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7" r:id="rId1"/>
  </p:sldMasterIdLst>
  <p:notesMasterIdLst>
    <p:notesMasterId r:id="rId9"/>
  </p:notesMasterIdLst>
  <p:handoutMasterIdLst>
    <p:handoutMasterId r:id="rId10"/>
  </p:handoutMasterIdLst>
  <p:sldIdLst>
    <p:sldId id="258" r:id="rId2"/>
    <p:sldId id="276" r:id="rId3"/>
    <p:sldId id="260" r:id="rId4"/>
    <p:sldId id="273" r:id="rId5"/>
    <p:sldId id="272" r:id="rId6"/>
    <p:sldId id="277" r:id="rId7"/>
    <p:sldId id="274" r:id="rId8"/>
  </p:sldIdLst>
  <p:sldSz cx="9144000" cy="6858000" type="screen4x3"/>
  <p:notesSz cx="6858000" cy="1001395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99CC"/>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76" d="100"/>
          <a:sy n="76" d="100"/>
        </p:scale>
        <p:origin x="-1206" y="84"/>
      </p:cViewPr>
      <p:guideLst>
        <p:guide orient="horz" pos="2160"/>
        <p:guide pos="2880"/>
      </p:guideLst>
    </p:cSldViewPr>
  </p:slideViewPr>
  <p:notesTextViewPr>
    <p:cViewPr>
      <p:scale>
        <a:sx n="100" d="100"/>
        <a:sy n="100" d="100"/>
      </p:scale>
      <p:origin x="0" y="0"/>
    </p:cViewPr>
  </p:notesTextViewPr>
  <p:notesViewPr>
    <p:cSldViewPr snapToGrid="0">
      <p:cViewPr varScale="1">
        <p:scale>
          <a:sx n="60" d="100"/>
          <a:sy n="60" d="100"/>
        </p:scale>
        <p:origin x="-2490" y="-72"/>
      </p:cViewPr>
      <p:guideLst>
        <p:guide orient="horz" pos="3154"/>
        <p:guide pos="2160"/>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500063"/>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sz="quarter" idx="1"/>
          </p:nvPr>
        </p:nvSpPr>
        <p:spPr>
          <a:xfrm>
            <a:off x="3884613" y="0"/>
            <a:ext cx="2971800" cy="500063"/>
          </a:xfrm>
          <a:prstGeom prst="rect">
            <a:avLst/>
          </a:prstGeom>
        </p:spPr>
        <p:txBody>
          <a:bodyPr vert="horz" lIns="91440" tIns="45720" rIns="91440" bIns="45720" rtlCol="0"/>
          <a:lstStyle>
            <a:lvl1pPr algn="r">
              <a:defRPr sz="1200"/>
            </a:lvl1pPr>
          </a:lstStyle>
          <a:p>
            <a:pPr>
              <a:defRPr/>
            </a:pPr>
            <a:fld id="{FD72EA36-CA4D-46B9-9B6A-481983B4A673}" type="datetimeFigureOut">
              <a:rPr lang="en-GB"/>
              <a:pPr>
                <a:defRPr/>
              </a:pPr>
              <a:t>06/03/2012</a:t>
            </a:fld>
            <a:endParaRPr lang="en-GB"/>
          </a:p>
        </p:txBody>
      </p:sp>
      <p:sp>
        <p:nvSpPr>
          <p:cNvPr id="4" name="Footer Placeholder 3"/>
          <p:cNvSpPr>
            <a:spLocks noGrp="1"/>
          </p:cNvSpPr>
          <p:nvPr>
            <p:ph type="ftr" sz="quarter" idx="2"/>
          </p:nvPr>
        </p:nvSpPr>
        <p:spPr>
          <a:xfrm>
            <a:off x="0" y="9512300"/>
            <a:ext cx="2971800" cy="500063"/>
          </a:xfrm>
          <a:prstGeom prst="rect">
            <a:avLst/>
          </a:prstGeom>
        </p:spPr>
        <p:txBody>
          <a:bodyPr vert="horz" lIns="91440" tIns="45720" rIns="91440" bIns="45720" rtlCol="0" anchor="b"/>
          <a:lstStyle>
            <a:lvl1pPr algn="l">
              <a:defRPr sz="1200"/>
            </a:lvl1pPr>
          </a:lstStyle>
          <a:p>
            <a:pPr>
              <a:defRPr/>
            </a:pPr>
            <a:endParaRPr lang="en-GB"/>
          </a:p>
        </p:txBody>
      </p:sp>
      <p:sp>
        <p:nvSpPr>
          <p:cNvPr id="5" name="Slide Number Placeholder 4"/>
          <p:cNvSpPr>
            <a:spLocks noGrp="1"/>
          </p:cNvSpPr>
          <p:nvPr>
            <p:ph type="sldNum" sz="quarter" idx="3"/>
          </p:nvPr>
        </p:nvSpPr>
        <p:spPr>
          <a:xfrm>
            <a:off x="3884613" y="9512300"/>
            <a:ext cx="2971800" cy="500063"/>
          </a:xfrm>
          <a:prstGeom prst="rect">
            <a:avLst/>
          </a:prstGeom>
        </p:spPr>
        <p:txBody>
          <a:bodyPr vert="horz" lIns="91440" tIns="45720" rIns="91440" bIns="45720" rtlCol="0" anchor="b"/>
          <a:lstStyle>
            <a:lvl1pPr algn="r">
              <a:defRPr sz="1200"/>
            </a:lvl1pPr>
          </a:lstStyle>
          <a:p>
            <a:pPr>
              <a:defRPr/>
            </a:pPr>
            <a:fld id="{3E28D6EC-9C4A-4151-A155-221B1BF9A1BF}"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500063"/>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84613" y="0"/>
            <a:ext cx="2971800" cy="500063"/>
          </a:xfrm>
          <a:prstGeom prst="rect">
            <a:avLst/>
          </a:prstGeom>
        </p:spPr>
        <p:txBody>
          <a:bodyPr vert="horz" lIns="91440" tIns="45720" rIns="91440" bIns="45720" rtlCol="0"/>
          <a:lstStyle>
            <a:lvl1pPr algn="r">
              <a:defRPr sz="1200"/>
            </a:lvl1pPr>
          </a:lstStyle>
          <a:p>
            <a:pPr>
              <a:defRPr/>
            </a:pPr>
            <a:fld id="{B96C0082-5945-4403-A905-E8654A17F950}" type="datetimeFigureOut">
              <a:rPr lang="en-US"/>
              <a:pPr>
                <a:defRPr/>
              </a:pPr>
              <a:t>3/6/2012</a:t>
            </a:fld>
            <a:endParaRPr lang="en-GB"/>
          </a:p>
        </p:txBody>
      </p:sp>
      <p:sp>
        <p:nvSpPr>
          <p:cNvPr id="4" name="Slide Image Placeholder 3"/>
          <p:cNvSpPr>
            <a:spLocks noGrp="1" noRot="1" noChangeAspect="1"/>
          </p:cNvSpPr>
          <p:nvPr>
            <p:ph type="sldImg" idx="2"/>
          </p:nvPr>
        </p:nvSpPr>
        <p:spPr>
          <a:xfrm>
            <a:off x="925513" y="750888"/>
            <a:ext cx="5006975" cy="3756025"/>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756150"/>
            <a:ext cx="5486400" cy="450691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9512300"/>
            <a:ext cx="2971800" cy="500063"/>
          </a:xfrm>
          <a:prstGeom prst="rect">
            <a:avLst/>
          </a:prstGeom>
        </p:spPr>
        <p:txBody>
          <a:bodyPr vert="horz" lIns="91440" tIns="45720" rIns="91440" bIns="45720" rtlCol="0" anchor="b"/>
          <a:lstStyle>
            <a:lvl1pPr algn="l">
              <a:defRPr sz="1200"/>
            </a:lvl1pPr>
          </a:lstStyle>
          <a:p>
            <a:pPr>
              <a:defRPr/>
            </a:pPr>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r>
              <a:rPr lang="en-GB" smtClean="0"/>
              <a:t>The reason why we are piloting the PGAs is both based on their possible contributions – through consultative and inclusive processes – to the development of national systems for providing relevant information on how safeguards are promoted, addressed and respected, as recommended in the Cancun Negotiation text (paragraphs 69 and 71 d)</a:t>
            </a:r>
          </a:p>
          <a:p>
            <a:endParaRPr lang="en-GB" smtClean="0"/>
          </a:p>
          <a:p>
            <a:r>
              <a:rPr lang="en-GB" smtClean="0"/>
              <a:t>BEYOND the sharing of information for increased transparency, we are also providing capacity-building and training for governments to provide RELEVANT,  RELIABLE and TIMELY information, as well as civil society to ACT UPON the information provided – or lacking – to hold their governments to account.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r>
              <a:rPr lang="en-GB" dirty="0" smtClean="0"/>
              <a:t>Although the PGA pilots were initiated only in 2011, we are building on an already existing approach utilized by the UNDP Oslo Governance Centre, as well as FAO’s expertise in data collection and monitoring in the forest sector. </a:t>
            </a:r>
          </a:p>
          <a:p>
            <a:r>
              <a:rPr lang="en-GB" dirty="0" smtClean="0"/>
              <a:t>Indonesia was the first pilot – initiated May last year, and was followed by preparations in three other countries: Nigeria, Ecuador and Vietnam. </a:t>
            </a:r>
          </a:p>
          <a:p>
            <a:endParaRPr lang="en-GB" dirty="0" smtClean="0"/>
          </a:p>
          <a:p>
            <a:r>
              <a:rPr lang="en-GB" dirty="0" smtClean="0"/>
              <a:t>Indonesia is also the furthest advanced pilots, whereas the remaining pilots are preparing to start implementing the initial phase.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7.jpe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20.xml.rels><?xml version="1.0" encoding="UTF-8" standalone="yes"?>
<Relationships xmlns="http://schemas.openxmlformats.org/package/2006/relationships"><Relationship Id="rId3" Type="http://schemas.openxmlformats.org/officeDocument/2006/relationships/hyperlink" Target="http://www.un-redd.org/" TargetMode="External"/><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hyperlink" Target="mailto:un-redd@un-redd.org" TargetMode="Externa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5" name="Picture 2" descr="C:\Documents and Settings\Isabelle\Desktop\UNEP\UN-REDD Programme Communication Strategy\Logos\Low Res Logos\FAO,UNEP and UNDP logos.jpg"/>
          <p:cNvPicPr>
            <a:picLocks noChangeAspect="1" noChangeArrowheads="1"/>
          </p:cNvPicPr>
          <p:nvPr userDrawn="1"/>
        </p:nvPicPr>
        <p:blipFill>
          <a:blip r:embed="rId2" cstate="print"/>
          <a:srcRect/>
          <a:stretch>
            <a:fillRect/>
          </a:stretch>
        </p:blipFill>
        <p:spPr bwMode="auto">
          <a:xfrm>
            <a:off x="6650038" y="5741988"/>
            <a:ext cx="2043112" cy="803275"/>
          </a:xfrm>
          <a:prstGeom prst="rect">
            <a:avLst/>
          </a:prstGeom>
          <a:noFill/>
          <a:ln w="9525">
            <a:noFill/>
            <a:miter lim="800000"/>
            <a:headEnd/>
            <a:tailEnd/>
          </a:ln>
        </p:spPr>
      </p:pic>
      <p:sp>
        <p:nvSpPr>
          <p:cNvPr id="6" name="Rectangle 8"/>
          <p:cNvSpPr>
            <a:spLocks noChangeArrowheads="1"/>
          </p:cNvSpPr>
          <p:nvPr userDrawn="1"/>
        </p:nvSpPr>
        <p:spPr bwMode="auto">
          <a:xfrm>
            <a:off x="0" y="0"/>
            <a:ext cx="9144000" cy="457200"/>
          </a:xfrm>
          <a:prstGeom prst="rect">
            <a:avLst/>
          </a:prstGeom>
          <a:noFill/>
          <a:ln w="9525">
            <a:noFill/>
            <a:miter lim="800000"/>
            <a:headEnd/>
            <a:tailEnd/>
          </a:ln>
        </p:spPr>
        <p:txBody>
          <a:bodyPr wrap="none" anchor="ctr">
            <a:spAutoFit/>
          </a:bodyPr>
          <a:lstStyle/>
          <a:p>
            <a:endParaRPr lang="en-GB">
              <a:latin typeface="Calibri" pitchFamily="34" charset="0"/>
            </a:endParaRPr>
          </a:p>
        </p:txBody>
      </p:sp>
      <p:sp>
        <p:nvSpPr>
          <p:cNvPr id="7" name="Rectangle 9"/>
          <p:cNvSpPr>
            <a:spLocks noChangeArrowheads="1"/>
          </p:cNvSpPr>
          <p:nvPr userDrawn="1"/>
        </p:nvSpPr>
        <p:spPr bwMode="auto">
          <a:xfrm>
            <a:off x="0" y="828675"/>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8" name="Rectangle 10"/>
          <p:cNvSpPr>
            <a:spLocks noChangeArrowheads="1"/>
          </p:cNvSpPr>
          <p:nvPr userDrawn="1"/>
        </p:nvSpPr>
        <p:spPr bwMode="auto">
          <a:xfrm>
            <a:off x="0" y="1295400"/>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9" name="Freeform 8"/>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10"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450850" y="339725"/>
            <a:ext cx="2360613" cy="1014413"/>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11" name="Date Placeholder 3"/>
          <p:cNvSpPr>
            <a:spLocks noGrp="1"/>
          </p:cNvSpPr>
          <p:nvPr>
            <p:ph type="dt" sz="half" idx="10"/>
          </p:nvPr>
        </p:nvSpPr>
        <p:spPr/>
        <p:txBody>
          <a:bodyPr/>
          <a:lstStyle>
            <a:lvl1pPr>
              <a:defRPr/>
            </a:lvl1pPr>
          </a:lstStyle>
          <a:p>
            <a:pPr>
              <a:defRPr/>
            </a:pPr>
            <a:fld id="{10ECB599-3C9D-4BCA-A32A-D09F4AA0E32B}" type="datetimeFigureOut">
              <a:rPr lang="en-GB"/>
              <a:pPr>
                <a:defRPr/>
              </a:pPr>
              <a:t>06/03/2012</a:t>
            </a:fld>
            <a:endParaRPr lang="en-GB"/>
          </a:p>
        </p:txBody>
      </p:sp>
      <p:sp>
        <p:nvSpPr>
          <p:cNvPr id="12" name="Footer Placeholder 4"/>
          <p:cNvSpPr>
            <a:spLocks noGrp="1"/>
          </p:cNvSpPr>
          <p:nvPr>
            <p:ph type="ftr" sz="quarter" idx="11"/>
          </p:nvPr>
        </p:nvSpPr>
        <p:spPr/>
        <p:txBody>
          <a:bodyPr/>
          <a:lstStyle>
            <a:lvl1pPr>
              <a:defRPr/>
            </a:lvl1pPr>
          </a:lstStyle>
          <a:p>
            <a:pPr>
              <a:defRPr/>
            </a:pPr>
            <a:endParaRPr lang="en-GB"/>
          </a:p>
        </p:txBody>
      </p:sp>
      <p:sp>
        <p:nvSpPr>
          <p:cNvPr id="13" name="Slide Number Placeholder 5"/>
          <p:cNvSpPr>
            <a:spLocks noGrp="1"/>
          </p:cNvSpPr>
          <p:nvPr>
            <p:ph type="sldNum" sz="quarter" idx="12"/>
          </p:nvPr>
        </p:nvSpPr>
        <p:spPr/>
        <p:txBody>
          <a:bodyPr/>
          <a:lstStyle>
            <a:lvl1pPr>
              <a:defRPr/>
            </a:lvl1pPr>
          </a:lstStyle>
          <a:p>
            <a:pPr>
              <a:defRPr/>
            </a:pPr>
            <a:fld id="{2A1CFAB0-3572-4EAA-A2CF-B48049688425}"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C388D69-186B-4963-988A-D7AF0F84EACB}" type="datetimeFigureOut">
              <a:rPr lang="en-GB"/>
              <a:pPr>
                <a:defRPr/>
              </a:pPr>
              <a:t>06/03/2012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482C24C-5837-4093-A468-F97BB5616D23}"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08B307C3-C5A9-422D-AFA7-5D6088F1C9F8}" type="datetimeFigureOut">
              <a:rPr lang="en-GB"/>
              <a:pPr>
                <a:defRPr/>
              </a:pPr>
              <a:t>06/03/2012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52B16FA-E822-44F8-8B61-794FBF771A35}"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Rectangle 3"/>
          <p:cNvSpPr/>
          <p:nvPr userDrawn="1"/>
        </p:nvSpPr>
        <p:spPr>
          <a:xfrm flipV="1">
            <a:off x="2422525" y="119063"/>
            <a:ext cx="6615113" cy="662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7"/>
          <p:cNvSpPr>
            <a:spLocks noChangeArrowheads="1"/>
          </p:cNvSpPr>
          <p:nvPr userDrawn="1"/>
        </p:nvSpPr>
        <p:spPr bwMode="auto">
          <a:xfrm>
            <a:off x="0" y="0"/>
            <a:ext cx="9144000" cy="457200"/>
          </a:xfrm>
          <a:prstGeom prst="rect">
            <a:avLst/>
          </a:prstGeom>
          <a:noFill/>
          <a:ln w="9525">
            <a:noFill/>
            <a:miter lim="800000"/>
            <a:headEnd/>
            <a:tailEnd/>
          </a:ln>
        </p:spPr>
        <p:txBody>
          <a:bodyPr wrap="none" anchor="ctr">
            <a:spAutoFit/>
          </a:bodyPr>
          <a:lstStyle/>
          <a:p>
            <a:endParaRPr lang="en-GB">
              <a:latin typeface="Calibri" pitchFamily="34" charset="0"/>
            </a:endParaRPr>
          </a:p>
        </p:txBody>
      </p:sp>
      <p:sp>
        <p:nvSpPr>
          <p:cNvPr id="6" name="Rectangle 8"/>
          <p:cNvSpPr>
            <a:spLocks noChangeArrowheads="1"/>
          </p:cNvSpPr>
          <p:nvPr userDrawn="1"/>
        </p:nvSpPr>
        <p:spPr bwMode="auto">
          <a:xfrm>
            <a:off x="0" y="828675"/>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7" name="Rectangle 9"/>
          <p:cNvSpPr>
            <a:spLocks noChangeArrowheads="1"/>
          </p:cNvSpPr>
          <p:nvPr userDrawn="1"/>
        </p:nvSpPr>
        <p:spPr bwMode="auto">
          <a:xfrm>
            <a:off x="0" y="1295400"/>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8" name="Freeform 7"/>
          <p:cNvSpPr/>
          <p:nvPr userDrawn="1"/>
        </p:nvSpPr>
        <p:spPr>
          <a:xfrm flipH="1">
            <a:off x="500063" y="3506788"/>
            <a:ext cx="8358187" cy="214312"/>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9" name="Picture 2" descr="F:\low res images\10055131-Venezuela-Lineair.jpg"/>
          <p:cNvPicPr>
            <a:picLocks noChangeAspect="1" noChangeArrowheads="1"/>
          </p:cNvPicPr>
          <p:nvPr userDrawn="1"/>
        </p:nvPicPr>
        <p:blipFill>
          <a:blip r:embed="rId2" cstate="print"/>
          <a:srcRect/>
          <a:stretch>
            <a:fillRect/>
          </a:stretch>
        </p:blipFill>
        <p:spPr bwMode="auto">
          <a:xfrm>
            <a:off x="79375" y="3508375"/>
            <a:ext cx="2286000" cy="1647825"/>
          </a:xfrm>
          <a:prstGeom prst="rect">
            <a:avLst/>
          </a:prstGeom>
          <a:noFill/>
          <a:ln w="9525">
            <a:noFill/>
            <a:miter lim="800000"/>
            <a:headEnd/>
            <a:tailEnd/>
          </a:ln>
        </p:spPr>
      </p:pic>
      <p:pic>
        <p:nvPicPr>
          <p:cNvPr id="10" name="Picture 3" descr="F:\low res images\Biodiversity---Frog.jpg"/>
          <p:cNvPicPr>
            <a:picLocks noChangeAspect="1" noChangeArrowheads="1"/>
          </p:cNvPicPr>
          <p:nvPr userDrawn="1"/>
        </p:nvPicPr>
        <p:blipFill>
          <a:blip r:embed="rId3" cstate="print"/>
          <a:srcRect/>
          <a:stretch>
            <a:fillRect/>
          </a:stretch>
        </p:blipFill>
        <p:spPr bwMode="auto">
          <a:xfrm>
            <a:off x="80963" y="5218113"/>
            <a:ext cx="2286000" cy="1581150"/>
          </a:xfrm>
          <a:prstGeom prst="rect">
            <a:avLst/>
          </a:prstGeom>
          <a:noFill/>
          <a:ln w="9525">
            <a:noFill/>
            <a:miter lim="800000"/>
            <a:headEnd/>
            <a:tailEnd/>
          </a:ln>
        </p:spPr>
      </p:pic>
      <p:pic>
        <p:nvPicPr>
          <p:cNvPr id="11" name="Picture 8" descr="F:\low res images\Technical-Capacity-Building.jpg"/>
          <p:cNvPicPr>
            <a:picLocks noChangeAspect="1" noChangeArrowheads="1"/>
          </p:cNvPicPr>
          <p:nvPr userDrawn="1"/>
        </p:nvPicPr>
        <p:blipFill>
          <a:blip r:embed="rId4" cstate="print"/>
          <a:srcRect/>
          <a:stretch>
            <a:fillRect/>
          </a:stretch>
        </p:blipFill>
        <p:spPr bwMode="auto">
          <a:xfrm>
            <a:off x="92075" y="1785938"/>
            <a:ext cx="2286000" cy="1647825"/>
          </a:xfrm>
          <a:prstGeom prst="rect">
            <a:avLst/>
          </a:prstGeom>
          <a:noFill/>
          <a:ln w="9525">
            <a:noFill/>
            <a:miter lim="800000"/>
            <a:headEnd/>
            <a:tailEnd/>
          </a:ln>
        </p:spPr>
      </p:pic>
      <p:pic>
        <p:nvPicPr>
          <p:cNvPr id="12" name="Picture 12" descr="C:\Documents and Settings\Isabelle\Desktop\UNEP\UN-REDD Programme Communication Strategy\UNEP Pictures\High Resolution Images\Low Res iStock_copy.JPG"/>
          <p:cNvPicPr>
            <a:picLocks noChangeAspect="1" noChangeArrowheads="1"/>
          </p:cNvPicPr>
          <p:nvPr userDrawn="1"/>
        </p:nvPicPr>
        <p:blipFill>
          <a:blip r:embed="rId5" cstate="print"/>
          <a:srcRect/>
          <a:stretch>
            <a:fillRect/>
          </a:stretch>
        </p:blipFill>
        <p:spPr bwMode="auto">
          <a:xfrm>
            <a:off x="92075" y="76200"/>
            <a:ext cx="2286000" cy="1647825"/>
          </a:xfrm>
          <a:prstGeom prst="rect">
            <a:avLst/>
          </a:prstGeom>
          <a:noFill/>
          <a:ln w="9525">
            <a:noFill/>
            <a:miter lim="800000"/>
            <a:headEnd/>
            <a:tailEnd/>
          </a:ln>
        </p:spPr>
      </p:pic>
      <p:pic>
        <p:nvPicPr>
          <p:cNvPr id="13" name="Picture 2" descr="C:\Documents and Settings\Isabelle\Desktop\UNEP\UN-REDD Programme Communication Strategy\Logos\Low Res Logos\FAO,UNEP and UNDP logos.jpg"/>
          <p:cNvPicPr>
            <a:picLocks noChangeAspect="1" noChangeArrowheads="1"/>
          </p:cNvPicPr>
          <p:nvPr userDrawn="1"/>
        </p:nvPicPr>
        <p:blipFill>
          <a:blip r:embed="rId6" cstate="print"/>
          <a:srcRect/>
          <a:stretch>
            <a:fillRect/>
          </a:stretch>
        </p:blipFill>
        <p:spPr bwMode="auto">
          <a:xfrm>
            <a:off x="6650038" y="5741988"/>
            <a:ext cx="2043112" cy="803275"/>
          </a:xfrm>
          <a:prstGeom prst="rect">
            <a:avLst/>
          </a:prstGeom>
          <a:noFill/>
          <a:ln w="9525">
            <a:noFill/>
            <a:miter lim="800000"/>
            <a:headEnd/>
            <a:tailEnd/>
          </a:ln>
        </p:spPr>
      </p:pic>
      <p:pic>
        <p:nvPicPr>
          <p:cNvPr id="14" name="Picture 3" descr="C:\Documents and Settings\Isabelle\Desktop\UNEP\UN-REDD Programme Communication Strategy\Logos\Low Res Logos\UN-REDD logo.jpg"/>
          <p:cNvPicPr>
            <a:picLocks noChangeAspect="1" noChangeArrowheads="1"/>
          </p:cNvPicPr>
          <p:nvPr userDrawn="1"/>
        </p:nvPicPr>
        <p:blipFill>
          <a:blip r:embed="rId7" cstate="print"/>
          <a:srcRect/>
          <a:stretch>
            <a:fillRect/>
          </a:stretch>
        </p:blipFill>
        <p:spPr bwMode="auto">
          <a:xfrm>
            <a:off x="6411913" y="246063"/>
            <a:ext cx="2360612" cy="1012825"/>
          </a:xfrm>
          <a:prstGeom prst="rect">
            <a:avLst/>
          </a:prstGeom>
          <a:noFill/>
          <a:ln w="9525">
            <a:noFill/>
            <a:miter lim="800000"/>
            <a:headEnd/>
            <a:tailEnd/>
          </a:ln>
        </p:spPr>
      </p:pic>
      <p:sp>
        <p:nvSpPr>
          <p:cNvPr id="38" name="Title 1"/>
          <p:cNvSpPr>
            <a:spLocks noGrp="1"/>
          </p:cNvSpPr>
          <p:nvPr>
            <p:ph type="title"/>
          </p:nvPr>
        </p:nvSpPr>
        <p:spPr>
          <a:xfrm>
            <a:off x="2522862" y="2060661"/>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2563538" y="3786201"/>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4" name="Rectangle 3"/>
          <p:cNvSpPr/>
          <p:nvPr userDrawn="1"/>
        </p:nvSpPr>
        <p:spPr>
          <a:xfrm>
            <a:off x="120650" y="1784350"/>
            <a:ext cx="8907463" cy="500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583363"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7"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11" name="Content Placeholder 2"/>
          <p:cNvSpPr>
            <a:spLocks noGrp="1"/>
          </p:cNvSpPr>
          <p:nvPr>
            <p:ph idx="1"/>
          </p:nvPr>
        </p:nvSpPr>
        <p:spPr>
          <a:xfrm>
            <a:off x="285720" y="1857364"/>
            <a:ext cx="8715436" cy="4643470"/>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3"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4" name="Rectangle 3"/>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5" name="Picture 2" descr="C:\Documents and Settings\Isabelle\Desktop\UNEP\UN-REDD Programme Communication Strategy\Logos\Low Res Logos\FAO,UNEP and UNDP logos.jpg"/>
          <p:cNvPicPr>
            <a:picLocks noChangeAspect="1" noChangeArrowheads="1"/>
          </p:cNvPicPr>
          <p:nvPr userDrawn="1"/>
        </p:nvPicPr>
        <p:blipFill>
          <a:blip r:embed="rId2" cstate="print"/>
          <a:srcRect/>
          <a:stretch>
            <a:fillRect/>
          </a:stretch>
        </p:blipFill>
        <p:spPr bwMode="auto">
          <a:xfrm>
            <a:off x="6650038" y="5741988"/>
            <a:ext cx="2043112" cy="803275"/>
          </a:xfrm>
          <a:prstGeom prst="rect">
            <a:avLst/>
          </a:prstGeom>
          <a:noFill/>
          <a:ln w="9525">
            <a:noFill/>
            <a:miter lim="800000"/>
            <a:headEnd/>
            <a:tailEnd/>
          </a:ln>
        </p:spPr>
      </p:pic>
      <p:sp>
        <p:nvSpPr>
          <p:cNvPr id="6" name="Rectangle 8"/>
          <p:cNvSpPr>
            <a:spLocks noChangeArrowheads="1"/>
          </p:cNvSpPr>
          <p:nvPr userDrawn="1"/>
        </p:nvSpPr>
        <p:spPr bwMode="auto">
          <a:xfrm>
            <a:off x="0" y="0"/>
            <a:ext cx="9144000" cy="457200"/>
          </a:xfrm>
          <a:prstGeom prst="rect">
            <a:avLst/>
          </a:prstGeom>
          <a:noFill/>
          <a:ln w="9525">
            <a:noFill/>
            <a:miter lim="800000"/>
            <a:headEnd/>
            <a:tailEnd/>
          </a:ln>
        </p:spPr>
        <p:txBody>
          <a:bodyPr wrap="none" anchor="ctr">
            <a:spAutoFit/>
          </a:bodyPr>
          <a:lstStyle/>
          <a:p>
            <a:endParaRPr lang="en-GB">
              <a:latin typeface="Calibri" pitchFamily="34" charset="0"/>
            </a:endParaRPr>
          </a:p>
        </p:txBody>
      </p:sp>
      <p:sp>
        <p:nvSpPr>
          <p:cNvPr id="7" name="Rectangle 9"/>
          <p:cNvSpPr>
            <a:spLocks noChangeArrowheads="1"/>
          </p:cNvSpPr>
          <p:nvPr userDrawn="1"/>
        </p:nvSpPr>
        <p:spPr bwMode="auto">
          <a:xfrm>
            <a:off x="0" y="828675"/>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8" name="Rectangle 10"/>
          <p:cNvSpPr>
            <a:spLocks noChangeArrowheads="1"/>
          </p:cNvSpPr>
          <p:nvPr userDrawn="1"/>
        </p:nvSpPr>
        <p:spPr bwMode="auto">
          <a:xfrm>
            <a:off x="0" y="1295400"/>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9" name="Freeform 8"/>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10"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450850" y="339725"/>
            <a:ext cx="2360613" cy="10144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539009" y="3798935"/>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ectangle 3"/>
          <p:cNvSpPr/>
          <p:nvPr userDrawn="1"/>
        </p:nvSpPr>
        <p:spPr>
          <a:xfrm>
            <a:off x="2428875" y="1785938"/>
            <a:ext cx="6643688"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643688"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2" descr="F:\low res images\10055131-Venezuela-Lineair.jpg"/>
          <p:cNvPicPr>
            <a:picLocks noChangeAspect="1" noChangeArrowheads="1"/>
          </p:cNvPicPr>
          <p:nvPr userDrawn="1"/>
        </p:nvPicPr>
        <p:blipFill>
          <a:blip r:embed="rId2" cstate="print"/>
          <a:srcRect/>
          <a:stretch>
            <a:fillRect/>
          </a:stretch>
        </p:blipFill>
        <p:spPr bwMode="auto">
          <a:xfrm>
            <a:off x="79375" y="3508375"/>
            <a:ext cx="2286000" cy="1647825"/>
          </a:xfrm>
          <a:prstGeom prst="rect">
            <a:avLst/>
          </a:prstGeom>
          <a:noFill/>
          <a:ln w="9525">
            <a:noFill/>
            <a:miter lim="800000"/>
            <a:headEnd/>
            <a:tailEnd/>
          </a:ln>
        </p:spPr>
      </p:pic>
      <p:pic>
        <p:nvPicPr>
          <p:cNvPr id="7" name="Picture 3" descr="F:\low res images\Biodiversity---Frog.jpg"/>
          <p:cNvPicPr>
            <a:picLocks noChangeAspect="1" noChangeArrowheads="1"/>
          </p:cNvPicPr>
          <p:nvPr userDrawn="1"/>
        </p:nvPicPr>
        <p:blipFill>
          <a:blip r:embed="rId3" cstate="print"/>
          <a:srcRect/>
          <a:stretch>
            <a:fillRect/>
          </a:stretch>
        </p:blipFill>
        <p:spPr bwMode="auto">
          <a:xfrm>
            <a:off x="80963" y="5218113"/>
            <a:ext cx="2286000" cy="1581150"/>
          </a:xfrm>
          <a:prstGeom prst="rect">
            <a:avLst/>
          </a:prstGeom>
          <a:noFill/>
          <a:ln w="9525">
            <a:noFill/>
            <a:miter lim="800000"/>
            <a:headEnd/>
            <a:tailEnd/>
          </a:ln>
        </p:spPr>
      </p:pic>
      <p:pic>
        <p:nvPicPr>
          <p:cNvPr id="8" name="Picture 12" descr="C:\Documents and Settings\Isabelle\Desktop\UNEP\UN-REDD Programme Communication Strategy\UNEP Pictures\High Resolution Images\Low Res iStock_copy.JPG"/>
          <p:cNvPicPr>
            <a:picLocks noChangeAspect="1" noChangeArrowheads="1"/>
          </p:cNvPicPr>
          <p:nvPr userDrawn="1"/>
        </p:nvPicPr>
        <p:blipFill>
          <a:blip r:embed="rId4" cstate="print"/>
          <a:srcRect/>
          <a:stretch>
            <a:fillRect/>
          </a:stretch>
        </p:blipFill>
        <p:spPr bwMode="auto">
          <a:xfrm>
            <a:off x="92075" y="76200"/>
            <a:ext cx="2286000" cy="1647825"/>
          </a:xfrm>
          <a:prstGeom prst="rect">
            <a:avLst/>
          </a:prstGeom>
          <a:noFill/>
          <a:ln w="9525">
            <a:noFill/>
            <a:miter lim="800000"/>
            <a:headEnd/>
            <a:tailEnd/>
          </a:ln>
        </p:spPr>
      </p:pic>
      <p:pic>
        <p:nvPicPr>
          <p:cNvPr id="9" name="Picture 3" descr="C:\Documents and Settings\Isabelle\Desktop\UNEP\UN-REDD Programme Communication Strategy\Logos\Low Res Logos\UN-REDD logo.jpg"/>
          <p:cNvPicPr>
            <a:picLocks noChangeAspect="1" noChangeArrowheads="1"/>
          </p:cNvPicPr>
          <p:nvPr userDrawn="1"/>
        </p:nvPicPr>
        <p:blipFill>
          <a:blip r:embed="rId5" cstate="print"/>
          <a:srcRect/>
          <a:stretch>
            <a:fillRect/>
          </a:stretch>
        </p:blipFill>
        <p:spPr bwMode="auto">
          <a:xfrm>
            <a:off x="6875463" y="5864225"/>
            <a:ext cx="2039937" cy="874713"/>
          </a:xfrm>
          <a:prstGeom prst="rect">
            <a:avLst/>
          </a:prstGeom>
          <a:noFill/>
          <a:ln w="9525">
            <a:noFill/>
            <a:miter lim="800000"/>
            <a:headEnd/>
            <a:tailEnd/>
          </a:ln>
        </p:spPr>
      </p:pic>
      <p:pic>
        <p:nvPicPr>
          <p:cNvPr id="10" name="Picture 8" descr="F:\low res images\Technical-Capacity-Building.jpg"/>
          <p:cNvPicPr>
            <a:picLocks noChangeAspect="1" noChangeArrowheads="1"/>
          </p:cNvPicPr>
          <p:nvPr userDrawn="1"/>
        </p:nvPicPr>
        <p:blipFill>
          <a:blip r:embed="rId6" cstate="print"/>
          <a:srcRect/>
          <a:stretch>
            <a:fillRect/>
          </a:stretch>
        </p:blipFill>
        <p:spPr bwMode="auto">
          <a:xfrm>
            <a:off x="92075" y="1785938"/>
            <a:ext cx="2286000" cy="1647825"/>
          </a:xfrm>
          <a:prstGeom prst="rect">
            <a:avLst/>
          </a:prstGeom>
          <a:noFill/>
          <a:ln w="9525">
            <a:noFill/>
            <a:miter lim="800000"/>
            <a:headEnd/>
            <a:tailEnd/>
          </a:ln>
        </p:spPr>
      </p:pic>
      <p:sp>
        <p:nvSpPr>
          <p:cNvPr id="3" name="Content Placeholder 2"/>
          <p:cNvSpPr>
            <a:spLocks noGrp="1"/>
          </p:cNvSpPr>
          <p:nvPr>
            <p:ph idx="1"/>
          </p:nvPr>
        </p:nvSpPr>
        <p:spPr>
          <a:xfrm>
            <a:off x="2544896" y="1857709"/>
            <a:ext cx="6313384" cy="4576142"/>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7" name="Rectangle 6"/>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8" name="Rectangle 7"/>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9"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10"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6" name="Content Placeholder 5"/>
          <p:cNvSpPr>
            <a:spLocks noGrp="1"/>
          </p:cNvSpPr>
          <p:nvPr>
            <p:ph sz="quarter" idx="4"/>
          </p:nvPr>
        </p:nvSpPr>
        <p:spPr>
          <a:xfrm>
            <a:off x="4660135" y="2541319"/>
            <a:ext cx="4351662" cy="4178970"/>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3" name="Text Placeholder 2"/>
          <p:cNvSpPr>
            <a:spLocks noGrp="1"/>
          </p:cNvSpPr>
          <p:nvPr>
            <p:ph type="body" idx="1"/>
          </p:nvPr>
        </p:nvSpPr>
        <p:spPr>
          <a:xfrm>
            <a:off x="107593" y="1821226"/>
            <a:ext cx="4464407"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18754" y="2541320"/>
            <a:ext cx="4441372" cy="4178111"/>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Text Placeholder 4"/>
          <p:cNvSpPr>
            <a:spLocks noGrp="1"/>
          </p:cNvSpPr>
          <p:nvPr>
            <p:ph type="body" sz="quarter" idx="3"/>
          </p:nvPr>
        </p:nvSpPr>
        <p:spPr>
          <a:xfrm>
            <a:off x="4648260" y="1813389"/>
            <a:ext cx="4351662"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5" name="Rectangle 4"/>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6" name="Rectangle 5"/>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7"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8"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3" name="Content Placeholder 2"/>
          <p:cNvSpPr>
            <a:spLocks noGrp="1"/>
          </p:cNvSpPr>
          <p:nvPr>
            <p:ph idx="1"/>
          </p:nvPr>
        </p:nvSpPr>
        <p:spPr>
          <a:xfrm>
            <a:off x="2437975" y="1809163"/>
            <a:ext cx="6585698" cy="4923001"/>
          </a:xfrm>
          <a:solidFill>
            <a:schemeClr val="bg1"/>
          </a:solidFill>
        </p:spPr>
        <p:txBody>
          <a:bodyPr>
            <a:normAutofit/>
          </a:bodyPr>
          <a:lstStyle>
            <a:lvl1pPr>
              <a:defRPr sz="2400"/>
            </a:lvl1pPr>
            <a:lvl2pPr>
              <a:defRPr sz="2000"/>
            </a:lvl2pPr>
            <a:lvl3pPr>
              <a:defRPr sz="18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Text Placeholder 3"/>
          <p:cNvSpPr>
            <a:spLocks noGrp="1"/>
          </p:cNvSpPr>
          <p:nvPr>
            <p:ph type="body" sz="half" idx="2"/>
          </p:nvPr>
        </p:nvSpPr>
        <p:spPr>
          <a:xfrm>
            <a:off x="77117" y="1806766"/>
            <a:ext cx="2269476" cy="4913523"/>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1"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5" name="Rectangle 4"/>
          <p:cNvSpPr/>
          <p:nvPr userDrawn="1"/>
        </p:nvSpPr>
        <p:spPr>
          <a:xfrm>
            <a:off x="2428875" y="1785938"/>
            <a:ext cx="6572250"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 name="Rectangle 5"/>
          <p:cNvSpPr/>
          <p:nvPr userDrawn="1"/>
        </p:nvSpPr>
        <p:spPr>
          <a:xfrm>
            <a:off x="2422525" y="71438"/>
            <a:ext cx="657860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7" name="Picture 5"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sp>
        <p:nvSpPr>
          <p:cNvPr id="3" name="Picture Placeholder 2"/>
          <p:cNvSpPr>
            <a:spLocks noGrp="1"/>
          </p:cNvSpPr>
          <p:nvPr>
            <p:ph type="pic" idx="1"/>
          </p:nvPr>
        </p:nvSpPr>
        <p:spPr>
          <a:xfrm>
            <a:off x="2434728" y="1813295"/>
            <a:ext cx="6527190" cy="488495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
        <p:nvSpPr>
          <p:cNvPr id="10" name="Text Placeholder 3"/>
          <p:cNvSpPr>
            <a:spLocks noGrp="1"/>
          </p:cNvSpPr>
          <p:nvPr>
            <p:ph type="body" sz="half" idx="10"/>
          </p:nvPr>
        </p:nvSpPr>
        <p:spPr>
          <a:xfrm>
            <a:off x="77117" y="1781300"/>
            <a:ext cx="2269476" cy="5005450"/>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3" name="Rectangle 2"/>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 name="Rectangle 4"/>
          <p:cNvSpPr>
            <a:spLocks noChangeArrowheads="1"/>
          </p:cNvSpPr>
          <p:nvPr userDrawn="1"/>
        </p:nvSpPr>
        <p:spPr bwMode="auto">
          <a:xfrm>
            <a:off x="0" y="0"/>
            <a:ext cx="9144000" cy="457200"/>
          </a:xfrm>
          <a:prstGeom prst="rect">
            <a:avLst/>
          </a:prstGeom>
          <a:noFill/>
          <a:ln w="9525">
            <a:noFill/>
            <a:miter lim="800000"/>
            <a:headEnd/>
            <a:tailEnd/>
          </a:ln>
        </p:spPr>
        <p:txBody>
          <a:bodyPr wrap="none" anchor="ctr">
            <a:spAutoFit/>
          </a:bodyPr>
          <a:lstStyle/>
          <a:p>
            <a:endParaRPr lang="en-GB">
              <a:latin typeface="Calibri" pitchFamily="34" charset="0"/>
            </a:endParaRPr>
          </a:p>
        </p:txBody>
      </p:sp>
      <p:sp>
        <p:nvSpPr>
          <p:cNvPr id="5" name="Rectangle 5"/>
          <p:cNvSpPr>
            <a:spLocks noChangeArrowheads="1"/>
          </p:cNvSpPr>
          <p:nvPr userDrawn="1"/>
        </p:nvSpPr>
        <p:spPr bwMode="auto">
          <a:xfrm>
            <a:off x="0" y="828675"/>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6" name="Rectangle 6"/>
          <p:cNvSpPr>
            <a:spLocks noChangeArrowheads="1"/>
          </p:cNvSpPr>
          <p:nvPr userDrawn="1"/>
        </p:nvSpPr>
        <p:spPr bwMode="auto">
          <a:xfrm>
            <a:off x="0" y="1295400"/>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7" name="Freeform 6"/>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8" name="Picture 3" descr="C:\Documents and Settings\Isabelle\Desktop\UNEP\UN-REDD Programme Communication Strategy\Logos\Low Res Logos\UN-REDD logo.jpg"/>
          <p:cNvPicPr>
            <a:picLocks noChangeAspect="1" noChangeArrowheads="1"/>
          </p:cNvPicPr>
          <p:nvPr userDrawn="1"/>
        </p:nvPicPr>
        <p:blipFill>
          <a:blip r:embed="rId2" cstate="print"/>
          <a:srcRect/>
          <a:stretch>
            <a:fillRect/>
          </a:stretch>
        </p:blipFill>
        <p:spPr bwMode="auto">
          <a:xfrm>
            <a:off x="6875463" y="5864225"/>
            <a:ext cx="2039937" cy="8747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userDrawn="1"/>
        </p:nvSpPr>
        <p:spPr>
          <a:xfrm>
            <a:off x="2428875" y="1785938"/>
            <a:ext cx="6643688"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643688"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2" descr="F:\low res images\10055131-Venezuela-Lineair.jpg"/>
          <p:cNvPicPr>
            <a:picLocks noChangeAspect="1" noChangeArrowheads="1"/>
          </p:cNvPicPr>
          <p:nvPr userDrawn="1"/>
        </p:nvPicPr>
        <p:blipFill>
          <a:blip r:embed="rId2" cstate="print"/>
          <a:srcRect/>
          <a:stretch>
            <a:fillRect/>
          </a:stretch>
        </p:blipFill>
        <p:spPr bwMode="auto">
          <a:xfrm>
            <a:off x="79375" y="3508375"/>
            <a:ext cx="2286000" cy="1647825"/>
          </a:xfrm>
          <a:prstGeom prst="rect">
            <a:avLst/>
          </a:prstGeom>
          <a:noFill/>
          <a:ln w="9525">
            <a:noFill/>
            <a:miter lim="800000"/>
            <a:headEnd/>
            <a:tailEnd/>
          </a:ln>
        </p:spPr>
      </p:pic>
      <p:pic>
        <p:nvPicPr>
          <p:cNvPr id="7" name="Picture 3" descr="F:\low res images\Biodiversity---Frog.jpg"/>
          <p:cNvPicPr>
            <a:picLocks noChangeAspect="1" noChangeArrowheads="1"/>
          </p:cNvPicPr>
          <p:nvPr userDrawn="1"/>
        </p:nvPicPr>
        <p:blipFill>
          <a:blip r:embed="rId3" cstate="print"/>
          <a:srcRect/>
          <a:stretch>
            <a:fillRect/>
          </a:stretch>
        </p:blipFill>
        <p:spPr bwMode="auto">
          <a:xfrm>
            <a:off x="80963" y="5218113"/>
            <a:ext cx="2286000" cy="1581150"/>
          </a:xfrm>
          <a:prstGeom prst="rect">
            <a:avLst/>
          </a:prstGeom>
          <a:noFill/>
          <a:ln w="9525">
            <a:noFill/>
            <a:miter lim="800000"/>
            <a:headEnd/>
            <a:tailEnd/>
          </a:ln>
        </p:spPr>
      </p:pic>
      <p:pic>
        <p:nvPicPr>
          <p:cNvPr id="8" name="Picture 12" descr="C:\Documents and Settings\Isabelle\Desktop\UNEP\UN-REDD Programme Communication Strategy\UNEP Pictures\High Resolution Images\Low Res iStock_copy.JPG"/>
          <p:cNvPicPr>
            <a:picLocks noChangeAspect="1" noChangeArrowheads="1"/>
          </p:cNvPicPr>
          <p:nvPr userDrawn="1"/>
        </p:nvPicPr>
        <p:blipFill>
          <a:blip r:embed="rId4" cstate="print"/>
          <a:srcRect/>
          <a:stretch>
            <a:fillRect/>
          </a:stretch>
        </p:blipFill>
        <p:spPr bwMode="auto">
          <a:xfrm>
            <a:off x="92075" y="76200"/>
            <a:ext cx="2286000" cy="1647825"/>
          </a:xfrm>
          <a:prstGeom prst="rect">
            <a:avLst/>
          </a:prstGeom>
          <a:noFill/>
          <a:ln w="9525">
            <a:noFill/>
            <a:miter lim="800000"/>
            <a:headEnd/>
            <a:tailEnd/>
          </a:ln>
        </p:spPr>
      </p:pic>
      <p:pic>
        <p:nvPicPr>
          <p:cNvPr id="9" name="Picture 3" descr="C:\Documents and Settings\Isabelle\Desktop\UNEP\UN-REDD Programme Communication Strategy\Logos\Low Res Logos\UN-REDD logo.jpg"/>
          <p:cNvPicPr>
            <a:picLocks noChangeAspect="1" noChangeArrowheads="1"/>
          </p:cNvPicPr>
          <p:nvPr userDrawn="1"/>
        </p:nvPicPr>
        <p:blipFill>
          <a:blip r:embed="rId5" cstate="print"/>
          <a:srcRect/>
          <a:stretch>
            <a:fillRect/>
          </a:stretch>
        </p:blipFill>
        <p:spPr bwMode="auto">
          <a:xfrm>
            <a:off x="6875463" y="5864225"/>
            <a:ext cx="2039937" cy="874713"/>
          </a:xfrm>
          <a:prstGeom prst="rect">
            <a:avLst/>
          </a:prstGeom>
          <a:noFill/>
          <a:ln w="9525">
            <a:noFill/>
            <a:miter lim="800000"/>
            <a:headEnd/>
            <a:tailEnd/>
          </a:ln>
        </p:spPr>
      </p:pic>
      <p:pic>
        <p:nvPicPr>
          <p:cNvPr id="10" name="Picture 8" descr="F:\low res images\Technical-Capacity-Building.jpg"/>
          <p:cNvPicPr>
            <a:picLocks noChangeAspect="1" noChangeArrowheads="1"/>
          </p:cNvPicPr>
          <p:nvPr userDrawn="1"/>
        </p:nvPicPr>
        <p:blipFill>
          <a:blip r:embed="rId6" cstate="print"/>
          <a:srcRect/>
          <a:stretch>
            <a:fillRect/>
          </a:stretch>
        </p:blipFill>
        <p:spPr bwMode="auto">
          <a:xfrm>
            <a:off x="92075" y="1785938"/>
            <a:ext cx="2286000" cy="1647825"/>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1" name="Date Placeholder 3"/>
          <p:cNvSpPr>
            <a:spLocks noGrp="1"/>
          </p:cNvSpPr>
          <p:nvPr>
            <p:ph type="dt" sz="half" idx="10"/>
          </p:nvPr>
        </p:nvSpPr>
        <p:spPr/>
        <p:txBody>
          <a:bodyPr/>
          <a:lstStyle>
            <a:lvl1pPr>
              <a:defRPr/>
            </a:lvl1pPr>
          </a:lstStyle>
          <a:p>
            <a:pPr>
              <a:defRPr/>
            </a:pPr>
            <a:fld id="{189EEE20-7F2D-4212-9BB8-20322B54CB2E}" type="datetimeFigureOut">
              <a:rPr lang="en-GB"/>
              <a:pPr>
                <a:defRPr/>
              </a:pPr>
              <a:t>06/03/2012</a:t>
            </a:fld>
            <a:endParaRPr lang="en-GB"/>
          </a:p>
        </p:txBody>
      </p:sp>
      <p:sp>
        <p:nvSpPr>
          <p:cNvPr id="12" name="Footer Placeholder 4"/>
          <p:cNvSpPr>
            <a:spLocks noGrp="1"/>
          </p:cNvSpPr>
          <p:nvPr>
            <p:ph type="ftr" sz="quarter" idx="11"/>
          </p:nvPr>
        </p:nvSpPr>
        <p:spPr/>
        <p:txBody>
          <a:bodyPr/>
          <a:lstStyle>
            <a:lvl1pPr>
              <a:defRPr/>
            </a:lvl1pPr>
          </a:lstStyle>
          <a:p>
            <a:pPr>
              <a:defRPr/>
            </a:pPr>
            <a:endParaRPr lang="en-GB"/>
          </a:p>
        </p:txBody>
      </p:sp>
      <p:sp>
        <p:nvSpPr>
          <p:cNvPr id="13" name="Slide Number Placeholder 5"/>
          <p:cNvSpPr>
            <a:spLocks noGrp="1"/>
          </p:cNvSpPr>
          <p:nvPr>
            <p:ph type="sldNum" sz="quarter" idx="12"/>
          </p:nvPr>
        </p:nvSpPr>
        <p:spPr/>
        <p:txBody>
          <a:bodyPr/>
          <a:lstStyle>
            <a:lvl1pPr>
              <a:defRPr/>
            </a:lvl1pPr>
          </a:lstStyle>
          <a:p>
            <a:pPr>
              <a:defRPr/>
            </a:pPr>
            <a:fld id="{1DF90BA1-9FB2-4C13-A38E-A8B1B92ABBCA}" type="slidenum">
              <a:rPr lang="en-GB"/>
              <a:pPr>
                <a:defRPr/>
              </a:pPr>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2" name="Rectangle 1"/>
          <p:cNvSpPr/>
          <p:nvPr userDrawn="1"/>
        </p:nvSpPr>
        <p:spPr>
          <a:xfrm flipV="1">
            <a:off x="142875"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Rectangle 4"/>
          <p:cNvSpPr>
            <a:spLocks noChangeArrowheads="1"/>
          </p:cNvSpPr>
          <p:nvPr userDrawn="1"/>
        </p:nvSpPr>
        <p:spPr bwMode="auto">
          <a:xfrm>
            <a:off x="0" y="0"/>
            <a:ext cx="9144000" cy="457200"/>
          </a:xfrm>
          <a:prstGeom prst="rect">
            <a:avLst/>
          </a:prstGeom>
          <a:noFill/>
          <a:ln w="9525">
            <a:noFill/>
            <a:miter lim="800000"/>
            <a:headEnd/>
            <a:tailEnd/>
          </a:ln>
        </p:spPr>
        <p:txBody>
          <a:bodyPr wrap="none" anchor="ctr">
            <a:spAutoFit/>
          </a:bodyPr>
          <a:lstStyle/>
          <a:p>
            <a:endParaRPr lang="en-GB">
              <a:latin typeface="Calibri" pitchFamily="34" charset="0"/>
            </a:endParaRPr>
          </a:p>
        </p:txBody>
      </p:sp>
      <p:sp>
        <p:nvSpPr>
          <p:cNvPr id="4" name="Rectangle 5"/>
          <p:cNvSpPr>
            <a:spLocks noChangeArrowheads="1"/>
          </p:cNvSpPr>
          <p:nvPr userDrawn="1"/>
        </p:nvSpPr>
        <p:spPr bwMode="auto">
          <a:xfrm>
            <a:off x="0" y="828675"/>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5" name="Rectangle 6"/>
          <p:cNvSpPr>
            <a:spLocks noChangeArrowheads="1"/>
          </p:cNvSpPr>
          <p:nvPr userDrawn="1"/>
        </p:nvSpPr>
        <p:spPr bwMode="auto">
          <a:xfrm>
            <a:off x="0" y="1295400"/>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cstate="print"/>
          <a:srcRect/>
          <a:stretch>
            <a:fillRect/>
          </a:stretch>
        </p:blipFill>
        <p:spPr bwMode="auto">
          <a:xfrm>
            <a:off x="6875463" y="5864225"/>
            <a:ext cx="2039937" cy="874713"/>
          </a:xfrm>
          <a:prstGeom prst="rect">
            <a:avLst/>
          </a:prstGeom>
          <a:noFill/>
          <a:ln w="9525">
            <a:noFill/>
            <a:miter lim="800000"/>
            <a:headEnd/>
            <a:tailEnd/>
          </a:ln>
        </p:spPr>
      </p:pic>
      <p:sp>
        <p:nvSpPr>
          <p:cNvPr id="8" name="Title 1"/>
          <p:cNvSpPr txBox="1">
            <a:spLocks/>
          </p:cNvSpPr>
          <p:nvPr userDrawn="1"/>
        </p:nvSpPr>
        <p:spPr bwMode="auto">
          <a:xfrm>
            <a:off x="4179888" y="3871913"/>
            <a:ext cx="4014787" cy="1543050"/>
          </a:xfrm>
          <a:prstGeom prst="rect">
            <a:avLst/>
          </a:prstGeom>
          <a:noFill/>
          <a:ln w="9525">
            <a:noFill/>
            <a:miter lim="800000"/>
            <a:headEnd/>
            <a:tailEnd/>
          </a:ln>
        </p:spPr>
        <p:txBody>
          <a:bodyPr anchor="b"/>
          <a:lstStyle>
            <a:lvl1pPr algn="l">
              <a:defRPr sz="4400" b="1" cap="none" baseline="0"/>
            </a:lvl1pPr>
          </a:lstStyle>
          <a:p>
            <a:pPr eaLnBrk="0" hangingPunct="0">
              <a:defRPr/>
            </a:pPr>
            <a:r>
              <a:rPr lang="en-US" sz="2400" dirty="0" smtClean="0">
                <a:solidFill>
                  <a:srgbClr val="595959"/>
                </a:solidFill>
                <a:latin typeface="Franklin Gothic Book" pitchFamily="34" charset="0"/>
                <a:ea typeface="+mj-ea"/>
                <a:cs typeface="+mj-cs"/>
              </a:rPr>
              <a:t>Visit	</a:t>
            </a:r>
            <a:r>
              <a:rPr lang="en-US" sz="2400" dirty="0" smtClean="0">
                <a:solidFill>
                  <a:srgbClr val="0099CC"/>
                </a:solidFill>
                <a:latin typeface="Franklin Gothic Book" pitchFamily="34" charset="0"/>
                <a:ea typeface="+mj-ea"/>
                <a:cs typeface="+mj-cs"/>
                <a:hlinkClick r:id="rId3"/>
              </a:rPr>
              <a:t>www.un-redd.org</a:t>
            </a:r>
            <a:endParaRPr lang="en-US" sz="2400" dirty="0" smtClean="0">
              <a:solidFill>
                <a:srgbClr val="0099CC"/>
              </a:solidFill>
              <a:latin typeface="Franklin Gothic Book" pitchFamily="34" charset="0"/>
              <a:ea typeface="+mj-ea"/>
              <a:cs typeface="+mj-cs"/>
            </a:endParaRPr>
          </a:p>
          <a:p>
            <a:pPr eaLnBrk="0" hangingPunct="0">
              <a:defRPr/>
            </a:pPr>
            <a:r>
              <a:rPr lang="en-US" sz="2400" dirty="0" smtClean="0">
                <a:solidFill>
                  <a:srgbClr val="595959"/>
                </a:solidFill>
                <a:latin typeface="Franklin Gothic Book" pitchFamily="34" charset="0"/>
                <a:ea typeface="+mj-ea"/>
                <a:cs typeface="+mj-cs"/>
              </a:rPr>
              <a:t>Email	</a:t>
            </a:r>
            <a:r>
              <a:rPr lang="en-US" sz="2400" dirty="0" smtClean="0">
                <a:solidFill>
                  <a:srgbClr val="595959"/>
                </a:solidFill>
                <a:latin typeface="Franklin Gothic Book" pitchFamily="34" charset="0"/>
                <a:ea typeface="+mj-ea"/>
                <a:cs typeface="+mj-cs"/>
                <a:hlinkClick r:id="rId4"/>
              </a:rPr>
              <a:t>un-redd@un-redd.org</a:t>
            </a:r>
            <a:endParaRPr lang="en-US" sz="2400" dirty="0" smtClean="0">
              <a:solidFill>
                <a:srgbClr val="595959"/>
              </a:solidFill>
              <a:latin typeface="Franklin Gothic Book" pitchFamily="34" charset="0"/>
              <a:ea typeface="+mj-ea"/>
              <a:cs typeface="+mj-cs"/>
            </a:endParaRPr>
          </a:p>
          <a:p>
            <a:pPr eaLnBrk="0" hangingPunct="0">
              <a:defRPr/>
            </a:pPr>
            <a:endParaRPr lang="en-US" sz="2400" dirty="0" smtClean="0">
              <a:solidFill>
                <a:srgbClr val="595959"/>
              </a:solidFill>
              <a:latin typeface="Franklin Gothic Book" pitchFamily="34" charset="0"/>
              <a:ea typeface="+mj-ea"/>
              <a:cs typeface="+mj-cs"/>
            </a:endParaRPr>
          </a:p>
          <a:p>
            <a:pPr eaLnBrk="0" hangingPunct="0">
              <a:defRPr/>
            </a:pPr>
            <a:r>
              <a:rPr lang="en-US" sz="2400" dirty="0" smtClean="0">
                <a:solidFill>
                  <a:srgbClr val="595959"/>
                </a:solidFill>
                <a:latin typeface="Franklin Gothic Book" pitchFamily="34" charset="0"/>
                <a:ea typeface="+mj-ea"/>
                <a:cs typeface="+mj-cs"/>
              </a:rPr>
              <a:t> </a:t>
            </a:r>
            <a:endParaRPr lang="en-GB" sz="2400" dirty="0">
              <a:solidFill>
                <a:srgbClr val="595959"/>
              </a:solidFill>
              <a:latin typeface="Franklin Gothic Book" pitchFamily="34" charset="0"/>
              <a:ea typeface="+mj-ea"/>
              <a:cs typeface="+mj-cs"/>
            </a:endParaRPr>
          </a:p>
        </p:txBody>
      </p:sp>
      <p:sp>
        <p:nvSpPr>
          <p:cNvPr id="9" name="Rectangle 10"/>
          <p:cNvSpPr>
            <a:spLocks noChangeArrowheads="1"/>
          </p:cNvSpPr>
          <p:nvPr userDrawn="1"/>
        </p:nvSpPr>
        <p:spPr bwMode="auto">
          <a:xfrm>
            <a:off x="558800" y="2767013"/>
            <a:ext cx="5567363" cy="708025"/>
          </a:xfrm>
          <a:prstGeom prst="rect">
            <a:avLst/>
          </a:prstGeom>
          <a:noFill/>
          <a:ln w="9525">
            <a:noFill/>
            <a:miter lim="800000"/>
            <a:headEnd/>
            <a:tailEnd/>
          </a:ln>
        </p:spPr>
        <p:txBody>
          <a:bodyPr>
            <a:spAutoFit/>
          </a:bodyPr>
          <a:lstStyle/>
          <a:p>
            <a:r>
              <a:rPr lang="en-US" sz="4000" b="1">
                <a:solidFill>
                  <a:srgbClr val="595959"/>
                </a:solidFill>
                <a:latin typeface="Franklin Gothic Book" pitchFamily="34" charset="0"/>
              </a:rPr>
              <a:t>For more information…</a:t>
            </a:r>
            <a:endParaRPr lang="en-GB" sz="4000" b="1">
              <a:solidFill>
                <a:srgbClr val="595959"/>
              </a:solidFill>
              <a:latin typeface="Franklin Gothic Book"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2" name="Rectangle 1"/>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Rectangle 4"/>
          <p:cNvSpPr>
            <a:spLocks noChangeArrowheads="1"/>
          </p:cNvSpPr>
          <p:nvPr userDrawn="1"/>
        </p:nvSpPr>
        <p:spPr bwMode="auto">
          <a:xfrm>
            <a:off x="0" y="0"/>
            <a:ext cx="9144000" cy="457200"/>
          </a:xfrm>
          <a:prstGeom prst="rect">
            <a:avLst/>
          </a:prstGeom>
          <a:noFill/>
          <a:ln w="9525">
            <a:noFill/>
            <a:miter lim="800000"/>
            <a:headEnd/>
            <a:tailEnd/>
          </a:ln>
        </p:spPr>
        <p:txBody>
          <a:bodyPr wrap="none" anchor="ctr">
            <a:spAutoFit/>
          </a:bodyPr>
          <a:lstStyle/>
          <a:p>
            <a:endParaRPr lang="en-GB">
              <a:latin typeface="Calibri" pitchFamily="34" charset="0"/>
            </a:endParaRPr>
          </a:p>
        </p:txBody>
      </p:sp>
      <p:sp>
        <p:nvSpPr>
          <p:cNvPr id="4" name="Rectangle 5"/>
          <p:cNvSpPr>
            <a:spLocks noChangeArrowheads="1"/>
          </p:cNvSpPr>
          <p:nvPr userDrawn="1"/>
        </p:nvSpPr>
        <p:spPr bwMode="auto">
          <a:xfrm>
            <a:off x="0" y="828675"/>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5" name="Rectangle 6"/>
          <p:cNvSpPr>
            <a:spLocks noChangeArrowheads="1"/>
          </p:cNvSpPr>
          <p:nvPr userDrawn="1"/>
        </p:nvSpPr>
        <p:spPr bwMode="auto">
          <a:xfrm>
            <a:off x="0" y="1295400"/>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cstate="print"/>
          <a:srcRect/>
          <a:stretch>
            <a:fillRect/>
          </a:stretch>
        </p:blipFill>
        <p:spPr bwMode="auto">
          <a:xfrm>
            <a:off x="6875463" y="5864225"/>
            <a:ext cx="2039937" cy="874713"/>
          </a:xfrm>
          <a:prstGeom prst="rect">
            <a:avLst/>
          </a:prstGeom>
          <a:noFill/>
          <a:ln w="9525">
            <a:noFill/>
            <a:miter lim="800000"/>
            <a:headEnd/>
            <a:tailEnd/>
          </a:ln>
        </p:spPr>
      </p:pic>
      <p:sp>
        <p:nvSpPr>
          <p:cNvPr id="8" name="Rectangle 9"/>
          <p:cNvSpPr>
            <a:spLocks noChangeArrowheads="1"/>
          </p:cNvSpPr>
          <p:nvPr userDrawn="1"/>
        </p:nvSpPr>
        <p:spPr bwMode="auto">
          <a:xfrm>
            <a:off x="558800" y="2767013"/>
            <a:ext cx="5567363" cy="708025"/>
          </a:xfrm>
          <a:prstGeom prst="rect">
            <a:avLst/>
          </a:prstGeom>
          <a:noFill/>
          <a:ln w="9525">
            <a:noFill/>
            <a:miter lim="800000"/>
            <a:headEnd/>
            <a:tailEnd/>
          </a:ln>
        </p:spPr>
        <p:txBody>
          <a:bodyPr>
            <a:spAutoFit/>
          </a:bodyPr>
          <a:lstStyle/>
          <a:p>
            <a:r>
              <a:rPr lang="en-US" sz="4000" b="1">
                <a:solidFill>
                  <a:srgbClr val="595959"/>
                </a:solidFill>
                <a:latin typeface="Franklin Gothic Book" pitchFamily="34" charset="0"/>
              </a:rPr>
              <a:t>Thank you for listening!</a:t>
            </a:r>
            <a:endParaRPr lang="en-GB" sz="4000" b="1">
              <a:solidFill>
                <a:srgbClr val="595959"/>
              </a:solidFill>
              <a:latin typeface="Franklin Gothic Book"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EE934A1-3C77-4A3B-B684-9E0D1326F5C8}" type="datetimeFigureOut">
              <a:rPr lang="en-GB"/>
              <a:pPr>
                <a:defRPr/>
              </a:pPr>
              <a:t>06/03/2012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1A0E1A1-BCDB-469A-897D-6D62C26B4CBF}"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30F2BF30-72DB-4BBF-AECA-16AA8DB3D87E}" type="datetimeFigureOut">
              <a:rPr lang="en-GB"/>
              <a:pPr>
                <a:defRPr/>
              </a:pPr>
              <a:t>06/03/2012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5FFB2C8-BF26-4C67-AA5F-BB9FB07F627D}"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8" name="Rectangle 7"/>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9"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10"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1" name="Date Placeholder 6"/>
          <p:cNvSpPr>
            <a:spLocks noGrp="1"/>
          </p:cNvSpPr>
          <p:nvPr>
            <p:ph type="dt" sz="half" idx="10"/>
          </p:nvPr>
        </p:nvSpPr>
        <p:spPr/>
        <p:txBody>
          <a:bodyPr/>
          <a:lstStyle>
            <a:lvl1pPr>
              <a:defRPr/>
            </a:lvl1pPr>
          </a:lstStyle>
          <a:p>
            <a:pPr>
              <a:defRPr/>
            </a:pPr>
            <a:fld id="{2CE11551-2AED-46ED-87CD-8C0CC4271377}" type="datetimeFigureOut">
              <a:rPr lang="en-GB"/>
              <a:pPr>
                <a:defRPr/>
              </a:pPr>
              <a:t>06/03/2012</a:t>
            </a:fld>
            <a:endParaRPr lang="en-GB"/>
          </a:p>
        </p:txBody>
      </p:sp>
      <p:sp>
        <p:nvSpPr>
          <p:cNvPr id="12" name="Footer Placeholder 7"/>
          <p:cNvSpPr>
            <a:spLocks noGrp="1"/>
          </p:cNvSpPr>
          <p:nvPr>
            <p:ph type="ftr" sz="quarter" idx="11"/>
          </p:nvPr>
        </p:nvSpPr>
        <p:spPr/>
        <p:txBody>
          <a:bodyPr/>
          <a:lstStyle>
            <a:lvl1pPr>
              <a:defRPr/>
            </a:lvl1pPr>
          </a:lstStyle>
          <a:p>
            <a:pPr>
              <a:defRPr/>
            </a:pPr>
            <a:endParaRPr lang="en-GB"/>
          </a:p>
        </p:txBody>
      </p:sp>
      <p:sp>
        <p:nvSpPr>
          <p:cNvPr id="13" name="Slide Number Placeholder 8"/>
          <p:cNvSpPr>
            <a:spLocks noGrp="1"/>
          </p:cNvSpPr>
          <p:nvPr>
            <p:ph type="sldNum" sz="quarter" idx="12"/>
          </p:nvPr>
        </p:nvSpPr>
        <p:spPr/>
        <p:txBody>
          <a:bodyPr/>
          <a:lstStyle>
            <a:lvl1pPr>
              <a:defRPr/>
            </a:lvl1pPr>
          </a:lstStyle>
          <a:p>
            <a:pPr>
              <a:defRPr/>
            </a:pPr>
            <a:fld id="{1F5C163D-9645-4EF5-9BC1-6E39345044BF}"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4BCA4645-E156-43B3-A8CB-B7F6003E8CF6}" type="datetimeFigureOut">
              <a:rPr lang="en-GB"/>
              <a:pPr>
                <a:defRPr/>
              </a:pPr>
              <a:t>06/03/2012</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4CB1A8C-E2FD-4005-A8B5-B241D24AD2F7}"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C8F54B-594C-46AE-B36A-5E480E681F99}" type="datetimeFigureOut">
              <a:rPr lang="en-GB"/>
              <a:pPr>
                <a:defRPr/>
              </a:pPr>
              <a:t>06/03/2012</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77016117-DA18-4753-829B-07B4C1F01633}"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6" name="Rectangle 5"/>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7"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8"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Date Placeholder 4"/>
          <p:cNvSpPr>
            <a:spLocks noGrp="1"/>
          </p:cNvSpPr>
          <p:nvPr>
            <p:ph type="dt" sz="half" idx="10"/>
          </p:nvPr>
        </p:nvSpPr>
        <p:spPr/>
        <p:txBody>
          <a:bodyPr/>
          <a:lstStyle>
            <a:lvl1pPr>
              <a:defRPr/>
            </a:lvl1pPr>
          </a:lstStyle>
          <a:p>
            <a:pPr>
              <a:defRPr/>
            </a:pPr>
            <a:fld id="{ADA46649-6827-4AF4-AB08-979E25766A99}" type="datetimeFigureOut">
              <a:rPr lang="en-GB"/>
              <a:pPr>
                <a:defRPr/>
              </a:pPr>
              <a:t>06/03/2012</a:t>
            </a:fld>
            <a:endParaRPr lang="en-GB"/>
          </a:p>
        </p:txBody>
      </p:sp>
      <p:sp>
        <p:nvSpPr>
          <p:cNvPr id="10" name="Footer Placeholder 5"/>
          <p:cNvSpPr>
            <a:spLocks noGrp="1"/>
          </p:cNvSpPr>
          <p:nvPr>
            <p:ph type="ftr" sz="quarter" idx="11"/>
          </p:nvPr>
        </p:nvSpPr>
        <p:spPr/>
        <p:txBody>
          <a:bodyPr/>
          <a:lstStyle>
            <a:lvl1pPr>
              <a:defRPr/>
            </a:lvl1pPr>
          </a:lstStyle>
          <a:p>
            <a:pPr>
              <a:defRPr/>
            </a:pPr>
            <a:endParaRPr lang="en-GB"/>
          </a:p>
        </p:txBody>
      </p:sp>
      <p:sp>
        <p:nvSpPr>
          <p:cNvPr id="11" name="Slide Number Placeholder 6"/>
          <p:cNvSpPr>
            <a:spLocks noGrp="1"/>
          </p:cNvSpPr>
          <p:nvPr>
            <p:ph type="sldNum" sz="quarter" idx="12"/>
          </p:nvPr>
        </p:nvSpPr>
        <p:spPr/>
        <p:txBody>
          <a:bodyPr/>
          <a:lstStyle>
            <a:lvl1pPr>
              <a:defRPr/>
            </a:lvl1pPr>
          </a:lstStyle>
          <a:p>
            <a:pPr>
              <a:defRPr/>
            </a:pPr>
            <a:fld id="{FD8B2E97-5A15-45EB-83A5-24636789C3EA}"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userDrawn="1"/>
        </p:nvSpPr>
        <p:spPr>
          <a:xfrm>
            <a:off x="2428875" y="1785938"/>
            <a:ext cx="6572250"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 name="Rectangle 5"/>
          <p:cNvSpPr/>
          <p:nvPr userDrawn="1"/>
        </p:nvSpPr>
        <p:spPr>
          <a:xfrm>
            <a:off x="2422525" y="71438"/>
            <a:ext cx="657860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7" name="Picture 5"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pPr>
              <a:defRPr/>
            </a:pPr>
            <a:fld id="{142EF40F-06A9-491B-8439-5E32A6E640FF}" type="datetimeFigureOut">
              <a:rPr lang="en-GB"/>
              <a:pPr>
                <a:defRPr/>
              </a:pPr>
              <a:t>06/03/2012</a:t>
            </a:fld>
            <a:endParaRPr lang="en-GB"/>
          </a:p>
        </p:txBody>
      </p:sp>
      <p:sp>
        <p:nvSpPr>
          <p:cNvPr id="9" name="Footer Placeholder 5"/>
          <p:cNvSpPr>
            <a:spLocks noGrp="1"/>
          </p:cNvSpPr>
          <p:nvPr>
            <p:ph type="ftr" sz="quarter" idx="11"/>
          </p:nvPr>
        </p:nvSpPr>
        <p:spPr/>
        <p:txBody>
          <a:bodyPr/>
          <a:lstStyle>
            <a:lvl1pPr>
              <a:defRPr/>
            </a:lvl1pPr>
          </a:lstStyle>
          <a:p>
            <a:pPr>
              <a:defRPr/>
            </a:pPr>
            <a:endParaRPr lang="en-GB"/>
          </a:p>
        </p:txBody>
      </p:sp>
      <p:sp>
        <p:nvSpPr>
          <p:cNvPr id="10" name="Slide Number Placeholder 6"/>
          <p:cNvSpPr>
            <a:spLocks noGrp="1"/>
          </p:cNvSpPr>
          <p:nvPr>
            <p:ph type="sldNum" sz="quarter" idx="12"/>
          </p:nvPr>
        </p:nvSpPr>
        <p:spPr/>
        <p:txBody>
          <a:bodyPr/>
          <a:lstStyle>
            <a:lvl1pPr>
              <a:defRPr/>
            </a:lvl1pPr>
          </a:lstStyle>
          <a:p>
            <a:pPr>
              <a:defRPr/>
            </a:pPr>
            <a:fld id="{9BD1A061-4C9D-4182-B67B-FC25BE8AF268}"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6607C7B5-6751-40C2-99E7-BCB8AA9FB3EA}" type="datetimeFigureOut">
              <a:rPr lang="en-GB"/>
              <a:pPr>
                <a:defRPr/>
              </a:pPr>
              <a:t>06/03/2012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4DC77E-3FB3-4D6E-9A6B-A09C564B0C39}"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4004" r:id="rId1"/>
    <p:sldLayoutId id="2147484005" r:id="rId2"/>
    <p:sldLayoutId id="2147483998" r:id="rId3"/>
    <p:sldLayoutId id="2147483999" r:id="rId4"/>
    <p:sldLayoutId id="2147484006" r:id="rId5"/>
    <p:sldLayoutId id="2147484000" r:id="rId6"/>
    <p:sldLayoutId id="2147484001" r:id="rId7"/>
    <p:sldLayoutId id="2147484007" r:id="rId8"/>
    <p:sldLayoutId id="2147484008" r:id="rId9"/>
    <p:sldLayoutId id="2147484002" r:id="rId10"/>
    <p:sldLayoutId id="2147484003" r:id="rId11"/>
    <p:sldLayoutId id="2147484009" r:id="rId12"/>
    <p:sldLayoutId id="2147484010" r:id="rId13"/>
    <p:sldLayoutId id="2147484011" r:id="rId14"/>
    <p:sldLayoutId id="2147484012" r:id="rId15"/>
    <p:sldLayoutId id="2147484013" r:id="rId16"/>
    <p:sldLayoutId id="2147484014" r:id="rId17"/>
    <p:sldLayoutId id="2147484015" r:id="rId18"/>
    <p:sldLayoutId id="2147484016" r:id="rId19"/>
    <p:sldLayoutId id="2147484017" r:id="rId20"/>
    <p:sldLayoutId id="2147484018" r:id="rId2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522538" y="2060575"/>
            <a:ext cx="6389687" cy="1362075"/>
          </a:xfrm>
        </p:spPr>
        <p:txBody>
          <a:bodyPr/>
          <a:lstStyle/>
          <a:p>
            <a:pPr eaLnBrk="1" hangingPunct="1"/>
            <a:r>
              <a:rPr lang="en-GB" smtClean="0"/>
              <a:t>PGAs:</a:t>
            </a:r>
            <a:br>
              <a:rPr lang="en-GB" smtClean="0"/>
            </a:br>
            <a:r>
              <a:rPr lang="en-GB" smtClean="0"/>
              <a:t>S</a:t>
            </a:r>
            <a:r>
              <a:rPr lang="en-GB" sz="3600" smtClean="0"/>
              <a:t>napshots of the three pilots</a:t>
            </a:r>
          </a:p>
        </p:txBody>
      </p:sp>
      <p:sp>
        <p:nvSpPr>
          <p:cNvPr id="3" name="Text Placeholder 2"/>
          <p:cNvSpPr>
            <a:spLocks noGrp="1"/>
          </p:cNvSpPr>
          <p:nvPr>
            <p:ph type="body" idx="1"/>
          </p:nvPr>
        </p:nvSpPr>
        <p:spPr>
          <a:xfrm>
            <a:off x="2617788" y="3836988"/>
            <a:ext cx="5243512" cy="947737"/>
          </a:xfrm>
        </p:spPr>
        <p:txBody>
          <a:bodyPr rtlCol="0">
            <a:normAutofit fontScale="70000" lnSpcReduction="20000"/>
          </a:bodyPr>
          <a:lstStyle/>
          <a:p>
            <a:pPr eaLnBrk="1" fontAlgn="auto" hangingPunct="1">
              <a:spcAft>
                <a:spcPts val="0"/>
              </a:spcAft>
              <a:defRPr/>
            </a:pPr>
            <a:endParaRPr lang="en-GB" dirty="0" smtClean="0">
              <a:solidFill>
                <a:schemeClr val="tx1"/>
              </a:solidFill>
            </a:endParaRPr>
          </a:p>
          <a:p>
            <a:pPr eaLnBrk="1" fontAlgn="auto" hangingPunct="1">
              <a:spcAft>
                <a:spcPts val="0"/>
              </a:spcAft>
              <a:defRPr/>
            </a:pPr>
            <a:endParaRPr lang="en-GB" dirty="0">
              <a:solidFill>
                <a:schemeClr val="tx1"/>
              </a:solidFill>
            </a:endParaRPr>
          </a:p>
          <a:p>
            <a:pPr eaLnBrk="1" fontAlgn="auto" hangingPunct="1">
              <a:spcAft>
                <a:spcPts val="0"/>
              </a:spcAft>
              <a:defRPr/>
            </a:pPr>
            <a:r>
              <a:rPr lang="en-GB" dirty="0" smtClean="0">
                <a:solidFill>
                  <a:schemeClr val="tx1"/>
                </a:solidFill>
              </a:rPr>
              <a:t>PGA Vietnam Kick-off Meeting, </a:t>
            </a:r>
          </a:p>
          <a:p>
            <a:pPr eaLnBrk="1" fontAlgn="auto" hangingPunct="1">
              <a:spcAft>
                <a:spcPts val="0"/>
              </a:spcAft>
              <a:defRPr/>
            </a:pPr>
            <a:r>
              <a:rPr lang="en-GB" dirty="0" smtClean="0">
                <a:solidFill>
                  <a:schemeClr val="tx1"/>
                </a:solidFill>
              </a:rPr>
              <a:t>Hanoi, 6 March 2012</a:t>
            </a:r>
          </a:p>
          <a:p>
            <a:pPr eaLnBrk="1" fontAlgn="auto" hangingPunct="1">
              <a:spcAft>
                <a:spcPts val="0"/>
              </a:spcAft>
              <a:defRPr/>
            </a:pPr>
            <a:endParaRPr lang="en-GB"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57375"/>
            <a:ext cx="8715375" cy="4643438"/>
          </a:xfrm>
        </p:spPr>
        <p:txBody>
          <a:bodyPr rtlCol="0">
            <a:normAutofit/>
          </a:bodyPr>
          <a:lstStyle/>
          <a:p>
            <a:pPr marL="0" indent="0" eaLnBrk="1" fontAlgn="auto" hangingPunct="1">
              <a:spcAft>
                <a:spcPts val="0"/>
              </a:spcAft>
              <a:buFont typeface="Arial" pitchFamily="34" charset="0"/>
              <a:buNone/>
              <a:defRPr/>
            </a:pPr>
            <a:r>
              <a:rPr lang="en-GB" sz="2000" dirty="0" smtClean="0"/>
              <a:t>A PGA for REDD+ aims to generate information on governance issues relevant to national REDD+ implementation through an inclusive process involving all relevant stakeholders.</a:t>
            </a:r>
          </a:p>
          <a:p>
            <a:pPr eaLnBrk="1" fontAlgn="auto" hangingPunct="1">
              <a:spcAft>
                <a:spcPts val="0"/>
              </a:spcAft>
              <a:buFont typeface="Arial" pitchFamily="34" charset="0"/>
              <a:buNone/>
              <a:defRPr/>
            </a:pPr>
            <a:endParaRPr lang="en-GB" sz="2000" b="1" dirty="0" smtClean="0"/>
          </a:p>
          <a:p>
            <a:pPr eaLnBrk="1" fontAlgn="auto" hangingPunct="1">
              <a:spcAft>
                <a:spcPts val="0"/>
              </a:spcAft>
              <a:buFont typeface="Arial" pitchFamily="34" charset="0"/>
              <a:buNone/>
              <a:defRPr/>
            </a:pPr>
            <a:r>
              <a:rPr lang="en-GB" sz="2000" dirty="0" smtClean="0"/>
              <a:t>REDD+ activities are to be undertaken in accordance with </a:t>
            </a:r>
            <a:r>
              <a:rPr lang="en-GB" sz="2000" b="1" dirty="0" smtClean="0"/>
              <a:t>UNFCCC safeguards</a:t>
            </a:r>
            <a:r>
              <a:rPr lang="en-GB" sz="2000" dirty="0" smtClean="0"/>
              <a:t>, and</a:t>
            </a:r>
            <a:endParaRPr lang="en-GB" sz="2000" b="1" dirty="0"/>
          </a:p>
          <a:p>
            <a:pPr eaLnBrk="1" fontAlgn="auto" hangingPunct="1">
              <a:spcAft>
                <a:spcPts val="0"/>
              </a:spcAft>
              <a:buFont typeface="Arial" pitchFamily="34" charset="0"/>
              <a:buNone/>
              <a:defRPr/>
            </a:pPr>
            <a:r>
              <a:rPr lang="en-GB" sz="2000" dirty="0"/>
              <a:t>paragraphs 69 and 71d </a:t>
            </a:r>
            <a:r>
              <a:rPr lang="en-GB" sz="2000" dirty="0" smtClean="0"/>
              <a:t>request </a:t>
            </a:r>
            <a:r>
              <a:rPr lang="en-GB" sz="2000" dirty="0"/>
              <a:t>REDD+ countries to:</a:t>
            </a:r>
          </a:p>
          <a:p>
            <a:pPr eaLnBrk="1" fontAlgn="auto" hangingPunct="1">
              <a:spcAft>
                <a:spcPts val="0"/>
              </a:spcAft>
              <a:buFont typeface="Arial" pitchFamily="34" charset="0"/>
              <a:buNone/>
              <a:defRPr/>
            </a:pPr>
            <a:endParaRPr lang="en-GB" sz="2000" dirty="0"/>
          </a:p>
          <a:p>
            <a:pPr algn="ctr" eaLnBrk="1" fontAlgn="auto" hangingPunct="1">
              <a:spcAft>
                <a:spcPts val="0"/>
              </a:spcAft>
              <a:buFont typeface="Arial" pitchFamily="34" charset="0"/>
              <a:buNone/>
              <a:defRPr/>
            </a:pPr>
            <a:r>
              <a:rPr lang="en-GB" sz="2000" i="1" dirty="0"/>
              <a:t>   ... develop national systems </a:t>
            </a:r>
            <a:r>
              <a:rPr lang="en-GB" sz="2000" i="1" dirty="0" smtClean="0"/>
              <a:t>to provide information on </a:t>
            </a:r>
            <a:r>
              <a:rPr lang="en-GB" sz="2000" i="1" dirty="0"/>
              <a:t>how safeguards are </a:t>
            </a:r>
            <a:r>
              <a:rPr lang="en-GB" sz="2000" i="1" dirty="0" smtClean="0"/>
              <a:t>addressed </a:t>
            </a:r>
            <a:r>
              <a:rPr lang="en-GB" sz="2000" i="1" dirty="0"/>
              <a:t>and respected</a:t>
            </a:r>
          </a:p>
          <a:p>
            <a:pPr eaLnBrk="1" fontAlgn="auto" hangingPunct="1">
              <a:spcAft>
                <a:spcPts val="0"/>
              </a:spcAft>
              <a:buFont typeface="Arial" pitchFamily="34" charset="0"/>
              <a:buNone/>
              <a:defRPr/>
            </a:pPr>
            <a:endParaRPr lang="en-GB" sz="2000" dirty="0"/>
          </a:p>
          <a:p>
            <a:pPr eaLnBrk="1" fontAlgn="auto" hangingPunct="1">
              <a:spcAft>
                <a:spcPts val="0"/>
              </a:spcAft>
              <a:buFont typeface="Arial" pitchFamily="34" charset="0"/>
              <a:buNone/>
              <a:defRPr/>
            </a:pPr>
            <a:r>
              <a:rPr lang="en-GB" sz="2000" b="1" dirty="0"/>
              <a:t>Capacity building and training to facilitate: </a:t>
            </a:r>
          </a:p>
          <a:p>
            <a:pPr eaLnBrk="1" fontAlgn="auto" hangingPunct="1">
              <a:spcAft>
                <a:spcPts val="0"/>
              </a:spcAft>
              <a:defRPr/>
            </a:pPr>
            <a:r>
              <a:rPr lang="en-GB" sz="2000" dirty="0">
                <a:solidFill>
                  <a:schemeClr val="tx1"/>
                </a:solidFill>
              </a:rPr>
              <a:t>relevant information is provided at regular intervals </a:t>
            </a:r>
          </a:p>
          <a:p>
            <a:pPr eaLnBrk="1" fontAlgn="auto" hangingPunct="1">
              <a:spcAft>
                <a:spcPts val="0"/>
              </a:spcAft>
              <a:defRPr/>
            </a:pPr>
            <a:r>
              <a:rPr lang="en-GB" sz="2000" dirty="0">
                <a:solidFill>
                  <a:schemeClr val="tx1"/>
                </a:solidFill>
              </a:rPr>
              <a:t>civil society actors </a:t>
            </a:r>
            <a:r>
              <a:rPr lang="en-GB" sz="2000" b="1" dirty="0">
                <a:solidFill>
                  <a:schemeClr val="tx1"/>
                </a:solidFill>
              </a:rPr>
              <a:t>ACT UPON the information </a:t>
            </a:r>
            <a:r>
              <a:rPr lang="en-GB" sz="2000" dirty="0">
                <a:solidFill>
                  <a:schemeClr val="tx1"/>
                </a:solidFill>
              </a:rPr>
              <a:t>provided</a:t>
            </a:r>
          </a:p>
          <a:p>
            <a:pPr eaLnBrk="1" fontAlgn="auto" hangingPunct="1">
              <a:spcAft>
                <a:spcPts val="0"/>
              </a:spcAft>
              <a:defRPr/>
            </a:pPr>
            <a:endParaRPr lang="en-GB" sz="2400" dirty="0"/>
          </a:p>
        </p:txBody>
      </p:sp>
      <p:sp>
        <p:nvSpPr>
          <p:cNvPr id="18435" name="Title 2"/>
          <p:cNvSpPr>
            <a:spLocks noGrp="1"/>
          </p:cNvSpPr>
          <p:nvPr>
            <p:ph type="title"/>
          </p:nvPr>
        </p:nvSpPr>
        <p:spPr>
          <a:xfrm>
            <a:off x="2446338" y="131763"/>
            <a:ext cx="6543675" cy="1531937"/>
          </a:xfrm>
        </p:spPr>
        <p:txBody>
          <a:bodyPr/>
          <a:lstStyle/>
          <a:p>
            <a:pPr eaLnBrk="1" hangingPunct="1"/>
            <a:r>
              <a:rPr lang="en-GB" sz="2800" b="1" dirty="0" smtClean="0"/>
              <a:t>Relevance of the PGAs for REDD+: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57375"/>
            <a:ext cx="8715375" cy="4643438"/>
          </a:xfrm>
        </p:spPr>
        <p:txBody>
          <a:bodyPr rtlCol="0">
            <a:normAutofit/>
          </a:bodyPr>
          <a:lstStyle/>
          <a:p>
            <a:pPr marL="0" indent="0" algn="ctr" eaLnBrk="1" fontAlgn="auto" hangingPunct="1">
              <a:spcAft>
                <a:spcPts val="0"/>
              </a:spcAft>
              <a:buFont typeface="Arial" pitchFamily="34" charset="0"/>
              <a:buNone/>
              <a:defRPr/>
            </a:pPr>
            <a:r>
              <a:rPr lang="en-GB" sz="2000" dirty="0" smtClean="0"/>
              <a:t>In </a:t>
            </a:r>
            <a:r>
              <a:rPr lang="en-GB" sz="2000" b="1" dirty="0" smtClean="0"/>
              <a:t>May 2011</a:t>
            </a:r>
            <a:r>
              <a:rPr lang="en-GB" sz="2000" dirty="0" smtClean="0"/>
              <a:t> the first pilot was initiated in </a:t>
            </a:r>
            <a:r>
              <a:rPr lang="en-GB" sz="2000" b="1" dirty="0" smtClean="0"/>
              <a:t>Indonesia</a:t>
            </a:r>
            <a:r>
              <a:rPr lang="en-GB" sz="2000" dirty="0" smtClean="0"/>
              <a:t>, </a:t>
            </a:r>
          </a:p>
          <a:p>
            <a:pPr marL="0" indent="0" algn="ctr" eaLnBrk="1" fontAlgn="auto" hangingPunct="1">
              <a:spcAft>
                <a:spcPts val="0"/>
              </a:spcAft>
              <a:buFont typeface="Arial" pitchFamily="34" charset="0"/>
              <a:buNone/>
              <a:defRPr/>
            </a:pPr>
            <a:r>
              <a:rPr lang="en-GB" sz="2000" dirty="0" smtClean="0"/>
              <a:t>and three PGA pilots followed later in 2011. </a:t>
            </a:r>
          </a:p>
          <a:p>
            <a:pPr marL="0" indent="0" algn="ctr" eaLnBrk="1" fontAlgn="auto" hangingPunct="1">
              <a:spcAft>
                <a:spcPts val="0"/>
              </a:spcAft>
              <a:buFont typeface="Arial" pitchFamily="34" charset="0"/>
              <a:buNone/>
              <a:defRPr/>
            </a:pPr>
            <a:endParaRPr lang="en-GB" sz="2000" dirty="0"/>
          </a:p>
          <a:p>
            <a:pPr marL="0" indent="0" eaLnBrk="1" fontAlgn="auto" hangingPunct="1">
              <a:spcAft>
                <a:spcPts val="0"/>
              </a:spcAft>
              <a:buFont typeface="Arial" pitchFamily="34" charset="0"/>
              <a:buNone/>
              <a:defRPr/>
            </a:pPr>
            <a:r>
              <a:rPr lang="en-GB" sz="2000" dirty="0" smtClean="0"/>
              <a:t>The following countries currently constitute the PGA pilot countries:</a:t>
            </a:r>
          </a:p>
          <a:p>
            <a:pPr eaLnBrk="1" fontAlgn="auto" hangingPunct="1">
              <a:spcAft>
                <a:spcPts val="0"/>
              </a:spcAft>
              <a:defRPr/>
            </a:pPr>
            <a:r>
              <a:rPr lang="en-GB" sz="2000" b="1" dirty="0" smtClean="0"/>
              <a:t>INDONESIA</a:t>
            </a:r>
          </a:p>
          <a:p>
            <a:pPr eaLnBrk="1" fontAlgn="auto" hangingPunct="1">
              <a:spcAft>
                <a:spcPts val="0"/>
              </a:spcAft>
              <a:defRPr/>
            </a:pPr>
            <a:r>
              <a:rPr lang="en-GB" sz="2000" b="1" dirty="0" smtClean="0"/>
              <a:t>NIGERIA</a:t>
            </a:r>
          </a:p>
          <a:p>
            <a:pPr eaLnBrk="1" fontAlgn="auto" hangingPunct="1">
              <a:spcAft>
                <a:spcPts val="0"/>
              </a:spcAft>
              <a:defRPr/>
            </a:pPr>
            <a:r>
              <a:rPr lang="en-GB" sz="2000" b="1" dirty="0" smtClean="0"/>
              <a:t>ECUADOR</a:t>
            </a:r>
          </a:p>
          <a:p>
            <a:pPr eaLnBrk="1" fontAlgn="auto" hangingPunct="1">
              <a:spcAft>
                <a:spcPts val="0"/>
              </a:spcAft>
              <a:defRPr/>
            </a:pPr>
            <a:r>
              <a:rPr lang="en-GB" sz="2000" dirty="0" smtClean="0"/>
              <a:t>and now also in </a:t>
            </a:r>
            <a:r>
              <a:rPr lang="en-GB" sz="2000" b="1" dirty="0" smtClean="0"/>
              <a:t>VIETNAM</a:t>
            </a:r>
          </a:p>
          <a:p>
            <a:pPr marL="0" indent="0" eaLnBrk="1" fontAlgn="auto" hangingPunct="1">
              <a:spcAft>
                <a:spcPts val="0"/>
              </a:spcAft>
              <a:buFont typeface="Arial" pitchFamily="34" charset="0"/>
              <a:buNone/>
              <a:defRPr/>
            </a:pPr>
            <a:endParaRPr lang="en-GB" sz="2400" b="1" dirty="0"/>
          </a:p>
        </p:txBody>
      </p:sp>
      <p:sp>
        <p:nvSpPr>
          <p:cNvPr id="19459" name="Title 2"/>
          <p:cNvSpPr>
            <a:spLocks noGrp="1"/>
          </p:cNvSpPr>
          <p:nvPr>
            <p:ph type="title"/>
          </p:nvPr>
        </p:nvSpPr>
        <p:spPr>
          <a:xfrm>
            <a:off x="2459038" y="119063"/>
            <a:ext cx="6543675" cy="1531937"/>
          </a:xfrm>
        </p:spPr>
        <p:txBody>
          <a:bodyPr/>
          <a:lstStyle/>
          <a:p>
            <a:pPr eaLnBrk="1" hangingPunct="1"/>
            <a:r>
              <a:rPr lang="en-GB" sz="2800" smtClean="0"/>
              <a:t>Pilot snapshot:</a:t>
            </a:r>
            <a:br>
              <a:rPr lang="en-GB" sz="2800" smtClean="0"/>
            </a:br>
            <a:r>
              <a:rPr lang="en-GB" sz="2800" b="1" smtClean="0"/>
              <a:t>Background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a:xfrm>
            <a:off x="2446338" y="131763"/>
            <a:ext cx="6543675" cy="1531937"/>
          </a:xfrm>
        </p:spPr>
        <p:txBody>
          <a:bodyPr/>
          <a:lstStyle/>
          <a:p>
            <a:pPr eaLnBrk="1" hangingPunct="1"/>
            <a:r>
              <a:rPr lang="en-GB" sz="2800" smtClean="0"/>
              <a:t>Pilot snapshot: </a:t>
            </a:r>
            <a:br>
              <a:rPr lang="en-GB" sz="2800" smtClean="0"/>
            </a:br>
            <a:r>
              <a:rPr lang="en-GB" sz="2800" b="1" smtClean="0"/>
              <a:t>Governance issues prioritized</a:t>
            </a:r>
            <a:endParaRPr lang="en-GB" sz="2800" smtClean="0"/>
          </a:p>
        </p:txBody>
      </p:sp>
      <p:graphicFrame>
        <p:nvGraphicFramePr>
          <p:cNvPr id="5" name="Content Placeholder 4"/>
          <p:cNvGraphicFramePr>
            <a:graphicFrameLocks noGrp="1"/>
          </p:cNvGraphicFramePr>
          <p:nvPr>
            <p:ph idx="1"/>
          </p:nvPr>
        </p:nvGraphicFramePr>
        <p:xfrm>
          <a:off x="297580" y="1859264"/>
          <a:ext cx="8383588" cy="4737523"/>
        </p:xfrm>
        <a:graphic>
          <a:graphicData uri="http://schemas.openxmlformats.org/drawingml/2006/table">
            <a:tbl>
              <a:tblPr firstRow="1" bandRow="1">
                <a:tableStyleId>{5C22544A-7EE6-4342-B048-85BDC9FD1C3A}</a:tableStyleId>
              </a:tblPr>
              <a:tblGrid>
                <a:gridCol w="3096767"/>
                <a:gridCol w="3207170"/>
                <a:gridCol w="2079651"/>
              </a:tblGrid>
              <a:tr h="345145">
                <a:tc>
                  <a:txBody>
                    <a:bodyPr/>
                    <a:lstStyle/>
                    <a:p>
                      <a:r>
                        <a:rPr lang="en-GB" sz="1800" dirty="0" smtClean="0"/>
                        <a:t>Indonesia</a:t>
                      </a:r>
                      <a:endParaRPr lang="en-GB" sz="1800" dirty="0"/>
                    </a:p>
                  </a:txBody>
                  <a:tcPr marL="91454" marR="91454" marT="45724" marB="45724"/>
                </a:tc>
                <a:tc>
                  <a:txBody>
                    <a:bodyPr/>
                    <a:lstStyle/>
                    <a:p>
                      <a:r>
                        <a:rPr lang="en-GB" sz="1800" dirty="0" smtClean="0"/>
                        <a:t>Nigeria</a:t>
                      </a:r>
                      <a:endParaRPr lang="en-GB" sz="1800" dirty="0"/>
                    </a:p>
                  </a:txBody>
                  <a:tcPr marL="91454" marR="91454" marT="45724" marB="45724"/>
                </a:tc>
                <a:tc>
                  <a:txBody>
                    <a:bodyPr/>
                    <a:lstStyle/>
                    <a:p>
                      <a:r>
                        <a:rPr lang="en-GB" sz="1800" dirty="0" smtClean="0"/>
                        <a:t>Ecuador</a:t>
                      </a:r>
                      <a:endParaRPr lang="en-GB" sz="1800" dirty="0"/>
                    </a:p>
                  </a:txBody>
                  <a:tcPr marL="91454" marR="91454" marT="45724" marB="45724"/>
                </a:tc>
              </a:tr>
              <a:tr h="4371755">
                <a:tc>
                  <a:txBody>
                    <a:bodyPr/>
                    <a:lstStyle/>
                    <a:p>
                      <a:pPr marL="0" indent="0">
                        <a:buFont typeface="Arial" pitchFamily="34" charset="0"/>
                        <a:buNone/>
                      </a:pPr>
                      <a:r>
                        <a:rPr lang="en-GB" sz="1500" b="1" dirty="0" smtClean="0"/>
                        <a:t>Discussed and prioritized</a:t>
                      </a:r>
                      <a:r>
                        <a:rPr lang="en-GB" sz="1500" b="1" baseline="0" dirty="0" smtClean="0"/>
                        <a:t> : </a:t>
                      </a:r>
                    </a:p>
                    <a:p>
                      <a:pPr marL="0" indent="0">
                        <a:buFont typeface="Arial" pitchFamily="34" charset="0"/>
                        <a:buNone/>
                      </a:pPr>
                      <a:endParaRPr lang="en-GB" sz="1500" dirty="0" smtClean="0"/>
                    </a:p>
                    <a:p>
                      <a:pPr marL="0" indent="0">
                        <a:buFont typeface="Arial" pitchFamily="34" charset="0"/>
                        <a:buNone/>
                      </a:pPr>
                      <a:r>
                        <a:rPr lang="en-GB" sz="1500" dirty="0" smtClean="0"/>
                        <a:t>Five governance</a:t>
                      </a:r>
                      <a:r>
                        <a:rPr lang="en-GB" sz="1500" baseline="0" dirty="0" smtClean="0"/>
                        <a:t> issues identified:</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1500" dirty="0" smtClean="0"/>
                        <a:t>Spatial and forestry planning, rights regulation, forest organization, forest management, controlling and oversight and REDD+ infrastructure</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sz="15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GB" sz="1500" dirty="0" smtClean="0"/>
                        <a:t>For</a:t>
                      </a:r>
                      <a:r>
                        <a:rPr lang="en-GB" sz="1500" baseline="0" dirty="0" smtClean="0"/>
                        <a:t> each issue, the following will be examined:</a:t>
                      </a:r>
                      <a:endParaRPr lang="en-GB" sz="1500" dirty="0" smtClean="0"/>
                    </a:p>
                    <a:p>
                      <a:pPr marL="285750" indent="-285750">
                        <a:buFont typeface="Arial" pitchFamily="34" charset="0"/>
                        <a:buChar char="•"/>
                      </a:pPr>
                      <a:r>
                        <a:rPr lang="en-GB" sz="1500" dirty="0" smtClean="0"/>
                        <a:t>Law and policy frameworks</a:t>
                      </a:r>
                    </a:p>
                    <a:p>
                      <a:pPr marL="0" indent="0">
                        <a:buFont typeface="Arial" pitchFamily="34" charset="0"/>
                        <a:buNone/>
                      </a:pPr>
                      <a:endParaRPr lang="en-GB" sz="1500" dirty="0" smtClean="0"/>
                    </a:p>
                    <a:p>
                      <a:pPr marL="285750" indent="-285750">
                        <a:buFont typeface="Arial" pitchFamily="34" charset="0"/>
                        <a:buChar char="•"/>
                      </a:pPr>
                      <a:r>
                        <a:rPr lang="en-GB" sz="1500" dirty="0" smtClean="0"/>
                        <a:t>REDD+ actors</a:t>
                      </a:r>
                      <a:r>
                        <a:rPr lang="en-GB" sz="1500" baseline="0" dirty="0" smtClean="0"/>
                        <a:t> capacity  (government, civil society, local communities and business entities)</a:t>
                      </a:r>
                    </a:p>
                    <a:p>
                      <a:pPr marL="0" indent="0">
                        <a:buFont typeface="Arial" pitchFamily="34" charset="0"/>
                        <a:buNone/>
                      </a:pPr>
                      <a:endParaRPr lang="en-GB" sz="1500" baseline="0" dirty="0" smtClean="0"/>
                    </a:p>
                    <a:p>
                      <a:pPr marL="285750" indent="-285750">
                        <a:buFont typeface="Arial" pitchFamily="34" charset="0"/>
                        <a:buChar char="•"/>
                      </a:pPr>
                      <a:r>
                        <a:rPr lang="en-GB" sz="1500" dirty="0" smtClean="0"/>
                        <a:t>Implementation</a:t>
                      </a:r>
                      <a:r>
                        <a:rPr lang="en-GB" sz="1500" baseline="0" dirty="0" smtClean="0"/>
                        <a:t> aspects</a:t>
                      </a:r>
                    </a:p>
                  </a:txBody>
                  <a:tcPr marL="91454" marR="91454" marT="45724" marB="45724"/>
                </a:tc>
                <a:tc>
                  <a:txBody>
                    <a:bodyPr/>
                    <a:lstStyle/>
                    <a:p>
                      <a:r>
                        <a:rPr lang="en-GB" sz="1500" b="1" dirty="0" smtClean="0"/>
                        <a:t>Based on the</a:t>
                      </a:r>
                      <a:r>
                        <a:rPr lang="en-GB" sz="1500" b="1" baseline="0" dirty="0" smtClean="0"/>
                        <a:t> discussion thus far and to be discussed with and prioritized further with stakeholders: </a:t>
                      </a:r>
                    </a:p>
                    <a:p>
                      <a:endParaRPr lang="en-GB" sz="1600" baseline="0" dirty="0" smtClean="0"/>
                    </a:p>
                    <a:p>
                      <a:pPr marL="285750" indent="-285750">
                        <a:buFont typeface="Arial" pitchFamily="34" charset="0"/>
                        <a:buChar char="•"/>
                      </a:pPr>
                      <a:r>
                        <a:rPr lang="en-GB" sz="1400" b="0" i="0" u="none" strike="noStrike" kern="1200" baseline="0" dirty="0" smtClean="0">
                          <a:solidFill>
                            <a:schemeClr val="dk1"/>
                          </a:solidFill>
                          <a:latin typeface="+mn-lt"/>
                          <a:ea typeface="+mn-ea"/>
                          <a:cs typeface="+mn-cs"/>
                        </a:rPr>
                        <a:t>Policy and legislation concerning REDD+ and democratic governance </a:t>
                      </a:r>
                    </a:p>
                    <a:p>
                      <a:pPr marL="285750" indent="-285750">
                        <a:buFont typeface="Arial" pitchFamily="34" charset="0"/>
                        <a:buChar char="•"/>
                      </a:pPr>
                      <a:r>
                        <a:rPr lang="en-GB" sz="1400" b="0" i="0" u="none" strike="noStrike" kern="1200" baseline="0" dirty="0" smtClean="0">
                          <a:solidFill>
                            <a:schemeClr val="dk1"/>
                          </a:solidFill>
                          <a:latin typeface="+mn-lt"/>
                          <a:ea typeface="+mn-ea"/>
                          <a:cs typeface="+mn-cs"/>
                        </a:rPr>
                        <a:t>Institutional capacity of government agencies at federal, state and local levels </a:t>
                      </a:r>
                    </a:p>
                    <a:p>
                      <a:pPr marL="285750" indent="-285750">
                        <a:buFont typeface="Arial" pitchFamily="34" charset="0"/>
                        <a:buChar char="•"/>
                      </a:pPr>
                      <a:r>
                        <a:rPr lang="en-GB" sz="1400" b="0" i="0" u="none" strike="noStrike" kern="1200" baseline="0" dirty="0" smtClean="0">
                          <a:solidFill>
                            <a:schemeClr val="dk1"/>
                          </a:solidFill>
                          <a:latin typeface="+mn-lt"/>
                          <a:ea typeface="+mn-ea"/>
                          <a:cs typeface="+mn-cs"/>
                        </a:rPr>
                        <a:t>Anti-corruption strategy for REDD+ </a:t>
                      </a:r>
                      <a:endParaRPr lang="en-GB" sz="1800" b="0" i="0" u="none" strike="noStrike" kern="1200" baseline="0" dirty="0" smtClean="0">
                        <a:solidFill>
                          <a:schemeClr val="dk1"/>
                        </a:solidFill>
                        <a:latin typeface="+mn-lt"/>
                        <a:ea typeface="+mn-ea"/>
                        <a:cs typeface="+mn-cs"/>
                      </a:endParaRPr>
                    </a:p>
                    <a:p>
                      <a:pPr marL="285750" indent="-285750">
                        <a:buFont typeface="Arial" pitchFamily="34" charset="0"/>
                        <a:buChar char="•"/>
                      </a:pPr>
                      <a:r>
                        <a:rPr lang="en-GB" sz="1400" b="0" i="0" u="none" strike="noStrike" kern="1200" baseline="0" dirty="0" smtClean="0">
                          <a:solidFill>
                            <a:schemeClr val="dk1"/>
                          </a:solidFill>
                          <a:latin typeface="+mn-lt"/>
                          <a:ea typeface="+mn-ea"/>
                          <a:cs typeface="+mn-cs"/>
                        </a:rPr>
                        <a:t>Opportunities for civil society and forest-dependent communities to participate in decision-making processes related to REDD+ </a:t>
                      </a:r>
                    </a:p>
                    <a:p>
                      <a:pPr marL="285750" indent="-285750">
                        <a:buFont typeface="Arial" pitchFamily="34" charset="0"/>
                        <a:buChar char="•"/>
                      </a:pPr>
                      <a:r>
                        <a:rPr lang="en-GB" sz="1400" b="0" i="0" u="none" strike="noStrike" kern="1200" baseline="0" dirty="0" smtClean="0">
                          <a:solidFill>
                            <a:schemeClr val="dk1"/>
                          </a:solidFill>
                          <a:latin typeface="+mn-lt"/>
                          <a:ea typeface="+mn-ea"/>
                          <a:cs typeface="+mn-cs"/>
                        </a:rPr>
                        <a:t>Benefit distribution system</a:t>
                      </a:r>
                      <a:endParaRPr lang="en-GB" sz="1600" baseline="0" dirty="0" smtClean="0"/>
                    </a:p>
                    <a:p>
                      <a:endParaRPr lang="en-GB" sz="1600" dirty="0"/>
                    </a:p>
                  </a:txBody>
                  <a:tcPr marL="91454" marR="91454" marT="45724" marB="45724"/>
                </a:tc>
                <a:tc>
                  <a:txBody>
                    <a:bodyPr/>
                    <a:lstStyle/>
                    <a:p>
                      <a:r>
                        <a:rPr lang="en-GB" sz="1500" b="1" dirty="0" smtClean="0"/>
                        <a:t>To be determined</a:t>
                      </a:r>
                      <a:r>
                        <a:rPr lang="en-GB" sz="1500" dirty="0" smtClean="0"/>
                        <a:t> by interim working group and discussions </a:t>
                      </a:r>
                      <a:r>
                        <a:rPr lang="en-GB" sz="1500" baseline="0" dirty="0" smtClean="0"/>
                        <a:t>with stakeholders. </a:t>
                      </a:r>
                      <a:endParaRPr lang="en-GB" sz="1500" dirty="0"/>
                    </a:p>
                  </a:txBody>
                  <a:tcPr marL="91454" marR="91454" marT="45724" marB="45724"/>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nvPr>
        </p:nvGraphicFramePr>
        <p:xfrm>
          <a:off x="173038" y="1757364"/>
          <a:ext cx="8715376" cy="4143530"/>
        </p:xfrm>
        <a:graphic>
          <a:graphicData uri="http://schemas.openxmlformats.org/drawingml/2006/table">
            <a:tbl>
              <a:tblPr firstRow="1" bandRow="1">
                <a:tableStyleId>{5C22544A-7EE6-4342-B048-85BDC9FD1C3A}</a:tableStyleId>
              </a:tblPr>
              <a:tblGrid>
                <a:gridCol w="1743444"/>
                <a:gridCol w="2614244"/>
                <a:gridCol w="2178844"/>
                <a:gridCol w="2178844"/>
              </a:tblGrid>
              <a:tr h="339579">
                <a:tc>
                  <a:txBody>
                    <a:bodyPr/>
                    <a:lstStyle/>
                    <a:p>
                      <a:endParaRPr lang="en-GB" sz="1800" dirty="0"/>
                    </a:p>
                  </a:txBody>
                  <a:tcPr marT="45723" marB="45723"/>
                </a:tc>
                <a:tc>
                  <a:txBody>
                    <a:bodyPr/>
                    <a:lstStyle/>
                    <a:p>
                      <a:r>
                        <a:rPr lang="en-GB" sz="1800" dirty="0" smtClean="0"/>
                        <a:t>Indonesia</a:t>
                      </a:r>
                      <a:endParaRPr lang="en-GB" sz="1800" dirty="0"/>
                    </a:p>
                  </a:txBody>
                  <a:tcPr marT="45723" marB="45723"/>
                </a:tc>
                <a:tc>
                  <a:txBody>
                    <a:bodyPr/>
                    <a:lstStyle/>
                    <a:p>
                      <a:r>
                        <a:rPr lang="en-GB" sz="1800" dirty="0" smtClean="0"/>
                        <a:t>Nigeria</a:t>
                      </a:r>
                      <a:endParaRPr lang="en-GB" sz="1800" dirty="0"/>
                    </a:p>
                  </a:txBody>
                  <a:tcPr marT="45723" marB="45723"/>
                </a:tc>
                <a:tc>
                  <a:txBody>
                    <a:bodyPr/>
                    <a:lstStyle/>
                    <a:p>
                      <a:r>
                        <a:rPr lang="en-GB" sz="1800" dirty="0" smtClean="0"/>
                        <a:t>Ecuador</a:t>
                      </a:r>
                      <a:endParaRPr lang="en-GB" sz="1800" dirty="0"/>
                    </a:p>
                  </a:txBody>
                  <a:tcPr marT="45723" marB="45723"/>
                </a:tc>
              </a:tr>
              <a:tr h="1782765">
                <a:tc>
                  <a:txBody>
                    <a:bodyPr/>
                    <a:lstStyle/>
                    <a:p>
                      <a:r>
                        <a:rPr lang="en-GB" sz="1800" b="1" dirty="0" smtClean="0"/>
                        <a:t>NATIONAL LEVEL: </a:t>
                      </a:r>
                      <a:endParaRPr lang="en-GB" sz="1800" b="1" dirty="0"/>
                    </a:p>
                  </a:txBody>
                  <a:tcPr marT="45723" marB="45723"/>
                </a:tc>
                <a:tc>
                  <a:txBody>
                    <a:bodyPr/>
                    <a:lstStyle/>
                    <a:p>
                      <a:r>
                        <a:rPr lang="en-GB" sz="1500" dirty="0" smtClean="0"/>
                        <a:t>Involving national actors</a:t>
                      </a:r>
                      <a:r>
                        <a:rPr lang="en-GB" sz="1500" baseline="0" dirty="0" smtClean="0"/>
                        <a:t> – such as ministries, REDD+ Task Force, Agencies (such as BAPPENAS) and national civil society actors (think tanks and CSOs) </a:t>
                      </a:r>
                    </a:p>
                    <a:p>
                      <a:endParaRPr lang="en-GB" sz="1500" dirty="0"/>
                    </a:p>
                  </a:txBody>
                  <a:tcPr marT="45723" marB="45723"/>
                </a:tc>
                <a:tc>
                  <a:txBody>
                    <a:bodyPr/>
                    <a:lstStyle/>
                    <a:p>
                      <a:r>
                        <a:rPr lang="en-GB" sz="1500" dirty="0" smtClean="0"/>
                        <a:t>Will be involving relevant ministries and agencies, and possibly</a:t>
                      </a:r>
                      <a:r>
                        <a:rPr lang="en-GB" sz="1500" baseline="0" dirty="0" smtClean="0"/>
                        <a:t> also national level </a:t>
                      </a:r>
                      <a:r>
                        <a:rPr lang="en-GB" sz="1500" dirty="0" smtClean="0"/>
                        <a:t>civil society actors</a:t>
                      </a:r>
                      <a:r>
                        <a:rPr lang="en-GB" sz="1500" baseline="0" dirty="0" smtClean="0"/>
                        <a:t>. </a:t>
                      </a:r>
                      <a:endParaRPr lang="en-GB" sz="1500" dirty="0"/>
                    </a:p>
                  </a:txBody>
                  <a:tcPr marT="45723" marB="45723"/>
                </a:tc>
                <a:tc>
                  <a:txBody>
                    <a:bodyPr/>
                    <a:lstStyle/>
                    <a:p>
                      <a:r>
                        <a:rPr lang="en-GB" sz="1500" dirty="0" smtClean="0"/>
                        <a:t>Will most likely only be involving national level state/ government and civil society actors. </a:t>
                      </a:r>
                      <a:endParaRPr lang="en-GB" sz="1500" dirty="0"/>
                    </a:p>
                  </a:txBody>
                  <a:tcPr marT="45723" marB="45723"/>
                </a:tc>
              </a:tr>
              <a:tr h="1994999">
                <a:tc>
                  <a:txBody>
                    <a:bodyPr/>
                    <a:lstStyle/>
                    <a:p>
                      <a:r>
                        <a:rPr lang="en-GB" sz="1800" b="1" dirty="0" smtClean="0"/>
                        <a:t>LOCAL LEVEL: </a:t>
                      </a:r>
                      <a:endParaRPr lang="en-GB" sz="1800" b="1" dirty="0"/>
                    </a:p>
                  </a:txBody>
                  <a:tcPr marT="45723" marB="4572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500" baseline="0" dirty="0" smtClean="0"/>
                        <a:t>West and Central Sulawesi, South Sumatera, Riau, Jambi, Papua and West Papua and East and Central Kalimantan, through</a:t>
                      </a:r>
                      <a:r>
                        <a:rPr lang="en-GB" sz="1500" dirty="0" smtClean="0"/>
                        <a:t> </a:t>
                      </a:r>
                      <a:r>
                        <a:rPr lang="en-GB" sz="1500" b="1" dirty="0" smtClean="0"/>
                        <a:t>provincial workin</a:t>
                      </a:r>
                      <a:r>
                        <a:rPr lang="en-GB" sz="1500" b="1" baseline="0" dirty="0" smtClean="0"/>
                        <a:t>g </a:t>
                      </a:r>
                      <a:r>
                        <a:rPr lang="en-GB" sz="1500" b="1" dirty="0" smtClean="0"/>
                        <a:t>groups.</a:t>
                      </a:r>
                      <a:endParaRPr lang="en-GB" sz="1500" baseline="0" dirty="0" smtClean="0"/>
                    </a:p>
                    <a:p>
                      <a:endParaRPr lang="en-GB" sz="1500" dirty="0"/>
                    </a:p>
                  </a:txBody>
                  <a:tcPr marT="45723" marB="45723"/>
                </a:tc>
                <a:tc>
                  <a:txBody>
                    <a:bodyPr/>
                    <a:lstStyle/>
                    <a:p>
                      <a:r>
                        <a:rPr lang="en-GB" sz="1500" b="0" baseline="0" dirty="0" smtClean="0"/>
                        <a:t>Cross River State. </a:t>
                      </a:r>
                      <a:endParaRPr lang="en-GB" sz="1500" b="0" dirty="0"/>
                    </a:p>
                  </a:txBody>
                  <a:tcPr marT="45723" marB="45723"/>
                </a:tc>
                <a:tc>
                  <a:txBody>
                    <a:bodyPr/>
                    <a:lstStyle/>
                    <a:p>
                      <a:r>
                        <a:rPr lang="en-GB" sz="1500" dirty="0" smtClean="0"/>
                        <a:t>To</a:t>
                      </a:r>
                      <a:r>
                        <a:rPr lang="en-GB" sz="1500" baseline="0" dirty="0" smtClean="0"/>
                        <a:t> be confirmed.</a:t>
                      </a:r>
                      <a:endParaRPr lang="en-GB" sz="1500" dirty="0"/>
                    </a:p>
                  </a:txBody>
                  <a:tcPr marT="45723" marB="45723"/>
                </a:tc>
              </a:tr>
            </a:tbl>
          </a:graphicData>
        </a:graphic>
      </p:graphicFrame>
      <p:sp>
        <p:nvSpPr>
          <p:cNvPr id="22552" name="Title 2"/>
          <p:cNvSpPr>
            <a:spLocks noGrp="1"/>
          </p:cNvSpPr>
          <p:nvPr>
            <p:ph type="title"/>
          </p:nvPr>
        </p:nvSpPr>
        <p:spPr>
          <a:xfrm>
            <a:off x="2484438" y="119063"/>
            <a:ext cx="6543675" cy="1531937"/>
          </a:xfrm>
        </p:spPr>
        <p:txBody>
          <a:bodyPr/>
          <a:lstStyle/>
          <a:p>
            <a:pPr eaLnBrk="1" hangingPunct="1"/>
            <a:r>
              <a:rPr lang="en-GB" sz="2800" dirty="0" smtClean="0"/>
              <a:t>Pilot snapshot:</a:t>
            </a:r>
            <a:br>
              <a:rPr lang="en-GB" sz="2800" dirty="0" smtClean="0"/>
            </a:br>
            <a:r>
              <a:rPr lang="en-GB" sz="2800" b="1" dirty="0" smtClean="0"/>
              <a:t>Geographical scope</a:t>
            </a:r>
            <a:endParaRPr lang="en-GB" sz="28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2"/>
          <p:cNvSpPr>
            <a:spLocks noGrp="1"/>
          </p:cNvSpPr>
          <p:nvPr>
            <p:ph type="title"/>
          </p:nvPr>
        </p:nvSpPr>
        <p:spPr>
          <a:xfrm>
            <a:off x="2446338" y="131763"/>
            <a:ext cx="6543675" cy="1531937"/>
          </a:xfrm>
        </p:spPr>
        <p:txBody>
          <a:bodyPr/>
          <a:lstStyle/>
          <a:p>
            <a:pPr eaLnBrk="1" hangingPunct="1"/>
            <a:r>
              <a:rPr lang="en-GB" sz="2800" smtClean="0"/>
              <a:t>Pilot snapshot:</a:t>
            </a:r>
            <a:br>
              <a:rPr lang="en-GB" sz="2800" smtClean="0"/>
            </a:br>
            <a:r>
              <a:rPr lang="en-GB" sz="2800" b="1" smtClean="0"/>
              <a:t>Key early lessons learned</a:t>
            </a:r>
            <a:endParaRPr lang="en-GB" sz="2800" smtClean="0"/>
          </a:p>
        </p:txBody>
      </p:sp>
      <p:sp>
        <p:nvSpPr>
          <p:cNvPr id="2" name="Content Placeholder 1"/>
          <p:cNvSpPr>
            <a:spLocks noGrp="1"/>
          </p:cNvSpPr>
          <p:nvPr>
            <p:ph idx="1"/>
          </p:nvPr>
        </p:nvSpPr>
        <p:spPr>
          <a:xfrm>
            <a:off x="285750" y="1857375"/>
            <a:ext cx="8715375" cy="4643438"/>
          </a:xfrm>
        </p:spPr>
        <p:txBody>
          <a:bodyPr/>
          <a:lstStyle/>
          <a:p>
            <a:pPr eaLnBrk="1" hangingPunct="1">
              <a:defRPr/>
            </a:pPr>
            <a:r>
              <a:rPr lang="en-GB" sz="2000" b="1" dirty="0" smtClean="0"/>
              <a:t>Sufficient capacity to coordinate and facilitate the PGA process  </a:t>
            </a:r>
            <a:r>
              <a:rPr lang="en-GB" sz="2000" dirty="0" smtClean="0"/>
              <a:t>is key to driving the process further – a dedicated PGA coordinator at the country level is recommended</a:t>
            </a:r>
          </a:p>
          <a:p>
            <a:pPr eaLnBrk="1" hangingPunct="1">
              <a:defRPr/>
            </a:pPr>
            <a:endParaRPr lang="en-GB" sz="2000" dirty="0"/>
          </a:p>
          <a:p>
            <a:pPr eaLnBrk="1" hangingPunct="1">
              <a:defRPr/>
            </a:pPr>
            <a:r>
              <a:rPr lang="en-GB" sz="2000" b="1" dirty="0" smtClean="0"/>
              <a:t>Involvement of stakeholders from the onset </a:t>
            </a:r>
            <a:r>
              <a:rPr lang="en-GB" sz="2000" dirty="0" smtClean="0"/>
              <a:t>is key for the process’ legitimacy and the ownership of different stakeholders (both within government and civil society) </a:t>
            </a:r>
          </a:p>
          <a:p>
            <a:pPr eaLnBrk="1" hangingPunct="1">
              <a:defRPr/>
            </a:pPr>
            <a:endParaRPr lang="en-GB" sz="2000" dirty="0" smtClean="0"/>
          </a:p>
          <a:p>
            <a:pPr eaLnBrk="1" hangingPunct="1">
              <a:defRPr/>
            </a:pPr>
            <a:r>
              <a:rPr lang="en-GB" sz="2000" b="1" dirty="0" smtClean="0"/>
              <a:t>National and local level actors </a:t>
            </a:r>
            <a:r>
              <a:rPr lang="en-GB" sz="2000" dirty="0" smtClean="0"/>
              <a:t>add to the sustainability and legitimacy of the process – as opposed to international actors (Based on the UNDP Oslo Governance Global Programme on Democratic Governance Assessments)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57375"/>
            <a:ext cx="8715375" cy="4643438"/>
          </a:xfrm>
        </p:spPr>
        <p:txBody>
          <a:bodyPr rtlCol="0">
            <a:normAutofit/>
          </a:bodyPr>
          <a:lstStyle/>
          <a:p>
            <a:pPr marL="0" indent="0" eaLnBrk="1" fontAlgn="auto" hangingPunct="1">
              <a:spcAft>
                <a:spcPts val="0"/>
              </a:spcAft>
              <a:buFont typeface="Arial" pitchFamily="34" charset="0"/>
              <a:buNone/>
              <a:defRPr/>
            </a:pPr>
            <a:r>
              <a:rPr lang="en-GB" sz="2400" b="1" dirty="0" smtClean="0"/>
              <a:t>UN-REDD Workspace: </a:t>
            </a:r>
          </a:p>
          <a:p>
            <a:pPr eaLnBrk="1" fontAlgn="auto" hangingPunct="1">
              <a:spcAft>
                <a:spcPts val="0"/>
              </a:spcAft>
              <a:defRPr/>
            </a:pPr>
            <a:r>
              <a:rPr lang="en-GB" sz="1800" dirty="0" smtClean="0"/>
              <a:t>All PGA pilot countries have their own folder on this workspace, </a:t>
            </a:r>
          </a:p>
          <a:p>
            <a:pPr eaLnBrk="1" fontAlgn="auto" hangingPunct="1">
              <a:spcAft>
                <a:spcPts val="0"/>
              </a:spcAft>
              <a:defRPr/>
            </a:pPr>
            <a:r>
              <a:rPr lang="en-GB" sz="1800" dirty="0" smtClean="0"/>
              <a:t>General and relevant background documents are posted</a:t>
            </a:r>
          </a:p>
          <a:p>
            <a:pPr eaLnBrk="1" fontAlgn="auto" hangingPunct="1">
              <a:spcAft>
                <a:spcPts val="0"/>
              </a:spcAft>
              <a:defRPr/>
            </a:pPr>
            <a:r>
              <a:rPr lang="en-GB" sz="1800" dirty="0" smtClean="0"/>
              <a:t>All PGA relevant events are highlighted, as well as posted on </a:t>
            </a:r>
          </a:p>
          <a:p>
            <a:pPr eaLnBrk="1" fontAlgn="auto" hangingPunct="1">
              <a:spcAft>
                <a:spcPts val="0"/>
              </a:spcAft>
              <a:defRPr/>
            </a:pPr>
            <a:r>
              <a:rPr lang="en-GB" sz="1800" dirty="0" smtClean="0"/>
              <a:t>We </a:t>
            </a:r>
            <a:r>
              <a:rPr lang="en-GB" sz="1800" b="1" dirty="0" smtClean="0"/>
              <a:t>encourage to share as much information as possible </a:t>
            </a:r>
            <a:r>
              <a:rPr lang="en-GB" sz="1800" dirty="0" smtClean="0"/>
              <a:t>on this workspace,  such as each pilot’s Concept Note for increased transparency and knowledge sharing within the larger PGA community of practice</a:t>
            </a:r>
            <a:endParaRPr lang="en-GB" sz="1800" dirty="0"/>
          </a:p>
          <a:p>
            <a:pPr marL="0" indent="0" eaLnBrk="1" fontAlgn="auto" hangingPunct="1">
              <a:spcAft>
                <a:spcPts val="0"/>
              </a:spcAft>
              <a:buFont typeface="Arial" pitchFamily="34" charset="0"/>
              <a:buNone/>
              <a:defRPr/>
            </a:pPr>
            <a:endParaRPr lang="en-GB" sz="2400" b="1" dirty="0" smtClean="0"/>
          </a:p>
          <a:p>
            <a:pPr marL="0" indent="0" eaLnBrk="1" fontAlgn="auto" hangingPunct="1">
              <a:spcAft>
                <a:spcPts val="0"/>
              </a:spcAft>
              <a:buFont typeface="Arial" pitchFamily="34" charset="0"/>
              <a:buNone/>
              <a:defRPr/>
            </a:pPr>
            <a:r>
              <a:rPr lang="en-GB" sz="2400" b="1" dirty="0" smtClean="0"/>
              <a:t>Heads u</a:t>
            </a:r>
            <a:r>
              <a:rPr lang="en-GB" sz="2400" b="1" dirty="0"/>
              <a:t>p on </a:t>
            </a:r>
            <a:r>
              <a:rPr lang="en-GB" sz="2400" b="1"/>
              <a:t>upcoming </a:t>
            </a:r>
            <a:r>
              <a:rPr lang="en-GB" sz="2400" b="1" smtClean="0"/>
              <a:t>PGA South-South </a:t>
            </a:r>
            <a:r>
              <a:rPr lang="en-GB" sz="2400" b="1" dirty="0"/>
              <a:t>Exchange:</a:t>
            </a:r>
            <a:endParaRPr lang="en-GB" sz="2400" dirty="0"/>
          </a:p>
          <a:p>
            <a:pPr eaLnBrk="1" fontAlgn="auto" hangingPunct="1">
              <a:spcAft>
                <a:spcPts val="0"/>
              </a:spcAft>
              <a:defRPr/>
            </a:pPr>
            <a:r>
              <a:rPr lang="en-GB" sz="1800" dirty="0" smtClean="0"/>
              <a:t>The four PGA pilot countries – with one government representative, one civil society representative and the day-to-day coordinator – will be invited to Bogor in Indonesia </a:t>
            </a:r>
            <a:r>
              <a:rPr lang="en-GB" sz="1800" b="1" dirty="0" smtClean="0"/>
              <a:t>17-18 April,</a:t>
            </a:r>
            <a:r>
              <a:rPr lang="en-GB" sz="1800" dirty="0" smtClean="0"/>
              <a:t> based on the expressed need for sharing practical and technical insights,  knowledge and early lessons learned. </a:t>
            </a:r>
            <a:endParaRPr lang="en-GB" sz="1800" dirty="0"/>
          </a:p>
        </p:txBody>
      </p:sp>
      <p:sp>
        <p:nvSpPr>
          <p:cNvPr id="25603" name="Title 2"/>
          <p:cNvSpPr>
            <a:spLocks noGrp="1"/>
          </p:cNvSpPr>
          <p:nvPr>
            <p:ph type="title"/>
          </p:nvPr>
        </p:nvSpPr>
        <p:spPr>
          <a:xfrm>
            <a:off x="2446338" y="131763"/>
            <a:ext cx="6543675" cy="1531937"/>
          </a:xfrm>
        </p:spPr>
        <p:txBody>
          <a:bodyPr/>
          <a:lstStyle/>
          <a:p>
            <a:pPr eaLnBrk="1" hangingPunct="1"/>
            <a:r>
              <a:rPr lang="en-GB" sz="2800" smtClean="0"/>
              <a:t>Pilot snapshot:</a:t>
            </a:r>
            <a:br>
              <a:rPr lang="en-GB" sz="2800" smtClean="0"/>
            </a:br>
            <a:r>
              <a:rPr lang="en-GB" sz="2800" b="1" smtClean="0"/>
              <a:t>Knowledge sharing</a:t>
            </a:r>
            <a:endParaRPr lang="en-GB" sz="280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1304</TotalTime>
  <Words>810</Words>
  <Application>Microsoft Office PowerPoint</Application>
  <PresentationFormat>On-screen Show (4:3)</PresentationFormat>
  <Paragraphs>82</Paragraphs>
  <Slides>7</Slides>
  <Notes>3</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PGAs: Snapshots of the three pilots</vt:lpstr>
      <vt:lpstr>Relevance of the PGAs for REDD+:</vt:lpstr>
      <vt:lpstr>Pilot snapshot: Background</vt:lpstr>
      <vt:lpstr>Pilot snapshot:  Governance issues prioritized</vt:lpstr>
      <vt:lpstr>Pilot snapshot: Geographical scope</vt:lpstr>
      <vt:lpstr>Pilot snapshot: Key early lessons learned</vt:lpstr>
      <vt:lpstr>Pilot snapshot: Knowledge sharing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Isabelle</dc:creator>
  <cp:lastModifiedBy>Tore.Langhelle</cp:lastModifiedBy>
  <cp:revision>92</cp:revision>
  <dcterms:created xsi:type="dcterms:W3CDTF">2009-05-15T09:37:26Z</dcterms:created>
  <dcterms:modified xsi:type="dcterms:W3CDTF">2012-03-06T00:18:44Z</dcterms:modified>
</cp:coreProperties>
</file>