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91" r:id="rId4"/>
    <p:sldId id="292" r:id="rId5"/>
    <p:sldId id="275" r:id="rId6"/>
    <p:sldId id="277" r:id="rId7"/>
    <p:sldId id="281" r:id="rId8"/>
    <p:sldId id="284" r:id="rId9"/>
    <p:sldId id="279" r:id="rId10"/>
    <p:sldId id="278" r:id="rId11"/>
    <p:sldId id="293" r:id="rId12"/>
    <p:sldId id="282" r:id="rId13"/>
    <p:sldId id="283" r:id="rId14"/>
    <p:sldId id="276" r:id="rId15"/>
    <p:sldId id="285" r:id="rId16"/>
    <p:sldId id="286" r:id="rId17"/>
    <p:sldId id="287" r:id="rId18"/>
    <p:sldId id="288" r:id="rId19"/>
    <p:sldId id="289" r:id="rId20"/>
    <p:sldId id="266" r:id="rId21"/>
    <p:sldId id="273" r:id="rId22"/>
    <p:sldId id="272" r:id="rId23"/>
    <p:sldId id="267" r:id="rId24"/>
    <p:sldId id="268" r:id="rId25"/>
    <p:sldId id="269" r:id="rId26"/>
    <p:sldId id="270" r:id="rId27"/>
    <p:sldId id="274" r:id="rId28"/>
    <p:sldId id="271" r:id="rId29"/>
    <p:sldId id="29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56E216-A2F4-4185-B7D4-2A0DB1EB8723}" type="datetimeFigureOut">
              <a:rPr lang="en-US" smtClean="0"/>
              <a:t>8/5/2014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A4495-EA21-46DC-B532-B40EAC2940E0}" type="slidenum">
              <a:rPr lang="en-US" smtClean="0"/>
              <a:t>‹#›</a:t>
            </a:fld>
            <a:endParaRPr lang="en-US"/>
          </a:p>
        </p:txBody>
      </p:sp>
    </p:spTree>
    <p:extLst>
      <p:ext uri="{BB962C8B-B14F-4D97-AF65-F5344CB8AC3E}">
        <p14:creationId xmlns:p14="http://schemas.microsoft.com/office/powerpoint/2010/main" val="78746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6E216-A2F4-4185-B7D4-2A0DB1EB8723}" type="datetimeFigureOut">
              <a:rPr lang="en-US" smtClean="0"/>
              <a:t>8/5/2014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A4495-EA21-46DC-B532-B40EAC2940E0}" type="slidenum">
              <a:rPr lang="en-US" smtClean="0"/>
              <a:t>‹#›</a:t>
            </a:fld>
            <a:endParaRPr lang="en-US"/>
          </a:p>
        </p:txBody>
      </p:sp>
    </p:spTree>
    <p:extLst>
      <p:ext uri="{BB962C8B-B14F-4D97-AF65-F5344CB8AC3E}">
        <p14:creationId xmlns:p14="http://schemas.microsoft.com/office/powerpoint/2010/main" val="180625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6E216-A2F4-4185-B7D4-2A0DB1EB8723}" type="datetimeFigureOut">
              <a:rPr lang="en-US" smtClean="0"/>
              <a:t>8/5/2014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A4495-EA21-46DC-B532-B40EAC2940E0}" type="slidenum">
              <a:rPr lang="en-US" smtClean="0"/>
              <a:t>‹#›</a:t>
            </a:fld>
            <a:endParaRPr lang="en-US"/>
          </a:p>
        </p:txBody>
      </p:sp>
    </p:spTree>
    <p:extLst>
      <p:ext uri="{BB962C8B-B14F-4D97-AF65-F5344CB8AC3E}">
        <p14:creationId xmlns:p14="http://schemas.microsoft.com/office/powerpoint/2010/main" val="141001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6E216-A2F4-4185-B7D4-2A0DB1EB8723}" type="datetimeFigureOut">
              <a:rPr lang="en-US" smtClean="0"/>
              <a:t>8/5/2014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A4495-EA21-46DC-B532-B40EAC2940E0}" type="slidenum">
              <a:rPr lang="en-US" smtClean="0"/>
              <a:t>‹#›</a:t>
            </a:fld>
            <a:endParaRPr lang="en-US"/>
          </a:p>
        </p:txBody>
      </p:sp>
    </p:spTree>
    <p:extLst>
      <p:ext uri="{BB962C8B-B14F-4D97-AF65-F5344CB8AC3E}">
        <p14:creationId xmlns:p14="http://schemas.microsoft.com/office/powerpoint/2010/main" val="1838683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56E216-A2F4-4185-B7D4-2A0DB1EB8723}" type="datetimeFigureOut">
              <a:rPr lang="en-US" smtClean="0"/>
              <a:t>8/5/2014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A4495-EA21-46DC-B532-B40EAC2940E0}" type="slidenum">
              <a:rPr lang="en-US" smtClean="0"/>
              <a:t>‹#›</a:t>
            </a:fld>
            <a:endParaRPr lang="en-US"/>
          </a:p>
        </p:txBody>
      </p:sp>
    </p:spTree>
    <p:extLst>
      <p:ext uri="{BB962C8B-B14F-4D97-AF65-F5344CB8AC3E}">
        <p14:creationId xmlns:p14="http://schemas.microsoft.com/office/powerpoint/2010/main" val="773784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56E216-A2F4-4185-B7D4-2A0DB1EB8723}" type="datetimeFigureOut">
              <a:rPr lang="en-US" smtClean="0"/>
              <a:t>8/5/2014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A4495-EA21-46DC-B532-B40EAC2940E0}" type="slidenum">
              <a:rPr lang="en-US" smtClean="0"/>
              <a:t>‹#›</a:t>
            </a:fld>
            <a:endParaRPr lang="en-US"/>
          </a:p>
        </p:txBody>
      </p:sp>
    </p:spTree>
    <p:extLst>
      <p:ext uri="{BB962C8B-B14F-4D97-AF65-F5344CB8AC3E}">
        <p14:creationId xmlns:p14="http://schemas.microsoft.com/office/powerpoint/2010/main" val="72555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56E216-A2F4-4185-B7D4-2A0DB1EB8723}" type="datetimeFigureOut">
              <a:rPr lang="en-US" smtClean="0"/>
              <a:t>8/5/2014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6A4495-EA21-46DC-B532-B40EAC2940E0}" type="slidenum">
              <a:rPr lang="en-US" smtClean="0"/>
              <a:t>‹#›</a:t>
            </a:fld>
            <a:endParaRPr lang="en-US"/>
          </a:p>
        </p:txBody>
      </p:sp>
    </p:spTree>
    <p:extLst>
      <p:ext uri="{BB962C8B-B14F-4D97-AF65-F5344CB8AC3E}">
        <p14:creationId xmlns:p14="http://schemas.microsoft.com/office/powerpoint/2010/main" val="834015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56E216-A2F4-4185-B7D4-2A0DB1EB8723}" type="datetimeFigureOut">
              <a:rPr lang="en-US" smtClean="0"/>
              <a:t>8/5/2014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6A4495-EA21-46DC-B532-B40EAC2940E0}" type="slidenum">
              <a:rPr lang="en-US" smtClean="0"/>
              <a:t>‹#›</a:t>
            </a:fld>
            <a:endParaRPr lang="en-US"/>
          </a:p>
        </p:txBody>
      </p:sp>
    </p:spTree>
    <p:extLst>
      <p:ext uri="{BB962C8B-B14F-4D97-AF65-F5344CB8AC3E}">
        <p14:creationId xmlns:p14="http://schemas.microsoft.com/office/powerpoint/2010/main" val="153987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56E216-A2F4-4185-B7D4-2A0DB1EB8723}" type="datetimeFigureOut">
              <a:rPr lang="en-US" smtClean="0"/>
              <a:t>8/5/2014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6A4495-EA21-46DC-B532-B40EAC2940E0}" type="slidenum">
              <a:rPr lang="en-US" smtClean="0"/>
              <a:t>‹#›</a:t>
            </a:fld>
            <a:endParaRPr lang="en-US"/>
          </a:p>
        </p:txBody>
      </p:sp>
    </p:spTree>
    <p:extLst>
      <p:ext uri="{BB962C8B-B14F-4D97-AF65-F5344CB8AC3E}">
        <p14:creationId xmlns:p14="http://schemas.microsoft.com/office/powerpoint/2010/main" val="1785606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56E216-A2F4-4185-B7D4-2A0DB1EB8723}" type="datetimeFigureOut">
              <a:rPr lang="en-US" smtClean="0"/>
              <a:t>8/5/2014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A4495-EA21-46DC-B532-B40EAC2940E0}" type="slidenum">
              <a:rPr lang="en-US" smtClean="0"/>
              <a:t>‹#›</a:t>
            </a:fld>
            <a:endParaRPr lang="en-US"/>
          </a:p>
        </p:txBody>
      </p:sp>
    </p:spTree>
    <p:extLst>
      <p:ext uri="{BB962C8B-B14F-4D97-AF65-F5344CB8AC3E}">
        <p14:creationId xmlns:p14="http://schemas.microsoft.com/office/powerpoint/2010/main" val="383482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56E216-A2F4-4185-B7D4-2A0DB1EB8723}" type="datetimeFigureOut">
              <a:rPr lang="en-US" smtClean="0"/>
              <a:t>8/5/2014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A4495-EA21-46DC-B532-B40EAC2940E0}" type="slidenum">
              <a:rPr lang="en-US" smtClean="0"/>
              <a:t>‹#›</a:t>
            </a:fld>
            <a:endParaRPr lang="en-US"/>
          </a:p>
        </p:txBody>
      </p:sp>
    </p:spTree>
    <p:extLst>
      <p:ext uri="{BB962C8B-B14F-4D97-AF65-F5344CB8AC3E}">
        <p14:creationId xmlns:p14="http://schemas.microsoft.com/office/powerpoint/2010/main" val="3678160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6E216-A2F4-4185-B7D4-2A0DB1EB8723}" type="datetimeFigureOut">
              <a:rPr lang="en-US" smtClean="0"/>
              <a:t>8/5/2014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A4495-EA21-46DC-B532-B40EAC2940E0}" type="slidenum">
              <a:rPr lang="en-US" smtClean="0"/>
              <a:t>‹#›</a:t>
            </a:fld>
            <a:endParaRPr lang="en-US"/>
          </a:p>
        </p:txBody>
      </p:sp>
    </p:spTree>
    <p:extLst>
      <p:ext uri="{BB962C8B-B14F-4D97-AF65-F5344CB8AC3E}">
        <p14:creationId xmlns:p14="http://schemas.microsoft.com/office/powerpoint/2010/main" val="41312162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172200"/>
          </a:xfrm>
        </p:spPr>
        <p:txBody>
          <a:bodyPr>
            <a:normAutofit fontScale="55000" lnSpcReduction="20000"/>
          </a:bodyPr>
          <a:lstStyle/>
          <a:p>
            <a:pPr marL="0" indent="0" algn="ctr">
              <a:buNone/>
            </a:pPr>
            <a:endParaRPr lang="en-US" dirty="0" smtClean="0"/>
          </a:p>
          <a:p>
            <a:pPr marL="0" indent="0" algn="ctr">
              <a:buNone/>
            </a:pPr>
            <a:endParaRPr lang="en-US" dirty="0"/>
          </a:p>
          <a:p>
            <a:pPr marL="0" indent="0" algn="ctr">
              <a:buNone/>
            </a:pPr>
            <a:r>
              <a:rPr lang="en-US" dirty="0" smtClean="0"/>
              <a:t> </a:t>
            </a:r>
            <a:r>
              <a:rPr lang="en-GB" sz="5600" b="1" dirty="0" smtClean="0">
                <a:solidFill>
                  <a:schemeClr val="accent4"/>
                </a:solidFill>
              </a:rPr>
              <a:t>PGA WORKSHOP ON PARTICIPATORY DATA COLLECTION METHODS </a:t>
            </a:r>
          </a:p>
          <a:p>
            <a:pPr marL="0" indent="0" algn="ctr">
              <a:buNone/>
            </a:pPr>
            <a:endParaRPr lang="en-US" sz="5600" b="1" dirty="0">
              <a:solidFill>
                <a:schemeClr val="accent4"/>
              </a:solidFill>
            </a:endParaRPr>
          </a:p>
          <a:p>
            <a:pPr marL="0" indent="0" algn="ctr">
              <a:buNone/>
            </a:pPr>
            <a:r>
              <a:rPr lang="en-GB" sz="4000" b="1" dirty="0" smtClean="0">
                <a:solidFill>
                  <a:srgbClr val="FF0000"/>
                </a:solidFill>
              </a:rPr>
              <a:t>A PRESENTATION ON</a:t>
            </a:r>
          </a:p>
          <a:p>
            <a:pPr marL="0" indent="0" algn="ctr">
              <a:buNone/>
            </a:pPr>
            <a:r>
              <a:rPr lang="en-GB" sz="4000" b="1" dirty="0"/>
              <a:t> </a:t>
            </a:r>
            <a:endParaRPr lang="en-US" sz="4000" dirty="0"/>
          </a:p>
          <a:p>
            <a:pPr marL="0" indent="0" algn="ctr">
              <a:buNone/>
            </a:pPr>
            <a:r>
              <a:rPr lang="en-GB" sz="5200" b="1" dirty="0" smtClean="0">
                <a:solidFill>
                  <a:srgbClr val="7030A0"/>
                </a:solidFill>
              </a:rPr>
              <a:t>PARTICIPATORY METHODOLOGIES: PRINCIPLES AND APPROACHES </a:t>
            </a:r>
          </a:p>
          <a:p>
            <a:pPr marL="0" indent="0">
              <a:buNone/>
            </a:pPr>
            <a:r>
              <a:rPr lang="en-GB" sz="5200" b="1" dirty="0"/>
              <a:t>	</a:t>
            </a:r>
            <a:r>
              <a:rPr lang="en-GB" sz="5200" b="1" dirty="0" smtClean="0"/>
              <a:t>	</a:t>
            </a:r>
            <a:r>
              <a:rPr lang="en-GB" sz="4000" b="1" dirty="0" smtClean="0"/>
              <a:t>	</a:t>
            </a:r>
          </a:p>
          <a:p>
            <a:pPr marL="0" indent="0">
              <a:buNone/>
            </a:pPr>
            <a:r>
              <a:rPr lang="en-GB" sz="4000" b="1" dirty="0"/>
              <a:t>	</a:t>
            </a:r>
            <a:r>
              <a:rPr lang="en-GB" sz="4000" b="1" dirty="0" smtClean="0"/>
              <a:t>			BY</a:t>
            </a:r>
          </a:p>
          <a:p>
            <a:pPr marL="0" indent="0" algn="ctr">
              <a:buNone/>
            </a:pPr>
            <a:r>
              <a:rPr lang="en-GB" sz="5100" b="1" dirty="0" smtClean="0">
                <a:solidFill>
                  <a:srgbClr val="00B050"/>
                </a:solidFill>
              </a:rPr>
              <a:t> FRANCIS BISONG</a:t>
            </a:r>
          </a:p>
          <a:p>
            <a:pPr marL="0" indent="0" algn="ctr">
              <a:buNone/>
            </a:pPr>
            <a:endParaRPr lang="en-GB" sz="5100" b="1" dirty="0" smtClean="0">
              <a:solidFill>
                <a:srgbClr val="0070C0"/>
              </a:solidFill>
            </a:endParaRPr>
          </a:p>
          <a:p>
            <a:pPr marL="0" indent="0" algn="ctr">
              <a:buNone/>
            </a:pPr>
            <a:endParaRPr lang="en-GB" sz="4000" b="1" dirty="0" smtClean="0"/>
          </a:p>
          <a:p>
            <a:pPr marL="0" indent="0" algn="ctr">
              <a:buNone/>
            </a:pPr>
            <a:r>
              <a:rPr lang="en-GB" sz="4000" b="1" dirty="0" smtClean="0"/>
              <a:t>6TH-9TH AUGUST, 2014</a:t>
            </a:r>
            <a:endParaRPr lang="en-US" sz="4000" dirty="0" smtClean="0"/>
          </a:p>
          <a:p>
            <a:pPr marL="0" indent="0" algn="ctr">
              <a:buNone/>
            </a:pPr>
            <a:r>
              <a:rPr lang="en-GB" sz="4000" b="1" dirty="0" smtClean="0"/>
              <a:t>MAYOR HOTEL, AKPABUYO, CALABAR, CROSS RIVER STATE</a:t>
            </a:r>
            <a:endParaRPr lang="en-US" sz="4000" dirty="0" smtClean="0"/>
          </a:p>
          <a:p>
            <a:pPr marL="0" indent="0">
              <a:buNone/>
            </a:pPr>
            <a:endParaRPr lang="en-US" sz="4000" dirty="0"/>
          </a:p>
        </p:txBody>
      </p:sp>
    </p:spTree>
    <p:extLst>
      <p:ext uri="{BB962C8B-B14F-4D97-AF65-F5344CB8AC3E}">
        <p14:creationId xmlns:p14="http://schemas.microsoft.com/office/powerpoint/2010/main" val="4044566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solidFill>
            <a:schemeClr val="accent2">
              <a:lumMod val="40000"/>
              <a:lumOff val="60000"/>
            </a:schemeClr>
          </a:solidFill>
        </p:spPr>
        <p:txBody>
          <a:bodyPr>
            <a:normAutofit fontScale="90000"/>
          </a:bodyPr>
          <a:lstStyle/>
          <a:p>
            <a:r>
              <a:rPr lang="en-US" b="1" dirty="0" smtClean="0"/>
              <a:t>LEVELS OF INDIGENOUS KNOWLEDGE</a:t>
            </a:r>
            <a:endParaRPr lang="en-US" b="1" dirty="0"/>
          </a:p>
        </p:txBody>
      </p:sp>
      <p:sp>
        <p:nvSpPr>
          <p:cNvPr id="3" name="Content Placeholder 2"/>
          <p:cNvSpPr>
            <a:spLocks noGrp="1"/>
          </p:cNvSpPr>
          <p:nvPr>
            <p:ph idx="1"/>
          </p:nvPr>
        </p:nvSpPr>
        <p:spPr>
          <a:xfrm>
            <a:off x="457200" y="838200"/>
            <a:ext cx="8229600" cy="5791200"/>
          </a:xfrm>
        </p:spPr>
        <p:txBody>
          <a:bodyPr>
            <a:normAutofit fontScale="85000" lnSpcReduction="20000"/>
          </a:bodyPr>
          <a:lstStyle/>
          <a:p>
            <a:pPr>
              <a:buFont typeface="Wingdings" pitchFamily="2" charset="2"/>
              <a:buChar char="q"/>
            </a:pPr>
            <a:r>
              <a:rPr lang="en-US" dirty="0" smtClean="0"/>
              <a:t>Different levels/dimensions of indigenous knowledge: three levels of IK</a:t>
            </a:r>
          </a:p>
          <a:p>
            <a:pPr>
              <a:buFont typeface="Wingdings" pitchFamily="2" charset="2"/>
              <a:buChar char="Ø"/>
            </a:pPr>
            <a:r>
              <a:rPr lang="en-US" b="1" dirty="0" smtClean="0"/>
              <a:t>Common Knowledge: </a:t>
            </a:r>
            <a:r>
              <a:rPr lang="en-US" dirty="0"/>
              <a:t>T</a:t>
            </a:r>
            <a:r>
              <a:rPr lang="en-US" dirty="0" smtClean="0"/>
              <a:t>he knowledge held by all members of the community e.g. all members of the community know the market days and festival periods</a:t>
            </a:r>
          </a:p>
          <a:p>
            <a:pPr>
              <a:buFont typeface="Wingdings" pitchFamily="2" charset="2"/>
              <a:buChar char="Ø"/>
            </a:pPr>
            <a:r>
              <a:rPr lang="en-US" b="1" dirty="0" smtClean="0"/>
              <a:t>Shared Knowledge: </a:t>
            </a:r>
            <a:r>
              <a:rPr lang="en-US" dirty="0" smtClean="0"/>
              <a:t>Held by many but not all the members of the community e.g. Fishers will know common of fish species</a:t>
            </a:r>
          </a:p>
          <a:p>
            <a:pPr>
              <a:buFont typeface="Wingdings" pitchFamily="2" charset="2"/>
              <a:buChar char="Ø"/>
            </a:pPr>
            <a:r>
              <a:rPr lang="en-US" b="1" dirty="0" smtClean="0"/>
              <a:t>Specialized Knowledge: </a:t>
            </a:r>
            <a:r>
              <a:rPr lang="en-US" dirty="0"/>
              <a:t>H</a:t>
            </a:r>
            <a:r>
              <a:rPr lang="en-US" dirty="0" smtClean="0"/>
              <a:t>eld by few people who may have had special training or apprenticeship  e.g. very few will know the use of herbs in curing diseases</a:t>
            </a:r>
          </a:p>
          <a:p>
            <a:pPr>
              <a:buFont typeface="Wingdings" pitchFamily="2" charset="2"/>
              <a:buChar char="Ø"/>
            </a:pPr>
            <a:r>
              <a:rPr lang="en-US" b="1" dirty="0" smtClean="0">
                <a:solidFill>
                  <a:srgbClr val="C00000"/>
                </a:solidFill>
              </a:rPr>
              <a:t>GROUP EXERCISE: </a:t>
            </a:r>
          </a:p>
          <a:p>
            <a:pPr marL="514350" indent="-514350">
              <a:buFont typeface="+mj-lt"/>
              <a:buAutoNum type="arabicPeriod"/>
            </a:pPr>
            <a:r>
              <a:rPr lang="en-US" b="1" dirty="0" smtClean="0">
                <a:solidFill>
                  <a:srgbClr val="C00000"/>
                </a:solidFill>
              </a:rPr>
              <a:t>Give 5 examples each of the different levels of IK </a:t>
            </a:r>
            <a:endParaRPr lang="en-US" b="1" dirty="0">
              <a:solidFill>
                <a:srgbClr val="C00000"/>
              </a:solidFill>
            </a:endParaRPr>
          </a:p>
          <a:p>
            <a:pPr marL="514350" indent="-514350">
              <a:buFont typeface="+mj-lt"/>
              <a:buAutoNum type="arabicPeriod"/>
            </a:pPr>
            <a:r>
              <a:rPr lang="en-US" b="1" dirty="0" smtClean="0">
                <a:solidFill>
                  <a:srgbClr val="C00000"/>
                </a:solidFill>
              </a:rPr>
              <a:t>Think about various differentiating factors of access to knowledge (e.g. gender)</a:t>
            </a:r>
          </a:p>
          <a:p>
            <a:pPr>
              <a:buFont typeface="Wingdings" pitchFamily="2" charset="2"/>
              <a:buChar char="Ø"/>
            </a:pPr>
            <a:endParaRPr lang="en-US" dirty="0" smtClean="0"/>
          </a:p>
        </p:txBody>
      </p:sp>
    </p:spTree>
    <p:extLst>
      <p:ext uri="{BB962C8B-B14F-4D97-AF65-F5344CB8AC3E}">
        <p14:creationId xmlns:p14="http://schemas.microsoft.com/office/powerpoint/2010/main" val="3213005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2800" b="1" dirty="0" smtClean="0"/>
              <a:t>Here are Some Examples :</a:t>
            </a:r>
            <a:endParaRPr lang="en-US" sz="2800" b="1" dirty="0"/>
          </a:p>
        </p:txBody>
      </p:sp>
      <p:sp>
        <p:nvSpPr>
          <p:cNvPr id="3" name="Content Placeholder 2"/>
          <p:cNvSpPr>
            <a:spLocks noGrp="1"/>
          </p:cNvSpPr>
          <p:nvPr>
            <p:ph idx="1"/>
          </p:nvPr>
        </p:nvSpPr>
        <p:spPr>
          <a:xfrm>
            <a:off x="457200" y="762000"/>
            <a:ext cx="8229600" cy="5364163"/>
          </a:xfrm>
        </p:spPr>
        <p:txBody>
          <a:bodyPr>
            <a:normAutofit fontScale="77500" lnSpcReduction="20000"/>
          </a:bodyPr>
          <a:lstStyle/>
          <a:p>
            <a:r>
              <a:rPr lang="en-US" dirty="0" smtClean="0"/>
              <a:t>Age</a:t>
            </a:r>
          </a:p>
          <a:p>
            <a:r>
              <a:rPr lang="en-US" dirty="0" smtClean="0"/>
              <a:t>Occupation</a:t>
            </a:r>
          </a:p>
          <a:p>
            <a:r>
              <a:rPr lang="en-US" dirty="0" smtClean="0"/>
              <a:t>Socio-economic status</a:t>
            </a:r>
          </a:p>
          <a:p>
            <a:r>
              <a:rPr lang="en-US" dirty="0" smtClean="0"/>
              <a:t>Education</a:t>
            </a:r>
          </a:p>
          <a:p>
            <a:r>
              <a:rPr lang="en-US" dirty="0" smtClean="0"/>
              <a:t>Division of </a:t>
            </a:r>
            <a:r>
              <a:rPr lang="en-US" dirty="0" err="1" smtClean="0"/>
              <a:t>Labour</a:t>
            </a:r>
            <a:r>
              <a:rPr lang="en-US" dirty="0" smtClean="0"/>
              <a:t> within household</a:t>
            </a:r>
          </a:p>
          <a:p>
            <a:r>
              <a:rPr lang="en-US" dirty="0" smtClean="0"/>
              <a:t>Experience</a:t>
            </a:r>
          </a:p>
          <a:p>
            <a:r>
              <a:rPr lang="en-US" dirty="0" smtClean="0"/>
              <a:t>History etc.</a:t>
            </a:r>
          </a:p>
          <a:p>
            <a:pPr>
              <a:buFont typeface="Wingdings" pitchFamily="2" charset="2"/>
              <a:buChar char="q"/>
            </a:pPr>
            <a:r>
              <a:rPr lang="en-US" dirty="0" smtClean="0">
                <a:solidFill>
                  <a:srgbClr val="7030A0"/>
                </a:solidFill>
              </a:rPr>
              <a:t>How does this compare with your list?</a:t>
            </a:r>
          </a:p>
          <a:p>
            <a:pPr>
              <a:buFont typeface="Wingdings" pitchFamily="2" charset="2"/>
              <a:buChar char="q"/>
            </a:pPr>
            <a:endParaRPr lang="en-US" dirty="0"/>
          </a:p>
          <a:p>
            <a:pPr>
              <a:buFont typeface="Wingdings" pitchFamily="2" charset="2"/>
              <a:buChar char="§"/>
            </a:pPr>
            <a:r>
              <a:rPr lang="en-US" b="1" dirty="0" smtClean="0">
                <a:solidFill>
                  <a:srgbClr val="00B050"/>
                </a:solidFill>
              </a:rPr>
              <a:t>Pause a while to think about how differentiating factors of IK will affect methodologies for carrying out a PR?</a:t>
            </a:r>
          </a:p>
          <a:p>
            <a:pPr>
              <a:buFont typeface="Wingdings" pitchFamily="2" charset="2"/>
              <a:buChar char="§"/>
            </a:pPr>
            <a:endParaRPr lang="en-US" b="1" dirty="0" smtClean="0">
              <a:solidFill>
                <a:srgbClr val="00B050"/>
              </a:solidFill>
            </a:endParaRPr>
          </a:p>
          <a:p>
            <a:pPr>
              <a:buFont typeface="Wingdings" pitchFamily="2" charset="2"/>
              <a:buChar char="§"/>
            </a:pPr>
            <a:r>
              <a:rPr lang="en-US" b="1" dirty="0" smtClean="0">
                <a:solidFill>
                  <a:srgbClr val="00B050"/>
                </a:solidFill>
              </a:rPr>
              <a:t>How will it affect who you talk to regarding specific types of IK? Give examples</a:t>
            </a:r>
          </a:p>
          <a:p>
            <a:pPr marL="0" indent="0">
              <a:buNone/>
            </a:pPr>
            <a:endParaRPr lang="en-US" dirty="0" smtClean="0"/>
          </a:p>
        </p:txBody>
      </p:sp>
    </p:spTree>
    <p:extLst>
      <p:ext uri="{BB962C8B-B14F-4D97-AF65-F5344CB8AC3E}">
        <p14:creationId xmlns:p14="http://schemas.microsoft.com/office/powerpoint/2010/main" val="2633762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685800"/>
          </a:xfrm>
          <a:solidFill>
            <a:schemeClr val="accent2">
              <a:lumMod val="20000"/>
              <a:lumOff val="80000"/>
            </a:schemeClr>
          </a:solidFill>
        </p:spPr>
        <p:txBody>
          <a:bodyPr>
            <a:normAutofit fontScale="90000"/>
          </a:bodyPr>
          <a:lstStyle/>
          <a:p>
            <a:r>
              <a:rPr lang="en-US" b="1" dirty="0" smtClean="0"/>
              <a:t>CHARACTERISTICS OF IKS</a:t>
            </a:r>
            <a:endParaRPr lang="en-US" b="1" dirty="0"/>
          </a:p>
        </p:txBody>
      </p:sp>
      <p:sp>
        <p:nvSpPr>
          <p:cNvPr id="3" name="Content Placeholder 2"/>
          <p:cNvSpPr>
            <a:spLocks noGrp="1"/>
          </p:cNvSpPr>
          <p:nvPr>
            <p:ph idx="1"/>
          </p:nvPr>
        </p:nvSpPr>
        <p:spPr>
          <a:xfrm>
            <a:off x="457200" y="762000"/>
            <a:ext cx="8229600" cy="5943600"/>
          </a:xfrm>
        </p:spPr>
        <p:txBody>
          <a:bodyPr>
            <a:normAutofit fontScale="70000" lnSpcReduction="20000"/>
          </a:bodyPr>
          <a:lstStyle/>
          <a:p>
            <a:pPr>
              <a:buFont typeface="Wingdings" pitchFamily="2" charset="2"/>
              <a:buChar char="v"/>
            </a:pPr>
            <a:r>
              <a:rPr lang="en-US" dirty="0" smtClean="0"/>
              <a:t>Based on experience</a:t>
            </a:r>
          </a:p>
          <a:p>
            <a:pPr>
              <a:buFont typeface="Wingdings" pitchFamily="2" charset="2"/>
              <a:buChar char="v"/>
            </a:pPr>
            <a:r>
              <a:rPr lang="en-US" dirty="0" smtClean="0"/>
              <a:t>Dynamic and changing</a:t>
            </a:r>
          </a:p>
          <a:p>
            <a:pPr>
              <a:buFont typeface="Wingdings" pitchFamily="2" charset="2"/>
              <a:buChar char="v"/>
            </a:pPr>
            <a:r>
              <a:rPr lang="en-US" dirty="0" smtClean="0"/>
              <a:t>Often tested over centuries of use</a:t>
            </a:r>
          </a:p>
          <a:p>
            <a:pPr>
              <a:buFont typeface="Wingdings" pitchFamily="2" charset="2"/>
              <a:buChar char="v"/>
            </a:pPr>
            <a:r>
              <a:rPr lang="en-US" dirty="0" smtClean="0"/>
              <a:t>Locally generated by people who share common interest and experience</a:t>
            </a:r>
            <a:endParaRPr lang="en-US" dirty="0"/>
          </a:p>
          <a:p>
            <a:pPr>
              <a:buFont typeface="Wingdings" pitchFamily="2" charset="2"/>
              <a:buChar char="q"/>
            </a:pPr>
            <a:r>
              <a:rPr lang="en-US" b="1" dirty="0" smtClean="0"/>
              <a:t>Typology of IK:</a:t>
            </a:r>
          </a:p>
          <a:p>
            <a:pPr>
              <a:buFont typeface="Wingdings" pitchFamily="2" charset="2"/>
              <a:buChar char="ü"/>
            </a:pPr>
            <a:r>
              <a:rPr lang="en-US" dirty="0" smtClean="0"/>
              <a:t>Practice, </a:t>
            </a:r>
          </a:p>
          <a:p>
            <a:pPr>
              <a:buFont typeface="Wingdings" pitchFamily="2" charset="2"/>
              <a:buChar char="ü"/>
            </a:pPr>
            <a:r>
              <a:rPr lang="en-US" dirty="0" smtClean="0"/>
              <a:t>Technologies,</a:t>
            </a:r>
          </a:p>
          <a:p>
            <a:pPr>
              <a:buFont typeface="Wingdings" pitchFamily="2" charset="2"/>
              <a:buChar char="ü"/>
            </a:pPr>
            <a:r>
              <a:rPr lang="en-US" dirty="0" smtClean="0"/>
              <a:t> Beliefs, </a:t>
            </a:r>
          </a:p>
          <a:p>
            <a:pPr>
              <a:buFont typeface="Wingdings" pitchFamily="2" charset="2"/>
              <a:buChar char="ü"/>
            </a:pPr>
            <a:r>
              <a:rPr lang="en-US" dirty="0" smtClean="0"/>
              <a:t>Tools, </a:t>
            </a:r>
          </a:p>
          <a:p>
            <a:pPr>
              <a:buFont typeface="Wingdings" pitchFamily="2" charset="2"/>
              <a:buChar char="ü"/>
            </a:pPr>
            <a:r>
              <a:rPr lang="en-US" dirty="0" smtClean="0"/>
              <a:t>Materials, </a:t>
            </a:r>
          </a:p>
          <a:p>
            <a:pPr>
              <a:buFont typeface="Wingdings" pitchFamily="2" charset="2"/>
              <a:buChar char="ü"/>
            </a:pPr>
            <a:r>
              <a:rPr lang="en-US" dirty="0" smtClean="0"/>
              <a:t>Experimentation, </a:t>
            </a:r>
          </a:p>
          <a:p>
            <a:pPr>
              <a:buFont typeface="Wingdings" pitchFamily="2" charset="2"/>
              <a:buChar char="ü"/>
            </a:pPr>
            <a:r>
              <a:rPr lang="en-US" dirty="0" smtClean="0"/>
              <a:t>environment, </a:t>
            </a:r>
          </a:p>
          <a:p>
            <a:pPr>
              <a:buFont typeface="Wingdings" pitchFamily="2" charset="2"/>
              <a:buChar char="ü"/>
            </a:pPr>
            <a:r>
              <a:rPr lang="en-US" dirty="0" smtClean="0"/>
              <a:t>human resources, </a:t>
            </a:r>
          </a:p>
          <a:p>
            <a:pPr>
              <a:buFont typeface="Wingdings" pitchFamily="2" charset="2"/>
              <a:buChar char="ü"/>
            </a:pPr>
            <a:r>
              <a:rPr lang="en-US" dirty="0" smtClean="0"/>
              <a:t>education, </a:t>
            </a:r>
          </a:p>
          <a:p>
            <a:pPr>
              <a:buFont typeface="Wingdings" pitchFamily="2" charset="2"/>
              <a:buChar char="ü"/>
            </a:pPr>
            <a:r>
              <a:rPr lang="en-US" dirty="0" smtClean="0"/>
              <a:t>communication</a:t>
            </a:r>
          </a:p>
          <a:p>
            <a:pPr marL="0" indent="0">
              <a:buNone/>
            </a:pPr>
            <a:endParaRPr lang="en-US" dirty="0"/>
          </a:p>
        </p:txBody>
      </p:sp>
    </p:spTree>
    <p:extLst>
      <p:ext uri="{BB962C8B-B14F-4D97-AF65-F5344CB8AC3E}">
        <p14:creationId xmlns:p14="http://schemas.microsoft.com/office/powerpoint/2010/main" val="3633814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09600"/>
          </a:xfrm>
          <a:solidFill>
            <a:schemeClr val="accent2">
              <a:lumMod val="20000"/>
              <a:lumOff val="80000"/>
            </a:schemeClr>
          </a:solidFill>
        </p:spPr>
        <p:txBody>
          <a:bodyPr>
            <a:normAutofit/>
          </a:bodyPr>
          <a:lstStyle/>
          <a:p>
            <a:r>
              <a:rPr lang="en-US" sz="2400" dirty="0" smtClean="0"/>
              <a:t> </a:t>
            </a:r>
            <a:r>
              <a:rPr lang="en-US" sz="2400" b="1" dirty="0" smtClean="0"/>
              <a:t>FORMAL RESEARCH VS PARTICIPATORY RESEARCH</a:t>
            </a:r>
            <a:endParaRPr 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6934881"/>
              </p:ext>
            </p:extLst>
          </p:nvPr>
        </p:nvGraphicFramePr>
        <p:xfrm>
          <a:off x="381000" y="914400"/>
          <a:ext cx="8229600" cy="5341878"/>
        </p:xfrm>
        <a:graphic>
          <a:graphicData uri="http://schemas.openxmlformats.org/drawingml/2006/table">
            <a:tbl>
              <a:tblPr firstRow="1" bandRow="1">
                <a:tableStyleId>{5C22544A-7EE6-4342-B048-85BDC9FD1C3A}</a:tableStyleId>
              </a:tblPr>
              <a:tblGrid>
                <a:gridCol w="1143000"/>
                <a:gridCol w="3124200"/>
                <a:gridCol w="3962400"/>
              </a:tblGrid>
              <a:tr h="636399">
                <a:tc>
                  <a:txBody>
                    <a:bodyPr/>
                    <a:lstStyle/>
                    <a:p>
                      <a:r>
                        <a:rPr lang="en-US" dirty="0" smtClean="0"/>
                        <a:t>S/</a:t>
                      </a:r>
                      <a:endParaRPr lang="en-US" dirty="0"/>
                    </a:p>
                  </a:txBody>
                  <a:tcPr/>
                </a:tc>
                <a:tc>
                  <a:txBody>
                    <a:bodyPr/>
                    <a:lstStyle/>
                    <a:p>
                      <a:r>
                        <a:rPr lang="en-US" dirty="0" smtClean="0"/>
                        <a:t>FORMAL</a:t>
                      </a:r>
                      <a:r>
                        <a:rPr lang="en-US" baseline="0" dirty="0" smtClean="0"/>
                        <a:t> RESEARCH (</a:t>
                      </a:r>
                      <a:r>
                        <a:rPr lang="en-US" dirty="0" smtClean="0"/>
                        <a:t>CONVENTIONAL METHOD)</a:t>
                      </a:r>
                      <a:endParaRPr lang="en-US" dirty="0"/>
                    </a:p>
                  </a:txBody>
                  <a:tcPr/>
                </a:tc>
                <a:tc>
                  <a:txBody>
                    <a:bodyPr/>
                    <a:lstStyle/>
                    <a:p>
                      <a:r>
                        <a:rPr lang="en-US" dirty="0" smtClean="0"/>
                        <a:t>PARTICIPATORY METHOD</a:t>
                      </a:r>
                      <a:endParaRPr lang="en-US" dirty="0"/>
                    </a:p>
                  </a:txBody>
                  <a:tcPr/>
                </a:tc>
              </a:tr>
              <a:tr h="1040001">
                <a:tc>
                  <a:txBody>
                    <a:bodyPr/>
                    <a:lstStyle/>
                    <a:p>
                      <a:r>
                        <a:rPr lang="en-US" dirty="0" smtClean="0"/>
                        <a:t>1</a:t>
                      </a:r>
                      <a:endParaRPr lang="en-US" dirty="0"/>
                    </a:p>
                  </a:txBody>
                  <a:tcPr/>
                </a:tc>
                <a:tc>
                  <a:txBody>
                    <a:bodyPr/>
                    <a:lstStyle/>
                    <a:p>
                      <a:r>
                        <a:rPr lang="en-US" dirty="0" smtClean="0"/>
                        <a:t>Characterized</a:t>
                      </a:r>
                      <a:r>
                        <a:rPr lang="en-US" baseline="0" dirty="0" smtClean="0"/>
                        <a:t> by experts, external to the people (externally centralized)</a:t>
                      </a:r>
                      <a:endParaRPr lang="en-US" dirty="0"/>
                    </a:p>
                  </a:txBody>
                  <a:tcPr/>
                </a:tc>
                <a:tc>
                  <a:txBody>
                    <a:bodyPr/>
                    <a:lstStyle/>
                    <a:p>
                      <a:r>
                        <a:rPr lang="en-US" dirty="0" smtClean="0"/>
                        <a:t>Involve,</a:t>
                      </a:r>
                      <a:r>
                        <a:rPr lang="en-US" baseline="0" dirty="0" smtClean="0"/>
                        <a:t> empower and equip all stakeholders to contribute to problem solving</a:t>
                      </a:r>
                      <a:endParaRPr lang="en-US" dirty="0"/>
                    </a:p>
                  </a:txBody>
                  <a:tcPr/>
                </a:tc>
              </a:tr>
              <a:tr h="834519">
                <a:tc>
                  <a:txBody>
                    <a:bodyPr/>
                    <a:lstStyle/>
                    <a:p>
                      <a:r>
                        <a:rPr lang="en-US" dirty="0" smtClean="0"/>
                        <a:t>2</a:t>
                      </a:r>
                      <a:endParaRPr lang="en-US" dirty="0"/>
                    </a:p>
                  </a:txBody>
                  <a:tcPr/>
                </a:tc>
                <a:tc>
                  <a:txBody>
                    <a:bodyPr/>
                    <a:lstStyle/>
                    <a:p>
                      <a:r>
                        <a:rPr lang="en-US" dirty="0" smtClean="0"/>
                        <a:t>Formal</a:t>
                      </a:r>
                      <a:r>
                        <a:rPr lang="en-US" baseline="0" dirty="0" smtClean="0"/>
                        <a:t> –teacher/student setting</a:t>
                      </a:r>
                      <a:endParaRPr lang="en-US" dirty="0"/>
                    </a:p>
                  </a:txBody>
                  <a:tcPr/>
                </a:tc>
                <a:tc>
                  <a:txBody>
                    <a:bodyPr/>
                    <a:lstStyle/>
                    <a:p>
                      <a:r>
                        <a:rPr lang="en-US" dirty="0" smtClean="0"/>
                        <a:t>Informal, discussion open and free</a:t>
                      </a:r>
                      <a:endParaRPr lang="en-US" dirty="0"/>
                    </a:p>
                  </a:txBody>
                  <a:tcPr/>
                </a:tc>
              </a:tr>
              <a:tr h="636399">
                <a:tc>
                  <a:txBody>
                    <a:bodyPr/>
                    <a:lstStyle/>
                    <a:p>
                      <a:r>
                        <a:rPr lang="en-US" dirty="0" smtClean="0"/>
                        <a:t>3</a:t>
                      </a:r>
                      <a:endParaRPr lang="en-US" dirty="0"/>
                    </a:p>
                  </a:txBody>
                  <a:tcPr/>
                </a:tc>
                <a:tc>
                  <a:txBody>
                    <a:bodyPr/>
                    <a:lstStyle/>
                    <a:p>
                      <a:r>
                        <a:rPr lang="en-US" dirty="0" smtClean="0"/>
                        <a:t>Top-down approach</a:t>
                      </a:r>
                      <a:endParaRPr lang="en-US" dirty="0"/>
                    </a:p>
                  </a:txBody>
                  <a:tcPr/>
                </a:tc>
                <a:tc>
                  <a:txBody>
                    <a:bodyPr/>
                    <a:lstStyle/>
                    <a:p>
                      <a:r>
                        <a:rPr lang="en-US" dirty="0" smtClean="0"/>
                        <a:t>Bottom-up</a:t>
                      </a:r>
                      <a:r>
                        <a:rPr lang="en-US" baseline="0" dirty="0" smtClean="0"/>
                        <a:t> approach</a:t>
                      </a:r>
                      <a:endParaRPr lang="en-US" dirty="0"/>
                    </a:p>
                  </a:txBody>
                  <a:tcPr/>
                </a:tc>
              </a:tr>
              <a:tr h="636399">
                <a:tc>
                  <a:txBody>
                    <a:bodyPr/>
                    <a:lstStyle/>
                    <a:p>
                      <a:r>
                        <a:rPr lang="en-US" dirty="0" smtClean="0"/>
                        <a:t>4</a:t>
                      </a:r>
                      <a:endParaRPr lang="en-US" dirty="0"/>
                    </a:p>
                  </a:txBody>
                  <a:tcPr/>
                </a:tc>
                <a:tc>
                  <a:txBody>
                    <a:bodyPr/>
                    <a:lstStyle/>
                    <a:p>
                      <a:r>
                        <a:rPr lang="en-US" dirty="0" smtClean="0"/>
                        <a:t>One way flow of information</a:t>
                      </a:r>
                      <a:endParaRPr lang="en-US" dirty="0"/>
                    </a:p>
                  </a:txBody>
                  <a:tcPr/>
                </a:tc>
                <a:tc>
                  <a:txBody>
                    <a:bodyPr/>
                    <a:lstStyle/>
                    <a:p>
                      <a:r>
                        <a:rPr lang="en-US" dirty="0" smtClean="0"/>
                        <a:t>Two way flow information</a:t>
                      </a:r>
                      <a:endParaRPr lang="en-US" dirty="0"/>
                    </a:p>
                  </a:txBody>
                  <a:tcPr/>
                </a:tc>
              </a:tr>
              <a:tr h="636399">
                <a:tc>
                  <a:txBody>
                    <a:bodyPr/>
                    <a:lstStyle/>
                    <a:p>
                      <a:r>
                        <a:rPr lang="en-US" dirty="0" smtClean="0"/>
                        <a:t>5</a:t>
                      </a:r>
                      <a:endParaRPr lang="en-US" dirty="0"/>
                    </a:p>
                  </a:txBody>
                  <a:tcPr/>
                </a:tc>
                <a:tc>
                  <a:txBody>
                    <a:bodyPr/>
                    <a:lstStyle/>
                    <a:p>
                      <a:r>
                        <a:rPr lang="en-US" dirty="0" smtClean="0"/>
                        <a:t>Highly structured, focus on precision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Open-ended, visual interactive,</a:t>
                      </a:r>
                      <a:r>
                        <a:rPr lang="en-US" baseline="0" dirty="0" smtClean="0"/>
                        <a:t> </a:t>
                      </a:r>
                      <a:r>
                        <a:rPr lang="en-US" dirty="0" smtClean="0"/>
                        <a:t>Flexible,</a:t>
                      </a:r>
                      <a:r>
                        <a:rPr lang="en-US" baseline="0" dirty="0" smtClean="0"/>
                        <a:t> response to situations </a:t>
                      </a:r>
                      <a:endParaRPr lang="en-US" dirty="0" smtClean="0"/>
                    </a:p>
                    <a:p>
                      <a:endParaRPr lang="en-US" dirty="0"/>
                    </a:p>
                  </a:txBody>
                  <a:tcPr/>
                </a:tc>
              </a:tr>
              <a:tr h="636399">
                <a:tc>
                  <a:txBody>
                    <a:bodyPr/>
                    <a:lstStyle/>
                    <a:p>
                      <a:r>
                        <a:rPr lang="en-US" dirty="0" smtClean="0"/>
                        <a:t>6</a:t>
                      </a:r>
                      <a:endParaRPr lang="en-US" dirty="0"/>
                    </a:p>
                  </a:txBody>
                  <a:tcPr/>
                </a:tc>
                <a:tc>
                  <a:txBody>
                    <a:bodyPr/>
                    <a:lstStyle/>
                    <a:p>
                      <a:r>
                        <a:rPr lang="en-US" dirty="0" smtClean="0"/>
                        <a:t>Pre determined ,</a:t>
                      </a:r>
                      <a:r>
                        <a:rPr lang="en-US" baseline="0" dirty="0" smtClean="0"/>
                        <a:t> highly specified</a:t>
                      </a:r>
                      <a:endParaRPr lang="en-US" dirty="0"/>
                    </a:p>
                  </a:txBody>
                  <a:tcPr/>
                </a:tc>
                <a:tc>
                  <a:txBody>
                    <a:bodyPr/>
                    <a:lstStyle/>
                    <a:p>
                      <a:r>
                        <a:rPr lang="en-US" dirty="0" smtClean="0"/>
                        <a:t>evolving</a:t>
                      </a:r>
                      <a:endParaRPr lang="en-US" dirty="0"/>
                    </a:p>
                  </a:txBody>
                  <a:tcPr/>
                </a:tc>
              </a:tr>
            </a:tbl>
          </a:graphicData>
        </a:graphic>
      </p:graphicFrame>
    </p:spTree>
    <p:extLst>
      <p:ext uri="{BB962C8B-B14F-4D97-AF65-F5344CB8AC3E}">
        <p14:creationId xmlns:p14="http://schemas.microsoft.com/office/powerpoint/2010/main" val="1381646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a:solidFill>
            <a:schemeClr val="accent2">
              <a:lumMod val="40000"/>
              <a:lumOff val="60000"/>
            </a:schemeClr>
          </a:solidFill>
        </p:spPr>
        <p:txBody>
          <a:bodyPr>
            <a:normAutofit fontScale="90000"/>
          </a:bodyPr>
          <a:lstStyle/>
          <a:p>
            <a:r>
              <a:rPr lang="en-US" dirty="0" smtClean="0"/>
              <a:t> </a:t>
            </a:r>
            <a:r>
              <a:rPr lang="en-US" sz="3100" b="1" dirty="0" smtClean="0"/>
              <a:t>FORMAL RESEARCH VS PARTICIPATORY RESEARCH</a:t>
            </a:r>
            <a:endParaRPr lang="en-US" sz="31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519798"/>
              </p:ext>
            </p:extLst>
          </p:nvPr>
        </p:nvGraphicFramePr>
        <p:xfrm>
          <a:off x="457200" y="838200"/>
          <a:ext cx="8229600" cy="5561702"/>
        </p:xfrm>
        <a:graphic>
          <a:graphicData uri="http://schemas.openxmlformats.org/drawingml/2006/table">
            <a:tbl>
              <a:tblPr firstRow="1" bandRow="1">
                <a:tableStyleId>{5C22544A-7EE6-4342-B048-85BDC9FD1C3A}</a:tableStyleId>
              </a:tblPr>
              <a:tblGrid>
                <a:gridCol w="685800"/>
                <a:gridCol w="3276600"/>
                <a:gridCol w="4267200"/>
              </a:tblGrid>
              <a:tr h="726141">
                <a:tc>
                  <a:txBody>
                    <a:bodyPr/>
                    <a:lstStyle/>
                    <a:p>
                      <a:r>
                        <a:rPr lang="en-US" dirty="0" smtClean="0"/>
                        <a:t>S/N</a:t>
                      </a:r>
                      <a:endParaRPr lang="en-US" dirty="0"/>
                    </a:p>
                  </a:txBody>
                  <a:tcPr/>
                </a:tc>
                <a:tc>
                  <a:txBody>
                    <a:bodyPr/>
                    <a:lstStyle/>
                    <a:p>
                      <a:r>
                        <a:rPr lang="en-US" dirty="0" smtClean="0"/>
                        <a:t>FORMAL RESEARCH TECHNIQUES</a:t>
                      </a:r>
                      <a:endParaRPr lang="en-US" dirty="0"/>
                    </a:p>
                  </a:txBody>
                  <a:tcPr/>
                </a:tc>
                <a:tc>
                  <a:txBody>
                    <a:bodyPr/>
                    <a:lstStyle/>
                    <a:p>
                      <a:r>
                        <a:rPr lang="en-US" dirty="0" smtClean="0"/>
                        <a:t>PARTICIPATORY METHODS</a:t>
                      </a:r>
                      <a:endParaRPr lang="en-US" dirty="0"/>
                    </a:p>
                  </a:txBody>
                  <a:tcPr/>
                </a:tc>
              </a:tr>
              <a:tr h="564776">
                <a:tc>
                  <a:txBody>
                    <a:bodyPr/>
                    <a:lstStyle/>
                    <a:p>
                      <a:r>
                        <a:rPr lang="en-US" dirty="0" smtClean="0"/>
                        <a:t>7</a:t>
                      </a:r>
                      <a:endParaRPr lang="en-US" dirty="0"/>
                    </a:p>
                  </a:txBody>
                  <a:tcPr/>
                </a:tc>
                <a:tc>
                  <a:txBody>
                    <a:bodyPr/>
                    <a:lstStyle/>
                    <a:p>
                      <a:r>
                        <a:rPr lang="en-US" dirty="0" smtClean="0"/>
                        <a:t>Elaborate </a:t>
                      </a:r>
                      <a:endParaRPr lang="en-US" dirty="0"/>
                    </a:p>
                  </a:txBody>
                  <a:tcPr/>
                </a:tc>
                <a:tc>
                  <a:txBody>
                    <a:bodyPr/>
                    <a:lstStyle/>
                    <a:p>
                      <a:r>
                        <a:rPr lang="en-US" dirty="0" smtClean="0"/>
                        <a:t>Simple</a:t>
                      </a:r>
                      <a:r>
                        <a:rPr lang="en-US" baseline="0" dirty="0" smtClean="0"/>
                        <a:t> </a:t>
                      </a:r>
                      <a:endParaRPr lang="en-US" dirty="0"/>
                    </a:p>
                  </a:txBody>
                  <a:tcPr/>
                </a:tc>
              </a:tr>
              <a:tr h="726141">
                <a:tc>
                  <a:txBody>
                    <a:bodyPr/>
                    <a:lstStyle/>
                    <a:p>
                      <a:r>
                        <a:rPr lang="en-US" dirty="0" smtClean="0"/>
                        <a:t>8</a:t>
                      </a:r>
                      <a:endParaRPr lang="en-US" dirty="0"/>
                    </a:p>
                  </a:txBody>
                  <a:tcPr/>
                </a:tc>
                <a:tc>
                  <a:txBody>
                    <a:bodyPr/>
                    <a:lstStyle/>
                    <a:p>
                      <a:r>
                        <a:rPr lang="en-US" dirty="0" smtClean="0"/>
                        <a:t>Focus on a narrow</a:t>
                      </a:r>
                      <a:r>
                        <a:rPr lang="en-US" baseline="0" dirty="0" smtClean="0"/>
                        <a:t> range of issues </a:t>
                      </a:r>
                      <a:endParaRPr lang="en-US" dirty="0"/>
                    </a:p>
                  </a:txBody>
                  <a:tcPr/>
                </a:tc>
                <a:tc>
                  <a:txBody>
                    <a:bodyPr/>
                    <a:lstStyle/>
                    <a:p>
                      <a:r>
                        <a:rPr lang="en-US" dirty="0" smtClean="0"/>
                        <a:t>Broad</a:t>
                      </a:r>
                      <a:r>
                        <a:rPr lang="en-US" baseline="0" dirty="0" smtClean="0"/>
                        <a:t> base information </a:t>
                      </a:r>
                      <a:endParaRPr lang="en-US" dirty="0"/>
                    </a:p>
                  </a:txBody>
                  <a:tcPr/>
                </a:tc>
              </a:tr>
              <a:tr h="564776">
                <a:tc>
                  <a:txBody>
                    <a:bodyPr/>
                    <a:lstStyle/>
                    <a:p>
                      <a:r>
                        <a:rPr lang="en-US" dirty="0" smtClean="0"/>
                        <a:t>9</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Issues are specific</a:t>
                      </a:r>
                    </a:p>
                    <a:p>
                      <a:endParaRPr lang="en-US" dirty="0"/>
                    </a:p>
                  </a:txBody>
                  <a:tcPr/>
                </a:tc>
                <a:tc>
                  <a:txBody>
                    <a:bodyPr/>
                    <a:lstStyle/>
                    <a:p>
                      <a:r>
                        <a:rPr lang="en-US" dirty="0" smtClean="0"/>
                        <a:t>Issues are co joined </a:t>
                      </a:r>
                      <a:endParaRPr lang="en-US" dirty="0"/>
                    </a:p>
                  </a:txBody>
                  <a:tcPr/>
                </a:tc>
              </a:tr>
              <a:tr h="726141">
                <a:tc>
                  <a:txBody>
                    <a:bodyPr/>
                    <a:lstStyle/>
                    <a:p>
                      <a:r>
                        <a:rPr lang="en-US" dirty="0" smtClean="0"/>
                        <a:t>10</a:t>
                      </a:r>
                      <a:endParaRPr lang="en-US" dirty="0"/>
                    </a:p>
                  </a:txBody>
                  <a:tcPr/>
                </a:tc>
                <a:tc>
                  <a:txBody>
                    <a:bodyPr/>
                    <a:lstStyle/>
                    <a:p>
                      <a:r>
                        <a:rPr lang="en-US" dirty="0" smtClean="0"/>
                        <a:t>Expensive  (time,</a:t>
                      </a:r>
                      <a:r>
                        <a:rPr lang="en-US" baseline="0" dirty="0" smtClean="0"/>
                        <a:t> materials and resources</a:t>
                      </a:r>
                      <a:r>
                        <a:rPr lang="en-US" dirty="0" smtClean="0"/>
                        <a:t>)</a:t>
                      </a:r>
                      <a:endParaRPr lang="en-US" dirty="0"/>
                    </a:p>
                  </a:txBody>
                  <a:tcPr/>
                </a:tc>
                <a:tc>
                  <a:txBody>
                    <a:bodyPr/>
                    <a:lstStyle/>
                    <a:p>
                      <a:r>
                        <a:rPr lang="en-US" dirty="0" smtClean="0"/>
                        <a:t> cost</a:t>
                      </a:r>
                      <a:r>
                        <a:rPr lang="en-US" baseline="0" dirty="0" smtClean="0"/>
                        <a:t> effective </a:t>
                      </a:r>
                      <a:r>
                        <a:rPr lang="en-US" dirty="0" smtClean="0"/>
                        <a:t>, saves time  and easy to organize</a:t>
                      </a:r>
                      <a:endParaRPr lang="en-US" dirty="0"/>
                    </a:p>
                  </a:txBody>
                  <a:tcPr/>
                </a:tc>
              </a:tr>
              <a:tr h="726141">
                <a:tc>
                  <a:txBody>
                    <a:bodyPr/>
                    <a:lstStyle/>
                    <a:p>
                      <a:r>
                        <a:rPr lang="en-US" dirty="0" smtClean="0"/>
                        <a:t>11</a:t>
                      </a:r>
                      <a:endParaRPr lang="en-US" dirty="0"/>
                    </a:p>
                  </a:txBody>
                  <a:tcPr/>
                </a:tc>
                <a:tc>
                  <a:txBody>
                    <a:bodyPr/>
                    <a:lstStyle/>
                    <a:p>
                      <a:r>
                        <a:rPr lang="en-US" dirty="0" smtClean="0"/>
                        <a:t>Collect data indirectly through enumerators</a:t>
                      </a:r>
                      <a:endParaRPr lang="en-US" dirty="0"/>
                    </a:p>
                  </a:txBody>
                  <a:tcPr/>
                </a:tc>
                <a:tc>
                  <a:txBody>
                    <a:bodyPr/>
                    <a:lstStyle/>
                    <a:p>
                      <a:r>
                        <a:rPr lang="en-US" dirty="0" smtClean="0"/>
                        <a:t>Data collection is direct</a:t>
                      </a:r>
                      <a:endParaRPr lang="en-US" dirty="0"/>
                    </a:p>
                  </a:txBody>
                  <a:tcPr/>
                </a:tc>
              </a:tr>
              <a:tr h="726141">
                <a:tc>
                  <a:txBody>
                    <a:bodyPr/>
                    <a:lstStyle/>
                    <a:p>
                      <a:r>
                        <a:rPr lang="en-US" dirty="0" smtClean="0"/>
                        <a:t>12</a:t>
                      </a:r>
                      <a:endParaRPr lang="en-US" dirty="0"/>
                    </a:p>
                  </a:txBody>
                  <a:tcPr/>
                </a:tc>
                <a:tc>
                  <a:txBody>
                    <a:bodyPr/>
                    <a:lstStyle/>
                    <a:p>
                      <a:r>
                        <a:rPr lang="en-US" dirty="0" smtClean="0"/>
                        <a:t>Follow a long process of data analysis and report writing</a:t>
                      </a:r>
                      <a:endParaRPr lang="en-US" dirty="0"/>
                    </a:p>
                  </a:txBody>
                  <a:tcPr/>
                </a:tc>
                <a:tc>
                  <a:txBody>
                    <a:bodyPr/>
                    <a:lstStyle/>
                    <a:p>
                      <a:r>
                        <a:rPr lang="en-US" dirty="0" smtClean="0"/>
                        <a:t>Analysis is simple and straight</a:t>
                      </a:r>
                      <a:r>
                        <a:rPr lang="en-US" baseline="0" dirty="0" smtClean="0"/>
                        <a:t> forward</a:t>
                      </a:r>
                      <a:endParaRPr lang="en-US" dirty="0"/>
                    </a:p>
                  </a:txBody>
                  <a:tcPr/>
                </a:tc>
              </a:tr>
              <a:tr h="726141">
                <a:tc>
                  <a:txBody>
                    <a:bodyPr/>
                    <a:lstStyle/>
                    <a:p>
                      <a:r>
                        <a:rPr lang="en-US" dirty="0" smtClean="0"/>
                        <a:t>13</a:t>
                      </a:r>
                      <a:endParaRPr lang="en-US" dirty="0"/>
                    </a:p>
                  </a:txBody>
                  <a:tcPr/>
                </a:tc>
                <a:tc>
                  <a:txBody>
                    <a:bodyPr/>
                    <a:lstStyle/>
                    <a:p>
                      <a:r>
                        <a:rPr lang="en-US" dirty="0" smtClean="0"/>
                        <a:t>Miss out context of respondents  existence</a:t>
                      </a:r>
                      <a:endParaRPr lang="en-US" dirty="0"/>
                    </a:p>
                  </a:txBody>
                  <a:tcPr/>
                </a:tc>
                <a:tc>
                  <a:txBody>
                    <a:bodyPr/>
                    <a:lstStyle/>
                    <a:p>
                      <a:r>
                        <a:rPr lang="en-US" dirty="0" smtClean="0"/>
                        <a:t>Activities</a:t>
                      </a:r>
                      <a:r>
                        <a:rPr lang="en-US" baseline="0" dirty="0" smtClean="0"/>
                        <a:t> is interactive and iterative</a:t>
                      </a:r>
                      <a:endParaRPr lang="en-US" dirty="0"/>
                    </a:p>
                  </a:txBody>
                  <a:tcPr/>
                </a:tc>
              </a:tr>
            </a:tbl>
          </a:graphicData>
        </a:graphic>
      </p:graphicFrame>
    </p:spTree>
    <p:extLst>
      <p:ext uri="{BB962C8B-B14F-4D97-AF65-F5344CB8AC3E}">
        <p14:creationId xmlns:p14="http://schemas.microsoft.com/office/powerpoint/2010/main" val="3887891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a:solidFill>
            <a:schemeClr val="accent2">
              <a:lumMod val="40000"/>
              <a:lumOff val="60000"/>
            </a:schemeClr>
          </a:solidFill>
        </p:spPr>
        <p:txBody>
          <a:bodyPr>
            <a:normAutofit/>
          </a:bodyPr>
          <a:lstStyle/>
          <a:p>
            <a:r>
              <a:rPr lang="en-US" sz="2400" b="1" dirty="0" smtClean="0"/>
              <a:t>CONTRAST BETWEEN CM AND PR IN COMMUNITY MAPPING</a:t>
            </a:r>
            <a:endParaRPr lang="en-US" sz="2400" b="1" dirty="0"/>
          </a:p>
        </p:txBody>
      </p:sp>
      <p:sp>
        <p:nvSpPr>
          <p:cNvPr id="3" name="Content Placeholder 2"/>
          <p:cNvSpPr>
            <a:spLocks noGrp="1"/>
          </p:cNvSpPr>
          <p:nvPr>
            <p:ph idx="1"/>
          </p:nvPr>
        </p:nvSpPr>
        <p:spPr>
          <a:xfrm>
            <a:off x="457200" y="838200"/>
            <a:ext cx="8382000" cy="5715000"/>
          </a:xfrm>
        </p:spPr>
        <p:txBody>
          <a:bodyPr>
            <a:normAutofit fontScale="77500" lnSpcReduction="20000"/>
          </a:bodyPr>
          <a:lstStyle/>
          <a:p>
            <a:pPr marL="0" indent="0">
              <a:buNone/>
            </a:pPr>
            <a:r>
              <a:rPr lang="en-US" b="1" dirty="0" smtClean="0"/>
              <a:t>In conventional method mapping involved: </a:t>
            </a:r>
          </a:p>
          <a:p>
            <a:r>
              <a:rPr lang="en-US" dirty="0" smtClean="0"/>
              <a:t>The use of satellite imagery</a:t>
            </a:r>
          </a:p>
          <a:p>
            <a:r>
              <a:rPr lang="en-US" dirty="0" smtClean="0"/>
              <a:t>The use of aerial photograph</a:t>
            </a:r>
          </a:p>
          <a:p>
            <a:r>
              <a:rPr lang="en-US" dirty="0" smtClean="0"/>
              <a:t>Land surveys using professionals</a:t>
            </a:r>
          </a:p>
          <a:p>
            <a:r>
              <a:rPr lang="en-US" dirty="0" smtClean="0"/>
              <a:t>Map making conducted by field workers</a:t>
            </a:r>
          </a:p>
          <a:p>
            <a:pPr marL="0" indent="0">
              <a:buNone/>
            </a:pPr>
            <a:r>
              <a:rPr lang="en-US" b="1" dirty="0" smtClean="0"/>
              <a:t>In Contrast, mapping in PR involve:</a:t>
            </a:r>
            <a:endParaRPr lang="en-US" dirty="0" smtClean="0"/>
          </a:p>
          <a:p>
            <a:pPr>
              <a:buFont typeface="Wingdings" pitchFamily="2" charset="2"/>
              <a:buChar char="Ø"/>
            </a:pPr>
            <a:r>
              <a:rPr lang="en-US" dirty="0" smtClean="0"/>
              <a:t>Community members can draw the map of their community using papers and crayons.</a:t>
            </a:r>
          </a:p>
          <a:p>
            <a:pPr>
              <a:buFont typeface="Wingdings" pitchFamily="2" charset="2"/>
              <a:buChar char="Ø"/>
            </a:pPr>
            <a:r>
              <a:rPr lang="en-US" dirty="0" smtClean="0"/>
              <a:t>Community members can be facilitated to make a model of their community using clay grass mud stones </a:t>
            </a:r>
            <a:r>
              <a:rPr lang="en-US" dirty="0" err="1" smtClean="0"/>
              <a:t>colours</a:t>
            </a:r>
            <a:r>
              <a:rPr lang="en-US" dirty="0" smtClean="0"/>
              <a:t> and sticks</a:t>
            </a:r>
          </a:p>
          <a:p>
            <a:pPr>
              <a:buFont typeface="Wingdings" pitchFamily="2" charset="2"/>
              <a:buChar char="Ø"/>
            </a:pPr>
            <a:r>
              <a:rPr lang="en-US" dirty="0" smtClean="0"/>
              <a:t>Satellite imagery/base maps may be given to the community for identification and annotation</a:t>
            </a:r>
            <a:endParaRPr lang="en-US" dirty="0" smtClean="0"/>
          </a:p>
          <a:p>
            <a:pPr>
              <a:buFont typeface="Wingdings" pitchFamily="2" charset="2"/>
              <a:buChar char="Ø"/>
            </a:pPr>
            <a:r>
              <a:rPr lang="en-US" dirty="0" smtClean="0"/>
              <a:t>People become aware of their environment</a:t>
            </a:r>
          </a:p>
          <a:p>
            <a:pPr>
              <a:buFont typeface="Wingdings" pitchFamily="2" charset="2"/>
              <a:buChar char="Ø"/>
            </a:pPr>
            <a:r>
              <a:rPr lang="en-US" dirty="0" smtClean="0"/>
              <a:t>Map important features</a:t>
            </a:r>
          </a:p>
        </p:txBody>
      </p:sp>
    </p:spTree>
    <p:extLst>
      <p:ext uri="{BB962C8B-B14F-4D97-AF65-F5344CB8AC3E}">
        <p14:creationId xmlns:p14="http://schemas.microsoft.com/office/powerpoint/2010/main" val="4126430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Autofit/>
          </a:bodyPr>
          <a:lstStyle/>
          <a:p>
            <a:r>
              <a:rPr lang="en-US" sz="3600" b="1" dirty="0" smtClean="0"/>
              <a:t>IKO EKPEREM LAND USE MAP FROM PR </a:t>
            </a:r>
            <a:endParaRPr lang="en-US" sz="36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676400" y="-228600"/>
            <a:ext cx="5791200" cy="7924800"/>
          </a:xfrm>
        </p:spPr>
      </p:pic>
    </p:spTree>
    <p:extLst>
      <p:ext uri="{BB962C8B-B14F-4D97-AF65-F5344CB8AC3E}">
        <p14:creationId xmlns:p14="http://schemas.microsoft.com/office/powerpoint/2010/main" val="748345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63562"/>
          </a:xfrm>
        </p:spPr>
        <p:txBody>
          <a:bodyPr>
            <a:normAutofit fontScale="90000"/>
          </a:bodyPr>
          <a:lstStyle/>
          <a:p>
            <a:r>
              <a:rPr lang="en-US" sz="2700" b="1" dirty="0" smtClean="0"/>
              <a:t>IKO EKPEREM LAND USE MAP FROM CONVENTIONAL METHOD</a:t>
            </a:r>
            <a:r>
              <a:rPr lang="en-US" dirty="0" smtClean="0"/>
              <a:t>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752600" y="-304800"/>
            <a:ext cx="5638800" cy="8077200"/>
          </a:xfrm>
        </p:spPr>
      </p:pic>
    </p:spTree>
    <p:extLst>
      <p:ext uri="{BB962C8B-B14F-4D97-AF65-F5344CB8AC3E}">
        <p14:creationId xmlns:p14="http://schemas.microsoft.com/office/powerpoint/2010/main" val="1141399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sz="3200" b="1" dirty="0" smtClean="0"/>
              <a:t>NSELLE VEGETATION/LAND USE MAP FROM PR</a:t>
            </a:r>
            <a:endParaRPr lang="en-US" sz="32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523998" y="-533398"/>
            <a:ext cx="5791201" cy="8381999"/>
          </a:xfrm>
        </p:spPr>
      </p:pic>
    </p:spTree>
    <p:extLst>
      <p:ext uri="{BB962C8B-B14F-4D97-AF65-F5344CB8AC3E}">
        <p14:creationId xmlns:p14="http://schemas.microsoft.com/office/powerpoint/2010/main" val="2016303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sz="2400" b="1" dirty="0" smtClean="0"/>
              <a:t>NSELLE VEGETATION/LAND USE MAP FROM CONVENTIONAL METHOD</a:t>
            </a:r>
            <a:endParaRPr lang="en-US"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828800" y="-228600"/>
            <a:ext cx="5486400" cy="7924800"/>
          </a:xfrm>
        </p:spPr>
      </p:pic>
    </p:spTree>
    <p:extLst>
      <p:ext uri="{BB962C8B-B14F-4D97-AF65-F5344CB8AC3E}">
        <p14:creationId xmlns:p14="http://schemas.microsoft.com/office/powerpoint/2010/main" val="2569990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33400"/>
          </a:xfrm>
          <a:solidFill>
            <a:schemeClr val="accent2">
              <a:lumMod val="40000"/>
              <a:lumOff val="60000"/>
            </a:schemeClr>
          </a:solidFill>
        </p:spPr>
        <p:txBody>
          <a:bodyPr>
            <a:normAutofit fontScale="90000"/>
          </a:bodyPr>
          <a:lstStyle/>
          <a:p>
            <a:r>
              <a:rPr lang="en-US" b="1" dirty="0" smtClean="0"/>
              <a:t>PARTICIPATORY METHODOLOGIES</a:t>
            </a:r>
            <a:endParaRPr lang="en-US" b="1" dirty="0"/>
          </a:p>
        </p:txBody>
      </p:sp>
      <p:sp>
        <p:nvSpPr>
          <p:cNvPr id="3" name="Content Placeholder 2"/>
          <p:cNvSpPr>
            <a:spLocks noGrp="1"/>
          </p:cNvSpPr>
          <p:nvPr>
            <p:ph idx="1"/>
          </p:nvPr>
        </p:nvSpPr>
        <p:spPr>
          <a:xfrm>
            <a:off x="457200" y="762000"/>
            <a:ext cx="8382000" cy="5943600"/>
          </a:xfrm>
        </p:spPr>
        <p:txBody>
          <a:bodyPr>
            <a:normAutofit lnSpcReduction="10000"/>
          </a:bodyPr>
          <a:lstStyle/>
          <a:p>
            <a:pPr marL="0" indent="0">
              <a:buNone/>
            </a:pPr>
            <a:r>
              <a:rPr lang="en-US" b="1" dirty="0" smtClean="0">
                <a:solidFill>
                  <a:srgbClr val="C00000"/>
                </a:solidFill>
              </a:rPr>
              <a:t>WHAT IS PARTICIPATORY RESEARCH (PR)?</a:t>
            </a:r>
          </a:p>
          <a:p>
            <a:pPr>
              <a:buFont typeface="Wingdings" pitchFamily="2" charset="2"/>
              <a:buChar char="v"/>
            </a:pPr>
            <a:r>
              <a:rPr lang="en-US" dirty="0" smtClean="0"/>
              <a:t>A participatory research is both </a:t>
            </a:r>
            <a:r>
              <a:rPr lang="en-US" b="1" dirty="0" smtClean="0">
                <a:solidFill>
                  <a:srgbClr val="00B050"/>
                </a:solidFill>
              </a:rPr>
              <a:t>a mind set (attitude)</a:t>
            </a:r>
            <a:r>
              <a:rPr lang="en-US" b="1" dirty="0" smtClean="0"/>
              <a:t> </a:t>
            </a:r>
            <a:r>
              <a:rPr lang="en-US" dirty="0" smtClean="0"/>
              <a:t>and </a:t>
            </a:r>
            <a:r>
              <a:rPr lang="en-US" b="1" dirty="0" smtClean="0">
                <a:solidFill>
                  <a:srgbClr val="00B050"/>
                </a:solidFill>
              </a:rPr>
              <a:t>methodology</a:t>
            </a:r>
            <a:r>
              <a:rPr lang="en-US" dirty="0" smtClean="0"/>
              <a:t> </a:t>
            </a:r>
          </a:p>
          <a:p>
            <a:pPr>
              <a:buFont typeface="Wingdings" pitchFamily="2" charset="2"/>
              <a:buChar char="ü"/>
            </a:pPr>
            <a:r>
              <a:rPr lang="en-US" dirty="0" smtClean="0"/>
              <a:t>consisting of a range of approaches that enables local people </a:t>
            </a:r>
            <a:r>
              <a:rPr lang="en-US" dirty="0" smtClean="0">
                <a:solidFill>
                  <a:srgbClr val="7030A0"/>
                </a:solidFill>
              </a:rPr>
              <a:t>to share, enhance</a:t>
            </a:r>
            <a:r>
              <a:rPr lang="en-US" dirty="0" smtClean="0"/>
              <a:t> and </a:t>
            </a:r>
            <a:r>
              <a:rPr lang="en-US" dirty="0" smtClean="0">
                <a:solidFill>
                  <a:srgbClr val="7030A0"/>
                </a:solidFill>
              </a:rPr>
              <a:t>analyze</a:t>
            </a:r>
            <a:r>
              <a:rPr lang="en-US" dirty="0" smtClean="0"/>
              <a:t> their knowledge of </a:t>
            </a:r>
            <a:r>
              <a:rPr lang="en-US" dirty="0"/>
              <a:t>l</a:t>
            </a:r>
            <a:r>
              <a:rPr lang="en-US" dirty="0" smtClean="0"/>
              <a:t>ife conditions </a:t>
            </a:r>
          </a:p>
          <a:p>
            <a:pPr>
              <a:buFont typeface="Wingdings" pitchFamily="2" charset="2"/>
              <a:buChar char="ü"/>
            </a:pPr>
            <a:r>
              <a:rPr lang="en-US" dirty="0" smtClean="0"/>
              <a:t>as well as share and enhance  such for development planning purposes</a:t>
            </a:r>
          </a:p>
          <a:p>
            <a:pPr>
              <a:buFont typeface="Wingdings" pitchFamily="2" charset="2"/>
              <a:buChar char="v"/>
            </a:pPr>
            <a:r>
              <a:rPr lang="en-US" dirty="0" smtClean="0"/>
              <a:t>The central goal is to involve people as active creators</a:t>
            </a:r>
          </a:p>
          <a:p>
            <a:pPr>
              <a:buFont typeface="Wingdings" pitchFamily="2" charset="2"/>
              <a:buChar char="v"/>
            </a:pPr>
            <a:r>
              <a:rPr lang="en-US" dirty="0" smtClean="0"/>
              <a:t>Full engagement of people to raise their awareness and equip them with new skills</a:t>
            </a:r>
          </a:p>
          <a:p>
            <a:pPr marL="0" indent="0">
              <a:buNone/>
            </a:pPr>
            <a:endParaRPr lang="en-US" dirty="0"/>
          </a:p>
        </p:txBody>
      </p:sp>
    </p:spTree>
    <p:extLst>
      <p:ext uri="{BB962C8B-B14F-4D97-AF65-F5344CB8AC3E}">
        <p14:creationId xmlns:p14="http://schemas.microsoft.com/office/powerpoint/2010/main" val="485213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715962"/>
          </a:xfrm>
          <a:solidFill>
            <a:schemeClr val="accent2">
              <a:lumMod val="40000"/>
              <a:lumOff val="60000"/>
            </a:schemeClr>
          </a:solidFill>
        </p:spPr>
        <p:txBody>
          <a:bodyPr>
            <a:noAutofit/>
          </a:bodyPr>
          <a:lstStyle/>
          <a:p>
            <a:r>
              <a:rPr lang="en-US" sz="5400" b="1" dirty="0" smtClean="0"/>
              <a:t>CORE </a:t>
            </a:r>
            <a:r>
              <a:rPr lang="en-US" sz="5400" b="1" dirty="0" smtClean="0"/>
              <a:t>PRINCIPLES</a:t>
            </a:r>
            <a:endParaRPr lang="en-US" sz="5400" b="1" dirty="0"/>
          </a:p>
        </p:txBody>
      </p:sp>
      <p:sp>
        <p:nvSpPr>
          <p:cNvPr id="3" name="Content Placeholder 2"/>
          <p:cNvSpPr>
            <a:spLocks noGrp="1"/>
          </p:cNvSpPr>
          <p:nvPr>
            <p:ph idx="1"/>
          </p:nvPr>
        </p:nvSpPr>
        <p:spPr>
          <a:xfrm>
            <a:off x="381000" y="762000"/>
            <a:ext cx="8382000" cy="5867400"/>
          </a:xfrm>
        </p:spPr>
        <p:txBody>
          <a:bodyPr>
            <a:normAutofit fontScale="77500" lnSpcReduction="20000"/>
          </a:bodyPr>
          <a:lstStyle/>
          <a:p>
            <a:pPr>
              <a:buFont typeface="Wingdings" pitchFamily="2" charset="2"/>
              <a:buChar char="v"/>
            </a:pPr>
            <a:endParaRPr lang="en-US" b="1" dirty="0" smtClean="0"/>
          </a:p>
          <a:p>
            <a:pPr>
              <a:buFont typeface="Wingdings" pitchFamily="2" charset="2"/>
              <a:buChar char="v"/>
            </a:pPr>
            <a:r>
              <a:rPr lang="en-US" b="1" dirty="0" smtClean="0"/>
              <a:t>PARTICIPATION: </a:t>
            </a:r>
            <a:r>
              <a:rPr lang="en-US" dirty="0" smtClean="0"/>
              <a:t>Both (Insiders and outsiders) Researchers and the community members are partners in data collection.</a:t>
            </a:r>
          </a:p>
          <a:p>
            <a:pPr marL="0" indent="0">
              <a:buNone/>
            </a:pPr>
            <a:r>
              <a:rPr lang="en-US" dirty="0" smtClean="0"/>
              <a:t> </a:t>
            </a:r>
          </a:p>
          <a:p>
            <a:pPr>
              <a:buFont typeface="Wingdings" pitchFamily="2" charset="2"/>
              <a:buChar char="ü"/>
            </a:pPr>
            <a:r>
              <a:rPr lang="en-US" dirty="0" smtClean="0">
                <a:solidFill>
                  <a:srgbClr val="00B050"/>
                </a:solidFill>
              </a:rPr>
              <a:t>Ensure that all </a:t>
            </a:r>
            <a:r>
              <a:rPr lang="en-US" dirty="0">
                <a:solidFill>
                  <a:srgbClr val="00B050"/>
                </a:solidFill>
              </a:rPr>
              <a:t>people </a:t>
            </a:r>
            <a:r>
              <a:rPr lang="en-US" dirty="0" smtClean="0">
                <a:solidFill>
                  <a:srgbClr val="00B050"/>
                </a:solidFill>
              </a:rPr>
              <a:t>play </a:t>
            </a:r>
            <a:r>
              <a:rPr lang="en-US" dirty="0">
                <a:solidFill>
                  <a:srgbClr val="00B050"/>
                </a:solidFill>
              </a:rPr>
              <a:t>an active </a:t>
            </a:r>
            <a:r>
              <a:rPr lang="en-US" dirty="0" smtClean="0">
                <a:solidFill>
                  <a:srgbClr val="00B050"/>
                </a:solidFill>
              </a:rPr>
              <a:t>part in discussion and decision</a:t>
            </a:r>
          </a:p>
          <a:p>
            <a:pPr>
              <a:buFont typeface="Wingdings" pitchFamily="2" charset="2"/>
              <a:buChar char="ü"/>
            </a:pPr>
            <a:r>
              <a:rPr lang="en-US" dirty="0" smtClean="0">
                <a:solidFill>
                  <a:srgbClr val="00B050"/>
                </a:solidFill>
              </a:rPr>
              <a:t>Actively </a:t>
            </a:r>
            <a:r>
              <a:rPr lang="en-US" dirty="0">
                <a:solidFill>
                  <a:srgbClr val="00B050"/>
                </a:solidFill>
              </a:rPr>
              <a:t>seeking the unheard </a:t>
            </a:r>
            <a:r>
              <a:rPr lang="en-US" dirty="0" smtClean="0">
                <a:solidFill>
                  <a:srgbClr val="00B050"/>
                </a:solidFill>
              </a:rPr>
              <a:t>voice</a:t>
            </a:r>
          </a:p>
          <a:p>
            <a:pPr>
              <a:buFont typeface="Wingdings" pitchFamily="2" charset="2"/>
              <a:buChar char="ü"/>
            </a:pPr>
            <a:r>
              <a:rPr lang="en-US" dirty="0" smtClean="0">
                <a:solidFill>
                  <a:srgbClr val="00B050"/>
                </a:solidFill>
              </a:rPr>
              <a:t>Be gender sensitive in a general meeting</a:t>
            </a:r>
          </a:p>
          <a:p>
            <a:pPr>
              <a:buFont typeface="Wingdings" pitchFamily="2" charset="2"/>
              <a:buChar char="ü"/>
            </a:pPr>
            <a:r>
              <a:rPr lang="en-US" dirty="0" smtClean="0">
                <a:solidFill>
                  <a:srgbClr val="00B050"/>
                </a:solidFill>
              </a:rPr>
              <a:t>Using </a:t>
            </a:r>
            <a:r>
              <a:rPr lang="en-US" dirty="0">
                <a:solidFill>
                  <a:srgbClr val="00B050"/>
                </a:solidFill>
              </a:rPr>
              <a:t>a mixture of visual and verbal </a:t>
            </a:r>
            <a:r>
              <a:rPr lang="en-US" dirty="0" smtClean="0">
                <a:solidFill>
                  <a:srgbClr val="00B050"/>
                </a:solidFill>
              </a:rPr>
              <a:t>techniques</a:t>
            </a:r>
          </a:p>
          <a:p>
            <a:pPr>
              <a:buFont typeface="Wingdings" pitchFamily="2" charset="2"/>
              <a:buChar char="ü"/>
            </a:pPr>
            <a:endParaRPr lang="en-US" dirty="0">
              <a:solidFill>
                <a:srgbClr val="00B050"/>
              </a:solidFill>
            </a:endParaRPr>
          </a:p>
          <a:p>
            <a:pPr>
              <a:buFont typeface="Wingdings" pitchFamily="2" charset="2"/>
              <a:buChar char="v"/>
            </a:pPr>
            <a:r>
              <a:rPr lang="en-US" b="1" dirty="0" smtClean="0"/>
              <a:t>SUSTAINED DIALOGUE: </a:t>
            </a:r>
            <a:r>
              <a:rPr lang="en-US" dirty="0" smtClean="0"/>
              <a:t>Through dialogue between the external researchers (research team) and internal researchers (community members) </a:t>
            </a:r>
          </a:p>
          <a:p>
            <a:pPr>
              <a:buFont typeface="Wingdings" pitchFamily="2" charset="2"/>
              <a:buChar char="v"/>
            </a:pPr>
            <a:endParaRPr lang="en-US" dirty="0" smtClean="0"/>
          </a:p>
          <a:p>
            <a:pPr>
              <a:buFont typeface="Wingdings" pitchFamily="2" charset="2"/>
              <a:buChar char="ü"/>
            </a:pPr>
            <a:r>
              <a:rPr lang="en-US" dirty="0" smtClean="0"/>
              <a:t>Encourage openness of dialogue and exchange in anon-judgmental atmosphere.</a:t>
            </a:r>
          </a:p>
          <a:p>
            <a:pPr>
              <a:buFont typeface="Wingdings" pitchFamily="2" charset="2"/>
              <a:buChar char="v"/>
            </a:pPr>
            <a:endParaRPr lang="en-US" dirty="0"/>
          </a:p>
        </p:txBody>
      </p:sp>
    </p:spTree>
    <p:extLst>
      <p:ext uri="{BB962C8B-B14F-4D97-AF65-F5344CB8AC3E}">
        <p14:creationId xmlns:p14="http://schemas.microsoft.com/office/powerpoint/2010/main" val="184187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639762"/>
          </a:xfrm>
          <a:solidFill>
            <a:schemeClr val="accent2">
              <a:lumMod val="40000"/>
              <a:lumOff val="60000"/>
            </a:schemeClr>
          </a:solidFill>
        </p:spPr>
        <p:txBody>
          <a:bodyPr>
            <a:normAutofit fontScale="90000"/>
          </a:bodyPr>
          <a:lstStyle/>
          <a:p>
            <a:r>
              <a:rPr lang="en-US" b="1" dirty="0" smtClean="0"/>
              <a:t>CORE PRINCIPLES CONT’D</a:t>
            </a:r>
            <a:endParaRPr lang="en-US" dirty="0"/>
          </a:p>
        </p:txBody>
      </p:sp>
      <p:sp>
        <p:nvSpPr>
          <p:cNvPr id="3" name="Content Placeholder 2"/>
          <p:cNvSpPr>
            <a:spLocks noGrp="1"/>
          </p:cNvSpPr>
          <p:nvPr>
            <p:ph idx="1"/>
          </p:nvPr>
        </p:nvSpPr>
        <p:spPr>
          <a:xfrm>
            <a:off x="457200" y="762000"/>
            <a:ext cx="8229600" cy="5715000"/>
          </a:xfrm>
        </p:spPr>
        <p:txBody>
          <a:bodyPr>
            <a:normAutofit fontScale="92500" lnSpcReduction="20000"/>
          </a:bodyPr>
          <a:lstStyle/>
          <a:p>
            <a:pPr>
              <a:buFont typeface="Wingdings" pitchFamily="2" charset="2"/>
              <a:buChar char="v"/>
            </a:pPr>
            <a:r>
              <a:rPr lang="en-US" b="1" dirty="0" smtClean="0"/>
              <a:t>POWER SHARING: </a:t>
            </a:r>
          </a:p>
          <a:p>
            <a:pPr marL="0" indent="0">
              <a:buNone/>
            </a:pPr>
            <a:r>
              <a:rPr lang="en-US" dirty="0" smtClean="0"/>
              <a:t>In PR, the researcher has to learn to engage internal actors as equals</a:t>
            </a:r>
          </a:p>
          <a:p>
            <a:pPr marL="0" indent="0">
              <a:buNone/>
            </a:pPr>
            <a:endParaRPr lang="en-US" dirty="0" smtClean="0"/>
          </a:p>
          <a:p>
            <a:pPr>
              <a:buFont typeface="Wingdings" pitchFamily="2" charset="2"/>
              <a:buChar char="v"/>
            </a:pPr>
            <a:r>
              <a:rPr lang="en-US" b="1" dirty="0" smtClean="0"/>
              <a:t>Increase ownership and control – </a:t>
            </a:r>
            <a:r>
              <a:rPr lang="en-US" dirty="0" smtClean="0"/>
              <a:t>stimulating community to control the research process together with the external researchers can help give people a sense of ownership (</a:t>
            </a:r>
            <a:r>
              <a:rPr lang="en-GB" b="1" dirty="0" smtClean="0">
                <a:solidFill>
                  <a:srgbClr val="00B050"/>
                </a:solidFill>
              </a:rPr>
              <a:t>“Hand over the stick”)</a:t>
            </a:r>
            <a:endParaRPr lang="en-US" b="1" dirty="0" smtClean="0">
              <a:solidFill>
                <a:srgbClr val="00B050"/>
              </a:solidFill>
            </a:endParaRPr>
          </a:p>
          <a:p>
            <a:pPr marL="0" indent="0">
              <a:buNone/>
            </a:pPr>
            <a:endParaRPr lang="en-US" dirty="0" smtClean="0"/>
          </a:p>
          <a:p>
            <a:pPr>
              <a:buFont typeface="Wingdings" pitchFamily="2" charset="2"/>
              <a:buChar char="v"/>
            </a:pPr>
            <a:r>
              <a:rPr lang="en-US" b="1" dirty="0" smtClean="0"/>
              <a:t>Bias Explicit/Critical self-awareness and responsibility:</a:t>
            </a:r>
            <a:r>
              <a:rPr lang="en-US" dirty="0" smtClean="0"/>
              <a:t> </a:t>
            </a:r>
            <a:r>
              <a:rPr lang="en-US" b="1" dirty="0" smtClean="0"/>
              <a:t> </a:t>
            </a:r>
            <a:r>
              <a:rPr lang="en-US" dirty="0" smtClean="0"/>
              <a:t>Every individual is shaped by his/her worldview, the researchers must avoid personal bias not dictate choices and opinions.</a:t>
            </a:r>
            <a:r>
              <a:rPr lang="en-US" b="1" dirty="0"/>
              <a:t> </a:t>
            </a:r>
            <a:endParaRPr lang="en-US" b="1" dirty="0" smtClean="0"/>
          </a:p>
          <a:p>
            <a:endParaRPr lang="en-US" dirty="0"/>
          </a:p>
        </p:txBody>
      </p:sp>
    </p:spTree>
    <p:extLst>
      <p:ext uri="{BB962C8B-B14F-4D97-AF65-F5344CB8AC3E}">
        <p14:creationId xmlns:p14="http://schemas.microsoft.com/office/powerpoint/2010/main" val="1107486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685800"/>
          </a:xfrm>
          <a:solidFill>
            <a:schemeClr val="accent2">
              <a:lumMod val="40000"/>
              <a:lumOff val="60000"/>
            </a:schemeClr>
          </a:solidFill>
        </p:spPr>
        <p:txBody>
          <a:bodyPr>
            <a:normAutofit fontScale="90000"/>
          </a:bodyPr>
          <a:lstStyle/>
          <a:p>
            <a:r>
              <a:rPr lang="en-US" b="1" dirty="0" smtClean="0"/>
              <a:t>PRINCIPLES CONT’D</a:t>
            </a:r>
            <a:endParaRPr lang="en-US" b="1" dirty="0"/>
          </a:p>
        </p:txBody>
      </p:sp>
      <p:sp>
        <p:nvSpPr>
          <p:cNvPr id="3" name="Content Placeholder 2"/>
          <p:cNvSpPr>
            <a:spLocks noGrp="1"/>
          </p:cNvSpPr>
          <p:nvPr>
            <p:ph idx="1"/>
          </p:nvPr>
        </p:nvSpPr>
        <p:spPr>
          <a:xfrm>
            <a:off x="457200" y="762000"/>
            <a:ext cx="8229600" cy="5715000"/>
          </a:xfrm>
        </p:spPr>
        <p:txBody>
          <a:bodyPr>
            <a:normAutofit/>
          </a:bodyPr>
          <a:lstStyle/>
          <a:p>
            <a:pPr marL="0" indent="0">
              <a:buNone/>
            </a:pPr>
            <a:r>
              <a:rPr lang="en-US" b="1" dirty="0" smtClean="0"/>
              <a:t>Rapid and progressive learning</a:t>
            </a:r>
            <a:r>
              <a:rPr lang="en-US" dirty="0" smtClean="0"/>
              <a:t>: Assume not to </a:t>
            </a:r>
            <a:r>
              <a:rPr lang="en-US" dirty="0"/>
              <a:t>learn everything immediately. </a:t>
            </a:r>
            <a:endParaRPr lang="en-US" dirty="0" smtClean="0"/>
          </a:p>
          <a:p>
            <a:pPr>
              <a:buFont typeface="Wingdings" pitchFamily="2" charset="2"/>
              <a:buChar char="ü"/>
            </a:pPr>
            <a:r>
              <a:rPr lang="en-US" dirty="0" smtClean="0"/>
              <a:t>Learn with conscious </a:t>
            </a:r>
            <a:r>
              <a:rPr lang="en-US" dirty="0"/>
              <a:t>exploration, </a:t>
            </a:r>
            <a:endParaRPr lang="en-US" dirty="0" smtClean="0"/>
          </a:p>
          <a:p>
            <a:pPr>
              <a:buFont typeface="Wingdings" pitchFamily="2" charset="2"/>
              <a:buChar char="ü"/>
            </a:pPr>
            <a:r>
              <a:rPr lang="en-US" dirty="0" smtClean="0"/>
              <a:t>use </a:t>
            </a:r>
            <a:r>
              <a:rPr lang="en-US" dirty="0"/>
              <a:t>methods flexibly, and be prepared to adapt to the </a:t>
            </a:r>
            <a:r>
              <a:rPr lang="en-US" dirty="0" smtClean="0"/>
              <a:t>situation.</a:t>
            </a:r>
          </a:p>
          <a:p>
            <a:pPr>
              <a:buFont typeface="Wingdings" pitchFamily="2" charset="2"/>
              <a:buChar char="ü"/>
            </a:pPr>
            <a:r>
              <a:rPr lang="en-US" dirty="0" smtClean="0"/>
              <a:t>Have </a:t>
            </a:r>
            <a:r>
              <a:rPr lang="en-US" dirty="0"/>
              <a:t>a plan, but allow for the unexpected</a:t>
            </a:r>
            <a:r>
              <a:rPr lang="en-US" dirty="0" smtClean="0"/>
              <a:t>.</a:t>
            </a:r>
          </a:p>
          <a:p>
            <a:endParaRPr lang="en-US" dirty="0"/>
          </a:p>
        </p:txBody>
      </p:sp>
    </p:spTree>
    <p:extLst>
      <p:ext uri="{BB962C8B-B14F-4D97-AF65-F5344CB8AC3E}">
        <p14:creationId xmlns:p14="http://schemas.microsoft.com/office/powerpoint/2010/main" val="2414429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a:solidFill>
            <a:schemeClr val="accent2">
              <a:lumMod val="40000"/>
              <a:lumOff val="60000"/>
            </a:schemeClr>
          </a:solidFill>
        </p:spPr>
        <p:txBody>
          <a:bodyPr>
            <a:normAutofit fontScale="90000"/>
          </a:bodyPr>
          <a:lstStyle/>
          <a:p>
            <a:r>
              <a:rPr lang="en-US" b="1" dirty="0" smtClean="0"/>
              <a:t>CORE PRINCIPLES CONT’D</a:t>
            </a:r>
            <a:endParaRPr lang="en-US" dirty="0"/>
          </a:p>
        </p:txBody>
      </p:sp>
      <p:sp>
        <p:nvSpPr>
          <p:cNvPr id="3" name="Content Placeholder 2"/>
          <p:cNvSpPr>
            <a:spLocks noGrp="1"/>
          </p:cNvSpPr>
          <p:nvPr>
            <p:ph idx="1"/>
          </p:nvPr>
        </p:nvSpPr>
        <p:spPr>
          <a:xfrm>
            <a:off x="457200" y="914400"/>
            <a:ext cx="8229600" cy="5638800"/>
          </a:xfrm>
        </p:spPr>
        <p:txBody>
          <a:bodyPr>
            <a:normAutofit fontScale="77500" lnSpcReduction="20000"/>
          </a:bodyPr>
          <a:lstStyle/>
          <a:p>
            <a:pPr marL="0" indent="0">
              <a:buNone/>
            </a:pPr>
            <a:r>
              <a:rPr lang="en-US" b="1" dirty="0"/>
              <a:t>Flexibility and informality</a:t>
            </a:r>
            <a:r>
              <a:rPr lang="en-US" dirty="0"/>
              <a:t>: the relationship between the </a:t>
            </a:r>
            <a:r>
              <a:rPr lang="en-US" dirty="0" smtClean="0"/>
              <a:t>research team </a:t>
            </a:r>
            <a:r>
              <a:rPr lang="en-US" dirty="0"/>
              <a:t>and the community </a:t>
            </a:r>
            <a:r>
              <a:rPr lang="en-US" dirty="0" smtClean="0"/>
              <a:t>should: </a:t>
            </a:r>
          </a:p>
          <a:p>
            <a:pPr>
              <a:buFont typeface="Wingdings" pitchFamily="2" charset="2"/>
              <a:buChar char="ü"/>
            </a:pPr>
            <a:r>
              <a:rPr lang="en-US" dirty="0"/>
              <a:t>F</a:t>
            </a:r>
            <a:r>
              <a:rPr lang="en-US" dirty="0" smtClean="0"/>
              <a:t>ree for all to discuss.   </a:t>
            </a:r>
          </a:p>
          <a:p>
            <a:pPr>
              <a:buFont typeface="Wingdings" pitchFamily="2" charset="2"/>
              <a:buChar char="ü"/>
            </a:pPr>
            <a:r>
              <a:rPr lang="en-US" dirty="0"/>
              <a:t>I</a:t>
            </a:r>
            <a:r>
              <a:rPr lang="en-US" dirty="0" smtClean="0"/>
              <a:t>nformal</a:t>
            </a:r>
            <a:r>
              <a:rPr lang="en-US" dirty="0"/>
              <a:t>; </a:t>
            </a:r>
          </a:p>
          <a:p>
            <a:pPr>
              <a:buFont typeface="Wingdings" pitchFamily="2" charset="2"/>
              <a:buChar char="ü"/>
            </a:pPr>
            <a:r>
              <a:rPr lang="en-US" dirty="0"/>
              <a:t>B</a:t>
            </a:r>
            <a:r>
              <a:rPr lang="en-US" dirty="0" smtClean="0"/>
              <a:t>ased </a:t>
            </a:r>
            <a:r>
              <a:rPr lang="en-US" dirty="0"/>
              <a:t>on </a:t>
            </a:r>
            <a:r>
              <a:rPr lang="en-US" dirty="0" smtClean="0"/>
              <a:t>equality</a:t>
            </a:r>
          </a:p>
          <a:p>
            <a:pPr>
              <a:buFont typeface="Wingdings" pitchFamily="2" charset="2"/>
              <a:buChar char="ü"/>
            </a:pPr>
            <a:r>
              <a:rPr lang="en-US" dirty="0"/>
              <a:t>U</a:t>
            </a:r>
            <a:r>
              <a:rPr lang="en-US" dirty="0" smtClean="0"/>
              <a:t>nimposing </a:t>
            </a:r>
            <a:r>
              <a:rPr lang="en-US" dirty="0"/>
              <a:t>instead of acting important</a:t>
            </a:r>
            <a:r>
              <a:rPr lang="en-US" dirty="0" smtClean="0"/>
              <a:t> </a:t>
            </a:r>
          </a:p>
          <a:p>
            <a:pPr>
              <a:buFont typeface="Wingdings" pitchFamily="2" charset="2"/>
              <a:buChar char="ü"/>
            </a:pPr>
            <a:r>
              <a:rPr lang="en-US" dirty="0" smtClean="0"/>
              <a:t>Not in a hurry</a:t>
            </a:r>
            <a:r>
              <a:rPr lang="en-US" dirty="0"/>
              <a:t> </a:t>
            </a:r>
          </a:p>
          <a:p>
            <a:pPr>
              <a:buFont typeface="Wingdings" pitchFamily="2" charset="2"/>
              <a:buChar char="ü"/>
            </a:pPr>
            <a:r>
              <a:rPr lang="en-US" dirty="0" smtClean="0"/>
              <a:t>No standardized </a:t>
            </a:r>
            <a:r>
              <a:rPr lang="en-US" dirty="0"/>
              <a:t>methodology</a:t>
            </a:r>
            <a:r>
              <a:rPr lang="en-US" dirty="0" smtClean="0"/>
              <a:t>, but based on purpose, time and resources </a:t>
            </a:r>
          </a:p>
          <a:p>
            <a:pPr marL="0" indent="0">
              <a:buNone/>
            </a:pPr>
            <a:r>
              <a:rPr lang="en-US" b="1" dirty="0" smtClean="0"/>
              <a:t>Triangulation</a:t>
            </a:r>
            <a:r>
              <a:rPr lang="en-US" b="1" dirty="0"/>
              <a:t>: </a:t>
            </a:r>
            <a:endParaRPr lang="en-US" b="1" dirty="0" smtClean="0"/>
          </a:p>
          <a:p>
            <a:pPr>
              <a:buFont typeface="Wingdings" pitchFamily="2" charset="2"/>
              <a:buChar char="ü"/>
            </a:pPr>
            <a:r>
              <a:rPr lang="en-US" dirty="0" smtClean="0"/>
              <a:t>Using multiple methods to investigate a subject </a:t>
            </a:r>
          </a:p>
          <a:p>
            <a:pPr>
              <a:buFont typeface="Wingdings" pitchFamily="2" charset="2"/>
              <a:buChar char="ü"/>
            </a:pPr>
            <a:r>
              <a:rPr lang="en-US" dirty="0" smtClean="0"/>
              <a:t>diversifying </a:t>
            </a:r>
            <a:r>
              <a:rPr lang="en-US" dirty="0"/>
              <a:t>team members and data sources </a:t>
            </a:r>
            <a:endParaRPr lang="en-US" dirty="0" smtClean="0"/>
          </a:p>
          <a:p>
            <a:pPr>
              <a:buFont typeface="Wingdings" pitchFamily="2" charset="2"/>
              <a:buChar char="ü"/>
            </a:pPr>
            <a:r>
              <a:rPr lang="en-US" dirty="0" smtClean="0"/>
              <a:t>Multiple sites</a:t>
            </a:r>
          </a:p>
          <a:p>
            <a:pPr>
              <a:buFont typeface="Wingdings" pitchFamily="2" charset="2"/>
              <a:buChar char="ü"/>
            </a:pPr>
            <a:r>
              <a:rPr lang="en-US" dirty="0" smtClean="0"/>
              <a:t>cross checking </a:t>
            </a:r>
            <a:r>
              <a:rPr lang="en-US" dirty="0"/>
              <a:t>information and neutralize </a:t>
            </a:r>
            <a:r>
              <a:rPr lang="en-US" dirty="0" smtClean="0"/>
              <a:t>biases</a:t>
            </a:r>
          </a:p>
          <a:p>
            <a:pPr>
              <a:buFont typeface="Wingdings" pitchFamily="2" charset="2"/>
              <a:buChar char="ü"/>
            </a:pPr>
            <a:r>
              <a:rPr lang="en-US" dirty="0" smtClean="0"/>
              <a:t>capture </a:t>
            </a:r>
            <a:r>
              <a:rPr lang="en-US" dirty="0"/>
              <a:t>a greater quantity of </a:t>
            </a:r>
            <a:r>
              <a:rPr lang="en-US" dirty="0" smtClean="0"/>
              <a:t>information</a:t>
            </a:r>
            <a:r>
              <a:rPr lang="en-US" dirty="0"/>
              <a:t>. </a:t>
            </a:r>
            <a:endParaRPr lang="en-US" dirty="0" smtClean="0"/>
          </a:p>
        </p:txBody>
      </p:sp>
    </p:spTree>
    <p:extLst>
      <p:ext uri="{BB962C8B-B14F-4D97-AF65-F5344CB8AC3E}">
        <p14:creationId xmlns:p14="http://schemas.microsoft.com/office/powerpoint/2010/main" val="547437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685800"/>
          </a:xfrm>
          <a:solidFill>
            <a:schemeClr val="accent2">
              <a:lumMod val="40000"/>
              <a:lumOff val="60000"/>
            </a:schemeClr>
          </a:solidFill>
        </p:spPr>
        <p:txBody>
          <a:bodyPr>
            <a:normAutofit fontScale="90000"/>
          </a:bodyPr>
          <a:lstStyle/>
          <a:p>
            <a:r>
              <a:rPr lang="en-US" b="1" dirty="0" smtClean="0"/>
              <a:t>CORE PRINCIPLES CONT’D</a:t>
            </a:r>
            <a:endParaRPr lang="en-US" dirty="0"/>
          </a:p>
        </p:txBody>
      </p:sp>
      <p:sp>
        <p:nvSpPr>
          <p:cNvPr id="3" name="Content Placeholder 2"/>
          <p:cNvSpPr>
            <a:spLocks noGrp="1"/>
          </p:cNvSpPr>
          <p:nvPr>
            <p:ph idx="1"/>
          </p:nvPr>
        </p:nvSpPr>
        <p:spPr>
          <a:xfrm>
            <a:off x="457200" y="990600"/>
            <a:ext cx="8229600" cy="5638800"/>
          </a:xfrm>
        </p:spPr>
        <p:txBody>
          <a:bodyPr>
            <a:normAutofit fontScale="92500" lnSpcReduction="10000"/>
          </a:bodyPr>
          <a:lstStyle/>
          <a:p>
            <a:pPr>
              <a:buFont typeface="Wingdings" pitchFamily="2" charset="2"/>
              <a:buChar char="v"/>
            </a:pPr>
            <a:r>
              <a:rPr lang="en-US" b="1" dirty="0" smtClean="0"/>
              <a:t>Optimal Ignorance: </a:t>
            </a:r>
            <a:r>
              <a:rPr lang="en-US" i="1" dirty="0" smtClean="0"/>
              <a:t>Optimal ignorance</a:t>
            </a:r>
            <a:r>
              <a:rPr lang="en-US" dirty="0" smtClean="0"/>
              <a:t> means getting only the information that is really needed and no more, avoiding collection of irrelevant data. (FAO, 2004)</a:t>
            </a:r>
            <a:endParaRPr lang="en-US" b="1" dirty="0" smtClean="0"/>
          </a:p>
          <a:p>
            <a:pPr>
              <a:buFont typeface="Wingdings" pitchFamily="2" charset="2"/>
              <a:buChar char="v"/>
            </a:pPr>
            <a:r>
              <a:rPr lang="en-US" b="1" dirty="0" smtClean="0"/>
              <a:t>Appropriate </a:t>
            </a:r>
            <a:r>
              <a:rPr lang="en-US" b="1" dirty="0"/>
              <a:t>Imprecision: </a:t>
            </a:r>
            <a:r>
              <a:rPr lang="en-US" dirty="0" smtClean="0"/>
              <a:t>In conventional surveys, many of the data collected have a degree of precision that is really unnecessary. It is often more useful to obtain causes of problems, trends and directions of change, rather than accurate information on the absolute numbers affected by the problem (United </a:t>
            </a:r>
            <a:r>
              <a:rPr lang="en-US" dirty="0"/>
              <a:t>N</a:t>
            </a:r>
            <a:r>
              <a:rPr lang="en-US" dirty="0" smtClean="0"/>
              <a:t>ations University, 2010)</a:t>
            </a:r>
          </a:p>
          <a:p>
            <a:pPr>
              <a:buFont typeface="Wingdings" pitchFamily="2" charset="2"/>
              <a:buChar char="v"/>
            </a:pPr>
            <a:r>
              <a:rPr lang="en-US" b="1" dirty="0" smtClean="0"/>
              <a:t>Multiple </a:t>
            </a:r>
            <a:r>
              <a:rPr lang="en-US" b="1" dirty="0"/>
              <a:t>Perspectives: </a:t>
            </a:r>
            <a:r>
              <a:rPr lang="en-US" dirty="0" smtClean="0"/>
              <a:t>Valuing </a:t>
            </a:r>
            <a:r>
              <a:rPr lang="en-US" dirty="0"/>
              <a:t>all participant perspectives and  </a:t>
            </a:r>
            <a:r>
              <a:rPr lang="en-US" dirty="0" smtClean="0"/>
              <a:t>exploring </a:t>
            </a:r>
            <a:r>
              <a:rPr lang="en-US" dirty="0"/>
              <a:t>different </a:t>
            </a:r>
            <a:r>
              <a:rPr lang="en-US" dirty="0" smtClean="0"/>
              <a:t>views</a:t>
            </a:r>
            <a:r>
              <a:rPr lang="en-US" dirty="0"/>
              <a:t>. </a:t>
            </a:r>
          </a:p>
        </p:txBody>
      </p:sp>
    </p:spTree>
    <p:extLst>
      <p:ext uri="{BB962C8B-B14F-4D97-AF65-F5344CB8AC3E}">
        <p14:creationId xmlns:p14="http://schemas.microsoft.com/office/powerpoint/2010/main" val="3074686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762000"/>
          </a:xfrm>
          <a:solidFill>
            <a:schemeClr val="accent2">
              <a:lumMod val="40000"/>
              <a:lumOff val="60000"/>
            </a:schemeClr>
          </a:solidFill>
        </p:spPr>
        <p:txBody>
          <a:bodyPr>
            <a:normAutofit/>
          </a:bodyPr>
          <a:lstStyle/>
          <a:p>
            <a:r>
              <a:rPr lang="en-US" b="1" dirty="0" smtClean="0"/>
              <a:t>CORE PRINCIPLES CONT’D</a:t>
            </a:r>
            <a:endParaRPr lang="en-US" dirty="0"/>
          </a:p>
        </p:txBody>
      </p:sp>
      <p:sp>
        <p:nvSpPr>
          <p:cNvPr id="3" name="Content Placeholder 2"/>
          <p:cNvSpPr>
            <a:spLocks noGrp="1"/>
          </p:cNvSpPr>
          <p:nvPr>
            <p:ph idx="1"/>
          </p:nvPr>
        </p:nvSpPr>
        <p:spPr>
          <a:xfrm>
            <a:off x="457200" y="914400"/>
            <a:ext cx="8229600" cy="5562600"/>
          </a:xfrm>
        </p:spPr>
        <p:txBody>
          <a:bodyPr>
            <a:normAutofit/>
          </a:bodyPr>
          <a:lstStyle/>
          <a:p>
            <a:pPr>
              <a:buFont typeface="Wingdings" pitchFamily="2" charset="2"/>
              <a:buChar char="v"/>
            </a:pPr>
            <a:r>
              <a:rPr lang="en-US" b="1" dirty="0" smtClean="0"/>
              <a:t>Group </a:t>
            </a:r>
            <a:r>
              <a:rPr lang="en-US" b="1" dirty="0"/>
              <a:t>Learning Process: G</a:t>
            </a:r>
            <a:r>
              <a:rPr lang="en-US" dirty="0" smtClean="0"/>
              <a:t>roup </a:t>
            </a:r>
            <a:r>
              <a:rPr lang="en-US" dirty="0"/>
              <a:t>learning and instruction will be iterative, changing as people’s perceptions evolve. </a:t>
            </a:r>
            <a:endParaRPr lang="en-US" dirty="0" smtClean="0"/>
          </a:p>
          <a:p>
            <a:pPr>
              <a:buFont typeface="Wingdings" pitchFamily="2" charset="2"/>
              <a:buChar char="v"/>
            </a:pPr>
            <a:endParaRPr lang="en-US" dirty="0"/>
          </a:p>
          <a:p>
            <a:pPr>
              <a:buFont typeface="Wingdings" pitchFamily="2" charset="2"/>
              <a:buChar char="v"/>
            </a:pPr>
            <a:r>
              <a:rPr lang="en-US" b="1" dirty="0" smtClean="0"/>
              <a:t>Ensure </a:t>
            </a:r>
            <a:r>
              <a:rPr lang="en-US" b="1" dirty="0"/>
              <a:t>respect and safety for people at all stages of the process </a:t>
            </a:r>
            <a:r>
              <a:rPr lang="en-US" dirty="0" smtClean="0"/>
              <a:t>–ensure that </a:t>
            </a:r>
            <a:r>
              <a:rPr lang="en-US" dirty="0"/>
              <a:t>people </a:t>
            </a:r>
            <a:r>
              <a:rPr lang="en-US" dirty="0" smtClean="0"/>
              <a:t>participate </a:t>
            </a:r>
            <a:r>
              <a:rPr lang="en-US" dirty="0"/>
              <a:t>voluntarily, and that </a:t>
            </a:r>
            <a:r>
              <a:rPr lang="en-US" dirty="0" smtClean="0"/>
              <a:t>they understand </a:t>
            </a:r>
            <a:r>
              <a:rPr lang="en-US" dirty="0"/>
              <a:t>that they can stop at any time. </a:t>
            </a:r>
          </a:p>
        </p:txBody>
      </p:sp>
    </p:spTree>
    <p:extLst>
      <p:ext uri="{BB962C8B-B14F-4D97-AF65-F5344CB8AC3E}">
        <p14:creationId xmlns:p14="http://schemas.microsoft.com/office/powerpoint/2010/main" val="396684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762000"/>
          </a:xfrm>
          <a:solidFill>
            <a:schemeClr val="accent2">
              <a:lumMod val="40000"/>
              <a:lumOff val="60000"/>
            </a:schemeClr>
          </a:solidFill>
        </p:spPr>
        <p:txBody>
          <a:bodyPr>
            <a:normAutofit/>
          </a:bodyPr>
          <a:lstStyle/>
          <a:p>
            <a:r>
              <a:rPr lang="en-US" b="1" dirty="0" smtClean="0"/>
              <a:t>CORE PRINCIPLES CONT’D</a:t>
            </a:r>
            <a:endParaRPr lang="en-US" dirty="0"/>
          </a:p>
        </p:txBody>
      </p:sp>
      <p:sp>
        <p:nvSpPr>
          <p:cNvPr id="3" name="Content Placeholder 2"/>
          <p:cNvSpPr>
            <a:spLocks noGrp="1"/>
          </p:cNvSpPr>
          <p:nvPr>
            <p:ph idx="1"/>
          </p:nvPr>
        </p:nvSpPr>
        <p:spPr>
          <a:xfrm>
            <a:off x="457200" y="914400"/>
            <a:ext cx="8229600" cy="5638800"/>
          </a:xfrm>
        </p:spPr>
        <p:txBody>
          <a:bodyPr>
            <a:normAutofit/>
          </a:bodyPr>
          <a:lstStyle/>
          <a:p>
            <a:pPr marL="0" indent="0">
              <a:buNone/>
            </a:pPr>
            <a:r>
              <a:rPr lang="en-US" dirty="0" smtClean="0"/>
              <a:t> </a:t>
            </a:r>
            <a:r>
              <a:rPr lang="en-US" sz="4800" b="1" dirty="0" smtClean="0"/>
              <a:t>Leading </a:t>
            </a:r>
            <a:r>
              <a:rPr lang="en-US" sz="4800" b="1" dirty="0"/>
              <a:t>to Change: </a:t>
            </a:r>
            <a:r>
              <a:rPr lang="en-US" sz="4800" dirty="0"/>
              <a:t>The </a:t>
            </a:r>
            <a:r>
              <a:rPr lang="en-US" sz="4800" dirty="0" smtClean="0"/>
              <a:t>PR process </a:t>
            </a:r>
            <a:r>
              <a:rPr lang="en-US" sz="4800" dirty="0"/>
              <a:t>should elicit learning and </a:t>
            </a:r>
            <a:r>
              <a:rPr lang="en-US" sz="4800" dirty="0" smtClean="0"/>
              <a:t>debate. The </a:t>
            </a:r>
            <a:r>
              <a:rPr lang="en-US" sz="4800" dirty="0"/>
              <a:t>discussions should change individual and group perceptions as well as the population’s readiness for action. </a:t>
            </a:r>
          </a:p>
        </p:txBody>
      </p:sp>
    </p:spTree>
    <p:extLst>
      <p:ext uri="{BB962C8B-B14F-4D97-AF65-F5344CB8AC3E}">
        <p14:creationId xmlns:p14="http://schemas.microsoft.com/office/powerpoint/2010/main" val="3225632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792162"/>
          </a:xfrm>
          <a:solidFill>
            <a:schemeClr val="accent2">
              <a:lumMod val="40000"/>
              <a:lumOff val="60000"/>
            </a:schemeClr>
          </a:solidFill>
        </p:spPr>
        <p:txBody>
          <a:bodyPr>
            <a:normAutofit/>
          </a:bodyPr>
          <a:lstStyle/>
          <a:p>
            <a:r>
              <a:rPr lang="en-US" b="1" dirty="0" smtClean="0"/>
              <a:t>CORE PRINCIPLES CONT’D</a:t>
            </a:r>
            <a:endParaRPr lang="en-US" dirty="0"/>
          </a:p>
        </p:txBody>
      </p:sp>
      <p:sp>
        <p:nvSpPr>
          <p:cNvPr id="3" name="Content Placeholder 2"/>
          <p:cNvSpPr>
            <a:spLocks noGrp="1"/>
          </p:cNvSpPr>
          <p:nvPr>
            <p:ph idx="1"/>
          </p:nvPr>
        </p:nvSpPr>
        <p:spPr>
          <a:xfrm>
            <a:off x="457200" y="838200"/>
            <a:ext cx="8229600" cy="5715000"/>
          </a:xfrm>
        </p:spPr>
        <p:txBody>
          <a:bodyPr/>
          <a:lstStyle/>
          <a:p>
            <a:pPr lvl="0">
              <a:buFont typeface="Wingdings" pitchFamily="2" charset="2"/>
              <a:buChar char="v"/>
            </a:pPr>
            <a:r>
              <a:rPr lang="en-US" b="1" dirty="0"/>
              <a:t>Sharing information</a:t>
            </a:r>
            <a:r>
              <a:rPr lang="en-US" dirty="0"/>
              <a:t>: information and ideas are shared among rural people, and between them and the facilitators. Different </a:t>
            </a:r>
            <a:r>
              <a:rPr lang="en-US" dirty="0" err="1"/>
              <a:t>organisations</a:t>
            </a:r>
            <a:r>
              <a:rPr lang="en-US" dirty="0"/>
              <a:t> also share tips and practical experiences in the field</a:t>
            </a:r>
            <a:r>
              <a:rPr lang="en-US" dirty="0" smtClean="0"/>
              <a:t>.</a:t>
            </a:r>
          </a:p>
          <a:p>
            <a:pPr>
              <a:buFont typeface="Wingdings" pitchFamily="2" charset="2"/>
              <a:buChar char="v"/>
            </a:pPr>
            <a:r>
              <a:rPr lang="en-US" b="1" dirty="0" smtClean="0"/>
              <a:t>Systematic </a:t>
            </a:r>
            <a:r>
              <a:rPr lang="en-US" b="1" dirty="0"/>
              <a:t>learning process:</a:t>
            </a:r>
            <a:r>
              <a:rPr lang="en-US" dirty="0"/>
              <a:t> the focus is on cumulative learning by all the participants and, given the nature of these approaches as systems of inquiry, their use has to be participative</a:t>
            </a:r>
            <a:r>
              <a:rPr lang="en-US" dirty="0" smtClean="0"/>
              <a:t>.</a:t>
            </a:r>
            <a:endParaRPr lang="en-US" dirty="0"/>
          </a:p>
          <a:p>
            <a:endParaRPr lang="en-US" dirty="0"/>
          </a:p>
        </p:txBody>
      </p:sp>
    </p:spTree>
    <p:extLst>
      <p:ext uri="{BB962C8B-B14F-4D97-AF65-F5344CB8AC3E}">
        <p14:creationId xmlns:p14="http://schemas.microsoft.com/office/powerpoint/2010/main" val="1561759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458200" cy="5715000"/>
          </a:xfrm>
        </p:spPr>
        <p:txBody>
          <a:bodyPr>
            <a:normAutofit fontScale="70000" lnSpcReduction="20000"/>
          </a:bodyPr>
          <a:lstStyle/>
          <a:p>
            <a:pPr marL="0" indent="0">
              <a:buNone/>
            </a:pPr>
            <a:r>
              <a:rPr lang="en-US" sz="3800" dirty="0" smtClean="0"/>
              <a:t>The team </a:t>
            </a:r>
            <a:r>
              <a:rPr lang="en-US" dirty="0" smtClean="0"/>
              <a:t> </a:t>
            </a:r>
            <a:r>
              <a:rPr lang="en-US" dirty="0"/>
              <a:t>facilitating </a:t>
            </a:r>
            <a:r>
              <a:rPr lang="en-US" dirty="0" smtClean="0"/>
              <a:t>PR </a:t>
            </a:r>
            <a:r>
              <a:rPr lang="en-US" dirty="0"/>
              <a:t>must develop </a:t>
            </a:r>
            <a:r>
              <a:rPr lang="en-US" dirty="0" smtClean="0"/>
              <a:t>attitudes and </a:t>
            </a:r>
            <a:r>
              <a:rPr lang="en-US" dirty="0" err="1"/>
              <a:t>behaviours</a:t>
            </a:r>
            <a:r>
              <a:rPr lang="en-US" dirty="0"/>
              <a:t> </a:t>
            </a:r>
            <a:r>
              <a:rPr lang="en-US" dirty="0" smtClean="0"/>
              <a:t> to encourage participation. These include</a:t>
            </a:r>
          </a:p>
          <a:p>
            <a:pPr>
              <a:buFont typeface="Wingdings" pitchFamily="2" charset="2"/>
              <a:buChar char="ü"/>
            </a:pPr>
            <a:r>
              <a:rPr lang="en-US" dirty="0" smtClean="0"/>
              <a:t>Trust </a:t>
            </a:r>
            <a:r>
              <a:rPr lang="en-US" dirty="0"/>
              <a:t>people so that they can </a:t>
            </a:r>
            <a:r>
              <a:rPr lang="en-US" dirty="0" err="1"/>
              <a:t>analyse</a:t>
            </a:r>
            <a:r>
              <a:rPr lang="en-US" dirty="0"/>
              <a:t>, plan, </a:t>
            </a:r>
            <a:r>
              <a:rPr lang="en-US" dirty="0" smtClean="0"/>
              <a:t>act, monitor</a:t>
            </a:r>
            <a:r>
              <a:rPr lang="en-US" dirty="0"/>
              <a:t>, evaluate and reflect</a:t>
            </a:r>
            <a:r>
              <a:rPr lang="en-US" dirty="0" smtClean="0"/>
              <a:t>.</a:t>
            </a:r>
          </a:p>
          <a:p>
            <a:pPr>
              <a:buFont typeface="Wingdings" pitchFamily="2" charset="2"/>
              <a:buChar char="ü"/>
            </a:pPr>
            <a:r>
              <a:rPr lang="en-US" dirty="0" smtClean="0"/>
              <a:t> </a:t>
            </a:r>
            <a:r>
              <a:rPr lang="en-US" dirty="0"/>
              <a:t>Don’t lecture or dominate people</a:t>
            </a:r>
            <a:r>
              <a:rPr lang="en-US" dirty="0" smtClean="0"/>
              <a:t>.</a:t>
            </a:r>
          </a:p>
          <a:p>
            <a:pPr>
              <a:buFont typeface="Wingdings" pitchFamily="2" charset="2"/>
              <a:buChar char="ü"/>
            </a:pPr>
            <a:r>
              <a:rPr lang="en-US" dirty="0" smtClean="0"/>
              <a:t> </a:t>
            </a:r>
            <a:r>
              <a:rPr lang="en-US" dirty="0"/>
              <a:t>Listen to </a:t>
            </a:r>
            <a:r>
              <a:rPr lang="en-US" dirty="0" smtClean="0"/>
              <a:t>people.</a:t>
            </a:r>
          </a:p>
          <a:p>
            <a:pPr>
              <a:buFont typeface="Wingdings" pitchFamily="2" charset="2"/>
              <a:buChar char="ü"/>
            </a:pPr>
            <a:r>
              <a:rPr lang="en-US" dirty="0" smtClean="0"/>
              <a:t>Learn </a:t>
            </a:r>
            <a:r>
              <a:rPr lang="en-US" dirty="0"/>
              <a:t>from people and share your own knowledge </a:t>
            </a:r>
            <a:r>
              <a:rPr lang="en-US" dirty="0" smtClean="0"/>
              <a:t>as appropriate.</a:t>
            </a:r>
          </a:p>
          <a:p>
            <a:pPr>
              <a:buFont typeface="Wingdings" pitchFamily="2" charset="2"/>
              <a:buChar char="ü"/>
            </a:pPr>
            <a:r>
              <a:rPr lang="en-US" dirty="0" smtClean="0"/>
              <a:t> </a:t>
            </a:r>
            <a:r>
              <a:rPr lang="en-US" dirty="0"/>
              <a:t>Don’t judge people, but do challenge harmful ideas </a:t>
            </a:r>
            <a:r>
              <a:rPr lang="en-US" dirty="0" smtClean="0"/>
              <a:t>to help </a:t>
            </a:r>
            <a:r>
              <a:rPr lang="en-US" dirty="0"/>
              <a:t>people see things in a new way</a:t>
            </a:r>
            <a:r>
              <a:rPr lang="en-US" dirty="0" smtClean="0"/>
              <a:t>.</a:t>
            </a:r>
          </a:p>
          <a:p>
            <a:pPr>
              <a:buFont typeface="Wingdings" pitchFamily="2" charset="2"/>
              <a:buChar char="ü"/>
            </a:pPr>
            <a:r>
              <a:rPr lang="en-US" dirty="0" smtClean="0"/>
              <a:t> </a:t>
            </a:r>
            <a:r>
              <a:rPr lang="en-US" dirty="0"/>
              <a:t>Respect people and be </a:t>
            </a:r>
            <a:r>
              <a:rPr lang="en-US" dirty="0" smtClean="0"/>
              <a:t>friendly.</a:t>
            </a:r>
          </a:p>
          <a:p>
            <a:pPr>
              <a:buFont typeface="Wingdings" pitchFamily="2" charset="2"/>
              <a:buChar char="ü"/>
            </a:pPr>
            <a:r>
              <a:rPr lang="en-US" dirty="0" smtClean="0"/>
              <a:t>Be </a:t>
            </a:r>
            <a:r>
              <a:rPr lang="en-US" dirty="0"/>
              <a:t>honest with people about intentions and </a:t>
            </a:r>
            <a:r>
              <a:rPr lang="en-US" dirty="0" smtClean="0"/>
              <a:t>expected outcomes.</a:t>
            </a:r>
          </a:p>
          <a:p>
            <a:pPr>
              <a:buFont typeface="Wingdings" pitchFamily="2" charset="2"/>
              <a:buChar char="ü"/>
            </a:pPr>
            <a:r>
              <a:rPr lang="en-US" dirty="0" smtClean="0"/>
              <a:t>Embrace </a:t>
            </a:r>
            <a:r>
              <a:rPr lang="en-US" dirty="0"/>
              <a:t>error and learn from </a:t>
            </a:r>
            <a:r>
              <a:rPr lang="en-US" dirty="0" smtClean="0"/>
              <a:t>mistakes.</a:t>
            </a:r>
          </a:p>
          <a:p>
            <a:pPr>
              <a:buFont typeface="Wingdings" pitchFamily="2" charset="2"/>
              <a:buChar char="ü"/>
            </a:pPr>
            <a:r>
              <a:rPr lang="en-US" dirty="0" smtClean="0"/>
              <a:t>Have fun!</a:t>
            </a:r>
          </a:p>
          <a:p>
            <a:pPr>
              <a:buFont typeface="Wingdings" pitchFamily="2" charset="2"/>
              <a:buChar char="ü"/>
            </a:pPr>
            <a:r>
              <a:rPr lang="en-US" dirty="0" smtClean="0"/>
              <a:t>Don’t </a:t>
            </a:r>
            <a:r>
              <a:rPr lang="en-US" dirty="0"/>
              <a:t>rush; let things evolve at their own </a:t>
            </a:r>
            <a:r>
              <a:rPr lang="en-US" dirty="0" smtClean="0"/>
              <a:t>pace.</a:t>
            </a:r>
          </a:p>
          <a:p>
            <a:pPr>
              <a:buFont typeface="Wingdings" pitchFamily="2" charset="2"/>
              <a:buChar char="ü"/>
            </a:pPr>
            <a:r>
              <a:rPr lang="en-US" dirty="0" smtClean="0"/>
              <a:t>Relax </a:t>
            </a:r>
            <a:r>
              <a:rPr lang="en-US" dirty="0"/>
              <a:t>with </a:t>
            </a:r>
            <a:r>
              <a:rPr lang="en-US" dirty="0" smtClean="0"/>
              <a:t>people.</a:t>
            </a:r>
          </a:p>
          <a:p>
            <a:pPr>
              <a:buFont typeface="Wingdings" pitchFamily="2" charset="2"/>
              <a:buChar char="ü"/>
            </a:pPr>
            <a:r>
              <a:rPr lang="en-US" dirty="0" smtClean="0"/>
              <a:t>Don’t </a:t>
            </a:r>
            <a:r>
              <a:rPr lang="en-US" dirty="0"/>
              <a:t>work for people; work </a:t>
            </a:r>
            <a:r>
              <a:rPr lang="en-US" i="1" dirty="0"/>
              <a:t>with </a:t>
            </a:r>
            <a:r>
              <a:rPr lang="en-US" dirty="0"/>
              <a:t>them. Better still </a:t>
            </a:r>
            <a:r>
              <a:rPr lang="en-US" i="1" dirty="0" smtClean="0"/>
              <a:t>be </a:t>
            </a:r>
            <a:r>
              <a:rPr lang="en-US" dirty="0" smtClean="0"/>
              <a:t>with </a:t>
            </a:r>
            <a:r>
              <a:rPr lang="en-US" dirty="0"/>
              <a:t>them.</a:t>
            </a:r>
          </a:p>
        </p:txBody>
      </p:sp>
      <p:sp>
        <p:nvSpPr>
          <p:cNvPr id="4" name="Title 3"/>
          <p:cNvSpPr>
            <a:spLocks noGrp="1"/>
          </p:cNvSpPr>
          <p:nvPr>
            <p:ph type="title"/>
          </p:nvPr>
        </p:nvSpPr>
        <p:spPr>
          <a:xfrm>
            <a:off x="381000" y="76200"/>
            <a:ext cx="8229600" cy="639762"/>
          </a:xfrm>
          <a:solidFill>
            <a:schemeClr val="accent2">
              <a:lumMod val="40000"/>
              <a:lumOff val="60000"/>
            </a:schemeClr>
          </a:solidFill>
        </p:spPr>
        <p:txBody>
          <a:bodyPr>
            <a:normAutofit/>
          </a:bodyPr>
          <a:lstStyle/>
          <a:p>
            <a:r>
              <a:rPr lang="en-US" sz="2800" b="1" dirty="0" smtClean="0"/>
              <a:t>MAINTAINING RIGHT ATTITUDES AND BEHAVIOURS</a:t>
            </a:r>
            <a:endParaRPr lang="en-US" sz="2800" dirty="0"/>
          </a:p>
        </p:txBody>
      </p:sp>
    </p:spTree>
    <p:extLst>
      <p:ext uri="{BB962C8B-B14F-4D97-AF65-F5344CB8AC3E}">
        <p14:creationId xmlns:p14="http://schemas.microsoft.com/office/powerpoint/2010/main" val="6218643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b="1" dirty="0" smtClean="0"/>
              <a:t>CONCLUSION</a:t>
            </a:r>
            <a:endParaRPr lang="en-US" b="1" dirty="0"/>
          </a:p>
        </p:txBody>
      </p:sp>
      <p:sp>
        <p:nvSpPr>
          <p:cNvPr id="3" name="Content Placeholder 2"/>
          <p:cNvSpPr>
            <a:spLocks noGrp="1"/>
          </p:cNvSpPr>
          <p:nvPr>
            <p:ph idx="1"/>
          </p:nvPr>
        </p:nvSpPr>
        <p:spPr>
          <a:xfrm>
            <a:off x="457200" y="914400"/>
            <a:ext cx="8229600" cy="5211763"/>
          </a:xfrm>
        </p:spPr>
        <p:txBody>
          <a:bodyPr>
            <a:normAutofit fontScale="55000" lnSpcReduction="20000"/>
          </a:bodyPr>
          <a:lstStyle/>
          <a:p>
            <a:pPr marL="0" indent="0">
              <a:buNone/>
            </a:pPr>
            <a:r>
              <a:rPr lang="en-US" sz="4100" b="1" dirty="0" smtClean="0"/>
              <a:t>PR</a:t>
            </a:r>
            <a:r>
              <a:rPr lang="en-US" sz="4100" dirty="0" smtClean="0"/>
              <a:t> is democratic, engenders a sense of belonging and responsibility, create awareness, find multiple solutions to problems and is a mobilizing </a:t>
            </a:r>
            <a:r>
              <a:rPr lang="en-US" sz="4100" dirty="0"/>
              <a:t>device </a:t>
            </a:r>
            <a:r>
              <a:rPr lang="en-US" sz="4100" dirty="0" smtClean="0"/>
              <a:t>for development, therefore ensure that: </a:t>
            </a:r>
          </a:p>
          <a:p>
            <a:pPr>
              <a:buFont typeface="Wingdings" pitchFamily="2" charset="2"/>
              <a:buChar char="q"/>
            </a:pPr>
            <a:r>
              <a:rPr lang="en-US" sz="4100" b="1" dirty="0" smtClean="0"/>
              <a:t>Every idea counts/everybody’s view counts</a:t>
            </a:r>
            <a:endParaRPr lang="en-US" sz="4100" dirty="0" smtClean="0"/>
          </a:p>
          <a:p>
            <a:pPr>
              <a:buFont typeface="Wingdings" pitchFamily="2" charset="2"/>
              <a:buChar char="q"/>
            </a:pPr>
            <a:r>
              <a:rPr lang="en-US" sz="4100" b="1" dirty="0" smtClean="0"/>
              <a:t>Be </a:t>
            </a:r>
            <a:r>
              <a:rPr lang="en-US" sz="4100" b="1" dirty="0" smtClean="0"/>
              <a:t>Transparent: </a:t>
            </a:r>
            <a:endParaRPr lang="en-US" sz="4100" dirty="0" smtClean="0"/>
          </a:p>
          <a:p>
            <a:pPr marL="0" indent="0">
              <a:buNone/>
            </a:pPr>
            <a:r>
              <a:rPr lang="en-US" sz="4100" dirty="0" smtClean="0"/>
              <a:t>Participatory decision-making requires readiness from all sides to reach a "win-win" compromise. </a:t>
            </a:r>
          </a:p>
          <a:p>
            <a:pPr marL="0" indent="0">
              <a:buNone/>
            </a:pPr>
            <a:r>
              <a:rPr lang="en-US" sz="6400" dirty="0" smtClean="0">
                <a:solidFill>
                  <a:srgbClr val="00B050"/>
                </a:solidFill>
              </a:rPr>
              <a:t>THIS WILL HELP TO BUILD MUTUAL TRUST. </a:t>
            </a:r>
          </a:p>
          <a:p>
            <a:pPr marL="0" indent="0">
              <a:buNone/>
            </a:pPr>
            <a:endParaRPr lang="en-US" dirty="0" smtClean="0"/>
          </a:p>
          <a:p>
            <a:pPr marL="0" indent="0">
              <a:buNone/>
            </a:pPr>
            <a:endParaRPr lang="en-US" dirty="0"/>
          </a:p>
          <a:p>
            <a:pPr marL="0" indent="0">
              <a:buNone/>
            </a:pPr>
            <a:endParaRPr lang="en-US" dirty="0"/>
          </a:p>
          <a:p>
            <a:pPr marL="0" indent="0">
              <a:buNone/>
            </a:pPr>
            <a:r>
              <a:rPr lang="en-US" sz="6600" dirty="0" smtClean="0">
                <a:solidFill>
                  <a:srgbClr val="7030A0"/>
                </a:solidFill>
              </a:rPr>
              <a:t>		THANKS! !! !!!</a:t>
            </a:r>
            <a:endParaRPr lang="en-US" sz="6600" dirty="0">
              <a:solidFill>
                <a:srgbClr val="7030A0"/>
              </a:solidFill>
            </a:endParaRPr>
          </a:p>
        </p:txBody>
      </p:sp>
    </p:spTree>
    <p:extLst>
      <p:ext uri="{BB962C8B-B14F-4D97-AF65-F5344CB8AC3E}">
        <p14:creationId xmlns:p14="http://schemas.microsoft.com/office/powerpoint/2010/main" val="2395454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839200" cy="792162"/>
          </a:xfrm>
          <a:solidFill>
            <a:schemeClr val="accent2">
              <a:lumMod val="40000"/>
              <a:lumOff val="60000"/>
            </a:schemeClr>
          </a:solidFill>
        </p:spPr>
        <p:txBody>
          <a:bodyPr>
            <a:normAutofit/>
          </a:bodyPr>
          <a:lstStyle/>
          <a:p>
            <a:r>
              <a:rPr lang="en-US" b="1" dirty="0" smtClean="0"/>
              <a:t>PR MIND SET</a:t>
            </a:r>
            <a:endParaRPr lang="en-US" b="1" dirty="0"/>
          </a:p>
        </p:txBody>
      </p:sp>
      <p:sp>
        <p:nvSpPr>
          <p:cNvPr id="3" name="Content Placeholder 2"/>
          <p:cNvSpPr>
            <a:spLocks noGrp="1"/>
          </p:cNvSpPr>
          <p:nvPr>
            <p:ph idx="1"/>
          </p:nvPr>
        </p:nvSpPr>
        <p:spPr>
          <a:xfrm>
            <a:off x="457200" y="838200"/>
            <a:ext cx="8305800" cy="5638800"/>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buFont typeface="Wingdings" pitchFamily="2" charset="2"/>
              <a:buChar char="q"/>
            </a:pPr>
            <a:endParaRPr lang="en-US" dirty="0" smtClean="0"/>
          </a:p>
          <a:p>
            <a:pPr>
              <a:buFont typeface="Wingdings" pitchFamily="2" charset="2"/>
              <a:buChar char="q"/>
            </a:pPr>
            <a:r>
              <a:rPr lang="en-US" dirty="0" smtClean="0"/>
              <a:t>View research as a learning process</a:t>
            </a:r>
          </a:p>
          <a:p>
            <a:pPr>
              <a:buFont typeface="Wingdings" pitchFamily="2" charset="2"/>
              <a:buChar char="q"/>
            </a:pPr>
            <a:endParaRPr lang="en-US" dirty="0" smtClean="0"/>
          </a:p>
          <a:p>
            <a:pPr>
              <a:buFont typeface="Wingdings" pitchFamily="2" charset="2"/>
              <a:buChar char="q"/>
            </a:pPr>
            <a:r>
              <a:rPr lang="en-US" dirty="0" smtClean="0"/>
              <a:t>“Don’t know it all” approach</a:t>
            </a:r>
          </a:p>
          <a:p>
            <a:pPr>
              <a:buFont typeface="Wingdings" pitchFamily="2" charset="2"/>
              <a:buChar char="q"/>
            </a:pPr>
            <a:endParaRPr lang="en-US" dirty="0" smtClean="0"/>
          </a:p>
          <a:p>
            <a:pPr>
              <a:buFont typeface="Wingdings" pitchFamily="2" charset="2"/>
              <a:buChar char="q"/>
            </a:pPr>
            <a:r>
              <a:rPr lang="en-US" dirty="0" smtClean="0"/>
              <a:t>People know more about the environment in which they live for a long time than visitors</a:t>
            </a:r>
          </a:p>
          <a:p>
            <a:pPr>
              <a:buFont typeface="Wingdings" pitchFamily="2" charset="2"/>
              <a:buChar char="q"/>
            </a:pPr>
            <a:endParaRPr lang="en-US" dirty="0" smtClean="0"/>
          </a:p>
          <a:p>
            <a:pPr>
              <a:buFont typeface="Wingdings" pitchFamily="2" charset="2"/>
              <a:buChar char="q"/>
            </a:pPr>
            <a:r>
              <a:rPr lang="en-US" dirty="0" smtClean="0"/>
              <a:t>Researchers in new environment must be prepared to learn</a:t>
            </a:r>
          </a:p>
          <a:p>
            <a:pPr>
              <a:buFont typeface="Wingdings" pitchFamily="2" charset="2"/>
              <a:buChar char="q"/>
            </a:pPr>
            <a:endParaRPr lang="en-US" dirty="0" smtClean="0"/>
          </a:p>
          <a:p>
            <a:pPr>
              <a:buFont typeface="Wingdings" pitchFamily="2" charset="2"/>
              <a:buChar char="q"/>
            </a:pPr>
            <a:r>
              <a:rPr lang="en-US" dirty="0" smtClean="0"/>
              <a:t>Must distinguish what is:</a:t>
            </a:r>
          </a:p>
          <a:p>
            <a:pPr>
              <a:buFont typeface="Wingdings" pitchFamily="2" charset="2"/>
              <a:buChar char="ü"/>
            </a:pPr>
            <a:r>
              <a:rPr lang="en-US" dirty="0" smtClean="0">
                <a:solidFill>
                  <a:srgbClr val="7030A0"/>
                </a:solidFill>
              </a:rPr>
              <a:t>Fact   </a:t>
            </a:r>
          </a:p>
          <a:p>
            <a:pPr>
              <a:buFont typeface="Wingdings" pitchFamily="2" charset="2"/>
              <a:buChar char="ü"/>
            </a:pPr>
            <a:r>
              <a:rPr lang="en-US" dirty="0" smtClean="0">
                <a:solidFill>
                  <a:srgbClr val="7030A0"/>
                </a:solidFill>
              </a:rPr>
              <a:t>An opinion</a:t>
            </a:r>
          </a:p>
          <a:p>
            <a:pPr>
              <a:buFont typeface="Wingdings" pitchFamily="2" charset="2"/>
              <a:buChar char="ü"/>
            </a:pPr>
            <a:r>
              <a:rPr lang="en-US" dirty="0" smtClean="0">
                <a:solidFill>
                  <a:srgbClr val="7030A0"/>
                </a:solidFill>
              </a:rPr>
              <a:t>Hear say</a:t>
            </a:r>
          </a:p>
          <a:p>
            <a:pPr>
              <a:buFont typeface="Wingdings" pitchFamily="2" charset="2"/>
              <a:buChar char="ü"/>
            </a:pPr>
            <a:r>
              <a:rPr lang="en-US" dirty="0" smtClean="0">
                <a:solidFill>
                  <a:srgbClr val="7030A0"/>
                </a:solidFill>
              </a:rPr>
              <a:t>Inference</a:t>
            </a:r>
            <a:endParaRPr lang="en-US" dirty="0">
              <a:solidFill>
                <a:srgbClr val="7030A0"/>
              </a:solidFill>
            </a:endParaRPr>
          </a:p>
          <a:p>
            <a:pPr>
              <a:buFont typeface="Wingdings" pitchFamily="2" charset="2"/>
              <a:buChar char="ü"/>
            </a:pPr>
            <a:r>
              <a:rPr lang="en-US" dirty="0" smtClean="0">
                <a:solidFill>
                  <a:srgbClr val="7030A0"/>
                </a:solidFill>
              </a:rPr>
              <a:t>An assumption</a:t>
            </a:r>
            <a:endParaRPr lang="en-US" dirty="0">
              <a:solidFill>
                <a:srgbClr val="7030A0"/>
              </a:solidFill>
            </a:endParaRPr>
          </a:p>
        </p:txBody>
      </p:sp>
    </p:spTree>
    <p:extLst>
      <p:ext uri="{BB962C8B-B14F-4D97-AF65-F5344CB8AC3E}">
        <p14:creationId xmlns:p14="http://schemas.microsoft.com/office/powerpoint/2010/main" val="2658620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a:solidFill>
            <a:schemeClr val="accent2">
              <a:lumMod val="40000"/>
              <a:lumOff val="60000"/>
            </a:schemeClr>
          </a:solidFill>
        </p:spPr>
        <p:txBody>
          <a:bodyPr>
            <a:normAutofit fontScale="90000"/>
          </a:bodyPr>
          <a:lstStyle/>
          <a:p>
            <a:r>
              <a:rPr lang="en-US" b="1" dirty="0" smtClean="0"/>
              <a:t>PR METHODOLOGY</a:t>
            </a:r>
            <a:endParaRPr lang="en-US" b="1" dirty="0"/>
          </a:p>
        </p:txBody>
      </p:sp>
      <p:sp>
        <p:nvSpPr>
          <p:cNvPr id="3" name="Content Placeholder 2"/>
          <p:cNvSpPr>
            <a:spLocks noGrp="1"/>
          </p:cNvSpPr>
          <p:nvPr>
            <p:ph idx="1"/>
          </p:nvPr>
        </p:nvSpPr>
        <p:spPr>
          <a:xfrm>
            <a:off x="457200" y="838200"/>
            <a:ext cx="8382000" cy="5562600"/>
          </a:xfrm>
        </p:spPr>
        <p:txBody>
          <a:bodyPr>
            <a:normAutofit fontScale="62500" lnSpcReduction="20000"/>
          </a:bodyPr>
          <a:lstStyle/>
          <a:p>
            <a:pPr>
              <a:buFont typeface="Wingdings" pitchFamily="2" charset="2"/>
              <a:buChar char="v"/>
            </a:pPr>
            <a:r>
              <a:rPr lang="en-US" dirty="0" smtClean="0"/>
              <a:t>Unit of appraisal is usually the community and its environs</a:t>
            </a:r>
          </a:p>
          <a:p>
            <a:pPr>
              <a:buFont typeface="Wingdings" pitchFamily="2" charset="2"/>
              <a:buChar char="v"/>
            </a:pPr>
            <a:endParaRPr lang="en-US" dirty="0" smtClean="0"/>
          </a:p>
          <a:p>
            <a:pPr>
              <a:buFont typeface="Wingdings" pitchFamily="2" charset="2"/>
              <a:buChar char="v"/>
            </a:pPr>
            <a:r>
              <a:rPr lang="en-US" dirty="0" smtClean="0"/>
              <a:t>It has been conducted in urban </a:t>
            </a:r>
            <a:r>
              <a:rPr lang="en-US" dirty="0" err="1" smtClean="0"/>
              <a:t>centres</a:t>
            </a:r>
            <a:r>
              <a:rPr lang="en-US" dirty="0" smtClean="0"/>
              <a:t> in many parts of the world</a:t>
            </a:r>
          </a:p>
          <a:p>
            <a:pPr marL="0" indent="0">
              <a:buNone/>
            </a:pPr>
            <a:r>
              <a:rPr lang="en-US" dirty="0" smtClean="0"/>
              <a:t>The village communities comprise of </a:t>
            </a:r>
          </a:p>
          <a:p>
            <a:pPr>
              <a:buFont typeface="Wingdings" pitchFamily="2" charset="2"/>
              <a:buChar char="§"/>
            </a:pPr>
            <a:r>
              <a:rPr lang="en-US" dirty="0" smtClean="0"/>
              <a:t>groupings of people,</a:t>
            </a:r>
          </a:p>
          <a:p>
            <a:pPr>
              <a:buFont typeface="Wingdings" pitchFamily="2" charset="2"/>
              <a:buChar char="§"/>
            </a:pPr>
            <a:r>
              <a:rPr lang="en-US" dirty="0" smtClean="0"/>
              <a:t> terrain, </a:t>
            </a:r>
          </a:p>
          <a:p>
            <a:pPr>
              <a:buFont typeface="Wingdings" pitchFamily="2" charset="2"/>
              <a:buChar char="§"/>
            </a:pPr>
            <a:r>
              <a:rPr lang="en-US" dirty="0" smtClean="0"/>
              <a:t>water resources,</a:t>
            </a:r>
            <a:r>
              <a:rPr lang="en-US" dirty="0" smtClean="0"/>
              <a:t> </a:t>
            </a:r>
          </a:p>
          <a:p>
            <a:pPr>
              <a:buFont typeface="Wingdings" pitchFamily="2" charset="2"/>
              <a:buChar char="§"/>
            </a:pPr>
            <a:r>
              <a:rPr lang="en-US" dirty="0" smtClean="0"/>
              <a:t>soil types, </a:t>
            </a:r>
          </a:p>
          <a:p>
            <a:pPr>
              <a:buFont typeface="Wingdings" pitchFamily="2" charset="2"/>
              <a:buChar char="§"/>
            </a:pPr>
            <a:r>
              <a:rPr lang="en-US" dirty="0" smtClean="0"/>
              <a:t>crop types/farm systems, </a:t>
            </a:r>
          </a:p>
          <a:p>
            <a:pPr>
              <a:buFont typeface="Wingdings" pitchFamily="2" charset="2"/>
              <a:buChar char="§"/>
            </a:pPr>
            <a:r>
              <a:rPr lang="en-US" dirty="0" smtClean="0"/>
              <a:t>trees, </a:t>
            </a:r>
          </a:p>
          <a:p>
            <a:pPr>
              <a:buFont typeface="Wingdings" pitchFamily="2" charset="2"/>
              <a:buChar char="§"/>
            </a:pPr>
            <a:r>
              <a:rPr lang="en-US" dirty="0" smtClean="0"/>
              <a:t>animals,</a:t>
            </a:r>
          </a:p>
          <a:p>
            <a:pPr>
              <a:buFont typeface="Wingdings" pitchFamily="2" charset="2"/>
              <a:buChar char="§"/>
            </a:pPr>
            <a:r>
              <a:rPr lang="en-US" dirty="0" smtClean="0"/>
              <a:t> flows of goods,  </a:t>
            </a:r>
            <a:r>
              <a:rPr lang="en-US" dirty="0" err="1" smtClean="0"/>
              <a:t>labour</a:t>
            </a:r>
            <a:r>
              <a:rPr lang="en-US" dirty="0" smtClean="0"/>
              <a:t> and credit, </a:t>
            </a:r>
          </a:p>
          <a:p>
            <a:pPr>
              <a:buFont typeface="Wingdings" pitchFamily="2" charset="2"/>
              <a:buChar char="§"/>
            </a:pPr>
            <a:r>
              <a:rPr lang="en-US" dirty="0" smtClean="0"/>
              <a:t>knowledge and experience etc.</a:t>
            </a:r>
          </a:p>
          <a:p>
            <a:pPr>
              <a:buFont typeface="Wingdings" pitchFamily="2" charset="2"/>
              <a:buChar char="§"/>
            </a:pPr>
            <a:endParaRPr lang="en-US" dirty="0"/>
          </a:p>
          <a:p>
            <a:pPr>
              <a:buFont typeface="Wingdings" pitchFamily="2" charset="2"/>
              <a:buChar char="v"/>
            </a:pPr>
            <a:r>
              <a:rPr lang="en-US" dirty="0" smtClean="0"/>
              <a:t>PR has a range of tools and techniques for quick appraisal of community social and ecological contexts (</a:t>
            </a:r>
            <a:r>
              <a:rPr lang="en-US" dirty="0" err="1" smtClean="0"/>
              <a:t>i.e</a:t>
            </a:r>
            <a:r>
              <a:rPr lang="en-US" dirty="0" smtClean="0"/>
              <a:t> village social/resource maps, transect, flow diagrams, seasonality analysis etc.)</a:t>
            </a:r>
            <a:endParaRPr lang="en-US" dirty="0"/>
          </a:p>
        </p:txBody>
      </p:sp>
    </p:spTree>
    <p:extLst>
      <p:ext uri="{BB962C8B-B14F-4D97-AF65-F5344CB8AC3E}">
        <p14:creationId xmlns:p14="http://schemas.microsoft.com/office/powerpoint/2010/main" val="2419221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a:solidFill>
            <a:schemeClr val="accent2">
              <a:lumMod val="40000"/>
              <a:lumOff val="60000"/>
            </a:schemeClr>
          </a:solidFill>
        </p:spPr>
        <p:txBody>
          <a:bodyPr>
            <a:normAutofit fontScale="90000"/>
          </a:bodyPr>
          <a:lstStyle/>
          <a:p>
            <a:r>
              <a:rPr lang="en-US" b="1" dirty="0" smtClean="0"/>
              <a:t>COMPONENTS OF PR</a:t>
            </a:r>
            <a:endParaRPr lang="en-US" b="1" dirty="0"/>
          </a:p>
        </p:txBody>
      </p:sp>
      <p:sp>
        <p:nvSpPr>
          <p:cNvPr id="3" name="Content Placeholder 2"/>
          <p:cNvSpPr>
            <a:spLocks noGrp="1"/>
          </p:cNvSpPr>
          <p:nvPr>
            <p:ph idx="1"/>
          </p:nvPr>
        </p:nvSpPr>
        <p:spPr>
          <a:xfrm>
            <a:off x="457200" y="990600"/>
            <a:ext cx="8229600" cy="5486400"/>
          </a:xfrm>
        </p:spPr>
        <p:txBody>
          <a:bodyPr>
            <a:normAutofit fontScale="85000" lnSpcReduction="20000"/>
          </a:bodyPr>
          <a:lstStyle/>
          <a:p>
            <a:pPr marL="514350" indent="-514350">
              <a:buFont typeface="+mj-lt"/>
              <a:buAutoNum type="alphaUcPeriod"/>
            </a:pPr>
            <a:r>
              <a:rPr lang="en-US" b="1" dirty="0" smtClean="0"/>
              <a:t>Participatory appraisal: </a:t>
            </a:r>
            <a:r>
              <a:rPr lang="en-US" dirty="0" smtClean="0"/>
              <a:t>Knowing what is there consisting of:</a:t>
            </a:r>
          </a:p>
          <a:p>
            <a:pPr>
              <a:buFont typeface="Wingdings" pitchFamily="2" charset="2"/>
              <a:buChar char="Ø"/>
            </a:pPr>
            <a:r>
              <a:rPr lang="en-US" b="1" i="1" dirty="0" smtClean="0"/>
              <a:t>Participatory </a:t>
            </a:r>
            <a:r>
              <a:rPr lang="en-US" b="1" i="1" dirty="0" smtClean="0"/>
              <a:t>assessment- </a:t>
            </a:r>
            <a:r>
              <a:rPr lang="en-US" dirty="0" smtClean="0"/>
              <a:t>community problem analysis</a:t>
            </a:r>
          </a:p>
          <a:p>
            <a:pPr>
              <a:buFont typeface="Wingdings" pitchFamily="2" charset="2"/>
              <a:buChar char="Ø"/>
            </a:pPr>
            <a:r>
              <a:rPr lang="en-US" b="1" i="1" dirty="0" smtClean="0"/>
              <a:t>Participatory baseline- </a:t>
            </a:r>
            <a:r>
              <a:rPr lang="en-US" dirty="0" smtClean="0"/>
              <a:t>collection of data to establish benchmark which change can be measured</a:t>
            </a:r>
          </a:p>
          <a:p>
            <a:pPr>
              <a:buFont typeface="Wingdings" pitchFamily="2" charset="2"/>
              <a:buChar char="Ø"/>
            </a:pPr>
            <a:r>
              <a:rPr lang="en-US" b="1" i="1" dirty="0" smtClean="0"/>
              <a:t>Participatory monitoring- record &amp; </a:t>
            </a:r>
            <a:r>
              <a:rPr lang="en-US" dirty="0" smtClean="0"/>
              <a:t>periodically </a:t>
            </a:r>
            <a:r>
              <a:rPr lang="en-US" dirty="0" err="1" smtClean="0"/>
              <a:t>analyse</a:t>
            </a:r>
            <a:r>
              <a:rPr lang="en-US" dirty="0" smtClean="0"/>
              <a:t> vital information</a:t>
            </a:r>
          </a:p>
          <a:p>
            <a:pPr>
              <a:buFont typeface="Wingdings" pitchFamily="2" charset="2"/>
              <a:buChar char="Ø"/>
            </a:pPr>
            <a:r>
              <a:rPr lang="en-US" b="1" i="1" dirty="0" smtClean="0"/>
              <a:t>Participatory evaluation- </a:t>
            </a:r>
            <a:r>
              <a:rPr lang="en-US" dirty="0" smtClean="0"/>
              <a:t>evaluation of events to determine if project meets specified objectives</a:t>
            </a:r>
          </a:p>
          <a:p>
            <a:pPr marL="0" indent="0">
              <a:buNone/>
            </a:pPr>
            <a:r>
              <a:rPr lang="en-US" b="1" dirty="0" smtClean="0"/>
              <a:t>B. Participatory development:  </a:t>
            </a:r>
            <a:r>
              <a:rPr lang="en-US" dirty="0" smtClean="0"/>
              <a:t>using existing knowledge to reduce discontinuities through development actions</a:t>
            </a:r>
          </a:p>
          <a:p>
            <a:pPr marL="0" indent="0">
              <a:buNone/>
            </a:pPr>
            <a:r>
              <a:rPr lang="en-US" b="1" dirty="0" smtClean="0"/>
              <a:t>C. Feedback: </a:t>
            </a:r>
            <a:r>
              <a:rPr lang="en-US" dirty="0" smtClean="0"/>
              <a:t>analysis of information and communication to all stakeholders</a:t>
            </a:r>
            <a:endParaRPr lang="en-US" b="1" dirty="0" smtClean="0"/>
          </a:p>
        </p:txBody>
      </p:sp>
    </p:spTree>
    <p:extLst>
      <p:ext uri="{BB962C8B-B14F-4D97-AF65-F5344CB8AC3E}">
        <p14:creationId xmlns:p14="http://schemas.microsoft.com/office/powerpoint/2010/main" val="4275469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639762"/>
          </a:xfrm>
          <a:solidFill>
            <a:schemeClr val="accent2">
              <a:lumMod val="40000"/>
              <a:lumOff val="60000"/>
            </a:schemeClr>
          </a:solidFill>
        </p:spPr>
        <p:txBody>
          <a:bodyPr>
            <a:normAutofit fontScale="90000"/>
          </a:bodyPr>
          <a:lstStyle/>
          <a:p>
            <a:r>
              <a:rPr lang="en-US" b="1" dirty="0" smtClean="0"/>
              <a:t>EVOLUTION OF PR</a:t>
            </a:r>
            <a:endParaRPr lang="en-US" b="1" dirty="0"/>
          </a:p>
        </p:txBody>
      </p:sp>
      <p:sp>
        <p:nvSpPr>
          <p:cNvPr id="3" name="Content Placeholder 2"/>
          <p:cNvSpPr>
            <a:spLocks noGrp="1"/>
          </p:cNvSpPr>
          <p:nvPr>
            <p:ph idx="1"/>
          </p:nvPr>
        </p:nvSpPr>
        <p:spPr>
          <a:xfrm>
            <a:off x="304800" y="685800"/>
            <a:ext cx="8610600" cy="6019800"/>
          </a:xfrm>
        </p:spPr>
        <p:txBody>
          <a:bodyPr>
            <a:normAutofit fontScale="85000" lnSpcReduction="20000"/>
          </a:bodyPr>
          <a:lstStyle/>
          <a:p>
            <a:pPr>
              <a:buFont typeface="Wingdings" pitchFamily="2" charset="2"/>
              <a:buChar char="v"/>
            </a:pPr>
            <a:endParaRPr lang="en-US" dirty="0" smtClean="0"/>
          </a:p>
          <a:p>
            <a:pPr>
              <a:buFont typeface="Wingdings" pitchFamily="2" charset="2"/>
              <a:buChar char="v"/>
            </a:pPr>
            <a:r>
              <a:rPr lang="en-US" dirty="0" smtClean="0"/>
              <a:t>Participatory research evolved from a liberationist movement for paradigm shift from “</a:t>
            </a:r>
            <a:r>
              <a:rPr lang="en-US" b="1" dirty="0" smtClean="0">
                <a:solidFill>
                  <a:srgbClr val="C00000"/>
                </a:solidFill>
              </a:rPr>
              <a:t>engaging research for people”</a:t>
            </a:r>
            <a:r>
              <a:rPr lang="en-US" dirty="0" smtClean="0"/>
              <a:t> to “</a:t>
            </a:r>
            <a:r>
              <a:rPr lang="en-US" b="1" dirty="0" smtClean="0">
                <a:solidFill>
                  <a:srgbClr val="00B050"/>
                </a:solidFill>
              </a:rPr>
              <a:t>engaging people in research”</a:t>
            </a:r>
          </a:p>
          <a:p>
            <a:pPr marL="0" indent="0">
              <a:buNone/>
            </a:pPr>
            <a:endParaRPr lang="en-US" b="1" dirty="0" smtClean="0">
              <a:solidFill>
                <a:srgbClr val="00B050"/>
              </a:solidFill>
            </a:endParaRPr>
          </a:p>
          <a:p>
            <a:pPr>
              <a:buFont typeface="Wingdings" pitchFamily="2" charset="2"/>
              <a:buChar char="v"/>
            </a:pPr>
            <a:r>
              <a:rPr lang="en-US" dirty="0" smtClean="0"/>
              <a:t>PR was developed as a response to the exploitative approach of conducting research on behalf of others to recovering </a:t>
            </a:r>
            <a:r>
              <a:rPr lang="en-US" dirty="0" smtClean="0">
                <a:solidFill>
                  <a:srgbClr val="00B050"/>
                </a:solidFill>
              </a:rPr>
              <a:t>“knowledge from below” </a:t>
            </a:r>
          </a:p>
          <a:p>
            <a:pPr>
              <a:buFont typeface="Wingdings" pitchFamily="2" charset="2"/>
              <a:buChar char="v"/>
            </a:pPr>
            <a:endParaRPr lang="en-US" dirty="0" smtClean="0">
              <a:solidFill>
                <a:srgbClr val="00B050"/>
              </a:solidFill>
            </a:endParaRPr>
          </a:p>
          <a:p>
            <a:pPr>
              <a:buFont typeface="Wingdings" pitchFamily="2" charset="2"/>
              <a:buChar char="v"/>
            </a:pPr>
            <a:r>
              <a:rPr lang="en-US" dirty="0" smtClean="0"/>
              <a:t>Initial  application  was in the field of Human Geography in Detroit at the end of 1960s and early 1970s </a:t>
            </a:r>
          </a:p>
          <a:p>
            <a:pPr>
              <a:buFont typeface="Wingdings" pitchFamily="2" charset="2"/>
              <a:buChar char="v"/>
            </a:pPr>
            <a:endParaRPr lang="en-US" dirty="0" smtClean="0"/>
          </a:p>
          <a:p>
            <a:pPr>
              <a:buFont typeface="Wingdings" pitchFamily="2" charset="2"/>
              <a:buChar char="v"/>
            </a:pPr>
            <a:r>
              <a:rPr lang="en-US" dirty="0" smtClean="0"/>
              <a:t>Participatory research gained prominence in the early 70s and 80s  (Clifford et.al 2010) and widely used in the field of Social Anthropology.</a:t>
            </a:r>
          </a:p>
          <a:p>
            <a:pPr marL="0" indent="0">
              <a:buNone/>
            </a:pPr>
            <a:r>
              <a:rPr lang="en-US" dirty="0" smtClean="0">
                <a:solidFill>
                  <a:srgbClr val="FFC000"/>
                </a:solidFill>
              </a:rPr>
              <a:t> </a:t>
            </a:r>
            <a:endParaRPr lang="en-US" dirty="0">
              <a:solidFill>
                <a:srgbClr val="FFC000"/>
              </a:solidFill>
            </a:endParaRPr>
          </a:p>
        </p:txBody>
      </p:sp>
    </p:spTree>
    <p:extLst>
      <p:ext uri="{BB962C8B-B14F-4D97-AF65-F5344CB8AC3E}">
        <p14:creationId xmlns:p14="http://schemas.microsoft.com/office/powerpoint/2010/main" val="1792220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a:solidFill>
            <a:schemeClr val="accent2">
              <a:lumMod val="40000"/>
              <a:lumOff val="60000"/>
            </a:schemeClr>
          </a:solidFill>
        </p:spPr>
        <p:txBody>
          <a:bodyPr>
            <a:normAutofit fontScale="90000"/>
          </a:bodyPr>
          <a:lstStyle/>
          <a:p>
            <a:r>
              <a:rPr lang="en-US" b="1" dirty="0" smtClean="0"/>
              <a:t>RATIONALE </a:t>
            </a:r>
            <a:endParaRPr lang="en-US" b="1" dirty="0"/>
          </a:p>
        </p:txBody>
      </p:sp>
      <p:sp>
        <p:nvSpPr>
          <p:cNvPr id="3" name="Content Placeholder 2"/>
          <p:cNvSpPr>
            <a:spLocks noGrp="1"/>
          </p:cNvSpPr>
          <p:nvPr>
            <p:ph idx="1"/>
          </p:nvPr>
        </p:nvSpPr>
        <p:spPr>
          <a:xfrm>
            <a:off x="381000" y="838200"/>
            <a:ext cx="8382000" cy="5791200"/>
          </a:xfrm>
        </p:spPr>
        <p:txBody>
          <a:bodyPr>
            <a:normAutofit fontScale="77500" lnSpcReduction="20000"/>
          </a:bodyPr>
          <a:lstStyle/>
          <a:p>
            <a:pPr>
              <a:buFont typeface="Wingdings" pitchFamily="2" charset="2"/>
              <a:buChar char="v"/>
            </a:pPr>
            <a:r>
              <a:rPr lang="en-US" dirty="0" smtClean="0"/>
              <a:t>The emergence of PR based on:</a:t>
            </a:r>
          </a:p>
          <a:p>
            <a:pPr>
              <a:buFont typeface="Wingdings" pitchFamily="2" charset="2"/>
              <a:buChar char="Ø"/>
            </a:pPr>
            <a:r>
              <a:rPr lang="en-US" dirty="0" smtClean="0"/>
              <a:t>Realization that only clear understanding and diagnosis of rural situation from insiders perspective can lead to solutions to rural problems </a:t>
            </a:r>
          </a:p>
          <a:p>
            <a:pPr>
              <a:buFont typeface="Wingdings" pitchFamily="2" charset="2"/>
              <a:buChar char="Ø"/>
            </a:pPr>
            <a:endParaRPr lang="en-US" dirty="0" smtClean="0"/>
          </a:p>
          <a:p>
            <a:pPr>
              <a:buFont typeface="Wingdings" pitchFamily="2" charset="2"/>
              <a:buChar char="Ø"/>
            </a:pPr>
            <a:r>
              <a:rPr lang="en-US" dirty="0" smtClean="0"/>
              <a:t>Failure of </a:t>
            </a:r>
            <a:r>
              <a:rPr lang="en-US" dirty="0" err="1" smtClean="0"/>
              <a:t>programmes</a:t>
            </a:r>
            <a:r>
              <a:rPr lang="en-US" dirty="0" smtClean="0"/>
              <a:t>  and </a:t>
            </a:r>
            <a:r>
              <a:rPr lang="en-US" dirty="0" smtClean="0"/>
              <a:t>strategies derived from formal social science survey to transform rural landscape </a:t>
            </a:r>
          </a:p>
          <a:p>
            <a:pPr>
              <a:buFont typeface="Wingdings" pitchFamily="2" charset="2"/>
              <a:buChar char="Ø"/>
            </a:pPr>
            <a:endParaRPr lang="en-US" dirty="0" smtClean="0"/>
          </a:p>
          <a:p>
            <a:pPr>
              <a:buFont typeface="Wingdings" pitchFamily="2" charset="2"/>
              <a:buChar char="Ø"/>
            </a:pPr>
            <a:r>
              <a:rPr lang="en-US" dirty="0" smtClean="0"/>
              <a:t>Changing development </a:t>
            </a:r>
            <a:r>
              <a:rPr lang="en-US" dirty="0" smtClean="0"/>
              <a:t>paradigm</a:t>
            </a:r>
            <a:r>
              <a:rPr lang="en-US" dirty="0" smtClean="0"/>
              <a:t>, stressing the need/rights of beneficiaries of </a:t>
            </a:r>
            <a:r>
              <a:rPr lang="en-US" dirty="0" err="1" smtClean="0"/>
              <a:t>programmes</a:t>
            </a:r>
            <a:r>
              <a:rPr lang="en-US" dirty="0" smtClean="0"/>
              <a:t> to have an input into the design of </a:t>
            </a:r>
            <a:r>
              <a:rPr lang="en-US" dirty="0" err="1" smtClean="0"/>
              <a:t>programmes</a:t>
            </a:r>
            <a:r>
              <a:rPr lang="en-US" dirty="0" smtClean="0"/>
              <a:t> which affect their lives  </a:t>
            </a:r>
          </a:p>
          <a:p>
            <a:pPr>
              <a:buFont typeface="Wingdings" pitchFamily="2" charset="2"/>
              <a:buChar char="Ø"/>
            </a:pPr>
            <a:endParaRPr lang="en-US" dirty="0" smtClean="0"/>
          </a:p>
          <a:p>
            <a:pPr>
              <a:buFont typeface="Wingdings" pitchFamily="2" charset="2"/>
              <a:buChar char="v"/>
            </a:pPr>
            <a:r>
              <a:rPr lang="en-US" dirty="0" smtClean="0"/>
              <a:t>Formal social science techniques based on the above are inadequate to tackle the urgent need for information about rural people and environment</a:t>
            </a:r>
          </a:p>
          <a:p>
            <a:pPr marL="0" indent="0">
              <a:buNone/>
            </a:pPr>
            <a:endParaRPr lang="en-US" dirty="0" smtClean="0"/>
          </a:p>
        </p:txBody>
      </p:sp>
    </p:spTree>
    <p:extLst>
      <p:ext uri="{BB962C8B-B14F-4D97-AF65-F5344CB8AC3E}">
        <p14:creationId xmlns:p14="http://schemas.microsoft.com/office/powerpoint/2010/main" val="4109909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609600"/>
          </a:xfrm>
          <a:solidFill>
            <a:schemeClr val="accent2">
              <a:lumMod val="40000"/>
              <a:lumOff val="60000"/>
            </a:schemeClr>
          </a:solidFill>
        </p:spPr>
        <p:txBody>
          <a:bodyPr>
            <a:normAutofit fontScale="90000"/>
          </a:bodyPr>
          <a:lstStyle/>
          <a:p>
            <a:r>
              <a:rPr lang="en-US" b="1" dirty="0" smtClean="0"/>
              <a:t>KEY CONSIDERATIONS</a:t>
            </a:r>
            <a:endParaRPr lang="en-US" dirty="0"/>
          </a:p>
        </p:txBody>
      </p:sp>
      <p:sp>
        <p:nvSpPr>
          <p:cNvPr id="3" name="Content Placeholder 2"/>
          <p:cNvSpPr>
            <a:spLocks noGrp="1"/>
          </p:cNvSpPr>
          <p:nvPr>
            <p:ph idx="1"/>
          </p:nvPr>
        </p:nvSpPr>
        <p:spPr>
          <a:xfrm>
            <a:off x="457200" y="685800"/>
            <a:ext cx="8305800" cy="5791200"/>
          </a:xfrm>
        </p:spPr>
        <p:txBody>
          <a:bodyPr>
            <a:normAutofit fontScale="85000" lnSpcReduction="10000"/>
          </a:bodyPr>
          <a:lstStyle/>
          <a:p>
            <a:pPr marL="0" indent="0">
              <a:buNone/>
            </a:pPr>
            <a:r>
              <a:rPr lang="en-US" b="1" dirty="0" smtClean="0">
                <a:solidFill>
                  <a:srgbClr val="7030A0"/>
                </a:solidFill>
              </a:rPr>
              <a:t>The key considerations of PR are:</a:t>
            </a:r>
          </a:p>
          <a:p>
            <a:pPr>
              <a:buFont typeface="Wingdings" pitchFamily="2" charset="2"/>
              <a:buChar char="v"/>
            </a:pPr>
            <a:r>
              <a:rPr lang="en-US" b="1" dirty="0" smtClean="0"/>
              <a:t>Strengthening Local Capacity: </a:t>
            </a:r>
            <a:r>
              <a:rPr lang="en-US" dirty="0" smtClean="0"/>
              <a:t>building local capacity to conduct problem analysis on its own and in the future</a:t>
            </a:r>
          </a:p>
          <a:p>
            <a:pPr>
              <a:buFont typeface="Wingdings" pitchFamily="2" charset="2"/>
              <a:buChar char="v"/>
            </a:pPr>
            <a:r>
              <a:rPr lang="en-US" b="1" dirty="0" smtClean="0"/>
              <a:t>Policy Application of Findings: </a:t>
            </a:r>
            <a:r>
              <a:rPr lang="en-US" dirty="0" smtClean="0"/>
              <a:t>Using the research data appropriately especially for policy context</a:t>
            </a:r>
          </a:p>
          <a:p>
            <a:pPr>
              <a:buFont typeface="Wingdings" pitchFamily="2" charset="2"/>
              <a:buChar char="v"/>
            </a:pPr>
            <a:r>
              <a:rPr lang="en-US" dirty="0" smtClean="0"/>
              <a:t> </a:t>
            </a:r>
            <a:r>
              <a:rPr lang="en-US" b="1" dirty="0" smtClean="0"/>
              <a:t>Short-cut Methods: </a:t>
            </a:r>
            <a:r>
              <a:rPr lang="en-US" dirty="0" smtClean="0"/>
              <a:t>better to use short-cuts method that yield reliable and valid data than having accurate information in “borrowed time” </a:t>
            </a:r>
          </a:p>
          <a:p>
            <a:pPr>
              <a:buFont typeface="Wingdings" pitchFamily="2" charset="2"/>
              <a:buChar char="v"/>
            </a:pPr>
            <a:r>
              <a:rPr lang="en-US" b="1" dirty="0" smtClean="0"/>
              <a:t>Diversification of methods: </a:t>
            </a:r>
            <a:r>
              <a:rPr lang="en-US" dirty="0" smtClean="0"/>
              <a:t>using different perspective and methods for complete and reliable information</a:t>
            </a:r>
          </a:p>
          <a:p>
            <a:pPr>
              <a:buFont typeface="Wingdings" pitchFamily="2" charset="2"/>
              <a:buChar char="v"/>
            </a:pPr>
            <a:r>
              <a:rPr lang="en-US" b="1" dirty="0" smtClean="0"/>
              <a:t>Validity of Indigenous Knowledge Systems </a:t>
            </a:r>
            <a:r>
              <a:rPr lang="en-US" dirty="0" smtClean="0"/>
              <a:t>(The expertise of the non-expert): respecting  interest, abilities, preferences and knowledge of the local people </a:t>
            </a:r>
            <a:endParaRPr lang="en-US" dirty="0"/>
          </a:p>
        </p:txBody>
      </p:sp>
    </p:spTree>
    <p:extLst>
      <p:ext uri="{BB962C8B-B14F-4D97-AF65-F5344CB8AC3E}">
        <p14:creationId xmlns:p14="http://schemas.microsoft.com/office/powerpoint/2010/main" val="2363221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63562"/>
          </a:xfrm>
          <a:solidFill>
            <a:schemeClr val="accent2">
              <a:lumMod val="40000"/>
              <a:lumOff val="60000"/>
            </a:schemeClr>
          </a:solidFill>
        </p:spPr>
        <p:txBody>
          <a:bodyPr>
            <a:normAutofit fontScale="90000"/>
          </a:bodyPr>
          <a:lstStyle/>
          <a:p>
            <a:r>
              <a:rPr lang="en-US" b="1" dirty="0" smtClean="0"/>
              <a:t>Indigenous Knowledge System (IKS)</a:t>
            </a:r>
            <a:endParaRPr lang="en-US" b="1" dirty="0"/>
          </a:p>
        </p:txBody>
      </p:sp>
      <p:sp>
        <p:nvSpPr>
          <p:cNvPr id="3" name="Content Placeholder 2"/>
          <p:cNvSpPr>
            <a:spLocks noGrp="1"/>
          </p:cNvSpPr>
          <p:nvPr>
            <p:ph idx="1"/>
          </p:nvPr>
        </p:nvSpPr>
        <p:spPr>
          <a:xfrm>
            <a:off x="457200" y="914400"/>
            <a:ext cx="8229600" cy="5211763"/>
          </a:xfrm>
        </p:spPr>
        <p:txBody>
          <a:bodyPr/>
          <a:lstStyle/>
          <a:p>
            <a:pPr>
              <a:buFont typeface="Wingdings" pitchFamily="2" charset="2"/>
              <a:buChar char="v"/>
            </a:pPr>
            <a:r>
              <a:rPr lang="en-US" dirty="0" smtClean="0"/>
              <a:t>IKS is used interchangeably with Local Knowledge (LK), Indigenous Technical Knowledge (ITK), and </a:t>
            </a:r>
            <a:r>
              <a:rPr lang="en-US" dirty="0"/>
              <a:t>T</a:t>
            </a:r>
            <a:r>
              <a:rPr lang="en-US" dirty="0" smtClean="0"/>
              <a:t>raditional Knowledge (TK).</a:t>
            </a:r>
          </a:p>
          <a:p>
            <a:pPr>
              <a:buFont typeface="Wingdings" pitchFamily="2" charset="2"/>
              <a:buChar char="v"/>
            </a:pPr>
            <a:r>
              <a:rPr lang="en-US" dirty="0" smtClean="0"/>
              <a:t>It is a local and community-based systems of knowledge unique to  a given culture and </a:t>
            </a:r>
            <a:r>
              <a:rPr lang="en-US" dirty="0" smtClean="0"/>
              <a:t>developed over time as the community interact with their environment</a:t>
            </a:r>
          </a:p>
          <a:p>
            <a:pPr>
              <a:buFont typeface="Wingdings" pitchFamily="2" charset="2"/>
              <a:buChar char="v"/>
            </a:pPr>
            <a:r>
              <a:rPr lang="en-US" dirty="0" smtClean="0"/>
              <a:t> it may be known by a community of people or by a specialized individual or a gender group</a:t>
            </a:r>
          </a:p>
          <a:p>
            <a:pPr>
              <a:buFont typeface="Wingdings" pitchFamily="2" charset="2"/>
              <a:buChar char="v"/>
            </a:pPr>
            <a:endParaRPr lang="en-US" dirty="0"/>
          </a:p>
        </p:txBody>
      </p:sp>
    </p:spTree>
    <p:extLst>
      <p:ext uri="{BB962C8B-B14F-4D97-AF65-F5344CB8AC3E}">
        <p14:creationId xmlns:p14="http://schemas.microsoft.com/office/powerpoint/2010/main" val="3464925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2073</TotalTime>
  <Words>1956</Words>
  <Application>Microsoft Office PowerPoint</Application>
  <PresentationFormat>On-screen Show (4:3)</PresentationFormat>
  <Paragraphs>266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PARTICIPATORY METHODOLOGIES</vt:lpstr>
      <vt:lpstr>PR MIND SET</vt:lpstr>
      <vt:lpstr>PR METHODOLOGY</vt:lpstr>
      <vt:lpstr>COMPONENTS OF PR</vt:lpstr>
      <vt:lpstr>EVOLUTION OF PR</vt:lpstr>
      <vt:lpstr>RATIONALE </vt:lpstr>
      <vt:lpstr>KEY CONSIDERATIONS</vt:lpstr>
      <vt:lpstr>Indigenous Knowledge System (IKS)</vt:lpstr>
      <vt:lpstr>LEVELS OF INDIGENOUS KNOWLEDGE</vt:lpstr>
      <vt:lpstr>Here are Some Examples :</vt:lpstr>
      <vt:lpstr>CHARACTERISTICS OF IKS</vt:lpstr>
      <vt:lpstr> FORMAL RESEARCH VS PARTICIPATORY RESEARCH</vt:lpstr>
      <vt:lpstr> FORMAL RESEARCH VS PARTICIPATORY RESEARCH</vt:lpstr>
      <vt:lpstr>CONTRAST BETWEEN CM AND PR IN COMMUNITY MAPPING</vt:lpstr>
      <vt:lpstr>IKO EKPEREM LAND USE MAP FROM PR </vt:lpstr>
      <vt:lpstr>IKO EKPEREM LAND USE MAP FROM CONVENTIONAL METHOD </vt:lpstr>
      <vt:lpstr>NSELLE VEGETATION/LAND USE MAP FROM PR</vt:lpstr>
      <vt:lpstr>NSELLE VEGETATION/LAND USE MAP FROM CONVENTIONAL METHOD</vt:lpstr>
      <vt:lpstr>CORE PRINCIPLES</vt:lpstr>
      <vt:lpstr>CORE PRINCIPLES CONT’D</vt:lpstr>
      <vt:lpstr>PRINCIPLES CONT’D</vt:lpstr>
      <vt:lpstr>CORE PRINCIPLES CONT’D</vt:lpstr>
      <vt:lpstr>CORE PRINCIPLES CONT’D</vt:lpstr>
      <vt:lpstr>CORE PRINCIPLES CONT’D</vt:lpstr>
      <vt:lpstr>CORE PRINCIPLES CONT’D</vt:lpstr>
      <vt:lpstr>CORE PRINCIPLES CONT’D</vt:lpstr>
      <vt:lpstr>MAINTAINING RIGHT ATTITUDES AND BEHAVIOURS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 620</dc:creator>
  <cp:lastModifiedBy>HP 620</cp:lastModifiedBy>
  <cp:revision>99</cp:revision>
  <dcterms:created xsi:type="dcterms:W3CDTF">2014-08-05T05:05:11Z</dcterms:created>
  <dcterms:modified xsi:type="dcterms:W3CDTF">2014-08-06T15:38:55Z</dcterms:modified>
</cp:coreProperties>
</file>