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diagrams/layout3.xml" ContentType="application/vnd.openxmlformats-officedocument.drawingml.diagram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 id="2147483795" r:id="rId3"/>
    <p:sldMasterId id="2147483783" r:id="rId4"/>
    <p:sldMasterId id="2147483819" r:id="rId5"/>
    <p:sldMasterId id="2147483831" r:id="rId6"/>
    <p:sldMasterId id="2147483807" r:id="rId7"/>
    <p:sldMasterId id="2147483735" r:id="rId8"/>
    <p:sldMasterId id="2147483698" r:id="rId9"/>
    <p:sldMasterId id="2147483660" r:id="rId10"/>
  </p:sldMasterIdLst>
  <p:notesMasterIdLst>
    <p:notesMasterId r:id="rId31"/>
  </p:notesMasterIdLst>
  <p:sldIdLst>
    <p:sldId id="256" r:id="rId11"/>
    <p:sldId id="284" r:id="rId12"/>
    <p:sldId id="285" r:id="rId13"/>
    <p:sldId id="299" r:id="rId14"/>
    <p:sldId id="271" r:id="rId15"/>
    <p:sldId id="265" r:id="rId16"/>
    <p:sldId id="267" r:id="rId17"/>
    <p:sldId id="270" r:id="rId18"/>
    <p:sldId id="259" r:id="rId19"/>
    <p:sldId id="283" r:id="rId20"/>
    <p:sldId id="273" r:id="rId21"/>
    <p:sldId id="287" r:id="rId22"/>
    <p:sldId id="286" r:id="rId23"/>
    <p:sldId id="279" r:id="rId24"/>
    <p:sldId id="288" r:id="rId25"/>
    <p:sldId id="268" r:id="rId26"/>
    <p:sldId id="277" r:id="rId27"/>
    <p:sldId id="300" r:id="rId28"/>
    <p:sldId id="301" r:id="rId29"/>
    <p:sldId id="29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31B01C2D-F2FB-467E-B3A4-D32C2786F360}">
          <p14:sldIdLst>
            <p14:sldId id="256"/>
            <p14:sldId id="271"/>
            <p14:sldId id="265"/>
            <p14:sldId id="268"/>
            <p14:sldId id="267"/>
            <p14:sldId id="269"/>
            <p14:sldId id="270"/>
            <p14:sldId id="259"/>
            <p14:sldId id="272"/>
            <p14:sldId id="273"/>
            <p14:sldId id="279"/>
            <p14:sldId id="275"/>
            <p14:sldId id="280"/>
            <p14:sldId id="276"/>
            <p14:sldId id="277"/>
            <p14:sldId id="278"/>
            <p14:sldId id="281"/>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1039" autoAdjust="0"/>
  </p:normalViewPr>
  <p:slideViewPr>
    <p:cSldViewPr showGuides="1">
      <p:cViewPr>
        <p:scale>
          <a:sx n="45" d="100"/>
          <a:sy n="45" d="100"/>
        </p:scale>
        <p:origin x="-66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19998-241E-4D17-80FC-9383B48AC93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817EA2B-C877-4F0C-99E1-B6E3B3A50801}">
      <dgm:prSet phldrT="[Text]"/>
      <dgm:spPr/>
      <dgm:t>
        <a:bodyPr/>
        <a:lstStyle/>
        <a:p>
          <a:r>
            <a:rPr lang="en-GB" b="1" dirty="0" smtClean="0"/>
            <a:t>(e) </a:t>
          </a:r>
          <a:r>
            <a:rPr lang="en-US" b="1" dirty="0" smtClean="0"/>
            <a:t>Conservation,  biodiversity, social &amp; environmental benefits</a:t>
          </a:r>
          <a:endParaRPr lang="en-GB" b="1" dirty="0"/>
        </a:p>
      </dgm:t>
    </dgm:pt>
    <dgm:pt modelId="{64612BC5-5892-4577-AAA0-945A6E0DC2B0}" type="parTrans" cxnId="{D69FEB56-23BD-4097-9477-61B3BF342C74}">
      <dgm:prSet/>
      <dgm:spPr/>
      <dgm:t>
        <a:bodyPr/>
        <a:lstStyle/>
        <a:p>
          <a:endParaRPr lang="en-GB"/>
        </a:p>
      </dgm:t>
    </dgm:pt>
    <dgm:pt modelId="{2D39AE8F-72A0-479E-B275-52341671DB60}" type="sibTrans" cxnId="{D69FEB56-23BD-4097-9477-61B3BF342C74}">
      <dgm:prSet/>
      <dgm:spPr/>
      <dgm:t>
        <a:bodyPr/>
        <a:lstStyle/>
        <a:p>
          <a:endParaRPr lang="en-GB"/>
        </a:p>
      </dgm:t>
    </dgm:pt>
    <dgm:pt modelId="{06EDBA4B-4A69-405A-84A1-CA91E9EACE62}">
      <dgm:prSet phldrT="[Text]"/>
      <dgm:spPr/>
      <dgm:t>
        <a:bodyPr/>
        <a:lstStyle/>
        <a:p>
          <a:r>
            <a:rPr lang="en-US" b="0" dirty="0" smtClean="0"/>
            <a:t>(</a:t>
          </a:r>
          <a:r>
            <a:rPr lang="en-US" b="1" dirty="0" smtClean="0"/>
            <a:t>a) Policy coherence (national  &amp; international)</a:t>
          </a:r>
          <a:endParaRPr lang="en-GB" b="1" dirty="0"/>
        </a:p>
      </dgm:t>
    </dgm:pt>
    <dgm:pt modelId="{7F54D672-F095-407D-83E2-3422840CB1D7}" type="parTrans" cxnId="{C77D393D-50AA-4FD6-A010-38C02F8D46AF}">
      <dgm:prSet/>
      <dgm:spPr/>
      <dgm:t>
        <a:bodyPr/>
        <a:lstStyle/>
        <a:p>
          <a:endParaRPr lang="en-GB"/>
        </a:p>
      </dgm:t>
    </dgm:pt>
    <dgm:pt modelId="{7AB3E19D-9ED2-4064-855A-9B7B275E2E10}" type="sibTrans" cxnId="{C77D393D-50AA-4FD6-A010-38C02F8D46AF}">
      <dgm:prSet/>
      <dgm:spPr/>
      <dgm:t>
        <a:bodyPr/>
        <a:lstStyle/>
        <a:p>
          <a:endParaRPr lang="en-GB"/>
        </a:p>
      </dgm:t>
    </dgm:pt>
    <dgm:pt modelId="{93CF1CE2-5088-4AF8-8EA5-495429A8302B}">
      <dgm:prSet phldrT="[Text]"/>
      <dgm:spPr/>
      <dgm:t>
        <a:bodyPr/>
        <a:lstStyle/>
        <a:p>
          <a:r>
            <a:rPr lang="en-GB" b="1" dirty="0" smtClean="0"/>
            <a:t>(g) </a:t>
          </a:r>
          <a:r>
            <a:rPr lang="en-US" b="1" dirty="0" smtClean="0"/>
            <a:t>Carbon leakage risks</a:t>
          </a:r>
          <a:endParaRPr lang="en-GB" b="1" dirty="0"/>
        </a:p>
      </dgm:t>
    </dgm:pt>
    <dgm:pt modelId="{84907529-2B42-4638-9ED4-BAFDEC41EE05}" type="parTrans" cxnId="{D5F9F411-1512-49DF-8A83-B14DB97E8790}">
      <dgm:prSet/>
      <dgm:spPr/>
      <dgm:t>
        <a:bodyPr/>
        <a:lstStyle/>
        <a:p>
          <a:endParaRPr lang="en-GB"/>
        </a:p>
      </dgm:t>
    </dgm:pt>
    <dgm:pt modelId="{78C72EF1-1038-4FC5-8CFA-1528292795B6}" type="sibTrans" cxnId="{D5F9F411-1512-49DF-8A83-B14DB97E8790}">
      <dgm:prSet/>
      <dgm:spPr/>
      <dgm:t>
        <a:bodyPr/>
        <a:lstStyle/>
        <a:p>
          <a:endParaRPr lang="en-GB"/>
        </a:p>
      </dgm:t>
    </dgm:pt>
    <dgm:pt modelId="{24F06F78-880A-4289-B520-ED033F756BF8}">
      <dgm:prSet phldrT="[Text]"/>
      <dgm:spPr/>
      <dgm:t>
        <a:bodyPr/>
        <a:lstStyle/>
        <a:p>
          <a:r>
            <a:rPr lang="en-US" b="0" dirty="0" smtClean="0"/>
            <a:t>(</a:t>
          </a:r>
          <a:r>
            <a:rPr lang="en-US" b="1" i="0" dirty="0" smtClean="0"/>
            <a:t>b) Forest governance (transparency &amp; effectiveness)</a:t>
          </a:r>
          <a:endParaRPr lang="en-GB" b="1" i="0" dirty="0"/>
        </a:p>
      </dgm:t>
    </dgm:pt>
    <dgm:pt modelId="{F5824E7E-6C51-4828-B670-4FD043ECEAEA}" type="parTrans" cxnId="{5C8CAF4D-19D5-4B7F-9AFF-4354B3DD50D0}">
      <dgm:prSet/>
      <dgm:spPr/>
      <dgm:t>
        <a:bodyPr/>
        <a:lstStyle/>
        <a:p>
          <a:endParaRPr lang="en-GB"/>
        </a:p>
      </dgm:t>
    </dgm:pt>
    <dgm:pt modelId="{1B393EFA-C0F9-4FB1-824F-678EA5B3C748}" type="sibTrans" cxnId="{5C8CAF4D-19D5-4B7F-9AFF-4354B3DD50D0}">
      <dgm:prSet/>
      <dgm:spPr/>
      <dgm:t>
        <a:bodyPr/>
        <a:lstStyle/>
        <a:p>
          <a:endParaRPr lang="en-GB"/>
        </a:p>
      </dgm:t>
    </dgm:pt>
    <dgm:pt modelId="{C4D9C2F4-5666-4D1E-9659-E55DD8768C36}">
      <dgm:prSet phldrT="[Text]"/>
      <dgm:spPr/>
      <dgm:t>
        <a:bodyPr/>
        <a:lstStyle/>
        <a:p>
          <a:r>
            <a:rPr lang="en-GB" b="1" dirty="0" smtClean="0"/>
            <a:t>(c) </a:t>
          </a:r>
          <a:r>
            <a:rPr lang="en-US" b="1" dirty="0" smtClean="0"/>
            <a:t>Knowledge and rights of indigenous peoples &amp; local communities</a:t>
          </a:r>
          <a:r>
            <a:rPr lang="en-GB" b="1" dirty="0" smtClean="0"/>
            <a:t> </a:t>
          </a:r>
          <a:endParaRPr lang="en-GB" b="1" dirty="0"/>
        </a:p>
      </dgm:t>
    </dgm:pt>
    <dgm:pt modelId="{799E93F8-A37E-4CEF-844C-43A80981BBF6}" type="parTrans" cxnId="{1E8E244F-E4D9-4745-8C39-1F65C78A7A9D}">
      <dgm:prSet/>
      <dgm:spPr/>
      <dgm:t>
        <a:bodyPr/>
        <a:lstStyle/>
        <a:p>
          <a:endParaRPr lang="en-GB"/>
        </a:p>
      </dgm:t>
    </dgm:pt>
    <dgm:pt modelId="{A7B46207-0E95-4CB8-AEAB-0BA650456FD7}" type="sibTrans" cxnId="{1E8E244F-E4D9-4745-8C39-1F65C78A7A9D}">
      <dgm:prSet/>
      <dgm:spPr/>
      <dgm:t>
        <a:bodyPr/>
        <a:lstStyle/>
        <a:p>
          <a:endParaRPr lang="en-GB"/>
        </a:p>
      </dgm:t>
    </dgm:pt>
    <dgm:pt modelId="{C106899D-3388-4874-A283-392E3523FC95}">
      <dgm:prSet phldrT="[Text]"/>
      <dgm:spPr/>
      <dgm:t>
        <a:bodyPr/>
        <a:lstStyle/>
        <a:p>
          <a:r>
            <a:rPr lang="en-GB" b="1" dirty="0" smtClean="0"/>
            <a:t>(d) </a:t>
          </a:r>
          <a:r>
            <a:rPr lang="en-US" b="1" dirty="0" smtClean="0"/>
            <a:t>Full and effective participation of relevant stakeholders</a:t>
          </a:r>
          <a:endParaRPr lang="en-GB" b="1" dirty="0"/>
        </a:p>
      </dgm:t>
    </dgm:pt>
    <dgm:pt modelId="{D3C9E090-2B46-485F-9DBE-C1DBD14AF852}" type="parTrans" cxnId="{49F642A5-1413-47DE-9FD2-ADE2A37D58E8}">
      <dgm:prSet/>
      <dgm:spPr/>
      <dgm:t>
        <a:bodyPr/>
        <a:lstStyle/>
        <a:p>
          <a:endParaRPr lang="en-GB"/>
        </a:p>
      </dgm:t>
    </dgm:pt>
    <dgm:pt modelId="{54507073-4F8A-4FF8-A845-9DD1C60B781C}" type="sibTrans" cxnId="{49F642A5-1413-47DE-9FD2-ADE2A37D58E8}">
      <dgm:prSet/>
      <dgm:spPr/>
      <dgm:t>
        <a:bodyPr/>
        <a:lstStyle/>
        <a:p>
          <a:endParaRPr lang="en-GB"/>
        </a:p>
      </dgm:t>
    </dgm:pt>
    <dgm:pt modelId="{A5853875-C48E-4980-A520-E773CBFAB1CB}">
      <dgm:prSet phldrT="[Text]"/>
      <dgm:spPr/>
      <dgm:t>
        <a:bodyPr/>
        <a:lstStyle/>
        <a:p>
          <a:r>
            <a:rPr lang="en-GB" b="1" dirty="0" smtClean="0"/>
            <a:t>(f) </a:t>
          </a:r>
          <a:r>
            <a:rPr lang="en-US" b="1" dirty="0" smtClean="0"/>
            <a:t>Permanence</a:t>
          </a:r>
          <a:endParaRPr lang="en-GB" b="1" dirty="0"/>
        </a:p>
      </dgm:t>
    </dgm:pt>
    <dgm:pt modelId="{9867245D-1309-4337-AD4A-3DFF87627D3B}" type="parTrans" cxnId="{E0918DEE-A72C-4A45-9BE7-184FA9355902}">
      <dgm:prSet/>
      <dgm:spPr/>
      <dgm:t>
        <a:bodyPr/>
        <a:lstStyle/>
        <a:p>
          <a:endParaRPr lang="en-GB"/>
        </a:p>
      </dgm:t>
    </dgm:pt>
    <dgm:pt modelId="{D2276609-13E9-4168-8589-44BD6C84F4E2}" type="sibTrans" cxnId="{E0918DEE-A72C-4A45-9BE7-184FA9355902}">
      <dgm:prSet/>
      <dgm:spPr/>
      <dgm:t>
        <a:bodyPr/>
        <a:lstStyle/>
        <a:p>
          <a:endParaRPr lang="en-GB"/>
        </a:p>
      </dgm:t>
    </dgm:pt>
    <dgm:pt modelId="{B8B6AA85-09E5-4FF1-A074-4D6795E635B0}" type="pres">
      <dgm:prSet presAssocID="{0C119998-241E-4D17-80FC-9383B48AC93A}" presName="diagram" presStyleCnt="0">
        <dgm:presLayoutVars>
          <dgm:dir/>
          <dgm:resizeHandles val="exact"/>
        </dgm:presLayoutVars>
      </dgm:prSet>
      <dgm:spPr/>
      <dgm:t>
        <a:bodyPr/>
        <a:lstStyle/>
        <a:p>
          <a:endParaRPr lang="en-GB"/>
        </a:p>
      </dgm:t>
    </dgm:pt>
    <dgm:pt modelId="{B29021D2-EAE6-48CD-9C3D-E62AF936B90C}" type="pres">
      <dgm:prSet presAssocID="{3817EA2B-C877-4F0C-99E1-B6E3B3A50801}" presName="node" presStyleLbl="node1" presStyleIdx="0" presStyleCnt="7" custLinFactY="96232" custLinFactNeighborX="398" custLinFactNeighborY="100000">
        <dgm:presLayoutVars>
          <dgm:bulletEnabled val="1"/>
        </dgm:presLayoutVars>
      </dgm:prSet>
      <dgm:spPr/>
      <dgm:t>
        <a:bodyPr/>
        <a:lstStyle/>
        <a:p>
          <a:endParaRPr lang="en-GB"/>
        </a:p>
      </dgm:t>
    </dgm:pt>
    <dgm:pt modelId="{5C773C2B-14DF-4CE9-B94A-2FDC43551C7C}" type="pres">
      <dgm:prSet presAssocID="{2D39AE8F-72A0-479E-B275-52341671DB60}" presName="sibTrans" presStyleCnt="0"/>
      <dgm:spPr/>
    </dgm:pt>
    <dgm:pt modelId="{5FD04A7F-3A6C-47E6-BDC9-587B8AE45406}" type="pres">
      <dgm:prSet presAssocID="{06EDBA4B-4A69-405A-84A1-CA91E9EACE62}" presName="node" presStyleLbl="node1" presStyleIdx="1" presStyleCnt="7">
        <dgm:presLayoutVars>
          <dgm:bulletEnabled val="1"/>
        </dgm:presLayoutVars>
      </dgm:prSet>
      <dgm:spPr/>
      <dgm:t>
        <a:bodyPr/>
        <a:lstStyle/>
        <a:p>
          <a:endParaRPr lang="en-GB"/>
        </a:p>
      </dgm:t>
    </dgm:pt>
    <dgm:pt modelId="{A266848D-98D7-43C5-BE69-DB2494846AFC}" type="pres">
      <dgm:prSet presAssocID="{7AB3E19D-9ED2-4064-855A-9B7B275E2E10}" presName="sibTrans" presStyleCnt="0"/>
      <dgm:spPr/>
    </dgm:pt>
    <dgm:pt modelId="{03909AC8-3A0D-4816-A9AB-EB381F83C14E}" type="pres">
      <dgm:prSet presAssocID="{93CF1CE2-5088-4AF8-8EA5-495429A8302B}" presName="node" presStyleLbl="node1" presStyleIdx="2" presStyleCnt="7" custLinFactY="96232" custLinFactNeighborX="18" custLinFactNeighborY="100000">
        <dgm:presLayoutVars>
          <dgm:bulletEnabled val="1"/>
        </dgm:presLayoutVars>
      </dgm:prSet>
      <dgm:spPr/>
      <dgm:t>
        <a:bodyPr/>
        <a:lstStyle/>
        <a:p>
          <a:endParaRPr lang="en-GB"/>
        </a:p>
      </dgm:t>
    </dgm:pt>
    <dgm:pt modelId="{04C2622D-A3D2-481A-8F5E-D6A2F29BE501}" type="pres">
      <dgm:prSet presAssocID="{78C72EF1-1038-4FC5-8CFA-1528292795B6}" presName="sibTrans" presStyleCnt="0"/>
      <dgm:spPr/>
    </dgm:pt>
    <dgm:pt modelId="{E7C4EFC9-C6E0-4C73-BDEB-FA866FA4988C}" type="pres">
      <dgm:prSet presAssocID="{24F06F78-880A-4289-B520-ED033F756BF8}" presName="node" presStyleLbl="node1" presStyleIdx="3" presStyleCnt="7" custLinFactNeighborX="398" custLinFactNeighborY="-42446">
        <dgm:presLayoutVars>
          <dgm:bulletEnabled val="1"/>
        </dgm:presLayoutVars>
      </dgm:prSet>
      <dgm:spPr/>
      <dgm:t>
        <a:bodyPr/>
        <a:lstStyle/>
        <a:p>
          <a:endParaRPr lang="en-GB"/>
        </a:p>
      </dgm:t>
    </dgm:pt>
    <dgm:pt modelId="{EBA7D1F1-F2BC-487A-942D-2CE78D9C5A52}" type="pres">
      <dgm:prSet presAssocID="{1B393EFA-C0F9-4FB1-824F-678EA5B3C748}" presName="sibTrans" presStyleCnt="0"/>
      <dgm:spPr/>
    </dgm:pt>
    <dgm:pt modelId="{FA340B6A-E10E-431D-90E3-A9CDB7BADE66}" type="pres">
      <dgm:prSet presAssocID="{C4D9C2F4-5666-4D1E-9659-E55DD8768C36}" presName="node" presStyleLbl="node1" presStyleIdx="4" presStyleCnt="7">
        <dgm:presLayoutVars>
          <dgm:bulletEnabled val="1"/>
        </dgm:presLayoutVars>
      </dgm:prSet>
      <dgm:spPr/>
      <dgm:t>
        <a:bodyPr/>
        <a:lstStyle/>
        <a:p>
          <a:endParaRPr lang="en-GB"/>
        </a:p>
      </dgm:t>
    </dgm:pt>
    <dgm:pt modelId="{85D456BA-EC8E-4A44-AEC0-77E26B2017B5}" type="pres">
      <dgm:prSet presAssocID="{A7B46207-0E95-4CB8-AEAB-0BA650456FD7}" presName="sibTrans" presStyleCnt="0"/>
      <dgm:spPr/>
    </dgm:pt>
    <dgm:pt modelId="{B35F8A17-E02C-46F2-B23A-43807817A364}" type="pres">
      <dgm:prSet presAssocID="{C106899D-3388-4874-A283-392E3523FC95}" presName="node" presStyleLbl="node1" presStyleIdx="5" presStyleCnt="7" custLinFactNeighborX="18" custLinFactNeighborY="-42446">
        <dgm:presLayoutVars>
          <dgm:bulletEnabled val="1"/>
        </dgm:presLayoutVars>
      </dgm:prSet>
      <dgm:spPr/>
      <dgm:t>
        <a:bodyPr/>
        <a:lstStyle/>
        <a:p>
          <a:endParaRPr lang="en-GB"/>
        </a:p>
      </dgm:t>
    </dgm:pt>
    <dgm:pt modelId="{9BD00858-E4CA-490E-9CB7-FD10D7826463}" type="pres">
      <dgm:prSet presAssocID="{54507073-4F8A-4FF8-A845-9DD1C60B781C}" presName="sibTrans" presStyleCnt="0"/>
      <dgm:spPr/>
    </dgm:pt>
    <dgm:pt modelId="{BD0CBF27-B5EB-48E8-8DBA-731027488799}" type="pres">
      <dgm:prSet presAssocID="{A5853875-C48E-4980-A520-E773CBFAB1CB}" presName="node" presStyleLbl="node1" presStyleIdx="6" presStyleCnt="7">
        <dgm:presLayoutVars>
          <dgm:bulletEnabled val="1"/>
        </dgm:presLayoutVars>
      </dgm:prSet>
      <dgm:spPr/>
      <dgm:t>
        <a:bodyPr/>
        <a:lstStyle/>
        <a:p>
          <a:endParaRPr lang="en-GB"/>
        </a:p>
      </dgm:t>
    </dgm:pt>
  </dgm:ptLst>
  <dgm:cxnLst>
    <dgm:cxn modelId="{0F662300-1205-41F8-AA69-D524407B6517}" type="presOf" srcId="{06EDBA4B-4A69-405A-84A1-CA91E9EACE62}" destId="{5FD04A7F-3A6C-47E6-BDC9-587B8AE45406}" srcOrd="0" destOrd="0" presId="urn:microsoft.com/office/officeart/2005/8/layout/default"/>
    <dgm:cxn modelId="{9FD8FC9D-1C8B-44C0-9ABA-FD119951DCC9}" type="presOf" srcId="{24F06F78-880A-4289-B520-ED033F756BF8}" destId="{E7C4EFC9-C6E0-4C73-BDEB-FA866FA4988C}" srcOrd="0" destOrd="0" presId="urn:microsoft.com/office/officeart/2005/8/layout/default"/>
    <dgm:cxn modelId="{E0918DEE-A72C-4A45-9BE7-184FA9355902}" srcId="{0C119998-241E-4D17-80FC-9383B48AC93A}" destId="{A5853875-C48E-4980-A520-E773CBFAB1CB}" srcOrd="6" destOrd="0" parTransId="{9867245D-1309-4337-AD4A-3DFF87627D3B}" sibTransId="{D2276609-13E9-4168-8589-44BD6C84F4E2}"/>
    <dgm:cxn modelId="{D5F9F411-1512-49DF-8A83-B14DB97E8790}" srcId="{0C119998-241E-4D17-80FC-9383B48AC93A}" destId="{93CF1CE2-5088-4AF8-8EA5-495429A8302B}" srcOrd="2" destOrd="0" parTransId="{84907529-2B42-4638-9ED4-BAFDEC41EE05}" sibTransId="{78C72EF1-1038-4FC5-8CFA-1528292795B6}"/>
    <dgm:cxn modelId="{EEAD4C2A-B3A5-4322-853C-3FB0AB262004}" type="presOf" srcId="{3817EA2B-C877-4F0C-99E1-B6E3B3A50801}" destId="{B29021D2-EAE6-48CD-9C3D-E62AF936B90C}" srcOrd="0" destOrd="0" presId="urn:microsoft.com/office/officeart/2005/8/layout/default"/>
    <dgm:cxn modelId="{9E35621A-7F9B-41DC-A631-5723D93DDC01}" type="presOf" srcId="{93CF1CE2-5088-4AF8-8EA5-495429A8302B}" destId="{03909AC8-3A0D-4816-A9AB-EB381F83C14E}" srcOrd="0" destOrd="0" presId="urn:microsoft.com/office/officeart/2005/8/layout/default"/>
    <dgm:cxn modelId="{579B5B8A-9827-4D92-97FE-6FC8472D4E9B}" type="presOf" srcId="{C4D9C2F4-5666-4D1E-9659-E55DD8768C36}" destId="{FA340B6A-E10E-431D-90E3-A9CDB7BADE66}" srcOrd="0" destOrd="0" presId="urn:microsoft.com/office/officeart/2005/8/layout/default"/>
    <dgm:cxn modelId="{49F642A5-1413-47DE-9FD2-ADE2A37D58E8}" srcId="{0C119998-241E-4D17-80FC-9383B48AC93A}" destId="{C106899D-3388-4874-A283-392E3523FC95}" srcOrd="5" destOrd="0" parTransId="{D3C9E090-2B46-485F-9DBE-C1DBD14AF852}" sibTransId="{54507073-4F8A-4FF8-A845-9DD1C60B781C}"/>
    <dgm:cxn modelId="{6F02A1D8-9F18-437B-8BF0-6FAEE31BC555}" type="presOf" srcId="{A5853875-C48E-4980-A520-E773CBFAB1CB}" destId="{BD0CBF27-B5EB-48E8-8DBA-731027488799}" srcOrd="0" destOrd="0" presId="urn:microsoft.com/office/officeart/2005/8/layout/default"/>
    <dgm:cxn modelId="{D69FEB56-23BD-4097-9477-61B3BF342C74}" srcId="{0C119998-241E-4D17-80FC-9383B48AC93A}" destId="{3817EA2B-C877-4F0C-99E1-B6E3B3A50801}" srcOrd="0" destOrd="0" parTransId="{64612BC5-5892-4577-AAA0-945A6E0DC2B0}" sibTransId="{2D39AE8F-72A0-479E-B275-52341671DB60}"/>
    <dgm:cxn modelId="{1E8E244F-E4D9-4745-8C39-1F65C78A7A9D}" srcId="{0C119998-241E-4D17-80FC-9383B48AC93A}" destId="{C4D9C2F4-5666-4D1E-9659-E55DD8768C36}" srcOrd="4" destOrd="0" parTransId="{799E93F8-A37E-4CEF-844C-43A80981BBF6}" sibTransId="{A7B46207-0E95-4CB8-AEAB-0BA650456FD7}"/>
    <dgm:cxn modelId="{021F4A8E-D132-4017-91CF-B70083EEE468}" type="presOf" srcId="{C106899D-3388-4874-A283-392E3523FC95}" destId="{B35F8A17-E02C-46F2-B23A-43807817A364}" srcOrd="0" destOrd="0" presId="urn:microsoft.com/office/officeart/2005/8/layout/default"/>
    <dgm:cxn modelId="{C77D393D-50AA-4FD6-A010-38C02F8D46AF}" srcId="{0C119998-241E-4D17-80FC-9383B48AC93A}" destId="{06EDBA4B-4A69-405A-84A1-CA91E9EACE62}" srcOrd="1" destOrd="0" parTransId="{7F54D672-F095-407D-83E2-3422840CB1D7}" sibTransId="{7AB3E19D-9ED2-4064-855A-9B7B275E2E10}"/>
    <dgm:cxn modelId="{5C8CAF4D-19D5-4B7F-9AFF-4354B3DD50D0}" srcId="{0C119998-241E-4D17-80FC-9383B48AC93A}" destId="{24F06F78-880A-4289-B520-ED033F756BF8}" srcOrd="3" destOrd="0" parTransId="{F5824E7E-6C51-4828-B670-4FD043ECEAEA}" sibTransId="{1B393EFA-C0F9-4FB1-824F-678EA5B3C748}"/>
    <dgm:cxn modelId="{99661FA0-AFF4-4B88-9CBA-0CE60C5FCE73}" type="presOf" srcId="{0C119998-241E-4D17-80FC-9383B48AC93A}" destId="{B8B6AA85-09E5-4FF1-A074-4D6795E635B0}" srcOrd="0" destOrd="0" presId="urn:microsoft.com/office/officeart/2005/8/layout/default"/>
    <dgm:cxn modelId="{17845CFA-D1C5-49FE-9528-0D133B24CD9E}" type="presParOf" srcId="{B8B6AA85-09E5-4FF1-A074-4D6795E635B0}" destId="{B29021D2-EAE6-48CD-9C3D-E62AF936B90C}" srcOrd="0" destOrd="0" presId="urn:microsoft.com/office/officeart/2005/8/layout/default"/>
    <dgm:cxn modelId="{DF9024BE-6BDF-44C4-9AC7-BD0AAE9FFE13}" type="presParOf" srcId="{B8B6AA85-09E5-4FF1-A074-4D6795E635B0}" destId="{5C773C2B-14DF-4CE9-B94A-2FDC43551C7C}" srcOrd="1" destOrd="0" presId="urn:microsoft.com/office/officeart/2005/8/layout/default"/>
    <dgm:cxn modelId="{71E6E6A1-2F05-40E6-9535-F1166EE200DF}" type="presParOf" srcId="{B8B6AA85-09E5-4FF1-A074-4D6795E635B0}" destId="{5FD04A7F-3A6C-47E6-BDC9-587B8AE45406}" srcOrd="2" destOrd="0" presId="urn:microsoft.com/office/officeart/2005/8/layout/default"/>
    <dgm:cxn modelId="{F44D30C4-774C-45A3-83E7-49D1893385D1}" type="presParOf" srcId="{B8B6AA85-09E5-4FF1-A074-4D6795E635B0}" destId="{A266848D-98D7-43C5-BE69-DB2494846AFC}" srcOrd="3" destOrd="0" presId="urn:microsoft.com/office/officeart/2005/8/layout/default"/>
    <dgm:cxn modelId="{661871C0-5520-4705-96FB-F3751DD76AD2}" type="presParOf" srcId="{B8B6AA85-09E5-4FF1-A074-4D6795E635B0}" destId="{03909AC8-3A0D-4816-A9AB-EB381F83C14E}" srcOrd="4" destOrd="0" presId="urn:microsoft.com/office/officeart/2005/8/layout/default"/>
    <dgm:cxn modelId="{B4F32AE8-619E-403B-B580-3AB449303AE2}" type="presParOf" srcId="{B8B6AA85-09E5-4FF1-A074-4D6795E635B0}" destId="{04C2622D-A3D2-481A-8F5E-D6A2F29BE501}" srcOrd="5" destOrd="0" presId="urn:microsoft.com/office/officeart/2005/8/layout/default"/>
    <dgm:cxn modelId="{7FEB5FFF-3C47-48AF-8F20-BA035D8F9DEF}" type="presParOf" srcId="{B8B6AA85-09E5-4FF1-A074-4D6795E635B0}" destId="{E7C4EFC9-C6E0-4C73-BDEB-FA866FA4988C}" srcOrd="6" destOrd="0" presId="urn:microsoft.com/office/officeart/2005/8/layout/default"/>
    <dgm:cxn modelId="{984803E8-714A-44F6-9CF3-56346D65CCA3}" type="presParOf" srcId="{B8B6AA85-09E5-4FF1-A074-4D6795E635B0}" destId="{EBA7D1F1-F2BC-487A-942D-2CE78D9C5A52}" srcOrd="7" destOrd="0" presId="urn:microsoft.com/office/officeart/2005/8/layout/default"/>
    <dgm:cxn modelId="{A4443047-9759-4568-8118-1B61E237FE5A}" type="presParOf" srcId="{B8B6AA85-09E5-4FF1-A074-4D6795E635B0}" destId="{FA340B6A-E10E-431D-90E3-A9CDB7BADE66}" srcOrd="8" destOrd="0" presId="urn:microsoft.com/office/officeart/2005/8/layout/default"/>
    <dgm:cxn modelId="{B8662C1D-D6EE-47C0-A2DD-14FBAE9DF983}" type="presParOf" srcId="{B8B6AA85-09E5-4FF1-A074-4D6795E635B0}" destId="{85D456BA-EC8E-4A44-AEC0-77E26B2017B5}" srcOrd="9" destOrd="0" presId="urn:microsoft.com/office/officeart/2005/8/layout/default"/>
    <dgm:cxn modelId="{BE6C047C-2450-4564-8BCC-82231AD2647A}" type="presParOf" srcId="{B8B6AA85-09E5-4FF1-A074-4D6795E635B0}" destId="{B35F8A17-E02C-46F2-B23A-43807817A364}" srcOrd="10" destOrd="0" presId="urn:microsoft.com/office/officeart/2005/8/layout/default"/>
    <dgm:cxn modelId="{94F8F934-680D-492B-92CF-643617DBDBF5}" type="presParOf" srcId="{B8B6AA85-09E5-4FF1-A074-4D6795E635B0}" destId="{9BD00858-E4CA-490E-9CB7-FD10D7826463}" srcOrd="11" destOrd="0" presId="urn:microsoft.com/office/officeart/2005/8/layout/default"/>
    <dgm:cxn modelId="{02BA2C21-030C-499D-8336-4C36AEE4E4F7}" type="presParOf" srcId="{B8B6AA85-09E5-4FF1-A074-4D6795E635B0}" destId="{BD0CBF27-B5EB-48E8-8DBA-731027488799}" srcOrd="12" destOrd="0" presId="urn:microsoft.com/office/officeart/2005/8/layout/default"/>
  </dgm:cxnLst>
  <dgm:bg/>
  <dgm:whole/>
</dgm:dataModel>
</file>

<file path=ppt/diagrams/data2.xml><?xml version="1.0" encoding="utf-8"?>
<dgm:dataModel xmlns:dgm="http://schemas.openxmlformats.org/drawingml/2006/diagram" xmlns:a="http://schemas.openxmlformats.org/drawingml/2006/main">
  <dgm:ptLst>
    <dgm:pt modelId="{A848F647-6DBD-423C-A22B-071AB96F3117}" type="doc">
      <dgm:prSet loTypeId="urn:microsoft.com/office/officeart/2005/8/layout/hChevron3" loCatId="process" qsTypeId="urn:microsoft.com/office/officeart/2005/8/quickstyle/simple1" qsCatId="simple" csTypeId="urn:microsoft.com/office/officeart/2005/8/colors/accent1_2" csCatId="accent1" phldr="1"/>
      <dgm:spPr/>
    </dgm:pt>
    <dgm:pt modelId="{0D1A6BED-D3DA-465B-9729-C5C3A28F8C2F}">
      <dgm:prSet phldrT="[Text]"/>
      <dgm:spPr/>
      <dgm:t>
        <a:bodyPr/>
        <a:lstStyle/>
        <a:p>
          <a:r>
            <a:rPr lang="en-US" dirty="0" smtClean="0"/>
            <a:t>Establish organizational structure</a:t>
          </a:r>
          <a:endParaRPr lang="en-US" dirty="0"/>
        </a:p>
      </dgm:t>
    </dgm:pt>
    <dgm:pt modelId="{23A38D7C-2CC9-43B0-BECC-6DD8EFABAE27}" type="parTrans" cxnId="{C21F1AAB-D252-4047-BED1-0C4F708FC374}">
      <dgm:prSet/>
      <dgm:spPr/>
      <dgm:t>
        <a:bodyPr/>
        <a:lstStyle/>
        <a:p>
          <a:endParaRPr lang="en-US"/>
        </a:p>
      </dgm:t>
    </dgm:pt>
    <dgm:pt modelId="{EA136716-4082-44B2-8BCF-96B840498759}" type="sibTrans" cxnId="{C21F1AAB-D252-4047-BED1-0C4F708FC374}">
      <dgm:prSet/>
      <dgm:spPr/>
      <dgm:t>
        <a:bodyPr/>
        <a:lstStyle/>
        <a:p>
          <a:endParaRPr lang="en-US"/>
        </a:p>
      </dgm:t>
    </dgm:pt>
    <dgm:pt modelId="{01178231-2EE6-4D29-85BA-BAA067AB13A0}">
      <dgm:prSet/>
      <dgm:spPr/>
      <dgm:t>
        <a:bodyPr/>
        <a:lstStyle/>
        <a:p>
          <a:r>
            <a:rPr lang="en-US" dirty="0" smtClean="0"/>
            <a:t>Identify governance issues</a:t>
          </a:r>
          <a:endParaRPr lang="en-US" dirty="0"/>
        </a:p>
      </dgm:t>
    </dgm:pt>
    <dgm:pt modelId="{9F8DD866-4300-4C3D-8742-8A482F2A67E7}" type="parTrans" cxnId="{398CFB32-91A4-4E5A-B06C-ACC9FEB8C984}">
      <dgm:prSet/>
      <dgm:spPr/>
      <dgm:t>
        <a:bodyPr/>
        <a:lstStyle/>
        <a:p>
          <a:endParaRPr lang="en-US"/>
        </a:p>
      </dgm:t>
    </dgm:pt>
    <dgm:pt modelId="{D9F4D685-D0DE-4FF1-9A04-0A9BE07DFAD5}" type="sibTrans" cxnId="{398CFB32-91A4-4E5A-B06C-ACC9FEB8C984}">
      <dgm:prSet/>
      <dgm:spPr/>
      <dgm:t>
        <a:bodyPr/>
        <a:lstStyle/>
        <a:p>
          <a:endParaRPr lang="en-US"/>
        </a:p>
      </dgm:t>
    </dgm:pt>
    <dgm:pt modelId="{A4E92C8C-AA80-4739-BD53-4DAF34A215C2}">
      <dgm:prSet/>
      <dgm:spPr/>
      <dgm:t>
        <a:bodyPr/>
        <a:lstStyle/>
        <a:p>
          <a:r>
            <a:rPr lang="en-US" dirty="0" smtClean="0"/>
            <a:t>Analyze and disseminate results</a:t>
          </a:r>
          <a:endParaRPr lang="en-US" dirty="0"/>
        </a:p>
      </dgm:t>
    </dgm:pt>
    <dgm:pt modelId="{7308AB2F-435B-407A-8BEF-37F70C6A5C97}" type="parTrans" cxnId="{E3E06D97-ABE9-4FF4-8D43-5073AB0C9452}">
      <dgm:prSet/>
      <dgm:spPr/>
      <dgm:t>
        <a:bodyPr/>
        <a:lstStyle/>
        <a:p>
          <a:endParaRPr lang="en-US"/>
        </a:p>
      </dgm:t>
    </dgm:pt>
    <dgm:pt modelId="{65479C22-F852-431F-A479-E908DE738450}" type="sibTrans" cxnId="{E3E06D97-ABE9-4FF4-8D43-5073AB0C9452}">
      <dgm:prSet/>
      <dgm:spPr/>
      <dgm:t>
        <a:bodyPr/>
        <a:lstStyle/>
        <a:p>
          <a:endParaRPr lang="en-US"/>
        </a:p>
      </dgm:t>
    </dgm:pt>
    <dgm:pt modelId="{87933704-65C1-4A6F-9DB1-6B38F4736428}">
      <dgm:prSet/>
      <dgm:spPr/>
      <dgm:t>
        <a:bodyPr/>
        <a:lstStyle/>
        <a:p>
          <a:r>
            <a:rPr lang="en-US" dirty="0" smtClean="0"/>
            <a:t>Collect data</a:t>
          </a:r>
          <a:endParaRPr lang="en-US" dirty="0"/>
        </a:p>
      </dgm:t>
    </dgm:pt>
    <dgm:pt modelId="{8CEACBD1-84FA-445A-BD34-AD660D0DE1F9}" type="parTrans" cxnId="{F503E8C7-79A2-4B9D-8017-1B801B9FA6AC}">
      <dgm:prSet/>
      <dgm:spPr/>
      <dgm:t>
        <a:bodyPr/>
        <a:lstStyle/>
        <a:p>
          <a:endParaRPr lang="en-US"/>
        </a:p>
      </dgm:t>
    </dgm:pt>
    <dgm:pt modelId="{CF16584F-AE2C-42C4-8ABF-62413886B88A}" type="sibTrans" cxnId="{F503E8C7-79A2-4B9D-8017-1B801B9FA6AC}">
      <dgm:prSet/>
      <dgm:spPr/>
      <dgm:t>
        <a:bodyPr/>
        <a:lstStyle/>
        <a:p>
          <a:endParaRPr lang="en-US"/>
        </a:p>
      </dgm:t>
    </dgm:pt>
    <dgm:pt modelId="{4BD2CDBF-4972-4B64-A7E4-D66495B3DAAC}">
      <dgm:prSet/>
      <dgm:spPr/>
      <dgm:t>
        <a:bodyPr/>
        <a:lstStyle/>
        <a:p>
          <a:r>
            <a:rPr lang="en-US" dirty="0" smtClean="0"/>
            <a:t>Develop indicators framework</a:t>
          </a:r>
          <a:endParaRPr lang="en-US" dirty="0"/>
        </a:p>
      </dgm:t>
    </dgm:pt>
    <dgm:pt modelId="{6FADA6A3-E70C-4377-B21B-AAAC12374668}" type="parTrans" cxnId="{C461AB51-DDD9-4452-B6BF-457C4DD20AA3}">
      <dgm:prSet/>
      <dgm:spPr/>
      <dgm:t>
        <a:bodyPr/>
        <a:lstStyle/>
        <a:p>
          <a:endParaRPr lang="en-US"/>
        </a:p>
      </dgm:t>
    </dgm:pt>
    <dgm:pt modelId="{46A4EE8F-BC7A-471D-9DBF-463EF4025922}" type="sibTrans" cxnId="{C461AB51-DDD9-4452-B6BF-457C4DD20AA3}">
      <dgm:prSet/>
      <dgm:spPr/>
      <dgm:t>
        <a:bodyPr/>
        <a:lstStyle/>
        <a:p>
          <a:endParaRPr lang="en-US"/>
        </a:p>
      </dgm:t>
    </dgm:pt>
    <dgm:pt modelId="{6D117FE8-27D5-4A23-BC5F-E43E6E4EDE9F}" type="pres">
      <dgm:prSet presAssocID="{A848F647-6DBD-423C-A22B-071AB96F3117}" presName="Name0" presStyleCnt="0">
        <dgm:presLayoutVars>
          <dgm:dir/>
          <dgm:resizeHandles val="exact"/>
        </dgm:presLayoutVars>
      </dgm:prSet>
      <dgm:spPr/>
    </dgm:pt>
    <dgm:pt modelId="{4C35811F-C938-4BB5-A55C-17E78831D993}" type="pres">
      <dgm:prSet presAssocID="{0D1A6BED-D3DA-465B-9729-C5C3A28F8C2F}" presName="parTxOnly" presStyleLbl="node1" presStyleIdx="0" presStyleCnt="5" custLinFactNeighborX="-38341" custLinFactNeighborY="2530">
        <dgm:presLayoutVars>
          <dgm:bulletEnabled val="1"/>
        </dgm:presLayoutVars>
      </dgm:prSet>
      <dgm:spPr/>
      <dgm:t>
        <a:bodyPr/>
        <a:lstStyle/>
        <a:p>
          <a:endParaRPr lang="en-US"/>
        </a:p>
      </dgm:t>
    </dgm:pt>
    <dgm:pt modelId="{D03E23B5-DD2B-41E0-AC62-74EE8956F4C7}" type="pres">
      <dgm:prSet presAssocID="{EA136716-4082-44B2-8BCF-96B840498759}" presName="parSpace" presStyleCnt="0"/>
      <dgm:spPr/>
    </dgm:pt>
    <dgm:pt modelId="{CE0D7D23-ADAB-4446-B682-8581FB11AA6A}" type="pres">
      <dgm:prSet presAssocID="{01178231-2EE6-4D29-85BA-BAA067AB13A0}" presName="parTxOnly" presStyleLbl="node1" presStyleIdx="1" presStyleCnt="5" custLinFactNeighborX="-9008" custLinFactNeighborY="2530">
        <dgm:presLayoutVars>
          <dgm:bulletEnabled val="1"/>
        </dgm:presLayoutVars>
      </dgm:prSet>
      <dgm:spPr/>
      <dgm:t>
        <a:bodyPr/>
        <a:lstStyle/>
        <a:p>
          <a:endParaRPr lang="en-US"/>
        </a:p>
      </dgm:t>
    </dgm:pt>
    <dgm:pt modelId="{116C0446-1854-44C8-BF69-D9B413B44007}" type="pres">
      <dgm:prSet presAssocID="{D9F4D685-D0DE-4FF1-9A04-0A9BE07DFAD5}" presName="parSpace" presStyleCnt="0"/>
      <dgm:spPr/>
    </dgm:pt>
    <dgm:pt modelId="{A8CD392F-95BF-4CC8-B380-4AED19F92D7B}" type="pres">
      <dgm:prSet presAssocID="{4BD2CDBF-4972-4B64-A7E4-D66495B3DAAC}" presName="parTxOnly" presStyleLbl="node1" presStyleIdx="2" presStyleCnt="5" custLinFactNeighborX="-21660" custLinFactNeighborY="2530">
        <dgm:presLayoutVars>
          <dgm:bulletEnabled val="1"/>
        </dgm:presLayoutVars>
      </dgm:prSet>
      <dgm:spPr/>
      <dgm:t>
        <a:bodyPr/>
        <a:lstStyle/>
        <a:p>
          <a:endParaRPr lang="en-US"/>
        </a:p>
      </dgm:t>
    </dgm:pt>
    <dgm:pt modelId="{51832008-8201-4678-AC6A-35D4BA1024B7}" type="pres">
      <dgm:prSet presAssocID="{46A4EE8F-BC7A-471D-9DBF-463EF4025922}" presName="parSpace" presStyleCnt="0"/>
      <dgm:spPr/>
    </dgm:pt>
    <dgm:pt modelId="{4FEE766C-66FA-4F8F-9B8C-6C7290E07DAF}" type="pres">
      <dgm:prSet presAssocID="{87933704-65C1-4A6F-9DB1-6B38F4736428}" presName="parTxOnly" presStyleLbl="node1" presStyleIdx="3" presStyleCnt="5" custLinFactNeighborX="-34312" custLinFactNeighborY="2530">
        <dgm:presLayoutVars>
          <dgm:bulletEnabled val="1"/>
        </dgm:presLayoutVars>
      </dgm:prSet>
      <dgm:spPr/>
      <dgm:t>
        <a:bodyPr/>
        <a:lstStyle/>
        <a:p>
          <a:endParaRPr lang="en-US"/>
        </a:p>
      </dgm:t>
    </dgm:pt>
    <dgm:pt modelId="{58BFA62D-5731-4C72-B127-B6E0E043B000}" type="pres">
      <dgm:prSet presAssocID="{CF16584F-AE2C-42C4-8ABF-62413886B88A}" presName="parSpace" presStyleCnt="0"/>
      <dgm:spPr/>
    </dgm:pt>
    <dgm:pt modelId="{BE11A4FB-B8DF-40FC-BB80-0D0679F1981B}" type="pres">
      <dgm:prSet presAssocID="{A4E92C8C-AA80-4739-BD53-4DAF34A215C2}" presName="parTxOnly" presStyleLbl="node1" presStyleIdx="4" presStyleCnt="5" custLinFactNeighborX="-46964" custLinFactNeighborY="2530">
        <dgm:presLayoutVars>
          <dgm:bulletEnabled val="1"/>
        </dgm:presLayoutVars>
      </dgm:prSet>
      <dgm:spPr/>
      <dgm:t>
        <a:bodyPr/>
        <a:lstStyle/>
        <a:p>
          <a:endParaRPr lang="en-US"/>
        </a:p>
      </dgm:t>
    </dgm:pt>
  </dgm:ptLst>
  <dgm:cxnLst>
    <dgm:cxn modelId="{6EC6D28E-1D0D-4C67-8884-2CDCBC2192AA}" type="presOf" srcId="{0D1A6BED-D3DA-465B-9729-C5C3A28F8C2F}" destId="{4C35811F-C938-4BB5-A55C-17E78831D993}" srcOrd="0" destOrd="0" presId="urn:microsoft.com/office/officeart/2005/8/layout/hChevron3"/>
    <dgm:cxn modelId="{B976D221-2AAC-46F9-9F00-97DBCA6D539F}" type="presOf" srcId="{87933704-65C1-4A6F-9DB1-6B38F4736428}" destId="{4FEE766C-66FA-4F8F-9B8C-6C7290E07DAF}" srcOrd="0" destOrd="0" presId="urn:microsoft.com/office/officeart/2005/8/layout/hChevron3"/>
    <dgm:cxn modelId="{495C6AB4-8BA7-493F-BA74-7293B860E715}" type="presOf" srcId="{A4E92C8C-AA80-4739-BD53-4DAF34A215C2}" destId="{BE11A4FB-B8DF-40FC-BB80-0D0679F1981B}" srcOrd="0" destOrd="0" presId="urn:microsoft.com/office/officeart/2005/8/layout/hChevron3"/>
    <dgm:cxn modelId="{26C71928-73E4-4EEF-9003-C9EF3A597E42}" type="presOf" srcId="{A848F647-6DBD-423C-A22B-071AB96F3117}" destId="{6D117FE8-27D5-4A23-BC5F-E43E6E4EDE9F}" srcOrd="0" destOrd="0" presId="urn:microsoft.com/office/officeart/2005/8/layout/hChevron3"/>
    <dgm:cxn modelId="{398CFB32-91A4-4E5A-B06C-ACC9FEB8C984}" srcId="{A848F647-6DBD-423C-A22B-071AB96F3117}" destId="{01178231-2EE6-4D29-85BA-BAA067AB13A0}" srcOrd="1" destOrd="0" parTransId="{9F8DD866-4300-4C3D-8742-8A482F2A67E7}" sibTransId="{D9F4D685-D0DE-4FF1-9A04-0A9BE07DFAD5}"/>
    <dgm:cxn modelId="{1E7AE163-41C9-4B03-A631-236F7407035D}" type="presOf" srcId="{4BD2CDBF-4972-4B64-A7E4-D66495B3DAAC}" destId="{A8CD392F-95BF-4CC8-B380-4AED19F92D7B}" srcOrd="0" destOrd="0" presId="urn:microsoft.com/office/officeart/2005/8/layout/hChevron3"/>
    <dgm:cxn modelId="{F503E8C7-79A2-4B9D-8017-1B801B9FA6AC}" srcId="{A848F647-6DBD-423C-A22B-071AB96F3117}" destId="{87933704-65C1-4A6F-9DB1-6B38F4736428}" srcOrd="3" destOrd="0" parTransId="{8CEACBD1-84FA-445A-BD34-AD660D0DE1F9}" sibTransId="{CF16584F-AE2C-42C4-8ABF-62413886B88A}"/>
    <dgm:cxn modelId="{C21F1AAB-D252-4047-BED1-0C4F708FC374}" srcId="{A848F647-6DBD-423C-A22B-071AB96F3117}" destId="{0D1A6BED-D3DA-465B-9729-C5C3A28F8C2F}" srcOrd="0" destOrd="0" parTransId="{23A38D7C-2CC9-43B0-BECC-6DD8EFABAE27}" sibTransId="{EA136716-4082-44B2-8BCF-96B840498759}"/>
    <dgm:cxn modelId="{C461AB51-DDD9-4452-B6BF-457C4DD20AA3}" srcId="{A848F647-6DBD-423C-A22B-071AB96F3117}" destId="{4BD2CDBF-4972-4B64-A7E4-D66495B3DAAC}" srcOrd="2" destOrd="0" parTransId="{6FADA6A3-E70C-4377-B21B-AAAC12374668}" sibTransId="{46A4EE8F-BC7A-471D-9DBF-463EF4025922}"/>
    <dgm:cxn modelId="{C9A7501B-56ED-4E29-A255-86428AA26B46}" type="presOf" srcId="{01178231-2EE6-4D29-85BA-BAA067AB13A0}" destId="{CE0D7D23-ADAB-4446-B682-8581FB11AA6A}" srcOrd="0" destOrd="0" presId="urn:microsoft.com/office/officeart/2005/8/layout/hChevron3"/>
    <dgm:cxn modelId="{E3E06D97-ABE9-4FF4-8D43-5073AB0C9452}" srcId="{A848F647-6DBD-423C-A22B-071AB96F3117}" destId="{A4E92C8C-AA80-4739-BD53-4DAF34A215C2}" srcOrd="4" destOrd="0" parTransId="{7308AB2F-435B-407A-8BEF-37F70C6A5C97}" sibTransId="{65479C22-F852-431F-A479-E908DE738450}"/>
    <dgm:cxn modelId="{DAB0ED7F-0FBE-415F-BCE2-B01522BDDE9C}" type="presParOf" srcId="{6D117FE8-27D5-4A23-BC5F-E43E6E4EDE9F}" destId="{4C35811F-C938-4BB5-A55C-17E78831D993}" srcOrd="0" destOrd="0" presId="urn:microsoft.com/office/officeart/2005/8/layout/hChevron3"/>
    <dgm:cxn modelId="{D8A4D689-F436-4CDC-A508-E4C215380A96}" type="presParOf" srcId="{6D117FE8-27D5-4A23-BC5F-E43E6E4EDE9F}" destId="{D03E23B5-DD2B-41E0-AC62-74EE8956F4C7}" srcOrd="1" destOrd="0" presId="urn:microsoft.com/office/officeart/2005/8/layout/hChevron3"/>
    <dgm:cxn modelId="{F2288DEE-1C7A-4C07-AD2E-E6D14762B1D8}" type="presParOf" srcId="{6D117FE8-27D5-4A23-BC5F-E43E6E4EDE9F}" destId="{CE0D7D23-ADAB-4446-B682-8581FB11AA6A}" srcOrd="2" destOrd="0" presId="urn:microsoft.com/office/officeart/2005/8/layout/hChevron3"/>
    <dgm:cxn modelId="{8BA3688D-EF42-49E7-8716-CDB707076261}" type="presParOf" srcId="{6D117FE8-27D5-4A23-BC5F-E43E6E4EDE9F}" destId="{116C0446-1854-44C8-BF69-D9B413B44007}" srcOrd="3" destOrd="0" presId="urn:microsoft.com/office/officeart/2005/8/layout/hChevron3"/>
    <dgm:cxn modelId="{90F3D4E1-8A9A-4D7D-8A9C-0782137B9B1A}" type="presParOf" srcId="{6D117FE8-27D5-4A23-BC5F-E43E6E4EDE9F}" destId="{A8CD392F-95BF-4CC8-B380-4AED19F92D7B}" srcOrd="4" destOrd="0" presId="urn:microsoft.com/office/officeart/2005/8/layout/hChevron3"/>
    <dgm:cxn modelId="{01DF0F97-515B-4105-907E-BE4574409600}" type="presParOf" srcId="{6D117FE8-27D5-4A23-BC5F-E43E6E4EDE9F}" destId="{51832008-8201-4678-AC6A-35D4BA1024B7}" srcOrd="5" destOrd="0" presId="urn:microsoft.com/office/officeart/2005/8/layout/hChevron3"/>
    <dgm:cxn modelId="{40B07B66-991D-4518-BE55-AA58FAA0EC75}" type="presParOf" srcId="{6D117FE8-27D5-4A23-BC5F-E43E6E4EDE9F}" destId="{4FEE766C-66FA-4F8F-9B8C-6C7290E07DAF}" srcOrd="6" destOrd="0" presId="urn:microsoft.com/office/officeart/2005/8/layout/hChevron3"/>
    <dgm:cxn modelId="{3A62CB4D-96F3-42A8-BB81-2B573CAA0602}" type="presParOf" srcId="{6D117FE8-27D5-4A23-BC5F-E43E6E4EDE9F}" destId="{58BFA62D-5731-4C72-B127-B6E0E043B000}" srcOrd="7" destOrd="0" presId="urn:microsoft.com/office/officeart/2005/8/layout/hChevron3"/>
    <dgm:cxn modelId="{2FB87E51-D3AB-4C95-B09F-B40644A87B92}" type="presParOf" srcId="{6D117FE8-27D5-4A23-BC5F-E43E6E4EDE9F}" destId="{BE11A4FB-B8DF-40FC-BB80-0D0679F1981B}" srcOrd="8"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48F647-6DBD-423C-A22B-071AB96F3117}" type="doc">
      <dgm:prSet loTypeId="urn:microsoft.com/office/officeart/2005/8/layout/hChevron3" loCatId="process" qsTypeId="urn:microsoft.com/office/officeart/2005/8/quickstyle/simple1" qsCatId="simple" csTypeId="urn:microsoft.com/office/officeart/2005/8/colors/accent1_2" csCatId="accent1" phldr="1"/>
      <dgm:spPr/>
    </dgm:pt>
    <dgm:pt modelId="{0D1A6BED-D3DA-465B-9729-C5C3A28F8C2F}">
      <dgm:prSet phldrT="[Text]"/>
      <dgm:spPr/>
      <dgm:t>
        <a:bodyPr/>
        <a:lstStyle/>
        <a:p>
          <a:r>
            <a:rPr lang="en-US" dirty="0" smtClean="0"/>
            <a:t>Establish organizational structure</a:t>
          </a:r>
          <a:endParaRPr lang="en-US" dirty="0"/>
        </a:p>
      </dgm:t>
    </dgm:pt>
    <dgm:pt modelId="{23A38D7C-2CC9-43B0-BECC-6DD8EFABAE27}" type="parTrans" cxnId="{C21F1AAB-D252-4047-BED1-0C4F708FC374}">
      <dgm:prSet/>
      <dgm:spPr/>
      <dgm:t>
        <a:bodyPr/>
        <a:lstStyle/>
        <a:p>
          <a:endParaRPr lang="en-US"/>
        </a:p>
      </dgm:t>
    </dgm:pt>
    <dgm:pt modelId="{EA136716-4082-44B2-8BCF-96B840498759}" type="sibTrans" cxnId="{C21F1AAB-D252-4047-BED1-0C4F708FC374}">
      <dgm:prSet/>
      <dgm:spPr/>
      <dgm:t>
        <a:bodyPr/>
        <a:lstStyle/>
        <a:p>
          <a:endParaRPr lang="en-US"/>
        </a:p>
      </dgm:t>
    </dgm:pt>
    <dgm:pt modelId="{01178231-2EE6-4D29-85BA-BAA067AB13A0}">
      <dgm:prSet/>
      <dgm:spPr/>
      <dgm:t>
        <a:bodyPr/>
        <a:lstStyle/>
        <a:p>
          <a:r>
            <a:rPr lang="en-US" dirty="0" smtClean="0"/>
            <a:t>Identify governance issues</a:t>
          </a:r>
          <a:endParaRPr lang="en-US" dirty="0"/>
        </a:p>
      </dgm:t>
    </dgm:pt>
    <dgm:pt modelId="{9F8DD866-4300-4C3D-8742-8A482F2A67E7}" type="parTrans" cxnId="{398CFB32-91A4-4E5A-B06C-ACC9FEB8C984}">
      <dgm:prSet/>
      <dgm:spPr/>
      <dgm:t>
        <a:bodyPr/>
        <a:lstStyle/>
        <a:p>
          <a:endParaRPr lang="en-US"/>
        </a:p>
      </dgm:t>
    </dgm:pt>
    <dgm:pt modelId="{D9F4D685-D0DE-4FF1-9A04-0A9BE07DFAD5}" type="sibTrans" cxnId="{398CFB32-91A4-4E5A-B06C-ACC9FEB8C984}">
      <dgm:prSet/>
      <dgm:spPr/>
      <dgm:t>
        <a:bodyPr/>
        <a:lstStyle/>
        <a:p>
          <a:endParaRPr lang="en-US"/>
        </a:p>
      </dgm:t>
    </dgm:pt>
    <dgm:pt modelId="{A4E92C8C-AA80-4739-BD53-4DAF34A215C2}">
      <dgm:prSet/>
      <dgm:spPr/>
      <dgm:t>
        <a:bodyPr/>
        <a:lstStyle/>
        <a:p>
          <a:r>
            <a:rPr lang="en-US" dirty="0" smtClean="0"/>
            <a:t>Analyze and disseminate results</a:t>
          </a:r>
          <a:endParaRPr lang="en-US" dirty="0"/>
        </a:p>
      </dgm:t>
    </dgm:pt>
    <dgm:pt modelId="{7308AB2F-435B-407A-8BEF-37F70C6A5C97}" type="parTrans" cxnId="{E3E06D97-ABE9-4FF4-8D43-5073AB0C9452}">
      <dgm:prSet/>
      <dgm:spPr/>
      <dgm:t>
        <a:bodyPr/>
        <a:lstStyle/>
        <a:p>
          <a:endParaRPr lang="en-US"/>
        </a:p>
      </dgm:t>
    </dgm:pt>
    <dgm:pt modelId="{65479C22-F852-431F-A479-E908DE738450}" type="sibTrans" cxnId="{E3E06D97-ABE9-4FF4-8D43-5073AB0C9452}">
      <dgm:prSet/>
      <dgm:spPr/>
      <dgm:t>
        <a:bodyPr/>
        <a:lstStyle/>
        <a:p>
          <a:endParaRPr lang="en-US"/>
        </a:p>
      </dgm:t>
    </dgm:pt>
    <dgm:pt modelId="{87933704-65C1-4A6F-9DB1-6B38F4736428}">
      <dgm:prSet/>
      <dgm:spPr/>
      <dgm:t>
        <a:bodyPr/>
        <a:lstStyle/>
        <a:p>
          <a:r>
            <a:rPr lang="en-US" dirty="0" smtClean="0"/>
            <a:t>Collect data</a:t>
          </a:r>
          <a:endParaRPr lang="en-US" dirty="0"/>
        </a:p>
      </dgm:t>
    </dgm:pt>
    <dgm:pt modelId="{8CEACBD1-84FA-445A-BD34-AD660D0DE1F9}" type="parTrans" cxnId="{F503E8C7-79A2-4B9D-8017-1B801B9FA6AC}">
      <dgm:prSet/>
      <dgm:spPr/>
      <dgm:t>
        <a:bodyPr/>
        <a:lstStyle/>
        <a:p>
          <a:endParaRPr lang="en-US"/>
        </a:p>
      </dgm:t>
    </dgm:pt>
    <dgm:pt modelId="{CF16584F-AE2C-42C4-8ABF-62413886B88A}" type="sibTrans" cxnId="{F503E8C7-79A2-4B9D-8017-1B801B9FA6AC}">
      <dgm:prSet/>
      <dgm:spPr/>
      <dgm:t>
        <a:bodyPr/>
        <a:lstStyle/>
        <a:p>
          <a:endParaRPr lang="en-US"/>
        </a:p>
      </dgm:t>
    </dgm:pt>
    <dgm:pt modelId="{4BD2CDBF-4972-4B64-A7E4-D66495B3DAAC}">
      <dgm:prSet/>
      <dgm:spPr/>
      <dgm:t>
        <a:bodyPr/>
        <a:lstStyle/>
        <a:p>
          <a:r>
            <a:rPr lang="en-US" dirty="0" smtClean="0"/>
            <a:t>Develop indicators framework</a:t>
          </a:r>
          <a:endParaRPr lang="en-US" dirty="0"/>
        </a:p>
      </dgm:t>
    </dgm:pt>
    <dgm:pt modelId="{6FADA6A3-E70C-4377-B21B-AAAC12374668}" type="parTrans" cxnId="{C461AB51-DDD9-4452-B6BF-457C4DD20AA3}">
      <dgm:prSet/>
      <dgm:spPr/>
      <dgm:t>
        <a:bodyPr/>
        <a:lstStyle/>
        <a:p>
          <a:endParaRPr lang="en-US"/>
        </a:p>
      </dgm:t>
    </dgm:pt>
    <dgm:pt modelId="{46A4EE8F-BC7A-471D-9DBF-463EF4025922}" type="sibTrans" cxnId="{C461AB51-DDD9-4452-B6BF-457C4DD20AA3}">
      <dgm:prSet/>
      <dgm:spPr/>
      <dgm:t>
        <a:bodyPr/>
        <a:lstStyle/>
        <a:p>
          <a:endParaRPr lang="en-US"/>
        </a:p>
      </dgm:t>
    </dgm:pt>
    <dgm:pt modelId="{6D117FE8-27D5-4A23-BC5F-E43E6E4EDE9F}" type="pres">
      <dgm:prSet presAssocID="{A848F647-6DBD-423C-A22B-071AB96F3117}" presName="Name0" presStyleCnt="0">
        <dgm:presLayoutVars>
          <dgm:dir/>
          <dgm:resizeHandles val="exact"/>
        </dgm:presLayoutVars>
      </dgm:prSet>
      <dgm:spPr/>
    </dgm:pt>
    <dgm:pt modelId="{4C35811F-C938-4BB5-A55C-17E78831D993}" type="pres">
      <dgm:prSet presAssocID="{0D1A6BED-D3DA-465B-9729-C5C3A28F8C2F}" presName="parTxOnly" presStyleLbl="node1" presStyleIdx="0" presStyleCnt="5" custLinFactNeighborX="-38341" custLinFactNeighborY="2530">
        <dgm:presLayoutVars>
          <dgm:bulletEnabled val="1"/>
        </dgm:presLayoutVars>
      </dgm:prSet>
      <dgm:spPr/>
      <dgm:t>
        <a:bodyPr/>
        <a:lstStyle/>
        <a:p>
          <a:endParaRPr lang="en-US"/>
        </a:p>
      </dgm:t>
    </dgm:pt>
    <dgm:pt modelId="{D03E23B5-DD2B-41E0-AC62-74EE8956F4C7}" type="pres">
      <dgm:prSet presAssocID="{EA136716-4082-44B2-8BCF-96B840498759}" presName="parSpace" presStyleCnt="0"/>
      <dgm:spPr/>
    </dgm:pt>
    <dgm:pt modelId="{CE0D7D23-ADAB-4446-B682-8581FB11AA6A}" type="pres">
      <dgm:prSet presAssocID="{01178231-2EE6-4D29-85BA-BAA067AB13A0}" presName="parTxOnly" presStyleLbl="node1" presStyleIdx="1" presStyleCnt="5" custLinFactNeighborX="-9008" custLinFactNeighborY="2530">
        <dgm:presLayoutVars>
          <dgm:bulletEnabled val="1"/>
        </dgm:presLayoutVars>
      </dgm:prSet>
      <dgm:spPr/>
      <dgm:t>
        <a:bodyPr/>
        <a:lstStyle/>
        <a:p>
          <a:endParaRPr lang="en-US"/>
        </a:p>
      </dgm:t>
    </dgm:pt>
    <dgm:pt modelId="{116C0446-1854-44C8-BF69-D9B413B44007}" type="pres">
      <dgm:prSet presAssocID="{D9F4D685-D0DE-4FF1-9A04-0A9BE07DFAD5}" presName="parSpace" presStyleCnt="0"/>
      <dgm:spPr/>
    </dgm:pt>
    <dgm:pt modelId="{A8CD392F-95BF-4CC8-B380-4AED19F92D7B}" type="pres">
      <dgm:prSet presAssocID="{4BD2CDBF-4972-4B64-A7E4-D66495B3DAAC}" presName="parTxOnly" presStyleLbl="node1" presStyleIdx="2" presStyleCnt="5" custLinFactNeighborX="-21660" custLinFactNeighborY="2530">
        <dgm:presLayoutVars>
          <dgm:bulletEnabled val="1"/>
        </dgm:presLayoutVars>
      </dgm:prSet>
      <dgm:spPr/>
      <dgm:t>
        <a:bodyPr/>
        <a:lstStyle/>
        <a:p>
          <a:endParaRPr lang="en-US"/>
        </a:p>
      </dgm:t>
    </dgm:pt>
    <dgm:pt modelId="{51832008-8201-4678-AC6A-35D4BA1024B7}" type="pres">
      <dgm:prSet presAssocID="{46A4EE8F-BC7A-471D-9DBF-463EF4025922}" presName="parSpace" presStyleCnt="0"/>
      <dgm:spPr/>
    </dgm:pt>
    <dgm:pt modelId="{4FEE766C-66FA-4F8F-9B8C-6C7290E07DAF}" type="pres">
      <dgm:prSet presAssocID="{87933704-65C1-4A6F-9DB1-6B38F4736428}" presName="parTxOnly" presStyleLbl="node1" presStyleIdx="3" presStyleCnt="5" custLinFactNeighborX="-34312" custLinFactNeighborY="2530">
        <dgm:presLayoutVars>
          <dgm:bulletEnabled val="1"/>
        </dgm:presLayoutVars>
      </dgm:prSet>
      <dgm:spPr/>
      <dgm:t>
        <a:bodyPr/>
        <a:lstStyle/>
        <a:p>
          <a:endParaRPr lang="en-US"/>
        </a:p>
      </dgm:t>
    </dgm:pt>
    <dgm:pt modelId="{58BFA62D-5731-4C72-B127-B6E0E043B000}" type="pres">
      <dgm:prSet presAssocID="{CF16584F-AE2C-42C4-8ABF-62413886B88A}" presName="parSpace" presStyleCnt="0"/>
      <dgm:spPr/>
    </dgm:pt>
    <dgm:pt modelId="{BE11A4FB-B8DF-40FC-BB80-0D0679F1981B}" type="pres">
      <dgm:prSet presAssocID="{A4E92C8C-AA80-4739-BD53-4DAF34A215C2}" presName="parTxOnly" presStyleLbl="node1" presStyleIdx="4" presStyleCnt="5" custLinFactNeighborX="-46964" custLinFactNeighborY="2530">
        <dgm:presLayoutVars>
          <dgm:bulletEnabled val="1"/>
        </dgm:presLayoutVars>
      </dgm:prSet>
      <dgm:spPr/>
      <dgm:t>
        <a:bodyPr/>
        <a:lstStyle/>
        <a:p>
          <a:endParaRPr lang="en-US"/>
        </a:p>
      </dgm:t>
    </dgm:pt>
  </dgm:ptLst>
  <dgm:cxnLst>
    <dgm:cxn modelId="{746532CC-8E8A-47D2-B840-1D48AF788B4B}" type="presOf" srcId="{4BD2CDBF-4972-4B64-A7E4-D66495B3DAAC}" destId="{A8CD392F-95BF-4CC8-B380-4AED19F92D7B}" srcOrd="0" destOrd="0" presId="urn:microsoft.com/office/officeart/2005/8/layout/hChevron3"/>
    <dgm:cxn modelId="{2DD90D42-8A82-4D8C-8BBD-2FE00FC10E2D}" type="presOf" srcId="{87933704-65C1-4A6F-9DB1-6B38F4736428}" destId="{4FEE766C-66FA-4F8F-9B8C-6C7290E07DAF}" srcOrd="0" destOrd="0" presId="urn:microsoft.com/office/officeart/2005/8/layout/hChevron3"/>
    <dgm:cxn modelId="{EF4CD298-C09B-465C-9613-5921136B558A}" type="presOf" srcId="{01178231-2EE6-4D29-85BA-BAA067AB13A0}" destId="{CE0D7D23-ADAB-4446-B682-8581FB11AA6A}" srcOrd="0" destOrd="0" presId="urn:microsoft.com/office/officeart/2005/8/layout/hChevron3"/>
    <dgm:cxn modelId="{D7CA41DD-6F3E-4036-A9AD-39F67E2C2C6A}" type="presOf" srcId="{0D1A6BED-D3DA-465B-9729-C5C3A28F8C2F}" destId="{4C35811F-C938-4BB5-A55C-17E78831D993}" srcOrd="0" destOrd="0" presId="urn:microsoft.com/office/officeart/2005/8/layout/hChevron3"/>
    <dgm:cxn modelId="{398CFB32-91A4-4E5A-B06C-ACC9FEB8C984}" srcId="{A848F647-6DBD-423C-A22B-071AB96F3117}" destId="{01178231-2EE6-4D29-85BA-BAA067AB13A0}" srcOrd="1" destOrd="0" parTransId="{9F8DD866-4300-4C3D-8742-8A482F2A67E7}" sibTransId="{D9F4D685-D0DE-4FF1-9A04-0A9BE07DFAD5}"/>
    <dgm:cxn modelId="{F503E8C7-79A2-4B9D-8017-1B801B9FA6AC}" srcId="{A848F647-6DBD-423C-A22B-071AB96F3117}" destId="{87933704-65C1-4A6F-9DB1-6B38F4736428}" srcOrd="3" destOrd="0" parTransId="{8CEACBD1-84FA-445A-BD34-AD660D0DE1F9}" sibTransId="{CF16584F-AE2C-42C4-8ABF-62413886B88A}"/>
    <dgm:cxn modelId="{61D77663-0581-4BE3-811B-74AFDC89783D}" type="presOf" srcId="{A848F647-6DBD-423C-A22B-071AB96F3117}" destId="{6D117FE8-27D5-4A23-BC5F-E43E6E4EDE9F}" srcOrd="0" destOrd="0" presId="urn:microsoft.com/office/officeart/2005/8/layout/hChevron3"/>
    <dgm:cxn modelId="{C21F1AAB-D252-4047-BED1-0C4F708FC374}" srcId="{A848F647-6DBD-423C-A22B-071AB96F3117}" destId="{0D1A6BED-D3DA-465B-9729-C5C3A28F8C2F}" srcOrd="0" destOrd="0" parTransId="{23A38D7C-2CC9-43B0-BECC-6DD8EFABAE27}" sibTransId="{EA136716-4082-44B2-8BCF-96B840498759}"/>
    <dgm:cxn modelId="{C461AB51-DDD9-4452-B6BF-457C4DD20AA3}" srcId="{A848F647-6DBD-423C-A22B-071AB96F3117}" destId="{4BD2CDBF-4972-4B64-A7E4-D66495B3DAAC}" srcOrd="2" destOrd="0" parTransId="{6FADA6A3-E70C-4377-B21B-AAAC12374668}" sibTransId="{46A4EE8F-BC7A-471D-9DBF-463EF4025922}"/>
    <dgm:cxn modelId="{66528721-32C6-4D7F-929E-7464CB5E6C8C}" type="presOf" srcId="{A4E92C8C-AA80-4739-BD53-4DAF34A215C2}" destId="{BE11A4FB-B8DF-40FC-BB80-0D0679F1981B}" srcOrd="0" destOrd="0" presId="urn:microsoft.com/office/officeart/2005/8/layout/hChevron3"/>
    <dgm:cxn modelId="{E3E06D97-ABE9-4FF4-8D43-5073AB0C9452}" srcId="{A848F647-6DBD-423C-A22B-071AB96F3117}" destId="{A4E92C8C-AA80-4739-BD53-4DAF34A215C2}" srcOrd="4" destOrd="0" parTransId="{7308AB2F-435B-407A-8BEF-37F70C6A5C97}" sibTransId="{65479C22-F852-431F-A479-E908DE738450}"/>
    <dgm:cxn modelId="{7D2F42FF-96E6-422F-BAA3-105E9A0EC9E0}" type="presParOf" srcId="{6D117FE8-27D5-4A23-BC5F-E43E6E4EDE9F}" destId="{4C35811F-C938-4BB5-A55C-17E78831D993}" srcOrd="0" destOrd="0" presId="urn:microsoft.com/office/officeart/2005/8/layout/hChevron3"/>
    <dgm:cxn modelId="{FA213E51-E42D-40FB-BD76-D8D3CD7C5533}" type="presParOf" srcId="{6D117FE8-27D5-4A23-BC5F-E43E6E4EDE9F}" destId="{D03E23B5-DD2B-41E0-AC62-74EE8956F4C7}" srcOrd="1" destOrd="0" presId="urn:microsoft.com/office/officeart/2005/8/layout/hChevron3"/>
    <dgm:cxn modelId="{069887E0-AA7A-442D-BA3B-5BF9D92B2732}" type="presParOf" srcId="{6D117FE8-27D5-4A23-BC5F-E43E6E4EDE9F}" destId="{CE0D7D23-ADAB-4446-B682-8581FB11AA6A}" srcOrd="2" destOrd="0" presId="urn:microsoft.com/office/officeart/2005/8/layout/hChevron3"/>
    <dgm:cxn modelId="{0463C1CA-3C34-4C0F-AF8D-27FCF6C089BF}" type="presParOf" srcId="{6D117FE8-27D5-4A23-BC5F-E43E6E4EDE9F}" destId="{116C0446-1854-44C8-BF69-D9B413B44007}" srcOrd="3" destOrd="0" presId="urn:microsoft.com/office/officeart/2005/8/layout/hChevron3"/>
    <dgm:cxn modelId="{6E94E2DC-1963-42B2-8A0F-B8F33CABB084}" type="presParOf" srcId="{6D117FE8-27D5-4A23-BC5F-E43E6E4EDE9F}" destId="{A8CD392F-95BF-4CC8-B380-4AED19F92D7B}" srcOrd="4" destOrd="0" presId="urn:microsoft.com/office/officeart/2005/8/layout/hChevron3"/>
    <dgm:cxn modelId="{1442C451-59B7-45BA-AA4D-0647EBA293F1}" type="presParOf" srcId="{6D117FE8-27D5-4A23-BC5F-E43E6E4EDE9F}" destId="{51832008-8201-4678-AC6A-35D4BA1024B7}" srcOrd="5" destOrd="0" presId="urn:microsoft.com/office/officeart/2005/8/layout/hChevron3"/>
    <dgm:cxn modelId="{02712D08-A382-4239-A4C0-CC82E46E5008}" type="presParOf" srcId="{6D117FE8-27D5-4A23-BC5F-E43E6E4EDE9F}" destId="{4FEE766C-66FA-4F8F-9B8C-6C7290E07DAF}" srcOrd="6" destOrd="0" presId="urn:microsoft.com/office/officeart/2005/8/layout/hChevron3"/>
    <dgm:cxn modelId="{4DA2953A-594E-4341-9E70-1C3FD2CAE21B}" type="presParOf" srcId="{6D117FE8-27D5-4A23-BC5F-E43E6E4EDE9F}" destId="{58BFA62D-5731-4C72-B127-B6E0E043B000}" srcOrd="7" destOrd="0" presId="urn:microsoft.com/office/officeart/2005/8/layout/hChevron3"/>
    <dgm:cxn modelId="{2C048453-9AFD-486C-9B40-B055813FCEE3}" type="presParOf" srcId="{6D117FE8-27D5-4A23-BC5F-E43E6E4EDE9F}" destId="{BE11A4FB-B8DF-40FC-BB80-0D0679F1981B}" srcOrd="8" destOrd="0" presId="urn:microsoft.com/office/officeart/2005/8/layout/hChevron3"/>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5811F-C938-4BB5-A55C-17E78831D993}">
      <dsp:nvSpPr>
        <dsp:cNvPr id="0" name=""/>
        <dsp:cNvSpPr/>
      </dsp:nvSpPr>
      <dsp:spPr>
        <a:xfrm>
          <a:off x="0" y="293957"/>
          <a:ext cx="2137849" cy="85513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en-US" sz="1800" kern="1200" dirty="0" err="1" smtClean="0"/>
            <a:t>Establecer</a:t>
          </a:r>
          <a:r>
            <a:rPr lang="en-US" sz="1800" kern="1200" dirty="0" smtClean="0"/>
            <a:t> </a:t>
          </a:r>
          <a:r>
            <a:rPr lang="en-US" sz="1800" kern="1200" dirty="0" err="1" smtClean="0"/>
            <a:t>estructura</a:t>
          </a:r>
          <a:r>
            <a:rPr lang="en-US" sz="1800" kern="1200" dirty="0" smtClean="0"/>
            <a:t> </a:t>
          </a:r>
          <a:r>
            <a:rPr lang="en-US" sz="1800" kern="1200" dirty="0" err="1" smtClean="0"/>
            <a:t>organizacional</a:t>
          </a:r>
          <a:endParaRPr lang="en-US" sz="1800" kern="1200" dirty="0"/>
        </a:p>
      </dsp:txBody>
      <dsp:txXfrm>
        <a:off x="0" y="293957"/>
        <a:ext cx="1924064" cy="855139"/>
      </dsp:txXfrm>
    </dsp:sp>
    <dsp:sp modelId="{CE0D7D23-ADAB-4446-B682-8581FB11AA6A}">
      <dsp:nvSpPr>
        <dsp:cNvPr id="0" name=""/>
        <dsp:cNvSpPr/>
      </dsp:nvSpPr>
      <dsp:spPr>
        <a:xfrm>
          <a:off x="1672860" y="293957"/>
          <a:ext cx="2137849" cy="8551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err="1" smtClean="0"/>
            <a:t>Identificar</a:t>
          </a:r>
          <a:r>
            <a:rPr lang="en-US" sz="1800" kern="1200" dirty="0" smtClean="0"/>
            <a:t> </a:t>
          </a:r>
          <a:r>
            <a:rPr lang="en-US" sz="1800" kern="1200" dirty="0" err="1" smtClean="0"/>
            <a:t>asuntos</a:t>
          </a:r>
          <a:r>
            <a:rPr lang="en-US" sz="1800" kern="1200" dirty="0" smtClean="0"/>
            <a:t> de </a:t>
          </a:r>
          <a:r>
            <a:rPr lang="en-US" sz="1800" kern="1200" dirty="0" err="1" smtClean="0"/>
            <a:t>gobernanza</a:t>
          </a:r>
          <a:endParaRPr lang="en-US" sz="1800" kern="1200" dirty="0"/>
        </a:p>
      </dsp:txBody>
      <dsp:txXfrm>
        <a:off x="2100430" y="293957"/>
        <a:ext cx="1282710" cy="855139"/>
      </dsp:txXfrm>
    </dsp:sp>
    <dsp:sp modelId="{A8CD392F-95BF-4CC8-B380-4AED19F92D7B}">
      <dsp:nvSpPr>
        <dsp:cNvPr id="0" name=""/>
        <dsp:cNvSpPr/>
      </dsp:nvSpPr>
      <dsp:spPr>
        <a:xfrm>
          <a:off x="3329044" y="293957"/>
          <a:ext cx="2137849" cy="8551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err="1" smtClean="0"/>
            <a:t>Desarrollar</a:t>
          </a:r>
          <a:r>
            <a:rPr lang="en-US" sz="1800" kern="1200" dirty="0" smtClean="0"/>
            <a:t> </a:t>
          </a:r>
          <a:r>
            <a:rPr lang="en-US" sz="1800" kern="1200" dirty="0" err="1" smtClean="0"/>
            <a:t>sistema</a:t>
          </a:r>
          <a:r>
            <a:rPr lang="en-US" sz="1800" kern="1200" dirty="0" smtClean="0"/>
            <a:t> de </a:t>
          </a:r>
          <a:r>
            <a:rPr lang="en-US" sz="1800" kern="1200" dirty="0" err="1" smtClean="0"/>
            <a:t>indicadores</a:t>
          </a:r>
          <a:endParaRPr lang="en-US" sz="1800" kern="1200" dirty="0"/>
        </a:p>
      </dsp:txBody>
      <dsp:txXfrm>
        <a:off x="3756614" y="293957"/>
        <a:ext cx="1282710" cy="855139"/>
      </dsp:txXfrm>
    </dsp:sp>
    <dsp:sp modelId="{4FEE766C-66FA-4F8F-9B8C-6C7290E07DAF}">
      <dsp:nvSpPr>
        <dsp:cNvPr id="0" name=""/>
        <dsp:cNvSpPr/>
      </dsp:nvSpPr>
      <dsp:spPr>
        <a:xfrm>
          <a:off x="4985228" y="293957"/>
          <a:ext cx="2137849" cy="8551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err="1" smtClean="0"/>
            <a:t>Colecci</a:t>
          </a:r>
          <a:r>
            <a:rPr lang="en-US" sz="1800" kern="1200" dirty="0" err="1" smtClean="0">
              <a:latin typeface="Calibri"/>
              <a:cs typeface="Calibri"/>
            </a:rPr>
            <a:t>ó</a:t>
          </a:r>
          <a:r>
            <a:rPr lang="en-US" sz="1800" kern="1200" dirty="0" err="1" smtClean="0"/>
            <a:t>n</a:t>
          </a:r>
          <a:r>
            <a:rPr lang="en-US" sz="1800" kern="1200" dirty="0" smtClean="0"/>
            <a:t> de </a:t>
          </a:r>
          <a:r>
            <a:rPr lang="en-US" sz="1800" kern="1200" dirty="0" err="1" smtClean="0"/>
            <a:t>datos</a:t>
          </a:r>
          <a:endParaRPr lang="en-US" sz="1800" kern="1200" dirty="0"/>
        </a:p>
      </dsp:txBody>
      <dsp:txXfrm>
        <a:off x="5412798" y="293957"/>
        <a:ext cx="1282710" cy="855139"/>
      </dsp:txXfrm>
    </dsp:sp>
    <dsp:sp modelId="{BE11A4FB-B8DF-40FC-BB80-0D0679F1981B}">
      <dsp:nvSpPr>
        <dsp:cNvPr id="0" name=""/>
        <dsp:cNvSpPr/>
      </dsp:nvSpPr>
      <dsp:spPr>
        <a:xfrm>
          <a:off x="6641411" y="293957"/>
          <a:ext cx="2137849" cy="85513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en-US" sz="1800" kern="1200" dirty="0" err="1" smtClean="0"/>
            <a:t>Analizar</a:t>
          </a:r>
          <a:r>
            <a:rPr lang="en-US" sz="1800" kern="1200" dirty="0" smtClean="0"/>
            <a:t> y </a:t>
          </a:r>
          <a:r>
            <a:rPr lang="en-US" sz="1800" kern="1200" dirty="0" err="1" smtClean="0"/>
            <a:t>diseminar</a:t>
          </a:r>
          <a:r>
            <a:rPr lang="en-US" sz="1800" kern="1200" dirty="0" smtClean="0"/>
            <a:t> </a:t>
          </a:r>
          <a:r>
            <a:rPr lang="en-US" sz="1800" kern="1200" dirty="0" err="1" smtClean="0"/>
            <a:t>resultados</a:t>
          </a:r>
          <a:endParaRPr lang="en-US" sz="1800" kern="1200" dirty="0"/>
        </a:p>
      </dsp:txBody>
      <dsp:txXfrm>
        <a:off x="7068981" y="293957"/>
        <a:ext cx="1282710" cy="8551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3A6870-67D2-4DE0-95DD-9E0AC8A0C94A}" type="datetimeFigureOut">
              <a:rPr lang="en-GB" smtClean="0"/>
              <a:pPr/>
              <a:t>19/02/2014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0C317-C108-42BE-9AAA-95729CF00297}" type="slidenum">
              <a:rPr lang="en-GB" smtClean="0"/>
              <a:pPr/>
              <a:t>‹#›</a:t>
            </a:fld>
            <a:endParaRPr lang="en-GB"/>
          </a:p>
        </p:txBody>
      </p:sp>
    </p:spTree>
    <p:extLst>
      <p:ext uri="{BB962C8B-B14F-4D97-AF65-F5344CB8AC3E}">
        <p14:creationId xmlns:p14="http://schemas.microsoft.com/office/powerpoint/2010/main" xmlns="" val="185590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a:noFill/>
          <a:ln/>
        </p:spPr>
        <p:txBody>
          <a:bodyPr/>
          <a:lstStyle/>
          <a:p>
            <a:pPr eaLnBrk="1" hangingPunct="1"/>
            <a:endParaRPr lang="fr-FR" smtClean="0"/>
          </a:p>
        </p:txBody>
      </p:sp>
      <p:sp>
        <p:nvSpPr>
          <p:cNvPr id="44036" name="Espace réservé de l'en-tête 3"/>
          <p:cNvSpPr>
            <a:spLocks noGrp="1"/>
          </p:cNvSpPr>
          <p:nvPr>
            <p:ph type="hdr" sz="quarter"/>
          </p:nvPr>
        </p:nvSpPr>
        <p:spPr>
          <a:noFill/>
        </p:spPr>
        <p:txBody>
          <a:bodyPr/>
          <a:lstStyle/>
          <a:p>
            <a:pPr defTabSz="925513"/>
            <a:r>
              <a:rPr lang="en-GB" smtClean="0"/>
              <a:t>Module 1 - Introduction to the Programme</a:t>
            </a:r>
          </a:p>
        </p:txBody>
      </p:sp>
      <p:sp>
        <p:nvSpPr>
          <p:cNvPr id="44037" name="Espace réservé du numéro de diapositive 4"/>
          <p:cNvSpPr>
            <a:spLocks noGrp="1"/>
          </p:cNvSpPr>
          <p:nvPr>
            <p:ph type="sldNum" sz="quarter" idx="5"/>
          </p:nvPr>
        </p:nvSpPr>
        <p:spPr>
          <a:noFill/>
        </p:spPr>
        <p:txBody>
          <a:bodyPr/>
          <a:lstStyle/>
          <a:p>
            <a:pPr defTabSz="925513"/>
            <a:fld id="{837799D8-BB87-46C3-96A9-E99233305B85}" type="slidenum">
              <a:rPr lang="en-US" smtClean="0"/>
              <a:pPr defTabSz="925513"/>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7107" name="Espace réservé des commentaires 2"/>
          <p:cNvSpPr>
            <a:spLocks noGrp="1"/>
          </p:cNvSpPr>
          <p:nvPr>
            <p:ph type="body" idx="1"/>
          </p:nvPr>
        </p:nvSpPr>
        <p:spPr>
          <a:noFill/>
          <a:ln/>
        </p:spPr>
        <p:txBody>
          <a:bodyPr/>
          <a:lstStyle/>
          <a:p>
            <a:pPr eaLnBrk="1" hangingPunct="1"/>
            <a:endParaRPr lang="fr-FR" smtClean="0"/>
          </a:p>
        </p:txBody>
      </p:sp>
      <p:sp>
        <p:nvSpPr>
          <p:cNvPr id="47108" name="Espace réservé de l'en-tête 3"/>
          <p:cNvSpPr>
            <a:spLocks noGrp="1"/>
          </p:cNvSpPr>
          <p:nvPr>
            <p:ph type="hdr" sz="quarter"/>
          </p:nvPr>
        </p:nvSpPr>
        <p:spPr>
          <a:noFill/>
        </p:spPr>
        <p:txBody>
          <a:bodyPr/>
          <a:lstStyle/>
          <a:p>
            <a:pPr defTabSz="925513"/>
            <a:r>
              <a:rPr lang="en-GB" smtClean="0"/>
              <a:t>Module 1 - Introduction to the Programme</a:t>
            </a:r>
          </a:p>
        </p:txBody>
      </p:sp>
      <p:sp>
        <p:nvSpPr>
          <p:cNvPr id="47109" name="Espace réservé du numéro de diapositive 4"/>
          <p:cNvSpPr>
            <a:spLocks noGrp="1"/>
          </p:cNvSpPr>
          <p:nvPr>
            <p:ph type="sldNum" sz="quarter" idx="5"/>
          </p:nvPr>
        </p:nvSpPr>
        <p:spPr>
          <a:noFill/>
        </p:spPr>
        <p:txBody>
          <a:bodyPr/>
          <a:lstStyle/>
          <a:p>
            <a:pPr defTabSz="925513"/>
            <a:fld id="{A409BE43-A158-4486-86F9-D79D8EF68447}" type="slidenum">
              <a:rPr lang="en-US" smtClean="0"/>
              <a:pPr defTabSz="925513"/>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Pero medir por que, para que?... Indicadores globales sirven para clasificar los paises, pero no son muy utiles para evaluar el estado real de la gobernabilidad/transparencia dentro de los paises y casi nunca resultan en un mejoramiento de la gobernabilidad/transparencia dentro del pais. </a:t>
            </a:r>
          </a:p>
          <a:p>
            <a:pPr eaLnBrk="1" hangingPunct="1">
              <a:spcBef>
                <a:spcPct val="0"/>
              </a:spcBef>
            </a:pPr>
            <a:endParaRPr lang="en-GB" smtClean="0"/>
          </a:p>
          <a:p>
            <a:pPr eaLnBrk="1" hangingPunct="1">
              <a:spcBef>
                <a:spcPct val="0"/>
              </a:spcBef>
            </a:pPr>
            <a:r>
              <a:rPr lang="en-GB" smtClean="0"/>
              <a:t>Muchas veces el indicador determina lo que se va  a medir, los temas prioritarios en el pais.</a:t>
            </a:r>
          </a:p>
          <a:p>
            <a:pPr eaLnBrk="1" hangingPunct="1">
              <a:spcBef>
                <a:spcPct val="0"/>
              </a:spcBef>
            </a:pPr>
            <a:endParaRPr lang="en-GB" smtClean="0"/>
          </a:p>
          <a:p>
            <a:pPr eaLnBrk="1" hangingPunct="1">
              <a:spcBef>
                <a:spcPct val="0"/>
              </a:spcBef>
            </a:pPr>
            <a:r>
              <a:rPr lang="en-GB" smtClean="0"/>
              <a:t>Tendria que ser lo contrario: el contexto del pais, las prioridades en el pais tendrian que determinar que se va a medir, y los indicadores tiene que venir al servicio de los problemas q tiene el pais, y no lo contrario.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DDC717B-DF30-476B-BD08-8170C20E4E32}" type="slidenum">
              <a:rPr lang="en-GB" smtClean="0"/>
              <a:pPr eaLnBrk="1" hangingPunct="1"/>
              <a:t>5</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FAFF8F-69CE-4CEC-BBED-83247AECE76B}" type="slidenum">
              <a:rPr lang="en-GB"/>
              <a:pPr/>
              <a:t>10</a:t>
            </a:fld>
            <a:endParaRPr lang="en-GB"/>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pPr>
              <a:lnSpc>
                <a:spcPct val="90000"/>
              </a:lnSpc>
            </a:pPr>
            <a:r>
              <a:rPr lang="en-GB" sz="1000" b="1"/>
              <a:t>10 central features of an effective democratic</a:t>
            </a:r>
          </a:p>
          <a:p>
            <a:pPr>
              <a:lnSpc>
                <a:spcPct val="90000"/>
              </a:lnSpc>
            </a:pPr>
            <a:r>
              <a:rPr lang="en-GB" sz="1000" b="1"/>
              <a:t>governance assessment</a:t>
            </a:r>
          </a:p>
          <a:p>
            <a:pPr>
              <a:lnSpc>
                <a:spcPct val="90000"/>
              </a:lnSpc>
            </a:pPr>
            <a:r>
              <a:rPr lang="en-GB" sz="1000"/>
              <a:t>1. The governance assessment system is anchored in the national</a:t>
            </a:r>
          </a:p>
          <a:p>
            <a:pPr>
              <a:lnSpc>
                <a:spcPct val="90000"/>
              </a:lnSpc>
            </a:pPr>
            <a:r>
              <a:rPr lang="en-GB" sz="1000"/>
              <a:t>development plan</a:t>
            </a:r>
          </a:p>
          <a:p>
            <a:pPr>
              <a:lnSpc>
                <a:spcPct val="90000"/>
              </a:lnSpc>
            </a:pPr>
            <a:r>
              <a:rPr lang="en-GB" sz="1000"/>
              <a:t>2. The assessment is country contextualized and focuses on</a:t>
            </a:r>
          </a:p>
          <a:p>
            <a:pPr>
              <a:lnSpc>
                <a:spcPct val="90000"/>
              </a:lnSpc>
            </a:pPr>
            <a:r>
              <a:rPr lang="en-GB" sz="1000"/>
              <a:t>national governance priorities</a:t>
            </a:r>
          </a:p>
          <a:p>
            <a:pPr>
              <a:lnSpc>
                <a:spcPct val="90000"/>
              </a:lnSpc>
            </a:pPr>
            <a:r>
              <a:rPr lang="en-GB" sz="1000"/>
              <a:t>3. A methodology is used that conforms to global standards in</a:t>
            </a:r>
          </a:p>
          <a:p>
            <a:pPr>
              <a:lnSpc>
                <a:spcPct val="90000"/>
              </a:lnSpc>
            </a:pPr>
            <a:r>
              <a:rPr lang="en-GB" sz="1000"/>
              <a:t>terms of technical and scientifi c rigour</a:t>
            </a:r>
          </a:p>
          <a:p>
            <a:pPr>
              <a:lnSpc>
                <a:spcPct val="90000"/>
              </a:lnSpc>
            </a:pPr>
            <a:r>
              <a:rPr lang="en-GB" sz="1000"/>
              <a:t>4. Indicators for the assessment are selected and generated</a:t>
            </a:r>
          </a:p>
          <a:p>
            <a:pPr>
              <a:lnSpc>
                <a:spcPct val="90000"/>
              </a:lnSpc>
            </a:pPr>
            <a:r>
              <a:rPr lang="en-GB" sz="1000"/>
              <a:t>through a transparent, participatory and inclusive process</a:t>
            </a:r>
          </a:p>
          <a:p>
            <a:pPr>
              <a:lnSpc>
                <a:spcPct val="90000"/>
              </a:lnSpc>
            </a:pPr>
            <a:r>
              <a:rPr lang="en-GB" sz="1000"/>
              <a:t>5. There is an institutionalized procedure to collect data from</a:t>
            </a:r>
          </a:p>
          <a:p>
            <a:pPr>
              <a:lnSpc>
                <a:spcPct val="90000"/>
              </a:lnSpc>
            </a:pPr>
            <a:r>
              <a:rPr lang="en-GB" sz="1000"/>
              <a:t>a variety of sources and a public national database that stores</a:t>
            </a:r>
          </a:p>
          <a:p>
            <a:pPr>
              <a:lnSpc>
                <a:spcPct val="90000"/>
              </a:lnSpc>
            </a:pPr>
            <a:r>
              <a:rPr lang="en-GB" sz="1000"/>
              <a:t>this information</a:t>
            </a:r>
          </a:p>
          <a:p>
            <a:pPr>
              <a:lnSpc>
                <a:spcPct val="90000"/>
              </a:lnSpc>
            </a:pPr>
            <a:r>
              <a:rPr lang="en-GB" sz="1000"/>
              <a:t>6. The assessment is poverty and gender sensitive, and responsive</a:t>
            </a:r>
          </a:p>
          <a:p>
            <a:pPr>
              <a:lnSpc>
                <a:spcPct val="90000"/>
              </a:lnSpc>
            </a:pPr>
            <a:r>
              <a:rPr lang="en-GB" sz="1000"/>
              <a:t>to other vulnerable groups in the country</a:t>
            </a:r>
          </a:p>
          <a:p>
            <a:pPr>
              <a:lnSpc>
                <a:spcPct val="90000"/>
              </a:lnSpc>
            </a:pPr>
            <a:r>
              <a:rPr lang="en-GB" sz="1000"/>
              <a:t>7. There is a targeted approach to developing the capacity of</a:t>
            </a:r>
          </a:p>
          <a:p>
            <a:pPr>
              <a:lnSpc>
                <a:spcPct val="90000"/>
              </a:lnSpc>
            </a:pPr>
            <a:r>
              <a:rPr lang="en-GB" sz="1000"/>
              <a:t>national stakeholders</a:t>
            </a:r>
          </a:p>
          <a:p>
            <a:pPr>
              <a:lnSpc>
                <a:spcPct val="90000"/>
              </a:lnSpc>
            </a:pPr>
            <a:r>
              <a:rPr lang="en-GB" sz="1000"/>
              <a:t>8. The assessment is cost-effective and timely</a:t>
            </a:r>
          </a:p>
          <a:p>
            <a:pPr>
              <a:lnSpc>
                <a:spcPct val="90000"/>
              </a:lnSpc>
            </a:pPr>
            <a:r>
              <a:rPr lang="en-GB" sz="1000"/>
              <a:t>9. The results of the governance assessment are widely</a:t>
            </a:r>
          </a:p>
          <a:p>
            <a:pPr>
              <a:lnSpc>
                <a:spcPct val="90000"/>
              </a:lnSpc>
            </a:pPr>
            <a:r>
              <a:rPr lang="en-GB" sz="1000"/>
              <a:t>communicated and disseminated</a:t>
            </a:r>
          </a:p>
          <a:p>
            <a:pPr>
              <a:lnSpc>
                <a:spcPct val="90000"/>
              </a:lnSpc>
            </a:pPr>
            <a:r>
              <a:rPr lang="en-GB" sz="1000"/>
              <a:t>10. The assessment is repeated to secure monitoring of</a:t>
            </a:r>
          </a:p>
          <a:p>
            <a:pPr>
              <a:lnSpc>
                <a:spcPct val="90000"/>
              </a:lnSpc>
            </a:pPr>
            <a:r>
              <a:rPr lang="en-GB" sz="1000"/>
              <a:t>governance performance over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en-GB" smtClean="0"/>
              <a:t>Based on experience from other countries, these are some of the benefits that may take place as a result of broadening ownership. </a:t>
            </a:r>
          </a:p>
          <a:p>
            <a:endParaRPr lang="en-GB" smtClean="0"/>
          </a:p>
          <a:p>
            <a:r>
              <a:rPr lang="en-GB" smtClean="0"/>
              <a:t>For example, if stakeholders are involved in making key decisions in creating a framework, such as identifying needs and purpose, select tools, choose relevant indicators, design a method for collecting data, this creates greater commitment.</a:t>
            </a:r>
          </a:p>
          <a:p>
            <a:endParaRPr lang="en-GB" smtClean="0"/>
          </a:p>
          <a:p>
            <a:r>
              <a:rPr lang="en-GB" smtClean="0"/>
              <a:t>Experience show that ownership and commitment may reduce bureaucratic resistance to the assessment exercise.</a:t>
            </a:r>
          </a:p>
          <a:p>
            <a:endParaRPr lang="en-GB" b="1" smtClean="0"/>
          </a:p>
          <a:p>
            <a:endParaRPr lang="en-US" smtClean="0"/>
          </a:p>
        </p:txBody>
      </p:sp>
      <p:sp>
        <p:nvSpPr>
          <p:cNvPr id="60420" name="Slide Number Placeholder 3"/>
          <p:cNvSpPr>
            <a:spLocks noGrp="1"/>
          </p:cNvSpPr>
          <p:nvPr>
            <p:ph type="sldNum" sz="quarter" idx="5"/>
          </p:nvPr>
        </p:nvSpPr>
        <p:spPr>
          <a:noFill/>
        </p:spPr>
        <p:txBody>
          <a:bodyPr/>
          <a:lstStyle/>
          <a:p>
            <a:fld id="{3CC2F449-6051-4562-A989-5BE5EA31F8C7}" type="slidenum">
              <a:rPr lang="en-US" smtClean="0"/>
              <a:pPr/>
              <a:t>12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en-GB" sz="1200" kern="1200" dirty="0" smtClean="0">
                <a:solidFill>
                  <a:schemeClr val="tx1"/>
                </a:solidFill>
                <a:latin typeface="Arial" charset="0"/>
                <a:ea typeface="+mn-ea"/>
                <a:cs typeface="+mn-cs"/>
              </a:rPr>
              <a:t>Not only can policymakers be resistant to CSO engagement in policy processes, they are also often</a:t>
            </a:r>
            <a:r>
              <a:rPr lang="en-GB" sz="1200" kern="1200" baseline="0" dirty="0" smtClean="0">
                <a:solidFill>
                  <a:schemeClr val="tx1"/>
                </a:solidFill>
                <a:latin typeface="Arial" charset="0"/>
                <a:ea typeface="+mn-ea"/>
                <a:cs typeface="+mn-cs"/>
              </a:rPr>
              <a:t> resistant to research (which might contradict / go against vested interests/incentives)</a:t>
            </a:r>
            <a:endParaRPr lang="en-US" dirty="0" smtClean="0"/>
          </a:p>
        </p:txBody>
      </p:sp>
      <p:sp>
        <p:nvSpPr>
          <p:cNvPr id="41988" name="Slide Number Placeholder 3"/>
          <p:cNvSpPr>
            <a:spLocks noGrp="1"/>
          </p:cNvSpPr>
          <p:nvPr>
            <p:ph type="sldNum" sz="quarter" idx="5"/>
          </p:nvPr>
        </p:nvSpPr>
        <p:spPr>
          <a:noFill/>
        </p:spPr>
        <p:txBody>
          <a:bodyPr/>
          <a:lstStyle/>
          <a:p>
            <a:fld id="{7C78D385-B4CB-4AC5-87E0-3B73294F7DE0}" type="slidenum">
              <a:rPr lang="en-GB"/>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14B718A-72C8-4445-8136-DB8330BB23E1}"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xmlns="" val="1047244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xmlns="" val="28243374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xmlns="" val="37766635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xmlns="" val="39618439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4B3BA1-FF78-46FC-A915-646825990621}"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xmlns="" val="40900959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4B3BA1-FF78-46FC-A915-646825990621}"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xmlns="" val="41020032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74B3BA1-FF78-46FC-A915-646825990621}" type="datetimeFigureOut">
              <a:rPr lang="en-US" smtClean="0"/>
              <a:pPr/>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xmlns="" val="41824015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4B3BA1-FF78-46FC-A915-646825990621}"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xmlns="" val="10717814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B3BA1-FF78-46FC-A915-646825990621}"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xmlns="" val="27902755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xmlns="" val="2878832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4B3BA1-FF78-46FC-A915-646825990621}"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xmlns="" val="32743724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xmlns="" val="3456388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xmlns="" val="30363386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B3BA1-FF78-46FC-A915-646825990621}"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C6AD7F-EA93-49C0-9AC0-85E4A969C23B}" type="slidenum">
              <a:rPr lang="en-US" smtClean="0"/>
              <a:pPr/>
              <a:t>‹#›</a:t>
            </a:fld>
            <a:endParaRPr lang="en-US"/>
          </a:p>
        </p:txBody>
      </p:sp>
    </p:spTree>
    <p:extLst>
      <p:ext uri="{BB962C8B-B14F-4D97-AF65-F5344CB8AC3E}">
        <p14:creationId xmlns:p14="http://schemas.microsoft.com/office/powerpoint/2010/main" xmlns="" val="153134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086012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958566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540638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25669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548296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4193730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019712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22400456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BB7F6A-2867-439C-9A4D-2FD0E495E445}"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xmlns="" val="7871996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070521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29692279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35039344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23785770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951098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904339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523311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579093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2583426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217039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8BB7F6A-2867-439C-9A4D-2FD0E495E445}" type="datetimeFigureOut">
              <a:rPr lang="en-US" smtClean="0"/>
              <a:pPr/>
              <a:t>2/19/2014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837113-2F3E-4400-9792-506CD95B94E0}" type="slidenum">
              <a:rPr lang="en-US" smtClean="0"/>
              <a:pPr/>
              <a:t>‹#›</a:t>
            </a:fld>
            <a:endParaRPr lang="en-US" dirty="0"/>
          </a:p>
        </p:txBody>
      </p:sp>
    </p:spTree>
    <p:extLst>
      <p:ext uri="{BB962C8B-B14F-4D97-AF65-F5344CB8AC3E}">
        <p14:creationId xmlns:p14="http://schemas.microsoft.com/office/powerpoint/2010/main" xmlns="" val="129003076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2885246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878599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525622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61780490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289236382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477200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4110393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21702466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2910963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73206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BB7F6A-2867-439C-9A4D-2FD0E495E445}"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xmlns="" val="10541402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34787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466397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727478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239000" y="655117"/>
            <a:ext cx="1371600" cy="716483"/>
          </a:xfrm>
          <a:prstGeom prst="rect">
            <a:avLst/>
          </a:prstGeom>
        </p:spPr>
      </p:pic>
    </p:spTree>
    <p:extLst>
      <p:ext uri="{BB962C8B-B14F-4D97-AF65-F5344CB8AC3E}">
        <p14:creationId xmlns:p14="http://schemas.microsoft.com/office/powerpoint/2010/main" xmlns="" val="223689552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420150359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6736970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440573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79215627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82505673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12918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B7F6A-2867-439C-9A4D-2FD0E495E445}" type="datetimeFigureOut">
              <a:rPr lang="en-US" smtClean="0"/>
              <a:pPr/>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xmlns="" val="6213341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9982830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631464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26149441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671959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20532336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8450638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64372102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753118439"/>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1891725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66160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3712" y="392991"/>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BB7F6A-2867-439C-9A4D-2FD0E495E445}"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xmlns="" val="2968400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486138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1712758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9943409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016057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71978387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341805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955986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7154835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3354024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276610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B7F6A-2867-439C-9A4D-2FD0E495E445}"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xmlns="" val="36254606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1010131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273EF2-3846-4EE4-8945-D4DD53CBC62D}" type="datetimeFigureOut">
              <a:rPr lang="en-US" smtClean="0"/>
              <a:pPr/>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40834827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273EF2-3846-4EE4-8945-D4DD53CBC62D}"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109594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273EF2-3846-4EE4-8945-D4DD53CBC62D}"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5506383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6981009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273EF2-3846-4EE4-8945-D4DD53CBC62D}"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0000526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29572030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273EF2-3846-4EE4-8945-D4DD53CBC62D}"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5470E9-CD58-4B1E-AD27-812AEDC7ECFB}" type="slidenum">
              <a:rPr lang="en-US" smtClean="0"/>
              <a:pPr/>
              <a:t>‹#›</a:t>
            </a:fld>
            <a:endParaRPr lang="en-US"/>
          </a:p>
        </p:txBody>
      </p:sp>
    </p:spTree>
    <p:extLst>
      <p:ext uri="{BB962C8B-B14F-4D97-AF65-F5344CB8AC3E}">
        <p14:creationId xmlns:p14="http://schemas.microsoft.com/office/powerpoint/2010/main" xmlns="" val="15728578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xmlns="" val="17800466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xmlns="" val="351632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xmlns="" val="36226254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A92533-F3EB-4779-8E9C-0548A39DD9A7}"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xmlns="" val="37682446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A92533-F3EB-4779-8E9C-0548A39DD9A7}"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xmlns="" val="4318869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A92533-F3EB-4779-8E9C-0548A39DD9A7}" type="datetimeFigureOut">
              <a:rPr lang="en-US" smtClean="0"/>
              <a:pPr/>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xmlns="" val="473244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A92533-F3EB-4779-8E9C-0548A39DD9A7}"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xmlns="" val="9958412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92533-F3EB-4779-8E9C-0548A39DD9A7}"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xmlns="" val="1701336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xmlns="" val="37316640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92533-F3EB-4779-8E9C-0548A39DD9A7}"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xmlns="" val="7795906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xmlns="" val="2181493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A92533-F3EB-4779-8E9C-0548A39DD9A7}"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466375-FC46-4BB0-88E2-5579CDB06D5C}" type="slidenum">
              <a:rPr lang="en-US" smtClean="0"/>
              <a:pPr/>
              <a:t>‹#›</a:t>
            </a:fld>
            <a:endParaRPr lang="en-US"/>
          </a:p>
        </p:txBody>
      </p:sp>
    </p:spTree>
    <p:extLst>
      <p:ext uri="{BB962C8B-B14F-4D97-AF65-F5344CB8AC3E}">
        <p14:creationId xmlns:p14="http://schemas.microsoft.com/office/powerpoint/2010/main" xmlns="" val="2548796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xmlns="" val="87281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B7F6A-2867-439C-9A4D-2FD0E495E445}"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37113-2F3E-4400-9792-506CD95B94E0}" type="slidenum">
              <a:rPr lang="en-US" smtClean="0"/>
              <a:pPr/>
              <a:t>‹#›</a:t>
            </a:fld>
            <a:endParaRPr lang="en-US"/>
          </a:p>
        </p:txBody>
      </p:sp>
    </p:spTree>
    <p:extLst>
      <p:ext uri="{BB962C8B-B14F-4D97-AF65-F5344CB8AC3E}">
        <p14:creationId xmlns:p14="http://schemas.microsoft.com/office/powerpoint/2010/main" xmlns="" val="19040827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xmlns="" val="22513607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5B36D5-437A-4D6D-BBCA-089DE220AC13}"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xmlns="" val="22178794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5B36D5-437A-4D6D-BBCA-089DE220AC13}"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xmlns="" val="27433790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5B36D5-437A-4D6D-BBCA-089DE220AC13}" type="datetimeFigureOut">
              <a:rPr lang="en-US" smtClean="0"/>
              <a:pPr/>
              <a:t>2/19/2014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xmlns="" val="13358748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5B36D5-437A-4D6D-BBCA-089DE220AC13}" type="datetimeFigureOut">
              <a:rPr lang="en-US" smtClean="0"/>
              <a:pPr/>
              <a:t>2/19/2014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xmlns="" val="21506295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B36D5-437A-4D6D-BBCA-089DE220AC13}" type="datetimeFigureOut">
              <a:rPr lang="en-US" smtClean="0"/>
              <a:pPr/>
              <a:t>2/19/2014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xmlns="" val="11607004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xmlns="" val="164177981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5B36D5-437A-4D6D-BBCA-089DE220AC13}" type="datetimeFigureOut">
              <a:rPr lang="en-US" smtClean="0"/>
              <a:pPr/>
              <a:t>2/19/2014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xmlns="" val="391672552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xmlns="" val="23433852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5B36D5-437A-4D6D-BBCA-089DE220AC13}" type="datetimeFigureOut">
              <a:rPr lang="en-US" smtClean="0"/>
              <a:pPr/>
              <a:t>2/19/2014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728A34-41F8-483E-9317-9DEB68ADFFDC}" type="slidenum">
              <a:rPr lang="en-US" smtClean="0"/>
              <a:pPr/>
              <a:t>‹#›</a:t>
            </a:fld>
            <a:endParaRPr lang="en-US"/>
          </a:p>
        </p:txBody>
      </p:sp>
    </p:spTree>
    <p:extLst>
      <p:ext uri="{BB962C8B-B14F-4D97-AF65-F5344CB8AC3E}">
        <p14:creationId xmlns:p14="http://schemas.microsoft.com/office/powerpoint/2010/main" xmlns="" val="180182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86000"/>
            <a:ext cx="8229600" cy="3840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B7F6A-2867-439C-9A4D-2FD0E495E445}" type="datetimeFigureOut">
              <a:rPr lang="en-US" smtClean="0"/>
              <a:pPr/>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837113-2F3E-4400-9792-506CD95B94E0}" type="slidenum">
              <a:rPr lang="en-US" smtClean="0"/>
              <a:pPr/>
              <a:t>‹#›</a:t>
            </a:fld>
            <a:endParaRPr lang="en-US"/>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457200" y="508636"/>
            <a:ext cx="1864785" cy="548640"/>
          </a:xfrm>
          <a:prstGeom prst="rect">
            <a:avLst/>
          </a:prstGeom>
        </p:spPr>
      </p:pic>
      <p:sp>
        <p:nvSpPr>
          <p:cNvPr id="16" name="Rectangle 15"/>
          <p:cNvSpPr/>
          <p:nvPr userDrawn="1"/>
        </p:nvSpPr>
        <p:spPr>
          <a:xfrm flipV="1">
            <a:off x="-10885" y="2"/>
            <a:ext cx="9154886"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57200" y="1286256"/>
            <a:ext cx="8229600" cy="91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7315200" y="457201"/>
            <a:ext cx="1371600" cy="716483"/>
          </a:xfrm>
          <a:prstGeom prst="rect">
            <a:avLst/>
          </a:prstGeom>
        </p:spPr>
      </p:pic>
      <p:pic>
        <p:nvPicPr>
          <p:cNvPr id="24" name="Picture 23"/>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xmlns="" val="160839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B3BA1-FF78-46FC-A915-646825990621}" type="datetimeFigureOut">
              <a:rPr lang="en-US" smtClean="0"/>
              <a:pPr/>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6AD7F-EA93-49C0-9AC0-85E4A969C23B}" type="slidenum">
              <a:rPr lang="en-US" smtClean="0"/>
              <a:pPr/>
              <a:t>‹#›</a:t>
            </a:fld>
            <a:endParaRPr lang="en-US"/>
          </a:p>
        </p:txBody>
      </p:sp>
    </p:spTree>
    <p:extLst>
      <p:ext uri="{BB962C8B-B14F-4D97-AF65-F5344CB8AC3E}">
        <p14:creationId xmlns:p14="http://schemas.microsoft.com/office/powerpoint/2010/main" xmlns="" val="192372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userDrawn="1"/>
        </p:nvSpPr>
        <p:spPr>
          <a:xfrm>
            <a:off x="0" y="295656"/>
            <a:ext cx="693724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162800" y="125353"/>
            <a:ext cx="1645920" cy="484247"/>
          </a:xfrm>
          <a:prstGeom prst="rect">
            <a:avLst/>
          </a:prstGeom>
        </p:spPr>
      </p:pic>
      <p:sp>
        <p:nvSpPr>
          <p:cNvPr id="12" name="Rectangle 11"/>
          <p:cNvSpPr/>
          <p:nvPr userDrawn="1"/>
        </p:nvSpPr>
        <p:spPr>
          <a:xfrm flipV="1">
            <a:off x="0" y="2"/>
            <a:ext cx="69342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7239000" y="655117"/>
            <a:ext cx="1371600" cy="716483"/>
          </a:xfrm>
          <a:prstGeom prst="rect">
            <a:avLst/>
          </a:prstGeom>
        </p:spPr>
      </p:pic>
      <p:pic>
        <p:nvPicPr>
          <p:cNvPr id="16" name="Picture 15"/>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xmlns="" val="6247223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8" name="Rectangle 7"/>
          <p:cNvSpPr/>
          <p:nvPr userDrawn="1"/>
        </p:nvSpPr>
        <p:spPr>
          <a:xfrm>
            <a:off x="457200" y="304800"/>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162800" y="125353"/>
            <a:ext cx="1645920" cy="484247"/>
          </a:xfrm>
          <a:prstGeom prst="rect">
            <a:avLst/>
          </a:prstGeom>
        </p:spPr>
      </p:pic>
      <p:pic>
        <p:nvPicPr>
          <p:cNvPr id="11" name="Picture 10"/>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7239000" y="655117"/>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xmlns="" val="307887177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162800" y="125353"/>
            <a:ext cx="1645920" cy="484247"/>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a14="http://schemas.microsoft.com/office/drawing/2010/main" xmlns="" val="0"/>
              </a:ext>
            </a:extLst>
          </a:blip>
          <a:srcRect l="24052" r="1"/>
          <a:stretch/>
        </p:blipFill>
        <p:spPr>
          <a:xfrm>
            <a:off x="2130714" y="5357885"/>
            <a:ext cx="7013285" cy="2414515"/>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2130714" y="457200"/>
            <a:ext cx="84078" cy="5669280"/>
          </a:xfrm>
          <a:prstGeom prst="rect">
            <a:avLst/>
          </a:prstGeom>
        </p:spPr>
      </p:pic>
      <p:sp>
        <p:nvSpPr>
          <p:cNvPr id="11" name="Rectangle 10"/>
          <p:cNvSpPr/>
          <p:nvPr userDrawn="1"/>
        </p:nvSpPr>
        <p:spPr>
          <a:xfrm flipV="1">
            <a:off x="0" y="2"/>
            <a:ext cx="699516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5"/>
            <a:ext cx="699516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7239000" y="655117"/>
            <a:ext cx="1371600" cy="716483"/>
          </a:xfrm>
          <a:prstGeom prst="rect">
            <a:avLst/>
          </a:prstGeom>
        </p:spPr>
      </p:pic>
    </p:spTree>
    <p:extLst>
      <p:ext uri="{BB962C8B-B14F-4D97-AF65-F5344CB8AC3E}">
        <p14:creationId xmlns:p14="http://schemas.microsoft.com/office/powerpoint/2010/main" xmlns="" val="1243029044"/>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456106" y="457200"/>
            <a:ext cx="1645920" cy="484247"/>
          </a:xfrm>
          <a:prstGeom prst="rect">
            <a:avLst/>
          </a:prstGeom>
        </p:spPr>
      </p:pic>
      <p:sp>
        <p:nvSpPr>
          <p:cNvPr id="11" name="Rectangle 10"/>
          <p:cNvSpPr/>
          <p:nvPr userDrawn="1"/>
        </p:nvSpPr>
        <p:spPr>
          <a:xfrm flipV="1">
            <a:off x="0" y="2"/>
            <a:ext cx="9144000" cy="22859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295654"/>
            <a:ext cx="9143998"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7315200" y="457201"/>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xmlns="" val="1809860513"/>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456106" y="457200"/>
            <a:ext cx="1645920" cy="484247"/>
          </a:xfrm>
          <a:prstGeom prst="rect">
            <a:avLst/>
          </a:prstGeom>
        </p:spPr>
      </p:pic>
      <p:sp>
        <p:nvSpPr>
          <p:cNvPr id="13" name="Rectangle 12"/>
          <p:cNvSpPr/>
          <p:nvPr userDrawn="1"/>
        </p:nvSpPr>
        <p:spPr>
          <a:xfrm>
            <a:off x="456106" y="259079"/>
            <a:ext cx="8230694"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7315200" y="457201"/>
            <a:ext cx="1371600" cy="716483"/>
          </a:xfrm>
          <a:prstGeom prst="rect">
            <a:avLst/>
          </a:prstGeom>
        </p:spPr>
      </p:pic>
      <p:pic>
        <p:nvPicPr>
          <p:cNvPr id="15" name="Picture 14"/>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 y="5005328"/>
            <a:ext cx="9144001" cy="3148072"/>
          </a:xfrm>
          <a:prstGeom prst="rect">
            <a:avLst/>
          </a:prstGeom>
        </p:spPr>
      </p:pic>
    </p:spTree>
    <p:extLst>
      <p:ext uri="{BB962C8B-B14F-4D97-AF65-F5344CB8AC3E}">
        <p14:creationId xmlns:p14="http://schemas.microsoft.com/office/powerpoint/2010/main" xmlns="" val="201172947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6043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EF2-3846-4EE4-8945-D4DD53CBC62D}" type="datetimeFigureOut">
              <a:rPr lang="en-US" smtClean="0"/>
              <a:pPr/>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470E9-CD58-4B1E-AD27-812AEDC7ECFB}" type="slidenum">
              <a:rPr lang="en-US" smtClean="0"/>
              <a:pPr/>
              <a:t>‹#›</a:t>
            </a:fld>
            <a:endParaRPr lang="en-US"/>
          </a:p>
        </p:txBody>
      </p:sp>
      <p:sp>
        <p:nvSpPr>
          <p:cNvPr id="10" name="Rectangle 9"/>
          <p:cNvSpPr/>
          <p:nvPr userDrawn="1"/>
        </p:nvSpPr>
        <p:spPr>
          <a:xfrm>
            <a:off x="457200" y="295656"/>
            <a:ext cx="6492240" cy="9144"/>
          </a:xfrm>
          <a:prstGeom prst="rect">
            <a:avLst/>
          </a:prstGeom>
          <a:solidFill>
            <a:srgbClr val="FF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7162800" y="125353"/>
            <a:ext cx="1645920" cy="484247"/>
          </a:xfrm>
          <a:prstGeom prst="rect">
            <a:avLst/>
          </a:prstGeom>
        </p:spPr>
      </p:pic>
      <p:pic>
        <p:nvPicPr>
          <p:cNvPr id="14" name="Picture 13"/>
          <p:cNvPicPr>
            <a:picLocks noChangeAspect="1"/>
          </p:cNvPicPr>
          <p:nvPr userDrawn="1"/>
        </p:nvPicPr>
        <p:blipFill rotWithShape="1">
          <a:blip r:embed="rId14" cstate="print">
            <a:extLst>
              <a:ext uri="{28A0092B-C50C-407E-A947-70E740481C1C}">
                <a14:useLocalDpi xmlns:a14="http://schemas.microsoft.com/office/drawing/2010/main" xmlns="" val="0"/>
              </a:ext>
            </a:extLst>
          </a:blip>
          <a:srcRect l="23630"/>
          <a:stretch/>
        </p:blipFill>
        <p:spPr>
          <a:xfrm>
            <a:off x="2214792" y="5562600"/>
            <a:ext cx="7157808" cy="246888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2130714" y="457200"/>
            <a:ext cx="84078" cy="5669280"/>
          </a:xfrm>
          <a:prstGeom prst="rect">
            <a:avLst/>
          </a:prstGeom>
        </p:spPr>
      </p:pic>
      <p:pic>
        <p:nvPicPr>
          <p:cNvPr id="13" name="Picture 12"/>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7239000" y="655117"/>
            <a:ext cx="1371600" cy="716483"/>
          </a:xfrm>
          <a:prstGeom prst="rect">
            <a:avLst/>
          </a:prstGeom>
        </p:spPr>
      </p:pic>
    </p:spTree>
    <p:extLst>
      <p:ext uri="{BB962C8B-B14F-4D97-AF65-F5344CB8AC3E}">
        <p14:creationId xmlns:p14="http://schemas.microsoft.com/office/powerpoint/2010/main" xmlns="" val="1163869809"/>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92533-F3EB-4779-8E9C-0548A39DD9A7}" type="datetimeFigureOut">
              <a:rPr lang="en-US" smtClean="0"/>
              <a:pPr/>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66375-FC46-4BB0-88E2-5579CDB06D5C}" type="slidenum">
              <a:rPr lang="en-US" smtClean="0"/>
              <a:pPr/>
              <a:t>‹#›</a:t>
            </a:fld>
            <a:endParaRPr lang="en-US"/>
          </a:p>
        </p:txBody>
      </p:sp>
    </p:spTree>
    <p:extLst>
      <p:ext uri="{BB962C8B-B14F-4D97-AF65-F5344CB8AC3E}">
        <p14:creationId xmlns:p14="http://schemas.microsoft.com/office/powerpoint/2010/main" xmlns="" val="168642003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36D5-437A-4D6D-BBCA-089DE220AC13}" type="datetimeFigureOut">
              <a:rPr lang="en-US" smtClean="0"/>
              <a:pPr/>
              <a:t>2/19/2014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28A34-41F8-483E-9317-9DEB68ADFFDC}" type="slidenum">
              <a:rPr lang="en-US" smtClean="0"/>
              <a:pPr/>
              <a:t>‹#›</a:t>
            </a:fld>
            <a:endParaRPr lang="en-US"/>
          </a:p>
        </p:txBody>
      </p:sp>
    </p:spTree>
    <p:extLst>
      <p:ext uri="{BB962C8B-B14F-4D97-AF65-F5344CB8AC3E}">
        <p14:creationId xmlns:p14="http://schemas.microsoft.com/office/powerpoint/2010/main" xmlns="" val="134594880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anae.issa@undp.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1"/>
          </p:nvPr>
        </p:nvSpPr>
        <p:spPr>
          <a:xfrm>
            <a:off x="0" y="1752600"/>
            <a:ext cx="9144000" cy="5105400"/>
          </a:xfrm>
        </p:spPr>
        <p:txBody>
          <a:bodyPr>
            <a:normAutofit/>
          </a:bodyPr>
          <a:lstStyle/>
          <a:p>
            <a:pPr algn="l"/>
            <a:r>
              <a:rPr lang="en-GB" sz="4000" b="1" u="sng" dirty="0" smtClean="0"/>
              <a:t>Participatory Governance Assessments </a:t>
            </a:r>
          </a:p>
          <a:p>
            <a:pPr algn="l"/>
            <a:r>
              <a:rPr lang="en-GB" sz="4000" b="1" u="sng" dirty="0" smtClean="0"/>
              <a:t>for REDD+ (PGAs</a:t>
            </a:r>
            <a:r>
              <a:rPr lang="en-GB" sz="4000" b="1" u="sng" dirty="0" smtClean="0"/>
              <a:t>):</a:t>
            </a:r>
            <a:r>
              <a:rPr lang="en-GB" sz="4000" b="1" dirty="0" smtClean="0"/>
              <a:t> </a:t>
            </a:r>
          </a:p>
          <a:p>
            <a:pPr algn="l"/>
            <a:r>
              <a:rPr lang="en-GB" sz="4000" b="1" dirty="0" smtClean="0"/>
              <a:t>the approach, its benefits and current status</a:t>
            </a:r>
            <a:r>
              <a:rPr lang="en-GB" b="1" dirty="0" smtClean="0"/>
              <a:t>	</a:t>
            </a:r>
            <a:endParaRPr lang="en-GB" sz="2000" b="1" dirty="0" smtClean="0"/>
          </a:p>
          <a:p>
            <a:pPr algn="r"/>
            <a:endParaRPr lang="en-GB" sz="2000" b="1" dirty="0" smtClean="0"/>
          </a:p>
          <a:p>
            <a:pPr algn="r"/>
            <a:endParaRPr lang="en-GB" sz="2000" b="1" dirty="0" smtClean="0"/>
          </a:p>
          <a:p>
            <a:pPr algn="r"/>
            <a:r>
              <a:rPr lang="en-GB" sz="2000" b="1" dirty="0" err="1" smtClean="0"/>
              <a:t>Calabar</a:t>
            </a:r>
            <a:r>
              <a:rPr lang="en-GB" sz="2000" b="1" dirty="0" smtClean="0"/>
              <a:t>, </a:t>
            </a:r>
            <a:r>
              <a:rPr lang="en-GB" sz="2000" b="1" dirty="0" smtClean="0"/>
              <a:t>19-20 Feb. 2014</a:t>
            </a:r>
            <a:endParaRPr lang="en-GB" sz="2000" b="1" dirty="0" smtClean="0"/>
          </a:p>
          <a:p>
            <a:pPr algn="r"/>
            <a:r>
              <a:rPr lang="en-GB" sz="2000" b="1" dirty="0" smtClean="0"/>
              <a:t>Danae Issa </a:t>
            </a:r>
            <a:r>
              <a:rPr lang="en-GB" sz="2000" b="1" dirty="0" smtClean="0">
                <a:solidFill>
                  <a:schemeClr val="tx1"/>
                </a:solidFill>
                <a:hlinkClick r:id="rId2"/>
              </a:rPr>
              <a:t>danae.issa@undp.org</a:t>
            </a:r>
            <a:r>
              <a:rPr lang="en-GB" sz="2000" b="1" dirty="0" smtClean="0">
                <a:solidFill>
                  <a:schemeClr val="tx1"/>
                </a:solidFill>
              </a:rPr>
              <a:t> </a:t>
            </a:r>
          </a:p>
        </p:txBody>
      </p:sp>
    </p:spTree>
    <p:extLst>
      <p:ext uri="{BB962C8B-B14F-4D97-AF65-F5344CB8AC3E}">
        <p14:creationId xmlns:p14="http://schemas.microsoft.com/office/powerpoint/2010/main" xmlns="" val="3940316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92199" y="381000"/>
            <a:ext cx="6985001" cy="1143000"/>
          </a:xfrm>
        </p:spPr>
        <p:txBody>
          <a:bodyPr/>
          <a:lstStyle/>
          <a:p>
            <a:r>
              <a:rPr lang="en-GB" sz="4000" dirty="0" smtClean="0"/>
              <a:t>10 characteristics</a:t>
            </a:r>
            <a:endParaRPr lang="en-GB" sz="4000" dirty="0"/>
          </a:p>
        </p:txBody>
      </p:sp>
      <p:sp>
        <p:nvSpPr>
          <p:cNvPr id="53251" name="Rectangle 3"/>
          <p:cNvSpPr>
            <a:spLocks noGrp="1" noChangeArrowheads="1"/>
          </p:cNvSpPr>
          <p:nvPr>
            <p:ph type="body" idx="1"/>
          </p:nvPr>
        </p:nvSpPr>
        <p:spPr>
          <a:xfrm>
            <a:off x="457200" y="1600200"/>
            <a:ext cx="8229600" cy="4852988"/>
          </a:xfrm>
        </p:spPr>
        <p:txBody>
          <a:bodyPr/>
          <a:lstStyle/>
          <a:p>
            <a:pPr>
              <a:lnSpc>
                <a:spcPct val="90000"/>
              </a:lnSpc>
            </a:pPr>
            <a:r>
              <a:rPr lang="en-GB" sz="2400" dirty="0"/>
              <a:t>Assessment is aligned to national political priorities, such as NDP </a:t>
            </a:r>
          </a:p>
          <a:p>
            <a:pPr>
              <a:lnSpc>
                <a:spcPct val="90000"/>
              </a:lnSpc>
            </a:pPr>
            <a:r>
              <a:rPr lang="en-GB" sz="2400" dirty="0"/>
              <a:t>Assessment is country contextualized</a:t>
            </a:r>
          </a:p>
          <a:p>
            <a:pPr>
              <a:lnSpc>
                <a:spcPct val="90000"/>
              </a:lnSpc>
            </a:pPr>
            <a:r>
              <a:rPr lang="en-GB" sz="2400" dirty="0"/>
              <a:t>Methodology is rigorous</a:t>
            </a:r>
          </a:p>
          <a:p>
            <a:pPr>
              <a:lnSpc>
                <a:spcPct val="90000"/>
              </a:lnSpc>
            </a:pPr>
            <a:r>
              <a:rPr lang="en-GB" sz="2400" dirty="0"/>
              <a:t>Selection of indicators is transparent and participatory</a:t>
            </a:r>
          </a:p>
          <a:p>
            <a:pPr>
              <a:lnSpc>
                <a:spcPct val="90000"/>
              </a:lnSpc>
            </a:pPr>
            <a:r>
              <a:rPr lang="en-GB" sz="2400" dirty="0"/>
              <a:t>Results are stored in a public national database</a:t>
            </a:r>
          </a:p>
          <a:p>
            <a:pPr>
              <a:lnSpc>
                <a:spcPct val="90000"/>
              </a:lnSpc>
            </a:pPr>
            <a:r>
              <a:rPr lang="en-GB" sz="2400" dirty="0"/>
              <a:t>Indicators are pro-poor and gender-sensitive</a:t>
            </a:r>
          </a:p>
          <a:p>
            <a:pPr>
              <a:lnSpc>
                <a:spcPct val="90000"/>
              </a:lnSpc>
            </a:pPr>
            <a:r>
              <a:rPr lang="en-GB" sz="2400" dirty="0"/>
              <a:t>Capacity of national stakeholders are developed</a:t>
            </a:r>
          </a:p>
          <a:p>
            <a:pPr>
              <a:lnSpc>
                <a:spcPct val="90000"/>
              </a:lnSpc>
            </a:pPr>
            <a:r>
              <a:rPr lang="en-GB" sz="2400" dirty="0"/>
              <a:t>The assessment is cost-effective and timely</a:t>
            </a:r>
          </a:p>
          <a:p>
            <a:pPr>
              <a:lnSpc>
                <a:spcPct val="90000"/>
              </a:lnSpc>
            </a:pPr>
            <a:r>
              <a:rPr lang="en-GB" sz="2400" dirty="0"/>
              <a:t>The results are widely communicated</a:t>
            </a:r>
          </a:p>
          <a:p>
            <a:pPr>
              <a:lnSpc>
                <a:spcPct val="90000"/>
              </a:lnSpc>
            </a:pPr>
            <a:r>
              <a:rPr lang="en-GB" sz="2400" dirty="0"/>
              <a:t>The assessment is repeated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2133600" y="457200"/>
            <a:ext cx="5562600" cy="884238"/>
          </a:xfrm>
        </p:spPr>
        <p:txBody>
          <a:bodyPr/>
          <a:lstStyle/>
          <a:p>
            <a:r>
              <a:rPr lang="en-GB" sz="3600" b="1" dirty="0" smtClean="0"/>
              <a:t>A PGA IS A </a:t>
            </a:r>
            <a:r>
              <a:rPr lang="en-GB" sz="3600" b="1" u="sng" dirty="0" smtClean="0"/>
              <a:t>PROCESS</a:t>
            </a:r>
          </a:p>
        </p:txBody>
      </p:sp>
      <p:graphicFrame>
        <p:nvGraphicFramePr>
          <p:cNvPr id="19457" name="Object 1"/>
          <p:cNvGraphicFramePr>
            <a:graphicFrameLocks noChangeAspect="1"/>
          </p:cNvGraphicFramePr>
          <p:nvPr/>
        </p:nvGraphicFramePr>
        <p:xfrm>
          <a:off x="304800" y="1371600"/>
          <a:ext cx="8686800" cy="5257800"/>
        </p:xfrm>
        <a:graphic>
          <a:graphicData uri="http://schemas.openxmlformats.org/presentationml/2006/ole">
            <p:oleObj spid="_x0000_s19457" r:id="rId3" imgW="7390790" imgH="3899002" progId="">
              <p:embed/>
            </p:oleObj>
          </a:graphicData>
        </a:graphic>
      </p:graphicFrame>
    </p:spTree>
    <p:extLst>
      <p:ext uri="{BB962C8B-B14F-4D97-AF65-F5344CB8AC3E}">
        <p14:creationId xmlns:p14="http://schemas.microsoft.com/office/powerpoint/2010/main" xmlns="" val="2653882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447800" y="533400"/>
            <a:ext cx="6457950" cy="990600"/>
          </a:xfrm>
        </p:spPr>
        <p:txBody>
          <a:bodyPr>
            <a:normAutofit fontScale="90000"/>
          </a:bodyPr>
          <a:lstStyle/>
          <a:p>
            <a:r>
              <a:rPr lang="en-US" dirty="0" smtClean="0"/>
              <a:t> </a:t>
            </a:r>
            <a:r>
              <a:rPr lang="en-GB" sz="3100" b="1" dirty="0" smtClean="0"/>
              <a:t>Added value of participatory process</a:t>
            </a:r>
            <a:r>
              <a:rPr lang="en-GB" sz="4000" b="1" dirty="0" smtClean="0"/>
              <a:t/>
            </a:r>
            <a:br>
              <a:rPr lang="en-GB" sz="4000" b="1" dirty="0" smtClean="0"/>
            </a:br>
            <a:endParaRPr lang="en-US" sz="4000" dirty="0"/>
          </a:p>
        </p:txBody>
      </p:sp>
      <p:sp>
        <p:nvSpPr>
          <p:cNvPr id="3" name="Content Placeholder 2"/>
          <p:cNvSpPr>
            <a:spLocks noGrp="1"/>
          </p:cNvSpPr>
          <p:nvPr>
            <p:ph idx="1"/>
          </p:nvPr>
        </p:nvSpPr>
        <p:spPr>
          <a:xfrm>
            <a:off x="304800" y="1371600"/>
            <a:ext cx="7315200" cy="5334000"/>
          </a:xfrm>
        </p:spPr>
        <p:txBody>
          <a:bodyPr>
            <a:normAutofit fontScale="62500" lnSpcReduction="20000"/>
          </a:bodyPr>
          <a:lstStyle/>
          <a:p>
            <a:pPr>
              <a:buNone/>
              <a:defRPr/>
            </a:pPr>
            <a:r>
              <a:rPr lang="en-GB" b="1" dirty="0" smtClean="0">
                <a:solidFill>
                  <a:srgbClr val="C00000"/>
                </a:solidFill>
              </a:rPr>
              <a:t>Technical benefits and political benefits</a:t>
            </a:r>
          </a:p>
          <a:p>
            <a:pPr>
              <a:defRPr/>
            </a:pPr>
            <a:r>
              <a:rPr lang="en-GB" b="1" dirty="0" smtClean="0"/>
              <a:t>Local relevance of the information: </a:t>
            </a:r>
            <a:r>
              <a:rPr lang="en-GB" dirty="0" smtClean="0"/>
              <a:t>provides information that is actually needed and demanded by the concerned stakeholders</a:t>
            </a:r>
          </a:p>
          <a:p>
            <a:pPr>
              <a:defRPr/>
            </a:pPr>
            <a:r>
              <a:rPr lang="en-GB" b="1" dirty="0" err="1" smtClean="0"/>
              <a:t>Actionability</a:t>
            </a:r>
            <a:r>
              <a:rPr lang="en-GB" dirty="0" smtClean="0"/>
              <a:t> of indicators </a:t>
            </a:r>
          </a:p>
          <a:p>
            <a:pPr>
              <a:defRPr/>
            </a:pPr>
            <a:r>
              <a:rPr lang="en-GB" b="1" dirty="0" smtClean="0"/>
              <a:t>Ownership by actors – accountability: </a:t>
            </a:r>
            <a:r>
              <a:rPr lang="en-GB" dirty="0" smtClean="0"/>
              <a:t>increases the likelihood that actors will follow-up on the recommendations and take actions based on the information</a:t>
            </a:r>
          </a:p>
          <a:p>
            <a:pPr>
              <a:defRPr/>
            </a:pPr>
            <a:r>
              <a:rPr lang="en-GB" b="1" dirty="0" smtClean="0"/>
              <a:t>Consensus-building</a:t>
            </a:r>
            <a:r>
              <a:rPr lang="en-GB" dirty="0" smtClean="0"/>
              <a:t> and </a:t>
            </a:r>
            <a:r>
              <a:rPr lang="en-GB" b="1" dirty="0" smtClean="0"/>
              <a:t>political will</a:t>
            </a:r>
            <a:r>
              <a:rPr lang="en-GB" dirty="0" smtClean="0"/>
              <a:t>: process may strengthen political dialogue</a:t>
            </a:r>
          </a:p>
          <a:p>
            <a:pPr>
              <a:defRPr/>
            </a:pPr>
            <a:r>
              <a:rPr lang="en-GB" b="1" dirty="0" smtClean="0"/>
              <a:t>Sustainability </a:t>
            </a:r>
            <a:r>
              <a:rPr lang="en-GB" dirty="0" smtClean="0"/>
              <a:t>– Continuation of the dialogue and institutionalization of the assessment over time, towards an improvement of the country situation</a:t>
            </a:r>
          </a:p>
          <a:p>
            <a:r>
              <a:rPr lang="es-ES" b="1" dirty="0" err="1" smtClean="0"/>
              <a:t>Legitimacy</a:t>
            </a:r>
            <a:r>
              <a:rPr lang="es-ES" b="1" dirty="0" smtClean="0"/>
              <a:t> </a:t>
            </a:r>
            <a:r>
              <a:rPr lang="es-ES" dirty="0" smtClean="0"/>
              <a:t>– </a:t>
            </a:r>
            <a:r>
              <a:rPr lang="es-ES" dirty="0" err="1" smtClean="0"/>
              <a:t>when</a:t>
            </a:r>
            <a:r>
              <a:rPr lang="es-ES" dirty="0" smtClean="0"/>
              <a:t> </a:t>
            </a:r>
            <a:r>
              <a:rPr lang="es-ES" dirty="0" err="1" smtClean="0"/>
              <a:t>all</a:t>
            </a:r>
            <a:r>
              <a:rPr lang="es-ES" dirty="0" smtClean="0"/>
              <a:t> </a:t>
            </a:r>
            <a:r>
              <a:rPr lang="es-ES" dirty="0" err="1" smtClean="0"/>
              <a:t>stakehoders</a:t>
            </a:r>
            <a:r>
              <a:rPr lang="es-ES" dirty="0" smtClean="0"/>
              <a:t> </a:t>
            </a:r>
            <a:r>
              <a:rPr lang="es-ES" dirty="0" err="1" smtClean="0"/>
              <a:t>concerned</a:t>
            </a:r>
            <a:r>
              <a:rPr lang="es-ES" dirty="0" smtClean="0"/>
              <a:t> </a:t>
            </a:r>
            <a:r>
              <a:rPr lang="es-ES" dirty="0" err="1" smtClean="0"/>
              <a:t>have</a:t>
            </a:r>
            <a:r>
              <a:rPr lang="es-ES" dirty="0" smtClean="0"/>
              <a:t> </a:t>
            </a:r>
            <a:r>
              <a:rPr lang="es-ES" dirty="0" err="1" smtClean="0"/>
              <a:t>participated</a:t>
            </a:r>
            <a:r>
              <a:rPr lang="es-ES" dirty="0" smtClean="0"/>
              <a:t> in </a:t>
            </a:r>
            <a:r>
              <a:rPr lang="es-ES" dirty="0" err="1" smtClean="0"/>
              <a:t>taking</a:t>
            </a:r>
            <a:r>
              <a:rPr lang="es-ES" dirty="0" smtClean="0"/>
              <a:t> </a:t>
            </a:r>
            <a:r>
              <a:rPr lang="es-ES" dirty="0" err="1" smtClean="0"/>
              <a:t>decisions</a:t>
            </a:r>
            <a:r>
              <a:rPr lang="es-ES" dirty="0" smtClean="0"/>
              <a:t> at </a:t>
            </a:r>
            <a:r>
              <a:rPr lang="es-ES" dirty="0" err="1" smtClean="0"/>
              <a:t>all</a:t>
            </a:r>
            <a:r>
              <a:rPr lang="es-ES" dirty="0" smtClean="0"/>
              <a:t> </a:t>
            </a:r>
            <a:r>
              <a:rPr lang="es-ES" dirty="0" err="1" smtClean="0"/>
              <a:t>steps</a:t>
            </a:r>
            <a:r>
              <a:rPr lang="es-ES" dirty="0" smtClean="0"/>
              <a:t> of </a:t>
            </a:r>
            <a:r>
              <a:rPr lang="es-ES" dirty="0" err="1" smtClean="0"/>
              <a:t>the</a:t>
            </a:r>
            <a:r>
              <a:rPr lang="es-ES" dirty="0" smtClean="0"/>
              <a:t> </a:t>
            </a:r>
            <a:r>
              <a:rPr lang="es-ES" dirty="0" err="1" smtClean="0"/>
              <a:t>process</a:t>
            </a:r>
            <a:r>
              <a:rPr lang="es-ES" dirty="0" smtClean="0"/>
              <a:t>, </a:t>
            </a:r>
            <a:r>
              <a:rPr lang="es-ES" dirty="0" err="1" smtClean="0"/>
              <a:t>they</a:t>
            </a:r>
            <a:r>
              <a:rPr lang="es-ES" dirty="0" smtClean="0"/>
              <a:t> are more </a:t>
            </a:r>
            <a:r>
              <a:rPr lang="es-ES" dirty="0" err="1" smtClean="0"/>
              <a:t>likely</a:t>
            </a:r>
            <a:r>
              <a:rPr lang="es-ES" dirty="0" smtClean="0"/>
              <a:t> </a:t>
            </a:r>
            <a:r>
              <a:rPr lang="es-ES" dirty="0" err="1" smtClean="0"/>
              <a:t>to</a:t>
            </a:r>
            <a:r>
              <a:rPr lang="es-ES" dirty="0" smtClean="0"/>
              <a:t> trust </a:t>
            </a:r>
            <a:r>
              <a:rPr lang="es-ES" dirty="0" err="1" smtClean="0"/>
              <a:t>the</a:t>
            </a:r>
            <a:r>
              <a:rPr lang="es-ES" dirty="0" smtClean="0"/>
              <a:t> </a:t>
            </a:r>
            <a:r>
              <a:rPr lang="es-ES" dirty="0" err="1" smtClean="0"/>
              <a:t>process</a:t>
            </a:r>
            <a:r>
              <a:rPr lang="es-ES" dirty="0" smtClean="0"/>
              <a:t> and </a:t>
            </a:r>
            <a:r>
              <a:rPr lang="es-ES" dirty="0" err="1" smtClean="0"/>
              <a:t>its</a:t>
            </a:r>
            <a:r>
              <a:rPr lang="es-ES" dirty="0" smtClean="0"/>
              <a:t> </a:t>
            </a:r>
            <a:r>
              <a:rPr lang="es-ES" dirty="0" err="1" smtClean="0"/>
              <a:t>results</a:t>
            </a:r>
            <a:r>
              <a:rPr lang="es-ES" dirty="0" smtClean="0"/>
              <a:t>, and </a:t>
            </a:r>
            <a:r>
              <a:rPr lang="es-ES" dirty="0" err="1" smtClean="0"/>
              <a:t>consider</a:t>
            </a:r>
            <a:r>
              <a:rPr lang="es-ES" dirty="0" smtClean="0"/>
              <a:t> </a:t>
            </a:r>
            <a:r>
              <a:rPr lang="es-ES" dirty="0" err="1" smtClean="0"/>
              <a:t>the</a:t>
            </a:r>
            <a:r>
              <a:rPr lang="es-ES" dirty="0" smtClean="0"/>
              <a:t> </a:t>
            </a:r>
            <a:r>
              <a:rPr lang="es-ES" dirty="0" err="1" smtClean="0"/>
              <a:t>information</a:t>
            </a:r>
            <a:r>
              <a:rPr lang="es-ES" dirty="0" smtClean="0"/>
              <a:t> </a:t>
            </a:r>
            <a:r>
              <a:rPr lang="es-ES" dirty="0" err="1" smtClean="0"/>
              <a:t>legitimate</a:t>
            </a:r>
            <a:endParaRPr lang="es-ES" dirty="0" smtClean="0"/>
          </a:p>
          <a:p>
            <a:r>
              <a:rPr lang="es-ES" b="1" dirty="0" err="1" smtClean="0"/>
              <a:t>Public</a:t>
            </a:r>
            <a:r>
              <a:rPr lang="es-ES" b="1" dirty="0" smtClean="0"/>
              <a:t> trust </a:t>
            </a:r>
            <a:r>
              <a:rPr lang="es-ES" dirty="0" smtClean="0"/>
              <a:t>in </a:t>
            </a:r>
            <a:r>
              <a:rPr lang="es-ES" dirty="0" err="1" smtClean="0"/>
              <a:t>the</a:t>
            </a:r>
            <a:r>
              <a:rPr lang="es-ES" dirty="0" smtClean="0"/>
              <a:t> </a:t>
            </a:r>
            <a:r>
              <a:rPr lang="es-ES" dirty="0" err="1" smtClean="0"/>
              <a:t>exercise</a:t>
            </a:r>
            <a:r>
              <a:rPr lang="es-ES" dirty="0" smtClean="0"/>
              <a:t> </a:t>
            </a:r>
            <a:r>
              <a:rPr lang="es-ES" dirty="0" err="1" smtClean="0"/>
              <a:t>which</a:t>
            </a:r>
            <a:r>
              <a:rPr lang="es-ES" dirty="0" smtClean="0"/>
              <a:t> </a:t>
            </a:r>
            <a:r>
              <a:rPr lang="es-ES" dirty="0" err="1" smtClean="0"/>
              <a:t>is</a:t>
            </a:r>
            <a:r>
              <a:rPr lang="es-ES" dirty="0" smtClean="0"/>
              <a:t> </a:t>
            </a:r>
            <a:r>
              <a:rPr lang="es-ES" dirty="0" err="1" smtClean="0"/>
              <a:t>public</a:t>
            </a:r>
            <a:r>
              <a:rPr lang="es-ES" dirty="0" smtClean="0"/>
              <a:t> and </a:t>
            </a:r>
            <a:r>
              <a:rPr lang="es-ES" dirty="0" err="1" smtClean="0"/>
              <a:t>transparent</a:t>
            </a:r>
            <a:r>
              <a:rPr lang="es-ES" dirty="0" smtClean="0"/>
              <a:t> </a:t>
            </a:r>
            <a:endParaRPr lang="es-ES" b="1" dirty="0" smtClean="0"/>
          </a:p>
          <a:p>
            <a:r>
              <a:rPr lang="es-ES" dirty="0" err="1" smtClean="0"/>
              <a:t>Better</a:t>
            </a:r>
            <a:r>
              <a:rPr lang="es-ES" dirty="0" smtClean="0"/>
              <a:t> </a:t>
            </a:r>
            <a:r>
              <a:rPr lang="es-ES" b="1" dirty="0" smtClean="0"/>
              <a:t>use of </a:t>
            </a:r>
            <a:r>
              <a:rPr lang="es-ES" b="1" dirty="0" err="1" smtClean="0"/>
              <a:t>indicators</a:t>
            </a:r>
            <a:r>
              <a:rPr lang="es-ES" b="1" dirty="0" smtClean="0"/>
              <a:t> </a:t>
            </a:r>
            <a:r>
              <a:rPr lang="es-ES" dirty="0" smtClean="0"/>
              <a:t>in </a:t>
            </a:r>
            <a:r>
              <a:rPr lang="es-ES" dirty="0" err="1" smtClean="0"/>
              <a:t>planning</a:t>
            </a:r>
            <a:r>
              <a:rPr lang="es-ES" dirty="0" smtClean="0"/>
              <a:t> </a:t>
            </a:r>
            <a:r>
              <a:rPr lang="es-ES" dirty="0" err="1" smtClean="0"/>
              <a:t>by</a:t>
            </a:r>
            <a:r>
              <a:rPr lang="es-ES" dirty="0" smtClean="0"/>
              <a:t> </a:t>
            </a:r>
            <a:r>
              <a:rPr lang="es-ES" dirty="0" err="1" smtClean="0"/>
              <a:t>different</a:t>
            </a:r>
            <a:r>
              <a:rPr lang="es-ES" dirty="0" smtClean="0"/>
              <a:t> </a:t>
            </a:r>
            <a:r>
              <a:rPr lang="es-ES" dirty="0" err="1" smtClean="0"/>
              <a:t>entities</a:t>
            </a:r>
            <a:endParaRPr lang="en-GB" dirty="0" smtClean="0"/>
          </a:p>
          <a:p>
            <a:pPr>
              <a:buFontTx/>
              <a:buNone/>
              <a:defRPr/>
            </a:pPr>
            <a:endParaRPr lang="en-GB" dirty="0"/>
          </a:p>
        </p:txBody>
      </p:sp>
      <p:sp>
        <p:nvSpPr>
          <p:cNvPr id="54276" name="TextBox 5"/>
          <p:cNvSpPr txBox="1">
            <a:spLocks noChangeArrowheads="1"/>
          </p:cNvSpPr>
          <p:nvPr/>
        </p:nvSpPr>
        <p:spPr bwMode="auto">
          <a:xfrm>
            <a:off x="7848600" y="3421063"/>
            <a:ext cx="1413400" cy="1015663"/>
          </a:xfrm>
          <a:prstGeom prst="rect">
            <a:avLst/>
          </a:prstGeom>
          <a:noFill/>
          <a:ln w="9525">
            <a:noFill/>
            <a:miter lim="800000"/>
            <a:headEnd/>
            <a:tailEnd/>
          </a:ln>
        </p:spPr>
        <p:txBody>
          <a:bodyPr wrap="none">
            <a:spAutoFit/>
          </a:bodyPr>
          <a:lstStyle/>
          <a:p>
            <a:r>
              <a:rPr lang="en-GB" sz="2000" b="1" dirty="0"/>
              <a:t>Increase</a:t>
            </a:r>
          </a:p>
          <a:p>
            <a:r>
              <a:rPr lang="en-GB" sz="2000" b="1" dirty="0"/>
              <a:t>impact of </a:t>
            </a:r>
          </a:p>
          <a:p>
            <a:r>
              <a:rPr lang="en-GB" sz="2000" b="1" dirty="0"/>
              <a:t>assessment</a:t>
            </a:r>
            <a:endParaRPr lang="en-US" sz="2000" b="1" dirty="0"/>
          </a:p>
        </p:txBody>
      </p:sp>
      <p:sp>
        <p:nvSpPr>
          <p:cNvPr id="7" name="Right Brace 6"/>
          <p:cNvSpPr/>
          <p:nvPr/>
        </p:nvSpPr>
        <p:spPr>
          <a:xfrm>
            <a:off x="7315200" y="1447800"/>
            <a:ext cx="685800" cy="4953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extLst>
      <p:ext uri="{BB962C8B-B14F-4D97-AF65-F5344CB8AC3E}">
        <p14:creationId xmlns:p14="http://schemas.microsoft.com/office/powerpoint/2010/main" xmlns="" val="114449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276"/>
                                        </p:tgtEl>
                                        <p:attrNameLst>
                                          <p:attrName>style.visibility</p:attrName>
                                        </p:attrNameLst>
                                      </p:cBhvr>
                                      <p:to>
                                        <p:strVal val="visible"/>
                                      </p:to>
                                    </p:set>
                                    <p:anim calcmode="lin" valueType="num">
                                      <p:cBhvr additive="base">
                                        <p:cTn id="11" dur="500" fill="hold"/>
                                        <p:tgtEl>
                                          <p:spTgt spid="54276"/>
                                        </p:tgtEl>
                                        <p:attrNameLst>
                                          <p:attrName>ppt_x</p:attrName>
                                        </p:attrNameLst>
                                      </p:cBhvr>
                                      <p:tavLst>
                                        <p:tav tm="0">
                                          <p:val>
                                            <p:strVal val="#ppt_x"/>
                                          </p:val>
                                        </p:tav>
                                        <p:tav tm="100000">
                                          <p:val>
                                            <p:strVal val="#ppt_x"/>
                                          </p:val>
                                        </p:tav>
                                      </p:tavLst>
                                    </p:anim>
                                    <p:anim calcmode="lin" valueType="num">
                                      <p:cBhvr additive="base">
                                        <p:cTn id="12" dur="500" fill="hold"/>
                                        <p:tgtEl>
                                          <p:spTgt spid="542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138" y="228600"/>
            <a:ext cx="8893175" cy="914400"/>
          </a:xfrm>
        </p:spPr>
        <p:txBody>
          <a:bodyPr/>
          <a:lstStyle/>
          <a:p>
            <a:pPr eaLnBrk="1" hangingPunct="1"/>
            <a:r>
              <a:rPr lang="fr-CA" b="1" dirty="0" err="1" smtClean="0">
                <a:latin typeface="Calibri" pitchFamily="34" charset="0"/>
                <a:cs typeface="Calibri" pitchFamily="34" charset="0"/>
              </a:rPr>
              <a:t>Feeding</a:t>
            </a:r>
            <a:r>
              <a:rPr lang="fr-CA" b="1" dirty="0" smtClean="0">
                <a:latin typeface="Calibri" pitchFamily="34" charset="0"/>
                <a:cs typeface="Calibri" pitchFamily="34" charset="0"/>
              </a:rPr>
              <a:t> </a:t>
            </a:r>
            <a:r>
              <a:rPr lang="fr-CA" b="1" dirty="0" err="1" smtClean="0">
                <a:latin typeface="Calibri" pitchFamily="34" charset="0"/>
                <a:cs typeface="Calibri" pitchFamily="34" charset="0"/>
              </a:rPr>
              <a:t>policy</a:t>
            </a:r>
            <a:r>
              <a:rPr lang="fr-CA" b="1" dirty="0" smtClean="0">
                <a:latin typeface="Calibri" pitchFamily="34" charset="0"/>
                <a:cs typeface="Calibri" pitchFamily="34" charset="0"/>
              </a:rPr>
              <a:t> </a:t>
            </a:r>
          </a:p>
        </p:txBody>
      </p:sp>
      <p:sp>
        <p:nvSpPr>
          <p:cNvPr id="7171" name="Content Placeholder 2"/>
          <p:cNvSpPr>
            <a:spLocks noGrp="1"/>
          </p:cNvSpPr>
          <p:nvPr>
            <p:ph idx="1"/>
          </p:nvPr>
        </p:nvSpPr>
        <p:spPr>
          <a:xfrm>
            <a:off x="357188" y="1714500"/>
            <a:ext cx="8229600" cy="4525963"/>
          </a:xfrm>
        </p:spPr>
        <p:txBody>
          <a:bodyPr/>
          <a:lstStyle/>
          <a:p>
            <a:endParaRPr lang="en-US" dirty="0" smtClean="0">
              <a:latin typeface="Book Antiqua"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1052736"/>
            <a:ext cx="9144000" cy="5805264"/>
          </a:xfrm>
          <a:prstGeom prst="rect">
            <a:avLst/>
          </a:prstGeom>
          <a:noFill/>
          <a:ln w="9525">
            <a:noFill/>
            <a:miter lim="800000"/>
            <a:headEnd/>
            <a:tailEnd/>
          </a:ln>
        </p:spPr>
      </p:pic>
      <p:sp>
        <p:nvSpPr>
          <p:cNvPr id="5" name="Right Brace 4"/>
          <p:cNvSpPr/>
          <p:nvPr/>
        </p:nvSpPr>
        <p:spPr>
          <a:xfrm rot="16200000">
            <a:off x="1403648" y="1196752"/>
            <a:ext cx="936104" cy="1800200"/>
          </a:xfrm>
          <a:prstGeom prst="rightBrace">
            <a:avLst/>
          </a:pr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6" name="Right Brace 5"/>
          <p:cNvSpPr/>
          <p:nvPr/>
        </p:nvSpPr>
        <p:spPr>
          <a:xfrm rot="10800000">
            <a:off x="6300192" y="2132856"/>
            <a:ext cx="936104" cy="1296144"/>
          </a:xfrm>
          <a:prstGeom prst="rightBrace">
            <a:avLst/>
          </a:prstGeom>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229600" cy="1143000"/>
          </a:xfrm>
        </p:spPr>
        <p:txBody>
          <a:bodyPr/>
          <a:lstStyle/>
          <a:p>
            <a:r>
              <a:rPr lang="en-GB" sz="3200" b="1" dirty="0" smtClean="0"/>
              <a:t>Relevance of PGAs to REDD+ </a:t>
            </a:r>
            <a:endParaRPr lang="en-GB" sz="3200" b="1" dirty="0"/>
          </a:p>
        </p:txBody>
      </p:sp>
      <p:sp>
        <p:nvSpPr>
          <p:cNvPr id="3" name="Content Placeholder 2"/>
          <p:cNvSpPr>
            <a:spLocks noGrp="1"/>
          </p:cNvSpPr>
          <p:nvPr>
            <p:ph idx="1"/>
          </p:nvPr>
        </p:nvSpPr>
        <p:spPr>
          <a:xfrm>
            <a:off x="152400" y="1219201"/>
            <a:ext cx="8839200" cy="5410200"/>
          </a:xfrm>
        </p:spPr>
        <p:txBody>
          <a:bodyPr>
            <a:noAutofit/>
          </a:bodyPr>
          <a:lstStyle/>
          <a:p>
            <a:pPr marL="0" indent="0">
              <a:buNone/>
            </a:pPr>
            <a:r>
              <a:rPr lang="es-ES" sz="2000" b="1" i="1" dirty="0" err="1" smtClean="0"/>
              <a:t>For</a:t>
            </a:r>
            <a:r>
              <a:rPr lang="es-ES" sz="2000" b="1" i="1" dirty="0" smtClean="0"/>
              <a:t> </a:t>
            </a:r>
            <a:r>
              <a:rPr lang="es-ES" sz="2000" b="1" i="1" dirty="0" err="1" smtClean="0"/>
              <a:t>government</a:t>
            </a:r>
            <a:r>
              <a:rPr lang="es-ES" sz="2000" b="1" i="1" dirty="0" smtClean="0"/>
              <a:t>: </a:t>
            </a:r>
            <a:endParaRPr lang="es-ES" sz="2000" b="1" dirty="0" smtClean="0"/>
          </a:p>
          <a:p>
            <a:pPr marL="0" indent="0"/>
            <a:r>
              <a:rPr lang="es-ES" sz="2000" dirty="0" smtClean="0"/>
              <a:t> </a:t>
            </a:r>
            <a:r>
              <a:rPr lang="es-ES" sz="2000" dirty="0" err="1" smtClean="0"/>
              <a:t>to</a:t>
            </a:r>
            <a:r>
              <a:rPr lang="es-ES" sz="2000" dirty="0" smtClean="0"/>
              <a:t> </a:t>
            </a:r>
            <a:r>
              <a:rPr lang="es-ES" sz="2000" dirty="0" err="1" smtClean="0"/>
              <a:t>highlight</a:t>
            </a:r>
            <a:r>
              <a:rPr lang="es-ES" sz="2000" dirty="0" smtClean="0"/>
              <a:t> </a:t>
            </a:r>
            <a:r>
              <a:rPr lang="es-ES" sz="2000" dirty="0" err="1" smtClean="0"/>
              <a:t>areas</a:t>
            </a:r>
            <a:r>
              <a:rPr lang="es-ES" sz="2000" dirty="0" smtClean="0"/>
              <a:t> in </a:t>
            </a:r>
            <a:r>
              <a:rPr lang="es-ES" sz="2000" dirty="0" err="1" smtClean="0"/>
              <a:t>need</a:t>
            </a:r>
            <a:r>
              <a:rPr lang="es-ES" sz="2000" dirty="0" smtClean="0"/>
              <a:t> of </a:t>
            </a:r>
            <a:r>
              <a:rPr lang="es-ES" sz="2000" dirty="0" err="1" smtClean="0"/>
              <a:t>urgent</a:t>
            </a:r>
            <a:r>
              <a:rPr lang="es-ES" sz="2000" dirty="0" smtClean="0"/>
              <a:t> </a:t>
            </a:r>
            <a:r>
              <a:rPr lang="es-ES" sz="2000" dirty="0" err="1" smtClean="0"/>
              <a:t>attention</a:t>
            </a:r>
            <a:r>
              <a:rPr lang="es-ES" sz="2000" dirty="0" smtClean="0"/>
              <a:t> and </a:t>
            </a:r>
            <a:r>
              <a:rPr lang="es-ES" sz="2000" dirty="0" err="1" smtClean="0"/>
              <a:t>prioritize</a:t>
            </a:r>
            <a:r>
              <a:rPr lang="es-ES" sz="2000" dirty="0" smtClean="0"/>
              <a:t> </a:t>
            </a:r>
            <a:r>
              <a:rPr lang="es-ES" sz="2000" dirty="0" err="1" smtClean="0"/>
              <a:t>action</a:t>
            </a:r>
            <a:r>
              <a:rPr lang="es-ES" sz="2000" dirty="0" smtClean="0"/>
              <a:t>;</a:t>
            </a:r>
          </a:p>
          <a:p>
            <a:pPr marL="0" indent="0"/>
            <a:r>
              <a:rPr lang="es-ES" sz="2000" dirty="0" smtClean="0"/>
              <a:t> </a:t>
            </a:r>
            <a:r>
              <a:rPr lang="es-ES" sz="2000" dirty="0" err="1" smtClean="0"/>
              <a:t>to</a:t>
            </a:r>
            <a:r>
              <a:rPr lang="es-ES" sz="2000" dirty="0" smtClean="0"/>
              <a:t> </a:t>
            </a:r>
            <a:r>
              <a:rPr lang="es-ES" sz="2000" dirty="0" err="1" smtClean="0"/>
              <a:t>provide</a:t>
            </a:r>
            <a:r>
              <a:rPr lang="es-ES" sz="2000" dirty="0" smtClean="0"/>
              <a:t> </a:t>
            </a:r>
            <a:r>
              <a:rPr lang="es-ES" sz="2000" dirty="0" err="1" smtClean="0"/>
              <a:t>relevant</a:t>
            </a:r>
            <a:r>
              <a:rPr lang="es-ES" sz="2000" dirty="0" smtClean="0"/>
              <a:t> </a:t>
            </a:r>
            <a:r>
              <a:rPr lang="es-ES" sz="2000" dirty="0" err="1" smtClean="0"/>
              <a:t>information</a:t>
            </a:r>
            <a:r>
              <a:rPr lang="es-ES" sz="2000" dirty="0" smtClean="0"/>
              <a:t> </a:t>
            </a:r>
            <a:r>
              <a:rPr lang="es-ES" sz="2000" dirty="0" err="1" smtClean="0"/>
              <a:t>on</a:t>
            </a:r>
            <a:r>
              <a:rPr lang="es-ES" sz="2000" dirty="0" smtClean="0"/>
              <a:t> </a:t>
            </a:r>
            <a:r>
              <a:rPr lang="es-ES" sz="2000" dirty="0" err="1" smtClean="0"/>
              <a:t>governance</a:t>
            </a:r>
            <a:r>
              <a:rPr lang="es-ES" sz="2000" dirty="0" smtClean="0"/>
              <a:t> </a:t>
            </a:r>
            <a:r>
              <a:rPr lang="es-ES" sz="2000" dirty="0" err="1" smtClean="0"/>
              <a:t>for</a:t>
            </a:r>
            <a:r>
              <a:rPr lang="es-ES" sz="2000" dirty="0" smtClean="0"/>
              <a:t> </a:t>
            </a:r>
            <a:r>
              <a:rPr lang="es-ES" sz="2000" dirty="0" err="1" smtClean="0"/>
              <a:t>policy-making</a:t>
            </a:r>
            <a:r>
              <a:rPr lang="es-ES" sz="2000" dirty="0" smtClean="0"/>
              <a:t> and </a:t>
            </a:r>
            <a:r>
              <a:rPr lang="es-ES" sz="2000" dirty="0" err="1" smtClean="0"/>
              <a:t>planning</a:t>
            </a:r>
            <a:r>
              <a:rPr lang="es-ES" sz="2000" dirty="0" smtClean="0"/>
              <a:t> at </a:t>
            </a:r>
            <a:r>
              <a:rPr lang="es-ES" sz="2000" dirty="0" err="1" smtClean="0"/>
              <a:t>national</a:t>
            </a:r>
            <a:r>
              <a:rPr lang="es-ES" sz="2000" dirty="0" smtClean="0"/>
              <a:t> and sub-</a:t>
            </a:r>
            <a:r>
              <a:rPr lang="es-ES" sz="2000" dirty="0" err="1" smtClean="0"/>
              <a:t>national</a:t>
            </a:r>
            <a:r>
              <a:rPr lang="es-ES" sz="2000" dirty="0" smtClean="0"/>
              <a:t> </a:t>
            </a:r>
            <a:r>
              <a:rPr lang="es-ES" sz="2000" dirty="0" err="1" smtClean="0"/>
              <a:t>level</a:t>
            </a:r>
            <a:r>
              <a:rPr lang="es-ES" sz="2000" dirty="0" smtClean="0"/>
              <a:t>;</a:t>
            </a:r>
            <a:endParaRPr lang="es-ES" sz="2000" dirty="0"/>
          </a:p>
          <a:p>
            <a:pPr marL="0" indent="0"/>
            <a:r>
              <a:rPr lang="es-ES" sz="2000" dirty="0" smtClean="0"/>
              <a:t> as a </a:t>
            </a:r>
            <a:r>
              <a:rPr lang="es-ES" sz="2000" dirty="0" err="1" smtClean="0"/>
              <a:t>basis</a:t>
            </a:r>
            <a:r>
              <a:rPr lang="es-ES" sz="2000" dirty="0" smtClean="0"/>
              <a:t> </a:t>
            </a:r>
            <a:r>
              <a:rPr lang="es-ES" sz="2000" dirty="0" err="1" smtClean="0"/>
              <a:t>for</a:t>
            </a:r>
            <a:r>
              <a:rPr lang="es-ES" sz="2000" dirty="0" smtClean="0"/>
              <a:t> </a:t>
            </a:r>
            <a:r>
              <a:rPr lang="es-ES" sz="2000" dirty="0" err="1" smtClean="0"/>
              <a:t>political</a:t>
            </a:r>
            <a:r>
              <a:rPr lang="es-ES" sz="2000" dirty="0" smtClean="0"/>
              <a:t> </a:t>
            </a:r>
            <a:r>
              <a:rPr lang="es-ES" sz="2000" dirty="0" err="1" smtClean="0"/>
              <a:t>reform</a:t>
            </a:r>
            <a:r>
              <a:rPr lang="es-ES" sz="2000" dirty="0" smtClean="0"/>
              <a:t>;</a:t>
            </a:r>
            <a:endParaRPr lang="es-ES" sz="2000" dirty="0"/>
          </a:p>
          <a:p>
            <a:pPr marL="0" indent="0"/>
            <a:r>
              <a:rPr lang="es-ES" sz="2000" dirty="0" smtClean="0"/>
              <a:t> as </a:t>
            </a:r>
            <a:r>
              <a:rPr lang="es-ES" sz="2000" b="1" u="sng" dirty="0" err="1" smtClean="0"/>
              <a:t>governance</a:t>
            </a:r>
            <a:r>
              <a:rPr lang="es-ES" sz="2000" b="1" u="sng" dirty="0" smtClean="0"/>
              <a:t> data </a:t>
            </a:r>
            <a:r>
              <a:rPr lang="es-ES" sz="2000" b="1" u="sng" dirty="0" err="1" smtClean="0"/>
              <a:t>that</a:t>
            </a:r>
            <a:r>
              <a:rPr lang="es-ES" sz="2000" b="1" u="sng" dirty="0" smtClean="0"/>
              <a:t> can </a:t>
            </a:r>
            <a:r>
              <a:rPr lang="es-ES" sz="2000" b="1" u="sng" dirty="0" err="1" smtClean="0"/>
              <a:t>aliment</a:t>
            </a:r>
            <a:r>
              <a:rPr lang="es-ES" sz="2000" b="1" u="sng" dirty="0" smtClean="0"/>
              <a:t> </a:t>
            </a:r>
            <a:r>
              <a:rPr lang="es-ES" sz="2000" b="1" u="sng" dirty="0" err="1" smtClean="0"/>
              <a:t>the</a:t>
            </a:r>
            <a:r>
              <a:rPr lang="es-ES" sz="2000" b="1" u="sng" dirty="0" smtClean="0"/>
              <a:t> </a:t>
            </a:r>
            <a:r>
              <a:rPr lang="es-ES" sz="2000" b="1" u="sng" dirty="0" err="1" smtClean="0"/>
              <a:t>National</a:t>
            </a:r>
            <a:r>
              <a:rPr lang="es-ES" sz="2000" b="1" u="sng" dirty="0" smtClean="0"/>
              <a:t> </a:t>
            </a:r>
            <a:r>
              <a:rPr lang="es-ES" sz="2000" b="1" u="sng" dirty="0" err="1" smtClean="0"/>
              <a:t>Safeguards</a:t>
            </a:r>
            <a:r>
              <a:rPr lang="es-ES" sz="2000" b="1" u="sng" dirty="0" smtClean="0"/>
              <a:t> </a:t>
            </a:r>
            <a:r>
              <a:rPr lang="es-ES" sz="2000" b="1" u="sng" dirty="0" err="1" smtClean="0"/>
              <a:t>Information</a:t>
            </a:r>
            <a:r>
              <a:rPr lang="es-ES" sz="2000" b="1" u="sng" dirty="0" smtClean="0"/>
              <a:t> </a:t>
            </a:r>
            <a:r>
              <a:rPr lang="es-ES" sz="2000" b="1" u="sng" dirty="0" err="1" smtClean="0"/>
              <a:t>System</a:t>
            </a:r>
            <a:r>
              <a:rPr lang="es-ES" sz="2000" dirty="0" smtClean="0"/>
              <a:t>, </a:t>
            </a:r>
            <a:r>
              <a:rPr lang="es-ES" sz="2000" dirty="0" err="1" smtClean="0"/>
              <a:t>to</a:t>
            </a:r>
            <a:r>
              <a:rPr lang="es-ES" sz="2000" dirty="0" smtClean="0"/>
              <a:t> </a:t>
            </a:r>
            <a:r>
              <a:rPr lang="es-ES" sz="2000" dirty="0" err="1" smtClean="0"/>
              <a:t>be</a:t>
            </a:r>
            <a:r>
              <a:rPr lang="es-ES" sz="2000" dirty="0" smtClean="0"/>
              <a:t> </a:t>
            </a:r>
            <a:r>
              <a:rPr lang="es-ES" sz="2000" dirty="0" err="1" smtClean="0"/>
              <a:t>transmited</a:t>
            </a:r>
            <a:r>
              <a:rPr lang="es-ES" sz="2000" dirty="0" smtClean="0"/>
              <a:t> </a:t>
            </a:r>
            <a:r>
              <a:rPr lang="es-ES" sz="2000" dirty="0" err="1" smtClean="0"/>
              <a:t>to</a:t>
            </a:r>
            <a:r>
              <a:rPr lang="es-ES" sz="2000" dirty="0" smtClean="0"/>
              <a:t> </a:t>
            </a:r>
            <a:r>
              <a:rPr lang="es-ES" sz="2000" dirty="0" err="1" smtClean="0"/>
              <a:t>the</a:t>
            </a:r>
            <a:r>
              <a:rPr lang="es-ES" sz="2000" dirty="0" smtClean="0"/>
              <a:t> UNFCCC;</a:t>
            </a:r>
            <a:endParaRPr lang="es-ES" sz="2000" dirty="0"/>
          </a:p>
          <a:p>
            <a:pPr marL="0" indent="0"/>
            <a:r>
              <a:rPr lang="es-ES" sz="2000" dirty="0" smtClean="0"/>
              <a:t> </a:t>
            </a:r>
            <a:r>
              <a:rPr lang="es-ES" sz="2000" dirty="0" err="1" smtClean="0"/>
              <a:t>to</a:t>
            </a:r>
            <a:r>
              <a:rPr lang="es-ES" sz="2000" dirty="0" smtClean="0"/>
              <a:t> monitor </a:t>
            </a:r>
            <a:r>
              <a:rPr lang="es-ES" sz="2000" dirty="0" err="1" smtClean="0"/>
              <a:t>progress</a:t>
            </a:r>
            <a:r>
              <a:rPr lang="es-ES" sz="2000" dirty="0" smtClean="0"/>
              <a:t> and </a:t>
            </a:r>
            <a:r>
              <a:rPr lang="es-ES" sz="2000" dirty="0" err="1" smtClean="0"/>
              <a:t>regression</a:t>
            </a:r>
            <a:r>
              <a:rPr lang="es-ES" sz="2000" dirty="0" smtClean="0"/>
              <a:t> </a:t>
            </a:r>
            <a:r>
              <a:rPr lang="es-ES" sz="2000" dirty="0" err="1" smtClean="0"/>
              <a:t>if</a:t>
            </a:r>
            <a:r>
              <a:rPr lang="es-ES" sz="2000" dirty="0" smtClean="0"/>
              <a:t> </a:t>
            </a:r>
            <a:r>
              <a:rPr lang="es-ES" sz="2000" dirty="0" err="1" smtClean="0"/>
              <a:t>regularly</a:t>
            </a:r>
            <a:r>
              <a:rPr lang="es-ES" sz="2000" dirty="0" smtClean="0"/>
              <a:t> </a:t>
            </a:r>
            <a:r>
              <a:rPr lang="es-ES" sz="2000" dirty="0" err="1" smtClean="0"/>
              <a:t>updated</a:t>
            </a:r>
            <a:r>
              <a:rPr lang="es-ES" sz="2000" dirty="0" smtClean="0"/>
              <a:t>.</a:t>
            </a:r>
          </a:p>
          <a:p>
            <a:pPr marL="0" indent="0">
              <a:buNone/>
            </a:pPr>
            <a:r>
              <a:rPr lang="es-ES" sz="2000" b="1" i="1" dirty="0" err="1" smtClean="0"/>
              <a:t>For</a:t>
            </a:r>
            <a:r>
              <a:rPr lang="es-ES" sz="2000" b="1" i="1" dirty="0" smtClean="0"/>
              <a:t> civil </a:t>
            </a:r>
            <a:r>
              <a:rPr lang="es-ES" sz="2000" b="1" i="1" dirty="0" err="1" smtClean="0"/>
              <a:t>society</a:t>
            </a:r>
            <a:r>
              <a:rPr lang="es-ES" sz="2000" b="1" i="1" dirty="0" smtClean="0"/>
              <a:t>: </a:t>
            </a:r>
          </a:p>
          <a:p>
            <a:pPr marL="0" indent="0"/>
            <a:r>
              <a:rPr lang="es-ES" sz="2000" dirty="0" smtClean="0"/>
              <a:t> </a:t>
            </a:r>
            <a:r>
              <a:rPr lang="es-ES" sz="2000" dirty="0" err="1" smtClean="0"/>
              <a:t>Consistent</a:t>
            </a:r>
            <a:r>
              <a:rPr lang="es-ES" sz="2000" dirty="0" smtClean="0"/>
              <a:t> </a:t>
            </a:r>
            <a:r>
              <a:rPr lang="es-ES" sz="2000" dirty="0" err="1" smtClean="0"/>
              <a:t>information</a:t>
            </a:r>
            <a:r>
              <a:rPr lang="es-ES" sz="2000" dirty="0" smtClean="0"/>
              <a:t> </a:t>
            </a:r>
            <a:r>
              <a:rPr lang="es-ES" sz="2000" dirty="0" err="1" smtClean="0"/>
              <a:t>on</a:t>
            </a:r>
            <a:r>
              <a:rPr lang="es-ES" sz="2000" dirty="0" smtClean="0"/>
              <a:t> </a:t>
            </a:r>
            <a:r>
              <a:rPr lang="es-ES" sz="2000" dirty="0" err="1" smtClean="0"/>
              <a:t>governance</a:t>
            </a:r>
            <a:r>
              <a:rPr lang="es-ES" sz="2000" dirty="0" smtClean="0"/>
              <a:t> </a:t>
            </a:r>
            <a:r>
              <a:rPr lang="es-ES" sz="2000" dirty="0" err="1" smtClean="0"/>
              <a:t>that</a:t>
            </a:r>
            <a:r>
              <a:rPr lang="es-ES" sz="2000" dirty="0" smtClean="0"/>
              <a:t> can </a:t>
            </a:r>
            <a:r>
              <a:rPr lang="es-ES" sz="2000" dirty="0" err="1" smtClean="0"/>
              <a:t>be</a:t>
            </a:r>
            <a:r>
              <a:rPr lang="es-ES" sz="2000" dirty="0" smtClean="0"/>
              <a:t> </a:t>
            </a:r>
            <a:r>
              <a:rPr lang="es-ES" sz="2000" dirty="0" err="1" smtClean="0"/>
              <a:t>used</a:t>
            </a:r>
            <a:r>
              <a:rPr lang="es-ES" sz="2000" dirty="0" smtClean="0"/>
              <a:t> </a:t>
            </a:r>
            <a:r>
              <a:rPr lang="es-ES" sz="2000" dirty="0" err="1" smtClean="0"/>
              <a:t>for</a:t>
            </a:r>
            <a:r>
              <a:rPr lang="es-ES" sz="2000" dirty="0" smtClean="0"/>
              <a:t> </a:t>
            </a:r>
            <a:r>
              <a:rPr lang="es-ES" sz="2000" dirty="0" err="1" smtClean="0"/>
              <a:t>advocacy</a:t>
            </a:r>
            <a:r>
              <a:rPr lang="es-ES" sz="2000" dirty="0" smtClean="0"/>
              <a:t> and </a:t>
            </a:r>
            <a:r>
              <a:rPr lang="es-ES" sz="2000" dirty="0" err="1" smtClean="0"/>
              <a:t>demanding</a:t>
            </a:r>
            <a:r>
              <a:rPr lang="es-ES" sz="2000" dirty="0" smtClean="0"/>
              <a:t> </a:t>
            </a:r>
            <a:r>
              <a:rPr lang="es-ES" sz="2000" dirty="0" err="1" smtClean="0"/>
              <a:t>accountability</a:t>
            </a:r>
            <a:r>
              <a:rPr lang="es-ES" sz="2000" dirty="0" smtClean="0"/>
              <a:t> </a:t>
            </a:r>
            <a:r>
              <a:rPr lang="es-ES" sz="2000" dirty="0" err="1" smtClean="0"/>
              <a:t>to</a:t>
            </a:r>
            <a:r>
              <a:rPr lang="es-ES" sz="2000" dirty="0" smtClean="0"/>
              <a:t> </a:t>
            </a:r>
            <a:r>
              <a:rPr lang="es-ES" sz="2000" dirty="0" err="1" smtClean="0"/>
              <a:t>decision</a:t>
            </a:r>
            <a:r>
              <a:rPr lang="es-ES" sz="2000" dirty="0" smtClean="0"/>
              <a:t> </a:t>
            </a:r>
            <a:r>
              <a:rPr lang="es-ES" sz="2000" dirty="0" err="1" smtClean="0"/>
              <a:t>makers</a:t>
            </a:r>
            <a:r>
              <a:rPr lang="es-ES" sz="2000" dirty="0" smtClean="0"/>
              <a:t> </a:t>
            </a:r>
          </a:p>
          <a:p>
            <a:pPr marL="0" indent="0"/>
            <a:r>
              <a:rPr lang="es-ES" sz="2000" dirty="0" smtClean="0"/>
              <a:t> Data </a:t>
            </a:r>
            <a:r>
              <a:rPr lang="es-ES" sz="2000" dirty="0" err="1" smtClean="0"/>
              <a:t>validated</a:t>
            </a:r>
            <a:r>
              <a:rPr lang="es-ES" sz="2000" dirty="0" smtClean="0"/>
              <a:t> </a:t>
            </a:r>
            <a:r>
              <a:rPr lang="es-ES" sz="2000" dirty="0" err="1" smtClean="0"/>
              <a:t>by</a:t>
            </a:r>
            <a:r>
              <a:rPr lang="es-ES" sz="2000" dirty="0" smtClean="0"/>
              <a:t> </a:t>
            </a:r>
            <a:r>
              <a:rPr lang="es-ES" sz="2000" dirty="0" err="1" smtClean="0"/>
              <a:t>the</a:t>
            </a:r>
            <a:r>
              <a:rPr lang="es-ES" sz="2000" dirty="0" smtClean="0"/>
              <a:t> </a:t>
            </a:r>
            <a:r>
              <a:rPr lang="es-ES" sz="2000" dirty="0" err="1" smtClean="0"/>
              <a:t>government</a:t>
            </a:r>
            <a:r>
              <a:rPr lang="es-ES" sz="2000" dirty="0" smtClean="0"/>
              <a:t>, </a:t>
            </a:r>
            <a:r>
              <a:rPr lang="es-ES" sz="2000" dirty="0" err="1" smtClean="0"/>
              <a:t>which</a:t>
            </a:r>
            <a:r>
              <a:rPr lang="es-ES" sz="2000" dirty="0" smtClean="0"/>
              <a:t> </a:t>
            </a:r>
            <a:r>
              <a:rPr lang="es-ES" sz="2000" dirty="0" err="1" smtClean="0"/>
              <a:t>avoids</a:t>
            </a:r>
            <a:r>
              <a:rPr lang="es-ES" sz="2000" dirty="0" smtClean="0"/>
              <a:t> debates </a:t>
            </a:r>
            <a:r>
              <a:rPr lang="es-ES" sz="2000" dirty="0" err="1" smtClean="0"/>
              <a:t>on</a:t>
            </a:r>
            <a:r>
              <a:rPr lang="es-ES" sz="2000" dirty="0" smtClean="0"/>
              <a:t> </a:t>
            </a:r>
            <a:r>
              <a:rPr lang="es-ES" sz="2000" dirty="0" err="1" smtClean="0"/>
              <a:t>the</a:t>
            </a:r>
            <a:r>
              <a:rPr lang="es-ES" sz="2000" dirty="0" smtClean="0"/>
              <a:t> </a:t>
            </a:r>
            <a:r>
              <a:rPr lang="es-ES" sz="2000" dirty="0" err="1" smtClean="0"/>
              <a:t>accuracy</a:t>
            </a:r>
            <a:r>
              <a:rPr lang="es-ES" sz="2000" dirty="0" smtClean="0"/>
              <a:t> </a:t>
            </a:r>
            <a:r>
              <a:rPr lang="es-ES" sz="2000" dirty="0" err="1" smtClean="0"/>
              <a:t>on</a:t>
            </a:r>
            <a:r>
              <a:rPr lang="es-ES" sz="2000" dirty="0" smtClean="0"/>
              <a:t> </a:t>
            </a:r>
            <a:r>
              <a:rPr lang="es-ES" sz="2000" dirty="0" err="1" smtClean="0"/>
              <a:t>the</a:t>
            </a:r>
            <a:r>
              <a:rPr lang="es-ES" sz="2000" dirty="0" smtClean="0"/>
              <a:t> </a:t>
            </a:r>
            <a:r>
              <a:rPr lang="es-ES" sz="2000" dirty="0" err="1" smtClean="0"/>
              <a:t>information</a:t>
            </a:r>
            <a:r>
              <a:rPr lang="es-ES" sz="2000" dirty="0" smtClean="0"/>
              <a:t> and </a:t>
            </a:r>
            <a:r>
              <a:rPr lang="es-ES" sz="2000" dirty="0" err="1" smtClean="0"/>
              <a:t>allows</a:t>
            </a:r>
            <a:r>
              <a:rPr lang="es-ES" sz="2000" dirty="0" smtClean="0"/>
              <a:t> </a:t>
            </a:r>
            <a:r>
              <a:rPr lang="es-ES" sz="2000" dirty="0" err="1" smtClean="0"/>
              <a:t>to</a:t>
            </a:r>
            <a:r>
              <a:rPr lang="es-ES" sz="2000" dirty="0" smtClean="0"/>
              <a:t> </a:t>
            </a:r>
            <a:r>
              <a:rPr lang="es-ES" sz="2000" dirty="0" err="1" smtClean="0"/>
              <a:t>move</a:t>
            </a:r>
            <a:r>
              <a:rPr lang="es-ES" sz="2000" dirty="0" smtClean="0"/>
              <a:t> forward in </a:t>
            </a:r>
            <a:r>
              <a:rPr lang="es-ES" sz="2000" dirty="0" err="1" smtClean="0"/>
              <a:t>the</a:t>
            </a:r>
            <a:r>
              <a:rPr lang="es-ES" sz="2000" dirty="0" smtClean="0"/>
              <a:t> dialogue </a:t>
            </a:r>
            <a:r>
              <a:rPr lang="es-ES" sz="2000" dirty="0" err="1" smtClean="0"/>
              <a:t>between</a:t>
            </a:r>
            <a:r>
              <a:rPr lang="es-ES" sz="2000" dirty="0" smtClean="0"/>
              <a:t> civil </a:t>
            </a:r>
            <a:r>
              <a:rPr lang="es-ES" sz="2000" dirty="0" err="1" smtClean="0"/>
              <a:t>society</a:t>
            </a:r>
            <a:r>
              <a:rPr lang="es-ES" sz="2000" dirty="0" smtClean="0"/>
              <a:t> and </a:t>
            </a:r>
            <a:r>
              <a:rPr lang="es-ES" sz="2000" dirty="0" err="1" smtClean="0"/>
              <a:t>government</a:t>
            </a:r>
            <a:endParaRPr lang="es-ES" sz="2000" dirty="0" smtClean="0"/>
          </a:p>
          <a:p>
            <a:pPr marL="0" indent="0"/>
            <a:r>
              <a:rPr lang="es-ES" sz="2000" dirty="0" smtClean="0"/>
              <a:t> </a:t>
            </a:r>
            <a:r>
              <a:rPr lang="es-ES" sz="2000" dirty="0" err="1" smtClean="0"/>
              <a:t>To</a:t>
            </a:r>
            <a:r>
              <a:rPr lang="es-ES" sz="2000" dirty="0" smtClean="0"/>
              <a:t> monitor </a:t>
            </a:r>
            <a:r>
              <a:rPr lang="es-ES" sz="2000" dirty="0" err="1" smtClean="0"/>
              <a:t>progress</a:t>
            </a:r>
            <a:r>
              <a:rPr lang="es-ES" sz="2000" dirty="0" smtClean="0"/>
              <a:t> </a:t>
            </a:r>
            <a:r>
              <a:rPr lang="es-ES" sz="2000" dirty="0" err="1" smtClean="0"/>
              <a:t>or</a:t>
            </a:r>
            <a:r>
              <a:rPr lang="es-ES" sz="2000" dirty="0" smtClean="0"/>
              <a:t> </a:t>
            </a:r>
            <a:r>
              <a:rPr lang="es-ES" sz="2000" dirty="0" err="1" smtClean="0"/>
              <a:t>lack</a:t>
            </a:r>
            <a:r>
              <a:rPr lang="es-ES" sz="2000" dirty="0" smtClean="0"/>
              <a:t> </a:t>
            </a:r>
            <a:r>
              <a:rPr lang="es-ES" sz="2000" dirty="0" err="1" smtClean="0"/>
              <a:t>thereof</a:t>
            </a:r>
            <a:endParaRPr lang="en-GB" sz="2000" dirty="0" smtClean="0"/>
          </a:p>
        </p:txBody>
      </p:sp>
    </p:spTree>
    <p:extLst>
      <p:ext uri="{BB962C8B-B14F-4D97-AF65-F5344CB8AC3E}">
        <p14:creationId xmlns:p14="http://schemas.microsoft.com/office/powerpoint/2010/main" xmlns="" val="16868586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9144000" cy="1152128"/>
          </a:xfrm>
        </p:spPr>
        <p:txBody>
          <a:bodyPr/>
          <a:lstStyle/>
          <a:p>
            <a:r>
              <a:rPr lang="en-GB" sz="3600" b="1" dirty="0" smtClean="0"/>
              <a:t>REDD+ safeguards</a:t>
            </a:r>
            <a:endParaRPr lang="en-GB" sz="3600" b="1" dirty="0"/>
          </a:p>
        </p:txBody>
      </p:sp>
      <p:graphicFrame>
        <p:nvGraphicFramePr>
          <p:cNvPr id="5" name="Content Placeholder 4"/>
          <p:cNvGraphicFramePr>
            <a:graphicFrameLocks noGrp="1"/>
          </p:cNvGraphicFramePr>
          <p:nvPr>
            <p:ph idx="1"/>
          </p:nvPr>
        </p:nvGraphicFramePr>
        <p:xfrm>
          <a:off x="381000" y="1371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p:cNvSpPr/>
          <p:nvPr/>
        </p:nvSpPr>
        <p:spPr>
          <a:xfrm>
            <a:off x="685800" y="2286000"/>
            <a:ext cx="2590800" cy="160020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15000" y="2209800"/>
            <a:ext cx="2590800" cy="160020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76600" y="2895600"/>
            <a:ext cx="2590800" cy="160020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200400" y="1219200"/>
            <a:ext cx="2590800" cy="1600200"/>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990600" y="1524000"/>
            <a:ext cx="7924800" cy="762000"/>
          </a:xfrm>
        </p:spPr>
        <p:txBody>
          <a:bodyPr>
            <a:normAutofit fontScale="90000"/>
          </a:bodyPr>
          <a:lstStyle/>
          <a:p>
            <a:r>
              <a:rPr lang="en-US" sz="3600" b="1" dirty="0" smtClean="0"/>
              <a:t>Participatory Governance Assessments (PGAs) for REDD+</a:t>
            </a:r>
          </a:p>
        </p:txBody>
      </p:sp>
      <p:grpSp>
        <p:nvGrpSpPr>
          <p:cNvPr id="8" name="Group 7"/>
          <p:cNvGrpSpPr/>
          <p:nvPr/>
        </p:nvGrpSpPr>
        <p:grpSpPr>
          <a:xfrm>
            <a:off x="72951" y="2946646"/>
            <a:ext cx="2006354" cy="2006354"/>
            <a:chOff x="1513" y="1935458"/>
            <a:chExt cx="2006354" cy="2006354"/>
          </a:xfrm>
        </p:grpSpPr>
        <p:sp>
          <p:nvSpPr>
            <p:cNvPr id="17" name="Oval 16"/>
            <p:cNvSpPr/>
            <p:nvPr/>
          </p:nvSpPr>
          <p:spPr>
            <a:xfrm>
              <a:off x="1513" y="1935458"/>
              <a:ext cx="2006354" cy="200635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295337" y="2229282"/>
              <a:ext cx="1418706" cy="1418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UNDP experience on governance assessments</a:t>
              </a:r>
              <a:endParaRPr lang="en-US" sz="1800" b="1" kern="1200" dirty="0"/>
            </a:p>
          </p:txBody>
        </p:sp>
      </p:grpSp>
      <p:grpSp>
        <p:nvGrpSpPr>
          <p:cNvPr id="11" name="Group 10"/>
          <p:cNvGrpSpPr/>
          <p:nvPr/>
        </p:nvGrpSpPr>
        <p:grpSpPr>
          <a:xfrm>
            <a:off x="3568823" y="2946646"/>
            <a:ext cx="2006354" cy="2006354"/>
            <a:chOff x="3497385" y="1935458"/>
            <a:chExt cx="2006354" cy="2006354"/>
          </a:xfrm>
        </p:grpSpPr>
        <p:sp>
          <p:nvSpPr>
            <p:cNvPr id="15" name="Oval 14"/>
            <p:cNvSpPr/>
            <p:nvPr/>
          </p:nvSpPr>
          <p:spPr>
            <a:xfrm>
              <a:off x="3497385" y="1935458"/>
              <a:ext cx="2006354" cy="200635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6"/>
            <p:cNvSpPr/>
            <p:nvPr/>
          </p:nvSpPr>
          <p:spPr>
            <a:xfrm>
              <a:off x="3791209" y="2229282"/>
              <a:ext cx="1418706" cy="1418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t>FAO experience on forest data collection</a:t>
              </a:r>
              <a:endParaRPr lang="en-US" sz="1800" b="1" kern="1200" dirty="0"/>
            </a:p>
          </p:txBody>
        </p:sp>
      </p:grpSp>
      <p:grpSp>
        <p:nvGrpSpPr>
          <p:cNvPr id="12" name="Group 11"/>
          <p:cNvGrpSpPr/>
          <p:nvPr/>
        </p:nvGrpSpPr>
        <p:grpSpPr>
          <a:xfrm>
            <a:off x="7064695" y="2946646"/>
            <a:ext cx="2006354" cy="2006354"/>
            <a:chOff x="6993257" y="1935458"/>
            <a:chExt cx="2006354" cy="2006354"/>
          </a:xfrm>
        </p:grpSpPr>
        <p:sp>
          <p:nvSpPr>
            <p:cNvPr id="13" name="Oval 12"/>
            <p:cNvSpPr/>
            <p:nvPr/>
          </p:nvSpPr>
          <p:spPr>
            <a:xfrm>
              <a:off x="6993257" y="1935458"/>
              <a:ext cx="2006354" cy="200635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8"/>
            <p:cNvSpPr/>
            <p:nvPr/>
          </p:nvSpPr>
          <p:spPr>
            <a:xfrm>
              <a:off x="7287081" y="2229282"/>
              <a:ext cx="1418706" cy="1418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PGAs for REDD+</a:t>
              </a:r>
              <a:endParaRPr lang="en-US" sz="3600" kern="1200" dirty="0"/>
            </a:p>
          </p:txBody>
        </p:sp>
      </p:grpSp>
      <p:grpSp>
        <p:nvGrpSpPr>
          <p:cNvPr id="20" name="Group 19"/>
          <p:cNvGrpSpPr/>
          <p:nvPr/>
        </p:nvGrpSpPr>
        <p:grpSpPr>
          <a:xfrm>
            <a:off x="2242221" y="3367980"/>
            <a:ext cx="1163685" cy="1163685"/>
            <a:chOff x="2170783" y="2356792"/>
            <a:chExt cx="1163685" cy="1163685"/>
          </a:xfrm>
        </p:grpSpPr>
        <p:sp>
          <p:nvSpPr>
            <p:cNvPr id="24" name="Plus 23"/>
            <p:cNvSpPr/>
            <p:nvPr/>
          </p:nvSpPr>
          <p:spPr>
            <a:xfrm>
              <a:off x="2170783" y="2356792"/>
              <a:ext cx="1163685" cy="1163685"/>
            </a:xfrm>
            <a:prstGeom prst="mathPlus">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5" name="Plus 4"/>
            <p:cNvSpPr/>
            <p:nvPr/>
          </p:nvSpPr>
          <p:spPr>
            <a:xfrm>
              <a:off x="2325029" y="2801785"/>
              <a:ext cx="855193" cy="273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grpSp>
        <p:nvGrpSpPr>
          <p:cNvPr id="21" name="Group 20"/>
          <p:cNvGrpSpPr/>
          <p:nvPr/>
        </p:nvGrpSpPr>
        <p:grpSpPr>
          <a:xfrm>
            <a:off x="5738093" y="3367980"/>
            <a:ext cx="1163685" cy="1163685"/>
            <a:chOff x="5666655" y="2356792"/>
            <a:chExt cx="1163685" cy="1163685"/>
          </a:xfrm>
        </p:grpSpPr>
        <p:sp>
          <p:nvSpPr>
            <p:cNvPr id="22" name="Equal 21"/>
            <p:cNvSpPr/>
            <p:nvPr/>
          </p:nvSpPr>
          <p:spPr>
            <a:xfrm>
              <a:off x="5666655" y="2356792"/>
              <a:ext cx="1163685" cy="1163685"/>
            </a:xfrm>
            <a:prstGeom prst="mathEqual">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3" name="Equal 6"/>
            <p:cNvSpPr/>
            <p:nvPr/>
          </p:nvSpPr>
          <p:spPr>
            <a:xfrm>
              <a:off x="5820901" y="2596511"/>
              <a:ext cx="855193" cy="6842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p:txBody>
        </p:sp>
      </p:grpSp>
    </p:spTree>
    <p:extLst>
      <p:ext uri="{BB962C8B-B14F-4D97-AF65-F5344CB8AC3E}">
        <p14:creationId xmlns:p14="http://schemas.microsoft.com/office/powerpoint/2010/main" xmlns="" val="343905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457325" y="228600"/>
            <a:ext cx="6543675" cy="153193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t>Pilot PGA for REDD+</a:t>
            </a:r>
          </a:p>
          <a:p>
            <a:r>
              <a:rPr lang="en-GB" sz="3200" b="1" dirty="0" smtClean="0"/>
              <a:t>projects</a:t>
            </a:r>
          </a:p>
        </p:txBody>
      </p:sp>
      <p:sp>
        <p:nvSpPr>
          <p:cNvPr id="5" name="Content Placeholder 1"/>
          <p:cNvSpPr txBox="1">
            <a:spLocks/>
          </p:cNvSpPr>
          <p:nvPr/>
        </p:nvSpPr>
        <p:spPr>
          <a:xfrm>
            <a:off x="228600" y="1676400"/>
            <a:ext cx="8715375" cy="3352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GB" b="1" dirty="0" smtClean="0"/>
              <a:t>INDONESIA</a:t>
            </a:r>
            <a:endParaRPr lang="en-GB" dirty="0" smtClean="0"/>
          </a:p>
          <a:p>
            <a:pPr>
              <a:defRPr/>
            </a:pPr>
            <a:r>
              <a:rPr lang="en-GB" b="1" dirty="0" smtClean="0"/>
              <a:t>NIGERIA</a:t>
            </a:r>
          </a:p>
          <a:p>
            <a:pPr>
              <a:defRPr/>
            </a:pPr>
            <a:r>
              <a:rPr lang="en-GB" b="1" dirty="0" smtClean="0"/>
              <a:t>VIETNAM</a:t>
            </a:r>
          </a:p>
          <a:p>
            <a:pPr>
              <a:defRPr/>
            </a:pPr>
            <a:r>
              <a:rPr lang="en-GB" b="1" dirty="0" smtClean="0"/>
              <a:t>ECUADOR</a:t>
            </a:r>
            <a:endParaRPr lang="en-US" dirty="0" smtClean="0"/>
          </a:p>
          <a:p>
            <a:pPr>
              <a:buFont typeface="Arial" pitchFamily="34" charset="0"/>
              <a:buNone/>
              <a:defRPr/>
            </a:pPr>
            <a:endParaRPr lang="en-GB" sz="2000" b="1" dirty="0" smtClean="0"/>
          </a:p>
          <a:p>
            <a:pPr marL="0" indent="0">
              <a:buFont typeface="Arial" pitchFamily="34" charset="0"/>
              <a:buNone/>
              <a:defRPr/>
            </a:pPr>
            <a:endParaRPr lang="en-GB" b="1" dirty="0"/>
          </a:p>
        </p:txBody>
      </p:sp>
      <p:graphicFrame>
        <p:nvGraphicFramePr>
          <p:cNvPr id="6" name="Content Placeholder 3"/>
          <p:cNvGraphicFramePr>
            <a:graphicFrameLocks/>
          </p:cNvGraphicFramePr>
          <p:nvPr/>
        </p:nvGraphicFramePr>
        <p:xfrm>
          <a:off x="162838" y="4863232"/>
          <a:ext cx="8981162" cy="139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51947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92991"/>
            <a:ext cx="4876800" cy="1143000"/>
          </a:xfrm>
        </p:spPr>
        <p:txBody>
          <a:bodyPr/>
          <a:lstStyle/>
          <a:p>
            <a:r>
              <a:rPr lang="en-US" sz="2800" b="1" dirty="0" smtClean="0"/>
              <a:t>Knowledge resource on PGAs for REDD+</a:t>
            </a:r>
            <a:endParaRPr lang="en-US" sz="2800" b="1" dirty="0"/>
          </a:p>
        </p:txBody>
      </p:sp>
      <p:sp>
        <p:nvSpPr>
          <p:cNvPr id="3" name="Content Placeholder 2"/>
          <p:cNvSpPr>
            <a:spLocks noGrp="1"/>
          </p:cNvSpPr>
          <p:nvPr>
            <p:ph idx="1"/>
          </p:nvPr>
        </p:nvSpPr>
        <p:spPr>
          <a:xfrm>
            <a:off x="457200" y="1295400"/>
            <a:ext cx="8229600" cy="4830763"/>
          </a:xfrm>
        </p:spPr>
        <p:txBody>
          <a:bodyPr>
            <a:normAutofit fontScale="70000" lnSpcReduction="20000"/>
          </a:bodyPr>
          <a:lstStyle/>
          <a:p>
            <a:pPr>
              <a:buNone/>
            </a:pPr>
            <a:endParaRPr lang="en-US" dirty="0" smtClean="0"/>
          </a:p>
          <a:p>
            <a:pPr>
              <a:buNone/>
            </a:pPr>
            <a:r>
              <a:rPr lang="en-US" dirty="0" smtClean="0"/>
              <a:t>Practical Guide on PGAs for REDD+ (to be published soon):</a:t>
            </a:r>
          </a:p>
          <a:p>
            <a:pPr lvl="0"/>
            <a:r>
              <a:rPr lang="en-GB" b="1" dirty="0" smtClean="0"/>
              <a:t>Importance of governance for REDD+</a:t>
            </a:r>
          </a:p>
          <a:p>
            <a:pPr lvl="0"/>
            <a:r>
              <a:rPr lang="en-GB" b="1" dirty="0" smtClean="0"/>
              <a:t>PGA approach</a:t>
            </a:r>
          </a:p>
          <a:p>
            <a:pPr lvl="0"/>
            <a:r>
              <a:rPr lang="en-GB" b="1" dirty="0" smtClean="0"/>
              <a:t>Concrete indicative steps to conduct a PGA: </a:t>
            </a:r>
            <a:endParaRPr lang="en-US" dirty="0" smtClean="0"/>
          </a:p>
          <a:p>
            <a:pPr>
              <a:buNone/>
            </a:pPr>
            <a:r>
              <a:rPr lang="en-GB" dirty="0" smtClean="0"/>
              <a:t>	1</a:t>
            </a:r>
            <a:r>
              <a:rPr lang="en-GB" dirty="0" smtClean="0"/>
              <a:t>: Preparation</a:t>
            </a:r>
            <a:endParaRPr lang="en-US" dirty="0" smtClean="0"/>
          </a:p>
          <a:p>
            <a:pPr>
              <a:buNone/>
            </a:pPr>
            <a:r>
              <a:rPr lang="en-GB" dirty="0" smtClean="0"/>
              <a:t>	2</a:t>
            </a:r>
            <a:r>
              <a:rPr lang="en-GB" dirty="0" smtClean="0"/>
              <a:t>: </a:t>
            </a:r>
            <a:r>
              <a:rPr lang="en-GB" dirty="0" smtClean="0"/>
              <a:t>Structural Design </a:t>
            </a:r>
            <a:r>
              <a:rPr lang="en-GB" dirty="0" smtClean="0"/>
              <a:t>and Joint Decision Making</a:t>
            </a:r>
            <a:endParaRPr lang="en-US" dirty="0" smtClean="0"/>
          </a:p>
          <a:p>
            <a:pPr>
              <a:buNone/>
            </a:pPr>
            <a:r>
              <a:rPr lang="en-GB" dirty="0" smtClean="0"/>
              <a:t>	3</a:t>
            </a:r>
            <a:r>
              <a:rPr lang="en-GB" dirty="0" smtClean="0"/>
              <a:t>: </a:t>
            </a:r>
            <a:r>
              <a:rPr lang="en-GB" dirty="0" smtClean="0"/>
              <a:t>Indicator </a:t>
            </a:r>
            <a:r>
              <a:rPr lang="en-GB" dirty="0" smtClean="0"/>
              <a:t>D</a:t>
            </a:r>
            <a:r>
              <a:rPr lang="en-GB" dirty="0" smtClean="0"/>
              <a:t>evelopment and Data </a:t>
            </a:r>
            <a:r>
              <a:rPr lang="en-GB" dirty="0" smtClean="0"/>
              <a:t>Collection and Analysis </a:t>
            </a:r>
            <a:endParaRPr lang="en-US" dirty="0" smtClean="0"/>
          </a:p>
          <a:p>
            <a:pPr lvl="0">
              <a:buNone/>
            </a:pPr>
            <a:r>
              <a:rPr lang="en-GB" dirty="0" smtClean="0"/>
              <a:t>		Determining </a:t>
            </a:r>
            <a:r>
              <a:rPr lang="en-GB" dirty="0" smtClean="0"/>
              <a:t>Components</a:t>
            </a:r>
            <a:endParaRPr lang="en-US" dirty="0" smtClean="0"/>
          </a:p>
          <a:p>
            <a:pPr lvl="0">
              <a:buNone/>
            </a:pPr>
            <a:r>
              <a:rPr lang="en-GB" dirty="0" smtClean="0"/>
              <a:t>		Developing </a:t>
            </a:r>
            <a:r>
              <a:rPr lang="en-GB" dirty="0" smtClean="0"/>
              <a:t>Indicators</a:t>
            </a:r>
            <a:endParaRPr lang="en-US" dirty="0" smtClean="0"/>
          </a:p>
          <a:p>
            <a:pPr lvl="0">
              <a:buNone/>
            </a:pPr>
            <a:r>
              <a:rPr lang="en-GB" dirty="0" smtClean="0"/>
              <a:t>		Data </a:t>
            </a:r>
            <a:r>
              <a:rPr lang="en-GB" dirty="0" smtClean="0"/>
              <a:t>Collection Methods</a:t>
            </a:r>
            <a:endParaRPr lang="en-US" dirty="0" smtClean="0"/>
          </a:p>
          <a:p>
            <a:pPr lvl="0">
              <a:buNone/>
            </a:pPr>
            <a:r>
              <a:rPr lang="en-GB" dirty="0" smtClean="0"/>
              <a:t>		Validation </a:t>
            </a:r>
            <a:r>
              <a:rPr lang="en-GB" dirty="0" smtClean="0"/>
              <a:t>and Analysis of Data</a:t>
            </a:r>
            <a:endParaRPr lang="en-US" dirty="0" smtClean="0"/>
          </a:p>
          <a:p>
            <a:pPr>
              <a:buNone/>
            </a:pPr>
            <a:r>
              <a:rPr lang="en-GB" dirty="0" smtClean="0"/>
              <a:t>	4</a:t>
            </a:r>
            <a:r>
              <a:rPr lang="en-GB" dirty="0" smtClean="0"/>
              <a:t>: Communication of Results and Use of Data </a:t>
            </a:r>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185028" y="4724400"/>
            <a:ext cx="6773943" cy="930031"/>
            <a:chOff x="0" y="3429064"/>
            <a:chExt cx="6773943" cy="930031"/>
          </a:xfrm>
        </p:grpSpPr>
        <p:sp>
          <p:nvSpPr>
            <p:cNvPr id="65" name="Rectangle 64"/>
            <p:cNvSpPr/>
            <p:nvPr/>
          </p:nvSpPr>
          <p:spPr>
            <a:xfrm>
              <a:off x="0" y="3505264"/>
              <a:ext cx="6773943" cy="853831"/>
            </a:xfrm>
            <a:prstGeom prst="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66" name="Rectangle 65"/>
            <p:cNvSpPr/>
            <p:nvPr/>
          </p:nvSpPr>
          <p:spPr>
            <a:xfrm>
              <a:off x="0" y="3429064"/>
              <a:ext cx="6773943" cy="461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a:solidFill>
                    <a:sysClr val="window" lastClr="FFFFFF"/>
                  </a:solidFill>
                  <a:latin typeface="Calibri"/>
                  <a:ea typeface="+mn-ea"/>
                  <a:cs typeface="+mn-cs"/>
                </a:rPr>
                <a:t>Step 4</a:t>
              </a:r>
              <a:r>
                <a:rPr lang="en-GB" sz="1200" kern="1200" dirty="0" smtClean="0">
                  <a:solidFill>
                    <a:sysClr val="window" lastClr="FFFFFF"/>
                  </a:solidFill>
                  <a:latin typeface="Calibri"/>
                  <a:ea typeface="+mn-ea"/>
                  <a:cs typeface="+mn-cs"/>
                </a:rPr>
                <a:t>: </a:t>
              </a:r>
              <a:r>
                <a:rPr lang="en-GB" sz="1400" b="1" kern="1200" dirty="0" smtClean="0">
                  <a:solidFill>
                    <a:sysClr val="window" lastClr="FFFFFF"/>
                  </a:solidFill>
                  <a:latin typeface="Calibri"/>
                  <a:ea typeface="+mn-ea"/>
                  <a:cs typeface="+mn-cs"/>
                </a:rPr>
                <a:t>Communication </a:t>
              </a:r>
              <a:r>
                <a:rPr lang="en-GB" sz="1400" b="1" kern="1200" dirty="0">
                  <a:solidFill>
                    <a:sysClr val="window" lastClr="FFFFFF"/>
                  </a:solidFill>
                  <a:latin typeface="Calibri"/>
                  <a:ea typeface="+mn-ea"/>
                  <a:cs typeface="+mn-cs"/>
                </a:rPr>
                <a:t>of results and use of data </a:t>
              </a:r>
            </a:p>
          </p:txBody>
        </p:sp>
      </p:grpSp>
      <p:grpSp>
        <p:nvGrpSpPr>
          <p:cNvPr id="8" name="Group 7"/>
          <p:cNvGrpSpPr/>
          <p:nvPr/>
        </p:nvGrpSpPr>
        <p:grpSpPr>
          <a:xfrm>
            <a:off x="1188335" y="5262520"/>
            <a:ext cx="2255775" cy="392762"/>
            <a:chOff x="3307" y="3967184"/>
            <a:chExt cx="2255775" cy="392762"/>
          </a:xfrm>
        </p:grpSpPr>
        <p:sp>
          <p:nvSpPr>
            <p:cNvPr id="63" name="Rectangle 62"/>
            <p:cNvSpPr/>
            <p:nvPr/>
          </p:nvSpPr>
          <p:spPr>
            <a:xfrm>
              <a:off x="3307" y="3967184"/>
              <a:ext cx="2255775" cy="392762"/>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64" name="Rectangle 63"/>
            <p:cNvSpPr/>
            <p:nvPr/>
          </p:nvSpPr>
          <p:spPr>
            <a:xfrm>
              <a:off x="3307" y="3967184"/>
              <a:ext cx="2255775" cy="392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mn-cs"/>
                </a:rPr>
                <a:t>Disseminate data set, key findings  and policy recommendations through launch and methods     agreed to reach all stakeholders</a:t>
              </a:r>
              <a:endParaRPr lang="en-GB" sz="1000" b="0" kern="1200">
                <a:solidFill>
                  <a:sysClr val="windowText" lastClr="000000">
                    <a:hueOff val="0"/>
                    <a:satOff val="0"/>
                    <a:lumOff val="0"/>
                    <a:alphaOff val="0"/>
                  </a:sysClr>
                </a:solidFill>
                <a:latin typeface="Calibri"/>
                <a:ea typeface="+mn-ea"/>
                <a:cs typeface="+mn-cs"/>
              </a:endParaRPr>
            </a:p>
          </p:txBody>
        </p:sp>
      </p:grpSp>
      <p:grpSp>
        <p:nvGrpSpPr>
          <p:cNvPr id="9" name="Group 8"/>
          <p:cNvGrpSpPr/>
          <p:nvPr/>
        </p:nvGrpSpPr>
        <p:grpSpPr>
          <a:xfrm>
            <a:off x="3444111" y="5262520"/>
            <a:ext cx="2255775" cy="392762"/>
            <a:chOff x="2259083" y="3967184"/>
            <a:chExt cx="2255775" cy="392762"/>
          </a:xfrm>
        </p:grpSpPr>
        <p:sp>
          <p:nvSpPr>
            <p:cNvPr id="61" name="Rectangle 60"/>
            <p:cNvSpPr/>
            <p:nvPr/>
          </p:nvSpPr>
          <p:spPr>
            <a:xfrm>
              <a:off x="2259083" y="3967184"/>
              <a:ext cx="2255775" cy="392762"/>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62" name="Rectangle 61"/>
            <p:cNvSpPr/>
            <p:nvPr/>
          </p:nvSpPr>
          <p:spPr>
            <a:xfrm>
              <a:off x="2259083" y="3967184"/>
              <a:ext cx="2255775" cy="392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mn-cs"/>
                </a:rPr>
                <a:t>Use of data and follow- up of recommendations </a:t>
              </a:r>
            </a:p>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mn-cs"/>
                </a:rPr>
                <a:t>Demand for further technical support to be determined by stakeholders</a:t>
              </a:r>
            </a:p>
          </p:txBody>
        </p:sp>
      </p:grpSp>
      <p:grpSp>
        <p:nvGrpSpPr>
          <p:cNvPr id="10" name="Group 9"/>
          <p:cNvGrpSpPr/>
          <p:nvPr/>
        </p:nvGrpSpPr>
        <p:grpSpPr>
          <a:xfrm>
            <a:off x="5703195" y="5262520"/>
            <a:ext cx="2255775" cy="392762"/>
            <a:chOff x="4518167" y="3967184"/>
            <a:chExt cx="2255775" cy="392762"/>
          </a:xfrm>
        </p:grpSpPr>
        <p:sp>
          <p:nvSpPr>
            <p:cNvPr id="59" name="Rectangle 58"/>
            <p:cNvSpPr/>
            <p:nvPr/>
          </p:nvSpPr>
          <p:spPr>
            <a:xfrm>
              <a:off x="4518167" y="3967184"/>
              <a:ext cx="2255775" cy="392762"/>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60" name="Rectangle 59"/>
            <p:cNvSpPr/>
            <p:nvPr/>
          </p:nvSpPr>
          <p:spPr>
            <a:xfrm>
              <a:off x="4518167" y="3967184"/>
              <a:ext cx="2255775" cy="3927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mn-cs"/>
                </a:rPr>
                <a:t>Institutionalize the assessment by identifying insitution responsible for future data updates and dissemination </a:t>
              </a:r>
            </a:p>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mn-cs"/>
                </a:rPr>
                <a:t>- repeat at regular intervals</a:t>
              </a:r>
            </a:p>
          </p:txBody>
        </p:sp>
      </p:grpSp>
      <p:grpSp>
        <p:nvGrpSpPr>
          <p:cNvPr id="11" name="Group 10"/>
          <p:cNvGrpSpPr/>
          <p:nvPr/>
        </p:nvGrpSpPr>
        <p:grpSpPr>
          <a:xfrm>
            <a:off x="1185028" y="3733800"/>
            <a:ext cx="6773943" cy="1097534"/>
            <a:chOff x="0" y="2438464"/>
            <a:chExt cx="6773943" cy="1097534"/>
          </a:xfrm>
        </p:grpSpPr>
        <p:sp>
          <p:nvSpPr>
            <p:cNvPr id="57" name="Up Arrow Callout 56"/>
            <p:cNvSpPr/>
            <p:nvPr/>
          </p:nvSpPr>
          <p:spPr>
            <a:xfrm rot="10800000">
              <a:off x="0" y="2465418"/>
              <a:ext cx="6773943" cy="1070580"/>
            </a:xfrm>
            <a:prstGeom prst="upArrowCallou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58" name="Up Arrow Callout 12"/>
            <p:cNvSpPr/>
            <p:nvPr/>
          </p:nvSpPr>
          <p:spPr>
            <a:xfrm>
              <a:off x="0" y="2438464"/>
              <a:ext cx="6773943" cy="244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a:solidFill>
                    <a:sysClr val="window" lastClr="FFFFFF"/>
                  </a:solidFill>
                  <a:latin typeface="Calibri"/>
                  <a:ea typeface="+mn-ea"/>
                  <a:cs typeface="+mn-cs"/>
                </a:rPr>
                <a:t>Step 3</a:t>
              </a:r>
              <a:r>
                <a:rPr lang="en-GB" sz="1200" kern="1200" dirty="0" smtClean="0">
                  <a:solidFill>
                    <a:sysClr val="window" lastClr="FFFFFF"/>
                  </a:solidFill>
                  <a:latin typeface="Calibri"/>
                  <a:ea typeface="+mn-ea"/>
                  <a:cs typeface="+mn-cs"/>
                </a:rPr>
                <a:t>:  D</a:t>
              </a:r>
              <a:r>
                <a:rPr lang="en-GB" sz="1400" b="1" kern="1200" dirty="0" smtClean="0">
                  <a:solidFill>
                    <a:sysClr val="window" lastClr="FFFFFF"/>
                  </a:solidFill>
                  <a:latin typeface="Calibri"/>
                  <a:ea typeface="+mn-ea"/>
                  <a:cs typeface="+mn-cs"/>
                </a:rPr>
                <a:t>ata </a:t>
              </a:r>
              <a:r>
                <a:rPr lang="en-GB" sz="1400" b="1" kern="1200" dirty="0">
                  <a:solidFill>
                    <a:sysClr val="window" lastClr="FFFFFF"/>
                  </a:solidFill>
                  <a:latin typeface="Calibri"/>
                  <a:ea typeface="+mn-ea"/>
                  <a:cs typeface="+mn-cs"/>
                </a:rPr>
                <a:t>collection, validation and analysis  </a:t>
              </a:r>
            </a:p>
          </p:txBody>
        </p:sp>
      </p:grpSp>
      <p:grpSp>
        <p:nvGrpSpPr>
          <p:cNvPr id="12" name="Group 11"/>
          <p:cNvGrpSpPr/>
          <p:nvPr/>
        </p:nvGrpSpPr>
        <p:grpSpPr>
          <a:xfrm>
            <a:off x="1185190" y="4100379"/>
            <a:ext cx="1579373" cy="392644"/>
            <a:chOff x="162" y="2805043"/>
            <a:chExt cx="1579373" cy="392644"/>
          </a:xfrm>
        </p:grpSpPr>
        <p:sp>
          <p:nvSpPr>
            <p:cNvPr id="55" name="Rectangle 54"/>
            <p:cNvSpPr/>
            <p:nvPr/>
          </p:nvSpPr>
          <p:spPr>
            <a:xfrm>
              <a:off x="162" y="2805043"/>
              <a:ext cx="1579373" cy="392644"/>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6" name="Rectangle 55"/>
            <p:cNvSpPr/>
            <p:nvPr/>
          </p:nvSpPr>
          <p:spPr>
            <a:xfrm>
              <a:off x="162" y="2805043"/>
              <a:ext cx="1579373" cy="392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Arial" charset="0"/>
                </a:rPr>
                <a:t>Develop indicators based on the governance issues prioritized </a:t>
              </a:r>
            </a:p>
          </p:txBody>
        </p:sp>
      </p:grpSp>
      <p:grpSp>
        <p:nvGrpSpPr>
          <p:cNvPr id="13" name="Group 12"/>
          <p:cNvGrpSpPr/>
          <p:nvPr/>
        </p:nvGrpSpPr>
        <p:grpSpPr>
          <a:xfrm>
            <a:off x="2764563" y="4092577"/>
            <a:ext cx="1078965" cy="408248"/>
            <a:chOff x="1579535" y="2797241"/>
            <a:chExt cx="1078965" cy="408248"/>
          </a:xfrm>
        </p:grpSpPr>
        <p:sp>
          <p:nvSpPr>
            <p:cNvPr id="53" name="Rectangle 52"/>
            <p:cNvSpPr/>
            <p:nvPr/>
          </p:nvSpPr>
          <p:spPr>
            <a:xfrm>
              <a:off x="1579535" y="2797241"/>
              <a:ext cx="1078965" cy="408248"/>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4" name="Rectangle 53"/>
            <p:cNvSpPr/>
            <p:nvPr/>
          </p:nvSpPr>
          <p:spPr>
            <a:xfrm>
              <a:off x="1579535" y="2797241"/>
              <a:ext cx="1078965" cy="40824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Arial" charset="0"/>
                </a:rPr>
                <a:t>Discuss options and agree on appropriate data collection methods </a:t>
              </a:r>
              <a:endParaRPr lang="en-GB" sz="1000" b="0" kern="1200">
                <a:solidFill>
                  <a:sysClr val="windowText" lastClr="000000">
                    <a:hueOff val="0"/>
                    <a:satOff val="0"/>
                    <a:lumOff val="0"/>
                    <a:alphaOff val="0"/>
                  </a:sysClr>
                </a:solidFill>
                <a:latin typeface="Calibri"/>
                <a:ea typeface="+mn-ea"/>
                <a:cs typeface="+mn-cs"/>
              </a:endParaRPr>
            </a:p>
          </p:txBody>
        </p:sp>
      </p:grpSp>
      <p:grpSp>
        <p:nvGrpSpPr>
          <p:cNvPr id="14" name="Group 13"/>
          <p:cNvGrpSpPr/>
          <p:nvPr/>
        </p:nvGrpSpPr>
        <p:grpSpPr>
          <a:xfrm>
            <a:off x="3843529" y="4100379"/>
            <a:ext cx="956532" cy="392644"/>
            <a:chOff x="2658501" y="2805043"/>
            <a:chExt cx="956532" cy="392644"/>
          </a:xfrm>
        </p:grpSpPr>
        <p:sp>
          <p:nvSpPr>
            <p:cNvPr id="51" name="Rectangle 50"/>
            <p:cNvSpPr/>
            <p:nvPr/>
          </p:nvSpPr>
          <p:spPr>
            <a:xfrm>
              <a:off x="2658501" y="2805043"/>
              <a:ext cx="956532" cy="392644"/>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2" name="Rectangle 51"/>
            <p:cNvSpPr/>
            <p:nvPr/>
          </p:nvSpPr>
          <p:spPr>
            <a:xfrm>
              <a:off x="2658501" y="2805043"/>
              <a:ext cx="956532" cy="392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kern="1200">
                  <a:solidFill>
                    <a:sysClr val="windowText" lastClr="000000">
                      <a:hueOff val="0"/>
                      <a:satOff val="0"/>
                      <a:lumOff val="0"/>
                      <a:alphaOff val="0"/>
                    </a:sysClr>
                  </a:solidFill>
                  <a:latin typeface="Calibri"/>
                  <a:ea typeface="+mn-ea"/>
                  <a:cs typeface="+mn-cs"/>
                </a:rPr>
                <a:t>Collect data as agreed</a:t>
              </a:r>
            </a:p>
          </p:txBody>
        </p:sp>
      </p:grpSp>
      <p:grpSp>
        <p:nvGrpSpPr>
          <p:cNvPr id="15" name="Group 14"/>
          <p:cNvGrpSpPr/>
          <p:nvPr/>
        </p:nvGrpSpPr>
        <p:grpSpPr>
          <a:xfrm>
            <a:off x="4800061" y="4100379"/>
            <a:ext cx="1579373" cy="392644"/>
            <a:chOff x="3615033" y="2805043"/>
            <a:chExt cx="1579373" cy="392644"/>
          </a:xfrm>
        </p:grpSpPr>
        <p:sp>
          <p:nvSpPr>
            <p:cNvPr id="49" name="Rectangle 48"/>
            <p:cNvSpPr/>
            <p:nvPr/>
          </p:nvSpPr>
          <p:spPr>
            <a:xfrm>
              <a:off x="3615033" y="2805043"/>
              <a:ext cx="1579373" cy="392644"/>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0" name="Rectangle 49"/>
            <p:cNvSpPr/>
            <p:nvPr/>
          </p:nvSpPr>
          <p:spPr>
            <a:xfrm>
              <a:off x="3615033" y="2805043"/>
              <a:ext cx="1579373" cy="392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Arial" charset="0"/>
                </a:rPr>
                <a:t>Stakeholders to validate the data and the preliminary  analysis before launch</a:t>
              </a:r>
            </a:p>
          </p:txBody>
        </p:sp>
      </p:grpSp>
      <p:grpSp>
        <p:nvGrpSpPr>
          <p:cNvPr id="16" name="Group 15"/>
          <p:cNvGrpSpPr/>
          <p:nvPr/>
        </p:nvGrpSpPr>
        <p:grpSpPr>
          <a:xfrm>
            <a:off x="6379435" y="4100379"/>
            <a:ext cx="1579373" cy="392644"/>
            <a:chOff x="5194407" y="2805043"/>
            <a:chExt cx="1579373" cy="392644"/>
          </a:xfrm>
        </p:grpSpPr>
        <p:sp>
          <p:nvSpPr>
            <p:cNvPr id="47" name="Rectangle 46"/>
            <p:cNvSpPr/>
            <p:nvPr/>
          </p:nvSpPr>
          <p:spPr>
            <a:xfrm>
              <a:off x="5194407" y="2805043"/>
              <a:ext cx="1579373" cy="392644"/>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8" name="Rectangle 47"/>
            <p:cNvSpPr/>
            <p:nvPr/>
          </p:nvSpPr>
          <p:spPr>
            <a:xfrm>
              <a:off x="5194407" y="2805043"/>
              <a:ext cx="1579373" cy="392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Arial" charset="0"/>
                </a:rPr>
                <a:t>Refine the indicator set</a:t>
              </a:r>
            </a:p>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Arial" charset="0"/>
                </a:rPr>
                <a:t>if/ as appropriate</a:t>
              </a:r>
            </a:p>
          </p:txBody>
        </p:sp>
      </p:grpSp>
      <p:grpSp>
        <p:nvGrpSpPr>
          <p:cNvPr id="17" name="Group 16"/>
          <p:cNvGrpSpPr/>
          <p:nvPr/>
        </p:nvGrpSpPr>
        <p:grpSpPr>
          <a:xfrm>
            <a:off x="1185028" y="2590800"/>
            <a:ext cx="6773943" cy="1182762"/>
            <a:chOff x="0" y="1295464"/>
            <a:chExt cx="6773943" cy="1182762"/>
          </a:xfrm>
        </p:grpSpPr>
        <p:sp>
          <p:nvSpPr>
            <p:cNvPr id="45" name="Up Arrow Callout 44"/>
            <p:cNvSpPr/>
            <p:nvPr/>
          </p:nvSpPr>
          <p:spPr>
            <a:xfrm rot="10800000">
              <a:off x="0" y="1300450"/>
              <a:ext cx="6773943" cy="1177776"/>
            </a:xfrm>
            <a:prstGeom prst="upArrowCallou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46" name="Up Arrow Callout 24"/>
            <p:cNvSpPr/>
            <p:nvPr/>
          </p:nvSpPr>
          <p:spPr>
            <a:xfrm>
              <a:off x="0" y="1295464"/>
              <a:ext cx="6773943" cy="268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kern="1200" dirty="0">
                  <a:solidFill>
                    <a:sysClr val="window" lastClr="FFFFFF"/>
                  </a:solidFill>
                  <a:latin typeface="Calibri"/>
                  <a:ea typeface="+mn-ea"/>
                  <a:cs typeface="+mn-cs"/>
                </a:rPr>
                <a:t>Step 2: </a:t>
              </a:r>
              <a:r>
                <a:rPr lang="en-GB" sz="1400" b="1" kern="1200" dirty="0" smtClean="0">
                  <a:solidFill>
                    <a:sysClr val="window" lastClr="FFFFFF"/>
                  </a:solidFill>
                  <a:latin typeface="Calibri"/>
                  <a:ea typeface="+mn-ea"/>
                  <a:cs typeface="+mn-cs"/>
                </a:rPr>
                <a:t>Design </a:t>
              </a:r>
              <a:r>
                <a:rPr lang="en-GB" sz="1400" b="1" kern="1200" dirty="0">
                  <a:solidFill>
                    <a:sysClr val="window" lastClr="FFFFFF"/>
                  </a:solidFill>
                  <a:latin typeface="Calibri"/>
                  <a:ea typeface="+mn-ea"/>
                  <a:cs typeface="+mn-cs"/>
                </a:rPr>
                <a:t>and joint decision</a:t>
              </a:r>
            </a:p>
          </p:txBody>
        </p:sp>
      </p:grpSp>
      <p:grpSp>
        <p:nvGrpSpPr>
          <p:cNvPr id="18" name="Group 17"/>
          <p:cNvGrpSpPr/>
          <p:nvPr/>
        </p:nvGrpSpPr>
        <p:grpSpPr>
          <a:xfrm>
            <a:off x="1185854" y="2989008"/>
            <a:ext cx="1354457" cy="392644"/>
            <a:chOff x="826" y="1693672"/>
            <a:chExt cx="1354457" cy="392644"/>
          </a:xfrm>
        </p:grpSpPr>
        <p:sp>
          <p:nvSpPr>
            <p:cNvPr id="43" name="Rectangle 42"/>
            <p:cNvSpPr/>
            <p:nvPr/>
          </p:nvSpPr>
          <p:spPr>
            <a:xfrm>
              <a:off x="826" y="1693672"/>
              <a:ext cx="1354457" cy="392644"/>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4" name="Rectangle 43"/>
            <p:cNvSpPr/>
            <p:nvPr/>
          </p:nvSpPr>
          <p:spPr>
            <a:xfrm>
              <a:off x="826" y="1693672"/>
              <a:ext cx="1354457" cy="392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mn-cs"/>
                </a:rPr>
                <a:t>Raise awareness  on the PGA among key stakeholders </a:t>
              </a:r>
              <a:endParaRPr lang="en-GB" sz="1000" kern="1200">
                <a:solidFill>
                  <a:sysClr val="windowText" lastClr="000000">
                    <a:hueOff val="0"/>
                    <a:satOff val="0"/>
                    <a:lumOff val="0"/>
                    <a:alphaOff val="0"/>
                  </a:sysClr>
                </a:solidFill>
                <a:latin typeface="Calibri"/>
                <a:ea typeface="+mn-ea"/>
                <a:cs typeface="+mn-cs"/>
              </a:endParaRPr>
            </a:p>
          </p:txBody>
        </p:sp>
      </p:grpSp>
      <p:grpSp>
        <p:nvGrpSpPr>
          <p:cNvPr id="19" name="Group 18"/>
          <p:cNvGrpSpPr/>
          <p:nvPr/>
        </p:nvGrpSpPr>
        <p:grpSpPr>
          <a:xfrm>
            <a:off x="2540312" y="2989008"/>
            <a:ext cx="1354457" cy="392644"/>
            <a:chOff x="1355284" y="1693672"/>
            <a:chExt cx="1354457" cy="392644"/>
          </a:xfrm>
        </p:grpSpPr>
        <p:sp>
          <p:nvSpPr>
            <p:cNvPr id="41" name="Rectangle 40"/>
            <p:cNvSpPr/>
            <p:nvPr/>
          </p:nvSpPr>
          <p:spPr>
            <a:xfrm>
              <a:off x="1355284" y="1693672"/>
              <a:ext cx="1354457" cy="392644"/>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Rectangle 41"/>
            <p:cNvSpPr/>
            <p:nvPr/>
          </p:nvSpPr>
          <p:spPr>
            <a:xfrm>
              <a:off x="1355284" y="1693672"/>
              <a:ext cx="1354457" cy="392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mn-cs"/>
                </a:rPr>
                <a:t>Determine the geographical scope (national and/ or local level), </a:t>
              </a:r>
            </a:p>
          </p:txBody>
        </p:sp>
      </p:grpSp>
      <p:grpSp>
        <p:nvGrpSpPr>
          <p:cNvPr id="20" name="Group 19"/>
          <p:cNvGrpSpPr/>
          <p:nvPr/>
        </p:nvGrpSpPr>
        <p:grpSpPr>
          <a:xfrm>
            <a:off x="3894770" y="2989008"/>
            <a:ext cx="1354457" cy="392644"/>
            <a:chOff x="2709742" y="1693672"/>
            <a:chExt cx="1354457" cy="392644"/>
          </a:xfrm>
        </p:grpSpPr>
        <p:sp>
          <p:nvSpPr>
            <p:cNvPr id="39" name="Rectangle 38"/>
            <p:cNvSpPr/>
            <p:nvPr/>
          </p:nvSpPr>
          <p:spPr>
            <a:xfrm>
              <a:off x="2709742" y="1693672"/>
              <a:ext cx="1354457" cy="392644"/>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0" name="Rectangle 39"/>
            <p:cNvSpPr/>
            <p:nvPr/>
          </p:nvSpPr>
          <p:spPr>
            <a:xfrm>
              <a:off x="2709742" y="1693672"/>
              <a:ext cx="1354457" cy="392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mn-cs"/>
                </a:rPr>
                <a:t>Prioritize governance issues to be covered by a PGA for REDD+</a:t>
              </a:r>
            </a:p>
          </p:txBody>
        </p:sp>
      </p:grpSp>
      <p:grpSp>
        <p:nvGrpSpPr>
          <p:cNvPr id="21" name="Group 20"/>
          <p:cNvGrpSpPr/>
          <p:nvPr/>
        </p:nvGrpSpPr>
        <p:grpSpPr>
          <a:xfrm>
            <a:off x="5249228" y="2989008"/>
            <a:ext cx="1354457" cy="392644"/>
            <a:chOff x="4064200" y="1693672"/>
            <a:chExt cx="1354457" cy="392644"/>
          </a:xfrm>
        </p:grpSpPr>
        <p:sp>
          <p:nvSpPr>
            <p:cNvPr id="37" name="Rectangle 36"/>
            <p:cNvSpPr/>
            <p:nvPr/>
          </p:nvSpPr>
          <p:spPr>
            <a:xfrm>
              <a:off x="4064200" y="1693672"/>
              <a:ext cx="1354457" cy="392644"/>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8" name="Rectangle 37"/>
            <p:cNvSpPr/>
            <p:nvPr/>
          </p:nvSpPr>
          <p:spPr>
            <a:xfrm>
              <a:off x="4064200" y="1693672"/>
              <a:ext cx="1354457" cy="392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mn-cs"/>
                </a:rPr>
                <a:t>Agree on a general roadmap/ milestones for the PGA process </a:t>
              </a:r>
              <a:endParaRPr lang="en-GB" sz="1000" kern="1200">
                <a:solidFill>
                  <a:sysClr val="windowText" lastClr="000000">
                    <a:hueOff val="0"/>
                    <a:satOff val="0"/>
                    <a:lumOff val="0"/>
                    <a:alphaOff val="0"/>
                  </a:sysClr>
                </a:solidFill>
                <a:latin typeface="Calibri"/>
                <a:ea typeface="+mn-ea"/>
                <a:cs typeface="+mn-cs"/>
              </a:endParaRPr>
            </a:p>
          </p:txBody>
        </p:sp>
      </p:grpSp>
      <p:grpSp>
        <p:nvGrpSpPr>
          <p:cNvPr id="22" name="Group 21"/>
          <p:cNvGrpSpPr/>
          <p:nvPr/>
        </p:nvGrpSpPr>
        <p:grpSpPr>
          <a:xfrm>
            <a:off x="6603686" y="2989008"/>
            <a:ext cx="1354457" cy="392644"/>
            <a:chOff x="5418658" y="1693672"/>
            <a:chExt cx="1354457" cy="392644"/>
          </a:xfrm>
        </p:grpSpPr>
        <p:sp>
          <p:nvSpPr>
            <p:cNvPr id="35" name="Rectangle 34"/>
            <p:cNvSpPr/>
            <p:nvPr/>
          </p:nvSpPr>
          <p:spPr>
            <a:xfrm>
              <a:off x="5418658" y="1693672"/>
              <a:ext cx="1354457" cy="392644"/>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6" name="Rectangle 35"/>
            <p:cNvSpPr/>
            <p:nvPr/>
          </p:nvSpPr>
          <p:spPr>
            <a:xfrm>
              <a:off x="5418658" y="1693672"/>
              <a:ext cx="1354457" cy="392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mn-cs"/>
                </a:rPr>
                <a:t>Agree on how the PGA can be structured and organized (management structure)</a:t>
              </a:r>
            </a:p>
          </p:txBody>
        </p:sp>
      </p:grpSp>
      <p:grpSp>
        <p:nvGrpSpPr>
          <p:cNvPr id="23" name="Group 22"/>
          <p:cNvGrpSpPr/>
          <p:nvPr/>
        </p:nvGrpSpPr>
        <p:grpSpPr>
          <a:xfrm>
            <a:off x="1143000" y="1295400"/>
            <a:ext cx="6815971" cy="1313192"/>
            <a:chOff x="-42028" y="64"/>
            <a:chExt cx="6815971" cy="1313192"/>
          </a:xfrm>
        </p:grpSpPr>
        <p:sp>
          <p:nvSpPr>
            <p:cNvPr id="33" name="Up Arrow Callout 32"/>
            <p:cNvSpPr/>
            <p:nvPr/>
          </p:nvSpPr>
          <p:spPr>
            <a:xfrm rot="10800000">
              <a:off x="0" y="64"/>
              <a:ext cx="6773943" cy="1313192"/>
            </a:xfrm>
            <a:prstGeom prst="upArrowCallou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4" name="Up Arrow Callout 36"/>
            <p:cNvSpPr/>
            <p:nvPr/>
          </p:nvSpPr>
          <p:spPr>
            <a:xfrm>
              <a:off x="-42028" y="64"/>
              <a:ext cx="6773943" cy="2994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GB" sz="1200" b="0" kern="1200" dirty="0">
                  <a:solidFill>
                    <a:sysClr val="window" lastClr="FFFFFF"/>
                  </a:solidFill>
                  <a:latin typeface="Calibri"/>
                  <a:ea typeface="+mn-ea"/>
                  <a:cs typeface="+mn-cs"/>
                </a:rPr>
                <a:t>Step 1: </a:t>
              </a:r>
              <a:r>
                <a:rPr lang="en-GB" sz="1400" b="1" kern="1200" dirty="0" smtClean="0">
                  <a:solidFill>
                    <a:sysClr val="window" lastClr="FFFFFF"/>
                  </a:solidFill>
                  <a:latin typeface="Calibri"/>
                  <a:ea typeface="+mn-ea"/>
                  <a:cs typeface="+mn-cs"/>
                </a:rPr>
                <a:t>Preparation</a:t>
              </a:r>
              <a:endParaRPr lang="en-GB" sz="1400" b="1" kern="1200" dirty="0">
                <a:solidFill>
                  <a:sysClr val="window" lastClr="FFFFFF"/>
                </a:solidFill>
                <a:latin typeface="Calibri"/>
                <a:ea typeface="+mn-ea"/>
                <a:cs typeface="+mn-cs"/>
              </a:endParaRPr>
            </a:p>
          </p:txBody>
        </p:sp>
      </p:grpSp>
      <p:grpSp>
        <p:nvGrpSpPr>
          <p:cNvPr id="24" name="Group 23"/>
          <p:cNvGrpSpPr/>
          <p:nvPr/>
        </p:nvGrpSpPr>
        <p:grpSpPr>
          <a:xfrm>
            <a:off x="1188335" y="1756331"/>
            <a:ext cx="2255775" cy="392644"/>
            <a:chOff x="3307" y="460995"/>
            <a:chExt cx="2255775" cy="392644"/>
          </a:xfrm>
        </p:grpSpPr>
        <p:sp>
          <p:nvSpPr>
            <p:cNvPr id="31" name="Rectangle 30"/>
            <p:cNvSpPr/>
            <p:nvPr/>
          </p:nvSpPr>
          <p:spPr>
            <a:xfrm>
              <a:off x="3307" y="460995"/>
              <a:ext cx="2255775" cy="392644"/>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Rectangle 31"/>
            <p:cNvSpPr/>
            <p:nvPr/>
          </p:nvSpPr>
          <p:spPr>
            <a:xfrm>
              <a:off x="3307" y="460995"/>
              <a:ext cx="2255775" cy="392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Arial" charset="0"/>
                </a:rPr>
                <a:t>Map and identify relevant stakeholders </a:t>
              </a:r>
              <a:endParaRPr lang="en-GB" sz="1000" kern="1200">
                <a:solidFill>
                  <a:sysClr val="windowText" lastClr="000000">
                    <a:hueOff val="0"/>
                    <a:satOff val="0"/>
                    <a:lumOff val="0"/>
                    <a:alphaOff val="0"/>
                  </a:sysClr>
                </a:solidFill>
                <a:latin typeface="Calibri"/>
                <a:ea typeface="+mn-ea"/>
                <a:cs typeface="+mn-cs"/>
              </a:endParaRPr>
            </a:p>
          </p:txBody>
        </p:sp>
      </p:grpSp>
      <p:grpSp>
        <p:nvGrpSpPr>
          <p:cNvPr id="25" name="Group 24"/>
          <p:cNvGrpSpPr/>
          <p:nvPr/>
        </p:nvGrpSpPr>
        <p:grpSpPr>
          <a:xfrm>
            <a:off x="3444111" y="1756331"/>
            <a:ext cx="2255775" cy="392644"/>
            <a:chOff x="2259083" y="460995"/>
            <a:chExt cx="2255775" cy="392644"/>
          </a:xfrm>
        </p:grpSpPr>
        <p:sp>
          <p:nvSpPr>
            <p:cNvPr id="29" name="Rectangle 28"/>
            <p:cNvSpPr/>
            <p:nvPr/>
          </p:nvSpPr>
          <p:spPr>
            <a:xfrm>
              <a:off x="2259083" y="460995"/>
              <a:ext cx="2255775" cy="392644"/>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0" name="Rectangle 29"/>
            <p:cNvSpPr/>
            <p:nvPr/>
          </p:nvSpPr>
          <p:spPr>
            <a:xfrm>
              <a:off x="2259083" y="460995"/>
              <a:ext cx="2255775" cy="392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Arial" charset="0"/>
                </a:rPr>
                <a:t>Start identifying potential end-users, how to best communicate results and which institution will be best placed to update PGA data regularly in the long run; </a:t>
              </a:r>
            </a:p>
          </p:txBody>
        </p:sp>
      </p:grpSp>
      <p:grpSp>
        <p:nvGrpSpPr>
          <p:cNvPr id="26" name="Group 25"/>
          <p:cNvGrpSpPr/>
          <p:nvPr/>
        </p:nvGrpSpPr>
        <p:grpSpPr>
          <a:xfrm>
            <a:off x="5699887" y="1756331"/>
            <a:ext cx="2255775" cy="392644"/>
            <a:chOff x="4514859" y="460995"/>
            <a:chExt cx="2255775" cy="392644"/>
          </a:xfrm>
        </p:grpSpPr>
        <p:sp>
          <p:nvSpPr>
            <p:cNvPr id="27" name="Rectangle 26"/>
            <p:cNvSpPr/>
            <p:nvPr/>
          </p:nvSpPr>
          <p:spPr>
            <a:xfrm>
              <a:off x="4514859" y="460995"/>
              <a:ext cx="2255775" cy="392644"/>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Rectangle 27"/>
            <p:cNvSpPr/>
            <p:nvPr/>
          </p:nvSpPr>
          <p:spPr>
            <a:xfrm>
              <a:off x="4514859" y="460995"/>
              <a:ext cx="2255775" cy="39264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endParaRPr lang="en-GB" sz="1000" b="0" kern="1200" dirty="0">
                <a:solidFill>
                  <a:sysClr val="windowText" lastClr="000000">
                    <a:hueOff val="0"/>
                    <a:satOff val="0"/>
                    <a:lumOff val="0"/>
                    <a:alphaOff val="0"/>
                  </a:sysClr>
                </a:solidFill>
                <a:latin typeface="Calibri"/>
                <a:ea typeface="+mn-ea"/>
                <a:cs typeface="Arial" charset="0"/>
              </a:endParaRPr>
            </a:p>
            <a:p>
              <a:pPr lvl="0" algn="ctr" defTabSz="444500">
                <a:lnSpc>
                  <a:spcPct val="90000"/>
                </a:lnSpc>
                <a:spcBef>
                  <a:spcPct val="0"/>
                </a:spcBef>
                <a:spcAft>
                  <a:spcPct val="35000"/>
                </a:spcAft>
              </a:pPr>
              <a:r>
                <a:rPr lang="en-GB" sz="1000" b="0" kern="1200" dirty="0">
                  <a:solidFill>
                    <a:sysClr val="windowText" lastClr="000000">
                      <a:hueOff val="0"/>
                      <a:satOff val="0"/>
                      <a:lumOff val="0"/>
                      <a:alphaOff val="0"/>
                    </a:sysClr>
                  </a:solidFill>
                  <a:latin typeface="Calibri"/>
                  <a:ea typeface="+mn-ea"/>
                  <a:cs typeface="Arial" charset="0"/>
                </a:rPr>
                <a:t>Map current governance initiatives to avoid overlap and identify potentially relevant data sources</a:t>
              </a:r>
            </a:p>
            <a:p>
              <a:pPr lvl="0" algn="ctr" defTabSz="444500">
                <a:lnSpc>
                  <a:spcPct val="90000"/>
                </a:lnSpc>
                <a:spcBef>
                  <a:spcPct val="0"/>
                </a:spcBef>
                <a:spcAft>
                  <a:spcPct val="35000"/>
                </a:spcAft>
              </a:pPr>
              <a:endParaRPr lang="en-GB" sz="1100" kern="1200">
                <a:solidFill>
                  <a:sysClr val="windowText" lastClr="000000">
                    <a:hueOff val="0"/>
                    <a:satOff val="0"/>
                    <a:lumOff val="0"/>
                    <a:alphaOff val="0"/>
                  </a:sysClr>
                </a:solidFill>
                <a:latin typeface="Calibri"/>
                <a:ea typeface="+mn-ea"/>
                <a:cs typeface="+mn-cs"/>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sz="quarter" idx="1"/>
          </p:nvPr>
        </p:nvSpPr>
        <p:spPr>
          <a:xfrm>
            <a:off x="228600" y="1676400"/>
            <a:ext cx="8534400" cy="4724400"/>
          </a:xfrm>
        </p:spPr>
        <p:txBody>
          <a:bodyPr/>
          <a:lstStyle/>
          <a:p>
            <a:pPr algn="ctr" eaLnBrk="1" hangingPunct="1">
              <a:buFont typeface="Wingdings" pitchFamily="2" charset="2"/>
              <a:buNone/>
            </a:pPr>
            <a:r>
              <a:rPr lang="en-GB" sz="4000" b="1" dirty="0" smtClean="0">
                <a:solidFill>
                  <a:srgbClr val="6600FF"/>
                </a:solidFill>
              </a:rPr>
              <a:t>GOVERNANCE</a:t>
            </a:r>
            <a:endParaRPr lang="en-GB" sz="3200" dirty="0" smtClean="0"/>
          </a:p>
          <a:p>
            <a:pPr algn="ctr" eaLnBrk="1" hangingPunct="1">
              <a:buFont typeface="Wingdings" pitchFamily="2" charset="2"/>
              <a:buNone/>
            </a:pPr>
            <a:r>
              <a:rPr lang="en-GB" sz="3200" dirty="0" smtClean="0"/>
              <a:t>Governance is defined as comprising the mechanisms, processes and institutions that determine how power is exercised, how decisions are made on issues of public concern, and how citizens articulate their interests, exercise their legal rights, meet their obligations and mediate their differences</a:t>
            </a:r>
            <a:endParaRPr lang="fr-FR" sz="3200" dirty="0" smtClean="0"/>
          </a:p>
        </p:txBody>
      </p:sp>
      <p:sp>
        <p:nvSpPr>
          <p:cNvPr id="6" name="Titre 1"/>
          <p:cNvSpPr txBox="1">
            <a:spLocks/>
          </p:cNvSpPr>
          <p:nvPr/>
        </p:nvSpPr>
        <p:spPr bwMode="auto">
          <a:xfrm>
            <a:off x="0" y="685800"/>
            <a:ext cx="9144000" cy="990600"/>
          </a:xfrm>
          <a:prstGeom prst="rect">
            <a:avLst/>
          </a:prstGeom>
          <a:noFill/>
          <a:ln w="9525">
            <a:noFill/>
            <a:miter lim="800000"/>
            <a:headEnd/>
            <a:tailEnd/>
          </a:ln>
        </p:spPr>
        <p:txBody>
          <a:bodyPr anchor="ctr"/>
          <a:lstStyle/>
          <a:p>
            <a:pPr algn="ctr" fontAlgn="auto">
              <a:spcAft>
                <a:spcPts val="0"/>
              </a:spcAft>
              <a:defRPr/>
            </a:pPr>
            <a:r>
              <a:rPr lang="fr-FR" sz="4400" b="1" dirty="0" err="1" smtClean="0">
                <a:solidFill>
                  <a:schemeClr val="accent4">
                    <a:lumMod val="50000"/>
                  </a:schemeClr>
                </a:solidFill>
                <a:ea typeface="+mj-ea"/>
                <a:cs typeface="+mj-cs"/>
              </a:rPr>
              <a:t>Definition</a:t>
            </a:r>
            <a:r>
              <a:rPr lang="fr-FR" sz="4400" b="1" dirty="0" smtClean="0">
                <a:solidFill>
                  <a:schemeClr val="accent4">
                    <a:lumMod val="50000"/>
                  </a:schemeClr>
                </a:solidFill>
                <a:ea typeface="+mj-ea"/>
                <a:cs typeface="+mj-cs"/>
              </a:rPr>
              <a:t> of </a:t>
            </a:r>
            <a:r>
              <a:rPr lang="fr-FR" sz="4400" b="1" dirty="0" err="1" smtClean="0">
                <a:solidFill>
                  <a:schemeClr val="accent4">
                    <a:lumMod val="50000"/>
                  </a:schemeClr>
                </a:solidFill>
                <a:ea typeface="+mj-ea"/>
                <a:cs typeface="+mj-cs"/>
              </a:rPr>
              <a:t>Governance</a:t>
            </a:r>
            <a:endParaRPr lang="fr-FR" sz="4400" b="1" dirty="0">
              <a:solidFill>
                <a:schemeClr val="accent4">
                  <a:lumMod val="50000"/>
                </a:schemeClr>
              </a:solidFill>
              <a:latin typeface="+mn-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1"/>
            <a:ext cx="8229600" cy="838200"/>
          </a:xfrm>
        </p:spPr>
        <p:txBody>
          <a:bodyPr>
            <a:normAutofit/>
          </a:bodyPr>
          <a:lstStyle/>
          <a:p>
            <a:pPr marL="0" indent="0" algn="ctr">
              <a:buNone/>
              <a:defRPr/>
            </a:pPr>
            <a:r>
              <a:rPr lang="en-GB" sz="4000" b="1" dirty="0" smtClean="0">
                <a:solidFill>
                  <a:schemeClr val="accent3">
                    <a:lumMod val="50000"/>
                  </a:schemeClr>
                </a:solidFill>
              </a:rPr>
              <a:t>And in Nigeria...</a:t>
            </a:r>
          </a:p>
          <a:p>
            <a:pPr marL="0" indent="0" algn="ctr">
              <a:buNone/>
              <a:defRPr/>
            </a:pPr>
            <a:endParaRPr lang="en-GB" sz="4000" b="1" dirty="0" smtClean="0">
              <a:solidFill>
                <a:schemeClr val="accent3">
                  <a:lumMod val="50000"/>
                </a:schemeClr>
              </a:solidFill>
            </a:endParaRPr>
          </a:p>
        </p:txBody>
      </p:sp>
      <p:graphicFrame>
        <p:nvGraphicFramePr>
          <p:cNvPr id="4" name="Content Placeholder 3"/>
          <p:cNvGraphicFramePr>
            <a:graphicFrameLocks/>
          </p:cNvGraphicFramePr>
          <p:nvPr/>
        </p:nvGraphicFramePr>
        <p:xfrm>
          <a:off x="162838" y="5305816"/>
          <a:ext cx="8981162" cy="1399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4495800" y="5090784"/>
            <a:ext cx="457200" cy="533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38600" y="4709784"/>
            <a:ext cx="1600200" cy="369332"/>
          </a:xfrm>
          <a:prstGeom prst="rect">
            <a:avLst/>
          </a:prstGeom>
          <a:noFill/>
        </p:spPr>
        <p:txBody>
          <a:bodyPr wrap="square" rtlCol="0">
            <a:spAutoFit/>
          </a:bodyPr>
          <a:lstStyle/>
          <a:p>
            <a:r>
              <a:rPr lang="en-US" b="1" dirty="0" smtClean="0">
                <a:solidFill>
                  <a:srgbClr val="C00000"/>
                </a:solidFill>
              </a:rPr>
              <a:t>Current status</a:t>
            </a:r>
            <a:endParaRPr lang="en-US" b="1" dirty="0">
              <a:solidFill>
                <a:srgbClr val="C00000"/>
              </a:solidFill>
            </a:endParaRPr>
          </a:p>
        </p:txBody>
      </p:sp>
      <p:sp>
        <p:nvSpPr>
          <p:cNvPr id="8" name="TextBox 7"/>
          <p:cNvSpPr txBox="1"/>
          <p:nvPr/>
        </p:nvSpPr>
        <p:spPr>
          <a:xfrm>
            <a:off x="609600" y="2957184"/>
            <a:ext cx="6934200" cy="1477328"/>
          </a:xfrm>
          <a:prstGeom prst="rect">
            <a:avLst/>
          </a:prstGeom>
          <a:noFill/>
          <a:ln>
            <a:noFill/>
          </a:ln>
        </p:spPr>
        <p:txBody>
          <a:bodyPr wrap="square" rtlCol="0">
            <a:spAutoFit/>
          </a:bodyPr>
          <a:lstStyle/>
          <a:p>
            <a:r>
              <a:rPr lang="en-US" b="1" dirty="0" smtClean="0">
                <a:solidFill>
                  <a:schemeClr val="accent1"/>
                </a:solidFill>
              </a:rPr>
              <a:t>1. Broad and informed participation of REDD+ stakeholders</a:t>
            </a:r>
          </a:p>
          <a:p>
            <a:r>
              <a:rPr lang="en-US" b="1" dirty="0" smtClean="0">
                <a:solidFill>
                  <a:schemeClr val="accent1"/>
                </a:solidFill>
              </a:rPr>
              <a:t>2. Harmonization of policy and legal framework for REDD+</a:t>
            </a:r>
          </a:p>
          <a:p>
            <a:r>
              <a:rPr lang="en-US" b="1" dirty="0" smtClean="0">
                <a:solidFill>
                  <a:schemeClr val="accent1"/>
                </a:solidFill>
              </a:rPr>
              <a:t>3. Transparency and accountability of the REDD+ </a:t>
            </a:r>
            <a:r>
              <a:rPr lang="en-US" b="1" dirty="0" smtClean="0">
                <a:solidFill>
                  <a:schemeClr val="accent1"/>
                </a:solidFill>
              </a:rPr>
              <a:t>process and finance</a:t>
            </a:r>
            <a:endParaRPr lang="en-US" b="1" dirty="0" smtClean="0">
              <a:solidFill>
                <a:schemeClr val="accent1"/>
              </a:solidFill>
            </a:endParaRPr>
          </a:p>
          <a:p>
            <a:r>
              <a:rPr lang="en-US" b="1" dirty="0" smtClean="0">
                <a:solidFill>
                  <a:schemeClr val="accent1"/>
                </a:solidFill>
              </a:rPr>
              <a:t>4. </a:t>
            </a:r>
            <a:r>
              <a:rPr lang="en-US" b="1" dirty="0" smtClean="0">
                <a:solidFill>
                  <a:schemeClr val="accent1"/>
                </a:solidFill>
              </a:rPr>
              <a:t>Inter-governmental </a:t>
            </a:r>
            <a:r>
              <a:rPr lang="en-US" b="1" dirty="0" smtClean="0">
                <a:solidFill>
                  <a:schemeClr val="accent1"/>
                </a:solidFill>
              </a:rPr>
              <a:t>relations and coordination</a:t>
            </a:r>
          </a:p>
          <a:p>
            <a:endParaRPr lang="en-US" dirty="0">
              <a:solidFill>
                <a:schemeClr val="accent1"/>
              </a:solidFill>
            </a:endParaRPr>
          </a:p>
        </p:txBody>
      </p:sp>
      <p:sp>
        <p:nvSpPr>
          <p:cNvPr id="9" name="Down Arrow 8"/>
          <p:cNvSpPr/>
          <p:nvPr/>
        </p:nvSpPr>
        <p:spPr>
          <a:xfrm>
            <a:off x="3307081" y="3657600"/>
            <a:ext cx="45719" cy="1447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4328784"/>
            <a:ext cx="1371600" cy="646331"/>
          </a:xfrm>
          <a:prstGeom prst="rect">
            <a:avLst/>
          </a:prstGeom>
          <a:noFill/>
        </p:spPr>
        <p:txBody>
          <a:bodyPr wrap="square" rtlCol="0">
            <a:spAutoFit/>
          </a:bodyPr>
          <a:lstStyle/>
          <a:p>
            <a:r>
              <a:rPr lang="en-US" b="1" dirty="0" smtClean="0">
                <a:solidFill>
                  <a:schemeClr val="accent1"/>
                </a:solidFill>
              </a:rPr>
              <a:t>PGA/REDD+ Committee</a:t>
            </a:r>
            <a:endParaRPr lang="en-US" b="1" dirty="0">
              <a:solidFill>
                <a:schemeClr val="accent1"/>
              </a:solidFill>
            </a:endParaRPr>
          </a:p>
        </p:txBody>
      </p:sp>
      <p:sp>
        <p:nvSpPr>
          <p:cNvPr id="11" name="Down Arrow 10"/>
          <p:cNvSpPr/>
          <p:nvPr/>
        </p:nvSpPr>
        <p:spPr>
          <a:xfrm>
            <a:off x="1706881" y="4495800"/>
            <a:ext cx="45719"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05200" y="4023984"/>
            <a:ext cx="1524000" cy="923330"/>
          </a:xfrm>
          <a:prstGeom prst="rect">
            <a:avLst/>
          </a:prstGeom>
          <a:noFill/>
        </p:spPr>
        <p:txBody>
          <a:bodyPr wrap="square" rtlCol="0">
            <a:spAutoFit/>
          </a:bodyPr>
          <a:lstStyle/>
          <a:p>
            <a:r>
              <a:rPr lang="en-US" b="1" dirty="0" smtClean="0">
                <a:solidFill>
                  <a:schemeClr val="accent1"/>
                </a:solidFill>
              </a:rPr>
              <a:t>Draft indicator set available</a:t>
            </a:r>
            <a:endParaRPr lang="en-US" b="1" dirty="0">
              <a:solidFill>
                <a:schemeClr val="accent1"/>
              </a:solidFill>
            </a:endParaRPr>
          </a:p>
        </p:txBody>
      </p:sp>
      <p:sp>
        <p:nvSpPr>
          <p:cNvPr id="13" name="Down Arrow 12"/>
          <p:cNvSpPr/>
          <p:nvPr/>
        </p:nvSpPr>
        <p:spPr>
          <a:xfrm>
            <a:off x="3992881" y="4495800"/>
            <a:ext cx="45719"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6200" y="1264384"/>
            <a:ext cx="8991600" cy="1631216"/>
          </a:xfrm>
          <a:prstGeom prst="rect">
            <a:avLst/>
          </a:prstGeom>
          <a:noFill/>
          <a:ln>
            <a:noFill/>
          </a:ln>
        </p:spPr>
        <p:txBody>
          <a:bodyPr wrap="square" rtlCol="0">
            <a:spAutoFit/>
          </a:bodyPr>
          <a:lstStyle/>
          <a:p>
            <a:r>
              <a:rPr lang="en-US" sz="2000" b="1" dirty="0" smtClean="0"/>
              <a:t>So far: </a:t>
            </a:r>
          </a:p>
          <a:p>
            <a:pPr>
              <a:buFont typeface="Wingdings" pitchFamily="2" charset="2"/>
              <a:buChar char="ü"/>
            </a:pPr>
            <a:r>
              <a:rPr lang="en-US" sz="2000" b="1" dirty="0" smtClean="0"/>
              <a:t> PGA Committee created</a:t>
            </a:r>
          </a:p>
          <a:p>
            <a:pPr>
              <a:buFont typeface="Wingdings" pitchFamily="2" charset="2"/>
              <a:buChar char="ü"/>
            </a:pPr>
            <a:r>
              <a:rPr lang="en-US" sz="2000" b="1" dirty="0" smtClean="0"/>
              <a:t> Priority governance issues identified</a:t>
            </a:r>
          </a:p>
          <a:p>
            <a:pPr>
              <a:buFont typeface="Wingdings" pitchFamily="2" charset="2"/>
              <a:buChar char="ü"/>
            </a:pPr>
            <a:r>
              <a:rPr lang="en-US" sz="2000" b="1" dirty="0" smtClean="0"/>
              <a:t> Draft indicator set elaborated</a:t>
            </a:r>
          </a:p>
          <a:p>
            <a:pPr algn="r">
              <a:buFont typeface="Calibri" pitchFamily="34" charset="0"/>
              <a:buChar char="→"/>
            </a:pPr>
            <a:r>
              <a:rPr lang="en-US" sz="2000" b="1" dirty="0" smtClean="0"/>
              <a:t> </a:t>
            </a:r>
            <a:r>
              <a:rPr lang="en-US" sz="2000" b="1" dirty="0" smtClean="0"/>
              <a:t>First PGA cycle to be completed this year</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animBg="1"/>
      <p:bldP spid="10" grpId="0"/>
      <p:bldP spid="11" grpId="0" animBg="1"/>
      <p:bldP spid="12" grpId="0"/>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contenu 2"/>
          <p:cNvSpPr>
            <a:spLocks noGrp="1"/>
          </p:cNvSpPr>
          <p:nvPr>
            <p:ph sz="quarter" idx="1"/>
          </p:nvPr>
        </p:nvSpPr>
        <p:spPr>
          <a:xfrm>
            <a:off x="381000" y="2286000"/>
            <a:ext cx="8153400" cy="3810000"/>
          </a:xfrm>
        </p:spPr>
        <p:txBody>
          <a:bodyPr>
            <a:normAutofit fontScale="92500" lnSpcReduction="20000"/>
          </a:bodyPr>
          <a:lstStyle/>
          <a:p>
            <a:pPr algn="just" eaLnBrk="1" hangingPunct="1">
              <a:spcBef>
                <a:spcPct val="0"/>
              </a:spcBef>
            </a:pPr>
            <a:r>
              <a:rPr lang="en-GB" sz="2200" dirty="0" smtClean="0"/>
              <a:t>Democratic governance means that </a:t>
            </a:r>
            <a:r>
              <a:rPr lang="en-GB" sz="2200" b="1" dirty="0" smtClean="0">
                <a:solidFill>
                  <a:srgbClr val="FF0000"/>
                </a:solidFill>
              </a:rPr>
              <a:t>people have a say </a:t>
            </a:r>
            <a:r>
              <a:rPr lang="en-GB" sz="2200" dirty="0" smtClean="0"/>
              <a:t>in the decisions that affect their lives and that they can hold decision-makers accountable. </a:t>
            </a:r>
          </a:p>
          <a:p>
            <a:pPr eaLnBrk="1" hangingPunct="1">
              <a:spcBef>
                <a:spcPct val="0"/>
              </a:spcBef>
              <a:buFont typeface="Wingdings" pitchFamily="2" charset="2"/>
              <a:buNone/>
            </a:pPr>
            <a:endParaRPr lang="en-GB" sz="2200" dirty="0" smtClean="0"/>
          </a:p>
          <a:p>
            <a:pPr algn="just" eaLnBrk="1" hangingPunct="1">
              <a:spcBef>
                <a:spcPct val="0"/>
              </a:spcBef>
            </a:pPr>
            <a:r>
              <a:rPr lang="en-GB" sz="2200" dirty="0" smtClean="0"/>
              <a:t>It further entails that the rules, institutions and practices that govern social interactions are </a:t>
            </a:r>
            <a:r>
              <a:rPr lang="en-GB" sz="2200" b="1" dirty="0" smtClean="0">
                <a:solidFill>
                  <a:srgbClr val="FF0000"/>
                </a:solidFill>
              </a:rPr>
              <a:t>inclusive and fair</a:t>
            </a:r>
            <a:r>
              <a:rPr lang="en-GB" sz="2200" dirty="0" smtClean="0"/>
              <a:t>, that women are equal partners with men in private and public spheres of life, that people are free from discrimination based on race, ethnicity, class, gender or any other attribute, and that the needs of future generations are reflected in current policies. </a:t>
            </a:r>
          </a:p>
          <a:p>
            <a:pPr eaLnBrk="1" hangingPunct="1">
              <a:spcBef>
                <a:spcPct val="0"/>
              </a:spcBef>
            </a:pPr>
            <a:endParaRPr lang="en-GB" sz="2200" dirty="0" smtClean="0">
              <a:solidFill>
                <a:srgbClr val="003399"/>
              </a:solidFill>
            </a:endParaRPr>
          </a:p>
          <a:p>
            <a:pPr algn="just" eaLnBrk="1" hangingPunct="1">
              <a:spcBef>
                <a:spcPct val="0"/>
              </a:spcBef>
            </a:pPr>
            <a:r>
              <a:rPr lang="en-GB" sz="2200" dirty="0" smtClean="0"/>
              <a:t>It also means that economic and social policies are </a:t>
            </a:r>
            <a:r>
              <a:rPr lang="en-GB" sz="2200" b="1" dirty="0" smtClean="0">
                <a:solidFill>
                  <a:srgbClr val="FF0000"/>
                </a:solidFill>
              </a:rPr>
              <a:t>responsive to people’s needs and their aspirations</a:t>
            </a:r>
            <a:r>
              <a:rPr lang="en-GB" sz="2200" dirty="0" smtClean="0"/>
              <a:t>, that these policies aim at eradicating poverty and expanding the choices that all people have in their lives, and that human rights and fundamental freedoms are respected.</a:t>
            </a:r>
            <a:endParaRPr lang="fr-FR" sz="2200" dirty="0" smtClean="0"/>
          </a:p>
        </p:txBody>
      </p:sp>
      <p:sp>
        <p:nvSpPr>
          <p:cNvPr id="5" name="Titre 1"/>
          <p:cNvSpPr>
            <a:spLocks noGrp="1"/>
          </p:cNvSpPr>
          <p:nvPr>
            <p:ph type="title"/>
          </p:nvPr>
        </p:nvSpPr>
        <p:spPr>
          <a:xfrm>
            <a:off x="533400" y="1219200"/>
            <a:ext cx="8153400" cy="990600"/>
          </a:xfrm>
        </p:spPr>
        <p:txBody>
          <a:bodyPr>
            <a:normAutofit fontScale="90000"/>
          </a:bodyPr>
          <a:lstStyle/>
          <a:p>
            <a:pPr algn="ctr" eaLnBrk="1" fontAlgn="auto" hangingPunct="1">
              <a:spcAft>
                <a:spcPts val="0"/>
              </a:spcAft>
              <a:defRPr/>
            </a:pPr>
            <a:r>
              <a:rPr lang="en-GB" sz="4900" b="1" kern="0" dirty="0" smtClean="0">
                <a:solidFill>
                  <a:schemeClr val="accent4">
                    <a:lumMod val="50000"/>
                  </a:schemeClr>
                </a:solidFill>
                <a:latin typeface="+mn-lt"/>
              </a:rPr>
              <a:t>Democratic Governance</a:t>
            </a:r>
            <a:br>
              <a:rPr lang="en-GB" sz="4900" b="1" kern="0" dirty="0" smtClean="0">
                <a:solidFill>
                  <a:schemeClr val="accent4">
                    <a:lumMod val="50000"/>
                  </a:schemeClr>
                </a:solidFill>
                <a:latin typeface="+mn-lt"/>
              </a:rPr>
            </a:br>
            <a:r>
              <a:rPr lang="en-GB" sz="3100" b="1" kern="0" dirty="0" smtClean="0">
                <a:solidFill>
                  <a:schemeClr val="accent4">
                    <a:lumMod val="50000"/>
                  </a:schemeClr>
                </a:solidFill>
                <a:latin typeface="+mn-lt"/>
              </a:rPr>
              <a:t>(UNDP Definition)</a:t>
            </a:r>
            <a:r>
              <a:rPr lang="en-GB" b="1" kern="0" dirty="0" smtClean="0">
                <a:solidFill>
                  <a:srgbClr val="003399"/>
                </a:solidFill>
                <a:latin typeface="Myriad Pro" pitchFamily="34" charset="0"/>
              </a:rPr>
              <a:t/>
            </a:r>
            <a:br>
              <a:rPr lang="en-GB" b="1" kern="0" dirty="0" smtClean="0">
                <a:solidFill>
                  <a:srgbClr val="003399"/>
                </a:solidFill>
                <a:latin typeface="Myriad Pro" pitchFamily="34" charset="0"/>
              </a:rPr>
            </a:b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057400"/>
            <a:ext cx="8229600" cy="990600"/>
          </a:xfrm>
        </p:spPr>
        <p:txBody>
          <a:bodyPr>
            <a:normAutofit/>
          </a:bodyPr>
          <a:lstStyle/>
          <a:p>
            <a:pPr>
              <a:buNone/>
            </a:pPr>
            <a:r>
              <a:rPr lang="en-US" sz="4400" b="1" i="1" dirty="0" smtClean="0"/>
              <a:t>How to “measure” governance?...</a:t>
            </a:r>
            <a:endParaRPr lang="en-US" sz="4400"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9"/>
          <p:cNvGrpSpPr>
            <a:grpSpLocks noChangeAspect="1"/>
          </p:cNvGrpSpPr>
          <p:nvPr/>
        </p:nvGrpSpPr>
        <p:grpSpPr bwMode="auto">
          <a:xfrm>
            <a:off x="-36513" y="1316038"/>
            <a:ext cx="8604251" cy="5929312"/>
            <a:chOff x="-249" y="391"/>
            <a:chExt cx="6213" cy="4282"/>
          </a:xfrm>
        </p:grpSpPr>
        <p:sp>
          <p:nvSpPr>
            <p:cNvPr id="15365" name="AutoShape 8"/>
            <p:cNvSpPr>
              <a:spLocks noChangeAspect="1" noChangeArrowheads="1" noTextEdit="1"/>
            </p:cNvSpPr>
            <p:nvPr/>
          </p:nvSpPr>
          <p:spPr bwMode="auto">
            <a:xfrm>
              <a:off x="-249" y="391"/>
              <a:ext cx="6213" cy="4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p>
          </p:txBody>
        </p:sp>
        <p:sp>
          <p:nvSpPr>
            <p:cNvPr id="15366" name="Line 10"/>
            <p:cNvSpPr>
              <a:spLocks noChangeShapeType="1"/>
            </p:cNvSpPr>
            <p:nvPr/>
          </p:nvSpPr>
          <p:spPr bwMode="auto">
            <a:xfrm>
              <a:off x="157" y="4001"/>
              <a:ext cx="5759" cy="0"/>
            </a:xfrm>
            <a:prstGeom prst="line">
              <a:avLst/>
            </a:prstGeom>
            <a:noFill/>
            <a:ln w="5715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67" name="Line 11"/>
            <p:cNvSpPr>
              <a:spLocks noChangeShapeType="1"/>
            </p:cNvSpPr>
            <p:nvPr/>
          </p:nvSpPr>
          <p:spPr bwMode="auto">
            <a:xfrm>
              <a:off x="1458" y="3977"/>
              <a:ext cx="0" cy="89"/>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68" name="Line 12"/>
            <p:cNvSpPr>
              <a:spLocks noChangeShapeType="1"/>
            </p:cNvSpPr>
            <p:nvPr/>
          </p:nvSpPr>
          <p:spPr bwMode="auto">
            <a:xfrm>
              <a:off x="2760"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69" name="Line 13"/>
            <p:cNvSpPr>
              <a:spLocks noChangeShapeType="1"/>
            </p:cNvSpPr>
            <p:nvPr/>
          </p:nvSpPr>
          <p:spPr bwMode="auto">
            <a:xfrm>
              <a:off x="2434"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70" name="Line 14"/>
            <p:cNvSpPr>
              <a:spLocks noChangeShapeType="1"/>
            </p:cNvSpPr>
            <p:nvPr/>
          </p:nvSpPr>
          <p:spPr bwMode="auto">
            <a:xfrm>
              <a:off x="2109"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71" name="Line 15"/>
            <p:cNvSpPr>
              <a:spLocks noChangeShapeType="1"/>
            </p:cNvSpPr>
            <p:nvPr/>
          </p:nvSpPr>
          <p:spPr bwMode="auto">
            <a:xfrm>
              <a:off x="1784"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72" name="Line 16"/>
            <p:cNvSpPr>
              <a:spLocks noChangeShapeType="1"/>
            </p:cNvSpPr>
            <p:nvPr/>
          </p:nvSpPr>
          <p:spPr bwMode="auto">
            <a:xfrm>
              <a:off x="3085"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73" name="Line 17"/>
            <p:cNvSpPr>
              <a:spLocks noChangeShapeType="1"/>
            </p:cNvSpPr>
            <p:nvPr/>
          </p:nvSpPr>
          <p:spPr bwMode="auto">
            <a:xfrm>
              <a:off x="3410"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74" name="Line 18"/>
            <p:cNvSpPr>
              <a:spLocks noChangeShapeType="1"/>
            </p:cNvSpPr>
            <p:nvPr/>
          </p:nvSpPr>
          <p:spPr bwMode="auto">
            <a:xfrm>
              <a:off x="3736"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75" name="Line 19"/>
            <p:cNvSpPr>
              <a:spLocks noChangeShapeType="1"/>
            </p:cNvSpPr>
            <p:nvPr/>
          </p:nvSpPr>
          <p:spPr bwMode="auto">
            <a:xfrm>
              <a:off x="4061"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76" name="Line 20"/>
            <p:cNvSpPr>
              <a:spLocks noChangeShapeType="1"/>
            </p:cNvSpPr>
            <p:nvPr/>
          </p:nvSpPr>
          <p:spPr bwMode="auto">
            <a:xfrm>
              <a:off x="4386"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77" name="Line 21"/>
            <p:cNvSpPr>
              <a:spLocks noChangeShapeType="1"/>
            </p:cNvSpPr>
            <p:nvPr/>
          </p:nvSpPr>
          <p:spPr bwMode="auto">
            <a:xfrm>
              <a:off x="4712"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78" name="Line 22"/>
            <p:cNvSpPr>
              <a:spLocks noChangeShapeType="1"/>
            </p:cNvSpPr>
            <p:nvPr/>
          </p:nvSpPr>
          <p:spPr bwMode="auto">
            <a:xfrm>
              <a:off x="5037"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79" name="Line 23"/>
            <p:cNvSpPr>
              <a:spLocks noChangeShapeType="1"/>
            </p:cNvSpPr>
            <p:nvPr/>
          </p:nvSpPr>
          <p:spPr bwMode="auto">
            <a:xfrm>
              <a:off x="5363"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80" name="Rectangle 24"/>
            <p:cNvSpPr>
              <a:spLocks noChangeArrowheads="1"/>
            </p:cNvSpPr>
            <p:nvPr/>
          </p:nvSpPr>
          <p:spPr bwMode="auto">
            <a:xfrm>
              <a:off x="1395" y="4128"/>
              <a:ext cx="14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80</a:t>
              </a:r>
              <a:endParaRPr lang="en-GB"/>
            </a:p>
          </p:txBody>
        </p:sp>
        <p:sp>
          <p:nvSpPr>
            <p:cNvPr id="15381" name="Rectangle 25"/>
            <p:cNvSpPr>
              <a:spLocks noChangeArrowheads="1"/>
            </p:cNvSpPr>
            <p:nvPr/>
          </p:nvSpPr>
          <p:spPr bwMode="auto">
            <a:xfrm>
              <a:off x="3023" y="4128"/>
              <a:ext cx="14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90</a:t>
              </a:r>
              <a:endParaRPr lang="en-GB"/>
            </a:p>
          </p:txBody>
        </p:sp>
        <p:sp>
          <p:nvSpPr>
            <p:cNvPr id="15382" name="Rectangle 26"/>
            <p:cNvSpPr>
              <a:spLocks noChangeArrowheads="1"/>
            </p:cNvSpPr>
            <p:nvPr/>
          </p:nvSpPr>
          <p:spPr bwMode="auto">
            <a:xfrm>
              <a:off x="2695" y="4128"/>
              <a:ext cx="14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88</a:t>
              </a:r>
              <a:endParaRPr lang="en-GB"/>
            </a:p>
          </p:txBody>
        </p:sp>
        <p:sp>
          <p:nvSpPr>
            <p:cNvPr id="15383" name="Rectangle 27"/>
            <p:cNvSpPr>
              <a:spLocks noChangeArrowheads="1"/>
            </p:cNvSpPr>
            <p:nvPr/>
          </p:nvSpPr>
          <p:spPr bwMode="auto">
            <a:xfrm>
              <a:off x="2368" y="4128"/>
              <a:ext cx="14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86</a:t>
              </a:r>
              <a:endParaRPr lang="en-GB"/>
            </a:p>
          </p:txBody>
        </p:sp>
        <p:sp>
          <p:nvSpPr>
            <p:cNvPr id="15384" name="Rectangle 28"/>
            <p:cNvSpPr>
              <a:spLocks noChangeArrowheads="1"/>
            </p:cNvSpPr>
            <p:nvPr/>
          </p:nvSpPr>
          <p:spPr bwMode="auto">
            <a:xfrm>
              <a:off x="1722" y="4128"/>
              <a:ext cx="14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82</a:t>
              </a:r>
              <a:endParaRPr lang="en-GB"/>
            </a:p>
          </p:txBody>
        </p:sp>
        <p:sp>
          <p:nvSpPr>
            <p:cNvPr id="15385" name="Rectangle 29"/>
            <p:cNvSpPr>
              <a:spLocks noChangeArrowheads="1"/>
            </p:cNvSpPr>
            <p:nvPr/>
          </p:nvSpPr>
          <p:spPr bwMode="auto">
            <a:xfrm>
              <a:off x="2041" y="4128"/>
              <a:ext cx="14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84</a:t>
              </a:r>
              <a:endParaRPr lang="en-GB"/>
            </a:p>
          </p:txBody>
        </p:sp>
        <p:sp>
          <p:nvSpPr>
            <p:cNvPr id="15386" name="Rectangle 30"/>
            <p:cNvSpPr>
              <a:spLocks noChangeArrowheads="1"/>
            </p:cNvSpPr>
            <p:nvPr/>
          </p:nvSpPr>
          <p:spPr bwMode="auto">
            <a:xfrm>
              <a:off x="3995" y="4128"/>
              <a:ext cx="14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96</a:t>
              </a:r>
              <a:endParaRPr lang="en-GB"/>
            </a:p>
          </p:txBody>
        </p:sp>
        <p:sp>
          <p:nvSpPr>
            <p:cNvPr id="15387" name="Rectangle 31"/>
            <p:cNvSpPr>
              <a:spLocks noChangeArrowheads="1"/>
            </p:cNvSpPr>
            <p:nvPr/>
          </p:nvSpPr>
          <p:spPr bwMode="auto">
            <a:xfrm>
              <a:off x="4322" y="4128"/>
              <a:ext cx="1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98</a:t>
              </a:r>
              <a:endParaRPr lang="en-GB"/>
            </a:p>
          </p:txBody>
        </p:sp>
        <p:sp>
          <p:nvSpPr>
            <p:cNvPr id="15388" name="Rectangle 32"/>
            <p:cNvSpPr>
              <a:spLocks noChangeArrowheads="1"/>
            </p:cNvSpPr>
            <p:nvPr/>
          </p:nvSpPr>
          <p:spPr bwMode="auto">
            <a:xfrm>
              <a:off x="4649" y="4128"/>
              <a:ext cx="14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00</a:t>
              </a:r>
              <a:endParaRPr lang="en-GB"/>
            </a:p>
          </p:txBody>
        </p:sp>
        <p:sp>
          <p:nvSpPr>
            <p:cNvPr id="15389" name="Rectangle 33"/>
            <p:cNvSpPr>
              <a:spLocks noChangeArrowheads="1"/>
            </p:cNvSpPr>
            <p:nvPr/>
          </p:nvSpPr>
          <p:spPr bwMode="auto">
            <a:xfrm>
              <a:off x="4975" y="4128"/>
              <a:ext cx="14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02</a:t>
              </a:r>
              <a:endParaRPr lang="en-GB"/>
            </a:p>
          </p:txBody>
        </p:sp>
        <p:sp>
          <p:nvSpPr>
            <p:cNvPr id="15390" name="Rectangle 34"/>
            <p:cNvSpPr>
              <a:spLocks noChangeArrowheads="1"/>
            </p:cNvSpPr>
            <p:nvPr/>
          </p:nvSpPr>
          <p:spPr bwMode="auto">
            <a:xfrm>
              <a:off x="5295" y="4128"/>
              <a:ext cx="14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04</a:t>
              </a:r>
              <a:endParaRPr lang="en-GB"/>
            </a:p>
          </p:txBody>
        </p:sp>
        <p:sp>
          <p:nvSpPr>
            <p:cNvPr id="15391" name="Rectangle 35"/>
            <p:cNvSpPr>
              <a:spLocks noChangeArrowheads="1"/>
            </p:cNvSpPr>
            <p:nvPr/>
          </p:nvSpPr>
          <p:spPr bwMode="auto">
            <a:xfrm>
              <a:off x="3350" y="4128"/>
              <a:ext cx="1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92</a:t>
              </a:r>
              <a:endParaRPr lang="en-GB"/>
            </a:p>
          </p:txBody>
        </p:sp>
        <p:sp>
          <p:nvSpPr>
            <p:cNvPr id="15392" name="Rectangle 36"/>
            <p:cNvSpPr>
              <a:spLocks noChangeArrowheads="1"/>
            </p:cNvSpPr>
            <p:nvPr/>
          </p:nvSpPr>
          <p:spPr bwMode="auto">
            <a:xfrm>
              <a:off x="3668" y="4128"/>
              <a:ext cx="14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94</a:t>
              </a:r>
              <a:endParaRPr lang="en-GB"/>
            </a:p>
          </p:txBody>
        </p:sp>
        <p:sp>
          <p:nvSpPr>
            <p:cNvPr id="15393" name="Rectangle 37"/>
            <p:cNvSpPr>
              <a:spLocks noChangeArrowheads="1"/>
            </p:cNvSpPr>
            <p:nvPr/>
          </p:nvSpPr>
          <p:spPr bwMode="auto">
            <a:xfrm>
              <a:off x="5622" y="4128"/>
              <a:ext cx="1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06</a:t>
              </a:r>
              <a:endParaRPr lang="en-GB"/>
            </a:p>
          </p:txBody>
        </p:sp>
        <p:sp>
          <p:nvSpPr>
            <p:cNvPr id="15394" name="Line 38"/>
            <p:cNvSpPr>
              <a:spLocks noChangeShapeType="1"/>
            </p:cNvSpPr>
            <p:nvPr/>
          </p:nvSpPr>
          <p:spPr bwMode="auto">
            <a:xfrm>
              <a:off x="5688"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95" name="Rectangle 39"/>
            <p:cNvSpPr>
              <a:spLocks noChangeArrowheads="1"/>
            </p:cNvSpPr>
            <p:nvPr/>
          </p:nvSpPr>
          <p:spPr bwMode="auto">
            <a:xfrm>
              <a:off x="1679" y="3396"/>
              <a:ext cx="1049"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International Country </a:t>
              </a:r>
              <a:endParaRPr lang="en-GB"/>
            </a:p>
          </p:txBody>
        </p:sp>
        <p:sp>
          <p:nvSpPr>
            <p:cNvPr id="15396" name="Rectangle 40"/>
            <p:cNvSpPr>
              <a:spLocks noChangeArrowheads="1"/>
            </p:cNvSpPr>
            <p:nvPr/>
          </p:nvSpPr>
          <p:spPr bwMode="auto">
            <a:xfrm>
              <a:off x="1885" y="3507"/>
              <a:ext cx="537"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Risk Guide</a:t>
              </a:r>
              <a:endParaRPr lang="en-GB"/>
            </a:p>
          </p:txBody>
        </p:sp>
        <p:sp>
          <p:nvSpPr>
            <p:cNvPr id="15397" name="Line 41"/>
            <p:cNvSpPr>
              <a:spLocks noChangeShapeType="1"/>
            </p:cNvSpPr>
            <p:nvPr/>
          </p:nvSpPr>
          <p:spPr bwMode="auto">
            <a:xfrm>
              <a:off x="2109" y="3676"/>
              <a:ext cx="0" cy="301"/>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398" name="Rectangle 42"/>
            <p:cNvSpPr>
              <a:spLocks noChangeArrowheads="1"/>
            </p:cNvSpPr>
            <p:nvPr/>
          </p:nvSpPr>
          <p:spPr bwMode="auto">
            <a:xfrm>
              <a:off x="3443" y="3404"/>
              <a:ext cx="1097"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Corruption Perception </a:t>
              </a:r>
              <a:endParaRPr lang="en-GB"/>
            </a:p>
          </p:txBody>
        </p:sp>
        <p:sp>
          <p:nvSpPr>
            <p:cNvPr id="15399" name="Rectangle 43"/>
            <p:cNvSpPr>
              <a:spLocks noChangeArrowheads="1"/>
            </p:cNvSpPr>
            <p:nvPr/>
          </p:nvSpPr>
          <p:spPr bwMode="auto">
            <a:xfrm>
              <a:off x="3780" y="3516"/>
              <a:ext cx="269"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00" name="Line 44"/>
            <p:cNvSpPr>
              <a:spLocks noChangeShapeType="1"/>
            </p:cNvSpPr>
            <p:nvPr/>
          </p:nvSpPr>
          <p:spPr bwMode="auto">
            <a:xfrm>
              <a:off x="3898" y="3687"/>
              <a:ext cx="0" cy="301"/>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01" name="Rectangle 45"/>
            <p:cNvSpPr>
              <a:spLocks noChangeArrowheads="1"/>
            </p:cNvSpPr>
            <p:nvPr/>
          </p:nvSpPr>
          <p:spPr bwMode="auto">
            <a:xfrm>
              <a:off x="4296" y="2888"/>
              <a:ext cx="597"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Governance</a:t>
              </a:r>
              <a:endParaRPr lang="en-GB"/>
            </a:p>
          </p:txBody>
        </p:sp>
        <p:sp>
          <p:nvSpPr>
            <p:cNvPr id="15402" name="Rectangle 46"/>
            <p:cNvSpPr>
              <a:spLocks noChangeArrowheads="1"/>
            </p:cNvSpPr>
            <p:nvPr/>
          </p:nvSpPr>
          <p:spPr bwMode="auto">
            <a:xfrm>
              <a:off x="4400" y="3000"/>
              <a:ext cx="367"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Matters</a:t>
              </a:r>
              <a:endParaRPr lang="en-GB"/>
            </a:p>
          </p:txBody>
        </p:sp>
        <p:sp>
          <p:nvSpPr>
            <p:cNvPr id="15403" name="Line 47"/>
            <p:cNvSpPr>
              <a:spLocks noChangeShapeType="1"/>
            </p:cNvSpPr>
            <p:nvPr/>
          </p:nvSpPr>
          <p:spPr bwMode="auto">
            <a:xfrm>
              <a:off x="4549" y="3212"/>
              <a:ext cx="0" cy="789"/>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04" name="Line 48"/>
            <p:cNvSpPr>
              <a:spLocks noChangeShapeType="1"/>
            </p:cNvSpPr>
            <p:nvPr/>
          </p:nvSpPr>
          <p:spPr bwMode="auto">
            <a:xfrm>
              <a:off x="1133"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05" name="Line 49"/>
            <p:cNvSpPr>
              <a:spLocks noChangeShapeType="1"/>
            </p:cNvSpPr>
            <p:nvPr/>
          </p:nvSpPr>
          <p:spPr bwMode="auto">
            <a:xfrm>
              <a:off x="808" y="3977"/>
              <a:ext cx="0" cy="89"/>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06" name="Rectangle 50"/>
            <p:cNvSpPr>
              <a:spLocks noChangeArrowheads="1"/>
            </p:cNvSpPr>
            <p:nvPr/>
          </p:nvSpPr>
          <p:spPr bwMode="auto">
            <a:xfrm>
              <a:off x="1068" y="4128"/>
              <a:ext cx="142"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78</a:t>
              </a:r>
              <a:endParaRPr lang="en-GB"/>
            </a:p>
          </p:txBody>
        </p:sp>
        <p:sp>
          <p:nvSpPr>
            <p:cNvPr id="15407" name="Rectangle 51"/>
            <p:cNvSpPr>
              <a:spLocks noChangeArrowheads="1"/>
            </p:cNvSpPr>
            <p:nvPr/>
          </p:nvSpPr>
          <p:spPr bwMode="auto">
            <a:xfrm>
              <a:off x="741" y="4128"/>
              <a:ext cx="1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76</a:t>
              </a:r>
              <a:endParaRPr lang="en-GB"/>
            </a:p>
          </p:txBody>
        </p:sp>
        <p:sp>
          <p:nvSpPr>
            <p:cNvPr id="15408" name="Rectangle 52"/>
            <p:cNvSpPr>
              <a:spLocks noChangeArrowheads="1"/>
            </p:cNvSpPr>
            <p:nvPr/>
          </p:nvSpPr>
          <p:spPr bwMode="auto">
            <a:xfrm>
              <a:off x="1025" y="3396"/>
              <a:ext cx="287"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CPIA </a:t>
              </a:r>
              <a:endParaRPr lang="en-GB"/>
            </a:p>
          </p:txBody>
        </p:sp>
        <p:sp>
          <p:nvSpPr>
            <p:cNvPr id="15409" name="Rectangle 53"/>
            <p:cNvSpPr>
              <a:spLocks noChangeArrowheads="1"/>
            </p:cNvSpPr>
            <p:nvPr/>
          </p:nvSpPr>
          <p:spPr bwMode="auto">
            <a:xfrm>
              <a:off x="1025" y="3507"/>
              <a:ext cx="36"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a:t>
              </a:r>
              <a:endParaRPr lang="en-GB"/>
            </a:p>
          </p:txBody>
        </p:sp>
        <p:sp>
          <p:nvSpPr>
            <p:cNvPr id="15410" name="Rectangle 54"/>
            <p:cNvSpPr>
              <a:spLocks noChangeArrowheads="1"/>
            </p:cNvSpPr>
            <p:nvPr/>
          </p:nvSpPr>
          <p:spPr bwMode="auto">
            <a:xfrm>
              <a:off x="1060" y="3507"/>
              <a:ext cx="178"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WB</a:t>
              </a:r>
              <a:endParaRPr lang="en-GB"/>
            </a:p>
          </p:txBody>
        </p:sp>
        <p:sp>
          <p:nvSpPr>
            <p:cNvPr id="15411" name="Rectangle 55"/>
            <p:cNvSpPr>
              <a:spLocks noChangeArrowheads="1"/>
            </p:cNvSpPr>
            <p:nvPr/>
          </p:nvSpPr>
          <p:spPr bwMode="auto">
            <a:xfrm>
              <a:off x="1206" y="3507"/>
              <a:ext cx="36"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a:t>
              </a:r>
              <a:endParaRPr lang="en-GB"/>
            </a:p>
          </p:txBody>
        </p:sp>
        <p:sp>
          <p:nvSpPr>
            <p:cNvPr id="15412" name="Line 56"/>
            <p:cNvSpPr>
              <a:spLocks noChangeShapeType="1"/>
            </p:cNvSpPr>
            <p:nvPr/>
          </p:nvSpPr>
          <p:spPr bwMode="auto">
            <a:xfrm>
              <a:off x="1133" y="3676"/>
              <a:ext cx="0" cy="284"/>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13" name="Line 57"/>
            <p:cNvSpPr>
              <a:spLocks noChangeShapeType="1"/>
            </p:cNvSpPr>
            <p:nvPr/>
          </p:nvSpPr>
          <p:spPr bwMode="auto">
            <a:xfrm flipH="1">
              <a:off x="1711" y="4652"/>
              <a:ext cx="73" cy="0"/>
            </a:xfrm>
            <a:prstGeom prst="line">
              <a:avLst/>
            </a:prstGeom>
            <a:noFill/>
            <a:ln w="12700" cap="rnd">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14" name="Line 58"/>
            <p:cNvSpPr>
              <a:spLocks noChangeShapeType="1"/>
            </p:cNvSpPr>
            <p:nvPr/>
          </p:nvSpPr>
          <p:spPr bwMode="auto">
            <a:xfrm>
              <a:off x="482" y="3960"/>
              <a:ext cx="0" cy="90"/>
            </a:xfrm>
            <a:prstGeom prst="line">
              <a:avLst/>
            </a:prstGeom>
            <a:noFill/>
            <a:ln w="39688"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15" name="Rectangle 59"/>
            <p:cNvSpPr>
              <a:spLocks noChangeArrowheads="1"/>
            </p:cNvSpPr>
            <p:nvPr/>
          </p:nvSpPr>
          <p:spPr bwMode="auto">
            <a:xfrm>
              <a:off x="354" y="4128"/>
              <a:ext cx="28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400">
                  <a:solidFill>
                    <a:srgbClr val="000000"/>
                  </a:solidFill>
                </a:rPr>
                <a:t>1974</a:t>
              </a:r>
              <a:endParaRPr lang="en-GB"/>
            </a:p>
          </p:txBody>
        </p:sp>
        <p:sp>
          <p:nvSpPr>
            <p:cNvPr id="15416" name="Rectangle 60"/>
            <p:cNvSpPr>
              <a:spLocks noChangeArrowheads="1"/>
            </p:cNvSpPr>
            <p:nvPr/>
          </p:nvSpPr>
          <p:spPr bwMode="auto">
            <a:xfrm>
              <a:off x="9" y="3473"/>
              <a:ext cx="769"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Freedom in the </a:t>
              </a:r>
              <a:endParaRPr lang="en-GB"/>
            </a:p>
          </p:txBody>
        </p:sp>
        <p:sp>
          <p:nvSpPr>
            <p:cNvPr id="15417" name="Rectangle 61"/>
            <p:cNvSpPr>
              <a:spLocks noChangeArrowheads="1"/>
            </p:cNvSpPr>
            <p:nvPr/>
          </p:nvSpPr>
          <p:spPr bwMode="auto">
            <a:xfrm>
              <a:off x="199" y="3585"/>
              <a:ext cx="287"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World</a:t>
              </a:r>
              <a:endParaRPr lang="en-GB"/>
            </a:p>
          </p:txBody>
        </p:sp>
        <p:sp>
          <p:nvSpPr>
            <p:cNvPr id="15418" name="Line 62"/>
            <p:cNvSpPr>
              <a:spLocks noChangeShapeType="1"/>
            </p:cNvSpPr>
            <p:nvPr/>
          </p:nvSpPr>
          <p:spPr bwMode="auto">
            <a:xfrm>
              <a:off x="319" y="3838"/>
              <a:ext cx="0" cy="163"/>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19" name="Rectangle 63"/>
            <p:cNvSpPr>
              <a:spLocks noChangeArrowheads="1"/>
            </p:cNvSpPr>
            <p:nvPr/>
          </p:nvSpPr>
          <p:spPr bwMode="auto">
            <a:xfrm>
              <a:off x="3109" y="3094"/>
              <a:ext cx="70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Afrobarometer</a:t>
              </a:r>
              <a:endParaRPr lang="en-GB"/>
            </a:p>
          </p:txBody>
        </p:sp>
        <p:sp>
          <p:nvSpPr>
            <p:cNvPr id="15420" name="Rectangle 64"/>
            <p:cNvSpPr>
              <a:spLocks noChangeArrowheads="1"/>
            </p:cNvSpPr>
            <p:nvPr/>
          </p:nvSpPr>
          <p:spPr bwMode="auto">
            <a:xfrm>
              <a:off x="4941" y="3318"/>
              <a:ext cx="647"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Bertelsmann </a:t>
              </a:r>
              <a:endParaRPr lang="en-GB"/>
            </a:p>
          </p:txBody>
        </p:sp>
        <p:sp>
          <p:nvSpPr>
            <p:cNvPr id="15421" name="Rectangle 65"/>
            <p:cNvSpPr>
              <a:spLocks noChangeArrowheads="1"/>
            </p:cNvSpPr>
            <p:nvPr/>
          </p:nvSpPr>
          <p:spPr bwMode="auto">
            <a:xfrm>
              <a:off x="4890" y="3429"/>
              <a:ext cx="769"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Transformation </a:t>
              </a:r>
              <a:endParaRPr lang="en-GB"/>
            </a:p>
          </p:txBody>
        </p:sp>
        <p:sp>
          <p:nvSpPr>
            <p:cNvPr id="15422" name="Rectangle 66"/>
            <p:cNvSpPr>
              <a:spLocks noChangeArrowheads="1"/>
            </p:cNvSpPr>
            <p:nvPr/>
          </p:nvSpPr>
          <p:spPr bwMode="auto">
            <a:xfrm>
              <a:off x="5088" y="3533"/>
              <a:ext cx="268"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23" name="Line 67"/>
            <p:cNvSpPr>
              <a:spLocks noChangeShapeType="1"/>
            </p:cNvSpPr>
            <p:nvPr/>
          </p:nvSpPr>
          <p:spPr bwMode="auto">
            <a:xfrm>
              <a:off x="5200" y="3687"/>
              <a:ext cx="0" cy="301"/>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24" name="Rectangle 68"/>
            <p:cNvSpPr>
              <a:spLocks noChangeArrowheads="1"/>
            </p:cNvSpPr>
            <p:nvPr/>
          </p:nvSpPr>
          <p:spPr bwMode="auto">
            <a:xfrm>
              <a:off x="4159" y="2388"/>
              <a:ext cx="927"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Bribe Payers Index</a:t>
              </a:r>
              <a:endParaRPr lang="en-GB"/>
            </a:p>
          </p:txBody>
        </p:sp>
        <p:sp>
          <p:nvSpPr>
            <p:cNvPr id="15425" name="Line 69"/>
            <p:cNvSpPr>
              <a:spLocks noChangeShapeType="1"/>
            </p:cNvSpPr>
            <p:nvPr/>
          </p:nvSpPr>
          <p:spPr bwMode="auto">
            <a:xfrm>
              <a:off x="4549" y="2613"/>
              <a:ext cx="0" cy="184"/>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26" name="Rectangle 70"/>
            <p:cNvSpPr>
              <a:spLocks noChangeArrowheads="1"/>
            </p:cNvSpPr>
            <p:nvPr/>
          </p:nvSpPr>
          <p:spPr bwMode="auto">
            <a:xfrm>
              <a:off x="4555" y="2087"/>
              <a:ext cx="367"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BEEPS</a:t>
              </a:r>
              <a:endParaRPr lang="en-GB"/>
            </a:p>
          </p:txBody>
        </p:sp>
        <p:sp>
          <p:nvSpPr>
            <p:cNvPr id="15427" name="Line 71"/>
            <p:cNvSpPr>
              <a:spLocks noChangeShapeType="1"/>
            </p:cNvSpPr>
            <p:nvPr/>
          </p:nvSpPr>
          <p:spPr bwMode="auto">
            <a:xfrm>
              <a:off x="4712" y="2212"/>
              <a:ext cx="0" cy="154"/>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28" name="Line 72"/>
            <p:cNvSpPr>
              <a:spLocks noChangeShapeType="1"/>
            </p:cNvSpPr>
            <p:nvPr/>
          </p:nvSpPr>
          <p:spPr bwMode="auto">
            <a:xfrm>
              <a:off x="4712" y="2613"/>
              <a:ext cx="0" cy="184"/>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29" name="Line 73"/>
            <p:cNvSpPr>
              <a:spLocks noChangeShapeType="1"/>
            </p:cNvSpPr>
            <p:nvPr/>
          </p:nvSpPr>
          <p:spPr bwMode="auto">
            <a:xfrm flipV="1">
              <a:off x="4712" y="3212"/>
              <a:ext cx="0" cy="301"/>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30" name="Rectangle 74"/>
            <p:cNvSpPr>
              <a:spLocks noChangeArrowheads="1"/>
            </p:cNvSpPr>
            <p:nvPr/>
          </p:nvSpPr>
          <p:spPr bwMode="auto">
            <a:xfrm>
              <a:off x="5304" y="2827"/>
              <a:ext cx="220"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CIRI</a:t>
              </a:r>
              <a:endParaRPr lang="en-GB"/>
            </a:p>
          </p:txBody>
        </p:sp>
        <p:sp>
          <p:nvSpPr>
            <p:cNvPr id="15431" name="Rectangle 75"/>
            <p:cNvSpPr>
              <a:spLocks noChangeArrowheads="1"/>
            </p:cNvSpPr>
            <p:nvPr/>
          </p:nvSpPr>
          <p:spPr bwMode="auto">
            <a:xfrm>
              <a:off x="5107" y="2940"/>
              <a:ext cx="725"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Human Rights </a:t>
              </a:r>
              <a:endParaRPr lang="en-GB"/>
            </a:p>
          </p:txBody>
        </p:sp>
        <p:sp>
          <p:nvSpPr>
            <p:cNvPr id="15432" name="Rectangle 76"/>
            <p:cNvSpPr>
              <a:spLocks noChangeArrowheads="1"/>
            </p:cNvSpPr>
            <p:nvPr/>
          </p:nvSpPr>
          <p:spPr bwMode="auto">
            <a:xfrm>
              <a:off x="5201" y="3051"/>
              <a:ext cx="468"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Database</a:t>
              </a:r>
              <a:endParaRPr lang="en-GB"/>
            </a:p>
          </p:txBody>
        </p:sp>
        <p:sp>
          <p:nvSpPr>
            <p:cNvPr id="15433" name="Line 77"/>
            <p:cNvSpPr>
              <a:spLocks noChangeShapeType="1"/>
            </p:cNvSpPr>
            <p:nvPr/>
          </p:nvSpPr>
          <p:spPr bwMode="auto">
            <a:xfrm>
              <a:off x="5363" y="3199"/>
              <a:ext cx="0" cy="86"/>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34" name="Line 78"/>
            <p:cNvSpPr>
              <a:spLocks noChangeShapeType="1"/>
            </p:cNvSpPr>
            <p:nvPr/>
          </p:nvSpPr>
          <p:spPr bwMode="auto">
            <a:xfrm>
              <a:off x="5363" y="3687"/>
              <a:ext cx="0" cy="273"/>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35" name="Rectangle 79"/>
            <p:cNvSpPr>
              <a:spLocks noChangeArrowheads="1"/>
            </p:cNvSpPr>
            <p:nvPr/>
          </p:nvSpPr>
          <p:spPr bwMode="auto">
            <a:xfrm>
              <a:off x="3590" y="2766"/>
              <a:ext cx="776"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Commitment to </a:t>
              </a:r>
              <a:endParaRPr lang="en-GB"/>
            </a:p>
          </p:txBody>
        </p:sp>
        <p:sp>
          <p:nvSpPr>
            <p:cNvPr id="15436" name="Rectangle 80"/>
            <p:cNvSpPr>
              <a:spLocks noChangeArrowheads="1"/>
            </p:cNvSpPr>
            <p:nvPr/>
          </p:nvSpPr>
          <p:spPr bwMode="auto">
            <a:xfrm>
              <a:off x="3626" y="2879"/>
              <a:ext cx="645"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Development</a:t>
              </a:r>
              <a:endParaRPr lang="en-GB"/>
            </a:p>
          </p:txBody>
        </p:sp>
        <p:sp>
          <p:nvSpPr>
            <p:cNvPr id="15437" name="Rectangle 81"/>
            <p:cNvSpPr>
              <a:spLocks noChangeArrowheads="1"/>
            </p:cNvSpPr>
            <p:nvPr/>
          </p:nvSpPr>
          <p:spPr bwMode="auto">
            <a:xfrm>
              <a:off x="5002" y="2380"/>
              <a:ext cx="495"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East Asia </a:t>
              </a:r>
              <a:endParaRPr lang="en-GB"/>
            </a:p>
          </p:txBody>
        </p:sp>
        <p:sp>
          <p:nvSpPr>
            <p:cNvPr id="15438" name="Rectangle 82"/>
            <p:cNvSpPr>
              <a:spLocks noChangeArrowheads="1"/>
            </p:cNvSpPr>
            <p:nvPr/>
          </p:nvSpPr>
          <p:spPr bwMode="auto">
            <a:xfrm>
              <a:off x="4986" y="2492"/>
              <a:ext cx="513"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Barometer</a:t>
              </a:r>
              <a:endParaRPr lang="en-GB"/>
            </a:p>
          </p:txBody>
        </p:sp>
        <p:sp>
          <p:nvSpPr>
            <p:cNvPr id="15439" name="Line 83"/>
            <p:cNvSpPr>
              <a:spLocks noChangeShapeType="1"/>
            </p:cNvSpPr>
            <p:nvPr/>
          </p:nvSpPr>
          <p:spPr bwMode="auto">
            <a:xfrm>
              <a:off x="5200" y="2609"/>
              <a:ext cx="0" cy="286"/>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40" name="Line 84"/>
            <p:cNvSpPr>
              <a:spLocks noChangeShapeType="1"/>
            </p:cNvSpPr>
            <p:nvPr/>
          </p:nvSpPr>
          <p:spPr bwMode="auto">
            <a:xfrm>
              <a:off x="5200" y="3199"/>
              <a:ext cx="0" cy="86"/>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41" name="Rectangle 85"/>
            <p:cNvSpPr>
              <a:spLocks noChangeArrowheads="1"/>
            </p:cNvSpPr>
            <p:nvPr/>
          </p:nvSpPr>
          <p:spPr bwMode="auto">
            <a:xfrm>
              <a:off x="5054" y="1708"/>
              <a:ext cx="453"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GAPS in </a:t>
              </a:r>
              <a:endParaRPr lang="en-GB"/>
            </a:p>
          </p:txBody>
        </p:sp>
        <p:sp>
          <p:nvSpPr>
            <p:cNvPr id="15442" name="Rectangle 86"/>
            <p:cNvSpPr>
              <a:spLocks noChangeArrowheads="1"/>
            </p:cNvSpPr>
            <p:nvPr/>
          </p:nvSpPr>
          <p:spPr bwMode="auto">
            <a:xfrm>
              <a:off x="4908" y="1819"/>
              <a:ext cx="775"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Workers’ Rights</a:t>
              </a:r>
              <a:endParaRPr lang="en-GB"/>
            </a:p>
          </p:txBody>
        </p:sp>
        <p:sp>
          <p:nvSpPr>
            <p:cNvPr id="15443" name="Line 87"/>
            <p:cNvSpPr>
              <a:spLocks noChangeShapeType="1"/>
            </p:cNvSpPr>
            <p:nvPr/>
          </p:nvSpPr>
          <p:spPr bwMode="auto">
            <a:xfrm>
              <a:off x="5200" y="1937"/>
              <a:ext cx="0" cy="95"/>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44" name="Line 88"/>
            <p:cNvSpPr>
              <a:spLocks noChangeShapeType="1"/>
            </p:cNvSpPr>
            <p:nvPr/>
          </p:nvSpPr>
          <p:spPr bwMode="auto">
            <a:xfrm>
              <a:off x="3898" y="2999"/>
              <a:ext cx="0" cy="351"/>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45" name="Rectangle 89"/>
            <p:cNvSpPr>
              <a:spLocks noChangeArrowheads="1"/>
            </p:cNvSpPr>
            <p:nvPr/>
          </p:nvSpPr>
          <p:spPr bwMode="auto">
            <a:xfrm>
              <a:off x="5045" y="1080"/>
              <a:ext cx="396"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Gender </a:t>
              </a:r>
              <a:endParaRPr lang="en-GB"/>
            </a:p>
          </p:txBody>
        </p:sp>
        <p:sp>
          <p:nvSpPr>
            <p:cNvPr id="15446" name="Rectangle 90"/>
            <p:cNvSpPr>
              <a:spLocks noChangeArrowheads="1"/>
            </p:cNvSpPr>
            <p:nvPr/>
          </p:nvSpPr>
          <p:spPr bwMode="auto">
            <a:xfrm>
              <a:off x="4908" y="1192"/>
              <a:ext cx="738"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Empowerment </a:t>
              </a:r>
              <a:endParaRPr lang="en-GB"/>
            </a:p>
          </p:txBody>
        </p:sp>
        <p:sp>
          <p:nvSpPr>
            <p:cNvPr id="15447" name="Rectangle 91"/>
            <p:cNvSpPr>
              <a:spLocks noChangeArrowheads="1"/>
            </p:cNvSpPr>
            <p:nvPr/>
          </p:nvSpPr>
          <p:spPr bwMode="auto">
            <a:xfrm>
              <a:off x="5019" y="1304"/>
              <a:ext cx="427"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Measure</a:t>
              </a:r>
              <a:endParaRPr lang="en-GB"/>
            </a:p>
          </p:txBody>
        </p:sp>
        <p:sp>
          <p:nvSpPr>
            <p:cNvPr id="15448" name="Line 92"/>
            <p:cNvSpPr>
              <a:spLocks noChangeShapeType="1"/>
            </p:cNvSpPr>
            <p:nvPr/>
          </p:nvSpPr>
          <p:spPr bwMode="auto">
            <a:xfrm>
              <a:off x="5200" y="1431"/>
              <a:ext cx="0" cy="114"/>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49" name="Rectangle 93"/>
            <p:cNvSpPr>
              <a:spLocks noChangeArrowheads="1"/>
            </p:cNvSpPr>
            <p:nvPr/>
          </p:nvSpPr>
          <p:spPr bwMode="auto">
            <a:xfrm>
              <a:off x="9" y="3077"/>
              <a:ext cx="731"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Eurobarometer</a:t>
              </a:r>
              <a:endParaRPr lang="en-GB"/>
            </a:p>
          </p:txBody>
        </p:sp>
        <p:sp>
          <p:nvSpPr>
            <p:cNvPr id="15450" name="Line 94"/>
            <p:cNvSpPr>
              <a:spLocks noChangeShapeType="1"/>
            </p:cNvSpPr>
            <p:nvPr/>
          </p:nvSpPr>
          <p:spPr bwMode="auto">
            <a:xfrm flipV="1">
              <a:off x="319" y="3254"/>
              <a:ext cx="0" cy="165"/>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51" name="Rectangle 95"/>
            <p:cNvSpPr>
              <a:spLocks noChangeArrowheads="1"/>
            </p:cNvSpPr>
            <p:nvPr/>
          </p:nvSpPr>
          <p:spPr bwMode="auto">
            <a:xfrm>
              <a:off x="5071" y="779"/>
              <a:ext cx="347"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Global </a:t>
              </a:r>
              <a:endParaRPr lang="en-GB"/>
            </a:p>
          </p:txBody>
        </p:sp>
        <p:sp>
          <p:nvSpPr>
            <p:cNvPr id="15452" name="Rectangle 96"/>
            <p:cNvSpPr>
              <a:spLocks noChangeArrowheads="1"/>
            </p:cNvSpPr>
            <p:nvPr/>
          </p:nvSpPr>
          <p:spPr bwMode="auto">
            <a:xfrm>
              <a:off x="4770" y="890"/>
              <a:ext cx="1036"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Accountability Report</a:t>
              </a:r>
              <a:endParaRPr lang="en-GB"/>
            </a:p>
          </p:txBody>
        </p:sp>
        <p:sp>
          <p:nvSpPr>
            <p:cNvPr id="15453" name="Line 97"/>
            <p:cNvSpPr>
              <a:spLocks noChangeShapeType="1"/>
            </p:cNvSpPr>
            <p:nvPr/>
          </p:nvSpPr>
          <p:spPr bwMode="auto">
            <a:xfrm>
              <a:off x="5200" y="976"/>
              <a:ext cx="0" cy="130"/>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54" name="Rectangle 98"/>
            <p:cNvSpPr>
              <a:spLocks noChangeArrowheads="1"/>
            </p:cNvSpPr>
            <p:nvPr/>
          </p:nvSpPr>
          <p:spPr bwMode="auto">
            <a:xfrm>
              <a:off x="1154" y="2991"/>
              <a:ext cx="347"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Global </a:t>
              </a:r>
              <a:endParaRPr lang="en-GB"/>
            </a:p>
          </p:txBody>
        </p:sp>
        <p:sp>
          <p:nvSpPr>
            <p:cNvPr id="15455" name="Rectangle 99"/>
            <p:cNvSpPr>
              <a:spLocks noChangeArrowheads="1"/>
            </p:cNvSpPr>
            <p:nvPr/>
          </p:nvSpPr>
          <p:spPr bwMode="auto">
            <a:xfrm>
              <a:off x="948" y="3104"/>
              <a:ext cx="841"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Competitiveness </a:t>
              </a:r>
              <a:endParaRPr lang="en-GB"/>
            </a:p>
          </p:txBody>
        </p:sp>
        <p:sp>
          <p:nvSpPr>
            <p:cNvPr id="15456" name="Rectangle 100"/>
            <p:cNvSpPr>
              <a:spLocks noChangeArrowheads="1"/>
            </p:cNvSpPr>
            <p:nvPr/>
          </p:nvSpPr>
          <p:spPr bwMode="auto">
            <a:xfrm>
              <a:off x="1171" y="3215"/>
              <a:ext cx="269"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57" name="Line 101"/>
            <p:cNvSpPr>
              <a:spLocks noChangeShapeType="1"/>
            </p:cNvSpPr>
            <p:nvPr/>
          </p:nvSpPr>
          <p:spPr bwMode="auto">
            <a:xfrm>
              <a:off x="1296" y="3374"/>
              <a:ext cx="0" cy="627"/>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58" name="Rectangle 102"/>
            <p:cNvSpPr>
              <a:spLocks noChangeArrowheads="1"/>
            </p:cNvSpPr>
            <p:nvPr/>
          </p:nvSpPr>
          <p:spPr bwMode="auto">
            <a:xfrm>
              <a:off x="5054" y="2035"/>
              <a:ext cx="769"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Global Integrity </a:t>
              </a:r>
              <a:endParaRPr lang="en-GB"/>
            </a:p>
          </p:txBody>
        </p:sp>
        <p:sp>
          <p:nvSpPr>
            <p:cNvPr id="15459" name="Rectangle 103"/>
            <p:cNvSpPr>
              <a:spLocks noChangeArrowheads="1"/>
            </p:cNvSpPr>
            <p:nvPr/>
          </p:nvSpPr>
          <p:spPr bwMode="auto">
            <a:xfrm>
              <a:off x="5252" y="2147"/>
              <a:ext cx="268"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60" name="Line 104"/>
            <p:cNvSpPr>
              <a:spLocks noChangeShapeType="1"/>
            </p:cNvSpPr>
            <p:nvPr/>
          </p:nvSpPr>
          <p:spPr bwMode="auto">
            <a:xfrm>
              <a:off x="5363" y="2309"/>
              <a:ext cx="0" cy="71"/>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61" name="Line 105"/>
            <p:cNvSpPr>
              <a:spLocks noChangeShapeType="1"/>
            </p:cNvSpPr>
            <p:nvPr/>
          </p:nvSpPr>
          <p:spPr bwMode="auto">
            <a:xfrm>
              <a:off x="5363" y="2609"/>
              <a:ext cx="0" cy="188"/>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62" name="Rectangle 106"/>
            <p:cNvSpPr>
              <a:spLocks noChangeArrowheads="1"/>
            </p:cNvSpPr>
            <p:nvPr/>
          </p:nvSpPr>
          <p:spPr bwMode="auto">
            <a:xfrm>
              <a:off x="3573" y="2380"/>
              <a:ext cx="422"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Index of </a:t>
              </a:r>
              <a:endParaRPr lang="en-GB"/>
            </a:p>
          </p:txBody>
        </p:sp>
        <p:sp>
          <p:nvSpPr>
            <p:cNvPr id="15463" name="Rectangle 107"/>
            <p:cNvSpPr>
              <a:spLocks noChangeArrowheads="1"/>
            </p:cNvSpPr>
            <p:nvPr/>
          </p:nvSpPr>
          <p:spPr bwMode="auto">
            <a:xfrm>
              <a:off x="3530" y="2492"/>
              <a:ext cx="513"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Economic </a:t>
              </a:r>
              <a:endParaRPr lang="en-GB"/>
            </a:p>
          </p:txBody>
        </p:sp>
        <p:sp>
          <p:nvSpPr>
            <p:cNvPr id="15464" name="Rectangle 108"/>
            <p:cNvSpPr>
              <a:spLocks noChangeArrowheads="1"/>
            </p:cNvSpPr>
            <p:nvPr/>
          </p:nvSpPr>
          <p:spPr bwMode="auto">
            <a:xfrm>
              <a:off x="3558" y="2604"/>
              <a:ext cx="439"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Freedom</a:t>
              </a:r>
              <a:endParaRPr lang="en-GB"/>
            </a:p>
          </p:txBody>
        </p:sp>
        <p:sp>
          <p:nvSpPr>
            <p:cNvPr id="15465" name="Line 109"/>
            <p:cNvSpPr>
              <a:spLocks noChangeShapeType="1"/>
            </p:cNvSpPr>
            <p:nvPr/>
          </p:nvSpPr>
          <p:spPr bwMode="auto">
            <a:xfrm flipV="1">
              <a:off x="3736" y="2700"/>
              <a:ext cx="0" cy="103"/>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66" name="Line 110"/>
            <p:cNvSpPr>
              <a:spLocks noChangeShapeType="1"/>
            </p:cNvSpPr>
            <p:nvPr/>
          </p:nvSpPr>
          <p:spPr bwMode="auto">
            <a:xfrm>
              <a:off x="3736" y="2999"/>
              <a:ext cx="0" cy="351"/>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67" name="Line 111"/>
            <p:cNvSpPr>
              <a:spLocks noChangeShapeType="1"/>
            </p:cNvSpPr>
            <p:nvPr/>
          </p:nvSpPr>
          <p:spPr bwMode="auto">
            <a:xfrm>
              <a:off x="3736" y="3687"/>
              <a:ext cx="0" cy="273"/>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68" name="Line 112"/>
            <p:cNvSpPr>
              <a:spLocks noChangeShapeType="1"/>
            </p:cNvSpPr>
            <p:nvPr/>
          </p:nvSpPr>
          <p:spPr bwMode="auto">
            <a:xfrm>
              <a:off x="5200" y="2261"/>
              <a:ext cx="0" cy="119"/>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69" name="Line 113"/>
            <p:cNvSpPr>
              <a:spLocks noChangeShapeType="1"/>
            </p:cNvSpPr>
            <p:nvPr/>
          </p:nvSpPr>
          <p:spPr bwMode="auto">
            <a:xfrm>
              <a:off x="3248" y="3272"/>
              <a:ext cx="0" cy="306"/>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70" name="Rectangle 114"/>
            <p:cNvSpPr>
              <a:spLocks noChangeArrowheads="1"/>
            </p:cNvSpPr>
            <p:nvPr/>
          </p:nvSpPr>
          <p:spPr bwMode="auto">
            <a:xfrm>
              <a:off x="3212" y="3629"/>
              <a:ext cx="555"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Journalists </a:t>
              </a:r>
              <a:endParaRPr lang="en-GB"/>
            </a:p>
          </p:txBody>
        </p:sp>
        <p:sp>
          <p:nvSpPr>
            <p:cNvPr id="15471" name="Rectangle 115"/>
            <p:cNvSpPr>
              <a:spLocks noChangeArrowheads="1"/>
            </p:cNvSpPr>
            <p:nvPr/>
          </p:nvSpPr>
          <p:spPr bwMode="auto">
            <a:xfrm>
              <a:off x="3331" y="3740"/>
              <a:ext cx="249"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killed</a:t>
              </a:r>
              <a:endParaRPr lang="en-GB"/>
            </a:p>
          </p:txBody>
        </p:sp>
        <p:sp>
          <p:nvSpPr>
            <p:cNvPr id="15472" name="Line 116"/>
            <p:cNvSpPr>
              <a:spLocks noChangeShapeType="1"/>
            </p:cNvSpPr>
            <p:nvPr/>
          </p:nvSpPr>
          <p:spPr bwMode="auto">
            <a:xfrm>
              <a:off x="3248" y="3855"/>
              <a:ext cx="0" cy="146"/>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73" name="Line 117"/>
            <p:cNvSpPr>
              <a:spLocks noChangeShapeType="1"/>
            </p:cNvSpPr>
            <p:nvPr/>
          </p:nvSpPr>
          <p:spPr bwMode="auto">
            <a:xfrm>
              <a:off x="3410" y="3855"/>
              <a:ext cx="0" cy="105"/>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74" name="Rectangle 118"/>
            <p:cNvSpPr>
              <a:spLocks noChangeArrowheads="1"/>
            </p:cNvSpPr>
            <p:nvPr/>
          </p:nvSpPr>
          <p:spPr bwMode="auto">
            <a:xfrm>
              <a:off x="4753" y="3559"/>
              <a:ext cx="329"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Media </a:t>
              </a:r>
              <a:endParaRPr lang="en-GB"/>
            </a:p>
          </p:txBody>
        </p:sp>
        <p:sp>
          <p:nvSpPr>
            <p:cNvPr id="15475" name="Rectangle 119"/>
            <p:cNvSpPr>
              <a:spLocks noChangeArrowheads="1"/>
            </p:cNvSpPr>
            <p:nvPr/>
          </p:nvSpPr>
          <p:spPr bwMode="auto">
            <a:xfrm>
              <a:off x="4606" y="3662"/>
              <a:ext cx="676"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Sustainability </a:t>
              </a:r>
              <a:endParaRPr lang="en-GB"/>
            </a:p>
          </p:txBody>
        </p:sp>
        <p:sp>
          <p:nvSpPr>
            <p:cNvPr id="15476" name="Rectangle 120"/>
            <p:cNvSpPr>
              <a:spLocks noChangeArrowheads="1"/>
            </p:cNvSpPr>
            <p:nvPr/>
          </p:nvSpPr>
          <p:spPr bwMode="auto">
            <a:xfrm>
              <a:off x="4762" y="3774"/>
              <a:ext cx="268"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77" name="Line 121"/>
            <p:cNvSpPr>
              <a:spLocks noChangeShapeType="1"/>
            </p:cNvSpPr>
            <p:nvPr/>
          </p:nvSpPr>
          <p:spPr bwMode="auto">
            <a:xfrm>
              <a:off x="4712" y="3838"/>
              <a:ext cx="0" cy="122"/>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78" name="Line 122"/>
            <p:cNvSpPr>
              <a:spLocks noChangeShapeType="1"/>
            </p:cNvSpPr>
            <p:nvPr/>
          </p:nvSpPr>
          <p:spPr bwMode="auto">
            <a:xfrm>
              <a:off x="4875" y="3903"/>
              <a:ext cx="0" cy="98"/>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79" name="Rectangle 123"/>
            <p:cNvSpPr>
              <a:spLocks noChangeArrowheads="1"/>
            </p:cNvSpPr>
            <p:nvPr/>
          </p:nvSpPr>
          <p:spPr bwMode="auto">
            <a:xfrm>
              <a:off x="4718" y="2666"/>
              <a:ext cx="403"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Opacity </a:t>
              </a:r>
              <a:endParaRPr lang="en-GB"/>
            </a:p>
          </p:txBody>
        </p:sp>
        <p:sp>
          <p:nvSpPr>
            <p:cNvPr id="15480" name="Rectangle 124"/>
            <p:cNvSpPr>
              <a:spLocks noChangeArrowheads="1"/>
            </p:cNvSpPr>
            <p:nvPr/>
          </p:nvSpPr>
          <p:spPr bwMode="auto">
            <a:xfrm>
              <a:off x="4762" y="2776"/>
              <a:ext cx="268"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81" name="Line 125"/>
            <p:cNvSpPr>
              <a:spLocks noChangeShapeType="1"/>
            </p:cNvSpPr>
            <p:nvPr/>
          </p:nvSpPr>
          <p:spPr bwMode="auto">
            <a:xfrm>
              <a:off x="4875" y="2895"/>
              <a:ext cx="0" cy="618"/>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82" name="Rectangle 126"/>
            <p:cNvSpPr>
              <a:spLocks noChangeArrowheads="1"/>
            </p:cNvSpPr>
            <p:nvPr/>
          </p:nvSpPr>
          <p:spPr bwMode="auto">
            <a:xfrm>
              <a:off x="5415" y="3559"/>
              <a:ext cx="299"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Open </a:t>
              </a:r>
              <a:endParaRPr lang="en-GB"/>
            </a:p>
          </p:txBody>
        </p:sp>
        <p:sp>
          <p:nvSpPr>
            <p:cNvPr id="15483" name="Rectangle 127"/>
            <p:cNvSpPr>
              <a:spLocks noChangeArrowheads="1"/>
            </p:cNvSpPr>
            <p:nvPr/>
          </p:nvSpPr>
          <p:spPr bwMode="auto">
            <a:xfrm>
              <a:off x="5381" y="3662"/>
              <a:ext cx="378"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Budget </a:t>
              </a:r>
              <a:endParaRPr lang="en-GB"/>
            </a:p>
          </p:txBody>
        </p:sp>
        <p:sp>
          <p:nvSpPr>
            <p:cNvPr id="15484" name="Rectangle 128"/>
            <p:cNvSpPr>
              <a:spLocks noChangeArrowheads="1"/>
            </p:cNvSpPr>
            <p:nvPr/>
          </p:nvSpPr>
          <p:spPr bwMode="auto">
            <a:xfrm>
              <a:off x="5415" y="3774"/>
              <a:ext cx="268"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Index</a:t>
              </a:r>
              <a:endParaRPr lang="en-GB"/>
            </a:p>
          </p:txBody>
        </p:sp>
        <p:sp>
          <p:nvSpPr>
            <p:cNvPr id="15485" name="Line 129"/>
            <p:cNvSpPr>
              <a:spLocks noChangeShapeType="1"/>
            </p:cNvSpPr>
            <p:nvPr/>
          </p:nvSpPr>
          <p:spPr bwMode="auto">
            <a:xfrm>
              <a:off x="5525" y="3903"/>
              <a:ext cx="0" cy="98"/>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86" name="Rectangle 130"/>
            <p:cNvSpPr>
              <a:spLocks noChangeArrowheads="1"/>
            </p:cNvSpPr>
            <p:nvPr/>
          </p:nvSpPr>
          <p:spPr bwMode="auto">
            <a:xfrm>
              <a:off x="534" y="3240"/>
              <a:ext cx="268"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Polity</a:t>
              </a:r>
              <a:endParaRPr lang="en-GB"/>
            </a:p>
          </p:txBody>
        </p:sp>
        <p:sp>
          <p:nvSpPr>
            <p:cNvPr id="15487" name="Line 131"/>
            <p:cNvSpPr>
              <a:spLocks noChangeShapeType="1"/>
            </p:cNvSpPr>
            <p:nvPr/>
          </p:nvSpPr>
          <p:spPr bwMode="auto">
            <a:xfrm>
              <a:off x="645" y="3418"/>
              <a:ext cx="0" cy="583"/>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88" name="Rectangle 132"/>
            <p:cNvSpPr>
              <a:spLocks noChangeArrowheads="1"/>
            </p:cNvSpPr>
            <p:nvPr/>
          </p:nvSpPr>
          <p:spPr bwMode="auto">
            <a:xfrm>
              <a:off x="4916" y="1441"/>
              <a:ext cx="312"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Press </a:t>
              </a:r>
              <a:endParaRPr lang="en-GB"/>
            </a:p>
          </p:txBody>
        </p:sp>
        <p:sp>
          <p:nvSpPr>
            <p:cNvPr id="15489" name="Rectangle 133"/>
            <p:cNvSpPr>
              <a:spLocks noChangeArrowheads="1"/>
            </p:cNvSpPr>
            <p:nvPr/>
          </p:nvSpPr>
          <p:spPr bwMode="auto">
            <a:xfrm>
              <a:off x="4856" y="1554"/>
              <a:ext cx="439"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Freedom</a:t>
              </a:r>
              <a:endParaRPr lang="en-GB"/>
            </a:p>
          </p:txBody>
        </p:sp>
        <p:sp>
          <p:nvSpPr>
            <p:cNvPr id="15490" name="Line 134"/>
            <p:cNvSpPr>
              <a:spLocks noChangeShapeType="1"/>
            </p:cNvSpPr>
            <p:nvPr/>
          </p:nvSpPr>
          <p:spPr bwMode="auto">
            <a:xfrm>
              <a:off x="5037" y="1674"/>
              <a:ext cx="0" cy="139"/>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91" name="Line 135"/>
            <p:cNvSpPr>
              <a:spLocks noChangeShapeType="1"/>
            </p:cNvSpPr>
            <p:nvPr/>
          </p:nvSpPr>
          <p:spPr bwMode="auto">
            <a:xfrm>
              <a:off x="5037" y="2109"/>
              <a:ext cx="0" cy="233"/>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92" name="Line 136"/>
            <p:cNvSpPr>
              <a:spLocks noChangeShapeType="1"/>
            </p:cNvSpPr>
            <p:nvPr/>
          </p:nvSpPr>
          <p:spPr bwMode="auto">
            <a:xfrm flipV="1">
              <a:off x="5037" y="2830"/>
              <a:ext cx="0" cy="455"/>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93" name="Rectangle 137"/>
            <p:cNvSpPr>
              <a:spLocks noChangeArrowheads="1"/>
            </p:cNvSpPr>
            <p:nvPr/>
          </p:nvSpPr>
          <p:spPr bwMode="auto">
            <a:xfrm>
              <a:off x="5243" y="400"/>
              <a:ext cx="317"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World </a:t>
              </a:r>
              <a:endParaRPr lang="en-GB"/>
            </a:p>
          </p:txBody>
        </p:sp>
        <p:sp>
          <p:nvSpPr>
            <p:cNvPr id="15494" name="Rectangle 138"/>
            <p:cNvSpPr>
              <a:spLocks noChangeArrowheads="1"/>
            </p:cNvSpPr>
            <p:nvPr/>
          </p:nvSpPr>
          <p:spPr bwMode="auto">
            <a:xfrm>
              <a:off x="5113" y="513"/>
              <a:ext cx="629"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Governance </a:t>
              </a:r>
              <a:endParaRPr lang="en-GB"/>
            </a:p>
          </p:txBody>
        </p:sp>
        <p:sp>
          <p:nvSpPr>
            <p:cNvPr id="15495" name="Rectangle 139"/>
            <p:cNvSpPr>
              <a:spLocks noChangeArrowheads="1"/>
            </p:cNvSpPr>
            <p:nvPr/>
          </p:nvSpPr>
          <p:spPr bwMode="auto">
            <a:xfrm>
              <a:off x="5113" y="624"/>
              <a:ext cx="599" cy="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GB" sz="1200">
                  <a:solidFill>
                    <a:srgbClr val="000000"/>
                  </a:solidFill>
                </a:rPr>
                <a:t>Assessment</a:t>
              </a:r>
              <a:endParaRPr lang="en-GB"/>
            </a:p>
          </p:txBody>
        </p:sp>
        <p:sp>
          <p:nvSpPr>
            <p:cNvPr id="15496" name="Line 140"/>
            <p:cNvSpPr>
              <a:spLocks noChangeShapeType="1"/>
            </p:cNvSpPr>
            <p:nvPr/>
          </p:nvSpPr>
          <p:spPr bwMode="auto">
            <a:xfrm>
              <a:off x="5363" y="778"/>
              <a:ext cx="0" cy="91"/>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97" name="Line 141"/>
            <p:cNvSpPr>
              <a:spLocks noChangeShapeType="1"/>
            </p:cNvSpPr>
            <p:nvPr/>
          </p:nvSpPr>
          <p:spPr bwMode="auto">
            <a:xfrm>
              <a:off x="5363" y="1008"/>
              <a:ext cx="0" cy="130"/>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sp>
          <p:nvSpPr>
            <p:cNvPr id="15498" name="Line 142"/>
            <p:cNvSpPr>
              <a:spLocks noChangeShapeType="1"/>
            </p:cNvSpPr>
            <p:nvPr/>
          </p:nvSpPr>
          <p:spPr bwMode="auto">
            <a:xfrm>
              <a:off x="5363" y="1444"/>
              <a:ext cx="0" cy="230"/>
            </a:xfrm>
            <a:prstGeom prst="line">
              <a:avLst/>
            </a:prstGeom>
            <a:noFill/>
            <a:ln w="12700" cap="rnd">
              <a:solidFill>
                <a:srgbClr val="3366FF"/>
              </a:solidFill>
              <a:round/>
              <a:headEnd/>
              <a:tailEnd/>
            </a:ln>
            <a:extLst>
              <a:ext uri="{909E8E84-426E-40DD-AFC4-6F175D3DCCD1}">
                <a14:hiddenFill xmlns:a14="http://schemas.microsoft.com/office/drawing/2010/main" xmlns="">
                  <a:noFill/>
                </a14:hiddenFill>
              </a:ext>
            </a:extLst>
          </p:spPr>
          <p:txBody>
            <a:bodyPr/>
            <a:lstStyle/>
            <a:p>
              <a:endParaRPr lang="en-GB"/>
            </a:p>
          </p:txBody>
        </p:sp>
      </p:grpSp>
      <p:sp>
        <p:nvSpPr>
          <p:cNvPr id="18435" name="Rectangle 2"/>
          <p:cNvSpPr>
            <a:spLocks noGrp="1" noChangeArrowheads="1"/>
          </p:cNvSpPr>
          <p:nvPr>
            <p:ph type="title" idx="4294967295"/>
          </p:nvPr>
        </p:nvSpPr>
        <p:spPr>
          <a:xfrm>
            <a:off x="0" y="533400"/>
            <a:ext cx="6985000" cy="1614487"/>
          </a:xfrm>
        </p:spPr>
        <p:txBody>
          <a:bodyPr>
            <a:normAutofit/>
          </a:bodyPr>
          <a:lstStyle/>
          <a:p>
            <a:pPr eaLnBrk="1" hangingPunct="1"/>
            <a:r>
              <a:rPr lang="es-ES" sz="2800" dirty="0" err="1" smtClean="0">
                <a:latin typeface="Arial" pitchFamily="34" charset="0"/>
                <a:cs typeface="Arial" pitchFamily="34" charset="0"/>
              </a:rPr>
              <a:t>Exponential</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growth</a:t>
            </a:r>
            <a:r>
              <a:rPr lang="es-ES" sz="2800" dirty="0" smtClean="0">
                <a:latin typeface="Arial" pitchFamily="34" charset="0"/>
                <a:cs typeface="Arial" pitchFamily="34" charset="0"/>
              </a:rPr>
              <a:t> of </a:t>
            </a:r>
            <a:r>
              <a:rPr lang="es-ES" sz="2800" dirty="0" err="1" smtClean="0">
                <a:latin typeface="Arial" pitchFamily="34" charset="0"/>
                <a:cs typeface="Arial" pitchFamily="34" charset="0"/>
              </a:rPr>
              <a:t>governance</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indicators</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industry</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over</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the</a:t>
            </a:r>
            <a:r>
              <a:rPr lang="es-ES" sz="2800" dirty="0" smtClean="0">
                <a:latin typeface="Arial" pitchFamily="34" charset="0"/>
                <a:cs typeface="Arial" pitchFamily="34" charset="0"/>
              </a:rPr>
              <a:t> </a:t>
            </a:r>
            <a:r>
              <a:rPr lang="es-ES" sz="2800" dirty="0" err="1" smtClean="0">
                <a:latin typeface="Arial" pitchFamily="34" charset="0"/>
                <a:cs typeface="Arial" pitchFamily="34" charset="0"/>
              </a:rPr>
              <a:t>last</a:t>
            </a:r>
            <a:r>
              <a:rPr lang="es-ES" sz="2800" dirty="0" smtClean="0">
                <a:latin typeface="Arial" pitchFamily="34" charset="0"/>
                <a:cs typeface="Arial" pitchFamily="34" charset="0"/>
              </a:rPr>
              <a:t> 2 </a:t>
            </a:r>
            <a:r>
              <a:rPr lang="es-ES" sz="2800" dirty="0" err="1" smtClean="0">
                <a:latin typeface="Arial" pitchFamily="34" charset="0"/>
                <a:cs typeface="Arial" pitchFamily="34" charset="0"/>
              </a:rPr>
              <a:t>decades</a:t>
            </a:r>
            <a:endParaRPr lang="es-ES" sz="2800" dirty="0" smtClean="0">
              <a:latin typeface="Arial" pitchFamily="34" charset="0"/>
              <a:cs typeface="Arial" pitchFamily="34" charset="0"/>
            </a:endParaRPr>
          </a:p>
        </p:txBody>
      </p:sp>
      <p:sp>
        <p:nvSpPr>
          <p:cNvPr id="2" name="TextBox 1"/>
          <p:cNvSpPr txBox="1">
            <a:spLocks noChangeArrowheads="1"/>
          </p:cNvSpPr>
          <p:nvPr/>
        </p:nvSpPr>
        <p:spPr bwMode="auto">
          <a:xfrm rot="-1329531">
            <a:off x="2110599" y="1909261"/>
            <a:ext cx="3351212"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sz="3200" b="1" dirty="0" err="1" smtClean="0">
                <a:solidFill>
                  <a:srgbClr val="FFC000"/>
                </a:solidFill>
                <a:cs typeface="Arial" pitchFamily="34" charset="0"/>
              </a:rPr>
              <a:t>But</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what</a:t>
            </a:r>
            <a:r>
              <a:rPr lang="es-ES" sz="3200" b="1" dirty="0" smtClean="0">
                <a:solidFill>
                  <a:srgbClr val="FFC000"/>
                </a:solidFill>
                <a:cs typeface="Arial" pitchFamily="34" charset="0"/>
              </a:rPr>
              <a:t> do </a:t>
            </a:r>
            <a:r>
              <a:rPr lang="es-ES" sz="3200" b="1" dirty="0" err="1" smtClean="0">
                <a:solidFill>
                  <a:srgbClr val="FFC000"/>
                </a:solidFill>
                <a:cs typeface="Arial" pitchFamily="34" charset="0"/>
              </a:rPr>
              <a:t>they</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measure</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for</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what</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purpose</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with</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what</a:t>
            </a:r>
            <a:r>
              <a:rPr lang="es-ES" sz="3200" b="1" dirty="0" smtClean="0">
                <a:solidFill>
                  <a:srgbClr val="FFC000"/>
                </a:solidFill>
                <a:cs typeface="Arial" pitchFamily="34" charset="0"/>
              </a:rPr>
              <a:t> </a:t>
            </a:r>
            <a:r>
              <a:rPr lang="es-ES" sz="3200" b="1" dirty="0" err="1" smtClean="0">
                <a:solidFill>
                  <a:srgbClr val="FFC000"/>
                </a:solidFill>
                <a:cs typeface="Arial" pitchFamily="34" charset="0"/>
              </a:rPr>
              <a:t>effect</a:t>
            </a:r>
            <a:r>
              <a:rPr lang="es-ES" sz="3200" b="1" dirty="0" smtClean="0">
                <a:solidFill>
                  <a:srgbClr val="FFC000"/>
                </a:solidFill>
                <a:cs typeface="Arial" pitchFamily="34" charset="0"/>
              </a:rPr>
              <a:t>?</a:t>
            </a:r>
            <a:endParaRPr lang="es-ES" sz="3200" b="1" dirty="0">
              <a:solidFill>
                <a:srgbClr val="FFC000"/>
              </a:solidFill>
              <a:cs typeface="Arial" pitchFamily="34" charset="0"/>
            </a:endParaRPr>
          </a:p>
        </p:txBody>
      </p:sp>
    </p:spTree>
    <p:extLst>
      <p:ext uri="{BB962C8B-B14F-4D97-AF65-F5344CB8AC3E}">
        <p14:creationId xmlns:p14="http://schemas.microsoft.com/office/powerpoint/2010/main" xmlns="" val="4211576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19063" y="685800"/>
            <a:ext cx="8796337" cy="1066800"/>
          </a:xfrm>
        </p:spPr>
        <p:txBody>
          <a:bodyPr>
            <a:normAutofit/>
          </a:bodyPr>
          <a:lstStyle/>
          <a:p>
            <a:r>
              <a:rPr lang="en-GB" sz="2800" b="1" u="sng" dirty="0" smtClean="0"/>
              <a:t>What are the objectives of governance assessments?</a:t>
            </a:r>
            <a:endParaRPr lang="en-GB" sz="2800" b="1" dirty="0" smtClean="0"/>
          </a:p>
        </p:txBody>
      </p:sp>
      <p:sp>
        <p:nvSpPr>
          <p:cNvPr id="7" name="Rectangle 6"/>
          <p:cNvSpPr/>
          <p:nvPr/>
        </p:nvSpPr>
        <p:spPr>
          <a:xfrm>
            <a:off x="1" y="1524000"/>
            <a:ext cx="9144000" cy="5278368"/>
          </a:xfrm>
          <a:prstGeom prst="rect">
            <a:avLst/>
          </a:prstGeom>
        </p:spPr>
        <p:txBody>
          <a:bodyPr wrap="square">
            <a:spAutoFit/>
          </a:bodyPr>
          <a:lstStyle/>
          <a:p>
            <a:pPr>
              <a:spcBef>
                <a:spcPts val="300"/>
              </a:spcBef>
              <a:defRPr/>
            </a:pPr>
            <a:r>
              <a:rPr lang="es-ES" sz="2000" i="1" dirty="0" err="1" smtClean="0">
                <a:solidFill>
                  <a:srgbClr val="002060"/>
                </a:solidFill>
                <a:latin typeface="+mn-lt"/>
              </a:rPr>
              <a:t>Examples</a:t>
            </a:r>
            <a:r>
              <a:rPr lang="es-ES" sz="2000" i="1" dirty="0" smtClean="0">
                <a:solidFill>
                  <a:srgbClr val="002060"/>
                </a:solidFill>
                <a:latin typeface="+mn-lt"/>
              </a:rPr>
              <a:t>:</a:t>
            </a:r>
          </a:p>
          <a:p>
            <a:pPr lvl="0">
              <a:spcBef>
                <a:spcPts val="300"/>
              </a:spcBef>
              <a:defRPr/>
            </a:pPr>
            <a:r>
              <a:rPr lang="en-GB" sz="2400" b="1" i="1" dirty="0" smtClean="0"/>
              <a:t>External assessments:</a:t>
            </a:r>
            <a:r>
              <a:rPr lang="en-GB" sz="2400" dirty="0" smtClean="0"/>
              <a:t> </a:t>
            </a:r>
            <a:r>
              <a:rPr lang="en-GB" sz="2000" dirty="0" smtClean="0"/>
              <a:t>by development partners, independent research institutions, private sector companies,... </a:t>
            </a:r>
          </a:p>
          <a:p>
            <a:pPr lvl="0">
              <a:spcBef>
                <a:spcPts val="300"/>
              </a:spcBef>
              <a:buFontTx/>
              <a:buChar char="-"/>
              <a:defRPr/>
            </a:pPr>
            <a:r>
              <a:rPr lang="en-GB" sz="2000" dirty="0" smtClean="0"/>
              <a:t>To make decisions on investment</a:t>
            </a:r>
          </a:p>
          <a:p>
            <a:pPr lvl="0">
              <a:spcBef>
                <a:spcPts val="300"/>
              </a:spcBef>
              <a:buFontTx/>
              <a:buChar char="-"/>
              <a:defRPr/>
            </a:pPr>
            <a:r>
              <a:rPr lang="en-GB" sz="2000" dirty="0" smtClean="0"/>
              <a:t>To make decision on aid allocation, development support plans</a:t>
            </a:r>
          </a:p>
          <a:p>
            <a:pPr lvl="0">
              <a:spcBef>
                <a:spcPts val="300"/>
              </a:spcBef>
              <a:buFontTx/>
              <a:buChar char="-"/>
              <a:defRPr/>
            </a:pPr>
            <a:r>
              <a:rPr lang="en-GB" sz="2000" dirty="0" smtClean="0"/>
              <a:t> strategic information for foreign affairs decisions;...</a:t>
            </a:r>
          </a:p>
          <a:p>
            <a:pPr lvl="0" algn="r">
              <a:spcBef>
                <a:spcPts val="300"/>
              </a:spcBef>
              <a:defRPr/>
            </a:pPr>
            <a:r>
              <a:rPr lang="en-GB" sz="2000" i="1" dirty="0" smtClean="0"/>
              <a:t>But limitations on ownership and national capacity development</a:t>
            </a:r>
          </a:p>
          <a:p>
            <a:pPr lvl="0">
              <a:spcBef>
                <a:spcPts val="300"/>
              </a:spcBef>
              <a:defRPr/>
            </a:pPr>
            <a:r>
              <a:rPr lang="en-GB" sz="2400" b="1" i="1" dirty="0" smtClean="0"/>
              <a:t>Peer assessments: </a:t>
            </a:r>
            <a:r>
              <a:rPr lang="en-GB" sz="2000" dirty="0" smtClean="0"/>
              <a:t>assessment of a state by other states (peers) on a voluntary basis e.g. African peer-review mechanism among AU members</a:t>
            </a:r>
          </a:p>
          <a:p>
            <a:pPr>
              <a:spcBef>
                <a:spcPts val="300"/>
              </a:spcBef>
              <a:defRPr/>
            </a:pPr>
            <a:r>
              <a:rPr lang="es-ES" sz="2400" b="1" i="1" dirty="0" err="1" smtClean="0"/>
              <a:t>National</a:t>
            </a:r>
            <a:r>
              <a:rPr lang="es-ES" sz="2400" b="1" i="1" dirty="0" smtClean="0"/>
              <a:t> </a:t>
            </a:r>
            <a:r>
              <a:rPr lang="es-ES" sz="2400" b="1" i="1" dirty="0" err="1" smtClean="0"/>
              <a:t>or</a:t>
            </a:r>
            <a:r>
              <a:rPr lang="es-ES" sz="2400" b="1" i="1" dirty="0" smtClean="0"/>
              <a:t> local </a:t>
            </a:r>
            <a:r>
              <a:rPr lang="es-ES" sz="2400" b="1" i="1" dirty="0" err="1" smtClean="0"/>
              <a:t>assessments</a:t>
            </a:r>
            <a:r>
              <a:rPr lang="es-ES" sz="2400" b="1" i="1" dirty="0" smtClean="0"/>
              <a:t>:</a:t>
            </a:r>
          </a:p>
          <a:p>
            <a:pPr>
              <a:spcBef>
                <a:spcPts val="300"/>
              </a:spcBef>
              <a:buFontTx/>
              <a:buChar char="-"/>
              <a:defRPr/>
            </a:pPr>
            <a:r>
              <a:rPr lang="es-ES" sz="2000" dirty="0" smtClean="0"/>
              <a:t> </a:t>
            </a:r>
            <a:r>
              <a:rPr lang="es-ES" sz="2000" dirty="0" err="1" smtClean="0"/>
              <a:t>To</a:t>
            </a:r>
            <a:r>
              <a:rPr lang="es-ES" sz="2000" dirty="0" smtClean="0"/>
              <a:t> </a:t>
            </a:r>
            <a:r>
              <a:rPr lang="es-ES" sz="2000" dirty="0" err="1" smtClean="0"/>
              <a:t>understand</a:t>
            </a:r>
            <a:r>
              <a:rPr lang="es-ES" sz="2000" dirty="0" smtClean="0"/>
              <a:t> </a:t>
            </a:r>
            <a:r>
              <a:rPr lang="es-ES" sz="2000" dirty="0" err="1" smtClean="0"/>
              <a:t>the</a:t>
            </a:r>
            <a:r>
              <a:rPr lang="es-ES" sz="2000" dirty="0" smtClean="0"/>
              <a:t> causes of a </a:t>
            </a:r>
            <a:r>
              <a:rPr lang="es-ES" sz="2000" dirty="0" err="1" smtClean="0"/>
              <a:t>problem</a:t>
            </a:r>
            <a:r>
              <a:rPr lang="es-ES" sz="2000" dirty="0" smtClean="0"/>
              <a:t> and </a:t>
            </a:r>
            <a:r>
              <a:rPr lang="es-ES" sz="2000" dirty="0" err="1" smtClean="0"/>
              <a:t>obstacles</a:t>
            </a:r>
            <a:r>
              <a:rPr lang="es-ES" sz="2000" dirty="0" smtClean="0"/>
              <a:t> </a:t>
            </a:r>
            <a:r>
              <a:rPr lang="es-ES" sz="2000" dirty="0" err="1" smtClean="0"/>
              <a:t>to</a:t>
            </a:r>
            <a:r>
              <a:rPr lang="es-ES" sz="2000" dirty="0" smtClean="0"/>
              <a:t> </a:t>
            </a:r>
            <a:r>
              <a:rPr lang="es-ES" sz="2000" dirty="0" err="1" smtClean="0"/>
              <a:t>reform</a:t>
            </a:r>
            <a:r>
              <a:rPr lang="es-ES" sz="2000" dirty="0" smtClean="0"/>
              <a:t> (</a:t>
            </a:r>
            <a:r>
              <a:rPr lang="es-ES" sz="2000" dirty="0" err="1" smtClean="0"/>
              <a:t>bottlenecks</a:t>
            </a:r>
            <a:r>
              <a:rPr lang="es-ES" sz="2000" dirty="0" smtClean="0"/>
              <a:t>), </a:t>
            </a:r>
            <a:r>
              <a:rPr lang="es-ES" sz="2000" dirty="0" err="1" smtClean="0"/>
              <a:t>or</a:t>
            </a:r>
            <a:r>
              <a:rPr lang="es-ES" sz="2000" dirty="0" smtClean="0"/>
              <a:t> </a:t>
            </a:r>
            <a:r>
              <a:rPr lang="es-ES" sz="2000" dirty="0" err="1" smtClean="0"/>
              <a:t>factors</a:t>
            </a:r>
            <a:r>
              <a:rPr lang="es-ES" sz="2000" dirty="0" smtClean="0"/>
              <a:t> </a:t>
            </a:r>
            <a:r>
              <a:rPr lang="es-ES" sz="2000" dirty="0" err="1" smtClean="0"/>
              <a:t>for</a:t>
            </a:r>
            <a:r>
              <a:rPr lang="es-ES" sz="2000" dirty="0" smtClean="0"/>
              <a:t> </a:t>
            </a:r>
            <a:r>
              <a:rPr lang="es-ES" sz="2000" dirty="0" err="1" smtClean="0"/>
              <a:t>success</a:t>
            </a:r>
            <a:r>
              <a:rPr lang="es-ES" sz="2000" dirty="0" smtClean="0"/>
              <a:t> of </a:t>
            </a:r>
            <a:r>
              <a:rPr lang="es-ES" sz="2000" dirty="0" err="1" smtClean="0"/>
              <a:t>policies</a:t>
            </a:r>
            <a:endParaRPr lang="es-ES" sz="2000" dirty="0" smtClean="0"/>
          </a:p>
          <a:p>
            <a:pPr>
              <a:spcBef>
                <a:spcPts val="300"/>
              </a:spcBef>
              <a:buFontTx/>
              <a:buChar char="-"/>
              <a:defRPr/>
            </a:pPr>
            <a:r>
              <a:rPr lang="es-ES" sz="2000" dirty="0" smtClean="0"/>
              <a:t> </a:t>
            </a:r>
            <a:r>
              <a:rPr lang="es-ES" sz="2000" dirty="0" err="1" smtClean="0"/>
              <a:t>Evidence-based</a:t>
            </a:r>
            <a:r>
              <a:rPr lang="es-ES" sz="2000" dirty="0" smtClean="0"/>
              <a:t> </a:t>
            </a:r>
            <a:r>
              <a:rPr lang="es-ES" sz="2000" dirty="0" err="1" smtClean="0"/>
              <a:t>policy-making</a:t>
            </a:r>
            <a:r>
              <a:rPr lang="es-ES" sz="2000" dirty="0" smtClean="0"/>
              <a:t> </a:t>
            </a:r>
          </a:p>
          <a:p>
            <a:pPr>
              <a:spcBef>
                <a:spcPts val="300"/>
              </a:spcBef>
              <a:buFontTx/>
              <a:buChar char="-"/>
              <a:defRPr/>
            </a:pPr>
            <a:r>
              <a:rPr lang="es-ES" sz="2000" dirty="0" smtClean="0"/>
              <a:t> </a:t>
            </a:r>
            <a:r>
              <a:rPr lang="es-ES" sz="2000" dirty="0" err="1" smtClean="0"/>
              <a:t>Understand</a:t>
            </a:r>
            <a:r>
              <a:rPr lang="es-ES" sz="2000" dirty="0" smtClean="0"/>
              <a:t> </a:t>
            </a:r>
            <a:r>
              <a:rPr lang="es-ES" sz="2000" dirty="0" err="1" smtClean="0"/>
              <a:t>the</a:t>
            </a:r>
            <a:r>
              <a:rPr lang="es-ES" sz="2000" dirty="0" smtClean="0"/>
              <a:t> </a:t>
            </a:r>
            <a:r>
              <a:rPr lang="es-ES" sz="2000" dirty="0" err="1" smtClean="0"/>
              <a:t>impact</a:t>
            </a:r>
            <a:r>
              <a:rPr lang="es-ES" sz="2000" dirty="0" smtClean="0"/>
              <a:t> of </a:t>
            </a:r>
            <a:r>
              <a:rPr lang="es-ES" sz="2000" dirty="0" err="1" smtClean="0"/>
              <a:t>certain</a:t>
            </a:r>
            <a:r>
              <a:rPr lang="es-ES" sz="2000" dirty="0" smtClean="0"/>
              <a:t> </a:t>
            </a:r>
            <a:r>
              <a:rPr lang="es-ES" sz="2000" dirty="0" err="1" smtClean="0"/>
              <a:t>governance</a:t>
            </a:r>
            <a:r>
              <a:rPr lang="es-ES" sz="2000" dirty="0" smtClean="0"/>
              <a:t> </a:t>
            </a:r>
            <a:r>
              <a:rPr lang="es-ES" sz="2000" dirty="0" err="1" smtClean="0"/>
              <a:t>issues</a:t>
            </a:r>
            <a:r>
              <a:rPr lang="es-ES" sz="2000" dirty="0" smtClean="0"/>
              <a:t> </a:t>
            </a:r>
            <a:r>
              <a:rPr lang="es-ES" sz="2000" dirty="0" err="1" smtClean="0"/>
              <a:t>on</a:t>
            </a:r>
            <a:r>
              <a:rPr lang="es-ES" sz="2000" dirty="0" smtClean="0"/>
              <a:t> a </a:t>
            </a:r>
            <a:r>
              <a:rPr lang="es-ES" sz="2000" dirty="0" err="1" smtClean="0"/>
              <a:t>specific</a:t>
            </a:r>
            <a:r>
              <a:rPr lang="es-ES" sz="2000" dirty="0" smtClean="0"/>
              <a:t> sector </a:t>
            </a:r>
            <a:r>
              <a:rPr lang="es-ES" sz="2000" dirty="0" err="1" smtClean="0"/>
              <a:t>or</a:t>
            </a:r>
            <a:r>
              <a:rPr lang="es-ES" sz="2000" dirty="0" smtClean="0"/>
              <a:t> </a:t>
            </a:r>
            <a:r>
              <a:rPr lang="es-ES" sz="2000" dirty="0" err="1" smtClean="0"/>
              <a:t>population</a:t>
            </a:r>
            <a:r>
              <a:rPr lang="es-ES" sz="2000" dirty="0" smtClean="0"/>
              <a:t> </a:t>
            </a:r>
            <a:r>
              <a:rPr lang="es-ES" sz="2000" dirty="0" err="1" smtClean="0"/>
              <a:t>groups</a:t>
            </a:r>
            <a:r>
              <a:rPr lang="es-ES" sz="2000" dirty="0" smtClean="0"/>
              <a:t> and </a:t>
            </a:r>
            <a:r>
              <a:rPr lang="es-ES" sz="2000" dirty="0" err="1" smtClean="0"/>
              <a:t>design</a:t>
            </a:r>
            <a:r>
              <a:rPr lang="es-ES" sz="2000" dirty="0" smtClean="0"/>
              <a:t> </a:t>
            </a:r>
            <a:r>
              <a:rPr lang="es-ES" sz="2000" dirty="0" err="1" smtClean="0"/>
              <a:t>solutions</a:t>
            </a:r>
            <a:endParaRPr lang="es-ES" sz="2000" dirty="0" smtClean="0"/>
          </a:p>
        </p:txBody>
      </p:sp>
    </p:spTree>
    <p:extLst>
      <p:ext uri="{BB962C8B-B14F-4D97-AF65-F5344CB8AC3E}">
        <p14:creationId xmlns:p14="http://schemas.microsoft.com/office/powerpoint/2010/main" xmlns="" val="35160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84070" y="609600"/>
            <a:ext cx="8929755" cy="1531937"/>
          </a:xfrm>
        </p:spPr>
        <p:txBody>
          <a:bodyPr/>
          <a:lstStyle/>
          <a:p>
            <a:pPr eaLnBrk="1" hangingPunct="1"/>
            <a:r>
              <a:rPr lang="en-US" sz="3200" b="1" dirty="0" smtClean="0">
                <a:latin typeface="Calibri" pitchFamily="34" charset="0"/>
              </a:rPr>
              <a:t>Country-led Participatory Governance Assessments</a:t>
            </a:r>
            <a:r>
              <a:rPr lang="en-GB" sz="3200" b="1" dirty="0" smtClean="0">
                <a:latin typeface="Calibri" pitchFamily="34" charset="0"/>
              </a:rPr>
              <a:t>:</a:t>
            </a:r>
          </a:p>
        </p:txBody>
      </p:sp>
      <p:sp>
        <p:nvSpPr>
          <p:cNvPr id="8" name="Text Box 6"/>
          <p:cNvSpPr txBox="1">
            <a:spLocks noChangeArrowheads="1"/>
          </p:cNvSpPr>
          <p:nvPr/>
        </p:nvSpPr>
        <p:spPr bwMode="auto">
          <a:xfrm>
            <a:off x="50800" y="1876425"/>
            <a:ext cx="8963025" cy="4493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ts val="600"/>
              </a:spcBef>
              <a:spcAft>
                <a:spcPts val="600"/>
              </a:spcAft>
              <a:buFont typeface="Wingdings" pitchFamily="2" charset="2"/>
              <a:buChar char="ü"/>
            </a:pPr>
            <a:r>
              <a:rPr lang="es-ES" sz="2600" dirty="0">
                <a:solidFill>
                  <a:srgbClr val="000000"/>
                </a:solidFill>
                <a:latin typeface="Myriad Pro"/>
              </a:rPr>
              <a:t> </a:t>
            </a:r>
            <a:r>
              <a:rPr lang="es-ES" sz="2600" dirty="0" smtClean="0">
                <a:solidFill>
                  <a:srgbClr val="000000"/>
                </a:solidFill>
                <a:latin typeface="Calibri" pitchFamily="34" charset="0"/>
              </a:rPr>
              <a:t>Are </a:t>
            </a:r>
            <a:r>
              <a:rPr lang="es-ES" sz="2600" dirty="0" err="1" smtClean="0">
                <a:solidFill>
                  <a:srgbClr val="000000"/>
                </a:solidFill>
                <a:latin typeface="Calibri" pitchFamily="34" charset="0"/>
              </a:rPr>
              <a:t>undertaken</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by</a:t>
            </a:r>
            <a:r>
              <a:rPr lang="es-ES" sz="2600" dirty="0" smtClean="0">
                <a:solidFill>
                  <a:srgbClr val="000000"/>
                </a:solidFill>
                <a:latin typeface="Calibri" pitchFamily="34" charset="0"/>
              </a:rPr>
              <a:t> a country </a:t>
            </a:r>
            <a:r>
              <a:rPr lang="es-ES" sz="2600" dirty="0" err="1" smtClean="0">
                <a:solidFill>
                  <a:srgbClr val="000000"/>
                </a:solidFill>
                <a:latin typeface="Calibri" pitchFamily="34" charset="0"/>
              </a:rPr>
              <a:t>on</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its</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own</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initiative</a:t>
            </a:r>
            <a:endParaRPr lang="es-ES" sz="2600" dirty="0" smtClean="0">
              <a:solidFill>
                <a:srgbClr val="000000"/>
              </a:solidFill>
              <a:latin typeface="Calibri" pitchFamily="34" charset="0"/>
            </a:endParaRPr>
          </a:p>
          <a:p>
            <a:pPr eaLnBrk="1" hangingPunct="1">
              <a:spcBef>
                <a:spcPts val="600"/>
              </a:spcBef>
              <a:spcAft>
                <a:spcPts val="600"/>
              </a:spcAft>
              <a:buFont typeface="Wingdings" pitchFamily="2" charset="2"/>
              <a:buChar char="ü"/>
            </a:pPr>
            <a:r>
              <a:rPr lang="es-ES" sz="2600" dirty="0" smtClean="0">
                <a:solidFill>
                  <a:srgbClr val="000000"/>
                </a:solidFill>
                <a:latin typeface="Calibri" pitchFamily="34" charset="0"/>
              </a:rPr>
              <a:t> Can </a:t>
            </a:r>
            <a:r>
              <a:rPr lang="es-ES" sz="2600" dirty="0" err="1" smtClean="0">
                <a:solidFill>
                  <a:srgbClr val="000000"/>
                </a:solidFill>
                <a:latin typeface="Calibri" pitchFamily="34" charset="0"/>
              </a:rPr>
              <a:t>be</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conducted</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by</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government</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parliament</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CSOs</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academic</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institutions</a:t>
            </a:r>
            <a:r>
              <a:rPr lang="es-ES" sz="2600" dirty="0" smtClean="0">
                <a:solidFill>
                  <a:srgbClr val="000000"/>
                </a:solidFill>
                <a:latin typeface="Calibri" pitchFamily="34" charset="0"/>
              </a:rPr>
              <a:t>, media </a:t>
            </a:r>
            <a:r>
              <a:rPr lang="es-ES" sz="2600" dirty="0" err="1" smtClean="0">
                <a:solidFill>
                  <a:srgbClr val="000000"/>
                </a:solidFill>
                <a:latin typeface="Calibri" pitchFamily="34" charset="0"/>
              </a:rPr>
              <a:t>organizations</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or</a:t>
            </a:r>
            <a:r>
              <a:rPr lang="es-ES" sz="2600" dirty="0" smtClean="0">
                <a:solidFill>
                  <a:srgbClr val="000000"/>
                </a:solidFill>
                <a:latin typeface="Calibri" pitchFamily="34" charset="0"/>
              </a:rPr>
              <a:t> a </a:t>
            </a:r>
            <a:r>
              <a:rPr lang="es-ES" sz="2600" dirty="0" err="1" smtClean="0">
                <a:solidFill>
                  <a:srgbClr val="000000"/>
                </a:solidFill>
                <a:latin typeface="Calibri" pitchFamily="34" charset="0"/>
              </a:rPr>
              <a:t>coalition</a:t>
            </a:r>
            <a:r>
              <a:rPr lang="es-ES" sz="2600" dirty="0" smtClean="0">
                <a:solidFill>
                  <a:srgbClr val="000000"/>
                </a:solidFill>
                <a:latin typeface="Calibri" pitchFamily="34" charset="0"/>
              </a:rPr>
              <a:t> of </a:t>
            </a:r>
            <a:r>
              <a:rPr lang="es-ES" sz="2600" dirty="0" err="1" smtClean="0">
                <a:solidFill>
                  <a:srgbClr val="000000"/>
                </a:solidFill>
                <a:latin typeface="Calibri" pitchFamily="34" charset="0"/>
              </a:rPr>
              <a:t>different</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entities</a:t>
            </a:r>
            <a:endParaRPr lang="es-ES" sz="2600" dirty="0" smtClean="0">
              <a:solidFill>
                <a:srgbClr val="000000"/>
              </a:solidFill>
              <a:latin typeface="Calibri" pitchFamily="34" charset="0"/>
            </a:endParaRPr>
          </a:p>
          <a:p>
            <a:pPr eaLnBrk="1" hangingPunct="1">
              <a:spcBef>
                <a:spcPts val="600"/>
              </a:spcBef>
              <a:spcAft>
                <a:spcPts val="600"/>
              </a:spcAft>
              <a:buFont typeface="Wingdings" pitchFamily="2" charset="2"/>
              <a:buChar char="ü"/>
            </a:pPr>
            <a:r>
              <a:rPr lang="es-ES" sz="2600" dirty="0" smtClean="0">
                <a:solidFill>
                  <a:srgbClr val="000000"/>
                </a:solidFill>
                <a:latin typeface="Calibri" pitchFamily="34" charset="0"/>
              </a:rPr>
              <a:t> Can monitor </a:t>
            </a:r>
            <a:r>
              <a:rPr lang="es-ES" sz="2600" dirty="0" err="1" smtClean="0">
                <a:solidFill>
                  <a:srgbClr val="000000"/>
                </a:solidFill>
                <a:latin typeface="Calibri" pitchFamily="34" charset="0"/>
              </a:rPr>
              <a:t>different</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aspects</a:t>
            </a:r>
            <a:r>
              <a:rPr lang="es-ES" sz="2600" dirty="0" smtClean="0">
                <a:solidFill>
                  <a:srgbClr val="000000"/>
                </a:solidFill>
                <a:latin typeface="Calibri" pitchFamily="34" charset="0"/>
              </a:rPr>
              <a:t> of </a:t>
            </a:r>
            <a:r>
              <a:rPr lang="es-ES" sz="2600" dirty="0" err="1" smtClean="0">
                <a:solidFill>
                  <a:srgbClr val="000000"/>
                </a:solidFill>
                <a:latin typeface="Calibri" pitchFamily="34" charset="0"/>
              </a:rPr>
              <a:t>governance</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comprehensive</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sectoral</a:t>
            </a:r>
            <a:r>
              <a:rPr lang="es-ES" sz="2600" dirty="0" smtClean="0">
                <a:solidFill>
                  <a:srgbClr val="000000"/>
                </a:solidFill>
                <a:latin typeface="Calibri" pitchFamily="34" charset="0"/>
              </a:rPr>
              <a:t>, local…)</a:t>
            </a:r>
            <a:endParaRPr lang="en-US" sz="2600" dirty="0">
              <a:solidFill>
                <a:srgbClr val="000000"/>
              </a:solidFill>
              <a:latin typeface="Calibri" pitchFamily="34" charset="0"/>
            </a:endParaRPr>
          </a:p>
          <a:p>
            <a:pPr eaLnBrk="1" hangingPunct="1">
              <a:spcBef>
                <a:spcPts val="600"/>
              </a:spcBef>
              <a:spcAft>
                <a:spcPts val="600"/>
              </a:spcAft>
              <a:buFont typeface="Wingdings" pitchFamily="2" charset="2"/>
              <a:buChar char="ü"/>
            </a:pPr>
            <a:r>
              <a:rPr lang="es-ES" sz="2600" dirty="0">
                <a:solidFill>
                  <a:srgbClr val="000000"/>
                </a:solidFill>
                <a:latin typeface="Calibri" pitchFamily="34" charset="0"/>
              </a:rPr>
              <a:t> </a:t>
            </a:r>
            <a:r>
              <a:rPr lang="es-ES" sz="2600" dirty="0" err="1" smtClean="0">
                <a:solidFill>
                  <a:srgbClr val="000000"/>
                </a:solidFill>
                <a:latin typeface="Calibri" pitchFamily="34" charset="0"/>
              </a:rPr>
              <a:t>Include</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participation</a:t>
            </a:r>
            <a:r>
              <a:rPr lang="es-ES" sz="2600" dirty="0" smtClean="0">
                <a:solidFill>
                  <a:srgbClr val="000000"/>
                </a:solidFill>
                <a:latin typeface="Calibri" pitchFamily="34" charset="0"/>
              </a:rPr>
              <a:t> of </a:t>
            </a:r>
            <a:r>
              <a:rPr lang="es-ES" sz="2600" dirty="0" err="1" smtClean="0">
                <a:solidFill>
                  <a:srgbClr val="000000"/>
                </a:solidFill>
                <a:latin typeface="Calibri" pitchFamily="34" charset="0"/>
              </a:rPr>
              <a:t>both</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State</a:t>
            </a:r>
            <a:r>
              <a:rPr lang="es-ES" sz="2600" dirty="0" smtClean="0">
                <a:solidFill>
                  <a:srgbClr val="000000"/>
                </a:solidFill>
                <a:latin typeface="Calibri" pitchFamily="34" charset="0"/>
              </a:rPr>
              <a:t> and non-</a:t>
            </a:r>
            <a:r>
              <a:rPr lang="es-ES" sz="2600" dirty="0" err="1" smtClean="0">
                <a:solidFill>
                  <a:srgbClr val="000000"/>
                </a:solidFill>
                <a:latin typeface="Calibri" pitchFamily="34" charset="0"/>
              </a:rPr>
              <a:t>State</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actors</a:t>
            </a:r>
            <a:endParaRPr lang="en-US" sz="2600" dirty="0">
              <a:solidFill>
                <a:srgbClr val="000000"/>
              </a:solidFill>
              <a:latin typeface="Calibri" pitchFamily="34" charset="0"/>
            </a:endParaRPr>
          </a:p>
          <a:p>
            <a:pPr eaLnBrk="1" hangingPunct="1">
              <a:spcBef>
                <a:spcPts val="600"/>
              </a:spcBef>
              <a:spcAft>
                <a:spcPts val="600"/>
              </a:spcAft>
              <a:buFont typeface="Wingdings" pitchFamily="2" charset="2"/>
              <a:buChar char="ü"/>
            </a:pPr>
            <a:r>
              <a:rPr lang="es-ES" sz="2600" dirty="0">
                <a:solidFill>
                  <a:srgbClr val="000000"/>
                </a:solidFill>
                <a:latin typeface="Calibri" pitchFamily="34" charset="0"/>
              </a:rPr>
              <a:t> </a:t>
            </a:r>
            <a:r>
              <a:rPr lang="es-ES" sz="2600" dirty="0" err="1" smtClean="0">
                <a:solidFill>
                  <a:srgbClr val="000000"/>
                </a:solidFill>
                <a:latin typeface="Calibri" pitchFamily="34" charset="0"/>
              </a:rPr>
              <a:t>Influence</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political</a:t>
            </a:r>
            <a:r>
              <a:rPr lang="es-ES" sz="2600" dirty="0" smtClean="0">
                <a:solidFill>
                  <a:srgbClr val="000000"/>
                </a:solidFill>
                <a:latin typeface="Calibri" pitchFamily="34" charset="0"/>
              </a:rPr>
              <a:t> </a:t>
            </a:r>
            <a:r>
              <a:rPr lang="es-ES" sz="2600" dirty="0" err="1" smtClean="0">
                <a:solidFill>
                  <a:srgbClr val="000000"/>
                </a:solidFill>
                <a:latin typeface="Calibri" pitchFamily="34" charset="0"/>
              </a:rPr>
              <a:t>decision-making</a:t>
            </a:r>
            <a:r>
              <a:rPr lang="es-ES" sz="2600" dirty="0" smtClean="0">
                <a:solidFill>
                  <a:srgbClr val="000000"/>
                </a:solidFill>
                <a:latin typeface="Calibri" pitchFamily="34" charset="0"/>
              </a:rPr>
              <a:t> and </a:t>
            </a:r>
            <a:r>
              <a:rPr lang="es-ES" sz="2600" dirty="0" err="1" smtClean="0">
                <a:solidFill>
                  <a:srgbClr val="000000"/>
                </a:solidFill>
                <a:latin typeface="Calibri" pitchFamily="34" charset="0"/>
              </a:rPr>
              <a:t>policy-making</a:t>
            </a:r>
            <a:endParaRPr lang="en-US" sz="2600" dirty="0">
              <a:solidFill>
                <a:srgbClr val="000000"/>
              </a:solidFill>
              <a:latin typeface="Calibri" pitchFamily="34" charset="0"/>
            </a:endParaRPr>
          </a:p>
          <a:p>
            <a:pPr eaLnBrk="1" hangingPunct="1">
              <a:spcBef>
                <a:spcPts val="600"/>
              </a:spcBef>
            </a:pPr>
            <a:endParaRPr lang="en-GB" sz="2800" dirty="0">
              <a:solidFill>
                <a:srgbClr val="000000"/>
              </a:solidFill>
              <a:latin typeface="Myriad Pro"/>
            </a:endParaRPr>
          </a:p>
        </p:txBody>
      </p:sp>
    </p:spTree>
    <p:extLst>
      <p:ext uri="{BB962C8B-B14F-4D97-AF65-F5344CB8AC3E}">
        <p14:creationId xmlns:p14="http://schemas.microsoft.com/office/powerpoint/2010/main" xmlns="" val="3549996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a:xfrm>
            <a:off x="0" y="304800"/>
            <a:ext cx="9144000" cy="1600200"/>
          </a:xfrm>
        </p:spPr>
        <p:txBody>
          <a:bodyPr>
            <a:normAutofit/>
          </a:bodyPr>
          <a:lstStyle/>
          <a:p>
            <a:pPr>
              <a:defRPr/>
            </a:pPr>
            <a:r>
              <a:rPr lang="es-ES" sz="3200" b="1" dirty="0" smtClean="0">
                <a:latin typeface="+mn-lt"/>
                <a:ea typeface="+mn-ea"/>
                <a:cs typeface="+mn-cs"/>
              </a:rPr>
              <a:t/>
            </a:r>
            <a:br>
              <a:rPr lang="es-ES" sz="3200" b="1" dirty="0" smtClean="0">
                <a:latin typeface="+mn-lt"/>
                <a:ea typeface="+mn-ea"/>
                <a:cs typeface="+mn-cs"/>
              </a:rPr>
            </a:br>
            <a:r>
              <a:rPr lang="es-ES" sz="3200" b="1" dirty="0" err="1" smtClean="0">
                <a:latin typeface="+mn-lt"/>
                <a:ea typeface="+mn-ea"/>
                <a:cs typeface="+mn-cs"/>
              </a:rPr>
              <a:t>The</a:t>
            </a:r>
            <a:r>
              <a:rPr lang="es-ES" sz="3200" b="1" dirty="0" smtClean="0">
                <a:latin typeface="+mn-lt"/>
                <a:ea typeface="+mn-ea"/>
                <a:cs typeface="+mn-cs"/>
              </a:rPr>
              <a:t> </a:t>
            </a:r>
            <a:r>
              <a:rPr lang="es-ES" sz="3200" b="1" dirty="0" err="1" smtClean="0">
                <a:latin typeface="+mn-lt"/>
                <a:ea typeface="+mn-ea"/>
                <a:cs typeface="+mn-cs"/>
              </a:rPr>
              <a:t>double</a:t>
            </a:r>
            <a:r>
              <a:rPr lang="es-ES" sz="3200" b="1" dirty="0" smtClean="0">
                <a:latin typeface="+mn-lt"/>
                <a:ea typeface="+mn-ea"/>
                <a:cs typeface="+mn-cs"/>
              </a:rPr>
              <a:t> </a:t>
            </a:r>
            <a:r>
              <a:rPr lang="es-ES" sz="3200" b="1" dirty="0" err="1" smtClean="0">
                <a:latin typeface="+mn-lt"/>
                <a:ea typeface="+mn-ea"/>
                <a:cs typeface="+mn-cs"/>
              </a:rPr>
              <a:t>purpose</a:t>
            </a:r>
            <a:r>
              <a:rPr lang="es-ES" sz="3200" b="1" dirty="0" smtClean="0">
                <a:latin typeface="+mn-lt"/>
                <a:ea typeface="+mn-ea"/>
                <a:cs typeface="+mn-cs"/>
              </a:rPr>
              <a:t> of </a:t>
            </a:r>
            <a:r>
              <a:rPr lang="es-ES" sz="3200" b="1" dirty="0" err="1" smtClean="0">
                <a:latin typeface="+mn-lt"/>
                <a:ea typeface="+mn-ea"/>
                <a:cs typeface="+mn-cs"/>
              </a:rPr>
              <a:t>participatory</a:t>
            </a:r>
            <a:r>
              <a:rPr lang="es-ES" sz="3200" b="1" dirty="0" smtClean="0">
                <a:latin typeface="+mn-lt"/>
                <a:ea typeface="+mn-ea"/>
                <a:cs typeface="+mn-cs"/>
              </a:rPr>
              <a:t> </a:t>
            </a:r>
            <a:r>
              <a:rPr lang="es-ES" sz="3200" b="1" dirty="0" err="1" smtClean="0">
                <a:latin typeface="+mn-lt"/>
                <a:ea typeface="+mn-ea"/>
                <a:cs typeface="+mn-cs"/>
              </a:rPr>
              <a:t>governance</a:t>
            </a:r>
            <a:r>
              <a:rPr lang="es-ES" sz="3200" b="1" dirty="0" smtClean="0">
                <a:latin typeface="+mn-lt"/>
                <a:ea typeface="+mn-ea"/>
                <a:cs typeface="+mn-cs"/>
              </a:rPr>
              <a:t> </a:t>
            </a:r>
            <a:r>
              <a:rPr lang="es-ES" sz="3200" b="1" dirty="0" err="1" smtClean="0">
                <a:latin typeface="+mn-lt"/>
                <a:ea typeface="+mn-ea"/>
                <a:cs typeface="+mn-cs"/>
              </a:rPr>
              <a:t>assessments</a:t>
            </a:r>
            <a:r>
              <a:rPr lang="es-ES" sz="3200" b="1" dirty="0" smtClean="0">
                <a:latin typeface="+mn-lt"/>
                <a:ea typeface="+mn-ea"/>
                <a:cs typeface="+mn-cs"/>
              </a:rPr>
              <a:t>:</a:t>
            </a:r>
            <a:endParaRPr lang="en-GB" sz="3200" b="1" dirty="0">
              <a:latin typeface="Myriad Pro" pitchFamily="34" charset="0"/>
            </a:endParaRPr>
          </a:p>
        </p:txBody>
      </p:sp>
      <p:sp>
        <p:nvSpPr>
          <p:cNvPr id="8" name="Rectangle 3"/>
          <p:cNvSpPr>
            <a:spLocks noGrp="1" noChangeArrowheads="1"/>
          </p:cNvSpPr>
          <p:nvPr>
            <p:ph idx="1"/>
          </p:nvPr>
        </p:nvSpPr>
        <p:spPr>
          <a:xfrm>
            <a:off x="1477963" y="4038600"/>
            <a:ext cx="6375400" cy="688975"/>
          </a:xfrm>
          <a:ln w="19050">
            <a:solidFill>
              <a:srgbClr val="0099CC"/>
            </a:solidFill>
          </a:ln>
        </p:spPr>
        <p:txBody>
          <a:bodyPr anchor="ctr">
            <a:normAutofit fontScale="77500" lnSpcReduction="20000"/>
          </a:bodyPr>
          <a:lstStyle/>
          <a:p>
            <a:pPr algn="ctr">
              <a:buFont typeface="Arial" charset="0"/>
              <a:buNone/>
              <a:defRPr/>
            </a:pPr>
            <a:r>
              <a:rPr lang="en-US" b="1" dirty="0" smtClean="0"/>
              <a:t>PARTICIPATORY GOVERNANCE ASSESSMENT</a:t>
            </a:r>
            <a:endParaRPr lang="en-GB" b="1" dirty="0" smtClean="0">
              <a:latin typeface="Myriad Pro" pitchFamily="34" charset="0"/>
            </a:endParaRPr>
          </a:p>
        </p:txBody>
      </p:sp>
      <p:grpSp>
        <p:nvGrpSpPr>
          <p:cNvPr id="9" name="Group 4"/>
          <p:cNvGrpSpPr>
            <a:grpSpLocks/>
          </p:cNvGrpSpPr>
          <p:nvPr/>
        </p:nvGrpSpPr>
        <p:grpSpPr bwMode="auto">
          <a:xfrm>
            <a:off x="1701800" y="5334000"/>
            <a:ext cx="5337175" cy="1392237"/>
            <a:chOff x="3497385" y="1935458"/>
            <a:chExt cx="2006354" cy="2006354"/>
          </a:xfrm>
        </p:grpSpPr>
        <p:sp>
          <p:nvSpPr>
            <p:cNvPr id="10" name="Oval 9"/>
            <p:cNvSpPr/>
            <p:nvPr/>
          </p:nvSpPr>
          <p:spPr>
            <a:xfrm>
              <a:off x="3497385" y="1935458"/>
              <a:ext cx="2006354" cy="200635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Oval 4"/>
            <p:cNvSpPr/>
            <p:nvPr/>
          </p:nvSpPr>
          <p:spPr>
            <a:xfrm>
              <a:off x="3790998" y="2665249"/>
              <a:ext cx="1419128" cy="1098119"/>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es-ES" sz="2400" b="1" dirty="0" err="1" smtClean="0"/>
                <a:t>Strengthen</a:t>
              </a:r>
              <a:r>
                <a:rPr lang="es-ES" sz="2400" b="1" dirty="0" smtClean="0"/>
                <a:t> </a:t>
              </a:r>
              <a:r>
                <a:rPr lang="es-ES" sz="2400" b="1" dirty="0" err="1" smtClean="0"/>
                <a:t>the</a:t>
              </a:r>
              <a:r>
                <a:rPr lang="es-ES" sz="2400" b="1" dirty="0" smtClean="0"/>
                <a:t> </a:t>
              </a:r>
              <a:r>
                <a:rPr lang="es-ES" sz="2400" b="1" dirty="0" err="1" smtClean="0"/>
                <a:t>demand</a:t>
              </a:r>
              <a:r>
                <a:rPr lang="es-ES" sz="2400" b="1" dirty="0" smtClean="0"/>
                <a:t> </a:t>
              </a:r>
              <a:r>
                <a:rPr lang="es-ES" sz="2400" b="1" dirty="0" err="1" smtClean="0"/>
                <a:t>for</a:t>
              </a:r>
              <a:r>
                <a:rPr lang="es-ES" sz="2400" b="1" dirty="0" smtClean="0"/>
                <a:t> </a:t>
              </a:r>
              <a:r>
                <a:rPr lang="es-ES" sz="2400" b="1" dirty="0" err="1" smtClean="0"/>
                <a:t>governance</a:t>
              </a:r>
              <a:r>
                <a:rPr lang="es-ES" sz="2400" b="1" dirty="0" smtClean="0"/>
                <a:t> (</a:t>
              </a:r>
              <a:r>
                <a:rPr lang="es-ES" sz="2400" b="1" dirty="0" err="1" smtClean="0"/>
                <a:t>accountability</a:t>
              </a:r>
              <a:r>
                <a:rPr lang="es-ES" sz="2400" b="1" dirty="0" smtClean="0"/>
                <a:t> </a:t>
              </a:r>
              <a:r>
                <a:rPr lang="es-ES" sz="2400" b="1" dirty="0" err="1" smtClean="0"/>
                <a:t>mechanism</a:t>
              </a:r>
              <a:r>
                <a:rPr lang="es-ES" sz="2400" b="1" dirty="0" smtClean="0"/>
                <a:t>)</a:t>
              </a:r>
              <a:endParaRPr lang="es-ES" sz="2400" b="1" dirty="0"/>
            </a:p>
            <a:p>
              <a:pPr algn="ctr" defTabSz="800100">
                <a:lnSpc>
                  <a:spcPct val="90000"/>
                </a:lnSpc>
                <a:spcAft>
                  <a:spcPct val="35000"/>
                </a:spcAft>
                <a:defRPr/>
              </a:pPr>
              <a:endParaRPr lang="en-US" sz="2400" b="1" dirty="0"/>
            </a:p>
          </p:txBody>
        </p:sp>
      </p:grpSp>
      <p:grpSp>
        <p:nvGrpSpPr>
          <p:cNvPr id="12" name="Group 7"/>
          <p:cNvGrpSpPr>
            <a:grpSpLocks/>
          </p:cNvGrpSpPr>
          <p:nvPr/>
        </p:nvGrpSpPr>
        <p:grpSpPr bwMode="auto">
          <a:xfrm>
            <a:off x="1754188" y="1808162"/>
            <a:ext cx="5337175" cy="1544638"/>
            <a:chOff x="3497385" y="1611720"/>
            <a:chExt cx="2006354" cy="2006353"/>
          </a:xfrm>
        </p:grpSpPr>
        <p:sp>
          <p:nvSpPr>
            <p:cNvPr id="13" name="Oval 12"/>
            <p:cNvSpPr/>
            <p:nvPr/>
          </p:nvSpPr>
          <p:spPr>
            <a:xfrm>
              <a:off x="3497385" y="1611720"/>
              <a:ext cx="2006354" cy="2006353"/>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4"/>
            <p:cNvSpPr/>
            <p:nvPr/>
          </p:nvSpPr>
          <p:spPr>
            <a:xfrm>
              <a:off x="3790998" y="2420978"/>
              <a:ext cx="1419128" cy="1098118"/>
            </a:xfrm>
            <a:prstGeom prst="rect">
              <a:avLst/>
            </a:prstGeom>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algn="ctr" defTabSz="800100">
                <a:lnSpc>
                  <a:spcPct val="90000"/>
                </a:lnSpc>
                <a:spcAft>
                  <a:spcPct val="35000"/>
                </a:spcAft>
                <a:defRPr/>
              </a:pPr>
              <a:r>
                <a:rPr lang="es-ES" sz="2400" b="1" dirty="0" err="1" smtClean="0"/>
                <a:t>Strengthen</a:t>
              </a:r>
              <a:r>
                <a:rPr lang="es-ES" sz="2400" b="1" dirty="0" smtClean="0"/>
                <a:t> </a:t>
              </a:r>
              <a:r>
                <a:rPr lang="es-ES" sz="2400" b="1" dirty="0" err="1" smtClean="0"/>
                <a:t>the</a:t>
              </a:r>
              <a:r>
                <a:rPr lang="es-ES" sz="2400" b="1" dirty="0" smtClean="0"/>
                <a:t> </a:t>
              </a:r>
              <a:r>
                <a:rPr lang="es-ES" sz="2400" b="1" u="sng" dirty="0" err="1" smtClean="0"/>
                <a:t>supply</a:t>
              </a:r>
              <a:r>
                <a:rPr lang="es-ES" sz="2400" b="1" dirty="0" smtClean="0"/>
                <a:t> of </a:t>
              </a:r>
              <a:r>
                <a:rPr lang="es-ES" sz="2400" b="1" dirty="0" err="1" smtClean="0"/>
                <a:t>governance</a:t>
              </a:r>
              <a:r>
                <a:rPr lang="es-ES" sz="2400" b="1" dirty="0" smtClean="0"/>
                <a:t> (</a:t>
              </a:r>
              <a:r>
                <a:rPr lang="es-ES" sz="2400" b="1" dirty="0" err="1" smtClean="0"/>
                <a:t>evidence-based</a:t>
              </a:r>
              <a:r>
                <a:rPr lang="es-ES" sz="2400" b="1" dirty="0" smtClean="0"/>
                <a:t> </a:t>
              </a:r>
              <a:r>
                <a:rPr lang="es-ES" sz="2400" b="1" dirty="0" err="1" smtClean="0"/>
                <a:t>policy-making</a:t>
              </a:r>
              <a:r>
                <a:rPr lang="es-ES" sz="2400" b="1" dirty="0" smtClean="0"/>
                <a:t>)</a:t>
              </a:r>
              <a:endParaRPr lang="en-US" sz="2400" b="1" dirty="0"/>
            </a:p>
            <a:p>
              <a:pPr algn="ctr" defTabSz="800100">
                <a:lnSpc>
                  <a:spcPct val="90000"/>
                </a:lnSpc>
                <a:spcAft>
                  <a:spcPct val="35000"/>
                </a:spcAft>
                <a:defRPr/>
              </a:pPr>
              <a:endParaRPr lang="en-US" sz="2400" b="1" dirty="0"/>
            </a:p>
          </p:txBody>
        </p:sp>
      </p:grpSp>
      <p:sp>
        <p:nvSpPr>
          <p:cNvPr id="15" name="Up-Down Arrow 14"/>
          <p:cNvSpPr/>
          <p:nvPr/>
        </p:nvSpPr>
        <p:spPr>
          <a:xfrm>
            <a:off x="4170363" y="3376613"/>
            <a:ext cx="388937" cy="6619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Up-Down Arrow 15"/>
          <p:cNvSpPr/>
          <p:nvPr/>
        </p:nvSpPr>
        <p:spPr>
          <a:xfrm>
            <a:off x="4176713" y="4724400"/>
            <a:ext cx="388937" cy="66198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xmlns="" val="4171820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447800" y="474663"/>
            <a:ext cx="6543675" cy="1049337"/>
          </a:xfrm>
          <a:prstGeom prst="rect">
            <a:avLst/>
          </a:prstGeom>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smtClean="0"/>
              <a:t>4 fundamental principles:</a:t>
            </a:r>
          </a:p>
        </p:txBody>
      </p:sp>
      <p:sp>
        <p:nvSpPr>
          <p:cNvPr id="4" name="Rectangle 3"/>
          <p:cNvSpPr txBox="1">
            <a:spLocks noChangeArrowheads="1"/>
          </p:cNvSpPr>
          <p:nvPr/>
        </p:nvSpPr>
        <p:spPr>
          <a:xfrm>
            <a:off x="285750" y="1371600"/>
            <a:ext cx="8715375" cy="464343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1200"/>
              </a:spcBef>
              <a:spcAft>
                <a:spcPts val="1200"/>
              </a:spcAft>
              <a:defRPr/>
            </a:pPr>
            <a:endParaRPr lang="en-GB" sz="2300" dirty="0" smtClean="0">
              <a:solidFill>
                <a:schemeClr val="tx1"/>
              </a:solidFill>
            </a:endParaRPr>
          </a:p>
        </p:txBody>
      </p:sp>
      <p:sp>
        <p:nvSpPr>
          <p:cNvPr id="5" name="Rectangle 4"/>
          <p:cNvSpPr/>
          <p:nvPr/>
        </p:nvSpPr>
        <p:spPr>
          <a:xfrm>
            <a:off x="457200" y="1213008"/>
            <a:ext cx="8153400" cy="4616648"/>
          </a:xfrm>
          <a:prstGeom prst="rect">
            <a:avLst/>
          </a:prstGeom>
        </p:spPr>
        <p:txBody>
          <a:bodyPr wrap="square">
            <a:spAutoFit/>
          </a:bodyPr>
          <a:lstStyle/>
          <a:p>
            <a:pPr>
              <a:spcBef>
                <a:spcPts val="600"/>
              </a:spcBef>
              <a:spcAft>
                <a:spcPts val="600"/>
              </a:spcAft>
            </a:pPr>
            <a:r>
              <a:rPr lang="en-GB" sz="2400" b="1" i="1" dirty="0" smtClean="0">
                <a:solidFill>
                  <a:srgbClr val="027EAA"/>
                </a:solidFill>
              </a:rPr>
              <a:t>Accountability:</a:t>
            </a:r>
            <a:r>
              <a:rPr lang="en-GB" sz="2400" dirty="0" smtClean="0"/>
              <a:t> Country-led assessments act as a critical accountability mechanism for governance performance to local stakeholders. </a:t>
            </a:r>
            <a:endParaRPr lang="en-US" sz="2400" dirty="0" smtClean="0"/>
          </a:p>
          <a:p>
            <a:pPr>
              <a:spcBef>
                <a:spcPts val="600"/>
              </a:spcBef>
              <a:spcAft>
                <a:spcPts val="600"/>
              </a:spcAft>
            </a:pPr>
            <a:r>
              <a:rPr lang="en-GB" sz="2400" b="1" i="1" dirty="0" smtClean="0">
                <a:solidFill>
                  <a:srgbClr val="027EAA"/>
                </a:solidFill>
              </a:rPr>
              <a:t>Participation:</a:t>
            </a:r>
            <a:r>
              <a:rPr lang="en-GB" sz="2400" dirty="0" smtClean="0">
                <a:solidFill>
                  <a:srgbClr val="027EAA"/>
                </a:solidFill>
              </a:rPr>
              <a:t> </a:t>
            </a:r>
            <a:r>
              <a:rPr lang="en-GB" sz="2400" dirty="0" smtClean="0"/>
              <a:t>A broad and representative range of national actors have opportunities to input into key stages of the assessment process. </a:t>
            </a:r>
            <a:endParaRPr lang="en-US" sz="2400" dirty="0" smtClean="0"/>
          </a:p>
          <a:p>
            <a:pPr>
              <a:spcBef>
                <a:spcPts val="600"/>
              </a:spcBef>
              <a:spcAft>
                <a:spcPts val="600"/>
              </a:spcAft>
            </a:pPr>
            <a:r>
              <a:rPr lang="en-GB" sz="2400" b="1" i="1" dirty="0" smtClean="0">
                <a:solidFill>
                  <a:srgbClr val="027EAA"/>
                </a:solidFill>
              </a:rPr>
              <a:t>Transparency:</a:t>
            </a:r>
            <a:r>
              <a:rPr lang="en-GB" sz="2400" dirty="0" smtClean="0">
                <a:solidFill>
                  <a:srgbClr val="027EAA"/>
                </a:solidFill>
              </a:rPr>
              <a:t> </a:t>
            </a:r>
            <a:r>
              <a:rPr lang="en-GB" sz="2400" dirty="0" smtClean="0"/>
              <a:t>National actors have unbiased access to information on the assessment process and the results of the assessment are made available to the public as a public good.</a:t>
            </a:r>
            <a:endParaRPr lang="en-US" sz="2400" dirty="0" smtClean="0"/>
          </a:p>
          <a:p>
            <a:pPr>
              <a:spcBef>
                <a:spcPts val="600"/>
              </a:spcBef>
              <a:spcAft>
                <a:spcPts val="600"/>
              </a:spcAft>
            </a:pPr>
            <a:r>
              <a:rPr lang="en-GB" sz="2400" b="1" i="1" dirty="0" smtClean="0">
                <a:solidFill>
                  <a:srgbClr val="027EAA"/>
                </a:solidFill>
              </a:rPr>
              <a:t>Legitimacy:</a:t>
            </a:r>
            <a:r>
              <a:rPr lang="en-GB" sz="2400" dirty="0" smtClean="0"/>
              <a:t> National actors agree that the assessment process and its results are legitimate and should be followed.</a:t>
            </a:r>
            <a:endParaRPr lang="en-GB" sz="2400" dirty="0"/>
          </a:p>
        </p:txBody>
      </p:sp>
    </p:spTree>
    <p:extLst>
      <p:ext uri="{BB962C8B-B14F-4D97-AF65-F5344CB8AC3E}">
        <p14:creationId xmlns:p14="http://schemas.microsoft.com/office/powerpoint/2010/main" xmlns="" val="3820272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16375</TotalTime>
  <Words>1860</Words>
  <Application>Microsoft Office PowerPoint</Application>
  <PresentationFormat>On-screen Show (4:3)</PresentationFormat>
  <Paragraphs>279</Paragraphs>
  <Slides>20</Slides>
  <Notes>7</Notes>
  <HiddenSlides>0</HiddenSlides>
  <MMClips>0</MMClips>
  <ScaleCrop>false</ScaleCrop>
  <HeadingPairs>
    <vt:vector size="6" baseType="variant">
      <vt:variant>
        <vt:lpstr>Theme</vt:lpstr>
      </vt:variant>
      <vt:variant>
        <vt:i4>10</vt:i4>
      </vt:variant>
      <vt:variant>
        <vt:lpstr>Embedded OLE Servers</vt:lpstr>
      </vt:variant>
      <vt:variant>
        <vt:i4>0</vt:i4>
      </vt:variant>
      <vt:variant>
        <vt:lpstr>Slide Titles</vt:lpstr>
      </vt:variant>
      <vt:variant>
        <vt:i4>20</vt:i4>
      </vt:variant>
    </vt:vector>
  </HeadingPairs>
  <TitlesOfParts>
    <vt:vector size="30" baseType="lpstr">
      <vt:lpstr>Office Theme</vt:lpstr>
      <vt:lpstr>2_Custom Design</vt:lpstr>
      <vt:lpstr>8_Custom Design</vt:lpstr>
      <vt:lpstr>7_Custom Design</vt:lpstr>
      <vt:lpstr>10_Custom Design</vt:lpstr>
      <vt:lpstr>11_Custom Design</vt:lpstr>
      <vt:lpstr>9_Custom Design</vt:lpstr>
      <vt:lpstr>6_Custom Design</vt:lpstr>
      <vt:lpstr>3_Custom Design</vt:lpstr>
      <vt:lpstr>Custom Design</vt:lpstr>
      <vt:lpstr>Slide 1</vt:lpstr>
      <vt:lpstr>Slide 2</vt:lpstr>
      <vt:lpstr>Democratic Governance (UNDP Definition) </vt:lpstr>
      <vt:lpstr>Slide 4</vt:lpstr>
      <vt:lpstr>Exponential growth of governance indicators industry over the last 2 decades</vt:lpstr>
      <vt:lpstr>What are the objectives of governance assessments?</vt:lpstr>
      <vt:lpstr>Country-led Participatory Governance Assessments:</vt:lpstr>
      <vt:lpstr> The double purpose of participatory governance assessments:</vt:lpstr>
      <vt:lpstr>Slide 9</vt:lpstr>
      <vt:lpstr>10 characteristics</vt:lpstr>
      <vt:lpstr>A PGA IS A PROCESS</vt:lpstr>
      <vt:lpstr> Added value of participatory process </vt:lpstr>
      <vt:lpstr>Feeding policy </vt:lpstr>
      <vt:lpstr>Relevance of PGAs to REDD+ </vt:lpstr>
      <vt:lpstr>REDD+ safeguards</vt:lpstr>
      <vt:lpstr>Participatory Governance Assessments (PGAs) for REDD+</vt:lpstr>
      <vt:lpstr>Slide 17</vt:lpstr>
      <vt:lpstr>Knowledge resource on PGAs for REDD+</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Mumoki</dc:creator>
  <cp:lastModifiedBy>Danae Issa</cp:lastModifiedBy>
  <cp:revision>153</cp:revision>
  <dcterms:created xsi:type="dcterms:W3CDTF">2012-09-11T07:20:24Z</dcterms:created>
  <dcterms:modified xsi:type="dcterms:W3CDTF">2014-02-19T09:36:21Z</dcterms:modified>
</cp:coreProperties>
</file>