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notesSlides/notesSlide3.xml" ContentType="application/vnd.openxmlformats-officedocument.presentationml.notesSlide+xml"/>
  <Default Extension="bin" ContentType="application/vnd.ms-office.legacyDiagramText"/>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notesSlides/notesSlide6.xml" ContentType="application/vnd.openxmlformats-officedocument.presentationml.notesSlide+xml"/>
  <Override PartName="/ppt/legacyDocTextInfo.bin" ContentType="application/vnd.ms-office.legacyDocTextInfo"/>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Default Extension="jpeg" ContentType="image/jpeg"/>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71" r:id="rId2"/>
    <p:sldMasterId id="2147483795" r:id="rId3"/>
    <p:sldMasterId id="2147483783" r:id="rId4"/>
    <p:sldMasterId id="2147483819" r:id="rId5"/>
    <p:sldMasterId id="2147483831" r:id="rId6"/>
    <p:sldMasterId id="2147483807" r:id="rId7"/>
    <p:sldMasterId id="2147483735" r:id="rId8"/>
    <p:sldMasterId id="2147483698" r:id="rId9"/>
    <p:sldMasterId id="2147483660" r:id="rId10"/>
  </p:sldMasterIdLst>
  <p:notesMasterIdLst>
    <p:notesMasterId r:id="rId26"/>
  </p:notesMasterIdLst>
  <p:sldIdLst>
    <p:sldId id="379" r:id="rId11"/>
    <p:sldId id="380" r:id="rId12"/>
    <p:sldId id="357" r:id="rId13"/>
    <p:sldId id="358" r:id="rId14"/>
    <p:sldId id="369" r:id="rId15"/>
    <p:sldId id="371" r:id="rId16"/>
    <p:sldId id="372" r:id="rId17"/>
    <p:sldId id="360" r:id="rId18"/>
    <p:sldId id="361" r:id="rId19"/>
    <p:sldId id="362" r:id="rId20"/>
    <p:sldId id="363" r:id="rId21"/>
    <p:sldId id="364" r:id="rId22"/>
    <p:sldId id="365" r:id="rId23"/>
    <p:sldId id="366" r:id="rId24"/>
    <p:sldId id="36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31B01C2D-F2FB-467E-B3A4-D32C2786F360}">
          <p14:sldIdLst>
            <p14:sldId id="256"/>
            <p14:sldId id="271"/>
            <p14:sldId id="265"/>
            <p14:sldId id="268"/>
            <p14:sldId id="267"/>
            <p14:sldId id="269"/>
            <p14:sldId id="270"/>
            <p14:sldId id="259"/>
            <p14:sldId id="272"/>
            <p14:sldId id="273"/>
            <p14:sldId id="279"/>
            <p14:sldId id="275"/>
            <p14:sldId id="280"/>
            <p14:sldId id="276"/>
            <p14:sldId id="277"/>
            <p14:sldId id="278"/>
            <p14:sldId id="281"/>
            <p14:sldId id="28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81362" autoAdjust="0"/>
  </p:normalViewPr>
  <p:slideViewPr>
    <p:cSldViewPr showGuides="1">
      <p:cViewPr varScale="1">
        <p:scale>
          <a:sx n="59" d="100"/>
          <a:sy n="59" d="100"/>
        </p:scale>
        <p:origin x="-142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microsoft.com/office/2006/relationships/legacyDocTextInfo" Target="legacyDocTextInfo.bin"/><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13" Type="http://schemas.microsoft.com/office/2006/relationships/legacyDiagramText" Target="legacyDiagramText13.bin"/><Relationship Id="rId18" Type="http://schemas.microsoft.com/office/2006/relationships/legacyDiagramText" Target="legacyDiagramText18.bin"/><Relationship Id="rId3" Type="http://schemas.microsoft.com/office/2006/relationships/legacyDiagramText" Target="legacyDiagramText3.bin"/><Relationship Id="rId7" Type="http://schemas.microsoft.com/office/2006/relationships/legacyDiagramText" Target="legacyDiagramText7.bin"/><Relationship Id="rId12" Type="http://schemas.microsoft.com/office/2006/relationships/legacyDiagramText" Target="legacyDiagramText12.bin"/><Relationship Id="rId17" Type="http://schemas.microsoft.com/office/2006/relationships/legacyDiagramText" Target="legacyDiagramText17.bin"/><Relationship Id="rId2" Type="http://schemas.microsoft.com/office/2006/relationships/legacyDiagramText" Target="legacyDiagramText2.bin"/><Relationship Id="rId16" Type="http://schemas.microsoft.com/office/2006/relationships/legacyDiagramText" Target="legacyDiagramText16.bin"/><Relationship Id="rId20" Type="http://schemas.microsoft.com/office/2006/relationships/legacyDiagramText" Target="legacyDiagramText20.bin"/><Relationship Id="rId1" Type="http://schemas.microsoft.com/office/2006/relationships/legacyDiagramText" Target="legacyDiagramText1.bin"/><Relationship Id="rId6" Type="http://schemas.microsoft.com/office/2006/relationships/legacyDiagramText" Target="legacyDiagramText6.bin"/><Relationship Id="rId11" Type="http://schemas.microsoft.com/office/2006/relationships/legacyDiagramText" Target="legacyDiagramText11.bin"/><Relationship Id="rId5" Type="http://schemas.microsoft.com/office/2006/relationships/legacyDiagramText" Target="legacyDiagramText5.bin"/><Relationship Id="rId15" Type="http://schemas.microsoft.com/office/2006/relationships/legacyDiagramText" Target="legacyDiagramText15.bin"/><Relationship Id="rId10" Type="http://schemas.microsoft.com/office/2006/relationships/legacyDiagramText" Target="legacyDiagramText10.bin"/><Relationship Id="rId19" Type="http://schemas.microsoft.com/office/2006/relationships/legacyDiagramText" Target="legacyDiagramText19.bin"/><Relationship Id="rId4" Type="http://schemas.microsoft.com/office/2006/relationships/legacyDiagramText" Target="legacyDiagramText4.bin"/><Relationship Id="rId9" Type="http://schemas.microsoft.com/office/2006/relationships/legacyDiagramText" Target="legacyDiagramText9.bin"/><Relationship Id="rId14" Type="http://schemas.microsoft.com/office/2006/relationships/legacyDiagramText" Target="legacyDiagramText1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A6870-67D2-4DE0-95DD-9E0AC8A0C94A}" type="datetimeFigureOut">
              <a:rPr lang="en-GB" smtClean="0"/>
              <a:pPr/>
              <a:t>11/04/2014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F0C317-C108-42BE-9AAA-95729CF00297}" type="slidenum">
              <a:rPr lang="en-GB" smtClean="0"/>
              <a:pPr/>
              <a:t>‹#›</a:t>
            </a:fld>
            <a:endParaRPr lang="en-GB"/>
          </a:p>
        </p:txBody>
      </p:sp>
    </p:spTree>
    <p:extLst>
      <p:ext uri="{BB962C8B-B14F-4D97-AF65-F5344CB8AC3E}">
        <p14:creationId xmlns="" xmlns:p14="http://schemas.microsoft.com/office/powerpoint/2010/main" val="185590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Similarly to the indicators, the data sources need to be complementary as well.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a:t>
            </a:r>
            <a:r>
              <a:rPr lang="en-US" sz="1200" kern="1200" baseline="0" dirty="0" smtClean="0">
                <a:solidFill>
                  <a:schemeClr val="tx1"/>
                </a:solidFill>
                <a:latin typeface="+mn-lt"/>
                <a:ea typeface="+mn-ea"/>
                <a:cs typeface="+mn-cs"/>
              </a:rPr>
              <a:t>true state of political governance in a country cannot be assessed simply on the basis of an objective analysis</a:t>
            </a:r>
          </a:p>
          <a:p>
            <a:r>
              <a:rPr lang="en-US" sz="1200" kern="1200" baseline="0" dirty="0" smtClean="0">
                <a:solidFill>
                  <a:schemeClr val="tx1"/>
                </a:solidFill>
                <a:latin typeface="+mn-lt"/>
                <a:ea typeface="+mn-ea"/>
                <a:cs typeface="+mn-cs"/>
              </a:rPr>
              <a:t>of the rules, resources and behavior of government institutions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Competent business people would never draw a final conclusion about the quality</a:t>
            </a:r>
          </a:p>
          <a:p>
            <a:r>
              <a:rPr lang="en-US" sz="1200" kern="1200" baseline="0" dirty="0" smtClean="0">
                <a:solidFill>
                  <a:schemeClr val="tx1"/>
                </a:solidFill>
                <a:latin typeface="+mn-lt"/>
                <a:ea typeface="+mn-ea"/>
                <a:cs typeface="+mn-cs"/>
              </a:rPr>
              <a:t>of their company and product simply by investigating the company charter, its internal</a:t>
            </a:r>
          </a:p>
          <a:p>
            <a:r>
              <a:rPr lang="en-US" sz="1200" kern="1200" baseline="0" dirty="0" smtClean="0">
                <a:solidFill>
                  <a:schemeClr val="tx1"/>
                </a:solidFill>
                <a:latin typeface="+mn-lt"/>
                <a:ea typeface="+mn-ea"/>
                <a:cs typeface="+mn-cs"/>
              </a:rPr>
              <a:t>processes or the assembly line. They would also need to know whether consumers were</a:t>
            </a:r>
          </a:p>
          <a:p>
            <a:r>
              <a:rPr lang="en-US" sz="1200" kern="1200" baseline="0" dirty="0" smtClean="0">
                <a:solidFill>
                  <a:schemeClr val="tx1"/>
                </a:solidFill>
                <a:latin typeface="+mn-lt"/>
                <a:ea typeface="+mn-ea"/>
                <a:cs typeface="+mn-cs"/>
              </a:rPr>
              <a:t>actually buying their product and, more importantly, whether they were satisfied with it,</a:t>
            </a:r>
          </a:p>
          <a:p>
            <a:r>
              <a:rPr lang="en-US" sz="1200" kern="1200" baseline="0" dirty="0" smtClean="0">
                <a:solidFill>
                  <a:schemeClr val="tx1"/>
                </a:solidFill>
                <a:latin typeface="+mn-lt"/>
                <a:ea typeface="+mn-ea"/>
                <a:cs typeface="+mn-cs"/>
              </a:rPr>
              <a:t>and likely to keep on buying it. In much the same way, the actual state of political governance</a:t>
            </a:r>
          </a:p>
          <a:p>
            <a:r>
              <a:rPr lang="en-US" sz="1200" kern="1200" baseline="0" dirty="0" smtClean="0">
                <a:solidFill>
                  <a:schemeClr val="tx1"/>
                </a:solidFill>
                <a:latin typeface="+mn-lt"/>
                <a:ea typeface="+mn-ea"/>
                <a:cs typeface="+mn-cs"/>
              </a:rPr>
              <a:t>and, especially, democratic politics is at least partially in the eye of the beholder.</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2689F5F9-F621-4DD3-96F6-434FBF98A85B}" type="slidenum">
              <a:rPr lang="en-GB" smtClean="0"/>
              <a:pPr>
                <a:defRPr/>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Myriad Pro" pitchFamily="34" charset="0"/>
              </a:rPr>
              <a:t>should be guided by a checklist </a:t>
            </a:r>
            <a:endParaRPr lang="en-US" dirty="0"/>
          </a:p>
        </p:txBody>
      </p:sp>
      <p:sp>
        <p:nvSpPr>
          <p:cNvPr id="4" name="Slide Number Placeholder 3"/>
          <p:cNvSpPr>
            <a:spLocks noGrp="1"/>
          </p:cNvSpPr>
          <p:nvPr>
            <p:ph type="sldNum" sz="quarter" idx="10"/>
          </p:nvPr>
        </p:nvSpPr>
        <p:spPr/>
        <p:txBody>
          <a:bodyPr/>
          <a:lstStyle/>
          <a:p>
            <a:fld id="{EEE41C23-7B88-4239-A78C-AFFA834A5875}"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Myriad Pro" pitchFamily="34" charset="0"/>
              </a:rPr>
              <a:t>should be guided by a checklist </a:t>
            </a:r>
            <a:endParaRPr lang="en-US" dirty="0"/>
          </a:p>
        </p:txBody>
      </p:sp>
      <p:sp>
        <p:nvSpPr>
          <p:cNvPr id="4" name="Slide Number Placeholder 3"/>
          <p:cNvSpPr>
            <a:spLocks noGrp="1"/>
          </p:cNvSpPr>
          <p:nvPr>
            <p:ph type="sldNum" sz="quarter" idx="10"/>
          </p:nvPr>
        </p:nvSpPr>
        <p:spPr/>
        <p:txBody>
          <a:bodyPr/>
          <a:lstStyle/>
          <a:p>
            <a:fld id="{EEE41C23-7B88-4239-A78C-AFFA834A5875}"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baseline="0" dirty="0" smtClean="0">
                <a:solidFill>
                  <a:schemeClr val="tx1"/>
                </a:solidFill>
                <a:latin typeface="+mn-lt"/>
                <a:ea typeface="+mn-ea"/>
                <a:cs typeface="+mn-cs"/>
              </a:rPr>
              <a:t>Both admin &amp; citizen data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Most common for indicators to be compiled from admin data generated by records of institutions in the course of their work. (e.g. court records of the outcome and length of judicial cases) </a:t>
            </a:r>
          </a:p>
          <a:p>
            <a:r>
              <a:rPr lang="en-US" sz="1200" kern="1200" baseline="0" dirty="0" smtClean="0">
                <a:solidFill>
                  <a:schemeClr val="tx1"/>
                </a:solidFill>
                <a:latin typeface="+mn-lt"/>
                <a:ea typeface="+mn-ea"/>
                <a:cs typeface="+mn-cs"/>
              </a:rPr>
              <a:t>Most reliable admin data are those an agency collects for its own operation purposes. When staff members collect data solely for measurement purposes, the incentives to keep the data accurate are relatively low. In contrast, id a department’s staff rely on the data to do their own jobs, they are more likely to maintain its accuracy. </a:t>
            </a:r>
          </a:p>
          <a:p>
            <a:pPr eaLnBrk="1" hangingPunct="1">
              <a:spcBef>
                <a:spcPct val="0"/>
              </a:spcBef>
              <a:defRPr/>
            </a:pPr>
            <a:endParaRPr lang="en-GB" dirty="0" smtClean="0"/>
          </a:p>
          <a:p>
            <a:r>
              <a:rPr lang="en-US" sz="1200" kern="1200" baseline="0" dirty="0" smtClean="0">
                <a:solidFill>
                  <a:schemeClr val="tx1"/>
                </a:solidFill>
                <a:latin typeface="+mn-lt"/>
                <a:ea typeface="+mn-ea"/>
                <a:cs typeface="+mn-cs"/>
              </a:rPr>
              <a:t>Citizen data can go beyond reporting of events and factual descriptions to capture the experience, </a:t>
            </a:r>
            <a:r>
              <a:rPr lang="en-US" sz="1200" kern="1200" baseline="0" dirty="0" err="1" smtClean="0">
                <a:solidFill>
                  <a:schemeClr val="tx1"/>
                </a:solidFill>
                <a:latin typeface="+mn-lt"/>
                <a:ea typeface="+mn-ea"/>
                <a:cs typeface="+mn-cs"/>
              </a:rPr>
              <a:t>percpetions</a:t>
            </a:r>
            <a:r>
              <a:rPr lang="en-US" sz="1200" kern="1200" baseline="0" dirty="0" smtClean="0">
                <a:solidFill>
                  <a:schemeClr val="tx1"/>
                </a:solidFill>
                <a:latin typeface="+mn-lt"/>
                <a:ea typeface="+mn-ea"/>
                <a:cs typeface="+mn-cs"/>
              </a:rPr>
              <a:t>, attitudes of individuals who are providing or receiving governance services.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BUT - citizens cannot tell us about everything. </a:t>
            </a:r>
          </a:p>
          <a:p>
            <a:r>
              <a:rPr lang="en-US" sz="1200" kern="1200" baseline="0" dirty="0" smtClean="0">
                <a:solidFill>
                  <a:schemeClr val="tx1"/>
                </a:solidFill>
                <a:latin typeface="+mn-lt"/>
                <a:ea typeface="+mn-ea"/>
                <a:cs typeface="+mn-cs"/>
              </a:rPr>
              <a:t>Surveys of other smaller representative samples – such as professional staff within an institution or Parliamentarians or CSO staff or small group </a:t>
            </a:r>
            <a:r>
              <a:rPr lang="en-US" sz="1200" kern="1200" baseline="0" dirty="0" err="1" smtClean="0">
                <a:solidFill>
                  <a:schemeClr val="tx1"/>
                </a:solidFill>
                <a:latin typeface="+mn-lt"/>
                <a:ea typeface="+mn-ea"/>
                <a:cs typeface="+mn-cs"/>
              </a:rPr>
              <a:t>fo</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epxrets</a:t>
            </a:r>
            <a:r>
              <a:rPr lang="en-US" sz="1200" kern="1200" baseline="0" dirty="0" smtClean="0">
                <a:solidFill>
                  <a:schemeClr val="tx1"/>
                </a:solidFill>
                <a:latin typeface="+mn-lt"/>
                <a:ea typeface="+mn-ea"/>
                <a:cs typeface="+mn-cs"/>
              </a:rPr>
              <a:t> who have good insights </a:t>
            </a:r>
            <a:r>
              <a:rPr lang="en-US" sz="1200" kern="1200" baseline="0" dirty="0" err="1" smtClean="0">
                <a:solidFill>
                  <a:schemeClr val="tx1"/>
                </a:solidFill>
                <a:latin typeface="+mn-lt"/>
                <a:ea typeface="+mn-ea"/>
                <a:cs typeface="+mn-cs"/>
              </a:rPr>
              <a:t>intoa</a:t>
            </a:r>
            <a:r>
              <a:rPr lang="en-US" sz="1200" kern="1200" baseline="0" dirty="0" smtClean="0">
                <a:solidFill>
                  <a:schemeClr val="tx1"/>
                </a:solidFill>
                <a:latin typeface="+mn-lt"/>
                <a:ea typeface="+mn-ea"/>
                <a:cs typeface="+mn-cs"/>
              </a:rPr>
              <a:t>  a particular phenomenon – may be appropriate tools to add</a:t>
            </a:r>
            <a:endParaRPr lang="en-US" dirty="0" smtClean="0"/>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BA7497-B555-4161-B373-26DEF1902DA7}" type="slidenum">
              <a:rPr lang="en-GB">
                <a:latin typeface="Arial" pitchFamily="34" charset="0"/>
              </a:rPr>
              <a:pPr/>
              <a:t>3</a:t>
            </a:fld>
            <a:endParaRPr lang="en-GB">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GB" smtClean="0"/>
              <a:t>Module 1 - Introduction to the Programme</a:t>
            </a:r>
            <a:endParaRPr lang="en-GB"/>
          </a:p>
        </p:txBody>
      </p:sp>
      <p:sp>
        <p:nvSpPr>
          <p:cNvPr id="5" name="Slide Number Placeholder 4"/>
          <p:cNvSpPr>
            <a:spLocks noGrp="1"/>
          </p:cNvSpPr>
          <p:nvPr>
            <p:ph type="sldNum" sz="quarter" idx="11"/>
          </p:nvPr>
        </p:nvSpPr>
        <p:spPr/>
        <p:txBody>
          <a:bodyPr/>
          <a:lstStyle/>
          <a:p>
            <a:pPr>
              <a:defRPr/>
            </a:pPr>
            <a:fld id="{3BDA6E24-4924-42D7-A531-55F5BD97CFD3}"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1D2373C-91BE-4A70-A23E-2F4887E16870}" type="slidenum">
              <a:rPr lang="en-GB">
                <a:latin typeface="Arial" pitchFamily="34" charset="0"/>
                <a:cs typeface="Arial" pitchFamily="34" charset="0"/>
              </a:rPr>
              <a:pPr/>
              <a:t>5</a:t>
            </a:fld>
            <a:endParaRPr lang="en-GB">
              <a:latin typeface="Arial" pitchFamily="34" charset="0"/>
              <a:cs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6DFBEBF-390E-43A5-98EF-90AD2364BBBB}" type="slidenum">
              <a:rPr lang="en-GB">
                <a:latin typeface="Arial" pitchFamily="34" charset="0"/>
                <a:cs typeface="Arial" pitchFamily="34" charset="0"/>
              </a:rPr>
              <a:pPr/>
              <a:t>6</a:t>
            </a:fld>
            <a:endParaRPr lang="en-GB">
              <a:latin typeface="Arial" pitchFamily="34" charset="0"/>
              <a:cs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65ECA1F-FD28-4029-B663-BA938FF6DB63}" type="slidenum">
              <a:rPr lang="en-GB">
                <a:latin typeface="Arial" pitchFamily="34" charset="0"/>
                <a:cs typeface="Arial" pitchFamily="34" charset="0"/>
              </a:rPr>
              <a:pPr/>
              <a:t>7</a:t>
            </a:fld>
            <a:endParaRPr lang="en-GB">
              <a:latin typeface="Arial" pitchFamily="34" charset="0"/>
              <a:cs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ader Placeholder 1"/>
          <p:cNvSpPr>
            <a:spLocks noGrp="1"/>
          </p:cNvSpPr>
          <p:nvPr>
            <p:ph type="hdr" sz="quarter"/>
          </p:nvPr>
        </p:nvSpPr>
        <p:spPr/>
        <p:txBody>
          <a:bodyPr/>
          <a:lstStyle/>
          <a:p>
            <a:r>
              <a:rPr lang="en-GB"/>
              <a:t>Module 1 - Introduction to the Programme</a:t>
            </a:r>
          </a:p>
        </p:txBody>
      </p:sp>
      <p:sp>
        <p:nvSpPr>
          <p:cNvPr id="6" name="Slide Number Placeholder 6"/>
          <p:cNvSpPr>
            <a:spLocks noGrp="1"/>
          </p:cNvSpPr>
          <p:nvPr>
            <p:ph type="sldNum" sz="quarter" idx="5"/>
          </p:nvPr>
        </p:nvSpPr>
        <p:spPr/>
        <p:txBody>
          <a:bodyPr/>
          <a:lstStyle/>
          <a:p>
            <a:pPr>
              <a:defRPr/>
            </a:pPr>
            <a:fld id="{2870F317-881B-45BD-B42E-37A78BB4AD59}" type="slidenum">
              <a:rPr lang="en-US"/>
              <a:pPr>
                <a:defRPr/>
              </a:pPr>
              <a:t>8</a:t>
            </a:fld>
            <a:endParaRPr lang="en-US"/>
          </a:p>
        </p:txBody>
      </p:sp>
      <p:sp>
        <p:nvSpPr>
          <p:cNvPr id="399362" name="Slide Image Placeholder 1"/>
          <p:cNvSpPr>
            <a:spLocks noGrp="1" noRot="1" noChangeAspect="1" noTextEdit="1"/>
          </p:cNvSpPr>
          <p:nvPr>
            <p:ph type="sldImg"/>
          </p:nvPr>
        </p:nvSpPr>
        <p:spPr bwMode="auto">
          <a:noFill/>
          <a:ln>
            <a:solidFill>
              <a:srgbClr val="000000"/>
            </a:solidFill>
            <a:miter lim="800000"/>
            <a:headEnd/>
            <a:tailEnd/>
          </a:ln>
        </p:spPr>
      </p:sp>
      <p:sp>
        <p:nvSpPr>
          <p:cNvPr id="399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399364" name="Slide Number Placeholder 3"/>
          <p:cNvSpPr txBox="1">
            <a:spLocks noGrp="1"/>
          </p:cNvSpPr>
          <p:nvPr/>
        </p:nvSpPr>
        <p:spPr bwMode="auto">
          <a:xfrm>
            <a:off x="3885011" y="8685030"/>
            <a:ext cx="2971368" cy="457495"/>
          </a:xfrm>
          <a:prstGeom prst="rect">
            <a:avLst/>
          </a:prstGeom>
          <a:noFill/>
          <a:ln w="9525">
            <a:noFill/>
            <a:miter lim="800000"/>
            <a:headEnd/>
            <a:tailEnd/>
          </a:ln>
        </p:spPr>
        <p:txBody>
          <a:bodyPr lIns="92300" tIns="46150" rIns="92300" bIns="46150" anchor="b"/>
          <a:lstStyle/>
          <a:p>
            <a:pPr algn="r"/>
            <a:fld id="{F5AAC41B-AE16-4B73-B328-5AF226EE3896}" type="slidenum">
              <a:rPr lang="en-US" sz="1200"/>
              <a:pPr algn="r"/>
              <a:t>8</a:t>
            </a:fld>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Myriad Pro" pitchFamily="34" charset="0"/>
              </a:rPr>
              <a:t>random sample or pre-selected individuals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Myriad Pro" pitchFamily="34" charset="0"/>
              </a:rPr>
              <a:t>Need 1 facilitator &amp; 1 note-taker </a:t>
            </a:r>
          </a:p>
          <a:p>
            <a:endParaRPr lang="en-US" dirty="0"/>
          </a:p>
        </p:txBody>
      </p:sp>
      <p:sp>
        <p:nvSpPr>
          <p:cNvPr id="4" name="Slide Number Placeholder 3"/>
          <p:cNvSpPr>
            <a:spLocks noGrp="1"/>
          </p:cNvSpPr>
          <p:nvPr>
            <p:ph type="sldNum" sz="quarter" idx="10"/>
          </p:nvPr>
        </p:nvSpPr>
        <p:spPr/>
        <p:txBody>
          <a:bodyPr/>
          <a:lstStyle/>
          <a:p>
            <a:fld id="{EEE41C23-7B88-4239-A78C-AFFA834A5875}"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Myriad Pro" pitchFamily="34" charset="0"/>
              </a:rPr>
              <a:t>should be guided by a checklist </a:t>
            </a:r>
            <a:endParaRPr lang="en-US" dirty="0"/>
          </a:p>
        </p:txBody>
      </p:sp>
      <p:sp>
        <p:nvSpPr>
          <p:cNvPr id="4" name="Slide Number Placeholder 3"/>
          <p:cNvSpPr>
            <a:spLocks noGrp="1"/>
          </p:cNvSpPr>
          <p:nvPr>
            <p:ph type="sldNum" sz="quarter" idx="10"/>
          </p:nvPr>
        </p:nvSpPr>
        <p:spPr/>
        <p:txBody>
          <a:bodyPr/>
          <a:lstStyle/>
          <a:p>
            <a:fld id="{EEE41C23-7B88-4239-A78C-AFFA834A5875}"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0472442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282433745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77666350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96184394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0900959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1020032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274B3BA1-FF78-46FC-A915-646825990621}"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182401508"/>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4B3BA1-FF78-46FC-A915-646825990621}"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07178140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B3BA1-FF78-46FC-A915-646825990621}"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279027556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28788326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27437243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456388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03633866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531342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086012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58566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540638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256699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48296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193730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1971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24004564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78719969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7052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6922797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5039344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37857708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9510987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9043393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233110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790930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5834266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17039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dirty="0"/>
          </a:p>
        </p:txBody>
      </p:sp>
    </p:spTree>
    <p:extLst>
      <p:ext uri="{BB962C8B-B14F-4D97-AF65-F5344CB8AC3E}">
        <p14:creationId xmlns="" xmlns:p14="http://schemas.microsoft.com/office/powerpoint/2010/main" val="129003076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8852465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8785999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256223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17804901"/>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89236382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4772007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1103936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1702466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109639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73206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0541402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47875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663972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274784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223689552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20150359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67369704"/>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4057372"/>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92156279"/>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825056733"/>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12918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BB7F6A-2867-439C-9A4D-2FD0E495E445}"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6213341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982830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31464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6149441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71959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05323362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8450638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643721026"/>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53118439"/>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1891725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66160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BB7F6A-2867-439C-9A4D-2FD0E495E445}"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296840071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8613850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712758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943409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160579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7197838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34180547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9559863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1548353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5402484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76610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B7F6A-2867-439C-9A4D-2FD0E495E445}"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62546069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0101317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08348279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095946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5063838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69810097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0000526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5720301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7285786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78004660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516326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62262542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76824465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43188698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A92533-F3EB-4779-8E9C-0548A39DD9A7}"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4732447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A92533-F3EB-4779-8E9C-0548A39DD9A7}"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99584128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92533-F3EB-4779-8E9C-0548A39DD9A7}"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7013366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73166403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77959069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21814939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254879646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872819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9040827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25136075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21787943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7433790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B36D5-437A-4D6D-BBCA-089DE220AC13}"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3358748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B36D5-437A-4D6D-BBCA-089DE220AC13}"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15062957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B36D5-437A-4D6D-BBCA-089DE220AC13}"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16070048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64177981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391672552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34338527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801826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2.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6.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4.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image" Target="../media/image3.png"/><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4.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6" Type="http://schemas.openxmlformats.org/officeDocument/2006/relationships/image" Target="../media/image2.png"/><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image" Target="../media/image6.png"/><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7.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286000"/>
            <a:ext cx="8229600" cy="3840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B7F6A-2867-439C-9A4D-2FD0E495E445}"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37113-2F3E-4400-9792-506CD95B94E0}" type="slidenum">
              <a:rPr lang="en-US" smtClean="0"/>
              <a:pPr/>
              <a:t>‹#›</a:t>
            </a:fld>
            <a:endParaRPr lang="en-US"/>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7200" y="508636"/>
            <a:ext cx="1864785" cy="548640"/>
          </a:xfrm>
          <a:prstGeom prst="rect">
            <a:avLst/>
          </a:prstGeom>
        </p:spPr>
      </p:pic>
      <p:sp>
        <p:nvSpPr>
          <p:cNvPr id="16" name="Rectangle 15"/>
          <p:cNvSpPr/>
          <p:nvPr userDrawn="1"/>
        </p:nvSpPr>
        <p:spPr>
          <a:xfrm flipV="1">
            <a:off x="-10885" y="2"/>
            <a:ext cx="9154886"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457200" y="1286256"/>
            <a:ext cx="8229600" cy="914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24" name="Picture 23"/>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1608393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B3BA1-FF78-46FC-A915-646825990621}"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92372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0" y="295656"/>
            <a:ext cx="693724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sp>
        <p:nvSpPr>
          <p:cNvPr id="12" name="Rectangle 11"/>
          <p:cNvSpPr/>
          <p:nvPr userDrawn="1"/>
        </p:nvSpPr>
        <p:spPr>
          <a:xfrm flipV="1">
            <a:off x="0" y="2"/>
            <a:ext cx="69342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pic>
        <p:nvPicPr>
          <p:cNvPr id="16" name="Picture 15"/>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624722303"/>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457200" y="304800"/>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1" name="Picture 10"/>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307887177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 xmlns:a14="http://schemas.microsoft.com/office/drawing/2010/main" val="0"/>
              </a:ext>
            </a:extLst>
          </a:blip>
          <a:srcRect l="24052" r="1"/>
          <a:stretch/>
        </p:blipFill>
        <p:spPr>
          <a:xfrm>
            <a:off x="2130714" y="5357885"/>
            <a:ext cx="7013285" cy="2414515"/>
          </a:xfrm>
          <a:prstGeom prst="rect">
            <a:avLst/>
          </a:prstGeom>
        </p:spPr>
      </p:pic>
      <p:pic>
        <p:nvPicPr>
          <p:cNvPr id="9" name="Picture 8"/>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2130714" y="457200"/>
            <a:ext cx="84078" cy="5669280"/>
          </a:xfrm>
          <a:prstGeom prst="rect">
            <a:avLst/>
          </a:prstGeom>
        </p:spPr>
      </p:pic>
      <p:sp>
        <p:nvSpPr>
          <p:cNvPr id="11" name="Rectangle 10"/>
          <p:cNvSpPr/>
          <p:nvPr userDrawn="1"/>
        </p:nvSpPr>
        <p:spPr>
          <a:xfrm flipV="1">
            <a:off x="0" y="2"/>
            <a:ext cx="699516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5"/>
            <a:ext cx="699516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p:cNvPicPr>
            <a:picLocks noChangeAspect="1"/>
          </p:cNvPicPr>
          <p:nvPr userDrawn="1"/>
        </p:nvPicPr>
        <p:blipFill>
          <a:blip r:embed="rId16"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1243029044"/>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6106" y="457200"/>
            <a:ext cx="1645920" cy="484247"/>
          </a:xfrm>
          <a:prstGeom prst="rect">
            <a:avLst/>
          </a:prstGeom>
        </p:spPr>
      </p:pic>
      <p:sp>
        <p:nvSpPr>
          <p:cNvPr id="11" name="Rectangle 10"/>
          <p:cNvSpPr/>
          <p:nvPr userDrawn="1"/>
        </p:nvSpPr>
        <p:spPr>
          <a:xfrm flipV="1">
            <a:off x="0" y="2"/>
            <a:ext cx="91440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4"/>
            <a:ext cx="914399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180986051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6106" y="457200"/>
            <a:ext cx="1645920" cy="484247"/>
          </a:xfrm>
          <a:prstGeom prst="rect">
            <a:avLst/>
          </a:prstGeom>
        </p:spPr>
      </p:pic>
      <p:sp>
        <p:nvSpPr>
          <p:cNvPr id="13" name="Rectangle 12"/>
          <p:cNvSpPr/>
          <p:nvPr userDrawn="1"/>
        </p:nvSpPr>
        <p:spPr>
          <a:xfrm>
            <a:off x="456106" y="259079"/>
            <a:ext cx="8230694"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2011729472"/>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10" name="Rectangle 9"/>
          <p:cNvSpPr/>
          <p:nvPr userDrawn="1"/>
        </p:nvSpPr>
        <p:spPr>
          <a:xfrm>
            <a:off x="457200" y="295656"/>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 xmlns:a14="http://schemas.microsoft.com/office/drawing/2010/main" val="0"/>
              </a:ext>
            </a:extLst>
          </a:blip>
          <a:srcRect l="23630"/>
          <a:stretch/>
        </p:blipFill>
        <p:spPr>
          <a:xfrm>
            <a:off x="2214792" y="5562600"/>
            <a:ext cx="7157808" cy="2468880"/>
          </a:xfrm>
          <a:prstGeom prst="rect">
            <a:avLst/>
          </a:prstGeom>
        </p:spPr>
      </p:pic>
      <p:pic>
        <p:nvPicPr>
          <p:cNvPr id="9" name="Picture 8"/>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2130714" y="457200"/>
            <a:ext cx="84078" cy="5669280"/>
          </a:xfrm>
          <a:prstGeom prst="rect">
            <a:avLst/>
          </a:prstGeom>
        </p:spPr>
      </p:pic>
      <p:pic>
        <p:nvPicPr>
          <p:cNvPr id="13" name="Picture 12"/>
          <p:cNvPicPr>
            <a:picLocks noChangeAspect="1"/>
          </p:cNvPicPr>
          <p:nvPr userDrawn="1"/>
        </p:nvPicPr>
        <p:blipFill>
          <a:blip r:embed="rId16"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1163869809"/>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92533-F3EB-4779-8E9C-0548A39DD9A7}"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686420034"/>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36D5-437A-4D6D-BBCA-089DE220AC13}"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34594880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0" y="1295400"/>
            <a:ext cx="9144000" cy="5105400"/>
          </a:xfrm>
        </p:spPr>
        <p:txBody>
          <a:bodyPr>
            <a:normAutofit fontScale="92500" lnSpcReduction="10000"/>
          </a:bodyPr>
          <a:lstStyle/>
          <a:p>
            <a:pPr algn="l"/>
            <a:r>
              <a:rPr lang="en-GB" sz="2400" b="1" u="sng" dirty="0" smtClean="0"/>
              <a:t>PGA for REDD+ in NIGERIA:</a:t>
            </a:r>
            <a:r>
              <a:rPr lang="en-GB" sz="2400" b="1" dirty="0" smtClean="0"/>
              <a:t> TRAINING ON GOVERNANCE INDICATORS AND DATA COLLECTION, </a:t>
            </a:r>
            <a:r>
              <a:rPr lang="en-GB" sz="2400" b="1" dirty="0" err="1" smtClean="0"/>
              <a:t>Boje</a:t>
            </a:r>
            <a:r>
              <a:rPr lang="en-GB" sz="2400" b="1" dirty="0" smtClean="0"/>
              <a:t>, 24-28 March 2014</a:t>
            </a:r>
          </a:p>
          <a:p>
            <a:pPr algn="l"/>
            <a:endParaRPr lang="en-GB" sz="2400" b="1" dirty="0" smtClean="0"/>
          </a:p>
          <a:p>
            <a:pPr algn="l"/>
            <a:endParaRPr lang="en-GB" sz="1800" b="1" dirty="0" smtClean="0"/>
          </a:p>
          <a:p>
            <a:pPr algn="l"/>
            <a:endParaRPr lang="en-GB" sz="2400" b="1" dirty="0" smtClean="0"/>
          </a:p>
          <a:p>
            <a:r>
              <a:rPr lang="en-GB" sz="4000" b="1" dirty="0" smtClean="0">
                <a:solidFill>
                  <a:schemeClr val="tx1"/>
                </a:solidFill>
              </a:rPr>
              <a:t>PART </a:t>
            </a:r>
            <a:r>
              <a:rPr lang="en-GB" sz="4000" b="1" dirty="0" smtClean="0">
                <a:solidFill>
                  <a:schemeClr val="tx1"/>
                </a:solidFill>
              </a:rPr>
              <a:t>III: DATA COLLECTION METHODS: HOW DO WE OBTAIN THE INFORMATION THAT WE ARE LOOKING FOR?</a:t>
            </a:r>
            <a:endParaRPr lang="en-GB" sz="4000" b="1" dirty="0" smtClean="0">
              <a:solidFill>
                <a:schemeClr val="tx1"/>
              </a:solidFill>
            </a:endParaRPr>
          </a:p>
          <a:p>
            <a:pPr algn="l"/>
            <a:endParaRPr lang="en-GB" sz="4000" b="1" dirty="0" smtClean="0"/>
          </a:p>
          <a:p>
            <a:pPr algn="l"/>
            <a:endParaRPr lang="en-GB" sz="4000" b="1" dirty="0" smtClean="0"/>
          </a:p>
          <a:p>
            <a:pPr algn="r"/>
            <a:r>
              <a:rPr lang="en-GB" sz="2000" b="1" dirty="0" smtClean="0">
                <a:solidFill>
                  <a:schemeClr val="tx1"/>
                </a:solidFill>
              </a:rPr>
              <a:t>27 March </a:t>
            </a:r>
            <a:r>
              <a:rPr lang="en-GB" sz="2000" b="1" dirty="0" smtClean="0">
                <a:solidFill>
                  <a:schemeClr val="tx1"/>
                </a:solidFill>
              </a:rPr>
              <a:t>2014</a:t>
            </a:r>
          </a:p>
        </p:txBody>
      </p:sp>
    </p:spTree>
    <p:extLst>
      <p:ext uri="{BB962C8B-B14F-4D97-AF65-F5344CB8AC3E}">
        <p14:creationId xmlns:p14="http://schemas.microsoft.com/office/powerpoint/2010/main" xmlns="" val="39403167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417576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en-US" sz="2400" b="1" dirty="0" smtClean="0">
                          <a:solidFill>
                            <a:schemeClr val="bg1"/>
                          </a:solidFill>
                          <a:latin typeface="+mn-lt"/>
                        </a:rPr>
                        <a:t>Positive</a:t>
                      </a:r>
                      <a:endParaRPr lang="en-US" sz="2400" b="1" dirty="0">
                        <a:solidFill>
                          <a:schemeClr val="bg1"/>
                        </a:solidFill>
                        <a:latin typeface="+mn-lt"/>
                      </a:endParaRPr>
                    </a:p>
                  </a:txBody>
                  <a:tcPr/>
                </a:tc>
                <a:tc>
                  <a:txBody>
                    <a:bodyPr/>
                    <a:lstStyle/>
                    <a:p>
                      <a:pPr algn="ctr"/>
                      <a:r>
                        <a:rPr lang="en-US" sz="2400" b="1" dirty="0" smtClean="0">
                          <a:solidFill>
                            <a:schemeClr val="bg1"/>
                          </a:solidFill>
                          <a:latin typeface="+mn-lt"/>
                        </a:rPr>
                        <a:t>Negative</a:t>
                      </a:r>
                      <a:endParaRPr lang="en-US" sz="2400" b="1" dirty="0">
                        <a:solidFill>
                          <a:schemeClr val="bg1"/>
                        </a:solidFill>
                        <a:latin typeface="+mn-lt"/>
                      </a:endParaRPr>
                    </a:p>
                  </a:txBody>
                  <a:tcPr/>
                </a:tc>
              </a:tr>
              <a:tr h="370840">
                <a:tc>
                  <a:txBody>
                    <a:bodyPr/>
                    <a:lstStyle/>
                    <a:p>
                      <a:pPr>
                        <a:buFontTx/>
                        <a:buNone/>
                        <a:tabLst>
                          <a:tab pos="457200" algn="l"/>
                        </a:tabLst>
                      </a:pPr>
                      <a:r>
                        <a:rPr lang="en-GB" sz="2000" dirty="0" smtClean="0">
                          <a:latin typeface="+mn-lt"/>
                        </a:rPr>
                        <a:t>Qualitative, useful for preliminary and exploratory </a:t>
                      </a:r>
                    </a:p>
                  </a:txBody>
                  <a:tcPr/>
                </a:tc>
                <a:tc>
                  <a:txBody>
                    <a:bodyPr/>
                    <a:lstStyle/>
                    <a:p>
                      <a:pPr>
                        <a:buFontTx/>
                        <a:buNone/>
                        <a:tabLst>
                          <a:tab pos="457200" algn="l"/>
                        </a:tabLst>
                      </a:pPr>
                      <a:r>
                        <a:rPr lang="en-GB" sz="2000" dirty="0" smtClean="0">
                          <a:latin typeface="+mn-lt"/>
                        </a:rPr>
                        <a:t>More time consuming (data collection, transcription, analysis)</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Helpful in explaining complex experiences, perceptions, identifying incentives, causes and effects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Small sample sizes can’t be generalized to entire population (not representative)</a:t>
                      </a:r>
                    </a:p>
                    <a:p>
                      <a:endParaRPr lang="en-US" sz="2000"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Reduces researcher bias, gives respondents more control over what to discuss, for how long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Interviewers must be well-trained</a:t>
                      </a:r>
                    </a:p>
                    <a:p>
                      <a:endParaRPr lang="en-US" sz="2000"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aseline="0" dirty="0" smtClean="0">
                          <a:latin typeface="+mn-lt"/>
                        </a:rPr>
                        <a:t>Often u</a:t>
                      </a:r>
                      <a:r>
                        <a:rPr lang="en-GB" sz="2000" dirty="0" smtClean="0">
                          <a:latin typeface="+mn-lt"/>
                        </a:rPr>
                        <a:t>ncovers new issues</a:t>
                      </a:r>
                    </a:p>
                    <a:p>
                      <a:endParaRPr lang="en-US" sz="2000" dirty="0">
                        <a:latin typeface="+mn-lt"/>
                      </a:endParaRPr>
                    </a:p>
                  </a:txBody>
                  <a:tcPr/>
                </a:tc>
                <a:tc>
                  <a:txBody>
                    <a:bodyPr/>
                    <a:lstStyle/>
                    <a:p>
                      <a:r>
                        <a:rPr lang="en-US" sz="2000" dirty="0" smtClean="0">
                          <a:latin typeface="+mn-lt"/>
                        </a:rPr>
                        <a:t>Ideally</a:t>
                      </a:r>
                      <a:r>
                        <a:rPr lang="en-US" sz="2000" baseline="0" dirty="0" smtClean="0">
                          <a:latin typeface="+mn-lt"/>
                        </a:rPr>
                        <a:t> best if interviews area carried out by the same person </a:t>
                      </a:r>
                      <a:endParaRPr lang="en-US" sz="2000" dirty="0">
                        <a:latin typeface="+mn-lt"/>
                      </a:endParaRPr>
                    </a:p>
                  </a:txBody>
                  <a:tcPr/>
                </a:tc>
              </a:tr>
            </a:tbl>
          </a:graphicData>
        </a:graphic>
      </p:graphicFrame>
      <p:sp>
        <p:nvSpPr>
          <p:cNvPr id="3" name="textruta 4"/>
          <p:cNvSpPr txBox="1"/>
          <p:nvPr/>
        </p:nvSpPr>
        <p:spPr>
          <a:xfrm>
            <a:off x="928662" y="762000"/>
            <a:ext cx="7286676" cy="904863"/>
          </a:xfrm>
          <a:prstGeom prst="rect">
            <a:avLst/>
          </a:prstGeom>
          <a:noFill/>
        </p:spPr>
        <p:txBody>
          <a:bodyPr wrap="square" rtlCol="0">
            <a:spAutoFit/>
          </a:bodyPr>
          <a:lstStyle/>
          <a:p>
            <a:pPr algn="ctr">
              <a:buNone/>
            </a:pPr>
            <a:r>
              <a:rPr lang="en-US" sz="2400" b="1" dirty="0" smtClean="0">
                <a:latin typeface="+mj-lt"/>
              </a:rPr>
              <a:t>2. Interviews</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402336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en-US" sz="2400" b="1" dirty="0" smtClean="0">
                          <a:solidFill>
                            <a:schemeClr val="bg1"/>
                          </a:solidFill>
                          <a:latin typeface="+mn-lt"/>
                        </a:rPr>
                        <a:t>Positive</a:t>
                      </a:r>
                      <a:endParaRPr lang="en-US" sz="2400" b="1" dirty="0">
                        <a:solidFill>
                          <a:schemeClr val="bg1"/>
                        </a:solidFill>
                        <a:latin typeface="+mn-lt"/>
                      </a:endParaRPr>
                    </a:p>
                  </a:txBody>
                  <a:tcPr/>
                </a:tc>
                <a:tc>
                  <a:txBody>
                    <a:bodyPr/>
                    <a:lstStyle/>
                    <a:p>
                      <a:pPr algn="ctr"/>
                      <a:r>
                        <a:rPr lang="en-US" sz="2400" b="1" dirty="0" smtClean="0">
                          <a:solidFill>
                            <a:schemeClr val="bg1"/>
                          </a:solidFill>
                          <a:latin typeface="+mn-lt"/>
                        </a:rPr>
                        <a:t>Negative</a:t>
                      </a:r>
                      <a:endParaRPr lang="en-US" sz="2400" b="1" dirty="0">
                        <a:solidFill>
                          <a:schemeClr val="bg1"/>
                        </a:solidFill>
                        <a:latin typeface="+mn-lt"/>
                      </a:endParaRPr>
                    </a:p>
                  </a:txBody>
                  <a:tcPr/>
                </a:tc>
              </a:tr>
              <a:tr h="370840">
                <a:tc>
                  <a:txBody>
                    <a:bodyPr/>
                    <a:lstStyle/>
                    <a:p>
                      <a:pPr>
                        <a:buFontTx/>
                        <a:buNone/>
                        <a:tabLst>
                          <a:tab pos="457200" algn="l"/>
                        </a:tabLst>
                      </a:pPr>
                      <a:r>
                        <a:rPr lang="en-GB" sz="2400" dirty="0" smtClean="0">
                          <a:latin typeface="+mn-lt"/>
                        </a:rPr>
                        <a:t>Quick way of getting in-depth information from a group</a:t>
                      </a:r>
                    </a:p>
                  </a:txBody>
                  <a:tcPr/>
                </a:tc>
                <a:tc>
                  <a:txBody>
                    <a:bodyPr/>
                    <a:lstStyle/>
                    <a:p>
                      <a:pPr>
                        <a:buFontTx/>
                        <a:buNone/>
                        <a:tabLst>
                          <a:tab pos="457200" algn="l"/>
                        </a:tabLst>
                      </a:pPr>
                      <a:r>
                        <a:rPr lang="en-GB" sz="2400" dirty="0" smtClean="0">
                          <a:latin typeface="+mn-lt"/>
                        </a:rPr>
                        <a:t>Focus groups may be affected by </a:t>
                      </a:r>
                      <a:r>
                        <a:rPr lang="en-GB" sz="2400" baseline="0" dirty="0" smtClean="0">
                          <a:latin typeface="+mn-lt"/>
                        </a:rPr>
                        <a:t>i</a:t>
                      </a:r>
                      <a:r>
                        <a:rPr lang="en-GB" sz="2400" dirty="0" smtClean="0">
                          <a:latin typeface="+mn-lt"/>
                        </a:rPr>
                        <a:t>ntimidation and domination by elites</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latin typeface="+mn-lt"/>
                        </a:rPr>
                        <a:t>Can get a range of views on an issue</a:t>
                      </a:r>
                    </a:p>
                    <a:p>
                      <a:endParaRPr lang="en-US" sz="24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latin typeface="+mn-lt"/>
                        </a:rPr>
                        <a:t>Potential of bias in sampling of groups</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latin typeface="+mn-lt"/>
                        </a:rPr>
                        <a:t>Cost and time-effective (no need for extensive preparation or training)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latin typeface="+mn-lt"/>
                        </a:rPr>
                        <a:t>Need clear agenda and skilled facilitator</a:t>
                      </a:r>
                      <a:endParaRPr lang="en-GB" sz="2400" b="1" dirty="0" smtClean="0">
                        <a:latin typeface="+mn-lt"/>
                      </a:endParaRPr>
                    </a:p>
                  </a:txBody>
                  <a:tcPr/>
                </a:tc>
              </a:tr>
            </a:tbl>
          </a:graphicData>
        </a:graphic>
      </p:graphicFrame>
      <p:sp>
        <p:nvSpPr>
          <p:cNvPr id="3" name="textruta 4"/>
          <p:cNvSpPr txBox="1"/>
          <p:nvPr/>
        </p:nvSpPr>
        <p:spPr>
          <a:xfrm>
            <a:off x="928662" y="838200"/>
            <a:ext cx="7286676" cy="904863"/>
          </a:xfrm>
          <a:prstGeom prst="rect">
            <a:avLst/>
          </a:prstGeom>
          <a:noFill/>
        </p:spPr>
        <p:txBody>
          <a:bodyPr wrap="square" rtlCol="0">
            <a:spAutoFit/>
          </a:bodyPr>
          <a:lstStyle/>
          <a:p>
            <a:pPr algn="ctr">
              <a:buNone/>
            </a:pPr>
            <a:r>
              <a:rPr lang="en-US" sz="2400" b="1" dirty="0" smtClean="0">
                <a:latin typeface="+mj-lt"/>
              </a:rPr>
              <a:t>3. Focus groups</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371856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en-US" sz="2200" b="1" dirty="0" smtClean="0">
                          <a:solidFill>
                            <a:schemeClr val="bg1"/>
                          </a:solidFill>
                          <a:latin typeface="+mn-lt"/>
                        </a:rPr>
                        <a:t>Positive</a:t>
                      </a:r>
                      <a:endParaRPr lang="en-US" sz="2200" b="1" dirty="0">
                        <a:solidFill>
                          <a:schemeClr val="bg1"/>
                        </a:solidFill>
                        <a:latin typeface="+mn-lt"/>
                      </a:endParaRPr>
                    </a:p>
                  </a:txBody>
                  <a:tcPr/>
                </a:tc>
                <a:tc>
                  <a:txBody>
                    <a:bodyPr/>
                    <a:lstStyle/>
                    <a:p>
                      <a:pPr algn="ctr"/>
                      <a:r>
                        <a:rPr lang="en-US" sz="2200" b="1" dirty="0" smtClean="0">
                          <a:solidFill>
                            <a:schemeClr val="bg1"/>
                          </a:solidFill>
                          <a:latin typeface="+mn-lt"/>
                        </a:rPr>
                        <a:t>Negative</a:t>
                      </a:r>
                      <a:endParaRPr lang="en-US" sz="2200" b="1" dirty="0">
                        <a:solidFill>
                          <a:schemeClr val="bg1"/>
                        </a:solidFill>
                        <a:latin typeface="+mn-lt"/>
                      </a:endParaRPr>
                    </a:p>
                  </a:txBody>
                  <a:tcPr/>
                </a:tc>
              </a:tr>
              <a:tr h="370840">
                <a:tc>
                  <a:txBody>
                    <a:bodyPr/>
                    <a:lstStyle/>
                    <a:p>
                      <a:pPr>
                        <a:buFontTx/>
                        <a:buNone/>
                        <a:tabLst>
                          <a:tab pos="457200" algn="l"/>
                        </a:tabLst>
                      </a:pPr>
                      <a:r>
                        <a:rPr lang="en-GB" sz="2200" dirty="0" smtClean="0">
                          <a:latin typeface="+mn-lt"/>
                        </a:rPr>
                        <a:t>Observing people</a:t>
                      </a:r>
                      <a:r>
                        <a:rPr lang="en-GB" sz="2200" baseline="0" dirty="0" smtClean="0">
                          <a:latin typeface="+mn-lt"/>
                        </a:rPr>
                        <a:t> or</a:t>
                      </a:r>
                      <a:r>
                        <a:rPr lang="en-GB" sz="2200" dirty="0" smtClean="0">
                          <a:latin typeface="+mn-lt"/>
                        </a:rPr>
                        <a:t> infrastructure in context gives greater insight / accuracy</a:t>
                      </a:r>
                    </a:p>
                  </a:txBody>
                  <a:tcPr/>
                </a:tc>
                <a:tc>
                  <a:txBody>
                    <a:bodyPr/>
                    <a:lstStyle/>
                    <a:p>
                      <a:pPr>
                        <a:buFontTx/>
                        <a:buNone/>
                        <a:tabLst>
                          <a:tab pos="457200" algn="l"/>
                        </a:tabLst>
                      </a:pPr>
                      <a:r>
                        <a:rPr lang="en-GB" sz="2200" dirty="0" smtClean="0">
                          <a:latin typeface="+mn-lt"/>
                        </a:rPr>
                        <a:t>Presence of researcher may cause people to act</a:t>
                      </a:r>
                      <a:r>
                        <a:rPr lang="en-GB" sz="2200" baseline="0" dirty="0" smtClean="0">
                          <a:latin typeface="+mn-lt"/>
                        </a:rPr>
                        <a:t> or </a:t>
                      </a:r>
                      <a:r>
                        <a:rPr lang="en-GB" sz="2200" dirty="0" smtClean="0">
                          <a:latin typeface="+mn-lt"/>
                        </a:rPr>
                        <a:t>respond differently</a:t>
                      </a:r>
                    </a:p>
                    <a:p>
                      <a:endParaRPr lang="en-US" sz="2200"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mn-lt"/>
                        </a:rPr>
                        <a:t>Cheap to carry out </a:t>
                      </a:r>
                    </a:p>
                    <a:p>
                      <a:endParaRPr lang="en-US" sz="22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mn-lt"/>
                        </a:rPr>
                        <a:t>Bias in observation from researcher’s interpretation</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mn-lt"/>
                        </a:rPr>
                        <a:t>Requires little training for analysis</a:t>
                      </a:r>
                    </a:p>
                    <a:p>
                      <a:endParaRPr lang="en-US" sz="22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mn-lt"/>
                        </a:rPr>
                        <a:t>Amount of time varies</a:t>
                      </a:r>
                    </a:p>
                    <a:p>
                      <a:endParaRPr lang="en-US" sz="2200" dirty="0">
                        <a:latin typeface="+mn-lt"/>
                      </a:endParaRPr>
                    </a:p>
                  </a:txBody>
                  <a:tcPr/>
                </a:tc>
              </a:tr>
            </a:tbl>
          </a:graphicData>
        </a:graphic>
      </p:graphicFrame>
      <p:sp>
        <p:nvSpPr>
          <p:cNvPr id="3" name="textruta 4"/>
          <p:cNvSpPr txBox="1"/>
          <p:nvPr/>
        </p:nvSpPr>
        <p:spPr>
          <a:xfrm>
            <a:off x="928662" y="762000"/>
            <a:ext cx="7286676" cy="904863"/>
          </a:xfrm>
          <a:prstGeom prst="rect">
            <a:avLst/>
          </a:prstGeom>
          <a:noFill/>
        </p:spPr>
        <p:txBody>
          <a:bodyPr wrap="square" rtlCol="0">
            <a:spAutoFit/>
          </a:bodyPr>
          <a:lstStyle/>
          <a:p>
            <a:pPr algn="ctr">
              <a:buNone/>
            </a:pPr>
            <a:r>
              <a:rPr lang="en-US" sz="2400" b="1" dirty="0" smtClean="0">
                <a:latin typeface="+mj-lt"/>
              </a:rPr>
              <a:t>4. Observation</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405384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en-US" sz="2200" b="1" dirty="0" smtClean="0">
                          <a:solidFill>
                            <a:schemeClr val="bg1"/>
                          </a:solidFill>
                          <a:latin typeface="+mn-lt"/>
                        </a:rPr>
                        <a:t>Positive</a:t>
                      </a:r>
                      <a:endParaRPr lang="en-US" sz="2200" b="1" dirty="0">
                        <a:solidFill>
                          <a:schemeClr val="bg1"/>
                        </a:solidFill>
                        <a:latin typeface="+mn-lt"/>
                      </a:endParaRPr>
                    </a:p>
                  </a:txBody>
                  <a:tcPr/>
                </a:tc>
                <a:tc>
                  <a:txBody>
                    <a:bodyPr/>
                    <a:lstStyle/>
                    <a:p>
                      <a:pPr algn="ctr"/>
                      <a:r>
                        <a:rPr lang="en-US" sz="2200" b="1" dirty="0" smtClean="0">
                          <a:solidFill>
                            <a:schemeClr val="bg1"/>
                          </a:solidFill>
                          <a:latin typeface="+mn-lt"/>
                        </a:rPr>
                        <a:t>Negative</a:t>
                      </a:r>
                      <a:endParaRPr lang="en-US" sz="2200" b="1" dirty="0">
                        <a:solidFill>
                          <a:schemeClr val="bg1"/>
                        </a:solidFill>
                        <a:latin typeface="+mn-lt"/>
                      </a:endParaRPr>
                    </a:p>
                  </a:txBody>
                  <a:tcPr/>
                </a:tc>
              </a:tr>
              <a:tr h="370840">
                <a:tc>
                  <a:txBody>
                    <a:bodyPr/>
                    <a:lstStyle/>
                    <a:p>
                      <a:pPr>
                        <a:buFontTx/>
                        <a:buNone/>
                        <a:tabLst>
                          <a:tab pos="457200" algn="l"/>
                        </a:tabLst>
                      </a:pPr>
                      <a:r>
                        <a:rPr lang="en-GB" sz="2000" dirty="0" smtClean="0">
                          <a:latin typeface="+mn-lt"/>
                        </a:rPr>
                        <a:t>Innovative way of determining effectiveness of certain governance processes</a:t>
                      </a:r>
                      <a:r>
                        <a:rPr lang="en-GB" sz="2000" baseline="0" dirty="0" smtClean="0">
                          <a:latin typeface="+mn-lt"/>
                        </a:rPr>
                        <a:t> or</a:t>
                      </a:r>
                      <a:r>
                        <a:rPr lang="en-GB" sz="2000" dirty="0" smtClean="0">
                          <a:latin typeface="+mn-lt"/>
                        </a:rPr>
                        <a:t> reforms from a user perspective</a:t>
                      </a:r>
                      <a:r>
                        <a:rPr lang="en-GB" sz="2000" baseline="0" dirty="0" smtClean="0">
                          <a:latin typeface="+mn-lt"/>
                        </a:rPr>
                        <a:t> (</a:t>
                      </a:r>
                      <a:r>
                        <a:rPr lang="en-GB" sz="2000" dirty="0" smtClean="0">
                          <a:latin typeface="+mn-lt"/>
                        </a:rPr>
                        <a:t>e.g. use of trained teams compare ability to access information with groups of local volunteers)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Small sample sizes can’t be generalized to entire population (not representative)</a:t>
                      </a:r>
                    </a:p>
                    <a:p>
                      <a:endParaRPr lang="en-US" sz="2000"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Shows how different backgrounds and levels of know-how affect ability to access certain services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Timing of data collection varies</a:t>
                      </a:r>
                      <a:endParaRPr lang="en-US" sz="2000" dirty="0" smtClean="0">
                        <a:latin typeface="+mn-lt"/>
                      </a:endParaRPr>
                    </a:p>
                    <a:p>
                      <a:endParaRPr lang="en-US" sz="2000"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Cost effective</a:t>
                      </a:r>
                      <a:endParaRPr lang="en-US" sz="2000" dirty="0">
                        <a:latin typeface="+mn-lt"/>
                      </a:endParaRPr>
                    </a:p>
                  </a:txBody>
                  <a:tcPr/>
                </a:tc>
                <a:tc>
                  <a:txBody>
                    <a:bodyPr/>
                    <a:lstStyle/>
                    <a:p>
                      <a:endParaRPr lang="en-US" sz="2000" dirty="0">
                        <a:latin typeface="+mn-lt"/>
                      </a:endParaRPr>
                    </a:p>
                  </a:txBody>
                  <a:tcPr/>
                </a:tc>
              </a:tr>
            </a:tbl>
          </a:graphicData>
        </a:graphic>
      </p:graphicFrame>
      <p:sp>
        <p:nvSpPr>
          <p:cNvPr id="3" name="textruta 4"/>
          <p:cNvSpPr txBox="1"/>
          <p:nvPr/>
        </p:nvSpPr>
        <p:spPr>
          <a:xfrm>
            <a:off x="928662" y="838200"/>
            <a:ext cx="7286676" cy="904863"/>
          </a:xfrm>
          <a:prstGeom prst="rect">
            <a:avLst/>
          </a:prstGeom>
          <a:noFill/>
        </p:spPr>
        <p:txBody>
          <a:bodyPr wrap="square" rtlCol="0">
            <a:spAutoFit/>
          </a:bodyPr>
          <a:lstStyle/>
          <a:p>
            <a:pPr algn="ctr">
              <a:buNone/>
            </a:pPr>
            <a:r>
              <a:rPr lang="en-US" sz="2400" b="1" dirty="0" smtClean="0">
                <a:latin typeface="+mj-lt"/>
              </a:rPr>
              <a:t>5. Field tests</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5039377"/>
        </p:xfrm>
        <a:graphic>
          <a:graphicData uri="http://schemas.openxmlformats.org/drawingml/2006/table">
            <a:tbl>
              <a:tblPr firstRow="1" bandRow="1">
                <a:tableStyleId>{5C22544A-7EE6-4342-B048-85BDC9FD1C3A}</a:tableStyleId>
              </a:tblPr>
              <a:tblGrid>
                <a:gridCol w="4000528"/>
                <a:gridCol w="4000528"/>
              </a:tblGrid>
              <a:tr h="447910">
                <a:tc>
                  <a:txBody>
                    <a:bodyPr/>
                    <a:lstStyle/>
                    <a:p>
                      <a:pPr algn="ctr"/>
                      <a:r>
                        <a:rPr lang="en-US" sz="2200" b="1" dirty="0" smtClean="0">
                          <a:solidFill>
                            <a:schemeClr val="bg1"/>
                          </a:solidFill>
                          <a:latin typeface="+mn-lt"/>
                        </a:rPr>
                        <a:t>Positive</a:t>
                      </a:r>
                      <a:endParaRPr lang="en-US" sz="2200" b="1" dirty="0">
                        <a:solidFill>
                          <a:schemeClr val="bg1"/>
                        </a:solidFill>
                        <a:latin typeface="+mn-lt"/>
                      </a:endParaRPr>
                    </a:p>
                  </a:txBody>
                  <a:tcPr/>
                </a:tc>
                <a:tc>
                  <a:txBody>
                    <a:bodyPr/>
                    <a:lstStyle/>
                    <a:p>
                      <a:pPr algn="ctr"/>
                      <a:r>
                        <a:rPr lang="en-US" sz="2200" b="1" dirty="0" smtClean="0">
                          <a:solidFill>
                            <a:schemeClr val="bg1"/>
                          </a:solidFill>
                          <a:latin typeface="+mn-lt"/>
                        </a:rPr>
                        <a:t>Negative</a:t>
                      </a:r>
                      <a:endParaRPr lang="en-US" sz="2200" b="1" dirty="0">
                        <a:solidFill>
                          <a:schemeClr val="bg1"/>
                        </a:solidFill>
                        <a:latin typeface="+mn-lt"/>
                      </a:endParaRPr>
                    </a:p>
                  </a:txBody>
                  <a:tcPr/>
                </a:tc>
              </a:tr>
              <a:tr h="1055787">
                <a:tc>
                  <a:txBody>
                    <a:bodyPr/>
                    <a:lstStyle/>
                    <a:p>
                      <a:pPr>
                        <a:buFontTx/>
                        <a:buNone/>
                        <a:tabLst>
                          <a:tab pos="457200" algn="l"/>
                        </a:tabLst>
                      </a:pPr>
                      <a:r>
                        <a:rPr lang="en-GB" sz="2000" dirty="0" smtClean="0">
                          <a:latin typeface="+mn-lt"/>
                        </a:rPr>
                        <a:t>Necessary at early phase of research to determine available data sources, understand context and issues</a:t>
                      </a:r>
                    </a:p>
                  </a:txBody>
                  <a:tcPr/>
                </a:tc>
                <a:tc>
                  <a:txBody>
                    <a:bodyPr/>
                    <a:lstStyle/>
                    <a:p>
                      <a:pPr>
                        <a:buFontTx/>
                        <a:buNone/>
                        <a:tabLst>
                          <a:tab pos="457200" algn="l"/>
                        </a:tabLst>
                      </a:pPr>
                      <a:r>
                        <a:rPr lang="en-GB" sz="2000" dirty="0" smtClean="0">
                          <a:latin typeface="+mn-lt"/>
                        </a:rPr>
                        <a:t>Disaggregating administrative data  is difficult </a:t>
                      </a:r>
                    </a:p>
                    <a:p>
                      <a:endParaRPr lang="en-US" sz="2000" dirty="0">
                        <a:latin typeface="+mn-lt"/>
                      </a:endParaRPr>
                    </a:p>
                  </a:txBody>
                  <a:tcPr/>
                </a:tc>
              </a:tr>
              <a:tr h="1568137">
                <a:tc>
                  <a:txBody>
                    <a:bodyPr/>
                    <a:lstStyle/>
                    <a:p>
                      <a:pPr marL="0" marR="0" indent="0" algn="l" defTabSz="914400" rtl="0" eaLnBrk="1" fontAlgn="auto" latinLnBrk="0" hangingPunct="1">
                        <a:lnSpc>
                          <a:spcPct val="100000"/>
                        </a:lnSpc>
                        <a:spcBef>
                          <a:spcPts val="0"/>
                        </a:spcBef>
                        <a:spcAft>
                          <a:spcPts val="0"/>
                        </a:spcAft>
                        <a:buClrTx/>
                        <a:buSzTx/>
                        <a:buFontTx/>
                        <a:buNone/>
                        <a:tabLst>
                          <a:tab pos="457200" algn="l"/>
                        </a:tabLst>
                        <a:defRPr/>
                      </a:pPr>
                      <a:r>
                        <a:rPr lang="en-GB" sz="2000" dirty="0" smtClean="0">
                          <a:latin typeface="+mn-lt"/>
                        </a:rPr>
                        <a:t>Event-based data: newspaper articles, individual records (e.g. testimonies collected by NGOs), information from independent researchers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Event-based data not </a:t>
                      </a:r>
                      <a:r>
                        <a:rPr lang="en-GB" sz="2000" dirty="0" err="1" smtClean="0">
                          <a:latin typeface="+mn-lt"/>
                        </a:rPr>
                        <a:t>generalisable</a:t>
                      </a:r>
                      <a:r>
                        <a:rPr lang="en-GB" sz="2000" dirty="0" smtClean="0">
                          <a:latin typeface="+mn-lt"/>
                        </a:rPr>
                        <a:t>, problems of under-reporting</a:t>
                      </a:r>
                    </a:p>
                    <a:p>
                      <a:endParaRPr lang="en-US" sz="2000" dirty="0">
                        <a:latin typeface="+mn-lt"/>
                      </a:endParaRPr>
                    </a:p>
                  </a:txBody>
                  <a:tcPr/>
                </a:tc>
              </a:tr>
              <a:tr h="1695659">
                <a:tc>
                  <a:txBody>
                    <a:bodyPr/>
                    <a:lstStyle/>
                    <a:p>
                      <a:pPr>
                        <a:buFontTx/>
                        <a:buNone/>
                        <a:tabLst>
                          <a:tab pos="457200" algn="l"/>
                        </a:tabLst>
                      </a:pPr>
                      <a:r>
                        <a:rPr lang="en-GB" sz="2000" dirty="0" smtClean="0">
                          <a:latin typeface="+mn-lt"/>
                        </a:rPr>
                        <a:t>Wide range of sources: academic, administrative, NGO, newspaper</a:t>
                      </a:r>
                    </a:p>
                    <a:p>
                      <a:pPr>
                        <a:buFontTx/>
                        <a:buNone/>
                        <a:tabLst>
                          <a:tab pos="457200" algn="l"/>
                        </a:tabLst>
                      </a:pPr>
                      <a:r>
                        <a:rPr lang="en-GB" sz="2000" dirty="0" smtClean="0">
                          <a:latin typeface="+mn-lt"/>
                        </a:rPr>
                        <a:t>Many countries have high quality administrative data (e.g. through tax collection, registration for social security, census)</a:t>
                      </a:r>
                      <a:endParaRPr lang="en-GB" sz="20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mn-lt"/>
                        </a:rPr>
                        <a:t>Bias of the media needs to be taken into account</a:t>
                      </a:r>
                    </a:p>
                    <a:p>
                      <a:endParaRPr lang="en-US" sz="2000" dirty="0">
                        <a:latin typeface="+mn-lt"/>
                      </a:endParaRPr>
                    </a:p>
                  </a:txBody>
                  <a:tcPr/>
                </a:tc>
              </a:tr>
            </a:tbl>
          </a:graphicData>
        </a:graphic>
      </p:graphicFrame>
      <p:sp>
        <p:nvSpPr>
          <p:cNvPr id="3" name="textruta 4"/>
          <p:cNvSpPr txBox="1"/>
          <p:nvPr/>
        </p:nvSpPr>
        <p:spPr>
          <a:xfrm>
            <a:off x="928662" y="685800"/>
            <a:ext cx="7286676" cy="904863"/>
          </a:xfrm>
          <a:prstGeom prst="rect">
            <a:avLst/>
          </a:prstGeom>
          <a:noFill/>
        </p:spPr>
        <p:txBody>
          <a:bodyPr wrap="square" rtlCol="0">
            <a:spAutoFit/>
          </a:bodyPr>
          <a:lstStyle/>
          <a:p>
            <a:pPr algn="ctr">
              <a:buNone/>
            </a:pPr>
            <a:r>
              <a:rPr lang="en-US" sz="2400" b="1" dirty="0" smtClean="0">
                <a:latin typeface="+mj-lt"/>
              </a:rPr>
              <a:t>6. Analysis of documents</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928662" y="1304937"/>
            <a:ext cx="7286676" cy="904863"/>
          </a:xfrm>
          <a:prstGeom prst="rect">
            <a:avLst/>
          </a:prstGeom>
          <a:noFill/>
        </p:spPr>
        <p:txBody>
          <a:bodyPr wrap="square" rtlCol="0">
            <a:spAutoFit/>
          </a:bodyPr>
          <a:lstStyle/>
          <a:p>
            <a:pPr algn="ctr">
              <a:buNone/>
            </a:pPr>
            <a:r>
              <a:rPr lang="en-US" sz="2400" b="1" dirty="0" smtClean="0">
                <a:latin typeface="+mj-lt"/>
              </a:rPr>
              <a:t>Triangulation, a means to ‘verify’ information</a:t>
            </a:r>
            <a:endParaRPr lang="sv-SE" sz="2400" b="1" dirty="0" smtClean="0">
              <a:latin typeface="+mj-lt"/>
            </a:endParaRPr>
          </a:p>
          <a:p>
            <a:pPr algn="ctr">
              <a:buNone/>
            </a:pPr>
            <a:endParaRPr lang="sv-SE" sz="2400" b="1" dirty="0">
              <a:latin typeface="+mj-lt"/>
            </a:endParaRPr>
          </a:p>
        </p:txBody>
      </p:sp>
      <p:sp>
        <p:nvSpPr>
          <p:cNvPr id="6" name="textruta 5"/>
          <p:cNvSpPr txBox="1"/>
          <p:nvPr/>
        </p:nvSpPr>
        <p:spPr>
          <a:xfrm>
            <a:off x="857224" y="1643050"/>
            <a:ext cx="7429552" cy="723275"/>
          </a:xfrm>
          <a:prstGeom prst="rect">
            <a:avLst/>
          </a:prstGeom>
          <a:noFill/>
        </p:spPr>
        <p:txBody>
          <a:bodyPr wrap="square" rtlCol="0">
            <a:spAutoFit/>
          </a:bodyPr>
          <a:lstStyle/>
          <a:p>
            <a:endParaRPr lang="sv-SE" sz="2000" dirty="0" smtClean="0"/>
          </a:p>
          <a:p>
            <a:pPr marL="0" indent="0">
              <a:lnSpc>
                <a:spcPct val="80000"/>
              </a:lnSpc>
              <a:spcBef>
                <a:spcPts val="600"/>
              </a:spcBef>
              <a:buFont typeface="Times New Roman" pitchFamily="18"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000" dirty="0">
              <a:latin typeface="+mn-lt"/>
            </a:endParaRPr>
          </a:p>
        </p:txBody>
      </p:sp>
      <p:sp>
        <p:nvSpPr>
          <p:cNvPr id="4" name="textruta 6"/>
          <p:cNvSpPr txBox="1"/>
          <p:nvPr/>
        </p:nvSpPr>
        <p:spPr>
          <a:xfrm>
            <a:off x="785786" y="2428868"/>
            <a:ext cx="7572428" cy="3071610"/>
          </a:xfrm>
          <a:prstGeom prst="rect">
            <a:avLst/>
          </a:prstGeom>
          <a:noFill/>
        </p:spPr>
        <p:txBody>
          <a:bodyPr wrap="square" rtlCol="0">
            <a:spAutoFit/>
          </a:bodyPr>
          <a:lstStyle/>
          <a:p>
            <a:r>
              <a:rPr lang="sv-SE" sz="2200" dirty="0" smtClean="0">
                <a:latin typeface="+mn-lt"/>
              </a:rPr>
              <a:t>The same topic is discussed with </a:t>
            </a:r>
            <a:r>
              <a:rPr lang="sv-SE" sz="2200" b="1" dirty="0" smtClean="0">
                <a:latin typeface="+mn-lt"/>
              </a:rPr>
              <a:t>different groups of people</a:t>
            </a:r>
          </a:p>
          <a:p>
            <a:r>
              <a:rPr lang="sv-SE" sz="2200" dirty="0" smtClean="0">
                <a:latin typeface="+mn-lt"/>
              </a:rPr>
              <a:t>An issue is analyzed by the same group of people, but using </a:t>
            </a:r>
            <a:r>
              <a:rPr lang="sv-SE" sz="2200" b="1" dirty="0" smtClean="0">
                <a:latin typeface="+mn-lt"/>
              </a:rPr>
              <a:t>different methods</a:t>
            </a:r>
          </a:p>
          <a:p>
            <a:r>
              <a:rPr lang="sv-SE" sz="2200" dirty="0" smtClean="0">
                <a:latin typeface="+mn-lt"/>
              </a:rPr>
              <a:t>The same group analyzes the issue at </a:t>
            </a:r>
            <a:r>
              <a:rPr lang="sv-SE" sz="2200" b="1" dirty="0" smtClean="0">
                <a:latin typeface="+mn-lt"/>
              </a:rPr>
              <a:t>different points in time</a:t>
            </a:r>
          </a:p>
          <a:p>
            <a:r>
              <a:rPr lang="sv-SE" sz="2200" dirty="0" smtClean="0">
                <a:latin typeface="+mn-lt"/>
              </a:rPr>
              <a:t>Results from the analysis carried out by one group are </a:t>
            </a:r>
            <a:r>
              <a:rPr lang="sv-SE" sz="2200" b="1" dirty="0" smtClean="0">
                <a:latin typeface="+mn-lt"/>
              </a:rPr>
              <a:t>shared for discussion with another group</a:t>
            </a:r>
          </a:p>
          <a:p>
            <a:r>
              <a:rPr lang="sv-SE" sz="2200" dirty="0" smtClean="0">
                <a:latin typeface="+mn-lt"/>
              </a:rPr>
              <a:t>Results of the study are </a:t>
            </a:r>
            <a:r>
              <a:rPr lang="sv-SE" sz="2200" b="1" dirty="0" smtClean="0">
                <a:latin typeface="+mn-lt"/>
              </a:rPr>
              <a:t>shared with the community </a:t>
            </a:r>
            <a:r>
              <a:rPr lang="sv-SE" sz="2200" dirty="0" smtClean="0">
                <a:latin typeface="+mn-lt"/>
              </a:rPr>
              <a:t>at the end to ’validate’ the findings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fr-CA" b="1" dirty="0" smtClean="0"/>
              <a:t>Important to monitor </a:t>
            </a:r>
            <a:r>
              <a:rPr lang="fr-CA" b="1" dirty="0" err="1" smtClean="0"/>
              <a:t>both</a:t>
            </a:r>
            <a:r>
              <a:rPr lang="fr-CA" b="1" dirty="0" smtClean="0"/>
              <a:t> the ‘</a:t>
            </a:r>
            <a:r>
              <a:rPr lang="fr-CA" b="1" dirty="0" err="1" smtClean="0"/>
              <a:t>supply</a:t>
            </a:r>
            <a:r>
              <a:rPr lang="fr-CA" b="1" dirty="0" smtClean="0"/>
              <a:t>’ and ‘</a:t>
            </a:r>
            <a:r>
              <a:rPr lang="fr-CA" b="1" dirty="0" err="1" smtClean="0"/>
              <a:t>demand</a:t>
            </a:r>
            <a:r>
              <a:rPr lang="fr-CA" b="1" dirty="0" smtClean="0"/>
              <a:t>’ for good </a:t>
            </a:r>
            <a:r>
              <a:rPr lang="fr-CA" b="1" dirty="0" err="1" smtClean="0"/>
              <a:t>governance</a:t>
            </a:r>
            <a:endParaRPr lang="fr-CA" b="1" dirty="0" smtClean="0"/>
          </a:p>
          <a:p>
            <a:r>
              <a:rPr lang="fr-CA" dirty="0" err="1" smtClean="0"/>
              <a:t>Parallel</a:t>
            </a:r>
            <a:r>
              <a:rPr lang="fr-CA" dirty="0" smtClean="0"/>
              <a:t> </a:t>
            </a:r>
            <a:r>
              <a:rPr lang="fr-CA" dirty="0" err="1" smtClean="0"/>
              <a:t>with</a:t>
            </a:r>
            <a:r>
              <a:rPr lang="fr-CA" dirty="0" smtClean="0"/>
              <a:t> </a:t>
            </a:r>
            <a:r>
              <a:rPr lang="fr-CA" dirty="0" err="1" smtClean="0"/>
              <a:t>private</a:t>
            </a:r>
            <a:r>
              <a:rPr lang="fr-CA" dirty="0" smtClean="0"/>
              <a:t> </a:t>
            </a:r>
            <a:r>
              <a:rPr lang="fr-CA" dirty="0" err="1" smtClean="0"/>
              <a:t>sector</a:t>
            </a:r>
            <a:r>
              <a:rPr lang="fr-CA" dirty="0" smtClean="0"/>
              <a:t>: </a:t>
            </a:r>
          </a:p>
          <a:p>
            <a:pPr lvl="1"/>
            <a:r>
              <a:rPr lang="fr-CA" dirty="0" err="1" smtClean="0"/>
              <a:t>Assessment</a:t>
            </a:r>
            <a:r>
              <a:rPr lang="fr-CA" dirty="0" smtClean="0"/>
              <a:t> of the </a:t>
            </a:r>
            <a:r>
              <a:rPr lang="fr-CA" dirty="0" err="1" smtClean="0"/>
              <a:t>company’s</a:t>
            </a:r>
            <a:r>
              <a:rPr lang="fr-CA" dirty="0" smtClean="0"/>
              <a:t> charter, balance </a:t>
            </a:r>
            <a:r>
              <a:rPr lang="fr-CA" dirty="0" err="1" smtClean="0"/>
              <a:t>sheet</a:t>
            </a:r>
            <a:r>
              <a:rPr lang="fr-CA" dirty="0" smtClean="0"/>
              <a:t>, </a:t>
            </a:r>
            <a:r>
              <a:rPr lang="fr-CA" dirty="0" err="1" smtClean="0"/>
              <a:t>internal</a:t>
            </a:r>
            <a:r>
              <a:rPr lang="fr-CA" dirty="0" smtClean="0"/>
              <a:t> </a:t>
            </a:r>
            <a:r>
              <a:rPr lang="fr-CA" dirty="0" err="1" smtClean="0"/>
              <a:t>processes</a:t>
            </a:r>
            <a:r>
              <a:rPr lang="fr-CA" dirty="0" smtClean="0"/>
              <a:t> and </a:t>
            </a:r>
            <a:r>
              <a:rPr lang="fr-CA" dirty="0" err="1" smtClean="0"/>
              <a:t>assembly</a:t>
            </a:r>
            <a:r>
              <a:rPr lang="fr-CA" dirty="0" smtClean="0"/>
              <a:t> line    </a:t>
            </a:r>
          </a:p>
          <a:p>
            <a:pPr lvl="1">
              <a:buNone/>
            </a:pPr>
            <a:r>
              <a:rPr lang="fr-CA" dirty="0" smtClean="0"/>
              <a:t>OR / AND ? </a:t>
            </a:r>
          </a:p>
          <a:p>
            <a:pPr lvl="1"/>
            <a:r>
              <a:rPr lang="fr-CA" dirty="0" err="1" smtClean="0"/>
              <a:t>Assessment</a:t>
            </a:r>
            <a:r>
              <a:rPr lang="fr-CA" dirty="0" smtClean="0"/>
              <a:t> of </a:t>
            </a:r>
            <a:r>
              <a:rPr lang="fr-CA" dirty="0" err="1" smtClean="0"/>
              <a:t>whether</a:t>
            </a:r>
            <a:r>
              <a:rPr lang="fr-CA" dirty="0" smtClean="0"/>
              <a:t> </a:t>
            </a:r>
            <a:r>
              <a:rPr lang="fr-CA" dirty="0" err="1" smtClean="0"/>
              <a:t>consumers</a:t>
            </a:r>
            <a:r>
              <a:rPr lang="fr-CA" dirty="0" smtClean="0"/>
              <a:t> are </a:t>
            </a:r>
            <a:r>
              <a:rPr lang="fr-CA" dirty="0" err="1" smtClean="0"/>
              <a:t>actually</a:t>
            </a:r>
            <a:r>
              <a:rPr lang="fr-CA" dirty="0" smtClean="0"/>
              <a:t> </a:t>
            </a:r>
            <a:r>
              <a:rPr lang="fr-CA" dirty="0" err="1" smtClean="0"/>
              <a:t>buying</a:t>
            </a:r>
            <a:r>
              <a:rPr lang="fr-CA" dirty="0" smtClean="0"/>
              <a:t> </a:t>
            </a:r>
            <a:r>
              <a:rPr lang="fr-CA" dirty="0" err="1" smtClean="0"/>
              <a:t>their</a:t>
            </a:r>
            <a:r>
              <a:rPr lang="fr-CA" dirty="0" smtClean="0"/>
              <a:t> </a:t>
            </a:r>
            <a:r>
              <a:rPr lang="fr-CA" dirty="0" err="1" smtClean="0"/>
              <a:t>product</a:t>
            </a:r>
            <a:r>
              <a:rPr lang="fr-CA" dirty="0" smtClean="0"/>
              <a:t>, </a:t>
            </a:r>
            <a:r>
              <a:rPr lang="fr-CA" dirty="0" err="1" smtClean="0"/>
              <a:t>whether</a:t>
            </a:r>
            <a:r>
              <a:rPr lang="fr-CA" dirty="0" smtClean="0"/>
              <a:t> </a:t>
            </a:r>
            <a:r>
              <a:rPr lang="fr-CA" dirty="0" err="1" smtClean="0"/>
              <a:t>they</a:t>
            </a:r>
            <a:r>
              <a:rPr lang="fr-CA" dirty="0" smtClean="0"/>
              <a:t> </a:t>
            </a:r>
            <a:r>
              <a:rPr lang="fr-CA" dirty="0" err="1" smtClean="0"/>
              <a:t>were</a:t>
            </a:r>
            <a:r>
              <a:rPr lang="fr-CA" dirty="0" smtClean="0"/>
              <a:t> </a:t>
            </a:r>
            <a:r>
              <a:rPr lang="fr-CA" dirty="0" err="1" smtClean="0"/>
              <a:t>satisfied</a:t>
            </a:r>
            <a:r>
              <a:rPr lang="fr-CA" dirty="0" smtClean="0"/>
              <a:t> </a:t>
            </a:r>
            <a:r>
              <a:rPr lang="fr-CA" dirty="0" err="1" smtClean="0"/>
              <a:t>with</a:t>
            </a:r>
            <a:r>
              <a:rPr lang="fr-CA" dirty="0" smtClean="0"/>
              <a:t> </a:t>
            </a:r>
            <a:r>
              <a:rPr lang="fr-CA" dirty="0" err="1" smtClean="0"/>
              <a:t>it</a:t>
            </a:r>
            <a:r>
              <a:rPr lang="fr-CA" dirty="0" smtClean="0"/>
              <a:t>, </a:t>
            </a:r>
            <a:r>
              <a:rPr lang="en-US" kern="1200" dirty="0" smtClean="0">
                <a:solidFill>
                  <a:schemeClr val="tx1"/>
                </a:solidFill>
                <a:latin typeface="+mn-lt"/>
              </a:rPr>
              <a:t>and likely to keep on buying it</a:t>
            </a:r>
            <a:endParaRPr lang="fr-CA" dirty="0" smtClean="0"/>
          </a:p>
        </p:txBody>
      </p:sp>
      <p:sp>
        <p:nvSpPr>
          <p:cNvPr id="4" name="Title 1"/>
          <p:cNvSpPr>
            <a:spLocks noGrp="1"/>
          </p:cNvSpPr>
          <p:nvPr>
            <p:ph type="title"/>
          </p:nvPr>
        </p:nvSpPr>
        <p:spPr>
          <a:xfrm>
            <a:off x="457200" y="1143000"/>
            <a:ext cx="8229600" cy="1143000"/>
          </a:xfrm>
        </p:spPr>
        <p:txBody>
          <a:bodyPr/>
          <a:lstStyle/>
          <a:p>
            <a:r>
              <a:rPr lang="en-US" b="1" dirty="0" err="1" smtClean="0"/>
              <a:t>Complementarity</a:t>
            </a:r>
            <a:r>
              <a:rPr lang="en-US" b="1" dirty="0" smtClean="0"/>
              <a:t> of data sources</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41350" y="142875"/>
            <a:ext cx="7893050" cy="1143000"/>
          </a:xfrm>
        </p:spPr>
        <p:txBody>
          <a:bodyPr/>
          <a:lstStyle/>
          <a:p>
            <a:pPr eaLnBrk="1" hangingPunct="1"/>
            <a:r>
              <a:rPr lang="en-GB" sz="3600" b="1" dirty="0" smtClean="0"/>
              <a:t>Implications for data sources</a:t>
            </a:r>
            <a:r>
              <a:rPr lang="en-GB" sz="3600" dirty="0" smtClean="0"/>
              <a:t>?</a:t>
            </a:r>
            <a:endParaRPr lang="en-GB" sz="2000" dirty="0" smtClean="0"/>
          </a:p>
        </p:txBody>
      </p:sp>
      <p:sp>
        <p:nvSpPr>
          <p:cNvPr id="28675" name="Text Box 7"/>
          <p:cNvSpPr txBox="1">
            <a:spLocks noChangeArrowheads="1"/>
          </p:cNvSpPr>
          <p:nvPr/>
        </p:nvSpPr>
        <p:spPr bwMode="auto">
          <a:xfrm>
            <a:off x="152400" y="1290221"/>
            <a:ext cx="8839200" cy="5262979"/>
          </a:xfrm>
          <a:prstGeom prst="rect">
            <a:avLst/>
          </a:prstGeom>
          <a:noFill/>
          <a:ln w="9525">
            <a:noFill/>
            <a:miter lim="800000"/>
            <a:headEnd/>
            <a:tailEnd/>
          </a:ln>
        </p:spPr>
        <p:txBody>
          <a:bodyPr>
            <a:spAutoFit/>
          </a:bodyPr>
          <a:lstStyle/>
          <a:p>
            <a:pPr>
              <a:spcBef>
                <a:spcPct val="50000"/>
              </a:spcBef>
            </a:pPr>
            <a:r>
              <a:rPr lang="en-GB" sz="2400" b="1" dirty="0" smtClean="0">
                <a:solidFill>
                  <a:schemeClr val="accent6"/>
                </a:solidFill>
              </a:rPr>
              <a:t>1) Objective data – Qualitative:</a:t>
            </a:r>
          </a:p>
          <a:p>
            <a:pPr>
              <a:spcBef>
                <a:spcPct val="50000"/>
              </a:spcBef>
            </a:pPr>
            <a:r>
              <a:rPr lang="en-GB" sz="2400" i="1" dirty="0" smtClean="0"/>
              <a:t>Administrative sources: </a:t>
            </a:r>
            <a:r>
              <a:rPr lang="en-GB" sz="2400" dirty="0" smtClean="0"/>
              <a:t>Policy </a:t>
            </a:r>
            <a:r>
              <a:rPr lang="en-GB" sz="2400" dirty="0"/>
              <a:t>and legal documents, codes </a:t>
            </a:r>
            <a:r>
              <a:rPr lang="en-GB" sz="2400" dirty="0" smtClean="0"/>
              <a:t>of conduct</a:t>
            </a:r>
            <a:r>
              <a:rPr lang="en-GB" sz="2400" dirty="0"/>
              <a:t>, organizational set-up and management systems, </a:t>
            </a:r>
            <a:r>
              <a:rPr lang="en-GB" sz="2400" dirty="0" smtClean="0"/>
              <a:t>processes </a:t>
            </a:r>
            <a:r>
              <a:rPr lang="en-GB" sz="2400" dirty="0"/>
              <a:t>for </a:t>
            </a:r>
            <a:r>
              <a:rPr lang="en-GB" sz="2400" dirty="0" smtClean="0"/>
              <a:t>decision-making</a:t>
            </a:r>
          </a:p>
          <a:p>
            <a:pPr>
              <a:spcBef>
                <a:spcPct val="50000"/>
              </a:spcBef>
            </a:pPr>
            <a:r>
              <a:rPr lang="en-GB" sz="2400" i="1" dirty="0" smtClean="0"/>
              <a:t>Other narrative reports: </a:t>
            </a:r>
            <a:r>
              <a:rPr lang="en-GB" sz="2400" dirty="0" smtClean="0"/>
              <a:t>Newspaper reports, reports by CSOs</a:t>
            </a:r>
            <a:endParaRPr lang="en-GB" sz="2400" dirty="0"/>
          </a:p>
          <a:p>
            <a:pPr>
              <a:spcBef>
                <a:spcPct val="50000"/>
              </a:spcBef>
            </a:pPr>
            <a:r>
              <a:rPr lang="en-GB" sz="2400" b="1" dirty="0" smtClean="0">
                <a:solidFill>
                  <a:schemeClr val="accent6"/>
                </a:solidFill>
              </a:rPr>
              <a:t>2) Objective data – Quantitative: </a:t>
            </a:r>
          </a:p>
          <a:p>
            <a:r>
              <a:rPr lang="en-GB" sz="2400" dirty="0" smtClean="0"/>
              <a:t>Government statistics, </a:t>
            </a:r>
            <a:r>
              <a:rPr lang="en-US" sz="2400" dirty="0" smtClean="0"/>
              <a:t>data </a:t>
            </a:r>
            <a:r>
              <a:rPr lang="en-US" sz="2400" dirty="0"/>
              <a:t>gathered by domestic NGOs, international organizations and </a:t>
            </a:r>
            <a:r>
              <a:rPr lang="en-US" sz="2400" dirty="0" smtClean="0"/>
              <a:t>academics, </a:t>
            </a:r>
            <a:r>
              <a:rPr lang="en-GB" sz="2400" dirty="0" smtClean="0"/>
              <a:t>expenditure </a:t>
            </a:r>
            <a:r>
              <a:rPr lang="en-GB" sz="2400" dirty="0"/>
              <a:t>tracking and </a:t>
            </a:r>
            <a:r>
              <a:rPr lang="en-GB" sz="2400" dirty="0" smtClean="0"/>
              <a:t>budgetary </a:t>
            </a:r>
            <a:r>
              <a:rPr lang="en-GB" sz="2400" dirty="0"/>
              <a:t>information, </a:t>
            </a:r>
            <a:r>
              <a:rPr lang="en-GB" sz="2400" dirty="0" smtClean="0"/>
              <a:t>audit </a:t>
            </a:r>
            <a:r>
              <a:rPr lang="en-GB" sz="2400" dirty="0"/>
              <a:t>reports, </a:t>
            </a:r>
            <a:r>
              <a:rPr lang="en-GB" sz="2400" dirty="0" smtClean="0"/>
              <a:t>court records</a:t>
            </a:r>
            <a:endParaRPr lang="en-GB" sz="2400" dirty="0"/>
          </a:p>
          <a:p>
            <a:pPr>
              <a:spcBef>
                <a:spcPct val="50000"/>
              </a:spcBef>
            </a:pPr>
            <a:r>
              <a:rPr lang="en-GB" sz="2400" b="1" dirty="0" smtClean="0">
                <a:solidFill>
                  <a:schemeClr val="accent6"/>
                </a:solidFill>
              </a:rPr>
              <a:t>3) Opinion </a:t>
            </a:r>
            <a:r>
              <a:rPr lang="en-GB" sz="2400" b="1" dirty="0">
                <a:solidFill>
                  <a:schemeClr val="accent6"/>
                </a:solidFill>
              </a:rPr>
              <a:t>and </a:t>
            </a:r>
            <a:r>
              <a:rPr lang="en-GB" sz="2400" b="1" dirty="0" smtClean="0">
                <a:solidFill>
                  <a:schemeClr val="accent6"/>
                </a:solidFill>
              </a:rPr>
              <a:t>experience-based data </a:t>
            </a:r>
            <a:r>
              <a:rPr lang="en-GB" sz="2400" dirty="0" smtClean="0"/>
              <a:t>from citizens, specific groups (MPs), specific institutions, or </a:t>
            </a:r>
            <a:r>
              <a:rPr lang="en-GB" sz="2400" dirty="0"/>
              <a:t>private sector through surveys, </a:t>
            </a:r>
            <a:r>
              <a:rPr lang="en-GB" sz="2400" dirty="0" smtClean="0"/>
              <a:t>focus groups, etc. </a:t>
            </a:r>
            <a:endParaRPr lang="en-GB"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0" y="0"/>
          <a:ext cx="9144000" cy="6858000"/>
        </p:xfrm>
        <a:graphic>
          <a:graphicData uri="http://schemas.openxmlformats.org/drawingml/2006/table">
            <a:tbl>
              <a:tblPr firstRow="1" bandRow="1">
                <a:tableStyleId>{5C22544A-7EE6-4342-B048-85BDC9FD1C3A}</a:tableStyleId>
              </a:tblPr>
              <a:tblGrid>
                <a:gridCol w="4191000"/>
                <a:gridCol w="4953000"/>
              </a:tblGrid>
              <a:tr h="1170878">
                <a:tc>
                  <a:txBody>
                    <a:bodyPr/>
                    <a:lstStyle/>
                    <a:p>
                      <a:pPr algn="ctr"/>
                      <a:r>
                        <a:rPr lang="en-US" sz="3000" dirty="0" smtClean="0"/>
                        <a:t>Assessing the ‘supply side’ of governance</a:t>
                      </a:r>
                      <a:endParaRPr lang="en-US" sz="3000" dirty="0"/>
                    </a:p>
                  </a:txBody>
                  <a:tcPr/>
                </a:tc>
                <a:tc>
                  <a:txBody>
                    <a:bodyPr/>
                    <a:lstStyle/>
                    <a:p>
                      <a:pPr algn="ctr"/>
                      <a:r>
                        <a:rPr lang="en-US" sz="3000" dirty="0" smtClean="0"/>
                        <a:t>Assessing the ‘demand side’ of governance</a:t>
                      </a:r>
                      <a:endParaRPr lang="en-US" sz="3000" dirty="0"/>
                    </a:p>
                  </a:txBody>
                  <a:tcPr/>
                </a:tc>
              </a:tr>
              <a:tr h="5687122">
                <a:tc>
                  <a:txBody>
                    <a:bodyPr/>
                    <a:lstStyle/>
                    <a:p>
                      <a:r>
                        <a:rPr lang="en-US" sz="2600" dirty="0" smtClean="0"/>
                        <a:t>Are REDD+</a:t>
                      </a:r>
                      <a:r>
                        <a:rPr lang="en-US" sz="2600" baseline="0" dirty="0" smtClean="0"/>
                        <a:t> records accurate, timely and comprehensive at local, state and federal level?</a:t>
                      </a:r>
                    </a:p>
                    <a:p>
                      <a:endParaRPr lang="en-US" sz="2600" baseline="0" dirty="0" smtClean="0"/>
                    </a:p>
                    <a:p>
                      <a:r>
                        <a:rPr lang="en-US" sz="2600" baseline="0" dirty="0" smtClean="0"/>
                        <a:t>Are REDD+ records made accessible at local, state and federal levels?</a:t>
                      </a:r>
                      <a:endParaRPr lang="en-US" sz="2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GB" sz="2400" kern="1200" dirty="0" smtClean="0">
                          <a:solidFill>
                            <a:schemeClr val="dk1"/>
                          </a:solidFill>
                          <a:latin typeface="+mn-lt"/>
                          <a:ea typeface="+mn-ea"/>
                          <a:cs typeface="+mn-cs"/>
                        </a:rPr>
                        <a:t>-% of men and women from Cross River State</a:t>
                      </a:r>
                      <a:r>
                        <a:rPr lang="en-GB" sz="2400" kern="1200" baseline="0" dirty="0" smtClean="0">
                          <a:solidFill>
                            <a:schemeClr val="dk1"/>
                          </a:solidFill>
                          <a:latin typeface="+mn-lt"/>
                          <a:ea typeface="+mn-ea"/>
                          <a:cs typeface="+mn-cs"/>
                        </a:rPr>
                        <a:t> who have access to REDD+ records</a:t>
                      </a:r>
                      <a:endParaRPr lang="en-US" sz="2400" kern="1200" dirty="0" smtClean="0">
                        <a:solidFill>
                          <a:srgbClr val="FF0000"/>
                        </a:solidFill>
                        <a:latin typeface="+mn-lt"/>
                        <a:ea typeface="+mn-ea"/>
                        <a:cs typeface="+mn-cs"/>
                      </a:endParaRPr>
                    </a:p>
                    <a:p>
                      <a:pPr>
                        <a:buFont typeface="Wingdings" pitchFamily="2" charset="2"/>
                        <a:buChar char="q"/>
                      </a:pPr>
                      <a:r>
                        <a:rPr lang="en-GB" sz="2400" kern="1200" dirty="0" smtClean="0">
                          <a:solidFill>
                            <a:schemeClr val="dk1"/>
                          </a:solidFill>
                          <a:latin typeface="+mn-lt"/>
                          <a:ea typeface="+mn-ea"/>
                          <a:cs typeface="+mn-cs"/>
                        </a:rPr>
                        <a:t>-% of men</a:t>
                      </a:r>
                      <a:r>
                        <a:rPr lang="en-GB" sz="2400" kern="1200" baseline="0" dirty="0" smtClean="0">
                          <a:solidFill>
                            <a:schemeClr val="dk1"/>
                          </a:solidFill>
                          <a:latin typeface="+mn-lt"/>
                          <a:ea typeface="+mn-ea"/>
                          <a:cs typeface="+mn-cs"/>
                        </a:rPr>
                        <a:t> and women from CRS who use REDD+ records</a:t>
                      </a:r>
                      <a:r>
                        <a:rPr lang="en-GB" sz="2400" kern="1200" dirty="0" smtClean="0">
                          <a:solidFill>
                            <a:srgbClr val="FF0000"/>
                          </a:solidFill>
                          <a:latin typeface="+mn-lt"/>
                          <a:ea typeface="+mn-ea"/>
                          <a:cs typeface="+mn-cs"/>
                        </a:rPr>
                        <a:t> (experience-based)</a:t>
                      </a:r>
                      <a:endParaRPr lang="en-US" sz="2400" kern="1200" dirty="0" smtClean="0">
                        <a:solidFill>
                          <a:schemeClr val="dk1"/>
                        </a:solidFill>
                        <a:latin typeface="+mn-lt"/>
                        <a:ea typeface="+mn-ea"/>
                        <a:cs typeface="+mn-cs"/>
                      </a:endParaRPr>
                    </a:p>
                    <a:p>
                      <a:pPr>
                        <a:buFont typeface="Wingdings" pitchFamily="2" charset="2"/>
                        <a:buChar char="q"/>
                      </a:pPr>
                      <a:r>
                        <a:rPr lang="en-GB" sz="2400" kern="1200" dirty="0" smtClean="0">
                          <a:solidFill>
                            <a:schemeClr val="dk1"/>
                          </a:solidFill>
                          <a:latin typeface="+mn-lt"/>
                          <a:ea typeface="+mn-ea"/>
                          <a:cs typeface="+mn-cs"/>
                        </a:rPr>
                        <a:t>-% of men and</a:t>
                      </a:r>
                      <a:r>
                        <a:rPr lang="en-GB" sz="2400" kern="1200" baseline="0" dirty="0" smtClean="0">
                          <a:solidFill>
                            <a:schemeClr val="dk1"/>
                          </a:solidFill>
                          <a:latin typeface="+mn-lt"/>
                          <a:ea typeface="+mn-ea"/>
                          <a:cs typeface="+mn-cs"/>
                        </a:rPr>
                        <a:t> women from CRS who think REDD records-keeping is done well </a:t>
                      </a:r>
                      <a:r>
                        <a:rPr lang="en-GB" sz="2400" kern="1200" dirty="0" smtClean="0">
                          <a:solidFill>
                            <a:srgbClr val="FF0000"/>
                          </a:solidFill>
                          <a:latin typeface="+mn-lt"/>
                          <a:ea typeface="+mn-ea"/>
                          <a:cs typeface="+mn-cs"/>
                        </a:rPr>
                        <a:t>(opinion-based)</a:t>
                      </a:r>
                      <a:endParaRPr lang="en-US" sz="2400" kern="1200" dirty="0" smtClean="0">
                        <a:solidFill>
                          <a:schemeClr val="dk1"/>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rganization Chart 3"/>
          <p:cNvGraphicFramePr>
            <a:graphicFrameLocks/>
          </p:cNvGraphicFramePr>
          <p:nvPr>
            <p:ph idx="1"/>
          </p:nvPr>
        </p:nvGraphicFramePr>
        <p:xfrm>
          <a:off x="1" y="0"/>
          <a:ext cx="7924799" cy="3200400"/>
        </p:xfrm>
        <a:graphic>
          <a:graphicData uri="http://schemas.openxmlformats.org/drawingml/2006/compatibility">
            <com:legacyDrawing xmlns:com="http://schemas.openxmlformats.org/drawingml/2006/compatibility" spid="_x0000_s1026"/>
          </a:graphicData>
        </a:graphic>
      </p:graphicFrame>
      <p:graphicFrame>
        <p:nvGraphicFramePr>
          <p:cNvPr id="1047" name="Organization Chart 3"/>
          <p:cNvGraphicFramePr>
            <a:graphicFrameLocks noChangeAspect="1"/>
          </p:cNvGraphicFramePr>
          <p:nvPr/>
        </p:nvGraphicFramePr>
        <p:xfrm>
          <a:off x="0" y="3446991"/>
          <a:ext cx="7848600" cy="3411009"/>
        </p:xfrm>
        <a:graphic>
          <a:graphicData uri="http://schemas.openxmlformats.org/drawingml/2006/compatibility">
            <com:legacyDrawing xmlns:com="http://schemas.openxmlformats.org/drawingml/2006/compatibility" spid="_x0000_s1047"/>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linds(horizont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47"/>
                                        </p:tgtEl>
                                        <p:attrNameLst>
                                          <p:attrName>style.visibility</p:attrName>
                                        </p:attrNameLst>
                                      </p:cBhvr>
                                      <p:to>
                                        <p:strVal val="visible"/>
                                      </p:to>
                                    </p:set>
                                    <p:animEffect transition="in" filter="blinds(horizontal)">
                                      <p:cBhvr>
                                        <p:cTn id="12" dur="500"/>
                                        <p:tgtEl>
                                          <p:spTgt spid="10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1026" grpId="0"/>
      <p:bldDgm spid="104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93712" y="838200"/>
            <a:ext cx="8229600" cy="1143000"/>
          </a:xfrm>
        </p:spPr>
        <p:txBody>
          <a:bodyPr/>
          <a:lstStyle/>
          <a:p>
            <a:pPr eaLnBrk="1" hangingPunct="1">
              <a:defRPr/>
            </a:pPr>
            <a:r>
              <a:rPr lang="en-US" sz="4000" b="1" dirty="0" smtClean="0"/>
              <a:t>Advantages and constraints of primary data collection</a:t>
            </a:r>
          </a:p>
        </p:txBody>
      </p:sp>
      <p:sp>
        <p:nvSpPr>
          <p:cNvPr id="16387" name="Rectangle 3"/>
          <p:cNvSpPr>
            <a:spLocks noGrp="1" noChangeArrowheads="1"/>
          </p:cNvSpPr>
          <p:nvPr>
            <p:ph type="body" sz="half" idx="1"/>
          </p:nvPr>
        </p:nvSpPr>
        <p:spPr>
          <a:xfrm>
            <a:off x="179388" y="2314575"/>
            <a:ext cx="4464050" cy="4924425"/>
          </a:xfrm>
        </p:spPr>
        <p:txBody>
          <a:bodyPr/>
          <a:lstStyle/>
          <a:p>
            <a:pPr eaLnBrk="1" hangingPunct="1">
              <a:buFont typeface="Wingdings" pitchFamily="2" charset="2"/>
              <a:buNone/>
            </a:pPr>
            <a:r>
              <a:rPr lang="en-US" b="1" i="1" u="sng" dirty="0" smtClean="0">
                <a:effectLst/>
              </a:rPr>
              <a:t>Advantages</a:t>
            </a:r>
          </a:p>
          <a:p>
            <a:pPr eaLnBrk="1" hangingPunct="1"/>
            <a:r>
              <a:rPr lang="en-US" dirty="0" smtClean="0">
                <a:effectLst/>
              </a:rPr>
              <a:t>Direct stakeholder involvement </a:t>
            </a:r>
          </a:p>
          <a:p>
            <a:pPr eaLnBrk="1" hangingPunct="1"/>
            <a:r>
              <a:rPr lang="en-US" dirty="0" smtClean="0">
                <a:effectLst/>
              </a:rPr>
              <a:t>Captures opinions, perceptions, experience</a:t>
            </a:r>
          </a:p>
          <a:p>
            <a:pPr eaLnBrk="1" hangingPunct="1"/>
            <a:r>
              <a:rPr lang="en-US" dirty="0" smtClean="0">
                <a:effectLst/>
              </a:rPr>
              <a:t>Can help in </a:t>
            </a:r>
            <a:r>
              <a:rPr lang="en-US" dirty="0" err="1" smtClean="0">
                <a:effectLst/>
              </a:rPr>
              <a:t>mobilising</a:t>
            </a:r>
            <a:r>
              <a:rPr lang="en-US" dirty="0" smtClean="0">
                <a:effectLst/>
              </a:rPr>
              <a:t> stakeholders for action</a:t>
            </a:r>
          </a:p>
        </p:txBody>
      </p:sp>
      <p:sp>
        <p:nvSpPr>
          <p:cNvPr id="115716" name="Rectangle 4"/>
          <p:cNvSpPr>
            <a:spLocks noGrp="1" noChangeArrowheads="1"/>
          </p:cNvSpPr>
          <p:nvPr>
            <p:ph type="body" sz="half" idx="2"/>
          </p:nvPr>
        </p:nvSpPr>
        <p:spPr>
          <a:xfrm>
            <a:off x="4648200" y="2314575"/>
            <a:ext cx="4316413" cy="4530725"/>
          </a:xfrm>
        </p:spPr>
        <p:txBody>
          <a:bodyPr/>
          <a:lstStyle/>
          <a:p>
            <a:pPr eaLnBrk="1" hangingPunct="1">
              <a:buFont typeface="Wingdings" pitchFamily="2" charset="2"/>
              <a:buNone/>
              <a:defRPr/>
            </a:pPr>
            <a:r>
              <a:rPr lang="en-GB" b="1" i="1" u="sng" dirty="0" smtClean="0"/>
              <a:t>Constraints</a:t>
            </a:r>
          </a:p>
          <a:p>
            <a:pPr eaLnBrk="1" hangingPunct="1">
              <a:defRPr/>
            </a:pPr>
            <a:r>
              <a:rPr lang="en-GB" dirty="0" smtClean="0"/>
              <a:t>Expensive</a:t>
            </a:r>
          </a:p>
          <a:p>
            <a:pPr eaLnBrk="1" hangingPunct="1">
              <a:defRPr/>
            </a:pPr>
            <a:r>
              <a:rPr lang="en-GB" dirty="0" smtClean="0"/>
              <a:t>Time-consuming</a:t>
            </a:r>
          </a:p>
          <a:p>
            <a:pPr eaLnBrk="1" hangingPunct="1">
              <a:defRPr/>
            </a:pPr>
            <a:r>
              <a:rPr lang="en-GB" dirty="0" smtClean="0"/>
              <a:t>Requires significant local capacity in survey design, sampling, execution and analysis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blinds(horizontal)">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blinds(horizontal)">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blinds(horizontal)">
                                      <p:cBhvr>
                                        <p:cTn id="17" dur="5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blinds(horizontal)">
                                      <p:cBhvr>
                                        <p:cTn id="22" dur="500"/>
                                        <p:tgtEl>
                                          <p:spTgt spid="16387">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15716">
                                            <p:txEl>
                                              <p:pRg st="0" end="0"/>
                                            </p:txEl>
                                          </p:spTgt>
                                        </p:tgtEl>
                                        <p:attrNameLst>
                                          <p:attrName>style.visibility</p:attrName>
                                        </p:attrNameLst>
                                      </p:cBhvr>
                                      <p:to>
                                        <p:strVal val="visible"/>
                                      </p:to>
                                    </p:set>
                                    <p:animEffect transition="in" filter="blinds(horizontal)">
                                      <p:cBhvr>
                                        <p:cTn id="25" dur="500"/>
                                        <p:tgtEl>
                                          <p:spTgt spid="11571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5716">
                                            <p:txEl>
                                              <p:pRg st="1" end="1"/>
                                            </p:txEl>
                                          </p:spTgt>
                                        </p:tgtEl>
                                        <p:attrNameLst>
                                          <p:attrName>style.visibility</p:attrName>
                                        </p:attrNameLst>
                                      </p:cBhvr>
                                      <p:to>
                                        <p:strVal val="visible"/>
                                      </p:to>
                                    </p:set>
                                    <p:animEffect transition="in" filter="blinds(horizontal)">
                                      <p:cBhvr>
                                        <p:cTn id="30" dur="500"/>
                                        <p:tgtEl>
                                          <p:spTgt spid="115716">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5716">
                                            <p:txEl>
                                              <p:pRg st="2" end="2"/>
                                            </p:txEl>
                                          </p:spTgt>
                                        </p:tgtEl>
                                        <p:attrNameLst>
                                          <p:attrName>style.visibility</p:attrName>
                                        </p:attrNameLst>
                                      </p:cBhvr>
                                      <p:to>
                                        <p:strVal val="visible"/>
                                      </p:to>
                                    </p:set>
                                    <p:animEffect transition="in" filter="blinds(horizontal)">
                                      <p:cBhvr>
                                        <p:cTn id="35" dur="500"/>
                                        <p:tgtEl>
                                          <p:spTgt spid="115716">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15716">
                                            <p:txEl>
                                              <p:pRg st="3" end="3"/>
                                            </p:txEl>
                                          </p:spTgt>
                                        </p:tgtEl>
                                        <p:attrNameLst>
                                          <p:attrName>style.visibility</p:attrName>
                                        </p:attrNameLst>
                                      </p:cBhvr>
                                      <p:to>
                                        <p:strVal val="visible"/>
                                      </p:to>
                                    </p:set>
                                    <p:animEffect transition="in" filter="blinds(horizontal)">
                                      <p:cBhvr>
                                        <p:cTn id="40" dur="500"/>
                                        <p:tgtEl>
                                          <p:spTgt spid="1157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1157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457200" y="914400"/>
            <a:ext cx="8229600" cy="1143000"/>
          </a:xfrm>
        </p:spPr>
        <p:txBody>
          <a:bodyPr/>
          <a:lstStyle/>
          <a:p>
            <a:pPr eaLnBrk="1" hangingPunct="1">
              <a:defRPr/>
            </a:pPr>
            <a:r>
              <a:rPr lang="en-US" sz="4000" b="1" dirty="0" smtClean="0"/>
              <a:t>Advantages and constraints of secondary data collection</a:t>
            </a:r>
          </a:p>
        </p:txBody>
      </p:sp>
      <p:sp>
        <p:nvSpPr>
          <p:cNvPr id="17411" name="Rectangle 3"/>
          <p:cNvSpPr>
            <a:spLocks noGrp="1" noChangeArrowheads="1"/>
          </p:cNvSpPr>
          <p:nvPr>
            <p:ph type="body" sz="half" idx="1"/>
          </p:nvPr>
        </p:nvSpPr>
        <p:spPr>
          <a:xfrm>
            <a:off x="179388" y="2209800"/>
            <a:ext cx="4464050" cy="4924425"/>
          </a:xfrm>
        </p:spPr>
        <p:txBody>
          <a:bodyPr/>
          <a:lstStyle/>
          <a:p>
            <a:pPr eaLnBrk="1" hangingPunct="1">
              <a:buFont typeface="Wingdings" pitchFamily="2" charset="2"/>
              <a:buNone/>
            </a:pPr>
            <a:r>
              <a:rPr lang="en-US" b="1" i="1" u="sng" dirty="0" smtClean="0">
                <a:effectLst/>
              </a:rPr>
              <a:t>Advantages</a:t>
            </a:r>
          </a:p>
          <a:p>
            <a:pPr eaLnBrk="1" hangingPunct="1"/>
            <a:r>
              <a:rPr lang="en-US" dirty="0" smtClean="0">
                <a:effectLst/>
              </a:rPr>
              <a:t>Published data may be more easily available</a:t>
            </a:r>
          </a:p>
          <a:p>
            <a:pPr eaLnBrk="1" hangingPunct="1"/>
            <a:r>
              <a:rPr lang="en-US" dirty="0" smtClean="0">
                <a:effectLst/>
              </a:rPr>
              <a:t>Cost-effective</a:t>
            </a:r>
          </a:p>
          <a:p>
            <a:pPr eaLnBrk="1" hangingPunct="1"/>
            <a:r>
              <a:rPr lang="en-US" dirty="0" smtClean="0">
                <a:effectLst/>
              </a:rPr>
              <a:t>Can be collected in a limited time through desk study</a:t>
            </a:r>
          </a:p>
        </p:txBody>
      </p:sp>
      <p:sp>
        <p:nvSpPr>
          <p:cNvPr id="117764" name="Rectangle 4"/>
          <p:cNvSpPr>
            <a:spLocks noGrp="1" noChangeArrowheads="1"/>
          </p:cNvSpPr>
          <p:nvPr>
            <p:ph type="body" sz="half" idx="2"/>
          </p:nvPr>
        </p:nvSpPr>
        <p:spPr>
          <a:xfrm>
            <a:off x="4648200" y="2209800"/>
            <a:ext cx="4316413" cy="4530725"/>
          </a:xfrm>
        </p:spPr>
        <p:txBody>
          <a:bodyPr/>
          <a:lstStyle/>
          <a:p>
            <a:pPr eaLnBrk="1" hangingPunct="1">
              <a:buFont typeface="Wingdings" pitchFamily="2" charset="2"/>
              <a:buNone/>
              <a:defRPr/>
            </a:pPr>
            <a:r>
              <a:rPr lang="en-GB" b="1" i="1" u="sng" dirty="0" smtClean="0"/>
              <a:t>Constraints</a:t>
            </a:r>
          </a:p>
          <a:p>
            <a:pPr eaLnBrk="1" hangingPunct="1">
              <a:defRPr/>
            </a:pPr>
            <a:r>
              <a:rPr lang="en-GB" dirty="0" smtClean="0"/>
              <a:t>Mostly </a:t>
            </a:r>
            <a:r>
              <a:rPr lang="en-GB" i="1" dirty="0" smtClean="0"/>
              <a:t>de jure</a:t>
            </a:r>
            <a:r>
              <a:rPr lang="en-GB" dirty="0" smtClean="0"/>
              <a:t> data</a:t>
            </a:r>
          </a:p>
          <a:p>
            <a:pPr eaLnBrk="1" hangingPunct="1">
              <a:defRPr/>
            </a:pPr>
            <a:r>
              <a:rPr lang="en-GB" dirty="0" smtClean="0"/>
              <a:t>May not reflect actual situation or multiple perspectives</a:t>
            </a:r>
          </a:p>
          <a:p>
            <a:pPr eaLnBrk="1" hangingPunct="1">
              <a:defRPr/>
            </a:pPr>
            <a:r>
              <a:rPr lang="en-GB" dirty="0" smtClean="0"/>
              <a:t>Needs verification, triangulation for meaningful results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blinds(horizontal)">
                                      <p:cBhvr>
                                        <p:cTn id="22" dur="500"/>
                                        <p:tgtEl>
                                          <p:spTgt spid="17411">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17764">
                                            <p:txEl>
                                              <p:pRg st="0" end="0"/>
                                            </p:txEl>
                                          </p:spTgt>
                                        </p:tgtEl>
                                        <p:attrNameLst>
                                          <p:attrName>style.visibility</p:attrName>
                                        </p:attrNameLst>
                                      </p:cBhvr>
                                      <p:to>
                                        <p:strVal val="visible"/>
                                      </p:to>
                                    </p:set>
                                    <p:animEffect transition="in" filter="blinds(horizontal)">
                                      <p:cBhvr>
                                        <p:cTn id="25" dur="500"/>
                                        <p:tgtEl>
                                          <p:spTgt spid="11776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7764">
                                            <p:txEl>
                                              <p:pRg st="1" end="1"/>
                                            </p:txEl>
                                          </p:spTgt>
                                        </p:tgtEl>
                                        <p:attrNameLst>
                                          <p:attrName>style.visibility</p:attrName>
                                        </p:attrNameLst>
                                      </p:cBhvr>
                                      <p:to>
                                        <p:strVal val="visible"/>
                                      </p:to>
                                    </p:set>
                                    <p:animEffect transition="in" filter="blinds(horizontal)">
                                      <p:cBhvr>
                                        <p:cTn id="30" dur="500"/>
                                        <p:tgtEl>
                                          <p:spTgt spid="117764">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7764">
                                            <p:txEl>
                                              <p:pRg st="2" end="2"/>
                                            </p:txEl>
                                          </p:spTgt>
                                        </p:tgtEl>
                                        <p:attrNameLst>
                                          <p:attrName>style.visibility</p:attrName>
                                        </p:attrNameLst>
                                      </p:cBhvr>
                                      <p:to>
                                        <p:strVal val="visible"/>
                                      </p:to>
                                    </p:set>
                                    <p:animEffect transition="in" filter="blinds(horizontal)">
                                      <p:cBhvr>
                                        <p:cTn id="35" dur="500"/>
                                        <p:tgtEl>
                                          <p:spTgt spid="117764">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17764">
                                            <p:txEl>
                                              <p:pRg st="3" end="3"/>
                                            </p:txEl>
                                          </p:spTgt>
                                        </p:tgtEl>
                                        <p:attrNameLst>
                                          <p:attrName>style.visibility</p:attrName>
                                        </p:attrNameLst>
                                      </p:cBhvr>
                                      <p:to>
                                        <p:strVal val="visible"/>
                                      </p:to>
                                    </p:set>
                                    <p:animEffect transition="in" filter="blinds(horizontal)">
                                      <p:cBhvr>
                                        <p:cTn id="40" dur="500"/>
                                        <p:tgtEl>
                                          <p:spTgt spid="11776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11776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40" name="Text Box 4"/>
          <p:cNvSpPr txBox="1">
            <a:spLocks noChangeArrowheads="1"/>
          </p:cNvSpPr>
          <p:nvPr/>
        </p:nvSpPr>
        <p:spPr bwMode="auto">
          <a:xfrm>
            <a:off x="577850" y="1835150"/>
            <a:ext cx="8229600" cy="822325"/>
          </a:xfrm>
          <a:prstGeom prst="rect">
            <a:avLst/>
          </a:prstGeom>
          <a:noFill/>
          <a:ln w="9525">
            <a:noFill/>
            <a:miter lim="800000"/>
            <a:headEnd/>
            <a:tailEnd/>
          </a:ln>
        </p:spPr>
        <p:txBody>
          <a:bodyPr>
            <a:spAutoFit/>
          </a:bodyPr>
          <a:lstStyle/>
          <a:p>
            <a:pPr eaLnBrk="0" hangingPunct="0"/>
            <a:endParaRPr lang="en-US">
              <a:solidFill>
                <a:srgbClr val="003399"/>
              </a:solidFill>
              <a:latin typeface="Myriad Pro" pitchFamily="34" charset="0"/>
            </a:endParaRPr>
          </a:p>
          <a:p>
            <a:pPr eaLnBrk="0" hangingPunct="0"/>
            <a:endParaRPr lang="en-US">
              <a:solidFill>
                <a:srgbClr val="003399"/>
              </a:solidFill>
              <a:latin typeface="Myriad Pro" pitchFamily="34" charset="0"/>
            </a:endParaRPr>
          </a:p>
        </p:txBody>
      </p:sp>
      <p:sp>
        <p:nvSpPr>
          <p:cNvPr id="398343" name="Rectangle 7"/>
          <p:cNvSpPr>
            <a:spLocks noChangeArrowheads="1"/>
          </p:cNvSpPr>
          <p:nvPr/>
        </p:nvSpPr>
        <p:spPr bwMode="auto">
          <a:xfrm>
            <a:off x="1187450" y="2207486"/>
            <a:ext cx="7956550" cy="2868478"/>
          </a:xfrm>
          <a:prstGeom prst="rect">
            <a:avLst/>
          </a:prstGeom>
          <a:noFill/>
          <a:ln w="9525">
            <a:noFill/>
            <a:miter lim="800000"/>
            <a:headEnd/>
            <a:tailEnd/>
          </a:ln>
          <a:effectLst/>
        </p:spPr>
        <p:txBody>
          <a:bodyPr anchor="ctr">
            <a:spAutoFit/>
          </a:bodyPr>
          <a:lstStyle/>
          <a:p>
            <a:pPr marL="457200" indent="-457200">
              <a:lnSpc>
                <a:spcPct val="120000"/>
              </a:lnSpc>
              <a:buFontTx/>
              <a:buAutoNum type="arabicPeriod"/>
              <a:tabLst>
                <a:tab pos="457200" algn="l"/>
              </a:tabLst>
            </a:pPr>
            <a:r>
              <a:rPr lang="en-GB" sz="2200" b="1" dirty="0">
                <a:latin typeface="+mn-lt"/>
              </a:rPr>
              <a:t> </a:t>
            </a:r>
            <a:r>
              <a:rPr lang="en-GB" sz="2200" b="1" dirty="0" smtClean="0">
                <a:latin typeface="+mn-lt"/>
              </a:rPr>
              <a:t>Surveys</a:t>
            </a:r>
            <a:endParaRPr lang="en-GB" sz="2200" b="1" dirty="0">
              <a:latin typeface="+mn-lt"/>
            </a:endParaRPr>
          </a:p>
          <a:p>
            <a:pPr marL="457200" indent="-457200">
              <a:lnSpc>
                <a:spcPct val="120000"/>
              </a:lnSpc>
              <a:buFontTx/>
              <a:buAutoNum type="arabicPeriod"/>
              <a:tabLst>
                <a:tab pos="457200" algn="l"/>
              </a:tabLst>
            </a:pPr>
            <a:r>
              <a:rPr lang="en-GB" sz="2200" b="1" dirty="0">
                <a:latin typeface="+mn-lt"/>
              </a:rPr>
              <a:t> Interviews</a:t>
            </a:r>
          </a:p>
          <a:p>
            <a:pPr marL="457200" indent="-457200">
              <a:lnSpc>
                <a:spcPct val="120000"/>
              </a:lnSpc>
              <a:buFontTx/>
              <a:buAutoNum type="arabicPeriod"/>
              <a:tabLst>
                <a:tab pos="457200" algn="l"/>
              </a:tabLst>
            </a:pPr>
            <a:r>
              <a:rPr lang="en-GB" sz="2200" b="1" dirty="0">
                <a:latin typeface="+mn-lt"/>
              </a:rPr>
              <a:t> Focus groups</a:t>
            </a:r>
          </a:p>
          <a:p>
            <a:pPr marL="457200" indent="-457200">
              <a:lnSpc>
                <a:spcPct val="120000"/>
              </a:lnSpc>
              <a:buFontTx/>
              <a:buAutoNum type="arabicPeriod"/>
              <a:tabLst>
                <a:tab pos="457200" algn="l"/>
              </a:tabLst>
            </a:pPr>
            <a:r>
              <a:rPr lang="en-GB" sz="2200" b="1" dirty="0">
                <a:latin typeface="+mn-lt"/>
              </a:rPr>
              <a:t> Observation</a:t>
            </a:r>
          </a:p>
          <a:p>
            <a:pPr marL="457200" indent="-457200">
              <a:lnSpc>
                <a:spcPct val="120000"/>
              </a:lnSpc>
              <a:buFontTx/>
              <a:buAutoNum type="arabicPeriod"/>
              <a:tabLst>
                <a:tab pos="457200" algn="l"/>
              </a:tabLst>
            </a:pPr>
            <a:r>
              <a:rPr lang="en-GB" sz="2200" b="1" dirty="0">
                <a:latin typeface="+mn-lt"/>
              </a:rPr>
              <a:t> Field tests</a:t>
            </a:r>
          </a:p>
          <a:p>
            <a:pPr marL="457200" indent="-457200">
              <a:lnSpc>
                <a:spcPct val="120000"/>
              </a:lnSpc>
              <a:buFontTx/>
              <a:buAutoNum type="arabicPeriod"/>
              <a:tabLst>
                <a:tab pos="457200" algn="l"/>
              </a:tabLst>
            </a:pPr>
            <a:r>
              <a:rPr lang="en-GB" sz="2200" b="1" dirty="0">
                <a:latin typeface="+mn-lt"/>
              </a:rPr>
              <a:t> </a:t>
            </a:r>
            <a:r>
              <a:rPr lang="en-GB" sz="2200" b="1" dirty="0" smtClean="0">
                <a:latin typeface="+mn-lt"/>
              </a:rPr>
              <a:t>Analysis of documents </a:t>
            </a:r>
            <a:endParaRPr lang="en-GB" sz="2200" dirty="0">
              <a:latin typeface="+mn-lt"/>
            </a:endParaRPr>
          </a:p>
        </p:txBody>
      </p:sp>
      <p:sp>
        <p:nvSpPr>
          <p:cNvPr id="8" name="textruta 4"/>
          <p:cNvSpPr txBox="1"/>
          <p:nvPr/>
        </p:nvSpPr>
        <p:spPr>
          <a:xfrm>
            <a:off x="928662" y="1304937"/>
            <a:ext cx="7286676" cy="904863"/>
          </a:xfrm>
          <a:prstGeom prst="rect">
            <a:avLst/>
          </a:prstGeom>
          <a:noFill/>
        </p:spPr>
        <p:txBody>
          <a:bodyPr wrap="square" rtlCol="0">
            <a:spAutoFit/>
          </a:bodyPr>
          <a:lstStyle/>
          <a:p>
            <a:pPr algn="ctr">
              <a:buNone/>
            </a:pPr>
            <a:r>
              <a:rPr lang="en-US" sz="2400" b="1" dirty="0" smtClean="0">
                <a:latin typeface="+mj-lt"/>
              </a:rPr>
              <a:t>Research methods (for collecting information)</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1643050"/>
          <a:ext cx="8001056" cy="448056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en-US" sz="2400" b="1" dirty="0" smtClean="0">
                          <a:solidFill>
                            <a:schemeClr val="bg1"/>
                          </a:solidFill>
                          <a:latin typeface="+mn-lt"/>
                        </a:rPr>
                        <a:t>Positive</a:t>
                      </a:r>
                      <a:endParaRPr lang="en-US" sz="2400" b="1" dirty="0">
                        <a:solidFill>
                          <a:schemeClr val="bg1"/>
                        </a:solidFill>
                        <a:latin typeface="+mn-lt"/>
                      </a:endParaRPr>
                    </a:p>
                  </a:txBody>
                  <a:tcPr/>
                </a:tc>
                <a:tc>
                  <a:txBody>
                    <a:bodyPr/>
                    <a:lstStyle/>
                    <a:p>
                      <a:pPr algn="ctr"/>
                      <a:r>
                        <a:rPr lang="en-US" sz="2400" b="1" dirty="0" smtClean="0">
                          <a:solidFill>
                            <a:schemeClr val="bg1"/>
                          </a:solidFill>
                          <a:latin typeface="+mn-lt"/>
                        </a:rPr>
                        <a:t>Negative</a:t>
                      </a:r>
                      <a:endParaRPr lang="en-US" sz="2400" b="1" dirty="0">
                        <a:solidFill>
                          <a:schemeClr val="bg1"/>
                        </a:solidFill>
                        <a:latin typeface="+mn-lt"/>
                      </a:endParaRPr>
                    </a:p>
                  </a:txBody>
                  <a:tcPr/>
                </a:tc>
              </a:tr>
              <a:tr h="370840">
                <a:tc>
                  <a:txBody>
                    <a:bodyPr/>
                    <a:lstStyle/>
                    <a:p>
                      <a:r>
                        <a:rPr lang="en-US" dirty="0" smtClean="0">
                          <a:latin typeface="+mn-lt"/>
                        </a:rPr>
                        <a:t>Efficient way of collecting info from a large area / population</a:t>
                      </a:r>
                      <a:endParaRPr lang="en-US" dirty="0">
                        <a:latin typeface="+mn-lt"/>
                      </a:endParaRPr>
                    </a:p>
                  </a:txBody>
                  <a:tcPr/>
                </a:tc>
                <a:tc>
                  <a:txBody>
                    <a:bodyPr/>
                    <a:lstStyle/>
                    <a:p>
                      <a:pPr>
                        <a:buFontTx/>
                        <a:buNone/>
                        <a:tabLst>
                          <a:tab pos="457200" algn="l"/>
                        </a:tabLst>
                      </a:pPr>
                      <a:r>
                        <a:rPr lang="en-GB" sz="1800" dirty="0" smtClean="0">
                          <a:latin typeface="+mn-lt"/>
                        </a:rPr>
                        <a:t>Unavailability of sampling frames </a:t>
                      </a:r>
                    </a:p>
                    <a:p>
                      <a:endParaRPr lang="en-US"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rPr>
                        <a:t>Produces quantitative data (factual or opinion data</a:t>
                      </a:r>
                      <a:r>
                        <a:rPr lang="en-US" sz="1800" dirty="0" smtClean="0">
                          <a:latin typeface="+mn-lt"/>
                        </a:rPr>
                        <a:t>), which is</a:t>
                      </a:r>
                      <a:r>
                        <a:rPr lang="en-US" sz="1800" baseline="0" dirty="0" smtClean="0">
                          <a:latin typeface="+mn-lt"/>
                        </a:rPr>
                        <a:t> easily used by policymakers</a:t>
                      </a:r>
                      <a:endParaRPr lang="en-GB" sz="1800" dirty="0" smtClean="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rPr>
                        <a:t>High</a:t>
                      </a:r>
                      <a:r>
                        <a:rPr lang="en-GB" sz="1800" baseline="0" dirty="0" smtClean="0">
                          <a:latin typeface="+mn-lt"/>
                        </a:rPr>
                        <a:t> </a:t>
                      </a:r>
                      <a:r>
                        <a:rPr lang="en-GB" sz="1800" dirty="0" smtClean="0">
                          <a:latin typeface="+mn-lt"/>
                        </a:rPr>
                        <a:t>cost of administering a survey, especially face to face</a:t>
                      </a:r>
                    </a:p>
                    <a:p>
                      <a:endParaRPr lang="en-US"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rPr>
                        <a:t>Can identify trends through disaggregation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rPr>
                        <a:t>Questionnaire</a:t>
                      </a:r>
                      <a:r>
                        <a:rPr lang="en-GB" sz="1800" baseline="0" dirty="0" smtClean="0">
                          <a:latin typeface="+mn-lt"/>
                        </a:rPr>
                        <a:t> </a:t>
                      </a:r>
                      <a:r>
                        <a:rPr lang="en-GB" sz="1800" dirty="0" smtClean="0">
                          <a:latin typeface="+mn-lt"/>
                        </a:rPr>
                        <a:t>can hinder detailed exploration of a topic (‘response categories’ created by researcher)</a:t>
                      </a:r>
                    </a:p>
                    <a:p>
                      <a:endParaRPr lang="en-US" dirty="0">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sym typeface="Wingdings" pitchFamily="2" charset="2"/>
                        </a:rPr>
                        <a:t>Can make </a:t>
                      </a:r>
                      <a:r>
                        <a:rPr lang="en-GB" sz="1800" dirty="0" smtClean="0">
                          <a:latin typeface="+mn-lt"/>
                        </a:rPr>
                        <a:t>inferences about a population (random sampling)</a:t>
                      </a:r>
                    </a:p>
                  </a:txBody>
                  <a:tcPr/>
                </a:tc>
                <a:tc>
                  <a:txBody>
                    <a:bodyPr/>
                    <a:lstStyle/>
                    <a:p>
                      <a:endParaRPr lang="en-US">
                        <a:latin typeface="+mn-lt"/>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n-lt"/>
                        </a:rPr>
                        <a:t>Cost of surveys brought down if attached to a planned census</a:t>
                      </a:r>
                    </a:p>
                  </a:txBody>
                  <a:tcPr/>
                </a:tc>
                <a:tc>
                  <a:txBody>
                    <a:bodyPr/>
                    <a:lstStyle/>
                    <a:p>
                      <a:endParaRPr lang="en-US" dirty="0">
                        <a:latin typeface="+mn-lt"/>
                      </a:endParaRPr>
                    </a:p>
                  </a:txBody>
                  <a:tcPr/>
                </a:tc>
              </a:tr>
            </a:tbl>
          </a:graphicData>
        </a:graphic>
      </p:graphicFrame>
      <p:sp>
        <p:nvSpPr>
          <p:cNvPr id="3" name="textruta 4"/>
          <p:cNvSpPr txBox="1"/>
          <p:nvPr/>
        </p:nvSpPr>
        <p:spPr>
          <a:xfrm>
            <a:off x="928662" y="762000"/>
            <a:ext cx="7286676" cy="904863"/>
          </a:xfrm>
          <a:prstGeom prst="rect">
            <a:avLst/>
          </a:prstGeom>
          <a:noFill/>
        </p:spPr>
        <p:txBody>
          <a:bodyPr wrap="square" rtlCol="0">
            <a:spAutoFit/>
          </a:bodyPr>
          <a:lstStyle/>
          <a:p>
            <a:pPr algn="ctr">
              <a:buNone/>
            </a:pPr>
            <a:r>
              <a:rPr lang="en-US" sz="2400" b="1" dirty="0" smtClean="0">
                <a:latin typeface="+mj-lt"/>
              </a:rPr>
              <a:t>1. Surveys</a:t>
            </a:r>
            <a:endParaRPr lang="sv-SE" sz="2400" b="1" dirty="0" smtClean="0">
              <a:latin typeface="+mj-lt"/>
            </a:endParaRPr>
          </a:p>
          <a:p>
            <a:pPr algn="ctr">
              <a:buNone/>
            </a:pPr>
            <a:endParaRPr lang="sv-SE" sz="24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19367</TotalTime>
  <Words>1361</Words>
  <Application>Microsoft Office PowerPoint</Application>
  <PresentationFormat>On-screen Show (4:3)</PresentationFormat>
  <Paragraphs>177</Paragraphs>
  <Slides>15</Slides>
  <Notes>11</Notes>
  <HiddenSlides>0</HiddenSlides>
  <MMClips>0</MMClips>
  <ScaleCrop>false</ScaleCrop>
  <HeadingPairs>
    <vt:vector size="4" baseType="variant">
      <vt:variant>
        <vt:lpstr>Theme</vt:lpstr>
      </vt:variant>
      <vt:variant>
        <vt:i4>10</vt:i4>
      </vt:variant>
      <vt:variant>
        <vt:lpstr>Slide Titles</vt:lpstr>
      </vt:variant>
      <vt:variant>
        <vt:i4>15</vt:i4>
      </vt:variant>
    </vt:vector>
  </HeadingPairs>
  <TitlesOfParts>
    <vt:vector size="25" baseType="lpstr">
      <vt:lpstr>Office Theme</vt:lpstr>
      <vt:lpstr>2_Custom Design</vt:lpstr>
      <vt:lpstr>8_Custom Design</vt:lpstr>
      <vt:lpstr>7_Custom Design</vt:lpstr>
      <vt:lpstr>10_Custom Design</vt:lpstr>
      <vt:lpstr>11_Custom Design</vt:lpstr>
      <vt:lpstr>9_Custom Design</vt:lpstr>
      <vt:lpstr>6_Custom Design</vt:lpstr>
      <vt:lpstr>3_Custom Design</vt:lpstr>
      <vt:lpstr>Custom Design</vt:lpstr>
      <vt:lpstr>Slide 1</vt:lpstr>
      <vt:lpstr>Complementarity of data sources</vt:lpstr>
      <vt:lpstr>Implications for data sources?</vt:lpstr>
      <vt:lpstr>Slide 4</vt:lpstr>
      <vt:lpstr>Slide 5</vt:lpstr>
      <vt:lpstr>Advantages and constraints of primary data collection</vt:lpstr>
      <vt:lpstr>Advantages and constraints of secondary data collection</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Mumoki</dc:creator>
  <cp:lastModifiedBy>Danae Issa</cp:lastModifiedBy>
  <cp:revision>244</cp:revision>
  <dcterms:created xsi:type="dcterms:W3CDTF">2012-09-11T07:20:24Z</dcterms:created>
  <dcterms:modified xsi:type="dcterms:W3CDTF">2014-04-11T21:15:52Z</dcterms:modified>
</cp:coreProperties>
</file>