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 id="2147483795" r:id="rId3"/>
    <p:sldMasterId id="2147483783" r:id="rId4"/>
    <p:sldMasterId id="2147483819" r:id="rId5"/>
    <p:sldMasterId id="2147483831" r:id="rId6"/>
    <p:sldMasterId id="2147483807" r:id="rId7"/>
    <p:sldMasterId id="2147483735" r:id="rId8"/>
    <p:sldMasterId id="2147483698" r:id="rId9"/>
    <p:sldMasterId id="2147483660" r:id="rId10"/>
  </p:sldMasterIdLst>
  <p:notesMasterIdLst>
    <p:notesMasterId r:id="rId61"/>
  </p:notesMasterIdLst>
  <p:sldIdLst>
    <p:sldId id="379" r:id="rId11"/>
    <p:sldId id="271" r:id="rId12"/>
    <p:sldId id="311" r:id="rId13"/>
    <p:sldId id="312" r:id="rId14"/>
    <p:sldId id="316" r:id="rId15"/>
    <p:sldId id="380" r:id="rId16"/>
    <p:sldId id="265" r:id="rId17"/>
    <p:sldId id="279" r:id="rId18"/>
    <p:sldId id="283" r:id="rId19"/>
    <p:sldId id="315" r:id="rId20"/>
    <p:sldId id="381" r:id="rId21"/>
    <p:sldId id="314" r:id="rId22"/>
    <p:sldId id="382" r:id="rId23"/>
    <p:sldId id="319" r:id="rId24"/>
    <p:sldId id="320" r:id="rId25"/>
    <p:sldId id="321" r:id="rId26"/>
    <p:sldId id="385" r:id="rId27"/>
    <p:sldId id="386" r:id="rId28"/>
    <p:sldId id="322" r:id="rId29"/>
    <p:sldId id="323" r:id="rId30"/>
    <p:sldId id="333" r:id="rId31"/>
    <p:sldId id="383" r:id="rId32"/>
    <p:sldId id="384" r:id="rId33"/>
    <p:sldId id="324" r:id="rId34"/>
    <p:sldId id="327" r:id="rId35"/>
    <p:sldId id="334" r:id="rId36"/>
    <p:sldId id="335" r:id="rId37"/>
    <p:sldId id="368" r:id="rId38"/>
    <p:sldId id="336" r:id="rId39"/>
    <p:sldId id="337" r:id="rId40"/>
    <p:sldId id="338" r:id="rId41"/>
    <p:sldId id="339" r:id="rId42"/>
    <p:sldId id="340" r:id="rId43"/>
    <p:sldId id="341" r:id="rId44"/>
    <p:sldId id="342" r:id="rId45"/>
    <p:sldId id="348" r:id="rId46"/>
    <p:sldId id="343" r:id="rId47"/>
    <p:sldId id="344" r:id="rId48"/>
    <p:sldId id="345" r:id="rId49"/>
    <p:sldId id="349" r:id="rId50"/>
    <p:sldId id="350" r:id="rId51"/>
    <p:sldId id="351" r:id="rId52"/>
    <p:sldId id="352" r:id="rId53"/>
    <p:sldId id="373" r:id="rId54"/>
    <p:sldId id="376" r:id="rId55"/>
    <p:sldId id="374" r:id="rId56"/>
    <p:sldId id="359" r:id="rId57"/>
    <p:sldId id="377" r:id="rId58"/>
    <p:sldId id="356" r:id="rId59"/>
    <p:sldId id="37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31B01C2D-F2FB-467E-B3A4-D32C2786F360}">
          <p14:sldIdLst>
            <p14:sldId id="256"/>
            <p14:sldId id="271"/>
            <p14:sldId id="265"/>
            <p14:sldId id="268"/>
            <p14:sldId id="267"/>
            <p14:sldId id="269"/>
            <p14:sldId id="270"/>
            <p14:sldId id="259"/>
            <p14:sldId id="272"/>
            <p14:sldId id="273"/>
            <p14:sldId id="279"/>
            <p14:sldId id="275"/>
            <p14:sldId id="280"/>
            <p14:sldId id="276"/>
            <p14:sldId id="277"/>
            <p14:sldId id="278"/>
            <p14:sldId id="28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74373" autoAdjust="0"/>
  </p:normalViewPr>
  <p:slideViewPr>
    <p:cSldViewPr showGuides="1">
      <p:cViewPr varScale="1">
        <p:scale>
          <a:sx n="53" d="100"/>
          <a:sy n="53" d="100"/>
        </p:scale>
        <p:origin x="-1254" y="3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41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A6870-67D2-4DE0-95DD-9E0AC8A0C94A}" type="datetimeFigureOut">
              <a:rPr lang="en-GB" smtClean="0"/>
              <a:pPr/>
              <a:t>25/04/2014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0C317-C108-42BE-9AAA-95729CF00297}" type="slidenum">
              <a:rPr lang="en-GB" smtClean="0"/>
              <a:pPr/>
              <a:t>‹#›</a:t>
            </a:fld>
            <a:endParaRPr lang="en-GB"/>
          </a:p>
        </p:txBody>
      </p:sp>
    </p:spTree>
    <p:extLst>
      <p:ext uri="{BB962C8B-B14F-4D97-AF65-F5344CB8AC3E}">
        <p14:creationId xmlns="" xmlns:p14="http://schemas.microsoft.com/office/powerpoint/2010/main" val="185590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There has been a tremendous development in global indicators</a:t>
            </a:r>
            <a:r>
              <a:rPr lang="en-GB" baseline="0" dirty="0" smtClean="0"/>
              <a:t> and indices on governance... But the important question to ask is “why” measure, “what for”, towards which purpose, and what?... </a:t>
            </a:r>
          </a:p>
          <a:p>
            <a:pPr eaLnBrk="1" hangingPunct="1">
              <a:spcBef>
                <a:spcPct val="0"/>
              </a:spcBef>
            </a:pPr>
            <a:endParaRPr lang="en-GB" baseline="0" dirty="0" smtClean="0"/>
          </a:p>
          <a:p>
            <a:pPr eaLnBrk="1" hangingPunct="1">
              <a:spcBef>
                <a:spcPct val="0"/>
              </a:spcBef>
            </a:pPr>
            <a:r>
              <a:rPr lang="en-GB" baseline="0" dirty="0" smtClean="0"/>
              <a:t>These global indices are used to rank and “name and shame” countries, and those rankings can sometimes help put certain issues on the global agenda, as they can have certain communication power and are often relayed by the media who like the “naming and shaming” game. </a:t>
            </a:r>
          </a:p>
          <a:p>
            <a:pPr eaLnBrk="1" hangingPunct="1">
              <a:spcBef>
                <a:spcPct val="0"/>
              </a:spcBef>
            </a:pPr>
            <a:endParaRPr lang="en-GB" baseline="0" dirty="0" smtClean="0"/>
          </a:p>
          <a:p>
            <a:pPr eaLnBrk="1" hangingPunct="1">
              <a:spcBef>
                <a:spcPct val="0"/>
              </a:spcBef>
            </a:pPr>
            <a:r>
              <a:rPr lang="en-GB" baseline="0" dirty="0" smtClean="0"/>
              <a:t>However, aside from ranking countries, those global indicators do not seem very useful in order to assess the actual state of governance (transparency, or other governance areas) inside one specific country, and almost never result in an improvement of governance in the concerned countries. Indeed, they look at the lowest common denominator between all countries in order to compare them, but do not help analyze specific country situation and identify precise governance problems in each country. </a:t>
            </a:r>
          </a:p>
          <a:p>
            <a:pPr eaLnBrk="1" hangingPunct="1">
              <a:spcBef>
                <a:spcPct val="0"/>
              </a:spcBef>
            </a:pPr>
            <a:endParaRPr lang="en-GB" baseline="0" dirty="0" smtClean="0"/>
          </a:p>
          <a:p>
            <a:pPr eaLnBrk="1" hangingPunct="1">
              <a:spcBef>
                <a:spcPct val="0"/>
              </a:spcBef>
            </a:pPr>
            <a:r>
              <a:rPr lang="en-GB" dirty="0" smtClean="0"/>
              <a:t>Too often, it is the indicator that determines what will be measured, while it should be the</a:t>
            </a:r>
            <a:r>
              <a:rPr lang="en-GB" baseline="0" dirty="0" smtClean="0"/>
              <a:t> opposite – identify country priorities first, and then decide on what to measure based on the country’s needs and priorities, not based on a ready-made indicator to be used. The country context and country priorities should determine what will be measured, and the indicators should come at the service of the country’s issues, not the other way round. </a:t>
            </a:r>
            <a:endParaRPr lang="en-GB" dirty="0" smtClean="0"/>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DC717B-DF30-476B-BD08-8170C20E4E32}" type="slidenum">
              <a:rPr lang="en-GB" smtClean="0"/>
              <a:pPr eaLnBrk="1" hangingPunct="1"/>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it Specific,</a:t>
            </a:r>
            <a:r>
              <a:rPr lang="en-US" baseline="0" dirty="0" smtClean="0"/>
              <a:t> </a:t>
            </a:r>
            <a:r>
              <a:rPr lang="en-US" dirty="0" smtClean="0"/>
              <a:t>Measurable,</a:t>
            </a:r>
            <a:r>
              <a:rPr lang="en-US" baseline="0" dirty="0" smtClean="0"/>
              <a:t> </a:t>
            </a:r>
            <a:r>
              <a:rPr lang="en-US" dirty="0" smtClean="0"/>
              <a:t>Achievable, Realistic and Time-bound</a:t>
            </a:r>
            <a:r>
              <a:rPr lang="en-US" dirty="0" smtClean="0"/>
              <a:t>?</a:t>
            </a:r>
            <a:r>
              <a:rPr lang="en-US" baseline="0" dirty="0" smtClean="0"/>
              <a:t> </a:t>
            </a:r>
            <a:r>
              <a:rPr lang="en-US" baseline="0" smtClean="0"/>
              <a:t>– Yes</a:t>
            </a:r>
            <a:endParaRPr lang="en-US" dirty="0" smtClean="0"/>
          </a:p>
        </p:txBody>
      </p:sp>
      <p:sp>
        <p:nvSpPr>
          <p:cNvPr id="4" name="Slide Number Placeholder 3"/>
          <p:cNvSpPr>
            <a:spLocks noGrp="1"/>
          </p:cNvSpPr>
          <p:nvPr>
            <p:ph type="sldNum" sz="quarter" idx="10"/>
          </p:nvPr>
        </p:nvSpPr>
        <p:spPr/>
        <p:txBody>
          <a:bodyPr/>
          <a:lstStyle/>
          <a:p>
            <a:fld id="{F8F0C317-C108-42BE-9AAA-95729CF00297}"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are necessary</a:t>
            </a:r>
            <a:r>
              <a:rPr lang="en-US" baseline="0" dirty="0" smtClean="0"/>
              <a:t> in order to assess one issue fully. </a:t>
            </a:r>
          </a:p>
          <a:p>
            <a:endParaRPr lang="en-US" baseline="0" dirty="0" smtClean="0"/>
          </a:p>
          <a:p>
            <a:r>
              <a:rPr lang="en-US" baseline="0" dirty="0" smtClean="0"/>
              <a:t>De jure indicators are usually “input” indicators.</a:t>
            </a:r>
          </a:p>
          <a:p>
            <a:r>
              <a:rPr lang="en-US" baseline="0" dirty="0" smtClean="0"/>
              <a:t>De facto indicators are often “output” indicators, measuring the effect of a measure or “input”.</a:t>
            </a:r>
            <a:endParaRPr lang="en-US" dirty="0"/>
          </a:p>
        </p:txBody>
      </p:sp>
      <p:sp>
        <p:nvSpPr>
          <p:cNvPr id="4" name="Slide Number Placeholder 3"/>
          <p:cNvSpPr>
            <a:spLocks noGrp="1"/>
          </p:cNvSpPr>
          <p:nvPr>
            <p:ph type="sldNum" sz="quarter" idx="10"/>
          </p:nvPr>
        </p:nvSpPr>
        <p:spPr/>
        <p:txBody>
          <a:bodyPr/>
          <a:lstStyle/>
          <a:p>
            <a:fld id="{F8F0C317-C108-42BE-9AAA-95729CF00297}"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Header Placeholder 1"/>
          <p:cNvSpPr>
            <a:spLocks noGrp="1"/>
          </p:cNvSpPr>
          <p:nvPr>
            <p:ph type="hdr" sz="quarter"/>
          </p:nvPr>
        </p:nvSpPr>
        <p:spPr>
          <a:noFill/>
        </p:spPr>
        <p:txBody>
          <a:bodyPr/>
          <a:lstStyle/>
          <a:p>
            <a:pPr defTabSz="925513"/>
            <a:r>
              <a:rPr lang="en-GB" smtClean="0"/>
              <a:t>Module 1 - Introduction to the Programme</a:t>
            </a:r>
          </a:p>
        </p:txBody>
      </p:sp>
      <p:sp>
        <p:nvSpPr>
          <p:cNvPr id="107523" name="Slide Number Placeholder 6"/>
          <p:cNvSpPr>
            <a:spLocks noGrp="1"/>
          </p:cNvSpPr>
          <p:nvPr>
            <p:ph type="sldNum" sz="quarter" idx="5"/>
          </p:nvPr>
        </p:nvSpPr>
        <p:spPr>
          <a:noFill/>
        </p:spPr>
        <p:txBody>
          <a:bodyPr/>
          <a:lstStyle/>
          <a:p>
            <a:pPr defTabSz="925513"/>
            <a:fld id="{A374193C-91CB-4643-ADDE-7D1F9C40FC79}" type="slidenum">
              <a:rPr lang="en-US" smtClean="0"/>
              <a:pPr defTabSz="925513"/>
              <a:t>14</a:t>
            </a:fld>
            <a:endParaRPr lang="en-US" smtClean="0"/>
          </a:p>
        </p:txBody>
      </p:sp>
      <p:sp>
        <p:nvSpPr>
          <p:cNvPr id="107524"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5" name="Notes Placeholder 2"/>
          <p:cNvSpPr>
            <a:spLocks noGrp="1"/>
          </p:cNvSpPr>
          <p:nvPr>
            <p:ph type="body" idx="1"/>
          </p:nvPr>
        </p:nvSpPr>
        <p:spPr>
          <a:noFill/>
          <a:ln/>
        </p:spPr>
        <p:txBody>
          <a:bodyPr lIns="92576" tIns="46286" rIns="92576" bIns="46286"/>
          <a:lstStyle/>
          <a:p>
            <a:pPr>
              <a:buFontTx/>
              <a:buNone/>
            </a:pPr>
            <a:r>
              <a:rPr lang="en-AU" sz="1200" dirty="0" smtClean="0">
                <a:latin typeface="Myriad Pro Light" pitchFamily="34" charset="0"/>
              </a:rPr>
              <a:t>First, should be clear that indicators</a:t>
            </a:r>
            <a:r>
              <a:rPr lang="en-AU" sz="1200" baseline="0" dirty="0" smtClean="0">
                <a:latin typeface="Myriad Pro Light" pitchFamily="34" charset="0"/>
              </a:rPr>
              <a:t> we want to identify through the PGA for REDD+ are indicators that measure progress towards broad governance objectives. We will not deal with the construction of activity indicators, such as measurement of training programmes. </a:t>
            </a:r>
          </a:p>
          <a:p>
            <a:pPr>
              <a:buFontTx/>
              <a:buNone/>
            </a:pPr>
            <a:r>
              <a:rPr lang="en-AU" sz="1200" baseline="0" dirty="0" smtClean="0">
                <a:latin typeface="Myriad Pro Light" pitchFamily="34" charset="0"/>
              </a:rPr>
              <a:t>Activity indicators are essential for front-line management, but they do not tell policymakers about progress towards their desired outcomes.  </a:t>
            </a:r>
            <a:r>
              <a:rPr lang="en-AU" sz="1200" dirty="0" smtClean="0">
                <a:latin typeface="Myriad Pro Light" pitchFamily="34" charset="0"/>
              </a:rPr>
              <a:t> </a:t>
            </a:r>
          </a:p>
          <a:p>
            <a:pPr>
              <a:buFontTx/>
              <a:buNone/>
            </a:pPr>
            <a:endParaRPr lang="en-AU" sz="1200" dirty="0" smtClean="0">
              <a:latin typeface="Myriad Pro Light" pitchFamily="34" charset="0"/>
            </a:endParaRPr>
          </a:p>
          <a:p>
            <a:pPr>
              <a:buFontTx/>
              <a:buChar char="•"/>
            </a:pPr>
            <a:r>
              <a:rPr lang="en-AU" sz="1200" dirty="0" smtClean="0">
                <a:latin typeface="Myriad Pro Light" pitchFamily="34" charset="0"/>
              </a:rPr>
              <a:t>To identify an indicator, must know what is to be indicated or measured</a:t>
            </a:r>
          </a:p>
          <a:p>
            <a:pPr>
              <a:buFontTx/>
              <a:buChar char="•"/>
            </a:pPr>
            <a:r>
              <a:rPr lang="en-AU" sz="1200" dirty="0" smtClean="0">
                <a:latin typeface="Myriad Pro Light" pitchFamily="34" charset="0"/>
              </a:rPr>
              <a:t>Easiest to start with objective and then work down</a:t>
            </a:r>
          </a:p>
          <a:p>
            <a:pPr>
              <a:buFontTx/>
              <a:buChar char="•"/>
            </a:pPr>
            <a:r>
              <a:rPr lang="en-AU" sz="1200" dirty="0" smtClean="0">
                <a:latin typeface="Myriad Pro Light" pitchFamily="34" charset="0"/>
              </a:rPr>
              <a:t>Ensure there are clear and logical linkages between the levels</a:t>
            </a:r>
          </a:p>
          <a:p>
            <a:pPr>
              <a:buFontTx/>
              <a:buNone/>
            </a:pPr>
            <a:endParaRPr lang="en-AU" sz="1200" dirty="0" smtClean="0">
              <a:latin typeface="Myriad Pro Light" pitchFamily="34" charset="0"/>
            </a:endParaRPr>
          </a:p>
          <a:p>
            <a:pPr marL="228600" indent="-228600">
              <a:buFontTx/>
              <a:buAutoNum type="arabicParenR"/>
            </a:pPr>
            <a:r>
              <a:rPr lang="en-AU" sz="1100" dirty="0" smtClean="0">
                <a:latin typeface="Myriad Pro Light" pitchFamily="34" charset="0"/>
              </a:rPr>
              <a:t>Outcome: achieve women’s equal participation in decision making,</a:t>
            </a:r>
            <a:r>
              <a:rPr lang="en-AU" sz="1100" baseline="0" dirty="0" smtClean="0">
                <a:latin typeface="Myriad Pro Light" pitchFamily="34" charset="0"/>
              </a:rPr>
              <a:t> by ensuring that </a:t>
            </a:r>
            <a:r>
              <a:rPr lang="en-AU" sz="1100" dirty="0" smtClean="0">
                <a:latin typeface="Myriad Pro Light" pitchFamily="34" charset="0"/>
              </a:rPr>
              <a:t>women are equally represented in parliament with men</a:t>
            </a:r>
          </a:p>
          <a:p>
            <a:pPr>
              <a:buFontTx/>
              <a:buNone/>
            </a:pPr>
            <a:r>
              <a:rPr lang="en-AU" sz="1100" dirty="0" smtClean="0">
                <a:latin typeface="Myriad Pro Light" pitchFamily="34" charset="0"/>
              </a:rPr>
              <a:t>2) Process</a:t>
            </a:r>
            <a:r>
              <a:rPr lang="en-AU" sz="1100" baseline="0" dirty="0" smtClean="0">
                <a:latin typeface="Myriad Pro Light" pitchFamily="34" charset="0"/>
              </a:rPr>
              <a:t> (each one can be measured):</a:t>
            </a:r>
            <a:endParaRPr lang="en-AU" sz="1100" dirty="0" smtClean="0">
              <a:latin typeface="Myriad Pro Light" pitchFamily="34" charset="0"/>
            </a:endParaRPr>
          </a:p>
          <a:p>
            <a:pPr>
              <a:buFontTx/>
              <a:buNone/>
            </a:pPr>
            <a:r>
              <a:rPr lang="en-AU" sz="1100" dirty="0" smtClean="0">
                <a:latin typeface="Myriad Pro Light" pitchFamily="34" charset="0"/>
              </a:rPr>
              <a:t>need women to stand for election</a:t>
            </a:r>
          </a:p>
          <a:p>
            <a:pPr>
              <a:buFontTx/>
              <a:buNone/>
            </a:pPr>
            <a:r>
              <a:rPr lang="en-AU" sz="1100" dirty="0" smtClean="0">
                <a:latin typeface="Myriad Pro Light" pitchFamily="34" charset="0"/>
              </a:rPr>
              <a:t>need women (and men) to vote for women</a:t>
            </a:r>
          </a:p>
          <a:p>
            <a:pPr>
              <a:buFontTx/>
              <a:buNone/>
            </a:pPr>
            <a:r>
              <a:rPr lang="en-AU" sz="1100" dirty="0" smtClean="0">
                <a:latin typeface="Myriad Pro Light" pitchFamily="34" charset="0"/>
              </a:rPr>
              <a:t>need women active in political parties</a:t>
            </a:r>
          </a:p>
          <a:p>
            <a:pPr>
              <a:buFontTx/>
              <a:buNone/>
            </a:pPr>
            <a:endParaRPr lang="en-AU" sz="1100" dirty="0" smtClean="0">
              <a:latin typeface="Myriad Pro Light" pitchFamily="34" charset="0"/>
            </a:endParaRPr>
          </a:p>
          <a:p>
            <a:pPr>
              <a:buFontTx/>
              <a:buNone/>
            </a:pPr>
            <a:r>
              <a:rPr lang="en-AU" sz="1100" dirty="0" smtClean="0">
                <a:latin typeface="Myriad Pro Light" pitchFamily="34" charset="0"/>
              </a:rPr>
              <a:t>3)</a:t>
            </a:r>
            <a:r>
              <a:rPr lang="en-AU" sz="1100" baseline="0" dirty="0" smtClean="0">
                <a:latin typeface="Myriad Pro Light" pitchFamily="34" charset="0"/>
              </a:rPr>
              <a:t> Inputs (each one can be measured)</a:t>
            </a:r>
          </a:p>
          <a:p>
            <a:pPr>
              <a:buFontTx/>
              <a:buNone/>
            </a:pPr>
            <a:r>
              <a:rPr lang="en-AU" sz="1100" dirty="0" smtClean="0">
                <a:latin typeface="Myriad Pro Light" pitchFamily="34" charset="0"/>
              </a:rPr>
              <a:t>Political parties willing to accept women as members and as candidates</a:t>
            </a:r>
          </a:p>
          <a:p>
            <a:pPr>
              <a:buFontTx/>
              <a:buNone/>
            </a:pPr>
            <a:r>
              <a:rPr lang="en-AU" sz="1100" dirty="0" smtClean="0">
                <a:latin typeface="Myriad Pro Light" pitchFamily="34" charset="0"/>
              </a:rPr>
              <a:t>Women willing and able to stand for election and, if they win, take office</a:t>
            </a:r>
          </a:p>
          <a:p>
            <a:pPr>
              <a:buFontTx/>
              <a:buNone/>
            </a:pPr>
            <a:r>
              <a:rPr lang="en-AU" sz="1100" dirty="0" smtClean="0">
                <a:latin typeface="Myriad Pro Light" pitchFamily="34" charset="0"/>
              </a:rPr>
              <a:t>Women may need training in campaigning </a:t>
            </a:r>
          </a:p>
          <a:p>
            <a:pPr>
              <a:buFontTx/>
              <a:buChar char="•"/>
            </a:pPr>
            <a:endParaRPr lang="en-AU" sz="1200" dirty="0" smtClean="0">
              <a:latin typeface="Myriad Pro Light" pitchFamily="34" charset="0"/>
            </a:endParaRPr>
          </a:p>
          <a:p>
            <a:pPr marL="230188" indent="-230188" eaLnBrk="1" hangingPunct="1"/>
            <a:endParaRPr lang="en-GB" dirty="0" smtClean="0"/>
          </a:p>
        </p:txBody>
      </p:sp>
      <p:sp>
        <p:nvSpPr>
          <p:cNvPr id="107526" name="Slide Number Placeholder 3"/>
          <p:cNvSpPr txBox="1">
            <a:spLocks noGrp="1"/>
          </p:cNvSpPr>
          <p:nvPr/>
        </p:nvSpPr>
        <p:spPr bwMode="auto">
          <a:xfrm>
            <a:off x="3885294" y="8685559"/>
            <a:ext cx="2971107" cy="456981"/>
          </a:xfrm>
          <a:prstGeom prst="rect">
            <a:avLst/>
          </a:prstGeom>
          <a:noFill/>
          <a:ln w="9525">
            <a:noFill/>
            <a:miter lim="800000"/>
            <a:headEnd/>
            <a:tailEnd/>
          </a:ln>
        </p:spPr>
        <p:txBody>
          <a:bodyPr lIns="92576" tIns="46286" rIns="92576" bIns="46286" anchor="b"/>
          <a:lstStyle/>
          <a:p>
            <a:pPr algn="r"/>
            <a:fld id="{963B8B4C-63BF-4A3E-B638-8D750E290E06}" type="slidenum">
              <a:rPr lang="en-US" sz="1200"/>
              <a:pPr algn="r"/>
              <a:t>14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Header Placeholder 1"/>
          <p:cNvSpPr>
            <a:spLocks noGrp="1"/>
          </p:cNvSpPr>
          <p:nvPr>
            <p:ph type="hdr" sz="quarter"/>
          </p:nvPr>
        </p:nvSpPr>
        <p:spPr>
          <a:noFill/>
        </p:spPr>
        <p:txBody>
          <a:bodyPr/>
          <a:lstStyle/>
          <a:p>
            <a:pPr defTabSz="925513"/>
            <a:r>
              <a:rPr lang="en-GB" smtClean="0"/>
              <a:t>Module 1 - Introduction to the Programme</a:t>
            </a:r>
          </a:p>
        </p:txBody>
      </p:sp>
      <p:sp>
        <p:nvSpPr>
          <p:cNvPr id="102403" name="Slide Number Placeholder 6"/>
          <p:cNvSpPr>
            <a:spLocks noGrp="1"/>
          </p:cNvSpPr>
          <p:nvPr>
            <p:ph type="sldNum" sz="quarter" idx="5"/>
          </p:nvPr>
        </p:nvSpPr>
        <p:spPr>
          <a:noFill/>
        </p:spPr>
        <p:txBody>
          <a:bodyPr/>
          <a:lstStyle/>
          <a:p>
            <a:pPr defTabSz="925513"/>
            <a:fld id="{CB881673-3A19-49FC-8018-2EE8200B502D}" type="slidenum">
              <a:rPr lang="en-US" smtClean="0"/>
              <a:pPr defTabSz="925513"/>
              <a:t>15</a:t>
            </a:fld>
            <a:endParaRPr lang="en-US" smtClean="0"/>
          </a:p>
        </p:txBody>
      </p:sp>
      <p:sp>
        <p:nvSpPr>
          <p:cNvPr id="102404"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5" name="Notes Placeholder 2"/>
          <p:cNvSpPr>
            <a:spLocks noGrp="1"/>
          </p:cNvSpPr>
          <p:nvPr>
            <p:ph type="body" idx="1"/>
          </p:nvPr>
        </p:nvSpPr>
        <p:spPr>
          <a:noFill/>
          <a:ln/>
        </p:spPr>
        <p:txBody>
          <a:bodyPr/>
          <a:lstStyle/>
          <a:p>
            <a:pPr marL="230188" indent="-230188" eaLnBrk="1" hangingPunct="1">
              <a:lnSpc>
                <a:spcPct val="90000"/>
              </a:lnSpc>
              <a:buFontTx/>
              <a:buNone/>
            </a:pPr>
            <a:r>
              <a:rPr lang="en-GB" sz="1000" dirty="0" smtClean="0"/>
              <a:t>An actionable indicator is one that provides insights into where reforms should be made - tell us what needs to be fixed</a:t>
            </a:r>
            <a:r>
              <a:rPr lang="en-GB" sz="1000" baseline="0" dirty="0" smtClean="0"/>
              <a:t> / gives us something that can be “acted” upon.</a:t>
            </a:r>
            <a:r>
              <a:rPr lang="en-GB" sz="1000" dirty="0" smtClean="0"/>
              <a:t> </a:t>
            </a:r>
          </a:p>
          <a:p>
            <a:pPr marL="230188" indent="-230188" eaLnBrk="1" hangingPunct="1">
              <a:lnSpc>
                <a:spcPct val="90000"/>
              </a:lnSpc>
            </a:pPr>
            <a:endParaRPr lang="en-GB" sz="1000" dirty="0" smtClean="0"/>
          </a:p>
          <a:p>
            <a:pPr marL="230188" indent="-230188" eaLnBrk="1" hangingPunct="1">
              <a:lnSpc>
                <a:spcPct val="90000"/>
              </a:lnSpc>
            </a:pPr>
            <a:r>
              <a:rPr lang="en-GB" sz="1000" dirty="0" smtClean="0"/>
              <a:t>Requires breaking down a concept in its component parts so that it eventually leads to points of interventions </a:t>
            </a:r>
          </a:p>
          <a:p>
            <a:pPr marL="230188" indent="-230188" eaLnBrk="1" hangingPunct="1">
              <a:lnSpc>
                <a:spcPct val="90000"/>
              </a:lnSpc>
            </a:pPr>
            <a:r>
              <a:rPr lang="en-GB" sz="1000" dirty="0" smtClean="0"/>
              <a:t>Answers to these questions need to lead naturally to possible points of intervention.</a:t>
            </a:r>
          </a:p>
          <a:p>
            <a:pPr marL="230188" indent="-230188" eaLnBrk="1" hangingPunct="1">
              <a:lnSpc>
                <a:spcPct val="90000"/>
              </a:lnSpc>
            </a:pPr>
            <a:endParaRPr lang="en-GB" sz="1000" dirty="0" smtClean="0"/>
          </a:p>
          <a:p>
            <a:pPr marL="230188" marR="0" indent="-230188" algn="l" defTabSz="914400" rtl="0" eaLnBrk="1" fontAlgn="base" latinLnBrk="0" hangingPunct="1">
              <a:lnSpc>
                <a:spcPct val="90000"/>
              </a:lnSpc>
              <a:spcBef>
                <a:spcPct val="30000"/>
              </a:spcBef>
              <a:spcAft>
                <a:spcPct val="0"/>
              </a:spcAft>
              <a:buClrTx/>
              <a:buSzTx/>
              <a:buFontTx/>
              <a:buNone/>
              <a:tabLst/>
              <a:defRPr/>
            </a:pPr>
            <a:r>
              <a:rPr lang="en-GB" sz="1000" i="1" dirty="0" smtClean="0">
                <a:solidFill>
                  <a:schemeClr val="accent6"/>
                </a:solidFill>
                <a:cs typeface="Times New Roman" pitchFamily="18" charset="0"/>
              </a:rPr>
              <a:t>% citizens who believe that legal protection is ensured equally to all citizens regardless of their material status, ethnic, religious affiliations, political/party affiliations</a:t>
            </a:r>
          </a:p>
          <a:p>
            <a:pPr marL="230188" indent="-230188" eaLnBrk="1" hangingPunct="1">
              <a:lnSpc>
                <a:spcPct val="90000"/>
              </a:lnSpc>
            </a:pPr>
            <a:endParaRPr lang="en-GB" sz="1000" dirty="0" smtClean="0"/>
          </a:p>
          <a:p>
            <a:pPr marL="749300" lvl="1" indent="-287338" eaLnBrk="1" hangingPunct="1">
              <a:spcBef>
                <a:spcPct val="50000"/>
              </a:spcBef>
            </a:pPr>
            <a:endParaRPr lang="en-GB" dirty="0" smtClean="0"/>
          </a:p>
        </p:txBody>
      </p:sp>
      <p:sp>
        <p:nvSpPr>
          <p:cNvPr id="102406" name="Slide Number Placeholder 3"/>
          <p:cNvSpPr txBox="1">
            <a:spLocks noGrp="1"/>
          </p:cNvSpPr>
          <p:nvPr/>
        </p:nvSpPr>
        <p:spPr bwMode="auto">
          <a:xfrm>
            <a:off x="3885294" y="8685559"/>
            <a:ext cx="2971107" cy="456981"/>
          </a:xfrm>
          <a:prstGeom prst="rect">
            <a:avLst/>
          </a:prstGeom>
          <a:noFill/>
          <a:ln w="9525">
            <a:noFill/>
            <a:miter lim="800000"/>
            <a:headEnd/>
            <a:tailEnd/>
          </a:ln>
        </p:spPr>
        <p:txBody>
          <a:bodyPr lIns="92586" tIns="46292" rIns="92586" bIns="46292" anchor="b"/>
          <a:lstStyle/>
          <a:p>
            <a:pPr algn="r" defTabSz="925513"/>
            <a:fld id="{7D4BE034-12D0-43FE-9874-8526E1112E09}" type="slidenum">
              <a:rPr lang="en-US" sz="1200">
                <a:latin typeface="Times New Roman" pitchFamily="18" charset="0"/>
              </a:rPr>
              <a:pPr algn="r" defTabSz="925513"/>
              <a:t>15</a:t>
            </a:fld>
            <a:endParaRPr 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Header Placeholder 1"/>
          <p:cNvSpPr>
            <a:spLocks noGrp="1"/>
          </p:cNvSpPr>
          <p:nvPr>
            <p:ph type="hdr" sz="quarter"/>
          </p:nvPr>
        </p:nvSpPr>
        <p:spPr>
          <a:noFill/>
        </p:spPr>
        <p:txBody>
          <a:bodyPr/>
          <a:lstStyle/>
          <a:p>
            <a:pPr defTabSz="925513"/>
            <a:r>
              <a:rPr lang="en-GB" smtClean="0"/>
              <a:t>Module 1 - Introduction to the Programme</a:t>
            </a:r>
          </a:p>
        </p:txBody>
      </p:sp>
      <p:sp>
        <p:nvSpPr>
          <p:cNvPr id="102403" name="Slide Number Placeholder 6"/>
          <p:cNvSpPr>
            <a:spLocks noGrp="1"/>
          </p:cNvSpPr>
          <p:nvPr>
            <p:ph type="sldNum" sz="quarter" idx="5"/>
          </p:nvPr>
        </p:nvSpPr>
        <p:spPr>
          <a:noFill/>
        </p:spPr>
        <p:txBody>
          <a:bodyPr/>
          <a:lstStyle/>
          <a:p>
            <a:pPr defTabSz="925513"/>
            <a:fld id="{CB881673-3A19-49FC-8018-2EE8200B502D}" type="slidenum">
              <a:rPr lang="en-US" smtClean="0"/>
              <a:pPr defTabSz="925513"/>
              <a:t>16</a:t>
            </a:fld>
            <a:endParaRPr lang="en-US" smtClean="0"/>
          </a:p>
        </p:txBody>
      </p:sp>
      <p:sp>
        <p:nvSpPr>
          <p:cNvPr id="102404"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5" name="Notes Placeholder 2"/>
          <p:cNvSpPr>
            <a:spLocks noGrp="1"/>
          </p:cNvSpPr>
          <p:nvPr>
            <p:ph type="body" idx="1"/>
          </p:nvPr>
        </p:nvSpPr>
        <p:spPr>
          <a:noFill/>
          <a:ln/>
        </p:spPr>
        <p:txBody>
          <a:bodyPr/>
          <a:lstStyle/>
          <a:p>
            <a:pPr marL="230188" indent="-230188" eaLnBrk="1" hangingPunct="1">
              <a:lnSpc>
                <a:spcPct val="90000"/>
              </a:lnSpc>
              <a:buFontTx/>
              <a:buAutoNum type="arabicPeriod"/>
            </a:pPr>
            <a:r>
              <a:rPr lang="en-GB" sz="1000" dirty="0" smtClean="0"/>
              <a:t>That provide insights into where reforms should be made - tell us what needs to be fixed. </a:t>
            </a:r>
          </a:p>
          <a:p>
            <a:pPr marL="230188" indent="-230188" eaLnBrk="1" hangingPunct="1">
              <a:lnSpc>
                <a:spcPct val="90000"/>
              </a:lnSpc>
            </a:pPr>
            <a:endParaRPr lang="en-GB" sz="1000" dirty="0" smtClean="0"/>
          </a:p>
          <a:p>
            <a:pPr marL="230188" indent="-230188" eaLnBrk="1" hangingPunct="1">
              <a:lnSpc>
                <a:spcPct val="90000"/>
              </a:lnSpc>
            </a:pPr>
            <a:r>
              <a:rPr lang="en-GB" sz="1000" dirty="0" smtClean="0"/>
              <a:t>Requires breaking down a concept in its component parts so that it eventually leads to points of interventions </a:t>
            </a:r>
          </a:p>
          <a:p>
            <a:pPr marL="230188" indent="-230188" eaLnBrk="1" hangingPunct="1">
              <a:lnSpc>
                <a:spcPct val="90000"/>
              </a:lnSpc>
            </a:pPr>
            <a:r>
              <a:rPr lang="en-GB" sz="1000" dirty="0" smtClean="0"/>
              <a:t>Answers to these questions need to lead naturally to possible points of intervention.</a:t>
            </a:r>
          </a:p>
          <a:p>
            <a:pPr marL="230188" indent="-230188" eaLnBrk="1" hangingPunct="1">
              <a:lnSpc>
                <a:spcPct val="90000"/>
              </a:lnSpc>
            </a:pPr>
            <a:endParaRPr lang="en-GB" sz="1000" dirty="0" smtClean="0"/>
          </a:p>
          <a:p>
            <a:pPr marL="230188" indent="-230188" eaLnBrk="1" hangingPunct="1">
              <a:lnSpc>
                <a:spcPct val="90000"/>
              </a:lnSpc>
            </a:pPr>
            <a:endParaRPr lang="en-GB" sz="1000" dirty="0" smtClean="0"/>
          </a:p>
          <a:p>
            <a:pPr marL="749300" lvl="1" indent="-287338" eaLnBrk="1" hangingPunct="1">
              <a:spcBef>
                <a:spcPct val="50000"/>
              </a:spcBef>
            </a:pPr>
            <a:endParaRPr lang="en-GB" dirty="0" smtClean="0"/>
          </a:p>
        </p:txBody>
      </p:sp>
      <p:sp>
        <p:nvSpPr>
          <p:cNvPr id="102406" name="Slide Number Placeholder 3"/>
          <p:cNvSpPr txBox="1">
            <a:spLocks noGrp="1"/>
          </p:cNvSpPr>
          <p:nvPr/>
        </p:nvSpPr>
        <p:spPr bwMode="auto">
          <a:xfrm>
            <a:off x="3885294" y="8685559"/>
            <a:ext cx="2971107" cy="456981"/>
          </a:xfrm>
          <a:prstGeom prst="rect">
            <a:avLst/>
          </a:prstGeom>
          <a:noFill/>
          <a:ln w="9525">
            <a:noFill/>
            <a:miter lim="800000"/>
            <a:headEnd/>
            <a:tailEnd/>
          </a:ln>
        </p:spPr>
        <p:txBody>
          <a:bodyPr lIns="92586" tIns="46292" rIns="92586" bIns="46292" anchor="b"/>
          <a:lstStyle/>
          <a:p>
            <a:pPr algn="r" defTabSz="925513"/>
            <a:fld id="{7D4BE034-12D0-43FE-9874-8526E1112E09}" type="slidenum">
              <a:rPr lang="en-US" sz="1200">
                <a:latin typeface="Times New Roman" pitchFamily="18" charset="0"/>
              </a:rPr>
              <a:pPr algn="r" defTabSz="925513"/>
              <a:t>16</a:t>
            </a:fld>
            <a:endParaRPr 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4E5EB3-E1A7-4EAD-A126-FC8C1742F44F}" type="slidenum">
              <a:rPr lang="en-US"/>
              <a:pPr fontAlgn="base">
                <a:spcBef>
                  <a:spcPct val="0"/>
                </a:spcBef>
                <a:spcAft>
                  <a:spcPct val="0"/>
                </a:spcAft>
              </a:pPr>
              <a:t>17</a:t>
            </a:fld>
            <a:endParaRPr lang="en-US"/>
          </a:p>
        </p:txBody>
      </p:sp>
      <p:sp>
        <p:nvSpPr>
          <p:cNvPr id="19459" name="Header Placeholder 1"/>
          <p:cNvSpPr txBox="1">
            <a:spLocks noGrp="1"/>
          </p:cNvSpPr>
          <p:nvPr/>
        </p:nvSpPr>
        <p:spPr bwMode="auto">
          <a:xfrm>
            <a:off x="0" y="0"/>
            <a:ext cx="2971800" cy="457200"/>
          </a:xfrm>
          <a:prstGeom prst="rect">
            <a:avLst/>
          </a:prstGeom>
          <a:noFill/>
          <a:ln w="9525">
            <a:noFill/>
            <a:miter lim="800000"/>
            <a:headEnd/>
            <a:tailEnd/>
          </a:ln>
        </p:spPr>
        <p:txBody>
          <a:bodyPr lIns="92586" tIns="46292" rIns="92586" bIns="46292"/>
          <a:lstStyle/>
          <a:p>
            <a:pPr defTabSz="925513"/>
            <a:r>
              <a:rPr lang="en-GB" sz="1200">
                <a:latin typeface="Times New Roman" pitchFamily="18" charset="0"/>
              </a:rPr>
              <a:t>Module 1 - Introduction to the Programme</a:t>
            </a:r>
          </a:p>
        </p:txBody>
      </p:sp>
      <p:sp>
        <p:nvSpPr>
          <p:cNvPr id="19460"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lIns="92586" tIns="46292" rIns="92586" bIns="46292" anchor="b"/>
          <a:lstStyle/>
          <a:p>
            <a:pPr algn="r" defTabSz="925513"/>
            <a:fld id="{B76A3028-9648-465A-8C5F-6230DC3232FE}" type="slidenum">
              <a:rPr lang="en-US" sz="1200">
                <a:latin typeface="Times New Roman" pitchFamily="18" charset="0"/>
              </a:rPr>
              <a:pPr algn="r" defTabSz="925513"/>
              <a:t>17</a:t>
            </a:fld>
            <a:endParaRPr lang="en-US" sz="1200">
              <a:latin typeface="Times New Roman" pitchFamily="18" charset="0"/>
            </a:endParaRPr>
          </a:p>
        </p:txBody>
      </p:sp>
      <p:sp>
        <p:nvSpPr>
          <p:cNvPr id="19461" name="Slide Image Placeholder 1"/>
          <p:cNvSpPr>
            <a:spLocks noGrp="1" noRot="1" noChangeAspect="1" noTextEdit="1"/>
          </p:cNvSpPr>
          <p:nvPr>
            <p:ph type="sldImg"/>
          </p:nvPr>
        </p:nvSpPr>
        <p:spPr bwMode="auto">
          <a:xfrm>
            <a:off x="1143000" y="685800"/>
            <a:ext cx="4573588" cy="3430588"/>
          </a:xfrm>
          <a:noFill/>
          <a:ln>
            <a:solidFill>
              <a:srgbClr val="000000"/>
            </a:solidFill>
            <a:miter lim="800000"/>
            <a:headEnd/>
            <a:tailEnd/>
          </a:ln>
        </p:spPr>
      </p:sp>
      <p:sp>
        <p:nvSpPr>
          <p:cNvPr id="19462" name="Notes Placeholder 2"/>
          <p:cNvSpPr>
            <a:spLocks noGrp="1"/>
          </p:cNvSpPr>
          <p:nvPr>
            <p:ph type="body" idx="1"/>
          </p:nvPr>
        </p:nvSpPr>
        <p:spPr bwMode="auto">
          <a:xfrm>
            <a:off x="687388" y="4343400"/>
            <a:ext cx="5483225" cy="4114800"/>
          </a:xfrm>
          <a:noFill/>
        </p:spPr>
        <p:txBody>
          <a:bodyPr wrap="square" lIns="92586" tIns="46292" rIns="92586" bIns="46292" numCol="1" anchor="t" anchorCtr="0" compatLnSpc="1">
            <a:prstTxWarp prst="textNoShape">
              <a:avLst/>
            </a:prstTxWarp>
          </a:bodyPr>
          <a:lstStyle/>
          <a:p>
            <a:pPr marL="230188" indent="-230188">
              <a:spcBef>
                <a:spcPct val="0"/>
              </a:spcBef>
            </a:pPr>
            <a:r>
              <a:rPr lang="en-GB" smtClean="0"/>
              <a:t>Which, if any, of these indicators are </a:t>
            </a:r>
            <a:r>
              <a:rPr lang="en-GB" smtClean="0">
                <a:solidFill>
                  <a:srgbClr val="FF0000"/>
                </a:solidFill>
              </a:rPr>
              <a:t>actionable</a:t>
            </a:r>
            <a:r>
              <a:rPr lang="en-GB" smtClean="0"/>
              <a:t>? (drawn from CPI and WB’s Control of Corruption indicator)</a:t>
            </a:r>
          </a:p>
          <a:p>
            <a:pPr marL="230188" indent="-230188">
              <a:spcBef>
                <a:spcPct val="0"/>
              </a:spcBef>
              <a:buFontTx/>
              <a:buAutoNum type="arabicPeriod"/>
            </a:pPr>
            <a:endParaRPr lang="en-GB" smtClean="0"/>
          </a:p>
          <a:p>
            <a:pPr marL="749300" lvl="1" indent="-287338">
              <a:spcBef>
                <a:spcPct val="50000"/>
              </a:spcBef>
            </a:pPr>
            <a:endParaRPr lang="en-GB" sz="1400" smtClean="0"/>
          </a:p>
        </p:txBody>
      </p:sp>
      <p:sp>
        <p:nvSpPr>
          <p:cNvPr id="194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586" tIns="46292" rIns="92586" bIns="46292" anchor="b"/>
          <a:lstStyle/>
          <a:p>
            <a:pPr algn="r" defTabSz="925513"/>
            <a:fld id="{985D536A-FDC7-4C08-8F99-AF8828063256}" type="slidenum">
              <a:rPr lang="en-US" sz="1200">
                <a:latin typeface="Times New Roman" pitchFamily="18" charset="0"/>
              </a:rPr>
              <a:pPr algn="r" defTabSz="925513"/>
              <a:t>17</a:t>
            </a:fld>
            <a:endParaRPr 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D55CFF-C22C-4EF9-B743-09CF9D4EA1CA}" type="slidenum">
              <a:rPr lang="en-US"/>
              <a:pPr fontAlgn="base">
                <a:spcBef>
                  <a:spcPct val="0"/>
                </a:spcBef>
                <a:spcAft>
                  <a:spcPct val="0"/>
                </a:spcAft>
              </a:pPr>
              <a:t>18</a:t>
            </a:fld>
            <a:endParaRPr lang="en-US"/>
          </a:p>
        </p:txBody>
      </p:sp>
      <p:sp>
        <p:nvSpPr>
          <p:cNvPr id="20483" name="Header Placeholder 1"/>
          <p:cNvSpPr txBox="1">
            <a:spLocks noGrp="1"/>
          </p:cNvSpPr>
          <p:nvPr/>
        </p:nvSpPr>
        <p:spPr bwMode="auto">
          <a:xfrm>
            <a:off x="0" y="0"/>
            <a:ext cx="2971800" cy="457200"/>
          </a:xfrm>
          <a:prstGeom prst="rect">
            <a:avLst/>
          </a:prstGeom>
          <a:noFill/>
          <a:ln w="9525">
            <a:noFill/>
            <a:miter lim="800000"/>
            <a:headEnd/>
            <a:tailEnd/>
          </a:ln>
        </p:spPr>
        <p:txBody>
          <a:bodyPr lIns="92586" tIns="46292" rIns="92586" bIns="46292"/>
          <a:lstStyle/>
          <a:p>
            <a:pPr defTabSz="925513"/>
            <a:r>
              <a:rPr lang="en-GB" sz="1200">
                <a:latin typeface="Times New Roman" pitchFamily="18" charset="0"/>
              </a:rPr>
              <a:t>Module 1 - Introduction to the Programme</a:t>
            </a:r>
          </a:p>
        </p:txBody>
      </p:sp>
      <p:sp>
        <p:nvSpPr>
          <p:cNvPr id="20484"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lIns="92586" tIns="46292" rIns="92586" bIns="46292" anchor="b"/>
          <a:lstStyle/>
          <a:p>
            <a:pPr algn="r" defTabSz="925513"/>
            <a:fld id="{1790BBE7-0CA4-494A-B793-EBFDE1CE6FE8}" type="slidenum">
              <a:rPr lang="en-US" sz="1200">
                <a:latin typeface="Times New Roman" pitchFamily="18" charset="0"/>
              </a:rPr>
              <a:pPr algn="r" defTabSz="925513"/>
              <a:t>18</a:t>
            </a:fld>
            <a:endParaRPr lang="en-US" sz="1200">
              <a:latin typeface="Times New Roman" pitchFamily="18" charset="0"/>
            </a:endParaRPr>
          </a:p>
        </p:txBody>
      </p:sp>
      <p:sp>
        <p:nvSpPr>
          <p:cNvPr id="20485" name="Slide Image Placeholder 1"/>
          <p:cNvSpPr>
            <a:spLocks noGrp="1" noRot="1" noChangeAspect="1" noTextEdit="1"/>
          </p:cNvSpPr>
          <p:nvPr>
            <p:ph type="sldImg"/>
          </p:nvPr>
        </p:nvSpPr>
        <p:spPr bwMode="auto">
          <a:xfrm>
            <a:off x="1143000" y="685800"/>
            <a:ext cx="4573588" cy="3430588"/>
          </a:xfrm>
          <a:noFill/>
          <a:ln>
            <a:solidFill>
              <a:srgbClr val="000000"/>
            </a:solidFill>
            <a:miter lim="800000"/>
            <a:headEnd/>
            <a:tailEnd/>
          </a:ln>
        </p:spPr>
      </p:sp>
      <p:sp>
        <p:nvSpPr>
          <p:cNvPr id="20486" name="Notes Placeholder 2"/>
          <p:cNvSpPr>
            <a:spLocks noGrp="1"/>
          </p:cNvSpPr>
          <p:nvPr>
            <p:ph type="body" idx="1"/>
          </p:nvPr>
        </p:nvSpPr>
        <p:spPr bwMode="auto">
          <a:xfrm>
            <a:off x="687388" y="4343400"/>
            <a:ext cx="5483225" cy="4114800"/>
          </a:xfrm>
          <a:noFill/>
        </p:spPr>
        <p:txBody>
          <a:bodyPr wrap="square" lIns="92586" tIns="46292" rIns="92586" bIns="46292" numCol="1" anchor="t" anchorCtr="0" compatLnSpc="1">
            <a:prstTxWarp prst="textNoShape">
              <a:avLst/>
            </a:prstTxWarp>
          </a:bodyPr>
          <a:lstStyle/>
          <a:p>
            <a:pPr marL="749300" lvl="1" indent="-287338">
              <a:spcBef>
                <a:spcPct val="50000"/>
              </a:spcBef>
            </a:pPr>
            <a:endParaRPr lang="en-GB" sz="800" dirty="0" smtClean="0">
              <a:latin typeface="Myriad Pro"/>
              <a:cs typeface="Times New Roman" pitchFamily="18" charset="0"/>
            </a:endParaRPr>
          </a:p>
        </p:txBody>
      </p:sp>
      <p:sp>
        <p:nvSpPr>
          <p:cNvPr id="204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586" tIns="46292" rIns="92586" bIns="46292" anchor="b"/>
          <a:lstStyle/>
          <a:p>
            <a:pPr algn="r" defTabSz="925513"/>
            <a:fld id="{D69DCF59-4A95-409A-86AA-3293BB5B5489}" type="slidenum">
              <a:rPr lang="en-US" sz="1200">
                <a:latin typeface="Times New Roman" pitchFamily="18" charset="0"/>
              </a:rPr>
              <a:pPr algn="r" defTabSz="925513"/>
              <a:t>18</a:t>
            </a:fld>
            <a:endParaRPr 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922DB7-1A75-429D-9984-3806BF4538E6}" type="slidenum">
              <a:rPr lang="en-US"/>
              <a:pPr fontAlgn="base">
                <a:spcBef>
                  <a:spcPct val="0"/>
                </a:spcBef>
                <a:spcAft>
                  <a:spcPct val="0"/>
                </a:spcAft>
              </a:pPr>
              <a:t>19</a:t>
            </a:fld>
            <a:endParaRPr lang="en-US"/>
          </a:p>
        </p:txBody>
      </p:sp>
      <p:sp>
        <p:nvSpPr>
          <p:cNvPr id="22531" name="Header Placeholder 1"/>
          <p:cNvSpPr txBox="1">
            <a:spLocks noGrp="1"/>
          </p:cNvSpPr>
          <p:nvPr/>
        </p:nvSpPr>
        <p:spPr bwMode="auto">
          <a:xfrm>
            <a:off x="0" y="0"/>
            <a:ext cx="2971800" cy="457200"/>
          </a:xfrm>
          <a:prstGeom prst="rect">
            <a:avLst/>
          </a:prstGeom>
          <a:noFill/>
          <a:ln w="9525">
            <a:noFill/>
            <a:miter lim="800000"/>
            <a:headEnd/>
            <a:tailEnd/>
          </a:ln>
        </p:spPr>
        <p:txBody>
          <a:bodyPr lIns="92586" tIns="46292" rIns="92586" bIns="46292"/>
          <a:lstStyle/>
          <a:p>
            <a:pPr defTabSz="925513"/>
            <a:r>
              <a:rPr lang="en-GB" sz="1200">
                <a:latin typeface="Times New Roman" pitchFamily="18" charset="0"/>
              </a:rPr>
              <a:t>Module 1 - Introduction to the Programme</a:t>
            </a:r>
          </a:p>
        </p:txBody>
      </p:sp>
      <p:sp>
        <p:nvSpPr>
          <p:cNvPr id="22532"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lIns="92586" tIns="46292" rIns="92586" bIns="46292" anchor="b"/>
          <a:lstStyle/>
          <a:p>
            <a:pPr algn="r" defTabSz="925513"/>
            <a:fld id="{70098A21-E5A5-49EE-BFF8-6276BA1BC9EE}" type="slidenum">
              <a:rPr lang="en-US" sz="1200">
                <a:latin typeface="Times New Roman" pitchFamily="18" charset="0"/>
              </a:rPr>
              <a:pPr algn="r" defTabSz="925513"/>
              <a:t>19</a:t>
            </a:fld>
            <a:endParaRPr lang="en-US" sz="1200">
              <a:latin typeface="Times New Roman" pitchFamily="18" charset="0"/>
            </a:endParaRPr>
          </a:p>
        </p:txBody>
      </p:sp>
      <p:sp>
        <p:nvSpPr>
          <p:cNvPr id="22533" name="Slide Image Placeholder 1"/>
          <p:cNvSpPr>
            <a:spLocks noGrp="1" noRot="1" noChangeAspect="1" noTextEdit="1"/>
          </p:cNvSpPr>
          <p:nvPr>
            <p:ph type="sldImg"/>
          </p:nvPr>
        </p:nvSpPr>
        <p:spPr bwMode="auto">
          <a:xfrm>
            <a:off x="1143000" y="685800"/>
            <a:ext cx="4573588" cy="3430588"/>
          </a:xfrm>
          <a:noFill/>
          <a:ln>
            <a:solidFill>
              <a:srgbClr val="000000"/>
            </a:solidFill>
            <a:miter lim="800000"/>
            <a:headEnd/>
            <a:tailEnd/>
          </a:ln>
        </p:spPr>
      </p:sp>
      <p:sp>
        <p:nvSpPr>
          <p:cNvPr id="22534" name="Notes Placeholder 2"/>
          <p:cNvSpPr>
            <a:spLocks noGrp="1"/>
          </p:cNvSpPr>
          <p:nvPr>
            <p:ph type="body" idx="1"/>
          </p:nvPr>
        </p:nvSpPr>
        <p:spPr bwMode="auto">
          <a:xfrm>
            <a:off x="687388" y="4343400"/>
            <a:ext cx="5483225" cy="4114800"/>
          </a:xfrm>
          <a:noFill/>
        </p:spPr>
        <p:txBody>
          <a:bodyPr wrap="square" lIns="92586" tIns="46292" rIns="92586" bIns="46292" numCol="1" anchor="t" anchorCtr="0" compatLnSpc="1">
            <a:prstTxWarp prst="textNoShape">
              <a:avLst/>
            </a:prstTxWarp>
          </a:bodyPr>
          <a:lstStyle/>
          <a:p>
            <a:pPr marL="342900" indent="-342900">
              <a:spcBef>
                <a:spcPct val="0"/>
              </a:spcBef>
            </a:pPr>
            <a:r>
              <a:rPr lang="en-GB" sz="1000" dirty="0" smtClean="0"/>
              <a:t>What are the pitfalls of actionable indicators? </a:t>
            </a:r>
          </a:p>
          <a:p>
            <a:pPr marL="749300" lvl="1" indent="-287338">
              <a:spcBef>
                <a:spcPct val="0"/>
              </a:spcBef>
            </a:pPr>
            <a:r>
              <a:rPr lang="en-GB" sz="1000" i="1" dirty="0" smtClean="0"/>
              <a:t>“Simply because something can be measured does not mean that it is an important constraint on good governance.”</a:t>
            </a:r>
          </a:p>
          <a:p>
            <a:pPr marL="342900" indent="-342900">
              <a:spcBef>
                <a:spcPct val="0"/>
              </a:spcBef>
            </a:pPr>
            <a:endParaRPr lang="en-GB" sz="1000" dirty="0" smtClean="0"/>
          </a:p>
          <a:p>
            <a:pPr marL="342900" indent="-342900">
              <a:spcBef>
                <a:spcPct val="0"/>
              </a:spcBef>
            </a:pPr>
            <a:r>
              <a:rPr lang="en-GB" sz="1000" dirty="0" smtClean="0"/>
              <a:t>Actionable does </a:t>
            </a:r>
            <a:r>
              <a:rPr lang="en-GB" sz="1000" i="1" dirty="0" smtClean="0"/>
              <a:t>not </a:t>
            </a:r>
            <a:r>
              <a:rPr lang="en-GB" sz="1000" dirty="0" smtClean="0"/>
              <a:t>mean </a:t>
            </a:r>
            <a:r>
              <a:rPr lang="en-GB" sz="1000" b="1" dirty="0" smtClean="0"/>
              <a:t>action-worthy</a:t>
            </a:r>
          </a:p>
          <a:p>
            <a:pPr marL="342900" indent="-342900">
              <a:spcBef>
                <a:spcPct val="0"/>
              </a:spcBef>
            </a:pPr>
            <a:endParaRPr lang="en-GB" sz="1000" b="1" dirty="0" smtClean="0"/>
          </a:p>
          <a:p>
            <a:pPr marL="749300" lvl="1" indent="-287338">
              <a:spcBef>
                <a:spcPct val="0"/>
              </a:spcBef>
            </a:pPr>
            <a:r>
              <a:rPr lang="en-GB" sz="1000" dirty="0" smtClean="0"/>
              <a:t>E.g. Measuring whether a country has an independent anti-corruption commission when there is no guarantee it will reduce corruption</a:t>
            </a:r>
          </a:p>
          <a:p>
            <a:pPr marL="749300" lvl="1" indent="-287338">
              <a:spcBef>
                <a:spcPct val="0"/>
              </a:spcBef>
            </a:pPr>
            <a:endParaRPr lang="en-GB" sz="1000" dirty="0" smtClean="0"/>
          </a:p>
          <a:p>
            <a:pPr marL="749300" lvl="1" indent="-287338">
              <a:spcBef>
                <a:spcPct val="0"/>
              </a:spcBef>
            </a:pPr>
            <a:r>
              <a:rPr lang="en-GB" sz="1000" dirty="0" smtClean="0"/>
              <a:t>E.g. Measuring the speed of judicial proceedings when not clear that increasing the speed will ensure that justice is done</a:t>
            </a:r>
          </a:p>
          <a:p>
            <a:pPr marL="749300" lvl="1" indent="-287338">
              <a:spcBef>
                <a:spcPct val="0"/>
              </a:spcBef>
            </a:pPr>
            <a:endParaRPr lang="en-GB" sz="1000" dirty="0" smtClean="0"/>
          </a:p>
          <a:p>
            <a:pPr marL="342900" indent="-342900">
              <a:spcBef>
                <a:spcPct val="0"/>
              </a:spcBef>
            </a:pPr>
            <a:r>
              <a:rPr lang="en-GB" sz="1000" b="1" dirty="0" smtClean="0">
                <a:solidFill>
                  <a:srgbClr val="800000"/>
                </a:solidFill>
              </a:rPr>
              <a:t>Risk of measuring things because they are easily measurable, leading to “teaching to the test” and “reform illusion”</a:t>
            </a:r>
            <a:endParaRPr lang="en-US" sz="1000" dirty="0" smtClean="0"/>
          </a:p>
          <a:p>
            <a:pPr marL="749300" lvl="1" indent="-287338">
              <a:spcBef>
                <a:spcPct val="50000"/>
              </a:spcBef>
            </a:pPr>
            <a:endParaRPr lang="en-GB" sz="1000" dirty="0" smtClean="0">
              <a:latin typeface="Myriad Pro"/>
            </a:endParaRPr>
          </a:p>
          <a:p>
            <a:pPr marL="749300" lvl="1" indent="-287338">
              <a:spcBef>
                <a:spcPct val="50000"/>
              </a:spcBef>
            </a:pPr>
            <a:r>
              <a:rPr lang="en-GB" sz="1000" dirty="0" smtClean="0">
                <a:latin typeface="Myriad Pro"/>
              </a:rPr>
              <a:t>Measuring whether a country has an independent anti-corruption commission when there is no guarantee it will reduce corruption (problem might lie in low wages of civil servants – what can independent anti-corruption agency do about that?!)</a:t>
            </a:r>
          </a:p>
        </p:txBody>
      </p:sp>
      <p:sp>
        <p:nvSpPr>
          <p:cNvPr id="225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586" tIns="46292" rIns="92586" bIns="46292" anchor="b"/>
          <a:lstStyle/>
          <a:p>
            <a:pPr algn="r" defTabSz="925513"/>
            <a:fld id="{1827B7F2-101B-4346-9A69-86C4EEE6D7D4}" type="slidenum">
              <a:rPr lang="en-US" sz="1200">
                <a:latin typeface="Times New Roman" pitchFamily="18" charset="0"/>
              </a:rPr>
              <a:pPr algn="r" defTabSz="925513"/>
              <a:t>19</a:t>
            </a:fld>
            <a:endParaRPr 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8ACECE-3AE2-46AE-A854-AFCEA520D16F}" type="slidenum">
              <a:rPr lang="en-US"/>
              <a:pPr fontAlgn="base">
                <a:spcBef>
                  <a:spcPct val="0"/>
                </a:spcBef>
                <a:spcAft>
                  <a:spcPct val="0"/>
                </a:spcAft>
              </a:pPr>
              <a:t>20</a:t>
            </a:fld>
            <a:endParaRPr lang="en-US"/>
          </a:p>
        </p:txBody>
      </p:sp>
      <p:sp>
        <p:nvSpPr>
          <p:cNvPr id="23555" name="Header Placeholder 1"/>
          <p:cNvSpPr txBox="1">
            <a:spLocks noGrp="1"/>
          </p:cNvSpPr>
          <p:nvPr/>
        </p:nvSpPr>
        <p:spPr bwMode="auto">
          <a:xfrm>
            <a:off x="0" y="0"/>
            <a:ext cx="2971800" cy="457200"/>
          </a:xfrm>
          <a:prstGeom prst="rect">
            <a:avLst/>
          </a:prstGeom>
          <a:noFill/>
          <a:ln w="9525">
            <a:noFill/>
            <a:miter lim="800000"/>
            <a:headEnd/>
            <a:tailEnd/>
          </a:ln>
        </p:spPr>
        <p:txBody>
          <a:bodyPr lIns="92586" tIns="46292" rIns="92586" bIns="46292"/>
          <a:lstStyle/>
          <a:p>
            <a:pPr defTabSz="925513"/>
            <a:r>
              <a:rPr lang="en-GB" sz="1200">
                <a:latin typeface="Times New Roman" pitchFamily="18" charset="0"/>
              </a:rPr>
              <a:t>Module 1 - Introduction to the Programme</a:t>
            </a:r>
          </a:p>
        </p:txBody>
      </p:sp>
      <p:sp>
        <p:nvSpPr>
          <p:cNvPr id="23556"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lIns="92586" tIns="46292" rIns="92586" bIns="46292" anchor="b"/>
          <a:lstStyle/>
          <a:p>
            <a:pPr algn="r" defTabSz="925513"/>
            <a:fld id="{FFEC5800-AF7C-4163-9A7A-1B9D44C13AD9}" type="slidenum">
              <a:rPr lang="en-US" sz="1200">
                <a:latin typeface="Times New Roman" pitchFamily="18" charset="0"/>
              </a:rPr>
              <a:pPr algn="r" defTabSz="925513"/>
              <a:t>20</a:t>
            </a:fld>
            <a:endParaRPr lang="en-US" sz="1200">
              <a:latin typeface="Times New Roman" pitchFamily="18" charset="0"/>
            </a:endParaRPr>
          </a:p>
        </p:txBody>
      </p:sp>
      <p:sp>
        <p:nvSpPr>
          <p:cNvPr id="23557" name="Slide Image Placeholder 1"/>
          <p:cNvSpPr>
            <a:spLocks noGrp="1" noRot="1" noChangeAspect="1" noTextEdit="1"/>
          </p:cNvSpPr>
          <p:nvPr>
            <p:ph type="sldImg"/>
          </p:nvPr>
        </p:nvSpPr>
        <p:spPr bwMode="auto">
          <a:xfrm>
            <a:off x="1143000" y="685800"/>
            <a:ext cx="4573588" cy="3430588"/>
          </a:xfrm>
          <a:noFill/>
          <a:ln>
            <a:solidFill>
              <a:srgbClr val="000000"/>
            </a:solidFill>
            <a:miter lim="800000"/>
            <a:headEnd/>
            <a:tailEnd/>
          </a:ln>
        </p:spPr>
      </p:sp>
      <p:sp>
        <p:nvSpPr>
          <p:cNvPr id="23558" name="Notes Placeholder 2"/>
          <p:cNvSpPr>
            <a:spLocks noGrp="1"/>
          </p:cNvSpPr>
          <p:nvPr>
            <p:ph type="body" idx="1"/>
          </p:nvPr>
        </p:nvSpPr>
        <p:spPr bwMode="auto">
          <a:xfrm>
            <a:off x="687388" y="4343400"/>
            <a:ext cx="5483225" cy="4114800"/>
          </a:xfrm>
          <a:noFill/>
        </p:spPr>
        <p:txBody>
          <a:bodyPr wrap="square" lIns="92586" tIns="46292" rIns="92586" bIns="46292" numCol="1" anchor="t" anchorCtr="0" compatLnSpc="1">
            <a:prstTxWarp prst="textNoShape">
              <a:avLst/>
            </a:prstTxWarp>
          </a:bodyPr>
          <a:lstStyle/>
          <a:p>
            <a:pPr marL="749300" lvl="1" indent="-287338">
              <a:spcBef>
                <a:spcPct val="50000"/>
              </a:spcBef>
              <a:buFontTx/>
              <a:buAutoNum type="arabicParenR"/>
            </a:pPr>
            <a:r>
              <a:rPr lang="en-GB" dirty="0" smtClean="0"/>
              <a:t>Measuring the ‘right’ interventions?</a:t>
            </a:r>
          </a:p>
          <a:p>
            <a:pPr marL="749300" lvl="1" indent="-287338">
              <a:spcBef>
                <a:spcPct val="50000"/>
              </a:spcBef>
              <a:buFontTx/>
              <a:buNone/>
            </a:pPr>
            <a:r>
              <a:rPr lang="en-GB" dirty="0" smtClean="0"/>
              <a:t>Note that it is of course impossible to be sure that an intervention will actually be beneficial</a:t>
            </a:r>
            <a:r>
              <a:rPr lang="en-GB" baseline="0" dirty="0" smtClean="0"/>
              <a:t> before it is actually implemented...but the idea is to try to make sure the indicators measure relevant inputs, to the best of the knowledge that can be acquired from prior research, participatory discussion processes to determine the best indicators etc... </a:t>
            </a:r>
            <a:endParaRPr lang="en-GB" dirty="0" smtClean="0"/>
          </a:p>
        </p:txBody>
      </p:sp>
      <p:sp>
        <p:nvSpPr>
          <p:cNvPr id="235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586" tIns="46292" rIns="92586" bIns="46292" anchor="b"/>
          <a:lstStyle/>
          <a:p>
            <a:pPr algn="r" defTabSz="925513"/>
            <a:fld id="{54D5E79C-7DCF-4ED0-852A-15C3592F8A23}" type="slidenum">
              <a:rPr lang="en-US" sz="1200">
                <a:latin typeface="Times New Roman" pitchFamily="18" charset="0"/>
              </a:rPr>
              <a:pPr algn="r" defTabSz="925513"/>
              <a:t>20</a:t>
            </a:fld>
            <a:endParaRPr 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Header Placeholder 1"/>
          <p:cNvSpPr>
            <a:spLocks noGrp="1"/>
          </p:cNvSpPr>
          <p:nvPr>
            <p:ph type="hdr" sz="quarter"/>
          </p:nvPr>
        </p:nvSpPr>
        <p:spPr>
          <a:noFill/>
        </p:spPr>
        <p:txBody>
          <a:bodyPr/>
          <a:lstStyle/>
          <a:p>
            <a:pPr defTabSz="925513"/>
            <a:r>
              <a:rPr lang="en-GB" smtClean="0"/>
              <a:t>Module 1 - Introduction to the Programme</a:t>
            </a:r>
          </a:p>
        </p:txBody>
      </p:sp>
      <p:sp>
        <p:nvSpPr>
          <p:cNvPr id="105475" name="Slide Number Placeholder 6"/>
          <p:cNvSpPr>
            <a:spLocks noGrp="1"/>
          </p:cNvSpPr>
          <p:nvPr>
            <p:ph type="sldNum" sz="quarter" idx="5"/>
          </p:nvPr>
        </p:nvSpPr>
        <p:spPr>
          <a:noFill/>
        </p:spPr>
        <p:txBody>
          <a:bodyPr/>
          <a:lstStyle/>
          <a:p>
            <a:pPr defTabSz="925513"/>
            <a:fld id="{D3039216-CD2A-4A45-8056-D8849F12F5C9}" type="slidenum">
              <a:rPr lang="en-US" smtClean="0"/>
              <a:pPr defTabSz="925513"/>
              <a:t>21</a:t>
            </a:fld>
            <a:endParaRPr lang="en-US" smtClean="0"/>
          </a:p>
        </p:txBody>
      </p:sp>
      <p:sp>
        <p:nvSpPr>
          <p:cNvPr id="105476"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7" name="Notes Placeholder 2"/>
          <p:cNvSpPr>
            <a:spLocks noGrp="1"/>
          </p:cNvSpPr>
          <p:nvPr>
            <p:ph type="body" idx="1"/>
          </p:nvPr>
        </p:nvSpPr>
        <p:spPr>
          <a:noFill/>
          <a:ln/>
        </p:spPr>
        <p:txBody>
          <a:bodyPr/>
          <a:lstStyle/>
          <a:p>
            <a:pPr marL="749300" marR="0" lvl="1" indent="-287338" algn="l" defTabSz="914400" rtl="0" eaLnBrk="1" fontAlgn="base" latinLnBrk="0" hangingPunct="1">
              <a:lnSpc>
                <a:spcPct val="100000"/>
              </a:lnSpc>
              <a:spcBef>
                <a:spcPct val="50000"/>
              </a:spcBef>
              <a:spcAft>
                <a:spcPct val="0"/>
              </a:spcAft>
              <a:buClrTx/>
              <a:buSzTx/>
              <a:buFontTx/>
              <a:buNone/>
              <a:tabLst/>
              <a:defRPr/>
            </a:pPr>
            <a:r>
              <a:rPr lang="en-GB" sz="1000" dirty="0" smtClean="0"/>
              <a:t>What are the pitfalls of actionable indicators? </a:t>
            </a:r>
          </a:p>
          <a:p>
            <a:pPr marL="749300" lvl="1" indent="-287338" eaLnBrk="1" hangingPunct="1">
              <a:spcBef>
                <a:spcPct val="50000"/>
              </a:spcBef>
            </a:pPr>
            <a:r>
              <a:rPr lang="en-GB" sz="1000" dirty="0" smtClean="0"/>
              <a:t>Another</a:t>
            </a:r>
            <a:r>
              <a:rPr lang="en-GB" sz="1000" baseline="0" dirty="0" smtClean="0"/>
              <a:t> example: </a:t>
            </a:r>
            <a:r>
              <a:rPr lang="en-GB" sz="1000" dirty="0" smtClean="0"/>
              <a:t>Measuring the speed of judicial proceedings when not clear that increasing the speed will ensure that justice is done...</a:t>
            </a:r>
          </a:p>
          <a:p>
            <a:pPr marL="749300" lvl="1" indent="-287338" eaLnBrk="1" hangingPunct="1">
              <a:spcBef>
                <a:spcPct val="50000"/>
              </a:spcBef>
            </a:pPr>
            <a:r>
              <a:rPr lang="en-GB" sz="1000" dirty="0" smtClean="0">
                <a:latin typeface="Myriad Pro" pitchFamily="34" charset="0"/>
              </a:rPr>
              <a:t>Measuring women representation in parliament</a:t>
            </a:r>
          </a:p>
        </p:txBody>
      </p:sp>
      <p:sp>
        <p:nvSpPr>
          <p:cNvPr id="105478" name="Slide Number Placeholder 3"/>
          <p:cNvSpPr txBox="1">
            <a:spLocks noGrp="1"/>
          </p:cNvSpPr>
          <p:nvPr/>
        </p:nvSpPr>
        <p:spPr bwMode="auto">
          <a:xfrm>
            <a:off x="3885294" y="8685559"/>
            <a:ext cx="2971107" cy="456981"/>
          </a:xfrm>
          <a:prstGeom prst="rect">
            <a:avLst/>
          </a:prstGeom>
          <a:noFill/>
          <a:ln w="9525">
            <a:noFill/>
            <a:miter lim="800000"/>
            <a:headEnd/>
            <a:tailEnd/>
          </a:ln>
        </p:spPr>
        <p:txBody>
          <a:bodyPr lIns="92586" tIns="46292" rIns="92586" bIns="46292" anchor="b"/>
          <a:lstStyle/>
          <a:p>
            <a:pPr algn="r" defTabSz="925513"/>
            <a:fld id="{FA0E394D-0852-42CF-9C2E-161BC5693D2F}" type="slidenum">
              <a:rPr lang="en-US" sz="1200">
                <a:latin typeface="Times New Roman" pitchFamily="18" charset="0"/>
              </a:rPr>
              <a:pPr algn="r" defTabSz="925513"/>
              <a:t>21</a:t>
            </a:fld>
            <a:endParaRPr 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examples show the poor reliability and usefulness of global indices and rankings: different global indices on governance place countries in completely different orders… Where do these differences come from? (see next slide)</a:t>
            </a:r>
            <a:endParaRPr lang="en-US" dirty="0"/>
          </a:p>
        </p:txBody>
      </p:sp>
      <p:sp>
        <p:nvSpPr>
          <p:cNvPr id="4" name="Slide Number Placeholder 3"/>
          <p:cNvSpPr>
            <a:spLocks noGrp="1"/>
          </p:cNvSpPr>
          <p:nvPr>
            <p:ph type="sldNum" sz="quarter" idx="10"/>
          </p:nvPr>
        </p:nvSpPr>
        <p:spPr/>
        <p:txBody>
          <a:bodyPr/>
          <a:lstStyle/>
          <a:p>
            <a:fld id="{F8F0C317-C108-42BE-9AAA-95729CF00297}"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indicators starting with “number” or “%” are not necessarily quantitative</a:t>
            </a:r>
            <a:r>
              <a:rPr lang="en-US" baseline="0" dirty="0" smtClean="0"/>
              <a:t> only: they can have </a:t>
            </a:r>
            <a:r>
              <a:rPr lang="en-US" baseline="0" dirty="0" smtClean="0"/>
              <a:t>qualitative elements</a:t>
            </a:r>
          </a:p>
        </p:txBody>
      </p:sp>
      <p:sp>
        <p:nvSpPr>
          <p:cNvPr id="4" name="Slide Number Placeholder 3"/>
          <p:cNvSpPr>
            <a:spLocks noGrp="1"/>
          </p:cNvSpPr>
          <p:nvPr>
            <p:ph type="sldNum" sz="quarter" idx="10"/>
          </p:nvPr>
        </p:nvSpPr>
        <p:spPr/>
        <p:txBody>
          <a:bodyPr/>
          <a:lstStyle/>
          <a:p>
            <a:fld id="{F8F0C317-C108-42BE-9AAA-95729CF00297}" type="slidenum">
              <a:rPr lang="en-GB" smtClean="0"/>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F0C317-C108-42BE-9AAA-95729CF00297}"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F0C317-C108-42BE-9AAA-95729CF00297}" type="slidenum">
              <a:rPr lang="en-GB" smtClean="0"/>
              <a:pPr/>
              <a:t>25</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Header Placeholder 1"/>
          <p:cNvSpPr>
            <a:spLocks noGrp="1"/>
          </p:cNvSpPr>
          <p:nvPr>
            <p:ph type="hdr" sz="quarter"/>
          </p:nvPr>
        </p:nvSpPr>
        <p:spPr>
          <a:noFill/>
        </p:spPr>
        <p:txBody>
          <a:bodyPr/>
          <a:lstStyle/>
          <a:p>
            <a:pPr defTabSz="925513"/>
            <a:r>
              <a:rPr lang="en-GB" smtClean="0"/>
              <a:t>Module 1 - Introduction to the Programme</a:t>
            </a:r>
          </a:p>
        </p:txBody>
      </p:sp>
      <p:sp>
        <p:nvSpPr>
          <p:cNvPr id="107523" name="Slide Number Placeholder 6"/>
          <p:cNvSpPr>
            <a:spLocks noGrp="1"/>
          </p:cNvSpPr>
          <p:nvPr>
            <p:ph type="sldNum" sz="quarter" idx="5"/>
          </p:nvPr>
        </p:nvSpPr>
        <p:spPr>
          <a:noFill/>
        </p:spPr>
        <p:txBody>
          <a:bodyPr/>
          <a:lstStyle/>
          <a:p>
            <a:pPr defTabSz="925513"/>
            <a:fld id="{A374193C-91CB-4643-ADDE-7D1F9C40FC79}" type="slidenum">
              <a:rPr lang="en-US" smtClean="0"/>
              <a:pPr defTabSz="925513"/>
              <a:t>26</a:t>
            </a:fld>
            <a:endParaRPr lang="en-US" smtClean="0"/>
          </a:p>
        </p:txBody>
      </p:sp>
      <p:sp>
        <p:nvSpPr>
          <p:cNvPr id="107524"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5" name="Notes Placeholder 2"/>
          <p:cNvSpPr>
            <a:spLocks noGrp="1"/>
          </p:cNvSpPr>
          <p:nvPr>
            <p:ph type="body" idx="1"/>
          </p:nvPr>
        </p:nvSpPr>
        <p:spPr>
          <a:noFill/>
          <a:ln/>
        </p:spPr>
        <p:txBody>
          <a:bodyPr lIns="92576" tIns="46286" rIns="92576" bIns="46286"/>
          <a:lstStyle/>
          <a:p>
            <a:pPr marL="230188" indent="-230188" eaLnBrk="1" hangingPunct="1"/>
            <a:r>
              <a:rPr lang="en-GB" dirty="0" smtClean="0"/>
              <a:t>Input</a:t>
            </a:r>
          </a:p>
          <a:p>
            <a:pPr marL="230188" indent="-230188" eaLnBrk="1" hangingPunct="1">
              <a:buFontTx/>
              <a:buChar char="-"/>
            </a:pPr>
            <a:r>
              <a:rPr lang="en-GB" dirty="0" smtClean="0"/>
              <a:t>Existence and quality of formal rules found in documents, laws, regulations and the constitution (on paper)</a:t>
            </a:r>
          </a:p>
          <a:p>
            <a:pPr marL="230188" indent="-230188" eaLnBrk="1" hangingPunct="1">
              <a:buFontTx/>
              <a:buChar char="-"/>
            </a:pPr>
            <a:r>
              <a:rPr lang="en-GB" dirty="0" smtClean="0"/>
              <a:t>Answer the  question: “What has been done?” </a:t>
            </a:r>
          </a:p>
          <a:p>
            <a:pPr marL="230188" indent="-230188" eaLnBrk="1" hangingPunct="1">
              <a:buFontTx/>
              <a:buChar char="-"/>
            </a:pPr>
            <a:r>
              <a:rPr lang="en-GB" dirty="0" smtClean="0"/>
              <a:t>Actionable</a:t>
            </a:r>
          </a:p>
          <a:p>
            <a:pPr marL="230188" indent="-230188" eaLnBrk="1" hangingPunct="1">
              <a:buFontTx/>
              <a:buChar char="-"/>
            </a:pPr>
            <a:r>
              <a:rPr lang="en-GB" dirty="0" smtClean="0"/>
              <a:t>Say nothing about actual progress (implementation)</a:t>
            </a:r>
          </a:p>
          <a:p>
            <a:pPr marL="230188" indent="-230188" eaLnBrk="1" hangingPunct="1"/>
            <a:endParaRPr lang="en-GB" dirty="0" smtClean="0"/>
          </a:p>
          <a:p>
            <a:pPr marL="230188" indent="-230188" eaLnBrk="1" hangingPunct="1"/>
            <a:r>
              <a:rPr lang="en-GB" dirty="0" smtClean="0"/>
              <a:t>Outcome indicators</a:t>
            </a:r>
          </a:p>
          <a:p>
            <a:pPr marL="230188" indent="-230188" eaLnBrk="1" hangingPunct="1">
              <a:buFontTx/>
              <a:buChar char="-"/>
            </a:pPr>
            <a:r>
              <a:rPr lang="en-GB" dirty="0" smtClean="0"/>
              <a:t>Assess deliverables to citizens </a:t>
            </a:r>
          </a:p>
          <a:p>
            <a:pPr marL="230188" indent="-230188" eaLnBrk="1" hangingPunct="1">
              <a:buFontTx/>
              <a:buChar char="-"/>
            </a:pPr>
            <a:r>
              <a:rPr lang="en-GB" dirty="0" smtClean="0"/>
              <a:t>Answer the question: “Are citizens benefiting from specific institutions and policies?”</a:t>
            </a:r>
          </a:p>
          <a:p>
            <a:pPr marL="230188" indent="-230188" eaLnBrk="1" hangingPunct="1">
              <a:buFontTx/>
              <a:buChar char="-"/>
            </a:pPr>
            <a:r>
              <a:rPr lang="en-GB" dirty="0" smtClean="0"/>
              <a:t> Lack </a:t>
            </a:r>
            <a:r>
              <a:rPr lang="en-GB" dirty="0" err="1" smtClean="0"/>
              <a:t>actionability</a:t>
            </a:r>
            <a:endParaRPr lang="en-GB" dirty="0" smtClean="0"/>
          </a:p>
          <a:p>
            <a:pPr marL="230188" indent="-230188" eaLnBrk="1" hangingPunct="1">
              <a:buFontTx/>
              <a:buChar char="-"/>
            </a:pPr>
            <a:r>
              <a:rPr lang="en-GB" dirty="0" smtClean="0"/>
              <a:t>Measure the  improved governance in practice </a:t>
            </a:r>
          </a:p>
          <a:p>
            <a:pPr marL="230188" indent="-230188" eaLnBrk="1" hangingPunct="1"/>
            <a:endParaRPr lang="en-GB" dirty="0" smtClean="0"/>
          </a:p>
          <a:p>
            <a:pPr lvl="1">
              <a:buFontTx/>
              <a:buChar char="•"/>
            </a:pPr>
            <a:r>
              <a:rPr lang="en-GB" i="1" dirty="0" smtClean="0"/>
              <a:t>Head of ACA protected from removal without relevant justification &amp; through a formal process? </a:t>
            </a:r>
          </a:p>
          <a:p>
            <a:pPr lvl="1">
              <a:buFontTx/>
              <a:buChar char="•"/>
            </a:pPr>
            <a:r>
              <a:rPr lang="en-GB" i="1" dirty="0" smtClean="0"/>
              <a:t>Difficulties accessing politically sensitive info necessary for carrying out investigation? </a:t>
            </a:r>
          </a:p>
          <a:p>
            <a:pPr lvl="1">
              <a:buFontTx/>
              <a:buChar char="•"/>
            </a:pPr>
            <a:r>
              <a:rPr lang="en-GB" i="1" dirty="0" smtClean="0"/>
              <a:t> Subject to favourable or unfavourable criticism by govt? </a:t>
            </a:r>
          </a:p>
          <a:p>
            <a:pPr lvl="1">
              <a:buFontTx/>
              <a:buChar char="•"/>
            </a:pPr>
            <a:r>
              <a:rPr lang="en-GB" i="1" dirty="0" smtClean="0"/>
              <a:t>Political appointments vs. based on professional criteria? </a:t>
            </a:r>
          </a:p>
          <a:p>
            <a:pPr lvl="1">
              <a:buFontTx/>
              <a:buChar char="•"/>
            </a:pPr>
            <a:r>
              <a:rPr lang="en-GB" i="1" dirty="0" smtClean="0"/>
              <a:t>Conflicting family relationships / personal loyalties?</a:t>
            </a:r>
          </a:p>
          <a:p>
            <a:pPr lvl="1">
              <a:buFontTx/>
              <a:buChar char="•"/>
            </a:pPr>
            <a:r>
              <a:rPr lang="en-GB" i="1" dirty="0" smtClean="0"/>
              <a:t>Threats / harassments?</a:t>
            </a:r>
          </a:p>
          <a:p>
            <a:pPr marL="230188" indent="-230188" eaLnBrk="1" hangingPunct="1">
              <a:buFontTx/>
              <a:buChar char="-"/>
            </a:pPr>
            <a:endParaRPr lang="en-GB" dirty="0" smtClean="0"/>
          </a:p>
          <a:p>
            <a:pPr marL="230188" indent="-230188" eaLnBrk="1" hangingPunct="1"/>
            <a:endParaRPr lang="en-GB" dirty="0" smtClean="0"/>
          </a:p>
        </p:txBody>
      </p:sp>
      <p:sp>
        <p:nvSpPr>
          <p:cNvPr id="107526" name="Slide Number Placeholder 3"/>
          <p:cNvSpPr txBox="1">
            <a:spLocks noGrp="1"/>
          </p:cNvSpPr>
          <p:nvPr/>
        </p:nvSpPr>
        <p:spPr bwMode="auto">
          <a:xfrm>
            <a:off x="3885294" y="8685559"/>
            <a:ext cx="2971107" cy="456981"/>
          </a:xfrm>
          <a:prstGeom prst="rect">
            <a:avLst/>
          </a:prstGeom>
          <a:noFill/>
          <a:ln w="9525">
            <a:noFill/>
            <a:miter lim="800000"/>
            <a:headEnd/>
            <a:tailEnd/>
          </a:ln>
        </p:spPr>
        <p:txBody>
          <a:bodyPr lIns="92576" tIns="46286" rIns="92576" bIns="46286" anchor="b"/>
          <a:lstStyle/>
          <a:p>
            <a:pPr algn="r"/>
            <a:fld id="{963B8B4C-63BF-4A3E-B638-8D750E290E06}" type="slidenum">
              <a:rPr lang="en-US" sz="1200"/>
              <a:pPr algn="r"/>
              <a:t>26</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Header Placeholder 1"/>
          <p:cNvSpPr>
            <a:spLocks noGrp="1"/>
          </p:cNvSpPr>
          <p:nvPr>
            <p:ph type="hdr" sz="quarter"/>
          </p:nvPr>
        </p:nvSpPr>
        <p:spPr>
          <a:noFill/>
        </p:spPr>
        <p:txBody>
          <a:bodyPr/>
          <a:lstStyle/>
          <a:p>
            <a:pPr defTabSz="925513"/>
            <a:r>
              <a:rPr lang="en-GB" smtClean="0"/>
              <a:t>Module 1 - Introduction to the Programme</a:t>
            </a:r>
          </a:p>
        </p:txBody>
      </p:sp>
      <p:sp>
        <p:nvSpPr>
          <p:cNvPr id="110595" name="Slide Number Placeholder 6"/>
          <p:cNvSpPr>
            <a:spLocks noGrp="1"/>
          </p:cNvSpPr>
          <p:nvPr>
            <p:ph type="sldNum" sz="quarter" idx="5"/>
          </p:nvPr>
        </p:nvSpPr>
        <p:spPr>
          <a:noFill/>
        </p:spPr>
        <p:txBody>
          <a:bodyPr/>
          <a:lstStyle/>
          <a:p>
            <a:pPr defTabSz="925513"/>
            <a:fld id="{1D656453-C468-478F-81A8-3AE24854BB50}" type="slidenum">
              <a:rPr lang="en-US" smtClean="0"/>
              <a:pPr defTabSz="925513"/>
              <a:t>27</a:t>
            </a:fld>
            <a:endParaRPr lang="en-US" smtClean="0"/>
          </a:p>
        </p:txBody>
      </p:sp>
      <p:sp>
        <p:nvSpPr>
          <p:cNvPr id="110596"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7" name="Notes Placeholder 2"/>
          <p:cNvSpPr>
            <a:spLocks noGrp="1"/>
          </p:cNvSpPr>
          <p:nvPr>
            <p:ph type="body" idx="1"/>
          </p:nvPr>
        </p:nvSpPr>
        <p:spPr>
          <a:noFill/>
          <a:ln/>
        </p:spPr>
        <p:txBody>
          <a:bodyPr lIns="92576" tIns="46286" rIns="92576" bIns="46286"/>
          <a:lstStyle/>
          <a:p>
            <a:pPr marL="230188" indent="-230188" eaLnBrk="1" hangingPunct="1"/>
            <a:r>
              <a:rPr lang="en-US" i="1" dirty="0" smtClean="0"/>
              <a:t>Can use a ‘tree approach’</a:t>
            </a:r>
          </a:p>
          <a:p>
            <a:pPr marL="230188" indent="-230188" eaLnBrk="1" hangingPunct="1"/>
            <a:r>
              <a:rPr lang="en-US" i="1" dirty="0" smtClean="0"/>
              <a:t>One question leading to another… </a:t>
            </a:r>
          </a:p>
          <a:p>
            <a:pPr marL="230188" indent="-230188" eaLnBrk="1" hangingPunct="1"/>
            <a:r>
              <a:rPr lang="en-US" i="1" dirty="0" smtClean="0"/>
              <a:t>Does the ACA act on complaints within a reasonable time period?  Could have 2 indicators, each important: </a:t>
            </a:r>
            <a:endParaRPr lang="en-US" dirty="0" smtClean="0"/>
          </a:p>
          <a:p>
            <a:pPr marL="230188" indent="-230188" eaLnBrk="1" hangingPunct="1"/>
            <a:r>
              <a:rPr lang="en-GB" dirty="0" err="1" smtClean="0"/>
              <a:t>Avg</a:t>
            </a:r>
            <a:r>
              <a:rPr lang="en-GB" dirty="0" smtClean="0"/>
              <a:t> time before complaint acknowledged – before complaint resolved</a:t>
            </a:r>
          </a:p>
          <a:p>
            <a:pPr marL="230188" indent="-230188" eaLnBrk="1" hangingPunct="1"/>
            <a:endParaRPr lang="en-GB" dirty="0" smtClean="0"/>
          </a:p>
          <a:p>
            <a:pPr marL="230188" indent="-230188" eaLnBrk="1" hangingPunct="1"/>
            <a:r>
              <a:rPr lang="en-US" i="1" dirty="0" smtClean="0"/>
              <a:t>Can citizens complain to the ACA without fear of recrimination?</a:t>
            </a:r>
            <a:endParaRPr lang="en-GB" i="1" dirty="0" smtClean="0"/>
          </a:p>
          <a:p>
            <a:pPr marL="230188" indent="-230188" eaLnBrk="1" hangingPunct="1"/>
            <a:r>
              <a:rPr lang="en-GB" dirty="0" smtClean="0"/>
              <a:t>Effective Mechanisms in place to protect whistleblowers? </a:t>
            </a:r>
          </a:p>
          <a:p>
            <a:pPr marL="230188" indent="-230188" eaLnBrk="1" hangingPunct="1"/>
            <a:r>
              <a:rPr lang="en-GB" dirty="0" smtClean="0"/>
              <a:t>This would be a necessary condition for citizen being able to file a complaint without fear of recrimination (outcome indicator) – therefore an input indicator</a:t>
            </a:r>
          </a:p>
        </p:txBody>
      </p:sp>
      <p:sp>
        <p:nvSpPr>
          <p:cNvPr id="110598" name="Slide Number Placeholder 3"/>
          <p:cNvSpPr txBox="1">
            <a:spLocks noGrp="1"/>
          </p:cNvSpPr>
          <p:nvPr/>
        </p:nvSpPr>
        <p:spPr bwMode="auto">
          <a:xfrm>
            <a:off x="3885294" y="8685559"/>
            <a:ext cx="2971107" cy="456981"/>
          </a:xfrm>
          <a:prstGeom prst="rect">
            <a:avLst/>
          </a:prstGeom>
          <a:noFill/>
          <a:ln w="9525">
            <a:noFill/>
            <a:miter lim="800000"/>
            <a:headEnd/>
            <a:tailEnd/>
          </a:ln>
        </p:spPr>
        <p:txBody>
          <a:bodyPr lIns="92576" tIns="46286" rIns="92576" bIns="46286" anchor="b"/>
          <a:lstStyle/>
          <a:p>
            <a:pPr algn="r"/>
            <a:fld id="{D8537EC4-8045-456D-83E6-471ECC01B47A}" type="slidenum">
              <a:rPr lang="en-US" sz="1200"/>
              <a:pPr algn="r"/>
              <a:t>27</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smtClean="0">
                <a:latin typeface="Myriad Pro" pitchFamily="34" charset="0"/>
              </a:rPr>
              <a:t>Balanced sets of indicators</a:t>
            </a:r>
            <a:r>
              <a:rPr lang="en-GB" dirty="0" smtClean="0">
                <a:latin typeface="Myriad Pro" pitchFamily="34" charset="0"/>
              </a:rPr>
              <a:t> are needed: input-based indicators (e.g. focusing on the legal and institutional framework), </a:t>
            </a:r>
            <a:r>
              <a:rPr lang="en-GB" b="1" dirty="0" smtClean="0">
                <a:latin typeface="Myriad Pro" pitchFamily="34" charset="0"/>
              </a:rPr>
              <a:t>and </a:t>
            </a:r>
            <a:r>
              <a:rPr lang="en-GB" dirty="0" smtClean="0">
                <a:latin typeface="Myriad Pro" pitchFamily="34" charset="0"/>
              </a:rPr>
              <a:t>output-based indicators, (e.g. data on the experiences and opinions of those accessing the reporting mechanism).</a:t>
            </a:r>
          </a:p>
          <a:p>
            <a:endParaRPr lang="en-GB" dirty="0" smtClean="0">
              <a:latin typeface="Myriad Pro" pitchFamily="34" charset="0"/>
            </a:endParaRPr>
          </a:p>
          <a:p>
            <a:r>
              <a:rPr lang="en-GB" dirty="0" smtClean="0">
                <a:latin typeface="Myriad Pro" pitchFamily="34" charset="0"/>
              </a:rPr>
              <a:t>Also: quantitative and qualitative, evidence and experience/perception, etc...</a:t>
            </a:r>
            <a:endParaRPr lang="en-US" dirty="0"/>
          </a:p>
        </p:txBody>
      </p:sp>
      <p:sp>
        <p:nvSpPr>
          <p:cNvPr id="4" name="Slide Number Placeholder 3"/>
          <p:cNvSpPr>
            <a:spLocks noGrp="1"/>
          </p:cNvSpPr>
          <p:nvPr>
            <p:ph type="sldNum" sz="quarter" idx="10"/>
          </p:nvPr>
        </p:nvSpPr>
        <p:spPr/>
        <p:txBody>
          <a:bodyPr/>
          <a:lstStyle/>
          <a:p>
            <a:fld id="{EEE41C23-7B88-4239-A78C-AFFA834A5875}"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An indicator should rarely be used on its own. To interpret changes in ambiguous indicators, you should</a:t>
            </a:r>
            <a:r>
              <a:rPr lang="en-GB" sz="1200" i="1" kern="1200" baseline="0" dirty="0" smtClean="0">
                <a:solidFill>
                  <a:schemeClr val="tx1"/>
                </a:solidFill>
                <a:latin typeface="+mn-lt"/>
                <a:ea typeface="+mn-ea"/>
                <a:cs typeface="+mn-cs"/>
              </a:rPr>
              <a:t> always use a group or ‘basket’ of indicators relating to the same policy objectives.</a:t>
            </a:r>
          </a:p>
          <a:p>
            <a:endParaRPr lang="en-GB" sz="1200" i="1" kern="1200" baseline="0" dirty="0" smtClean="0">
              <a:solidFill>
                <a:schemeClr val="tx1"/>
              </a:solidFill>
              <a:latin typeface="+mn-lt"/>
              <a:ea typeface="+mn-ea"/>
              <a:cs typeface="+mn-cs"/>
            </a:endParaRPr>
          </a:p>
          <a:p>
            <a:r>
              <a:rPr lang="en-GB" sz="1200" i="1" kern="1200" baseline="0" dirty="0" smtClean="0">
                <a:solidFill>
                  <a:schemeClr val="tx1"/>
                </a:solidFill>
                <a:latin typeface="+mn-lt"/>
                <a:ea typeface="+mn-ea"/>
                <a:cs typeface="+mn-cs"/>
              </a:rPr>
              <a:t>Baskets of indicators provide a more valid, reliable, and rounded view of policy progress. </a:t>
            </a:r>
          </a:p>
          <a:p>
            <a:endParaRPr lang="en-GB" sz="1200" i="1" kern="1200" baseline="0" dirty="0" smtClean="0">
              <a:solidFill>
                <a:schemeClr val="tx1"/>
              </a:solidFill>
              <a:latin typeface="+mn-lt"/>
              <a:ea typeface="+mn-ea"/>
              <a:cs typeface="+mn-cs"/>
            </a:endParaRPr>
          </a:p>
          <a:p>
            <a:r>
              <a:rPr lang="en-GB" sz="1200" i="1" kern="1200" baseline="0" dirty="0" smtClean="0">
                <a:solidFill>
                  <a:schemeClr val="tx1"/>
                </a:solidFill>
                <a:latin typeface="+mn-lt"/>
                <a:ea typeface="+mn-ea"/>
                <a:cs typeface="+mn-cs"/>
              </a:rPr>
              <a:t>At the same time, you must not allow the basket to get too big. A very large basket takes too much time to interpret.  A Basket of 3 to 7 well-chosen indicators provides the degree of validity &amp; the ease of interpretation required. The art lies in your ability to assemble small baskets of powerful indicators. </a:t>
            </a:r>
          </a:p>
          <a:p>
            <a:endParaRPr lang="en-US" dirty="0"/>
          </a:p>
        </p:txBody>
      </p:sp>
      <p:sp>
        <p:nvSpPr>
          <p:cNvPr id="4" name="Header Placeholder 3"/>
          <p:cNvSpPr>
            <a:spLocks noGrp="1"/>
          </p:cNvSpPr>
          <p:nvPr>
            <p:ph type="hdr" sz="quarter" idx="10"/>
          </p:nvPr>
        </p:nvSpPr>
        <p:spPr/>
        <p:txBody>
          <a:bodyPr/>
          <a:lstStyle/>
          <a:p>
            <a:pPr>
              <a:defRPr/>
            </a:pPr>
            <a:r>
              <a:rPr lang="en-GB" smtClean="0"/>
              <a:t>Module 1 - Introduction to the Programme</a:t>
            </a:r>
            <a:endParaRPr lang="en-GB"/>
          </a:p>
        </p:txBody>
      </p:sp>
      <p:sp>
        <p:nvSpPr>
          <p:cNvPr id="5" name="Slide Number Placeholder 4"/>
          <p:cNvSpPr>
            <a:spLocks noGrp="1"/>
          </p:cNvSpPr>
          <p:nvPr>
            <p:ph type="sldNum" sz="quarter" idx="11"/>
          </p:nvPr>
        </p:nvSpPr>
        <p:spPr/>
        <p:txBody>
          <a:bodyPr/>
          <a:lstStyle/>
          <a:p>
            <a:pPr>
              <a:defRPr/>
            </a:pPr>
            <a:fld id="{3BDA6E24-4924-42D7-A531-55F5BD97CFD3}"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80000"/>
              </a:lnSpc>
            </a:pPr>
            <a:r>
              <a:rPr lang="en-GB" sz="1800" dirty="0" smtClean="0"/>
              <a:t>To measure “public safety”: </a:t>
            </a:r>
          </a:p>
          <a:p>
            <a:pPr lvl="1">
              <a:lnSpc>
                <a:spcPct val="80000"/>
              </a:lnSpc>
              <a:buFont typeface="Wingdings" pitchFamily="2" charset="2"/>
              <a:buNone/>
            </a:pPr>
            <a:r>
              <a:rPr lang="en-GB" sz="1800" i="1" dirty="0" smtClean="0"/>
              <a:t>		</a:t>
            </a:r>
            <a:r>
              <a:rPr lang="en-GB" sz="1800" i="1" dirty="0" smtClean="0">
                <a:solidFill>
                  <a:srgbClr val="0000FF"/>
                </a:solidFill>
              </a:rPr>
              <a:t>Number of crimes reported to the police</a:t>
            </a:r>
          </a:p>
          <a:p>
            <a:pPr lvl="1">
              <a:lnSpc>
                <a:spcPct val="80000"/>
              </a:lnSpc>
            </a:pPr>
            <a:r>
              <a:rPr lang="en-GB" sz="1800" dirty="0" smtClean="0"/>
              <a:t>Increase </a:t>
            </a:r>
            <a:r>
              <a:rPr lang="en-GB" sz="1800" dirty="0" smtClean="0">
                <a:sym typeface="Wingdings" pitchFamily="2" charset="2"/>
              </a:rPr>
              <a:t></a:t>
            </a:r>
            <a:r>
              <a:rPr lang="en-GB" sz="1800" dirty="0" smtClean="0"/>
              <a:t>  Higher real crime rate? </a:t>
            </a:r>
          </a:p>
          <a:p>
            <a:pPr lvl="1">
              <a:lnSpc>
                <a:spcPct val="80000"/>
              </a:lnSpc>
              <a:buFont typeface="Wingdings" pitchFamily="2" charset="2"/>
              <a:buNone/>
            </a:pPr>
            <a:r>
              <a:rPr lang="en-GB" sz="1800" dirty="0" smtClean="0"/>
              <a:t>			      Higher level of confidence in police?</a:t>
            </a:r>
          </a:p>
          <a:p>
            <a:pPr lvl="1">
              <a:lnSpc>
                <a:spcPct val="80000"/>
              </a:lnSpc>
              <a:buFont typeface="Wingdings" pitchFamily="2" charset="2"/>
              <a:buNone/>
            </a:pPr>
            <a:r>
              <a:rPr lang="en-GB" sz="1800" dirty="0" smtClean="0"/>
              <a:t>			      Both?</a:t>
            </a:r>
          </a:p>
          <a:p>
            <a:endParaRPr lang="en-US" dirty="0"/>
          </a:p>
        </p:txBody>
      </p:sp>
      <p:sp>
        <p:nvSpPr>
          <p:cNvPr id="4" name="Header Placeholder 3"/>
          <p:cNvSpPr>
            <a:spLocks noGrp="1"/>
          </p:cNvSpPr>
          <p:nvPr>
            <p:ph type="hdr" sz="quarter" idx="10"/>
          </p:nvPr>
        </p:nvSpPr>
        <p:spPr/>
        <p:txBody>
          <a:bodyPr/>
          <a:lstStyle/>
          <a:p>
            <a:pPr>
              <a:defRPr/>
            </a:pPr>
            <a:r>
              <a:rPr lang="en-GB" smtClean="0"/>
              <a:t>Module 1 - Introduction to the Programme</a:t>
            </a:r>
            <a:endParaRPr lang="en-GB"/>
          </a:p>
        </p:txBody>
      </p:sp>
      <p:sp>
        <p:nvSpPr>
          <p:cNvPr id="5" name="Slide Number Placeholder 4"/>
          <p:cNvSpPr>
            <a:spLocks noGrp="1"/>
          </p:cNvSpPr>
          <p:nvPr>
            <p:ph type="sldNum" sz="quarter" idx="11"/>
          </p:nvPr>
        </p:nvSpPr>
        <p:spPr/>
        <p:txBody>
          <a:bodyPr/>
          <a:lstStyle/>
          <a:p>
            <a:pPr>
              <a:defRPr/>
            </a:pPr>
            <a:fld id="{3BDA6E24-4924-42D7-A531-55F5BD97CFD3}" type="slidenum">
              <a:rPr lang="en-US" smtClean="0"/>
              <a:pPr>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Header Placeholder 1"/>
          <p:cNvSpPr>
            <a:spLocks noGrp="1"/>
          </p:cNvSpPr>
          <p:nvPr>
            <p:ph type="hdr" sz="quarter"/>
          </p:nvPr>
        </p:nvSpPr>
        <p:spPr>
          <a:noFill/>
        </p:spPr>
        <p:txBody>
          <a:bodyPr/>
          <a:lstStyle/>
          <a:p>
            <a:pPr defTabSz="925366"/>
            <a:r>
              <a:rPr lang="en-GB" dirty="0" smtClean="0"/>
              <a:t>Module 1 - Introduction to the Programme</a:t>
            </a:r>
          </a:p>
        </p:txBody>
      </p:sp>
      <p:sp>
        <p:nvSpPr>
          <p:cNvPr id="124931" name="Slide Number Placeholder 6"/>
          <p:cNvSpPr>
            <a:spLocks noGrp="1"/>
          </p:cNvSpPr>
          <p:nvPr>
            <p:ph type="sldNum" sz="quarter" idx="5"/>
          </p:nvPr>
        </p:nvSpPr>
        <p:spPr>
          <a:noFill/>
        </p:spPr>
        <p:txBody>
          <a:bodyPr/>
          <a:lstStyle/>
          <a:p>
            <a:pPr defTabSz="925366"/>
            <a:fld id="{C59D3BF5-F2EF-4FD9-9B42-7FC88CF835F5}" type="slidenum">
              <a:rPr lang="en-US" smtClean="0"/>
              <a:pPr defTabSz="925366"/>
              <a:t>31</a:t>
            </a:fld>
            <a:endParaRPr lang="en-US" dirty="0" smtClean="0"/>
          </a:p>
        </p:txBody>
      </p:sp>
      <p:sp>
        <p:nvSpPr>
          <p:cNvPr id="124932"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3" name="Notes Placeholder 2"/>
          <p:cNvSpPr>
            <a:spLocks noGrp="1"/>
          </p:cNvSpPr>
          <p:nvPr>
            <p:ph type="body" idx="1"/>
          </p:nvPr>
        </p:nvSpPr>
        <p:spPr>
          <a:noFill/>
          <a:ln/>
        </p:spPr>
        <p:txBody>
          <a:bodyPr/>
          <a:lstStyle/>
          <a:p>
            <a:r>
              <a:rPr lang="en-GB" i="1" dirty="0" smtClean="0"/>
              <a:t>An indicator should rarely be used on its own. To interpret changes in ambiguous indicators, you should always use a group or ‘basket’ of indicators relating to the same policy objectives.</a:t>
            </a:r>
          </a:p>
          <a:p>
            <a:endParaRPr lang="en-GB" i="1" dirty="0" smtClean="0"/>
          </a:p>
          <a:p>
            <a:r>
              <a:rPr lang="en-GB" i="1" dirty="0" smtClean="0"/>
              <a:t>Baskets of indicators provide a more valid, reliable, and rounded view of policy progress. </a:t>
            </a:r>
          </a:p>
          <a:p>
            <a:endParaRPr lang="en-GB" i="1" dirty="0" smtClean="0"/>
          </a:p>
          <a:p>
            <a:r>
              <a:rPr lang="en-GB" i="1" dirty="0" smtClean="0"/>
              <a:t>At the same time, you must not allow the basket to get too big. A very large basket takes too much time to interpret.  A Basket of 3 to 7 well-chosen indicators provides the degree of validity &amp; the ease of interpretation required. The art lies in your ability to assemble small baskets of powerful indicators. </a:t>
            </a:r>
          </a:p>
          <a:p>
            <a:endParaRPr lang="en-GB" i="1" dirty="0" smtClean="0"/>
          </a:p>
          <a:p>
            <a:r>
              <a:rPr lang="en-GB" i="1" dirty="0" smtClean="0"/>
              <a:t>Let’s use an example to show how a few indicators may be used together to provide insight into the same phenomenon. </a:t>
            </a:r>
          </a:p>
          <a:p>
            <a:endParaRPr lang="en-GB" i="1" dirty="0" smtClean="0"/>
          </a:p>
          <a:p>
            <a:r>
              <a:rPr lang="en-GB" i="1" dirty="0" smtClean="0"/>
              <a:t>As a group, these 4 indicators give a better indication of “equal access to justice” than anyone of them would alone. </a:t>
            </a:r>
            <a:endParaRPr lang="en-US" dirty="0" smtClean="0"/>
          </a:p>
          <a:p>
            <a:r>
              <a:rPr lang="en-GB" dirty="0" smtClean="0"/>
              <a:t> </a:t>
            </a:r>
            <a:endParaRPr lang="en-US" dirty="0" smtClean="0"/>
          </a:p>
          <a:p>
            <a:r>
              <a:rPr lang="en-GB" b="1" i="1" dirty="0" smtClean="0"/>
              <a:t>But is the basket as a whole well balanced?</a:t>
            </a:r>
            <a:endParaRPr lang="en-US" dirty="0" smtClean="0"/>
          </a:p>
          <a:p>
            <a:pPr eaLnBrk="1" hangingPunct="1"/>
            <a:endParaRPr lang="en-GB" dirty="0" smtClean="0"/>
          </a:p>
          <a:p>
            <a:pPr eaLnBrk="1" hangingPunct="1">
              <a:spcBef>
                <a:spcPct val="0"/>
              </a:spcBef>
              <a:buFontTx/>
              <a:buChar char="•"/>
            </a:pPr>
            <a:endParaRPr lang="en-GB" dirty="0" smtClean="0"/>
          </a:p>
        </p:txBody>
      </p:sp>
      <p:sp>
        <p:nvSpPr>
          <p:cNvPr id="124934" name="Slide Number Placeholder 3"/>
          <p:cNvSpPr txBox="1">
            <a:spLocks noGrp="1"/>
          </p:cNvSpPr>
          <p:nvPr/>
        </p:nvSpPr>
        <p:spPr bwMode="auto">
          <a:xfrm>
            <a:off x="3885295" y="8685560"/>
            <a:ext cx="2971107" cy="456981"/>
          </a:xfrm>
          <a:prstGeom prst="rect">
            <a:avLst/>
          </a:prstGeom>
          <a:noFill/>
          <a:ln w="9525">
            <a:noFill/>
            <a:miter lim="800000"/>
            <a:headEnd/>
            <a:tailEnd/>
          </a:ln>
        </p:spPr>
        <p:txBody>
          <a:bodyPr lIns="92572" tIns="46284" rIns="92572" bIns="46284" anchor="b"/>
          <a:lstStyle/>
          <a:p>
            <a:pPr algn="r" defTabSz="925366"/>
            <a:fld id="{CE3F96AB-71CE-49E7-853A-E5C60A62B0B5}" type="slidenum">
              <a:rPr lang="en-US" sz="1200">
                <a:latin typeface="Times New Roman" pitchFamily="18" charset="0"/>
              </a:rPr>
              <a:pPr algn="r" defTabSz="925366"/>
              <a:t>31</a:t>
            </a:fld>
            <a:endParaRPr lang="en-US" sz="1200" dirty="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Header Placeholder 1"/>
          <p:cNvSpPr>
            <a:spLocks noGrp="1"/>
          </p:cNvSpPr>
          <p:nvPr>
            <p:ph type="hdr" sz="quarter"/>
          </p:nvPr>
        </p:nvSpPr>
        <p:spPr>
          <a:noFill/>
        </p:spPr>
        <p:txBody>
          <a:bodyPr/>
          <a:lstStyle/>
          <a:p>
            <a:pPr defTabSz="925366"/>
            <a:r>
              <a:rPr lang="en-GB" dirty="0" smtClean="0"/>
              <a:t>Module 1 - Introduction to the Programme</a:t>
            </a:r>
          </a:p>
        </p:txBody>
      </p:sp>
      <p:sp>
        <p:nvSpPr>
          <p:cNvPr id="124931" name="Slide Number Placeholder 6"/>
          <p:cNvSpPr>
            <a:spLocks noGrp="1"/>
          </p:cNvSpPr>
          <p:nvPr>
            <p:ph type="sldNum" sz="quarter" idx="5"/>
          </p:nvPr>
        </p:nvSpPr>
        <p:spPr>
          <a:noFill/>
        </p:spPr>
        <p:txBody>
          <a:bodyPr/>
          <a:lstStyle/>
          <a:p>
            <a:pPr defTabSz="925366"/>
            <a:fld id="{C59D3BF5-F2EF-4FD9-9B42-7FC88CF835F5}" type="slidenum">
              <a:rPr lang="en-US" smtClean="0"/>
              <a:pPr defTabSz="925366"/>
              <a:t>33</a:t>
            </a:fld>
            <a:endParaRPr lang="en-US" dirty="0" smtClean="0"/>
          </a:p>
        </p:txBody>
      </p:sp>
      <p:sp>
        <p:nvSpPr>
          <p:cNvPr id="124932"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3" name="Notes Placeholder 2"/>
          <p:cNvSpPr>
            <a:spLocks noGrp="1"/>
          </p:cNvSpPr>
          <p:nvPr>
            <p:ph type="body" idx="1"/>
          </p:nvPr>
        </p:nvSpPr>
        <p:spPr>
          <a:noFill/>
          <a:ln/>
        </p:spPr>
        <p:txBody>
          <a:bodyPr/>
          <a:lstStyle/>
          <a:p>
            <a:pPr eaLnBrk="1" hangingPunct="1"/>
            <a:endParaRPr lang="en-GB" dirty="0" smtClean="0"/>
          </a:p>
          <a:p>
            <a:pPr eaLnBrk="1" hangingPunct="1">
              <a:spcBef>
                <a:spcPct val="0"/>
              </a:spcBef>
              <a:buFontTx/>
              <a:buChar char="•"/>
            </a:pPr>
            <a:endParaRPr lang="en-GB" dirty="0" smtClean="0"/>
          </a:p>
        </p:txBody>
      </p:sp>
      <p:sp>
        <p:nvSpPr>
          <p:cNvPr id="124934" name="Slide Number Placeholder 3"/>
          <p:cNvSpPr txBox="1">
            <a:spLocks noGrp="1"/>
          </p:cNvSpPr>
          <p:nvPr/>
        </p:nvSpPr>
        <p:spPr bwMode="auto">
          <a:xfrm>
            <a:off x="3885295" y="8685560"/>
            <a:ext cx="2971107" cy="456981"/>
          </a:xfrm>
          <a:prstGeom prst="rect">
            <a:avLst/>
          </a:prstGeom>
          <a:noFill/>
          <a:ln w="9525">
            <a:noFill/>
            <a:miter lim="800000"/>
            <a:headEnd/>
            <a:tailEnd/>
          </a:ln>
        </p:spPr>
        <p:txBody>
          <a:bodyPr lIns="92572" tIns="46284" rIns="92572" bIns="46284" anchor="b"/>
          <a:lstStyle/>
          <a:p>
            <a:pPr algn="r" defTabSz="925366"/>
            <a:fld id="{CE3F96AB-71CE-49E7-853A-E5C60A62B0B5}" type="slidenum">
              <a:rPr lang="en-US" sz="1200">
                <a:latin typeface="Times New Roman" pitchFamily="18" charset="0"/>
              </a:rPr>
              <a:pPr algn="r" defTabSz="925366"/>
              <a:t>33</a:t>
            </a:fld>
            <a:endParaRPr lang="en-US" sz="1200" dirty="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understand</a:t>
            </a:r>
            <a:r>
              <a:rPr lang="en-US" baseline="0" dirty="0" smtClean="0"/>
              <a:t> where differences in those rankings come from, it is necessary to look behind the index and the ranking numbers, and ask the following questions. </a:t>
            </a:r>
            <a:endParaRPr lang="en-US" dirty="0"/>
          </a:p>
        </p:txBody>
      </p:sp>
      <p:sp>
        <p:nvSpPr>
          <p:cNvPr id="4" name="Slide Number Placeholder 3"/>
          <p:cNvSpPr>
            <a:spLocks noGrp="1"/>
          </p:cNvSpPr>
          <p:nvPr>
            <p:ph type="sldNum" sz="quarter" idx="10"/>
          </p:nvPr>
        </p:nvSpPr>
        <p:spPr/>
        <p:txBody>
          <a:bodyPr/>
          <a:lstStyle/>
          <a:p>
            <a:fld id="{F8F0C317-C108-42BE-9AAA-95729CF00297}" type="slidenum">
              <a:rPr lang="en-GB" smtClean="0"/>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Header Placeholder 1"/>
          <p:cNvSpPr>
            <a:spLocks noGrp="1"/>
          </p:cNvSpPr>
          <p:nvPr>
            <p:ph type="hdr" sz="quarter"/>
          </p:nvPr>
        </p:nvSpPr>
        <p:spPr>
          <a:noFill/>
        </p:spPr>
        <p:txBody>
          <a:bodyPr/>
          <a:lstStyle/>
          <a:p>
            <a:pPr defTabSz="925366"/>
            <a:r>
              <a:rPr lang="en-GB" dirty="0" smtClean="0"/>
              <a:t>Module 1 - Introduction to the Programme</a:t>
            </a:r>
          </a:p>
        </p:txBody>
      </p:sp>
      <p:sp>
        <p:nvSpPr>
          <p:cNvPr id="124931" name="Slide Number Placeholder 6"/>
          <p:cNvSpPr>
            <a:spLocks noGrp="1"/>
          </p:cNvSpPr>
          <p:nvPr>
            <p:ph type="sldNum" sz="quarter" idx="5"/>
          </p:nvPr>
        </p:nvSpPr>
        <p:spPr>
          <a:noFill/>
        </p:spPr>
        <p:txBody>
          <a:bodyPr/>
          <a:lstStyle/>
          <a:p>
            <a:pPr defTabSz="925366"/>
            <a:fld id="{C59D3BF5-F2EF-4FD9-9B42-7FC88CF835F5}" type="slidenum">
              <a:rPr lang="en-US" smtClean="0"/>
              <a:pPr defTabSz="925366"/>
              <a:t>34</a:t>
            </a:fld>
            <a:endParaRPr lang="en-US" dirty="0" smtClean="0"/>
          </a:p>
        </p:txBody>
      </p:sp>
      <p:sp>
        <p:nvSpPr>
          <p:cNvPr id="124932"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3" name="Notes Placeholder 2"/>
          <p:cNvSpPr>
            <a:spLocks noGrp="1"/>
          </p:cNvSpPr>
          <p:nvPr>
            <p:ph type="body" idx="1"/>
          </p:nvPr>
        </p:nvSpPr>
        <p:spPr>
          <a:noFill/>
          <a:ln/>
        </p:spPr>
        <p:txBody>
          <a:bodyPr/>
          <a:lstStyle/>
          <a:p>
            <a:pPr eaLnBrk="1" hangingPunct="1"/>
            <a:endParaRPr lang="en-GB" dirty="0" smtClean="0"/>
          </a:p>
          <a:p>
            <a:pPr eaLnBrk="1" hangingPunct="1">
              <a:spcBef>
                <a:spcPct val="0"/>
              </a:spcBef>
              <a:buFontTx/>
              <a:buChar char="•"/>
            </a:pPr>
            <a:endParaRPr lang="en-GB" dirty="0" smtClean="0"/>
          </a:p>
        </p:txBody>
      </p:sp>
      <p:sp>
        <p:nvSpPr>
          <p:cNvPr id="124934" name="Slide Number Placeholder 3"/>
          <p:cNvSpPr txBox="1">
            <a:spLocks noGrp="1"/>
          </p:cNvSpPr>
          <p:nvPr/>
        </p:nvSpPr>
        <p:spPr bwMode="auto">
          <a:xfrm>
            <a:off x="3885295" y="8685560"/>
            <a:ext cx="2971107" cy="456981"/>
          </a:xfrm>
          <a:prstGeom prst="rect">
            <a:avLst/>
          </a:prstGeom>
          <a:noFill/>
          <a:ln w="9525">
            <a:noFill/>
            <a:miter lim="800000"/>
            <a:headEnd/>
            <a:tailEnd/>
          </a:ln>
        </p:spPr>
        <p:txBody>
          <a:bodyPr lIns="92572" tIns="46284" rIns="92572" bIns="46284" anchor="b"/>
          <a:lstStyle/>
          <a:p>
            <a:pPr algn="r" defTabSz="925366"/>
            <a:fld id="{CE3F96AB-71CE-49E7-853A-E5C60A62B0B5}" type="slidenum">
              <a:rPr lang="en-US" sz="1200">
                <a:latin typeface="Times New Roman" pitchFamily="18" charset="0"/>
              </a:rPr>
              <a:pPr algn="r" defTabSz="925366"/>
              <a:t>34</a:t>
            </a:fld>
            <a:endParaRPr lang="en-US" sz="1200" dirty="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Dropped indicator on court-building activity, and on no. of courts per 100,000 persons -- &gt; 1 indicator on access, + added indicators on police</a:t>
            </a:r>
            <a:r>
              <a:rPr lang="en-US" baseline="0" dirty="0" smtClean="0"/>
              <a:t> &amp;</a:t>
            </a:r>
            <a:r>
              <a:rPr lang="en-US" dirty="0" smtClean="0"/>
              <a:t> prosecution services</a:t>
            </a:r>
          </a:p>
          <a:p>
            <a:endParaRPr lang="en-US" dirty="0" smtClean="0"/>
          </a:p>
          <a:p>
            <a:r>
              <a:rPr lang="en-US" dirty="0" smtClean="0"/>
              <a:t>Also</a:t>
            </a:r>
            <a:r>
              <a:rPr lang="en-US" baseline="0" dirty="0" smtClean="0"/>
              <a:t> good illustrations of pro-poor &amp; gender sensitive indicators</a:t>
            </a:r>
            <a:endParaRPr lang="en-US" dirty="0" smtClean="0"/>
          </a:p>
        </p:txBody>
      </p:sp>
      <p:sp>
        <p:nvSpPr>
          <p:cNvPr id="4" name="Header Placeholder 3"/>
          <p:cNvSpPr>
            <a:spLocks noGrp="1"/>
          </p:cNvSpPr>
          <p:nvPr>
            <p:ph type="hdr" sz="quarter" idx="10"/>
          </p:nvPr>
        </p:nvSpPr>
        <p:spPr/>
        <p:txBody>
          <a:bodyPr/>
          <a:lstStyle/>
          <a:p>
            <a:pPr>
              <a:defRPr/>
            </a:pPr>
            <a:r>
              <a:rPr lang="en-GB" smtClean="0"/>
              <a:t>Module 1 - Introduction to the Programme</a:t>
            </a:r>
            <a:endParaRPr lang="en-GB"/>
          </a:p>
        </p:txBody>
      </p:sp>
      <p:sp>
        <p:nvSpPr>
          <p:cNvPr id="5" name="Slide Number Placeholder 4"/>
          <p:cNvSpPr>
            <a:spLocks noGrp="1"/>
          </p:cNvSpPr>
          <p:nvPr>
            <p:ph type="sldNum" sz="quarter" idx="11"/>
          </p:nvPr>
        </p:nvSpPr>
        <p:spPr/>
        <p:txBody>
          <a:bodyPr/>
          <a:lstStyle/>
          <a:p>
            <a:pPr>
              <a:defRPr/>
            </a:pPr>
            <a:fld id="{466376D7-01C8-4799-9ACC-FE9ECC099A23}" type="slidenum">
              <a:rPr lang="en-US" smtClean="0"/>
              <a:pPr>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Recognize</a:t>
            </a:r>
            <a:r>
              <a:rPr lang="en-US" baseline="0" dirty="0" smtClean="0"/>
              <a:t> anyone – or any place? </a:t>
            </a:r>
            <a:r>
              <a:rPr lang="en-US" baseline="0" dirty="0" smtClean="0">
                <a:sym typeface="Wingdings" pitchFamily="2" charset="2"/>
              </a:rPr>
              <a:t></a:t>
            </a:r>
          </a:p>
          <a:p>
            <a:r>
              <a:rPr lang="en-US" baseline="0" dirty="0" smtClean="0">
                <a:sym typeface="Wingdings" pitchFamily="2" charset="2"/>
              </a:rPr>
              <a:t>Photos taken in </a:t>
            </a:r>
            <a:r>
              <a:rPr lang="en-US" baseline="0" dirty="0" err="1" smtClean="0">
                <a:sym typeface="Wingdings" pitchFamily="2" charset="2"/>
              </a:rPr>
              <a:t>Boki</a:t>
            </a:r>
            <a:r>
              <a:rPr lang="en-US" baseline="0" dirty="0" smtClean="0">
                <a:sym typeface="Wingdings" pitchFamily="2" charset="2"/>
              </a:rPr>
              <a:t>, and on the way from </a:t>
            </a:r>
            <a:r>
              <a:rPr lang="en-US" baseline="0" dirty="0" err="1" smtClean="0">
                <a:sym typeface="Wingdings" pitchFamily="2" charset="2"/>
              </a:rPr>
              <a:t>Calabar</a:t>
            </a:r>
            <a:r>
              <a:rPr lang="en-US" baseline="0" dirty="0" smtClean="0">
                <a:sym typeface="Wingdings" pitchFamily="2" charset="2"/>
              </a:rPr>
              <a:t> to </a:t>
            </a:r>
            <a:r>
              <a:rPr lang="en-US" baseline="0" smtClean="0">
                <a:sym typeface="Wingdings" pitchFamily="2" charset="2"/>
              </a:rPr>
              <a:t>Boje!</a:t>
            </a:r>
            <a:endParaRPr lang="en-US"/>
          </a:p>
        </p:txBody>
      </p:sp>
      <p:sp>
        <p:nvSpPr>
          <p:cNvPr id="4" name="Slide Number Placeholder 3"/>
          <p:cNvSpPr>
            <a:spLocks noGrp="1"/>
          </p:cNvSpPr>
          <p:nvPr>
            <p:ph type="sldNum" sz="quarter" idx="10"/>
          </p:nvPr>
        </p:nvSpPr>
        <p:spPr/>
        <p:txBody>
          <a:bodyPr/>
          <a:lstStyle/>
          <a:p>
            <a:fld id="{F8F0C317-C108-42BE-9AAA-95729CF00297}" type="slidenum">
              <a:rPr lang="en-GB" smtClean="0"/>
              <a:pPr/>
              <a:t>36</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Header Placeholder 1"/>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25513" fontAlgn="base">
              <a:spcBef>
                <a:spcPct val="0"/>
              </a:spcBef>
              <a:spcAft>
                <a:spcPct val="0"/>
              </a:spcAft>
            </a:pPr>
            <a:r>
              <a:rPr lang="en-GB" smtClean="0"/>
              <a:t>Module 1 - Introduction to the Programme</a:t>
            </a:r>
          </a:p>
        </p:txBody>
      </p:sp>
      <p:sp>
        <p:nvSpPr>
          <p:cNvPr id="256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5513" fontAlgn="base">
              <a:spcBef>
                <a:spcPct val="0"/>
              </a:spcBef>
              <a:spcAft>
                <a:spcPct val="0"/>
              </a:spcAft>
            </a:pPr>
            <a:fld id="{ECB5C762-2D96-4182-987E-CC148E2798A8}" type="slidenum">
              <a:rPr lang="en-US"/>
              <a:pPr defTabSz="925513" fontAlgn="base">
                <a:spcBef>
                  <a:spcPct val="0"/>
                </a:spcBef>
                <a:spcAft>
                  <a:spcPct val="0"/>
                </a:spcAft>
              </a:pPr>
              <a:t>37</a:t>
            </a:fld>
            <a:endParaRPr lang="en-US"/>
          </a:p>
        </p:txBody>
      </p:sp>
      <p:sp>
        <p:nvSpPr>
          <p:cNvPr id="25604" name="Slide Image Placeholder 1"/>
          <p:cNvSpPr>
            <a:spLocks noGrp="1" noRot="1" noChangeAspect="1" noTextEdit="1"/>
          </p:cNvSpPr>
          <p:nvPr>
            <p:ph type="sldImg"/>
          </p:nvPr>
        </p:nvSpPr>
        <p:spPr bwMode="auto">
          <a:noFill/>
          <a:ln>
            <a:solidFill>
              <a:srgbClr val="000000"/>
            </a:solidFill>
            <a:miter lim="800000"/>
            <a:headEnd/>
            <a:tailEnd/>
          </a:ln>
        </p:spPr>
      </p:sp>
      <p:sp>
        <p:nvSpPr>
          <p:cNvPr id="2560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560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586" tIns="46292" rIns="92586" bIns="46292" anchor="b"/>
          <a:lstStyle/>
          <a:p>
            <a:pPr algn="r" defTabSz="925513"/>
            <a:fld id="{A90F732C-C842-4AB1-A462-4024EA44DB9A}" type="slidenum">
              <a:rPr lang="en-US" sz="1200">
                <a:latin typeface="Times New Roman" pitchFamily="18" charset="0"/>
              </a:rPr>
              <a:pPr algn="r" defTabSz="925513"/>
              <a:t>37</a:t>
            </a:fld>
            <a:endParaRPr lang="en-US" sz="120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Header Placeholder 1"/>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25513" fontAlgn="base">
              <a:spcBef>
                <a:spcPct val="0"/>
              </a:spcBef>
              <a:spcAft>
                <a:spcPct val="0"/>
              </a:spcAft>
            </a:pPr>
            <a:r>
              <a:rPr lang="en-GB" smtClean="0"/>
              <a:t>Module 1 - Introduction to the Programme</a:t>
            </a:r>
          </a:p>
        </p:txBody>
      </p:sp>
      <p:sp>
        <p:nvSpPr>
          <p:cNvPr id="266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5513" fontAlgn="base">
              <a:spcBef>
                <a:spcPct val="0"/>
              </a:spcBef>
              <a:spcAft>
                <a:spcPct val="0"/>
              </a:spcAft>
            </a:pPr>
            <a:fld id="{FCC32AC3-9E6D-428A-A01B-6BF925C90E51}" type="slidenum">
              <a:rPr lang="en-US"/>
              <a:pPr defTabSz="925513" fontAlgn="base">
                <a:spcBef>
                  <a:spcPct val="0"/>
                </a:spcBef>
                <a:spcAft>
                  <a:spcPct val="0"/>
                </a:spcAft>
              </a:pPr>
              <a:t>38</a:t>
            </a:fld>
            <a:endParaRPr lang="en-US"/>
          </a:p>
        </p:txBody>
      </p:sp>
      <p:sp>
        <p:nvSpPr>
          <p:cNvPr id="26628" name="Slide Image Placeholder 1"/>
          <p:cNvSpPr>
            <a:spLocks noGrp="1" noRot="1" noChangeAspect="1" noTextEdit="1"/>
          </p:cNvSpPr>
          <p:nvPr>
            <p:ph type="sldImg"/>
          </p:nvPr>
        </p:nvSpPr>
        <p:spPr bwMode="auto">
          <a:noFill/>
          <a:ln>
            <a:solidFill>
              <a:srgbClr val="000000"/>
            </a:solidFill>
            <a:miter lim="800000"/>
            <a:headEnd/>
            <a:tailEnd/>
          </a:ln>
        </p:spPr>
      </p:sp>
      <p:sp>
        <p:nvSpPr>
          <p:cNvPr id="2662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50000"/>
              </a:spcBef>
            </a:pPr>
            <a:r>
              <a:rPr lang="en-GB" smtClean="0"/>
              <a:t>What other groups or attributes might be important to capture using these techniques?</a:t>
            </a:r>
          </a:p>
          <a:p>
            <a:pPr>
              <a:spcBef>
                <a:spcPct val="0"/>
              </a:spcBef>
            </a:pPr>
            <a:endParaRPr lang="en-GB" b="1" smtClean="0"/>
          </a:p>
          <a:p>
            <a:pPr>
              <a:spcBef>
                <a:spcPct val="0"/>
              </a:spcBef>
            </a:pPr>
            <a:r>
              <a:rPr lang="en-GB" b="1" smtClean="0"/>
              <a:t>Groups:</a:t>
            </a:r>
          </a:p>
          <a:p>
            <a:pPr>
              <a:spcBef>
                <a:spcPct val="0"/>
              </a:spcBef>
            </a:pPr>
            <a:r>
              <a:rPr lang="en-GB" smtClean="0"/>
              <a:t>   Marginalized ethnic groups and tribes, the disabled, HIV sufferers, children and youth, the unemployed, sex workers</a:t>
            </a:r>
          </a:p>
          <a:p>
            <a:pPr>
              <a:spcBef>
                <a:spcPct val="0"/>
              </a:spcBef>
            </a:pPr>
            <a:r>
              <a:rPr lang="en-GB" smtClean="0"/>
              <a:t>   Occupation based groups such as police officers, government officials, health workers, taxi drivers, teachers and principals, traditional authorities, small business owners</a:t>
            </a:r>
          </a:p>
          <a:p>
            <a:pPr>
              <a:spcBef>
                <a:spcPct val="0"/>
              </a:spcBef>
            </a:pPr>
            <a:endParaRPr lang="en-GB" smtClean="0"/>
          </a:p>
          <a:p>
            <a:pPr>
              <a:spcBef>
                <a:spcPct val="0"/>
              </a:spcBef>
            </a:pPr>
            <a:r>
              <a:rPr lang="en-GB" b="1" smtClean="0"/>
              <a:t>Geographically based:</a:t>
            </a:r>
          </a:p>
          <a:p>
            <a:pPr>
              <a:spcBef>
                <a:spcPct val="0"/>
              </a:spcBef>
            </a:pPr>
            <a:r>
              <a:rPr lang="en-GB" smtClean="0"/>
              <a:t> Rural, urban, regional, national, provincial/district, municipalities, chiefdoms, communities</a:t>
            </a:r>
          </a:p>
          <a:p>
            <a:pPr>
              <a:spcBef>
                <a:spcPct val="0"/>
              </a:spcBef>
            </a:pPr>
            <a:endParaRPr lang="en-GB" smtClean="0"/>
          </a:p>
        </p:txBody>
      </p:sp>
      <p:sp>
        <p:nvSpPr>
          <p:cNvPr id="2663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586" tIns="46292" rIns="92586" bIns="46292" anchor="b"/>
          <a:lstStyle/>
          <a:p>
            <a:pPr algn="r" defTabSz="925513"/>
            <a:fld id="{4828025B-0D49-4521-9FE9-682C934E0B59}" type="slidenum">
              <a:rPr lang="en-US" sz="1200">
                <a:latin typeface="Times New Roman" pitchFamily="18" charset="0"/>
              </a:rPr>
              <a:pPr algn="r" defTabSz="925513"/>
              <a:t>38</a:t>
            </a:fld>
            <a:endParaRPr lang="en-US" sz="120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Header Placeholder 1"/>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25513" fontAlgn="base">
              <a:spcBef>
                <a:spcPct val="0"/>
              </a:spcBef>
              <a:spcAft>
                <a:spcPct val="0"/>
              </a:spcAft>
            </a:pPr>
            <a:r>
              <a:rPr lang="en-GB" smtClean="0"/>
              <a:t>Module 1 - Introduction to the Programme</a:t>
            </a:r>
          </a:p>
        </p:txBody>
      </p:sp>
      <p:sp>
        <p:nvSpPr>
          <p:cNvPr id="2765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5513" fontAlgn="base">
              <a:spcBef>
                <a:spcPct val="0"/>
              </a:spcBef>
              <a:spcAft>
                <a:spcPct val="0"/>
              </a:spcAft>
            </a:pPr>
            <a:fld id="{C3E092D2-CA3C-432A-A64B-0C43AA3C0D1D}" type="slidenum">
              <a:rPr lang="en-US"/>
              <a:pPr defTabSz="925513" fontAlgn="base">
                <a:spcBef>
                  <a:spcPct val="0"/>
                </a:spcBef>
                <a:spcAft>
                  <a:spcPct val="0"/>
                </a:spcAft>
              </a:pPr>
              <a:t>39</a:t>
            </a:fld>
            <a:endParaRPr lang="en-US"/>
          </a:p>
        </p:txBody>
      </p:sp>
      <p:sp>
        <p:nvSpPr>
          <p:cNvPr id="27652" name="Slide Image Placeholder 1"/>
          <p:cNvSpPr>
            <a:spLocks noGrp="1" noRot="1" noChangeAspect="1" noTextEdit="1"/>
          </p:cNvSpPr>
          <p:nvPr>
            <p:ph type="sldImg"/>
          </p:nvPr>
        </p:nvSpPr>
        <p:spPr bwMode="auto">
          <a:noFill/>
          <a:ln>
            <a:solidFill>
              <a:srgbClr val="000000"/>
            </a:solidFill>
            <a:miter lim="800000"/>
            <a:headEnd/>
            <a:tailEnd/>
          </a:ln>
        </p:spPr>
      </p:sp>
      <p:sp>
        <p:nvSpPr>
          <p:cNvPr id="2765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Information is collected for the general population, then disaggragated by sex or income.</a:t>
            </a:r>
          </a:p>
          <a:p>
            <a:pPr>
              <a:spcBef>
                <a:spcPct val="0"/>
              </a:spcBef>
            </a:pPr>
            <a:endParaRPr lang="en-GB" smtClean="0"/>
          </a:p>
          <a:p>
            <a:pPr>
              <a:spcBef>
                <a:spcPct val="0"/>
              </a:spcBef>
            </a:pPr>
            <a:r>
              <a:rPr lang="en-GB" smtClean="0"/>
              <a:t>Value of indicator calculated separately for part of population characterised as poor, and for the non-poor. Allows comparison of these 2 values. </a:t>
            </a:r>
          </a:p>
        </p:txBody>
      </p:sp>
      <p:sp>
        <p:nvSpPr>
          <p:cNvPr id="2765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2586" tIns="46292" rIns="92586" bIns="46292" anchor="b"/>
          <a:lstStyle/>
          <a:p>
            <a:pPr algn="r" defTabSz="925513"/>
            <a:fld id="{3264C84C-72DB-4599-A34C-CEBBD7FD8529}" type="slidenum">
              <a:rPr lang="en-US" sz="1200">
                <a:latin typeface="Times New Roman" pitchFamily="18" charset="0"/>
              </a:rPr>
              <a:pPr algn="r" defTabSz="925513"/>
              <a:t>39</a:t>
            </a:fld>
            <a:endParaRPr lang="en-US" sz="120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Header Placeholder 1"/>
          <p:cNvSpPr>
            <a:spLocks noGrp="1"/>
          </p:cNvSpPr>
          <p:nvPr>
            <p:ph type="hdr" sz="quarter"/>
          </p:nvPr>
        </p:nvSpPr>
        <p:spPr>
          <a:noFill/>
        </p:spPr>
        <p:txBody>
          <a:bodyPr/>
          <a:lstStyle/>
          <a:p>
            <a:pPr defTabSz="925513"/>
            <a:r>
              <a:rPr lang="en-GB" smtClean="0"/>
              <a:t>Module 1 - Introduction to the Programme</a:t>
            </a:r>
          </a:p>
        </p:txBody>
      </p:sp>
      <p:sp>
        <p:nvSpPr>
          <p:cNvPr id="130051" name="Slide Number Placeholder 6"/>
          <p:cNvSpPr>
            <a:spLocks noGrp="1"/>
          </p:cNvSpPr>
          <p:nvPr>
            <p:ph type="sldNum" sz="quarter" idx="5"/>
          </p:nvPr>
        </p:nvSpPr>
        <p:spPr>
          <a:noFill/>
        </p:spPr>
        <p:txBody>
          <a:bodyPr/>
          <a:lstStyle/>
          <a:p>
            <a:pPr defTabSz="925513"/>
            <a:fld id="{D614DEAA-A452-4B29-BDC5-23585318F0FE}" type="slidenum">
              <a:rPr lang="en-US" smtClean="0"/>
              <a:pPr defTabSz="925513"/>
              <a:t>40</a:t>
            </a:fld>
            <a:endParaRPr lang="en-US" smtClean="0"/>
          </a:p>
        </p:txBody>
      </p:sp>
      <p:sp>
        <p:nvSpPr>
          <p:cNvPr id="130052"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3" name="Notes Placeholder 2"/>
          <p:cNvSpPr>
            <a:spLocks noGrp="1"/>
          </p:cNvSpPr>
          <p:nvPr>
            <p:ph type="body" idx="1"/>
          </p:nvPr>
        </p:nvSpPr>
        <p:spPr>
          <a:noFill/>
          <a:ln/>
        </p:spPr>
        <p:txBody>
          <a:bodyPr/>
          <a:lstStyle/>
          <a:p>
            <a:pPr eaLnBrk="1" hangingPunct="1">
              <a:spcBef>
                <a:spcPct val="0"/>
              </a:spcBef>
            </a:pPr>
            <a:r>
              <a:rPr lang="en-GB" dirty="0" smtClean="0"/>
              <a:t>Information is collected for the general population, then </a:t>
            </a:r>
            <a:r>
              <a:rPr lang="en-GB" dirty="0" err="1" smtClean="0"/>
              <a:t>disaggragated</a:t>
            </a:r>
            <a:r>
              <a:rPr lang="en-GB" dirty="0" smtClean="0"/>
              <a:t> by sex or income.</a:t>
            </a:r>
          </a:p>
          <a:p>
            <a:pPr eaLnBrk="1" hangingPunct="1">
              <a:spcBef>
                <a:spcPct val="0"/>
              </a:spcBef>
            </a:pPr>
            <a:endParaRPr lang="en-GB" dirty="0" smtClean="0"/>
          </a:p>
          <a:p>
            <a:pPr eaLnBrk="1" hangingPunct="1">
              <a:spcBef>
                <a:spcPct val="0"/>
              </a:spcBef>
            </a:pPr>
            <a:r>
              <a:rPr lang="en-GB" dirty="0" smtClean="0"/>
              <a:t>Value of indicator calculated separately for part of population characterised as poor, and for the non-poor,</a:t>
            </a:r>
            <a:r>
              <a:rPr lang="en-GB" baseline="0" dirty="0" smtClean="0"/>
              <a:t> or for men &amp; women.</a:t>
            </a:r>
            <a:r>
              <a:rPr lang="en-GB" dirty="0" smtClean="0"/>
              <a:t> </a:t>
            </a:r>
          </a:p>
          <a:p>
            <a:pPr marL="0" marR="0" indent="0" algn="l" defTabSz="914400" rtl="0" eaLnBrk="1" fontAlgn="base" latinLnBrk="0" hangingPunct="1">
              <a:lnSpc>
                <a:spcPct val="100000"/>
              </a:lnSpc>
              <a:spcBef>
                <a:spcPct val="0"/>
              </a:spcBef>
              <a:spcAft>
                <a:spcPct val="0"/>
              </a:spcAft>
              <a:buClrTx/>
              <a:buSzTx/>
              <a:buFontTx/>
              <a:buNone/>
              <a:tabLst/>
              <a:defRPr/>
            </a:pPr>
            <a:r>
              <a:rPr lang="en-AU" sz="1200" dirty="0" smtClean="0">
                <a:latin typeface="Myriad Pro Light" pitchFamily="34" charset="0"/>
              </a:rPr>
              <a:t>Shows different effects of a policy or governance practice on women and men / on poor and non-poor.</a:t>
            </a:r>
          </a:p>
          <a:p>
            <a:pPr marL="0" marR="0" indent="0" algn="l" defTabSz="914400" rtl="0" eaLnBrk="1" fontAlgn="base" latinLnBrk="0" hangingPunct="1">
              <a:lnSpc>
                <a:spcPct val="100000"/>
              </a:lnSpc>
              <a:spcBef>
                <a:spcPct val="0"/>
              </a:spcBef>
              <a:spcAft>
                <a:spcPct val="0"/>
              </a:spcAft>
              <a:buClrTx/>
              <a:buSzTx/>
              <a:buFontTx/>
              <a:buNone/>
              <a:tabLst/>
              <a:defRPr/>
            </a:pPr>
            <a:endParaRPr lang="en-AU" sz="1200" dirty="0" smtClean="0">
              <a:latin typeface="Myriad Pro Light" pitchFamily="34" charset="0"/>
            </a:endParaRPr>
          </a:p>
          <a:p>
            <a:pPr eaLnBrk="1" hangingPunct="1">
              <a:spcBef>
                <a:spcPct val="0"/>
              </a:spcBef>
            </a:pPr>
            <a:r>
              <a:rPr lang="en-AU" dirty="0" smtClean="0">
                <a:latin typeface="Myriad Pro Light" pitchFamily="34" charset="0"/>
              </a:rPr>
              <a:t>Is % women in parliament a good indicator of gender equality or of women’s empowerment? What if the women elected are gender blind and do not support women’s issues?  What if they are all middle class and not concerned with social issues or poverty?</a:t>
            </a:r>
            <a:r>
              <a:rPr lang="en-US" dirty="0" smtClean="0"/>
              <a:t> </a:t>
            </a:r>
            <a:endParaRPr lang="en-GB" dirty="0" smtClean="0"/>
          </a:p>
        </p:txBody>
      </p:sp>
      <p:sp>
        <p:nvSpPr>
          <p:cNvPr id="130054" name="Slide Number Placeholder 3"/>
          <p:cNvSpPr txBox="1">
            <a:spLocks noGrp="1"/>
          </p:cNvSpPr>
          <p:nvPr/>
        </p:nvSpPr>
        <p:spPr bwMode="auto">
          <a:xfrm>
            <a:off x="3885294" y="8685559"/>
            <a:ext cx="2971107" cy="456981"/>
          </a:xfrm>
          <a:prstGeom prst="rect">
            <a:avLst/>
          </a:prstGeom>
          <a:noFill/>
          <a:ln w="9525">
            <a:noFill/>
            <a:miter lim="800000"/>
            <a:headEnd/>
            <a:tailEnd/>
          </a:ln>
        </p:spPr>
        <p:txBody>
          <a:bodyPr lIns="92586" tIns="46292" rIns="92586" bIns="46292" anchor="b"/>
          <a:lstStyle/>
          <a:p>
            <a:pPr algn="r" defTabSz="925513"/>
            <a:fld id="{C596F8A3-6CED-4E09-AAC3-48A6F7B0077D}" type="slidenum">
              <a:rPr lang="en-US" sz="1200">
                <a:latin typeface="Times New Roman" pitchFamily="18" charset="0"/>
              </a:rPr>
              <a:pPr algn="r" defTabSz="925513"/>
              <a:t>40</a:t>
            </a:fld>
            <a:endParaRPr lang="en-US" sz="120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Header Placeholder 1"/>
          <p:cNvSpPr>
            <a:spLocks noGrp="1"/>
          </p:cNvSpPr>
          <p:nvPr>
            <p:ph type="hdr" sz="quarter"/>
          </p:nvPr>
        </p:nvSpPr>
        <p:spPr>
          <a:noFill/>
        </p:spPr>
        <p:txBody>
          <a:bodyPr/>
          <a:lstStyle/>
          <a:p>
            <a:pPr defTabSz="925513"/>
            <a:r>
              <a:rPr lang="en-GB" smtClean="0"/>
              <a:t>Module 1 - Introduction to the Programme</a:t>
            </a:r>
          </a:p>
        </p:txBody>
      </p:sp>
      <p:sp>
        <p:nvSpPr>
          <p:cNvPr id="131075" name="Slide Number Placeholder 6"/>
          <p:cNvSpPr>
            <a:spLocks noGrp="1"/>
          </p:cNvSpPr>
          <p:nvPr>
            <p:ph type="sldNum" sz="quarter" idx="5"/>
          </p:nvPr>
        </p:nvSpPr>
        <p:spPr>
          <a:noFill/>
        </p:spPr>
        <p:txBody>
          <a:bodyPr/>
          <a:lstStyle/>
          <a:p>
            <a:pPr defTabSz="925513"/>
            <a:fld id="{B2049BBA-FB19-4C60-BE39-F6CB7CC8E3AB}" type="slidenum">
              <a:rPr lang="en-US" smtClean="0"/>
              <a:pPr defTabSz="925513"/>
              <a:t>41</a:t>
            </a:fld>
            <a:endParaRPr lang="en-US" smtClean="0"/>
          </a:p>
        </p:txBody>
      </p:sp>
      <p:sp>
        <p:nvSpPr>
          <p:cNvPr id="131076"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7" name="Notes Placeholder 2"/>
          <p:cNvSpPr>
            <a:spLocks noGrp="1"/>
          </p:cNvSpPr>
          <p:nvPr>
            <p:ph type="body" idx="1"/>
          </p:nvPr>
        </p:nvSpPr>
        <p:spPr>
          <a:noFill/>
          <a:ln/>
        </p:spPr>
        <p:txBody>
          <a:bodyPr/>
          <a:lstStyle/>
          <a:p>
            <a:pPr eaLnBrk="1" hangingPunct="1">
              <a:spcBef>
                <a:spcPct val="0"/>
              </a:spcBef>
            </a:pPr>
            <a:r>
              <a:rPr lang="en-GB" dirty="0" smtClean="0"/>
              <a:t>Information that directly relates to governance</a:t>
            </a:r>
            <a:r>
              <a:rPr lang="en-GB" baseline="0" dirty="0" smtClean="0"/>
              <a:t> issues </a:t>
            </a:r>
            <a:r>
              <a:rPr lang="en-GB" dirty="0" smtClean="0"/>
              <a:t>that are specific to the poor or to women. </a:t>
            </a:r>
          </a:p>
          <a:p>
            <a:pPr eaLnBrk="1" hangingPunct="1">
              <a:spcBef>
                <a:spcPct val="0"/>
              </a:spcBef>
            </a:pPr>
            <a:endParaRPr lang="en-GB" dirty="0" smtClean="0"/>
          </a:p>
          <a:p>
            <a:pPr eaLnBrk="1" hangingPunct="1">
              <a:spcBef>
                <a:spcPct val="0"/>
              </a:spcBef>
            </a:pPr>
            <a:r>
              <a:rPr lang="en-AU" sz="1200" dirty="0" smtClean="0">
                <a:latin typeface="Myriad Pro Light" pitchFamily="34" charset="0"/>
              </a:rPr>
              <a:t>governance practices targeted to females or males, such as fulfilment of quotas for women. </a:t>
            </a:r>
            <a:endParaRPr lang="en-GB" dirty="0" smtClean="0"/>
          </a:p>
          <a:p>
            <a:pPr eaLnBrk="1" hangingPunct="1">
              <a:spcBef>
                <a:spcPct val="0"/>
              </a:spcBef>
            </a:pPr>
            <a:endParaRPr lang="en-GB" dirty="0" smtClean="0"/>
          </a:p>
        </p:txBody>
      </p:sp>
      <p:sp>
        <p:nvSpPr>
          <p:cNvPr id="131078" name="Slide Number Placeholder 3"/>
          <p:cNvSpPr txBox="1">
            <a:spLocks noGrp="1"/>
          </p:cNvSpPr>
          <p:nvPr/>
        </p:nvSpPr>
        <p:spPr bwMode="auto">
          <a:xfrm>
            <a:off x="3885294" y="8685559"/>
            <a:ext cx="2971107" cy="456981"/>
          </a:xfrm>
          <a:prstGeom prst="rect">
            <a:avLst/>
          </a:prstGeom>
          <a:noFill/>
          <a:ln w="9525">
            <a:noFill/>
            <a:miter lim="800000"/>
            <a:headEnd/>
            <a:tailEnd/>
          </a:ln>
        </p:spPr>
        <p:txBody>
          <a:bodyPr lIns="92586" tIns="46292" rIns="92586" bIns="46292" anchor="b"/>
          <a:lstStyle/>
          <a:p>
            <a:pPr algn="r" defTabSz="925513"/>
            <a:fld id="{144C0F7A-29F8-4C73-9172-85F4C8725CC4}" type="slidenum">
              <a:rPr lang="en-US" sz="1200">
                <a:latin typeface="Times New Roman" pitchFamily="18" charset="0"/>
              </a:rPr>
              <a:pPr algn="r" defTabSz="925513"/>
              <a:t>41</a:t>
            </a:fld>
            <a:endParaRPr lang="en-US" sz="120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Header Placeholder 1"/>
          <p:cNvSpPr>
            <a:spLocks noGrp="1"/>
          </p:cNvSpPr>
          <p:nvPr>
            <p:ph type="hdr" sz="quarter"/>
          </p:nvPr>
        </p:nvSpPr>
        <p:spPr>
          <a:noFill/>
        </p:spPr>
        <p:txBody>
          <a:bodyPr/>
          <a:lstStyle/>
          <a:p>
            <a:pPr defTabSz="925513"/>
            <a:r>
              <a:rPr lang="en-GB" smtClean="0"/>
              <a:t>Module 1 - Introduction to the Programme</a:t>
            </a:r>
          </a:p>
        </p:txBody>
      </p:sp>
      <p:sp>
        <p:nvSpPr>
          <p:cNvPr id="132099" name="Slide Number Placeholder 6"/>
          <p:cNvSpPr>
            <a:spLocks noGrp="1"/>
          </p:cNvSpPr>
          <p:nvPr>
            <p:ph type="sldNum" sz="quarter" idx="5"/>
          </p:nvPr>
        </p:nvSpPr>
        <p:spPr>
          <a:noFill/>
        </p:spPr>
        <p:txBody>
          <a:bodyPr/>
          <a:lstStyle/>
          <a:p>
            <a:pPr defTabSz="925513"/>
            <a:fld id="{ABDD5736-1970-47A6-A8D1-4DBFF26D4090}" type="slidenum">
              <a:rPr lang="en-US" smtClean="0"/>
              <a:pPr defTabSz="925513"/>
              <a:t>42</a:t>
            </a:fld>
            <a:endParaRPr lang="en-US" smtClean="0"/>
          </a:p>
        </p:txBody>
      </p:sp>
      <p:sp>
        <p:nvSpPr>
          <p:cNvPr id="132100" name="Slide Image Placeholder 1"/>
          <p:cNvSpPr>
            <a:spLocks noGrp="1" noRot="1" noChangeAspect="1" noTextEdit="1"/>
          </p:cNvSpPr>
          <p:nvPr>
            <p:ph type="sldImg"/>
          </p:nvPr>
        </p:nvSpPr>
        <p:spPr bwMode="auto">
          <a:noFill/>
          <a:ln>
            <a:solidFill>
              <a:srgbClr val="000000"/>
            </a:solidFill>
            <a:miter lim="800000"/>
            <a:headEnd/>
            <a:tailEnd/>
          </a:ln>
        </p:spPr>
      </p:sp>
      <p:sp>
        <p:nvSpPr>
          <p:cNvPr id="132101" name="Notes Placeholder 2"/>
          <p:cNvSpPr>
            <a:spLocks noGrp="1"/>
          </p:cNvSpPr>
          <p:nvPr>
            <p:ph type="body" idx="1"/>
          </p:nvPr>
        </p:nvSpPr>
        <p:spPr>
          <a:noFill/>
          <a:ln/>
        </p:spPr>
        <p:txBody>
          <a:bodyPr/>
          <a:lstStyle/>
          <a:p>
            <a:pPr eaLnBrk="1" hangingPunct="1">
              <a:spcBef>
                <a:spcPct val="0"/>
              </a:spcBef>
            </a:pPr>
            <a:r>
              <a:rPr lang="en-GB" dirty="0" smtClean="0"/>
              <a:t>Indicator makes no explicit reference to poverty</a:t>
            </a:r>
            <a:r>
              <a:rPr lang="en-GB" baseline="0" dirty="0" smtClean="0"/>
              <a:t> status, but by its nature</a:t>
            </a:r>
            <a:r>
              <a:rPr lang="en-GB" dirty="0" smtClean="0"/>
              <a:t>, clear that indicator is of particular relevance to low-income groups. </a:t>
            </a:r>
          </a:p>
          <a:p>
            <a:pPr eaLnBrk="1" hangingPunct="1">
              <a:spcBef>
                <a:spcPct val="0"/>
              </a:spcBef>
            </a:pPr>
            <a:endParaRPr lang="en-GB" dirty="0" smtClean="0"/>
          </a:p>
          <a:p>
            <a:pPr eaLnBrk="1" hangingPunct="1">
              <a:spcBef>
                <a:spcPct val="0"/>
              </a:spcBef>
            </a:pPr>
            <a:r>
              <a:rPr lang="en-AU" dirty="0" smtClean="0"/>
              <a:t>longer hours allow more casual or shift workers to vote without loss of earnings</a:t>
            </a:r>
            <a:endParaRPr lang="en-GB" dirty="0" smtClean="0"/>
          </a:p>
          <a:p>
            <a:pPr eaLnBrk="1" hangingPunct="1">
              <a:spcBef>
                <a:spcPct val="0"/>
              </a:spcBef>
            </a:pPr>
            <a:endParaRPr lang="en-GB" dirty="0" smtClean="0"/>
          </a:p>
          <a:p>
            <a:pPr eaLnBrk="1" hangingPunct="1">
              <a:spcBef>
                <a:spcPct val="0"/>
              </a:spcBef>
            </a:pPr>
            <a:r>
              <a:rPr lang="en-GB" dirty="0" smtClean="0"/>
              <a:t>Small retail businesses may be an implicit measure of poverty, and PETS benefit the poor most, </a:t>
            </a:r>
          </a:p>
          <a:p>
            <a:pPr eaLnBrk="1" hangingPunct="1">
              <a:spcBef>
                <a:spcPct val="0"/>
              </a:spcBef>
            </a:pPr>
            <a:endParaRPr lang="en-GB" dirty="0" smtClean="0"/>
          </a:p>
          <a:p>
            <a:pPr eaLnBrk="1" hangingPunct="1">
              <a:spcBef>
                <a:spcPct val="0"/>
              </a:spcBef>
            </a:pPr>
            <a:r>
              <a:rPr lang="en-GB" dirty="0" smtClean="0"/>
              <a:t>Backlog…: could indicate that poor are disproportionately disadvantaged, since for them, even claims of small financial value means a significant opportunity loss in terms of both time &amp; money.</a:t>
            </a:r>
          </a:p>
        </p:txBody>
      </p:sp>
      <p:sp>
        <p:nvSpPr>
          <p:cNvPr id="132102" name="Slide Number Placeholder 3"/>
          <p:cNvSpPr txBox="1">
            <a:spLocks noGrp="1"/>
          </p:cNvSpPr>
          <p:nvPr/>
        </p:nvSpPr>
        <p:spPr bwMode="auto">
          <a:xfrm>
            <a:off x="3885294" y="8685559"/>
            <a:ext cx="2971107" cy="456981"/>
          </a:xfrm>
          <a:prstGeom prst="rect">
            <a:avLst/>
          </a:prstGeom>
          <a:noFill/>
          <a:ln w="9525">
            <a:noFill/>
            <a:miter lim="800000"/>
            <a:headEnd/>
            <a:tailEnd/>
          </a:ln>
        </p:spPr>
        <p:txBody>
          <a:bodyPr lIns="92586" tIns="46292" rIns="92586" bIns="46292" anchor="b"/>
          <a:lstStyle/>
          <a:p>
            <a:pPr algn="r" defTabSz="925513"/>
            <a:fld id="{49D28054-A2E1-4C89-8DEB-CB501ED9D042}" type="slidenum">
              <a:rPr lang="en-US" sz="1200">
                <a:latin typeface="Times New Roman" pitchFamily="18" charset="0"/>
              </a:rPr>
              <a:pPr algn="r" defTabSz="925513"/>
              <a:t>42</a:t>
            </a:fld>
            <a:endParaRPr lang="en-US" sz="120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Header Placeholder 1"/>
          <p:cNvSpPr>
            <a:spLocks noGrp="1"/>
          </p:cNvSpPr>
          <p:nvPr>
            <p:ph type="hdr" sz="quarter"/>
          </p:nvPr>
        </p:nvSpPr>
        <p:spPr>
          <a:noFill/>
        </p:spPr>
        <p:txBody>
          <a:bodyPr/>
          <a:lstStyle/>
          <a:p>
            <a:pPr defTabSz="925513"/>
            <a:r>
              <a:rPr lang="en-GB" smtClean="0"/>
              <a:t>Module 1 - Introduction to the Programme</a:t>
            </a:r>
          </a:p>
        </p:txBody>
      </p:sp>
      <p:sp>
        <p:nvSpPr>
          <p:cNvPr id="133123" name="Slide Number Placeholder 6"/>
          <p:cNvSpPr>
            <a:spLocks noGrp="1"/>
          </p:cNvSpPr>
          <p:nvPr>
            <p:ph type="sldNum" sz="quarter" idx="5"/>
          </p:nvPr>
        </p:nvSpPr>
        <p:spPr>
          <a:noFill/>
        </p:spPr>
        <p:txBody>
          <a:bodyPr/>
          <a:lstStyle/>
          <a:p>
            <a:pPr defTabSz="925513"/>
            <a:fld id="{60D2E1A0-79C5-4CCB-8EF6-F89D485B912B}" type="slidenum">
              <a:rPr lang="en-US" smtClean="0"/>
              <a:pPr defTabSz="925513"/>
              <a:t>43</a:t>
            </a:fld>
            <a:endParaRPr lang="en-US" smtClean="0"/>
          </a:p>
        </p:txBody>
      </p:sp>
      <p:sp>
        <p:nvSpPr>
          <p:cNvPr id="13312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5" name="Notes Placeholder 2"/>
          <p:cNvSpPr>
            <a:spLocks noGrp="1"/>
          </p:cNvSpPr>
          <p:nvPr>
            <p:ph type="body" idx="1"/>
          </p:nvPr>
        </p:nvSpPr>
        <p:spPr>
          <a:noFill/>
          <a:ln/>
        </p:spPr>
        <p:txBody>
          <a:bodyPr/>
          <a:lstStyle/>
          <a:p>
            <a:pPr eaLnBrk="1" hangingPunct="1">
              <a:spcBef>
                <a:spcPct val="0"/>
              </a:spcBef>
            </a:pPr>
            <a:r>
              <a:rPr lang="en-GB" smtClean="0"/>
              <a:t>Use of participatory techniques to provide opportunity for low-income groups to identify indicators considered to be of particular interest to the poor</a:t>
            </a:r>
          </a:p>
          <a:p>
            <a:pPr eaLnBrk="1" hangingPunct="1">
              <a:spcBef>
                <a:spcPct val="0"/>
              </a:spcBef>
            </a:pPr>
            <a:endParaRPr lang="en-GB" smtClean="0"/>
          </a:p>
          <a:p>
            <a:pPr eaLnBrk="1" hangingPunct="1"/>
            <a:r>
              <a:rPr lang="en-GB" smtClean="0"/>
              <a:t> P&amp;G sensitivity of data </a:t>
            </a:r>
            <a:r>
              <a:rPr lang="en-GB" smtClean="0">
                <a:sym typeface="Wingdings" pitchFamily="2" charset="2"/>
              </a:rPr>
              <a:t> enhanced through research design</a:t>
            </a:r>
          </a:p>
          <a:p>
            <a:pPr eaLnBrk="1" hangingPunct="1"/>
            <a:endParaRPr lang="en-GB" smtClean="0">
              <a:sym typeface="Wingdings" pitchFamily="2" charset="2"/>
            </a:endParaRPr>
          </a:p>
          <a:p>
            <a:pPr marL="749300" lvl="1" indent="-287338" eaLnBrk="1" hangingPunct="1"/>
            <a:r>
              <a:rPr lang="en-GB" smtClean="0"/>
              <a:t>Involving marginalised groups in research objective, design (e.g. selection, scaling, weighting of indicators)</a:t>
            </a:r>
          </a:p>
          <a:p>
            <a:pPr marL="749300" lvl="1" indent="-287338" eaLnBrk="1" hangingPunct="1"/>
            <a:r>
              <a:rPr lang="en-GB" smtClean="0"/>
              <a:t> targeting these groups in research e.g. case studies</a:t>
            </a:r>
          </a:p>
          <a:p>
            <a:pPr marL="749300" lvl="1" indent="-287338" eaLnBrk="1" hangingPunct="1"/>
            <a:r>
              <a:rPr lang="en-GB" smtClean="0"/>
              <a:t> focusing on services and institutions used by these groups</a:t>
            </a:r>
          </a:p>
          <a:p>
            <a:pPr marL="749300" lvl="1" indent="-287338" eaLnBrk="1" hangingPunct="1"/>
            <a:r>
              <a:rPr lang="en-GB" smtClean="0"/>
              <a:t> involving in data collection</a:t>
            </a:r>
          </a:p>
          <a:p>
            <a:pPr marL="749300" lvl="1" indent="-287338" eaLnBrk="1" hangingPunct="1"/>
            <a:r>
              <a:rPr lang="en-GB" smtClean="0"/>
              <a:t> disaggregating survey data</a:t>
            </a:r>
          </a:p>
          <a:p>
            <a:pPr eaLnBrk="1" hangingPunct="1">
              <a:spcBef>
                <a:spcPct val="0"/>
              </a:spcBef>
            </a:pPr>
            <a:endParaRPr lang="en-GB" smtClean="0"/>
          </a:p>
        </p:txBody>
      </p:sp>
      <p:sp>
        <p:nvSpPr>
          <p:cNvPr id="133126" name="Slide Number Placeholder 3"/>
          <p:cNvSpPr txBox="1">
            <a:spLocks noGrp="1"/>
          </p:cNvSpPr>
          <p:nvPr/>
        </p:nvSpPr>
        <p:spPr bwMode="auto">
          <a:xfrm>
            <a:off x="3885294" y="8685559"/>
            <a:ext cx="2971107" cy="456981"/>
          </a:xfrm>
          <a:prstGeom prst="rect">
            <a:avLst/>
          </a:prstGeom>
          <a:noFill/>
          <a:ln w="9525">
            <a:noFill/>
            <a:miter lim="800000"/>
            <a:headEnd/>
            <a:tailEnd/>
          </a:ln>
        </p:spPr>
        <p:txBody>
          <a:bodyPr lIns="92586" tIns="46292" rIns="92586" bIns="46292" anchor="b"/>
          <a:lstStyle/>
          <a:p>
            <a:pPr algn="r" defTabSz="925513"/>
            <a:fld id="{AF105A89-0E17-41BA-8000-F64D76028A6A}" type="slidenum">
              <a:rPr lang="en-US" sz="1200">
                <a:latin typeface="Times New Roman" pitchFamily="18" charset="0"/>
              </a:rPr>
              <a:pPr algn="r" defTabSz="925513"/>
              <a:t>43</a:t>
            </a:fld>
            <a:endParaRPr 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Header Placeholder 1"/>
          <p:cNvSpPr>
            <a:spLocks noGrp="1"/>
          </p:cNvSpPr>
          <p:nvPr>
            <p:ph type="hdr" sz="quarter"/>
          </p:nvPr>
        </p:nvSpPr>
        <p:spPr>
          <a:noFill/>
        </p:spPr>
        <p:txBody>
          <a:bodyPr/>
          <a:lstStyle/>
          <a:p>
            <a:pPr defTabSz="925513"/>
            <a:r>
              <a:rPr lang="en-GB" smtClean="0"/>
              <a:t>Module 1 - Introduction to the Programme</a:t>
            </a:r>
          </a:p>
        </p:txBody>
      </p:sp>
      <p:sp>
        <p:nvSpPr>
          <p:cNvPr id="96259" name="Slide Number Placeholder 6"/>
          <p:cNvSpPr>
            <a:spLocks noGrp="1"/>
          </p:cNvSpPr>
          <p:nvPr>
            <p:ph type="sldNum" sz="quarter" idx="5"/>
          </p:nvPr>
        </p:nvSpPr>
        <p:spPr>
          <a:noFill/>
        </p:spPr>
        <p:txBody>
          <a:bodyPr/>
          <a:lstStyle/>
          <a:p>
            <a:pPr defTabSz="925513"/>
            <a:fld id="{6C0DAF8D-BB0B-41BF-8EC1-4009C27A80AB}" type="slidenum">
              <a:rPr lang="en-US" smtClean="0"/>
              <a:pPr defTabSz="925513"/>
              <a:t>5</a:t>
            </a:fld>
            <a:endParaRPr lang="en-US" smtClean="0"/>
          </a:p>
        </p:txBody>
      </p:sp>
      <p:sp>
        <p:nvSpPr>
          <p:cNvPr id="96260" name="Rectangle 2"/>
          <p:cNvSpPr>
            <a:spLocks noGrp="1" noRot="1" noChangeAspect="1" noTextEdit="1"/>
          </p:cNvSpPr>
          <p:nvPr>
            <p:ph type="sldImg"/>
          </p:nvPr>
        </p:nvSpPr>
        <p:spPr bwMode="auto">
          <a:noFill/>
          <a:ln>
            <a:solidFill>
              <a:srgbClr val="000000"/>
            </a:solidFill>
            <a:miter lim="800000"/>
            <a:headEnd/>
            <a:tailEnd/>
          </a:ln>
        </p:spPr>
      </p:sp>
      <p:sp>
        <p:nvSpPr>
          <p:cNvPr id="96261" name="Rectangle 3"/>
          <p:cNvSpPr>
            <a:spLocks noGrp="1"/>
          </p:cNvSpPr>
          <p:nvPr>
            <p:ph type="body" idx="1"/>
          </p:nvPr>
        </p:nvSpPr>
        <p:spPr>
          <a:noFill/>
          <a:ln/>
        </p:spPr>
        <p:txBody>
          <a:bodyPr/>
          <a:lstStyle/>
          <a:p>
            <a:pPr marL="0" lvl="1" defTabSz="922338" eaLnBrk="1" hangingPunct="1"/>
            <a:r>
              <a:rPr lang="en-GB" dirty="0" smtClean="0"/>
              <a:t>While it is well-known that “different indices measure different things”, it is also important to note that even one index is made up of individual indicators that measure very different things. For instance, “what exactly is measured by the CPI?” Difficult to answer with precision with so many second-hand sources! 	</a:t>
            </a:r>
          </a:p>
          <a:p>
            <a:pPr defTabSz="922338" eaLnBrk="1" hangingPunct="1"/>
            <a:endParaRPr lang="en-GB" dirty="0" smtClean="0"/>
          </a:p>
          <a:p>
            <a:pPr defTabSz="922338" eaLnBrk="1" hangingPunct="1"/>
            <a:r>
              <a:rPr lang="en-GB" dirty="0" smtClean="0"/>
              <a:t>There is also huge variety in the type of respondents consulted in each index (CPI sources).  And in addition, there are differences in the country coverage for each survey. This means that some countries are not included in every survey, and that for these countries, there are fewer sources to make up their overall score. In practical terms, this means that country scores in fact are not all measuring the same things! Comparing apples and bananas!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flowchart to outline a process: for each step of this process, gender-sensitive indicators can be developed. </a:t>
            </a:r>
            <a:endParaRPr lang="en-US" dirty="0"/>
          </a:p>
        </p:txBody>
      </p:sp>
      <p:sp>
        <p:nvSpPr>
          <p:cNvPr id="4" name="Slide Number Placeholder 3"/>
          <p:cNvSpPr>
            <a:spLocks noGrp="1"/>
          </p:cNvSpPr>
          <p:nvPr>
            <p:ph type="sldNum" sz="quarter" idx="10"/>
          </p:nvPr>
        </p:nvSpPr>
        <p:spPr/>
        <p:txBody>
          <a:bodyPr/>
          <a:lstStyle/>
          <a:p>
            <a:fld id="{F8F0C317-C108-42BE-9AAA-95729CF00297}" type="slidenum">
              <a:rPr lang="en-GB" smtClean="0"/>
              <a:pPr/>
              <a:t>45</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n-US"/>
          </a:p>
          <a:p>
            <a:r>
              <a:rPr lang="en-US"/>
              <a:t>UNDP Oslo Goverance Centre</a:t>
            </a:r>
          </a:p>
        </p:txBody>
      </p:sp>
      <p:sp>
        <p:nvSpPr>
          <p:cNvPr id="5" name="Rectangle 3"/>
          <p:cNvSpPr>
            <a:spLocks noGrp="1" noChangeArrowheads="1"/>
          </p:cNvSpPr>
          <p:nvPr>
            <p:ph type="dt" idx="1"/>
          </p:nvPr>
        </p:nvSpPr>
        <p:spPr>
          <a:ln/>
        </p:spPr>
        <p:txBody>
          <a:bodyPr/>
          <a:lstStyle/>
          <a:p>
            <a:pPr algn="l"/>
            <a:r>
              <a:rPr lang="en-US"/>
              <a:t>Democratic Governance Training Module</a:t>
            </a:r>
          </a:p>
          <a:p>
            <a:endParaRPr lang="en-US"/>
          </a:p>
        </p:txBody>
      </p:sp>
      <p:sp>
        <p:nvSpPr>
          <p:cNvPr id="6" name="Rectangle 4"/>
          <p:cNvSpPr>
            <a:spLocks noGrp="1" noChangeArrowheads="1"/>
          </p:cNvSpPr>
          <p:nvPr>
            <p:ph type="ftr" sz="quarter" idx="4"/>
          </p:nvPr>
        </p:nvSpPr>
        <p:spPr>
          <a:ln/>
        </p:spPr>
        <p:txBody>
          <a:bodyPr/>
          <a:lstStyle/>
          <a:p>
            <a:r>
              <a:rPr lang="en-US"/>
              <a:t>Selecting democratic governance indicators that are pro-poor and gender sensitive</a:t>
            </a:r>
          </a:p>
        </p:txBody>
      </p:sp>
      <p:sp>
        <p:nvSpPr>
          <p:cNvPr id="7" name="Rectangle 5"/>
          <p:cNvSpPr>
            <a:spLocks noGrp="1" noChangeArrowheads="1"/>
          </p:cNvSpPr>
          <p:nvPr>
            <p:ph type="sldNum" sz="quarter" idx="5"/>
          </p:nvPr>
        </p:nvSpPr>
        <p:spPr>
          <a:ln/>
        </p:spPr>
        <p:txBody>
          <a:bodyPr/>
          <a:lstStyle/>
          <a:p>
            <a:fld id="{1C924C3A-775A-4A82-BD4B-96F5BBD5E47A}" type="slidenum">
              <a:rPr lang="en-US"/>
              <a:pPr/>
              <a:t>46</a:t>
            </a:fld>
            <a:endParaRPr lang="en-US"/>
          </a:p>
        </p:txBody>
      </p:sp>
      <p:sp>
        <p:nvSpPr>
          <p:cNvPr id="233474" name="Rectangle 2"/>
          <p:cNvSpPr>
            <a:spLocks noGrp="1" noRot="1" noChangeAspect="1" noChangeArrowheads="1" noTextEdit="1"/>
          </p:cNvSpPr>
          <p:nvPr>
            <p:ph type="sldImg"/>
          </p:nvPr>
        </p:nvSpPr>
        <p:spPr>
          <a:xfrm>
            <a:off x="1211263" y="547688"/>
            <a:ext cx="4273550" cy="3205162"/>
          </a:xfrm>
          <a:ln/>
        </p:spPr>
      </p:sp>
      <p:sp>
        <p:nvSpPr>
          <p:cNvPr id="233475" name="Rectangle 3"/>
          <p:cNvSpPr>
            <a:spLocks noGrp="1" noChangeArrowheads="1"/>
          </p:cNvSpPr>
          <p:nvPr>
            <p:ph type="body" idx="1"/>
          </p:nvPr>
        </p:nvSpPr>
        <p:spPr>
          <a:ln/>
        </p:spPr>
        <p:txBody>
          <a:bodyPr/>
          <a:lstStyle/>
          <a:p>
            <a:pPr>
              <a:buFontTx/>
              <a:buChar char="•"/>
            </a:pPr>
            <a:r>
              <a:rPr lang="en-AU" sz="1600">
                <a:latin typeface="Myriad Pro Light" pitchFamily="34" charset="0"/>
              </a:rPr>
              <a:t>Not all women are the same</a:t>
            </a:r>
          </a:p>
          <a:p>
            <a:pPr>
              <a:buFontTx/>
              <a:buChar char="•"/>
            </a:pPr>
            <a:r>
              <a:rPr lang="en-AU" sz="1600">
                <a:latin typeface="Myriad Pro Light" pitchFamily="34" charset="0"/>
              </a:rPr>
              <a:t>Not all poor are the same</a:t>
            </a:r>
          </a:p>
          <a:p>
            <a:pPr>
              <a:buFontTx/>
              <a:buChar char="•"/>
            </a:pPr>
            <a:r>
              <a:rPr lang="en-AU" sz="1600">
                <a:latin typeface="Myriad Pro Light" pitchFamily="34" charset="0"/>
              </a:rPr>
              <a:t>Democratic governance indicators in particular need to acknowledge and reflect the diversity of society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GB" smtClean="0"/>
              <a:t>Module 1 - Introduction to the Programme</a:t>
            </a:r>
            <a:endParaRPr lang="en-GB"/>
          </a:p>
        </p:txBody>
      </p:sp>
      <p:sp>
        <p:nvSpPr>
          <p:cNvPr id="5" name="Slide Number Placeholder 4"/>
          <p:cNvSpPr>
            <a:spLocks noGrp="1"/>
          </p:cNvSpPr>
          <p:nvPr>
            <p:ph type="sldNum" sz="quarter" idx="11"/>
          </p:nvPr>
        </p:nvSpPr>
        <p:spPr/>
        <p:txBody>
          <a:bodyPr/>
          <a:lstStyle/>
          <a:p>
            <a:pPr>
              <a:defRPr/>
            </a:pPr>
            <a:fld id="{3BDA6E24-4924-42D7-A531-55F5BD97CFD3}" type="slidenum">
              <a:rPr lang="en-US" smtClean="0"/>
              <a:pPr>
                <a:defRPr/>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smtClean="0">
                <a:latin typeface="Myriad Pro" pitchFamily="34" charset="0"/>
              </a:rPr>
              <a:t>To summarize... Need complementary indicators, using every</a:t>
            </a:r>
            <a:r>
              <a:rPr lang="en-GB" i="1" baseline="0" dirty="0" smtClean="0">
                <a:latin typeface="Myriad Pro" pitchFamily="34" charset="0"/>
              </a:rPr>
              <a:t> different types we have been talking about in this training, in a complementary and balanced manner... While at the same time taking into account the feasibility  and being realistic about how many indicators we can afford to use, given the practical constraints we have – money, time, capacity etc.</a:t>
            </a:r>
          </a:p>
          <a:p>
            <a:endParaRPr lang="en-GB" i="1" baseline="0" dirty="0" smtClean="0">
              <a:latin typeface="Myriad Pro" pitchFamily="34" charset="0"/>
            </a:endParaRPr>
          </a:p>
          <a:p>
            <a:r>
              <a:rPr lang="en-GB" i="1" baseline="0" smtClean="0">
                <a:latin typeface="Myriad Pro" pitchFamily="34" charset="0"/>
              </a:rPr>
              <a:t>It’s all </a:t>
            </a:r>
            <a:r>
              <a:rPr lang="en-GB" i="1" baseline="0" dirty="0" smtClean="0">
                <a:latin typeface="Myriad Pro" pitchFamily="34" charset="0"/>
              </a:rPr>
              <a:t>about balance anyway!</a:t>
            </a:r>
            <a:endParaRPr lang="en-US" dirty="0"/>
          </a:p>
        </p:txBody>
      </p:sp>
      <p:sp>
        <p:nvSpPr>
          <p:cNvPr id="4" name="Slide Number Placeholder 3"/>
          <p:cNvSpPr>
            <a:spLocks noGrp="1"/>
          </p:cNvSpPr>
          <p:nvPr>
            <p:ph type="sldNum" sz="quarter" idx="10"/>
          </p:nvPr>
        </p:nvSpPr>
        <p:spPr/>
        <p:txBody>
          <a:bodyPr/>
          <a:lstStyle/>
          <a:p>
            <a:fld id="{EEE41C23-7B88-4239-A78C-AFFA834A5875}" type="slidenum">
              <a:rPr lang="en-US" smtClean="0"/>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Similarly to the indicators, the data sources need to be complementary as well.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true state of political governance in a country cannot be assessed simply on the basis of an objective analysis</a:t>
            </a:r>
          </a:p>
          <a:p>
            <a:r>
              <a:rPr lang="en-US" sz="1200" kern="1200" baseline="0" dirty="0" smtClean="0">
                <a:solidFill>
                  <a:schemeClr val="tx1"/>
                </a:solidFill>
                <a:latin typeface="+mn-lt"/>
                <a:ea typeface="+mn-ea"/>
                <a:cs typeface="+mn-cs"/>
              </a:rPr>
              <a:t>of the rules, resources and behavior of government institutions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Competent business people would never draw a final conclusion about the quality</a:t>
            </a:r>
          </a:p>
          <a:p>
            <a:r>
              <a:rPr lang="en-US" sz="1200" kern="1200" baseline="0" dirty="0" smtClean="0">
                <a:solidFill>
                  <a:schemeClr val="tx1"/>
                </a:solidFill>
                <a:latin typeface="+mn-lt"/>
                <a:ea typeface="+mn-ea"/>
                <a:cs typeface="+mn-cs"/>
              </a:rPr>
              <a:t>of their company and product simply by investigating the company charter, its internal</a:t>
            </a:r>
          </a:p>
          <a:p>
            <a:r>
              <a:rPr lang="en-US" sz="1200" kern="1200" baseline="0" dirty="0" smtClean="0">
                <a:solidFill>
                  <a:schemeClr val="tx1"/>
                </a:solidFill>
                <a:latin typeface="+mn-lt"/>
                <a:ea typeface="+mn-ea"/>
                <a:cs typeface="+mn-cs"/>
              </a:rPr>
              <a:t>processes or the assembly line. They would also need to know whether consumers were</a:t>
            </a:r>
          </a:p>
          <a:p>
            <a:r>
              <a:rPr lang="en-US" sz="1200" kern="1200" baseline="0" dirty="0" smtClean="0">
                <a:solidFill>
                  <a:schemeClr val="tx1"/>
                </a:solidFill>
                <a:latin typeface="+mn-lt"/>
                <a:ea typeface="+mn-ea"/>
                <a:cs typeface="+mn-cs"/>
              </a:rPr>
              <a:t>actually buying their product and, more importantly, whether they were satisfied with it,</a:t>
            </a:r>
          </a:p>
          <a:p>
            <a:r>
              <a:rPr lang="en-US" sz="1200" kern="1200" baseline="0" dirty="0" smtClean="0">
                <a:solidFill>
                  <a:schemeClr val="tx1"/>
                </a:solidFill>
                <a:latin typeface="+mn-lt"/>
                <a:ea typeface="+mn-ea"/>
                <a:cs typeface="+mn-cs"/>
              </a:rPr>
              <a:t>and likely to keep on buying it. In much the same way, the actual state of political governance</a:t>
            </a:r>
          </a:p>
          <a:p>
            <a:r>
              <a:rPr lang="en-US" sz="1200" kern="1200" baseline="0" dirty="0" smtClean="0">
                <a:solidFill>
                  <a:schemeClr val="tx1"/>
                </a:solidFill>
                <a:latin typeface="+mn-lt"/>
                <a:ea typeface="+mn-ea"/>
                <a:cs typeface="+mn-cs"/>
              </a:rPr>
              <a:t>and, especially, democratic politics is at least partially in the eye of the beholder.</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689F5F9-F621-4DD3-96F6-434FBF98A85B}" type="slidenum">
              <a:rPr lang="en-GB" smtClean="0"/>
              <a:pPr>
                <a:defRPr/>
              </a:pPr>
              <a:t>49</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the PGA approach aims to strengthen both</a:t>
            </a:r>
            <a:r>
              <a:rPr lang="en-US" baseline="0" dirty="0" smtClean="0"/>
              <a:t> the supply and demand for governance… </a:t>
            </a:r>
          </a:p>
          <a:p>
            <a:r>
              <a:rPr lang="en-US" baseline="0" dirty="0" smtClean="0"/>
              <a:t>…similarly it is important that the indicators address both “sides” – same thing with data sources…</a:t>
            </a:r>
          </a:p>
          <a:p>
            <a:endParaRPr lang="en-US" baseline="0" dirty="0" smtClean="0"/>
          </a:p>
          <a:p>
            <a:r>
              <a:rPr lang="en-US" baseline="0" dirty="0" smtClean="0"/>
              <a:t>…takes us to PART III on data sources and data collection methods. </a:t>
            </a:r>
            <a:endParaRPr lang="en-US" dirty="0"/>
          </a:p>
        </p:txBody>
      </p:sp>
      <p:sp>
        <p:nvSpPr>
          <p:cNvPr id="4" name="Slide Number Placeholder 3"/>
          <p:cNvSpPr>
            <a:spLocks noGrp="1"/>
          </p:cNvSpPr>
          <p:nvPr>
            <p:ph type="sldNum" sz="quarter" idx="10"/>
          </p:nvPr>
        </p:nvSpPr>
        <p:spPr/>
        <p:txBody>
          <a:bodyPr/>
          <a:lstStyle/>
          <a:p>
            <a:fld id="{F8F0C317-C108-42BE-9AAA-95729CF00297}" type="slidenum">
              <a:rPr lang="en-GB" smtClean="0"/>
              <a:pPr/>
              <a:t>50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response to the 4</a:t>
            </a:r>
            <a:r>
              <a:rPr lang="en-US" baseline="30000" dirty="0" smtClean="0"/>
              <a:t>th</a:t>
            </a:r>
            <a:r>
              <a:rPr lang="en-US" baseline="0" dirty="0" smtClean="0"/>
              <a:t> question (are data sources the same every year), this shows that the answer is no: the number of surveys done for the CPI is different from a country to another and a year to another for the same country (Iraq in the above example).</a:t>
            </a:r>
            <a:endParaRPr lang="en-US" dirty="0"/>
          </a:p>
        </p:txBody>
      </p:sp>
      <p:sp>
        <p:nvSpPr>
          <p:cNvPr id="4" name="Header Placeholder 3"/>
          <p:cNvSpPr>
            <a:spLocks noGrp="1"/>
          </p:cNvSpPr>
          <p:nvPr>
            <p:ph type="hdr" sz="quarter" idx="10"/>
          </p:nvPr>
        </p:nvSpPr>
        <p:spPr/>
        <p:txBody>
          <a:bodyPr/>
          <a:lstStyle/>
          <a:p>
            <a:pPr>
              <a:defRPr/>
            </a:pPr>
            <a:r>
              <a:rPr lang="en-GB" smtClean="0"/>
              <a:t>Module 1 - Introduction to the Programme</a:t>
            </a:r>
            <a:endParaRPr lang="en-GB"/>
          </a:p>
        </p:txBody>
      </p:sp>
      <p:sp>
        <p:nvSpPr>
          <p:cNvPr id="5" name="Slide Number Placeholder 4"/>
          <p:cNvSpPr>
            <a:spLocks noGrp="1"/>
          </p:cNvSpPr>
          <p:nvPr>
            <p:ph type="sldNum" sz="quarter" idx="11"/>
          </p:nvPr>
        </p:nvSpPr>
        <p:spPr/>
        <p:txBody>
          <a:bodyPr/>
          <a:lstStyle/>
          <a:p>
            <a:pPr>
              <a:defRPr/>
            </a:pPr>
            <a:fld id="{3BDA6E24-4924-42D7-A531-55F5BD97CFD3}"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important question to ask is what are the objectives of the concerned governance assessments – what is their purpose, the agenda of those who</a:t>
            </a:r>
            <a:r>
              <a:rPr lang="en-US" baseline="0" dirty="0" smtClean="0"/>
              <a:t> conduct it, … to know why we are doing this!</a:t>
            </a:r>
            <a:endParaRPr lang="en-US" dirty="0"/>
          </a:p>
        </p:txBody>
      </p:sp>
      <p:sp>
        <p:nvSpPr>
          <p:cNvPr id="4" name="Slide Number Placeholder 3"/>
          <p:cNvSpPr>
            <a:spLocks noGrp="1"/>
          </p:cNvSpPr>
          <p:nvPr>
            <p:ph type="sldNum" sz="quarter" idx="10"/>
          </p:nvPr>
        </p:nvSpPr>
        <p:spPr/>
        <p:txBody>
          <a:bodyPr/>
          <a:lstStyle/>
          <a:p>
            <a:fld id="{F8F0C317-C108-42BE-9AAA-95729CF00297}"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AFF8F-69CE-4CEC-BBED-83247AECE76B}" type="slidenum">
              <a:rPr lang="en-GB"/>
              <a:pPr/>
              <a:t>9</a:t>
            </a:fld>
            <a:endParaRPr lang="en-GB"/>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pPr>
              <a:lnSpc>
                <a:spcPct val="90000"/>
              </a:lnSpc>
            </a:pPr>
            <a:r>
              <a:rPr lang="en-GB" sz="1000" b="1" dirty="0"/>
              <a:t>10 central features of an effective democratic</a:t>
            </a:r>
          </a:p>
          <a:p>
            <a:pPr>
              <a:lnSpc>
                <a:spcPct val="90000"/>
              </a:lnSpc>
            </a:pPr>
            <a:r>
              <a:rPr lang="en-GB" sz="1000" b="1" dirty="0"/>
              <a:t>governance assessment</a:t>
            </a:r>
          </a:p>
          <a:p>
            <a:pPr>
              <a:lnSpc>
                <a:spcPct val="90000"/>
              </a:lnSpc>
            </a:pPr>
            <a:r>
              <a:rPr lang="en-GB" sz="1000" dirty="0"/>
              <a:t>1. The governance assessment system is anchored in the national</a:t>
            </a:r>
          </a:p>
          <a:p>
            <a:pPr>
              <a:lnSpc>
                <a:spcPct val="90000"/>
              </a:lnSpc>
            </a:pPr>
            <a:r>
              <a:rPr lang="en-GB" sz="1000" dirty="0"/>
              <a:t>development plan</a:t>
            </a:r>
          </a:p>
          <a:p>
            <a:pPr>
              <a:lnSpc>
                <a:spcPct val="90000"/>
              </a:lnSpc>
            </a:pPr>
            <a:r>
              <a:rPr lang="en-GB" sz="1000" dirty="0"/>
              <a:t>2. The assessment is country contextualized and focuses on</a:t>
            </a:r>
          </a:p>
          <a:p>
            <a:pPr>
              <a:lnSpc>
                <a:spcPct val="90000"/>
              </a:lnSpc>
            </a:pPr>
            <a:r>
              <a:rPr lang="en-GB" sz="1000" dirty="0"/>
              <a:t>national governance priorities</a:t>
            </a:r>
          </a:p>
          <a:p>
            <a:pPr>
              <a:lnSpc>
                <a:spcPct val="90000"/>
              </a:lnSpc>
            </a:pPr>
            <a:r>
              <a:rPr lang="en-GB" sz="1000" dirty="0"/>
              <a:t>3. A methodology is used that conforms to global standards in</a:t>
            </a:r>
          </a:p>
          <a:p>
            <a:pPr>
              <a:lnSpc>
                <a:spcPct val="90000"/>
              </a:lnSpc>
            </a:pPr>
            <a:r>
              <a:rPr lang="en-GB" sz="1000" dirty="0"/>
              <a:t>terms of technical and </a:t>
            </a:r>
            <a:r>
              <a:rPr lang="en-GB" sz="1000" dirty="0" err="1"/>
              <a:t>scientifi</a:t>
            </a:r>
            <a:r>
              <a:rPr lang="en-GB" sz="1000" dirty="0"/>
              <a:t> c rigour</a:t>
            </a:r>
          </a:p>
          <a:p>
            <a:pPr>
              <a:lnSpc>
                <a:spcPct val="90000"/>
              </a:lnSpc>
            </a:pPr>
            <a:r>
              <a:rPr lang="en-GB" sz="1000" dirty="0"/>
              <a:t>4. Indicators for the assessment are selected and generated</a:t>
            </a:r>
          </a:p>
          <a:p>
            <a:pPr>
              <a:lnSpc>
                <a:spcPct val="90000"/>
              </a:lnSpc>
            </a:pPr>
            <a:r>
              <a:rPr lang="en-GB" sz="1000" dirty="0"/>
              <a:t>through a transparent, participatory and inclusive process</a:t>
            </a:r>
          </a:p>
          <a:p>
            <a:pPr>
              <a:lnSpc>
                <a:spcPct val="90000"/>
              </a:lnSpc>
            </a:pPr>
            <a:r>
              <a:rPr lang="en-GB" sz="1000" dirty="0"/>
              <a:t>5. There is an institutionalized procedure to collect data from</a:t>
            </a:r>
          </a:p>
          <a:p>
            <a:pPr>
              <a:lnSpc>
                <a:spcPct val="90000"/>
              </a:lnSpc>
            </a:pPr>
            <a:r>
              <a:rPr lang="en-GB" sz="1000" dirty="0"/>
              <a:t>a variety of sources and a public national database that stores</a:t>
            </a:r>
          </a:p>
          <a:p>
            <a:pPr>
              <a:lnSpc>
                <a:spcPct val="90000"/>
              </a:lnSpc>
            </a:pPr>
            <a:r>
              <a:rPr lang="en-GB" sz="1000" dirty="0"/>
              <a:t>this information</a:t>
            </a:r>
          </a:p>
          <a:p>
            <a:pPr>
              <a:lnSpc>
                <a:spcPct val="90000"/>
              </a:lnSpc>
            </a:pPr>
            <a:r>
              <a:rPr lang="en-GB" sz="1000" dirty="0"/>
              <a:t>6. The assessment is poverty and gender sensitive, and responsive</a:t>
            </a:r>
          </a:p>
          <a:p>
            <a:pPr>
              <a:lnSpc>
                <a:spcPct val="90000"/>
              </a:lnSpc>
            </a:pPr>
            <a:r>
              <a:rPr lang="en-GB" sz="1000" dirty="0"/>
              <a:t>to other vulnerable groups in the country</a:t>
            </a:r>
          </a:p>
          <a:p>
            <a:pPr>
              <a:lnSpc>
                <a:spcPct val="90000"/>
              </a:lnSpc>
            </a:pPr>
            <a:r>
              <a:rPr lang="en-GB" sz="1000" dirty="0"/>
              <a:t>7. There is a targeted approach to developing the capacity of</a:t>
            </a:r>
          </a:p>
          <a:p>
            <a:pPr>
              <a:lnSpc>
                <a:spcPct val="90000"/>
              </a:lnSpc>
            </a:pPr>
            <a:r>
              <a:rPr lang="en-GB" sz="1000" dirty="0"/>
              <a:t>national stakeholders</a:t>
            </a:r>
          </a:p>
          <a:p>
            <a:pPr>
              <a:lnSpc>
                <a:spcPct val="90000"/>
              </a:lnSpc>
            </a:pPr>
            <a:r>
              <a:rPr lang="en-GB" sz="1000" dirty="0"/>
              <a:t>8. The assessment is cost-effective and timely</a:t>
            </a:r>
          </a:p>
          <a:p>
            <a:pPr>
              <a:lnSpc>
                <a:spcPct val="90000"/>
              </a:lnSpc>
            </a:pPr>
            <a:r>
              <a:rPr lang="en-GB" sz="1000" dirty="0"/>
              <a:t>9. The results of the governance assessment are widely</a:t>
            </a:r>
          </a:p>
          <a:p>
            <a:pPr>
              <a:lnSpc>
                <a:spcPct val="90000"/>
              </a:lnSpc>
            </a:pPr>
            <a:r>
              <a:rPr lang="en-GB" sz="1000" dirty="0"/>
              <a:t>communicated and disseminated</a:t>
            </a:r>
          </a:p>
          <a:p>
            <a:pPr>
              <a:lnSpc>
                <a:spcPct val="90000"/>
              </a:lnSpc>
            </a:pPr>
            <a:r>
              <a:rPr lang="en-GB" sz="1000" dirty="0"/>
              <a:t>10. The assessment is repeated to secure monitoring of</a:t>
            </a:r>
          </a:p>
          <a:p>
            <a:pPr>
              <a:lnSpc>
                <a:spcPct val="90000"/>
              </a:lnSpc>
            </a:pPr>
            <a:r>
              <a:rPr lang="en-GB" sz="1000" dirty="0"/>
              <a:t>governance performance over time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PGA, we are looking at developing</a:t>
            </a:r>
            <a:r>
              <a:rPr lang="en-US" baseline="0" dirty="0" smtClean="0"/>
              <a:t> </a:t>
            </a:r>
            <a:r>
              <a:rPr lang="en-US" u="sng" baseline="0" dirty="0" smtClean="0"/>
              <a:t>disaggregated indicators</a:t>
            </a:r>
            <a:r>
              <a:rPr lang="en-US" baseline="0" dirty="0" smtClean="0"/>
              <a:t>, so as to have precise information on specific elements of governance. </a:t>
            </a:r>
          </a:p>
          <a:p>
            <a:endParaRPr lang="en-US" baseline="0" dirty="0" smtClean="0"/>
          </a:p>
          <a:p>
            <a:r>
              <a:rPr lang="en-US" baseline="0" dirty="0" smtClean="0"/>
              <a:t>It is possible to eventually put all indicators together towards an Index for the State or the country, like what Indonesia has done with the IDI, Vietnam with the PAPI or Mongolia with their “MDG 9” on governance (each of these comprise tens of indicators), to help set a national target on governance. </a:t>
            </a:r>
          </a:p>
          <a:p>
            <a:r>
              <a:rPr lang="en-US" baseline="0" dirty="0" smtClean="0"/>
              <a:t>National indices, comparing provinces within a country, can be useful for national planning and policy-making purposes – unlike global indices that are usually not useful as policy-making instruments for a specific country. </a:t>
            </a:r>
          </a:p>
          <a:p>
            <a:endParaRPr lang="en-US" baseline="0" dirty="0" smtClean="0"/>
          </a:p>
          <a:p>
            <a:r>
              <a:rPr lang="en-US" baseline="0" dirty="0" smtClean="0"/>
              <a:t>But in any case we first need to have disaggregated indicators on the issues of concern (remember it is the issues that should determine the indicators and not the other way round.)</a:t>
            </a:r>
            <a:endParaRPr lang="en-US" dirty="0"/>
          </a:p>
        </p:txBody>
      </p:sp>
      <p:sp>
        <p:nvSpPr>
          <p:cNvPr id="4" name="Slide Number Placeholder 3"/>
          <p:cNvSpPr>
            <a:spLocks noGrp="1"/>
          </p:cNvSpPr>
          <p:nvPr>
            <p:ph type="sldNum" sz="quarter" idx="10"/>
          </p:nvPr>
        </p:nvSpPr>
        <p:spPr/>
        <p:txBody>
          <a:bodyPr/>
          <a:lstStyle/>
          <a:p>
            <a:fld id="{F8F0C317-C108-42BE-9AAA-95729CF00297}"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Indicators need to be “SMART”</a:t>
            </a:r>
            <a:r>
              <a:rPr lang="en-US" baseline="0" dirty="0" smtClean="0"/>
              <a:t> and also technically valid, reliable and sensitive to change.</a:t>
            </a:r>
            <a:endParaRPr lang="en-US" dirty="0" smtClean="0"/>
          </a:p>
          <a:p>
            <a:endParaRPr lang="en-US" dirty="0"/>
          </a:p>
        </p:txBody>
      </p:sp>
      <p:sp>
        <p:nvSpPr>
          <p:cNvPr id="4" name="Slide Number Placeholder 3"/>
          <p:cNvSpPr>
            <a:spLocks noGrp="1"/>
          </p:cNvSpPr>
          <p:nvPr>
            <p:ph type="sldNum" sz="quarter" idx="10"/>
          </p:nvPr>
        </p:nvSpPr>
        <p:spPr/>
        <p:txBody>
          <a:bodyPr/>
          <a:lstStyle/>
          <a:p>
            <a:fld id="{F8F0C317-C108-42BE-9AAA-95729CF00297}"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1047244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28243374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343385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8018264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37766635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39618439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B3BA1-FF78-46FC-A915-646825990621}"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40900959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4B3BA1-FF78-46FC-A915-646825990621}"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41020032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74B3BA1-FF78-46FC-A915-646825990621}"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41824015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4B3BA1-FF78-46FC-A915-646825990621}"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10717814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B3BA1-FF78-46FC-A915-646825990621}" type="datetimeFigureOut">
              <a:rPr lang="en-US" smtClean="0"/>
              <a:pPr/>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27902755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28788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30363386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32743724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34563882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153134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A317B5C-C8FB-4C66-BBD4-CA28431674BA}"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086012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958566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540638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256699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548296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193730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01971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7871996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2400456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070521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9692279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3503934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3785770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951098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904339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523311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579093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58342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8BB7F6A-2867-439C-9A4D-2FD0E495E445}" type="datetimeFigureOut">
              <a:rPr lang="en-US" smtClean="0"/>
              <a:pPr/>
              <a:t>4/25/2014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dirty="0"/>
          </a:p>
        </p:txBody>
      </p:sp>
    </p:spTree>
    <p:extLst>
      <p:ext uri="{BB962C8B-B14F-4D97-AF65-F5344CB8AC3E}">
        <p14:creationId xmlns="" xmlns:p14="http://schemas.microsoft.com/office/powerpoint/2010/main" val="12900307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170391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885246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878599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525622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61780490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89236382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477200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110393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170246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91096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BB7F6A-2867-439C-9A4D-2FD0E495E445}"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1054140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732068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34787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66397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727478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 xmlns:p14="http://schemas.microsoft.com/office/powerpoint/2010/main" val="223689552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20150359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673697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405737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79215627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8250567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B7F6A-2867-439C-9A4D-2FD0E495E445}"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621334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129180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998283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6314644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614944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67195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053233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8450638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64372102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753118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B7F6A-2867-439C-9A4D-2FD0E495E445}"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2968400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1891725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661607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86138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1712758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994340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0160579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7197838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3418054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955986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71548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B7F6A-2867-439C-9A4D-2FD0E495E445}" type="datetimeFigureOut">
              <a:rPr lang="en-US" smtClean="0"/>
              <a:pPr/>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36254606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3540248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7661092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101013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0834827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10959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5506383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6981009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0000526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9572030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57285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36226254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17800466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3516326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92533-F3EB-4779-8E9C-0548A39DD9A7}"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37682446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A92533-F3EB-4779-8E9C-0548A39DD9A7}"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4318869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A92533-F3EB-4779-8E9C-0548A39DD9A7}"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4732447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A92533-F3EB-4779-8E9C-0548A39DD9A7}"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9958412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92533-F3EB-4779-8E9C-0548A39DD9A7}" type="datetimeFigureOut">
              <a:rPr lang="en-US" smtClean="0"/>
              <a:pPr/>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170133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37316640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7795906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21814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19040827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25487964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8728193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2513607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36D5-437A-4D6D-BBCA-089DE220AC13}"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2178794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B36D5-437A-4D6D-BBCA-089DE220AC13}"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7433790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B36D5-437A-4D6D-BBCA-089DE220AC13}"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3358748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B36D5-437A-4D6D-BBCA-089DE220AC13}"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1506295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B36D5-437A-4D6D-BBCA-089DE220AC13}" type="datetimeFigureOut">
              <a:rPr lang="en-US" smtClean="0"/>
              <a:pPr/>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1607004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6417798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391672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6.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4.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3.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4.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6" Type="http://schemas.openxmlformats.org/officeDocument/2006/relationships/image" Target="../media/image2.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6.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B7F6A-2867-439C-9A4D-2FD0E495E445}" type="datetimeFigureOut">
              <a:rPr lang="en-US" smtClean="0"/>
              <a:pPr/>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7113-2F3E-4400-9792-506CD95B94E0}" type="slidenum">
              <a:rPr lang="en-US" smtClean="0"/>
              <a:pPr/>
              <a:t>‹#›</a:t>
            </a:fld>
            <a:endParaRPr lang="en-US"/>
          </a:p>
        </p:txBody>
      </p:sp>
      <p:pic>
        <p:nvPicPr>
          <p:cNvPr id="14" name="Picture 13"/>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457200" y="508636"/>
            <a:ext cx="1864785" cy="548640"/>
          </a:xfrm>
          <a:prstGeom prst="rect">
            <a:avLst/>
          </a:prstGeom>
        </p:spPr>
      </p:pic>
      <p:sp>
        <p:nvSpPr>
          <p:cNvPr id="16" name="Rectangle 15"/>
          <p:cNvSpPr/>
          <p:nvPr userDrawn="1"/>
        </p:nvSpPr>
        <p:spPr>
          <a:xfrm flipV="1">
            <a:off x="-10885" y="2"/>
            <a:ext cx="9154886"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57200" y="1286256"/>
            <a:ext cx="8229600" cy="91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7315200" y="457201"/>
            <a:ext cx="1371600" cy="716483"/>
          </a:xfrm>
          <a:prstGeom prst="rect">
            <a:avLst/>
          </a:prstGeom>
        </p:spPr>
      </p:pic>
      <p:pic>
        <p:nvPicPr>
          <p:cNvPr id="24" name="Picture 23"/>
          <p:cNvPicPr>
            <a:picLocks noChangeAspect="1"/>
          </p:cNvPicPr>
          <p:nvPr userDrawn="1"/>
        </p:nvPicPr>
        <p:blipFill>
          <a:blip r:embed="rId16"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160839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4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B3BA1-FF78-46FC-A915-646825990621}" type="datetimeFigureOut">
              <a:rPr lang="en-US" smtClean="0"/>
              <a:pPr/>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192372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userDrawn="1"/>
        </p:nvSpPr>
        <p:spPr>
          <a:xfrm>
            <a:off x="0" y="295656"/>
            <a:ext cx="693724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162800" y="125353"/>
            <a:ext cx="1645920" cy="484247"/>
          </a:xfrm>
          <a:prstGeom prst="rect">
            <a:avLst/>
          </a:prstGeom>
        </p:spPr>
      </p:pic>
      <p:sp>
        <p:nvSpPr>
          <p:cNvPr id="12" name="Rectangle 11"/>
          <p:cNvSpPr/>
          <p:nvPr userDrawn="1"/>
        </p:nvSpPr>
        <p:spPr>
          <a:xfrm flipV="1">
            <a:off x="0" y="2"/>
            <a:ext cx="69342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pic>
        <p:nvPicPr>
          <p:cNvPr id="16" name="Picture 15"/>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6247223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userDrawn="1"/>
        </p:nvSpPr>
        <p:spPr>
          <a:xfrm>
            <a:off x="457200" y="304800"/>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162800" y="125353"/>
            <a:ext cx="1645920" cy="484247"/>
          </a:xfrm>
          <a:prstGeom prst="rect">
            <a:avLst/>
          </a:prstGeom>
        </p:spPr>
      </p:pic>
      <p:pic>
        <p:nvPicPr>
          <p:cNvPr id="11" name="Picture 10"/>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307887177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162800" y="125353"/>
            <a:ext cx="1645920" cy="484247"/>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 xmlns:a14="http://schemas.microsoft.com/office/drawing/2010/main" val="0"/>
              </a:ext>
            </a:extLst>
          </a:blip>
          <a:srcRect l="24052" r="1"/>
          <a:stretch/>
        </p:blipFill>
        <p:spPr>
          <a:xfrm>
            <a:off x="2130714" y="5357885"/>
            <a:ext cx="7013285" cy="2414515"/>
          </a:xfrm>
          <a:prstGeom prst="rect">
            <a:avLst/>
          </a:prstGeom>
        </p:spPr>
      </p:pic>
      <p:pic>
        <p:nvPicPr>
          <p:cNvPr id="9" name="Picture 8"/>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2130714" y="457200"/>
            <a:ext cx="84078" cy="5669280"/>
          </a:xfrm>
          <a:prstGeom prst="rect">
            <a:avLst/>
          </a:prstGeom>
        </p:spPr>
      </p:pic>
      <p:sp>
        <p:nvSpPr>
          <p:cNvPr id="11" name="Rectangle 10"/>
          <p:cNvSpPr/>
          <p:nvPr userDrawn="1"/>
        </p:nvSpPr>
        <p:spPr>
          <a:xfrm flipV="1">
            <a:off x="0" y="2"/>
            <a:ext cx="699516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5"/>
            <a:ext cx="699516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16"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 xmlns:p14="http://schemas.microsoft.com/office/powerpoint/2010/main" val="124302904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456106" y="457200"/>
            <a:ext cx="1645920" cy="484247"/>
          </a:xfrm>
          <a:prstGeom prst="rect">
            <a:avLst/>
          </a:prstGeom>
        </p:spPr>
      </p:pic>
      <p:sp>
        <p:nvSpPr>
          <p:cNvPr id="11" name="Rectangle 10"/>
          <p:cNvSpPr/>
          <p:nvPr userDrawn="1"/>
        </p:nvSpPr>
        <p:spPr>
          <a:xfrm flipV="1">
            <a:off x="0" y="2"/>
            <a:ext cx="91440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4"/>
            <a:ext cx="914399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7315200" y="457201"/>
            <a:ext cx="1371600" cy="716483"/>
          </a:xfrm>
          <a:prstGeom prst="rect">
            <a:avLst/>
          </a:prstGeom>
        </p:spPr>
      </p:pic>
      <p:pic>
        <p:nvPicPr>
          <p:cNvPr id="15" name="Picture 14"/>
          <p:cNvPicPr>
            <a:picLocks noChangeAspect="1"/>
          </p:cNvPicPr>
          <p:nvPr userDrawn="1"/>
        </p:nvPicPr>
        <p:blipFill>
          <a:blip r:embed="rId16"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43"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456106" y="457200"/>
            <a:ext cx="1645920" cy="484247"/>
          </a:xfrm>
          <a:prstGeom prst="rect">
            <a:avLst/>
          </a:prstGeom>
        </p:spPr>
      </p:pic>
      <p:sp>
        <p:nvSpPr>
          <p:cNvPr id="13" name="Rectangle 12"/>
          <p:cNvSpPr/>
          <p:nvPr userDrawn="1"/>
        </p:nvSpPr>
        <p:spPr>
          <a:xfrm>
            <a:off x="456106" y="259079"/>
            <a:ext cx="8230694"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7315200" y="457201"/>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201172947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10" name="Rectangle 9"/>
          <p:cNvSpPr/>
          <p:nvPr userDrawn="1"/>
        </p:nvSpPr>
        <p:spPr>
          <a:xfrm>
            <a:off x="457200" y="295656"/>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162800" y="125353"/>
            <a:ext cx="1645920" cy="484247"/>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 xmlns:a14="http://schemas.microsoft.com/office/drawing/2010/main" val="0"/>
              </a:ext>
            </a:extLst>
          </a:blip>
          <a:srcRect l="23630"/>
          <a:stretch/>
        </p:blipFill>
        <p:spPr>
          <a:xfrm>
            <a:off x="2214792" y="5562600"/>
            <a:ext cx="7157808" cy="2468880"/>
          </a:xfrm>
          <a:prstGeom prst="rect">
            <a:avLst/>
          </a:prstGeom>
        </p:spPr>
      </p:pic>
      <p:pic>
        <p:nvPicPr>
          <p:cNvPr id="9" name="Picture 8"/>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2130714" y="457200"/>
            <a:ext cx="84078" cy="5669280"/>
          </a:xfrm>
          <a:prstGeom prst="rect">
            <a:avLst/>
          </a:prstGeom>
        </p:spPr>
      </p:pic>
      <p:pic>
        <p:nvPicPr>
          <p:cNvPr id="13" name="Picture 12"/>
          <p:cNvPicPr>
            <a:picLocks noChangeAspect="1"/>
          </p:cNvPicPr>
          <p:nvPr userDrawn="1"/>
        </p:nvPicPr>
        <p:blipFill>
          <a:blip r:embed="rId16"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 xmlns:p14="http://schemas.microsoft.com/office/powerpoint/2010/main" val="116386980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92533-F3EB-4779-8E9C-0548A39DD9A7}" type="datetimeFigureOut">
              <a:rPr lang="en-US" smtClean="0"/>
              <a:pPr/>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16864200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36D5-437A-4D6D-BBCA-089DE220AC13}" type="datetimeFigureOut">
              <a:rPr lang="en-US" smtClean="0"/>
              <a:pPr/>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3459488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1"/>
          </p:nvPr>
        </p:nvSpPr>
        <p:spPr>
          <a:xfrm>
            <a:off x="0" y="1295400"/>
            <a:ext cx="9144000" cy="5105400"/>
          </a:xfrm>
        </p:spPr>
        <p:txBody>
          <a:bodyPr>
            <a:normAutofit fontScale="92500" lnSpcReduction="10000"/>
          </a:bodyPr>
          <a:lstStyle/>
          <a:p>
            <a:pPr algn="l"/>
            <a:r>
              <a:rPr lang="en-GB" sz="2400" b="1" u="sng" dirty="0" smtClean="0"/>
              <a:t>PGA for REDD+ in NIGERIA:</a:t>
            </a:r>
            <a:r>
              <a:rPr lang="en-GB" sz="2400" b="1" dirty="0" smtClean="0"/>
              <a:t> TRAINING ON GOVERNANCE INDICATORS AND DATA COLLECTION, </a:t>
            </a:r>
            <a:r>
              <a:rPr lang="en-GB" sz="2400" b="1" dirty="0" err="1" smtClean="0"/>
              <a:t>Boje</a:t>
            </a:r>
            <a:r>
              <a:rPr lang="en-GB" sz="2400" b="1" dirty="0" smtClean="0"/>
              <a:t>, 24-28 March 2014</a:t>
            </a:r>
          </a:p>
          <a:p>
            <a:pPr algn="l"/>
            <a:endParaRPr lang="en-GB" sz="2400" b="1" dirty="0" smtClean="0"/>
          </a:p>
          <a:p>
            <a:pPr algn="l"/>
            <a:endParaRPr lang="en-GB" sz="1800" b="1" dirty="0" smtClean="0"/>
          </a:p>
          <a:p>
            <a:pPr algn="l"/>
            <a:endParaRPr lang="en-GB" sz="2400" b="1" dirty="0" smtClean="0"/>
          </a:p>
          <a:p>
            <a:r>
              <a:rPr lang="en-GB" sz="4000" b="1" dirty="0" smtClean="0">
                <a:solidFill>
                  <a:schemeClr val="tx1"/>
                </a:solidFill>
              </a:rPr>
              <a:t>PART II: INDICATOR CHARACTERISTICS: </a:t>
            </a:r>
          </a:p>
          <a:p>
            <a:r>
              <a:rPr lang="en-GB" sz="4000" b="1" dirty="0" smtClean="0">
                <a:solidFill>
                  <a:schemeClr val="tx1"/>
                </a:solidFill>
              </a:rPr>
              <a:t>HOW TO SELECT USEFUL GOVERNANCE INDICATORS? </a:t>
            </a:r>
          </a:p>
          <a:p>
            <a:pPr algn="l"/>
            <a:endParaRPr lang="en-GB" sz="4000" b="1" dirty="0" smtClean="0"/>
          </a:p>
          <a:p>
            <a:pPr algn="l"/>
            <a:endParaRPr lang="en-GB" sz="4000" b="1" dirty="0" smtClean="0"/>
          </a:p>
          <a:p>
            <a:pPr algn="r"/>
            <a:r>
              <a:rPr lang="en-GB" sz="2000" b="1" dirty="0" smtClean="0">
                <a:solidFill>
                  <a:schemeClr val="tx1"/>
                </a:solidFill>
              </a:rPr>
              <a:t>25-26 March 2014</a:t>
            </a:r>
          </a:p>
        </p:txBody>
      </p:sp>
    </p:spTree>
    <p:extLst>
      <p:ext uri="{BB962C8B-B14F-4D97-AF65-F5344CB8AC3E}">
        <p14:creationId xmlns:p14="http://schemas.microsoft.com/office/powerpoint/2010/main" xmlns="" val="394031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605135"/>
            <a:ext cx="3810000" cy="461665"/>
          </a:xfrm>
          <a:prstGeom prst="rect">
            <a:avLst/>
          </a:prstGeom>
          <a:noFill/>
        </p:spPr>
        <p:txBody>
          <a:bodyPr wrap="square" rtlCol="0">
            <a:spAutoFit/>
          </a:bodyPr>
          <a:lstStyle/>
          <a:p>
            <a:r>
              <a:rPr lang="en-US" sz="2400" b="1" dirty="0" smtClean="0"/>
              <a:t>WHAT IS AN INDICATOR?</a:t>
            </a:r>
            <a:endParaRPr lang="en-US" sz="2400" b="1" dirty="0"/>
          </a:p>
        </p:txBody>
      </p:sp>
      <p:sp>
        <p:nvSpPr>
          <p:cNvPr id="4" name="Rectangle 3"/>
          <p:cNvSpPr/>
          <p:nvPr/>
        </p:nvSpPr>
        <p:spPr>
          <a:xfrm>
            <a:off x="228600" y="1828800"/>
            <a:ext cx="8077200" cy="369332"/>
          </a:xfrm>
          <a:prstGeom prst="rect">
            <a:avLst/>
          </a:prstGeom>
        </p:spPr>
        <p:txBody>
          <a:bodyPr wrap="square">
            <a:spAutoFit/>
          </a:bodyPr>
          <a:lstStyle/>
          <a:p>
            <a:r>
              <a:rPr lang="en-US" b="1" dirty="0" smtClean="0"/>
              <a:t>What is the difference between an index and an indicator?</a:t>
            </a:r>
            <a:endParaRPr lang="en-US" dirty="0" smtClean="0"/>
          </a:p>
        </p:txBody>
      </p:sp>
      <p:sp>
        <p:nvSpPr>
          <p:cNvPr id="5" name="TextBox 4"/>
          <p:cNvSpPr txBox="1"/>
          <p:nvPr/>
        </p:nvSpPr>
        <p:spPr>
          <a:xfrm>
            <a:off x="228600" y="1143000"/>
            <a:ext cx="8763000" cy="646331"/>
          </a:xfrm>
          <a:prstGeom prst="rect">
            <a:avLst/>
          </a:prstGeom>
          <a:noFill/>
        </p:spPr>
        <p:txBody>
          <a:bodyPr wrap="square" rtlCol="0">
            <a:spAutoFit/>
          </a:bodyPr>
          <a:lstStyle/>
          <a:p>
            <a:r>
              <a:rPr lang="en-US" i="1" dirty="0" smtClean="0"/>
              <a:t>An instrument that provides information, or an indication, gauge or measure on the condition, state or level of something</a:t>
            </a:r>
            <a:endParaRPr lang="en-US" i="1" dirty="0"/>
          </a:p>
        </p:txBody>
      </p:sp>
      <p:sp>
        <p:nvSpPr>
          <p:cNvPr id="6" name="TextBox 5"/>
          <p:cNvSpPr txBox="1"/>
          <p:nvPr/>
        </p:nvSpPr>
        <p:spPr>
          <a:xfrm>
            <a:off x="228600" y="2133600"/>
            <a:ext cx="8534400" cy="3847207"/>
          </a:xfrm>
          <a:prstGeom prst="rect">
            <a:avLst/>
          </a:prstGeom>
          <a:noFill/>
        </p:spPr>
        <p:txBody>
          <a:bodyPr wrap="square" rtlCol="0">
            <a:spAutoFit/>
          </a:bodyPr>
          <a:lstStyle/>
          <a:p>
            <a:r>
              <a:rPr lang="en-US" i="1" dirty="0" smtClean="0"/>
              <a:t>An index is an aggregation of several indicators, which come together to provide one single, composite measure of something.  </a:t>
            </a:r>
          </a:p>
          <a:p>
            <a:pPr>
              <a:spcBef>
                <a:spcPts val="600"/>
              </a:spcBef>
            </a:pPr>
            <a:r>
              <a:rPr lang="en-US" i="1" dirty="0" smtClean="0"/>
              <a:t>Examples of global indices: </a:t>
            </a:r>
          </a:p>
          <a:p>
            <a:pPr>
              <a:buFontTx/>
              <a:buChar char="-"/>
            </a:pPr>
            <a:r>
              <a:rPr lang="en-US" i="1" dirty="0" smtClean="0"/>
              <a:t> HDI – Human Development Index is composed of different indicators on economic growth, education and health respectively.</a:t>
            </a:r>
          </a:p>
          <a:p>
            <a:pPr>
              <a:buFontTx/>
              <a:buChar char="-"/>
            </a:pPr>
            <a:r>
              <a:rPr lang="en-US" i="1" dirty="0" smtClean="0"/>
              <a:t> CPI – Corruption Perception Index is composed of several indicators on corruption</a:t>
            </a:r>
          </a:p>
          <a:p>
            <a:pPr>
              <a:spcBef>
                <a:spcPts val="600"/>
              </a:spcBef>
            </a:pPr>
            <a:r>
              <a:rPr lang="en-US" i="1" dirty="0" smtClean="0"/>
              <a:t>Example of national indices:</a:t>
            </a:r>
          </a:p>
          <a:p>
            <a:pPr>
              <a:buFontTx/>
              <a:buChar char="-"/>
            </a:pPr>
            <a:r>
              <a:rPr lang="en-US" i="1" dirty="0" smtClean="0"/>
              <a:t> IDI - Indonesia Democracy Index</a:t>
            </a:r>
          </a:p>
          <a:p>
            <a:pPr>
              <a:buFontTx/>
              <a:buChar char="-"/>
            </a:pPr>
            <a:r>
              <a:rPr lang="en-US" i="1" dirty="0" smtClean="0"/>
              <a:t> PAPI – Vietnam’s Public Administration Performance Index</a:t>
            </a:r>
          </a:p>
          <a:p>
            <a:pPr>
              <a:buFontTx/>
              <a:buChar char="-"/>
            </a:pPr>
            <a:r>
              <a:rPr lang="en-US" i="1" dirty="0" smtClean="0"/>
              <a:t> Mongolia’s MDG 9 on governance</a:t>
            </a:r>
          </a:p>
          <a:p>
            <a:pPr>
              <a:buFontTx/>
              <a:buChar char="-"/>
            </a:pPr>
            <a:endParaRPr lang="en-US" i="1" dirty="0" smtClean="0"/>
          </a:p>
          <a:p>
            <a:r>
              <a:rPr lang="en-US" dirty="0" smtClean="0"/>
              <a:t>Unlike an index, an indicator should be </a:t>
            </a:r>
            <a:r>
              <a:rPr lang="en-US" u="sng" dirty="0" smtClean="0"/>
              <a:t>disaggregated </a:t>
            </a:r>
            <a:r>
              <a:rPr lang="en-US" dirty="0" smtClean="0"/>
              <a:t>to provide a measure of something specific, rather than an aggregation of different things.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76400"/>
            <a:ext cx="4038600" cy="2862322"/>
          </a:xfrm>
          <a:prstGeom prst="rect">
            <a:avLst/>
          </a:prstGeom>
        </p:spPr>
        <p:txBody>
          <a:bodyPr wrap="square">
            <a:spAutoFit/>
          </a:bodyPr>
          <a:lstStyle/>
          <a:p>
            <a:r>
              <a:rPr lang="en-US" i="1" dirty="0" smtClean="0">
                <a:solidFill>
                  <a:schemeClr val="tx2"/>
                </a:solidFill>
              </a:rPr>
              <a:t>Technical aspects </a:t>
            </a:r>
          </a:p>
          <a:p>
            <a:endParaRPr lang="en-US" dirty="0" smtClean="0"/>
          </a:p>
          <a:p>
            <a:r>
              <a:rPr lang="en-US" dirty="0" smtClean="0"/>
              <a:t>• </a:t>
            </a:r>
            <a:r>
              <a:rPr lang="en-US" b="1" dirty="0" smtClean="0">
                <a:solidFill>
                  <a:srgbClr val="C00000"/>
                </a:solidFill>
              </a:rPr>
              <a:t>Valid</a:t>
            </a:r>
            <a:r>
              <a:rPr lang="en-US" dirty="0" smtClean="0">
                <a:solidFill>
                  <a:srgbClr val="C00000"/>
                </a:solidFill>
              </a:rPr>
              <a:t> </a:t>
            </a:r>
            <a:r>
              <a:rPr lang="en-US" dirty="0" smtClean="0"/>
              <a:t>– measures what it is intended to measure </a:t>
            </a:r>
          </a:p>
          <a:p>
            <a:endParaRPr lang="en-US" dirty="0" smtClean="0"/>
          </a:p>
          <a:p>
            <a:r>
              <a:rPr lang="en-US" dirty="0" smtClean="0"/>
              <a:t>• </a:t>
            </a:r>
            <a:r>
              <a:rPr lang="en-US" b="1" dirty="0" smtClean="0">
                <a:solidFill>
                  <a:srgbClr val="C00000"/>
                </a:solidFill>
              </a:rPr>
              <a:t>Reliable</a:t>
            </a:r>
            <a:r>
              <a:rPr lang="en-US" dirty="0" smtClean="0"/>
              <a:t> – consistent and comparable over time </a:t>
            </a:r>
          </a:p>
          <a:p>
            <a:endParaRPr lang="en-US" dirty="0" smtClean="0"/>
          </a:p>
          <a:p>
            <a:r>
              <a:rPr lang="en-US" dirty="0" smtClean="0"/>
              <a:t>• </a:t>
            </a:r>
            <a:r>
              <a:rPr lang="en-US" b="1" dirty="0" smtClean="0">
                <a:solidFill>
                  <a:srgbClr val="C00000"/>
                </a:solidFill>
              </a:rPr>
              <a:t>Sensitive</a:t>
            </a:r>
            <a:r>
              <a:rPr lang="en-US" dirty="0" smtClean="0"/>
              <a:t> – able to detect extent and direction of change during the cycle </a:t>
            </a:r>
          </a:p>
        </p:txBody>
      </p:sp>
      <p:sp>
        <p:nvSpPr>
          <p:cNvPr id="3" name="TextBox 2"/>
          <p:cNvSpPr txBox="1"/>
          <p:nvPr/>
        </p:nvSpPr>
        <p:spPr>
          <a:xfrm>
            <a:off x="4724400" y="1600200"/>
            <a:ext cx="4191000" cy="4539704"/>
          </a:xfrm>
          <a:prstGeom prst="rect">
            <a:avLst/>
          </a:prstGeom>
          <a:noFill/>
        </p:spPr>
        <p:txBody>
          <a:bodyPr wrap="square" rtlCol="0">
            <a:spAutoFit/>
          </a:bodyPr>
          <a:lstStyle/>
          <a:p>
            <a:r>
              <a:rPr lang="en-US" i="1" dirty="0" smtClean="0">
                <a:solidFill>
                  <a:schemeClr val="tx2"/>
                </a:solidFill>
              </a:rPr>
              <a:t>Practical aspects</a:t>
            </a:r>
          </a:p>
          <a:p>
            <a:pPr>
              <a:spcBef>
                <a:spcPts val="600"/>
              </a:spcBef>
              <a:spcAft>
                <a:spcPts val="600"/>
              </a:spcAft>
            </a:pPr>
            <a:r>
              <a:rPr lang="en-US" dirty="0" smtClean="0"/>
              <a:t>• </a:t>
            </a:r>
            <a:r>
              <a:rPr lang="en-US" sz="2000" b="1" dirty="0" smtClean="0">
                <a:solidFill>
                  <a:srgbClr val="FF0000"/>
                </a:solidFill>
              </a:rPr>
              <a:t>S</a:t>
            </a:r>
            <a:r>
              <a:rPr lang="en-US" b="1" dirty="0" smtClean="0">
                <a:solidFill>
                  <a:srgbClr val="C00000"/>
                </a:solidFill>
              </a:rPr>
              <a:t>pecific</a:t>
            </a:r>
            <a:r>
              <a:rPr lang="en-US" dirty="0" smtClean="0"/>
              <a:t> – Identifies the nature of the expected change, the target groups, the target area, etc </a:t>
            </a:r>
          </a:p>
          <a:p>
            <a:pPr>
              <a:spcBef>
                <a:spcPts val="600"/>
              </a:spcBef>
              <a:spcAft>
                <a:spcPts val="600"/>
              </a:spcAft>
            </a:pPr>
            <a:r>
              <a:rPr lang="en-US" dirty="0" smtClean="0"/>
              <a:t>• </a:t>
            </a:r>
            <a:r>
              <a:rPr lang="en-US" sz="2000" b="1" dirty="0" smtClean="0">
                <a:solidFill>
                  <a:srgbClr val="FF0000"/>
                </a:solidFill>
              </a:rPr>
              <a:t>M</a:t>
            </a:r>
            <a:r>
              <a:rPr lang="en-US" b="1" dirty="0" smtClean="0">
                <a:solidFill>
                  <a:srgbClr val="C00000"/>
                </a:solidFill>
              </a:rPr>
              <a:t>easurable</a:t>
            </a:r>
            <a:r>
              <a:rPr lang="en-US" dirty="0" smtClean="0"/>
              <a:t> – reliable and clear measure of results </a:t>
            </a:r>
          </a:p>
          <a:p>
            <a:pPr>
              <a:spcBef>
                <a:spcPts val="600"/>
              </a:spcBef>
              <a:spcAft>
                <a:spcPts val="600"/>
              </a:spcAft>
            </a:pPr>
            <a:r>
              <a:rPr lang="en-US" dirty="0" smtClean="0"/>
              <a:t>• </a:t>
            </a:r>
            <a:r>
              <a:rPr lang="en-US" sz="2000" b="1" dirty="0" smtClean="0">
                <a:solidFill>
                  <a:srgbClr val="FF0000"/>
                </a:solidFill>
              </a:rPr>
              <a:t>A</a:t>
            </a:r>
            <a:r>
              <a:rPr lang="en-US" b="1" dirty="0" smtClean="0">
                <a:solidFill>
                  <a:srgbClr val="C00000"/>
                </a:solidFill>
              </a:rPr>
              <a:t>ttainable</a:t>
            </a:r>
            <a:r>
              <a:rPr lang="en-US" dirty="0" smtClean="0"/>
              <a:t> – realistic given resources likely to be available </a:t>
            </a:r>
          </a:p>
          <a:p>
            <a:pPr>
              <a:spcBef>
                <a:spcPts val="600"/>
              </a:spcBef>
              <a:spcAft>
                <a:spcPts val="600"/>
              </a:spcAft>
            </a:pPr>
            <a:r>
              <a:rPr lang="en-US" dirty="0" smtClean="0"/>
              <a:t>• </a:t>
            </a:r>
            <a:r>
              <a:rPr lang="en-US" sz="2000" b="1" dirty="0" smtClean="0">
                <a:solidFill>
                  <a:srgbClr val="FF0000"/>
                </a:solidFill>
              </a:rPr>
              <a:t>R</a:t>
            </a:r>
            <a:r>
              <a:rPr lang="en-US" b="1" dirty="0" smtClean="0">
                <a:solidFill>
                  <a:srgbClr val="C00000"/>
                </a:solidFill>
              </a:rPr>
              <a:t>elevant </a:t>
            </a:r>
            <a:r>
              <a:rPr lang="en-US" dirty="0" smtClean="0"/>
              <a:t>– helps us to correct course during, and to learn after </a:t>
            </a:r>
          </a:p>
          <a:p>
            <a:pPr>
              <a:spcBef>
                <a:spcPts val="600"/>
              </a:spcBef>
              <a:spcAft>
                <a:spcPts val="600"/>
              </a:spcAft>
            </a:pPr>
            <a:r>
              <a:rPr lang="en-US" dirty="0" smtClean="0"/>
              <a:t>• </a:t>
            </a:r>
            <a:r>
              <a:rPr lang="en-US" sz="2000" b="1" dirty="0" smtClean="0">
                <a:solidFill>
                  <a:srgbClr val="FF0000"/>
                </a:solidFill>
              </a:rPr>
              <a:t>T</a:t>
            </a:r>
            <a:r>
              <a:rPr lang="en-US" b="1" dirty="0" smtClean="0">
                <a:solidFill>
                  <a:srgbClr val="C00000"/>
                </a:solidFill>
              </a:rPr>
              <a:t>ime bound </a:t>
            </a:r>
            <a:r>
              <a:rPr lang="en-US" dirty="0" smtClean="0"/>
              <a:t>– data collection is feasible and not overly burdensome within timeframe </a:t>
            </a:r>
            <a:endParaRPr lang="en-US" dirty="0"/>
          </a:p>
        </p:txBody>
      </p:sp>
      <p:sp>
        <p:nvSpPr>
          <p:cNvPr id="4" name="TextBox 3"/>
          <p:cNvSpPr txBox="1"/>
          <p:nvPr/>
        </p:nvSpPr>
        <p:spPr>
          <a:xfrm>
            <a:off x="2209800" y="528935"/>
            <a:ext cx="4876800" cy="830997"/>
          </a:xfrm>
          <a:prstGeom prst="rect">
            <a:avLst/>
          </a:prstGeom>
          <a:noFill/>
        </p:spPr>
        <p:txBody>
          <a:bodyPr wrap="square" rtlCol="0">
            <a:spAutoFit/>
          </a:bodyPr>
          <a:lstStyle/>
          <a:p>
            <a:pPr algn="ctr"/>
            <a:r>
              <a:rPr lang="en-US" sz="2400" b="1" dirty="0" smtClean="0"/>
              <a:t> A GOOD INDICATOR</a:t>
            </a:r>
          </a:p>
          <a:p>
            <a:pPr algn="ctr"/>
            <a:r>
              <a:rPr lang="en-US" sz="2400" b="1" dirty="0" smtClean="0"/>
              <a:t>is…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0"/>
            <a:ext cx="4953000" cy="936625"/>
          </a:xfrm>
        </p:spPr>
        <p:txBody>
          <a:bodyPr/>
          <a:lstStyle/>
          <a:p>
            <a:r>
              <a:rPr lang="fr-CH" sz="2800" b="1" dirty="0" smtClean="0"/>
              <a:t>SMART INDICATORS: </a:t>
            </a:r>
            <a:r>
              <a:rPr lang="fr-CH" sz="2800" b="1" dirty="0" err="1" smtClean="0"/>
              <a:t>example</a:t>
            </a:r>
            <a:r>
              <a:rPr lang="fr-CH" sz="2800" b="1" dirty="0" smtClean="0"/>
              <a:t> </a:t>
            </a:r>
            <a:r>
              <a:rPr lang="fr-CH" sz="2800" b="1" dirty="0" err="1" smtClean="0"/>
              <a:t>from</a:t>
            </a:r>
            <a:r>
              <a:rPr lang="fr-CH" sz="2800" b="1" dirty="0" smtClean="0"/>
              <a:t> </a:t>
            </a:r>
            <a:r>
              <a:rPr lang="fr-CH" sz="2800" b="1" dirty="0" err="1" smtClean="0"/>
              <a:t>Indonesia</a:t>
            </a:r>
            <a:endParaRPr lang="fr-CH" sz="2800" b="1" dirty="0"/>
          </a:p>
        </p:txBody>
      </p:sp>
      <p:sp>
        <p:nvSpPr>
          <p:cNvPr id="3" name="Subtitle 2"/>
          <p:cNvSpPr>
            <a:spLocks noGrp="1"/>
          </p:cNvSpPr>
          <p:nvPr>
            <p:ph type="subTitle" idx="1"/>
          </p:nvPr>
        </p:nvSpPr>
        <p:spPr>
          <a:xfrm>
            <a:off x="304800" y="1903512"/>
            <a:ext cx="8712968" cy="2592288"/>
          </a:xfrm>
        </p:spPr>
        <p:txBody>
          <a:bodyPr>
            <a:noAutofit/>
          </a:bodyPr>
          <a:lstStyle/>
          <a:p>
            <a:pPr algn="l"/>
            <a:r>
              <a:rPr lang="en-US" sz="4000" b="1" dirty="0" smtClean="0"/>
              <a:t>“Private sector perception on bribery practices for obtaining forest utilization permits application at district, province and central level in 2014”</a:t>
            </a:r>
          </a:p>
          <a:p>
            <a:pPr algn="r"/>
            <a:endParaRPr lang="en-US" sz="3600" b="1" i="1" dirty="0" smtClean="0">
              <a:solidFill>
                <a:schemeClr val="tx1">
                  <a:lumMod val="65000"/>
                  <a:lumOff val="35000"/>
                </a:schemeClr>
              </a:solidFill>
            </a:endParaRPr>
          </a:p>
        </p:txBody>
      </p:sp>
    </p:spTree>
    <p:extLst>
      <p:ext uri="{BB962C8B-B14F-4D97-AF65-F5344CB8AC3E}">
        <p14:creationId xmlns:p14="http://schemas.microsoft.com/office/powerpoint/2010/main" xmlns="" val="1633373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83816"/>
            <a:ext cx="8229600" cy="4278094"/>
          </a:xfrm>
          <a:prstGeom prst="rect">
            <a:avLst/>
          </a:prstGeom>
        </p:spPr>
        <p:txBody>
          <a:bodyPr wrap="square">
            <a:spAutoFit/>
          </a:bodyPr>
          <a:lstStyle/>
          <a:p>
            <a:pPr>
              <a:buFont typeface="Arial" pitchFamily="34" charset="0"/>
              <a:buChar char="•"/>
            </a:pPr>
            <a:r>
              <a:rPr lang="en-GB" sz="2400" b="1" i="1" dirty="0" smtClean="0">
                <a:solidFill>
                  <a:srgbClr val="FF0000"/>
                </a:solidFill>
                <a:sym typeface="Wingdings" pitchFamily="2" charset="2"/>
              </a:rPr>
              <a:t> </a:t>
            </a:r>
            <a:r>
              <a:rPr lang="en-GB" sz="2400" b="1" i="1" u="sng" dirty="0" smtClean="0">
                <a:solidFill>
                  <a:srgbClr val="FF0000"/>
                </a:solidFill>
                <a:sym typeface="Wingdings" pitchFamily="2" charset="2"/>
              </a:rPr>
              <a:t>De jure</a:t>
            </a:r>
            <a:r>
              <a:rPr lang="en-GB" sz="2400" b="1" i="1" dirty="0" smtClean="0">
                <a:solidFill>
                  <a:srgbClr val="FF0000"/>
                </a:solidFill>
                <a:sym typeface="Wingdings" pitchFamily="2" charset="2"/>
              </a:rPr>
              <a:t> </a:t>
            </a:r>
            <a:r>
              <a:rPr lang="en-GB" sz="2400" b="1" dirty="0" smtClean="0">
                <a:solidFill>
                  <a:srgbClr val="FF0000"/>
                </a:solidFill>
                <a:sym typeface="Wingdings" pitchFamily="2" charset="2"/>
              </a:rPr>
              <a:t>indicators measure a condition or a change </a:t>
            </a:r>
            <a:r>
              <a:rPr lang="en-GB" sz="2400" b="1" u="sng" dirty="0" smtClean="0">
                <a:solidFill>
                  <a:srgbClr val="FF0000"/>
                </a:solidFill>
                <a:sym typeface="Wingdings" pitchFamily="2" charset="2"/>
              </a:rPr>
              <a:t>in law</a:t>
            </a:r>
            <a:r>
              <a:rPr lang="en-GB" sz="2400" b="1" dirty="0" smtClean="0">
                <a:solidFill>
                  <a:srgbClr val="FF0000"/>
                </a:solidFill>
                <a:sym typeface="Wingdings" pitchFamily="2" charset="2"/>
              </a:rPr>
              <a:t>, policies, measures, procedures or resources – are the legal and policy conditions in place for the desired change to happen?</a:t>
            </a:r>
          </a:p>
          <a:p>
            <a:r>
              <a:rPr lang="en-GB" sz="2000" i="1" dirty="0" smtClean="0">
                <a:sym typeface="Wingdings" pitchFamily="2" charset="2"/>
              </a:rPr>
              <a:t>E.g.: Is there a Law regulating the use of forest resources?</a:t>
            </a:r>
          </a:p>
          <a:p>
            <a:r>
              <a:rPr lang="en-GB" sz="2000" i="1" dirty="0" smtClean="0">
                <a:sym typeface="Wingdings" pitchFamily="2" charset="2"/>
              </a:rPr>
              <a:t>Is there an agency with a legal mandate to address corruption? </a:t>
            </a:r>
            <a:endParaRPr lang="en-GB" sz="2000" i="1" dirty="0" smtClean="0"/>
          </a:p>
          <a:p>
            <a:endParaRPr lang="en-GB" sz="2400" dirty="0" smtClean="0"/>
          </a:p>
          <a:p>
            <a:pPr>
              <a:buFont typeface="Arial" pitchFamily="34" charset="0"/>
              <a:buChar char="•"/>
            </a:pPr>
            <a:r>
              <a:rPr lang="en-GB" sz="2400" b="1" i="1" dirty="0" smtClean="0">
                <a:solidFill>
                  <a:srgbClr val="009900"/>
                </a:solidFill>
                <a:sym typeface="Wingdings" pitchFamily="2" charset="2"/>
              </a:rPr>
              <a:t> </a:t>
            </a:r>
            <a:r>
              <a:rPr lang="en-GB" sz="2400" b="1" i="1" u="sng" dirty="0" smtClean="0">
                <a:solidFill>
                  <a:srgbClr val="009900"/>
                </a:solidFill>
                <a:sym typeface="Wingdings" pitchFamily="2" charset="2"/>
              </a:rPr>
              <a:t>De facto</a:t>
            </a:r>
            <a:r>
              <a:rPr lang="en-GB" sz="2400" b="1" i="1" dirty="0" smtClean="0">
                <a:solidFill>
                  <a:srgbClr val="009900"/>
                </a:solidFill>
                <a:sym typeface="Wingdings" pitchFamily="2" charset="2"/>
              </a:rPr>
              <a:t> </a:t>
            </a:r>
            <a:r>
              <a:rPr lang="en-GB" sz="2400" b="1" dirty="0" smtClean="0">
                <a:solidFill>
                  <a:srgbClr val="009900"/>
                </a:solidFill>
                <a:sym typeface="Wingdings" pitchFamily="2" charset="2"/>
              </a:rPr>
              <a:t>indicators measure facts or changes in governance </a:t>
            </a:r>
            <a:r>
              <a:rPr lang="en-GB" sz="2400" b="1" u="sng" dirty="0" smtClean="0">
                <a:solidFill>
                  <a:srgbClr val="009900"/>
                </a:solidFill>
                <a:sym typeface="Wingdings" pitchFamily="2" charset="2"/>
              </a:rPr>
              <a:t>in practice</a:t>
            </a:r>
            <a:r>
              <a:rPr lang="en-GB" sz="2400" b="1" dirty="0" smtClean="0">
                <a:solidFill>
                  <a:srgbClr val="009900"/>
                </a:solidFill>
                <a:sym typeface="Wingdings" pitchFamily="2" charset="2"/>
              </a:rPr>
              <a:t> – what are the effects of the laws, policies, measures or procedures in reality? Do citizens benefit from them in practice? </a:t>
            </a:r>
          </a:p>
          <a:p>
            <a:r>
              <a:rPr lang="en-GB" sz="2000" i="1" dirty="0" smtClean="0">
                <a:sym typeface="Wingdings" pitchFamily="2" charset="2"/>
              </a:rPr>
              <a:t>E.g.: </a:t>
            </a:r>
            <a:r>
              <a:rPr lang="en-GB" sz="2000" i="1" dirty="0" smtClean="0"/>
              <a:t>In practice, is the Forest Law implemented?</a:t>
            </a:r>
          </a:p>
          <a:p>
            <a:r>
              <a:rPr lang="en-GB" sz="2000" i="1" dirty="0" smtClean="0"/>
              <a:t>In practice, is the anti-corruption agency effective?</a:t>
            </a:r>
          </a:p>
        </p:txBody>
      </p:sp>
      <p:sp>
        <p:nvSpPr>
          <p:cNvPr id="3" name="TextBox 2"/>
          <p:cNvSpPr txBox="1"/>
          <p:nvPr/>
        </p:nvSpPr>
        <p:spPr>
          <a:xfrm>
            <a:off x="2362200" y="605135"/>
            <a:ext cx="4800600" cy="461665"/>
          </a:xfrm>
          <a:prstGeom prst="rect">
            <a:avLst/>
          </a:prstGeom>
          <a:noFill/>
        </p:spPr>
        <p:txBody>
          <a:bodyPr wrap="square" rtlCol="0">
            <a:spAutoFit/>
          </a:bodyPr>
          <a:lstStyle/>
          <a:p>
            <a:pPr algn="ctr"/>
            <a:r>
              <a:rPr lang="en-US" sz="2400" b="1" dirty="0" smtClean="0"/>
              <a:t>DE JURE AND DE FACTO INDICATORS</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577850" y="1835150"/>
            <a:ext cx="8229600" cy="822325"/>
          </a:xfrm>
          <a:prstGeom prst="rect">
            <a:avLst/>
          </a:prstGeom>
          <a:noFill/>
          <a:ln w="9525">
            <a:noFill/>
            <a:miter lim="800000"/>
            <a:headEnd/>
            <a:tailEnd/>
          </a:ln>
        </p:spPr>
        <p:txBody>
          <a:bodyPr>
            <a:spAutoFit/>
          </a:bodyPr>
          <a:lstStyle/>
          <a:p>
            <a:pPr eaLnBrk="0" hangingPunct="0"/>
            <a:endParaRPr lang="en-US">
              <a:solidFill>
                <a:srgbClr val="003399"/>
              </a:solidFill>
            </a:endParaRPr>
          </a:p>
          <a:p>
            <a:pPr eaLnBrk="0" hangingPunct="0"/>
            <a:endParaRPr lang="en-US">
              <a:solidFill>
                <a:srgbClr val="003399"/>
              </a:solidFill>
            </a:endParaRPr>
          </a:p>
        </p:txBody>
      </p:sp>
      <p:sp>
        <p:nvSpPr>
          <p:cNvPr id="590855" name="Rectangle 7"/>
          <p:cNvSpPr>
            <a:spLocks noChangeArrowheads="1"/>
          </p:cNvSpPr>
          <p:nvPr/>
        </p:nvSpPr>
        <p:spPr bwMode="auto">
          <a:xfrm>
            <a:off x="406400" y="1447801"/>
            <a:ext cx="8432800" cy="3877985"/>
          </a:xfrm>
          <a:prstGeom prst="rect">
            <a:avLst/>
          </a:prstGeom>
          <a:noFill/>
          <a:ln w="9525">
            <a:noFill/>
            <a:miter lim="800000"/>
            <a:headEnd/>
            <a:tailEnd/>
          </a:ln>
        </p:spPr>
        <p:txBody>
          <a:bodyPr wrap="square">
            <a:spAutoFit/>
          </a:bodyPr>
          <a:lstStyle/>
          <a:p>
            <a:pPr>
              <a:lnSpc>
                <a:spcPct val="90000"/>
              </a:lnSpc>
            </a:pPr>
            <a:r>
              <a:rPr lang="en-AU" sz="2000" b="1" dirty="0" smtClean="0">
                <a:solidFill>
                  <a:schemeClr val="accent2"/>
                </a:solidFill>
              </a:rPr>
              <a:t>Outcome indicators </a:t>
            </a:r>
            <a:r>
              <a:rPr lang="en-AU" sz="2000" dirty="0" smtClean="0"/>
              <a:t>will tell us:</a:t>
            </a:r>
          </a:p>
          <a:p>
            <a:pPr lvl="1">
              <a:lnSpc>
                <a:spcPct val="90000"/>
              </a:lnSpc>
            </a:pPr>
            <a:r>
              <a:rPr lang="en-AU" sz="2000" i="1" dirty="0" smtClean="0"/>
              <a:t>What do we want to achieve?</a:t>
            </a:r>
          </a:p>
          <a:p>
            <a:pPr lvl="1">
              <a:lnSpc>
                <a:spcPct val="90000"/>
              </a:lnSpc>
            </a:pPr>
            <a:r>
              <a:rPr lang="en-AU" sz="2000" i="1" dirty="0" smtClean="0"/>
              <a:t>Have we achieved it?</a:t>
            </a:r>
          </a:p>
          <a:p>
            <a:pPr lvl="1">
              <a:lnSpc>
                <a:spcPct val="90000"/>
              </a:lnSpc>
            </a:pPr>
            <a:endParaRPr lang="en-AU" sz="2000" dirty="0" smtClean="0"/>
          </a:p>
          <a:p>
            <a:pPr>
              <a:lnSpc>
                <a:spcPct val="90000"/>
              </a:lnSpc>
            </a:pPr>
            <a:r>
              <a:rPr lang="en-AU" sz="2000" b="1" dirty="0" smtClean="0">
                <a:solidFill>
                  <a:schemeClr val="accent2"/>
                </a:solidFill>
              </a:rPr>
              <a:t>Process indicators </a:t>
            </a:r>
            <a:r>
              <a:rPr lang="en-AU" sz="2000" dirty="0" smtClean="0"/>
              <a:t>will tell us: </a:t>
            </a:r>
          </a:p>
          <a:p>
            <a:pPr lvl="1">
              <a:lnSpc>
                <a:spcPct val="90000"/>
              </a:lnSpc>
            </a:pPr>
            <a:r>
              <a:rPr lang="en-AU" sz="2000" i="1" dirty="0" smtClean="0"/>
              <a:t>How </a:t>
            </a:r>
            <a:r>
              <a:rPr lang="en-AU" sz="2000" i="1" dirty="0"/>
              <a:t>are inputs used to </a:t>
            </a:r>
            <a:r>
              <a:rPr lang="en-AU" sz="2000" i="1" dirty="0" smtClean="0"/>
              <a:t>generate </a:t>
            </a:r>
            <a:r>
              <a:rPr lang="en-AU" sz="2000" i="1" dirty="0"/>
              <a:t>outcomes?</a:t>
            </a:r>
          </a:p>
          <a:p>
            <a:pPr lvl="1">
              <a:lnSpc>
                <a:spcPct val="90000"/>
              </a:lnSpc>
            </a:pPr>
            <a:r>
              <a:rPr lang="en-AU" sz="2000" i="1" dirty="0" smtClean="0"/>
              <a:t>What are the </a:t>
            </a:r>
            <a:r>
              <a:rPr lang="en-AU" sz="2000" i="1" dirty="0"/>
              <a:t>‘best’ processes?</a:t>
            </a:r>
          </a:p>
          <a:p>
            <a:pPr lvl="1">
              <a:lnSpc>
                <a:spcPct val="90000"/>
              </a:lnSpc>
            </a:pPr>
            <a:r>
              <a:rPr lang="en-US" sz="2000" i="1" dirty="0" smtClean="0"/>
              <a:t>When </a:t>
            </a:r>
            <a:r>
              <a:rPr lang="en-US" sz="2000" i="1" dirty="0"/>
              <a:t>&amp; how </a:t>
            </a:r>
            <a:r>
              <a:rPr lang="en-US" sz="2000" i="1" dirty="0" smtClean="0"/>
              <a:t>do processes </a:t>
            </a:r>
            <a:r>
              <a:rPr lang="en-US" sz="2000" i="1" dirty="0"/>
              <a:t>need adjustment</a:t>
            </a:r>
            <a:r>
              <a:rPr lang="en-US" sz="2000" i="1" dirty="0" smtClean="0"/>
              <a:t>?</a:t>
            </a:r>
            <a:endParaRPr lang="en-AU" sz="2000" i="1" dirty="0" smtClean="0"/>
          </a:p>
          <a:p>
            <a:pPr>
              <a:lnSpc>
                <a:spcPct val="90000"/>
              </a:lnSpc>
            </a:pPr>
            <a:endParaRPr lang="en-AU" sz="2000" b="1" dirty="0" smtClean="0"/>
          </a:p>
          <a:p>
            <a:pPr>
              <a:lnSpc>
                <a:spcPct val="90000"/>
              </a:lnSpc>
            </a:pPr>
            <a:r>
              <a:rPr lang="en-AU" sz="2000" b="1" dirty="0" smtClean="0">
                <a:solidFill>
                  <a:schemeClr val="accent2"/>
                </a:solidFill>
              </a:rPr>
              <a:t>Input indicators </a:t>
            </a:r>
            <a:r>
              <a:rPr lang="en-AU" sz="2000" dirty="0" smtClean="0"/>
              <a:t>will tell us:</a:t>
            </a:r>
          </a:p>
          <a:p>
            <a:pPr lvl="1">
              <a:lnSpc>
                <a:spcPct val="90000"/>
              </a:lnSpc>
            </a:pPr>
            <a:r>
              <a:rPr lang="en-AU" sz="2000" i="1" dirty="0" smtClean="0"/>
              <a:t>What is needed to create these processes?</a:t>
            </a:r>
          </a:p>
          <a:p>
            <a:pPr lvl="1">
              <a:lnSpc>
                <a:spcPct val="90000"/>
              </a:lnSpc>
            </a:pPr>
            <a:r>
              <a:rPr lang="en-AU" sz="2000" i="1" dirty="0" smtClean="0"/>
              <a:t>Whether it is available?</a:t>
            </a:r>
          </a:p>
          <a:p>
            <a:pPr>
              <a:spcBef>
                <a:spcPct val="50000"/>
              </a:spcBef>
            </a:pPr>
            <a:endParaRPr lang="en-GB" sz="2000" dirty="0"/>
          </a:p>
        </p:txBody>
      </p:sp>
      <p:sp>
        <p:nvSpPr>
          <p:cNvPr id="6" name="TextBox 5"/>
          <p:cNvSpPr txBox="1"/>
          <p:nvPr/>
        </p:nvSpPr>
        <p:spPr>
          <a:xfrm>
            <a:off x="2362200" y="457200"/>
            <a:ext cx="4800600" cy="830997"/>
          </a:xfrm>
          <a:prstGeom prst="rect">
            <a:avLst/>
          </a:prstGeom>
          <a:noFill/>
        </p:spPr>
        <p:txBody>
          <a:bodyPr wrap="square" rtlCol="0">
            <a:spAutoFit/>
          </a:bodyPr>
          <a:lstStyle/>
          <a:p>
            <a:pPr algn="ctr"/>
            <a:r>
              <a:rPr lang="en-US" sz="2400" b="1" dirty="0" smtClean="0"/>
              <a:t>INPUT, PROCESS AND OUTCOME INDICATORS</a:t>
            </a:r>
            <a:endParaRPr lang="en-US" sz="2400" b="1" dirty="0"/>
          </a:p>
        </p:txBody>
      </p:sp>
      <p:sp>
        <p:nvSpPr>
          <p:cNvPr id="7" name="TextBox 6"/>
          <p:cNvSpPr txBox="1"/>
          <p:nvPr/>
        </p:nvSpPr>
        <p:spPr>
          <a:xfrm>
            <a:off x="3200400" y="5105400"/>
            <a:ext cx="5638800" cy="923330"/>
          </a:xfrm>
          <a:prstGeom prst="rect">
            <a:avLst/>
          </a:prstGeom>
          <a:noFill/>
        </p:spPr>
        <p:txBody>
          <a:bodyPr wrap="square" rtlCol="0">
            <a:spAutoFit/>
          </a:bodyPr>
          <a:lstStyle/>
          <a:p>
            <a:r>
              <a:rPr lang="en-US" i="1" dirty="0" smtClean="0"/>
              <a:t>Note:</a:t>
            </a:r>
            <a:r>
              <a:rPr lang="en-US" dirty="0" smtClean="0"/>
              <a:t> there are overlaps between the two distinctions: de jure (in-law)/de facto (in-practice) indicators and  input/process/outcome indicators.</a:t>
            </a:r>
            <a:endParaRPr lang="en-US" dirty="0"/>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08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457200" y="2057400"/>
            <a:ext cx="8001000" cy="457200"/>
          </a:xfrm>
          <a:prstGeom prst="rect">
            <a:avLst/>
          </a:prstGeom>
          <a:noFill/>
          <a:ln w="9525">
            <a:noFill/>
            <a:miter lim="800000"/>
            <a:headEnd/>
            <a:tailEnd/>
          </a:ln>
        </p:spPr>
        <p:txBody>
          <a:bodyPr>
            <a:spAutoFit/>
          </a:bodyPr>
          <a:lstStyle/>
          <a:p>
            <a:pPr>
              <a:spcBef>
                <a:spcPct val="50000"/>
              </a:spcBef>
            </a:pPr>
            <a:endParaRPr lang="en-GB"/>
          </a:p>
        </p:txBody>
      </p:sp>
      <p:sp>
        <p:nvSpPr>
          <p:cNvPr id="691205" name="Rectangle 5"/>
          <p:cNvSpPr>
            <a:spLocks noChangeArrowheads="1"/>
          </p:cNvSpPr>
          <p:nvPr/>
        </p:nvSpPr>
        <p:spPr bwMode="auto">
          <a:xfrm>
            <a:off x="533400" y="1995488"/>
            <a:ext cx="7661275" cy="4176712"/>
          </a:xfrm>
          <a:prstGeom prst="rect">
            <a:avLst/>
          </a:prstGeom>
          <a:noFill/>
          <a:ln w="9525">
            <a:noFill/>
            <a:miter lim="800000"/>
            <a:headEnd/>
            <a:tailEnd/>
          </a:ln>
        </p:spPr>
        <p:txBody>
          <a:bodyPr/>
          <a:lstStyle/>
          <a:p>
            <a:pPr marL="342900" indent="-342900" eaLnBrk="0" hangingPunct="0">
              <a:lnSpc>
                <a:spcPct val="80000"/>
              </a:lnSpc>
              <a:spcBef>
                <a:spcPct val="20000"/>
              </a:spcBef>
              <a:buFont typeface="Arial" pitchFamily="34" charset="0"/>
              <a:buChar char="•"/>
              <a:defRPr/>
            </a:pPr>
            <a:r>
              <a:rPr lang="en-GB" sz="2000" dirty="0">
                <a:solidFill>
                  <a:srgbClr val="FF0000"/>
                </a:solidFill>
              </a:rPr>
              <a:t>Outcome indicators </a:t>
            </a:r>
            <a:r>
              <a:rPr lang="en-GB" sz="2000" dirty="0"/>
              <a:t>are useful to assess progress towards the desired objectives of governance programmes </a:t>
            </a:r>
            <a:r>
              <a:rPr lang="en-GB" sz="2000" i="1" dirty="0"/>
              <a:t>(new </a:t>
            </a:r>
            <a:r>
              <a:rPr lang="en-GB" sz="2000" i="1" dirty="0" smtClean="0"/>
              <a:t>laws or increased </a:t>
            </a:r>
            <a:r>
              <a:rPr lang="en-GB" sz="2000" i="1" dirty="0"/>
              <a:t>expenditures mean nothing in and of themselves)</a:t>
            </a:r>
          </a:p>
          <a:p>
            <a:pPr marL="342900" indent="-342900" eaLnBrk="0" hangingPunct="0">
              <a:lnSpc>
                <a:spcPct val="80000"/>
              </a:lnSpc>
              <a:spcBef>
                <a:spcPct val="20000"/>
              </a:spcBef>
              <a:buFont typeface="Arial" pitchFamily="34" charset="0"/>
              <a:buChar char="•"/>
              <a:defRPr/>
            </a:pPr>
            <a:endParaRPr lang="en-GB" sz="2000" dirty="0"/>
          </a:p>
          <a:p>
            <a:pPr marL="342900" indent="-342900" eaLnBrk="0" hangingPunct="0">
              <a:lnSpc>
                <a:spcPct val="80000"/>
              </a:lnSpc>
              <a:spcBef>
                <a:spcPct val="20000"/>
              </a:spcBef>
              <a:buFont typeface="Arial" pitchFamily="34" charset="0"/>
              <a:buChar char="•"/>
              <a:defRPr/>
            </a:pPr>
            <a:r>
              <a:rPr lang="en-GB" sz="2000" dirty="0"/>
              <a:t>But </a:t>
            </a:r>
            <a:r>
              <a:rPr lang="en-GB" sz="2000" dirty="0" smtClean="0"/>
              <a:t>they </a:t>
            </a:r>
            <a:r>
              <a:rPr lang="en-GB" sz="2000" dirty="0" smtClean="0">
                <a:solidFill>
                  <a:srgbClr val="FF0000"/>
                </a:solidFill>
              </a:rPr>
              <a:t>lack ‘</a:t>
            </a:r>
            <a:r>
              <a:rPr lang="en-GB" sz="2000" dirty="0" err="1" smtClean="0">
                <a:solidFill>
                  <a:srgbClr val="FF0000"/>
                </a:solidFill>
              </a:rPr>
              <a:t>actionability</a:t>
            </a:r>
            <a:r>
              <a:rPr lang="en-GB" sz="2000" dirty="0" smtClean="0">
                <a:solidFill>
                  <a:srgbClr val="FF0000"/>
                </a:solidFill>
              </a:rPr>
              <a:t>’ </a:t>
            </a:r>
            <a:r>
              <a:rPr lang="en-GB" sz="2000" i="1" dirty="0" smtClean="0"/>
              <a:t>(they don’t tell us what needs to be fixed / points of interventions)  </a:t>
            </a:r>
            <a:endParaRPr lang="en-GB" sz="2000" i="1" dirty="0"/>
          </a:p>
          <a:p>
            <a:pPr marL="342900" indent="-342900" eaLnBrk="0" hangingPunct="0">
              <a:lnSpc>
                <a:spcPct val="80000"/>
              </a:lnSpc>
              <a:spcBef>
                <a:spcPct val="20000"/>
              </a:spcBef>
              <a:buFont typeface="Arial" pitchFamily="34" charset="0"/>
              <a:buChar char="•"/>
              <a:defRPr/>
            </a:pPr>
            <a:endParaRPr lang="en-GB" sz="2000" dirty="0" smtClean="0"/>
          </a:p>
          <a:p>
            <a:pPr marL="342900" indent="-342900" eaLnBrk="0" hangingPunct="0">
              <a:lnSpc>
                <a:spcPct val="80000"/>
              </a:lnSpc>
              <a:spcBef>
                <a:spcPct val="20000"/>
              </a:spcBef>
              <a:buFont typeface="Arial" pitchFamily="34" charset="0"/>
              <a:buChar char="•"/>
              <a:defRPr/>
            </a:pPr>
            <a:r>
              <a:rPr lang="en-GB" sz="2000" dirty="0" smtClean="0"/>
              <a:t>Example: </a:t>
            </a:r>
            <a:r>
              <a:rPr lang="en-GB" sz="2000" i="1" dirty="0" smtClean="0"/>
              <a:t>A government cannot ‘choose’ to lower a crime rate (an outcome indicator) </a:t>
            </a:r>
          </a:p>
          <a:p>
            <a:pPr marL="342900" indent="-342900" eaLnBrk="0" hangingPunct="0">
              <a:lnSpc>
                <a:spcPct val="80000"/>
              </a:lnSpc>
              <a:spcBef>
                <a:spcPct val="20000"/>
              </a:spcBef>
              <a:buFont typeface="Arial" pitchFamily="34" charset="0"/>
              <a:buChar char="•"/>
              <a:defRPr/>
            </a:pPr>
            <a:endParaRPr lang="en-GB" sz="2000" dirty="0"/>
          </a:p>
          <a:p>
            <a:pPr marL="342900" indent="-342900" eaLnBrk="0" hangingPunct="0">
              <a:lnSpc>
                <a:spcPct val="80000"/>
              </a:lnSpc>
              <a:spcBef>
                <a:spcPct val="20000"/>
              </a:spcBef>
              <a:buFont typeface="Arial" pitchFamily="34" charset="0"/>
              <a:buChar char="•"/>
              <a:defRPr/>
            </a:pPr>
            <a:r>
              <a:rPr lang="en-GB" sz="2000" i="1" dirty="0" smtClean="0"/>
              <a:t>It can, however, choose to put more police on the streets (input), toughen penalties for offenders (prosecution process), or fund social programmes offering alternative activities to unemployed youth (input)</a:t>
            </a:r>
          </a:p>
          <a:p>
            <a:pPr marL="342900" indent="-342900" eaLnBrk="0" hangingPunct="0">
              <a:lnSpc>
                <a:spcPct val="80000"/>
              </a:lnSpc>
              <a:spcBef>
                <a:spcPct val="20000"/>
              </a:spcBef>
              <a:defRPr/>
            </a:pPr>
            <a:endParaRPr lang="en-GB" i="1" dirty="0">
              <a:solidFill>
                <a:schemeClr val="accent6"/>
              </a:solidFill>
            </a:endParaRPr>
          </a:p>
          <a:p>
            <a:pPr eaLnBrk="0" hangingPunct="0">
              <a:defRPr/>
            </a:pPr>
            <a:endParaRPr lang="en-GB" i="1" dirty="0" smtClean="0">
              <a:solidFill>
                <a:schemeClr val="accent6"/>
              </a:solidFill>
              <a:cs typeface="Times New Roman" pitchFamily="18" charset="0"/>
            </a:endParaRPr>
          </a:p>
          <a:p>
            <a:pPr eaLnBrk="0" hangingPunct="0">
              <a:defRPr/>
            </a:pPr>
            <a:endParaRPr lang="en-GB" i="1" dirty="0">
              <a:solidFill>
                <a:schemeClr val="accent6"/>
              </a:solidFill>
              <a:cs typeface="Times New Roman" pitchFamily="18" charset="0"/>
            </a:endParaRPr>
          </a:p>
          <a:p>
            <a:pPr eaLnBrk="0" hangingPunct="0">
              <a:defRPr/>
            </a:pPr>
            <a:endParaRPr lang="en-GB" i="1" dirty="0" smtClean="0">
              <a:solidFill>
                <a:schemeClr val="accent6"/>
              </a:solidFill>
              <a:cs typeface="Times New Roman" pitchFamily="18" charset="0"/>
            </a:endParaRPr>
          </a:p>
          <a:p>
            <a:pPr eaLnBrk="0" hangingPunct="0">
              <a:defRPr/>
            </a:pPr>
            <a:endParaRPr lang="en-GB" i="1" dirty="0">
              <a:solidFill>
                <a:schemeClr val="accent6"/>
              </a:solidFill>
              <a:cs typeface="Times New Roman" pitchFamily="18" charset="0"/>
            </a:endParaRPr>
          </a:p>
          <a:p>
            <a:pPr eaLnBrk="0" hangingPunct="0">
              <a:defRPr/>
            </a:pPr>
            <a:endParaRPr lang="en-GB" i="1" dirty="0">
              <a:solidFill>
                <a:schemeClr val="accent6"/>
              </a:solidFill>
              <a:cs typeface="Times New Roman" pitchFamily="18" charset="0"/>
            </a:endParaRPr>
          </a:p>
          <a:p>
            <a:pPr marL="342900" indent="-342900" eaLnBrk="0" hangingPunct="0">
              <a:lnSpc>
                <a:spcPct val="80000"/>
              </a:lnSpc>
              <a:spcBef>
                <a:spcPct val="20000"/>
              </a:spcBef>
              <a:buFontTx/>
              <a:buChar char="•"/>
              <a:defRPr/>
            </a:pPr>
            <a:endParaRPr lang="en-GB" dirty="0"/>
          </a:p>
        </p:txBody>
      </p:sp>
      <p:sp>
        <p:nvSpPr>
          <p:cNvPr id="25606" name="Text Box 6"/>
          <p:cNvSpPr txBox="1">
            <a:spLocks noChangeArrowheads="1"/>
          </p:cNvSpPr>
          <p:nvPr/>
        </p:nvSpPr>
        <p:spPr bwMode="auto">
          <a:xfrm>
            <a:off x="457200" y="1371600"/>
            <a:ext cx="7239000" cy="369332"/>
          </a:xfrm>
          <a:prstGeom prst="rect">
            <a:avLst/>
          </a:prstGeom>
          <a:noFill/>
          <a:ln w="9525">
            <a:noFill/>
            <a:miter lim="800000"/>
            <a:headEnd/>
            <a:tailEnd/>
          </a:ln>
        </p:spPr>
        <p:txBody>
          <a:bodyPr wrap="square">
            <a:spAutoFit/>
          </a:bodyPr>
          <a:lstStyle/>
          <a:p>
            <a:pPr>
              <a:spcBef>
                <a:spcPct val="50000"/>
              </a:spcBef>
            </a:pPr>
            <a:r>
              <a:rPr lang="en-GB" b="1" dirty="0" smtClean="0">
                <a:solidFill>
                  <a:srgbClr val="003399"/>
                </a:solidFill>
              </a:rPr>
              <a:t>Input / process indicators are more ‘actionable’ than outcome indicators</a:t>
            </a:r>
            <a:endParaRPr lang="en-GB" b="1" dirty="0">
              <a:solidFill>
                <a:srgbClr val="003399"/>
              </a:solidFill>
            </a:endParaRPr>
          </a:p>
        </p:txBody>
      </p:sp>
      <p:sp>
        <p:nvSpPr>
          <p:cNvPr id="25607" name="Text Box 7"/>
          <p:cNvSpPr txBox="1">
            <a:spLocks noChangeArrowheads="1"/>
          </p:cNvSpPr>
          <p:nvPr/>
        </p:nvSpPr>
        <p:spPr bwMode="auto">
          <a:xfrm>
            <a:off x="457200" y="1828800"/>
            <a:ext cx="777875" cy="457200"/>
          </a:xfrm>
          <a:prstGeom prst="rect">
            <a:avLst/>
          </a:prstGeom>
          <a:noFill/>
          <a:ln w="9525">
            <a:noFill/>
            <a:miter lim="800000"/>
            <a:headEnd/>
            <a:tailEnd/>
          </a:ln>
        </p:spPr>
        <p:txBody>
          <a:bodyPr>
            <a:spAutoFit/>
          </a:bodyPr>
          <a:lstStyle/>
          <a:p>
            <a:endParaRPr lang="en-GB">
              <a:latin typeface="Times New Roman" pitchFamily="18" charset="0"/>
            </a:endParaRPr>
          </a:p>
        </p:txBody>
      </p:sp>
      <p:sp>
        <p:nvSpPr>
          <p:cNvPr id="7" name="TextBox 6"/>
          <p:cNvSpPr txBox="1"/>
          <p:nvPr/>
        </p:nvSpPr>
        <p:spPr>
          <a:xfrm>
            <a:off x="2362200" y="605135"/>
            <a:ext cx="4800600" cy="461665"/>
          </a:xfrm>
          <a:prstGeom prst="rect">
            <a:avLst/>
          </a:prstGeom>
          <a:noFill/>
        </p:spPr>
        <p:txBody>
          <a:bodyPr wrap="square" rtlCol="0">
            <a:spAutoFit/>
          </a:bodyPr>
          <a:lstStyle/>
          <a:p>
            <a:pPr algn="ctr"/>
            <a:r>
              <a:rPr lang="en-US" sz="2400" b="1" dirty="0" smtClean="0"/>
              <a:t>ACTIONABLE INDICATORS</a:t>
            </a:r>
            <a:endParaRPr lang="en-US" sz="2400" b="1"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1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12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120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120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304800" y="1524000"/>
            <a:ext cx="7162800" cy="0"/>
          </a:xfrm>
          <a:prstGeom prst="line">
            <a:avLst/>
          </a:prstGeom>
          <a:noFill/>
          <a:ln w="12700">
            <a:solidFill>
              <a:schemeClr val="bg1"/>
            </a:solidFill>
            <a:round/>
            <a:headEnd/>
            <a:tailEnd/>
          </a:ln>
        </p:spPr>
        <p:txBody>
          <a:bodyPr/>
          <a:lstStyle/>
          <a:p>
            <a:endParaRPr lang="en-US"/>
          </a:p>
        </p:txBody>
      </p:sp>
      <p:sp>
        <p:nvSpPr>
          <p:cNvPr id="25604" name="Text Box 4"/>
          <p:cNvSpPr txBox="1">
            <a:spLocks noChangeArrowheads="1"/>
          </p:cNvSpPr>
          <p:nvPr/>
        </p:nvSpPr>
        <p:spPr bwMode="auto">
          <a:xfrm>
            <a:off x="457200" y="2057400"/>
            <a:ext cx="8001000" cy="457200"/>
          </a:xfrm>
          <a:prstGeom prst="rect">
            <a:avLst/>
          </a:prstGeom>
          <a:noFill/>
          <a:ln w="9525">
            <a:noFill/>
            <a:miter lim="800000"/>
            <a:headEnd/>
            <a:tailEnd/>
          </a:ln>
        </p:spPr>
        <p:txBody>
          <a:bodyPr>
            <a:spAutoFit/>
          </a:bodyPr>
          <a:lstStyle/>
          <a:p>
            <a:pPr>
              <a:spcBef>
                <a:spcPct val="50000"/>
              </a:spcBef>
            </a:pPr>
            <a:endParaRPr lang="en-GB"/>
          </a:p>
        </p:txBody>
      </p:sp>
      <p:sp>
        <p:nvSpPr>
          <p:cNvPr id="691205" name="Rectangle 5"/>
          <p:cNvSpPr>
            <a:spLocks noChangeArrowheads="1"/>
          </p:cNvSpPr>
          <p:nvPr/>
        </p:nvSpPr>
        <p:spPr bwMode="auto">
          <a:xfrm>
            <a:off x="533400" y="1995488"/>
            <a:ext cx="7661275" cy="4176712"/>
          </a:xfrm>
          <a:prstGeom prst="rect">
            <a:avLst/>
          </a:prstGeom>
          <a:noFill/>
          <a:ln w="9525">
            <a:noFill/>
            <a:miter lim="800000"/>
            <a:headEnd/>
            <a:tailEnd/>
          </a:ln>
        </p:spPr>
        <p:txBody>
          <a:bodyPr/>
          <a:lstStyle/>
          <a:p>
            <a:pPr marL="342900" indent="-342900" eaLnBrk="0" hangingPunct="0">
              <a:lnSpc>
                <a:spcPct val="80000"/>
              </a:lnSpc>
              <a:spcBef>
                <a:spcPct val="20000"/>
              </a:spcBef>
              <a:defRPr/>
            </a:pPr>
            <a:endParaRPr lang="en-GB" i="1" dirty="0">
              <a:solidFill>
                <a:schemeClr val="accent6"/>
              </a:solidFill>
            </a:endParaRPr>
          </a:p>
          <a:p>
            <a:pPr eaLnBrk="0" hangingPunct="0">
              <a:defRPr/>
            </a:pPr>
            <a:endParaRPr lang="en-GB" i="1" dirty="0" smtClean="0">
              <a:solidFill>
                <a:schemeClr val="accent6"/>
              </a:solidFill>
              <a:cs typeface="Times New Roman" pitchFamily="18" charset="0"/>
            </a:endParaRPr>
          </a:p>
          <a:p>
            <a:pPr eaLnBrk="0" hangingPunct="0">
              <a:defRPr/>
            </a:pPr>
            <a:endParaRPr lang="en-GB" i="1" dirty="0">
              <a:solidFill>
                <a:schemeClr val="accent6"/>
              </a:solidFill>
              <a:cs typeface="Times New Roman" pitchFamily="18" charset="0"/>
            </a:endParaRPr>
          </a:p>
          <a:p>
            <a:pPr eaLnBrk="0" hangingPunct="0">
              <a:defRPr/>
            </a:pPr>
            <a:endParaRPr lang="en-GB" i="1" dirty="0" smtClean="0">
              <a:solidFill>
                <a:schemeClr val="accent6"/>
              </a:solidFill>
              <a:cs typeface="Times New Roman" pitchFamily="18" charset="0"/>
            </a:endParaRPr>
          </a:p>
          <a:p>
            <a:pPr eaLnBrk="0" hangingPunct="0">
              <a:defRPr/>
            </a:pPr>
            <a:endParaRPr lang="en-GB" i="1" dirty="0">
              <a:solidFill>
                <a:schemeClr val="accent6"/>
              </a:solidFill>
              <a:cs typeface="Times New Roman" pitchFamily="18" charset="0"/>
            </a:endParaRPr>
          </a:p>
          <a:p>
            <a:pPr eaLnBrk="0" hangingPunct="0">
              <a:defRPr/>
            </a:pPr>
            <a:endParaRPr lang="en-GB" i="1" dirty="0">
              <a:solidFill>
                <a:schemeClr val="accent6"/>
              </a:solidFill>
              <a:cs typeface="Times New Roman" pitchFamily="18" charset="0"/>
            </a:endParaRPr>
          </a:p>
          <a:p>
            <a:pPr marL="342900" indent="-342900" eaLnBrk="0" hangingPunct="0">
              <a:lnSpc>
                <a:spcPct val="80000"/>
              </a:lnSpc>
              <a:spcBef>
                <a:spcPct val="20000"/>
              </a:spcBef>
              <a:buFontTx/>
              <a:buChar char="•"/>
              <a:defRPr/>
            </a:pPr>
            <a:endParaRPr lang="en-GB" dirty="0"/>
          </a:p>
        </p:txBody>
      </p:sp>
      <p:sp>
        <p:nvSpPr>
          <p:cNvPr id="25607" name="Text Box 7"/>
          <p:cNvSpPr txBox="1">
            <a:spLocks noChangeArrowheads="1"/>
          </p:cNvSpPr>
          <p:nvPr/>
        </p:nvSpPr>
        <p:spPr bwMode="auto">
          <a:xfrm>
            <a:off x="457200" y="1828800"/>
            <a:ext cx="777875" cy="457200"/>
          </a:xfrm>
          <a:prstGeom prst="rect">
            <a:avLst/>
          </a:prstGeom>
          <a:noFill/>
          <a:ln w="9525">
            <a:noFill/>
            <a:miter lim="800000"/>
            <a:headEnd/>
            <a:tailEnd/>
          </a:ln>
        </p:spPr>
        <p:txBody>
          <a:bodyPr>
            <a:spAutoFit/>
          </a:bodyPr>
          <a:lstStyle/>
          <a:p>
            <a:endParaRPr lang="en-GB">
              <a:latin typeface="Times New Roman" pitchFamily="18" charset="0"/>
            </a:endParaRPr>
          </a:p>
        </p:txBody>
      </p:sp>
      <p:graphicFrame>
        <p:nvGraphicFramePr>
          <p:cNvPr id="8" name="Table 7"/>
          <p:cNvGraphicFramePr>
            <a:graphicFrameLocks noGrp="1"/>
          </p:cNvGraphicFramePr>
          <p:nvPr/>
        </p:nvGraphicFramePr>
        <p:xfrm>
          <a:off x="0" y="1905000"/>
          <a:ext cx="9144000" cy="5008214"/>
        </p:xfrm>
        <a:graphic>
          <a:graphicData uri="http://schemas.openxmlformats.org/drawingml/2006/table">
            <a:tbl>
              <a:tblPr firstRow="1" bandRow="1">
                <a:tableStyleId>{5C22544A-7EE6-4342-B048-85BDC9FD1C3A}</a:tableStyleId>
              </a:tblPr>
              <a:tblGrid>
                <a:gridCol w="4572000"/>
                <a:gridCol w="4572000"/>
              </a:tblGrid>
              <a:tr h="801974">
                <a:tc>
                  <a:txBody>
                    <a:bodyPr/>
                    <a:lstStyle/>
                    <a:p>
                      <a:pPr algn="ctr"/>
                      <a:r>
                        <a:rPr lang="en-US" sz="2200" dirty="0" smtClean="0"/>
                        <a:t>Outcome  indicators </a:t>
                      </a:r>
                    </a:p>
                    <a:p>
                      <a:pPr algn="ctr"/>
                      <a:r>
                        <a:rPr lang="en-US" sz="2200" dirty="0" smtClean="0"/>
                        <a:t>(non-actionable)</a:t>
                      </a:r>
                      <a:endParaRPr lang="en-US" sz="2200" dirty="0"/>
                    </a:p>
                  </a:txBody>
                  <a:tcPr/>
                </a:tc>
                <a:tc>
                  <a:txBody>
                    <a:bodyPr/>
                    <a:lstStyle/>
                    <a:p>
                      <a:pPr algn="ctr"/>
                      <a:r>
                        <a:rPr lang="en-US" sz="2200" dirty="0" smtClean="0"/>
                        <a:t>Input / process indicators (actionable) </a:t>
                      </a:r>
                      <a:endParaRPr lang="en-US" sz="2200" dirty="0"/>
                    </a:p>
                  </a:txBody>
                  <a:tcPr/>
                </a:tc>
              </a:tr>
              <a:tr h="1969957">
                <a:tc>
                  <a:txBody>
                    <a:bodyPr/>
                    <a:lstStyle/>
                    <a:p>
                      <a:r>
                        <a:rPr lang="en-US" sz="2200" i="1" kern="1200" dirty="0" smtClean="0">
                          <a:solidFill>
                            <a:schemeClr val="accent6"/>
                          </a:solidFill>
                          <a:latin typeface="+mn-lt"/>
                          <a:ea typeface="+mn-ea"/>
                          <a:cs typeface="Times New Roman" pitchFamily="18" charset="0"/>
                        </a:rPr>
                        <a:t>% citizens who believe there is a lack of transparency in the operations of local governments </a:t>
                      </a:r>
                    </a:p>
                  </a:txBody>
                  <a:tcPr/>
                </a:tc>
                <a:tc>
                  <a:txBody>
                    <a:bodyPr/>
                    <a:lstStyle/>
                    <a:p>
                      <a:pPr>
                        <a:buFont typeface="Wingdings" pitchFamily="2" charset="2"/>
                        <a:buChar char="Ø"/>
                      </a:pPr>
                      <a:r>
                        <a:rPr lang="en-US" sz="2200" dirty="0" smtClean="0"/>
                        <a:t>Number</a:t>
                      </a:r>
                      <a:r>
                        <a:rPr lang="en-US" sz="2200" baseline="0" dirty="0" smtClean="0"/>
                        <a:t> of provinces which have </a:t>
                      </a:r>
                      <a:r>
                        <a:rPr lang="en-US" sz="2200" dirty="0" smtClean="0"/>
                        <a:t>a public forum for citizens to discuss with locally elected officials</a:t>
                      </a:r>
                    </a:p>
                    <a:p>
                      <a:pPr>
                        <a:buFont typeface="Wingdings" pitchFamily="2" charset="2"/>
                        <a:buChar char="Ø"/>
                      </a:pPr>
                      <a:r>
                        <a:rPr lang="en-US" sz="2200" dirty="0" smtClean="0"/>
                        <a:t>Number</a:t>
                      </a:r>
                      <a:r>
                        <a:rPr lang="en-US" sz="2200" baseline="0" dirty="0" smtClean="0"/>
                        <a:t> of provinces which formally </a:t>
                      </a:r>
                      <a:r>
                        <a:rPr lang="en-US" sz="2200" dirty="0" smtClean="0"/>
                        <a:t>publish</a:t>
                      </a:r>
                      <a:r>
                        <a:rPr lang="en-US" sz="2200" baseline="0" dirty="0" smtClean="0"/>
                        <a:t> contracts, tenders, local budget and local development plan</a:t>
                      </a:r>
                      <a:endParaRPr lang="en-US" sz="2200" dirty="0"/>
                    </a:p>
                  </a:txBody>
                  <a:tcPr/>
                </a:tc>
              </a:tr>
              <a:tr h="1658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i="1" dirty="0" smtClean="0">
                          <a:solidFill>
                            <a:schemeClr val="accent6"/>
                          </a:solidFill>
                          <a:cs typeface="Times New Roman" pitchFamily="18" charset="0"/>
                        </a:rPr>
                        <a:t>% citizens who do not believe that legal protection is ensured equally to all citizens regardless of their material status, ethnic, religious affiliations, political/party affiliations</a:t>
                      </a:r>
                    </a:p>
                  </a:txBody>
                  <a:tcPr/>
                </a:tc>
                <a:tc>
                  <a:txBody>
                    <a:bodyPr/>
                    <a:lstStyle/>
                    <a:p>
                      <a:pPr>
                        <a:buFont typeface="Wingdings" pitchFamily="2" charset="2"/>
                        <a:buChar char="Ø"/>
                      </a:pPr>
                      <a:r>
                        <a:rPr lang="en-US" sz="2200" dirty="0" smtClean="0">
                          <a:solidFill>
                            <a:srgbClr val="FF0000"/>
                          </a:solidFill>
                        </a:rPr>
                        <a:t>Number of provinces where an awareness-raising </a:t>
                      </a:r>
                      <a:r>
                        <a:rPr lang="en-US" sz="2200" dirty="0" err="1" smtClean="0">
                          <a:solidFill>
                            <a:srgbClr val="FF0000"/>
                          </a:solidFill>
                        </a:rPr>
                        <a:t>programme</a:t>
                      </a:r>
                      <a:r>
                        <a:rPr lang="en-US" sz="2200" baseline="0" dirty="0" smtClean="0">
                          <a:solidFill>
                            <a:srgbClr val="FF0000"/>
                          </a:solidFill>
                        </a:rPr>
                        <a:t> on citizens’ rights to seek legal protection has been conducted</a:t>
                      </a:r>
                    </a:p>
                    <a:p>
                      <a:pPr>
                        <a:buFont typeface="Wingdings" pitchFamily="2" charset="2"/>
                        <a:buChar char="Ø"/>
                      </a:pPr>
                      <a:r>
                        <a:rPr lang="en-US" sz="2200" baseline="0" dirty="0" smtClean="0">
                          <a:solidFill>
                            <a:srgbClr val="FF0000"/>
                          </a:solidFill>
                        </a:rPr>
                        <a:t>% citizens who say they know where to / how to seek legal protection </a:t>
                      </a:r>
                      <a:endParaRPr lang="en-US" sz="2200" dirty="0">
                        <a:solidFill>
                          <a:srgbClr val="FF0000"/>
                        </a:solidFill>
                      </a:endParaRPr>
                    </a:p>
                  </a:txBody>
                  <a:tcPr/>
                </a:tc>
              </a:tr>
            </a:tbl>
          </a:graphicData>
        </a:graphic>
      </p:graphicFrame>
      <p:sp>
        <p:nvSpPr>
          <p:cNvPr id="9" name="Rectangle 8"/>
          <p:cNvSpPr/>
          <p:nvPr/>
        </p:nvSpPr>
        <p:spPr>
          <a:xfrm>
            <a:off x="914400" y="510570"/>
            <a:ext cx="7620000" cy="784830"/>
          </a:xfrm>
          <a:prstGeom prst="rect">
            <a:avLst/>
          </a:prstGeom>
        </p:spPr>
        <p:txBody>
          <a:bodyPr wrap="square">
            <a:spAutoFit/>
          </a:bodyPr>
          <a:lstStyle/>
          <a:p>
            <a:pPr algn="ctr">
              <a:spcBef>
                <a:spcPts val="600"/>
              </a:spcBef>
            </a:pPr>
            <a:r>
              <a:rPr lang="en-GB" sz="2000" b="1" dirty="0" smtClean="0"/>
              <a:t>ACTIONABLE INDICATORS: </a:t>
            </a:r>
          </a:p>
          <a:p>
            <a:pPr algn="ctr">
              <a:spcBef>
                <a:spcPts val="600"/>
              </a:spcBef>
            </a:pPr>
            <a:r>
              <a:rPr lang="en-GB" sz="2000" b="1" dirty="0" smtClean="0"/>
              <a:t>Example from Morocco</a:t>
            </a:r>
            <a:endParaRPr lang="en-GB" sz="2000" b="1" dirty="0"/>
          </a:p>
        </p:txBody>
      </p:sp>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80" name="Rectangle 8"/>
          <p:cNvSpPr>
            <a:spLocks noGrp="1" noChangeArrowheads="1"/>
          </p:cNvSpPr>
          <p:nvPr>
            <p:ph type="title"/>
          </p:nvPr>
        </p:nvSpPr>
        <p:spPr>
          <a:xfrm>
            <a:off x="304800" y="304800"/>
            <a:ext cx="8886825" cy="838200"/>
          </a:xfrm>
        </p:spPr>
        <p:txBody>
          <a:bodyPr rtlCol="0">
            <a:noAutofit/>
          </a:bodyPr>
          <a:lstStyle/>
          <a:p>
            <a:pPr fontAlgn="auto">
              <a:spcAft>
                <a:spcPts val="0"/>
              </a:spcAft>
              <a:defRPr/>
            </a:pPr>
            <a:r>
              <a:rPr lang="en-US" sz="2800" dirty="0" smtClean="0"/>
              <a:t>Exercise: Which</a:t>
            </a:r>
            <a:r>
              <a:rPr lang="en-US" sz="2800" dirty="0"/>
              <a:t>, if any, of these </a:t>
            </a:r>
            <a:br>
              <a:rPr lang="en-US" sz="2800" dirty="0"/>
            </a:br>
            <a:r>
              <a:rPr lang="en-US" sz="2800" dirty="0"/>
              <a:t>indicators are actionable? </a:t>
            </a:r>
          </a:p>
        </p:txBody>
      </p:sp>
      <p:sp>
        <p:nvSpPr>
          <p:cNvPr id="54281" name="Rectangle 9"/>
          <p:cNvSpPr>
            <a:spLocks noGrp="1" noChangeArrowheads="1"/>
          </p:cNvSpPr>
          <p:nvPr>
            <p:ph type="body" idx="1"/>
          </p:nvPr>
        </p:nvSpPr>
        <p:spPr/>
        <p:txBody>
          <a:bodyPr/>
          <a:lstStyle/>
          <a:p>
            <a:pPr marL="514350" indent="-514350">
              <a:buFont typeface="Wingdings" pitchFamily="2" charset="2"/>
              <a:buNone/>
            </a:pPr>
            <a:r>
              <a:rPr lang="en-GB" dirty="0" smtClean="0">
                <a:solidFill>
                  <a:srgbClr val="2D2DB9"/>
                </a:solidFill>
              </a:rPr>
              <a:t>1. How often do firms make extra payments to influence the content of new legislation? </a:t>
            </a:r>
          </a:p>
          <a:p>
            <a:pPr marL="514350" indent="-514350">
              <a:buFont typeface="Wingdings" pitchFamily="2" charset="2"/>
              <a:buNone/>
            </a:pPr>
            <a:r>
              <a:rPr lang="en-GB" dirty="0" smtClean="0">
                <a:solidFill>
                  <a:srgbClr val="2D2DB9"/>
                </a:solidFill>
              </a:rPr>
              <a:t>2. How many judges and magistrates do you think are involved in corruption? </a:t>
            </a:r>
          </a:p>
          <a:p>
            <a:pPr marL="514350" indent="-514350">
              <a:buFont typeface="Wingdings" pitchFamily="2" charset="2"/>
              <a:buNone/>
            </a:pPr>
            <a:endParaRPr lang="en-GB" dirty="0" smtClean="0"/>
          </a:p>
          <a:p>
            <a:pPr marL="514350" indent="-514350">
              <a:buFont typeface="Wingdings" pitchFamily="2" charset="2"/>
              <a:buNone/>
            </a:pPr>
            <a:r>
              <a:rPr lang="en-GB" i="1" dirty="0" smtClean="0"/>
              <a:t>	How would you make them more ‘actionable’? </a:t>
            </a:r>
            <a:endParaRPr lang="en-US" i="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Line 2"/>
          <p:cNvSpPr>
            <a:spLocks noChangeShapeType="1"/>
          </p:cNvSpPr>
          <p:nvPr/>
        </p:nvSpPr>
        <p:spPr bwMode="auto">
          <a:xfrm>
            <a:off x="609600" y="1752600"/>
            <a:ext cx="7162800" cy="0"/>
          </a:xfrm>
          <a:prstGeom prst="line">
            <a:avLst/>
          </a:prstGeom>
          <a:noFill/>
          <a:ln w="12700">
            <a:solidFill>
              <a:schemeClr val="bg1"/>
            </a:solidFill>
            <a:round/>
            <a:headEnd/>
            <a:tailEnd/>
          </a:ln>
        </p:spPr>
        <p:txBody>
          <a:bodyPr/>
          <a:lstStyle/>
          <a:p>
            <a:endParaRPr lang="en-US"/>
          </a:p>
        </p:txBody>
      </p:sp>
      <p:sp>
        <p:nvSpPr>
          <p:cNvPr id="5123" name="Rectangle 18"/>
          <p:cNvSpPr>
            <a:spLocks noGrp="1" noChangeArrowheads="1"/>
          </p:cNvSpPr>
          <p:nvPr>
            <p:ph type="title"/>
          </p:nvPr>
        </p:nvSpPr>
        <p:spPr>
          <a:xfrm>
            <a:off x="609600" y="392991"/>
            <a:ext cx="8229600" cy="902409"/>
          </a:xfrm>
        </p:spPr>
        <p:txBody>
          <a:bodyPr/>
          <a:lstStyle/>
          <a:p>
            <a:r>
              <a:rPr lang="en-GB" sz="3600" dirty="0" smtClean="0"/>
              <a:t>Exercise: two examples </a:t>
            </a:r>
            <a:endParaRPr lang="en-US" sz="3600" dirty="0" smtClean="0"/>
          </a:p>
        </p:txBody>
      </p:sp>
      <p:sp>
        <p:nvSpPr>
          <p:cNvPr id="5124" name="Rectangle 19"/>
          <p:cNvSpPr>
            <a:spLocks noGrp="1" noChangeArrowheads="1"/>
          </p:cNvSpPr>
          <p:nvPr>
            <p:ph type="body" sz="half" idx="1"/>
          </p:nvPr>
        </p:nvSpPr>
        <p:spPr>
          <a:xfrm>
            <a:off x="150813" y="1647825"/>
            <a:ext cx="3735387" cy="5113338"/>
          </a:xfrm>
        </p:spPr>
        <p:txBody>
          <a:bodyPr/>
          <a:lstStyle/>
          <a:p>
            <a:pPr marL="347663" indent="-347663" algn="ctr">
              <a:lnSpc>
                <a:spcPct val="90000"/>
              </a:lnSpc>
              <a:spcBef>
                <a:spcPct val="0"/>
              </a:spcBef>
              <a:buFont typeface="Wingdings" pitchFamily="2" charset="2"/>
              <a:buNone/>
            </a:pPr>
            <a:r>
              <a:rPr lang="en-GB" sz="2400" b="1" smtClean="0">
                <a:latin typeface="Myriad Pro"/>
                <a:cs typeface="Times New Roman" pitchFamily="18" charset="0"/>
              </a:rPr>
              <a:t>Non-actionable</a:t>
            </a:r>
            <a:endParaRPr lang="en-GB" sz="2400" smtClean="0">
              <a:latin typeface="Myriad Pro"/>
            </a:endParaRPr>
          </a:p>
          <a:p>
            <a:pPr marL="347663" indent="-347663" algn="ctr">
              <a:lnSpc>
                <a:spcPct val="90000"/>
              </a:lnSpc>
              <a:spcBef>
                <a:spcPct val="0"/>
              </a:spcBef>
              <a:buFont typeface="Wingdings" pitchFamily="2" charset="2"/>
              <a:buNone/>
            </a:pPr>
            <a:endParaRPr lang="en-GB" sz="2400" smtClean="0">
              <a:latin typeface="Myriad Pro"/>
            </a:endParaRPr>
          </a:p>
          <a:p>
            <a:pPr marL="347663" indent="-347663">
              <a:lnSpc>
                <a:spcPct val="90000"/>
              </a:lnSpc>
              <a:spcBef>
                <a:spcPct val="0"/>
              </a:spcBef>
              <a:spcAft>
                <a:spcPct val="360000"/>
              </a:spcAft>
              <a:buFont typeface="Wingdings" pitchFamily="2" charset="2"/>
              <a:buNone/>
            </a:pPr>
            <a:r>
              <a:rPr lang="en-GB" sz="2100" smtClean="0">
                <a:latin typeface="Myriad Pro"/>
                <a:cs typeface="Times New Roman" pitchFamily="18" charset="0"/>
              </a:rPr>
              <a:t>1.  How often do firms make extra payment to influence the content of new legislation? </a:t>
            </a:r>
          </a:p>
          <a:p>
            <a:pPr marL="347663" indent="-347663">
              <a:lnSpc>
                <a:spcPct val="90000"/>
              </a:lnSpc>
              <a:spcBef>
                <a:spcPct val="0"/>
              </a:spcBef>
              <a:buFont typeface="Wingdings" pitchFamily="2" charset="2"/>
              <a:buNone/>
            </a:pPr>
            <a:r>
              <a:rPr lang="en-GB" sz="2100" smtClean="0">
                <a:latin typeface="Myriad Pro"/>
                <a:cs typeface="Times New Roman" pitchFamily="18" charset="0"/>
              </a:rPr>
              <a:t>2.  How many judges and magistrates do you think are involved in corruption? </a:t>
            </a:r>
            <a:endParaRPr lang="en-US" sz="2100" i="1" smtClean="0">
              <a:latin typeface="Myriad Pro"/>
              <a:cs typeface="Times New Roman" pitchFamily="18" charset="0"/>
            </a:endParaRPr>
          </a:p>
        </p:txBody>
      </p:sp>
      <p:sp>
        <p:nvSpPr>
          <p:cNvPr id="56340" name="Rectangle 20"/>
          <p:cNvSpPr>
            <a:spLocks noGrp="1" noChangeArrowheads="1"/>
          </p:cNvSpPr>
          <p:nvPr>
            <p:ph type="body" sz="half" idx="2"/>
          </p:nvPr>
        </p:nvSpPr>
        <p:spPr>
          <a:xfrm>
            <a:off x="4038600" y="1647825"/>
            <a:ext cx="4897438" cy="5113338"/>
          </a:xfrm>
        </p:spPr>
        <p:txBody>
          <a:bodyPr>
            <a:normAutofit/>
          </a:bodyPr>
          <a:lstStyle/>
          <a:p>
            <a:pPr marL="533400" indent="-533400" algn="ctr">
              <a:lnSpc>
                <a:spcPct val="90000"/>
              </a:lnSpc>
              <a:spcBef>
                <a:spcPct val="0"/>
              </a:spcBef>
              <a:buFont typeface="Wingdings" pitchFamily="2" charset="2"/>
              <a:buNone/>
            </a:pPr>
            <a:r>
              <a:rPr lang="en-GB" sz="2400" b="1" dirty="0" smtClean="0">
                <a:latin typeface="Myriad Pro"/>
                <a:cs typeface="Times New Roman" pitchFamily="18" charset="0"/>
              </a:rPr>
              <a:t>Actionable</a:t>
            </a:r>
            <a:endParaRPr lang="en-GB" sz="2400" dirty="0" smtClean="0">
              <a:latin typeface="Myriad Pro"/>
            </a:endParaRPr>
          </a:p>
          <a:p>
            <a:pPr marL="533400" indent="-533400">
              <a:lnSpc>
                <a:spcPct val="90000"/>
              </a:lnSpc>
              <a:spcBef>
                <a:spcPct val="0"/>
              </a:spcBef>
            </a:pPr>
            <a:r>
              <a:rPr lang="en-US" sz="2100" dirty="0" smtClean="0">
                <a:latin typeface="Myriad Pro"/>
                <a:cs typeface="Times New Roman" pitchFamily="18" charset="0"/>
              </a:rPr>
              <a:t>In practice, are the regulations restricting post-government private sector employment for national legislators effective?</a:t>
            </a:r>
          </a:p>
          <a:p>
            <a:pPr marL="533400" indent="-533400">
              <a:lnSpc>
                <a:spcPct val="90000"/>
              </a:lnSpc>
              <a:spcBef>
                <a:spcPct val="0"/>
              </a:spcBef>
            </a:pPr>
            <a:r>
              <a:rPr lang="en-US" sz="2100" dirty="0" smtClean="0">
                <a:latin typeface="Myriad Pro"/>
                <a:cs typeface="Times New Roman" pitchFamily="18" charset="0"/>
              </a:rPr>
              <a:t>In practice, are the requirements for the independent auditing of the asset disclosure forms of members of the national legislature fulfilled? </a:t>
            </a:r>
          </a:p>
          <a:p>
            <a:pPr marL="533400" indent="-533400">
              <a:lnSpc>
                <a:spcPct val="90000"/>
              </a:lnSpc>
              <a:spcBef>
                <a:spcPct val="0"/>
              </a:spcBef>
            </a:pPr>
            <a:r>
              <a:rPr lang="en-US" sz="2100" dirty="0" smtClean="0">
                <a:latin typeface="Myriad Pro"/>
                <a:cs typeface="Times New Roman" pitchFamily="18" charset="0"/>
              </a:rPr>
              <a:t>In practice, when necessary, does the judicial disciplinary agency initiates investigations? </a:t>
            </a:r>
          </a:p>
          <a:p>
            <a:pPr marL="533400" indent="-533400">
              <a:lnSpc>
                <a:spcPct val="90000"/>
              </a:lnSpc>
              <a:spcBef>
                <a:spcPct val="0"/>
              </a:spcBef>
            </a:pPr>
            <a:r>
              <a:rPr lang="en-US" sz="2100" dirty="0" smtClean="0">
                <a:latin typeface="Myriad Pro"/>
                <a:cs typeface="Times New Roman" pitchFamily="18" charset="0"/>
              </a:rPr>
              <a:t>In practice, when necessary, </a:t>
            </a:r>
            <a:br>
              <a:rPr lang="en-US" sz="2100" dirty="0" smtClean="0">
                <a:latin typeface="Myriad Pro"/>
                <a:cs typeface="Times New Roman" pitchFamily="18" charset="0"/>
              </a:rPr>
            </a:br>
            <a:r>
              <a:rPr lang="en-US" sz="2100" dirty="0" smtClean="0">
                <a:latin typeface="Myriad Pro"/>
                <a:cs typeface="Times New Roman" pitchFamily="18" charset="0"/>
              </a:rPr>
              <a:t>does the judicial disciplinary agency impose penalties on offenders? </a:t>
            </a:r>
            <a:endParaRPr lang="en-US"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4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4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4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0"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8"/>
          <p:cNvSpPr>
            <a:spLocks noGrp="1" noChangeArrowheads="1"/>
          </p:cNvSpPr>
          <p:nvPr>
            <p:ph type="title"/>
          </p:nvPr>
        </p:nvSpPr>
        <p:spPr>
          <a:xfrm>
            <a:off x="609600" y="762000"/>
            <a:ext cx="8229600" cy="1143000"/>
          </a:xfrm>
        </p:spPr>
        <p:txBody>
          <a:bodyPr/>
          <a:lstStyle/>
          <a:p>
            <a:r>
              <a:rPr lang="en-US" sz="3600" b="1" dirty="0" smtClean="0"/>
              <a:t>Actionable or ‘action-worthy’?</a:t>
            </a:r>
          </a:p>
        </p:txBody>
      </p:sp>
      <p:sp>
        <p:nvSpPr>
          <p:cNvPr id="60425" name="Rectangle 9"/>
          <p:cNvSpPr>
            <a:spLocks noGrp="1" noChangeArrowheads="1"/>
          </p:cNvSpPr>
          <p:nvPr>
            <p:ph type="body" idx="1"/>
          </p:nvPr>
        </p:nvSpPr>
        <p:spPr>
          <a:xfrm>
            <a:off x="457200" y="1524000"/>
            <a:ext cx="8229600" cy="5029200"/>
          </a:xfrm>
        </p:spPr>
        <p:txBody>
          <a:bodyPr rtlCol="0">
            <a:normAutofit fontScale="92500" lnSpcReduction="10000"/>
          </a:bodyPr>
          <a:lstStyle/>
          <a:p>
            <a:pPr fontAlgn="auto">
              <a:lnSpc>
                <a:spcPct val="80000"/>
              </a:lnSpc>
              <a:spcAft>
                <a:spcPts val="0"/>
              </a:spcAft>
              <a:defRPr/>
            </a:pPr>
            <a:r>
              <a:rPr lang="en-GB" sz="2800" dirty="0"/>
              <a:t>Simply because something can be </a:t>
            </a:r>
            <a:r>
              <a:rPr lang="en-GB" sz="2800" dirty="0" smtClean="0"/>
              <a:t>measured and acted upon </a:t>
            </a:r>
            <a:r>
              <a:rPr lang="en-GB" sz="2800" dirty="0"/>
              <a:t>does not mean that it is an important constraint on good governance</a:t>
            </a:r>
            <a:r>
              <a:rPr lang="en-GB" sz="2800" dirty="0" smtClean="0"/>
              <a:t>.</a:t>
            </a:r>
          </a:p>
          <a:p>
            <a:pPr fontAlgn="auto">
              <a:lnSpc>
                <a:spcPct val="80000"/>
              </a:lnSpc>
              <a:spcAft>
                <a:spcPts val="0"/>
              </a:spcAft>
              <a:buNone/>
              <a:defRPr/>
            </a:pPr>
            <a:endParaRPr lang="en-GB" sz="2800" dirty="0"/>
          </a:p>
          <a:p>
            <a:pPr fontAlgn="auto">
              <a:lnSpc>
                <a:spcPct val="80000"/>
              </a:lnSpc>
              <a:spcAft>
                <a:spcPts val="0"/>
              </a:spcAft>
              <a:defRPr/>
            </a:pPr>
            <a:r>
              <a:rPr lang="en-GB" sz="2800" dirty="0"/>
              <a:t>Actionable does </a:t>
            </a:r>
            <a:r>
              <a:rPr lang="en-GB" sz="2800" i="1" dirty="0"/>
              <a:t>not </a:t>
            </a:r>
            <a:r>
              <a:rPr lang="en-GB" sz="2800" dirty="0"/>
              <a:t>mean </a:t>
            </a:r>
            <a:r>
              <a:rPr lang="en-GB" sz="2800" b="1" dirty="0"/>
              <a:t>action-worthy</a:t>
            </a:r>
          </a:p>
          <a:p>
            <a:pPr lvl="1" fontAlgn="auto">
              <a:lnSpc>
                <a:spcPct val="80000"/>
              </a:lnSpc>
              <a:spcAft>
                <a:spcPts val="0"/>
              </a:spcAft>
              <a:defRPr/>
            </a:pPr>
            <a:r>
              <a:rPr lang="en-GB" dirty="0"/>
              <a:t>e.g. Measuring whether a country has an independent anti-corruption commission when there is no guarantee it will reduce corruption</a:t>
            </a:r>
          </a:p>
          <a:p>
            <a:pPr lvl="1" fontAlgn="auto">
              <a:lnSpc>
                <a:spcPct val="80000"/>
              </a:lnSpc>
              <a:spcAft>
                <a:spcPts val="0"/>
              </a:spcAft>
              <a:defRPr/>
            </a:pPr>
            <a:r>
              <a:rPr lang="en-GB" dirty="0"/>
              <a:t>e.g. Measuring the speed of judicial proceedings when not clear that increasing the speed will ensure that justice is </a:t>
            </a:r>
            <a:r>
              <a:rPr lang="en-GB" dirty="0" smtClean="0"/>
              <a:t>done</a:t>
            </a:r>
          </a:p>
          <a:p>
            <a:pPr lvl="1" fontAlgn="auto">
              <a:lnSpc>
                <a:spcPct val="80000"/>
              </a:lnSpc>
              <a:spcAft>
                <a:spcPts val="0"/>
              </a:spcAft>
              <a:buNone/>
              <a:defRPr/>
            </a:pPr>
            <a:endParaRPr lang="en-GB" dirty="0"/>
          </a:p>
          <a:p>
            <a:pPr fontAlgn="auto">
              <a:lnSpc>
                <a:spcPct val="80000"/>
              </a:lnSpc>
              <a:spcAft>
                <a:spcPts val="0"/>
              </a:spcAft>
              <a:defRPr/>
            </a:pPr>
            <a:r>
              <a:rPr lang="en-GB" sz="2800" dirty="0">
                <a:solidFill>
                  <a:srgbClr val="800000"/>
                </a:solidFill>
              </a:rPr>
              <a:t>There is a risk of measuring things because they are easily measurable, leading to “teaching to the test” and “reform illusion”</a:t>
            </a:r>
            <a:endParaRPr lang="en-US" sz="2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9"/>
          <p:cNvGrpSpPr>
            <a:grpSpLocks noChangeAspect="1"/>
          </p:cNvGrpSpPr>
          <p:nvPr/>
        </p:nvGrpSpPr>
        <p:grpSpPr bwMode="auto">
          <a:xfrm>
            <a:off x="-36513" y="1316038"/>
            <a:ext cx="8604251" cy="5929312"/>
            <a:chOff x="-249" y="391"/>
            <a:chExt cx="6213" cy="4282"/>
          </a:xfrm>
        </p:grpSpPr>
        <p:sp>
          <p:nvSpPr>
            <p:cNvPr id="15365" name="AutoShape 8"/>
            <p:cNvSpPr>
              <a:spLocks noChangeAspect="1" noChangeArrowheads="1" noTextEdit="1"/>
            </p:cNvSpPr>
            <p:nvPr/>
          </p:nvSpPr>
          <p:spPr bwMode="auto">
            <a:xfrm>
              <a:off x="-249" y="391"/>
              <a:ext cx="6213" cy="4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15366" name="Line 10"/>
            <p:cNvSpPr>
              <a:spLocks noChangeShapeType="1"/>
            </p:cNvSpPr>
            <p:nvPr/>
          </p:nvSpPr>
          <p:spPr bwMode="auto">
            <a:xfrm>
              <a:off x="157" y="4001"/>
              <a:ext cx="5759" cy="0"/>
            </a:xfrm>
            <a:prstGeom prst="line">
              <a:avLst/>
            </a:prstGeom>
            <a:noFill/>
            <a:ln w="5715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67" name="Line 11"/>
            <p:cNvSpPr>
              <a:spLocks noChangeShapeType="1"/>
            </p:cNvSpPr>
            <p:nvPr/>
          </p:nvSpPr>
          <p:spPr bwMode="auto">
            <a:xfrm>
              <a:off x="1458" y="3977"/>
              <a:ext cx="0" cy="89"/>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68" name="Line 12"/>
            <p:cNvSpPr>
              <a:spLocks noChangeShapeType="1"/>
            </p:cNvSpPr>
            <p:nvPr/>
          </p:nvSpPr>
          <p:spPr bwMode="auto">
            <a:xfrm>
              <a:off x="2760"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69" name="Line 13"/>
            <p:cNvSpPr>
              <a:spLocks noChangeShapeType="1"/>
            </p:cNvSpPr>
            <p:nvPr/>
          </p:nvSpPr>
          <p:spPr bwMode="auto">
            <a:xfrm>
              <a:off x="2434"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70" name="Line 14"/>
            <p:cNvSpPr>
              <a:spLocks noChangeShapeType="1"/>
            </p:cNvSpPr>
            <p:nvPr/>
          </p:nvSpPr>
          <p:spPr bwMode="auto">
            <a:xfrm>
              <a:off x="2109"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71" name="Line 15"/>
            <p:cNvSpPr>
              <a:spLocks noChangeShapeType="1"/>
            </p:cNvSpPr>
            <p:nvPr/>
          </p:nvSpPr>
          <p:spPr bwMode="auto">
            <a:xfrm>
              <a:off x="1784"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72" name="Line 16"/>
            <p:cNvSpPr>
              <a:spLocks noChangeShapeType="1"/>
            </p:cNvSpPr>
            <p:nvPr/>
          </p:nvSpPr>
          <p:spPr bwMode="auto">
            <a:xfrm>
              <a:off x="3085"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73" name="Line 17"/>
            <p:cNvSpPr>
              <a:spLocks noChangeShapeType="1"/>
            </p:cNvSpPr>
            <p:nvPr/>
          </p:nvSpPr>
          <p:spPr bwMode="auto">
            <a:xfrm>
              <a:off x="3410"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74" name="Line 18"/>
            <p:cNvSpPr>
              <a:spLocks noChangeShapeType="1"/>
            </p:cNvSpPr>
            <p:nvPr/>
          </p:nvSpPr>
          <p:spPr bwMode="auto">
            <a:xfrm>
              <a:off x="3736"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75" name="Line 19"/>
            <p:cNvSpPr>
              <a:spLocks noChangeShapeType="1"/>
            </p:cNvSpPr>
            <p:nvPr/>
          </p:nvSpPr>
          <p:spPr bwMode="auto">
            <a:xfrm>
              <a:off x="4061"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76" name="Line 20"/>
            <p:cNvSpPr>
              <a:spLocks noChangeShapeType="1"/>
            </p:cNvSpPr>
            <p:nvPr/>
          </p:nvSpPr>
          <p:spPr bwMode="auto">
            <a:xfrm>
              <a:off x="4386"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77" name="Line 21"/>
            <p:cNvSpPr>
              <a:spLocks noChangeShapeType="1"/>
            </p:cNvSpPr>
            <p:nvPr/>
          </p:nvSpPr>
          <p:spPr bwMode="auto">
            <a:xfrm>
              <a:off x="4712"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78" name="Line 22"/>
            <p:cNvSpPr>
              <a:spLocks noChangeShapeType="1"/>
            </p:cNvSpPr>
            <p:nvPr/>
          </p:nvSpPr>
          <p:spPr bwMode="auto">
            <a:xfrm>
              <a:off x="5037"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79" name="Line 23"/>
            <p:cNvSpPr>
              <a:spLocks noChangeShapeType="1"/>
            </p:cNvSpPr>
            <p:nvPr/>
          </p:nvSpPr>
          <p:spPr bwMode="auto">
            <a:xfrm>
              <a:off x="5363"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80" name="Rectangle 24"/>
            <p:cNvSpPr>
              <a:spLocks noChangeArrowheads="1"/>
            </p:cNvSpPr>
            <p:nvPr/>
          </p:nvSpPr>
          <p:spPr bwMode="auto">
            <a:xfrm>
              <a:off x="1395" y="4128"/>
              <a:ext cx="14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80</a:t>
              </a:r>
              <a:endParaRPr lang="en-GB"/>
            </a:p>
          </p:txBody>
        </p:sp>
        <p:sp>
          <p:nvSpPr>
            <p:cNvPr id="15381" name="Rectangle 25"/>
            <p:cNvSpPr>
              <a:spLocks noChangeArrowheads="1"/>
            </p:cNvSpPr>
            <p:nvPr/>
          </p:nvSpPr>
          <p:spPr bwMode="auto">
            <a:xfrm>
              <a:off x="3023" y="4128"/>
              <a:ext cx="14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90</a:t>
              </a:r>
              <a:endParaRPr lang="en-GB"/>
            </a:p>
          </p:txBody>
        </p:sp>
        <p:sp>
          <p:nvSpPr>
            <p:cNvPr id="15382" name="Rectangle 26"/>
            <p:cNvSpPr>
              <a:spLocks noChangeArrowheads="1"/>
            </p:cNvSpPr>
            <p:nvPr/>
          </p:nvSpPr>
          <p:spPr bwMode="auto">
            <a:xfrm>
              <a:off x="2695" y="4128"/>
              <a:ext cx="14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88</a:t>
              </a:r>
              <a:endParaRPr lang="en-GB"/>
            </a:p>
          </p:txBody>
        </p:sp>
        <p:sp>
          <p:nvSpPr>
            <p:cNvPr id="15383" name="Rectangle 27"/>
            <p:cNvSpPr>
              <a:spLocks noChangeArrowheads="1"/>
            </p:cNvSpPr>
            <p:nvPr/>
          </p:nvSpPr>
          <p:spPr bwMode="auto">
            <a:xfrm>
              <a:off x="2368" y="4128"/>
              <a:ext cx="14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86</a:t>
              </a:r>
              <a:endParaRPr lang="en-GB"/>
            </a:p>
          </p:txBody>
        </p:sp>
        <p:sp>
          <p:nvSpPr>
            <p:cNvPr id="15384" name="Rectangle 28"/>
            <p:cNvSpPr>
              <a:spLocks noChangeArrowheads="1"/>
            </p:cNvSpPr>
            <p:nvPr/>
          </p:nvSpPr>
          <p:spPr bwMode="auto">
            <a:xfrm>
              <a:off x="1722" y="4128"/>
              <a:ext cx="14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82</a:t>
              </a:r>
              <a:endParaRPr lang="en-GB"/>
            </a:p>
          </p:txBody>
        </p:sp>
        <p:sp>
          <p:nvSpPr>
            <p:cNvPr id="15385" name="Rectangle 29"/>
            <p:cNvSpPr>
              <a:spLocks noChangeArrowheads="1"/>
            </p:cNvSpPr>
            <p:nvPr/>
          </p:nvSpPr>
          <p:spPr bwMode="auto">
            <a:xfrm>
              <a:off x="2041" y="4128"/>
              <a:ext cx="14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84</a:t>
              </a:r>
              <a:endParaRPr lang="en-GB"/>
            </a:p>
          </p:txBody>
        </p:sp>
        <p:sp>
          <p:nvSpPr>
            <p:cNvPr id="15386" name="Rectangle 30"/>
            <p:cNvSpPr>
              <a:spLocks noChangeArrowheads="1"/>
            </p:cNvSpPr>
            <p:nvPr/>
          </p:nvSpPr>
          <p:spPr bwMode="auto">
            <a:xfrm>
              <a:off x="3995" y="4128"/>
              <a:ext cx="14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96</a:t>
              </a:r>
              <a:endParaRPr lang="en-GB"/>
            </a:p>
          </p:txBody>
        </p:sp>
        <p:sp>
          <p:nvSpPr>
            <p:cNvPr id="15387" name="Rectangle 31"/>
            <p:cNvSpPr>
              <a:spLocks noChangeArrowheads="1"/>
            </p:cNvSpPr>
            <p:nvPr/>
          </p:nvSpPr>
          <p:spPr bwMode="auto">
            <a:xfrm>
              <a:off x="4322" y="4128"/>
              <a:ext cx="143"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98</a:t>
              </a:r>
              <a:endParaRPr lang="en-GB"/>
            </a:p>
          </p:txBody>
        </p:sp>
        <p:sp>
          <p:nvSpPr>
            <p:cNvPr id="15388" name="Rectangle 32"/>
            <p:cNvSpPr>
              <a:spLocks noChangeArrowheads="1"/>
            </p:cNvSpPr>
            <p:nvPr/>
          </p:nvSpPr>
          <p:spPr bwMode="auto">
            <a:xfrm>
              <a:off x="4649" y="4128"/>
              <a:ext cx="14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00</a:t>
              </a:r>
              <a:endParaRPr lang="en-GB"/>
            </a:p>
          </p:txBody>
        </p:sp>
        <p:sp>
          <p:nvSpPr>
            <p:cNvPr id="15389" name="Rectangle 33"/>
            <p:cNvSpPr>
              <a:spLocks noChangeArrowheads="1"/>
            </p:cNvSpPr>
            <p:nvPr/>
          </p:nvSpPr>
          <p:spPr bwMode="auto">
            <a:xfrm>
              <a:off x="4975" y="4128"/>
              <a:ext cx="14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02</a:t>
              </a:r>
              <a:endParaRPr lang="en-GB"/>
            </a:p>
          </p:txBody>
        </p:sp>
        <p:sp>
          <p:nvSpPr>
            <p:cNvPr id="15390" name="Rectangle 34"/>
            <p:cNvSpPr>
              <a:spLocks noChangeArrowheads="1"/>
            </p:cNvSpPr>
            <p:nvPr/>
          </p:nvSpPr>
          <p:spPr bwMode="auto">
            <a:xfrm>
              <a:off x="5295" y="4128"/>
              <a:ext cx="14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04</a:t>
              </a:r>
              <a:endParaRPr lang="en-GB"/>
            </a:p>
          </p:txBody>
        </p:sp>
        <p:sp>
          <p:nvSpPr>
            <p:cNvPr id="15391" name="Rectangle 35"/>
            <p:cNvSpPr>
              <a:spLocks noChangeArrowheads="1"/>
            </p:cNvSpPr>
            <p:nvPr/>
          </p:nvSpPr>
          <p:spPr bwMode="auto">
            <a:xfrm>
              <a:off x="3350" y="4128"/>
              <a:ext cx="143"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92</a:t>
              </a:r>
              <a:endParaRPr lang="en-GB"/>
            </a:p>
          </p:txBody>
        </p:sp>
        <p:sp>
          <p:nvSpPr>
            <p:cNvPr id="15392" name="Rectangle 36"/>
            <p:cNvSpPr>
              <a:spLocks noChangeArrowheads="1"/>
            </p:cNvSpPr>
            <p:nvPr/>
          </p:nvSpPr>
          <p:spPr bwMode="auto">
            <a:xfrm>
              <a:off x="3668" y="4128"/>
              <a:ext cx="14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94</a:t>
              </a:r>
              <a:endParaRPr lang="en-GB"/>
            </a:p>
          </p:txBody>
        </p:sp>
        <p:sp>
          <p:nvSpPr>
            <p:cNvPr id="15393" name="Rectangle 37"/>
            <p:cNvSpPr>
              <a:spLocks noChangeArrowheads="1"/>
            </p:cNvSpPr>
            <p:nvPr/>
          </p:nvSpPr>
          <p:spPr bwMode="auto">
            <a:xfrm>
              <a:off x="5622" y="4128"/>
              <a:ext cx="143"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06</a:t>
              </a:r>
              <a:endParaRPr lang="en-GB"/>
            </a:p>
          </p:txBody>
        </p:sp>
        <p:sp>
          <p:nvSpPr>
            <p:cNvPr id="15394" name="Line 38"/>
            <p:cNvSpPr>
              <a:spLocks noChangeShapeType="1"/>
            </p:cNvSpPr>
            <p:nvPr/>
          </p:nvSpPr>
          <p:spPr bwMode="auto">
            <a:xfrm>
              <a:off x="5688"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95" name="Rectangle 39"/>
            <p:cNvSpPr>
              <a:spLocks noChangeArrowheads="1"/>
            </p:cNvSpPr>
            <p:nvPr/>
          </p:nvSpPr>
          <p:spPr bwMode="auto">
            <a:xfrm>
              <a:off x="1679" y="3396"/>
              <a:ext cx="1049"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International Country </a:t>
              </a:r>
              <a:endParaRPr lang="en-GB"/>
            </a:p>
          </p:txBody>
        </p:sp>
        <p:sp>
          <p:nvSpPr>
            <p:cNvPr id="15396" name="Rectangle 40"/>
            <p:cNvSpPr>
              <a:spLocks noChangeArrowheads="1"/>
            </p:cNvSpPr>
            <p:nvPr/>
          </p:nvSpPr>
          <p:spPr bwMode="auto">
            <a:xfrm>
              <a:off x="1885" y="3507"/>
              <a:ext cx="537"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Risk Guide</a:t>
              </a:r>
              <a:endParaRPr lang="en-GB"/>
            </a:p>
          </p:txBody>
        </p:sp>
        <p:sp>
          <p:nvSpPr>
            <p:cNvPr id="15397" name="Line 41"/>
            <p:cNvSpPr>
              <a:spLocks noChangeShapeType="1"/>
            </p:cNvSpPr>
            <p:nvPr/>
          </p:nvSpPr>
          <p:spPr bwMode="auto">
            <a:xfrm>
              <a:off x="2109" y="3676"/>
              <a:ext cx="0" cy="301"/>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398" name="Rectangle 42"/>
            <p:cNvSpPr>
              <a:spLocks noChangeArrowheads="1"/>
            </p:cNvSpPr>
            <p:nvPr/>
          </p:nvSpPr>
          <p:spPr bwMode="auto">
            <a:xfrm>
              <a:off x="3443" y="3404"/>
              <a:ext cx="1097"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Corruption Perception </a:t>
              </a:r>
              <a:endParaRPr lang="en-GB"/>
            </a:p>
          </p:txBody>
        </p:sp>
        <p:sp>
          <p:nvSpPr>
            <p:cNvPr id="15399" name="Rectangle 43"/>
            <p:cNvSpPr>
              <a:spLocks noChangeArrowheads="1"/>
            </p:cNvSpPr>
            <p:nvPr/>
          </p:nvSpPr>
          <p:spPr bwMode="auto">
            <a:xfrm>
              <a:off x="3780" y="3516"/>
              <a:ext cx="269"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00" name="Line 44"/>
            <p:cNvSpPr>
              <a:spLocks noChangeShapeType="1"/>
            </p:cNvSpPr>
            <p:nvPr/>
          </p:nvSpPr>
          <p:spPr bwMode="auto">
            <a:xfrm>
              <a:off x="3898" y="3687"/>
              <a:ext cx="0" cy="301"/>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01" name="Rectangle 45"/>
            <p:cNvSpPr>
              <a:spLocks noChangeArrowheads="1"/>
            </p:cNvSpPr>
            <p:nvPr/>
          </p:nvSpPr>
          <p:spPr bwMode="auto">
            <a:xfrm>
              <a:off x="4296" y="2888"/>
              <a:ext cx="597"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Governance</a:t>
              </a:r>
              <a:endParaRPr lang="en-GB"/>
            </a:p>
          </p:txBody>
        </p:sp>
        <p:sp>
          <p:nvSpPr>
            <p:cNvPr id="15402" name="Rectangle 46"/>
            <p:cNvSpPr>
              <a:spLocks noChangeArrowheads="1"/>
            </p:cNvSpPr>
            <p:nvPr/>
          </p:nvSpPr>
          <p:spPr bwMode="auto">
            <a:xfrm>
              <a:off x="4400" y="3000"/>
              <a:ext cx="367"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Matters</a:t>
              </a:r>
              <a:endParaRPr lang="en-GB"/>
            </a:p>
          </p:txBody>
        </p:sp>
        <p:sp>
          <p:nvSpPr>
            <p:cNvPr id="15403" name="Line 47"/>
            <p:cNvSpPr>
              <a:spLocks noChangeShapeType="1"/>
            </p:cNvSpPr>
            <p:nvPr/>
          </p:nvSpPr>
          <p:spPr bwMode="auto">
            <a:xfrm>
              <a:off x="4549" y="3212"/>
              <a:ext cx="0" cy="789"/>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04" name="Line 48"/>
            <p:cNvSpPr>
              <a:spLocks noChangeShapeType="1"/>
            </p:cNvSpPr>
            <p:nvPr/>
          </p:nvSpPr>
          <p:spPr bwMode="auto">
            <a:xfrm>
              <a:off x="1133"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05" name="Line 49"/>
            <p:cNvSpPr>
              <a:spLocks noChangeShapeType="1"/>
            </p:cNvSpPr>
            <p:nvPr/>
          </p:nvSpPr>
          <p:spPr bwMode="auto">
            <a:xfrm>
              <a:off x="808" y="3977"/>
              <a:ext cx="0" cy="89"/>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06" name="Rectangle 50"/>
            <p:cNvSpPr>
              <a:spLocks noChangeArrowheads="1"/>
            </p:cNvSpPr>
            <p:nvPr/>
          </p:nvSpPr>
          <p:spPr bwMode="auto">
            <a:xfrm>
              <a:off x="1068" y="4128"/>
              <a:ext cx="14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78</a:t>
              </a:r>
              <a:endParaRPr lang="en-GB"/>
            </a:p>
          </p:txBody>
        </p:sp>
        <p:sp>
          <p:nvSpPr>
            <p:cNvPr id="15407" name="Rectangle 51"/>
            <p:cNvSpPr>
              <a:spLocks noChangeArrowheads="1"/>
            </p:cNvSpPr>
            <p:nvPr/>
          </p:nvSpPr>
          <p:spPr bwMode="auto">
            <a:xfrm>
              <a:off x="741" y="4128"/>
              <a:ext cx="143"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76</a:t>
              </a:r>
              <a:endParaRPr lang="en-GB"/>
            </a:p>
          </p:txBody>
        </p:sp>
        <p:sp>
          <p:nvSpPr>
            <p:cNvPr id="15408" name="Rectangle 52"/>
            <p:cNvSpPr>
              <a:spLocks noChangeArrowheads="1"/>
            </p:cNvSpPr>
            <p:nvPr/>
          </p:nvSpPr>
          <p:spPr bwMode="auto">
            <a:xfrm>
              <a:off x="1025" y="3396"/>
              <a:ext cx="287"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CPIA </a:t>
              </a:r>
              <a:endParaRPr lang="en-GB"/>
            </a:p>
          </p:txBody>
        </p:sp>
        <p:sp>
          <p:nvSpPr>
            <p:cNvPr id="15409" name="Rectangle 53"/>
            <p:cNvSpPr>
              <a:spLocks noChangeArrowheads="1"/>
            </p:cNvSpPr>
            <p:nvPr/>
          </p:nvSpPr>
          <p:spPr bwMode="auto">
            <a:xfrm>
              <a:off x="1025" y="3507"/>
              <a:ext cx="36"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a:t>
              </a:r>
              <a:endParaRPr lang="en-GB"/>
            </a:p>
          </p:txBody>
        </p:sp>
        <p:sp>
          <p:nvSpPr>
            <p:cNvPr id="15410" name="Rectangle 54"/>
            <p:cNvSpPr>
              <a:spLocks noChangeArrowheads="1"/>
            </p:cNvSpPr>
            <p:nvPr/>
          </p:nvSpPr>
          <p:spPr bwMode="auto">
            <a:xfrm>
              <a:off x="1060" y="3507"/>
              <a:ext cx="178"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WB</a:t>
              </a:r>
              <a:endParaRPr lang="en-GB"/>
            </a:p>
          </p:txBody>
        </p:sp>
        <p:sp>
          <p:nvSpPr>
            <p:cNvPr id="15411" name="Rectangle 55"/>
            <p:cNvSpPr>
              <a:spLocks noChangeArrowheads="1"/>
            </p:cNvSpPr>
            <p:nvPr/>
          </p:nvSpPr>
          <p:spPr bwMode="auto">
            <a:xfrm>
              <a:off x="1206" y="3507"/>
              <a:ext cx="36"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a:t>
              </a:r>
              <a:endParaRPr lang="en-GB"/>
            </a:p>
          </p:txBody>
        </p:sp>
        <p:sp>
          <p:nvSpPr>
            <p:cNvPr id="15412" name="Line 56"/>
            <p:cNvSpPr>
              <a:spLocks noChangeShapeType="1"/>
            </p:cNvSpPr>
            <p:nvPr/>
          </p:nvSpPr>
          <p:spPr bwMode="auto">
            <a:xfrm>
              <a:off x="1133" y="3676"/>
              <a:ext cx="0" cy="284"/>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13" name="Line 57"/>
            <p:cNvSpPr>
              <a:spLocks noChangeShapeType="1"/>
            </p:cNvSpPr>
            <p:nvPr/>
          </p:nvSpPr>
          <p:spPr bwMode="auto">
            <a:xfrm flipH="1">
              <a:off x="1711" y="4652"/>
              <a:ext cx="73" cy="0"/>
            </a:xfrm>
            <a:prstGeom prst="line">
              <a:avLst/>
            </a:prstGeom>
            <a:noFill/>
            <a:ln w="12700" cap="rnd">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14" name="Line 58"/>
            <p:cNvSpPr>
              <a:spLocks noChangeShapeType="1"/>
            </p:cNvSpPr>
            <p:nvPr/>
          </p:nvSpPr>
          <p:spPr bwMode="auto">
            <a:xfrm>
              <a:off x="482" y="3960"/>
              <a:ext cx="0" cy="90"/>
            </a:xfrm>
            <a:prstGeom prst="line">
              <a:avLst/>
            </a:prstGeom>
            <a:noFill/>
            <a:ln w="39688"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15" name="Rectangle 59"/>
            <p:cNvSpPr>
              <a:spLocks noChangeArrowheads="1"/>
            </p:cNvSpPr>
            <p:nvPr/>
          </p:nvSpPr>
          <p:spPr bwMode="auto">
            <a:xfrm>
              <a:off x="354" y="4128"/>
              <a:ext cx="28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400">
                  <a:solidFill>
                    <a:srgbClr val="000000"/>
                  </a:solidFill>
                </a:rPr>
                <a:t>1974</a:t>
              </a:r>
              <a:endParaRPr lang="en-GB"/>
            </a:p>
          </p:txBody>
        </p:sp>
        <p:sp>
          <p:nvSpPr>
            <p:cNvPr id="15416" name="Rectangle 60"/>
            <p:cNvSpPr>
              <a:spLocks noChangeArrowheads="1"/>
            </p:cNvSpPr>
            <p:nvPr/>
          </p:nvSpPr>
          <p:spPr bwMode="auto">
            <a:xfrm>
              <a:off x="9" y="3473"/>
              <a:ext cx="769"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Freedom in the </a:t>
              </a:r>
              <a:endParaRPr lang="en-GB"/>
            </a:p>
          </p:txBody>
        </p:sp>
        <p:sp>
          <p:nvSpPr>
            <p:cNvPr id="15417" name="Rectangle 61"/>
            <p:cNvSpPr>
              <a:spLocks noChangeArrowheads="1"/>
            </p:cNvSpPr>
            <p:nvPr/>
          </p:nvSpPr>
          <p:spPr bwMode="auto">
            <a:xfrm>
              <a:off x="199" y="3585"/>
              <a:ext cx="287"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World</a:t>
              </a:r>
              <a:endParaRPr lang="en-GB"/>
            </a:p>
          </p:txBody>
        </p:sp>
        <p:sp>
          <p:nvSpPr>
            <p:cNvPr id="15418" name="Line 62"/>
            <p:cNvSpPr>
              <a:spLocks noChangeShapeType="1"/>
            </p:cNvSpPr>
            <p:nvPr/>
          </p:nvSpPr>
          <p:spPr bwMode="auto">
            <a:xfrm>
              <a:off x="319" y="3838"/>
              <a:ext cx="0" cy="163"/>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19" name="Rectangle 63"/>
            <p:cNvSpPr>
              <a:spLocks noChangeArrowheads="1"/>
            </p:cNvSpPr>
            <p:nvPr/>
          </p:nvSpPr>
          <p:spPr bwMode="auto">
            <a:xfrm>
              <a:off x="3109" y="3094"/>
              <a:ext cx="70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Afrobarometer</a:t>
              </a:r>
              <a:endParaRPr lang="en-GB"/>
            </a:p>
          </p:txBody>
        </p:sp>
        <p:sp>
          <p:nvSpPr>
            <p:cNvPr id="15420" name="Rectangle 64"/>
            <p:cNvSpPr>
              <a:spLocks noChangeArrowheads="1"/>
            </p:cNvSpPr>
            <p:nvPr/>
          </p:nvSpPr>
          <p:spPr bwMode="auto">
            <a:xfrm>
              <a:off x="4941" y="3318"/>
              <a:ext cx="647"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Bertelsmann </a:t>
              </a:r>
              <a:endParaRPr lang="en-GB"/>
            </a:p>
          </p:txBody>
        </p:sp>
        <p:sp>
          <p:nvSpPr>
            <p:cNvPr id="15421" name="Rectangle 65"/>
            <p:cNvSpPr>
              <a:spLocks noChangeArrowheads="1"/>
            </p:cNvSpPr>
            <p:nvPr/>
          </p:nvSpPr>
          <p:spPr bwMode="auto">
            <a:xfrm>
              <a:off x="4890" y="3429"/>
              <a:ext cx="769"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Transformation </a:t>
              </a:r>
              <a:endParaRPr lang="en-GB"/>
            </a:p>
          </p:txBody>
        </p:sp>
        <p:sp>
          <p:nvSpPr>
            <p:cNvPr id="15422" name="Rectangle 66"/>
            <p:cNvSpPr>
              <a:spLocks noChangeArrowheads="1"/>
            </p:cNvSpPr>
            <p:nvPr/>
          </p:nvSpPr>
          <p:spPr bwMode="auto">
            <a:xfrm>
              <a:off x="5088" y="3533"/>
              <a:ext cx="268"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23" name="Line 67"/>
            <p:cNvSpPr>
              <a:spLocks noChangeShapeType="1"/>
            </p:cNvSpPr>
            <p:nvPr/>
          </p:nvSpPr>
          <p:spPr bwMode="auto">
            <a:xfrm>
              <a:off x="5200" y="3687"/>
              <a:ext cx="0" cy="301"/>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24" name="Rectangle 68"/>
            <p:cNvSpPr>
              <a:spLocks noChangeArrowheads="1"/>
            </p:cNvSpPr>
            <p:nvPr/>
          </p:nvSpPr>
          <p:spPr bwMode="auto">
            <a:xfrm>
              <a:off x="4159" y="2388"/>
              <a:ext cx="927"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Bribe Payers Index</a:t>
              </a:r>
              <a:endParaRPr lang="en-GB"/>
            </a:p>
          </p:txBody>
        </p:sp>
        <p:sp>
          <p:nvSpPr>
            <p:cNvPr id="15425" name="Line 69"/>
            <p:cNvSpPr>
              <a:spLocks noChangeShapeType="1"/>
            </p:cNvSpPr>
            <p:nvPr/>
          </p:nvSpPr>
          <p:spPr bwMode="auto">
            <a:xfrm>
              <a:off x="4549" y="2613"/>
              <a:ext cx="0" cy="184"/>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26" name="Rectangle 70"/>
            <p:cNvSpPr>
              <a:spLocks noChangeArrowheads="1"/>
            </p:cNvSpPr>
            <p:nvPr/>
          </p:nvSpPr>
          <p:spPr bwMode="auto">
            <a:xfrm>
              <a:off x="4555" y="2087"/>
              <a:ext cx="367"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BEEPS</a:t>
              </a:r>
              <a:endParaRPr lang="en-GB"/>
            </a:p>
          </p:txBody>
        </p:sp>
        <p:sp>
          <p:nvSpPr>
            <p:cNvPr id="15427" name="Line 71"/>
            <p:cNvSpPr>
              <a:spLocks noChangeShapeType="1"/>
            </p:cNvSpPr>
            <p:nvPr/>
          </p:nvSpPr>
          <p:spPr bwMode="auto">
            <a:xfrm>
              <a:off x="4712" y="2212"/>
              <a:ext cx="0" cy="154"/>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28" name="Line 72"/>
            <p:cNvSpPr>
              <a:spLocks noChangeShapeType="1"/>
            </p:cNvSpPr>
            <p:nvPr/>
          </p:nvSpPr>
          <p:spPr bwMode="auto">
            <a:xfrm>
              <a:off x="4712" y="2613"/>
              <a:ext cx="0" cy="184"/>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29" name="Line 73"/>
            <p:cNvSpPr>
              <a:spLocks noChangeShapeType="1"/>
            </p:cNvSpPr>
            <p:nvPr/>
          </p:nvSpPr>
          <p:spPr bwMode="auto">
            <a:xfrm flipV="1">
              <a:off x="4712" y="3212"/>
              <a:ext cx="0" cy="301"/>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30" name="Rectangle 74"/>
            <p:cNvSpPr>
              <a:spLocks noChangeArrowheads="1"/>
            </p:cNvSpPr>
            <p:nvPr/>
          </p:nvSpPr>
          <p:spPr bwMode="auto">
            <a:xfrm>
              <a:off x="5304" y="2827"/>
              <a:ext cx="220"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CIRI</a:t>
              </a:r>
              <a:endParaRPr lang="en-GB"/>
            </a:p>
          </p:txBody>
        </p:sp>
        <p:sp>
          <p:nvSpPr>
            <p:cNvPr id="15431" name="Rectangle 75"/>
            <p:cNvSpPr>
              <a:spLocks noChangeArrowheads="1"/>
            </p:cNvSpPr>
            <p:nvPr/>
          </p:nvSpPr>
          <p:spPr bwMode="auto">
            <a:xfrm>
              <a:off x="5107" y="2940"/>
              <a:ext cx="725"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Human Rights </a:t>
              </a:r>
              <a:endParaRPr lang="en-GB"/>
            </a:p>
          </p:txBody>
        </p:sp>
        <p:sp>
          <p:nvSpPr>
            <p:cNvPr id="15432" name="Rectangle 76"/>
            <p:cNvSpPr>
              <a:spLocks noChangeArrowheads="1"/>
            </p:cNvSpPr>
            <p:nvPr/>
          </p:nvSpPr>
          <p:spPr bwMode="auto">
            <a:xfrm>
              <a:off x="5201" y="3051"/>
              <a:ext cx="468"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Database</a:t>
              </a:r>
              <a:endParaRPr lang="en-GB"/>
            </a:p>
          </p:txBody>
        </p:sp>
        <p:sp>
          <p:nvSpPr>
            <p:cNvPr id="15433" name="Line 77"/>
            <p:cNvSpPr>
              <a:spLocks noChangeShapeType="1"/>
            </p:cNvSpPr>
            <p:nvPr/>
          </p:nvSpPr>
          <p:spPr bwMode="auto">
            <a:xfrm>
              <a:off x="5363" y="3199"/>
              <a:ext cx="0" cy="86"/>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34" name="Line 78"/>
            <p:cNvSpPr>
              <a:spLocks noChangeShapeType="1"/>
            </p:cNvSpPr>
            <p:nvPr/>
          </p:nvSpPr>
          <p:spPr bwMode="auto">
            <a:xfrm>
              <a:off x="5363" y="3687"/>
              <a:ext cx="0" cy="273"/>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35" name="Rectangle 79"/>
            <p:cNvSpPr>
              <a:spLocks noChangeArrowheads="1"/>
            </p:cNvSpPr>
            <p:nvPr/>
          </p:nvSpPr>
          <p:spPr bwMode="auto">
            <a:xfrm>
              <a:off x="3590" y="2766"/>
              <a:ext cx="776"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Commitment to </a:t>
              </a:r>
              <a:endParaRPr lang="en-GB"/>
            </a:p>
          </p:txBody>
        </p:sp>
        <p:sp>
          <p:nvSpPr>
            <p:cNvPr id="15436" name="Rectangle 80"/>
            <p:cNvSpPr>
              <a:spLocks noChangeArrowheads="1"/>
            </p:cNvSpPr>
            <p:nvPr/>
          </p:nvSpPr>
          <p:spPr bwMode="auto">
            <a:xfrm>
              <a:off x="3626" y="2879"/>
              <a:ext cx="645"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Development</a:t>
              </a:r>
              <a:endParaRPr lang="en-GB"/>
            </a:p>
          </p:txBody>
        </p:sp>
        <p:sp>
          <p:nvSpPr>
            <p:cNvPr id="15437" name="Rectangle 81"/>
            <p:cNvSpPr>
              <a:spLocks noChangeArrowheads="1"/>
            </p:cNvSpPr>
            <p:nvPr/>
          </p:nvSpPr>
          <p:spPr bwMode="auto">
            <a:xfrm>
              <a:off x="5002" y="2380"/>
              <a:ext cx="495"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East Asia </a:t>
              </a:r>
              <a:endParaRPr lang="en-GB"/>
            </a:p>
          </p:txBody>
        </p:sp>
        <p:sp>
          <p:nvSpPr>
            <p:cNvPr id="15438" name="Rectangle 82"/>
            <p:cNvSpPr>
              <a:spLocks noChangeArrowheads="1"/>
            </p:cNvSpPr>
            <p:nvPr/>
          </p:nvSpPr>
          <p:spPr bwMode="auto">
            <a:xfrm>
              <a:off x="4986" y="2492"/>
              <a:ext cx="513"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Barometer</a:t>
              </a:r>
              <a:endParaRPr lang="en-GB"/>
            </a:p>
          </p:txBody>
        </p:sp>
        <p:sp>
          <p:nvSpPr>
            <p:cNvPr id="15439" name="Line 83"/>
            <p:cNvSpPr>
              <a:spLocks noChangeShapeType="1"/>
            </p:cNvSpPr>
            <p:nvPr/>
          </p:nvSpPr>
          <p:spPr bwMode="auto">
            <a:xfrm>
              <a:off x="5200" y="2609"/>
              <a:ext cx="0" cy="286"/>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40" name="Line 84"/>
            <p:cNvSpPr>
              <a:spLocks noChangeShapeType="1"/>
            </p:cNvSpPr>
            <p:nvPr/>
          </p:nvSpPr>
          <p:spPr bwMode="auto">
            <a:xfrm>
              <a:off x="5200" y="3199"/>
              <a:ext cx="0" cy="86"/>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41" name="Rectangle 85"/>
            <p:cNvSpPr>
              <a:spLocks noChangeArrowheads="1"/>
            </p:cNvSpPr>
            <p:nvPr/>
          </p:nvSpPr>
          <p:spPr bwMode="auto">
            <a:xfrm>
              <a:off x="5054" y="1708"/>
              <a:ext cx="453"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GAPS in </a:t>
              </a:r>
              <a:endParaRPr lang="en-GB"/>
            </a:p>
          </p:txBody>
        </p:sp>
        <p:sp>
          <p:nvSpPr>
            <p:cNvPr id="15442" name="Rectangle 86"/>
            <p:cNvSpPr>
              <a:spLocks noChangeArrowheads="1"/>
            </p:cNvSpPr>
            <p:nvPr/>
          </p:nvSpPr>
          <p:spPr bwMode="auto">
            <a:xfrm>
              <a:off x="4908" y="1819"/>
              <a:ext cx="775"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Workers’ Rights</a:t>
              </a:r>
              <a:endParaRPr lang="en-GB"/>
            </a:p>
          </p:txBody>
        </p:sp>
        <p:sp>
          <p:nvSpPr>
            <p:cNvPr id="15443" name="Line 87"/>
            <p:cNvSpPr>
              <a:spLocks noChangeShapeType="1"/>
            </p:cNvSpPr>
            <p:nvPr/>
          </p:nvSpPr>
          <p:spPr bwMode="auto">
            <a:xfrm>
              <a:off x="5200" y="1937"/>
              <a:ext cx="0" cy="95"/>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44" name="Line 88"/>
            <p:cNvSpPr>
              <a:spLocks noChangeShapeType="1"/>
            </p:cNvSpPr>
            <p:nvPr/>
          </p:nvSpPr>
          <p:spPr bwMode="auto">
            <a:xfrm>
              <a:off x="3898" y="2999"/>
              <a:ext cx="0" cy="351"/>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45" name="Rectangle 89"/>
            <p:cNvSpPr>
              <a:spLocks noChangeArrowheads="1"/>
            </p:cNvSpPr>
            <p:nvPr/>
          </p:nvSpPr>
          <p:spPr bwMode="auto">
            <a:xfrm>
              <a:off x="5045" y="1080"/>
              <a:ext cx="396"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Gender </a:t>
              </a:r>
              <a:endParaRPr lang="en-GB"/>
            </a:p>
          </p:txBody>
        </p:sp>
        <p:sp>
          <p:nvSpPr>
            <p:cNvPr id="15446" name="Rectangle 90"/>
            <p:cNvSpPr>
              <a:spLocks noChangeArrowheads="1"/>
            </p:cNvSpPr>
            <p:nvPr/>
          </p:nvSpPr>
          <p:spPr bwMode="auto">
            <a:xfrm>
              <a:off x="4908" y="1192"/>
              <a:ext cx="738"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Empowerment </a:t>
              </a:r>
              <a:endParaRPr lang="en-GB"/>
            </a:p>
          </p:txBody>
        </p:sp>
        <p:sp>
          <p:nvSpPr>
            <p:cNvPr id="15447" name="Rectangle 91"/>
            <p:cNvSpPr>
              <a:spLocks noChangeArrowheads="1"/>
            </p:cNvSpPr>
            <p:nvPr/>
          </p:nvSpPr>
          <p:spPr bwMode="auto">
            <a:xfrm>
              <a:off x="5019" y="1304"/>
              <a:ext cx="427"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Measure</a:t>
              </a:r>
              <a:endParaRPr lang="en-GB"/>
            </a:p>
          </p:txBody>
        </p:sp>
        <p:sp>
          <p:nvSpPr>
            <p:cNvPr id="15448" name="Line 92"/>
            <p:cNvSpPr>
              <a:spLocks noChangeShapeType="1"/>
            </p:cNvSpPr>
            <p:nvPr/>
          </p:nvSpPr>
          <p:spPr bwMode="auto">
            <a:xfrm>
              <a:off x="5200" y="1431"/>
              <a:ext cx="0" cy="114"/>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49" name="Rectangle 93"/>
            <p:cNvSpPr>
              <a:spLocks noChangeArrowheads="1"/>
            </p:cNvSpPr>
            <p:nvPr/>
          </p:nvSpPr>
          <p:spPr bwMode="auto">
            <a:xfrm>
              <a:off x="9" y="3077"/>
              <a:ext cx="731"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Eurobarometer</a:t>
              </a:r>
              <a:endParaRPr lang="en-GB"/>
            </a:p>
          </p:txBody>
        </p:sp>
        <p:sp>
          <p:nvSpPr>
            <p:cNvPr id="15450" name="Line 94"/>
            <p:cNvSpPr>
              <a:spLocks noChangeShapeType="1"/>
            </p:cNvSpPr>
            <p:nvPr/>
          </p:nvSpPr>
          <p:spPr bwMode="auto">
            <a:xfrm flipV="1">
              <a:off x="319" y="3254"/>
              <a:ext cx="0" cy="165"/>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51" name="Rectangle 95"/>
            <p:cNvSpPr>
              <a:spLocks noChangeArrowheads="1"/>
            </p:cNvSpPr>
            <p:nvPr/>
          </p:nvSpPr>
          <p:spPr bwMode="auto">
            <a:xfrm>
              <a:off x="5071" y="779"/>
              <a:ext cx="347"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Global </a:t>
              </a:r>
              <a:endParaRPr lang="en-GB"/>
            </a:p>
          </p:txBody>
        </p:sp>
        <p:sp>
          <p:nvSpPr>
            <p:cNvPr id="15452" name="Rectangle 96"/>
            <p:cNvSpPr>
              <a:spLocks noChangeArrowheads="1"/>
            </p:cNvSpPr>
            <p:nvPr/>
          </p:nvSpPr>
          <p:spPr bwMode="auto">
            <a:xfrm>
              <a:off x="4770" y="890"/>
              <a:ext cx="1036"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Accountability Report</a:t>
              </a:r>
              <a:endParaRPr lang="en-GB"/>
            </a:p>
          </p:txBody>
        </p:sp>
        <p:sp>
          <p:nvSpPr>
            <p:cNvPr id="15453" name="Line 97"/>
            <p:cNvSpPr>
              <a:spLocks noChangeShapeType="1"/>
            </p:cNvSpPr>
            <p:nvPr/>
          </p:nvSpPr>
          <p:spPr bwMode="auto">
            <a:xfrm>
              <a:off x="5200" y="976"/>
              <a:ext cx="0" cy="130"/>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54" name="Rectangle 98"/>
            <p:cNvSpPr>
              <a:spLocks noChangeArrowheads="1"/>
            </p:cNvSpPr>
            <p:nvPr/>
          </p:nvSpPr>
          <p:spPr bwMode="auto">
            <a:xfrm>
              <a:off x="1154" y="2991"/>
              <a:ext cx="347"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Global </a:t>
              </a:r>
              <a:endParaRPr lang="en-GB"/>
            </a:p>
          </p:txBody>
        </p:sp>
        <p:sp>
          <p:nvSpPr>
            <p:cNvPr id="15455" name="Rectangle 99"/>
            <p:cNvSpPr>
              <a:spLocks noChangeArrowheads="1"/>
            </p:cNvSpPr>
            <p:nvPr/>
          </p:nvSpPr>
          <p:spPr bwMode="auto">
            <a:xfrm>
              <a:off x="948" y="3104"/>
              <a:ext cx="841"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Competitiveness </a:t>
              </a:r>
              <a:endParaRPr lang="en-GB"/>
            </a:p>
          </p:txBody>
        </p:sp>
        <p:sp>
          <p:nvSpPr>
            <p:cNvPr id="15456" name="Rectangle 100"/>
            <p:cNvSpPr>
              <a:spLocks noChangeArrowheads="1"/>
            </p:cNvSpPr>
            <p:nvPr/>
          </p:nvSpPr>
          <p:spPr bwMode="auto">
            <a:xfrm>
              <a:off x="1171" y="3215"/>
              <a:ext cx="269"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57" name="Line 101"/>
            <p:cNvSpPr>
              <a:spLocks noChangeShapeType="1"/>
            </p:cNvSpPr>
            <p:nvPr/>
          </p:nvSpPr>
          <p:spPr bwMode="auto">
            <a:xfrm>
              <a:off x="1296" y="3374"/>
              <a:ext cx="0" cy="627"/>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58" name="Rectangle 102"/>
            <p:cNvSpPr>
              <a:spLocks noChangeArrowheads="1"/>
            </p:cNvSpPr>
            <p:nvPr/>
          </p:nvSpPr>
          <p:spPr bwMode="auto">
            <a:xfrm>
              <a:off x="5054" y="2035"/>
              <a:ext cx="769"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Global Integrity </a:t>
              </a:r>
              <a:endParaRPr lang="en-GB"/>
            </a:p>
          </p:txBody>
        </p:sp>
        <p:sp>
          <p:nvSpPr>
            <p:cNvPr id="15459" name="Rectangle 103"/>
            <p:cNvSpPr>
              <a:spLocks noChangeArrowheads="1"/>
            </p:cNvSpPr>
            <p:nvPr/>
          </p:nvSpPr>
          <p:spPr bwMode="auto">
            <a:xfrm>
              <a:off x="5252" y="2147"/>
              <a:ext cx="268"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60" name="Line 104"/>
            <p:cNvSpPr>
              <a:spLocks noChangeShapeType="1"/>
            </p:cNvSpPr>
            <p:nvPr/>
          </p:nvSpPr>
          <p:spPr bwMode="auto">
            <a:xfrm>
              <a:off x="5363" y="2309"/>
              <a:ext cx="0" cy="71"/>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61" name="Line 105"/>
            <p:cNvSpPr>
              <a:spLocks noChangeShapeType="1"/>
            </p:cNvSpPr>
            <p:nvPr/>
          </p:nvSpPr>
          <p:spPr bwMode="auto">
            <a:xfrm>
              <a:off x="5363" y="2609"/>
              <a:ext cx="0" cy="188"/>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62" name="Rectangle 106"/>
            <p:cNvSpPr>
              <a:spLocks noChangeArrowheads="1"/>
            </p:cNvSpPr>
            <p:nvPr/>
          </p:nvSpPr>
          <p:spPr bwMode="auto">
            <a:xfrm>
              <a:off x="3573" y="2380"/>
              <a:ext cx="422"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Index of </a:t>
              </a:r>
              <a:endParaRPr lang="en-GB"/>
            </a:p>
          </p:txBody>
        </p:sp>
        <p:sp>
          <p:nvSpPr>
            <p:cNvPr id="15463" name="Rectangle 107"/>
            <p:cNvSpPr>
              <a:spLocks noChangeArrowheads="1"/>
            </p:cNvSpPr>
            <p:nvPr/>
          </p:nvSpPr>
          <p:spPr bwMode="auto">
            <a:xfrm>
              <a:off x="3530" y="2492"/>
              <a:ext cx="513"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Economic </a:t>
              </a:r>
              <a:endParaRPr lang="en-GB"/>
            </a:p>
          </p:txBody>
        </p:sp>
        <p:sp>
          <p:nvSpPr>
            <p:cNvPr id="15464" name="Rectangle 108"/>
            <p:cNvSpPr>
              <a:spLocks noChangeArrowheads="1"/>
            </p:cNvSpPr>
            <p:nvPr/>
          </p:nvSpPr>
          <p:spPr bwMode="auto">
            <a:xfrm>
              <a:off x="3558" y="2604"/>
              <a:ext cx="439"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Freedom</a:t>
              </a:r>
              <a:endParaRPr lang="en-GB"/>
            </a:p>
          </p:txBody>
        </p:sp>
        <p:sp>
          <p:nvSpPr>
            <p:cNvPr id="15465" name="Line 109"/>
            <p:cNvSpPr>
              <a:spLocks noChangeShapeType="1"/>
            </p:cNvSpPr>
            <p:nvPr/>
          </p:nvSpPr>
          <p:spPr bwMode="auto">
            <a:xfrm flipV="1">
              <a:off x="3736" y="2700"/>
              <a:ext cx="0" cy="103"/>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66" name="Line 110"/>
            <p:cNvSpPr>
              <a:spLocks noChangeShapeType="1"/>
            </p:cNvSpPr>
            <p:nvPr/>
          </p:nvSpPr>
          <p:spPr bwMode="auto">
            <a:xfrm>
              <a:off x="3736" y="2999"/>
              <a:ext cx="0" cy="351"/>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67" name="Line 111"/>
            <p:cNvSpPr>
              <a:spLocks noChangeShapeType="1"/>
            </p:cNvSpPr>
            <p:nvPr/>
          </p:nvSpPr>
          <p:spPr bwMode="auto">
            <a:xfrm>
              <a:off x="3736" y="3687"/>
              <a:ext cx="0" cy="273"/>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68" name="Line 112"/>
            <p:cNvSpPr>
              <a:spLocks noChangeShapeType="1"/>
            </p:cNvSpPr>
            <p:nvPr/>
          </p:nvSpPr>
          <p:spPr bwMode="auto">
            <a:xfrm>
              <a:off x="5200" y="2261"/>
              <a:ext cx="0" cy="119"/>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69" name="Line 113"/>
            <p:cNvSpPr>
              <a:spLocks noChangeShapeType="1"/>
            </p:cNvSpPr>
            <p:nvPr/>
          </p:nvSpPr>
          <p:spPr bwMode="auto">
            <a:xfrm>
              <a:off x="3248" y="3272"/>
              <a:ext cx="0" cy="306"/>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70" name="Rectangle 114"/>
            <p:cNvSpPr>
              <a:spLocks noChangeArrowheads="1"/>
            </p:cNvSpPr>
            <p:nvPr/>
          </p:nvSpPr>
          <p:spPr bwMode="auto">
            <a:xfrm>
              <a:off x="3212" y="3629"/>
              <a:ext cx="555"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Journalists </a:t>
              </a:r>
              <a:endParaRPr lang="en-GB"/>
            </a:p>
          </p:txBody>
        </p:sp>
        <p:sp>
          <p:nvSpPr>
            <p:cNvPr id="15471" name="Rectangle 115"/>
            <p:cNvSpPr>
              <a:spLocks noChangeArrowheads="1"/>
            </p:cNvSpPr>
            <p:nvPr/>
          </p:nvSpPr>
          <p:spPr bwMode="auto">
            <a:xfrm>
              <a:off x="3331" y="3740"/>
              <a:ext cx="249"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killed</a:t>
              </a:r>
              <a:endParaRPr lang="en-GB"/>
            </a:p>
          </p:txBody>
        </p:sp>
        <p:sp>
          <p:nvSpPr>
            <p:cNvPr id="15472" name="Line 116"/>
            <p:cNvSpPr>
              <a:spLocks noChangeShapeType="1"/>
            </p:cNvSpPr>
            <p:nvPr/>
          </p:nvSpPr>
          <p:spPr bwMode="auto">
            <a:xfrm>
              <a:off x="3248" y="3855"/>
              <a:ext cx="0" cy="146"/>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73" name="Line 117"/>
            <p:cNvSpPr>
              <a:spLocks noChangeShapeType="1"/>
            </p:cNvSpPr>
            <p:nvPr/>
          </p:nvSpPr>
          <p:spPr bwMode="auto">
            <a:xfrm>
              <a:off x="3410" y="3855"/>
              <a:ext cx="0" cy="105"/>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74" name="Rectangle 118"/>
            <p:cNvSpPr>
              <a:spLocks noChangeArrowheads="1"/>
            </p:cNvSpPr>
            <p:nvPr/>
          </p:nvSpPr>
          <p:spPr bwMode="auto">
            <a:xfrm>
              <a:off x="4753" y="3559"/>
              <a:ext cx="329"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Media </a:t>
              </a:r>
              <a:endParaRPr lang="en-GB"/>
            </a:p>
          </p:txBody>
        </p:sp>
        <p:sp>
          <p:nvSpPr>
            <p:cNvPr id="15475" name="Rectangle 119"/>
            <p:cNvSpPr>
              <a:spLocks noChangeArrowheads="1"/>
            </p:cNvSpPr>
            <p:nvPr/>
          </p:nvSpPr>
          <p:spPr bwMode="auto">
            <a:xfrm>
              <a:off x="4606" y="3662"/>
              <a:ext cx="676"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Sustainability </a:t>
              </a:r>
              <a:endParaRPr lang="en-GB"/>
            </a:p>
          </p:txBody>
        </p:sp>
        <p:sp>
          <p:nvSpPr>
            <p:cNvPr id="15476" name="Rectangle 120"/>
            <p:cNvSpPr>
              <a:spLocks noChangeArrowheads="1"/>
            </p:cNvSpPr>
            <p:nvPr/>
          </p:nvSpPr>
          <p:spPr bwMode="auto">
            <a:xfrm>
              <a:off x="4762" y="3774"/>
              <a:ext cx="268"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77" name="Line 121"/>
            <p:cNvSpPr>
              <a:spLocks noChangeShapeType="1"/>
            </p:cNvSpPr>
            <p:nvPr/>
          </p:nvSpPr>
          <p:spPr bwMode="auto">
            <a:xfrm>
              <a:off x="4712" y="3838"/>
              <a:ext cx="0" cy="122"/>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78" name="Line 122"/>
            <p:cNvSpPr>
              <a:spLocks noChangeShapeType="1"/>
            </p:cNvSpPr>
            <p:nvPr/>
          </p:nvSpPr>
          <p:spPr bwMode="auto">
            <a:xfrm>
              <a:off x="4875" y="3903"/>
              <a:ext cx="0" cy="98"/>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79" name="Rectangle 123"/>
            <p:cNvSpPr>
              <a:spLocks noChangeArrowheads="1"/>
            </p:cNvSpPr>
            <p:nvPr/>
          </p:nvSpPr>
          <p:spPr bwMode="auto">
            <a:xfrm>
              <a:off x="4718" y="2666"/>
              <a:ext cx="403"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Opacity </a:t>
              </a:r>
              <a:endParaRPr lang="en-GB"/>
            </a:p>
          </p:txBody>
        </p:sp>
        <p:sp>
          <p:nvSpPr>
            <p:cNvPr id="15480" name="Rectangle 124"/>
            <p:cNvSpPr>
              <a:spLocks noChangeArrowheads="1"/>
            </p:cNvSpPr>
            <p:nvPr/>
          </p:nvSpPr>
          <p:spPr bwMode="auto">
            <a:xfrm>
              <a:off x="4762" y="2776"/>
              <a:ext cx="268"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81" name="Line 125"/>
            <p:cNvSpPr>
              <a:spLocks noChangeShapeType="1"/>
            </p:cNvSpPr>
            <p:nvPr/>
          </p:nvSpPr>
          <p:spPr bwMode="auto">
            <a:xfrm>
              <a:off x="4875" y="2895"/>
              <a:ext cx="0" cy="618"/>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82" name="Rectangle 126"/>
            <p:cNvSpPr>
              <a:spLocks noChangeArrowheads="1"/>
            </p:cNvSpPr>
            <p:nvPr/>
          </p:nvSpPr>
          <p:spPr bwMode="auto">
            <a:xfrm>
              <a:off x="5415" y="3559"/>
              <a:ext cx="299"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Open </a:t>
              </a:r>
              <a:endParaRPr lang="en-GB"/>
            </a:p>
          </p:txBody>
        </p:sp>
        <p:sp>
          <p:nvSpPr>
            <p:cNvPr id="15483" name="Rectangle 127"/>
            <p:cNvSpPr>
              <a:spLocks noChangeArrowheads="1"/>
            </p:cNvSpPr>
            <p:nvPr/>
          </p:nvSpPr>
          <p:spPr bwMode="auto">
            <a:xfrm>
              <a:off x="5381" y="3662"/>
              <a:ext cx="378"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Budget </a:t>
              </a:r>
              <a:endParaRPr lang="en-GB"/>
            </a:p>
          </p:txBody>
        </p:sp>
        <p:sp>
          <p:nvSpPr>
            <p:cNvPr id="15484" name="Rectangle 128"/>
            <p:cNvSpPr>
              <a:spLocks noChangeArrowheads="1"/>
            </p:cNvSpPr>
            <p:nvPr/>
          </p:nvSpPr>
          <p:spPr bwMode="auto">
            <a:xfrm>
              <a:off x="5415" y="3774"/>
              <a:ext cx="268"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85" name="Line 129"/>
            <p:cNvSpPr>
              <a:spLocks noChangeShapeType="1"/>
            </p:cNvSpPr>
            <p:nvPr/>
          </p:nvSpPr>
          <p:spPr bwMode="auto">
            <a:xfrm>
              <a:off x="5525" y="3903"/>
              <a:ext cx="0" cy="98"/>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86" name="Rectangle 130"/>
            <p:cNvSpPr>
              <a:spLocks noChangeArrowheads="1"/>
            </p:cNvSpPr>
            <p:nvPr/>
          </p:nvSpPr>
          <p:spPr bwMode="auto">
            <a:xfrm>
              <a:off x="534" y="3240"/>
              <a:ext cx="268"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Polity</a:t>
              </a:r>
              <a:endParaRPr lang="en-GB"/>
            </a:p>
          </p:txBody>
        </p:sp>
        <p:sp>
          <p:nvSpPr>
            <p:cNvPr id="15487" name="Line 131"/>
            <p:cNvSpPr>
              <a:spLocks noChangeShapeType="1"/>
            </p:cNvSpPr>
            <p:nvPr/>
          </p:nvSpPr>
          <p:spPr bwMode="auto">
            <a:xfrm>
              <a:off x="645" y="3418"/>
              <a:ext cx="0" cy="583"/>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88" name="Rectangle 132"/>
            <p:cNvSpPr>
              <a:spLocks noChangeArrowheads="1"/>
            </p:cNvSpPr>
            <p:nvPr/>
          </p:nvSpPr>
          <p:spPr bwMode="auto">
            <a:xfrm>
              <a:off x="4916" y="1441"/>
              <a:ext cx="312"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Press </a:t>
              </a:r>
              <a:endParaRPr lang="en-GB"/>
            </a:p>
          </p:txBody>
        </p:sp>
        <p:sp>
          <p:nvSpPr>
            <p:cNvPr id="15489" name="Rectangle 133"/>
            <p:cNvSpPr>
              <a:spLocks noChangeArrowheads="1"/>
            </p:cNvSpPr>
            <p:nvPr/>
          </p:nvSpPr>
          <p:spPr bwMode="auto">
            <a:xfrm>
              <a:off x="4856" y="1554"/>
              <a:ext cx="439"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Freedom</a:t>
              </a:r>
              <a:endParaRPr lang="en-GB"/>
            </a:p>
          </p:txBody>
        </p:sp>
        <p:sp>
          <p:nvSpPr>
            <p:cNvPr id="15490" name="Line 134"/>
            <p:cNvSpPr>
              <a:spLocks noChangeShapeType="1"/>
            </p:cNvSpPr>
            <p:nvPr/>
          </p:nvSpPr>
          <p:spPr bwMode="auto">
            <a:xfrm>
              <a:off x="5037" y="1674"/>
              <a:ext cx="0" cy="139"/>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91" name="Line 135"/>
            <p:cNvSpPr>
              <a:spLocks noChangeShapeType="1"/>
            </p:cNvSpPr>
            <p:nvPr/>
          </p:nvSpPr>
          <p:spPr bwMode="auto">
            <a:xfrm>
              <a:off x="5037" y="2109"/>
              <a:ext cx="0" cy="233"/>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92" name="Line 136"/>
            <p:cNvSpPr>
              <a:spLocks noChangeShapeType="1"/>
            </p:cNvSpPr>
            <p:nvPr/>
          </p:nvSpPr>
          <p:spPr bwMode="auto">
            <a:xfrm flipV="1">
              <a:off x="5037" y="2830"/>
              <a:ext cx="0" cy="455"/>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93" name="Rectangle 137"/>
            <p:cNvSpPr>
              <a:spLocks noChangeArrowheads="1"/>
            </p:cNvSpPr>
            <p:nvPr/>
          </p:nvSpPr>
          <p:spPr bwMode="auto">
            <a:xfrm>
              <a:off x="5243" y="400"/>
              <a:ext cx="317"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World </a:t>
              </a:r>
              <a:endParaRPr lang="en-GB"/>
            </a:p>
          </p:txBody>
        </p:sp>
        <p:sp>
          <p:nvSpPr>
            <p:cNvPr id="15494" name="Rectangle 138"/>
            <p:cNvSpPr>
              <a:spLocks noChangeArrowheads="1"/>
            </p:cNvSpPr>
            <p:nvPr/>
          </p:nvSpPr>
          <p:spPr bwMode="auto">
            <a:xfrm>
              <a:off x="5113" y="513"/>
              <a:ext cx="629" cy="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Governance </a:t>
              </a:r>
              <a:endParaRPr lang="en-GB"/>
            </a:p>
          </p:txBody>
        </p:sp>
        <p:sp>
          <p:nvSpPr>
            <p:cNvPr id="15495" name="Rectangle 139"/>
            <p:cNvSpPr>
              <a:spLocks noChangeArrowheads="1"/>
            </p:cNvSpPr>
            <p:nvPr/>
          </p:nvSpPr>
          <p:spPr bwMode="auto">
            <a:xfrm>
              <a:off x="5113" y="624"/>
              <a:ext cx="599"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GB" sz="1200">
                  <a:solidFill>
                    <a:srgbClr val="000000"/>
                  </a:solidFill>
                </a:rPr>
                <a:t>Assessment</a:t>
              </a:r>
              <a:endParaRPr lang="en-GB"/>
            </a:p>
          </p:txBody>
        </p:sp>
        <p:sp>
          <p:nvSpPr>
            <p:cNvPr id="15496" name="Line 140"/>
            <p:cNvSpPr>
              <a:spLocks noChangeShapeType="1"/>
            </p:cNvSpPr>
            <p:nvPr/>
          </p:nvSpPr>
          <p:spPr bwMode="auto">
            <a:xfrm>
              <a:off x="5363" y="778"/>
              <a:ext cx="0" cy="91"/>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97" name="Line 141"/>
            <p:cNvSpPr>
              <a:spLocks noChangeShapeType="1"/>
            </p:cNvSpPr>
            <p:nvPr/>
          </p:nvSpPr>
          <p:spPr bwMode="auto">
            <a:xfrm>
              <a:off x="5363" y="1008"/>
              <a:ext cx="0" cy="130"/>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15498" name="Line 142"/>
            <p:cNvSpPr>
              <a:spLocks noChangeShapeType="1"/>
            </p:cNvSpPr>
            <p:nvPr/>
          </p:nvSpPr>
          <p:spPr bwMode="auto">
            <a:xfrm>
              <a:off x="5363" y="1444"/>
              <a:ext cx="0" cy="230"/>
            </a:xfrm>
            <a:prstGeom prst="line">
              <a:avLst/>
            </a:prstGeom>
            <a:noFill/>
            <a:ln w="12700" cap="rnd">
              <a:solidFill>
                <a:srgbClr val="3366FF"/>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18435" name="Rectangle 2"/>
          <p:cNvSpPr>
            <a:spLocks noGrp="1" noChangeArrowheads="1"/>
          </p:cNvSpPr>
          <p:nvPr>
            <p:ph type="title" idx="4294967295"/>
          </p:nvPr>
        </p:nvSpPr>
        <p:spPr>
          <a:xfrm>
            <a:off x="0" y="533400"/>
            <a:ext cx="6985000" cy="1614487"/>
          </a:xfrm>
        </p:spPr>
        <p:txBody>
          <a:bodyPr>
            <a:normAutofit/>
          </a:bodyPr>
          <a:lstStyle/>
          <a:p>
            <a:pPr eaLnBrk="1" hangingPunct="1"/>
            <a:r>
              <a:rPr lang="es-ES" sz="2800" dirty="0" err="1" smtClean="0">
                <a:latin typeface="Arial" pitchFamily="34" charset="0"/>
                <a:cs typeface="Arial" pitchFamily="34" charset="0"/>
              </a:rPr>
              <a:t>Exponential</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growth</a:t>
            </a:r>
            <a:r>
              <a:rPr lang="es-ES" sz="2800" dirty="0" smtClean="0">
                <a:latin typeface="Arial" pitchFamily="34" charset="0"/>
                <a:cs typeface="Arial" pitchFamily="34" charset="0"/>
              </a:rPr>
              <a:t> of </a:t>
            </a:r>
            <a:r>
              <a:rPr lang="es-ES" sz="2800" dirty="0" err="1" smtClean="0">
                <a:latin typeface="Arial" pitchFamily="34" charset="0"/>
                <a:cs typeface="Arial" pitchFamily="34" charset="0"/>
              </a:rPr>
              <a:t>governance</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indicators</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industry</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over</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the</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last</a:t>
            </a:r>
            <a:r>
              <a:rPr lang="es-ES" sz="2800" dirty="0" smtClean="0">
                <a:latin typeface="Arial" pitchFamily="34" charset="0"/>
                <a:cs typeface="Arial" pitchFamily="34" charset="0"/>
              </a:rPr>
              <a:t> 2 </a:t>
            </a:r>
            <a:r>
              <a:rPr lang="es-ES" sz="2800" dirty="0" err="1" smtClean="0">
                <a:latin typeface="Arial" pitchFamily="34" charset="0"/>
                <a:cs typeface="Arial" pitchFamily="34" charset="0"/>
              </a:rPr>
              <a:t>decades</a:t>
            </a:r>
            <a:endParaRPr lang="es-ES" sz="2800" dirty="0" smtClean="0">
              <a:latin typeface="Arial" pitchFamily="34" charset="0"/>
              <a:cs typeface="Arial" pitchFamily="34" charset="0"/>
            </a:endParaRPr>
          </a:p>
        </p:txBody>
      </p:sp>
      <p:sp>
        <p:nvSpPr>
          <p:cNvPr id="2" name="TextBox 1"/>
          <p:cNvSpPr txBox="1">
            <a:spLocks noChangeArrowheads="1"/>
          </p:cNvSpPr>
          <p:nvPr/>
        </p:nvSpPr>
        <p:spPr bwMode="auto">
          <a:xfrm rot="-1329531">
            <a:off x="2110599" y="1909261"/>
            <a:ext cx="3351212"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z="3200" b="1" dirty="0" err="1" smtClean="0">
                <a:solidFill>
                  <a:srgbClr val="FFC000"/>
                </a:solidFill>
                <a:cs typeface="Arial" pitchFamily="34" charset="0"/>
              </a:rPr>
              <a:t>But</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what</a:t>
            </a:r>
            <a:r>
              <a:rPr lang="es-ES" sz="3200" b="1" dirty="0" smtClean="0">
                <a:solidFill>
                  <a:srgbClr val="FFC000"/>
                </a:solidFill>
                <a:cs typeface="Arial" pitchFamily="34" charset="0"/>
              </a:rPr>
              <a:t> do </a:t>
            </a:r>
            <a:r>
              <a:rPr lang="es-ES" sz="3200" b="1" dirty="0" err="1" smtClean="0">
                <a:solidFill>
                  <a:srgbClr val="FFC000"/>
                </a:solidFill>
                <a:cs typeface="Arial" pitchFamily="34" charset="0"/>
              </a:rPr>
              <a:t>they</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measure</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for</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what</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purpose</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with</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what</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effect</a:t>
            </a:r>
            <a:r>
              <a:rPr lang="es-ES" sz="3200" b="1" dirty="0" smtClean="0">
                <a:solidFill>
                  <a:srgbClr val="FFC000"/>
                </a:solidFill>
                <a:cs typeface="Arial" pitchFamily="34" charset="0"/>
              </a:rPr>
              <a:t>?</a:t>
            </a:r>
            <a:endParaRPr lang="es-ES" sz="3200" b="1" dirty="0">
              <a:solidFill>
                <a:srgbClr val="FFC000"/>
              </a:solidFill>
              <a:cs typeface="Arial" pitchFamily="34" charset="0"/>
            </a:endParaRPr>
          </a:p>
        </p:txBody>
      </p:sp>
    </p:spTree>
    <p:extLst>
      <p:ext uri="{BB962C8B-B14F-4D97-AF65-F5344CB8AC3E}">
        <p14:creationId xmlns="" xmlns:p14="http://schemas.microsoft.com/office/powerpoint/2010/main" val="4211576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73" name="Rectangle 9"/>
          <p:cNvSpPr>
            <a:spLocks noGrp="1" noChangeArrowheads="1"/>
          </p:cNvSpPr>
          <p:nvPr>
            <p:ph type="title"/>
          </p:nvPr>
        </p:nvSpPr>
        <p:spPr>
          <a:xfrm>
            <a:off x="149225" y="381000"/>
            <a:ext cx="8886825" cy="838200"/>
          </a:xfrm>
        </p:spPr>
        <p:txBody>
          <a:bodyPr rtlCol="0">
            <a:normAutofit fontScale="90000"/>
          </a:bodyPr>
          <a:lstStyle/>
          <a:p>
            <a:pPr fontAlgn="auto">
              <a:spcAft>
                <a:spcPts val="0"/>
              </a:spcAft>
              <a:defRPr/>
            </a:pPr>
            <a:r>
              <a:rPr lang="en-US" sz="3600"/>
              <a:t>Determining what is </a:t>
            </a:r>
            <a:br>
              <a:rPr lang="en-US" sz="3600"/>
            </a:br>
            <a:r>
              <a:rPr lang="en-US" sz="3600"/>
              <a:t>an ‘action-worthy indicator’</a:t>
            </a:r>
          </a:p>
        </p:txBody>
      </p:sp>
      <p:sp>
        <p:nvSpPr>
          <p:cNvPr id="62474" name="Rectangle 10"/>
          <p:cNvSpPr>
            <a:spLocks noGrp="1" noChangeArrowheads="1"/>
          </p:cNvSpPr>
          <p:nvPr>
            <p:ph type="body" idx="1"/>
          </p:nvPr>
        </p:nvSpPr>
        <p:spPr>
          <a:xfrm>
            <a:off x="457200" y="1676400"/>
            <a:ext cx="8229600" cy="4449763"/>
          </a:xfrm>
        </p:spPr>
        <p:txBody>
          <a:bodyPr rtlCol="0">
            <a:normAutofit lnSpcReduction="10000"/>
          </a:bodyPr>
          <a:lstStyle/>
          <a:p>
            <a:pPr marL="685800" indent="-685800" fontAlgn="auto">
              <a:lnSpc>
                <a:spcPct val="90000"/>
              </a:lnSpc>
              <a:spcAft>
                <a:spcPts val="0"/>
              </a:spcAft>
              <a:buFont typeface="Wingdings" pitchFamily="2" charset="2"/>
              <a:buAutoNum type="arabicPeriod"/>
              <a:defRPr/>
            </a:pPr>
            <a:r>
              <a:rPr lang="en-GB" sz="2800" b="1" dirty="0">
                <a:solidFill>
                  <a:srgbClr val="003399"/>
                </a:solidFill>
              </a:rPr>
              <a:t>Is it measuring interventions that are truly ‘beneficial’?</a:t>
            </a:r>
          </a:p>
          <a:p>
            <a:pPr marL="1143000" lvl="1" indent="-685800" fontAlgn="auto">
              <a:lnSpc>
                <a:spcPct val="90000"/>
              </a:lnSpc>
              <a:spcAft>
                <a:spcPts val="0"/>
              </a:spcAft>
              <a:defRPr/>
            </a:pPr>
            <a:r>
              <a:rPr lang="en-GB" dirty="0"/>
              <a:t>Assessing performance of interventions only makes sense if these are first deemed appropriate for the particular country context</a:t>
            </a:r>
          </a:p>
          <a:p>
            <a:pPr marL="1143000" lvl="1" indent="-685800" fontAlgn="auto">
              <a:lnSpc>
                <a:spcPct val="90000"/>
              </a:lnSpc>
              <a:spcAft>
                <a:spcPts val="0"/>
              </a:spcAft>
              <a:defRPr/>
            </a:pPr>
            <a:r>
              <a:rPr lang="en-GB" dirty="0"/>
              <a:t>Prior research can identify what reforms to prioritize, and ones that risk further entrenching corrupt systems e.g. political economy studies such as National Integrity Systems assessments by TI </a:t>
            </a:r>
          </a:p>
          <a:p>
            <a:pPr marL="685800" indent="-685800" fontAlgn="auto">
              <a:lnSpc>
                <a:spcPct val="90000"/>
              </a:lnSpc>
              <a:spcAft>
                <a:spcPts val="0"/>
              </a:spcAft>
              <a:buFont typeface="Wingdings" pitchFamily="2" charset="2"/>
              <a:buAutoNum type="arabicPeriod"/>
              <a:defRPr/>
            </a:pPr>
            <a:r>
              <a:rPr lang="en-GB" sz="2800" b="1" dirty="0">
                <a:solidFill>
                  <a:srgbClr val="003399"/>
                </a:solidFill>
              </a:rPr>
              <a:t>Can the performance measured be attributed </a:t>
            </a:r>
            <a:br>
              <a:rPr lang="en-GB" sz="2800" b="1" dirty="0">
                <a:solidFill>
                  <a:srgbClr val="003399"/>
                </a:solidFill>
              </a:rPr>
            </a:br>
            <a:r>
              <a:rPr lang="en-GB" sz="2800" b="1" dirty="0">
                <a:solidFill>
                  <a:srgbClr val="003399"/>
                </a:solidFill>
              </a:rPr>
              <a:t>to specific policy inputs?  </a:t>
            </a:r>
            <a:r>
              <a:rPr lang="en-GB" sz="2800" dirty="0"/>
              <a:t>(‘actionable’ indicator)</a:t>
            </a: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6" name="Text Box 5"/>
          <p:cNvSpPr txBox="1">
            <a:spLocks noChangeArrowheads="1"/>
          </p:cNvSpPr>
          <p:nvPr/>
        </p:nvSpPr>
        <p:spPr bwMode="auto">
          <a:xfrm>
            <a:off x="381000" y="228600"/>
            <a:ext cx="8153400" cy="1355436"/>
          </a:xfrm>
          <a:prstGeom prst="rect">
            <a:avLst/>
          </a:prstGeom>
          <a:noFill/>
          <a:ln w="9525">
            <a:noFill/>
            <a:miter lim="800000"/>
            <a:headEnd/>
            <a:tailEnd/>
          </a:ln>
        </p:spPr>
        <p:txBody>
          <a:bodyPr wrap="square">
            <a:spAutoFit/>
          </a:bodyPr>
          <a:lstStyle/>
          <a:p>
            <a:pPr algn="ctr" eaLnBrk="0" hangingPunct="0">
              <a:lnSpc>
                <a:spcPct val="80000"/>
              </a:lnSpc>
              <a:spcBef>
                <a:spcPct val="20000"/>
              </a:spcBef>
            </a:pPr>
            <a:r>
              <a:rPr lang="en-GB" sz="2400" b="1" i="1" dirty="0" smtClean="0"/>
              <a:t>“Not everything that counts can be counted, </a:t>
            </a:r>
            <a:r>
              <a:rPr lang="en-GB" sz="2400" b="1" i="1" dirty="0" smtClean="0">
                <a:solidFill>
                  <a:srgbClr val="FF0000"/>
                </a:solidFill>
              </a:rPr>
              <a:t>and not everything that can be counted counts.” </a:t>
            </a:r>
          </a:p>
          <a:p>
            <a:pPr algn="ctr" eaLnBrk="0" hangingPunct="0">
              <a:lnSpc>
                <a:spcPct val="80000"/>
              </a:lnSpc>
              <a:spcBef>
                <a:spcPct val="20000"/>
              </a:spcBef>
            </a:pPr>
            <a:r>
              <a:rPr lang="en-GB" sz="2400" b="1" i="1" dirty="0" smtClean="0"/>
              <a:t>The indicator should be adapted to the specific reality that we want to measure, and not the other way around!</a:t>
            </a:r>
            <a:endParaRPr lang="en-GB" sz="2400" b="1" i="1" dirty="0"/>
          </a:p>
        </p:txBody>
      </p:sp>
      <p:sp>
        <p:nvSpPr>
          <p:cNvPr id="184326" name="Rectangle 6"/>
          <p:cNvSpPr>
            <a:spLocks noChangeArrowheads="1"/>
          </p:cNvSpPr>
          <p:nvPr/>
        </p:nvSpPr>
        <p:spPr bwMode="auto">
          <a:xfrm>
            <a:off x="0" y="1309687"/>
            <a:ext cx="8991600" cy="4176713"/>
          </a:xfrm>
          <a:prstGeom prst="rect">
            <a:avLst/>
          </a:prstGeom>
          <a:noFill/>
          <a:ln w="9525">
            <a:noFill/>
            <a:miter lim="800000"/>
            <a:headEnd/>
            <a:tailEnd/>
          </a:ln>
        </p:spPr>
        <p:txBody>
          <a:bodyPr/>
          <a:lstStyle/>
          <a:p>
            <a:pPr marL="342900" indent="-342900" eaLnBrk="0" hangingPunct="0">
              <a:lnSpc>
                <a:spcPct val="80000"/>
              </a:lnSpc>
              <a:spcBef>
                <a:spcPct val="20000"/>
              </a:spcBef>
            </a:pPr>
            <a:endParaRPr lang="en-GB" dirty="0"/>
          </a:p>
          <a:p>
            <a:pPr marL="342900" indent="-342900" eaLnBrk="0" hangingPunct="0">
              <a:lnSpc>
                <a:spcPct val="80000"/>
              </a:lnSpc>
              <a:spcBef>
                <a:spcPct val="20000"/>
              </a:spcBef>
            </a:pPr>
            <a:endParaRPr lang="en-GB" dirty="0"/>
          </a:p>
          <a:p>
            <a:pPr marL="342900" indent="-342900" eaLnBrk="0" hangingPunct="0">
              <a:lnSpc>
                <a:spcPct val="80000"/>
              </a:lnSpc>
              <a:spcBef>
                <a:spcPct val="20000"/>
              </a:spcBef>
            </a:pPr>
            <a:endParaRPr lang="en-GB" b="1" dirty="0" smtClean="0">
              <a:solidFill>
                <a:srgbClr val="800000"/>
              </a:solidFill>
            </a:endParaRPr>
          </a:p>
          <a:p>
            <a:pPr marL="342900" indent="-342900" eaLnBrk="0" hangingPunct="0">
              <a:lnSpc>
                <a:spcPct val="80000"/>
              </a:lnSpc>
              <a:spcBef>
                <a:spcPct val="20000"/>
              </a:spcBef>
              <a:buFontTx/>
              <a:buChar char="•"/>
            </a:pPr>
            <a:r>
              <a:rPr lang="en-GB" sz="2400" dirty="0" smtClean="0">
                <a:solidFill>
                  <a:srgbClr val="FF0000"/>
                </a:solidFill>
              </a:rPr>
              <a:t>Risk of measuring things because they are easily measurable, leading to ‘reform illusion’</a:t>
            </a:r>
            <a:endParaRPr lang="en-GB" sz="2400" b="1" dirty="0" smtClean="0">
              <a:solidFill>
                <a:srgbClr val="800000"/>
              </a:solidFill>
            </a:endParaRPr>
          </a:p>
          <a:p>
            <a:pPr marL="342900" indent="-342900" eaLnBrk="0" hangingPunct="0">
              <a:lnSpc>
                <a:spcPct val="80000"/>
              </a:lnSpc>
              <a:spcBef>
                <a:spcPct val="20000"/>
              </a:spcBef>
              <a:buFontTx/>
              <a:buChar char="•"/>
            </a:pPr>
            <a:r>
              <a:rPr lang="en-GB" sz="2400" dirty="0" smtClean="0"/>
              <a:t>Example: Measuring the number of corruption cases brought to trial </a:t>
            </a:r>
            <a:r>
              <a:rPr lang="en-GB" sz="2400" i="1" dirty="0" smtClean="0"/>
              <a:t>(as an indicator of the efficiency of the judicial system in combating corruption): </a:t>
            </a:r>
          </a:p>
          <a:p>
            <a:pPr marL="800100" lvl="1" indent="-342900" eaLnBrk="0" hangingPunct="0">
              <a:lnSpc>
                <a:spcPct val="80000"/>
              </a:lnSpc>
              <a:spcBef>
                <a:spcPct val="20000"/>
              </a:spcBef>
              <a:buFontTx/>
              <a:buChar char="•"/>
            </a:pPr>
            <a:r>
              <a:rPr lang="en-GB" sz="2400" i="1" dirty="0" smtClean="0"/>
              <a:t>Does an increase in this indicator mean an increased level of confidence in the reporting mechanism, and in the courts? </a:t>
            </a:r>
          </a:p>
          <a:p>
            <a:pPr marL="800100" lvl="1" indent="-342900" eaLnBrk="0" hangingPunct="0">
              <a:lnSpc>
                <a:spcPct val="80000"/>
              </a:lnSpc>
              <a:spcBef>
                <a:spcPct val="20000"/>
              </a:spcBef>
              <a:buFontTx/>
              <a:buChar char="•"/>
            </a:pPr>
            <a:r>
              <a:rPr lang="en-GB" sz="2400" i="1" dirty="0" smtClean="0"/>
              <a:t>Or rather, does it indicate a higher incidence of corruption? </a:t>
            </a:r>
          </a:p>
          <a:p>
            <a:pPr marL="800100" lvl="1" indent="-342900" eaLnBrk="0" hangingPunct="0">
              <a:lnSpc>
                <a:spcPct val="80000"/>
              </a:lnSpc>
              <a:spcBef>
                <a:spcPct val="20000"/>
              </a:spcBef>
              <a:buFontTx/>
              <a:buChar char="•"/>
            </a:pPr>
            <a:r>
              <a:rPr lang="en-GB" sz="2400" i="1" dirty="0" smtClean="0"/>
              <a:t>Or both...? </a:t>
            </a:r>
            <a:endParaRPr lang="en-GB" sz="2400" dirty="0"/>
          </a:p>
          <a:p>
            <a:pPr marL="342900" indent="-342900" eaLnBrk="0" hangingPunct="0">
              <a:lnSpc>
                <a:spcPct val="80000"/>
              </a:lnSpc>
              <a:spcBef>
                <a:spcPct val="20000"/>
              </a:spcBef>
              <a:buFont typeface="Wingdings"/>
              <a:buChar char="à"/>
            </a:pPr>
            <a:r>
              <a:rPr lang="en-GB" sz="2400" i="1" dirty="0" smtClean="0">
                <a:solidFill>
                  <a:srgbClr val="FF0000"/>
                </a:solidFill>
              </a:rPr>
              <a:t>In other words, are you really measuring what you intended to measure?  </a:t>
            </a:r>
          </a:p>
          <a:p>
            <a:pPr marL="342900" indent="-342900" eaLnBrk="0" hangingPunct="0">
              <a:lnSpc>
                <a:spcPct val="80000"/>
              </a:lnSpc>
              <a:spcBef>
                <a:spcPct val="20000"/>
              </a:spcBef>
              <a:buFont typeface="Wingdings"/>
              <a:buChar char="à"/>
            </a:pPr>
            <a:r>
              <a:rPr lang="en-GB" sz="2400" i="1" dirty="0" smtClean="0">
                <a:solidFill>
                  <a:srgbClr val="FF0000"/>
                </a:solidFill>
              </a:rPr>
              <a:t>Are you sure it is the reality you want to measure that determines your indicator, or is it the indicator that determines the reality you are measuring instead?...</a:t>
            </a:r>
            <a:endParaRPr lang="en-GB" sz="2400" i="1" dirty="0">
              <a:solidFill>
                <a:srgbClr val="FF0000"/>
              </a:solidFill>
            </a:endParaRPr>
          </a:p>
        </p:txBody>
      </p:sp>
      <p:sp>
        <p:nvSpPr>
          <p:cNvPr id="28679" name="Text Box 8"/>
          <p:cNvSpPr txBox="1">
            <a:spLocks noChangeArrowheads="1"/>
          </p:cNvSpPr>
          <p:nvPr/>
        </p:nvSpPr>
        <p:spPr bwMode="auto">
          <a:xfrm>
            <a:off x="457200" y="1828800"/>
            <a:ext cx="777875" cy="457200"/>
          </a:xfrm>
          <a:prstGeom prst="rect">
            <a:avLst/>
          </a:prstGeom>
          <a:noFill/>
          <a:ln w="9525">
            <a:noFill/>
            <a:miter lim="800000"/>
            <a:headEnd/>
            <a:tailEnd/>
          </a:ln>
        </p:spPr>
        <p:txBody>
          <a:bodyPr>
            <a:spAutoFit/>
          </a:bodyPr>
          <a:lstStyle/>
          <a:p>
            <a:endParaRPr lang="en-GB" dirty="0">
              <a:latin typeface="Times New Roman" pitchFamily="18"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2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2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2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2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2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2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464403"/>
            <a:ext cx="4800600" cy="830997"/>
          </a:xfrm>
          <a:prstGeom prst="rect">
            <a:avLst/>
          </a:prstGeom>
          <a:noFill/>
        </p:spPr>
        <p:txBody>
          <a:bodyPr wrap="square" rtlCol="0">
            <a:spAutoFit/>
          </a:bodyPr>
          <a:lstStyle/>
          <a:p>
            <a:pPr algn="ctr"/>
            <a:r>
              <a:rPr lang="en-US" sz="2400" b="1" dirty="0" smtClean="0"/>
              <a:t>QUANTITATIVE AND QUALITATIVE INDICATORS</a:t>
            </a:r>
            <a:endParaRPr lang="en-US" sz="2400" b="1" dirty="0"/>
          </a:p>
        </p:txBody>
      </p:sp>
      <p:sp>
        <p:nvSpPr>
          <p:cNvPr id="4" name="Content Placeholder 2"/>
          <p:cNvSpPr txBox="1">
            <a:spLocks/>
          </p:cNvSpPr>
          <p:nvPr/>
        </p:nvSpPr>
        <p:spPr>
          <a:xfrm>
            <a:off x="457200" y="1295400"/>
            <a:ext cx="8229600" cy="4800600"/>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fr-CH" sz="3200" dirty="0" smtClean="0"/>
              <a:t>Vote </a:t>
            </a:r>
            <a:r>
              <a:rPr lang="fr-CH" sz="3200" dirty="0" err="1" smtClean="0"/>
              <a:t>with</a:t>
            </a:r>
            <a:r>
              <a:rPr lang="fr-CH" sz="3200" dirty="0" smtClean="0"/>
              <a:t> </a:t>
            </a:r>
            <a:r>
              <a:rPr lang="fr-CH" sz="3200" dirty="0" err="1" smtClean="0"/>
              <a:t>your</a:t>
            </a:r>
            <a:r>
              <a:rPr lang="fr-CH" sz="3200" dirty="0" smtClean="0"/>
              <a:t> hands: qualitative or quantitative:</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CH"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Number</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of people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who</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have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declared</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that</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they</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know the existence of a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redress</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mechanism</a:t>
            </a:r>
            <a:endParaRPr kumimoji="0" lang="fr-CH" sz="3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H" sz="3400" b="0" i="0" u="none" strike="noStrike" kern="1200" cap="none" spc="0" normalizeH="0" baseline="0" noProof="0" dirty="0" smtClean="0">
                <a:ln>
                  <a:noFill/>
                </a:ln>
                <a:solidFill>
                  <a:schemeClr val="tx1"/>
                </a:solidFill>
                <a:effectLst/>
                <a:uLnTx/>
                <a:uFillTx/>
                <a:latin typeface="+mn-lt"/>
                <a:ea typeface="+mn-ea"/>
                <a:cs typeface="+mn-cs"/>
              </a:rPr>
              <a:t>Existence of a complaint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mechanism</a:t>
            </a:r>
            <a:endParaRPr kumimoji="0" lang="fr-CH" sz="3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H" sz="3400" b="0" i="0" u="none" strike="noStrike" kern="1200" cap="none" spc="0" normalizeH="0" baseline="0" noProof="0" dirty="0" smtClean="0">
                <a:ln>
                  <a:noFill/>
                </a:ln>
                <a:solidFill>
                  <a:schemeClr val="tx1"/>
                </a:solidFill>
                <a:effectLst/>
                <a:uLnTx/>
                <a:uFillTx/>
                <a:latin typeface="+mn-lt"/>
                <a:ea typeface="+mn-ea"/>
                <a:cs typeface="+mn-cs"/>
              </a:rPr>
              <a:t>Existence of a complaint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mechanism</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that</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is</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effective and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timely</a:t>
            </a:r>
            <a:endParaRPr kumimoji="0" lang="fr-CH" sz="3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Quality</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of record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keeping</a:t>
            </a:r>
            <a:endParaRPr kumimoji="0" lang="fr-CH" sz="3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Number</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of managers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who</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believe</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that</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records are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kept</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adequately</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Number</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of staff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trained</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on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proper</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record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keeping</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techniques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H" sz="3400" b="0" i="0" u="none" strike="noStrike" kern="1200" cap="none" spc="0" normalizeH="0" baseline="0" noProof="0" dirty="0" smtClean="0">
                <a:ln>
                  <a:noFill/>
                </a:ln>
                <a:solidFill>
                  <a:schemeClr val="tx1"/>
                </a:solidFill>
                <a:effectLst/>
                <a:uLnTx/>
                <a:uFillTx/>
                <a:latin typeface="+mn-lt"/>
                <a:ea typeface="+mn-ea"/>
                <a:cs typeface="+mn-cs"/>
              </a:rPr>
              <a:t>% of staff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evaluations</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where</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proper</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record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keeping</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appears</a:t>
            </a:r>
            <a:r>
              <a:rPr kumimoji="0" lang="fr-CH" sz="3400" b="0" i="0" u="none" strike="noStrike" kern="1200" cap="none" spc="0" normalizeH="0" baseline="0" noProof="0" dirty="0" smtClean="0">
                <a:ln>
                  <a:noFill/>
                </a:ln>
                <a:solidFill>
                  <a:schemeClr val="tx1"/>
                </a:solidFill>
                <a:effectLst/>
                <a:uLnTx/>
                <a:uFillTx/>
                <a:latin typeface="+mn-lt"/>
                <a:ea typeface="+mn-ea"/>
                <a:cs typeface="+mn-cs"/>
              </a:rPr>
              <a:t> as a performance </a:t>
            </a:r>
            <a:r>
              <a:rPr kumimoji="0" lang="fr-CH" sz="3400" b="0" i="0" u="none" strike="noStrike" kern="1200" cap="none" spc="0" normalizeH="0" baseline="0" noProof="0" dirty="0" err="1" smtClean="0">
                <a:ln>
                  <a:noFill/>
                </a:ln>
                <a:solidFill>
                  <a:schemeClr val="tx1"/>
                </a:solidFill>
                <a:effectLst/>
                <a:uLnTx/>
                <a:uFillTx/>
                <a:latin typeface="+mn-lt"/>
                <a:ea typeface="+mn-ea"/>
                <a:cs typeface="+mn-cs"/>
              </a:rPr>
              <a:t>criteria</a:t>
            </a:r>
            <a:endParaRPr kumimoji="0" lang="fr-CH" sz="3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171271"/>
            <a:ext cx="4800600" cy="1200329"/>
          </a:xfrm>
          <a:prstGeom prst="rect">
            <a:avLst/>
          </a:prstGeom>
          <a:noFill/>
        </p:spPr>
        <p:txBody>
          <a:bodyPr wrap="square" rtlCol="0">
            <a:spAutoFit/>
          </a:bodyPr>
          <a:lstStyle/>
          <a:p>
            <a:pPr algn="ctr"/>
            <a:r>
              <a:rPr lang="en-US" sz="2400" b="1" dirty="0" smtClean="0"/>
              <a:t>PERCEPTION-BASED, EXPERIENCE-BASED AND EVIDENCE-BASED INDICATORS</a:t>
            </a:r>
            <a:endParaRPr lang="en-US" sz="2400" b="1" dirty="0"/>
          </a:p>
        </p:txBody>
      </p:sp>
      <p:sp>
        <p:nvSpPr>
          <p:cNvPr id="6" name="Content Placeholder 2"/>
          <p:cNvSpPr txBox="1">
            <a:spLocks/>
          </p:cNvSpPr>
          <p:nvPr/>
        </p:nvSpPr>
        <p:spPr>
          <a:xfrm>
            <a:off x="457200" y="1295400"/>
            <a:ext cx="8229600" cy="480060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fr-CH" sz="32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fr-CH" sz="3200" b="1" dirty="0" smtClean="0"/>
              <a:t>Perception-</a:t>
            </a:r>
            <a:r>
              <a:rPr lang="fr-CH" sz="3200" b="1" dirty="0" err="1" smtClean="0"/>
              <a:t>based</a:t>
            </a:r>
            <a:r>
              <a:rPr lang="fr-CH" sz="3200" dirty="0" smtClean="0"/>
              <a:t>: </a:t>
            </a:r>
            <a:r>
              <a:rPr lang="fr-CH" sz="3200" dirty="0" err="1" smtClean="0"/>
              <a:t>based</a:t>
            </a:r>
            <a:r>
              <a:rPr lang="fr-CH" sz="3200" dirty="0" smtClean="0"/>
              <a:t> on the opinion and perceptions of an </a:t>
            </a:r>
            <a:r>
              <a:rPr lang="fr-CH" sz="3200" dirty="0" err="1" smtClean="0"/>
              <a:t>element</a:t>
            </a:r>
            <a:r>
              <a:rPr lang="fr-CH" sz="3200" dirty="0" smtClean="0"/>
              <a:t> </a:t>
            </a:r>
            <a:r>
              <a:rPr lang="fr-CH" sz="3200" dirty="0" err="1" smtClean="0"/>
              <a:t>among</a:t>
            </a:r>
            <a:r>
              <a:rPr lang="fr-CH" sz="3200" dirty="0" smtClean="0"/>
              <a:t> </a:t>
            </a:r>
            <a:r>
              <a:rPr lang="fr-CH" sz="3200" dirty="0" err="1" smtClean="0"/>
              <a:t>stakeholders</a:t>
            </a:r>
            <a:r>
              <a:rPr lang="fr-CH" sz="3200" dirty="0" smtClean="0"/>
              <a:t> and experts</a:t>
            </a:r>
          </a:p>
          <a:p>
            <a:pPr marL="342900" indent="-342900">
              <a:spcBef>
                <a:spcPct val="20000"/>
              </a:spcBef>
            </a:pPr>
            <a:endParaRPr lang="fr-CH" sz="3200" dirty="0" smtClean="0"/>
          </a:p>
          <a:p>
            <a:pPr marL="342900" indent="-342900">
              <a:spcBef>
                <a:spcPct val="20000"/>
              </a:spcBef>
            </a:pPr>
            <a:r>
              <a:rPr lang="fr-CH" sz="3200" b="1" dirty="0" err="1" smtClean="0"/>
              <a:t>Experience</a:t>
            </a:r>
            <a:r>
              <a:rPr lang="fr-CH" sz="3200" b="1" dirty="0" smtClean="0"/>
              <a:t>-</a:t>
            </a:r>
            <a:r>
              <a:rPr lang="fr-CH" sz="3200" b="1" dirty="0" err="1" smtClean="0"/>
              <a:t>based</a:t>
            </a:r>
            <a:r>
              <a:rPr lang="fr-CH" sz="3200" dirty="0" smtClean="0"/>
              <a:t>: Polling </a:t>
            </a:r>
            <a:r>
              <a:rPr lang="fr-CH" sz="3200" dirty="0" err="1" smtClean="0"/>
              <a:t>stakeholders</a:t>
            </a:r>
            <a:r>
              <a:rPr lang="fr-CH" sz="3200" dirty="0" smtClean="0"/>
              <a:t> about </a:t>
            </a:r>
            <a:r>
              <a:rPr lang="fr-CH" sz="3200" dirty="0" err="1" smtClean="0"/>
              <a:t>their</a:t>
            </a:r>
            <a:r>
              <a:rPr lang="fr-CH" sz="3200" dirty="0" smtClean="0"/>
              <a:t> </a:t>
            </a:r>
            <a:r>
              <a:rPr lang="fr-CH" sz="3200" dirty="0" err="1" smtClean="0"/>
              <a:t>actual</a:t>
            </a:r>
            <a:r>
              <a:rPr lang="fr-CH" sz="3200" dirty="0" smtClean="0"/>
              <a:t> </a:t>
            </a:r>
            <a:r>
              <a:rPr lang="fr-CH" sz="3200" dirty="0" err="1" smtClean="0"/>
              <a:t>experience</a:t>
            </a:r>
            <a:r>
              <a:rPr lang="fr-CH" sz="3200" dirty="0" smtClean="0"/>
              <a:t> </a:t>
            </a:r>
            <a:r>
              <a:rPr lang="fr-CH" sz="3200" dirty="0" err="1" smtClean="0"/>
              <a:t>with</a:t>
            </a:r>
            <a:r>
              <a:rPr lang="fr-CH" sz="3200" dirty="0" smtClean="0"/>
              <a:t> </a:t>
            </a:r>
            <a:r>
              <a:rPr lang="fr-CH" sz="3200" dirty="0" err="1" smtClean="0"/>
              <a:t>something</a:t>
            </a:r>
            <a:r>
              <a:rPr lang="fr-CH" sz="3200" dirty="0" smtClean="0"/>
              <a:t> </a:t>
            </a:r>
          </a:p>
          <a:p>
            <a:pPr marL="342900" marR="0" lvl="0" indent="-342900" algn="l" defTabSz="914400" rtl="0" eaLnBrk="1" fontAlgn="auto" latinLnBrk="0" hangingPunct="1">
              <a:lnSpc>
                <a:spcPct val="100000"/>
              </a:lnSpc>
              <a:spcBef>
                <a:spcPct val="20000"/>
              </a:spcBef>
              <a:spcAft>
                <a:spcPts val="0"/>
              </a:spcAft>
              <a:buClrTx/>
              <a:buSzTx/>
              <a:tabLst/>
              <a:defRPr/>
            </a:pPr>
            <a:endParaRPr lang="fr-CH" sz="32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fr-CH" sz="3200" b="1" dirty="0" smtClean="0"/>
              <a:t>Evidence-</a:t>
            </a:r>
            <a:r>
              <a:rPr lang="fr-CH" sz="3200" b="1" dirty="0" err="1" smtClean="0"/>
              <a:t>based</a:t>
            </a:r>
            <a:r>
              <a:rPr lang="fr-CH" sz="3200" dirty="0" smtClean="0"/>
              <a:t>: Harder </a:t>
            </a:r>
            <a:r>
              <a:rPr lang="fr-CH" sz="3200" dirty="0" err="1" smtClean="0"/>
              <a:t>facts</a:t>
            </a:r>
            <a:endParaRPr lang="fr-CH" sz="32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lang="fr-CH" sz="32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520" y="980728"/>
            <a:ext cx="8435280" cy="5544616"/>
          </a:xfrm>
        </p:spPr>
        <p:txBody>
          <a:bodyPr>
            <a:normAutofit/>
          </a:bodyPr>
          <a:lstStyle/>
          <a:p>
            <a:pPr marL="1371600" lvl="3" indent="0">
              <a:buNone/>
            </a:pPr>
            <a:endParaRPr lang="fr-CH" dirty="0" smtClean="0"/>
          </a:p>
          <a:p>
            <a:pPr lvl="3"/>
            <a:endParaRPr lang="fr-CH" dirty="0" smtClean="0"/>
          </a:p>
          <a:p>
            <a:pPr marL="457200" lvl="1" indent="0">
              <a:buNone/>
            </a:pPr>
            <a:endParaRPr lang="fr-CH" dirty="0" smtClean="0"/>
          </a:p>
          <a:p>
            <a:pPr lvl="3"/>
            <a:endParaRPr lang="fr-CH" dirty="0" smtClean="0"/>
          </a:p>
          <a:p>
            <a:pPr lvl="3"/>
            <a:endParaRPr lang="fr-CH" dirty="0"/>
          </a:p>
          <a:p>
            <a:pPr lvl="1"/>
            <a:endParaRPr lang="fr-CH" dirty="0" smtClean="0"/>
          </a:p>
          <a:p>
            <a:pPr lvl="1"/>
            <a:endParaRPr lang="fr-CH" dirty="0"/>
          </a:p>
        </p:txBody>
      </p:sp>
      <p:graphicFrame>
        <p:nvGraphicFramePr>
          <p:cNvPr id="4" name="Table 3"/>
          <p:cNvGraphicFramePr>
            <a:graphicFrameLocks noGrp="1"/>
          </p:cNvGraphicFramePr>
          <p:nvPr>
            <p:extLst>
              <p:ext uri="{D42A27DB-BD31-4B8C-83A1-F6EECF244321}">
                <p14:modId xmlns:p14="http://schemas.microsoft.com/office/powerpoint/2010/main" xmlns="" val="3617230153"/>
              </p:ext>
            </p:extLst>
          </p:nvPr>
        </p:nvGraphicFramePr>
        <p:xfrm>
          <a:off x="179512" y="260648"/>
          <a:ext cx="8784975" cy="2468880"/>
        </p:xfrm>
        <a:graphic>
          <a:graphicData uri="http://schemas.openxmlformats.org/drawingml/2006/table">
            <a:tbl>
              <a:tblPr firstRow="1" bandRow="1">
                <a:tableStyleId>{5C22544A-7EE6-4342-B048-85BDC9FD1C3A}</a:tableStyleId>
              </a:tblPr>
              <a:tblGrid>
                <a:gridCol w="2928325"/>
                <a:gridCol w="2928325"/>
                <a:gridCol w="292832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Perception</a:t>
                      </a:r>
                      <a:r>
                        <a:rPr lang="fr-CH" baseline="0" dirty="0" smtClean="0"/>
                        <a:t> </a:t>
                      </a:r>
                      <a:r>
                        <a:rPr lang="fr-CH" baseline="0" dirty="0" err="1" smtClean="0"/>
                        <a:t>based</a:t>
                      </a:r>
                      <a:endParaRPr lang="fr-CH" dirty="0" smtClean="0"/>
                    </a:p>
                    <a:p>
                      <a:endParaRPr lang="fr-CH"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Experience</a:t>
                      </a:r>
                      <a:r>
                        <a:rPr lang="fr-CH" dirty="0" smtClean="0"/>
                        <a:t> </a:t>
                      </a:r>
                      <a:r>
                        <a:rPr lang="fr-CH" dirty="0" err="1" smtClean="0"/>
                        <a:t>based</a:t>
                      </a:r>
                      <a:r>
                        <a:rPr lang="fr-CH" dirty="0" smtClean="0"/>
                        <a:t> </a:t>
                      </a:r>
                    </a:p>
                    <a:p>
                      <a:endParaRPr lang="fr-CH"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Evidence</a:t>
                      </a:r>
                      <a:r>
                        <a:rPr lang="fr-CH" baseline="0" dirty="0" smtClean="0"/>
                        <a:t> </a:t>
                      </a:r>
                      <a:r>
                        <a:rPr lang="fr-CH" baseline="0" dirty="0" err="1" smtClean="0"/>
                        <a:t>based</a:t>
                      </a:r>
                      <a:r>
                        <a:rPr lang="fr-CH" baseline="0" dirty="0" smtClean="0"/>
                        <a:t> </a:t>
                      </a:r>
                      <a:endParaRPr lang="fr-CH" dirty="0" smtClean="0"/>
                    </a:p>
                    <a:p>
                      <a:endParaRPr lang="fr-CH"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Based</a:t>
                      </a:r>
                      <a:r>
                        <a:rPr lang="fr-CH" dirty="0" smtClean="0"/>
                        <a:t> on the opinion and perceptions of an </a:t>
                      </a:r>
                      <a:r>
                        <a:rPr lang="fr-CH" dirty="0" err="1" smtClean="0"/>
                        <a:t>element</a:t>
                      </a:r>
                      <a:r>
                        <a:rPr lang="fr-CH" dirty="0" smtClean="0"/>
                        <a:t> </a:t>
                      </a:r>
                      <a:r>
                        <a:rPr lang="fr-CH" dirty="0" err="1" smtClean="0"/>
                        <a:t>among</a:t>
                      </a:r>
                      <a:r>
                        <a:rPr lang="fr-CH" dirty="0" smtClean="0"/>
                        <a:t> </a:t>
                      </a:r>
                      <a:r>
                        <a:rPr lang="fr-CH" dirty="0" err="1" smtClean="0"/>
                        <a:t>stakeholders</a:t>
                      </a:r>
                      <a:r>
                        <a:rPr lang="fr-CH" dirty="0" smtClean="0"/>
                        <a:t> and experts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Polling </a:t>
                      </a:r>
                      <a:r>
                        <a:rPr lang="fr-CH" dirty="0" err="1" smtClean="0"/>
                        <a:t>stakeholders</a:t>
                      </a:r>
                      <a:r>
                        <a:rPr lang="fr-CH" dirty="0" smtClean="0"/>
                        <a:t> about </a:t>
                      </a:r>
                      <a:r>
                        <a:rPr lang="fr-CH" dirty="0" err="1" smtClean="0"/>
                        <a:t>their</a:t>
                      </a:r>
                      <a:r>
                        <a:rPr lang="fr-CH" dirty="0" smtClean="0"/>
                        <a:t> </a:t>
                      </a:r>
                      <a:r>
                        <a:rPr lang="fr-CH" dirty="0" err="1" smtClean="0"/>
                        <a:t>actual</a:t>
                      </a:r>
                      <a:r>
                        <a:rPr lang="fr-CH" dirty="0" smtClean="0"/>
                        <a:t> </a:t>
                      </a:r>
                      <a:r>
                        <a:rPr lang="fr-CH" dirty="0" err="1" smtClean="0"/>
                        <a:t>experience</a:t>
                      </a:r>
                      <a:r>
                        <a:rPr lang="fr-CH" dirty="0" smtClean="0"/>
                        <a:t> </a:t>
                      </a:r>
                      <a:r>
                        <a:rPr lang="fr-CH" dirty="0" err="1" smtClean="0"/>
                        <a:t>with</a:t>
                      </a:r>
                      <a:r>
                        <a:rPr lang="fr-CH" dirty="0" smtClean="0"/>
                        <a:t> </a:t>
                      </a:r>
                      <a:r>
                        <a:rPr lang="fr-CH" dirty="0" err="1" smtClean="0"/>
                        <a:t>something</a:t>
                      </a:r>
                      <a:r>
                        <a:rPr lang="fr-CH" dirty="0" smtClean="0"/>
                        <a:t> </a:t>
                      </a:r>
                    </a:p>
                    <a:p>
                      <a:endParaRPr lang="fr-CH" dirty="0"/>
                    </a:p>
                  </a:txBody>
                  <a:tcPr/>
                </a:tc>
                <a:tc>
                  <a:txBody>
                    <a:bodyPr/>
                    <a:lstStyle/>
                    <a:p>
                      <a:r>
                        <a:rPr lang="fr-CH" dirty="0" smtClean="0"/>
                        <a:t>Harder </a:t>
                      </a:r>
                      <a:r>
                        <a:rPr lang="fr-CH" dirty="0" err="1" smtClean="0"/>
                        <a:t>facts</a:t>
                      </a:r>
                      <a:endParaRPr lang="fr-CH" dirty="0"/>
                    </a:p>
                  </a:txBody>
                  <a:tcPr/>
                </a:tc>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Example</a:t>
                      </a:r>
                      <a:r>
                        <a:rPr lang="fr-CH" baseline="0" dirty="0" smtClean="0"/>
                        <a:t> </a:t>
                      </a:r>
                      <a:r>
                        <a:rPr lang="fr-CH" dirty="0" err="1" smtClean="0"/>
                        <a:t>measuring</a:t>
                      </a:r>
                      <a:r>
                        <a:rPr lang="fr-CH" dirty="0" smtClean="0"/>
                        <a:t> </a:t>
                      </a:r>
                      <a:r>
                        <a:rPr lang="fr-CH" dirty="0" err="1" smtClean="0"/>
                        <a:t>accountability</a:t>
                      </a:r>
                      <a:r>
                        <a:rPr lang="fr-CH" dirty="0" smtClean="0"/>
                        <a:t> </a:t>
                      </a:r>
                      <a:r>
                        <a:rPr lang="fr-CH" dirty="0" err="1" smtClean="0"/>
                        <a:t>through</a:t>
                      </a:r>
                      <a:r>
                        <a:rPr lang="fr-CH" dirty="0" smtClean="0"/>
                        <a:t> the </a:t>
                      </a:r>
                      <a:r>
                        <a:rPr lang="fr-CH" dirty="0" err="1" smtClean="0"/>
                        <a:t>effectiveness</a:t>
                      </a:r>
                      <a:r>
                        <a:rPr lang="fr-CH" dirty="0" smtClean="0"/>
                        <a:t> of a complaint </a:t>
                      </a:r>
                      <a:r>
                        <a:rPr lang="fr-CH" dirty="0" err="1" smtClean="0"/>
                        <a:t>channel</a:t>
                      </a:r>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H" dirty="0"/>
                    </a:p>
                  </a:txBody>
                  <a:tcPr/>
                </a:tc>
                <a:tc hMerge="1">
                  <a:txBody>
                    <a:bodyPr/>
                    <a:lstStyle/>
                    <a:p>
                      <a:endParaRPr lang="fr-CH" dirty="0"/>
                    </a:p>
                  </a:txBody>
                  <a:tcPr/>
                </a:tc>
                <a:tc hMerge="1">
                  <a:txBody>
                    <a:bodyPr/>
                    <a:lstStyle/>
                    <a:p>
                      <a:endParaRPr lang="fr-CH"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105611260"/>
              </p:ext>
            </p:extLst>
          </p:nvPr>
        </p:nvGraphicFramePr>
        <p:xfrm>
          <a:off x="206625" y="259080"/>
          <a:ext cx="8784975" cy="3931920"/>
        </p:xfrm>
        <a:graphic>
          <a:graphicData uri="http://schemas.openxmlformats.org/drawingml/2006/table">
            <a:tbl>
              <a:tblPr firstRow="1" bandRow="1">
                <a:tableStyleId>{5C22544A-7EE6-4342-B048-85BDC9FD1C3A}</a:tableStyleId>
              </a:tblPr>
              <a:tblGrid>
                <a:gridCol w="2928325"/>
                <a:gridCol w="2928325"/>
                <a:gridCol w="292832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Perception</a:t>
                      </a:r>
                      <a:r>
                        <a:rPr lang="fr-CH" baseline="0" dirty="0" smtClean="0"/>
                        <a:t> </a:t>
                      </a:r>
                      <a:r>
                        <a:rPr lang="fr-CH" baseline="0" dirty="0" err="1" smtClean="0"/>
                        <a:t>based</a:t>
                      </a:r>
                      <a:endParaRPr lang="fr-CH" dirty="0" smtClean="0"/>
                    </a:p>
                    <a:p>
                      <a:endParaRPr lang="fr-CH"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Experience</a:t>
                      </a:r>
                      <a:r>
                        <a:rPr lang="fr-CH" dirty="0" smtClean="0"/>
                        <a:t> </a:t>
                      </a:r>
                      <a:r>
                        <a:rPr lang="fr-CH" dirty="0" err="1" smtClean="0"/>
                        <a:t>based</a:t>
                      </a:r>
                      <a:r>
                        <a:rPr lang="fr-CH" dirty="0" smtClean="0"/>
                        <a:t> </a:t>
                      </a:r>
                    </a:p>
                    <a:p>
                      <a:endParaRPr lang="fr-CH"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Evidence</a:t>
                      </a:r>
                      <a:r>
                        <a:rPr lang="fr-CH" baseline="0" dirty="0" smtClean="0"/>
                        <a:t> </a:t>
                      </a:r>
                      <a:r>
                        <a:rPr lang="fr-CH" baseline="0" dirty="0" err="1" smtClean="0"/>
                        <a:t>based</a:t>
                      </a:r>
                      <a:r>
                        <a:rPr lang="fr-CH" baseline="0" dirty="0" smtClean="0"/>
                        <a:t> </a:t>
                      </a:r>
                      <a:endParaRPr lang="fr-CH" dirty="0" smtClean="0"/>
                    </a:p>
                    <a:p>
                      <a:endParaRPr lang="fr-CH"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Based</a:t>
                      </a:r>
                      <a:r>
                        <a:rPr lang="fr-CH" dirty="0" smtClean="0"/>
                        <a:t> on the opinion and perceptions of an </a:t>
                      </a:r>
                      <a:r>
                        <a:rPr lang="fr-CH" dirty="0" err="1" smtClean="0"/>
                        <a:t>element</a:t>
                      </a:r>
                      <a:r>
                        <a:rPr lang="fr-CH" dirty="0" smtClean="0"/>
                        <a:t> </a:t>
                      </a:r>
                      <a:r>
                        <a:rPr lang="fr-CH" dirty="0" err="1" smtClean="0"/>
                        <a:t>among</a:t>
                      </a:r>
                      <a:r>
                        <a:rPr lang="fr-CH" dirty="0" smtClean="0"/>
                        <a:t> </a:t>
                      </a:r>
                      <a:r>
                        <a:rPr lang="fr-CH" dirty="0" err="1" smtClean="0"/>
                        <a:t>stakeholders</a:t>
                      </a:r>
                      <a:r>
                        <a:rPr lang="fr-CH" dirty="0" smtClean="0"/>
                        <a:t> and experts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Polling </a:t>
                      </a:r>
                      <a:r>
                        <a:rPr lang="fr-CH" dirty="0" err="1" smtClean="0"/>
                        <a:t>stakeholders</a:t>
                      </a:r>
                      <a:r>
                        <a:rPr lang="fr-CH" dirty="0" smtClean="0"/>
                        <a:t> about </a:t>
                      </a:r>
                      <a:r>
                        <a:rPr lang="fr-CH" dirty="0" err="1" smtClean="0"/>
                        <a:t>their</a:t>
                      </a:r>
                      <a:r>
                        <a:rPr lang="fr-CH" dirty="0" smtClean="0"/>
                        <a:t> </a:t>
                      </a:r>
                      <a:r>
                        <a:rPr lang="fr-CH" dirty="0" err="1" smtClean="0"/>
                        <a:t>actual</a:t>
                      </a:r>
                      <a:r>
                        <a:rPr lang="fr-CH" dirty="0" smtClean="0"/>
                        <a:t> </a:t>
                      </a:r>
                      <a:r>
                        <a:rPr lang="fr-CH" dirty="0" err="1" smtClean="0"/>
                        <a:t>experience</a:t>
                      </a:r>
                      <a:r>
                        <a:rPr lang="fr-CH" dirty="0" smtClean="0"/>
                        <a:t> </a:t>
                      </a:r>
                      <a:r>
                        <a:rPr lang="fr-CH" dirty="0" err="1" smtClean="0"/>
                        <a:t>with</a:t>
                      </a:r>
                      <a:r>
                        <a:rPr lang="fr-CH" dirty="0" smtClean="0"/>
                        <a:t> </a:t>
                      </a:r>
                      <a:r>
                        <a:rPr lang="fr-CH" dirty="0" err="1" smtClean="0"/>
                        <a:t>something</a:t>
                      </a:r>
                      <a:r>
                        <a:rPr lang="fr-CH" dirty="0" smtClean="0"/>
                        <a:t> </a:t>
                      </a:r>
                    </a:p>
                    <a:p>
                      <a:endParaRPr lang="fr-CH" dirty="0"/>
                    </a:p>
                  </a:txBody>
                  <a:tcPr/>
                </a:tc>
                <a:tc>
                  <a:txBody>
                    <a:bodyPr/>
                    <a:lstStyle/>
                    <a:p>
                      <a:r>
                        <a:rPr lang="fr-CH" dirty="0" smtClean="0"/>
                        <a:t>Harder </a:t>
                      </a:r>
                      <a:r>
                        <a:rPr lang="fr-CH" dirty="0" err="1" smtClean="0"/>
                        <a:t>facts</a:t>
                      </a:r>
                      <a:endParaRPr lang="fr-CH" dirty="0"/>
                    </a:p>
                  </a:txBody>
                  <a:tcPr/>
                </a:tc>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Example</a:t>
                      </a:r>
                      <a:r>
                        <a:rPr lang="fr-CH" baseline="0" dirty="0" smtClean="0"/>
                        <a:t> </a:t>
                      </a:r>
                      <a:r>
                        <a:rPr lang="fr-CH" dirty="0" err="1" smtClean="0"/>
                        <a:t>measuring</a:t>
                      </a:r>
                      <a:r>
                        <a:rPr lang="fr-CH" dirty="0" smtClean="0"/>
                        <a:t> </a:t>
                      </a:r>
                      <a:r>
                        <a:rPr lang="fr-CH" dirty="0" err="1" smtClean="0"/>
                        <a:t>accountability</a:t>
                      </a:r>
                      <a:r>
                        <a:rPr lang="fr-CH" dirty="0" smtClean="0"/>
                        <a:t> </a:t>
                      </a:r>
                      <a:r>
                        <a:rPr lang="fr-CH" dirty="0" err="1" smtClean="0"/>
                        <a:t>through</a:t>
                      </a:r>
                      <a:r>
                        <a:rPr lang="fr-CH" dirty="0" smtClean="0"/>
                        <a:t> the </a:t>
                      </a:r>
                      <a:r>
                        <a:rPr lang="fr-CH" dirty="0" err="1" smtClean="0"/>
                        <a:t>effectiveness</a:t>
                      </a:r>
                      <a:r>
                        <a:rPr lang="fr-CH" dirty="0" smtClean="0"/>
                        <a:t> of a complaint </a:t>
                      </a:r>
                      <a:r>
                        <a:rPr lang="fr-CH" dirty="0" err="1" smtClean="0"/>
                        <a:t>channel</a:t>
                      </a:r>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H" dirty="0"/>
                    </a:p>
                  </a:txBody>
                  <a:tcPr/>
                </a:tc>
                <a:tc hMerge="1">
                  <a:txBody>
                    <a:bodyPr/>
                    <a:lstStyle/>
                    <a:p>
                      <a:endParaRPr lang="fr-CH" dirty="0"/>
                    </a:p>
                  </a:txBody>
                  <a:tcPr/>
                </a:tc>
                <a:tc hMerge="1">
                  <a:txBody>
                    <a:bodyPr/>
                    <a:lstStyle/>
                    <a:p>
                      <a:endParaRPr lang="fr-CH" dirty="0"/>
                    </a:p>
                  </a:txBody>
                  <a:tcPr/>
                </a:tc>
              </a:tr>
              <a:tr h="370840">
                <a:tc>
                  <a:txBody>
                    <a:bodyPr/>
                    <a:lstStyle/>
                    <a:p>
                      <a:r>
                        <a:rPr lang="fr-CH" dirty="0" smtClean="0"/>
                        <a:t>% of </a:t>
                      </a:r>
                      <a:r>
                        <a:rPr lang="fr-CH" dirty="0" err="1" smtClean="0"/>
                        <a:t>polled</a:t>
                      </a:r>
                      <a:r>
                        <a:rPr lang="fr-CH" dirty="0" smtClean="0"/>
                        <a:t> local </a:t>
                      </a:r>
                      <a:r>
                        <a:rPr lang="fr-CH" dirty="0" err="1" smtClean="0"/>
                        <a:t>stakeholders</a:t>
                      </a:r>
                      <a:r>
                        <a:rPr lang="fr-CH" dirty="0" smtClean="0"/>
                        <a:t> </a:t>
                      </a:r>
                      <a:r>
                        <a:rPr lang="fr-CH" dirty="0" err="1" smtClean="0"/>
                        <a:t>who</a:t>
                      </a:r>
                      <a:r>
                        <a:rPr lang="fr-CH" dirty="0" smtClean="0"/>
                        <a:t> </a:t>
                      </a:r>
                      <a:r>
                        <a:rPr lang="fr-CH" dirty="0" err="1" smtClean="0"/>
                        <a:t>say</a:t>
                      </a:r>
                      <a:r>
                        <a:rPr lang="fr-CH" dirty="0" smtClean="0"/>
                        <a:t> </a:t>
                      </a:r>
                      <a:r>
                        <a:rPr lang="fr-CH" dirty="0" err="1" smtClean="0"/>
                        <a:t>they</a:t>
                      </a:r>
                      <a:r>
                        <a:rPr lang="fr-CH" dirty="0" smtClean="0"/>
                        <a:t> are «</a:t>
                      </a:r>
                      <a:r>
                        <a:rPr lang="fr-CH" dirty="0" err="1" smtClean="0"/>
                        <a:t>very</a:t>
                      </a:r>
                      <a:r>
                        <a:rPr lang="fr-CH" dirty="0" smtClean="0"/>
                        <a:t> </a:t>
                      </a:r>
                      <a:r>
                        <a:rPr lang="fr-CH" dirty="0" err="1" smtClean="0"/>
                        <a:t>comfortable</a:t>
                      </a:r>
                      <a:r>
                        <a:rPr lang="fr-CH" dirty="0" smtClean="0"/>
                        <a:t>» </a:t>
                      </a:r>
                      <a:r>
                        <a:rPr lang="fr-CH" dirty="0" err="1" smtClean="0"/>
                        <a:t>with</a:t>
                      </a:r>
                      <a:r>
                        <a:rPr lang="fr-CH" dirty="0" smtClean="0"/>
                        <a:t> the </a:t>
                      </a:r>
                      <a:r>
                        <a:rPr lang="fr-CH" dirty="0" err="1" smtClean="0"/>
                        <a:t>way</a:t>
                      </a:r>
                      <a:r>
                        <a:rPr lang="fr-CH" dirty="0" smtClean="0"/>
                        <a:t> </a:t>
                      </a:r>
                      <a:r>
                        <a:rPr lang="fr-CH" dirty="0" err="1" smtClean="0"/>
                        <a:t>their</a:t>
                      </a:r>
                      <a:r>
                        <a:rPr lang="fr-CH" dirty="0" smtClean="0"/>
                        <a:t> complaint has been </a:t>
                      </a:r>
                      <a:r>
                        <a:rPr lang="fr-CH" dirty="0" err="1" smtClean="0"/>
                        <a:t>handled</a:t>
                      </a:r>
                      <a:r>
                        <a:rPr lang="fr-CH" dirty="0" smtClean="0"/>
                        <a:t> </a:t>
                      </a:r>
                      <a:endParaRPr lang="fr-CH"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CH" dirty="0" smtClean="0"/>
                        <a:t>% of </a:t>
                      </a:r>
                      <a:r>
                        <a:rPr lang="fr-CH" dirty="0" err="1" smtClean="0"/>
                        <a:t>stakeholders</a:t>
                      </a:r>
                      <a:r>
                        <a:rPr lang="fr-CH" dirty="0" smtClean="0"/>
                        <a:t> for </a:t>
                      </a:r>
                      <a:r>
                        <a:rPr lang="fr-CH" dirty="0" err="1" smtClean="0"/>
                        <a:t>whom</a:t>
                      </a:r>
                      <a:r>
                        <a:rPr lang="fr-CH" dirty="0" smtClean="0"/>
                        <a:t> the </a:t>
                      </a:r>
                      <a:r>
                        <a:rPr lang="fr-CH" dirty="0" err="1" smtClean="0"/>
                        <a:t>resolution</a:t>
                      </a:r>
                      <a:r>
                        <a:rPr lang="fr-CH" dirty="0" smtClean="0"/>
                        <a:t> of a complaint has </a:t>
                      </a:r>
                      <a:r>
                        <a:rPr lang="fr-CH" dirty="0" err="1" smtClean="0"/>
                        <a:t>occurred</a:t>
                      </a:r>
                      <a:r>
                        <a:rPr lang="fr-CH" dirty="0" smtClean="0"/>
                        <a:t> </a:t>
                      </a:r>
                      <a:r>
                        <a:rPr lang="fr-CH" dirty="0" err="1" smtClean="0"/>
                        <a:t>without</a:t>
                      </a:r>
                      <a:r>
                        <a:rPr lang="fr-CH" dirty="0" smtClean="0"/>
                        <a:t> </a:t>
                      </a:r>
                      <a:r>
                        <a:rPr lang="fr-CH" dirty="0" err="1" smtClean="0"/>
                        <a:t>paying</a:t>
                      </a:r>
                      <a:r>
                        <a:rPr lang="fr-CH" dirty="0" smtClean="0"/>
                        <a:t> a bribe</a:t>
                      </a:r>
                    </a:p>
                    <a:p>
                      <a:endParaRPr lang="fr-CH"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CH" dirty="0" err="1" smtClean="0"/>
                        <a:t>Increase</a:t>
                      </a:r>
                      <a:r>
                        <a:rPr lang="fr-CH" dirty="0" smtClean="0"/>
                        <a:t> (or </a:t>
                      </a:r>
                      <a:r>
                        <a:rPr lang="fr-CH" dirty="0" err="1" smtClean="0"/>
                        <a:t>decrease</a:t>
                      </a:r>
                      <a:r>
                        <a:rPr lang="fr-CH" dirty="0" smtClean="0"/>
                        <a:t>) of the </a:t>
                      </a:r>
                      <a:r>
                        <a:rPr lang="fr-CH" dirty="0" err="1" smtClean="0"/>
                        <a:t>number</a:t>
                      </a:r>
                      <a:r>
                        <a:rPr lang="fr-CH" dirty="0" smtClean="0"/>
                        <a:t> of complaints </a:t>
                      </a:r>
                      <a:r>
                        <a:rPr lang="fr-CH" dirty="0" err="1" smtClean="0"/>
                        <a:t>between</a:t>
                      </a:r>
                      <a:r>
                        <a:rPr lang="fr-CH" dirty="0" smtClean="0"/>
                        <a:t> 2012 and 2013 </a:t>
                      </a:r>
                    </a:p>
                    <a:p>
                      <a:endParaRPr lang="fr-CH"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726703445"/>
              </p:ext>
            </p:extLst>
          </p:nvPr>
        </p:nvGraphicFramePr>
        <p:xfrm>
          <a:off x="206625" y="274320"/>
          <a:ext cx="8784975" cy="6583680"/>
        </p:xfrm>
        <a:graphic>
          <a:graphicData uri="http://schemas.openxmlformats.org/drawingml/2006/table">
            <a:tbl>
              <a:tblPr firstRow="1" bandRow="1">
                <a:tableStyleId>{5C22544A-7EE6-4342-B048-85BDC9FD1C3A}</a:tableStyleId>
              </a:tblPr>
              <a:tblGrid>
                <a:gridCol w="2928325"/>
                <a:gridCol w="2928325"/>
                <a:gridCol w="292832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Perception</a:t>
                      </a:r>
                      <a:r>
                        <a:rPr lang="fr-CH" baseline="0" dirty="0" smtClean="0"/>
                        <a:t> </a:t>
                      </a:r>
                      <a:r>
                        <a:rPr lang="fr-CH" baseline="0" dirty="0" err="1" smtClean="0"/>
                        <a:t>based</a:t>
                      </a:r>
                      <a:endParaRPr lang="fr-CH" dirty="0" smtClean="0"/>
                    </a:p>
                    <a:p>
                      <a:endParaRPr lang="fr-CH"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Experience</a:t>
                      </a:r>
                      <a:r>
                        <a:rPr lang="fr-CH" dirty="0" smtClean="0"/>
                        <a:t> </a:t>
                      </a:r>
                      <a:r>
                        <a:rPr lang="fr-CH" dirty="0" err="1" smtClean="0"/>
                        <a:t>based</a:t>
                      </a:r>
                      <a:r>
                        <a:rPr lang="fr-CH" dirty="0" smtClean="0"/>
                        <a:t> </a:t>
                      </a:r>
                    </a:p>
                    <a:p>
                      <a:endParaRPr lang="fr-CH"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Evidence</a:t>
                      </a:r>
                      <a:r>
                        <a:rPr lang="fr-CH" baseline="0" dirty="0" smtClean="0"/>
                        <a:t> </a:t>
                      </a:r>
                      <a:r>
                        <a:rPr lang="fr-CH" baseline="0" dirty="0" err="1" smtClean="0"/>
                        <a:t>based</a:t>
                      </a:r>
                      <a:r>
                        <a:rPr lang="fr-CH" baseline="0" dirty="0" smtClean="0"/>
                        <a:t> </a:t>
                      </a:r>
                      <a:endParaRPr lang="fr-CH" dirty="0" smtClean="0"/>
                    </a:p>
                    <a:p>
                      <a:endParaRPr lang="fr-CH"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Based</a:t>
                      </a:r>
                      <a:r>
                        <a:rPr lang="fr-CH" dirty="0" smtClean="0"/>
                        <a:t> on the opinion and perceptions of an </a:t>
                      </a:r>
                      <a:r>
                        <a:rPr lang="fr-CH" dirty="0" err="1" smtClean="0"/>
                        <a:t>element</a:t>
                      </a:r>
                      <a:r>
                        <a:rPr lang="fr-CH" dirty="0" smtClean="0"/>
                        <a:t> </a:t>
                      </a:r>
                      <a:r>
                        <a:rPr lang="fr-CH" dirty="0" err="1" smtClean="0"/>
                        <a:t>among</a:t>
                      </a:r>
                      <a:r>
                        <a:rPr lang="fr-CH" dirty="0" smtClean="0"/>
                        <a:t> </a:t>
                      </a:r>
                      <a:r>
                        <a:rPr lang="fr-CH" dirty="0" err="1" smtClean="0"/>
                        <a:t>stakeholders</a:t>
                      </a:r>
                      <a:r>
                        <a:rPr lang="fr-CH" dirty="0" smtClean="0"/>
                        <a:t> and experts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Polling </a:t>
                      </a:r>
                      <a:r>
                        <a:rPr lang="fr-CH" dirty="0" err="1" smtClean="0"/>
                        <a:t>stakeholders</a:t>
                      </a:r>
                      <a:r>
                        <a:rPr lang="fr-CH" dirty="0" smtClean="0"/>
                        <a:t> about </a:t>
                      </a:r>
                      <a:r>
                        <a:rPr lang="fr-CH" dirty="0" err="1" smtClean="0"/>
                        <a:t>their</a:t>
                      </a:r>
                      <a:r>
                        <a:rPr lang="fr-CH" dirty="0" smtClean="0"/>
                        <a:t> </a:t>
                      </a:r>
                      <a:r>
                        <a:rPr lang="fr-CH" dirty="0" err="1" smtClean="0"/>
                        <a:t>actual</a:t>
                      </a:r>
                      <a:r>
                        <a:rPr lang="fr-CH" dirty="0" smtClean="0"/>
                        <a:t> </a:t>
                      </a:r>
                      <a:r>
                        <a:rPr lang="fr-CH" dirty="0" err="1" smtClean="0"/>
                        <a:t>experience</a:t>
                      </a:r>
                      <a:r>
                        <a:rPr lang="fr-CH" dirty="0" smtClean="0"/>
                        <a:t> </a:t>
                      </a:r>
                      <a:r>
                        <a:rPr lang="fr-CH" dirty="0" err="1" smtClean="0"/>
                        <a:t>with</a:t>
                      </a:r>
                      <a:r>
                        <a:rPr lang="fr-CH" dirty="0" smtClean="0"/>
                        <a:t> </a:t>
                      </a:r>
                      <a:r>
                        <a:rPr lang="fr-CH" dirty="0" err="1" smtClean="0"/>
                        <a:t>something</a:t>
                      </a:r>
                      <a:r>
                        <a:rPr lang="fr-CH" dirty="0" smtClean="0"/>
                        <a:t> </a:t>
                      </a:r>
                    </a:p>
                  </a:txBody>
                  <a:tcPr/>
                </a:tc>
                <a:tc>
                  <a:txBody>
                    <a:bodyPr/>
                    <a:lstStyle/>
                    <a:p>
                      <a:r>
                        <a:rPr lang="fr-CH" dirty="0" smtClean="0"/>
                        <a:t>Harder </a:t>
                      </a:r>
                      <a:r>
                        <a:rPr lang="fr-CH" dirty="0" err="1" smtClean="0"/>
                        <a:t>facts</a:t>
                      </a:r>
                      <a:endParaRPr lang="fr-CH" dirty="0"/>
                    </a:p>
                  </a:txBody>
                  <a:tcPr/>
                </a:tc>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Example</a:t>
                      </a:r>
                      <a:r>
                        <a:rPr lang="fr-CH" baseline="0" dirty="0" smtClean="0"/>
                        <a:t> </a:t>
                      </a:r>
                      <a:r>
                        <a:rPr lang="fr-CH" dirty="0" err="1" smtClean="0"/>
                        <a:t>measuring</a:t>
                      </a:r>
                      <a:r>
                        <a:rPr lang="fr-CH" dirty="0" smtClean="0"/>
                        <a:t> </a:t>
                      </a:r>
                      <a:r>
                        <a:rPr lang="fr-CH" dirty="0" err="1" smtClean="0"/>
                        <a:t>accountability</a:t>
                      </a:r>
                      <a:r>
                        <a:rPr lang="fr-CH" dirty="0" smtClean="0"/>
                        <a:t> </a:t>
                      </a:r>
                      <a:r>
                        <a:rPr lang="fr-CH" dirty="0" err="1" smtClean="0"/>
                        <a:t>through</a:t>
                      </a:r>
                      <a:r>
                        <a:rPr lang="fr-CH" dirty="0" smtClean="0"/>
                        <a:t> the </a:t>
                      </a:r>
                      <a:r>
                        <a:rPr lang="fr-CH" dirty="0" err="1" smtClean="0"/>
                        <a:t>effectiveness</a:t>
                      </a:r>
                      <a:r>
                        <a:rPr lang="fr-CH" dirty="0" smtClean="0"/>
                        <a:t> of a complaint </a:t>
                      </a:r>
                      <a:r>
                        <a:rPr lang="fr-CH" dirty="0" err="1" smtClean="0"/>
                        <a:t>channel</a:t>
                      </a:r>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H" dirty="0"/>
                    </a:p>
                  </a:txBody>
                  <a:tcPr/>
                </a:tc>
                <a:tc hMerge="1">
                  <a:txBody>
                    <a:bodyPr/>
                    <a:lstStyle/>
                    <a:p>
                      <a:endParaRPr lang="fr-CH" dirty="0"/>
                    </a:p>
                  </a:txBody>
                  <a:tcPr/>
                </a:tc>
                <a:tc hMerge="1">
                  <a:txBody>
                    <a:bodyPr/>
                    <a:lstStyle/>
                    <a:p>
                      <a:endParaRPr lang="fr-CH" dirty="0"/>
                    </a:p>
                  </a:txBody>
                  <a:tcPr/>
                </a:tc>
              </a:tr>
              <a:tr h="370840">
                <a:tc>
                  <a:txBody>
                    <a:bodyPr/>
                    <a:lstStyle/>
                    <a:p>
                      <a:r>
                        <a:rPr lang="fr-CH" dirty="0" smtClean="0"/>
                        <a:t>% of </a:t>
                      </a:r>
                      <a:r>
                        <a:rPr lang="fr-CH" dirty="0" err="1" smtClean="0"/>
                        <a:t>polled</a:t>
                      </a:r>
                      <a:r>
                        <a:rPr lang="fr-CH" dirty="0" smtClean="0"/>
                        <a:t> local </a:t>
                      </a:r>
                      <a:r>
                        <a:rPr lang="fr-CH" dirty="0" err="1" smtClean="0"/>
                        <a:t>stakeholders</a:t>
                      </a:r>
                      <a:r>
                        <a:rPr lang="fr-CH" dirty="0" smtClean="0"/>
                        <a:t> </a:t>
                      </a:r>
                      <a:r>
                        <a:rPr lang="fr-CH" dirty="0" err="1" smtClean="0"/>
                        <a:t>who</a:t>
                      </a:r>
                      <a:r>
                        <a:rPr lang="fr-CH" dirty="0" smtClean="0"/>
                        <a:t> </a:t>
                      </a:r>
                      <a:r>
                        <a:rPr lang="fr-CH" dirty="0" err="1" smtClean="0"/>
                        <a:t>say</a:t>
                      </a:r>
                      <a:r>
                        <a:rPr lang="fr-CH" dirty="0" smtClean="0"/>
                        <a:t> </a:t>
                      </a:r>
                      <a:r>
                        <a:rPr lang="fr-CH" dirty="0" err="1" smtClean="0"/>
                        <a:t>they</a:t>
                      </a:r>
                      <a:r>
                        <a:rPr lang="fr-CH" dirty="0" smtClean="0"/>
                        <a:t> are «</a:t>
                      </a:r>
                      <a:r>
                        <a:rPr lang="fr-CH" dirty="0" err="1" smtClean="0"/>
                        <a:t>very</a:t>
                      </a:r>
                      <a:r>
                        <a:rPr lang="fr-CH" dirty="0" smtClean="0"/>
                        <a:t> </a:t>
                      </a:r>
                      <a:r>
                        <a:rPr lang="fr-CH" dirty="0" err="1" smtClean="0"/>
                        <a:t>comfortable</a:t>
                      </a:r>
                      <a:r>
                        <a:rPr lang="fr-CH" dirty="0" smtClean="0"/>
                        <a:t>» </a:t>
                      </a:r>
                      <a:r>
                        <a:rPr lang="fr-CH" dirty="0" err="1" smtClean="0"/>
                        <a:t>with</a:t>
                      </a:r>
                      <a:r>
                        <a:rPr lang="fr-CH" dirty="0" smtClean="0"/>
                        <a:t> the </a:t>
                      </a:r>
                      <a:r>
                        <a:rPr lang="fr-CH" dirty="0" err="1" smtClean="0"/>
                        <a:t>way</a:t>
                      </a:r>
                      <a:r>
                        <a:rPr lang="fr-CH" dirty="0" smtClean="0"/>
                        <a:t> </a:t>
                      </a:r>
                      <a:r>
                        <a:rPr lang="fr-CH" dirty="0" err="1" smtClean="0"/>
                        <a:t>their</a:t>
                      </a:r>
                      <a:r>
                        <a:rPr lang="fr-CH" dirty="0" smtClean="0"/>
                        <a:t> complaint has been </a:t>
                      </a:r>
                      <a:r>
                        <a:rPr lang="fr-CH" dirty="0" err="1" smtClean="0"/>
                        <a:t>handled</a:t>
                      </a:r>
                      <a:r>
                        <a:rPr lang="fr-CH" dirty="0" smtClean="0"/>
                        <a:t> </a:t>
                      </a:r>
                      <a:endParaRPr lang="fr-CH"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CH" dirty="0" smtClean="0"/>
                        <a:t>% of </a:t>
                      </a:r>
                      <a:r>
                        <a:rPr lang="fr-CH" dirty="0" err="1" smtClean="0"/>
                        <a:t>stakeholders</a:t>
                      </a:r>
                      <a:r>
                        <a:rPr lang="fr-CH" dirty="0" smtClean="0"/>
                        <a:t> for </a:t>
                      </a:r>
                      <a:r>
                        <a:rPr lang="fr-CH" dirty="0" err="1" smtClean="0"/>
                        <a:t>whom</a:t>
                      </a:r>
                      <a:r>
                        <a:rPr lang="fr-CH" dirty="0" smtClean="0"/>
                        <a:t> the </a:t>
                      </a:r>
                      <a:r>
                        <a:rPr lang="fr-CH" dirty="0" err="1" smtClean="0"/>
                        <a:t>resolution</a:t>
                      </a:r>
                      <a:r>
                        <a:rPr lang="fr-CH" dirty="0" smtClean="0"/>
                        <a:t> of a complaint has </a:t>
                      </a:r>
                      <a:r>
                        <a:rPr lang="fr-CH" dirty="0" err="1" smtClean="0"/>
                        <a:t>occurred</a:t>
                      </a:r>
                      <a:r>
                        <a:rPr lang="fr-CH" dirty="0" smtClean="0"/>
                        <a:t> </a:t>
                      </a:r>
                      <a:r>
                        <a:rPr lang="fr-CH" dirty="0" err="1" smtClean="0"/>
                        <a:t>without</a:t>
                      </a:r>
                      <a:r>
                        <a:rPr lang="fr-CH" dirty="0" smtClean="0"/>
                        <a:t> </a:t>
                      </a:r>
                      <a:r>
                        <a:rPr lang="fr-CH" dirty="0" err="1" smtClean="0"/>
                        <a:t>paying</a:t>
                      </a:r>
                      <a:r>
                        <a:rPr lang="fr-CH" dirty="0" smtClean="0"/>
                        <a:t> a bribe</a:t>
                      </a:r>
                    </a:p>
                    <a:p>
                      <a:endParaRPr lang="fr-CH"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CH" dirty="0" err="1" smtClean="0"/>
                        <a:t>Increase</a:t>
                      </a:r>
                      <a:r>
                        <a:rPr lang="fr-CH" dirty="0" smtClean="0"/>
                        <a:t> (or </a:t>
                      </a:r>
                      <a:r>
                        <a:rPr lang="fr-CH" dirty="0" err="1" smtClean="0"/>
                        <a:t>decrease</a:t>
                      </a:r>
                      <a:r>
                        <a:rPr lang="fr-CH" dirty="0" smtClean="0"/>
                        <a:t>) of the </a:t>
                      </a:r>
                      <a:r>
                        <a:rPr lang="fr-CH" dirty="0" err="1" smtClean="0"/>
                        <a:t>number</a:t>
                      </a:r>
                      <a:r>
                        <a:rPr lang="fr-CH" dirty="0" smtClean="0"/>
                        <a:t> of complaints </a:t>
                      </a:r>
                      <a:r>
                        <a:rPr lang="fr-CH" dirty="0" err="1" smtClean="0"/>
                        <a:t>between</a:t>
                      </a:r>
                      <a:r>
                        <a:rPr lang="fr-CH" dirty="0" smtClean="0"/>
                        <a:t> 2012 and 2013 </a:t>
                      </a:r>
                    </a:p>
                    <a:p>
                      <a:endParaRPr lang="fr-CH" dirty="0"/>
                    </a:p>
                  </a:txBody>
                  <a:tcPr/>
                </a:tc>
              </a:tr>
              <a:tr h="370840">
                <a:tc>
                  <a:txBody>
                    <a:bodyPr/>
                    <a:lstStyle/>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200" dirty="0" smtClean="0"/>
                        <a:t>Engages </a:t>
                      </a:r>
                      <a:r>
                        <a:rPr lang="fr-CH" sz="1200" dirty="0" err="1" smtClean="0"/>
                        <a:t>stakeholders</a:t>
                      </a:r>
                      <a:r>
                        <a:rPr lang="fr-CH" sz="1200" dirty="0" smtClean="0"/>
                        <a:t> in </a:t>
                      </a:r>
                      <a:r>
                        <a:rPr lang="fr-CH" sz="1200" dirty="0" err="1" smtClean="0"/>
                        <a:t>thinking</a:t>
                      </a:r>
                      <a:r>
                        <a:rPr lang="fr-CH" sz="1200" dirty="0" smtClean="0"/>
                        <a:t> about the issue --) </a:t>
                      </a:r>
                      <a:r>
                        <a:rPr lang="fr-CH" sz="1200" dirty="0" err="1" smtClean="0"/>
                        <a:t>create</a:t>
                      </a:r>
                      <a:r>
                        <a:rPr lang="fr-CH" sz="1200" dirty="0" smtClean="0"/>
                        <a:t> </a:t>
                      </a:r>
                      <a:r>
                        <a:rPr lang="fr-CH" sz="1200" dirty="0" err="1" smtClean="0"/>
                        <a:t>demand</a:t>
                      </a:r>
                      <a:r>
                        <a:rPr lang="fr-CH" sz="1200" dirty="0" smtClean="0"/>
                        <a:t> for </a:t>
                      </a:r>
                      <a:r>
                        <a:rPr lang="fr-CH" sz="1200" dirty="0" err="1" smtClean="0"/>
                        <a:t>accountability</a:t>
                      </a:r>
                      <a:endParaRPr lang="fr-CH" sz="1200" dirty="0" smtClean="0"/>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H" sz="1200" dirty="0" smtClean="0"/>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200" dirty="0" err="1" smtClean="0"/>
                        <a:t>Opportunity</a:t>
                      </a:r>
                      <a:r>
                        <a:rPr lang="fr-CH" sz="1200" dirty="0" smtClean="0"/>
                        <a:t> to </a:t>
                      </a:r>
                      <a:r>
                        <a:rPr lang="fr-CH" sz="1200" dirty="0" err="1" smtClean="0"/>
                        <a:t>gather</a:t>
                      </a:r>
                      <a:r>
                        <a:rPr lang="fr-CH" sz="1200" dirty="0" smtClean="0"/>
                        <a:t> narrative </a:t>
                      </a:r>
                      <a:r>
                        <a:rPr lang="fr-CH" sz="1200" dirty="0" err="1" smtClean="0"/>
                        <a:t>elements</a:t>
                      </a:r>
                      <a:r>
                        <a:rPr lang="fr-CH" sz="1200" dirty="0" smtClean="0"/>
                        <a:t> </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H" sz="1200" dirty="0" smtClean="0"/>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sz="1200" dirty="0" smtClean="0"/>
                        <a:t>Perception </a:t>
                      </a:r>
                      <a:r>
                        <a:rPr lang="fr-CH" sz="1200" dirty="0" err="1" smtClean="0"/>
                        <a:t>matters</a:t>
                      </a:r>
                      <a:r>
                        <a:rPr lang="fr-CH" sz="1200" dirty="0" smtClean="0"/>
                        <a:t>  (</a:t>
                      </a:r>
                      <a:r>
                        <a:rPr lang="fr-CH" sz="1200" dirty="0" err="1" smtClean="0"/>
                        <a:t>Sarko</a:t>
                      </a:r>
                      <a:r>
                        <a:rPr lang="fr-CH" sz="1200" dirty="0" smtClean="0"/>
                        <a:t>)</a:t>
                      </a:r>
                      <a:endParaRPr lang="fr-CH" dirty="0"/>
                    </a:p>
                  </a:txBody>
                  <a:tcPr/>
                </a:tc>
                <a:tc>
                  <a:txBody>
                    <a:bodyPr/>
                    <a:lstStyle/>
                    <a:p>
                      <a:r>
                        <a:rPr lang="fr-CH" sz="1200" kern="1200" dirty="0" err="1" smtClean="0">
                          <a:solidFill>
                            <a:schemeClr val="dk1"/>
                          </a:solidFill>
                          <a:latin typeface="+mn-lt"/>
                          <a:ea typeface="+mn-ea"/>
                          <a:cs typeface="+mn-cs"/>
                        </a:rPr>
                        <a:t>same</a:t>
                      </a:r>
                      <a:endParaRPr lang="fr-CH" sz="1200" kern="1200" dirty="0">
                        <a:solidFill>
                          <a:schemeClr val="dk1"/>
                        </a:solidFill>
                        <a:latin typeface="+mn-lt"/>
                        <a:ea typeface="+mn-ea"/>
                        <a:cs typeface="+mn-cs"/>
                      </a:endParaRPr>
                    </a:p>
                  </a:txBody>
                  <a:tcPr/>
                </a:tc>
                <a:tc>
                  <a:txBody>
                    <a:bodyPr/>
                    <a:lstStyle/>
                    <a:p>
                      <a:pPr marL="0" algn="l" defTabSz="914400" rtl="0" eaLnBrk="1" latinLnBrk="0" hangingPunct="1"/>
                      <a:r>
                        <a:rPr lang="fr-CH" sz="1200" kern="1200" dirty="0" smtClean="0">
                          <a:solidFill>
                            <a:schemeClr val="dk1"/>
                          </a:solidFill>
                          <a:latin typeface="+mn-lt"/>
                          <a:ea typeface="+mn-ea"/>
                          <a:cs typeface="+mn-cs"/>
                        </a:rPr>
                        <a:t>Objective</a:t>
                      </a:r>
                    </a:p>
                    <a:p>
                      <a:pPr marL="0" algn="l" defTabSz="914400" rtl="0" eaLnBrk="1" latinLnBrk="0" hangingPunct="1"/>
                      <a:endParaRPr lang="fr-CH" sz="1200" kern="1200" dirty="0" smtClean="0">
                        <a:solidFill>
                          <a:schemeClr val="dk1"/>
                        </a:solidFill>
                        <a:latin typeface="+mn-lt"/>
                        <a:ea typeface="+mn-ea"/>
                        <a:cs typeface="+mn-cs"/>
                      </a:endParaRPr>
                    </a:p>
                    <a:p>
                      <a:pPr marL="0" algn="l" defTabSz="914400" rtl="0" eaLnBrk="1" latinLnBrk="0" hangingPunct="1"/>
                      <a:r>
                        <a:rPr lang="fr-CH" sz="1200" kern="1200" dirty="0" err="1" smtClean="0">
                          <a:solidFill>
                            <a:schemeClr val="dk1"/>
                          </a:solidFill>
                          <a:latin typeface="+mn-lt"/>
                          <a:ea typeface="+mn-ea"/>
                          <a:cs typeface="+mn-cs"/>
                        </a:rPr>
                        <a:t>Actionable</a:t>
                      </a:r>
                      <a:endParaRPr lang="fr-CH" sz="1200" kern="1200" dirty="0" smtClean="0">
                        <a:solidFill>
                          <a:schemeClr val="dk1"/>
                        </a:solidFill>
                        <a:latin typeface="+mn-lt"/>
                        <a:ea typeface="+mn-ea"/>
                        <a:cs typeface="+mn-cs"/>
                      </a:endParaRPr>
                    </a:p>
                    <a:p>
                      <a:pPr marL="0" algn="l" defTabSz="914400" rtl="0" eaLnBrk="1" latinLnBrk="0" hangingPunct="1"/>
                      <a:endParaRPr lang="fr-CH" sz="1200" kern="1200" dirty="0">
                        <a:solidFill>
                          <a:schemeClr val="dk1"/>
                        </a:solidFill>
                        <a:latin typeface="+mn-lt"/>
                        <a:ea typeface="+mn-ea"/>
                        <a:cs typeface="+mn-cs"/>
                      </a:endParaRPr>
                    </a:p>
                  </a:txBody>
                  <a:tcPr/>
                </a:tc>
              </a:tr>
              <a:tr h="37084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fr-CH" sz="1200" kern="1200" dirty="0" smtClean="0">
                          <a:solidFill>
                            <a:schemeClr val="dk1"/>
                          </a:solidFill>
                          <a:latin typeface="+mn-lt"/>
                          <a:ea typeface="+mn-ea"/>
                          <a:cs typeface="+mn-cs"/>
                        </a:rPr>
                        <a:t>Subjective</a:t>
                      </a:r>
                    </a:p>
                    <a:p>
                      <a:pPr marL="0" marR="0" lvl="3" indent="0" algn="l" defTabSz="914400" rtl="0" eaLnBrk="1" fontAlgn="auto" latinLnBrk="0" hangingPunct="1">
                        <a:lnSpc>
                          <a:spcPct val="100000"/>
                        </a:lnSpc>
                        <a:spcBef>
                          <a:spcPts val="0"/>
                        </a:spcBef>
                        <a:spcAft>
                          <a:spcPts val="0"/>
                        </a:spcAft>
                        <a:buClrTx/>
                        <a:buSzTx/>
                        <a:buFontTx/>
                        <a:buNone/>
                        <a:tabLst/>
                        <a:defRPr/>
                      </a:pPr>
                      <a:endParaRPr lang="fr-CH" sz="1200" kern="1200" dirty="0" smtClean="0">
                        <a:solidFill>
                          <a:schemeClr val="dk1"/>
                        </a:solidFill>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fr-CH" sz="1200" kern="1200" dirty="0" err="1" smtClean="0">
                          <a:solidFill>
                            <a:schemeClr val="dk1"/>
                          </a:solidFill>
                          <a:latin typeface="+mn-lt"/>
                          <a:ea typeface="+mn-ea"/>
                          <a:cs typeface="+mn-cs"/>
                        </a:rPr>
                        <a:t>Need</a:t>
                      </a:r>
                      <a:r>
                        <a:rPr lang="fr-CH" sz="1200" kern="1200" dirty="0" smtClean="0">
                          <a:solidFill>
                            <a:schemeClr val="dk1"/>
                          </a:solidFill>
                          <a:latin typeface="+mn-lt"/>
                          <a:ea typeface="+mn-ea"/>
                          <a:cs typeface="+mn-cs"/>
                        </a:rPr>
                        <a:t> high </a:t>
                      </a:r>
                      <a:r>
                        <a:rPr lang="fr-CH" sz="1200" kern="1200" dirty="0" err="1" smtClean="0">
                          <a:solidFill>
                            <a:schemeClr val="dk1"/>
                          </a:solidFill>
                          <a:latin typeface="+mn-lt"/>
                          <a:ea typeface="+mn-ea"/>
                          <a:cs typeface="+mn-cs"/>
                        </a:rPr>
                        <a:t>sampling</a:t>
                      </a:r>
                      <a:r>
                        <a:rPr lang="fr-CH" sz="1200" kern="1200" dirty="0" smtClean="0">
                          <a:solidFill>
                            <a:schemeClr val="dk1"/>
                          </a:solidFill>
                          <a:latin typeface="+mn-lt"/>
                          <a:ea typeface="+mn-ea"/>
                          <a:cs typeface="+mn-cs"/>
                        </a:rPr>
                        <a:t> size to </a:t>
                      </a:r>
                      <a:r>
                        <a:rPr lang="fr-CH" sz="1200" kern="1200" dirty="0" err="1" smtClean="0">
                          <a:solidFill>
                            <a:schemeClr val="dk1"/>
                          </a:solidFill>
                          <a:latin typeface="+mn-lt"/>
                          <a:ea typeface="+mn-ea"/>
                          <a:cs typeface="+mn-cs"/>
                        </a:rPr>
                        <a:t>be</a:t>
                      </a:r>
                      <a:r>
                        <a:rPr lang="fr-CH" sz="1200" kern="1200" dirty="0" smtClean="0">
                          <a:solidFill>
                            <a:schemeClr val="dk1"/>
                          </a:solidFill>
                          <a:latin typeface="+mn-lt"/>
                          <a:ea typeface="+mn-ea"/>
                          <a:cs typeface="+mn-cs"/>
                        </a:rPr>
                        <a:t> </a:t>
                      </a:r>
                      <a:r>
                        <a:rPr lang="fr-CH" sz="1200" kern="1200" dirty="0" err="1" smtClean="0">
                          <a:solidFill>
                            <a:schemeClr val="dk1"/>
                          </a:solidFill>
                          <a:latin typeface="+mn-lt"/>
                          <a:ea typeface="+mn-ea"/>
                          <a:cs typeface="+mn-cs"/>
                        </a:rPr>
                        <a:t>meaningful</a:t>
                      </a:r>
                      <a:r>
                        <a:rPr lang="fr-CH" sz="1200" kern="1200" dirty="0" smtClean="0">
                          <a:solidFill>
                            <a:schemeClr val="dk1"/>
                          </a:solidFill>
                          <a:latin typeface="+mn-lt"/>
                          <a:ea typeface="+mn-ea"/>
                          <a:cs typeface="+mn-cs"/>
                        </a:rPr>
                        <a:t> </a:t>
                      </a:r>
                      <a:r>
                        <a:rPr lang="fr-CH" sz="1200" kern="1200" dirty="0" err="1" smtClean="0">
                          <a:solidFill>
                            <a:schemeClr val="dk1"/>
                          </a:solidFill>
                          <a:latin typeface="+mn-lt"/>
                          <a:ea typeface="+mn-ea"/>
                          <a:cs typeface="+mn-cs"/>
                        </a:rPr>
                        <a:t>because</a:t>
                      </a:r>
                      <a:r>
                        <a:rPr lang="fr-CH" sz="1200" kern="1200" dirty="0" smtClean="0">
                          <a:solidFill>
                            <a:schemeClr val="dk1"/>
                          </a:solidFill>
                          <a:latin typeface="+mn-lt"/>
                          <a:ea typeface="+mn-ea"/>
                          <a:cs typeface="+mn-cs"/>
                        </a:rPr>
                        <a:t> </a:t>
                      </a:r>
                      <a:r>
                        <a:rPr lang="fr-CH" sz="1200" kern="1200" dirty="0" err="1" smtClean="0">
                          <a:solidFill>
                            <a:schemeClr val="dk1"/>
                          </a:solidFill>
                          <a:latin typeface="+mn-lt"/>
                          <a:ea typeface="+mn-ea"/>
                          <a:cs typeface="+mn-cs"/>
                        </a:rPr>
                        <a:t>respondents</a:t>
                      </a:r>
                      <a:r>
                        <a:rPr lang="fr-CH" sz="1200" kern="1200" dirty="0" smtClean="0">
                          <a:solidFill>
                            <a:schemeClr val="dk1"/>
                          </a:solidFill>
                          <a:latin typeface="+mn-lt"/>
                          <a:ea typeface="+mn-ea"/>
                          <a:cs typeface="+mn-cs"/>
                        </a:rPr>
                        <a:t> </a:t>
                      </a:r>
                      <a:r>
                        <a:rPr lang="fr-CH" sz="1200" kern="1200" dirty="0" err="1" smtClean="0">
                          <a:solidFill>
                            <a:schemeClr val="dk1"/>
                          </a:solidFill>
                          <a:latin typeface="+mn-lt"/>
                          <a:ea typeface="+mn-ea"/>
                          <a:cs typeface="+mn-cs"/>
                        </a:rPr>
                        <a:t>may</a:t>
                      </a:r>
                      <a:r>
                        <a:rPr lang="fr-CH" sz="1200" kern="1200" dirty="0" smtClean="0">
                          <a:solidFill>
                            <a:schemeClr val="dk1"/>
                          </a:solidFill>
                          <a:latin typeface="+mn-lt"/>
                          <a:ea typeface="+mn-ea"/>
                          <a:cs typeface="+mn-cs"/>
                        </a:rPr>
                        <a:t> </a:t>
                      </a:r>
                      <a:r>
                        <a:rPr lang="fr-CH" sz="1200" kern="1200" dirty="0" err="1" smtClean="0">
                          <a:solidFill>
                            <a:schemeClr val="dk1"/>
                          </a:solidFill>
                          <a:latin typeface="+mn-lt"/>
                          <a:ea typeface="+mn-ea"/>
                          <a:cs typeface="+mn-cs"/>
                        </a:rPr>
                        <a:t>be</a:t>
                      </a:r>
                      <a:r>
                        <a:rPr lang="fr-CH" sz="1200" kern="1200" dirty="0" smtClean="0">
                          <a:solidFill>
                            <a:schemeClr val="dk1"/>
                          </a:solidFill>
                          <a:latin typeface="+mn-lt"/>
                          <a:ea typeface="+mn-ea"/>
                          <a:cs typeface="+mn-cs"/>
                        </a:rPr>
                        <a:t> </a:t>
                      </a:r>
                      <a:r>
                        <a:rPr lang="fr-CH" sz="1200" kern="1200" dirty="0" err="1" smtClean="0">
                          <a:solidFill>
                            <a:schemeClr val="dk1"/>
                          </a:solidFill>
                          <a:latin typeface="+mn-lt"/>
                          <a:ea typeface="+mn-ea"/>
                          <a:cs typeface="+mn-cs"/>
                        </a:rPr>
                        <a:t>unwilling</a:t>
                      </a:r>
                      <a:r>
                        <a:rPr lang="fr-CH" sz="1200" kern="1200" dirty="0" smtClean="0">
                          <a:solidFill>
                            <a:schemeClr val="dk1"/>
                          </a:solidFill>
                          <a:latin typeface="+mn-lt"/>
                          <a:ea typeface="+mn-ea"/>
                          <a:cs typeface="+mn-cs"/>
                        </a:rPr>
                        <a:t> to </a:t>
                      </a:r>
                      <a:r>
                        <a:rPr lang="fr-CH" sz="1200" kern="1200" dirty="0" err="1" smtClean="0">
                          <a:solidFill>
                            <a:schemeClr val="dk1"/>
                          </a:solidFill>
                          <a:latin typeface="+mn-lt"/>
                          <a:ea typeface="+mn-ea"/>
                          <a:cs typeface="+mn-cs"/>
                        </a:rPr>
                        <a:t>discuss</a:t>
                      </a:r>
                      <a:r>
                        <a:rPr lang="fr-CH" sz="1200" kern="1200" dirty="0" smtClean="0">
                          <a:solidFill>
                            <a:schemeClr val="dk1"/>
                          </a:solidFill>
                          <a:latin typeface="+mn-lt"/>
                          <a:ea typeface="+mn-ea"/>
                          <a:cs typeface="+mn-cs"/>
                        </a:rPr>
                        <a:t> certain issues</a:t>
                      </a:r>
                    </a:p>
                    <a:p>
                      <a:pPr marL="0" marR="0" lvl="3" indent="0" algn="l" defTabSz="914400" rtl="0" eaLnBrk="1" fontAlgn="auto" latinLnBrk="0" hangingPunct="1">
                        <a:lnSpc>
                          <a:spcPct val="100000"/>
                        </a:lnSpc>
                        <a:spcBef>
                          <a:spcPts val="0"/>
                        </a:spcBef>
                        <a:spcAft>
                          <a:spcPts val="0"/>
                        </a:spcAft>
                        <a:buClrTx/>
                        <a:buSzTx/>
                        <a:buFontTx/>
                        <a:buNone/>
                        <a:tabLst/>
                        <a:defRPr/>
                      </a:pPr>
                      <a:endParaRPr lang="fr-CH" sz="1200" kern="1200" dirty="0" smtClean="0">
                        <a:solidFill>
                          <a:schemeClr val="dk1"/>
                        </a:solidFill>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fr-CH" sz="1200" kern="1200" dirty="0" err="1" smtClean="0">
                          <a:solidFill>
                            <a:schemeClr val="dk1"/>
                          </a:solidFill>
                          <a:latin typeface="+mn-lt"/>
                          <a:ea typeface="+mn-ea"/>
                          <a:cs typeface="+mn-cs"/>
                        </a:rPr>
                        <a:t>Less</a:t>
                      </a:r>
                      <a:r>
                        <a:rPr lang="fr-CH" sz="1200" kern="1200" dirty="0" smtClean="0">
                          <a:solidFill>
                            <a:schemeClr val="dk1"/>
                          </a:solidFill>
                          <a:latin typeface="+mn-lt"/>
                          <a:ea typeface="+mn-ea"/>
                          <a:cs typeface="+mn-cs"/>
                        </a:rPr>
                        <a:t> </a:t>
                      </a:r>
                      <a:r>
                        <a:rPr lang="fr-CH" sz="1200" kern="1200" dirty="0" err="1" smtClean="0">
                          <a:solidFill>
                            <a:schemeClr val="dk1"/>
                          </a:solidFill>
                          <a:latin typeface="+mn-lt"/>
                          <a:ea typeface="+mn-ea"/>
                          <a:cs typeface="+mn-cs"/>
                        </a:rPr>
                        <a:t>actionable</a:t>
                      </a:r>
                      <a:endParaRPr lang="fr-CH"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CH" sz="1200" kern="1200" dirty="0" smtClean="0">
                          <a:solidFill>
                            <a:schemeClr val="dk1"/>
                          </a:solidFill>
                          <a:latin typeface="+mn-lt"/>
                          <a:ea typeface="+mn-ea"/>
                          <a:cs typeface="+mn-cs"/>
                        </a:rPr>
                        <a:t>Not as subjective as perception </a:t>
                      </a:r>
                      <a:r>
                        <a:rPr lang="fr-CH" sz="1200" kern="1200" dirty="0" err="1" smtClean="0">
                          <a:solidFill>
                            <a:schemeClr val="dk1"/>
                          </a:solidFill>
                          <a:latin typeface="+mn-lt"/>
                          <a:ea typeface="+mn-ea"/>
                          <a:cs typeface="+mn-cs"/>
                        </a:rPr>
                        <a:t>based</a:t>
                      </a:r>
                      <a:r>
                        <a:rPr lang="fr-CH" sz="1200" kern="1200" dirty="0" smtClean="0">
                          <a:solidFill>
                            <a:schemeClr val="dk1"/>
                          </a:solidFill>
                          <a:latin typeface="+mn-lt"/>
                          <a:ea typeface="+mn-ea"/>
                          <a:cs typeface="+mn-cs"/>
                        </a:rPr>
                        <a:t>, but </a:t>
                      </a:r>
                      <a:r>
                        <a:rPr lang="fr-CH" sz="1200" kern="1200" dirty="0" err="1" smtClean="0">
                          <a:solidFill>
                            <a:schemeClr val="dk1"/>
                          </a:solidFill>
                          <a:latin typeface="+mn-lt"/>
                          <a:ea typeface="+mn-ea"/>
                          <a:cs typeface="+mn-cs"/>
                        </a:rPr>
                        <a:t>Still</a:t>
                      </a:r>
                      <a:r>
                        <a:rPr lang="fr-CH" sz="1200" kern="1200" dirty="0" smtClean="0">
                          <a:solidFill>
                            <a:schemeClr val="dk1"/>
                          </a:solidFill>
                          <a:latin typeface="+mn-lt"/>
                          <a:ea typeface="+mn-ea"/>
                          <a:cs typeface="+mn-cs"/>
                        </a:rPr>
                        <a:t> </a:t>
                      </a:r>
                      <a:r>
                        <a:rPr lang="fr-CH" sz="1200" kern="1200" dirty="0" err="1" smtClean="0">
                          <a:solidFill>
                            <a:schemeClr val="dk1"/>
                          </a:solidFill>
                          <a:latin typeface="+mn-lt"/>
                          <a:ea typeface="+mn-ea"/>
                          <a:cs typeface="+mn-cs"/>
                        </a:rPr>
                        <a:t>depending</a:t>
                      </a:r>
                      <a:r>
                        <a:rPr lang="fr-CH" sz="1200" kern="1200" dirty="0" smtClean="0">
                          <a:solidFill>
                            <a:schemeClr val="dk1"/>
                          </a:solidFill>
                          <a:latin typeface="+mn-lt"/>
                          <a:ea typeface="+mn-ea"/>
                          <a:cs typeface="+mn-cs"/>
                        </a:rPr>
                        <a:t> on a </a:t>
                      </a:r>
                      <a:r>
                        <a:rPr lang="fr-CH" sz="1200" kern="1200" dirty="0" err="1" smtClean="0">
                          <a:solidFill>
                            <a:schemeClr val="dk1"/>
                          </a:solidFill>
                          <a:latin typeface="+mn-lt"/>
                          <a:ea typeface="+mn-ea"/>
                          <a:cs typeface="+mn-cs"/>
                        </a:rPr>
                        <a:t>truthful</a:t>
                      </a:r>
                      <a:r>
                        <a:rPr lang="fr-CH" sz="1200" kern="1200" dirty="0" smtClean="0">
                          <a:solidFill>
                            <a:schemeClr val="dk1"/>
                          </a:solidFill>
                          <a:latin typeface="+mn-lt"/>
                          <a:ea typeface="+mn-ea"/>
                          <a:cs typeface="+mn-cs"/>
                        </a:rPr>
                        <a:t> </a:t>
                      </a:r>
                      <a:r>
                        <a:rPr lang="fr-CH" sz="1200" kern="1200" dirty="0" err="1" smtClean="0">
                          <a:solidFill>
                            <a:schemeClr val="dk1"/>
                          </a:solidFill>
                          <a:latin typeface="+mn-lt"/>
                          <a:ea typeface="+mn-ea"/>
                          <a:cs typeface="+mn-cs"/>
                        </a:rPr>
                        <a:t>answer</a:t>
                      </a:r>
                      <a:endParaRPr lang="fr-CH" sz="1200" kern="1200" dirty="0" smtClean="0">
                        <a:solidFill>
                          <a:schemeClr val="dk1"/>
                        </a:solidFill>
                        <a:latin typeface="+mn-lt"/>
                        <a:ea typeface="+mn-ea"/>
                        <a:cs typeface="+mn-cs"/>
                      </a:endParaRPr>
                    </a:p>
                    <a:p>
                      <a:endParaRPr lang="fr-CH"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CH" sz="1200" kern="1200" dirty="0" err="1" smtClean="0">
                          <a:solidFill>
                            <a:schemeClr val="dk1"/>
                          </a:solidFill>
                          <a:latin typeface="+mn-lt"/>
                          <a:ea typeface="+mn-ea"/>
                          <a:cs typeface="+mn-cs"/>
                        </a:rPr>
                        <a:t>Takes</a:t>
                      </a:r>
                      <a:r>
                        <a:rPr lang="fr-CH" sz="1200" kern="1200" dirty="0" smtClean="0">
                          <a:solidFill>
                            <a:schemeClr val="dk1"/>
                          </a:solidFill>
                          <a:latin typeface="+mn-lt"/>
                          <a:ea typeface="+mn-ea"/>
                          <a:cs typeface="+mn-cs"/>
                        </a:rPr>
                        <a:t> data </a:t>
                      </a:r>
                      <a:r>
                        <a:rPr lang="fr-CH" sz="1200" kern="1200" dirty="0" err="1" smtClean="0">
                          <a:solidFill>
                            <a:schemeClr val="dk1"/>
                          </a:solidFill>
                          <a:latin typeface="+mn-lt"/>
                          <a:ea typeface="+mn-ea"/>
                          <a:cs typeface="+mn-cs"/>
                        </a:rPr>
                        <a:t>collectors</a:t>
                      </a:r>
                      <a:r>
                        <a:rPr lang="fr-CH" sz="1200" kern="1200" dirty="0" smtClean="0">
                          <a:solidFill>
                            <a:schemeClr val="dk1"/>
                          </a:solidFill>
                          <a:latin typeface="+mn-lt"/>
                          <a:ea typeface="+mn-ea"/>
                          <a:cs typeface="+mn-cs"/>
                        </a:rPr>
                        <a:t> to </a:t>
                      </a:r>
                      <a:r>
                        <a:rPr lang="fr-CH" sz="1200" kern="1200" dirty="0" err="1" smtClean="0">
                          <a:solidFill>
                            <a:schemeClr val="dk1"/>
                          </a:solidFill>
                          <a:latin typeface="+mn-lt"/>
                          <a:ea typeface="+mn-ea"/>
                          <a:cs typeface="+mn-cs"/>
                        </a:rPr>
                        <a:t>investigate</a:t>
                      </a:r>
                      <a:r>
                        <a:rPr lang="fr-CH" sz="1200" kern="1200" dirty="0" smtClean="0">
                          <a:solidFill>
                            <a:schemeClr val="dk1"/>
                          </a:solidFill>
                          <a:latin typeface="+mn-lt"/>
                          <a:ea typeface="+mn-ea"/>
                          <a:cs typeface="+mn-cs"/>
                        </a:rPr>
                        <a:t> official records if </a:t>
                      </a:r>
                      <a:r>
                        <a:rPr lang="fr-CH" sz="1200" kern="1200" dirty="0" err="1" smtClean="0">
                          <a:solidFill>
                            <a:schemeClr val="dk1"/>
                          </a:solidFill>
                          <a:latin typeface="+mn-lt"/>
                          <a:ea typeface="+mn-ea"/>
                          <a:cs typeface="+mn-cs"/>
                        </a:rPr>
                        <a:t>they</a:t>
                      </a:r>
                      <a:r>
                        <a:rPr lang="fr-CH" sz="1200" kern="1200" dirty="0" smtClean="0">
                          <a:solidFill>
                            <a:schemeClr val="dk1"/>
                          </a:solidFill>
                          <a:latin typeface="+mn-lt"/>
                          <a:ea typeface="+mn-ea"/>
                          <a:cs typeface="+mn-cs"/>
                        </a:rPr>
                        <a:t> </a:t>
                      </a:r>
                      <a:r>
                        <a:rPr lang="fr-CH" sz="1200" kern="1200" dirty="0" err="1" smtClean="0">
                          <a:solidFill>
                            <a:schemeClr val="dk1"/>
                          </a:solidFill>
                          <a:latin typeface="+mn-lt"/>
                          <a:ea typeface="+mn-ea"/>
                          <a:cs typeface="+mn-cs"/>
                        </a:rPr>
                        <a:t>can</a:t>
                      </a:r>
                      <a:r>
                        <a:rPr lang="fr-CH" sz="1200" kern="1200" dirty="0" smtClean="0">
                          <a:solidFill>
                            <a:schemeClr val="dk1"/>
                          </a:solidFill>
                          <a:latin typeface="+mn-lt"/>
                          <a:ea typeface="+mn-ea"/>
                          <a:cs typeface="+mn-cs"/>
                        </a:rPr>
                        <a:t> </a:t>
                      </a:r>
                      <a:r>
                        <a:rPr lang="fr-CH" sz="1200" kern="1200" dirty="0" err="1" smtClean="0">
                          <a:solidFill>
                            <a:schemeClr val="dk1"/>
                          </a:solidFill>
                          <a:latin typeface="+mn-lt"/>
                          <a:ea typeface="+mn-ea"/>
                          <a:cs typeface="+mn-cs"/>
                        </a:rPr>
                        <a:t>be</a:t>
                      </a:r>
                      <a:r>
                        <a:rPr lang="fr-CH" sz="1200" kern="1200" dirty="0" smtClean="0">
                          <a:solidFill>
                            <a:schemeClr val="dk1"/>
                          </a:solidFill>
                          <a:latin typeface="+mn-lt"/>
                          <a:ea typeface="+mn-ea"/>
                          <a:cs typeface="+mn-cs"/>
                        </a:rPr>
                        <a:t> </a:t>
                      </a:r>
                      <a:r>
                        <a:rPr lang="fr-CH" sz="1200" kern="1200" dirty="0" err="1" smtClean="0">
                          <a:solidFill>
                            <a:schemeClr val="dk1"/>
                          </a:solidFill>
                          <a:latin typeface="+mn-lt"/>
                          <a:ea typeface="+mn-ea"/>
                          <a:cs typeface="+mn-cs"/>
                        </a:rPr>
                        <a:t>accessed</a:t>
                      </a:r>
                      <a:r>
                        <a:rPr lang="fr-CH" sz="1200" kern="1200" dirty="0" smtClean="0">
                          <a:solidFill>
                            <a:schemeClr val="dk1"/>
                          </a:solidFill>
                          <a:latin typeface="+mn-lt"/>
                          <a:ea typeface="+mn-ea"/>
                          <a:cs typeface="+mn-cs"/>
                        </a:rPr>
                        <a:t>, </a:t>
                      </a:r>
                    </a:p>
                    <a:p>
                      <a:pPr marL="0" marR="0" lvl="2" indent="0" algn="l" defTabSz="914400" rtl="0" eaLnBrk="1" fontAlgn="auto" latinLnBrk="0" hangingPunct="1">
                        <a:lnSpc>
                          <a:spcPct val="100000"/>
                        </a:lnSpc>
                        <a:spcBef>
                          <a:spcPts val="0"/>
                        </a:spcBef>
                        <a:spcAft>
                          <a:spcPts val="0"/>
                        </a:spcAft>
                        <a:buClrTx/>
                        <a:buSzTx/>
                        <a:buFontTx/>
                        <a:buNone/>
                        <a:tabLst/>
                        <a:defRPr/>
                      </a:pPr>
                      <a:endParaRPr lang="fr-CH" sz="1200" kern="1200" dirty="0" smtClean="0">
                        <a:solidFill>
                          <a:schemeClr val="dk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fr-CH" sz="1200" kern="1200" dirty="0" err="1" smtClean="0">
                          <a:solidFill>
                            <a:schemeClr val="dk1"/>
                          </a:solidFill>
                          <a:latin typeface="+mn-lt"/>
                          <a:ea typeface="+mn-ea"/>
                          <a:cs typeface="+mn-cs"/>
                        </a:rPr>
                        <a:t>Provide</a:t>
                      </a:r>
                      <a:r>
                        <a:rPr lang="fr-CH" sz="1200" kern="1200" dirty="0" smtClean="0">
                          <a:solidFill>
                            <a:schemeClr val="dk1"/>
                          </a:solidFill>
                          <a:latin typeface="+mn-lt"/>
                          <a:ea typeface="+mn-ea"/>
                          <a:cs typeface="+mn-cs"/>
                        </a:rPr>
                        <a:t> information on </a:t>
                      </a:r>
                      <a:r>
                        <a:rPr lang="fr-CH" sz="1200" kern="1200" dirty="0" err="1" smtClean="0">
                          <a:solidFill>
                            <a:schemeClr val="dk1"/>
                          </a:solidFill>
                          <a:latin typeface="+mn-lt"/>
                          <a:ea typeface="+mn-ea"/>
                          <a:cs typeface="+mn-cs"/>
                        </a:rPr>
                        <a:t>accessibility</a:t>
                      </a:r>
                      <a:r>
                        <a:rPr lang="fr-CH" sz="1200" kern="1200" dirty="0" smtClean="0">
                          <a:solidFill>
                            <a:schemeClr val="dk1"/>
                          </a:solidFill>
                          <a:latin typeface="+mn-lt"/>
                          <a:ea typeface="+mn-ea"/>
                          <a:cs typeface="+mn-cs"/>
                        </a:rPr>
                        <a:t> and on </a:t>
                      </a:r>
                      <a:r>
                        <a:rPr lang="fr-CH" sz="1200" kern="1200" dirty="0" err="1" smtClean="0">
                          <a:solidFill>
                            <a:schemeClr val="dk1"/>
                          </a:solidFill>
                          <a:latin typeface="+mn-lt"/>
                          <a:ea typeface="+mn-ea"/>
                          <a:cs typeface="+mn-cs"/>
                        </a:rPr>
                        <a:t>number</a:t>
                      </a:r>
                      <a:r>
                        <a:rPr lang="fr-CH" sz="1200" kern="1200" dirty="0" smtClean="0">
                          <a:solidFill>
                            <a:schemeClr val="dk1"/>
                          </a:solidFill>
                          <a:latin typeface="+mn-lt"/>
                          <a:ea typeface="+mn-ea"/>
                          <a:cs typeface="+mn-cs"/>
                        </a:rPr>
                        <a:t> of complaints at once, </a:t>
                      </a:r>
                      <a:r>
                        <a:rPr lang="fr-CH" sz="1200" kern="1200" dirty="0" err="1" smtClean="0">
                          <a:solidFill>
                            <a:schemeClr val="dk1"/>
                          </a:solidFill>
                          <a:latin typeface="+mn-lt"/>
                          <a:ea typeface="+mn-ea"/>
                          <a:cs typeface="+mn-cs"/>
                        </a:rPr>
                        <a:t>does</a:t>
                      </a:r>
                      <a:r>
                        <a:rPr lang="fr-CH" sz="1200" kern="1200" dirty="0" smtClean="0">
                          <a:solidFill>
                            <a:schemeClr val="dk1"/>
                          </a:solidFill>
                          <a:latin typeface="+mn-lt"/>
                          <a:ea typeface="+mn-ea"/>
                          <a:cs typeface="+mn-cs"/>
                        </a:rPr>
                        <a:t> not </a:t>
                      </a:r>
                      <a:r>
                        <a:rPr lang="fr-CH" sz="1200" kern="1200" dirty="0" err="1" smtClean="0">
                          <a:solidFill>
                            <a:schemeClr val="dk1"/>
                          </a:solidFill>
                          <a:latin typeface="+mn-lt"/>
                          <a:ea typeface="+mn-ea"/>
                          <a:cs typeface="+mn-cs"/>
                        </a:rPr>
                        <a:t>disaggregate</a:t>
                      </a:r>
                      <a:r>
                        <a:rPr lang="fr-CH" sz="1200" kern="1200" dirty="0" smtClean="0">
                          <a:solidFill>
                            <a:schemeClr val="dk1"/>
                          </a:solidFill>
                          <a:latin typeface="+mn-lt"/>
                          <a:ea typeface="+mn-ea"/>
                          <a:cs typeface="+mn-cs"/>
                        </a:rPr>
                        <a:t> </a:t>
                      </a:r>
                      <a:r>
                        <a:rPr lang="fr-CH" sz="1200" kern="1200" dirty="0" err="1" smtClean="0">
                          <a:solidFill>
                            <a:schemeClr val="dk1"/>
                          </a:solidFill>
                          <a:latin typeface="+mn-lt"/>
                          <a:ea typeface="+mn-ea"/>
                          <a:cs typeface="+mn-cs"/>
                        </a:rPr>
                        <a:t>between</a:t>
                      </a:r>
                      <a:r>
                        <a:rPr lang="fr-CH" sz="1200" kern="1200" dirty="0" smtClean="0">
                          <a:solidFill>
                            <a:schemeClr val="dk1"/>
                          </a:solidFill>
                          <a:latin typeface="+mn-lt"/>
                          <a:ea typeface="+mn-ea"/>
                          <a:cs typeface="+mn-cs"/>
                        </a:rPr>
                        <a:t> the </a:t>
                      </a:r>
                      <a:r>
                        <a:rPr lang="fr-CH" sz="1200" kern="1200" dirty="0" err="1" smtClean="0">
                          <a:solidFill>
                            <a:schemeClr val="dk1"/>
                          </a:solidFill>
                          <a:latin typeface="+mn-lt"/>
                          <a:ea typeface="+mn-ea"/>
                          <a:cs typeface="+mn-cs"/>
                        </a:rPr>
                        <a:t>two</a:t>
                      </a:r>
                      <a:endParaRPr lang="fr-CH" sz="1200" kern="1200" dirty="0" smtClean="0">
                        <a:solidFill>
                          <a:schemeClr val="dk1"/>
                        </a:solidFill>
                        <a:latin typeface="+mn-lt"/>
                        <a:ea typeface="+mn-ea"/>
                        <a:cs typeface="+mn-cs"/>
                      </a:endParaRPr>
                    </a:p>
                    <a:p>
                      <a:endParaRPr lang="fr-CH" dirty="0"/>
                    </a:p>
                  </a:txBody>
                  <a:tcPr/>
                </a:tc>
              </a:tr>
            </a:tbl>
          </a:graphicData>
        </a:graphic>
      </p:graphicFrame>
    </p:spTree>
    <p:extLst>
      <p:ext uri="{BB962C8B-B14F-4D97-AF65-F5344CB8AC3E}">
        <p14:creationId xmlns:p14="http://schemas.microsoft.com/office/powerpoint/2010/main" xmlns="" val="333451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fr-CH" sz="2800" dirty="0" smtClean="0"/>
              <a:t>Game </a:t>
            </a:r>
            <a:r>
              <a:rPr lang="fr-CH" sz="2800" dirty="0" err="1" smtClean="0"/>
              <a:t>with</a:t>
            </a:r>
            <a:r>
              <a:rPr lang="fr-CH" sz="2800" dirty="0" smtClean="0"/>
              <a:t> </a:t>
            </a:r>
            <a:r>
              <a:rPr lang="fr-CH" sz="2800" dirty="0" err="1" smtClean="0"/>
              <a:t>cards</a:t>
            </a:r>
            <a:r>
              <a:rPr lang="fr-CH" sz="2800" dirty="0" smtClean="0"/>
              <a:t> : </a:t>
            </a:r>
            <a:br>
              <a:rPr lang="fr-CH" sz="2800" dirty="0" smtClean="0"/>
            </a:br>
            <a:r>
              <a:rPr lang="fr-CH" sz="2800" b="1" dirty="0" err="1" smtClean="0"/>
              <a:t>evidence</a:t>
            </a:r>
            <a:r>
              <a:rPr lang="fr-CH" sz="2800" b="1" dirty="0" smtClean="0"/>
              <a:t>-</a:t>
            </a:r>
            <a:r>
              <a:rPr lang="fr-CH" sz="2800" b="1" dirty="0" err="1" smtClean="0"/>
              <a:t>based</a:t>
            </a:r>
            <a:r>
              <a:rPr lang="fr-CH" sz="2800" b="1" dirty="0" smtClean="0"/>
              <a:t> and perception-</a:t>
            </a:r>
            <a:r>
              <a:rPr lang="fr-CH" sz="2800" b="1" dirty="0" err="1" smtClean="0"/>
              <a:t>based</a:t>
            </a:r>
            <a:endParaRPr lang="fr-CH" sz="2800" b="1" dirty="0"/>
          </a:p>
        </p:txBody>
      </p:sp>
      <p:sp>
        <p:nvSpPr>
          <p:cNvPr id="3" name="Content Placeholder 2"/>
          <p:cNvSpPr>
            <a:spLocks noGrp="1"/>
          </p:cNvSpPr>
          <p:nvPr>
            <p:ph idx="1"/>
          </p:nvPr>
        </p:nvSpPr>
        <p:spPr/>
        <p:txBody>
          <a:bodyPr/>
          <a:lstStyle/>
          <a:p>
            <a:endParaRPr lang="fr-CH" dirty="0" smtClean="0"/>
          </a:p>
        </p:txBody>
      </p:sp>
      <p:graphicFrame>
        <p:nvGraphicFramePr>
          <p:cNvPr id="4" name="Table 3"/>
          <p:cNvGraphicFramePr>
            <a:graphicFrameLocks noGrp="1"/>
          </p:cNvGraphicFramePr>
          <p:nvPr>
            <p:extLst>
              <p:ext uri="{D42A27DB-BD31-4B8C-83A1-F6EECF244321}">
                <p14:modId xmlns:p14="http://schemas.microsoft.com/office/powerpoint/2010/main" xmlns="" val="3411395666"/>
              </p:ext>
            </p:extLst>
          </p:nvPr>
        </p:nvGraphicFramePr>
        <p:xfrm>
          <a:off x="395536" y="1371600"/>
          <a:ext cx="8424938" cy="4206240"/>
        </p:xfrm>
        <a:graphic>
          <a:graphicData uri="http://schemas.openxmlformats.org/drawingml/2006/table">
            <a:tbl>
              <a:tblPr firstRow="1" bandRow="1">
                <a:tableStyleId>{5C22544A-7EE6-4342-B048-85BDC9FD1C3A}</a:tableStyleId>
              </a:tblPr>
              <a:tblGrid>
                <a:gridCol w="1386382"/>
                <a:gridCol w="639868"/>
                <a:gridCol w="2132896"/>
                <a:gridCol w="1745510"/>
                <a:gridCol w="2520282"/>
              </a:tblGrid>
              <a:tr h="370840">
                <a:tc>
                  <a:txBody>
                    <a:bodyPr/>
                    <a:lstStyle/>
                    <a:p>
                      <a:r>
                        <a:rPr lang="fr-CH" sz="1200" dirty="0" smtClean="0"/>
                        <a:t>Question  : </a:t>
                      </a:r>
                      <a:r>
                        <a:rPr lang="fr-CH" sz="1200" dirty="0" err="1" smtClean="0"/>
                        <a:t>please</a:t>
                      </a:r>
                      <a:r>
                        <a:rPr lang="fr-CH" sz="1200" dirty="0" smtClean="0"/>
                        <a:t> </a:t>
                      </a:r>
                      <a:r>
                        <a:rPr lang="fr-CH" sz="1200" dirty="0" err="1" smtClean="0"/>
                        <a:t>pick</a:t>
                      </a:r>
                      <a:r>
                        <a:rPr lang="fr-CH" sz="1200" dirty="0" smtClean="0"/>
                        <a:t> the </a:t>
                      </a:r>
                      <a:r>
                        <a:rPr lang="fr-CH" sz="1200" dirty="0" err="1" smtClean="0"/>
                        <a:t>card</a:t>
                      </a:r>
                      <a:r>
                        <a:rPr lang="fr-CH" sz="1200" dirty="0" smtClean="0"/>
                        <a:t> </a:t>
                      </a:r>
                      <a:r>
                        <a:rPr lang="fr-CH" sz="1200" dirty="0" err="1" smtClean="0"/>
                        <a:t>that</a:t>
                      </a:r>
                      <a:r>
                        <a:rPr lang="fr-CH" sz="1200" dirty="0" smtClean="0"/>
                        <a:t> </a:t>
                      </a:r>
                      <a:r>
                        <a:rPr lang="fr-CH" sz="1200" dirty="0" err="1" smtClean="0"/>
                        <a:t>goes</a:t>
                      </a:r>
                      <a:r>
                        <a:rPr lang="fr-CH" sz="1200" dirty="0" smtClean="0"/>
                        <a:t> </a:t>
                      </a:r>
                      <a:r>
                        <a:rPr lang="fr-CH" sz="1200" dirty="0" err="1" smtClean="0"/>
                        <a:t>with</a:t>
                      </a:r>
                      <a:r>
                        <a:rPr lang="fr-CH" sz="1200" dirty="0" smtClean="0"/>
                        <a:t> the </a:t>
                      </a:r>
                      <a:r>
                        <a:rPr lang="fr-CH" sz="1200" dirty="0" err="1" smtClean="0"/>
                        <a:t>indicator</a:t>
                      </a:r>
                      <a:endParaRPr lang="fr-CH" sz="1200" dirty="0"/>
                    </a:p>
                  </a:txBody>
                  <a:tcPr/>
                </a:tc>
                <a:tc>
                  <a:txBody>
                    <a:bodyPr/>
                    <a:lstStyle/>
                    <a:p>
                      <a:r>
                        <a:rPr lang="fr-CH" sz="1200" dirty="0" err="1" smtClean="0"/>
                        <a:t>Answer</a:t>
                      </a:r>
                      <a:r>
                        <a:rPr lang="fr-CH" sz="1200" dirty="0" smtClean="0"/>
                        <a:t> </a:t>
                      </a:r>
                      <a:endParaRPr lang="fr-CH" sz="1200" dirty="0"/>
                    </a:p>
                  </a:txBody>
                  <a:tcPr/>
                </a:tc>
                <a:tc>
                  <a:txBody>
                    <a:bodyPr/>
                    <a:lstStyle/>
                    <a:p>
                      <a:r>
                        <a:rPr lang="fr-CH" sz="1200" dirty="0" err="1" smtClean="0"/>
                        <a:t>Additional</a:t>
                      </a:r>
                      <a:r>
                        <a:rPr lang="fr-CH" sz="1200" baseline="0" dirty="0" smtClean="0"/>
                        <a:t> question  : </a:t>
                      </a:r>
                      <a:r>
                        <a:rPr lang="fr-CH" sz="1200" baseline="0" dirty="0" err="1" smtClean="0"/>
                        <a:t>what</a:t>
                      </a:r>
                      <a:r>
                        <a:rPr lang="fr-CH" sz="1200" baseline="0" dirty="0" smtClean="0"/>
                        <a:t> question </a:t>
                      </a:r>
                      <a:r>
                        <a:rPr lang="fr-CH" sz="1200" baseline="0" dirty="0" err="1" smtClean="0"/>
                        <a:t>does</a:t>
                      </a:r>
                      <a:r>
                        <a:rPr lang="fr-CH" sz="1200" baseline="0" dirty="0" smtClean="0"/>
                        <a:t> </a:t>
                      </a:r>
                      <a:r>
                        <a:rPr lang="fr-CH" sz="1200" baseline="0" dirty="0" err="1" smtClean="0"/>
                        <a:t>this</a:t>
                      </a:r>
                      <a:r>
                        <a:rPr lang="fr-CH" sz="1200" baseline="0" dirty="0" smtClean="0"/>
                        <a:t> </a:t>
                      </a:r>
                      <a:r>
                        <a:rPr lang="fr-CH" sz="1200" baseline="0" dirty="0" err="1" smtClean="0"/>
                        <a:t>answer</a:t>
                      </a:r>
                      <a:r>
                        <a:rPr lang="fr-CH" sz="1200" baseline="0" dirty="0" smtClean="0"/>
                        <a:t> ?</a:t>
                      </a:r>
                      <a:endParaRPr lang="fr-CH" sz="1200" dirty="0"/>
                    </a:p>
                  </a:txBody>
                  <a:tcPr/>
                </a:tc>
                <a:tc>
                  <a:txBody>
                    <a:bodyPr/>
                    <a:lstStyle/>
                    <a:p>
                      <a:r>
                        <a:rPr lang="fr-CH" sz="1200" dirty="0" smtClean="0"/>
                        <a:t>How </a:t>
                      </a:r>
                      <a:r>
                        <a:rPr lang="fr-CH" sz="1200" dirty="0" err="1" smtClean="0"/>
                        <a:t>would</a:t>
                      </a:r>
                      <a:r>
                        <a:rPr lang="fr-CH" sz="1200" dirty="0" smtClean="0"/>
                        <a:t> </a:t>
                      </a:r>
                      <a:r>
                        <a:rPr lang="fr-CH" sz="1200" dirty="0" err="1" smtClean="0"/>
                        <a:t>you</a:t>
                      </a:r>
                      <a:r>
                        <a:rPr lang="fr-CH" sz="1200" dirty="0" smtClean="0"/>
                        <a:t> </a:t>
                      </a:r>
                      <a:r>
                        <a:rPr lang="fr-CH" sz="1200" dirty="0" err="1" smtClean="0"/>
                        <a:t>measure</a:t>
                      </a:r>
                      <a:r>
                        <a:rPr lang="fr-CH" sz="1200" dirty="0" smtClean="0"/>
                        <a:t> </a:t>
                      </a:r>
                      <a:r>
                        <a:rPr lang="fr-CH" sz="1200" dirty="0" err="1" smtClean="0"/>
                        <a:t>this</a:t>
                      </a:r>
                      <a:r>
                        <a:rPr lang="fr-CH" sz="1200" dirty="0" smtClean="0"/>
                        <a:t> ?</a:t>
                      </a:r>
                      <a:endParaRPr lang="fr-CH" sz="1200" dirty="0"/>
                    </a:p>
                  </a:txBody>
                  <a:tcPr/>
                </a:tc>
                <a:tc>
                  <a:txBody>
                    <a:bodyPr/>
                    <a:lstStyle/>
                    <a:p>
                      <a:r>
                        <a:rPr lang="fr-CH" sz="1200" dirty="0" err="1" smtClean="0"/>
                        <a:t>What</a:t>
                      </a:r>
                      <a:r>
                        <a:rPr lang="fr-CH" sz="1200" dirty="0" smtClean="0"/>
                        <a:t> </a:t>
                      </a:r>
                      <a:r>
                        <a:rPr lang="fr-CH" sz="1200" dirty="0" err="1" smtClean="0"/>
                        <a:t>is</a:t>
                      </a:r>
                      <a:r>
                        <a:rPr lang="fr-CH" sz="1200" dirty="0" smtClean="0"/>
                        <a:t> the </a:t>
                      </a:r>
                      <a:r>
                        <a:rPr lang="fr-CH" sz="1200" dirty="0" err="1" smtClean="0"/>
                        <a:t>problem</a:t>
                      </a:r>
                      <a:r>
                        <a:rPr lang="fr-CH" sz="1200" dirty="0" smtClean="0"/>
                        <a:t> </a:t>
                      </a:r>
                      <a:r>
                        <a:rPr lang="fr-CH" sz="1200" dirty="0" err="1" smtClean="0"/>
                        <a:t>with</a:t>
                      </a:r>
                      <a:r>
                        <a:rPr lang="fr-CH" sz="1200" dirty="0" smtClean="0"/>
                        <a:t> </a:t>
                      </a:r>
                      <a:r>
                        <a:rPr lang="fr-CH" sz="1200" dirty="0" err="1" smtClean="0"/>
                        <a:t>this</a:t>
                      </a:r>
                      <a:r>
                        <a:rPr lang="fr-CH" sz="1200" dirty="0" smtClean="0"/>
                        <a:t> </a:t>
                      </a:r>
                      <a:r>
                        <a:rPr lang="fr-CH" sz="1200" dirty="0" err="1" smtClean="0"/>
                        <a:t>indicator</a:t>
                      </a:r>
                      <a:r>
                        <a:rPr lang="fr-CH" sz="1200" dirty="0" smtClean="0"/>
                        <a:t> ?</a:t>
                      </a:r>
                      <a:endParaRPr lang="fr-CH"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 of </a:t>
                      </a:r>
                      <a:r>
                        <a:rPr lang="fr-CH" sz="1400" dirty="0" err="1" smtClean="0"/>
                        <a:t>polled</a:t>
                      </a:r>
                      <a:r>
                        <a:rPr lang="fr-CH" sz="1400" baseline="0" dirty="0" smtClean="0"/>
                        <a:t> local </a:t>
                      </a:r>
                      <a:r>
                        <a:rPr lang="fr-CH" sz="1400" baseline="0" dirty="0" err="1" smtClean="0"/>
                        <a:t>stakeholders</a:t>
                      </a:r>
                      <a:r>
                        <a:rPr lang="fr-CH" sz="1400" baseline="0" dirty="0" smtClean="0"/>
                        <a:t> </a:t>
                      </a:r>
                      <a:r>
                        <a:rPr lang="fr-CH" sz="1400" baseline="0" dirty="0" err="1" smtClean="0"/>
                        <a:t>who</a:t>
                      </a:r>
                      <a:r>
                        <a:rPr lang="fr-CH" sz="1400" baseline="0" dirty="0" smtClean="0"/>
                        <a:t> </a:t>
                      </a:r>
                      <a:r>
                        <a:rPr lang="fr-CH" sz="1400" baseline="0" dirty="0" err="1" smtClean="0"/>
                        <a:t>consider</a:t>
                      </a:r>
                      <a:r>
                        <a:rPr lang="fr-CH" sz="1400" baseline="0" dirty="0" smtClean="0"/>
                        <a:t> </a:t>
                      </a:r>
                      <a:r>
                        <a:rPr lang="fr-CH" sz="1400" baseline="0" dirty="0" err="1" smtClean="0"/>
                        <a:t>that</a:t>
                      </a:r>
                      <a:r>
                        <a:rPr lang="fr-CH" sz="1400" baseline="0" dirty="0" smtClean="0"/>
                        <a:t> </a:t>
                      </a:r>
                      <a:r>
                        <a:rPr lang="fr-CH" sz="1400" baseline="0" dirty="0" err="1" smtClean="0"/>
                        <a:t>access</a:t>
                      </a:r>
                      <a:r>
                        <a:rPr lang="fr-CH" sz="1400" baseline="0" dirty="0" smtClean="0"/>
                        <a:t> to REDD+ </a:t>
                      </a:r>
                      <a:r>
                        <a:rPr lang="fr-CH" sz="1400" baseline="0" dirty="0" err="1" smtClean="0"/>
                        <a:t>financial</a:t>
                      </a:r>
                      <a:r>
                        <a:rPr lang="fr-CH" sz="1400" baseline="0" dirty="0" smtClean="0"/>
                        <a:t> information (or </a:t>
                      </a:r>
                      <a:r>
                        <a:rPr lang="fr-CH" sz="1400" baseline="0" dirty="0" err="1" smtClean="0"/>
                        <a:t>similar</a:t>
                      </a:r>
                      <a:r>
                        <a:rPr lang="fr-CH" sz="1400" baseline="0" dirty="0" smtClean="0"/>
                        <a:t> </a:t>
                      </a:r>
                      <a:r>
                        <a:rPr lang="fr-CH" sz="1400" baseline="0" dirty="0" err="1" smtClean="0"/>
                        <a:t>existing</a:t>
                      </a:r>
                      <a:r>
                        <a:rPr lang="fr-CH" sz="1400" baseline="0" dirty="0" smtClean="0"/>
                        <a:t> system) </a:t>
                      </a:r>
                      <a:r>
                        <a:rPr lang="fr-CH" sz="1400" baseline="0" dirty="0" err="1" smtClean="0"/>
                        <a:t>is</a:t>
                      </a:r>
                      <a:r>
                        <a:rPr lang="fr-CH" sz="1400" baseline="0" dirty="0" smtClean="0"/>
                        <a:t> </a:t>
                      </a:r>
                      <a:r>
                        <a:rPr lang="fr-CH" sz="1400" baseline="0" dirty="0" err="1" smtClean="0"/>
                        <a:t>either</a:t>
                      </a:r>
                      <a:r>
                        <a:rPr lang="fr-CH" sz="1400" baseline="0" dirty="0" smtClean="0"/>
                        <a:t> </a:t>
                      </a:r>
                      <a:r>
                        <a:rPr lang="fr-CH" sz="1400" baseline="0" dirty="0" err="1" smtClean="0"/>
                        <a:t>adequate</a:t>
                      </a:r>
                      <a:r>
                        <a:rPr lang="fr-CH" sz="1400" baseline="0" dirty="0" smtClean="0"/>
                        <a:t> or </a:t>
                      </a:r>
                      <a:r>
                        <a:rPr lang="fr-CH" sz="1400" baseline="0" dirty="0" err="1" smtClean="0"/>
                        <a:t>very</a:t>
                      </a:r>
                      <a:r>
                        <a:rPr lang="fr-CH" sz="1400" baseline="0" dirty="0" smtClean="0"/>
                        <a:t> </a:t>
                      </a:r>
                      <a:r>
                        <a:rPr lang="fr-CH" sz="1400" baseline="0" dirty="0" err="1" smtClean="0"/>
                        <a:t>adequate</a:t>
                      </a:r>
                      <a:r>
                        <a:rPr lang="fr-CH" sz="1400" baseline="0" dirty="0" smtClean="0"/>
                        <a:t> </a:t>
                      </a:r>
                      <a:endParaRPr lang="fr-CH"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200" dirty="0" smtClean="0"/>
                    </a:p>
                  </a:txBody>
                  <a:tcPr/>
                </a:tc>
              </a:tr>
              <a:tr h="370840">
                <a:tc>
                  <a:txBody>
                    <a:bodyPr/>
                    <a:lstStyle/>
                    <a:p>
                      <a:r>
                        <a:rPr lang="fr-CH" sz="1400" dirty="0" smtClean="0"/>
                        <a:t>Time</a:t>
                      </a:r>
                      <a:r>
                        <a:rPr lang="fr-CH" sz="1400" baseline="0" dirty="0" smtClean="0"/>
                        <a:t> </a:t>
                      </a:r>
                      <a:r>
                        <a:rPr lang="fr-CH" sz="1400" baseline="0" dirty="0" err="1" smtClean="0"/>
                        <a:t>needed</a:t>
                      </a:r>
                      <a:r>
                        <a:rPr lang="fr-CH" sz="1400" baseline="0" dirty="0" smtClean="0"/>
                        <a:t> (</a:t>
                      </a:r>
                      <a:r>
                        <a:rPr lang="fr-CH" sz="1400" baseline="0" dirty="0" err="1" smtClean="0"/>
                        <a:t>days</a:t>
                      </a:r>
                      <a:r>
                        <a:rPr lang="fr-CH" sz="1400" baseline="0" dirty="0" smtClean="0"/>
                        <a:t>) </a:t>
                      </a:r>
                      <a:r>
                        <a:rPr lang="fr-CH" sz="1400" baseline="0" dirty="0" err="1" smtClean="0"/>
                        <a:t>between</a:t>
                      </a:r>
                      <a:r>
                        <a:rPr lang="fr-CH" sz="1400" baseline="0" dirty="0" smtClean="0"/>
                        <a:t> a </a:t>
                      </a:r>
                      <a:r>
                        <a:rPr lang="fr-CH" sz="1400" baseline="0" dirty="0" err="1" smtClean="0"/>
                        <a:t>request</a:t>
                      </a:r>
                      <a:r>
                        <a:rPr lang="fr-CH" sz="1400" baseline="0" dirty="0" smtClean="0"/>
                        <a:t> on flow of </a:t>
                      </a:r>
                      <a:r>
                        <a:rPr lang="fr-CH" sz="1400" baseline="0" dirty="0" err="1" smtClean="0"/>
                        <a:t>funds</a:t>
                      </a:r>
                      <a:r>
                        <a:rPr lang="fr-CH" sz="1400" baseline="0" dirty="0" smtClean="0"/>
                        <a:t> and the </a:t>
                      </a:r>
                      <a:r>
                        <a:rPr lang="fr-CH" sz="1400" baseline="0" dirty="0" err="1" smtClean="0"/>
                        <a:t>answer</a:t>
                      </a:r>
                      <a:r>
                        <a:rPr lang="fr-CH" sz="1400" baseline="0" dirty="0" smtClean="0"/>
                        <a:t> </a:t>
                      </a:r>
                      <a:endParaRPr lang="fr-CH"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4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sz="1200"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411395666"/>
              </p:ext>
            </p:extLst>
          </p:nvPr>
        </p:nvGraphicFramePr>
        <p:xfrm>
          <a:off x="381000" y="1356360"/>
          <a:ext cx="8424938" cy="4206240"/>
        </p:xfrm>
        <a:graphic>
          <a:graphicData uri="http://schemas.openxmlformats.org/drawingml/2006/table">
            <a:tbl>
              <a:tblPr firstRow="1" bandRow="1">
                <a:tableStyleId>{5C22544A-7EE6-4342-B048-85BDC9FD1C3A}</a:tableStyleId>
              </a:tblPr>
              <a:tblGrid>
                <a:gridCol w="1386382"/>
                <a:gridCol w="639868"/>
                <a:gridCol w="2132896"/>
                <a:gridCol w="1745510"/>
                <a:gridCol w="2520282"/>
              </a:tblGrid>
              <a:tr h="370840">
                <a:tc>
                  <a:txBody>
                    <a:bodyPr/>
                    <a:lstStyle/>
                    <a:p>
                      <a:r>
                        <a:rPr lang="fr-CH" sz="1200" dirty="0" smtClean="0"/>
                        <a:t>Question  : </a:t>
                      </a:r>
                      <a:r>
                        <a:rPr lang="fr-CH" sz="1200" dirty="0" err="1" smtClean="0"/>
                        <a:t>please</a:t>
                      </a:r>
                      <a:r>
                        <a:rPr lang="fr-CH" sz="1200" dirty="0" smtClean="0"/>
                        <a:t> </a:t>
                      </a:r>
                      <a:r>
                        <a:rPr lang="fr-CH" sz="1200" dirty="0" err="1" smtClean="0"/>
                        <a:t>pick</a:t>
                      </a:r>
                      <a:r>
                        <a:rPr lang="fr-CH" sz="1200" dirty="0" smtClean="0"/>
                        <a:t> the </a:t>
                      </a:r>
                      <a:r>
                        <a:rPr lang="fr-CH" sz="1200" dirty="0" err="1" smtClean="0"/>
                        <a:t>card</a:t>
                      </a:r>
                      <a:r>
                        <a:rPr lang="fr-CH" sz="1200" dirty="0" smtClean="0"/>
                        <a:t> </a:t>
                      </a:r>
                      <a:r>
                        <a:rPr lang="fr-CH" sz="1200" dirty="0" err="1" smtClean="0"/>
                        <a:t>that</a:t>
                      </a:r>
                      <a:r>
                        <a:rPr lang="fr-CH" sz="1200" dirty="0" smtClean="0"/>
                        <a:t> </a:t>
                      </a:r>
                      <a:r>
                        <a:rPr lang="fr-CH" sz="1200" dirty="0" err="1" smtClean="0"/>
                        <a:t>goes</a:t>
                      </a:r>
                      <a:r>
                        <a:rPr lang="fr-CH" sz="1200" dirty="0" smtClean="0"/>
                        <a:t> </a:t>
                      </a:r>
                      <a:r>
                        <a:rPr lang="fr-CH" sz="1200" dirty="0" err="1" smtClean="0"/>
                        <a:t>with</a:t>
                      </a:r>
                      <a:r>
                        <a:rPr lang="fr-CH" sz="1200" dirty="0" smtClean="0"/>
                        <a:t> the </a:t>
                      </a:r>
                      <a:r>
                        <a:rPr lang="fr-CH" sz="1200" dirty="0" err="1" smtClean="0"/>
                        <a:t>indicator</a:t>
                      </a:r>
                      <a:endParaRPr lang="fr-CH" sz="1200" dirty="0"/>
                    </a:p>
                  </a:txBody>
                  <a:tcPr/>
                </a:tc>
                <a:tc>
                  <a:txBody>
                    <a:bodyPr/>
                    <a:lstStyle/>
                    <a:p>
                      <a:r>
                        <a:rPr lang="fr-CH" sz="1200" dirty="0" err="1" smtClean="0"/>
                        <a:t>Answer</a:t>
                      </a:r>
                      <a:r>
                        <a:rPr lang="fr-CH" sz="1200" dirty="0" smtClean="0"/>
                        <a:t> </a:t>
                      </a:r>
                      <a:endParaRPr lang="fr-CH" sz="1200" dirty="0"/>
                    </a:p>
                  </a:txBody>
                  <a:tcPr/>
                </a:tc>
                <a:tc>
                  <a:txBody>
                    <a:bodyPr/>
                    <a:lstStyle/>
                    <a:p>
                      <a:r>
                        <a:rPr lang="fr-CH" sz="1200" dirty="0" err="1" smtClean="0"/>
                        <a:t>Additional</a:t>
                      </a:r>
                      <a:r>
                        <a:rPr lang="fr-CH" sz="1200" baseline="0" dirty="0" smtClean="0"/>
                        <a:t> question  : </a:t>
                      </a:r>
                      <a:r>
                        <a:rPr lang="fr-CH" sz="1200" baseline="0" dirty="0" err="1" smtClean="0"/>
                        <a:t>what</a:t>
                      </a:r>
                      <a:r>
                        <a:rPr lang="fr-CH" sz="1200" baseline="0" dirty="0" smtClean="0"/>
                        <a:t> question </a:t>
                      </a:r>
                      <a:r>
                        <a:rPr lang="fr-CH" sz="1200" baseline="0" dirty="0" err="1" smtClean="0"/>
                        <a:t>does</a:t>
                      </a:r>
                      <a:r>
                        <a:rPr lang="fr-CH" sz="1200" baseline="0" dirty="0" smtClean="0"/>
                        <a:t> </a:t>
                      </a:r>
                      <a:r>
                        <a:rPr lang="fr-CH" sz="1200" baseline="0" dirty="0" err="1" smtClean="0"/>
                        <a:t>this</a:t>
                      </a:r>
                      <a:r>
                        <a:rPr lang="fr-CH" sz="1200" baseline="0" dirty="0" smtClean="0"/>
                        <a:t> </a:t>
                      </a:r>
                      <a:r>
                        <a:rPr lang="fr-CH" sz="1200" baseline="0" dirty="0" err="1" smtClean="0"/>
                        <a:t>answer</a:t>
                      </a:r>
                      <a:r>
                        <a:rPr lang="fr-CH" sz="1200" baseline="0" dirty="0" smtClean="0"/>
                        <a:t> ?</a:t>
                      </a:r>
                      <a:endParaRPr lang="fr-CH" sz="1200" dirty="0"/>
                    </a:p>
                  </a:txBody>
                  <a:tcPr/>
                </a:tc>
                <a:tc>
                  <a:txBody>
                    <a:bodyPr/>
                    <a:lstStyle/>
                    <a:p>
                      <a:r>
                        <a:rPr lang="fr-CH" sz="1200" dirty="0" smtClean="0"/>
                        <a:t>How </a:t>
                      </a:r>
                      <a:r>
                        <a:rPr lang="fr-CH" sz="1200" dirty="0" err="1" smtClean="0"/>
                        <a:t>would</a:t>
                      </a:r>
                      <a:r>
                        <a:rPr lang="fr-CH" sz="1200" dirty="0" smtClean="0"/>
                        <a:t> </a:t>
                      </a:r>
                      <a:r>
                        <a:rPr lang="fr-CH" sz="1200" dirty="0" err="1" smtClean="0"/>
                        <a:t>you</a:t>
                      </a:r>
                      <a:r>
                        <a:rPr lang="fr-CH" sz="1200" dirty="0" smtClean="0"/>
                        <a:t> </a:t>
                      </a:r>
                      <a:r>
                        <a:rPr lang="fr-CH" sz="1200" dirty="0" err="1" smtClean="0"/>
                        <a:t>measure</a:t>
                      </a:r>
                      <a:r>
                        <a:rPr lang="fr-CH" sz="1200" dirty="0" smtClean="0"/>
                        <a:t> </a:t>
                      </a:r>
                      <a:r>
                        <a:rPr lang="fr-CH" sz="1200" dirty="0" err="1" smtClean="0"/>
                        <a:t>this</a:t>
                      </a:r>
                      <a:r>
                        <a:rPr lang="fr-CH" sz="1200" dirty="0" smtClean="0"/>
                        <a:t> ?</a:t>
                      </a:r>
                      <a:endParaRPr lang="fr-CH" sz="1200" dirty="0"/>
                    </a:p>
                  </a:txBody>
                  <a:tcPr/>
                </a:tc>
                <a:tc>
                  <a:txBody>
                    <a:bodyPr/>
                    <a:lstStyle/>
                    <a:p>
                      <a:r>
                        <a:rPr lang="fr-CH" sz="1200" dirty="0" err="1" smtClean="0"/>
                        <a:t>What</a:t>
                      </a:r>
                      <a:r>
                        <a:rPr lang="fr-CH" sz="1200" dirty="0" smtClean="0"/>
                        <a:t> </a:t>
                      </a:r>
                      <a:r>
                        <a:rPr lang="fr-CH" sz="1200" dirty="0" err="1" smtClean="0"/>
                        <a:t>is</a:t>
                      </a:r>
                      <a:r>
                        <a:rPr lang="fr-CH" sz="1200" dirty="0" smtClean="0"/>
                        <a:t> the </a:t>
                      </a:r>
                      <a:r>
                        <a:rPr lang="fr-CH" sz="1200" dirty="0" err="1" smtClean="0"/>
                        <a:t>problem</a:t>
                      </a:r>
                      <a:r>
                        <a:rPr lang="fr-CH" sz="1200" dirty="0" smtClean="0"/>
                        <a:t> </a:t>
                      </a:r>
                      <a:r>
                        <a:rPr lang="fr-CH" sz="1200" dirty="0" err="1" smtClean="0"/>
                        <a:t>with</a:t>
                      </a:r>
                      <a:r>
                        <a:rPr lang="fr-CH" sz="1200" dirty="0" smtClean="0"/>
                        <a:t> </a:t>
                      </a:r>
                      <a:r>
                        <a:rPr lang="fr-CH" sz="1200" dirty="0" err="1" smtClean="0"/>
                        <a:t>this</a:t>
                      </a:r>
                      <a:r>
                        <a:rPr lang="fr-CH" sz="1200" dirty="0" smtClean="0"/>
                        <a:t> </a:t>
                      </a:r>
                      <a:r>
                        <a:rPr lang="fr-CH" sz="1200" dirty="0" err="1" smtClean="0"/>
                        <a:t>indicator</a:t>
                      </a:r>
                      <a:r>
                        <a:rPr lang="fr-CH" sz="1200" dirty="0" smtClean="0"/>
                        <a:t> ?</a:t>
                      </a:r>
                      <a:endParaRPr lang="fr-CH"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 of </a:t>
                      </a:r>
                      <a:r>
                        <a:rPr lang="fr-CH" sz="1400" dirty="0" err="1" smtClean="0"/>
                        <a:t>polled</a:t>
                      </a:r>
                      <a:r>
                        <a:rPr lang="fr-CH" sz="1400" baseline="0" dirty="0" smtClean="0"/>
                        <a:t> local </a:t>
                      </a:r>
                      <a:r>
                        <a:rPr lang="fr-CH" sz="1400" baseline="0" dirty="0" err="1" smtClean="0"/>
                        <a:t>stakeholders</a:t>
                      </a:r>
                      <a:r>
                        <a:rPr lang="fr-CH" sz="1400" baseline="0" dirty="0" smtClean="0"/>
                        <a:t> </a:t>
                      </a:r>
                      <a:r>
                        <a:rPr lang="fr-CH" sz="1400" baseline="0" dirty="0" err="1" smtClean="0"/>
                        <a:t>who</a:t>
                      </a:r>
                      <a:r>
                        <a:rPr lang="fr-CH" sz="1400" baseline="0" dirty="0" smtClean="0"/>
                        <a:t> </a:t>
                      </a:r>
                      <a:r>
                        <a:rPr lang="fr-CH" sz="1400" baseline="0" dirty="0" err="1" smtClean="0"/>
                        <a:t>consider</a:t>
                      </a:r>
                      <a:r>
                        <a:rPr lang="fr-CH" sz="1400" baseline="0" dirty="0" smtClean="0"/>
                        <a:t> </a:t>
                      </a:r>
                      <a:r>
                        <a:rPr lang="fr-CH" sz="1400" baseline="0" dirty="0" err="1" smtClean="0"/>
                        <a:t>that</a:t>
                      </a:r>
                      <a:r>
                        <a:rPr lang="fr-CH" sz="1400" baseline="0" dirty="0" smtClean="0"/>
                        <a:t> </a:t>
                      </a:r>
                      <a:r>
                        <a:rPr lang="fr-CH" sz="1400" baseline="0" dirty="0" err="1" smtClean="0"/>
                        <a:t>access</a:t>
                      </a:r>
                      <a:r>
                        <a:rPr lang="fr-CH" sz="1400" baseline="0" dirty="0" smtClean="0"/>
                        <a:t> to REDD+ </a:t>
                      </a:r>
                      <a:r>
                        <a:rPr lang="fr-CH" sz="1400" baseline="0" dirty="0" err="1" smtClean="0"/>
                        <a:t>financial</a:t>
                      </a:r>
                      <a:r>
                        <a:rPr lang="fr-CH" sz="1400" baseline="0" dirty="0" smtClean="0"/>
                        <a:t> information (or </a:t>
                      </a:r>
                      <a:r>
                        <a:rPr lang="fr-CH" sz="1400" baseline="0" dirty="0" err="1" smtClean="0"/>
                        <a:t>similar</a:t>
                      </a:r>
                      <a:r>
                        <a:rPr lang="fr-CH" sz="1400" baseline="0" dirty="0" smtClean="0"/>
                        <a:t> </a:t>
                      </a:r>
                      <a:r>
                        <a:rPr lang="fr-CH" sz="1400" baseline="0" dirty="0" err="1" smtClean="0"/>
                        <a:t>existing</a:t>
                      </a:r>
                      <a:r>
                        <a:rPr lang="fr-CH" sz="1400" baseline="0" dirty="0" smtClean="0"/>
                        <a:t> system) </a:t>
                      </a:r>
                      <a:r>
                        <a:rPr lang="fr-CH" sz="1400" baseline="0" dirty="0" err="1" smtClean="0"/>
                        <a:t>is</a:t>
                      </a:r>
                      <a:r>
                        <a:rPr lang="fr-CH" sz="1400" baseline="0" dirty="0" smtClean="0"/>
                        <a:t> </a:t>
                      </a:r>
                      <a:r>
                        <a:rPr lang="fr-CH" sz="1400" baseline="0" dirty="0" err="1" smtClean="0"/>
                        <a:t>either</a:t>
                      </a:r>
                      <a:r>
                        <a:rPr lang="fr-CH" sz="1400" baseline="0" dirty="0" smtClean="0"/>
                        <a:t> </a:t>
                      </a:r>
                      <a:r>
                        <a:rPr lang="fr-CH" sz="1400" baseline="0" dirty="0" err="1" smtClean="0"/>
                        <a:t>adequate</a:t>
                      </a:r>
                      <a:r>
                        <a:rPr lang="fr-CH" sz="1400" baseline="0" dirty="0" smtClean="0"/>
                        <a:t> or </a:t>
                      </a:r>
                      <a:r>
                        <a:rPr lang="fr-CH" sz="1400" baseline="0" dirty="0" err="1" smtClean="0"/>
                        <a:t>very</a:t>
                      </a:r>
                      <a:r>
                        <a:rPr lang="fr-CH" sz="1400" baseline="0" dirty="0" smtClean="0"/>
                        <a:t> </a:t>
                      </a:r>
                      <a:r>
                        <a:rPr lang="fr-CH" sz="1400" baseline="0" dirty="0" err="1" smtClean="0"/>
                        <a:t>adequate</a:t>
                      </a:r>
                      <a:r>
                        <a:rPr lang="fr-CH" sz="1400" baseline="0" dirty="0" smtClean="0"/>
                        <a:t> </a:t>
                      </a:r>
                      <a:endParaRPr lang="fr-CH"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Perception-</a:t>
                      </a:r>
                      <a:r>
                        <a:rPr lang="fr-CH" sz="1400" dirty="0" err="1" smtClean="0"/>
                        <a:t>based</a:t>
                      </a:r>
                      <a:endParaRPr lang="fr-CH" sz="1400" dirty="0" smtClean="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fr-CH" sz="1400" dirty="0" smtClean="0"/>
                        <a:t>Time</a:t>
                      </a:r>
                      <a:r>
                        <a:rPr lang="fr-CH" sz="1400" baseline="0" dirty="0" smtClean="0"/>
                        <a:t> </a:t>
                      </a:r>
                      <a:r>
                        <a:rPr lang="fr-CH" sz="1400" baseline="0" dirty="0" err="1" smtClean="0"/>
                        <a:t>needed</a:t>
                      </a:r>
                      <a:r>
                        <a:rPr lang="fr-CH" sz="1400" baseline="0" dirty="0" smtClean="0"/>
                        <a:t> (</a:t>
                      </a:r>
                      <a:r>
                        <a:rPr lang="fr-CH" sz="1400" baseline="0" dirty="0" err="1" smtClean="0"/>
                        <a:t>days</a:t>
                      </a:r>
                      <a:r>
                        <a:rPr lang="fr-CH" sz="1400" baseline="0" dirty="0" smtClean="0"/>
                        <a:t>) </a:t>
                      </a:r>
                      <a:r>
                        <a:rPr lang="fr-CH" sz="1400" baseline="0" dirty="0" err="1" smtClean="0"/>
                        <a:t>between</a:t>
                      </a:r>
                      <a:r>
                        <a:rPr lang="fr-CH" sz="1400" baseline="0" dirty="0" smtClean="0"/>
                        <a:t> a </a:t>
                      </a:r>
                      <a:r>
                        <a:rPr lang="fr-CH" sz="1400" baseline="0" dirty="0" err="1" smtClean="0"/>
                        <a:t>request</a:t>
                      </a:r>
                      <a:r>
                        <a:rPr lang="fr-CH" sz="1400" baseline="0" dirty="0" smtClean="0"/>
                        <a:t> on flow of </a:t>
                      </a:r>
                      <a:r>
                        <a:rPr lang="fr-CH" sz="1400" baseline="0" dirty="0" err="1" smtClean="0"/>
                        <a:t>funds</a:t>
                      </a:r>
                      <a:r>
                        <a:rPr lang="fr-CH" sz="1400" baseline="0" dirty="0" smtClean="0"/>
                        <a:t> and the </a:t>
                      </a:r>
                      <a:r>
                        <a:rPr lang="fr-CH" sz="1400" baseline="0" dirty="0" err="1" smtClean="0"/>
                        <a:t>answer</a:t>
                      </a:r>
                      <a:r>
                        <a:rPr lang="fr-CH" sz="1400" baseline="0" dirty="0" smtClean="0"/>
                        <a:t> </a:t>
                      </a:r>
                      <a:endParaRPr lang="fr-CH"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Evidence-</a:t>
                      </a:r>
                      <a:r>
                        <a:rPr lang="fr-CH" sz="1400" dirty="0" err="1" smtClean="0"/>
                        <a:t>based</a:t>
                      </a:r>
                      <a:endParaRPr lang="fr-CH" sz="1400" dirty="0" smtClean="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411395666"/>
              </p:ext>
            </p:extLst>
          </p:nvPr>
        </p:nvGraphicFramePr>
        <p:xfrm>
          <a:off x="381000" y="1371600"/>
          <a:ext cx="8424938" cy="4206240"/>
        </p:xfrm>
        <a:graphic>
          <a:graphicData uri="http://schemas.openxmlformats.org/drawingml/2006/table">
            <a:tbl>
              <a:tblPr firstRow="1" bandRow="1">
                <a:tableStyleId>{5C22544A-7EE6-4342-B048-85BDC9FD1C3A}</a:tableStyleId>
              </a:tblPr>
              <a:tblGrid>
                <a:gridCol w="1386382"/>
                <a:gridCol w="639868"/>
                <a:gridCol w="2132896"/>
                <a:gridCol w="1745510"/>
                <a:gridCol w="2520282"/>
              </a:tblGrid>
              <a:tr h="370840">
                <a:tc>
                  <a:txBody>
                    <a:bodyPr/>
                    <a:lstStyle/>
                    <a:p>
                      <a:r>
                        <a:rPr lang="fr-CH" sz="1200" dirty="0" smtClean="0"/>
                        <a:t>Question  : </a:t>
                      </a:r>
                      <a:r>
                        <a:rPr lang="fr-CH" sz="1200" dirty="0" err="1" smtClean="0"/>
                        <a:t>please</a:t>
                      </a:r>
                      <a:r>
                        <a:rPr lang="fr-CH" sz="1200" dirty="0" smtClean="0"/>
                        <a:t> </a:t>
                      </a:r>
                      <a:r>
                        <a:rPr lang="fr-CH" sz="1200" dirty="0" err="1" smtClean="0"/>
                        <a:t>pick</a:t>
                      </a:r>
                      <a:r>
                        <a:rPr lang="fr-CH" sz="1200" dirty="0" smtClean="0"/>
                        <a:t> the </a:t>
                      </a:r>
                      <a:r>
                        <a:rPr lang="fr-CH" sz="1200" dirty="0" err="1" smtClean="0"/>
                        <a:t>card</a:t>
                      </a:r>
                      <a:r>
                        <a:rPr lang="fr-CH" sz="1200" dirty="0" smtClean="0"/>
                        <a:t> </a:t>
                      </a:r>
                      <a:r>
                        <a:rPr lang="fr-CH" sz="1200" dirty="0" err="1" smtClean="0"/>
                        <a:t>that</a:t>
                      </a:r>
                      <a:r>
                        <a:rPr lang="fr-CH" sz="1200" dirty="0" smtClean="0"/>
                        <a:t> </a:t>
                      </a:r>
                      <a:r>
                        <a:rPr lang="fr-CH" sz="1200" dirty="0" err="1" smtClean="0"/>
                        <a:t>goes</a:t>
                      </a:r>
                      <a:r>
                        <a:rPr lang="fr-CH" sz="1200" dirty="0" smtClean="0"/>
                        <a:t> </a:t>
                      </a:r>
                      <a:r>
                        <a:rPr lang="fr-CH" sz="1200" dirty="0" err="1" smtClean="0"/>
                        <a:t>with</a:t>
                      </a:r>
                      <a:r>
                        <a:rPr lang="fr-CH" sz="1200" dirty="0" smtClean="0"/>
                        <a:t> the </a:t>
                      </a:r>
                      <a:r>
                        <a:rPr lang="fr-CH" sz="1200" dirty="0" err="1" smtClean="0"/>
                        <a:t>indicator</a:t>
                      </a:r>
                      <a:endParaRPr lang="fr-CH" sz="1200" dirty="0"/>
                    </a:p>
                  </a:txBody>
                  <a:tcPr/>
                </a:tc>
                <a:tc>
                  <a:txBody>
                    <a:bodyPr/>
                    <a:lstStyle/>
                    <a:p>
                      <a:r>
                        <a:rPr lang="fr-CH" sz="1200" dirty="0" err="1" smtClean="0"/>
                        <a:t>Answer</a:t>
                      </a:r>
                      <a:r>
                        <a:rPr lang="fr-CH" sz="1200" dirty="0" smtClean="0"/>
                        <a:t> </a:t>
                      </a:r>
                      <a:endParaRPr lang="fr-CH" sz="1200" dirty="0"/>
                    </a:p>
                  </a:txBody>
                  <a:tcPr/>
                </a:tc>
                <a:tc>
                  <a:txBody>
                    <a:bodyPr/>
                    <a:lstStyle/>
                    <a:p>
                      <a:r>
                        <a:rPr lang="fr-CH" sz="1200" dirty="0" err="1" smtClean="0"/>
                        <a:t>Additional</a:t>
                      </a:r>
                      <a:r>
                        <a:rPr lang="fr-CH" sz="1200" baseline="0" dirty="0" smtClean="0"/>
                        <a:t> question  : </a:t>
                      </a:r>
                      <a:r>
                        <a:rPr lang="fr-CH" sz="1200" baseline="0" dirty="0" err="1" smtClean="0"/>
                        <a:t>what</a:t>
                      </a:r>
                      <a:r>
                        <a:rPr lang="fr-CH" sz="1200" baseline="0" dirty="0" smtClean="0"/>
                        <a:t> question </a:t>
                      </a:r>
                      <a:r>
                        <a:rPr lang="fr-CH" sz="1200" baseline="0" dirty="0" err="1" smtClean="0"/>
                        <a:t>does</a:t>
                      </a:r>
                      <a:r>
                        <a:rPr lang="fr-CH" sz="1200" baseline="0" dirty="0" smtClean="0"/>
                        <a:t> </a:t>
                      </a:r>
                      <a:r>
                        <a:rPr lang="fr-CH" sz="1200" baseline="0" dirty="0" err="1" smtClean="0"/>
                        <a:t>this</a:t>
                      </a:r>
                      <a:r>
                        <a:rPr lang="fr-CH" sz="1200" baseline="0" dirty="0" smtClean="0"/>
                        <a:t> </a:t>
                      </a:r>
                      <a:r>
                        <a:rPr lang="fr-CH" sz="1200" baseline="0" dirty="0" err="1" smtClean="0"/>
                        <a:t>answer</a:t>
                      </a:r>
                      <a:r>
                        <a:rPr lang="fr-CH" sz="1200" baseline="0" dirty="0" smtClean="0"/>
                        <a:t> ?</a:t>
                      </a:r>
                      <a:endParaRPr lang="fr-CH" sz="1200" dirty="0"/>
                    </a:p>
                  </a:txBody>
                  <a:tcPr/>
                </a:tc>
                <a:tc>
                  <a:txBody>
                    <a:bodyPr/>
                    <a:lstStyle/>
                    <a:p>
                      <a:r>
                        <a:rPr lang="fr-CH" sz="1200" dirty="0" smtClean="0"/>
                        <a:t>How </a:t>
                      </a:r>
                      <a:r>
                        <a:rPr lang="fr-CH" sz="1200" dirty="0" err="1" smtClean="0"/>
                        <a:t>would</a:t>
                      </a:r>
                      <a:r>
                        <a:rPr lang="fr-CH" sz="1200" dirty="0" smtClean="0"/>
                        <a:t> </a:t>
                      </a:r>
                      <a:r>
                        <a:rPr lang="fr-CH" sz="1200" dirty="0" err="1" smtClean="0"/>
                        <a:t>you</a:t>
                      </a:r>
                      <a:r>
                        <a:rPr lang="fr-CH" sz="1200" dirty="0" smtClean="0"/>
                        <a:t> </a:t>
                      </a:r>
                      <a:r>
                        <a:rPr lang="fr-CH" sz="1200" dirty="0" err="1" smtClean="0"/>
                        <a:t>measure</a:t>
                      </a:r>
                      <a:r>
                        <a:rPr lang="fr-CH" sz="1200" dirty="0" smtClean="0"/>
                        <a:t> </a:t>
                      </a:r>
                      <a:r>
                        <a:rPr lang="fr-CH" sz="1200" dirty="0" err="1" smtClean="0"/>
                        <a:t>this</a:t>
                      </a:r>
                      <a:r>
                        <a:rPr lang="fr-CH" sz="1200" dirty="0" smtClean="0"/>
                        <a:t> ?</a:t>
                      </a:r>
                      <a:endParaRPr lang="fr-CH" sz="1200" dirty="0"/>
                    </a:p>
                  </a:txBody>
                  <a:tcPr/>
                </a:tc>
                <a:tc>
                  <a:txBody>
                    <a:bodyPr/>
                    <a:lstStyle/>
                    <a:p>
                      <a:r>
                        <a:rPr lang="fr-CH" sz="1200" dirty="0" err="1" smtClean="0"/>
                        <a:t>What</a:t>
                      </a:r>
                      <a:r>
                        <a:rPr lang="fr-CH" sz="1200" dirty="0" smtClean="0"/>
                        <a:t> </a:t>
                      </a:r>
                      <a:r>
                        <a:rPr lang="fr-CH" sz="1200" dirty="0" err="1" smtClean="0"/>
                        <a:t>is</a:t>
                      </a:r>
                      <a:r>
                        <a:rPr lang="fr-CH" sz="1200" dirty="0" smtClean="0"/>
                        <a:t> the </a:t>
                      </a:r>
                      <a:r>
                        <a:rPr lang="fr-CH" sz="1200" dirty="0" err="1" smtClean="0"/>
                        <a:t>problem</a:t>
                      </a:r>
                      <a:r>
                        <a:rPr lang="fr-CH" sz="1200" dirty="0" smtClean="0"/>
                        <a:t> </a:t>
                      </a:r>
                      <a:r>
                        <a:rPr lang="fr-CH" sz="1200" dirty="0" err="1" smtClean="0"/>
                        <a:t>with</a:t>
                      </a:r>
                      <a:r>
                        <a:rPr lang="fr-CH" sz="1200" dirty="0" smtClean="0"/>
                        <a:t> </a:t>
                      </a:r>
                      <a:r>
                        <a:rPr lang="fr-CH" sz="1200" dirty="0" err="1" smtClean="0"/>
                        <a:t>this</a:t>
                      </a:r>
                      <a:r>
                        <a:rPr lang="fr-CH" sz="1200" dirty="0" smtClean="0"/>
                        <a:t> </a:t>
                      </a:r>
                      <a:r>
                        <a:rPr lang="fr-CH" sz="1200" dirty="0" err="1" smtClean="0"/>
                        <a:t>indicator</a:t>
                      </a:r>
                      <a:r>
                        <a:rPr lang="fr-CH" sz="1200" dirty="0" smtClean="0"/>
                        <a:t> ?</a:t>
                      </a:r>
                      <a:endParaRPr lang="fr-CH"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 of </a:t>
                      </a:r>
                      <a:r>
                        <a:rPr lang="fr-CH" sz="1400" dirty="0" err="1" smtClean="0"/>
                        <a:t>polled</a:t>
                      </a:r>
                      <a:r>
                        <a:rPr lang="fr-CH" sz="1400" baseline="0" dirty="0" smtClean="0"/>
                        <a:t> local </a:t>
                      </a:r>
                      <a:r>
                        <a:rPr lang="fr-CH" sz="1400" baseline="0" dirty="0" err="1" smtClean="0"/>
                        <a:t>stakeholders</a:t>
                      </a:r>
                      <a:r>
                        <a:rPr lang="fr-CH" sz="1400" baseline="0" dirty="0" smtClean="0"/>
                        <a:t> </a:t>
                      </a:r>
                      <a:r>
                        <a:rPr lang="fr-CH" sz="1400" baseline="0" dirty="0" err="1" smtClean="0"/>
                        <a:t>who</a:t>
                      </a:r>
                      <a:r>
                        <a:rPr lang="fr-CH" sz="1400" baseline="0" dirty="0" smtClean="0"/>
                        <a:t> </a:t>
                      </a:r>
                      <a:r>
                        <a:rPr lang="fr-CH" sz="1400" baseline="0" dirty="0" err="1" smtClean="0"/>
                        <a:t>consider</a:t>
                      </a:r>
                      <a:r>
                        <a:rPr lang="fr-CH" sz="1400" baseline="0" dirty="0" smtClean="0"/>
                        <a:t> </a:t>
                      </a:r>
                      <a:r>
                        <a:rPr lang="fr-CH" sz="1400" baseline="0" dirty="0" err="1" smtClean="0"/>
                        <a:t>that</a:t>
                      </a:r>
                      <a:r>
                        <a:rPr lang="fr-CH" sz="1400" baseline="0" dirty="0" smtClean="0"/>
                        <a:t> </a:t>
                      </a:r>
                      <a:r>
                        <a:rPr lang="fr-CH" sz="1400" baseline="0" dirty="0" err="1" smtClean="0"/>
                        <a:t>access</a:t>
                      </a:r>
                      <a:r>
                        <a:rPr lang="fr-CH" sz="1400" baseline="0" dirty="0" smtClean="0"/>
                        <a:t> to REDD+ </a:t>
                      </a:r>
                      <a:r>
                        <a:rPr lang="fr-CH" sz="1400" baseline="0" dirty="0" err="1" smtClean="0"/>
                        <a:t>financial</a:t>
                      </a:r>
                      <a:r>
                        <a:rPr lang="fr-CH" sz="1400" baseline="0" dirty="0" smtClean="0"/>
                        <a:t> information (or </a:t>
                      </a:r>
                      <a:r>
                        <a:rPr lang="fr-CH" sz="1400" baseline="0" dirty="0" err="1" smtClean="0"/>
                        <a:t>similar</a:t>
                      </a:r>
                      <a:r>
                        <a:rPr lang="fr-CH" sz="1400" baseline="0" dirty="0" smtClean="0"/>
                        <a:t> </a:t>
                      </a:r>
                      <a:r>
                        <a:rPr lang="fr-CH" sz="1400" baseline="0" dirty="0" err="1" smtClean="0"/>
                        <a:t>existing</a:t>
                      </a:r>
                      <a:r>
                        <a:rPr lang="fr-CH" sz="1400" baseline="0" dirty="0" smtClean="0"/>
                        <a:t> system) </a:t>
                      </a:r>
                      <a:r>
                        <a:rPr lang="fr-CH" sz="1400" baseline="0" dirty="0" err="1" smtClean="0"/>
                        <a:t>is</a:t>
                      </a:r>
                      <a:r>
                        <a:rPr lang="fr-CH" sz="1400" baseline="0" dirty="0" smtClean="0"/>
                        <a:t> </a:t>
                      </a:r>
                      <a:r>
                        <a:rPr lang="fr-CH" sz="1400" baseline="0" dirty="0" err="1" smtClean="0"/>
                        <a:t>either</a:t>
                      </a:r>
                      <a:r>
                        <a:rPr lang="fr-CH" sz="1400" baseline="0" dirty="0" smtClean="0"/>
                        <a:t> </a:t>
                      </a:r>
                      <a:r>
                        <a:rPr lang="fr-CH" sz="1400" baseline="0" dirty="0" err="1" smtClean="0"/>
                        <a:t>adequate</a:t>
                      </a:r>
                      <a:r>
                        <a:rPr lang="fr-CH" sz="1400" baseline="0" dirty="0" smtClean="0"/>
                        <a:t> or </a:t>
                      </a:r>
                      <a:r>
                        <a:rPr lang="fr-CH" sz="1400" baseline="0" dirty="0" err="1" smtClean="0"/>
                        <a:t>very</a:t>
                      </a:r>
                      <a:r>
                        <a:rPr lang="fr-CH" sz="1400" baseline="0" dirty="0" smtClean="0"/>
                        <a:t> </a:t>
                      </a:r>
                      <a:r>
                        <a:rPr lang="fr-CH" sz="1400" baseline="0" dirty="0" err="1" smtClean="0"/>
                        <a:t>adequate</a:t>
                      </a:r>
                      <a:r>
                        <a:rPr lang="fr-CH" sz="1400" baseline="0" dirty="0" smtClean="0"/>
                        <a:t> </a:t>
                      </a:r>
                      <a:endParaRPr lang="fr-CH"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Perception-</a:t>
                      </a:r>
                      <a:r>
                        <a:rPr lang="fr-CH" sz="1400" dirty="0" err="1" smtClean="0"/>
                        <a:t>based</a:t>
                      </a: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Perception of </a:t>
                      </a:r>
                      <a:r>
                        <a:rPr lang="fr-CH" sz="1400" dirty="0" err="1" smtClean="0"/>
                        <a:t>accessibility</a:t>
                      </a:r>
                      <a:r>
                        <a:rPr lang="fr-CH" sz="1400" dirty="0" smtClean="0"/>
                        <a:t> of </a:t>
                      </a:r>
                      <a:r>
                        <a:rPr lang="fr-CH" sz="1400" dirty="0" err="1" smtClean="0"/>
                        <a:t>financial</a:t>
                      </a:r>
                      <a:r>
                        <a:rPr lang="fr-CH" sz="1400" dirty="0" smtClean="0"/>
                        <a:t> information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200" dirty="0" smtClean="0"/>
                    </a:p>
                  </a:txBody>
                  <a:tcPr/>
                </a:tc>
              </a:tr>
              <a:tr h="370840">
                <a:tc>
                  <a:txBody>
                    <a:bodyPr/>
                    <a:lstStyle/>
                    <a:p>
                      <a:r>
                        <a:rPr lang="fr-CH" sz="1400" dirty="0" smtClean="0"/>
                        <a:t>Time</a:t>
                      </a:r>
                      <a:r>
                        <a:rPr lang="fr-CH" sz="1400" baseline="0" dirty="0" smtClean="0"/>
                        <a:t> </a:t>
                      </a:r>
                      <a:r>
                        <a:rPr lang="fr-CH" sz="1400" baseline="0" dirty="0" err="1" smtClean="0"/>
                        <a:t>needed</a:t>
                      </a:r>
                      <a:r>
                        <a:rPr lang="fr-CH" sz="1400" baseline="0" dirty="0" smtClean="0"/>
                        <a:t> (</a:t>
                      </a:r>
                      <a:r>
                        <a:rPr lang="fr-CH" sz="1400" baseline="0" dirty="0" err="1" smtClean="0"/>
                        <a:t>days</a:t>
                      </a:r>
                      <a:r>
                        <a:rPr lang="fr-CH" sz="1400" baseline="0" dirty="0" smtClean="0"/>
                        <a:t>) </a:t>
                      </a:r>
                      <a:r>
                        <a:rPr lang="fr-CH" sz="1400" baseline="0" dirty="0" err="1" smtClean="0"/>
                        <a:t>between</a:t>
                      </a:r>
                      <a:r>
                        <a:rPr lang="fr-CH" sz="1400" baseline="0" dirty="0" smtClean="0"/>
                        <a:t> a </a:t>
                      </a:r>
                      <a:r>
                        <a:rPr lang="fr-CH" sz="1400" baseline="0" dirty="0" err="1" smtClean="0"/>
                        <a:t>request</a:t>
                      </a:r>
                      <a:r>
                        <a:rPr lang="fr-CH" sz="1400" baseline="0" dirty="0" smtClean="0"/>
                        <a:t> on flow of </a:t>
                      </a:r>
                      <a:r>
                        <a:rPr lang="fr-CH" sz="1400" baseline="0" dirty="0" err="1" smtClean="0"/>
                        <a:t>funds</a:t>
                      </a:r>
                      <a:r>
                        <a:rPr lang="fr-CH" sz="1400" baseline="0" dirty="0" smtClean="0"/>
                        <a:t> and the </a:t>
                      </a:r>
                      <a:r>
                        <a:rPr lang="fr-CH" sz="1400" baseline="0" dirty="0" err="1" smtClean="0"/>
                        <a:t>answer</a:t>
                      </a:r>
                      <a:r>
                        <a:rPr lang="fr-CH" sz="1400" baseline="0" dirty="0" smtClean="0"/>
                        <a:t> </a:t>
                      </a:r>
                      <a:endParaRPr lang="fr-CH"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Evidence-</a:t>
                      </a:r>
                      <a:r>
                        <a:rPr lang="fr-CH" sz="1400" dirty="0" err="1" smtClean="0"/>
                        <a:t>based</a:t>
                      </a: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err="1" smtClean="0"/>
                        <a:t>Effectiveness</a:t>
                      </a:r>
                      <a:r>
                        <a:rPr lang="fr-CH" sz="1400" dirty="0" smtClean="0"/>
                        <a:t> of </a:t>
                      </a:r>
                      <a:r>
                        <a:rPr lang="fr-CH" sz="1400" dirty="0" err="1" smtClean="0"/>
                        <a:t>financial</a:t>
                      </a:r>
                      <a:r>
                        <a:rPr lang="fr-CH" sz="1400" dirty="0" smtClean="0"/>
                        <a:t> management,</a:t>
                      </a:r>
                      <a:r>
                        <a:rPr lang="fr-CH" sz="1400" baseline="0" dirty="0" smtClean="0"/>
                        <a:t> </a:t>
                      </a:r>
                      <a:r>
                        <a:rPr lang="fr-CH" sz="1400" baseline="0" dirty="0" err="1" smtClean="0"/>
                        <a:t>ease</a:t>
                      </a:r>
                      <a:r>
                        <a:rPr lang="fr-CH" sz="1400" baseline="0" dirty="0" smtClean="0"/>
                        <a:t> of use of </a:t>
                      </a:r>
                      <a:r>
                        <a:rPr lang="fr-CH" sz="1400" baseline="0" dirty="0" err="1" smtClean="0"/>
                        <a:t>fund</a:t>
                      </a:r>
                      <a:r>
                        <a:rPr lang="fr-CH" sz="1400" baseline="0" dirty="0" smtClean="0"/>
                        <a:t> </a:t>
                      </a:r>
                      <a:r>
                        <a:rPr lang="fr-CH" sz="1400" baseline="0" dirty="0" err="1" smtClean="0"/>
                        <a:t>tracking</a:t>
                      </a:r>
                      <a:r>
                        <a:rPr lang="fr-CH" sz="1400" baseline="0" dirty="0" smtClean="0"/>
                        <a:t> system</a:t>
                      </a: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sz="14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H" sz="1200" dirty="0" smtClean="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411395666"/>
              </p:ext>
            </p:extLst>
          </p:nvPr>
        </p:nvGraphicFramePr>
        <p:xfrm>
          <a:off x="381000" y="1371600"/>
          <a:ext cx="8424938" cy="4206240"/>
        </p:xfrm>
        <a:graphic>
          <a:graphicData uri="http://schemas.openxmlformats.org/drawingml/2006/table">
            <a:tbl>
              <a:tblPr firstRow="1" bandRow="1">
                <a:tableStyleId>{5C22544A-7EE6-4342-B048-85BDC9FD1C3A}</a:tableStyleId>
              </a:tblPr>
              <a:tblGrid>
                <a:gridCol w="1386382"/>
                <a:gridCol w="639868"/>
                <a:gridCol w="2132896"/>
                <a:gridCol w="1745510"/>
                <a:gridCol w="2520282"/>
              </a:tblGrid>
              <a:tr h="370840">
                <a:tc>
                  <a:txBody>
                    <a:bodyPr/>
                    <a:lstStyle/>
                    <a:p>
                      <a:r>
                        <a:rPr lang="fr-CH" sz="1200" dirty="0" smtClean="0"/>
                        <a:t>Question  : </a:t>
                      </a:r>
                      <a:r>
                        <a:rPr lang="fr-CH" sz="1200" dirty="0" err="1" smtClean="0"/>
                        <a:t>please</a:t>
                      </a:r>
                      <a:r>
                        <a:rPr lang="fr-CH" sz="1200" dirty="0" smtClean="0"/>
                        <a:t> </a:t>
                      </a:r>
                      <a:r>
                        <a:rPr lang="fr-CH" sz="1200" dirty="0" err="1" smtClean="0"/>
                        <a:t>pick</a:t>
                      </a:r>
                      <a:r>
                        <a:rPr lang="fr-CH" sz="1200" dirty="0" smtClean="0"/>
                        <a:t> the </a:t>
                      </a:r>
                      <a:r>
                        <a:rPr lang="fr-CH" sz="1200" dirty="0" err="1" smtClean="0"/>
                        <a:t>card</a:t>
                      </a:r>
                      <a:r>
                        <a:rPr lang="fr-CH" sz="1200" dirty="0" smtClean="0"/>
                        <a:t> </a:t>
                      </a:r>
                      <a:r>
                        <a:rPr lang="fr-CH" sz="1200" dirty="0" err="1" smtClean="0"/>
                        <a:t>that</a:t>
                      </a:r>
                      <a:r>
                        <a:rPr lang="fr-CH" sz="1200" dirty="0" smtClean="0"/>
                        <a:t> </a:t>
                      </a:r>
                      <a:r>
                        <a:rPr lang="fr-CH" sz="1200" dirty="0" err="1" smtClean="0"/>
                        <a:t>goes</a:t>
                      </a:r>
                      <a:r>
                        <a:rPr lang="fr-CH" sz="1200" dirty="0" smtClean="0"/>
                        <a:t> </a:t>
                      </a:r>
                      <a:r>
                        <a:rPr lang="fr-CH" sz="1200" dirty="0" err="1" smtClean="0"/>
                        <a:t>with</a:t>
                      </a:r>
                      <a:r>
                        <a:rPr lang="fr-CH" sz="1200" dirty="0" smtClean="0"/>
                        <a:t> the </a:t>
                      </a:r>
                      <a:r>
                        <a:rPr lang="fr-CH" sz="1200" dirty="0" err="1" smtClean="0"/>
                        <a:t>indicator</a:t>
                      </a:r>
                      <a:endParaRPr lang="fr-CH" sz="1200" dirty="0"/>
                    </a:p>
                  </a:txBody>
                  <a:tcPr/>
                </a:tc>
                <a:tc>
                  <a:txBody>
                    <a:bodyPr/>
                    <a:lstStyle/>
                    <a:p>
                      <a:r>
                        <a:rPr lang="fr-CH" sz="1200" dirty="0" err="1" smtClean="0"/>
                        <a:t>Answer</a:t>
                      </a:r>
                      <a:r>
                        <a:rPr lang="fr-CH" sz="1200" dirty="0" smtClean="0"/>
                        <a:t> </a:t>
                      </a:r>
                      <a:endParaRPr lang="fr-CH" sz="1200" dirty="0"/>
                    </a:p>
                  </a:txBody>
                  <a:tcPr/>
                </a:tc>
                <a:tc>
                  <a:txBody>
                    <a:bodyPr/>
                    <a:lstStyle/>
                    <a:p>
                      <a:r>
                        <a:rPr lang="fr-CH" sz="1200" dirty="0" err="1" smtClean="0"/>
                        <a:t>Additional</a:t>
                      </a:r>
                      <a:r>
                        <a:rPr lang="fr-CH" sz="1200" baseline="0" dirty="0" smtClean="0"/>
                        <a:t> question  : </a:t>
                      </a:r>
                      <a:r>
                        <a:rPr lang="fr-CH" sz="1200" baseline="0" dirty="0" err="1" smtClean="0"/>
                        <a:t>what</a:t>
                      </a:r>
                      <a:r>
                        <a:rPr lang="fr-CH" sz="1200" baseline="0" dirty="0" smtClean="0"/>
                        <a:t> question </a:t>
                      </a:r>
                      <a:r>
                        <a:rPr lang="fr-CH" sz="1200" baseline="0" dirty="0" err="1" smtClean="0"/>
                        <a:t>does</a:t>
                      </a:r>
                      <a:r>
                        <a:rPr lang="fr-CH" sz="1200" baseline="0" dirty="0" smtClean="0"/>
                        <a:t> </a:t>
                      </a:r>
                      <a:r>
                        <a:rPr lang="fr-CH" sz="1200" baseline="0" dirty="0" err="1" smtClean="0"/>
                        <a:t>this</a:t>
                      </a:r>
                      <a:r>
                        <a:rPr lang="fr-CH" sz="1200" baseline="0" dirty="0" smtClean="0"/>
                        <a:t> </a:t>
                      </a:r>
                      <a:r>
                        <a:rPr lang="fr-CH" sz="1200" baseline="0" dirty="0" err="1" smtClean="0"/>
                        <a:t>answer</a:t>
                      </a:r>
                      <a:r>
                        <a:rPr lang="fr-CH" sz="1200" baseline="0" dirty="0" smtClean="0"/>
                        <a:t> ?</a:t>
                      </a:r>
                      <a:endParaRPr lang="fr-CH" sz="1200" dirty="0"/>
                    </a:p>
                  </a:txBody>
                  <a:tcPr/>
                </a:tc>
                <a:tc>
                  <a:txBody>
                    <a:bodyPr/>
                    <a:lstStyle/>
                    <a:p>
                      <a:r>
                        <a:rPr lang="fr-CH" sz="1200" dirty="0" smtClean="0"/>
                        <a:t>How </a:t>
                      </a:r>
                      <a:r>
                        <a:rPr lang="fr-CH" sz="1200" dirty="0" err="1" smtClean="0"/>
                        <a:t>would</a:t>
                      </a:r>
                      <a:r>
                        <a:rPr lang="fr-CH" sz="1200" dirty="0" smtClean="0"/>
                        <a:t> </a:t>
                      </a:r>
                      <a:r>
                        <a:rPr lang="fr-CH" sz="1200" dirty="0" err="1" smtClean="0"/>
                        <a:t>you</a:t>
                      </a:r>
                      <a:r>
                        <a:rPr lang="fr-CH" sz="1200" dirty="0" smtClean="0"/>
                        <a:t> </a:t>
                      </a:r>
                      <a:r>
                        <a:rPr lang="fr-CH" sz="1200" dirty="0" err="1" smtClean="0"/>
                        <a:t>measure</a:t>
                      </a:r>
                      <a:r>
                        <a:rPr lang="fr-CH" sz="1200" dirty="0" smtClean="0"/>
                        <a:t> </a:t>
                      </a:r>
                      <a:r>
                        <a:rPr lang="fr-CH" sz="1200" dirty="0" err="1" smtClean="0"/>
                        <a:t>this</a:t>
                      </a:r>
                      <a:r>
                        <a:rPr lang="fr-CH" sz="1200" dirty="0" smtClean="0"/>
                        <a:t> ?</a:t>
                      </a:r>
                      <a:endParaRPr lang="fr-CH" sz="1200" dirty="0"/>
                    </a:p>
                  </a:txBody>
                  <a:tcPr/>
                </a:tc>
                <a:tc>
                  <a:txBody>
                    <a:bodyPr/>
                    <a:lstStyle/>
                    <a:p>
                      <a:r>
                        <a:rPr lang="fr-CH" sz="1200" dirty="0" err="1" smtClean="0"/>
                        <a:t>What</a:t>
                      </a:r>
                      <a:r>
                        <a:rPr lang="fr-CH" sz="1200" dirty="0" smtClean="0"/>
                        <a:t> </a:t>
                      </a:r>
                      <a:r>
                        <a:rPr lang="fr-CH" sz="1200" dirty="0" err="1" smtClean="0"/>
                        <a:t>is</a:t>
                      </a:r>
                      <a:r>
                        <a:rPr lang="fr-CH" sz="1200" dirty="0" smtClean="0"/>
                        <a:t> the </a:t>
                      </a:r>
                      <a:r>
                        <a:rPr lang="fr-CH" sz="1200" dirty="0" err="1" smtClean="0"/>
                        <a:t>problem</a:t>
                      </a:r>
                      <a:r>
                        <a:rPr lang="fr-CH" sz="1200" dirty="0" smtClean="0"/>
                        <a:t> </a:t>
                      </a:r>
                      <a:r>
                        <a:rPr lang="fr-CH" sz="1200" dirty="0" err="1" smtClean="0"/>
                        <a:t>with</a:t>
                      </a:r>
                      <a:r>
                        <a:rPr lang="fr-CH" sz="1200" dirty="0" smtClean="0"/>
                        <a:t> </a:t>
                      </a:r>
                      <a:r>
                        <a:rPr lang="fr-CH" sz="1200" dirty="0" err="1" smtClean="0"/>
                        <a:t>this</a:t>
                      </a:r>
                      <a:r>
                        <a:rPr lang="fr-CH" sz="1200" dirty="0" smtClean="0"/>
                        <a:t> </a:t>
                      </a:r>
                      <a:r>
                        <a:rPr lang="fr-CH" sz="1200" dirty="0" err="1" smtClean="0"/>
                        <a:t>indicator</a:t>
                      </a:r>
                      <a:r>
                        <a:rPr lang="fr-CH" sz="1200" dirty="0" smtClean="0"/>
                        <a:t> ?</a:t>
                      </a:r>
                      <a:endParaRPr lang="fr-CH"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 of </a:t>
                      </a:r>
                      <a:r>
                        <a:rPr lang="fr-CH" sz="1400" dirty="0" err="1" smtClean="0"/>
                        <a:t>polled</a:t>
                      </a:r>
                      <a:r>
                        <a:rPr lang="fr-CH" sz="1400" baseline="0" dirty="0" smtClean="0"/>
                        <a:t> local </a:t>
                      </a:r>
                      <a:r>
                        <a:rPr lang="fr-CH" sz="1400" baseline="0" dirty="0" err="1" smtClean="0"/>
                        <a:t>stakeholders</a:t>
                      </a:r>
                      <a:r>
                        <a:rPr lang="fr-CH" sz="1400" baseline="0" dirty="0" smtClean="0"/>
                        <a:t> </a:t>
                      </a:r>
                      <a:r>
                        <a:rPr lang="fr-CH" sz="1400" baseline="0" dirty="0" err="1" smtClean="0"/>
                        <a:t>who</a:t>
                      </a:r>
                      <a:r>
                        <a:rPr lang="fr-CH" sz="1400" baseline="0" dirty="0" smtClean="0"/>
                        <a:t> </a:t>
                      </a:r>
                      <a:r>
                        <a:rPr lang="fr-CH" sz="1400" baseline="0" dirty="0" err="1" smtClean="0"/>
                        <a:t>consider</a:t>
                      </a:r>
                      <a:r>
                        <a:rPr lang="fr-CH" sz="1400" baseline="0" dirty="0" smtClean="0"/>
                        <a:t> </a:t>
                      </a:r>
                      <a:r>
                        <a:rPr lang="fr-CH" sz="1400" baseline="0" dirty="0" err="1" smtClean="0"/>
                        <a:t>that</a:t>
                      </a:r>
                      <a:r>
                        <a:rPr lang="fr-CH" sz="1400" baseline="0" dirty="0" smtClean="0"/>
                        <a:t> </a:t>
                      </a:r>
                      <a:r>
                        <a:rPr lang="fr-CH" sz="1400" baseline="0" dirty="0" err="1" smtClean="0"/>
                        <a:t>access</a:t>
                      </a:r>
                      <a:r>
                        <a:rPr lang="fr-CH" sz="1400" baseline="0" dirty="0" smtClean="0"/>
                        <a:t> to REDD+ </a:t>
                      </a:r>
                      <a:r>
                        <a:rPr lang="fr-CH" sz="1400" baseline="0" dirty="0" err="1" smtClean="0"/>
                        <a:t>financial</a:t>
                      </a:r>
                      <a:r>
                        <a:rPr lang="fr-CH" sz="1400" baseline="0" dirty="0" smtClean="0"/>
                        <a:t> information (or </a:t>
                      </a:r>
                      <a:r>
                        <a:rPr lang="fr-CH" sz="1400" baseline="0" dirty="0" err="1" smtClean="0"/>
                        <a:t>similar</a:t>
                      </a:r>
                      <a:r>
                        <a:rPr lang="fr-CH" sz="1400" baseline="0" dirty="0" smtClean="0"/>
                        <a:t> </a:t>
                      </a:r>
                      <a:r>
                        <a:rPr lang="fr-CH" sz="1400" baseline="0" dirty="0" err="1" smtClean="0"/>
                        <a:t>existing</a:t>
                      </a:r>
                      <a:r>
                        <a:rPr lang="fr-CH" sz="1400" baseline="0" dirty="0" smtClean="0"/>
                        <a:t> system) </a:t>
                      </a:r>
                      <a:r>
                        <a:rPr lang="fr-CH" sz="1400" baseline="0" dirty="0" err="1" smtClean="0"/>
                        <a:t>is</a:t>
                      </a:r>
                      <a:r>
                        <a:rPr lang="fr-CH" sz="1400" baseline="0" dirty="0" smtClean="0"/>
                        <a:t> </a:t>
                      </a:r>
                      <a:r>
                        <a:rPr lang="fr-CH" sz="1400" baseline="0" dirty="0" err="1" smtClean="0"/>
                        <a:t>either</a:t>
                      </a:r>
                      <a:r>
                        <a:rPr lang="fr-CH" sz="1400" baseline="0" dirty="0" smtClean="0"/>
                        <a:t> </a:t>
                      </a:r>
                      <a:r>
                        <a:rPr lang="fr-CH" sz="1400" baseline="0" dirty="0" err="1" smtClean="0"/>
                        <a:t>adequate</a:t>
                      </a:r>
                      <a:r>
                        <a:rPr lang="fr-CH" sz="1400" baseline="0" dirty="0" smtClean="0"/>
                        <a:t> or </a:t>
                      </a:r>
                      <a:r>
                        <a:rPr lang="fr-CH" sz="1400" baseline="0" dirty="0" err="1" smtClean="0"/>
                        <a:t>very</a:t>
                      </a:r>
                      <a:r>
                        <a:rPr lang="fr-CH" sz="1400" baseline="0" dirty="0" smtClean="0"/>
                        <a:t> </a:t>
                      </a:r>
                      <a:r>
                        <a:rPr lang="fr-CH" sz="1400" baseline="0" dirty="0" err="1" smtClean="0"/>
                        <a:t>adequate</a:t>
                      </a:r>
                      <a:r>
                        <a:rPr lang="fr-CH" sz="1400" baseline="0" dirty="0" smtClean="0"/>
                        <a:t> </a:t>
                      </a:r>
                      <a:endParaRPr lang="fr-CH"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Perception-</a:t>
                      </a:r>
                      <a:r>
                        <a:rPr lang="fr-CH" sz="1400" dirty="0" err="1" smtClean="0"/>
                        <a:t>based</a:t>
                      </a: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Perception of </a:t>
                      </a:r>
                      <a:r>
                        <a:rPr lang="fr-CH" sz="1400" dirty="0" err="1" smtClean="0"/>
                        <a:t>accessibility</a:t>
                      </a:r>
                      <a:r>
                        <a:rPr lang="fr-CH" sz="1400" dirty="0" smtClean="0"/>
                        <a:t> of </a:t>
                      </a:r>
                      <a:r>
                        <a:rPr lang="fr-CH" sz="1400" dirty="0" err="1" smtClean="0"/>
                        <a:t>financial</a:t>
                      </a:r>
                      <a:r>
                        <a:rPr lang="fr-CH" sz="1400" dirty="0" smtClean="0"/>
                        <a:t> information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Survey,</a:t>
                      </a:r>
                      <a:r>
                        <a:rPr lang="fr-CH" sz="1400" baseline="0" dirty="0" smtClean="0"/>
                        <a:t> questionnaire </a:t>
                      </a:r>
                      <a:endParaRPr lang="fr-CH" sz="1400" dirty="0" smtClean="0"/>
                    </a:p>
                  </a:txBody>
                  <a:tcPr/>
                </a:tc>
                <a:tc>
                  <a:txBody>
                    <a:bodyPr/>
                    <a:lstStyle/>
                    <a:p>
                      <a:endParaRPr lang="en-US" dirty="0"/>
                    </a:p>
                  </a:txBody>
                  <a:tcPr/>
                </a:tc>
              </a:tr>
              <a:tr h="370840">
                <a:tc>
                  <a:txBody>
                    <a:bodyPr/>
                    <a:lstStyle/>
                    <a:p>
                      <a:r>
                        <a:rPr lang="fr-CH" sz="1400" dirty="0" smtClean="0"/>
                        <a:t>Time</a:t>
                      </a:r>
                      <a:r>
                        <a:rPr lang="fr-CH" sz="1400" baseline="0" dirty="0" smtClean="0"/>
                        <a:t> </a:t>
                      </a:r>
                      <a:r>
                        <a:rPr lang="fr-CH" sz="1400" baseline="0" dirty="0" err="1" smtClean="0"/>
                        <a:t>needed</a:t>
                      </a:r>
                      <a:r>
                        <a:rPr lang="fr-CH" sz="1400" baseline="0" dirty="0" smtClean="0"/>
                        <a:t> (</a:t>
                      </a:r>
                      <a:r>
                        <a:rPr lang="fr-CH" sz="1400" baseline="0" dirty="0" err="1" smtClean="0"/>
                        <a:t>days</a:t>
                      </a:r>
                      <a:r>
                        <a:rPr lang="fr-CH" sz="1400" baseline="0" dirty="0" smtClean="0"/>
                        <a:t>) </a:t>
                      </a:r>
                      <a:r>
                        <a:rPr lang="fr-CH" sz="1400" baseline="0" dirty="0" err="1" smtClean="0"/>
                        <a:t>between</a:t>
                      </a:r>
                      <a:r>
                        <a:rPr lang="fr-CH" sz="1400" baseline="0" dirty="0" smtClean="0"/>
                        <a:t> a </a:t>
                      </a:r>
                      <a:r>
                        <a:rPr lang="fr-CH" sz="1400" baseline="0" dirty="0" err="1" smtClean="0"/>
                        <a:t>request</a:t>
                      </a:r>
                      <a:r>
                        <a:rPr lang="fr-CH" sz="1400" baseline="0" dirty="0" smtClean="0"/>
                        <a:t> on flow of </a:t>
                      </a:r>
                      <a:r>
                        <a:rPr lang="fr-CH" sz="1400" baseline="0" dirty="0" err="1" smtClean="0"/>
                        <a:t>funds</a:t>
                      </a:r>
                      <a:r>
                        <a:rPr lang="fr-CH" sz="1400" baseline="0" dirty="0" smtClean="0"/>
                        <a:t> and the </a:t>
                      </a:r>
                      <a:r>
                        <a:rPr lang="fr-CH" sz="1400" baseline="0" dirty="0" err="1" smtClean="0"/>
                        <a:t>answer</a:t>
                      </a:r>
                      <a:r>
                        <a:rPr lang="fr-CH" sz="1400" baseline="0" dirty="0" smtClean="0"/>
                        <a:t> </a:t>
                      </a:r>
                      <a:endParaRPr lang="fr-CH"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Evidence-</a:t>
                      </a:r>
                      <a:r>
                        <a:rPr lang="fr-CH" sz="1400" dirty="0" err="1" smtClean="0"/>
                        <a:t>based</a:t>
                      </a: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err="1" smtClean="0"/>
                        <a:t>Effectiveness</a:t>
                      </a:r>
                      <a:r>
                        <a:rPr lang="fr-CH" sz="1400" dirty="0" smtClean="0"/>
                        <a:t> of </a:t>
                      </a:r>
                      <a:r>
                        <a:rPr lang="fr-CH" sz="1400" dirty="0" err="1" smtClean="0"/>
                        <a:t>financial</a:t>
                      </a:r>
                      <a:r>
                        <a:rPr lang="fr-CH" sz="1400" dirty="0" smtClean="0"/>
                        <a:t> management,</a:t>
                      </a:r>
                      <a:r>
                        <a:rPr lang="fr-CH" sz="1400" baseline="0" dirty="0" smtClean="0"/>
                        <a:t> </a:t>
                      </a:r>
                      <a:r>
                        <a:rPr lang="fr-CH" sz="1400" baseline="0" dirty="0" err="1" smtClean="0"/>
                        <a:t>ease</a:t>
                      </a:r>
                      <a:r>
                        <a:rPr lang="fr-CH" sz="1400" baseline="0" dirty="0" smtClean="0"/>
                        <a:t> of use of </a:t>
                      </a:r>
                      <a:r>
                        <a:rPr lang="fr-CH" sz="1400" baseline="0" dirty="0" err="1" smtClean="0"/>
                        <a:t>fund</a:t>
                      </a:r>
                      <a:r>
                        <a:rPr lang="fr-CH" sz="1400" baseline="0" dirty="0" smtClean="0"/>
                        <a:t> </a:t>
                      </a:r>
                      <a:r>
                        <a:rPr lang="fr-CH" sz="1400" baseline="0" dirty="0" err="1" smtClean="0"/>
                        <a:t>tracking</a:t>
                      </a:r>
                      <a:r>
                        <a:rPr lang="fr-CH" sz="1400" baseline="0" dirty="0" smtClean="0"/>
                        <a:t> system</a:t>
                      </a: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Interviews</a:t>
                      </a:r>
                      <a:r>
                        <a:rPr lang="fr-CH" sz="1400" baseline="0" dirty="0" smtClean="0"/>
                        <a:t> OR </a:t>
                      </a:r>
                      <a:r>
                        <a:rPr lang="fr-CH" sz="1400" baseline="0" dirty="0" err="1" smtClean="0"/>
                        <a:t>experience</a:t>
                      </a:r>
                      <a:r>
                        <a:rPr lang="fr-CH" sz="1400" baseline="0" dirty="0" smtClean="0"/>
                        <a:t> (test the system)</a:t>
                      </a:r>
                      <a:endParaRPr lang="fr-CH" sz="1400" dirty="0" smtClean="0"/>
                    </a:p>
                  </a:txBody>
                  <a:tcPr/>
                </a:tc>
                <a:tc>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411395666"/>
              </p:ext>
            </p:extLst>
          </p:nvPr>
        </p:nvGraphicFramePr>
        <p:xfrm>
          <a:off x="381000" y="1371600"/>
          <a:ext cx="8424938" cy="4206240"/>
        </p:xfrm>
        <a:graphic>
          <a:graphicData uri="http://schemas.openxmlformats.org/drawingml/2006/table">
            <a:tbl>
              <a:tblPr firstRow="1" bandRow="1">
                <a:tableStyleId>{5C22544A-7EE6-4342-B048-85BDC9FD1C3A}</a:tableStyleId>
              </a:tblPr>
              <a:tblGrid>
                <a:gridCol w="1386382"/>
                <a:gridCol w="639868"/>
                <a:gridCol w="2132896"/>
                <a:gridCol w="1745510"/>
                <a:gridCol w="2520282"/>
              </a:tblGrid>
              <a:tr h="370840">
                <a:tc>
                  <a:txBody>
                    <a:bodyPr/>
                    <a:lstStyle/>
                    <a:p>
                      <a:r>
                        <a:rPr lang="fr-CH" sz="1200" dirty="0" smtClean="0"/>
                        <a:t>Question  : </a:t>
                      </a:r>
                      <a:r>
                        <a:rPr lang="fr-CH" sz="1200" dirty="0" err="1" smtClean="0"/>
                        <a:t>please</a:t>
                      </a:r>
                      <a:r>
                        <a:rPr lang="fr-CH" sz="1200" dirty="0" smtClean="0"/>
                        <a:t> </a:t>
                      </a:r>
                      <a:r>
                        <a:rPr lang="fr-CH" sz="1200" dirty="0" err="1" smtClean="0"/>
                        <a:t>pick</a:t>
                      </a:r>
                      <a:r>
                        <a:rPr lang="fr-CH" sz="1200" dirty="0" smtClean="0"/>
                        <a:t> the </a:t>
                      </a:r>
                      <a:r>
                        <a:rPr lang="fr-CH" sz="1200" dirty="0" err="1" smtClean="0"/>
                        <a:t>card</a:t>
                      </a:r>
                      <a:r>
                        <a:rPr lang="fr-CH" sz="1200" dirty="0" smtClean="0"/>
                        <a:t> </a:t>
                      </a:r>
                      <a:r>
                        <a:rPr lang="fr-CH" sz="1200" dirty="0" err="1" smtClean="0"/>
                        <a:t>that</a:t>
                      </a:r>
                      <a:r>
                        <a:rPr lang="fr-CH" sz="1200" dirty="0" smtClean="0"/>
                        <a:t> </a:t>
                      </a:r>
                      <a:r>
                        <a:rPr lang="fr-CH" sz="1200" dirty="0" err="1" smtClean="0"/>
                        <a:t>goes</a:t>
                      </a:r>
                      <a:r>
                        <a:rPr lang="fr-CH" sz="1200" dirty="0" smtClean="0"/>
                        <a:t> </a:t>
                      </a:r>
                      <a:r>
                        <a:rPr lang="fr-CH" sz="1200" dirty="0" err="1" smtClean="0"/>
                        <a:t>with</a:t>
                      </a:r>
                      <a:r>
                        <a:rPr lang="fr-CH" sz="1200" dirty="0" smtClean="0"/>
                        <a:t> the </a:t>
                      </a:r>
                      <a:r>
                        <a:rPr lang="fr-CH" sz="1200" dirty="0" err="1" smtClean="0"/>
                        <a:t>indicator</a:t>
                      </a:r>
                      <a:endParaRPr lang="fr-CH" sz="1200" dirty="0"/>
                    </a:p>
                  </a:txBody>
                  <a:tcPr/>
                </a:tc>
                <a:tc>
                  <a:txBody>
                    <a:bodyPr/>
                    <a:lstStyle/>
                    <a:p>
                      <a:r>
                        <a:rPr lang="fr-CH" sz="1200" dirty="0" err="1" smtClean="0"/>
                        <a:t>Answer</a:t>
                      </a:r>
                      <a:r>
                        <a:rPr lang="fr-CH" sz="1200" dirty="0" smtClean="0"/>
                        <a:t> </a:t>
                      </a:r>
                      <a:endParaRPr lang="fr-CH" sz="1200" dirty="0"/>
                    </a:p>
                  </a:txBody>
                  <a:tcPr/>
                </a:tc>
                <a:tc>
                  <a:txBody>
                    <a:bodyPr/>
                    <a:lstStyle/>
                    <a:p>
                      <a:r>
                        <a:rPr lang="fr-CH" sz="1200" dirty="0" err="1" smtClean="0"/>
                        <a:t>Additional</a:t>
                      </a:r>
                      <a:r>
                        <a:rPr lang="fr-CH" sz="1200" baseline="0" dirty="0" smtClean="0"/>
                        <a:t> question  : </a:t>
                      </a:r>
                      <a:r>
                        <a:rPr lang="fr-CH" sz="1200" baseline="0" dirty="0" err="1" smtClean="0"/>
                        <a:t>what</a:t>
                      </a:r>
                      <a:r>
                        <a:rPr lang="fr-CH" sz="1200" baseline="0" dirty="0" smtClean="0"/>
                        <a:t> question </a:t>
                      </a:r>
                      <a:r>
                        <a:rPr lang="fr-CH" sz="1200" baseline="0" dirty="0" err="1" smtClean="0"/>
                        <a:t>does</a:t>
                      </a:r>
                      <a:r>
                        <a:rPr lang="fr-CH" sz="1200" baseline="0" dirty="0" smtClean="0"/>
                        <a:t> </a:t>
                      </a:r>
                      <a:r>
                        <a:rPr lang="fr-CH" sz="1200" baseline="0" dirty="0" err="1" smtClean="0"/>
                        <a:t>this</a:t>
                      </a:r>
                      <a:r>
                        <a:rPr lang="fr-CH" sz="1200" baseline="0" dirty="0" smtClean="0"/>
                        <a:t> </a:t>
                      </a:r>
                      <a:r>
                        <a:rPr lang="fr-CH" sz="1200" baseline="0" dirty="0" err="1" smtClean="0"/>
                        <a:t>answer</a:t>
                      </a:r>
                      <a:r>
                        <a:rPr lang="fr-CH" sz="1200" baseline="0" dirty="0" smtClean="0"/>
                        <a:t> ?</a:t>
                      </a:r>
                      <a:endParaRPr lang="fr-CH" sz="1200" dirty="0"/>
                    </a:p>
                  </a:txBody>
                  <a:tcPr/>
                </a:tc>
                <a:tc>
                  <a:txBody>
                    <a:bodyPr/>
                    <a:lstStyle/>
                    <a:p>
                      <a:r>
                        <a:rPr lang="fr-CH" sz="1200" dirty="0" smtClean="0"/>
                        <a:t>How </a:t>
                      </a:r>
                      <a:r>
                        <a:rPr lang="fr-CH" sz="1200" dirty="0" err="1" smtClean="0"/>
                        <a:t>would</a:t>
                      </a:r>
                      <a:r>
                        <a:rPr lang="fr-CH" sz="1200" dirty="0" smtClean="0"/>
                        <a:t> </a:t>
                      </a:r>
                      <a:r>
                        <a:rPr lang="fr-CH" sz="1200" dirty="0" err="1" smtClean="0"/>
                        <a:t>you</a:t>
                      </a:r>
                      <a:r>
                        <a:rPr lang="fr-CH" sz="1200" dirty="0" smtClean="0"/>
                        <a:t> </a:t>
                      </a:r>
                      <a:r>
                        <a:rPr lang="fr-CH" sz="1200" dirty="0" err="1" smtClean="0"/>
                        <a:t>measure</a:t>
                      </a:r>
                      <a:r>
                        <a:rPr lang="fr-CH" sz="1200" dirty="0" smtClean="0"/>
                        <a:t> </a:t>
                      </a:r>
                      <a:r>
                        <a:rPr lang="fr-CH" sz="1200" dirty="0" err="1" smtClean="0"/>
                        <a:t>this</a:t>
                      </a:r>
                      <a:r>
                        <a:rPr lang="fr-CH" sz="1200" dirty="0" smtClean="0"/>
                        <a:t> ?</a:t>
                      </a:r>
                      <a:endParaRPr lang="fr-CH" sz="1200" dirty="0"/>
                    </a:p>
                  </a:txBody>
                  <a:tcPr/>
                </a:tc>
                <a:tc>
                  <a:txBody>
                    <a:bodyPr/>
                    <a:lstStyle/>
                    <a:p>
                      <a:r>
                        <a:rPr lang="fr-CH" sz="1200" dirty="0" err="1" smtClean="0"/>
                        <a:t>What</a:t>
                      </a:r>
                      <a:r>
                        <a:rPr lang="fr-CH" sz="1200" dirty="0" smtClean="0"/>
                        <a:t> </a:t>
                      </a:r>
                      <a:r>
                        <a:rPr lang="fr-CH" sz="1200" dirty="0" err="1" smtClean="0"/>
                        <a:t>is</a:t>
                      </a:r>
                      <a:r>
                        <a:rPr lang="fr-CH" sz="1200" dirty="0" smtClean="0"/>
                        <a:t> the </a:t>
                      </a:r>
                      <a:r>
                        <a:rPr lang="fr-CH" sz="1200" dirty="0" err="1" smtClean="0"/>
                        <a:t>problem</a:t>
                      </a:r>
                      <a:r>
                        <a:rPr lang="fr-CH" sz="1200" dirty="0" smtClean="0"/>
                        <a:t> </a:t>
                      </a:r>
                      <a:r>
                        <a:rPr lang="fr-CH" sz="1200" dirty="0" err="1" smtClean="0"/>
                        <a:t>with</a:t>
                      </a:r>
                      <a:r>
                        <a:rPr lang="fr-CH" sz="1200" dirty="0" smtClean="0"/>
                        <a:t> </a:t>
                      </a:r>
                      <a:r>
                        <a:rPr lang="fr-CH" sz="1200" dirty="0" err="1" smtClean="0"/>
                        <a:t>this</a:t>
                      </a:r>
                      <a:r>
                        <a:rPr lang="fr-CH" sz="1200" dirty="0" smtClean="0"/>
                        <a:t> </a:t>
                      </a:r>
                      <a:r>
                        <a:rPr lang="fr-CH" sz="1200" dirty="0" err="1" smtClean="0"/>
                        <a:t>indicator</a:t>
                      </a:r>
                      <a:r>
                        <a:rPr lang="fr-CH" sz="1200" dirty="0" smtClean="0"/>
                        <a:t> ?</a:t>
                      </a:r>
                      <a:endParaRPr lang="fr-CH"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 of </a:t>
                      </a:r>
                      <a:r>
                        <a:rPr lang="fr-CH" sz="1400" dirty="0" err="1" smtClean="0"/>
                        <a:t>polled</a:t>
                      </a:r>
                      <a:r>
                        <a:rPr lang="fr-CH" sz="1400" baseline="0" dirty="0" smtClean="0"/>
                        <a:t> local </a:t>
                      </a:r>
                      <a:r>
                        <a:rPr lang="fr-CH" sz="1400" baseline="0" dirty="0" err="1" smtClean="0"/>
                        <a:t>stakeholders</a:t>
                      </a:r>
                      <a:r>
                        <a:rPr lang="fr-CH" sz="1400" baseline="0" dirty="0" smtClean="0"/>
                        <a:t> </a:t>
                      </a:r>
                      <a:r>
                        <a:rPr lang="fr-CH" sz="1400" baseline="0" dirty="0" err="1" smtClean="0"/>
                        <a:t>who</a:t>
                      </a:r>
                      <a:r>
                        <a:rPr lang="fr-CH" sz="1400" baseline="0" dirty="0" smtClean="0"/>
                        <a:t> </a:t>
                      </a:r>
                      <a:r>
                        <a:rPr lang="fr-CH" sz="1400" baseline="0" dirty="0" err="1" smtClean="0"/>
                        <a:t>consider</a:t>
                      </a:r>
                      <a:r>
                        <a:rPr lang="fr-CH" sz="1400" baseline="0" dirty="0" smtClean="0"/>
                        <a:t> </a:t>
                      </a:r>
                      <a:r>
                        <a:rPr lang="fr-CH" sz="1400" baseline="0" dirty="0" err="1" smtClean="0"/>
                        <a:t>that</a:t>
                      </a:r>
                      <a:r>
                        <a:rPr lang="fr-CH" sz="1400" baseline="0" dirty="0" smtClean="0"/>
                        <a:t> </a:t>
                      </a:r>
                      <a:r>
                        <a:rPr lang="fr-CH" sz="1400" baseline="0" dirty="0" err="1" smtClean="0"/>
                        <a:t>access</a:t>
                      </a:r>
                      <a:r>
                        <a:rPr lang="fr-CH" sz="1400" baseline="0" dirty="0" smtClean="0"/>
                        <a:t> to REDD+ </a:t>
                      </a:r>
                      <a:r>
                        <a:rPr lang="fr-CH" sz="1400" baseline="0" dirty="0" err="1" smtClean="0"/>
                        <a:t>financial</a:t>
                      </a:r>
                      <a:r>
                        <a:rPr lang="fr-CH" sz="1400" baseline="0" dirty="0" smtClean="0"/>
                        <a:t> information (or </a:t>
                      </a:r>
                      <a:r>
                        <a:rPr lang="fr-CH" sz="1400" baseline="0" dirty="0" err="1" smtClean="0"/>
                        <a:t>similar</a:t>
                      </a:r>
                      <a:r>
                        <a:rPr lang="fr-CH" sz="1400" baseline="0" dirty="0" smtClean="0"/>
                        <a:t> </a:t>
                      </a:r>
                      <a:r>
                        <a:rPr lang="fr-CH" sz="1400" baseline="0" dirty="0" err="1" smtClean="0"/>
                        <a:t>existing</a:t>
                      </a:r>
                      <a:r>
                        <a:rPr lang="fr-CH" sz="1400" baseline="0" dirty="0" smtClean="0"/>
                        <a:t> system) </a:t>
                      </a:r>
                      <a:r>
                        <a:rPr lang="fr-CH" sz="1400" baseline="0" dirty="0" err="1" smtClean="0"/>
                        <a:t>is</a:t>
                      </a:r>
                      <a:r>
                        <a:rPr lang="fr-CH" sz="1400" baseline="0" dirty="0" smtClean="0"/>
                        <a:t> </a:t>
                      </a:r>
                      <a:r>
                        <a:rPr lang="fr-CH" sz="1400" baseline="0" dirty="0" err="1" smtClean="0"/>
                        <a:t>either</a:t>
                      </a:r>
                      <a:r>
                        <a:rPr lang="fr-CH" sz="1400" baseline="0" dirty="0" smtClean="0"/>
                        <a:t> </a:t>
                      </a:r>
                      <a:r>
                        <a:rPr lang="fr-CH" sz="1400" baseline="0" dirty="0" err="1" smtClean="0"/>
                        <a:t>adequate</a:t>
                      </a:r>
                      <a:r>
                        <a:rPr lang="fr-CH" sz="1400" baseline="0" dirty="0" smtClean="0"/>
                        <a:t> or </a:t>
                      </a:r>
                      <a:r>
                        <a:rPr lang="fr-CH" sz="1400" baseline="0" dirty="0" err="1" smtClean="0"/>
                        <a:t>very</a:t>
                      </a:r>
                      <a:r>
                        <a:rPr lang="fr-CH" sz="1400" baseline="0" dirty="0" smtClean="0"/>
                        <a:t> </a:t>
                      </a:r>
                      <a:r>
                        <a:rPr lang="fr-CH" sz="1400" baseline="0" dirty="0" err="1" smtClean="0"/>
                        <a:t>adequate</a:t>
                      </a:r>
                      <a:r>
                        <a:rPr lang="fr-CH" sz="1400" baseline="0" dirty="0" smtClean="0"/>
                        <a:t> </a:t>
                      </a:r>
                      <a:endParaRPr lang="fr-CH"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Perception-</a:t>
                      </a:r>
                      <a:r>
                        <a:rPr lang="fr-CH" sz="1400" dirty="0" err="1" smtClean="0"/>
                        <a:t>based</a:t>
                      </a: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Perception of </a:t>
                      </a:r>
                      <a:r>
                        <a:rPr lang="fr-CH" sz="1400" dirty="0" err="1" smtClean="0"/>
                        <a:t>accessibility</a:t>
                      </a:r>
                      <a:r>
                        <a:rPr lang="fr-CH" sz="1400" dirty="0" smtClean="0"/>
                        <a:t> of </a:t>
                      </a:r>
                      <a:r>
                        <a:rPr lang="fr-CH" sz="1400" dirty="0" err="1" smtClean="0"/>
                        <a:t>financial</a:t>
                      </a:r>
                      <a:r>
                        <a:rPr lang="fr-CH" sz="1400" dirty="0" smtClean="0"/>
                        <a:t> information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Survey,</a:t>
                      </a:r>
                      <a:r>
                        <a:rPr lang="fr-CH" sz="1400" baseline="0" dirty="0" smtClean="0"/>
                        <a:t> questionnaire </a:t>
                      </a:r>
                      <a:endParaRPr lang="fr-CH" sz="14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dirty="0" err="1" smtClean="0"/>
                        <a:t>Cannot</a:t>
                      </a:r>
                      <a:r>
                        <a:rPr lang="fr-CH" sz="1200" baseline="0" dirty="0" smtClean="0"/>
                        <a:t> </a:t>
                      </a:r>
                      <a:r>
                        <a:rPr lang="fr-CH" sz="1200" baseline="0" dirty="0" err="1" smtClean="0"/>
                        <a:t>yet</a:t>
                      </a:r>
                      <a:r>
                        <a:rPr lang="fr-CH" sz="1200" baseline="0" dirty="0" smtClean="0"/>
                        <a:t> </a:t>
                      </a:r>
                      <a:r>
                        <a:rPr lang="fr-CH" sz="1200" baseline="0" dirty="0" err="1" smtClean="0"/>
                        <a:t>be</a:t>
                      </a:r>
                      <a:r>
                        <a:rPr lang="fr-CH" sz="1200" baseline="0" dirty="0" smtClean="0"/>
                        <a:t> </a:t>
                      </a:r>
                      <a:r>
                        <a:rPr lang="fr-CH" sz="1200" baseline="0" dirty="0" err="1" smtClean="0"/>
                        <a:t>applied</a:t>
                      </a:r>
                      <a:r>
                        <a:rPr lang="fr-CH" sz="1200" baseline="0" dirty="0" smtClean="0"/>
                        <a:t> (in </a:t>
                      </a:r>
                      <a:r>
                        <a:rPr lang="fr-CH" sz="1200" baseline="0" dirty="0" err="1" smtClean="0"/>
                        <a:t>readiness</a:t>
                      </a:r>
                      <a:r>
                        <a:rPr lang="fr-CH" sz="1200" baseline="0" dirty="0" smtClean="0"/>
                        <a:t> phase)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aseline="0" dirty="0" smtClean="0"/>
                        <a:t>It </a:t>
                      </a:r>
                      <a:r>
                        <a:rPr lang="fr-CH" sz="1200" baseline="0" dirty="0" err="1" smtClean="0"/>
                        <a:t>does</a:t>
                      </a:r>
                      <a:r>
                        <a:rPr lang="fr-CH" sz="1200" baseline="0" dirty="0" smtClean="0"/>
                        <a:t> not </a:t>
                      </a:r>
                      <a:r>
                        <a:rPr lang="fr-CH" sz="1200" baseline="0" dirty="0" err="1" smtClean="0"/>
                        <a:t>measure</a:t>
                      </a:r>
                      <a:r>
                        <a:rPr lang="fr-CH" sz="1200" baseline="0" dirty="0" smtClean="0"/>
                        <a:t> </a:t>
                      </a:r>
                      <a:r>
                        <a:rPr lang="fr-CH" sz="1200" baseline="0" dirty="0" err="1" smtClean="0"/>
                        <a:t>something</a:t>
                      </a:r>
                      <a:r>
                        <a:rPr lang="fr-CH" sz="1200" baseline="0" dirty="0" smtClean="0"/>
                        <a:t> </a:t>
                      </a:r>
                      <a:r>
                        <a:rPr lang="fr-CH" sz="1200" baseline="0" dirty="0" err="1" smtClean="0"/>
                        <a:t>that</a:t>
                      </a:r>
                      <a:r>
                        <a:rPr lang="fr-CH" sz="1200" baseline="0" dirty="0" smtClean="0"/>
                        <a:t> </a:t>
                      </a:r>
                      <a:r>
                        <a:rPr lang="fr-CH" sz="1200" baseline="0" dirty="0" err="1" smtClean="0"/>
                        <a:t>exists</a:t>
                      </a:r>
                      <a:endParaRPr lang="fr-CH"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aseline="0" dirty="0" err="1" smtClean="0"/>
                        <a:t>Even</a:t>
                      </a:r>
                      <a:r>
                        <a:rPr lang="fr-CH" sz="1200" baseline="0" dirty="0" smtClean="0"/>
                        <a:t> people </a:t>
                      </a:r>
                      <a:r>
                        <a:rPr lang="fr-CH" sz="1200" baseline="0" dirty="0" err="1" smtClean="0"/>
                        <a:t>who</a:t>
                      </a:r>
                      <a:r>
                        <a:rPr lang="fr-CH" sz="1200" baseline="0" dirty="0" smtClean="0"/>
                        <a:t> do not know </a:t>
                      </a:r>
                      <a:r>
                        <a:rPr lang="fr-CH" sz="1200" baseline="0" dirty="0" err="1" smtClean="0"/>
                        <a:t>may</a:t>
                      </a:r>
                      <a:r>
                        <a:rPr lang="fr-CH" sz="1200" baseline="0" dirty="0" smtClean="0"/>
                        <a:t> </a:t>
                      </a:r>
                      <a:r>
                        <a:rPr lang="fr-CH" sz="1200" baseline="0" dirty="0" err="1" smtClean="0"/>
                        <a:t>feel</a:t>
                      </a:r>
                      <a:r>
                        <a:rPr lang="fr-CH" sz="1200" baseline="0" dirty="0" smtClean="0"/>
                        <a:t> </a:t>
                      </a:r>
                      <a:r>
                        <a:rPr lang="fr-CH" sz="1200" baseline="0" dirty="0" err="1" smtClean="0"/>
                        <a:t>they</a:t>
                      </a:r>
                      <a:r>
                        <a:rPr lang="fr-CH" sz="1200" baseline="0" dirty="0" smtClean="0"/>
                        <a:t> have to </a:t>
                      </a:r>
                      <a:r>
                        <a:rPr lang="fr-CH" sz="1200" baseline="0" dirty="0" err="1" smtClean="0"/>
                        <a:t>answer</a:t>
                      </a:r>
                      <a:endParaRPr lang="fr-CH"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baseline="0" dirty="0" err="1" smtClean="0"/>
                        <a:t>Identifying</a:t>
                      </a:r>
                      <a:r>
                        <a:rPr lang="fr-CH" sz="1200" baseline="0" dirty="0" smtClean="0"/>
                        <a:t> </a:t>
                      </a:r>
                      <a:r>
                        <a:rPr lang="fr-CH" sz="1200" baseline="0" dirty="0" err="1" smtClean="0"/>
                        <a:t>who</a:t>
                      </a:r>
                      <a:r>
                        <a:rPr lang="fr-CH" sz="1200" baseline="0" dirty="0" smtClean="0"/>
                        <a:t> to </a:t>
                      </a:r>
                      <a:r>
                        <a:rPr lang="fr-CH" sz="1200" baseline="0" dirty="0" err="1" smtClean="0"/>
                        <a:t>ask</a:t>
                      </a:r>
                      <a:r>
                        <a:rPr lang="fr-CH" sz="1200" baseline="0" dirty="0" smtClean="0"/>
                        <a:t> </a:t>
                      </a:r>
                      <a:r>
                        <a:rPr lang="fr-CH" sz="1200" baseline="0" dirty="0" err="1" smtClean="0"/>
                        <a:t>will</a:t>
                      </a:r>
                      <a:r>
                        <a:rPr lang="fr-CH" sz="1200" baseline="0" dirty="0" smtClean="0"/>
                        <a:t> </a:t>
                      </a:r>
                      <a:r>
                        <a:rPr lang="fr-CH" sz="1200" baseline="0" dirty="0" err="1" smtClean="0"/>
                        <a:t>be</a:t>
                      </a:r>
                      <a:r>
                        <a:rPr lang="fr-CH" sz="1200" baseline="0" dirty="0" smtClean="0"/>
                        <a:t> </a:t>
                      </a:r>
                      <a:r>
                        <a:rPr lang="fr-CH" sz="1200" baseline="0" dirty="0" err="1" smtClean="0"/>
                        <a:t>tricky</a:t>
                      </a:r>
                      <a:r>
                        <a:rPr lang="fr-CH" sz="1200" baseline="0" dirty="0" smtClean="0"/>
                        <a:t> : </a:t>
                      </a:r>
                      <a:r>
                        <a:rPr lang="fr-CH" sz="1200" baseline="0" dirty="0" err="1" smtClean="0"/>
                        <a:t>appropriate</a:t>
                      </a:r>
                      <a:r>
                        <a:rPr lang="fr-CH" sz="1200" baseline="0" dirty="0" smtClean="0"/>
                        <a:t> for local </a:t>
                      </a:r>
                      <a:r>
                        <a:rPr lang="fr-CH" sz="1200" baseline="0" dirty="0" err="1" smtClean="0"/>
                        <a:t>level</a:t>
                      </a:r>
                      <a:r>
                        <a:rPr lang="fr-CH"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dirty="0" smtClean="0"/>
                    </a:p>
                  </a:txBody>
                  <a:tcPr/>
                </a:tc>
              </a:tr>
              <a:tr h="370840">
                <a:tc>
                  <a:txBody>
                    <a:bodyPr/>
                    <a:lstStyle/>
                    <a:p>
                      <a:r>
                        <a:rPr lang="fr-CH" sz="1400" dirty="0" smtClean="0"/>
                        <a:t>Time</a:t>
                      </a:r>
                      <a:r>
                        <a:rPr lang="fr-CH" sz="1400" baseline="0" dirty="0" smtClean="0"/>
                        <a:t> </a:t>
                      </a:r>
                      <a:r>
                        <a:rPr lang="fr-CH" sz="1400" baseline="0" dirty="0" err="1" smtClean="0"/>
                        <a:t>needed</a:t>
                      </a:r>
                      <a:r>
                        <a:rPr lang="fr-CH" sz="1400" baseline="0" dirty="0" smtClean="0"/>
                        <a:t> (</a:t>
                      </a:r>
                      <a:r>
                        <a:rPr lang="fr-CH" sz="1400" baseline="0" dirty="0" err="1" smtClean="0"/>
                        <a:t>days</a:t>
                      </a:r>
                      <a:r>
                        <a:rPr lang="fr-CH" sz="1400" baseline="0" dirty="0" smtClean="0"/>
                        <a:t>) </a:t>
                      </a:r>
                      <a:r>
                        <a:rPr lang="fr-CH" sz="1400" baseline="0" dirty="0" err="1" smtClean="0"/>
                        <a:t>between</a:t>
                      </a:r>
                      <a:r>
                        <a:rPr lang="fr-CH" sz="1400" baseline="0" dirty="0" smtClean="0"/>
                        <a:t> a </a:t>
                      </a:r>
                      <a:r>
                        <a:rPr lang="fr-CH" sz="1400" baseline="0" dirty="0" err="1" smtClean="0"/>
                        <a:t>request</a:t>
                      </a:r>
                      <a:r>
                        <a:rPr lang="fr-CH" sz="1400" baseline="0" dirty="0" smtClean="0"/>
                        <a:t> on flow of </a:t>
                      </a:r>
                      <a:r>
                        <a:rPr lang="fr-CH" sz="1400" baseline="0" dirty="0" err="1" smtClean="0"/>
                        <a:t>funds</a:t>
                      </a:r>
                      <a:r>
                        <a:rPr lang="fr-CH" sz="1400" baseline="0" dirty="0" smtClean="0"/>
                        <a:t> and the </a:t>
                      </a:r>
                      <a:r>
                        <a:rPr lang="fr-CH" sz="1400" baseline="0" dirty="0" err="1" smtClean="0"/>
                        <a:t>answer</a:t>
                      </a:r>
                      <a:r>
                        <a:rPr lang="fr-CH" sz="1400" baseline="0" dirty="0" smtClean="0"/>
                        <a:t> </a:t>
                      </a:r>
                      <a:endParaRPr lang="fr-CH"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Evidence-</a:t>
                      </a:r>
                      <a:r>
                        <a:rPr lang="fr-CH" sz="1400" dirty="0" err="1" smtClean="0"/>
                        <a:t>based</a:t>
                      </a: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err="1" smtClean="0"/>
                        <a:t>Effectiveness</a:t>
                      </a:r>
                      <a:r>
                        <a:rPr lang="fr-CH" sz="1400" dirty="0" smtClean="0"/>
                        <a:t> of </a:t>
                      </a:r>
                      <a:r>
                        <a:rPr lang="fr-CH" sz="1400" dirty="0" err="1" smtClean="0"/>
                        <a:t>financial</a:t>
                      </a:r>
                      <a:r>
                        <a:rPr lang="fr-CH" sz="1400" dirty="0" smtClean="0"/>
                        <a:t> management,</a:t>
                      </a:r>
                      <a:r>
                        <a:rPr lang="fr-CH" sz="1400" baseline="0" dirty="0" smtClean="0"/>
                        <a:t> </a:t>
                      </a:r>
                      <a:r>
                        <a:rPr lang="fr-CH" sz="1400" baseline="0" dirty="0" err="1" smtClean="0"/>
                        <a:t>ease</a:t>
                      </a:r>
                      <a:r>
                        <a:rPr lang="fr-CH" sz="1400" baseline="0" dirty="0" smtClean="0"/>
                        <a:t> of use of </a:t>
                      </a:r>
                      <a:r>
                        <a:rPr lang="fr-CH" sz="1400" baseline="0" dirty="0" err="1" smtClean="0"/>
                        <a:t>fund</a:t>
                      </a:r>
                      <a:r>
                        <a:rPr lang="fr-CH" sz="1400" baseline="0" dirty="0" smtClean="0"/>
                        <a:t> </a:t>
                      </a:r>
                      <a:r>
                        <a:rPr lang="fr-CH" sz="1400" baseline="0" dirty="0" err="1" smtClean="0"/>
                        <a:t>tracking</a:t>
                      </a:r>
                      <a:r>
                        <a:rPr lang="fr-CH" sz="1400" baseline="0" dirty="0" smtClean="0"/>
                        <a:t> system</a:t>
                      </a:r>
                      <a:endParaRPr lang="fr-CH"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1400" dirty="0" smtClean="0"/>
                        <a:t>Interviews</a:t>
                      </a:r>
                      <a:r>
                        <a:rPr lang="fr-CH" sz="1400" baseline="0" dirty="0" smtClean="0"/>
                        <a:t> OR </a:t>
                      </a:r>
                      <a:r>
                        <a:rPr lang="fr-CH" sz="1400" baseline="0" dirty="0" err="1" smtClean="0"/>
                        <a:t>experience</a:t>
                      </a:r>
                      <a:r>
                        <a:rPr lang="fr-CH" sz="1400" baseline="0" dirty="0" smtClean="0"/>
                        <a:t> (test the system)</a:t>
                      </a:r>
                      <a:endParaRPr lang="fr-CH" sz="1400"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200" dirty="0" err="1" smtClean="0"/>
                        <a:t>Requires</a:t>
                      </a:r>
                      <a:r>
                        <a:rPr lang="fr-CH" sz="1200" dirty="0" smtClean="0"/>
                        <a:t> extensive </a:t>
                      </a:r>
                      <a:r>
                        <a:rPr lang="fr-CH" sz="1200" dirty="0" err="1" smtClean="0"/>
                        <a:t>research</a:t>
                      </a:r>
                      <a:r>
                        <a:rPr lang="fr-CH" sz="1200" baseline="0" dirty="0" smtClean="0"/>
                        <a:t> </a:t>
                      </a:r>
                      <a:endParaRPr lang="fr-CH" sz="1200" dirty="0" smtClean="0"/>
                    </a:p>
                  </a:txBody>
                  <a:tcPr/>
                </a:tc>
              </a:tr>
            </a:tbl>
          </a:graphicData>
        </a:graphic>
      </p:graphicFrame>
    </p:spTree>
    <p:extLst>
      <p:ext uri="{BB962C8B-B14F-4D97-AF65-F5344CB8AC3E}">
        <p14:creationId xmlns:p14="http://schemas.microsoft.com/office/powerpoint/2010/main" xmlns="" val="269118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Line 2"/>
          <p:cNvSpPr>
            <a:spLocks noChangeShapeType="1"/>
          </p:cNvSpPr>
          <p:nvPr/>
        </p:nvSpPr>
        <p:spPr bwMode="auto">
          <a:xfrm>
            <a:off x="304800" y="1524000"/>
            <a:ext cx="7162800" cy="0"/>
          </a:xfrm>
          <a:prstGeom prst="line">
            <a:avLst/>
          </a:prstGeom>
          <a:noFill/>
          <a:ln w="12700">
            <a:solidFill>
              <a:schemeClr val="bg1"/>
            </a:solidFill>
            <a:round/>
            <a:headEnd/>
            <a:tailEnd/>
          </a:ln>
        </p:spPr>
        <p:txBody>
          <a:bodyPr/>
          <a:lstStyle/>
          <a:p>
            <a:endParaRPr lang="en-US"/>
          </a:p>
        </p:txBody>
      </p:sp>
      <p:sp>
        <p:nvSpPr>
          <p:cNvPr id="30724" name="Text Box 4"/>
          <p:cNvSpPr txBox="1">
            <a:spLocks noChangeArrowheads="1"/>
          </p:cNvSpPr>
          <p:nvPr/>
        </p:nvSpPr>
        <p:spPr bwMode="auto">
          <a:xfrm>
            <a:off x="577850" y="1835150"/>
            <a:ext cx="8229600" cy="822325"/>
          </a:xfrm>
          <a:prstGeom prst="rect">
            <a:avLst/>
          </a:prstGeom>
          <a:noFill/>
          <a:ln w="9525">
            <a:noFill/>
            <a:miter lim="800000"/>
            <a:headEnd/>
            <a:tailEnd/>
          </a:ln>
        </p:spPr>
        <p:txBody>
          <a:bodyPr>
            <a:spAutoFit/>
          </a:bodyPr>
          <a:lstStyle/>
          <a:p>
            <a:pPr eaLnBrk="0" hangingPunct="0"/>
            <a:endParaRPr lang="en-US">
              <a:solidFill>
                <a:srgbClr val="003399"/>
              </a:solidFill>
            </a:endParaRPr>
          </a:p>
          <a:p>
            <a:pPr eaLnBrk="0" hangingPunct="0"/>
            <a:endParaRPr lang="en-US">
              <a:solidFill>
                <a:srgbClr val="003399"/>
              </a:solidFill>
            </a:endParaRPr>
          </a:p>
        </p:txBody>
      </p:sp>
      <p:sp>
        <p:nvSpPr>
          <p:cNvPr id="590855" name="Rectangle 7"/>
          <p:cNvSpPr>
            <a:spLocks noChangeArrowheads="1"/>
          </p:cNvSpPr>
          <p:nvPr/>
        </p:nvSpPr>
        <p:spPr bwMode="auto">
          <a:xfrm>
            <a:off x="457200" y="1524000"/>
            <a:ext cx="8432800" cy="4524315"/>
          </a:xfrm>
          <a:prstGeom prst="rect">
            <a:avLst/>
          </a:prstGeom>
          <a:noFill/>
          <a:ln w="9525">
            <a:noFill/>
            <a:miter lim="800000"/>
            <a:headEnd/>
            <a:tailEnd/>
          </a:ln>
        </p:spPr>
        <p:txBody>
          <a:bodyPr>
            <a:spAutoFit/>
          </a:bodyPr>
          <a:lstStyle/>
          <a:p>
            <a:pPr>
              <a:spcBef>
                <a:spcPct val="50000"/>
              </a:spcBef>
            </a:pPr>
            <a:endParaRPr lang="en-GB" sz="2400" i="1" dirty="0"/>
          </a:p>
          <a:p>
            <a:pPr>
              <a:buFont typeface="Arial" pitchFamily="34" charset="0"/>
              <a:buChar char="•"/>
            </a:pPr>
            <a:r>
              <a:rPr lang="en-GB" sz="2400" b="1" i="1" dirty="0" smtClean="0">
                <a:solidFill>
                  <a:srgbClr val="FF0000"/>
                </a:solidFill>
                <a:sym typeface="Wingdings" pitchFamily="2" charset="2"/>
              </a:rPr>
              <a:t> De </a:t>
            </a:r>
            <a:r>
              <a:rPr lang="en-GB" sz="2400" b="1" i="1" dirty="0">
                <a:solidFill>
                  <a:srgbClr val="FF0000"/>
                </a:solidFill>
                <a:sym typeface="Wingdings" pitchFamily="2" charset="2"/>
              </a:rPr>
              <a:t>jure </a:t>
            </a:r>
            <a:r>
              <a:rPr lang="en-GB" sz="2400" b="1" dirty="0" smtClean="0">
                <a:solidFill>
                  <a:srgbClr val="FF0000"/>
                </a:solidFill>
                <a:sym typeface="Wingdings" pitchFamily="2" charset="2"/>
              </a:rPr>
              <a:t>(input) indicator:  </a:t>
            </a:r>
            <a:r>
              <a:rPr lang="en-GB" sz="2400" b="1" i="1" dirty="0"/>
              <a:t>In law, </a:t>
            </a:r>
            <a:r>
              <a:rPr lang="en-GB" sz="2400" i="1" dirty="0"/>
              <a:t>is there an agency with a legal mandate to address corruption? Does it receive regular funding, a professional &amp; full-time staff</a:t>
            </a:r>
            <a:r>
              <a:rPr lang="en-GB" sz="2400" i="1" dirty="0" smtClean="0"/>
              <a:t>?</a:t>
            </a:r>
          </a:p>
          <a:p>
            <a:pPr>
              <a:buFont typeface="Arial" pitchFamily="34" charset="0"/>
              <a:buChar char="•"/>
            </a:pPr>
            <a:endParaRPr lang="en-GB" sz="2400" i="1" dirty="0" smtClean="0"/>
          </a:p>
          <a:p>
            <a:pPr lvl="1">
              <a:buFont typeface="Wingdings" pitchFamily="2" charset="2"/>
              <a:buChar char="ü"/>
            </a:pPr>
            <a:r>
              <a:rPr lang="en-GB" sz="2400" b="1" dirty="0" smtClean="0">
                <a:solidFill>
                  <a:srgbClr val="FF0000"/>
                </a:solidFill>
              </a:rPr>
              <a:t>Measuring a change in law, in procedures, in resources</a:t>
            </a:r>
            <a:endParaRPr lang="en-GB" sz="2400" b="1" i="1" dirty="0"/>
          </a:p>
          <a:p>
            <a:endParaRPr lang="en-GB" sz="2400" dirty="0" smtClean="0"/>
          </a:p>
          <a:p>
            <a:pPr>
              <a:buFont typeface="Arial" pitchFamily="34" charset="0"/>
              <a:buChar char="•"/>
            </a:pPr>
            <a:r>
              <a:rPr lang="en-GB" sz="2400" b="1" i="1" dirty="0" smtClean="0">
                <a:solidFill>
                  <a:srgbClr val="009900"/>
                </a:solidFill>
                <a:sym typeface="Wingdings" pitchFamily="2" charset="2"/>
              </a:rPr>
              <a:t> De facto </a:t>
            </a:r>
            <a:r>
              <a:rPr lang="en-GB" sz="2400" b="1" dirty="0" smtClean="0">
                <a:solidFill>
                  <a:srgbClr val="009900"/>
                </a:solidFill>
                <a:sym typeface="Wingdings" pitchFamily="2" charset="2"/>
              </a:rPr>
              <a:t>(process / outcome) indicator</a:t>
            </a:r>
            <a:r>
              <a:rPr lang="en-GB" sz="2400" dirty="0" smtClean="0">
                <a:solidFill>
                  <a:srgbClr val="009900"/>
                </a:solidFill>
                <a:sym typeface="Wingdings" pitchFamily="2" charset="2"/>
              </a:rPr>
              <a:t>:  </a:t>
            </a:r>
            <a:r>
              <a:rPr lang="en-GB" sz="2400" b="1" i="1" dirty="0" smtClean="0"/>
              <a:t>In practice, </a:t>
            </a:r>
            <a:r>
              <a:rPr lang="en-GB" sz="2400" i="1" dirty="0" smtClean="0"/>
              <a:t>is the anti-corruption agency effective?</a:t>
            </a:r>
          </a:p>
          <a:p>
            <a:endParaRPr lang="en-GB" sz="2400" b="1" i="1" dirty="0" smtClean="0"/>
          </a:p>
          <a:p>
            <a:pPr lvl="1">
              <a:buFont typeface="Wingdings" pitchFamily="2" charset="2"/>
              <a:buChar char="ü"/>
            </a:pPr>
            <a:r>
              <a:rPr lang="en-GB" sz="2400" b="1" dirty="0" smtClean="0">
                <a:solidFill>
                  <a:srgbClr val="009900"/>
                </a:solidFill>
                <a:sym typeface="Wingdings" pitchFamily="2" charset="2"/>
              </a:rPr>
              <a:t>Measuring improved governance in practice (how are citizens benefiting from this new institution?)</a:t>
            </a:r>
            <a:endParaRPr lang="en-GB" sz="2400" b="1" dirty="0">
              <a:solidFill>
                <a:srgbClr val="009900"/>
              </a:solidFill>
              <a:sym typeface="Wingdings" pitchFamily="2" charset="2"/>
            </a:endParaRPr>
          </a:p>
        </p:txBody>
      </p:sp>
      <p:sp>
        <p:nvSpPr>
          <p:cNvPr id="26631" name="Text Box 8"/>
          <p:cNvSpPr txBox="1">
            <a:spLocks noChangeArrowheads="1"/>
          </p:cNvSpPr>
          <p:nvPr/>
        </p:nvSpPr>
        <p:spPr bwMode="auto">
          <a:xfrm>
            <a:off x="1676400" y="848380"/>
            <a:ext cx="7620000" cy="523220"/>
          </a:xfrm>
          <a:prstGeom prst="rect">
            <a:avLst/>
          </a:prstGeom>
          <a:noFill/>
          <a:ln w="9525">
            <a:noFill/>
            <a:miter lim="800000"/>
            <a:headEnd/>
            <a:tailEnd/>
          </a:ln>
        </p:spPr>
        <p:txBody>
          <a:bodyPr>
            <a:spAutoFit/>
          </a:bodyPr>
          <a:lstStyle/>
          <a:p>
            <a:pPr>
              <a:spcBef>
                <a:spcPct val="50000"/>
              </a:spcBef>
              <a:defRPr/>
            </a:pPr>
            <a:r>
              <a:rPr lang="en-GB" sz="2800" dirty="0" err="1"/>
              <a:t>Complementarity</a:t>
            </a:r>
            <a:r>
              <a:rPr lang="en-GB" sz="2800" dirty="0"/>
              <a:t> in the use of </a:t>
            </a:r>
            <a:r>
              <a:rPr lang="en-GB" sz="2800" dirty="0" smtClean="0"/>
              <a:t>indicators</a:t>
            </a:r>
            <a:endParaRPr lang="en-GB" sz="2800" dirty="0"/>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0855">
                                            <p:txEl>
                                              <p:pRg st="1" end="1"/>
                                            </p:txEl>
                                          </p:spTgt>
                                        </p:tgtEl>
                                        <p:attrNameLst>
                                          <p:attrName>style.visibility</p:attrName>
                                        </p:attrNameLst>
                                      </p:cBhvr>
                                      <p:to>
                                        <p:strVal val="visible"/>
                                      </p:to>
                                    </p:set>
                                    <p:animEffect transition="in" filter="blinds(horizontal)">
                                      <p:cBhvr>
                                        <p:cTn id="7" dur="500"/>
                                        <p:tgtEl>
                                          <p:spTgt spid="5908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0855">
                                            <p:txEl>
                                              <p:pRg st="3" end="3"/>
                                            </p:txEl>
                                          </p:spTgt>
                                        </p:tgtEl>
                                        <p:attrNameLst>
                                          <p:attrName>style.visibility</p:attrName>
                                        </p:attrNameLst>
                                      </p:cBhvr>
                                      <p:to>
                                        <p:strVal val="visible"/>
                                      </p:to>
                                    </p:set>
                                    <p:animEffect transition="in" filter="blinds(horizontal)">
                                      <p:cBhvr>
                                        <p:cTn id="12" dur="500"/>
                                        <p:tgtEl>
                                          <p:spTgt spid="59085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90855">
                                            <p:txEl>
                                              <p:pRg st="5" end="5"/>
                                            </p:txEl>
                                          </p:spTgt>
                                        </p:tgtEl>
                                        <p:attrNameLst>
                                          <p:attrName>style.visibility</p:attrName>
                                        </p:attrNameLst>
                                      </p:cBhvr>
                                      <p:to>
                                        <p:strVal val="visible"/>
                                      </p:to>
                                    </p:set>
                                    <p:animEffect transition="in" filter="blinds(horizontal)">
                                      <p:cBhvr>
                                        <p:cTn id="17" dur="500"/>
                                        <p:tgtEl>
                                          <p:spTgt spid="59085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90855">
                                            <p:txEl>
                                              <p:pRg st="7" end="7"/>
                                            </p:txEl>
                                          </p:spTgt>
                                        </p:tgtEl>
                                        <p:attrNameLst>
                                          <p:attrName>style.visibility</p:attrName>
                                        </p:attrNameLst>
                                      </p:cBhvr>
                                      <p:to>
                                        <p:strVal val="visible"/>
                                      </p:to>
                                    </p:set>
                                    <p:animEffect transition="in" filter="blinds(horizontal)">
                                      <p:cBhvr>
                                        <p:cTn id="22" dur="500"/>
                                        <p:tgtEl>
                                          <p:spTgt spid="5908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577850" y="1835150"/>
            <a:ext cx="8229600" cy="822325"/>
          </a:xfrm>
          <a:prstGeom prst="rect">
            <a:avLst/>
          </a:prstGeom>
          <a:noFill/>
          <a:ln w="9525">
            <a:noFill/>
            <a:miter lim="800000"/>
            <a:headEnd/>
            <a:tailEnd/>
          </a:ln>
        </p:spPr>
        <p:txBody>
          <a:bodyPr>
            <a:spAutoFit/>
          </a:bodyPr>
          <a:lstStyle/>
          <a:p>
            <a:pPr eaLnBrk="0" hangingPunct="0"/>
            <a:endParaRPr lang="en-US">
              <a:solidFill>
                <a:srgbClr val="003399"/>
              </a:solidFill>
            </a:endParaRPr>
          </a:p>
          <a:p>
            <a:pPr eaLnBrk="0" hangingPunct="0"/>
            <a:endParaRPr lang="en-US">
              <a:solidFill>
                <a:srgbClr val="003399"/>
              </a:solidFill>
            </a:endParaRPr>
          </a:p>
        </p:txBody>
      </p:sp>
      <p:sp>
        <p:nvSpPr>
          <p:cNvPr id="33798" name="Rectangle 7"/>
          <p:cNvSpPr>
            <a:spLocks noChangeArrowheads="1"/>
          </p:cNvSpPr>
          <p:nvPr/>
        </p:nvSpPr>
        <p:spPr bwMode="auto">
          <a:xfrm>
            <a:off x="482600" y="1960563"/>
            <a:ext cx="8432800" cy="1016000"/>
          </a:xfrm>
          <a:prstGeom prst="rect">
            <a:avLst/>
          </a:prstGeom>
          <a:noFill/>
          <a:ln w="9525">
            <a:noFill/>
            <a:miter lim="800000"/>
            <a:headEnd/>
            <a:tailEnd/>
          </a:ln>
        </p:spPr>
        <p:txBody>
          <a:bodyPr>
            <a:spAutoFit/>
          </a:bodyPr>
          <a:lstStyle/>
          <a:p>
            <a:pPr>
              <a:spcBef>
                <a:spcPct val="50000"/>
              </a:spcBef>
              <a:buFontTx/>
              <a:buChar char="•"/>
            </a:pPr>
            <a:endParaRPr lang="en-GB"/>
          </a:p>
          <a:p>
            <a:pPr>
              <a:spcBef>
                <a:spcPct val="50000"/>
              </a:spcBef>
            </a:pPr>
            <a:endParaRPr lang="en-GB"/>
          </a:p>
        </p:txBody>
      </p:sp>
      <p:sp>
        <p:nvSpPr>
          <p:cNvPr id="33799" name="Text Box 8"/>
          <p:cNvSpPr txBox="1">
            <a:spLocks noChangeArrowheads="1"/>
          </p:cNvSpPr>
          <p:nvPr/>
        </p:nvSpPr>
        <p:spPr bwMode="auto">
          <a:xfrm>
            <a:off x="1143000" y="1143000"/>
            <a:ext cx="6858000" cy="523220"/>
          </a:xfrm>
          <a:prstGeom prst="rect">
            <a:avLst/>
          </a:prstGeom>
          <a:noFill/>
          <a:ln w="9525">
            <a:noFill/>
            <a:miter lim="800000"/>
            <a:headEnd/>
            <a:tailEnd/>
          </a:ln>
        </p:spPr>
        <p:txBody>
          <a:bodyPr wrap="square">
            <a:spAutoFit/>
          </a:bodyPr>
          <a:lstStyle/>
          <a:p>
            <a:pPr>
              <a:spcBef>
                <a:spcPct val="50000"/>
              </a:spcBef>
              <a:defRPr/>
            </a:pPr>
            <a:r>
              <a:rPr lang="en-GB" sz="2800" dirty="0" smtClean="0"/>
              <a:t>Combine indicators to show discrepancies:</a:t>
            </a:r>
            <a:endParaRPr lang="en-GB" sz="2800" dirty="0"/>
          </a:p>
        </p:txBody>
      </p:sp>
      <p:sp>
        <p:nvSpPr>
          <p:cNvPr id="8" name="Rectangle 7"/>
          <p:cNvSpPr/>
          <p:nvPr/>
        </p:nvSpPr>
        <p:spPr>
          <a:xfrm>
            <a:off x="304800" y="1752600"/>
            <a:ext cx="8610600" cy="4832092"/>
          </a:xfrm>
          <a:prstGeom prst="rect">
            <a:avLst/>
          </a:prstGeom>
        </p:spPr>
        <p:txBody>
          <a:bodyPr wrap="square">
            <a:spAutoFit/>
          </a:bodyPr>
          <a:lstStyle/>
          <a:p>
            <a:pPr>
              <a:buFont typeface="Wingdings" pitchFamily="2" charset="2"/>
              <a:buChar char="à"/>
              <a:defRPr/>
            </a:pPr>
            <a:r>
              <a:rPr lang="en-GB" sz="2200" i="1" dirty="0">
                <a:solidFill>
                  <a:srgbClr val="FF0000"/>
                </a:solidFill>
                <a:sym typeface="Wingdings" pitchFamily="2" charset="2"/>
              </a:rPr>
              <a:t> </a:t>
            </a:r>
            <a:r>
              <a:rPr lang="en-GB" sz="2200" b="1" i="1" dirty="0" smtClean="0">
                <a:solidFill>
                  <a:srgbClr val="FF0000"/>
                </a:solidFill>
                <a:sym typeface="Wingdings" pitchFamily="2" charset="2"/>
              </a:rPr>
              <a:t>De jure </a:t>
            </a:r>
            <a:r>
              <a:rPr lang="en-GB" sz="2200" b="1" dirty="0" smtClean="0">
                <a:solidFill>
                  <a:srgbClr val="FF0000"/>
                </a:solidFill>
                <a:sym typeface="Wingdings" pitchFamily="2" charset="2"/>
              </a:rPr>
              <a:t>indicator</a:t>
            </a:r>
            <a:r>
              <a:rPr lang="en-GB" sz="2200" b="1" dirty="0">
                <a:solidFill>
                  <a:srgbClr val="FF0000"/>
                </a:solidFill>
                <a:sym typeface="Wingdings" pitchFamily="2" charset="2"/>
              </a:rPr>
              <a:t>:  </a:t>
            </a:r>
            <a:endParaRPr lang="en-GB" sz="2200" b="1" dirty="0" smtClean="0">
              <a:solidFill>
                <a:srgbClr val="FF0000"/>
              </a:solidFill>
              <a:sym typeface="Wingdings" pitchFamily="2" charset="2"/>
            </a:endParaRPr>
          </a:p>
          <a:p>
            <a:pPr>
              <a:defRPr/>
            </a:pPr>
            <a:r>
              <a:rPr lang="en-GB" sz="2200" b="1" i="1" dirty="0" smtClean="0"/>
              <a:t>In </a:t>
            </a:r>
            <a:r>
              <a:rPr lang="en-GB" sz="2200" b="1" i="1" dirty="0"/>
              <a:t>law, </a:t>
            </a:r>
            <a:r>
              <a:rPr lang="en-GB" sz="2200" i="1" dirty="0"/>
              <a:t>is there an agency with a legal mandate to address corruption</a:t>
            </a:r>
            <a:r>
              <a:rPr lang="en-GB" sz="2200" i="1" dirty="0" smtClean="0"/>
              <a:t>? </a:t>
            </a:r>
            <a:r>
              <a:rPr lang="en-GB" sz="2200" b="1" dirty="0" smtClean="0">
                <a:solidFill>
                  <a:srgbClr val="FF0000"/>
                </a:solidFill>
                <a:sym typeface="Wingdings" pitchFamily="2" charset="2"/>
              </a:rPr>
              <a:t>(input)</a:t>
            </a:r>
          </a:p>
          <a:p>
            <a:pPr>
              <a:defRPr/>
            </a:pPr>
            <a:endParaRPr lang="en-GB" sz="2200" b="1" dirty="0">
              <a:solidFill>
                <a:srgbClr val="009900"/>
              </a:solidFill>
              <a:sym typeface="Wingdings" pitchFamily="2" charset="2"/>
            </a:endParaRPr>
          </a:p>
          <a:p>
            <a:pPr>
              <a:buFont typeface="Wingdings" pitchFamily="2" charset="2"/>
              <a:buChar char="à"/>
              <a:defRPr/>
            </a:pPr>
            <a:r>
              <a:rPr lang="en-GB" sz="2200" b="1" dirty="0">
                <a:solidFill>
                  <a:srgbClr val="009900"/>
                </a:solidFill>
                <a:sym typeface="Wingdings" pitchFamily="2" charset="2"/>
              </a:rPr>
              <a:t> </a:t>
            </a:r>
            <a:r>
              <a:rPr lang="en-GB" sz="2200" b="1" i="1" dirty="0" smtClean="0">
                <a:solidFill>
                  <a:srgbClr val="009900"/>
                </a:solidFill>
                <a:sym typeface="Wingdings" pitchFamily="2" charset="2"/>
              </a:rPr>
              <a:t>De facto</a:t>
            </a:r>
            <a:r>
              <a:rPr lang="en-GB" sz="2200" b="1" dirty="0" smtClean="0">
                <a:solidFill>
                  <a:srgbClr val="009900"/>
                </a:solidFill>
                <a:sym typeface="Wingdings" pitchFamily="2" charset="2"/>
              </a:rPr>
              <a:t> </a:t>
            </a:r>
            <a:r>
              <a:rPr lang="en-GB" sz="2200" b="1" dirty="0">
                <a:solidFill>
                  <a:srgbClr val="009900"/>
                </a:solidFill>
                <a:sym typeface="Wingdings" pitchFamily="2" charset="2"/>
              </a:rPr>
              <a:t>indicators:  </a:t>
            </a:r>
          </a:p>
          <a:p>
            <a:pPr marL="457200" indent="-457200">
              <a:defRPr/>
            </a:pPr>
            <a:r>
              <a:rPr lang="en-GB" sz="2200" b="1" i="1" dirty="0"/>
              <a:t>In practice, is the anti-corruption agency effective</a:t>
            </a:r>
            <a:r>
              <a:rPr lang="en-GB" sz="2200" b="1" i="1" dirty="0" smtClean="0"/>
              <a:t>? </a:t>
            </a:r>
            <a:r>
              <a:rPr lang="en-GB" sz="2200" b="1" dirty="0" smtClean="0">
                <a:solidFill>
                  <a:srgbClr val="009900"/>
                </a:solidFill>
                <a:sym typeface="Wingdings" pitchFamily="2" charset="2"/>
              </a:rPr>
              <a:t>(outcome) </a:t>
            </a:r>
            <a:endParaRPr lang="en-GB" sz="2200" b="1" dirty="0">
              <a:solidFill>
                <a:srgbClr val="009900"/>
              </a:solidFill>
              <a:sym typeface="Wingdings" pitchFamily="2" charset="2"/>
            </a:endParaRPr>
          </a:p>
          <a:p>
            <a:pPr marL="457200" indent="-457200">
              <a:buFont typeface="Arial" pitchFamily="34" charset="0"/>
              <a:buChar char="•"/>
              <a:defRPr/>
            </a:pPr>
            <a:r>
              <a:rPr lang="en-US" sz="2200" i="1" dirty="0"/>
              <a:t>When necessary, is the ACA able to independently initiate investigations?</a:t>
            </a:r>
            <a:r>
              <a:rPr lang="en-US" sz="2200" dirty="0"/>
              <a:t>  </a:t>
            </a:r>
            <a:r>
              <a:rPr lang="en-US" sz="2200" b="1" dirty="0">
                <a:solidFill>
                  <a:srgbClr val="009900"/>
                </a:solidFill>
                <a:sym typeface="Wingdings" pitchFamily="2" charset="2"/>
              </a:rPr>
              <a:t>(process) </a:t>
            </a:r>
          </a:p>
          <a:p>
            <a:pPr marL="457200" indent="-457200">
              <a:buFont typeface="Arial" pitchFamily="34" charset="0"/>
              <a:buChar char="•"/>
              <a:defRPr/>
            </a:pPr>
            <a:r>
              <a:rPr lang="en-US" sz="2200" i="1" dirty="0" smtClean="0"/>
              <a:t>Does </a:t>
            </a:r>
            <a:r>
              <a:rPr lang="en-US" sz="2200" i="1" dirty="0"/>
              <a:t>the ACA make regular public reports (e.g. </a:t>
            </a:r>
            <a:r>
              <a:rPr lang="en-US" sz="2200" i="1" dirty="0" smtClean="0"/>
              <a:t>to the parliament)? </a:t>
            </a:r>
            <a:r>
              <a:rPr lang="en-US" sz="2200" b="1" dirty="0" smtClean="0">
                <a:solidFill>
                  <a:srgbClr val="009900"/>
                </a:solidFill>
                <a:sym typeface="Wingdings" pitchFamily="2" charset="2"/>
              </a:rPr>
              <a:t>(process) </a:t>
            </a:r>
            <a:endParaRPr lang="en-US" sz="2200" b="1" i="1" dirty="0"/>
          </a:p>
          <a:p>
            <a:pPr marL="457200" indent="-457200">
              <a:buFont typeface="Arial" pitchFamily="34" charset="0"/>
              <a:buChar char="•"/>
              <a:defRPr/>
            </a:pPr>
            <a:r>
              <a:rPr lang="en-US" sz="2200" i="1" dirty="0"/>
              <a:t>Can citizens complain to the ACA without fear of recrimination</a:t>
            </a:r>
            <a:r>
              <a:rPr lang="en-US" sz="2200" i="1" dirty="0" smtClean="0"/>
              <a:t>? (e.g. whistle-blower mechanisms) </a:t>
            </a:r>
            <a:r>
              <a:rPr lang="en-US" sz="2200" b="1" dirty="0">
                <a:solidFill>
                  <a:srgbClr val="009900"/>
                </a:solidFill>
                <a:sym typeface="Wingdings" pitchFamily="2" charset="2"/>
              </a:rPr>
              <a:t>(process) </a:t>
            </a:r>
            <a:endParaRPr lang="en-GB" sz="2200" i="1" dirty="0"/>
          </a:p>
          <a:p>
            <a:pPr marL="457200" indent="-457200">
              <a:buFont typeface="Arial" pitchFamily="34" charset="0"/>
              <a:buChar char="•"/>
              <a:defRPr/>
            </a:pPr>
            <a:r>
              <a:rPr lang="en-US" sz="2200" i="1" dirty="0" smtClean="0"/>
              <a:t>Does </a:t>
            </a:r>
            <a:r>
              <a:rPr lang="en-US" sz="2200" i="1" dirty="0"/>
              <a:t>the ACA act on </a:t>
            </a:r>
            <a:r>
              <a:rPr lang="en-US" sz="2200" i="1" dirty="0" smtClean="0"/>
              <a:t>citizen complaints </a:t>
            </a:r>
            <a:r>
              <a:rPr lang="en-US" sz="2200" i="1" dirty="0"/>
              <a:t>within a reasonable time period? </a:t>
            </a:r>
            <a:r>
              <a:rPr lang="en-US" sz="2200" b="1" dirty="0" smtClean="0">
                <a:solidFill>
                  <a:srgbClr val="009900"/>
                </a:solidFill>
                <a:sym typeface="Wingdings" pitchFamily="2" charset="2"/>
              </a:rPr>
              <a:t>(process) </a:t>
            </a:r>
            <a:endParaRPr lang="en-US" sz="2200" dirty="0"/>
          </a:p>
        </p:txBody>
      </p:sp>
      <p:sp>
        <p:nvSpPr>
          <p:cNvPr id="7" name="Text Box 8"/>
          <p:cNvSpPr txBox="1">
            <a:spLocks noChangeArrowheads="1"/>
          </p:cNvSpPr>
          <p:nvPr/>
        </p:nvSpPr>
        <p:spPr bwMode="auto">
          <a:xfrm>
            <a:off x="838200" y="314980"/>
            <a:ext cx="7620000" cy="523220"/>
          </a:xfrm>
          <a:prstGeom prst="rect">
            <a:avLst/>
          </a:prstGeom>
          <a:noFill/>
          <a:ln w="9525">
            <a:noFill/>
            <a:miter lim="800000"/>
            <a:headEnd/>
            <a:tailEnd/>
          </a:ln>
        </p:spPr>
        <p:txBody>
          <a:bodyPr>
            <a:spAutoFit/>
          </a:bodyPr>
          <a:lstStyle/>
          <a:p>
            <a:pPr>
              <a:spcBef>
                <a:spcPct val="50000"/>
              </a:spcBef>
              <a:defRPr/>
            </a:pPr>
            <a:r>
              <a:rPr lang="en-GB" sz="2800" b="1" u="sng" dirty="0" smtClean="0"/>
              <a:t>COMPLEMENTARITY </a:t>
            </a:r>
            <a:r>
              <a:rPr lang="en-GB" sz="2800" b="1" dirty="0" smtClean="0"/>
              <a:t>IN THE USE OF INDICATORS</a:t>
            </a:r>
            <a:endParaRPr lang="en-GB" sz="2800" b="1" dirty="0"/>
          </a:p>
        </p:txBody>
      </p:sp>
    </p:spTree>
  </p:cSld>
  <p:clrMapOvr>
    <a:masterClrMapping/>
  </p:clrMapOvr>
  <p:transition spd="med">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143000"/>
          </a:xfrm>
        </p:spPr>
        <p:txBody>
          <a:bodyPr/>
          <a:lstStyle/>
          <a:p>
            <a:r>
              <a:rPr lang="en-US" dirty="0" err="1" smtClean="0"/>
              <a:t>Complementarity</a:t>
            </a:r>
            <a:r>
              <a:rPr lang="en-US" dirty="0" smtClean="0"/>
              <a:t> of indicators</a:t>
            </a:r>
            <a:endParaRPr lang="en-US" dirty="0"/>
          </a:p>
        </p:txBody>
      </p:sp>
      <p:graphicFrame>
        <p:nvGraphicFramePr>
          <p:cNvPr id="5" name="Content Placeholder 4"/>
          <p:cNvGraphicFramePr>
            <a:graphicFrameLocks noGrp="1"/>
          </p:cNvGraphicFramePr>
          <p:nvPr>
            <p:ph sz="half" idx="1"/>
          </p:nvPr>
        </p:nvGraphicFramePr>
        <p:xfrm>
          <a:off x="0" y="1571612"/>
          <a:ext cx="9144000" cy="5483897"/>
        </p:xfrm>
        <a:graphic>
          <a:graphicData uri="http://schemas.openxmlformats.org/drawingml/2006/table">
            <a:tbl>
              <a:tblPr firstRow="1" bandRow="1">
                <a:tableStyleId>{5C22544A-7EE6-4342-B048-85BDC9FD1C3A}</a:tableStyleId>
              </a:tblPr>
              <a:tblGrid>
                <a:gridCol w="4572000"/>
                <a:gridCol w="4572000"/>
              </a:tblGrid>
              <a:tr h="500066">
                <a:tc>
                  <a:txBody>
                    <a:bodyPr/>
                    <a:lstStyle/>
                    <a:p>
                      <a:pPr algn="ctr"/>
                      <a:r>
                        <a:rPr lang="en-US" sz="2400" dirty="0" smtClean="0">
                          <a:solidFill>
                            <a:schemeClr val="tx1"/>
                          </a:solidFill>
                          <a:latin typeface="Calibri" pitchFamily="34" charset="0"/>
                        </a:rPr>
                        <a:t>Input</a:t>
                      </a:r>
                      <a:r>
                        <a:rPr lang="en-US" sz="2400" baseline="0" dirty="0" smtClean="0">
                          <a:solidFill>
                            <a:schemeClr val="tx1"/>
                          </a:solidFill>
                          <a:latin typeface="Calibri" pitchFamily="34" charset="0"/>
                        </a:rPr>
                        <a:t> </a:t>
                      </a:r>
                      <a:r>
                        <a:rPr lang="en-US" sz="2400" dirty="0" smtClean="0">
                          <a:solidFill>
                            <a:schemeClr val="tx1"/>
                          </a:solidFill>
                          <a:latin typeface="Calibri" pitchFamily="34" charset="0"/>
                        </a:rPr>
                        <a:t>indicators / ‘in law’ indicators</a:t>
                      </a:r>
                      <a:endParaRPr lang="en-US" sz="2400" dirty="0">
                        <a:solidFill>
                          <a:schemeClr val="tx1"/>
                        </a:solidFill>
                        <a:latin typeface="Calibri" pitchFamily="34" charset="0"/>
                      </a:endParaRPr>
                    </a:p>
                  </a:txBody>
                  <a:tcPr/>
                </a:tc>
                <a:tc>
                  <a:txBody>
                    <a:bodyPr/>
                    <a:lstStyle/>
                    <a:p>
                      <a:pPr algn="ctr"/>
                      <a:r>
                        <a:rPr lang="en-US" sz="2400" dirty="0" smtClean="0">
                          <a:solidFill>
                            <a:schemeClr val="tx1"/>
                          </a:solidFill>
                          <a:latin typeface="Calibri" pitchFamily="34" charset="0"/>
                        </a:rPr>
                        <a:t>Impact indicators/ ‘in practice’ indicators</a:t>
                      </a:r>
                      <a:endParaRPr lang="en-US" sz="2400" dirty="0">
                        <a:solidFill>
                          <a:schemeClr val="tx1"/>
                        </a:solidFill>
                        <a:latin typeface="Calibri" pitchFamily="34" charset="0"/>
                      </a:endParaRPr>
                    </a:p>
                  </a:txBody>
                  <a:tcPr/>
                </a:tc>
              </a:tr>
              <a:tr h="1306975">
                <a:tc>
                  <a:txBody>
                    <a:bodyPr/>
                    <a:lstStyle/>
                    <a:p>
                      <a:r>
                        <a:rPr lang="en-US" sz="2000" i="0" dirty="0" smtClean="0">
                          <a:solidFill>
                            <a:schemeClr val="accent2"/>
                          </a:solidFill>
                          <a:latin typeface="Calibri" pitchFamily="34" charset="0"/>
                        </a:rPr>
                        <a:t>Measures the </a:t>
                      </a:r>
                      <a:r>
                        <a:rPr lang="en-GB" sz="2000" b="1" i="0" dirty="0" smtClean="0">
                          <a:solidFill>
                            <a:schemeClr val="accent2"/>
                          </a:solidFill>
                          <a:latin typeface="Calibri" pitchFamily="34" charset="0"/>
                        </a:rPr>
                        <a:t>existence and quality of formal rules </a:t>
                      </a:r>
                      <a:r>
                        <a:rPr lang="en-GB" sz="2000" i="0" dirty="0" smtClean="0">
                          <a:solidFill>
                            <a:schemeClr val="accent2"/>
                          </a:solidFill>
                          <a:latin typeface="Calibri" pitchFamily="34" charset="0"/>
                        </a:rPr>
                        <a:t>found in documents, laws, regulations and the constitution</a:t>
                      </a:r>
                      <a:endParaRPr lang="en-US" sz="2000" i="0" dirty="0">
                        <a:solidFill>
                          <a:schemeClr val="accent2"/>
                        </a:solidFill>
                        <a:latin typeface="Calibri" pitchFamily="34" charset="0"/>
                      </a:endParaRPr>
                    </a:p>
                  </a:txBody>
                  <a:tcPr/>
                </a:tc>
                <a:tc>
                  <a:txBody>
                    <a:bodyPr/>
                    <a:lstStyle/>
                    <a:p>
                      <a:r>
                        <a:rPr lang="en-GB" sz="2000" i="0" dirty="0" smtClean="0">
                          <a:solidFill>
                            <a:schemeClr val="accent2"/>
                          </a:solidFill>
                          <a:latin typeface="Calibri" pitchFamily="34" charset="0"/>
                        </a:rPr>
                        <a:t>Measures what has been </a:t>
                      </a:r>
                      <a:r>
                        <a:rPr lang="en-GB" sz="2000" b="1" i="0" dirty="0" smtClean="0">
                          <a:solidFill>
                            <a:schemeClr val="accent2"/>
                          </a:solidFill>
                          <a:latin typeface="Calibri" pitchFamily="34" charset="0"/>
                        </a:rPr>
                        <a:t>delivered</a:t>
                      </a:r>
                      <a:r>
                        <a:rPr lang="en-GB" sz="2000" i="0" dirty="0" smtClean="0">
                          <a:solidFill>
                            <a:schemeClr val="accent2"/>
                          </a:solidFill>
                          <a:latin typeface="Calibri" pitchFamily="34" charset="0"/>
                        </a:rPr>
                        <a:t> to citizens</a:t>
                      </a:r>
                      <a:endParaRPr lang="en-US" sz="2000" i="0" dirty="0">
                        <a:solidFill>
                          <a:schemeClr val="accent2"/>
                        </a:solidFill>
                        <a:latin typeface="Calibri" pitchFamily="34" charset="0"/>
                      </a:endParaRPr>
                    </a:p>
                  </a:txBody>
                  <a:tcPr/>
                </a:tc>
              </a:tr>
              <a:tr h="966942">
                <a:tc>
                  <a:txBody>
                    <a:bodyPr/>
                    <a:lstStyle/>
                    <a:p>
                      <a:r>
                        <a:rPr lang="en-GB" sz="2000" i="0" dirty="0" smtClean="0">
                          <a:solidFill>
                            <a:srgbClr val="C00000"/>
                          </a:solidFill>
                          <a:latin typeface="Calibri" pitchFamily="34" charset="0"/>
                        </a:rPr>
                        <a:t>Answers the question: “What has been done?” </a:t>
                      </a:r>
                      <a:endParaRPr lang="en-US" sz="2000" i="0" dirty="0">
                        <a:solidFill>
                          <a:srgbClr val="C00000"/>
                        </a:solidFill>
                        <a:latin typeface="Calibri" pitchFamily="34" charset="0"/>
                      </a:endParaRPr>
                    </a:p>
                  </a:txBody>
                  <a:tcPr/>
                </a:tc>
                <a:tc>
                  <a:txBody>
                    <a:bodyPr/>
                    <a:lstStyle/>
                    <a:p>
                      <a:r>
                        <a:rPr lang="en-GB" sz="2000" i="0" dirty="0" smtClean="0">
                          <a:solidFill>
                            <a:srgbClr val="C00000"/>
                          </a:solidFill>
                          <a:latin typeface="Calibri" pitchFamily="34" charset="0"/>
                        </a:rPr>
                        <a:t>Answers the question: “Are citizens </a:t>
                      </a:r>
                      <a:r>
                        <a:rPr lang="en-GB" sz="2000" b="1" i="0" dirty="0" smtClean="0">
                          <a:solidFill>
                            <a:srgbClr val="C00000"/>
                          </a:solidFill>
                          <a:latin typeface="Calibri" pitchFamily="34" charset="0"/>
                        </a:rPr>
                        <a:t>benefiting</a:t>
                      </a:r>
                      <a:r>
                        <a:rPr lang="en-GB" sz="2000" i="0" dirty="0" smtClean="0">
                          <a:solidFill>
                            <a:srgbClr val="C00000"/>
                          </a:solidFill>
                          <a:latin typeface="Calibri" pitchFamily="34" charset="0"/>
                        </a:rPr>
                        <a:t> from specific institutions and policies?”</a:t>
                      </a:r>
                      <a:endParaRPr lang="en-US" sz="2000" i="0" dirty="0">
                        <a:solidFill>
                          <a:srgbClr val="C00000"/>
                        </a:solidFill>
                        <a:latin typeface="Calibri" pitchFamily="34" charset="0"/>
                      </a:endParaRPr>
                    </a:p>
                  </a:txBody>
                  <a:tcPr/>
                </a:tc>
              </a:tr>
              <a:tr h="732682">
                <a:tc>
                  <a:txBody>
                    <a:bodyPr/>
                    <a:lstStyle/>
                    <a:p>
                      <a:r>
                        <a:rPr lang="en-GB" sz="2000" i="0" dirty="0" smtClean="0">
                          <a:solidFill>
                            <a:schemeClr val="accent2"/>
                          </a:solidFill>
                          <a:latin typeface="Calibri" pitchFamily="34" charset="0"/>
                        </a:rPr>
                        <a:t>Says nothing about actual progress</a:t>
                      </a:r>
                      <a:endParaRPr lang="en-US" sz="2000" i="0" dirty="0">
                        <a:solidFill>
                          <a:schemeClr val="accent2"/>
                        </a:solidFill>
                        <a:latin typeface="Calibri" pitchFamily="34" charset="0"/>
                      </a:endParaRPr>
                    </a:p>
                  </a:txBody>
                  <a:tcPr/>
                </a:tc>
                <a:tc>
                  <a:txBody>
                    <a:bodyPr/>
                    <a:lstStyle/>
                    <a:p>
                      <a:r>
                        <a:rPr lang="en-GB" sz="2000" i="0" dirty="0" smtClean="0">
                          <a:solidFill>
                            <a:schemeClr val="accent2"/>
                          </a:solidFill>
                          <a:latin typeface="Calibri" pitchFamily="34" charset="0"/>
                        </a:rPr>
                        <a:t>Measures </a:t>
                      </a:r>
                      <a:r>
                        <a:rPr lang="en-GB" sz="2000" b="1" i="0" dirty="0" smtClean="0">
                          <a:solidFill>
                            <a:schemeClr val="accent2"/>
                          </a:solidFill>
                          <a:latin typeface="Calibri" pitchFamily="34" charset="0"/>
                        </a:rPr>
                        <a:t>actual improved</a:t>
                      </a:r>
                      <a:r>
                        <a:rPr lang="en-GB" sz="2000" b="1" i="0" baseline="0" dirty="0" smtClean="0">
                          <a:solidFill>
                            <a:schemeClr val="accent2"/>
                          </a:solidFill>
                          <a:latin typeface="Calibri" pitchFamily="34" charset="0"/>
                        </a:rPr>
                        <a:t> </a:t>
                      </a:r>
                      <a:r>
                        <a:rPr lang="en-GB" sz="2000" b="1" i="0" dirty="0" smtClean="0">
                          <a:solidFill>
                            <a:schemeClr val="accent2"/>
                          </a:solidFill>
                          <a:latin typeface="Calibri" pitchFamily="34" charset="0"/>
                        </a:rPr>
                        <a:t>governance</a:t>
                      </a:r>
                      <a:endParaRPr lang="en-US" sz="2000" b="1" i="0" dirty="0">
                        <a:solidFill>
                          <a:schemeClr val="accent2"/>
                        </a:solidFill>
                        <a:latin typeface="Calibri" pitchFamily="34" charset="0"/>
                      </a:endParaRPr>
                    </a:p>
                  </a:txBody>
                  <a:tcPr/>
                </a:tc>
              </a:tr>
              <a:tr h="1547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i="0" dirty="0" smtClean="0">
                          <a:solidFill>
                            <a:srgbClr val="C00000"/>
                          </a:solidFill>
                          <a:latin typeface="Calibri" pitchFamily="34" charset="0"/>
                        </a:rPr>
                        <a:t>Example: </a:t>
                      </a:r>
                      <a:r>
                        <a:rPr lang="en-GB" sz="2000" b="1" i="0" dirty="0" smtClean="0">
                          <a:solidFill>
                            <a:srgbClr val="C00000"/>
                          </a:solidFill>
                          <a:latin typeface="Calibri" pitchFamily="34" charset="0"/>
                        </a:rPr>
                        <a:t>In law, </a:t>
                      </a:r>
                      <a:r>
                        <a:rPr lang="en-GB" sz="2000" i="0" dirty="0" smtClean="0">
                          <a:solidFill>
                            <a:srgbClr val="C00000"/>
                          </a:solidFill>
                          <a:latin typeface="Calibri" pitchFamily="34" charset="0"/>
                        </a:rPr>
                        <a:t>there is an anti-corruption agency mandated with the fight against corruption and protected from political interference.</a:t>
                      </a:r>
                    </a:p>
                    <a:p>
                      <a:endParaRPr lang="en-US" sz="2000" i="0" dirty="0">
                        <a:solidFill>
                          <a:srgbClr val="C00000"/>
                        </a:solidFill>
                        <a:latin typeface="Calibri" pitchFamily="34" charset="0"/>
                      </a:endParaRPr>
                    </a:p>
                  </a:txBody>
                  <a:tcPr/>
                </a:tc>
                <a:tc>
                  <a:txBody>
                    <a:bodyPr/>
                    <a:lstStyle/>
                    <a:p>
                      <a:r>
                        <a:rPr lang="en-US" sz="2000" i="0" dirty="0" smtClean="0">
                          <a:solidFill>
                            <a:srgbClr val="C00000"/>
                          </a:solidFill>
                          <a:latin typeface="Calibri" pitchFamily="34" charset="0"/>
                        </a:rPr>
                        <a:t>Example: </a:t>
                      </a:r>
                      <a:r>
                        <a:rPr lang="en-GB" sz="2000" b="1" i="0" dirty="0" smtClean="0">
                          <a:solidFill>
                            <a:srgbClr val="C00000"/>
                          </a:solidFill>
                          <a:latin typeface="Calibri" pitchFamily="34" charset="0"/>
                        </a:rPr>
                        <a:t>In practice,</a:t>
                      </a:r>
                      <a:r>
                        <a:rPr lang="en-GB" sz="2000" i="0" dirty="0" smtClean="0">
                          <a:solidFill>
                            <a:srgbClr val="C00000"/>
                          </a:solidFill>
                          <a:latin typeface="Calibri" pitchFamily="34" charset="0"/>
                        </a:rPr>
                        <a:t> the public feels    informed about the activities and services offered by the anti-corruption agency,</a:t>
                      </a:r>
                      <a:r>
                        <a:rPr lang="en-GB" sz="2000" i="0" baseline="0" dirty="0" smtClean="0">
                          <a:solidFill>
                            <a:srgbClr val="C00000"/>
                          </a:solidFill>
                          <a:latin typeface="Calibri" pitchFamily="34" charset="0"/>
                        </a:rPr>
                        <a:t> and knows how to access these services. </a:t>
                      </a:r>
                      <a:endParaRPr lang="en-US" sz="2000" i="0" dirty="0">
                        <a:solidFill>
                          <a:srgbClr val="C00000"/>
                        </a:solidFill>
                        <a:latin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bwMode="auto">
          <a:xfrm>
            <a:off x="381000" y="6858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Balanced baskets of indicators </a:t>
            </a:r>
            <a:endParaRPr lang="en-GB" dirty="0"/>
          </a:p>
        </p:txBody>
      </p:sp>
      <p:sp>
        <p:nvSpPr>
          <p:cNvPr id="487427" name="Rectangle 3"/>
          <p:cNvSpPr>
            <a:spLocks noGrp="1" noChangeArrowheads="1"/>
          </p:cNvSpPr>
          <p:nvPr>
            <p:ph type="body" idx="1"/>
          </p:nvPr>
        </p:nvSpPr>
        <p:spPr>
          <a:xfrm>
            <a:off x="3635375" y="1981200"/>
            <a:ext cx="4975225" cy="3679825"/>
          </a:xfrm>
        </p:spPr>
        <p:txBody>
          <a:bodyPr/>
          <a:lstStyle/>
          <a:p>
            <a:pPr>
              <a:lnSpc>
                <a:spcPct val="80000"/>
              </a:lnSpc>
              <a:buFont typeface="Wingdings" pitchFamily="2" charset="2"/>
              <a:buNone/>
            </a:pPr>
            <a:r>
              <a:rPr lang="en-GB" sz="2800" dirty="0"/>
              <a:t>	Do you have a balanced basket of indicators that measures progress towards a single aim? </a:t>
            </a:r>
          </a:p>
          <a:p>
            <a:pPr>
              <a:lnSpc>
                <a:spcPct val="80000"/>
              </a:lnSpc>
              <a:buFont typeface="Wingdings" pitchFamily="2" charset="2"/>
              <a:buNone/>
            </a:pPr>
            <a:endParaRPr lang="en-GB" sz="2800" dirty="0"/>
          </a:p>
          <a:p>
            <a:pPr>
              <a:lnSpc>
                <a:spcPct val="80000"/>
              </a:lnSpc>
              <a:buFont typeface="Wingdings" pitchFamily="2" charset="2"/>
              <a:buNone/>
            </a:pPr>
            <a:r>
              <a:rPr lang="en-GB" sz="2800" dirty="0"/>
              <a:t>	Is the ambiguity inherent in each indicator reduced by the presence of the others? </a:t>
            </a:r>
          </a:p>
          <a:p>
            <a:pPr>
              <a:lnSpc>
                <a:spcPct val="80000"/>
              </a:lnSpc>
              <a:buFont typeface="Wingdings" pitchFamily="2" charset="2"/>
              <a:buNone/>
            </a:pPr>
            <a:r>
              <a:rPr lang="en-GB" sz="2800" dirty="0"/>
              <a:t>	</a:t>
            </a:r>
          </a:p>
        </p:txBody>
      </p:sp>
      <p:pic>
        <p:nvPicPr>
          <p:cNvPr id="487430" name="Picture 6" descr="Delicate Balance Art Print by Phillip Singer"/>
          <p:cNvPicPr>
            <a:picLocks noChangeAspect="1" noChangeArrowheads="1"/>
          </p:cNvPicPr>
          <p:nvPr/>
        </p:nvPicPr>
        <p:blipFill>
          <a:blip r:embed="rId3" cstate="print"/>
          <a:srcRect/>
          <a:stretch>
            <a:fillRect/>
          </a:stretch>
        </p:blipFill>
        <p:spPr bwMode="auto">
          <a:xfrm>
            <a:off x="250825" y="1411288"/>
            <a:ext cx="3062288" cy="460851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0" y="0"/>
          <a:ext cx="9144000" cy="8198669"/>
        </p:xfrm>
        <a:graphic>
          <a:graphicData uri="http://schemas.openxmlformats.org/drawingml/2006/table">
            <a:tbl>
              <a:tblPr firstRow="1" bandRow="1">
                <a:tableStyleId>{5C22544A-7EE6-4342-B048-85BDC9FD1C3A}</a:tableStyleId>
              </a:tblPr>
              <a:tblGrid>
                <a:gridCol w="208280"/>
                <a:gridCol w="2203480"/>
                <a:gridCol w="2232248"/>
                <a:gridCol w="2088232"/>
                <a:gridCol w="2203480"/>
                <a:gridCol w="208280"/>
              </a:tblGrid>
              <a:tr h="1021532">
                <a:tc>
                  <a:txBody>
                    <a:bodyPr/>
                    <a:lstStyle/>
                    <a:p>
                      <a:endParaRPr lang="en-US" dirty="0"/>
                    </a:p>
                  </a:txBody>
                  <a:tcPr/>
                </a:tc>
                <a:tc>
                  <a:txBody>
                    <a:bodyPr/>
                    <a:lstStyle/>
                    <a:p>
                      <a:pPr algn="ctr"/>
                      <a:r>
                        <a:rPr lang="en-US" sz="1600" dirty="0" smtClean="0"/>
                        <a:t>Transparency International – Perception corruption index (2009)</a:t>
                      </a:r>
                      <a:endParaRPr lang="en-US" sz="1600" dirty="0"/>
                    </a:p>
                  </a:txBody>
                  <a:tcPr/>
                </a:tc>
                <a:tc>
                  <a:txBody>
                    <a:bodyPr/>
                    <a:lstStyle/>
                    <a:p>
                      <a:pPr algn="ctr"/>
                      <a:r>
                        <a:rPr lang="en-US" sz="1600" dirty="0" smtClean="0"/>
                        <a:t>Freedom House – </a:t>
                      </a:r>
                      <a:r>
                        <a:rPr lang="en-US" sz="1600" dirty="0" smtClean="0">
                          <a:latin typeface="+mn-lt"/>
                        </a:rPr>
                        <a:t>Freedom in the world (2009)</a:t>
                      </a:r>
                      <a:endParaRPr lang="en-US" sz="1600" dirty="0">
                        <a:latin typeface="+mn-lt"/>
                      </a:endParaRPr>
                    </a:p>
                  </a:txBody>
                  <a:tcPr/>
                </a:tc>
                <a:tc>
                  <a:txBody>
                    <a:bodyPr/>
                    <a:lstStyle/>
                    <a:p>
                      <a:pPr algn="ctr"/>
                      <a:r>
                        <a:rPr lang="en-US" sz="1600" dirty="0" smtClean="0"/>
                        <a:t>World Bank </a:t>
                      </a:r>
                      <a:r>
                        <a:rPr lang="en-US" sz="1600" baseline="0" dirty="0" smtClean="0"/>
                        <a:t>– Corruption Control (2009)</a:t>
                      </a:r>
                      <a:endParaRPr lang="en-US" sz="1600" dirty="0"/>
                    </a:p>
                  </a:txBody>
                  <a:tcPr/>
                </a:tc>
                <a:tc>
                  <a:txBody>
                    <a:bodyPr/>
                    <a:lstStyle/>
                    <a:p>
                      <a:pPr algn="ctr"/>
                      <a:r>
                        <a:rPr lang="en-US" sz="1600" dirty="0" smtClean="0"/>
                        <a:t>Global Integrity (2009) </a:t>
                      </a:r>
                      <a:endParaRPr lang="en-US" sz="1600" dirty="0"/>
                    </a:p>
                  </a:txBody>
                  <a:tcPr/>
                </a:tc>
                <a:tc>
                  <a:txBody>
                    <a:bodyPr/>
                    <a:lstStyle/>
                    <a:p>
                      <a:pPr algn="ctr"/>
                      <a:endParaRPr lang="en-US" sz="1600" i="1" dirty="0"/>
                    </a:p>
                  </a:txBody>
                  <a:tcPr/>
                </a:tc>
              </a:tr>
              <a:tr h="5497418">
                <a:tc>
                  <a:txBody>
                    <a:bodyPr/>
                    <a:lstStyle/>
                    <a:p>
                      <a:endParaRPr lang="en-US" sz="1200" dirty="0"/>
                    </a:p>
                  </a:txBody>
                  <a:tcPr>
                    <a:solidFill>
                      <a:schemeClr val="accent1"/>
                    </a:solidFill>
                  </a:tcPr>
                </a:tc>
                <a:tc>
                  <a:txBody>
                    <a:bodyPr/>
                    <a:lstStyle/>
                    <a:p>
                      <a:endParaRPr lang="en-US" sz="2000" b="1" dirty="0" smtClean="0">
                        <a:latin typeface="+mn-lt"/>
                      </a:endParaRPr>
                    </a:p>
                    <a:p>
                      <a:pPr marL="457200" indent="-457200">
                        <a:buAutoNum type="arabicPeriod"/>
                      </a:pPr>
                      <a:r>
                        <a:rPr lang="en-US" sz="2000" b="1" dirty="0" smtClean="0">
                          <a:latin typeface="+mn-lt"/>
                        </a:rPr>
                        <a:t>Burkina</a:t>
                      </a:r>
                    </a:p>
                    <a:p>
                      <a:pPr marL="457200" indent="-457200">
                        <a:buNone/>
                      </a:pPr>
                      <a:r>
                        <a:rPr lang="en-US" sz="2000" b="1" dirty="0" smtClean="0">
                          <a:latin typeface="+mn-lt"/>
                        </a:rPr>
                        <a:t>Faso </a:t>
                      </a:r>
                    </a:p>
                    <a:p>
                      <a:endParaRPr lang="en-US" sz="2000" b="1" dirty="0" smtClean="0">
                        <a:latin typeface="+mn-lt"/>
                      </a:endParaRPr>
                    </a:p>
                    <a:p>
                      <a:endParaRPr lang="en-US" sz="2000" b="1" dirty="0" smtClean="0">
                        <a:latin typeface="+mn-lt"/>
                      </a:endParaRPr>
                    </a:p>
                    <a:p>
                      <a:r>
                        <a:rPr lang="en-US" sz="2000" b="1" dirty="0" smtClean="0">
                          <a:latin typeface="+mn-lt"/>
                        </a:rPr>
                        <a:t>2. Malawi</a:t>
                      </a:r>
                    </a:p>
                    <a:p>
                      <a:endParaRPr lang="en-US" sz="2000" b="1" dirty="0" smtClean="0">
                        <a:latin typeface="+mn-lt"/>
                      </a:endParaRPr>
                    </a:p>
                    <a:p>
                      <a:r>
                        <a:rPr lang="en-US" sz="2000" b="1" dirty="0" smtClean="0">
                          <a:latin typeface="+mn-lt"/>
                        </a:rPr>
                        <a:t>3.Senegal</a:t>
                      </a:r>
                    </a:p>
                    <a:p>
                      <a:endParaRPr lang="en-US" sz="2000" b="1" dirty="0" smtClean="0">
                        <a:latin typeface="+mn-lt"/>
                      </a:endParaRPr>
                    </a:p>
                    <a:p>
                      <a:r>
                        <a:rPr lang="en-US" sz="2000" b="1" dirty="0" smtClean="0">
                          <a:latin typeface="+mn-lt"/>
                        </a:rPr>
                        <a:t>4.Gambia</a:t>
                      </a:r>
                    </a:p>
                    <a:p>
                      <a:endParaRPr lang="en-US" sz="2000" b="1" dirty="0" smtClean="0">
                        <a:latin typeface="+mn-lt"/>
                      </a:endParaRPr>
                    </a:p>
                    <a:p>
                      <a:r>
                        <a:rPr lang="en-US" sz="2000" b="1" dirty="0" smtClean="0">
                          <a:latin typeface="+mn-lt"/>
                        </a:rPr>
                        <a:t>5.Algeria</a:t>
                      </a:r>
                    </a:p>
                    <a:p>
                      <a:endParaRPr lang="en-US" sz="2000" b="1" dirty="0" smtClean="0">
                        <a:latin typeface="+mn-lt"/>
                      </a:endParaRPr>
                    </a:p>
                    <a:p>
                      <a:r>
                        <a:rPr lang="en-US" sz="2000" b="1" dirty="0" smtClean="0">
                          <a:solidFill>
                            <a:srgbClr val="FF0000"/>
                          </a:solidFill>
                          <a:latin typeface="+mn-lt"/>
                        </a:rPr>
                        <a:t>6.Mali (111e)</a:t>
                      </a:r>
                    </a:p>
                    <a:p>
                      <a:endParaRPr lang="en-US" sz="2000" b="1" dirty="0" smtClean="0">
                        <a:solidFill>
                          <a:srgbClr val="FFC000"/>
                        </a:solidFill>
                        <a:latin typeface="+mn-lt"/>
                      </a:endParaRPr>
                    </a:p>
                    <a:p>
                      <a:r>
                        <a:rPr lang="en-US" sz="2000" b="1" dirty="0" smtClean="0">
                          <a:solidFill>
                            <a:srgbClr val="FFC000"/>
                          </a:solidFill>
                          <a:latin typeface="+mn-lt"/>
                        </a:rPr>
                        <a:t>7.Mozambique (130e) </a:t>
                      </a:r>
                      <a:endParaRPr lang="en-US" sz="2000" b="1" dirty="0">
                        <a:solidFill>
                          <a:srgbClr val="FFC000"/>
                        </a:solidFill>
                        <a:latin typeface="+mn-lt"/>
                      </a:endParaRPr>
                    </a:p>
                  </a:txBody>
                  <a:tcPr/>
                </a:tc>
                <a:tc>
                  <a:txBody>
                    <a:bodyPr/>
                    <a:lstStyle/>
                    <a:p>
                      <a:r>
                        <a:rPr lang="en-US" sz="2000" b="1" i="1" dirty="0" smtClean="0">
                          <a:solidFill>
                            <a:schemeClr val="accent1">
                              <a:lumMod val="75000"/>
                            </a:schemeClr>
                          </a:solidFill>
                        </a:rPr>
                        <a:t>“free”:</a:t>
                      </a:r>
                    </a:p>
                    <a:p>
                      <a:pPr marL="457200" indent="-457200">
                        <a:buAutoNum type="arabicPeriod"/>
                      </a:pPr>
                      <a:r>
                        <a:rPr lang="en-US" sz="2000" b="1" dirty="0" smtClean="0">
                          <a:solidFill>
                            <a:srgbClr val="FF0000"/>
                          </a:solidFill>
                        </a:rPr>
                        <a:t>Mali </a:t>
                      </a:r>
                    </a:p>
                    <a:p>
                      <a:endParaRPr lang="en-US" sz="2000" b="1" i="1" dirty="0" smtClean="0"/>
                    </a:p>
                    <a:p>
                      <a:r>
                        <a:rPr lang="en-US" sz="2000" b="1" i="1" dirty="0" smtClean="0">
                          <a:solidFill>
                            <a:schemeClr val="accent1">
                              <a:lumMod val="75000"/>
                            </a:schemeClr>
                          </a:solidFill>
                        </a:rPr>
                        <a:t>“partly</a:t>
                      </a:r>
                      <a:r>
                        <a:rPr lang="en-US" sz="2000" b="1" i="1" baseline="0" dirty="0" smtClean="0">
                          <a:solidFill>
                            <a:schemeClr val="accent1">
                              <a:lumMod val="75000"/>
                            </a:schemeClr>
                          </a:solidFill>
                        </a:rPr>
                        <a:t> free”:</a:t>
                      </a:r>
                    </a:p>
                    <a:p>
                      <a:r>
                        <a:rPr lang="en-US" sz="2000" b="1" dirty="0" smtClean="0"/>
                        <a:t>2. Senegal</a:t>
                      </a:r>
                    </a:p>
                    <a:p>
                      <a:endParaRPr lang="en-US" sz="2000" b="1" dirty="0" smtClean="0"/>
                    </a:p>
                    <a:p>
                      <a:r>
                        <a:rPr lang="en-US" sz="2000" b="1" dirty="0" smtClean="0">
                          <a:solidFill>
                            <a:srgbClr val="FFC000"/>
                          </a:solidFill>
                        </a:rPr>
                        <a:t>3. Mozambique</a:t>
                      </a:r>
                    </a:p>
                    <a:p>
                      <a:endParaRPr lang="en-US" sz="2000" b="1" dirty="0" smtClean="0"/>
                    </a:p>
                    <a:p>
                      <a:r>
                        <a:rPr lang="en-US" sz="2000" b="1" dirty="0" smtClean="0"/>
                        <a:t>4. Burkina Faso</a:t>
                      </a:r>
                    </a:p>
                    <a:p>
                      <a:endParaRPr lang="en-US" sz="2000" b="1" dirty="0" smtClean="0"/>
                    </a:p>
                    <a:p>
                      <a:r>
                        <a:rPr lang="en-US" sz="2000" b="1" dirty="0" smtClean="0"/>
                        <a:t>5. Malawi</a:t>
                      </a:r>
                    </a:p>
                    <a:p>
                      <a:endParaRPr lang="en-US" sz="2000" b="1" dirty="0" smtClean="0"/>
                    </a:p>
                    <a:p>
                      <a:r>
                        <a:rPr lang="en-US" sz="2000" b="1" dirty="0" smtClean="0"/>
                        <a:t>6. Gambia</a:t>
                      </a:r>
                    </a:p>
                    <a:p>
                      <a:endParaRPr lang="en-US" sz="2000" b="1" i="1" dirty="0" smtClean="0"/>
                    </a:p>
                    <a:p>
                      <a:r>
                        <a:rPr lang="en-US" sz="2000" b="1" i="1" dirty="0" smtClean="0">
                          <a:solidFill>
                            <a:schemeClr val="accent1">
                              <a:lumMod val="75000"/>
                            </a:schemeClr>
                          </a:solidFill>
                        </a:rPr>
                        <a:t>“not free”:</a:t>
                      </a:r>
                    </a:p>
                    <a:p>
                      <a:r>
                        <a:rPr lang="en-US" sz="2000" b="1" dirty="0" smtClean="0"/>
                        <a:t>7. Algeria</a:t>
                      </a:r>
                      <a:endParaRPr lang="en-US" sz="2000" b="1" dirty="0"/>
                    </a:p>
                  </a:txBody>
                  <a:tcPr/>
                </a:tc>
                <a:tc>
                  <a:txBody>
                    <a:bodyPr/>
                    <a:lstStyle/>
                    <a:p>
                      <a:pPr marL="0" indent="-457200" algn="l" defTabSz="914400" rtl="0" eaLnBrk="1" latinLnBrk="0" hangingPunct="1">
                        <a:buNone/>
                      </a:pPr>
                      <a:endParaRPr lang="en-US" sz="2000" b="1" kern="1200" dirty="0" smtClean="0">
                        <a:solidFill>
                          <a:schemeClr val="dk1"/>
                        </a:solidFill>
                        <a:latin typeface="+mn-lt"/>
                        <a:ea typeface="+mn-ea"/>
                        <a:cs typeface="+mn-cs"/>
                      </a:endParaRPr>
                    </a:p>
                    <a:p>
                      <a:pPr marL="0" indent="-457200" algn="l" defTabSz="914400" rtl="0" eaLnBrk="1" latinLnBrk="0" hangingPunct="1">
                        <a:buNone/>
                      </a:pPr>
                      <a:r>
                        <a:rPr lang="en-US" sz="2000" b="1" kern="1200" dirty="0" smtClean="0">
                          <a:solidFill>
                            <a:srgbClr val="FFC000"/>
                          </a:solidFill>
                          <a:latin typeface="+mn-lt"/>
                          <a:ea typeface="+mn-ea"/>
                          <a:cs typeface="+mn-cs"/>
                        </a:rPr>
                        <a:t>1.</a:t>
                      </a:r>
                      <a:r>
                        <a:rPr lang="en-US" sz="2000" b="1" kern="1200" baseline="0" dirty="0" smtClean="0">
                          <a:solidFill>
                            <a:srgbClr val="FFC000"/>
                          </a:solidFill>
                          <a:latin typeface="+mn-lt"/>
                          <a:ea typeface="+mn-ea"/>
                          <a:cs typeface="+mn-cs"/>
                        </a:rPr>
                        <a:t> </a:t>
                      </a:r>
                      <a:r>
                        <a:rPr lang="en-US" sz="2000" b="1" kern="1200" dirty="0" smtClean="0">
                          <a:solidFill>
                            <a:srgbClr val="FFC000"/>
                          </a:solidFill>
                          <a:latin typeface="+mn-lt"/>
                          <a:ea typeface="+mn-ea"/>
                          <a:cs typeface="+mn-cs"/>
                        </a:rPr>
                        <a:t>Mozambique (41%)</a:t>
                      </a:r>
                      <a:endParaRPr lang="en-US" sz="2000" b="1" kern="1200" dirty="0" smtClean="0">
                        <a:solidFill>
                          <a:schemeClr val="dk1"/>
                        </a:solidFill>
                        <a:latin typeface="+mn-lt"/>
                        <a:ea typeface="+mn-ea"/>
                        <a:cs typeface="+mn-cs"/>
                      </a:endParaRPr>
                    </a:p>
                    <a:p>
                      <a:pPr marL="0" indent="-457200" algn="l" defTabSz="914400" rtl="0" eaLnBrk="1" latinLnBrk="0" hangingPunct="1">
                        <a:buNone/>
                      </a:pPr>
                      <a:endParaRPr lang="en-US" sz="2000" b="1" kern="1200" dirty="0" smtClean="0">
                        <a:solidFill>
                          <a:schemeClr val="dk1"/>
                        </a:solidFill>
                        <a:latin typeface="+mn-lt"/>
                        <a:ea typeface="+mn-ea"/>
                        <a:cs typeface="+mn-cs"/>
                      </a:endParaRPr>
                    </a:p>
                    <a:p>
                      <a:pPr marL="0" indent="-457200" algn="l" defTabSz="914400" rtl="0" eaLnBrk="1" latinLnBrk="0" hangingPunct="1">
                        <a:buNone/>
                      </a:pPr>
                      <a:endParaRPr lang="en-US" sz="2000" b="1" kern="1200" dirty="0" smtClean="0">
                        <a:solidFill>
                          <a:schemeClr val="dk1"/>
                        </a:solidFill>
                        <a:latin typeface="+mn-lt"/>
                        <a:ea typeface="+mn-ea"/>
                        <a:cs typeface="+mn-cs"/>
                      </a:endParaRPr>
                    </a:p>
                    <a:p>
                      <a:pPr marL="0" indent="-457200" algn="l" defTabSz="914400" rtl="0" eaLnBrk="1" latinLnBrk="0" hangingPunct="1">
                        <a:buNone/>
                      </a:pPr>
                      <a:r>
                        <a:rPr lang="en-US" sz="2000" b="1" kern="1200" dirty="0" smtClean="0">
                          <a:solidFill>
                            <a:schemeClr val="dk1"/>
                          </a:solidFill>
                          <a:latin typeface="+mn-lt"/>
                          <a:ea typeface="+mn-ea"/>
                          <a:cs typeface="+mn-cs"/>
                        </a:rPr>
                        <a:t>2. Burkina Faso</a:t>
                      </a:r>
                    </a:p>
                    <a:p>
                      <a:pPr marL="0" indent="-457200" algn="l" defTabSz="914400" rtl="0" eaLnBrk="1" latinLnBrk="0" hangingPunct="1">
                        <a:buNone/>
                      </a:pPr>
                      <a:endParaRPr lang="en-US" sz="2000" b="1" kern="1200" dirty="0" smtClean="0">
                        <a:solidFill>
                          <a:schemeClr val="dk1"/>
                        </a:solidFill>
                        <a:latin typeface="+mn-lt"/>
                        <a:ea typeface="+mn-ea"/>
                        <a:cs typeface="+mn-cs"/>
                      </a:endParaRPr>
                    </a:p>
                    <a:p>
                      <a:pPr marL="0" indent="-457200" algn="l" defTabSz="914400" rtl="0" eaLnBrk="1" latinLnBrk="0" hangingPunct="1">
                        <a:buNone/>
                      </a:pPr>
                      <a:r>
                        <a:rPr lang="en-US" sz="2000" b="1" kern="1200" dirty="0" smtClean="0">
                          <a:solidFill>
                            <a:schemeClr val="dk1"/>
                          </a:solidFill>
                          <a:latin typeface="+mn-lt"/>
                          <a:ea typeface="+mn-ea"/>
                          <a:cs typeface="+mn-cs"/>
                        </a:rPr>
                        <a:t>3. Algeria</a:t>
                      </a:r>
                    </a:p>
                    <a:p>
                      <a:pPr marL="0" indent="-457200" algn="l" defTabSz="914400" rtl="0" eaLnBrk="1" latinLnBrk="0" hangingPunct="1">
                        <a:buNone/>
                      </a:pPr>
                      <a:endParaRPr lang="en-US" sz="2000" b="1" kern="1200" dirty="0" smtClean="0">
                        <a:solidFill>
                          <a:schemeClr val="dk1"/>
                        </a:solidFill>
                        <a:latin typeface="+mn-lt"/>
                        <a:ea typeface="+mn-ea"/>
                        <a:cs typeface="+mn-cs"/>
                      </a:endParaRPr>
                    </a:p>
                    <a:p>
                      <a:pPr marL="0" indent="-457200" algn="l" defTabSz="914400" rtl="0" eaLnBrk="1" latinLnBrk="0" hangingPunct="1">
                        <a:buNone/>
                      </a:pPr>
                      <a:r>
                        <a:rPr lang="en-US" sz="2000" b="1" kern="1200" dirty="0" smtClean="0">
                          <a:solidFill>
                            <a:schemeClr val="dk1"/>
                          </a:solidFill>
                          <a:latin typeface="+mn-lt"/>
                          <a:ea typeface="+mn-ea"/>
                          <a:cs typeface="+mn-cs"/>
                        </a:rPr>
                        <a:t>4. Malawi</a:t>
                      </a:r>
                    </a:p>
                    <a:p>
                      <a:pPr marL="0" indent="-457200" algn="l" defTabSz="914400" rtl="0" eaLnBrk="1" latinLnBrk="0" hangingPunct="1">
                        <a:buNone/>
                      </a:pPr>
                      <a:endParaRPr lang="en-US" sz="2000" b="1" kern="1200" dirty="0" smtClean="0">
                        <a:solidFill>
                          <a:schemeClr val="dk1"/>
                        </a:solidFill>
                        <a:latin typeface="+mn-lt"/>
                        <a:ea typeface="+mn-ea"/>
                        <a:cs typeface="+mn-cs"/>
                      </a:endParaRPr>
                    </a:p>
                    <a:p>
                      <a:pPr marL="0" indent="-457200" algn="l" defTabSz="914400" rtl="0" eaLnBrk="1" latinLnBrk="0" hangingPunct="1">
                        <a:buNone/>
                      </a:pPr>
                      <a:r>
                        <a:rPr lang="en-US" sz="2000" b="1" kern="1200" dirty="0" smtClean="0">
                          <a:solidFill>
                            <a:schemeClr val="dk1"/>
                          </a:solidFill>
                          <a:latin typeface="+mn-lt"/>
                          <a:ea typeface="+mn-ea"/>
                          <a:cs typeface="+mn-cs"/>
                        </a:rPr>
                        <a:t>5. Senegal</a:t>
                      </a:r>
                    </a:p>
                    <a:p>
                      <a:pPr marL="0" indent="-457200" algn="l" defTabSz="914400" rtl="0" eaLnBrk="1" latinLnBrk="0" hangingPunct="1">
                        <a:buNone/>
                      </a:pPr>
                      <a:endParaRPr lang="en-US" sz="2000" b="1" kern="1200" dirty="0" smtClean="0">
                        <a:solidFill>
                          <a:schemeClr val="dk1"/>
                        </a:solidFill>
                        <a:latin typeface="+mn-lt"/>
                        <a:ea typeface="+mn-ea"/>
                        <a:cs typeface="+mn-cs"/>
                      </a:endParaRPr>
                    </a:p>
                    <a:p>
                      <a:pPr marL="0" indent="-457200" algn="l" defTabSz="914400" rtl="0" eaLnBrk="1" latinLnBrk="0" hangingPunct="1">
                        <a:buNone/>
                      </a:pPr>
                      <a:r>
                        <a:rPr lang="en-US" sz="2000" b="1" kern="1200" dirty="0" smtClean="0">
                          <a:solidFill>
                            <a:schemeClr val="dk1"/>
                          </a:solidFill>
                          <a:latin typeface="+mn-lt"/>
                          <a:ea typeface="+mn-ea"/>
                          <a:cs typeface="+mn-cs"/>
                        </a:rPr>
                        <a:t>6. Gambia</a:t>
                      </a:r>
                    </a:p>
                    <a:p>
                      <a:pPr marL="0" indent="-457200" algn="l" defTabSz="914400" rtl="0" eaLnBrk="1" latinLnBrk="0" hangingPunct="1">
                        <a:buNone/>
                      </a:pPr>
                      <a:endParaRPr lang="en-US" sz="2000" b="1" kern="1200" dirty="0" smtClean="0">
                        <a:solidFill>
                          <a:schemeClr val="dk1"/>
                        </a:solidFill>
                        <a:latin typeface="+mn-lt"/>
                        <a:ea typeface="+mn-ea"/>
                        <a:cs typeface="+mn-cs"/>
                      </a:endParaRPr>
                    </a:p>
                    <a:p>
                      <a:pPr marL="0" indent="-457200" algn="l" defTabSz="914400" rtl="0" eaLnBrk="1" latinLnBrk="0" hangingPunct="1">
                        <a:buNone/>
                      </a:pPr>
                      <a:endParaRPr lang="en-US" sz="2000" b="1" kern="1200" dirty="0" smtClean="0">
                        <a:solidFill>
                          <a:schemeClr val="dk1"/>
                        </a:solidFill>
                        <a:latin typeface="+mn-lt"/>
                        <a:ea typeface="+mn-ea"/>
                        <a:cs typeface="+mn-cs"/>
                      </a:endParaRPr>
                    </a:p>
                    <a:p>
                      <a:pPr marL="0" indent="-457200" algn="l" defTabSz="914400" rtl="0" eaLnBrk="1" latinLnBrk="0" hangingPunct="1">
                        <a:buNone/>
                      </a:pPr>
                      <a:r>
                        <a:rPr lang="en-US" sz="2000" b="1" kern="1200" dirty="0" smtClean="0">
                          <a:solidFill>
                            <a:srgbClr val="FF0000"/>
                          </a:solidFill>
                          <a:latin typeface="+mn-lt"/>
                          <a:ea typeface="+mn-ea"/>
                          <a:cs typeface="+mn-cs"/>
                        </a:rPr>
                        <a:t>7. Mali (29%)</a:t>
                      </a:r>
                    </a:p>
                  </a:txBody>
                  <a:tcPr/>
                </a:tc>
                <a:tc>
                  <a:txBody>
                    <a:bodyPr/>
                    <a:lstStyle/>
                    <a:p>
                      <a:pPr marL="0" algn="l" defTabSz="914400" rtl="0" eaLnBrk="1" latinLnBrk="0" hangingPunct="1"/>
                      <a:r>
                        <a:rPr lang="en-US" sz="2000" b="1" i="1" kern="1200" dirty="0" smtClean="0">
                          <a:solidFill>
                            <a:schemeClr val="accent1">
                              <a:lumMod val="75000"/>
                            </a:schemeClr>
                          </a:solidFill>
                          <a:latin typeface="+mn-lt"/>
                          <a:ea typeface="+mn-ea"/>
                          <a:cs typeface="+mn-cs"/>
                        </a:rPr>
                        <a:t>Moderate:</a:t>
                      </a:r>
                    </a:p>
                    <a:p>
                      <a:pPr marL="0" algn="l" defTabSz="914400" rtl="0" eaLnBrk="1" latinLnBrk="0" hangingPunct="1"/>
                      <a:r>
                        <a:rPr lang="en-US" sz="2000" b="1" kern="1200" dirty="0" smtClean="0">
                          <a:solidFill>
                            <a:schemeClr val="dk1"/>
                          </a:solidFill>
                          <a:latin typeface="+mn-lt"/>
                          <a:ea typeface="+mn-ea"/>
                          <a:cs typeface="+mn-cs"/>
                        </a:rPr>
                        <a:t>Malawi</a:t>
                      </a:r>
                    </a:p>
                    <a:p>
                      <a:endParaRPr lang="en-US" sz="2400" dirty="0" smtClean="0"/>
                    </a:p>
                    <a:p>
                      <a:pPr marL="0" algn="l" defTabSz="914400" rtl="0" eaLnBrk="1" latinLnBrk="0" hangingPunct="1"/>
                      <a:r>
                        <a:rPr lang="en-US" sz="2000" b="1" i="1" kern="1200" dirty="0" smtClean="0">
                          <a:solidFill>
                            <a:schemeClr val="accent1">
                              <a:lumMod val="75000"/>
                            </a:schemeClr>
                          </a:solidFill>
                          <a:latin typeface="+mn-lt"/>
                          <a:ea typeface="+mn-ea"/>
                          <a:cs typeface="+mn-cs"/>
                        </a:rPr>
                        <a:t>Low:</a:t>
                      </a:r>
                    </a:p>
                    <a:p>
                      <a:pPr marL="0" algn="l" defTabSz="914400" rtl="0" eaLnBrk="1" latinLnBrk="0" hangingPunct="1"/>
                      <a:endParaRPr lang="en-US" sz="2000" b="1" kern="1200" dirty="0" smtClean="0">
                        <a:solidFill>
                          <a:schemeClr val="dk1"/>
                        </a:solidFill>
                        <a:latin typeface="+mn-lt"/>
                        <a:ea typeface="+mn-ea"/>
                        <a:cs typeface="+mn-cs"/>
                      </a:endParaRPr>
                    </a:p>
                    <a:p>
                      <a:pPr marL="0" algn="l" defTabSz="914400" rtl="0" eaLnBrk="1" latinLnBrk="0" hangingPunct="1"/>
                      <a:r>
                        <a:rPr lang="en-US" sz="2000" b="1" kern="1200" dirty="0" smtClean="0">
                          <a:solidFill>
                            <a:schemeClr val="dk1"/>
                          </a:solidFill>
                          <a:latin typeface="+mn-lt"/>
                          <a:ea typeface="+mn-ea"/>
                          <a:cs typeface="+mn-cs"/>
                        </a:rPr>
                        <a:t>Senegal</a:t>
                      </a:r>
                    </a:p>
                    <a:p>
                      <a:endParaRPr lang="en-US" sz="2400" dirty="0" smtClean="0"/>
                    </a:p>
                    <a:p>
                      <a:pPr marL="0" algn="l" defTabSz="914400" rtl="0" eaLnBrk="1" latinLnBrk="0" hangingPunct="1"/>
                      <a:r>
                        <a:rPr lang="en-US" sz="2000" b="1" i="1" kern="1200" dirty="0" smtClean="0">
                          <a:solidFill>
                            <a:schemeClr val="accent1">
                              <a:lumMod val="75000"/>
                            </a:schemeClr>
                          </a:solidFill>
                          <a:latin typeface="+mn-lt"/>
                          <a:ea typeface="+mn-ea"/>
                          <a:cs typeface="+mn-cs"/>
                        </a:rPr>
                        <a:t>Very low:</a:t>
                      </a:r>
                    </a:p>
                    <a:p>
                      <a:pPr marL="0" algn="l" defTabSz="914400" rtl="0" eaLnBrk="1" latinLnBrk="0" hangingPunct="1"/>
                      <a:endParaRPr lang="en-US" sz="2000" b="1" kern="1200" dirty="0" smtClean="0">
                        <a:solidFill>
                          <a:schemeClr val="dk1"/>
                        </a:solidFill>
                        <a:latin typeface="+mn-lt"/>
                        <a:ea typeface="+mn-ea"/>
                        <a:cs typeface="+mn-cs"/>
                      </a:endParaRPr>
                    </a:p>
                    <a:p>
                      <a:pPr marL="0" algn="l" defTabSz="914400" rtl="0" eaLnBrk="1" latinLnBrk="0" hangingPunct="1"/>
                      <a:r>
                        <a:rPr lang="en-US" sz="2000" b="1" kern="1200" dirty="0" err="1" smtClean="0">
                          <a:solidFill>
                            <a:schemeClr val="dk1"/>
                          </a:solidFill>
                          <a:latin typeface="+mn-lt"/>
                          <a:ea typeface="+mn-ea"/>
                          <a:cs typeface="+mn-cs"/>
                        </a:rPr>
                        <a:t>Algerie</a:t>
                      </a:r>
                      <a:r>
                        <a:rPr lang="en-US" sz="2000" b="1" kern="1200" dirty="0" smtClean="0">
                          <a:solidFill>
                            <a:schemeClr val="dk1"/>
                          </a:solidFill>
                          <a:latin typeface="+mn-lt"/>
                          <a:ea typeface="+mn-ea"/>
                          <a:cs typeface="+mn-cs"/>
                        </a:rPr>
                        <a:t> </a:t>
                      </a:r>
                    </a:p>
                    <a:p>
                      <a:pPr marL="0" algn="l" defTabSz="914400" rtl="0" eaLnBrk="1" latinLnBrk="0" hangingPunct="1"/>
                      <a:endParaRPr lang="en-US" sz="2000" b="1" kern="1200" dirty="0" smtClean="0">
                        <a:solidFill>
                          <a:schemeClr val="dk1"/>
                        </a:solidFill>
                        <a:latin typeface="+mn-lt"/>
                        <a:ea typeface="+mn-ea"/>
                        <a:cs typeface="+mn-cs"/>
                      </a:endParaRPr>
                    </a:p>
                    <a:p>
                      <a:pPr marL="0" algn="l" defTabSz="914400" rtl="0" eaLnBrk="1" latinLnBrk="0" hangingPunct="1"/>
                      <a:r>
                        <a:rPr lang="en-US" sz="2000" b="1" kern="1200" dirty="0" smtClean="0">
                          <a:solidFill>
                            <a:srgbClr val="FFC000"/>
                          </a:solidFill>
                          <a:latin typeface="+mn-lt"/>
                          <a:ea typeface="+mn-ea"/>
                          <a:cs typeface="+mn-cs"/>
                        </a:rPr>
                        <a:t>Mozambique</a:t>
                      </a:r>
                      <a:endParaRPr lang="en-US" sz="2000" b="1" kern="1200" dirty="0">
                        <a:solidFill>
                          <a:srgbClr val="FFC000"/>
                        </a:solidFill>
                        <a:latin typeface="+mn-lt"/>
                        <a:ea typeface="+mn-ea"/>
                        <a:cs typeface="+mn-cs"/>
                      </a:endParaRPr>
                    </a:p>
                  </a:txBody>
                  <a:tcPr/>
                </a:tc>
                <a:tc>
                  <a:txBody>
                    <a:bodyPr/>
                    <a:lstStyle/>
                    <a:p>
                      <a:endParaRPr lang="en-US" sz="2400" dirty="0"/>
                    </a:p>
                  </a:txBody>
                  <a:tcPr/>
                </a:tc>
              </a:tr>
              <a:tr h="1634451">
                <a:tc>
                  <a:txBody>
                    <a:bodyPr/>
                    <a:lstStyle/>
                    <a:p>
                      <a:endParaRPr lang="en-US" sz="2800" dirty="0"/>
                    </a:p>
                  </a:txBody>
                  <a:tcPr>
                    <a:solidFill>
                      <a:schemeClr val="accent1"/>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bwMode="auto">
          <a:xfrm>
            <a:off x="228600" y="11430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Balanced baskets of indicators </a:t>
            </a:r>
            <a:endParaRPr lang="en-GB" dirty="0"/>
          </a:p>
        </p:txBody>
      </p:sp>
      <p:sp>
        <p:nvSpPr>
          <p:cNvPr id="494595" name="Rectangle 3"/>
          <p:cNvSpPr>
            <a:spLocks noGrp="1" noChangeArrowheads="1"/>
          </p:cNvSpPr>
          <p:nvPr>
            <p:ph type="body" idx="1"/>
          </p:nvPr>
        </p:nvSpPr>
        <p:spPr>
          <a:xfrm>
            <a:off x="2081213" y="2362200"/>
            <a:ext cx="7062787" cy="4752975"/>
          </a:xfrm>
        </p:spPr>
        <p:txBody>
          <a:bodyPr/>
          <a:lstStyle/>
          <a:p>
            <a:pPr>
              <a:lnSpc>
                <a:spcPct val="80000"/>
              </a:lnSpc>
              <a:buNone/>
            </a:pPr>
            <a:endParaRPr lang="en-GB" sz="2800" dirty="0"/>
          </a:p>
          <a:p>
            <a:pPr lvl="1">
              <a:lnSpc>
                <a:spcPct val="80000"/>
              </a:lnSpc>
            </a:pPr>
            <a:r>
              <a:rPr lang="en-GB" i="1" dirty="0">
                <a:solidFill>
                  <a:srgbClr val="0000FF"/>
                </a:solidFill>
              </a:rPr>
              <a:t>What is the aim you want to achieve?</a:t>
            </a:r>
            <a:r>
              <a:rPr lang="en-GB" dirty="0"/>
              <a:t> </a:t>
            </a:r>
          </a:p>
          <a:p>
            <a:pPr>
              <a:lnSpc>
                <a:spcPct val="80000"/>
              </a:lnSpc>
              <a:buFont typeface="Wingdings" pitchFamily="2" charset="2"/>
              <a:buNone/>
            </a:pPr>
            <a:endParaRPr lang="en-GB" sz="2800" dirty="0"/>
          </a:p>
          <a:p>
            <a:pPr lvl="1">
              <a:lnSpc>
                <a:spcPct val="80000"/>
              </a:lnSpc>
            </a:pPr>
            <a:r>
              <a:rPr lang="en-GB" i="1" dirty="0">
                <a:solidFill>
                  <a:srgbClr val="0000FF"/>
                </a:solidFill>
              </a:rPr>
              <a:t>What are the many reasons why your aim might NOT be achieved?</a:t>
            </a:r>
          </a:p>
          <a:p>
            <a:pPr lvl="1">
              <a:lnSpc>
                <a:spcPct val="80000"/>
              </a:lnSpc>
            </a:pPr>
            <a:endParaRPr lang="en-GB" i="1" dirty="0">
              <a:solidFill>
                <a:srgbClr val="0000FF"/>
              </a:solidFill>
            </a:endParaRPr>
          </a:p>
          <a:p>
            <a:pPr lvl="1">
              <a:lnSpc>
                <a:spcPct val="80000"/>
              </a:lnSpc>
            </a:pPr>
            <a:r>
              <a:rPr lang="en-GB" i="1" dirty="0">
                <a:solidFill>
                  <a:srgbClr val="0000FF"/>
                </a:solidFill>
              </a:rPr>
              <a:t>For each “reason” </a:t>
            </a:r>
            <a:r>
              <a:rPr lang="en-GB" i="1" dirty="0">
                <a:solidFill>
                  <a:srgbClr val="0000FF"/>
                </a:solidFill>
                <a:sym typeface="Wingdings" pitchFamily="2" charset="2"/>
              </a:rPr>
              <a:t></a:t>
            </a:r>
            <a:r>
              <a:rPr lang="en-GB" i="1" dirty="0">
                <a:solidFill>
                  <a:srgbClr val="0000FF"/>
                </a:solidFill>
              </a:rPr>
              <a:t> develop one indicator</a:t>
            </a:r>
            <a:endParaRPr lang="en-GB" dirty="0">
              <a:solidFill>
                <a:srgbClr val="0000FF"/>
              </a:solidFill>
            </a:endParaRPr>
          </a:p>
        </p:txBody>
      </p:sp>
      <p:pic>
        <p:nvPicPr>
          <p:cNvPr id="494596" name="Picture 4" descr="Delicate Balance Art Print by Phillip Singer"/>
          <p:cNvPicPr>
            <a:picLocks noChangeAspect="1" noChangeArrowheads="1"/>
          </p:cNvPicPr>
          <p:nvPr/>
        </p:nvPicPr>
        <p:blipFill>
          <a:blip r:embed="rId3" cstate="print"/>
          <a:srcRect/>
          <a:stretch>
            <a:fillRect/>
          </a:stretch>
        </p:blipFill>
        <p:spPr bwMode="auto">
          <a:xfrm>
            <a:off x="-1" y="3733800"/>
            <a:ext cx="2076531" cy="3124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45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4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2"/>
          <p:cNvSpPr>
            <a:spLocks noChangeShapeType="1"/>
          </p:cNvSpPr>
          <p:nvPr/>
        </p:nvSpPr>
        <p:spPr bwMode="auto">
          <a:xfrm>
            <a:off x="304800" y="1447800"/>
            <a:ext cx="7162800" cy="0"/>
          </a:xfrm>
          <a:prstGeom prst="line">
            <a:avLst/>
          </a:prstGeom>
          <a:noFill/>
          <a:ln w="12700">
            <a:solidFill>
              <a:schemeClr val="bg1"/>
            </a:solidFill>
            <a:round/>
            <a:headEnd/>
            <a:tailEnd/>
          </a:ln>
        </p:spPr>
        <p:txBody>
          <a:bodyPr/>
          <a:lstStyle/>
          <a:p>
            <a:endParaRPr lang="en-US"/>
          </a:p>
        </p:txBody>
      </p:sp>
      <p:sp>
        <p:nvSpPr>
          <p:cNvPr id="50179" name="Text Box 3"/>
          <p:cNvSpPr txBox="1">
            <a:spLocks noChangeArrowheads="1"/>
          </p:cNvSpPr>
          <p:nvPr/>
        </p:nvSpPr>
        <p:spPr bwMode="auto">
          <a:xfrm>
            <a:off x="2373313" y="381000"/>
            <a:ext cx="5170487" cy="519113"/>
          </a:xfrm>
          <a:prstGeom prst="rect">
            <a:avLst/>
          </a:prstGeom>
          <a:noFill/>
          <a:ln w="9525">
            <a:noFill/>
            <a:miter lim="800000"/>
            <a:headEnd/>
            <a:tailEnd/>
          </a:ln>
        </p:spPr>
        <p:txBody>
          <a:bodyPr wrap="square">
            <a:spAutoFit/>
          </a:bodyPr>
          <a:lstStyle/>
          <a:p>
            <a:pPr eaLnBrk="0" hangingPunct="0"/>
            <a:r>
              <a:rPr lang="en-US" sz="2800" dirty="0" smtClean="0"/>
              <a:t>Balanced baskets of indicators?</a:t>
            </a:r>
            <a:endParaRPr lang="en-US" sz="2800" dirty="0"/>
          </a:p>
        </p:txBody>
      </p:sp>
      <p:sp>
        <p:nvSpPr>
          <p:cNvPr id="50180" name="Line 9"/>
          <p:cNvSpPr>
            <a:spLocks noChangeShapeType="1"/>
          </p:cNvSpPr>
          <p:nvPr/>
        </p:nvSpPr>
        <p:spPr bwMode="auto">
          <a:xfrm flipH="1">
            <a:off x="381000" y="914400"/>
            <a:ext cx="6935787" cy="0"/>
          </a:xfrm>
          <a:prstGeom prst="line">
            <a:avLst/>
          </a:prstGeom>
          <a:noFill/>
          <a:ln w="25400">
            <a:solidFill>
              <a:srgbClr val="003399"/>
            </a:solidFill>
            <a:round/>
            <a:headEnd/>
            <a:tailEnd/>
          </a:ln>
        </p:spPr>
        <p:txBody>
          <a:bodyPr wrap="none" anchor="ctr"/>
          <a:lstStyle/>
          <a:p>
            <a:endParaRPr lang="en-US"/>
          </a:p>
        </p:txBody>
      </p:sp>
      <p:sp>
        <p:nvSpPr>
          <p:cNvPr id="50181" name="Rectangle 6"/>
          <p:cNvSpPr>
            <a:spLocks noChangeArrowheads="1"/>
          </p:cNvSpPr>
          <p:nvPr/>
        </p:nvSpPr>
        <p:spPr bwMode="auto">
          <a:xfrm>
            <a:off x="304800" y="1828800"/>
            <a:ext cx="8839200" cy="457200"/>
          </a:xfrm>
          <a:prstGeom prst="rect">
            <a:avLst/>
          </a:prstGeom>
          <a:noFill/>
          <a:ln w="9525">
            <a:noFill/>
            <a:miter lim="800000"/>
            <a:headEnd/>
            <a:tailEnd/>
          </a:ln>
        </p:spPr>
        <p:txBody>
          <a:bodyPr>
            <a:spAutoFit/>
          </a:bodyPr>
          <a:lstStyle/>
          <a:p>
            <a:pPr>
              <a:spcBef>
                <a:spcPct val="50000"/>
              </a:spcBef>
            </a:pPr>
            <a:endParaRPr lang="en-GB"/>
          </a:p>
        </p:txBody>
      </p:sp>
      <p:sp>
        <p:nvSpPr>
          <p:cNvPr id="50182" name="Rectangle 7"/>
          <p:cNvSpPr>
            <a:spLocks noChangeArrowheads="1"/>
          </p:cNvSpPr>
          <p:nvPr/>
        </p:nvSpPr>
        <p:spPr bwMode="auto">
          <a:xfrm>
            <a:off x="304800" y="1225689"/>
            <a:ext cx="7543800" cy="5632311"/>
          </a:xfrm>
          <a:prstGeom prst="rect">
            <a:avLst/>
          </a:prstGeom>
          <a:noFill/>
          <a:ln w="9525">
            <a:noFill/>
            <a:miter lim="800000"/>
            <a:headEnd/>
            <a:tailEnd/>
          </a:ln>
        </p:spPr>
        <p:txBody>
          <a:bodyPr>
            <a:spAutoFit/>
          </a:bodyPr>
          <a:lstStyle/>
          <a:p>
            <a:r>
              <a:rPr lang="en-GB" b="1" dirty="0"/>
              <a:t>Aim: “Equal access to justice</a:t>
            </a:r>
            <a:r>
              <a:rPr lang="en-GB" b="1" dirty="0" smtClean="0"/>
              <a:t>”</a:t>
            </a:r>
            <a:endParaRPr lang="en-US" dirty="0"/>
          </a:p>
          <a:p>
            <a:r>
              <a:rPr lang="en-GB" b="1" dirty="0"/>
              <a:t> </a:t>
            </a:r>
            <a:endParaRPr lang="en-US" dirty="0"/>
          </a:p>
          <a:p>
            <a:r>
              <a:rPr lang="en-GB" b="1" dirty="0"/>
              <a:t>Indicator 1: </a:t>
            </a:r>
            <a:endParaRPr lang="en-US" dirty="0"/>
          </a:p>
          <a:p>
            <a:r>
              <a:rPr lang="en-GB" dirty="0"/>
              <a:t>Number of new courts opened in rural and urban </a:t>
            </a:r>
            <a:r>
              <a:rPr lang="en-GB" dirty="0" smtClean="0"/>
              <a:t>areas</a:t>
            </a:r>
            <a:endParaRPr lang="en-US" dirty="0"/>
          </a:p>
          <a:p>
            <a:r>
              <a:rPr lang="en-GB" dirty="0"/>
              <a:t> </a:t>
            </a:r>
            <a:endParaRPr lang="en-US" dirty="0"/>
          </a:p>
          <a:p>
            <a:r>
              <a:rPr lang="en-GB" b="1" dirty="0"/>
              <a:t>Indicator 2: </a:t>
            </a:r>
            <a:endParaRPr lang="en-US" dirty="0"/>
          </a:p>
          <a:p>
            <a:r>
              <a:rPr lang="en-GB" dirty="0"/>
              <a:t>Number of courts per 100,000 residents</a:t>
            </a:r>
            <a:endParaRPr lang="en-US" dirty="0"/>
          </a:p>
          <a:p>
            <a:r>
              <a:rPr lang="en-GB" dirty="0"/>
              <a:t> </a:t>
            </a:r>
            <a:endParaRPr lang="en-US" dirty="0"/>
          </a:p>
          <a:p>
            <a:r>
              <a:rPr lang="en-GB" b="1" dirty="0"/>
              <a:t>Indicator 3: </a:t>
            </a:r>
            <a:endParaRPr lang="en-US" dirty="0"/>
          </a:p>
          <a:p>
            <a:r>
              <a:rPr lang="en-GB" dirty="0"/>
              <a:t>% citizens who say that they have access to court systems to resolve disputes </a:t>
            </a:r>
            <a:endParaRPr lang="en-US" dirty="0"/>
          </a:p>
          <a:p>
            <a:r>
              <a:rPr lang="en-GB" b="1" dirty="0"/>
              <a:t> </a:t>
            </a:r>
            <a:endParaRPr lang="en-US" dirty="0"/>
          </a:p>
          <a:p>
            <a:r>
              <a:rPr lang="en-GB" b="1" dirty="0"/>
              <a:t>Indicator 4: </a:t>
            </a:r>
            <a:endParaRPr lang="en-US" dirty="0"/>
          </a:p>
          <a:p>
            <a:r>
              <a:rPr lang="en-GB" dirty="0"/>
              <a:t>% accused not represented at trial</a:t>
            </a:r>
            <a:endParaRPr lang="en-US" dirty="0"/>
          </a:p>
        </p:txBody>
      </p:sp>
      <p:pic>
        <p:nvPicPr>
          <p:cNvPr id="7" name="Picture 4" descr="Delicate Balance Art Print by Phillip Singer"/>
          <p:cNvPicPr>
            <a:picLocks noChangeAspect="1" noChangeArrowheads="1"/>
          </p:cNvPicPr>
          <p:nvPr/>
        </p:nvPicPr>
        <p:blipFill>
          <a:blip r:embed="rId3" cstate="print"/>
          <a:srcRect/>
          <a:stretch>
            <a:fillRect/>
          </a:stretch>
        </p:blipFill>
        <p:spPr bwMode="auto">
          <a:xfrm>
            <a:off x="7219411" y="3962400"/>
            <a:ext cx="1924589" cy="2895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7030387"/>
        </p:xfrm>
        <a:graphic>
          <a:graphicData uri="http://schemas.openxmlformats.org/drawingml/2006/table">
            <a:tbl>
              <a:tblPr firstRow="1" bandRow="1">
                <a:tableStyleId>{5C22544A-7EE6-4342-B048-85BDC9FD1C3A}</a:tableStyleId>
              </a:tblPr>
              <a:tblGrid>
                <a:gridCol w="4572000"/>
                <a:gridCol w="4572000"/>
              </a:tblGrid>
              <a:tr h="3485213">
                <a:tc>
                  <a:txBody>
                    <a:bodyPr/>
                    <a:lstStyle/>
                    <a:p>
                      <a:r>
                        <a:rPr lang="en-GB" sz="2600" b="1" dirty="0" smtClean="0">
                          <a:solidFill>
                            <a:schemeClr val="tx1"/>
                          </a:solidFill>
                          <a:latin typeface="Calibri" pitchFamily="34" charset="0"/>
                        </a:rPr>
                        <a:t>Indicator 1: </a:t>
                      </a:r>
                      <a:endParaRPr lang="en-US" sz="2600" dirty="0" smtClean="0">
                        <a:solidFill>
                          <a:schemeClr val="tx1"/>
                        </a:solidFill>
                        <a:latin typeface="Calibri" pitchFamily="34" charset="0"/>
                      </a:endParaRPr>
                    </a:p>
                    <a:p>
                      <a:r>
                        <a:rPr lang="en-GB" sz="2600" b="0" dirty="0" smtClean="0">
                          <a:solidFill>
                            <a:schemeClr val="tx1"/>
                          </a:solidFill>
                          <a:latin typeface="Calibri" pitchFamily="34" charset="0"/>
                        </a:rPr>
                        <a:t>Number of new courts opened in rural and urban areas</a:t>
                      </a:r>
                      <a:endParaRPr lang="en-US" sz="2600" b="0" dirty="0" smtClean="0">
                        <a:solidFill>
                          <a:schemeClr val="tx1"/>
                        </a:solidFill>
                        <a:latin typeface="Calibri" pitchFamily="34" charset="0"/>
                      </a:endParaRPr>
                    </a:p>
                    <a:p>
                      <a:r>
                        <a:rPr lang="en-GB" sz="2600" b="0" dirty="0" smtClean="0">
                          <a:solidFill>
                            <a:schemeClr val="tx1"/>
                          </a:solidFill>
                          <a:latin typeface="Calibri" pitchFamily="34" charset="0"/>
                        </a:rPr>
                        <a:t> </a:t>
                      </a:r>
                    </a:p>
                    <a:p>
                      <a:r>
                        <a:rPr lang="en-GB" sz="2600" i="1" dirty="0" smtClean="0">
                          <a:solidFill>
                            <a:schemeClr val="bg1"/>
                          </a:solidFill>
                          <a:latin typeface="Calibri" pitchFamily="34" charset="0"/>
                        </a:rPr>
                        <a:t>Measures the activity of a court-building programme, but does not tell us the result of the programme:</a:t>
                      </a:r>
                      <a:r>
                        <a:rPr lang="en-GB" sz="2600" i="1" baseline="0" dirty="0" smtClean="0">
                          <a:solidFill>
                            <a:schemeClr val="bg1"/>
                          </a:solidFill>
                          <a:latin typeface="Calibri" pitchFamily="34" charset="0"/>
                        </a:rPr>
                        <a:t> do </a:t>
                      </a:r>
                      <a:r>
                        <a:rPr lang="en-GB" sz="2600" i="1" dirty="0" smtClean="0">
                          <a:solidFill>
                            <a:schemeClr val="bg1"/>
                          </a:solidFill>
                          <a:latin typeface="Calibri" pitchFamily="34" charset="0"/>
                        </a:rPr>
                        <a:t>people have</a:t>
                      </a:r>
                      <a:r>
                        <a:rPr lang="en-GB" sz="2600" i="1" baseline="0" dirty="0" smtClean="0">
                          <a:solidFill>
                            <a:schemeClr val="bg1"/>
                          </a:solidFill>
                          <a:latin typeface="Calibri" pitchFamily="34" charset="0"/>
                        </a:rPr>
                        <a:t> their fair share of courts?</a:t>
                      </a:r>
                      <a:endParaRPr lang="en-US" sz="2600" i="1" dirty="0" smtClean="0">
                        <a:solidFill>
                          <a:schemeClr val="bg1"/>
                        </a:solidFill>
                        <a:latin typeface="Calibri" pitchFamily="34" charset="0"/>
                      </a:endParaRPr>
                    </a:p>
                  </a:txBody>
                  <a:tcPr>
                    <a:solidFill>
                      <a:srgbClr val="FF9966"/>
                    </a:solidFill>
                  </a:tcPr>
                </a:tc>
                <a:tc>
                  <a:txBody>
                    <a:bodyPr/>
                    <a:lstStyle/>
                    <a:p>
                      <a:r>
                        <a:rPr lang="en-GB" sz="2600" b="1" dirty="0" smtClean="0">
                          <a:solidFill>
                            <a:schemeClr val="tx1"/>
                          </a:solidFill>
                          <a:latin typeface="Calibri" pitchFamily="34" charset="0"/>
                        </a:rPr>
                        <a:t>Indicator 3: </a:t>
                      </a:r>
                      <a:endParaRPr lang="en-US" sz="2600" dirty="0" smtClean="0">
                        <a:solidFill>
                          <a:schemeClr val="tx1"/>
                        </a:solidFill>
                        <a:latin typeface="Calibri" pitchFamily="34" charset="0"/>
                      </a:endParaRPr>
                    </a:p>
                    <a:p>
                      <a:r>
                        <a:rPr lang="en-GB" sz="2600" b="0" dirty="0" smtClean="0">
                          <a:solidFill>
                            <a:schemeClr val="tx1"/>
                          </a:solidFill>
                          <a:latin typeface="Calibri" pitchFamily="34" charset="0"/>
                        </a:rPr>
                        <a:t>% citizens who say that they have access to court systems to resolve disputes </a:t>
                      </a:r>
                      <a:endParaRPr lang="en-US" sz="2600" b="0" dirty="0" smtClean="0">
                        <a:solidFill>
                          <a:schemeClr val="tx1"/>
                        </a:solidFill>
                        <a:latin typeface="Calibri" pitchFamily="34" charset="0"/>
                      </a:endParaRPr>
                    </a:p>
                    <a:p>
                      <a:r>
                        <a:rPr lang="en-GB" sz="2600" b="1" i="1" dirty="0" smtClean="0">
                          <a:solidFill>
                            <a:srgbClr val="FF0000"/>
                          </a:solidFill>
                          <a:latin typeface="Calibri" pitchFamily="34" charset="0"/>
                        </a:rPr>
                        <a:t> </a:t>
                      </a:r>
                      <a:endParaRPr lang="en-US" sz="2600" b="1" i="1" dirty="0" smtClean="0">
                        <a:solidFill>
                          <a:srgbClr val="FF0000"/>
                        </a:solidFill>
                        <a:latin typeface="Calibri" pitchFamily="34" charset="0"/>
                      </a:endParaRPr>
                    </a:p>
                    <a:p>
                      <a:r>
                        <a:rPr lang="en-US" sz="2600" b="1" i="1" dirty="0" smtClean="0">
                          <a:solidFill>
                            <a:schemeClr val="bg1"/>
                          </a:solidFill>
                          <a:latin typeface="Calibri" pitchFamily="34" charset="0"/>
                        </a:rPr>
                        <a:t>Tells us nothing about equality</a:t>
                      </a:r>
                      <a:endParaRPr lang="en-US" sz="2600" b="1" i="1" dirty="0">
                        <a:solidFill>
                          <a:schemeClr val="bg1"/>
                        </a:solidFill>
                        <a:latin typeface="Calibri" pitchFamily="34" charset="0"/>
                      </a:endParaRPr>
                    </a:p>
                  </a:txBody>
                  <a:tcPr>
                    <a:solidFill>
                      <a:srgbClr val="FF9966"/>
                    </a:solidFill>
                  </a:tcPr>
                </a:tc>
              </a:tr>
              <a:tr h="3372787">
                <a:tc>
                  <a:txBody>
                    <a:bodyPr/>
                    <a:lstStyle/>
                    <a:p>
                      <a:r>
                        <a:rPr lang="en-GB" sz="2600" b="1" dirty="0" smtClean="0">
                          <a:solidFill>
                            <a:schemeClr val="tx1"/>
                          </a:solidFill>
                          <a:latin typeface="Calibri" pitchFamily="34" charset="0"/>
                        </a:rPr>
                        <a:t>Indicator 2: </a:t>
                      </a:r>
                      <a:endParaRPr lang="en-US" sz="2600" dirty="0" smtClean="0">
                        <a:solidFill>
                          <a:schemeClr val="tx1"/>
                        </a:solidFill>
                        <a:latin typeface="Calibri" pitchFamily="34" charset="0"/>
                      </a:endParaRPr>
                    </a:p>
                    <a:p>
                      <a:r>
                        <a:rPr lang="en-GB" sz="2600" dirty="0" smtClean="0">
                          <a:solidFill>
                            <a:schemeClr val="tx1"/>
                          </a:solidFill>
                          <a:latin typeface="Calibri" pitchFamily="34" charset="0"/>
                        </a:rPr>
                        <a:t>Number of courts per 100,000 residents</a:t>
                      </a:r>
                      <a:endParaRPr lang="en-US" sz="2600" dirty="0" smtClean="0">
                        <a:solidFill>
                          <a:schemeClr val="tx1"/>
                        </a:solidFill>
                        <a:latin typeface="Calibri" pitchFamily="34" charset="0"/>
                      </a:endParaRPr>
                    </a:p>
                    <a:p>
                      <a:endParaRPr lang="en-US" sz="2600" dirty="0" smtClean="0">
                        <a:solidFill>
                          <a:schemeClr val="tx1"/>
                        </a:solidFill>
                        <a:latin typeface="Calibri" pitchFamily="34" charset="0"/>
                      </a:endParaRPr>
                    </a:p>
                    <a:p>
                      <a:pPr marL="0" algn="l" defTabSz="914400" rtl="0" eaLnBrk="1" latinLnBrk="0" hangingPunct="1"/>
                      <a:r>
                        <a:rPr lang="en-US" sz="2600" b="1" i="1" kern="1200" dirty="0" smtClean="0">
                          <a:solidFill>
                            <a:schemeClr val="bg1"/>
                          </a:solidFill>
                          <a:latin typeface="Calibri" pitchFamily="34" charset="0"/>
                          <a:ea typeface="+mn-ea"/>
                          <a:cs typeface="+mn-cs"/>
                        </a:rPr>
                        <a:t>Tells us nothing about the equality of the distribution of courts (serving mainly one group / one region?)</a:t>
                      </a:r>
                    </a:p>
                  </a:txBody>
                  <a:tcPr>
                    <a:solidFill>
                      <a:srgbClr val="FF9966"/>
                    </a:solidFill>
                  </a:tcPr>
                </a:tc>
                <a:tc>
                  <a:txBody>
                    <a:bodyPr/>
                    <a:lstStyle/>
                    <a:p>
                      <a:r>
                        <a:rPr lang="en-GB" sz="2600" b="1" dirty="0" smtClean="0">
                          <a:solidFill>
                            <a:schemeClr val="tx1"/>
                          </a:solidFill>
                          <a:latin typeface="Calibri" pitchFamily="34" charset="0"/>
                        </a:rPr>
                        <a:t>Indicator 4: </a:t>
                      </a:r>
                      <a:endParaRPr lang="en-US" sz="2600" dirty="0" smtClean="0">
                        <a:solidFill>
                          <a:schemeClr val="tx1"/>
                        </a:solidFill>
                        <a:latin typeface="Calibri" pitchFamily="34" charset="0"/>
                      </a:endParaRPr>
                    </a:p>
                    <a:p>
                      <a:r>
                        <a:rPr lang="en-GB" sz="2600" dirty="0" smtClean="0">
                          <a:solidFill>
                            <a:schemeClr val="tx1"/>
                          </a:solidFill>
                          <a:latin typeface="Calibri" pitchFamily="34" charset="0"/>
                        </a:rPr>
                        <a:t>% accused not represented at trial</a:t>
                      </a:r>
                      <a:endParaRPr lang="en-US" sz="2600" dirty="0" smtClean="0">
                        <a:solidFill>
                          <a:schemeClr val="tx1"/>
                        </a:solidFill>
                        <a:latin typeface="Calibri" pitchFamily="34" charset="0"/>
                      </a:endParaRPr>
                    </a:p>
                    <a:p>
                      <a:endParaRPr lang="en-US" sz="2600" b="1" i="1" dirty="0" smtClean="0">
                        <a:solidFill>
                          <a:srgbClr val="FF0000"/>
                        </a:solidFill>
                        <a:latin typeface="Calibri" pitchFamily="34" charset="0"/>
                      </a:endParaRPr>
                    </a:p>
                    <a:p>
                      <a:r>
                        <a:rPr lang="en-US" sz="2600" b="1" i="1" dirty="0" smtClean="0">
                          <a:solidFill>
                            <a:schemeClr val="bg1"/>
                          </a:solidFill>
                          <a:latin typeface="Calibri" pitchFamily="34" charset="0"/>
                        </a:rPr>
                        <a:t>The basket as a whole is unbalanced: 3 indicators relate to the courts, and one</a:t>
                      </a:r>
                      <a:r>
                        <a:rPr lang="en-US" sz="2600" b="1" i="1" baseline="0" dirty="0" smtClean="0">
                          <a:solidFill>
                            <a:schemeClr val="bg1"/>
                          </a:solidFill>
                          <a:latin typeface="Calibri" pitchFamily="34" charset="0"/>
                        </a:rPr>
                        <a:t> to legal aid</a:t>
                      </a:r>
                      <a:endParaRPr lang="en-US" sz="2600" b="1" i="1" dirty="0">
                        <a:solidFill>
                          <a:schemeClr val="bg1"/>
                        </a:solidFill>
                        <a:latin typeface="Calibri" pitchFamily="34" charset="0"/>
                      </a:endParaRPr>
                    </a:p>
                  </a:txBody>
                  <a:tcPr>
                    <a:solidFill>
                      <a:srgbClr val="FF9966"/>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2"/>
          <p:cNvSpPr>
            <a:spLocks noChangeShapeType="1"/>
          </p:cNvSpPr>
          <p:nvPr/>
        </p:nvSpPr>
        <p:spPr bwMode="auto">
          <a:xfrm>
            <a:off x="304800" y="1447800"/>
            <a:ext cx="7162800" cy="0"/>
          </a:xfrm>
          <a:prstGeom prst="line">
            <a:avLst/>
          </a:prstGeom>
          <a:noFill/>
          <a:ln w="12700">
            <a:solidFill>
              <a:schemeClr val="bg1"/>
            </a:solidFill>
            <a:round/>
            <a:headEnd/>
            <a:tailEnd/>
          </a:ln>
        </p:spPr>
        <p:txBody>
          <a:bodyPr/>
          <a:lstStyle/>
          <a:p>
            <a:endParaRPr lang="en-US"/>
          </a:p>
        </p:txBody>
      </p:sp>
      <p:sp>
        <p:nvSpPr>
          <p:cNvPr id="50179" name="Text Box 3"/>
          <p:cNvSpPr txBox="1">
            <a:spLocks noChangeArrowheads="1"/>
          </p:cNvSpPr>
          <p:nvPr/>
        </p:nvSpPr>
        <p:spPr bwMode="auto">
          <a:xfrm>
            <a:off x="2449513" y="381000"/>
            <a:ext cx="7380287" cy="519113"/>
          </a:xfrm>
          <a:prstGeom prst="rect">
            <a:avLst/>
          </a:prstGeom>
          <a:noFill/>
          <a:ln w="9525">
            <a:noFill/>
            <a:miter lim="800000"/>
            <a:headEnd/>
            <a:tailEnd/>
          </a:ln>
        </p:spPr>
        <p:txBody>
          <a:bodyPr>
            <a:spAutoFit/>
          </a:bodyPr>
          <a:lstStyle/>
          <a:p>
            <a:pPr eaLnBrk="0" hangingPunct="0"/>
            <a:r>
              <a:rPr lang="en-US" sz="2800" dirty="0" smtClean="0">
                <a:solidFill>
                  <a:schemeClr val="accent2"/>
                </a:solidFill>
              </a:rPr>
              <a:t>Balanced baskets of indicators</a:t>
            </a:r>
            <a:endParaRPr lang="en-US" sz="2800" dirty="0">
              <a:solidFill>
                <a:schemeClr val="accent2"/>
              </a:solidFill>
            </a:endParaRPr>
          </a:p>
        </p:txBody>
      </p:sp>
      <p:sp>
        <p:nvSpPr>
          <p:cNvPr id="50181" name="Rectangle 6"/>
          <p:cNvSpPr>
            <a:spLocks noChangeArrowheads="1"/>
          </p:cNvSpPr>
          <p:nvPr/>
        </p:nvSpPr>
        <p:spPr bwMode="auto">
          <a:xfrm>
            <a:off x="304800" y="1828800"/>
            <a:ext cx="8839200" cy="457200"/>
          </a:xfrm>
          <a:prstGeom prst="rect">
            <a:avLst/>
          </a:prstGeom>
          <a:noFill/>
          <a:ln w="9525">
            <a:noFill/>
            <a:miter lim="800000"/>
            <a:headEnd/>
            <a:tailEnd/>
          </a:ln>
        </p:spPr>
        <p:txBody>
          <a:bodyPr>
            <a:spAutoFit/>
          </a:bodyPr>
          <a:lstStyle/>
          <a:p>
            <a:pPr>
              <a:spcBef>
                <a:spcPct val="50000"/>
              </a:spcBef>
            </a:pPr>
            <a:endParaRPr lang="en-GB"/>
          </a:p>
        </p:txBody>
      </p:sp>
      <p:pic>
        <p:nvPicPr>
          <p:cNvPr id="7" name="Picture 4" descr="Delicate Balance Art Print by Phillip Singer"/>
          <p:cNvPicPr>
            <a:picLocks noChangeAspect="1" noChangeArrowheads="1"/>
          </p:cNvPicPr>
          <p:nvPr/>
        </p:nvPicPr>
        <p:blipFill>
          <a:blip r:embed="rId3" cstate="print"/>
          <a:srcRect/>
          <a:stretch>
            <a:fillRect/>
          </a:stretch>
        </p:blipFill>
        <p:spPr bwMode="auto">
          <a:xfrm>
            <a:off x="7219411" y="3962400"/>
            <a:ext cx="1924589" cy="2895600"/>
          </a:xfrm>
          <a:prstGeom prst="rect">
            <a:avLst/>
          </a:prstGeom>
          <a:noFill/>
        </p:spPr>
      </p:pic>
      <p:sp>
        <p:nvSpPr>
          <p:cNvPr id="8" name="Rectangle 7"/>
          <p:cNvSpPr>
            <a:spLocks noChangeArrowheads="1"/>
          </p:cNvSpPr>
          <p:nvPr/>
        </p:nvSpPr>
        <p:spPr bwMode="auto">
          <a:xfrm>
            <a:off x="304800" y="1447799"/>
            <a:ext cx="6934200" cy="3804118"/>
          </a:xfrm>
          <a:prstGeom prst="rect">
            <a:avLst/>
          </a:prstGeom>
          <a:noFill/>
          <a:ln w="9525">
            <a:noFill/>
            <a:miter lim="800000"/>
            <a:headEnd/>
            <a:tailEnd/>
          </a:ln>
        </p:spPr>
        <p:txBody>
          <a:bodyPr wrap="square">
            <a:spAutoFit/>
          </a:bodyPr>
          <a:lstStyle/>
          <a:p>
            <a:pPr algn="ctr"/>
            <a:r>
              <a:rPr lang="en-GB" b="1" dirty="0"/>
              <a:t>Checklist for building a well-balanced </a:t>
            </a:r>
            <a:endParaRPr lang="en-GB" b="1" dirty="0" smtClean="0"/>
          </a:p>
          <a:p>
            <a:pPr algn="ctr"/>
            <a:r>
              <a:rPr lang="en-GB" b="1" dirty="0" smtClean="0"/>
              <a:t>basket </a:t>
            </a:r>
            <a:r>
              <a:rPr lang="en-GB" b="1" dirty="0"/>
              <a:t>of indicators</a:t>
            </a:r>
            <a:endParaRPr lang="en-US" b="1" dirty="0"/>
          </a:p>
          <a:p>
            <a:r>
              <a:rPr lang="en-GB" dirty="0"/>
              <a:t> </a:t>
            </a:r>
            <a:endParaRPr lang="en-US" dirty="0"/>
          </a:p>
          <a:p>
            <a:pPr lvl="0">
              <a:buFont typeface="Wingdings" pitchFamily="2" charset="2"/>
              <a:buChar char="ü"/>
            </a:pPr>
            <a:r>
              <a:rPr lang="en-GB" dirty="0" smtClean="0"/>
              <a:t> Avoid narrow activity indicators</a:t>
            </a:r>
          </a:p>
          <a:p>
            <a:pPr lvl="0">
              <a:buFont typeface="Wingdings" pitchFamily="2" charset="2"/>
              <a:buChar char="ü"/>
            </a:pPr>
            <a:r>
              <a:rPr lang="en-GB" dirty="0" smtClean="0"/>
              <a:t> What </a:t>
            </a:r>
            <a:r>
              <a:rPr lang="en-GB" dirty="0"/>
              <a:t>is the strategic aim you want to </a:t>
            </a:r>
            <a:r>
              <a:rPr lang="en-GB" dirty="0" smtClean="0"/>
              <a:t>achieve?</a:t>
            </a:r>
            <a:r>
              <a:rPr lang="en-US" dirty="0" smtClean="0"/>
              <a:t> </a:t>
            </a:r>
          </a:p>
          <a:p>
            <a:pPr lvl="0">
              <a:buFont typeface="Wingdings" pitchFamily="2" charset="2"/>
              <a:buChar char="ü"/>
            </a:pPr>
            <a:r>
              <a:rPr lang="en-US" dirty="0"/>
              <a:t> </a:t>
            </a:r>
            <a:r>
              <a:rPr lang="en-GB" dirty="0" smtClean="0"/>
              <a:t>Draw </a:t>
            </a:r>
            <a:r>
              <a:rPr lang="en-GB" dirty="0"/>
              <a:t>one indicator from each </a:t>
            </a:r>
            <a:r>
              <a:rPr lang="en-GB" dirty="0" smtClean="0"/>
              <a:t>institution/service </a:t>
            </a:r>
            <a:r>
              <a:rPr lang="en-GB" dirty="0"/>
              <a:t>that </a:t>
            </a:r>
            <a:r>
              <a:rPr lang="en-GB" dirty="0" smtClean="0"/>
              <a:t>contributes </a:t>
            </a:r>
            <a:r>
              <a:rPr lang="en-GB" dirty="0"/>
              <a:t>to the overall </a:t>
            </a:r>
            <a:r>
              <a:rPr lang="en-GB" dirty="0" smtClean="0"/>
              <a:t>aim</a:t>
            </a:r>
          </a:p>
          <a:p>
            <a:pPr lvl="0"/>
            <a:endParaRPr lang="en-GB" dirty="0" smtClean="0"/>
          </a:p>
          <a:p>
            <a:pPr lvl="0"/>
            <a:r>
              <a:rPr lang="en-GB" dirty="0" smtClean="0"/>
              <a:t>Or... </a:t>
            </a:r>
          </a:p>
          <a:p>
            <a:pPr lvl="0"/>
            <a:endParaRPr lang="en-GB" dirty="0" smtClean="0"/>
          </a:p>
          <a:p>
            <a:pPr lvl="1">
              <a:lnSpc>
                <a:spcPct val="80000"/>
              </a:lnSpc>
            </a:pPr>
            <a:r>
              <a:rPr lang="en-GB" i="1" dirty="0" smtClean="0">
                <a:solidFill>
                  <a:srgbClr val="0000FF"/>
                </a:solidFill>
              </a:rPr>
              <a:t>What are the many reasons why your aim might NOT be achieved?</a:t>
            </a:r>
          </a:p>
          <a:p>
            <a:pPr lvl="1">
              <a:lnSpc>
                <a:spcPct val="80000"/>
              </a:lnSpc>
            </a:pPr>
            <a:endParaRPr lang="en-GB" i="1" dirty="0" smtClean="0">
              <a:solidFill>
                <a:srgbClr val="0000FF"/>
              </a:solidFill>
            </a:endParaRPr>
          </a:p>
          <a:p>
            <a:pPr lvl="1">
              <a:lnSpc>
                <a:spcPct val="80000"/>
              </a:lnSpc>
            </a:pPr>
            <a:r>
              <a:rPr lang="en-GB" i="1" dirty="0" smtClean="0">
                <a:solidFill>
                  <a:srgbClr val="0000FF"/>
                </a:solidFill>
              </a:rPr>
              <a:t>For each “reason” </a:t>
            </a:r>
            <a:r>
              <a:rPr lang="en-GB" i="1" dirty="0" smtClean="0">
                <a:solidFill>
                  <a:srgbClr val="0000FF"/>
                </a:solidFill>
                <a:sym typeface="Wingdings" pitchFamily="2" charset="2"/>
              </a:rPr>
              <a:t></a:t>
            </a:r>
            <a:r>
              <a:rPr lang="en-GB" i="1" dirty="0" smtClean="0">
                <a:solidFill>
                  <a:srgbClr val="0000FF"/>
                </a:solidFill>
              </a:rPr>
              <a:t> develop one indicator</a:t>
            </a:r>
            <a:endParaRPr lang="en-GB" dirty="0" smtClean="0">
              <a:solidFill>
                <a:srgbClr val="0000FF"/>
              </a:solidFill>
            </a:endParaRPr>
          </a:p>
          <a:p>
            <a:pPr lvl="0"/>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2"/>
          <p:cNvSpPr>
            <a:spLocks noChangeShapeType="1"/>
          </p:cNvSpPr>
          <p:nvPr/>
        </p:nvSpPr>
        <p:spPr bwMode="auto">
          <a:xfrm>
            <a:off x="304800" y="1447800"/>
            <a:ext cx="7162800" cy="0"/>
          </a:xfrm>
          <a:prstGeom prst="line">
            <a:avLst/>
          </a:prstGeom>
          <a:noFill/>
          <a:ln w="12700">
            <a:solidFill>
              <a:schemeClr val="bg1"/>
            </a:solidFill>
            <a:round/>
            <a:headEnd/>
            <a:tailEnd/>
          </a:ln>
        </p:spPr>
        <p:txBody>
          <a:bodyPr/>
          <a:lstStyle/>
          <a:p>
            <a:endParaRPr lang="en-US"/>
          </a:p>
        </p:txBody>
      </p:sp>
      <p:sp>
        <p:nvSpPr>
          <p:cNvPr id="50179" name="Text Box 3"/>
          <p:cNvSpPr txBox="1">
            <a:spLocks noChangeArrowheads="1"/>
          </p:cNvSpPr>
          <p:nvPr/>
        </p:nvSpPr>
        <p:spPr bwMode="auto">
          <a:xfrm>
            <a:off x="2449513" y="381000"/>
            <a:ext cx="7380287" cy="519113"/>
          </a:xfrm>
          <a:prstGeom prst="rect">
            <a:avLst/>
          </a:prstGeom>
          <a:noFill/>
          <a:ln w="9525">
            <a:noFill/>
            <a:miter lim="800000"/>
            <a:headEnd/>
            <a:tailEnd/>
          </a:ln>
        </p:spPr>
        <p:txBody>
          <a:bodyPr>
            <a:spAutoFit/>
          </a:bodyPr>
          <a:lstStyle/>
          <a:p>
            <a:pPr eaLnBrk="0" hangingPunct="0"/>
            <a:r>
              <a:rPr lang="en-US" sz="2800" dirty="0" smtClean="0">
                <a:solidFill>
                  <a:schemeClr val="accent2"/>
                </a:solidFill>
              </a:rPr>
              <a:t>Balanced baskets of indicators</a:t>
            </a:r>
            <a:endParaRPr lang="en-US" sz="2800" dirty="0">
              <a:solidFill>
                <a:schemeClr val="accent2"/>
              </a:solidFill>
            </a:endParaRPr>
          </a:p>
        </p:txBody>
      </p:sp>
      <p:sp>
        <p:nvSpPr>
          <p:cNvPr id="50180" name="Line 9"/>
          <p:cNvSpPr>
            <a:spLocks noChangeShapeType="1"/>
          </p:cNvSpPr>
          <p:nvPr/>
        </p:nvSpPr>
        <p:spPr bwMode="auto">
          <a:xfrm flipH="1">
            <a:off x="381000" y="914400"/>
            <a:ext cx="6935787" cy="0"/>
          </a:xfrm>
          <a:prstGeom prst="line">
            <a:avLst/>
          </a:prstGeom>
          <a:noFill/>
          <a:ln w="25400">
            <a:solidFill>
              <a:srgbClr val="003399"/>
            </a:solidFill>
            <a:round/>
            <a:headEnd/>
            <a:tailEnd/>
          </a:ln>
        </p:spPr>
        <p:txBody>
          <a:bodyPr wrap="none" anchor="ctr"/>
          <a:lstStyle/>
          <a:p>
            <a:endParaRPr lang="en-US"/>
          </a:p>
        </p:txBody>
      </p:sp>
      <p:sp>
        <p:nvSpPr>
          <p:cNvPr id="50181" name="Rectangle 6"/>
          <p:cNvSpPr>
            <a:spLocks noChangeArrowheads="1"/>
          </p:cNvSpPr>
          <p:nvPr/>
        </p:nvSpPr>
        <p:spPr bwMode="auto">
          <a:xfrm>
            <a:off x="304800" y="1828800"/>
            <a:ext cx="8839200" cy="457200"/>
          </a:xfrm>
          <a:prstGeom prst="rect">
            <a:avLst/>
          </a:prstGeom>
          <a:noFill/>
          <a:ln w="9525">
            <a:noFill/>
            <a:miter lim="800000"/>
            <a:headEnd/>
            <a:tailEnd/>
          </a:ln>
        </p:spPr>
        <p:txBody>
          <a:bodyPr>
            <a:spAutoFit/>
          </a:bodyPr>
          <a:lstStyle/>
          <a:p>
            <a:pPr>
              <a:spcBef>
                <a:spcPct val="50000"/>
              </a:spcBef>
            </a:pPr>
            <a:endParaRPr lang="en-GB"/>
          </a:p>
        </p:txBody>
      </p:sp>
      <p:sp>
        <p:nvSpPr>
          <p:cNvPr id="50182" name="Rectangle 7"/>
          <p:cNvSpPr>
            <a:spLocks noChangeArrowheads="1"/>
          </p:cNvSpPr>
          <p:nvPr/>
        </p:nvSpPr>
        <p:spPr bwMode="auto">
          <a:xfrm>
            <a:off x="304800" y="1647885"/>
            <a:ext cx="7543800" cy="3785652"/>
          </a:xfrm>
          <a:prstGeom prst="rect">
            <a:avLst/>
          </a:prstGeom>
          <a:noFill/>
          <a:ln w="9525">
            <a:noFill/>
            <a:miter lim="800000"/>
            <a:headEnd/>
            <a:tailEnd/>
          </a:ln>
        </p:spPr>
        <p:txBody>
          <a:bodyPr>
            <a:spAutoFit/>
          </a:bodyPr>
          <a:lstStyle/>
          <a:p>
            <a:pPr algn="ctr"/>
            <a:r>
              <a:rPr lang="en-GB" sz="2000" b="1" dirty="0"/>
              <a:t>4 key </a:t>
            </a:r>
            <a:r>
              <a:rPr lang="en-GB" sz="2000" b="1" dirty="0" smtClean="0"/>
              <a:t>services/institutions </a:t>
            </a:r>
            <a:r>
              <a:rPr lang="en-GB" sz="2000" b="1" dirty="0"/>
              <a:t>for achieving </a:t>
            </a:r>
            <a:endParaRPr lang="en-GB" sz="2000" b="1" dirty="0" smtClean="0"/>
          </a:p>
          <a:p>
            <a:pPr algn="ctr"/>
            <a:r>
              <a:rPr lang="en-GB" sz="2000" b="1" dirty="0" smtClean="0"/>
              <a:t>“</a:t>
            </a:r>
            <a:r>
              <a:rPr lang="en-GB" sz="2000" b="1" dirty="0"/>
              <a:t>equal access to justice</a:t>
            </a:r>
            <a:r>
              <a:rPr lang="en-GB" sz="2000" b="1" dirty="0" smtClean="0"/>
              <a:t>”</a:t>
            </a:r>
            <a:endParaRPr lang="en-US" sz="2000" dirty="0"/>
          </a:p>
          <a:p>
            <a:pPr algn="ctr"/>
            <a:r>
              <a:rPr lang="en-GB" sz="2000" dirty="0"/>
              <a:t> </a:t>
            </a:r>
            <a:endParaRPr lang="en-US" sz="2000" dirty="0"/>
          </a:p>
          <a:p>
            <a:pPr algn="ctr"/>
            <a:r>
              <a:rPr lang="en-GB" sz="2000" dirty="0"/>
              <a:t> </a:t>
            </a:r>
            <a:endParaRPr lang="en-US" sz="2000" dirty="0"/>
          </a:p>
          <a:p>
            <a:pPr algn="ctr"/>
            <a:r>
              <a:rPr lang="en-GB" sz="2000" dirty="0"/>
              <a:t> </a:t>
            </a:r>
            <a:endParaRPr lang="en-US" sz="2000" dirty="0"/>
          </a:p>
          <a:p>
            <a:pPr algn="ctr"/>
            <a:r>
              <a:rPr lang="en-GB" sz="2000" dirty="0"/>
              <a:t> </a:t>
            </a:r>
            <a:endParaRPr lang="en-US" sz="2000" dirty="0"/>
          </a:p>
          <a:p>
            <a:pPr algn="ctr"/>
            <a:r>
              <a:rPr lang="en-US" sz="2000" dirty="0" smtClean="0"/>
              <a:t/>
            </a:r>
            <a:br>
              <a:rPr lang="en-US" sz="2000" dirty="0" smtClean="0"/>
            </a:br>
            <a:r>
              <a:rPr lang="en-GB" sz="2000" b="1" dirty="0"/>
              <a:t>4 indicators:</a:t>
            </a:r>
            <a:endParaRPr lang="en-US" sz="2000" dirty="0"/>
          </a:p>
          <a:p>
            <a:pPr algn="ctr"/>
            <a:r>
              <a:rPr lang="en-GB" sz="2000" dirty="0"/>
              <a:t>1. Court system</a:t>
            </a:r>
            <a:endParaRPr lang="en-US" sz="2000" dirty="0"/>
          </a:p>
          <a:p>
            <a:pPr algn="ctr"/>
            <a:r>
              <a:rPr lang="en-GB" sz="2000" dirty="0"/>
              <a:t>2. Legal aid service</a:t>
            </a:r>
            <a:endParaRPr lang="en-US" sz="2000" dirty="0"/>
          </a:p>
          <a:p>
            <a:pPr algn="ctr"/>
            <a:r>
              <a:rPr lang="en-GB" sz="2000" dirty="0"/>
              <a:t>3. Police service</a:t>
            </a:r>
            <a:endParaRPr lang="en-US" sz="2000" dirty="0"/>
          </a:p>
          <a:p>
            <a:pPr algn="ctr"/>
            <a:r>
              <a:rPr lang="en-GB" sz="2000" dirty="0"/>
              <a:t>4. Prosecution service</a:t>
            </a:r>
            <a:endParaRPr lang="en-US" sz="2000" dirty="0"/>
          </a:p>
        </p:txBody>
      </p:sp>
      <p:pic>
        <p:nvPicPr>
          <p:cNvPr id="7" name="Picture 4" descr="Delicate Balance Art Print by Phillip Singer"/>
          <p:cNvPicPr>
            <a:picLocks noChangeAspect="1" noChangeArrowheads="1"/>
          </p:cNvPicPr>
          <p:nvPr/>
        </p:nvPicPr>
        <p:blipFill>
          <a:blip r:embed="rId3" cstate="print"/>
          <a:srcRect/>
          <a:stretch>
            <a:fillRect/>
          </a:stretch>
        </p:blipFill>
        <p:spPr bwMode="auto">
          <a:xfrm>
            <a:off x="7219411" y="3962400"/>
            <a:ext cx="1924589" cy="2895600"/>
          </a:xfrm>
          <a:prstGeom prst="rect">
            <a:avLst/>
          </a:prstGeom>
          <a:noFill/>
        </p:spPr>
      </p:pic>
      <p:sp>
        <p:nvSpPr>
          <p:cNvPr id="8" name="Down Arrow 7"/>
          <p:cNvSpPr/>
          <p:nvPr/>
        </p:nvSpPr>
        <p:spPr>
          <a:xfrm>
            <a:off x="3886200" y="2362200"/>
            <a:ext cx="609600" cy="15240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0"/>
          <a:ext cx="9144001" cy="6858000"/>
        </p:xfrm>
        <a:graphic>
          <a:graphicData uri="http://schemas.openxmlformats.org/drawingml/2006/table">
            <a:tbl>
              <a:tblPr firstRow="1" bandRow="1">
                <a:tableStyleId>{5C22544A-7EE6-4342-B048-85BDC9FD1C3A}</a:tableStyleId>
              </a:tblPr>
              <a:tblGrid>
                <a:gridCol w="4267201"/>
                <a:gridCol w="4876800"/>
              </a:tblGrid>
              <a:tr h="3562597">
                <a:tc>
                  <a:txBody>
                    <a:bodyPr/>
                    <a:lstStyle/>
                    <a:p>
                      <a:r>
                        <a:rPr lang="en-GB" sz="2200" b="1" kern="1200" dirty="0" smtClean="0">
                          <a:solidFill>
                            <a:schemeClr val="tx1"/>
                          </a:solidFill>
                          <a:latin typeface="Calibri" pitchFamily="34" charset="0"/>
                          <a:ea typeface="+mn-ea"/>
                          <a:cs typeface="+mn-cs"/>
                        </a:rPr>
                        <a:t>Indicator 1</a:t>
                      </a:r>
                      <a:r>
                        <a:rPr lang="en-GB" sz="2200" b="1" kern="1200" baseline="0" dirty="0" smtClean="0">
                          <a:solidFill>
                            <a:schemeClr val="tx1"/>
                          </a:solidFill>
                          <a:latin typeface="Calibri" pitchFamily="34" charset="0"/>
                          <a:ea typeface="+mn-ea"/>
                          <a:cs typeface="+mn-cs"/>
                        </a:rPr>
                        <a:t> </a:t>
                      </a:r>
                      <a:r>
                        <a:rPr lang="en-GB" sz="2200" b="1" kern="1200" baseline="0" dirty="0" smtClean="0">
                          <a:solidFill>
                            <a:srgbClr val="FFFF00"/>
                          </a:solidFill>
                          <a:latin typeface="Calibri" pitchFamily="34" charset="0"/>
                          <a:ea typeface="+mn-ea"/>
                          <a:cs typeface="+mn-cs"/>
                        </a:rPr>
                        <a:t>– Court system</a:t>
                      </a:r>
                      <a:endParaRPr lang="en-US" sz="2200" b="1" kern="1200" dirty="0" smtClean="0">
                        <a:solidFill>
                          <a:srgbClr val="FFFF00"/>
                        </a:solidFill>
                        <a:latin typeface="Calibri" pitchFamily="34" charset="0"/>
                        <a:ea typeface="+mn-ea"/>
                        <a:cs typeface="+mn-cs"/>
                      </a:endParaRPr>
                    </a:p>
                    <a:p>
                      <a:r>
                        <a:rPr lang="en-GB" sz="2200" b="0" i="0" kern="1200" dirty="0" smtClean="0">
                          <a:solidFill>
                            <a:schemeClr val="tx1"/>
                          </a:solidFill>
                          <a:latin typeface="Calibri" pitchFamily="34" charset="0"/>
                          <a:ea typeface="+mn-ea"/>
                          <a:cs typeface="+mn-cs"/>
                        </a:rPr>
                        <a:t>% citizens who say that they have access to court systems, disaggregated by gender, ethnicity, region, etc. </a:t>
                      </a:r>
                      <a:endParaRPr lang="en-US" sz="2200" b="0" i="0" kern="1200" dirty="0" smtClean="0">
                        <a:solidFill>
                          <a:schemeClr val="tx1"/>
                        </a:solidFill>
                        <a:latin typeface="Calibri" pitchFamily="34" charset="0"/>
                        <a:ea typeface="+mn-ea"/>
                        <a:cs typeface="+mn-cs"/>
                      </a:endParaRPr>
                    </a:p>
                    <a:p>
                      <a:r>
                        <a:rPr lang="en-GB" sz="2200" b="1" kern="1200" dirty="0" smtClean="0">
                          <a:solidFill>
                            <a:schemeClr val="tx1"/>
                          </a:solidFill>
                          <a:latin typeface="Calibri" pitchFamily="34" charset="0"/>
                          <a:ea typeface="+mn-ea"/>
                          <a:cs typeface="+mn-cs"/>
                        </a:rPr>
                        <a:t> </a:t>
                      </a:r>
                      <a:endParaRPr lang="en-US" sz="2200" b="1" kern="1200" dirty="0" smtClean="0">
                        <a:solidFill>
                          <a:schemeClr val="tx1"/>
                        </a:solidFill>
                        <a:latin typeface="Calibri" pitchFamily="34" charset="0"/>
                        <a:ea typeface="+mn-ea"/>
                        <a:cs typeface="+mn-cs"/>
                      </a:endParaRPr>
                    </a:p>
                    <a:p>
                      <a:pPr lvl="0"/>
                      <a:r>
                        <a:rPr lang="en-GB" sz="2200" b="1" u="sng" kern="1200" dirty="0" smtClean="0">
                          <a:solidFill>
                            <a:schemeClr val="bg1"/>
                          </a:solidFill>
                          <a:latin typeface="Calibri" pitchFamily="34" charset="0"/>
                          <a:ea typeface="+mn-ea"/>
                          <a:cs typeface="+mn-cs"/>
                        </a:rPr>
                        <a:t>Adapted from version 1</a:t>
                      </a:r>
                      <a:r>
                        <a:rPr lang="en-GB" sz="2200" b="1" kern="1200" dirty="0" smtClean="0">
                          <a:solidFill>
                            <a:schemeClr val="bg1"/>
                          </a:solidFill>
                          <a:latin typeface="Calibri" pitchFamily="34" charset="0"/>
                          <a:ea typeface="+mn-ea"/>
                          <a:cs typeface="+mn-cs"/>
                        </a:rPr>
                        <a:t>: Disaggregated to reveal issues of inequality </a:t>
                      </a:r>
                      <a:endParaRPr lang="en-US" sz="2200" b="1" kern="1200" dirty="0" smtClean="0">
                        <a:solidFill>
                          <a:schemeClr val="bg1"/>
                        </a:solidFill>
                        <a:latin typeface="Calibri" pitchFamily="34" charset="0"/>
                        <a:ea typeface="+mn-ea"/>
                        <a:cs typeface="+mn-cs"/>
                      </a:endParaRPr>
                    </a:p>
                    <a:p>
                      <a:r>
                        <a:rPr lang="en-GB" sz="2200" b="1" kern="1200" dirty="0" smtClean="0">
                          <a:solidFill>
                            <a:schemeClr val="tx1"/>
                          </a:solidFill>
                          <a:latin typeface="Calibri" pitchFamily="34" charset="0"/>
                          <a:ea typeface="+mn-ea"/>
                          <a:cs typeface="+mn-cs"/>
                        </a:rPr>
                        <a:t> </a:t>
                      </a:r>
                      <a:endParaRPr lang="en-US" sz="2200" b="1" kern="1200" dirty="0" smtClean="0">
                        <a:solidFill>
                          <a:schemeClr val="tx1"/>
                        </a:solidFill>
                        <a:latin typeface="Calibri" pitchFamily="34" charset="0"/>
                        <a:ea typeface="+mn-ea"/>
                        <a:cs typeface="+mn-cs"/>
                      </a:endParaRPr>
                    </a:p>
                  </a:txBody>
                  <a:tcPr>
                    <a:solidFill>
                      <a:srgbClr val="00B050"/>
                    </a:solidFill>
                  </a:tcPr>
                </a:tc>
                <a:tc>
                  <a:txBody>
                    <a:bodyPr/>
                    <a:lstStyle/>
                    <a:p>
                      <a:r>
                        <a:rPr lang="en-GB" sz="2200" b="1" kern="1200" dirty="0" smtClean="0">
                          <a:solidFill>
                            <a:schemeClr val="tx1"/>
                          </a:solidFill>
                          <a:latin typeface="Calibri" pitchFamily="34" charset="0"/>
                          <a:ea typeface="+mn-ea"/>
                          <a:cs typeface="+mn-cs"/>
                        </a:rPr>
                        <a:t>Indicator 3</a:t>
                      </a:r>
                      <a:r>
                        <a:rPr lang="en-GB" sz="2200" b="1" kern="1200" baseline="0" dirty="0" smtClean="0">
                          <a:solidFill>
                            <a:schemeClr val="tx1"/>
                          </a:solidFill>
                          <a:latin typeface="Calibri" pitchFamily="34" charset="0"/>
                          <a:ea typeface="+mn-ea"/>
                          <a:cs typeface="+mn-cs"/>
                        </a:rPr>
                        <a:t> </a:t>
                      </a:r>
                      <a:r>
                        <a:rPr lang="en-GB" sz="2200" b="1" kern="1200" baseline="0" dirty="0" smtClean="0">
                          <a:solidFill>
                            <a:srgbClr val="FFFF00"/>
                          </a:solidFill>
                          <a:latin typeface="Calibri" pitchFamily="34" charset="0"/>
                          <a:ea typeface="+mn-ea"/>
                          <a:cs typeface="+mn-cs"/>
                        </a:rPr>
                        <a:t>– Police service</a:t>
                      </a:r>
                      <a:endParaRPr lang="en-US" sz="2200" b="1" kern="1200" dirty="0" smtClean="0">
                        <a:solidFill>
                          <a:srgbClr val="FFFF00"/>
                        </a:solidFill>
                        <a:latin typeface="Calibri" pitchFamily="34" charset="0"/>
                        <a:ea typeface="+mn-ea"/>
                        <a:cs typeface="+mn-cs"/>
                      </a:endParaRPr>
                    </a:p>
                    <a:p>
                      <a:r>
                        <a:rPr lang="en-GB" sz="2200" b="0" i="0" kern="1200" dirty="0" smtClean="0">
                          <a:solidFill>
                            <a:schemeClr val="tx1"/>
                          </a:solidFill>
                          <a:latin typeface="Calibri" pitchFamily="34" charset="0"/>
                          <a:ea typeface="+mn-ea"/>
                          <a:cs typeface="+mn-cs"/>
                        </a:rPr>
                        <a:t>% citizens who say that the police will respond to them without requiring a bribe if called to resolve a dispute, disaggregated by gender, ethnicity, region, etc.  </a:t>
                      </a:r>
                      <a:endParaRPr lang="en-US" sz="2200" b="0" i="0" kern="1200" dirty="0" smtClean="0">
                        <a:solidFill>
                          <a:schemeClr val="tx1"/>
                        </a:solidFill>
                        <a:latin typeface="Calibri" pitchFamily="34" charset="0"/>
                        <a:ea typeface="+mn-ea"/>
                        <a:cs typeface="+mn-cs"/>
                      </a:endParaRPr>
                    </a:p>
                    <a:p>
                      <a:r>
                        <a:rPr lang="en-GB" sz="2200" b="1" kern="1200" dirty="0" smtClean="0">
                          <a:solidFill>
                            <a:schemeClr val="tx1"/>
                          </a:solidFill>
                          <a:latin typeface="Calibri" pitchFamily="34" charset="0"/>
                          <a:ea typeface="+mn-ea"/>
                          <a:cs typeface="+mn-cs"/>
                        </a:rPr>
                        <a:t> </a:t>
                      </a:r>
                      <a:r>
                        <a:rPr lang="en-GB" sz="2200" b="1" u="sng" kern="1200" dirty="0" smtClean="0">
                          <a:solidFill>
                            <a:schemeClr val="bg1"/>
                          </a:solidFill>
                          <a:latin typeface="Calibri" pitchFamily="34" charset="0"/>
                          <a:ea typeface="+mn-ea"/>
                          <a:cs typeface="+mn-cs"/>
                        </a:rPr>
                        <a:t>Adds balance</a:t>
                      </a:r>
                      <a:r>
                        <a:rPr lang="en-GB" sz="2200" b="1" kern="1200" dirty="0" smtClean="0">
                          <a:solidFill>
                            <a:schemeClr val="bg1"/>
                          </a:solidFill>
                          <a:latin typeface="Calibri" pitchFamily="34" charset="0"/>
                          <a:ea typeface="+mn-ea"/>
                          <a:cs typeface="+mn-cs"/>
                        </a:rPr>
                        <a:t>: Will alert you to problems in police services that may block access to justice more for some groups than for other. </a:t>
                      </a:r>
                      <a:endParaRPr lang="en-US" sz="2200" b="1" kern="1200" dirty="0" smtClean="0">
                        <a:solidFill>
                          <a:schemeClr val="bg1"/>
                        </a:solidFill>
                        <a:latin typeface="Calibri" pitchFamily="34" charset="0"/>
                        <a:ea typeface="+mn-ea"/>
                        <a:cs typeface="+mn-cs"/>
                      </a:endParaRPr>
                    </a:p>
                  </a:txBody>
                  <a:tcPr>
                    <a:solidFill>
                      <a:srgbClr val="00B050"/>
                    </a:solidFill>
                  </a:tcPr>
                </a:tc>
              </a:tr>
              <a:tr h="3295403">
                <a:tc>
                  <a:txBody>
                    <a:bodyPr/>
                    <a:lstStyle/>
                    <a:p>
                      <a:r>
                        <a:rPr lang="en-GB" sz="2200" b="1" kern="1200" dirty="0" smtClean="0">
                          <a:solidFill>
                            <a:schemeClr val="tx1"/>
                          </a:solidFill>
                          <a:latin typeface="Calibri" pitchFamily="34" charset="0"/>
                          <a:ea typeface="+mn-ea"/>
                          <a:cs typeface="+mn-cs"/>
                        </a:rPr>
                        <a:t>Indicator 2</a:t>
                      </a:r>
                      <a:r>
                        <a:rPr lang="en-GB" sz="2200" b="1" kern="1200" baseline="0" dirty="0" smtClean="0">
                          <a:solidFill>
                            <a:schemeClr val="tx1"/>
                          </a:solidFill>
                          <a:latin typeface="Calibri" pitchFamily="34" charset="0"/>
                          <a:ea typeface="+mn-ea"/>
                          <a:cs typeface="+mn-cs"/>
                        </a:rPr>
                        <a:t> </a:t>
                      </a:r>
                      <a:r>
                        <a:rPr lang="en-GB" sz="2200" b="1" kern="1200" baseline="0" dirty="0" smtClean="0">
                          <a:solidFill>
                            <a:srgbClr val="FFFF00"/>
                          </a:solidFill>
                          <a:latin typeface="Calibri" pitchFamily="34" charset="0"/>
                          <a:ea typeface="+mn-ea"/>
                          <a:cs typeface="+mn-cs"/>
                        </a:rPr>
                        <a:t>– Legal aid</a:t>
                      </a:r>
                      <a:r>
                        <a:rPr lang="en-GB" sz="2200" b="1" kern="1200" dirty="0" smtClean="0">
                          <a:solidFill>
                            <a:srgbClr val="FFFF00"/>
                          </a:solidFill>
                          <a:latin typeface="Calibri" pitchFamily="34" charset="0"/>
                          <a:ea typeface="+mn-ea"/>
                          <a:cs typeface="+mn-cs"/>
                        </a:rPr>
                        <a:t>  service</a:t>
                      </a:r>
                      <a:endParaRPr lang="en-US" sz="2200" b="1" kern="1200" dirty="0" smtClean="0">
                        <a:solidFill>
                          <a:srgbClr val="FFFF00"/>
                        </a:solidFill>
                        <a:latin typeface="Calibri" pitchFamily="34" charset="0"/>
                        <a:ea typeface="+mn-ea"/>
                        <a:cs typeface="+mn-cs"/>
                      </a:endParaRPr>
                    </a:p>
                    <a:p>
                      <a:r>
                        <a:rPr lang="en-GB" sz="2200" b="0" i="0" kern="1200" dirty="0" smtClean="0">
                          <a:solidFill>
                            <a:schemeClr val="tx1"/>
                          </a:solidFill>
                          <a:latin typeface="Calibri" pitchFamily="34" charset="0"/>
                          <a:ea typeface="+mn-ea"/>
                          <a:cs typeface="+mn-cs"/>
                        </a:rPr>
                        <a:t>% accused persons legally represented at one or more court appearances, disaggregated by gender, ethnicity, region, etc. </a:t>
                      </a:r>
                      <a:endParaRPr lang="en-US" sz="2200" b="1" kern="1200" dirty="0" smtClean="0">
                        <a:solidFill>
                          <a:schemeClr val="tx1"/>
                        </a:solidFill>
                        <a:latin typeface="Calibri" pitchFamily="34" charset="0"/>
                        <a:ea typeface="+mn-ea"/>
                        <a:cs typeface="+mn-cs"/>
                      </a:endParaRPr>
                    </a:p>
                    <a:p>
                      <a:pPr lvl="0"/>
                      <a:r>
                        <a:rPr lang="en-GB" sz="2200" b="1" u="sng" kern="1200" dirty="0" smtClean="0">
                          <a:solidFill>
                            <a:schemeClr val="bg1"/>
                          </a:solidFill>
                          <a:latin typeface="Calibri" pitchFamily="34" charset="0"/>
                          <a:ea typeface="+mn-ea"/>
                          <a:cs typeface="+mn-cs"/>
                        </a:rPr>
                        <a:t>Adapted from version 1</a:t>
                      </a:r>
                      <a:r>
                        <a:rPr lang="en-GB" sz="2200" b="1" kern="1200" dirty="0" smtClean="0">
                          <a:solidFill>
                            <a:schemeClr val="bg1"/>
                          </a:solidFill>
                          <a:latin typeface="Calibri" pitchFamily="34" charset="0"/>
                          <a:ea typeface="+mn-ea"/>
                          <a:cs typeface="+mn-cs"/>
                        </a:rPr>
                        <a:t>: Disaggregated to reveal issues of inequality</a:t>
                      </a:r>
                      <a:endParaRPr lang="en-US" sz="2200" b="1" kern="1200" dirty="0" smtClean="0">
                        <a:solidFill>
                          <a:schemeClr val="bg1"/>
                        </a:solidFill>
                        <a:latin typeface="Calibri" pitchFamily="34" charset="0"/>
                        <a:ea typeface="+mn-ea"/>
                        <a:cs typeface="+mn-cs"/>
                      </a:endParaRPr>
                    </a:p>
                  </a:txBody>
                  <a:tcPr>
                    <a:solidFill>
                      <a:srgbClr val="00B050"/>
                    </a:solidFill>
                  </a:tcPr>
                </a:tc>
                <a:tc>
                  <a:txBody>
                    <a:bodyPr/>
                    <a:lstStyle/>
                    <a:p>
                      <a:r>
                        <a:rPr lang="en-GB" sz="2200" b="1" kern="1200" dirty="0" smtClean="0">
                          <a:solidFill>
                            <a:schemeClr val="tx1"/>
                          </a:solidFill>
                          <a:latin typeface="Calibri" pitchFamily="34" charset="0"/>
                          <a:ea typeface="+mn-ea"/>
                          <a:cs typeface="+mn-cs"/>
                        </a:rPr>
                        <a:t>Indicator 4</a:t>
                      </a:r>
                      <a:r>
                        <a:rPr lang="en-GB" sz="2200" b="1" kern="1200" baseline="0" dirty="0" smtClean="0">
                          <a:solidFill>
                            <a:schemeClr val="tx1"/>
                          </a:solidFill>
                          <a:latin typeface="Calibri" pitchFamily="34" charset="0"/>
                          <a:ea typeface="+mn-ea"/>
                          <a:cs typeface="+mn-cs"/>
                        </a:rPr>
                        <a:t> </a:t>
                      </a:r>
                      <a:r>
                        <a:rPr lang="en-GB" sz="2200" b="1" kern="1200" baseline="0" dirty="0" smtClean="0">
                          <a:solidFill>
                            <a:srgbClr val="FFFF00"/>
                          </a:solidFill>
                          <a:latin typeface="Calibri" pitchFamily="34" charset="0"/>
                          <a:ea typeface="+mn-ea"/>
                          <a:cs typeface="+mn-cs"/>
                        </a:rPr>
                        <a:t>– Prosecution service</a:t>
                      </a:r>
                      <a:endParaRPr lang="en-US" sz="2200" b="1" kern="1200" dirty="0" smtClean="0">
                        <a:solidFill>
                          <a:srgbClr val="FFFF00"/>
                        </a:solidFill>
                        <a:latin typeface="Calibri" pitchFamily="34" charset="0"/>
                        <a:ea typeface="+mn-ea"/>
                        <a:cs typeface="+mn-cs"/>
                      </a:endParaRPr>
                    </a:p>
                    <a:p>
                      <a:r>
                        <a:rPr lang="en-GB" sz="2200" b="0" i="0" kern="1200" dirty="0" smtClean="0">
                          <a:solidFill>
                            <a:schemeClr val="tx1"/>
                          </a:solidFill>
                          <a:latin typeface="Calibri" pitchFamily="34" charset="0"/>
                          <a:ea typeface="+mn-ea"/>
                          <a:cs typeface="+mn-cs"/>
                        </a:rPr>
                        <a:t>Ratio of prosecution caseloads in courts serving wealthier communities to those in courts serving marginalized communities</a:t>
                      </a:r>
                      <a:endParaRPr lang="en-US" sz="2200" b="0" i="0" kern="1200" dirty="0" smtClean="0">
                        <a:solidFill>
                          <a:schemeClr val="tx1"/>
                        </a:solidFill>
                        <a:latin typeface="Calibri" pitchFamily="34" charset="0"/>
                        <a:ea typeface="+mn-ea"/>
                        <a:cs typeface="+mn-cs"/>
                      </a:endParaRPr>
                    </a:p>
                    <a:p>
                      <a:r>
                        <a:rPr lang="en-GB" sz="2200" b="1" kern="1200" dirty="0" smtClean="0">
                          <a:solidFill>
                            <a:schemeClr val="tx1"/>
                          </a:solidFill>
                          <a:latin typeface="Calibri" pitchFamily="34" charset="0"/>
                          <a:ea typeface="+mn-ea"/>
                          <a:cs typeface="+mn-cs"/>
                        </a:rPr>
                        <a:t> </a:t>
                      </a:r>
                      <a:r>
                        <a:rPr lang="en-GB" sz="2200" b="1" u="sng" kern="1200" dirty="0" smtClean="0">
                          <a:solidFill>
                            <a:schemeClr val="bg1"/>
                          </a:solidFill>
                          <a:latin typeface="Calibri" pitchFamily="34" charset="0"/>
                          <a:ea typeface="+mn-ea"/>
                          <a:cs typeface="+mn-cs"/>
                        </a:rPr>
                        <a:t>Adds balance</a:t>
                      </a:r>
                      <a:r>
                        <a:rPr lang="en-GB" sz="2200" b="1" kern="1200" dirty="0" smtClean="0">
                          <a:solidFill>
                            <a:schemeClr val="bg1"/>
                          </a:solidFill>
                          <a:latin typeface="Calibri" pitchFamily="34" charset="0"/>
                          <a:ea typeface="+mn-ea"/>
                          <a:cs typeface="+mn-cs"/>
                        </a:rPr>
                        <a:t>: Will alert you to problems in prosecution services that may block access to justice more for some groups than for other. </a:t>
                      </a:r>
                      <a:endParaRPr lang="en-US" sz="2200" b="1" kern="1200" dirty="0" smtClean="0">
                        <a:solidFill>
                          <a:schemeClr val="bg1"/>
                        </a:solidFill>
                        <a:latin typeface="Calibri" pitchFamily="34" charset="0"/>
                        <a:ea typeface="+mn-ea"/>
                        <a:cs typeface="+mn-cs"/>
                      </a:endParaRPr>
                    </a:p>
                  </a:txBody>
                  <a:tcPr>
                    <a:solidFill>
                      <a:srgbClr val="00B050"/>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1230671.JPG"/>
          <p:cNvPicPr>
            <a:picLocks noChangeAspect="1"/>
          </p:cNvPicPr>
          <p:nvPr/>
        </p:nvPicPr>
        <p:blipFill>
          <a:blip r:embed="rId3" cstate="print"/>
          <a:stretch>
            <a:fillRect/>
          </a:stretch>
        </p:blipFill>
        <p:spPr>
          <a:xfrm>
            <a:off x="3251200" y="3505200"/>
            <a:ext cx="3759200" cy="2819400"/>
          </a:xfrm>
          <a:prstGeom prst="rect">
            <a:avLst/>
          </a:prstGeom>
        </p:spPr>
      </p:pic>
      <p:sp>
        <p:nvSpPr>
          <p:cNvPr id="2" name="TextBox 1"/>
          <p:cNvSpPr txBox="1"/>
          <p:nvPr/>
        </p:nvSpPr>
        <p:spPr>
          <a:xfrm>
            <a:off x="2667000" y="228600"/>
            <a:ext cx="4191000" cy="954107"/>
          </a:xfrm>
          <a:prstGeom prst="rect">
            <a:avLst/>
          </a:prstGeom>
          <a:noFill/>
        </p:spPr>
        <p:txBody>
          <a:bodyPr wrap="square" rtlCol="0">
            <a:spAutoFit/>
          </a:bodyPr>
          <a:lstStyle/>
          <a:p>
            <a:r>
              <a:rPr lang="en-US" sz="2800" b="1" dirty="0" smtClean="0"/>
              <a:t>PRO-POOR AND GENDER-SENSITIVE INDICATORS</a:t>
            </a:r>
            <a:endParaRPr lang="en-US" sz="2800" b="1" dirty="0"/>
          </a:p>
        </p:txBody>
      </p:sp>
      <p:pic>
        <p:nvPicPr>
          <p:cNvPr id="3075" name="Picture 3" descr="C:\Users\TOSHIBA 1\Pictures\Nigeria\P1230793.JPG"/>
          <p:cNvPicPr>
            <a:picLocks noChangeAspect="1" noChangeArrowheads="1"/>
          </p:cNvPicPr>
          <p:nvPr/>
        </p:nvPicPr>
        <p:blipFill>
          <a:blip r:embed="rId4"/>
          <a:srcRect/>
          <a:stretch>
            <a:fillRect/>
          </a:stretch>
        </p:blipFill>
        <p:spPr bwMode="auto">
          <a:xfrm>
            <a:off x="-5588000" y="-4191000"/>
            <a:ext cx="20320000" cy="15240000"/>
          </a:xfrm>
          <a:prstGeom prst="rect">
            <a:avLst/>
          </a:prstGeom>
          <a:noFill/>
          <a:scene3d>
            <a:camera prst="orthographicFront">
              <a:rot lat="0" lon="5400000" rev="0"/>
            </a:camera>
            <a:lightRig rig="threePt" dir="t"/>
          </a:scene3d>
        </p:spPr>
      </p:pic>
      <p:pic>
        <p:nvPicPr>
          <p:cNvPr id="5" name="Picture 4" descr="P1230664.JPG"/>
          <p:cNvPicPr>
            <a:picLocks noChangeAspect="1"/>
          </p:cNvPicPr>
          <p:nvPr/>
        </p:nvPicPr>
        <p:blipFill>
          <a:blip r:embed="rId5" cstate="print"/>
          <a:stretch>
            <a:fillRect/>
          </a:stretch>
        </p:blipFill>
        <p:spPr>
          <a:xfrm>
            <a:off x="0" y="3048000"/>
            <a:ext cx="3048000" cy="2286000"/>
          </a:xfrm>
          <a:prstGeom prst="rect">
            <a:avLst/>
          </a:prstGeom>
        </p:spPr>
      </p:pic>
      <p:pic>
        <p:nvPicPr>
          <p:cNvPr id="6" name="Picture 5" descr="P1230793.JPG"/>
          <p:cNvPicPr>
            <a:picLocks noChangeAspect="1"/>
          </p:cNvPicPr>
          <p:nvPr/>
        </p:nvPicPr>
        <p:blipFill>
          <a:blip r:embed="rId6" cstate="print"/>
          <a:stretch>
            <a:fillRect/>
          </a:stretch>
        </p:blipFill>
        <p:spPr>
          <a:xfrm rot="5400000">
            <a:off x="6365875" y="4079875"/>
            <a:ext cx="3175000" cy="2381250"/>
          </a:xfrm>
          <a:prstGeom prst="rect">
            <a:avLst/>
          </a:prstGeom>
        </p:spPr>
      </p:pic>
      <p:pic>
        <p:nvPicPr>
          <p:cNvPr id="9" name="Picture 8" descr="P1230666.JPG"/>
          <p:cNvPicPr>
            <a:picLocks noChangeAspect="1"/>
          </p:cNvPicPr>
          <p:nvPr/>
        </p:nvPicPr>
        <p:blipFill>
          <a:blip r:embed="rId7" cstate="print"/>
          <a:stretch>
            <a:fillRect/>
          </a:stretch>
        </p:blipFill>
        <p:spPr>
          <a:xfrm>
            <a:off x="2362200" y="1143000"/>
            <a:ext cx="3657600" cy="2743200"/>
          </a:xfrm>
          <a:prstGeom prst="rect">
            <a:avLst/>
          </a:prstGeom>
        </p:spPr>
      </p:pic>
      <p:pic>
        <p:nvPicPr>
          <p:cNvPr id="7" name="Picture 6" descr="P1230663.JPG"/>
          <p:cNvPicPr>
            <a:picLocks noChangeAspect="1"/>
          </p:cNvPicPr>
          <p:nvPr/>
        </p:nvPicPr>
        <p:blipFill>
          <a:blip r:embed="rId8" cstate="print"/>
          <a:stretch>
            <a:fillRect/>
          </a:stretch>
        </p:blipFill>
        <p:spPr>
          <a:xfrm>
            <a:off x="0" y="1066800"/>
            <a:ext cx="3048000" cy="2286000"/>
          </a:xfrm>
          <a:prstGeom prst="rect">
            <a:avLst/>
          </a:prstGeom>
        </p:spPr>
      </p:pic>
      <p:pic>
        <p:nvPicPr>
          <p:cNvPr id="11" name="Picture 10" descr="P1230660.JPG"/>
          <p:cNvPicPr>
            <a:picLocks noChangeAspect="1"/>
          </p:cNvPicPr>
          <p:nvPr/>
        </p:nvPicPr>
        <p:blipFill>
          <a:blip r:embed="rId9" cstate="print"/>
          <a:stretch>
            <a:fillRect/>
          </a:stretch>
        </p:blipFill>
        <p:spPr>
          <a:xfrm>
            <a:off x="5994400" y="1524000"/>
            <a:ext cx="3149600" cy="2362200"/>
          </a:xfrm>
          <a:prstGeom prst="rect">
            <a:avLst/>
          </a:prstGeom>
        </p:spPr>
      </p:pic>
      <p:pic>
        <p:nvPicPr>
          <p:cNvPr id="12" name="Picture 11" descr="P1230657.JPG"/>
          <p:cNvPicPr>
            <a:picLocks noChangeAspect="1"/>
          </p:cNvPicPr>
          <p:nvPr/>
        </p:nvPicPr>
        <p:blipFill>
          <a:blip r:embed="rId10" cstate="print"/>
          <a:stretch>
            <a:fillRect/>
          </a:stretch>
        </p:blipFill>
        <p:spPr>
          <a:xfrm>
            <a:off x="1905000" y="4057650"/>
            <a:ext cx="3124200" cy="234315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905000" y="1004887"/>
            <a:ext cx="8142288" cy="519113"/>
          </a:xfrm>
          <a:prstGeom prst="rect">
            <a:avLst/>
          </a:prstGeom>
          <a:noFill/>
          <a:ln w="9525">
            <a:noFill/>
            <a:miter lim="800000"/>
            <a:headEnd/>
            <a:tailEnd/>
          </a:ln>
        </p:spPr>
        <p:txBody>
          <a:bodyPr>
            <a:spAutoFit/>
          </a:bodyPr>
          <a:lstStyle/>
          <a:p>
            <a:pPr eaLnBrk="0" hangingPunct="0"/>
            <a:r>
              <a:rPr lang="en-US" sz="2800" b="1" dirty="0">
                <a:solidFill>
                  <a:srgbClr val="003399"/>
                </a:solidFill>
                <a:latin typeface="Calibri" pitchFamily="34" charset="0"/>
              </a:rPr>
              <a:t>Poverty &amp; gender sensitive indicators</a:t>
            </a:r>
          </a:p>
        </p:txBody>
      </p:sp>
      <p:sp>
        <p:nvSpPr>
          <p:cNvPr id="11268" name="Text Box 4"/>
          <p:cNvSpPr txBox="1">
            <a:spLocks noChangeArrowheads="1"/>
          </p:cNvSpPr>
          <p:nvPr/>
        </p:nvSpPr>
        <p:spPr bwMode="auto">
          <a:xfrm>
            <a:off x="577850" y="1835150"/>
            <a:ext cx="8229600" cy="822325"/>
          </a:xfrm>
          <a:prstGeom prst="rect">
            <a:avLst/>
          </a:prstGeom>
          <a:noFill/>
          <a:ln w="9525">
            <a:noFill/>
            <a:miter lim="800000"/>
            <a:headEnd/>
            <a:tailEnd/>
          </a:ln>
        </p:spPr>
        <p:txBody>
          <a:bodyPr>
            <a:spAutoFit/>
          </a:bodyPr>
          <a:lstStyle/>
          <a:p>
            <a:pPr eaLnBrk="0" hangingPunct="0"/>
            <a:endParaRPr lang="en-US">
              <a:solidFill>
                <a:srgbClr val="003399"/>
              </a:solidFill>
              <a:latin typeface="Calibri" pitchFamily="34" charset="0"/>
            </a:endParaRPr>
          </a:p>
          <a:p>
            <a:pPr eaLnBrk="0" hangingPunct="0"/>
            <a:endParaRPr lang="en-US">
              <a:solidFill>
                <a:srgbClr val="003399"/>
              </a:solidFill>
              <a:latin typeface="Calibri" pitchFamily="34" charset="0"/>
            </a:endParaRPr>
          </a:p>
        </p:txBody>
      </p:sp>
      <p:sp>
        <p:nvSpPr>
          <p:cNvPr id="200712" name="Rectangle 8"/>
          <p:cNvSpPr>
            <a:spLocks noChangeArrowheads="1"/>
          </p:cNvSpPr>
          <p:nvPr/>
        </p:nvSpPr>
        <p:spPr bwMode="auto">
          <a:xfrm>
            <a:off x="381000" y="1962150"/>
            <a:ext cx="8153400" cy="4892675"/>
          </a:xfrm>
          <a:prstGeom prst="rect">
            <a:avLst/>
          </a:prstGeom>
          <a:noFill/>
          <a:ln w="9525">
            <a:noFill/>
            <a:miter lim="800000"/>
            <a:headEnd/>
            <a:tailEnd/>
          </a:ln>
        </p:spPr>
        <p:txBody>
          <a:bodyPr anchor="ctr">
            <a:spAutoFit/>
          </a:bodyPr>
          <a:lstStyle/>
          <a:p>
            <a:pPr>
              <a:buFontTx/>
              <a:buChar char="•"/>
            </a:pPr>
            <a:r>
              <a:rPr lang="en-GB" sz="2400">
                <a:latin typeface="Calibri" pitchFamily="34" charset="0"/>
              </a:rPr>
              <a:t>  Poor governance exacts a </a:t>
            </a:r>
            <a:r>
              <a:rPr lang="en-GB" sz="2400" u="sng">
                <a:latin typeface="Calibri" pitchFamily="34" charset="0"/>
              </a:rPr>
              <a:t>higher price on the poor</a:t>
            </a:r>
            <a:r>
              <a:rPr lang="en-GB" sz="2400">
                <a:latin typeface="Calibri" pitchFamily="34" charset="0"/>
              </a:rPr>
              <a:t>:  as an additional “obstacle”, and by lowering the quality of services  </a:t>
            </a:r>
          </a:p>
          <a:p>
            <a:endParaRPr lang="en-GB" sz="2400">
              <a:latin typeface="Calibri" pitchFamily="34" charset="0"/>
            </a:endParaRPr>
          </a:p>
          <a:p>
            <a:pPr>
              <a:buFontTx/>
              <a:buChar char="•"/>
            </a:pPr>
            <a:r>
              <a:rPr lang="en-GB" sz="2400">
                <a:latin typeface="Calibri" pitchFamily="34" charset="0"/>
              </a:rPr>
              <a:t>  </a:t>
            </a:r>
            <a:r>
              <a:rPr lang="en-GB" sz="2400" u="sng">
                <a:latin typeface="Calibri" pitchFamily="34" charset="0"/>
              </a:rPr>
              <a:t>Gendered forms</a:t>
            </a:r>
            <a:r>
              <a:rPr lang="en-GB" sz="2400">
                <a:latin typeface="Calibri" pitchFamily="34" charset="0"/>
              </a:rPr>
              <a:t> and dimensions of governance: men more often tend to be in positions of power, and therefore to be the beneficiaries of corruption, services, positions and other</a:t>
            </a:r>
          </a:p>
          <a:p>
            <a:pPr>
              <a:buFontTx/>
              <a:buChar char="•"/>
            </a:pPr>
            <a:endParaRPr lang="en-GB" sz="2400">
              <a:latin typeface="Calibri" pitchFamily="34" charset="0"/>
            </a:endParaRPr>
          </a:p>
          <a:p>
            <a:pPr>
              <a:buFontTx/>
              <a:buChar char="•"/>
            </a:pPr>
            <a:r>
              <a:rPr lang="en-GB" sz="2400">
                <a:latin typeface="Calibri" pitchFamily="34" charset="0"/>
              </a:rPr>
              <a:t>  Need for assessments to be sensitive to the </a:t>
            </a:r>
            <a:r>
              <a:rPr lang="en-GB" sz="2400" u="sng">
                <a:latin typeface="Calibri" pitchFamily="34" charset="0"/>
              </a:rPr>
              <a:t>impact</a:t>
            </a:r>
            <a:r>
              <a:rPr lang="en-GB" sz="2400">
                <a:latin typeface="Calibri" pitchFamily="34" charset="0"/>
              </a:rPr>
              <a:t> of poor governance and service delivery on marginalised groups</a:t>
            </a:r>
          </a:p>
          <a:p>
            <a:pPr>
              <a:buFontTx/>
              <a:buChar char="•"/>
            </a:pPr>
            <a:endParaRPr lang="en-GB" sz="2400">
              <a:latin typeface="Calibri" pitchFamily="34" charset="0"/>
            </a:endParaRPr>
          </a:p>
          <a:p>
            <a:pPr>
              <a:buFontTx/>
              <a:buChar char="•"/>
            </a:pPr>
            <a:r>
              <a:rPr lang="en-GB" sz="2400">
                <a:latin typeface="Calibri" pitchFamily="34" charset="0"/>
              </a:rPr>
              <a:t>  Indicators in this area too often tend to be gender and poverty </a:t>
            </a:r>
            <a:r>
              <a:rPr lang="en-GB" sz="2400" u="sng">
                <a:latin typeface="Calibri" pitchFamily="34" charset="0"/>
              </a:rPr>
              <a:t>blind</a:t>
            </a:r>
            <a:endParaRPr lang="en-GB" sz="2400">
              <a:latin typeface="Calibri" pitchFamily="34" charset="0"/>
            </a:endParaRPr>
          </a:p>
          <a:p>
            <a:pPr algn="ctr"/>
            <a:endParaRPr lang="en-GB"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7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7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304800" y="1524000"/>
            <a:ext cx="7162800" cy="0"/>
          </a:xfrm>
          <a:prstGeom prst="line">
            <a:avLst/>
          </a:prstGeom>
          <a:noFill/>
          <a:ln w="12700">
            <a:solidFill>
              <a:schemeClr val="bg1"/>
            </a:solidFill>
            <a:round/>
            <a:headEnd/>
            <a:tailEnd/>
          </a:ln>
        </p:spPr>
        <p:txBody>
          <a:bodyPr/>
          <a:lstStyle/>
          <a:p>
            <a:endParaRPr lang="en-US"/>
          </a:p>
        </p:txBody>
      </p:sp>
      <p:sp>
        <p:nvSpPr>
          <p:cNvPr id="12291" name="Text Box 4"/>
          <p:cNvSpPr txBox="1">
            <a:spLocks noChangeArrowheads="1"/>
          </p:cNvSpPr>
          <p:nvPr/>
        </p:nvSpPr>
        <p:spPr bwMode="auto">
          <a:xfrm>
            <a:off x="577850" y="1835150"/>
            <a:ext cx="8229600" cy="822325"/>
          </a:xfrm>
          <a:prstGeom prst="rect">
            <a:avLst/>
          </a:prstGeom>
          <a:noFill/>
          <a:ln w="9525">
            <a:noFill/>
            <a:miter lim="800000"/>
            <a:headEnd/>
            <a:tailEnd/>
          </a:ln>
        </p:spPr>
        <p:txBody>
          <a:bodyPr>
            <a:spAutoFit/>
          </a:bodyPr>
          <a:lstStyle/>
          <a:p>
            <a:pPr eaLnBrk="0" hangingPunct="0">
              <a:buFontTx/>
              <a:buChar char="•"/>
            </a:pPr>
            <a:endParaRPr lang="en-US">
              <a:solidFill>
                <a:srgbClr val="003399"/>
              </a:solidFill>
              <a:latin typeface="Calibri" pitchFamily="34" charset="0"/>
            </a:endParaRPr>
          </a:p>
          <a:p>
            <a:pPr eaLnBrk="0" hangingPunct="0">
              <a:buFontTx/>
              <a:buChar char="•"/>
            </a:pPr>
            <a:endParaRPr lang="en-US">
              <a:solidFill>
                <a:srgbClr val="003399"/>
              </a:solidFill>
              <a:latin typeface="Calibri" pitchFamily="34" charset="0"/>
            </a:endParaRPr>
          </a:p>
        </p:txBody>
      </p:sp>
      <p:sp>
        <p:nvSpPr>
          <p:cNvPr id="12292" name="Text Box 7"/>
          <p:cNvSpPr txBox="1">
            <a:spLocks noChangeArrowheads="1"/>
          </p:cNvSpPr>
          <p:nvPr/>
        </p:nvSpPr>
        <p:spPr bwMode="auto">
          <a:xfrm>
            <a:off x="381000" y="1828800"/>
            <a:ext cx="8305800" cy="1004888"/>
          </a:xfrm>
          <a:prstGeom prst="rect">
            <a:avLst/>
          </a:prstGeom>
          <a:noFill/>
          <a:ln w="9525">
            <a:noFill/>
            <a:miter lim="800000"/>
            <a:headEnd/>
            <a:tailEnd/>
          </a:ln>
        </p:spPr>
        <p:txBody>
          <a:bodyPr>
            <a:spAutoFit/>
          </a:bodyPr>
          <a:lstStyle/>
          <a:p>
            <a:pPr>
              <a:spcBef>
                <a:spcPct val="50000"/>
              </a:spcBef>
            </a:pPr>
            <a:endParaRPr lang="en-GB">
              <a:latin typeface="Calibri" pitchFamily="34" charset="0"/>
            </a:endParaRPr>
          </a:p>
          <a:p>
            <a:pPr>
              <a:spcBef>
                <a:spcPct val="50000"/>
              </a:spcBef>
              <a:buFontTx/>
              <a:buChar char="•"/>
            </a:pPr>
            <a:endParaRPr lang="en-GB">
              <a:latin typeface="Calibri" pitchFamily="34" charset="0"/>
            </a:endParaRPr>
          </a:p>
        </p:txBody>
      </p:sp>
      <p:sp>
        <p:nvSpPr>
          <p:cNvPr id="194630" name="AutoShape 70"/>
          <p:cNvSpPr>
            <a:spLocks noChangeArrowheads="1"/>
          </p:cNvSpPr>
          <p:nvPr/>
        </p:nvSpPr>
        <p:spPr bwMode="auto">
          <a:xfrm>
            <a:off x="304800" y="1524000"/>
            <a:ext cx="8382000" cy="2133600"/>
          </a:xfrm>
          <a:prstGeom prst="cloudCallout">
            <a:avLst>
              <a:gd name="adj1" fmla="val -43296"/>
              <a:gd name="adj2" fmla="val 86755"/>
            </a:avLst>
          </a:prstGeom>
          <a:noFill/>
          <a:ln w="9525">
            <a:solidFill>
              <a:schemeClr val="accent2"/>
            </a:solidFill>
            <a:round/>
            <a:headEnd/>
            <a:tailEnd/>
          </a:ln>
        </p:spPr>
        <p:txBody>
          <a:bodyPr/>
          <a:lstStyle/>
          <a:p>
            <a:pPr algn="ctr"/>
            <a:endParaRPr lang="en-GB">
              <a:latin typeface="Times New Roman" pitchFamily="18" charset="0"/>
            </a:endParaRPr>
          </a:p>
        </p:txBody>
      </p:sp>
      <p:sp>
        <p:nvSpPr>
          <p:cNvPr id="194629" name="Text Box 69"/>
          <p:cNvSpPr txBox="1">
            <a:spLocks noChangeArrowheads="1"/>
          </p:cNvSpPr>
          <p:nvPr/>
        </p:nvSpPr>
        <p:spPr bwMode="auto">
          <a:xfrm>
            <a:off x="-381000" y="1905000"/>
            <a:ext cx="8534400" cy="2308225"/>
          </a:xfrm>
          <a:prstGeom prst="rect">
            <a:avLst/>
          </a:prstGeom>
          <a:noFill/>
          <a:ln w="9525">
            <a:noFill/>
            <a:miter lim="800000"/>
            <a:headEnd/>
            <a:tailEnd/>
          </a:ln>
        </p:spPr>
        <p:txBody>
          <a:bodyPr>
            <a:spAutoFit/>
          </a:bodyPr>
          <a:lstStyle/>
          <a:p>
            <a:pPr algn="ctr">
              <a:spcBef>
                <a:spcPct val="50000"/>
              </a:spcBef>
            </a:pPr>
            <a:r>
              <a:rPr lang="en-GB" sz="3200" b="1" i="1" dirty="0">
                <a:solidFill>
                  <a:srgbClr val="003399"/>
                </a:solidFill>
                <a:latin typeface="Calibri" pitchFamily="34" charset="0"/>
              </a:rPr>
              <a:t>               What makes indicators pro-poor or  </a:t>
            </a:r>
            <a:br>
              <a:rPr lang="en-GB" sz="3200" b="1" i="1" dirty="0">
                <a:solidFill>
                  <a:srgbClr val="003399"/>
                </a:solidFill>
                <a:latin typeface="Calibri" pitchFamily="34" charset="0"/>
              </a:rPr>
            </a:br>
            <a:r>
              <a:rPr lang="en-GB" sz="3200" b="1" i="1" dirty="0">
                <a:solidFill>
                  <a:srgbClr val="003399"/>
                </a:solidFill>
                <a:latin typeface="Calibri" pitchFamily="34" charset="0"/>
              </a:rPr>
              <a:t>                           gender sensitive?</a:t>
            </a:r>
          </a:p>
          <a:p>
            <a:pPr>
              <a:spcBef>
                <a:spcPct val="50000"/>
              </a:spcBef>
            </a:pPr>
            <a:endParaRPr lang="en-GB" sz="3200" dirty="0">
              <a:latin typeface="Calibri" pitchFamily="34" charset="0"/>
            </a:endParaRPr>
          </a:p>
        </p:txBody>
      </p:sp>
      <p:sp>
        <p:nvSpPr>
          <p:cNvPr id="194631" name="Text Box 71"/>
          <p:cNvSpPr txBox="1">
            <a:spLocks noChangeArrowheads="1"/>
          </p:cNvSpPr>
          <p:nvPr/>
        </p:nvSpPr>
        <p:spPr bwMode="auto">
          <a:xfrm>
            <a:off x="2514600" y="3811588"/>
            <a:ext cx="6629400" cy="2031325"/>
          </a:xfrm>
          <a:prstGeom prst="rect">
            <a:avLst/>
          </a:prstGeom>
          <a:noFill/>
          <a:ln w="9525">
            <a:noFill/>
            <a:miter lim="800000"/>
            <a:headEnd/>
            <a:tailEnd/>
          </a:ln>
          <a:effectLst/>
        </p:spPr>
        <p:txBody>
          <a:bodyPr>
            <a:spAutoFit/>
          </a:bodyPr>
          <a:lstStyle/>
          <a:p>
            <a:pPr marL="457200" indent="-457200" fontAlgn="auto">
              <a:spcBef>
                <a:spcPts val="0"/>
              </a:spcBef>
              <a:spcAft>
                <a:spcPts val="0"/>
              </a:spcAft>
              <a:defRPr/>
            </a:pPr>
            <a:r>
              <a:rPr lang="en-US" i="1" dirty="0" smtClean="0">
                <a:solidFill>
                  <a:schemeClr val="accent2">
                    <a:lumMod val="75000"/>
                  </a:schemeClr>
                </a:solidFill>
                <a:latin typeface="+mn-lt"/>
                <a:cs typeface="+mn-cs"/>
              </a:rPr>
              <a:t>4 </a:t>
            </a:r>
            <a:r>
              <a:rPr lang="en-US" i="1" dirty="0">
                <a:solidFill>
                  <a:schemeClr val="accent2">
                    <a:lumMod val="75000"/>
                  </a:schemeClr>
                </a:solidFill>
                <a:latin typeface="+mn-lt"/>
                <a:cs typeface="+mn-cs"/>
              </a:rPr>
              <a:t>ways to make indicators sensitive to vulnerable groups:</a:t>
            </a:r>
          </a:p>
          <a:p>
            <a:pPr marL="457200" indent="-457200" fontAlgn="auto">
              <a:spcBef>
                <a:spcPts val="0"/>
              </a:spcBef>
              <a:spcAft>
                <a:spcPts val="0"/>
              </a:spcAft>
              <a:defRPr/>
            </a:pPr>
            <a:endParaRPr lang="en-GB" dirty="0">
              <a:solidFill>
                <a:schemeClr val="accent2">
                  <a:lumMod val="75000"/>
                </a:schemeClr>
              </a:solidFill>
              <a:latin typeface="+mn-lt"/>
              <a:cs typeface="+mn-cs"/>
            </a:endParaRPr>
          </a:p>
          <a:p>
            <a:pPr marL="457200" indent="-457200" fontAlgn="auto">
              <a:spcBef>
                <a:spcPts val="0"/>
              </a:spcBef>
              <a:spcAft>
                <a:spcPts val="0"/>
              </a:spcAft>
              <a:buFontTx/>
              <a:buAutoNum type="arabicPeriod"/>
              <a:defRPr/>
            </a:pPr>
            <a:r>
              <a:rPr lang="en-US" b="1" dirty="0">
                <a:solidFill>
                  <a:schemeClr val="accent2">
                    <a:lumMod val="75000"/>
                  </a:schemeClr>
                </a:solidFill>
                <a:latin typeface="+mn-lt"/>
                <a:cs typeface="+mn-cs"/>
              </a:rPr>
              <a:t>Disaggregating by poverty/gender</a:t>
            </a:r>
            <a:endParaRPr lang="en-GB" b="1" dirty="0">
              <a:solidFill>
                <a:schemeClr val="accent2">
                  <a:lumMod val="75000"/>
                </a:schemeClr>
              </a:solidFill>
              <a:latin typeface="+mn-lt"/>
              <a:cs typeface="+mn-cs"/>
            </a:endParaRPr>
          </a:p>
          <a:p>
            <a:pPr marL="457200" indent="-457200" fontAlgn="auto">
              <a:spcBef>
                <a:spcPts val="0"/>
              </a:spcBef>
              <a:spcAft>
                <a:spcPts val="0"/>
              </a:spcAft>
              <a:buFontTx/>
              <a:buAutoNum type="arabicPeriod"/>
              <a:defRPr/>
            </a:pPr>
            <a:r>
              <a:rPr lang="en-US" b="1" dirty="0">
                <a:solidFill>
                  <a:schemeClr val="accent2">
                    <a:lumMod val="75000"/>
                  </a:schemeClr>
                </a:solidFill>
                <a:latin typeface="+mn-lt"/>
                <a:cs typeface="+mn-cs"/>
              </a:rPr>
              <a:t>Specific to the poor/women</a:t>
            </a:r>
          </a:p>
          <a:p>
            <a:pPr marL="457200" indent="-457200" fontAlgn="auto">
              <a:spcBef>
                <a:spcPts val="0"/>
              </a:spcBef>
              <a:spcAft>
                <a:spcPts val="0"/>
              </a:spcAft>
              <a:buFontTx/>
              <a:buAutoNum type="arabicPeriod"/>
              <a:defRPr/>
            </a:pPr>
            <a:r>
              <a:rPr lang="en-US" b="1" dirty="0">
                <a:solidFill>
                  <a:schemeClr val="accent2">
                    <a:lumMod val="75000"/>
                  </a:schemeClr>
                </a:solidFill>
                <a:latin typeface="+mn-lt"/>
                <a:cs typeface="+mn-cs"/>
              </a:rPr>
              <a:t>Implicitly poverty/gender sensitive</a:t>
            </a:r>
          </a:p>
          <a:p>
            <a:pPr marL="457200" indent="-457200" fontAlgn="auto">
              <a:spcBef>
                <a:spcPts val="0"/>
              </a:spcBef>
              <a:spcAft>
                <a:spcPts val="0"/>
              </a:spcAft>
              <a:buFontTx/>
              <a:buAutoNum type="arabicPeriod"/>
              <a:defRPr/>
            </a:pPr>
            <a:r>
              <a:rPr lang="en-US" b="1" dirty="0">
                <a:solidFill>
                  <a:schemeClr val="accent2">
                    <a:lumMod val="75000"/>
                  </a:schemeClr>
                </a:solidFill>
                <a:latin typeface="+mn-lt"/>
                <a:cs typeface="+mn-cs"/>
              </a:rPr>
              <a:t>Chosen by the poor/women</a:t>
            </a:r>
          </a:p>
          <a:p>
            <a:pPr marL="457200" indent="-457200" fontAlgn="auto">
              <a:spcBef>
                <a:spcPts val="0"/>
              </a:spcBef>
              <a:spcAft>
                <a:spcPts val="0"/>
              </a:spcAft>
              <a:buFontTx/>
              <a:buAutoNum type="arabicPeriod"/>
              <a:defRPr/>
            </a:pPr>
            <a:endParaRPr lang="en-GB"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0" grpId="0" animBg="1"/>
      <p:bldP spid="194629" grpId="0"/>
      <p:bldP spid="1946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304800" y="1752600"/>
            <a:ext cx="7162800" cy="0"/>
          </a:xfrm>
          <a:prstGeom prst="line">
            <a:avLst/>
          </a:prstGeom>
          <a:noFill/>
          <a:ln w="12700">
            <a:solidFill>
              <a:schemeClr val="bg1"/>
            </a:solidFill>
            <a:round/>
            <a:headEnd/>
            <a:tailEnd/>
          </a:ln>
        </p:spPr>
        <p:txBody>
          <a:bodyPr/>
          <a:lstStyle/>
          <a:p>
            <a:endParaRPr lang="en-US"/>
          </a:p>
        </p:txBody>
      </p:sp>
      <p:sp>
        <p:nvSpPr>
          <p:cNvPr id="13315" name="Text Box 3"/>
          <p:cNvSpPr txBox="1">
            <a:spLocks noChangeArrowheads="1"/>
          </p:cNvSpPr>
          <p:nvPr/>
        </p:nvSpPr>
        <p:spPr bwMode="auto">
          <a:xfrm>
            <a:off x="2819400" y="381000"/>
            <a:ext cx="7924800" cy="523875"/>
          </a:xfrm>
          <a:prstGeom prst="rect">
            <a:avLst/>
          </a:prstGeom>
          <a:noFill/>
          <a:ln w="9525">
            <a:noFill/>
            <a:miter lim="800000"/>
            <a:headEnd/>
            <a:tailEnd/>
          </a:ln>
        </p:spPr>
        <p:txBody>
          <a:bodyPr>
            <a:spAutoFit/>
          </a:bodyPr>
          <a:lstStyle/>
          <a:p>
            <a:pPr eaLnBrk="0" hangingPunct="0"/>
            <a:r>
              <a:rPr lang="en-US" sz="2800" b="1" dirty="0">
                <a:solidFill>
                  <a:srgbClr val="003399"/>
                </a:solidFill>
                <a:latin typeface="Calibri" pitchFamily="34" charset="0"/>
              </a:rPr>
              <a:t>Pro-poor indicators</a:t>
            </a:r>
          </a:p>
        </p:txBody>
      </p:sp>
      <p:sp>
        <p:nvSpPr>
          <p:cNvPr id="13316" name="Text Box 4"/>
          <p:cNvSpPr txBox="1">
            <a:spLocks noChangeArrowheads="1"/>
          </p:cNvSpPr>
          <p:nvPr/>
        </p:nvSpPr>
        <p:spPr bwMode="auto">
          <a:xfrm>
            <a:off x="577850" y="1835150"/>
            <a:ext cx="8229600" cy="822325"/>
          </a:xfrm>
          <a:prstGeom prst="rect">
            <a:avLst/>
          </a:prstGeom>
          <a:noFill/>
          <a:ln w="9525">
            <a:noFill/>
            <a:miter lim="800000"/>
            <a:headEnd/>
            <a:tailEnd/>
          </a:ln>
        </p:spPr>
        <p:txBody>
          <a:bodyPr>
            <a:spAutoFit/>
          </a:bodyPr>
          <a:lstStyle/>
          <a:p>
            <a:pPr eaLnBrk="0" hangingPunct="0">
              <a:buFontTx/>
              <a:buChar char="•"/>
            </a:pPr>
            <a:endParaRPr lang="en-US">
              <a:solidFill>
                <a:srgbClr val="003399"/>
              </a:solidFill>
              <a:latin typeface="Calibri" pitchFamily="34" charset="0"/>
            </a:endParaRPr>
          </a:p>
          <a:p>
            <a:pPr eaLnBrk="0" hangingPunct="0">
              <a:buFontTx/>
              <a:buChar char="•"/>
            </a:pPr>
            <a:endParaRPr lang="en-US">
              <a:solidFill>
                <a:srgbClr val="003399"/>
              </a:solidFill>
              <a:latin typeface="Calibri" pitchFamily="34" charset="0"/>
            </a:endParaRPr>
          </a:p>
        </p:txBody>
      </p:sp>
      <p:sp>
        <p:nvSpPr>
          <p:cNvPr id="13318" name="Text Box 7"/>
          <p:cNvSpPr txBox="1">
            <a:spLocks noChangeArrowheads="1"/>
          </p:cNvSpPr>
          <p:nvPr/>
        </p:nvSpPr>
        <p:spPr bwMode="auto">
          <a:xfrm>
            <a:off x="381000" y="1828800"/>
            <a:ext cx="8305800" cy="1004888"/>
          </a:xfrm>
          <a:prstGeom prst="rect">
            <a:avLst/>
          </a:prstGeom>
          <a:noFill/>
          <a:ln w="9525">
            <a:noFill/>
            <a:miter lim="800000"/>
            <a:headEnd/>
            <a:tailEnd/>
          </a:ln>
        </p:spPr>
        <p:txBody>
          <a:bodyPr>
            <a:spAutoFit/>
          </a:bodyPr>
          <a:lstStyle/>
          <a:p>
            <a:pPr>
              <a:spcBef>
                <a:spcPct val="50000"/>
              </a:spcBef>
            </a:pPr>
            <a:endParaRPr lang="en-GB">
              <a:latin typeface="Calibri" pitchFamily="34" charset="0"/>
            </a:endParaRPr>
          </a:p>
          <a:p>
            <a:pPr>
              <a:spcBef>
                <a:spcPct val="50000"/>
              </a:spcBef>
              <a:buFontTx/>
              <a:buChar char="•"/>
            </a:pPr>
            <a:endParaRPr lang="en-GB">
              <a:latin typeface="Calibri" pitchFamily="34" charset="0"/>
            </a:endParaRPr>
          </a:p>
        </p:txBody>
      </p:sp>
      <p:sp>
        <p:nvSpPr>
          <p:cNvPr id="204808" name="Text Box 8"/>
          <p:cNvSpPr txBox="1">
            <a:spLocks noChangeArrowheads="1"/>
          </p:cNvSpPr>
          <p:nvPr/>
        </p:nvSpPr>
        <p:spPr bwMode="auto">
          <a:xfrm>
            <a:off x="457200" y="1447800"/>
            <a:ext cx="8382000" cy="5016500"/>
          </a:xfrm>
          <a:prstGeom prst="rect">
            <a:avLst/>
          </a:prstGeom>
          <a:noFill/>
          <a:ln w="9525">
            <a:noFill/>
            <a:miter lim="800000"/>
            <a:headEnd/>
            <a:tailEnd/>
          </a:ln>
        </p:spPr>
        <p:txBody>
          <a:bodyPr>
            <a:spAutoFit/>
          </a:bodyPr>
          <a:lstStyle/>
          <a:p>
            <a:pPr marL="457200" indent="-457200" fontAlgn="auto">
              <a:spcBef>
                <a:spcPts val="0"/>
              </a:spcBef>
              <a:spcAft>
                <a:spcPts val="0"/>
              </a:spcAft>
              <a:buFont typeface="+mj-lt"/>
              <a:buAutoNum type="arabicPeriod"/>
              <a:defRPr/>
            </a:pPr>
            <a:r>
              <a:rPr lang="en-US" sz="2000" b="1" dirty="0">
                <a:latin typeface="+mn-lt"/>
                <a:cs typeface="+mn-cs"/>
              </a:rPr>
              <a:t>Disaggregating</a:t>
            </a:r>
            <a:r>
              <a:rPr lang="en-US" sz="2000" dirty="0">
                <a:latin typeface="+mn-lt"/>
                <a:cs typeface="+mn-cs"/>
              </a:rPr>
              <a:t> by poverty status:</a:t>
            </a:r>
          </a:p>
          <a:p>
            <a:pPr marL="914400" lvl="1" indent="-457200" fontAlgn="auto">
              <a:spcBef>
                <a:spcPts val="0"/>
              </a:spcBef>
              <a:spcAft>
                <a:spcPts val="0"/>
              </a:spcAft>
              <a:buFont typeface="Arial" pitchFamily="34" charset="0"/>
              <a:buChar char="•"/>
              <a:defRPr/>
            </a:pPr>
            <a:r>
              <a:rPr lang="en-US" sz="2000" dirty="0">
                <a:latin typeface="+mn-lt"/>
                <a:cs typeface="+mn-cs"/>
              </a:rPr>
              <a:t>Percentage of legislators in local assemblies/councils from an underprivileged background e.g. coming from a poor household, minimal schooling, minority group</a:t>
            </a:r>
            <a:endParaRPr lang="en-US" sz="2000" i="1" dirty="0">
              <a:solidFill>
                <a:srgbClr val="800000"/>
              </a:solidFill>
              <a:latin typeface="+mn-lt"/>
              <a:cs typeface="+mn-cs"/>
            </a:endParaRPr>
          </a:p>
          <a:p>
            <a:pPr marL="815975" lvl="2" indent="-457200" fontAlgn="auto">
              <a:spcBef>
                <a:spcPts val="0"/>
              </a:spcBef>
              <a:spcAft>
                <a:spcPts val="0"/>
              </a:spcAft>
              <a:defRPr/>
            </a:pPr>
            <a:endParaRPr lang="en-US" sz="2000" i="1" dirty="0">
              <a:solidFill>
                <a:srgbClr val="800000"/>
              </a:solidFill>
              <a:latin typeface="+mn-lt"/>
              <a:cs typeface="+mn-cs"/>
            </a:endParaRPr>
          </a:p>
          <a:p>
            <a:pPr marL="342900" indent="-342900" fontAlgn="auto">
              <a:spcBef>
                <a:spcPts val="0"/>
              </a:spcBef>
              <a:spcAft>
                <a:spcPts val="0"/>
              </a:spcAft>
              <a:buFont typeface="+mj-lt"/>
              <a:buAutoNum type="arabicPeriod"/>
              <a:defRPr/>
            </a:pPr>
            <a:r>
              <a:rPr lang="en-US" sz="2000" b="1" dirty="0">
                <a:latin typeface="+mn-lt"/>
                <a:cs typeface="+mn-cs"/>
              </a:rPr>
              <a:t>Specific</a:t>
            </a:r>
            <a:r>
              <a:rPr lang="en-US" sz="2000" dirty="0">
                <a:latin typeface="+mn-lt"/>
                <a:cs typeface="+mn-cs"/>
              </a:rPr>
              <a:t> to the poor: </a:t>
            </a:r>
          </a:p>
          <a:p>
            <a:pPr marL="800100" lvl="1" indent="-342900" fontAlgn="auto">
              <a:spcBef>
                <a:spcPts val="0"/>
              </a:spcBef>
              <a:spcAft>
                <a:spcPts val="0"/>
              </a:spcAft>
              <a:buFont typeface="Arial" pitchFamily="34" charset="0"/>
              <a:buChar char="•"/>
              <a:defRPr/>
            </a:pPr>
            <a:r>
              <a:rPr lang="en-US" sz="2000" dirty="0">
                <a:latin typeface="+mn-lt"/>
                <a:cs typeface="+mn-cs"/>
              </a:rPr>
              <a:t>Evidence of local policies targeted at the poor, e.g. employment </a:t>
            </a:r>
            <a:r>
              <a:rPr lang="en-US" sz="2000" dirty="0" err="1">
                <a:latin typeface="+mn-lt"/>
                <a:cs typeface="+mn-cs"/>
              </a:rPr>
              <a:t>programmes</a:t>
            </a:r>
            <a:r>
              <a:rPr lang="en-US" sz="2000" dirty="0">
                <a:latin typeface="+mn-lt"/>
                <a:cs typeface="+mn-cs"/>
              </a:rPr>
              <a:t>, improved access to basic services</a:t>
            </a:r>
          </a:p>
          <a:p>
            <a:pPr marL="342900" indent="-342900" fontAlgn="auto">
              <a:spcBef>
                <a:spcPts val="0"/>
              </a:spcBef>
              <a:spcAft>
                <a:spcPts val="0"/>
              </a:spcAft>
              <a:buFont typeface="+mj-lt"/>
              <a:buAutoNum type="arabicPeriod"/>
              <a:defRPr/>
            </a:pPr>
            <a:endParaRPr lang="en-US" sz="2000" i="1" dirty="0">
              <a:solidFill>
                <a:srgbClr val="800000"/>
              </a:solidFill>
              <a:latin typeface="+mn-lt"/>
              <a:cs typeface="+mn-cs"/>
            </a:endParaRPr>
          </a:p>
          <a:p>
            <a:pPr marL="342900" indent="-342900" fontAlgn="auto">
              <a:spcBef>
                <a:spcPts val="0"/>
              </a:spcBef>
              <a:spcAft>
                <a:spcPts val="0"/>
              </a:spcAft>
              <a:buFont typeface="+mj-lt"/>
              <a:buAutoNum type="arabicPeriod"/>
              <a:defRPr/>
            </a:pPr>
            <a:r>
              <a:rPr lang="en-US" sz="2000" b="1" dirty="0">
                <a:latin typeface="+mn-lt"/>
                <a:cs typeface="+mn-cs"/>
              </a:rPr>
              <a:t>Implicitly </a:t>
            </a:r>
            <a:r>
              <a:rPr lang="en-US" sz="2000" dirty="0">
                <a:latin typeface="+mn-lt"/>
                <a:cs typeface="+mn-cs"/>
              </a:rPr>
              <a:t>pro-poor:</a:t>
            </a:r>
          </a:p>
          <a:p>
            <a:pPr marL="800100" lvl="2" indent="-342900" fontAlgn="auto">
              <a:spcBef>
                <a:spcPts val="0"/>
              </a:spcBef>
              <a:spcAft>
                <a:spcPts val="0"/>
              </a:spcAft>
              <a:buFont typeface="Arial" pitchFamily="34" charset="0"/>
              <a:buChar char="•"/>
              <a:defRPr/>
            </a:pPr>
            <a:r>
              <a:rPr lang="en-US" sz="2000" dirty="0">
                <a:latin typeface="+mn-lt"/>
                <a:cs typeface="+mn-cs"/>
              </a:rPr>
              <a:t>Density and distances to rural health services</a:t>
            </a:r>
          </a:p>
          <a:p>
            <a:pPr marL="800100" lvl="2" indent="-342900" fontAlgn="auto">
              <a:spcBef>
                <a:spcPts val="0"/>
              </a:spcBef>
              <a:spcAft>
                <a:spcPts val="0"/>
              </a:spcAft>
              <a:buFont typeface="Arial" pitchFamily="34" charset="0"/>
              <a:buChar char="•"/>
              <a:defRPr/>
            </a:pPr>
            <a:endParaRPr lang="en-US" sz="2000" b="1" dirty="0">
              <a:latin typeface="+mn-lt"/>
              <a:cs typeface="+mn-cs"/>
            </a:endParaRPr>
          </a:p>
          <a:p>
            <a:pPr marL="342900" indent="-342900" fontAlgn="auto">
              <a:spcBef>
                <a:spcPts val="0"/>
              </a:spcBef>
              <a:spcAft>
                <a:spcPts val="0"/>
              </a:spcAft>
              <a:buFont typeface="+mj-lt"/>
              <a:buAutoNum type="arabicPeriod"/>
              <a:defRPr/>
            </a:pPr>
            <a:r>
              <a:rPr lang="en-US" sz="2000" b="1" dirty="0">
                <a:latin typeface="+mn-lt"/>
                <a:cs typeface="+mn-cs"/>
              </a:rPr>
              <a:t>Chosen by</a:t>
            </a:r>
            <a:r>
              <a:rPr lang="en-US" sz="2000" dirty="0">
                <a:latin typeface="+mn-lt"/>
                <a:cs typeface="+mn-cs"/>
              </a:rPr>
              <a:t> the poor:</a:t>
            </a:r>
          </a:p>
          <a:p>
            <a:pPr marL="800100" lvl="1" indent="-342900" fontAlgn="auto">
              <a:spcBef>
                <a:spcPts val="0"/>
              </a:spcBef>
              <a:spcAft>
                <a:spcPts val="0"/>
              </a:spcAft>
              <a:buFont typeface="Arial" pitchFamily="34" charset="0"/>
              <a:buChar char="•"/>
              <a:defRPr/>
            </a:pPr>
            <a:r>
              <a:rPr lang="en-GB" sz="2000" dirty="0">
                <a:latin typeface="+mn-lt"/>
                <a:cs typeface="+mn-cs"/>
              </a:rPr>
              <a:t>The  amount you need to pay to get medical assistance </a:t>
            </a:r>
            <a:r>
              <a:rPr lang="en-US" sz="2000" i="1" dirty="0">
                <a:solidFill>
                  <a:srgbClr val="800000"/>
                </a:solidFill>
                <a:latin typeface="+mn-lt"/>
                <a:cs typeface="+mn-cs"/>
              </a:rPr>
              <a:t>(Indicators derived from focus groups)</a:t>
            </a:r>
          </a:p>
          <a:p>
            <a:pPr marL="815975" lvl="2" indent="-457200" fontAlgn="auto">
              <a:spcBef>
                <a:spcPts val="0"/>
              </a:spcBef>
              <a:spcAft>
                <a:spcPts val="0"/>
              </a:spcAft>
              <a:buFontTx/>
              <a:buChar char="•"/>
              <a:defRPr/>
            </a:pPr>
            <a:endParaRPr lang="en-GB" sz="20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0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0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0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08">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0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0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0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0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0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808">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4808">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48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20882"/>
            <a:ext cx="8686800" cy="3970318"/>
          </a:xfrm>
          <a:prstGeom prst="rect">
            <a:avLst/>
          </a:prstGeom>
        </p:spPr>
        <p:txBody>
          <a:bodyPr wrap="square">
            <a:spAutoFit/>
          </a:bodyPr>
          <a:lstStyle/>
          <a:p>
            <a:pPr marL="568325" lvl="1" indent="-457200" eaLnBrk="0" hangingPunct="0">
              <a:defRPr/>
            </a:pPr>
            <a:r>
              <a:rPr lang="en-US" b="1" i="1" dirty="0" smtClean="0">
                <a:solidFill>
                  <a:schemeClr val="tx2"/>
                </a:solidFill>
              </a:rPr>
              <a:t>1) What does each index measure?</a:t>
            </a:r>
          </a:p>
          <a:p>
            <a:pPr marL="568325" lvl="2" indent="-457200" eaLnBrk="0" hangingPunct="0">
              <a:buFont typeface="Wingdings" pitchFamily="2" charset="2"/>
              <a:buChar char="Ø"/>
              <a:defRPr/>
            </a:pPr>
            <a:r>
              <a:rPr lang="en-US" dirty="0" smtClean="0">
                <a:solidFill>
                  <a:schemeClr val="tx2"/>
                </a:solidFill>
              </a:rPr>
              <a:t>TI CPI </a:t>
            </a:r>
            <a:r>
              <a:rPr lang="en-US" dirty="0" smtClean="0">
                <a:solidFill>
                  <a:schemeClr val="tx2"/>
                </a:solidFill>
                <a:sym typeface="Wingdings" pitchFamily="2" charset="2"/>
              </a:rPr>
              <a:t> public sector</a:t>
            </a:r>
          </a:p>
          <a:p>
            <a:pPr marL="568325" lvl="2" indent="-457200" eaLnBrk="0" hangingPunct="0">
              <a:buFont typeface="Wingdings" pitchFamily="2" charset="2"/>
              <a:buChar char="Ø"/>
              <a:defRPr/>
            </a:pPr>
            <a:r>
              <a:rPr lang="en-US" dirty="0" smtClean="0">
                <a:solidFill>
                  <a:schemeClr val="tx2"/>
                </a:solidFill>
                <a:sym typeface="Wingdings" pitchFamily="2" charset="2"/>
              </a:rPr>
              <a:t>WB corruption control index  private and public sector</a:t>
            </a:r>
          </a:p>
          <a:p>
            <a:pPr marL="568325" lvl="2" indent="-457200" eaLnBrk="0" hangingPunct="0">
              <a:buFont typeface="Wingdings" pitchFamily="2" charset="2"/>
              <a:buChar char="Ø"/>
              <a:defRPr/>
            </a:pPr>
            <a:r>
              <a:rPr lang="en-US" dirty="0" smtClean="0">
                <a:solidFill>
                  <a:schemeClr val="tx2"/>
                </a:solidFill>
                <a:sym typeface="Wingdings" pitchFamily="2" charset="2"/>
              </a:rPr>
              <a:t>Global Integrity  anti-corruption mechanisms</a:t>
            </a:r>
            <a:endParaRPr lang="en-US" dirty="0" smtClean="0">
              <a:solidFill>
                <a:schemeClr val="tx2"/>
              </a:solidFill>
            </a:endParaRPr>
          </a:p>
          <a:p>
            <a:pPr marL="568325" lvl="1" indent="-457200" eaLnBrk="0" hangingPunct="0">
              <a:defRPr/>
            </a:pPr>
            <a:r>
              <a:rPr lang="en-US" i="1" dirty="0" smtClean="0">
                <a:solidFill>
                  <a:schemeClr val="tx2"/>
                </a:solidFill>
              </a:rPr>
              <a:t> </a:t>
            </a:r>
          </a:p>
          <a:p>
            <a:pPr marL="568325" lvl="1" indent="-457200" eaLnBrk="0" hangingPunct="0">
              <a:defRPr/>
            </a:pPr>
            <a:r>
              <a:rPr lang="en-US" b="1" i="1" dirty="0" smtClean="0">
                <a:solidFill>
                  <a:schemeClr val="tx2"/>
                </a:solidFill>
              </a:rPr>
              <a:t>2) What types of indicators make up each index? (“apples and oranges”)</a:t>
            </a:r>
          </a:p>
          <a:p>
            <a:pPr marL="568325" lvl="2" indent="-457200" eaLnBrk="0" hangingPunct="0">
              <a:buFont typeface="Wingdings" pitchFamily="2" charset="2"/>
              <a:buChar char="Ø"/>
              <a:defRPr/>
            </a:pPr>
            <a:r>
              <a:rPr lang="en-US" dirty="0" smtClean="0">
                <a:solidFill>
                  <a:schemeClr val="tx2"/>
                </a:solidFill>
              </a:rPr>
              <a:t>State corruption vs. “petty corruption” </a:t>
            </a:r>
          </a:p>
          <a:p>
            <a:pPr marL="568325" lvl="2" indent="-457200" eaLnBrk="0" hangingPunct="0">
              <a:buFont typeface="Wingdings" pitchFamily="2" charset="2"/>
              <a:buChar char="Ø"/>
              <a:defRPr/>
            </a:pPr>
            <a:r>
              <a:rPr lang="en-US" dirty="0" smtClean="0">
                <a:solidFill>
                  <a:schemeClr val="tx2"/>
                </a:solidFill>
              </a:rPr>
              <a:t>Frequency of bribes vs. amount of bribes, etc…</a:t>
            </a:r>
          </a:p>
          <a:p>
            <a:pPr marL="568325" lvl="2" indent="-457200" eaLnBrk="0" hangingPunct="0">
              <a:buFont typeface="Wingdings" pitchFamily="2" charset="2"/>
              <a:buChar char="Ø"/>
              <a:defRPr/>
            </a:pPr>
            <a:endParaRPr lang="en-US" i="1" dirty="0" smtClean="0">
              <a:solidFill>
                <a:schemeClr val="tx2"/>
              </a:solidFill>
            </a:endParaRPr>
          </a:p>
          <a:p>
            <a:pPr marL="568325" lvl="1" indent="-457200" eaLnBrk="0" hangingPunct="0">
              <a:defRPr/>
            </a:pPr>
            <a:r>
              <a:rPr lang="en-US" b="1" i="1" dirty="0" smtClean="0">
                <a:solidFill>
                  <a:schemeClr val="tx2"/>
                </a:solidFill>
              </a:rPr>
              <a:t>3) What sources of data are used</a:t>
            </a:r>
            <a:r>
              <a:rPr lang="en-US" b="1" i="1" dirty="0" smtClean="0">
                <a:solidFill>
                  <a:schemeClr val="tx2"/>
                </a:solidFill>
                <a:sym typeface="Wingdings" pitchFamily="2" charset="2"/>
              </a:rPr>
              <a:t>?</a:t>
            </a:r>
            <a:endParaRPr lang="en-US" b="1" i="1" dirty="0" smtClean="0">
              <a:solidFill>
                <a:schemeClr val="tx2"/>
              </a:solidFill>
            </a:endParaRPr>
          </a:p>
          <a:p>
            <a:pPr marL="568325" lvl="2" indent="-457200" eaLnBrk="0" hangingPunct="0">
              <a:buFont typeface="Wingdings" pitchFamily="2" charset="2"/>
              <a:buChar char="Ø"/>
              <a:defRPr/>
            </a:pPr>
            <a:r>
              <a:rPr lang="en-US" dirty="0" smtClean="0">
                <a:solidFill>
                  <a:schemeClr val="tx2"/>
                </a:solidFill>
              </a:rPr>
              <a:t>Non-representative of local populations</a:t>
            </a:r>
          </a:p>
          <a:p>
            <a:pPr marL="568325" lvl="2" indent="-457200" eaLnBrk="0" hangingPunct="0">
              <a:buFont typeface="Wingdings" pitchFamily="2" charset="2"/>
              <a:buChar char="Ø"/>
              <a:defRPr/>
            </a:pPr>
            <a:r>
              <a:rPr lang="en-US" dirty="0" smtClean="0">
                <a:solidFill>
                  <a:schemeClr val="tx2"/>
                </a:solidFill>
              </a:rPr>
              <a:t>Differences between expert perceptions and citizens perceptions (DIAL)</a:t>
            </a:r>
          </a:p>
          <a:p>
            <a:pPr marL="568325" lvl="1" indent="-457200" eaLnBrk="0" hangingPunct="0">
              <a:defRPr/>
            </a:pPr>
            <a:endParaRPr lang="en-US" i="1" dirty="0" smtClean="0">
              <a:solidFill>
                <a:schemeClr val="tx2"/>
              </a:solidFill>
            </a:endParaRPr>
          </a:p>
          <a:p>
            <a:pPr marL="568325" lvl="1" indent="-457200" eaLnBrk="0" hangingPunct="0">
              <a:defRPr/>
            </a:pPr>
            <a:r>
              <a:rPr lang="en-US" b="1" i="1" dirty="0" smtClean="0">
                <a:solidFill>
                  <a:schemeClr val="tx2"/>
                </a:solidFill>
              </a:rPr>
              <a:t>4) Are the data sources the same every year?...</a:t>
            </a:r>
            <a:endParaRPr lang="en-US" dirty="0"/>
          </a:p>
        </p:txBody>
      </p:sp>
      <p:sp>
        <p:nvSpPr>
          <p:cNvPr id="3" name="TextBox 2"/>
          <p:cNvSpPr txBox="1"/>
          <p:nvPr/>
        </p:nvSpPr>
        <p:spPr>
          <a:xfrm>
            <a:off x="1447800" y="924580"/>
            <a:ext cx="7162800" cy="523220"/>
          </a:xfrm>
          <a:prstGeom prst="rect">
            <a:avLst/>
          </a:prstGeom>
          <a:noFill/>
        </p:spPr>
        <p:txBody>
          <a:bodyPr wrap="square" rtlCol="0">
            <a:spAutoFit/>
          </a:bodyPr>
          <a:lstStyle/>
          <a:p>
            <a:r>
              <a:rPr lang="en-US" sz="2800" b="1" i="1" dirty="0" smtClean="0"/>
              <a:t>Where do these differences come from?</a:t>
            </a:r>
            <a:endParaRPr lang="en-US" sz="2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2"/>
          <p:cNvSpPr>
            <a:spLocks noChangeShapeType="1"/>
          </p:cNvSpPr>
          <p:nvPr/>
        </p:nvSpPr>
        <p:spPr bwMode="auto">
          <a:xfrm>
            <a:off x="304800" y="1524000"/>
            <a:ext cx="7162800" cy="0"/>
          </a:xfrm>
          <a:prstGeom prst="line">
            <a:avLst/>
          </a:prstGeom>
          <a:noFill/>
          <a:ln w="12700">
            <a:solidFill>
              <a:schemeClr val="bg1"/>
            </a:solidFill>
            <a:round/>
            <a:headEnd/>
            <a:tailEnd/>
          </a:ln>
        </p:spPr>
        <p:txBody>
          <a:bodyPr/>
          <a:lstStyle/>
          <a:p>
            <a:endParaRPr lang="en-US"/>
          </a:p>
        </p:txBody>
      </p:sp>
      <p:sp>
        <p:nvSpPr>
          <p:cNvPr id="56323" name="Text Box 3"/>
          <p:cNvSpPr txBox="1">
            <a:spLocks noChangeArrowheads="1"/>
          </p:cNvSpPr>
          <p:nvPr/>
        </p:nvSpPr>
        <p:spPr bwMode="auto">
          <a:xfrm>
            <a:off x="2362200" y="845403"/>
            <a:ext cx="7924800" cy="646331"/>
          </a:xfrm>
          <a:prstGeom prst="rect">
            <a:avLst/>
          </a:prstGeom>
          <a:noFill/>
          <a:ln w="9525">
            <a:noFill/>
            <a:miter lim="800000"/>
            <a:headEnd/>
            <a:tailEnd/>
          </a:ln>
        </p:spPr>
        <p:txBody>
          <a:bodyPr>
            <a:spAutoFit/>
          </a:bodyPr>
          <a:lstStyle/>
          <a:p>
            <a:pPr eaLnBrk="0" hangingPunct="0"/>
            <a:r>
              <a:rPr lang="en-US" b="1" dirty="0" smtClean="0">
                <a:solidFill>
                  <a:schemeClr val="accent6"/>
                </a:solidFill>
              </a:rPr>
              <a:t>1. Disaggregating</a:t>
            </a:r>
            <a:r>
              <a:rPr lang="en-US" dirty="0" smtClean="0">
                <a:solidFill>
                  <a:schemeClr val="accent6"/>
                </a:solidFill>
              </a:rPr>
              <a:t> by poverty/gender </a:t>
            </a:r>
          </a:p>
          <a:p>
            <a:pPr eaLnBrk="0" hangingPunct="0"/>
            <a:endParaRPr lang="en-US" b="1" dirty="0">
              <a:solidFill>
                <a:schemeClr val="accent6"/>
              </a:solidFill>
            </a:endParaRPr>
          </a:p>
        </p:txBody>
      </p:sp>
      <p:sp>
        <p:nvSpPr>
          <p:cNvPr id="56324" name="Text Box 4"/>
          <p:cNvSpPr txBox="1">
            <a:spLocks noChangeArrowheads="1"/>
          </p:cNvSpPr>
          <p:nvPr/>
        </p:nvSpPr>
        <p:spPr bwMode="auto">
          <a:xfrm>
            <a:off x="577850" y="1835150"/>
            <a:ext cx="8229600" cy="822325"/>
          </a:xfrm>
          <a:prstGeom prst="rect">
            <a:avLst/>
          </a:prstGeom>
          <a:noFill/>
          <a:ln w="9525">
            <a:noFill/>
            <a:miter lim="800000"/>
            <a:headEnd/>
            <a:tailEnd/>
          </a:ln>
        </p:spPr>
        <p:txBody>
          <a:bodyPr>
            <a:spAutoFit/>
          </a:bodyPr>
          <a:lstStyle/>
          <a:p>
            <a:pPr eaLnBrk="0" hangingPunct="0">
              <a:buFontTx/>
              <a:buChar char="•"/>
            </a:pPr>
            <a:endParaRPr lang="en-US">
              <a:solidFill>
                <a:srgbClr val="003399"/>
              </a:solidFill>
            </a:endParaRPr>
          </a:p>
          <a:p>
            <a:pPr eaLnBrk="0" hangingPunct="0">
              <a:buFontTx/>
              <a:buChar char="•"/>
            </a:pPr>
            <a:endParaRPr lang="en-US">
              <a:solidFill>
                <a:srgbClr val="003399"/>
              </a:solidFill>
            </a:endParaRPr>
          </a:p>
        </p:txBody>
      </p:sp>
      <p:sp>
        <p:nvSpPr>
          <p:cNvPr id="56325" name="Line 9"/>
          <p:cNvSpPr>
            <a:spLocks noChangeShapeType="1"/>
          </p:cNvSpPr>
          <p:nvPr/>
        </p:nvSpPr>
        <p:spPr bwMode="auto">
          <a:xfrm flipH="1">
            <a:off x="457200" y="1524000"/>
            <a:ext cx="7162800" cy="0"/>
          </a:xfrm>
          <a:prstGeom prst="line">
            <a:avLst/>
          </a:prstGeom>
          <a:noFill/>
          <a:ln w="25400">
            <a:solidFill>
              <a:srgbClr val="003399"/>
            </a:solidFill>
            <a:round/>
            <a:headEnd/>
            <a:tailEnd/>
          </a:ln>
        </p:spPr>
        <p:txBody>
          <a:bodyPr wrap="none" anchor="ctr"/>
          <a:lstStyle/>
          <a:p>
            <a:endParaRPr lang="en-US"/>
          </a:p>
        </p:txBody>
      </p:sp>
      <p:sp>
        <p:nvSpPr>
          <p:cNvPr id="56326" name="Text Box 7"/>
          <p:cNvSpPr txBox="1">
            <a:spLocks noChangeArrowheads="1"/>
          </p:cNvSpPr>
          <p:nvPr/>
        </p:nvSpPr>
        <p:spPr bwMode="auto">
          <a:xfrm>
            <a:off x="381000" y="1828800"/>
            <a:ext cx="8305800" cy="1004888"/>
          </a:xfrm>
          <a:prstGeom prst="rect">
            <a:avLst/>
          </a:prstGeom>
          <a:noFill/>
          <a:ln w="9525">
            <a:noFill/>
            <a:miter lim="800000"/>
            <a:headEnd/>
            <a:tailEnd/>
          </a:ln>
        </p:spPr>
        <p:txBody>
          <a:bodyPr>
            <a:spAutoFit/>
          </a:bodyPr>
          <a:lstStyle/>
          <a:p>
            <a:pPr>
              <a:spcBef>
                <a:spcPct val="50000"/>
              </a:spcBef>
            </a:pPr>
            <a:endParaRPr lang="en-GB"/>
          </a:p>
          <a:p>
            <a:pPr>
              <a:spcBef>
                <a:spcPct val="50000"/>
              </a:spcBef>
              <a:buFontTx/>
              <a:buChar char="•"/>
            </a:pPr>
            <a:endParaRPr lang="en-GB"/>
          </a:p>
        </p:txBody>
      </p:sp>
      <p:sp>
        <p:nvSpPr>
          <p:cNvPr id="204808" name="Text Box 8"/>
          <p:cNvSpPr txBox="1">
            <a:spLocks noChangeArrowheads="1"/>
          </p:cNvSpPr>
          <p:nvPr/>
        </p:nvSpPr>
        <p:spPr bwMode="auto">
          <a:xfrm>
            <a:off x="457200" y="1524000"/>
            <a:ext cx="8382000" cy="4893647"/>
          </a:xfrm>
          <a:prstGeom prst="rect">
            <a:avLst/>
          </a:prstGeom>
          <a:noFill/>
          <a:ln w="9525">
            <a:noFill/>
            <a:miter lim="800000"/>
            <a:headEnd/>
            <a:tailEnd/>
          </a:ln>
        </p:spPr>
        <p:txBody>
          <a:bodyPr>
            <a:spAutoFit/>
          </a:bodyPr>
          <a:lstStyle/>
          <a:p>
            <a:pPr marL="457200" indent="-457200"/>
            <a:endParaRPr lang="en-GB" dirty="0"/>
          </a:p>
          <a:p>
            <a:pPr marL="815975" lvl="2" indent="-457200"/>
            <a:r>
              <a:rPr lang="en-AU" dirty="0" smtClean="0">
                <a:solidFill>
                  <a:schemeClr val="accent6"/>
                </a:solidFill>
                <a:latin typeface="Myriad Pro Light" pitchFamily="34" charset="0"/>
                <a:sym typeface="Wingdings" pitchFamily="2" charset="2"/>
              </a:rPr>
              <a:t> </a:t>
            </a:r>
            <a:r>
              <a:rPr lang="en-AU" dirty="0" smtClean="0">
                <a:solidFill>
                  <a:schemeClr val="accent6"/>
                </a:solidFill>
                <a:latin typeface="Myriad Pro Light" pitchFamily="34" charset="0"/>
              </a:rPr>
              <a:t>Information is collected for the general population, then disaggregated by sex or income </a:t>
            </a:r>
          </a:p>
          <a:p>
            <a:pPr marL="815975" lvl="2" indent="-457200"/>
            <a:endParaRPr lang="en-AU" dirty="0" smtClean="0">
              <a:latin typeface="Myriad Pro Light" pitchFamily="34" charset="0"/>
            </a:endParaRPr>
          </a:p>
          <a:p>
            <a:pPr marL="815975" lvl="2" indent="-457200">
              <a:buFontTx/>
              <a:buChar char="•"/>
            </a:pPr>
            <a:r>
              <a:rPr lang="en-AU" dirty="0" smtClean="0">
                <a:latin typeface="Myriad Pro Light" pitchFamily="34" charset="0"/>
              </a:rPr>
              <a:t>% seats held by women in parliament</a:t>
            </a:r>
          </a:p>
          <a:p>
            <a:pPr marL="815975" lvl="2" indent="-457200"/>
            <a:endParaRPr lang="en-AU" dirty="0" smtClean="0">
              <a:latin typeface="Myriad Pro Light" pitchFamily="34" charset="0"/>
            </a:endParaRPr>
          </a:p>
          <a:p>
            <a:pPr marL="815975" lvl="2" indent="-457200">
              <a:buFontTx/>
              <a:buChar char="•"/>
            </a:pPr>
            <a:r>
              <a:rPr lang="en-US" dirty="0" smtClean="0"/>
              <a:t>Level </a:t>
            </a:r>
            <a:r>
              <a:rPr lang="en-US" dirty="0"/>
              <a:t>of confidence among female citizens </a:t>
            </a:r>
            <a:r>
              <a:rPr lang="en-US" dirty="0" smtClean="0"/>
              <a:t>that </a:t>
            </a:r>
            <a:r>
              <a:rPr lang="en-US" dirty="0"/>
              <a:t>the Parliament represents their </a:t>
            </a:r>
            <a:r>
              <a:rPr lang="en-US" dirty="0" smtClean="0"/>
              <a:t>interests</a:t>
            </a:r>
            <a:endParaRPr lang="en-AU" dirty="0" smtClean="0">
              <a:latin typeface="Myriad Pro Light" pitchFamily="34" charset="0"/>
            </a:endParaRPr>
          </a:p>
          <a:p>
            <a:pPr marL="815975" lvl="2" indent="-457200">
              <a:buFontTx/>
              <a:buChar char="•"/>
            </a:pPr>
            <a:endParaRPr lang="en-AU" dirty="0" smtClean="0">
              <a:latin typeface="Myriad Pro Light" pitchFamily="34" charset="0"/>
            </a:endParaRPr>
          </a:p>
          <a:p>
            <a:pPr marL="815975" lvl="2" indent="-457200">
              <a:buFontTx/>
              <a:buChar char="•"/>
            </a:pPr>
            <a:r>
              <a:rPr lang="en-AU" dirty="0" smtClean="0">
                <a:latin typeface="Myriad Pro Light" pitchFamily="34" charset="0"/>
              </a:rPr>
              <a:t>% </a:t>
            </a:r>
            <a:r>
              <a:rPr lang="en-US" dirty="0" smtClean="0"/>
              <a:t>of </a:t>
            </a:r>
            <a:r>
              <a:rPr lang="en-US" dirty="0"/>
              <a:t>Parliamentarians from poorer </a:t>
            </a:r>
            <a:r>
              <a:rPr lang="en-US" dirty="0" smtClean="0"/>
              <a:t>districts</a:t>
            </a:r>
            <a:endParaRPr lang="en-US" dirty="0"/>
          </a:p>
          <a:p>
            <a:r>
              <a:rPr lang="en-US" dirty="0" smtClean="0"/>
              <a:t>	that </a:t>
            </a:r>
            <a:r>
              <a:rPr lang="en-US" dirty="0"/>
              <a:t>have functioning and accessible </a:t>
            </a:r>
            <a:r>
              <a:rPr lang="en-US" dirty="0" smtClean="0"/>
              <a:t>local</a:t>
            </a:r>
            <a:endParaRPr lang="en-US" dirty="0"/>
          </a:p>
          <a:p>
            <a:r>
              <a:rPr lang="en-US" dirty="0" smtClean="0"/>
              <a:t>	offices </a:t>
            </a:r>
            <a:r>
              <a:rPr lang="en-US" dirty="0"/>
              <a:t>to meet with </a:t>
            </a:r>
            <a:r>
              <a:rPr lang="en-US" dirty="0" smtClean="0"/>
              <a:t>constituents</a:t>
            </a:r>
            <a:endParaRPr lang="en-US" i="1" dirty="0">
              <a:solidFill>
                <a:srgbClr val="800000"/>
              </a:solidFill>
            </a:endParaRPr>
          </a:p>
          <a:p>
            <a:pPr marL="815975" lvl="2" indent="-457200">
              <a:buFontTx/>
              <a:buChar cha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0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0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0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0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08">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08">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0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80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80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4808">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808">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480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2"/>
          <p:cNvSpPr>
            <a:spLocks noChangeShapeType="1"/>
          </p:cNvSpPr>
          <p:nvPr/>
        </p:nvSpPr>
        <p:spPr bwMode="auto">
          <a:xfrm>
            <a:off x="304800" y="1524000"/>
            <a:ext cx="7162800" cy="0"/>
          </a:xfrm>
          <a:prstGeom prst="line">
            <a:avLst/>
          </a:prstGeom>
          <a:noFill/>
          <a:ln w="12700">
            <a:solidFill>
              <a:schemeClr val="bg1"/>
            </a:solidFill>
            <a:round/>
            <a:headEnd/>
            <a:tailEnd/>
          </a:ln>
        </p:spPr>
        <p:txBody>
          <a:bodyPr/>
          <a:lstStyle/>
          <a:p>
            <a:endParaRPr lang="en-US"/>
          </a:p>
        </p:txBody>
      </p:sp>
      <p:sp>
        <p:nvSpPr>
          <p:cNvPr id="57347" name="Text Box 3"/>
          <p:cNvSpPr txBox="1">
            <a:spLocks noChangeArrowheads="1"/>
          </p:cNvSpPr>
          <p:nvPr/>
        </p:nvSpPr>
        <p:spPr bwMode="auto">
          <a:xfrm>
            <a:off x="2438400" y="685800"/>
            <a:ext cx="7924800" cy="457200"/>
          </a:xfrm>
          <a:prstGeom prst="rect">
            <a:avLst/>
          </a:prstGeom>
          <a:noFill/>
          <a:ln w="9525">
            <a:noFill/>
            <a:miter lim="800000"/>
            <a:headEnd/>
            <a:tailEnd/>
          </a:ln>
        </p:spPr>
        <p:txBody>
          <a:bodyPr>
            <a:spAutoFit/>
          </a:bodyPr>
          <a:lstStyle/>
          <a:p>
            <a:pPr eaLnBrk="0" hangingPunct="0"/>
            <a:r>
              <a:rPr lang="en-US" b="1" dirty="0" smtClean="0">
                <a:solidFill>
                  <a:schemeClr val="accent6"/>
                </a:solidFill>
              </a:rPr>
              <a:t>2. Specific</a:t>
            </a:r>
            <a:r>
              <a:rPr lang="en-US" dirty="0" smtClean="0">
                <a:solidFill>
                  <a:schemeClr val="accent6"/>
                </a:solidFill>
              </a:rPr>
              <a:t> to the poor/women   </a:t>
            </a:r>
            <a:endParaRPr lang="en-US" b="1" dirty="0">
              <a:solidFill>
                <a:schemeClr val="accent6"/>
              </a:solidFill>
            </a:endParaRPr>
          </a:p>
        </p:txBody>
      </p:sp>
      <p:sp>
        <p:nvSpPr>
          <p:cNvPr id="57348" name="Text Box 4"/>
          <p:cNvSpPr txBox="1">
            <a:spLocks noChangeArrowheads="1"/>
          </p:cNvSpPr>
          <p:nvPr/>
        </p:nvSpPr>
        <p:spPr bwMode="auto">
          <a:xfrm>
            <a:off x="577850" y="1835150"/>
            <a:ext cx="8229600" cy="822325"/>
          </a:xfrm>
          <a:prstGeom prst="rect">
            <a:avLst/>
          </a:prstGeom>
          <a:noFill/>
          <a:ln w="9525">
            <a:noFill/>
            <a:miter lim="800000"/>
            <a:headEnd/>
            <a:tailEnd/>
          </a:ln>
        </p:spPr>
        <p:txBody>
          <a:bodyPr>
            <a:spAutoFit/>
          </a:bodyPr>
          <a:lstStyle/>
          <a:p>
            <a:pPr eaLnBrk="0" hangingPunct="0">
              <a:buFontTx/>
              <a:buChar char="•"/>
            </a:pPr>
            <a:endParaRPr lang="en-US">
              <a:solidFill>
                <a:srgbClr val="003399"/>
              </a:solidFill>
            </a:endParaRPr>
          </a:p>
          <a:p>
            <a:pPr eaLnBrk="0" hangingPunct="0">
              <a:buFontTx/>
              <a:buChar char="•"/>
            </a:pPr>
            <a:endParaRPr lang="en-US">
              <a:solidFill>
                <a:srgbClr val="003399"/>
              </a:solidFill>
            </a:endParaRPr>
          </a:p>
        </p:txBody>
      </p:sp>
      <p:sp>
        <p:nvSpPr>
          <p:cNvPr id="57350" name="Text Box 7"/>
          <p:cNvSpPr txBox="1">
            <a:spLocks noChangeArrowheads="1"/>
          </p:cNvSpPr>
          <p:nvPr/>
        </p:nvSpPr>
        <p:spPr bwMode="auto">
          <a:xfrm>
            <a:off x="381000" y="1828800"/>
            <a:ext cx="8305800" cy="1004888"/>
          </a:xfrm>
          <a:prstGeom prst="rect">
            <a:avLst/>
          </a:prstGeom>
          <a:noFill/>
          <a:ln w="9525">
            <a:noFill/>
            <a:miter lim="800000"/>
            <a:headEnd/>
            <a:tailEnd/>
          </a:ln>
        </p:spPr>
        <p:txBody>
          <a:bodyPr>
            <a:spAutoFit/>
          </a:bodyPr>
          <a:lstStyle/>
          <a:p>
            <a:pPr>
              <a:spcBef>
                <a:spcPct val="50000"/>
              </a:spcBef>
            </a:pPr>
            <a:endParaRPr lang="en-GB"/>
          </a:p>
          <a:p>
            <a:pPr>
              <a:spcBef>
                <a:spcPct val="50000"/>
              </a:spcBef>
              <a:buFontTx/>
              <a:buChar char="•"/>
            </a:pPr>
            <a:endParaRPr lang="en-GB"/>
          </a:p>
        </p:txBody>
      </p:sp>
      <p:sp>
        <p:nvSpPr>
          <p:cNvPr id="57351" name="Text Box 8"/>
          <p:cNvSpPr txBox="1">
            <a:spLocks noChangeArrowheads="1"/>
          </p:cNvSpPr>
          <p:nvPr/>
        </p:nvSpPr>
        <p:spPr bwMode="auto">
          <a:xfrm>
            <a:off x="228600" y="1371600"/>
            <a:ext cx="8382000" cy="4893647"/>
          </a:xfrm>
          <a:prstGeom prst="rect">
            <a:avLst/>
          </a:prstGeom>
          <a:noFill/>
          <a:ln w="9525">
            <a:noFill/>
            <a:miter lim="800000"/>
            <a:headEnd/>
            <a:tailEnd/>
          </a:ln>
        </p:spPr>
        <p:txBody>
          <a:bodyPr>
            <a:spAutoFit/>
          </a:bodyPr>
          <a:lstStyle/>
          <a:p>
            <a:endParaRPr lang="en-US" dirty="0" smtClean="0"/>
          </a:p>
          <a:p>
            <a:pPr lvl="2">
              <a:buFont typeface="Wingdings" pitchFamily="2" charset="2"/>
              <a:buChar char="à"/>
            </a:pPr>
            <a:r>
              <a:rPr lang="en-AU" dirty="0" smtClean="0">
                <a:solidFill>
                  <a:schemeClr val="accent6"/>
                </a:solidFill>
                <a:latin typeface="Myriad Pro Light" pitchFamily="34" charset="0"/>
              </a:rPr>
              <a:t>Measuring governance issues that are specific to the poor or to women </a:t>
            </a:r>
          </a:p>
          <a:p>
            <a:pPr lvl="2"/>
            <a:endParaRPr lang="en-US" dirty="0" smtClean="0"/>
          </a:p>
          <a:p>
            <a:pPr lvl="2">
              <a:buFont typeface="Arial" pitchFamily="34" charset="0"/>
              <a:buChar char="•"/>
            </a:pPr>
            <a:r>
              <a:rPr lang="en-US" dirty="0" smtClean="0"/>
              <a:t>   Size </a:t>
            </a:r>
            <a:r>
              <a:rPr lang="en-US" dirty="0"/>
              <a:t>of funds allocated to legal aid in provincial budgets (per capita)</a:t>
            </a:r>
          </a:p>
          <a:p>
            <a:pPr lvl="2"/>
            <a:endParaRPr lang="en-US" dirty="0"/>
          </a:p>
          <a:p>
            <a:pPr lvl="2">
              <a:buFontTx/>
              <a:buChar char="•"/>
            </a:pPr>
            <a:r>
              <a:rPr lang="en-US" dirty="0"/>
              <a:t>  Number of attorneys as % of citizens in need of </a:t>
            </a:r>
            <a:r>
              <a:rPr lang="en-US" dirty="0" smtClean="0"/>
              <a:t>one</a:t>
            </a:r>
          </a:p>
          <a:p>
            <a:pPr lvl="2"/>
            <a:endParaRPr lang="en-US" dirty="0" smtClean="0"/>
          </a:p>
          <a:p>
            <a:pPr lvl="2">
              <a:buFontTx/>
              <a:buChar char="•"/>
            </a:pPr>
            <a:r>
              <a:rPr lang="en-US" dirty="0" smtClean="0"/>
              <a:t>  % of local governments practicing gender-sensitive budgeting </a:t>
            </a:r>
          </a:p>
          <a:p>
            <a:pPr lvl="2"/>
            <a:endParaRPr lang="en-US" dirty="0"/>
          </a:p>
          <a:p>
            <a:pPr lvl="2"/>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2"/>
          <p:cNvSpPr>
            <a:spLocks noChangeShapeType="1"/>
          </p:cNvSpPr>
          <p:nvPr/>
        </p:nvSpPr>
        <p:spPr bwMode="auto">
          <a:xfrm>
            <a:off x="304800" y="1524000"/>
            <a:ext cx="7162800" cy="0"/>
          </a:xfrm>
          <a:prstGeom prst="line">
            <a:avLst/>
          </a:prstGeom>
          <a:noFill/>
          <a:ln w="12700">
            <a:solidFill>
              <a:schemeClr val="bg1"/>
            </a:solidFill>
            <a:round/>
            <a:headEnd/>
            <a:tailEnd/>
          </a:ln>
        </p:spPr>
        <p:txBody>
          <a:bodyPr/>
          <a:lstStyle/>
          <a:p>
            <a:endParaRPr lang="en-US"/>
          </a:p>
        </p:txBody>
      </p:sp>
      <p:sp>
        <p:nvSpPr>
          <p:cNvPr id="58371" name="Text Box 3"/>
          <p:cNvSpPr txBox="1">
            <a:spLocks noChangeArrowheads="1"/>
          </p:cNvSpPr>
          <p:nvPr/>
        </p:nvSpPr>
        <p:spPr bwMode="auto">
          <a:xfrm>
            <a:off x="2514600" y="685800"/>
            <a:ext cx="7924800" cy="457200"/>
          </a:xfrm>
          <a:prstGeom prst="rect">
            <a:avLst/>
          </a:prstGeom>
          <a:noFill/>
          <a:ln w="9525">
            <a:noFill/>
            <a:miter lim="800000"/>
            <a:headEnd/>
            <a:tailEnd/>
          </a:ln>
        </p:spPr>
        <p:txBody>
          <a:bodyPr>
            <a:spAutoFit/>
          </a:bodyPr>
          <a:lstStyle/>
          <a:p>
            <a:r>
              <a:rPr lang="en-US" b="1" dirty="0" smtClean="0">
                <a:solidFill>
                  <a:schemeClr val="accent6"/>
                </a:solidFill>
              </a:rPr>
              <a:t>3. Implicitly </a:t>
            </a:r>
            <a:r>
              <a:rPr lang="en-US" dirty="0" smtClean="0">
                <a:solidFill>
                  <a:schemeClr val="accent6"/>
                </a:solidFill>
              </a:rPr>
              <a:t>poverty/gender sensitive</a:t>
            </a:r>
            <a:endParaRPr lang="en-GB" dirty="0">
              <a:solidFill>
                <a:schemeClr val="accent6"/>
              </a:solidFill>
            </a:endParaRPr>
          </a:p>
        </p:txBody>
      </p:sp>
      <p:sp>
        <p:nvSpPr>
          <p:cNvPr id="58372" name="Text Box 4"/>
          <p:cNvSpPr txBox="1">
            <a:spLocks noChangeArrowheads="1"/>
          </p:cNvSpPr>
          <p:nvPr/>
        </p:nvSpPr>
        <p:spPr bwMode="auto">
          <a:xfrm>
            <a:off x="577850" y="1835150"/>
            <a:ext cx="8229600" cy="822325"/>
          </a:xfrm>
          <a:prstGeom prst="rect">
            <a:avLst/>
          </a:prstGeom>
          <a:noFill/>
          <a:ln w="9525">
            <a:noFill/>
            <a:miter lim="800000"/>
            <a:headEnd/>
            <a:tailEnd/>
          </a:ln>
        </p:spPr>
        <p:txBody>
          <a:bodyPr>
            <a:spAutoFit/>
          </a:bodyPr>
          <a:lstStyle/>
          <a:p>
            <a:pPr eaLnBrk="0" hangingPunct="0">
              <a:buFontTx/>
              <a:buChar char="•"/>
            </a:pPr>
            <a:endParaRPr lang="en-US">
              <a:solidFill>
                <a:srgbClr val="003399"/>
              </a:solidFill>
            </a:endParaRPr>
          </a:p>
          <a:p>
            <a:pPr eaLnBrk="0" hangingPunct="0">
              <a:buFontTx/>
              <a:buChar char="•"/>
            </a:pPr>
            <a:endParaRPr lang="en-US">
              <a:solidFill>
                <a:srgbClr val="003399"/>
              </a:solidFill>
            </a:endParaRPr>
          </a:p>
        </p:txBody>
      </p:sp>
      <p:sp>
        <p:nvSpPr>
          <p:cNvPr id="58373" name="Line 9"/>
          <p:cNvSpPr>
            <a:spLocks noChangeShapeType="1"/>
          </p:cNvSpPr>
          <p:nvPr/>
        </p:nvSpPr>
        <p:spPr bwMode="auto">
          <a:xfrm flipH="1">
            <a:off x="457200" y="1524000"/>
            <a:ext cx="7162800" cy="0"/>
          </a:xfrm>
          <a:prstGeom prst="line">
            <a:avLst/>
          </a:prstGeom>
          <a:noFill/>
          <a:ln w="25400">
            <a:solidFill>
              <a:srgbClr val="003399"/>
            </a:solidFill>
            <a:round/>
            <a:headEnd/>
            <a:tailEnd/>
          </a:ln>
        </p:spPr>
        <p:txBody>
          <a:bodyPr wrap="none" anchor="ctr"/>
          <a:lstStyle/>
          <a:p>
            <a:endParaRPr lang="en-US"/>
          </a:p>
        </p:txBody>
      </p:sp>
      <p:sp>
        <p:nvSpPr>
          <p:cNvPr id="58374" name="Text Box 7"/>
          <p:cNvSpPr txBox="1">
            <a:spLocks noChangeArrowheads="1"/>
          </p:cNvSpPr>
          <p:nvPr/>
        </p:nvSpPr>
        <p:spPr bwMode="auto">
          <a:xfrm>
            <a:off x="381000" y="1828800"/>
            <a:ext cx="8305800" cy="1004888"/>
          </a:xfrm>
          <a:prstGeom prst="rect">
            <a:avLst/>
          </a:prstGeom>
          <a:noFill/>
          <a:ln w="9525">
            <a:noFill/>
            <a:miter lim="800000"/>
            <a:headEnd/>
            <a:tailEnd/>
          </a:ln>
        </p:spPr>
        <p:txBody>
          <a:bodyPr>
            <a:spAutoFit/>
          </a:bodyPr>
          <a:lstStyle/>
          <a:p>
            <a:pPr>
              <a:spcBef>
                <a:spcPct val="50000"/>
              </a:spcBef>
            </a:pPr>
            <a:endParaRPr lang="en-GB"/>
          </a:p>
          <a:p>
            <a:pPr>
              <a:spcBef>
                <a:spcPct val="50000"/>
              </a:spcBef>
              <a:buFontTx/>
              <a:buChar char="•"/>
            </a:pPr>
            <a:endParaRPr lang="en-GB"/>
          </a:p>
        </p:txBody>
      </p:sp>
      <p:sp>
        <p:nvSpPr>
          <p:cNvPr id="58375" name="Text Box 8"/>
          <p:cNvSpPr txBox="1">
            <a:spLocks noChangeArrowheads="1"/>
          </p:cNvSpPr>
          <p:nvPr/>
        </p:nvSpPr>
        <p:spPr bwMode="auto">
          <a:xfrm>
            <a:off x="457200" y="1981200"/>
            <a:ext cx="8382000" cy="4154984"/>
          </a:xfrm>
          <a:prstGeom prst="rect">
            <a:avLst/>
          </a:prstGeom>
          <a:noFill/>
          <a:ln w="9525">
            <a:noFill/>
            <a:miter lim="800000"/>
            <a:headEnd/>
            <a:tailEnd/>
          </a:ln>
        </p:spPr>
        <p:txBody>
          <a:bodyPr>
            <a:spAutoFit/>
          </a:bodyPr>
          <a:lstStyle/>
          <a:p>
            <a:pPr lvl="2">
              <a:buFontTx/>
              <a:buChar char="•"/>
            </a:pPr>
            <a:r>
              <a:rPr lang="en-GB" dirty="0" smtClean="0"/>
              <a:t>  Backlog of small cases of little financial value</a:t>
            </a:r>
          </a:p>
          <a:p>
            <a:pPr lvl="2"/>
            <a:r>
              <a:rPr lang="en-AU" dirty="0" smtClean="0">
                <a:solidFill>
                  <a:schemeClr val="accent6"/>
                </a:solidFill>
                <a:latin typeface="Myriad Pro Light" pitchFamily="34" charset="0"/>
                <a:sym typeface="Wingdings" pitchFamily="2" charset="2"/>
              </a:rPr>
              <a:t> Makes no explicit reference to poverty status or gender, but by its nature, clear that the indicator is of particular relevance to low-income groups / women</a:t>
            </a:r>
            <a:endParaRPr lang="en-AU" dirty="0" smtClean="0">
              <a:solidFill>
                <a:schemeClr val="accent6"/>
              </a:solidFill>
              <a:latin typeface="Myriad Pro Light" pitchFamily="34" charset="0"/>
            </a:endParaRPr>
          </a:p>
          <a:p>
            <a:pPr lvl="2"/>
            <a:endParaRPr lang="en-GB" dirty="0"/>
          </a:p>
          <a:p>
            <a:pPr marL="1143000" lvl="2" indent="-228600">
              <a:buFont typeface="Arial" pitchFamily="34" charset="0"/>
              <a:buChar char="•"/>
            </a:pPr>
            <a:r>
              <a:rPr lang="en-AU" dirty="0" smtClean="0"/>
              <a:t>The number </a:t>
            </a:r>
            <a:r>
              <a:rPr lang="en-AU" dirty="0"/>
              <a:t>of hours </a:t>
            </a:r>
            <a:r>
              <a:rPr lang="en-AU" dirty="0" smtClean="0"/>
              <a:t>that </a:t>
            </a:r>
            <a:r>
              <a:rPr lang="en-AU" dirty="0"/>
              <a:t>polling booths are open during </a:t>
            </a:r>
            <a:r>
              <a:rPr lang="en-AU" dirty="0" smtClean="0"/>
              <a:t>on election day  </a:t>
            </a:r>
            <a:endParaRPr lang="en-AU" dirty="0"/>
          </a:p>
          <a:p>
            <a:pPr lvl="2"/>
            <a:endParaRPr lang="en-GB" dirty="0"/>
          </a:p>
          <a:p>
            <a:pPr lvl="2">
              <a:buFontTx/>
              <a:buChar char="•"/>
            </a:pPr>
            <a:endParaRPr lang="en-GB" dirty="0"/>
          </a:p>
          <a:p>
            <a:pPr lvl="2">
              <a:buFontTx/>
              <a:buChar char="•"/>
            </a:pPr>
            <a:r>
              <a:rPr lang="en-GB" dirty="0" smtClean="0"/>
              <a:t>  </a:t>
            </a:r>
            <a:r>
              <a:rPr lang="en-US" dirty="0" smtClean="0"/>
              <a:t>Frequency </a:t>
            </a:r>
            <a:r>
              <a:rPr lang="en-US" dirty="0"/>
              <a:t>of engagement of </a:t>
            </a:r>
            <a:r>
              <a:rPr lang="en-US" dirty="0" smtClean="0"/>
              <a:t>CSOs in consultations </a:t>
            </a:r>
            <a:r>
              <a:rPr lang="en-US" dirty="0"/>
              <a:t>on the </a:t>
            </a:r>
            <a:r>
              <a:rPr lang="en-US" dirty="0" smtClean="0"/>
              <a:t>legislation-making process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304800" y="1524000"/>
            <a:ext cx="7162800" cy="0"/>
          </a:xfrm>
          <a:prstGeom prst="line">
            <a:avLst/>
          </a:prstGeom>
          <a:noFill/>
          <a:ln w="12700">
            <a:solidFill>
              <a:schemeClr val="bg1"/>
            </a:solidFill>
            <a:round/>
            <a:headEnd/>
            <a:tailEnd/>
          </a:ln>
        </p:spPr>
        <p:txBody>
          <a:bodyPr/>
          <a:lstStyle/>
          <a:p>
            <a:endParaRPr lang="en-US"/>
          </a:p>
        </p:txBody>
      </p:sp>
      <p:sp>
        <p:nvSpPr>
          <p:cNvPr id="59395" name="Text Box 3"/>
          <p:cNvSpPr txBox="1">
            <a:spLocks noChangeArrowheads="1"/>
          </p:cNvSpPr>
          <p:nvPr/>
        </p:nvSpPr>
        <p:spPr bwMode="auto">
          <a:xfrm>
            <a:off x="2362200" y="838200"/>
            <a:ext cx="7924800" cy="457200"/>
          </a:xfrm>
          <a:prstGeom prst="rect">
            <a:avLst/>
          </a:prstGeom>
          <a:noFill/>
          <a:ln w="9525">
            <a:noFill/>
            <a:miter lim="800000"/>
            <a:headEnd/>
            <a:tailEnd/>
          </a:ln>
        </p:spPr>
        <p:txBody>
          <a:bodyPr>
            <a:spAutoFit/>
          </a:bodyPr>
          <a:lstStyle/>
          <a:p>
            <a:pPr eaLnBrk="0" hangingPunct="0"/>
            <a:r>
              <a:rPr lang="en-US" b="1" dirty="0" smtClean="0">
                <a:solidFill>
                  <a:schemeClr val="accent6"/>
                </a:solidFill>
              </a:rPr>
              <a:t>4. Chosen by</a:t>
            </a:r>
            <a:r>
              <a:rPr lang="en-US" dirty="0" smtClean="0">
                <a:solidFill>
                  <a:schemeClr val="accent6"/>
                </a:solidFill>
              </a:rPr>
              <a:t> the poor/women</a:t>
            </a:r>
            <a:endParaRPr lang="en-US" b="1" dirty="0">
              <a:solidFill>
                <a:schemeClr val="accent6"/>
              </a:solidFill>
            </a:endParaRPr>
          </a:p>
        </p:txBody>
      </p:sp>
      <p:sp>
        <p:nvSpPr>
          <p:cNvPr id="59396" name="Text Box 4"/>
          <p:cNvSpPr txBox="1">
            <a:spLocks noChangeArrowheads="1"/>
          </p:cNvSpPr>
          <p:nvPr/>
        </p:nvSpPr>
        <p:spPr bwMode="auto">
          <a:xfrm>
            <a:off x="577850" y="1835150"/>
            <a:ext cx="8229600" cy="822325"/>
          </a:xfrm>
          <a:prstGeom prst="rect">
            <a:avLst/>
          </a:prstGeom>
          <a:noFill/>
          <a:ln w="9525">
            <a:noFill/>
            <a:miter lim="800000"/>
            <a:headEnd/>
            <a:tailEnd/>
          </a:ln>
        </p:spPr>
        <p:txBody>
          <a:bodyPr>
            <a:spAutoFit/>
          </a:bodyPr>
          <a:lstStyle/>
          <a:p>
            <a:pPr eaLnBrk="0" hangingPunct="0">
              <a:buFontTx/>
              <a:buChar char="•"/>
            </a:pPr>
            <a:endParaRPr lang="en-US">
              <a:solidFill>
                <a:srgbClr val="003399"/>
              </a:solidFill>
            </a:endParaRPr>
          </a:p>
          <a:p>
            <a:pPr eaLnBrk="0" hangingPunct="0">
              <a:buFontTx/>
              <a:buChar char="•"/>
            </a:pPr>
            <a:endParaRPr lang="en-US">
              <a:solidFill>
                <a:srgbClr val="003399"/>
              </a:solidFill>
            </a:endParaRPr>
          </a:p>
        </p:txBody>
      </p:sp>
      <p:sp>
        <p:nvSpPr>
          <p:cNvPr id="59397" name="Line 9"/>
          <p:cNvSpPr>
            <a:spLocks noChangeShapeType="1"/>
          </p:cNvSpPr>
          <p:nvPr/>
        </p:nvSpPr>
        <p:spPr bwMode="auto">
          <a:xfrm flipH="1">
            <a:off x="457200" y="1524000"/>
            <a:ext cx="7162800" cy="0"/>
          </a:xfrm>
          <a:prstGeom prst="line">
            <a:avLst/>
          </a:prstGeom>
          <a:noFill/>
          <a:ln w="25400">
            <a:solidFill>
              <a:srgbClr val="003399"/>
            </a:solidFill>
            <a:round/>
            <a:headEnd/>
            <a:tailEnd/>
          </a:ln>
        </p:spPr>
        <p:txBody>
          <a:bodyPr wrap="none" anchor="ctr"/>
          <a:lstStyle/>
          <a:p>
            <a:endParaRPr lang="en-US"/>
          </a:p>
        </p:txBody>
      </p:sp>
      <p:sp>
        <p:nvSpPr>
          <p:cNvPr id="59398" name="Text Box 7"/>
          <p:cNvSpPr txBox="1">
            <a:spLocks noChangeArrowheads="1"/>
          </p:cNvSpPr>
          <p:nvPr/>
        </p:nvSpPr>
        <p:spPr bwMode="auto">
          <a:xfrm>
            <a:off x="381000" y="1828800"/>
            <a:ext cx="8305800" cy="1004888"/>
          </a:xfrm>
          <a:prstGeom prst="rect">
            <a:avLst/>
          </a:prstGeom>
          <a:noFill/>
          <a:ln w="9525">
            <a:noFill/>
            <a:miter lim="800000"/>
            <a:headEnd/>
            <a:tailEnd/>
          </a:ln>
        </p:spPr>
        <p:txBody>
          <a:bodyPr>
            <a:spAutoFit/>
          </a:bodyPr>
          <a:lstStyle/>
          <a:p>
            <a:pPr>
              <a:spcBef>
                <a:spcPct val="50000"/>
              </a:spcBef>
            </a:pPr>
            <a:endParaRPr lang="en-GB"/>
          </a:p>
          <a:p>
            <a:pPr>
              <a:spcBef>
                <a:spcPct val="50000"/>
              </a:spcBef>
              <a:buFontTx/>
              <a:buChar char="•"/>
            </a:pPr>
            <a:endParaRPr lang="en-GB"/>
          </a:p>
        </p:txBody>
      </p:sp>
      <p:sp>
        <p:nvSpPr>
          <p:cNvPr id="59399" name="Text Box 8"/>
          <p:cNvSpPr txBox="1">
            <a:spLocks noChangeArrowheads="1"/>
          </p:cNvSpPr>
          <p:nvPr/>
        </p:nvSpPr>
        <p:spPr bwMode="auto">
          <a:xfrm>
            <a:off x="457200" y="1981200"/>
            <a:ext cx="8382000" cy="3785652"/>
          </a:xfrm>
          <a:prstGeom prst="rect">
            <a:avLst/>
          </a:prstGeom>
          <a:noFill/>
          <a:ln w="9525">
            <a:noFill/>
            <a:miter lim="800000"/>
            <a:headEnd/>
            <a:tailEnd/>
          </a:ln>
        </p:spPr>
        <p:txBody>
          <a:bodyPr>
            <a:spAutoFit/>
          </a:bodyPr>
          <a:lstStyle/>
          <a:p>
            <a:pPr marL="358775" lvl="2"/>
            <a:r>
              <a:rPr lang="en-AU" dirty="0" smtClean="0">
                <a:solidFill>
                  <a:schemeClr val="accent6"/>
                </a:solidFill>
                <a:latin typeface="Myriad Pro Light" pitchFamily="34" charset="0"/>
                <a:sym typeface="Wingdings" pitchFamily="2" charset="2"/>
              </a:rPr>
              <a:t> Identified &amp; m</a:t>
            </a:r>
            <a:r>
              <a:rPr lang="en-AU" dirty="0" smtClean="0">
                <a:solidFill>
                  <a:schemeClr val="accent6"/>
                </a:solidFill>
                <a:latin typeface="Myriad Pro Light" pitchFamily="34" charset="0"/>
              </a:rPr>
              <a:t>easured by using participatory techniques (surveys, focus groups, etc.) </a:t>
            </a:r>
            <a:endParaRPr lang="en-GB" dirty="0"/>
          </a:p>
          <a:p>
            <a:pPr marL="358775" lvl="2"/>
            <a:r>
              <a:rPr lang="en-US" dirty="0"/>
              <a:t> </a:t>
            </a:r>
            <a:endParaRPr lang="en-US" dirty="0" smtClean="0"/>
          </a:p>
          <a:p>
            <a:pPr marL="358775" lvl="2">
              <a:buFontTx/>
              <a:buChar char="•"/>
            </a:pPr>
            <a:r>
              <a:rPr lang="en-AU" dirty="0" smtClean="0">
                <a:latin typeface="Myriad Pro Light" pitchFamily="34" charset="0"/>
              </a:rPr>
              <a:t>  Acceptance of documentation other than birth certificates in the process of voter registration</a:t>
            </a:r>
            <a:r>
              <a:rPr lang="en-US" dirty="0" smtClean="0"/>
              <a:t> </a:t>
            </a:r>
            <a:endParaRPr lang="en-US" dirty="0"/>
          </a:p>
          <a:p>
            <a:pPr marL="358775" lvl="2">
              <a:buFontTx/>
              <a:buChar char="•"/>
            </a:pPr>
            <a:endParaRPr lang="en-US" dirty="0"/>
          </a:p>
          <a:p>
            <a:pPr marL="358775" lvl="2">
              <a:buFontTx/>
              <a:buChar char="•"/>
            </a:pPr>
            <a:r>
              <a:rPr lang="en-US" dirty="0"/>
              <a:t>  Women’s trust in the police and its ability to provide women with redress if they file a </a:t>
            </a:r>
            <a:r>
              <a:rPr lang="en-US" dirty="0" smtClean="0"/>
              <a:t>complaint</a:t>
            </a:r>
          </a:p>
          <a:p>
            <a:pPr marL="358775" lvl="2"/>
            <a:r>
              <a:rPr lang="en-US" dirty="0"/>
              <a:t> </a:t>
            </a:r>
            <a:r>
              <a:rPr lang="en-US" dirty="0" smtClean="0"/>
              <a:t>  </a:t>
            </a:r>
          </a:p>
          <a:p>
            <a:pPr marL="358775" lvl="2"/>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 name="Rectangle 30"/>
          <p:cNvSpPr>
            <a:spLocks noGrp="1" noChangeArrowheads="1"/>
          </p:cNvSpPr>
          <p:nvPr>
            <p:ph type="title"/>
          </p:nvPr>
        </p:nvSpPr>
        <p:spPr>
          <a:xfrm>
            <a:off x="468313" y="152400"/>
            <a:ext cx="8229600" cy="1143000"/>
          </a:xfrm>
          <a:noFill/>
          <a:ln/>
        </p:spPr>
        <p:txBody>
          <a:bodyPr/>
          <a:lstStyle/>
          <a:p>
            <a:r>
              <a:rPr lang="en-GB" sz="3200" dirty="0"/>
              <a:t>Measuring legal protection &amp; redress mechanisms with pro-poor indicators</a:t>
            </a:r>
          </a:p>
        </p:txBody>
      </p:sp>
      <p:graphicFrame>
        <p:nvGraphicFramePr>
          <p:cNvPr id="3131" name="Group 59"/>
          <p:cNvGraphicFramePr>
            <a:graphicFrameLocks noGrp="1"/>
          </p:cNvGraphicFramePr>
          <p:nvPr>
            <p:ph idx="1"/>
          </p:nvPr>
        </p:nvGraphicFramePr>
        <p:xfrm>
          <a:off x="457200" y="1600200"/>
          <a:ext cx="8229600" cy="4689793"/>
        </p:xfrm>
        <a:graphic>
          <a:graphicData uri="http://schemas.openxmlformats.org/drawingml/2006/table">
            <a:tbl>
              <a:tblPr/>
              <a:tblGrid>
                <a:gridCol w="3365500"/>
                <a:gridCol w="3040063"/>
                <a:gridCol w="1824037"/>
              </a:tblGrid>
              <a:tr h="4397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rebuchet MS" pitchFamily="34" charset="0"/>
                          <a:cs typeface="Times New Roman" pitchFamily="18" charset="0"/>
                        </a:rPr>
                        <a:t>Example of anti-corruption mechanisms </a:t>
                      </a:r>
                      <a:endParaRPr kumimoji="0" lang="en-GB"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0000"/>
                          </a:solidFill>
                          <a:effectLst/>
                          <a:latin typeface="Trebuchet MS" pitchFamily="34" charset="0"/>
                          <a:cs typeface="Times New Roman" pitchFamily="18" charset="0"/>
                        </a:rPr>
                        <a:t>Pro-poor/gender sensitive indicators</a:t>
                      </a:r>
                      <a:endParaRPr kumimoji="0" lang="en-GB"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rebuchet MS" pitchFamily="34" charset="0"/>
                          <a:cs typeface="Times New Roman" pitchFamily="18" charset="0"/>
                        </a:rPr>
                        <a:t>Possible data sources</a:t>
                      </a:r>
                      <a:endParaRPr kumimoji="0" lang="en-GB"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48895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00FF"/>
                          </a:solidFill>
                          <a:effectLst/>
                          <a:latin typeface="Trebuchet MS" pitchFamily="34" charset="0"/>
                          <a:cs typeface="Times New Roman" pitchFamily="18" charset="0"/>
                        </a:rPr>
                        <a:t>Availability of legal protection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hMerge="1">
                  <a:txBody>
                    <a:bodyPr/>
                    <a:lstStyle/>
                    <a:p>
                      <a:endParaRPr lang="en-US"/>
                    </a:p>
                  </a:txBody>
                  <a:tcPr/>
                </a:tc>
              </a:tr>
              <a:tr h="13954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rebuchet MS" pitchFamily="34" charset="0"/>
                          <a:cs typeface="Times New Roman" pitchFamily="18" charset="0"/>
                        </a:rPr>
                        <a:t>Legal protection is ensured equally for all citizens regardless of their status / affiliations</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Trebuchet MS" pitchFamily="34" charset="0"/>
                          <a:cs typeface="Times New Roman" pitchFamily="18" charset="0"/>
                        </a:rPr>
                        <a:t>Change in % of plaintiffs who have had no prior contact with the courts </a:t>
                      </a:r>
                      <a:endParaRPr kumimoji="0" lang="en-GB" sz="1400" b="0" i="0" u="none" strike="noStrike" cap="none" normalizeH="0" baseline="0" smtClean="0">
                        <a:ln>
                          <a:noFill/>
                        </a:ln>
                        <a:solidFill>
                          <a:srgbClr val="FF0000"/>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FF0000"/>
                        </a:solidFill>
                        <a:effectLst/>
                        <a:latin typeface="Trebuchet MS"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Trebuchet MS" pitchFamily="34" charset="0"/>
                          <a:cs typeface="Times New Roman" pitchFamily="18" charset="0"/>
                        </a:rPr>
                        <a:t>Change in the range of small claims filed by poor plaintiffs</a:t>
                      </a:r>
                      <a:endParaRPr kumimoji="0" lang="en-GB" sz="14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chemeClr val="tx1"/>
                          </a:solidFill>
                          <a:effectLst/>
                          <a:latin typeface="Trebuchet MS" pitchFamily="34" charset="0"/>
                          <a:cs typeface="Times New Roman" pitchFamily="18" charset="0"/>
                        </a:rPr>
                        <a:t>Intake filing form, disaggregated by income, gender, ethnicity, religion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5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00FF"/>
                          </a:solidFill>
                          <a:effectLst/>
                          <a:latin typeface="Trebuchet MS" pitchFamily="34" charset="0"/>
                          <a:cs typeface="Times New Roman" pitchFamily="18" charset="0"/>
                        </a:rPr>
                        <a:t>Efficiency and fairness of redress mechanisms</a:t>
                      </a:r>
                      <a:endParaRPr kumimoji="0" lang="en-GB" sz="2000" b="0"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hMerge="1">
                  <a:txBody>
                    <a:bodyPr/>
                    <a:lstStyle/>
                    <a:p>
                      <a:endParaRPr lang="en-US"/>
                    </a:p>
                  </a:txBody>
                  <a:tcPr/>
                </a:tc>
              </a:tr>
              <a:tr h="16367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rebuchet MS" pitchFamily="34" charset="0"/>
                          <a:cs typeface="Times New Roman" pitchFamily="18" charset="0"/>
                        </a:rPr>
                        <a:t>Local complaint mechanisms are efficiently providing redress against corruption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Trebuchet MS" pitchFamily="34" charset="0"/>
                          <a:cs typeface="Times New Roman" pitchFamily="18" charset="0"/>
                        </a:rPr>
                        <a:t>Change in time from filing to disposition in cases of small financial value</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FF0000"/>
                        </a:solidFill>
                        <a:effectLst/>
                        <a:latin typeface="Trebuchet MS"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rgbClr val="FF0000"/>
                          </a:solidFill>
                          <a:effectLst/>
                          <a:latin typeface="Trebuchet MS" pitchFamily="34" charset="0"/>
                          <a:cs typeface="Times New Roman" pitchFamily="18" charset="0"/>
                        </a:rPr>
                        <a:t>Ratio of prosecution caseloads in courts serving “majority” communities vs. “minority” communities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smtClean="0">
                          <a:ln>
                            <a:noFill/>
                          </a:ln>
                          <a:solidFill>
                            <a:schemeClr val="tx1"/>
                          </a:solidFill>
                          <a:effectLst/>
                          <a:latin typeface="Trebuchet MS" pitchFamily="34" charset="0"/>
                          <a:cs typeface="Times New Roman" pitchFamily="18" charset="0"/>
                        </a:rPr>
                        <a:t>Administrative data, disaggregated by income, gender, ethnicity, religion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1403350" y="0"/>
            <a:ext cx="3057525" cy="7067550"/>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4408488" y="28575"/>
            <a:ext cx="1495425" cy="7000875"/>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5903913" y="0"/>
            <a:ext cx="1695450" cy="7077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C9F3402-BBD1-4265-8383-F3F3B141FED3}" type="slidenum">
              <a:rPr lang="en-US"/>
              <a:pPr/>
              <a:t>46</a:t>
            </a:fld>
            <a:endParaRPr lang="en-US"/>
          </a:p>
        </p:txBody>
      </p:sp>
      <p:sp>
        <p:nvSpPr>
          <p:cNvPr id="182274" name="Rectangle 2"/>
          <p:cNvSpPr>
            <a:spLocks noGrp="1" noChangeArrowheads="1"/>
          </p:cNvSpPr>
          <p:nvPr>
            <p:ph type="title"/>
          </p:nvPr>
        </p:nvSpPr>
        <p:spPr>
          <a:xfrm>
            <a:off x="838200" y="1219200"/>
            <a:ext cx="7700962" cy="533400"/>
          </a:xfrm>
          <a:noFill/>
          <a:ln/>
        </p:spPr>
        <p:txBody>
          <a:bodyPr/>
          <a:lstStyle/>
          <a:p>
            <a:r>
              <a:rPr lang="en-AU" sz="3200" dirty="0" smtClean="0">
                <a:solidFill>
                  <a:schemeClr val="tx2"/>
                </a:solidFill>
              </a:rPr>
              <a:t>Other </a:t>
            </a:r>
            <a:r>
              <a:rPr lang="en-AU" sz="3200" dirty="0">
                <a:solidFill>
                  <a:schemeClr val="tx2"/>
                </a:solidFill>
              </a:rPr>
              <a:t>dimensions of disaggregation</a:t>
            </a:r>
          </a:p>
        </p:txBody>
      </p:sp>
      <p:sp>
        <p:nvSpPr>
          <p:cNvPr id="182275" name="Rectangle 3"/>
          <p:cNvSpPr>
            <a:spLocks noGrp="1" noChangeArrowheads="1"/>
          </p:cNvSpPr>
          <p:nvPr>
            <p:ph type="body" idx="1"/>
          </p:nvPr>
        </p:nvSpPr>
        <p:spPr>
          <a:ln/>
        </p:spPr>
        <p:txBody>
          <a:bodyPr>
            <a:normAutofit fontScale="92500"/>
          </a:bodyPr>
          <a:lstStyle/>
          <a:p>
            <a:r>
              <a:rPr lang="en-AU"/>
              <a:t>Democratic values require BROAD participation</a:t>
            </a:r>
          </a:p>
          <a:p>
            <a:endParaRPr lang="en-AU" sz="1600"/>
          </a:p>
          <a:p>
            <a:pPr lvl="1"/>
            <a:r>
              <a:rPr lang="en-AU"/>
              <a:t>Ethnicity – female/male; poor/non-poor</a:t>
            </a:r>
          </a:p>
          <a:p>
            <a:endParaRPr lang="en-AU" sz="1400"/>
          </a:p>
          <a:p>
            <a:pPr lvl="1"/>
            <a:r>
              <a:rPr lang="en-AU"/>
              <a:t>Location – rural / urban; female/male etc</a:t>
            </a:r>
          </a:p>
          <a:p>
            <a:endParaRPr lang="en-AU" sz="1400"/>
          </a:p>
          <a:p>
            <a:pPr lvl="1"/>
            <a:r>
              <a:rPr lang="en-AU"/>
              <a:t>Disability – etc etc</a:t>
            </a:r>
          </a:p>
          <a:p>
            <a:r>
              <a:rPr lang="en-AU"/>
              <a:t>A major challenge for monitoring &amp; evaluating democratic governance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table">
            <a:tbl>
              <a:tblPr firstRow="1" bandRow="1">
                <a:tableStyleId>{5C22544A-7EE6-4342-B048-85BDC9FD1C3A}</a:tableStyleId>
              </a:tblPr>
              <a:tblGrid>
                <a:gridCol w="4572000"/>
                <a:gridCol w="4572000"/>
              </a:tblGrid>
              <a:tr h="1170878">
                <a:tc>
                  <a:txBody>
                    <a:bodyPr/>
                    <a:lstStyle/>
                    <a:p>
                      <a:pPr algn="ctr"/>
                      <a:r>
                        <a:rPr lang="en-US" sz="2800" dirty="0" smtClean="0"/>
                        <a:t>Assessing the ‘supply side’ of governance</a:t>
                      </a:r>
                      <a:endParaRPr lang="en-US" sz="2800" dirty="0"/>
                    </a:p>
                  </a:txBody>
                  <a:tcPr/>
                </a:tc>
                <a:tc>
                  <a:txBody>
                    <a:bodyPr/>
                    <a:lstStyle/>
                    <a:p>
                      <a:pPr algn="ctr"/>
                      <a:r>
                        <a:rPr lang="en-US" sz="2800" dirty="0" smtClean="0"/>
                        <a:t>Assessing the ‘demand side’ of governance</a:t>
                      </a:r>
                      <a:endParaRPr lang="en-US" sz="2800" dirty="0"/>
                    </a:p>
                  </a:txBody>
                  <a:tcPr/>
                </a:tc>
              </a:tr>
              <a:tr h="5687122">
                <a:tc>
                  <a:txBody>
                    <a:bodyPr/>
                    <a:lstStyle/>
                    <a:p>
                      <a:r>
                        <a:rPr lang="en-US" sz="2600" dirty="0" smtClean="0"/>
                        <a:t>Number</a:t>
                      </a:r>
                      <a:r>
                        <a:rPr lang="en-US" sz="2600" baseline="0" dirty="0" smtClean="0"/>
                        <a:t> of </a:t>
                      </a:r>
                      <a:r>
                        <a:rPr lang="en-US" sz="2600" b="1" baseline="0" dirty="0" smtClean="0"/>
                        <a:t>criminal codes and criminal procedure codes </a:t>
                      </a:r>
                      <a:r>
                        <a:rPr lang="en-US" sz="2600" baseline="0" dirty="0" smtClean="0"/>
                        <a:t>harmonized with international Human Rights Law</a:t>
                      </a:r>
                      <a:endParaRPr lang="en-US" sz="26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GB" sz="2400" kern="1200" dirty="0" smtClean="0">
                          <a:solidFill>
                            <a:schemeClr val="dk1"/>
                          </a:solidFill>
                          <a:latin typeface="+mn-lt"/>
                          <a:ea typeface="+mn-ea"/>
                          <a:cs typeface="+mn-cs"/>
                        </a:rPr>
                        <a:t>% who say ordinary people can commit crimes without punishment</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kern="1200" dirty="0" smtClean="0">
                        <a:solidFill>
                          <a:schemeClr val="dk1"/>
                        </a:solidFill>
                        <a:latin typeface="+mn-lt"/>
                        <a:ea typeface="+mn-ea"/>
                        <a:cs typeface="+mn-cs"/>
                      </a:endParaRPr>
                    </a:p>
                    <a:p>
                      <a:pPr>
                        <a:buFont typeface="Wingdings" pitchFamily="2" charset="2"/>
                        <a:buChar char="q"/>
                      </a:pPr>
                      <a:r>
                        <a:rPr lang="en-GB" sz="2400" kern="1200" dirty="0" smtClean="0">
                          <a:solidFill>
                            <a:schemeClr val="dk1"/>
                          </a:solidFill>
                          <a:latin typeface="+mn-lt"/>
                          <a:ea typeface="+mn-ea"/>
                          <a:cs typeface="+mn-cs"/>
                        </a:rPr>
                        <a:t>% who say high level officials can commit crimes without punishment</a:t>
                      </a:r>
                    </a:p>
                    <a:p>
                      <a:pPr>
                        <a:buFont typeface="Wingdings" pitchFamily="2" charset="2"/>
                        <a:buNone/>
                      </a:pPr>
                      <a:endParaRPr lang="en-US" sz="2400" kern="1200" dirty="0" smtClean="0">
                        <a:solidFill>
                          <a:schemeClr val="dk1"/>
                        </a:solidFill>
                        <a:latin typeface="+mn-lt"/>
                        <a:ea typeface="+mn-ea"/>
                        <a:cs typeface="+mn-cs"/>
                      </a:endParaRPr>
                    </a:p>
                    <a:p>
                      <a:pPr>
                        <a:buFont typeface="Wingdings" pitchFamily="2" charset="2"/>
                        <a:buChar char="q"/>
                      </a:pPr>
                      <a:r>
                        <a:rPr lang="en-GB" sz="2400" kern="1200" dirty="0" smtClean="0">
                          <a:solidFill>
                            <a:schemeClr val="dk1"/>
                          </a:solidFill>
                          <a:latin typeface="+mn-lt"/>
                          <a:ea typeface="+mn-ea"/>
                          <a:cs typeface="+mn-cs"/>
                        </a:rPr>
                        <a:t>% who say people fear wrongful arrest</a:t>
                      </a:r>
                      <a:endParaRPr lang="en-US" sz="2400" kern="1200" dirty="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dirty="0" err="1" smtClean="0"/>
              <a:t>Complementarity</a:t>
            </a:r>
            <a:r>
              <a:rPr lang="en-US" dirty="0" smtClean="0"/>
              <a:t> of indicators</a:t>
            </a:r>
            <a:endParaRPr lang="en-US" dirty="0"/>
          </a:p>
        </p:txBody>
      </p:sp>
      <p:sp>
        <p:nvSpPr>
          <p:cNvPr id="4" name="TextBox 3"/>
          <p:cNvSpPr txBox="1"/>
          <p:nvPr/>
        </p:nvSpPr>
        <p:spPr>
          <a:xfrm>
            <a:off x="533400" y="1295400"/>
            <a:ext cx="7924800" cy="1754326"/>
          </a:xfrm>
          <a:prstGeom prst="rect">
            <a:avLst/>
          </a:prstGeom>
          <a:noFill/>
        </p:spPr>
        <p:txBody>
          <a:bodyPr wrap="square" rtlCol="0">
            <a:spAutoFit/>
          </a:bodyPr>
          <a:lstStyle/>
          <a:p>
            <a:pPr>
              <a:buFontTx/>
              <a:buChar char="-"/>
            </a:pPr>
            <a:r>
              <a:rPr lang="en-US" dirty="0" smtClean="0"/>
              <a:t> In-law (de jure) indicators and in practice (de facto) indicators</a:t>
            </a:r>
          </a:p>
          <a:p>
            <a:pPr>
              <a:buFontTx/>
              <a:buChar char="-"/>
            </a:pPr>
            <a:r>
              <a:rPr lang="en-US" dirty="0" smtClean="0"/>
              <a:t> Input indicators, process indicators and outcome indicators</a:t>
            </a:r>
          </a:p>
          <a:p>
            <a:pPr>
              <a:buFontTx/>
              <a:buChar char="-"/>
            </a:pPr>
            <a:r>
              <a:rPr lang="en-US" dirty="0" smtClean="0"/>
              <a:t> qualitative and quantitative indicators</a:t>
            </a:r>
          </a:p>
          <a:p>
            <a:pPr>
              <a:buFontTx/>
              <a:buChar char="-"/>
            </a:pPr>
            <a:r>
              <a:rPr lang="en-US" dirty="0" smtClean="0"/>
              <a:t> </a:t>
            </a:r>
            <a:r>
              <a:rPr lang="en-US" dirty="0" err="1" smtClean="0"/>
              <a:t>disagregated</a:t>
            </a:r>
            <a:r>
              <a:rPr lang="en-US" dirty="0" smtClean="0"/>
              <a:t> indicators</a:t>
            </a:r>
          </a:p>
          <a:p>
            <a:pPr>
              <a:buFontTx/>
              <a:buChar char="-"/>
            </a:pPr>
            <a:r>
              <a:rPr lang="en-US" dirty="0" smtClean="0"/>
              <a:t> gender-sensitive, poverty-sensitive, age-sensitive, community-sensitive indicators</a:t>
            </a:r>
          </a:p>
          <a:p>
            <a:pPr>
              <a:buFontTx/>
              <a:buChar char="-"/>
            </a:pPr>
            <a:endParaRPr lang="en-US" dirty="0"/>
          </a:p>
        </p:txBody>
      </p:sp>
      <p:sp>
        <p:nvSpPr>
          <p:cNvPr id="7" name="Rectangle 2"/>
          <p:cNvSpPr txBox="1">
            <a:spLocks noChangeArrowheads="1"/>
          </p:cNvSpPr>
          <p:nvPr/>
        </p:nvSpPr>
        <p:spPr bwMode="auto">
          <a:xfrm>
            <a:off x="0" y="2667000"/>
            <a:ext cx="91440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smtClean="0">
                <a:ln>
                  <a:noFill/>
                </a:ln>
                <a:solidFill>
                  <a:schemeClr val="tx1"/>
                </a:solidFill>
                <a:effectLst/>
                <a:uLnTx/>
                <a:uFillTx/>
                <a:latin typeface="+mj-lt"/>
                <a:ea typeface="+mj-ea"/>
                <a:cs typeface="+mj-cs"/>
              </a:rPr>
              <a:t>Balanced baskets of indicators </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ectangle 3"/>
          <p:cNvSpPr txBox="1">
            <a:spLocks noChangeArrowheads="1"/>
          </p:cNvSpPr>
          <p:nvPr/>
        </p:nvSpPr>
        <p:spPr>
          <a:xfrm>
            <a:off x="2743200" y="3581400"/>
            <a:ext cx="5257800" cy="12954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	- Do you have a balanced basket of indicators that measures progress towards a single aim?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	- Is the ambiguity inherent in each indicator reduced by the presence of the others? </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None/>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6" descr="Delicate Balance Art Print by Phillip Singer"/>
          <p:cNvPicPr>
            <a:picLocks noChangeAspect="1" noChangeArrowheads="1"/>
          </p:cNvPicPr>
          <p:nvPr/>
        </p:nvPicPr>
        <p:blipFill>
          <a:blip r:embed="rId3" cstate="print"/>
          <a:srcRect/>
          <a:stretch>
            <a:fillRect/>
          </a:stretch>
        </p:blipFill>
        <p:spPr bwMode="auto">
          <a:xfrm>
            <a:off x="152400" y="3417743"/>
            <a:ext cx="2286000" cy="3440257"/>
          </a:xfrm>
          <a:prstGeom prst="rect">
            <a:avLst/>
          </a:prstGeom>
          <a:noFill/>
        </p:spPr>
      </p:pic>
      <p:sp>
        <p:nvSpPr>
          <p:cNvPr id="10" name="Rectangle 3"/>
          <p:cNvSpPr txBox="1">
            <a:spLocks noChangeArrowheads="1"/>
          </p:cNvSpPr>
          <p:nvPr/>
        </p:nvSpPr>
        <p:spPr>
          <a:xfrm>
            <a:off x="4191000" y="4343400"/>
            <a:ext cx="4941859" cy="1828799"/>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800" b="0" i="1" u="none" strike="noStrike" kern="1200" cap="none" spc="0" normalizeH="0" baseline="0" noProof="0" dirty="0" smtClean="0">
                <a:ln>
                  <a:noFill/>
                </a:ln>
                <a:solidFill>
                  <a:srgbClr val="0000FF"/>
                </a:solidFill>
                <a:effectLst/>
                <a:uLnTx/>
                <a:uFillTx/>
                <a:latin typeface="+mn-lt"/>
                <a:ea typeface="+mn-ea"/>
                <a:cs typeface="+mn-cs"/>
              </a:rPr>
              <a:t>What is the aim you want to achieve?</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800" b="0" i="1" u="none" strike="noStrike" kern="1200" cap="none" spc="0" normalizeH="0" baseline="0" noProof="0" dirty="0" smtClean="0">
                <a:ln>
                  <a:noFill/>
                </a:ln>
                <a:solidFill>
                  <a:srgbClr val="0000FF"/>
                </a:solidFill>
                <a:effectLst/>
                <a:uLnTx/>
                <a:uFillTx/>
                <a:latin typeface="+mn-lt"/>
                <a:ea typeface="+mn-ea"/>
                <a:cs typeface="+mn-cs"/>
              </a:rPr>
              <a:t>What are the many reasons why your aim might NOT be achieved?</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2800" b="0" i="1" u="none" strike="noStrike" kern="1200" cap="none" spc="0" normalizeH="0" baseline="0" noProof="0" dirty="0" smtClean="0">
                <a:ln>
                  <a:noFill/>
                </a:ln>
                <a:solidFill>
                  <a:srgbClr val="0000FF"/>
                </a:solidFill>
                <a:effectLst/>
                <a:uLnTx/>
                <a:uFillTx/>
                <a:latin typeface="+mn-lt"/>
                <a:ea typeface="+mn-ea"/>
                <a:cs typeface="+mn-cs"/>
              </a:rPr>
              <a:t>For each “reason” </a:t>
            </a:r>
            <a:r>
              <a:rPr kumimoji="0" lang="en-GB" sz="2800" b="0" i="1" u="none" strike="noStrike" kern="1200" cap="none" spc="0" normalizeH="0" baseline="0" noProof="0" dirty="0" smtClean="0">
                <a:ln>
                  <a:noFill/>
                </a:ln>
                <a:solidFill>
                  <a:srgbClr val="0000FF"/>
                </a:solidFill>
                <a:effectLst/>
                <a:uLnTx/>
                <a:uFillTx/>
                <a:latin typeface="+mn-lt"/>
                <a:ea typeface="+mn-ea"/>
                <a:cs typeface="+mn-cs"/>
                <a:sym typeface="Wingdings" pitchFamily="2" charset="2"/>
              </a:rPr>
              <a:t></a:t>
            </a:r>
            <a:r>
              <a:rPr kumimoji="0" lang="en-GB" sz="2800" b="0" i="1" u="none" strike="noStrike" kern="1200" cap="none" spc="0" normalizeH="0" baseline="0" noProof="0" dirty="0" smtClean="0">
                <a:ln>
                  <a:noFill/>
                </a:ln>
                <a:solidFill>
                  <a:srgbClr val="0000FF"/>
                </a:solidFill>
                <a:effectLst/>
                <a:uLnTx/>
                <a:uFillTx/>
                <a:latin typeface="+mn-lt"/>
                <a:ea typeface="+mn-ea"/>
                <a:cs typeface="+mn-cs"/>
              </a:rPr>
              <a:t> develop one indicator</a:t>
            </a:r>
            <a:endParaRPr kumimoji="0" lang="en-GB" sz="2800" b="0" i="0"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fr-CA" b="1" dirty="0" smtClean="0"/>
              <a:t>Important to monitor </a:t>
            </a:r>
            <a:r>
              <a:rPr lang="fr-CA" b="1" dirty="0" err="1" smtClean="0"/>
              <a:t>both</a:t>
            </a:r>
            <a:r>
              <a:rPr lang="fr-CA" b="1" dirty="0" smtClean="0"/>
              <a:t> the ‘</a:t>
            </a:r>
            <a:r>
              <a:rPr lang="fr-CA" b="1" dirty="0" err="1" smtClean="0"/>
              <a:t>supply</a:t>
            </a:r>
            <a:r>
              <a:rPr lang="fr-CA" b="1" dirty="0" smtClean="0"/>
              <a:t>’ and ‘</a:t>
            </a:r>
            <a:r>
              <a:rPr lang="fr-CA" b="1" dirty="0" err="1" smtClean="0"/>
              <a:t>demand</a:t>
            </a:r>
            <a:r>
              <a:rPr lang="fr-CA" b="1" dirty="0" smtClean="0"/>
              <a:t>’ for good </a:t>
            </a:r>
            <a:r>
              <a:rPr lang="fr-CA" b="1" dirty="0" err="1" smtClean="0"/>
              <a:t>governance</a:t>
            </a:r>
            <a:endParaRPr lang="fr-CA" b="1" dirty="0" smtClean="0"/>
          </a:p>
          <a:p>
            <a:r>
              <a:rPr lang="fr-CA" dirty="0" err="1" smtClean="0"/>
              <a:t>Parallel</a:t>
            </a:r>
            <a:r>
              <a:rPr lang="fr-CA" dirty="0" smtClean="0"/>
              <a:t> </a:t>
            </a:r>
            <a:r>
              <a:rPr lang="fr-CA" dirty="0" err="1" smtClean="0"/>
              <a:t>with</a:t>
            </a:r>
            <a:r>
              <a:rPr lang="fr-CA" dirty="0" smtClean="0"/>
              <a:t> </a:t>
            </a:r>
            <a:r>
              <a:rPr lang="fr-CA" dirty="0" err="1" smtClean="0"/>
              <a:t>private</a:t>
            </a:r>
            <a:r>
              <a:rPr lang="fr-CA" dirty="0" smtClean="0"/>
              <a:t> </a:t>
            </a:r>
            <a:r>
              <a:rPr lang="fr-CA" dirty="0" err="1" smtClean="0"/>
              <a:t>sector</a:t>
            </a:r>
            <a:r>
              <a:rPr lang="fr-CA" dirty="0" smtClean="0"/>
              <a:t>: </a:t>
            </a:r>
          </a:p>
          <a:p>
            <a:pPr lvl="1"/>
            <a:r>
              <a:rPr lang="fr-CA" dirty="0" err="1" smtClean="0"/>
              <a:t>Assessment</a:t>
            </a:r>
            <a:r>
              <a:rPr lang="fr-CA" dirty="0" smtClean="0"/>
              <a:t> of the </a:t>
            </a:r>
            <a:r>
              <a:rPr lang="fr-CA" dirty="0" err="1" smtClean="0"/>
              <a:t>company’s</a:t>
            </a:r>
            <a:r>
              <a:rPr lang="fr-CA" dirty="0" smtClean="0"/>
              <a:t> charter, balance </a:t>
            </a:r>
            <a:r>
              <a:rPr lang="fr-CA" dirty="0" err="1" smtClean="0"/>
              <a:t>sheet</a:t>
            </a:r>
            <a:r>
              <a:rPr lang="fr-CA" dirty="0" smtClean="0"/>
              <a:t>, </a:t>
            </a:r>
            <a:r>
              <a:rPr lang="fr-CA" dirty="0" err="1" smtClean="0"/>
              <a:t>internal</a:t>
            </a:r>
            <a:r>
              <a:rPr lang="fr-CA" dirty="0" smtClean="0"/>
              <a:t> </a:t>
            </a:r>
            <a:r>
              <a:rPr lang="fr-CA" dirty="0" err="1" smtClean="0"/>
              <a:t>processes</a:t>
            </a:r>
            <a:r>
              <a:rPr lang="fr-CA" dirty="0" smtClean="0"/>
              <a:t> and </a:t>
            </a:r>
            <a:r>
              <a:rPr lang="fr-CA" dirty="0" err="1" smtClean="0"/>
              <a:t>assembly</a:t>
            </a:r>
            <a:r>
              <a:rPr lang="fr-CA" dirty="0" smtClean="0"/>
              <a:t> line    </a:t>
            </a:r>
          </a:p>
          <a:p>
            <a:pPr lvl="1">
              <a:buNone/>
            </a:pPr>
            <a:r>
              <a:rPr lang="fr-CA" dirty="0" smtClean="0"/>
              <a:t>OR / AND ? </a:t>
            </a:r>
          </a:p>
          <a:p>
            <a:pPr lvl="1"/>
            <a:r>
              <a:rPr lang="fr-CA" dirty="0" err="1" smtClean="0"/>
              <a:t>Assessment</a:t>
            </a:r>
            <a:r>
              <a:rPr lang="fr-CA" dirty="0" smtClean="0"/>
              <a:t> of </a:t>
            </a:r>
            <a:r>
              <a:rPr lang="fr-CA" dirty="0" err="1" smtClean="0"/>
              <a:t>whether</a:t>
            </a:r>
            <a:r>
              <a:rPr lang="fr-CA" dirty="0" smtClean="0"/>
              <a:t> </a:t>
            </a:r>
            <a:r>
              <a:rPr lang="fr-CA" dirty="0" err="1" smtClean="0"/>
              <a:t>consumers</a:t>
            </a:r>
            <a:r>
              <a:rPr lang="fr-CA" dirty="0" smtClean="0"/>
              <a:t> are </a:t>
            </a:r>
            <a:r>
              <a:rPr lang="fr-CA" dirty="0" err="1" smtClean="0"/>
              <a:t>actually</a:t>
            </a:r>
            <a:r>
              <a:rPr lang="fr-CA" dirty="0" smtClean="0"/>
              <a:t> </a:t>
            </a:r>
            <a:r>
              <a:rPr lang="fr-CA" dirty="0" err="1" smtClean="0"/>
              <a:t>buying</a:t>
            </a:r>
            <a:r>
              <a:rPr lang="fr-CA" dirty="0" smtClean="0"/>
              <a:t> </a:t>
            </a:r>
            <a:r>
              <a:rPr lang="fr-CA" dirty="0" err="1" smtClean="0"/>
              <a:t>their</a:t>
            </a:r>
            <a:r>
              <a:rPr lang="fr-CA" dirty="0" smtClean="0"/>
              <a:t> </a:t>
            </a:r>
            <a:r>
              <a:rPr lang="fr-CA" dirty="0" err="1" smtClean="0"/>
              <a:t>product</a:t>
            </a:r>
            <a:r>
              <a:rPr lang="fr-CA" dirty="0" smtClean="0"/>
              <a:t>, </a:t>
            </a:r>
            <a:r>
              <a:rPr lang="fr-CA" dirty="0" err="1" smtClean="0"/>
              <a:t>whether</a:t>
            </a:r>
            <a:r>
              <a:rPr lang="fr-CA" dirty="0" smtClean="0"/>
              <a:t> </a:t>
            </a:r>
            <a:r>
              <a:rPr lang="fr-CA" dirty="0" err="1" smtClean="0"/>
              <a:t>they</a:t>
            </a:r>
            <a:r>
              <a:rPr lang="fr-CA" dirty="0" smtClean="0"/>
              <a:t> </a:t>
            </a:r>
            <a:r>
              <a:rPr lang="fr-CA" dirty="0" err="1" smtClean="0"/>
              <a:t>were</a:t>
            </a:r>
            <a:r>
              <a:rPr lang="fr-CA" dirty="0" smtClean="0"/>
              <a:t> </a:t>
            </a:r>
            <a:r>
              <a:rPr lang="fr-CA" dirty="0" err="1" smtClean="0"/>
              <a:t>satisfied</a:t>
            </a:r>
            <a:r>
              <a:rPr lang="fr-CA" dirty="0" smtClean="0"/>
              <a:t> </a:t>
            </a:r>
            <a:r>
              <a:rPr lang="fr-CA" dirty="0" err="1" smtClean="0"/>
              <a:t>with</a:t>
            </a:r>
            <a:r>
              <a:rPr lang="fr-CA" dirty="0" smtClean="0"/>
              <a:t> </a:t>
            </a:r>
            <a:r>
              <a:rPr lang="fr-CA" dirty="0" err="1" smtClean="0"/>
              <a:t>it</a:t>
            </a:r>
            <a:r>
              <a:rPr lang="fr-CA" dirty="0" smtClean="0"/>
              <a:t>, </a:t>
            </a:r>
            <a:r>
              <a:rPr lang="en-US" kern="1200" dirty="0" smtClean="0">
                <a:solidFill>
                  <a:schemeClr val="tx1"/>
                </a:solidFill>
                <a:latin typeface="+mn-lt"/>
              </a:rPr>
              <a:t>and likely to keep on buying it</a:t>
            </a:r>
            <a:endParaRPr lang="fr-CA" dirty="0" smtClean="0"/>
          </a:p>
        </p:txBody>
      </p:sp>
      <p:sp>
        <p:nvSpPr>
          <p:cNvPr id="4" name="Title 1"/>
          <p:cNvSpPr>
            <a:spLocks noGrp="1"/>
          </p:cNvSpPr>
          <p:nvPr>
            <p:ph type="title"/>
          </p:nvPr>
        </p:nvSpPr>
        <p:spPr>
          <a:xfrm>
            <a:off x="457200" y="1143000"/>
            <a:ext cx="8229600" cy="1143000"/>
          </a:xfrm>
        </p:spPr>
        <p:txBody>
          <a:bodyPr/>
          <a:lstStyle/>
          <a:p>
            <a:r>
              <a:rPr lang="en-US" b="1" dirty="0" err="1" smtClean="0"/>
              <a:t>Complementarity</a:t>
            </a:r>
            <a:r>
              <a:rPr lang="en-US" b="1" dirty="0" smtClean="0"/>
              <a:t> of data sources</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Line 2"/>
          <p:cNvSpPr>
            <a:spLocks noChangeShapeType="1"/>
          </p:cNvSpPr>
          <p:nvPr/>
        </p:nvSpPr>
        <p:spPr bwMode="auto">
          <a:xfrm>
            <a:off x="304800" y="1524000"/>
            <a:ext cx="7162800" cy="0"/>
          </a:xfrm>
          <a:prstGeom prst="line">
            <a:avLst/>
          </a:prstGeom>
          <a:noFill/>
          <a:ln w="12700">
            <a:solidFill>
              <a:schemeClr val="bg1"/>
            </a:solidFill>
            <a:round/>
            <a:headEnd/>
            <a:tailEnd/>
          </a:ln>
        </p:spPr>
        <p:txBody>
          <a:bodyPr/>
          <a:lstStyle/>
          <a:p>
            <a:endParaRPr lang="en-US"/>
          </a:p>
        </p:txBody>
      </p:sp>
      <p:sp>
        <p:nvSpPr>
          <p:cNvPr id="18437" name="Line 2"/>
          <p:cNvSpPr>
            <a:spLocks noChangeShapeType="1"/>
          </p:cNvSpPr>
          <p:nvPr/>
        </p:nvSpPr>
        <p:spPr bwMode="auto">
          <a:xfrm>
            <a:off x="609600" y="1828800"/>
            <a:ext cx="7162800" cy="0"/>
          </a:xfrm>
          <a:prstGeom prst="line">
            <a:avLst/>
          </a:prstGeom>
          <a:noFill/>
          <a:ln w="12700">
            <a:solidFill>
              <a:schemeClr val="bg1"/>
            </a:solidFill>
            <a:round/>
            <a:headEnd/>
            <a:tailEnd/>
          </a:ln>
        </p:spPr>
        <p:txBody>
          <a:bodyPr/>
          <a:lstStyle/>
          <a:p>
            <a:endParaRPr lang="en-US"/>
          </a:p>
        </p:txBody>
      </p:sp>
      <p:graphicFrame>
        <p:nvGraphicFramePr>
          <p:cNvPr id="464936" name="Group 40"/>
          <p:cNvGraphicFramePr>
            <a:graphicFrameLocks noGrp="1"/>
          </p:cNvGraphicFramePr>
          <p:nvPr>
            <p:ph sz="half" idx="2"/>
          </p:nvPr>
        </p:nvGraphicFramePr>
        <p:xfrm>
          <a:off x="0" y="1600200"/>
          <a:ext cx="9144000" cy="5257800"/>
        </p:xfrm>
        <a:graphic>
          <a:graphicData uri="http://schemas.openxmlformats.org/drawingml/2006/table">
            <a:tbl>
              <a:tblPr/>
              <a:tblGrid>
                <a:gridCol w="1941286"/>
                <a:gridCol w="2630714"/>
                <a:gridCol w="2286000"/>
                <a:gridCol w="2286000"/>
              </a:tblGrid>
              <a:tr h="122516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1" i="0" u="none" strike="noStrike" cap="none" normalizeH="0" baseline="0" dirty="0" smtClean="0">
                          <a:ln>
                            <a:noFill/>
                          </a:ln>
                          <a:solidFill>
                            <a:schemeClr val="tx1"/>
                          </a:solidFill>
                          <a:effectLst/>
                          <a:latin typeface="Myriad Pro" pitchFamily="34" charset="0"/>
                        </a:rPr>
                        <a:t>Selected sources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1" i="1" u="none" strike="noStrike" cap="none" normalizeH="0" baseline="0" dirty="0" smtClean="0">
                          <a:ln>
                            <a:noFill/>
                          </a:ln>
                          <a:solidFill>
                            <a:schemeClr val="tx1"/>
                          </a:solidFill>
                          <a:effectLst/>
                          <a:latin typeface="Myriad Pro" pitchFamily="34" charset="0"/>
                        </a:rPr>
                        <a:t>(out of 13 in 2009)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1" i="0" u="none" strike="noStrike" cap="none" normalizeH="0" baseline="0" dirty="0" smtClean="0">
                          <a:ln>
                            <a:noFill/>
                          </a:ln>
                          <a:solidFill>
                            <a:schemeClr val="tx1"/>
                          </a:solidFill>
                          <a:effectLst/>
                          <a:latin typeface="Myriad Pro" pitchFamily="34" charset="0"/>
                        </a:rPr>
                        <a:t>Subject asked (based on perceptions)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1" i="0" u="none" strike="noStrike" cap="none" normalizeH="0" baseline="0" dirty="0" smtClean="0">
                          <a:ln>
                            <a:noFill/>
                          </a:ln>
                          <a:solidFill>
                            <a:schemeClr val="tx1"/>
                          </a:solidFill>
                          <a:effectLst/>
                          <a:latin typeface="Myriad Pro" pitchFamily="34" charset="0"/>
                        </a:rPr>
                        <a:t>Respondents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200" b="1" i="0" u="none" strike="noStrike" cap="none" normalizeH="0" baseline="0" dirty="0" smtClean="0">
                          <a:ln>
                            <a:noFill/>
                          </a:ln>
                          <a:solidFill>
                            <a:schemeClr val="tx1"/>
                          </a:solidFill>
                          <a:effectLst/>
                          <a:latin typeface="Myriad Pro" pitchFamily="34" charset="0"/>
                        </a:rPr>
                        <a:t>Coverage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140000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yriad Pro" pitchFamily="34" charset="0"/>
                        </a:rPr>
                        <a:t>World Economic Forum (WEF)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yriad Pro" pitchFamily="34" charset="0"/>
                        </a:rPr>
                        <a:t>Undocumented extra payments or</a:t>
                      </a:r>
                      <a:r>
                        <a:rPr kumimoji="0" lang="en-GB" sz="1600" b="1" i="0" u="none" strike="noStrike" cap="none" normalizeH="0" baseline="0" dirty="0" smtClean="0">
                          <a:ln>
                            <a:noFill/>
                          </a:ln>
                          <a:solidFill>
                            <a:schemeClr val="tx1"/>
                          </a:solidFill>
                          <a:effectLst/>
                          <a:latin typeface="Myriad Pro" pitchFamily="34" charset="0"/>
                        </a:rPr>
                        <a:t> </a:t>
                      </a:r>
                      <a:r>
                        <a:rPr kumimoji="0" lang="en-GB" sz="1600" b="1" i="1" u="none" strike="noStrike" cap="none" normalizeH="0" baseline="0" dirty="0" smtClean="0">
                          <a:ln>
                            <a:noFill/>
                          </a:ln>
                          <a:solidFill>
                            <a:srgbClr val="A50021"/>
                          </a:solidFill>
                          <a:effectLst/>
                          <a:latin typeface="Myriad Pro" pitchFamily="34" charset="0"/>
                        </a:rPr>
                        <a:t>bribes </a:t>
                      </a:r>
                      <a:r>
                        <a:rPr kumimoji="0" lang="en-GB" sz="1600" b="0" i="0" u="none" strike="noStrike" cap="none" normalizeH="0" baseline="0" dirty="0" smtClean="0">
                          <a:ln>
                            <a:noFill/>
                          </a:ln>
                          <a:solidFill>
                            <a:schemeClr val="tx1"/>
                          </a:solidFill>
                          <a:effectLst/>
                          <a:latin typeface="Myriad Pro" pitchFamily="34" charset="0"/>
                        </a:rPr>
                        <a:t>connected with various government functions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yriad Pro" pitchFamily="34" charset="0"/>
                        </a:rPr>
                        <a:t>Senior business leaders; domestic and international companies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yriad Pro" pitchFamily="34" charset="0"/>
                        </a:rPr>
                        <a:t>131 countries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928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yriad Pro" pitchFamily="34" charset="0"/>
                        </a:rPr>
                        <a:t>Bertelsmann Transformation Index (BTI)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Myriad Pro"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yriad Pro" pitchFamily="34" charset="0"/>
                        </a:rPr>
                        <a:t>The government’s </a:t>
                      </a:r>
                      <a:r>
                        <a:rPr kumimoji="0" lang="en-GB" sz="1600" b="1" i="1" u="none" strike="noStrike" cap="none" normalizeH="0" baseline="0" dirty="0" smtClean="0">
                          <a:ln>
                            <a:noFill/>
                          </a:ln>
                          <a:solidFill>
                            <a:srgbClr val="A50021"/>
                          </a:solidFill>
                          <a:effectLst/>
                          <a:latin typeface="Myriad Pro" pitchFamily="34" charset="0"/>
                        </a:rPr>
                        <a:t>capacity to punish and contain</a:t>
                      </a:r>
                      <a:r>
                        <a:rPr kumimoji="0" lang="en-GB" sz="1600" b="0" i="0" u="none" strike="noStrike" cap="none" normalizeH="0" baseline="0" dirty="0" smtClean="0">
                          <a:ln>
                            <a:noFill/>
                          </a:ln>
                          <a:solidFill>
                            <a:schemeClr val="tx1"/>
                          </a:solidFill>
                          <a:effectLst/>
                          <a:latin typeface="Myriad Pro" pitchFamily="34" charset="0"/>
                        </a:rPr>
                        <a:t> corruption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yriad Pro" pitchFamily="34" charset="0"/>
                        </a:rPr>
                        <a:t>Network of local experts / local business people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yriad Pro" pitchFamily="34" charset="0"/>
                        </a:rPr>
                        <a:t>125 countries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5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yriad Pro" pitchFamily="34" charset="0"/>
                        </a:rPr>
                        <a:t>Economist Intelligence Unit (EIU)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Myriad Pro" pitchFamily="34" charset="0"/>
                        </a:rPr>
                        <a:t>The </a:t>
                      </a:r>
                      <a:r>
                        <a:rPr kumimoji="0" lang="en-GB" sz="1600" b="1" i="1" u="none" strike="noStrike" cap="none" normalizeH="0" baseline="0" smtClean="0">
                          <a:ln>
                            <a:noFill/>
                          </a:ln>
                          <a:solidFill>
                            <a:srgbClr val="A50021"/>
                          </a:solidFill>
                          <a:effectLst/>
                          <a:latin typeface="Myriad Pro" pitchFamily="34" charset="0"/>
                        </a:rPr>
                        <a:t>misuse of public office</a:t>
                      </a:r>
                      <a:r>
                        <a:rPr kumimoji="0" lang="en-GB" sz="1600" b="0" i="0" u="none" strike="noStrike" cap="none" normalizeH="0" baseline="0" smtClean="0">
                          <a:ln>
                            <a:noFill/>
                          </a:ln>
                          <a:solidFill>
                            <a:schemeClr val="tx1"/>
                          </a:solidFill>
                          <a:effectLst/>
                          <a:latin typeface="Myriad Pro" pitchFamily="34" charset="0"/>
                        </a:rPr>
                        <a:t> for private (or political party) gain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yriad Pro" pitchFamily="34" charset="0"/>
                        </a:rPr>
                        <a:t>International experts</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Myriad Pro" pitchFamily="34" charset="0"/>
                        </a:rPr>
                        <a:t>170 countries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65" name="Rectangle 41"/>
          <p:cNvSpPr>
            <a:spLocks noGrp="1" noChangeArrowheads="1"/>
          </p:cNvSpPr>
          <p:nvPr>
            <p:ph type="body" sz="half" idx="1"/>
          </p:nvPr>
        </p:nvSpPr>
        <p:spPr bwMode="auto">
          <a:xfrm>
            <a:off x="0" y="685800"/>
            <a:ext cx="8382000" cy="4525963"/>
          </a:xfrm>
          <a:noFill/>
          <a:ln>
            <a:miter lim="800000"/>
            <a:headEnd/>
            <a:tailEnd/>
          </a:ln>
        </p:spPr>
        <p:txBody>
          <a:bodyPr vert="horz" wrap="square" lIns="91440" tIns="45720" rIns="91440" bIns="45720" numCol="1" anchor="t" anchorCtr="0" compatLnSpc="1">
            <a:prstTxWarp prst="textNoShape">
              <a:avLst/>
            </a:prstTxWarp>
          </a:bodyPr>
          <a:lstStyle/>
          <a:p>
            <a:pPr marL="342900" lvl="1" indent="-342900" algn="ctr">
              <a:buNone/>
            </a:pPr>
            <a:r>
              <a:rPr lang="en-GB" sz="2400" b="1" dirty="0" smtClean="0">
                <a:solidFill>
                  <a:srgbClr val="800000"/>
                </a:solidFill>
                <a:latin typeface="Myriad Pro" pitchFamily="34" charset="0"/>
              </a:rPr>
              <a:t>	</a:t>
            </a:r>
            <a:r>
              <a:rPr lang="en-US" i="1" dirty="0" smtClean="0"/>
              <a:t>3) What data sources are used?</a:t>
            </a:r>
          </a:p>
          <a:p>
            <a:pPr algn="ctr">
              <a:buFontTx/>
              <a:buNone/>
            </a:pPr>
            <a:endParaRPr lang="en-GB" sz="2200" b="1" i="1" dirty="0" smtClean="0">
              <a:solidFill>
                <a:srgbClr val="800000"/>
              </a:solidFill>
              <a:latin typeface="Myriad Pro"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0" y="304800"/>
            <a:ext cx="9144000" cy="1600200"/>
          </a:xfrm>
        </p:spPr>
        <p:txBody>
          <a:bodyPr>
            <a:normAutofit/>
          </a:bodyPr>
          <a:lstStyle/>
          <a:p>
            <a:pPr>
              <a:defRPr/>
            </a:pPr>
            <a:r>
              <a:rPr lang="es-ES" sz="3200" b="1" dirty="0" smtClean="0">
                <a:latin typeface="+mn-lt"/>
                <a:ea typeface="+mn-ea"/>
                <a:cs typeface="+mn-cs"/>
              </a:rPr>
              <a:t/>
            </a:r>
            <a:br>
              <a:rPr lang="es-ES" sz="3200" b="1" dirty="0" smtClean="0">
                <a:latin typeface="+mn-lt"/>
                <a:ea typeface="+mn-ea"/>
                <a:cs typeface="+mn-cs"/>
              </a:rPr>
            </a:br>
            <a:r>
              <a:rPr lang="es-ES" sz="3200" b="1" dirty="0" err="1" smtClean="0">
                <a:latin typeface="+mn-lt"/>
                <a:ea typeface="+mn-ea"/>
                <a:cs typeface="+mn-cs"/>
              </a:rPr>
              <a:t>The</a:t>
            </a:r>
            <a:r>
              <a:rPr lang="es-ES" sz="3200" b="1" dirty="0" smtClean="0">
                <a:latin typeface="+mn-lt"/>
                <a:ea typeface="+mn-ea"/>
                <a:cs typeface="+mn-cs"/>
              </a:rPr>
              <a:t> </a:t>
            </a:r>
            <a:r>
              <a:rPr lang="es-ES" sz="3200" b="1" dirty="0" err="1" smtClean="0">
                <a:latin typeface="+mn-lt"/>
                <a:ea typeface="+mn-ea"/>
                <a:cs typeface="+mn-cs"/>
              </a:rPr>
              <a:t>double</a:t>
            </a:r>
            <a:r>
              <a:rPr lang="es-ES" sz="3200" b="1" dirty="0" smtClean="0">
                <a:latin typeface="+mn-lt"/>
                <a:ea typeface="+mn-ea"/>
                <a:cs typeface="+mn-cs"/>
              </a:rPr>
              <a:t> </a:t>
            </a:r>
            <a:r>
              <a:rPr lang="es-ES" sz="3200" b="1" dirty="0" err="1" smtClean="0">
                <a:latin typeface="+mn-lt"/>
                <a:ea typeface="+mn-ea"/>
                <a:cs typeface="+mn-cs"/>
              </a:rPr>
              <a:t>purpose</a:t>
            </a:r>
            <a:r>
              <a:rPr lang="es-ES" sz="3200" b="1" dirty="0" smtClean="0">
                <a:latin typeface="+mn-lt"/>
                <a:ea typeface="+mn-ea"/>
                <a:cs typeface="+mn-cs"/>
              </a:rPr>
              <a:t> of </a:t>
            </a:r>
            <a:r>
              <a:rPr lang="es-ES" sz="3200" b="1" dirty="0" err="1" smtClean="0">
                <a:latin typeface="+mn-lt"/>
                <a:ea typeface="+mn-ea"/>
                <a:cs typeface="+mn-cs"/>
              </a:rPr>
              <a:t>participatory</a:t>
            </a:r>
            <a:r>
              <a:rPr lang="es-ES" sz="3200" b="1" dirty="0" smtClean="0">
                <a:latin typeface="+mn-lt"/>
                <a:ea typeface="+mn-ea"/>
                <a:cs typeface="+mn-cs"/>
              </a:rPr>
              <a:t> </a:t>
            </a:r>
            <a:r>
              <a:rPr lang="es-ES" sz="3200" b="1" dirty="0" err="1" smtClean="0">
                <a:latin typeface="+mn-lt"/>
                <a:ea typeface="+mn-ea"/>
                <a:cs typeface="+mn-cs"/>
              </a:rPr>
              <a:t>governance</a:t>
            </a:r>
            <a:r>
              <a:rPr lang="es-ES" sz="3200" b="1" dirty="0" smtClean="0">
                <a:latin typeface="+mn-lt"/>
                <a:ea typeface="+mn-ea"/>
                <a:cs typeface="+mn-cs"/>
              </a:rPr>
              <a:t> </a:t>
            </a:r>
            <a:r>
              <a:rPr lang="es-ES" sz="3200" b="1" dirty="0" err="1" smtClean="0">
                <a:latin typeface="+mn-lt"/>
                <a:ea typeface="+mn-ea"/>
                <a:cs typeface="+mn-cs"/>
              </a:rPr>
              <a:t>assessments</a:t>
            </a:r>
            <a:r>
              <a:rPr lang="es-ES" sz="3200" b="1" dirty="0" smtClean="0">
                <a:latin typeface="+mn-lt"/>
                <a:ea typeface="+mn-ea"/>
                <a:cs typeface="+mn-cs"/>
              </a:rPr>
              <a:t>:</a:t>
            </a:r>
            <a:endParaRPr lang="en-GB" sz="3200" b="1" dirty="0">
              <a:latin typeface="Myriad Pro" pitchFamily="34" charset="0"/>
            </a:endParaRPr>
          </a:p>
        </p:txBody>
      </p:sp>
      <p:sp>
        <p:nvSpPr>
          <p:cNvPr id="8" name="Rectangle 3"/>
          <p:cNvSpPr>
            <a:spLocks noGrp="1" noChangeArrowheads="1"/>
          </p:cNvSpPr>
          <p:nvPr>
            <p:ph idx="1"/>
          </p:nvPr>
        </p:nvSpPr>
        <p:spPr>
          <a:xfrm>
            <a:off x="1477963" y="4038600"/>
            <a:ext cx="6375400" cy="688975"/>
          </a:xfrm>
          <a:ln w="19050">
            <a:solidFill>
              <a:srgbClr val="0099CC"/>
            </a:solidFill>
          </a:ln>
        </p:spPr>
        <p:txBody>
          <a:bodyPr anchor="ctr">
            <a:normAutofit fontScale="77500" lnSpcReduction="20000"/>
          </a:bodyPr>
          <a:lstStyle/>
          <a:p>
            <a:pPr algn="ctr">
              <a:buFont typeface="Arial" charset="0"/>
              <a:buNone/>
              <a:defRPr/>
            </a:pPr>
            <a:r>
              <a:rPr lang="en-US" b="1" dirty="0" smtClean="0"/>
              <a:t>PARTICIPATORY GOVERNANCE ASSESSMENT</a:t>
            </a:r>
            <a:endParaRPr lang="en-GB" b="1" dirty="0" smtClean="0">
              <a:latin typeface="Myriad Pro" pitchFamily="34" charset="0"/>
            </a:endParaRPr>
          </a:p>
        </p:txBody>
      </p:sp>
      <p:grpSp>
        <p:nvGrpSpPr>
          <p:cNvPr id="2" name="Group 4"/>
          <p:cNvGrpSpPr>
            <a:grpSpLocks/>
          </p:cNvGrpSpPr>
          <p:nvPr/>
        </p:nvGrpSpPr>
        <p:grpSpPr bwMode="auto">
          <a:xfrm>
            <a:off x="1701800" y="5334000"/>
            <a:ext cx="5337175" cy="1392237"/>
            <a:chOff x="3497385" y="1935458"/>
            <a:chExt cx="2006354" cy="2006354"/>
          </a:xfrm>
        </p:grpSpPr>
        <p:sp>
          <p:nvSpPr>
            <p:cNvPr id="10" name="Oval 9"/>
            <p:cNvSpPr/>
            <p:nvPr/>
          </p:nvSpPr>
          <p:spPr>
            <a:xfrm>
              <a:off x="3497385" y="1935458"/>
              <a:ext cx="2006354" cy="200635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p:nvPr/>
          </p:nvSpPr>
          <p:spPr>
            <a:xfrm>
              <a:off x="3790998" y="2665249"/>
              <a:ext cx="1419128" cy="1098119"/>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es-ES" sz="2400" b="1" dirty="0" err="1" smtClean="0"/>
                <a:t>Strengthen</a:t>
              </a:r>
              <a:r>
                <a:rPr lang="es-ES" sz="2400" b="1" dirty="0" smtClean="0"/>
                <a:t> </a:t>
              </a:r>
              <a:r>
                <a:rPr lang="es-ES" sz="2400" b="1" dirty="0" err="1" smtClean="0"/>
                <a:t>the</a:t>
              </a:r>
              <a:r>
                <a:rPr lang="es-ES" sz="2400" b="1" dirty="0" smtClean="0"/>
                <a:t> </a:t>
              </a:r>
              <a:r>
                <a:rPr lang="es-ES" sz="2400" b="1" dirty="0" err="1" smtClean="0"/>
                <a:t>demand</a:t>
              </a:r>
              <a:r>
                <a:rPr lang="es-ES" sz="2400" b="1" dirty="0" smtClean="0"/>
                <a:t> </a:t>
              </a:r>
              <a:r>
                <a:rPr lang="es-ES" sz="2400" b="1" dirty="0" err="1" smtClean="0"/>
                <a:t>for</a:t>
              </a:r>
              <a:r>
                <a:rPr lang="es-ES" sz="2400" b="1" dirty="0" smtClean="0"/>
                <a:t> </a:t>
              </a:r>
              <a:r>
                <a:rPr lang="es-ES" sz="2400" b="1" dirty="0" err="1" smtClean="0"/>
                <a:t>governance</a:t>
              </a:r>
              <a:r>
                <a:rPr lang="es-ES" sz="2400" b="1" dirty="0" smtClean="0"/>
                <a:t> (</a:t>
              </a:r>
              <a:r>
                <a:rPr lang="es-ES" sz="2400" b="1" dirty="0" err="1" smtClean="0"/>
                <a:t>accountability</a:t>
              </a:r>
              <a:r>
                <a:rPr lang="es-ES" sz="2400" b="1" dirty="0" smtClean="0"/>
                <a:t> </a:t>
              </a:r>
              <a:r>
                <a:rPr lang="es-ES" sz="2400" b="1" dirty="0" err="1" smtClean="0"/>
                <a:t>mechanism</a:t>
              </a:r>
              <a:r>
                <a:rPr lang="es-ES" sz="2400" b="1" dirty="0" smtClean="0"/>
                <a:t>)</a:t>
              </a:r>
              <a:endParaRPr lang="es-ES" sz="2400" b="1" dirty="0"/>
            </a:p>
            <a:p>
              <a:pPr algn="ctr" defTabSz="800100">
                <a:lnSpc>
                  <a:spcPct val="90000"/>
                </a:lnSpc>
                <a:spcAft>
                  <a:spcPct val="35000"/>
                </a:spcAft>
                <a:defRPr/>
              </a:pPr>
              <a:endParaRPr lang="en-US" sz="2400" b="1" dirty="0"/>
            </a:p>
          </p:txBody>
        </p:sp>
      </p:grpSp>
      <p:grpSp>
        <p:nvGrpSpPr>
          <p:cNvPr id="3" name="Group 7"/>
          <p:cNvGrpSpPr>
            <a:grpSpLocks/>
          </p:cNvGrpSpPr>
          <p:nvPr/>
        </p:nvGrpSpPr>
        <p:grpSpPr bwMode="auto">
          <a:xfrm>
            <a:off x="1754188" y="1808162"/>
            <a:ext cx="5337175" cy="1544638"/>
            <a:chOff x="3497385" y="1611720"/>
            <a:chExt cx="2006354" cy="2006353"/>
          </a:xfrm>
        </p:grpSpPr>
        <p:sp>
          <p:nvSpPr>
            <p:cNvPr id="13" name="Oval 12"/>
            <p:cNvSpPr/>
            <p:nvPr/>
          </p:nvSpPr>
          <p:spPr>
            <a:xfrm>
              <a:off x="3497385" y="1611720"/>
              <a:ext cx="2006354" cy="20063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p:cNvSpPr/>
            <p:nvPr/>
          </p:nvSpPr>
          <p:spPr>
            <a:xfrm>
              <a:off x="3790998" y="2420978"/>
              <a:ext cx="1419128" cy="1098118"/>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es-ES" sz="2400" b="1" dirty="0" err="1" smtClean="0"/>
                <a:t>Strengthen</a:t>
              </a:r>
              <a:r>
                <a:rPr lang="es-ES" sz="2400" b="1" dirty="0" smtClean="0"/>
                <a:t> </a:t>
              </a:r>
              <a:r>
                <a:rPr lang="es-ES" sz="2400" b="1" dirty="0" err="1" smtClean="0"/>
                <a:t>the</a:t>
              </a:r>
              <a:r>
                <a:rPr lang="es-ES" sz="2400" b="1" dirty="0" smtClean="0"/>
                <a:t> </a:t>
              </a:r>
              <a:r>
                <a:rPr lang="es-ES" sz="2400" b="1" u="sng" dirty="0" err="1" smtClean="0"/>
                <a:t>supply</a:t>
              </a:r>
              <a:r>
                <a:rPr lang="es-ES" sz="2400" b="1" dirty="0" smtClean="0"/>
                <a:t> of </a:t>
              </a:r>
              <a:r>
                <a:rPr lang="es-ES" sz="2400" b="1" dirty="0" err="1" smtClean="0"/>
                <a:t>governance</a:t>
              </a:r>
              <a:r>
                <a:rPr lang="es-ES" sz="2400" b="1" dirty="0" smtClean="0"/>
                <a:t> (</a:t>
              </a:r>
              <a:r>
                <a:rPr lang="es-ES" sz="2400" b="1" dirty="0" err="1" smtClean="0"/>
                <a:t>evidence-based</a:t>
              </a:r>
              <a:r>
                <a:rPr lang="es-ES" sz="2400" b="1" dirty="0" smtClean="0"/>
                <a:t> </a:t>
              </a:r>
              <a:r>
                <a:rPr lang="es-ES" sz="2400" b="1" dirty="0" err="1" smtClean="0"/>
                <a:t>policy-making</a:t>
              </a:r>
              <a:r>
                <a:rPr lang="es-ES" sz="2400" b="1" dirty="0" smtClean="0"/>
                <a:t>)</a:t>
              </a:r>
              <a:endParaRPr lang="en-US" sz="2400" b="1" dirty="0"/>
            </a:p>
            <a:p>
              <a:pPr algn="ctr" defTabSz="800100">
                <a:lnSpc>
                  <a:spcPct val="90000"/>
                </a:lnSpc>
                <a:spcAft>
                  <a:spcPct val="35000"/>
                </a:spcAft>
                <a:defRPr/>
              </a:pPr>
              <a:endParaRPr lang="en-US" sz="2400" b="1" dirty="0"/>
            </a:p>
          </p:txBody>
        </p:sp>
      </p:grpSp>
      <p:sp>
        <p:nvSpPr>
          <p:cNvPr id="15" name="Up-Down Arrow 14"/>
          <p:cNvSpPr/>
          <p:nvPr/>
        </p:nvSpPr>
        <p:spPr>
          <a:xfrm>
            <a:off x="4170363" y="3376613"/>
            <a:ext cx="388937" cy="6619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Up-Down Arrow 15"/>
          <p:cNvSpPr/>
          <p:nvPr/>
        </p:nvSpPr>
        <p:spPr>
          <a:xfrm>
            <a:off x="4176713" y="4724400"/>
            <a:ext cx="388937" cy="6619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 xmlns:p14="http://schemas.microsoft.com/office/powerpoint/2010/main" val="4171820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4"/>
          <a:ext cx="9144000" cy="6918600"/>
        </p:xfrm>
        <a:graphic>
          <a:graphicData uri="http://schemas.openxmlformats.org/drawingml/2006/table">
            <a:tbl>
              <a:tblPr firstRow="1" bandRow="1">
                <a:tableStyleId>{5C22544A-7EE6-4342-B048-85BDC9FD1C3A}</a:tableStyleId>
              </a:tblPr>
              <a:tblGrid>
                <a:gridCol w="2286000"/>
                <a:gridCol w="2286000"/>
                <a:gridCol w="2286000"/>
                <a:gridCol w="2286000"/>
              </a:tblGrid>
              <a:tr h="457553">
                <a:tc gridSpan="4">
                  <a:txBody>
                    <a:bodyPr/>
                    <a:lstStyle/>
                    <a:p>
                      <a:pPr algn="ctr"/>
                      <a:r>
                        <a:rPr lang="en-US" sz="2800" dirty="0" smtClean="0"/>
                        <a:t>TI Corruption Perception index (CPI) </a:t>
                      </a:r>
                      <a:endParaRPr lang="en-US" sz="2800" dirty="0"/>
                    </a:p>
                  </a:txBody>
                  <a:tcPr/>
                </a:tc>
                <a:tc hMerge="1">
                  <a:txBody>
                    <a:bodyPr/>
                    <a:lstStyle/>
                    <a:p>
                      <a:pPr algn="ctr"/>
                      <a:endParaRPr lang="en-US" sz="2800"/>
                    </a:p>
                  </a:txBody>
                  <a:tcPr/>
                </a:tc>
                <a:tc hMerge="1">
                  <a:txBody>
                    <a:bodyPr/>
                    <a:lstStyle/>
                    <a:p>
                      <a:pPr algn="ctr"/>
                      <a:endParaRPr lang="en-US" sz="2800" dirty="0"/>
                    </a:p>
                  </a:txBody>
                  <a:tcPr/>
                </a:tc>
                <a:tc hMerge="1">
                  <a:txBody>
                    <a:bodyPr/>
                    <a:lstStyle/>
                    <a:p>
                      <a:pPr algn="ctr"/>
                      <a:endParaRPr lang="en-US" sz="2800" dirty="0"/>
                    </a:p>
                  </a:txBody>
                  <a:tcPr/>
                </a:tc>
              </a:tr>
              <a:tr h="711160">
                <a:tc>
                  <a:txBody>
                    <a:bodyPr/>
                    <a:lstStyle/>
                    <a:p>
                      <a:pPr algn="ctr"/>
                      <a:r>
                        <a:rPr lang="en-US" sz="2800" dirty="0" smtClean="0"/>
                        <a:t>2009</a:t>
                      </a:r>
                      <a:endParaRPr lang="en-US" sz="2800" dirty="0"/>
                    </a:p>
                  </a:txBody>
                  <a:tcPr>
                    <a:solidFill>
                      <a:schemeClr val="accent1">
                        <a:lumMod val="40000"/>
                        <a:lumOff val="60000"/>
                      </a:schemeClr>
                    </a:solidFill>
                  </a:tcPr>
                </a:tc>
                <a:tc>
                  <a:txBody>
                    <a:bodyPr/>
                    <a:lstStyle/>
                    <a:p>
                      <a:pPr algn="ctr"/>
                      <a:r>
                        <a:rPr lang="en-US" sz="2800" dirty="0" smtClean="0"/>
                        <a:t>126</a:t>
                      </a:r>
                      <a:r>
                        <a:rPr lang="en-US" sz="2800" baseline="30000" dirty="0" smtClean="0"/>
                        <a:t>th</a:t>
                      </a:r>
                      <a:r>
                        <a:rPr lang="en-US" sz="2800" dirty="0" smtClean="0"/>
                        <a:t> </a:t>
                      </a:r>
                      <a:endParaRPr lang="en-US" sz="2800" dirty="0"/>
                    </a:p>
                  </a:txBody>
                  <a:tcPr>
                    <a:solidFill>
                      <a:schemeClr val="accent1">
                        <a:lumMod val="40000"/>
                        <a:lumOff val="60000"/>
                      </a:schemeClr>
                    </a:solidFill>
                  </a:tcPr>
                </a:tc>
                <a:tc>
                  <a:txBody>
                    <a:bodyPr/>
                    <a:lstStyle/>
                    <a:p>
                      <a:pPr algn="ctr"/>
                      <a:r>
                        <a:rPr lang="en-US" sz="2800" dirty="0" smtClean="0"/>
                        <a:t>Syria</a:t>
                      </a:r>
                      <a:endParaRPr lang="en-US" sz="2800" dirty="0"/>
                    </a:p>
                  </a:txBody>
                  <a:tcPr>
                    <a:solidFill>
                      <a:schemeClr val="accent1">
                        <a:lumMod val="40000"/>
                        <a:lumOff val="60000"/>
                      </a:schemeClr>
                    </a:solidFill>
                  </a:tcPr>
                </a:tc>
                <a:tc>
                  <a:txBody>
                    <a:bodyPr/>
                    <a:lstStyle/>
                    <a:p>
                      <a:pPr algn="ctr"/>
                      <a:r>
                        <a:rPr lang="en-US" sz="2800" dirty="0" smtClean="0"/>
                        <a:t>5 surveys</a:t>
                      </a:r>
                      <a:endParaRPr lang="en-US" sz="2800" dirty="0"/>
                    </a:p>
                  </a:txBody>
                  <a:tcPr>
                    <a:solidFill>
                      <a:schemeClr val="accent1">
                        <a:lumMod val="40000"/>
                        <a:lumOff val="60000"/>
                      </a:schemeClr>
                    </a:solidFill>
                  </a:tcPr>
                </a:tc>
              </a:tr>
              <a:tr h="711160">
                <a:tc>
                  <a:txBody>
                    <a:bodyPr/>
                    <a:lstStyle/>
                    <a:p>
                      <a:pPr algn="ctr"/>
                      <a:endParaRPr lang="en-US" sz="2800"/>
                    </a:p>
                  </a:txBody>
                  <a:tcPr>
                    <a:solidFill>
                      <a:schemeClr val="accent1">
                        <a:lumMod val="40000"/>
                        <a:lumOff val="60000"/>
                      </a:schemeClr>
                    </a:solidFill>
                  </a:tcPr>
                </a:tc>
                <a:tc>
                  <a:txBody>
                    <a:bodyPr/>
                    <a:lstStyle/>
                    <a:p>
                      <a:pPr algn="ctr"/>
                      <a:r>
                        <a:rPr lang="en-US" sz="2800" dirty="0" smtClean="0"/>
                        <a:t>176</a:t>
                      </a:r>
                      <a:r>
                        <a:rPr lang="en-US" sz="2800" baseline="30000" dirty="0" smtClean="0"/>
                        <a:t>th</a:t>
                      </a:r>
                      <a:r>
                        <a:rPr lang="en-US" sz="2800" dirty="0" smtClean="0"/>
                        <a:t> </a:t>
                      </a:r>
                      <a:endParaRPr lang="en-US" sz="2800" dirty="0"/>
                    </a:p>
                  </a:txBody>
                  <a:tcPr>
                    <a:solidFill>
                      <a:schemeClr val="accent1">
                        <a:lumMod val="40000"/>
                        <a:lumOff val="60000"/>
                      </a:schemeClr>
                    </a:solidFill>
                  </a:tcPr>
                </a:tc>
                <a:tc>
                  <a:txBody>
                    <a:bodyPr/>
                    <a:lstStyle/>
                    <a:p>
                      <a:pPr algn="ctr"/>
                      <a:r>
                        <a:rPr lang="en-US" sz="2800" b="1" dirty="0" smtClean="0"/>
                        <a:t>Iraq</a:t>
                      </a:r>
                      <a:endParaRPr lang="en-US" sz="2800" b="1" dirty="0"/>
                    </a:p>
                  </a:txBody>
                  <a:tcPr>
                    <a:solidFill>
                      <a:schemeClr val="accent1">
                        <a:lumMod val="40000"/>
                        <a:lumOff val="60000"/>
                      </a:schemeClr>
                    </a:solidFill>
                  </a:tcPr>
                </a:tc>
                <a:tc>
                  <a:txBody>
                    <a:bodyPr/>
                    <a:lstStyle/>
                    <a:p>
                      <a:pPr algn="ctr"/>
                      <a:r>
                        <a:rPr lang="en-US" sz="2800" b="1" dirty="0" smtClean="0"/>
                        <a:t>3 surveys</a:t>
                      </a:r>
                      <a:endParaRPr lang="en-US" sz="2800" b="1" dirty="0"/>
                    </a:p>
                  </a:txBody>
                  <a:tcPr>
                    <a:solidFill>
                      <a:schemeClr val="accent1">
                        <a:lumMod val="40000"/>
                        <a:lumOff val="60000"/>
                      </a:schemeClr>
                    </a:solidFill>
                  </a:tcPr>
                </a:tc>
              </a:tr>
              <a:tr h="711160">
                <a:tc>
                  <a:txBody>
                    <a:bodyPr/>
                    <a:lstStyle/>
                    <a:p>
                      <a:pPr algn="ctr"/>
                      <a:endParaRPr lang="en-US" sz="2800"/>
                    </a:p>
                  </a:txBody>
                  <a:tcPr>
                    <a:solidFill>
                      <a:schemeClr val="accent1">
                        <a:lumMod val="40000"/>
                        <a:lumOff val="60000"/>
                      </a:schemeClr>
                    </a:solidFill>
                  </a:tcPr>
                </a:tc>
                <a:tc>
                  <a:txBody>
                    <a:bodyPr/>
                    <a:lstStyle/>
                    <a:p>
                      <a:pPr algn="ctr"/>
                      <a:r>
                        <a:rPr lang="en-US" sz="2800" dirty="0" smtClean="0"/>
                        <a:t>179</a:t>
                      </a:r>
                      <a:r>
                        <a:rPr lang="en-US" sz="2800" baseline="30000" dirty="0" smtClean="0"/>
                        <a:t>th</a:t>
                      </a:r>
                      <a:r>
                        <a:rPr lang="en-US" sz="2800" dirty="0" smtClean="0"/>
                        <a:t> </a:t>
                      </a:r>
                      <a:endParaRPr lang="en-US" sz="2800" dirty="0"/>
                    </a:p>
                  </a:txBody>
                  <a:tcPr>
                    <a:solidFill>
                      <a:schemeClr val="accent1">
                        <a:lumMod val="40000"/>
                        <a:lumOff val="60000"/>
                      </a:schemeClr>
                    </a:solidFill>
                  </a:tcPr>
                </a:tc>
                <a:tc>
                  <a:txBody>
                    <a:bodyPr/>
                    <a:lstStyle/>
                    <a:p>
                      <a:pPr algn="ctr"/>
                      <a:r>
                        <a:rPr lang="en-US" sz="2800" dirty="0" smtClean="0"/>
                        <a:t>Afghanistan</a:t>
                      </a:r>
                      <a:endParaRPr lang="en-US" sz="2800" dirty="0"/>
                    </a:p>
                  </a:txBody>
                  <a:tcPr>
                    <a:solidFill>
                      <a:schemeClr val="accent1">
                        <a:lumMod val="40000"/>
                        <a:lumOff val="60000"/>
                      </a:schemeClr>
                    </a:solidFill>
                  </a:tcPr>
                </a:tc>
                <a:tc>
                  <a:txBody>
                    <a:bodyPr/>
                    <a:lstStyle/>
                    <a:p>
                      <a:pPr algn="ctr"/>
                      <a:r>
                        <a:rPr lang="en-US" sz="2800" dirty="0" smtClean="0"/>
                        <a:t>4 surveys</a:t>
                      </a:r>
                      <a:endParaRPr lang="en-US" sz="2800" dirty="0"/>
                    </a:p>
                  </a:txBody>
                  <a:tcPr>
                    <a:solidFill>
                      <a:schemeClr val="accent1">
                        <a:lumMod val="40000"/>
                        <a:lumOff val="60000"/>
                      </a:schemeClr>
                    </a:solidFill>
                  </a:tcPr>
                </a:tc>
              </a:tr>
              <a:tr h="711160">
                <a:tc>
                  <a:txBody>
                    <a:bodyPr/>
                    <a:lstStyle/>
                    <a:p>
                      <a:pPr algn="ctr"/>
                      <a:r>
                        <a:rPr lang="en-US" sz="2800" dirty="0" smtClean="0"/>
                        <a:t>2008</a:t>
                      </a:r>
                      <a:endParaRPr lang="en-US" sz="2800" dirty="0"/>
                    </a:p>
                  </a:txBody>
                  <a:tcPr>
                    <a:solidFill>
                      <a:srgbClr val="FCEE84"/>
                    </a:solidFill>
                  </a:tcPr>
                </a:tc>
                <a:tc>
                  <a:txBody>
                    <a:bodyPr/>
                    <a:lstStyle/>
                    <a:p>
                      <a:pPr algn="ctr"/>
                      <a:r>
                        <a:rPr lang="en-US" sz="2800" dirty="0" smtClean="0"/>
                        <a:t>147</a:t>
                      </a:r>
                      <a:r>
                        <a:rPr lang="en-US" sz="2800" baseline="30000" dirty="0" smtClean="0"/>
                        <a:t>th</a:t>
                      </a:r>
                      <a:r>
                        <a:rPr lang="en-US" sz="2800" dirty="0" smtClean="0"/>
                        <a:t> </a:t>
                      </a:r>
                      <a:endParaRPr lang="en-US" sz="2800" dirty="0"/>
                    </a:p>
                  </a:txBody>
                  <a:tcPr>
                    <a:solidFill>
                      <a:srgbClr val="FCEE84"/>
                    </a:solidFill>
                  </a:tcPr>
                </a:tc>
                <a:tc>
                  <a:txBody>
                    <a:bodyPr/>
                    <a:lstStyle/>
                    <a:p>
                      <a:pPr algn="ctr"/>
                      <a:r>
                        <a:rPr lang="en-US" sz="2800" dirty="0" smtClean="0"/>
                        <a:t>Syria</a:t>
                      </a:r>
                      <a:endParaRPr lang="en-US" sz="2800" dirty="0"/>
                    </a:p>
                  </a:txBody>
                  <a:tcPr>
                    <a:solidFill>
                      <a:srgbClr val="FCEE84"/>
                    </a:solidFill>
                  </a:tcPr>
                </a:tc>
                <a:tc>
                  <a:txBody>
                    <a:bodyPr/>
                    <a:lstStyle/>
                    <a:p>
                      <a:pPr algn="ctr"/>
                      <a:r>
                        <a:rPr lang="en-US" sz="2800" dirty="0" smtClean="0"/>
                        <a:t>5 surveys</a:t>
                      </a:r>
                      <a:endParaRPr lang="en-US" sz="2800" dirty="0"/>
                    </a:p>
                  </a:txBody>
                  <a:tcPr>
                    <a:solidFill>
                      <a:srgbClr val="FCEE84"/>
                    </a:solidFill>
                  </a:tcPr>
                </a:tc>
              </a:tr>
              <a:tr h="711160">
                <a:tc>
                  <a:txBody>
                    <a:bodyPr/>
                    <a:lstStyle/>
                    <a:p>
                      <a:pPr algn="ctr"/>
                      <a:endParaRPr lang="en-US" sz="2800"/>
                    </a:p>
                  </a:txBody>
                  <a:tcPr>
                    <a:solidFill>
                      <a:srgbClr val="FCEE84"/>
                    </a:solidFill>
                  </a:tcPr>
                </a:tc>
                <a:tc>
                  <a:txBody>
                    <a:bodyPr/>
                    <a:lstStyle/>
                    <a:p>
                      <a:pPr algn="ctr"/>
                      <a:r>
                        <a:rPr lang="en-US" sz="2800" dirty="0" smtClean="0"/>
                        <a:t>176</a:t>
                      </a:r>
                      <a:r>
                        <a:rPr lang="en-US" sz="2800" baseline="30000" dirty="0" smtClean="0"/>
                        <a:t>th</a:t>
                      </a:r>
                      <a:r>
                        <a:rPr lang="en-US" sz="2800" dirty="0" smtClean="0"/>
                        <a:t> </a:t>
                      </a:r>
                      <a:endParaRPr lang="en-US" sz="2800" dirty="0"/>
                    </a:p>
                  </a:txBody>
                  <a:tcPr>
                    <a:solidFill>
                      <a:srgbClr val="FCEE84"/>
                    </a:solidFill>
                  </a:tcPr>
                </a:tc>
                <a:tc>
                  <a:txBody>
                    <a:bodyPr/>
                    <a:lstStyle/>
                    <a:p>
                      <a:pPr algn="ctr"/>
                      <a:r>
                        <a:rPr lang="en-US" sz="2800" dirty="0" smtClean="0"/>
                        <a:t>Afghanistan</a:t>
                      </a:r>
                      <a:endParaRPr lang="en-US" sz="2800" dirty="0"/>
                    </a:p>
                  </a:txBody>
                  <a:tcPr>
                    <a:solidFill>
                      <a:srgbClr val="FCEE84"/>
                    </a:solidFill>
                  </a:tcPr>
                </a:tc>
                <a:tc>
                  <a:txBody>
                    <a:bodyPr/>
                    <a:lstStyle/>
                    <a:p>
                      <a:pPr algn="ctr"/>
                      <a:r>
                        <a:rPr lang="en-US" sz="2800" dirty="0" smtClean="0"/>
                        <a:t>4 surveys</a:t>
                      </a:r>
                      <a:endParaRPr lang="en-US" sz="2800" dirty="0"/>
                    </a:p>
                  </a:txBody>
                  <a:tcPr>
                    <a:solidFill>
                      <a:srgbClr val="FCEE84"/>
                    </a:solidFill>
                  </a:tcPr>
                </a:tc>
              </a:tr>
              <a:tr h="711160">
                <a:tc>
                  <a:txBody>
                    <a:bodyPr/>
                    <a:lstStyle/>
                    <a:p>
                      <a:pPr algn="ctr"/>
                      <a:endParaRPr lang="en-US" sz="2800"/>
                    </a:p>
                  </a:txBody>
                  <a:tcPr>
                    <a:solidFill>
                      <a:srgbClr val="FCEE84"/>
                    </a:solidFill>
                  </a:tcPr>
                </a:tc>
                <a:tc>
                  <a:txBody>
                    <a:bodyPr/>
                    <a:lstStyle/>
                    <a:p>
                      <a:pPr algn="ctr"/>
                      <a:r>
                        <a:rPr lang="en-US" sz="2800" dirty="0" smtClean="0"/>
                        <a:t>178</a:t>
                      </a:r>
                      <a:r>
                        <a:rPr lang="en-US" sz="2800" baseline="30000" dirty="0" smtClean="0"/>
                        <a:t>th</a:t>
                      </a:r>
                      <a:r>
                        <a:rPr lang="en-US" sz="2800" dirty="0" smtClean="0"/>
                        <a:t> </a:t>
                      </a:r>
                      <a:endParaRPr lang="en-US" sz="2800" dirty="0"/>
                    </a:p>
                  </a:txBody>
                  <a:tcPr>
                    <a:solidFill>
                      <a:srgbClr val="FCEE84"/>
                    </a:solidFill>
                  </a:tcPr>
                </a:tc>
                <a:tc>
                  <a:txBody>
                    <a:bodyPr/>
                    <a:lstStyle/>
                    <a:p>
                      <a:pPr algn="ctr"/>
                      <a:r>
                        <a:rPr lang="en-US" sz="2800" b="1" dirty="0" smtClean="0"/>
                        <a:t>Iraq</a:t>
                      </a:r>
                      <a:endParaRPr lang="en-US" sz="2800" b="1" dirty="0"/>
                    </a:p>
                  </a:txBody>
                  <a:tcPr>
                    <a:solidFill>
                      <a:srgbClr val="FCEE84"/>
                    </a:solidFill>
                  </a:tcPr>
                </a:tc>
                <a:tc>
                  <a:txBody>
                    <a:bodyPr/>
                    <a:lstStyle/>
                    <a:p>
                      <a:pPr algn="ctr"/>
                      <a:r>
                        <a:rPr lang="en-US" sz="2800" b="1" dirty="0" smtClean="0"/>
                        <a:t>4 surveys</a:t>
                      </a:r>
                    </a:p>
                  </a:txBody>
                  <a:tcPr>
                    <a:solidFill>
                      <a:srgbClr val="FCEE84"/>
                    </a:solidFill>
                  </a:tcPr>
                </a:tc>
              </a:tr>
              <a:tr h="711160">
                <a:tc>
                  <a:txBody>
                    <a:bodyPr/>
                    <a:lstStyle/>
                    <a:p>
                      <a:pPr algn="ctr"/>
                      <a:r>
                        <a:rPr lang="en-US" sz="2800" dirty="0" smtClean="0"/>
                        <a:t>2007</a:t>
                      </a:r>
                      <a:endParaRPr lang="en-US" sz="2800" dirty="0"/>
                    </a:p>
                  </a:txBody>
                  <a:tcPr>
                    <a:solidFill>
                      <a:srgbClr val="B4B6FE"/>
                    </a:solidFill>
                  </a:tcPr>
                </a:tc>
                <a:tc>
                  <a:txBody>
                    <a:bodyPr/>
                    <a:lstStyle/>
                    <a:p>
                      <a:pPr algn="ctr"/>
                      <a:r>
                        <a:rPr lang="en-US" sz="2800" dirty="0" smtClean="0"/>
                        <a:t>138</a:t>
                      </a:r>
                      <a:r>
                        <a:rPr lang="en-US" sz="2800" baseline="30000" dirty="0" smtClean="0"/>
                        <a:t>th</a:t>
                      </a:r>
                      <a:r>
                        <a:rPr lang="en-US" sz="2800" dirty="0" smtClean="0"/>
                        <a:t> </a:t>
                      </a:r>
                      <a:endParaRPr lang="en-US" sz="2800" dirty="0"/>
                    </a:p>
                  </a:txBody>
                  <a:tcPr>
                    <a:solidFill>
                      <a:srgbClr val="B4B6FE"/>
                    </a:solidFill>
                  </a:tcPr>
                </a:tc>
                <a:tc>
                  <a:txBody>
                    <a:bodyPr/>
                    <a:lstStyle/>
                    <a:p>
                      <a:pPr algn="ctr"/>
                      <a:r>
                        <a:rPr lang="en-US" sz="2800" dirty="0" smtClean="0"/>
                        <a:t>Syria</a:t>
                      </a:r>
                      <a:endParaRPr lang="en-US" sz="2800" dirty="0"/>
                    </a:p>
                  </a:txBody>
                  <a:tcPr>
                    <a:solidFill>
                      <a:srgbClr val="B4B6FE"/>
                    </a:solidFill>
                  </a:tcPr>
                </a:tc>
                <a:tc>
                  <a:txBody>
                    <a:bodyPr/>
                    <a:lstStyle/>
                    <a:p>
                      <a:pPr algn="ctr"/>
                      <a:r>
                        <a:rPr lang="en-US" sz="2800" dirty="0" smtClean="0"/>
                        <a:t>4 surveys</a:t>
                      </a:r>
                      <a:endParaRPr lang="en-US" sz="2800" dirty="0"/>
                    </a:p>
                  </a:txBody>
                  <a:tcPr>
                    <a:solidFill>
                      <a:srgbClr val="B4B6FE"/>
                    </a:solidFill>
                  </a:tcPr>
                </a:tc>
              </a:tr>
              <a:tr h="711160">
                <a:tc>
                  <a:txBody>
                    <a:bodyPr/>
                    <a:lstStyle/>
                    <a:p>
                      <a:pPr algn="ctr"/>
                      <a:endParaRPr lang="en-US" sz="2800" dirty="0"/>
                    </a:p>
                  </a:txBody>
                  <a:tcPr>
                    <a:solidFill>
                      <a:srgbClr val="B4B6FE"/>
                    </a:solidFill>
                  </a:tcPr>
                </a:tc>
                <a:tc>
                  <a:txBody>
                    <a:bodyPr/>
                    <a:lstStyle/>
                    <a:p>
                      <a:pPr algn="ctr"/>
                      <a:r>
                        <a:rPr lang="en-US" sz="2800" dirty="0" smtClean="0"/>
                        <a:t>172th</a:t>
                      </a:r>
                      <a:r>
                        <a:rPr lang="en-US" sz="2800" baseline="0" dirty="0" smtClean="0"/>
                        <a:t> </a:t>
                      </a:r>
                      <a:r>
                        <a:rPr lang="en-US" sz="2800" dirty="0" smtClean="0"/>
                        <a:t>   </a:t>
                      </a:r>
                      <a:endParaRPr lang="en-US" sz="2800" dirty="0"/>
                    </a:p>
                  </a:txBody>
                  <a:tcPr>
                    <a:solidFill>
                      <a:srgbClr val="B4B6FE"/>
                    </a:solidFill>
                  </a:tcPr>
                </a:tc>
                <a:tc>
                  <a:txBody>
                    <a:bodyPr/>
                    <a:lstStyle/>
                    <a:p>
                      <a:pPr algn="ctr"/>
                      <a:r>
                        <a:rPr lang="en-US" sz="2800" dirty="0" smtClean="0"/>
                        <a:t>Afghanistan</a:t>
                      </a:r>
                      <a:endParaRPr lang="en-US" sz="2800" dirty="0"/>
                    </a:p>
                  </a:txBody>
                  <a:tcPr>
                    <a:solidFill>
                      <a:srgbClr val="B4B6FE"/>
                    </a:solidFill>
                  </a:tcPr>
                </a:tc>
                <a:tc>
                  <a:txBody>
                    <a:bodyPr/>
                    <a:lstStyle/>
                    <a:p>
                      <a:pPr algn="ctr"/>
                      <a:r>
                        <a:rPr lang="en-US" sz="2800" dirty="0" smtClean="0"/>
                        <a:t>4 surveys</a:t>
                      </a:r>
                      <a:endParaRPr lang="en-US" sz="2800" dirty="0"/>
                    </a:p>
                  </a:txBody>
                  <a:tcPr>
                    <a:solidFill>
                      <a:srgbClr val="B4B6FE"/>
                    </a:solidFill>
                  </a:tcPr>
                </a:tc>
              </a:tr>
              <a:tr h="711160">
                <a:tc>
                  <a:txBody>
                    <a:bodyPr/>
                    <a:lstStyle/>
                    <a:p>
                      <a:pPr algn="ctr"/>
                      <a:endParaRPr lang="en-US" sz="2800" dirty="0"/>
                    </a:p>
                  </a:txBody>
                  <a:tcPr>
                    <a:solidFill>
                      <a:srgbClr val="B4B6FE"/>
                    </a:solidFill>
                  </a:tcPr>
                </a:tc>
                <a:tc>
                  <a:txBody>
                    <a:bodyPr/>
                    <a:lstStyle/>
                    <a:p>
                      <a:pPr algn="ctr"/>
                      <a:r>
                        <a:rPr lang="en-US" sz="2800" dirty="0" smtClean="0"/>
                        <a:t>178</a:t>
                      </a:r>
                      <a:r>
                        <a:rPr lang="en-US" sz="2800" baseline="30000" dirty="0" smtClean="0"/>
                        <a:t>th</a:t>
                      </a:r>
                      <a:r>
                        <a:rPr lang="en-US" sz="2800" dirty="0" smtClean="0"/>
                        <a:t> </a:t>
                      </a:r>
                      <a:endParaRPr lang="en-US" sz="2800" dirty="0"/>
                    </a:p>
                  </a:txBody>
                  <a:tcPr>
                    <a:solidFill>
                      <a:srgbClr val="B4B6FE"/>
                    </a:solidFill>
                  </a:tcPr>
                </a:tc>
                <a:tc>
                  <a:txBody>
                    <a:bodyPr/>
                    <a:lstStyle/>
                    <a:p>
                      <a:pPr algn="ctr"/>
                      <a:r>
                        <a:rPr lang="en-US" sz="2800" b="1" dirty="0" smtClean="0"/>
                        <a:t>Iraq</a:t>
                      </a:r>
                      <a:endParaRPr lang="en-US" sz="2800" b="1" dirty="0"/>
                    </a:p>
                  </a:txBody>
                  <a:tcPr>
                    <a:solidFill>
                      <a:srgbClr val="B4B6FE"/>
                    </a:solidFill>
                  </a:tcPr>
                </a:tc>
                <a:tc>
                  <a:txBody>
                    <a:bodyPr/>
                    <a:lstStyle/>
                    <a:p>
                      <a:pPr algn="ctr"/>
                      <a:r>
                        <a:rPr lang="en-US" sz="2800" b="1" dirty="0" smtClean="0"/>
                        <a:t>4 surveys</a:t>
                      </a:r>
                      <a:endParaRPr lang="en-US" sz="2800" b="1" dirty="0"/>
                    </a:p>
                  </a:txBody>
                  <a:tcPr>
                    <a:solidFill>
                      <a:srgbClr val="B4B6FE"/>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19063" y="685800"/>
            <a:ext cx="8796337" cy="1066800"/>
          </a:xfrm>
        </p:spPr>
        <p:txBody>
          <a:bodyPr>
            <a:normAutofit/>
          </a:bodyPr>
          <a:lstStyle/>
          <a:p>
            <a:r>
              <a:rPr lang="en-GB" sz="2800" b="1" u="sng" dirty="0" smtClean="0"/>
              <a:t>What are the objectives of governance assessments?</a:t>
            </a:r>
            <a:endParaRPr lang="en-GB" sz="2800" b="1" dirty="0" smtClean="0"/>
          </a:p>
        </p:txBody>
      </p:sp>
      <p:sp>
        <p:nvSpPr>
          <p:cNvPr id="7" name="Rectangle 6"/>
          <p:cNvSpPr/>
          <p:nvPr/>
        </p:nvSpPr>
        <p:spPr>
          <a:xfrm>
            <a:off x="1" y="1524000"/>
            <a:ext cx="9144000" cy="5278368"/>
          </a:xfrm>
          <a:prstGeom prst="rect">
            <a:avLst/>
          </a:prstGeom>
        </p:spPr>
        <p:txBody>
          <a:bodyPr wrap="square">
            <a:spAutoFit/>
          </a:bodyPr>
          <a:lstStyle/>
          <a:p>
            <a:pPr>
              <a:spcBef>
                <a:spcPts val="300"/>
              </a:spcBef>
              <a:defRPr/>
            </a:pPr>
            <a:r>
              <a:rPr lang="es-ES" sz="2000" i="1" dirty="0" err="1" smtClean="0">
                <a:solidFill>
                  <a:srgbClr val="002060"/>
                </a:solidFill>
                <a:latin typeface="+mn-lt"/>
              </a:rPr>
              <a:t>Examples</a:t>
            </a:r>
            <a:r>
              <a:rPr lang="es-ES" sz="2000" i="1" dirty="0" smtClean="0">
                <a:solidFill>
                  <a:srgbClr val="002060"/>
                </a:solidFill>
                <a:latin typeface="+mn-lt"/>
              </a:rPr>
              <a:t>:</a:t>
            </a:r>
          </a:p>
          <a:p>
            <a:pPr lvl="0">
              <a:spcBef>
                <a:spcPts val="300"/>
              </a:spcBef>
              <a:defRPr/>
            </a:pPr>
            <a:r>
              <a:rPr lang="en-GB" sz="2400" b="1" i="1" dirty="0" smtClean="0"/>
              <a:t>External assessments:</a:t>
            </a:r>
            <a:r>
              <a:rPr lang="en-GB" sz="2400" dirty="0" smtClean="0"/>
              <a:t> </a:t>
            </a:r>
            <a:r>
              <a:rPr lang="en-GB" sz="2000" dirty="0" smtClean="0"/>
              <a:t>by development partners, independent research institutions, private sector companies,... </a:t>
            </a:r>
          </a:p>
          <a:p>
            <a:pPr lvl="0">
              <a:spcBef>
                <a:spcPts val="300"/>
              </a:spcBef>
              <a:buFontTx/>
              <a:buChar char="-"/>
              <a:defRPr/>
            </a:pPr>
            <a:r>
              <a:rPr lang="en-GB" sz="2000" dirty="0" smtClean="0"/>
              <a:t>To make decisions on investment</a:t>
            </a:r>
          </a:p>
          <a:p>
            <a:pPr lvl="0">
              <a:spcBef>
                <a:spcPts val="300"/>
              </a:spcBef>
              <a:buFontTx/>
              <a:buChar char="-"/>
              <a:defRPr/>
            </a:pPr>
            <a:r>
              <a:rPr lang="en-GB" sz="2000" dirty="0" smtClean="0"/>
              <a:t>To make decision on aid allocation, development support plans</a:t>
            </a:r>
          </a:p>
          <a:p>
            <a:pPr lvl="0">
              <a:spcBef>
                <a:spcPts val="300"/>
              </a:spcBef>
              <a:buFontTx/>
              <a:buChar char="-"/>
              <a:defRPr/>
            </a:pPr>
            <a:r>
              <a:rPr lang="en-GB" sz="2000" dirty="0" smtClean="0"/>
              <a:t> strategic information for foreign affairs decisions;...</a:t>
            </a:r>
          </a:p>
          <a:p>
            <a:pPr lvl="0" algn="r">
              <a:spcBef>
                <a:spcPts val="300"/>
              </a:spcBef>
              <a:defRPr/>
            </a:pPr>
            <a:r>
              <a:rPr lang="en-GB" sz="2000" i="1" dirty="0" smtClean="0"/>
              <a:t>But limitations on ownership and national capacity development</a:t>
            </a:r>
          </a:p>
          <a:p>
            <a:pPr lvl="0">
              <a:spcBef>
                <a:spcPts val="300"/>
              </a:spcBef>
              <a:defRPr/>
            </a:pPr>
            <a:r>
              <a:rPr lang="en-GB" sz="2400" b="1" i="1" dirty="0" smtClean="0"/>
              <a:t>Peer assessments: </a:t>
            </a:r>
            <a:r>
              <a:rPr lang="en-GB" sz="2000" dirty="0" smtClean="0"/>
              <a:t>assessment of a state by other states (peers) on a voluntary basis e.g. African peer-review mechanism among AU members</a:t>
            </a:r>
          </a:p>
          <a:p>
            <a:pPr>
              <a:spcBef>
                <a:spcPts val="300"/>
              </a:spcBef>
              <a:defRPr/>
            </a:pPr>
            <a:r>
              <a:rPr lang="es-ES" sz="2400" b="1" i="1" dirty="0" err="1" smtClean="0"/>
              <a:t>National</a:t>
            </a:r>
            <a:r>
              <a:rPr lang="es-ES" sz="2400" b="1" i="1" dirty="0" smtClean="0"/>
              <a:t> </a:t>
            </a:r>
            <a:r>
              <a:rPr lang="es-ES" sz="2400" b="1" i="1" dirty="0" err="1" smtClean="0"/>
              <a:t>or</a:t>
            </a:r>
            <a:r>
              <a:rPr lang="es-ES" sz="2400" b="1" i="1" dirty="0" smtClean="0"/>
              <a:t> local </a:t>
            </a:r>
            <a:r>
              <a:rPr lang="es-ES" sz="2400" b="1" i="1" dirty="0" err="1" smtClean="0"/>
              <a:t>assessments</a:t>
            </a:r>
            <a:r>
              <a:rPr lang="es-ES" sz="2400" b="1" i="1" dirty="0" smtClean="0"/>
              <a:t>:</a:t>
            </a:r>
          </a:p>
          <a:p>
            <a:pPr>
              <a:spcBef>
                <a:spcPts val="300"/>
              </a:spcBef>
              <a:buFontTx/>
              <a:buChar char="-"/>
              <a:defRPr/>
            </a:pPr>
            <a:r>
              <a:rPr lang="es-ES" sz="2000" dirty="0" smtClean="0"/>
              <a:t> </a:t>
            </a:r>
            <a:r>
              <a:rPr lang="es-ES" sz="2000" dirty="0" err="1" smtClean="0"/>
              <a:t>To</a:t>
            </a:r>
            <a:r>
              <a:rPr lang="es-ES" sz="2000" dirty="0" smtClean="0"/>
              <a:t> </a:t>
            </a:r>
            <a:r>
              <a:rPr lang="es-ES" sz="2000" dirty="0" err="1" smtClean="0"/>
              <a:t>understand</a:t>
            </a:r>
            <a:r>
              <a:rPr lang="es-ES" sz="2000" dirty="0" smtClean="0"/>
              <a:t> </a:t>
            </a:r>
            <a:r>
              <a:rPr lang="es-ES" sz="2000" dirty="0" err="1" smtClean="0"/>
              <a:t>the</a:t>
            </a:r>
            <a:r>
              <a:rPr lang="es-ES" sz="2000" dirty="0" smtClean="0"/>
              <a:t> causes of a </a:t>
            </a:r>
            <a:r>
              <a:rPr lang="es-ES" sz="2000" dirty="0" err="1" smtClean="0"/>
              <a:t>problem</a:t>
            </a:r>
            <a:r>
              <a:rPr lang="es-ES" sz="2000" dirty="0" smtClean="0"/>
              <a:t> and </a:t>
            </a:r>
            <a:r>
              <a:rPr lang="es-ES" sz="2000" dirty="0" err="1" smtClean="0"/>
              <a:t>obstacles</a:t>
            </a:r>
            <a:r>
              <a:rPr lang="es-ES" sz="2000" dirty="0" smtClean="0"/>
              <a:t> </a:t>
            </a:r>
            <a:r>
              <a:rPr lang="es-ES" sz="2000" dirty="0" err="1" smtClean="0"/>
              <a:t>to</a:t>
            </a:r>
            <a:r>
              <a:rPr lang="es-ES" sz="2000" dirty="0" smtClean="0"/>
              <a:t> </a:t>
            </a:r>
            <a:r>
              <a:rPr lang="es-ES" sz="2000" dirty="0" err="1" smtClean="0"/>
              <a:t>reform</a:t>
            </a:r>
            <a:r>
              <a:rPr lang="es-ES" sz="2000" dirty="0" smtClean="0"/>
              <a:t> (</a:t>
            </a:r>
            <a:r>
              <a:rPr lang="es-ES" sz="2000" dirty="0" err="1" smtClean="0"/>
              <a:t>bottlenecks</a:t>
            </a:r>
            <a:r>
              <a:rPr lang="es-ES" sz="2000" dirty="0" smtClean="0"/>
              <a:t>), </a:t>
            </a:r>
            <a:r>
              <a:rPr lang="es-ES" sz="2000" dirty="0" err="1" smtClean="0"/>
              <a:t>or</a:t>
            </a:r>
            <a:r>
              <a:rPr lang="es-ES" sz="2000" dirty="0" smtClean="0"/>
              <a:t> </a:t>
            </a:r>
            <a:r>
              <a:rPr lang="es-ES" sz="2000" dirty="0" err="1" smtClean="0"/>
              <a:t>factors</a:t>
            </a:r>
            <a:r>
              <a:rPr lang="es-ES" sz="2000" dirty="0" smtClean="0"/>
              <a:t> </a:t>
            </a:r>
            <a:r>
              <a:rPr lang="es-ES" sz="2000" dirty="0" err="1" smtClean="0"/>
              <a:t>for</a:t>
            </a:r>
            <a:r>
              <a:rPr lang="es-ES" sz="2000" dirty="0" smtClean="0"/>
              <a:t> </a:t>
            </a:r>
            <a:r>
              <a:rPr lang="es-ES" sz="2000" dirty="0" err="1" smtClean="0"/>
              <a:t>success</a:t>
            </a:r>
            <a:r>
              <a:rPr lang="es-ES" sz="2000" dirty="0" smtClean="0"/>
              <a:t> of </a:t>
            </a:r>
            <a:r>
              <a:rPr lang="es-ES" sz="2000" dirty="0" err="1" smtClean="0"/>
              <a:t>policies</a:t>
            </a:r>
            <a:endParaRPr lang="es-ES" sz="2000" dirty="0" smtClean="0"/>
          </a:p>
          <a:p>
            <a:pPr>
              <a:spcBef>
                <a:spcPts val="300"/>
              </a:spcBef>
              <a:buFontTx/>
              <a:buChar char="-"/>
              <a:defRPr/>
            </a:pPr>
            <a:r>
              <a:rPr lang="es-ES" sz="2000" dirty="0" smtClean="0"/>
              <a:t> </a:t>
            </a:r>
            <a:r>
              <a:rPr lang="es-ES" sz="2000" dirty="0" err="1" smtClean="0"/>
              <a:t>Evidence-based</a:t>
            </a:r>
            <a:r>
              <a:rPr lang="es-ES" sz="2000" dirty="0" smtClean="0"/>
              <a:t> </a:t>
            </a:r>
            <a:r>
              <a:rPr lang="es-ES" sz="2000" dirty="0" err="1" smtClean="0"/>
              <a:t>policy-making</a:t>
            </a:r>
            <a:r>
              <a:rPr lang="es-ES" sz="2000" dirty="0" smtClean="0"/>
              <a:t> </a:t>
            </a:r>
          </a:p>
          <a:p>
            <a:pPr>
              <a:spcBef>
                <a:spcPts val="300"/>
              </a:spcBef>
              <a:buFontTx/>
              <a:buChar char="-"/>
              <a:defRPr/>
            </a:pPr>
            <a:r>
              <a:rPr lang="es-ES" sz="2000" dirty="0" smtClean="0"/>
              <a:t> </a:t>
            </a:r>
            <a:r>
              <a:rPr lang="es-ES" sz="2000" dirty="0" err="1" smtClean="0"/>
              <a:t>Understand</a:t>
            </a:r>
            <a:r>
              <a:rPr lang="es-ES" sz="2000" dirty="0" smtClean="0"/>
              <a:t> </a:t>
            </a:r>
            <a:r>
              <a:rPr lang="es-ES" sz="2000" dirty="0" err="1" smtClean="0"/>
              <a:t>the</a:t>
            </a:r>
            <a:r>
              <a:rPr lang="es-ES" sz="2000" dirty="0" smtClean="0"/>
              <a:t> </a:t>
            </a:r>
            <a:r>
              <a:rPr lang="es-ES" sz="2000" dirty="0" err="1" smtClean="0"/>
              <a:t>impact</a:t>
            </a:r>
            <a:r>
              <a:rPr lang="es-ES" sz="2000" dirty="0" smtClean="0"/>
              <a:t> of </a:t>
            </a:r>
            <a:r>
              <a:rPr lang="es-ES" sz="2000" dirty="0" err="1" smtClean="0"/>
              <a:t>certain</a:t>
            </a:r>
            <a:r>
              <a:rPr lang="es-ES" sz="2000" dirty="0" smtClean="0"/>
              <a:t> </a:t>
            </a:r>
            <a:r>
              <a:rPr lang="es-ES" sz="2000" dirty="0" err="1" smtClean="0"/>
              <a:t>governance</a:t>
            </a:r>
            <a:r>
              <a:rPr lang="es-ES" sz="2000" dirty="0" smtClean="0"/>
              <a:t> </a:t>
            </a:r>
            <a:r>
              <a:rPr lang="es-ES" sz="2000" dirty="0" err="1" smtClean="0"/>
              <a:t>issues</a:t>
            </a:r>
            <a:r>
              <a:rPr lang="es-ES" sz="2000" dirty="0" smtClean="0"/>
              <a:t> </a:t>
            </a:r>
            <a:r>
              <a:rPr lang="es-ES" sz="2000" dirty="0" err="1" smtClean="0"/>
              <a:t>on</a:t>
            </a:r>
            <a:r>
              <a:rPr lang="es-ES" sz="2000" dirty="0" smtClean="0"/>
              <a:t> a </a:t>
            </a:r>
            <a:r>
              <a:rPr lang="es-ES" sz="2000" dirty="0" err="1" smtClean="0"/>
              <a:t>specific</a:t>
            </a:r>
            <a:r>
              <a:rPr lang="es-ES" sz="2000" dirty="0" smtClean="0"/>
              <a:t> sector </a:t>
            </a:r>
            <a:r>
              <a:rPr lang="es-ES" sz="2000" dirty="0" err="1" smtClean="0"/>
              <a:t>or</a:t>
            </a:r>
            <a:r>
              <a:rPr lang="es-ES" sz="2000" dirty="0" smtClean="0"/>
              <a:t> </a:t>
            </a:r>
            <a:r>
              <a:rPr lang="es-ES" sz="2000" dirty="0" err="1" smtClean="0"/>
              <a:t>population</a:t>
            </a:r>
            <a:r>
              <a:rPr lang="es-ES" sz="2000" dirty="0" smtClean="0"/>
              <a:t> </a:t>
            </a:r>
            <a:r>
              <a:rPr lang="es-ES" sz="2000" dirty="0" err="1" smtClean="0"/>
              <a:t>groups</a:t>
            </a:r>
            <a:r>
              <a:rPr lang="es-ES" sz="2000" dirty="0" smtClean="0"/>
              <a:t> and </a:t>
            </a:r>
            <a:r>
              <a:rPr lang="es-ES" sz="2000" dirty="0" err="1" smtClean="0"/>
              <a:t>design</a:t>
            </a:r>
            <a:r>
              <a:rPr lang="es-ES" sz="2000" dirty="0" smtClean="0"/>
              <a:t> </a:t>
            </a:r>
            <a:r>
              <a:rPr lang="es-ES" sz="2000" dirty="0" err="1" smtClean="0"/>
              <a:t>solutions</a:t>
            </a:r>
            <a:endParaRPr lang="es-ES" sz="2000" dirty="0" smtClean="0"/>
          </a:p>
        </p:txBody>
      </p:sp>
    </p:spTree>
    <p:extLst>
      <p:ext uri="{BB962C8B-B14F-4D97-AF65-F5344CB8AC3E}">
        <p14:creationId xmlns="" xmlns:p14="http://schemas.microsoft.com/office/powerpoint/2010/main" val="3516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lstStyle/>
          <a:p>
            <a:r>
              <a:rPr lang="en-GB" sz="3200" b="1" dirty="0" smtClean="0"/>
              <a:t>Relevance of PGAs to REDD+ </a:t>
            </a:r>
            <a:endParaRPr lang="en-GB" sz="3200" b="1" dirty="0"/>
          </a:p>
        </p:txBody>
      </p:sp>
      <p:sp>
        <p:nvSpPr>
          <p:cNvPr id="3" name="Content Placeholder 2"/>
          <p:cNvSpPr>
            <a:spLocks noGrp="1"/>
          </p:cNvSpPr>
          <p:nvPr>
            <p:ph idx="1"/>
          </p:nvPr>
        </p:nvSpPr>
        <p:spPr>
          <a:xfrm>
            <a:off x="152400" y="1219201"/>
            <a:ext cx="8839200" cy="5410200"/>
          </a:xfrm>
        </p:spPr>
        <p:txBody>
          <a:bodyPr>
            <a:noAutofit/>
          </a:bodyPr>
          <a:lstStyle/>
          <a:p>
            <a:pPr marL="0" indent="0">
              <a:buNone/>
            </a:pPr>
            <a:r>
              <a:rPr lang="es-ES" sz="2000" b="1" i="1" dirty="0" err="1" smtClean="0"/>
              <a:t>For</a:t>
            </a:r>
            <a:r>
              <a:rPr lang="es-ES" sz="2000" b="1" i="1" dirty="0" smtClean="0"/>
              <a:t> </a:t>
            </a:r>
            <a:r>
              <a:rPr lang="es-ES" sz="2000" b="1" i="1" dirty="0" err="1" smtClean="0"/>
              <a:t>government</a:t>
            </a:r>
            <a:r>
              <a:rPr lang="es-ES" sz="2000" b="1" i="1" dirty="0" smtClean="0"/>
              <a:t>: </a:t>
            </a:r>
            <a:endParaRPr lang="es-ES" sz="2000" b="1" dirty="0" smtClean="0"/>
          </a:p>
          <a:p>
            <a:pPr marL="0" indent="0"/>
            <a:r>
              <a:rPr lang="es-ES" sz="2000" dirty="0" smtClean="0"/>
              <a:t> </a:t>
            </a:r>
            <a:r>
              <a:rPr lang="es-ES" sz="2000" dirty="0" err="1" smtClean="0"/>
              <a:t>to</a:t>
            </a:r>
            <a:r>
              <a:rPr lang="es-ES" sz="2000" dirty="0" smtClean="0"/>
              <a:t> </a:t>
            </a:r>
            <a:r>
              <a:rPr lang="es-ES" sz="2000" dirty="0" err="1" smtClean="0"/>
              <a:t>highlight</a:t>
            </a:r>
            <a:r>
              <a:rPr lang="es-ES" sz="2000" dirty="0" smtClean="0"/>
              <a:t> </a:t>
            </a:r>
            <a:r>
              <a:rPr lang="es-ES" sz="2000" dirty="0" err="1" smtClean="0"/>
              <a:t>areas</a:t>
            </a:r>
            <a:r>
              <a:rPr lang="es-ES" sz="2000" dirty="0" smtClean="0"/>
              <a:t> in </a:t>
            </a:r>
            <a:r>
              <a:rPr lang="es-ES" sz="2000" dirty="0" err="1" smtClean="0"/>
              <a:t>need</a:t>
            </a:r>
            <a:r>
              <a:rPr lang="es-ES" sz="2000" dirty="0" smtClean="0"/>
              <a:t> of </a:t>
            </a:r>
            <a:r>
              <a:rPr lang="es-ES" sz="2000" dirty="0" err="1" smtClean="0"/>
              <a:t>urgent</a:t>
            </a:r>
            <a:r>
              <a:rPr lang="es-ES" sz="2000" dirty="0" smtClean="0"/>
              <a:t> </a:t>
            </a:r>
            <a:r>
              <a:rPr lang="es-ES" sz="2000" dirty="0" err="1" smtClean="0"/>
              <a:t>attention</a:t>
            </a:r>
            <a:r>
              <a:rPr lang="es-ES" sz="2000" dirty="0" smtClean="0"/>
              <a:t> and </a:t>
            </a:r>
            <a:r>
              <a:rPr lang="es-ES" sz="2000" dirty="0" err="1" smtClean="0"/>
              <a:t>prioritize</a:t>
            </a:r>
            <a:r>
              <a:rPr lang="es-ES" sz="2000" dirty="0" smtClean="0"/>
              <a:t> </a:t>
            </a:r>
            <a:r>
              <a:rPr lang="es-ES" sz="2000" dirty="0" err="1" smtClean="0"/>
              <a:t>action</a:t>
            </a:r>
            <a:r>
              <a:rPr lang="es-ES" sz="2000" dirty="0" smtClean="0"/>
              <a:t>;</a:t>
            </a:r>
          </a:p>
          <a:p>
            <a:pPr marL="0" indent="0"/>
            <a:r>
              <a:rPr lang="es-ES" sz="2000" dirty="0" smtClean="0"/>
              <a:t> </a:t>
            </a:r>
            <a:r>
              <a:rPr lang="es-ES" sz="2000" dirty="0" err="1" smtClean="0"/>
              <a:t>to</a:t>
            </a:r>
            <a:r>
              <a:rPr lang="es-ES" sz="2000" dirty="0" smtClean="0"/>
              <a:t> </a:t>
            </a:r>
            <a:r>
              <a:rPr lang="es-ES" sz="2000" dirty="0" err="1" smtClean="0"/>
              <a:t>provide</a:t>
            </a:r>
            <a:r>
              <a:rPr lang="es-ES" sz="2000" dirty="0" smtClean="0"/>
              <a:t> </a:t>
            </a:r>
            <a:r>
              <a:rPr lang="es-ES" sz="2000" dirty="0" err="1" smtClean="0"/>
              <a:t>relevant</a:t>
            </a:r>
            <a:r>
              <a:rPr lang="es-ES" sz="2000" dirty="0" smtClean="0"/>
              <a:t> </a:t>
            </a:r>
            <a:r>
              <a:rPr lang="es-ES" sz="2000" dirty="0" err="1" smtClean="0"/>
              <a:t>information</a:t>
            </a:r>
            <a:r>
              <a:rPr lang="es-ES" sz="2000" dirty="0" smtClean="0"/>
              <a:t> </a:t>
            </a:r>
            <a:r>
              <a:rPr lang="es-ES" sz="2000" dirty="0" err="1" smtClean="0"/>
              <a:t>on</a:t>
            </a:r>
            <a:r>
              <a:rPr lang="es-ES" sz="2000" dirty="0" smtClean="0"/>
              <a:t> </a:t>
            </a:r>
            <a:r>
              <a:rPr lang="es-ES" sz="2000" dirty="0" err="1" smtClean="0"/>
              <a:t>governance</a:t>
            </a:r>
            <a:r>
              <a:rPr lang="es-ES" sz="2000" dirty="0" smtClean="0"/>
              <a:t> </a:t>
            </a:r>
            <a:r>
              <a:rPr lang="es-ES" sz="2000" dirty="0" err="1" smtClean="0"/>
              <a:t>for</a:t>
            </a:r>
            <a:r>
              <a:rPr lang="es-ES" sz="2000" dirty="0" smtClean="0"/>
              <a:t> </a:t>
            </a:r>
            <a:r>
              <a:rPr lang="es-ES" sz="2000" dirty="0" err="1" smtClean="0"/>
              <a:t>policy-making</a:t>
            </a:r>
            <a:r>
              <a:rPr lang="es-ES" sz="2000" dirty="0" smtClean="0"/>
              <a:t> and </a:t>
            </a:r>
            <a:r>
              <a:rPr lang="es-ES" sz="2000" dirty="0" err="1" smtClean="0"/>
              <a:t>planning</a:t>
            </a:r>
            <a:r>
              <a:rPr lang="es-ES" sz="2000" dirty="0" smtClean="0"/>
              <a:t> at </a:t>
            </a:r>
            <a:r>
              <a:rPr lang="es-ES" sz="2000" dirty="0" err="1" smtClean="0"/>
              <a:t>national</a:t>
            </a:r>
            <a:r>
              <a:rPr lang="es-ES" sz="2000" dirty="0" smtClean="0"/>
              <a:t> and sub-</a:t>
            </a:r>
            <a:r>
              <a:rPr lang="es-ES" sz="2000" dirty="0" err="1" smtClean="0"/>
              <a:t>national</a:t>
            </a:r>
            <a:r>
              <a:rPr lang="es-ES" sz="2000" dirty="0" smtClean="0"/>
              <a:t> </a:t>
            </a:r>
            <a:r>
              <a:rPr lang="es-ES" sz="2000" dirty="0" err="1" smtClean="0"/>
              <a:t>level</a:t>
            </a:r>
            <a:r>
              <a:rPr lang="es-ES" sz="2000" dirty="0" smtClean="0"/>
              <a:t>;</a:t>
            </a:r>
            <a:endParaRPr lang="es-ES" sz="2000" dirty="0"/>
          </a:p>
          <a:p>
            <a:pPr marL="0" indent="0"/>
            <a:r>
              <a:rPr lang="es-ES" sz="2000" dirty="0" smtClean="0"/>
              <a:t> as a </a:t>
            </a:r>
            <a:r>
              <a:rPr lang="es-ES" sz="2000" dirty="0" err="1" smtClean="0"/>
              <a:t>basis</a:t>
            </a:r>
            <a:r>
              <a:rPr lang="es-ES" sz="2000" dirty="0" smtClean="0"/>
              <a:t> </a:t>
            </a:r>
            <a:r>
              <a:rPr lang="es-ES" sz="2000" dirty="0" err="1" smtClean="0"/>
              <a:t>for</a:t>
            </a:r>
            <a:r>
              <a:rPr lang="es-ES" sz="2000" dirty="0" smtClean="0"/>
              <a:t> </a:t>
            </a:r>
            <a:r>
              <a:rPr lang="es-ES" sz="2000" dirty="0" err="1" smtClean="0"/>
              <a:t>political</a:t>
            </a:r>
            <a:r>
              <a:rPr lang="es-ES" sz="2000" dirty="0" smtClean="0"/>
              <a:t> </a:t>
            </a:r>
            <a:r>
              <a:rPr lang="es-ES" sz="2000" dirty="0" err="1" smtClean="0"/>
              <a:t>reform</a:t>
            </a:r>
            <a:r>
              <a:rPr lang="es-ES" sz="2000" dirty="0" smtClean="0"/>
              <a:t>;</a:t>
            </a:r>
            <a:endParaRPr lang="es-ES" sz="2000" dirty="0"/>
          </a:p>
          <a:p>
            <a:pPr marL="0" indent="0"/>
            <a:r>
              <a:rPr lang="es-ES" sz="2000" dirty="0" smtClean="0"/>
              <a:t> as </a:t>
            </a:r>
            <a:r>
              <a:rPr lang="es-ES" sz="2000" b="1" u="sng" dirty="0" err="1" smtClean="0"/>
              <a:t>governance</a:t>
            </a:r>
            <a:r>
              <a:rPr lang="es-ES" sz="2000" b="1" u="sng" dirty="0" smtClean="0"/>
              <a:t> data </a:t>
            </a:r>
            <a:r>
              <a:rPr lang="es-ES" sz="2000" b="1" u="sng" dirty="0" err="1" smtClean="0"/>
              <a:t>that</a:t>
            </a:r>
            <a:r>
              <a:rPr lang="es-ES" sz="2000" b="1" u="sng" dirty="0" smtClean="0"/>
              <a:t> can </a:t>
            </a:r>
            <a:r>
              <a:rPr lang="es-ES" sz="2000" b="1" u="sng" dirty="0" err="1" smtClean="0"/>
              <a:t>aliment</a:t>
            </a:r>
            <a:r>
              <a:rPr lang="es-ES" sz="2000" b="1" u="sng" dirty="0" smtClean="0"/>
              <a:t> </a:t>
            </a:r>
            <a:r>
              <a:rPr lang="es-ES" sz="2000" b="1" u="sng" dirty="0" err="1" smtClean="0"/>
              <a:t>the</a:t>
            </a:r>
            <a:r>
              <a:rPr lang="es-ES" sz="2000" b="1" u="sng" dirty="0" smtClean="0"/>
              <a:t> </a:t>
            </a:r>
            <a:r>
              <a:rPr lang="es-ES" sz="2000" b="1" u="sng" dirty="0" err="1" smtClean="0"/>
              <a:t>National</a:t>
            </a:r>
            <a:r>
              <a:rPr lang="es-ES" sz="2000" b="1" u="sng" dirty="0" smtClean="0"/>
              <a:t> </a:t>
            </a:r>
            <a:r>
              <a:rPr lang="es-ES" sz="2000" b="1" u="sng" dirty="0" err="1" smtClean="0"/>
              <a:t>Safeguards</a:t>
            </a:r>
            <a:r>
              <a:rPr lang="es-ES" sz="2000" b="1" u="sng" dirty="0" smtClean="0"/>
              <a:t> </a:t>
            </a:r>
            <a:r>
              <a:rPr lang="es-ES" sz="2000" b="1" u="sng" dirty="0" err="1" smtClean="0"/>
              <a:t>Information</a:t>
            </a:r>
            <a:r>
              <a:rPr lang="es-ES" sz="2000" b="1" u="sng" dirty="0" smtClean="0"/>
              <a:t> </a:t>
            </a:r>
            <a:r>
              <a:rPr lang="es-ES" sz="2000" b="1" u="sng" dirty="0" err="1" smtClean="0"/>
              <a:t>System</a:t>
            </a:r>
            <a:r>
              <a:rPr lang="es-ES" sz="2000" dirty="0" smtClean="0"/>
              <a:t>, </a:t>
            </a:r>
            <a:r>
              <a:rPr lang="es-ES" sz="2000" dirty="0" err="1" smtClean="0"/>
              <a:t>to</a:t>
            </a:r>
            <a:r>
              <a:rPr lang="es-ES" sz="2000" dirty="0" smtClean="0"/>
              <a:t> </a:t>
            </a:r>
            <a:r>
              <a:rPr lang="es-ES" sz="2000" dirty="0" err="1" smtClean="0"/>
              <a:t>be</a:t>
            </a:r>
            <a:r>
              <a:rPr lang="es-ES" sz="2000" dirty="0" smtClean="0"/>
              <a:t> </a:t>
            </a:r>
            <a:r>
              <a:rPr lang="es-ES" sz="2000" dirty="0" err="1" smtClean="0"/>
              <a:t>transmited</a:t>
            </a:r>
            <a:r>
              <a:rPr lang="es-ES" sz="2000" dirty="0" smtClean="0"/>
              <a:t> </a:t>
            </a:r>
            <a:r>
              <a:rPr lang="es-ES" sz="2000" dirty="0" err="1" smtClean="0"/>
              <a:t>to</a:t>
            </a:r>
            <a:r>
              <a:rPr lang="es-ES" sz="2000" dirty="0" smtClean="0"/>
              <a:t> </a:t>
            </a:r>
            <a:r>
              <a:rPr lang="es-ES" sz="2000" dirty="0" err="1" smtClean="0"/>
              <a:t>the</a:t>
            </a:r>
            <a:r>
              <a:rPr lang="es-ES" sz="2000" dirty="0" smtClean="0"/>
              <a:t> UNFCCC;</a:t>
            </a:r>
            <a:endParaRPr lang="es-ES" sz="2000" dirty="0"/>
          </a:p>
          <a:p>
            <a:pPr marL="0" indent="0"/>
            <a:r>
              <a:rPr lang="es-ES" sz="2000" dirty="0" smtClean="0"/>
              <a:t> </a:t>
            </a:r>
            <a:r>
              <a:rPr lang="es-ES" sz="2000" dirty="0" err="1" smtClean="0"/>
              <a:t>to</a:t>
            </a:r>
            <a:r>
              <a:rPr lang="es-ES" sz="2000" dirty="0" smtClean="0"/>
              <a:t> monitor </a:t>
            </a:r>
            <a:r>
              <a:rPr lang="es-ES" sz="2000" dirty="0" err="1" smtClean="0"/>
              <a:t>progress</a:t>
            </a:r>
            <a:r>
              <a:rPr lang="es-ES" sz="2000" dirty="0" smtClean="0"/>
              <a:t> and </a:t>
            </a:r>
            <a:r>
              <a:rPr lang="es-ES" sz="2000" dirty="0" err="1" smtClean="0"/>
              <a:t>regression</a:t>
            </a:r>
            <a:r>
              <a:rPr lang="es-ES" sz="2000" dirty="0" smtClean="0"/>
              <a:t> </a:t>
            </a:r>
            <a:r>
              <a:rPr lang="es-ES" sz="2000" dirty="0" err="1" smtClean="0"/>
              <a:t>if</a:t>
            </a:r>
            <a:r>
              <a:rPr lang="es-ES" sz="2000" dirty="0" smtClean="0"/>
              <a:t> </a:t>
            </a:r>
            <a:r>
              <a:rPr lang="es-ES" sz="2000" dirty="0" err="1" smtClean="0"/>
              <a:t>regularly</a:t>
            </a:r>
            <a:r>
              <a:rPr lang="es-ES" sz="2000" dirty="0" smtClean="0"/>
              <a:t> </a:t>
            </a:r>
            <a:r>
              <a:rPr lang="es-ES" sz="2000" dirty="0" err="1" smtClean="0"/>
              <a:t>updated</a:t>
            </a:r>
            <a:r>
              <a:rPr lang="es-ES" sz="2000" dirty="0" smtClean="0"/>
              <a:t>.</a:t>
            </a:r>
          </a:p>
          <a:p>
            <a:pPr marL="0" indent="0">
              <a:buNone/>
            </a:pPr>
            <a:r>
              <a:rPr lang="es-ES" sz="2000" b="1" i="1" dirty="0" err="1" smtClean="0"/>
              <a:t>For</a:t>
            </a:r>
            <a:r>
              <a:rPr lang="es-ES" sz="2000" b="1" i="1" dirty="0" smtClean="0"/>
              <a:t> civil </a:t>
            </a:r>
            <a:r>
              <a:rPr lang="es-ES" sz="2000" b="1" i="1" dirty="0" err="1" smtClean="0"/>
              <a:t>society</a:t>
            </a:r>
            <a:r>
              <a:rPr lang="es-ES" sz="2000" b="1" i="1" dirty="0" smtClean="0"/>
              <a:t>: </a:t>
            </a:r>
          </a:p>
          <a:p>
            <a:pPr marL="0" indent="0"/>
            <a:r>
              <a:rPr lang="es-ES" sz="2000" dirty="0" smtClean="0"/>
              <a:t> </a:t>
            </a:r>
            <a:r>
              <a:rPr lang="es-ES" sz="2000" dirty="0" err="1" smtClean="0"/>
              <a:t>Consistent</a:t>
            </a:r>
            <a:r>
              <a:rPr lang="es-ES" sz="2000" dirty="0" smtClean="0"/>
              <a:t> </a:t>
            </a:r>
            <a:r>
              <a:rPr lang="es-ES" sz="2000" dirty="0" err="1" smtClean="0"/>
              <a:t>information</a:t>
            </a:r>
            <a:r>
              <a:rPr lang="es-ES" sz="2000" dirty="0" smtClean="0"/>
              <a:t> </a:t>
            </a:r>
            <a:r>
              <a:rPr lang="es-ES" sz="2000" dirty="0" err="1" smtClean="0"/>
              <a:t>on</a:t>
            </a:r>
            <a:r>
              <a:rPr lang="es-ES" sz="2000" dirty="0" smtClean="0"/>
              <a:t> </a:t>
            </a:r>
            <a:r>
              <a:rPr lang="es-ES" sz="2000" dirty="0" err="1" smtClean="0"/>
              <a:t>governance</a:t>
            </a:r>
            <a:r>
              <a:rPr lang="es-ES" sz="2000" dirty="0" smtClean="0"/>
              <a:t> </a:t>
            </a:r>
            <a:r>
              <a:rPr lang="es-ES" sz="2000" dirty="0" err="1" smtClean="0"/>
              <a:t>that</a:t>
            </a:r>
            <a:r>
              <a:rPr lang="es-ES" sz="2000" dirty="0" smtClean="0"/>
              <a:t> can </a:t>
            </a:r>
            <a:r>
              <a:rPr lang="es-ES" sz="2000" dirty="0" err="1" smtClean="0"/>
              <a:t>be</a:t>
            </a:r>
            <a:r>
              <a:rPr lang="es-ES" sz="2000" dirty="0" smtClean="0"/>
              <a:t> </a:t>
            </a:r>
            <a:r>
              <a:rPr lang="es-ES" sz="2000" dirty="0" err="1" smtClean="0"/>
              <a:t>used</a:t>
            </a:r>
            <a:r>
              <a:rPr lang="es-ES" sz="2000" dirty="0" smtClean="0"/>
              <a:t> </a:t>
            </a:r>
            <a:r>
              <a:rPr lang="es-ES" sz="2000" dirty="0" err="1" smtClean="0"/>
              <a:t>for</a:t>
            </a:r>
            <a:r>
              <a:rPr lang="es-ES" sz="2000" dirty="0" smtClean="0"/>
              <a:t> </a:t>
            </a:r>
            <a:r>
              <a:rPr lang="es-ES" sz="2000" dirty="0" err="1" smtClean="0"/>
              <a:t>advocacy</a:t>
            </a:r>
            <a:r>
              <a:rPr lang="es-ES" sz="2000" dirty="0" smtClean="0"/>
              <a:t> and </a:t>
            </a:r>
            <a:r>
              <a:rPr lang="es-ES" sz="2000" dirty="0" err="1" smtClean="0"/>
              <a:t>demanding</a:t>
            </a:r>
            <a:r>
              <a:rPr lang="es-ES" sz="2000" dirty="0" smtClean="0"/>
              <a:t> </a:t>
            </a:r>
            <a:r>
              <a:rPr lang="es-ES" sz="2000" dirty="0" err="1" smtClean="0"/>
              <a:t>accountability</a:t>
            </a:r>
            <a:r>
              <a:rPr lang="es-ES" sz="2000" dirty="0" smtClean="0"/>
              <a:t> </a:t>
            </a:r>
            <a:r>
              <a:rPr lang="es-ES" sz="2000" dirty="0" err="1" smtClean="0"/>
              <a:t>to</a:t>
            </a:r>
            <a:r>
              <a:rPr lang="es-ES" sz="2000" dirty="0" smtClean="0"/>
              <a:t> </a:t>
            </a:r>
            <a:r>
              <a:rPr lang="es-ES" sz="2000" dirty="0" err="1" smtClean="0"/>
              <a:t>decision</a:t>
            </a:r>
            <a:r>
              <a:rPr lang="es-ES" sz="2000" dirty="0" smtClean="0"/>
              <a:t> </a:t>
            </a:r>
            <a:r>
              <a:rPr lang="es-ES" sz="2000" dirty="0" err="1" smtClean="0"/>
              <a:t>makers</a:t>
            </a:r>
            <a:r>
              <a:rPr lang="es-ES" sz="2000" dirty="0" smtClean="0"/>
              <a:t> </a:t>
            </a:r>
          </a:p>
          <a:p>
            <a:pPr marL="0" indent="0"/>
            <a:r>
              <a:rPr lang="es-ES" sz="2000" dirty="0" smtClean="0"/>
              <a:t> Data </a:t>
            </a:r>
            <a:r>
              <a:rPr lang="es-ES" sz="2000" dirty="0" err="1" smtClean="0"/>
              <a:t>validated</a:t>
            </a:r>
            <a:r>
              <a:rPr lang="es-ES" sz="2000" dirty="0" smtClean="0"/>
              <a:t> </a:t>
            </a:r>
            <a:r>
              <a:rPr lang="es-ES" sz="2000" dirty="0" err="1" smtClean="0"/>
              <a:t>by</a:t>
            </a:r>
            <a:r>
              <a:rPr lang="es-ES" sz="2000" dirty="0" smtClean="0"/>
              <a:t> </a:t>
            </a:r>
            <a:r>
              <a:rPr lang="es-ES" sz="2000" dirty="0" err="1" smtClean="0"/>
              <a:t>the</a:t>
            </a:r>
            <a:r>
              <a:rPr lang="es-ES" sz="2000" dirty="0" smtClean="0"/>
              <a:t> </a:t>
            </a:r>
            <a:r>
              <a:rPr lang="es-ES" sz="2000" dirty="0" err="1" smtClean="0"/>
              <a:t>government</a:t>
            </a:r>
            <a:r>
              <a:rPr lang="es-ES" sz="2000" dirty="0" smtClean="0"/>
              <a:t>, </a:t>
            </a:r>
            <a:r>
              <a:rPr lang="es-ES" sz="2000" dirty="0" err="1" smtClean="0"/>
              <a:t>which</a:t>
            </a:r>
            <a:r>
              <a:rPr lang="es-ES" sz="2000" dirty="0" smtClean="0"/>
              <a:t> </a:t>
            </a:r>
            <a:r>
              <a:rPr lang="es-ES" sz="2000" dirty="0" err="1" smtClean="0"/>
              <a:t>avoids</a:t>
            </a:r>
            <a:r>
              <a:rPr lang="es-ES" sz="2000" dirty="0" smtClean="0"/>
              <a:t> debates </a:t>
            </a:r>
            <a:r>
              <a:rPr lang="es-ES" sz="2000" dirty="0" err="1" smtClean="0"/>
              <a:t>on</a:t>
            </a:r>
            <a:r>
              <a:rPr lang="es-ES" sz="2000" dirty="0" smtClean="0"/>
              <a:t> </a:t>
            </a:r>
            <a:r>
              <a:rPr lang="es-ES" sz="2000" dirty="0" err="1" smtClean="0"/>
              <a:t>the</a:t>
            </a:r>
            <a:r>
              <a:rPr lang="es-ES" sz="2000" dirty="0" smtClean="0"/>
              <a:t> </a:t>
            </a:r>
            <a:r>
              <a:rPr lang="es-ES" sz="2000" dirty="0" err="1" smtClean="0"/>
              <a:t>accuracy</a:t>
            </a:r>
            <a:r>
              <a:rPr lang="es-ES" sz="2000" dirty="0" smtClean="0"/>
              <a:t> </a:t>
            </a:r>
            <a:r>
              <a:rPr lang="es-ES" sz="2000" dirty="0" err="1" smtClean="0"/>
              <a:t>on</a:t>
            </a:r>
            <a:r>
              <a:rPr lang="es-ES" sz="2000" dirty="0" smtClean="0"/>
              <a:t> </a:t>
            </a:r>
            <a:r>
              <a:rPr lang="es-ES" sz="2000" dirty="0" err="1" smtClean="0"/>
              <a:t>the</a:t>
            </a:r>
            <a:r>
              <a:rPr lang="es-ES" sz="2000" dirty="0" smtClean="0"/>
              <a:t> </a:t>
            </a:r>
            <a:r>
              <a:rPr lang="es-ES" sz="2000" dirty="0" err="1" smtClean="0"/>
              <a:t>information</a:t>
            </a:r>
            <a:r>
              <a:rPr lang="es-ES" sz="2000" dirty="0" smtClean="0"/>
              <a:t> and </a:t>
            </a:r>
            <a:r>
              <a:rPr lang="es-ES" sz="2000" dirty="0" err="1" smtClean="0"/>
              <a:t>allows</a:t>
            </a:r>
            <a:r>
              <a:rPr lang="es-ES" sz="2000" dirty="0" smtClean="0"/>
              <a:t> </a:t>
            </a:r>
            <a:r>
              <a:rPr lang="es-ES" sz="2000" dirty="0" err="1" smtClean="0"/>
              <a:t>to</a:t>
            </a:r>
            <a:r>
              <a:rPr lang="es-ES" sz="2000" dirty="0" smtClean="0"/>
              <a:t> </a:t>
            </a:r>
            <a:r>
              <a:rPr lang="es-ES" sz="2000" dirty="0" err="1" smtClean="0"/>
              <a:t>move</a:t>
            </a:r>
            <a:r>
              <a:rPr lang="es-ES" sz="2000" dirty="0" smtClean="0"/>
              <a:t> forward in </a:t>
            </a:r>
            <a:r>
              <a:rPr lang="es-ES" sz="2000" dirty="0" err="1" smtClean="0"/>
              <a:t>the</a:t>
            </a:r>
            <a:r>
              <a:rPr lang="es-ES" sz="2000" dirty="0" smtClean="0"/>
              <a:t> dialogue </a:t>
            </a:r>
            <a:r>
              <a:rPr lang="es-ES" sz="2000" dirty="0" err="1" smtClean="0"/>
              <a:t>between</a:t>
            </a:r>
            <a:r>
              <a:rPr lang="es-ES" sz="2000" dirty="0" smtClean="0"/>
              <a:t> civil </a:t>
            </a:r>
            <a:r>
              <a:rPr lang="es-ES" sz="2000" dirty="0" err="1" smtClean="0"/>
              <a:t>society</a:t>
            </a:r>
            <a:r>
              <a:rPr lang="es-ES" sz="2000" dirty="0" smtClean="0"/>
              <a:t> and </a:t>
            </a:r>
            <a:r>
              <a:rPr lang="es-ES" sz="2000" dirty="0" err="1" smtClean="0"/>
              <a:t>government</a:t>
            </a:r>
            <a:endParaRPr lang="es-ES" sz="2000" dirty="0" smtClean="0"/>
          </a:p>
          <a:p>
            <a:pPr marL="0" indent="0"/>
            <a:r>
              <a:rPr lang="es-ES" sz="2000" dirty="0" smtClean="0"/>
              <a:t> </a:t>
            </a:r>
            <a:r>
              <a:rPr lang="es-ES" sz="2000" dirty="0" err="1" smtClean="0"/>
              <a:t>To</a:t>
            </a:r>
            <a:r>
              <a:rPr lang="es-ES" sz="2000" dirty="0" smtClean="0"/>
              <a:t> monitor </a:t>
            </a:r>
            <a:r>
              <a:rPr lang="es-ES" sz="2000" dirty="0" err="1" smtClean="0"/>
              <a:t>progress</a:t>
            </a:r>
            <a:r>
              <a:rPr lang="es-ES" sz="2000" dirty="0" smtClean="0"/>
              <a:t> </a:t>
            </a:r>
            <a:r>
              <a:rPr lang="es-ES" sz="2000" dirty="0" err="1" smtClean="0"/>
              <a:t>or</a:t>
            </a:r>
            <a:r>
              <a:rPr lang="es-ES" sz="2000" dirty="0" smtClean="0"/>
              <a:t> </a:t>
            </a:r>
            <a:r>
              <a:rPr lang="es-ES" sz="2000" dirty="0" err="1" smtClean="0"/>
              <a:t>lack</a:t>
            </a:r>
            <a:r>
              <a:rPr lang="es-ES" sz="2000" dirty="0" smtClean="0"/>
              <a:t> </a:t>
            </a:r>
            <a:r>
              <a:rPr lang="es-ES" sz="2000" dirty="0" err="1" smtClean="0"/>
              <a:t>thereof</a:t>
            </a:r>
            <a:endParaRPr lang="en-GB" sz="2000" dirty="0" smtClean="0"/>
          </a:p>
        </p:txBody>
      </p:sp>
    </p:spTree>
    <p:extLst>
      <p:ext uri="{BB962C8B-B14F-4D97-AF65-F5344CB8AC3E}">
        <p14:creationId xmlns="" xmlns:p14="http://schemas.microsoft.com/office/powerpoint/2010/main" val="1686858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28800" y="457200"/>
            <a:ext cx="5410200" cy="1143000"/>
          </a:xfrm>
        </p:spPr>
        <p:txBody>
          <a:bodyPr/>
          <a:lstStyle/>
          <a:p>
            <a:r>
              <a:rPr lang="en-GB" sz="4000" dirty="0" smtClean="0"/>
              <a:t>10 characteristics</a:t>
            </a:r>
            <a:endParaRPr lang="en-GB" sz="4000" dirty="0"/>
          </a:p>
        </p:txBody>
      </p:sp>
      <p:sp>
        <p:nvSpPr>
          <p:cNvPr id="53251" name="Rectangle 3"/>
          <p:cNvSpPr>
            <a:spLocks noGrp="1" noChangeArrowheads="1"/>
          </p:cNvSpPr>
          <p:nvPr>
            <p:ph type="body" idx="1"/>
          </p:nvPr>
        </p:nvSpPr>
        <p:spPr>
          <a:xfrm>
            <a:off x="457200" y="1600200"/>
            <a:ext cx="8229600" cy="4852988"/>
          </a:xfrm>
        </p:spPr>
        <p:txBody>
          <a:bodyPr/>
          <a:lstStyle/>
          <a:p>
            <a:pPr>
              <a:lnSpc>
                <a:spcPct val="90000"/>
              </a:lnSpc>
            </a:pPr>
            <a:r>
              <a:rPr lang="en-GB" sz="2400" dirty="0"/>
              <a:t>Assessment is aligned to national political priorities, such as NDP </a:t>
            </a:r>
          </a:p>
          <a:p>
            <a:pPr>
              <a:lnSpc>
                <a:spcPct val="90000"/>
              </a:lnSpc>
            </a:pPr>
            <a:r>
              <a:rPr lang="en-GB" sz="2400" dirty="0"/>
              <a:t>Assessment is country contextualized</a:t>
            </a:r>
          </a:p>
          <a:p>
            <a:pPr>
              <a:lnSpc>
                <a:spcPct val="90000"/>
              </a:lnSpc>
            </a:pPr>
            <a:r>
              <a:rPr lang="en-GB" sz="2400" dirty="0"/>
              <a:t>Methodology is rigorous</a:t>
            </a:r>
          </a:p>
          <a:p>
            <a:pPr>
              <a:lnSpc>
                <a:spcPct val="90000"/>
              </a:lnSpc>
            </a:pPr>
            <a:r>
              <a:rPr lang="en-GB" sz="2400" dirty="0"/>
              <a:t>Selection of indicators is transparent and participatory</a:t>
            </a:r>
          </a:p>
          <a:p>
            <a:pPr>
              <a:lnSpc>
                <a:spcPct val="90000"/>
              </a:lnSpc>
            </a:pPr>
            <a:r>
              <a:rPr lang="en-GB" sz="2400" dirty="0"/>
              <a:t>Results are stored in a public national database</a:t>
            </a:r>
          </a:p>
          <a:p>
            <a:pPr>
              <a:lnSpc>
                <a:spcPct val="90000"/>
              </a:lnSpc>
            </a:pPr>
            <a:r>
              <a:rPr lang="en-GB" sz="2400" dirty="0"/>
              <a:t>Indicators are pro-poor and gender-sensitive</a:t>
            </a:r>
          </a:p>
          <a:p>
            <a:pPr>
              <a:lnSpc>
                <a:spcPct val="90000"/>
              </a:lnSpc>
            </a:pPr>
            <a:r>
              <a:rPr lang="en-GB" sz="2400" dirty="0"/>
              <a:t>Capacity of national stakeholders are developed</a:t>
            </a:r>
          </a:p>
          <a:p>
            <a:pPr>
              <a:lnSpc>
                <a:spcPct val="90000"/>
              </a:lnSpc>
            </a:pPr>
            <a:r>
              <a:rPr lang="en-GB" sz="2400" dirty="0"/>
              <a:t>The assessment is cost-effective and timely</a:t>
            </a:r>
          </a:p>
          <a:p>
            <a:pPr>
              <a:lnSpc>
                <a:spcPct val="90000"/>
              </a:lnSpc>
            </a:pPr>
            <a:r>
              <a:rPr lang="en-GB" sz="2400" dirty="0"/>
              <a:t>The results are widely communicated</a:t>
            </a:r>
          </a:p>
          <a:p>
            <a:pPr>
              <a:lnSpc>
                <a:spcPct val="90000"/>
              </a:lnSpc>
            </a:pPr>
            <a:r>
              <a:rPr lang="en-GB" sz="2400" dirty="0"/>
              <a:t>The assessment is repeated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20013</TotalTime>
  <Words>7538</Words>
  <Application>Microsoft Office PowerPoint</Application>
  <PresentationFormat>On-screen Show (4:3)</PresentationFormat>
  <Paragraphs>1035</Paragraphs>
  <Slides>50</Slides>
  <Notes>45</Notes>
  <HiddenSlides>0</HiddenSlides>
  <MMClips>0</MMClips>
  <ScaleCrop>false</ScaleCrop>
  <HeadingPairs>
    <vt:vector size="4" baseType="variant">
      <vt:variant>
        <vt:lpstr>Theme</vt:lpstr>
      </vt:variant>
      <vt:variant>
        <vt:i4>10</vt:i4>
      </vt:variant>
      <vt:variant>
        <vt:lpstr>Slide Titles</vt:lpstr>
      </vt:variant>
      <vt:variant>
        <vt:i4>50</vt:i4>
      </vt:variant>
    </vt:vector>
  </HeadingPairs>
  <TitlesOfParts>
    <vt:vector size="60" baseType="lpstr">
      <vt:lpstr>Office Theme</vt:lpstr>
      <vt:lpstr>2_Custom Design</vt:lpstr>
      <vt:lpstr>8_Custom Design</vt:lpstr>
      <vt:lpstr>7_Custom Design</vt:lpstr>
      <vt:lpstr>10_Custom Design</vt:lpstr>
      <vt:lpstr>11_Custom Design</vt:lpstr>
      <vt:lpstr>9_Custom Design</vt:lpstr>
      <vt:lpstr>6_Custom Design</vt:lpstr>
      <vt:lpstr>3_Custom Design</vt:lpstr>
      <vt:lpstr>Custom Design</vt:lpstr>
      <vt:lpstr>Slide 1</vt:lpstr>
      <vt:lpstr>Exponential growth of governance indicators industry over the last 2 decades</vt:lpstr>
      <vt:lpstr>Slide 3</vt:lpstr>
      <vt:lpstr>Slide 4</vt:lpstr>
      <vt:lpstr>Slide 5</vt:lpstr>
      <vt:lpstr>Slide 6</vt:lpstr>
      <vt:lpstr>What are the objectives of governance assessments?</vt:lpstr>
      <vt:lpstr>Relevance of PGAs to REDD+ </vt:lpstr>
      <vt:lpstr>10 characteristics</vt:lpstr>
      <vt:lpstr>Slide 10</vt:lpstr>
      <vt:lpstr>Slide 11</vt:lpstr>
      <vt:lpstr>SMART INDICATORS: example from Indonesia</vt:lpstr>
      <vt:lpstr>Slide 13</vt:lpstr>
      <vt:lpstr>Slide 14</vt:lpstr>
      <vt:lpstr>Slide 15</vt:lpstr>
      <vt:lpstr>Slide 16</vt:lpstr>
      <vt:lpstr>Exercise: Which, if any, of these  indicators are actionable? </vt:lpstr>
      <vt:lpstr>Exercise: two examples </vt:lpstr>
      <vt:lpstr>Actionable or ‘action-worthy’?</vt:lpstr>
      <vt:lpstr>Determining what is  an ‘action-worthy indicator’</vt:lpstr>
      <vt:lpstr>Slide 21</vt:lpstr>
      <vt:lpstr>Slide 22</vt:lpstr>
      <vt:lpstr>Slide 23</vt:lpstr>
      <vt:lpstr>Slide 24</vt:lpstr>
      <vt:lpstr>Game with cards :  evidence-based and perception-based</vt:lpstr>
      <vt:lpstr>Slide 26</vt:lpstr>
      <vt:lpstr>Slide 27</vt:lpstr>
      <vt:lpstr>Complementarity of indicators</vt:lpstr>
      <vt:lpstr>Balanced baskets of indicators </vt:lpstr>
      <vt:lpstr>Balanced baskets of indicators </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Measuring legal protection &amp; redress mechanisms with pro-poor indicators</vt:lpstr>
      <vt:lpstr>Slide 45</vt:lpstr>
      <vt:lpstr>Other dimensions of disaggregation</vt:lpstr>
      <vt:lpstr>Slide 47</vt:lpstr>
      <vt:lpstr>Complementarity of indicators</vt:lpstr>
      <vt:lpstr>Complementarity of data sources</vt:lpstr>
      <vt:lpstr> The double purpose of participatory governance assessments: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Danae Issa</cp:lastModifiedBy>
  <cp:revision>287</cp:revision>
  <dcterms:created xsi:type="dcterms:W3CDTF">2012-09-11T07:20:24Z</dcterms:created>
  <dcterms:modified xsi:type="dcterms:W3CDTF">2014-04-25T14:19:32Z</dcterms:modified>
</cp:coreProperties>
</file>