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86.xml" ContentType="application/vnd.openxmlformats-officedocument.presentationml.slideLayout+xml"/>
  <Override PartName="/ppt/notesSlides/notesSlide2.xml" ContentType="application/vnd.openxmlformats-officedocument.presentationml.notesSlide+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93.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Override PartName="/ppt/slideLayouts/slideLayout106.xml" ContentType="application/vnd.openxmlformats-officedocument.presentationml.slideLayout+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slideMasters/slideMaster4.xml" ContentType="application/vnd.openxmlformats-officedocument.presentationml.slideMaster+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notesSlides/notesSlide3.xml" ContentType="application/vnd.openxmlformats-officedocument.presentationml.notes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63.xml" ContentType="application/vnd.openxmlformats-officedocument.presentationml.slideLayout+xml"/>
  <Override PartName="/ppt/slideLayouts/slideLayout72.xml" ContentType="application/vnd.openxmlformats-officedocument.presentationml.slideLayout+xml"/>
  <Override PartName="/ppt/slideLayouts/slideLayout81.xml" ContentType="application/vnd.openxmlformats-officedocument.presentationml.slideLayout+xml"/>
  <Override PartName="/ppt/slideLayouts/slideLayout90.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Default Extension="jpeg" ContentType="image/jpeg"/>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ppt/slideLayouts/slideLayout70.xml" ContentType="application/vnd.openxmlformats-officedocument.presentationml.slideLayout+xml"/>
  <Override PartName="/ppt/slideLayouts/slideLayout103.xml" ContentType="application/vnd.openxmlformats-officedocument.presentationml.slideLayout+xml"/>
  <Override PartName="/docProps/app.xml" ContentType="application/vnd.openxmlformats-officedocument.extended-properties+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1.xml" ContentType="application/vnd.openxmlformats-officedocument.presentationml.slideLayout+xml"/>
  <Override PartName="/ppt/slideLayouts/slideLayout110.xml" ContentType="application/vnd.openxmlformats-officedocument.presentationml.slideLayout+xml"/>
  <Override PartName="/ppt/slideMasters/slideMaster9.xml" ContentType="application/vnd.openxmlformats-officedocument.presentationml.slideMaster+xml"/>
  <Override PartName="/ppt/slideLayouts/slideLayout10.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slideLayouts/slideLayout99.xml" ContentType="application/vnd.openxmlformats-officedocument.presentationml.slideLayout+xml"/>
  <Override PartName="/ppt/theme/theme9.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ppt/slideLayouts/slideLayout79.xml" ContentType="application/vnd.openxmlformats-officedocument.presentationml.slideLayout+xml"/>
  <Override PartName="/ppt/slideLayouts/slideLayout88.xml" ContentType="application/vnd.openxmlformats-officedocument.presentationml.slideLayout+xml"/>
  <Override PartName="/ppt/slideLayouts/slideLayout97.xml" ContentType="application/vnd.openxmlformats-officedocument.presentationml.slideLayout+xml"/>
  <Override PartName="/ppt/theme/theme11.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s/slide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71" r:id="rId2"/>
    <p:sldMasterId id="2147483795" r:id="rId3"/>
    <p:sldMasterId id="2147483783" r:id="rId4"/>
    <p:sldMasterId id="2147483819" r:id="rId5"/>
    <p:sldMasterId id="2147483831" r:id="rId6"/>
    <p:sldMasterId id="2147483807" r:id="rId7"/>
    <p:sldMasterId id="2147483735" r:id="rId8"/>
    <p:sldMasterId id="2147483698" r:id="rId9"/>
    <p:sldMasterId id="2147483660" r:id="rId10"/>
  </p:sldMasterIdLst>
  <p:notesMasterIdLst>
    <p:notesMasterId r:id="rId18"/>
  </p:notesMasterIdLst>
  <p:sldIdLst>
    <p:sldId id="256" r:id="rId11"/>
    <p:sldId id="284" r:id="rId12"/>
    <p:sldId id="285" r:id="rId13"/>
    <p:sldId id="307" r:id="rId14"/>
    <p:sldId id="310" r:id="rId15"/>
    <p:sldId id="379" r:id="rId16"/>
    <p:sldId id="38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Default Section" id="{31B01C2D-F2FB-467E-B3A4-D32C2786F360}">
          <p14:sldIdLst>
            <p14:sldId id="256"/>
            <p14:sldId id="284"/>
            <p14:sldId id="285"/>
            <p14:sldId id="307"/>
            <p14:sldId id="310"/>
            <p14:sldId id="379"/>
            <p14:sldId id="38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94" autoAdjust="0"/>
    <p:restoredTop sz="64695" autoAdjust="0"/>
  </p:normalViewPr>
  <p:slideViewPr>
    <p:cSldViewPr showGuides="1">
      <p:cViewPr varScale="1">
        <p:scale>
          <a:sx n="46" d="100"/>
          <a:sy n="46" d="100"/>
        </p:scale>
        <p:origin x="-1464"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3.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 Target="slides/slide2.xml"/><Relationship Id="rId17" Type="http://schemas.openxmlformats.org/officeDocument/2006/relationships/slide" Target="slides/slide7.xml"/><Relationship Id="rId2" Type="http://schemas.openxmlformats.org/officeDocument/2006/relationships/slideMaster" Target="slideMasters/slideMaster2.xml"/><Relationship Id="rId16" Type="http://schemas.openxmlformats.org/officeDocument/2006/relationships/slide" Target="slides/slide6.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5" Type="http://schemas.openxmlformats.org/officeDocument/2006/relationships/slideMaster" Target="slideMasters/slideMaster5.xml"/><Relationship Id="rId15" Type="http://schemas.openxmlformats.org/officeDocument/2006/relationships/slide" Target="slides/slide5.xml"/><Relationship Id="rId10" Type="http://schemas.openxmlformats.org/officeDocument/2006/relationships/slideMaster" Target="slideMasters/slideMaster10.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3A6870-67D2-4DE0-95DD-9E0AC8A0C94A}" type="datetimeFigureOut">
              <a:rPr lang="en-GB" smtClean="0"/>
              <a:pPr/>
              <a:t>25/04/2014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F0C317-C108-42BE-9AAA-95729CF00297}" type="slidenum">
              <a:rPr lang="en-GB" smtClean="0"/>
              <a:pPr/>
              <a:t>‹#›</a:t>
            </a:fld>
            <a:endParaRPr lang="en-GB"/>
          </a:p>
        </p:txBody>
      </p:sp>
    </p:spTree>
    <p:extLst>
      <p:ext uri="{BB962C8B-B14F-4D97-AF65-F5344CB8AC3E}">
        <p14:creationId xmlns:p14="http://schemas.microsoft.com/office/powerpoint/2010/main" xmlns="" val="1855909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44035" name="Espace réservé des commentaires 2"/>
          <p:cNvSpPr>
            <a:spLocks noGrp="1"/>
          </p:cNvSpPr>
          <p:nvPr>
            <p:ph type="body" idx="1"/>
          </p:nvPr>
        </p:nvSpPr>
        <p:spPr>
          <a:noFill/>
          <a:ln/>
        </p:spPr>
        <p:txBody>
          <a:bodyPr/>
          <a:lstStyle/>
          <a:p>
            <a:pPr eaLnBrk="1" hangingPunct="1"/>
            <a:endParaRPr lang="fr-FR" smtClean="0"/>
          </a:p>
        </p:txBody>
      </p:sp>
      <p:sp>
        <p:nvSpPr>
          <p:cNvPr id="44036" name="Espace réservé de l'en-tête 3"/>
          <p:cNvSpPr>
            <a:spLocks noGrp="1"/>
          </p:cNvSpPr>
          <p:nvPr>
            <p:ph type="hdr" sz="quarter"/>
          </p:nvPr>
        </p:nvSpPr>
        <p:spPr>
          <a:noFill/>
        </p:spPr>
        <p:txBody>
          <a:bodyPr/>
          <a:lstStyle/>
          <a:p>
            <a:pPr defTabSz="925513"/>
            <a:r>
              <a:rPr lang="en-GB" smtClean="0"/>
              <a:t>Module 1 - Introduction to the Programme</a:t>
            </a:r>
          </a:p>
        </p:txBody>
      </p:sp>
      <p:sp>
        <p:nvSpPr>
          <p:cNvPr id="44037" name="Espace réservé du numéro de diapositive 4"/>
          <p:cNvSpPr>
            <a:spLocks noGrp="1"/>
          </p:cNvSpPr>
          <p:nvPr>
            <p:ph type="sldNum" sz="quarter" idx="5"/>
          </p:nvPr>
        </p:nvSpPr>
        <p:spPr>
          <a:noFill/>
        </p:spPr>
        <p:txBody>
          <a:bodyPr/>
          <a:lstStyle/>
          <a:p>
            <a:pPr defTabSz="925513"/>
            <a:fld id="{837799D8-BB87-46C3-96A9-E99233305B85}" type="slidenum">
              <a:rPr lang="en-US" smtClean="0"/>
              <a:pPr defTabSz="925513"/>
              <a:t>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47107" name="Espace réservé des commentaires 2"/>
          <p:cNvSpPr>
            <a:spLocks noGrp="1"/>
          </p:cNvSpPr>
          <p:nvPr>
            <p:ph type="body" idx="1"/>
          </p:nvPr>
        </p:nvSpPr>
        <p:spPr>
          <a:noFill/>
          <a:ln/>
        </p:spPr>
        <p:txBody>
          <a:bodyPr/>
          <a:lstStyle/>
          <a:p>
            <a:pPr eaLnBrk="1" hangingPunct="1"/>
            <a:endParaRPr lang="fr-FR" smtClean="0"/>
          </a:p>
        </p:txBody>
      </p:sp>
      <p:sp>
        <p:nvSpPr>
          <p:cNvPr id="47108" name="Espace réservé de l'en-tête 3"/>
          <p:cNvSpPr>
            <a:spLocks noGrp="1"/>
          </p:cNvSpPr>
          <p:nvPr>
            <p:ph type="hdr" sz="quarter"/>
          </p:nvPr>
        </p:nvSpPr>
        <p:spPr>
          <a:noFill/>
        </p:spPr>
        <p:txBody>
          <a:bodyPr/>
          <a:lstStyle/>
          <a:p>
            <a:pPr defTabSz="925513"/>
            <a:r>
              <a:rPr lang="en-GB" smtClean="0"/>
              <a:t>Module 1 - Introduction to the Programme</a:t>
            </a:r>
          </a:p>
        </p:txBody>
      </p:sp>
      <p:sp>
        <p:nvSpPr>
          <p:cNvPr id="47109" name="Espace réservé du numéro de diapositive 4"/>
          <p:cNvSpPr>
            <a:spLocks noGrp="1"/>
          </p:cNvSpPr>
          <p:nvPr>
            <p:ph type="sldNum" sz="quarter" idx="5"/>
          </p:nvPr>
        </p:nvSpPr>
        <p:spPr>
          <a:noFill/>
        </p:spPr>
        <p:txBody>
          <a:bodyPr/>
          <a:lstStyle/>
          <a:p>
            <a:pPr defTabSz="925513"/>
            <a:fld id="{A409BE43-A158-4486-86F9-D79D8EF68447}" type="slidenum">
              <a:rPr lang="en-US" smtClean="0"/>
              <a:pPr defTabSz="925513"/>
              <a:t>3</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dirty="0" smtClean="0"/>
              <a:t>PARTICIPATION Women/men and poor/non-poor enjoy  and exercise same rights to participate Women/men and poor/non-poor possess the capacities and resources to participate An inclusive participatory culture exists which encourages women and the poor to be active politically » » »</a:t>
            </a:r>
          </a:p>
          <a:p>
            <a:r>
              <a:rPr lang="en-US" dirty="0" smtClean="0"/>
              <a:t>Civil and political rights are enforced  and safeguarded for all citizens Electoral quotas for women and groups </a:t>
            </a:r>
            <a:r>
              <a:rPr lang="en-US" dirty="0" err="1" smtClean="0"/>
              <a:t>experi</a:t>
            </a:r>
            <a:r>
              <a:rPr lang="en-US" dirty="0" smtClean="0"/>
              <a:t>- </a:t>
            </a:r>
            <a:r>
              <a:rPr lang="en-US" dirty="0" err="1" smtClean="0"/>
              <a:t>encing</a:t>
            </a:r>
            <a:r>
              <a:rPr lang="en-US" dirty="0" smtClean="0"/>
              <a:t> severe social disadvantage, e.g. Scheduled Castes/Tribes in India. Civic and voter education </a:t>
            </a:r>
            <a:r>
              <a:rPr lang="en-US" dirty="0" err="1" smtClean="0"/>
              <a:t>programmes</a:t>
            </a:r>
            <a:r>
              <a:rPr lang="en-US" dirty="0" smtClean="0"/>
              <a:t> targeted at women and the poor</a:t>
            </a:r>
          </a:p>
          <a:p>
            <a:r>
              <a:rPr lang="en-US" dirty="0" smtClean="0"/>
              <a:t>»</a:t>
            </a:r>
          </a:p>
          <a:p>
            <a:r>
              <a:rPr lang="en-US" dirty="0" smtClean="0"/>
              <a:t>REPRESENTATION Parliamentarians at national and sub-national level articulate the concerns and priorities of women and the poor Civil service is representative of social </a:t>
            </a:r>
            <a:r>
              <a:rPr lang="en-US" dirty="0" err="1" smtClean="0"/>
              <a:t>composi</a:t>
            </a:r>
            <a:r>
              <a:rPr lang="en-US" dirty="0" smtClean="0"/>
              <a:t>- </a:t>
            </a:r>
            <a:r>
              <a:rPr lang="en-US" dirty="0" err="1" smtClean="0"/>
              <a:t>tion</a:t>
            </a:r>
            <a:r>
              <a:rPr lang="en-US" dirty="0" smtClean="0"/>
              <a:t> of electorate, including women and the poor » »</a:t>
            </a:r>
          </a:p>
          <a:p>
            <a:r>
              <a:rPr lang="en-US" dirty="0" smtClean="0"/>
              <a:t>Political party quotas for female electoral candidates Anti-discrimination legislation and equal </a:t>
            </a:r>
            <a:r>
              <a:rPr lang="en-US" dirty="0" err="1" smtClean="0"/>
              <a:t>oppor</a:t>
            </a:r>
            <a:r>
              <a:rPr lang="en-US" dirty="0" smtClean="0"/>
              <a:t>- </a:t>
            </a:r>
            <a:r>
              <a:rPr lang="en-US" dirty="0" err="1" smtClean="0"/>
              <a:t>tunity</a:t>
            </a:r>
            <a:r>
              <a:rPr lang="en-US" dirty="0" smtClean="0"/>
              <a:t> policies in the civil service Affirmative action policies</a:t>
            </a:r>
          </a:p>
          <a:p>
            <a:r>
              <a:rPr lang="en-US" dirty="0" smtClean="0"/>
              <a:t>»</a:t>
            </a:r>
          </a:p>
          <a:p>
            <a:r>
              <a:rPr lang="en-US" dirty="0" err="1" smtClean="0"/>
              <a:t>ACCOuNTABILITy</a:t>
            </a:r>
            <a:r>
              <a:rPr lang="en-US" dirty="0" smtClean="0"/>
              <a:t> Clear and effective lines of accountability (legal, financial, administrative and political) to safe- guard judicial integrity, and to ensure honest and efficient performance by civil servants in the delivery of public services to women and low income groups » Speedy and low cost access to law courts, admin- </a:t>
            </a:r>
            <a:r>
              <a:rPr lang="en-US" dirty="0" err="1" smtClean="0"/>
              <a:t>istrative</a:t>
            </a:r>
            <a:r>
              <a:rPr lang="en-US" dirty="0" smtClean="0"/>
              <a:t> tribunals and Ombudsmen by the poor - Existence and enforcement of legislation against domestic violence Anti-corruption </a:t>
            </a:r>
            <a:r>
              <a:rPr lang="en-US" dirty="0" err="1" smtClean="0"/>
              <a:t>programmes</a:t>
            </a:r>
            <a:r>
              <a:rPr lang="en-US" dirty="0" smtClean="0"/>
              <a:t> Procedural initiatives to strengthen budgetary oversight by National Parliaments with support of Auditor-General and Accountant-General Public Expenditure Tracking of spending on health and education Robust political parties, civil society </a:t>
            </a:r>
            <a:r>
              <a:rPr lang="en-US" dirty="0" err="1" smtClean="0"/>
              <a:t>organisations</a:t>
            </a:r>
            <a:r>
              <a:rPr lang="en-US" dirty="0" smtClean="0"/>
              <a:t> and pressure groups to promote the interests of women and the poor </a:t>
            </a:r>
          </a:p>
          <a:p>
            <a:r>
              <a:rPr lang="en-US" dirty="0" smtClean="0"/>
              <a:t>»</a:t>
            </a:r>
          </a:p>
          <a:p>
            <a:r>
              <a:rPr lang="en-US" dirty="0" err="1" smtClean="0"/>
              <a:t>TRANSPARENCy</a:t>
            </a:r>
            <a:r>
              <a:rPr lang="en-US" dirty="0" smtClean="0"/>
              <a:t> Government decision-making in areas of </a:t>
            </a:r>
            <a:r>
              <a:rPr lang="en-US" dirty="0" err="1" smtClean="0"/>
              <a:t>particu</a:t>
            </a:r>
            <a:r>
              <a:rPr lang="en-US" dirty="0" smtClean="0"/>
              <a:t>- </a:t>
            </a:r>
            <a:r>
              <a:rPr lang="en-US" dirty="0" err="1" smtClean="0"/>
              <a:t>lar</a:t>
            </a:r>
            <a:r>
              <a:rPr lang="en-US" dirty="0" smtClean="0"/>
              <a:t> concern to women and low income groups should be open to legislative and public scrutiny » Freedom of information legislation Independent media allowing journalists to report on gender and poverty issues Gender sensitive budgeting (at local level) Benefit incidence analysis of major items of pub- </a:t>
            </a:r>
            <a:r>
              <a:rPr lang="en-US" dirty="0" err="1" smtClean="0"/>
              <a:t>lic</a:t>
            </a:r>
            <a:r>
              <a:rPr lang="en-US" dirty="0" smtClean="0"/>
              <a:t> expenditure </a:t>
            </a:r>
          </a:p>
          <a:p>
            <a:r>
              <a:rPr lang="en-US" dirty="0" smtClean="0"/>
              <a:t>»</a:t>
            </a:r>
          </a:p>
          <a:p>
            <a:r>
              <a:rPr lang="en-US" dirty="0" err="1" smtClean="0"/>
              <a:t>RESPONSIvENESS</a:t>
            </a:r>
            <a:r>
              <a:rPr lang="en-US" dirty="0" smtClean="0"/>
              <a:t> Accessibility of government to advocates of pro-poor, gender sensitive policy formation, implementation and service delivery » Systematic and open procedures of public consultation on issues of particular concern to women and the poor Effective legal redress for women and members of low income groups Local governments’ policy agenda and decisions includes local priorities of women and the poor </a:t>
            </a:r>
          </a:p>
          <a:p>
            <a:r>
              <a:rPr lang="en-US" dirty="0" smtClean="0"/>
              <a:t>» </a:t>
            </a:r>
          </a:p>
          <a:p>
            <a:r>
              <a:rPr lang="en-US" dirty="0" err="1" smtClean="0"/>
              <a:t>EFFICIENCy</a:t>
            </a:r>
            <a:r>
              <a:rPr lang="en-US" dirty="0" smtClean="0"/>
              <a:t> Goods and services provided by the public sec- tor at least cost and in the quantities/qualities desired by citizens » Procedural initiatives to strengthen budgetary oversight by National Parliaments with support of Auditor-General and Accountant-General </a:t>
            </a:r>
          </a:p>
          <a:p>
            <a:r>
              <a:rPr lang="en-US" dirty="0" smtClean="0"/>
              <a:t>»</a:t>
            </a:r>
          </a:p>
          <a:p>
            <a:r>
              <a:rPr lang="en-US" dirty="0" err="1" smtClean="0"/>
              <a:t>EQuITy</a:t>
            </a:r>
            <a:r>
              <a:rPr lang="en-US" dirty="0" smtClean="0"/>
              <a:t> State redistributes entitlements through </a:t>
            </a:r>
            <a:r>
              <a:rPr lang="en-US" dirty="0" err="1" smtClean="0"/>
              <a:t>taxa</a:t>
            </a:r>
            <a:r>
              <a:rPr lang="en-US" dirty="0" smtClean="0"/>
              <a:t>- </a:t>
            </a:r>
            <a:r>
              <a:rPr lang="en-US" dirty="0" err="1" smtClean="0"/>
              <a:t>tion</a:t>
            </a:r>
            <a:r>
              <a:rPr lang="en-US" dirty="0" smtClean="0"/>
              <a:t> and public expenditure in accordance with a democratically expressed social welfare function » Progressive system of taxation and expenditure Use of targeted welfare </a:t>
            </a:r>
            <a:r>
              <a:rPr lang="en-US" dirty="0" err="1" smtClean="0"/>
              <a:t>programmes</a:t>
            </a:r>
            <a:endParaRPr lang="en-US" dirty="0"/>
          </a:p>
        </p:txBody>
      </p:sp>
      <p:sp>
        <p:nvSpPr>
          <p:cNvPr id="4" name="Slide Number Placeholder 3"/>
          <p:cNvSpPr>
            <a:spLocks noGrp="1"/>
          </p:cNvSpPr>
          <p:nvPr>
            <p:ph type="sldNum" sz="quarter" idx="10"/>
          </p:nvPr>
        </p:nvSpPr>
        <p:spPr/>
        <p:txBody>
          <a:bodyPr/>
          <a:lstStyle/>
          <a:p>
            <a:fld id="{F8F0C317-C108-42BE-9AAA-95729CF00297}" type="slidenum">
              <a:rPr lang="en-GB" smtClean="0"/>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Header Placeholder 1"/>
          <p:cNvSpPr>
            <a:spLocks noGrp="1"/>
          </p:cNvSpPr>
          <p:nvPr>
            <p:ph type="hdr" sz="quarter"/>
          </p:nvPr>
        </p:nvSpPr>
        <p:spPr>
          <a:noFill/>
        </p:spPr>
        <p:txBody>
          <a:bodyPr/>
          <a:lstStyle/>
          <a:p>
            <a:pPr defTabSz="925513"/>
            <a:r>
              <a:rPr lang="en-GB" smtClean="0"/>
              <a:t>Module 1 - Introduction to the Programme</a:t>
            </a:r>
          </a:p>
        </p:txBody>
      </p:sp>
      <p:sp>
        <p:nvSpPr>
          <p:cNvPr id="104451" name="Slide Number Placeholder 6"/>
          <p:cNvSpPr>
            <a:spLocks noGrp="1"/>
          </p:cNvSpPr>
          <p:nvPr>
            <p:ph type="sldNum" sz="quarter" idx="5"/>
          </p:nvPr>
        </p:nvSpPr>
        <p:spPr>
          <a:noFill/>
        </p:spPr>
        <p:txBody>
          <a:bodyPr/>
          <a:lstStyle/>
          <a:p>
            <a:pPr defTabSz="925513"/>
            <a:fld id="{94775C24-32A7-469F-828D-0DDE920A90A6}" type="slidenum">
              <a:rPr lang="en-US" smtClean="0"/>
              <a:pPr defTabSz="925513"/>
              <a:t>5</a:t>
            </a:fld>
            <a:endParaRPr lang="en-US" smtClean="0"/>
          </a:p>
        </p:txBody>
      </p:sp>
      <p:sp>
        <p:nvSpPr>
          <p:cNvPr id="104452" name="Slide Image Placeholder 1"/>
          <p:cNvSpPr>
            <a:spLocks noGrp="1" noRot="1" noChangeAspect="1" noTextEdit="1"/>
          </p:cNvSpPr>
          <p:nvPr>
            <p:ph type="sldImg"/>
          </p:nvPr>
        </p:nvSpPr>
        <p:spPr bwMode="auto">
          <a:noFill/>
          <a:ln>
            <a:solidFill>
              <a:srgbClr val="000000"/>
            </a:solidFill>
            <a:miter lim="800000"/>
            <a:headEnd/>
            <a:tailEnd/>
          </a:ln>
        </p:spPr>
      </p:sp>
      <p:sp>
        <p:nvSpPr>
          <p:cNvPr id="104453" name="Notes Placeholder 2"/>
          <p:cNvSpPr>
            <a:spLocks noGrp="1"/>
          </p:cNvSpPr>
          <p:nvPr>
            <p:ph type="body" idx="1"/>
          </p:nvPr>
        </p:nvSpPr>
        <p:spPr>
          <a:noFill/>
          <a:ln/>
        </p:spPr>
        <p:txBody>
          <a:bodyPr/>
          <a:lstStyle/>
          <a:p>
            <a:pPr eaLnBrk="1" hangingPunct="1">
              <a:spcBef>
                <a:spcPct val="0"/>
              </a:spcBef>
              <a:buFontTx/>
              <a:buChar char="-"/>
            </a:pPr>
            <a:r>
              <a:rPr lang="en-GB" dirty="0" smtClean="0"/>
              <a:t>Measuring is not en end in itself, but rather a means to an end (actual reform) – so what we measure should be helping us in implementing reform.</a:t>
            </a:r>
          </a:p>
        </p:txBody>
      </p:sp>
      <p:sp>
        <p:nvSpPr>
          <p:cNvPr id="104454" name="Slide Number Placeholder 3"/>
          <p:cNvSpPr txBox="1">
            <a:spLocks noGrp="1"/>
          </p:cNvSpPr>
          <p:nvPr/>
        </p:nvSpPr>
        <p:spPr bwMode="auto">
          <a:xfrm>
            <a:off x="3885294" y="8685559"/>
            <a:ext cx="2971107" cy="456981"/>
          </a:xfrm>
          <a:prstGeom prst="rect">
            <a:avLst/>
          </a:prstGeom>
          <a:noFill/>
          <a:ln w="9525">
            <a:noFill/>
            <a:miter lim="800000"/>
            <a:headEnd/>
            <a:tailEnd/>
          </a:ln>
        </p:spPr>
        <p:txBody>
          <a:bodyPr lIns="92586" tIns="46292" rIns="92586" bIns="46292" anchor="b"/>
          <a:lstStyle/>
          <a:p>
            <a:pPr algn="r" defTabSz="925513"/>
            <a:fld id="{04B9FFCB-787E-4F9C-9081-F39368B4ABF6}" type="slidenum">
              <a:rPr lang="en-US" sz="1200">
                <a:latin typeface="Times New Roman" pitchFamily="18" charset="0"/>
              </a:rPr>
              <a:pPr algn="r" defTabSz="925513"/>
              <a:t>5</a:t>
            </a:fld>
            <a:endParaRPr lang="en-US" sz="120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v-SE" sz="1200" dirty="0" smtClean="0">
                <a:latin typeface="+mn-lt"/>
              </a:rPr>
              <a:t>Challenges</a:t>
            </a:r>
            <a:r>
              <a:rPr lang="sv-SE" sz="1200" baseline="0" dirty="0" smtClean="0">
                <a:latin typeface="+mn-lt"/>
              </a:rPr>
              <a:t> of measuring corruption – and why it might be easier to measure corruption risks:</a:t>
            </a:r>
          </a:p>
          <a:p>
            <a:endParaRPr lang="sv-SE" sz="1200" dirty="0" smtClean="0">
              <a:latin typeface="+mn-lt"/>
            </a:endParaRPr>
          </a:p>
          <a:p>
            <a:r>
              <a:rPr lang="sv-SE" sz="1200" dirty="0" smtClean="0">
                <a:latin typeface="+mn-lt"/>
              </a:rPr>
              <a:t>Corruption is usually performed ’in the dark’, ’in the shadows’, where it rarely can be observed directly.</a:t>
            </a:r>
          </a:p>
          <a:p>
            <a:r>
              <a:rPr lang="sv-SE" sz="1200" dirty="0" smtClean="0">
                <a:latin typeface="+mn-lt"/>
              </a:rPr>
              <a:t>Therefore it is easier to focus on potential ’risk areas’ and collect evidence about </a:t>
            </a:r>
            <a:r>
              <a:rPr lang="sv-SE" sz="1200" i="1" dirty="0" smtClean="0">
                <a:latin typeface="+mn-lt"/>
              </a:rPr>
              <a:t>vulnerability </a:t>
            </a:r>
            <a:r>
              <a:rPr lang="sv-SE" sz="1200" dirty="0" smtClean="0">
                <a:latin typeface="+mn-lt"/>
              </a:rPr>
              <a:t>to corruption (’red flag indicators’) </a:t>
            </a:r>
          </a:p>
          <a:p>
            <a:endParaRPr lang="sv-SE" sz="1200" i="1" dirty="0" smtClean="0">
              <a:solidFill>
                <a:srgbClr val="FF0000"/>
              </a:solidFill>
              <a:latin typeface="+mn-lt"/>
            </a:endParaRPr>
          </a:p>
          <a:p>
            <a:r>
              <a:rPr lang="en-US" sz="1200" b="1" dirty="0" smtClean="0"/>
              <a:t>Measuring the disease or the cure?</a:t>
            </a:r>
          </a:p>
          <a:p>
            <a:r>
              <a:rPr lang="sv-SE" sz="1200" dirty="0" smtClean="0">
                <a:latin typeface="+mn-lt"/>
              </a:rPr>
              <a:t>It’s sometimes easier to measure the ’opposite’ of corruption, i.e. the effectiveness of anti-corruption mechanisms</a:t>
            </a:r>
            <a:r>
              <a:rPr lang="sv-SE" sz="1200" i="1" dirty="0" smtClean="0">
                <a:solidFill>
                  <a:srgbClr val="FF0000"/>
                </a:solidFill>
                <a:latin typeface="+mn-lt"/>
              </a:rPr>
              <a:t> (and </a:t>
            </a:r>
            <a:r>
              <a:rPr lang="sv-SE" sz="1200" i="1" u="sng" dirty="0" smtClean="0">
                <a:solidFill>
                  <a:srgbClr val="FF0000"/>
                </a:solidFill>
                <a:latin typeface="+mn-lt"/>
              </a:rPr>
              <a:t>more useful</a:t>
            </a:r>
            <a:r>
              <a:rPr lang="sv-SE" sz="1200" i="1" dirty="0" smtClean="0">
                <a:solidFill>
                  <a:srgbClr val="FF0000"/>
                </a:solidFill>
                <a:latin typeface="+mn-lt"/>
              </a:rPr>
              <a:t> to monitor the effectiveness of the ’remedy’ than to monitor the seriousness of the ’cancer’</a:t>
            </a:r>
            <a:r>
              <a:rPr lang="sv-SE" sz="1200" i="1" baseline="0" dirty="0" smtClean="0">
                <a:solidFill>
                  <a:srgbClr val="FF0000"/>
                </a:solidFill>
                <a:latin typeface="+mn-lt"/>
              </a:rPr>
              <a:t> – because AC mechanisms are in the hands of policy-makers.)</a:t>
            </a:r>
            <a:r>
              <a:rPr lang="sv-SE" sz="1200" i="1" dirty="0" smtClean="0">
                <a:solidFill>
                  <a:srgbClr val="FF0000"/>
                </a:solidFill>
                <a:latin typeface="+mn-lt"/>
              </a:rPr>
              <a:t> </a:t>
            </a:r>
            <a:endParaRPr lang="en-US" sz="1200" b="1" dirty="0" smtClean="0"/>
          </a:p>
          <a:p>
            <a:endParaRPr lang="en-US" sz="1200" b="1" dirty="0" smtClean="0"/>
          </a:p>
          <a:p>
            <a:r>
              <a:rPr lang="en-US" sz="1200" b="1" dirty="0" smtClean="0"/>
              <a:t>Measuring corruption or corruption risks?</a:t>
            </a:r>
          </a:p>
          <a:p>
            <a:r>
              <a:rPr lang="en-US" sz="1200" dirty="0" smtClean="0"/>
              <a:t>You may want to look at </a:t>
            </a:r>
            <a:r>
              <a:rPr lang="en-US" sz="1200" b="1" i="1" dirty="0" smtClean="0"/>
              <a:t>existing corrupt practices </a:t>
            </a:r>
            <a:r>
              <a:rPr lang="en-US" sz="1200" dirty="0" smtClean="0"/>
              <a:t>(for example, corrupt</a:t>
            </a:r>
            <a:r>
              <a:rPr lang="en-US" sz="1200" baseline="0" dirty="0" smtClean="0"/>
              <a:t> actions that have an effect on deforestation and forest degradation) and/or </a:t>
            </a:r>
            <a:r>
              <a:rPr lang="en-US" sz="1200" b="1" i="1" baseline="0" dirty="0" smtClean="0"/>
              <a:t>projected risks </a:t>
            </a:r>
            <a:r>
              <a:rPr lang="en-US" sz="1200" b="0" i="0" baseline="0" dirty="0" smtClean="0"/>
              <a:t>(for example the risks of embezzlement of REDD+ funds)</a:t>
            </a:r>
            <a:endParaRPr lang="en-US" sz="1200" b="0" i="0" dirty="0" smtClean="0"/>
          </a:p>
          <a:p>
            <a:endParaRPr lang="en-US" sz="1200" dirty="0" smtClean="0"/>
          </a:p>
          <a:p>
            <a:r>
              <a:rPr lang="en-US" sz="1200" b="1" dirty="0" smtClean="0"/>
              <a:t>Measuring the enabling environment </a:t>
            </a:r>
          </a:p>
          <a:p>
            <a:r>
              <a:rPr lang="en-US" sz="1200" b="0" dirty="0" smtClean="0"/>
              <a:t>It</a:t>
            </a:r>
            <a:r>
              <a:rPr lang="en-US" sz="1200" b="0" baseline="0" dirty="0" smtClean="0"/>
              <a:t> is easier to measure a system in place (or not) to prevent a risk than the risk (or the perception of the risk) itself. </a:t>
            </a:r>
            <a:endParaRPr lang="en-US" sz="1200" b="1" dirty="0" smtClean="0"/>
          </a:p>
          <a:p>
            <a:endParaRPr lang="en-US" sz="1200" b="1" dirty="0" smtClean="0"/>
          </a:p>
          <a:p>
            <a:r>
              <a:rPr lang="en-US" sz="1200" b="1" dirty="0" smtClean="0"/>
              <a:t>Measuring the change you want to see</a:t>
            </a:r>
          </a:p>
          <a:p>
            <a:r>
              <a:rPr lang="en-US" sz="1200" dirty="0" smtClean="0"/>
              <a:t>You can measure many things, but are</a:t>
            </a:r>
            <a:r>
              <a:rPr lang="en-US" sz="1200" baseline="0" dirty="0" smtClean="0"/>
              <a:t> they relevant to your objectives ? Will they have an effect on the 3 objectives that Nigeria has chosen for REDD+? There is a risk that you measure something because it is easy to measure, but its changes are not relevant.</a:t>
            </a:r>
            <a:endParaRPr lang="en-US" sz="1200" dirty="0" smtClean="0"/>
          </a:p>
          <a:p>
            <a:endParaRPr lang="en-US" sz="1200" dirty="0" smtClean="0"/>
          </a:p>
          <a:p>
            <a:r>
              <a:rPr lang="en-US" sz="1200" b="1" dirty="0" smtClean="0"/>
              <a:t>Measuring… changes perceptions</a:t>
            </a:r>
          </a:p>
          <a:p>
            <a:r>
              <a:rPr lang="en-US" sz="1200" b="0" dirty="0" smtClean="0"/>
              <a:t>Many indicators measure perceptions.</a:t>
            </a:r>
            <a:r>
              <a:rPr lang="en-US" sz="1200" b="0" baseline="0" dirty="0" smtClean="0"/>
              <a:t> Yet by asking a question to a stakeholder, you already change his/her perception of the importance of the topic !</a:t>
            </a:r>
            <a:endParaRPr lang="en-US" sz="1200" b="0" dirty="0" smtClean="0"/>
          </a:p>
          <a:p>
            <a:endParaRPr lang="en-US" sz="1200" b="1" dirty="0" smtClean="0"/>
          </a:p>
          <a:p>
            <a:r>
              <a:rPr lang="en-US" sz="1200" b="1" dirty="0" smtClean="0"/>
              <a:t>Key message :</a:t>
            </a:r>
            <a:r>
              <a:rPr lang="en-US" sz="1200" b="1" baseline="0" dirty="0" smtClean="0"/>
              <a:t> </a:t>
            </a:r>
            <a:r>
              <a:rPr lang="en-US" sz="1200" b="1" dirty="0" smtClean="0"/>
              <a:t>Focus on likelihood and impact</a:t>
            </a:r>
          </a:p>
          <a:p>
            <a:endParaRPr lang="sv-SE" sz="1200" i="1" dirty="0" smtClean="0">
              <a:solidFill>
                <a:srgbClr val="FF0000"/>
              </a:solidFill>
              <a:latin typeface="+mn-lt"/>
            </a:endParaRPr>
          </a:p>
          <a:p>
            <a:endParaRPr lang="sv-SE" sz="1200" dirty="0" smtClean="0">
              <a:latin typeface="+mn-lt"/>
            </a:endParaRPr>
          </a:p>
          <a:p>
            <a:endParaRPr lang="en-US" dirty="0" smtClean="0">
              <a:solidFill>
                <a:srgbClr val="FF0000"/>
              </a:solidFill>
            </a:endParaRPr>
          </a:p>
          <a:p>
            <a:endParaRPr lang="en-US" dirty="0" smtClean="0">
              <a:solidFill>
                <a:srgbClr val="FF0000"/>
              </a:solidFill>
            </a:endParaRPr>
          </a:p>
        </p:txBody>
      </p:sp>
      <p:sp>
        <p:nvSpPr>
          <p:cNvPr id="4" name="Slide Number Placeholder 3"/>
          <p:cNvSpPr>
            <a:spLocks noGrp="1"/>
          </p:cNvSpPr>
          <p:nvPr>
            <p:ph type="sldNum" sz="quarter" idx="10"/>
          </p:nvPr>
        </p:nvSpPr>
        <p:spPr/>
        <p:txBody>
          <a:bodyPr/>
          <a:lstStyle/>
          <a:p>
            <a:fld id="{F8F0C317-C108-42BE-9AAA-95729CF00297}" type="slidenum">
              <a:rPr lang="en-GB" smtClean="0"/>
              <a:pPr/>
              <a:t>6</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10000"/>
              </a:lnSpc>
              <a:spcBef>
                <a:spcPts val="0"/>
              </a:spcBef>
            </a:pPr>
            <a:r>
              <a:rPr lang="en-US" b="1" dirty="0" smtClean="0"/>
              <a:t>Transparency - Access to information</a:t>
            </a:r>
          </a:p>
          <a:p>
            <a:pPr>
              <a:lnSpc>
                <a:spcPct val="110000"/>
              </a:lnSpc>
              <a:spcBef>
                <a:spcPts val="0"/>
              </a:spcBef>
            </a:pPr>
            <a:r>
              <a:rPr lang="en-US" sz="2400" i="1" dirty="0" smtClean="0"/>
              <a:t>By whom? Information about what? Is it usable? Is it used?</a:t>
            </a:r>
          </a:p>
          <a:p>
            <a:pPr>
              <a:lnSpc>
                <a:spcPct val="110000"/>
              </a:lnSpc>
              <a:spcBef>
                <a:spcPts val="0"/>
              </a:spcBef>
            </a:pPr>
            <a:r>
              <a:rPr lang="en-US" sz="2400" b="0" i="0" dirty="0" smtClean="0"/>
              <a:t>Transparency is</a:t>
            </a:r>
            <a:r>
              <a:rPr lang="en-US" sz="2400" b="0" i="0" baseline="0" dirty="0" smtClean="0"/>
              <a:t> important, but not an end-all. One can build a beautiful web site with updated information, but this will be useless </a:t>
            </a:r>
            <a:endParaRPr lang="en-US" sz="2400" b="0" i="0" dirty="0" smtClean="0"/>
          </a:p>
          <a:p>
            <a:pPr>
              <a:lnSpc>
                <a:spcPct val="110000"/>
              </a:lnSpc>
              <a:spcBef>
                <a:spcPts val="0"/>
              </a:spcBef>
            </a:pPr>
            <a:r>
              <a:rPr lang="en-US" sz="2400" b="0" i="0" dirty="0" smtClean="0"/>
              <a:t>The ultimate measure of</a:t>
            </a:r>
            <a:r>
              <a:rPr lang="en-US" sz="2400" b="0" i="0" baseline="0" dirty="0" smtClean="0"/>
              <a:t> whether information is accessible is to measure if stakeholders access it.</a:t>
            </a:r>
            <a:endParaRPr lang="en-US" sz="2400" b="0" i="0" dirty="0" smtClean="0"/>
          </a:p>
          <a:p>
            <a:pPr>
              <a:lnSpc>
                <a:spcPct val="110000"/>
              </a:lnSpc>
              <a:spcBef>
                <a:spcPts val="0"/>
              </a:spcBef>
            </a:pPr>
            <a:endParaRPr lang="en-US" b="1" dirty="0" smtClean="0"/>
          </a:p>
          <a:p>
            <a:pPr>
              <a:lnSpc>
                <a:spcPct val="110000"/>
              </a:lnSpc>
              <a:spcBef>
                <a:spcPts val="0"/>
              </a:spcBef>
            </a:pPr>
            <a:r>
              <a:rPr lang="en-US" b="1" dirty="0" smtClean="0"/>
              <a:t>Accountability</a:t>
            </a:r>
            <a:r>
              <a:rPr lang="en-US" dirty="0" smtClean="0"/>
              <a:t> </a:t>
            </a:r>
          </a:p>
          <a:p>
            <a:pPr marL="1257300" lvl="2" indent="-457200">
              <a:lnSpc>
                <a:spcPct val="110000"/>
              </a:lnSpc>
              <a:spcBef>
                <a:spcPts val="0"/>
              </a:spcBef>
              <a:buFontTx/>
              <a:buChar char="-"/>
            </a:pPr>
            <a:r>
              <a:rPr lang="en-US" sz="2800" dirty="0" smtClean="0"/>
              <a:t>Feedback (this happens earlier than complaints : a feedback mechanism can be a platform(</a:t>
            </a:r>
            <a:r>
              <a:rPr lang="en-US" sz="2800" baseline="0" dirty="0" smtClean="0"/>
              <a:t> a forum, a public space, office hours, an online space, a radio show)</a:t>
            </a:r>
            <a:r>
              <a:rPr lang="en-US" sz="2800" dirty="0" smtClean="0"/>
              <a:t> to address concerns,</a:t>
            </a:r>
            <a:r>
              <a:rPr lang="en-US" sz="2800" baseline="0" dirty="0" smtClean="0"/>
              <a:t> raise red flags.. and most importantly, be heard so that follow up action is taken. </a:t>
            </a:r>
            <a:endParaRPr lang="en-US" sz="2800" dirty="0" smtClean="0"/>
          </a:p>
          <a:p>
            <a:pPr marL="1257300" lvl="2" indent="-457200">
              <a:lnSpc>
                <a:spcPct val="110000"/>
              </a:lnSpc>
              <a:spcBef>
                <a:spcPts val="0"/>
              </a:spcBef>
              <a:buFontTx/>
              <a:buChar char="-"/>
            </a:pPr>
            <a:r>
              <a:rPr lang="en-US" sz="2800" dirty="0" smtClean="0"/>
              <a:t>Complaints</a:t>
            </a:r>
          </a:p>
          <a:p>
            <a:pPr marL="1257300" lvl="2" indent="-457200">
              <a:lnSpc>
                <a:spcPct val="110000"/>
              </a:lnSpc>
              <a:spcBef>
                <a:spcPts val="0"/>
              </a:spcBef>
              <a:buFontTx/>
              <a:buChar char="-"/>
            </a:pPr>
            <a:r>
              <a:rPr lang="en-US" sz="2800" dirty="0" smtClean="0"/>
              <a:t>Sanctions</a:t>
            </a:r>
          </a:p>
          <a:p>
            <a:pPr>
              <a:lnSpc>
                <a:spcPct val="110000"/>
              </a:lnSpc>
              <a:spcBef>
                <a:spcPts val="0"/>
              </a:spcBef>
            </a:pPr>
            <a:r>
              <a:rPr lang="en-US" b="1" dirty="0" smtClean="0"/>
              <a:t>Participation</a:t>
            </a:r>
            <a:r>
              <a:rPr lang="en-US" dirty="0" smtClean="0"/>
              <a:t> </a:t>
            </a:r>
          </a:p>
          <a:p>
            <a:pPr lvl="1">
              <a:lnSpc>
                <a:spcPct val="110000"/>
              </a:lnSpc>
              <a:spcBef>
                <a:spcPts val="0"/>
              </a:spcBef>
            </a:pPr>
            <a:r>
              <a:rPr lang="en-US" dirty="0" smtClean="0"/>
              <a:t>How to measure “full and effective” ?</a:t>
            </a:r>
          </a:p>
          <a:p>
            <a:endParaRPr lang="en-US" dirty="0"/>
          </a:p>
        </p:txBody>
      </p:sp>
      <p:sp>
        <p:nvSpPr>
          <p:cNvPr id="4" name="Slide Number Placeholder 3"/>
          <p:cNvSpPr>
            <a:spLocks noGrp="1"/>
          </p:cNvSpPr>
          <p:nvPr>
            <p:ph type="sldNum" sz="quarter" idx="10"/>
          </p:nvPr>
        </p:nvSpPr>
        <p:spPr/>
        <p:txBody>
          <a:bodyPr/>
          <a:lstStyle/>
          <a:p>
            <a:fld id="{F8F0C317-C108-42BE-9AAA-95729CF00297}" type="slidenum">
              <a:rPr lang="en-GB" smtClean="0"/>
              <a:pPr/>
              <a:t>7</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8BB7F6A-2867-439C-9A4D-2FD0E495E445}"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p14="http://schemas.microsoft.com/office/powerpoint/2010/main" xmlns="" val="104724422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93712" y="392991"/>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BB7F6A-2867-439C-9A4D-2FD0E495E445}"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p14="http://schemas.microsoft.com/office/powerpoint/2010/main" xmlns="" val="2824337452"/>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74B3BA1-FF78-46FC-A915-646825990621}"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p14="http://schemas.microsoft.com/office/powerpoint/2010/main" xmlns="" val="3776663503"/>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4B3BA1-FF78-46FC-A915-646825990621}"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p14="http://schemas.microsoft.com/office/powerpoint/2010/main" xmlns="" val="3961843944"/>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4B3BA1-FF78-46FC-A915-646825990621}"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p14="http://schemas.microsoft.com/office/powerpoint/2010/main" xmlns="" val="4090095936"/>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74B3BA1-FF78-46FC-A915-646825990621}"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p14="http://schemas.microsoft.com/office/powerpoint/2010/main" xmlns="" val="4102003289"/>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274B3BA1-FF78-46FC-A915-646825990621}" type="datetimeFigureOut">
              <a:rPr lang="en-US" smtClean="0"/>
              <a:pPr/>
              <a:t>4/25/2014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p14="http://schemas.microsoft.com/office/powerpoint/2010/main" xmlns="" val="4182401508"/>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4B3BA1-FF78-46FC-A915-646825990621}" type="datetimeFigureOut">
              <a:rPr lang="en-US" smtClean="0"/>
              <a:pPr/>
              <a:t>4/25/2014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p14="http://schemas.microsoft.com/office/powerpoint/2010/main" xmlns="" val="1071781404"/>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4B3BA1-FF78-46FC-A915-646825990621}" type="datetimeFigureOut">
              <a:rPr lang="en-US" smtClean="0"/>
              <a:pPr/>
              <a:t>4/25/2014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p14="http://schemas.microsoft.com/office/powerpoint/2010/main" xmlns="" val="2790275560"/>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4B3BA1-FF78-46FC-A915-646825990621}"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p14="http://schemas.microsoft.com/office/powerpoint/2010/main" xmlns="" val="287883263"/>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4B3BA1-FF78-46FC-A915-646825990621}"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p14="http://schemas.microsoft.com/office/powerpoint/2010/main" xmlns="" val="327437243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4B3BA1-FF78-46FC-A915-646825990621}"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p14="http://schemas.microsoft.com/office/powerpoint/2010/main" xmlns="" val="3456388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BB7F6A-2867-439C-9A4D-2FD0E495E445}"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p14="http://schemas.microsoft.com/office/powerpoint/2010/main" xmlns="" val="3036338662"/>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4B3BA1-FF78-46FC-A915-646825990621}"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6AD7F-EA93-49C0-9AC0-85E4A969C23B}" type="slidenum">
              <a:rPr lang="en-US" smtClean="0"/>
              <a:pPr/>
              <a:t>‹#›</a:t>
            </a:fld>
            <a:endParaRPr lang="en-US"/>
          </a:p>
        </p:txBody>
      </p:sp>
    </p:spTree>
    <p:extLst>
      <p:ext uri="{BB962C8B-B14F-4D97-AF65-F5344CB8AC3E}">
        <p14:creationId xmlns:p14="http://schemas.microsoft.com/office/powerpoint/2010/main" xmlns="" val="1531342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10860123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9585663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5406386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273EF2-3846-4EE4-8945-D4DD53CBC62D}"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12566993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273EF2-3846-4EE4-8945-D4DD53CBC62D}" type="datetimeFigureOut">
              <a:rPr lang="en-US" smtClean="0"/>
              <a:pPr/>
              <a:t>4/25/2014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15482961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273EF2-3846-4EE4-8945-D4DD53CBC62D}" type="datetimeFigureOut">
              <a:rPr lang="en-US" smtClean="0"/>
              <a:pPr/>
              <a:t>4/25/2014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41937301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73EF2-3846-4EE4-8945-D4DD53CBC62D}" type="datetimeFigureOut">
              <a:rPr lang="en-US" smtClean="0"/>
              <a:pPr/>
              <a:t>4/25/2014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0197120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224004564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3712" y="392991"/>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BB7F6A-2867-439C-9A4D-2FD0E495E445}"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p14="http://schemas.microsoft.com/office/powerpoint/2010/main" xmlns="" val="78719969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0705219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2969227978"/>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350393441"/>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2378577086"/>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195109873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19043393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273EF2-3846-4EE4-8945-D4DD53CBC62D}"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152331101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273EF2-3846-4EE4-8945-D4DD53CBC62D}" type="datetimeFigureOut">
              <a:rPr lang="en-US" smtClean="0"/>
              <a:pPr/>
              <a:t>4/25/2014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5790930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273EF2-3846-4EE4-8945-D4DD53CBC62D}" type="datetimeFigureOut">
              <a:rPr lang="en-US" smtClean="0"/>
              <a:pPr/>
              <a:t>4/25/2014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25834266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73EF2-3846-4EE4-8945-D4DD53CBC62D}" type="datetimeFigureOut">
              <a:rPr lang="en-US" smtClean="0"/>
              <a:pPr/>
              <a:t>4/25/2014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2170391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C8BB7F6A-2867-439C-9A4D-2FD0E495E445}" type="datetimeFigureOut">
              <a:rPr lang="en-US" smtClean="0"/>
              <a:pPr/>
              <a:t>4/25/2014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837113-2F3E-4400-9792-506CD95B94E0}" type="slidenum">
              <a:rPr lang="en-US" smtClean="0"/>
              <a:pPr/>
              <a:t>‹#›</a:t>
            </a:fld>
            <a:endParaRPr lang="en-US" dirty="0"/>
          </a:p>
        </p:txBody>
      </p:sp>
    </p:spTree>
    <p:extLst>
      <p:ext uri="{BB962C8B-B14F-4D97-AF65-F5344CB8AC3E}">
        <p14:creationId xmlns:p14="http://schemas.microsoft.com/office/powerpoint/2010/main" xmlns="" val="1290030765"/>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288524652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87859997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52562237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617804901"/>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2892363824"/>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47720073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411039363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273EF2-3846-4EE4-8945-D4DD53CBC62D}"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217024664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273EF2-3846-4EE4-8945-D4DD53CBC62D}" type="datetimeFigureOut">
              <a:rPr lang="en-US" smtClean="0"/>
              <a:pPr/>
              <a:t>4/25/2014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291096399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273EF2-3846-4EE4-8945-D4DD53CBC62D}" type="datetimeFigureOut">
              <a:rPr lang="en-US" smtClean="0"/>
              <a:pPr/>
              <a:t>4/25/2014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732068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93712" y="392991"/>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8BB7F6A-2867-439C-9A4D-2FD0E495E445}"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p14="http://schemas.microsoft.com/office/powerpoint/2010/main" xmlns="" val="105414025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73EF2-3846-4EE4-8945-D4DD53CBC62D}" type="datetimeFigureOut">
              <a:rPr lang="en-US" smtClean="0"/>
              <a:pPr/>
              <a:t>4/25/2014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3478759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46639726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72747848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7239000" y="655117"/>
            <a:ext cx="1371600" cy="716483"/>
          </a:xfrm>
          <a:prstGeom prst="rect">
            <a:avLst/>
          </a:prstGeom>
        </p:spPr>
      </p:pic>
    </p:spTree>
    <p:extLst>
      <p:ext uri="{BB962C8B-B14F-4D97-AF65-F5344CB8AC3E}">
        <p14:creationId xmlns:p14="http://schemas.microsoft.com/office/powerpoint/2010/main" xmlns="" val="2236895527"/>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4201503593"/>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67369704"/>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44057372"/>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792156279"/>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273EF2-3846-4EE4-8945-D4DD53CBC62D}"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825056733"/>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273EF2-3846-4EE4-8945-D4DD53CBC62D}" type="datetimeFigureOut">
              <a:rPr lang="en-US" smtClean="0"/>
              <a:pPr/>
              <a:t>4/25/2014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129180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3712" y="392991"/>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8BB7F6A-2867-439C-9A4D-2FD0E495E445}" type="datetimeFigureOut">
              <a:rPr lang="en-US" smtClean="0"/>
              <a:pPr/>
              <a:t>4/25/2014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p14="http://schemas.microsoft.com/office/powerpoint/2010/main" xmlns="" val="62133415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273EF2-3846-4EE4-8945-D4DD53CBC62D}" type="datetimeFigureOut">
              <a:rPr lang="en-US" smtClean="0"/>
              <a:pPr/>
              <a:t>4/25/2014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99828304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73EF2-3846-4EE4-8945-D4DD53CBC62D}" type="datetimeFigureOut">
              <a:rPr lang="en-US" smtClean="0"/>
              <a:pPr/>
              <a:t>4/25/2014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63146449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261494413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6719597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205323362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84506388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1643721026"/>
      </p:ext>
    </p:extLst>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753118439"/>
      </p:ext>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18917252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273EF2-3846-4EE4-8945-D4DD53CBC62D}"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1661607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93712" y="392991"/>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BB7F6A-2867-439C-9A4D-2FD0E495E445}" type="datetimeFigureOut">
              <a:rPr lang="en-US" smtClean="0"/>
              <a:pPr/>
              <a:t>4/25/2014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p14="http://schemas.microsoft.com/office/powerpoint/2010/main" xmlns="" val="296840071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273EF2-3846-4EE4-8945-D4DD53CBC62D}" type="datetimeFigureOut">
              <a:rPr lang="en-US" smtClean="0"/>
              <a:pPr/>
              <a:t>4/25/2014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48613850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273EF2-3846-4EE4-8945-D4DD53CBC62D}" type="datetimeFigureOut">
              <a:rPr lang="en-US" smtClean="0"/>
              <a:pPr/>
              <a:t>4/25/2014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117127583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73EF2-3846-4EE4-8945-D4DD53CBC62D}" type="datetimeFigureOut">
              <a:rPr lang="en-US" smtClean="0"/>
              <a:pPr/>
              <a:t>4/25/2014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99434098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01605798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171978387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134180547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9559863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71548353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335402484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2766109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BB7F6A-2867-439C-9A4D-2FD0E495E445}" type="datetimeFigureOut">
              <a:rPr lang="en-US" smtClean="0"/>
              <a:pPr/>
              <a:t>4/25/2014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p14="http://schemas.microsoft.com/office/powerpoint/2010/main" xmlns="" val="362546069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273EF2-3846-4EE4-8945-D4DD53CBC62D}"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110101317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273EF2-3846-4EE4-8945-D4DD53CBC62D}" type="datetimeFigureOut">
              <a:rPr lang="en-US" smtClean="0"/>
              <a:pPr/>
              <a:t>4/25/2014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408348279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273EF2-3846-4EE4-8945-D4DD53CBC62D}" type="datetimeFigureOut">
              <a:rPr lang="en-US" smtClean="0"/>
              <a:pPr/>
              <a:t>4/25/2014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11095946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73EF2-3846-4EE4-8945-D4DD53CBC62D}" type="datetimeFigureOut">
              <a:rPr lang="en-US" smtClean="0"/>
              <a:pPr/>
              <a:t>4/25/2014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550638388"/>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69810097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73EF2-3846-4EE4-8945-D4DD53CBC62D}"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100005266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295720301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73EF2-3846-4EE4-8945-D4DD53CBC62D}"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470E9-CD58-4B1E-AD27-812AEDC7ECFB}" type="slidenum">
              <a:rPr lang="en-US" smtClean="0"/>
              <a:pPr/>
              <a:t>‹#›</a:t>
            </a:fld>
            <a:endParaRPr lang="en-US"/>
          </a:p>
        </p:txBody>
      </p:sp>
    </p:spTree>
    <p:extLst>
      <p:ext uri="{BB962C8B-B14F-4D97-AF65-F5344CB8AC3E}">
        <p14:creationId xmlns:p14="http://schemas.microsoft.com/office/powerpoint/2010/main" xmlns="" val="157285786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A92533-F3EB-4779-8E9C-0548A39DD9A7}"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p14="http://schemas.microsoft.com/office/powerpoint/2010/main" xmlns="" val="1780046607"/>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A92533-F3EB-4779-8E9C-0548A39DD9A7}"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p14="http://schemas.microsoft.com/office/powerpoint/2010/main" xmlns="" val="3516326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BB7F6A-2867-439C-9A4D-2FD0E495E445}"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p14="http://schemas.microsoft.com/office/powerpoint/2010/main" xmlns="" val="3622625428"/>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A92533-F3EB-4779-8E9C-0548A39DD9A7}"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p14="http://schemas.microsoft.com/office/powerpoint/2010/main" xmlns="" val="376824465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0A92533-F3EB-4779-8E9C-0548A39DD9A7}"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p14="http://schemas.microsoft.com/office/powerpoint/2010/main" xmlns="" val="431886981"/>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A92533-F3EB-4779-8E9C-0548A39DD9A7}" type="datetimeFigureOut">
              <a:rPr lang="en-US" smtClean="0"/>
              <a:pPr/>
              <a:t>4/25/2014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p14="http://schemas.microsoft.com/office/powerpoint/2010/main" xmlns="" val="47324472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A92533-F3EB-4779-8E9C-0548A39DD9A7}" type="datetimeFigureOut">
              <a:rPr lang="en-US" smtClean="0"/>
              <a:pPr/>
              <a:t>4/25/2014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p14="http://schemas.microsoft.com/office/powerpoint/2010/main" xmlns="" val="995841287"/>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A92533-F3EB-4779-8E9C-0548A39DD9A7}" type="datetimeFigureOut">
              <a:rPr lang="en-US" smtClean="0"/>
              <a:pPr/>
              <a:t>4/25/2014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p14="http://schemas.microsoft.com/office/powerpoint/2010/main" xmlns="" val="170133667"/>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A92533-F3EB-4779-8E9C-0548A39DD9A7}"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p14="http://schemas.microsoft.com/office/powerpoint/2010/main" xmlns="" val="3731664039"/>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A92533-F3EB-4779-8E9C-0548A39DD9A7}"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p14="http://schemas.microsoft.com/office/powerpoint/2010/main" xmlns="" val="779590696"/>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A92533-F3EB-4779-8E9C-0548A39DD9A7}"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p14="http://schemas.microsoft.com/office/powerpoint/2010/main" xmlns="" val="218149395"/>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A92533-F3EB-4779-8E9C-0548A39DD9A7}"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66375-FC46-4BB0-88E2-5579CDB06D5C}" type="slidenum">
              <a:rPr lang="en-US" smtClean="0"/>
              <a:pPr/>
              <a:t>‹#›</a:t>
            </a:fld>
            <a:endParaRPr lang="en-US"/>
          </a:p>
        </p:txBody>
      </p:sp>
    </p:spTree>
    <p:extLst>
      <p:ext uri="{BB962C8B-B14F-4D97-AF65-F5344CB8AC3E}">
        <p14:creationId xmlns:p14="http://schemas.microsoft.com/office/powerpoint/2010/main" xmlns="" val="2548796466"/>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5B36D5-437A-4D6D-BBCA-089DE220AC13}"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p14="http://schemas.microsoft.com/office/powerpoint/2010/main" xmlns="" val="872819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BB7F6A-2867-439C-9A4D-2FD0E495E445}"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837113-2F3E-4400-9792-506CD95B94E0}" type="slidenum">
              <a:rPr lang="en-US" smtClean="0"/>
              <a:pPr/>
              <a:t>‹#›</a:t>
            </a:fld>
            <a:endParaRPr lang="en-US"/>
          </a:p>
        </p:txBody>
      </p:sp>
    </p:spTree>
    <p:extLst>
      <p:ext uri="{BB962C8B-B14F-4D97-AF65-F5344CB8AC3E}">
        <p14:creationId xmlns:p14="http://schemas.microsoft.com/office/powerpoint/2010/main" xmlns="" val="1904082708"/>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B36D5-437A-4D6D-BBCA-089DE220AC13}"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p14="http://schemas.microsoft.com/office/powerpoint/2010/main" xmlns="" val="2251360751"/>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5B36D5-437A-4D6D-BBCA-089DE220AC13}"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p14="http://schemas.microsoft.com/office/powerpoint/2010/main" xmlns="" val="2217879437"/>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5B36D5-437A-4D6D-BBCA-089DE220AC13}"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p14="http://schemas.microsoft.com/office/powerpoint/2010/main" xmlns="" val="2743379098"/>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5B36D5-437A-4D6D-BBCA-089DE220AC13}" type="datetimeFigureOut">
              <a:rPr lang="en-US" smtClean="0"/>
              <a:pPr/>
              <a:t>4/25/2014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p14="http://schemas.microsoft.com/office/powerpoint/2010/main" xmlns="" val="1335874859"/>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5B36D5-437A-4D6D-BBCA-089DE220AC13}" type="datetimeFigureOut">
              <a:rPr lang="en-US" smtClean="0"/>
              <a:pPr/>
              <a:t>4/25/2014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p14="http://schemas.microsoft.com/office/powerpoint/2010/main" xmlns="" val="2150629576"/>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B36D5-437A-4D6D-BBCA-089DE220AC13}" type="datetimeFigureOut">
              <a:rPr lang="en-US" smtClean="0"/>
              <a:pPr/>
              <a:t>4/25/2014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p14="http://schemas.microsoft.com/office/powerpoint/2010/main" xmlns="" val="116070048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B36D5-437A-4D6D-BBCA-089DE220AC13}"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p14="http://schemas.microsoft.com/office/powerpoint/2010/main" xmlns="" val="1641779819"/>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B36D5-437A-4D6D-BBCA-089DE220AC13}"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p14="http://schemas.microsoft.com/office/powerpoint/2010/main" xmlns="" val="3916725524"/>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B36D5-437A-4D6D-BBCA-089DE220AC13}"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p14="http://schemas.microsoft.com/office/powerpoint/2010/main" xmlns="" val="2343385275"/>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B36D5-437A-4D6D-BBCA-089DE220AC13}"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728A34-41F8-483E-9317-9DEB68ADFFDC}" type="slidenum">
              <a:rPr lang="en-US" smtClean="0"/>
              <a:pPr/>
              <a:t>‹#›</a:t>
            </a:fld>
            <a:endParaRPr lang="en-US"/>
          </a:p>
        </p:txBody>
      </p:sp>
    </p:spTree>
    <p:extLst>
      <p:ext uri="{BB962C8B-B14F-4D97-AF65-F5344CB8AC3E}">
        <p14:creationId xmlns:p14="http://schemas.microsoft.com/office/powerpoint/2010/main" xmlns="" val="1801826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4.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4.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6" Type="http://schemas.openxmlformats.org/officeDocument/2006/relationships/image" Target="../media/image2.png"/><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6.pn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5.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4.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image" Target="../media/image3.png"/><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4.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5" Type="http://schemas.openxmlformats.org/officeDocument/2006/relationships/image" Target="../media/image3.png"/><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 Id="rId14" Type="http://schemas.openxmlformats.org/officeDocument/2006/relationships/image" Target="../media/image2.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4.pn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6" Type="http://schemas.openxmlformats.org/officeDocument/2006/relationships/image" Target="../media/image2.png"/><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5" Type="http://schemas.openxmlformats.org/officeDocument/2006/relationships/image" Target="../media/image6.png"/><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 Id="rId14" Type="http://schemas.openxmlformats.org/officeDocument/2006/relationships/image" Target="../media/image7.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286000"/>
            <a:ext cx="8229600" cy="38401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BB7F6A-2867-439C-9A4D-2FD0E495E445}" type="datetimeFigureOut">
              <a:rPr lang="en-US" smtClean="0"/>
              <a:pPr/>
              <a:t>4/25/2014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837113-2F3E-4400-9792-506CD95B94E0}" type="slidenum">
              <a:rPr lang="en-US" smtClean="0"/>
              <a:pPr/>
              <a:t>‹#›</a:t>
            </a:fld>
            <a:endParaRPr lang="en-US"/>
          </a:p>
        </p:txBody>
      </p:sp>
      <p:pic>
        <p:nvPicPr>
          <p:cNvPr id="14" name="Picture 13"/>
          <p:cNvPicPr>
            <a:picLocks noChangeAspect="1"/>
          </p:cNvPicPr>
          <p:nvPr userDrawn="1"/>
        </p:nvPicPr>
        <p:blipFill>
          <a:blip r:embed="rId13" cstate="print">
            <a:extLst>
              <a:ext uri="{28A0092B-C50C-407E-A947-70E740481C1C}">
                <a14:useLocalDpi xmlns:a14="http://schemas.microsoft.com/office/drawing/2010/main" xmlns="" val="0"/>
              </a:ext>
            </a:extLst>
          </a:blip>
          <a:stretch>
            <a:fillRect/>
          </a:stretch>
        </p:blipFill>
        <p:spPr>
          <a:xfrm>
            <a:off x="457200" y="508636"/>
            <a:ext cx="1864785" cy="548640"/>
          </a:xfrm>
          <a:prstGeom prst="rect">
            <a:avLst/>
          </a:prstGeom>
        </p:spPr>
      </p:pic>
      <p:sp>
        <p:nvSpPr>
          <p:cNvPr id="16" name="Rectangle 15"/>
          <p:cNvSpPr/>
          <p:nvPr userDrawn="1"/>
        </p:nvSpPr>
        <p:spPr>
          <a:xfrm flipV="1">
            <a:off x="-10885" y="2"/>
            <a:ext cx="9154886" cy="22859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userDrawn="1"/>
        </p:nvSpPr>
        <p:spPr>
          <a:xfrm>
            <a:off x="457200" y="1286256"/>
            <a:ext cx="8229600" cy="9144"/>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userDrawn="1"/>
        </p:nvPicPr>
        <p:blipFill>
          <a:blip r:embed="rId14" cstate="print">
            <a:extLst>
              <a:ext uri="{28A0092B-C50C-407E-A947-70E740481C1C}">
                <a14:useLocalDpi xmlns:a14="http://schemas.microsoft.com/office/drawing/2010/main" xmlns="" val="0"/>
              </a:ext>
            </a:extLst>
          </a:blip>
          <a:stretch>
            <a:fillRect/>
          </a:stretch>
        </p:blipFill>
        <p:spPr>
          <a:xfrm>
            <a:off x="7315200" y="457201"/>
            <a:ext cx="1371600" cy="716483"/>
          </a:xfrm>
          <a:prstGeom prst="rect">
            <a:avLst/>
          </a:prstGeom>
        </p:spPr>
      </p:pic>
      <p:pic>
        <p:nvPicPr>
          <p:cNvPr id="24" name="Picture 23"/>
          <p:cNvPicPr>
            <a:picLocks noChangeAspect="1"/>
          </p:cNvPicPr>
          <p:nvPr userDrawn="1"/>
        </p:nvPicPr>
        <p:blipFill>
          <a:blip r:embed="rId15" cstate="print">
            <a:extLst>
              <a:ext uri="{28A0092B-C50C-407E-A947-70E740481C1C}">
                <a14:useLocalDpi xmlns:a14="http://schemas.microsoft.com/office/drawing/2010/main" xmlns="" val="0"/>
              </a:ext>
            </a:extLst>
          </a:blip>
          <a:stretch>
            <a:fillRect/>
          </a:stretch>
        </p:blipFill>
        <p:spPr>
          <a:xfrm>
            <a:off x="-1" y="5005328"/>
            <a:ext cx="9144001" cy="3148072"/>
          </a:xfrm>
          <a:prstGeom prst="rect">
            <a:avLst/>
          </a:prstGeom>
        </p:spPr>
      </p:pic>
    </p:spTree>
    <p:extLst>
      <p:ext uri="{BB962C8B-B14F-4D97-AF65-F5344CB8AC3E}">
        <p14:creationId xmlns:p14="http://schemas.microsoft.com/office/powerpoint/2010/main" xmlns="" val="16083935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4B3BA1-FF78-46FC-A915-646825990621}" type="datetimeFigureOut">
              <a:rPr lang="en-US" smtClean="0"/>
              <a:pPr/>
              <a:t>4/25/2014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C6AD7F-EA93-49C0-9AC0-85E4A969C23B}" type="slidenum">
              <a:rPr lang="en-US" smtClean="0"/>
              <a:pPr/>
              <a:t>‹#›</a:t>
            </a:fld>
            <a:endParaRPr lang="en-US"/>
          </a:p>
        </p:txBody>
      </p:sp>
    </p:spTree>
    <p:extLst>
      <p:ext uri="{BB962C8B-B14F-4D97-AF65-F5344CB8AC3E}">
        <p14:creationId xmlns:p14="http://schemas.microsoft.com/office/powerpoint/2010/main" xmlns="" val="1923721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960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73EF2-3846-4EE4-8945-D4DD53CBC62D}" type="datetimeFigureOut">
              <a:rPr lang="en-US" smtClean="0"/>
              <a:pPr/>
              <a:t>4/25/2014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470E9-CD58-4B1E-AD27-812AEDC7ECFB}" type="slidenum">
              <a:rPr lang="en-US" smtClean="0"/>
              <a:pPr/>
              <a:t>‹#›</a:t>
            </a:fld>
            <a:endParaRPr lang="en-US"/>
          </a:p>
        </p:txBody>
      </p:sp>
      <p:sp>
        <p:nvSpPr>
          <p:cNvPr id="8" name="Rectangle 7"/>
          <p:cNvSpPr/>
          <p:nvPr userDrawn="1"/>
        </p:nvSpPr>
        <p:spPr>
          <a:xfrm>
            <a:off x="0" y="295656"/>
            <a:ext cx="6937248" cy="9144"/>
          </a:xfrm>
          <a:prstGeom prst="rect">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userDrawn="1"/>
        </p:nvPicPr>
        <p:blipFill>
          <a:blip r:embed="rId13" cstate="print">
            <a:extLst>
              <a:ext uri="{28A0092B-C50C-407E-A947-70E740481C1C}">
                <a14:useLocalDpi xmlns:a14="http://schemas.microsoft.com/office/drawing/2010/main" xmlns="" val="0"/>
              </a:ext>
            </a:extLst>
          </a:blip>
          <a:stretch>
            <a:fillRect/>
          </a:stretch>
        </p:blipFill>
        <p:spPr>
          <a:xfrm>
            <a:off x="7162800" y="125353"/>
            <a:ext cx="1645920" cy="484247"/>
          </a:xfrm>
          <a:prstGeom prst="rect">
            <a:avLst/>
          </a:prstGeom>
        </p:spPr>
      </p:pic>
      <p:sp>
        <p:nvSpPr>
          <p:cNvPr id="12" name="Rectangle 11"/>
          <p:cNvSpPr/>
          <p:nvPr userDrawn="1"/>
        </p:nvSpPr>
        <p:spPr>
          <a:xfrm flipV="1">
            <a:off x="0" y="2"/>
            <a:ext cx="6934200" cy="22859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userDrawn="1"/>
        </p:nvPicPr>
        <p:blipFill>
          <a:blip r:embed="rId14" cstate="print">
            <a:extLst>
              <a:ext uri="{28A0092B-C50C-407E-A947-70E740481C1C}">
                <a14:useLocalDpi xmlns:a14="http://schemas.microsoft.com/office/drawing/2010/main" xmlns="" val="0"/>
              </a:ext>
            </a:extLst>
          </a:blip>
          <a:stretch>
            <a:fillRect/>
          </a:stretch>
        </p:blipFill>
        <p:spPr>
          <a:xfrm>
            <a:off x="7239000" y="655117"/>
            <a:ext cx="1371600" cy="716483"/>
          </a:xfrm>
          <a:prstGeom prst="rect">
            <a:avLst/>
          </a:prstGeom>
        </p:spPr>
      </p:pic>
      <p:pic>
        <p:nvPicPr>
          <p:cNvPr id="16" name="Picture 15"/>
          <p:cNvPicPr>
            <a:picLocks noChangeAspect="1"/>
          </p:cNvPicPr>
          <p:nvPr userDrawn="1"/>
        </p:nvPicPr>
        <p:blipFill>
          <a:blip r:embed="rId15" cstate="print">
            <a:extLst>
              <a:ext uri="{28A0092B-C50C-407E-A947-70E740481C1C}">
                <a14:useLocalDpi xmlns:a14="http://schemas.microsoft.com/office/drawing/2010/main" xmlns="" val="0"/>
              </a:ext>
            </a:extLst>
          </a:blip>
          <a:stretch>
            <a:fillRect/>
          </a:stretch>
        </p:blipFill>
        <p:spPr>
          <a:xfrm>
            <a:off x="-1" y="5005328"/>
            <a:ext cx="9144001" cy="3148072"/>
          </a:xfrm>
          <a:prstGeom prst="rect">
            <a:avLst/>
          </a:prstGeom>
        </p:spPr>
      </p:pic>
    </p:spTree>
    <p:extLst>
      <p:ext uri="{BB962C8B-B14F-4D97-AF65-F5344CB8AC3E}">
        <p14:creationId xmlns:p14="http://schemas.microsoft.com/office/powerpoint/2010/main" xmlns="" val="624722303"/>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960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73EF2-3846-4EE4-8945-D4DD53CBC62D}" type="datetimeFigureOut">
              <a:rPr lang="en-US" smtClean="0"/>
              <a:pPr/>
              <a:t>4/25/2014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470E9-CD58-4B1E-AD27-812AEDC7ECFB}" type="slidenum">
              <a:rPr lang="en-US" smtClean="0"/>
              <a:pPr/>
              <a:t>‹#›</a:t>
            </a:fld>
            <a:endParaRPr lang="en-US"/>
          </a:p>
        </p:txBody>
      </p:sp>
      <p:sp>
        <p:nvSpPr>
          <p:cNvPr id="8" name="Rectangle 7"/>
          <p:cNvSpPr/>
          <p:nvPr userDrawn="1"/>
        </p:nvSpPr>
        <p:spPr>
          <a:xfrm>
            <a:off x="457200" y="304800"/>
            <a:ext cx="6492240" cy="9144"/>
          </a:xfrm>
          <a:prstGeom prst="rect">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userDrawn="1"/>
        </p:nvPicPr>
        <p:blipFill>
          <a:blip r:embed="rId13" cstate="print">
            <a:extLst>
              <a:ext uri="{28A0092B-C50C-407E-A947-70E740481C1C}">
                <a14:useLocalDpi xmlns:a14="http://schemas.microsoft.com/office/drawing/2010/main" xmlns="" val="0"/>
              </a:ext>
            </a:extLst>
          </a:blip>
          <a:stretch>
            <a:fillRect/>
          </a:stretch>
        </p:blipFill>
        <p:spPr>
          <a:xfrm>
            <a:off x="7162800" y="125353"/>
            <a:ext cx="1645920" cy="484247"/>
          </a:xfrm>
          <a:prstGeom prst="rect">
            <a:avLst/>
          </a:prstGeom>
        </p:spPr>
      </p:pic>
      <p:pic>
        <p:nvPicPr>
          <p:cNvPr id="11" name="Picture 10"/>
          <p:cNvPicPr>
            <a:picLocks noChangeAspect="1"/>
          </p:cNvPicPr>
          <p:nvPr userDrawn="1"/>
        </p:nvPicPr>
        <p:blipFill>
          <a:blip r:embed="rId14" cstate="print">
            <a:extLst>
              <a:ext uri="{28A0092B-C50C-407E-A947-70E740481C1C}">
                <a14:useLocalDpi xmlns:a14="http://schemas.microsoft.com/office/drawing/2010/main" xmlns="" val="0"/>
              </a:ext>
            </a:extLst>
          </a:blip>
          <a:stretch>
            <a:fillRect/>
          </a:stretch>
        </p:blipFill>
        <p:spPr>
          <a:xfrm>
            <a:off x="7239000" y="655117"/>
            <a:ext cx="1371600" cy="716483"/>
          </a:xfrm>
          <a:prstGeom prst="rect">
            <a:avLst/>
          </a:prstGeom>
        </p:spPr>
      </p:pic>
      <p:pic>
        <p:nvPicPr>
          <p:cNvPr id="15" name="Picture 14"/>
          <p:cNvPicPr>
            <a:picLocks noChangeAspect="1"/>
          </p:cNvPicPr>
          <p:nvPr userDrawn="1"/>
        </p:nvPicPr>
        <p:blipFill>
          <a:blip r:embed="rId15" cstate="print">
            <a:extLst>
              <a:ext uri="{28A0092B-C50C-407E-A947-70E740481C1C}">
                <a14:useLocalDpi xmlns:a14="http://schemas.microsoft.com/office/drawing/2010/main" xmlns="" val="0"/>
              </a:ext>
            </a:extLst>
          </a:blip>
          <a:stretch>
            <a:fillRect/>
          </a:stretch>
        </p:blipFill>
        <p:spPr>
          <a:xfrm>
            <a:off x="-1" y="5005328"/>
            <a:ext cx="9144001" cy="3148072"/>
          </a:xfrm>
          <a:prstGeom prst="rect">
            <a:avLst/>
          </a:prstGeom>
        </p:spPr>
      </p:pic>
    </p:spTree>
    <p:extLst>
      <p:ext uri="{BB962C8B-B14F-4D97-AF65-F5344CB8AC3E}">
        <p14:creationId xmlns:p14="http://schemas.microsoft.com/office/powerpoint/2010/main" xmlns="" val="3078871773"/>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960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73EF2-3846-4EE4-8945-D4DD53CBC62D}" type="datetimeFigureOut">
              <a:rPr lang="en-US" smtClean="0"/>
              <a:pPr/>
              <a:t>4/25/2014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470E9-CD58-4B1E-AD27-812AEDC7ECFB}" type="slidenum">
              <a:rPr lang="en-US" smtClean="0"/>
              <a:pPr/>
              <a:t>‹#›</a:t>
            </a:fld>
            <a:endParaRPr lang="en-US"/>
          </a:p>
        </p:txBody>
      </p:sp>
      <p:pic>
        <p:nvPicPr>
          <p:cNvPr id="12" name="Picture 11"/>
          <p:cNvPicPr>
            <a:picLocks noChangeAspect="1"/>
          </p:cNvPicPr>
          <p:nvPr userDrawn="1"/>
        </p:nvPicPr>
        <p:blipFill>
          <a:blip r:embed="rId13" cstate="print">
            <a:extLst>
              <a:ext uri="{28A0092B-C50C-407E-A947-70E740481C1C}">
                <a14:useLocalDpi xmlns:a14="http://schemas.microsoft.com/office/drawing/2010/main" xmlns="" val="0"/>
              </a:ext>
            </a:extLst>
          </a:blip>
          <a:stretch>
            <a:fillRect/>
          </a:stretch>
        </p:blipFill>
        <p:spPr>
          <a:xfrm>
            <a:off x="7162800" y="125353"/>
            <a:ext cx="1645920" cy="484247"/>
          </a:xfrm>
          <a:prstGeom prst="rect">
            <a:avLst/>
          </a:prstGeom>
        </p:spPr>
      </p:pic>
      <p:pic>
        <p:nvPicPr>
          <p:cNvPr id="14" name="Picture 13"/>
          <p:cNvPicPr>
            <a:picLocks noChangeAspect="1"/>
          </p:cNvPicPr>
          <p:nvPr userDrawn="1"/>
        </p:nvPicPr>
        <p:blipFill rotWithShape="1">
          <a:blip r:embed="rId14" cstate="print">
            <a:extLst>
              <a:ext uri="{28A0092B-C50C-407E-A947-70E740481C1C}">
                <a14:useLocalDpi xmlns:a14="http://schemas.microsoft.com/office/drawing/2010/main" xmlns="" val="0"/>
              </a:ext>
            </a:extLst>
          </a:blip>
          <a:srcRect l="24052" r="1"/>
          <a:stretch/>
        </p:blipFill>
        <p:spPr>
          <a:xfrm>
            <a:off x="2130714" y="5357885"/>
            <a:ext cx="7013285" cy="2414515"/>
          </a:xfrm>
          <a:prstGeom prst="rect">
            <a:avLst/>
          </a:prstGeom>
        </p:spPr>
      </p:pic>
      <p:pic>
        <p:nvPicPr>
          <p:cNvPr id="9" name="Picture 8"/>
          <p:cNvPicPr>
            <a:picLocks noChangeAspect="1"/>
          </p:cNvPicPr>
          <p:nvPr userDrawn="1"/>
        </p:nvPicPr>
        <p:blipFill>
          <a:blip r:embed="rId15" cstate="print">
            <a:extLst>
              <a:ext uri="{28A0092B-C50C-407E-A947-70E740481C1C}">
                <a14:useLocalDpi xmlns:a14="http://schemas.microsoft.com/office/drawing/2010/main" xmlns="" val="0"/>
              </a:ext>
            </a:extLst>
          </a:blip>
          <a:stretch>
            <a:fillRect/>
          </a:stretch>
        </p:blipFill>
        <p:spPr>
          <a:xfrm>
            <a:off x="2130714" y="457200"/>
            <a:ext cx="84078" cy="5669280"/>
          </a:xfrm>
          <a:prstGeom prst="rect">
            <a:avLst/>
          </a:prstGeom>
        </p:spPr>
      </p:pic>
      <p:sp>
        <p:nvSpPr>
          <p:cNvPr id="11" name="Rectangle 10"/>
          <p:cNvSpPr/>
          <p:nvPr userDrawn="1"/>
        </p:nvSpPr>
        <p:spPr>
          <a:xfrm flipV="1">
            <a:off x="0" y="2"/>
            <a:ext cx="6995160" cy="22859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0" y="295655"/>
            <a:ext cx="6995160" cy="9144"/>
          </a:xfrm>
          <a:prstGeom prst="rect">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p:cNvPicPr>
            <a:picLocks noChangeAspect="1"/>
          </p:cNvPicPr>
          <p:nvPr userDrawn="1"/>
        </p:nvPicPr>
        <p:blipFill>
          <a:blip r:embed="rId16" cstate="print">
            <a:extLst>
              <a:ext uri="{28A0092B-C50C-407E-A947-70E740481C1C}">
                <a14:useLocalDpi xmlns:a14="http://schemas.microsoft.com/office/drawing/2010/main" xmlns="" val="0"/>
              </a:ext>
            </a:extLst>
          </a:blip>
          <a:stretch>
            <a:fillRect/>
          </a:stretch>
        </p:blipFill>
        <p:spPr>
          <a:xfrm>
            <a:off x="7239000" y="655117"/>
            <a:ext cx="1371600" cy="716483"/>
          </a:xfrm>
          <a:prstGeom prst="rect">
            <a:avLst/>
          </a:prstGeom>
        </p:spPr>
      </p:pic>
    </p:spTree>
    <p:extLst>
      <p:ext uri="{BB962C8B-B14F-4D97-AF65-F5344CB8AC3E}">
        <p14:creationId xmlns:p14="http://schemas.microsoft.com/office/powerpoint/2010/main" xmlns="" val="1243029044"/>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960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73EF2-3846-4EE4-8945-D4DD53CBC62D}" type="datetimeFigureOut">
              <a:rPr lang="en-US" smtClean="0"/>
              <a:pPr/>
              <a:t>4/25/2014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470E9-CD58-4B1E-AD27-812AEDC7ECFB}" type="slidenum">
              <a:rPr lang="en-US" smtClean="0"/>
              <a:pPr/>
              <a:t>‹#›</a:t>
            </a:fld>
            <a:endParaRPr lang="en-US"/>
          </a:p>
        </p:txBody>
      </p:sp>
      <p:pic>
        <p:nvPicPr>
          <p:cNvPr id="12" name="Picture 11"/>
          <p:cNvPicPr>
            <a:picLocks noChangeAspect="1"/>
          </p:cNvPicPr>
          <p:nvPr userDrawn="1"/>
        </p:nvPicPr>
        <p:blipFill>
          <a:blip r:embed="rId13" cstate="print">
            <a:extLst>
              <a:ext uri="{28A0092B-C50C-407E-A947-70E740481C1C}">
                <a14:useLocalDpi xmlns:a14="http://schemas.microsoft.com/office/drawing/2010/main" xmlns="" val="0"/>
              </a:ext>
            </a:extLst>
          </a:blip>
          <a:stretch>
            <a:fillRect/>
          </a:stretch>
        </p:blipFill>
        <p:spPr>
          <a:xfrm>
            <a:off x="456106" y="457200"/>
            <a:ext cx="1645920" cy="484247"/>
          </a:xfrm>
          <a:prstGeom prst="rect">
            <a:avLst/>
          </a:prstGeom>
        </p:spPr>
      </p:pic>
      <p:sp>
        <p:nvSpPr>
          <p:cNvPr id="11" name="Rectangle 10"/>
          <p:cNvSpPr/>
          <p:nvPr userDrawn="1"/>
        </p:nvSpPr>
        <p:spPr>
          <a:xfrm flipV="1">
            <a:off x="0" y="2"/>
            <a:ext cx="9144000" cy="22859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0" y="295654"/>
            <a:ext cx="9143998" cy="9144"/>
          </a:xfrm>
          <a:prstGeom prst="rect">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p:cNvPicPr>
            <a:picLocks noChangeAspect="1"/>
          </p:cNvPicPr>
          <p:nvPr userDrawn="1"/>
        </p:nvPicPr>
        <p:blipFill>
          <a:blip r:embed="rId14" cstate="print">
            <a:extLst>
              <a:ext uri="{28A0092B-C50C-407E-A947-70E740481C1C}">
                <a14:useLocalDpi xmlns:a14="http://schemas.microsoft.com/office/drawing/2010/main" xmlns="" val="0"/>
              </a:ext>
            </a:extLst>
          </a:blip>
          <a:stretch>
            <a:fillRect/>
          </a:stretch>
        </p:blipFill>
        <p:spPr>
          <a:xfrm>
            <a:off x="7315200" y="457201"/>
            <a:ext cx="1371600" cy="716483"/>
          </a:xfrm>
          <a:prstGeom prst="rect">
            <a:avLst/>
          </a:prstGeom>
        </p:spPr>
      </p:pic>
      <p:pic>
        <p:nvPicPr>
          <p:cNvPr id="15" name="Picture 14"/>
          <p:cNvPicPr>
            <a:picLocks noChangeAspect="1"/>
          </p:cNvPicPr>
          <p:nvPr userDrawn="1"/>
        </p:nvPicPr>
        <p:blipFill>
          <a:blip r:embed="rId15" cstate="print">
            <a:extLst>
              <a:ext uri="{28A0092B-C50C-407E-A947-70E740481C1C}">
                <a14:useLocalDpi xmlns:a14="http://schemas.microsoft.com/office/drawing/2010/main" xmlns="" val="0"/>
              </a:ext>
            </a:extLst>
          </a:blip>
          <a:stretch>
            <a:fillRect/>
          </a:stretch>
        </p:blipFill>
        <p:spPr>
          <a:xfrm>
            <a:off x="-1" y="5005328"/>
            <a:ext cx="9144001" cy="3148072"/>
          </a:xfrm>
          <a:prstGeom prst="rect">
            <a:avLst/>
          </a:prstGeom>
        </p:spPr>
      </p:pic>
    </p:spTree>
    <p:extLst>
      <p:ext uri="{BB962C8B-B14F-4D97-AF65-F5344CB8AC3E}">
        <p14:creationId xmlns:p14="http://schemas.microsoft.com/office/powerpoint/2010/main" xmlns="" val="1809860513"/>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960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73EF2-3846-4EE4-8945-D4DD53CBC62D}" type="datetimeFigureOut">
              <a:rPr lang="en-US" smtClean="0"/>
              <a:pPr/>
              <a:t>4/25/2014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470E9-CD58-4B1E-AD27-812AEDC7ECFB}" type="slidenum">
              <a:rPr lang="en-US" smtClean="0"/>
              <a:pPr/>
              <a:t>‹#›</a:t>
            </a:fld>
            <a:endParaRPr lang="en-US"/>
          </a:p>
        </p:txBody>
      </p:sp>
      <p:pic>
        <p:nvPicPr>
          <p:cNvPr id="12" name="Picture 11"/>
          <p:cNvPicPr>
            <a:picLocks noChangeAspect="1"/>
          </p:cNvPicPr>
          <p:nvPr userDrawn="1"/>
        </p:nvPicPr>
        <p:blipFill>
          <a:blip r:embed="rId13" cstate="print">
            <a:extLst>
              <a:ext uri="{28A0092B-C50C-407E-A947-70E740481C1C}">
                <a14:useLocalDpi xmlns:a14="http://schemas.microsoft.com/office/drawing/2010/main" xmlns="" val="0"/>
              </a:ext>
            </a:extLst>
          </a:blip>
          <a:stretch>
            <a:fillRect/>
          </a:stretch>
        </p:blipFill>
        <p:spPr>
          <a:xfrm>
            <a:off x="456106" y="457200"/>
            <a:ext cx="1645920" cy="484247"/>
          </a:xfrm>
          <a:prstGeom prst="rect">
            <a:avLst/>
          </a:prstGeom>
        </p:spPr>
      </p:pic>
      <p:sp>
        <p:nvSpPr>
          <p:cNvPr id="13" name="Rectangle 12"/>
          <p:cNvSpPr/>
          <p:nvPr userDrawn="1"/>
        </p:nvSpPr>
        <p:spPr>
          <a:xfrm>
            <a:off x="456106" y="259079"/>
            <a:ext cx="8230694" cy="9144"/>
          </a:xfrm>
          <a:prstGeom prst="rect">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p:cNvPicPr>
            <a:picLocks noChangeAspect="1"/>
          </p:cNvPicPr>
          <p:nvPr userDrawn="1"/>
        </p:nvPicPr>
        <p:blipFill>
          <a:blip r:embed="rId14" cstate="print">
            <a:extLst>
              <a:ext uri="{28A0092B-C50C-407E-A947-70E740481C1C}">
                <a14:useLocalDpi xmlns:a14="http://schemas.microsoft.com/office/drawing/2010/main" xmlns="" val="0"/>
              </a:ext>
            </a:extLst>
          </a:blip>
          <a:stretch>
            <a:fillRect/>
          </a:stretch>
        </p:blipFill>
        <p:spPr>
          <a:xfrm>
            <a:off x="7315200" y="457201"/>
            <a:ext cx="1371600" cy="716483"/>
          </a:xfrm>
          <a:prstGeom prst="rect">
            <a:avLst/>
          </a:prstGeom>
        </p:spPr>
      </p:pic>
      <p:pic>
        <p:nvPicPr>
          <p:cNvPr id="15" name="Picture 14"/>
          <p:cNvPicPr>
            <a:picLocks noChangeAspect="1"/>
          </p:cNvPicPr>
          <p:nvPr userDrawn="1"/>
        </p:nvPicPr>
        <p:blipFill>
          <a:blip r:embed="rId15" cstate="print">
            <a:extLst>
              <a:ext uri="{28A0092B-C50C-407E-A947-70E740481C1C}">
                <a14:useLocalDpi xmlns:a14="http://schemas.microsoft.com/office/drawing/2010/main" xmlns="" val="0"/>
              </a:ext>
            </a:extLst>
          </a:blip>
          <a:stretch>
            <a:fillRect/>
          </a:stretch>
        </p:blipFill>
        <p:spPr>
          <a:xfrm>
            <a:off x="-1" y="5005328"/>
            <a:ext cx="9144001" cy="3148072"/>
          </a:xfrm>
          <a:prstGeom prst="rect">
            <a:avLst/>
          </a:prstGeom>
        </p:spPr>
      </p:pic>
    </p:spTree>
    <p:extLst>
      <p:ext uri="{BB962C8B-B14F-4D97-AF65-F5344CB8AC3E}">
        <p14:creationId xmlns:p14="http://schemas.microsoft.com/office/powerpoint/2010/main" xmlns="" val="2011729472"/>
      </p:ext>
    </p:extLst>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960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73EF2-3846-4EE4-8945-D4DD53CBC62D}" type="datetimeFigureOut">
              <a:rPr lang="en-US" smtClean="0"/>
              <a:pPr/>
              <a:t>4/25/2014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5470E9-CD58-4B1E-AD27-812AEDC7ECFB}" type="slidenum">
              <a:rPr lang="en-US" smtClean="0"/>
              <a:pPr/>
              <a:t>‹#›</a:t>
            </a:fld>
            <a:endParaRPr lang="en-US"/>
          </a:p>
        </p:txBody>
      </p:sp>
      <p:sp>
        <p:nvSpPr>
          <p:cNvPr id="10" name="Rectangle 9"/>
          <p:cNvSpPr/>
          <p:nvPr userDrawn="1"/>
        </p:nvSpPr>
        <p:spPr>
          <a:xfrm>
            <a:off x="457200" y="295656"/>
            <a:ext cx="6492240" cy="9144"/>
          </a:xfrm>
          <a:prstGeom prst="rect">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13" cstate="print">
            <a:extLst>
              <a:ext uri="{28A0092B-C50C-407E-A947-70E740481C1C}">
                <a14:useLocalDpi xmlns:a14="http://schemas.microsoft.com/office/drawing/2010/main" xmlns="" val="0"/>
              </a:ext>
            </a:extLst>
          </a:blip>
          <a:stretch>
            <a:fillRect/>
          </a:stretch>
        </p:blipFill>
        <p:spPr>
          <a:xfrm>
            <a:off x="7162800" y="125353"/>
            <a:ext cx="1645920" cy="484247"/>
          </a:xfrm>
          <a:prstGeom prst="rect">
            <a:avLst/>
          </a:prstGeom>
        </p:spPr>
      </p:pic>
      <p:pic>
        <p:nvPicPr>
          <p:cNvPr id="14" name="Picture 13"/>
          <p:cNvPicPr>
            <a:picLocks noChangeAspect="1"/>
          </p:cNvPicPr>
          <p:nvPr userDrawn="1"/>
        </p:nvPicPr>
        <p:blipFill rotWithShape="1">
          <a:blip r:embed="rId14" cstate="print">
            <a:extLst>
              <a:ext uri="{28A0092B-C50C-407E-A947-70E740481C1C}">
                <a14:useLocalDpi xmlns:a14="http://schemas.microsoft.com/office/drawing/2010/main" xmlns="" val="0"/>
              </a:ext>
            </a:extLst>
          </a:blip>
          <a:srcRect l="23630"/>
          <a:stretch/>
        </p:blipFill>
        <p:spPr>
          <a:xfrm>
            <a:off x="2214792" y="5562600"/>
            <a:ext cx="7157808" cy="2468880"/>
          </a:xfrm>
          <a:prstGeom prst="rect">
            <a:avLst/>
          </a:prstGeom>
        </p:spPr>
      </p:pic>
      <p:pic>
        <p:nvPicPr>
          <p:cNvPr id="9" name="Picture 8"/>
          <p:cNvPicPr>
            <a:picLocks noChangeAspect="1"/>
          </p:cNvPicPr>
          <p:nvPr userDrawn="1"/>
        </p:nvPicPr>
        <p:blipFill>
          <a:blip r:embed="rId15" cstate="print">
            <a:extLst>
              <a:ext uri="{28A0092B-C50C-407E-A947-70E740481C1C}">
                <a14:useLocalDpi xmlns:a14="http://schemas.microsoft.com/office/drawing/2010/main" xmlns="" val="0"/>
              </a:ext>
            </a:extLst>
          </a:blip>
          <a:stretch>
            <a:fillRect/>
          </a:stretch>
        </p:blipFill>
        <p:spPr>
          <a:xfrm>
            <a:off x="2130714" y="457200"/>
            <a:ext cx="84078" cy="5669280"/>
          </a:xfrm>
          <a:prstGeom prst="rect">
            <a:avLst/>
          </a:prstGeom>
        </p:spPr>
      </p:pic>
      <p:pic>
        <p:nvPicPr>
          <p:cNvPr id="13" name="Picture 12"/>
          <p:cNvPicPr>
            <a:picLocks noChangeAspect="1"/>
          </p:cNvPicPr>
          <p:nvPr userDrawn="1"/>
        </p:nvPicPr>
        <p:blipFill>
          <a:blip r:embed="rId16" cstate="print">
            <a:extLst>
              <a:ext uri="{28A0092B-C50C-407E-A947-70E740481C1C}">
                <a14:useLocalDpi xmlns:a14="http://schemas.microsoft.com/office/drawing/2010/main" xmlns="" val="0"/>
              </a:ext>
            </a:extLst>
          </a:blip>
          <a:stretch>
            <a:fillRect/>
          </a:stretch>
        </p:blipFill>
        <p:spPr>
          <a:xfrm>
            <a:off x="7239000" y="655117"/>
            <a:ext cx="1371600" cy="716483"/>
          </a:xfrm>
          <a:prstGeom prst="rect">
            <a:avLst/>
          </a:prstGeom>
        </p:spPr>
      </p:pic>
    </p:spTree>
    <p:extLst>
      <p:ext uri="{BB962C8B-B14F-4D97-AF65-F5344CB8AC3E}">
        <p14:creationId xmlns:p14="http://schemas.microsoft.com/office/powerpoint/2010/main" xmlns="" val="1163869809"/>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A92533-F3EB-4779-8E9C-0548A39DD9A7}" type="datetimeFigureOut">
              <a:rPr lang="en-US" smtClean="0"/>
              <a:pPr/>
              <a:t>4/25/2014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466375-FC46-4BB0-88E2-5579CDB06D5C}" type="slidenum">
              <a:rPr lang="en-US" smtClean="0"/>
              <a:pPr/>
              <a:t>‹#›</a:t>
            </a:fld>
            <a:endParaRPr lang="en-US"/>
          </a:p>
        </p:txBody>
      </p:sp>
    </p:spTree>
    <p:extLst>
      <p:ext uri="{BB962C8B-B14F-4D97-AF65-F5344CB8AC3E}">
        <p14:creationId xmlns:p14="http://schemas.microsoft.com/office/powerpoint/2010/main" xmlns="" val="1686420034"/>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5B36D5-437A-4D6D-BBCA-089DE220AC13}" type="datetimeFigureOut">
              <a:rPr lang="en-US" smtClean="0"/>
              <a:pPr/>
              <a:t>4/25/2014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728A34-41F8-483E-9317-9DEB68ADFFDC}" type="slidenum">
              <a:rPr lang="en-US" smtClean="0"/>
              <a:pPr/>
              <a:t>‹#›</a:t>
            </a:fld>
            <a:endParaRPr lang="en-US"/>
          </a:p>
        </p:txBody>
      </p:sp>
    </p:spTree>
    <p:extLst>
      <p:ext uri="{BB962C8B-B14F-4D97-AF65-F5344CB8AC3E}">
        <p14:creationId xmlns:p14="http://schemas.microsoft.com/office/powerpoint/2010/main" xmlns="" val="1345948807"/>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6.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subTitle" idx="1"/>
          </p:nvPr>
        </p:nvSpPr>
        <p:spPr>
          <a:xfrm>
            <a:off x="0" y="1295400"/>
            <a:ext cx="9144000" cy="5105400"/>
          </a:xfrm>
        </p:spPr>
        <p:txBody>
          <a:bodyPr>
            <a:normAutofit lnSpcReduction="10000"/>
          </a:bodyPr>
          <a:lstStyle/>
          <a:p>
            <a:pPr algn="l"/>
            <a:r>
              <a:rPr lang="en-GB" sz="2400" b="1" u="sng" dirty="0" smtClean="0"/>
              <a:t>PGA for REDD+ in NIGERIA:</a:t>
            </a:r>
            <a:r>
              <a:rPr lang="en-GB" sz="2400" b="1" dirty="0" smtClean="0"/>
              <a:t> TRAINING ON GOVERNANCE INDICATORS AND DATA COLLECTION, </a:t>
            </a:r>
            <a:r>
              <a:rPr lang="en-GB" sz="2400" b="1" dirty="0" err="1" smtClean="0"/>
              <a:t>Boje</a:t>
            </a:r>
            <a:r>
              <a:rPr lang="en-GB" sz="2400" b="1" dirty="0" smtClean="0"/>
              <a:t>, 24-28 March 2014</a:t>
            </a:r>
          </a:p>
          <a:p>
            <a:pPr algn="l"/>
            <a:endParaRPr lang="en-GB" sz="2400" b="1" dirty="0" smtClean="0"/>
          </a:p>
          <a:p>
            <a:pPr algn="l"/>
            <a:endParaRPr lang="en-GB" sz="1800" b="1" dirty="0" smtClean="0"/>
          </a:p>
          <a:p>
            <a:pPr algn="l"/>
            <a:endParaRPr lang="en-GB" sz="2400" b="1" dirty="0" smtClean="0"/>
          </a:p>
          <a:p>
            <a:r>
              <a:rPr lang="en-GB" sz="4000" b="1" dirty="0" smtClean="0">
                <a:solidFill>
                  <a:schemeClr val="tx1"/>
                </a:solidFill>
              </a:rPr>
              <a:t>PART I: GOVERNANCE CONCEPTS: </a:t>
            </a:r>
          </a:p>
          <a:p>
            <a:r>
              <a:rPr lang="en-GB" sz="4000" b="1" dirty="0" smtClean="0">
                <a:solidFill>
                  <a:schemeClr val="tx1"/>
                </a:solidFill>
              </a:rPr>
              <a:t>WHAT ARE WE TRYING TO MEASURE?</a:t>
            </a:r>
          </a:p>
          <a:p>
            <a:pPr algn="l"/>
            <a:endParaRPr lang="en-GB" sz="4000" b="1" dirty="0" smtClean="0"/>
          </a:p>
          <a:p>
            <a:pPr algn="l"/>
            <a:endParaRPr lang="en-GB" sz="4000" b="1" dirty="0" smtClean="0"/>
          </a:p>
          <a:p>
            <a:pPr algn="r"/>
            <a:r>
              <a:rPr lang="en-GB" sz="2000" b="1" smtClean="0">
                <a:solidFill>
                  <a:schemeClr val="tx1"/>
                </a:solidFill>
              </a:rPr>
              <a:t>25 </a:t>
            </a:r>
            <a:r>
              <a:rPr lang="en-GB" sz="2000" b="1" dirty="0" smtClean="0">
                <a:solidFill>
                  <a:schemeClr val="tx1"/>
                </a:solidFill>
              </a:rPr>
              <a:t>March 2014</a:t>
            </a:r>
          </a:p>
        </p:txBody>
      </p:sp>
    </p:spTree>
    <p:extLst>
      <p:ext uri="{BB962C8B-B14F-4D97-AF65-F5344CB8AC3E}">
        <p14:creationId xmlns:p14="http://schemas.microsoft.com/office/powerpoint/2010/main" xmlns="" val="3940316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u contenu 2"/>
          <p:cNvSpPr>
            <a:spLocks noGrp="1"/>
          </p:cNvSpPr>
          <p:nvPr>
            <p:ph sz="quarter" idx="1"/>
          </p:nvPr>
        </p:nvSpPr>
        <p:spPr>
          <a:xfrm>
            <a:off x="228600" y="1676400"/>
            <a:ext cx="8534400" cy="4724400"/>
          </a:xfrm>
        </p:spPr>
        <p:txBody>
          <a:bodyPr/>
          <a:lstStyle/>
          <a:p>
            <a:pPr algn="ctr" eaLnBrk="1" hangingPunct="1">
              <a:buFont typeface="Wingdings" pitchFamily="2" charset="2"/>
              <a:buNone/>
            </a:pPr>
            <a:r>
              <a:rPr lang="en-GB" sz="4000" b="1" dirty="0" smtClean="0">
                <a:solidFill>
                  <a:srgbClr val="6600FF"/>
                </a:solidFill>
              </a:rPr>
              <a:t>GOVERNANCE</a:t>
            </a:r>
            <a:endParaRPr lang="en-GB" sz="3200" dirty="0" smtClean="0"/>
          </a:p>
          <a:p>
            <a:pPr algn="ctr" eaLnBrk="1" hangingPunct="1">
              <a:buFont typeface="Wingdings" pitchFamily="2" charset="2"/>
              <a:buNone/>
            </a:pPr>
            <a:r>
              <a:rPr lang="en-GB" sz="3200" dirty="0" smtClean="0"/>
              <a:t>Governance is defined as comprising the mechanisms, processes and institutions that determine how power is exercised, how decisions are made on issues of public concern, and how citizens articulate their interests, exercise their legal rights, meet their obligations and mediate their differences</a:t>
            </a:r>
            <a:endParaRPr lang="fr-FR" sz="3200" dirty="0" smtClean="0"/>
          </a:p>
        </p:txBody>
      </p:sp>
      <p:sp>
        <p:nvSpPr>
          <p:cNvPr id="6" name="Titre 1"/>
          <p:cNvSpPr txBox="1">
            <a:spLocks/>
          </p:cNvSpPr>
          <p:nvPr/>
        </p:nvSpPr>
        <p:spPr bwMode="auto">
          <a:xfrm>
            <a:off x="0" y="685800"/>
            <a:ext cx="9144000" cy="990600"/>
          </a:xfrm>
          <a:prstGeom prst="rect">
            <a:avLst/>
          </a:prstGeom>
          <a:noFill/>
          <a:ln w="9525">
            <a:noFill/>
            <a:miter lim="800000"/>
            <a:headEnd/>
            <a:tailEnd/>
          </a:ln>
        </p:spPr>
        <p:txBody>
          <a:bodyPr anchor="ctr"/>
          <a:lstStyle/>
          <a:p>
            <a:pPr algn="ctr" fontAlgn="auto">
              <a:spcAft>
                <a:spcPts val="0"/>
              </a:spcAft>
              <a:defRPr/>
            </a:pPr>
            <a:r>
              <a:rPr lang="fr-FR" sz="4400" b="1" dirty="0" err="1" smtClean="0">
                <a:solidFill>
                  <a:schemeClr val="accent4">
                    <a:lumMod val="50000"/>
                  </a:schemeClr>
                </a:solidFill>
                <a:ea typeface="+mj-ea"/>
                <a:cs typeface="+mj-cs"/>
              </a:rPr>
              <a:t>What</a:t>
            </a:r>
            <a:r>
              <a:rPr lang="fr-FR" sz="4400" b="1" dirty="0" smtClean="0">
                <a:solidFill>
                  <a:schemeClr val="accent4">
                    <a:lumMod val="50000"/>
                  </a:schemeClr>
                </a:solidFill>
                <a:ea typeface="+mj-ea"/>
                <a:cs typeface="+mj-cs"/>
              </a:rPr>
              <a:t> </a:t>
            </a:r>
            <a:r>
              <a:rPr lang="fr-FR" sz="4400" b="1" dirty="0" err="1" smtClean="0">
                <a:solidFill>
                  <a:schemeClr val="accent4">
                    <a:lumMod val="50000"/>
                  </a:schemeClr>
                </a:solidFill>
                <a:ea typeface="+mj-ea"/>
                <a:cs typeface="+mj-cs"/>
              </a:rPr>
              <a:t>is</a:t>
            </a:r>
            <a:r>
              <a:rPr lang="fr-FR" sz="4400" b="1" dirty="0" smtClean="0">
                <a:solidFill>
                  <a:schemeClr val="accent4">
                    <a:lumMod val="50000"/>
                  </a:schemeClr>
                </a:solidFill>
                <a:ea typeface="+mj-ea"/>
                <a:cs typeface="+mj-cs"/>
              </a:rPr>
              <a:t> « </a:t>
            </a:r>
            <a:r>
              <a:rPr lang="fr-FR" sz="4400" b="1" dirty="0" err="1" smtClean="0">
                <a:solidFill>
                  <a:schemeClr val="accent4">
                    <a:lumMod val="50000"/>
                  </a:schemeClr>
                </a:solidFill>
                <a:ea typeface="+mj-ea"/>
                <a:cs typeface="+mj-cs"/>
              </a:rPr>
              <a:t>governance</a:t>
            </a:r>
            <a:r>
              <a:rPr lang="fr-FR" sz="4400" b="1" dirty="0" smtClean="0">
                <a:solidFill>
                  <a:schemeClr val="accent4">
                    <a:lumMod val="50000"/>
                  </a:schemeClr>
                </a:solidFill>
                <a:ea typeface="+mj-ea"/>
                <a:cs typeface="+mj-cs"/>
              </a:rPr>
              <a:t> »?</a:t>
            </a:r>
            <a:endParaRPr lang="fr-FR" sz="4400" b="1" dirty="0">
              <a:solidFill>
                <a:schemeClr val="accent4">
                  <a:lumMod val="50000"/>
                </a:schemeClr>
              </a:solidFill>
              <a:latin typeface="+mn-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 calcmode="lin" valueType="num">
                                      <p:cBhvr additive="base">
                                        <p:cTn id="7" dur="500" fill="hold"/>
                                        <p:tgtEl>
                                          <p:spTgt spid="1638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386">
                                            <p:txEl>
                                              <p:pRg st="1" end="1"/>
                                            </p:txEl>
                                          </p:spTgt>
                                        </p:tgtEl>
                                        <p:attrNameLst>
                                          <p:attrName>style.visibility</p:attrName>
                                        </p:attrNameLst>
                                      </p:cBhvr>
                                      <p:to>
                                        <p:strVal val="visible"/>
                                      </p:to>
                                    </p:set>
                                    <p:anim calcmode="lin" valueType="num">
                                      <p:cBhvr additive="base">
                                        <p:cTn id="13" dur="500" fill="hold"/>
                                        <p:tgtEl>
                                          <p:spTgt spid="1638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u contenu 2"/>
          <p:cNvSpPr>
            <a:spLocks noGrp="1"/>
          </p:cNvSpPr>
          <p:nvPr>
            <p:ph sz="quarter" idx="1"/>
          </p:nvPr>
        </p:nvSpPr>
        <p:spPr>
          <a:xfrm>
            <a:off x="381000" y="2286000"/>
            <a:ext cx="8153400" cy="3810000"/>
          </a:xfrm>
        </p:spPr>
        <p:txBody>
          <a:bodyPr>
            <a:normAutofit fontScale="92500" lnSpcReduction="20000"/>
          </a:bodyPr>
          <a:lstStyle/>
          <a:p>
            <a:pPr algn="just" eaLnBrk="1" hangingPunct="1">
              <a:spcBef>
                <a:spcPct val="0"/>
              </a:spcBef>
            </a:pPr>
            <a:r>
              <a:rPr lang="en-GB" sz="2200" dirty="0" smtClean="0"/>
              <a:t>Democratic governance means that </a:t>
            </a:r>
            <a:r>
              <a:rPr lang="en-GB" sz="2200" b="1" dirty="0" smtClean="0">
                <a:solidFill>
                  <a:srgbClr val="FF0000"/>
                </a:solidFill>
              </a:rPr>
              <a:t>people have a say </a:t>
            </a:r>
            <a:r>
              <a:rPr lang="en-GB" sz="2200" dirty="0" smtClean="0"/>
              <a:t>in the decisions that affect their lives and that they can hold decision-makers accountable. </a:t>
            </a:r>
          </a:p>
          <a:p>
            <a:pPr eaLnBrk="1" hangingPunct="1">
              <a:spcBef>
                <a:spcPct val="0"/>
              </a:spcBef>
              <a:buFont typeface="Wingdings" pitchFamily="2" charset="2"/>
              <a:buNone/>
            </a:pPr>
            <a:endParaRPr lang="en-GB" sz="2200" dirty="0" smtClean="0"/>
          </a:p>
          <a:p>
            <a:pPr algn="just" eaLnBrk="1" hangingPunct="1">
              <a:spcBef>
                <a:spcPct val="0"/>
              </a:spcBef>
            </a:pPr>
            <a:r>
              <a:rPr lang="en-GB" sz="2200" dirty="0" smtClean="0"/>
              <a:t>It further entails that the rules, institutions and practices that govern social interactions are </a:t>
            </a:r>
            <a:r>
              <a:rPr lang="en-GB" sz="2200" b="1" dirty="0" smtClean="0">
                <a:solidFill>
                  <a:srgbClr val="FF0000"/>
                </a:solidFill>
              </a:rPr>
              <a:t>inclusive and fair</a:t>
            </a:r>
            <a:r>
              <a:rPr lang="en-GB" sz="2200" dirty="0" smtClean="0"/>
              <a:t>, that women are equal partners with men in private and public spheres of life, that people are free from discrimination based on race, ethnicity, class, gender or any other attribute, and that the needs of future generations are reflected in current policies. </a:t>
            </a:r>
          </a:p>
          <a:p>
            <a:pPr eaLnBrk="1" hangingPunct="1">
              <a:spcBef>
                <a:spcPct val="0"/>
              </a:spcBef>
            </a:pPr>
            <a:endParaRPr lang="en-GB" sz="2200" dirty="0" smtClean="0">
              <a:solidFill>
                <a:srgbClr val="003399"/>
              </a:solidFill>
            </a:endParaRPr>
          </a:p>
          <a:p>
            <a:pPr algn="just" eaLnBrk="1" hangingPunct="1">
              <a:spcBef>
                <a:spcPct val="0"/>
              </a:spcBef>
            </a:pPr>
            <a:r>
              <a:rPr lang="en-GB" sz="2200" dirty="0" smtClean="0"/>
              <a:t>It also means that economic and social policies are </a:t>
            </a:r>
            <a:r>
              <a:rPr lang="en-GB" sz="2200" b="1" dirty="0" smtClean="0">
                <a:solidFill>
                  <a:srgbClr val="FF0000"/>
                </a:solidFill>
              </a:rPr>
              <a:t>responsive to people’s needs and their aspirations</a:t>
            </a:r>
            <a:r>
              <a:rPr lang="en-GB" sz="2200" dirty="0" smtClean="0"/>
              <a:t>, that these policies aim at eradicating poverty and expanding the choices that all people have in their lives, and that human rights and fundamental freedoms are respected.</a:t>
            </a:r>
            <a:endParaRPr lang="fr-FR" sz="2200" dirty="0" smtClean="0"/>
          </a:p>
        </p:txBody>
      </p:sp>
      <p:sp>
        <p:nvSpPr>
          <p:cNvPr id="5" name="Titre 1"/>
          <p:cNvSpPr>
            <a:spLocks noGrp="1"/>
          </p:cNvSpPr>
          <p:nvPr>
            <p:ph type="title"/>
          </p:nvPr>
        </p:nvSpPr>
        <p:spPr>
          <a:xfrm>
            <a:off x="533400" y="1219200"/>
            <a:ext cx="8153400" cy="990600"/>
          </a:xfrm>
        </p:spPr>
        <p:txBody>
          <a:bodyPr>
            <a:normAutofit fontScale="90000"/>
          </a:bodyPr>
          <a:lstStyle/>
          <a:p>
            <a:pPr algn="ctr" eaLnBrk="1" fontAlgn="auto" hangingPunct="1">
              <a:spcAft>
                <a:spcPts val="0"/>
              </a:spcAft>
              <a:defRPr/>
            </a:pPr>
            <a:r>
              <a:rPr lang="en-GB" sz="4900" b="1" kern="0" dirty="0" smtClean="0">
                <a:solidFill>
                  <a:schemeClr val="accent4">
                    <a:lumMod val="50000"/>
                  </a:schemeClr>
                </a:solidFill>
                <a:latin typeface="+mn-lt"/>
              </a:rPr>
              <a:t>Democratic Governance</a:t>
            </a:r>
            <a:br>
              <a:rPr lang="en-GB" sz="4900" b="1" kern="0" dirty="0" smtClean="0">
                <a:solidFill>
                  <a:schemeClr val="accent4">
                    <a:lumMod val="50000"/>
                  </a:schemeClr>
                </a:solidFill>
                <a:latin typeface="+mn-lt"/>
              </a:rPr>
            </a:br>
            <a:r>
              <a:rPr lang="en-GB" sz="3100" b="1" kern="0" dirty="0" smtClean="0">
                <a:solidFill>
                  <a:schemeClr val="accent4">
                    <a:lumMod val="50000"/>
                  </a:schemeClr>
                </a:solidFill>
                <a:latin typeface="+mn-lt"/>
              </a:rPr>
              <a:t>(UNDP Definition)</a:t>
            </a:r>
            <a:r>
              <a:rPr lang="en-GB" b="1" kern="0" dirty="0" smtClean="0">
                <a:solidFill>
                  <a:srgbClr val="003399"/>
                </a:solidFill>
                <a:latin typeface="Myriad Pro" pitchFamily="34" charset="0"/>
              </a:rPr>
              <a:t/>
            </a:r>
            <a:br>
              <a:rPr lang="en-GB" b="1" kern="0" dirty="0" smtClean="0">
                <a:solidFill>
                  <a:srgbClr val="003399"/>
                </a:solidFill>
                <a:latin typeface="Myriad Pro" pitchFamily="34" charset="0"/>
              </a:rPr>
            </a:b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 calcmode="lin" valueType="num">
                                      <p:cBhvr additive="base">
                                        <p:cTn id="7" dur="500" fill="hold"/>
                                        <p:tgtEl>
                                          <p:spTgt spid="1945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5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458">
                                            <p:txEl>
                                              <p:pRg st="2" end="2"/>
                                            </p:txEl>
                                          </p:spTgt>
                                        </p:tgtEl>
                                        <p:attrNameLst>
                                          <p:attrName>style.visibility</p:attrName>
                                        </p:attrNameLst>
                                      </p:cBhvr>
                                      <p:to>
                                        <p:strVal val="visible"/>
                                      </p:to>
                                    </p:set>
                                    <p:anim calcmode="lin" valueType="num">
                                      <p:cBhvr additive="base">
                                        <p:cTn id="13" dur="500" fill="hold"/>
                                        <p:tgtEl>
                                          <p:spTgt spid="1945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5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9458">
                                            <p:txEl>
                                              <p:pRg st="4" end="4"/>
                                            </p:txEl>
                                          </p:spTgt>
                                        </p:tgtEl>
                                        <p:attrNameLst>
                                          <p:attrName>style.visibility</p:attrName>
                                        </p:attrNameLst>
                                      </p:cBhvr>
                                      <p:to>
                                        <p:strVal val="visible"/>
                                      </p:to>
                                    </p:set>
                                    <p:anim calcmode="lin" valueType="num">
                                      <p:cBhvr additive="base">
                                        <p:cTn id="19" dur="500" fill="hold"/>
                                        <p:tgtEl>
                                          <p:spTgt spid="19458">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45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15962"/>
            <a:ext cx="8229600" cy="960438"/>
          </a:xfrm>
        </p:spPr>
        <p:txBody>
          <a:bodyPr>
            <a:normAutofit/>
          </a:bodyPr>
          <a:lstStyle/>
          <a:p>
            <a:r>
              <a:rPr lang="en-US" sz="3600" dirty="0" smtClean="0"/>
              <a:t>Components of democratic governance</a:t>
            </a:r>
            <a:endParaRPr lang="en-US" sz="3600" dirty="0"/>
          </a:p>
        </p:txBody>
      </p:sp>
      <p:sp>
        <p:nvSpPr>
          <p:cNvPr id="3" name="Content Placeholder 2"/>
          <p:cNvSpPr>
            <a:spLocks noGrp="1"/>
          </p:cNvSpPr>
          <p:nvPr>
            <p:ph idx="1"/>
          </p:nvPr>
        </p:nvSpPr>
        <p:spPr/>
        <p:txBody>
          <a:bodyPr>
            <a:normAutofit lnSpcReduction="10000"/>
          </a:bodyPr>
          <a:lstStyle/>
          <a:p>
            <a:pPr>
              <a:lnSpc>
                <a:spcPct val="90000"/>
              </a:lnSpc>
              <a:defRPr/>
            </a:pPr>
            <a:r>
              <a:rPr lang="en-US" dirty="0" smtClean="0"/>
              <a:t>Participation</a:t>
            </a:r>
          </a:p>
          <a:p>
            <a:pPr>
              <a:lnSpc>
                <a:spcPct val="90000"/>
              </a:lnSpc>
              <a:defRPr/>
            </a:pPr>
            <a:r>
              <a:rPr lang="en-US" dirty="0" smtClean="0"/>
              <a:t>Representation</a:t>
            </a:r>
          </a:p>
          <a:p>
            <a:pPr>
              <a:lnSpc>
                <a:spcPct val="90000"/>
              </a:lnSpc>
              <a:defRPr/>
            </a:pPr>
            <a:r>
              <a:rPr lang="en-US" dirty="0" smtClean="0"/>
              <a:t>Rule of law</a:t>
            </a:r>
          </a:p>
          <a:p>
            <a:pPr>
              <a:lnSpc>
                <a:spcPct val="90000"/>
              </a:lnSpc>
              <a:defRPr/>
            </a:pPr>
            <a:r>
              <a:rPr lang="en-US" dirty="0" smtClean="0"/>
              <a:t>Transparency</a:t>
            </a:r>
          </a:p>
          <a:p>
            <a:pPr>
              <a:lnSpc>
                <a:spcPct val="90000"/>
              </a:lnSpc>
              <a:defRPr/>
            </a:pPr>
            <a:r>
              <a:rPr lang="en-US" dirty="0" smtClean="0"/>
              <a:t>Accountability</a:t>
            </a:r>
          </a:p>
          <a:p>
            <a:pPr>
              <a:lnSpc>
                <a:spcPct val="90000"/>
              </a:lnSpc>
              <a:defRPr/>
            </a:pPr>
            <a:r>
              <a:rPr lang="en-US" dirty="0" smtClean="0"/>
              <a:t>Effectiveness</a:t>
            </a:r>
          </a:p>
          <a:p>
            <a:pPr>
              <a:lnSpc>
                <a:spcPct val="90000"/>
              </a:lnSpc>
              <a:defRPr/>
            </a:pPr>
            <a:r>
              <a:rPr lang="en-US" dirty="0" smtClean="0"/>
              <a:t>Efficiency</a:t>
            </a:r>
          </a:p>
          <a:p>
            <a:pPr>
              <a:lnSpc>
                <a:spcPct val="90000"/>
              </a:lnSpc>
              <a:defRPr/>
            </a:pPr>
            <a:r>
              <a:rPr lang="en-US" dirty="0" smtClean="0"/>
              <a:t>Responsiveness</a:t>
            </a:r>
          </a:p>
          <a:p>
            <a:pPr>
              <a:lnSpc>
                <a:spcPct val="90000"/>
              </a:lnSpc>
              <a:defRPr/>
            </a:pPr>
            <a:r>
              <a:rPr lang="en-US" dirty="0" smtClean="0"/>
              <a:t>Equity</a:t>
            </a:r>
          </a:p>
          <a:p>
            <a:endParaRPr lang="en-US" dirty="0"/>
          </a:p>
        </p:txBody>
      </p:sp>
      <p:sp>
        <p:nvSpPr>
          <p:cNvPr id="4" name="TextBox 3"/>
          <p:cNvSpPr txBox="1"/>
          <p:nvPr/>
        </p:nvSpPr>
        <p:spPr>
          <a:xfrm>
            <a:off x="5638800" y="4297740"/>
            <a:ext cx="3581400" cy="1569660"/>
          </a:xfrm>
          <a:prstGeom prst="rect">
            <a:avLst/>
          </a:prstGeom>
          <a:noFill/>
        </p:spPr>
        <p:txBody>
          <a:bodyPr wrap="square" rtlCol="0">
            <a:spAutoFit/>
          </a:bodyPr>
          <a:lstStyle/>
          <a:p>
            <a:pPr>
              <a:buFont typeface="Calibri" pitchFamily="34" charset="0"/>
              <a:buChar char="→"/>
            </a:pPr>
            <a:r>
              <a:rPr lang="en-US" sz="3200" b="1" dirty="0" smtClean="0"/>
              <a:t> </a:t>
            </a:r>
            <a:r>
              <a:rPr lang="en-US" sz="3200" b="1" dirty="0" smtClean="0">
                <a:solidFill>
                  <a:schemeClr val="accent1"/>
                </a:solidFill>
              </a:rPr>
              <a:t>HOW TO MEASURE GOVERNANCE?</a:t>
            </a:r>
            <a:endParaRPr lang="en-US" sz="3200" b="1" dirty="0">
              <a:solidFill>
                <a:schemeClr val="accent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Line 2"/>
          <p:cNvSpPr>
            <a:spLocks noChangeShapeType="1"/>
          </p:cNvSpPr>
          <p:nvPr/>
        </p:nvSpPr>
        <p:spPr bwMode="auto">
          <a:xfrm>
            <a:off x="304800" y="1524000"/>
            <a:ext cx="7162800" cy="0"/>
          </a:xfrm>
          <a:prstGeom prst="line">
            <a:avLst/>
          </a:prstGeom>
          <a:noFill/>
          <a:ln w="12700">
            <a:solidFill>
              <a:schemeClr val="bg1"/>
            </a:solidFill>
            <a:round/>
            <a:headEnd/>
            <a:tailEnd/>
          </a:ln>
        </p:spPr>
        <p:txBody>
          <a:bodyPr/>
          <a:lstStyle/>
          <a:p>
            <a:endParaRPr lang="en-US"/>
          </a:p>
        </p:txBody>
      </p:sp>
      <p:sp>
        <p:nvSpPr>
          <p:cNvPr id="27651" name="Text Box 3"/>
          <p:cNvSpPr txBox="1">
            <a:spLocks noChangeArrowheads="1"/>
          </p:cNvSpPr>
          <p:nvPr/>
        </p:nvSpPr>
        <p:spPr bwMode="auto">
          <a:xfrm>
            <a:off x="609600" y="1066800"/>
            <a:ext cx="7151688" cy="457200"/>
          </a:xfrm>
          <a:prstGeom prst="rect">
            <a:avLst/>
          </a:prstGeom>
          <a:noFill/>
          <a:ln w="9525">
            <a:noFill/>
            <a:miter lim="800000"/>
            <a:headEnd/>
            <a:tailEnd/>
          </a:ln>
        </p:spPr>
        <p:txBody>
          <a:bodyPr>
            <a:spAutoFit/>
          </a:bodyPr>
          <a:lstStyle/>
          <a:p>
            <a:pPr eaLnBrk="0" hangingPunct="0"/>
            <a:endParaRPr lang="en-GB" b="1">
              <a:solidFill>
                <a:srgbClr val="003399"/>
              </a:solidFill>
            </a:endParaRPr>
          </a:p>
        </p:txBody>
      </p:sp>
      <p:sp>
        <p:nvSpPr>
          <p:cNvPr id="27652" name="Rectangle 4"/>
          <p:cNvSpPr>
            <a:spLocks noChangeArrowheads="1"/>
          </p:cNvSpPr>
          <p:nvPr/>
        </p:nvSpPr>
        <p:spPr bwMode="auto">
          <a:xfrm>
            <a:off x="381000" y="2057400"/>
            <a:ext cx="7956550" cy="427038"/>
          </a:xfrm>
          <a:prstGeom prst="rect">
            <a:avLst/>
          </a:prstGeom>
          <a:noFill/>
          <a:ln w="9525">
            <a:noFill/>
            <a:miter lim="800000"/>
            <a:headEnd/>
            <a:tailEnd/>
          </a:ln>
        </p:spPr>
        <p:txBody>
          <a:bodyPr anchor="ctr">
            <a:spAutoFit/>
          </a:bodyPr>
          <a:lstStyle/>
          <a:p>
            <a:pPr>
              <a:tabLst>
                <a:tab pos="457200" algn="l"/>
              </a:tabLst>
            </a:pPr>
            <a:endParaRPr lang="en-GB" sz="2200"/>
          </a:p>
        </p:txBody>
      </p:sp>
      <p:sp>
        <p:nvSpPr>
          <p:cNvPr id="27653" name="Text Box 5"/>
          <p:cNvSpPr txBox="1">
            <a:spLocks noChangeArrowheads="1"/>
          </p:cNvSpPr>
          <p:nvPr/>
        </p:nvSpPr>
        <p:spPr bwMode="auto">
          <a:xfrm>
            <a:off x="4267200" y="1736725"/>
            <a:ext cx="3429000" cy="4435475"/>
          </a:xfrm>
          <a:prstGeom prst="rect">
            <a:avLst/>
          </a:prstGeom>
          <a:noFill/>
          <a:ln w="9525">
            <a:noFill/>
            <a:miter lim="800000"/>
            <a:headEnd/>
            <a:tailEnd/>
          </a:ln>
        </p:spPr>
        <p:txBody>
          <a:bodyPr>
            <a:spAutoFit/>
          </a:bodyPr>
          <a:lstStyle/>
          <a:p>
            <a:pPr algn="ctr" eaLnBrk="0" hangingPunct="0">
              <a:lnSpc>
                <a:spcPct val="80000"/>
              </a:lnSpc>
              <a:spcBef>
                <a:spcPct val="20000"/>
              </a:spcBef>
            </a:pPr>
            <a:r>
              <a:rPr lang="en-GB" sz="3400" i="1" dirty="0"/>
              <a:t>“Not everything that counts can be counted, </a:t>
            </a:r>
            <a:r>
              <a:rPr lang="en-GB" sz="3400" i="1" dirty="0">
                <a:solidFill>
                  <a:srgbClr val="FF0000"/>
                </a:solidFill>
              </a:rPr>
              <a:t>and not everything that can be counted counts.”</a:t>
            </a:r>
          </a:p>
          <a:p>
            <a:pPr algn="ctr" eaLnBrk="0" hangingPunct="0">
              <a:lnSpc>
                <a:spcPct val="80000"/>
              </a:lnSpc>
              <a:spcBef>
                <a:spcPct val="20000"/>
              </a:spcBef>
            </a:pPr>
            <a:r>
              <a:rPr lang="en-GB" sz="3400" i="1" dirty="0">
                <a:solidFill>
                  <a:srgbClr val="FF0000"/>
                </a:solidFill>
              </a:rPr>
              <a:t> </a:t>
            </a:r>
          </a:p>
          <a:p>
            <a:pPr algn="ctr" eaLnBrk="0" hangingPunct="0">
              <a:lnSpc>
                <a:spcPct val="80000"/>
              </a:lnSpc>
              <a:spcBef>
                <a:spcPct val="20000"/>
              </a:spcBef>
            </a:pPr>
            <a:r>
              <a:rPr lang="en-GB" sz="3400" dirty="0"/>
              <a:t>– Albert Einstein</a:t>
            </a:r>
          </a:p>
          <a:p>
            <a:pPr algn="ctr">
              <a:spcBef>
                <a:spcPct val="50000"/>
              </a:spcBef>
            </a:pPr>
            <a:endParaRPr lang="en-GB" sz="3400" dirty="0">
              <a:solidFill>
                <a:srgbClr val="003399"/>
              </a:solidFill>
            </a:endParaRPr>
          </a:p>
        </p:txBody>
      </p:sp>
      <p:pic>
        <p:nvPicPr>
          <p:cNvPr id="27654" name="Picture 6" descr="Einstein"/>
          <p:cNvPicPr>
            <a:picLocks noChangeAspect="1" noChangeArrowheads="1"/>
          </p:cNvPicPr>
          <p:nvPr/>
        </p:nvPicPr>
        <p:blipFill>
          <a:blip r:embed="rId3" cstate="print"/>
          <a:srcRect/>
          <a:stretch>
            <a:fillRect/>
          </a:stretch>
        </p:blipFill>
        <p:spPr bwMode="auto">
          <a:xfrm>
            <a:off x="1295400" y="1857375"/>
            <a:ext cx="2759075" cy="3324225"/>
          </a:xfrm>
          <a:prstGeom prst="rect">
            <a:avLst/>
          </a:prstGeom>
          <a:noFill/>
          <a:ln w="9525">
            <a:noFill/>
            <a:miter lim="800000"/>
            <a:headEnd/>
            <a:tailEnd/>
          </a:ln>
        </p:spPr>
      </p:pic>
      <p:sp>
        <p:nvSpPr>
          <p:cNvPr id="27655" name="Text Box 8"/>
          <p:cNvSpPr txBox="1">
            <a:spLocks noChangeArrowheads="1"/>
          </p:cNvSpPr>
          <p:nvPr/>
        </p:nvSpPr>
        <p:spPr bwMode="auto">
          <a:xfrm>
            <a:off x="304800" y="457200"/>
            <a:ext cx="7467600" cy="1031051"/>
          </a:xfrm>
          <a:prstGeom prst="rect">
            <a:avLst/>
          </a:prstGeom>
          <a:noFill/>
          <a:ln w="9525">
            <a:noFill/>
            <a:miter lim="800000"/>
            <a:headEnd/>
            <a:tailEnd/>
          </a:ln>
        </p:spPr>
        <p:txBody>
          <a:bodyPr>
            <a:spAutoFit/>
          </a:bodyPr>
          <a:lstStyle/>
          <a:p>
            <a:pPr algn="ctr">
              <a:spcBef>
                <a:spcPts val="600"/>
              </a:spcBef>
            </a:pPr>
            <a:r>
              <a:rPr lang="en-GB" sz="2800" dirty="0" smtClean="0"/>
              <a:t>Measuring governance:</a:t>
            </a:r>
          </a:p>
          <a:p>
            <a:pPr algn="ctr">
              <a:spcBef>
                <a:spcPts val="600"/>
              </a:spcBef>
            </a:pPr>
            <a:r>
              <a:rPr lang="en-GB" sz="2800" dirty="0" smtClean="0"/>
              <a:t>A </a:t>
            </a:r>
            <a:r>
              <a:rPr lang="en-GB" sz="2800" dirty="0"/>
              <a:t>word of </a:t>
            </a:r>
            <a:r>
              <a:rPr lang="en-GB" sz="2800" dirty="0" smtClean="0"/>
              <a:t>caution:</a:t>
            </a:r>
            <a:endParaRPr lang="en-GB"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90600"/>
            <a:ext cx="8229600" cy="960438"/>
          </a:xfrm>
        </p:spPr>
        <p:txBody>
          <a:bodyPr>
            <a:normAutofit fontScale="90000"/>
          </a:bodyPr>
          <a:lstStyle/>
          <a:p>
            <a:r>
              <a:rPr lang="en-US" dirty="0" smtClean="0"/>
              <a:t>Questions to consider when trying to measure corruption</a:t>
            </a:r>
            <a:endParaRPr lang="en-US" dirty="0"/>
          </a:p>
        </p:txBody>
      </p:sp>
      <p:sp>
        <p:nvSpPr>
          <p:cNvPr id="3" name="Content Placeholder 2"/>
          <p:cNvSpPr>
            <a:spLocks noGrp="1"/>
          </p:cNvSpPr>
          <p:nvPr>
            <p:ph idx="1"/>
          </p:nvPr>
        </p:nvSpPr>
        <p:spPr>
          <a:xfrm>
            <a:off x="381000" y="1981200"/>
            <a:ext cx="8229600" cy="4525963"/>
          </a:xfrm>
        </p:spPr>
        <p:txBody>
          <a:bodyPr>
            <a:normAutofit/>
          </a:bodyPr>
          <a:lstStyle/>
          <a:p>
            <a:r>
              <a:rPr lang="en-US" sz="2800" dirty="0" smtClean="0"/>
              <a:t>Measuring the disease or the cure?</a:t>
            </a:r>
          </a:p>
          <a:p>
            <a:r>
              <a:rPr lang="en-US" sz="2800" dirty="0" smtClean="0"/>
              <a:t>Measuring corruption or corruption risks?</a:t>
            </a:r>
          </a:p>
          <a:p>
            <a:r>
              <a:rPr lang="en-US" sz="2800" dirty="0" smtClean="0"/>
              <a:t>Measuring the enabling environment </a:t>
            </a:r>
          </a:p>
          <a:p>
            <a:r>
              <a:rPr lang="en-US" sz="2800" dirty="0" smtClean="0"/>
              <a:t>Measuring the change you want to see</a:t>
            </a:r>
          </a:p>
          <a:p>
            <a:r>
              <a:rPr lang="en-US" sz="2800" dirty="0" smtClean="0"/>
              <a:t>Measuring… changes perceptions</a:t>
            </a:r>
          </a:p>
          <a:p>
            <a:pPr marL="0" indent="0">
              <a:buNone/>
            </a:pPr>
            <a:r>
              <a:rPr lang="en-US" sz="2800" b="1" dirty="0" smtClean="0"/>
              <a:t>→Focus on likelihood and impact</a:t>
            </a:r>
          </a:p>
          <a:p>
            <a:pPr algn="r">
              <a:buNone/>
            </a:pPr>
            <a:r>
              <a:rPr lang="en-US" sz="2400" dirty="0" smtClean="0"/>
              <a:t>→ Examples from Indonesia PGA</a:t>
            </a:r>
          </a:p>
          <a:p>
            <a:pPr algn="r">
              <a:buNone/>
            </a:pPr>
            <a:r>
              <a:rPr lang="en-US" sz="2400" dirty="0" smtClean="0"/>
              <a:t>→ Corruption Risk Assessment (CRA) tool (</a:t>
            </a:r>
            <a:r>
              <a:rPr lang="en-US" sz="2400" i="1" dirty="0" err="1" smtClean="0"/>
              <a:t>www.tinyurl.com</a:t>
            </a:r>
            <a:r>
              <a:rPr lang="en-US" sz="2400" i="1" dirty="0" smtClean="0"/>
              <a:t>/redd-cra-v2)</a:t>
            </a:r>
            <a:endParaRPr lang="en-US" sz="2400" i="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58762"/>
            <a:ext cx="8229600" cy="960438"/>
          </a:xfrm>
        </p:spPr>
        <p:txBody>
          <a:bodyPr/>
          <a:lstStyle/>
          <a:p>
            <a:r>
              <a:rPr lang="en-US" dirty="0" smtClean="0"/>
              <a:t>The pillars of integrity</a:t>
            </a:r>
            <a:endParaRPr lang="en-US" dirty="0"/>
          </a:p>
        </p:txBody>
      </p:sp>
      <p:sp>
        <p:nvSpPr>
          <p:cNvPr id="3" name="Content Placeholder 2"/>
          <p:cNvSpPr>
            <a:spLocks noGrp="1"/>
          </p:cNvSpPr>
          <p:nvPr>
            <p:ph idx="1"/>
          </p:nvPr>
        </p:nvSpPr>
        <p:spPr>
          <a:xfrm>
            <a:off x="457200" y="1417637"/>
            <a:ext cx="8229600" cy="4830763"/>
          </a:xfrm>
        </p:spPr>
        <p:txBody>
          <a:bodyPr>
            <a:normAutofit/>
          </a:bodyPr>
          <a:lstStyle/>
          <a:p>
            <a:pPr>
              <a:lnSpc>
                <a:spcPct val="110000"/>
              </a:lnSpc>
              <a:spcBef>
                <a:spcPts val="0"/>
              </a:spcBef>
            </a:pPr>
            <a:r>
              <a:rPr lang="en-US" b="1" dirty="0" smtClean="0"/>
              <a:t>Transparency - Access to information</a:t>
            </a:r>
          </a:p>
          <a:p>
            <a:pPr algn="r">
              <a:lnSpc>
                <a:spcPct val="110000"/>
              </a:lnSpc>
              <a:spcBef>
                <a:spcPts val="0"/>
              </a:spcBef>
              <a:buNone/>
            </a:pPr>
            <a:r>
              <a:rPr lang="en-US" dirty="0" smtClean="0"/>
              <a:t>	</a:t>
            </a:r>
            <a:r>
              <a:rPr lang="en-US" sz="2400" i="1" dirty="0" smtClean="0"/>
              <a:t>By whom? Information about what? Is it usable? Is it used?</a:t>
            </a:r>
          </a:p>
          <a:p>
            <a:pPr>
              <a:lnSpc>
                <a:spcPct val="110000"/>
              </a:lnSpc>
              <a:spcBef>
                <a:spcPts val="0"/>
              </a:spcBef>
            </a:pPr>
            <a:r>
              <a:rPr lang="en-US" b="1" dirty="0" smtClean="0"/>
              <a:t>Accountability</a:t>
            </a:r>
            <a:r>
              <a:rPr lang="en-US" dirty="0" smtClean="0"/>
              <a:t> </a:t>
            </a:r>
          </a:p>
          <a:p>
            <a:pPr marL="800100" lvl="2" indent="0">
              <a:lnSpc>
                <a:spcPct val="110000"/>
              </a:lnSpc>
              <a:spcBef>
                <a:spcPts val="0"/>
              </a:spcBef>
              <a:buNone/>
            </a:pPr>
            <a:r>
              <a:rPr lang="en-US" sz="2800" dirty="0" smtClean="0"/>
              <a:t>- Feedback</a:t>
            </a:r>
          </a:p>
          <a:p>
            <a:pPr lvl="2">
              <a:lnSpc>
                <a:spcPct val="110000"/>
              </a:lnSpc>
              <a:spcBef>
                <a:spcPts val="0"/>
              </a:spcBef>
              <a:buNone/>
            </a:pPr>
            <a:r>
              <a:rPr lang="en-US" sz="2800" dirty="0" smtClean="0"/>
              <a:t>- Complaints</a:t>
            </a:r>
          </a:p>
          <a:p>
            <a:pPr lvl="2">
              <a:lnSpc>
                <a:spcPct val="110000"/>
              </a:lnSpc>
              <a:spcBef>
                <a:spcPts val="0"/>
              </a:spcBef>
              <a:buNone/>
            </a:pPr>
            <a:r>
              <a:rPr lang="en-US" sz="2800" dirty="0" smtClean="0"/>
              <a:t>- Sanctions</a:t>
            </a:r>
          </a:p>
          <a:p>
            <a:pPr>
              <a:lnSpc>
                <a:spcPct val="110000"/>
              </a:lnSpc>
              <a:spcBef>
                <a:spcPts val="0"/>
              </a:spcBef>
            </a:pPr>
            <a:r>
              <a:rPr lang="en-US" b="1" dirty="0" smtClean="0"/>
              <a:t>Participation</a:t>
            </a:r>
            <a:r>
              <a:rPr lang="en-US" dirty="0" smtClean="0"/>
              <a:t> </a:t>
            </a:r>
          </a:p>
          <a:p>
            <a:pPr lvl="1">
              <a:lnSpc>
                <a:spcPct val="110000"/>
              </a:lnSpc>
              <a:spcBef>
                <a:spcPts val="0"/>
              </a:spcBef>
            </a:pPr>
            <a:r>
              <a:rPr lang="en-US" dirty="0" smtClean="0"/>
              <a:t>How to measure “full and effective” ?</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8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7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9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6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19506</TotalTime>
  <Words>1270</Words>
  <Application>Microsoft Office PowerPoint</Application>
  <PresentationFormat>On-screen Show (4:3)</PresentationFormat>
  <Paragraphs>112</Paragraphs>
  <Slides>7</Slides>
  <Notes>6</Notes>
  <HiddenSlides>0</HiddenSlides>
  <MMClips>0</MMClips>
  <ScaleCrop>false</ScaleCrop>
  <HeadingPairs>
    <vt:vector size="4" baseType="variant">
      <vt:variant>
        <vt:lpstr>Theme</vt:lpstr>
      </vt:variant>
      <vt:variant>
        <vt:i4>10</vt:i4>
      </vt:variant>
      <vt:variant>
        <vt:lpstr>Slide Titles</vt:lpstr>
      </vt:variant>
      <vt:variant>
        <vt:i4>7</vt:i4>
      </vt:variant>
    </vt:vector>
  </HeadingPairs>
  <TitlesOfParts>
    <vt:vector size="17" baseType="lpstr">
      <vt:lpstr>Office Theme</vt:lpstr>
      <vt:lpstr>2_Custom Design</vt:lpstr>
      <vt:lpstr>8_Custom Design</vt:lpstr>
      <vt:lpstr>7_Custom Design</vt:lpstr>
      <vt:lpstr>10_Custom Design</vt:lpstr>
      <vt:lpstr>11_Custom Design</vt:lpstr>
      <vt:lpstr>9_Custom Design</vt:lpstr>
      <vt:lpstr>6_Custom Design</vt:lpstr>
      <vt:lpstr>3_Custom Design</vt:lpstr>
      <vt:lpstr>Custom Design</vt:lpstr>
      <vt:lpstr>Slide 1</vt:lpstr>
      <vt:lpstr>Slide 2</vt:lpstr>
      <vt:lpstr>Democratic Governance (UNDP Definition) </vt:lpstr>
      <vt:lpstr>Components of democratic governance</vt:lpstr>
      <vt:lpstr>Slide 5</vt:lpstr>
      <vt:lpstr>Questions to consider when trying to measure corruption</vt:lpstr>
      <vt:lpstr>The pillars of integrity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Linda Mumoki</dc:creator>
  <cp:lastModifiedBy>Danae Issa</cp:lastModifiedBy>
  <cp:revision>261</cp:revision>
  <dcterms:created xsi:type="dcterms:W3CDTF">2012-09-11T07:20:24Z</dcterms:created>
  <dcterms:modified xsi:type="dcterms:W3CDTF">2014-04-25T14:16:05Z</dcterms:modified>
</cp:coreProperties>
</file>