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82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9DFBEB-49AE-42D0-A63B-72319FB28240}" type="datetimeFigureOut">
              <a:rPr lang="en-US" smtClean="0"/>
              <a:t>4/12/2014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8F92E0-CF2F-40F9-9896-FBDAAD590E95}"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Consider these levels of engagement</a:t>
            </a:r>
            <a:r>
              <a:rPr lang="en-US" baseline="0" dirty="0" smtClean="0"/>
              <a:t> when designing the local workshops – bearing in mind the PGA means to do more than inform and consult, but really involve and even empower local stakeholders…</a:t>
            </a:r>
            <a:endParaRPr lang="en-US" dirty="0"/>
          </a:p>
        </p:txBody>
      </p:sp>
      <p:sp>
        <p:nvSpPr>
          <p:cNvPr id="4" name="Slide Number Placeholder 3"/>
          <p:cNvSpPr>
            <a:spLocks noGrp="1"/>
          </p:cNvSpPr>
          <p:nvPr>
            <p:ph type="sldNum" sz="quarter" idx="10"/>
          </p:nvPr>
        </p:nvSpPr>
        <p:spPr/>
        <p:txBody>
          <a:bodyPr/>
          <a:lstStyle/>
          <a:p>
            <a:fld id="{BC8F92E0-CF2F-40F9-9896-FBDAAD590E95}" type="slidenum">
              <a:rPr lang="en-US" smtClean="0"/>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2D0B5D6-D142-41E5-9EEC-048487F462FB}" type="datetimeFigureOut">
              <a:rPr lang="en-US" smtClean="0"/>
              <a:pPr/>
              <a:t>4/12/2014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62BAEC-23F5-4648-80E6-04BCDA0368B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D0B5D6-D142-41E5-9EEC-048487F462FB}" type="datetimeFigureOut">
              <a:rPr lang="en-US" smtClean="0"/>
              <a:pPr/>
              <a:t>4/12/2014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62BAEC-23F5-4648-80E6-04BCDA0368B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D0B5D6-D142-41E5-9EEC-048487F462FB}" type="datetimeFigureOut">
              <a:rPr lang="en-US" smtClean="0"/>
              <a:pPr/>
              <a:t>4/12/2014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62BAEC-23F5-4648-80E6-04BCDA0368B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D0B5D6-D142-41E5-9EEC-048487F462FB}" type="datetimeFigureOut">
              <a:rPr lang="en-US" smtClean="0"/>
              <a:pPr/>
              <a:t>4/12/2014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62BAEC-23F5-4648-80E6-04BCDA0368B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D0B5D6-D142-41E5-9EEC-048487F462FB}" type="datetimeFigureOut">
              <a:rPr lang="en-US" smtClean="0"/>
              <a:pPr/>
              <a:t>4/12/2014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62BAEC-23F5-4648-80E6-04BCDA0368B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2D0B5D6-D142-41E5-9EEC-048487F462FB}" type="datetimeFigureOut">
              <a:rPr lang="en-US" smtClean="0"/>
              <a:pPr/>
              <a:t>4/12/2014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62BAEC-23F5-4648-80E6-04BCDA0368B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2D0B5D6-D142-41E5-9EEC-048487F462FB}" type="datetimeFigureOut">
              <a:rPr lang="en-US" smtClean="0"/>
              <a:pPr/>
              <a:t>4/12/2014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62BAEC-23F5-4648-80E6-04BCDA0368B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2D0B5D6-D142-41E5-9EEC-048487F462FB}" type="datetimeFigureOut">
              <a:rPr lang="en-US" smtClean="0"/>
              <a:pPr/>
              <a:t>4/12/2014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62BAEC-23F5-4648-80E6-04BCDA0368B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D0B5D6-D142-41E5-9EEC-048487F462FB}" type="datetimeFigureOut">
              <a:rPr lang="en-US" smtClean="0"/>
              <a:pPr/>
              <a:t>4/12/2014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62BAEC-23F5-4648-80E6-04BCDA0368B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D0B5D6-D142-41E5-9EEC-048487F462FB}" type="datetimeFigureOut">
              <a:rPr lang="en-US" smtClean="0"/>
              <a:pPr/>
              <a:t>4/12/2014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62BAEC-23F5-4648-80E6-04BCDA0368B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D0B5D6-D142-41E5-9EEC-048487F462FB}" type="datetimeFigureOut">
              <a:rPr lang="en-US" smtClean="0"/>
              <a:pPr/>
              <a:t>4/12/2014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62BAEC-23F5-4648-80E6-04BCDA0368B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D0B5D6-D142-41E5-9EEC-048487F462FB}" type="datetimeFigureOut">
              <a:rPr lang="en-US" smtClean="0"/>
              <a:pPr/>
              <a:t>4/12/2014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62BAEC-23F5-4648-80E6-04BCDA0368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892175"/>
            <a:ext cx="9296400" cy="1470025"/>
          </a:xfrm>
        </p:spPr>
        <p:txBody>
          <a:bodyPr>
            <a:normAutofit fontScale="90000"/>
          </a:bodyPr>
          <a:lstStyle/>
          <a:p>
            <a:pPr algn="l"/>
            <a:r>
              <a:rPr lang="en-US" sz="3600" dirty="0" smtClean="0"/>
              <a:t>Purpose of local consultation workshops: to obtain and integrate the views and inputs from local communities into the PGA indicator set and data collection methods (to improve the indicator set and the methods for data collection, before collecting the data, to ensure it really looks at issues that are relevant to the concerned communities)</a:t>
            </a:r>
            <a:endParaRPr lang="en-US" sz="3600" dirty="0"/>
          </a:p>
        </p:txBody>
      </p:sp>
      <p:sp>
        <p:nvSpPr>
          <p:cNvPr id="3" name="Subtitle 2"/>
          <p:cNvSpPr>
            <a:spLocks noGrp="1"/>
          </p:cNvSpPr>
          <p:nvPr>
            <p:ph type="subTitle" idx="1"/>
          </p:nvPr>
        </p:nvSpPr>
        <p:spPr>
          <a:xfrm>
            <a:off x="0" y="3505200"/>
            <a:ext cx="9144000" cy="3810000"/>
          </a:xfrm>
        </p:spPr>
        <p:txBody>
          <a:bodyPr>
            <a:normAutofit/>
          </a:bodyPr>
          <a:lstStyle/>
          <a:p>
            <a:pPr algn="l">
              <a:spcBef>
                <a:spcPts val="0"/>
              </a:spcBef>
            </a:pPr>
            <a:r>
              <a:rPr lang="en-US" sz="2800" dirty="0" smtClean="0"/>
              <a:t>3 groups: Group 1: Mangrove site, Group 2: </a:t>
            </a:r>
            <a:r>
              <a:rPr lang="en-US" sz="2800" dirty="0" err="1" smtClean="0"/>
              <a:t>Mbe</a:t>
            </a:r>
            <a:r>
              <a:rPr lang="en-US" sz="2800" dirty="0" smtClean="0"/>
              <a:t>/</a:t>
            </a:r>
            <a:r>
              <a:rPr lang="en-US" sz="2800" dirty="0" err="1" smtClean="0"/>
              <a:t>Afi</a:t>
            </a:r>
            <a:r>
              <a:rPr lang="en-US" sz="2800" dirty="0" smtClean="0"/>
              <a:t> site, Group 3: </a:t>
            </a:r>
            <a:r>
              <a:rPr lang="en-US" sz="2800" dirty="0" err="1" smtClean="0"/>
              <a:t>Ekuri</a:t>
            </a:r>
            <a:r>
              <a:rPr lang="en-US" sz="2800" dirty="0" smtClean="0"/>
              <a:t> site</a:t>
            </a:r>
          </a:p>
          <a:p>
            <a:pPr algn="l">
              <a:spcBef>
                <a:spcPts val="0"/>
              </a:spcBef>
            </a:pPr>
            <a:endParaRPr lang="en-US" sz="2800" dirty="0"/>
          </a:p>
          <a:p>
            <a:pPr algn="l">
              <a:spcBef>
                <a:spcPts val="0"/>
              </a:spcBef>
            </a:pPr>
            <a:r>
              <a:rPr lang="en-US" sz="2800" dirty="0" smtClean="0">
                <a:solidFill>
                  <a:schemeClr val="tx1"/>
                </a:solidFill>
              </a:rPr>
              <a:t>SUGGEST: </a:t>
            </a:r>
          </a:p>
          <a:p>
            <a:pPr algn="l">
              <a:spcBef>
                <a:spcPts val="0"/>
              </a:spcBef>
              <a:buFontTx/>
              <a:buChar char="-"/>
            </a:pPr>
            <a:r>
              <a:rPr lang="en-US" sz="2800" dirty="0" smtClean="0">
                <a:solidFill>
                  <a:schemeClr val="tx1"/>
                </a:solidFill>
              </a:rPr>
              <a:t> WORKSHOP PARTICIPANTS</a:t>
            </a:r>
          </a:p>
          <a:p>
            <a:pPr algn="l">
              <a:spcBef>
                <a:spcPts val="0"/>
              </a:spcBef>
              <a:buFontTx/>
              <a:buChar char="-"/>
            </a:pPr>
            <a:r>
              <a:rPr lang="en-US" sz="2800" dirty="0">
                <a:solidFill>
                  <a:schemeClr val="tx1"/>
                </a:solidFill>
              </a:rPr>
              <a:t> </a:t>
            </a:r>
            <a:r>
              <a:rPr lang="en-US" sz="2800" dirty="0" smtClean="0">
                <a:solidFill>
                  <a:schemeClr val="tx1"/>
                </a:solidFill>
              </a:rPr>
              <a:t>WORKSHOP CONTENTS AND AGENDA (incl. duration)</a:t>
            </a:r>
          </a:p>
          <a:p>
            <a:pPr algn="l">
              <a:spcBef>
                <a:spcPts val="0"/>
              </a:spcBef>
              <a:buFontTx/>
              <a:buChar char="-"/>
            </a:pPr>
            <a:r>
              <a:rPr lang="en-US" sz="2800" dirty="0" smtClean="0">
                <a:solidFill>
                  <a:schemeClr val="tx1"/>
                </a:solidFill>
              </a:rPr>
              <a:t> WORKSHOP APPROACH AND METHODOLOGY</a:t>
            </a:r>
          </a:p>
          <a:p>
            <a:pPr algn="l">
              <a:spcBef>
                <a:spcPts val="0"/>
              </a:spcBef>
            </a:pP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480" y="71414"/>
            <a:ext cx="8686800" cy="928694"/>
          </a:xfrm>
        </p:spPr>
        <p:txBody>
          <a:bodyPr>
            <a:normAutofit/>
          </a:bodyPr>
          <a:lstStyle/>
          <a:p>
            <a:r>
              <a:rPr lang="en-GB" sz="2800" b="1" dirty="0" smtClean="0"/>
              <a:t>Levels of Stakeholder Engagement (Participation) &amp; Goals</a:t>
            </a:r>
            <a:endParaRPr lang="en-GB" sz="2800" b="1" dirty="0"/>
          </a:p>
        </p:txBody>
      </p:sp>
      <p:graphicFrame>
        <p:nvGraphicFramePr>
          <p:cNvPr id="4" name="Content Placeholder 3"/>
          <p:cNvGraphicFramePr>
            <a:graphicFrameLocks noGrp="1"/>
          </p:cNvGraphicFramePr>
          <p:nvPr>
            <p:ph idx="1"/>
          </p:nvPr>
        </p:nvGraphicFramePr>
        <p:xfrm>
          <a:off x="142876" y="1142984"/>
          <a:ext cx="8858280" cy="5500702"/>
        </p:xfrm>
        <a:graphic>
          <a:graphicData uri="http://schemas.openxmlformats.org/drawingml/2006/table">
            <a:tbl>
              <a:tblPr firstRow="1" bandRow="1">
                <a:tableStyleId>{5C22544A-7EE6-4342-B048-85BDC9FD1C3A}</a:tableStyleId>
              </a:tblPr>
              <a:tblGrid>
                <a:gridCol w="1714480"/>
                <a:gridCol w="7143800"/>
              </a:tblGrid>
              <a:tr h="1212019">
                <a:tc>
                  <a:txBody>
                    <a:bodyPr/>
                    <a:lstStyle/>
                    <a:p>
                      <a:r>
                        <a:rPr lang="en-GB" b="1" dirty="0" smtClean="0"/>
                        <a:t>Inform </a:t>
                      </a:r>
                    </a:p>
                  </a:txBody>
                  <a:tcPr/>
                </a:tc>
                <a:tc>
                  <a:txBody>
                    <a:bodyPr/>
                    <a:lstStyle/>
                    <a:p>
                      <a:r>
                        <a:rPr lang="en-GB" b="0" dirty="0" smtClean="0"/>
                        <a:t>To provide stakeholders</a:t>
                      </a:r>
                      <a:r>
                        <a:rPr lang="en-GB" b="0" baseline="0" dirty="0" smtClean="0"/>
                        <a:t> with balanced and objective information and assist them in understanding the problem, alternatives, opportunities and/or solutions.</a:t>
                      </a:r>
                      <a:endParaRPr lang="en-GB" b="0" dirty="0"/>
                    </a:p>
                  </a:txBody>
                  <a:tcPr/>
                </a:tc>
              </a:tr>
              <a:tr h="932322">
                <a:tc>
                  <a:txBody>
                    <a:bodyPr/>
                    <a:lstStyle/>
                    <a:p>
                      <a:r>
                        <a:rPr lang="en-GB" b="1" dirty="0" smtClean="0"/>
                        <a:t>Consult</a:t>
                      </a:r>
                      <a:endParaRPr lang="en-GB" b="1" dirty="0"/>
                    </a:p>
                  </a:txBody>
                  <a:tcPr/>
                </a:tc>
                <a:tc>
                  <a:txBody>
                    <a:bodyPr/>
                    <a:lstStyle/>
                    <a:p>
                      <a:r>
                        <a:rPr lang="en-GB" dirty="0" smtClean="0"/>
                        <a:t>To obtain</a:t>
                      </a:r>
                      <a:r>
                        <a:rPr lang="en-GB" baseline="0" dirty="0" smtClean="0"/>
                        <a:t> public feedback for decision-makers on analysis, alternatives and/or decisions.</a:t>
                      </a:r>
                      <a:endParaRPr lang="en-GB" dirty="0"/>
                    </a:p>
                  </a:txBody>
                  <a:tcPr/>
                </a:tc>
              </a:tr>
              <a:tr h="1491716">
                <a:tc>
                  <a:txBody>
                    <a:bodyPr/>
                    <a:lstStyle/>
                    <a:p>
                      <a:r>
                        <a:rPr lang="en-GB" b="1" dirty="0" smtClean="0"/>
                        <a:t>Involve</a:t>
                      </a:r>
                      <a:endParaRPr lang="en-GB" b="1" dirty="0"/>
                    </a:p>
                  </a:txBody>
                  <a:tcPr/>
                </a:tc>
                <a:tc>
                  <a:txBody>
                    <a:bodyPr/>
                    <a:lstStyle/>
                    <a:p>
                      <a:r>
                        <a:rPr lang="en-GB" dirty="0" smtClean="0"/>
                        <a:t>To work directly with stakeholders</a:t>
                      </a:r>
                      <a:r>
                        <a:rPr lang="en-GB" baseline="0" dirty="0" smtClean="0"/>
                        <a:t> </a:t>
                      </a:r>
                      <a:r>
                        <a:rPr lang="en-GB" dirty="0" smtClean="0"/>
                        <a:t>throughout the process to ensure that public</a:t>
                      </a:r>
                      <a:r>
                        <a:rPr lang="en-GB" baseline="0" dirty="0" smtClean="0"/>
                        <a:t> concerns and aspirations are consistently understood and considered in decision making processes.</a:t>
                      </a:r>
                      <a:endParaRPr lang="en-GB" dirty="0"/>
                    </a:p>
                  </a:txBody>
                  <a:tcPr/>
                </a:tc>
              </a:tr>
              <a:tr h="1212019">
                <a:tc>
                  <a:txBody>
                    <a:bodyPr/>
                    <a:lstStyle/>
                    <a:p>
                      <a:r>
                        <a:rPr lang="en-GB" b="1" dirty="0" smtClean="0"/>
                        <a:t>Collaborate</a:t>
                      </a:r>
                      <a:endParaRPr lang="en-GB" b="1" dirty="0"/>
                    </a:p>
                  </a:txBody>
                  <a:tcPr/>
                </a:tc>
                <a:tc>
                  <a:txBody>
                    <a:bodyPr/>
                    <a:lstStyle/>
                    <a:p>
                      <a:r>
                        <a:rPr lang="en-GB" dirty="0" smtClean="0"/>
                        <a:t>To partner with</a:t>
                      </a:r>
                      <a:r>
                        <a:rPr lang="en-GB" baseline="0" dirty="0" smtClean="0"/>
                        <a:t> stakeholders in each aspect of decision-making including the development of alternatives and the identification of the preferred solutions.</a:t>
                      </a:r>
                      <a:endParaRPr lang="en-GB" dirty="0"/>
                    </a:p>
                  </a:txBody>
                  <a:tcPr/>
                </a:tc>
              </a:tr>
              <a:tr h="652626">
                <a:tc>
                  <a:txBody>
                    <a:bodyPr/>
                    <a:lstStyle/>
                    <a:p>
                      <a:r>
                        <a:rPr lang="en-GB" b="1" dirty="0" smtClean="0"/>
                        <a:t>Empower</a:t>
                      </a:r>
                      <a:endParaRPr lang="en-GB" b="1" dirty="0"/>
                    </a:p>
                  </a:txBody>
                  <a:tcPr/>
                </a:tc>
                <a:tc>
                  <a:txBody>
                    <a:bodyPr/>
                    <a:lstStyle/>
                    <a:p>
                      <a:r>
                        <a:rPr lang="en-GB" dirty="0" smtClean="0"/>
                        <a:t>To place final decision-making</a:t>
                      </a:r>
                      <a:r>
                        <a:rPr lang="en-GB" baseline="0" dirty="0" smtClean="0"/>
                        <a:t> in the hands </a:t>
                      </a:r>
                      <a:r>
                        <a:rPr lang="en-GB" baseline="0" smtClean="0"/>
                        <a:t>of stakeholders.</a:t>
                      </a:r>
                      <a:endParaRPr lang="en-GB" dirty="0"/>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240</Words>
  <Application>Microsoft Office PowerPoint</Application>
  <PresentationFormat>On-screen Show (4:3)</PresentationFormat>
  <Paragraphs>20</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Purpose of local consultation workshops: to obtain and integrate the views and inputs from local communities into the PGA indicator set and data collection methods (to improve the indicator set and the methods for data collection, before collecting the data, to ensure it really looks at issues that are relevant to the concerned communities)</vt:lpstr>
      <vt:lpstr>Levels of Stakeholder Engagement (Participation) &amp; Goals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Purpose of local consultation workshops: to obtain and integrate the views and inputs from local communities into the PGA indicator set and data collection methods (to improve the indicator set and the methods for data collection, before collecting the data, to ensure it really reflect priorities of the concerned communities)</dc:title>
  <dc:creator>LIZZYPC</dc:creator>
  <cp:lastModifiedBy>Danae Issa</cp:lastModifiedBy>
  <cp:revision>11</cp:revision>
  <dcterms:created xsi:type="dcterms:W3CDTF">2014-03-28T10:15:35Z</dcterms:created>
  <dcterms:modified xsi:type="dcterms:W3CDTF">2014-04-11T21:27:49Z</dcterms:modified>
</cp:coreProperties>
</file>