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57" r:id="rId10"/>
    <p:sldId id="258" r:id="rId11"/>
    <p:sldId id="259" r:id="rId12"/>
    <p:sldId id="260" r:id="rId13"/>
    <p:sldId id="261" r:id="rId14"/>
    <p:sldId id="262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1416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9FAC2-E69F-48C9-906A-3929A73B4D4A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BC75B-971D-46B3-9E5B-E2F7867C8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9FAC2-E69F-48C9-906A-3929A73B4D4A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BC75B-971D-46B3-9E5B-E2F7867C8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9FAC2-E69F-48C9-906A-3929A73B4D4A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BC75B-971D-46B3-9E5B-E2F7867C8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9FAC2-E69F-48C9-906A-3929A73B4D4A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BC75B-971D-46B3-9E5B-E2F7867C8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9FAC2-E69F-48C9-906A-3929A73B4D4A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BC75B-971D-46B3-9E5B-E2F7867C8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9FAC2-E69F-48C9-906A-3929A73B4D4A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BC75B-971D-46B3-9E5B-E2F7867C8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9FAC2-E69F-48C9-906A-3929A73B4D4A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BC75B-971D-46B3-9E5B-E2F7867C8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9FAC2-E69F-48C9-906A-3929A73B4D4A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BC75B-971D-46B3-9E5B-E2F7867C8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9FAC2-E69F-48C9-906A-3929A73B4D4A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BC75B-971D-46B3-9E5B-E2F7867C8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9FAC2-E69F-48C9-906A-3929A73B4D4A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BC75B-971D-46B3-9E5B-E2F7867C8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9FAC2-E69F-48C9-906A-3929A73B4D4A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BC75B-971D-46B3-9E5B-E2F7867C8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9FAC2-E69F-48C9-906A-3929A73B4D4A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BC75B-971D-46B3-9E5B-E2F7867C8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3124199"/>
          </a:xfrm>
        </p:spPr>
        <p:txBody>
          <a:bodyPr>
            <a:normAutofit/>
          </a:bodyPr>
          <a:lstStyle/>
          <a:p>
            <a:r>
              <a:rPr lang="en-US" dirty="0" smtClean="0"/>
              <a:t>Group exercise </a:t>
            </a:r>
            <a:br>
              <a:rPr lang="en-US" dirty="0" smtClean="0"/>
            </a:br>
            <a:r>
              <a:rPr lang="en-US" dirty="0" smtClean="0"/>
              <a:t>to improve indicators from the draft PGA indicator set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Stakeholders’ awareness on rights to service and redress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397000"/>
          <a:ext cx="9144000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8385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Group 3 proposal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Group4</a:t>
                      </a:r>
                      <a:r>
                        <a:rPr lang="en-US" sz="2400" baseline="0" dirty="0" smtClean="0"/>
                        <a:t> proposal</a:t>
                      </a:r>
                      <a:endParaRPr lang="en-US" sz="2400" dirty="0"/>
                    </a:p>
                  </a:txBody>
                  <a:tcPr/>
                </a:tc>
              </a:tr>
              <a:tr h="2311250">
                <a:tc>
                  <a:txBody>
                    <a:bodyPr/>
                    <a:lstStyle/>
                    <a:p>
                      <a:r>
                        <a:rPr lang="en-US" dirty="0" smtClean="0"/>
                        <a:t>What percentage of under-educated/educated male /female that are aware of their rights to service and redress</a:t>
                      </a:r>
                      <a:r>
                        <a:rPr lang="en-US" baseline="0" dirty="0" smtClean="0"/>
                        <a:t> within the 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baseline="0" dirty="0" smtClean="0"/>
                        <a:t> quarter of the project?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r>
                        <a:rPr lang="en-US" baseline="0" dirty="0" smtClean="0"/>
                        <a:t> of</a:t>
                      </a:r>
                      <a:r>
                        <a:rPr lang="en-US" dirty="0" smtClean="0"/>
                        <a:t> members from REDD+</a:t>
                      </a:r>
                      <a:r>
                        <a:rPr lang="en-US" baseline="0" dirty="0" smtClean="0"/>
                        <a:t> sites host communities in CRS trained on rights to service and redress and recruited as liaison officers for REDD+ pilot sites by the end of 2014.</a:t>
                      </a:r>
                      <a:endParaRPr lang="en-US" dirty="0"/>
                    </a:p>
                  </a:txBody>
                  <a:tcPr/>
                </a:tc>
              </a:tr>
              <a:tr h="2311250">
                <a:tc>
                  <a:txBody>
                    <a:bodyPr/>
                    <a:lstStyle/>
                    <a:p>
                      <a:r>
                        <a:rPr lang="en-US" dirty="0" smtClean="0"/>
                        <a:t>Survey questionnaire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Records review</a:t>
                      </a:r>
                    </a:p>
                    <a:p>
                      <a:r>
                        <a:rPr lang="en-US" dirty="0" smtClean="0"/>
                        <a:t>Interviews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Level of stakeholder knowledge on existing complaints channels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397000"/>
          <a:ext cx="9144000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75512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Group 5 proposal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Group</a:t>
                      </a:r>
                      <a:r>
                        <a:rPr lang="en-US" sz="2400" baseline="0" dirty="0" smtClean="0"/>
                        <a:t> 6 proposal</a:t>
                      </a:r>
                      <a:endParaRPr lang="en-US" sz="2400" dirty="0"/>
                    </a:p>
                  </a:txBody>
                  <a:tcPr/>
                </a:tc>
              </a:tr>
              <a:tr h="2352936"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 of male and female stakeholders  within the 3 pilot sites in CRS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who are aware of existing complaint channels</a:t>
                      </a:r>
                      <a:r>
                        <a:rPr lang="en-US" baseline="0" dirty="0" smtClean="0"/>
                        <a:t> within the first year of the </a:t>
                      </a:r>
                      <a:r>
                        <a:rPr lang="en-US" baseline="0" dirty="0" err="1" smtClean="0"/>
                        <a:t>programme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stakeholders</a:t>
                      </a:r>
                      <a:r>
                        <a:rPr lang="en-US" baseline="0" dirty="0" smtClean="0"/>
                        <a:t> ( by age and gender groups) with knowledge of existing complaint  channels in one year</a:t>
                      </a:r>
                      <a:endParaRPr lang="en-US" dirty="0"/>
                    </a:p>
                  </a:txBody>
                  <a:tcPr/>
                </a:tc>
              </a:tr>
              <a:tr h="2352936">
                <a:tc>
                  <a:txBody>
                    <a:bodyPr/>
                    <a:lstStyle/>
                    <a:p>
                      <a:r>
                        <a:rPr lang="en-US" dirty="0" smtClean="0"/>
                        <a:t>Interviews</a:t>
                      </a:r>
                    </a:p>
                    <a:p>
                      <a:r>
                        <a:rPr lang="en-US" dirty="0" smtClean="0"/>
                        <a:t>Focus group discussions</a:t>
                      </a:r>
                    </a:p>
                    <a:p>
                      <a:r>
                        <a:rPr lang="en-US" dirty="0" smtClean="0"/>
                        <a:t>survey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Quality of REDD+ record keeping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397000"/>
          <a:ext cx="9144000" cy="5552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107178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Group 1 proposal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Group2</a:t>
                      </a:r>
                      <a:r>
                        <a:rPr lang="en-US" sz="2400" baseline="0" dirty="0" smtClean="0"/>
                        <a:t> proposal</a:t>
                      </a:r>
                      <a:endParaRPr lang="en-US" sz="2400" dirty="0"/>
                    </a:p>
                  </a:txBody>
                  <a:tcPr/>
                </a:tc>
              </a:tr>
              <a:tr h="2194607">
                <a:tc>
                  <a:txBody>
                    <a:bodyPr/>
                    <a:lstStyle/>
                    <a:p>
                      <a:r>
                        <a:rPr lang="en-US" dirty="0" smtClean="0"/>
                        <a:t>% of</a:t>
                      </a:r>
                      <a:r>
                        <a:rPr lang="en-US" baseline="0" dirty="0" smtClean="0"/>
                        <a:t> people, by gender, who have access  to and  use records generated on the REDD+ </a:t>
                      </a:r>
                      <a:r>
                        <a:rPr lang="en-US" baseline="0" dirty="0" err="1" smtClean="0"/>
                        <a:t>programme</a:t>
                      </a:r>
                      <a:r>
                        <a:rPr lang="en-US" baseline="0" dirty="0" smtClean="0"/>
                        <a:t> within the first year of intervention at local, state and federal levels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 the </a:t>
                      </a:r>
                      <a:r>
                        <a:rPr lang="en-US" dirty="0" err="1" smtClean="0"/>
                        <a:t>redd</a:t>
                      </a:r>
                      <a:r>
                        <a:rPr lang="en-US" dirty="0" smtClean="0"/>
                        <a:t>+ record keeping </a:t>
                      </a:r>
                      <a:r>
                        <a:rPr lang="en-US" baseline="0" dirty="0" smtClean="0"/>
                        <a:t> accurate, timely, clear, and accessible at all levels of government by year 1 of intervention ? </a:t>
                      </a:r>
                      <a:endParaRPr lang="en-US" dirty="0"/>
                    </a:p>
                  </a:txBody>
                  <a:tcPr/>
                </a:tc>
              </a:tr>
              <a:tr h="2194607">
                <a:tc>
                  <a:txBody>
                    <a:bodyPr/>
                    <a:lstStyle/>
                    <a:p>
                      <a:r>
                        <a:rPr lang="en-US" dirty="0" smtClean="0"/>
                        <a:t>Review of documents</a:t>
                      </a:r>
                      <a:r>
                        <a:rPr lang="en-US" baseline="0" dirty="0" smtClean="0"/>
                        <a:t> recording the actual access of data by people</a:t>
                      </a:r>
                    </a:p>
                    <a:p>
                      <a:r>
                        <a:rPr lang="en-US" baseline="0" dirty="0" smtClean="0"/>
                        <a:t>Survey:  asking respondents if, how and when they access records</a:t>
                      </a:r>
                    </a:p>
                    <a:p>
                      <a:r>
                        <a:rPr lang="en-US" baseline="0" dirty="0" smtClean="0"/>
                        <a:t>Differentiate between records </a:t>
                      </a:r>
                    </a:p>
                    <a:p>
                      <a:r>
                        <a:rPr lang="en-US" baseline="0" dirty="0" smtClean="0"/>
                        <a:t>Observation of the process for accessing records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Observation</a:t>
                      </a:r>
                      <a:r>
                        <a:rPr lang="en-US" baseline="0" dirty="0" smtClean="0"/>
                        <a:t> of process</a:t>
                      </a:r>
                    </a:p>
                    <a:p>
                      <a:r>
                        <a:rPr lang="en-US" baseline="0" dirty="0" smtClean="0"/>
                        <a:t>Interviews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lag in information production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397000"/>
          <a:ext cx="9144000" cy="6807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8385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Group 3 proposal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Group4</a:t>
                      </a:r>
                      <a:r>
                        <a:rPr lang="en-US" sz="2400" baseline="0" dirty="0" smtClean="0"/>
                        <a:t> proposal</a:t>
                      </a:r>
                      <a:endParaRPr lang="en-US" sz="2400" dirty="0"/>
                    </a:p>
                  </a:txBody>
                  <a:tcPr/>
                </a:tc>
              </a:tr>
              <a:tr h="2311250">
                <a:tc>
                  <a:txBody>
                    <a:bodyPr/>
                    <a:lstStyle/>
                    <a:p>
                      <a:r>
                        <a:rPr lang="en-US" dirty="0" smtClean="0"/>
                        <a:t>Are</a:t>
                      </a:r>
                      <a:r>
                        <a:rPr lang="en-US" baseline="0" dirty="0" smtClean="0"/>
                        <a:t> regular </a:t>
                      </a:r>
                      <a:r>
                        <a:rPr lang="en-US" dirty="0" smtClean="0"/>
                        <a:t>financial reports produced on REDD+ activities at local, state</a:t>
                      </a:r>
                      <a:r>
                        <a:rPr lang="en-US" baseline="0" dirty="0" smtClean="0"/>
                        <a:t> and federal levels in a timely manner?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What is the average time between the execution of a REDD+ activity and the production of information on it?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What is the average time lag between a REDD+-related activity and the production of financial  information about it to concerned stakeholders?</a:t>
                      </a:r>
                    </a:p>
                    <a:p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 financial information</a:t>
                      </a:r>
                      <a:r>
                        <a:rPr lang="en-US" baseline="0" dirty="0" smtClean="0"/>
                        <a:t> produced for REDD+ site communities to engender full and effective participation by 2016?</a:t>
                      </a:r>
                      <a:endParaRPr lang="en-US" dirty="0"/>
                    </a:p>
                  </a:txBody>
                  <a:tcPr/>
                </a:tc>
              </a:tr>
              <a:tr h="2311250"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Documents analysis</a:t>
                      </a:r>
                    </a:p>
                    <a:p>
                      <a:r>
                        <a:rPr lang="en-US" dirty="0" smtClean="0"/>
                        <a:t>Regular review</a:t>
                      </a:r>
                    </a:p>
                    <a:p>
                      <a:r>
                        <a:rPr lang="en-US" dirty="0" smtClean="0"/>
                        <a:t>Interview</a:t>
                      </a:r>
                    </a:p>
                    <a:p>
                      <a:r>
                        <a:rPr lang="en-US" dirty="0" smtClean="0"/>
                        <a:t>Survey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Documents analysis</a:t>
                      </a:r>
                    </a:p>
                    <a:p>
                      <a:r>
                        <a:rPr lang="en-US" dirty="0" smtClean="0"/>
                        <a:t>interview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Extent of enforcement of sanctions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397000"/>
          <a:ext cx="9144000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75512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Group 5 proposal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Group</a:t>
                      </a:r>
                      <a:r>
                        <a:rPr lang="en-US" sz="2400" baseline="0" dirty="0" smtClean="0"/>
                        <a:t> 6 proposal</a:t>
                      </a:r>
                      <a:endParaRPr lang="en-US" sz="2400" dirty="0"/>
                    </a:p>
                  </a:txBody>
                  <a:tcPr/>
                </a:tc>
              </a:tr>
              <a:tr h="2352936">
                <a:tc>
                  <a:txBody>
                    <a:bodyPr/>
                    <a:lstStyle/>
                    <a:p>
                      <a:r>
                        <a:rPr lang="en-US" dirty="0" smtClean="0"/>
                        <a:t>What percentage of reported cases have been sanctioned</a:t>
                      </a:r>
                      <a:r>
                        <a:rPr lang="en-US" baseline="0" dirty="0" smtClean="0"/>
                        <a:t> in local communities (affecting different community group(s), including men and women) in CRS within one year?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Level of enforcement of sanctions on men and women in the community</a:t>
                      </a:r>
                      <a:r>
                        <a:rPr lang="en-US" baseline="0" dirty="0" smtClean="0"/>
                        <a:t> in 2014</a:t>
                      </a:r>
                      <a:endParaRPr lang="en-US" dirty="0"/>
                    </a:p>
                  </a:txBody>
                  <a:tcPr/>
                </a:tc>
              </a:tr>
              <a:tr h="2352936">
                <a:tc>
                  <a:txBody>
                    <a:bodyPr/>
                    <a:lstStyle/>
                    <a:p>
                      <a:r>
                        <a:rPr lang="en-US" dirty="0" smtClean="0"/>
                        <a:t>Communities’ records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/>
              <a:t>…And now let’s do the same for the rest of the indicator set!</a:t>
            </a:r>
            <a:endParaRPr lang="en-US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994122"/>
          </a:xfrm>
        </p:spPr>
        <p:txBody>
          <a:bodyPr>
            <a:normAutofit/>
          </a:bodyPr>
          <a:lstStyle/>
          <a:p>
            <a:r>
              <a:rPr lang="fr-CH" sz="3600" dirty="0" smtClean="0"/>
              <a:t>Group Exercice</a:t>
            </a:r>
            <a:endParaRPr lang="fr-CH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85169441"/>
              </p:ext>
            </p:extLst>
          </p:nvPr>
        </p:nvGraphicFramePr>
        <p:xfrm>
          <a:off x="467544" y="1412776"/>
          <a:ext cx="8136904" cy="4571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226"/>
                <a:gridCol w="1062118"/>
                <a:gridCol w="1728192"/>
                <a:gridCol w="3312368"/>
              </a:tblGrid>
              <a:tr h="711612">
                <a:tc>
                  <a:txBody>
                    <a:bodyPr/>
                    <a:lstStyle/>
                    <a:p>
                      <a:r>
                        <a:rPr lang="fr-CH" dirty="0" smtClean="0"/>
                        <a:t>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this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Yes</a:t>
                      </a:r>
                      <a:r>
                        <a:rPr lang="fr-CH" dirty="0" smtClean="0"/>
                        <a:t>/No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Explain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err="1" smtClean="0"/>
                        <a:t>Proposed</a:t>
                      </a:r>
                      <a:r>
                        <a:rPr lang="fr-CH" dirty="0" smtClean="0"/>
                        <a:t> change (</a:t>
                      </a:r>
                      <a:r>
                        <a:rPr lang="fr-CH" dirty="0" err="1" smtClean="0"/>
                        <a:t>you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may</a:t>
                      </a:r>
                      <a:r>
                        <a:rPr lang="fr-CH" dirty="0" smtClean="0"/>
                        <a:t> propose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several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indicators</a:t>
                      </a:r>
                      <a:r>
                        <a:rPr lang="fr-CH" baseline="0" dirty="0" smtClean="0"/>
                        <a:t>, </a:t>
                      </a:r>
                      <a:r>
                        <a:rPr lang="fr-CH" baseline="0" dirty="0" err="1" smtClean="0"/>
                        <a:t>ideally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with</a:t>
                      </a:r>
                      <a:r>
                        <a:rPr lang="fr-CH" baseline="0" dirty="0" smtClean="0"/>
                        <a:t> a mix of perception and </a:t>
                      </a:r>
                      <a:r>
                        <a:rPr lang="fr-CH" baseline="0" dirty="0" err="1" smtClean="0"/>
                        <a:t>evidence-based</a:t>
                      </a:r>
                      <a:r>
                        <a:rPr lang="fr-CH" baseline="0" dirty="0" smtClean="0"/>
                        <a:t>)</a:t>
                      </a:r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Specific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Measurable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Achievable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Realistic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06636">
                <a:tc>
                  <a:txBody>
                    <a:bodyPr/>
                    <a:lstStyle/>
                    <a:p>
                      <a:r>
                        <a:rPr lang="fr-CH" dirty="0" smtClean="0"/>
                        <a:t>Time </a:t>
                      </a:r>
                      <a:r>
                        <a:rPr lang="fr-CH" dirty="0" err="1" smtClean="0"/>
                        <a:t>bound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err="1" smtClean="0"/>
                        <a:t>What</a:t>
                      </a:r>
                      <a:r>
                        <a:rPr lang="fr-CH" dirty="0" smtClean="0"/>
                        <a:t> data collection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method</a:t>
                      </a:r>
                      <a:r>
                        <a:rPr lang="fr-CH" baseline="0" dirty="0" smtClean="0"/>
                        <a:t> do </a:t>
                      </a:r>
                      <a:r>
                        <a:rPr lang="fr-CH" baseline="0" dirty="0" err="1" smtClean="0"/>
                        <a:t>you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suggest</a:t>
                      </a:r>
                      <a:r>
                        <a:rPr lang="fr-CH" baseline="0" dirty="0" smtClean="0"/>
                        <a:t> for </a:t>
                      </a:r>
                      <a:r>
                        <a:rPr lang="fr-CH" baseline="0" dirty="0" err="1" smtClean="0"/>
                        <a:t>this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</a:t>
                      </a:r>
                      <a:r>
                        <a:rPr lang="fr-CH" baseline="0" dirty="0" smtClean="0"/>
                        <a:t> ?</a:t>
                      </a:r>
                      <a:endParaRPr lang="fr-CH" dirty="0" smtClean="0"/>
                    </a:p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Cost</a:t>
                      </a:r>
                      <a:r>
                        <a:rPr lang="fr-CH" dirty="0" smtClean="0"/>
                        <a:t> effective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780801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Does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it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measure</a:t>
                      </a:r>
                      <a:r>
                        <a:rPr lang="fr-CH" baseline="0" dirty="0" smtClean="0"/>
                        <a:t> a change </a:t>
                      </a:r>
                      <a:r>
                        <a:rPr lang="fr-CH" baseline="0" dirty="0" err="1" smtClean="0"/>
                        <a:t>you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want</a:t>
                      </a:r>
                      <a:r>
                        <a:rPr lang="fr-CH" baseline="0" dirty="0" smtClean="0"/>
                        <a:t> to </a:t>
                      </a:r>
                      <a:r>
                        <a:rPr lang="fr-CH" baseline="0" dirty="0" err="1" smtClean="0"/>
                        <a:t>see</a:t>
                      </a:r>
                      <a:r>
                        <a:rPr lang="fr-CH" baseline="0" dirty="0" smtClean="0"/>
                        <a:t> ?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3568" y="764704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err="1" smtClean="0"/>
              <a:t>Indicator</a:t>
            </a:r>
            <a:r>
              <a:rPr lang="fr-CH" dirty="0" smtClean="0"/>
              <a:t> : </a:t>
            </a:r>
            <a:r>
              <a:rPr lang="en-US" dirty="0"/>
              <a:t>Number of staff trained in financial information management at local, state and federal level</a:t>
            </a:r>
            <a:endParaRPr lang="fr-CH" dirty="0"/>
          </a:p>
          <a:p>
            <a:r>
              <a:rPr lang="fr-CH" dirty="0" smtClean="0"/>
              <a:t> 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xmlns="" val="165564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994122"/>
          </a:xfrm>
        </p:spPr>
        <p:txBody>
          <a:bodyPr>
            <a:normAutofit/>
          </a:bodyPr>
          <a:lstStyle/>
          <a:p>
            <a:r>
              <a:rPr lang="fr-CH" sz="3600" dirty="0" smtClean="0"/>
              <a:t>Group Exercice</a:t>
            </a:r>
            <a:endParaRPr lang="fr-CH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20236211"/>
              </p:ext>
            </p:extLst>
          </p:nvPr>
        </p:nvGraphicFramePr>
        <p:xfrm>
          <a:off x="467544" y="1412776"/>
          <a:ext cx="8136904" cy="4571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226"/>
                <a:gridCol w="1062118"/>
                <a:gridCol w="1728192"/>
                <a:gridCol w="3312368"/>
              </a:tblGrid>
              <a:tr h="711612">
                <a:tc>
                  <a:txBody>
                    <a:bodyPr/>
                    <a:lstStyle/>
                    <a:p>
                      <a:r>
                        <a:rPr lang="fr-CH" dirty="0" smtClean="0"/>
                        <a:t>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this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Yes</a:t>
                      </a:r>
                      <a:r>
                        <a:rPr lang="fr-CH" dirty="0" smtClean="0"/>
                        <a:t>/No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Explain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err="1" smtClean="0"/>
                        <a:t>Proposed</a:t>
                      </a:r>
                      <a:r>
                        <a:rPr lang="fr-CH" dirty="0" smtClean="0"/>
                        <a:t> change (</a:t>
                      </a:r>
                      <a:r>
                        <a:rPr lang="fr-CH" dirty="0" err="1" smtClean="0"/>
                        <a:t>you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may</a:t>
                      </a:r>
                      <a:r>
                        <a:rPr lang="fr-CH" dirty="0" smtClean="0"/>
                        <a:t> propose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several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indicators</a:t>
                      </a:r>
                      <a:r>
                        <a:rPr lang="fr-CH" baseline="0" dirty="0" smtClean="0"/>
                        <a:t>, </a:t>
                      </a:r>
                      <a:r>
                        <a:rPr lang="fr-CH" baseline="0" dirty="0" err="1" smtClean="0"/>
                        <a:t>ideally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with</a:t>
                      </a:r>
                      <a:r>
                        <a:rPr lang="fr-CH" baseline="0" dirty="0" smtClean="0"/>
                        <a:t> a mix of perception and </a:t>
                      </a:r>
                      <a:r>
                        <a:rPr lang="fr-CH" baseline="0" dirty="0" err="1" smtClean="0"/>
                        <a:t>evidence-based</a:t>
                      </a:r>
                      <a:r>
                        <a:rPr lang="fr-CH" baseline="0" dirty="0" smtClean="0"/>
                        <a:t>)</a:t>
                      </a:r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Specific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Measurable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Achievable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Realistic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06636">
                <a:tc>
                  <a:txBody>
                    <a:bodyPr/>
                    <a:lstStyle/>
                    <a:p>
                      <a:r>
                        <a:rPr lang="fr-CH" dirty="0" smtClean="0"/>
                        <a:t>Time </a:t>
                      </a:r>
                      <a:r>
                        <a:rPr lang="fr-CH" dirty="0" err="1" smtClean="0"/>
                        <a:t>bound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err="1" smtClean="0"/>
                        <a:t>What</a:t>
                      </a:r>
                      <a:r>
                        <a:rPr lang="fr-CH" dirty="0" smtClean="0"/>
                        <a:t> data collection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method</a:t>
                      </a:r>
                      <a:r>
                        <a:rPr lang="fr-CH" baseline="0" dirty="0" smtClean="0"/>
                        <a:t> do </a:t>
                      </a:r>
                      <a:r>
                        <a:rPr lang="fr-CH" baseline="0" dirty="0" err="1" smtClean="0"/>
                        <a:t>you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suggest</a:t>
                      </a:r>
                      <a:r>
                        <a:rPr lang="fr-CH" baseline="0" dirty="0" smtClean="0"/>
                        <a:t> for </a:t>
                      </a:r>
                      <a:r>
                        <a:rPr lang="fr-CH" baseline="0" dirty="0" err="1" smtClean="0"/>
                        <a:t>this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</a:t>
                      </a:r>
                      <a:r>
                        <a:rPr lang="fr-CH" baseline="0" dirty="0" smtClean="0"/>
                        <a:t> ?</a:t>
                      </a:r>
                      <a:endParaRPr lang="fr-CH" dirty="0" smtClean="0"/>
                    </a:p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Cost</a:t>
                      </a:r>
                      <a:r>
                        <a:rPr lang="fr-CH" dirty="0" smtClean="0"/>
                        <a:t> effective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780801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Does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it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measure</a:t>
                      </a:r>
                      <a:r>
                        <a:rPr lang="fr-CH" baseline="0" dirty="0" smtClean="0"/>
                        <a:t> a change </a:t>
                      </a:r>
                      <a:r>
                        <a:rPr lang="fr-CH" baseline="0" dirty="0" err="1" smtClean="0"/>
                        <a:t>you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want</a:t>
                      </a:r>
                      <a:r>
                        <a:rPr lang="fr-CH" baseline="0" dirty="0" smtClean="0"/>
                        <a:t> to </a:t>
                      </a:r>
                      <a:r>
                        <a:rPr lang="fr-CH" baseline="0" dirty="0" err="1" smtClean="0"/>
                        <a:t>see</a:t>
                      </a:r>
                      <a:r>
                        <a:rPr lang="fr-CH" baseline="0" dirty="0" smtClean="0"/>
                        <a:t> ?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2229" y="764704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err="1" smtClean="0"/>
              <a:t>Indicator</a:t>
            </a:r>
            <a:r>
              <a:rPr lang="fr-CH" dirty="0" smtClean="0"/>
              <a:t> : </a:t>
            </a:r>
            <a:r>
              <a:rPr lang="en-US" dirty="0"/>
              <a:t>Quality of REDD+ records keeping at local, state and federal </a:t>
            </a:r>
            <a:r>
              <a:rPr lang="en-US" dirty="0" smtClean="0"/>
              <a:t>level</a:t>
            </a:r>
            <a:r>
              <a:rPr lang="fr-CH" dirty="0" smtClean="0"/>
              <a:t> 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xmlns="" val="92743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994122"/>
          </a:xfrm>
        </p:spPr>
        <p:txBody>
          <a:bodyPr>
            <a:normAutofit/>
          </a:bodyPr>
          <a:lstStyle/>
          <a:p>
            <a:r>
              <a:rPr lang="fr-CH" sz="3600" dirty="0" smtClean="0"/>
              <a:t>Group Exercice</a:t>
            </a:r>
            <a:endParaRPr lang="fr-CH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20236211"/>
              </p:ext>
            </p:extLst>
          </p:nvPr>
        </p:nvGraphicFramePr>
        <p:xfrm>
          <a:off x="467544" y="1412776"/>
          <a:ext cx="8136904" cy="4571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226"/>
                <a:gridCol w="1062118"/>
                <a:gridCol w="1728192"/>
                <a:gridCol w="3312368"/>
              </a:tblGrid>
              <a:tr h="711612">
                <a:tc>
                  <a:txBody>
                    <a:bodyPr/>
                    <a:lstStyle/>
                    <a:p>
                      <a:r>
                        <a:rPr lang="fr-CH" dirty="0" smtClean="0"/>
                        <a:t>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this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Yes</a:t>
                      </a:r>
                      <a:r>
                        <a:rPr lang="fr-CH" dirty="0" smtClean="0"/>
                        <a:t>/No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Explain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err="1" smtClean="0"/>
                        <a:t>Proposed</a:t>
                      </a:r>
                      <a:r>
                        <a:rPr lang="fr-CH" dirty="0" smtClean="0"/>
                        <a:t> change (</a:t>
                      </a:r>
                      <a:r>
                        <a:rPr lang="fr-CH" dirty="0" err="1" smtClean="0"/>
                        <a:t>you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may</a:t>
                      </a:r>
                      <a:r>
                        <a:rPr lang="fr-CH" dirty="0" smtClean="0"/>
                        <a:t> propose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several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indicators</a:t>
                      </a:r>
                      <a:r>
                        <a:rPr lang="fr-CH" baseline="0" dirty="0" smtClean="0"/>
                        <a:t>, </a:t>
                      </a:r>
                      <a:r>
                        <a:rPr lang="fr-CH" baseline="0" dirty="0" err="1" smtClean="0"/>
                        <a:t>ideally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with</a:t>
                      </a:r>
                      <a:r>
                        <a:rPr lang="fr-CH" baseline="0" dirty="0" smtClean="0"/>
                        <a:t> a mix of perception and </a:t>
                      </a:r>
                      <a:r>
                        <a:rPr lang="fr-CH" baseline="0" dirty="0" err="1" smtClean="0"/>
                        <a:t>evidence-based</a:t>
                      </a:r>
                      <a:r>
                        <a:rPr lang="fr-CH" baseline="0" dirty="0" smtClean="0"/>
                        <a:t>)</a:t>
                      </a:r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Specific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Measurable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Achievable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Realistic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06636">
                <a:tc>
                  <a:txBody>
                    <a:bodyPr/>
                    <a:lstStyle/>
                    <a:p>
                      <a:r>
                        <a:rPr lang="fr-CH" dirty="0" smtClean="0"/>
                        <a:t>Time </a:t>
                      </a:r>
                      <a:r>
                        <a:rPr lang="fr-CH" dirty="0" err="1" smtClean="0"/>
                        <a:t>bound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err="1" smtClean="0"/>
                        <a:t>What</a:t>
                      </a:r>
                      <a:r>
                        <a:rPr lang="fr-CH" dirty="0" smtClean="0"/>
                        <a:t> data collection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method</a:t>
                      </a:r>
                      <a:r>
                        <a:rPr lang="fr-CH" baseline="0" dirty="0" smtClean="0"/>
                        <a:t> do </a:t>
                      </a:r>
                      <a:r>
                        <a:rPr lang="fr-CH" baseline="0" dirty="0" err="1" smtClean="0"/>
                        <a:t>you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suggest</a:t>
                      </a:r>
                      <a:r>
                        <a:rPr lang="fr-CH" baseline="0" dirty="0" smtClean="0"/>
                        <a:t> for </a:t>
                      </a:r>
                      <a:r>
                        <a:rPr lang="fr-CH" baseline="0" dirty="0" err="1" smtClean="0"/>
                        <a:t>this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</a:t>
                      </a:r>
                      <a:r>
                        <a:rPr lang="fr-CH" baseline="0" dirty="0" smtClean="0"/>
                        <a:t> ?</a:t>
                      </a:r>
                      <a:endParaRPr lang="fr-CH" dirty="0" smtClean="0"/>
                    </a:p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Cost</a:t>
                      </a:r>
                      <a:r>
                        <a:rPr lang="fr-CH" dirty="0" smtClean="0"/>
                        <a:t> effective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780801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Does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it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measure</a:t>
                      </a:r>
                      <a:r>
                        <a:rPr lang="fr-CH" baseline="0" dirty="0" smtClean="0"/>
                        <a:t> a change </a:t>
                      </a:r>
                      <a:r>
                        <a:rPr lang="fr-CH" baseline="0" dirty="0" err="1" smtClean="0"/>
                        <a:t>you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want</a:t>
                      </a:r>
                      <a:r>
                        <a:rPr lang="fr-CH" baseline="0" dirty="0" smtClean="0"/>
                        <a:t> to </a:t>
                      </a:r>
                      <a:r>
                        <a:rPr lang="fr-CH" baseline="0" dirty="0" err="1" smtClean="0"/>
                        <a:t>see</a:t>
                      </a:r>
                      <a:r>
                        <a:rPr lang="fr-CH" baseline="0" dirty="0" smtClean="0"/>
                        <a:t> ?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2229" y="764704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err="1" smtClean="0"/>
              <a:t>Indicator</a:t>
            </a:r>
            <a:r>
              <a:rPr lang="fr-CH" dirty="0" smtClean="0"/>
              <a:t> : </a:t>
            </a:r>
            <a:r>
              <a:rPr lang="en-US" dirty="0"/>
              <a:t>Time lag in information production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xmlns="" val="92743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994122"/>
          </a:xfrm>
        </p:spPr>
        <p:txBody>
          <a:bodyPr>
            <a:normAutofit/>
          </a:bodyPr>
          <a:lstStyle/>
          <a:p>
            <a:r>
              <a:rPr lang="fr-CH" sz="3600" dirty="0" smtClean="0"/>
              <a:t>Group Exercice</a:t>
            </a:r>
            <a:endParaRPr lang="fr-CH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20236211"/>
              </p:ext>
            </p:extLst>
          </p:nvPr>
        </p:nvGraphicFramePr>
        <p:xfrm>
          <a:off x="467544" y="1412776"/>
          <a:ext cx="8136904" cy="4571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226"/>
                <a:gridCol w="1062118"/>
                <a:gridCol w="1728192"/>
                <a:gridCol w="3312368"/>
              </a:tblGrid>
              <a:tr h="711612">
                <a:tc>
                  <a:txBody>
                    <a:bodyPr/>
                    <a:lstStyle/>
                    <a:p>
                      <a:r>
                        <a:rPr lang="fr-CH" dirty="0" smtClean="0"/>
                        <a:t>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this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Yes</a:t>
                      </a:r>
                      <a:r>
                        <a:rPr lang="fr-CH" dirty="0" smtClean="0"/>
                        <a:t>/No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Explain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err="1" smtClean="0"/>
                        <a:t>Proposed</a:t>
                      </a:r>
                      <a:r>
                        <a:rPr lang="fr-CH" dirty="0" smtClean="0"/>
                        <a:t> change (</a:t>
                      </a:r>
                      <a:r>
                        <a:rPr lang="fr-CH" dirty="0" err="1" smtClean="0"/>
                        <a:t>you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may</a:t>
                      </a:r>
                      <a:r>
                        <a:rPr lang="fr-CH" dirty="0" smtClean="0"/>
                        <a:t> propose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several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indicators</a:t>
                      </a:r>
                      <a:r>
                        <a:rPr lang="fr-CH" baseline="0" dirty="0" smtClean="0"/>
                        <a:t>, </a:t>
                      </a:r>
                      <a:r>
                        <a:rPr lang="fr-CH" baseline="0" dirty="0" err="1" smtClean="0"/>
                        <a:t>ideally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with</a:t>
                      </a:r>
                      <a:r>
                        <a:rPr lang="fr-CH" baseline="0" dirty="0" smtClean="0"/>
                        <a:t> a mix of perception and </a:t>
                      </a:r>
                      <a:r>
                        <a:rPr lang="fr-CH" baseline="0" dirty="0" err="1" smtClean="0"/>
                        <a:t>evidence-based</a:t>
                      </a:r>
                      <a:r>
                        <a:rPr lang="fr-CH" baseline="0" dirty="0" smtClean="0"/>
                        <a:t>)</a:t>
                      </a:r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Specific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Measurable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Achievable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Realistic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06636">
                <a:tc>
                  <a:txBody>
                    <a:bodyPr/>
                    <a:lstStyle/>
                    <a:p>
                      <a:r>
                        <a:rPr lang="fr-CH" dirty="0" smtClean="0"/>
                        <a:t>Time </a:t>
                      </a:r>
                      <a:r>
                        <a:rPr lang="fr-CH" dirty="0" err="1" smtClean="0"/>
                        <a:t>bound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err="1" smtClean="0"/>
                        <a:t>What</a:t>
                      </a:r>
                      <a:r>
                        <a:rPr lang="fr-CH" dirty="0" smtClean="0"/>
                        <a:t> data collection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method</a:t>
                      </a:r>
                      <a:r>
                        <a:rPr lang="fr-CH" baseline="0" dirty="0" smtClean="0"/>
                        <a:t> do </a:t>
                      </a:r>
                      <a:r>
                        <a:rPr lang="fr-CH" baseline="0" dirty="0" err="1" smtClean="0"/>
                        <a:t>you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suggest</a:t>
                      </a:r>
                      <a:r>
                        <a:rPr lang="fr-CH" baseline="0" dirty="0" smtClean="0"/>
                        <a:t> for </a:t>
                      </a:r>
                      <a:r>
                        <a:rPr lang="fr-CH" baseline="0" dirty="0" err="1" smtClean="0"/>
                        <a:t>this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</a:t>
                      </a:r>
                      <a:r>
                        <a:rPr lang="fr-CH" baseline="0" dirty="0" smtClean="0"/>
                        <a:t> ?</a:t>
                      </a:r>
                      <a:endParaRPr lang="fr-CH" dirty="0" smtClean="0"/>
                    </a:p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Cost</a:t>
                      </a:r>
                      <a:r>
                        <a:rPr lang="fr-CH" dirty="0" smtClean="0"/>
                        <a:t> effective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780801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Does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it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measure</a:t>
                      </a:r>
                      <a:r>
                        <a:rPr lang="fr-CH" baseline="0" dirty="0" smtClean="0"/>
                        <a:t> a change </a:t>
                      </a:r>
                      <a:r>
                        <a:rPr lang="fr-CH" baseline="0" dirty="0" err="1" smtClean="0"/>
                        <a:t>you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want</a:t>
                      </a:r>
                      <a:r>
                        <a:rPr lang="fr-CH" baseline="0" dirty="0" smtClean="0"/>
                        <a:t> to </a:t>
                      </a:r>
                      <a:r>
                        <a:rPr lang="fr-CH" baseline="0" dirty="0" err="1" smtClean="0"/>
                        <a:t>see</a:t>
                      </a:r>
                      <a:r>
                        <a:rPr lang="fr-CH" baseline="0" dirty="0" smtClean="0"/>
                        <a:t> ?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2229" y="764704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err="1" smtClean="0"/>
              <a:t>Indicator</a:t>
            </a:r>
            <a:r>
              <a:rPr lang="fr-CH" dirty="0" smtClean="0"/>
              <a:t> :</a:t>
            </a:r>
            <a:r>
              <a:rPr lang="en-US" dirty="0"/>
              <a:t>Stakeholders awareness of right to service/redress 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xmlns="" val="92743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994122"/>
          </a:xfrm>
        </p:spPr>
        <p:txBody>
          <a:bodyPr>
            <a:normAutofit/>
          </a:bodyPr>
          <a:lstStyle/>
          <a:p>
            <a:r>
              <a:rPr lang="fr-CH" sz="3600" dirty="0" smtClean="0"/>
              <a:t>Group Exercice</a:t>
            </a:r>
            <a:endParaRPr lang="fr-CH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20236211"/>
              </p:ext>
            </p:extLst>
          </p:nvPr>
        </p:nvGraphicFramePr>
        <p:xfrm>
          <a:off x="467544" y="1412776"/>
          <a:ext cx="8136904" cy="4571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226"/>
                <a:gridCol w="1062118"/>
                <a:gridCol w="1728192"/>
                <a:gridCol w="3312368"/>
              </a:tblGrid>
              <a:tr h="711612">
                <a:tc>
                  <a:txBody>
                    <a:bodyPr/>
                    <a:lstStyle/>
                    <a:p>
                      <a:r>
                        <a:rPr lang="fr-CH" dirty="0" smtClean="0"/>
                        <a:t>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this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Yes</a:t>
                      </a:r>
                      <a:r>
                        <a:rPr lang="fr-CH" dirty="0" smtClean="0"/>
                        <a:t>/No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Explain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err="1" smtClean="0"/>
                        <a:t>Proposed</a:t>
                      </a:r>
                      <a:r>
                        <a:rPr lang="fr-CH" dirty="0" smtClean="0"/>
                        <a:t> change (</a:t>
                      </a:r>
                      <a:r>
                        <a:rPr lang="fr-CH" dirty="0" err="1" smtClean="0"/>
                        <a:t>you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may</a:t>
                      </a:r>
                      <a:r>
                        <a:rPr lang="fr-CH" dirty="0" smtClean="0"/>
                        <a:t> propose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several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indicators</a:t>
                      </a:r>
                      <a:r>
                        <a:rPr lang="fr-CH" baseline="0" dirty="0" smtClean="0"/>
                        <a:t>, </a:t>
                      </a:r>
                      <a:r>
                        <a:rPr lang="fr-CH" baseline="0" dirty="0" err="1" smtClean="0"/>
                        <a:t>ideally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with</a:t>
                      </a:r>
                      <a:r>
                        <a:rPr lang="fr-CH" baseline="0" dirty="0" smtClean="0"/>
                        <a:t> a mix of perception and </a:t>
                      </a:r>
                      <a:r>
                        <a:rPr lang="fr-CH" baseline="0" dirty="0" err="1" smtClean="0"/>
                        <a:t>evidence-based</a:t>
                      </a:r>
                      <a:r>
                        <a:rPr lang="fr-CH" baseline="0" dirty="0" smtClean="0"/>
                        <a:t>)</a:t>
                      </a:r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Specific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Measurable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Achievable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Realistic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06636">
                <a:tc>
                  <a:txBody>
                    <a:bodyPr/>
                    <a:lstStyle/>
                    <a:p>
                      <a:r>
                        <a:rPr lang="fr-CH" dirty="0" smtClean="0"/>
                        <a:t>Time </a:t>
                      </a:r>
                      <a:r>
                        <a:rPr lang="fr-CH" dirty="0" err="1" smtClean="0"/>
                        <a:t>bound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err="1" smtClean="0"/>
                        <a:t>What</a:t>
                      </a:r>
                      <a:r>
                        <a:rPr lang="fr-CH" dirty="0" smtClean="0"/>
                        <a:t> data collection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method</a:t>
                      </a:r>
                      <a:r>
                        <a:rPr lang="fr-CH" baseline="0" dirty="0" smtClean="0"/>
                        <a:t> do </a:t>
                      </a:r>
                      <a:r>
                        <a:rPr lang="fr-CH" baseline="0" dirty="0" err="1" smtClean="0"/>
                        <a:t>you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suggest</a:t>
                      </a:r>
                      <a:r>
                        <a:rPr lang="fr-CH" baseline="0" dirty="0" smtClean="0"/>
                        <a:t> for </a:t>
                      </a:r>
                      <a:r>
                        <a:rPr lang="fr-CH" baseline="0" dirty="0" err="1" smtClean="0"/>
                        <a:t>this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</a:t>
                      </a:r>
                      <a:r>
                        <a:rPr lang="fr-CH" baseline="0" dirty="0" smtClean="0"/>
                        <a:t> ?</a:t>
                      </a:r>
                      <a:endParaRPr lang="fr-CH" dirty="0" smtClean="0"/>
                    </a:p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Cost</a:t>
                      </a:r>
                      <a:r>
                        <a:rPr lang="fr-CH" dirty="0" smtClean="0"/>
                        <a:t> effective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780801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Does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it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measure</a:t>
                      </a:r>
                      <a:r>
                        <a:rPr lang="fr-CH" baseline="0" dirty="0" smtClean="0"/>
                        <a:t> a change </a:t>
                      </a:r>
                      <a:r>
                        <a:rPr lang="fr-CH" baseline="0" dirty="0" err="1" smtClean="0"/>
                        <a:t>you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want</a:t>
                      </a:r>
                      <a:r>
                        <a:rPr lang="fr-CH" baseline="0" dirty="0" smtClean="0"/>
                        <a:t> to </a:t>
                      </a:r>
                      <a:r>
                        <a:rPr lang="fr-CH" baseline="0" dirty="0" err="1" smtClean="0"/>
                        <a:t>see</a:t>
                      </a:r>
                      <a:r>
                        <a:rPr lang="fr-CH" baseline="0" dirty="0" smtClean="0"/>
                        <a:t> ?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2229" y="764704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err="1" smtClean="0"/>
              <a:t>Indicator</a:t>
            </a:r>
            <a:r>
              <a:rPr lang="fr-CH" dirty="0" smtClean="0"/>
              <a:t> : </a:t>
            </a:r>
            <a:r>
              <a:rPr lang="en-US" dirty="0"/>
              <a:t>Level of stakeholders knowledge of existing complaint channels</a:t>
            </a:r>
            <a:endParaRPr lang="fr-CH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xmlns="" val="92743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994122"/>
          </a:xfrm>
        </p:spPr>
        <p:txBody>
          <a:bodyPr>
            <a:normAutofit/>
          </a:bodyPr>
          <a:lstStyle/>
          <a:p>
            <a:r>
              <a:rPr lang="fr-CH" sz="3600" dirty="0" smtClean="0"/>
              <a:t>Exercice </a:t>
            </a:r>
            <a:endParaRPr lang="fr-CH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09949520"/>
              </p:ext>
            </p:extLst>
          </p:nvPr>
        </p:nvGraphicFramePr>
        <p:xfrm>
          <a:off x="467544" y="1412776"/>
          <a:ext cx="8136904" cy="4571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226"/>
                <a:gridCol w="1062118"/>
                <a:gridCol w="1728192"/>
                <a:gridCol w="3312368"/>
              </a:tblGrid>
              <a:tr h="711612">
                <a:tc>
                  <a:txBody>
                    <a:bodyPr/>
                    <a:lstStyle/>
                    <a:p>
                      <a:r>
                        <a:rPr lang="fr-CH" dirty="0" smtClean="0"/>
                        <a:t>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this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Yes</a:t>
                      </a:r>
                      <a:r>
                        <a:rPr lang="fr-CH" dirty="0" smtClean="0"/>
                        <a:t>/No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Explain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err="1" smtClean="0"/>
                        <a:t>Proposed</a:t>
                      </a:r>
                      <a:r>
                        <a:rPr lang="fr-CH" dirty="0" smtClean="0"/>
                        <a:t> change (</a:t>
                      </a:r>
                      <a:r>
                        <a:rPr lang="fr-CH" dirty="0" err="1" smtClean="0"/>
                        <a:t>you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may</a:t>
                      </a:r>
                      <a:r>
                        <a:rPr lang="fr-CH" dirty="0" smtClean="0"/>
                        <a:t> propose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several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indicators</a:t>
                      </a:r>
                      <a:r>
                        <a:rPr lang="fr-CH" baseline="0" dirty="0" smtClean="0"/>
                        <a:t>, </a:t>
                      </a:r>
                      <a:r>
                        <a:rPr lang="fr-CH" baseline="0" dirty="0" err="1" smtClean="0"/>
                        <a:t>ideally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with</a:t>
                      </a:r>
                      <a:r>
                        <a:rPr lang="fr-CH" baseline="0" dirty="0" smtClean="0"/>
                        <a:t> a mix of perception and </a:t>
                      </a:r>
                      <a:r>
                        <a:rPr lang="fr-CH" baseline="0" dirty="0" err="1" smtClean="0"/>
                        <a:t>evidence-based</a:t>
                      </a:r>
                      <a:r>
                        <a:rPr lang="fr-CH" baseline="0" dirty="0" smtClean="0"/>
                        <a:t>)</a:t>
                      </a:r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Specific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Measurable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Achievable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Realistic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406636">
                <a:tc>
                  <a:txBody>
                    <a:bodyPr/>
                    <a:lstStyle/>
                    <a:p>
                      <a:r>
                        <a:rPr lang="fr-CH" dirty="0" smtClean="0"/>
                        <a:t>Time </a:t>
                      </a:r>
                      <a:r>
                        <a:rPr lang="fr-CH" dirty="0" err="1" smtClean="0"/>
                        <a:t>bound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err="1" smtClean="0"/>
                        <a:t>What</a:t>
                      </a:r>
                      <a:r>
                        <a:rPr lang="fr-CH" dirty="0" smtClean="0"/>
                        <a:t> data collection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method</a:t>
                      </a:r>
                      <a:r>
                        <a:rPr lang="fr-CH" baseline="0" dirty="0" smtClean="0"/>
                        <a:t> do </a:t>
                      </a:r>
                      <a:r>
                        <a:rPr lang="fr-CH" baseline="0" dirty="0" err="1" smtClean="0"/>
                        <a:t>you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suggest</a:t>
                      </a:r>
                      <a:r>
                        <a:rPr lang="fr-CH" baseline="0" dirty="0" smtClean="0"/>
                        <a:t> for </a:t>
                      </a:r>
                      <a:r>
                        <a:rPr lang="fr-CH" baseline="0" dirty="0" err="1" smtClean="0"/>
                        <a:t>this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indicator</a:t>
                      </a:r>
                      <a:r>
                        <a:rPr lang="fr-CH" baseline="0" dirty="0" smtClean="0"/>
                        <a:t> ?</a:t>
                      </a:r>
                      <a:endParaRPr lang="fr-CH" dirty="0" smtClean="0"/>
                    </a:p>
                    <a:p>
                      <a:endParaRPr lang="fr-CH" dirty="0"/>
                    </a:p>
                  </a:txBody>
                  <a:tcPr/>
                </a:tc>
              </a:tr>
              <a:tr h="412283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Cost</a:t>
                      </a:r>
                      <a:r>
                        <a:rPr lang="fr-CH" dirty="0" smtClean="0"/>
                        <a:t> effective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780801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Does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it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measure</a:t>
                      </a:r>
                      <a:r>
                        <a:rPr lang="fr-CH" baseline="0" dirty="0" smtClean="0"/>
                        <a:t> a change </a:t>
                      </a:r>
                      <a:r>
                        <a:rPr lang="fr-CH" baseline="0" dirty="0" err="1" smtClean="0"/>
                        <a:t>you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want</a:t>
                      </a:r>
                      <a:r>
                        <a:rPr lang="fr-CH" baseline="0" dirty="0" smtClean="0"/>
                        <a:t> to </a:t>
                      </a:r>
                      <a:r>
                        <a:rPr lang="fr-CH" baseline="0" dirty="0" err="1" smtClean="0"/>
                        <a:t>see</a:t>
                      </a:r>
                      <a:r>
                        <a:rPr lang="fr-CH" baseline="0" dirty="0" smtClean="0"/>
                        <a:t> ?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2229" y="764704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err="1" smtClean="0"/>
              <a:t>Indicator</a:t>
            </a:r>
            <a:r>
              <a:rPr lang="fr-CH" dirty="0" smtClean="0"/>
              <a:t> : </a:t>
            </a:r>
            <a:r>
              <a:rPr lang="fr-CH" dirty="0" err="1" smtClean="0"/>
              <a:t>Extent</a:t>
            </a:r>
            <a:r>
              <a:rPr lang="fr-CH" dirty="0" smtClean="0"/>
              <a:t> of </a:t>
            </a:r>
            <a:r>
              <a:rPr lang="fr-CH" dirty="0" err="1" smtClean="0"/>
              <a:t>enforcement</a:t>
            </a:r>
            <a:r>
              <a:rPr lang="fr-CH" dirty="0" smtClean="0"/>
              <a:t> of sanctions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xmlns="" val="301764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/>
              <a:t>Group exercise to improve indicators – results/proposals from groups</a:t>
            </a:r>
            <a:endParaRPr 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Number of staff trained on financial information management at local, state and federal levels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397000"/>
          <a:ext cx="9144000" cy="5460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107178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Group 1 proposal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Group2</a:t>
                      </a:r>
                      <a:r>
                        <a:rPr lang="en-US" sz="2400" baseline="0" dirty="0" smtClean="0"/>
                        <a:t> proposal</a:t>
                      </a:r>
                      <a:endParaRPr lang="en-US" sz="2400" dirty="0"/>
                    </a:p>
                  </a:txBody>
                  <a:tcPr/>
                </a:tc>
              </a:tr>
              <a:tr h="2194607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baseline="0" dirty="0" smtClean="0"/>
                        <a:t>Number of staff, by gender, trained in financial information management at local, state and federal levels, by 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baseline="0" dirty="0" smtClean="0"/>
                        <a:t> quarter of the </a:t>
                      </a:r>
                      <a:r>
                        <a:rPr lang="en-US" baseline="0" dirty="0" err="1" smtClean="0"/>
                        <a:t>programme</a:t>
                      </a:r>
                      <a:endParaRPr lang="en-US" baseline="0" dirty="0" smtClean="0"/>
                    </a:p>
                    <a:p>
                      <a:pPr>
                        <a:buFontTx/>
                        <a:buChar char="-"/>
                      </a:pPr>
                      <a:endParaRPr lang="en-US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 smtClean="0"/>
                        <a:t> Number of men and women having accessed financial information on REDD+ by the end of the financial 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of trained male and female staff who apply knowledge/skills</a:t>
                      </a:r>
                      <a:r>
                        <a:rPr lang="en-US" baseline="0" dirty="0" smtClean="0"/>
                        <a:t> in financial information management at the local, state and federal levels after year1 </a:t>
                      </a:r>
                      <a:endParaRPr lang="en-US" dirty="0"/>
                    </a:p>
                  </a:txBody>
                  <a:tcPr/>
                </a:tc>
              </a:tr>
              <a:tr h="2194607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dirty="0" smtClean="0"/>
                        <a:t> Document review (reports,</a:t>
                      </a:r>
                      <a:r>
                        <a:rPr lang="en-US" baseline="0" dirty="0" smtClean="0"/>
                        <a:t> attendance)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 smtClean="0"/>
                        <a:t>-Interviews with staff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 smtClean="0"/>
                        <a:t>- focus group discussions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 smtClean="0"/>
                        <a:t>- survey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 Interviews with staff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942</Words>
  <Application>Microsoft Office PowerPoint</Application>
  <PresentationFormat>On-screen Show (4:3)</PresentationFormat>
  <Paragraphs>149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Group exercise  to improve indicators from the draft PGA indicator set</vt:lpstr>
      <vt:lpstr>Group Exercice</vt:lpstr>
      <vt:lpstr>Group Exercice</vt:lpstr>
      <vt:lpstr>Group Exercice</vt:lpstr>
      <vt:lpstr>Group Exercice</vt:lpstr>
      <vt:lpstr>Group Exercice</vt:lpstr>
      <vt:lpstr>Exercice </vt:lpstr>
      <vt:lpstr>Slide 8</vt:lpstr>
      <vt:lpstr>Number of staff trained on financial information management at local, state and federal levels </vt:lpstr>
      <vt:lpstr>Stakeholders’ awareness on rights to service and redress</vt:lpstr>
      <vt:lpstr>Level of stakeholder knowledge on existing complaints channels</vt:lpstr>
      <vt:lpstr>Quality of REDD+ record keeping</vt:lpstr>
      <vt:lpstr>Time lag in information production</vt:lpstr>
      <vt:lpstr>Extent of enforcement of sanctions</vt:lpstr>
      <vt:lpstr>Slide 15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exercice</dc:title>
  <dc:creator>UN-REDD CRS</dc:creator>
  <cp:lastModifiedBy>Danae Issa</cp:lastModifiedBy>
  <cp:revision>16</cp:revision>
  <dcterms:created xsi:type="dcterms:W3CDTF">2014-03-26T12:15:01Z</dcterms:created>
  <dcterms:modified xsi:type="dcterms:W3CDTF">2014-04-11T21:41:00Z</dcterms:modified>
</cp:coreProperties>
</file>