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layout2.xml" ContentType="application/vnd.openxmlformats-officedocument.drawingml.diagramLayout+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diagrams/layout1.xml" ContentType="application/vnd.openxmlformats-officedocument.drawingml.diagramLayout+xml"/>
  <Override PartName="/ppt/notesSlides/notesSlide7.xml" ContentType="application/vnd.openxmlformats-officedocument.presentationml.notesSlide+xml"/>
  <Override PartName="/ppt/notesSlides/notesSlide10.xml" ContentType="application/vnd.openxmlformats-officedocument.presentationml.notesSlide+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1"/>
  </p:notesMasterIdLst>
  <p:handoutMasterIdLst>
    <p:handoutMasterId r:id="rId22"/>
  </p:handoutMasterIdLst>
  <p:sldIdLst>
    <p:sldId id="258" r:id="rId2"/>
    <p:sldId id="259" r:id="rId3"/>
    <p:sldId id="260" r:id="rId4"/>
    <p:sldId id="270" r:id="rId5"/>
    <p:sldId id="271" r:id="rId6"/>
    <p:sldId id="275" r:id="rId7"/>
    <p:sldId id="273" r:id="rId8"/>
    <p:sldId id="274" r:id="rId9"/>
    <p:sldId id="263" r:id="rId10"/>
    <p:sldId id="278" r:id="rId11"/>
    <p:sldId id="276" r:id="rId12"/>
    <p:sldId id="277" r:id="rId13"/>
    <p:sldId id="279" r:id="rId14"/>
    <p:sldId id="280" r:id="rId15"/>
    <p:sldId id="281" r:id="rId16"/>
    <p:sldId id="285" r:id="rId17"/>
    <p:sldId id="282" r:id="rId18"/>
    <p:sldId id="283" r:id="rId19"/>
    <p:sldId id="284" r:id="rId20"/>
  </p:sldIdLst>
  <p:sldSz cx="9144000" cy="6858000" type="screen4x3"/>
  <p:notesSz cx="6807200" cy="9939338"/>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CC"/>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85627" autoAdjust="0"/>
  </p:normalViewPr>
  <p:slideViewPr>
    <p:cSldViewPr snapToGrid="0">
      <p:cViewPr varScale="1">
        <p:scale>
          <a:sx n="92" d="100"/>
          <a:sy n="92" d="100"/>
        </p:scale>
        <p:origin x="-534" y="-108"/>
      </p:cViewPr>
      <p:guideLst>
        <p:guide orient="horz" pos="2160"/>
        <p:guide pos="2880"/>
      </p:guideLst>
    </p:cSldViewPr>
  </p:slideViewPr>
  <p:notesTextViewPr>
    <p:cViewPr>
      <p:scale>
        <a:sx n="100" d="100"/>
        <a:sy n="100" d="100"/>
      </p:scale>
      <p:origin x="0" y="0"/>
    </p:cViewPr>
  </p:notesTextViewPr>
  <p:notesViewPr>
    <p:cSldViewPr snapToGrid="0">
      <p:cViewPr varScale="1">
        <p:scale>
          <a:sx n="60" d="100"/>
          <a:sy n="60" d="100"/>
        </p:scale>
        <p:origin x="-2490" y="-72"/>
      </p:cViewPr>
      <p:guideLst>
        <p:guide orient="horz" pos="3131"/>
        <p:guide pos="2144"/>
      </p:guideLst>
    </p:cSldViewPr>
  </p:notesViewPr>
  <p:gridSpacing cx="36868100" cy="368681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E64BD67-4420-4C5D-B6E2-3D94EF8DB274}" type="doc">
      <dgm:prSet loTypeId="urn:microsoft.com/office/officeart/2005/8/layout/hProcess9" loCatId="process" qsTypeId="urn:microsoft.com/office/officeart/2005/8/quickstyle/simple1" qsCatId="simple" csTypeId="urn:microsoft.com/office/officeart/2005/8/colors/accent1_2" csCatId="accent1" phldr="1"/>
      <dgm:spPr/>
    </dgm:pt>
    <dgm:pt modelId="{8E4497C8-1449-453D-88CC-2B2E16F1D6AF}">
      <dgm:prSet phldrT="[Text]" custT="1"/>
      <dgm:spPr>
        <a:solidFill>
          <a:srgbClr val="669900"/>
        </a:solidFill>
      </dgm:spPr>
      <dgm:t>
        <a:bodyPr/>
        <a:lstStyle/>
        <a:p>
          <a:r>
            <a:rPr lang="en-US" sz="1400" dirty="0" smtClean="0"/>
            <a:t>Identify stakeholders (research team and advisory group</a:t>
          </a:r>
          <a:r>
            <a:rPr lang="en-US" sz="1100" dirty="0" smtClean="0"/>
            <a:t>)</a:t>
          </a:r>
          <a:endParaRPr lang="en-US" sz="1100" dirty="0"/>
        </a:p>
      </dgm:t>
    </dgm:pt>
    <dgm:pt modelId="{53A9B057-1C5F-460A-A9AD-C190571C193B}" type="parTrans" cxnId="{C8A307C3-502B-4768-A850-96F7B59146B2}">
      <dgm:prSet/>
      <dgm:spPr/>
      <dgm:t>
        <a:bodyPr/>
        <a:lstStyle/>
        <a:p>
          <a:endParaRPr lang="en-US"/>
        </a:p>
      </dgm:t>
    </dgm:pt>
    <dgm:pt modelId="{FF632D97-B4AE-4921-A8FE-EED5FA6EF61A}" type="sibTrans" cxnId="{C8A307C3-502B-4768-A850-96F7B59146B2}">
      <dgm:prSet/>
      <dgm:spPr/>
      <dgm:t>
        <a:bodyPr/>
        <a:lstStyle/>
        <a:p>
          <a:endParaRPr lang="en-US"/>
        </a:p>
      </dgm:t>
    </dgm:pt>
    <dgm:pt modelId="{254D5AEF-C4EC-477E-B8CC-A68C565A2343}">
      <dgm:prSet phldrT="[Text]" custT="1"/>
      <dgm:spPr>
        <a:solidFill>
          <a:srgbClr val="669900"/>
        </a:solidFill>
      </dgm:spPr>
      <dgm:t>
        <a:bodyPr/>
        <a:lstStyle/>
        <a:p>
          <a:r>
            <a:rPr lang="en-US" sz="1400" dirty="0" smtClean="0"/>
            <a:t>Articulate purpose and objective of assessment </a:t>
          </a:r>
          <a:endParaRPr lang="en-US" sz="1400" dirty="0"/>
        </a:p>
      </dgm:t>
    </dgm:pt>
    <dgm:pt modelId="{6F9D0B3B-7105-4377-A466-2E1FB25A9966}" type="parTrans" cxnId="{CF3045CD-35B3-48E2-83A0-9207AD96A4A0}">
      <dgm:prSet/>
      <dgm:spPr/>
      <dgm:t>
        <a:bodyPr/>
        <a:lstStyle/>
        <a:p>
          <a:endParaRPr lang="en-US"/>
        </a:p>
      </dgm:t>
    </dgm:pt>
    <dgm:pt modelId="{B963A6C6-F668-478D-A813-577E5A9F5897}" type="sibTrans" cxnId="{CF3045CD-35B3-48E2-83A0-9207AD96A4A0}">
      <dgm:prSet/>
      <dgm:spPr/>
      <dgm:t>
        <a:bodyPr/>
        <a:lstStyle/>
        <a:p>
          <a:endParaRPr lang="en-US"/>
        </a:p>
      </dgm:t>
    </dgm:pt>
    <dgm:pt modelId="{57DD695B-80BC-4C58-83AF-55AF33C155A4}">
      <dgm:prSet phldrT="[Text]" custT="1"/>
      <dgm:spPr>
        <a:solidFill>
          <a:srgbClr val="669900"/>
        </a:solidFill>
      </dgm:spPr>
      <dgm:t>
        <a:bodyPr/>
        <a:lstStyle/>
        <a:p>
          <a:r>
            <a:rPr lang="en-US" sz="1400" dirty="0" smtClean="0"/>
            <a:t>Agree on framework of key components that will be assessed</a:t>
          </a:r>
          <a:endParaRPr lang="en-US" sz="1400" dirty="0"/>
        </a:p>
      </dgm:t>
    </dgm:pt>
    <dgm:pt modelId="{35104D55-7BCB-4ADB-8A05-D55C7784F353}" type="parTrans" cxnId="{5F4FE0DE-E206-4688-8F08-971473A08A1C}">
      <dgm:prSet/>
      <dgm:spPr/>
      <dgm:t>
        <a:bodyPr/>
        <a:lstStyle/>
        <a:p>
          <a:endParaRPr lang="en-US"/>
        </a:p>
      </dgm:t>
    </dgm:pt>
    <dgm:pt modelId="{A7C527A0-EB2F-46AE-BDFF-E8C777A57A89}" type="sibTrans" cxnId="{5F4FE0DE-E206-4688-8F08-971473A08A1C}">
      <dgm:prSet/>
      <dgm:spPr/>
      <dgm:t>
        <a:bodyPr/>
        <a:lstStyle/>
        <a:p>
          <a:endParaRPr lang="en-US"/>
        </a:p>
      </dgm:t>
    </dgm:pt>
    <dgm:pt modelId="{5A757771-78E2-40D1-9DFE-26CAFBDD4910}">
      <dgm:prSet phldrT="[Text]" custT="1"/>
      <dgm:spPr>
        <a:solidFill>
          <a:srgbClr val="669900"/>
        </a:solidFill>
      </dgm:spPr>
      <dgm:t>
        <a:bodyPr/>
        <a:lstStyle/>
        <a:p>
          <a:r>
            <a:rPr lang="en-US" sz="1400" dirty="0" smtClean="0"/>
            <a:t>Define the scope (coverage) and methodologies</a:t>
          </a:r>
          <a:endParaRPr lang="en-US" sz="1400" dirty="0"/>
        </a:p>
      </dgm:t>
    </dgm:pt>
    <dgm:pt modelId="{FCEA85AA-7994-4315-9784-196258DFEA15}" type="parTrans" cxnId="{F890C1D7-278F-408A-81DA-466C2DCE2F0E}">
      <dgm:prSet/>
      <dgm:spPr/>
      <dgm:t>
        <a:bodyPr/>
        <a:lstStyle/>
        <a:p>
          <a:endParaRPr lang="en-US"/>
        </a:p>
      </dgm:t>
    </dgm:pt>
    <dgm:pt modelId="{FE9ADD79-033D-4797-B431-6C4C6BA63746}" type="sibTrans" cxnId="{F890C1D7-278F-408A-81DA-466C2DCE2F0E}">
      <dgm:prSet/>
      <dgm:spPr/>
      <dgm:t>
        <a:bodyPr/>
        <a:lstStyle/>
        <a:p>
          <a:endParaRPr lang="en-US"/>
        </a:p>
      </dgm:t>
    </dgm:pt>
    <dgm:pt modelId="{10387503-0481-451E-9CEA-E4B7FC7CA5BC}">
      <dgm:prSet phldrT="[Text]"/>
      <dgm:spPr>
        <a:solidFill>
          <a:srgbClr val="669900"/>
        </a:solidFill>
      </dgm:spPr>
      <dgm:t>
        <a:bodyPr/>
        <a:lstStyle/>
        <a:p>
          <a:r>
            <a:rPr lang="en-US" dirty="0" smtClean="0"/>
            <a:t>Agree on data type and collection</a:t>
          </a:r>
          <a:endParaRPr lang="en-US" dirty="0"/>
        </a:p>
      </dgm:t>
    </dgm:pt>
    <dgm:pt modelId="{8AB507EF-CC57-45DF-B02B-32DC9C95AB31}" type="parTrans" cxnId="{A5F613A4-834A-41DD-BF4E-11DD4C99530A}">
      <dgm:prSet/>
      <dgm:spPr/>
      <dgm:t>
        <a:bodyPr/>
        <a:lstStyle/>
        <a:p>
          <a:endParaRPr lang="en-US"/>
        </a:p>
      </dgm:t>
    </dgm:pt>
    <dgm:pt modelId="{CD882C21-43CE-4907-BC88-E713EADAAFF3}" type="sibTrans" cxnId="{A5F613A4-834A-41DD-BF4E-11DD4C99530A}">
      <dgm:prSet/>
      <dgm:spPr/>
      <dgm:t>
        <a:bodyPr/>
        <a:lstStyle/>
        <a:p>
          <a:endParaRPr lang="en-US"/>
        </a:p>
      </dgm:t>
    </dgm:pt>
    <dgm:pt modelId="{7C2F2908-ACF9-449F-8EAF-6F53A59A632C}">
      <dgm:prSet phldrT="[Text]"/>
      <dgm:spPr>
        <a:solidFill>
          <a:srgbClr val="669900"/>
        </a:solidFill>
      </dgm:spPr>
      <dgm:t>
        <a:bodyPr/>
        <a:lstStyle/>
        <a:p>
          <a:r>
            <a:rPr lang="en-US" dirty="0" smtClean="0"/>
            <a:t>Analyze the data</a:t>
          </a:r>
          <a:endParaRPr lang="en-US" dirty="0"/>
        </a:p>
      </dgm:t>
    </dgm:pt>
    <dgm:pt modelId="{5C1791D4-1C14-484B-9B4E-37B4A2BE9458}" type="parTrans" cxnId="{622F3825-0F28-4C36-B6E5-A91DE597CFF1}">
      <dgm:prSet/>
      <dgm:spPr/>
      <dgm:t>
        <a:bodyPr/>
        <a:lstStyle/>
        <a:p>
          <a:endParaRPr lang="en-US"/>
        </a:p>
      </dgm:t>
    </dgm:pt>
    <dgm:pt modelId="{1B70B261-043D-4504-B273-D9661A4A519F}" type="sibTrans" cxnId="{622F3825-0F28-4C36-B6E5-A91DE597CFF1}">
      <dgm:prSet/>
      <dgm:spPr/>
      <dgm:t>
        <a:bodyPr/>
        <a:lstStyle/>
        <a:p>
          <a:endParaRPr lang="en-US"/>
        </a:p>
      </dgm:t>
    </dgm:pt>
    <dgm:pt modelId="{DCAE32B0-8745-42D5-9316-D6DF153460CC}">
      <dgm:prSet phldrT="[Text]"/>
      <dgm:spPr>
        <a:solidFill>
          <a:srgbClr val="669900"/>
        </a:solidFill>
      </dgm:spPr>
      <dgm:t>
        <a:bodyPr/>
        <a:lstStyle/>
        <a:p>
          <a:r>
            <a:rPr lang="en-US" dirty="0" smtClean="0"/>
            <a:t>Present and disseminate findings  </a:t>
          </a:r>
        </a:p>
        <a:p>
          <a:endParaRPr lang="en-US" dirty="0"/>
        </a:p>
      </dgm:t>
    </dgm:pt>
    <dgm:pt modelId="{13BA280F-2577-4C4B-A033-18DCB2E53E1E}" type="parTrans" cxnId="{BCD92653-786C-4331-ACBC-B89FCB368596}">
      <dgm:prSet/>
      <dgm:spPr/>
      <dgm:t>
        <a:bodyPr/>
        <a:lstStyle/>
        <a:p>
          <a:endParaRPr lang="en-US"/>
        </a:p>
      </dgm:t>
    </dgm:pt>
    <dgm:pt modelId="{AAA08278-68AF-41A6-9C3F-0376AA90E146}" type="sibTrans" cxnId="{BCD92653-786C-4331-ACBC-B89FCB368596}">
      <dgm:prSet/>
      <dgm:spPr/>
      <dgm:t>
        <a:bodyPr/>
        <a:lstStyle/>
        <a:p>
          <a:endParaRPr lang="en-US"/>
        </a:p>
      </dgm:t>
    </dgm:pt>
    <dgm:pt modelId="{865BDA48-538F-46EF-9209-6FD2EA0D403F}" type="pres">
      <dgm:prSet presAssocID="{DE64BD67-4420-4C5D-B6E2-3D94EF8DB274}" presName="CompostProcess" presStyleCnt="0">
        <dgm:presLayoutVars>
          <dgm:dir/>
          <dgm:resizeHandles val="exact"/>
        </dgm:presLayoutVars>
      </dgm:prSet>
      <dgm:spPr/>
    </dgm:pt>
    <dgm:pt modelId="{1E4125C5-D845-4392-A52E-C8B814AE3E2D}" type="pres">
      <dgm:prSet presAssocID="{DE64BD67-4420-4C5D-B6E2-3D94EF8DB274}" presName="arrow" presStyleLbl="bgShp" presStyleIdx="0" presStyleCnt="1"/>
      <dgm:spPr/>
    </dgm:pt>
    <dgm:pt modelId="{0FDAC8AE-5B7C-4A16-B8AA-CB6E9B054EF3}" type="pres">
      <dgm:prSet presAssocID="{DE64BD67-4420-4C5D-B6E2-3D94EF8DB274}" presName="linearProcess" presStyleCnt="0"/>
      <dgm:spPr/>
    </dgm:pt>
    <dgm:pt modelId="{074F586E-0A38-436B-BC8D-65659855B058}" type="pres">
      <dgm:prSet presAssocID="{8E4497C8-1449-453D-88CC-2B2E16F1D6AF}" presName="textNode" presStyleLbl="node1" presStyleIdx="0" presStyleCnt="7">
        <dgm:presLayoutVars>
          <dgm:bulletEnabled val="1"/>
        </dgm:presLayoutVars>
      </dgm:prSet>
      <dgm:spPr/>
      <dgm:t>
        <a:bodyPr/>
        <a:lstStyle/>
        <a:p>
          <a:endParaRPr lang="en-US"/>
        </a:p>
      </dgm:t>
    </dgm:pt>
    <dgm:pt modelId="{2BAB218A-2AA0-461D-BAD3-DA737564CC02}" type="pres">
      <dgm:prSet presAssocID="{FF632D97-B4AE-4921-A8FE-EED5FA6EF61A}" presName="sibTrans" presStyleCnt="0"/>
      <dgm:spPr/>
    </dgm:pt>
    <dgm:pt modelId="{93314E52-A347-4456-990D-A13D8E985EF9}" type="pres">
      <dgm:prSet presAssocID="{254D5AEF-C4EC-477E-B8CC-A68C565A2343}" presName="textNode" presStyleLbl="node1" presStyleIdx="1" presStyleCnt="7">
        <dgm:presLayoutVars>
          <dgm:bulletEnabled val="1"/>
        </dgm:presLayoutVars>
      </dgm:prSet>
      <dgm:spPr/>
      <dgm:t>
        <a:bodyPr/>
        <a:lstStyle/>
        <a:p>
          <a:endParaRPr lang="en-US"/>
        </a:p>
      </dgm:t>
    </dgm:pt>
    <dgm:pt modelId="{87E8E72B-3295-475B-BF21-A3BFE510AB6B}" type="pres">
      <dgm:prSet presAssocID="{B963A6C6-F668-478D-A813-577E5A9F5897}" presName="sibTrans" presStyleCnt="0"/>
      <dgm:spPr/>
    </dgm:pt>
    <dgm:pt modelId="{4F01E1FF-8C02-40D2-AF86-A3B011C29EB7}" type="pres">
      <dgm:prSet presAssocID="{57DD695B-80BC-4C58-83AF-55AF33C155A4}" presName="textNode" presStyleLbl="node1" presStyleIdx="2" presStyleCnt="7">
        <dgm:presLayoutVars>
          <dgm:bulletEnabled val="1"/>
        </dgm:presLayoutVars>
      </dgm:prSet>
      <dgm:spPr/>
      <dgm:t>
        <a:bodyPr/>
        <a:lstStyle/>
        <a:p>
          <a:endParaRPr lang="en-US"/>
        </a:p>
      </dgm:t>
    </dgm:pt>
    <dgm:pt modelId="{8CD6FCC7-B1E2-4F1A-B3B0-674F445FE42D}" type="pres">
      <dgm:prSet presAssocID="{A7C527A0-EB2F-46AE-BDFF-E8C777A57A89}" presName="sibTrans" presStyleCnt="0"/>
      <dgm:spPr/>
    </dgm:pt>
    <dgm:pt modelId="{168FA302-6712-4B98-A668-8924A1CD6D8B}" type="pres">
      <dgm:prSet presAssocID="{5A757771-78E2-40D1-9DFE-26CAFBDD4910}" presName="textNode" presStyleLbl="node1" presStyleIdx="3" presStyleCnt="7">
        <dgm:presLayoutVars>
          <dgm:bulletEnabled val="1"/>
        </dgm:presLayoutVars>
      </dgm:prSet>
      <dgm:spPr/>
      <dgm:t>
        <a:bodyPr/>
        <a:lstStyle/>
        <a:p>
          <a:endParaRPr lang="en-US"/>
        </a:p>
      </dgm:t>
    </dgm:pt>
    <dgm:pt modelId="{07E67860-2460-4771-B13F-BE778A7C2119}" type="pres">
      <dgm:prSet presAssocID="{FE9ADD79-033D-4797-B431-6C4C6BA63746}" presName="sibTrans" presStyleCnt="0"/>
      <dgm:spPr/>
    </dgm:pt>
    <dgm:pt modelId="{83D6409C-5DF1-438F-A73F-B0DE8923EE12}" type="pres">
      <dgm:prSet presAssocID="{10387503-0481-451E-9CEA-E4B7FC7CA5BC}" presName="textNode" presStyleLbl="node1" presStyleIdx="4" presStyleCnt="7">
        <dgm:presLayoutVars>
          <dgm:bulletEnabled val="1"/>
        </dgm:presLayoutVars>
      </dgm:prSet>
      <dgm:spPr/>
      <dgm:t>
        <a:bodyPr/>
        <a:lstStyle/>
        <a:p>
          <a:endParaRPr lang="en-US"/>
        </a:p>
      </dgm:t>
    </dgm:pt>
    <dgm:pt modelId="{BDD46153-FEAD-49EC-8A5F-22830D75A31C}" type="pres">
      <dgm:prSet presAssocID="{CD882C21-43CE-4907-BC88-E713EADAAFF3}" presName="sibTrans" presStyleCnt="0"/>
      <dgm:spPr/>
    </dgm:pt>
    <dgm:pt modelId="{84443823-4F8D-48FC-A839-9A9D38BF7321}" type="pres">
      <dgm:prSet presAssocID="{7C2F2908-ACF9-449F-8EAF-6F53A59A632C}" presName="textNode" presStyleLbl="node1" presStyleIdx="5" presStyleCnt="7">
        <dgm:presLayoutVars>
          <dgm:bulletEnabled val="1"/>
        </dgm:presLayoutVars>
      </dgm:prSet>
      <dgm:spPr/>
      <dgm:t>
        <a:bodyPr/>
        <a:lstStyle/>
        <a:p>
          <a:endParaRPr lang="en-US"/>
        </a:p>
      </dgm:t>
    </dgm:pt>
    <dgm:pt modelId="{2FB132A5-FBE9-409B-ABC8-A861ACB0152E}" type="pres">
      <dgm:prSet presAssocID="{1B70B261-043D-4504-B273-D9661A4A519F}" presName="sibTrans" presStyleCnt="0"/>
      <dgm:spPr/>
    </dgm:pt>
    <dgm:pt modelId="{8AB779BE-15ED-4A68-84A2-C8CC3573B80C}" type="pres">
      <dgm:prSet presAssocID="{DCAE32B0-8745-42D5-9316-D6DF153460CC}" presName="textNode" presStyleLbl="node1" presStyleIdx="6" presStyleCnt="7">
        <dgm:presLayoutVars>
          <dgm:bulletEnabled val="1"/>
        </dgm:presLayoutVars>
      </dgm:prSet>
      <dgm:spPr/>
      <dgm:t>
        <a:bodyPr/>
        <a:lstStyle/>
        <a:p>
          <a:endParaRPr lang="en-US"/>
        </a:p>
      </dgm:t>
    </dgm:pt>
  </dgm:ptLst>
  <dgm:cxnLst>
    <dgm:cxn modelId="{A5F613A4-834A-41DD-BF4E-11DD4C99530A}" srcId="{DE64BD67-4420-4C5D-B6E2-3D94EF8DB274}" destId="{10387503-0481-451E-9CEA-E4B7FC7CA5BC}" srcOrd="4" destOrd="0" parTransId="{8AB507EF-CC57-45DF-B02B-32DC9C95AB31}" sibTransId="{CD882C21-43CE-4907-BC88-E713EADAAFF3}"/>
    <dgm:cxn modelId="{C8A307C3-502B-4768-A850-96F7B59146B2}" srcId="{DE64BD67-4420-4C5D-B6E2-3D94EF8DB274}" destId="{8E4497C8-1449-453D-88CC-2B2E16F1D6AF}" srcOrd="0" destOrd="0" parTransId="{53A9B057-1C5F-460A-A9AD-C190571C193B}" sibTransId="{FF632D97-B4AE-4921-A8FE-EED5FA6EF61A}"/>
    <dgm:cxn modelId="{D1780737-4900-49B0-9115-40982DF57212}" type="presOf" srcId="{8E4497C8-1449-453D-88CC-2B2E16F1D6AF}" destId="{074F586E-0A38-436B-BC8D-65659855B058}" srcOrd="0" destOrd="0" presId="urn:microsoft.com/office/officeart/2005/8/layout/hProcess9"/>
    <dgm:cxn modelId="{F890C1D7-278F-408A-81DA-466C2DCE2F0E}" srcId="{DE64BD67-4420-4C5D-B6E2-3D94EF8DB274}" destId="{5A757771-78E2-40D1-9DFE-26CAFBDD4910}" srcOrd="3" destOrd="0" parTransId="{FCEA85AA-7994-4315-9784-196258DFEA15}" sibTransId="{FE9ADD79-033D-4797-B431-6C4C6BA63746}"/>
    <dgm:cxn modelId="{AD6A188D-3179-442F-8900-64321264435D}" type="presOf" srcId="{DE64BD67-4420-4C5D-B6E2-3D94EF8DB274}" destId="{865BDA48-538F-46EF-9209-6FD2EA0D403F}" srcOrd="0" destOrd="0" presId="urn:microsoft.com/office/officeart/2005/8/layout/hProcess9"/>
    <dgm:cxn modelId="{9EDE6878-CE38-4EE3-B415-944DFB91A98E}" type="presOf" srcId="{57DD695B-80BC-4C58-83AF-55AF33C155A4}" destId="{4F01E1FF-8C02-40D2-AF86-A3B011C29EB7}" srcOrd="0" destOrd="0" presId="urn:microsoft.com/office/officeart/2005/8/layout/hProcess9"/>
    <dgm:cxn modelId="{622F3825-0F28-4C36-B6E5-A91DE597CFF1}" srcId="{DE64BD67-4420-4C5D-B6E2-3D94EF8DB274}" destId="{7C2F2908-ACF9-449F-8EAF-6F53A59A632C}" srcOrd="5" destOrd="0" parTransId="{5C1791D4-1C14-484B-9B4E-37B4A2BE9458}" sibTransId="{1B70B261-043D-4504-B273-D9661A4A519F}"/>
    <dgm:cxn modelId="{E206E617-F2AA-43CC-8B6A-30878EA89644}" type="presOf" srcId="{254D5AEF-C4EC-477E-B8CC-A68C565A2343}" destId="{93314E52-A347-4456-990D-A13D8E985EF9}" srcOrd="0" destOrd="0" presId="urn:microsoft.com/office/officeart/2005/8/layout/hProcess9"/>
    <dgm:cxn modelId="{96F9EA93-331B-473C-8A02-642A9A1DEC4A}" type="presOf" srcId="{10387503-0481-451E-9CEA-E4B7FC7CA5BC}" destId="{83D6409C-5DF1-438F-A73F-B0DE8923EE12}" srcOrd="0" destOrd="0" presId="urn:microsoft.com/office/officeart/2005/8/layout/hProcess9"/>
    <dgm:cxn modelId="{E767F993-81D2-4C31-A002-A87A0C3166A0}" type="presOf" srcId="{7C2F2908-ACF9-449F-8EAF-6F53A59A632C}" destId="{84443823-4F8D-48FC-A839-9A9D38BF7321}" srcOrd="0" destOrd="0" presId="urn:microsoft.com/office/officeart/2005/8/layout/hProcess9"/>
    <dgm:cxn modelId="{CF3045CD-35B3-48E2-83A0-9207AD96A4A0}" srcId="{DE64BD67-4420-4C5D-B6E2-3D94EF8DB274}" destId="{254D5AEF-C4EC-477E-B8CC-A68C565A2343}" srcOrd="1" destOrd="0" parTransId="{6F9D0B3B-7105-4377-A466-2E1FB25A9966}" sibTransId="{B963A6C6-F668-478D-A813-577E5A9F5897}"/>
    <dgm:cxn modelId="{61391BAE-E86B-4696-97D6-393A7867166B}" type="presOf" srcId="{DCAE32B0-8745-42D5-9316-D6DF153460CC}" destId="{8AB779BE-15ED-4A68-84A2-C8CC3573B80C}" srcOrd="0" destOrd="0" presId="urn:microsoft.com/office/officeart/2005/8/layout/hProcess9"/>
    <dgm:cxn modelId="{11F9E5CC-DDFB-440A-BB2A-5871BF531C17}" type="presOf" srcId="{5A757771-78E2-40D1-9DFE-26CAFBDD4910}" destId="{168FA302-6712-4B98-A668-8924A1CD6D8B}" srcOrd="0" destOrd="0" presId="urn:microsoft.com/office/officeart/2005/8/layout/hProcess9"/>
    <dgm:cxn modelId="{5F4FE0DE-E206-4688-8F08-971473A08A1C}" srcId="{DE64BD67-4420-4C5D-B6E2-3D94EF8DB274}" destId="{57DD695B-80BC-4C58-83AF-55AF33C155A4}" srcOrd="2" destOrd="0" parTransId="{35104D55-7BCB-4ADB-8A05-D55C7784F353}" sibTransId="{A7C527A0-EB2F-46AE-BDFF-E8C777A57A89}"/>
    <dgm:cxn modelId="{BCD92653-786C-4331-ACBC-B89FCB368596}" srcId="{DE64BD67-4420-4C5D-B6E2-3D94EF8DB274}" destId="{DCAE32B0-8745-42D5-9316-D6DF153460CC}" srcOrd="6" destOrd="0" parTransId="{13BA280F-2577-4C4B-A033-18DCB2E53E1E}" sibTransId="{AAA08278-68AF-41A6-9C3F-0376AA90E146}"/>
    <dgm:cxn modelId="{0EFE984F-F006-4806-9B6B-7A2678F15BE3}" type="presParOf" srcId="{865BDA48-538F-46EF-9209-6FD2EA0D403F}" destId="{1E4125C5-D845-4392-A52E-C8B814AE3E2D}" srcOrd="0" destOrd="0" presId="urn:microsoft.com/office/officeart/2005/8/layout/hProcess9"/>
    <dgm:cxn modelId="{7E919828-9451-48B3-A2D3-A741E8716D9E}" type="presParOf" srcId="{865BDA48-538F-46EF-9209-6FD2EA0D403F}" destId="{0FDAC8AE-5B7C-4A16-B8AA-CB6E9B054EF3}" srcOrd="1" destOrd="0" presId="urn:microsoft.com/office/officeart/2005/8/layout/hProcess9"/>
    <dgm:cxn modelId="{19FEC796-E508-4ACC-BB6F-91A28D97E3E1}" type="presParOf" srcId="{0FDAC8AE-5B7C-4A16-B8AA-CB6E9B054EF3}" destId="{074F586E-0A38-436B-BC8D-65659855B058}" srcOrd="0" destOrd="0" presId="urn:microsoft.com/office/officeart/2005/8/layout/hProcess9"/>
    <dgm:cxn modelId="{A3665758-9353-412B-9BFA-BC3BB1535268}" type="presParOf" srcId="{0FDAC8AE-5B7C-4A16-B8AA-CB6E9B054EF3}" destId="{2BAB218A-2AA0-461D-BAD3-DA737564CC02}" srcOrd="1" destOrd="0" presId="urn:microsoft.com/office/officeart/2005/8/layout/hProcess9"/>
    <dgm:cxn modelId="{5291A589-9589-47CB-9230-C95994A5AEC7}" type="presParOf" srcId="{0FDAC8AE-5B7C-4A16-B8AA-CB6E9B054EF3}" destId="{93314E52-A347-4456-990D-A13D8E985EF9}" srcOrd="2" destOrd="0" presId="urn:microsoft.com/office/officeart/2005/8/layout/hProcess9"/>
    <dgm:cxn modelId="{F88E26A4-F5D8-4957-AFAF-11BE70455862}" type="presParOf" srcId="{0FDAC8AE-5B7C-4A16-B8AA-CB6E9B054EF3}" destId="{87E8E72B-3295-475B-BF21-A3BFE510AB6B}" srcOrd="3" destOrd="0" presId="urn:microsoft.com/office/officeart/2005/8/layout/hProcess9"/>
    <dgm:cxn modelId="{D41DE157-B1C5-47C8-8ED3-3547D81C32FD}" type="presParOf" srcId="{0FDAC8AE-5B7C-4A16-B8AA-CB6E9B054EF3}" destId="{4F01E1FF-8C02-40D2-AF86-A3B011C29EB7}" srcOrd="4" destOrd="0" presId="urn:microsoft.com/office/officeart/2005/8/layout/hProcess9"/>
    <dgm:cxn modelId="{595B0AA2-0AA7-4E61-956D-3AAEB81B5E67}" type="presParOf" srcId="{0FDAC8AE-5B7C-4A16-B8AA-CB6E9B054EF3}" destId="{8CD6FCC7-B1E2-4F1A-B3B0-674F445FE42D}" srcOrd="5" destOrd="0" presId="urn:microsoft.com/office/officeart/2005/8/layout/hProcess9"/>
    <dgm:cxn modelId="{3E2249B2-8594-44E9-A5B8-673FEEAFEC62}" type="presParOf" srcId="{0FDAC8AE-5B7C-4A16-B8AA-CB6E9B054EF3}" destId="{168FA302-6712-4B98-A668-8924A1CD6D8B}" srcOrd="6" destOrd="0" presId="urn:microsoft.com/office/officeart/2005/8/layout/hProcess9"/>
    <dgm:cxn modelId="{BFB481CD-3699-412E-93CC-53E13E4841C6}" type="presParOf" srcId="{0FDAC8AE-5B7C-4A16-B8AA-CB6E9B054EF3}" destId="{07E67860-2460-4771-B13F-BE778A7C2119}" srcOrd="7" destOrd="0" presId="urn:microsoft.com/office/officeart/2005/8/layout/hProcess9"/>
    <dgm:cxn modelId="{6838B10B-9C56-424D-937E-D115BCBBB3A3}" type="presParOf" srcId="{0FDAC8AE-5B7C-4A16-B8AA-CB6E9B054EF3}" destId="{83D6409C-5DF1-438F-A73F-B0DE8923EE12}" srcOrd="8" destOrd="0" presId="urn:microsoft.com/office/officeart/2005/8/layout/hProcess9"/>
    <dgm:cxn modelId="{152B1A41-59B4-432D-98A9-49E301B4F017}" type="presParOf" srcId="{0FDAC8AE-5B7C-4A16-B8AA-CB6E9B054EF3}" destId="{BDD46153-FEAD-49EC-8A5F-22830D75A31C}" srcOrd="9" destOrd="0" presId="urn:microsoft.com/office/officeart/2005/8/layout/hProcess9"/>
    <dgm:cxn modelId="{52536579-96A6-4635-8E68-76FE900B1648}" type="presParOf" srcId="{0FDAC8AE-5B7C-4A16-B8AA-CB6E9B054EF3}" destId="{84443823-4F8D-48FC-A839-9A9D38BF7321}" srcOrd="10" destOrd="0" presId="urn:microsoft.com/office/officeart/2005/8/layout/hProcess9"/>
    <dgm:cxn modelId="{088CA17B-4BFA-47A0-94FB-66BC05A23FA6}" type="presParOf" srcId="{0FDAC8AE-5B7C-4A16-B8AA-CB6E9B054EF3}" destId="{2FB132A5-FBE9-409B-ABC8-A861ACB0152E}" srcOrd="11" destOrd="0" presId="urn:microsoft.com/office/officeart/2005/8/layout/hProcess9"/>
    <dgm:cxn modelId="{E4F76A18-6D60-4571-9836-5D048175AA6B}" type="presParOf" srcId="{0FDAC8AE-5B7C-4A16-B8AA-CB6E9B054EF3}" destId="{8AB779BE-15ED-4A68-84A2-C8CC3573B80C}" srcOrd="12" destOrd="0" presId="urn:microsoft.com/office/officeart/2005/8/layout/hProcess9"/>
  </dgm:cxnLst>
  <dgm:bg/>
  <dgm:whole/>
</dgm:dataModel>
</file>

<file path=ppt/diagrams/data2.xml><?xml version="1.0" encoding="utf-8"?>
<dgm:dataModel xmlns:dgm="http://schemas.openxmlformats.org/drawingml/2006/diagram" xmlns:a="http://schemas.openxmlformats.org/drawingml/2006/main">
  <dgm:ptLst>
    <dgm:pt modelId="{DE64BD67-4420-4C5D-B6E2-3D94EF8DB274}" type="doc">
      <dgm:prSet loTypeId="urn:microsoft.com/office/officeart/2005/8/layout/hProcess9" loCatId="process" qsTypeId="urn:microsoft.com/office/officeart/2005/8/quickstyle/simple1" qsCatId="simple" csTypeId="urn:microsoft.com/office/officeart/2005/8/colors/accent1_2" csCatId="accent1" phldr="1"/>
      <dgm:spPr/>
    </dgm:pt>
    <dgm:pt modelId="{8E4497C8-1449-453D-88CC-2B2E16F1D6AF}">
      <dgm:prSet phldrT="[Text]" custT="1"/>
      <dgm:spPr>
        <a:solidFill>
          <a:srgbClr val="669900"/>
        </a:solidFill>
      </dgm:spPr>
      <dgm:t>
        <a:bodyPr/>
        <a:lstStyle/>
        <a:p>
          <a:r>
            <a:rPr lang="en-US" sz="1400" dirty="0" smtClean="0"/>
            <a:t>Identify stakeholders (research team and advisory group</a:t>
          </a:r>
          <a:r>
            <a:rPr lang="en-US" sz="1100" dirty="0" smtClean="0"/>
            <a:t>)</a:t>
          </a:r>
          <a:endParaRPr lang="en-US" sz="1100" dirty="0"/>
        </a:p>
      </dgm:t>
    </dgm:pt>
    <dgm:pt modelId="{53A9B057-1C5F-460A-A9AD-C190571C193B}" type="parTrans" cxnId="{C8A307C3-502B-4768-A850-96F7B59146B2}">
      <dgm:prSet/>
      <dgm:spPr/>
      <dgm:t>
        <a:bodyPr/>
        <a:lstStyle/>
        <a:p>
          <a:endParaRPr lang="en-US"/>
        </a:p>
      </dgm:t>
    </dgm:pt>
    <dgm:pt modelId="{FF632D97-B4AE-4921-A8FE-EED5FA6EF61A}" type="sibTrans" cxnId="{C8A307C3-502B-4768-A850-96F7B59146B2}">
      <dgm:prSet/>
      <dgm:spPr/>
      <dgm:t>
        <a:bodyPr/>
        <a:lstStyle/>
        <a:p>
          <a:endParaRPr lang="en-US"/>
        </a:p>
      </dgm:t>
    </dgm:pt>
    <dgm:pt modelId="{254D5AEF-C4EC-477E-B8CC-A68C565A2343}">
      <dgm:prSet phldrT="[Text]" custT="1"/>
      <dgm:spPr>
        <a:solidFill>
          <a:srgbClr val="669900"/>
        </a:solidFill>
      </dgm:spPr>
      <dgm:t>
        <a:bodyPr/>
        <a:lstStyle/>
        <a:p>
          <a:r>
            <a:rPr lang="en-US" sz="1400" dirty="0" smtClean="0"/>
            <a:t>Articulate purpose and objective of assessment </a:t>
          </a:r>
          <a:endParaRPr lang="en-US" sz="1400" dirty="0"/>
        </a:p>
      </dgm:t>
    </dgm:pt>
    <dgm:pt modelId="{6F9D0B3B-7105-4377-A466-2E1FB25A9966}" type="parTrans" cxnId="{CF3045CD-35B3-48E2-83A0-9207AD96A4A0}">
      <dgm:prSet/>
      <dgm:spPr/>
      <dgm:t>
        <a:bodyPr/>
        <a:lstStyle/>
        <a:p>
          <a:endParaRPr lang="en-US"/>
        </a:p>
      </dgm:t>
    </dgm:pt>
    <dgm:pt modelId="{B963A6C6-F668-478D-A813-577E5A9F5897}" type="sibTrans" cxnId="{CF3045CD-35B3-48E2-83A0-9207AD96A4A0}">
      <dgm:prSet/>
      <dgm:spPr/>
      <dgm:t>
        <a:bodyPr/>
        <a:lstStyle/>
        <a:p>
          <a:endParaRPr lang="en-US"/>
        </a:p>
      </dgm:t>
    </dgm:pt>
    <dgm:pt modelId="{57DD695B-80BC-4C58-83AF-55AF33C155A4}">
      <dgm:prSet phldrT="[Text]" custT="1"/>
      <dgm:spPr>
        <a:solidFill>
          <a:srgbClr val="669900"/>
        </a:solidFill>
      </dgm:spPr>
      <dgm:t>
        <a:bodyPr/>
        <a:lstStyle/>
        <a:p>
          <a:r>
            <a:rPr lang="en-US" sz="1400" dirty="0" smtClean="0"/>
            <a:t>Agree on framework of key components that will be assessed</a:t>
          </a:r>
          <a:endParaRPr lang="en-US" sz="1400" dirty="0"/>
        </a:p>
      </dgm:t>
    </dgm:pt>
    <dgm:pt modelId="{35104D55-7BCB-4ADB-8A05-D55C7784F353}" type="parTrans" cxnId="{5F4FE0DE-E206-4688-8F08-971473A08A1C}">
      <dgm:prSet/>
      <dgm:spPr/>
      <dgm:t>
        <a:bodyPr/>
        <a:lstStyle/>
        <a:p>
          <a:endParaRPr lang="en-US"/>
        </a:p>
      </dgm:t>
    </dgm:pt>
    <dgm:pt modelId="{A7C527A0-EB2F-46AE-BDFF-E8C777A57A89}" type="sibTrans" cxnId="{5F4FE0DE-E206-4688-8F08-971473A08A1C}">
      <dgm:prSet/>
      <dgm:spPr/>
      <dgm:t>
        <a:bodyPr/>
        <a:lstStyle/>
        <a:p>
          <a:endParaRPr lang="en-US"/>
        </a:p>
      </dgm:t>
    </dgm:pt>
    <dgm:pt modelId="{5A757771-78E2-40D1-9DFE-26CAFBDD4910}">
      <dgm:prSet phldrT="[Text]" custT="1"/>
      <dgm:spPr>
        <a:solidFill>
          <a:srgbClr val="669900"/>
        </a:solidFill>
      </dgm:spPr>
      <dgm:t>
        <a:bodyPr/>
        <a:lstStyle/>
        <a:p>
          <a:r>
            <a:rPr lang="en-US" sz="1400" dirty="0" smtClean="0"/>
            <a:t>Define the scope (coverage) and methodologies</a:t>
          </a:r>
          <a:endParaRPr lang="en-US" sz="1400" dirty="0"/>
        </a:p>
      </dgm:t>
    </dgm:pt>
    <dgm:pt modelId="{FCEA85AA-7994-4315-9784-196258DFEA15}" type="parTrans" cxnId="{F890C1D7-278F-408A-81DA-466C2DCE2F0E}">
      <dgm:prSet/>
      <dgm:spPr/>
      <dgm:t>
        <a:bodyPr/>
        <a:lstStyle/>
        <a:p>
          <a:endParaRPr lang="en-US"/>
        </a:p>
      </dgm:t>
    </dgm:pt>
    <dgm:pt modelId="{FE9ADD79-033D-4797-B431-6C4C6BA63746}" type="sibTrans" cxnId="{F890C1D7-278F-408A-81DA-466C2DCE2F0E}">
      <dgm:prSet/>
      <dgm:spPr/>
      <dgm:t>
        <a:bodyPr/>
        <a:lstStyle/>
        <a:p>
          <a:endParaRPr lang="en-US"/>
        </a:p>
      </dgm:t>
    </dgm:pt>
    <dgm:pt modelId="{10387503-0481-451E-9CEA-E4B7FC7CA5BC}">
      <dgm:prSet phldrT="[Text]"/>
      <dgm:spPr>
        <a:solidFill>
          <a:srgbClr val="669900"/>
        </a:solidFill>
      </dgm:spPr>
      <dgm:t>
        <a:bodyPr/>
        <a:lstStyle/>
        <a:p>
          <a:r>
            <a:rPr lang="en-US" dirty="0" smtClean="0"/>
            <a:t>Agree on data type and collection</a:t>
          </a:r>
          <a:endParaRPr lang="en-US" dirty="0"/>
        </a:p>
      </dgm:t>
    </dgm:pt>
    <dgm:pt modelId="{8AB507EF-CC57-45DF-B02B-32DC9C95AB31}" type="parTrans" cxnId="{A5F613A4-834A-41DD-BF4E-11DD4C99530A}">
      <dgm:prSet/>
      <dgm:spPr/>
      <dgm:t>
        <a:bodyPr/>
        <a:lstStyle/>
        <a:p>
          <a:endParaRPr lang="en-US"/>
        </a:p>
      </dgm:t>
    </dgm:pt>
    <dgm:pt modelId="{CD882C21-43CE-4907-BC88-E713EADAAFF3}" type="sibTrans" cxnId="{A5F613A4-834A-41DD-BF4E-11DD4C99530A}">
      <dgm:prSet/>
      <dgm:spPr/>
      <dgm:t>
        <a:bodyPr/>
        <a:lstStyle/>
        <a:p>
          <a:endParaRPr lang="en-US"/>
        </a:p>
      </dgm:t>
    </dgm:pt>
    <dgm:pt modelId="{7C2F2908-ACF9-449F-8EAF-6F53A59A632C}">
      <dgm:prSet phldrT="[Text]"/>
      <dgm:spPr>
        <a:solidFill>
          <a:srgbClr val="669900"/>
        </a:solidFill>
      </dgm:spPr>
      <dgm:t>
        <a:bodyPr/>
        <a:lstStyle/>
        <a:p>
          <a:r>
            <a:rPr lang="en-US" dirty="0" smtClean="0"/>
            <a:t>Analyze the data</a:t>
          </a:r>
          <a:endParaRPr lang="en-US" dirty="0"/>
        </a:p>
      </dgm:t>
    </dgm:pt>
    <dgm:pt modelId="{5C1791D4-1C14-484B-9B4E-37B4A2BE9458}" type="parTrans" cxnId="{622F3825-0F28-4C36-B6E5-A91DE597CFF1}">
      <dgm:prSet/>
      <dgm:spPr/>
      <dgm:t>
        <a:bodyPr/>
        <a:lstStyle/>
        <a:p>
          <a:endParaRPr lang="en-US"/>
        </a:p>
      </dgm:t>
    </dgm:pt>
    <dgm:pt modelId="{1B70B261-043D-4504-B273-D9661A4A519F}" type="sibTrans" cxnId="{622F3825-0F28-4C36-B6E5-A91DE597CFF1}">
      <dgm:prSet/>
      <dgm:spPr/>
      <dgm:t>
        <a:bodyPr/>
        <a:lstStyle/>
        <a:p>
          <a:endParaRPr lang="en-US"/>
        </a:p>
      </dgm:t>
    </dgm:pt>
    <dgm:pt modelId="{DCAE32B0-8745-42D5-9316-D6DF153460CC}">
      <dgm:prSet phldrT="[Text]"/>
      <dgm:spPr>
        <a:solidFill>
          <a:srgbClr val="669900"/>
        </a:solidFill>
      </dgm:spPr>
      <dgm:t>
        <a:bodyPr/>
        <a:lstStyle/>
        <a:p>
          <a:r>
            <a:rPr lang="en-US" dirty="0" smtClean="0"/>
            <a:t>Present and disseminate findings  </a:t>
          </a:r>
        </a:p>
        <a:p>
          <a:endParaRPr lang="en-US" dirty="0"/>
        </a:p>
      </dgm:t>
    </dgm:pt>
    <dgm:pt modelId="{13BA280F-2577-4C4B-A033-18DCB2E53E1E}" type="parTrans" cxnId="{BCD92653-786C-4331-ACBC-B89FCB368596}">
      <dgm:prSet/>
      <dgm:spPr/>
      <dgm:t>
        <a:bodyPr/>
        <a:lstStyle/>
        <a:p>
          <a:endParaRPr lang="en-US"/>
        </a:p>
      </dgm:t>
    </dgm:pt>
    <dgm:pt modelId="{AAA08278-68AF-41A6-9C3F-0376AA90E146}" type="sibTrans" cxnId="{BCD92653-786C-4331-ACBC-B89FCB368596}">
      <dgm:prSet/>
      <dgm:spPr/>
      <dgm:t>
        <a:bodyPr/>
        <a:lstStyle/>
        <a:p>
          <a:endParaRPr lang="en-US"/>
        </a:p>
      </dgm:t>
    </dgm:pt>
    <dgm:pt modelId="{865BDA48-538F-46EF-9209-6FD2EA0D403F}" type="pres">
      <dgm:prSet presAssocID="{DE64BD67-4420-4C5D-B6E2-3D94EF8DB274}" presName="CompostProcess" presStyleCnt="0">
        <dgm:presLayoutVars>
          <dgm:dir/>
          <dgm:resizeHandles val="exact"/>
        </dgm:presLayoutVars>
      </dgm:prSet>
      <dgm:spPr/>
    </dgm:pt>
    <dgm:pt modelId="{1E4125C5-D845-4392-A52E-C8B814AE3E2D}" type="pres">
      <dgm:prSet presAssocID="{DE64BD67-4420-4C5D-B6E2-3D94EF8DB274}" presName="arrow" presStyleLbl="bgShp" presStyleIdx="0" presStyleCnt="1"/>
      <dgm:spPr/>
    </dgm:pt>
    <dgm:pt modelId="{0FDAC8AE-5B7C-4A16-B8AA-CB6E9B054EF3}" type="pres">
      <dgm:prSet presAssocID="{DE64BD67-4420-4C5D-B6E2-3D94EF8DB274}" presName="linearProcess" presStyleCnt="0"/>
      <dgm:spPr/>
    </dgm:pt>
    <dgm:pt modelId="{074F586E-0A38-436B-BC8D-65659855B058}" type="pres">
      <dgm:prSet presAssocID="{8E4497C8-1449-453D-88CC-2B2E16F1D6AF}" presName="textNode" presStyleLbl="node1" presStyleIdx="0" presStyleCnt="7">
        <dgm:presLayoutVars>
          <dgm:bulletEnabled val="1"/>
        </dgm:presLayoutVars>
      </dgm:prSet>
      <dgm:spPr/>
      <dgm:t>
        <a:bodyPr/>
        <a:lstStyle/>
        <a:p>
          <a:endParaRPr lang="en-US"/>
        </a:p>
      </dgm:t>
    </dgm:pt>
    <dgm:pt modelId="{2BAB218A-2AA0-461D-BAD3-DA737564CC02}" type="pres">
      <dgm:prSet presAssocID="{FF632D97-B4AE-4921-A8FE-EED5FA6EF61A}" presName="sibTrans" presStyleCnt="0"/>
      <dgm:spPr/>
    </dgm:pt>
    <dgm:pt modelId="{93314E52-A347-4456-990D-A13D8E985EF9}" type="pres">
      <dgm:prSet presAssocID="{254D5AEF-C4EC-477E-B8CC-A68C565A2343}" presName="textNode" presStyleLbl="node1" presStyleIdx="1" presStyleCnt="7">
        <dgm:presLayoutVars>
          <dgm:bulletEnabled val="1"/>
        </dgm:presLayoutVars>
      </dgm:prSet>
      <dgm:spPr/>
      <dgm:t>
        <a:bodyPr/>
        <a:lstStyle/>
        <a:p>
          <a:endParaRPr lang="en-US"/>
        </a:p>
      </dgm:t>
    </dgm:pt>
    <dgm:pt modelId="{87E8E72B-3295-475B-BF21-A3BFE510AB6B}" type="pres">
      <dgm:prSet presAssocID="{B963A6C6-F668-478D-A813-577E5A9F5897}" presName="sibTrans" presStyleCnt="0"/>
      <dgm:spPr/>
    </dgm:pt>
    <dgm:pt modelId="{4F01E1FF-8C02-40D2-AF86-A3B011C29EB7}" type="pres">
      <dgm:prSet presAssocID="{57DD695B-80BC-4C58-83AF-55AF33C155A4}" presName="textNode" presStyleLbl="node1" presStyleIdx="2" presStyleCnt="7">
        <dgm:presLayoutVars>
          <dgm:bulletEnabled val="1"/>
        </dgm:presLayoutVars>
      </dgm:prSet>
      <dgm:spPr/>
      <dgm:t>
        <a:bodyPr/>
        <a:lstStyle/>
        <a:p>
          <a:endParaRPr lang="en-US"/>
        </a:p>
      </dgm:t>
    </dgm:pt>
    <dgm:pt modelId="{8CD6FCC7-B1E2-4F1A-B3B0-674F445FE42D}" type="pres">
      <dgm:prSet presAssocID="{A7C527A0-EB2F-46AE-BDFF-E8C777A57A89}" presName="sibTrans" presStyleCnt="0"/>
      <dgm:spPr/>
    </dgm:pt>
    <dgm:pt modelId="{168FA302-6712-4B98-A668-8924A1CD6D8B}" type="pres">
      <dgm:prSet presAssocID="{5A757771-78E2-40D1-9DFE-26CAFBDD4910}" presName="textNode" presStyleLbl="node1" presStyleIdx="3" presStyleCnt="7">
        <dgm:presLayoutVars>
          <dgm:bulletEnabled val="1"/>
        </dgm:presLayoutVars>
      </dgm:prSet>
      <dgm:spPr/>
      <dgm:t>
        <a:bodyPr/>
        <a:lstStyle/>
        <a:p>
          <a:endParaRPr lang="en-US"/>
        </a:p>
      </dgm:t>
    </dgm:pt>
    <dgm:pt modelId="{07E67860-2460-4771-B13F-BE778A7C2119}" type="pres">
      <dgm:prSet presAssocID="{FE9ADD79-033D-4797-B431-6C4C6BA63746}" presName="sibTrans" presStyleCnt="0"/>
      <dgm:spPr/>
    </dgm:pt>
    <dgm:pt modelId="{83D6409C-5DF1-438F-A73F-B0DE8923EE12}" type="pres">
      <dgm:prSet presAssocID="{10387503-0481-451E-9CEA-E4B7FC7CA5BC}" presName="textNode" presStyleLbl="node1" presStyleIdx="4" presStyleCnt="7">
        <dgm:presLayoutVars>
          <dgm:bulletEnabled val="1"/>
        </dgm:presLayoutVars>
      </dgm:prSet>
      <dgm:spPr/>
      <dgm:t>
        <a:bodyPr/>
        <a:lstStyle/>
        <a:p>
          <a:endParaRPr lang="en-US"/>
        </a:p>
      </dgm:t>
    </dgm:pt>
    <dgm:pt modelId="{BDD46153-FEAD-49EC-8A5F-22830D75A31C}" type="pres">
      <dgm:prSet presAssocID="{CD882C21-43CE-4907-BC88-E713EADAAFF3}" presName="sibTrans" presStyleCnt="0"/>
      <dgm:spPr/>
    </dgm:pt>
    <dgm:pt modelId="{84443823-4F8D-48FC-A839-9A9D38BF7321}" type="pres">
      <dgm:prSet presAssocID="{7C2F2908-ACF9-449F-8EAF-6F53A59A632C}" presName="textNode" presStyleLbl="node1" presStyleIdx="5" presStyleCnt="7">
        <dgm:presLayoutVars>
          <dgm:bulletEnabled val="1"/>
        </dgm:presLayoutVars>
      </dgm:prSet>
      <dgm:spPr/>
      <dgm:t>
        <a:bodyPr/>
        <a:lstStyle/>
        <a:p>
          <a:endParaRPr lang="en-US"/>
        </a:p>
      </dgm:t>
    </dgm:pt>
    <dgm:pt modelId="{2FB132A5-FBE9-409B-ABC8-A861ACB0152E}" type="pres">
      <dgm:prSet presAssocID="{1B70B261-043D-4504-B273-D9661A4A519F}" presName="sibTrans" presStyleCnt="0"/>
      <dgm:spPr/>
    </dgm:pt>
    <dgm:pt modelId="{8AB779BE-15ED-4A68-84A2-C8CC3573B80C}" type="pres">
      <dgm:prSet presAssocID="{DCAE32B0-8745-42D5-9316-D6DF153460CC}" presName="textNode" presStyleLbl="node1" presStyleIdx="6" presStyleCnt="7">
        <dgm:presLayoutVars>
          <dgm:bulletEnabled val="1"/>
        </dgm:presLayoutVars>
      </dgm:prSet>
      <dgm:spPr/>
      <dgm:t>
        <a:bodyPr/>
        <a:lstStyle/>
        <a:p>
          <a:endParaRPr lang="en-US"/>
        </a:p>
      </dgm:t>
    </dgm:pt>
  </dgm:ptLst>
  <dgm:cxnLst>
    <dgm:cxn modelId="{A5F613A4-834A-41DD-BF4E-11DD4C99530A}" srcId="{DE64BD67-4420-4C5D-B6E2-3D94EF8DB274}" destId="{10387503-0481-451E-9CEA-E4B7FC7CA5BC}" srcOrd="4" destOrd="0" parTransId="{8AB507EF-CC57-45DF-B02B-32DC9C95AB31}" sibTransId="{CD882C21-43CE-4907-BC88-E713EADAAFF3}"/>
    <dgm:cxn modelId="{C8A307C3-502B-4768-A850-96F7B59146B2}" srcId="{DE64BD67-4420-4C5D-B6E2-3D94EF8DB274}" destId="{8E4497C8-1449-453D-88CC-2B2E16F1D6AF}" srcOrd="0" destOrd="0" parTransId="{53A9B057-1C5F-460A-A9AD-C190571C193B}" sibTransId="{FF632D97-B4AE-4921-A8FE-EED5FA6EF61A}"/>
    <dgm:cxn modelId="{81E9A131-7515-4E08-99D2-C0331317AA53}" type="presOf" srcId="{DE64BD67-4420-4C5D-B6E2-3D94EF8DB274}" destId="{865BDA48-538F-46EF-9209-6FD2EA0D403F}" srcOrd="0" destOrd="0" presId="urn:microsoft.com/office/officeart/2005/8/layout/hProcess9"/>
    <dgm:cxn modelId="{60800DB0-EB28-44F0-929C-4B4A272740EF}" type="presOf" srcId="{8E4497C8-1449-453D-88CC-2B2E16F1D6AF}" destId="{074F586E-0A38-436B-BC8D-65659855B058}" srcOrd="0" destOrd="0" presId="urn:microsoft.com/office/officeart/2005/8/layout/hProcess9"/>
    <dgm:cxn modelId="{C66C5973-7A6F-4787-93EF-C6F38FEC28BC}" type="presOf" srcId="{57DD695B-80BC-4C58-83AF-55AF33C155A4}" destId="{4F01E1FF-8C02-40D2-AF86-A3B011C29EB7}" srcOrd="0" destOrd="0" presId="urn:microsoft.com/office/officeart/2005/8/layout/hProcess9"/>
    <dgm:cxn modelId="{F890C1D7-278F-408A-81DA-466C2DCE2F0E}" srcId="{DE64BD67-4420-4C5D-B6E2-3D94EF8DB274}" destId="{5A757771-78E2-40D1-9DFE-26CAFBDD4910}" srcOrd="3" destOrd="0" parTransId="{FCEA85AA-7994-4315-9784-196258DFEA15}" sibTransId="{FE9ADD79-033D-4797-B431-6C4C6BA63746}"/>
    <dgm:cxn modelId="{A5822D25-A331-4766-8A2B-005688F2E899}" type="presOf" srcId="{DCAE32B0-8745-42D5-9316-D6DF153460CC}" destId="{8AB779BE-15ED-4A68-84A2-C8CC3573B80C}" srcOrd="0" destOrd="0" presId="urn:microsoft.com/office/officeart/2005/8/layout/hProcess9"/>
    <dgm:cxn modelId="{1188E625-3DC1-48E3-90C9-2313A9522479}" type="presOf" srcId="{10387503-0481-451E-9CEA-E4B7FC7CA5BC}" destId="{83D6409C-5DF1-438F-A73F-B0DE8923EE12}" srcOrd="0" destOrd="0" presId="urn:microsoft.com/office/officeart/2005/8/layout/hProcess9"/>
    <dgm:cxn modelId="{622F3825-0F28-4C36-B6E5-A91DE597CFF1}" srcId="{DE64BD67-4420-4C5D-B6E2-3D94EF8DB274}" destId="{7C2F2908-ACF9-449F-8EAF-6F53A59A632C}" srcOrd="5" destOrd="0" parTransId="{5C1791D4-1C14-484B-9B4E-37B4A2BE9458}" sibTransId="{1B70B261-043D-4504-B273-D9661A4A519F}"/>
    <dgm:cxn modelId="{140E88B2-7702-4F49-80F0-A6E281FD3FCF}" type="presOf" srcId="{5A757771-78E2-40D1-9DFE-26CAFBDD4910}" destId="{168FA302-6712-4B98-A668-8924A1CD6D8B}" srcOrd="0" destOrd="0" presId="urn:microsoft.com/office/officeart/2005/8/layout/hProcess9"/>
    <dgm:cxn modelId="{091E648D-3F3A-4B2C-9A7B-9F294F40115B}" type="presOf" srcId="{254D5AEF-C4EC-477E-B8CC-A68C565A2343}" destId="{93314E52-A347-4456-990D-A13D8E985EF9}" srcOrd="0" destOrd="0" presId="urn:microsoft.com/office/officeart/2005/8/layout/hProcess9"/>
    <dgm:cxn modelId="{48DA8133-6B6B-4529-B8A0-CFE3BD25DD8B}" type="presOf" srcId="{7C2F2908-ACF9-449F-8EAF-6F53A59A632C}" destId="{84443823-4F8D-48FC-A839-9A9D38BF7321}" srcOrd="0" destOrd="0" presId="urn:microsoft.com/office/officeart/2005/8/layout/hProcess9"/>
    <dgm:cxn modelId="{CF3045CD-35B3-48E2-83A0-9207AD96A4A0}" srcId="{DE64BD67-4420-4C5D-B6E2-3D94EF8DB274}" destId="{254D5AEF-C4EC-477E-B8CC-A68C565A2343}" srcOrd="1" destOrd="0" parTransId="{6F9D0B3B-7105-4377-A466-2E1FB25A9966}" sibTransId="{B963A6C6-F668-478D-A813-577E5A9F5897}"/>
    <dgm:cxn modelId="{5F4FE0DE-E206-4688-8F08-971473A08A1C}" srcId="{DE64BD67-4420-4C5D-B6E2-3D94EF8DB274}" destId="{57DD695B-80BC-4C58-83AF-55AF33C155A4}" srcOrd="2" destOrd="0" parTransId="{35104D55-7BCB-4ADB-8A05-D55C7784F353}" sibTransId="{A7C527A0-EB2F-46AE-BDFF-E8C777A57A89}"/>
    <dgm:cxn modelId="{BCD92653-786C-4331-ACBC-B89FCB368596}" srcId="{DE64BD67-4420-4C5D-B6E2-3D94EF8DB274}" destId="{DCAE32B0-8745-42D5-9316-D6DF153460CC}" srcOrd="6" destOrd="0" parTransId="{13BA280F-2577-4C4B-A033-18DCB2E53E1E}" sibTransId="{AAA08278-68AF-41A6-9C3F-0376AA90E146}"/>
    <dgm:cxn modelId="{5CE8658C-32A7-48A6-9EB6-B02CF59481AC}" type="presParOf" srcId="{865BDA48-538F-46EF-9209-6FD2EA0D403F}" destId="{1E4125C5-D845-4392-A52E-C8B814AE3E2D}" srcOrd="0" destOrd="0" presId="urn:microsoft.com/office/officeart/2005/8/layout/hProcess9"/>
    <dgm:cxn modelId="{5F331C0D-F37E-4A61-8A62-556D47DCE3CD}" type="presParOf" srcId="{865BDA48-538F-46EF-9209-6FD2EA0D403F}" destId="{0FDAC8AE-5B7C-4A16-B8AA-CB6E9B054EF3}" srcOrd="1" destOrd="0" presId="urn:microsoft.com/office/officeart/2005/8/layout/hProcess9"/>
    <dgm:cxn modelId="{D7EDEA19-47E5-43F4-8A60-A1603700AEC9}" type="presParOf" srcId="{0FDAC8AE-5B7C-4A16-B8AA-CB6E9B054EF3}" destId="{074F586E-0A38-436B-BC8D-65659855B058}" srcOrd="0" destOrd="0" presId="urn:microsoft.com/office/officeart/2005/8/layout/hProcess9"/>
    <dgm:cxn modelId="{670F5632-A6AB-41E1-BB7C-9BB29A36D93B}" type="presParOf" srcId="{0FDAC8AE-5B7C-4A16-B8AA-CB6E9B054EF3}" destId="{2BAB218A-2AA0-461D-BAD3-DA737564CC02}" srcOrd="1" destOrd="0" presId="urn:microsoft.com/office/officeart/2005/8/layout/hProcess9"/>
    <dgm:cxn modelId="{20745030-5F19-4FE6-886A-2469C68C906C}" type="presParOf" srcId="{0FDAC8AE-5B7C-4A16-B8AA-CB6E9B054EF3}" destId="{93314E52-A347-4456-990D-A13D8E985EF9}" srcOrd="2" destOrd="0" presId="urn:microsoft.com/office/officeart/2005/8/layout/hProcess9"/>
    <dgm:cxn modelId="{0A7337FD-3E33-4B59-B606-AEA7E87F82A1}" type="presParOf" srcId="{0FDAC8AE-5B7C-4A16-B8AA-CB6E9B054EF3}" destId="{87E8E72B-3295-475B-BF21-A3BFE510AB6B}" srcOrd="3" destOrd="0" presId="urn:microsoft.com/office/officeart/2005/8/layout/hProcess9"/>
    <dgm:cxn modelId="{A9E4F970-7789-47DF-89DC-51C072B3802E}" type="presParOf" srcId="{0FDAC8AE-5B7C-4A16-B8AA-CB6E9B054EF3}" destId="{4F01E1FF-8C02-40D2-AF86-A3B011C29EB7}" srcOrd="4" destOrd="0" presId="urn:microsoft.com/office/officeart/2005/8/layout/hProcess9"/>
    <dgm:cxn modelId="{2C6AE10A-B191-4C5B-A711-9929A27EDC1E}" type="presParOf" srcId="{0FDAC8AE-5B7C-4A16-B8AA-CB6E9B054EF3}" destId="{8CD6FCC7-B1E2-4F1A-B3B0-674F445FE42D}" srcOrd="5" destOrd="0" presId="urn:microsoft.com/office/officeart/2005/8/layout/hProcess9"/>
    <dgm:cxn modelId="{5F6D0B6C-C2A0-4C3D-9FDE-CE6D33DB2CFD}" type="presParOf" srcId="{0FDAC8AE-5B7C-4A16-B8AA-CB6E9B054EF3}" destId="{168FA302-6712-4B98-A668-8924A1CD6D8B}" srcOrd="6" destOrd="0" presId="urn:microsoft.com/office/officeart/2005/8/layout/hProcess9"/>
    <dgm:cxn modelId="{5A6DC19E-AC3F-4FB3-90C5-CEB2EE1A61E5}" type="presParOf" srcId="{0FDAC8AE-5B7C-4A16-B8AA-CB6E9B054EF3}" destId="{07E67860-2460-4771-B13F-BE778A7C2119}" srcOrd="7" destOrd="0" presId="urn:microsoft.com/office/officeart/2005/8/layout/hProcess9"/>
    <dgm:cxn modelId="{F7046582-478D-4EE6-A44D-4870FFA2295B}" type="presParOf" srcId="{0FDAC8AE-5B7C-4A16-B8AA-CB6E9B054EF3}" destId="{83D6409C-5DF1-438F-A73F-B0DE8923EE12}" srcOrd="8" destOrd="0" presId="urn:microsoft.com/office/officeart/2005/8/layout/hProcess9"/>
    <dgm:cxn modelId="{2C914EC7-999E-4AEC-905A-C3147F1B5CAA}" type="presParOf" srcId="{0FDAC8AE-5B7C-4A16-B8AA-CB6E9B054EF3}" destId="{BDD46153-FEAD-49EC-8A5F-22830D75A31C}" srcOrd="9" destOrd="0" presId="urn:microsoft.com/office/officeart/2005/8/layout/hProcess9"/>
    <dgm:cxn modelId="{D4268D22-42A7-4933-832D-01B17EB1BCE7}" type="presParOf" srcId="{0FDAC8AE-5B7C-4A16-B8AA-CB6E9B054EF3}" destId="{84443823-4F8D-48FC-A839-9A9D38BF7321}" srcOrd="10" destOrd="0" presId="urn:microsoft.com/office/officeart/2005/8/layout/hProcess9"/>
    <dgm:cxn modelId="{23EE9F4B-35CC-492F-9F06-72A1FA6F6FF4}" type="presParOf" srcId="{0FDAC8AE-5B7C-4A16-B8AA-CB6E9B054EF3}" destId="{2FB132A5-FBE9-409B-ABC8-A861ACB0152E}" srcOrd="11" destOrd="0" presId="urn:microsoft.com/office/officeart/2005/8/layout/hProcess9"/>
    <dgm:cxn modelId="{9E64D6EB-A82E-42CE-B30A-987B98B7AB8C}" type="presParOf" srcId="{0FDAC8AE-5B7C-4A16-B8AA-CB6E9B054EF3}" destId="{8AB779BE-15ED-4A68-84A2-C8CC3573B80C}" srcOrd="12" destOrd="0" presId="urn:microsoft.com/office/officeart/2005/8/layout/hProcess9"/>
  </dgm:cxnLst>
  <dgm:bg/>
  <dgm:whole/>
</dgm:dataModel>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5838" y="0"/>
            <a:ext cx="2949787" cy="496967"/>
          </a:xfrm>
          <a:prstGeom prst="rect">
            <a:avLst/>
          </a:prstGeom>
        </p:spPr>
        <p:txBody>
          <a:bodyPr vert="horz" lIns="91440" tIns="45720" rIns="91440" bIns="45720" rtlCol="0"/>
          <a:lstStyle>
            <a:lvl1pPr algn="r">
              <a:defRPr sz="1200"/>
            </a:lvl1pPr>
          </a:lstStyle>
          <a:p>
            <a:fld id="{312004DB-F988-4C84-9AF0-F2ADE630D4F1}" type="datetimeFigureOut">
              <a:rPr lang="en-US" smtClean="0"/>
              <a:pPr/>
              <a:t>11/25/2011</a:t>
            </a:fld>
            <a:endParaRPr lang="en-US"/>
          </a:p>
        </p:txBody>
      </p:sp>
      <p:sp>
        <p:nvSpPr>
          <p:cNvPr id="4" name="Footer Placeholder 3"/>
          <p:cNvSpPr>
            <a:spLocks noGrp="1"/>
          </p:cNvSpPr>
          <p:nvPr>
            <p:ph type="ftr" sz="quarter" idx="2"/>
          </p:nvPr>
        </p:nvSpPr>
        <p:spPr>
          <a:xfrm>
            <a:off x="0" y="9440646"/>
            <a:ext cx="2949787" cy="49696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5838" y="9440646"/>
            <a:ext cx="2949787" cy="496967"/>
          </a:xfrm>
          <a:prstGeom prst="rect">
            <a:avLst/>
          </a:prstGeom>
        </p:spPr>
        <p:txBody>
          <a:bodyPr vert="horz" lIns="91440" tIns="45720" rIns="91440" bIns="45720" rtlCol="0" anchor="b"/>
          <a:lstStyle>
            <a:lvl1pPr algn="r">
              <a:defRPr sz="1200"/>
            </a:lvl1pPr>
          </a:lstStyle>
          <a:p>
            <a:fld id="{BF6F65D2-B0D0-4A01-A9E5-E03FDD1C5E44}"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pPr>
              <a:defRPr/>
            </a:pPr>
            <a:fld id="{E3954837-A44D-4A43-86D6-30A6656D4970}" type="datetimeFigureOut">
              <a:rPr lang="en-US"/>
              <a:pPr>
                <a:defRPr/>
              </a:pPr>
              <a:t>11/25/2011</a:t>
            </a:fld>
            <a:endParaRPr lang="en-GB"/>
          </a:p>
        </p:txBody>
      </p:sp>
      <p:sp>
        <p:nvSpPr>
          <p:cNvPr id="4" name="Slide Image Placeholder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pPr lvl="0"/>
            <a:endParaRPr lang="en-GB" noProof="0" smtClean="0"/>
          </a:p>
        </p:txBody>
      </p:sp>
      <p:sp>
        <p:nvSpPr>
          <p:cNvPr id="5" name="Notes Placeholder 4"/>
          <p:cNvSpPr>
            <a:spLocks noGrp="1"/>
          </p:cNvSpPr>
          <p:nvPr>
            <p:ph type="body" sz="quarter" idx="3"/>
          </p:nvPr>
        </p:nvSpPr>
        <p:spPr>
          <a:xfrm>
            <a:off x="680720" y="4721186"/>
            <a:ext cx="5445760" cy="4472702"/>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smtClean="0"/>
          </a:p>
        </p:txBody>
      </p:sp>
      <p:sp>
        <p:nvSpPr>
          <p:cNvPr id="6" name="Footer Placeholder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pPr>
              <a:defRPr/>
            </a:pPr>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lvl="0"/>
            <a:r>
              <a:rPr lang="en-US" sz="1200" dirty="0" smtClean="0"/>
              <a:t>Once key stakeholders across sectors have been identified, clearly articulate the purpose of the assessment – what is it trying to answer</a:t>
            </a:r>
          </a:p>
          <a:p>
            <a:pPr lvl="0"/>
            <a:r>
              <a:rPr lang="en-US" sz="1200" dirty="0" smtClean="0"/>
              <a:t>Set up = research team and advisory team (which has more actors from different areas to represent the interest)</a:t>
            </a:r>
          </a:p>
          <a:p>
            <a:pPr lvl="0"/>
            <a:r>
              <a:rPr lang="en-US" sz="1200" dirty="0" smtClean="0"/>
              <a:t>Agreed on framework of key components that will be assessed (experiences have shown from 4-9 areas identified, with elements within each – examples!)</a:t>
            </a:r>
          </a:p>
          <a:p>
            <a:pPr lvl="0"/>
            <a:r>
              <a:rPr lang="en-US" sz="1200" dirty="0" smtClean="0"/>
              <a:t>Scope of the assessment (desk review, etc.), geographical scope (national, sub-national)</a:t>
            </a:r>
          </a:p>
          <a:p>
            <a:pPr lvl="0"/>
            <a:r>
              <a:rPr lang="en-US" sz="1200" dirty="0" smtClean="0"/>
              <a:t>Agree on data identification – </a:t>
            </a:r>
            <a:r>
              <a:rPr lang="en-US" sz="1200" dirty="0" err="1" smtClean="0"/>
              <a:t>qualiative</a:t>
            </a:r>
            <a:r>
              <a:rPr lang="en-US" sz="1200" dirty="0" smtClean="0"/>
              <a:t>, quantitative, who will collect, FCD or one on one </a:t>
            </a:r>
          </a:p>
          <a:p>
            <a:pPr lvl="0"/>
            <a:r>
              <a:rPr lang="en-US" sz="1200" dirty="0" err="1" smtClean="0"/>
              <a:t>Analyse</a:t>
            </a:r>
            <a:r>
              <a:rPr lang="en-US" sz="1200" dirty="0" smtClean="0"/>
              <a:t> the data</a:t>
            </a:r>
          </a:p>
          <a:p>
            <a:pPr lvl="0"/>
            <a:r>
              <a:rPr lang="en-US" sz="1200" dirty="0" smtClean="0"/>
              <a:t>Present and disseminate the findings from the analysis </a:t>
            </a:r>
          </a:p>
          <a:p>
            <a:pPr lvl="0"/>
            <a:endParaRPr lang="en-US" sz="1200" dirty="0" smtClean="0"/>
          </a:p>
          <a:p>
            <a:r>
              <a:rPr lang="en-US" dirty="0" smtClean="0"/>
              <a:t>Remember that this is a start of the process – once the data is collected and </a:t>
            </a:r>
            <a:r>
              <a:rPr lang="en-US" dirty="0" err="1" smtClean="0"/>
              <a:t>analysed</a:t>
            </a:r>
            <a:r>
              <a:rPr lang="en-US" dirty="0" smtClean="0"/>
              <a:t>, it helps establish a baseline of where things are working and where they are not </a:t>
            </a:r>
          </a:p>
          <a:p>
            <a:r>
              <a:rPr lang="en-US" dirty="0" smtClean="0"/>
              <a:t>It is a long process and requires dedicated resources – </a:t>
            </a:r>
          </a:p>
          <a:p>
            <a:pPr lvl="1"/>
            <a:r>
              <a:rPr lang="en-US" dirty="0" smtClean="0"/>
              <a:t>It needs to be undertaken regularly </a:t>
            </a:r>
          </a:p>
          <a:p>
            <a:pPr lvl="1"/>
            <a:r>
              <a:rPr lang="en-US" dirty="0" smtClean="0"/>
              <a:t>Findings should be used to improve policies and processes</a:t>
            </a:r>
          </a:p>
          <a:p>
            <a:pPr lvl="1"/>
            <a:r>
              <a:rPr lang="en-US" dirty="0" smtClean="0"/>
              <a:t>By making the data publicly available, (IDI) people can monitor and have more information to hold their governments accountable </a:t>
            </a:r>
          </a:p>
          <a:p>
            <a:pPr lvl="0"/>
            <a:endParaRPr lang="en-US" sz="1200" dirty="0" smtClean="0"/>
          </a:p>
          <a:p>
            <a:pPr eaLnBrk="1" hangingPunct="1"/>
            <a:endParaRPr lang="en-GB" dirty="0" smtClean="0"/>
          </a:p>
          <a:p>
            <a:endParaRPr lang="en-US" dirty="0" smtClean="0"/>
          </a:p>
          <a:p>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By making information available, stakeholders have access to reliable, relevant and timely data which will help increase transparency</a:t>
            </a:r>
          </a:p>
          <a:p>
            <a:r>
              <a:rPr lang="en-US" dirty="0" smtClean="0"/>
              <a:t>In the REDD+ it is particularly important due to the high volume of aid coming into the countries, but also in how the benefits are being distributed. While the principle of national </a:t>
            </a:r>
            <a:r>
              <a:rPr lang="en-US" dirty="0" err="1" smtClean="0"/>
              <a:t>accoubntability</a:t>
            </a:r>
            <a:r>
              <a:rPr lang="en-US" dirty="0" smtClean="0"/>
              <a:t> is paramount, in doing this, countries will also respond to the Social and Environmental Principles and Criteria developed by the REDD </a:t>
            </a:r>
            <a:r>
              <a:rPr lang="en-US" dirty="0" err="1" smtClean="0"/>
              <a:t>programme</a:t>
            </a:r>
            <a:r>
              <a:rPr lang="en-US" dirty="0" smtClean="0"/>
              <a:t>, and </a:t>
            </a:r>
            <a:r>
              <a:rPr lang="en-US" dirty="0" err="1" smtClean="0"/>
              <a:t>ulitmately</a:t>
            </a:r>
            <a:r>
              <a:rPr lang="en-US" dirty="0" smtClean="0"/>
              <a:t>, get the money. </a:t>
            </a:r>
          </a:p>
          <a:p>
            <a:r>
              <a:rPr lang="en-US" dirty="0" smtClean="0"/>
              <a:t>The information enables to illustrate with evidence how governance and social safeguards are promoted </a:t>
            </a:r>
          </a:p>
          <a:p>
            <a:r>
              <a:rPr lang="en-US" dirty="0" smtClean="0"/>
              <a:t>We have had two pilots so far – Indonesia and Nigeria, both of which have started the process. </a:t>
            </a:r>
          </a:p>
          <a:p>
            <a:r>
              <a:rPr lang="en-US" dirty="0" smtClean="0"/>
              <a:t>It is applying the GAP in a specific sector </a:t>
            </a:r>
          </a:p>
          <a:p>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GB" sz="1200" kern="1200" dirty="0" smtClean="0">
                <a:solidFill>
                  <a:schemeClr val="tx1"/>
                </a:solidFill>
                <a:effectLst/>
                <a:latin typeface="Arial" charset="0"/>
                <a:ea typeface="+mn-ea"/>
                <a:cs typeface="+mn-cs"/>
              </a:rPr>
              <a:t>socio-economic drivers of deforestation and forest degradation are addressed and current forest resource users have sufficient confidence in the REDD+ mechanism to change the way they use forest resources. In other words, if the allocation of carbon rights is opaque and uncertain, if the distribution of benefits is unpredictable, untimely or captured by a few, if lack of enforcement allows free riders to exploit the system, or if perceived or experienced corruption is high, stakeholders will not take the risk of foregoing the income they derive from their current uses of forest resources – </a:t>
            </a:r>
            <a:r>
              <a:rPr lang="en-GB" sz="1200" i="1" kern="1200" dirty="0" smtClean="0">
                <a:solidFill>
                  <a:schemeClr val="tx1"/>
                </a:solidFill>
                <a:effectLst/>
                <a:latin typeface="Arial" charset="0"/>
                <a:ea typeface="+mn-ea"/>
                <a:cs typeface="+mn-cs"/>
              </a:rPr>
              <a:t>and REDD+ will not work. </a:t>
            </a:r>
            <a:r>
              <a:rPr lang="en-GB" sz="1200" kern="1200" dirty="0" smtClean="0">
                <a:solidFill>
                  <a:schemeClr val="tx1"/>
                </a:solidFill>
                <a:effectLst/>
                <a:latin typeface="Arial" charset="0"/>
                <a:ea typeface="+mn-ea"/>
                <a:cs typeface="+mn-cs"/>
              </a:rPr>
              <a:t>Both potential donors and beneficiaries need to have sufficient confidence in the REDD+ mechanism to make it function.</a:t>
            </a:r>
            <a:r>
              <a:rPr lang="en-GB" sz="1200" i="1" kern="1200" dirty="0" smtClean="0">
                <a:solidFill>
                  <a:schemeClr val="tx1"/>
                </a:solidFill>
                <a:effectLst/>
                <a:latin typeface="Arial" charset="0"/>
                <a:ea typeface="+mn-ea"/>
                <a:cs typeface="+mn-cs"/>
              </a:rPr>
              <a:t> </a:t>
            </a:r>
            <a:endParaRPr lang="en-US" sz="1200" kern="1200" dirty="0" smtClean="0">
              <a:solidFill>
                <a:schemeClr val="tx1"/>
              </a:solidFill>
              <a:effectLst/>
              <a:latin typeface="Arial" charset="0"/>
              <a:ea typeface="+mn-ea"/>
              <a:cs typeface="+mn-cs"/>
            </a:endParaRPr>
          </a:p>
          <a:p>
            <a:endParaRPr lang="en-US" dirty="0" smtClean="0"/>
          </a:p>
          <a:p>
            <a:pPr eaLnBrk="1" hangingPunct="1"/>
            <a:endParaRPr lang="en-GB" dirty="0" smtClean="0"/>
          </a:p>
          <a:p>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By making information available, stakeholders have access to reliable, relevant and timely data which will help increase transparency</a:t>
            </a:r>
          </a:p>
          <a:p>
            <a:r>
              <a:rPr lang="en-US" dirty="0" smtClean="0"/>
              <a:t>In the REDD+ it is particularly important due to the high volume of aid coming into the countries, but also in how the benefits are being distributed. While the principle of national </a:t>
            </a:r>
            <a:r>
              <a:rPr lang="en-US" dirty="0" err="1" smtClean="0"/>
              <a:t>accoubntability</a:t>
            </a:r>
            <a:r>
              <a:rPr lang="en-US" dirty="0" smtClean="0"/>
              <a:t> is paramount, in doing this, countries will also respond to the Social and Environmental Principles and Criteria developed by the REDD </a:t>
            </a:r>
            <a:r>
              <a:rPr lang="en-US" dirty="0" err="1" smtClean="0"/>
              <a:t>programme</a:t>
            </a:r>
            <a:r>
              <a:rPr lang="en-US" dirty="0" smtClean="0"/>
              <a:t>, and </a:t>
            </a:r>
            <a:r>
              <a:rPr lang="en-US" dirty="0" err="1" smtClean="0"/>
              <a:t>ulitmately</a:t>
            </a:r>
            <a:r>
              <a:rPr lang="en-US" dirty="0" smtClean="0"/>
              <a:t>, get the money. </a:t>
            </a:r>
          </a:p>
          <a:p>
            <a:r>
              <a:rPr lang="en-US" dirty="0" smtClean="0"/>
              <a:t>The information enables to illustrate with evidence how governance and social safeguards are promoted </a:t>
            </a:r>
          </a:p>
          <a:p>
            <a:r>
              <a:rPr lang="en-US" dirty="0" smtClean="0"/>
              <a:t>We have had two pilots so far – Indonesia and Nigeria, both of which have started the process. </a:t>
            </a:r>
          </a:p>
          <a:p>
            <a:r>
              <a:rPr lang="en-US" dirty="0" smtClean="0"/>
              <a:t>It is applying the GAP in a specific sector </a:t>
            </a:r>
          </a:p>
          <a:p>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GB" sz="1200" kern="1200" dirty="0" smtClean="0">
                <a:solidFill>
                  <a:schemeClr val="tx1"/>
                </a:solidFill>
                <a:effectLst/>
                <a:latin typeface="Arial" charset="0"/>
                <a:ea typeface="+mn-ea"/>
                <a:cs typeface="+mn-cs"/>
              </a:rPr>
              <a:t>socio-economic drivers of deforestation and forest degradation are addressed and current forest resource users have sufficient confidence in the REDD+ mechanism to change the way they use forest resources. In other words, if the allocation of carbon rights is opaque and uncertain, if the distribution of benefits is unpredictable, untimely or captured by a few, if lack of enforcement allows free riders to exploit the system, or if perceived or experienced corruption is high, stakeholders will not take the risk of foregoing the income they derive from their current uses of forest resources – </a:t>
            </a:r>
            <a:r>
              <a:rPr lang="en-GB" sz="1200" i="1" kern="1200" dirty="0" smtClean="0">
                <a:solidFill>
                  <a:schemeClr val="tx1"/>
                </a:solidFill>
                <a:effectLst/>
                <a:latin typeface="Arial" charset="0"/>
                <a:ea typeface="+mn-ea"/>
                <a:cs typeface="+mn-cs"/>
              </a:rPr>
              <a:t>and REDD+ will not work. </a:t>
            </a:r>
            <a:r>
              <a:rPr lang="en-GB" sz="1200" kern="1200" dirty="0" smtClean="0">
                <a:solidFill>
                  <a:schemeClr val="tx1"/>
                </a:solidFill>
                <a:effectLst/>
                <a:latin typeface="Arial" charset="0"/>
                <a:ea typeface="+mn-ea"/>
                <a:cs typeface="+mn-cs"/>
              </a:rPr>
              <a:t>Both potential donors and beneficiaries need to have sufficient confidence in the REDD+ mechanism to make it function.</a:t>
            </a:r>
            <a:r>
              <a:rPr lang="en-GB" sz="1200" i="1" kern="1200" dirty="0" smtClean="0">
                <a:solidFill>
                  <a:schemeClr val="tx1"/>
                </a:solidFill>
                <a:effectLst/>
                <a:latin typeface="Arial" charset="0"/>
                <a:ea typeface="+mn-ea"/>
                <a:cs typeface="+mn-cs"/>
              </a:rPr>
              <a:t> </a:t>
            </a:r>
            <a:endParaRPr lang="en-US" sz="1200" kern="1200" dirty="0" smtClean="0">
              <a:solidFill>
                <a:schemeClr val="tx1"/>
              </a:solidFill>
              <a:effectLst/>
              <a:latin typeface="Arial" charset="0"/>
              <a:ea typeface="+mn-ea"/>
              <a:cs typeface="+mn-cs"/>
            </a:endParaRPr>
          </a:p>
          <a:p>
            <a:endParaRPr lang="en-US" dirty="0" smtClean="0"/>
          </a:p>
          <a:p>
            <a:pPr eaLnBrk="1" hangingPunct="1"/>
            <a:endParaRPr lang="en-GB" dirty="0" smtClean="0"/>
          </a:p>
          <a:p>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By making information available, stakeholders have access to reliable, relevant and timely data which will help increase transparency</a:t>
            </a:r>
          </a:p>
          <a:p>
            <a:r>
              <a:rPr lang="en-US" dirty="0" smtClean="0"/>
              <a:t>In the REDD+ it is particularly important due to the high volume of aid coming into the countries, but also in how the benefits are being distributed. While the principle of national </a:t>
            </a:r>
            <a:r>
              <a:rPr lang="en-US" dirty="0" err="1" smtClean="0"/>
              <a:t>accoubntability</a:t>
            </a:r>
            <a:r>
              <a:rPr lang="en-US" dirty="0" smtClean="0"/>
              <a:t> is paramount, in doing this, countries will also respond to the Social and Environmental Principles and Criteria developed by the REDD </a:t>
            </a:r>
            <a:r>
              <a:rPr lang="en-US" dirty="0" err="1" smtClean="0"/>
              <a:t>programme</a:t>
            </a:r>
            <a:r>
              <a:rPr lang="en-US" dirty="0" smtClean="0"/>
              <a:t>, and </a:t>
            </a:r>
            <a:r>
              <a:rPr lang="en-US" dirty="0" err="1" smtClean="0"/>
              <a:t>ulitmately</a:t>
            </a:r>
            <a:r>
              <a:rPr lang="en-US" dirty="0" smtClean="0"/>
              <a:t>, get the money. </a:t>
            </a:r>
          </a:p>
          <a:p>
            <a:r>
              <a:rPr lang="en-US" dirty="0" smtClean="0"/>
              <a:t>The information enables to illustrate with evidence how governance and social safeguards are promoted </a:t>
            </a:r>
          </a:p>
          <a:p>
            <a:r>
              <a:rPr lang="en-US" dirty="0" smtClean="0"/>
              <a:t>We have had two pilots so far – Indonesia and Nigeria, both of which have started the process. </a:t>
            </a:r>
          </a:p>
          <a:p>
            <a:r>
              <a:rPr lang="en-US" dirty="0" smtClean="0"/>
              <a:t>It is applying the GAP in a specific sector </a:t>
            </a:r>
          </a:p>
          <a:p>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GB" sz="1200" kern="1200" dirty="0" smtClean="0">
                <a:solidFill>
                  <a:schemeClr val="tx1"/>
                </a:solidFill>
                <a:effectLst/>
                <a:latin typeface="Arial" charset="0"/>
                <a:ea typeface="+mn-ea"/>
                <a:cs typeface="+mn-cs"/>
              </a:rPr>
              <a:t>socio-economic drivers of deforestation and forest degradation are addressed and current forest resource users have sufficient confidence in the REDD+ mechanism to change the way they use forest resources. In other words, if the allocation of carbon rights is opaque and uncertain, if the distribution of benefits is unpredictable, untimely or captured by a few, if lack of enforcement allows free riders to exploit the system, or if perceived or experienced corruption is high, stakeholders will not take the risk of foregoing the income they derive from their current uses of forest resources – </a:t>
            </a:r>
            <a:r>
              <a:rPr lang="en-GB" sz="1200" i="1" kern="1200" dirty="0" smtClean="0">
                <a:solidFill>
                  <a:schemeClr val="tx1"/>
                </a:solidFill>
                <a:effectLst/>
                <a:latin typeface="Arial" charset="0"/>
                <a:ea typeface="+mn-ea"/>
                <a:cs typeface="+mn-cs"/>
              </a:rPr>
              <a:t>and REDD+ will not work. </a:t>
            </a:r>
            <a:r>
              <a:rPr lang="en-GB" sz="1200" kern="1200" dirty="0" smtClean="0">
                <a:solidFill>
                  <a:schemeClr val="tx1"/>
                </a:solidFill>
                <a:effectLst/>
                <a:latin typeface="Arial" charset="0"/>
                <a:ea typeface="+mn-ea"/>
                <a:cs typeface="+mn-cs"/>
              </a:rPr>
              <a:t>Both potential donors and beneficiaries need to have sufficient confidence in the REDD+ mechanism to make it function.</a:t>
            </a:r>
            <a:r>
              <a:rPr lang="en-GB" sz="1200" i="1" kern="1200" dirty="0" smtClean="0">
                <a:solidFill>
                  <a:schemeClr val="tx1"/>
                </a:solidFill>
                <a:effectLst/>
                <a:latin typeface="Arial" charset="0"/>
                <a:ea typeface="+mn-ea"/>
                <a:cs typeface="+mn-cs"/>
              </a:rPr>
              <a:t> </a:t>
            </a:r>
            <a:endParaRPr lang="en-US" sz="1200" kern="1200" dirty="0" smtClean="0">
              <a:solidFill>
                <a:schemeClr val="tx1"/>
              </a:solidFill>
              <a:effectLst/>
              <a:latin typeface="Arial" charset="0"/>
              <a:ea typeface="+mn-ea"/>
              <a:cs typeface="+mn-cs"/>
            </a:endParaRPr>
          </a:p>
          <a:p>
            <a:endParaRPr lang="en-US" dirty="0" smtClean="0"/>
          </a:p>
          <a:p>
            <a:pPr eaLnBrk="1" hangingPunct="1"/>
            <a:endParaRPr lang="en-GB" dirty="0" smtClean="0"/>
          </a:p>
          <a:p>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By making information available, stakeholders have access to reliable, relevant and timely data which will help increase transparency</a:t>
            </a:r>
          </a:p>
          <a:p>
            <a:r>
              <a:rPr lang="en-US" dirty="0" smtClean="0"/>
              <a:t>In the REDD+ it is particularly important due to the high volume of aid coming into the countries, but also in how the benefits are being distributed. While the principle of national </a:t>
            </a:r>
            <a:r>
              <a:rPr lang="en-US" dirty="0" err="1" smtClean="0"/>
              <a:t>accoubntability</a:t>
            </a:r>
            <a:r>
              <a:rPr lang="en-US" dirty="0" smtClean="0"/>
              <a:t> is paramount, in doing this, countries will also respond to the Social and Environmental Principles and Criteria developed by the REDD </a:t>
            </a:r>
            <a:r>
              <a:rPr lang="en-US" dirty="0" err="1" smtClean="0"/>
              <a:t>programme</a:t>
            </a:r>
            <a:r>
              <a:rPr lang="en-US" dirty="0" smtClean="0"/>
              <a:t>, and </a:t>
            </a:r>
            <a:r>
              <a:rPr lang="en-US" dirty="0" err="1" smtClean="0"/>
              <a:t>ulitmately</a:t>
            </a:r>
            <a:r>
              <a:rPr lang="en-US" dirty="0" smtClean="0"/>
              <a:t>, get the money. </a:t>
            </a:r>
          </a:p>
          <a:p>
            <a:r>
              <a:rPr lang="en-US" dirty="0" smtClean="0"/>
              <a:t>The information enables to illustrate with evidence how governance and social safeguards are promoted </a:t>
            </a:r>
          </a:p>
          <a:p>
            <a:r>
              <a:rPr lang="en-US" dirty="0" smtClean="0"/>
              <a:t>We have had two pilots so far – Indonesia and Nigeria, both of which have started the process. </a:t>
            </a:r>
          </a:p>
          <a:p>
            <a:r>
              <a:rPr lang="en-US" dirty="0" smtClean="0"/>
              <a:t>It is applying the GAP in a specific sector </a:t>
            </a:r>
          </a:p>
          <a:p>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GB" sz="1200" kern="1200" dirty="0" smtClean="0">
                <a:solidFill>
                  <a:schemeClr val="tx1"/>
                </a:solidFill>
                <a:effectLst/>
                <a:latin typeface="Arial" charset="0"/>
                <a:ea typeface="+mn-ea"/>
                <a:cs typeface="+mn-cs"/>
              </a:rPr>
              <a:t>socio-economic drivers of deforestation and forest degradation are addressed and current forest resource users have sufficient confidence in the REDD+ mechanism to change the way they use forest resources. In other words, if the allocation of carbon rights is opaque and uncertain, if the distribution of benefits is unpredictable, untimely or captured by a few, if lack of enforcement allows free riders to exploit the system, or if perceived or experienced corruption is high, stakeholders will not take the risk of foregoing the income they derive from their current uses of forest resources – </a:t>
            </a:r>
            <a:r>
              <a:rPr lang="en-GB" sz="1200" i="1" kern="1200" dirty="0" smtClean="0">
                <a:solidFill>
                  <a:schemeClr val="tx1"/>
                </a:solidFill>
                <a:effectLst/>
                <a:latin typeface="Arial" charset="0"/>
                <a:ea typeface="+mn-ea"/>
                <a:cs typeface="+mn-cs"/>
              </a:rPr>
              <a:t>and REDD+ will not work. </a:t>
            </a:r>
            <a:r>
              <a:rPr lang="en-GB" sz="1200" kern="1200" dirty="0" smtClean="0">
                <a:solidFill>
                  <a:schemeClr val="tx1"/>
                </a:solidFill>
                <a:effectLst/>
                <a:latin typeface="Arial" charset="0"/>
                <a:ea typeface="+mn-ea"/>
                <a:cs typeface="+mn-cs"/>
              </a:rPr>
              <a:t>Both potential donors and beneficiaries need to have sufficient confidence in the REDD+ mechanism to make it function.</a:t>
            </a:r>
            <a:r>
              <a:rPr lang="en-GB" sz="1200" i="1" kern="1200" dirty="0" smtClean="0">
                <a:solidFill>
                  <a:schemeClr val="tx1"/>
                </a:solidFill>
                <a:effectLst/>
                <a:latin typeface="Arial" charset="0"/>
                <a:ea typeface="+mn-ea"/>
                <a:cs typeface="+mn-cs"/>
              </a:rPr>
              <a:t> </a:t>
            </a:r>
            <a:endParaRPr lang="en-US" sz="1200" kern="1200" dirty="0" smtClean="0">
              <a:solidFill>
                <a:schemeClr val="tx1"/>
              </a:solidFill>
              <a:effectLst/>
              <a:latin typeface="Arial" charset="0"/>
              <a:ea typeface="+mn-ea"/>
              <a:cs typeface="+mn-cs"/>
            </a:endParaRPr>
          </a:p>
          <a:p>
            <a:endParaRPr lang="en-US" dirty="0" smtClean="0"/>
          </a:p>
          <a:p>
            <a:pPr eaLnBrk="1" hangingPunct="1"/>
            <a:endParaRPr lang="en-GB" dirty="0" smtClean="0"/>
          </a:p>
          <a:p>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By making information available, stakeholders have access to reliable, relevant and timely data which will help increase transparency</a:t>
            </a:r>
          </a:p>
          <a:p>
            <a:r>
              <a:rPr lang="en-US" dirty="0" smtClean="0"/>
              <a:t>In the REDD+ it is particularly important due to the high volume of aid coming into the countries, but also in how the benefits are being distributed. While the principle of national </a:t>
            </a:r>
            <a:r>
              <a:rPr lang="en-US" dirty="0" err="1" smtClean="0"/>
              <a:t>accoubntability</a:t>
            </a:r>
            <a:r>
              <a:rPr lang="en-US" dirty="0" smtClean="0"/>
              <a:t> is paramount, in doing this, countries will also respond to the Social and Environmental Principles and Criteria developed by the REDD </a:t>
            </a:r>
            <a:r>
              <a:rPr lang="en-US" dirty="0" err="1" smtClean="0"/>
              <a:t>programme</a:t>
            </a:r>
            <a:r>
              <a:rPr lang="en-US" dirty="0" smtClean="0"/>
              <a:t>, and </a:t>
            </a:r>
            <a:r>
              <a:rPr lang="en-US" dirty="0" err="1" smtClean="0"/>
              <a:t>ulitmately</a:t>
            </a:r>
            <a:r>
              <a:rPr lang="en-US" dirty="0" smtClean="0"/>
              <a:t>, get the money. </a:t>
            </a:r>
          </a:p>
          <a:p>
            <a:r>
              <a:rPr lang="en-US" dirty="0" smtClean="0"/>
              <a:t>The information enables to illustrate with evidence how governance and social safeguards are promoted </a:t>
            </a:r>
          </a:p>
          <a:p>
            <a:r>
              <a:rPr lang="en-US" dirty="0" smtClean="0"/>
              <a:t>We have had two pilots so far – Indonesia and Nigeria, both of which have started the process. </a:t>
            </a:r>
          </a:p>
          <a:p>
            <a:r>
              <a:rPr lang="en-US" dirty="0" smtClean="0"/>
              <a:t>It is applying the GAP in a specific sector </a:t>
            </a:r>
          </a:p>
          <a:p>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GB" sz="1200" kern="1200" dirty="0" smtClean="0">
                <a:solidFill>
                  <a:schemeClr val="tx1"/>
                </a:solidFill>
                <a:effectLst/>
                <a:latin typeface="Arial" charset="0"/>
                <a:ea typeface="+mn-ea"/>
                <a:cs typeface="+mn-cs"/>
              </a:rPr>
              <a:t>socio-economic drivers of deforestation and forest degradation are addressed and current forest resource users have sufficient confidence in the REDD+ mechanism to change the way they use forest resources. In other words, if the allocation of carbon rights is opaque and uncertain, if the distribution of benefits is unpredictable, untimely or captured by a few, if lack of enforcement allows free riders to exploit the system, or if perceived or experienced corruption is high, stakeholders will not take the risk of foregoing the income they derive from their current uses of forest resources – </a:t>
            </a:r>
            <a:r>
              <a:rPr lang="en-GB" sz="1200" i="1" kern="1200" dirty="0" smtClean="0">
                <a:solidFill>
                  <a:schemeClr val="tx1"/>
                </a:solidFill>
                <a:effectLst/>
                <a:latin typeface="Arial" charset="0"/>
                <a:ea typeface="+mn-ea"/>
                <a:cs typeface="+mn-cs"/>
              </a:rPr>
              <a:t>and REDD+ will not work. </a:t>
            </a:r>
            <a:r>
              <a:rPr lang="en-GB" sz="1200" kern="1200" dirty="0" smtClean="0">
                <a:solidFill>
                  <a:schemeClr val="tx1"/>
                </a:solidFill>
                <a:effectLst/>
                <a:latin typeface="Arial" charset="0"/>
                <a:ea typeface="+mn-ea"/>
                <a:cs typeface="+mn-cs"/>
              </a:rPr>
              <a:t>Both potential donors and beneficiaries need to have sufficient confidence in the REDD+ mechanism to make it function.</a:t>
            </a:r>
            <a:r>
              <a:rPr lang="en-GB" sz="1200" i="1" kern="1200" dirty="0" smtClean="0">
                <a:solidFill>
                  <a:schemeClr val="tx1"/>
                </a:solidFill>
                <a:effectLst/>
                <a:latin typeface="Arial" charset="0"/>
                <a:ea typeface="+mn-ea"/>
                <a:cs typeface="+mn-cs"/>
              </a:rPr>
              <a:t> </a:t>
            </a:r>
            <a:endParaRPr lang="en-US" sz="1200" kern="1200" dirty="0" smtClean="0">
              <a:solidFill>
                <a:schemeClr val="tx1"/>
              </a:solidFill>
              <a:effectLst/>
              <a:latin typeface="Arial" charset="0"/>
              <a:ea typeface="+mn-ea"/>
              <a:cs typeface="+mn-cs"/>
            </a:endParaRPr>
          </a:p>
          <a:p>
            <a:endParaRPr lang="en-US" dirty="0" smtClean="0"/>
          </a:p>
          <a:p>
            <a:pPr eaLnBrk="1" hangingPunct="1"/>
            <a:endParaRPr lang="en-GB" dirty="0" smtClean="0"/>
          </a:p>
          <a:p>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Give context of the Governance assessment to</a:t>
            </a:r>
            <a:r>
              <a:rPr lang="en-US" baseline="0" dirty="0" smtClean="0"/>
              <a:t> understand the framework, approach and what we have done so far</a:t>
            </a:r>
            <a:endParaRPr lang="en-US" dirty="0" smtClean="0"/>
          </a:p>
          <a:p>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r>
              <a:rPr lang="en-GB" dirty="0" smtClean="0"/>
              <a:t>When conducted successfully, a nationally owned governance</a:t>
            </a:r>
          </a:p>
          <a:p>
            <a:pPr eaLnBrk="1" hangingPunct="1"/>
            <a:r>
              <a:rPr lang="en-GB" dirty="0" smtClean="0"/>
              <a:t>assessment serves to strengthen democratic governance at the</a:t>
            </a:r>
          </a:p>
          <a:p>
            <a:pPr eaLnBrk="1" hangingPunct="1"/>
            <a:r>
              <a:rPr lang="en-GB" dirty="0" smtClean="0"/>
              <a:t>country level.</a:t>
            </a:r>
          </a:p>
          <a:p>
            <a:pPr eaLnBrk="1" hangingPunct="1"/>
            <a:r>
              <a:rPr lang="en-GB" dirty="0" smtClean="0"/>
              <a:t>A democratic governance assessment provides a critical</a:t>
            </a:r>
          </a:p>
          <a:p>
            <a:pPr eaLnBrk="1" hangingPunct="1"/>
            <a:r>
              <a:rPr lang="en-GB" dirty="0" smtClean="0"/>
              <a:t>accountability mechanism for government and for citizens to</a:t>
            </a:r>
          </a:p>
          <a:p>
            <a:pPr eaLnBrk="1" hangingPunct="1"/>
            <a:r>
              <a:rPr lang="en-GB" dirty="0" smtClean="0"/>
              <a:t>engage on governance issues and voice their opinions. Data</a:t>
            </a:r>
          </a:p>
          <a:p>
            <a:pPr eaLnBrk="1" hangingPunct="1"/>
            <a:r>
              <a:rPr lang="en-GB" dirty="0" smtClean="0"/>
              <a:t>produced by the assessment </a:t>
            </a:r>
            <a:r>
              <a:rPr lang="en-GB" dirty="0" err="1" smtClean="0"/>
              <a:t>refl</a:t>
            </a:r>
            <a:r>
              <a:rPr lang="en-GB" dirty="0" smtClean="0"/>
              <a:t> </a:t>
            </a:r>
            <a:r>
              <a:rPr lang="en-GB" dirty="0" err="1" smtClean="0"/>
              <a:t>ect</a:t>
            </a:r>
            <a:r>
              <a:rPr lang="en-GB" dirty="0" smtClean="0"/>
              <a:t> and address citizens’ concerns.</a:t>
            </a:r>
          </a:p>
          <a:p>
            <a:pPr eaLnBrk="1" hangingPunct="1"/>
            <a:r>
              <a:rPr lang="en-GB" dirty="0" smtClean="0"/>
              <a:t>Democratic governance assessments may also offer a superior</a:t>
            </a:r>
          </a:p>
          <a:p>
            <a:pPr eaLnBrk="1" hangingPunct="1"/>
            <a:r>
              <a:rPr lang="en-GB" dirty="0" smtClean="0"/>
              <a:t>evidence base for national decision making. Benchmarking</a:t>
            </a:r>
          </a:p>
          <a:p>
            <a:pPr eaLnBrk="1" hangingPunct="1"/>
            <a:r>
              <a:rPr lang="en-GB" dirty="0" smtClean="0"/>
              <a:t>progress provides a record of reference for planning, monitoring</a:t>
            </a:r>
          </a:p>
          <a:p>
            <a:pPr eaLnBrk="1" hangingPunct="1"/>
            <a:r>
              <a:rPr lang="en-GB" dirty="0" smtClean="0"/>
              <a:t>and evaluation.</a:t>
            </a:r>
          </a:p>
          <a:p>
            <a:pPr eaLnBrk="1" hangingPunct="1"/>
            <a:endParaRPr lang="en-GB" dirty="0" smtClean="0"/>
          </a:p>
          <a:p>
            <a:pPr lvl="1"/>
            <a:r>
              <a:rPr lang="en-US" dirty="0" smtClean="0"/>
              <a:t>We have used and applied this approach, at the demand of countries in the context of governance: China (assessment framework); Indonesia (democracy index at provincial levels); Mongolia (setting the base line for MDG 9 on HR, democracy and GG); Viet Nam, on public admin performance; and Bhutan on GNH</a:t>
            </a:r>
          </a:p>
          <a:p>
            <a:r>
              <a:rPr lang="en-US" dirty="0" smtClean="0"/>
              <a:t>It is a tool for domestic accountability, not external accountability – vertical and horizontal accountability </a:t>
            </a:r>
          </a:p>
          <a:p>
            <a:pPr eaLnBrk="1" hangingPunct="1"/>
            <a:endParaRPr lang="en-GB" dirty="0" smtClean="0"/>
          </a:p>
          <a:p>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lvl="0"/>
            <a:r>
              <a:rPr lang="en-US" sz="1200" dirty="0" smtClean="0"/>
              <a:t>Once key stakeholders across sectors have been identified, clearly articulate the purpose of the assessment – what is it trying to answer</a:t>
            </a:r>
          </a:p>
          <a:p>
            <a:pPr lvl="0"/>
            <a:r>
              <a:rPr lang="en-US" sz="1200" dirty="0" smtClean="0"/>
              <a:t>Set up = research team and advisory team (which has more actors from different areas to represent the interest)</a:t>
            </a:r>
          </a:p>
          <a:p>
            <a:pPr lvl="0"/>
            <a:r>
              <a:rPr lang="en-US" sz="1200" dirty="0" smtClean="0"/>
              <a:t>Agreed on framework of key components that will be assessed (experiences have shown from 4-9 areas identified, with elements within each – examples!)</a:t>
            </a:r>
          </a:p>
          <a:p>
            <a:pPr lvl="0"/>
            <a:r>
              <a:rPr lang="en-US" sz="1200" dirty="0" smtClean="0"/>
              <a:t>Scope of the assessment (desk review, etc.), geographical scope (national, sub-national)</a:t>
            </a:r>
          </a:p>
          <a:p>
            <a:pPr lvl="0"/>
            <a:r>
              <a:rPr lang="en-US" sz="1200" dirty="0" smtClean="0"/>
              <a:t>Agree on data identification – </a:t>
            </a:r>
            <a:r>
              <a:rPr lang="en-US" sz="1200" dirty="0" err="1" smtClean="0"/>
              <a:t>qualiative</a:t>
            </a:r>
            <a:r>
              <a:rPr lang="en-US" sz="1200" dirty="0" smtClean="0"/>
              <a:t>, quantitative, who will collect, FCD or one on one </a:t>
            </a:r>
          </a:p>
          <a:p>
            <a:pPr lvl="0"/>
            <a:r>
              <a:rPr lang="en-US" sz="1200" dirty="0" err="1" smtClean="0"/>
              <a:t>Analyse</a:t>
            </a:r>
            <a:r>
              <a:rPr lang="en-US" sz="1200" dirty="0" smtClean="0"/>
              <a:t> the data</a:t>
            </a:r>
          </a:p>
          <a:p>
            <a:pPr lvl="0"/>
            <a:r>
              <a:rPr lang="en-US" sz="1200" dirty="0" smtClean="0"/>
              <a:t>Present and disseminate the findings from the analysis </a:t>
            </a:r>
          </a:p>
          <a:p>
            <a:pPr lvl="0"/>
            <a:endParaRPr lang="en-US" sz="1200" dirty="0" smtClean="0"/>
          </a:p>
          <a:p>
            <a:r>
              <a:rPr lang="en-US" dirty="0" smtClean="0"/>
              <a:t>Remember that this is a start of the process – once the data is collected and </a:t>
            </a:r>
            <a:r>
              <a:rPr lang="en-US" dirty="0" err="1" smtClean="0"/>
              <a:t>analysed</a:t>
            </a:r>
            <a:r>
              <a:rPr lang="en-US" dirty="0" smtClean="0"/>
              <a:t>, it helps establish a baseline of where things are working and where they are not </a:t>
            </a:r>
          </a:p>
          <a:p>
            <a:r>
              <a:rPr lang="en-US" dirty="0" smtClean="0"/>
              <a:t>It is a long process and requires dedicated resources – </a:t>
            </a:r>
          </a:p>
          <a:p>
            <a:pPr lvl="1"/>
            <a:r>
              <a:rPr lang="en-US" dirty="0" smtClean="0"/>
              <a:t>It needs to be undertaken regularly </a:t>
            </a:r>
          </a:p>
          <a:p>
            <a:pPr lvl="1"/>
            <a:r>
              <a:rPr lang="en-US" dirty="0" smtClean="0"/>
              <a:t>Findings should be used to improve policies and processes</a:t>
            </a:r>
          </a:p>
          <a:p>
            <a:pPr lvl="1"/>
            <a:r>
              <a:rPr lang="en-US" dirty="0" smtClean="0"/>
              <a:t>By making the data publicly available, (IDI) people can monitor and have more information to hold their governments accountable </a:t>
            </a:r>
          </a:p>
          <a:p>
            <a:pPr lvl="0"/>
            <a:endParaRPr lang="en-US" sz="1200" dirty="0" smtClean="0"/>
          </a:p>
          <a:p>
            <a:pPr eaLnBrk="1" hangingPunct="1"/>
            <a:endParaRPr lang="en-GB" dirty="0" smtClean="0"/>
          </a:p>
          <a:p>
            <a:endParaRPr lang="en-US" dirty="0" smtClean="0"/>
          </a:p>
          <a:p>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1">
              <a:buFont typeface="Arial" pitchFamily="34" charset="0"/>
              <a:buChar char="•"/>
            </a:pPr>
            <a:r>
              <a:rPr lang="en-US" dirty="0" smtClean="0"/>
              <a:t>It is fully nationally owned and led </a:t>
            </a:r>
          </a:p>
          <a:p>
            <a:pPr lvl="1">
              <a:buFont typeface="Arial" pitchFamily="34" charset="0"/>
              <a:buChar char="•"/>
            </a:pPr>
            <a:r>
              <a:rPr lang="en-US" dirty="0" err="1" smtClean="0"/>
              <a:t>Emphasises</a:t>
            </a:r>
            <a:r>
              <a:rPr lang="en-US" dirty="0" smtClean="0"/>
              <a:t> an inclusive participatory process </a:t>
            </a:r>
          </a:p>
          <a:p>
            <a:pPr lvl="1">
              <a:buFont typeface="Arial" pitchFamily="34" charset="0"/>
              <a:buChar char="•"/>
            </a:pPr>
            <a:r>
              <a:rPr lang="en-US" dirty="0" smtClean="0"/>
              <a:t>In doing so, it identifies things to be measured that are of importance and relevance to affected stakeholders  (for instance, the rights of IPs)</a:t>
            </a:r>
          </a:p>
          <a:p>
            <a:pPr lvl="1">
              <a:buFont typeface="Arial" pitchFamily="34" charset="0"/>
              <a:buChar char="•"/>
            </a:pPr>
            <a:r>
              <a:rPr lang="en-US" dirty="0" smtClean="0"/>
              <a:t>By having a baseline, it enables monitoring, thereby enabling to see whether there has been progress or not, and by making the information </a:t>
            </a:r>
            <a:r>
              <a:rPr lang="en-US" dirty="0" err="1" smtClean="0"/>
              <a:t>pubicly</a:t>
            </a:r>
            <a:r>
              <a:rPr lang="en-US" dirty="0" smtClean="0"/>
              <a:t> available it can enhance transparency and accountability among rights bearers and duty holders. </a:t>
            </a:r>
          </a:p>
          <a:p>
            <a:endParaRPr lang="en-US" dirty="0" smtClean="0"/>
          </a:p>
          <a:p>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By making information available, stakeholders have access to reliable, relevant and timely data which will help increase transparency</a:t>
            </a:r>
          </a:p>
          <a:p>
            <a:r>
              <a:rPr lang="en-US" dirty="0" smtClean="0"/>
              <a:t>In the REDD+ it is particularly important due to the high volume of aid coming into the countries, but also in how the benefits are being distributed. While the principle of national </a:t>
            </a:r>
            <a:r>
              <a:rPr lang="en-US" dirty="0" err="1" smtClean="0"/>
              <a:t>accoubntability</a:t>
            </a:r>
            <a:r>
              <a:rPr lang="en-US" dirty="0" smtClean="0"/>
              <a:t> is paramount, in doing this, countries will also respond to the Social and Environmental Principles and Criteria developed by the REDD </a:t>
            </a:r>
            <a:r>
              <a:rPr lang="en-US" dirty="0" err="1" smtClean="0"/>
              <a:t>programme</a:t>
            </a:r>
            <a:r>
              <a:rPr lang="en-US" dirty="0" smtClean="0"/>
              <a:t>, and </a:t>
            </a:r>
            <a:r>
              <a:rPr lang="en-US" dirty="0" err="1" smtClean="0"/>
              <a:t>ulitmately</a:t>
            </a:r>
            <a:r>
              <a:rPr lang="en-US" dirty="0" smtClean="0"/>
              <a:t>, get the money. </a:t>
            </a:r>
          </a:p>
          <a:p>
            <a:r>
              <a:rPr lang="en-US" dirty="0" smtClean="0"/>
              <a:t>The information enables to illustrate with evidence how governance and social safeguards are promoted </a:t>
            </a:r>
          </a:p>
          <a:p>
            <a:r>
              <a:rPr lang="en-US" dirty="0" smtClean="0"/>
              <a:t>We have had two pilots so far – Indonesia and Nigeria, both of which have started the process. </a:t>
            </a:r>
          </a:p>
          <a:p>
            <a:r>
              <a:rPr lang="en-US" dirty="0" smtClean="0"/>
              <a:t>It is applying the GAP in a specific sector </a:t>
            </a:r>
          </a:p>
          <a:p>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GB" sz="1200" kern="1200" dirty="0" smtClean="0">
                <a:solidFill>
                  <a:schemeClr val="tx1"/>
                </a:solidFill>
                <a:effectLst/>
                <a:latin typeface="Arial" charset="0"/>
                <a:ea typeface="+mn-ea"/>
                <a:cs typeface="+mn-cs"/>
              </a:rPr>
              <a:t>socio-economic drivers of deforestation and forest degradation are addressed and current forest resource users have sufficient confidence in the REDD+ mechanism to change the way they use forest resources. In other words, if the allocation of carbon rights is opaque and uncertain, if the distribution of benefits is unpredictable, untimely or captured by a few, if lack of enforcement allows free riders to exploit the system, or if perceived or experienced corruption is high, stakeholders will not take the risk of foregoing the income they derive from their current uses of forest resources – </a:t>
            </a:r>
            <a:r>
              <a:rPr lang="en-GB" sz="1200" i="1" kern="1200" dirty="0" smtClean="0">
                <a:solidFill>
                  <a:schemeClr val="tx1"/>
                </a:solidFill>
                <a:effectLst/>
                <a:latin typeface="Arial" charset="0"/>
                <a:ea typeface="+mn-ea"/>
                <a:cs typeface="+mn-cs"/>
              </a:rPr>
              <a:t>and REDD+ will not work. </a:t>
            </a:r>
            <a:r>
              <a:rPr lang="en-GB" sz="1200" kern="1200" dirty="0" smtClean="0">
                <a:solidFill>
                  <a:schemeClr val="tx1"/>
                </a:solidFill>
                <a:effectLst/>
                <a:latin typeface="Arial" charset="0"/>
                <a:ea typeface="+mn-ea"/>
                <a:cs typeface="+mn-cs"/>
              </a:rPr>
              <a:t>Both potential donors and beneficiaries need to have sufficient confidence in the REDD+ mechanism to make it function.</a:t>
            </a:r>
            <a:r>
              <a:rPr lang="en-GB" sz="1200" i="1" kern="1200" dirty="0" smtClean="0">
                <a:solidFill>
                  <a:schemeClr val="tx1"/>
                </a:solidFill>
                <a:effectLst/>
                <a:latin typeface="Arial" charset="0"/>
                <a:ea typeface="+mn-ea"/>
                <a:cs typeface="+mn-cs"/>
              </a:rPr>
              <a:t> </a:t>
            </a:r>
            <a:endParaRPr lang="en-US" sz="1200" kern="1200" dirty="0" smtClean="0">
              <a:solidFill>
                <a:schemeClr val="tx1"/>
              </a:solidFill>
              <a:effectLst/>
              <a:latin typeface="Arial" charset="0"/>
              <a:ea typeface="+mn-ea"/>
              <a:cs typeface="+mn-cs"/>
            </a:endParaRPr>
          </a:p>
          <a:p>
            <a:endParaRPr lang="en-US" dirty="0" smtClean="0"/>
          </a:p>
          <a:p>
            <a:pPr eaLnBrk="1" hangingPunct="1"/>
            <a:endParaRPr lang="en-GB" dirty="0" smtClean="0"/>
          </a:p>
          <a:p>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Master" Target="../slideMasters/slideMaster1.xml"/><Relationship Id="rId6" Type="http://schemas.openxmlformats.org/officeDocument/2006/relationships/image" Target="../media/image1.jpeg"/><Relationship Id="rId5" Type="http://schemas.openxmlformats.org/officeDocument/2006/relationships/image" Target="../media/image6.jpeg"/><Relationship Id="rId4" Type="http://schemas.openxmlformats.org/officeDocument/2006/relationships/image" Target="../media/image5.jpe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7.jpeg"/><Relationship Id="rId4" Type="http://schemas.openxmlformats.org/officeDocument/2006/relationships/image" Target="../media/image6.jpe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hyperlink" Target="http://www.un-redd.org/" TargetMode="External"/><Relationship Id="rId2" Type="http://schemas.openxmlformats.org/officeDocument/2006/relationships/image" Target="../media/image7.jpeg"/><Relationship Id="rId1" Type="http://schemas.openxmlformats.org/officeDocument/2006/relationships/slideMaster" Target="../slideMasters/slideMaster1.xml"/><Relationship Id="rId4" Type="http://schemas.openxmlformats.org/officeDocument/2006/relationships/hyperlink" Target="mailto:un-redd@un-redd.org" TargetMode="Externa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Rectangle 3"/>
          <p:cNvSpPr/>
          <p:nvPr userDrawn="1"/>
        </p:nvSpPr>
        <p:spPr>
          <a:xfrm flipV="1">
            <a:off x="131763" y="142875"/>
            <a:ext cx="8858250" cy="6572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pic>
        <p:nvPicPr>
          <p:cNvPr id="5" name="Picture 2" descr="C:\Documents and Settings\Isabelle\Desktop\UNEP\UN-REDD Programme Communication Strategy\Logos\Low Res Logos\FAO,UNEP and UNDP logos.jpg"/>
          <p:cNvPicPr>
            <a:picLocks noChangeAspect="1" noChangeArrowheads="1"/>
          </p:cNvPicPr>
          <p:nvPr userDrawn="1"/>
        </p:nvPicPr>
        <p:blipFill>
          <a:blip r:embed="rId2"/>
          <a:srcRect/>
          <a:stretch>
            <a:fillRect/>
          </a:stretch>
        </p:blipFill>
        <p:spPr bwMode="auto">
          <a:xfrm>
            <a:off x="6650038" y="5741988"/>
            <a:ext cx="2043112" cy="803275"/>
          </a:xfrm>
          <a:prstGeom prst="rect">
            <a:avLst/>
          </a:prstGeom>
          <a:noFill/>
          <a:ln w="9525">
            <a:noFill/>
            <a:miter lim="800000"/>
            <a:headEnd/>
            <a:tailEnd/>
          </a:ln>
        </p:spPr>
      </p:pic>
      <p:sp>
        <p:nvSpPr>
          <p:cNvPr id="6" name="Rectangle 5"/>
          <p:cNvSpPr>
            <a:spLocks noChangeArrowheads="1"/>
          </p:cNvSpPr>
          <p:nvPr userDrawn="1"/>
        </p:nvSpPr>
        <p:spPr bwMode="auto">
          <a:xfrm>
            <a:off x="0" y="0"/>
            <a:ext cx="9144000" cy="457200"/>
          </a:xfrm>
          <a:prstGeom prst="rect">
            <a:avLst/>
          </a:prstGeom>
          <a:noFill/>
          <a:ln w="9525">
            <a:noFill/>
            <a:miter lim="800000"/>
            <a:headEnd/>
            <a:tailEnd/>
          </a:ln>
          <a:effectLst/>
        </p:spPr>
        <p:txBody>
          <a:bodyPr wrap="none" anchor="ctr">
            <a:spAutoFit/>
          </a:bodyPr>
          <a:lstStyle/>
          <a:p>
            <a:pPr fontAlgn="auto">
              <a:spcBef>
                <a:spcPts val="0"/>
              </a:spcBef>
              <a:spcAft>
                <a:spcPts val="0"/>
              </a:spcAft>
              <a:defRPr/>
            </a:pPr>
            <a:endParaRPr lang="en-GB">
              <a:latin typeface="+mn-lt"/>
            </a:endParaRPr>
          </a:p>
        </p:txBody>
      </p:sp>
      <p:sp>
        <p:nvSpPr>
          <p:cNvPr id="7" name="Rectangle 6"/>
          <p:cNvSpPr>
            <a:spLocks noChangeArrowheads="1"/>
          </p:cNvSpPr>
          <p:nvPr userDrawn="1"/>
        </p:nvSpPr>
        <p:spPr bwMode="auto">
          <a:xfrm>
            <a:off x="0" y="828675"/>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8" name="Rectangle 7"/>
          <p:cNvSpPr>
            <a:spLocks noChangeArrowheads="1"/>
          </p:cNvSpPr>
          <p:nvPr userDrawn="1"/>
        </p:nvSpPr>
        <p:spPr bwMode="auto">
          <a:xfrm>
            <a:off x="0" y="1295400"/>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9" name="Freeform 8"/>
          <p:cNvSpPr/>
          <p:nvPr userDrawn="1"/>
        </p:nvSpPr>
        <p:spPr>
          <a:xfrm flipH="1">
            <a:off x="569913" y="3482975"/>
            <a:ext cx="7718425" cy="293688"/>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10" name="Picture 3" descr="C:\Documents and Settings\Isabelle\Desktop\UNEP\UN-REDD Programme Communication Strategy\Logos\Low Res Logos\UN-REDD logo.jpg"/>
          <p:cNvPicPr>
            <a:picLocks noChangeAspect="1" noChangeArrowheads="1"/>
          </p:cNvPicPr>
          <p:nvPr userDrawn="1"/>
        </p:nvPicPr>
        <p:blipFill>
          <a:blip r:embed="rId3"/>
          <a:srcRect/>
          <a:stretch>
            <a:fillRect/>
          </a:stretch>
        </p:blipFill>
        <p:spPr bwMode="auto">
          <a:xfrm>
            <a:off x="450850" y="339725"/>
            <a:ext cx="2360613" cy="1014413"/>
          </a:xfrm>
          <a:prstGeom prst="rect">
            <a:avLst/>
          </a:prstGeom>
          <a:noFill/>
          <a:ln w="9525">
            <a:noFill/>
            <a:miter lim="800000"/>
            <a:headEnd/>
            <a:tailEnd/>
          </a:ln>
        </p:spPr>
      </p:pic>
      <p:sp>
        <p:nvSpPr>
          <p:cNvPr id="38" name="Title 1"/>
          <p:cNvSpPr>
            <a:spLocks noGrp="1"/>
          </p:cNvSpPr>
          <p:nvPr>
            <p:ph type="title"/>
          </p:nvPr>
        </p:nvSpPr>
        <p:spPr>
          <a:xfrm>
            <a:off x="517792" y="2115745"/>
            <a:ext cx="6389783" cy="1362075"/>
          </a:xfrm>
        </p:spPr>
        <p:txBody>
          <a:bodyPr anchor="b">
            <a:noAutofit/>
          </a:bodyPr>
          <a:lstStyle>
            <a:lvl1pPr algn="l">
              <a:defRPr sz="4000" b="1" cap="none"/>
            </a:lvl1pPr>
          </a:lstStyle>
          <a:p>
            <a:r>
              <a:rPr lang="en-US" dirty="0" smtClean="0"/>
              <a:t>Click to edit Master title style</a:t>
            </a:r>
            <a:endParaRPr lang="en-GB" dirty="0"/>
          </a:p>
        </p:txBody>
      </p:sp>
      <p:sp>
        <p:nvSpPr>
          <p:cNvPr id="42" name="Text Placeholder 2"/>
          <p:cNvSpPr>
            <a:spLocks noGrp="1"/>
          </p:cNvSpPr>
          <p:nvPr>
            <p:ph type="body" idx="1"/>
          </p:nvPr>
        </p:nvSpPr>
        <p:spPr>
          <a:xfrm>
            <a:off x="539009" y="3798935"/>
            <a:ext cx="5272070" cy="571493"/>
          </a:xfrm>
        </p:spPr>
        <p:txBody>
          <a:bodyPr/>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sp>
        <p:nvSpPr>
          <p:cNvPr id="2" name="Rectangle 1"/>
          <p:cNvSpPr/>
          <p:nvPr userDrawn="1"/>
        </p:nvSpPr>
        <p:spPr>
          <a:xfrm flipV="1">
            <a:off x="131763" y="142875"/>
            <a:ext cx="8858250" cy="6572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3" name="Rectangle 2"/>
          <p:cNvSpPr>
            <a:spLocks noChangeArrowheads="1"/>
          </p:cNvSpPr>
          <p:nvPr userDrawn="1"/>
        </p:nvSpPr>
        <p:spPr bwMode="auto">
          <a:xfrm>
            <a:off x="0" y="0"/>
            <a:ext cx="9144000" cy="457200"/>
          </a:xfrm>
          <a:prstGeom prst="rect">
            <a:avLst/>
          </a:prstGeom>
          <a:noFill/>
          <a:ln w="9525">
            <a:noFill/>
            <a:miter lim="800000"/>
            <a:headEnd/>
            <a:tailEnd/>
          </a:ln>
          <a:effectLst/>
        </p:spPr>
        <p:txBody>
          <a:bodyPr wrap="none" anchor="ctr">
            <a:spAutoFit/>
          </a:bodyPr>
          <a:lstStyle/>
          <a:p>
            <a:pPr fontAlgn="auto">
              <a:spcBef>
                <a:spcPts val="0"/>
              </a:spcBef>
              <a:spcAft>
                <a:spcPts val="0"/>
              </a:spcAft>
              <a:defRPr/>
            </a:pPr>
            <a:endParaRPr lang="en-GB">
              <a:latin typeface="+mn-lt"/>
            </a:endParaRPr>
          </a:p>
        </p:txBody>
      </p:sp>
      <p:sp>
        <p:nvSpPr>
          <p:cNvPr id="4" name="Rectangle 3"/>
          <p:cNvSpPr>
            <a:spLocks noChangeArrowheads="1"/>
          </p:cNvSpPr>
          <p:nvPr userDrawn="1"/>
        </p:nvSpPr>
        <p:spPr bwMode="auto">
          <a:xfrm>
            <a:off x="0" y="828675"/>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5" name="Rectangle 4"/>
          <p:cNvSpPr>
            <a:spLocks noChangeArrowheads="1"/>
          </p:cNvSpPr>
          <p:nvPr userDrawn="1"/>
        </p:nvSpPr>
        <p:spPr bwMode="auto">
          <a:xfrm>
            <a:off x="0" y="1295400"/>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6" name="Freeform 5"/>
          <p:cNvSpPr/>
          <p:nvPr userDrawn="1"/>
        </p:nvSpPr>
        <p:spPr>
          <a:xfrm flipH="1">
            <a:off x="569913" y="3482975"/>
            <a:ext cx="7718425" cy="293688"/>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7" name="Picture 3" descr="C:\Documents and Settings\Isabelle\Desktop\UNEP\UN-REDD Programme Communication Strategy\Logos\Low Res Logos\UN-REDD logo.jpg"/>
          <p:cNvPicPr>
            <a:picLocks noChangeAspect="1" noChangeArrowheads="1"/>
          </p:cNvPicPr>
          <p:nvPr userDrawn="1"/>
        </p:nvPicPr>
        <p:blipFill>
          <a:blip r:embed="rId2"/>
          <a:srcRect/>
          <a:stretch>
            <a:fillRect/>
          </a:stretch>
        </p:blipFill>
        <p:spPr bwMode="auto">
          <a:xfrm>
            <a:off x="6875463" y="5864225"/>
            <a:ext cx="2039937" cy="874713"/>
          </a:xfrm>
          <a:prstGeom prst="rect">
            <a:avLst/>
          </a:prstGeom>
          <a:noFill/>
          <a:ln w="9525">
            <a:noFill/>
            <a:miter lim="800000"/>
            <a:headEnd/>
            <a:tailEnd/>
          </a:ln>
        </p:spPr>
      </p:pic>
      <p:sp>
        <p:nvSpPr>
          <p:cNvPr id="8" name="Rectangle 7"/>
          <p:cNvSpPr/>
          <p:nvPr userDrawn="1"/>
        </p:nvSpPr>
        <p:spPr>
          <a:xfrm>
            <a:off x="558800" y="2767013"/>
            <a:ext cx="5567363" cy="708025"/>
          </a:xfrm>
          <a:prstGeom prst="rect">
            <a:avLst/>
          </a:prstGeom>
        </p:spPr>
        <p:txBody>
          <a:bodyPr>
            <a:spAutoFit/>
          </a:bodyPr>
          <a:lstStyle/>
          <a:p>
            <a:pPr>
              <a:defRPr/>
            </a:pPr>
            <a:r>
              <a:rPr lang="en-US" sz="4000" b="1" dirty="0">
                <a:solidFill>
                  <a:srgbClr val="595959"/>
                </a:solidFill>
                <a:latin typeface="Franklin Gothic Book" pitchFamily="34" charset="0"/>
                <a:ea typeface="+mj-ea"/>
                <a:cs typeface="+mj-cs"/>
              </a:rPr>
              <a:t>Thank you for listening!</a:t>
            </a:r>
            <a:endParaRPr lang="en-GB" sz="4000" b="1" dirty="0">
              <a:solidFill>
                <a:srgbClr val="595959"/>
              </a:solidFill>
              <a:latin typeface="Franklin Gothic Book" pitchFamily="34" charset="0"/>
              <a:ea typeface="+mj-ea"/>
              <a:cs typeface="+mj-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4" name="Rectangle 3"/>
          <p:cNvSpPr/>
          <p:nvPr userDrawn="1"/>
        </p:nvSpPr>
        <p:spPr>
          <a:xfrm flipV="1">
            <a:off x="2422525" y="119063"/>
            <a:ext cx="6615113" cy="66262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 name="Rectangle 4"/>
          <p:cNvSpPr>
            <a:spLocks noChangeArrowheads="1"/>
          </p:cNvSpPr>
          <p:nvPr userDrawn="1"/>
        </p:nvSpPr>
        <p:spPr bwMode="auto">
          <a:xfrm>
            <a:off x="0" y="0"/>
            <a:ext cx="9144000" cy="457200"/>
          </a:xfrm>
          <a:prstGeom prst="rect">
            <a:avLst/>
          </a:prstGeom>
          <a:noFill/>
          <a:ln w="9525">
            <a:noFill/>
            <a:miter lim="800000"/>
            <a:headEnd/>
            <a:tailEnd/>
          </a:ln>
          <a:effectLst/>
        </p:spPr>
        <p:txBody>
          <a:bodyPr wrap="none" anchor="ctr">
            <a:spAutoFit/>
          </a:bodyPr>
          <a:lstStyle/>
          <a:p>
            <a:pPr fontAlgn="auto">
              <a:spcBef>
                <a:spcPts val="0"/>
              </a:spcBef>
              <a:spcAft>
                <a:spcPts val="0"/>
              </a:spcAft>
              <a:defRPr/>
            </a:pPr>
            <a:endParaRPr lang="en-GB">
              <a:latin typeface="+mn-lt"/>
            </a:endParaRPr>
          </a:p>
        </p:txBody>
      </p:sp>
      <p:sp>
        <p:nvSpPr>
          <p:cNvPr id="6" name="Rectangle 5"/>
          <p:cNvSpPr>
            <a:spLocks noChangeArrowheads="1"/>
          </p:cNvSpPr>
          <p:nvPr userDrawn="1"/>
        </p:nvSpPr>
        <p:spPr bwMode="auto">
          <a:xfrm>
            <a:off x="0" y="828675"/>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7" name="Rectangle 6"/>
          <p:cNvSpPr>
            <a:spLocks noChangeArrowheads="1"/>
          </p:cNvSpPr>
          <p:nvPr userDrawn="1"/>
        </p:nvSpPr>
        <p:spPr bwMode="auto">
          <a:xfrm>
            <a:off x="0" y="1295400"/>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8" name="Freeform 7"/>
          <p:cNvSpPr/>
          <p:nvPr userDrawn="1"/>
        </p:nvSpPr>
        <p:spPr>
          <a:xfrm flipH="1">
            <a:off x="500063" y="3506788"/>
            <a:ext cx="8358187" cy="214312"/>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9" name="Picture 2" descr="F:\low res images\10055131-Venezuela-Lineair.jpg"/>
          <p:cNvPicPr>
            <a:picLocks noChangeAspect="1" noChangeArrowheads="1"/>
          </p:cNvPicPr>
          <p:nvPr userDrawn="1"/>
        </p:nvPicPr>
        <p:blipFill>
          <a:blip r:embed="rId2"/>
          <a:srcRect/>
          <a:stretch>
            <a:fillRect/>
          </a:stretch>
        </p:blipFill>
        <p:spPr bwMode="auto">
          <a:xfrm>
            <a:off x="79375" y="3508375"/>
            <a:ext cx="2286000" cy="1647825"/>
          </a:xfrm>
          <a:prstGeom prst="rect">
            <a:avLst/>
          </a:prstGeom>
          <a:noFill/>
          <a:ln w="9525">
            <a:noFill/>
            <a:miter lim="800000"/>
            <a:headEnd/>
            <a:tailEnd/>
          </a:ln>
        </p:spPr>
      </p:pic>
      <p:pic>
        <p:nvPicPr>
          <p:cNvPr id="10" name="Picture 3" descr="F:\low res images\Biodiversity---Frog.jpg"/>
          <p:cNvPicPr>
            <a:picLocks noChangeAspect="1" noChangeArrowheads="1"/>
          </p:cNvPicPr>
          <p:nvPr userDrawn="1"/>
        </p:nvPicPr>
        <p:blipFill>
          <a:blip r:embed="rId3"/>
          <a:srcRect/>
          <a:stretch>
            <a:fillRect/>
          </a:stretch>
        </p:blipFill>
        <p:spPr bwMode="auto">
          <a:xfrm>
            <a:off x="80963" y="5218113"/>
            <a:ext cx="2286000" cy="1581150"/>
          </a:xfrm>
          <a:prstGeom prst="rect">
            <a:avLst/>
          </a:prstGeom>
          <a:noFill/>
          <a:ln w="9525">
            <a:noFill/>
            <a:miter lim="800000"/>
            <a:headEnd/>
            <a:tailEnd/>
          </a:ln>
        </p:spPr>
      </p:pic>
      <p:pic>
        <p:nvPicPr>
          <p:cNvPr id="11" name="Picture 8" descr="F:\low res images\Technical-Capacity-Building.jpg"/>
          <p:cNvPicPr>
            <a:picLocks noChangeAspect="1" noChangeArrowheads="1"/>
          </p:cNvPicPr>
          <p:nvPr userDrawn="1"/>
        </p:nvPicPr>
        <p:blipFill>
          <a:blip r:embed="rId4"/>
          <a:srcRect/>
          <a:stretch>
            <a:fillRect/>
          </a:stretch>
        </p:blipFill>
        <p:spPr bwMode="auto">
          <a:xfrm>
            <a:off x="92075" y="1785938"/>
            <a:ext cx="2286000" cy="1647825"/>
          </a:xfrm>
          <a:prstGeom prst="rect">
            <a:avLst/>
          </a:prstGeom>
          <a:noFill/>
          <a:ln w="9525">
            <a:noFill/>
            <a:miter lim="800000"/>
            <a:headEnd/>
            <a:tailEnd/>
          </a:ln>
        </p:spPr>
      </p:pic>
      <p:pic>
        <p:nvPicPr>
          <p:cNvPr id="12" name="Picture 12" descr="C:\Documents and Settings\Isabelle\Desktop\UNEP\UN-REDD Programme Communication Strategy\UNEP Pictures\High Resolution Images\Low Res iStock_copy.JPG"/>
          <p:cNvPicPr>
            <a:picLocks noChangeAspect="1" noChangeArrowheads="1"/>
          </p:cNvPicPr>
          <p:nvPr userDrawn="1"/>
        </p:nvPicPr>
        <p:blipFill>
          <a:blip r:embed="rId5"/>
          <a:srcRect/>
          <a:stretch>
            <a:fillRect/>
          </a:stretch>
        </p:blipFill>
        <p:spPr bwMode="auto">
          <a:xfrm>
            <a:off x="92075" y="76200"/>
            <a:ext cx="2286000" cy="1647825"/>
          </a:xfrm>
          <a:prstGeom prst="rect">
            <a:avLst/>
          </a:prstGeom>
          <a:noFill/>
          <a:ln w="9525">
            <a:noFill/>
            <a:miter lim="800000"/>
            <a:headEnd/>
            <a:tailEnd/>
          </a:ln>
        </p:spPr>
      </p:pic>
      <p:pic>
        <p:nvPicPr>
          <p:cNvPr id="13" name="Picture 2" descr="C:\Documents and Settings\Isabelle\Desktop\UNEP\UN-REDD Programme Communication Strategy\Logos\Low Res Logos\FAO,UNEP and UNDP logos.jpg"/>
          <p:cNvPicPr>
            <a:picLocks noChangeAspect="1" noChangeArrowheads="1"/>
          </p:cNvPicPr>
          <p:nvPr userDrawn="1"/>
        </p:nvPicPr>
        <p:blipFill>
          <a:blip r:embed="rId6"/>
          <a:srcRect/>
          <a:stretch>
            <a:fillRect/>
          </a:stretch>
        </p:blipFill>
        <p:spPr bwMode="auto">
          <a:xfrm>
            <a:off x="6650038" y="5741988"/>
            <a:ext cx="2043112" cy="803275"/>
          </a:xfrm>
          <a:prstGeom prst="rect">
            <a:avLst/>
          </a:prstGeom>
          <a:noFill/>
          <a:ln w="9525">
            <a:noFill/>
            <a:miter lim="800000"/>
            <a:headEnd/>
            <a:tailEnd/>
          </a:ln>
        </p:spPr>
      </p:pic>
      <p:pic>
        <p:nvPicPr>
          <p:cNvPr id="14" name="Picture 3" descr="C:\Documents and Settings\Isabelle\Desktop\UNEP\UN-REDD Programme Communication Strategy\Logos\Low Res Logos\UN-REDD logo.jpg"/>
          <p:cNvPicPr>
            <a:picLocks noChangeAspect="1" noChangeArrowheads="1"/>
          </p:cNvPicPr>
          <p:nvPr userDrawn="1"/>
        </p:nvPicPr>
        <p:blipFill>
          <a:blip r:embed="rId7"/>
          <a:srcRect/>
          <a:stretch>
            <a:fillRect/>
          </a:stretch>
        </p:blipFill>
        <p:spPr bwMode="auto">
          <a:xfrm>
            <a:off x="6411913" y="246063"/>
            <a:ext cx="2360612" cy="1012825"/>
          </a:xfrm>
          <a:prstGeom prst="rect">
            <a:avLst/>
          </a:prstGeom>
          <a:noFill/>
          <a:ln w="9525">
            <a:noFill/>
            <a:miter lim="800000"/>
            <a:headEnd/>
            <a:tailEnd/>
          </a:ln>
        </p:spPr>
      </p:pic>
      <p:sp>
        <p:nvSpPr>
          <p:cNvPr id="38" name="Title 1"/>
          <p:cNvSpPr>
            <a:spLocks noGrp="1"/>
          </p:cNvSpPr>
          <p:nvPr>
            <p:ph type="title"/>
          </p:nvPr>
        </p:nvSpPr>
        <p:spPr>
          <a:xfrm>
            <a:off x="2522862" y="2060661"/>
            <a:ext cx="6389783" cy="1362075"/>
          </a:xfrm>
        </p:spPr>
        <p:txBody>
          <a:bodyPr anchor="b">
            <a:noAutofit/>
          </a:bodyPr>
          <a:lstStyle>
            <a:lvl1pPr algn="l">
              <a:defRPr sz="4000" b="1" cap="none"/>
            </a:lvl1pPr>
          </a:lstStyle>
          <a:p>
            <a:r>
              <a:rPr lang="en-US" dirty="0" smtClean="0"/>
              <a:t>Click to edit Master title style</a:t>
            </a:r>
            <a:endParaRPr lang="en-GB" dirty="0"/>
          </a:p>
        </p:txBody>
      </p:sp>
      <p:sp>
        <p:nvSpPr>
          <p:cNvPr id="42" name="Text Placeholder 2"/>
          <p:cNvSpPr>
            <a:spLocks noGrp="1"/>
          </p:cNvSpPr>
          <p:nvPr>
            <p:ph type="body" idx="1"/>
          </p:nvPr>
        </p:nvSpPr>
        <p:spPr>
          <a:xfrm>
            <a:off x="2563538" y="3786201"/>
            <a:ext cx="5272070" cy="571493"/>
          </a:xfrm>
        </p:spPr>
        <p:txBody>
          <a:bodyPr/>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3"/>
          <p:cNvSpPr/>
          <p:nvPr userDrawn="1"/>
        </p:nvSpPr>
        <p:spPr>
          <a:xfrm>
            <a:off x="2428875" y="1785938"/>
            <a:ext cx="6643688" cy="50006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 name="Rectangle 4"/>
          <p:cNvSpPr/>
          <p:nvPr userDrawn="1"/>
        </p:nvSpPr>
        <p:spPr>
          <a:xfrm>
            <a:off x="2428875" y="71438"/>
            <a:ext cx="6643688"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pic>
        <p:nvPicPr>
          <p:cNvPr id="6" name="Picture 2" descr="F:\low res images\10055131-Venezuela-Lineair.jpg"/>
          <p:cNvPicPr>
            <a:picLocks noChangeAspect="1" noChangeArrowheads="1"/>
          </p:cNvPicPr>
          <p:nvPr userDrawn="1"/>
        </p:nvPicPr>
        <p:blipFill>
          <a:blip r:embed="rId2"/>
          <a:srcRect/>
          <a:stretch>
            <a:fillRect/>
          </a:stretch>
        </p:blipFill>
        <p:spPr bwMode="auto">
          <a:xfrm>
            <a:off x="79375" y="3508375"/>
            <a:ext cx="2286000" cy="1647825"/>
          </a:xfrm>
          <a:prstGeom prst="rect">
            <a:avLst/>
          </a:prstGeom>
          <a:noFill/>
          <a:ln w="9525">
            <a:noFill/>
            <a:miter lim="800000"/>
            <a:headEnd/>
            <a:tailEnd/>
          </a:ln>
        </p:spPr>
      </p:pic>
      <p:pic>
        <p:nvPicPr>
          <p:cNvPr id="7" name="Picture 3" descr="F:\low res images\Biodiversity---Frog.jpg"/>
          <p:cNvPicPr>
            <a:picLocks noChangeAspect="1" noChangeArrowheads="1"/>
          </p:cNvPicPr>
          <p:nvPr userDrawn="1"/>
        </p:nvPicPr>
        <p:blipFill>
          <a:blip r:embed="rId3"/>
          <a:srcRect/>
          <a:stretch>
            <a:fillRect/>
          </a:stretch>
        </p:blipFill>
        <p:spPr bwMode="auto">
          <a:xfrm>
            <a:off x="80963" y="5218113"/>
            <a:ext cx="2286000" cy="1581150"/>
          </a:xfrm>
          <a:prstGeom prst="rect">
            <a:avLst/>
          </a:prstGeom>
          <a:noFill/>
          <a:ln w="9525">
            <a:noFill/>
            <a:miter lim="800000"/>
            <a:headEnd/>
            <a:tailEnd/>
          </a:ln>
        </p:spPr>
      </p:pic>
      <p:pic>
        <p:nvPicPr>
          <p:cNvPr id="8" name="Picture 12" descr="C:\Documents and Settings\Isabelle\Desktop\UNEP\UN-REDD Programme Communication Strategy\UNEP Pictures\High Resolution Images\Low Res iStock_copy.JPG"/>
          <p:cNvPicPr>
            <a:picLocks noChangeAspect="1" noChangeArrowheads="1"/>
          </p:cNvPicPr>
          <p:nvPr userDrawn="1"/>
        </p:nvPicPr>
        <p:blipFill>
          <a:blip r:embed="rId4"/>
          <a:srcRect/>
          <a:stretch>
            <a:fillRect/>
          </a:stretch>
        </p:blipFill>
        <p:spPr bwMode="auto">
          <a:xfrm>
            <a:off x="92075" y="76200"/>
            <a:ext cx="2286000" cy="1647825"/>
          </a:xfrm>
          <a:prstGeom prst="rect">
            <a:avLst/>
          </a:prstGeom>
          <a:noFill/>
          <a:ln w="9525">
            <a:noFill/>
            <a:miter lim="800000"/>
            <a:headEnd/>
            <a:tailEnd/>
          </a:ln>
        </p:spPr>
      </p:pic>
      <p:pic>
        <p:nvPicPr>
          <p:cNvPr id="9" name="Picture 3" descr="C:\Documents and Settings\Isabelle\Desktop\UNEP\UN-REDD Programme Communication Strategy\Logos\Low Res Logos\UN-REDD logo.jpg"/>
          <p:cNvPicPr>
            <a:picLocks noChangeAspect="1" noChangeArrowheads="1"/>
          </p:cNvPicPr>
          <p:nvPr userDrawn="1"/>
        </p:nvPicPr>
        <p:blipFill>
          <a:blip r:embed="rId5"/>
          <a:srcRect/>
          <a:stretch>
            <a:fillRect/>
          </a:stretch>
        </p:blipFill>
        <p:spPr bwMode="auto">
          <a:xfrm>
            <a:off x="6875463" y="5864225"/>
            <a:ext cx="2039937" cy="874713"/>
          </a:xfrm>
          <a:prstGeom prst="rect">
            <a:avLst/>
          </a:prstGeom>
          <a:noFill/>
          <a:ln w="9525">
            <a:noFill/>
            <a:miter lim="800000"/>
            <a:headEnd/>
            <a:tailEnd/>
          </a:ln>
        </p:spPr>
      </p:pic>
      <p:pic>
        <p:nvPicPr>
          <p:cNvPr id="10" name="Picture 8" descr="F:\low res images\Technical-Capacity-Building.jpg"/>
          <p:cNvPicPr>
            <a:picLocks noChangeAspect="1" noChangeArrowheads="1"/>
          </p:cNvPicPr>
          <p:nvPr userDrawn="1"/>
        </p:nvPicPr>
        <p:blipFill>
          <a:blip r:embed="rId6"/>
          <a:srcRect/>
          <a:stretch>
            <a:fillRect/>
          </a:stretch>
        </p:blipFill>
        <p:spPr bwMode="auto">
          <a:xfrm>
            <a:off x="92075" y="1785938"/>
            <a:ext cx="2286000" cy="1647825"/>
          </a:xfrm>
          <a:prstGeom prst="rect">
            <a:avLst/>
          </a:prstGeom>
          <a:noFill/>
          <a:ln w="9525">
            <a:noFill/>
            <a:miter lim="800000"/>
            <a:headEnd/>
            <a:tailEnd/>
          </a:ln>
        </p:spPr>
      </p:pic>
      <p:sp>
        <p:nvSpPr>
          <p:cNvPr id="3" name="Content Placeholder 2"/>
          <p:cNvSpPr>
            <a:spLocks noGrp="1"/>
          </p:cNvSpPr>
          <p:nvPr>
            <p:ph idx="1"/>
          </p:nvPr>
        </p:nvSpPr>
        <p:spPr>
          <a:xfrm>
            <a:off x="2544896" y="1857709"/>
            <a:ext cx="6313384" cy="4576142"/>
          </a:xfrm>
        </p:spPr>
        <p:txBody>
          <a:bodyPr/>
          <a:lstStyle>
            <a:lvl1pPr>
              <a:defRPr>
                <a:solidFill>
                  <a:schemeClr val="tx1">
                    <a:lumMod val="95000"/>
                    <a:lumOff val="5000"/>
                  </a:schemeClr>
                </a:solidFill>
              </a:defRPr>
            </a:lvl1pPr>
            <a:lvl2pPr>
              <a:defRPr/>
            </a:lvl2pPr>
          </a:lstStyle>
          <a:p>
            <a:pPr lvl="0"/>
            <a:r>
              <a:rPr lang="en-US" smtClean="0"/>
              <a:t>Click to edit Master text styles</a:t>
            </a:r>
          </a:p>
          <a:p>
            <a:pPr lvl="1"/>
            <a:r>
              <a:rPr lang="en-US" smtClean="0"/>
              <a:t>Second level</a:t>
            </a:r>
          </a:p>
          <a:p>
            <a:pPr lvl="2"/>
            <a:r>
              <a:rPr lang="en-US" smtClean="0"/>
              <a:t>Third level</a:t>
            </a:r>
          </a:p>
        </p:txBody>
      </p:sp>
      <p:sp>
        <p:nvSpPr>
          <p:cNvPr id="19" name="Title 1"/>
          <p:cNvSpPr>
            <a:spLocks noGrp="1"/>
          </p:cNvSpPr>
          <p:nvPr>
            <p:ph type="title"/>
          </p:nvPr>
        </p:nvSpPr>
        <p:spPr>
          <a:xfrm>
            <a:off x="2445745" y="132201"/>
            <a:ext cx="6544019" cy="1531345"/>
          </a:xfrm>
        </p:spPr>
        <p:txBody>
          <a:bodyPr/>
          <a:lstStyle>
            <a:lvl1pPr algn="ctr">
              <a:defRPr b="0"/>
            </a:lvl1pPr>
          </a:lstStyle>
          <a:p>
            <a:r>
              <a:rPr lang="en-US" dirty="0" smtClean="0"/>
              <a:t>Click to edit Master title style</a:t>
            </a:r>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4" name="Rectangle 3"/>
          <p:cNvSpPr/>
          <p:nvPr userDrawn="1"/>
        </p:nvSpPr>
        <p:spPr>
          <a:xfrm>
            <a:off x="120650" y="1784350"/>
            <a:ext cx="8907463" cy="50022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 name="Rectangle 4"/>
          <p:cNvSpPr/>
          <p:nvPr userDrawn="1"/>
        </p:nvSpPr>
        <p:spPr>
          <a:xfrm>
            <a:off x="2428875" y="71438"/>
            <a:ext cx="6583363"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pic>
        <p:nvPicPr>
          <p:cNvPr id="6" name="Picture 12" descr="C:\Documents and Settings\Isabelle\Desktop\UNEP\UN-REDD Programme Communication Strategy\UNEP Pictures\High Resolution Images\Low Res iStock_copy.JPG"/>
          <p:cNvPicPr>
            <a:picLocks noChangeAspect="1" noChangeArrowheads="1"/>
          </p:cNvPicPr>
          <p:nvPr userDrawn="1"/>
        </p:nvPicPr>
        <p:blipFill>
          <a:blip r:embed="rId2"/>
          <a:srcRect/>
          <a:stretch>
            <a:fillRect/>
          </a:stretch>
        </p:blipFill>
        <p:spPr bwMode="auto">
          <a:xfrm>
            <a:off x="92075" y="76200"/>
            <a:ext cx="2286000" cy="1647825"/>
          </a:xfrm>
          <a:prstGeom prst="rect">
            <a:avLst/>
          </a:prstGeom>
          <a:noFill/>
          <a:ln w="9525">
            <a:noFill/>
            <a:miter lim="800000"/>
            <a:headEnd/>
            <a:tailEnd/>
          </a:ln>
        </p:spPr>
      </p:pic>
      <p:pic>
        <p:nvPicPr>
          <p:cNvPr id="7" name="Picture 3" descr="C:\Documents and Settings\Isabelle\Desktop\UNEP\UN-REDD Programme Communication Strategy\Logos\Low Res Logos\UN-REDD logo.jpg"/>
          <p:cNvPicPr>
            <a:picLocks noChangeAspect="1" noChangeArrowheads="1"/>
          </p:cNvPicPr>
          <p:nvPr userDrawn="1"/>
        </p:nvPicPr>
        <p:blipFill>
          <a:blip r:embed="rId3"/>
          <a:srcRect/>
          <a:stretch>
            <a:fillRect/>
          </a:stretch>
        </p:blipFill>
        <p:spPr bwMode="auto">
          <a:xfrm>
            <a:off x="6875463" y="5864225"/>
            <a:ext cx="2039937" cy="874713"/>
          </a:xfrm>
          <a:prstGeom prst="rect">
            <a:avLst/>
          </a:prstGeom>
          <a:noFill/>
          <a:ln w="9525">
            <a:noFill/>
            <a:miter lim="800000"/>
            <a:headEnd/>
            <a:tailEnd/>
          </a:ln>
        </p:spPr>
      </p:pic>
      <p:sp>
        <p:nvSpPr>
          <p:cNvPr id="11" name="Content Placeholder 2"/>
          <p:cNvSpPr>
            <a:spLocks noGrp="1"/>
          </p:cNvSpPr>
          <p:nvPr>
            <p:ph idx="1"/>
          </p:nvPr>
        </p:nvSpPr>
        <p:spPr>
          <a:xfrm>
            <a:off x="285720" y="1857364"/>
            <a:ext cx="8715436" cy="4643470"/>
          </a:xfrm>
        </p:spPr>
        <p:txBody>
          <a:bodyPr/>
          <a:lstStyle>
            <a:lvl1pPr>
              <a:defRPr>
                <a:solidFill>
                  <a:schemeClr val="tx1">
                    <a:lumMod val="95000"/>
                    <a:lumOff val="5000"/>
                  </a:schemeClr>
                </a:solidFill>
              </a:defRPr>
            </a:lvl1pPr>
            <a:lvl2pPr>
              <a:defRPr/>
            </a:lvl2pPr>
          </a:lstStyle>
          <a:p>
            <a:pPr lvl="0"/>
            <a:r>
              <a:rPr lang="en-US" smtClean="0"/>
              <a:t>Click to edit Master text styles</a:t>
            </a:r>
          </a:p>
          <a:p>
            <a:pPr lvl="1"/>
            <a:r>
              <a:rPr lang="en-US" smtClean="0"/>
              <a:t>Second level</a:t>
            </a:r>
          </a:p>
          <a:p>
            <a:pPr lvl="2"/>
            <a:r>
              <a:rPr lang="en-US" smtClean="0"/>
              <a:t>Third level</a:t>
            </a:r>
          </a:p>
        </p:txBody>
      </p:sp>
      <p:sp>
        <p:nvSpPr>
          <p:cNvPr id="13" name="Title 1"/>
          <p:cNvSpPr>
            <a:spLocks noGrp="1"/>
          </p:cNvSpPr>
          <p:nvPr>
            <p:ph type="title"/>
          </p:nvPr>
        </p:nvSpPr>
        <p:spPr>
          <a:xfrm>
            <a:off x="2445745" y="132201"/>
            <a:ext cx="6544019" cy="1531345"/>
          </a:xfrm>
        </p:spPr>
        <p:txBody>
          <a:bodyPr/>
          <a:lstStyle>
            <a:lvl1pPr algn="ctr">
              <a:defRPr b="0"/>
            </a:lvl1pPr>
          </a:lstStyle>
          <a:p>
            <a:r>
              <a:rPr lang="en-US" dirty="0" smtClean="0"/>
              <a:t>Click to edit Master title style</a:t>
            </a:r>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7" name="Rectangle 6"/>
          <p:cNvSpPr/>
          <p:nvPr userDrawn="1"/>
        </p:nvSpPr>
        <p:spPr>
          <a:xfrm>
            <a:off x="2428875" y="71438"/>
            <a:ext cx="6572250"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8" name="Rectangle 7"/>
          <p:cNvSpPr/>
          <p:nvPr userDrawn="1"/>
        </p:nvSpPr>
        <p:spPr>
          <a:xfrm>
            <a:off x="7143750" y="6040438"/>
            <a:ext cx="2143125" cy="746125"/>
          </a:xfrm>
          <a:prstGeom prst="rect">
            <a:avLst/>
          </a:prstGeom>
        </p:spPr>
        <p:txBody>
          <a:bodyPr>
            <a:spAutoFit/>
          </a:bodyPr>
          <a:lstStyle/>
          <a:p>
            <a:pPr>
              <a:defRPr/>
            </a:pPr>
            <a:r>
              <a:rPr lang="fr-FR" sz="2800" dirty="0">
                <a:solidFill>
                  <a:srgbClr val="0099CC"/>
                </a:solidFill>
                <a:ea typeface="Calibri" pitchFamily="34" charset="0"/>
                <a:cs typeface="FrutigerLT-Roman" charset="0"/>
              </a:rPr>
              <a:t>UN</a:t>
            </a:r>
            <a:r>
              <a:rPr lang="fr-FR" sz="2800" dirty="0">
                <a:solidFill>
                  <a:schemeClr val="accent2"/>
                </a:solidFill>
                <a:ea typeface="Calibri" pitchFamily="34" charset="0"/>
                <a:cs typeface="FrutigerLT-Roman" charset="0"/>
              </a:rPr>
              <a:t>-REDD</a:t>
            </a:r>
          </a:p>
          <a:p>
            <a:pPr>
              <a:defRPr/>
            </a:pPr>
            <a:r>
              <a:rPr lang="fr-FR" sz="1450" dirty="0">
                <a:solidFill>
                  <a:schemeClr val="accent2"/>
                </a:solidFill>
                <a:ea typeface="Calibri" pitchFamily="34" charset="0"/>
                <a:cs typeface="Frutiger-Roman" charset="0"/>
              </a:rPr>
              <a:t>P R O G R A M M E</a:t>
            </a:r>
            <a:r>
              <a:rPr lang="en-GB" sz="1450" dirty="0">
                <a:solidFill>
                  <a:schemeClr val="accent2"/>
                </a:solidFill>
              </a:rPr>
              <a:t> </a:t>
            </a:r>
          </a:p>
        </p:txBody>
      </p:sp>
      <p:pic>
        <p:nvPicPr>
          <p:cNvPr id="9" name="Picture 12" descr="C:\Documents and Settings\Isabelle\Desktop\UNEP\UN-REDD Programme Communication Strategy\UNEP Pictures\High Resolution Images\Low Res iStock_copy.JPG"/>
          <p:cNvPicPr>
            <a:picLocks noChangeAspect="1" noChangeArrowheads="1"/>
          </p:cNvPicPr>
          <p:nvPr userDrawn="1"/>
        </p:nvPicPr>
        <p:blipFill>
          <a:blip r:embed="rId2"/>
          <a:srcRect/>
          <a:stretch>
            <a:fillRect/>
          </a:stretch>
        </p:blipFill>
        <p:spPr bwMode="auto">
          <a:xfrm>
            <a:off x="92075" y="76200"/>
            <a:ext cx="2286000" cy="1647825"/>
          </a:xfrm>
          <a:prstGeom prst="rect">
            <a:avLst/>
          </a:prstGeom>
          <a:noFill/>
          <a:ln w="9525">
            <a:noFill/>
            <a:miter lim="800000"/>
            <a:headEnd/>
            <a:tailEnd/>
          </a:ln>
        </p:spPr>
      </p:pic>
      <p:pic>
        <p:nvPicPr>
          <p:cNvPr id="10" name="Picture 3" descr="C:\Documents and Settings\Isabelle\Desktop\UNEP\UN-REDD Programme Communication Strategy\Logos\Low Res Logos\UN-REDD logo.jpg"/>
          <p:cNvPicPr>
            <a:picLocks noChangeAspect="1" noChangeArrowheads="1"/>
          </p:cNvPicPr>
          <p:nvPr userDrawn="1"/>
        </p:nvPicPr>
        <p:blipFill>
          <a:blip r:embed="rId3"/>
          <a:srcRect/>
          <a:stretch>
            <a:fillRect/>
          </a:stretch>
        </p:blipFill>
        <p:spPr bwMode="auto">
          <a:xfrm>
            <a:off x="6875463" y="5864225"/>
            <a:ext cx="2039937" cy="874713"/>
          </a:xfrm>
          <a:prstGeom prst="rect">
            <a:avLst/>
          </a:prstGeom>
          <a:noFill/>
          <a:ln w="9525">
            <a:noFill/>
            <a:miter lim="800000"/>
            <a:headEnd/>
            <a:tailEnd/>
          </a:ln>
        </p:spPr>
      </p:pic>
      <p:sp>
        <p:nvSpPr>
          <p:cNvPr id="6" name="Content Placeholder 5"/>
          <p:cNvSpPr>
            <a:spLocks noGrp="1"/>
          </p:cNvSpPr>
          <p:nvPr>
            <p:ph sz="quarter" idx="4"/>
          </p:nvPr>
        </p:nvSpPr>
        <p:spPr>
          <a:xfrm>
            <a:off x="4660135" y="2541319"/>
            <a:ext cx="4351662" cy="4178970"/>
          </a:xfrm>
          <a:solidFill>
            <a:schemeClr val="bg1"/>
          </a:solidFill>
        </p:spPr>
        <p:txBody>
          <a:bodyPr/>
          <a:lstStyle>
            <a:lvl1pPr>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3" name="Text Placeholder 2"/>
          <p:cNvSpPr>
            <a:spLocks noGrp="1"/>
          </p:cNvSpPr>
          <p:nvPr>
            <p:ph type="body" idx="1"/>
          </p:nvPr>
        </p:nvSpPr>
        <p:spPr>
          <a:xfrm>
            <a:off x="107593" y="1821226"/>
            <a:ext cx="4464407" cy="639762"/>
          </a:xfrm>
          <a:solidFill>
            <a:schemeClr val="bg1"/>
          </a:solidFill>
        </p:spPr>
        <p:txBody>
          <a:bodyPr anchor="ctr"/>
          <a:lstStyle>
            <a:lvl1pPr marL="0" indent="0" algn="ctr">
              <a:buNone/>
              <a:defRPr sz="2400" b="0">
                <a:solidFill>
                  <a:schemeClr val="tx1">
                    <a:lumMod val="75000"/>
                    <a:lumOff val="25000"/>
                  </a:schemeClr>
                </a:solidFill>
                <a:latin typeface="Franklin Gothic Book"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118754" y="2541320"/>
            <a:ext cx="4441372" cy="4178111"/>
          </a:xfrm>
          <a:solidFill>
            <a:schemeClr val="bg1"/>
          </a:solidFill>
        </p:spPr>
        <p:txBody>
          <a:bodyPr/>
          <a:lstStyle>
            <a:lvl1pPr>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5" name="Text Placeholder 4"/>
          <p:cNvSpPr>
            <a:spLocks noGrp="1"/>
          </p:cNvSpPr>
          <p:nvPr>
            <p:ph type="body" sz="quarter" idx="3"/>
          </p:nvPr>
        </p:nvSpPr>
        <p:spPr>
          <a:xfrm>
            <a:off x="4648260" y="1813389"/>
            <a:ext cx="4351662" cy="639762"/>
          </a:xfrm>
          <a:solidFill>
            <a:schemeClr val="bg1"/>
          </a:solidFill>
        </p:spPr>
        <p:txBody>
          <a:bodyPr anchor="ctr"/>
          <a:lstStyle>
            <a:lvl1pPr marL="0" indent="0" algn="ctr">
              <a:buNone/>
              <a:defRPr sz="2400" b="0">
                <a:solidFill>
                  <a:schemeClr val="tx1">
                    <a:lumMod val="75000"/>
                    <a:lumOff val="25000"/>
                  </a:schemeClr>
                </a:solidFill>
                <a:latin typeface="Franklin Gothic Book"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Title 1"/>
          <p:cNvSpPr>
            <a:spLocks noGrp="1"/>
          </p:cNvSpPr>
          <p:nvPr>
            <p:ph type="title"/>
          </p:nvPr>
        </p:nvSpPr>
        <p:spPr>
          <a:xfrm>
            <a:off x="2445745" y="132201"/>
            <a:ext cx="6544019" cy="1531345"/>
          </a:xfrm>
        </p:spPr>
        <p:txBody>
          <a:bodyPr/>
          <a:lstStyle>
            <a:lvl1pPr algn="ctr">
              <a:defRPr b="0"/>
            </a:lvl1pPr>
          </a:lstStyle>
          <a:p>
            <a:r>
              <a:rPr lang="en-US" dirty="0" smtClean="0"/>
              <a:t>Click to edit Master title style</a:t>
            </a:r>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5" name="Rectangle 4"/>
          <p:cNvSpPr/>
          <p:nvPr userDrawn="1"/>
        </p:nvSpPr>
        <p:spPr>
          <a:xfrm>
            <a:off x="2428875" y="71438"/>
            <a:ext cx="6572250"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6" name="Rectangle 5"/>
          <p:cNvSpPr/>
          <p:nvPr userDrawn="1"/>
        </p:nvSpPr>
        <p:spPr>
          <a:xfrm>
            <a:off x="7143750" y="6040438"/>
            <a:ext cx="2143125" cy="746125"/>
          </a:xfrm>
          <a:prstGeom prst="rect">
            <a:avLst/>
          </a:prstGeom>
        </p:spPr>
        <p:txBody>
          <a:bodyPr>
            <a:spAutoFit/>
          </a:bodyPr>
          <a:lstStyle/>
          <a:p>
            <a:pPr>
              <a:defRPr/>
            </a:pPr>
            <a:r>
              <a:rPr lang="fr-FR" sz="2800" dirty="0">
                <a:solidFill>
                  <a:srgbClr val="0099CC"/>
                </a:solidFill>
                <a:ea typeface="Calibri" pitchFamily="34" charset="0"/>
                <a:cs typeface="FrutigerLT-Roman" charset="0"/>
              </a:rPr>
              <a:t>UN</a:t>
            </a:r>
            <a:r>
              <a:rPr lang="fr-FR" sz="2800" dirty="0">
                <a:solidFill>
                  <a:schemeClr val="accent2"/>
                </a:solidFill>
                <a:ea typeface="Calibri" pitchFamily="34" charset="0"/>
                <a:cs typeface="FrutigerLT-Roman" charset="0"/>
              </a:rPr>
              <a:t>-REDD</a:t>
            </a:r>
          </a:p>
          <a:p>
            <a:pPr>
              <a:defRPr/>
            </a:pPr>
            <a:r>
              <a:rPr lang="fr-FR" sz="1450" dirty="0">
                <a:solidFill>
                  <a:schemeClr val="accent2"/>
                </a:solidFill>
                <a:ea typeface="Calibri" pitchFamily="34" charset="0"/>
                <a:cs typeface="Frutiger-Roman" charset="0"/>
              </a:rPr>
              <a:t>P R O G R A M M E</a:t>
            </a:r>
            <a:r>
              <a:rPr lang="en-GB" sz="1450" dirty="0">
                <a:solidFill>
                  <a:schemeClr val="accent2"/>
                </a:solidFill>
              </a:rPr>
              <a:t> </a:t>
            </a:r>
          </a:p>
        </p:txBody>
      </p:sp>
      <p:pic>
        <p:nvPicPr>
          <p:cNvPr id="7" name="Picture 12" descr="C:\Documents and Settings\Isabelle\Desktop\UNEP\UN-REDD Programme Communication Strategy\UNEP Pictures\High Resolution Images\Low Res iStock_copy.JPG"/>
          <p:cNvPicPr>
            <a:picLocks noChangeAspect="1" noChangeArrowheads="1"/>
          </p:cNvPicPr>
          <p:nvPr userDrawn="1"/>
        </p:nvPicPr>
        <p:blipFill>
          <a:blip r:embed="rId2"/>
          <a:srcRect/>
          <a:stretch>
            <a:fillRect/>
          </a:stretch>
        </p:blipFill>
        <p:spPr bwMode="auto">
          <a:xfrm>
            <a:off x="92075" y="76200"/>
            <a:ext cx="2286000" cy="1647825"/>
          </a:xfrm>
          <a:prstGeom prst="rect">
            <a:avLst/>
          </a:prstGeom>
          <a:noFill/>
          <a:ln w="9525">
            <a:noFill/>
            <a:miter lim="800000"/>
            <a:headEnd/>
            <a:tailEnd/>
          </a:ln>
        </p:spPr>
      </p:pic>
      <p:pic>
        <p:nvPicPr>
          <p:cNvPr id="8" name="Picture 3" descr="C:\Documents and Settings\Isabelle\Desktop\UNEP\UN-REDD Programme Communication Strategy\Logos\Low Res Logos\UN-REDD logo.jpg"/>
          <p:cNvPicPr>
            <a:picLocks noChangeAspect="1" noChangeArrowheads="1"/>
          </p:cNvPicPr>
          <p:nvPr userDrawn="1"/>
        </p:nvPicPr>
        <p:blipFill>
          <a:blip r:embed="rId3"/>
          <a:srcRect/>
          <a:stretch>
            <a:fillRect/>
          </a:stretch>
        </p:blipFill>
        <p:spPr bwMode="auto">
          <a:xfrm>
            <a:off x="6875463" y="5864225"/>
            <a:ext cx="2039937" cy="874713"/>
          </a:xfrm>
          <a:prstGeom prst="rect">
            <a:avLst/>
          </a:prstGeom>
          <a:noFill/>
          <a:ln w="9525">
            <a:noFill/>
            <a:miter lim="800000"/>
            <a:headEnd/>
            <a:tailEnd/>
          </a:ln>
        </p:spPr>
      </p:pic>
      <p:sp>
        <p:nvSpPr>
          <p:cNvPr id="3" name="Content Placeholder 2"/>
          <p:cNvSpPr>
            <a:spLocks noGrp="1"/>
          </p:cNvSpPr>
          <p:nvPr>
            <p:ph idx="1"/>
          </p:nvPr>
        </p:nvSpPr>
        <p:spPr>
          <a:xfrm>
            <a:off x="2437975" y="1809163"/>
            <a:ext cx="6585698" cy="4923001"/>
          </a:xfrm>
          <a:solidFill>
            <a:schemeClr val="bg1"/>
          </a:solidFill>
        </p:spPr>
        <p:txBody>
          <a:bodyPr>
            <a:normAutofit/>
          </a:bodyPr>
          <a:lstStyle>
            <a:lvl1pPr>
              <a:defRPr sz="2400"/>
            </a:lvl1pPr>
            <a:lvl2pPr>
              <a:defRPr sz="2000"/>
            </a:lvl2pPr>
            <a:lvl3pPr>
              <a:defRPr sz="18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4" name="Text Placeholder 3"/>
          <p:cNvSpPr>
            <a:spLocks noGrp="1"/>
          </p:cNvSpPr>
          <p:nvPr>
            <p:ph type="body" sz="half" idx="2"/>
          </p:nvPr>
        </p:nvSpPr>
        <p:spPr>
          <a:xfrm>
            <a:off x="77117" y="1806766"/>
            <a:ext cx="2269476" cy="4913523"/>
          </a:xfrm>
          <a:solidFill>
            <a:schemeClr val="bg1"/>
          </a:solidFill>
        </p:spPr>
        <p:txBody>
          <a:bodyPr anchor="ctr"/>
          <a:lstStyle>
            <a:lvl1pPr marL="0" indent="0" algn="ctr">
              <a:buNone/>
              <a:defRPr lang="en-US" sz="2000" b="0" kern="1200" dirty="0" smtClean="0">
                <a:solidFill>
                  <a:srgbClr val="595959"/>
                </a:solidFill>
                <a:latin typeface="Franklin Gothic Book" pitchFamily="34" charset="0"/>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11" name="Title 1"/>
          <p:cNvSpPr>
            <a:spLocks noGrp="1"/>
          </p:cNvSpPr>
          <p:nvPr>
            <p:ph type="title"/>
          </p:nvPr>
        </p:nvSpPr>
        <p:spPr>
          <a:xfrm>
            <a:off x="2445745" y="132201"/>
            <a:ext cx="6544019" cy="1531345"/>
          </a:xfrm>
        </p:spPr>
        <p:txBody>
          <a:bodyPr/>
          <a:lstStyle>
            <a:lvl1pPr algn="ctr">
              <a:defRPr b="0"/>
            </a:lvl1pPr>
          </a:lstStyle>
          <a:p>
            <a:r>
              <a:rPr lang="en-US" dirty="0" smtClean="0"/>
              <a:t>Click to edit Master title style</a:t>
            </a:r>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5" name="Rectangle 4"/>
          <p:cNvSpPr/>
          <p:nvPr userDrawn="1"/>
        </p:nvSpPr>
        <p:spPr>
          <a:xfrm>
            <a:off x="2428875" y="1785938"/>
            <a:ext cx="6572250" cy="50006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6" name="Rectangle 5"/>
          <p:cNvSpPr/>
          <p:nvPr userDrawn="1"/>
        </p:nvSpPr>
        <p:spPr>
          <a:xfrm>
            <a:off x="2422525" y="71438"/>
            <a:ext cx="6578600"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pic>
        <p:nvPicPr>
          <p:cNvPr id="7" name="Picture 5" descr="C:\Documents and Settings\Isabelle\Desktop\UNEP\UN-REDD Programme Communication Strategy\UNEP Pictures\High Resolution Images\Low Res iStock_copy.JPG"/>
          <p:cNvPicPr>
            <a:picLocks noChangeAspect="1" noChangeArrowheads="1"/>
          </p:cNvPicPr>
          <p:nvPr userDrawn="1"/>
        </p:nvPicPr>
        <p:blipFill>
          <a:blip r:embed="rId2"/>
          <a:srcRect/>
          <a:stretch>
            <a:fillRect/>
          </a:stretch>
        </p:blipFill>
        <p:spPr bwMode="auto">
          <a:xfrm>
            <a:off x="92075" y="76200"/>
            <a:ext cx="2286000" cy="1647825"/>
          </a:xfrm>
          <a:prstGeom prst="rect">
            <a:avLst/>
          </a:prstGeom>
          <a:noFill/>
          <a:ln w="9525">
            <a:noFill/>
            <a:miter lim="800000"/>
            <a:headEnd/>
            <a:tailEnd/>
          </a:ln>
        </p:spPr>
      </p:pic>
      <p:sp>
        <p:nvSpPr>
          <p:cNvPr id="3" name="Picture Placeholder 2"/>
          <p:cNvSpPr>
            <a:spLocks noGrp="1"/>
          </p:cNvSpPr>
          <p:nvPr>
            <p:ph type="pic" idx="1"/>
          </p:nvPr>
        </p:nvSpPr>
        <p:spPr>
          <a:xfrm>
            <a:off x="2434728" y="1813295"/>
            <a:ext cx="6527190" cy="4884959"/>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9" name="Title 1"/>
          <p:cNvSpPr>
            <a:spLocks noGrp="1"/>
          </p:cNvSpPr>
          <p:nvPr>
            <p:ph type="title"/>
          </p:nvPr>
        </p:nvSpPr>
        <p:spPr>
          <a:xfrm>
            <a:off x="2445745" y="132201"/>
            <a:ext cx="6544019" cy="1531345"/>
          </a:xfrm>
        </p:spPr>
        <p:txBody>
          <a:bodyPr/>
          <a:lstStyle>
            <a:lvl1pPr algn="ctr">
              <a:defRPr b="0"/>
            </a:lvl1pPr>
          </a:lstStyle>
          <a:p>
            <a:r>
              <a:rPr lang="en-US" dirty="0" smtClean="0"/>
              <a:t>Click to edit Master title style</a:t>
            </a:r>
            <a:endParaRPr lang="en-GB" dirty="0"/>
          </a:p>
        </p:txBody>
      </p:sp>
      <p:sp>
        <p:nvSpPr>
          <p:cNvPr id="10" name="Text Placeholder 3"/>
          <p:cNvSpPr>
            <a:spLocks noGrp="1"/>
          </p:cNvSpPr>
          <p:nvPr>
            <p:ph type="body" sz="half" idx="10"/>
          </p:nvPr>
        </p:nvSpPr>
        <p:spPr>
          <a:xfrm>
            <a:off x="77117" y="1781300"/>
            <a:ext cx="2269476" cy="5005450"/>
          </a:xfrm>
          <a:solidFill>
            <a:schemeClr val="bg1"/>
          </a:solidFill>
        </p:spPr>
        <p:txBody>
          <a:bodyPr anchor="ctr"/>
          <a:lstStyle>
            <a:lvl1pPr marL="0" indent="0" algn="ctr">
              <a:buNone/>
              <a:defRPr lang="en-US" sz="2000" b="0" kern="1200" dirty="0" smtClean="0">
                <a:solidFill>
                  <a:srgbClr val="595959"/>
                </a:solidFill>
                <a:latin typeface="Franklin Gothic Book" pitchFamily="34" charset="0"/>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3" name="Rectangle 2"/>
          <p:cNvSpPr/>
          <p:nvPr userDrawn="1"/>
        </p:nvSpPr>
        <p:spPr>
          <a:xfrm flipV="1">
            <a:off x="131763" y="142875"/>
            <a:ext cx="8858250" cy="6572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4" name="Rectangle 3"/>
          <p:cNvSpPr>
            <a:spLocks noChangeArrowheads="1"/>
          </p:cNvSpPr>
          <p:nvPr userDrawn="1"/>
        </p:nvSpPr>
        <p:spPr bwMode="auto">
          <a:xfrm>
            <a:off x="0" y="0"/>
            <a:ext cx="9144000" cy="457200"/>
          </a:xfrm>
          <a:prstGeom prst="rect">
            <a:avLst/>
          </a:prstGeom>
          <a:noFill/>
          <a:ln w="9525">
            <a:noFill/>
            <a:miter lim="800000"/>
            <a:headEnd/>
            <a:tailEnd/>
          </a:ln>
          <a:effectLst/>
        </p:spPr>
        <p:txBody>
          <a:bodyPr wrap="none" anchor="ctr">
            <a:spAutoFit/>
          </a:bodyPr>
          <a:lstStyle/>
          <a:p>
            <a:pPr fontAlgn="auto">
              <a:spcBef>
                <a:spcPts val="0"/>
              </a:spcBef>
              <a:spcAft>
                <a:spcPts val="0"/>
              </a:spcAft>
              <a:defRPr/>
            </a:pPr>
            <a:endParaRPr lang="en-GB">
              <a:latin typeface="+mn-lt"/>
            </a:endParaRPr>
          </a:p>
        </p:txBody>
      </p:sp>
      <p:sp>
        <p:nvSpPr>
          <p:cNvPr id="5" name="Rectangle 4"/>
          <p:cNvSpPr>
            <a:spLocks noChangeArrowheads="1"/>
          </p:cNvSpPr>
          <p:nvPr userDrawn="1"/>
        </p:nvSpPr>
        <p:spPr bwMode="auto">
          <a:xfrm>
            <a:off x="0" y="828675"/>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6" name="Rectangle 5"/>
          <p:cNvSpPr>
            <a:spLocks noChangeArrowheads="1"/>
          </p:cNvSpPr>
          <p:nvPr userDrawn="1"/>
        </p:nvSpPr>
        <p:spPr bwMode="auto">
          <a:xfrm>
            <a:off x="0" y="1295400"/>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7" name="Freeform 6"/>
          <p:cNvSpPr/>
          <p:nvPr userDrawn="1"/>
        </p:nvSpPr>
        <p:spPr>
          <a:xfrm flipH="1">
            <a:off x="569913" y="3482975"/>
            <a:ext cx="7718425" cy="293688"/>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8" name="Picture 3" descr="C:\Documents and Settings\Isabelle\Desktop\UNEP\UN-REDD Programme Communication Strategy\Logos\Low Res Logos\UN-REDD logo.jpg"/>
          <p:cNvPicPr>
            <a:picLocks noChangeAspect="1" noChangeArrowheads="1"/>
          </p:cNvPicPr>
          <p:nvPr userDrawn="1"/>
        </p:nvPicPr>
        <p:blipFill>
          <a:blip r:embed="rId2"/>
          <a:srcRect/>
          <a:stretch>
            <a:fillRect/>
          </a:stretch>
        </p:blipFill>
        <p:spPr bwMode="auto">
          <a:xfrm>
            <a:off x="6875463" y="5864225"/>
            <a:ext cx="2039937" cy="874713"/>
          </a:xfrm>
          <a:prstGeom prst="rect">
            <a:avLst/>
          </a:prstGeom>
          <a:noFill/>
          <a:ln w="9525">
            <a:noFill/>
            <a:miter lim="800000"/>
            <a:headEnd/>
            <a:tailEnd/>
          </a:ln>
        </p:spPr>
      </p:pic>
      <p:sp>
        <p:nvSpPr>
          <p:cNvPr id="38" name="Title 1"/>
          <p:cNvSpPr>
            <a:spLocks noGrp="1"/>
          </p:cNvSpPr>
          <p:nvPr>
            <p:ph type="title"/>
          </p:nvPr>
        </p:nvSpPr>
        <p:spPr>
          <a:xfrm>
            <a:off x="517792" y="2115745"/>
            <a:ext cx="6389783" cy="1362075"/>
          </a:xfrm>
        </p:spPr>
        <p:txBody>
          <a:bodyPr anchor="b">
            <a:noAutofit/>
          </a:bodyPr>
          <a:lstStyle>
            <a:lvl1pPr algn="l">
              <a:defRPr sz="4000" b="1" cap="none"/>
            </a:lvl1pPr>
          </a:lstStyle>
          <a:p>
            <a:r>
              <a:rPr lang="en-US" dirty="0" smtClean="0"/>
              <a:t>Click to edit Master title style</a:t>
            </a:r>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_Title Slide">
    <p:spTree>
      <p:nvGrpSpPr>
        <p:cNvPr id="1" name=""/>
        <p:cNvGrpSpPr/>
        <p:nvPr/>
      </p:nvGrpSpPr>
      <p:grpSpPr>
        <a:xfrm>
          <a:off x="0" y="0"/>
          <a:ext cx="0" cy="0"/>
          <a:chOff x="0" y="0"/>
          <a:chExt cx="0" cy="0"/>
        </a:xfrm>
      </p:grpSpPr>
      <p:sp>
        <p:nvSpPr>
          <p:cNvPr id="2" name="Rectangle 1"/>
          <p:cNvSpPr/>
          <p:nvPr userDrawn="1"/>
        </p:nvSpPr>
        <p:spPr>
          <a:xfrm flipV="1">
            <a:off x="142875" y="142875"/>
            <a:ext cx="8858250" cy="6572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3" name="Rectangle 2"/>
          <p:cNvSpPr>
            <a:spLocks noChangeArrowheads="1"/>
          </p:cNvSpPr>
          <p:nvPr userDrawn="1"/>
        </p:nvSpPr>
        <p:spPr bwMode="auto">
          <a:xfrm>
            <a:off x="0" y="0"/>
            <a:ext cx="9144000" cy="457200"/>
          </a:xfrm>
          <a:prstGeom prst="rect">
            <a:avLst/>
          </a:prstGeom>
          <a:noFill/>
          <a:ln w="9525">
            <a:noFill/>
            <a:miter lim="800000"/>
            <a:headEnd/>
            <a:tailEnd/>
          </a:ln>
          <a:effectLst/>
        </p:spPr>
        <p:txBody>
          <a:bodyPr wrap="none" anchor="ctr">
            <a:spAutoFit/>
          </a:bodyPr>
          <a:lstStyle/>
          <a:p>
            <a:pPr fontAlgn="auto">
              <a:spcBef>
                <a:spcPts val="0"/>
              </a:spcBef>
              <a:spcAft>
                <a:spcPts val="0"/>
              </a:spcAft>
              <a:defRPr/>
            </a:pPr>
            <a:endParaRPr lang="en-GB">
              <a:latin typeface="+mn-lt"/>
            </a:endParaRPr>
          </a:p>
        </p:txBody>
      </p:sp>
      <p:sp>
        <p:nvSpPr>
          <p:cNvPr id="4" name="Rectangle 3"/>
          <p:cNvSpPr>
            <a:spLocks noChangeArrowheads="1"/>
          </p:cNvSpPr>
          <p:nvPr userDrawn="1"/>
        </p:nvSpPr>
        <p:spPr bwMode="auto">
          <a:xfrm>
            <a:off x="0" y="828675"/>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5" name="Rectangle 4"/>
          <p:cNvSpPr>
            <a:spLocks noChangeArrowheads="1"/>
          </p:cNvSpPr>
          <p:nvPr userDrawn="1"/>
        </p:nvSpPr>
        <p:spPr bwMode="auto">
          <a:xfrm>
            <a:off x="0" y="1295400"/>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6" name="Freeform 5"/>
          <p:cNvSpPr/>
          <p:nvPr userDrawn="1"/>
        </p:nvSpPr>
        <p:spPr>
          <a:xfrm flipH="1">
            <a:off x="569913" y="3482975"/>
            <a:ext cx="7718425" cy="293688"/>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7" name="Picture 3" descr="C:\Documents and Settings\Isabelle\Desktop\UNEP\UN-REDD Programme Communication Strategy\Logos\Low Res Logos\UN-REDD logo.jpg"/>
          <p:cNvPicPr>
            <a:picLocks noChangeAspect="1" noChangeArrowheads="1"/>
          </p:cNvPicPr>
          <p:nvPr userDrawn="1"/>
        </p:nvPicPr>
        <p:blipFill>
          <a:blip r:embed="rId2"/>
          <a:srcRect/>
          <a:stretch>
            <a:fillRect/>
          </a:stretch>
        </p:blipFill>
        <p:spPr bwMode="auto">
          <a:xfrm>
            <a:off x="6875463" y="5864225"/>
            <a:ext cx="2039937" cy="874713"/>
          </a:xfrm>
          <a:prstGeom prst="rect">
            <a:avLst/>
          </a:prstGeom>
          <a:noFill/>
          <a:ln w="9525">
            <a:noFill/>
            <a:miter lim="800000"/>
            <a:headEnd/>
            <a:tailEnd/>
          </a:ln>
        </p:spPr>
      </p:pic>
      <p:sp>
        <p:nvSpPr>
          <p:cNvPr id="8" name="Title 1"/>
          <p:cNvSpPr txBox="1">
            <a:spLocks/>
          </p:cNvSpPr>
          <p:nvPr userDrawn="1"/>
        </p:nvSpPr>
        <p:spPr bwMode="auto">
          <a:xfrm>
            <a:off x="4179888" y="3871913"/>
            <a:ext cx="4014787" cy="1543050"/>
          </a:xfrm>
          <a:prstGeom prst="rect">
            <a:avLst/>
          </a:prstGeom>
          <a:noFill/>
          <a:ln w="9525">
            <a:noFill/>
            <a:miter lim="800000"/>
            <a:headEnd/>
            <a:tailEnd/>
          </a:ln>
        </p:spPr>
        <p:txBody>
          <a:bodyPr anchor="b"/>
          <a:lstStyle>
            <a:lvl1pPr algn="l">
              <a:defRPr sz="4400" b="1" cap="none" baseline="0"/>
            </a:lvl1pPr>
          </a:lstStyle>
          <a:p>
            <a:pPr eaLnBrk="0" hangingPunct="0">
              <a:defRPr/>
            </a:pPr>
            <a:r>
              <a:rPr lang="en-US" sz="2400" dirty="0" smtClean="0">
                <a:solidFill>
                  <a:srgbClr val="595959"/>
                </a:solidFill>
                <a:latin typeface="Franklin Gothic Book" pitchFamily="34" charset="0"/>
                <a:ea typeface="+mj-ea"/>
                <a:cs typeface="+mj-cs"/>
              </a:rPr>
              <a:t>Visit	</a:t>
            </a:r>
            <a:r>
              <a:rPr lang="en-US" sz="2400" dirty="0" smtClean="0">
                <a:solidFill>
                  <a:srgbClr val="0099CC"/>
                </a:solidFill>
                <a:latin typeface="Franklin Gothic Book" pitchFamily="34" charset="0"/>
                <a:ea typeface="+mj-ea"/>
                <a:cs typeface="+mj-cs"/>
                <a:hlinkClick r:id="rId3"/>
              </a:rPr>
              <a:t>www.un-redd.org</a:t>
            </a:r>
            <a:endParaRPr lang="en-US" sz="2400" dirty="0" smtClean="0">
              <a:solidFill>
                <a:srgbClr val="0099CC"/>
              </a:solidFill>
              <a:latin typeface="Franklin Gothic Book" pitchFamily="34" charset="0"/>
              <a:ea typeface="+mj-ea"/>
              <a:cs typeface="+mj-cs"/>
            </a:endParaRPr>
          </a:p>
          <a:p>
            <a:pPr eaLnBrk="0" hangingPunct="0">
              <a:defRPr/>
            </a:pPr>
            <a:r>
              <a:rPr lang="en-US" sz="2400" dirty="0" smtClean="0">
                <a:solidFill>
                  <a:srgbClr val="595959"/>
                </a:solidFill>
                <a:latin typeface="Franklin Gothic Book" pitchFamily="34" charset="0"/>
                <a:ea typeface="+mj-ea"/>
                <a:cs typeface="+mj-cs"/>
              </a:rPr>
              <a:t>Email	</a:t>
            </a:r>
            <a:r>
              <a:rPr lang="en-US" sz="2400" dirty="0" smtClean="0">
                <a:solidFill>
                  <a:srgbClr val="595959"/>
                </a:solidFill>
                <a:latin typeface="Franklin Gothic Book" pitchFamily="34" charset="0"/>
                <a:ea typeface="+mj-ea"/>
                <a:cs typeface="+mj-cs"/>
                <a:hlinkClick r:id="rId4"/>
              </a:rPr>
              <a:t>un-redd@un-redd.org</a:t>
            </a:r>
            <a:endParaRPr lang="en-US" sz="2400" dirty="0" smtClean="0">
              <a:solidFill>
                <a:srgbClr val="595959"/>
              </a:solidFill>
              <a:latin typeface="Franklin Gothic Book" pitchFamily="34" charset="0"/>
              <a:ea typeface="+mj-ea"/>
              <a:cs typeface="+mj-cs"/>
            </a:endParaRPr>
          </a:p>
          <a:p>
            <a:pPr eaLnBrk="0" hangingPunct="0">
              <a:defRPr/>
            </a:pPr>
            <a:endParaRPr lang="en-US" sz="2400" dirty="0" smtClean="0">
              <a:solidFill>
                <a:srgbClr val="595959"/>
              </a:solidFill>
              <a:latin typeface="Franklin Gothic Book" pitchFamily="34" charset="0"/>
              <a:ea typeface="+mj-ea"/>
              <a:cs typeface="+mj-cs"/>
            </a:endParaRPr>
          </a:p>
          <a:p>
            <a:pPr eaLnBrk="0" hangingPunct="0">
              <a:defRPr/>
            </a:pPr>
            <a:r>
              <a:rPr lang="en-US" sz="2400" dirty="0" smtClean="0">
                <a:solidFill>
                  <a:srgbClr val="595959"/>
                </a:solidFill>
                <a:latin typeface="Franklin Gothic Book" pitchFamily="34" charset="0"/>
                <a:ea typeface="+mj-ea"/>
                <a:cs typeface="+mj-cs"/>
              </a:rPr>
              <a:t> </a:t>
            </a:r>
            <a:endParaRPr lang="en-GB" sz="2400" dirty="0">
              <a:solidFill>
                <a:srgbClr val="595959"/>
              </a:solidFill>
              <a:latin typeface="Franklin Gothic Book" pitchFamily="34" charset="0"/>
              <a:ea typeface="+mj-ea"/>
              <a:cs typeface="+mj-cs"/>
            </a:endParaRPr>
          </a:p>
        </p:txBody>
      </p:sp>
      <p:sp>
        <p:nvSpPr>
          <p:cNvPr id="9" name="Rectangle 8"/>
          <p:cNvSpPr/>
          <p:nvPr userDrawn="1"/>
        </p:nvSpPr>
        <p:spPr>
          <a:xfrm>
            <a:off x="558800" y="2767013"/>
            <a:ext cx="5567363" cy="708025"/>
          </a:xfrm>
          <a:prstGeom prst="rect">
            <a:avLst/>
          </a:prstGeom>
        </p:spPr>
        <p:txBody>
          <a:bodyPr>
            <a:spAutoFit/>
          </a:bodyPr>
          <a:lstStyle/>
          <a:p>
            <a:pPr>
              <a:defRPr/>
            </a:pPr>
            <a:r>
              <a:rPr lang="en-US" sz="4000" b="1" dirty="0">
                <a:solidFill>
                  <a:srgbClr val="595959"/>
                </a:solidFill>
                <a:latin typeface="Franklin Gothic Book" pitchFamily="34" charset="0"/>
                <a:ea typeface="+mj-ea"/>
                <a:cs typeface="+mj-cs"/>
              </a:rPr>
              <a:t>For more information…</a:t>
            </a:r>
            <a:endParaRPr lang="en-GB" sz="4000" b="1" dirty="0">
              <a:solidFill>
                <a:srgbClr val="595959"/>
              </a:solidFill>
              <a:latin typeface="Franklin Gothic Book" pitchFamily="34" charset="0"/>
              <a:ea typeface="+mj-ea"/>
              <a:cs typeface="+mj-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99CC">
            <a:alpha val="10196"/>
          </a:srgbClr>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557213"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027" name="Text Placeholder 2"/>
          <p:cNvSpPr>
            <a:spLocks noGrp="1"/>
          </p:cNvSpPr>
          <p:nvPr>
            <p:ph type="body" idx="1"/>
          </p:nvPr>
        </p:nvSpPr>
        <p:spPr bwMode="auto">
          <a:xfrm>
            <a:off x="642938" y="1785938"/>
            <a:ext cx="8043862" cy="43402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p:txBody>
      </p:sp>
    </p:spTree>
  </p:cSld>
  <p:clrMap bg1="lt1" tx1="dk1" bg2="lt2" tx2="dk2" accent1="accent1" accent2="accent2" accent3="accent3" accent4="accent4" accent5="accent5" accent6="accent6" hlink="hlink" folHlink="folHlink"/>
  <p:sldLayoutIdLst>
    <p:sldLayoutId id="2147483847" r:id="rId1"/>
    <p:sldLayoutId id="2147483848" r:id="rId2"/>
    <p:sldLayoutId id="2147483849" r:id="rId3"/>
    <p:sldLayoutId id="2147483850" r:id="rId4"/>
    <p:sldLayoutId id="2147483851" r:id="rId5"/>
    <p:sldLayoutId id="2147483852" r:id="rId6"/>
    <p:sldLayoutId id="2147483853" r:id="rId7"/>
    <p:sldLayoutId id="2147483854" r:id="rId8"/>
    <p:sldLayoutId id="2147483855" r:id="rId9"/>
    <p:sldLayoutId id="2147483856" r:id="rId10"/>
  </p:sldLayoutIdLst>
  <p:txStyles>
    <p:titleStyle>
      <a:lvl1pPr algn="l" rtl="0" eaLnBrk="0" fontAlgn="base" hangingPunct="0">
        <a:spcBef>
          <a:spcPct val="0"/>
        </a:spcBef>
        <a:spcAft>
          <a:spcPct val="0"/>
        </a:spcAft>
        <a:defRPr sz="4000" b="1" kern="1200">
          <a:solidFill>
            <a:srgbClr val="595959"/>
          </a:solidFill>
          <a:latin typeface="Franklin Gothic Book" pitchFamily="34" charset="0"/>
          <a:ea typeface="+mj-ea"/>
          <a:cs typeface="+mj-cs"/>
        </a:defRPr>
      </a:lvl1pPr>
      <a:lvl2pPr algn="l" rtl="0" eaLnBrk="0" fontAlgn="base" hangingPunct="0">
        <a:spcBef>
          <a:spcPct val="0"/>
        </a:spcBef>
        <a:spcAft>
          <a:spcPct val="0"/>
        </a:spcAft>
        <a:defRPr sz="4000" b="1">
          <a:solidFill>
            <a:srgbClr val="595959"/>
          </a:solidFill>
          <a:latin typeface="Franklin Gothic Book" pitchFamily="34" charset="0"/>
        </a:defRPr>
      </a:lvl2pPr>
      <a:lvl3pPr algn="l" rtl="0" eaLnBrk="0" fontAlgn="base" hangingPunct="0">
        <a:spcBef>
          <a:spcPct val="0"/>
        </a:spcBef>
        <a:spcAft>
          <a:spcPct val="0"/>
        </a:spcAft>
        <a:defRPr sz="4000" b="1">
          <a:solidFill>
            <a:srgbClr val="595959"/>
          </a:solidFill>
          <a:latin typeface="Franklin Gothic Book" pitchFamily="34" charset="0"/>
        </a:defRPr>
      </a:lvl3pPr>
      <a:lvl4pPr algn="l" rtl="0" eaLnBrk="0" fontAlgn="base" hangingPunct="0">
        <a:spcBef>
          <a:spcPct val="0"/>
        </a:spcBef>
        <a:spcAft>
          <a:spcPct val="0"/>
        </a:spcAft>
        <a:defRPr sz="4000" b="1">
          <a:solidFill>
            <a:srgbClr val="595959"/>
          </a:solidFill>
          <a:latin typeface="Franklin Gothic Book" pitchFamily="34" charset="0"/>
        </a:defRPr>
      </a:lvl4pPr>
      <a:lvl5pPr algn="l" rtl="0" eaLnBrk="0" fontAlgn="base" hangingPunct="0">
        <a:spcBef>
          <a:spcPct val="0"/>
        </a:spcBef>
        <a:spcAft>
          <a:spcPct val="0"/>
        </a:spcAft>
        <a:defRPr sz="4000" b="1">
          <a:solidFill>
            <a:srgbClr val="595959"/>
          </a:solidFill>
          <a:latin typeface="Franklin Gothic Book" pitchFamily="34" charset="0"/>
        </a:defRPr>
      </a:lvl5pPr>
      <a:lvl6pPr marL="457200" algn="l" rtl="0" fontAlgn="base">
        <a:spcBef>
          <a:spcPct val="0"/>
        </a:spcBef>
        <a:spcAft>
          <a:spcPct val="0"/>
        </a:spcAft>
        <a:defRPr sz="4000" b="1">
          <a:solidFill>
            <a:srgbClr val="595959"/>
          </a:solidFill>
          <a:latin typeface="Franklin Gothic Book" pitchFamily="34" charset="0"/>
        </a:defRPr>
      </a:lvl6pPr>
      <a:lvl7pPr marL="914400" algn="l" rtl="0" fontAlgn="base">
        <a:spcBef>
          <a:spcPct val="0"/>
        </a:spcBef>
        <a:spcAft>
          <a:spcPct val="0"/>
        </a:spcAft>
        <a:defRPr sz="4000" b="1">
          <a:solidFill>
            <a:srgbClr val="595959"/>
          </a:solidFill>
          <a:latin typeface="Franklin Gothic Book" pitchFamily="34" charset="0"/>
        </a:defRPr>
      </a:lvl7pPr>
      <a:lvl8pPr marL="1371600" algn="l" rtl="0" fontAlgn="base">
        <a:spcBef>
          <a:spcPct val="0"/>
        </a:spcBef>
        <a:spcAft>
          <a:spcPct val="0"/>
        </a:spcAft>
        <a:defRPr sz="4000" b="1">
          <a:solidFill>
            <a:srgbClr val="595959"/>
          </a:solidFill>
          <a:latin typeface="Franklin Gothic Book" pitchFamily="34" charset="0"/>
        </a:defRPr>
      </a:lvl8pPr>
      <a:lvl9pPr marL="1828800" algn="l" rtl="0" fontAlgn="base">
        <a:spcBef>
          <a:spcPct val="0"/>
        </a:spcBef>
        <a:spcAft>
          <a:spcPct val="0"/>
        </a:spcAft>
        <a:defRPr sz="4000" b="1">
          <a:solidFill>
            <a:srgbClr val="595959"/>
          </a:solidFill>
          <a:latin typeface="Franklin Gothic Book" pitchFamily="34" charset="0"/>
        </a:defRPr>
      </a:lvl9pPr>
    </p:titleStyle>
    <p:bodyStyle>
      <a:lvl1pPr marL="342900" indent="-342900" algn="l" rtl="0" eaLnBrk="0" fontAlgn="base" hangingPunct="0">
        <a:spcBef>
          <a:spcPct val="20000"/>
        </a:spcBef>
        <a:spcAft>
          <a:spcPct val="0"/>
        </a:spcAft>
        <a:buClr>
          <a:srgbClr val="C00000"/>
        </a:buClr>
        <a:buFont typeface="Arial" pitchFamily="34" charset="0"/>
        <a:buChar char="•"/>
        <a:defRPr sz="2400" kern="12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itchFamily="34" charset="0"/>
        <a:buChar char="–"/>
        <a:defRPr sz="2000" kern="1200">
          <a:solidFill>
            <a:srgbClr val="595959"/>
          </a:solidFill>
          <a:latin typeface="+mn-lt"/>
          <a:ea typeface="+mn-ea"/>
          <a:cs typeface="+mn-cs"/>
        </a:defRPr>
      </a:lvl2pPr>
      <a:lvl3pPr marL="1143000" indent="-228600" algn="l" rtl="0" eaLnBrk="0" fontAlgn="base" hangingPunct="0">
        <a:spcBef>
          <a:spcPct val="20000"/>
        </a:spcBef>
        <a:spcAft>
          <a:spcPct val="0"/>
        </a:spcAft>
        <a:buClr>
          <a:srgbClr val="C00000"/>
        </a:buClr>
        <a:buFont typeface="Arial" pitchFamily="34" charset="0"/>
        <a:buChar char="•"/>
        <a:defRPr kern="1200">
          <a:solidFill>
            <a:srgbClr val="7F7F7F"/>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tore.langhelle@undp.org"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2.xml"/><Relationship Id="rId2" Type="http://schemas.openxmlformats.org/officeDocument/2006/relationships/notesSlide" Target="../notesSlides/notesSlide10.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2522538" y="2060575"/>
            <a:ext cx="6389687" cy="1362075"/>
          </a:xfrm>
        </p:spPr>
        <p:txBody>
          <a:bodyPr/>
          <a:lstStyle/>
          <a:p>
            <a:pPr algn="ctr"/>
            <a:r>
              <a:rPr lang="en-GB" dirty="0" smtClean="0"/>
              <a:t>Participatory Governance Assessment (PGA) for REDD+</a:t>
            </a:r>
          </a:p>
        </p:txBody>
      </p:sp>
      <p:sp>
        <p:nvSpPr>
          <p:cNvPr id="3" name="Text Placeholder 2"/>
          <p:cNvSpPr>
            <a:spLocks noGrp="1"/>
          </p:cNvSpPr>
          <p:nvPr>
            <p:ph type="body" idx="1"/>
          </p:nvPr>
        </p:nvSpPr>
        <p:spPr>
          <a:xfrm>
            <a:off x="2563813" y="3786188"/>
            <a:ext cx="5272087" cy="571500"/>
          </a:xfrm>
        </p:spPr>
        <p:txBody>
          <a:bodyPr/>
          <a:lstStyle/>
          <a:p>
            <a:pPr>
              <a:defRPr/>
            </a:pPr>
            <a:r>
              <a:rPr lang="en-GB" dirty="0" smtClean="0"/>
              <a:t>Presented to the Sub-technical Working Group on Governance</a:t>
            </a:r>
          </a:p>
          <a:p>
            <a:pPr>
              <a:defRPr/>
            </a:pPr>
            <a:r>
              <a:rPr lang="en-GB" dirty="0" smtClean="0"/>
              <a:t>21 November 2011</a:t>
            </a:r>
          </a:p>
          <a:p>
            <a:pPr>
              <a:defRPr/>
            </a:pPr>
            <a:r>
              <a:rPr lang="en-GB" dirty="0" smtClean="0">
                <a:hlinkClick r:id="rId3"/>
              </a:rPr>
              <a:t>tore.langhelle@undp.org</a:t>
            </a:r>
            <a:endParaRPr lang="en-GB" dirty="0" smtClean="0"/>
          </a:p>
          <a:p>
            <a:pPr>
              <a:defRPr/>
            </a:pPr>
            <a:endParaRPr lang="en-GB" dirty="0"/>
          </a:p>
        </p:txBody>
      </p:sp>
      <p:pic>
        <p:nvPicPr>
          <p:cNvPr id="4" name="Picture 3"/>
          <p:cNvPicPr/>
          <p:nvPr/>
        </p:nvPicPr>
        <p:blipFill>
          <a:blip r:embed="rId4" cstate="print"/>
          <a:srcRect/>
          <a:stretch>
            <a:fillRect/>
          </a:stretch>
        </p:blipFill>
        <p:spPr bwMode="auto">
          <a:xfrm>
            <a:off x="2920596" y="254779"/>
            <a:ext cx="1621790" cy="95440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Title 2"/>
          <p:cNvSpPr>
            <a:spLocks noGrp="1"/>
          </p:cNvSpPr>
          <p:nvPr>
            <p:ph type="title"/>
          </p:nvPr>
        </p:nvSpPr>
        <p:spPr>
          <a:xfrm>
            <a:off x="2455574" y="140999"/>
            <a:ext cx="6543675" cy="1531937"/>
          </a:xfrm>
        </p:spPr>
        <p:txBody>
          <a:bodyPr/>
          <a:lstStyle/>
          <a:p>
            <a:r>
              <a:rPr lang="en-GB" dirty="0" smtClean="0"/>
              <a:t>What is a typical  process?</a:t>
            </a:r>
          </a:p>
        </p:txBody>
      </p:sp>
      <p:graphicFrame>
        <p:nvGraphicFramePr>
          <p:cNvPr id="17" name="Content Placeholder 3"/>
          <p:cNvGraphicFramePr>
            <a:graphicFrameLocks/>
          </p:cNvGraphicFramePr>
          <p:nvPr>
            <p:extLst>
              <p:ext uri="{D42A27DB-BD31-4B8C-83A1-F6EECF244321}">
                <p14:modId xmlns:p14="http://schemas.microsoft.com/office/powerpoint/2010/main" xmlns="" val="4289319815"/>
              </p:ext>
            </p:extLst>
          </p:nvPr>
        </p:nvGraphicFramePr>
        <p:xfrm>
          <a:off x="175491" y="1857375"/>
          <a:ext cx="8682759" cy="45767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44763" y="1857375"/>
            <a:ext cx="6313487" cy="4576763"/>
          </a:xfrm>
        </p:spPr>
        <p:txBody>
          <a:bodyPr/>
          <a:lstStyle/>
          <a:p>
            <a:pPr marL="457200" indent="-457200" algn="ctr">
              <a:buNone/>
              <a:defRPr/>
            </a:pPr>
            <a:r>
              <a:rPr lang="en-GB" dirty="0" smtClean="0"/>
              <a:t>Two-staged approach</a:t>
            </a:r>
          </a:p>
          <a:p>
            <a:pPr marL="457200" indent="-457200">
              <a:buFont typeface="+mj-lt"/>
              <a:buAutoNum type="arabicPeriod"/>
              <a:defRPr/>
            </a:pPr>
            <a:r>
              <a:rPr lang="en-GB" dirty="0" smtClean="0"/>
              <a:t>Phase 1: </a:t>
            </a:r>
            <a:r>
              <a:rPr lang="en-US" dirty="0" smtClean="0"/>
              <a:t>January – August 2012</a:t>
            </a:r>
          </a:p>
          <a:p>
            <a:pPr marL="857250" lvl="1" indent="-457200">
              <a:defRPr/>
            </a:pPr>
            <a:r>
              <a:rPr lang="en-US" dirty="0" smtClean="0"/>
              <a:t>Preparatory phase focusing on establishing multi-stakeholder groups, defining scope and undertake mapping exercises</a:t>
            </a:r>
          </a:p>
          <a:p>
            <a:pPr marL="457200" indent="-457200">
              <a:buFont typeface="+mj-lt"/>
              <a:buAutoNum type="arabicPeriod"/>
              <a:defRPr/>
            </a:pPr>
            <a:r>
              <a:rPr lang="en-US" dirty="0" smtClean="0"/>
              <a:t>Phase 2: September 2012 – onwards</a:t>
            </a:r>
          </a:p>
          <a:p>
            <a:pPr marL="857250" lvl="1" indent="-457200">
              <a:defRPr/>
            </a:pPr>
            <a:r>
              <a:rPr lang="en-US" dirty="0" smtClean="0"/>
              <a:t>Data collection, assessments, use of data to form policy recommendations and capacity development.</a:t>
            </a:r>
          </a:p>
          <a:p>
            <a:pPr marL="857250" lvl="1" indent="-457200">
              <a:defRPr/>
            </a:pPr>
            <a:endParaRPr lang="en-US" dirty="0" smtClean="0"/>
          </a:p>
          <a:p>
            <a:pPr marL="857250" lvl="1" indent="-457200">
              <a:defRPr/>
            </a:pPr>
            <a:r>
              <a:rPr lang="en-US" dirty="0" smtClean="0"/>
              <a:t>Link to FGM</a:t>
            </a:r>
            <a:endParaRPr lang="en-GB" dirty="0"/>
          </a:p>
        </p:txBody>
      </p:sp>
      <p:sp>
        <p:nvSpPr>
          <p:cNvPr id="13315" name="Title 2"/>
          <p:cNvSpPr>
            <a:spLocks noGrp="1"/>
          </p:cNvSpPr>
          <p:nvPr>
            <p:ph type="title"/>
          </p:nvPr>
        </p:nvSpPr>
        <p:spPr>
          <a:xfrm>
            <a:off x="2446338" y="131763"/>
            <a:ext cx="6543675" cy="1531937"/>
          </a:xfrm>
        </p:spPr>
        <p:txBody>
          <a:bodyPr/>
          <a:lstStyle/>
          <a:p>
            <a:pPr marL="457200" indent="-457200">
              <a:defRPr/>
            </a:pPr>
            <a:r>
              <a:rPr lang="en-GB" dirty="0" smtClean="0"/>
              <a:t>How can a PGA be applied to REDD+ in Viet Nam?</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44763" y="1857375"/>
            <a:ext cx="6313487" cy="4576763"/>
          </a:xfrm>
        </p:spPr>
        <p:txBody>
          <a:bodyPr/>
          <a:lstStyle/>
          <a:p>
            <a:r>
              <a:rPr lang="en-GB" dirty="0" smtClean="0"/>
              <a:t>PGA needs to be housed close to the stakeholders living in and of the forest</a:t>
            </a:r>
          </a:p>
          <a:p>
            <a:r>
              <a:rPr lang="en-GB" dirty="0" smtClean="0"/>
              <a:t>Focus on one pilot province at first, than eventually scale up</a:t>
            </a:r>
          </a:p>
          <a:p>
            <a:endParaRPr lang="en-GB" dirty="0" smtClean="0"/>
          </a:p>
          <a:p>
            <a:r>
              <a:rPr lang="en-GB" u="sng" dirty="0" smtClean="0"/>
              <a:t>Suggesting Lam Dong as the PGA pilot province</a:t>
            </a:r>
            <a:endParaRPr lang="en-GB" u="sng" dirty="0"/>
          </a:p>
        </p:txBody>
      </p:sp>
      <p:sp>
        <p:nvSpPr>
          <p:cNvPr id="13315" name="Title 2"/>
          <p:cNvSpPr>
            <a:spLocks noGrp="1"/>
          </p:cNvSpPr>
          <p:nvPr>
            <p:ph type="title"/>
          </p:nvPr>
        </p:nvSpPr>
        <p:spPr>
          <a:xfrm>
            <a:off x="2446338" y="131763"/>
            <a:ext cx="6543675" cy="1531937"/>
          </a:xfrm>
        </p:spPr>
        <p:txBody>
          <a:bodyPr/>
          <a:lstStyle/>
          <a:p>
            <a:r>
              <a:rPr lang="en-GB" dirty="0" smtClean="0"/>
              <a:t>Geographical scope</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44763" y="1857375"/>
            <a:ext cx="6313487" cy="4576763"/>
          </a:xfrm>
        </p:spPr>
        <p:txBody>
          <a:bodyPr/>
          <a:lstStyle/>
          <a:p>
            <a:r>
              <a:rPr lang="en-US" b="1" dirty="0" smtClean="0"/>
              <a:t>Research Team</a:t>
            </a:r>
          </a:p>
          <a:p>
            <a:pPr lvl="1"/>
            <a:r>
              <a:rPr lang="en-US" b="1" dirty="0" smtClean="0"/>
              <a:t>Daily management of the PGA</a:t>
            </a:r>
          </a:p>
          <a:p>
            <a:r>
              <a:rPr lang="en-US" b="1" dirty="0" smtClean="0"/>
              <a:t>Advisory</a:t>
            </a:r>
            <a:r>
              <a:rPr lang="en-GB" b="1" dirty="0" smtClean="0"/>
              <a:t> Group</a:t>
            </a:r>
          </a:p>
          <a:p>
            <a:pPr lvl="1"/>
            <a:r>
              <a:rPr lang="en-GB" b="1" dirty="0" smtClean="0"/>
              <a:t>Providing advise around key milestones</a:t>
            </a:r>
          </a:p>
          <a:p>
            <a:r>
              <a:rPr lang="en-US" b="1" dirty="0" smtClean="0"/>
              <a:t>Provincial Working Group</a:t>
            </a:r>
          </a:p>
          <a:p>
            <a:pPr lvl="1"/>
            <a:r>
              <a:rPr lang="en-US" b="1" dirty="0" smtClean="0"/>
              <a:t>Open membership multi-stakeholder group that mandates the PGA</a:t>
            </a:r>
            <a:endParaRPr lang="en-GB" dirty="0"/>
          </a:p>
        </p:txBody>
      </p:sp>
      <p:sp>
        <p:nvSpPr>
          <p:cNvPr id="13315" name="Title 2"/>
          <p:cNvSpPr>
            <a:spLocks noGrp="1"/>
          </p:cNvSpPr>
          <p:nvPr>
            <p:ph type="title"/>
          </p:nvPr>
        </p:nvSpPr>
        <p:spPr>
          <a:xfrm>
            <a:off x="2446338" y="131763"/>
            <a:ext cx="6543675" cy="1531937"/>
          </a:xfrm>
        </p:spPr>
        <p:txBody>
          <a:bodyPr/>
          <a:lstStyle/>
          <a:p>
            <a:r>
              <a:rPr lang="en-GB" dirty="0" smtClean="0"/>
              <a:t>Stakeholder involvement</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44763" y="1857375"/>
            <a:ext cx="6313487" cy="4576763"/>
          </a:xfrm>
        </p:spPr>
        <p:txBody>
          <a:bodyPr/>
          <a:lstStyle/>
          <a:p>
            <a:pPr>
              <a:buNone/>
            </a:pPr>
            <a:r>
              <a:rPr lang="en-US" b="1" dirty="0" smtClean="0"/>
              <a:t>	</a:t>
            </a:r>
          </a:p>
          <a:p>
            <a:r>
              <a:rPr lang="en-US" b="1" dirty="0" smtClean="0"/>
              <a:t>Document review</a:t>
            </a:r>
          </a:p>
          <a:p>
            <a:r>
              <a:rPr lang="en-US" b="1" dirty="0" smtClean="0"/>
              <a:t>Stakeholder survey</a:t>
            </a:r>
          </a:p>
          <a:p>
            <a:r>
              <a:rPr lang="en-US" b="1" dirty="0" smtClean="0"/>
              <a:t>Focused Group Discussions </a:t>
            </a:r>
          </a:p>
          <a:p>
            <a:r>
              <a:rPr lang="en-US" b="1" dirty="0" smtClean="0"/>
              <a:t>In-depth interviews</a:t>
            </a:r>
          </a:p>
          <a:p>
            <a:pPr>
              <a:buNone/>
            </a:pPr>
            <a:endParaRPr lang="en-US" b="1" dirty="0" smtClean="0"/>
          </a:p>
          <a:p>
            <a:pPr>
              <a:buNone/>
            </a:pPr>
            <a:r>
              <a:rPr lang="en-US" b="1" dirty="0" smtClean="0"/>
              <a:t>	Building on the competence in FAO’s Forest Governance Monitoring (FGM) project</a:t>
            </a:r>
          </a:p>
        </p:txBody>
      </p:sp>
      <p:sp>
        <p:nvSpPr>
          <p:cNvPr id="13315" name="Title 2"/>
          <p:cNvSpPr>
            <a:spLocks noGrp="1"/>
          </p:cNvSpPr>
          <p:nvPr>
            <p:ph type="title"/>
          </p:nvPr>
        </p:nvSpPr>
        <p:spPr>
          <a:xfrm>
            <a:off x="2446338" y="131763"/>
            <a:ext cx="6543675" cy="1531937"/>
          </a:xfrm>
        </p:spPr>
        <p:txBody>
          <a:bodyPr/>
          <a:lstStyle/>
          <a:p>
            <a:r>
              <a:rPr lang="en-US" b="1" dirty="0" smtClean="0"/>
              <a:t>Data Collection methodology</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44763" y="1857375"/>
            <a:ext cx="6313487" cy="4576763"/>
          </a:xfrm>
        </p:spPr>
        <p:txBody>
          <a:bodyPr/>
          <a:lstStyle/>
          <a:p>
            <a:r>
              <a:rPr lang="en-US" b="1" dirty="0" smtClean="0"/>
              <a:t>Getting feedback from </a:t>
            </a:r>
            <a:r>
              <a:rPr lang="en-US" b="1" dirty="0" smtClean="0"/>
              <a:t>stakeholders</a:t>
            </a:r>
            <a:endParaRPr lang="en-US" b="1" dirty="0" smtClean="0"/>
          </a:p>
          <a:p>
            <a:r>
              <a:rPr lang="en-US" b="1" dirty="0" smtClean="0"/>
              <a:t>Kick-off workshop in the pilot </a:t>
            </a:r>
            <a:r>
              <a:rPr lang="en-US" b="1" dirty="0" smtClean="0"/>
              <a:t>province and </a:t>
            </a:r>
            <a:r>
              <a:rPr lang="en-US" b="1" smtClean="0"/>
              <a:t>in Hanoi </a:t>
            </a:r>
            <a:r>
              <a:rPr lang="en-US" b="1" dirty="0" smtClean="0"/>
              <a:t>in Q1 2012</a:t>
            </a:r>
          </a:p>
          <a:p>
            <a:r>
              <a:rPr lang="en-US" b="1" dirty="0" smtClean="0"/>
              <a:t>Establishing the multi-stakeholder groups in Q1 2012</a:t>
            </a:r>
          </a:p>
          <a:p>
            <a:r>
              <a:rPr lang="en-US" b="1" dirty="0" smtClean="0"/>
              <a:t>Mapping exercises in the pilot province in Q1-Q2 2012</a:t>
            </a:r>
          </a:p>
          <a:p>
            <a:r>
              <a:rPr lang="en-US" b="1" dirty="0" smtClean="0"/>
              <a:t>Defining the scope and selecting a set of indicators Q1-Q3 2012</a:t>
            </a:r>
          </a:p>
        </p:txBody>
      </p:sp>
      <p:sp>
        <p:nvSpPr>
          <p:cNvPr id="13315" name="Title 2"/>
          <p:cNvSpPr>
            <a:spLocks noGrp="1"/>
          </p:cNvSpPr>
          <p:nvPr>
            <p:ph type="title"/>
          </p:nvPr>
        </p:nvSpPr>
        <p:spPr>
          <a:xfrm>
            <a:off x="2446338" y="131763"/>
            <a:ext cx="6543675" cy="1531937"/>
          </a:xfrm>
        </p:spPr>
        <p:txBody>
          <a:bodyPr/>
          <a:lstStyle/>
          <a:p>
            <a:r>
              <a:rPr lang="en-US" b="1" dirty="0" smtClean="0"/>
              <a:t>Next steps</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44763" y="1857375"/>
            <a:ext cx="6313487" cy="4576763"/>
          </a:xfrm>
        </p:spPr>
        <p:txBody>
          <a:bodyPr/>
          <a:lstStyle/>
          <a:p>
            <a:pPr algn="ctr">
              <a:defRPr/>
            </a:pPr>
            <a:endParaRPr lang="en-GB" dirty="0" smtClean="0"/>
          </a:p>
          <a:p>
            <a:pPr algn="ctr">
              <a:defRPr/>
            </a:pPr>
            <a:endParaRPr lang="en-GB" dirty="0" smtClean="0"/>
          </a:p>
          <a:p>
            <a:pPr algn="ctr">
              <a:defRPr/>
            </a:pPr>
            <a:r>
              <a:rPr lang="en-GB" sz="3200" dirty="0" smtClean="0"/>
              <a:t>Scope</a:t>
            </a:r>
          </a:p>
          <a:p>
            <a:pPr algn="ctr">
              <a:defRPr/>
            </a:pPr>
            <a:endParaRPr lang="en-GB" sz="3200" dirty="0" smtClean="0"/>
          </a:p>
          <a:p>
            <a:pPr algn="ctr">
              <a:defRPr/>
            </a:pPr>
            <a:r>
              <a:rPr lang="en-GB" sz="3200" dirty="0" smtClean="0"/>
              <a:t>Objectives</a:t>
            </a:r>
            <a:endParaRPr lang="en-GB" sz="3200" dirty="0"/>
          </a:p>
        </p:txBody>
      </p:sp>
      <p:sp>
        <p:nvSpPr>
          <p:cNvPr id="13315" name="Title 2"/>
          <p:cNvSpPr>
            <a:spLocks noGrp="1"/>
          </p:cNvSpPr>
          <p:nvPr>
            <p:ph type="title"/>
          </p:nvPr>
        </p:nvSpPr>
        <p:spPr>
          <a:xfrm>
            <a:off x="2446338" y="131763"/>
            <a:ext cx="6543675" cy="1531937"/>
          </a:xfrm>
        </p:spPr>
        <p:txBody>
          <a:bodyPr/>
          <a:lstStyle/>
          <a:p>
            <a:r>
              <a:rPr lang="en-GB" dirty="0" smtClean="0"/>
              <a:t>Feedback</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5750" y="1857375"/>
            <a:ext cx="8715375" cy="4643438"/>
          </a:xfrm>
        </p:spPr>
        <p:txBody>
          <a:bodyPr/>
          <a:lstStyle/>
          <a:p>
            <a:r>
              <a:rPr lang="en-US" b="1" dirty="0" smtClean="0"/>
              <a:t>What do stakeholders see as the most pressing governance issues for REDD+?</a:t>
            </a:r>
          </a:p>
          <a:p>
            <a:endParaRPr lang="en-US" b="1" dirty="0" smtClean="0"/>
          </a:p>
          <a:p>
            <a:pPr>
              <a:buNone/>
            </a:pPr>
            <a:r>
              <a:rPr lang="en-US" b="1" dirty="0" smtClean="0"/>
              <a:t>Examples</a:t>
            </a:r>
          </a:p>
          <a:p>
            <a:r>
              <a:rPr lang="en-GB" sz="2000" b="1" dirty="0" smtClean="0"/>
              <a:t>Opportunities for civil society and forest-dependent communities to participate in decision-making processes related to REDD+ </a:t>
            </a:r>
          </a:p>
          <a:p>
            <a:r>
              <a:rPr lang="en-GB" sz="2000" b="1" dirty="0" smtClean="0"/>
              <a:t>Benefit distribution system for REDD+ </a:t>
            </a:r>
            <a:endParaRPr lang="en-US" sz="2000" dirty="0" smtClean="0"/>
          </a:p>
          <a:p>
            <a:r>
              <a:rPr lang="en-GB" sz="2000" b="1" dirty="0" smtClean="0"/>
              <a:t>Anti-corruption strategy for REDD+</a:t>
            </a:r>
            <a:endParaRPr lang="en-US" sz="2000" dirty="0" smtClean="0"/>
          </a:p>
          <a:p>
            <a:pPr lvl="0"/>
            <a:r>
              <a:rPr lang="en-GB" sz="2000" b="1" dirty="0" smtClean="0"/>
              <a:t>Policy and legislation concerning REDD+ and democratic governance</a:t>
            </a:r>
            <a:endParaRPr lang="en-US" sz="2000" dirty="0" smtClean="0"/>
          </a:p>
          <a:p>
            <a:r>
              <a:rPr lang="en-GB" sz="2000" b="1" dirty="0" smtClean="0"/>
              <a:t>Institutional capacity of government agencies at provincial and local levels </a:t>
            </a:r>
          </a:p>
          <a:p>
            <a:endParaRPr lang="en-US" b="1" dirty="0" smtClean="0"/>
          </a:p>
        </p:txBody>
      </p:sp>
      <p:sp>
        <p:nvSpPr>
          <p:cNvPr id="14339" name="Title 2"/>
          <p:cNvSpPr>
            <a:spLocks noGrp="1"/>
          </p:cNvSpPr>
          <p:nvPr>
            <p:ph type="title"/>
          </p:nvPr>
        </p:nvSpPr>
        <p:spPr>
          <a:xfrm>
            <a:off x="2446338" y="131763"/>
            <a:ext cx="6543675" cy="1531937"/>
          </a:xfrm>
        </p:spPr>
        <p:txBody>
          <a:bodyPr/>
          <a:lstStyle/>
          <a:p>
            <a:r>
              <a:rPr lang="en-US" b="1" dirty="0" smtClean="0"/>
              <a:t>Thematic scope</a:t>
            </a:r>
            <a:endParaRPr lang="en-GB"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5750" y="1857375"/>
            <a:ext cx="8715375" cy="4643438"/>
          </a:xfrm>
        </p:spPr>
        <p:txBody>
          <a:bodyPr/>
          <a:lstStyle/>
          <a:p>
            <a:r>
              <a:rPr lang="en-US" b="1" dirty="0" smtClean="0"/>
              <a:t>Based on the scope, what would be the long-term objectives of the PGA in Viet Nam?</a:t>
            </a:r>
          </a:p>
          <a:p>
            <a:pPr>
              <a:buNone/>
            </a:pPr>
            <a:r>
              <a:rPr lang="en-US" b="1" dirty="0" smtClean="0"/>
              <a:t>Examples</a:t>
            </a:r>
          </a:p>
          <a:p>
            <a:pPr lvl="0"/>
            <a:r>
              <a:rPr lang="en-US" sz="1600" dirty="0" smtClean="0"/>
              <a:t>Provide policy recommendations to guide the set-up of a </a:t>
            </a:r>
            <a:r>
              <a:rPr lang="en-US" sz="1600" b="1" dirty="0" smtClean="0"/>
              <a:t>national system for information on safeguards</a:t>
            </a:r>
          </a:p>
          <a:p>
            <a:r>
              <a:rPr lang="en-US" sz="1600" dirty="0" smtClean="0"/>
              <a:t>To assess the existence and effectiveness of mechanisms established for </a:t>
            </a:r>
            <a:r>
              <a:rPr lang="en-US" sz="1600" b="1" dirty="0" smtClean="0"/>
              <a:t>meaningful participation by forest-dependent communities</a:t>
            </a:r>
            <a:r>
              <a:rPr lang="en-US" sz="1600" dirty="0" smtClean="0"/>
              <a:t> in the implementation of REDD+ </a:t>
            </a:r>
          </a:p>
          <a:p>
            <a:pPr lvl="0"/>
            <a:r>
              <a:rPr lang="en-US" sz="1600" dirty="0" smtClean="0"/>
              <a:t>To assess the existence and effectiveness of an </a:t>
            </a:r>
            <a:r>
              <a:rPr lang="en-US" sz="1600" b="1" dirty="0" smtClean="0"/>
              <a:t>anti-corruption strategy </a:t>
            </a:r>
            <a:r>
              <a:rPr lang="en-US" sz="1600" dirty="0" smtClean="0"/>
              <a:t>for REDD+</a:t>
            </a:r>
          </a:p>
          <a:p>
            <a:pPr lvl="0"/>
            <a:r>
              <a:rPr lang="en-US" sz="1600" dirty="0" smtClean="0"/>
              <a:t>To assess the existence and implementation of the </a:t>
            </a:r>
            <a:r>
              <a:rPr lang="en-US" sz="1600" b="1" dirty="0" smtClean="0"/>
              <a:t>BDS</a:t>
            </a:r>
            <a:r>
              <a:rPr lang="en-US" sz="1600" dirty="0" smtClean="0"/>
              <a:t> for REDD+ in terms of its transparency and fairness in distribution of benefits to the concerned stakeholders	</a:t>
            </a:r>
          </a:p>
          <a:p>
            <a:pPr lvl="0"/>
            <a:r>
              <a:rPr lang="en-US" sz="1600" dirty="0" smtClean="0"/>
              <a:t>Increased efficiency of </a:t>
            </a:r>
            <a:r>
              <a:rPr lang="en-US" sz="1600" b="1" dirty="0" smtClean="0"/>
              <a:t>land administration </a:t>
            </a:r>
            <a:r>
              <a:rPr lang="en-US" sz="1600" dirty="0" smtClean="0"/>
              <a:t>and service delivery (land registration for example) </a:t>
            </a:r>
          </a:p>
          <a:p>
            <a:pPr lvl="0"/>
            <a:r>
              <a:rPr lang="en-US" sz="1600" dirty="0" smtClean="0"/>
              <a:t>Capacity building to facilitate regular and relevant </a:t>
            </a:r>
            <a:r>
              <a:rPr lang="en-US" sz="1600" b="1" dirty="0" smtClean="0"/>
              <a:t>information sharing </a:t>
            </a:r>
            <a:r>
              <a:rPr lang="en-US" sz="1600" dirty="0" smtClean="0"/>
              <a:t>(supply side of accountability) as well as the active </a:t>
            </a:r>
            <a:r>
              <a:rPr lang="en-US" sz="1600" b="1" dirty="0" smtClean="0"/>
              <a:t>use of information </a:t>
            </a:r>
            <a:r>
              <a:rPr lang="en-US" sz="1600" dirty="0" smtClean="0"/>
              <a:t>for increased accountability (demand side of information)</a:t>
            </a:r>
          </a:p>
          <a:p>
            <a:endParaRPr lang="en-US" b="1" dirty="0" smtClean="0"/>
          </a:p>
        </p:txBody>
      </p:sp>
      <p:sp>
        <p:nvSpPr>
          <p:cNvPr id="14339" name="Title 2"/>
          <p:cNvSpPr>
            <a:spLocks noGrp="1"/>
          </p:cNvSpPr>
          <p:nvPr>
            <p:ph type="title"/>
          </p:nvPr>
        </p:nvSpPr>
        <p:spPr>
          <a:xfrm>
            <a:off x="2446338" y="131763"/>
            <a:ext cx="6543675" cy="1531937"/>
          </a:xfrm>
        </p:spPr>
        <p:txBody>
          <a:bodyPr/>
          <a:lstStyle/>
          <a:p>
            <a:r>
              <a:rPr lang="en-US" b="1" dirty="0" smtClean="0"/>
              <a:t>Objectives</a:t>
            </a:r>
            <a:endParaRPr lang="en-GB"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44763" y="1857375"/>
            <a:ext cx="6313487" cy="4576763"/>
          </a:xfrm>
        </p:spPr>
        <p:txBody>
          <a:bodyPr/>
          <a:lstStyle/>
          <a:p>
            <a:pPr marL="457200" indent="-457200">
              <a:buFont typeface="+mj-lt"/>
              <a:buAutoNum type="arabicPeriod"/>
              <a:defRPr/>
            </a:pPr>
            <a:r>
              <a:rPr lang="en-GB" dirty="0" smtClean="0"/>
              <a:t>What is a PGA, and what value does it add?</a:t>
            </a:r>
          </a:p>
          <a:p>
            <a:pPr marL="457200" indent="-457200">
              <a:buFont typeface="+mj-lt"/>
              <a:buAutoNum type="arabicPeriod"/>
              <a:defRPr/>
            </a:pPr>
            <a:r>
              <a:rPr lang="en-GB" dirty="0" smtClean="0"/>
              <a:t>How can a PGA be applied to REDD+ in Viet Nam?</a:t>
            </a:r>
          </a:p>
          <a:p>
            <a:pPr marL="457200" indent="-457200">
              <a:buFont typeface="+mj-lt"/>
              <a:buAutoNum type="arabicPeriod"/>
              <a:defRPr/>
            </a:pPr>
            <a:r>
              <a:rPr lang="en-GB" dirty="0" smtClean="0"/>
              <a:t>Feedback from members to guide definition of scope and objectives</a:t>
            </a:r>
            <a:endParaRPr lang="en-GB" dirty="0"/>
          </a:p>
        </p:txBody>
      </p:sp>
      <p:sp>
        <p:nvSpPr>
          <p:cNvPr id="13315" name="Title 2"/>
          <p:cNvSpPr>
            <a:spLocks noGrp="1"/>
          </p:cNvSpPr>
          <p:nvPr>
            <p:ph type="title"/>
          </p:nvPr>
        </p:nvSpPr>
        <p:spPr>
          <a:xfrm>
            <a:off x="2446338" y="131763"/>
            <a:ext cx="6543675" cy="1531937"/>
          </a:xfrm>
        </p:spPr>
        <p:txBody>
          <a:bodyPr/>
          <a:lstStyle/>
          <a:p>
            <a:r>
              <a:rPr lang="en-GB" dirty="0" smtClean="0"/>
              <a:t>Outline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5750" y="1857375"/>
            <a:ext cx="8715375" cy="4643438"/>
          </a:xfrm>
        </p:spPr>
        <p:txBody>
          <a:bodyPr/>
          <a:lstStyle/>
          <a:p>
            <a:pPr marL="457200" indent="-457200">
              <a:buFont typeface="+mj-lt"/>
              <a:buAutoNum type="arabicPeriod"/>
              <a:defRPr/>
            </a:pPr>
            <a:endParaRPr lang="en-GB" dirty="0" smtClean="0"/>
          </a:p>
          <a:p>
            <a:pPr marL="457200" indent="-457200">
              <a:buFont typeface="+mj-lt"/>
              <a:buAutoNum type="arabicPeriod"/>
              <a:defRPr/>
            </a:pPr>
            <a:r>
              <a:rPr lang="en-GB" dirty="0" smtClean="0"/>
              <a:t>To make members of the STWG on Governance familiar with the PGA concept </a:t>
            </a:r>
          </a:p>
          <a:p>
            <a:pPr marL="457200" indent="-457200">
              <a:buFont typeface="+mj-lt"/>
              <a:buAutoNum type="arabicPeriod"/>
              <a:defRPr/>
            </a:pPr>
            <a:endParaRPr lang="en-GB" dirty="0" smtClean="0"/>
          </a:p>
          <a:p>
            <a:pPr marL="457200" indent="-457200">
              <a:buFont typeface="+mj-lt"/>
              <a:buAutoNum type="arabicPeriod"/>
              <a:defRPr/>
            </a:pPr>
            <a:r>
              <a:rPr lang="en-GB" dirty="0" smtClean="0"/>
              <a:t>Provide guidance on the scope and objectives of the PGA to be applied</a:t>
            </a:r>
            <a:endParaRPr lang="en-GB" dirty="0"/>
          </a:p>
        </p:txBody>
      </p:sp>
      <p:sp>
        <p:nvSpPr>
          <p:cNvPr id="14339" name="Title 2"/>
          <p:cNvSpPr>
            <a:spLocks noGrp="1"/>
          </p:cNvSpPr>
          <p:nvPr>
            <p:ph type="title"/>
          </p:nvPr>
        </p:nvSpPr>
        <p:spPr>
          <a:xfrm>
            <a:off x="2446338" y="131763"/>
            <a:ext cx="6543675" cy="1531937"/>
          </a:xfrm>
        </p:spPr>
        <p:txBody>
          <a:bodyPr/>
          <a:lstStyle/>
          <a:p>
            <a:r>
              <a:rPr lang="en-GB" dirty="0" smtClean="0"/>
              <a:t>Goal of today’s discussion</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44763" y="1857375"/>
            <a:ext cx="6313487" cy="4576763"/>
          </a:xfrm>
        </p:spPr>
        <p:txBody>
          <a:bodyPr/>
          <a:lstStyle/>
          <a:p>
            <a:r>
              <a:rPr lang="en-US" dirty="0" smtClean="0"/>
              <a:t>Participatory Governance Assessments</a:t>
            </a:r>
          </a:p>
          <a:p>
            <a:pPr lvl="1"/>
            <a:r>
              <a:rPr lang="en-US" dirty="0" smtClean="0"/>
              <a:t>Assesses the state of governance in a country and develops indicators to measure progress </a:t>
            </a:r>
          </a:p>
          <a:p>
            <a:pPr lvl="1"/>
            <a:r>
              <a:rPr lang="en-US" dirty="0" smtClean="0"/>
              <a:t>An inclusive and participatory multi-stakeholder approach </a:t>
            </a:r>
          </a:p>
          <a:p>
            <a:pPr lvl="1"/>
            <a:endParaRPr lang="en-US" dirty="0" smtClean="0"/>
          </a:p>
          <a:p>
            <a:r>
              <a:rPr lang="en-US" dirty="0" smtClean="0"/>
              <a:t>Progress so far</a:t>
            </a:r>
          </a:p>
          <a:p>
            <a:pPr lvl="1"/>
            <a:r>
              <a:rPr lang="en-US" dirty="0" smtClean="0"/>
              <a:t>Draft Concept Note now available for commenting  </a:t>
            </a:r>
          </a:p>
          <a:p>
            <a:pPr marL="457200" indent="-457200">
              <a:buFont typeface="+mj-lt"/>
              <a:buAutoNum type="arabicPeriod"/>
              <a:defRPr/>
            </a:pPr>
            <a:endParaRPr lang="en-GB" dirty="0"/>
          </a:p>
        </p:txBody>
      </p:sp>
      <p:sp>
        <p:nvSpPr>
          <p:cNvPr id="13315" name="Title 2"/>
          <p:cNvSpPr>
            <a:spLocks noGrp="1"/>
          </p:cNvSpPr>
          <p:nvPr>
            <p:ph type="title"/>
          </p:nvPr>
        </p:nvSpPr>
        <p:spPr>
          <a:xfrm>
            <a:off x="2446338" y="131763"/>
            <a:ext cx="6543675" cy="1531937"/>
          </a:xfrm>
        </p:spPr>
        <p:txBody>
          <a:bodyPr/>
          <a:lstStyle/>
          <a:p>
            <a:r>
              <a:rPr lang="en-GB" dirty="0" smtClean="0"/>
              <a:t>What is a PGA?</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44763" y="1857375"/>
            <a:ext cx="6313487" cy="4576763"/>
          </a:xfrm>
        </p:spPr>
        <p:txBody>
          <a:bodyPr/>
          <a:lstStyle/>
          <a:p>
            <a:r>
              <a:rPr lang="en-US" dirty="0" smtClean="0"/>
              <a:t>Global Democratic Governance Assessment Programme (GAP) – pilots in Bhutan, China, Indonesia, Mongolia and Viet Nam </a:t>
            </a:r>
          </a:p>
          <a:p>
            <a:r>
              <a:rPr lang="en-US" dirty="0" smtClean="0"/>
              <a:t>Three key principles: </a:t>
            </a:r>
          </a:p>
          <a:p>
            <a:pPr lvl="1"/>
            <a:r>
              <a:rPr lang="en-US" dirty="0" smtClean="0"/>
              <a:t>Nationally owned</a:t>
            </a:r>
          </a:p>
          <a:p>
            <a:pPr lvl="1"/>
            <a:r>
              <a:rPr lang="en-US" dirty="0" smtClean="0"/>
              <a:t>Inclusive and consultative process </a:t>
            </a:r>
          </a:p>
          <a:p>
            <a:pPr lvl="1"/>
            <a:r>
              <a:rPr lang="en-US" dirty="0" smtClean="0"/>
              <a:t>Capacity building</a:t>
            </a:r>
          </a:p>
          <a:p>
            <a:r>
              <a:rPr lang="en-US" dirty="0" smtClean="0"/>
              <a:t>Enhances domestic, not external accountability, both vertical and horizontal </a:t>
            </a:r>
            <a:endParaRPr lang="en-GB" dirty="0" smtClean="0"/>
          </a:p>
          <a:p>
            <a:pPr marL="457200" indent="-457200">
              <a:buFont typeface="+mj-lt"/>
              <a:buAutoNum type="arabicPeriod"/>
              <a:defRPr/>
            </a:pPr>
            <a:endParaRPr lang="en-GB" dirty="0"/>
          </a:p>
        </p:txBody>
      </p:sp>
      <p:sp>
        <p:nvSpPr>
          <p:cNvPr id="13315" name="Title 2"/>
          <p:cNvSpPr>
            <a:spLocks noGrp="1"/>
          </p:cNvSpPr>
          <p:nvPr>
            <p:ph type="title"/>
          </p:nvPr>
        </p:nvSpPr>
        <p:spPr>
          <a:xfrm>
            <a:off x="2446338" y="131763"/>
            <a:ext cx="6543675" cy="1531937"/>
          </a:xfrm>
        </p:spPr>
        <p:txBody>
          <a:bodyPr/>
          <a:lstStyle/>
          <a:p>
            <a:r>
              <a:rPr lang="en-GB" dirty="0" smtClean="0"/>
              <a:t>Building on what we know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Title 2"/>
          <p:cNvSpPr>
            <a:spLocks noGrp="1"/>
          </p:cNvSpPr>
          <p:nvPr>
            <p:ph type="title"/>
          </p:nvPr>
        </p:nvSpPr>
        <p:spPr>
          <a:xfrm>
            <a:off x="2455574" y="140999"/>
            <a:ext cx="6543675" cy="1531937"/>
          </a:xfrm>
        </p:spPr>
        <p:txBody>
          <a:bodyPr/>
          <a:lstStyle/>
          <a:p>
            <a:r>
              <a:rPr lang="en-GB" dirty="0" smtClean="0"/>
              <a:t>What is a typical  process?</a:t>
            </a:r>
          </a:p>
        </p:txBody>
      </p:sp>
      <p:graphicFrame>
        <p:nvGraphicFramePr>
          <p:cNvPr id="17" name="Content Placeholder 3"/>
          <p:cNvGraphicFramePr>
            <a:graphicFrameLocks/>
          </p:cNvGraphicFramePr>
          <p:nvPr>
            <p:extLst>
              <p:ext uri="{D42A27DB-BD31-4B8C-83A1-F6EECF244321}">
                <p14:modId xmlns:p14="http://schemas.microsoft.com/office/powerpoint/2010/main" xmlns="" val="4289319815"/>
              </p:ext>
            </p:extLst>
          </p:nvPr>
        </p:nvGraphicFramePr>
        <p:xfrm>
          <a:off x="175491" y="1857375"/>
          <a:ext cx="8682759" cy="45767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44763" y="1857375"/>
            <a:ext cx="6313487" cy="4576763"/>
          </a:xfrm>
        </p:spPr>
        <p:txBody>
          <a:bodyPr/>
          <a:lstStyle/>
          <a:p>
            <a:r>
              <a:rPr lang="en-US" dirty="0" smtClean="0"/>
              <a:t>Nationally owned and led </a:t>
            </a:r>
          </a:p>
          <a:p>
            <a:r>
              <a:rPr lang="en-US" dirty="0" smtClean="0"/>
              <a:t>Baseline and indicators on issues that are of importance to all stakeholders, as identified by those concerned </a:t>
            </a:r>
          </a:p>
          <a:p>
            <a:r>
              <a:rPr lang="en-US" dirty="0" smtClean="0"/>
              <a:t>Enables monitoring over time to measure progress, identify gaps, and improve policy making </a:t>
            </a:r>
          </a:p>
          <a:p>
            <a:r>
              <a:rPr lang="en-US" dirty="0" smtClean="0"/>
              <a:t>Availability of information enhances transparency and accountability</a:t>
            </a:r>
            <a:endParaRPr lang="en-GB" dirty="0" smtClean="0"/>
          </a:p>
          <a:p>
            <a:pPr marL="457200" indent="-457200">
              <a:buFont typeface="+mj-lt"/>
              <a:buAutoNum type="arabicPeriod"/>
              <a:defRPr/>
            </a:pPr>
            <a:endParaRPr lang="en-GB" dirty="0"/>
          </a:p>
        </p:txBody>
      </p:sp>
      <p:sp>
        <p:nvSpPr>
          <p:cNvPr id="13315" name="Title 2"/>
          <p:cNvSpPr>
            <a:spLocks noGrp="1"/>
          </p:cNvSpPr>
          <p:nvPr>
            <p:ph type="title"/>
          </p:nvPr>
        </p:nvSpPr>
        <p:spPr>
          <a:xfrm>
            <a:off x="2446338" y="131763"/>
            <a:ext cx="6543675" cy="1531937"/>
          </a:xfrm>
        </p:spPr>
        <p:txBody>
          <a:bodyPr/>
          <a:lstStyle/>
          <a:p>
            <a:r>
              <a:rPr lang="en-GB" dirty="0" smtClean="0"/>
              <a:t>What is the value added of a PGA?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44763" y="1857375"/>
            <a:ext cx="6313487" cy="4576763"/>
          </a:xfrm>
        </p:spPr>
        <p:txBody>
          <a:bodyPr/>
          <a:lstStyle/>
          <a:p>
            <a:pPr eaLnBrk="1" hangingPunct="1"/>
            <a:r>
              <a:rPr lang="en-GB" dirty="0" smtClean="0"/>
              <a:t>Safeguards as addressed by the Cancun text</a:t>
            </a:r>
          </a:p>
          <a:p>
            <a:pPr eaLnBrk="1" hangingPunct="1"/>
            <a:r>
              <a:rPr lang="en-GB" dirty="0" smtClean="0"/>
              <a:t>Enhance confidence in the REDD+ mechanism by making all relevant  information available to all concerned stakeholders </a:t>
            </a:r>
          </a:p>
          <a:p>
            <a:pPr eaLnBrk="1" hangingPunct="1"/>
            <a:r>
              <a:rPr lang="en-GB" dirty="0" smtClean="0"/>
              <a:t>Experiences (all pilots) so far include:</a:t>
            </a:r>
          </a:p>
          <a:p>
            <a:pPr lvl="1" eaLnBrk="1" hangingPunct="1"/>
            <a:r>
              <a:rPr lang="en-GB" dirty="0" smtClean="0"/>
              <a:t>Indonesia</a:t>
            </a:r>
          </a:p>
          <a:p>
            <a:pPr lvl="1" eaLnBrk="1" hangingPunct="1"/>
            <a:r>
              <a:rPr lang="en-GB" dirty="0" smtClean="0"/>
              <a:t>Nigeria</a:t>
            </a:r>
          </a:p>
          <a:p>
            <a:pPr lvl="1" eaLnBrk="1" hangingPunct="1"/>
            <a:r>
              <a:rPr lang="en-GB" dirty="0" smtClean="0"/>
              <a:t>Ecuador </a:t>
            </a:r>
          </a:p>
          <a:p>
            <a:pPr marL="457200" indent="-457200">
              <a:buFont typeface="+mj-lt"/>
              <a:buAutoNum type="arabicPeriod"/>
              <a:defRPr/>
            </a:pPr>
            <a:endParaRPr lang="en-GB" dirty="0"/>
          </a:p>
        </p:txBody>
      </p:sp>
      <p:sp>
        <p:nvSpPr>
          <p:cNvPr id="13315" name="Title 2"/>
          <p:cNvSpPr>
            <a:spLocks noGrp="1"/>
          </p:cNvSpPr>
          <p:nvPr>
            <p:ph type="title"/>
          </p:nvPr>
        </p:nvSpPr>
        <p:spPr>
          <a:xfrm>
            <a:off x="2446338" y="131763"/>
            <a:ext cx="6543675" cy="1531937"/>
          </a:xfrm>
        </p:spPr>
        <p:txBody>
          <a:bodyPr/>
          <a:lstStyle/>
          <a:p>
            <a:r>
              <a:rPr lang="en-GB" dirty="0" smtClean="0"/>
              <a:t>Why is a PGA relevant in REDD+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Title 2"/>
          <p:cNvSpPr>
            <a:spLocks noGrp="1"/>
          </p:cNvSpPr>
          <p:nvPr>
            <p:ph type="title"/>
          </p:nvPr>
        </p:nvSpPr>
        <p:spPr>
          <a:xfrm>
            <a:off x="2446338" y="131763"/>
            <a:ext cx="6543675" cy="1531937"/>
          </a:xfrm>
        </p:spPr>
        <p:txBody>
          <a:bodyPr/>
          <a:lstStyle/>
          <a:p>
            <a:r>
              <a:rPr lang="en-GB" dirty="0" smtClean="0"/>
              <a:t>Increasing uptake</a:t>
            </a:r>
          </a:p>
        </p:txBody>
      </p:sp>
      <p:grpSp>
        <p:nvGrpSpPr>
          <p:cNvPr id="5" name="Picture Placeholder 4"/>
          <p:cNvGrpSpPr>
            <a:grpSpLocks noGrp="1"/>
          </p:cNvGrpSpPr>
          <p:nvPr>
            <p:ph type="pic" idx="1"/>
          </p:nvPr>
        </p:nvGrpSpPr>
        <p:grpSpPr>
          <a:xfrm>
            <a:off x="323273" y="1812925"/>
            <a:ext cx="8638165" cy="4884738"/>
            <a:chOff x="306388" y="1789113"/>
            <a:chExt cx="8534400" cy="4306887"/>
          </a:xfrm>
        </p:grpSpPr>
        <p:sp>
          <p:nvSpPr>
            <p:cNvPr id="6" name="Oval 3"/>
            <p:cNvSpPr>
              <a:spLocks noChangeAspect="1" noChangeArrowheads="1"/>
            </p:cNvSpPr>
            <p:nvPr/>
          </p:nvSpPr>
          <p:spPr bwMode="auto">
            <a:xfrm>
              <a:off x="1627188" y="1793875"/>
              <a:ext cx="2903537" cy="2438400"/>
            </a:xfrm>
            <a:prstGeom prst="ellipse">
              <a:avLst/>
            </a:prstGeom>
            <a:solidFill>
              <a:srgbClr val="F9D7A5"/>
            </a:solidFill>
            <a:ln>
              <a:noFill/>
            </a:ln>
            <a:extLst>
              <a:ext uri="{91240B29-F687-4F45-9708-019B960494DF}">
                <a14:hiddenLine xmlns:a14="http://schemas.microsoft.com/office/drawing/2010/main" xmlns="" w="9525">
                  <a:solidFill>
                    <a:srgbClr val="000000"/>
                  </a:solidFill>
                  <a:round/>
                  <a:headEnd/>
                  <a:tailEnd/>
                </a14:hiddenLine>
              </a:ext>
            </a:extLst>
          </p:spPr>
          <p:txBody>
            <a:bodyPr tIns="0" anchorCtr="1"/>
            <a:lstStyle/>
            <a:p>
              <a:pPr eaLnBrk="0" hangingPunct="0"/>
              <a:endParaRPr lang="en-US" sz="1600"/>
            </a:p>
          </p:txBody>
        </p:sp>
        <p:sp>
          <p:nvSpPr>
            <p:cNvPr id="7" name="Oval 4"/>
            <p:cNvSpPr>
              <a:spLocks noChangeAspect="1" noChangeArrowheads="1"/>
            </p:cNvSpPr>
            <p:nvPr/>
          </p:nvSpPr>
          <p:spPr bwMode="auto">
            <a:xfrm>
              <a:off x="5348288" y="1789113"/>
              <a:ext cx="2895600" cy="2432050"/>
            </a:xfrm>
            <a:prstGeom prst="ellipse">
              <a:avLst/>
            </a:prstGeom>
            <a:solidFill>
              <a:srgbClr val="F9D7A5"/>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tIns="0"/>
            <a:lstStyle/>
            <a:p>
              <a:pPr eaLnBrk="0" hangingPunct="0"/>
              <a:endParaRPr lang="en-US" sz="1600"/>
            </a:p>
          </p:txBody>
        </p:sp>
        <p:sp>
          <p:nvSpPr>
            <p:cNvPr id="8" name="AutoShape 5"/>
            <p:cNvSpPr>
              <a:spLocks noChangeAspect="1" noChangeArrowheads="1"/>
            </p:cNvSpPr>
            <p:nvPr/>
          </p:nvSpPr>
          <p:spPr bwMode="auto">
            <a:xfrm>
              <a:off x="3563938" y="2509838"/>
              <a:ext cx="2168525" cy="990600"/>
            </a:xfrm>
            <a:prstGeom prst="leftRightArrow">
              <a:avLst>
                <a:gd name="adj1" fmla="val 57694"/>
                <a:gd name="adj2" fmla="val 41106"/>
              </a:avLst>
            </a:prstGeom>
            <a:solidFill>
              <a:srgbClr val="D1780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nchor="ctr"/>
            <a:lstStyle/>
            <a:p>
              <a:pPr algn="ctr" eaLnBrk="0" hangingPunct="0">
                <a:lnSpc>
                  <a:spcPct val="95000"/>
                </a:lnSpc>
              </a:pPr>
              <a:endParaRPr lang="en-GB" sz="1400" b="1"/>
            </a:p>
            <a:p>
              <a:pPr algn="ctr" eaLnBrk="0" hangingPunct="0">
                <a:lnSpc>
                  <a:spcPct val="95000"/>
                </a:lnSpc>
              </a:pPr>
              <a:r>
                <a:rPr lang="en-GB" sz="1400" b="1"/>
                <a:t>Need to improve dialogue</a:t>
              </a:r>
            </a:p>
            <a:p>
              <a:pPr algn="ctr" eaLnBrk="0" hangingPunct="0">
                <a:lnSpc>
                  <a:spcPct val="95000"/>
                </a:lnSpc>
              </a:pPr>
              <a:r>
                <a:rPr lang="en-GB" sz="1400"/>
                <a:t> </a:t>
              </a:r>
            </a:p>
          </p:txBody>
        </p:sp>
        <p:sp>
          <p:nvSpPr>
            <p:cNvPr id="9" name="AutoShape 11"/>
            <p:cNvSpPr>
              <a:spLocks noChangeArrowheads="1"/>
            </p:cNvSpPr>
            <p:nvPr/>
          </p:nvSpPr>
          <p:spPr bwMode="auto">
            <a:xfrm flipV="1">
              <a:off x="1408113" y="5029200"/>
              <a:ext cx="950912" cy="1066800"/>
            </a:xfrm>
            <a:prstGeom prst="wedgeRectCallout">
              <a:avLst>
                <a:gd name="adj1" fmla="val 76875"/>
                <a:gd name="adj2" fmla="val 170833"/>
              </a:avLst>
            </a:prstGeom>
            <a:solidFill>
              <a:srgbClr val="00759A"/>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rot="10800000" lIns="0" tIns="0" rIns="0" bIns="0" anchor="ctr"/>
            <a:lstStyle/>
            <a:p>
              <a:pPr algn="ctr" eaLnBrk="0" hangingPunct="0"/>
              <a:r>
                <a:rPr lang="en-GB" sz="1300" b="1"/>
                <a:t>Improving “usability”</a:t>
              </a:r>
            </a:p>
            <a:p>
              <a:pPr algn="ctr" eaLnBrk="0" hangingPunct="0"/>
              <a:r>
                <a:rPr lang="en-GB" sz="1300" b="1"/>
                <a:t>of evidence</a:t>
              </a:r>
            </a:p>
            <a:p>
              <a:pPr algn="ctr" eaLnBrk="0" hangingPunct="0"/>
              <a:endParaRPr lang="en-GB" sz="800" b="1"/>
            </a:p>
          </p:txBody>
        </p:sp>
        <p:sp>
          <p:nvSpPr>
            <p:cNvPr id="10" name="AutoShape 15"/>
            <p:cNvSpPr>
              <a:spLocks noChangeArrowheads="1"/>
            </p:cNvSpPr>
            <p:nvPr/>
          </p:nvSpPr>
          <p:spPr bwMode="auto">
            <a:xfrm flipV="1">
              <a:off x="306388" y="5029200"/>
              <a:ext cx="1041400" cy="1066800"/>
            </a:xfrm>
            <a:prstGeom prst="wedgeRectCallout">
              <a:avLst>
                <a:gd name="adj1" fmla="val 149694"/>
                <a:gd name="adj2" fmla="val 172917"/>
              </a:avLst>
            </a:prstGeom>
            <a:solidFill>
              <a:srgbClr val="00759A"/>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rot="10800000" lIns="0" tIns="0" rIns="0" bIns="91440" anchor="b"/>
            <a:lstStyle/>
            <a:p>
              <a:pPr algn="ctr" eaLnBrk="0" hangingPunct="0"/>
              <a:r>
                <a:rPr lang="en-GB" sz="1300" b="1"/>
                <a:t>Reliable</a:t>
              </a:r>
            </a:p>
            <a:p>
              <a:pPr algn="ctr" eaLnBrk="0" hangingPunct="0"/>
              <a:r>
                <a:rPr lang="en-GB" sz="1300" b="1"/>
                <a:t>and </a:t>
              </a:r>
              <a:r>
                <a:rPr lang="en-GB" sz="1200" b="1"/>
                <a:t>trustworthy</a:t>
              </a:r>
            </a:p>
            <a:p>
              <a:pPr algn="ctr" eaLnBrk="0" hangingPunct="0"/>
              <a:r>
                <a:rPr lang="en-GB" sz="1300" b="1"/>
                <a:t>evidence</a:t>
              </a:r>
            </a:p>
            <a:p>
              <a:pPr algn="ctr" eaLnBrk="0" hangingPunct="0"/>
              <a:endParaRPr lang="en-GB" sz="900" b="1"/>
            </a:p>
          </p:txBody>
        </p:sp>
        <p:sp>
          <p:nvSpPr>
            <p:cNvPr id="11" name="AutoShape 38"/>
            <p:cNvSpPr>
              <a:spLocks noChangeArrowheads="1"/>
            </p:cNvSpPr>
            <p:nvPr/>
          </p:nvSpPr>
          <p:spPr bwMode="auto">
            <a:xfrm flipV="1">
              <a:off x="6315075" y="4379913"/>
              <a:ext cx="1143000" cy="750887"/>
            </a:xfrm>
            <a:prstGeom prst="wedgeRectCallout">
              <a:avLst>
                <a:gd name="adj1" fmla="val -12088"/>
                <a:gd name="adj2" fmla="val 156551"/>
              </a:avLst>
            </a:prstGeom>
            <a:solidFill>
              <a:srgbClr val="B1CE0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rot="10800000" tIns="0" bIns="182880" anchor="ctr"/>
            <a:lstStyle/>
            <a:p>
              <a:pPr algn="ctr" eaLnBrk="0" hangingPunct="0">
                <a:lnSpc>
                  <a:spcPct val="90000"/>
                </a:lnSpc>
              </a:pPr>
              <a:r>
                <a:rPr lang="en-GB" sz="1300" b="1"/>
                <a:t>Getting appropriate Buy-in</a:t>
              </a:r>
            </a:p>
            <a:p>
              <a:pPr algn="ctr" eaLnBrk="0" hangingPunct="0">
                <a:lnSpc>
                  <a:spcPct val="90000"/>
                </a:lnSpc>
              </a:pPr>
              <a:endParaRPr lang="en-GB" sz="1400" b="1"/>
            </a:p>
          </p:txBody>
        </p:sp>
        <p:sp>
          <p:nvSpPr>
            <p:cNvPr id="12" name="AutoShape 40"/>
            <p:cNvSpPr>
              <a:spLocks noChangeArrowheads="1"/>
            </p:cNvSpPr>
            <p:nvPr/>
          </p:nvSpPr>
          <p:spPr bwMode="auto">
            <a:xfrm flipV="1">
              <a:off x="7697788" y="4379913"/>
              <a:ext cx="1143000" cy="750887"/>
            </a:xfrm>
            <a:prstGeom prst="wedgeRectCallout">
              <a:avLst>
                <a:gd name="adj1" fmla="val -117778"/>
                <a:gd name="adj2" fmla="val 163106"/>
              </a:avLst>
            </a:prstGeom>
            <a:solidFill>
              <a:srgbClr val="B1CE0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rot="10800000" bIns="182880" anchor="ctr"/>
            <a:lstStyle/>
            <a:p>
              <a:pPr algn="ctr" eaLnBrk="0" hangingPunct="0"/>
              <a:r>
                <a:rPr lang="en-GB" sz="1300" b="1"/>
                <a:t>Incentives to use evidence</a:t>
              </a:r>
            </a:p>
            <a:p>
              <a:pPr algn="ctr" eaLnBrk="0" hangingPunct="0"/>
              <a:endParaRPr lang="en-GB" sz="1300" b="1"/>
            </a:p>
          </p:txBody>
        </p:sp>
        <p:sp>
          <p:nvSpPr>
            <p:cNvPr id="13" name="AutoShape 21"/>
            <p:cNvSpPr>
              <a:spLocks noChangeArrowheads="1"/>
            </p:cNvSpPr>
            <p:nvPr/>
          </p:nvSpPr>
          <p:spPr bwMode="auto">
            <a:xfrm flipV="1">
              <a:off x="2419350" y="5029200"/>
              <a:ext cx="1192213" cy="1066800"/>
            </a:xfrm>
            <a:prstGeom prst="wedgeRectCallout">
              <a:avLst>
                <a:gd name="adj1" fmla="val -6991"/>
                <a:gd name="adj2" fmla="val 169491"/>
              </a:avLst>
            </a:prstGeom>
            <a:solidFill>
              <a:srgbClr val="00759A"/>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rot="10800000" lIns="0" tIns="0" rIns="0" bIns="91440"/>
            <a:lstStyle/>
            <a:p>
              <a:pPr algn="ctr" eaLnBrk="0" hangingPunct="0"/>
              <a:r>
                <a:rPr lang="en-GB" sz="1300" b="1"/>
                <a:t>Effective dissemination</a:t>
              </a:r>
            </a:p>
            <a:p>
              <a:pPr algn="ctr" eaLnBrk="0" hangingPunct="0"/>
              <a:endParaRPr lang="en-GB" sz="1200" b="1"/>
            </a:p>
          </p:txBody>
        </p:sp>
        <p:sp>
          <p:nvSpPr>
            <p:cNvPr id="14" name="AutoShape 21"/>
            <p:cNvSpPr>
              <a:spLocks noChangeArrowheads="1"/>
            </p:cNvSpPr>
            <p:nvPr/>
          </p:nvSpPr>
          <p:spPr bwMode="auto">
            <a:xfrm flipV="1">
              <a:off x="3673475" y="5029200"/>
              <a:ext cx="838200" cy="1066800"/>
            </a:xfrm>
            <a:prstGeom prst="wedgeRectCallout">
              <a:avLst>
                <a:gd name="adj1" fmla="val -98866"/>
                <a:gd name="adj2" fmla="val 169792"/>
              </a:avLst>
            </a:prstGeom>
            <a:solidFill>
              <a:srgbClr val="00759A"/>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rot="10800000" lIns="0" tIns="0" rIns="0" bIns="91440"/>
            <a:lstStyle/>
            <a:p>
              <a:pPr algn="ctr" eaLnBrk="0" hangingPunct="0"/>
              <a:r>
                <a:rPr lang="en-GB" sz="1300" b="1"/>
                <a:t>Wide Access</a:t>
              </a:r>
            </a:p>
          </p:txBody>
        </p:sp>
        <p:sp>
          <p:nvSpPr>
            <p:cNvPr id="15" name="Text Box 13"/>
            <p:cNvSpPr txBox="1">
              <a:spLocks noChangeArrowheads="1"/>
            </p:cNvSpPr>
            <p:nvPr/>
          </p:nvSpPr>
          <p:spPr bwMode="auto">
            <a:xfrm>
              <a:off x="6084888" y="2276475"/>
              <a:ext cx="1944687" cy="12176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b="1"/>
                <a:t>Data Users</a:t>
              </a:r>
            </a:p>
            <a:p>
              <a:pPr eaLnBrk="1" hangingPunct="1">
                <a:buFontTx/>
                <a:buChar char="•"/>
              </a:pPr>
              <a:r>
                <a:rPr lang="en-GB" sz="1400"/>
                <a:t>Policy Makers </a:t>
              </a:r>
            </a:p>
            <a:p>
              <a:pPr eaLnBrk="1" hangingPunct="1">
                <a:buFontTx/>
                <a:buChar char="•"/>
              </a:pPr>
              <a:r>
                <a:rPr lang="en-GB" sz="1400"/>
                <a:t>Parliament </a:t>
              </a:r>
            </a:p>
            <a:p>
              <a:pPr eaLnBrk="1" hangingPunct="1">
                <a:buFontTx/>
                <a:buChar char="•"/>
              </a:pPr>
              <a:r>
                <a:rPr lang="en-GB" sz="1400"/>
                <a:t>Political Parties </a:t>
              </a:r>
            </a:p>
            <a:p>
              <a:pPr eaLnBrk="1" hangingPunct="1">
                <a:buFontTx/>
                <a:buChar char="•"/>
              </a:pPr>
              <a:r>
                <a:rPr lang="en-GB" sz="1400"/>
                <a:t>Civil society</a:t>
              </a:r>
            </a:p>
          </p:txBody>
        </p:sp>
        <p:sp>
          <p:nvSpPr>
            <p:cNvPr id="16" name="Text Box 14"/>
            <p:cNvSpPr txBox="1">
              <a:spLocks noChangeArrowheads="1"/>
            </p:cNvSpPr>
            <p:nvPr/>
          </p:nvSpPr>
          <p:spPr bwMode="auto">
            <a:xfrm>
              <a:off x="2122488" y="2279650"/>
              <a:ext cx="1944687" cy="10048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b="1" dirty="0"/>
                <a:t>Data Producers</a:t>
              </a:r>
            </a:p>
            <a:p>
              <a:pPr eaLnBrk="1" hangingPunct="1">
                <a:buFontTx/>
                <a:buChar char="•"/>
              </a:pPr>
              <a:r>
                <a:rPr lang="en-GB" sz="1400" dirty="0"/>
                <a:t>Statisticians</a:t>
              </a:r>
            </a:p>
            <a:p>
              <a:pPr eaLnBrk="1" hangingPunct="1">
                <a:buFontTx/>
                <a:buChar char="•"/>
              </a:pPr>
              <a:r>
                <a:rPr lang="en-GB" sz="1400" dirty="0"/>
                <a:t>Officials</a:t>
              </a:r>
            </a:p>
            <a:p>
              <a:pPr eaLnBrk="1" hangingPunct="1">
                <a:buFontTx/>
                <a:buChar char="•"/>
              </a:pPr>
              <a:r>
                <a:rPr lang="en-GB" sz="1400" dirty="0"/>
                <a:t>Researchers </a:t>
              </a:r>
            </a:p>
          </p:txBody>
        </p:sp>
      </p:gr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551</TotalTime>
  <Words>2965</Words>
  <Application>Microsoft Office PowerPoint</Application>
  <PresentationFormat>On-screen Show (4:3)</PresentationFormat>
  <Paragraphs>232</Paragraphs>
  <Slides>19</Slides>
  <Notes>18</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Participatory Governance Assessment (PGA) for REDD+</vt:lpstr>
      <vt:lpstr>Outline</vt:lpstr>
      <vt:lpstr>Goal of today’s discussion</vt:lpstr>
      <vt:lpstr>What is a PGA?</vt:lpstr>
      <vt:lpstr>Building on what we know </vt:lpstr>
      <vt:lpstr>What is a typical  process?</vt:lpstr>
      <vt:lpstr>What is the value added of a PGA? </vt:lpstr>
      <vt:lpstr>Why is a PGA relevant in REDD+ </vt:lpstr>
      <vt:lpstr>Increasing uptake</vt:lpstr>
      <vt:lpstr>What is a typical  process?</vt:lpstr>
      <vt:lpstr>How can a PGA be applied to REDD+ in Viet Nam?</vt:lpstr>
      <vt:lpstr>Geographical scope</vt:lpstr>
      <vt:lpstr>Stakeholder involvement</vt:lpstr>
      <vt:lpstr>Data Collection methodology</vt:lpstr>
      <vt:lpstr>Next steps</vt:lpstr>
      <vt:lpstr>Feedback</vt:lpstr>
      <vt:lpstr>Thematic scope</vt:lpstr>
      <vt:lpstr>Objectives</vt:lpstr>
      <vt:lpstr>Slide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Isabelle</dc:creator>
  <cp:lastModifiedBy>Tore.Langhelle</cp:lastModifiedBy>
  <cp:revision>68</cp:revision>
  <dcterms:created xsi:type="dcterms:W3CDTF">2009-05-15T09:37:26Z</dcterms:created>
  <dcterms:modified xsi:type="dcterms:W3CDTF">2011-11-25T03:27:23Z</dcterms:modified>
</cp:coreProperties>
</file>