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8"/>
  </p:handoutMasterIdLst>
  <p:sldIdLst>
    <p:sldId id="256" r:id="rId2"/>
    <p:sldId id="257" r:id="rId3"/>
    <p:sldId id="258" r:id="rId4"/>
    <p:sldId id="261" r:id="rId5"/>
    <p:sldId id="263" r:id="rId6"/>
    <p:sldId id="262" r:id="rId7"/>
  </p:sldIdLst>
  <p:sldSz cx="9144000" cy="6858000" type="screen4x3"/>
  <p:notesSz cx="7086600" cy="90249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92B59-DEA4-4957-8EDE-2CD26B320D7D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2125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100" y="8572125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E1054-1177-4BC6-91C8-CECD76850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D5F754-1BDF-43C1-9BD6-B541482D67BA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0DAFC2B-5A65-4E86-A82A-27C0483D6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76199"/>
            <a:ext cx="8382000" cy="761999"/>
          </a:xfrm>
        </p:spPr>
        <p:txBody>
          <a:bodyPr>
            <a:normAutofit fontScale="90000"/>
          </a:bodyPr>
          <a:lstStyle/>
          <a:p>
            <a:r>
              <a:rPr lang="en-US" sz="5300" dirty="0">
                <a:latin typeface="AR DARLING" pitchFamily="2" charset="0"/>
              </a:rPr>
              <a:t>MEETING OBJECTIVES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 algn="just"/>
            <a:endParaRPr lang="en-GB" sz="4000" dirty="0" smtClean="0">
              <a:latin typeface="Aharoni" pitchFamily="2" charset="-79"/>
              <a:cs typeface="Aharoni" pitchFamily="2" charset="-79"/>
            </a:endParaRPr>
          </a:p>
          <a:p>
            <a:pPr algn="just"/>
            <a:r>
              <a:rPr lang="en-GB" sz="4000" dirty="0" smtClean="0">
                <a:latin typeface="Aharoni" pitchFamily="2" charset="-79"/>
                <a:cs typeface="Aharoni" pitchFamily="2" charset="-79"/>
              </a:rPr>
              <a:t>The </a:t>
            </a:r>
            <a:r>
              <a:rPr lang="en-GB" sz="4000" dirty="0">
                <a:latin typeface="Aharoni" pitchFamily="2" charset="-79"/>
                <a:cs typeface="Aharoni" pitchFamily="2" charset="-79"/>
              </a:rPr>
              <a:t>overall </a:t>
            </a:r>
            <a:r>
              <a:rPr lang="en-GB" sz="4000" dirty="0" smtClean="0">
                <a:latin typeface="Aharoni" pitchFamily="2" charset="-79"/>
                <a:cs typeface="Aharoni" pitchFamily="2" charset="-79"/>
              </a:rPr>
              <a:t>objective is to</a:t>
            </a:r>
          </a:p>
          <a:p>
            <a:pPr lvl="1" algn="just">
              <a:buFont typeface="Arial" pitchFamily="34" charset="0"/>
              <a:buChar char="•"/>
            </a:pPr>
            <a:r>
              <a:rPr lang="en-GB" sz="4600" smtClean="0">
                <a:latin typeface="Aharoni" pitchFamily="2" charset="-79"/>
                <a:cs typeface="Aharoni" pitchFamily="2" charset="-79"/>
              </a:rPr>
              <a:t>re-</a:t>
            </a:r>
            <a:r>
              <a:rPr lang="en-GB" sz="4600" smtClean="0">
                <a:latin typeface="Aharoni" pitchFamily="2" charset="-79"/>
                <a:cs typeface="Aharoni" pitchFamily="2" charset="-79"/>
              </a:rPr>
              <a:t>activate </a:t>
            </a:r>
            <a:r>
              <a:rPr lang="en-GB" sz="4600" smtClean="0">
                <a:latin typeface="Aharoni" pitchFamily="2" charset="-79"/>
                <a:cs typeface="Aharoni" pitchFamily="2" charset="-79"/>
              </a:rPr>
              <a:t>the </a:t>
            </a:r>
            <a:r>
              <a:rPr lang="en-GB" sz="4600" dirty="0">
                <a:latin typeface="Aharoni" pitchFamily="2" charset="-79"/>
                <a:cs typeface="Aharoni" pitchFamily="2" charset="-79"/>
              </a:rPr>
              <a:t>Nigerian PGA process, and </a:t>
            </a:r>
            <a:endParaRPr lang="en-GB" sz="4600" dirty="0" smtClean="0">
              <a:latin typeface="Aharoni" pitchFamily="2" charset="-79"/>
              <a:cs typeface="Aharoni" pitchFamily="2" charset="-79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en-GB" sz="4600" dirty="0" smtClean="0">
                <a:latin typeface="Aharoni" pitchFamily="2" charset="-79"/>
                <a:cs typeface="Aharoni" pitchFamily="2" charset="-79"/>
              </a:rPr>
              <a:t>define a precise plan </a:t>
            </a:r>
            <a:r>
              <a:rPr lang="en-GB" sz="4600" dirty="0">
                <a:latin typeface="Aharoni" pitchFamily="2" charset="-79"/>
                <a:cs typeface="Aharoni" pitchFamily="2" charset="-79"/>
              </a:rPr>
              <a:t>and modes of implementation </a:t>
            </a:r>
            <a:r>
              <a:rPr lang="en-GB" sz="4600" dirty="0" smtClean="0">
                <a:latin typeface="Aharoni" pitchFamily="2" charset="-79"/>
                <a:cs typeface="Aharoni" pitchFamily="2" charset="-79"/>
              </a:rPr>
              <a:t>for </a:t>
            </a:r>
            <a:r>
              <a:rPr lang="en-GB" sz="4600" dirty="0">
                <a:latin typeface="Aharoni" pitchFamily="2" charset="-79"/>
                <a:cs typeface="Aharoni" pitchFamily="2" charset="-79"/>
              </a:rPr>
              <a:t>a prompt follow-up and </a:t>
            </a:r>
            <a:r>
              <a:rPr lang="en-GB" sz="4600" dirty="0" smtClean="0">
                <a:latin typeface="Aharoni" pitchFamily="2" charset="-79"/>
                <a:cs typeface="Aharoni" pitchFamily="2" charset="-79"/>
              </a:rPr>
              <a:t>efficient </a:t>
            </a:r>
            <a:r>
              <a:rPr lang="en-GB" sz="4600" dirty="0">
                <a:latin typeface="Aharoni" pitchFamily="2" charset="-79"/>
                <a:cs typeface="Aharoni" pitchFamily="2" charset="-79"/>
              </a:rPr>
              <a:t>conduction of activities. </a:t>
            </a:r>
            <a:endParaRPr lang="en-US" sz="4600" dirty="0">
              <a:latin typeface="Aharoni" pitchFamily="2" charset="-79"/>
              <a:cs typeface="Aharoni" pitchFamily="2" charset="-79"/>
            </a:endParaRPr>
          </a:p>
          <a:p>
            <a:pPr algn="just"/>
            <a:endParaRPr lang="en-US" sz="4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specific objectives </a:t>
            </a:r>
            <a:r>
              <a:rPr lang="en-US" dirty="0" smtClean="0"/>
              <a:t>are to: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763000" cy="5638800"/>
          </a:xfrm>
        </p:spPr>
        <p:txBody>
          <a:bodyPr/>
          <a:lstStyle/>
          <a:p>
            <a:pPr lvl="0"/>
            <a:r>
              <a:rPr lang="en-US" dirty="0"/>
              <a:t>Review PGA outputs to </a:t>
            </a:r>
            <a:r>
              <a:rPr lang="en-US" dirty="0" smtClean="0"/>
              <a:t>date, including </a:t>
            </a:r>
            <a:r>
              <a:rPr lang="en-US" dirty="0"/>
              <a:t>the </a:t>
            </a:r>
            <a:endParaRPr lang="en-US" dirty="0" smtClean="0"/>
          </a:p>
          <a:p>
            <a:pPr lvl="1"/>
            <a:r>
              <a:rPr lang="en-US" dirty="0" smtClean="0"/>
              <a:t>preliminary research studies,</a:t>
            </a:r>
          </a:p>
          <a:p>
            <a:pPr lvl="1"/>
            <a:r>
              <a:rPr lang="en-US" dirty="0" smtClean="0"/>
              <a:t>workshop </a:t>
            </a:r>
            <a:r>
              <a:rPr lang="en-US" dirty="0"/>
              <a:t>report and </a:t>
            </a:r>
            <a:endParaRPr lang="en-US" dirty="0" smtClean="0"/>
          </a:p>
          <a:p>
            <a:pPr lvl="1"/>
            <a:r>
              <a:rPr lang="en-US" dirty="0" smtClean="0"/>
              <a:t>draft </a:t>
            </a:r>
            <a:r>
              <a:rPr lang="en-US" dirty="0"/>
              <a:t>indicators </a:t>
            </a:r>
            <a:r>
              <a:rPr lang="en-US" dirty="0" smtClean="0"/>
              <a:t>set.</a:t>
            </a:r>
            <a:endParaRPr lang="en-US" dirty="0"/>
          </a:p>
          <a:p>
            <a:pPr lvl="0"/>
            <a:r>
              <a:rPr lang="en-US" dirty="0"/>
              <a:t>Revise the PGA roadmap elaborated in January 2013 </a:t>
            </a:r>
            <a:r>
              <a:rPr lang="en-US" dirty="0" smtClean="0"/>
              <a:t>workshop and </a:t>
            </a:r>
            <a:r>
              <a:rPr lang="en-US" dirty="0"/>
              <a:t>validate an updated version of it</a:t>
            </a:r>
            <a:r>
              <a:rPr lang="en-US" dirty="0" smtClean="0"/>
              <a:t>.</a:t>
            </a:r>
          </a:p>
          <a:p>
            <a:pPr lvl="0">
              <a:buNone/>
            </a:pPr>
            <a:endParaRPr lang="en-US" dirty="0" smtClean="0"/>
          </a:p>
          <a:p>
            <a:r>
              <a:rPr lang="en-US" sz="3200" dirty="0" smtClean="0"/>
              <a:t>Discuss and validate the integration of PGA into Nigeria's broader REDD+ work, including safeguards-related work.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10600" cy="66294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Agree </a:t>
            </a:r>
            <a:r>
              <a:rPr lang="en-US" sz="4000" dirty="0"/>
              <a:t>on main </a:t>
            </a:r>
            <a:r>
              <a:rPr lang="en-US" sz="4000" dirty="0" smtClean="0"/>
              <a:t>aspects </a:t>
            </a:r>
            <a:r>
              <a:rPr lang="en-US" sz="4000" dirty="0"/>
              <a:t>of the PGA process, </a:t>
            </a:r>
            <a:r>
              <a:rPr lang="en-US" sz="4000" dirty="0" smtClean="0"/>
              <a:t>including:</a:t>
            </a:r>
          </a:p>
          <a:p>
            <a:pPr lvl="1"/>
            <a:r>
              <a:rPr lang="en-US" sz="3600" dirty="0"/>
              <a:t>Length of the process;</a:t>
            </a:r>
          </a:p>
          <a:p>
            <a:pPr lvl="1"/>
            <a:r>
              <a:rPr lang="en-US" sz="3600" dirty="0"/>
              <a:t>Management </a:t>
            </a:r>
            <a:r>
              <a:rPr lang="en-US" sz="3600" dirty="0" smtClean="0"/>
              <a:t>structure, roles and task division tasks for </a:t>
            </a:r>
            <a:r>
              <a:rPr lang="en-US" sz="3600" dirty="0"/>
              <a:t>the PGA process </a:t>
            </a:r>
            <a:r>
              <a:rPr lang="en-US" sz="3600" dirty="0" smtClean="0"/>
              <a:t>in Nigeria;</a:t>
            </a:r>
          </a:p>
          <a:p>
            <a:pPr lvl="1"/>
            <a:r>
              <a:rPr lang="en-US" sz="3600" dirty="0" smtClean="0"/>
              <a:t>Levels/types of stakeholder engagement and participation for the different steps of the process;</a:t>
            </a:r>
          </a:p>
          <a:p>
            <a:pPr lvl="1"/>
            <a:r>
              <a:rPr lang="en-US" sz="3600" dirty="0" smtClean="0"/>
              <a:t>Modalities of communication, coordination and contribution between the different parties involved;</a:t>
            </a:r>
          </a:p>
          <a:p>
            <a:pPr lvl="1"/>
            <a:r>
              <a:rPr lang="en-US" sz="3200" dirty="0" smtClean="0"/>
              <a:t>Progress and performance monitoring; </a:t>
            </a:r>
          </a:p>
          <a:p>
            <a:pPr lvl="1"/>
            <a:r>
              <a:rPr lang="en-US" sz="3200" dirty="0" smtClean="0"/>
              <a:t>…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143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6019800"/>
          </a:xfrm>
        </p:spPr>
        <p:txBody>
          <a:bodyPr>
            <a:normAutofit/>
          </a:bodyPr>
          <a:lstStyle/>
          <a:p>
            <a:pPr lvl="0" algn="just"/>
            <a:r>
              <a:rPr lang="en-US" sz="4000" dirty="0" smtClean="0"/>
              <a:t>Prepare PGA </a:t>
            </a:r>
            <a:r>
              <a:rPr lang="en-US" sz="4000" dirty="0"/>
              <a:t>work plan for 2014, incl. fix the dates and main contents of the next PGA workshop(s), </a:t>
            </a:r>
            <a:endParaRPr lang="en-US" sz="4000" dirty="0" smtClean="0"/>
          </a:p>
          <a:p>
            <a:pPr lvl="0" algn="just">
              <a:buNone/>
            </a:pPr>
            <a:endParaRPr lang="en-US" sz="4000" dirty="0" smtClean="0"/>
          </a:p>
          <a:p>
            <a:pPr lvl="0" algn="just"/>
            <a:r>
              <a:rPr lang="en-US" sz="4000" dirty="0" smtClean="0"/>
              <a:t>Revision of the indicator set and preliminary identification of data </a:t>
            </a:r>
            <a:r>
              <a:rPr lang="en-US" sz="4000" dirty="0"/>
              <a:t>collection methods. </a:t>
            </a:r>
            <a:endParaRPr lang="en-US" sz="4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PGA Committee functional</a:t>
            </a:r>
          </a:p>
          <a:p>
            <a:r>
              <a:rPr lang="en-US" dirty="0" smtClean="0"/>
              <a:t>PGA Roadmap updated</a:t>
            </a:r>
          </a:p>
          <a:p>
            <a:r>
              <a:rPr lang="en-US" dirty="0" smtClean="0"/>
              <a:t>PGA Annual work plan completed</a:t>
            </a:r>
          </a:p>
          <a:p>
            <a:r>
              <a:rPr lang="en-US" dirty="0" smtClean="0"/>
              <a:t>Next PGA workshop date, participants and contents fixed</a:t>
            </a:r>
          </a:p>
          <a:p>
            <a:r>
              <a:rPr lang="en-US" dirty="0" smtClean="0"/>
              <a:t>PGA Management structure, Committee members and coordinator's role defined</a:t>
            </a:r>
          </a:p>
          <a:p>
            <a:r>
              <a:rPr lang="en-US" dirty="0" smtClean="0"/>
              <a:t>Mode of coordination with Safeguards work defined</a:t>
            </a:r>
          </a:p>
          <a:p>
            <a:r>
              <a:rPr lang="en-US" dirty="0" smtClean="0"/>
              <a:t>Indicator set revised and data collection methods tentatively identified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FOR  LISTENING</a:t>
            </a:r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233</TotalTime>
  <Words>242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MEETING OBJECTIVES </vt:lpstr>
      <vt:lpstr>The specific objectives are to: </vt:lpstr>
      <vt:lpstr>Slide 3</vt:lpstr>
      <vt:lpstr>Slide 4</vt:lpstr>
      <vt:lpstr>Expected Outcomes</vt:lpstr>
      <vt:lpstr>THANK YOU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OBJECTIVES</dc:title>
  <dc:creator>rosemary</dc:creator>
  <cp:lastModifiedBy>Danae Issa</cp:lastModifiedBy>
  <cp:revision>22</cp:revision>
  <dcterms:created xsi:type="dcterms:W3CDTF">2014-02-09T18:35:51Z</dcterms:created>
  <dcterms:modified xsi:type="dcterms:W3CDTF">2014-02-21T18:06:53Z</dcterms:modified>
</cp:coreProperties>
</file>