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8" r:id="rId5"/>
    <p:sldId id="269" r:id="rId6"/>
    <p:sldId id="267" r:id="rId7"/>
  </p:sldIdLst>
  <p:sldSz cx="9144000" cy="6858000" type="screen4x3"/>
  <p:notesSz cx="6858000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3840C-506A-460A-9464-C9EE419EFDBD}" type="datetimeFigureOut">
              <a:rPr lang="en-GB" smtClean="0"/>
              <a:pPr/>
              <a:t>16/01/2013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BF135-1E5C-49FF-8978-BA6225217D5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9/9d/UN-REDD-logo.gif" TargetMode="External"/><Relationship Id="rId7" Type="http://schemas.openxmlformats.org/officeDocument/2006/relationships/image" Target="../media/image4.png"/><Relationship Id="rId2" Type="http://schemas.openxmlformats.org/officeDocument/2006/relationships/hyperlink" Target="mailto:sdahiru85@yahoo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9/9d/UN-REDD-logo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9/9d/UN-REDD-logo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9/9d/UN-REDD-logo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9/9d/UN-REDD-logo.gi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9/9d/UN-REDD-logo.gif" TargetMode="External"/><Relationship Id="rId2" Type="http://schemas.openxmlformats.org/officeDocument/2006/relationships/hyperlink" Target="mailto:sdahiru85@yahoo.co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620688"/>
            <a:ext cx="8496944" cy="396044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4900" b="1" dirty="0" smtClean="0">
                <a:solidFill>
                  <a:schemeClr val="accent3">
                    <a:lumMod val="50000"/>
                  </a:schemeClr>
                </a:solidFill>
              </a:rPr>
              <a:t>Status of PGA process </a:t>
            </a:r>
            <a:r>
              <a:rPr lang="en-GB" sz="4900" b="1" dirty="0">
                <a:solidFill>
                  <a:schemeClr val="accent3">
                    <a:lumMod val="50000"/>
                  </a:schemeClr>
                </a:solidFill>
              </a:rPr>
              <a:t>in </a:t>
            </a:r>
            <a:r>
              <a:rPr lang="en-GB" sz="4900" b="1" dirty="0" smtClean="0">
                <a:solidFill>
                  <a:schemeClr val="accent3">
                    <a:lumMod val="50000"/>
                  </a:schemeClr>
                </a:solidFill>
              </a:rPr>
              <a:t>Nigeria</a:t>
            </a:r>
            <a:br>
              <a:rPr lang="en-GB" sz="49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GB" sz="49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GB" sz="49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GB" sz="40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GB" sz="4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GB" sz="3600" b="1" i="1" dirty="0" smtClean="0">
                <a:solidFill>
                  <a:srgbClr val="FF0000"/>
                </a:solidFill>
              </a:rPr>
              <a:t>Workshop on </a:t>
            </a:r>
            <a:r>
              <a:rPr lang="en-US" sz="3600" b="1" i="1" dirty="0" smtClean="0">
                <a:solidFill>
                  <a:srgbClr val="FF0000"/>
                </a:solidFill>
              </a:rPr>
              <a:t>Participatory </a:t>
            </a:r>
            <a:r>
              <a:rPr lang="en-US" sz="3600" b="1" i="1" dirty="0">
                <a:solidFill>
                  <a:srgbClr val="FF0000"/>
                </a:solidFill>
              </a:rPr>
              <a:t>Governance Assessment for REDD+</a:t>
            </a:r>
            <a:r>
              <a:rPr lang="en-GB" sz="3600" b="1" i="1" dirty="0" smtClean="0">
                <a:solidFill>
                  <a:srgbClr val="FF0000"/>
                </a:solidFill>
              </a:rPr>
              <a:t>  in Cross River State, Calabar, 16 -18 January 2013</a:t>
            </a:r>
            <a:endParaRPr lang="en-GB" sz="5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2293" y="5010944"/>
            <a:ext cx="6400800" cy="1847056"/>
          </a:xfrm>
        </p:spPr>
        <p:txBody>
          <a:bodyPr>
            <a:normAutofit fontScale="92500" lnSpcReduction="10000"/>
          </a:bodyPr>
          <a:lstStyle/>
          <a:p>
            <a:endParaRPr lang="en-GB" b="1" dirty="0" smtClean="0"/>
          </a:p>
          <a:p>
            <a:r>
              <a:rPr lang="en-GB" sz="2100" b="1" dirty="0" smtClean="0"/>
              <a:t>Salisu Dahiru </a:t>
            </a:r>
          </a:p>
          <a:p>
            <a:r>
              <a:rPr lang="en-GB" sz="2100" b="1" dirty="0" smtClean="0"/>
              <a:t>National Coordinator REDD+</a:t>
            </a:r>
          </a:p>
          <a:p>
            <a:r>
              <a:rPr lang="en-GB" sz="2100" b="1" dirty="0" smtClean="0"/>
              <a:t>Federal Ministry of Environment, Nigeria</a:t>
            </a:r>
          </a:p>
          <a:p>
            <a:r>
              <a:rPr lang="en-GB" sz="2100" b="1" i="1" dirty="0" smtClean="0">
                <a:hlinkClick r:id="rId2"/>
              </a:rPr>
              <a:t>sdahiru85@yahoo.com</a:t>
            </a:r>
            <a:r>
              <a:rPr lang="en-GB" sz="2100" b="1" i="1" dirty="0" smtClean="0"/>
              <a:t> </a:t>
            </a:r>
          </a:p>
          <a:p>
            <a:endParaRPr lang="en-GB" dirty="0"/>
          </a:p>
        </p:txBody>
      </p:sp>
      <p:pic>
        <p:nvPicPr>
          <p:cNvPr id="5" name="Picture 4" descr="File:UN-REDD-logo.gif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404664"/>
            <a:ext cx="194421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Nigerian Fla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24501" y="260648"/>
            <a:ext cx="172819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7519"/>
            <a:ext cx="1401763" cy="1122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322387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854968"/>
          </a:xfrm>
        </p:spPr>
        <p:txBody>
          <a:bodyPr>
            <a:normAutofit fontScale="90000"/>
          </a:bodyPr>
          <a:lstStyle/>
          <a:p>
            <a:pPr lvl="0"/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b="1" dirty="0" smtClean="0">
                <a:solidFill>
                  <a:schemeClr val="accent3">
                    <a:lumMod val="50000"/>
                  </a:schemeClr>
                </a:solidFill>
              </a:rPr>
              <a:t>Start and status of Nigeria’s PGA process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00808"/>
            <a:ext cx="5472608" cy="5157192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Determined to monitor how governance and social safeguards for REDD+ are promoted, addressed and respected, Nigeria initiated steps </a:t>
            </a:r>
            <a:r>
              <a:rPr lang="en-GB" dirty="0" smtClean="0"/>
              <a:t>towards </a:t>
            </a:r>
            <a:r>
              <a:rPr lang="en-GB" dirty="0" smtClean="0"/>
              <a:t>PGA process, comprising;</a:t>
            </a:r>
          </a:p>
          <a:p>
            <a:r>
              <a:rPr lang="en-GB" dirty="0" smtClean="0"/>
              <a:t>Consultation with key REDD+ stakeholders in Lagos (20 May 2011);</a:t>
            </a:r>
          </a:p>
          <a:p>
            <a:r>
              <a:rPr lang="en-GB" dirty="0" smtClean="0"/>
              <a:t>Consensus was reached on the key governance issues to be assessed; </a:t>
            </a:r>
          </a:p>
          <a:p>
            <a:r>
              <a:rPr lang="en-GB" dirty="0" smtClean="0"/>
              <a:t>PGA process envisage 2 phases:</a:t>
            </a:r>
          </a:p>
          <a:p>
            <a:r>
              <a:rPr lang="en-GB" b="1" i="1" dirty="0" smtClean="0"/>
              <a:t>Phase one: </a:t>
            </a:r>
            <a:r>
              <a:rPr lang="en-GB" dirty="0" smtClean="0"/>
              <a:t>Preparatory; Development of PGA methodology </a:t>
            </a:r>
            <a:r>
              <a:rPr lang="en-GB" b="1" i="1" dirty="0" smtClean="0"/>
              <a:t>(2011-12);</a:t>
            </a:r>
          </a:p>
          <a:p>
            <a:r>
              <a:rPr lang="en-GB" b="1" i="1" dirty="0" smtClean="0"/>
              <a:t>Phase two: </a:t>
            </a:r>
            <a:r>
              <a:rPr lang="en-GB" dirty="0" smtClean="0"/>
              <a:t>Piloting the methodology in CRS &amp; a 2</a:t>
            </a:r>
            <a:r>
              <a:rPr lang="en-GB" baseline="30000" dirty="0" smtClean="0"/>
              <a:t>nd</a:t>
            </a:r>
            <a:r>
              <a:rPr lang="en-GB" dirty="0" smtClean="0"/>
              <a:t> State </a:t>
            </a:r>
            <a:r>
              <a:rPr lang="en-GB" b="1" i="1" dirty="0" smtClean="0"/>
              <a:t>(2012-13)</a:t>
            </a:r>
            <a:endParaRPr lang="en-GB" b="1" i="1" dirty="0"/>
          </a:p>
        </p:txBody>
      </p:sp>
      <p:pic>
        <p:nvPicPr>
          <p:cNvPr id="4" name="Picture 3" descr="Description: File:UN-REDD-logo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17526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Description: UNDP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8384" y="260648"/>
            <a:ext cx="4857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C:\Users\SALISU\Pictures\pixfrompixfolder\Adobe\Digital Camera Photos\2011-06-13-2249-29\DSC0065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1844824"/>
            <a:ext cx="2915816" cy="2186862"/>
          </a:xfrm>
          <a:prstGeom prst="rect">
            <a:avLst/>
          </a:prstGeom>
          <a:noFill/>
        </p:spPr>
      </p:pic>
      <p:pic>
        <p:nvPicPr>
          <p:cNvPr id="2053" name="Picture 5" descr="C:\Users\SALISU\Pictures\pixfrompixfolder\Adobe\Digital Camera Photos\2011-02-24-1307-47\DSC00279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152" y="4221088"/>
            <a:ext cx="2976331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782" y="1124744"/>
            <a:ext cx="8856984" cy="998984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GB" sz="4000" b="1" dirty="0">
                <a:solidFill>
                  <a:schemeClr val="accent3">
                    <a:lumMod val="50000"/>
                  </a:schemeClr>
                </a:solidFill>
              </a:rPr>
              <a:t>Identification of stakeholders &amp; participants</a:t>
            </a:r>
            <a: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sz="4000" b="1" dirty="0">
                <a:solidFill>
                  <a:schemeClr val="accent3">
                    <a:lumMod val="50000"/>
                  </a:schemeClr>
                </a:solidFill>
              </a:rPr>
            </a:br>
            <a:endParaRPr lang="en-GB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080059"/>
            <a:ext cx="8229600" cy="4741987"/>
          </a:xfrm>
        </p:spPr>
        <p:txBody>
          <a:bodyPr>
            <a:normAutofit fontScale="85000" lnSpcReduction="10000"/>
          </a:bodyPr>
          <a:lstStyle/>
          <a:p>
            <a:r>
              <a:rPr lang="en-US" i="1" dirty="0" smtClean="0"/>
              <a:t>Federal level</a:t>
            </a:r>
            <a:r>
              <a:rPr lang="en-US" dirty="0" smtClean="0"/>
              <a:t> – A </a:t>
            </a:r>
            <a:r>
              <a:rPr lang="en-US" b="1" i="1" dirty="0" smtClean="0"/>
              <a:t>“Governance Working Group” </a:t>
            </a:r>
            <a:r>
              <a:rPr lang="en-US" dirty="0" smtClean="0"/>
              <a:t>was </a:t>
            </a:r>
            <a:r>
              <a:rPr lang="en-US" dirty="0" smtClean="0"/>
              <a:t> </a:t>
            </a:r>
            <a:r>
              <a:rPr lang="en-US" dirty="0" smtClean="0"/>
              <a:t>created as part of the existing multi-stakeholder NTC on REDD+</a:t>
            </a:r>
          </a:p>
          <a:p>
            <a:r>
              <a:rPr lang="en-US" dirty="0" smtClean="0"/>
              <a:t>Replicated in CRS; later scaled up to 4 other states</a:t>
            </a:r>
          </a:p>
          <a:p>
            <a:r>
              <a:rPr lang="en-US" dirty="0" smtClean="0"/>
              <a:t>REDD+ Governance Research </a:t>
            </a:r>
            <a:r>
              <a:rPr lang="en-US" dirty="0" smtClean="0"/>
              <a:t>Team established in CRS </a:t>
            </a:r>
            <a:endParaRPr lang="en-US" dirty="0" smtClean="0"/>
          </a:p>
          <a:p>
            <a:r>
              <a:rPr lang="en-US" dirty="0" smtClean="0"/>
              <a:t>Stakeholders &amp; Participants for Nigeria’s PGA process </a:t>
            </a:r>
            <a:r>
              <a:rPr lang="en-US" dirty="0" smtClean="0"/>
              <a:t>were </a:t>
            </a:r>
            <a:r>
              <a:rPr lang="en-US" dirty="0" smtClean="0"/>
              <a:t>drawn from: </a:t>
            </a:r>
            <a:r>
              <a:rPr lang="en-GB" b="1" i="1" dirty="0" smtClean="0"/>
              <a:t>government officials, civil society actors (representatives of CSO platforms on REDD+), forest-dependent communities, national data and fiduciary control agencies, academia, and the media, among </a:t>
            </a:r>
            <a:r>
              <a:rPr lang="en-GB" b="1" i="1" dirty="0" smtClean="0"/>
              <a:t>others;</a:t>
            </a:r>
          </a:p>
        </p:txBody>
      </p:sp>
      <p:pic>
        <p:nvPicPr>
          <p:cNvPr id="4" name="Picture 3" descr="Description: File:UN-REDD-logo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13382"/>
            <a:ext cx="2040632" cy="81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936" y="142582"/>
            <a:ext cx="1404630" cy="1119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88981" y="176634"/>
            <a:ext cx="1323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998984"/>
          </a:xfrm>
        </p:spPr>
        <p:txBody>
          <a:bodyPr>
            <a:normAutofit/>
          </a:bodyPr>
          <a:lstStyle/>
          <a:p>
            <a:pPr lvl="0"/>
            <a:r>
              <a:rPr lang="en-GB" sz="3600" b="1" dirty="0" smtClean="0">
                <a:solidFill>
                  <a:schemeClr val="accent3">
                    <a:lumMod val="50000"/>
                  </a:schemeClr>
                </a:solidFill>
              </a:rPr>
              <a:t>Other activities undertaken</a:t>
            </a:r>
            <a:endParaRPr lang="en-GB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/>
              <a:t>Oslo Governance Forum 3-5 October, 2011</a:t>
            </a:r>
            <a:br>
              <a:rPr lang="en-US" dirty="0"/>
            </a:br>
            <a:endParaRPr lang="en-US" dirty="0" smtClean="0"/>
          </a:p>
          <a:p>
            <a:r>
              <a:rPr lang="en-US" dirty="0" smtClean="0"/>
              <a:t>Nigeria </a:t>
            </a:r>
            <a:r>
              <a:rPr lang="en-US" dirty="0"/>
              <a:t>also </a:t>
            </a:r>
            <a:r>
              <a:rPr lang="en-US" dirty="0" smtClean="0"/>
              <a:t>participated in </a:t>
            </a:r>
            <a:r>
              <a:rPr lang="en-US" dirty="0"/>
              <a:t>a Knowledge Exchange Meeting during April 2012 in Bogor </a:t>
            </a:r>
            <a:r>
              <a:rPr lang="en-US" dirty="0" smtClean="0"/>
              <a:t>Indonesia,</a:t>
            </a:r>
            <a:endParaRPr lang="en-US" dirty="0"/>
          </a:p>
          <a:p>
            <a:endParaRPr lang="en-GB" b="1" i="1" dirty="0"/>
          </a:p>
        </p:txBody>
      </p:sp>
      <p:pic>
        <p:nvPicPr>
          <p:cNvPr id="4" name="Picture 3" descr="Description: File:UN-REDD-logo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13382"/>
            <a:ext cx="2040632" cy="811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936" y="142582"/>
            <a:ext cx="1404630" cy="1119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88981" y="176634"/>
            <a:ext cx="1323975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620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767" y="1124744"/>
            <a:ext cx="8712968" cy="626405"/>
          </a:xfrm>
        </p:spPr>
        <p:txBody>
          <a:bodyPr>
            <a:normAutofit/>
          </a:bodyPr>
          <a:lstStyle/>
          <a:p>
            <a:pPr lvl="0"/>
            <a:r>
              <a:rPr lang="en-GB" sz="2800" b="1" dirty="0">
                <a:solidFill>
                  <a:schemeClr val="accent3">
                    <a:lumMod val="50000"/>
                  </a:schemeClr>
                </a:solidFill>
              </a:rPr>
              <a:t>How PGA will enhance &amp; enrich Nigeria’s REDD+ process</a:t>
            </a:r>
            <a:endParaRPr lang="en-GB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58" y="1484784"/>
            <a:ext cx="8928992" cy="5229200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r>
              <a:rPr lang="en-US" sz="9600" b="1" dirty="0" smtClean="0"/>
              <a:t>5 </a:t>
            </a:r>
            <a:r>
              <a:rPr lang="en-US" sz="9600" b="1" dirty="0"/>
              <a:t>Priority areas to be addressed by the PGA/REDD+;</a:t>
            </a:r>
          </a:p>
          <a:p>
            <a:r>
              <a:rPr lang="en-US" sz="9600" dirty="0"/>
              <a:t>Policy and legislation concerning REDD+ and democratic governance;</a:t>
            </a:r>
          </a:p>
          <a:p>
            <a:r>
              <a:rPr lang="en-US" sz="9600" dirty="0"/>
              <a:t>Institutional capacity of government agencies at federal, state and local levels; </a:t>
            </a:r>
          </a:p>
          <a:p>
            <a:r>
              <a:rPr lang="en-US" sz="9600" dirty="0"/>
              <a:t>Anti-corruption strategy for REDD+;</a:t>
            </a:r>
          </a:p>
          <a:p>
            <a:r>
              <a:rPr lang="en-US" sz="9600" dirty="0"/>
              <a:t>Opportunities for civil society and forest-dependent communities to participate in decision-making processes related to REDD+; </a:t>
            </a:r>
          </a:p>
          <a:p>
            <a:r>
              <a:rPr lang="en-US" sz="9600" dirty="0"/>
              <a:t> Benefit distribution system for REDD+;</a:t>
            </a:r>
          </a:p>
          <a:p>
            <a:r>
              <a:rPr lang="en-US" sz="9600" dirty="0"/>
              <a:t>Some 35 issues identified</a:t>
            </a:r>
          </a:p>
          <a:p>
            <a:r>
              <a:rPr lang="en-US" sz="9600" dirty="0"/>
              <a:t>Fewer indicators to be identified in order to make a governance monitoring system feasible</a:t>
            </a:r>
          </a:p>
          <a:p>
            <a:r>
              <a:rPr lang="en-US" sz="9600" dirty="0"/>
              <a:t>Outcomes will strengthen national capacity to assess REDD+ governance; and to use governance data to inform policies, to monitor REDD+ readiness and to hold various stakeholders to account</a:t>
            </a:r>
          </a:p>
          <a:p>
            <a:endParaRPr lang="en-GB" sz="5600" b="1" i="1" dirty="0"/>
          </a:p>
        </p:txBody>
      </p:sp>
      <p:pic>
        <p:nvPicPr>
          <p:cNvPr id="4" name="Picture 3" descr="Description: File:UN-REDD-logo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13382"/>
            <a:ext cx="2040632" cy="66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5936" y="142582"/>
            <a:ext cx="1404630" cy="838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88981" y="176634"/>
            <a:ext cx="1323975" cy="804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91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2562" y="2276872"/>
            <a:ext cx="3977243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Thank You </a:t>
            </a:r>
          </a:p>
          <a:p>
            <a:pPr algn="ctr"/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for </a:t>
            </a:r>
          </a:p>
          <a:p>
            <a:pPr algn="ctr"/>
            <a:r>
              <a:rPr lang="en-GB" sz="5400" b="1" dirty="0" smtClean="0">
                <a:solidFill>
                  <a:schemeClr val="accent3">
                    <a:lumMod val="50000"/>
                  </a:schemeClr>
                </a:solidFill>
              </a:rPr>
              <a:t>Listening!</a:t>
            </a:r>
          </a:p>
          <a:p>
            <a:pPr algn="ctr"/>
            <a:endParaRPr lang="en-GB" sz="5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  <a:hlinkClick r:id="rId2"/>
              </a:rPr>
              <a:t>sdahiru85@yahoo.com</a:t>
            </a:r>
            <a:endParaRPr lang="en-GB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</a:rPr>
              <a:t>Tel: +2348030570625 (mobile)</a:t>
            </a:r>
            <a:endParaRPr lang="en-GB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3" descr="Description: File:UN-REDD-logo.gif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548680"/>
            <a:ext cx="2664296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Nigerian Fla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476672"/>
            <a:ext cx="172819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Nigerian Fla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476672"/>
            <a:ext cx="172819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326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Status of PGA process in Nigeria   Workshop on Participatory Governance Assessment for REDD+  in Cross River State, Calabar, 16 -18 January 2013</vt:lpstr>
      <vt:lpstr>  Start and status of Nigeria’s PGA process </vt:lpstr>
      <vt:lpstr> Identification of stakeholders &amp; participants </vt:lpstr>
      <vt:lpstr>Other activities undertaken</vt:lpstr>
      <vt:lpstr>How PGA will enhance &amp; enrich Nigeria’s REDD+ process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Participatory Governance Assessment for REDD+: The pilot process in Nigeria</dc:title>
  <dc:creator>SALISU</dc:creator>
  <cp:lastModifiedBy>Salisu</cp:lastModifiedBy>
  <cp:revision>78</cp:revision>
  <dcterms:created xsi:type="dcterms:W3CDTF">2011-09-27T21:39:00Z</dcterms:created>
  <dcterms:modified xsi:type="dcterms:W3CDTF">2013-01-16T10:19:37Z</dcterms:modified>
</cp:coreProperties>
</file>