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29"/>
  </p:notesMasterIdLst>
  <p:sldIdLst>
    <p:sldId id="256" r:id="rId11"/>
    <p:sldId id="271" r:id="rId12"/>
    <p:sldId id="265" r:id="rId13"/>
    <p:sldId id="268" r:id="rId14"/>
    <p:sldId id="267" r:id="rId15"/>
    <p:sldId id="269" r:id="rId16"/>
    <p:sldId id="270" r:id="rId17"/>
    <p:sldId id="259" r:id="rId18"/>
    <p:sldId id="272" r:id="rId19"/>
    <p:sldId id="273" r:id="rId20"/>
    <p:sldId id="279" r:id="rId21"/>
    <p:sldId id="275" r:id="rId22"/>
    <p:sldId id="280" r:id="rId23"/>
    <p:sldId id="276" r:id="rId24"/>
    <p:sldId id="277" r:id="rId25"/>
    <p:sldId id="278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271"/>
            <p14:sldId id="265"/>
            <p14:sldId id="268"/>
            <p14:sldId id="267"/>
            <p14:sldId id="269"/>
            <p14:sldId id="270"/>
            <p14:sldId id="259"/>
            <p14:sldId id="272"/>
            <p14:sldId id="273"/>
            <p14:sldId id="279"/>
            <p14:sldId id="275"/>
            <p14:sldId id="280"/>
            <p14:sldId id="276"/>
            <p14:sldId id="277"/>
            <p14:sldId id="278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8F647-6DBD-423C-A22B-071AB96F311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D1A6BED-D3DA-465B-9729-C5C3A28F8C2F}">
      <dgm:prSet phldrT="[Text]"/>
      <dgm:spPr/>
      <dgm:t>
        <a:bodyPr/>
        <a:lstStyle/>
        <a:p>
          <a:r>
            <a:rPr lang="en-US" dirty="0" err="1" smtClean="0"/>
            <a:t>Establecer</a:t>
          </a:r>
          <a:r>
            <a:rPr lang="en-US" dirty="0" smtClean="0"/>
            <a:t> </a:t>
          </a:r>
          <a:r>
            <a:rPr lang="en-US" dirty="0" err="1" smtClean="0"/>
            <a:t>estructura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endParaRPr lang="en-US" dirty="0"/>
        </a:p>
      </dgm:t>
    </dgm:pt>
    <dgm:pt modelId="{23A38D7C-2CC9-43B0-BECC-6DD8EFABAE27}" type="parTrans" cxnId="{C21F1AAB-D252-4047-BED1-0C4F708FC374}">
      <dgm:prSet/>
      <dgm:spPr/>
      <dgm:t>
        <a:bodyPr/>
        <a:lstStyle/>
        <a:p>
          <a:endParaRPr lang="en-US"/>
        </a:p>
      </dgm:t>
    </dgm:pt>
    <dgm:pt modelId="{EA136716-4082-44B2-8BCF-96B840498759}" type="sibTrans" cxnId="{C21F1AAB-D252-4047-BED1-0C4F708FC374}">
      <dgm:prSet/>
      <dgm:spPr/>
      <dgm:t>
        <a:bodyPr/>
        <a:lstStyle/>
        <a:p>
          <a:endParaRPr lang="en-US"/>
        </a:p>
      </dgm:t>
    </dgm:pt>
    <dgm:pt modelId="{01178231-2EE6-4D29-85BA-BAA067AB13A0}">
      <dgm:prSet/>
      <dgm:spPr/>
      <dgm:t>
        <a:bodyPr/>
        <a:lstStyle/>
        <a:p>
          <a:r>
            <a:rPr lang="en-US" dirty="0" err="1" smtClean="0"/>
            <a:t>Identificar</a:t>
          </a:r>
          <a:r>
            <a:rPr lang="en-US" dirty="0" smtClean="0"/>
            <a:t> </a:t>
          </a:r>
          <a:r>
            <a:rPr lang="en-US" dirty="0" err="1" smtClean="0"/>
            <a:t>asuntos</a:t>
          </a:r>
          <a:r>
            <a:rPr lang="en-US" dirty="0" smtClean="0"/>
            <a:t> de </a:t>
          </a:r>
          <a:r>
            <a:rPr lang="en-US" dirty="0" err="1" smtClean="0"/>
            <a:t>gobernanza</a:t>
          </a:r>
          <a:endParaRPr lang="en-US" dirty="0"/>
        </a:p>
      </dgm:t>
    </dgm:pt>
    <dgm:pt modelId="{9F8DD866-4300-4C3D-8742-8A482F2A67E7}" type="parTrans" cxnId="{398CFB32-91A4-4E5A-B06C-ACC9FEB8C984}">
      <dgm:prSet/>
      <dgm:spPr/>
      <dgm:t>
        <a:bodyPr/>
        <a:lstStyle/>
        <a:p>
          <a:endParaRPr lang="en-US"/>
        </a:p>
      </dgm:t>
    </dgm:pt>
    <dgm:pt modelId="{D9F4D685-D0DE-4FF1-9A04-0A9BE07DFAD5}" type="sibTrans" cxnId="{398CFB32-91A4-4E5A-B06C-ACC9FEB8C984}">
      <dgm:prSet/>
      <dgm:spPr/>
      <dgm:t>
        <a:bodyPr/>
        <a:lstStyle/>
        <a:p>
          <a:endParaRPr lang="en-US"/>
        </a:p>
      </dgm:t>
    </dgm:pt>
    <dgm:pt modelId="{A4E92C8C-AA80-4739-BD53-4DAF34A215C2}">
      <dgm:prSet/>
      <dgm:spPr/>
      <dgm:t>
        <a:bodyPr/>
        <a:lstStyle/>
        <a:p>
          <a:r>
            <a:rPr lang="en-US" dirty="0" err="1" smtClean="0"/>
            <a:t>Analizar</a:t>
          </a:r>
          <a:r>
            <a:rPr lang="en-US" dirty="0" smtClean="0"/>
            <a:t> y </a:t>
          </a:r>
          <a:r>
            <a:rPr lang="en-US" dirty="0" err="1" smtClean="0"/>
            <a:t>diseminar</a:t>
          </a:r>
          <a:r>
            <a:rPr lang="en-US" dirty="0" smtClean="0"/>
            <a:t> </a:t>
          </a:r>
          <a:r>
            <a:rPr lang="en-US" dirty="0" err="1" smtClean="0"/>
            <a:t>resultados</a:t>
          </a:r>
          <a:endParaRPr lang="en-US" dirty="0"/>
        </a:p>
      </dgm:t>
    </dgm:pt>
    <dgm:pt modelId="{7308AB2F-435B-407A-8BEF-37F70C6A5C97}" type="parTrans" cxnId="{E3E06D97-ABE9-4FF4-8D43-5073AB0C9452}">
      <dgm:prSet/>
      <dgm:spPr/>
      <dgm:t>
        <a:bodyPr/>
        <a:lstStyle/>
        <a:p>
          <a:endParaRPr lang="en-US"/>
        </a:p>
      </dgm:t>
    </dgm:pt>
    <dgm:pt modelId="{65479C22-F852-431F-A479-E908DE738450}" type="sibTrans" cxnId="{E3E06D97-ABE9-4FF4-8D43-5073AB0C9452}">
      <dgm:prSet/>
      <dgm:spPr/>
      <dgm:t>
        <a:bodyPr/>
        <a:lstStyle/>
        <a:p>
          <a:endParaRPr lang="en-US"/>
        </a:p>
      </dgm:t>
    </dgm:pt>
    <dgm:pt modelId="{87933704-65C1-4A6F-9DB1-6B38F4736428}">
      <dgm:prSet/>
      <dgm:spPr/>
      <dgm:t>
        <a:bodyPr/>
        <a:lstStyle/>
        <a:p>
          <a:r>
            <a:rPr lang="en-US" dirty="0" err="1" smtClean="0"/>
            <a:t>Colecci</a:t>
          </a:r>
          <a:r>
            <a:rPr lang="en-US" dirty="0" err="1" smtClean="0">
              <a:latin typeface="Calibri"/>
              <a:cs typeface="Calibri"/>
            </a:rPr>
            <a:t>ó</a:t>
          </a:r>
          <a:r>
            <a:rPr lang="en-US" dirty="0" err="1" smtClean="0"/>
            <a:t>n</a:t>
          </a:r>
          <a:r>
            <a:rPr lang="en-US" dirty="0" smtClean="0"/>
            <a:t> de </a:t>
          </a:r>
          <a:r>
            <a:rPr lang="en-US" dirty="0" err="1" smtClean="0"/>
            <a:t>datos</a:t>
          </a:r>
          <a:endParaRPr lang="en-US" dirty="0"/>
        </a:p>
      </dgm:t>
    </dgm:pt>
    <dgm:pt modelId="{8CEACBD1-84FA-445A-BD34-AD660D0DE1F9}" type="parTrans" cxnId="{F503E8C7-79A2-4B9D-8017-1B801B9FA6AC}">
      <dgm:prSet/>
      <dgm:spPr/>
      <dgm:t>
        <a:bodyPr/>
        <a:lstStyle/>
        <a:p>
          <a:endParaRPr lang="en-US"/>
        </a:p>
      </dgm:t>
    </dgm:pt>
    <dgm:pt modelId="{CF16584F-AE2C-42C4-8ABF-62413886B88A}" type="sibTrans" cxnId="{F503E8C7-79A2-4B9D-8017-1B801B9FA6AC}">
      <dgm:prSet/>
      <dgm:spPr/>
      <dgm:t>
        <a:bodyPr/>
        <a:lstStyle/>
        <a:p>
          <a:endParaRPr lang="en-US"/>
        </a:p>
      </dgm:t>
    </dgm:pt>
    <dgm:pt modelId="{4BD2CDBF-4972-4B64-A7E4-D66495B3DAAC}">
      <dgm:prSet/>
      <dgm:spPr/>
      <dgm:t>
        <a:bodyPr/>
        <a:lstStyle/>
        <a:p>
          <a:r>
            <a:rPr lang="en-US" dirty="0" err="1" smtClean="0"/>
            <a:t>Desarrollar</a:t>
          </a:r>
          <a:r>
            <a:rPr lang="en-US" dirty="0" smtClean="0"/>
            <a:t> </a:t>
          </a:r>
          <a:r>
            <a:rPr lang="en-US" dirty="0" err="1" smtClean="0"/>
            <a:t>sistema</a:t>
          </a:r>
          <a:r>
            <a:rPr lang="en-US" dirty="0" smtClean="0"/>
            <a:t> de </a:t>
          </a:r>
          <a:r>
            <a:rPr lang="en-US" dirty="0" err="1" smtClean="0"/>
            <a:t>indicadores</a:t>
          </a:r>
          <a:endParaRPr lang="en-US" dirty="0"/>
        </a:p>
      </dgm:t>
    </dgm:pt>
    <dgm:pt modelId="{6FADA6A3-E70C-4377-B21B-AAAC12374668}" type="parTrans" cxnId="{C461AB51-DDD9-4452-B6BF-457C4DD20AA3}">
      <dgm:prSet/>
      <dgm:spPr/>
      <dgm:t>
        <a:bodyPr/>
        <a:lstStyle/>
        <a:p>
          <a:endParaRPr lang="en-US"/>
        </a:p>
      </dgm:t>
    </dgm:pt>
    <dgm:pt modelId="{46A4EE8F-BC7A-471D-9DBF-463EF4025922}" type="sibTrans" cxnId="{C461AB51-DDD9-4452-B6BF-457C4DD20AA3}">
      <dgm:prSet/>
      <dgm:spPr/>
      <dgm:t>
        <a:bodyPr/>
        <a:lstStyle/>
        <a:p>
          <a:endParaRPr lang="en-US"/>
        </a:p>
      </dgm:t>
    </dgm:pt>
    <dgm:pt modelId="{6D117FE8-27D5-4A23-BC5F-E43E6E4EDE9F}" type="pres">
      <dgm:prSet presAssocID="{A848F647-6DBD-423C-A22B-071AB96F3117}" presName="Name0" presStyleCnt="0">
        <dgm:presLayoutVars>
          <dgm:dir/>
          <dgm:resizeHandles val="exact"/>
        </dgm:presLayoutVars>
      </dgm:prSet>
      <dgm:spPr/>
    </dgm:pt>
    <dgm:pt modelId="{4C35811F-C938-4BB5-A55C-17E78831D993}" type="pres">
      <dgm:prSet presAssocID="{0D1A6BED-D3DA-465B-9729-C5C3A28F8C2F}" presName="parTxOnly" presStyleLbl="node1" presStyleIdx="0" presStyleCnt="5" custLinFactNeighborX="-38341" custLinFactNeighborY="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23B5-DD2B-41E0-AC62-74EE8956F4C7}" type="pres">
      <dgm:prSet presAssocID="{EA136716-4082-44B2-8BCF-96B840498759}" presName="parSpace" presStyleCnt="0"/>
      <dgm:spPr/>
    </dgm:pt>
    <dgm:pt modelId="{CE0D7D23-ADAB-4446-B682-8581FB11AA6A}" type="pres">
      <dgm:prSet presAssocID="{01178231-2EE6-4D29-85BA-BAA067AB13A0}" presName="parTxOnly" presStyleLbl="node1" presStyleIdx="1" presStyleCnt="5" custLinFactNeighborX="-9008" custLinFactNeighborY="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446-1854-44C8-BF69-D9B413B44007}" type="pres">
      <dgm:prSet presAssocID="{D9F4D685-D0DE-4FF1-9A04-0A9BE07DFAD5}" presName="parSpace" presStyleCnt="0"/>
      <dgm:spPr/>
    </dgm:pt>
    <dgm:pt modelId="{A8CD392F-95BF-4CC8-B380-4AED19F92D7B}" type="pres">
      <dgm:prSet presAssocID="{4BD2CDBF-4972-4B64-A7E4-D66495B3DAAC}" presName="parTxOnly" presStyleLbl="node1" presStyleIdx="2" presStyleCnt="5" custLinFactNeighborX="-21660" custLinFactNeighborY="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32008-8201-4678-AC6A-35D4BA1024B7}" type="pres">
      <dgm:prSet presAssocID="{46A4EE8F-BC7A-471D-9DBF-463EF4025922}" presName="parSpace" presStyleCnt="0"/>
      <dgm:spPr/>
    </dgm:pt>
    <dgm:pt modelId="{4FEE766C-66FA-4F8F-9B8C-6C7290E07DAF}" type="pres">
      <dgm:prSet presAssocID="{87933704-65C1-4A6F-9DB1-6B38F4736428}" presName="parTxOnly" presStyleLbl="node1" presStyleIdx="3" presStyleCnt="5" custLinFactNeighborX="-34312" custLinFactNeighborY="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FA62D-5731-4C72-B127-B6E0E043B000}" type="pres">
      <dgm:prSet presAssocID="{CF16584F-AE2C-42C4-8ABF-62413886B88A}" presName="parSpace" presStyleCnt="0"/>
      <dgm:spPr/>
    </dgm:pt>
    <dgm:pt modelId="{BE11A4FB-B8DF-40FC-BB80-0D0679F1981B}" type="pres">
      <dgm:prSet presAssocID="{A4E92C8C-AA80-4739-BD53-4DAF34A215C2}" presName="parTxOnly" presStyleLbl="node1" presStyleIdx="4" presStyleCnt="5" custLinFactNeighborX="-46964" custLinFactNeighborY="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06D97-ABE9-4FF4-8D43-5073AB0C9452}" srcId="{A848F647-6DBD-423C-A22B-071AB96F3117}" destId="{A4E92C8C-AA80-4739-BD53-4DAF34A215C2}" srcOrd="4" destOrd="0" parTransId="{7308AB2F-435B-407A-8BEF-37F70C6A5C97}" sibTransId="{65479C22-F852-431F-A479-E908DE738450}"/>
    <dgm:cxn modelId="{C9A7501B-56ED-4E29-A255-86428AA26B46}" type="presOf" srcId="{01178231-2EE6-4D29-85BA-BAA067AB13A0}" destId="{CE0D7D23-ADAB-4446-B682-8581FB11AA6A}" srcOrd="0" destOrd="0" presId="urn:microsoft.com/office/officeart/2005/8/layout/hChevron3"/>
    <dgm:cxn modelId="{26C71928-73E4-4EEF-9003-C9EF3A597E42}" type="presOf" srcId="{A848F647-6DBD-423C-A22B-071AB96F3117}" destId="{6D117FE8-27D5-4A23-BC5F-E43E6E4EDE9F}" srcOrd="0" destOrd="0" presId="urn:microsoft.com/office/officeart/2005/8/layout/hChevron3"/>
    <dgm:cxn modelId="{495C6AB4-8BA7-493F-BA74-7293B860E715}" type="presOf" srcId="{A4E92C8C-AA80-4739-BD53-4DAF34A215C2}" destId="{BE11A4FB-B8DF-40FC-BB80-0D0679F1981B}" srcOrd="0" destOrd="0" presId="urn:microsoft.com/office/officeart/2005/8/layout/hChevron3"/>
    <dgm:cxn modelId="{C461AB51-DDD9-4452-B6BF-457C4DD20AA3}" srcId="{A848F647-6DBD-423C-A22B-071AB96F3117}" destId="{4BD2CDBF-4972-4B64-A7E4-D66495B3DAAC}" srcOrd="2" destOrd="0" parTransId="{6FADA6A3-E70C-4377-B21B-AAAC12374668}" sibTransId="{46A4EE8F-BC7A-471D-9DBF-463EF4025922}"/>
    <dgm:cxn modelId="{6EC6D28E-1D0D-4C67-8884-2CDCBC2192AA}" type="presOf" srcId="{0D1A6BED-D3DA-465B-9729-C5C3A28F8C2F}" destId="{4C35811F-C938-4BB5-A55C-17E78831D993}" srcOrd="0" destOrd="0" presId="urn:microsoft.com/office/officeart/2005/8/layout/hChevron3"/>
    <dgm:cxn modelId="{F503E8C7-79A2-4B9D-8017-1B801B9FA6AC}" srcId="{A848F647-6DBD-423C-A22B-071AB96F3117}" destId="{87933704-65C1-4A6F-9DB1-6B38F4736428}" srcOrd="3" destOrd="0" parTransId="{8CEACBD1-84FA-445A-BD34-AD660D0DE1F9}" sibTransId="{CF16584F-AE2C-42C4-8ABF-62413886B88A}"/>
    <dgm:cxn modelId="{B976D221-2AAC-46F9-9F00-97DBCA6D539F}" type="presOf" srcId="{87933704-65C1-4A6F-9DB1-6B38F4736428}" destId="{4FEE766C-66FA-4F8F-9B8C-6C7290E07DAF}" srcOrd="0" destOrd="0" presId="urn:microsoft.com/office/officeart/2005/8/layout/hChevron3"/>
    <dgm:cxn modelId="{C21F1AAB-D252-4047-BED1-0C4F708FC374}" srcId="{A848F647-6DBD-423C-A22B-071AB96F3117}" destId="{0D1A6BED-D3DA-465B-9729-C5C3A28F8C2F}" srcOrd="0" destOrd="0" parTransId="{23A38D7C-2CC9-43B0-BECC-6DD8EFABAE27}" sibTransId="{EA136716-4082-44B2-8BCF-96B840498759}"/>
    <dgm:cxn modelId="{1E7AE163-41C9-4B03-A631-236F7407035D}" type="presOf" srcId="{4BD2CDBF-4972-4B64-A7E4-D66495B3DAAC}" destId="{A8CD392F-95BF-4CC8-B380-4AED19F92D7B}" srcOrd="0" destOrd="0" presId="urn:microsoft.com/office/officeart/2005/8/layout/hChevron3"/>
    <dgm:cxn modelId="{398CFB32-91A4-4E5A-B06C-ACC9FEB8C984}" srcId="{A848F647-6DBD-423C-A22B-071AB96F3117}" destId="{01178231-2EE6-4D29-85BA-BAA067AB13A0}" srcOrd="1" destOrd="0" parTransId="{9F8DD866-4300-4C3D-8742-8A482F2A67E7}" sibTransId="{D9F4D685-D0DE-4FF1-9A04-0A9BE07DFAD5}"/>
    <dgm:cxn modelId="{DAB0ED7F-0FBE-415F-BCE2-B01522BDDE9C}" type="presParOf" srcId="{6D117FE8-27D5-4A23-BC5F-E43E6E4EDE9F}" destId="{4C35811F-C938-4BB5-A55C-17E78831D993}" srcOrd="0" destOrd="0" presId="urn:microsoft.com/office/officeart/2005/8/layout/hChevron3"/>
    <dgm:cxn modelId="{D8A4D689-F436-4CDC-A508-E4C215380A96}" type="presParOf" srcId="{6D117FE8-27D5-4A23-BC5F-E43E6E4EDE9F}" destId="{D03E23B5-DD2B-41E0-AC62-74EE8956F4C7}" srcOrd="1" destOrd="0" presId="urn:microsoft.com/office/officeart/2005/8/layout/hChevron3"/>
    <dgm:cxn modelId="{F2288DEE-1C7A-4C07-AD2E-E6D14762B1D8}" type="presParOf" srcId="{6D117FE8-27D5-4A23-BC5F-E43E6E4EDE9F}" destId="{CE0D7D23-ADAB-4446-B682-8581FB11AA6A}" srcOrd="2" destOrd="0" presId="urn:microsoft.com/office/officeart/2005/8/layout/hChevron3"/>
    <dgm:cxn modelId="{8BA3688D-EF42-49E7-8716-CDB707076261}" type="presParOf" srcId="{6D117FE8-27D5-4A23-BC5F-E43E6E4EDE9F}" destId="{116C0446-1854-44C8-BF69-D9B413B44007}" srcOrd="3" destOrd="0" presId="urn:microsoft.com/office/officeart/2005/8/layout/hChevron3"/>
    <dgm:cxn modelId="{90F3D4E1-8A9A-4D7D-8A9C-0782137B9B1A}" type="presParOf" srcId="{6D117FE8-27D5-4A23-BC5F-E43E6E4EDE9F}" destId="{A8CD392F-95BF-4CC8-B380-4AED19F92D7B}" srcOrd="4" destOrd="0" presId="urn:microsoft.com/office/officeart/2005/8/layout/hChevron3"/>
    <dgm:cxn modelId="{01DF0F97-515B-4105-907E-BE4574409600}" type="presParOf" srcId="{6D117FE8-27D5-4A23-BC5F-E43E6E4EDE9F}" destId="{51832008-8201-4678-AC6A-35D4BA1024B7}" srcOrd="5" destOrd="0" presId="urn:microsoft.com/office/officeart/2005/8/layout/hChevron3"/>
    <dgm:cxn modelId="{40B07B66-991D-4518-BE55-AA58FAA0EC75}" type="presParOf" srcId="{6D117FE8-27D5-4A23-BC5F-E43E6E4EDE9F}" destId="{4FEE766C-66FA-4F8F-9B8C-6C7290E07DAF}" srcOrd="6" destOrd="0" presId="urn:microsoft.com/office/officeart/2005/8/layout/hChevron3"/>
    <dgm:cxn modelId="{3A62CB4D-96F3-42A8-BB81-2B573CAA0602}" type="presParOf" srcId="{6D117FE8-27D5-4A23-BC5F-E43E6E4EDE9F}" destId="{58BFA62D-5731-4C72-B127-B6E0E043B000}" srcOrd="7" destOrd="0" presId="urn:microsoft.com/office/officeart/2005/8/layout/hChevron3"/>
    <dgm:cxn modelId="{2FB87E51-D3AB-4C95-B09F-B40644A87B92}" type="presParOf" srcId="{6D117FE8-27D5-4A23-BC5F-E43E6E4EDE9F}" destId="{BE11A4FB-B8DF-40FC-BB80-0D0679F1981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5811F-C938-4BB5-A55C-17E78831D993}">
      <dsp:nvSpPr>
        <dsp:cNvPr id="0" name=""/>
        <dsp:cNvSpPr/>
      </dsp:nvSpPr>
      <dsp:spPr>
        <a:xfrm>
          <a:off x="0" y="293957"/>
          <a:ext cx="2137849" cy="8551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Establecer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estructura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organizacional</a:t>
          </a:r>
          <a:endParaRPr lang="en-US" sz="1800" kern="1200" dirty="0"/>
        </a:p>
      </dsp:txBody>
      <dsp:txXfrm>
        <a:off x="0" y="293957"/>
        <a:ext cx="1924064" cy="855139"/>
      </dsp:txXfrm>
    </dsp:sp>
    <dsp:sp modelId="{CE0D7D23-ADAB-4446-B682-8581FB11AA6A}">
      <dsp:nvSpPr>
        <dsp:cNvPr id="0" name=""/>
        <dsp:cNvSpPr/>
      </dsp:nvSpPr>
      <dsp:spPr>
        <a:xfrm>
          <a:off x="1672860" y="293957"/>
          <a:ext cx="2137849" cy="855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Identificar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asuntos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gobernanza</a:t>
          </a:r>
          <a:endParaRPr lang="en-US" sz="1800" kern="1200" dirty="0"/>
        </a:p>
      </dsp:txBody>
      <dsp:txXfrm>
        <a:off x="2100430" y="293957"/>
        <a:ext cx="1282710" cy="855139"/>
      </dsp:txXfrm>
    </dsp:sp>
    <dsp:sp modelId="{A8CD392F-95BF-4CC8-B380-4AED19F92D7B}">
      <dsp:nvSpPr>
        <dsp:cNvPr id="0" name=""/>
        <dsp:cNvSpPr/>
      </dsp:nvSpPr>
      <dsp:spPr>
        <a:xfrm>
          <a:off x="3329044" y="293957"/>
          <a:ext cx="2137849" cy="855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Desarrollar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sistema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indicadores</a:t>
          </a:r>
          <a:endParaRPr lang="en-US" sz="1800" kern="1200" dirty="0"/>
        </a:p>
      </dsp:txBody>
      <dsp:txXfrm>
        <a:off x="3756614" y="293957"/>
        <a:ext cx="1282710" cy="855139"/>
      </dsp:txXfrm>
    </dsp:sp>
    <dsp:sp modelId="{4FEE766C-66FA-4F8F-9B8C-6C7290E07DAF}">
      <dsp:nvSpPr>
        <dsp:cNvPr id="0" name=""/>
        <dsp:cNvSpPr/>
      </dsp:nvSpPr>
      <dsp:spPr>
        <a:xfrm>
          <a:off x="4985228" y="293957"/>
          <a:ext cx="2137849" cy="855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Colecci</a:t>
          </a:r>
          <a:r>
            <a:rPr lang="en-US" sz="1800" kern="1200" dirty="0" err="1" smtClean="0">
              <a:latin typeface="Calibri"/>
              <a:cs typeface="Calibri"/>
            </a:rPr>
            <a:t>ó</a:t>
          </a:r>
          <a:r>
            <a:rPr lang="en-US" sz="1800" kern="1200" dirty="0" err="1" smtClean="0"/>
            <a:t>n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datos</a:t>
          </a:r>
          <a:endParaRPr lang="en-US" sz="1800" kern="1200" dirty="0"/>
        </a:p>
      </dsp:txBody>
      <dsp:txXfrm>
        <a:off x="5412798" y="293957"/>
        <a:ext cx="1282710" cy="855139"/>
      </dsp:txXfrm>
    </dsp:sp>
    <dsp:sp modelId="{BE11A4FB-B8DF-40FC-BB80-0D0679F1981B}">
      <dsp:nvSpPr>
        <dsp:cNvPr id="0" name=""/>
        <dsp:cNvSpPr/>
      </dsp:nvSpPr>
      <dsp:spPr>
        <a:xfrm>
          <a:off x="6641411" y="293957"/>
          <a:ext cx="2137849" cy="855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Analizar</a:t>
          </a:r>
          <a:r>
            <a:rPr lang="en-US" sz="1800" kern="1200" dirty="0" smtClean="0"/>
            <a:t> y </a:t>
          </a:r>
          <a:r>
            <a:rPr lang="en-US" sz="1800" kern="1200" dirty="0" err="1" smtClean="0"/>
            <a:t>diseminar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resultados</a:t>
          </a:r>
          <a:endParaRPr lang="en-US" sz="1800" kern="1200" dirty="0"/>
        </a:p>
      </dsp:txBody>
      <dsp:txXfrm>
        <a:off x="7068981" y="293957"/>
        <a:ext cx="1282710" cy="85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A6870-67D2-4DE0-95DD-9E0AC8A0C94A}" type="datetimeFigureOut">
              <a:rPr lang="en-GB" smtClean="0"/>
              <a:t>03/07/2013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0C317-C108-42BE-9AAA-95729CF0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0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Pero medir por que, para que?... Indicadores globales sirven para clasificar los paises, pero no son muy utiles para evaluar el estado real de la gobernabilidad/transparencia dentro de los paises y casi nunca resultan en un mejoramiento de la gobernabilidad/transparencia dentro del pais. 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Muchas veces el indicador determina lo que se va  a medir, los temas prioritarios en el pais.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Tendria que ser lo contrario: el contexto del pais, las prioridades en el pais tendrian que determinar que se va a medir, y los indicadores tiene que venir al servicio de los problemas q tiene el pais, y no lo contrario.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DC717B-DF30-476B-BD08-8170C20E4E32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42672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 smtClean="0"/>
              <a:t>Evaluaciones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Participativas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Gobernanza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para</a:t>
            </a:r>
            <a:r>
              <a:rPr lang="en-GB" sz="4000" b="1" dirty="0" smtClean="0"/>
              <a:t> REDD+ (EPGs):</a:t>
            </a:r>
          </a:p>
          <a:p>
            <a:pPr algn="l"/>
            <a:r>
              <a:rPr lang="en-GB" sz="4000" b="1" dirty="0" err="1" smtClean="0"/>
              <a:t>Enfoque</a:t>
            </a:r>
            <a:r>
              <a:rPr lang="en-GB" sz="4000" b="1" dirty="0" smtClean="0"/>
              <a:t>, </a:t>
            </a:r>
            <a:r>
              <a:rPr lang="en-GB" sz="4000" b="1" dirty="0" err="1" smtClean="0"/>
              <a:t>avance</a:t>
            </a:r>
            <a:r>
              <a:rPr lang="en-GB" sz="4000" b="1" dirty="0" smtClean="0"/>
              <a:t> actual y </a:t>
            </a:r>
            <a:r>
              <a:rPr lang="en-GB" sz="4000" b="1" dirty="0" err="1" smtClean="0"/>
              <a:t>ventajas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estratégicas</a:t>
            </a:r>
            <a:r>
              <a:rPr lang="en-GB" sz="4000" b="1" dirty="0" smtClean="0"/>
              <a:t> </a:t>
            </a:r>
          </a:p>
          <a:p>
            <a:pPr algn="l"/>
            <a:endParaRPr lang="en-GB" sz="4000" b="1" dirty="0"/>
          </a:p>
          <a:p>
            <a:pPr algn="l"/>
            <a:r>
              <a:rPr lang="en-GB" b="1" dirty="0" smtClean="0"/>
              <a:t>						Quito, 18 </a:t>
            </a:r>
            <a:r>
              <a:rPr lang="en-GB" b="1" dirty="0" err="1" smtClean="0"/>
              <a:t>Junio</a:t>
            </a:r>
            <a:r>
              <a:rPr lang="en-GB" b="1" dirty="0" smtClean="0"/>
              <a:t> 2013</a:t>
            </a:r>
          </a:p>
          <a:p>
            <a:pPr algn="l"/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133600" y="457200"/>
            <a:ext cx="5562600" cy="884238"/>
          </a:xfrm>
        </p:spPr>
        <p:txBody>
          <a:bodyPr/>
          <a:lstStyle/>
          <a:p>
            <a:r>
              <a:rPr lang="en-GB" sz="3600" b="1" dirty="0" smtClean="0"/>
              <a:t>LA EPG ES UN PROCESO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8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err="1" smtClean="0"/>
              <a:t>Relevancia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para</a:t>
            </a:r>
            <a:r>
              <a:rPr lang="en-GB" sz="3600" b="1" dirty="0" smtClean="0"/>
              <a:t> REDD+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i="1" dirty="0"/>
              <a:t>Desde el punto de vista del Gobierno</a:t>
            </a:r>
            <a:r>
              <a:rPr lang="es-ES" dirty="0"/>
              <a:t>, los resultados </a:t>
            </a:r>
            <a:r>
              <a:rPr lang="es-ES" dirty="0" smtClean="0"/>
              <a:t>obtenidos en </a:t>
            </a:r>
            <a:r>
              <a:rPr lang="es-ES" dirty="0"/>
              <a:t>la PGA son </a:t>
            </a:r>
            <a:r>
              <a:rPr lang="es-ES" dirty="0" smtClean="0"/>
              <a:t>útiles: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•    </a:t>
            </a:r>
            <a:r>
              <a:rPr lang="es-ES" dirty="0" smtClean="0"/>
              <a:t>para poner </a:t>
            </a:r>
            <a:r>
              <a:rPr lang="es-ES" dirty="0"/>
              <a:t>de relieve las </a:t>
            </a:r>
            <a:r>
              <a:rPr lang="es-ES" dirty="0" smtClean="0"/>
              <a:t>áreas a </a:t>
            </a:r>
            <a:r>
              <a:rPr lang="es-ES" dirty="0"/>
              <a:t>las que es preciso prestar atención urgente (lo </a:t>
            </a:r>
            <a:r>
              <a:rPr lang="es-ES" dirty="0" smtClean="0"/>
              <a:t>que contribuirá </a:t>
            </a:r>
            <a:r>
              <a:rPr lang="es-ES" dirty="0"/>
              <a:t>a la </a:t>
            </a:r>
            <a:r>
              <a:rPr lang="es-ES" b="1" dirty="0"/>
              <a:t>priorización de </a:t>
            </a:r>
            <a:r>
              <a:rPr lang="es-ES" b="1" dirty="0" smtClean="0"/>
              <a:t>estrategias</a:t>
            </a:r>
            <a:r>
              <a:rPr lang="es-ES" dirty="0" smtClean="0"/>
              <a:t>);</a:t>
            </a:r>
          </a:p>
          <a:p>
            <a:pPr marL="0" indent="0">
              <a:buNone/>
            </a:pPr>
            <a:r>
              <a:rPr lang="es-ES" dirty="0" smtClean="0"/>
              <a:t>•    </a:t>
            </a:r>
            <a:r>
              <a:rPr lang="es-ES" dirty="0"/>
              <a:t>como </a:t>
            </a:r>
            <a:r>
              <a:rPr lang="es-ES" b="1" dirty="0"/>
              <a:t>información </a:t>
            </a:r>
            <a:r>
              <a:rPr lang="es-ES" b="1" dirty="0" smtClean="0"/>
              <a:t>relevante en </a:t>
            </a:r>
            <a:r>
              <a:rPr lang="es-ES" b="1" dirty="0"/>
              <a:t>materia </a:t>
            </a:r>
            <a:r>
              <a:rPr lang="es-ES" b="1" dirty="0" smtClean="0"/>
              <a:t>de </a:t>
            </a:r>
            <a:r>
              <a:rPr lang="es-ES" b="1" dirty="0"/>
              <a:t>gobernanza</a:t>
            </a:r>
            <a:r>
              <a:rPr lang="es-ES" dirty="0"/>
              <a:t>, que pueden contribuir y dar apoyo a la elaboración de políticas, la planificación y las estrategias del </a:t>
            </a:r>
            <a:r>
              <a:rPr lang="es-ES" dirty="0" smtClean="0"/>
              <a:t>Gobierno </a:t>
            </a:r>
            <a:r>
              <a:rPr lang="es-ES" dirty="0"/>
              <a:t>a escala nacional y </a:t>
            </a:r>
            <a:r>
              <a:rPr lang="es-ES" dirty="0" err="1"/>
              <a:t>subnacional</a:t>
            </a:r>
            <a:r>
              <a:rPr lang="es-ES" dirty="0"/>
              <a:t>;</a:t>
            </a:r>
          </a:p>
          <a:p>
            <a:pPr marL="0" indent="0">
              <a:buNone/>
            </a:pPr>
            <a:r>
              <a:rPr lang="es-ES" dirty="0"/>
              <a:t>•    como base y punto de partida para la reformulación de las </a:t>
            </a:r>
          </a:p>
          <a:p>
            <a:pPr marL="0" indent="0">
              <a:buNone/>
            </a:pPr>
            <a:r>
              <a:rPr lang="es-ES" dirty="0"/>
              <a:t>políticas;</a:t>
            </a:r>
          </a:p>
          <a:p>
            <a:pPr marL="0" indent="0">
              <a:buNone/>
            </a:pPr>
            <a:r>
              <a:rPr lang="es-ES" dirty="0"/>
              <a:t>•    como datos de gobernanza </a:t>
            </a:r>
            <a:r>
              <a:rPr lang="es-ES" dirty="0" smtClean="0"/>
              <a:t>que </a:t>
            </a:r>
            <a:r>
              <a:rPr lang="es-ES" dirty="0"/>
              <a:t>pueden alimentar </a:t>
            </a:r>
            <a:r>
              <a:rPr lang="es-ES" dirty="0" smtClean="0"/>
              <a:t>el </a:t>
            </a:r>
            <a:r>
              <a:rPr lang="es-ES" b="1" dirty="0"/>
              <a:t>Sistema Nacional de Información sobre Salvaguardias</a:t>
            </a:r>
            <a:r>
              <a:rPr lang="es-ES" dirty="0"/>
              <a:t>, </a:t>
            </a:r>
            <a:r>
              <a:rPr lang="es-ES" dirty="0" smtClean="0"/>
              <a:t>que se transmitirá </a:t>
            </a:r>
            <a:r>
              <a:rPr lang="es-ES" dirty="0"/>
              <a:t>a la CMNUCC;</a:t>
            </a:r>
          </a:p>
          <a:p>
            <a:pPr marL="0" indent="0">
              <a:buNone/>
            </a:pPr>
            <a:r>
              <a:rPr lang="es-ES" dirty="0"/>
              <a:t>•    </a:t>
            </a:r>
            <a:r>
              <a:rPr lang="es-ES" dirty="0" smtClean="0"/>
              <a:t>para realizar </a:t>
            </a:r>
            <a:r>
              <a:rPr lang="es-ES" dirty="0"/>
              <a:t>el </a:t>
            </a:r>
            <a:r>
              <a:rPr lang="es-ES" b="1" dirty="0"/>
              <a:t>seguimiento de avances y retrocesos </a:t>
            </a:r>
            <a:r>
              <a:rPr lang="es-ES" dirty="0"/>
              <a:t>(si se </a:t>
            </a:r>
          </a:p>
          <a:p>
            <a:pPr marL="0" indent="0">
              <a:buNone/>
            </a:pPr>
            <a:r>
              <a:rPr lang="es-ES" dirty="0"/>
              <a:t>actualiza regularmente).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371600" y="449263"/>
            <a:ext cx="6697662" cy="1531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/>
              <a:t>Salvaguardias</a:t>
            </a:r>
            <a:r>
              <a:rPr lang="en-US" sz="3600" b="1" dirty="0" smtClean="0"/>
              <a:t> REDD+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52425" y="1447800"/>
            <a:ext cx="8715375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Aft>
                <a:spcPts val="600"/>
              </a:spcAft>
              <a:defRPr/>
            </a:pPr>
            <a:r>
              <a:rPr lang="en-US" sz="2700" dirty="0" err="1" smtClean="0"/>
              <a:t>Coherencia</a:t>
            </a:r>
            <a:r>
              <a:rPr lang="en-US" sz="2700" dirty="0" smtClean="0"/>
              <a:t> con los </a:t>
            </a:r>
            <a:r>
              <a:rPr lang="en-US" sz="2700" dirty="0" err="1" smtClean="0"/>
              <a:t>objetivos</a:t>
            </a:r>
            <a:r>
              <a:rPr lang="en-US" sz="2700" dirty="0" smtClean="0"/>
              <a:t> de los </a:t>
            </a:r>
            <a:r>
              <a:rPr lang="en-US" sz="2700" dirty="0" err="1" smtClean="0"/>
              <a:t>programas</a:t>
            </a:r>
            <a:r>
              <a:rPr lang="en-US" sz="2700" dirty="0" smtClean="0"/>
              <a:t> </a:t>
            </a:r>
            <a:r>
              <a:rPr lang="en-US" sz="2700" dirty="0" err="1" smtClean="0"/>
              <a:t>forestales</a:t>
            </a:r>
            <a:r>
              <a:rPr lang="en-US" sz="2700" dirty="0" smtClean="0"/>
              <a:t> </a:t>
            </a:r>
            <a:r>
              <a:rPr lang="en-US" sz="2700" dirty="0" err="1" smtClean="0"/>
              <a:t>nacionales</a:t>
            </a:r>
            <a:endParaRPr lang="en-US" sz="2700" dirty="0" smtClean="0"/>
          </a:p>
          <a:p>
            <a:pPr fontAlgn="t">
              <a:spcAft>
                <a:spcPts val="600"/>
              </a:spcAft>
              <a:defRPr/>
            </a:pPr>
            <a:r>
              <a:rPr lang="en-US" sz="2700" b="1" dirty="0" err="1" smtClean="0"/>
              <a:t>Estructuras</a:t>
            </a:r>
            <a:r>
              <a:rPr lang="en-US" sz="2700" b="1" dirty="0" smtClean="0"/>
              <a:t> de </a:t>
            </a:r>
            <a:r>
              <a:rPr lang="en-US" sz="2700" b="1" dirty="0" err="1" smtClean="0"/>
              <a:t>gobernanza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forestal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transparentes</a:t>
            </a:r>
            <a:r>
              <a:rPr lang="en-US" sz="2700" b="1" dirty="0" smtClean="0"/>
              <a:t> y </a:t>
            </a:r>
            <a:r>
              <a:rPr lang="en-US" sz="2700" b="1" dirty="0" err="1" smtClean="0"/>
              <a:t>efectivas</a:t>
            </a:r>
            <a:endParaRPr lang="en-US" sz="2700" b="1" dirty="0" smtClean="0"/>
          </a:p>
          <a:p>
            <a:pPr fontAlgn="t">
              <a:spcAft>
                <a:spcPts val="600"/>
              </a:spcAft>
              <a:defRPr/>
            </a:pPr>
            <a:r>
              <a:rPr lang="en-US" sz="2700" dirty="0" err="1" smtClean="0"/>
              <a:t>Respecto</a:t>
            </a:r>
            <a:r>
              <a:rPr lang="en-US" sz="2700" dirty="0" smtClean="0"/>
              <a:t> </a:t>
            </a:r>
            <a:r>
              <a:rPr lang="en-US" sz="2700" dirty="0" err="1" smtClean="0"/>
              <a:t>por</a:t>
            </a:r>
            <a:r>
              <a:rPr lang="en-US" sz="2700" dirty="0" smtClean="0"/>
              <a:t> el </a:t>
            </a:r>
            <a:r>
              <a:rPr lang="en-US" sz="2700" dirty="0" err="1" smtClean="0"/>
              <a:t>conocimiento</a:t>
            </a:r>
            <a:r>
              <a:rPr lang="en-US" sz="2700" dirty="0" smtClean="0"/>
              <a:t> y los </a:t>
            </a:r>
            <a:r>
              <a:rPr lang="en-US" sz="2700" dirty="0" err="1" smtClean="0"/>
              <a:t>derechos</a:t>
            </a:r>
            <a:r>
              <a:rPr lang="en-US" sz="2700" dirty="0" smtClean="0"/>
              <a:t> de los pueblos </a:t>
            </a:r>
            <a:r>
              <a:rPr lang="en-US" sz="2700" dirty="0" err="1" smtClean="0"/>
              <a:t>indigenas</a:t>
            </a:r>
            <a:r>
              <a:rPr lang="en-US" sz="2700" dirty="0" smtClean="0"/>
              <a:t> y </a:t>
            </a:r>
            <a:r>
              <a:rPr lang="en-US" sz="2700" dirty="0" err="1" smtClean="0"/>
              <a:t>las</a:t>
            </a:r>
            <a:r>
              <a:rPr lang="en-US" sz="2700" dirty="0" smtClean="0"/>
              <a:t> </a:t>
            </a:r>
            <a:r>
              <a:rPr lang="en-US" sz="2700" dirty="0" err="1" smtClean="0"/>
              <a:t>comunidades</a:t>
            </a:r>
            <a:r>
              <a:rPr lang="en-US" sz="2700" dirty="0" smtClean="0"/>
              <a:t> locales  </a:t>
            </a:r>
          </a:p>
          <a:p>
            <a:pPr fontAlgn="t">
              <a:spcAft>
                <a:spcPts val="600"/>
              </a:spcAft>
              <a:defRPr/>
            </a:pPr>
            <a:r>
              <a:rPr lang="en-US" sz="2700" b="1" dirty="0" err="1" smtClean="0"/>
              <a:t>Participaci</a:t>
            </a:r>
            <a:r>
              <a:rPr lang="en-US" sz="2700" b="1" dirty="0" err="1" smtClean="0">
                <a:cs typeface="Calibri"/>
              </a:rPr>
              <a:t>ó</a:t>
            </a:r>
            <a:r>
              <a:rPr lang="en-US" sz="2700" b="1" dirty="0" err="1" smtClean="0"/>
              <a:t>n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completa</a:t>
            </a:r>
            <a:r>
              <a:rPr lang="en-US" sz="2700" b="1" dirty="0" smtClean="0"/>
              <a:t> y </a:t>
            </a:r>
            <a:r>
              <a:rPr lang="en-US" sz="2700" b="1" dirty="0" err="1" smtClean="0"/>
              <a:t>efectiva</a:t>
            </a:r>
            <a:r>
              <a:rPr lang="en-US" sz="2700" b="1" dirty="0" smtClean="0"/>
              <a:t> de los </a:t>
            </a:r>
            <a:r>
              <a:rPr lang="en-US" sz="2700" b="1" dirty="0" err="1" smtClean="0"/>
              <a:t>actores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relevantes</a:t>
            </a:r>
            <a:endParaRPr lang="en-US" sz="2700" b="1" dirty="0" smtClean="0"/>
          </a:p>
          <a:p>
            <a:pPr fontAlgn="t">
              <a:spcAft>
                <a:spcPts val="600"/>
              </a:spcAft>
              <a:defRPr/>
            </a:pPr>
            <a:r>
              <a:rPr lang="en-US" sz="2700" dirty="0" err="1" smtClean="0"/>
              <a:t>Coherencia</a:t>
            </a:r>
            <a:r>
              <a:rPr lang="en-US" sz="2700" dirty="0" smtClean="0"/>
              <a:t> con la </a:t>
            </a:r>
            <a:r>
              <a:rPr lang="en-US" sz="2700" dirty="0" err="1" smtClean="0"/>
              <a:t>conservacion</a:t>
            </a:r>
            <a:r>
              <a:rPr lang="en-US" sz="2700" dirty="0" smtClean="0"/>
              <a:t> del </a:t>
            </a:r>
            <a:r>
              <a:rPr lang="en-US" sz="2700" dirty="0" err="1" smtClean="0"/>
              <a:t>bosque</a:t>
            </a:r>
            <a:r>
              <a:rPr lang="en-US" sz="2700" dirty="0" smtClean="0"/>
              <a:t> y la </a:t>
            </a:r>
            <a:r>
              <a:rPr lang="en-US" sz="2700" dirty="0" err="1" smtClean="0"/>
              <a:t>biodiversidad</a:t>
            </a:r>
            <a:r>
              <a:rPr lang="en-US" sz="2700" dirty="0" smtClean="0"/>
              <a:t> </a:t>
            </a:r>
          </a:p>
          <a:p>
            <a:pPr fontAlgn="t">
              <a:spcAft>
                <a:spcPts val="600"/>
              </a:spcAft>
              <a:defRPr/>
            </a:pPr>
            <a:r>
              <a:rPr lang="en-US" sz="2700" dirty="0" err="1" smtClean="0"/>
              <a:t>Mitigar</a:t>
            </a:r>
            <a:r>
              <a:rPr lang="en-US" sz="2700" dirty="0" smtClean="0"/>
              <a:t> los </a:t>
            </a:r>
            <a:r>
              <a:rPr lang="en-US" sz="2700" dirty="0" err="1" smtClean="0"/>
              <a:t>riesgos</a:t>
            </a:r>
            <a:r>
              <a:rPr lang="en-US" sz="2700" dirty="0" smtClean="0"/>
              <a:t> de </a:t>
            </a:r>
            <a:r>
              <a:rPr lang="en-US" sz="2700" dirty="0" err="1" smtClean="0"/>
              <a:t>rev</a:t>
            </a:r>
            <a:r>
              <a:rPr lang="en-US" sz="2700" dirty="0" err="1" smtClean="0">
                <a:cs typeface="Calibri"/>
              </a:rPr>
              <a:t>é</a:t>
            </a:r>
            <a:r>
              <a:rPr lang="en-US" sz="2700" dirty="0" err="1" smtClean="0"/>
              <a:t>s</a:t>
            </a:r>
            <a:endParaRPr lang="en-US" sz="2700" dirty="0" smtClean="0"/>
          </a:p>
          <a:p>
            <a:pPr fontAlgn="t">
              <a:spcAft>
                <a:spcPts val="600"/>
              </a:spcAft>
              <a:defRPr/>
            </a:pPr>
            <a:r>
              <a:rPr lang="fr-CH" sz="2700" dirty="0" err="1" smtClean="0"/>
              <a:t>Reducci</a:t>
            </a:r>
            <a:r>
              <a:rPr lang="fr-CH" sz="2700" dirty="0" err="1" smtClean="0">
                <a:cs typeface="Calibri"/>
              </a:rPr>
              <a:t>ó</a:t>
            </a:r>
            <a:r>
              <a:rPr lang="fr-CH" sz="2700" dirty="0" err="1" smtClean="0"/>
              <a:t>n</a:t>
            </a:r>
            <a:r>
              <a:rPr lang="fr-CH" sz="2700" dirty="0" smtClean="0"/>
              <a:t> de de </a:t>
            </a:r>
            <a:r>
              <a:rPr lang="fr-CH" sz="2700" dirty="0" err="1" smtClean="0"/>
              <a:t>sustituci</a:t>
            </a:r>
            <a:r>
              <a:rPr lang="fr-CH" sz="2700" dirty="0" err="1" smtClean="0">
                <a:cs typeface="Calibri"/>
              </a:rPr>
              <a:t>ó</a:t>
            </a:r>
            <a:r>
              <a:rPr lang="fr-CH" sz="2700" dirty="0" err="1" smtClean="0"/>
              <a:t>n</a:t>
            </a:r>
            <a:r>
              <a:rPr lang="fr-CH" sz="2700" dirty="0" smtClean="0"/>
              <a:t> de </a:t>
            </a:r>
            <a:r>
              <a:rPr lang="fr-CH" sz="2700" dirty="0" err="1" smtClean="0"/>
              <a:t>emisiones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200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75327"/>
            <a:ext cx="8229600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200" i="1" dirty="0"/>
              <a:t>Desde el punto de vista de la sociedad civil</a:t>
            </a:r>
            <a:r>
              <a:rPr lang="es-ES" sz="2200" dirty="0"/>
              <a:t>, la PGA proporciona</a:t>
            </a:r>
            <a:r>
              <a:rPr lang="es-ES" sz="2200" dirty="0" smtClean="0"/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sz="2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dirty="0"/>
              <a:t>•    </a:t>
            </a:r>
            <a:r>
              <a:rPr lang="es-ES" sz="2200" dirty="0" smtClean="0"/>
              <a:t>indicios </a:t>
            </a:r>
            <a:r>
              <a:rPr lang="es-ES" sz="2200" dirty="0"/>
              <a:t>e información consistentes sobre la gobernanza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200" dirty="0"/>
              <a:t>que pueden servir de apoyo para el cabildeo y la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200" dirty="0"/>
              <a:t>promoción, así como para la rendición de cuentas de los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200" dirty="0"/>
              <a:t>responsables de las decisiones</a:t>
            </a:r>
            <a:r>
              <a:rPr lang="es-ES" sz="2200" dirty="0" smtClean="0"/>
              <a:t>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sz="2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200" dirty="0"/>
              <a:t>•     </a:t>
            </a:r>
            <a:r>
              <a:rPr lang="es-ES" sz="2200" dirty="0" smtClean="0"/>
              <a:t>el Gobierno </a:t>
            </a:r>
            <a:r>
              <a:rPr lang="es-ES" sz="2200" dirty="0"/>
              <a:t>ya ha validado los datos, lo que permite evitar los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200" dirty="0"/>
              <a:t>debates sobre la veracidad de éstos y hace posible avanzar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200" dirty="0"/>
              <a:t>en el diálogo entre la sociedad civil y el Gobierno</a:t>
            </a:r>
            <a:r>
              <a:rPr lang="es-ES" sz="2200" dirty="0" smtClean="0"/>
              <a:t>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sz="2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2200" dirty="0"/>
              <a:t>•    el seguimiento de avances y retrocesos.</a:t>
            </a:r>
            <a:endParaRPr lang="en-GB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</p:spPr>
        <p:txBody>
          <a:bodyPr/>
          <a:lstStyle/>
          <a:p>
            <a:r>
              <a:rPr lang="en-GB" sz="3600" b="1" dirty="0" err="1" smtClean="0"/>
              <a:t>Relevancia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para</a:t>
            </a:r>
            <a:r>
              <a:rPr lang="en-GB" sz="3600" b="1" dirty="0" smtClean="0"/>
              <a:t> REDD+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71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33525" y="457200"/>
            <a:ext cx="6543675" cy="1531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/>
              <a:t>Valor</a:t>
            </a:r>
            <a:r>
              <a:rPr lang="en-GB" sz="3600" dirty="0" smtClean="0"/>
              <a:t> </a:t>
            </a:r>
            <a:r>
              <a:rPr lang="en-GB" sz="3600" dirty="0" err="1" smtClean="0"/>
              <a:t>agregado</a:t>
            </a:r>
            <a:r>
              <a:rPr lang="en-GB" sz="3600" dirty="0" smtClean="0"/>
              <a:t> de los EPGs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24000"/>
            <a:ext cx="8715375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 err="1" smtClean="0"/>
              <a:t>Informaci</a:t>
            </a:r>
            <a:r>
              <a:rPr lang="en-GB" b="1" dirty="0" err="1" smtClean="0">
                <a:cs typeface="Calibri"/>
              </a:rPr>
              <a:t>ó</a:t>
            </a:r>
            <a:r>
              <a:rPr lang="en-GB" b="1" dirty="0" err="1" smtClean="0"/>
              <a:t>n</a:t>
            </a:r>
            <a:r>
              <a:rPr lang="en-GB" b="1" dirty="0" smtClean="0"/>
              <a:t> </a:t>
            </a:r>
            <a:r>
              <a:rPr lang="en-GB" b="1" dirty="0" err="1" smtClean="0"/>
              <a:t>relevante</a:t>
            </a:r>
            <a:endParaRPr lang="en-GB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err="1" smtClean="0"/>
              <a:t>Proveer</a:t>
            </a:r>
            <a:r>
              <a:rPr lang="en-GB" dirty="0" smtClean="0"/>
              <a:t> </a:t>
            </a:r>
            <a:r>
              <a:rPr lang="en-GB" dirty="0" err="1" smtClean="0"/>
              <a:t>informaci</a:t>
            </a:r>
            <a:r>
              <a:rPr lang="en-GB" dirty="0" err="1" smtClean="0">
                <a:cs typeface="Calibri"/>
              </a:rPr>
              <a:t>ó</a:t>
            </a:r>
            <a:r>
              <a:rPr lang="en-GB" dirty="0" err="1" smtClean="0"/>
              <a:t>n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se </a:t>
            </a:r>
            <a:r>
              <a:rPr lang="en-GB" dirty="0" err="1" smtClean="0"/>
              <a:t>necesita</a:t>
            </a:r>
            <a:r>
              <a:rPr lang="en-GB" dirty="0" smtClean="0"/>
              <a:t> y se </a:t>
            </a:r>
            <a:r>
              <a:rPr lang="en-GB" dirty="0" err="1" smtClean="0"/>
              <a:t>demanda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los </a:t>
            </a:r>
            <a:r>
              <a:rPr lang="en-GB" dirty="0" err="1" smtClean="0"/>
              <a:t>actores</a:t>
            </a: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err="1" smtClean="0"/>
              <a:t>Apropiaci</a:t>
            </a:r>
            <a:r>
              <a:rPr lang="en-GB" b="1" dirty="0" err="1" smtClean="0">
                <a:cs typeface="Calibri"/>
              </a:rPr>
              <a:t>ó</a:t>
            </a:r>
            <a:r>
              <a:rPr lang="en-GB" b="1" dirty="0" err="1" smtClean="0"/>
              <a:t>n</a:t>
            </a:r>
            <a:r>
              <a:rPr lang="en-GB" b="1" dirty="0" smtClean="0"/>
              <a:t> </a:t>
            </a:r>
            <a:r>
              <a:rPr lang="en-GB" b="1" dirty="0" err="1" smtClean="0"/>
              <a:t>por</a:t>
            </a:r>
            <a:r>
              <a:rPr lang="en-GB" b="1" dirty="0" smtClean="0"/>
              <a:t> los </a:t>
            </a:r>
            <a:r>
              <a:rPr lang="en-GB" b="1" dirty="0" err="1" smtClean="0"/>
              <a:t>actores</a:t>
            </a:r>
            <a:r>
              <a:rPr lang="en-GB" b="1" dirty="0" smtClean="0"/>
              <a:t> – </a:t>
            </a:r>
            <a:r>
              <a:rPr lang="en-GB" b="1" dirty="0" err="1" smtClean="0"/>
              <a:t>rendici</a:t>
            </a:r>
            <a:r>
              <a:rPr lang="en-GB" b="1" dirty="0" err="1" smtClean="0">
                <a:cs typeface="Calibri"/>
              </a:rPr>
              <a:t>ó</a:t>
            </a:r>
            <a:r>
              <a:rPr lang="en-GB" b="1" dirty="0" err="1" smtClean="0"/>
              <a:t>n</a:t>
            </a:r>
            <a:r>
              <a:rPr lang="en-GB" b="1" dirty="0" smtClean="0"/>
              <a:t> de </a:t>
            </a:r>
            <a:r>
              <a:rPr lang="en-GB" b="1" dirty="0" err="1" smtClean="0"/>
              <a:t>cuentas</a:t>
            </a:r>
            <a:endParaRPr lang="en-GB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/>
              <a:t>Para </a:t>
            </a:r>
            <a:r>
              <a:rPr lang="en-GB" dirty="0" err="1" smtClean="0"/>
              <a:t>seguir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recomendaciones</a:t>
            </a:r>
            <a:r>
              <a:rPr lang="en-GB" dirty="0" smtClean="0"/>
              <a:t> y </a:t>
            </a:r>
            <a:r>
              <a:rPr lang="en-GB" dirty="0" err="1" smtClean="0"/>
              <a:t>tomar</a:t>
            </a:r>
            <a:r>
              <a:rPr lang="en-GB" dirty="0" smtClean="0"/>
              <a:t> </a:t>
            </a:r>
            <a:r>
              <a:rPr lang="en-GB" dirty="0" err="1" smtClean="0"/>
              <a:t>acciones</a:t>
            </a:r>
            <a:r>
              <a:rPr lang="en-GB" dirty="0" smtClean="0"/>
              <a:t> a </a:t>
            </a:r>
            <a:r>
              <a:rPr lang="en-GB" dirty="0" err="1" smtClean="0"/>
              <a:t>partir</a:t>
            </a:r>
            <a:r>
              <a:rPr lang="en-GB" dirty="0" smtClean="0"/>
              <a:t> de la </a:t>
            </a:r>
            <a:r>
              <a:rPr lang="en-GB" dirty="0" err="1" smtClean="0"/>
              <a:t>informaci</a:t>
            </a:r>
            <a:r>
              <a:rPr lang="en-GB" dirty="0" err="1" smtClean="0">
                <a:cs typeface="Calibri"/>
              </a:rPr>
              <a:t>ó</a:t>
            </a:r>
            <a:r>
              <a:rPr lang="en-GB" dirty="0" err="1" smtClean="0"/>
              <a:t>n</a:t>
            </a: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err="1" smtClean="0"/>
              <a:t>Sostenibilidad</a:t>
            </a:r>
            <a:endParaRPr lang="en-GB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err="1" smtClean="0"/>
              <a:t>Continuaci</a:t>
            </a:r>
            <a:r>
              <a:rPr lang="en-GB" dirty="0" err="1" smtClean="0">
                <a:cs typeface="Calibri"/>
              </a:rPr>
              <a:t>ó</a:t>
            </a:r>
            <a:r>
              <a:rPr lang="en-GB" dirty="0" err="1" smtClean="0"/>
              <a:t>n</a:t>
            </a:r>
            <a:r>
              <a:rPr lang="en-GB" dirty="0" smtClean="0"/>
              <a:t> del </a:t>
            </a:r>
            <a:r>
              <a:rPr lang="en-GB" dirty="0" err="1" smtClean="0"/>
              <a:t>intercambio</a:t>
            </a:r>
            <a:r>
              <a:rPr lang="en-GB" dirty="0" smtClean="0"/>
              <a:t> y </a:t>
            </a:r>
            <a:r>
              <a:rPr lang="en-GB" dirty="0" err="1" smtClean="0"/>
              <a:t>sistematizaci</a:t>
            </a:r>
            <a:r>
              <a:rPr lang="en-GB" dirty="0" err="1" smtClean="0">
                <a:cs typeface="Calibri"/>
              </a:rPr>
              <a:t>ó</a:t>
            </a:r>
            <a:r>
              <a:rPr lang="en-GB" dirty="0" err="1" smtClean="0"/>
              <a:t>n</a:t>
            </a:r>
            <a:r>
              <a:rPr lang="en-GB" dirty="0" smtClean="0"/>
              <a:t> de </a:t>
            </a:r>
            <a:r>
              <a:rPr lang="en-GB" dirty="0" err="1" smtClean="0"/>
              <a:t>informaci</a:t>
            </a:r>
            <a:r>
              <a:rPr lang="en-GB" dirty="0" err="1" smtClean="0">
                <a:cs typeface="Calibri"/>
              </a:rPr>
              <a:t>ó</a:t>
            </a:r>
            <a:r>
              <a:rPr lang="en-GB" dirty="0" err="1" smtClean="0"/>
              <a:t>n</a:t>
            </a:r>
            <a:r>
              <a:rPr lang="en-GB" dirty="0" smtClean="0"/>
              <a:t> en el </a:t>
            </a:r>
            <a:r>
              <a:rPr lang="en-GB" dirty="0" err="1" smtClean="0"/>
              <a:t>tiempo</a:t>
            </a:r>
            <a:r>
              <a:rPr lang="en-GB" dirty="0" smtClean="0"/>
              <a:t>, </a:t>
            </a:r>
            <a:r>
              <a:rPr lang="en-GB" dirty="0" err="1" smtClean="0"/>
              <a:t>para</a:t>
            </a:r>
            <a:r>
              <a:rPr lang="en-GB" dirty="0" smtClean="0"/>
              <a:t> un </a:t>
            </a:r>
            <a:r>
              <a:rPr lang="en-GB" dirty="0" err="1" smtClean="0"/>
              <a:t>mejoramiento</a:t>
            </a:r>
            <a:r>
              <a:rPr lang="en-GB" dirty="0" smtClean="0"/>
              <a:t> en la </a:t>
            </a:r>
            <a:r>
              <a:rPr lang="en-GB" dirty="0" err="1" smtClean="0"/>
              <a:t>situaci</a:t>
            </a:r>
            <a:r>
              <a:rPr lang="en-GB" dirty="0" err="1" smtClean="0">
                <a:cs typeface="Calibri"/>
              </a:rPr>
              <a:t>ó</a:t>
            </a:r>
            <a:r>
              <a:rPr lang="en-GB" dirty="0" err="1" smtClean="0"/>
              <a:t>n</a:t>
            </a:r>
            <a:r>
              <a:rPr lang="en-GB" dirty="0" smtClean="0"/>
              <a:t> </a:t>
            </a:r>
            <a:r>
              <a:rPr lang="en-GB" dirty="0" err="1" smtClean="0"/>
              <a:t>dentro</a:t>
            </a:r>
            <a:r>
              <a:rPr lang="en-GB" dirty="0" smtClean="0"/>
              <a:t> del </a:t>
            </a:r>
            <a:r>
              <a:rPr lang="en-GB" dirty="0" err="1" smtClean="0"/>
              <a:t>pais</a:t>
            </a: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r>
              <a:rPr lang="es-ES" b="1" dirty="0" smtClean="0"/>
              <a:t>Legitimidad </a:t>
            </a:r>
          </a:p>
          <a:p>
            <a:pPr marL="0" indent="0">
              <a:buNone/>
            </a:pPr>
            <a:r>
              <a:rPr lang="es-ES" dirty="0" smtClean="0"/>
              <a:t>Cuando </a:t>
            </a:r>
            <a:r>
              <a:rPr lang="es-ES" dirty="0"/>
              <a:t>los propios interesados   han participado </a:t>
            </a:r>
            <a:r>
              <a:rPr lang="es-ES" dirty="0" smtClean="0"/>
              <a:t>en </a:t>
            </a:r>
            <a:r>
              <a:rPr lang="es-ES" dirty="0"/>
              <a:t>las decisiones sobre los pasos y componentes principales </a:t>
            </a:r>
            <a:r>
              <a:rPr lang="es-ES" dirty="0" smtClean="0"/>
              <a:t>del </a:t>
            </a:r>
            <a:r>
              <a:rPr lang="es-ES" dirty="0"/>
              <a:t>proceso –priorización de su alcance, formulación de </a:t>
            </a:r>
            <a:r>
              <a:rPr lang="es-ES" dirty="0" smtClean="0"/>
              <a:t>los </a:t>
            </a:r>
            <a:r>
              <a:rPr lang="es-ES" dirty="0"/>
              <a:t>indicadores, determinación del método de recogida de </a:t>
            </a:r>
            <a:r>
              <a:rPr lang="es-ES" dirty="0" smtClean="0"/>
              <a:t>datos </a:t>
            </a:r>
            <a:r>
              <a:rPr lang="es-ES" dirty="0"/>
              <a:t>y validación de éstos– confían en el proceso real de </a:t>
            </a:r>
            <a:r>
              <a:rPr lang="es-ES" dirty="0" smtClean="0"/>
              <a:t>obtención </a:t>
            </a:r>
            <a:r>
              <a:rPr lang="es-ES" dirty="0"/>
              <a:t>de los datos y consideran legítimas las conclusiones y </a:t>
            </a:r>
            <a:r>
              <a:rPr lang="es-ES" dirty="0" smtClean="0"/>
              <a:t>recomendaciones </a:t>
            </a:r>
            <a:r>
              <a:rPr lang="es-ES" dirty="0"/>
              <a:t>alcanzadas.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2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457325" y="228600"/>
            <a:ext cx="6543675" cy="15319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 smtClean="0"/>
              <a:t>Proyectos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pilotos</a:t>
            </a:r>
            <a:r>
              <a:rPr lang="en-GB" sz="3200" b="1" dirty="0" smtClean="0"/>
              <a:t> de EPG </a:t>
            </a:r>
          </a:p>
          <a:p>
            <a:r>
              <a:rPr lang="en-GB" sz="3200" b="1" dirty="0" err="1" smtClean="0"/>
              <a:t>para</a:t>
            </a:r>
            <a:r>
              <a:rPr lang="en-GB" sz="3200" b="1" dirty="0" smtClean="0"/>
              <a:t> REDD+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0162"/>
            <a:ext cx="8715375" cy="372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dirty="0" err="1" smtClean="0"/>
              <a:t>Evaluaciones</a:t>
            </a:r>
            <a:r>
              <a:rPr lang="en-GB" dirty="0" smtClean="0"/>
              <a:t> </a:t>
            </a:r>
            <a:r>
              <a:rPr lang="en-GB" dirty="0" err="1" smtClean="0"/>
              <a:t>Participativas</a:t>
            </a:r>
            <a:r>
              <a:rPr lang="en-GB" dirty="0" smtClean="0"/>
              <a:t> de </a:t>
            </a:r>
            <a:r>
              <a:rPr lang="en-GB" dirty="0" err="1" smtClean="0"/>
              <a:t>Gobernanza</a:t>
            </a:r>
            <a:r>
              <a:rPr lang="en-GB" dirty="0" smtClean="0"/>
              <a:t> se </a:t>
            </a:r>
            <a:r>
              <a:rPr lang="en-GB" dirty="0" err="1" smtClean="0"/>
              <a:t>están</a:t>
            </a:r>
            <a:r>
              <a:rPr lang="en-GB" dirty="0" smtClean="0"/>
              <a:t> </a:t>
            </a:r>
            <a:r>
              <a:rPr lang="en-GB" dirty="0" err="1" smtClean="0"/>
              <a:t>pilotando</a:t>
            </a:r>
            <a:r>
              <a:rPr lang="en-GB" dirty="0" smtClean="0"/>
              <a:t> en: </a:t>
            </a:r>
          </a:p>
          <a:p>
            <a:pPr>
              <a:defRPr/>
            </a:pPr>
            <a:r>
              <a:rPr lang="en-GB" b="1" dirty="0" smtClean="0"/>
              <a:t>INDONESIA</a:t>
            </a:r>
            <a:endParaRPr lang="en-GB" dirty="0" smtClean="0"/>
          </a:p>
          <a:p>
            <a:pPr>
              <a:defRPr/>
            </a:pPr>
            <a:r>
              <a:rPr lang="en-GB" b="1" dirty="0" smtClean="0"/>
              <a:t>NIGERIA</a:t>
            </a:r>
          </a:p>
          <a:p>
            <a:pPr>
              <a:defRPr/>
            </a:pPr>
            <a:r>
              <a:rPr lang="en-GB" b="1" dirty="0" smtClean="0"/>
              <a:t>VIETNAM</a:t>
            </a:r>
          </a:p>
          <a:p>
            <a:pPr>
              <a:defRPr/>
            </a:pPr>
            <a:r>
              <a:rPr lang="en-GB" dirty="0" smtClean="0"/>
              <a:t>y </a:t>
            </a:r>
            <a:r>
              <a:rPr lang="en-GB" b="1" dirty="0" smtClean="0"/>
              <a:t>ECUADOR</a:t>
            </a: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endParaRPr lang="en-GB" sz="20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62838" y="4863232"/>
          <a:ext cx="8981162" cy="139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9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543675" cy="1531937"/>
          </a:xfrm>
        </p:spPr>
        <p:txBody>
          <a:bodyPr/>
          <a:lstStyle/>
          <a:p>
            <a:r>
              <a:rPr lang="en-US" sz="3600" b="1" dirty="0" smtClean="0"/>
              <a:t>La EPG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REDD+ </a:t>
            </a:r>
            <a:br>
              <a:rPr lang="en-US" sz="3600" b="1" dirty="0" smtClean="0"/>
            </a:br>
            <a:r>
              <a:rPr lang="en-US" sz="3600" b="1" dirty="0" smtClean="0"/>
              <a:t>en Indonesia: </a:t>
            </a:r>
            <a:r>
              <a:rPr lang="en-US" sz="3600" b="1" dirty="0" err="1" smtClean="0"/>
              <a:t>estructura</a:t>
            </a:r>
            <a:endParaRPr lang="en-US" sz="3600" b="1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715375" cy="4800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900" b="1" dirty="0" smtClean="0"/>
              <a:t>Panel de </a:t>
            </a:r>
            <a:r>
              <a:rPr lang="en-US" sz="3900" b="1" dirty="0" err="1" smtClean="0"/>
              <a:t>expertos</a:t>
            </a:r>
            <a:r>
              <a:rPr lang="en-US" sz="3900" b="1" dirty="0" smtClean="0"/>
              <a:t>: </a:t>
            </a:r>
            <a:r>
              <a:rPr lang="en-US" sz="3900" dirty="0" smtClean="0"/>
              <a:t>un panel multi-</a:t>
            </a:r>
            <a:r>
              <a:rPr lang="en-US" sz="3900" dirty="0" err="1" smtClean="0"/>
              <a:t>actores</a:t>
            </a:r>
            <a:r>
              <a:rPr lang="en-US" sz="3900" dirty="0" smtClean="0"/>
              <a:t> </a:t>
            </a:r>
            <a:r>
              <a:rPr lang="en-US" sz="3900" dirty="0" err="1" smtClean="0"/>
              <a:t>establecido</a:t>
            </a:r>
            <a:r>
              <a:rPr lang="en-US" sz="3900" dirty="0" smtClean="0"/>
              <a:t> </a:t>
            </a:r>
            <a:r>
              <a:rPr lang="en-US" sz="3900" dirty="0" err="1" smtClean="0"/>
              <a:t>para</a:t>
            </a:r>
            <a:r>
              <a:rPr lang="en-US" sz="3900" dirty="0" smtClean="0"/>
              <a:t> </a:t>
            </a:r>
            <a:r>
              <a:rPr lang="en-US" sz="3900" dirty="0" err="1" smtClean="0"/>
              <a:t>disenar</a:t>
            </a:r>
            <a:r>
              <a:rPr lang="en-US" sz="3900" dirty="0" smtClean="0"/>
              <a:t> la </a:t>
            </a:r>
            <a:r>
              <a:rPr lang="en-US" sz="3900" dirty="0" err="1" smtClean="0"/>
              <a:t>metodologia</a:t>
            </a:r>
            <a:r>
              <a:rPr lang="en-US" sz="3900" dirty="0" smtClean="0"/>
              <a:t>, </a:t>
            </a:r>
            <a:r>
              <a:rPr lang="en-US" sz="3900" dirty="0" err="1" smtClean="0"/>
              <a:t>supervisar</a:t>
            </a:r>
            <a:r>
              <a:rPr lang="en-US" sz="3900" dirty="0" smtClean="0"/>
              <a:t> la </a:t>
            </a:r>
            <a:r>
              <a:rPr lang="en-US" sz="3900" dirty="0" err="1" smtClean="0"/>
              <a:t>recopilacion</a:t>
            </a:r>
            <a:r>
              <a:rPr lang="en-US" sz="3900" dirty="0" smtClean="0"/>
              <a:t> de </a:t>
            </a:r>
            <a:r>
              <a:rPr lang="en-US" sz="3900" dirty="0" err="1" smtClean="0"/>
              <a:t>datos</a:t>
            </a:r>
            <a:r>
              <a:rPr lang="en-US" sz="3900" dirty="0" smtClean="0"/>
              <a:t>, </a:t>
            </a:r>
            <a:r>
              <a:rPr lang="en-US" sz="3900" dirty="0" err="1" smtClean="0"/>
              <a:t>evaluar</a:t>
            </a:r>
            <a:r>
              <a:rPr lang="en-US" sz="3900" dirty="0" smtClean="0"/>
              <a:t> y </a:t>
            </a:r>
            <a:r>
              <a:rPr lang="en-US" sz="3900" dirty="0" err="1" smtClean="0"/>
              <a:t>analisar</a:t>
            </a:r>
            <a:r>
              <a:rPr lang="en-US" sz="3900" dirty="0" smtClean="0"/>
              <a:t> los </a:t>
            </a:r>
            <a:r>
              <a:rPr lang="en-US" sz="3900" dirty="0" err="1" smtClean="0"/>
              <a:t>datos</a:t>
            </a:r>
            <a:r>
              <a:rPr lang="en-US" sz="3900" dirty="0" smtClean="0"/>
              <a:t> y </a:t>
            </a:r>
            <a:r>
              <a:rPr lang="en-US" sz="3900" dirty="0" err="1" smtClean="0"/>
              <a:t>producir</a:t>
            </a:r>
            <a:r>
              <a:rPr lang="en-US" sz="3900" dirty="0" smtClean="0"/>
              <a:t> </a:t>
            </a:r>
            <a:r>
              <a:rPr lang="en-US" sz="3900" dirty="0" err="1" smtClean="0"/>
              <a:t>recommendaciones</a:t>
            </a:r>
            <a:endParaRPr lang="en-US" sz="3900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900" b="1" dirty="0" err="1" smtClean="0"/>
              <a:t>Grupo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nacional</a:t>
            </a:r>
            <a:r>
              <a:rPr lang="en-US" sz="3900" b="1" dirty="0" smtClean="0"/>
              <a:t> de </a:t>
            </a:r>
            <a:r>
              <a:rPr lang="en-US" sz="3900" b="1" dirty="0" err="1" smtClean="0"/>
              <a:t>consultacion</a:t>
            </a:r>
            <a:r>
              <a:rPr lang="en-US" sz="3900" b="1" dirty="0" smtClean="0"/>
              <a:t>: </a:t>
            </a:r>
            <a:r>
              <a:rPr lang="en-US" sz="3900" dirty="0" smtClean="0"/>
              <a:t>un </a:t>
            </a:r>
            <a:r>
              <a:rPr lang="en-US" sz="3900" dirty="0" err="1" smtClean="0"/>
              <a:t>grupo</a:t>
            </a:r>
            <a:r>
              <a:rPr lang="en-US" sz="3900" dirty="0" smtClean="0"/>
              <a:t> multi-</a:t>
            </a:r>
            <a:r>
              <a:rPr lang="en-US" sz="3900" dirty="0" err="1" smtClean="0"/>
              <a:t>actores</a:t>
            </a:r>
            <a:r>
              <a:rPr lang="en-US" sz="3900" dirty="0" smtClean="0"/>
              <a:t> mas </a:t>
            </a:r>
            <a:r>
              <a:rPr lang="en-US" sz="3900" dirty="0" err="1" smtClean="0"/>
              <a:t>amplio</a:t>
            </a:r>
            <a:r>
              <a:rPr lang="en-US" sz="3900" dirty="0" smtClean="0"/>
              <a:t>, </a:t>
            </a:r>
            <a:r>
              <a:rPr lang="en-US" sz="3900" dirty="0" err="1" smtClean="0"/>
              <a:t>consultado</a:t>
            </a:r>
            <a:r>
              <a:rPr lang="en-US" sz="3900" dirty="0" smtClean="0"/>
              <a:t> </a:t>
            </a:r>
            <a:r>
              <a:rPr lang="en-US" sz="3900" dirty="0" err="1" smtClean="0"/>
              <a:t>para</a:t>
            </a:r>
            <a:r>
              <a:rPr lang="en-US" sz="3900" dirty="0" smtClean="0"/>
              <a:t> </a:t>
            </a:r>
            <a:r>
              <a:rPr lang="en-US" sz="3900" dirty="0" err="1" smtClean="0"/>
              <a:t>asegurar</a:t>
            </a:r>
            <a:r>
              <a:rPr lang="en-US" sz="3900" dirty="0" smtClean="0"/>
              <a:t> </a:t>
            </a:r>
            <a:r>
              <a:rPr lang="en-US" sz="3900" dirty="0" err="1" smtClean="0"/>
              <a:t>apropiacion</a:t>
            </a:r>
            <a:r>
              <a:rPr lang="en-US" sz="3900" dirty="0" smtClean="0"/>
              <a:t> de la </a:t>
            </a:r>
            <a:r>
              <a:rPr lang="en-US" sz="3900" dirty="0" err="1" smtClean="0"/>
              <a:t>evaluacion</a:t>
            </a:r>
            <a:r>
              <a:rPr lang="en-US" sz="3900" dirty="0" smtClean="0"/>
              <a:t> y </a:t>
            </a:r>
            <a:r>
              <a:rPr lang="en-US" sz="3900" dirty="0" err="1" smtClean="0"/>
              <a:t>dar</a:t>
            </a:r>
            <a:r>
              <a:rPr lang="en-US" sz="3900" dirty="0" smtClean="0"/>
              <a:t> </a:t>
            </a:r>
            <a:r>
              <a:rPr lang="en-US" sz="3900" dirty="0" err="1" smtClean="0"/>
              <a:t>insumos</a:t>
            </a:r>
            <a:r>
              <a:rPr lang="en-US" sz="3900" dirty="0" smtClean="0"/>
              <a:t> </a:t>
            </a:r>
            <a:r>
              <a:rPr lang="en-US" sz="3900" dirty="0" err="1" smtClean="0"/>
              <a:t>estrategicos</a:t>
            </a:r>
            <a:r>
              <a:rPr lang="en-US" sz="3900" dirty="0" smtClean="0"/>
              <a:t> </a:t>
            </a:r>
            <a:r>
              <a:rPr lang="en-US" sz="3900" dirty="0" err="1" smtClean="0"/>
              <a:t>sobre</a:t>
            </a:r>
            <a:r>
              <a:rPr lang="en-US" sz="3900" dirty="0" smtClean="0"/>
              <a:t> el </a:t>
            </a:r>
            <a:r>
              <a:rPr lang="en-US" sz="3900" dirty="0" err="1" smtClean="0"/>
              <a:t>diseno</a:t>
            </a:r>
            <a:r>
              <a:rPr lang="en-US" sz="3900" dirty="0" smtClean="0"/>
              <a:t>, la </a:t>
            </a:r>
            <a:r>
              <a:rPr lang="en-US" sz="3900" dirty="0" err="1" smtClean="0"/>
              <a:t>metodologia</a:t>
            </a:r>
            <a:r>
              <a:rPr lang="en-US" sz="3900" dirty="0" smtClean="0"/>
              <a:t>, el </a:t>
            </a:r>
            <a:r>
              <a:rPr lang="en-US" sz="3900" dirty="0" err="1" smtClean="0"/>
              <a:t>analisis</a:t>
            </a:r>
            <a:r>
              <a:rPr lang="en-US" sz="3900" dirty="0" smtClean="0"/>
              <a:t> de </a:t>
            </a:r>
            <a:r>
              <a:rPr lang="en-US" sz="3900" dirty="0" err="1" smtClean="0"/>
              <a:t>datos</a:t>
            </a:r>
            <a:r>
              <a:rPr lang="en-US" sz="3900" dirty="0" smtClean="0"/>
              <a:t> y </a:t>
            </a:r>
            <a:r>
              <a:rPr lang="en-US" sz="3900" dirty="0" err="1" smtClean="0"/>
              <a:t>las</a:t>
            </a:r>
            <a:r>
              <a:rPr lang="en-US" sz="3900" dirty="0" smtClean="0"/>
              <a:t> </a:t>
            </a:r>
            <a:r>
              <a:rPr lang="en-US" sz="3900" dirty="0" err="1" smtClean="0"/>
              <a:t>recomendaciones</a:t>
            </a:r>
            <a:endParaRPr lang="en-US" sz="3900" dirty="0" smtClean="0"/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900" b="1" dirty="0" err="1" smtClean="0"/>
              <a:t>Grupos</a:t>
            </a:r>
            <a:r>
              <a:rPr lang="en-US" sz="3900" b="1" dirty="0" smtClean="0"/>
              <a:t> de </a:t>
            </a:r>
            <a:r>
              <a:rPr lang="en-US" sz="3900" b="1" dirty="0" err="1" smtClean="0"/>
              <a:t>trabajo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provinciales</a:t>
            </a:r>
            <a:r>
              <a:rPr lang="en-US" sz="3900" b="1" dirty="0" smtClean="0"/>
              <a:t>: </a:t>
            </a:r>
            <a:r>
              <a:rPr lang="en-US" sz="3900" dirty="0" err="1" smtClean="0"/>
              <a:t>grupos</a:t>
            </a:r>
            <a:r>
              <a:rPr lang="en-US" sz="3900" dirty="0" smtClean="0"/>
              <a:t> a </a:t>
            </a:r>
            <a:r>
              <a:rPr lang="en-US" sz="3900" dirty="0" err="1" smtClean="0"/>
              <a:t>nivel</a:t>
            </a:r>
            <a:r>
              <a:rPr lang="en-US" sz="3900" dirty="0" smtClean="0"/>
              <a:t> local </a:t>
            </a:r>
            <a:r>
              <a:rPr lang="en-US" sz="3900" dirty="0" err="1" smtClean="0"/>
              <a:t>local</a:t>
            </a:r>
            <a:r>
              <a:rPr lang="en-US" sz="3900" dirty="0" smtClean="0"/>
              <a:t> </a:t>
            </a:r>
            <a:r>
              <a:rPr lang="en-US" sz="3900" dirty="0" err="1" smtClean="0"/>
              <a:t>para</a:t>
            </a:r>
            <a:r>
              <a:rPr lang="en-US" sz="3900" dirty="0" smtClean="0"/>
              <a:t> </a:t>
            </a:r>
            <a:r>
              <a:rPr lang="en-US" sz="3900" dirty="0" err="1" smtClean="0"/>
              <a:t>asegurar</a:t>
            </a:r>
            <a:r>
              <a:rPr lang="en-US" sz="3900" dirty="0" smtClean="0"/>
              <a:t> la </a:t>
            </a:r>
            <a:r>
              <a:rPr lang="en-US" sz="3900" dirty="0" err="1" smtClean="0"/>
              <a:t>participacion</a:t>
            </a:r>
            <a:r>
              <a:rPr lang="en-US" sz="3900" dirty="0" smtClean="0"/>
              <a:t> </a:t>
            </a:r>
            <a:r>
              <a:rPr lang="en-US" sz="3900" dirty="0" err="1" smtClean="0"/>
              <a:t>efectiva</a:t>
            </a:r>
            <a:r>
              <a:rPr lang="en-US" sz="3900" dirty="0" smtClean="0"/>
              <a:t> de los </a:t>
            </a:r>
            <a:r>
              <a:rPr lang="en-US" sz="3900" dirty="0" err="1" smtClean="0"/>
              <a:t>actores</a:t>
            </a:r>
            <a:r>
              <a:rPr lang="en-US" sz="3900" dirty="0" smtClean="0"/>
              <a:t> locales y </a:t>
            </a:r>
            <a:r>
              <a:rPr lang="en-US" sz="3900" dirty="0" err="1" smtClean="0"/>
              <a:t>dar</a:t>
            </a:r>
            <a:r>
              <a:rPr lang="en-US" sz="3900" dirty="0" smtClean="0"/>
              <a:t> </a:t>
            </a:r>
            <a:r>
              <a:rPr lang="en-US" sz="3900" dirty="0" err="1" smtClean="0"/>
              <a:t>insumos</a:t>
            </a:r>
            <a:r>
              <a:rPr lang="en-US" sz="3900" dirty="0" smtClean="0"/>
              <a:t> par </a:t>
            </a:r>
            <a:r>
              <a:rPr lang="en-US" sz="3900" dirty="0" err="1" smtClean="0"/>
              <a:t>mejorar</a:t>
            </a:r>
            <a:r>
              <a:rPr lang="en-US" sz="3900" dirty="0" smtClean="0"/>
              <a:t> el </a:t>
            </a:r>
            <a:r>
              <a:rPr lang="en-US" sz="3900" dirty="0" err="1" smtClean="0"/>
              <a:t>diseno</a:t>
            </a:r>
            <a:r>
              <a:rPr lang="en-US" sz="3900" dirty="0" smtClean="0"/>
              <a:t> de la </a:t>
            </a:r>
            <a:r>
              <a:rPr lang="en-US" sz="3900" dirty="0" err="1" smtClean="0"/>
              <a:t>evaluacion</a:t>
            </a:r>
            <a:r>
              <a:rPr lang="en-US" sz="3900" dirty="0" smtClean="0"/>
              <a:t>, </a:t>
            </a:r>
            <a:r>
              <a:rPr lang="en-US" sz="3900" dirty="0" err="1" smtClean="0"/>
              <a:t>facilitar</a:t>
            </a:r>
            <a:r>
              <a:rPr lang="en-US" sz="3900" dirty="0" smtClean="0"/>
              <a:t> la </a:t>
            </a:r>
            <a:r>
              <a:rPr lang="en-US" sz="3900" dirty="0" err="1" smtClean="0"/>
              <a:t>recopilacion</a:t>
            </a:r>
            <a:r>
              <a:rPr lang="en-US" sz="3900" dirty="0" smtClean="0"/>
              <a:t> de </a:t>
            </a:r>
            <a:r>
              <a:rPr lang="en-US" sz="3900" dirty="0" err="1" smtClean="0"/>
              <a:t>datos</a:t>
            </a:r>
            <a:r>
              <a:rPr lang="en-US" sz="3900" dirty="0" smtClean="0"/>
              <a:t>, </a:t>
            </a:r>
            <a:r>
              <a:rPr lang="en-US" sz="3900" dirty="0" err="1" smtClean="0"/>
              <a:t>verificar</a:t>
            </a:r>
            <a:r>
              <a:rPr lang="en-US" sz="3900" dirty="0" smtClean="0"/>
              <a:t> los </a:t>
            </a:r>
            <a:r>
              <a:rPr lang="en-US" sz="3900" dirty="0" err="1" smtClean="0"/>
              <a:t>resultados</a:t>
            </a:r>
            <a:r>
              <a:rPr lang="en-US" sz="3900" dirty="0" smtClean="0"/>
              <a:t> y </a:t>
            </a:r>
            <a:r>
              <a:rPr lang="en-US" sz="3900" dirty="0" err="1" smtClean="0"/>
              <a:t>las</a:t>
            </a:r>
            <a:r>
              <a:rPr lang="en-US" sz="3900" dirty="0" smtClean="0"/>
              <a:t> </a:t>
            </a:r>
            <a:r>
              <a:rPr lang="en-US" sz="3900" dirty="0" err="1" smtClean="0"/>
              <a:t>recomendaciones</a:t>
            </a:r>
            <a:r>
              <a:rPr lang="en-US" sz="3900" dirty="0" smtClean="0"/>
              <a:t>, y </a:t>
            </a:r>
            <a:r>
              <a:rPr lang="en-US" sz="3900" dirty="0" err="1" smtClean="0"/>
              <a:t>facilitar</a:t>
            </a:r>
            <a:r>
              <a:rPr lang="en-US" sz="3900" dirty="0" smtClean="0"/>
              <a:t> la </a:t>
            </a:r>
            <a:r>
              <a:rPr lang="en-US" sz="3900" dirty="0" err="1" smtClean="0"/>
              <a:t>implementacion</a:t>
            </a:r>
            <a:r>
              <a:rPr lang="en-US" sz="3900" dirty="0" smtClean="0"/>
              <a:t> de </a:t>
            </a:r>
            <a:r>
              <a:rPr lang="en-US" sz="3900" dirty="0" err="1" smtClean="0"/>
              <a:t>las</a:t>
            </a:r>
            <a:r>
              <a:rPr lang="en-US" sz="3900" dirty="0" smtClean="0"/>
              <a:t> </a:t>
            </a:r>
            <a:r>
              <a:rPr lang="en-US" sz="3900" dirty="0" err="1" smtClean="0"/>
              <a:t>actividades</a:t>
            </a:r>
            <a:r>
              <a:rPr lang="en-US" sz="3900" dirty="0" smtClean="0"/>
              <a:t> de </a:t>
            </a:r>
            <a:r>
              <a:rPr lang="en-US" sz="3900" dirty="0" err="1" smtClean="0"/>
              <a:t>seguimiento</a:t>
            </a:r>
            <a:r>
              <a:rPr lang="en-US" sz="3900" dirty="0" smtClean="0"/>
              <a:t> </a:t>
            </a:r>
            <a:r>
              <a:rPr lang="en-US" sz="3900" dirty="0" err="1" smtClean="0"/>
              <a:t>basadas</a:t>
            </a:r>
            <a:r>
              <a:rPr lang="en-US" sz="3900" dirty="0" smtClean="0"/>
              <a:t> en </a:t>
            </a:r>
            <a:r>
              <a:rPr lang="en-US" sz="3900" dirty="0" err="1" smtClean="0"/>
              <a:t>las</a:t>
            </a:r>
            <a:r>
              <a:rPr lang="en-US" sz="3900" dirty="0" smtClean="0"/>
              <a:t> </a:t>
            </a:r>
            <a:r>
              <a:rPr lang="en-US" sz="3900" dirty="0" err="1" smtClean="0"/>
              <a:t>recomendaciones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A través de una amplia serie de consultas </a:t>
            </a:r>
            <a:r>
              <a:rPr lang="es-ES" dirty="0" smtClean="0"/>
              <a:t>con </a:t>
            </a:r>
            <a:r>
              <a:rPr lang="es-ES" dirty="0"/>
              <a:t>las partes interesadas, el informe </a:t>
            </a:r>
            <a:r>
              <a:rPr lang="es-ES" dirty="0" smtClean="0"/>
              <a:t>de </a:t>
            </a:r>
            <a:r>
              <a:rPr lang="es-ES" dirty="0"/>
              <a:t>la PGA ofrece </a:t>
            </a:r>
            <a:r>
              <a:rPr lang="es-ES" dirty="0" err="1" smtClean="0"/>
              <a:t>ofrece</a:t>
            </a:r>
            <a:r>
              <a:rPr lang="es-ES" dirty="0" smtClean="0"/>
              <a:t> contribuciones </a:t>
            </a:r>
            <a:r>
              <a:rPr lang="es-ES" dirty="0"/>
              <a:t>y </a:t>
            </a:r>
            <a:r>
              <a:rPr lang="es-ES" dirty="0" smtClean="0"/>
              <a:t>aportes útiles, </a:t>
            </a:r>
            <a:r>
              <a:rPr lang="es-ES" dirty="0"/>
              <a:t>a saber:</a:t>
            </a:r>
          </a:p>
          <a:p>
            <a:pPr marL="0" indent="0">
              <a:buNone/>
            </a:pPr>
            <a:r>
              <a:rPr lang="es-ES" dirty="0" smtClean="0"/>
              <a:t>•  un </a:t>
            </a:r>
            <a:r>
              <a:rPr lang="es-ES" dirty="0"/>
              <a:t>análisis exhaustivo de la situación </a:t>
            </a:r>
            <a:r>
              <a:rPr lang="es-ES" dirty="0" smtClean="0"/>
              <a:t>de </a:t>
            </a:r>
            <a:r>
              <a:rPr lang="es-ES" dirty="0"/>
              <a:t>la gobernanza en lo que respecta </a:t>
            </a:r>
            <a:r>
              <a:rPr lang="es-ES" dirty="0" smtClean="0"/>
              <a:t>en </a:t>
            </a:r>
            <a:r>
              <a:rPr lang="es-ES" dirty="0"/>
              <a:t>particular al proceso de REDD+ </a:t>
            </a:r>
            <a:r>
              <a:rPr lang="es-ES" dirty="0" smtClean="0"/>
              <a:t>en Indonesia</a:t>
            </a:r>
            <a:r>
              <a:rPr lang="es-ES" dirty="0"/>
              <a:t>, así como, a un nivel más </a:t>
            </a:r>
            <a:r>
              <a:rPr lang="es-ES" dirty="0" smtClean="0"/>
              <a:t>general</a:t>
            </a:r>
            <a:r>
              <a:rPr lang="es-ES" dirty="0"/>
              <a:t>, a la gobernanza forestal;</a:t>
            </a:r>
          </a:p>
          <a:p>
            <a:pPr marL="0" indent="0">
              <a:buNone/>
            </a:pPr>
            <a:r>
              <a:rPr lang="es-ES" dirty="0" smtClean="0"/>
              <a:t>•</a:t>
            </a:r>
            <a:r>
              <a:rPr lang="es-ES" dirty="0"/>
              <a:t> </a:t>
            </a:r>
            <a:r>
              <a:rPr lang="es-ES" dirty="0" smtClean="0"/>
              <a:t> recomendaciones </a:t>
            </a:r>
            <a:r>
              <a:rPr lang="es-ES" dirty="0"/>
              <a:t>sobre la manera </a:t>
            </a:r>
            <a:r>
              <a:rPr lang="es-ES" dirty="0" smtClean="0"/>
              <a:t>de abordar </a:t>
            </a:r>
            <a:r>
              <a:rPr lang="es-ES" dirty="0"/>
              <a:t>las deficiencias; e</a:t>
            </a:r>
          </a:p>
          <a:p>
            <a:pPr marL="0" indent="0">
              <a:buNone/>
            </a:pPr>
            <a:r>
              <a:rPr lang="es-ES" dirty="0" smtClean="0"/>
              <a:t>•</a:t>
            </a:r>
            <a:r>
              <a:rPr lang="es-ES" dirty="0"/>
              <a:t> </a:t>
            </a:r>
            <a:r>
              <a:rPr lang="es-ES" dirty="0" smtClean="0"/>
              <a:t> información </a:t>
            </a:r>
            <a:r>
              <a:rPr lang="es-ES" dirty="0"/>
              <a:t>sobre el desempeño </a:t>
            </a:r>
            <a:r>
              <a:rPr lang="es-ES" dirty="0" smtClean="0"/>
              <a:t>de determinados </a:t>
            </a:r>
            <a:r>
              <a:rPr lang="es-ES" dirty="0"/>
              <a:t>aspectos de la </a:t>
            </a:r>
            <a:r>
              <a:rPr lang="es-ES" dirty="0" smtClean="0"/>
              <a:t>gobernanza </a:t>
            </a:r>
            <a:r>
              <a:rPr lang="es-ES" dirty="0"/>
              <a:t>seleccionados a nivel </a:t>
            </a:r>
            <a:r>
              <a:rPr lang="es-ES" dirty="0" smtClean="0"/>
              <a:t>nacional</a:t>
            </a:r>
            <a:r>
              <a:rPr lang="es-ES" dirty="0"/>
              <a:t>, de distrito y provincial.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543675" cy="1531937"/>
          </a:xfrm>
        </p:spPr>
        <p:txBody>
          <a:bodyPr/>
          <a:lstStyle/>
          <a:p>
            <a:r>
              <a:rPr lang="en-US" sz="3600" b="1" dirty="0" smtClean="0"/>
              <a:t>La EPG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REDD+ </a:t>
            </a:r>
            <a:br>
              <a:rPr lang="en-US" sz="3600" b="1" dirty="0" smtClean="0"/>
            </a:br>
            <a:r>
              <a:rPr lang="en-US" sz="3600" b="1" dirty="0" smtClean="0"/>
              <a:t>en Indonesia: </a:t>
            </a:r>
            <a:r>
              <a:rPr lang="en-US" sz="3600" b="1" dirty="0" err="1" smtClean="0"/>
              <a:t>resultados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5188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80772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Discurso</a:t>
            </a:r>
            <a:r>
              <a:rPr lang="en-GB" sz="2400" dirty="0" smtClean="0"/>
              <a:t> de Pak </a:t>
            </a:r>
            <a:r>
              <a:rPr lang="en-GB" sz="2400" dirty="0" err="1" smtClean="0"/>
              <a:t>Kuntoro</a:t>
            </a:r>
            <a:r>
              <a:rPr lang="en-GB" sz="2400" dirty="0" smtClean="0"/>
              <a:t> – President of national REDD Task Force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400" dirty="0" smtClean="0"/>
              <a:t>El </a:t>
            </a:r>
            <a:r>
              <a:rPr lang="en-GB" sz="2400" dirty="0" err="1" smtClean="0"/>
              <a:t>Informe</a:t>
            </a:r>
            <a:r>
              <a:rPr lang="en-GB" sz="2400" dirty="0" smtClean="0"/>
              <a:t> EPG </a:t>
            </a:r>
            <a:r>
              <a:rPr lang="en-GB" sz="2400" dirty="0" err="1" smtClean="0"/>
              <a:t>es</a:t>
            </a:r>
            <a:r>
              <a:rPr lang="en-GB" sz="2400" dirty="0" smtClean="0"/>
              <a:t> un </a:t>
            </a:r>
            <a:r>
              <a:rPr lang="en-GB" sz="2400" dirty="0" err="1" smtClean="0"/>
              <a:t>paso</a:t>
            </a:r>
            <a:r>
              <a:rPr lang="en-GB" sz="2400" dirty="0" smtClean="0"/>
              <a:t> clave en los </a:t>
            </a:r>
            <a:r>
              <a:rPr lang="en-GB" sz="2400" dirty="0" err="1" smtClean="0"/>
              <a:t>esfuerzos</a:t>
            </a:r>
            <a:r>
              <a:rPr lang="en-GB" sz="2400" dirty="0" smtClean="0"/>
              <a:t> de Indonesia en </a:t>
            </a:r>
            <a:r>
              <a:rPr lang="en-GB" sz="2400" dirty="0" err="1" smtClean="0"/>
              <a:t>mejorar</a:t>
            </a:r>
            <a:r>
              <a:rPr lang="en-GB" sz="2400" dirty="0" smtClean="0"/>
              <a:t> el </a:t>
            </a:r>
            <a:r>
              <a:rPr lang="en-GB" sz="2400" dirty="0" err="1" smtClean="0"/>
              <a:t>estado</a:t>
            </a:r>
            <a:r>
              <a:rPr lang="en-GB" sz="2400" dirty="0" smtClean="0"/>
              <a:t> de la </a:t>
            </a:r>
            <a:r>
              <a:rPr lang="en-GB" sz="2400" dirty="0" err="1" smtClean="0"/>
              <a:t>gobernanza</a:t>
            </a:r>
            <a:r>
              <a:rPr lang="en-GB" sz="2400" dirty="0" smtClean="0"/>
              <a:t> </a:t>
            </a:r>
            <a:r>
              <a:rPr lang="en-GB" sz="2400" dirty="0" err="1" smtClean="0"/>
              <a:t>forestal</a:t>
            </a:r>
            <a:r>
              <a:rPr lang="en-GB" sz="2400" dirty="0" smtClean="0"/>
              <a:t> y en REDD</a:t>
            </a:r>
            <a:r>
              <a:rPr lang="en-GB" sz="2400" dirty="0" smtClean="0"/>
              <a:t>+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400" dirty="0" smtClean="0"/>
              <a:t>Los </a:t>
            </a:r>
            <a:r>
              <a:rPr lang="en-GB" sz="2400" dirty="0" err="1" smtClean="0"/>
              <a:t>resultados</a:t>
            </a:r>
            <a:r>
              <a:rPr lang="en-GB" sz="2400" dirty="0" smtClean="0"/>
              <a:t> y </a:t>
            </a:r>
            <a:r>
              <a:rPr lang="en-GB" sz="2400" dirty="0" err="1" smtClean="0"/>
              <a:t>las</a:t>
            </a:r>
            <a:r>
              <a:rPr lang="en-GB" sz="2400" dirty="0" smtClean="0"/>
              <a:t> </a:t>
            </a:r>
            <a:r>
              <a:rPr lang="en-GB" sz="2400" dirty="0" err="1" smtClean="0"/>
              <a:t>recomendaciones</a:t>
            </a:r>
            <a:r>
              <a:rPr lang="en-GB" sz="2400" dirty="0" smtClean="0"/>
              <a:t> se </a:t>
            </a:r>
            <a:r>
              <a:rPr lang="en-GB" sz="2400" dirty="0" err="1" smtClean="0"/>
              <a:t>tienen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</a:t>
            </a:r>
            <a:r>
              <a:rPr lang="en-GB" sz="2400" dirty="0" err="1" smtClean="0"/>
              <a:t>diseminar</a:t>
            </a:r>
            <a:r>
              <a:rPr lang="en-GB" sz="2400" dirty="0" smtClean="0"/>
              <a:t> a </a:t>
            </a:r>
            <a:r>
              <a:rPr lang="en-GB" sz="2400" dirty="0" err="1" smtClean="0"/>
              <a:t>nivel</a:t>
            </a:r>
            <a:r>
              <a:rPr lang="en-GB" sz="2400" dirty="0" smtClean="0"/>
              <a:t> sub-</a:t>
            </a:r>
            <a:r>
              <a:rPr lang="en-GB" sz="2400" dirty="0" err="1" smtClean="0"/>
              <a:t>nacional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</a:t>
            </a:r>
            <a:r>
              <a:rPr lang="en-GB" sz="2400" dirty="0" err="1" smtClean="0"/>
              <a:t>informar</a:t>
            </a:r>
            <a:r>
              <a:rPr lang="en-GB" sz="2400" dirty="0" smtClean="0"/>
              <a:t> </a:t>
            </a:r>
            <a:r>
              <a:rPr lang="en-GB" sz="2400" dirty="0" err="1" smtClean="0"/>
              <a:t>dialogo</a:t>
            </a:r>
            <a:r>
              <a:rPr lang="en-GB" sz="2400" dirty="0" smtClean="0"/>
              <a:t> politico y </a:t>
            </a:r>
            <a:r>
              <a:rPr lang="en-GB" sz="2400" dirty="0" err="1" smtClean="0"/>
              <a:t>como</a:t>
            </a:r>
            <a:r>
              <a:rPr lang="en-GB" sz="2400" dirty="0" smtClean="0"/>
              <a:t> </a:t>
            </a:r>
            <a:r>
              <a:rPr lang="en-GB" sz="2400" dirty="0" err="1" smtClean="0"/>
              <a:t>referencia</a:t>
            </a:r>
            <a:r>
              <a:rPr lang="en-GB" sz="2400" dirty="0" smtClean="0"/>
              <a:t> en el </a:t>
            </a:r>
            <a:r>
              <a:rPr lang="en-GB" sz="2400" dirty="0" err="1" smtClean="0"/>
              <a:t>desarrollo</a:t>
            </a:r>
            <a:r>
              <a:rPr lang="en-GB" sz="2400" dirty="0" smtClean="0"/>
              <a:t> de </a:t>
            </a:r>
            <a:r>
              <a:rPr lang="en-GB" sz="2400" dirty="0" err="1" smtClean="0"/>
              <a:t>todas</a:t>
            </a:r>
            <a:r>
              <a:rPr lang="en-GB" sz="2400" dirty="0" smtClean="0"/>
              <a:t> </a:t>
            </a:r>
            <a:r>
              <a:rPr lang="en-GB" sz="2400" dirty="0" err="1" smtClean="0"/>
              <a:t>las</a:t>
            </a:r>
            <a:r>
              <a:rPr lang="en-GB" sz="2400" dirty="0" smtClean="0"/>
              <a:t> </a:t>
            </a:r>
            <a:r>
              <a:rPr lang="en-GB" sz="2400" dirty="0" err="1" smtClean="0"/>
              <a:t>estrategias</a:t>
            </a:r>
            <a:r>
              <a:rPr lang="en-GB" sz="2400" dirty="0" smtClean="0"/>
              <a:t> </a:t>
            </a:r>
            <a:r>
              <a:rPr lang="en-GB" sz="2400" dirty="0" err="1" smtClean="0"/>
              <a:t>regionales</a:t>
            </a:r>
            <a:r>
              <a:rPr lang="en-GB" sz="2400" dirty="0" smtClean="0"/>
              <a:t> REDD+ en el </a:t>
            </a:r>
            <a:r>
              <a:rPr lang="en-GB" sz="2400" dirty="0" err="1" smtClean="0"/>
              <a:t>pais</a:t>
            </a:r>
            <a:endParaRPr lang="en-GB" sz="2400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400" dirty="0" smtClean="0"/>
              <a:t>La EPG </a:t>
            </a:r>
            <a:r>
              <a:rPr lang="en-GB" sz="2400" dirty="0" err="1" smtClean="0"/>
              <a:t>tiene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</a:t>
            </a:r>
            <a:r>
              <a:rPr lang="en-GB" sz="2400" dirty="0" err="1" smtClean="0"/>
              <a:t>actualizarse</a:t>
            </a:r>
            <a:r>
              <a:rPr lang="en-GB" sz="2400" dirty="0" smtClean="0"/>
              <a:t> </a:t>
            </a:r>
            <a:r>
              <a:rPr lang="en-GB" sz="2400" dirty="0" err="1" smtClean="0"/>
              <a:t>regularmente</a:t>
            </a:r>
            <a:endParaRPr lang="en-GB" sz="24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543675" cy="1531937"/>
          </a:xfrm>
        </p:spPr>
        <p:txBody>
          <a:bodyPr/>
          <a:lstStyle/>
          <a:p>
            <a:r>
              <a:rPr lang="en-US" sz="2800" b="1" dirty="0" err="1" smtClean="0"/>
              <a:t>Presentacion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pública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informe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de la EPG en Indonesia</a:t>
            </a:r>
          </a:p>
        </p:txBody>
      </p:sp>
    </p:spTree>
    <p:extLst>
      <p:ext uri="{BB962C8B-B14F-4D97-AF65-F5344CB8AC3E}">
        <p14:creationId xmlns:p14="http://schemas.microsoft.com/office/powerpoint/2010/main" val="36052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9"/>
          <p:cNvGrpSpPr>
            <a:grpSpLocks noChangeAspect="1"/>
          </p:cNvGrpSpPr>
          <p:nvPr/>
        </p:nvGrpSpPr>
        <p:grpSpPr bwMode="auto">
          <a:xfrm>
            <a:off x="-36513" y="1316038"/>
            <a:ext cx="8604251" cy="5929312"/>
            <a:chOff x="-249" y="391"/>
            <a:chExt cx="6213" cy="4282"/>
          </a:xfrm>
        </p:grpSpPr>
        <p:sp>
          <p:nvSpPr>
            <p:cNvPr id="15365" name="AutoShape 8"/>
            <p:cNvSpPr>
              <a:spLocks noChangeAspect="1" noChangeArrowheads="1" noTextEdit="1"/>
            </p:cNvSpPr>
            <p:nvPr/>
          </p:nvSpPr>
          <p:spPr bwMode="auto">
            <a:xfrm>
              <a:off x="-249" y="391"/>
              <a:ext cx="6213" cy="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6" name="Line 10"/>
            <p:cNvSpPr>
              <a:spLocks noChangeShapeType="1"/>
            </p:cNvSpPr>
            <p:nvPr/>
          </p:nvSpPr>
          <p:spPr bwMode="auto">
            <a:xfrm>
              <a:off x="157" y="4001"/>
              <a:ext cx="5759" cy="0"/>
            </a:xfrm>
            <a:prstGeom prst="line">
              <a:avLst/>
            </a:prstGeom>
            <a:noFill/>
            <a:ln w="5715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7" name="Line 11"/>
            <p:cNvSpPr>
              <a:spLocks noChangeShapeType="1"/>
            </p:cNvSpPr>
            <p:nvPr/>
          </p:nvSpPr>
          <p:spPr bwMode="auto">
            <a:xfrm>
              <a:off x="1458" y="3977"/>
              <a:ext cx="0" cy="89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>
              <a:off x="2760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>
              <a:off x="2434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0" name="Line 14"/>
            <p:cNvSpPr>
              <a:spLocks noChangeShapeType="1"/>
            </p:cNvSpPr>
            <p:nvPr/>
          </p:nvSpPr>
          <p:spPr bwMode="auto">
            <a:xfrm>
              <a:off x="2109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1" name="Line 15"/>
            <p:cNvSpPr>
              <a:spLocks noChangeShapeType="1"/>
            </p:cNvSpPr>
            <p:nvPr/>
          </p:nvSpPr>
          <p:spPr bwMode="auto">
            <a:xfrm>
              <a:off x="1784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2" name="Line 16"/>
            <p:cNvSpPr>
              <a:spLocks noChangeShapeType="1"/>
            </p:cNvSpPr>
            <p:nvPr/>
          </p:nvSpPr>
          <p:spPr bwMode="auto">
            <a:xfrm>
              <a:off x="3085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3" name="Line 17"/>
            <p:cNvSpPr>
              <a:spLocks noChangeShapeType="1"/>
            </p:cNvSpPr>
            <p:nvPr/>
          </p:nvSpPr>
          <p:spPr bwMode="auto">
            <a:xfrm>
              <a:off x="3410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4" name="Line 18"/>
            <p:cNvSpPr>
              <a:spLocks noChangeShapeType="1"/>
            </p:cNvSpPr>
            <p:nvPr/>
          </p:nvSpPr>
          <p:spPr bwMode="auto">
            <a:xfrm>
              <a:off x="3736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5" name="Line 19"/>
            <p:cNvSpPr>
              <a:spLocks noChangeShapeType="1"/>
            </p:cNvSpPr>
            <p:nvPr/>
          </p:nvSpPr>
          <p:spPr bwMode="auto">
            <a:xfrm>
              <a:off x="4061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6" name="Line 20"/>
            <p:cNvSpPr>
              <a:spLocks noChangeShapeType="1"/>
            </p:cNvSpPr>
            <p:nvPr/>
          </p:nvSpPr>
          <p:spPr bwMode="auto">
            <a:xfrm>
              <a:off x="4386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7" name="Line 21"/>
            <p:cNvSpPr>
              <a:spLocks noChangeShapeType="1"/>
            </p:cNvSpPr>
            <p:nvPr/>
          </p:nvSpPr>
          <p:spPr bwMode="auto">
            <a:xfrm>
              <a:off x="4712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8" name="Line 22"/>
            <p:cNvSpPr>
              <a:spLocks noChangeShapeType="1"/>
            </p:cNvSpPr>
            <p:nvPr/>
          </p:nvSpPr>
          <p:spPr bwMode="auto">
            <a:xfrm>
              <a:off x="5037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9" name="Line 23"/>
            <p:cNvSpPr>
              <a:spLocks noChangeShapeType="1"/>
            </p:cNvSpPr>
            <p:nvPr/>
          </p:nvSpPr>
          <p:spPr bwMode="auto">
            <a:xfrm>
              <a:off x="5363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80" name="Rectangle 24"/>
            <p:cNvSpPr>
              <a:spLocks noChangeArrowheads="1"/>
            </p:cNvSpPr>
            <p:nvPr/>
          </p:nvSpPr>
          <p:spPr bwMode="auto">
            <a:xfrm>
              <a:off x="1395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80</a:t>
              </a:r>
              <a:endParaRPr lang="en-GB"/>
            </a:p>
          </p:txBody>
        </p:sp>
        <p:sp>
          <p:nvSpPr>
            <p:cNvPr id="15381" name="Rectangle 25"/>
            <p:cNvSpPr>
              <a:spLocks noChangeArrowheads="1"/>
            </p:cNvSpPr>
            <p:nvPr/>
          </p:nvSpPr>
          <p:spPr bwMode="auto">
            <a:xfrm>
              <a:off x="3023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90</a:t>
              </a:r>
              <a:endParaRPr lang="en-GB"/>
            </a:p>
          </p:txBody>
        </p:sp>
        <p:sp>
          <p:nvSpPr>
            <p:cNvPr id="15382" name="Rectangle 26"/>
            <p:cNvSpPr>
              <a:spLocks noChangeArrowheads="1"/>
            </p:cNvSpPr>
            <p:nvPr/>
          </p:nvSpPr>
          <p:spPr bwMode="auto">
            <a:xfrm>
              <a:off x="2695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88</a:t>
              </a:r>
              <a:endParaRPr lang="en-GB"/>
            </a:p>
          </p:txBody>
        </p:sp>
        <p:sp>
          <p:nvSpPr>
            <p:cNvPr id="15383" name="Rectangle 27"/>
            <p:cNvSpPr>
              <a:spLocks noChangeArrowheads="1"/>
            </p:cNvSpPr>
            <p:nvPr/>
          </p:nvSpPr>
          <p:spPr bwMode="auto">
            <a:xfrm>
              <a:off x="2368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86</a:t>
              </a:r>
              <a:endParaRPr lang="en-GB"/>
            </a:p>
          </p:txBody>
        </p:sp>
        <p:sp>
          <p:nvSpPr>
            <p:cNvPr id="15384" name="Rectangle 28"/>
            <p:cNvSpPr>
              <a:spLocks noChangeArrowheads="1"/>
            </p:cNvSpPr>
            <p:nvPr/>
          </p:nvSpPr>
          <p:spPr bwMode="auto">
            <a:xfrm>
              <a:off x="1722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82</a:t>
              </a:r>
              <a:endParaRPr lang="en-GB"/>
            </a:p>
          </p:txBody>
        </p:sp>
        <p:sp>
          <p:nvSpPr>
            <p:cNvPr id="15385" name="Rectangle 29"/>
            <p:cNvSpPr>
              <a:spLocks noChangeArrowheads="1"/>
            </p:cNvSpPr>
            <p:nvPr/>
          </p:nvSpPr>
          <p:spPr bwMode="auto">
            <a:xfrm>
              <a:off x="2041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84</a:t>
              </a:r>
              <a:endParaRPr lang="en-GB"/>
            </a:p>
          </p:txBody>
        </p:sp>
        <p:sp>
          <p:nvSpPr>
            <p:cNvPr id="15386" name="Rectangle 30"/>
            <p:cNvSpPr>
              <a:spLocks noChangeArrowheads="1"/>
            </p:cNvSpPr>
            <p:nvPr/>
          </p:nvSpPr>
          <p:spPr bwMode="auto">
            <a:xfrm>
              <a:off x="3995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96</a:t>
              </a:r>
              <a:endParaRPr lang="en-GB"/>
            </a:p>
          </p:txBody>
        </p:sp>
        <p:sp>
          <p:nvSpPr>
            <p:cNvPr id="15387" name="Rectangle 31"/>
            <p:cNvSpPr>
              <a:spLocks noChangeArrowheads="1"/>
            </p:cNvSpPr>
            <p:nvPr/>
          </p:nvSpPr>
          <p:spPr bwMode="auto">
            <a:xfrm>
              <a:off x="4322" y="4128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98</a:t>
              </a:r>
              <a:endParaRPr lang="en-GB"/>
            </a:p>
          </p:txBody>
        </p:sp>
        <p:sp>
          <p:nvSpPr>
            <p:cNvPr id="15388" name="Rectangle 32"/>
            <p:cNvSpPr>
              <a:spLocks noChangeArrowheads="1"/>
            </p:cNvSpPr>
            <p:nvPr/>
          </p:nvSpPr>
          <p:spPr bwMode="auto">
            <a:xfrm>
              <a:off x="4649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00</a:t>
              </a:r>
              <a:endParaRPr lang="en-GB"/>
            </a:p>
          </p:txBody>
        </p:sp>
        <p:sp>
          <p:nvSpPr>
            <p:cNvPr id="15389" name="Rectangle 33"/>
            <p:cNvSpPr>
              <a:spLocks noChangeArrowheads="1"/>
            </p:cNvSpPr>
            <p:nvPr/>
          </p:nvSpPr>
          <p:spPr bwMode="auto">
            <a:xfrm>
              <a:off x="4975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02</a:t>
              </a:r>
              <a:endParaRPr lang="en-GB"/>
            </a:p>
          </p:txBody>
        </p:sp>
        <p:sp>
          <p:nvSpPr>
            <p:cNvPr id="15390" name="Rectangle 34"/>
            <p:cNvSpPr>
              <a:spLocks noChangeArrowheads="1"/>
            </p:cNvSpPr>
            <p:nvPr/>
          </p:nvSpPr>
          <p:spPr bwMode="auto">
            <a:xfrm>
              <a:off x="5295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04</a:t>
              </a:r>
              <a:endParaRPr lang="en-GB"/>
            </a:p>
          </p:txBody>
        </p:sp>
        <p:sp>
          <p:nvSpPr>
            <p:cNvPr id="15391" name="Rectangle 35"/>
            <p:cNvSpPr>
              <a:spLocks noChangeArrowheads="1"/>
            </p:cNvSpPr>
            <p:nvPr/>
          </p:nvSpPr>
          <p:spPr bwMode="auto">
            <a:xfrm>
              <a:off x="3350" y="4128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92</a:t>
              </a:r>
              <a:endParaRPr lang="en-GB"/>
            </a:p>
          </p:txBody>
        </p:sp>
        <p:sp>
          <p:nvSpPr>
            <p:cNvPr id="15392" name="Rectangle 36"/>
            <p:cNvSpPr>
              <a:spLocks noChangeArrowheads="1"/>
            </p:cNvSpPr>
            <p:nvPr/>
          </p:nvSpPr>
          <p:spPr bwMode="auto">
            <a:xfrm>
              <a:off x="3668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94</a:t>
              </a:r>
              <a:endParaRPr lang="en-GB"/>
            </a:p>
          </p:txBody>
        </p:sp>
        <p:sp>
          <p:nvSpPr>
            <p:cNvPr id="15393" name="Rectangle 37"/>
            <p:cNvSpPr>
              <a:spLocks noChangeArrowheads="1"/>
            </p:cNvSpPr>
            <p:nvPr/>
          </p:nvSpPr>
          <p:spPr bwMode="auto">
            <a:xfrm>
              <a:off x="5622" y="4128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06</a:t>
              </a:r>
              <a:endParaRPr lang="en-GB"/>
            </a:p>
          </p:txBody>
        </p:sp>
        <p:sp>
          <p:nvSpPr>
            <p:cNvPr id="15394" name="Line 38"/>
            <p:cNvSpPr>
              <a:spLocks noChangeShapeType="1"/>
            </p:cNvSpPr>
            <p:nvPr/>
          </p:nvSpPr>
          <p:spPr bwMode="auto">
            <a:xfrm>
              <a:off x="5688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5" name="Rectangle 39"/>
            <p:cNvSpPr>
              <a:spLocks noChangeArrowheads="1"/>
            </p:cNvSpPr>
            <p:nvPr/>
          </p:nvSpPr>
          <p:spPr bwMode="auto">
            <a:xfrm>
              <a:off x="1679" y="3396"/>
              <a:ext cx="104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International Country </a:t>
              </a:r>
              <a:endParaRPr lang="en-GB"/>
            </a:p>
          </p:txBody>
        </p:sp>
        <p:sp>
          <p:nvSpPr>
            <p:cNvPr id="15396" name="Rectangle 40"/>
            <p:cNvSpPr>
              <a:spLocks noChangeArrowheads="1"/>
            </p:cNvSpPr>
            <p:nvPr/>
          </p:nvSpPr>
          <p:spPr bwMode="auto">
            <a:xfrm>
              <a:off x="1885" y="3507"/>
              <a:ext cx="53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Risk Guide</a:t>
              </a:r>
              <a:endParaRPr lang="en-GB"/>
            </a:p>
          </p:txBody>
        </p: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2109" y="3676"/>
              <a:ext cx="0" cy="301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98" name="Rectangle 42"/>
            <p:cNvSpPr>
              <a:spLocks noChangeArrowheads="1"/>
            </p:cNvSpPr>
            <p:nvPr/>
          </p:nvSpPr>
          <p:spPr bwMode="auto">
            <a:xfrm>
              <a:off x="3443" y="3404"/>
              <a:ext cx="109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Corruption Perception </a:t>
              </a:r>
              <a:endParaRPr lang="en-GB"/>
            </a:p>
          </p:txBody>
        </p:sp>
        <p:sp>
          <p:nvSpPr>
            <p:cNvPr id="15399" name="Rectangle 43"/>
            <p:cNvSpPr>
              <a:spLocks noChangeArrowheads="1"/>
            </p:cNvSpPr>
            <p:nvPr/>
          </p:nvSpPr>
          <p:spPr bwMode="auto">
            <a:xfrm>
              <a:off x="3780" y="3516"/>
              <a:ext cx="26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Index</a:t>
              </a:r>
              <a:endParaRPr lang="en-GB"/>
            </a:p>
          </p:txBody>
        </p:sp>
        <p:sp>
          <p:nvSpPr>
            <p:cNvPr id="15400" name="Line 44"/>
            <p:cNvSpPr>
              <a:spLocks noChangeShapeType="1"/>
            </p:cNvSpPr>
            <p:nvPr/>
          </p:nvSpPr>
          <p:spPr bwMode="auto">
            <a:xfrm>
              <a:off x="3898" y="3687"/>
              <a:ext cx="0" cy="301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1" name="Rectangle 45"/>
            <p:cNvSpPr>
              <a:spLocks noChangeArrowheads="1"/>
            </p:cNvSpPr>
            <p:nvPr/>
          </p:nvSpPr>
          <p:spPr bwMode="auto">
            <a:xfrm>
              <a:off x="4296" y="2888"/>
              <a:ext cx="59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Governance</a:t>
              </a:r>
              <a:endParaRPr lang="en-GB"/>
            </a:p>
          </p:txBody>
        </p:sp>
        <p:sp>
          <p:nvSpPr>
            <p:cNvPr id="15402" name="Rectangle 46"/>
            <p:cNvSpPr>
              <a:spLocks noChangeArrowheads="1"/>
            </p:cNvSpPr>
            <p:nvPr/>
          </p:nvSpPr>
          <p:spPr bwMode="auto">
            <a:xfrm>
              <a:off x="4400" y="3000"/>
              <a:ext cx="36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Matters</a:t>
              </a:r>
              <a:endParaRPr lang="en-GB"/>
            </a:p>
          </p:txBody>
        </p:sp>
        <p:sp>
          <p:nvSpPr>
            <p:cNvPr id="15403" name="Line 47"/>
            <p:cNvSpPr>
              <a:spLocks noChangeShapeType="1"/>
            </p:cNvSpPr>
            <p:nvPr/>
          </p:nvSpPr>
          <p:spPr bwMode="auto">
            <a:xfrm>
              <a:off x="4549" y="3212"/>
              <a:ext cx="0" cy="789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4" name="Line 48"/>
            <p:cNvSpPr>
              <a:spLocks noChangeShapeType="1"/>
            </p:cNvSpPr>
            <p:nvPr/>
          </p:nvSpPr>
          <p:spPr bwMode="auto">
            <a:xfrm>
              <a:off x="1133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5" name="Line 49"/>
            <p:cNvSpPr>
              <a:spLocks noChangeShapeType="1"/>
            </p:cNvSpPr>
            <p:nvPr/>
          </p:nvSpPr>
          <p:spPr bwMode="auto">
            <a:xfrm>
              <a:off x="808" y="3977"/>
              <a:ext cx="0" cy="89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06" name="Rectangle 50"/>
            <p:cNvSpPr>
              <a:spLocks noChangeArrowheads="1"/>
            </p:cNvSpPr>
            <p:nvPr/>
          </p:nvSpPr>
          <p:spPr bwMode="auto">
            <a:xfrm>
              <a:off x="1068" y="412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78</a:t>
              </a:r>
              <a:endParaRPr lang="en-GB"/>
            </a:p>
          </p:txBody>
        </p:sp>
        <p:sp>
          <p:nvSpPr>
            <p:cNvPr id="15407" name="Rectangle 51"/>
            <p:cNvSpPr>
              <a:spLocks noChangeArrowheads="1"/>
            </p:cNvSpPr>
            <p:nvPr/>
          </p:nvSpPr>
          <p:spPr bwMode="auto">
            <a:xfrm>
              <a:off x="741" y="4128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76</a:t>
              </a:r>
              <a:endParaRPr lang="en-GB"/>
            </a:p>
          </p:txBody>
        </p:sp>
        <p:sp>
          <p:nvSpPr>
            <p:cNvPr id="15408" name="Rectangle 52"/>
            <p:cNvSpPr>
              <a:spLocks noChangeArrowheads="1"/>
            </p:cNvSpPr>
            <p:nvPr/>
          </p:nvSpPr>
          <p:spPr bwMode="auto">
            <a:xfrm>
              <a:off x="1025" y="3396"/>
              <a:ext cx="2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CPIA </a:t>
              </a:r>
              <a:endParaRPr lang="en-GB"/>
            </a:p>
          </p:txBody>
        </p:sp>
        <p:sp>
          <p:nvSpPr>
            <p:cNvPr id="15409" name="Rectangle 53"/>
            <p:cNvSpPr>
              <a:spLocks noChangeArrowheads="1"/>
            </p:cNvSpPr>
            <p:nvPr/>
          </p:nvSpPr>
          <p:spPr bwMode="auto">
            <a:xfrm>
              <a:off x="1025" y="3507"/>
              <a:ext cx="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(</a:t>
              </a:r>
              <a:endParaRPr lang="en-GB"/>
            </a:p>
          </p:txBody>
        </p:sp>
        <p:sp>
          <p:nvSpPr>
            <p:cNvPr id="15410" name="Rectangle 54"/>
            <p:cNvSpPr>
              <a:spLocks noChangeArrowheads="1"/>
            </p:cNvSpPr>
            <p:nvPr/>
          </p:nvSpPr>
          <p:spPr bwMode="auto">
            <a:xfrm>
              <a:off x="1060" y="3507"/>
              <a:ext cx="17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WB</a:t>
              </a:r>
              <a:endParaRPr lang="en-GB"/>
            </a:p>
          </p:txBody>
        </p:sp>
        <p:sp>
          <p:nvSpPr>
            <p:cNvPr id="15411" name="Rectangle 55"/>
            <p:cNvSpPr>
              <a:spLocks noChangeArrowheads="1"/>
            </p:cNvSpPr>
            <p:nvPr/>
          </p:nvSpPr>
          <p:spPr bwMode="auto">
            <a:xfrm>
              <a:off x="1206" y="3507"/>
              <a:ext cx="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)</a:t>
              </a:r>
              <a:endParaRPr lang="en-GB"/>
            </a:p>
          </p:txBody>
        </p:sp>
        <p:sp>
          <p:nvSpPr>
            <p:cNvPr id="15412" name="Line 56"/>
            <p:cNvSpPr>
              <a:spLocks noChangeShapeType="1"/>
            </p:cNvSpPr>
            <p:nvPr/>
          </p:nvSpPr>
          <p:spPr bwMode="auto">
            <a:xfrm>
              <a:off x="1133" y="3676"/>
              <a:ext cx="0" cy="284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13" name="Line 57"/>
            <p:cNvSpPr>
              <a:spLocks noChangeShapeType="1"/>
            </p:cNvSpPr>
            <p:nvPr/>
          </p:nvSpPr>
          <p:spPr bwMode="auto">
            <a:xfrm flipH="1">
              <a:off x="1711" y="4652"/>
              <a:ext cx="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14" name="Line 58"/>
            <p:cNvSpPr>
              <a:spLocks noChangeShapeType="1"/>
            </p:cNvSpPr>
            <p:nvPr/>
          </p:nvSpPr>
          <p:spPr bwMode="auto">
            <a:xfrm>
              <a:off x="482" y="3960"/>
              <a:ext cx="0" cy="90"/>
            </a:xfrm>
            <a:prstGeom prst="line">
              <a:avLst/>
            </a:prstGeom>
            <a:noFill/>
            <a:ln w="39688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15" name="Rectangle 59"/>
            <p:cNvSpPr>
              <a:spLocks noChangeArrowheads="1"/>
            </p:cNvSpPr>
            <p:nvPr/>
          </p:nvSpPr>
          <p:spPr bwMode="auto">
            <a:xfrm>
              <a:off x="354" y="4128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1974</a:t>
              </a:r>
              <a:endParaRPr lang="en-GB"/>
            </a:p>
          </p:txBody>
        </p:sp>
        <p:sp>
          <p:nvSpPr>
            <p:cNvPr id="15416" name="Rectangle 60"/>
            <p:cNvSpPr>
              <a:spLocks noChangeArrowheads="1"/>
            </p:cNvSpPr>
            <p:nvPr/>
          </p:nvSpPr>
          <p:spPr bwMode="auto">
            <a:xfrm>
              <a:off x="9" y="3473"/>
              <a:ext cx="76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Freedom in the </a:t>
              </a:r>
              <a:endParaRPr lang="en-GB"/>
            </a:p>
          </p:txBody>
        </p:sp>
        <p:sp>
          <p:nvSpPr>
            <p:cNvPr id="15417" name="Rectangle 61"/>
            <p:cNvSpPr>
              <a:spLocks noChangeArrowheads="1"/>
            </p:cNvSpPr>
            <p:nvPr/>
          </p:nvSpPr>
          <p:spPr bwMode="auto">
            <a:xfrm>
              <a:off x="199" y="3585"/>
              <a:ext cx="2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World</a:t>
              </a:r>
              <a:endParaRPr lang="en-GB"/>
            </a:p>
          </p:txBody>
        </p:sp>
        <p:sp>
          <p:nvSpPr>
            <p:cNvPr id="15418" name="Line 62"/>
            <p:cNvSpPr>
              <a:spLocks noChangeShapeType="1"/>
            </p:cNvSpPr>
            <p:nvPr/>
          </p:nvSpPr>
          <p:spPr bwMode="auto">
            <a:xfrm>
              <a:off x="319" y="3838"/>
              <a:ext cx="0" cy="163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19" name="Rectangle 63"/>
            <p:cNvSpPr>
              <a:spLocks noChangeArrowheads="1"/>
            </p:cNvSpPr>
            <p:nvPr/>
          </p:nvSpPr>
          <p:spPr bwMode="auto">
            <a:xfrm>
              <a:off x="3109" y="3094"/>
              <a:ext cx="70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Afrobarometer</a:t>
              </a:r>
              <a:endParaRPr lang="en-GB"/>
            </a:p>
          </p:txBody>
        </p:sp>
        <p:sp>
          <p:nvSpPr>
            <p:cNvPr id="15420" name="Rectangle 64"/>
            <p:cNvSpPr>
              <a:spLocks noChangeArrowheads="1"/>
            </p:cNvSpPr>
            <p:nvPr/>
          </p:nvSpPr>
          <p:spPr bwMode="auto">
            <a:xfrm>
              <a:off x="4941" y="3318"/>
              <a:ext cx="6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Bertelsmann </a:t>
              </a:r>
              <a:endParaRPr lang="en-GB"/>
            </a:p>
          </p:txBody>
        </p:sp>
        <p:sp>
          <p:nvSpPr>
            <p:cNvPr id="15421" name="Rectangle 65"/>
            <p:cNvSpPr>
              <a:spLocks noChangeArrowheads="1"/>
            </p:cNvSpPr>
            <p:nvPr/>
          </p:nvSpPr>
          <p:spPr bwMode="auto">
            <a:xfrm>
              <a:off x="4890" y="3429"/>
              <a:ext cx="76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Transformation </a:t>
              </a:r>
              <a:endParaRPr lang="en-GB"/>
            </a:p>
          </p:txBody>
        </p:sp>
        <p:sp>
          <p:nvSpPr>
            <p:cNvPr id="15422" name="Rectangle 66"/>
            <p:cNvSpPr>
              <a:spLocks noChangeArrowheads="1"/>
            </p:cNvSpPr>
            <p:nvPr/>
          </p:nvSpPr>
          <p:spPr bwMode="auto">
            <a:xfrm>
              <a:off x="5088" y="3533"/>
              <a:ext cx="26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Index</a:t>
              </a:r>
              <a:endParaRPr lang="en-GB"/>
            </a:p>
          </p:txBody>
        </p:sp>
        <p:sp>
          <p:nvSpPr>
            <p:cNvPr id="15423" name="Line 67"/>
            <p:cNvSpPr>
              <a:spLocks noChangeShapeType="1"/>
            </p:cNvSpPr>
            <p:nvPr/>
          </p:nvSpPr>
          <p:spPr bwMode="auto">
            <a:xfrm>
              <a:off x="5200" y="3687"/>
              <a:ext cx="0" cy="301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24" name="Rectangle 68"/>
            <p:cNvSpPr>
              <a:spLocks noChangeArrowheads="1"/>
            </p:cNvSpPr>
            <p:nvPr/>
          </p:nvSpPr>
          <p:spPr bwMode="auto">
            <a:xfrm>
              <a:off x="4159" y="2388"/>
              <a:ext cx="92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Bribe Payers Index</a:t>
              </a:r>
              <a:endParaRPr lang="en-GB"/>
            </a:p>
          </p:txBody>
        </p:sp>
        <p:sp>
          <p:nvSpPr>
            <p:cNvPr id="15425" name="Line 69"/>
            <p:cNvSpPr>
              <a:spLocks noChangeShapeType="1"/>
            </p:cNvSpPr>
            <p:nvPr/>
          </p:nvSpPr>
          <p:spPr bwMode="auto">
            <a:xfrm>
              <a:off x="4549" y="2613"/>
              <a:ext cx="0" cy="184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26" name="Rectangle 70"/>
            <p:cNvSpPr>
              <a:spLocks noChangeArrowheads="1"/>
            </p:cNvSpPr>
            <p:nvPr/>
          </p:nvSpPr>
          <p:spPr bwMode="auto">
            <a:xfrm>
              <a:off x="4555" y="2087"/>
              <a:ext cx="36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BEEPS</a:t>
              </a:r>
              <a:endParaRPr lang="en-GB"/>
            </a:p>
          </p:txBody>
        </p:sp>
        <p:sp>
          <p:nvSpPr>
            <p:cNvPr id="15427" name="Line 71"/>
            <p:cNvSpPr>
              <a:spLocks noChangeShapeType="1"/>
            </p:cNvSpPr>
            <p:nvPr/>
          </p:nvSpPr>
          <p:spPr bwMode="auto">
            <a:xfrm>
              <a:off x="4712" y="2212"/>
              <a:ext cx="0" cy="154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28" name="Line 72"/>
            <p:cNvSpPr>
              <a:spLocks noChangeShapeType="1"/>
            </p:cNvSpPr>
            <p:nvPr/>
          </p:nvSpPr>
          <p:spPr bwMode="auto">
            <a:xfrm>
              <a:off x="4712" y="2613"/>
              <a:ext cx="0" cy="184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29" name="Line 73"/>
            <p:cNvSpPr>
              <a:spLocks noChangeShapeType="1"/>
            </p:cNvSpPr>
            <p:nvPr/>
          </p:nvSpPr>
          <p:spPr bwMode="auto">
            <a:xfrm flipV="1">
              <a:off x="4712" y="3212"/>
              <a:ext cx="0" cy="301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30" name="Rectangle 74"/>
            <p:cNvSpPr>
              <a:spLocks noChangeArrowheads="1"/>
            </p:cNvSpPr>
            <p:nvPr/>
          </p:nvSpPr>
          <p:spPr bwMode="auto">
            <a:xfrm>
              <a:off x="5304" y="2827"/>
              <a:ext cx="22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CIRI</a:t>
              </a:r>
              <a:endParaRPr lang="en-GB"/>
            </a:p>
          </p:txBody>
        </p:sp>
        <p:sp>
          <p:nvSpPr>
            <p:cNvPr id="15431" name="Rectangle 75"/>
            <p:cNvSpPr>
              <a:spLocks noChangeArrowheads="1"/>
            </p:cNvSpPr>
            <p:nvPr/>
          </p:nvSpPr>
          <p:spPr bwMode="auto">
            <a:xfrm>
              <a:off x="5107" y="2940"/>
              <a:ext cx="72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Human Rights </a:t>
              </a:r>
              <a:endParaRPr lang="en-GB"/>
            </a:p>
          </p:txBody>
        </p:sp>
        <p:sp>
          <p:nvSpPr>
            <p:cNvPr id="15432" name="Rectangle 76"/>
            <p:cNvSpPr>
              <a:spLocks noChangeArrowheads="1"/>
            </p:cNvSpPr>
            <p:nvPr/>
          </p:nvSpPr>
          <p:spPr bwMode="auto">
            <a:xfrm>
              <a:off x="5201" y="3051"/>
              <a:ext cx="46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Database</a:t>
              </a:r>
              <a:endParaRPr lang="en-GB"/>
            </a:p>
          </p:txBody>
        </p:sp>
        <p:sp>
          <p:nvSpPr>
            <p:cNvPr id="15433" name="Line 77"/>
            <p:cNvSpPr>
              <a:spLocks noChangeShapeType="1"/>
            </p:cNvSpPr>
            <p:nvPr/>
          </p:nvSpPr>
          <p:spPr bwMode="auto">
            <a:xfrm>
              <a:off x="5363" y="3199"/>
              <a:ext cx="0" cy="86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34" name="Line 78"/>
            <p:cNvSpPr>
              <a:spLocks noChangeShapeType="1"/>
            </p:cNvSpPr>
            <p:nvPr/>
          </p:nvSpPr>
          <p:spPr bwMode="auto">
            <a:xfrm>
              <a:off x="5363" y="3687"/>
              <a:ext cx="0" cy="273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35" name="Rectangle 79"/>
            <p:cNvSpPr>
              <a:spLocks noChangeArrowheads="1"/>
            </p:cNvSpPr>
            <p:nvPr/>
          </p:nvSpPr>
          <p:spPr bwMode="auto">
            <a:xfrm>
              <a:off x="3590" y="2766"/>
              <a:ext cx="77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Commitment to </a:t>
              </a:r>
              <a:endParaRPr lang="en-GB"/>
            </a:p>
          </p:txBody>
        </p:sp>
        <p:sp>
          <p:nvSpPr>
            <p:cNvPr id="15436" name="Rectangle 80"/>
            <p:cNvSpPr>
              <a:spLocks noChangeArrowheads="1"/>
            </p:cNvSpPr>
            <p:nvPr/>
          </p:nvSpPr>
          <p:spPr bwMode="auto">
            <a:xfrm>
              <a:off x="3626" y="2879"/>
              <a:ext cx="64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Development</a:t>
              </a:r>
              <a:endParaRPr lang="en-GB"/>
            </a:p>
          </p:txBody>
        </p:sp>
        <p:sp>
          <p:nvSpPr>
            <p:cNvPr id="15437" name="Rectangle 81"/>
            <p:cNvSpPr>
              <a:spLocks noChangeArrowheads="1"/>
            </p:cNvSpPr>
            <p:nvPr/>
          </p:nvSpPr>
          <p:spPr bwMode="auto">
            <a:xfrm>
              <a:off x="5002" y="2380"/>
              <a:ext cx="49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East Asia </a:t>
              </a:r>
              <a:endParaRPr lang="en-GB"/>
            </a:p>
          </p:txBody>
        </p:sp>
        <p:sp>
          <p:nvSpPr>
            <p:cNvPr id="15438" name="Rectangle 82"/>
            <p:cNvSpPr>
              <a:spLocks noChangeArrowheads="1"/>
            </p:cNvSpPr>
            <p:nvPr/>
          </p:nvSpPr>
          <p:spPr bwMode="auto">
            <a:xfrm>
              <a:off x="4986" y="2492"/>
              <a:ext cx="51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Barometer</a:t>
              </a:r>
              <a:endParaRPr lang="en-GB"/>
            </a:p>
          </p:txBody>
        </p:sp>
        <p:sp>
          <p:nvSpPr>
            <p:cNvPr id="15439" name="Line 83"/>
            <p:cNvSpPr>
              <a:spLocks noChangeShapeType="1"/>
            </p:cNvSpPr>
            <p:nvPr/>
          </p:nvSpPr>
          <p:spPr bwMode="auto">
            <a:xfrm>
              <a:off x="5200" y="2609"/>
              <a:ext cx="0" cy="286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40" name="Line 84"/>
            <p:cNvSpPr>
              <a:spLocks noChangeShapeType="1"/>
            </p:cNvSpPr>
            <p:nvPr/>
          </p:nvSpPr>
          <p:spPr bwMode="auto">
            <a:xfrm>
              <a:off x="5200" y="3199"/>
              <a:ext cx="0" cy="86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41" name="Rectangle 85"/>
            <p:cNvSpPr>
              <a:spLocks noChangeArrowheads="1"/>
            </p:cNvSpPr>
            <p:nvPr/>
          </p:nvSpPr>
          <p:spPr bwMode="auto">
            <a:xfrm>
              <a:off x="5054" y="1708"/>
              <a:ext cx="45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GAPS in </a:t>
              </a:r>
              <a:endParaRPr lang="en-GB"/>
            </a:p>
          </p:txBody>
        </p:sp>
        <p:sp>
          <p:nvSpPr>
            <p:cNvPr id="15442" name="Rectangle 86"/>
            <p:cNvSpPr>
              <a:spLocks noChangeArrowheads="1"/>
            </p:cNvSpPr>
            <p:nvPr/>
          </p:nvSpPr>
          <p:spPr bwMode="auto">
            <a:xfrm>
              <a:off x="4908" y="1819"/>
              <a:ext cx="77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Workers’ Rights</a:t>
              </a:r>
              <a:endParaRPr lang="en-GB"/>
            </a:p>
          </p:txBody>
        </p:sp>
        <p:sp>
          <p:nvSpPr>
            <p:cNvPr id="15443" name="Line 87"/>
            <p:cNvSpPr>
              <a:spLocks noChangeShapeType="1"/>
            </p:cNvSpPr>
            <p:nvPr/>
          </p:nvSpPr>
          <p:spPr bwMode="auto">
            <a:xfrm>
              <a:off x="5200" y="1937"/>
              <a:ext cx="0" cy="95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44" name="Line 88"/>
            <p:cNvSpPr>
              <a:spLocks noChangeShapeType="1"/>
            </p:cNvSpPr>
            <p:nvPr/>
          </p:nvSpPr>
          <p:spPr bwMode="auto">
            <a:xfrm>
              <a:off x="3898" y="2999"/>
              <a:ext cx="0" cy="351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45" name="Rectangle 89"/>
            <p:cNvSpPr>
              <a:spLocks noChangeArrowheads="1"/>
            </p:cNvSpPr>
            <p:nvPr/>
          </p:nvSpPr>
          <p:spPr bwMode="auto">
            <a:xfrm>
              <a:off x="5045" y="1080"/>
              <a:ext cx="39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Gender </a:t>
              </a:r>
              <a:endParaRPr lang="en-GB"/>
            </a:p>
          </p:txBody>
        </p:sp>
        <p:sp>
          <p:nvSpPr>
            <p:cNvPr id="15446" name="Rectangle 90"/>
            <p:cNvSpPr>
              <a:spLocks noChangeArrowheads="1"/>
            </p:cNvSpPr>
            <p:nvPr/>
          </p:nvSpPr>
          <p:spPr bwMode="auto">
            <a:xfrm>
              <a:off x="4908" y="1192"/>
              <a:ext cx="7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Empowerment </a:t>
              </a:r>
              <a:endParaRPr lang="en-GB"/>
            </a:p>
          </p:txBody>
        </p:sp>
        <p:sp>
          <p:nvSpPr>
            <p:cNvPr id="15447" name="Rectangle 91"/>
            <p:cNvSpPr>
              <a:spLocks noChangeArrowheads="1"/>
            </p:cNvSpPr>
            <p:nvPr/>
          </p:nvSpPr>
          <p:spPr bwMode="auto">
            <a:xfrm>
              <a:off x="5019" y="1304"/>
              <a:ext cx="42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Measure</a:t>
              </a:r>
              <a:endParaRPr lang="en-GB"/>
            </a:p>
          </p:txBody>
        </p:sp>
        <p:sp>
          <p:nvSpPr>
            <p:cNvPr id="15448" name="Line 92"/>
            <p:cNvSpPr>
              <a:spLocks noChangeShapeType="1"/>
            </p:cNvSpPr>
            <p:nvPr/>
          </p:nvSpPr>
          <p:spPr bwMode="auto">
            <a:xfrm>
              <a:off x="5200" y="1431"/>
              <a:ext cx="0" cy="114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49" name="Rectangle 93"/>
            <p:cNvSpPr>
              <a:spLocks noChangeArrowheads="1"/>
            </p:cNvSpPr>
            <p:nvPr/>
          </p:nvSpPr>
          <p:spPr bwMode="auto">
            <a:xfrm>
              <a:off x="9" y="3077"/>
              <a:ext cx="73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Eurobarometer</a:t>
              </a:r>
              <a:endParaRPr lang="en-GB"/>
            </a:p>
          </p:txBody>
        </p:sp>
        <p:sp>
          <p:nvSpPr>
            <p:cNvPr id="15450" name="Line 94"/>
            <p:cNvSpPr>
              <a:spLocks noChangeShapeType="1"/>
            </p:cNvSpPr>
            <p:nvPr/>
          </p:nvSpPr>
          <p:spPr bwMode="auto">
            <a:xfrm flipV="1">
              <a:off x="319" y="3254"/>
              <a:ext cx="0" cy="165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51" name="Rectangle 95"/>
            <p:cNvSpPr>
              <a:spLocks noChangeArrowheads="1"/>
            </p:cNvSpPr>
            <p:nvPr/>
          </p:nvSpPr>
          <p:spPr bwMode="auto">
            <a:xfrm>
              <a:off x="5071" y="779"/>
              <a:ext cx="34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Global </a:t>
              </a:r>
              <a:endParaRPr lang="en-GB"/>
            </a:p>
          </p:txBody>
        </p:sp>
        <p:sp>
          <p:nvSpPr>
            <p:cNvPr id="15452" name="Rectangle 96"/>
            <p:cNvSpPr>
              <a:spLocks noChangeArrowheads="1"/>
            </p:cNvSpPr>
            <p:nvPr/>
          </p:nvSpPr>
          <p:spPr bwMode="auto">
            <a:xfrm>
              <a:off x="4770" y="890"/>
              <a:ext cx="10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Accountability Report</a:t>
              </a:r>
              <a:endParaRPr lang="en-GB"/>
            </a:p>
          </p:txBody>
        </p:sp>
        <p:sp>
          <p:nvSpPr>
            <p:cNvPr id="15453" name="Line 97"/>
            <p:cNvSpPr>
              <a:spLocks noChangeShapeType="1"/>
            </p:cNvSpPr>
            <p:nvPr/>
          </p:nvSpPr>
          <p:spPr bwMode="auto">
            <a:xfrm>
              <a:off x="5200" y="976"/>
              <a:ext cx="0" cy="130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54" name="Rectangle 98"/>
            <p:cNvSpPr>
              <a:spLocks noChangeArrowheads="1"/>
            </p:cNvSpPr>
            <p:nvPr/>
          </p:nvSpPr>
          <p:spPr bwMode="auto">
            <a:xfrm>
              <a:off x="1154" y="2991"/>
              <a:ext cx="3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Global </a:t>
              </a:r>
              <a:endParaRPr lang="en-GB"/>
            </a:p>
          </p:txBody>
        </p:sp>
        <p:sp>
          <p:nvSpPr>
            <p:cNvPr id="15455" name="Rectangle 99"/>
            <p:cNvSpPr>
              <a:spLocks noChangeArrowheads="1"/>
            </p:cNvSpPr>
            <p:nvPr/>
          </p:nvSpPr>
          <p:spPr bwMode="auto">
            <a:xfrm>
              <a:off x="948" y="3104"/>
              <a:ext cx="84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Competitiveness </a:t>
              </a:r>
              <a:endParaRPr lang="en-GB"/>
            </a:p>
          </p:txBody>
        </p:sp>
        <p:sp>
          <p:nvSpPr>
            <p:cNvPr id="15456" name="Rectangle 100"/>
            <p:cNvSpPr>
              <a:spLocks noChangeArrowheads="1"/>
            </p:cNvSpPr>
            <p:nvPr/>
          </p:nvSpPr>
          <p:spPr bwMode="auto">
            <a:xfrm>
              <a:off x="1171" y="3215"/>
              <a:ext cx="26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Index</a:t>
              </a:r>
              <a:endParaRPr lang="en-GB"/>
            </a:p>
          </p:txBody>
        </p:sp>
        <p:sp>
          <p:nvSpPr>
            <p:cNvPr id="15457" name="Line 101"/>
            <p:cNvSpPr>
              <a:spLocks noChangeShapeType="1"/>
            </p:cNvSpPr>
            <p:nvPr/>
          </p:nvSpPr>
          <p:spPr bwMode="auto">
            <a:xfrm>
              <a:off x="1296" y="3374"/>
              <a:ext cx="0" cy="627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58" name="Rectangle 102"/>
            <p:cNvSpPr>
              <a:spLocks noChangeArrowheads="1"/>
            </p:cNvSpPr>
            <p:nvPr/>
          </p:nvSpPr>
          <p:spPr bwMode="auto">
            <a:xfrm>
              <a:off x="5054" y="2035"/>
              <a:ext cx="76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Global Integrity </a:t>
              </a:r>
              <a:endParaRPr lang="en-GB"/>
            </a:p>
          </p:txBody>
        </p:sp>
        <p:sp>
          <p:nvSpPr>
            <p:cNvPr id="15459" name="Rectangle 103"/>
            <p:cNvSpPr>
              <a:spLocks noChangeArrowheads="1"/>
            </p:cNvSpPr>
            <p:nvPr/>
          </p:nvSpPr>
          <p:spPr bwMode="auto">
            <a:xfrm>
              <a:off x="5252" y="2147"/>
              <a:ext cx="26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Index</a:t>
              </a:r>
              <a:endParaRPr lang="en-GB"/>
            </a:p>
          </p:txBody>
        </p:sp>
        <p:sp>
          <p:nvSpPr>
            <p:cNvPr id="15460" name="Line 104"/>
            <p:cNvSpPr>
              <a:spLocks noChangeShapeType="1"/>
            </p:cNvSpPr>
            <p:nvPr/>
          </p:nvSpPr>
          <p:spPr bwMode="auto">
            <a:xfrm>
              <a:off x="5363" y="2309"/>
              <a:ext cx="0" cy="71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1" name="Line 105"/>
            <p:cNvSpPr>
              <a:spLocks noChangeShapeType="1"/>
            </p:cNvSpPr>
            <p:nvPr/>
          </p:nvSpPr>
          <p:spPr bwMode="auto">
            <a:xfrm>
              <a:off x="5363" y="2609"/>
              <a:ext cx="0" cy="188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2" name="Rectangle 106"/>
            <p:cNvSpPr>
              <a:spLocks noChangeArrowheads="1"/>
            </p:cNvSpPr>
            <p:nvPr/>
          </p:nvSpPr>
          <p:spPr bwMode="auto">
            <a:xfrm>
              <a:off x="3573" y="2380"/>
              <a:ext cx="42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Index of </a:t>
              </a:r>
              <a:endParaRPr lang="en-GB"/>
            </a:p>
          </p:txBody>
        </p:sp>
        <p:sp>
          <p:nvSpPr>
            <p:cNvPr id="15463" name="Rectangle 107"/>
            <p:cNvSpPr>
              <a:spLocks noChangeArrowheads="1"/>
            </p:cNvSpPr>
            <p:nvPr/>
          </p:nvSpPr>
          <p:spPr bwMode="auto">
            <a:xfrm>
              <a:off x="3530" y="2492"/>
              <a:ext cx="51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Economic </a:t>
              </a:r>
              <a:endParaRPr lang="en-GB"/>
            </a:p>
          </p:txBody>
        </p:sp>
        <p:sp>
          <p:nvSpPr>
            <p:cNvPr id="15464" name="Rectangle 108"/>
            <p:cNvSpPr>
              <a:spLocks noChangeArrowheads="1"/>
            </p:cNvSpPr>
            <p:nvPr/>
          </p:nvSpPr>
          <p:spPr bwMode="auto">
            <a:xfrm>
              <a:off x="3558" y="2604"/>
              <a:ext cx="43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Freedom</a:t>
              </a:r>
              <a:endParaRPr lang="en-GB"/>
            </a:p>
          </p:txBody>
        </p:sp>
        <p:sp>
          <p:nvSpPr>
            <p:cNvPr id="15465" name="Line 109"/>
            <p:cNvSpPr>
              <a:spLocks noChangeShapeType="1"/>
            </p:cNvSpPr>
            <p:nvPr/>
          </p:nvSpPr>
          <p:spPr bwMode="auto">
            <a:xfrm flipV="1">
              <a:off x="3736" y="2700"/>
              <a:ext cx="0" cy="103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6" name="Line 110"/>
            <p:cNvSpPr>
              <a:spLocks noChangeShapeType="1"/>
            </p:cNvSpPr>
            <p:nvPr/>
          </p:nvSpPr>
          <p:spPr bwMode="auto">
            <a:xfrm>
              <a:off x="3736" y="2999"/>
              <a:ext cx="0" cy="351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7" name="Line 111"/>
            <p:cNvSpPr>
              <a:spLocks noChangeShapeType="1"/>
            </p:cNvSpPr>
            <p:nvPr/>
          </p:nvSpPr>
          <p:spPr bwMode="auto">
            <a:xfrm>
              <a:off x="3736" y="3687"/>
              <a:ext cx="0" cy="273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8" name="Line 112"/>
            <p:cNvSpPr>
              <a:spLocks noChangeShapeType="1"/>
            </p:cNvSpPr>
            <p:nvPr/>
          </p:nvSpPr>
          <p:spPr bwMode="auto">
            <a:xfrm>
              <a:off x="5200" y="2261"/>
              <a:ext cx="0" cy="119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9" name="Line 113"/>
            <p:cNvSpPr>
              <a:spLocks noChangeShapeType="1"/>
            </p:cNvSpPr>
            <p:nvPr/>
          </p:nvSpPr>
          <p:spPr bwMode="auto">
            <a:xfrm>
              <a:off x="3248" y="3272"/>
              <a:ext cx="0" cy="306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0" name="Rectangle 114"/>
            <p:cNvSpPr>
              <a:spLocks noChangeArrowheads="1"/>
            </p:cNvSpPr>
            <p:nvPr/>
          </p:nvSpPr>
          <p:spPr bwMode="auto">
            <a:xfrm>
              <a:off x="3212" y="3629"/>
              <a:ext cx="5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Journalists </a:t>
              </a:r>
              <a:endParaRPr lang="en-GB"/>
            </a:p>
          </p:txBody>
        </p:sp>
        <p:sp>
          <p:nvSpPr>
            <p:cNvPr id="15471" name="Rectangle 115"/>
            <p:cNvSpPr>
              <a:spLocks noChangeArrowheads="1"/>
            </p:cNvSpPr>
            <p:nvPr/>
          </p:nvSpPr>
          <p:spPr bwMode="auto">
            <a:xfrm>
              <a:off x="3331" y="3740"/>
              <a:ext cx="24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killed</a:t>
              </a:r>
              <a:endParaRPr lang="en-GB"/>
            </a:p>
          </p:txBody>
        </p:sp>
        <p:sp>
          <p:nvSpPr>
            <p:cNvPr id="15472" name="Line 116"/>
            <p:cNvSpPr>
              <a:spLocks noChangeShapeType="1"/>
            </p:cNvSpPr>
            <p:nvPr/>
          </p:nvSpPr>
          <p:spPr bwMode="auto">
            <a:xfrm>
              <a:off x="3248" y="3855"/>
              <a:ext cx="0" cy="146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3" name="Line 117"/>
            <p:cNvSpPr>
              <a:spLocks noChangeShapeType="1"/>
            </p:cNvSpPr>
            <p:nvPr/>
          </p:nvSpPr>
          <p:spPr bwMode="auto">
            <a:xfrm>
              <a:off x="3410" y="3855"/>
              <a:ext cx="0" cy="105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4" name="Rectangle 118"/>
            <p:cNvSpPr>
              <a:spLocks noChangeArrowheads="1"/>
            </p:cNvSpPr>
            <p:nvPr/>
          </p:nvSpPr>
          <p:spPr bwMode="auto">
            <a:xfrm>
              <a:off x="4753" y="3559"/>
              <a:ext cx="32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Media </a:t>
              </a:r>
              <a:endParaRPr lang="en-GB"/>
            </a:p>
          </p:txBody>
        </p:sp>
        <p:sp>
          <p:nvSpPr>
            <p:cNvPr id="15475" name="Rectangle 119"/>
            <p:cNvSpPr>
              <a:spLocks noChangeArrowheads="1"/>
            </p:cNvSpPr>
            <p:nvPr/>
          </p:nvSpPr>
          <p:spPr bwMode="auto">
            <a:xfrm>
              <a:off x="4606" y="3662"/>
              <a:ext cx="67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Sustainability </a:t>
              </a:r>
              <a:endParaRPr lang="en-GB"/>
            </a:p>
          </p:txBody>
        </p:sp>
        <p:sp>
          <p:nvSpPr>
            <p:cNvPr id="15476" name="Rectangle 120"/>
            <p:cNvSpPr>
              <a:spLocks noChangeArrowheads="1"/>
            </p:cNvSpPr>
            <p:nvPr/>
          </p:nvSpPr>
          <p:spPr bwMode="auto">
            <a:xfrm>
              <a:off x="4762" y="3774"/>
              <a:ext cx="26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Index</a:t>
              </a:r>
              <a:endParaRPr lang="en-GB"/>
            </a:p>
          </p:txBody>
        </p:sp>
        <p:sp>
          <p:nvSpPr>
            <p:cNvPr id="15477" name="Line 121"/>
            <p:cNvSpPr>
              <a:spLocks noChangeShapeType="1"/>
            </p:cNvSpPr>
            <p:nvPr/>
          </p:nvSpPr>
          <p:spPr bwMode="auto">
            <a:xfrm>
              <a:off x="4712" y="3838"/>
              <a:ext cx="0" cy="122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8" name="Line 122"/>
            <p:cNvSpPr>
              <a:spLocks noChangeShapeType="1"/>
            </p:cNvSpPr>
            <p:nvPr/>
          </p:nvSpPr>
          <p:spPr bwMode="auto">
            <a:xfrm>
              <a:off x="4875" y="3903"/>
              <a:ext cx="0" cy="98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79" name="Rectangle 123"/>
            <p:cNvSpPr>
              <a:spLocks noChangeArrowheads="1"/>
            </p:cNvSpPr>
            <p:nvPr/>
          </p:nvSpPr>
          <p:spPr bwMode="auto">
            <a:xfrm>
              <a:off x="4718" y="2666"/>
              <a:ext cx="40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Opacity </a:t>
              </a:r>
              <a:endParaRPr lang="en-GB"/>
            </a:p>
          </p:txBody>
        </p:sp>
        <p:sp>
          <p:nvSpPr>
            <p:cNvPr id="15480" name="Rectangle 124"/>
            <p:cNvSpPr>
              <a:spLocks noChangeArrowheads="1"/>
            </p:cNvSpPr>
            <p:nvPr/>
          </p:nvSpPr>
          <p:spPr bwMode="auto">
            <a:xfrm>
              <a:off x="4762" y="2776"/>
              <a:ext cx="26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Index</a:t>
              </a:r>
              <a:endParaRPr lang="en-GB"/>
            </a:p>
          </p:txBody>
        </p:sp>
        <p:sp>
          <p:nvSpPr>
            <p:cNvPr id="15481" name="Line 125"/>
            <p:cNvSpPr>
              <a:spLocks noChangeShapeType="1"/>
            </p:cNvSpPr>
            <p:nvPr/>
          </p:nvSpPr>
          <p:spPr bwMode="auto">
            <a:xfrm>
              <a:off x="4875" y="2895"/>
              <a:ext cx="0" cy="618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82" name="Rectangle 126"/>
            <p:cNvSpPr>
              <a:spLocks noChangeArrowheads="1"/>
            </p:cNvSpPr>
            <p:nvPr/>
          </p:nvSpPr>
          <p:spPr bwMode="auto">
            <a:xfrm>
              <a:off x="5415" y="3559"/>
              <a:ext cx="29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Open </a:t>
              </a:r>
              <a:endParaRPr lang="en-GB"/>
            </a:p>
          </p:txBody>
        </p:sp>
        <p:sp>
          <p:nvSpPr>
            <p:cNvPr id="15483" name="Rectangle 127"/>
            <p:cNvSpPr>
              <a:spLocks noChangeArrowheads="1"/>
            </p:cNvSpPr>
            <p:nvPr/>
          </p:nvSpPr>
          <p:spPr bwMode="auto">
            <a:xfrm>
              <a:off x="5381" y="3662"/>
              <a:ext cx="37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Budget </a:t>
              </a:r>
              <a:endParaRPr lang="en-GB"/>
            </a:p>
          </p:txBody>
        </p:sp>
        <p:sp>
          <p:nvSpPr>
            <p:cNvPr id="15484" name="Rectangle 128"/>
            <p:cNvSpPr>
              <a:spLocks noChangeArrowheads="1"/>
            </p:cNvSpPr>
            <p:nvPr/>
          </p:nvSpPr>
          <p:spPr bwMode="auto">
            <a:xfrm>
              <a:off x="5415" y="3774"/>
              <a:ext cx="26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Index</a:t>
              </a:r>
              <a:endParaRPr lang="en-GB"/>
            </a:p>
          </p:txBody>
        </p:sp>
        <p:sp>
          <p:nvSpPr>
            <p:cNvPr id="15485" name="Line 129"/>
            <p:cNvSpPr>
              <a:spLocks noChangeShapeType="1"/>
            </p:cNvSpPr>
            <p:nvPr/>
          </p:nvSpPr>
          <p:spPr bwMode="auto">
            <a:xfrm>
              <a:off x="5525" y="3903"/>
              <a:ext cx="0" cy="98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86" name="Rectangle 130"/>
            <p:cNvSpPr>
              <a:spLocks noChangeArrowheads="1"/>
            </p:cNvSpPr>
            <p:nvPr/>
          </p:nvSpPr>
          <p:spPr bwMode="auto">
            <a:xfrm>
              <a:off x="534" y="3240"/>
              <a:ext cx="26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Polity</a:t>
              </a:r>
              <a:endParaRPr lang="en-GB"/>
            </a:p>
          </p:txBody>
        </p:sp>
        <p:sp>
          <p:nvSpPr>
            <p:cNvPr id="15487" name="Line 131"/>
            <p:cNvSpPr>
              <a:spLocks noChangeShapeType="1"/>
            </p:cNvSpPr>
            <p:nvPr/>
          </p:nvSpPr>
          <p:spPr bwMode="auto">
            <a:xfrm>
              <a:off x="645" y="3418"/>
              <a:ext cx="0" cy="583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88" name="Rectangle 132"/>
            <p:cNvSpPr>
              <a:spLocks noChangeArrowheads="1"/>
            </p:cNvSpPr>
            <p:nvPr/>
          </p:nvSpPr>
          <p:spPr bwMode="auto">
            <a:xfrm>
              <a:off x="4916" y="1441"/>
              <a:ext cx="31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Press </a:t>
              </a:r>
              <a:endParaRPr lang="en-GB"/>
            </a:p>
          </p:txBody>
        </p:sp>
        <p:sp>
          <p:nvSpPr>
            <p:cNvPr id="15489" name="Rectangle 133"/>
            <p:cNvSpPr>
              <a:spLocks noChangeArrowheads="1"/>
            </p:cNvSpPr>
            <p:nvPr/>
          </p:nvSpPr>
          <p:spPr bwMode="auto">
            <a:xfrm>
              <a:off x="4856" y="1554"/>
              <a:ext cx="43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Freedom</a:t>
              </a:r>
              <a:endParaRPr lang="en-GB"/>
            </a:p>
          </p:txBody>
        </p:sp>
        <p:sp>
          <p:nvSpPr>
            <p:cNvPr id="15490" name="Line 134"/>
            <p:cNvSpPr>
              <a:spLocks noChangeShapeType="1"/>
            </p:cNvSpPr>
            <p:nvPr/>
          </p:nvSpPr>
          <p:spPr bwMode="auto">
            <a:xfrm>
              <a:off x="5037" y="1674"/>
              <a:ext cx="0" cy="139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91" name="Line 135"/>
            <p:cNvSpPr>
              <a:spLocks noChangeShapeType="1"/>
            </p:cNvSpPr>
            <p:nvPr/>
          </p:nvSpPr>
          <p:spPr bwMode="auto">
            <a:xfrm>
              <a:off x="5037" y="2109"/>
              <a:ext cx="0" cy="233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92" name="Line 136"/>
            <p:cNvSpPr>
              <a:spLocks noChangeShapeType="1"/>
            </p:cNvSpPr>
            <p:nvPr/>
          </p:nvSpPr>
          <p:spPr bwMode="auto">
            <a:xfrm flipV="1">
              <a:off x="5037" y="2830"/>
              <a:ext cx="0" cy="455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93" name="Rectangle 137"/>
            <p:cNvSpPr>
              <a:spLocks noChangeArrowheads="1"/>
            </p:cNvSpPr>
            <p:nvPr/>
          </p:nvSpPr>
          <p:spPr bwMode="auto">
            <a:xfrm>
              <a:off x="5243" y="400"/>
              <a:ext cx="31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World </a:t>
              </a:r>
              <a:endParaRPr lang="en-GB"/>
            </a:p>
          </p:txBody>
        </p:sp>
        <p:sp>
          <p:nvSpPr>
            <p:cNvPr id="15494" name="Rectangle 138"/>
            <p:cNvSpPr>
              <a:spLocks noChangeArrowheads="1"/>
            </p:cNvSpPr>
            <p:nvPr/>
          </p:nvSpPr>
          <p:spPr bwMode="auto">
            <a:xfrm>
              <a:off x="5113" y="513"/>
              <a:ext cx="62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Governance </a:t>
              </a:r>
              <a:endParaRPr lang="en-GB"/>
            </a:p>
          </p:txBody>
        </p:sp>
        <p:sp>
          <p:nvSpPr>
            <p:cNvPr id="15495" name="Rectangle 139"/>
            <p:cNvSpPr>
              <a:spLocks noChangeArrowheads="1"/>
            </p:cNvSpPr>
            <p:nvPr/>
          </p:nvSpPr>
          <p:spPr bwMode="auto">
            <a:xfrm>
              <a:off x="5113" y="624"/>
              <a:ext cx="59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Assessment</a:t>
              </a:r>
              <a:endParaRPr lang="en-GB"/>
            </a:p>
          </p:txBody>
        </p:sp>
        <p:sp>
          <p:nvSpPr>
            <p:cNvPr id="15496" name="Line 140"/>
            <p:cNvSpPr>
              <a:spLocks noChangeShapeType="1"/>
            </p:cNvSpPr>
            <p:nvPr/>
          </p:nvSpPr>
          <p:spPr bwMode="auto">
            <a:xfrm>
              <a:off x="5363" y="778"/>
              <a:ext cx="0" cy="91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97" name="Line 141"/>
            <p:cNvSpPr>
              <a:spLocks noChangeShapeType="1"/>
            </p:cNvSpPr>
            <p:nvPr/>
          </p:nvSpPr>
          <p:spPr bwMode="auto">
            <a:xfrm>
              <a:off x="5363" y="1008"/>
              <a:ext cx="0" cy="130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98" name="Line 142"/>
            <p:cNvSpPr>
              <a:spLocks noChangeShapeType="1"/>
            </p:cNvSpPr>
            <p:nvPr/>
          </p:nvSpPr>
          <p:spPr bwMode="auto">
            <a:xfrm>
              <a:off x="5363" y="1444"/>
              <a:ext cx="0" cy="230"/>
            </a:xfrm>
            <a:prstGeom prst="line">
              <a:avLst/>
            </a:prstGeom>
            <a:noFill/>
            <a:ln w="12700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6985000" cy="1614487"/>
          </a:xfrm>
        </p:spPr>
        <p:txBody>
          <a:bodyPr/>
          <a:lstStyle/>
          <a:p>
            <a:pPr eaLnBrk="1" hangingPunct="1"/>
            <a:r>
              <a:rPr lang="es-ES" sz="2800" dirty="0" smtClean="0">
                <a:latin typeface="Arial" pitchFamily="34" charset="0"/>
                <a:cs typeface="Arial" pitchFamily="34" charset="0"/>
              </a:rPr>
              <a:t>Crecimiento vertiginoso de la industria de los indicadores de gobernabilidad o gobernanza: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-1329531">
            <a:off x="2267655" y="2961344"/>
            <a:ext cx="3351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3200" b="1" dirty="0">
                <a:solidFill>
                  <a:srgbClr val="FFC000"/>
                </a:solidFill>
                <a:cs typeface="Arial" pitchFamily="34" charset="0"/>
              </a:rPr>
              <a:t>Pero con qué propósito y qué efecto?</a:t>
            </a:r>
          </a:p>
        </p:txBody>
      </p:sp>
    </p:spTree>
    <p:extLst>
      <p:ext uri="{BB962C8B-B14F-4D97-AF65-F5344CB8AC3E}">
        <p14:creationId xmlns:p14="http://schemas.microsoft.com/office/powerpoint/2010/main" val="42115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19063" y="685800"/>
            <a:ext cx="6772275" cy="1531937"/>
          </a:xfrm>
        </p:spPr>
        <p:txBody>
          <a:bodyPr>
            <a:normAutofit fontScale="90000"/>
          </a:bodyPr>
          <a:lstStyle/>
          <a:p>
            <a:r>
              <a:rPr lang="en-GB" u="sng" dirty="0" err="1" smtClean="0"/>
              <a:t>Cuales</a:t>
            </a:r>
            <a:r>
              <a:rPr lang="en-GB" u="sng" dirty="0" smtClean="0"/>
              <a:t> son los </a:t>
            </a:r>
            <a:r>
              <a:rPr lang="en-GB" u="sng" dirty="0" err="1" smtClean="0"/>
              <a:t>objetivos</a:t>
            </a:r>
            <a:r>
              <a:rPr lang="en-GB" u="sng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evaluaciones</a:t>
            </a:r>
            <a:r>
              <a:rPr lang="en-GB" dirty="0" smtClean="0"/>
              <a:t> de </a:t>
            </a:r>
            <a:r>
              <a:rPr lang="en-GB" dirty="0" err="1" smtClean="0"/>
              <a:t>gobernanza</a:t>
            </a:r>
            <a:r>
              <a:rPr lang="en-GB" dirty="0" smtClean="0"/>
              <a:t>?...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775" y="1981200"/>
            <a:ext cx="8912225" cy="47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s-ES" sz="2400" i="1" dirty="0">
                <a:solidFill>
                  <a:srgbClr val="002060"/>
                </a:solidFill>
                <a:latin typeface="+mn-lt"/>
              </a:rPr>
              <a:t>Ejemplos de objetivos de evaluaciones nacionales o locales:</a:t>
            </a:r>
          </a:p>
          <a:p>
            <a:pPr>
              <a:spcBef>
                <a:spcPts val="300"/>
              </a:spcBef>
              <a:buFontTx/>
              <a:buChar char="•"/>
              <a:defRPr/>
            </a:pPr>
            <a:r>
              <a:rPr lang="es-ES" sz="2400" dirty="0">
                <a:solidFill>
                  <a:srgbClr val="002060"/>
                </a:solidFill>
                <a:latin typeface="+mn-lt"/>
              </a:rPr>
              <a:t> Entender las causas de un problema y los obstáculos a las reformas</a:t>
            </a:r>
          </a:p>
          <a:p>
            <a:pPr>
              <a:spcBef>
                <a:spcPts val="300"/>
              </a:spcBef>
              <a:buFontTx/>
              <a:buChar char="•"/>
              <a:defRPr/>
            </a:pPr>
            <a:r>
              <a:rPr lang="es-ES" sz="2400" dirty="0">
                <a:solidFill>
                  <a:srgbClr val="002060"/>
                </a:solidFill>
                <a:latin typeface="+mn-lt"/>
              </a:rPr>
              <a:t> Evaluar el funcionamiento (o no) de los mecanismos de gobernanza </a:t>
            </a:r>
          </a:p>
          <a:p>
            <a:pPr>
              <a:spcBef>
                <a:spcPts val="300"/>
              </a:spcBef>
              <a:buFontTx/>
              <a:buChar char="•"/>
              <a:defRPr/>
            </a:pPr>
            <a:r>
              <a:rPr lang="es-ES" sz="2400" dirty="0">
                <a:solidFill>
                  <a:srgbClr val="002060"/>
                </a:solidFill>
                <a:latin typeface="+mn-lt"/>
              </a:rPr>
              <a:t> Entender los factores detrás del buen funcionamiento de ciertas políticas, mecanismos y practicas de transparencia y rendición de cuentas</a:t>
            </a:r>
          </a:p>
          <a:p>
            <a:pPr>
              <a:spcBef>
                <a:spcPts val="300"/>
              </a:spcBef>
              <a:buFontTx/>
              <a:buChar char="•"/>
              <a:defRPr/>
            </a:pPr>
            <a:r>
              <a:rPr lang="es-ES" sz="2400" dirty="0">
                <a:solidFill>
                  <a:srgbClr val="002060"/>
                </a:solidFill>
                <a:latin typeface="+mn-lt"/>
              </a:rPr>
              <a:t> Desarrollar estrategias y políticas coordinadas  </a:t>
            </a:r>
          </a:p>
          <a:p>
            <a:pPr>
              <a:spcBef>
                <a:spcPts val="300"/>
              </a:spcBef>
              <a:buFontTx/>
              <a:buChar char="•"/>
              <a:defRPr/>
            </a:pPr>
            <a:r>
              <a:rPr lang="es-ES" sz="2400" dirty="0">
                <a:solidFill>
                  <a:srgbClr val="002060"/>
                </a:solidFill>
                <a:latin typeface="+mn-lt"/>
              </a:rPr>
              <a:t> Identificar los huecos en capacidad </a:t>
            </a:r>
          </a:p>
          <a:p>
            <a:pPr>
              <a:spcBef>
                <a:spcPts val="300"/>
              </a:spcBef>
              <a:buFontTx/>
              <a:buChar char="•"/>
              <a:defRPr/>
            </a:pPr>
            <a:r>
              <a:rPr lang="es-ES" sz="2400" dirty="0">
                <a:solidFill>
                  <a:srgbClr val="002060"/>
                </a:solidFill>
                <a:latin typeface="+mn-lt"/>
              </a:rPr>
              <a:t> Reforzar los sistemas de monitoreo existentes  </a:t>
            </a:r>
          </a:p>
          <a:p>
            <a:pPr>
              <a:spcBef>
                <a:spcPts val="300"/>
              </a:spcBef>
              <a:buFontTx/>
              <a:buChar char="•"/>
              <a:defRPr/>
            </a:pPr>
            <a:r>
              <a:rPr lang="es-ES" sz="2400" dirty="0">
                <a:solidFill>
                  <a:srgbClr val="002060"/>
                </a:solidFill>
                <a:latin typeface="+mn-lt"/>
              </a:rPr>
              <a:t> Entender el impacto de los problemas de gobernanza, por ejemplo sobre los grupos marginalizados, sobre las inversiones privadas, etc., y diseñar remedios</a:t>
            </a:r>
          </a:p>
        </p:txBody>
      </p:sp>
    </p:spTree>
    <p:extLst>
      <p:ext uri="{BB962C8B-B14F-4D97-AF65-F5344CB8AC3E}">
        <p14:creationId xmlns:p14="http://schemas.microsoft.com/office/powerpoint/2010/main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8562" y="677863"/>
            <a:ext cx="6650038" cy="1531937"/>
          </a:xfrm>
        </p:spPr>
        <p:txBody>
          <a:bodyPr/>
          <a:lstStyle/>
          <a:p>
            <a:r>
              <a:rPr lang="en-US" sz="3600" b="1" dirty="0" smtClean="0"/>
              <a:t>Las </a:t>
            </a:r>
            <a:r>
              <a:rPr lang="en-US" sz="3600" b="1" dirty="0" err="1" smtClean="0"/>
              <a:t>Evaluaciones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Participativas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Gobernanza</a:t>
            </a:r>
            <a:r>
              <a:rPr lang="en-US" sz="3600" b="1" dirty="0" smtClean="0"/>
              <a:t> (EPG)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REDD+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951" y="2946646"/>
            <a:ext cx="2006354" cy="2006354"/>
            <a:chOff x="1513" y="1935458"/>
            <a:chExt cx="2006354" cy="2006354"/>
          </a:xfrm>
        </p:grpSpPr>
        <p:sp>
          <p:nvSpPr>
            <p:cNvPr id="17" name="Oval 16"/>
            <p:cNvSpPr/>
            <p:nvPr/>
          </p:nvSpPr>
          <p:spPr>
            <a:xfrm>
              <a:off x="1513" y="1935458"/>
              <a:ext cx="2006354" cy="20063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95337" y="2229282"/>
              <a:ext cx="1418706" cy="1418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Experiencia</a:t>
              </a:r>
              <a:r>
                <a:rPr lang="en-US" sz="1800" kern="1200" dirty="0" smtClean="0"/>
                <a:t> de PNUD </a:t>
              </a:r>
              <a:r>
                <a:rPr lang="en-US" sz="1800" kern="1200" dirty="0" err="1" smtClean="0"/>
                <a:t>sobre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evaluaciones</a:t>
              </a:r>
              <a:r>
                <a:rPr lang="en-US" sz="1800" kern="1200" dirty="0" smtClean="0"/>
                <a:t> de </a:t>
              </a:r>
              <a:r>
                <a:rPr lang="en-US" sz="1800" kern="1200" dirty="0" err="1" smtClean="0"/>
                <a:t>gobernanza</a:t>
              </a:r>
              <a:endParaRPr lang="en-US" sz="18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8823" y="2946646"/>
            <a:ext cx="2006354" cy="2006354"/>
            <a:chOff x="3497385" y="1935458"/>
            <a:chExt cx="2006354" cy="2006354"/>
          </a:xfrm>
        </p:grpSpPr>
        <p:sp>
          <p:nvSpPr>
            <p:cNvPr id="15" name="Oval 14"/>
            <p:cNvSpPr/>
            <p:nvPr/>
          </p:nvSpPr>
          <p:spPr>
            <a:xfrm>
              <a:off x="3497385" y="1935458"/>
              <a:ext cx="2006354" cy="20063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6"/>
            <p:cNvSpPr/>
            <p:nvPr/>
          </p:nvSpPr>
          <p:spPr>
            <a:xfrm>
              <a:off x="3791209" y="2229282"/>
              <a:ext cx="1418706" cy="1418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Experiencia</a:t>
              </a:r>
              <a:r>
                <a:rPr lang="en-US" sz="1800" kern="1200" dirty="0" smtClean="0"/>
                <a:t> de FAO </a:t>
              </a:r>
              <a:r>
                <a:rPr lang="en-US" sz="1800" kern="1200" dirty="0" err="1" smtClean="0"/>
                <a:t>sobre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recopilacion</a:t>
              </a:r>
              <a:r>
                <a:rPr lang="en-US" sz="1800" kern="1200" dirty="0" smtClean="0"/>
                <a:t> de </a:t>
              </a:r>
              <a:r>
                <a:rPr lang="en-US" sz="1800" kern="1200" dirty="0" err="1" smtClean="0"/>
                <a:t>datos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forestales</a:t>
              </a:r>
              <a:endParaRPr lang="en-US" sz="18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64695" y="2946646"/>
            <a:ext cx="2006354" cy="2006354"/>
            <a:chOff x="6993257" y="1935458"/>
            <a:chExt cx="2006354" cy="2006354"/>
          </a:xfrm>
        </p:grpSpPr>
        <p:sp>
          <p:nvSpPr>
            <p:cNvPr id="13" name="Oval 12"/>
            <p:cNvSpPr/>
            <p:nvPr/>
          </p:nvSpPr>
          <p:spPr>
            <a:xfrm>
              <a:off x="6993257" y="1935458"/>
              <a:ext cx="2006354" cy="20063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8"/>
            <p:cNvSpPr/>
            <p:nvPr/>
          </p:nvSpPr>
          <p:spPr>
            <a:xfrm>
              <a:off x="7287081" y="2229282"/>
              <a:ext cx="1418706" cy="1418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EPG </a:t>
              </a:r>
              <a:r>
                <a:rPr lang="en-US" sz="3600" kern="1200" dirty="0" err="1" smtClean="0"/>
                <a:t>para</a:t>
              </a:r>
              <a:r>
                <a:rPr lang="en-US" sz="3600" kern="1200" dirty="0" smtClean="0"/>
                <a:t> REDD+</a:t>
              </a:r>
              <a:endParaRPr lang="en-US" sz="3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42221" y="3367980"/>
            <a:ext cx="1163685" cy="1163685"/>
            <a:chOff x="2170783" y="2356792"/>
            <a:chExt cx="1163685" cy="1163685"/>
          </a:xfrm>
        </p:grpSpPr>
        <p:sp>
          <p:nvSpPr>
            <p:cNvPr id="24" name="Plus 23"/>
            <p:cNvSpPr/>
            <p:nvPr/>
          </p:nvSpPr>
          <p:spPr>
            <a:xfrm>
              <a:off x="2170783" y="2356792"/>
              <a:ext cx="1163685" cy="1163685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lus 4"/>
            <p:cNvSpPr/>
            <p:nvPr/>
          </p:nvSpPr>
          <p:spPr>
            <a:xfrm>
              <a:off x="2325029" y="2801785"/>
              <a:ext cx="855193" cy="273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8093" y="3367980"/>
            <a:ext cx="1163685" cy="1163685"/>
            <a:chOff x="5666655" y="2356792"/>
            <a:chExt cx="1163685" cy="1163685"/>
          </a:xfrm>
        </p:grpSpPr>
        <p:sp>
          <p:nvSpPr>
            <p:cNvPr id="22" name="Equal 21"/>
            <p:cNvSpPr/>
            <p:nvPr/>
          </p:nvSpPr>
          <p:spPr>
            <a:xfrm>
              <a:off x="5666655" y="2356792"/>
              <a:ext cx="1163685" cy="1163685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qual 6"/>
            <p:cNvSpPr/>
            <p:nvPr/>
          </p:nvSpPr>
          <p:spPr>
            <a:xfrm>
              <a:off x="5820901" y="2596511"/>
              <a:ext cx="855193" cy="684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84070" y="609600"/>
            <a:ext cx="8929755" cy="153193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Myriad Pro"/>
              </a:rPr>
              <a:t>Las </a:t>
            </a:r>
            <a:r>
              <a:rPr lang="en-US" sz="3200" b="1" dirty="0" err="1" smtClean="0">
                <a:latin typeface="Myriad Pro"/>
              </a:rPr>
              <a:t>evaluaciones</a:t>
            </a:r>
            <a:r>
              <a:rPr lang="en-US" sz="3200" b="1" dirty="0" smtClean="0">
                <a:latin typeface="Myriad Pro"/>
              </a:rPr>
              <a:t> </a:t>
            </a:r>
            <a:r>
              <a:rPr lang="en-US" sz="3200" b="1" dirty="0" err="1" smtClean="0">
                <a:latin typeface="Myriad Pro"/>
              </a:rPr>
              <a:t>participativas</a:t>
            </a:r>
            <a:r>
              <a:rPr lang="en-US" sz="3200" b="1" dirty="0" smtClean="0">
                <a:latin typeface="Myriad Pro"/>
              </a:rPr>
              <a:t> de </a:t>
            </a:r>
            <a:r>
              <a:rPr lang="en-US" sz="3200" b="1" dirty="0" err="1" smtClean="0">
                <a:latin typeface="Myriad Pro"/>
              </a:rPr>
              <a:t>gobernanza</a:t>
            </a:r>
            <a:r>
              <a:rPr lang="en-GB" sz="3200" b="1" dirty="0">
                <a:latin typeface="Myriad Pro"/>
              </a:rPr>
              <a:t>:</a:t>
            </a:r>
            <a:endParaRPr lang="en-GB" sz="3200" b="1" dirty="0" smtClean="0">
              <a:latin typeface="Myriad Pro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800" y="1876425"/>
            <a:ext cx="896302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Son emprendidas por un país según su propia iniciativa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Pueden ser conducidas por el gobierno, el parlamento, organizaciones de la sociedad civil, institutos académicos o de investigación, organizaciones mediáticas, o una coalición de varias entidades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Pueden monitorear aspectos diferentes (exhaustivo, sectorial, local…)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Incluyen la participación de actores estatales y no-estatales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Influencian la toma de decisión política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4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1531937"/>
          </a:xfrm>
        </p:spPr>
        <p:txBody>
          <a:bodyPr/>
          <a:lstStyle/>
          <a:p>
            <a:pPr>
              <a:defRPr/>
            </a:pPr>
            <a:r>
              <a:rPr lang="es-ES" sz="3200" b="1" dirty="0" smtClean="0">
                <a:latin typeface="+mn-lt"/>
                <a:ea typeface="+mn-ea"/>
                <a:cs typeface="+mn-cs"/>
              </a:rPr>
              <a:t>El doble propósito de las evaluaciones participativas de gobernanza:</a:t>
            </a:r>
            <a:endParaRPr lang="en-GB" sz="3200" b="1" dirty="0">
              <a:latin typeface="Myriad Pro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575" y="2057400"/>
            <a:ext cx="896302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Son emprendidas por un país según su propia iniciativa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Pueden ser conducidas por el gobierno, el parlamento, organizaciones de la sociedad civil, institutos académicos o de investigación, organizaciones mediáticas, o una coalición de varias entidades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Pueden monitorear aspectos diferentes (exhaustivo, sectorial, local…)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Incluyen la participación de actores estatales y no-estatales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600" dirty="0">
                <a:solidFill>
                  <a:srgbClr val="000000"/>
                </a:solidFill>
                <a:latin typeface="Myriad Pro"/>
              </a:rPr>
              <a:t> Influencian la toma de decisión política</a:t>
            </a:r>
            <a:endParaRPr lang="en-US" sz="26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8915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200" b="1" dirty="0" smtClean="0">
                <a:latin typeface="+mn-lt"/>
                <a:ea typeface="+mn-ea"/>
                <a:cs typeface="+mn-cs"/>
              </a:rPr>
              <a:t>El doble propósito de las evaluaciones participativas de gobernanza:</a:t>
            </a:r>
            <a:endParaRPr lang="en-GB" sz="3200" b="1" dirty="0">
              <a:latin typeface="Myriad Pro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477963" y="4289425"/>
            <a:ext cx="6375400" cy="688975"/>
          </a:xfrm>
          <a:ln w="19050">
            <a:solidFill>
              <a:srgbClr val="0099CC"/>
            </a:solidFill>
          </a:ln>
        </p:spPr>
        <p:txBody>
          <a:bodyPr anchor="ctr">
            <a:normAutofit fontScale="775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en-US" b="1" dirty="0" smtClean="0"/>
              <a:t>EVALUACION PARTICIPATIVA DE GOBERNANZA</a:t>
            </a:r>
            <a:endParaRPr lang="en-GB" b="1" dirty="0" smtClean="0">
              <a:latin typeface="Myriad Pro" pitchFamily="34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701800" y="5665788"/>
            <a:ext cx="5337175" cy="1392237"/>
            <a:chOff x="3497385" y="1935458"/>
            <a:chExt cx="2006354" cy="2006354"/>
          </a:xfrm>
        </p:grpSpPr>
        <p:sp>
          <p:nvSpPr>
            <p:cNvPr id="10" name="Oval 9"/>
            <p:cNvSpPr/>
            <p:nvPr/>
          </p:nvSpPr>
          <p:spPr>
            <a:xfrm>
              <a:off x="3497385" y="1935458"/>
              <a:ext cx="2006354" cy="20063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790998" y="2665249"/>
              <a:ext cx="1419128" cy="1098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b="1" dirty="0"/>
                <a:t>Reforzar </a:t>
              </a:r>
              <a:r>
                <a:rPr lang="es-ES" sz="2400" b="1" u="sng" dirty="0"/>
                <a:t>la demanda </a:t>
              </a:r>
              <a:r>
                <a:rPr lang="es-ES" sz="2400" b="1" dirty="0"/>
                <a:t>de gobernanza (mecanismo de rendición de cuentas)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754188" y="2209800"/>
            <a:ext cx="5337175" cy="1392238"/>
            <a:chOff x="3497385" y="1935458"/>
            <a:chExt cx="2006354" cy="2006354"/>
          </a:xfrm>
        </p:grpSpPr>
        <p:sp>
          <p:nvSpPr>
            <p:cNvPr id="13" name="Oval 12"/>
            <p:cNvSpPr/>
            <p:nvPr/>
          </p:nvSpPr>
          <p:spPr>
            <a:xfrm>
              <a:off x="3497385" y="1935458"/>
              <a:ext cx="2006354" cy="20063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790998" y="2665250"/>
              <a:ext cx="1419128" cy="109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400" b="1" dirty="0"/>
                <a:t>Reforzar </a:t>
              </a:r>
              <a:r>
                <a:rPr lang="es-ES" sz="2400" b="1" u="sng" dirty="0"/>
                <a:t>la oferta </a:t>
              </a:r>
              <a:r>
                <a:rPr lang="es-ES" sz="2400" b="1" dirty="0"/>
                <a:t>de gobernanza (base de datos relevantes para la toma de decisión política)</a:t>
              </a:r>
              <a:endParaRPr lang="en-US" sz="2400" b="1" dirty="0"/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sp>
        <p:nvSpPr>
          <p:cNvPr id="15" name="Up-Down Arrow 14"/>
          <p:cNvSpPr/>
          <p:nvPr/>
        </p:nvSpPr>
        <p:spPr>
          <a:xfrm>
            <a:off x="4170363" y="3602038"/>
            <a:ext cx="388937" cy="6619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Up-Down Arrow 15"/>
          <p:cNvSpPr/>
          <p:nvPr/>
        </p:nvSpPr>
        <p:spPr>
          <a:xfrm>
            <a:off x="4176713" y="5006975"/>
            <a:ext cx="388937" cy="6619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47800" y="474663"/>
            <a:ext cx="6543675" cy="1049337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4 </a:t>
            </a:r>
            <a:r>
              <a:rPr lang="en-GB" sz="3200" b="1" dirty="0" err="1" smtClean="0"/>
              <a:t>principios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fundamentales</a:t>
            </a:r>
            <a:r>
              <a:rPr lang="en-GB" sz="3200" b="1" dirty="0" smtClean="0"/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50" y="1376362"/>
            <a:ext cx="8715375" cy="464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b="1" dirty="0" smtClean="0">
                <a:solidFill>
                  <a:schemeClr val="tx1"/>
                </a:solidFill>
              </a:rPr>
              <a:t>Rendición de cuentas: </a:t>
            </a:r>
            <a:r>
              <a:rPr lang="es-ES" sz="2200" dirty="0" smtClean="0">
                <a:solidFill>
                  <a:schemeClr val="tx1"/>
                </a:solidFill>
              </a:rPr>
              <a:t>Para las partes interesadas, las evaluaciones conducidas por países funcionan como un mecanismo básico de rendición de cuentas sobre el desempeño de la </a:t>
            </a:r>
            <a:r>
              <a:rPr lang="en-US" sz="2200" dirty="0" err="1" smtClean="0">
                <a:solidFill>
                  <a:schemeClr val="tx1"/>
                </a:solidFill>
              </a:rPr>
              <a:t>gobernabilidad</a:t>
            </a:r>
            <a:r>
              <a:rPr lang="en-US" sz="2200" dirty="0" smtClean="0">
                <a:solidFill>
                  <a:schemeClr val="tx1"/>
                </a:solidFill>
              </a:rPr>
              <a:t> en los </a:t>
            </a:r>
            <a:r>
              <a:rPr lang="en-US" sz="2200" dirty="0" err="1" smtClean="0">
                <a:solidFill>
                  <a:schemeClr val="tx1"/>
                </a:solidFill>
              </a:rPr>
              <a:t>sectores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investigados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b="1" dirty="0" smtClean="0">
                <a:solidFill>
                  <a:schemeClr val="tx1"/>
                </a:solidFill>
              </a:rPr>
              <a:t>Participación: </a:t>
            </a:r>
            <a:r>
              <a:rPr lang="es-ES" sz="2200" dirty="0" smtClean="0">
                <a:solidFill>
                  <a:schemeClr val="tx1"/>
                </a:solidFill>
              </a:rPr>
              <a:t>Una gama amplia y representativa de actores nacionales tiene la oportunidad de ofrecer insumos en las fases principales del proceso de evaluación.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b="1" dirty="0" smtClean="0">
                <a:solidFill>
                  <a:schemeClr val="tx1"/>
                </a:solidFill>
              </a:rPr>
              <a:t>Transparencia: </a:t>
            </a:r>
            <a:r>
              <a:rPr lang="es-ES" sz="2200" dirty="0" smtClean="0">
                <a:solidFill>
                  <a:schemeClr val="tx1"/>
                </a:solidFill>
              </a:rPr>
              <a:t>Los actores nacionales tienen acceso imparcial a la información sobre el proceso de evaluación y los resultados están abiertamente disponibles como un bien público.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200" b="1" dirty="0" smtClean="0">
                <a:solidFill>
                  <a:schemeClr val="tx1"/>
                </a:solidFill>
              </a:rPr>
              <a:t>Legitimidad: </a:t>
            </a:r>
            <a:r>
              <a:rPr lang="es-ES" sz="2200" dirty="0" smtClean="0">
                <a:solidFill>
                  <a:schemeClr val="tx1"/>
                </a:solidFill>
              </a:rPr>
              <a:t>Los actores nacionales reconocen que el proceso de evaluación y sus resultados son </a:t>
            </a:r>
            <a:r>
              <a:rPr lang="en-US" sz="2200" dirty="0" err="1" smtClean="0">
                <a:solidFill>
                  <a:schemeClr val="tx1"/>
                </a:solidFill>
              </a:rPr>
              <a:t>legítimos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GB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447800" y="449263"/>
            <a:ext cx="6543675" cy="1531937"/>
          </a:xfrm>
        </p:spPr>
        <p:txBody>
          <a:bodyPr/>
          <a:lstStyle/>
          <a:p>
            <a:r>
              <a:rPr lang="en-GB" sz="3200" b="1" dirty="0" smtClean="0"/>
              <a:t>10 </a:t>
            </a:r>
            <a:r>
              <a:rPr lang="en-GB" sz="3200" b="1" dirty="0" err="1" smtClean="0"/>
              <a:t>características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generales</a:t>
            </a:r>
            <a:endParaRPr lang="en-GB" sz="3200" b="1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1787" y="1219200"/>
            <a:ext cx="8964613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Alineamiento con las políticas y planes nacionales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Integración en el contexto especifico del país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Metodología técnicamente i científicamente rigurosa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Selección de indicadores transparente y participativa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Resultados conservados en una base de datos p</a:t>
            </a:r>
            <a:r>
              <a:rPr lang="es-ES" sz="2400" dirty="0">
                <a:solidFill>
                  <a:srgbClr val="000000"/>
                </a:solidFill>
                <a:latin typeface="Arial Narrow" pitchFamily="34" charset="0"/>
              </a:rPr>
              <a:t>ú</a:t>
            </a:r>
            <a:r>
              <a:rPr lang="es-ES" sz="2400" dirty="0">
                <a:solidFill>
                  <a:srgbClr val="000000"/>
                </a:solidFill>
                <a:latin typeface="Myriad Pro"/>
              </a:rPr>
              <a:t>blica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Indicadores pro-pobres y con sensibilidad de género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Desarrollo de las capacidades de los actores nacionales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Rentable y oportuna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Resultados ampliamente comunicados y distribuidos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sz="2400" dirty="0">
                <a:solidFill>
                  <a:srgbClr val="000000"/>
                </a:solidFill>
                <a:latin typeface="Myriad Pro"/>
              </a:rPr>
              <a:t>Repetición/sistematizaci</a:t>
            </a:r>
            <a:r>
              <a:rPr lang="es-ES" sz="2400" dirty="0">
                <a:solidFill>
                  <a:srgbClr val="000000"/>
                </a:solidFill>
                <a:latin typeface="Arial Narrow" pitchFamily="34" charset="0"/>
              </a:rPr>
              <a:t>ó</a:t>
            </a:r>
            <a:r>
              <a:rPr lang="es-ES" sz="2400" dirty="0">
                <a:solidFill>
                  <a:srgbClr val="000000"/>
                </a:solidFill>
                <a:latin typeface="Myriad Pro"/>
              </a:rPr>
              <a:t>n de la evaluación </a:t>
            </a:r>
            <a:endParaRPr lang="en-US" sz="2400" dirty="0">
              <a:solidFill>
                <a:srgbClr val="000000"/>
              </a:solidFill>
              <a:latin typeface="Myriad Pro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442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15476</TotalTime>
  <Words>1508</Words>
  <Application>Microsoft Office PowerPoint</Application>
  <PresentationFormat>On-screen Show (4:3)</PresentationFormat>
  <Paragraphs>200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PowerPoint Presentation</vt:lpstr>
      <vt:lpstr>Crecimiento vertiginoso de la industria de los indicadores de gobernabilidad o gobernanza:</vt:lpstr>
      <vt:lpstr>Cuales son los objetivos de las evaluaciones de gobernanza?...</vt:lpstr>
      <vt:lpstr>Las Evaluaciones Participativas de Gobernanza (EPG) para REDD+</vt:lpstr>
      <vt:lpstr>Las evaluaciones participativas de gobernanza:</vt:lpstr>
      <vt:lpstr>El doble propósito de las evaluaciones participativas de gobernanza:</vt:lpstr>
      <vt:lpstr>El doble propósito de las evaluaciones participativas de gobernanza:</vt:lpstr>
      <vt:lpstr>PowerPoint Presentation</vt:lpstr>
      <vt:lpstr>10 características generales</vt:lpstr>
      <vt:lpstr>LA EPG ES UN PROCESO</vt:lpstr>
      <vt:lpstr>Relevancia para REDD+ </vt:lpstr>
      <vt:lpstr>PowerPoint Presentation</vt:lpstr>
      <vt:lpstr>Relevancia para REDD+ </vt:lpstr>
      <vt:lpstr>PowerPoint Presentation</vt:lpstr>
      <vt:lpstr>PowerPoint Presentation</vt:lpstr>
      <vt:lpstr>La EPG para REDD+  en Indonesia: estructura</vt:lpstr>
      <vt:lpstr>La EPG para REDD+  en Indonesia: resultados</vt:lpstr>
      <vt:lpstr>Presentacion pública del informe  de la EPG en Indonesia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danae.issa</cp:lastModifiedBy>
  <cp:revision>90</cp:revision>
  <dcterms:created xsi:type="dcterms:W3CDTF">2012-09-11T07:20:24Z</dcterms:created>
  <dcterms:modified xsi:type="dcterms:W3CDTF">2013-07-04T03:47:23Z</dcterms:modified>
</cp:coreProperties>
</file>