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57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192" autoAdjust="0"/>
  </p:normalViewPr>
  <p:slideViewPr>
    <p:cSldViewPr snapToGrid="0" snapToObjects="1">
      <p:cViewPr>
        <p:scale>
          <a:sx n="60" d="100"/>
          <a:sy n="60" d="100"/>
        </p:scale>
        <p:origin x="-165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D92DA4-A418-5142-9CFE-2B009FB5B4F2}" type="doc">
      <dgm:prSet loTypeId="urn:microsoft.com/office/officeart/2005/8/layout/lProcess2" loCatId="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81B3374-BCA6-384B-B116-50A30E9435CA}">
      <dgm:prSet phldrT="[Texto]"/>
      <dgm:spPr/>
      <dgm:t>
        <a:bodyPr/>
        <a:lstStyle/>
        <a:p>
          <a:r>
            <a:rPr lang="es-ES" dirty="0" smtClean="0"/>
            <a:t>Identificación del soporte político para apoyar y dar sostenibilidad a las actividades de Cooperación sur-sur</a:t>
          </a:r>
          <a:endParaRPr lang="es-ES" dirty="0"/>
        </a:p>
      </dgm:t>
    </dgm:pt>
    <dgm:pt modelId="{AF01FE00-B40C-4947-BA4D-1A4255726AFA}" type="parTrans" cxnId="{A83E9135-3F05-8041-98A0-E70A29EE6E02}">
      <dgm:prSet/>
      <dgm:spPr/>
      <dgm:t>
        <a:bodyPr/>
        <a:lstStyle/>
        <a:p>
          <a:endParaRPr lang="es-ES"/>
        </a:p>
      </dgm:t>
    </dgm:pt>
    <dgm:pt modelId="{1D536E2A-6BCE-2446-A5D8-C9ECD0F28668}" type="sibTrans" cxnId="{A83E9135-3F05-8041-98A0-E70A29EE6E02}">
      <dgm:prSet/>
      <dgm:spPr/>
      <dgm:t>
        <a:bodyPr/>
        <a:lstStyle/>
        <a:p>
          <a:endParaRPr lang="es-ES"/>
        </a:p>
      </dgm:t>
    </dgm:pt>
    <dgm:pt modelId="{3FB15E7C-1DBE-CE4C-9740-4D05911ECFA5}">
      <dgm:prSet phldrT="[Texto]"/>
      <dgm:spPr/>
      <dgm:t>
        <a:bodyPr/>
        <a:lstStyle/>
        <a:p>
          <a:pPr algn="l"/>
          <a:r>
            <a:rPr lang="es-ES" dirty="0" smtClean="0"/>
            <a:t>Estrategia Mesoamericana de Sustentabilidad Ambiental (EMSA): Mandato ministerial sobre el plan de acción en monitoreo forestal.</a:t>
          </a:r>
          <a:endParaRPr lang="es-ES" dirty="0"/>
        </a:p>
      </dgm:t>
    </dgm:pt>
    <dgm:pt modelId="{052EEAE2-21CE-F248-B447-15142F135E63}" type="parTrans" cxnId="{423B5D84-7332-D148-9A00-9BFB0DE05E49}">
      <dgm:prSet/>
      <dgm:spPr/>
      <dgm:t>
        <a:bodyPr/>
        <a:lstStyle/>
        <a:p>
          <a:endParaRPr lang="es-ES"/>
        </a:p>
      </dgm:t>
    </dgm:pt>
    <dgm:pt modelId="{2E8AE32C-9545-9E45-97F3-25AD8C566694}" type="sibTrans" cxnId="{423B5D84-7332-D148-9A00-9BFB0DE05E49}">
      <dgm:prSet/>
      <dgm:spPr/>
      <dgm:t>
        <a:bodyPr/>
        <a:lstStyle/>
        <a:p>
          <a:endParaRPr lang="es-ES"/>
        </a:p>
      </dgm:t>
    </dgm:pt>
    <dgm:pt modelId="{80E8604D-629F-6F4B-8668-4C3ADFAFB4AC}">
      <dgm:prSet phldrT="[Texto]"/>
      <dgm:spPr/>
      <dgm:t>
        <a:bodyPr/>
        <a:lstStyle/>
        <a:p>
          <a:r>
            <a:rPr lang="es-ES" dirty="0" smtClean="0"/>
            <a:t>Desarrollar un marco de análisis común para la identificación de necesidades</a:t>
          </a:r>
          <a:endParaRPr lang="es-ES" dirty="0"/>
        </a:p>
      </dgm:t>
    </dgm:pt>
    <dgm:pt modelId="{40D5DB4A-C8DD-074F-B291-C3DD5B2CC80A}" type="parTrans" cxnId="{49FD6DB2-C2A6-AA4F-9834-64CD6E00187A}">
      <dgm:prSet/>
      <dgm:spPr/>
      <dgm:t>
        <a:bodyPr/>
        <a:lstStyle/>
        <a:p>
          <a:endParaRPr lang="es-ES"/>
        </a:p>
      </dgm:t>
    </dgm:pt>
    <dgm:pt modelId="{02142950-3567-FB4C-8B9B-5C5A42EED66D}" type="sibTrans" cxnId="{49FD6DB2-C2A6-AA4F-9834-64CD6E00187A}">
      <dgm:prSet/>
      <dgm:spPr/>
      <dgm:t>
        <a:bodyPr/>
        <a:lstStyle/>
        <a:p>
          <a:endParaRPr lang="es-ES"/>
        </a:p>
      </dgm:t>
    </dgm:pt>
    <dgm:pt modelId="{F3A39DC7-FCE9-5141-A6BA-7BCC46A213E5}">
      <dgm:prSet phldrT="[Texto]"/>
      <dgm:spPr/>
      <dgm:t>
        <a:bodyPr/>
        <a:lstStyle/>
        <a:p>
          <a:r>
            <a:rPr lang="es-ES" dirty="0" smtClean="0"/>
            <a:t>Construcción de marcos para:</a:t>
          </a:r>
          <a:endParaRPr lang="es-ES" dirty="0"/>
        </a:p>
      </dgm:t>
    </dgm:pt>
    <dgm:pt modelId="{D9921B16-CDC0-5F44-8882-02A72AB54D82}" type="parTrans" cxnId="{923F4314-1DB7-5648-B527-92D8E3863C8A}">
      <dgm:prSet/>
      <dgm:spPr/>
      <dgm:t>
        <a:bodyPr/>
        <a:lstStyle/>
        <a:p>
          <a:endParaRPr lang="es-ES"/>
        </a:p>
      </dgm:t>
    </dgm:pt>
    <dgm:pt modelId="{2C724D65-1BD0-544B-85DE-3A3FF749CDA4}" type="sibTrans" cxnId="{923F4314-1DB7-5648-B527-92D8E3863C8A}">
      <dgm:prSet/>
      <dgm:spPr/>
      <dgm:t>
        <a:bodyPr/>
        <a:lstStyle/>
        <a:p>
          <a:endParaRPr lang="es-ES"/>
        </a:p>
      </dgm:t>
    </dgm:pt>
    <dgm:pt modelId="{7E78EF07-AC36-6B4D-A7E1-5EB16908088C}">
      <dgm:prSet phldrT="[Texto]"/>
      <dgm:spPr/>
      <dgm:t>
        <a:bodyPr/>
        <a:lstStyle/>
        <a:p>
          <a:r>
            <a:rPr lang="es-ES" dirty="0" smtClean="0"/>
            <a:t>Espacios de diálogo y participación de las personas claves por país</a:t>
          </a:r>
          <a:endParaRPr lang="es-ES" dirty="0"/>
        </a:p>
      </dgm:t>
    </dgm:pt>
    <dgm:pt modelId="{A44A1923-A411-F043-BA77-5A674A04811D}" type="parTrans" cxnId="{3B293A21-9F12-7245-BF6B-F1E60FE49EB7}">
      <dgm:prSet/>
      <dgm:spPr/>
      <dgm:t>
        <a:bodyPr/>
        <a:lstStyle/>
        <a:p>
          <a:endParaRPr lang="es-ES"/>
        </a:p>
      </dgm:t>
    </dgm:pt>
    <dgm:pt modelId="{D1AA0994-03B9-4645-BCE0-B6F44E90FFDC}" type="sibTrans" cxnId="{3B293A21-9F12-7245-BF6B-F1E60FE49EB7}">
      <dgm:prSet/>
      <dgm:spPr/>
      <dgm:t>
        <a:bodyPr/>
        <a:lstStyle/>
        <a:p>
          <a:endParaRPr lang="es-ES"/>
        </a:p>
      </dgm:t>
    </dgm:pt>
    <dgm:pt modelId="{C2CF555B-4450-4A44-9ED3-3A5B8E552A00}">
      <dgm:prSet phldrT="[Texto]" custT="1"/>
      <dgm:spPr/>
      <dgm:t>
        <a:bodyPr/>
        <a:lstStyle/>
        <a:p>
          <a:endParaRPr lang="es-ES" sz="1600" dirty="0"/>
        </a:p>
      </dgm:t>
    </dgm:pt>
    <dgm:pt modelId="{02C838BB-0964-DD4F-94D9-30C096FB0885}" type="parTrans" cxnId="{D219B5AF-B956-4C4D-9E7C-A27BEE745B3A}">
      <dgm:prSet/>
      <dgm:spPr/>
      <dgm:t>
        <a:bodyPr/>
        <a:lstStyle/>
        <a:p>
          <a:endParaRPr lang="es-ES"/>
        </a:p>
      </dgm:t>
    </dgm:pt>
    <dgm:pt modelId="{8FDD8EC0-A188-2F46-843B-1909BE80A5DF}" type="sibTrans" cxnId="{D219B5AF-B956-4C4D-9E7C-A27BEE745B3A}">
      <dgm:prSet/>
      <dgm:spPr/>
      <dgm:t>
        <a:bodyPr/>
        <a:lstStyle/>
        <a:p>
          <a:endParaRPr lang="es-ES"/>
        </a:p>
      </dgm:t>
    </dgm:pt>
    <dgm:pt modelId="{C102420D-CE73-D245-9794-532F9C058D83}">
      <dgm:prSet/>
      <dgm:spPr/>
      <dgm:t>
        <a:bodyPr/>
        <a:lstStyle/>
        <a:p>
          <a:r>
            <a:rPr lang="es-ES" dirty="0" smtClean="0"/>
            <a:t>Componentes del Sistema Nacional de Monitoreo Forestal, Factores de Emisión, Datos de Actividad,</a:t>
          </a:r>
          <a:endParaRPr lang="es-ES" dirty="0"/>
        </a:p>
      </dgm:t>
    </dgm:pt>
    <dgm:pt modelId="{194A0EF8-6BFE-6540-A430-3C0C9B49FC0A}" type="parTrans" cxnId="{E08523CF-2C9E-C443-860A-5601F5B37C2B}">
      <dgm:prSet/>
      <dgm:spPr/>
      <dgm:t>
        <a:bodyPr/>
        <a:lstStyle/>
        <a:p>
          <a:endParaRPr lang="es-ES"/>
        </a:p>
      </dgm:t>
    </dgm:pt>
    <dgm:pt modelId="{DB101C31-9913-CE42-8A1B-56F546913E64}" type="sibTrans" cxnId="{E08523CF-2C9E-C443-860A-5601F5B37C2B}">
      <dgm:prSet/>
      <dgm:spPr/>
      <dgm:t>
        <a:bodyPr/>
        <a:lstStyle/>
        <a:p>
          <a:endParaRPr lang="es-ES"/>
        </a:p>
      </dgm:t>
    </dgm:pt>
    <dgm:pt modelId="{F634F36C-F94C-1545-B466-2C421AF70725}">
      <dgm:prSet custT="1"/>
      <dgm:spPr/>
      <dgm:t>
        <a:bodyPr/>
        <a:lstStyle/>
        <a:p>
          <a:r>
            <a:rPr lang="es-ES" sz="1600" dirty="0" smtClean="0"/>
            <a:t>Taller de actualización de necesidades (marzo 2015)</a:t>
          </a:r>
          <a:endParaRPr lang="es-ES" sz="1600" dirty="0"/>
        </a:p>
      </dgm:t>
    </dgm:pt>
    <dgm:pt modelId="{7D07F256-53CD-5242-BBC4-82CD4E5831D3}" type="parTrans" cxnId="{CFF74BF8-45D8-8241-9FF2-BAA79AFEAE6D}">
      <dgm:prSet/>
      <dgm:spPr/>
      <dgm:t>
        <a:bodyPr/>
        <a:lstStyle/>
        <a:p>
          <a:endParaRPr lang="es-ES"/>
        </a:p>
      </dgm:t>
    </dgm:pt>
    <dgm:pt modelId="{EC962C2F-7138-ED4D-8143-E7CE205AF766}" type="sibTrans" cxnId="{CFF74BF8-45D8-8241-9FF2-BAA79AFEAE6D}">
      <dgm:prSet/>
      <dgm:spPr/>
      <dgm:t>
        <a:bodyPr/>
        <a:lstStyle/>
        <a:p>
          <a:endParaRPr lang="es-ES"/>
        </a:p>
      </dgm:t>
    </dgm:pt>
    <dgm:pt modelId="{4121DBFD-12CE-4340-8B11-16D611645F27}">
      <dgm:prSet custT="1"/>
      <dgm:spPr/>
      <dgm:t>
        <a:bodyPr/>
        <a:lstStyle/>
        <a:p>
          <a:r>
            <a:rPr lang="es-ES" sz="1600" dirty="0" smtClean="0"/>
            <a:t>Taller de priorización de necesidades y plan de trabajo (agosto 2015)</a:t>
          </a:r>
          <a:endParaRPr lang="es-ES" sz="1600" dirty="0"/>
        </a:p>
      </dgm:t>
    </dgm:pt>
    <dgm:pt modelId="{6C25844C-2B6C-0C44-8B8E-D7F6003A2EBF}" type="parTrans" cxnId="{BCC7AE60-06F1-914E-B603-75B8A95561EA}">
      <dgm:prSet/>
      <dgm:spPr/>
      <dgm:t>
        <a:bodyPr/>
        <a:lstStyle/>
        <a:p>
          <a:endParaRPr lang="es-ES"/>
        </a:p>
      </dgm:t>
    </dgm:pt>
    <dgm:pt modelId="{5B9D606E-E299-C549-A806-8D942D95A148}" type="sibTrans" cxnId="{BCC7AE60-06F1-914E-B603-75B8A95561EA}">
      <dgm:prSet/>
      <dgm:spPr/>
      <dgm:t>
        <a:bodyPr/>
        <a:lstStyle/>
        <a:p>
          <a:endParaRPr lang="es-ES"/>
        </a:p>
      </dgm:t>
    </dgm:pt>
    <dgm:pt modelId="{376D5186-CFF7-2F49-9589-A9FF2017DB97}">
      <dgm:prSet/>
      <dgm:spPr/>
      <dgm:t>
        <a:bodyPr/>
        <a:lstStyle/>
        <a:p>
          <a:r>
            <a:rPr lang="es-ES" dirty="0" smtClean="0"/>
            <a:t>Batería de preguntas sobre los Sistemas Nacionales de Monitoreo Forestal,</a:t>
          </a:r>
          <a:endParaRPr lang="es-ES" dirty="0"/>
        </a:p>
      </dgm:t>
    </dgm:pt>
    <dgm:pt modelId="{8FB4AAAA-6D7E-D84E-B1A2-B377BF1620FB}" type="parTrans" cxnId="{8A53432B-7638-8148-808C-1D35BF08C19F}">
      <dgm:prSet/>
      <dgm:spPr/>
      <dgm:t>
        <a:bodyPr/>
        <a:lstStyle/>
        <a:p>
          <a:endParaRPr lang="es-ES"/>
        </a:p>
      </dgm:t>
    </dgm:pt>
    <dgm:pt modelId="{8D7232B4-8CB5-9F42-93B4-EB84818EFA68}" type="sibTrans" cxnId="{8A53432B-7638-8148-808C-1D35BF08C19F}">
      <dgm:prSet/>
      <dgm:spPr/>
      <dgm:t>
        <a:bodyPr/>
        <a:lstStyle/>
        <a:p>
          <a:endParaRPr lang="es-ES"/>
        </a:p>
      </dgm:t>
    </dgm:pt>
    <dgm:pt modelId="{1DF9BAF5-CFBE-0747-9C82-0082E648E653}">
      <dgm:prSet/>
      <dgm:spPr/>
      <dgm:t>
        <a:bodyPr/>
        <a:lstStyle/>
        <a:p>
          <a:endParaRPr lang="es-ES" dirty="0"/>
        </a:p>
      </dgm:t>
    </dgm:pt>
    <dgm:pt modelId="{E4D6BFB3-E1C5-AB43-84A9-8288E6ADA3B1}" type="parTrans" cxnId="{C6B53EA3-CAD4-B043-B2A9-F50076124FFC}">
      <dgm:prSet/>
      <dgm:spPr/>
      <dgm:t>
        <a:bodyPr/>
        <a:lstStyle/>
        <a:p>
          <a:endParaRPr lang="es-ES"/>
        </a:p>
      </dgm:t>
    </dgm:pt>
    <dgm:pt modelId="{33E997BF-E5B0-BF43-B3D3-2C8ADD9788E8}" type="sibTrans" cxnId="{C6B53EA3-CAD4-B043-B2A9-F50076124FFC}">
      <dgm:prSet/>
      <dgm:spPr/>
      <dgm:t>
        <a:bodyPr/>
        <a:lstStyle/>
        <a:p>
          <a:endParaRPr lang="es-ES"/>
        </a:p>
      </dgm:t>
    </dgm:pt>
    <dgm:pt modelId="{383FA0D1-8942-8D41-886F-CF5E62148054}">
      <dgm:prSet/>
      <dgm:spPr/>
      <dgm:t>
        <a:bodyPr/>
        <a:lstStyle/>
        <a:p>
          <a:r>
            <a:rPr lang="es-ES" dirty="0" smtClean="0"/>
            <a:t>Vaciado de información por país</a:t>
          </a:r>
          <a:endParaRPr lang="es-ES" dirty="0"/>
        </a:p>
      </dgm:t>
    </dgm:pt>
    <dgm:pt modelId="{A746BED3-ADB9-784D-A079-8EF70AD6ED27}" type="parTrans" cxnId="{7EA3E14F-2E5B-0346-9A29-E059C9E90F83}">
      <dgm:prSet/>
      <dgm:spPr/>
      <dgm:t>
        <a:bodyPr/>
        <a:lstStyle/>
        <a:p>
          <a:endParaRPr lang="es-ES"/>
        </a:p>
      </dgm:t>
    </dgm:pt>
    <dgm:pt modelId="{C787C672-E289-BB45-B81A-7A4A41B584DB}" type="sibTrans" cxnId="{7EA3E14F-2E5B-0346-9A29-E059C9E90F83}">
      <dgm:prSet/>
      <dgm:spPr/>
      <dgm:t>
        <a:bodyPr/>
        <a:lstStyle/>
        <a:p>
          <a:endParaRPr lang="es-ES"/>
        </a:p>
      </dgm:t>
    </dgm:pt>
    <dgm:pt modelId="{25586DF9-8F5C-4A50-8E5B-7BF5F7BA2C2F}">
      <dgm:prSet custT="1"/>
      <dgm:spPr/>
      <dgm:t>
        <a:bodyPr/>
        <a:lstStyle/>
        <a:p>
          <a:r>
            <a:rPr lang="es-ES" sz="1600" dirty="0" smtClean="0"/>
            <a:t>Paquete </a:t>
          </a:r>
          <a:r>
            <a:rPr lang="es-ES" sz="1600" dirty="0" smtClean="0"/>
            <a:t>de cooperación sur-sur  sobre acciones tempranas (2014)</a:t>
          </a:r>
          <a:endParaRPr lang="es-ES" sz="1600" dirty="0"/>
        </a:p>
      </dgm:t>
    </dgm:pt>
    <dgm:pt modelId="{36AE8E87-6491-4BA2-A001-3F5100EF1048}" type="parTrans" cxnId="{9D531F3C-CE4A-4412-A85F-B01C351E11E6}">
      <dgm:prSet/>
      <dgm:spPr/>
      <dgm:t>
        <a:bodyPr/>
        <a:lstStyle/>
        <a:p>
          <a:endParaRPr lang="es-MX"/>
        </a:p>
      </dgm:t>
    </dgm:pt>
    <dgm:pt modelId="{3968B6C8-337D-4067-AAB8-9ECCB3368B92}" type="sibTrans" cxnId="{9D531F3C-CE4A-4412-A85F-B01C351E11E6}">
      <dgm:prSet/>
      <dgm:spPr/>
      <dgm:t>
        <a:bodyPr/>
        <a:lstStyle/>
        <a:p>
          <a:endParaRPr lang="es-MX"/>
        </a:p>
      </dgm:t>
    </dgm:pt>
    <dgm:pt modelId="{21EDBF6D-49B7-9942-ADD6-447BDC5209B6}">
      <dgm:prSet custT="1"/>
      <dgm:spPr/>
      <dgm:t>
        <a:bodyPr/>
        <a:lstStyle/>
        <a:p>
          <a:r>
            <a:rPr lang="es-ES" sz="1600" dirty="0" smtClean="0"/>
            <a:t>Taller de identificación de necesidades y el papel de la cooperación regional  (julio  2013 y noviembre 2013)</a:t>
          </a:r>
          <a:endParaRPr lang="es-ES" sz="1600" dirty="0"/>
        </a:p>
      </dgm:t>
    </dgm:pt>
    <dgm:pt modelId="{3E1F0960-EB89-5D48-BC30-3FA339051122}" type="sibTrans" cxnId="{ECACEEBB-B6A3-1D4D-930D-6DB5D2D58349}">
      <dgm:prSet/>
      <dgm:spPr/>
      <dgm:t>
        <a:bodyPr/>
        <a:lstStyle/>
        <a:p>
          <a:endParaRPr lang="es-ES"/>
        </a:p>
      </dgm:t>
    </dgm:pt>
    <dgm:pt modelId="{56334A48-DECA-A04B-96D3-70E1F7297D4E}" type="parTrans" cxnId="{ECACEEBB-B6A3-1D4D-930D-6DB5D2D58349}">
      <dgm:prSet/>
      <dgm:spPr/>
      <dgm:t>
        <a:bodyPr/>
        <a:lstStyle/>
        <a:p>
          <a:endParaRPr lang="es-ES"/>
        </a:p>
      </dgm:t>
    </dgm:pt>
    <dgm:pt modelId="{A78A39CF-E57D-A643-B308-9F15FEDE2EB2}" type="pres">
      <dgm:prSet presAssocID="{99D92DA4-A418-5142-9CFE-2B009FB5B4F2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8AFDBF-F80C-8347-B310-27552F3B4C24}" type="pres">
      <dgm:prSet presAssocID="{581B3374-BCA6-384B-B116-50A30E9435CA}" presName="compNode" presStyleCnt="0"/>
      <dgm:spPr/>
      <dgm:t>
        <a:bodyPr/>
        <a:lstStyle/>
        <a:p>
          <a:endParaRPr lang="es-MX"/>
        </a:p>
      </dgm:t>
    </dgm:pt>
    <dgm:pt modelId="{306F451C-F20B-2347-9D08-ECBA4ABA48F3}" type="pres">
      <dgm:prSet presAssocID="{581B3374-BCA6-384B-B116-50A30E9435CA}" presName="aNode" presStyleLbl="bgShp" presStyleIdx="0" presStyleCnt="3"/>
      <dgm:spPr/>
      <dgm:t>
        <a:bodyPr/>
        <a:lstStyle/>
        <a:p>
          <a:endParaRPr lang="es-ES"/>
        </a:p>
      </dgm:t>
    </dgm:pt>
    <dgm:pt modelId="{BAF3366B-BE52-3B40-A1D3-8C608F40B4B4}" type="pres">
      <dgm:prSet presAssocID="{581B3374-BCA6-384B-B116-50A30E9435CA}" presName="textNode" presStyleLbl="bgShp" presStyleIdx="0" presStyleCnt="3"/>
      <dgm:spPr/>
      <dgm:t>
        <a:bodyPr/>
        <a:lstStyle/>
        <a:p>
          <a:endParaRPr lang="es-ES"/>
        </a:p>
      </dgm:t>
    </dgm:pt>
    <dgm:pt modelId="{377F22D8-43AE-8E4A-AC00-82B80798D7C0}" type="pres">
      <dgm:prSet presAssocID="{581B3374-BCA6-384B-B116-50A30E9435CA}" presName="compChildNode" presStyleCnt="0"/>
      <dgm:spPr/>
      <dgm:t>
        <a:bodyPr/>
        <a:lstStyle/>
        <a:p>
          <a:endParaRPr lang="es-MX"/>
        </a:p>
      </dgm:t>
    </dgm:pt>
    <dgm:pt modelId="{1467D7BC-572F-7745-BBF0-A06DDE006CE7}" type="pres">
      <dgm:prSet presAssocID="{581B3374-BCA6-384B-B116-50A30E9435CA}" presName="theInnerList" presStyleCnt="0"/>
      <dgm:spPr/>
      <dgm:t>
        <a:bodyPr/>
        <a:lstStyle/>
        <a:p>
          <a:endParaRPr lang="es-MX"/>
        </a:p>
      </dgm:t>
    </dgm:pt>
    <dgm:pt modelId="{12A2901E-A735-1745-85AF-9D19B2A38FF6}" type="pres">
      <dgm:prSet presAssocID="{3FB15E7C-1DBE-CE4C-9740-4D05911ECFA5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D1A9C8-DBB0-254D-9DB8-FC61F7E3CF55}" type="pres">
      <dgm:prSet presAssocID="{581B3374-BCA6-384B-B116-50A30E9435CA}" presName="aSpace" presStyleCnt="0"/>
      <dgm:spPr/>
      <dgm:t>
        <a:bodyPr/>
        <a:lstStyle/>
        <a:p>
          <a:endParaRPr lang="es-MX"/>
        </a:p>
      </dgm:t>
    </dgm:pt>
    <dgm:pt modelId="{F6279BDD-6DFF-1648-9923-5A1DD2B209A7}" type="pres">
      <dgm:prSet presAssocID="{80E8604D-629F-6F4B-8668-4C3ADFAFB4AC}" presName="compNode" presStyleCnt="0"/>
      <dgm:spPr/>
      <dgm:t>
        <a:bodyPr/>
        <a:lstStyle/>
        <a:p>
          <a:endParaRPr lang="es-MX"/>
        </a:p>
      </dgm:t>
    </dgm:pt>
    <dgm:pt modelId="{9727FC06-4B9B-3F4B-8885-8B9E3B3B9E46}" type="pres">
      <dgm:prSet presAssocID="{80E8604D-629F-6F4B-8668-4C3ADFAFB4AC}" presName="aNode" presStyleLbl="bgShp" presStyleIdx="1" presStyleCnt="3"/>
      <dgm:spPr/>
      <dgm:t>
        <a:bodyPr/>
        <a:lstStyle/>
        <a:p>
          <a:endParaRPr lang="en-US"/>
        </a:p>
      </dgm:t>
    </dgm:pt>
    <dgm:pt modelId="{E187FEA5-3309-DF43-8666-DDDCD57F3477}" type="pres">
      <dgm:prSet presAssocID="{80E8604D-629F-6F4B-8668-4C3ADFAFB4AC}" presName="textNode" presStyleLbl="bgShp" presStyleIdx="1" presStyleCnt="3"/>
      <dgm:spPr/>
      <dgm:t>
        <a:bodyPr/>
        <a:lstStyle/>
        <a:p>
          <a:endParaRPr lang="en-US"/>
        </a:p>
      </dgm:t>
    </dgm:pt>
    <dgm:pt modelId="{1EF2EB36-04BC-034D-8342-29D98D590F7F}" type="pres">
      <dgm:prSet presAssocID="{80E8604D-629F-6F4B-8668-4C3ADFAFB4AC}" presName="compChildNode" presStyleCnt="0"/>
      <dgm:spPr/>
      <dgm:t>
        <a:bodyPr/>
        <a:lstStyle/>
        <a:p>
          <a:endParaRPr lang="es-MX"/>
        </a:p>
      </dgm:t>
    </dgm:pt>
    <dgm:pt modelId="{CB343989-8A0D-F340-B167-34F936775221}" type="pres">
      <dgm:prSet presAssocID="{80E8604D-629F-6F4B-8668-4C3ADFAFB4AC}" presName="theInnerList" presStyleCnt="0"/>
      <dgm:spPr/>
      <dgm:t>
        <a:bodyPr/>
        <a:lstStyle/>
        <a:p>
          <a:endParaRPr lang="es-MX"/>
        </a:p>
      </dgm:t>
    </dgm:pt>
    <dgm:pt modelId="{C4C829D9-DDD6-BC48-AD60-B68162450075}" type="pres">
      <dgm:prSet presAssocID="{F3A39DC7-FCE9-5141-A6BA-7BCC46A213E5}" presName="childNode" presStyleLbl="node1" presStyleIdx="1" presStyleCnt="3" custScaleX="107642" custScaleY="10915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2163CA4-DFEA-6144-8FDB-1E342F3943BB}" type="pres">
      <dgm:prSet presAssocID="{80E8604D-629F-6F4B-8668-4C3ADFAFB4AC}" presName="aSpace" presStyleCnt="0"/>
      <dgm:spPr/>
      <dgm:t>
        <a:bodyPr/>
        <a:lstStyle/>
        <a:p>
          <a:endParaRPr lang="es-MX"/>
        </a:p>
      </dgm:t>
    </dgm:pt>
    <dgm:pt modelId="{15A12DEE-6166-5344-AC31-3C7002CC65F7}" type="pres">
      <dgm:prSet presAssocID="{7E78EF07-AC36-6B4D-A7E1-5EB16908088C}" presName="compNode" presStyleCnt="0"/>
      <dgm:spPr/>
      <dgm:t>
        <a:bodyPr/>
        <a:lstStyle/>
        <a:p>
          <a:endParaRPr lang="es-MX"/>
        </a:p>
      </dgm:t>
    </dgm:pt>
    <dgm:pt modelId="{1A4B0CF8-5C4F-9E4D-9C52-A9717B181BA9}" type="pres">
      <dgm:prSet presAssocID="{7E78EF07-AC36-6B4D-A7E1-5EB16908088C}" presName="aNode" presStyleLbl="bgShp" presStyleIdx="2" presStyleCnt="3"/>
      <dgm:spPr/>
      <dgm:t>
        <a:bodyPr/>
        <a:lstStyle/>
        <a:p>
          <a:endParaRPr lang="es-ES"/>
        </a:p>
      </dgm:t>
    </dgm:pt>
    <dgm:pt modelId="{C8907ED0-4D6F-B940-9343-E5725E2B28EC}" type="pres">
      <dgm:prSet presAssocID="{7E78EF07-AC36-6B4D-A7E1-5EB16908088C}" presName="textNode" presStyleLbl="bgShp" presStyleIdx="2" presStyleCnt="3"/>
      <dgm:spPr/>
      <dgm:t>
        <a:bodyPr/>
        <a:lstStyle/>
        <a:p>
          <a:endParaRPr lang="es-ES"/>
        </a:p>
      </dgm:t>
    </dgm:pt>
    <dgm:pt modelId="{48E33D37-EA6C-6947-9C17-3EEAD243941E}" type="pres">
      <dgm:prSet presAssocID="{7E78EF07-AC36-6B4D-A7E1-5EB16908088C}" presName="compChildNode" presStyleCnt="0"/>
      <dgm:spPr/>
      <dgm:t>
        <a:bodyPr/>
        <a:lstStyle/>
        <a:p>
          <a:endParaRPr lang="es-MX"/>
        </a:p>
      </dgm:t>
    </dgm:pt>
    <dgm:pt modelId="{2A80613B-6120-D14D-A680-5CEDAC438914}" type="pres">
      <dgm:prSet presAssocID="{7E78EF07-AC36-6B4D-A7E1-5EB16908088C}" presName="theInnerList" presStyleCnt="0"/>
      <dgm:spPr/>
      <dgm:t>
        <a:bodyPr/>
        <a:lstStyle/>
        <a:p>
          <a:endParaRPr lang="es-MX"/>
        </a:p>
      </dgm:t>
    </dgm:pt>
    <dgm:pt modelId="{0832D35D-DF8E-8548-B301-2611A24B07D5}" type="pres">
      <dgm:prSet presAssocID="{C2CF555B-4450-4A44-9ED3-3A5B8E552A00}" presName="childNode" presStyleLbl="node1" presStyleIdx="2" presStyleCnt="3" custScaleX="112455" custScaleY="10680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AA55489-B932-CA46-BD16-C40EB437ED44}" type="presOf" srcId="{581B3374-BCA6-384B-B116-50A30E9435CA}" destId="{BAF3366B-BE52-3B40-A1D3-8C608F40B4B4}" srcOrd="1" destOrd="0" presId="urn:microsoft.com/office/officeart/2005/8/layout/lProcess2"/>
    <dgm:cxn modelId="{9D7EBCBA-A646-B049-AA14-50F68E31C097}" type="presOf" srcId="{383FA0D1-8942-8D41-886F-CF5E62148054}" destId="{C4C829D9-DDD6-BC48-AD60-B68162450075}" srcOrd="0" destOrd="3" presId="urn:microsoft.com/office/officeart/2005/8/layout/lProcess2"/>
    <dgm:cxn modelId="{7EA3E14F-2E5B-0346-9A29-E059C9E90F83}" srcId="{F3A39DC7-FCE9-5141-A6BA-7BCC46A213E5}" destId="{383FA0D1-8942-8D41-886F-CF5E62148054}" srcOrd="2" destOrd="0" parTransId="{A746BED3-ADB9-784D-A079-8EF70AD6ED27}" sibTransId="{C787C672-E289-BB45-B81A-7A4A41B584DB}"/>
    <dgm:cxn modelId="{C6B53EA3-CAD4-B043-B2A9-F50076124FFC}" srcId="{F3A39DC7-FCE9-5141-A6BA-7BCC46A213E5}" destId="{1DF9BAF5-CFBE-0747-9C82-0082E648E653}" srcOrd="3" destOrd="0" parTransId="{E4D6BFB3-E1C5-AB43-84A9-8288E6ADA3B1}" sibTransId="{33E997BF-E5B0-BF43-B3D3-2C8ADD9788E8}"/>
    <dgm:cxn modelId="{3F2A45E9-EBF2-D542-A3E9-E01E9F9E10DE}" type="presOf" srcId="{80E8604D-629F-6F4B-8668-4C3ADFAFB4AC}" destId="{E187FEA5-3309-DF43-8666-DDDCD57F3477}" srcOrd="1" destOrd="0" presId="urn:microsoft.com/office/officeart/2005/8/layout/lProcess2"/>
    <dgm:cxn modelId="{EE945EC2-D59D-9945-AFBB-E46AA95D9D96}" type="presOf" srcId="{21EDBF6D-49B7-9942-ADD6-447BDC5209B6}" destId="{0832D35D-DF8E-8548-B301-2611A24B07D5}" srcOrd="0" destOrd="1" presId="urn:microsoft.com/office/officeart/2005/8/layout/lProcess2"/>
    <dgm:cxn modelId="{8E0EE124-C5A9-7E4F-81B4-87C716C71207}" type="presOf" srcId="{581B3374-BCA6-384B-B116-50A30E9435CA}" destId="{306F451C-F20B-2347-9D08-ECBA4ABA48F3}" srcOrd="0" destOrd="0" presId="urn:microsoft.com/office/officeart/2005/8/layout/lProcess2"/>
    <dgm:cxn modelId="{9D531F3C-CE4A-4412-A85F-B01C351E11E6}" srcId="{C2CF555B-4450-4A44-9ED3-3A5B8E552A00}" destId="{25586DF9-8F5C-4A50-8E5B-7BF5F7BA2C2F}" srcOrd="1" destOrd="0" parTransId="{36AE8E87-6491-4BA2-A001-3F5100EF1048}" sibTransId="{3968B6C8-337D-4067-AAB8-9ECCB3368B92}"/>
    <dgm:cxn modelId="{A83E9135-3F05-8041-98A0-E70A29EE6E02}" srcId="{99D92DA4-A418-5142-9CFE-2B009FB5B4F2}" destId="{581B3374-BCA6-384B-B116-50A30E9435CA}" srcOrd="0" destOrd="0" parTransId="{AF01FE00-B40C-4947-BA4D-1A4255726AFA}" sibTransId="{1D536E2A-6BCE-2446-A5D8-C9ECD0F28668}"/>
    <dgm:cxn modelId="{8A53432B-7638-8148-808C-1D35BF08C19F}" srcId="{F3A39DC7-FCE9-5141-A6BA-7BCC46A213E5}" destId="{376D5186-CFF7-2F49-9589-A9FF2017DB97}" srcOrd="1" destOrd="0" parTransId="{8FB4AAAA-6D7E-D84E-B1A2-B377BF1620FB}" sibTransId="{8D7232B4-8CB5-9F42-93B4-EB84818EFA68}"/>
    <dgm:cxn modelId="{CFF74BF8-45D8-8241-9FF2-BAA79AFEAE6D}" srcId="{C2CF555B-4450-4A44-9ED3-3A5B8E552A00}" destId="{F634F36C-F94C-1545-B466-2C421AF70725}" srcOrd="2" destOrd="0" parTransId="{7D07F256-53CD-5242-BBC4-82CD4E5831D3}" sibTransId="{EC962C2F-7138-ED4D-8143-E7CE205AF766}"/>
    <dgm:cxn modelId="{B92E8D47-8A68-6448-A263-ADAC8EC59A45}" type="presOf" srcId="{1DF9BAF5-CFBE-0747-9C82-0082E648E653}" destId="{C4C829D9-DDD6-BC48-AD60-B68162450075}" srcOrd="0" destOrd="4" presId="urn:microsoft.com/office/officeart/2005/8/layout/lProcess2"/>
    <dgm:cxn modelId="{8FF19292-4834-954B-87A7-3EEA282F09B9}" type="presOf" srcId="{80E8604D-629F-6F4B-8668-4C3ADFAFB4AC}" destId="{9727FC06-4B9B-3F4B-8885-8B9E3B3B9E46}" srcOrd="0" destOrd="0" presId="urn:microsoft.com/office/officeart/2005/8/layout/lProcess2"/>
    <dgm:cxn modelId="{B105BC3C-5570-4047-997E-586D4880C440}" type="presOf" srcId="{C2CF555B-4450-4A44-9ED3-3A5B8E552A00}" destId="{0832D35D-DF8E-8548-B301-2611A24B07D5}" srcOrd="0" destOrd="0" presId="urn:microsoft.com/office/officeart/2005/8/layout/lProcess2"/>
    <dgm:cxn modelId="{3B293A21-9F12-7245-BF6B-F1E60FE49EB7}" srcId="{99D92DA4-A418-5142-9CFE-2B009FB5B4F2}" destId="{7E78EF07-AC36-6B4D-A7E1-5EB16908088C}" srcOrd="2" destOrd="0" parTransId="{A44A1923-A411-F043-BA77-5A674A04811D}" sibTransId="{D1AA0994-03B9-4645-BCE0-B6F44E90FFDC}"/>
    <dgm:cxn modelId="{C757A254-04DB-634B-90D8-D6D6C0F33E03}" type="presOf" srcId="{F3A39DC7-FCE9-5141-A6BA-7BCC46A213E5}" destId="{C4C829D9-DDD6-BC48-AD60-B68162450075}" srcOrd="0" destOrd="0" presId="urn:microsoft.com/office/officeart/2005/8/layout/lProcess2"/>
    <dgm:cxn modelId="{3F0ECB6D-5849-7140-8A26-2933900DCDD0}" type="presOf" srcId="{3FB15E7C-1DBE-CE4C-9740-4D05911ECFA5}" destId="{12A2901E-A735-1745-85AF-9D19B2A38FF6}" srcOrd="0" destOrd="0" presId="urn:microsoft.com/office/officeart/2005/8/layout/lProcess2"/>
    <dgm:cxn modelId="{37AB8802-70A2-1B4D-89BE-3B56817CFE04}" type="presOf" srcId="{F634F36C-F94C-1545-B466-2C421AF70725}" destId="{0832D35D-DF8E-8548-B301-2611A24B07D5}" srcOrd="0" destOrd="3" presId="urn:microsoft.com/office/officeart/2005/8/layout/lProcess2"/>
    <dgm:cxn modelId="{B4FDAD92-0E85-144F-AE05-9AEDD4A8970E}" type="presOf" srcId="{376D5186-CFF7-2F49-9589-A9FF2017DB97}" destId="{C4C829D9-DDD6-BC48-AD60-B68162450075}" srcOrd="0" destOrd="2" presId="urn:microsoft.com/office/officeart/2005/8/layout/lProcess2"/>
    <dgm:cxn modelId="{423B5D84-7332-D148-9A00-9BFB0DE05E49}" srcId="{581B3374-BCA6-384B-B116-50A30E9435CA}" destId="{3FB15E7C-1DBE-CE4C-9740-4D05911ECFA5}" srcOrd="0" destOrd="0" parTransId="{052EEAE2-21CE-F248-B447-15142F135E63}" sibTransId="{2E8AE32C-9545-9E45-97F3-25AD8C566694}"/>
    <dgm:cxn modelId="{51E99253-14D9-F445-B840-C2B8C4A5F5E9}" type="presOf" srcId="{4121DBFD-12CE-4340-8B11-16D611645F27}" destId="{0832D35D-DF8E-8548-B301-2611A24B07D5}" srcOrd="0" destOrd="4" presId="urn:microsoft.com/office/officeart/2005/8/layout/lProcess2"/>
    <dgm:cxn modelId="{90BADF94-C2B8-754B-A00D-1CCA7A52B151}" type="presOf" srcId="{7E78EF07-AC36-6B4D-A7E1-5EB16908088C}" destId="{1A4B0CF8-5C4F-9E4D-9C52-A9717B181BA9}" srcOrd="0" destOrd="0" presId="urn:microsoft.com/office/officeart/2005/8/layout/lProcess2"/>
    <dgm:cxn modelId="{D219B5AF-B956-4C4D-9E7C-A27BEE745B3A}" srcId="{7E78EF07-AC36-6B4D-A7E1-5EB16908088C}" destId="{C2CF555B-4450-4A44-9ED3-3A5B8E552A00}" srcOrd="0" destOrd="0" parTransId="{02C838BB-0964-DD4F-94D9-30C096FB0885}" sibTransId="{8FDD8EC0-A188-2F46-843B-1909BE80A5DF}"/>
    <dgm:cxn modelId="{BCC7AE60-06F1-914E-B603-75B8A95561EA}" srcId="{C2CF555B-4450-4A44-9ED3-3A5B8E552A00}" destId="{4121DBFD-12CE-4340-8B11-16D611645F27}" srcOrd="3" destOrd="0" parTransId="{6C25844C-2B6C-0C44-8B8E-D7F6003A2EBF}" sibTransId="{5B9D606E-E299-C549-A806-8D942D95A148}"/>
    <dgm:cxn modelId="{E08523CF-2C9E-C443-860A-5601F5B37C2B}" srcId="{F3A39DC7-FCE9-5141-A6BA-7BCC46A213E5}" destId="{C102420D-CE73-D245-9794-532F9C058D83}" srcOrd="0" destOrd="0" parTransId="{194A0EF8-6BFE-6540-A430-3C0C9B49FC0A}" sibTransId="{DB101C31-9913-CE42-8A1B-56F546913E64}"/>
    <dgm:cxn modelId="{E54DCBB1-4F3E-CB4C-AE77-24FEBA278167}" type="presOf" srcId="{99D92DA4-A418-5142-9CFE-2B009FB5B4F2}" destId="{A78A39CF-E57D-A643-B308-9F15FEDE2EB2}" srcOrd="0" destOrd="0" presId="urn:microsoft.com/office/officeart/2005/8/layout/lProcess2"/>
    <dgm:cxn modelId="{923F4314-1DB7-5648-B527-92D8E3863C8A}" srcId="{80E8604D-629F-6F4B-8668-4C3ADFAFB4AC}" destId="{F3A39DC7-FCE9-5141-A6BA-7BCC46A213E5}" srcOrd="0" destOrd="0" parTransId="{D9921B16-CDC0-5F44-8882-02A72AB54D82}" sibTransId="{2C724D65-1BD0-544B-85DE-3A3FF749CDA4}"/>
    <dgm:cxn modelId="{C8E588A8-BB4D-9C48-93A7-15EA576BAC33}" type="presOf" srcId="{7E78EF07-AC36-6B4D-A7E1-5EB16908088C}" destId="{C8907ED0-4D6F-B940-9343-E5725E2B28EC}" srcOrd="1" destOrd="0" presId="urn:microsoft.com/office/officeart/2005/8/layout/lProcess2"/>
    <dgm:cxn modelId="{ECACEEBB-B6A3-1D4D-930D-6DB5D2D58349}" srcId="{C2CF555B-4450-4A44-9ED3-3A5B8E552A00}" destId="{21EDBF6D-49B7-9942-ADD6-447BDC5209B6}" srcOrd="0" destOrd="0" parTransId="{56334A48-DECA-A04B-96D3-70E1F7297D4E}" sibTransId="{3E1F0960-EB89-5D48-BC30-3FA339051122}"/>
    <dgm:cxn modelId="{49FD6DB2-C2A6-AA4F-9834-64CD6E00187A}" srcId="{99D92DA4-A418-5142-9CFE-2B009FB5B4F2}" destId="{80E8604D-629F-6F4B-8668-4C3ADFAFB4AC}" srcOrd="1" destOrd="0" parTransId="{40D5DB4A-C8DD-074F-B291-C3DD5B2CC80A}" sibTransId="{02142950-3567-FB4C-8B9B-5C5A42EED66D}"/>
    <dgm:cxn modelId="{4146C7A8-B739-5F4D-BF50-493D8E79F7AF}" type="presOf" srcId="{C102420D-CE73-D245-9794-532F9C058D83}" destId="{C4C829D9-DDD6-BC48-AD60-B68162450075}" srcOrd="0" destOrd="1" presId="urn:microsoft.com/office/officeart/2005/8/layout/lProcess2"/>
    <dgm:cxn modelId="{1CD7C913-D944-4506-8F7B-6E609804CF3B}" type="presOf" srcId="{25586DF9-8F5C-4A50-8E5B-7BF5F7BA2C2F}" destId="{0832D35D-DF8E-8548-B301-2611A24B07D5}" srcOrd="0" destOrd="2" presId="urn:microsoft.com/office/officeart/2005/8/layout/lProcess2"/>
    <dgm:cxn modelId="{7CB460BA-351B-7944-B8C6-4AE0A84A3AE2}" type="presParOf" srcId="{A78A39CF-E57D-A643-B308-9F15FEDE2EB2}" destId="{058AFDBF-F80C-8347-B310-27552F3B4C24}" srcOrd="0" destOrd="0" presId="urn:microsoft.com/office/officeart/2005/8/layout/lProcess2"/>
    <dgm:cxn modelId="{8899E378-F8E6-6249-9C10-393F20A23435}" type="presParOf" srcId="{058AFDBF-F80C-8347-B310-27552F3B4C24}" destId="{306F451C-F20B-2347-9D08-ECBA4ABA48F3}" srcOrd="0" destOrd="0" presId="urn:microsoft.com/office/officeart/2005/8/layout/lProcess2"/>
    <dgm:cxn modelId="{5D36809B-06D9-6641-88C7-0AFC670062B3}" type="presParOf" srcId="{058AFDBF-F80C-8347-B310-27552F3B4C24}" destId="{BAF3366B-BE52-3B40-A1D3-8C608F40B4B4}" srcOrd="1" destOrd="0" presId="urn:microsoft.com/office/officeart/2005/8/layout/lProcess2"/>
    <dgm:cxn modelId="{39C04701-4A50-9C4F-AB16-903E85D4407A}" type="presParOf" srcId="{058AFDBF-F80C-8347-B310-27552F3B4C24}" destId="{377F22D8-43AE-8E4A-AC00-82B80798D7C0}" srcOrd="2" destOrd="0" presId="urn:microsoft.com/office/officeart/2005/8/layout/lProcess2"/>
    <dgm:cxn modelId="{A2D8CF48-2F9C-974E-844F-06593BF387F7}" type="presParOf" srcId="{377F22D8-43AE-8E4A-AC00-82B80798D7C0}" destId="{1467D7BC-572F-7745-BBF0-A06DDE006CE7}" srcOrd="0" destOrd="0" presId="urn:microsoft.com/office/officeart/2005/8/layout/lProcess2"/>
    <dgm:cxn modelId="{967B4C15-B3DA-2349-9B47-072CDE025A14}" type="presParOf" srcId="{1467D7BC-572F-7745-BBF0-A06DDE006CE7}" destId="{12A2901E-A735-1745-85AF-9D19B2A38FF6}" srcOrd="0" destOrd="0" presId="urn:microsoft.com/office/officeart/2005/8/layout/lProcess2"/>
    <dgm:cxn modelId="{9A44F3E7-50D2-C042-B867-DEF9741DEF7C}" type="presParOf" srcId="{A78A39CF-E57D-A643-B308-9F15FEDE2EB2}" destId="{8BD1A9C8-DBB0-254D-9DB8-FC61F7E3CF55}" srcOrd="1" destOrd="0" presId="urn:microsoft.com/office/officeart/2005/8/layout/lProcess2"/>
    <dgm:cxn modelId="{736AFAA5-0F7C-5441-A658-424F486F752B}" type="presParOf" srcId="{A78A39CF-E57D-A643-B308-9F15FEDE2EB2}" destId="{F6279BDD-6DFF-1648-9923-5A1DD2B209A7}" srcOrd="2" destOrd="0" presId="urn:microsoft.com/office/officeart/2005/8/layout/lProcess2"/>
    <dgm:cxn modelId="{7053DE7D-8F87-0042-B30D-ED4B2FF63A13}" type="presParOf" srcId="{F6279BDD-6DFF-1648-9923-5A1DD2B209A7}" destId="{9727FC06-4B9B-3F4B-8885-8B9E3B3B9E46}" srcOrd="0" destOrd="0" presId="urn:microsoft.com/office/officeart/2005/8/layout/lProcess2"/>
    <dgm:cxn modelId="{E714153D-E1EA-CC49-A61F-78A9D8FE59AD}" type="presParOf" srcId="{F6279BDD-6DFF-1648-9923-5A1DD2B209A7}" destId="{E187FEA5-3309-DF43-8666-DDDCD57F3477}" srcOrd="1" destOrd="0" presId="urn:microsoft.com/office/officeart/2005/8/layout/lProcess2"/>
    <dgm:cxn modelId="{52A6D645-E30D-D14A-894F-F81E9348843A}" type="presParOf" srcId="{F6279BDD-6DFF-1648-9923-5A1DD2B209A7}" destId="{1EF2EB36-04BC-034D-8342-29D98D590F7F}" srcOrd="2" destOrd="0" presId="urn:microsoft.com/office/officeart/2005/8/layout/lProcess2"/>
    <dgm:cxn modelId="{A48236B9-AFEA-4B4E-8B13-770AF91EE2CD}" type="presParOf" srcId="{1EF2EB36-04BC-034D-8342-29D98D590F7F}" destId="{CB343989-8A0D-F340-B167-34F936775221}" srcOrd="0" destOrd="0" presId="urn:microsoft.com/office/officeart/2005/8/layout/lProcess2"/>
    <dgm:cxn modelId="{CB0312A1-E1BD-3E45-B451-4BDE2E91A6D6}" type="presParOf" srcId="{CB343989-8A0D-F340-B167-34F936775221}" destId="{C4C829D9-DDD6-BC48-AD60-B68162450075}" srcOrd="0" destOrd="0" presId="urn:microsoft.com/office/officeart/2005/8/layout/lProcess2"/>
    <dgm:cxn modelId="{351585D0-CE42-3343-83F8-640B25CD61C3}" type="presParOf" srcId="{A78A39CF-E57D-A643-B308-9F15FEDE2EB2}" destId="{72163CA4-DFEA-6144-8FDB-1E342F3943BB}" srcOrd="3" destOrd="0" presId="urn:microsoft.com/office/officeart/2005/8/layout/lProcess2"/>
    <dgm:cxn modelId="{83B6E727-4C4C-CD4B-9A0F-584479013363}" type="presParOf" srcId="{A78A39CF-E57D-A643-B308-9F15FEDE2EB2}" destId="{15A12DEE-6166-5344-AC31-3C7002CC65F7}" srcOrd="4" destOrd="0" presId="urn:microsoft.com/office/officeart/2005/8/layout/lProcess2"/>
    <dgm:cxn modelId="{9C3272DB-90A8-5B45-A6BF-39CFE9B7FE3F}" type="presParOf" srcId="{15A12DEE-6166-5344-AC31-3C7002CC65F7}" destId="{1A4B0CF8-5C4F-9E4D-9C52-A9717B181BA9}" srcOrd="0" destOrd="0" presId="urn:microsoft.com/office/officeart/2005/8/layout/lProcess2"/>
    <dgm:cxn modelId="{53E749C2-0813-EA46-A859-B48550AC8C2D}" type="presParOf" srcId="{15A12DEE-6166-5344-AC31-3C7002CC65F7}" destId="{C8907ED0-4D6F-B940-9343-E5725E2B28EC}" srcOrd="1" destOrd="0" presId="urn:microsoft.com/office/officeart/2005/8/layout/lProcess2"/>
    <dgm:cxn modelId="{017BDCA2-0E0D-2B49-AF06-0D8B406EFD11}" type="presParOf" srcId="{15A12DEE-6166-5344-AC31-3C7002CC65F7}" destId="{48E33D37-EA6C-6947-9C17-3EEAD243941E}" srcOrd="2" destOrd="0" presId="urn:microsoft.com/office/officeart/2005/8/layout/lProcess2"/>
    <dgm:cxn modelId="{13C562DA-43DD-514A-8375-BBBB4BF437B8}" type="presParOf" srcId="{48E33D37-EA6C-6947-9C17-3EEAD243941E}" destId="{2A80613B-6120-D14D-A680-5CEDAC438914}" srcOrd="0" destOrd="0" presId="urn:microsoft.com/office/officeart/2005/8/layout/lProcess2"/>
    <dgm:cxn modelId="{2CE475E7-8E2D-3F4E-B322-6635EA14C80A}" type="presParOf" srcId="{2A80613B-6120-D14D-A680-5CEDAC438914}" destId="{0832D35D-DF8E-8548-B301-2611A24B07D5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6F451C-F20B-2347-9D08-ECBA4ABA48F3}">
      <dsp:nvSpPr>
        <dsp:cNvPr id="0" name=""/>
        <dsp:cNvSpPr/>
      </dsp:nvSpPr>
      <dsp:spPr>
        <a:xfrm>
          <a:off x="1040" y="0"/>
          <a:ext cx="2705211" cy="6081033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Identificación del soporte político para apoyar y dar sostenibilidad a las actividades de Cooperación sur-sur</a:t>
          </a:r>
          <a:endParaRPr lang="es-ES" sz="1900" kern="1200" dirty="0"/>
        </a:p>
      </dsp:txBody>
      <dsp:txXfrm>
        <a:off x="1040" y="0"/>
        <a:ext cx="2705211" cy="1824309"/>
      </dsp:txXfrm>
    </dsp:sp>
    <dsp:sp modelId="{12A2901E-A735-1745-85AF-9D19B2A38FF6}">
      <dsp:nvSpPr>
        <dsp:cNvPr id="0" name=""/>
        <dsp:cNvSpPr/>
      </dsp:nvSpPr>
      <dsp:spPr>
        <a:xfrm>
          <a:off x="271561" y="1824309"/>
          <a:ext cx="2164169" cy="39526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Estrategia Mesoamericana de Sustentabilidad Ambiental (EMSA): Mandato ministerial sobre el plan de acción en monitoreo forestal.</a:t>
          </a:r>
          <a:endParaRPr lang="es-ES" sz="2100" kern="1200" dirty="0"/>
        </a:p>
      </dsp:txBody>
      <dsp:txXfrm>
        <a:off x="334947" y="1887695"/>
        <a:ext cx="2037397" cy="3825899"/>
      </dsp:txXfrm>
    </dsp:sp>
    <dsp:sp modelId="{9727FC06-4B9B-3F4B-8885-8B9E3B3B9E46}">
      <dsp:nvSpPr>
        <dsp:cNvPr id="0" name=""/>
        <dsp:cNvSpPr/>
      </dsp:nvSpPr>
      <dsp:spPr>
        <a:xfrm>
          <a:off x="2909143" y="0"/>
          <a:ext cx="2705211" cy="6081033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Desarrollar un marco de análisis común para la identificación de necesidades</a:t>
          </a:r>
          <a:endParaRPr lang="es-ES" sz="1900" kern="1200" dirty="0"/>
        </a:p>
      </dsp:txBody>
      <dsp:txXfrm>
        <a:off x="2909143" y="0"/>
        <a:ext cx="2705211" cy="1824309"/>
      </dsp:txXfrm>
    </dsp:sp>
    <dsp:sp modelId="{C4C829D9-DDD6-BC48-AD60-B68162450075}">
      <dsp:nvSpPr>
        <dsp:cNvPr id="0" name=""/>
        <dsp:cNvSpPr/>
      </dsp:nvSpPr>
      <dsp:spPr>
        <a:xfrm>
          <a:off x="3096971" y="1824480"/>
          <a:ext cx="2329555" cy="39523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Construcción de marcos para:</a:t>
          </a:r>
          <a:endParaRPr lang="es-E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Componentes del Sistema Nacional de Monitoreo Forestal, Factores de Emisión, Datos de Actividad,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Batería de preguntas sobre los Sistemas Nacionales de Monitoreo Forestal,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Vaciado de información por país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600" kern="1200" dirty="0"/>
        </a:p>
      </dsp:txBody>
      <dsp:txXfrm>
        <a:off x="3165201" y="1892710"/>
        <a:ext cx="2193095" cy="3815869"/>
      </dsp:txXfrm>
    </dsp:sp>
    <dsp:sp modelId="{1A4B0CF8-5C4F-9E4D-9C52-A9717B181BA9}">
      <dsp:nvSpPr>
        <dsp:cNvPr id="0" name=""/>
        <dsp:cNvSpPr/>
      </dsp:nvSpPr>
      <dsp:spPr>
        <a:xfrm>
          <a:off x="5817245" y="0"/>
          <a:ext cx="2705211" cy="6081033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Espacios de diálogo y participación de las personas claves por país</a:t>
          </a:r>
          <a:endParaRPr lang="es-ES" sz="1900" kern="1200" dirty="0"/>
        </a:p>
      </dsp:txBody>
      <dsp:txXfrm>
        <a:off x="5817245" y="0"/>
        <a:ext cx="2705211" cy="1824309"/>
      </dsp:txXfrm>
    </dsp:sp>
    <dsp:sp modelId="{0832D35D-DF8E-8548-B301-2611A24B07D5}">
      <dsp:nvSpPr>
        <dsp:cNvPr id="0" name=""/>
        <dsp:cNvSpPr/>
      </dsp:nvSpPr>
      <dsp:spPr>
        <a:xfrm>
          <a:off x="5952993" y="1825888"/>
          <a:ext cx="2433716" cy="39495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Taller de identificación de necesidades y el papel de la cooperación regional  (julio  2013 y noviembre 2013)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Paquete </a:t>
          </a:r>
          <a:r>
            <a:rPr lang="es-ES" sz="1600" kern="1200" dirty="0" smtClean="0"/>
            <a:t>de cooperación sur-sur  sobre acciones tempranas (2014)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Taller de actualización de necesidades (marzo 2015)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Taller de priorización de necesidades y plan de trabajo (agosto 2015)</a:t>
          </a:r>
          <a:endParaRPr lang="es-ES" sz="1600" kern="1200" dirty="0"/>
        </a:p>
      </dsp:txBody>
      <dsp:txXfrm>
        <a:off x="6024274" y="1897169"/>
        <a:ext cx="2291154" cy="3806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3871F-68A6-0D44-AE80-CA9467642AF3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C29C2-92C1-DC41-A941-3495EC17457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0555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C29C2-92C1-DC41-A941-3495EC17457A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8520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C29C2-92C1-DC41-A941-3495EC17457A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51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C29C2-92C1-DC41-A941-3495EC17457A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38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591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9549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8503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99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50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058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19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181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422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7232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59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675BC-539F-5E4F-971F-FBB5D0E09B7B}" type="datetimeFigureOut">
              <a:rPr lang="es-ES" smtClean="0"/>
              <a:pPr/>
              <a:t>22/05/2015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14189-6990-DB4D-8A2F-0F742EBDBA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858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4960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Evaluación  regional sobre necesidades en monitoreo forestal de los países de la Estrategia Mesoamericana de Sustentabilidad Ambiental (EMSA)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98706" y="5664458"/>
            <a:ext cx="3814409" cy="1302777"/>
          </a:xfrm>
        </p:spPr>
        <p:txBody>
          <a:bodyPr/>
          <a:lstStyle/>
          <a:p>
            <a:pPr algn="r"/>
            <a:r>
              <a:rPr lang="es-ES" dirty="0" smtClean="0"/>
              <a:t>Mayo 2015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2" y="112713"/>
            <a:ext cx="152400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189185" y="3468414"/>
            <a:ext cx="8654728" cy="325125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45" y="3821021"/>
            <a:ext cx="3548850" cy="271412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89184" y="901171"/>
            <a:ext cx="8654729" cy="2378057"/>
          </a:xfrm>
        </p:spPr>
        <p:txBody>
          <a:bodyPr>
            <a:noAutofit/>
          </a:bodyPr>
          <a:lstStyle/>
          <a:p>
            <a:r>
              <a:rPr lang="es-MX" sz="1800" dirty="0" smtClean="0"/>
              <a:t>Instrumento </a:t>
            </a:r>
            <a:r>
              <a:rPr lang="es-MX" sz="1800" dirty="0"/>
              <a:t>amplio, estructurado, flexible y participativo, que incremente y fortalezca las capacidades de cooperación en la región, se traduzca en oportunidades para el mejoramiento de la calidad de vida de la población mesoamericana y garantice la preservación de su capital natural y cultural</a:t>
            </a:r>
            <a:r>
              <a:rPr lang="es-MX" sz="1800" dirty="0" smtClean="0"/>
              <a:t>. </a:t>
            </a:r>
          </a:p>
          <a:p>
            <a:r>
              <a:rPr lang="es-MX" sz="1800" dirty="0" smtClean="0">
                <a:latin typeface="+mj-lt"/>
              </a:rPr>
              <a:t>Esquema </a:t>
            </a:r>
            <a:r>
              <a:rPr lang="es-MX" sz="1800" dirty="0">
                <a:latin typeface="+mj-lt"/>
              </a:rPr>
              <a:t>de cooperación para promover el desarrollo sostenible, que agrupa las prioridades y líneas de acción determinadas de común </a:t>
            </a:r>
            <a:r>
              <a:rPr lang="es-MX" sz="1800" dirty="0" smtClean="0">
                <a:latin typeface="+mj-lt"/>
              </a:rPr>
              <a:t>acuerdo.</a:t>
            </a:r>
          </a:p>
          <a:p>
            <a:r>
              <a:rPr lang="es-MX" sz="1800" dirty="0" smtClean="0">
                <a:latin typeface="+mj-lt"/>
              </a:rPr>
              <a:t>Cambio climático – una de las tres áreas estratégicas</a:t>
            </a:r>
            <a:endParaRPr lang="es-ES_tradnl" sz="1800" dirty="0" smtClean="0">
              <a:latin typeface="+mj-lt"/>
            </a:endParaRPr>
          </a:p>
          <a:p>
            <a:pPr lvl="0"/>
            <a:endParaRPr lang="es-ES_tradnl" sz="1800" dirty="0">
              <a:latin typeface="+mj-lt"/>
            </a:endParaRPr>
          </a:p>
          <a:p>
            <a:endParaRPr lang="es-MX" sz="1800" dirty="0">
              <a:latin typeface="+mj-lt"/>
            </a:endParaRPr>
          </a:p>
        </p:txBody>
      </p:sp>
      <p:sp>
        <p:nvSpPr>
          <p:cNvPr id="7" name="6 Rectángulo"/>
          <p:cNvSpPr/>
          <p:nvPr/>
        </p:nvSpPr>
        <p:spPr bwMode="auto">
          <a:xfrm>
            <a:off x="3419872" y="5805264"/>
            <a:ext cx="914400" cy="914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189185" y="3461591"/>
            <a:ext cx="3326319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Integrada</a:t>
            </a:r>
            <a:r>
              <a:rPr lang="en-US" sz="1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por</a:t>
            </a:r>
            <a:r>
              <a:rPr lang="en-US" sz="1600" b="1" dirty="0" smtClean="0">
                <a:latin typeface="Calibri" panose="020F0502020204030204" pitchFamily="34" charset="0"/>
              </a:rPr>
              <a:t>:</a:t>
            </a:r>
            <a:endParaRPr lang="en-US" sz="16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716016" y="4247797"/>
            <a:ext cx="41278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</a:rPr>
              <a:t>224 million people*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anose="020F0502020204030204" pitchFamily="34" charset="0"/>
              </a:rPr>
              <a:t>A territory </a:t>
            </a:r>
            <a:r>
              <a:rPr lang="en-US" sz="1600" dirty="0">
                <a:latin typeface="Calibri" panose="020F0502020204030204" pitchFamily="34" charset="0"/>
              </a:rPr>
              <a:t>of 3.65 million km2</a:t>
            </a:r>
          </a:p>
          <a:p>
            <a:pPr marL="354013" lvl="0" indent="-90488">
              <a:spcBef>
                <a:spcPts val="600"/>
              </a:spcBef>
              <a:spcAft>
                <a:spcPts val="600"/>
              </a:spcAft>
            </a:pPr>
            <a:endParaRPr lang="en-US" sz="1600" dirty="0">
              <a:latin typeface="Calibri" panose="020F0502020204030204" pitchFamily="34" charset="0"/>
            </a:endParaRPr>
          </a:p>
          <a:p>
            <a:pPr marL="354013" lvl="0" indent="-90488" algn="r">
              <a:spcBef>
                <a:spcPts val="600"/>
              </a:spcBef>
              <a:spcAft>
                <a:spcPts val="600"/>
              </a:spcAft>
            </a:pPr>
            <a:r>
              <a:rPr lang="en-US" sz="1200" dirty="0" smtClean="0">
                <a:latin typeface="Calibri" panose="020F0502020204030204" pitchFamily="34" charset="0"/>
              </a:rPr>
              <a:t>*Source: AMEXCID</a:t>
            </a:r>
          </a:p>
        </p:txBody>
      </p:sp>
      <p:sp>
        <p:nvSpPr>
          <p:cNvPr id="4" name="Rectángulo 3"/>
          <p:cNvSpPr/>
          <p:nvPr/>
        </p:nvSpPr>
        <p:spPr>
          <a:xfrm>
            <a:off x="46885" y="368210"/>
            <a:ext cx="9097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 smtClean="0">
                <a:latin typeface="Calibri" panose="020F0502020204030204" pitchFamily="34" charset="0"/>
                <a:cs typeface="Aharoni" pitchFamily="2" charset="-79"/>
              </a:rPr>
              <a:t>Estrategia Mesoamericana de Sustentabilidad Ambiental</a:t>
            </a:r>
          </a:p>
        </p:txBody>
      </p:sp>
    </p:spTree>
    <p:extLst>
      <p:ext uri="{BB962C8B-B14F-4D97-AF65-F5344CB8AC3E}">
        <p14:creationId xmlns:p14="http://schemas.microsoft.com/office/powerpoint/2010/main" val="305466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788777040"/>
              </p:ext>
            </p:extLst>
          </p:nvPr>
        </p:nvGraphicFramePr>
        <p:xfrm>
          <a:off x="307846" y="384875"/>
          <a:ext cx="8523498" cy="6081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442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88 Rectángulo redondeado"/>
          <p:cNvSpPr/>
          <p:nvPr/>
        </p:nvSpPr>
        <p:spPr>
          <a:xfrm>
            <a:off x="30766" y="5753679"/>
            <a:ext cx="8974344" cy="1104321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/>
          </a:p>
        </p:txBody>
      </p:sp>
      <p:sp>
        <p:nvSpPr>
          <p:cNvPr id="142" name="88 Rectángulo redondeado"/>
          <p:cNvSpPr/>
          <p:nvPr/>
        </p:nvSpPr>
        <p:spPr>
          <a:xfrm>
            <a:off x="895763" y="5807741"/>
            <a:ext cx="2757178" cy="432499"/>
          </a:xfrm>
          <a:prstGeom prst="roundRect">
            <a:avLst/>
          </a:prstGeom>
          <a:noFill/>
          <a:ln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382" name="82 CuadroTexto"/>
          <p:cNvSpPr txBox="1"/>
          <p:nvPr/>
        </p:nvSpPr>
        <p:spPr>
          <a:xfrm>
            <a:off x="949825" y="6434254"/>
            <a:ext cx="1081246" cy="346610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r>
              <a:rPr lang="en-US" sz="900" b="1" dirty="0" err="1">
                <a:solidFill>
                  <a:schemeClr val="bg1"/>
                </a:solidFill>
              </a:rPr>
              <a:t>Preparar</a:t>
            </a:r>
            <a:r>
              <a:rPr lang="en-US" sz="900" b="1" dirty="0">
                <a:solidFill>
                  <a:schemeClr val="bg1"/>
                </a:solidFill>
              </a:rPr>
              <a:t> </a:t>
            </a:r>
            <a:r>
              <a:rPr lang="en-US" sz="900" b="1" dirty="0" err="1">
                <a:solidFill>
                  <a:schemeClr val="bg1"/>
                </a:solidFill>
              </a:rPr>
              <a:t>inventario</a:t>
            </a:r>
            <a:r>
              <a:rPr lang="en-US" sz="900" b="1" dirty="0">
                <a:solidFill>
                  <a:schemeClr val="bg1"/>
                </a:solidFill>
              </a:rPr>
              <a:t> de GEI</a:t>
            </a:r>
          </a:p>
        </p:txBody>
      </p:sp>
      <p:sp>
        <p:nvSpPr>
          <p:cNvPr id="185" name="88 Rectángulo redondeado"/>
          <p:cNvSpPr/>
          <p:nvPr/>
        </p:nvSpPr>
        <p:spPr>
          <a:xfrm>
            <a:off x="4193564" y="6402427"/>
            <a:ext cx="2162493" cy="378436"/>
          </a:xfrm>
          <a:prstGeom prst="roundRect">
            <a:avLst/>
          </a:prstGeom>
          <a:noFill/>
          <a:ln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70" name="88 Rectángulo redondeado"/>
          <p:cNvSpPr/>
          <p:nvPr/>
        </p:nvSpPr>
        <p:spPr>
          <a:xfrm>
            <a:off x="3761065" y="5807741"/>
            <a:ext cx="3081552" cy="432499"/>
          </a:xfrm>
          <a:prstGeom prst="roundRect">
            <a:avLst/>
          </a:prstGeom>
          <a:noFill/>
          <a:ln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88" name="88 Rectángulo redondeado"/>
          <p:cNvSpPr/>
          <p:nvPr/>
        </p:nvSpPr>
        <p:spPr>
          <a:xfrm>
            <a:off x="6950742" y="5807741"/>
            <a:ext cx="1946243" cy="432499"/>
          </a:xfrm>
          <a:prstGeom prst="roundRect">
            <a:avLst/>
          </a:prstGeom>
          <a:noFill/>
          <a:ln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96" name="38 Rectángulo redondeado"/>
          <p:cNvSpPr/>
          <p:nvPr/>
        </p:nvSpPr>
        <p:spPr>
          <a:xfrm>
            <a:off x="1328261" y="1701206"/>
            <a:ext cx="1297496" cy="26468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7" name="39 Rectángulo redondeado"/>
          <p:cNvSpPr/>
          <p:nvPr/>
        </p:nvSpPr>
        <p:spPr>
          <a:xfrm>
            <a:off x="4409813" y="1699006"/>
            <a:ext cx="1351558" cy="26490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64" name="39 Rectángulo redondeado"/>
          <p:cNvSpPr/>
          <p:nvPr/>
        </p:nvSpPr>
        <p:spPr>
          <a:xfrm>
            <a:off x="2679819" y="1699006"/>
            <a:ext cx="810935" cy="26490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73" name="39 Rectángulo redondeado"/>
          <p:cNvSpPr/>
          <p:nvPr/>
        </p:nvSpPr>
        <p:spPr>
          <a:xfrm>
            <a:off x="3598878" y="1699006"/>
            <a:ext cx="702810" cy="26490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90" name="39 Rectángulo redondeado"/>
          <p:cNvSpPr/>
          <p:nvPr/>
        </p:nvSpPr>
        <p:spPr>
          <a:xfrm>
            <a:off x="7653552" y="1699006"/>
            <a:ext cx="1027184" cy="26490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2" name="88 Rectángulo redondeado"/>
          <p:cNvSpPr/>
          <p:nvPr/>
        </p:nvSpPr>
        <p:spPr>
          <a:xfrm>
            <a:off x="30765" y="5050869"/>
            <a:ext cx="9028407" cy="5406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/>
          </a:p>
        </p:txBody>
      </p:sp>
      <p:sp>
        <p:nvSpPr>
          <p:cNvPr id="216" name="88 Rectángulo redondeado"/>
          <p:cNvSpPr/>
          <p:nvPr/>
        </p:nvSpPr>
        <p:spPr>
          <a:xfrm>
            <a:off x="30765" y="4402121"/>
            <a:ext cx="9028407" cy="5406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/>
          </a:p>
        </p:txBody>
      </p:sp>
      <p:cxnSp>
        <p:nvCxnSpPr>
          <p:cNvPr id="2261" name="48 Conector angular"/>
          <p:cNvCxnSpPr>
            <a:stCxn id="1473" idx="2"/>
            <a:endCxn id="1086" idx="0"/>
          </p:cNvCxnSpPr>
          <p:nvPr/>
        </p:nvCxnSpPr>
        <p:spPr>
          <a:xfrm rot="16200000" flipH="1">
            <a:off x="5247780" y="3050562"/>
            <a:ext cx="108124" cy="2703116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sp>
        <p:nvSpPr>
          <p:cNvPr id="1087" name="39 Rectángulo redondeado"/>
          <p:cNvSpPr/>
          <p:nvPr/>
        </p:nvSpPr>
        <p:spPr>
          <a:xfrm>
            <a:off x="6031682" y="1699006"/>
            <a:ext cx="1189371" cy="2649053"/>
          </a:xfrm>
          <a:prstGeom prst="roundRect">
            <a:avLst/>
          </a:prstGeom>
          <a:solidFill>
            <a:schemeClr val="tx2">
              <a:lumMod val="20000"/>
              <a:lumOff val="80000"/>
              <a:alpha val="39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18 Rectángulo redondeado"/>
          <p:cNvSpPr/>
          <p:nvPr/>
        </p:nvSpPr>
        <p:spPr>
          <a:xfrm>
            <a:off x="30766" y="1428694"/>
            <a:ext cx="3459988" cy="162187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800" b="1" dirty="0" err="1">
                <a:solidFill>
                  <a:schemeClr val="bg1"/>
                </a:solidFill>
              </a:rPr>
              <a:t>Datos</a:t>
            </a:r>
            <a:r>
              <a:rPr lang="en-US" sz="800" b="1" dirty="0">
                <a:solidFill>
                  <a:schemeClr val="bg1"/>
                </a:solidFill>
              </a:rPr>
              <a:t> de </a:t>
            </a:r>
            <a:r>
              <a:rPr lang="en-US" sz="800" b="1" dirty="0" err="1">
                <a:solidFill>
                  <a:schemeClr val="bg1"/>
                </a:solidFill>
              </a:rPr>
              <a:t>actividad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67" name="5 Rectángulo redondeado"/>
          <p:cNvSpPr/>
          <p:nvPr/>
        </p:nvSpPr>
        <p:spPr>
          <a:xfrm>
            <a:off x="30765" y="1699007"/>
            <a:ext cx="1135309" cy="2649053"/>
          </a:xfrm>
          <a:prstGeom prst="roundRect">
            <a:avLst/>
          </a:prstGeom>
          <a:solidFill>
            <a:schemeClr val="bg1">
              <a:alpha val="39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10 Rectángulo redondeado"/>
          <p:cNvSpPr/>
          <p:nvPr/>
        </p:nvSpPr>
        <p:spPr>
          <a:xfrm>
            <a:off x="1652635" y="1969317"/>
            <a:ext cx="864997" cy="702810"/>
          </a:xfrm>
          <a:prstGeom prst="roundRect">
            <a:avLst/>
          </a:prstGeom>
          <a:solidFill>
            <a:schemeClr val="bg1"/>
          </a:solidFill>
          <a:ln>
            <a:solidFill>
              <a:srgbClr val="008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b="1" dirty="0" err="1">
                <a:solidFill>
                  <a:srgbClr val="000000"/>
                </a:solidFill>
              </a:rPr>
              <a:t>Recopilar</a:t>
            </a:r>
            <a:r>
              <a:rPr lang="en-US" sz="600" b="1" dirty="0">
                <a:solidFill>
                  <a:srgbClr val="000000"/>
                </a:solidFill>
              </a:rPr>
              <a:t> </a:t>
            </a:r>
            <a:r>
              <a:rPr lang="en-US" sz="600" b="1" dirty="0" err="1">
                <a:solidFill>
                  <a:srgbClr val="000000"/>
                </a:solidFill>
              </a:rPr>
              <a:t>datos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existentes</a:t>
            </a:r>
            <a:r>
              <a:rPr lang="en-US" sz="600" dirty="0">
                <a:solidFill>
                  <a:srgbClr val="000000"/>
                </a:solidFill>
              </a:rPr>
              <a:t> (SR, campo). </a:t>
            </a:r>
            <a:r>
              <a:rPr lang="en-US" sz="600" dirty="0" err="1">
                <a:solidFill>
                  <a:srgbClr val="000000"/>
                </a:solidFill>
              </a:rPr>
              <a:t>Determinar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años</a:t>
            </a:r>
            <a:r>
              <a:rPr lang="en-US" sz="600" dirty="0">
                <a:solidFill>
                  <a:srgbClr val="000000"/>
                </a:solidFill>
              </a:rPr>
              <a:t> y </a:t>
            </a:r>
            <a:r>
              <a:rPr lang="en-US" sz="600" dirty="0" err="1">
                <a:solidFill>
                  <a:srgbClr val="000000"/>
                </a:solidFill>
              </a:rPr>
              <a:t>número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b="1" dirty="0" err="1">
                <a:solidFill>
                  <a:srgbClr val="000000"/>
                </a:solidFill>
              </a:rPr>
              <a:t>imagenes</a:t>
            </a:r>
            <a:r>
              <a:rPr lang="en-US" sz="600" b="1" dirty="0">
                <a:solidFill>
                  <a:srgbClr val="000000"/>
                </a:solidFill>
              </a:rPr>
              <a:t> Landsat</a:t>
            </a:r>
            <a:r>
              <a:rPr lang="en-US" sz="600" dirty="0">
                <a:solidFill>
                  <a:srgbClr val="000000"/>
                </a:solidFill>
              </a:rPr>
              <a:t> a </a:t>
            </a:r>
            <a:r>
              <a:rPr lang="en-US" sz="600" dirty="0" err="1">
                <a:solidFill>
                  <a:srgbClr val="000000"/>
                </a:solidFill>
              </a:rPr>
              <a:t>ser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analizadas</a:t>
            </a:r>
            <a:r>
              <a:rPr lang="en-US" sz="600" dirty="0">
                <a:solidFill>
                  <a:srgbClr val="000000"/>
                </a:solidFill>
              </a:rPr>
              <a:t> y </a:t>
            </a:r>
            <a:r>
              <a:rPr lang="en-US" sz="600" dirty="0" err="1">
                <a:solidFill>
                  <a:srgbClr val="000000"/>
                </a:solidFill>
              </a:rPr>
              <a:t>completar</a:t>
            </a:r>
            <a:r>
              <a:rPr lang="en-US" sz="600" dirty="0">
                <a:solidFill>
                  <a:srgbClr val="000000"/>
                </a:solidFill>
              </a:rPr>
              <a:t> los </a:t>
            </a:r>
            <a:r>
              <a:rPr lang="en-US" sz="600" dirty="0" err="1">
                <a:solidFill>
                  <a:srgbClr val="000000"/>
                </a:solidFill>
              </a:rPr>
              <a:t>vacíos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70" name="12 Rectángulo redondeado"/>
          <p:cNvSpPr/>
          <p:nvPr/>
        </p:nvSpPr>
        <p:spPr>
          <a:xfrm>
            <a:off x="1436386" y="3266813"/>
            <a:ext cx="1081246" cy="54062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Interpretar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b="1" dirty="0" err="1">
                <a:solidFill>
                  <a:srgbClr val="000000"/>
                </a:solidFill>
              </a:rPr>
              <a:t>imagenes</a:t>
            </a:r>
            <a:r>
              <a:rPr lang="en-US" sz="600" b="1" dirty="0">
                <a:solidFill>
                  <a:srgbClr val="000000"/>
                </a:solidFill>
              </a:rPr>
              <a:t> </a:t>
            </a:r>
            <a:r>
              <a:rPr lang="en-US" sz="600" b="1" dirty="0" err="1">
                <a:solidFill>
                  <a:srgbClr val="000000"/>
                </a:solidFill>
              </a:rPr>
              <a:t>landsat</a:t>
            </a:r>
            <a:r>
              <a:rPr lang="en-US" sz="600" dirty="0">
                <a:solidFill>
                  <a:srgbClr val="000000"/>
                </a:solidFill>
              </a:rPr>
              <a:t> en el </a:t>
            </a:r>
            <a:r>
              <a:rPr lang="en-US" sz="600" dirty="0" err="1">
                <a:solidFill>
                  <a:srgbClr val="000000"/>
                </a:solidFill>
              </a:rPr>
              <a:t>año</a:t>
            </a:r>
            <a:r>
              <a:rPr lang="en-US" sz="600" dirty="0">
                <a:solidFill>
                  <a:srgbClr val="000000"/>
                </a:solidFill>
              </a:rPr>
              <a:t> base del </a:t>
            </a:r>
            <a:r>
              <a:rPr lang="en-US" sz="600" dirty="0" err="1">
                <a:solidFill>
                  <a:srgbClr val="000000"/>
                </a:solidFill>
              </a:rPr>
              <a:t>periodo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referencia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73" name="15 Rectángulo redondeado"/>
          <p:cNvSpPr/>
          <p:nvPr/>
        </p:nvSpPr>
        <p:spPr>
          <a:xfrm>
            <a:off x="1436386" y="3861498"/>
            <a:ext cx="1081246" cy="4324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Instrumentar</a:t>
            </a:r>
            <a:r>
              <a:rPr lang="en-US" sz="600" dirty="0">
                <a:solidFill>
                  <a:srgbClr val="000000"/>
                </a:solidFill>
              </a:rPr>
              <a:t> el </a:t>
            </a:r>
            <a:r>
              <a:rPr lang="en-US" sz="600" b="1" dirty="0" err="1">
                <a:solidFill>
                  <a:srgbClr val="000000"/>
                </a:solidFill>
              </a:rPr>
              <a:t>protocolo</a:t>
            </a:r>
            <a:r>
              <a:rPr lang="en-US" sz="600" dirty="0">
                <a:solidFill>
                  <a:srgbClr val="000000"/>
                </a:solidFill>
              </a:rPr>
              <a:t> Landsat </a:t>
            </a:r>
            <a:r>
              <a:rPr lang="en-US" sz="600" dirty="0" err="1">
                <a:solidFill>
                  <a:srgbClr val="000000"/>
                </a:solidFill>
              </a:rPr>
              <a:t>para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clasificación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semiautomatizada</a:t>
            </a:r>
            <a:r>
              <a:rPr lang="en-US" sz="600" dirty="0">
                <a:solidFill>
                  <a:srgbClr val="000000"/>
                </a:solidFill>
              </a:rPr>
              <a:t> y </a:t>
            </a:r>
            <a:r>
              <a:rPr lang="en-US" sz="600" dirty="0" err="1">
                <a:solidFill>
                  <a:srgbClr val="000000"/>
                </a:solidFill>
              </a:rPr>
              <a:t>detección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cambios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75" name="17 Rectángulo redondeado"/>
          <p:cNvSpPr/>
          <p:nvPr/>
        </p:nvSpPr>
        <p:spPr>
          <a:xfrm>
            <a:off x="1436386" y="4456183"/>
            <a:ext cx="1081246" cy="4324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Periódicamente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desarrollar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mapas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cambio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cobertura</a:t>
            </a:r>
            <a:r>
              <a:rPr lang="en-US" sz="600" dirty="0">
                <a:solidFill>
                  <a:srgbClr val="000000"/>
                </a:solidFill>
              </a:rPr>
              <a:t> y </a:t>
            </a:r>
            <a:r>
              <a:rPr lang="en-US" sz="600" dirty="0" err="1">
                <a:solidFill>
                  <a:srgbClr val="000000"/>
                </a:solidFill>
              </a:rPr>
              <a:t>llevar</a:t>
            </a:r>
            <a:r>
              <a:rPr lang="en-US" sz="600" dirty="0">
                <a:solidFill>
                  <a:srgbClr val="000000"/>
                </a:solidFill>
              </a:rPr>
              <a:t> a </a:t>
            </a:r>
            <a:r>
              <a:rPr lang="en-US" sz="600" dirty="0" err="1">
                <a:solidFill>
                  <a:srgbClr val="000000"/>
                </a:solidFill>
              </a:rPr>
              <a:t>cabo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evaluación</a:t>
            </a:r>
            <a:r>
              <a:rPr lang="en-US" sz="600" dirty="0">
                <a:solidFill>
                  <a:srgbClr val="000000"/>
                </a:solidFill>
              </a:rPr>
              <a:t> de la </a:t>
            </a:r>
            <a:r>
              <a:rPr lang="en-US" sz="600" dirty="0" err="1">
                <a:solidFill>
                  <a:srgbClr val="000000"/>
                </a:solidFill>
              </a:rPr>
              <a:t>precisión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76" name="18 Rectángulo redondeado"/>
          <p:cNvSpPr/>
          <p:nvPr/>
        </p:nvSpPr>
        <p:spPr>
          <a:xfrm>
            <a:off x="84828" y="2023379"/>
            <a:ext cx="702810" cy="702810"/>
          </a:xfrm>
          <a:prstGeom prst="round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b="1" dirty="0" err="1">
                <a:solidFill>
                  <a:schemeClr val="tx1"/>
                </a:solidFill>
              </a:rPr>
              <a:t>Recopilar</a:t>
            </a:r>
            <a:r>
              <a:rPr lang="en-US" sz="600" b="1" dirty="0">
                <a:solidFill>
                  <a:schemeClr val="tx1"/>
                </a:solidFill>
              </a:rPr>
              <a:t> la </a:t>
            </a:r>
            <a:r>
              <a:rPr lang="en-US" sz="600" b="1" dirty="0" err="1">
                <a:solidFill>
                  <a:schemeClr val="tx1"/>
                </a:solidFill>
              </a:rPr>
              <a:t>información</a:t>
            </a:r>
            <a:r>
              <a:rPr lang="en-US" sz="600" b="1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existente</a:t>
            </a:r>
            <a:r>
              <a:rPr lang="en-US" sz="600" b="1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para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actividades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incluidas</a:t>
            </a:r>
            <a:r>
              <a:rPr lang="en-US" sz="600" dirty="0">
                <a:solidFill>
                  <a:schemeClr val="tx1"/>
                </a:solidFill>
              </a:rPr>
              <a:t> e </a:t>
            </a:r>
            <a:r>
              <a:rPr lang="en-US" sz="600" b="1" dirty="0" err="1">
                <a:solidFill>
                  <a:schemeClr val="tx1"/>
                </a:solidFill>
              </a:rPr>
              <a:t>identificar</a:t>
            </a:r>
            <a:r>
              <a:rPr lang="en-US" sz="600" b="1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vacíos</a:t>
            </a:r>
            <a:endParaRPr lang="en-US" sz="600" b="1" dirty="0">
              <a:solidFill>
                <a:schemeClr val="tx1"/>
              </a:solidFill>
            </a:endParaRPr>
          </a:p>
        </p:txBody>
      </p:sp>
      <p:sp>
        <p:nvSpPr>
          <p:cNvPr id="78" name="20 Rectángulo redondeado"/>
          <p:cNvSpPr/>
          <p:nvPr/>
        </p:nvSpPr>
        <p:spPr>
          <a:xfrm>
            <a:off x="192953" y="3753373"/>
            <a:ext cx="919059" cy="432499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Determinar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métodos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para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cuantificar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áreas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degradación</a:t>
            </a:r>
            <a:r>
              <a:rPr lang="en-US" sz="600" dirty="0">
                <a:solidFill>
                  <a:schemeClr val="tx1"/>
                </a:solidFill>
              </a:rPr>
              <a:t>/</a:t>
            </a:r>
            <a:r>
              <a:rPr lang="en-US" sz="600" dirty="0" err="1">
                <a:solidFill>
                  <a:schemeClr val="tx1"/>
                </a:solidFill>
              </a:rPr>
              <a:t>mejora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acervos</a:t>
            </a:r>
            <a:r>
              <a:rPr lang="en-US" sz="600" dirty="0">
                <a:solidFill>
                  <a:schemeClr val="tx1"/>
                </a:solidFill>
              </a:rPr>
              <a:t> de C</a:t>
            </a:r>
          </a:p>
        </p:txBody>
      </p:sp>
      <p:sp>
        <p:nvSpPr>
          <p:cNvPr id="81" name="23 Rectángulo redondeado"/>
          <p:cNvSpPr/>
          <p:nvPr/>
        </p:nvSpPr>
        <p:spPr>
          <a:xfrm>
            <a:off x="4463875" y="2564003"/>
            <a:ext cx="973122" cy="378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Recopilar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datos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espaciales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para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desarrollar</a:t>
            </a:r>
            <a:r>
              <a:rPr lang="en-US" sz="600" dirty="0">
                <a:solidFill>
                  <a:srgbClr val="000000"/>
                </a:solidFill>
              </a:rPr>
              <a:t> base de </a:t>
            </a:r>
            <a:r>
              <a:rPr lang="en-US" sz="600" dirty="0" err="1">
                <a:solidFill>
                  <a:srgbClr val="000000"/>
                </a:solidFill>
              </a:rPr>
              <a:t>datos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factores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emisión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83" name="25 Rectángulo redondeado"/>
          <p:cNvSpPr/>
          <p:nvPr/>
        </p:nvSpPr>
        <p:spPr>
          <a:xfrm>
            <a:off x="4463875" y="3050563"/>
            <a:ext cx="1243433" cy="4324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Recopilar</a:t>
            </a:r>
            <a:r>
              <a:rPr lang="en-US" sz="600" dirty="0">
                <a:solidFill>
                  <a:srgbClr val="000000"/>
                </a:solidFill>
              </a:rPr>
              <a:t> y </a:t>
            </a:r>
            <a:r>
              <a:rPr lang="en-US" sz="600" dirty="0" err="1">
                <a:solidFill>
                  <a:srgbClr val="000000"/>
                </a:solidFill>
              </a:rPr>
              <a:t>evaluar</a:t>
            </a:r>
            <a:r>
              <a:rPr lang="en-US" sz="600" dirty="0">
                <a:solidFill>
                  <a:srgbClr val="000000"/>
                </a:solidFill>
              </a:rPr>
              <a:t> la </a:t>
            </a:r>
            <a:r>
              <a:rPr lang="en-US" sz="600" dirty="0" err="1">
                <a:solidFill>
                  <a:srgbClr val="000000"/>
                </a:solidFill>
              </a:rPr>
              <a:t>información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existente</a:t>
            </a:r>
            <a:r>
              <a:rPr lang="en-US" sz="600" dirty="0">
                <a:solidFill>
                  <a:srgbClr val="000000"/>
                </a:solidFill>
              </a:rPr>
              <a:t> (</a:t>
            </a:r>
            <a:r>
              <a:rPr lang="en-US" sz="600" dirty="0" err="1">
                <a:solidFill>
                  <a:srgbClr val="000000"/>
                </a:solidFill>
              </a:rPr>
              <a:t>incluyendo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ecuaciones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alométricas</a:t>
            </a:r>
            <a:r>
              <a:rPr lang="en-US" sz="600" dirty="0">
                <a:solidFill>
                  <a:srgbClr val="000000"/>
                </a:solidFill>
              </a:rPr>
              <a:t>, </a:t>
            </a:r>
            <a:r>
              <a:rPr lang="en-US" sz="600" dirty="0" err="1">
                <a:solidFill>
                  <a:srgbClr val="000000"/>
                </a:solidFill>
              </a:rPr>
              <a:t>factores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emisión</a:t>
            </a:r>
            <a:r>
              <a:rPr lang="en-US" sz="600" dirty="0">
                <a:solidFill>
                  <a:srgbClr val="000000"/>
                </a:solidFill>
              </a:rPr>
              <a:t>, etc.), </a:t>
            </a:r>
            <a:r>
              <a:rPr lang="en-US" sz="600" dirty="0" err="1">
                <a:solidFill>
                  <a:srgbClr val="000000"/>
                </a:solidFill>
              </a:rPr>
              <a:t>identificar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vacíos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84" name="26 Rectángulo redondeado"/>
          <p:cNvSpPr/>
          <p:nvPr/>
        </p:nvSpPr>
        <p:spPr>
          <a:xfrm>
            <a:off x="4463875" y="4023685"/>
            <a:ext cx="1243433" cy="21624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Instrumentar</a:t>
            </a:r>
            <a:r>
              <a:rPr lang="en-US" sz="600" dirty="0">
                <a:solidFill>
                  <a:srgbClr val="000000"/>
                </a:solidFill>
              </a:rPr>
              <a:t> plan de </a:t>
            </a:r>
            <a:r>
              <a:rPr lang="en-US" sz="600" dirty="0" err="1">
                <a:solidFill>
                  <a:srgbClr val="000000"/>
                </a:solidFill>
              </a:rPr>
              <a:t>recopilación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datos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85" name="27 Rectángulo redondeado"/>
          <p:cNvSpPr/>
          <p:nvPr/>
        </p:nvSpPr>
        <p:spPr>
          <a:xfrm>
            <a:off x="4457581" y="4458772"/>
            <a:ext cx="1243433" cy="4324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Ejecutar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protocolo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para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estimación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datos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acervos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carbono</a:t>
            </a:r>
            <a:r>
              <a:rPr lang="en-US" sz="600" dirty="0">
                <a:solidFill>
                  <a:srgbClr val="000000"/>
                </a:solidFill>
              </a:rPr>
              <a:t> y </a:t>
            </a:r>
            <a:r>
              <a:rPr lang="en-US" sz="600" dirty="0" err="1">
                <a:solidFill>
                  <a:srgbClr val="000000"/>
                </a:solidFill>
              </a:rPr>
              <a:t>establecerlo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contínuamente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para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mejora</a:t>
            </a:r>
            <a:r>
              <a:rPr lang="en-US" sz="600" dirty="0">
                <a:solidFill>
                  <a:srgbClr val="000000"/>
                </a:solidFill>
              </a:rPr>
              <a:t> de los </a:t>
            </a:r>
            <a:r>
              <a:rPr lang="en-US" sz="600" dirty="0" err="1">
                <a:solidFill>
                  <a:srgbClr val="000000"/>
                </a:solidFill>
              </a:rPr>
              <a:t>mismos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90" name="32 Rectángulo"/>
          <p:cNvSpPr/>
          <p:nvPr/>
        </p:nvSpPr>
        <p:spPr>
          <a:xfrm>
            <a:off x="1166074" y="5104931"/>
            <a:ext cx="819945" cy="4324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Tasas</a:t>
            </a:r>
            <a:r>
              <a:rPr lang="en-US" sz="700" dirty="0"/>
              <a:t> de </a:t>
            </a:r>
            <a:r>
              <a:rPr lang="en-US" sz="700" b="1" dirty="0" err="1"/>
              <a:t>deforestación</a:t>
            </a:r>
            <a:endParaRPr lang="en-US" sz="700" b="1" dirty="0"/>
          </a:p>
        </p:txBody>
      </p:sp>
      <p:sp>
        <p:nvSpPr>
          <p:cNvPr id="91" name="33 Rectángulo"/>
          <p:cNvSpPr/>
          <p:nvPr/>
        </p:nvSpPr>
        <p:spPr>
          <a:xfrm>
            <a:off x="2085134" y="5104931"/>
            <a:ext cx="756872" cy="4324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Tasas</a:t>
            </a:r>
            <a:r>
              <a:rPr lang="en-US" sz="700" dirty="0"/>
              <a:t> de </a:t>
            </a:r>
            <a:r>
              <a:rPr lang="en-US" sz="700" dirty="0" err="1"/>
              <a:t>crecimiento</a:t>
            </a:r>
            <a:r>
              <a:rPr lang="en-US" sz="700" dirty="0"/>
              <a:t> de </a:t>
            </a:r>
            <a:r>
              <a:rPr lang="en-US" sz="700" dirty="0" err="1"/>
              <a:t>plantaciones</a:t>
            </a:r>
            <a:r>
              <a:rPr lang="en-US" sz="700" dirty="0"/>
              <a:t> y en </a:t>
            </a:r>
            <a:r>
              <a:rPr lang="en-US" sz="700" dirty="0" err="1"/>
              <a:t>áreas</a:t>
            </a:r>
            <a:r>
              <a:rPr lang="en-US" sz="700" dirty="0"/>
              <a:t> </a:t>
            </a:r>
            <a:r>
              <a:rPr lang="en-US" sz="700" dirty="0" err="1"/>
              <a:t>forestales</a:t>
            </a:r>
            <a:endParaRPr lang="en-US" sz="700" b="1" dirty="0"/>
          </a:p>
        </p:txBody>
      </p:sp>
      <p:sp>
        <p:nvSpPr>
          <p:cNvPr id="92" name="34 Rectángulo"/>
          <p:cNvSpPr/>
          <p:nvPr/>
        </p:nvSpPr>
        <p:spPr>
          <a:xfrm>
            <a:off x="138890" y="5104930"/>
            <a:ext cx="930440" cy="4324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Tasas</a:t>
            </a:r>
            <a:r>
              <a:rPr lang="en-US" sz="700" dirty="0"/>
              <a:t> de </a:t>
            </a:r>
            <a:r>
              <a:rPr lang="en-US" sz="700" b="1" dirty="0" err="1"/>
              <a:t>degradación</a:t>
            </a:r>
            <a:r>
              <a:rPr lang="en-US" sz="700" dirty="0"/>
              <a:t>/</a:t>
            </a:r>
            <a:r>
              <a:rPr lang="en-US" sz="700" b="1" dirty="0" err="1"/>
              <a:t>mejora</a:t>
            </a:r>
            <a:r>
              <a:rPr lang="en-US" sz="700" b="1" dirty="0"/>
              <a:t> de </a:t>
            </a:r>
            <a:r>
              <a:rPr lang="en-US" sz="700" b="1" dirty="0" err="1"/>
              <a:t>acervos</a:t>
            </a:r>
            <a:r>
              <a:rPr lang="en-US" sz="700" dirty="0"/>
              <a:t> de C </a:t>
            </a:r>
            <a:r>
              <a:rPr lang="en-US" sz="700" dirty="0" err="1"/>
              <a:t>por</a:t>
            </a:r>
            <a:r>
              <a:rPr lang="en-US" sz="700" dirty="0"/>
              <a:t> </a:t>
            </a:r>
            <a:r>
              <a:rPr lang="en-US" sz="700" dirty="0" err="1"/>
              <a:t>actividad</a:t>
            </a:r>
            <a:r>
              <a:rPr lang="en-US" sz="700" dirty="0"/>
              <a:t> REDD+</a:t>
            </a:r>
          </a:p>
        </p:txBody>
      </p:sp>
      <p:sp>
        <p:nvSpPr>
          <p:cNvPr id="93" name="35 Rectángulo"/>
          <p:cNvSpPr/>
          <p:nvPr/>
        </p:nvSpPr>
        <p:spPr>
          <a:xfrm>
            <a:off x="3869190" y="5104931"/>
            <a:ext cx="756872" cy="3784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Factores</a:t>
            </a:r>
            <a:r>
              <a:rPr lang="en-US" sz="700" dirty="0"/>
              <a:t> de </a:t>
            </a:r>
            <a:r>
              <a:rPr lang="en-US" sz="700" dirty="0" err="1"/>
              <a:t>emisión</a:t>
            </a:r>
            <a:r>
              <a:rPr lang="en-US" sz="700" dirty="0"/>
              <a:t> </a:t>
            </a:r>
            <a:r>
              <a:rPr lang="en-US" sz="700" dirty="0" err="1"/>
              <a:t>para</a:t>
            </a:r>
            <a:r>
              <a:rPr lang="en-US" sz="700" dirty="0"/>
              <a:t> </a:t>
            </a:r>
            <a:r>
              <a:rPr lang="en-US" sz="700" dirty="0" err="1"/>
              <a:t>deforestación</a:t>
            </a:r>
            <a:endParaRPr lang="en-US" sz="700" b="1" dirty="0"/>
          </a:p>
        </p:txBody>
      </p:sp>
      <p:sp>
        <p:nvSpPr>
          <p:cNvPr id="94" name="36 Rectángulo"/>
          <p:cNvSpPr/>
          <p:nvPr/>
        </p:nvSpPr>
        <p:spPr>
          <a:xfrm>
            <a:off x="4734187" y="5103829"/>
            <a:ext cx="810935" cy="3795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Factores</a:t>
            </a:r>
            <a:r>
              <a:rPr lang="en-US" sz="700" dirty="0"/>
              <a:t> de </a:t>
            </a:r>
            <a:r>
              <a:rPr lang="en-US" sz="700" dirty="0" err="1"/>
              <a:t>remoción</a:t>
            </a:r>
            <a:r>
              <a:rPr lang="en-US" sz="700" dirty="0"/>
              <a:t> </a:t>
            </a:r>
            <a:r>
              <a:rPr lang="en-US" sz="700" dirty="0" err="1"/>
              <a:t>para</a:t>
            </a:r>
            <a:r>
              <a:rPr lang="en-US" sz="700" dirty="0"/>
              <a:t> </a:t>
            </a:r>
            <a:r>
              <a:rPr lang="en-US" sz="700" dirty="0" err="1"/>
              <a:t>mejora</a:t>
            </a:r>
            <a:r>
              <a:rPr lang="en-US" sz="700" dirty="0"/>
              <a:t> de </a:t>
            </a:r>
            <a:r>
              <a:rPr lang="en-US" sz="700" dirty="0" err="1"/>
              <a:t>acervos</a:t>
            </a:r>
            <a:r>
              <a:rPr lang="en-US" sz="700" dirty="0"/>
              <a:t> de </a:t>
            </a:r>
            <a:r>
              <a:rPr lang="en-US" sz="700" dirty="0" err="1"/>
              <a:t>carbono</a:t>
            </a:r>
            <a:endParaRPr lang="en-US" sz="700" dirty="0"/>
          </a:p>
        </p:txBody>
      </p:sp>
      <p:sp>
        <p:nvSpPr>
          <p:cNvPr id="95" name="37 Rectángulo"/>
          <p:cNvSpPr/>
          <p:nvPr/>
        </p:nvSpPr>
        <p:spPr>
          <a:xfrm>
            <a:off x="5653246" y="5104931"/>
            <a:ext cx="810935" cy="3784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Factores</a:t>
            </a:r>
            <a:r>
              <a:rPr lang="en-US" sz="700" dirty="0"/>
              <a:t> de </a:t>
            </a:r>
            <a:r>
              <a:rPr lang="en-US" sz="700" dirty="0" err="1"/>
              <a:t>emisión</a:t>
            </a:r>
            <a:r>
              <a:rPr lang="en-US" sz="700" dirty="0"/>
              <a:t> </a:t>
            </a:r>
            <a:r>
              <a:rPr lang="en-US" sz="700" dirty="0" err="1"/>
              <a:t>para</a:t>
            </a:r>
            <a:r>
              <a:rPr lang="en-US" sz="700" dirty="0"/>
              <a:t> </a:t>
            </a:r>
            <a:r>
              <a:rPr lang="en-US" sz="700" dirty="0" err="1"/>
              <a:t>degradación</a:t>
            </a:r>
            <a:endParaRPr lang="en-US" sz="700" b="1" dirty="0"/>
          </a:p>
        </p:txBody>
      </p:sp>
      <p:sp>
        <p:nvSpPr>
          <p:cNvPr id="98" name="40 CuadroTexto"/>
          <p:cNvSpPr txBox="1"/>
          <p:nvPr/>
        </p:nvSpPr>
        <p:spPr>
          <a:xfrm>
            <a:off x="1328261" y="1692029"/>
            <a:ext cx="1405620" cy="284758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pPr algn="ctr"/>
            <a:r>
              <a:rPr lang="en-US" sz="700" b="1" dirty="0" err="1"/>
              <a:t>Análisis</a:t>
            </a:r>
            <a:r>
              <a:rPr lang="en-US" sz="700" b="1" dirty="0"/>
              <a:t> </a:t>
            </a:r>
            <a:r>
              <a:rPr lang="en-US" sz="700" b="1" dirty="0" err="1"/>
              <a:t>histórico</a:t>
            </a:r>
            <a:r>
              <a:rPr lang="en-US" sz="700" b="1" dirty="0"/>
              <a:t> de </a:t>
            </a:r>
            <a:r>
              <a:rPr lang="en-US" sz="700" b="1" dirty="0" err="1"/>
              <a:t>deforestación</a:t>
            </a:r>
            <a:r>
              <a:rPr lang="en-US" sz="700" b="1" dirty="0"/>
              <a:t> </a:t>
            </a:r>
            <a:r>
              <a:rPr lang="en-US" sz="700" b="1" dirty="0" err="1"/>
              <a:t>bruta</a:t>
            </a:r>
            <a:r>
              <a:rPr lang="en-US" sz="700" b="1" dirty="0"/>
              <a:t> /</a:t>
            </a:r>
            <a:r>
              <a:rPr lang="en-US" sz="700" b="1" dirty="0" err="1"/>
              <a:t>reforestación</a:t>
            </a:r>
            <a:endParaRPr lang="en-US" sz="700" b="1" dirty="0"/>
          </a:p>
        </p:txBody>
      </p:sp>
      <p:sp>
        <p:nvSpPr>
          <p:cNvPr id="99" name="41 CuadroTexto"/>
          <p:cNvSpPr txBox="1"/>
          <p:nvPr/>
        </p:nvSpPr>
        <p:spPr>
          <a:xfrm>
            <a:off x="30765" y="1699005"/>
            <a:ext cx="1135309" cy="284758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pPr algn="ctr"/>
            <a:r>
              <a:rPr lang="en-US" sz="700" b="1" dirty="0" err="1"/>
              <a:t>Degradación</a:t>
            </a:r>
            <a:r>
              <a:rPr lang="en-US" sz="700" b="1" dirty="0"/>
              <a:t> / </a:t>
            </a:r>
            <a:r>
              <a:rPr lang="en-US" sz="700" b="1" dirty="0" err="1"/>
              <a:t>mejora</a:t>
            </a:r>
            <a:r>
              <a:rPr lang="en-US" sz="700" b="1" dirty="0"/>
              <a:t> de </a:t>
            </a:r>
            <a:r>
              <a:rPr lang="en-US" sz="700" b="1" dirty="0" err="1"/>
              <a:t>acervos</a:t>
            </a:r>
            <a:r>
              <a:rPr lang="en-US" sz="700" b="1" dirty="0"/>
              <a:t> de C</a:t>
            </a:r>
          </a:p>
        </p:txBody>
      </p:sp>
      <p:sp>
        <p:nvSpPr>
          <p:cNvPr id="100" name="42 CuadroTexto"/>
          <p:cNvSpPr txBox="1"/>
          <p:nvPr/>
        </p:nvSpPr>
        <p:spPr>
          <a:xfrm>
            <a:off x="4409813" y="1699006"/>
            <a:ext cx="1351558" cy="500202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pPr algn="ctr"/>
            <a:r>
              <a:rPr lang="en-US" sz="700" b="1" dirty="0" err="1"/>
              <a:t>Deforestación</a:t>
            </a:r>
            <a:r>
              <a:rPr lang="en-US" sz="700" b="1" dirty="0"/>
              <a:t> </a:t>
            </a:r>
            <a:r>
              <a:rPr lang="en-US" sz="700" b="1" dirty="0" err="1"/>
              <a:t>bruta</a:t>
            </a:r>
            <a:r>
              <a:rPr lang="en-US" sz="700" b="1" dirty="0"/>
              <a:t>/</a:t>
            </a:r>
            <a:r>
              <a:rPr lang="en-US" sz="700" b="1" dirty="0" err="1"/>
              <a:t>forestación</a:t>
            </a:r>
            <a:r>
              <a:rPr lang="en-US" sz="700" b="1" dirty="0"/>
              <a:t>/</a:t>
            </a:r>
            <a:r>
              <a:rPr lang="en-US" sz="700" b="1" dirty="0" err="1"/>
              <a:t>mejora</a:t>
            </a:r>
            <a:r>
              <a:rPr lang="en-US" sz="700" b="1" dirty="0"/>
              <a:t> de </a:t>
            </a:r>
            <a:r>
              <a:rPr lang="en-US" sz="700" b="1" dirty="0" err="1"/>
              <a:t>acervos</a:t>
            </a:r>
            <a:r>
              <a:rPr lang="en-US" sz="700" b="1" dirty="0"/>
              <a:t> de C (</a:t>
            </a:r>
            <a:r>
              <a:rPr lang="en-US" sz="700" b="1" dirty="0" err="1"/>
              <a:t>enfoque</a:t>
            </a:r>
            <a:r>
              <a:rPr lang="en-US" sz="700" b="1" dirty="0"/>
              <a:t> de </a:t>
            </a:r>
            <a:r>
              <a:rPr lang="en-US" sz="700" b="1" dirty="0" err="1"/>
              <a:t>cambio</a:t>
            </a:r>
            <a:r>
              <a:rPr lang="en-US" sz="700" b="1" dirty="0"/>
              <a:t> de </a:t>
            </a:r>
            <a:r>
              <a:rPr lang="en-US" sz="700" b="1" dirty="0" err="1"/>
              <a:t>acervos</a:t>
            </a:r>
            <a:r>
              <a:rPr lang="en-US" sz="700" b="1" dirty="0"/>
              <a:t>)</a:t>
            </a:r>
          </a:p>
        </p:txBody>
      </p:sp>
      <p:sp>
        <p:nvSpPr>
          <p:cNvPr id="102" name="44 Rectángulo"/>
          <p:cNvSpPr/>
          <p:nvPr/>
        </p:nvSpPr>
        <p:spPr>
          <a:xfrm>
            <a:off x="2085134" y="5861804"/>
            <a:ext cx="540623" cy="3243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Datos</a:t>
            </a:r>
            <a:r>
              <a:rPr lang="en-US" sz="700" dirty="0"/>
              <a:t> de </a:t>
            </a:r>
            <a:r>
              <a:rPr lang="en-US" sz="700" dirty="0" err="1"/>
              <a:t>actividad</a:t>
            </a:r>
            <a:endParaRPr lang="en-US" sz="700" dirty="0"/>
          </a:p>
        </p:txBody>
      </p:sp>
      <p:sp>
        <p:nvSpPr>
          <p:cNvPr id="103" name="45 Rectángulo"/>
          <p:cNvSpPr/>
          <p:nvPr/>
        </p:nvSpPr>
        <p:spPr>
          <a:xfrm>
            <a:off x="2733881" y="5861806"/>
            <a:ext cx="864997" cy="3243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Factores</a:t>
            </a:r>
            <a:r>
              <a:rPr lang="en-US" sz="700" dirty="0"/>
              <a:t> de </a:t>
            </a:r>
            <a:r>
              <a:rPr lang="en-US" sz="700" dirty="0" err="1"/>
              <a:t>emisión</a:t>
            </a:r>
            <a:r>
              <a:rPr lang="en-US" sz="700" dirty="0"/>
              <a:t> / </a:t>
            </a:r>
            <a:r>
              <a:rPr lang="en-US" sz="700" dirty="0" err="1"/>
              <a:t>remoción</a:t>
            </a:r>
            <a:endParaRPr lang="en-US" sz="700" dirty="0"/>
          </a:p>
        </p:txBody>
      </p:sp>
      <p:cxnSp>
        <p:nvCxnSpPr>
          <p:cNvPr id="105" name="48 Conector angular"/>
          <p:cNvCxnSpPr>
            <a:stCxn id="69" idx="2"/>
            <a:endCxn id="70" idx="1"/>
          </p:cNvCxnSpPr>
          <p:nvPr/>
        </p:nvCxnSpPr>
        <p:spPr>
          <a:xfrm rot="16200000" flipH="1">
            <a:off x="1003887" y="3104626"/>
            <a:ext cx="702810" cy="162187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cxnSp>
        <p:nvCxnSpPr>
          <p:cNvPr id="131" name="76 Conector angular"/>
          <p:cNvCxnSpPr>
            <a:stCxn id="75" idx="2"/>
            <a:endCxn id="90" idx="0"/>
          </p:cNvCxnSpPr>
          <p:nvPr/>
        </p:nvCxnSpPr>
        <p:spPr>
          <a:xfrm rot="5400000">
            <a:off x="1668404" y="4796325"/>
            <a:ext cx="216249" cy="400963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77 Conector angular"/>
          <p:cNvCxnSpPr>
            <a:stCxn id="75" idx="2"/>
            <a:endCxn id="91" idx="0"/>
          </p:cNvCxnSpPr>
          <p:nvPr/>
        </p:nvCxnSpPr>
        <p:spPr>
          <a:xfrm rot="16200000" flipH="1">
            <a:off x="2112166" y="4753526"/>
            <a:ext cx="216249" cy="486561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78 Conector angular"/>
          <p:cNvCxnSpPr>
            <a:stCxn id="241" idx="2"/>
            <a:endCxn id="92" idx="0"/>
          </p:cNvCxnSpPr>
          <p:nvPr/>
        </p:nvCxnSpPr>
        <p:spPr>
          <a:xfrm rot="5400000">
            <a:off x="520173" y="4972621"/>
            <a:ext cx="216249" cy="48372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79 Conector angular"/>
          <p:cNvCxnSpPr>
            <a:stCxn id="85" idx="2"/>
            <a:endCxn id="93" idx="0"/>
          </p:cNvCxnSpPr>
          <p:nvPr/>
        </p:nvCxnSpPr>
        <p:spPr>
          <a:xfrm rot="5400000">
            <a:off x="4556631" y="4582266"/>
            <a:ext cx="213661" cy="831671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80 Conector angular"/>
          <p:cNvCxnSpPr>
            <a:stCxn id="85" idx="2"/>
            <a:endCxn id="94" idx="0"/>
          </p:cNvCxnSpPr>
          <p:nvPr/>
        </p:nvCxnSpPr>
        <p:spPr>
          <a:xfrm rot="16200000" flipH="1">
            <a:off x="5003197" y="4967372"/>
            <a:ext cx="212558" cy="60357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83 Conector angular"/>
          <p:cNvCxnSpPr>
            <a:stCxn id="90" idx="2"/>
            <a:endCxn id="102" idx="0"/>
          </p:cNvCxnSpPr>
          <p:nvPr/>
        </p:nvCxnSpPr>
        <p:spPr>
          <a:xfrm rot="16200000" flipH="1">
            <a:off x="1803559" y="5309917"/>
            <a:ext cx="324375" cy="77939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84 Conector angular"/>
          <p:cNvCxnSpPr>
            <a:stCxn id="91" idx="2"/>
            <a:endCxn id="102" idx="0"/>
          </p:cNvCxnSpPr>
          <p:nvPr/>
        </p:nvCxnSpPr>
        <p:spPr>
          <a:xfrm rot="5400000">
            <a:off x="2247321" y="5645554"/>
            <a:ext cx="324375" cy="10812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85 Conector angular"/>
          <p:cNvCxnSpPr>
            <a:stCxn id="93" idx="2"/>
            <a:endCxn id="103" idx="0"/>
          </p:cNvCxnSpPr>
          <p:nvPr/>
        </p:nvCxnSpPr>
        <p:spPr>
          <a:xfrm rot="5400000">
            <a:off x="3517784" y="5131963"/>
            <a:ext cx="378438" cy="108124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86 Conector angular"/>
          <p:cNvCxnSpPr>
            <a:stCxn id="95" idx="2"/>
            <a:endCxn id="103" idx="0"/>
          </p:cNvCxnSpPr>
          <p:nvPr/>
        </p:nvCxnSpPr>
        <p:spPr>
          <a:xfrm rot="5400000">
            <a:off x="4423328" y="4226419"/>
            <a:ext cx="378438" cy="289233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87 Conector angular"/>
          <p:cNvCxnSpPr>
            <a:stCxn id="94" idx="2"/>
            <a:endCxn id="103" idx="0"/>
          </p:cNvCxnSpPr>
          <p:nvPr/>
        </p:nvCxnSpPr>
        <p:spPr>
          <a:xfrm rot="5400000">
            <a:off x="3963799" y="4685949"/>
            <a:ext cx="378438" cy="1973274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93 Rectángulo redondeado"/>
          <p:cNvSpPr/>
          <p:nvPr/>
        </p:nvSpPr>
        <p:spPr>
          <a:xfrm>
            <a:off x="4517938" y="2077442"/>
            <a:ext cx="756872" cy="378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Estratificar</a:t>
            </a:r>
            <a:r>
              <a:rPr lang="en-US" sz="600" dirty="0">
                <a:solidFill>
                  <a:srgbClr val="000000"/>
                </a:solidFill>
              </a:rPr>
              <a:t> el </a:t>
            </a:r>
            <a:r>
              <a:rPr lang="en-US" sz="600" dirty="0" err="1">
                <a:solidFill>
                  <a:srgbClr val="000000"/>
                </a:solidFill>
              </a:rPr>
              <a:t>territorio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usando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mapa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cobertura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158" name="105 Rectángulo redondeado"/>
          <p:cNvSpPr/>
          <p:nvPr/>
        </p:nvSpPr>
        <p:spPr>
          <a:xfrm>
            <a:off x="5491059" y="2726189"/>
            <a:ext cx="648749" cy="2703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b="1" dirty="0" err="1">
                <a:solidFill>
                  <a:srgbClr val="000000"/>
                </a:solidFill>
              </a:rPr>
              <a:t>Aplicar</a:t>
            </a:r>
            <a:r>
              <a:rPr lang="en-US" sz="600" b="1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protocolos</a:t>
            </a:r>
            <a:r>
              <a:rPr lang="en-US" sz="600" dirty="0">
                <a:solidFill>
                  <a:srgbClr val="000000"/>
                </a:solidFill>
              </a:rPr>
              <a:t> de GC/CC</a:t>
            </a:r>
          </a:p>
        </p:txBody>
      </p:sp>
      <p:cxnSp>
        <p:nvCxnSpPr>
          <p:cNvPr id="168" name="116 Conector angular"/>
          <p:cNvCxnSpPr>
            <a:stCxn id="92" idx="2"/>
            <a:endCxn id="102" idx="0"/>
          </p:cNvCxnSpPr>
          <p:nvPr/>
        </p:nvCxnSpPr>
        <p:spPr>
          <a:xfrm rot="16200000" flipH="1">
            <a:off x="1317590" y="4823949"/>
            <a:ext cx="324375" cy="175133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18 Rectángulo redondeado"/>
          <p:cNvSpPr/>
          <p:nvPr/>
        </p:nvSpPr>
        <p:spPr>
          <a:xfrm>
            <a:off x="3598878" y="1428694"/>
            <a:ext cx="3622175" cy="162187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800" b="1" dirty="0" err="1"/>
              <a:t>Factores</a:t>
            </a:r>
            <a:r>
              <a:rPr lang="en-US" sz="800" b="1" dirty="0"/>
              <a:t> de </a:t>
            </a:r>
            <a:r>
              <a:rPr lang="en-US" sz="800" b="1" dirty="0" err="1"/>
              <a:t>emisión</a:t>
            </a:r>
            <a:r>
              <a:rPr lang="en-US" sz="800" b="1" dirty="0"/>
              <a:t> / </a:t>
            </a:r>
            <a:r>
              <a:rPr lang="en-US" sz="800" b="1" dirty="0" err="1"/>
              <a:t>remoción</a:t>
            </a:r>
            <a:endParaRPr lang="en-US" sz="800" b="1" dirty="0"/>
          </a:p>
        </p:txBody>
      </p:sp>
      <p:cxnSp>
        <p:nvCxnSpPr>
          <p:cNvPr id="337" name="78 Conector angular"/>
          <p:cNvCxnSpPr>
            <a:stCxn id="1086" idx="2"/>
            <a:endCxn id="95" idx="0"/>
          </p:cNvCxnSpPr>
          <p:nvPr/>
        </p:nvCxnSpPr>
        <p:spPr>
          <a:xfrm rot="5400000">
            <a:off x="6247932" y="4699464"/>
            <a:ext cx="216249" cy="594685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21 Rectángulo redondeado"/>
          <p:cNvSpPr/>
          <p:nvPr/>
        </p:nvSpPr>
        <p:spPr>
          <a:xfrm>
            <a:off x="166861" y="2914113"/>
            <a:ext cx="919059" cy="324374"/>
          </a:xfrm>
          <a:prstGeom prst="round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Desarrollar</a:t>
            </a:r>
            <a:r>
              <a:rPr lang="en-US" sz="600" dirty="0">
                <a:solidFill>
                  <a:schemeClr val="tx1"/>
                </a:solidFill>
              </a:rPr>
              <a:t> un plan de </a:t>
            </a:r>
            <a:r>
              <a:rPr lang="en-US" sz="600" dirty="0" err="1">
                <a:solidFill>
                  <a:schemeClr val="tx1"/>
                </a:solidFill>
              </a:rPr>
              <a:t>recolección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datos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por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actividad</a:t>
            </a:r>
            <a:r>
              <a:rPr lang="en-US" sz="600" dirty="0">
                <a:solidFill>
                  <a:schemeClr val="tx1"/>
                </a:solidFill>
              </a:rPr>
              <a:t>/</a:t>
            </a:r>
            <a:r>
              <a:rPr lang="en-US" sz="600" i="1" dirty="0">
                <a:solidFill>
                  <a:schemeClr val="tx1"/>
                </a:solidFill>
              </a:rPr>
              <a:t>driver</a:t>
            </a:r>
            <a:endParaRPr lang="en-US" sz="600" dirty="0">
              <a:solidFill>
                <a:schemeClr val="tx1"/>
              </a:solidFill>
            </a:endParaRPr>
          </a:p>
        </p:txBody>
      </p:sp>
      <p:cxnSp>
        <p:nvCxnSpPr>
          <p:cNvPr id="501" name="48 Conector angular"/>
          <p:cNvCxnSpPr>
            <a:stCxn id="69" idx="2"/>
            <a:endCxn id="75" idx="1"/>
          </p:cNvCxnSpPr>
          <p:nvPr/>
        </p:nvCxnSpPr>
        <p:spPr>
          <a:xfrm rot="16200000" flipH="1">
            <a:off x="436233" y="3672280"/>
            <a:ext cx="1838119" cy="162187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cxnSp>
        <p:nvCxnSpPr>
          <p:cNvPr id="669" name="Elbow Connector 668"/>
          <p:cNvCxnSpPr>
            <a:stCxn id="158" idx="2"/>
            <a:endCxn id="85" idx="3"/>
          </p:cNvCxnSpPr>
          <p:nvPr/>
        </p:nvCxnSpPr>
        <p:spPr>
          <a:xfrm rot="5400000">
            <a:off x="4918964" y="3778552"/>
            <a:ext cx="1678520" cy="114420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cxnSp>
        <p:nvCxnSpPr>
          <p:cNvPr id="749" name="60 Conector recto de flecha"/>
          <p:cNvCxnSpPr>
            <a:stCxn id="84" idx="2"/>
            <a:endCxn id="85" idx="0"/>
          </p:cNvCxnSpPr>
          <p:nvPr/>
        </p:nvCxnSpPr>
        <p:spPr>
          <a:xfrm rot="5400000">
            <a:off x="4973026" y="4346206"/>
            <a:ext cx="218838" cy="6295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sp>
        <p:nvSpPr>
          <p:cNvPr id="1083" name="23 Rectángulo redondeado"/>
          <p:cNvSpPr/>
          <p:nvPr/>
        </p:nvSpPr>
        <p:spPr>
          <a:xfrm>
            <a:off x="6193869" y="2455878"/>
            <a:ext cx="973122" cy="378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b="1" dirty="0" err="1">
                <a:solidFill>
                  <a:srgbClr val="000000"/>
                </a:solidFill>
              </a:rPr>
              <a:t>Recopilar</a:t>
            </a:r>
            <a:r>
              <a:rPr lang="en-US" sz="600" b="1" dirty="0">
                <a:solidFill>
                  <a:srgbClr val="000000"/>
                </a:solidFill>
              </a:rPr>
              <a:t> </a:t>
            </a:r>
            <a:r>
              <a:rPr lang="en-US" sz="600" b="1" dirty="0" err="1">
                <a:solidFill>
                  <a:srgbClr val="000000"/>
                </a:solidFill>
              </a:rPr>
              <a:t>información</a:t>
            </a:r>
            <a:r>
              <a:rPr lang="en-US" sz="600" b="1" dirty="0">
                <a:solidFill>
                  <a:srgbClr val="000000"/>
                </a:solidFill>
              </a:rPr>
              <a:t> </a:t>
            </a:r>
            <a:r>
              <a:rPr lang="en-US" sz="600" b="1" dirty="0" err="1">
                <a:solidFill>
                  <a:srgbClr val="000000"/>
                </a:solidFill>
              </a:rPr>
              <a:t>espacial</a:t>
            </a:r>
            <a:r>
              <a:rPr lang="en-US" sz="600" b="1" dirty="0">
                <a:solidFill>
                  <a:srgbClr val="000000"/>
                </a:solidFill>
              </a:rPr>
              <a:t> y </a:t>
            </a:r>
            <a:r>
              <a:rPr lang="en-US" sz="600" b="1" dirty="0" err="1">
                <a:solidFill>
                  <a:srgbClr val="000000"/>
                </a:solidFill>
              </a:rPr>
              <a:t>desarrollar</a:t>
            </a:r>
            <a:r>
              <a:rPr lang="en-US" sz="600" b="1" dirty="0">
                <a:solidFill>
                  <a:srgbClr val="000000"/>
                </a:solidFill>
              </a:rPr>
              <a:t> base de </a:t>
            </a:r>
            <a:r>
              <a:rPr lang="en-US" sz="600" b="1" dirty="0" err="1">
                <a:solidFill>
                  <a:srgbClr val="000000"/>
                </a:solidFill>
              </a:rPr>
              <a:t>datos</a:t>
            </a:r>
            <a:r>
              <a:rPr lang="en-US" sz="600" b="1" dirty="0">
                <a:solidFill>
                  <a:srgbClr val="000000"/>
                </a:solidFill>
              </a:rPr>
              <a:t> de </a:t>
            </a:r>
            <a:r>
              <a:rPr lang="en-US" sz="600" b="1" dirty="0" err="1">
                <a:solidFill>
                  <a:srgbClr val="000000"/>
                </a:solidFill>
              </a:rPr>
              <a:t>factores</a:t>
            </a:r>
            <a:r>
              <a:rPr lang="en-US" sz="600" b="1" dirty="0">
                <a:solidFill>
                  <a:srgbClr val="000000"/>
                </a:solidFill>
              </a:rPr>
              <a:t> de </a:t>
            </a:r>
            <a:r>
              <a:rPr lang="en-US" sz="600" b="1" dirty="0" err="1">
                <a:solidFill>
                  <a:srgbClr val="000000"/>
                </a:solidFill>
              </a:rPr>
              <a:t>emisión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1084" name="25 Rectángulo redondeado"/>
          <p:cNvSpPr/>
          <p:nvPr/>
        </p:nvSpPr>
        <p:spPr>
          <a:xfrm>
            <a:off x="6193869" y="2996501"/>
            <a:ext cx="973122" cy="6487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Recopilar</a:t>
            </a:r>
            <a:r>
              <a:rPr lang="en-US" sz="600" dirty="0">
                <a:solidFill>
                  <a:srgbClr val="000000"/>
                </a:solidFill>
              </a:rPr>
              <a:t> y </a:t>
            </a:r>
            <a:r>
              <a:rPr lang="en-US" sz="600" dirty="0" err="1">
                <a:solidFill>
                  <a:srgbClr val="000000"/>
                </a:solidFill>
              </a:rPr>
              <a:t>evaluar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datos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existentes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sobre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factores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emisión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para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degradación</a:t>
            </a:r>
            <a:r>
              <a:rPr lang="en-US" sz="600" dirty="0">
                <a:solidFill>
                  <a:srgbClr val="000000"/>
                </a:solidFill>
              </a:rPr>
              <a:t> / </a:t>
            </a:r>
            <a:r>
              <a:rPr lang="en-US" sz="600" dirty="0" err="1">
                <a:solidFill>
                  <a:srgbClr val="000000"/>
                </a:solidFill>
              </a:rPr>
              <a:t>mejora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acervos</a:t>
            </a:r>
            <a:r>
              <a:rPr lang="en-US" sz="600" dirty="0">
                <a:solidFill>
                  <a:srgbClr val="000000"/>
                </a:solidFill>
              </a:rPr>
              <a:t> de C</a:t>
            </a:r>
          </a:p>
          <a:p>
            <a:pPr algn="ctr"/>
            <a:r>
              <a:rPr lang="en-US" sz="600" b="1" dirty="0">
                <a:solidFill>
                  <a:srgbClr val="000000"/>
                </a:solidFill>
              </a:rPr>
              <a:t>stocks</a:t>
            </a:r>
          </a:p>
        </p:txBody>
      </p:sp>
      <p:sp>
        <p:nvSpPr>
          <p:cNvPr id="1085" name="26 Rectángulo redondeado"/>
          <p:cNvSpPr/>
          <p:nvPr/>
        </p:nvSpPr>
        <p:spPr>
          <a:xfrm>
            <a:off x="6193869" y="3861498"/>
            <a:ext cx="973122" cy="378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Desarrollar</a:t>
            </a:r>
            <a:r>
              <a:rPr lang="en-US" sz="600" dirty="0">
                <a:solidFill>
                  <a:schemeClr val="tx1"/>
                </a:solidFill>
              </a:rPr>
              <a:t> plan de </a:t>
            </a:r>
            <a:r>
              <a:rPr lang="en-US" sz="600" dirty="0" err="1">
                <a:solidFill>
                  <a:schemeClr val="tx1"/>
                </a:solidFill>
              </a:rPr>
              <a:t>recopilación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datos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por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actividad</a:t>
            </a:r>
            <a:r>
              <a:rPr lang="en-US" sz="600" dirty="0">
                <a:solidFill>
                  <a:schemeClr val="tx1"/>
                </a:solidFill>
              </a:rPr>
              <a:t> /</a:t>
            </a:r>
            <a:r>
              <a:rPr lang="en-US" sz="600" i="1" dirty="0">
                <a:solidFill>
                  <a:schemeClr val="tx1"/>
                </a:solidFill>
              </a:rPr>
              <a:t>driver</a:t>
            </a:r>
            <a:endParaRPr lang="en-US" sz="600" dirty="0">
              <a:solidFill>
                <a:schemeClr val="tx1"/>
              </a:solidFill>
            </a:endParaRPr>
          </a:p>
        </p:txBody>
      </p:sp>
      <p:sp>
        <p:nvSpPr>
          <p:cNvPr id="1086" name="27 Rectángulo redondeado"/>
          <p:cNvSpPr/>
          <p:nvPr/>
        </p:nvSpPr>
        <p:spPr>
          <a:xfrm>
            <a:off x="5977620" y="4456182"/>
            <a:ext cx="1351558" cy="4325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Recopilar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periódicamente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datos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sobre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pérdidas</a:t>
            </a:r>
            <a:r>
              <a:rPr lang="en-US" sz="600" dirty="0">
                <a:solidFill>
                  <a:srgbClr val="000000"/>
                </a:solidFill>
              </a:rPr>
              <a:t>/</a:t>
            </a:r>
            <a:r>
              <a:rPr lang="en-US" sz="600" dirty="0" err="1">
                <a:solidFill>
                  <a:srgbClr val="000000"/>
                </a:solidFill>
              </a:rPr>
              <a:t>ganancias</a:t>
            </a:r>
            <a:r>
              <a:rPr lang="en-US" sz="600" dirty="0">
                <a:solidFill>
                  <a:srgbClr val="000000"/>
                </a:solidFill>
              </a:rPr>
              <a:t> de C </a:t>
            </a:r>
            <a:r>
              <a:rPr lang="en-US" sz="600" dirty="0" err="1">
                <a:solidFill>
                  <a:srgbClr val="000000"/>
                </a:solidFill>
              </a:rPr>
              <a:t>para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establecer</a:t>
            </a:r>
            <a:r>
              <a:rPr lang="en-US" sz="600" dirty="0">
                <a:solidFill>
                  <a:srgbClr val="000000"/>
                </a:solidFill>
              </a:rPr>
              <a:t> y </a:t>
            </a:r>
            <a:r>
              <a:rPr lang="en-US" sz="600" dirty="0" err="1">
                <a:solidFill>
                  <a:srgbClr val="000000"/>
                </a:solidFill>
              </a:rPr>
              <a:t>mejorar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contínuamente</a:t>
            </a:r>
            <a:r>
              <a:rPr lang="en-US" sz="600" dirty="0">
                <a:solidFill>
                  <a:srgbClr val="000000"/>
                </a:solidFill>
              </a:rPr>
              <a:t> los </a:t>
            </a:r>
            <a:r>
              <a:rPr lang="en-US" sz="600" dirty="0" err="1">
                <a:solidFill>
                  <a:srgbClr val="000000"/>
                </a:solidFill>
              </a:rPr>
              <a:t>factores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emisión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1088" name="42 CuadroTexto"/>
          <p:cNvSpPr txBox="1"/>
          <p:nvPr/>
        </p:nvSpPr>
        <p:spPr>
          <a:xfrm>
            <a:off x="6139807" y="1644944"/>
            <a:ext cx="919059" cy="392480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pPr algn="ctr"/>
            <a:r>
              <a:rPr lang="en-US" sz="700" b="1" dirty="0" err="1"/>
              <a:t>Degradación</a:t>
            </a:r>
            <a:r>
              <a:rPr lang="en-US" sz="700" b="1" dirty="0"/>
              <a:t> de </a:t>
            </a:r>
            <a:r>
              <a:rPr lang="en-US" sz="700" b="1" dirty="0" err="1"/>
              <a:t>bosques</a:t>
            </a:r>
            <a:r>
              <a:rPr lang="en-US" sz="700" b="1" dirty="0"/>
              <a:t> (</a:t>
            </a:r>
            <a:r>
              <a:rPr lang="en-US" sz="700" b="1" dirty="0" err="1"/>
              <a:t>enfoque</a:t>
            </a:r>
            <a:r>
              <a:rPr lang="en-US" sz="700" b="1" dirty="0"/>
              <a:t> de </a:t>
            </a:r>
            <a:r>
              <a:rPr lang="en-US" sz="700" b="1" dirty="0" err="1"/>
              <a:t>ganancia</a:t>
            </a:r>
            <a:r>
              <a:rPr lang="en-US" sz="700" b="1" dirty="0"/>
              <a:t> / </a:t>
            </a:r>
            <a:r>
              <a:rPr lang="en-US" sz="700" b="1" dirty="0" err="1"/>
              <a:t>pérdida</a:t>
            </a:r>
            <a:r>
              <a:rPr lang="en-US" sz="700" b="1" dirty="0"/>
              <a:t>)</a:t>
            </a:r>
          </a:p>
        </p:txBody>
      </p:sp>
      <p:sp>
        <p:nvSpPr>
          <p:cNvPr id="1090" name="93 Rectángulo redondeado"/>
          <p:cNvSpPr/>
          <p:nvPr/>
        </p:nvSpPr>
        <p:spPr>
          <a:xfrm>
            <a:off x="6193869" y="2023379"/>
            <a:ext cx="973122" cy="2703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Estratificar</a:t>
            </a:r>
            <a:r>
              <a:rPr lang="en-US" sz="600" dirty="0">
                <a:solidFill>
                  <a:srgbClr val="000000"/>
                </a:solidFill>
              </a:rPr>
              <a:t> el </a:t>
            </a:r>
            <a:r>
              <a:rPr lang="en-US" sz="600" dirty="0" err="1">
                <a:solidFill>
                  <a:srgbClr val="000000"/>
                </a:solidFill>
              </a:rPr>
              <a:t>territorio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usando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mapa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cobertura</a:t>
            </a:r>
            <a:endParaRPr lang="en-US" sz="600" dirty="0">
              <a:solidFill>
                <a:srgbClr val="000000"/>
              </a:solidFill>
            </a:endParaRPr>
          </a:p>
        </p:txBody>
      </p:sp>
      <p:cxnSp>
        <p:nvCxnSpPr>
          <p:cNvPr id="1095" name="60 Conector recto de flecha"/>
          <p:cNvCxnSpPr>
            <a:stCxn id="1085" idx="2"/>
            <a:endCxn id="1086" idx="0"/>
          </p:cNvCxnSpPr>
          <p:nvPr/>
        </p:nvCxnSpPr>
        <p:spPr>
          <a:xfrm flipH="1">
            <a:off x="6653399" y="4239934"/>
            <a:ext cx="27031" cy="216248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sp>
        <p:nvSpPr>
          <p:cNvPr id="1467" name="93 Rectángulo redondeado"/>
          <p:cNvSpPr/>
          <p:nvPr/>
        </p:nvSpPr>
        <p:spPr>
          <a:xfrm>
            <a:off x="2733881" y="2726189"/>
            <a:ext cx="702810" cy="8109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Determinar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enfoque</a:t>
            </a:r>
            <a:r>
              <a:rPr lang="en-US" sz="600" dirty="0">
                <a:solidFill>
                  <a:schemeClr val="tx1"/>
                </a:solidFill>
              </a:rPr>
              <a:t> y </a:t>
            </a:r>
            <a:r>
              <a:rPr lang="en-US" sz="600" dirty="0" err="1">
                <a:solidFill>
                  <a:schemeClr val="tx1"/>
                </a:solidFill>
              </a:rPr>
              <a:t>metodología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para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sistema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baja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resolución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alerta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tempranarly</a:t>
            </a:r>
            <a:r>
              <a:rPr lang="en-US" sz="600" dirty="0">
                <a:solidFill>
                  <a:schemeClr val="tx1"/>
                </a:solidFill>
              </a:rPr>
              <a:t> warning system (</a:t>
            </a:r>
            <a:r>
              <a:rPr lang="en-US" sz="600" dirty="0" err="1">
                <a:solidFill>
                  <a:schemeClr val="tx1"/>
                </a:solidFill>
              </a:rPr>
              <a:t>opcional</a:t>
            </a:r>
            <a:r>
              <a:rPr lang="en-US" sz="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476" name="93 Rectángulo redondeado"/>
          <p:cNvSpPr/>
          <p:nvPr/>
        </p:nvSpPr>
        <p:spPr>
          <a:xfrm>
            <a:off x="2733881" y="2077442"/>
            <a:ext cx="702810" cy="59468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Determinar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enfoque</a:t>
            </a:r>
            <a:r>
              <a:rPr lang="en-US" sz="600" dirty="0">
                <a:solidFill>
                  <a:schemeClr val="tx1"/>
                </a:solidFill>
              </a:rPr>
              <a:t> y </a:t>
            </a:r>
            <a:r>
              <a:rPr lang="en-US" sz="600" dirty="0" err="1">
                <a:solidFill>
                  <a:schemeClr val="tx1"/>
                </a:solidFill>
              </a:rPr>
              <a:t>megodología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para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monitoreo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alta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resolución</a:t>
            </a:r>
            <a:endParaRPr lang="en-US" sz="600" dirty="0">
              <a:solidFill>
                <a:schemeClr val="tx1"/>
              </a:solidFill>
            </a:endParaRPr>
          </a:p>
        </p:txBody>
      </p:sp>
      <p:sp>
        <p:nvSpPr>
          <p:cNvPr id="1477" name="93 Rectángulo redondeado"/>
          <p:cNvSpPr/>
          <p:nvPr/>
        </p:nvSpPr>
        <p:spPr>
          <a:xfrm>
            <a:off x="2733881" y="3591187"/>
            <a:ext cx="702810" cy="7028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Asegurar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acceso</a:t>
            </a:r>
            <a:r>
              <a:rPr lang="en-US" sz="600" dirty="0">
                <a:solidFill>
                  <a:srgbClr val="000000"/>
                </a:solidFill>
              </a:rPr>
              <a:t> a </a:t>
            </a:r>
            <a:r>
              <a:rPr lang="en-US" sz="600" dirty="0" err="1">
                <a:solidFill>
                  <a:srgbClr val="000000"/>
                </a:solidFill>
              </a:rPr>
              <a:t>datos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sensores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remotos</a:t>
            </a:r>
            <a:r>
              <a:rPr lang="en-US" sz="600" dirty="0">
                <a:solidFill>
                  <a:srgbClr val="000000"/>
                </a:solidFill>
              </a:rPr>
              <a:t>, </a:t>
            </a:r>
            <a:r>
              <a:rPr lang="en-US" sz="600" dirty="0" err="1">
                <a:solidFill>
                  <a:srgbClr val="000000"/>
                </a:solidFill>
              </a:rPr>
              <a:t>desarrollar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plataformas</a:t>
            </a:r>
            <a:r>
              <a:rPr lang="en-US" sz="600" dirty="0">
                <a:solidFill>
                  <a:srgbClr val="000000"/>
                </a:solidFill>
              </a:rPr>
              <a:t> y de </a:t>
            </a:r>
            <a:r>
              <a:rPr lang="en-US" sz="600" dirty="0" err="1">
                <a:solidFill>
                  <a:srgbClr val="000000"/>
                </a:solidFill>
              </a:rPr>
              <a:t>procesamiento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1501" name="93 Rectángulo redondeado"/>
          <p:cNvSpPr/>
          <p:nvPr/>
        </p:nvSpPr>
        <p:spPr>
          <a:xfrm>
            <a:off x="3652941" y="2618065"/>
            <a:ext cx="594685" cy="8109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Determinar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protocolo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recopilación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datos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para</a:t>
            </a:r>
            <a:r>
              <a:rPr lang="en-US" sz="600" dirty="0">
                <a:solidFill>
                  <a:schemeClr val="tx1"/>
                </a:solidFill>
              </a:rPr>
              <a:t> el </a:t>
            </a:r>
            <a:r>
              <a:rPr lang="en-US" sz="600" dirty="0" err="1">
                <a:solidFill>
                  <a:schemeClr val="tx1"/>
                </a:solidFill>
              </a:rPr>
              <a:t>Inventario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forestal</a:t>
            </a:r>
            <a:r>
              <a:rPr lang="en-US" sz="600" dirty="0">
                <a:solidFill>
                  <a:schemeClr val="tx1"/>
                </a:solidFill>
              </a:rPr>
              <a:t> (</a:t>
            </a:r>
            <a:r>
              <a:rPr lang="en-US" sz="600" dirty="0" err="1">
                <a:solidFill>
                  <a:schemeClr val="tx1"/>
                </a:solidFill>
              </a:rPr>
              <a:t>opcional</a:t>
            </a:r>
            <a:r>
              <a:rPr lang="en-US" sz="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503" name="93 Rectángulo redondeado"/>
          <p:cNvSpPr/>
          <p:nvPr/>
        </p:nvSpPr>
        <p:spPr>
          <a:xfrm>
            <a:off x="3652941" y="2023380"/>
            <a:ext cx="594685" cy="54062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Determinar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protocolo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para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monitoreo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comunitario</a:t>
            </a:r>
            <a:r>
              <a:rPr lang="en-US" sz="600" dirty="0">
                <a:solidFill>
                  <a:schemeClr val="tx1"/>
                </a:solidFill>
              </a:rPr>
              <a:t> (</a:t>
            </a:r>
            <a:r>
              <a:rPr lang="en-US" sz="600" dirty="0" err="1">
                <a:solidFill>
                  <a:schemeClr val="tx1"/>
                </a:solidFill>
              </a:rPr>
              <a:t>opcional</a:t>
            </a:r>
            <a:r>
              <a:rPr lang="en-US" sz="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922" name="82 CuadroTexto"/>
          <p:cNvSpPr txBox="1"/>
          <p:nvPr/>
        </p:nvSpPr>
        <p:spPr>
          <a:xfrm>
            <a:off x="5977620" y="5861804"/>
            <a:ext cx="919059" cy="323502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r>
              <a:rPr lang="en-US" sz="800" b="1" dirty="0" err="1">
                <a:solidFill>
                  <a:schemeClr val="bg1"/>
                </a:solidFill>
              </a:rPr>
              <a:t>Definir</a:t>
            </a:r>
            <a:r>
              <a:rPr lang="en-US" sz="800" b="1" dirty="0">
                <a:solidFill>
                  <a:schemeClr val="bg1"/>
                </a:solidFill>
              </a:rPr>
              <a:t>/</a:t>
            </a:r>
            <a:r>
              <a:rPr lang="en-US" sz="800" b="1" dirty="0" err="1">
                <a:solidFill>
                  <a:schemeClr val="bg1"/>
                </a:solidFill>
              </a:rPr>
              <a:t>Actualizar</a:t>
            </a:r>
            <a:r>
              <a:rPr lang="en-US" sz="800" b="1" dirty="0">
                <a:solidFill>
                  <a:schemeClr val="bg1"/>
                </a:solidFill>
              </a:rPr>
              <a:t> NR/NER</a:t>
            </a:r>
          </a:p>
        </p:txBody>
      </p:sp>
      <p:sp>
        <p:nvSpPr>
          <p:cNvPr id="136" name="82 CuadroTexto"/>
          <p:cNvSpPr txBox="1"/>
          <p:nvPr/>
        </p:nvSpPr>
        <p:spPr>
          <a:xfrm>
            <a:off x="895762" y="5753679"/>
            <a:ext cx="1297496" cy="485254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r>
              <a:rPr lang="en-US" sz="900" b="1" dirty="0" err="1">
                <a:solidFill>
                  <a:schemeClr val="bg1"/>
                </a:solidFill>
              </a:rPr>
              <a:t>Combinar</a:t>
            </a:r>
            <a:r>
              <a:rPr lang="en-US" sz="900" b="1" dirty="0">
                <a:solidFill>
                  <a:schemeClr val="bg1"/>
                </a:solidFill>
              </a:rPr>
              <a:t> </a:t>
            </a:r>
            <a:r>
              <a:rPr lang="en-US" sz="900" b="1" dirty="0" err="1">
                <a:solidFill>
                  <a:schemeClr val="bg1"/>
                </a:solidFill>
              </a:rPr>
              <a:t>datos</a:t>
            </a:r>
            <a:r>
              <a:rPr lang="en-US" sz="900" b="1" dirty="0">
                <a:solidFill>
                  <a:schemeClr val="bg1"/>
                </a:solidFill>
              </a:rPr>
              <a:t> de </a:t>
            </a:r>
            <a:r>
              <a:rPr lang="en-US" sz="900" b="1" dirty="0" err="1">
                <a:solidFill>
                  <a:schemeClr val="bg1"/>
                </a:solidFill>
              </a:rPr>
              <a:t>actividad</a:t>
            </a:r>
            <a:r>
              <a:rPr lang="en-US" sz="900" b="1" dirty="0">
                <a:solidFill>
                  <a:schemeClr val="bg1"/>
                </a:solidFill>
              </a:rPr>
              <a:t> y </a:t>
            </a:r>
            <a:r>
              <a:rPr lang="en-US" sz="900" b="1" dirty="0" err="1">
                <a:solidFill>
                  <a:schemeClr val="bg1"/>
                </a:solidFill>
              </a:rPr>
              <a:t>factores</a:t>
            </a:r>
            <a:r>
              <a:rPr lang="en-US" sz="900" b="1" dirty="0">
                <a:solidFill>
                  <a:schemeClr val="bg1"/>
                </a:solidFill>
              </a:rPr>
              <a:t> de </a:t>
            </a:r>
            <a:r>
              <a:rPr lang="en-US" sz="900" b="1" dirty="0" err="1">
                <a:solidFill>
                  <a:schemeClr val="bg1"/>
                </a:solidFill>
              </a:rPr>
              <a:t>emisión</a:t>
            </a:r>
            <a:endParaRPr lang="en-US" sz="900" b="1" dirty="0">
              <a:solidFill>
                <a:schemeClr val="bg1"/>
              </a:solidFill>
            </a:endParaRPr>
          </a:p>
        </p:txBody>
      </p:sp>
      <p:cxnSp>
        <p:nvCxnSpPr>
          <p:cNvPr id="2086" name="48 Conector angular"/>
          <p:cNvCxnSpPr>
            <a:stCxn id="249" idx="1"/>
            <a:endCxn id="75" idx="3"/>
          </p:cNvCxnSpPr>
          <p:nvPr/>
        </p:nvCxnSpPr>
        <p:spPr>
          <a:xfrm rot="10800000">
            <a:off x="2517632" y="4672433"/>
            <a:ext cx="108125" cy="9535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sp>
        <p:nvSpPr>
          <p:cNvPr id="2124" name="40 CuadroTexto"/>
          <p:cNvSpPr txBox="1"/>
          <p:nvPr/>
        </p:nvSpPr>
        <p:spPr>
          <a:xfrm>
            <a:off x="2679819" y="1699005"/>
            <a:ext cx="810935" cy="392480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pPr algn="ctr"/>
            <a:r>
              <a:rPr lang="en-US" sz="700" b="1" dirty="0" err="1"/>
              <a:t>Plataforma</a:t>
            </a:r>
            <a:r>
              <a:rPr lang="en-US" sz="700" b="1" dirty="0"/>
              <a:t> de </a:t>
            </a:r>
            <a:r>
              <a:rPr lang="en-US" sz="700" b="1" dirty="0" err="1"/>
              <a:t>datos</a:t>
            </a:r>
            <a:r>
              <a:rPr lang="en-US" sz="700" b="1" dirty="0"/>
              <a:t> de </a:t>
            </a:r>
            <a:r>
              <a:rPr lang="en-US" sz="700" b="1" dirty="0" err="1"/>
              <a:t>actividad</a:t>
            </a:r>
            <a:endParaRPr lang="en-US" sz="700" b="1" dirty="0"/>
          </a:p>
        </p:txBody>
      </p:sp>
      <p:sp>
        <p:nvSpPr>
          <p:cNvPr id="2204" name="93 Rectángulo redondeado"/>
          <p:cNvSpPr/>
          <p:nvPr/>
        </p:nvSpPr>
        <p:spPr>
          <a:xfrm>
            <a:off x="3652941" y="3483062"/>
            <a:ext cx="594685" cy="6487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Determinar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protocolo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recopilación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datos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por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muestreos</a:t>
            </a:r>
            <a:r>
              <a:rPr lang="en-US" sz="600" dirty="0">
                <a:solidFill>
                  <a:schemeClr val="tx1"/>
                </a:solidFill>
              </a:rPr>
              <a:t> en campo (</a:t>
            </a:r>
            <a:r>
              <a:rPr lang="en-US" sz="600" dirty="0" err="1">
                <a:solidFill>
                  <a:schemeClr val="tx1"/>
                </a:solidFill>
              </a:rPr>
              <a:t>opcional</a:t>
            </a:r>
            <a:r>
              <a:rPr lang="en-US" sz="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211" name="40 CuadroTexto"/>
          <p:cNvSpPr txBox="1"/>
          <p:nvPr/>
        </p:nvSpPr>
        <p:spPr>
          <a:xfrm>
            <a:off x="3598878" y="1699005"/>
            <a:ext cx="702810" cy="392480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pPr algn="ctr"/>
            <a:r>
              <a:rPr lang="en-US" sz="700" b="1" dirty="0" err="1"/>
              <a:t>Plataforma</a:t>
            </a:r>
            <a:r>
              <a:rPr lang="en-US" sz="700" b="1" dirty="0"/>
              <a:t> de </a:t>
            </a:r>
            <a:r>
              <a:rPr lang="en-US" sz="700" b="1" dirty="0" err="1"/>
              <a:t>datos</a:t>
            </a:r>
            <a:r>
              <a:rPr lang="en-US" sz="700" b="1" dirty="0"/>
              <a:t> de campo</a:t>
            </a:r>
          </a:p>
        </p:txBody>
      </p:sp>
      <p:sp>
        <p:nvSpPr>
          <p:cNvPr id="2389" name="18 Rectángulo redondeado"/>
          <p:cNvSpPr/>
          <p:nvPr/>
        </p:nvSpPr>
        <p:spPr>
          <a:xfrm>
            <a:off x="7599490" y="1320569"/>
            <a:ext cx="1081246" cy="27031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800" b="1" dirty="0" err="1"/>
              <a:t>Información</a:t>
            </a:r>
            <a:r>
              <a:rPr lang="en-US" sz="800" b="1" dirty="0"/>
              <a:t> </a:t>
            </a:r>
            <a:r>
              <a:rPr lang="en-US" sz="800" b="1" dirty="0" err="1"/>
              <a:t>adicional</a:t>
            </a:r>
            <a:endParaRPr lang="en-US" sz="800" b="1" dirty="0"/>
          </a:p>
        </p:txBody>
      </p:sp>
      <p:sp>
        <p:nvSpPr>
          <p:cNvPr id="2391" name="88 Rectángulo redondeado"/>
          <p:cNvSpPr/>
          <p:nvPr/>
        </p:nvSpPr>
        <p:spPr>
          <a:xfrm>
            <a:off x="895763" y="6402427"/>
            <a:ext cx="2757178" cy="378437"/>
          </a:xfrm>
          <a:prstGeom prst="roundRect">
            <a:avLst/>
          </a:prstGeom>
          <a:noFill/>
          <a:ln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endParaRPr lang="en-US"/>
          </a:p>
        </p:txBody>
      </p:sp>
      <p:cxnSp>
        <p:nvCxnSpPr>
          <p:cNvPr id="2393" name="Elbow Connector 2392"/>
          <p:cNvCxnSpPr>
            <a:stCxn id="142" idx="2"/>
            <a:endCxn id="2391" idx="0"/>
          </p:cNvCxnSpPr>
          <p:nvPr/>
        </p:nvCxnSpPr>
        <p:spPr>
          <a:xfrm rot="5400000">
            <a:off x="2193259" y="6321333"/>
            <a:ext cx="162186" cy="953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97" name="21 Rectángulo redondeado"/>
          <p:cNvSpPr/>
          <p:nvPr/>
        </p:nvSpPr>
        <p:spPr>
          <a:xfrm>
            <a:off x="7761676" y="3861498"/>
            <a:ext cx="810935" cy="378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Desarrollar</a:t>
            </a:r>
            <a:r>
              <a:rPr lang="en-US" sz="600" dirty="0">
                <a:solidFill>
                  <a:schemeClr val="tx1"/>
                </a:solidFill>
              </a:rPr>
              <a:t> plan de </a:t>
            </a:r>
            <a:r>
              <a:rPr lang="en-US" sz="600" dirty="0" err="1">
                <a:solidFill>
                  <a:schemeClr val="tx1"/>
                </a:solidFill>
              </a:rPr>
              <a:t>recopilación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datos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por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actividad</a:t>
            </a:r>
            <a:r>
              <a:rPr lang="en-US" sz="600" dirty="0">
                <a:solidFill>
                  <a:schemeClr val="tx1"/>
                </a:solidFill>
              </a:rPr>
              <a:t> y </a:t>
            </a:r>
            <a:r>
              <a:rPr lang="en-US" sz="600" i="1" dirty="0">
                <a:solidFill>
                  <a:schemeClr val="tx1"/>
                </a:solidFill>
              </a:rPr>
              <a:t>driver</a:t>
            </a:r>
            <a:endParaRPr lang="en-US" sz="600" dirty="0">
              <a:solidFill>
                <a:schemeClr val="tx1"/>
              </a:solidFill>
            </a:endParaRPr>
          </a:p>
        </p:txBody>
      </p:sp>
      <p:cxnSp>
        <p:nvCxnSpPr>
          <p:cNvPr id="169" name="48 Conector angular"/>
          <p:cNvCxnSpPr>
            <a:stCxn id="69" idx="2"/>
            <a:endCxn id="73" idx="1"/>
          </p:cNvCxnSpPr>
          <p:nvPr/>
        </p:nvCxnSpPr>
        <p:spPr>
          <a:xfrm rot="16200000" flipH="1">
            <a:off x="733576" y="3374937"/>
            <a:ext cx="1243433" cy="162187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cxnSp>
        <p:nvCxnSpPr>
          <p:cNvPr id="171" name="Elbow Connector 170"/>
          <p:cNvCxnSpPr>
            <a:stCxn id="158" idx="2"/>
            <a:endCxn id="83" idx="3"/>
          </p:cNvCxnSpPr>
          <p:nvPr/>
        </p:nvCxnSpPr>
        <p:spPr>
          <a:xfrm rot="5400000">
            <a:off x="5626216" y="3077595"/>
            <a:ext cx="270312" cy="108125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cxnSp>
        <p:nvCxnSpPr>
          <p:cNvPr id="238" name="48 Conector angular"/>
          <p:cNvCxnSpPr>
            <a:stCxn id="1473" idx="2"/>
            <a:endCxn id="85" idx="1"/>
          </p:cNvCxnSpPr>
          <p:nvPr/>
        </p:nvCxnSpPr>
        <p:spPr>
          <a:xfrm rot="16200000" flipH="1">
            <a:off x="4040451" y="4257891"/>
            <a:ext cx="326963" cy="507297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sp>
        <p:nvSpPr>
          <p:cNvPr id="241" name="20 Rectángulo redondeado"/>
          <p:cNvSpPr/>
          <p:nvPr/>
        </p:nvSpPr>
        <p:spPr>
          <a:xfrm>
            <a:off x="84828" y="4456183"/>
            <a:ext cx="1135309" cy="432499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Actualizar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periodicamente</a:t>
            </a:r>
            <a:r>
              <a:rPr lang="en-US" sz="600" dirty="0">
                <a:solidFill>
                  <a:srgbClr val="000000"/>
                </a:solidFill>
              </a:rPr>
              <a:t> la </a:t>
            </a:r>
            <a:r>
              <a:rPr lang="en-US" sz="600" dirty="0" err="1">
                <a:solidFill>
                  <a:srgbClr val="000000"/>
                </a:solidFill>
              </a:rPr>
              <a:t>información</a:t>
            </a:r>
            <a:r>
              <a:rPr lang="en-US" sz="600" dirty="0">
                <a:solidFill>
                  <a:srgbClr val="000000"/>
                </a:solidFill>
              </a:rPr>
              <a:t>, </a:t>
            </a:r>
            <a:r>
              <a:rPr lang="en-US" sz="600" dirty="0" err="1">
                <a:solidFill>
                  <a:srgbClr val="000000"/>
                </a:solidFill>
              </a:rPr>
              <a:t>aplicar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metodologías</a:t>
            </a:r>
            <a:r>
              <a:rPr lang="en-US" sz="600" dirty="0">
                <a:solidFill>
                  <a:srgbClr val="000000"/>
                </a:solidFill>
              </a:rPr>
              <a:t> e </a:t>
            </a:r>
            <a:r>
              <a:rPr lang="en-US" sz="600" dirty="0" err="1">
                <a:solidFill>
                  <a:srgbClr val="000000"/>
                </a:solidFill>
              </a:rPr>
              <a:t>identificar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áreas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degradación</a:t>
            </a:r>
            <a:r>
              <a:rPr lang="en-US" sz="600" dirty="0">
                <a:solidFill>
                  <a:srgbClr val="000000"/>
                </a:solidFill>
              </a:rPr>
              <a:t> y </a:t>
            </a:r>
            <a:r>
              <a:rPr lang="en-US" sz="600" dirty="0" err="1">
                <a:solidFill>
                  <a:srgbClr val="000000"/>
                </a:solidFill>
              </a:rPr>
              <a:t>mejora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acervos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carbono</a:t>
            </a:r>
            <a:endParaRPr lang="en-US" sz="600" dirty="0">
              <a:solidFill>
                <a:srgbClr val="000000"/>
              </a:solidFill>
            </a:endParaRPr>
          </a:p>
        </p:txBody>
      </p:sp>
      <p:sp>
        <p:nvSpPr>
          <p:cNvPr id="249" name="15 Rectángulo redondeado"/>
          <p:cNvSpPr/>
          <p:nvPr/>
        </p:nvSpPr>
        <p:spPr>
          <a:xfrm>
            <a:off x="2625756" y="4456183"/>
            <a:ext cx="1135309" cy="4324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Actualizar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periódicamente</a:t>
            </a:r>
            <a:r>
              <a:rPr lang="en-US" sz="600" dirty="0">
                <a:solidFill>
                  <a:srgbClr val="000000"/>
                </a:solidFill>
              </a:rPr>
              <a:t> los </a:t>
            </a:r>
            <a:r>
              <a:rPr lang="en-US" sz="600" dirty="0" err="1">
                <a:solidFill>
                  <a:srgbClr val="000000"/>
                </a:solidFill>
              </a:rPr>
              <a:t>datos</a:t>
            </a:r>
            <a:r>
              <a:rPr lang="en-US" sz="600" dirty="0">
                <a:solidFill>
                  <a:srgbClr val="000000"/>
                </a:solidFill>
              </a:rPr>
              <a:t> y </a:t>
            </a:r>
            <a:r>
              <a:rPr lang="en-US" sz="600" dirty="0" err="1">
                <a:solidFill>
                  <a:srgbClr val="000000"/>
                </a:solidFill>
              </a:rPr>
              <a:t>aplicar</a:t>
            </a:r>
            <a:r>
              <a:rPr lang="en-US" sz="600" dirty="0">
                <a:solidFill>
                  <a:srgbClr val="000000"/>
                </a:solidFill>
              </a:rPr>
              <a:t> el </a:t>
            </a:r>
            <a:r>
              <a:rPr lang="en-US" sz="600" dirty="0" err="1">
                <a:solidFill>
                  <a:srgbClr val="000000"/>
                </a:solidFill>
              </a:rPr>
              <a:t>protocolo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para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generar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mapas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uso</a:t>
            </a:r>
            <a:r>
              <a:rPr lang="en-US" sz="600" dirty="0">
                <a:solidFill>
                  <a:srgbClr val="000000"/>
                </a:solidFill>
              </a:rPr>
              <a:t> y </a:t>
            </a:r>
            <a:r>
              <a:rPr lang="en-US" sz="600" dirty="0" err="1">
                <a:solidFill>
                  <a:srgbClr val="000000"/>
                </a:solidFill>
              </a:rPr>
              <a:t>cambio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uso</a:t>
            </a:r>
            <a:r>
              <a:rPr lang="en-US" sz="600" dirty="0">
                <a:solidFill>
                  <a:srgbClr val="000000"/>
                </a:solidFill>
              </a:rPr>
              <a:t> de </a:t>
            </a:r>
            <a:r>
              <a:rPr lang="en-US" sz="600" dirty="0" err="1">
                <a:solidFill>
                  <a:srgbClr val="000000"/>
                </a:solidFill>
              </a:rPr>
              <a:t>suelo</a:t>
            </a:r>
            <a:endParaRPr lang="en-US" sz="600" dirty="0">
              <a:solidFill>
                <a:srgbClr val="000000"/>
              </a:solidFill>
            </a:endParaRPr>
          </a:p>
        </p:txBody>
      </p:sp>
      <p:cxnSp>
        <p:nvCxnSpPr>
          <p:cNvPr id="327" name="Elbow Connector 326"/>
          <p:cNvCxnSpPr>
            <a:stCxn id="636" idx="2"/>
            <a:endCxn id="960" idx="0"/>
          </p:cNvCxnSpPr>
          <p:nvPr/>
        </p:nvCxnSpPr>
        <p:spPr>
          <a:xfrm rot="5400000">
            <a:off x="5572153" y="4618370"/>
            <a:ext cx="432499" cy="216249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1" name="82 CuadroTexto"/>
          <p:cNvSpPr txBox="1"/>
          <p:nvPr/>
        </p:nvSpPr>
        <p:spPr>
          <a:xfrm>
            <a:off x="4247626" y="6402427"/>
            <a:ext cx="973122" cy="346610"/>
          </a:xfrm>
          <a:prstGeom prst="rect">
            <a:avLst/>
          </a:prstGeom>
          <a:noFill/>
          <a:ln>
            <a:noFill/>
          </a:ln>
        </p:spPr>
        <p:txBody>
          <a:bodyPr wrap="square" lIns="68644" tIns="34322" rIns="68644" bIns="34322" rtlCol="0">
            <a:spAutoFit/>
          </a:bodyPr>
          <a:lstStyle/>
          <a:p>
            <a:r>
              <a:rPr lang="en-US" sz="900" b="1" dirty="0" err="1">
                <a:solidFill>
                  <a:schemeClr val="bg1"/>
                </a:solidFill>
              </a:rPr>
              <a:t>Reporte</a:t>
            </a:r>
            <a:r>
              <a:rPr lang="en-US" sz="900" b="1" dirty="0">
                <a:solidFill>
                  <a:schemeClr val="bg1"/>
                </a:solidFill>
              </a:rPr>
              <a:t> </a:t>
            </a:r>
            <a:r>
              <a:rPr lang="en-US" sz="900" b="1" dirty="0" err="1">
                <a:solidFill>
                  <a:schemeClr val="bg1"/>
                </a:solidFill>
              </a:rPr>
              <a:t>verificable</a:t>
            </a: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372" name="45 Rectángulo"/>
          <p:cNvSpPr/>
          <p:nvPr/>
        </p:nvSpPr>
        <p:spPr>
          <a:xfrm>
            <a:off x="2301383" y="6456489"/>
            <a:ext cx="919059" cy="2703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Inventario</a:t>
            </a:r>
            <a:r>
              <a:rPr lang="en-US" sz="700" dirty="0"/>
              <a:t> de GEI y USCUSS</a:t>
            </a:r>
          </a:p>
        </p:txBody>
      </p:sp>
      <p:sp>
        <p:nvSpPr>
          <p:cNvPr id="380" name="45 Rectángulo"/>
          <p:cNvSpPr/>
          <p:nvPr/>
        </p:nvSpPr>
        <p:spPr>
          <a:xfrm>
            <a:off x="5389230" y="6456489"/>
            <a:ext cx="858702" cy="2703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Reporte</a:t>
            </a:r>
            <a:r>
              <a:rPr lang="en-US" sz="700" dirty="0"/>
              <a:t> REDD+</a:t>
            </a:r>
          </a:p>
        </p:txBody>
      </p:sp>
      <p:sp>
        <p:nvSpPr>
          <p:cNvPr id="401" name="45 Rectángulo"/>
          <p:cNvSpPr/>
          <p:nvPr/>
        </p:nvSpPr>
        <p:spPr>
          <a:xfrm>
            <a:off x="3815128" y="5861804"/>
            <a:ext cx="594685" cy="3243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Restablecer</a:t>
            </a:r>
            <a:r>
              <a:rPr lang="en-US" sz="700" dirty="0"/>
              <a:t> NR/NER</a:t>
            </a:r>
          </a:p>
        </p:txBody>
      </p:sp>
      <p:sp>
        <p:nvSpPr>
          <p:cNvPr id="69" name="11 Rectángulo redondeado"/>
          <p:cNvSpPr/>
          <p:nvPr/>
        </p:nvSpPr>
        <p:spPr>
          <a:xfrm>
            <a:off x="949825" y="2564002"/>
            <a:ext cx="648748" cy="270312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b="1" dirty="0" err="1">
                <a:solidFill>
                  <a:srgbClr val="000000"/>
                </a:solidFill>
              </a:rPr>
              <a:t>Aplicar</a:t>
            </a:r>
            <a:r>
              <a:rPr lang="en-US" sz="600" b="1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protocolos</a:t>
            </a:r>
            <a:r>
              <a:rPr lang="en-US" sz="600" dirty="0">
                <a:solidFill>
                  <a:srgbClr val="000000"/>
                </a:solidFill>
              </a:rPr>
              <a:t> de GC/CC</a:t>
            </a:r>
          </a:p>
        </p:txBody>
      </p:sp>
      <p:cxnSp>
        <p:nvCxnSpPr>
          <p:cNvPr id="470" name="48 Conector angular"/>
          <p:cNvCxnSpPr>
            <a:stCxn id="69" idx="2"/>
            <a:endCxn id="241" idx="3"/>
          </p:cNvCxnSpPr>
          <p:nvPr/>
        </p:nvCxnSpPr>
        <p:spPr>
          <a:xfrm rot="5400000">
            <a:off x="328108" y="3726343"/>
            <a:ext cx="1838119" cy="54062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cxnSp>
        <p:nvCxnSpPr>
          <p:cNvPr id="499" name="Elbow Connector 498"/>
          <p:cNvCxnSpPr>
            <a:stCxn id="158" idx="2"/>
            <a:endCxn id="1086" idx="1"/>
          </p:cNvCxnSpPr>
          <p:nvPr/>
        </p:nvCxnSpPr>
        <p:spPr>
          <a:xfrm rot="16200000" flipH="1">
            <a:off x="5058562" y="3753373"/>
            <a:ext cx="1675931" cy="162186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sp>
        <p:nvSpPr>
          <p:cNvPr id="591" name="42 CuadroTexto"/>
          <p:cNvSpPr txBox="1"/>
          <p:nvPr/>
        </p:nvSpPr>
        <p:spPr>
          <a:xfrm>
            <a:off x="7653552" y="1699006"/>
            <a:ext cx="1027184" cy="392480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pPr algn="ctr"/>
            <a:r>
              <a:rPr lang="en-US" sz="700" b="1" dirty="0" err="1"/>
              <a:t>Otra</a:t>
            </a:r>
            <a:r>
              <a:rPr lang="en-US" sz="700" b="1" dirty="0"/>
              <a:t> </a:t>
            </a:r>
            <a:r>
              <a:rPr lang="en-US" sz="700" b="1" dirty="0" err="1"/>
              <a:t>información</a:t>
            </a:r>
            <a:r>
              <a:rPr lang="en-US" sz="700" b="1" dirty="0"/>
              <a:t> socio-</a:t>
            </a:r>
            <a:r>
              <a:rPr lang="en-US" sz="700" b="1" dirty="0" err="1"/>
              <a:t>económica</a:t>
            </a:r>
            <a:r>
              <a:rPr lang="en-US" sz="700" b="1" dirty="0"/>
              <a:t> y </a:t>
            </a:r>
            <a:r>
              <a:rPr lang="en-US" sz="700" b="1" dirty="0" err="1"/>
              <a:t>ambiental</a:t>
            </a:r>
            <a:r>
              <a:rPr lang="en-US" sz="700" b="1" dirty="0"/>
              <a:t> </a:t>
            </a:r>
            <a:r>
              <a:rPr lang="en-US" sz="700" b="1" dirty="0" err="1"/>
              <a:t>relevante</a:t>
            </a:r>
            <a:endParaRPr lang="en-US" sz="700" b="1" dirty="0"/>
          </a:p>
        </p:txBody>
      </p:sp>
      <p:sp>
        <p:nvSpPr>
          <p:cNvPr id="602" name="93 Rectángulo redondeado"/>
          <p:cNvSpPr/>
          <p:nvPr/>
        </p:nvSpPr>
        <p:spPr>
          <a:xfrm>
            <a:off x="7815739" y="2185566"/>
            <a:ext cx="702810" cy="48656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b="1" dirty="0" err="1">
                <a:solidFill>
                  <a:schemeClr val="tx1"/>
                </a:solidFill>
              </a:rPr>
              <a:t>Definir</a:t>
            </a:r>
            <a:r>
              <a:rPr lang="en-US" sz="600" b="1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método</a:t>
            </a:r>
            <a:r>
              <a:rPr lang="en-US" sz="600" b="1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para</a:t>
            </a:r>
            <a:r>
              <a:rPr lang="en-US" sz="600" b="1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evaluar</a:t>
            </a:r>
            <a:r>
              <a:rPr lang="en-US" sz="600" b="1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factores</a:t>
            </a:r>
            <a:r>
              <a:rPr lang="en-US" sz="600" b="1" dirty="0">
                <a:solidFill>
                  <a:schemeClr val="tx1"/>
                </a:solidFill>
              </a:rPr>
              <a:t> de DD+ y </a:t>
            </a:r>
            <a:r>
              <a:rPr lang="en-US" sz="600" b="1" dirty="0" err="1">
                <a:solidFill>
                  <a:schemeClr val="tx1"/>
                </a:solidFill>
              </a:rPr>
              <a:t>sus</a:t>
            </a:r>
            <a:r>
              <a:rPr lang="en-US" sz="600" b="1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tendencias</a:t>
            </a:r>
            <a:endParaRPr lang="en-US" sz="600" b="1" dirty="0">
              <a:solidFill>
                <a:schemeClr val="tx1"/>
              </a:solidFill>
            </a:endParaRPr>
          </a:p>
        </p:txBody>
      </p:sp>
      <p:sp>
        <p:nvSpPr>
          <p:cNvPr id="603" name="21 Rectángulo redondeado"/>
          <p:cNvSpPr/>
          <p:nvPr/>
        </p:nvSpPr>
        <p:spPr>
          <a:xfrm>
            <a:off x="7761676" y="2888376"/>
            <a:ext cx="810935" cy="8649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b="1" dirty="0" err="1">
                <a:solidFill>
                  <a:srgbClr val="000000"/>
                </a:solidFill>
              </a:rPr>
              <a:t>Identificar</a:t>
            </a:r>
            <a:r>
              <a:rPr lang="en-US" sz="600" b="1" dirty="0">
                <a:solidFill>
                  <a:srgbClr val="000000"/>
                </a:solidFill>
              </a:rPr>
              <a:t> </a:t>
            </a:r>
            <a:r>
              <a:rPr lang="en-US" sz="600" b="1" dirty="0" err="1">
                <a:solidFill>
                  <a:srgbClr val="000000"/>
                </a:solidFill>
              </a:rPr>
              <a:t>datos</a:t>
            </a:r>
            <a:r>
              <a:rPr lang="en-US" sz="600" b="1" dirty="0">
                <a:solidFill>
                  <a:srgbClr val="000000"/>
                </a:solidFill>
              </a:rPr>
              <a:t> </a:t>
            </a:r>
            <a:r>
              <a:rPr lang="en-US" sz="600" b="1" dirty="0" err="1">
                <a:solidFill>
                  <a:srgbClr val="000000"/>
                </a:solidFill>
              </a:rPr>
              <a:t>necesarios</a:t>
            </a:r>
            <a:r>
              <a:rPr lang="en-US" sz="600" b="1" dirty="0">
                <a:solidFill>
                  <a:srgbClr val="000000"/>
                </a:solidFill>
              </a:rPr>
              <a:t>.</a:t>
            </a:r>
          </a:p>
          <a:p>
            <a:pPr algn="ctr"/>
            <a:endParaRPr lang="en-US" sz="600" b="1" dirty="0">
              <a:solidFill>
                <a:srgbClr val="000000"/>
              </a:solidFill>
            </a:endParaRPr>
          </a:p>
          <a:p>
            <a:pPr algn="ctr"/>
            <a:r>
              <a:rPr lang="en-US" sz="600" b="1" dirty="0" err="1">
                <a:solidFill>
                  <a:srgbClr val="000000"/>
                </a:solidFill>
              </a:rPr>
              <a:t>Recopilar</a:t>
            </a:r>
            <a:r>
              <a:rPr lang="en-US" sz="600" b="1" dirty="0">
                <a:solidFill>
                  <a:srgbClr val="000000"/>
                </a:solidFill>
              </a:rPr>
              <a:t> </a:t>
            </a:r>
            <a:r>
              <a:rPr lang="en-US" sz="600" b="1" dirty="0" err="1">
                <a:solidFill>
                  <a:srgbClr val="000000"/>
                </a:solidFill>
              </a:rPr>
              <a:t>datos</a:t>
            </a:r>
            <a:r>
              <a:rPr lang="en-US" sz="600" b="1" dirty="0">
                <a:solidFill>
                  <a:srgbClr val="000000"/>
                </a:solidFill>
              </a:rPr>
              <a:t> </a:t>
            </a:r>
            <a:r>
              <a:rPr lang="en-US" sz="600" b="1" dirty="0" err="1">
                <a:solidFill>
                  <a:srgbClr val="000000"/>
                </a:solidFill>
              </a:rPr>
              <a:t>existentes</a:t>
            </a:r>
            <a:r>
              <a:rPr lang="en-US" sz="600" b="1" dirty="0">
                <a:solidFill>
                  <a:srgbClr val="000000"/>
                </a:solidFill>
              </a:rPr>
              <a:t> e </a:t>
            </a:r>
            <a:r>
              <a:rPr lang="en-US" sz="600" b="1" dirty="0" err="1">
                <a:solidFill>
                  <a:srgbClr val="000000"/>
                </a:solidFill>
              </a:rPr>
              <a:t>identificar</a:t>
            </a:r>
            <a:r>
              <a:rPr lang="en-US" sz="600" b="1" dirty="0">
                <a:solidFill>
                  <a:srgbClr val="000000"/>
                </a:solidFill>
              </a:rPr>
              <a:t> </a:t>
            </a:r>
            <a:r>
              <a:rPr lang="en-US" sz="600" b="1" dirty="0" err="1">
                <a:solidFill>
                  <a:srgbClr val="000000"/>
                </a:solidFill>
              </a:rPr>
              <a:t>vacíos</a:t>
            </a:r>
            <a:r>
              <a:rPr lang="en-US" sz="600" b="1" dirty="0">
                <a:solidFill>
                  <a:srgbClr val="000000"/>
                </a:solidFill>
              </a:rPr>
              <a:t> de </a:t>
            </a:r>
            <a:r>
              <a:rPr lang="en-US" sz="600" b="1" dirty="0" err="1">
                <a:solidFill>
                  <a:srgbClr val="000000"/>
                </a:solidFill>
              </a:rPr>
              <a:t>información</a:t>
            </a:r>
            <a:r>
              <a:rPr lang="en-US" sz="600" b="1" dirty="0">
                <a:solidFill>
                  <a:srgbClr val="000000"/>
                </a:solidFill>
              </a:rPr>
              <a:t>.</a:t>
            </a:r>
            <a:r>
              <a:rPr lang="en-US" sz="600" b="1" dirty="0">
                <a:solidFill>
                  <a:srgbClr val="FFFFFF"/>
                </a:solidFill>
              </a:rPr>
              <a:t>. </a:t>
            </a:r>
          </a:p>
        </p:txBody>
      </p:sp>
      <p:sp>
        <p:nvSpPr>
          <p:cNvPr id="636" name="45 Rectángulo"/>
          <p:cNvSpPr/>
          <p:nvPr/>
        </p:nvSpPr>
        <p:spPr>
          <a:xfrm>
            <a:off x="6572306" y="5104931"/>
            <a:ext cx="594685" cy="3784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r>
              <a:rPr lang="en-US" sz="700" dirty="0" err="1"/>
              <a:t>Evaluación</a:t>
            </a:r>
            <a:r>
              <a:rPr lang="en-US" sz="700" dirty="0"/>
              <a:t> de </a:t>
            </a:r>
            <a:r>
              <a:rPr lang="en-US" sz="700" i="1" dirty="0"/>
              <a:t>drivers</a:t>
            </a:r>
            <a:r>
              <a:rPr lang="en-US" sz="700" dirty="0"/>
              <a:t> de DD &amp; +</a:t>
            </a:r>
          </a:p>
        </p:txBody>
      </p:sp>
      <p:sp>
        <p:nvSpPr>
          <p:cNvPr id="639" name="27 Rectángulo redondeado"/>
          <p:cNvSpPr/>
          <p:nvPr/>
        </p:nvSpPr>
        <p:spPr>
          <a:xfrm>
            <a:off x="7383241" y="4456182"/>
            <a:ext cx="919059" cy="4325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Recopilar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datos</a:t>
            </a:r>
            <a:r>
              <a:rPr lang="en-US" sz="600" dirty="0">
                <a:solidFill>
                  <a:srgbClr val="000000"/>
                </a:solidFill>
              </a:rPr>
              <a:t> </a:t>
            </a:r>
            <a:r>
              <a:rPr lang="en-US" sz="600" dirty="0" err="1">
                <a:solidFill>
                  <a:srgbClr val="000000"/>
                </a:solidFill>
              </a:rPr>
              <a:t>periódicamente</a:t>
            </a:r>
            <a:r>
              <a:rPr lang="en-US" sz="600" dirty="0">
                <a:solidFill>
                  <a:srgbClr val="000000"/>
                </a:solidFill>
              </a:rPr>
              <a:t> y</a:t>
            </a:r>
          </a:p>
        </p:txBody>
      </p:sp>
      <p:cxnSp>
        <p:nvCxnSpPr>
          <p:cNvPr id="687" name="Elbow Connector 686"/>
          <p:cNvCxnSpPr>
            <a:stCxn id="670" idx="2"/>
            <a:endCxn id="185" idx="0"/>
          </p:cNvCxnSpPr>
          <p:nvPr/>
        </p:nvCxnSpPr>
        <p:spPr>
          <a:xfrm rot="5400000">
            <a:off x="5207232" y="6307818"/>
            <a:ext cx="162187" cy="2703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0" name="78 Conector angular"/>
          <p:cNvCxnSpPr>
            <a:stCxn id="639" idx="2"/>
            <a:endCxn id="636" idx="0"/>
          </p:cNvCxnSpPr>
          <p:nvPr/>
        </p:nvCxnSpPr>
        <p:spPr>
          <a:xfrm rot="5400000">
            <a:off x="7248085" y="4510246"/>
            <a:ext cx="216249" cy="973122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6" name="82 CuadroTexto"/>
          <p:cNvSpPr txBox="1"/>
          <p:nvPr/>
        </p:nvSpPr>
        <p:spPr>
          <a:xfrm>
            <a:off x="7761676" y="5861804"/>
            <a:ext cx="1135309" cy="346610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r>
              <a:rPr lang="en-US" sz="900" b="1" dirty="0" err="1">
                <a:solidFill>
                  <a:schemeClr val="bg1"/>
                </a:solidFill>
              </a:rPr>
              <a:t>Diseño</a:t>
            </a:r>
            <a:r>
              <a:rPr lang="en-US" sz="900" b="1" dirty="0">
                <a:solidFill>
                  <a:schemeClr val="bg1"/>
                </a:solidFill>
              </a:rPr>
              <a:t> y </a:t>
            </a:r>
            <a:r>
              <a:rPr lang="en-US" sz="900" b="1" dirty="0" err="1">
                <a:solidFill>
                  <a:schemeClr val="bg1"/>
                </a:solidFill>
              </a:rPr>
              <a:t>evaluación</a:t>
            </a:r>
            <a:r>
              <a:rPr lang="en-US" sz="900" b="1" dirty="0">
                <a:solidFill>
                  <a:schemeClr val="bg1"/>
                </a:solidFill>
              </a:rPr>
              <a:t> de </a:t>
            </a:r>
            <a:r>
              <a:rPr lang="en-US" sz="900" b="1" dirty="0" err="1">
                <a:solidFill>
                  <a:schemeClr val="bg1"/>
                </a:solidFill>
              </a:rPr>
              <a:t>política</a:t>
            </a:r>
            <a:r>
              <a:rPr lang="en-US" sz="900" b="1" dirty="0">
                <a:solidFill>
                  <a:schemeClr val="bg1"/>
                </a:solidFill>
              </a:rPr>
              <a:t> REDD+</a:t>
            </a:r>
          </a:p>
        </p:txBody>
      </p:sp>
      <p:sp>
        <p:nvSpPr>
          <p:cNvPr id="787" name="45 Rectángulo"/>
          <p:cNvSpPr/>
          <p:nvPr/>
        </p:nvSpPr>
        <p:spPr>
          <a:xfrm>
            <a:off x="7004804" y="5915866"/>
            <a:ext cx="756872" cy="2162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/>
              <a:t>Evaluación</a:t>
            </a:r>
            <a:r>
              <a:rPr lang="en-US" sz="700" dirty="0"/>
              <a:t> de </a:t>
            </a:r>
            <a:r>
              <a:rPr lang="en-US" sz="700" dirty="0" err="1"/>
              <a:t>políticas</a:t>
            </a:r>
            <a:endParaRPr lang="en-US" sz="700" dirty="0"/>
          </a:p>
        </p:txBody>
      </p:sp>
      <p:cxnSp>
        <p:nvCxnSpPr>
          <p:cNvPr id="789" name="Elbow Connector 788"/>
          <p:cNvCxnSpPr>
            <a:stCxn id="636" idx="2"/>
            <a:endCxn id="787" idx="0"/>
          </p:cNvCxnSpPr>
          <p:nvPr/>
        </p:nvCxnSpPr>
        <p:spPr>
          <a:xfrm rot="16200000" flipH="1">
            <a:off x="6910195" y="5442821"/>
            <a:ext cx="432499" cy="51359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31" name="Elbow Connector 2130"/>
          <p:cNvCxnSpPr>
            <a:stCxn id="380" idx="0"/>
            <a:endCxn id="787" idx="2"/>
          </p:cNvCxnSpPr>
          <p:nvPr/>
        </p:nvCxnSpPr>
        <p:spPr>
          <a:xfrm rot="5400000" flipH="1" flipV="1">
            <a:off x="6438723" y="5511972"/>
            <a:ext cx="324374" cy="156466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0" name="105 Rectángulo redondeado"/>
          <p:cNvSpPr/>
          <p:nvPr/>
        </p:nvSpPr>
        <p:spPr>
          <a:xfrm>
            <a:off x="5491059" y="2023380"/>
            <a:ext cx="648749" cy="59468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Definir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metas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precisión</a:t>
            </a:r>
            <a:r>
              <a:rPr lang="en-US" sz="600" dirty="0">
                <a:solidFill>
                  <a:schemeClr val="tx1"/>
                </a:solidFill>
              </a:rPr>
              <a:t> y </a:t>
            </a:r>
            <a:r>
              <a:rPr lang="en-US" sz="600" b="1" dirty="0" err="1">
                <a:solidFill>
                  <a:schemeClr val="tx1"/>
                </a:solidFill>
              </a:rPr>
              <a:t>protocolos</a:t>
            </a:r>
            <a:r>
              <a:rPr lang="en-US" sz="600" dirty="0">
                <a:solidFill>
                  <a:schemeClr val="tx1"/>
                </a:solidFill>
              </a:rPr>
              <a:t> de GC y CC</a:t>
            </a:r>
          </a:p>
        </p:txBody>
      </p:sp>
      <p:sp>
        <p:nvSpPr>
          <p:cNvPr id="842" name="105 Rectángulo redondeado"/>
          <p:cNvSpPr/>
          <p:nvPr/>
        </p:nvSpPr>
        <p:spPr>
          <a:xfrm>
            <a:off x="949825" y="1969317"/>
            <a:ext cx="648749" cy="486561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Definir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metas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precisión</a:t>
            </a:r>
            <a:r>
              <a:rPr lang="en-US" sz="600" dirty="0">
                <a:solidFill>
                  <a:schemeClr val="tx1"/>
                </a:solidFill>
              </a:rPr>
              <a:t> y </a:t>
            </a:r>
            <a:r>
              <a:rPr lang="en-US" sz="600" b="1" dirty="0" err="1">
                <a:solidFill>
                  <a:schemeClr val="tx1"/>
                </a:solidFill>
              </a:rPr>
              <a:t>protocolos</a:t>
            </a:r>
            <a:r>
              <a:rPr lang="en-US" sz="600" dirty="0">
                <a:solidFill>
                  <a:schemeClr val="tx1"/>
                </a:solidFill>
              </a:rPr>
              <a:t> de GC y CC</a:t>
            </a:r>
          </a:p>
        </p:txBody>
      </p:sp>
      <p:cxnSp>
        <p:nvCxnSpPr>
          <p:cNvPr id="851" name="60 Conector recto de flecha"/>
          <p:cNvCxnSpPr>
            <a:stCxn id="820" idx="2"/>
            <a:endCxn id="158" idx="0"/>
          </p:cNvCxnSpPr>
          <p:nvPr/>
        </p:nvCxnSpPr>
        <p:spPr>
          <a:xfrm>
            <a:off x="5815434" y="2618065"/>
            <a:ext cx="0" cy="108125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sp>
        <p:nvSpPr>
          <p:cNvPr id="896" name="21 Rectángulo redondeado"/>
          <p:cNvSpPr/>
          <p:nvPr/>
        </p:nvSpPr>
        <p:spPr>
          <a:xfrm>
            <a:off x="192953" y="3320875"/>
            <a:ext cx="919059" cy="270312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rgbClr val="000000"/>
                </a:solidFill>
              </a:rPr>
              <a:t>Implementar</a:t>
            </a:r>
            <a:r>
              <a:rPr lang="en-US" sz="600" dirty="0">
                <a:solidFill>
                  <a:srgbClr val="000000"/>
                </a:solidFill>
              </a:rPr>
              <a:t> plan de </a:t>
            </a:r>
            <a:r>
              <a:rPr lang="en-US" sz="600" b="1" dirty="0" err="1">
                <a:solidFill>
                  <a:srgbClr val="000000"/>
                </a:solidFill>
              </a:rPr>
              <a:t>recopilación</a:t>
            </a:r>
            <a:r>
              <a:rPr lang="en-US" sz="600" b="1" dirty="0">
                <a:solidFill>
                  <a:srgbClr val="000000"/>
                </a:solidFill>
              </a:rPr>
              <a:t> de </a:t>
            </a:r>
            <a:r>
              <a:rPr lang="en-US" sz="600" b="1" dirty="0" err="1">
                <a:solidFill>
                  <a:srgbClr val="000000"/>
                </a:solidFill>
              </a:rPr>
              <a:t>datos</a:t>
            </a:r>
            <a:endParaRPr lang="en-US" sz="600" b="1" dirty="0">
              <a:solidFill>
                <a:srgbClr val="000000"/>
              </a:solidFill>
            </a:endParaRPr>
          </a:p>
        </p:txBody>
      </p:sp>
      <p:sp>
        <p:nvSpPr>
          <p:cNvPr id="909" name="12 Rectángulo redondeado"/>
          <p:cNvSpPr/>
          <p:nvPr/>
        </p:nvSpPr>
        <p:spPr>
          <a:xfrm>
            <a:off x="1652635" y="2780252"/>
            <a:ext cx="864997" cy="378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Desarrollar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protocolo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para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clasificación</a:t>
            </a:r>
            <a:r>
              <a:rPr lang="en-US" sz="600" dirty="0">
                <a:solidFill>
                  <a:schemeClr val="tx1"/>
                </a:solidFill>
              </a:rPr>
              <a:t> y </a:t>
            </a:r>
            <a:r>
              <a:rPr lang="en-US" sz="600" dirty="0" err="1">
                <a:solidFill>
                  <a:schemeClr val="tx1"/>
                </a:solidFill>
              </a:rPr>
              <a:t>detección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cambio</a:t>
            </a:r>
            <a:r>
              <a:rPr lang="en-US" sz="600" dirty="0">
                <a:solidFill>
                  <a:schemeClr val="tx1"/>
                </a:solidFill>
              </a:rPr>
              <a:t> con </a:t>
            </a:r>
            <a:r>
              <a:rPr lang="en-US" sz="600" dirty="0" err="1">
                <a:solidFill>
                  <a:schemeClr val="tx1"/>
                </a:solidFill>
              </a:rPr>
              <a:t>imagenes</a:t>
            </a:r>
            <a:r>
              <a:rPr lang="en-US" sz="600" dirty="0">
                <a:solidFill>
                  <a:schemeClr val="tx1"/>
                </a:solidFill>
              </a:rPr>
              <a:t> Landsat</a:t>
            </a:r>
          </a:p>
        </p:txBody>
      </p:sp>
      <p:sp>
        <p:nvSpPr>
          <p:cNvPr id="936" name="26 Rectángulo redondeado"/>
          <p:cNvSpPr/>
          <p:nvPr/>
        </p:nvSpPr>
        <p:spPr>
          <a:xfrm>
            <a:off x="4463875" y="3537124"/>
            <a:ext cx="1243433" cy="3784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Diseñar</a:t>
            </a:r>
            <a:r>
              <a:rPr lang="en-US" sz="600" dirty="0">
                <a:solidFill>
                  <a:schemeClr val="tx1"/>
                </a:solidFill>
              </a:rPr>
              <a:t> plan de </a:t>
            </a:r>
            <a:r>
              <a:rPr lang="en-US" sz="600" dirty="0" err="1">
                <a:solidFill>
                  <a:schemeClr val="tx1"/>
                </a:solidFill>
              </a:rPr>
              <a:t>recolección</a:t>
            </a:r>
            <a:r>
              <a:rPr lang="en-US" sz="600" dirty="0">
                <a:solidFill>
                  <a:schemeClr val="tx1"/>
                </a:solidFill>
              </a:rPr>
              <a:t> de </a:t>
            </a:r>
            <a:r>
              <a:rPr lang="en-US" sz="600" dirty="0" err="1">
                <a:solidFill>
                  <a:schemeClr val="tx1"/>
                </a:solidFill>
              </a:rPr>
              <a:t>datos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usando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muestreo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para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llenar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vaciós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para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medir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acervos</a:t>
            </a:r>
            <a:r>
              <a:rPr lang="en-US" sz="600" dirty="0">
                <a:solidFill>
                  <a:schemeClr val="tx1"/>
                </a:solidFill>
              </a:rPr>
              <a:t> de C</a:t>
            </a:r>
          </a:p>
        </p:txBody>
      </p:sp>
      <p:sp>
        <p:nvSpPr>
          <p:cNvPr id="949" name="18 Rectángulo redondeado"/>
          <p:cNvSpPr/>
          <p:nvPr/>
        </p:nvSpPr>
        <p:spPr>
          <a:xfrm>
            <a:off x="5058561" y="5861804"/>
            <a:ext cx="919059" cy="32437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>
                <a:solidFill>
                  <a:schemeClr val="tx1"/>
                </a:solidFill>
              </a:rPr>
              <a:t>Desarrollar</a:t>
            </a:r>
            <a:r>
              <a:rPr lang="en-US" sz="700" dirty="0">
                <a:solidFill>
                  <a:schemeClr val="tx1"/>
                </a:solidFill>
              </a:rPr>
              <a:t> </a:t>
            </a:r>
            <a:r>
              <a:rPr lang="en-US" sz="700" dirty="0" err="1">
                <a:solidFill>
                  <a:schemeClr val="tx1"/>
                </a:solidFill>
              </a:rPr>
              <a:t>método</a:t>
            </a:r>
            <a:r>
              <a:rPr lang="en-US" sz="700" dirty="0">
                <a:solidFill>
                  <a:schemeClr val="tx1"/>
                </a:solidFill>
              </a:rPr>
              <a:t> </a:t>
            </a:r>
            <a:r>
              <a:rPr lang="en-US" sz="700" dirty="0" err="1">
                <a:solidFill>
                  <a:schemeClr val="tx1"/>
                </a:solidFill>
              </a:rPr>
              <a:t>para</a:t>
            </a:r>
            <a:r>
              <a:rPr lang="en-US" sz="700" dirty="0">
                <a:solidFill>
                  <a:schemeClr val="tx1"/>
                </a:solidFill>
              </a:rPr>
              <a:t> </a:t>
            </a:r>
            <a:r>
              <a:rPr lang="en-US" sz="700" dirty="0" err="1">
                <a:solidFill>
                  <a:schemeClr val="tx1"/>
                </a:solidFill>
              </a:rPr>
              <a:t>definir</a:t>
            </a:r>
            <a:r>
              <a:rPr lang="en-US" sz="700" dirty="0">
                <a:solidFill>
                  <a:schemeClr val="tx1"/>
                </a:solidFill>
              </a:rPr>
              <a:t>/</a:t>
            </a:r>
            <a:r>
              <a:rPr lang="en-US" sz="700" dirty="0" err="1">
                <a:solidFill>
                  <a:schemeClr val="tx1"/>
                </a:solidFill>
              </a:rPr>
              <a:t>actualizar</a:t>
            </a:r>
            <a:r>
              <a:rPr lang="en-US" sz="700" dirty="0">
                <a:solidFill>
                  <a:schemeClr val="tx1"/>
                </a:solidFill>
              </a:rPr>
              <a:t> NR/NER</a:t>
            </a:r>
          </a:p>
        </p:txBody>
      </p:sp>
      <p:sp>
        <p:nvSpPr>
          <p:cNvPr id="960" name="18 Rectángulo redondeado"/>
          <p:cNvSpPr/>
          <p:nvPr/>
        </p:nvSpPr>
        <p:spPr>
          <a:xfrm>
            <a:off x="4463875" y="5915866"/>
            <a:ext cx="486561" cy="21624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68644" tIns="34322" rIns="68644" bIns="34322" rtlCol="0" anchor="ctr"/>
          <a:lstStyle/>
          <a:p>
            <a:pPr algn="ctr"/>
            <a:r>
              <a:rPr lang="en-US" sz="700" dirty="0" err="1">
                <a:solidFill>
                  <a:srgbClr val="000000"/>
                </a:solidFill>
              </a:rPr>
              <a:t>Estimar</a:t>
            </a:r>
            <a:r>
              <a:rPr lang="en-US" sz="700" dirty="0">
                <a:solidFill>
                  <a:srgbClr val="000000"/>
                </a:solidFill>
              </a:rPr>
              <a:t> NR/NER</a:t>
            </a:r>
          </a:p>
        </p:txBody>
      </p:sp>
      <p:cxnSp>
        <p:nvCxnSpPr>
          <p:cNvPr id="963" name="60 Conector recto de flecha"/>
          <p:cNvCxnSpPr>
            <a:stCxn id="960" idx="1"/>
            <a:endCxn id="401" idx="3"/>
          </p:cNvCxnSpPr>
          <p:nvPr/>
        </p:nvCxnSpPr>
        <p:spPr>
          <a:xfrm flipH="1">
            <a:off x="4409813" y="6023991"/>
            <a:ext cx="54062" cy="0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cxnSp>
        <p:nvCxnSpPr>
          <p:cNvPr id="966" name="60 Conector recto de flecha"/>
          <p:cNvCxnSpPr>
            <a:stCxn id="949" idx="1"/>
            <a:endCxn id="960" idx="3"/>
          </p:cNvCxnSpPr>
          <p:nvPr/>
        </p:nvCxnSpPr>
        <p:spPr>
          <a:xfrm flipH="1">
            <a:off x="4950436" y="6023991"/>
            <a:ext cx="108125" cy="0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cxnSp>
        <p:nvCxnSpPr>
          <p:cNvPr id="815" name="Straight Arrow Connector 814"/>
          <p:cNvCxnSpPr>
            <a:stCxn id="2391" idx="3"/>
            <a:endCxn id="185" idx="1"/>
          </p:cNvCxnSpPr>
          <p:nvPr/>
        </p:nvCxnSpPr>
        <p:spPr>
          <a:xfrm>
            <a:off x="3652941" y="6591645"/>
            <a:ext cx="54062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78 Conector angular"/>
          <p:cNvCxnSpPr>
            <a:stCxn id="2397" idx="2"/>
            <a:endCxn id="639" idx="0"/>
          </p:cNvCxnSpPr>
          <p:nvPr/>
        </p:nvCxnSpPr>
        <p:spPr>
          <a:xfrm rot="5400000">
            <a:off x="7896833" y="4185871"/>
            <a:ext cx="216248" cy="324374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42 CuadroTexto"/>
          <p:cNvSpPr txBox="1"/>
          <p:nvPr/>
        </p:nvSpPr>
        <p:spPr>
          <a:xfrm>
            <a:off x="8248237" y="4428063"/>
            <a:ext cx="895763" cy="485254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pPr algn="ctr"/>
            <a:r>
              <a:rPr lang="en-US" sz="900" b="1" dirty="0" err="1">
                <a:solidFill>
                  <a:schemeClr val="accent1">
                    <a:lumMod val="75000"/>
                  </a:schemeClr>
                </a:solidFill>
              </a:rPr>
              <a:t>Medición</a:t>
            </a:r>
            <a:r>
              <a:rPr lang="en-US" sz="9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>
                <a:solidFill>
                  <a:schemeClr val="accent1">
                    <a:lumMod val="75000"/>
                  </a:schemeClr>
                </a:solidFill>
              </a:rPr>
              <a:t>repetida</a:t>
            </a:r>
            <a:endParaRPr lang="en-US" sz="9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900" b="1" dirty="0" err="1">
                <a:solidFill>
                  <a:schemeClr val="accent1">
                    <a:lumMod val="75000"/>
                  </a:schemeClr>
                </a:solidFill>
              </a:rPr>
              <a:t>monitoreo</a:t>
            </a:r>
            <a:r>
              <a:rPr lang="en-US" sz="9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263" name="42 CuadroTexto"/>
          <p:cNvSpPr txBox="1"/>
          <p:nvPr/>
        </p:nvSpPr>
        <p:spPr>
          <a:xfrm>
            <a:off x="2896068" y="5050869"/>
            <a:ext cx="864997" cy="485254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pPr algn="ctr"/>
            <a:r>
              <a:rPr lang="en-US" sz="900" b="1" dirty="0" err="1">
                <a:solidFill>
                  <a:schemeClr val="accent1">
                    <a:lumMod val="75000"/>
                  </a:schemeClr>
                </a:solidFill>
              </a:rPr>
              <a:t>Productos</a:t>
            </a:r>
            <a:r>
              <a:rPr lang="en-US" sz="9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>
                <a:solidFill>
                  <a:schemeClr val="accent1">
                    <a:lumMod val="75000"/>
                  </a:schemeClr>
                </a:solidFill>
              </a:rPr>
              <a:t>intermedios</a:t>
            </a:r>
            <a:r>
              <a:rPr lang="en-US" sz="900" b="1" dirty="0">
                <a:solidFill>
                  <a:schemeClr val="accent1">
                    <a:lumMod val="75000"/>
                  </a:schemeClr>
                </a:solidFill>
              </a:rPr>
              <a:t> clave</a:t>
            </a:r>
          </a:p>
        </p:txBody>
      </p:sp>
      <p:cxnSp>
        <p:nvCxnSpPr>
          <p:cNvPr id="274" name="Straight Arrow Connector 273"/>
          <p:cNvCxnSpPr>
            <a:stCxn id="142" idx="3"/>
            <a:endCxn id="670" idx="1"/>
          </p:cNvCxnSpPr>
          <p:nvPr/>
        </p:nvCxnSpPr>
        <p:spPr>
          <a:xfrm>
            <a:off x="3652940" y="6023991"/>
            <a:ext cx="10812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6" name="42 CuadroTexto"/>
          <p:cNvSpPr txBox="1"/>
          <p:nvPr/>
        </p:nvSpPr>
        <p:spPr>
          <a:xfrm>
            <a:off x="114256" y="5969929"/>
            <a:ext cx="673382" cy="485254"/>
          </a:xfrm>
          <a:prstGeom prst="rect">
            <a:avLst/>
          </a:prstGeom>
          <a:noFill/>
        </p:spPr>
        <p:txBody>
          <a:bodyPr wrap="square" lIns="68644" tIns="34322" rIns="68644" bIns="34322" rtlCol="0">
            <a:spAutoFit/>
          </a:bodyPr>
          <a:lstStyle/>
          <a:p>
            <a:pPr algn="ctr"/>
            <a:r>
              <a:rPr lang="en-US" sz="900" b="1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Productos</a:t>
            </a:r>
            <a:r>
              <a:rPr lang="en-US" sz="9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finales y </a:t>
            </a:r>
            <a:r>
              <a:rPr lang="en-US" sz="900" b="1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reportes</a:t>
            </a:r>
            <a:endParaRPr lang="en-US" sz="9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56" name="60 Conector recto de flecha"/>
          <p:cNvCxnSpPr/>
          <p:nvPr/>
        </p:nvCxnSpPr>
        <p:spPr>
          <a:xfrm rot="5400000">
            <a:off x="3085147" y="4400967"/>
            <a:ext cx="114419" cy="1192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cxnSp>
      <p:sp>
        <p:nvSpPr>
          <p:cNvPr id="2" name="1 Rectángulo"/>
          <p:cNvSpPr/>
          <p:nvPr/>
        </p:nvSpPr>
        <p:spPr>
          <a:xfrm>
            <a:off x="114256" y="98269"/>
            <a:ext cx="81880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“Tabla periódica” de los elementos MRV:  iniciamos con un marco unificado desagregado y flexible  de elementos/insumos técnicos para acomodar diferentes alcances de los sistemas de monitoreo.  </a:t>
            </a:r>
            <a:r>
              <a:rPr lang="es-ES" b="1" u="sng" dirty="0"/>
              <a:t>Permitió identificar las áreas de interés común</a:t>
            </a:r>
          </a:p>
        </p:txBody>
      </p:sp>
    </p:spTree>
    <p:extLst>
      <p:ext uri="{BB962C8B-B14F-4D97-AF65-F5344CB8AC3E}">
        <p14:creationId xmlns:p14="http://schemas.microsoft.com/office/powerpoint/2010/main" val="34930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59724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Para explorar los temas de institucionalización y sostenibilidad se desarrollo un marco analítico sencillo centrado en los </a:t>
            </a:r>
            <a:r>
              <a:rPr lang="es-ES" dirty="0"/>
              <a:t>flujos de </a:t>
            </a:r>
            <a:r>
              <a:rPr lang="es-ES" dirty="0" smtClean="0"/>
              <a:t>información, papeles </a:t>
            </a:r>
            <a:r>
              <a:rPr lang="es-ES" dirty="0"/>
              <a:t>y </a:t>
            </a:r>
            <a:r>
              <a:rPr lang="es-ES" dirty="0" smtClean="0"/>
              <a:t>responsabilidades. </a:t>
            </a:r>
            <a:endParaRPr lang="es-ES" dirty="0"/>
          </a:p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54" y="681093"/>
            <a:ext cx="8371483" cy="6167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55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Reflexiones</a:t>
            </a:r>
            <a:endParaRPr lang="es-ES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17638"/>
            <a:ext cx="8229600" cy="4708525"/>
          </a:xfrm>
        </p:spPr>
        <p:txBody>
          <a:bodyPr vert="horz">
            <a:normAutofit fontScale="92500" lnSpcReduction="20000"/>
          </a:bodyPr>
          <a:lstStyle/>
          <a:p>
            <a:pPr algn="just"/>
            <a:r>
              <a:rPr lang="es-ES" dirty="0" smtClean="0"/>
              <a:t>La institucionalización de los SNMF está emergiendo como un tema prioritario.</a:t>
            </a:r>
          </a:p>
          <a:p>
            <a:pPr algn="just">
              <a:spcBef>
                <a:spcPts val="0"/>
              </a:spcBef>
              <a:defRPr/>
            </a:pPr>
            <a:r>
              <a:rPr lang="es-ES" dirty="0"/>
              <a:t>L</a:t>
            </a:r>
            <a:r>
              <a:rPr lang="es-ES" dirty="0" smtClean="0"/>
              <a:t>a </a:t>
            </a:r>
            <a:r>
              <a:rPr lang="es-ES" dirty="0"/>
              <a:t>sostenibilidad técnica y financiera a largo </a:t>
            </a:r>
            <a:r>
              <a:rPr lang="es-ES" dirty="0" smtClean="0"/>
              <a:t>plazo es crítica y complementaria con la institucionalización .</a:t>
            </a:r>
            <a:endParaRPr lang="es-ES" dirty="0"/>
          </a:p>
          <a:p>
            <a:pPr algn="just"/>
            <a:r>
              <a:rPr lang="es-ES" dirty="0" smtClean="0"/>
              <a:t>Es necesario el apoyo para la construcción  de NRF/NREF en los países de acuerdo con los requerimientos de la CMNUCC.</a:t>
            </a:r>
          </a:p>
          <a:p>
            <a:pPr algn="just"/>
            <a:r>
              <a:rPr lang="es-ES" dirty="0" smtClean="0"/>
              <a:t>Se espera que este ejercicio lleve al fortalecimiento y operación  de una agenda de cooperación sur – </a:t>
            </a:r>
            <a:r>
              <a:rPr lang="es-ES" dirty="0" smtClean="0"/>
              <a:t>sur.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4350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999</Words>
  <Application>Microsoft Office PowerPoint</Application>
  <PresentationFormat>Presentación en pantalla (4:3)</PresentationFormat>
  <Paragraphs>106</Paragraphs>
  <Slides>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Evaluación  regional sobre necesidades en monitoreo forestal de los países de la Estrategia Mesoamericana de Sustentabilidad Ambiental (EMSA)</vt:lpstr>
      <vt:lpstr>Presentación de PowerPoint</vt:lpstr>
      <vt:lpstr>Presentación de PowerPoint</vt:lpstr>
      <vt:lpstr>Presentación de PowerPoint</vt:lpstr>
      <vt:lpstr>Presentación de PowerPoint</vt:lpstr>
      <vt:lpstr>Reflexiones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 regional sobre necesidades en monitoreo forestal de los países de la Estrategia Mesoamericana de Sustentabilidad Ambiental (EMSA)</dc:title>
  <dc:creator>Johanna Barba</dc:creator>
  <cp:lastModifiedBy>Ana Karla Perea Blazquez</cp:lastModifiedBy>
  <cp:revision>24</cp:revision>
  <dcterms:created xsi:type="dcterms:W3CDTF">2015-05-18T16:37:35Z</dcterms:created>
  <dcterms:modified xsi:type="dcterms:W3CDTF">2015-05-22T16:37:59Z</dcterms:modified>
</cp:coreProperties>
</file>