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9" r:id="rId2"/>
    <p:sldId id="319" r:id="rId3"/>
    <p:sldId id="321" r:id="rId4"/>
    <p:sldId id="323" r:id="rId5"/>
    <p:sldId id="324" r:id="rId6"/>
    <p:sldId id="257" r:id="rId7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ose Jesus Rangel Pinon" initials="JJRP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Estilo claro 3 - Acento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89343" autoAdjust="0"/>
  </p:normalViewPr>
  <p:slideViewPr>
    <p:cSldViewPr snapToGrid="0" snapToObjects="1">
      <p:cViewPr>
        <p:scale>
          <a:sx n="60" d="100"/>
          <a:sy n="60" d="100"/>
        </p:scale>
        <p:origin x="-51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71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A8A00DA-EB9B-41A5-9FA2-9F2659663B7C}" type="doc">
      <dgm:prSet loTypeId="urn:microsoft.com/office/officeart/2005/8/layout/chevron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s-MX"/>
        </a:p>
      </dgm:t>
    </dgm:pt>
    <dgm:pt modelId="{5186D28B-1ADE-4F93-833C-D5E0709365F0}">
      <dgm:prSet phldrT="[Texto]" custT="1"/>
      <dgm:spPr/>
      <dgm:t>
        <a:bodyPr/>
        <a:lstStyle/>
        <a:p>
          <a:r>
            <a:rPr lang="es-MX" sz="1700" dirty="0" err="1" smtClean="0"/>
            <a:t>May</a:t>
          </a:r>
          <a:r>
            <a:rPr lang="es-MX" sz="1700" dirty="0" smtClean="0"/>
            <a:t> 2013</a:t>
          </a:r>
          <a:endParaRPr lang="es-MX" sz="1700" dirty="0"/>
        </a:p>
      </dgm:t>
    </dgm:pt>
    <dgm:pt modelId="{2D547E4C-3C77-4CD0-A22C-FF93B8A51CD1}" type="parTrans" cxnId="{694007D0-4846-4ADB-970F-A574A1A5E2D7}">
      <dgm:prSet/>
      <dgm:spPr/>
      <dgm:t>
        <a:bodyPr/>
        <a:lstStyle/>
        <a:p>
          <a:endParaRPr lang="es-MX" sz="1700"/>
        </a:p>
      </dgm:t>
    </dgm:pt>
    <dgm:pt modelId="{79FF1B6C-8FC6-426C-A6E6-211B458466A3}" type="sibTrans" cxnId="{694007D0-4846-4ADB-970F-A574A1A5E2D7}">
      <dgm:prSet/>
      <dgm:spPr/>
      <dgm:t>
        <a:bodyPr/>
        <a:lstStyle/>
        <a:p>
          <a:endParaRPr lang="es-MX" sz="1700"/>
        </a:p>
      </dgm:t>
    </dgm:pt>
    <dgm:pt modelId="{B82A8B54-D7C3-4CF7-8B70-30EBF3B02B8E}">
      <dgm:prSet phldrT="[Texto]" custT="1"/>
      <dgm:spPr/>
      <dgm:t>
        <a:bodyPr/>
        <a:lstStyle/>
        <a:p>
          <a:r>
            <a:rPr lang="en-US" sz="1700" noProof="0" dirty="0" smtClean="0"/>
            <a:t>Second meeting of the Ministers Council of EMSA (may 2013), cooperation activities in monitoring systems and climate change analysis</a:t>
          </a:r>
          <a:endParaRPr lang="en-US" sz="1700" noProof="0" dirty="0"/>
        </a:p>
      </dgm:t>
    </dgm:pt>
    <dgm:pt modelId="{134AD951-A5ED-4375-B865-168F26268BCF}" type="parTrans" cxnId="{0067A0BE-7A14-4138-B364-B21A372ACB83}">
      <dgm:prSet/>
      <dgm:spPr/>
      <dgm:t>
        <a:bodyPr/>
        <a:lstStyle/>
        <a:p>
          <a:endParaRPr lang="es-MX" sz="1700"/>
        </a:p>
      </dgm:t>
    </dgm:pt>
    <dgm:pt modelId="{E1D700A1-EB36-4CCB-A3CF-EA623171A48D}" type="sibTrans" cxnId="{0067A0BE-7A14-4138-B364-B21A372ACB83}">
      <dgm:prSet/>
      <dgm:spPr/>
      <dgm:t>
        <a:bodyPr/>
        <a:lstStyle/>
        <a:p>
          <a:endParaRPr lang="es-MX" sz="1700"/>
        </a:p>
      </dgm:t>
    </dgm:pt>
    <dgm:pt modelId="{84EC1CCE-0AF5-4129-B980-548C9BA2517D}">
      <dgm:prSet phldrT="[Texto]" custT="1"/>
      <dgm:spPr/>
      <dgm:t>
        <a:bodyPr/>
        <a:lstStyle/>
        <a:p>
          <a:r>
            <a:rPr lang="es-MX" sz="1700" dirty="0" err="1" smtClean="0"/>
            <a:t>July</a:t>
          </a:r>
          <a:r>
            <a:rPr lang="es-MX" sz="1700" dirty="0" smtClean="0"/>
            <a:t> 2013</a:t>
          </a:r>
          <a:endParaRPr lang="es-MX" sz="1700" dirty="0"/>
        </a:p>
      </dgm:t>
    </dgm:pt>
    <dgm:pt modelId="{7B8B1751-DB74-4D26-AF83-2B066879228D}" type="parTrans" cxnId="{BD2EC776-C625-48DF-9667-54B30986E367}">
      <dgm:prSet/>
      <dgm:spPr/>
      <dgm:t>
        <a:bodyPr/>
        <a:lstStyle/>
        <a:p>
          <a:endParaRPr lang="es-MX" sz="1700"/>
        </a:p>
      </dgm:t>
    </dgm:pt>
    <dgm:pt modelId="{3947A40F-61B3-4E4A-85E2-866151A28F13}" type="sibTrans" cxnId="{BD2EC776-C625-48DF-9667-54B30986E367}">
      <dgm:prSet/>
      <dgm:spPr/>
      <dgm:t>
        <a:bodyPr/>
        <a:lstStyle/>
        <a:p>
          <a:endParaRPr lang="es-MX" sz="1700"/>
        </a:p>
      </dgm:t>
    </dgm:pt>
    <dgm:pt modelId="{E523239C-6497-450A-8693-426304DB90A2}">
      <dgm:prSet phldrT="[Texto]" custT="1"/>
      <dgm:spPr/>
      <dgm:t>
        <a:bodyPr/>
        <a:lstStyle/>
        <a:p>
          <a:r>
            <a:rPr lang="en-US" sz="1700" noProof="0" dirty="0" smtClean="0"/>
            <a:t>Workshop “</a:t>
          </a:r>
          <a:r>
            <a:rPr lang="en-US" sz="1700" i="1" noProof="0" dirty="0" smtClean="0"/>
            <a:t>International cooperation opportunities to strengthen monitoring systems in Mesoamerica and REDD+ Readiness</a:t>
          </a:r>
          <a:r>
            <a:rPr lang="en-US" sz="1700" noProof="0" dirty="0" smtClean="0"/>
            <a:t>”</a:t>
          </a:r>
          <a:endParaRPr lang="en-US" sz="1700" noProof="0" dirty="0"/>
        </a:p>
      </dgm:t>
    </dgm:pt>
    <dgm:pt modelId="{F146C7B8-9988-4966-8E41-88402F393E01}" type="parTrans" cxnId="{7D375F88-A4E9-47FE-B726-558681C68F75}">
      <dgm:prSet/>
      <dgm:spPr/>
      <dgm:t>
        <a:bodyPr/>
        <a:lstStyle/>
        <a:p>
          <a:endParaRPr lang="es-MX" sz="1700"/>
        </a:p>
      </dgm:t>
    </dgm:pt>
    <dgm:pt modelId="{B46AA3A5-F70A-40B9-9254-282952974CD2}" type="sibTrans" cxnId="{7D375F88-A4E9-47FE-B726-558681C68F75}">
      <dgm:prSet/>
      <dgm:spPr/>
      <dgm:t>
        <a:bodyPr/>
        <a:lstStyle/>
        <a:p>
          <a:endParaRPr lang="es-MX" sz="1700"/>
        </a:p>
      </dgm:t>
    </dgm:pt>
    <dgm:pt modelId="{9879F6FB-482B-4419-9599-D0D2482B4FF4}">
      <dgm:prSet phldrT="[Texto]" custT="1"/>
      <dgm:spPr/>
      <dgm:t>
        <a:bodyPr/>
        <a:lstStyle/>
        <a:p>
          <a:r>
            <a:rPr lang="es-MX" sz="1700" dirty="0" smtClean="0"/>
            <a:t>Nov 2013</a:t>
          </a:r>
          <a:endParaRPr lang="es-MX" sz="1700" dirty="0"/>
        </a:p>
      </dgm:t>
    </dgm:pt>
    <dgm:pt modelId="{8718ED2D-385D-48A8-B699-74E6E966F343}" type="parTrans" cxnId="{68A2DF92-AD42-41AB-A5EE-66ACA49574C6}">
      <dgm:prSet/>
      <dgm:spPr/>
      <dgm:t>
        <a:bodyPr/>
        <a:lstStyle/>
        <a:p>
          <a:endParaRPr lang="es-MX" sz="1700"/>
        </a:p>
      </dgm:t>
    </dgm:pt>
    <dgm:pt modelId="{B8AE5A9F-1E2A-4E54-8FB3-B3ECF00383CC}" type="sibTrans" cxnId="{68A2DF92-AD42-41AB-A5EE-66ACA49574C6}">
      <dgm:prSet/>
      <dgm:spPr/>
      <dgm:t>
        <a:bodyPr/>
        <a:lstStyle/>
        <a:p>
          <a:endParaRPr lang="es-MX" sz="1700"/>
        </a:p>
      </dgm:t>
    </dgm:pt>
    <dgm:pt modelId="{0E5D7657-9FA9-4AE3-81CD-649074D9757F}">
      <dgm:prSet phldrT="[Texto]" custT="1"/>
      <dgm:spPr/>
      <dgm:t>
        <a:bodyPr/>
        <a:lstStyle/>
        <a:p>
          <a:r>
            <a:rPr lang="en-US" sz="1700" noProof="0" dirty="0" smtClean="0"/>
            <a:t>Draft “State of implementation of National Monitoring Systems in Mesoamerica”</a:t>
          </a:r>
          <a:endParaRPr lang="en-US" sz="1700" noProof="0" dirty="0"/>
        </a:p>
      </dgm:t>
    </dgm:pt>
    <dgm:pt modelId="{03D0CFC8-F1AA-464A-AD30-0052FF222AD0}" type="parTrans" cxnId="{CE6F09E4-0C42-4A80-9208-7CF5D5CF894D}">
      <dgm:prSet/>
      <dgm:spPr/>
      <dgm:t>
        <a:bodyPr/>
        <a:lstStyle/>
        <a:p>
          <a:endParaRPr lang="es-MX" sz="1700"/>
        </a:p>
      </dgm:t>
    </dgm:pt>
    <dgm:pt modelId="{661EA66A-6C3A-45A4-BEFD-A88BC744D039}" type="sibTrans" cxnId="{CE6F09E4-0C42-4A80-9208-7CF5D5CF894D}">
      <dgm:prSet/>
      <dgm:spPr/>
      <dgm:t>
        <a:bodyPr/>
        <a:lstStyle/>
        <a:p>
          <a:endParaRPr lang="es-MX" sz="1700"/>
        </a:p>
      </dgm:t>
    </dgm:pt>
    <dgm:pt modelId="{B2C43ED2-4994-4317-8528-97E80E389DDE}">
      <dgm:prSet phldrT="[Texto]" custT="1"/>
      <dgm:spPr/>
      <dgm:t>
        <a:bodyPr/>
        <a:lstStyle/>
        <a:p>
          <a:r>
            <a:rPr lang="en-US" sz="1700" noProof="0" dirty="0" smtClean="0"/>
            <a:t>Warsaw meeting: Agreement to develop a Work Plan proposal to strengthen national forest monitoring systems.</a:t>
          </a:r>
          <a:endParaRPr lang="en-US" sz="1700" noProof="0" dirty="0"/>
        </a:p>
      </dgm:t>
    </dgm:pt>
    <dgm:pt modelId="{F56CD1CA-6B3B-4138-9B3C-E872F9C5747C}" type="sibTrans" cxnId="{D6AA8925-DA49-4B10-B070-621A29862F44}">
      <dgm:prSet/>
      <dgm:spPr/>
      <dgm:t>
        <a:bodyPr/>
        <a:lstStyle/>
        <a:p>
          <a:endParaRPr lang="es-MX" sz="1700"/>
        </a:p>
      </dgm:t>
    </dgm:pt>
    <dgm:pt modelId="{7F3667E8-DD90-4D3F-B3B4-288B74B1F8BA}" type="parTrans" cxnId="{D6AA8925-DA49-4B10-B070-621A29862F44}">
      <dgm:prSet/>
      <dgm:spPr/>
      <dgm:t>
        <a:bodyPr/>
        <a:lstStyle/>
        <a:p>
          <a:endParaRPr lang="es-MX" sz="1700"/>
        </a:p>
      </dgm:t>
    </dgm:pt>
    <dgm:pt modelId="{1B22053E-8110-4FFD-A90F-E11786CFE54C}">
      <dgm:prSet phldrT="[Texto]" custT="1"/>
      <dgm:spPr/>
      <dgm:t>
        <a:bodyPr/>
        <a:lstStyle/>
        <a:p>
          <a:r>
            <a:rPr lang="es-MX" sz="1700" dirty="0" smtClean="0"/>
            <a:t>Feb 2014</a:t>
          </a:r>
          <a:endParaRPr lang="es-MX" sz="1700" dirty="0"/>
        </a:p>
      </dgm:t>
    </dgm:pt>
    <dgm:pt modelId="{70CE56F0-2A39-4707-9A69-033CA10A1E2F}" type="parTrans" cxnId="{00497B53-DC04-4101-94F1-C12DDDF31E95}">
      <dgm:prSet/>
      <dgm:spPr/>
      <dgm:t>
        <a:bodyPr/>
        <a:lstStyle/>
        <a:p>
          <a:endParaRPr lang="es-MX" sz="1700"/>
        </a:p>
      </dgm:t>
    </dgm:pt>
    <dgm:pt modelId="{0DF28815-829E-466A-8C5B-F0565B99F33A}" type="sibTrans" cxnId="{00497B53-DC04-4101-94F1-C12DDDF31E95}">
      <dgm:prSet/>
      <dgm:spPr/>
      <dgm:t>
        <a:bodyPr/>
        <a:lstStyle/>
        <a:p>
          <a:endParaRPr lang="es-MX" sz="1700"/>
        </a:p>
      </dgm:t>
    </dgm:pt>
    <dgm:pt modelId="{AF66471B-1CA6-4C32-BC7B-E4A40701707F}">
      <dgm:prSet phldrT="[Texto]" custT="1"/>
      <dgm:spPr/>
      <dgm:t>
        <a:bodyPr/>
        <a:lstStyle/>
        <a:p>
          <a:r>
            <a:rPr lang="en-US" sz="1700" noProof="0" smtClean="0"/>
            <a:t>Identify needs and priorities on forest monitoring in order to identify collaboration priorities in the Mesoamerican Region.</a:t>
          </a:r>
          <a:endParaRPr lang="en-US" sz="1700" noProof="0"/>
        </a:p>
      </dgm:t>
    </dgm:pt>
    <dgm:pt modelId="{98782A05-642E-445F-A744-F72838479E9B}" type="parTrans" cxnId="{83DED50C-ED5A-4262-BB03-F1145823C831}">
      <dgm:prSet/>
      <dgm:spPr/>
      <dgm:t>
        <a:bodyPr/>
        <a:lstStyle/>
        <a:p>
          <a:endParaRPr lang="es-MX" sz="1700"/>
        </a:p>
      </dgm:t>
    </dgm:pt>
    <dgm:pt modelId="{A79ACD27-70E2-46C1-B1EF-F7149BDE2249}" type="sibTrans" cxnId="{83DED50C-ED5A-4262-BB03-F1145823C831}">
      <dgm:prSet/>
      <dgm:spPr/>
      <dgm:t>
        <a:bodyPr/>
        <a:lstStyle/>
        <a:p>
          <a:endParaRPr lang="es-MX" sz="1700"/>
        </a:p>
      </dgm:t>
    </dgm:pt>
    <dgm:pt modelId="{F5E521BA-5314-43FF-ABBE-8001449B3099}">
      <dgm:prSet custT="1"/>
      <dgm:spPr/>
      <dgm:t>
        <a:bodyPr/>
        <a:lstStyle/>
        <a:p>
          <a:r>
            <a:rPr lang="en-US" sz="1700" noProof="0" dirty="0" smtClean="0"/>
            <a:t>Draft for final feedback from countries. Proposal for three main activities: </a:t>
          </a:r>
          <a:r>
            <a:rPr lang="en-US" sz="1700" noProof="0" dirty="0" err="1" smtClean="0"/>
            <a:t>i</a:t>
          </a:r>
          <a:r>
            <a:rPr lang="en-US" sz="1700" noProof="0" dirty="0" smtClean="0"/>
            <a:t>) south-south cooperation early actions; ii) sources of finance for the activities, iii) Master plan for building capacities and institutionalizing monitoring systems.</a:t>
          </a:r>
          <a:endParaRPr lang="en-US" sz="1700" noProof="0" dirty="0"/>
        </a:p>
      </dgm:t>
    </dgm:pt>
    <dgm:pt modelId="{56B28BE8-3139-4914-9004-BD07C1AE7B58}" type="parTrans" cxnId="{7B715558-030E-4BB1-B2E8-EB5D8393554B}">
      <dgm:prSet/>
      <dgm:spPr/>
      <dgm:t>
        <a:bodyPr/>
        <a:lstStyle/>
        <a:p>
          <a:endParaRPr lang="es-MX" sz="1700"/>
        </a:p>
      </dgm:t>
    </dgm:pt>
    <dgm:pt modelId="{ADD85F21-A722-4AC9-81D1-B4DBF4D1287F}" type="sibTrans" cxnId="{7B715558-030E-4BB1-B2E8-EB5D8393554B}">
      <dgm:prSet/>
      <dgm:spPr/>
      <dgm:t>
        <a:bodyPr/>
        <a:lstStyle/>
        <a:p>
          <a:endParaRPr lang="es-MX" sz="1700"/>
        </a:p>
      </dgm:t>
    </dgm:pt>
    <dgm:pt modelId="{621782DF-EFE7-477B-8AB6-C513782A44F1}">
      <dgm:prSet custT="1"/>
      <dgm:spPr/>
      <dgm:t>
        <a:bodyPr/>
        <a:lstStyle/>
        <a:p>
          <a:r>
            <a:rPr lang="en-US" sz="1400" noProof="0" dirty="0" smtClean="0"/>
            <a:t>Feb – Nov 2014</a:t>
          </a:r>
          <a:endParaRPr lang="en-US" sz="1400" noProof="0" dirty="0"/>
        </a:p>
      </dgm:t>
    </dgm:pt>
    <dgm:pt modelId="{49BF6C98-A924-4C24-A297-C493D9BF91C7}" type="parTrans" cxnId="{F1B52A02-828E-46DD-9269-6C88127311F1}">
      <dgm:prSet/>
      <dgm:spPr/>
      <dgm:t>
        <a:bodyPr/>
        <a:lstStyle/>
        <a:p>
          <a:endParaRPr lang="es-MX" sz="1700"/>
        </a:p>
      </dgm:t>
    </dgm:pt>
    <dgm:pt modelId="{3AAF5EFF-050C-4DAD-89A9-E2C735CA2DA3}" type="sibTrans" cxnId="{F1B52A02-828E-46DD-9269-6C88127311F1}">
      <dgm:prSet/>
      <dgm:spPr/>
      <dgm:t>
        <a:bodyPr/>
        <a:lstStyle/>
        <a:p>
          <a:endParaRPr lang="es-MX" sz="1700"/>
        </a:p>
      </dgm:t>
    </dgm:pt>
    <dgm:pt modelId="{456470A5-7B0B-4020-B280-DBA1459DFEFB}">
      <dgm:prSet custT="1"/>
      <dgm:spPr/>
      <dgm:t>
        <a:bodyPr/>
        <a:lstStyle/>
        <a:p>
          <a:r>
            <a:rPr lang="en-US" sz="1700" b="1" dirty="0" smtClean="0">
              <a:latin typeface="Calibri" panose="020F0502020204030204" pitchFamily="34" charset="0"/>
            </a:rPr>
            <a:t>Early cooperation actions</a:t>
          </a:r>
          <a:r>
            <a:rPr lang="en-US" sz="1700" dirty="0" smtClean="0">
              <a:latin typeface="Calibri" panose="020F0502020204030204" pitchFamily="34" charset="0"/>
            </a:rPr>
            <a:t>: Strengthening of technical capacities through six workshops (2014), with technical and financial support of the main initiatives working on monitoring systems for REDD+ in the region.</a:t>
          </a:r>
          <a:endParaRPr lang="en-US" sz="1700" noProof="0" dirty="0"/>
        </a:p>
      </dgm:t>
    </dgm:pt>
    <dgm:pt modelId="{41B43E5E-BFAB-4D0F-BABD-0C4613978861}" type="parTrans" cxnId="{365CFF47-7914-4557-B643-EAAD4386D3A1}">
      <dgm:prSet/>
      <dgm:spPr/>
      <dgm:t>
        <a:bodyPr/>
        <a:lstStyle/>
        <a:p>
          <a:endParaRPr lang="es-MX" sz="1700"/>
        </a:p>
      </dgm:t>
    </dgm:pt>
    <dgm:pt modelId="{04AA4B69-D54B-47AF-A996-BC58FFE91614}" type="sibTrans" cxnId="{365CFF47-7914-4557-B643-EAAD4386D3A1}">
      <dgm:prSet/>
      <dgm:spPr/>
      <dgm:t>
        <a:bodyPr/>
        <a:lstStyle/>
        <a:p>
          <a:endParaRPr lang="es-MX" sz="1700"/>
        </a:p>
      </dgm:t>
    </dgm:pt>
    <dgm:pt modelId="{055C79D8-61F1-4327-ACE1-48FF947C9BAC}">
      <dgm:prSet custT="1"/>
      <dgm:spPr/>
      <dgm:t>
        <a:bodyPr/>
        <a:lstStyle/>
        <a:p>
          <a:r>
            <a:rPr lang="en-US" sz="1700" noProof="0" dirty="0" smtClean="0"/>
            <a:t>Approval of regional needs assessment: </a:t>
          </a:r>
          <a:r>
            <a:rPr lang="en-US" sz="1700" b="1" dirty="0" smtClean="0">
              <a:latin typeface="Calibri" panose="020F0502020204030204" pitchFamily="34" charset="0"/>
            </a:rPr>
            <a:t>financial and technical support by the UN-REDD programme</a:t>
          </a:r>
          <a:r>
            <a:rPr lang="en-US" sz="1700" dirty="0" smtClean="0">
              <a:latin typeface="Calibri" panose="020F0502020204030204" pitchFamily="34" charset="0"/>
            </a:rPr>
            <a:t> to consolidate the Detailed Plan for Forest Monitoring within the EMSA </a:t>
          </a:r>
          <a:endParaRPr lang="en-US" sz="1700" noProof="0" dirty="0"/>
        </a:p>
      </dgm:t>
    </dgm:pt>
    <dgm:pt modelId="{EB09D9CF-E9DE-4A04-8C91-87A95133C54D}" type="parTrans" cxnId="{DD0D2D4C-183B-46A0-B263-93E65FF0678A}">
      <dgm:prSet/>
      <dgm:spPr/>
      <dgm:t>
        <a:bodyPr/>
        <a:lstStyle/>
        <a:p>
          <a:endParaRPr lang="es-MX" sz="1700"/>
        </a:p>
      </dgm:t>
    </dgm:pt>
    <dgm:pt modelId="{B5D95155-900D-4AC9-997C-CE8274A36EBB}" type="sibTrans" cxnId="{DD0D2D4C-183B-46A0-B263-93E65FF0678A}">
      <dgm:prSet/>
      <dgm:spPr/>
      <dgm:t>
        <a:bodyPr/>
        <a:lstStyle/>
        <a:p>
          <a:endParaRPr lang="es-MX" sz="1700"/>
        </a:p>
      </dgm:t>
    </dgm:pt>
    <dgm:pt modelId="{ED7DAE76-2F40-4A8D-8DA4-53B299D0A488}">
      <dgm:prSet custT="1"/>
      <dgm:spPr/>
      <dgm:t>
        <a:bodyPr/>
        <a:lstStyle/>
        <a:p>
          <a:r>
            <a:rPr lang="en-US" sz="1700" noProof="0" dirty="0" smtClean="0"/>
            <a:t>Oct 2014</a:t>
          </a:r>
          <a:endParaRPr lang="en-US" sz="1700" noProof="0" dirty="0"/>
        </a:p>
      </dgm:t>
    </dgm:pt>
    <dgm:pt modelId="{8B283780-0B20-4C93-BEC3-C7AB5CF9D30D}" type="parTrans" cxnId="{9E8A6BF4-CAD2-46F0-AA1C-29E3E92C616F}">
      <dgm:prSet/>
      <dgm:spPr/>
      <dgm:t>
        <a:bodyPr/>
        <a:lstStyle/>
        <a:p>
          <a:endParaRPr lang="es-MX" sz="1700"/>
        </a:p>
      </dgm:t>
    </dgm:pt>
    <dgm:pt modelId="{7479A673-AC41-45E7-91A0-7B142F5F1B41}" type="sibTrans" cxnId="{9E8A6BF4-CAD2-46F0-AA1C-29E3E92C616F}">
      <dgm:prSet/>
      <dgm:spPr/>
      <dgm:t>
        <a:bodyPr/>
        <a:lstStyle/>
        <a:p>
          <a:endParaRPr lang="es-MX" sz="1700"/>
        </a:p>
      </dgm:t>
    </dgm:pt>
    <dgm:pt modelId="{12C135A3-FF95-4775-AC63-809C392ABBBE}" type="pres">
      <dgm:prSet presAssocID="{9A8A00DA-EB9B-41A5-9FA2-9F2659663B7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E22348B1-8BC6-4EA8-BB2F-0DDBCCE21844}" type="pres">
      <dgm:prSet presAssocID="{5186D28B-1ADE-4F93-833C-D5E0709365F0}" presName="composite" presStyleCnt="0"/>
      <dgm:spPr/>
      <dgm:t>
        <a:bodyPr/>
        <a:lstStyle/>
        <a:p>
          <a:endParaRPr lang="es-MX"/>
        </a:p>
      </dgm:t>
    </dgm:pt>
    <dgm:pt modelId="{5119DF61-CC57-4D73-B0AA-8355E869534E}" type="pres">
      <dgm:prSet presAssocID="{5186D28B-1ADE-4F93-833C-D5E0709365F0}" presName="parentText" presStyleLbl="alignNode1" presStyleIdx="0" presStyleCnt="6" custScaleY="111157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67427A10-1658-4830-B0AF-58E915FBBBDD}" type="pres">
      <dgm:prSet presAssocID="{5186D28B-1ADE-4F93-833C-D5E0709365F0}" presName="descendantText" presStyleLbl="alignAcc1" presStyleIdx="0" presStyleCnt="6" custAng="0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307774E8-5B2A-46D5-AC0D-0C9578E46554}" type="pres">
      <dgm:prSet presAssocID="{79FF1B6C-8FC6-426C-A6E6-211B458466A3}" presName="sp" presStyleCnt="0"/>
      <dgm:spPr/>
      <dgm:t>
        <a:bodyPr/>
        <a:lstStyle/>
        <a:p>
          <a:endParaRPr lang="es-MX"/>
        </a:p>
      </dgm:t>
    </dgm:pt>
    <dgm:pt modelId="{19E19AD2-18D5-4C56-95BB-A4C2AF2CE955}" type="pres">
      <dgm:prSet presAssocID="{84EC1CCE-0AF5-4129-B980-548C9BA2517D}" presName="composite" presStyleCnt="0"/>
      <dgm:spPr/>
      <dgm:t>
        <a:bodyPr/>
        <a:lstStyle/>
        <a:p>
          <a:endParaRPr lang="es-MX"/>
        </a:p>
      </dgm:t>
    </dgm:pt>
    <dgm:pt modelId="{6149469C-4035-406D-B4BA-0F6C95159067}" type="pres">
      <dgm:prSet presAssocID="{84EC1CCE-0AF5-4129-B980-548C9BA2517D}" presName="parentText" presStyleLbl="alignNode1" presStyleIdx="1" presStyleCnt="6" custScaleY="113571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BCDD7A33-A6EA-45D5-882E-8553C7789ADC}" type="pres">
      <dgm:prSet presAssocID="{84EC1CCE-0AF5-4129-B980-548C9BA2517D}" presName="descendantText" presStyleLbl="alignAcc1" presStyleIdx="1" presStyleCnt="6" custScaleY="227484" custLinFactNeighborY="-16765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1B84951F-F69E-4966-A697-C52648B9DA21}" type="pres">
      <dgm:prSet presAssocID="{3947A40F-61B3-4E4A-85E2-866151A28F13}" presName="sp" presStyleCnt="0"/>
      <dgm:spPr/>
      <dgm:t>
        <a:bodyPr/>
        <a:lstStyle/>
        <a:p>
          <a:endParaRPr lang="es-MX"/>
        </a:p>
      </dgm:t>
    </dgm:pt>
    <dgm:pt modelId="{D0779B6B-C162-453E-A118-9EF6588BF9CB}" type="pres">
      <dgm:prSet presAssocID="{9879F6FB-482B-4419-9599-D0D2482B4FF4}" presName="composite" presStyleCnt="0"/>
      <dgm:spPr/>
      <dgm:t>
        <a:bodyPr/>
        <a:lstStyle/>
        <a:p>
          <a:endParaRPr lang="es-MX"/>
        </a:p>
      </dgm:t>
    </dgm:pt>
    <dgm:pt modelId="{60C42828-AEC0-49A9-8A51-9BBA56DBF96A}" type="pres">
      <dgm:prSet presAssocID="{9879F6FB-482B-4419-9599-D0D2482B4FF4}" presName="parentText" presStyleLbl="alignNode1" presStyleIdx="2" presStyleCnt="6" custScaleY="112036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D1DE1D5E-DD63-445C-922A-403691D06ACA}" type="pres">
      <dgm:prSet presAssocID="{9879F6FB-482B-4419-9599-D0D2482B4FF4}" presName="descendantText" presStyleLbl="alignAcc1" presStyleIdx="2" presStyleCnt="6" custScaleY="136927" custLinFactNeighborY="2134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9F4B1473-5BA9-4044-B4EB-2F834D674EA9}" type="pres">
      <dgm:prSet presAssocID="{B8AE5A9F-1E2A-4E54-8FB3-B3ECF00383CC}" presName="sp" presStyleCnt="0"/>
      <dgm:spPr/>
      <dgm:t>
        <a:bodyPr/>
        <a:lstStyle/>
        <a:p>
          <a:endParaRPr lang="es-MX"/>
        </a:p>
      </dgm:t>
    </dgm:pt>
    <dgm:pt modelId="{770752FE-EA2F-4BDB-9693-B3CE193161CC}" type="pres">
      <dgm:prSet presAssocID="{1B22053E-8110-4FFD-A90F-E11786CFE54C}" presName="composite" presStyleCnt="0"/>
      <dgm:spPr/>
      <dgm:t>
        <a:bodyPr/>
        <a:lstStyle/>
        <a:p>
          <a:endParaRPr lang="es-MX"/>
        </a:p>
      </dgm:t>
    </dgm:pt>
    <dgm:pt modelId="{45248E96-27DB-49C4-8A01-D417C8566240}" type="pres">
      <dgm:prSet presAssocID="{1B22053E-8110-4FFD-A90F-E11786CFE54C}" presName="parentText" presStyleLbl="alignNode1" presStyleIdx="3" presStyleCnt="6" custScaleY="114093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14E5D179-ECE1-4383-877B-B7CE8F8DE47C}" type="pres">
      <dgm:prSet presAssocID="{1B22053E-8110-4FFD-A90F-E11786CFE54C}" presName="descendantText" presStyleLbl="alignAcc1" presStyleIdx="3" presStyleCnt="6" custScaleY="196833" custLinFactNeighborY="12196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CB94E21A-5587-41F1-AE96-CB91105213F5}" type="pres">
      <dgm:prSet presAssocID="{0DF28815-829E-466A-8C5B-F0565B99F33A}" presName="sp" presStyleCnt="0"/>
      <dgm:spPr/>
    </dgm:pt>
    <dgm:pt modelId="{33367B0D-CA77-4D6B-A733-E4314BB83E64}" type="pres">
      <dgm:prSet presAssocID="{621782DF-EFE7-477B-8AB6-C513782A44F1}" presName="composite" presStyleCnt="0"/>
      <dgm:spPr/>
    </dgm:pt>
    <dgm:pt modelId="{E2B63442-5622-405D-A3AC-09DF5E8D8284}" type="pres">
      <dgm:prSet presAssocID="{621782DF-EFE7-477B-8AB6-C513782A44F1}" presName="parentText" presStyleLbl="alignNode1" presStyleIdx="4" presStyleCnt="6" custScaleY="117207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94FE5BE7-7953-45C5-92AE-0AD124EBEA85}" type="pres">
      <dgm:prSet presAssocID="{621782DF-EFE7-477B-8AB6-C513782A44F1}" presName="descendantText" presStyleLbl="alignAcc1" presStyleIdx="4" presStyleCnt="6" custScaleY="143666" custLinFactNeighborY="34308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75D02686-55AD-400C-9535-F38DD6FC0F38}" type="pres">
      <dgm:prSet presAssocID="{3AAF5EFF-050C-4DAD-89A9-E2C735CA2DA3}" presName="sp" presStyleCnt="0"/>
      <dgm:spPr/>
    </dgm:pt>
    <dgm:pt modelId="{CF1A1F64-1B9D-4B0E-8883-E22B868C4DA4}" type="pres">
      <dgm:prSet presAssocID="{ED7DAE76-2F40-4A8D-8DA4-53B299D0A488}" presName="composite" presStyleCnt="0"/>
      <dgm:spPr/>
    </dgm:pt>
    <dgm:pt modelId="{05C5C9AD-7FC8-4BCF-979A-F67F2B3D5D79}" type="pres">
      <dgm:prSet presAssocID="{ED7DAE76-2F40-4A8D-8DA4-53B299D0A488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2F032C5C-622C-4752-B404-2CEFECA8A93D}" type="pres">
      <dgm:prSet presAssocID="{ED7DAE76-2F40-4A8D-8DA4-53B299D0A488}" presName="descendantText" presStyleLbl="alignAcc1" presStyleIdx="5" presStyleCnt="6" custScaleY="169868" custLinFactNeighborY="25308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9E8A6BF4-CAD2-46F0-AA1C-29E3E92C616F}" srcId="{9A8A00DA-EB9B-41A5-9FA2-9F2659663B7C}" destId="{ED7DAE76-2F40-4A8D-8DA4-53B299D0A488}" srcOrd="5" destOrd="0" parTransId="{8B283780-0B20-4C93-BEC3-C7AB5CF9D30D}" sibTransId="{7479A673-AC41-45E7-91A0-7B142F5F1B41}"/>
    <dgm:cxn modelId="{843DEBAD-4B5C-4219-8C55-0051AC10EBDA}" type="presOf" srcId="{E523239C-6497-450A-8693-426304DB90A2}" destId="{BCDD7A33-A6EA-45D5-882E-8553C7789ADC}" srcOrd="0" destOrd="0" presId="urn:microsoft.com/office/officeart/2005/8/layout/chevron2"/>
    <dgm:cxn modelId="{5ED6A901-A9D5-4448-90B3-2DF227AEE4F5}" type="presOf" srcId="{84EC1CCE-0AF5-4129-B980-548C9BA2517D}" destId="{6149469C-4035-406D-B4BA-0F6C95159067}" srcOrd="0" destOrd="0" presId="urn:microsoft.com/office/officeart/2005/8/layout/chevron2"/>
    <dgm:cxn modelId="{931C7628-2330-41EE-B462-C482C7BE5B88}" type="presOf" srcId="{9879F6FB-482B-4419-9599-D0D2482B4FF4}" destId="{60C42828-AEC0-49A9-8A51-9BBA56DBF96A}" srcOrd="0" destOrd="0" presId="urn:microsoft.com/office/officeart/2005/8/layout/chevron2"/>
    <dgm:cxn modelId="{490A102A-4C96-4D79-8FED-812BC1CB7B92}" type="presOf" srcId="{B82A8B54-D7C3-4CF7-8B70-30EBF3B02B8E}" destId="{67427A10-1658-4830-B0AF-58E915FBBBDD}" srcOrd="0" destOrd="0" presId="urn:microsoft.com/office/officeart/2005/8/layout/chevron2"/>
    <dgm:cxn modelId="{2942389B-2009-4DD7-A088-556B28D76C0B}" type="presOf" srcId="{1B22053E-8110-4FFD-A90F-E11786CFE54C}" destId="{45248E96-27DB-49C4-8A01-D417C8566240}" srcOrd="0" destOrd="0" presId="urn:microsoft.com/office/officeart/2005/8/layout/chevron2"/>
    <dgm:cxn modelId="{A28EBB39-24E9-4801-9D4E-49F152E5CD0F}" type="presOf" srcId="{AF66471B-1CA6-4C32-BC7B-E4A40701707F}" destId="{BCDD7A33-A6EA-45D5-882E-8553C7789ADC}" srcOrd="0" destOrd="1" presId="urn:microsoft.com/office/officeart/2005/8/layout/chevron2"/>
    <dgm:cxn modelId="{DD0D2D4C-183B-46A0-B263-93E65FF0678A}" srcId="{ED7DAE76-2F40-4A8D-8DA4-53B299D0A488}" destId="{055C79D8-61F1-4327-ACE1-48FF947C9BAC}" srcOrd="0" destOrd="0" parTransId="{EB09D9CF-E9DE-4A04-8C91-87A95133C54D}" sibTransId="{B5D95155-900D-4AC9-997C-CE8274A36EBB}"/>
    <dgm:cxn modelId="{CE80FFEB-A361-48DE-8DF3-FC10BBB051A6}" type="presOf" srcId="{B2C43ED2-4994-4317-8528-97E80E389DDE}" destId="{D1DE1D5E-DD63-445C-922A-403691D06ACA}" srcOrd="0" destOrd="1" presId="urn:microsoft.com/office/officeart/2005/8/layout/chevron2"/>
    <dgm:cxn modelId="{365CFF47-7914-4557-B643-EAAD4386D3A1}" srcId="{621782DF-EFE7-477B-8AB6-C513782A44F1}" destId="{456470A5-7B0B-4020-B280-DBA1459DFEFB}" srcOrd="0" destOrd="0" parTransId="{41B43E5E-BFAB-4D0F-BABD-0C4613978861}" sibTransId="{04AA4B69-D54B-47AF-A996-BC58FFE91614}"/>
    <dgm:cxn modelId="{2398D069-D06F-4C1B-B2B3-C6715981439B}" type="presOf" srcId="{5186D28B-1ADE-4F93-833C-D5E0709365F0}" destId="{5119DF61-CC57-4D73-B0AA-8355E869534E}" srcOrd="0" destOrd="0" presId="urn:microsoft.com/office/officeart/2005/8/layout/chevron2"/>
    <dgm:cxn modelId="{D6AA8925-DA49-4B10-B070-621A29862F44}" srcId="{9879F6FB-482B-4419-9599-D0D2482B4FF4}" destId="{B2C43ED2-4994-4317-8528-97E80E389DDE}" srcOrd="1" destOrd="0" parTransId="{7F3667E8-DD90-4D3F-B3B4-288B74B1F8BA}" sibTransId="{F56CD1CA-6B3B-4138-9B3C-E872F9C5747C}"/>
    <dgm:cxn modelId="{4010E802-E7C0-4C0F-8569-1A9778F36C4F}" type="presOf" srcId="{ED7DAE76-2F40-4A8D-8DA4-53B299D0A488}" destId="{05C5C9AD-7FC8-4BCF-979A-F67F2B3D5D79}" srcOrd="0" destOrd="0" presId="urn:microsoft.com/office/officeart/2005/8/layout/chevron2"/>
    <dgm:cxn modelId="{BD2EC776-C625-48DF-9667-54B30986E367}" srcId="{9A8A00DA-EB9B-41A5-9FA2-9F2659663B7C}" destId="{84EC1CCE-0AF5-4129-B980-548C9BA2517D}" srcOrd="1" destOrd="0" parTransId="{7B8B1751-DB74-4D26-AF83-2B066879228D}" sibTransId="{3947A40F-61B3-4E4A-85E2-866151A28F13}"/>
    <dgm:cxn modelId="{83DED50C-ED5A-4262-BB03-F1145823C831}" srcId="{84EC1CCE-0AF5-4129-B980-548C9BA2517D}" destId="{AF66471B-1CA6-4C32-BC7B-E4A40701707F}" srcOrd="1" destOrd="0" parTransId="{98782A05-642E-445F-A744-F72838479E9B}" sibTransId="{A79ACD27-70E2-46C1-B1EF-F7149BDE2249}"/>
    <dgm:cxn modelId="{B2E199D5-65A4-44EE-9F3A-A89209074AF0}" type="presOf" srcId="{055C79D8-61F1-4327-ACE1-48FF947C9BAC}" destId="{2F032C5C-622C-4752-B404-2CEFECA8A93D}" srcOrd="0" destOrd="0" presId="urn:microsoft.com/office/officeart/2005/8/layout/chevron2"/>
    <dgm:cxn modelId="{266A6EF5-F6F1-4503-8C39-3361D4D56B4B}" type="presOf" srcId="{F5E521BA-5314-43FF-ABBE-8001449B3099}" destId="{14E5D179-ECE1-4383-877B-B7CE8F8DE47C}" srcOrd="0" destOrd="0" presId="urn:microsoft.com/office/officeart/2005/8/layout/chevron2"/>
    <dgm:cxn modelId="{AB134326-59CC-4462-BB75-9C2EE9A42406}" type="presOf" srcId="{9A8A00DA-EB9B-41A5-9FA2-9F2659663B7C}" destId="{12C135A3-FF95-4775-AC63-809C392ABBBE}" srcOrd="0" destOrd="0" presId="urn:microsoft.com/office/officeart/2005/8/layout/chevron2"/>
    <dgm:cxn modelId="{33FB6E7B-D524-47B6-957A-74E8A38F9E1B}" type="presOf" srcId="{456470A5-7B0B-4020-B280-DBA1459DFEFB}" destId="{94FE5BE7-7953-45C5-92AE-0AD124EBEA85}" srcOrd="0" destOrd="0" presId="urn:microsoft.com/office/officeart/2005/8/layout/chevron2"/>
    <dgm:cxn modelId="{CE6F09E4-0C42-4A80-9208-7CF5D5CF894D}" srcId="{9879F6FB-482B-4419-9599-D0D2482B4FF4}" destId="{0E5D7657-9FA9-4AE3-81CD-649074D9757F}" srcOrd="0" destOrd="0" parTransId="{03D0CFC8-F1AA-464A-AD30-0052FF222AD0}" sibTransId="{661EA66A-6C3A-45A4-BEFD-A88BC744D039}"/>
    <dgm:cxn modelId="{694007D0-4846-4ADB-970F-A574A1A5E2D7}" srcId="{9A8A00DA-EB9B-41A5-9FA2-9F2659663B7C}" destId="{5186D28B-1ADE-4F93-833C-D5E0709365F0}" srcOrd="0" destOrd="0" parTransId="{2D547E4C-3C77-4CD0-A22C-FF93B8A51CD1}" sibTransId="{79FF1B6C-8FC6-426C-A6E6-211B458466A3}"/>
    <dgm:cxn modelId="{00497B53-DC04-4101-94F1-C12DDDF31E95}" srcId="{9A8A00DA-EB9B-41A5-9FA2-9F2659663B7C}" destId="{1B22053E-8110-4FFD-A90F-E11786CFE54C}" srcOrd="3" destOrd="0" parTransId="{70CE56F0-2A39-4707-9A69-033CA10A1E2F}" sibTransId="{0DF28815-829E-466A-8C5B-F0565B99F33A}"/>
    <dgm:cxn modelId="{8D3A4680-5C4A-49F4-B953-2CCCC92FF3B1}" type="presOf" srcId="{621782DF-EFE7-477B-8AB6-C513782A44F1}" destId="{E2B63442-5622-405D-A3AC-09DF5E8D8284}" srcOrd="0" destOrd="0" presId="urn:microsoft.com/office/officeart/2005/8/layout/chevron2"/>
    <dgm:cxn modelId="{7D375F88-A4E9-47FE-B726-558681C68F75}" srcId="{84EC1CCE-0AF5-4129-B980-548C9BA2517D}" destId="{E523239C-6497-450A-8693-426304DB90A2}" srcOrd="0" destOrd="0" parTransId="{F146C7B8-9988-4966-8E41-88402F393E01}" sibTransId="{B46AA3A5-F70A-40B9-9254-282952974CD2}"/>
    <dgm:cxn modelId="{68A2DF92-AD42-41AB-A5EE-66ACA49574C6}" srcId="{9A8A00DA-EB9B-41A5-9FA2-9F2659663B7C}" destId="{9879F6FB-482B-4419-9599-D0D2482B4FF4}" srcOrd="2" destOrd="0" parTransId="{8718ED2D-385D-48A8-B699-74E6E966F343}" sibTransId="{B8AE5A9F-1E2A-4E54-8FB3-B3ECF00383CC}"/>
    <dgm:cxn modelId="{0067A0BE-7A14-4138-B364-B21A372ACB83}" srcId="{5186D28B-1ADE-4F93-833C-D5E0709365F0}" destId="{B82A8B54-D7C3-4CF7-8B70-30EBF3B02B8E}" srcOrd="0" destOrd="0" parTransId="{134AD951-A5ED-4375-B865-168F26268BCF}" sibTransId="{E1D700A1-EB36-4CCB-A3CF-EA623171A48D}"/>
    <dgm:cxn modelId="{24D9B88A-CC72-4687-AC79-3CE219A19517}" type="presOf" srcId="{0E5D7657-9FA9-4AE3-81CD-649074D9757F}" destId="{D1DE1D5E-DD63-445C-922A-403691D06ACA}" srcOrd="0" destOrd="0" presId="urn:microsoft.com/office/officeart/2005/8/layout/chevron2"/>
    <dgm:cxn modelId="{7B715558-030E-4BB1-B2E8-EB5D8393554B}" srcId="{1B22053E-8110-4FFD-A90F-E11786CFE54C}" destId="{F5E521BA-5314-43FF-ABBE-8001449B3099}" srcOrd="0" destOrd="0" parTransId="{56B28BE8-3139-4914-9004-BD07C1AE7B58}" sibTransId="{ADD85F21-A722-4AC9-81D1-B4DBF4D1287F}"/>
    <dgm:cxn modelId="{F1B52A02-828E-46DD-9269-6C88127311F1}" srcId="{9A8A00DA-EB9B-41A5-9FA2-9F2659663B7C}" destId="{621782DF-EFE7-477B-8AB6-C513782A44F1}" srcOrd="4" destOrd="0" parTransId="{49BF6C98-A924-4C24-A297-C493D9BF91C7}" sibTransId="{3AAF5EFF-050C-4DAD-89A9-E2C735CA2DA3}"/>
    <dgm:cxn modelId="{C08A6BB8-60F2-4B45-B368-1AA6409D6062}" type="presParOf" srcId="{12C135A3-FF95-4775-AC63-809C392ABBBE}" destId="{E22348B1-8BC6-4EA8-BB2F-0DDBCCE21844}" srcOrd="0" destOrd="0" presId="urn:microsoft.com/office/officeart/2005/8/layout/chevron2"/>
    <dgm:cxn modelId="{F36C14DD-AF7A-4730-A2A7-5227CE0E0431}" type="presParOf" srcId="{E22348B1-8BC6-4EA8-BB2F-0DDBCCE21844}" destId="{5119DF61-CC57-4D73-B0AA-8355E869534E}" srcOrd="0" destOrd="0" presId="urn:microsoft.com/office/officeart/2005/8/layout/chevron2"/>
    <dgm:cxn modelId="{E472396D-92D7-49F5-B1F7-2824E5C86250}" type="presParOf" srcId="{E22348B1-8BC6-4EA8-BB2F-0DDBCCE21844}" destId="{67427A10-1658-4830-B0AF-58E915FBBBDD}" srcOrd="1" destOrd="0" presId="urn:microsoft.com/office/officeart/2005/8/layout/chevron2"/>
    <dgm:cxn modelId="{80AC0818-8B08-4B83-8E98-0F3E7F8CAF4C}" type="presParOf" srcId="{12C135A3-FF95-4775-AC63-809C392ABBBE}" destId="{307774E8-5B2A-46D5-AC0D-0C9578E46554}" srcOrd="1" destOrd="0" presId="urn:microsoft.com/office/officeart/2005/8/layout/chevron2"/>
    <dgm:cxn modelId="{CF4F07C9-7305-472E-BDB4-35B09275A072}" type="presParOf" srcId="{12C135A3-FF95-4775-AC63-809C392ABBBE}" destId="{19E19AD2-18D5-4C56-95BB-A4C2AF2CE955}" srcOrd="2" destOrd="0" presId="urn:microsoft.com/office/officeart/2005/8/layout/chevron2"/>
    <dgm:cxn modelId="{05974266-B97D-47BB-B2FE-4D8FCAB5055E}" type="presParOf" srcId="{19E19AD2-18D5-4C56-95BB-A4C2AF2CE955}" destId="{6149469C-4035-406D-B4BA-0F6C95159067}" srcOrd="0" destOrd="0" presId="urn:microsoft.com/office/officeart/2005/8/layout/chevron2"/>
    <dgm:cxn modelId="{2785F94F-40CB-4302-90FF-B6A33149C30B}" type="presParOf" srcId="{19E19AD2-18D5-4C56-95BB-A4C2AF2CE955}" destId="{BCDD7A33-A6EA-45D5-882E-8553C7789ADC}" srcOrd="1" destOrd="0" presId="urn:microsoft.com/office/officeart/2005/8/layout/chevron2"/>
    <dgm:cxn modelId="{C09ED972-DC26-460D-9D4E-9223A37A2EAE}" type="presParOf" srcId="{12C135A3-FF95-4775-AC63-809C392ABBBE}" destId="{1B84951F-F69E-4966-A697-C52648B9DA21}" srcOrd="3" destOrd="0" presId="urn:microsoft.com/office/officeart/2005/8/layout/chevron2"/>
    <dgm:cxn modelId="{1D691161-18BE-45D7-B993-5A77617C41DD}" type="presParOf" srcId="{12C135A3-FF95-4775-AC63-809C392ABBBE}" destId="{D0779B6B-C162-453E-A118-9EF6588BF9CB}" srcOrd="4" destOrd="0" presId="urn:microsoft.com/office/officeart/2005/8/layout/chevron2"/>
    <dgm:cxn modelId="{C3D0BB8D-F254-4E42-98E4-894C7F1A3884}" type="presParOf" srcId="{D0779B6B-C162-453E-A118-9EF6588BF9CB}" destId="{60C42828-AEC0-49A9-8A51-9BBA56DBF96A}" srcOrd="0" destOrd="0" presId="urn:microsoft.com/office/officeart/2005/8/layout/chevron2"/>
    <dgm:cxn modelId="{DAB86A5C-8AE1-4A65-ACDA-7D76C0585663}" type="presParOf" srcId="{D0779B6B-C162-453E-A118-9EF6588BF9CB}" destId="{D1DE1D5E-DD63-445C-922A-403691D06ACA}" srcOrd="1" destOrd="0" presId="urn:microsoft.com/office/officeart/2005/8/layout/chevron2"/>
    <dgm:cxn modelId="{A43E298A-0D2F-442C-B162-6163FF8B50EF}" type="presParOf" srcId="{12C135A3-FF95-4775-AC63-809C392ABBBE}" destId="{9F4B1473-5BA9-4044-B4EB-2F834D674EA9}" srcOrd="5" destOrd="0" presId="urn:microsoft.com/office/officeart/2005/8/layout/chevron2"/>
    <dgm:cxn modelId="{2DEAD7B5-62B8-4E47-AE11-FF665164AFCE}" type="presParOf" srcId="{12C135A3-FF95-4775-AC63-809C392ABBBE}" destId="{770752FE-EA2F-4BDB-9693-B3CE193161CC}" srcOrd="6" destOrd="0" presId="urn:microsoft.com/office/officeart/2005/8/layout/chevron2"/>
    <dgm:cxn modelId="{C5D90187-5EF2-455C-8BC0-3D4FF7C1858A}" type="presParOf" srcId="{770752FE-EA2F-4BDB-9693-B3CE193161CC}" destId="{45248E96-27DB-49C4-8A01-D417C8566240}" srcOrd="0" destOrd="0" presId="urn:microsoft.com/office/officeart/2005/8/layout/chevron2"/>
    <dgm:cxn modelId="{7991E453-B02E-44B8-A010-DCF567A9F0B0}" type="presParOf" srcId="{770752FE-EA2F-4BDB-9693-B3CE193161CC}" destId="{14E5D179-ECE1-4383-877B-B7CE8F8DE47C}" srcOrd="1" destOrd="0" presId="urn:microsoft.com/office/officeart/2005/8/layout/chevron2"/>
    <dgm:cxn modelId="{99DAF66D-049D-404F-ABFA-F2167E1AB542}" type="presParOf" srcId="{12C135A3-FF95-4775-AC63-809C392ABBBE}" destId="{CB94E21A-5587-41F1-AE96-CB91105213F5}" srcOrd="7" destOrd="0" presId="urn:microsoft.com/office/officeart/2005/8/layout/chevron2"/>
    <dgm:cxn modelId="{83E466A7-D44F-4D5C-97DC-DF5031FDC41A}" type="presParOf" srcId="{12C135A3-FF95-4775-AC63-809C392ABBBE}" destId="{33367B0D-CA77-4D6B-A733-E4314BB83E64}" srcOrd="8" destOrd="0" presId="urn:microsoft.com/office/officeart/2005/8/layout/chevron2"/>
    <dgm:cxn modelId="{8AAF1287-280B-45E8-875B-81C639370327}" type="presParOf" srcId="{33367B0D-CA77-4D6B-A733-E4314BB83E64}" destId="{E2B63442-5622-405D-A3AC-09DF5E8D8284}" srcOrd="0" destOrd="0" presId="urn:microsoft.com/office/officeart/2005/8/layout/chevron2"/>
    <dgm:cxn modelId="{C5BB2D1B-D0DD-49F1-A533-8E2EDF0FA768}" type="presParOf" srcId="{33367B0D-CA77-4D6B-A733-E4314BB83E64}" destId="{94FE5BE7-7953-45C5-92AE-0AD124EBEA85}" srcOrd="1" destOrd="0" presId="urn:microsoft.com/office/officeart/2005/8/layout/chevron2"/>
    <dgm:cxn modelId="{F9EA4346-7E34-4081-8E64-8F8FD9C24318}" type="presParOf" srcId="{12C135A3-FF95-4775-AC63-809C392ABBBE}" destId="{75D02686-55AD-400C-9535-F38DD6FC0F38}" srcOrd="9" destOrd="0" presId="urn:microsoft.com/office/officeart/2005/8/layout/chevron2"/>
    <dgm:cxn modelId="{09AB982A-B736-4088-9A49-371A9F42F7EF}" type="presParOf" srcId="{12C135A3-FF95-4775-AC63-809C392ABBBE}" destId="{CF1A1F64-1B9D-4B0E-8883-E22B868C4DA4}" srcOrd="10" destOrd="0" presId="urn:microsoft.com/office/officeart/2005/8/layout/chevron2"/>
    <dgm:cxn modelId="{9AA240A5-CE65-4437-8F84-A1ACA4DA5809}" type="presParOf" srcId="{CF1A1F64-1B9D-4B0E-8883-E22B868C4DA4}" destId="{05C5C9AD-7FC8-4BCF-979A-F67F2B3D5D79}" srcOrd="0" destOrd="0" presId="urn:microsoft.com/office/officeart/2005/8/layout/chevron2"/>
    <dgm:cxn modelId="{9060822D-ADA6-4DA4-98C7-0309761512CF}" type="presParOf" srcId="{CF1A1F64-1B9D-4B0E-8883-E22B868C4DA4}" destId="{2F032C5C-622C-4752-B404-2CEFECA8A93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B9169C-7E1D-4FC7-81CC-50A84B8F8CB2}" type="doc">
      <dgm:prSet loTypeId="urn:microsoft.com/office/officeart/2005/8/layout/vList6" loCatId="list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es-MX"/>
        </a:p>
      </dgm:t>
    </dgm:pt>
    <dgm:pt modelId="{A92436C3-3C70-4BD3-B5F0-CEE717D687A5}">
      <dgm:prSet phldrT="[Texto]" custT="1"/>
      <dgm:spPr/>
      <dgm:t>
        <a:bodyPr/>
        <a:lstStyle/>
        <a:p>
          <a:r>
            <a:rPr lang="en-US" sz="1800" b="1" noProof="0" dirty="0" smtClean="0"/>
            <a:t>1. Early South-south cooperation actions</a:t>
          </a:r>
          <a:endParaRPr lang="en-US" sz="1800" b="1" noProof="0" dirty="0"/>
        </a:p>
      </dgm:t>
    </dgm:pt>
    <dgm:pt modelId="{58158F1A-37E3-45E7-BD71-11B65911BD6E}" type="parTrans" cxnId="{B668B99F-4006-46C8-987E-D5F3DF518777}">
      <dgm:prSet/>
      <dgm:spPr/>
      <dgm:t>
        <a:bodyPr/>
        <a:lstStyle/>
        <a:p>
          <a:endParaRPr lang="en-US" sz="1600" noProof="0" dirty="0"/>
        </a:p>
      </dgm:t>
    </dgm:pt>
    <dgm:pt modelId="{11D4B873-9130-4A2E-B780-88018D244DCD}" type="sibTrans" cxnId="{B668B99F-4006-46C8-987E-D5F3DF518777}">
      <dgm:prSet/>
      <dgm:spPr/>
      <dgm:t>
        <a:bodyPr/>
        <a:lstStyle/>
        <a:p>
          <a:endParaRPr lang="en-US" sz="1600" noProof="0" dirty="0"/>
        </a:p>
      </dgm:t>
    </dgm:pt>
    <dgm:pt modelId="{5F3C0839-34DE-410B-8BBE-C9E660140AA9}">
      <dgm:prSet phldrT="[Texto]" custT="1"/>
      <dgm:spPr/>
      <dgm:t>
        <a:bodyPr/>
        <a:lstStyle/>
        <a:p>
          <a:r>
            <a:rPr lang="en-US" sz="1600" noProof="0" dirty="0" smtClean="0"/>
            <a:t>Systematize and share lessons learned (workshop topics)</a:t>
          </a:r>
          <a:endParaRPr lang="en-US" sz="1600" noProof="0" dirty="0"/>
        </a:p>
      </dgm:t>
    </dgm:pt>
    <dgm:pt modelId="{FA0CBA38-FBA7-47FC-8CEF-B640C3A2686E}" type="parTrans" cxnId="{68D3091B-BB5A-4220-98B9-C21FCA9B335C}">
      <dgm:prSet/>
      <dgm:spPr/>
      <dgm:t>
        <a:bodyPr/>
        <a:lstStyle/>
        <a:p>
          <a:endParaRPr lang="en-US" sz="1600" noProof="0" dirty="0"/>
        </a:p>
      </dgm:t>
    </dgm:pt>
    <dgm:pt modelId="{8AED261D-69D4-4D8F-947A-6BCD6F322883}" type="sibTrans" cxnId="{68D3091B-BB5A-4220-98B9-C21FCA9B335C}">
      <dgm:prSet/>
      <dgm:spPr/>
      <dgm:t>
        <a:bodyPr/>
        <a:lstStyle/>
        <a:p>
          <a:endParaRPr lang="en-US" sz="1600" noProof="0" dirty="0"/>
        </a:p>
      </dgm:t>
    </dgm:pt>
    <dgm:pt modelId="{BFA1F13C-3D38-4A5D-B2E4-7B7A88B9D223}">
      <dgm:prSet phldrT="[Texto]" custT="1"/>
      <dgm:spPr/>
      <dgm:t>
        <a:bodyPr/>
        <a:lstStyle/>
        <a:p>
          <a:r>
            <a:rPr lang="en-US" sz="1600" noProof="0" dirty="0" smtClean="0"/>
            <a:t>Identify existing platforms and data bases</a:t>
          </a:r>
          <a:endParaRPr lang="en-US" sz="1600" noProof="0" dirty="0"/>
        </a:p>
      </dgm:t>
    </dgm:pt>
    <dgm:pt modelId="{B4CA4624-9960-4989-AFD1-BB790EDAC943}" type="parTrans" cxnId="{CC9E720A-8E39-4368-85D9-37E32653D45D}">
      <dgm:prSet/>
      <dgm:spPr/>
      <dgm:t>
        <a:bodyPr/>
        <a:lstStyle/>
        <a:p>
          <a:endParaRPr lang="en-US" sz="1600" noProof="0" dirty="0"/>
        </a:p>
      </dgm:t>
    </dgm:pt>
    <dgm:pt modelId="{96E51AB1-C69D-4249-A02F-735E6EF7F032}" type="sibTrans" cxnId="{CC9E720A-8E39-4368-85D9-37E32653D45D}">
      <dgm:prSet/>
      <dgm:spPr/>
      <dgm:t>
        <a:bodyPr/>
        <a:lstStyle/>
        <a:p>
          <a:endParaRPr lang="en-US" sz="1600" noProof="0" dirty="0"/>
        </a:p>
      </dgm:t>
    </dgm:pt>
    <dgm:pt modelId="{A27E691F-3878-4BD5-A6C8-0E3745D43F43}">
      <dgm:prSet phldrT="[Texto]" custT="1"/>
      <dgm:spPr/>
      <dgm:t>
        <a:bodyPr/>
        <a:lstStyle/>
        <a:p>
          <a:r>
            <a:rPr lang="en-US" sz="1800" b="1" noProof="0" dirty="0" smtClean="0"/>
            <a:t>2. Financing of south-south cooperation</a:t>
          </a:r>
          <a:endParaRPr lang="en-US" sz="1800" b="1" noProof="0" dirty="0"/>
        </a:p>
      </dgm:t>
    </dgm:pt>
    <dgm:pt modelId="{77A548B4-953F-411A-89E6-4F7189537C48}" type="parTrans" cxnId="{A7682017-5C32-4AEA-A38E-6A510CE376EE}">
      <dgm:prSet/>
      <dgm:spPr/>
      <dgm:t>
        <a:bodyPr/>
        <a:lstStyle/>
        <a:p>
          <a:endParaRPr lang="en-US" sz="1600" noProof="0" dirty="0"/>
        </a:p>
      </dgm:t>
    </dgm:pt>
    <dgm:pt modelId="{76CD4193-EF67-4881-8223-524A43E1C257}" type="sibTrans" cxnId="{A7682017-5C32-4AEA-A38E-6A510CE376EE}">
      <dgm:prSet/>
      <dgm:spPr/>
      <dgm:t>
        <a:bodyPr/>
        <a:lstStyle/>
        <a:p>
          <a:endParaRPr lang="en-US" sz="1600" noProof="0" dirty="0"/>
        </a:p>
      </dgm:t>
    </dgm:pt>
    <dgm:pt modelId="{9C8517F9-6065-4FC0-8073-284AEDD2872F}">
      <dgm:prSet phldrT="[Texto]" custT="1"/>
      <dgm:spPr/>
      <dgm:t>
        <a:bodyPr/>
        <a:lstStyle/>
        <a:p>
          <a:r>
            <a:rPr lang="en-US" sz="1600" noProof="0" dirty="0" smtClean="0"/>
            <a:t>Build an expert network</a:t>
          </a:r>
          <a:endParaRPr lang="en-US" sz="1600" noProof="0" dirty="0"/>
        </a:p>
      </dgm:t>
    </dgm:pt>
    <dgm:pt modelId="{52A576FB-2451-4805-AEBE-5C23240639AC}" type="parTrans" cxnId="{0194D1A0-D229-436E-9822-A8FC667ABAE9}">
      <dgm:prSet/>
      <dgm:spPr/>
      <dgm:t>
        <a:bodyPr/>
        <a:lstStyle/>
        <a:p>
          <a:endParaRPr lang="en-US" sz="1600" noProof="0" dirty="0"/>
        </a:p>
      </dgm:t>
    </dgm:pt>
    <dgm:pt modelId="{141431D0-8F42-4743-9C59-C67F0A9F2E03}" type="sibTrans" cxnId="{0194D1A0-D229-436E-9822-A8FC667ABAE9}">
      <dgm:prSet/>
      <dgm:spPr/>
      <dgm:t>
        <a:bodyPr/>
        <a:lstStyle/>
        <a:p>
          <a:endParaRPr lang="en-US" sz="1600" noProof="0" dirty="0"/>
        </a:p>
      </dgm:t>
    </dgm:pt>
    <dgm:pt modelId="{769434A2-8AA5-4282-A7EF-09C53D49C660}">
      <dgm:prSet phldrT="[Texto]" custT="1"/>
      <dgm:spPr/>
      <dgm:t>
        <a:bodyPr/>
        <a:lstStyle/>
        <a:p>
          <a:r>
            <a:rPr lang="en-US" sz="1600" noProof="0" dirty="0" smtClean="0"/>
            <a:t>Strengthen capacities</a:t>
          </a:r>
          <a:endParaRPr lang="en-US" sz="1600" noProof="0" dirty="0"/>
        </a:p>
      </dgm:t>
    </dgm:pt>
    <dgm:pt modelId="{844C047B-53F9-4ADA-B848-B71BF6F31B59}" type="parTrans" cxnId="{62492CE8-AB32-4582-8B5D-0CA1279860B7}">
      <dgm:prSet/>
      <dgm:spPr/>
      <dgm:t>
        <a:bodyPr/>
        <a:lstStyle/>
        <a:p>
          <a:endParaRPr lang="en-US" sz="1600" noProof="0" dirty="0"/>
        </a:p>
      </dgm:t>
    </dgm:pt>
    <dgm:pt modelId="{05B2CB3D-7C37-4A59-95D8-7DDC87093AE1}" type="sibTrans" cxnId="{62492CE8-AB32-4582-8B5D-0CA1279860B7}">
      <dgm:prSet/>
      <dgm:spPr/>
      <dgm:t>
        <a:bodyPr/>
        <a:lstStyle/>
        <a:p>
          <a:endParaRPr lang="en-US" sz="1600" noProof="0" dirty="0"/>
        </a:p>
      </dgm:t>
    </dgm:pt>
    <dgm:pt modelId="{5502B91F-D8A8-44BB-B60B-952E54D8FD90}">
      <dgm:prSet phldrT="[Texto]" custT="1"/>
      <dgm:spPr/>
      <dgm:t>
        <a:bodyPr/>
        <a:lstStyle/>
        <a:p>
          <a:r>
            <a:rPr lang="en-US" sz="1600" noProof="0" dirty="0" smtClean="0"/>
            <a:t>Identify possible internal and external sources of finance</a:t>
          </a:r>
          <a:endParaRPr lang="en-US" sz="1600" noProof="0" dirty="0"/>
        </a:p>
      </dgm:t>
    </dgm:pt>
    <dgm:pt modelId="{4F189FEB-6888-47C0-9537-3023A103AD0F}" type="parTrans" cxnId="{2C33DBA0-52D6-495D-BD18-FEC7555573A1}">
      <dgm:prSet/>
      <dgm:spPr/>
      <dgm:t>
        <a:bodyPr/>
        <a:lstStyle/>
        <a:p>
          <a:endParaRPr lang="es-MX"/>
        </a:p>
      </dgm:t>
    </dgm:pt>
    <dgm:pt modelId="{E4CF07D5-F9D8-43FB-BC2C-AFFBA1D12FFB}" type="sibTrans" cxnId="{2C33DBA0-52D6-495D-BD18-FEC7555573A1}">
      <dgm:prSet/>
      <dgm:spPr/>
      <dgm:t>
        <a:bodyPr/>
        <a:lstStyle/>
        <a:p>
          <a:endParaRPr lang="es-MX"/>
        </a:p>
      </dgm:t>
    </dgm:pt>
    <dgm:pt modelId="{01A63A7E-3584-41E7-BDE1-105A4322C84D}" type="pres">
      <dgm:prSet presAssocID="{18B9169C-7E1D-4FC7-81CC-50A84B8F8CB2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MX"/>
        </a:p>
      </dgm:t>
    </dgm:pt>
    <dgm:pt modelId="{5AE8183A-B2F5-498E-B812-388E8D65FCD7}" type="pres">
      <dgm:prSet presAssocID="{A92436C3-3C70-4BD3-B5F0-CEE717D687A5}" presName="linNode" presStyleCnt="0"/>
      <dgm:spPr/>
    </dgm:pt>
    <dgm:pt modelId="{78009F5B-500C-4CAB-9D17-BC4C20237C07}" type="pres">
      <dgm:prSet presAssocID="{A92436C3-3C70-4BD3-B5F0-CEE717D687A5}" presName="parentShp" presStyleLbl="node1" presStyleIdx="0" presStyleCnt="2" custScaleX="82850" custScaleY="154170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6742BFD2-911D-47D9-9A42-AFD171AC0D5B}" type="pres">
      <dgm:prSet presAssocID="{A92436C3-3C70-4BD3-B5F0-CEE717D687A5}" presName="childShp" presStyleLbl="bgAccFollowNode1" presStyleIdx="0" presStyleCnt="2" custScaleX="94400" custScaleY="290206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90D056A4-7EE7-4E9C-AF3E-B8BAB421D24F}" type="pres">
      <dgm:prSet presAssocID="{11D4B873-9130-4A2E-B780-88018D244DCD}" presName="spacing" presStyleCnt="0"/>
      <dgm:spPr/>
    </dgm:pt>
    <dgm:pt modelId="{FB6183F4-A557-4EA8-A652-B41F0F66CEA8}" type="pres">
      <dgm:prSet presAssocID="{A27E691F-3878-4BD5-A6C8-0E3745D43F43}" presName="linNode" presStyleCnt="0"/>
      <dgm:spPr/>
    </dgm:pt>
    <dgm:pt modelId="{A8355544-43EA-4C4A-A95F-CFB808DC3BE2}" type="pres">
      <dgm:prSet presAssocID="{A27E691F-3878-4BD5-A6C8-0E3745D43F43}" presName="parentShp" presStyleLbl="node1" presStyleIdx="1" presStyleCnt="2" custScaleX="77697" custScaleY="87039" custLinFactNeighborX="-5796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0685A992-C510-452F-8724-D0D8794243F3}" type="pres">
      <dgm:prSet presAssocID="{A27E691F-3878-4BD5-A6C8-0E3745D43F43}" presName="childShp" presStyleLbl="bgAccFollowNode1" presStyleIdx="1" presStyleCnt="2" custScaleX="83120" custScaleY="87156" custLinFactNeighborX="-8688" custLinFactNeighborY="1401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2C33DBA0-52D6-495D-BD18-FEC7555573A1}" srcId="{A27E691F-3878-4BD5-A6C8-0E3745D43F43}" destId="{5502B91F-D8A8-44BB-B60B-952E54D8FD90}" srcOrd="0" destOrd="0" parTransId="{4F189FEB-6888-47C0-9537-3023A103AD0F}" sibTransId="{E4CF07D5-F9D8-43FB-BC2C-AFFBA1D12FFB}"/>
    <dgm:cxn modelId="{DDA3168E-3BBC-44E0-A13F-97EA2D4F54F7}" type="presOf" srcId="{5F3C0839-34DE-410B-8BBE-C9E660140AA9}" destId="{6742BFD2-911D-47D9-9A42-AFD171AC0D5B}" srcOrd="0" destOrd="0" presId="urn:microsoft.com/office/officeart/2005/8/layout/vList6"/>
    <dgm:cxn modelId="{9BF3BA34-5650-45DD-856E-3CDEEBBFD2FA}" type="presOf" srcId="{A92436C3-3C70-4BD3-B5F0-CEE717D687A5}" destId="{78009F5B-500C-4CAB-9D17-BC4C20237C07}" srcOrd="0" destOrd="0" presId="urn:microsoft.com/office/officeart/2005/8/layout/vList6"/>
    <dgm:cxn modelId="{9547A4B3-9C19-471D-961C-DFA15C5CDCDE}" type="presOf" srcId="{769434A2-8AA5-4282-A7EF-09C53D49C660}" destId="{6742BFD2-911D-47D9-9A42-AFD171AC0D5B}" srcOrd="0" destOrd="3" presId="urn:microsoft.com/office/officeart/2005/8/layout/vList6"/>
    <dgm:cxn modelId="{68D3091B-BB5A-4220-98B9-C21FCA9B335C}" srcId="{A92436C3-3C70-4BD3-B5F0-CEE717D687A5}" destId="{5F3C0839-34DE-410B-8BBE-C9E660140AA9}" srcOrd="0" destOrd="0" parTransId="{FA0CBA38-FBA7-47FC-8CEF-B640C3A2686E}" sibTransId="{8AED261D-69D4-4D8F-947A-6BCD6F322883}"/>
    <dgm:cxn modelId="{23CCBC4C-53F7-4EC0-95EE-4550990A9E5B}" type="presOf" srcId="{BFA1F13C-3D38-4A5D-B2E4-7B7A88B9D223}" destId="{6742BFD2-911D-47D9-9A42-AFD171AC0D5B}" srcOrd="0" destOrd="1" presId="urn:microsoft.com/office/officeart/2005/8/layout/vList6"/>
    <dgm:cxn modelId="{0194D1A0-D229-436E-9822-A8FC667ABAE9}" srcId="{A92436C3-3C70-4BD3-B5F0-CEE717D687A5}" destId="{9C8517F9-6065-4FC0-8073-284AEDD2872F}" srcOrd="2" destOrd="0" parTransId="{52A576FB-2451-4805-AEBE-5C23240639AC}" sibTransId="{141431D0-8F42-4743-9C59-C67F0A9F2E03}"/>
    <dgm:cxn modelId="{A7682017-5C32-4AEA-A38E-6A510CE376EE}" srcId="{18B9169C-7E1D-4FC7-81CC-50A84B8F8CB2}" destId="{A27E691F-3878-4BD5-A6C8-0E3745D43F43}" srcOrd="1" destOrd="0" parTransId="{77A548B4-953F-411A-89E6-4F7189537C48}" sibTransId="{76CD4193-EF67-4881-8223-524A43E1C257}"/>
    <dgm:cxn modelId="{CC9E720A-8E39-4368-85D9-37E32653D45D}" srcId="{A92436C3-3C70-4BD3-B5F0-CEE717D687A5}" destId="{BFA1F13C-3D38-4A5D-B2E4-7B7A88B9D223}" srcOrd="1" destOrd="0" parTransId="{B4CA4624-9960-4989-AFD1-BB790EDAC943}" sibTransId="{96E51AB1-C69D-4249-A02F-735E6EF7F032}"/>
    <dgm:cxn modelId="{E626C589-0149-4FD7-8AC1-420D96EB79EF}" type="presOf" srcId="{A27E691F-3878-4BD5-A6C8-0E3745D43F43}" destId="{A8355544-43EA-4C4A-A95F-CFB808DC3BE2}" srcOrd="0" destOrd="0" presId="urn:microsoft.com/office/officeart/2005/8/layout/vList6"/>
    <dgm:cxn modelId="{74FDD677-B581-4322-A4B3-D864D7159EA8}" type="presOf" srcId="{9C8517F9-6065-4FC0-8073-284AEDD2872F}" destId="{6742BFD2-911D-47D9-9A42-AFD171AC0D5B}" srcOrd="0" destOrd="2" presId="urn:microsoft.com/office/officeart/2005/8/layout/vList6"/>
    <dgm:cxn modelId="{25D56A50-ED58-489B-B74E-ECCF56E11829}" type="presOf" srcId="{18B9169C-7E1D-4FC7-81CC-50A84B8F8CB2}" destId="{01A63A7E-3584-41E7-BDE1-105A4322C84D}" srcOrd="0" destOrd="0" presId="urn:microsoft.com/office/officeart/2005/8/layout/vList6"/>
    <dgm:cxn modelId="{B668B99F-4006-46C8-987E-D5F3DF518777}" srcId="{18B9169C-7E1D-4FC7-81CC-50A84B8F8CB2}" destId="{A92436C3-3C70-4BD3-B5F0-CEE717D687A5}" srcOrd="0" destOrd="0" parTransId="{58158F1A-37E3-45E7-BD71-11B65911BD6E}" sibTransId="{11D4B873-9130-4A2E-B780-88018D244DCD}"/>
    <dgm:cxn modelId="{62492CE8-AB32-4582-8B5D-0CA1279860B7}" srcId="{A92436C3-3C70-4BD3-B5F0-CEE717D687A5}" destId="{769434A2-8AA5-4282-A7EF-09C53D49C660}" srcOrd="3" destOrd="0" parTransId="{844C047B-53F9-4ADA-B848-B71BF6F31B59}" sibTransId="{05B2CB3D-7C37-4A59-95D8-7DDC87093AE1}"/>
    <dgm:cxn modelId="{118760AD-FAFA-46A9-913C-E426BB3DF2BA}" type="presOf" srcId="{5502B91F-D8A8-44BB-B60B-952E54D8FD90}" destId="{0685A992-C510-452F-8724-D0D8794243F3}" srcOrd="0" destOrd="0" presId="urn:microsoft.com/office/officeart/2005/8/layout/vList6"/>
    <dgm:cxn modelId="{97166B30-3FD7-4E85-A871-4F4F0DE4DA23}" type="presParOf" srcId="{01A63A7E-3584-41E7-BDE1-105A4322C84D}" destId="{5AE8183A-B2F5-498E-B812-388E8D65FCD7}" srcOrd="0" destOrd="0" presId="urn:microsoft.com/office/officeart/2005/8/layout/vList6"/>
    <dgm:cxn modelId="{A5DD2C74-8730-439E-985B-54467672D09D}" type="presParOf" srcId="{5AE8183A-B2F5-498E-B812-388E8D65FCD7}" destId="{78009F5B-500C-4CAB-9D17-BC4C20237C07}" srcOrd="0" destOrd="0" presId="urn:microsoft.com/office/officeart/2005/8/layout/vList6"/>
    <dgm:cxn modelId="{21CB11EB-6029-4592-B008-4959D0A27B8C}" type="presParOf" srcId="{5AE8183A-B2F5-498E-B812-388E8D65FCD7}" destId="{6742BFD2-911D-47D9-9A42-AFD171AC0D5B}" srcOrd="1" destOrd="0" presId="urn:microsoft.com/office/officeart/2005/8/layout/vList6"/>
    <dgm:cxn modelId="{1FDFA903-215F-409C-92D6-28044A2A4790}" type="presParOf" srcId="{01A63A7E-3584-41E7-BDE1-105A4322C84D}" destId="{90D056A4-7EE7-4E9C-AF3E-B8BAB421D24F}" srcOrd="1" destOrd="0" presId="urn:microsoft.com/office/officeart/2005/8/layout/vList6"/>
    <dgm:cxn modelId="{51118D05-459C-440B-846F-DF880FEFB086}" type="presParOf" srcId="{01A63A7E-3584-41E7-BDE1-105A4322C84D}" destId="{FB6183F4-A557-4EA8-A652-B41F0F66CEA8}" srcOrd="2" destOrd="0" presId="urn:microsoft.com/office/officeart/2005/8/layout/vList6"/>
    <dgm:cxn modelId="{4AD8B1AB-0531-45C1-915A-16CB697EB2E9}" type="presParOf" srcId="{FB6183F4-A557-4EA8-A652-B41F0F66CEA8}" destId="{A8355544-43EA-4C4A-A95F-CFB808DC3BE2}" srcOrd="0" destOrd="0" presId="urn:microsoft.com/office/officeart/2005/8/layout/vList6"/>
    <dgm:cxn modelId="{A80EAFB4-DFCD-4DAD-9BB3-9C48F8F50442}" type="presParOf" srcId="{FB6183F4-A557-4EA8-A652-B41F0F66CEA8}" destId="{0685A992-C510-452F-8724-D0D8794243F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19DF61-CC57-4D73-B0AA-8355E869534E}">
      <dsp:nvSpPr>
        <dsp:cNvPr id="0" name=""/>
        <dsp:cNvSpPr/>
      </dsp:nvSpPr>
      <dsp:spPr>
        <a:xfrm rot="5400000">
          <a:off x="109779" y="209702"/>
          <a:ext cx="846149" cy="532854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700" kern="1200" dirty="0" err="1" smtClean="0"/>
            <a:t>May</a:t>
          </a:r>
          <a:r>
            <a:rPr lang="es-MX" sz="1700" kern="1200" dirty="0" smtClean="0"/>
            <a:t> 2013</a:t>
          </a:r>
          <a:endParaRPr lang="es-MX" sz="1700" kern="1200" dirty="0"/>
        </a:p>
      </dsp:txBody>
      <dsp:txXfrm rot="-5400000">
        <a:off x="266427" y="319481"/>
        <a:ext cx="532854" cy="313295"/>
      </dsp:txXfrm>
    </dsp:sp>
    <dsp:sp modelId="{67427A10-1658-4830-B0AF-58E915FBBBDD}">
      <dsp:nvSpPr>
        <dsp:cNvPr id="0" name=""/>
        <dsp:cNvSpPr/>
      </dsp:nvSpPr>
      <dsp:spPr>
        <a:xfrm rot="5400000">
          <a:off x="4338786" y="-3443985"/>
          <a:ext cx="494793" cy="75738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noProof="0" dirty="0" smtClean="0"/>
            <a:t>Second meeting of the Ministers Council of EMSA (may 2013), cooperation activities in monitoring systems and climate change analysis</a:t>
          </a:r>
          <a:endParaRPr lang="en-US" sz="1700" kern="1200" noProof="0" dirty="0"/>
        </a:p>
      </dsp:txBody>
      <dsp:txXfrm rot="-5400000">
        <a:off x="799282" y="119673"/>
        <a:ext cx="7549648" cy="446485"/>
      </dsp:txXfrm>
    </dsp:sp>
    <dsp:sp modelId="{6149469C-4035-406D-B4BA-0F6C95159067}">
      <dsp:nvSpPr>
        <dsp:cNvPr id="0" name=""/>
        <dsp:cNvSpPr/>
      </dsp:nvSpPr>
      <dsp:spPr>
        <a:xfrm rot="5400000">
          <a:off x="100591" y="1255089"/>
          <a:ext cx="864525" cy="532854"/>
        </a:xfrm>
        <a:prstGeom prst="chevron">
          <a:avLst/>
        </a:prstGeom>
        <a:solidFill>
          <a:schemeClr val="accent3">
            <a:hueOff val="2250053"/>
            <a:satOff val="-3376"/>
            <a:lumOff val="-549"/>
            <a:alphaOff val="0"/>
          </a:schemeClr>
        </a:solidFill>
        <a:ln w="25400" cap="flat" cmpd="sng" algn="ctr">
          <a:solidFill>
            <a:schemeClr val="accent3">
              <a:hueOff val="2250053"/>
              <a:satOff val="-3376"/>
              <a:lumOff val="-5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700" kern="1200" dirty="0" err="1" smtClean="0"/>
            <a:t>July</a:t>
          </a:r>
          <a:r>
            <a:rPr lang="es-MX" sz="1700" kern="1200" dirty="0" smtClean="0"/>
            <a:t> 2013</a:t>
          </a:r>
          <a:endParaRPr lang="es-MX" sz="1700" kern="1200" dirty="0"/>
        </a:p>
      </dsp:txBody>
      <dsp:txXfrm rot="-5400000">
        <a:off x="266427" y="1355680"/>
        <a:ext cx="532854" cy="331671"/>
      </dsp:txXfrm>
    </dsp:sp>
    <dsp:sp modelId="{BCDD7A33-A6EA-45D5-882E-8553C7789ADC}">
      <dsp:nvSpPr>
        <dsp:cNvPr id="0" name=""/>
        <dsp:cNvSpPr/>
      </dsp:nvSpPr>
      <dsp:spPr>
        <a:xfrm rot="5400000">
          <a:off x="4023395" y="-2481550"/>
          <a:ext cx="1125574" cy="75738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2250053"/>
              <a:satOff val="-3376"/>
              <a:lumOff val="-5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noProof="0" dirty="0" smtClean="0"/>
            <a:t>Workshop “</a:t>
          </a:r>
          <a:r>
            <a:rPr lang="en-US" sz="1700" i="1" kern="1200" noProof="0" dirty="0" smtClean="0"/>
            <a:t>International cooperation opportunities to strengthen monitoring systems in Mesoamerica and REDD+ Readiness</a:t>
          </a:r>
          <a:r>
            <a:rPr lang="en-US" sz="1700" kern="1200" noProof="0" dirty="0" smtClean="0"/>
            <a:t>”</a:t>
          </a:r>
          <a:endParaRPr lang="en-US" sz="1700" kern="1200" noProof="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noProof="0" smtClean="0"/>
            <a:t>Identify needs and priorities on forest monitoring in order to identify collaboration priorities in the Mesoamerican Region.</a:t>
          </a:r>
          <a:endParaRPr lang="en-US" sz="1700" kern="1200" noProof="0"/>
        </a:p>
      </dsp:txBody>
      <dsp:txXfrm rot="-5400000">
        <a:off x="799281" y="797510"/>
        <a:ext cx="7518856" cy="1015682"/>
      </dsp:txXfrm>
    </dsp:sp>
    <dsp:sp modelId="{60C42828-AEC0-49A9-8A51-9BBA56DBF96A}">
      <dsp:nvSpPr>
        <dsp:cNvPr id="0" name=""/>
        <dsp:cNvSpPr/>
      </dsp:nvSpPr>
      <dsp:spPr>
        <a:xfrm rot="5400000">
          <a:off x="106433" y="2085629"/>
          <a:ext cx="852840" cy="532854"/>
        </a:xfrm>
        <a:prstGeom prst="chevron">
          <a:avLst/>
        </a:prstGeom>
        <a:solidFill>
          <a:schemeClr val="accent3">
            <a:hueOff val="4500106"/>
            <a:satOff val="-6752"/>
            <a:lumOff val="-1098"/>
            <a:alphaOff val="0"/>
          </a:schemeClr>
        </a:solidFill>
        <a:ln w="25400" cap="flat" cmpd="sng" algn="ctr">
          <a:solidFill>
            <a:schemeClr val="accent3">
              <a:hueOff val="4500106"/>
              <a:satOff val="-6752"/>
              <a:lumOff val="-1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700" kern="1200" dirty="0" smtClean="0"/>
            <a:t>Nov 2013</a:t>
          </a:r>
          <a:endParaRPr lang="es-MX" sz="1700" kern="1200" dirty="0"/>
        </a:p>
      </dsp:txBody>
      <dsp:txXfrm rot="-5400000">
        <a:off x="266426" y="2192063"/>
        <a:ext cx="532854" cy="319986"/>
      </dsp:txXfrm>
    </dsp:sp>
    <dsp:sp modelId="{D1DE1D5E-DD63-445C-922A-403691D06ACA}">
      <dsp:nvSpPr>
        <dsp:cNvPr id="0" name=""/>
        <dsp:cNvSpPr/>
      </dsp:nvSpPr>
      <dsp:spPr>
        <a:xfrm rot="5400000">
          <a:off x="4247429" y="-1462454"/>
          <a:ext cx="677505" cy="75738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4500106"/>
              <a:satOff val="-6752"/>
              <a:lumOff val="-1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noProof="0" dirty="0" smtClean="0"/>
            <a:t>Draft “State of implementation of National Monitoring Systems in Mesoamerica”</a:t>
          </a:r>
          <a:endParaRPr lang="en-US" sz="1700" kern="1200" noProof="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noProof="0" dirty="0" smtClean="0"/>
            <a:t>Warsaw meeting: Agreement to develop a Work Plan proposal to strengthen national forest monitoring systems.</a:t>
          </a:r>
          <a:endParaRPr lang="en-US" sz="1700" kern="1200" noProof="0" dirty="0"/>
        </a:p>
      </dsp:txBody>
      <dsp:txXfrm rot="-5400000">
        <a:off x="799281" y="2018767"/>
        <a:ext cx="7540729" cy="611359"/>
      </dsp:txXfrm>
    </dsp:sp>
    <dsp:sp modelId="{45248E96-27DB-49C4-8A01-D417C8566240}">
      <dsp:nvSpPr>
        <dsp:cNvPr id="0" name=""/>
        <dsp:cNvSpPr/>
      </dsp:nvSpPr>
      <dsp:spPr>
        <a:xfrm rot="5400000">
          <a:off x="98604" y="3058532"/>
          <a:ext cx="868498" cy="532854"/>
        </a:xfrm>
        <a:prstGeom prst="chevron">
          <a:avLst/>
        </a:prstGeom>
        <a:solidFill>
          <a:schemeClr val="accent3">
            <a:hueOff val="6750158"/>
            <a:satOff val="-10128"/>
            <a:lumOff val="-1647"/>
            <a:alphaOff val="0"/>
          </a:schemeClr>
        </a:solidFill>
        <a:ln w="25400" cap="flat" cmpd="sng" algn="ctr">
          <a:solidFill>
            <a:schemeClr val="accent3">
              <a:hueOff val="6750158"/>
              <a:satOff val="-10128"/>
              <a:lumOff val="-16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700" kern="1200" dirty="0" smtClean="0"/>
            <a:t>Feb 2014</a:t>
          </a:r>
          <a:endParaRPr lang="es-MX" sz="1700" kern="1200" dirty="0"/>
        </a:p>
      </dsp:txBody>
      <dsp:txXfrm rot="-5400000">
        <a:off x="266426" y="3157137"/>
        <a:ext cx="532854" cy="335644"/>
      </dsp:txXfrm>
    </dsp:sp>
    <dsp:sp modelId="{14E5D179-ECE1-4383-877B-B7CE8F8DE47C}">
      <dsp:nvSpPr>
        <dsp:cNvPr id="0" name=""/>
        <dsp:cNvSpPr/>
      </dsp:nvSpPr>
      <dsp:spPr>
        <a:xfrm rot="5400000">
          <a:off x="4099224" y="-534810"/>
          <a:ext cx="973915" cy="75738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6750158"/>
              <a:satOff val="-10128"/>
              <a:lumOff val="-16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noProof="0" dirty="0" smtClean="0"/>
            <a:t>Draft for final feedback from countries. Proposal for three main activities: </a:t>
          </a:r>
          <a:r>
            <a:rPr lang="en-US" sz="1700" kern="1200" noProof="0" dirty="0" err="1" smtClean="0"/>
            <a:t>i</a:t>
          </a:r>
          <a:r>
            <a:rPr lang="en-US" sz="1700" kern="1200" noProof="0" dirty="0" smtClean="0"/>
            <a:t>) south-south cooperation early actions; ii) sources of finance for the activities, iii) Master plan for building capacities and institutionalizing monitoring systems.</a:t>
          </a:r>
          <a:endParaRPr lang="en-US" sz="1700" kern="1200" noProof="0" dirty="0"/>
        </a:p>
      </dsp:txBody>
      <dsp:txXfrm rot="-5400000">
        <a:off x="799281" y="2812676"/>
        <a:ext cx="7526259" cy="878829"/>
      </dsp:txXfrm>
    </dsp:sp>
    <dsp:sp modelId="{E2B63442-5622-405D-A3AC-09DF5E8D8284}">
      <dsp:nvSpPr>
        <dsp:cNvPr id="0" name=""/>
        <dsp:cNvSpPr/>
      </dsp:nvSpPr>
      <dsp:spPr>
        <a:xfrm rot="5400000">
          <a:off x="86752" y="3907731"/>
          <a:ext cx="892203" cy="532854"/>
        </a:xfrm>
        <a:prstGeom prst="chevron">
          <a:avLst/>
        </a:prstGeom>
        <a:solidFill>
          <a:schemeClr val="accent3">
            <a:hueOff val="9000211"/>
            <a:satOff val="-13504"/>
            <a:lumOff val="-2196"/>
            <a:alphaOff val="0"/>
          </a:schemeClr>
        </a:solidFill>
        <a:ln w="25400" cap="flat" cmpd="sng" algn="ctr">
          <a:solidFill>
            <a:schemeClr val="accent3">
              <a:hueOff val="9000211"/>
              <a:satOff val="-13504"/>
              <a:lumOff val="-21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noProof="0" dirty="0" smtClean="0"/>
            <a:t>Feb – Nov 2014</a:t>
          </a:r>
          <a:endParaRPr lang="en-US" sz="1400" kern="1200" noProof="0" dirty="0"/>
        </a:p>
      </dsp:txBody>
      <dsp:txXfrm rot="-5400000">
        <a:off x="266427" y="3994483"/>
        <a:ext cx="532854" cy="359349"/>
      </dsp:txXfrm>
    </dsp:sp>
    <dsp:sp modelId="{94FE5BE7-7953-45C5-92AE-0AD124EBEA85}">
      <dsp:nvSpPr>
        <dsp:cNvPr id="0" name=""/>
        <dsp:cNvSpPr/>
      </dsp:nvSpPr>
      <dsp:spPr>
        <a:xfrm rot="5400000">
          <a:off x="4230757" y="423797"/>
          <a:ext cx="710849" cy="75738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9000211"/>
              <a:satOff val="-13504"/>
              <a:lumOff val="-21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b="1" kern="1200" dirty="0" smtClean="0">
              <a:latin typeface="Calibri" panose="020F0502020204030204" pitchFamily="34" charset="0"/>
            </a:rPr>
            <a:t>Early cooperation actions</a:t>
          </a:r>
          <a:r>
            <a:rPr lang="en-US" sz="1700" kern="1200" dirty="0" smtClean="0">
              <a:latin typeface="Calibri" panose="020F0502020204030204" pitchFamily="34" charset="0"/>
            </a:rPr>
            <a:t>: Strengthening of technical capacities through six workshops (2014), with technical and financial support of the main initiatives working on monitoring systems for REDD+ in the region.</a:t>
          </a:r>
          <a:endParaRPr lang="en-US" sz="1700" kern="1200" noProof="0" dirty="0"/>
        </a:p>
      </dsp:txBody>
      <dsp:txXfrm rot="-5400000">
        <a:off x="799281" y="3889975"/>
        <a:ext cx="7539101" cy="641447"/>
      </dsp:txXfrm>
    </dsp:sp>
    <dsp:sp modelId="{05C5C9AD-7FC8-4BCF-979A-F67F2B3D5D79}">
      <dsp:nvSpPr>
        <dsp:cNvPr id="0" name=""/>
        <dsp:cNvSpPr/>
      </dsp:nvSpPr>
      <dsp:spPr>
        <a:xfrm rot="5400000">
          <a:off x="152244" y="4833605"/>
          <a:ext cx="761220" cy="532854"/>
        </a:xfrm>
        <a:prstGeom prst="chevron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noProof="0" dirty="0" smtClean="0"/>
            <a:t>Oct 2014</a:t>
          </a:r>
          <a:endParaRPr lang="en-US" sz="1700" kern="1200" noProof="0" dirty="0"/>
        </a:p>
      </dsp:txBody>
      <dsp:txXfrm rot="-5400000">
        <a:off x="266427" y="4985849"/>
        <a:ext cx="532854" cy="228366"/>
      </dsp:txXfrm>
    </dsp:sp>
    <dsp:sp modelId="{2F032C5C-622C-4752-B404-2CEFECA8A93D}">
      <dsp:nvSpPr>
        <dsp:cNvPr id="0" name=""/>
        <dsp:cNvSpPr/>
      </dsp:nvSpPr>
      <dsp:spPr>
        <a:xfrm rot="5400000">
          <a:off x="4165935" y="1305139"/>
          <a:ext cx="840495" cy="75738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0795" rIns="10795" bIns="1079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noProof="0" dirty="0" smtClean="0"/>
            <a:t>Approval of regional needs assessment: </a:t>
          </a:r>
          <a:r>
            <a:rPr lang="en-US" sz="1700" b="1" kern="1200" dirty="0" smtClean="0">
              <a:latin typeface="Calibri" panose="020F0502020204030204" pitchFamily="34" charset="0"/>
            </a:rPr>
            <a:t>financial and technical support by the UN-REDD programme</a:t>
          </a:r>
          <a:r>
            <a:rPr lang="en-US" sz="1700" kern="1200" dirty="0" smtClean="0">
              <a:latin typeface="Calibri" panose="020F0502020204030204" pitchFamily="34" charset="0"/>
            </a:rPr>
            <a:t> to consolidate the Detailed Plan for Forest Monitoring within the EMSA </a:t>
          </a:r>
          <a:endParaRPr lang="en-US" sz="1700" kern="1200" noProof="0" dirty="0"/>
        </a:p>
      </dsp:txBody>
      <dsp:txXfrm rot="-5400000">
        <a:off x="799282" y="4712822"/>
        <a:ext cx="7532772" cy="7584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42BFD2-911D-47D9-9A42-AFD171AC0D5B}">
      <dsp:nvSpPr>
        <dsp:cNvPr id="0" name=""/>
        <dsp:cNvSpPr/>
      </dsp:nvSpPr>
      <dsp:spPr>
        <a:xfrm>
          <a:off x="2014727" y="3087"/>
          <a:ext cx="2979570" cy="3467893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noProof="0" dirty="0" smtClean="0"/>
            <a:t>Systematize and share lessons learned (workshop topics)</a:t>
          </a:r>
          <a:endParaRPr lang="en-US" sz="1600" kern="1200" noProof="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noProof="0" dirty="0" smtClean="0"/>
            <a:t>Identify existing platforms and data bases</a:t>
          </a:r>
          <a:endParaRPr lang="en-US" sz="1600" kern="1200" noProof="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noProof="0" dirty="0" smtClean="0"/>
            <a:t>Build an expert network</a:t>
          </a:r>
          <a:endParaRPr lang="en-US" sz="1600" kern="1200" noProof="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noProof="0" dirty="0" smtClean="0"/>
            <a:t>Strengthen capacities</a:t>
          </a:r>
          <a:endParaRPr lang="en-US" sz="1600" kern="1200" noProof="0" dirty="0"/>
        </a:p>
      </dsp:txBody>
      <dsp:txXfrm>
        <a:off x="2014727" y="436574"/>
        <a:ext cx="1862231" cy="2600919"/>
      </dsp:txXfrm>
    </dsp:sp>
    <dsp:sp modelId="{78009F5B-500C-4CAB-9D17-BC4C20237C07}">
      <dsp:nvSpPr>
        <dsp:cNvPr id="0" name=""/>
        <dsp:cNvSpPr/>
      </dsp:nvSpPr>
      <dsp:spPr>
        <a:xfrm>
          <a:off x="271384" y="815886"/>
          <a:ext cx="1743343" cy="184229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noProof="0" dirty="0" smtClean="0"/>
            <a:t>1. Early South-south cooperation actions</a:t>
          </a:r>
          <a:endParaRPr lang="en-US" sz="1800" b="1" kern="1200" noProof="0" dirty="0"/>
        </a:p>
      </dsp:txBody>
      <dsp:txXfrm>
        <a:off x="356487" y="900989"/>
        <a:ext cx="1573137" cy="1672089"/>
      </dsp:txXfrm>
    </dsp:sp>
    <dsp:sp modelId="{0685A992-C510-452F-8724-D0D8794243F3}">
      <dsp:nvSpPr>
        <dsp:cNvPr id="0" name=""/>
        <dsp:cNvSpPr/>
      </dsp:nvSpPr>
      <dsp:spPr>
        <a:xfrm>
          <a:off x="1955053" y="3593567"/>
          <a:ext cx="2626101" cy="1041493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noProof="0" dirty="0" smtClean="0"/>
            <a:t>Identify possible internal and external sources of finance</a:t>
          </a:r>
          <a:endParaRPr lang="en-US" sz="1600" kern="1200" noProof="0" dirty="0"/>
        </a:p>
      </dsp:txBody>
      <dsp:txXfrm>
        <a:off x="1955053" y="3723754"/>
        <a:ext cx="2235541" cy="781119"/>
      </dsp:txXfrm>
    </dsp:sp>
    <dsp:sp modelId="{A8355544-43EA-4C4A-A95F-CFB808DC3BE2}">
      <dsp:nvSpPr>
        <dsp:cNvPr id="0" name=""/>
        <dsp:cNvSpPr/>
      </dsp:nvSpPr>
      <dsp:spPr>
        <a:xfrm>
          <a:off x="318415" y="3591178"/>
          <a:ext cx="1636511" cy="104009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noProof="0" dirty="0" smtClean="0"/>
            <a:t>2. Financing of south-south cooperation</a:t>
          </a:r>
          <a:endParaRPr lang="en-US" sz="1800" b="1" kern="1200" noProof="0" dirty="0"/>
        </a:p>
      </dsp:txBody>
      <dsp:txXfrm>
        <a:off x="369188" y="3641951"/>
        <a:ext cx="1534965" cy="9385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E697BE97-97B5-4235-9D74-76424B97DA27}" type="datetimeFigureOut">
              <a:rPr lang="es-MX" smtClean="0"/>
              <a:t>07/11/2014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14E8DE6-F139-440F-85F5-8A8914FB915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273680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F0BDF68-8B3E-4DE1-9ED9-2A3E5F4D2599}" type="datetimeFigureOut">
              <a:rPr lang="es-MX" smtClean="0"/>
              <a:t>07/11/2014</a:t>
            </a:fld>
            <a:endParaRPr lang="es-MX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s-MX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6E34E974-78E0-4F9A-95B3-F25E057FEBC0}" type="slidenum">
              <a:rPr lang="es-MX" smtClean="0"/>
              <a:t>‹#›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4503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34E974-78E0-4F9A-95B3-F25E057FEBC0}" type="slidenum">
              <a:rPr lang="es-MX" smtClean="0"/>
              <a:t>1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26339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A finales de este mes habrá una reunión de ministros emsa. En esta se le informará al consjo de ministros</a:t>
            </a:r>
            <a:r>
              <a:rPr lang="es-MX" baseline="0" dirty="0" smtClean="0"/>
              <a:t> de la EMSA sobre la cooperación ONUREDD.</a:t>
            </a:r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34E974-78E0-4F9A-95B3-F25E057FEBC0}" type="slidenum">
              <a:rPr lang="es-MX" smtClean="0"/>
              <a:t>4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15550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1F53-EC93-D345-98D3-9F1F48AC4BF5}" type="datetimeFigureOut">
              <a:rPr lang="en-US" smtClean="0"/>
              <a:t>11/7/2014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EB23-7C99-7A43-98A7-540394FC46A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9185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1F53-EC93-D345-98D3-9F1F48AC4BF5}" type="datetimeFigureOut">
              <a:rPr lang="en-US" smtClean="0"/>
              <a:t>11/7/2014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EB23-7C99-7A43-98A7-540394FC46A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946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1F53-EC93-D345-98D3-9F1F48AC4BF5}" type="datetimeFigureOut">
              <a:rPr lang="en-US" smtClean="0"/>
              <a:t>11/7/2014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EB23-7C99-7A43-98A7-540394FC46A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1406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1F53-EC93-D345-98D3-9F1F48AC4BF5}" type="datetimeFigureOut">
              <a:rPr lang="en-US" smtClean="0"/>
              <a:t>11/7/2014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EB23-7C99-7A43-98A7-540394FC46A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4137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1F53-EC93-D345-98D3-9F1F48AC4BF5}" type="datetimeFigureOut">
              <a:rPr lang="en-US" smtClean="0"/>
              <a:t>11/7/2014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EB23-7C99-7A43-98A7-540394FC46A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7447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1F53-EC93-D345-98D3-9F1F48AC4BF5}" type="datetimeFigureOut">
              <a:rPr lang="en-US" smtClean="0"/>
              <a:t>11/7/2014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EB23-7C99-7A43-98A7-540394FC46A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4750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1F53-EC93-D345-98D3-9F1F48AC4BF5}" type="datetimeFigureOut">
              <a:rPr lang="en-US" smtClean="0"/>
              <a:t>11/7/2014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EB23-7C99-7A43-98A7-540394FC46A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4337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1F53-EC93-D345-98D3-9F1F48AC4BF5}" type="datetimeFigureOut">
              <a:rPr lang="en-US" smtClean="0"/>
              <a:t>11/7/2014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EB23-7C99-7A43-98A7-540394FC46A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7777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1F53-EC93-D345-98D3-9F1F48AC4BF5}" type="datetimeFigureOut">
              <a:rPr lang="en-US" smtClean="0"/>
              <a:t>11/7/2014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EB23-7C99-7A43-98A7-540394FC46A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2778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1F53-EC93-D345-98D3-9F1F48AC4BF5}" type="datetimeFigureOut">
              <a:rPr lang="en-US" smtClean="0"/>
              <a:t>11/7/2014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EB23-7C99-7A43-98A7-540394FC46A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222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1F53-EC93-D345-98D3-9F1F48AC4BF5}" type="datetimeFigureOut">
              <a:rPr lang="en-US" smtClean="0"/>
              <a:t>11/7/2014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9EB23-7C99-7A43-98A7-540394FC46A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8912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41F53-EC93-D345-98D3-9F1F48AC4BF5}" type="datetimeFigureOut">
              <a:rPr lang="en-US" smtClean="0"/>
              <a:t>11/7/2014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E9EB23-7C99-7A43-98A7-540394FC46A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9058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ctrTitle"/>
          </p:nvPr>
        </p:nvSpPr>
        <p:spPr>
          <a:xfrm>
            <a:off x="685800" y="1387367"/>
            <a:ext cx="7772400" cy="350783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/>
              <a:t>Towards a comprehensive regional work plan for the strengthening of national forest monitoring systems in the Mesoamerican Region</a:t>
            </a:r>
            <a:br>
              <a:rPr lang="en-US" b="1" dirty="0" smtClean="0"/>
            </a:br>
            <a:r>
              <a:rPr lang="en-US" b="1" dirty="0" smtClean="0"/>
              <a:t>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103108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3600" b="1" dirty="0" err="1" smtClean="0"/>
              <a:t>Context</a:t>
            </a:r>
            <a:endParaRPr lang="es-MX" sz="36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19050" y="1276350"/>
            <a:ext cx="8934450" cy="5334000"/>
          </a:xfrm>
        </p:spPr>
        <p:txBody>
          <a:bodyPr>
            <a:normAutofit/>
          </a:bodyPr>
          <a:lstStyle/>
          <a:p>
            <a:pPr defTabSz="410625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200" dirty="0" smtClean="0">
                <a:latin typeface="+mj-lt"/>
              </a:rPr>
              <a:t>The regional assessment needs is framed in the work that is being undertaken in the context of the </a:t>
            </a:r>
            <a:r>
              <a:rPr lang="en-US" sz="2200" dirty="0">
                <a:solidFill>
                  <a:srgbClr val="000000"/>
                </a:solidFill>
                <a:latin typeface="+mj-lt"/>
                <a:sym typeface="Helvetica Light" charset="0"/>
              </a:rPr>
              <a:t>Mesoamerican Integration and </a:t>
            </a:r>
            <a:r>
              <a:rPr lang="en-US" sz="2200" dirty="0" smtClean="0">
                <a:solidFill>
                  <a:srgbClr val="000000"/>
                </a:solidFill>
                <a:latin typeface="+mj-lt"/>
                <a:sym typeface="Helvetica Light" charset="0"/>
              </a:rPr>
              <a:t>Development </a:t>
            </a:r>
            <a:r>
              <a:rPr lang="en-US" sz="2200" dirty="0">
                <a:solidFill>
                  <a:srgbClr val="000000"/>
                </a:solidFill>
                <a:latin typeface="+mj-lt"/>
                <a:sym typeface="Helvetica Light" charset="0"/>
              </a:rPr>
              <a:t>Project (PM</a:t>
            </a:r>
            <a:r>
              <a:rPr lang="en-US" sz="2200" dirty="0" smtClean="0">
                <a:solidFill>
                  <a:srgbClr val="000000"/>
                </a:solidFill>
                <a:latin typeface="+mj-lt"/>
                <a:sym typeface="Helvetica Light" charset="0"/>
              </a:rPr>
              <a:t>) .- </a:t>
            </a:r>
            <a:r>
              <a:rPr lang="en-US" sz="2200" dirty="0" smtClean="0">
                <a:latin typeface="+mj-lt"/>
              </a:rPr>
              <a:t>  </a:t>
            </a:r>
            <a:r>
              <a:rPr lang="en-US" sz="2200" b="1" dirty="0" smtClean="0">
                <a:solidFill>
                  <a:prstClr val="black"/>
                </a:solidFill>
                <a:latin typeface="+mj-lt"/>
                <a:sym typeface="Helvetica" charset="0"/>
              </a:rPr>
              <a:t>Mesoamerican Strategy for Environmental Sustainability (EMSA).</a:t>
            </a:r>
          </a:p>
          <a:p>
            <a:pPr marL="285750" lvl="0" indent="-285750">
              <a:buFont typeface="Arial" charset="0"/>
              <a:buChar char="•"/>
            </a:pPr>
            <a:r>
              <a:rPr lang="en-US" sz="2200" dirty="0">
                <a:latin typeface="Calibri" panose="020F0502020204030204" pitchFamily="34" charset="0"/>
              </a:rPr>
              <a:t>Strong </a:t>
            </a:r>
            <a:r>
              <a:rPr lang="en-US" sz="2200" b="1" dirty="0">
                <a:latin typeface="Calibri" panose="020F0502020204030204" pitchFamily="34" charset="0"/>
              </a:rPr>
              <a:t>synergies between the Mexico-Norway Project for REDD+ readiness and the EMSA: </a:t>
            </a:r>
            <a:r>
              <a:rPr lang="en-US" sz="2200" dirty="0">
                <a:latin typeface="Calibri" panose="020F0502020204030204" pitchFamily="34" charset="0"/>
              </a:rPr>
              <a:t>development of a joint cooperation strategy for the development and implementation of forest monitoring systems in the region.</a:t>
            </a:r>
          </a:p>
          <a:p>
            <a:pPr lvl="0"/>
            <a:r>
              <a:rPr lang="en-US" sz="2200" b="1" dirty="0" smtClean="0">
                <a:latin typeface="Calibri" panose="020F0502020204030204" pitchFamily="34" charset="0"/>
              </a:rPr>
              <a:t>The </a:t>
            </a:r>
            <a:r>
              <a:rPr lang="en-US" sz="2200" b="1" dirty="0">
                <a:latin typeface="Calibri" panose="020F0502020204030204" pitchFamily="34" charset="0"/>
              </a:rPr>
              <a:t>south-south cooperation strategy </a:t>
            </a:r>
            <a:r>
              <a:rPr lang="en-US" sz="2200" dirty="0">
                <a:latin typeface="Calibri" panose="020F0502020204030204" pitchFamily="34" charset="0"/>
              </a:rPr>
              <a:t>was designed in order to create synergies between the initiatives working in REDD+, to make the most of the technical and financial resources present in the region. This strategy </a:t>
            </a:r>
            <a:r>
              <a:rPr lang="en-US" sz="2200" dirty="0" smtClean="0">
                <a:latin typeface="Calibri" panose="020F0502020204030204" pitchFamily="34" charset="0"/>
              </a:rPr>
              <a:t>was </a:t>
            </a:r>
            <a:r>
              <a:rPr lang="en-US" sz="2200" dirty="0">
                <a:latin typeface="Calibri" panose="020F0502020204030204" pitchFamily="34" charset="0"/>
              </a:rPr>
              <a:t>developed in collaboration with all the countries participating in order to truly identify needs for cooperation, </a:t>
            </a:r>
            <a:r>
              <a:rPr lang="en-US" sz="2200" dirty="0" smtClean="0">
                <a:latin typeface="Calibri" panose="020F0502020204030204" pitchFamily="34" charset="0"/>
              </a:rPr>
              <a:t>strengths </a:t>
            </a:r>
            <a:r>
              <a:rPr lang="en-US" sz="2200" dirty="0">
                <a:latin typeface="Calibri" panose="020F0502020204030204" pitchFamily="34" charset="0"/>
              </a:rPr>
              <a:t>and </a:t>
            </a:r>
            <a:r>
              <a:rPr lang="en-US" sz="2200" dirty="0" smtClean="0">
                <a:latin typeface="Calibri" panose="020F0502020204030204" pitchFamily="34" charset="0"/>
              </a:rPr>
              <a:t>specific opportunities for </a:t>
            </a:r>
            <a:r>
              <a:rPr lang="en-US" sz="2200" dirty="0">
                <a:latin typeface="Calibri" panose="020F0502020204030204" pitchFamily="34" charset="0"/>
              </a:rPr>
              <a:t>each country</a:t>
            </a:r>
            <a:r>
              <a:rPr lang="en-US" sz="2200" dirty="0" smtClean="0">
                <a:latin typeface="Calibri" panose="020F0502020204030204" pitchFamily="34" charset="0"/>
              </a:rPr>
              <a:t>.</a:t>
            </a:r>
          </a:p>
          <a:p>
            <a:endParaRPr lang="en-US" sz="2200" dirty="0" smtClean="0">
              <a:solidFill>
                <a:prstClr val="black"/>
              </a:solidFill>
              <a:latin typeface="+mj-lt"/>
              <a:cs typeface="Arial" charset="0"/>
            </a:endParaRPr>
          </a:p>
          <a:p>
            <a:pPr marL="0" indent="0">
              <a:buNone/>
            </a:pPr>
            <a:endParaRPr lang="en-US" sz="2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4180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346970" y="3584528"/>
            <a:ext cx="8496944" cy="300766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845" y="3821021"/>
            <a:ext cx="3548850" cy="2714120"/>
          </a:xfrm>
          <a:prstGeom prst="rect">
            <a:avLst/>
          </a:prstGeom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804874" y="1683966"/>
            <a:ext cx="7128792" cy="2219494"/>
          </a:xfrm>
        </p:spPr>
        <p:txBody>
          <a:bodyPr>
            <a:noAutofit/>
          </a:bodyPr>
          <a:lstStyle/>
          <a:p>
            <a:r>
              <a:rPr lang="en-US" sz="1600" dirty="0" smtClean="0">
                <a:latin typeface="Calibri" panose="020F0502020204030204" pitchFamily="34" charset="0"/>
              </a:rPr>
              <a:t>Regional </a:t>
            </a:r>
            <a:r>
              <a:rPr lang="en-US" sz="1600" dirty="0">
                <a:latin typeface="Calibri" panose="020F0502020204030204" pitchFamily="34" charset="0"/>
              </a:rPr>
              <a:t>mechanism for dialogue and </a:t>
            </a:r>
            <a:r>
              <a:rPr lang="en-US" sz="1600" dirty="0" smtClean="0">
                <a:latin typeface="Calibri" panose="020F0502020204030204" pitchFamily="34" charset="0"/>
              </a:rPr>
              <a:t>coordination.</a:t>
            </a:r>
          </a:p>
          <a:p>
            <a:r>
              <a:rPr lang="en-US" sz="1600" dirty="0" smtClean="0">
                <a:latin typeface="Calibri" panose="020F0502020204030204" pitchFamily="34" charset="0"/>
              </a:rPr>
              <a:t>Seeks to articulate cooperation, development and integration efforts amongst the </a:t>
            </a:r>
            <a:r>
              <a:rPr lang="en-US" sz="1600" dirty="0">
                <a:latin typeface="Calibri" panose="020F0502020204030204" pitchFamily="34" charset="0"/>
              </a:rPr>
              <a:t>Mesoamerican region in order to improve the quality of life of its citizens. </a:t>
            </a:r>
            <a:endParaRPr lang="en-US" sz="1600" dirty="0" smtClean="0">
              <a:latin typeface="Calibri" panose="020F0502020204030204" pitchFamily="34" charset="0"/>
            </a:endParaRPr>
          </a:p>
          <a:p>
            <a:r>
              <a:rPr lang="en-US" sz="1600" dirty="0" smtClean="0">
                <a:latin typeface="Calibri" panose="020F0502020204030204" pitchFamily="34" charset="0"/>
              </a:rPr>
              <a:t>Technical resources + local </a:t>
            </a:r>
            <a:r>
              <a:rPr lang="en-US" sz="1600" i="1" dirty="0" smtClean="0">
                <a:latin typeface="Calibri" panose="020F0502020204030204" pitchFamily="34" charset="0"/>
              </a:rPr>
              <a:t>know how </a:t>
            </a:r>
            <a:r>
              <a:rPr lang="en-US" sz="1600" dirty="0" smtClean="0">
                <a:latin typeface="Calibri" panose="020F0502020204030204" pitchFamily="34" charset="0"/>
              </a:rPr>
              <a:t>= regional agenda based on cooperation and co-responsibility to address </a:t>
            </a:r>
            <a:r>
              <a:rPr lang="en-US" sz="1600" smtClean="0">
                <a:latin typeface="Calibri" panose="020F0502020204030204" pitchFamily="34" charset="0"/>
              </a:rPr>
              <a:t>common problems. </a:t>
            </a:r>
            <a:endParaRPr lang="es-MX" sz="1600" dirty="0">
              <a:latin typeface="Calibri" panose="020F0502020204030204" pitchFamily="34" charset="0"/>
            </a:endParaRPr>
          </a:p>
          <a:p>
            <a:r>
              <a:rPr lang="en-US" sz="1600" dirty="0" smtClean="0">
                <a:latin typeface="Calibri" panose="020F0502020204030204" pitchFamily="34" charset="0"/>
              </a:rPr>
              <a:t>Promotes </a:t>
            </a:r>
            <a:r>
              <a:rPr lang="en-US" sz="1600" dirty="0">
                <a:latin typeface="Calibri" panose="020F0502020204030204" pitchFamily="34" charset="0"/>
              </a:rPr>
              <a:t>the generation of regional public goods.</a:t>
            </a:r>
            <a:endParaRPr lang="es-MX" sz="1600" dirty="0">
              <a:latin typeface="Calibri" panose="020F0502020204030204" pitchFamily="34" charset="0"/>
            </a:endParaRPr>
          </a:p>
          <a:p>
            <a:pPr lvl="0"/>
            <a:endParaRPr lang="es-ES_tradnl" sz="1600" dirty="0" smtClean="0">
              <a:solidFill>
                <a:schemeClr val="accent4">
                  <a:lumMod val="75000"/>
                  <a:lumOff val="25000"/>
                </a:schemeClr>
              </a:solidFill>
              <a:latin typeface="Calibri" pitchFamily="34" charset="0"/>
            </a:endParaRPr>
          </a:p>
          <a:p>
            <a:pPr lvl="0"/>
            <a:endParaRPr lang="es-ES_tradnl" sz="1600" dirty="0">
              <a:solidFill>
                <a:schemeClr val="accent4">
                  <a:lumMod val="75000"/>
                  <a:lumOff val="25000"/>
                </a:schemeClr>
              </a:solidFill>
              <a:latin typeface="Calibri" pitchFamily="34" charset="0"/>
            </a:endParaRPr>
          </a:p>
          <a:p>
            <a:endParaRPr lang="es-MX" sz="1600" dirty="0">
              <a:latin typeface="Calibri" pitchFamily="34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3419872" y="5805264"/>
            <a:ext cx="914400" cy="914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endParaRPr lang="es-MX"/>
          </a:p>
        </p:txBody>
      </p:sp>
      <p:sp>
        <p:nvSpPr>
          <p:cNvPr id="10" name="9 Rectángulo"/>
          <p:cNvSpPr/>
          <p:nvPr/>
        </p:nvSpPr>
        <p:spPr>
          <a:xfrm>
            <a:off x="-935544" y="3620958"/>
            <a:ext cx="8243848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Integrated by</a:t>
            </a:r>
            <a:r>
              <a:rPr lang="en-US" sz="1600" b="1" dirty="0" smtClean="0">
                <a:latin typeface="Calibri" panose="020F0502020204030204" pitchFamily="34" charset="0"/>
              </a:rPr>
              <a:t>:                                                                    It represents: </a:t>
            </a:r>
            <a:endParaRPr lang="en-US" sz="16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2149405"/>
            <a:ext cx="16054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solidFill>
                  <a:schemeClr val="bg1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WHY </a:t>
            </a:r>
            <a:r>
              <a:rPr lang="es-MX" sz="4800" dirty="0" smtClean="0">
                <a:solidFill>
                  <a:schemeClr val="bg1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?</a:t>
            </a:r>
            <a:r>
              <a:rPr lang="es-MX" sz="3200" dirty="0" smtClean="0">
                <a:solidFill>
                  <a:schemeClr val="bg1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es-MX" sz="3200" dirty="0">
              <a:solidFill>
                <a:schemeClr val="bg1">
                  <a:lumMod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7" name="36 Abrir llave"/>
          <p:cNvSpPr/>
          <p:nvPr/>
        </p:nvSpPr>
        <p:spPr>
          <a:xfrm>
            <a:off x="1470765" y="1705647"/>
            <a:ext cx="468767" cy="1711208"/>
          </a:xfrm>
          <a:prstGeom prst="leftBrac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4716016" y="4247797"/>
            <a:ext cx="4127898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1600" dirty="0">
                <a:latin typeface="Calibri" panose="020F0502020204030204" pitchFamily="34" charset="0"/>
              </a:rPr>
              <a:t>224 million people*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1600" dirty="0" smtClean="0">
                <a:latin typeface="Calibri" panose="020F0502020204030204" pitchFamily="34" charset="0"/>
              </a:rPr>
              <a:t>A territory </a:t>
            </a:r>
            <a:r>
              <a:rPr lang="en-US" sz="1600" dirty="0">
                <a:latin typeface="Calibri" panose="020F0502020204030204" pitchFamily="34" charset="0"/>
              </a:rPr>
              <a:t>of 3.65 million km2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US" sz="1600" dirty="0" smtClean="0">
                <a:latin typeface="Calibri" panose="020F0502020204030204" pitchFamily="34" charset="0"/>
              </a:rPr>
              <a:t>An estimated </a:t>
            </a:r>
            <a:r>
              <a:rPr lang="en-US" sz="1600" dirty="0">
                <a:latin typeface="Calibri" panose="020F0502020204030204" pitchFamily="34" charset="0"/>
              </a:rPr>
              <a:t>regional </a:t>
            </a:r>
            <a:r>
              <a:rPr lang="en-US" sz="1600" dirty="0" smtClean="0">
                <a:latin typeface="Calibri" panose="020F0502020204030204" pitchFamily="34" charset="0"/>
              </a:rPr>
              <a:t>GDP: </a:t>
            </a:r>
            <a:endParaRPr lang="en-US" sz="1600" dirty="0">
              <a:latin typeface="Calibri" panose="020F0502020204030204" pitchFamily="34" charset="0"/>
            </a:endParaRPr>
          </a:p>
          <a:p>
            <a:pPr marL="354013" lvl="0" indent="-90488">
              <a:spcBef>
                <a:spcPts val="600"/>
              </a:spcBef>
              <a:spcAft>
                <a:spcPts val="600"/>
              </a:spcAft>
            </a:pPr>
            <a:r>
              <a:rPr lang="en-US" sz="1600" dirty="0" smtClean="0">
                <a:latin typeface="Calibri" panose="020F0502020204030204" pitchFamily="34" charset="0"/>
              </a:rPr>
              <a:t>$ </a:t>
            </a:r>
            <a:r>
              <a:rPr lang="en-US" sz="1600" dirty="0">
                <a:latin typeface="Calibri" panose="020F0502020204030204" pitchFamily="34" charset="0"/>
              </a:rPr>
              <a:t>1,723 trillion USD* </a:t>
            </a:r>
            <a:r>
              <a:rPr lang="en-US" sz="1600" dirty="0" smtClean="0">
                <a:latin typeface="Calibri" panose="020F0502020204030204" pitchFamily="34" charset="0"/>
              </a:rPr>
              <a:t>(march 2014)</a:t>
            </a:r>
          </a:p>
          <a:p>
            <a:pPr marL="354013" lvl="0" indent="-90488">
              <a:spcBef>
                <a:spcPts val="600"/>
              </a:spcBef>
              <a:spcAft>
                <a:spcPts val="600"/>
              </a:spcAft>
            </a:pPr>
            <a:endParaRPr lang="en-US" sz="1600" dirty="0">
              <a:latin typeface="Calibri" panose="020F0502020204030204" pitchFamily="34" charset="0"/>
            </a:endParaRPr>
          </a:p>
          <a:p>
            <a:pPr marL="354013" lvl="0" indent="-90488" algn="r">
              <a:spcBef>
                <a:spcPts val="600"/>
              </a:spcBef>
              <a:spcAft>
                <a:spcPts val="600"/>
              </a:spcAft>
            </a:pPr>
            <a:r>
              <a:rPr lang="en-US" sz="1200" dirty="0" smtClean="0">
                <a:latin typeface="Calibri" panose="020F0502020204030204" pitchFamily="34" charset="0"/>
              </a:rPr>
              <a:t>*Source: AMEXCID</a:t>
            </a:r>
          </a:p>
        </p:txBody>
      </p:sp>
      <p:sp>
        <p:nvSpPr>
          <p:cNvPr id="4" name="Rectángulo 3"/>
          <p:cNvSpPr/>
          <p:nvPr/>
        </p:nvSpPr>
        <p:spPr>
          <a:xfrm>
            <a:off x="46885" y="1175947"/>
            <a:ext cx="90971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latin typeface="Calibri" panose="020F0502020204030204" pitchFamily="34" charset="0"/>
                <a:cs typeface="Aharoni" pitchFamily="2" charset="-79"/>
              </a:rPr>
              <a:t>Mesoamerican Integration and Development Project, an example of south-south cooperation</a:t>
            </a:r>
            <a:endParaRPr lang="en-US" b="1" dirty="0">
              <a:latin typeface="Calibri" panose="020F0502020204030204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3298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Diagrama"/>
          <p:cNvGraphicFramePr/>
          <p:nvPr>
            <p:extLst>
              <p:ext uri="{D42A27DB-BD31-4B8C-83A1-F6EECF244321}">
                <p14:modId xmlns:p14="http://schemas.microsoft.com/office/powerpoint/2010/main" val="3408819927"/>
              </p:ext>
            </p:extLst>
          </p:nvPr>
        </p:nvGraphicFramePr>
        <p:xfrm>
          <a:off x="331078" y="1072058"/>
          <a:ext cx="8639511" cy="55336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16337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Diagrama"/>
          <p:cNvGraphicFramePr/>
          <p:nvPr>
            <p:extLst>
              <p:ext uri="{D42A27DB-BD31-4B8C-83A1-F6EECF244321}">
                <p14:modId xmlns:p14="http://schemas.microsoft.com/office/powerpoint/2010/main" val="4010063788"/>
              </p:ext>
            </p:extLst>
          </p:nvPr>
        </p:nvGraphicFramePr>
        <p:xfrm>
          <a:off x="-220724" y="1166648"/>
          <a:ext cx="5265683" cy="4635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5959326" y="2506748"/>
            <a:ext cx="3168868" cy="120032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>
                <a:solidFill>
                  <a:schemeClr val="bg1"/>
                </a:solidFill>
              </a:rPr>
              <a:t>3. Master Plan for the strengthening of capacities and institutionalization in EMSA countries</a:t>
            </a:r>
          </a:p>
        </p:txBody>
      </p:sp>
      <p:sp>
        <p:nvSpPr>
          <p:cNvPr id="9" name="8 Rectángulo"/>
          <p:cNvSpPr/>
          <p:nvPr/>
        </p:nvSpPr>
        <p:spPr>
          <a:xfrm>
            <a:off x="5959326" y="3707077"/>
            <a:ext cx="3168868" cy="15696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en-US" sz="1600" dirty="0"/>
              <a:t>Built from inputs of previous activities</a:t>
            </a:r>
          </a:p>
          <a:p>
            <a:pPr marL="285750" lvl="0" indent="-285750">
              <a:buFont typeface="Arial" charset="0"/>
              <a:buChar char="•"/>
            </a:pPr>
            <a:r>
              <a:rPr lang="en-US" sz="1600" dirty="0"/>
              <a:t>Establish objectives, activities, roles and responsibilities of actors involved</a:t>
            </a:r>
          </a:p>
          <a:p>
            <a:pPr marL="285750" lvl="0" indent="-285750">
              <a:buFont typeface="Arial" charset="0"/>
              <a:buChar char="•"/>
            </a:pPr>
            <a:r>
              <a:rPr lang="en-US" sz="1600" dirty="0"/>
              <a:t>Costs and sources of </a:t>
            </a:r>
            <a:r>
              <a:rPr lang="en-US" sz="1600" dirty="0" smtClean="0"/>
              <a:t>finance</a:t>
            </a:r>
            <a:endParaRPr lang="es-MX" sz="1600" dirty="0"/>
          </a:p>
        </p:txBody>
      </p:sp>
      <p:sp>
        <p:nvSpPr>
          <p:cNvPr id="10" name="9 Rectángulo"/>
          <p:cNvSpPr/>
          <p:nvPr/>
        </p:nvSpPr>
        <p:spPr>
          <a:xfrm>
            <a:off x="4713881" y="1371600"/>
            <a:ext cx="599097" cy="443010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" name="10 CuadroTexto"/>
          <p:cNvSpPr txBox="1"/>
          <p:nvPr/>
        </p:nvSpPr>
        <p:spPr>
          <a:xfrm rot="16200000">
            <a:off x="3168847" y="3149740"/>
            <a:ext cx="35787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Regional </a:t>
            </a:r>
            <a:r>
              <a:rPr lang="es-MX" b="1" dirty="0" err="1" smtClean="0"/>
              <a:t>Needs</a:t>
            </a:r>
            <a:r>
              <a:rPr lang="es-MX" b="1" dirty="0" smtClean="0"/>
              <a:t> </a:t>
            </a:r>
            <a:r>
              <a:rPr lang="es-MX" b="1" dirty="0" err="1" smtClean="0"/>
              <a:t>Assessment</a:t>
            </a:r>
            <a:endParaRPr lang="es-MX" b="1" dirty="0"/>
          </a:p>
        </p:txBody>
      </p:sp>
      <p:sp>
        <p:nvSpPr>
          <p:cNvPr id="3" name="2 Flecha derecha"/>
          <p:cNvSpPr/>
          <p:nvPr/>
        </p:nvSpPr>
        <p:spPr>
          <a:xfrm>
            <a:off x="5360276" y="3594535"/>
            <a:ext cx="599050" cy="488734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1758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59341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8217</TotalTime>
  <Words>545</Words>
  <Application>Microsoft Office PowerPoint</Application>
  <PresentationFormat>On-screen Show (4:3)</PresentationFormat>
  <Paragraphs>48</Paragraphs>
  <Slides>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 Towards a comprehensive regional work plan for the strengthening of national forest monitoring systems in the Mesoamerican Region  </vt:lpstr>
      <vt:lpstr>Context</vt:lpstr>
      <vt:lpstr>PowerPoint Presentation</vt:lpstr>
      <vt:lpstr>PowerPoint Presentation</vt:lpstr>
      <vt:lpstr>PowerPoint Presentation</vt:lpstr>
      <vt:lpstr>PowerPoint Presentation</vt:lpstr>
    </vt:vector>
  </TitlesOfParts>
  <Company>Mausproduction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Mau  Navarro</dc:creator>
  <cp:lastModifiedBy>Helena ERIKSSON</cp:lastModifiedBy>
  <cp:revision>124</cp:revision>
  <cp:lastPrinted>2014-04-25T18:58:16Z</cp:lastPrinted>
  <dcterms:created xsi:type="dcterms:W3CDTF">2014-03-13T00:34:07Z</dcterms:created>
  <dcterms:modified xsi:type="dcterms:W3CDTF">2014-11-07T13:15:18Z</dcterms:modified>
</cp:coreProperties>
</file>