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19" r:id="rId2"/>
  </p:sldMasterIdLst>
  <p:notesMasterIdLst>
    <p:notesMasterId r:id="rId11"/>
  </p:notesMasterIdLst>
  <p:sldIdLst>
    <p:sldId id="256" r:id="rId3"/>
    <p:sldId id="291" r:id="rId4"/>
    <p:sldId id="292" r:id="rId5"/>
    <p:sldId id="293" r:id="rId6"/>
    <p:sldId id="294" r:id="rId7"/>
    <p:sldId id="295" r:id="rId8"/>
    <p:sldId id="296" r:id="rId9"/>
    <p:sldId id="25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91"/>
            <p14:sldId id="292"/>
            <p14:sldId id="293"/>
            <p14:sldId id="294"/>
            <p14:sldId id="295"/>
            <p14:sldId id="296"/>
            <p14:sldId id="259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ulie Greenwalt" initials="JG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76" autoAdjust="0"/>
  </p:normalViewPr>
  <p:slideViewPr>
    <p:cSldViewPr showGuides="1">
      <p:cViewPr>
        <p:scale>
          <a:sx n="80" d="100"/>
          <a:sy n="80" d="100"/>
        </p:scale>
        <p:origin x="-7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196C2B-BAD7-44FD-A393-15762B0E6A12}" type="datetimeFigureOut">
              <a:rPr lang="fr-CH" smtClean="0"/>
              <a:t>06.11.2014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D86B2B-280A-4643-9669-79A06C458AC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09901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00"/>
            <a:ext cx="8229600" cy="3840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B7F6A-2867-439C-9A4D-2FD0E495E445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 userDrawn="1"/>
        </p:nvSpPr>
        <p:spPr>
          <a:xfrm flipV="1">
            <a:off x="-10885" y="2"/>
            <a:ext cx="9154886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005328"/>
            <a:ext cx="9144001" cy="31480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336057" cy="100584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9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11/6/2014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21459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3" r:id="rId2"/>
    <p:sldLayoutId id="2147483827" r:id="rId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n-redd.or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57400"/>
            <a:ext cx="9144000" cy="3200400"/>
          </a:xfrm>
        </p:spPr>
        <p:txBody>
          <a:bodyPr>
            <a:normAutofit/>
          </a:bodyPr>
          <a:lstStyle/>
          <a:p>
            <a:r>
              <a:rPr lang="fr-FR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UN-REDD Programme Policy </a:t>
            </a:r>
            <a:r>
              <a:rPr lang="fr-FR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Board</a:t>
            </a:r>
            <a:endParaRPr lang="en-US" sz="3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elvetica" pitchFamily="34" charset="0"/>
            </a:endParaRPr>
          </a:p>
          <a:p>
            <a: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/>
            </a:r>
            <a:br>
              <a:rPr lang="en-US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</a:br>
            <a:r>
              <a:rPr 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Arusha</a:t>
            </a:r>
            <a:endParaRPr lang="en-US" sz="2800" b="1" dirty="0" smtClean="0">
              <a:solidFill>
                <a:schemeClr val="tx1">
                  <a:lumMod val="85000"/>
                  <a:lumOff val="15000"/>
                </a:schemeClr>
              </a:solidFill>
              <a:latin typeface="Helvetica" pitchFamily="34" charset="0"/>
            </a:endParaRPr>
          </a:p>
          <a:p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6</a:t>
            </a:r>
            <a:r>
              <a:rPr lang="en-US" sz="2800" baseline="30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th</a:t>
            </a:r>
            <a:r>
              <a:rPr 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Helvetica" pitchFamily="34" charset="0"/>
              </a:rPr>
              <a:t> November 2014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z="3600" dirty="0" smtClean="0"/>
              <a:t>UN-REDD </a:t>
            </a:r>
            <a:r>
              <a:rPr lang="fr-FR" sz="3600" dirty="0"/>
              <a:t>Programme </a:t>
            </a:r>
            <a:r>
              <a:rPr lang="fr-FR" sz="3600" dirty="0" smtClean="0"/>
              <a:t>– </a:t>
            </a:r>
            <a:r>
              <a:rPr lang="fr-FR" sz="3600" dirty="0" err="1"/>
              <a:t>P</a:t>
            </a:r>
            <a:r>
              <a:rPr lang="fr-FR" sz="3600" dirty="0" err="1" smtClean="0"/>
              <a:t>reparation</a:t>
            </a:r>
            <a:r>
              <a:rPr lang="fr-FR" sz="3600" dirty="0" smtClean="0"/>
              <a:t> of </a:t>
            </a:r>
            <a:r>
              <a:rPr lang="fr-FR" sz="3600" dirty="0" err="1"/>
              <a:t>D</a:t>
            </a:r>
            <a:r>
              <a:rPr lang="fr-FR" sz="3600" dirty="0" err="1" smtClean="0"/>
              <a:t>raft</a:t>
            </a:r>
            <a:r>
              <a:rPr lang="fr-FR" sz="3600" dirty="0" smtClean="0"/>
              <a:t> </a:t>
            </a:r>
            <a:r>
              <a:rPr lang="fr-FR" sz="3600" dirty="0"/>
              <a:t>S</a:t>
            </a:r>
            <a:r>
              <a:rPr lang="fr-FR" sz="3600" dirty="0" smtClean="0"/>
              <a:t>trategic </a:t>
            </a:r>
            <a:r>
              <a:rPr lang="fr-FR" sz="3600" dirty="0"/>
              <a:t>F</a:t>
            </a:r>
            <a:r>
              <a:rPr lang="fr-FR" sz="3600" dirty="0" smtClean="0"/>
              <a:t>ramework, 2016-2020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Mike Speirs, Senior </a:t>
            </a:r>
            <a:r>
              <a:rPr lang="fr-FR" dirty="0" err="1"/>
              <a:t>Adviser</a:t>
            </a:r>
            <a:r>
              <a:rPr lang="fr-FR" dirty="0"/>
              <a:t>, </a:t>
            </a:r>
          </a:p>
          <a:p>
            <a:r>
              <a:rPr lang="fr-FR" dirty="0"/>
              <a:t>UN REDD Programme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18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P</a:t>
            </a:r>
            <a:r>
              <a:rPr lang="fr-FR" dirty="0" err="1" smtClean="0"/>
              <a:t>reparation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fr-FR" dirty="0" smtClean="0"/>
              <a:t>Agreement at PB12 in Lima in July 2014 on a « roadmap » for the </a:t>
            </a:r>
            <a:r>
              <a:rPr lang="fr-FR" dirty="0" err="1" smtClean="0"/>
              <a:t>preparation</a:t>
            </a:r>
            <a:r>
              <a:rPr lang="fr-FR" dirty="0" smtClean="0"/>
              <a:t> of the new </a:t>
            </a:r>
            <a:r>
              <a:rPr lang="fr-FR" dirty="0" err="1" smtClean="0"/>
              <a:t>strategy</a:t>
            </a:r>
            <a:r>
              <a:rPr lang="fr-FR" dirty="0" smtClean="0"/>
              <a:t> for the UN-REDD Programme, 2016-20</a:t>
            </a:r>
          </a:p>
          <a:p>
            <a:pPr marL="0" indent="0">
              <a:buNone/>
            </a:pPr>
            <a:r>
              <a:rPr lang="fr-FR" dirty="0" smtClean="0"/>
              <a:t>Main </a:t>
            </a:r>
            <a:r>
              <a:rPr lang="fr-FR" dirty="0" err="1" smtClean="0"/>
              <a:t>steps</a:t>
            </a:r>
            <a:r>
              <a:rPr lang="fr-FR" dirty="0" smtClean="0"/>
              <a:t>:</a:t>
            </a:r>
          </a:p>
          <a:p>
            <a:r>
              <a:rPr lang="fr-FR" dirty="0" err="1" smtClean="0"/>
              <a:t>Preparing</a:t>
            </a:r>
            <a:r>
              <a:rPr lang="fr-FR" dirty="0" smtClean="0"/>
              <a:t> discussion </a:t>
            </a:r>
            <a:r>
              <a:rPr lang="fr-FR" dirty="0" err="1" smtClean="0"/>
              <a:t>paper</a:t>
            </a:r>
            <a:endParaRPr lang="fr-FR" dirty="0" smtClean="0"/>
          </a:p>
          <a:p>
            <a:r>
              <a:rPr lang="fr-FR" dirty="0" smtClean="0"/>
              <a:t>Interviews </a:t>
            </a:r>
            <a:r>
              <a:rPr lang="fr-FR" dirty="0" err="1" smtClean="0"/>
              <a:t>with</a:t>
            </a:r>
            <a:r>
              <a:rPr lang="fr-FR" dirty="0" smtClean="0"/>
              <a:t> PB </a:t>
            </a:r>
            <a:r>
              <a:rPr lang="fr-FR" dirty="0" err="1" smtClean="0"/>
              <a:t>members</a:t>
            </a:r>
            <a:endParaRPr lang="fr-FR" dirty="0" smtClean="0"/>
          </a:p>
          <a:p>
            <a:r>
              <a:rPr lang="fr-FR" dirty="0" smtClean="0"/>
              <a:t>Online consultation</a:t>
            </a:r>
          </a:p>
          <a:p>
            <a:r>
              <a:rPr lang="fr-FR" dirty="0" err="1" smtClean="0"/>
              <a:t>Regional</a:t>
            </a:r>
            <a:r>
              <a:rPr lang="fr-FR" dirty="0" smtClean="0"/>
              <a:t> consultations</a:t>
            </a:r>
            <a:endParaRPr lang="en-US" dirty="0" smtClean="0"/>
          </a:p>
          <a:p>
            <a:pPr marL="0" indent="0">
              <a:buNone/>
            </a:pPr>
            <a:r>
              <a:rPr lang="fr-FR" dirty="0" err="1" smtClean="0"/>
              <a:t>Secretariat</a:t>
            </a:r>
            <a:r>
              <a:rPr lang="fr-FR" dirty="0" smtClean="0"/>
              <a:t> has been </a:t>
            </a:r>
            <a:r>
              <a:rPr lang="fr-FR" dirty="0" err="1" smtClean="0"/>
              <a:t>assisted</a:t>
            </a:r>
            <a:r>
              <a:rPr lang="fr-FR" dirty="0" smtClean="0"/>
              <a:t> by Meridian Institute</a:t>
            </a:r>
          </a:p>
        </p:txBody>
      </p:sp>
    </p:spTree>
    <p:extLst>
      <p:ext uri="{BB962C8B-B14F-4D97-AF65-F5344CB8AC3E}">
        <p14:creationId xmlns:p14="http://schemas.microsoft.com/office/powerpoint/2010/main" val="872419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Outcomes</a:t>
            </a:r>
            <a:r>
              <a:rPr lang="fr-FR" dirty="0" smtClean="0"/>
              <a:t> - </a:t>
            </a:r>
            <a:r>
              <a:rPr lang="fr-FR" dirty="0" err="1" smtClean="0"/>
              <a:t>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fr-FR" sz="2000" dirty="0" smtClean="0"/>
              <a:t>The Meridian Institute has </a:t>
            </a:r>
            <a:r>
              <a:rPr lang="fr-FR" sz="2000" dirty="0" err="1" smtClean="0"/>
              <a:t>interviewed</a:t>
            </a:r>
            <a:r>
              <a:rPr lang="fr-FR" sz="2000" dirty="0" smtClean="0"/>
              <a:t> PB </a:t>
            </a:r>
            <a:r>
              <a:rPr lang="fr-FR" sz="2000" dirty="0" err="1" smtClean="0"/>
              <a:t>members</a:t>
            </a:r>
            <a:r>
              <a:rPr lang="fr-FR" sz="2000" dirty="0" smtClean="0"/>
              <a:t> and </a:t>
            </a:r>
            <a:r>
              <a:rPr lang="fr-FR" sz="2000" dirty="0" err="1" smtClean="0"/>
              <a:t>undertaken</a:t>
            </a:r>
            <a:r>
              <a:rPr lang="fr-FR" sz="2000" dirty="0" smtClean="0"/>
              <a:t> an online </a:t>
            </a:r>
            <a:r>
              <a:rPr lang="fr-FR" sz="2000" dirty="0" err="1" smtClean="0"/>
              <a:t>survey</a:t>
            </a:r>
            <a:r>
              <a:rPr lang="fr-FR" sz="2000" dirty="0" smtClean="0"/>
              <a:t> </a:t>
            </a:r>
            <a:r>
              <a:rPr lang="fr-FR" sz="2000" dirty="0" err="1" smtClean="0"/>
              <a:t>based</a:t>
            </a:r>
            <a:r>
              <a:rPr lang="fr-FR" sz="2000" dirty="0" smtClean="0"/>
              <a:t> on the discussion </a:t>
            </a:r>
            <a:r>
              <a:rPr lang="fr-FR" sz="2000" dirty="0" err="1" smtClean="0"/>
              <a:t>paper</a:t>
            </a:r>
            <a:r>
              <a:rPr lang="fr-FR" sz="2000" dirty="0" smtClean="0"/>
              <a:t> </a:t>
            </a:r>
            <a:r>
              <a:rPr lang="fr-FR" sz="2000" dirty="0" err="1" smtClean="0"/>
              <a:t>prepared</a:t>
            </a:r>
            <a:r>
              <a:rPr lang="fr-FR" sz="2000" dirty="0" smtClean="0"/>
              <a:t> by the UN-REDD Programme </a:t>
            </a:r>
            <a:r>
              <a:rPr lang="fr-FR" sz="2000" dirty="0" err="1"/>
              <a:t>S</a:t>
            </a:r>
            <a:r>
              <a:rPr lang="fr-FR" sz="2000" dirty="0" err="1" smtClean="0"/>
              <a:t>ecretariat</a:t>
            </a:r>
            <a:r>
              <a:rPr lang="fr-FR" sz="2000" dirty="0" smtClean="0"/>
              <a:t> and the Management </a:t>
            </a:r>
            <a:r>
              <a:rPr lang="fr-FR" sz="2000" dirty="0"/>
              <a:t>G</a:t>
            </a:r>
            <a:r>
              <a:rPr lang="fr-FR" sz="2000" dirty="0" smtClean="0"/>
              <a:t>roup (MG) in </a:t>
            </a:r>
            <a:r>
              <a:rPr lang="fr-FR" sz="2000" dirty="0" err="1" smtClean="0"/>
              <a:t>September</a:t>
            </a:r>
            <a:r>
              <a:rPr lang="fr-FR" sz="2000" dirty="0" smtClean="0"/>
              <a:t> 2014.</a:t>
            </a:r>
          </a:p>
          <a:p>
            <a:pPr marL="0" indent="0">
              <a:buNone/>
            </a:pPr>
            <a:endParaRPr lang="fr-FR" sz="2000" dirty="0"/>
          </a:p>
          <a:p>
            <a:pPr marL="0" indent="0">
              <a:buNone/>
            </a:pPr>
            <a:r>
              <a:rPr lang="fr-FR" sz="2000" dirty="0" smtClean="0"/>
              <a:t>In collaboration </a:t>
            </a:r>
            <a:r>
              <a:rPr lang="fr-FR" sz="2000" dirty="0" err="1" smtClean="0"/>
              <a:t>with</a:t>
            </a:r>
            <a:r>
              <a:rPr lang="fr-FR" sz="2000" dirty="0" smtClean="0"/>
              <a:t> the </a:t>
            </a:r>
            <a:r>
              <a:rPr lang="fr-FR" sz="2000" dirty="0" err="1" smtClean="0"/>
              <a:t>regional</a:t>
            </a:r>
            <a:r>
              <a:rPr lang="fr-FR" sz="2000" dirty="0" smtClean="0"/>
              <a:t> </a:t>
            </a:r>
            <a:r>
              <a:rPr lang="fr-FR" sz="2000" dirty="0" err="1" smtClean="0"/>
              <a:t>technical</a:t>
            </a:r>
            <a:r>
              <a:rPr lang="fr-FR" sz="2000" dirty="0" smtClean="0"/>
              <a:t> </a:t>
            </a:r>
            <a:r>
              <a:rPr lang="fr-FR" sz="2000" dirty="0" err="1" smtClean="0"/>
              <a:t>advisory</a:t>
            </a:r>
            <a:r>
              <a:rPr lang="fr-FR" sz="2000" dirty="0" smtClean="0"/>
              <a:t> teams of the UN-REDD Programme, </a:t>
            </a:r>
            <a:r>
              <a:rPr lang="fr-FR" sz="2000" dirty="0" err="1" smtClean="0"/>
              <a:t>three</a:t>
            </a:r>
            <a:r>
              <a:rPr lang="fr-FR" sz="2000" dirty="0" smtClean="0"/>
              <a:t> workshops </a:t>
            </a:r>
            <a:r>
              <a:rPr lang="fr-FR" sz="2000" dirty="0" err="1" smtClean="0"/>
              <a:t>were</a:t>
            </a:r>
            <a:r>
              <a:rPr lang="fr-FR" sz="2000" dirty="0" smtClean="0"/>
              <a:t> </a:t>
            </a:r>
            <a:r>
              <a:rPr lang="fr-FR" sz="2000" dirty="0" err="1" smtClean="0"/>
              <a:t>organised</a:t>
            </a:r>
            <a:r>
              <a:rPr lang="fr-FR" sz="2000" dirty="0" smtClean="0"/>
              <a:t> in Panama City, Bangkok and Nairobi in </a:t>
            </a:r>
            <a:r>
              <a:rPr lang="fr-FR" sz="2000" dirty="0" err="1" smtClean="0"/>
              <a:t>October</a:t>
            </a:r>
            <a:r>
              <a:rPr lang="fr-FR" sz="2000" dirty="0" smtClean="0"/>
              <a:t> 2014 </a:t>
            </a:r>
            <a:r>
              <a:rPr lang="fr-FR" sz="2000" dirty="0" err="1" smtClean="0"/>
              <a:t>attended</a:t>
            </a:r>
            <a:r>
              <a:rPr lang="fr-FR" sz="2000" dirty="0" smtClean="0"/>
              <a:t> by 80 people </a:t>
            </a:r>
            <a:r>
              <a:rPr lang="fr-FR" sz="2000" dirty="0" err="1" smtClean="0"/>
              <a:t>representing</a:t>
            </a:r>
            <a:r>
              <a:rPr lang="fr-FR" sz="2000" dirty="0" smtClean="0"/>
              <a:t> 42 REDD+ countries and 16 </a:t>
            </a:r>
            <a:r>
              <a:rPr lang="fr-FR" sz="2000" dirty="0" err="1" smtClean="0"/>
              <a:t>partner</a:t>
            </a:r>
            <a:r>
              <a:rPr lang="fr-FR" sz="2000" dirty="0" smtClean="0"/>
              <a:t> organisations.</a:t>
            </a:r>
          </a:p>
          <a:p>
            <a:pPr marL="0" indent="0">
              <a:buNone/>
            </a:pPr>
            <a:endParaRPr lang="fr-FR" sz="2000" dirty="0" smtClean="0"/>
          </a:p>
          <a:p>
            <a:pPr marL="0" indent="0">
              <a:buNone/>
            </a:pPr>
            <a:r>
              <a:rPr lang="fr-FR" sz="2000" dirty="0" smtClean="0"/>
              <a:t>The discussion </a:t>
            </a:r>
            <a:r>
              <a:rPr lang="fr-FR" sz="2000" dirty="0" err="1" smtClean="0"/>
              <a:t>paper</a:t>
            </a:r>
            <a:r>
              <a:rPr lang="fr-FR" sz="2000" dirty="0" smtClean="0"/>
              <a:t> </a:t>
            </a:r>
            <a:r>
              <a:rPr lang="fr-FR" sz="2000" dirty="0" err="1" smtClean="0"/>
              <a:t>was</a:t>
            </a:r>
            <a:r>
              <a:rPr lang="fr-FR" sz="2000" dirty="0" smtClean="0"/>
              <a:t> </a:t>
            </a:r>
            <a:r>
              <a:rPr lang="fr-FR" sz="2000" dirty="0" err="1" smtClean="0"/>
              <a:t>also</a:t>
            </a:r>
            <a:r>
              <a:rPr lang="fr-FR" sz="2000" dirty="0" smtClean="0"/>
              <a:t> </a:t>
            </a:r>
            <a:r>
              <a:rPr lang="fr-FR" sz="2000" dirty="0" err="1" smtClean="0"/>
              <a:t>used</a:t>
            </a:r>
            <a:r>
              <a:rPr lang="fr-FR" sz="2000" dirty="0" smtClean="0"/>
              <a:t> as the basis for consultations at the </a:t>
            </a:r>
            <a:r>
              <a:rPr lang="fr-FR" sz="2000" dirty="0" err="1" smtClean="0"/>
              <a:t>regional</a:t>
            </a:r>
            <a:r>
              <a:rPr lang="fr-FR" sz="2000" dirty="0" smtClean="0"/>
              <a:t> workshops. This has </a:t>
            </a:r>
            <a:r>
              <a:rPr lang="fr-FR" sz="2000" dirty="0" err="1" smtClean="0"/>
              <a:t>then</a:t>
            </a:r>
            <a:r>
              <a:rPr lang="fr-FR" sz="2000" dirty="0" smtClean="0"/>
              <a:t> been </a:t>
            </a:r>
            <a:r>
              <a:rPr lang="fr-FR" sz="2000" dirty="0" err="1" smtClean="0"/>
              <a:t>revised</a:t>
            </a:r>
            <a:r>
              <a:rPr lang="fr-FR" sz="2000" dirty="0" smtClean="0"/>
              <a:t> to </a:t>
            </a:r>
            <a:r>
              <a:rPr lang="fr-FR" sz="2000" dirty="0" err="1" smtClean="0"/>
              <a:t>take</a:t>
            </a:r>
            <a:r>
              <a:rPr lang="fr-FR" sz="2000" dirty="0" smtClean="0"/>
              <a:t> </a:t>
            </a:r>
            <a:r>
              <a:rPr lang="fr-FR" sz="2000" dirty="0" err="1" smtClean="0"/>
              <a:t>into</a:t>
            </a:r>
            <a:r>
              <a:rPr lang="fr-FR" sz="2000" dirty="0" smtClean="0"/>
              <a:t> </a:t>
            </a:r>
            <a:r>
              <a:rPr lang="fr-FR" sz="2000" dirty="0" err="1" smtClean="0"/>
              <a:t>account</a:t>
            </a:r>
            <a:r>
              <a:rPr lang="fr-FR" sz="2000" dirty="0" smtClean="0"/>
              <a:t> </a:t>
            </a:r>
            <a:r>
              <a:rPr lang="fr-FR" sz="2000" dirty="0" err="1" smtClean="0"/>
              <a:t>proposals</a:t>
            </a:r>
            <a:r>
              <a:rPr lang="fr-FR" sz="2000" dirty="0" smtClean="0"/>
              <a:t> put </a:t>
            </a:r>
            <a:r>
              <a:rPr lang="fr-FR" sz="2000" dirty="0" err="1" smtClean="0"/>
              <a:t>forward</a:t>
            </a:r>
            <a:r>
              <a:rPr lang="fr-FR" sz="2000" dirty="0" smtClean="0"/>
              <a:t> at </a:t>
            </a:r>
            <a:r>
              <a:rPr lang="fr-FR" sz="2000" dirty="0" err="1" smtClean="0"/>
              <a:t>these</a:t>
            </a:r>
            <a:r>
              <a:rPr lang="fr-FR" sz="2000" dirty="0" smtClean="0"/>
              <a:t> workshops and in the online consultations. The </a:t>
            </a:r>
            <a:r>
              <a:rPr lang="fr-FR" sz="2000" dirty="0" err="1" smtClean="0"/>
              <a:t>outcome</a:t>
            </a:r>
            <a:r>
              <a:rPr lang="fr-FR" sz="2000" dirty="0" smtClean="0"/>
              <a:t> of the </a:t>
            </a:r>
            <a:r>
              <a:rPr lang="fr-FR" sz="2000" dirty="0" err="1" smtClean="0"/>
              <a:t>process</a:t>
            </a:r>
            <a:r>
              <a:rPr lang="fr-FR" sz="2000" dirty="0" smtClean="0"/>
              <a:t> </a:t>
            </a:r>
            <a:r>
              <a:rPr lang="fr-FR" sz="2000" dirty="0" err="1" smtClean="0"/>
              <a:t>is</a:t>
            </a:r>
            <a:r>
              <a:rPr lang="fr-FR" sz="2000" dirty="0" smtClean="0"/>
              <a:t> the </a:t>
            </a:r>
            <a:r>
              <a:rPr lang="fr-FR" sz="2000" dirty="0" err="1" smtClean="0"/>
              <a:t>draft</a:t>
            </a:r>
            <a:r>
              <a:rPr lang="fr-FR" sz="2000" dirty="0" smtClean="0"/>
              <a:t> </a:t>
            </a:r>
            <a:r>
              <a:rPr lang="fr-FR" sz="2000" dirty="0" err="1" smtClean="0"/>
              <a:t>paper</a:t>
            </a:r>
            <a:r>
              <a:rPr lang="fr-FR" sz="2000" dirty="0" smtClean="0"/>
              <a:t> </a:t>
            </a:r>
            <a:r>
              <a:rPr lang="fr-FR" sz="2000" dirty="0" err="1" smtClean="0"/>
              <a:t>circulated</a:t>
            </a:r>
            <a:r>
              <a:rPr lang="fr-FR" sz="2000" dirty="0" smtClean="0"/>
              <a:t> for </a:t>
            </a:r>
            <a:r>
              <a:rPr lang="fr-FR" sz="2000" dirty="0" err="1" smtClean="0"/>
              <a:t>this</a:t>
            </a:r>
            <a:r>
              <a:rPr lang="fr-FR" sz="2000" dirty="0" smtClean="0"/>
              <a:t> PB meeting.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51546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Responding</a:t>
            </a:r>
            <a:r>
              <a:rPr lang="fr-FR" dirty="0" smtClean="0"/>
              <a:t> to </a:t>
            </a:r>
            <a:r>
              <a:rPr lang="fr-FR" dirty="0" err="1" smtClean="0"/>
              <a:t>evaluation</a:t>
            </a:r>
            <a:r>
              <a:rPr lang="fr-FR" dirty="0" smtClean="0"/>
              <a:t>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fr-FR" dirty="0" smtClean="0"/>
              <a:t>An </a:t>
            </a:r>
            <a:r>
              <a:rPr lang="fr-FR" dirty="0" err="1" smtClean="0"/>
              <a:t>external</a:t>
            </a:r>
            <a:r>
              <a:rPr lang="fr-FR" dirty="0" smtClean="0"/>
              <a:t> </a:t>
            </a:r>
            <a:r>
              <a:rPr lang="fr-FR" dirty="0" err="1" smtClean="0"/>
              <a:t>evaluation</a:t>
            </a:r>
            <a:r>
              <a:rPr lang="fr-FR" dirty="0" smtClean="0"/>
              <a:t> of the UN-REDD programme </a:t>
            </a:r>
            <a:r>
              <a:rPr lang="fr-FR" dirty="0" err="1" smtClean="0"/>
              <a:t>was</a:t>
            </a:r>
            <a:r>
              <a:rPr lang="fr-FR" dirty="0" smtClean="0"/>
              <a:t> </a:t>
            </a:r>
            <a:r>
              <a:rPr lang="fr-FR" dirty="0" err="1" smtClean="0"/>
              <a:t>undertaken</a:t>
            </a:r>
            <a:r>
              <a:rPr lang="fr-FR" dirty="0" smtClean="0"/>
              <a:t> 2013-14, </a:t>
            </a:r>
            <a:r>
              <a:rPr lang="fr-FR" dirty="0" err="1" smtClean="0"/>
              <a:t>which</a:t>
            </a:r>
            <a:r>
              <a:rPr lang="fr-FR" dirty="0" smtClean="0"/>
              <a:t> </a:t>
            </a:r>
            <a:r>
              <a:rPr lang="fr-FR" dirty="0" err="1" smtClean="0"/>
              <a:t>aimed</a:t>
            </a:r>
            <a:r>
              <a:rPr lang="fr-FR" dirty="0" smtClean="0"/>
              <a:t> to « </a:t>
            </a:r>
            <a:r>
              <a:rPr lang="fr-FR" dirty="0" err="1" smtClean="0"/>
              <a:t>inform</a:t>
            </a:r>
            <a:r>
              <a:rPr lang="fr-FR" dirty="0" smtClean="0"/>
              <a:t> the </a:t>
            </a:r>
            <a:r>
              <a:rPr lang="fr-FR" dirty="0" err="1" smtClean="0"/>
              <a:t>revision</a:t>
            </a:r>
            <a:r>
              <a:rPr lang="fr-FR" dirty="0" smtClean="0"/>
              <a:t> of the Programme </a:t>
            </a:r>
            <a:r>
              <a:rPr lang="fr-FR" dirty="0" err="1" smtClean="0"/>
              <a:t>strategy</a:t>
            </a:r>
            <a:r>
              <a:rPr lang="fr-FR" dirty="0" smtClean="0"/>
              <a:t>. » 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err="1"/>
              <a:t>D</a:t>
            </a:r>
            <a:r>
              <a:rPr lang="fr-FR" dirty="0" err="1" smtClean="0"/>
              <a:t>uring</a:t>
            </a:r>
            <a:r>
              <a:rPr lang="fr-FR" dirty="0" smtClean="0"/>
              <a:t> the </a:t>
            </a:r>
            <a:r>
              <a:rPr lang="fr-FR" dirty="0" err="1" smtClean="0"/>
              <a:t>preparation</a:t>
            </a:r>
            <a:r>
              <a:rPr lang="fr-FR" dirty="0" smtClean="0"/>
              <a:t> of the </a:t>
            </a:r>
            <a:r>
              <a:rPr lang="fr-FR" dirty="0" err="1" smtClean="0"/>
              <a:t>strategic</a:t>
            </a:r>
            <a:r>
              <a:rPr lang="fr-FR" dirty="0" smtClean="0"/>
              <a:t> </a:t>
            </a:r>
            <a:r>
              <a:rPr lang="fr-FR" dirty="0" err="1" smtClean="0"/>
              <a:t>framework</a:t>
            </a:r>
            <a:r>
              <a:rPr lang="fr-FR" dirty="0" smtClean="0"/>
              <a:t> the </a:t>
            </a:r>
            <a:r>
              <a:rPr lang="fr-FR" dirty="0" err="1" smtClean="0"/>
              <a:t>evaluation</a:t>
            </a:r>
            <a:r>
              <a:rPr lang="fr-FR" dirty="0" smtClean="0"/>
              <a:t> conclusions and </a:t>
            </a:r>
            <a:r>
              <a:rPr lang="fr-FR" dirty="0" err="1" smtClean="0"/>
              <a:t>recommendations</a:t>
            </a:r>
            <a:r>
              <a:rPr lang="fr-FR" dirty="0" smtClean="0"/>
              <a:t> have been </a:t>
            </a:r>
            <a:r>
              <a:rPr lang="fr-FR" dirty="0" err="1" smtClean="0"/>
              <a:t>taken</a:t>
            </a:r>
            <a:r>
              <a:rPr lang="fr-FR" dirty="0" smtClean="0"/>
              <a:t> </a:t>
            </a:r>
            <a:r>
              <a:rPr lang="fr-FR" dirty="0" err="1" smtClean="0"/>
              <a:t>into</a:t>
            </a:r>
            <a:r>
              <a:rPr lang="fr-FR" dirty="0" smtClean="0"/>
              <a:t> </a:t>
            </a:r>
            <a:r>
              <a:rPr lang="fr-FR" dirty="0" err="1" smtClean="0"/>
              <a:t>account</a:t>
            </a:r>
            <a:r>
              <a:rPr lang="fr-FR" dirty="0" smtClean="0"/>
              <a:t> (cf. PB12 discussions and agreement on management </a:t>
            </a:r>
            <a:r>
              <a:rPr lang="fr-FR" dirty="0" err="1" smtClean="0"/>
              <a:t>response</a:t>
            </a:r>
            <a:r>
              <a:rPr lang="fr-FR" dirty="0" smtClean="0"/>
              <a:t>, </a:t>
            </a:r>
            <a:r>
              <a:rPr lang="fr-FR" dirty="0" err="1" smtClean="0"/>
              <a:t>available</a:t>
            </a:r>
            <a:r>
              <a:rPr lang="fr-FR" dirty="0" smtClean="0"/>
              <a:t> on </a:t>
            </a:r>
            <a:r>
              <a:rPr lang="fr-FR" dirty="0" err="1" smtClean="0"/>
              <a:t>website</a:t>
            </a:r>
            <a:r>
              <a:rPr lang="fr-FR" dirty="0" smtClean="0"/>
              <a:t>). </a:t>
            </a: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r>
              <a:rPr lang="fr-FR" dirty="0" err="1" smtClean="0"/>
              <a:t>Recommendations</a:t>
            </a:r>
            <a:r>
              <a:rPr lang="fr-FR" dirty="0" smtClean="0"/>
              <a:t>:</a:t>
            </a:r>
          </a:p>
          <a:p>
            <a:pPr>
              <a:buFontTx/>
              <a:buChar char="-"/>
            </a:pPr>
            <a:r>
              <a:rPr lang="fr-FR" dirty="0" smtClean="0"/>
              <a:t>to examine the </a:t>
            </a:r>
            <a:r>
              <a:rPr lang="fr-FR" dirty="0" err="1" smtClean="0"/>
              <a:t>overall</a:t>
            </a:r>
            <a:r>
              <a:rPr lang="fr-FR" dirty="0" smtClean="0"/>
              <a:t> </a:t>
            </a:r>
            <a:r>
              <a:rPr lang="fr-FR" dirty="0" err="1" smtClean="0"/>
              <a:t>purpose</a:t>
            </a:r>
            <a:r>
              <a:rPr lang="fr-FR" dirty="0" smtClean="0"/>
              <a:t> and </a:t>
            </a:r>
            <a:r>
              <a:rPr lang="fr-FR" dirty="0" err="1" smtClean="0"/>
              <a:t>strategic</a:t>
            </a:r>
            <a:r>
              <a:rPr lang="fr-FR" dirty="0" smtClean="0"/>
              <a:t> objectives of the Programme…</a:t>
            </a:r>
          </a:p>
          <a:p>
            <a:pPr>
              <a:buFontTx/>
              <a:buChar char="-"/>
            </a:pPr>
            <a:r>
              <a:rPr lang="fr-FR" dirty="0"/>
              <a:t>t</a:t>
            </a:r>
            <a:r>
              <a:rPr lang="fr-FR" dirty="0" smtClean="0"/>
              <a:t>o </a:t>
            </a:r>
            <a:r>
              <a:rPr lang="fr-FR" dirty="0" err="1" smtClean="0"/>
              <a:t>develop</a:t>
            </a:r>
            <a:r>
              <a:rPr lang="fr-FR" dirty="0" smtClean="0"/>
              <a:t> a </a:t>
            </a:r>
            <a:r>
              <a:rPr lang="fr-FR" dirty="0" err="1" smtClean="0"/>
              <a:t>theory</a:t>
            </a:r>
            <a:r>
              <a:rPr lang="fr-FR" dirty="0" smtClean="0"/>
              <a:t> of change…</a:t>
            </a:r>
          </a:p>
        </p:txBody>
      </p:sp>
    </p:spTree>
    <p:extLst>
      <p:ext uri="{BB962C8B-B14F-4D97-AF65-F5344CB8AC3E}">
        <p14:creationId xmlns:p14="http://schemas.microsoft.com/office/powerpoint/2010/main" val="3208906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Responding</a:t>
            </a:r>
            <a:r>
              <a:rPr lang="fr-FR" dirty="0"/>
              <a:t> to </a:t>
            </a:r>
            <a:r>
              <a:rPr lang="fr-FR" dirty="0" err="1" smtClean="0"/>
              <a:t>evaluation</a:t>
            </a:r>
            <a:r>
              <a:rPr lang="fr-FR" dirty="0" smtClean="0"/>
              <a:t>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Tx/>
              <a:buChar char="-"/>
            </a:pPr>
            <a:r>
              <a:rPr lang="fr-FR" dirty="0"/>
              <a:t>to </a:t>
            </a:r>
            <a:r>
              <a:rPr lang="fr-FR" dirty="0" err="1"/>
              <a:t>further</a:t>
            </a:r>
            <a:r>
              <a:rPr lang="fr-FR" dirty="0"/>
              <a:t> collaboration </a:t>
            </a:r>
            <a:r>
              <a:rPr lang="fr-FR" dirty="0" err="1"/>
              <a:t>with</a:t>
            </a:r>
            <a:r>
              <a:rPr lang="fr-FR" dirty="0"/>
              <a:t> the FCPF… </a:t>
            </a:r>
            <a:endParaRPr lang="en-US" dirty="0"/>
          </a:p>
          <a:p>
            <a:pPr>
              <a:buFontTx/>
              <a:buChar char="-"/>
            </a:pPr>
            <a:r>
              <a:rPr lang="fr-FR" dirty="0" smtClean="0"/>
              <a:t>to </a:t>
            </a:r>
            <a:r>
              <a:rPr lang="fr-FR" dirty="0" err="1" smtClean="0"/>
              <a:t>strengthen</a:t>
            </a:r>
            <a:r>
              <a:rPr lang="fr-FR" dirty="0" smtClean="0"/>
              <a:t> country </a:t>
            </a:r>
            <a:r>
              <a:rPr lang="fr-FR" dirty="0" err="1" smtClean="0"/>
              <a:t>ownership</a:t>
            </a:r>
            <a:r>
              <a:rPr lang="fr-FR" dirty="0" smtClean="0"/>
              <a:t>…</a:t>
            </a:r>
          </a:p>
          <a:p>
            <a:pPr>
              <a:buFontTx/>
              <a:buChar char="-"/>
            </a:pPr>
            <a:r>
              <a:rPr lang="fr-FR" dirty="0"/>
              <a:t>t</a:t>
            </a:r>
            <a:r>
              <a:rPr lang="fr-FR" dirty="0" smtClean="0"/>
              <a:t>o place </a:t>
            </a:r>
            <a:r>
              <a:rPr lang="fr-FR" dirty="0" err="1" smtClean="0"/>
              <a:t>greater</a:t>
            </a:r>
            <a:r>
              <a:rPr lang="fr-FR" dirty="0" smtClean="0"/>
              <a:t> </a:t>
            </a:r>
            <a:r>
              <a:rPr lang="fr-FR" dirty="0" err="1" smtClean="0"/>
              <a:t>emphasis</a:t>
            </a:r>
            <a:r>
              <a:rPr lang="fr-FR" dirty="0" smtClean="0"/>
              <a:t> on cross-</a:t>
            </a:r>
            <a:r>
              <a:rPr lang="fr-FR" dirty="0" err="1" smtClean="0"/>
              <a:t>sectoral</a:t>
            </a:r>
            <a:r>
              <a:rPr lang="fr-FR" dirty="0" smtClean="0"/>
              <a:t> </a:t>
            </a:r>
            <a:r>
              <a:rPr lang="fr-FR" dirty="0" err="1" smtClean="0"/>
              <a:t>approaches</a:t>
            </a:r>
            <a:r>
              <a:rPr lang="fr-FR" dirty="0" smtClean="0"/>
              <a:t> and </a:t>
            </a:r>
            <a:r>
              <a:rPr lang="fr-FR" dirty="0" err="1" smtClean="0"/>
              <a:t>advocate</a:t>
            </a:r>
            <a:r>
              <a:rPr lang="fr-FR" dirty="0" smtClean="0"/>
              <a:t> for </a:t>
            </a:r>
            <a:r>
              <a:rPr lang="fr-FR" dirty="0" err="1" smtClean="0"/>
              <a:t>higher</a:t>
            </a:r>
            <a:r>
              <a:rPr lang="fr-FR" dirty="0" smtClean="0"/>
              <a:t> </a:t>
            </a:r>
            <a:r>
              <a:rPr lang="fr-FR" dirty="0" err="1" smtClean="0"/>
              <a:t>level</a:t>
            </a:r>
            <a:r>
              <a:rPr lang="fr-FR" dirty="0" smtClean="0"/>
              <a:t> </a:t>
            </a:r>
            <a:r>
              <a:rPr lang="fr-FR" dirty="0" err="1" smtClean="0"/>
              <a:t>political</a:t>
            </a:r>
            <a:r>
              <a:rPr lang="fr-FR" dirty="0" smtClean="0"/>
              <a:t> support…</a:t>
            </a:r>
          </a:p>
          <a:p>
            <a:pPr>
              <a:buFontTx/>
              <a:buChar char="-"/>
            </a:pPr>
            <a:r>
              <a:rPr lang="fr-FR" dirty="0"/>
              <a:t>t</a:t>
            </a:r>
            <a:r>
              <a:rPr lang="fr-FR" dirty="0" smtClean="0"/>
              <a:t>o </a:t>
            </a:r>
            <a:r>
              <a:rPr lang="fr-FR" dirty="0" err="1" smtClean="0"/>
              <a:t>address</a:t>
            </a:r>
            <a:r>
              <a:rPr lang="fr-FR" dirty="0" smtClean="0"/>
              <a:t> drivers of </a:t>
            </a:r>
            <a:r>
              <a:rPr lang="fr-FR" dirty="0" err="1" smtClean="0"/>
              <a:t>deforestation</a:t>
            </a:r>
            <a:r>
              <a:rPr lang="fr-FR" dirty="0" smtClean="0"/>
              <a:t> and </a:t>
            </a:r>
            <a:r>
              <a:rPr lang="fr-FR" dirty="0" err="1" smtClean="0"/>
              <a:t>degradation</a:t>
            </a:r>
            <a:r>
              <a:rPr lang="fr-FR" dirty="0" smtClean="0"/>
              <a:t> by </a:t>
            </a:r>
            <a:r>
              <a:rPr lang="fr-FR" dirty="0" err="1" smtClean="0"/>
              <a:t>engaging</a:t>
            </a:r>
            <a:r>
              <a:rPr lang="fr-FR" dirty="0" smtClean="0"/>
              <a:t> relevant </a:t>
            </a:r>
            <a:r>
              <a:rPr lang="fr-FR" dirty="0" err="1" smtClean="0"/>
              <a:t>stakeholders</a:t>
            </a:r>
            <a:r>
              <a:rPr lang="fr-FR" dirty="0" smtClean="0"/>
              <a:t> </a:t>
            </a:r>
            <a:r>
              <a:rPr lang="fr-FR" dirty="0" err="1" smtClean="0"/>
              <a:t>including</a:t>
            </a:r>
            <a:r>
              <a:rPr lang="fr-FR" dirty="0" smtClean="0"/>
              <a:t> </a:t>
            </a:r>
            <a:r>
              <a:rPr lang="fr-FR" dirty="0" err="1" smtClean="0"/>
              <a:t>private</a:t>
            </a:r>
            <a:r>
              <a:rPr lang="fr-FR" dirty="0" smtClean="0"/>
              <a:t> </a:t>
            </a:r>
            <a:r>
              <a:rPr lang="fr-FR" dirty="0" err="1" smtClean="0"/>
              <a:t>sector</a:t>
            </a:r>
            <a:r>
              <a:rPr lang="fr-FR" dirty="0" smtClean="0"/>
              <a:t>…</a:t>
            </a:r>
          </a:p>
          <a:p>
            <a:pPr>
              <a:buFontTx/>
              <a:buChar char="-"/>
            </a:pPr>
            <a:r>
              <a:rPr lang="fr-FR" dirty="0" smtClean="0"/>
              <a:t>to continue efforts to </a:t>
            </a:r>
            <a:r>
              <a:rPr lang="fr-FR" dirty="0" err="1" smtClean="0"/>
              <a:t>streamline</a:t>
            </a:r>
            <a:r>
              <a:rPr lang="fr-FR" dirty="0" smtClean="0"/>
              <a:t> social and </a:t>
            </a:r>
            <a:r>
              <a:rPr lang="fr-FR" dirty="0" err="1" smtClean="0"/>
              <a:t>environmental</a:t>
            </a:r>
            <a:r>
              <a:rPr lang="fr-FR" dirty="0" smtClean="0"/>
              <a:t> </a:t>
            </a:r>
            <a:r>
              <a:rPr lang="fr-FR" dirty="0" err="1" smtClean="0"/>
              <a:t>safeguards</a:t>
            </a:r>
            <a:r>
              <a:rPr lang="fr-FR" dirty="0" smtClean="0"/>
              <a:t>…</a:t>
            </a:r>
          </a:p>
          <a:p>
            <a:pPr>
              <a:buFontTx/>
              <a:buChar char="-"/>
            </a:pPr>
            <a:r>
              <a:rPr lang="fr-FR" dirty="0"/>
              <a:t>t</a:t>
            </a:r>
            <a:r>
              <a:rPr lang="fr-FR" dirty="0" smtClean="0"/>
              <a:t>o </a:t>
            </a:r>
            <a:r>
              <a:rPr lang="fr-FR" dirty="0" err="1" smtClean="0"/>
              <a:t>develop</a:t>
            </a:r>
            <a:r>
              <a:rPr lang="fr-FR" dirty="0" smtClean="0"/>
              <a:t> </a:t>
            </a:r>
            <a:r>
              <a:rPr lang="fr-FR" dirty="0" err="1" smtClean="0"/>
              <a:t>results-based</a:t>
            </a:r>
            <a:r>
              <a:rPr lang="fr-FR" dirty="0" smtClean="0"/>
              <a:t>  planning, </a:t>
            </a:r>
            <a:r>
              <a:rPr lang="fr-FR" dirty="0" err="1" smtClean="0"/>
              <a:t>reporting</a:t>
            </a:r>
            <a:r>
              <a:rPr lang="fr-FR" dirty="0" smtClean="0"/>
              <a:t> and monitoring </a:t>
            </a:r>
            <a:r>
              <a:rPr lang="fr-FR" dirty="0" err="1" smtClean="0"/>
              <a:t>across</a:t>
            </a:r>
            <a:r>
              <a:rPr lang="fr-FR" dirty="0" smtClean="0"/>
              <a:t> the Programme</a:t>
            </a:r>
          </a:p>
          <a:p>
            <a:pPr marL="0" indent="0">
              <a:buNone/>
            </a:pPr>
            <a:r>
              <a:rPr lang="fr-FR" dirty="0" err="1" smtClean="0"/>
              <a:t>Further</a:t>
            </a:r>
            <a:r>
              <a:rPr lang="fr-FR" dirty="0" smtClean="0"/>
              <a:t> </a:t>
            </a:r>
            <a:r>
              <a:rPr lang="fr-FR" dirty="0" err="1" smtClean="0"/>
              <a:t>work</a:t>
            </a:r>
            <a:r>
              <a:rPr lang="fr-FR" dirty="0" smtClean="0"/>
              <a:t> on </a:t>
            </a:r>
            <a:r>
              <a:rPr lang="fr-FR" dirty="0" err="1" smtClean="0"/>
              <a:t>these</a:t>
            </a:r>
            <a:r>
              <a:rPr lang="fr-FR" dirty="0" smtClean="0"/>
              <a:t> and </a:t>
            </a:r>
            <a:r>
              <a:rPr lang="fr-FR" dirty="0" err="1" smtClean="0"/>
              <a:t>other</a:t>
            </a:r>
            <a:r>
              <a:rPr lang="fr-FR" dirty="0" smtClean="0"/>
              <a:t> </a:t>
            </a:r>
            <a:r>
              <a:rPr lang="fr-FR" dirty="0" err="1" smtClean="0"/>
              <a:t>recommendations</a:t>
            </a:r>
            <a:r>
              <a:rPr lang="fr-FR" dirty="0" smtClean="0"/>
              <a:t> (on tenure, </a:t>
            </a:r>
            <a:r>
              <a:rPr lang="fr-FR" dirty="0" err="1" smtClean="0"/>
              <a:t>gender</a:t>
            </a:r>
            <a:r>
              <a:rPr lang="fr-FR" dirty="0" smtClean="0"/>
              <a:t>, programme </a:t>
            </a:r>
            <a:r>
              <a:rPr lang="fr-FR" dirty="0" err="1" smtClean="0"/>
              <a:t>governance</a:t>
            </a:r>
            <a:r>
              <a:rPr lang="fr-FR" dirty="0" smtClean="0"/>
              <a:t>, etc.)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underway</a:t>
            </a:r>
            <a:r>
              <a:rPr lang="fr-FR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8092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Strategic </a:t>
            </a:r>
            <a:r>
              <a:rPr lang="fr-FR" dirty="0" err="1" smtClean="0"/>
              <a:t>framework</a:t>
            </a:r>
            <a:r>
              <a:rPr lang="fr-FR" dirty="0" smtClean="0"/>
              <a:t> - intro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 err="1" smtClean="0"/>
              <a:t>Brief</a:t>
            </a:r>
            <a:r>
              <a:rPr lang="fr-FR" dirty="0" smtClean="0"/>
              <a:t> impressions of and key messages </a:t>
            </a:r>
            <a:r>
              <a:rPr lang="fr-FR" dirty="0" err="1" smtClean="0"/>
              <a:t>from</a:t>
            </a:r>
            <a:r>
              <a:rPr lang="fr-FR" dirty="0" smtClean="0"/>
              <a:t> the </a:t>
            </a:r>
            <a:r>
              <a:rPr lang="fr-FR" dirty="0" err="1" smtClean="0"/>
              <a:t>regional</a:t>
            </a:r>
            <a:r>
              <a:rPr lang="fr-FR" dirty="0" smtClean="0"/>
              <a:t> consultation workshops. </a:t>
            </a:r>
          </a:p>
          <a:p>
            <a:pPr marL="0" indent="0">
              <a:buNone/>
            </a:pPr>
            <a:endParaRPr lang="fr-FR" smtClean="0"/>
          </a:p>
          <a:p>
            <a:pPr marL="0" indent="0">
              <a:buNone/>
            </a:pPr>
            <a:r>
              <a:rPr lang="fr-FR" smtClean="0"/>
              <a:t>Over </a:t>
            </a:r>
            <a:r>
              <a:rPr lang="fr-FR" dirty="0" smtClean="0"/>
              <a:t>to:</a:t>
            </a:r>
          </a:p>
          <a:p>
            <a:r>
              <a:rPr lang="fr-FR" dirty="0"/>
              <a:t>Ricardo </a:t>
            </a:r>
            <a:r>
              <a:rPr lang="fr-FR" dirty="0" err="1"/>
              <a:t>Ulate</a:t>
            </a:r>
            <a:r>
              <a:rPr lang="fr-FR" dirty="0"/>
              <a:t>, Costa </a:t>
            </a:r>
            <a:r>
              <a:rPr lang="fr-FR" dirty="0" smtClean="0"/>
              <a:t>Rica </a:t>
            </a:r>
          </a:p>
          <a:p>
            <a:r>
              <a:rPr lang="fr-FR" dirty="0" smtClean="0"/>
              <a:t>Grace T. </a:t>
            </a:r>
            <a:r>
              <a:rPr lang="fr-FR" dirty="0" err="1" smtClean="0"/>
              <a:t>Balawag</a:t>
            </a:r>
            <a:r>
              <a:rPr lang="fr-FR" dirty="0" smtClean="0"/>
              <a:t>, </a:t>
            </a:r>
            <a:r>
              <a:rPr lang="fr-FR" dirty="0" err="1" smtClean="0"/>
              <a:t>Tebtebba</a:t>
            </a:r>
            <a:endParaRPr lang="fr-FR" dirty="0" smtClean="0"/>
          </a:p>
          <a:p>
            <a:r>
              <a:rPr lang="fr-FR" dirty="0" err="1" smtClean="0"/>
              <a:t>Salisu</a:t>
            </a:r>
            <a:r>
              <a:rPr lang="fr-FR" dirty="0" smtClean="0"/>
              <a:t> </a:t>
            </a:r>
            <a:r>
              <a:rPr lang="fr-FR" dirty="0"/>
              <a:t>M. </a:t>
            </a:r>
            <a:r>
              <a:rPr lang="fr-FR" dirty="0" err="1"/>
              <a:t>Dahiru</a:t>
            </a:r>
            <a:r>
              <a:rPr lang="fr-FR" dirty="0"/>
              <a:t>, Nigeria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135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0" y="1371600"/>
            <a:ext cx="9144000" cy="3581400"/>
          </a:xfrm>
        </p:spPr>
        <p:txBody>
          <a:bodyPr/>
          <a:lstStyle/>
          <a:p>
            <a:endParaRPr lang="en-US" b="1" dirty="0" smtClean="0">
              <a:solidFill>
                <a:schemeClr val="tx1"/>
              </a:solidFill>
              <a:latin typeface="Frutiger Linotype" pitchFamily="34" charset="0"/>
            </a:endParaRPr>
          </a:p>
          <a:p>
            <a:endParaRPr lang="en-US" sz="1600" dirty="0" smtClean="0">
              <a:solidFill>
                <a:schemeClr val="tx1"/>
              </a:solidFill>
              <a:latin typeface="Helvetica" pitchFamily="34" charset="0"/>
            </a:endParaRPr>
          </a:p>
          <a:p>
            <a:r>
              <a:rPr lang="en-US" b="1" dirty="0" smtClean="0">
                <a:solidFill>
                  <a:schemeClr val="tx1"/>
                </a:solidFill>
                <a:latin typeface="Helvetica" pitchFamily="34" charset="0"/>
              </a:rPr>
              <a:t>Thank You</a:t>
            </a:r>
          </a:p>
          <a:p>
            <a:r>
              <a:rPr lang="en-US" sz="1600" dirty="0" smtClean="0">
                <a:latin typeface="Helvetica" pitchFamily="34" charset="0"/>
                <a:hlinkClick r:id="rId2"/>
              </a:rPr>
              <a:t/>
            </a:r>
            <a:br>
              <a:rPr lang="en-US" sz="1600" dirty="0" smtClean="0">
                <a:latin typeface="Helvetica" pitchFamily="34" charset="0"/>
                <a:hlinkClick r:id="rId2"/>
              </a:rPr>
            </a:br>
            <a:r>
              <a:rPr lang="en-US" sz="1600" dirty="0" smtClean="0">
                <a:solidFill>
                  <a:schemeClr val="tx1"/>
                </a:solidFill>
                <a:latin typeface="Helvetica" pitchFamily="34" charset="0"/>
              </a:rPr>
              <a:t>Website: </a:t>
            </a:r>
            <a:r>
              <a:rPr lang="en-US" sz="1600" dirty="0" smtClean="0">
                <a:latin typeface="Helvetica" pitchFamily="34" charset="0"/>
                <a:hlinkClick r:id="rId2"/>
              </a:rPr>
              <a:t>http://www.un-redd.org</a:t>
            </a:r>
            <a:endParaRPr lang="en-US" sz="1600" dirty="0">
              <a:solidFill>
                <a:schemeClr val="tx1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27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34837</TotalTime>
  <Words>310</Words>
  <Application>Microsoft Office PowerPoint</Application>
  <PresentationFormat>On-screen Show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10_Custom Design</vt:lpstr>
      <vt:lpstr>PowerPoint Presentation</vt:lpstr>
      <vt:lpstr>UN-REDD Programme – Preparation of Draft Strategic Framework, 2016-2020  </vt:lpstr>
      <vt:lpstr>Preparation</vt:lpstr>
      <vt:lpstr>Outcomes - process</vt:lpstr>
      <vt:lpstr>Responding to evaluation 1</vt:lpstr>
      <vt:lpstr>Responding to evaluation 2</vt:lpstr>
      <vt:lpstr>Strategic framework - intro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Helena ERIKSSON</cp:lastModifiedBy>
  <cp:revision>166</cp:revision>
  <dcterms:created xsi:type="dcterms:W3CDTF">2012-09-11T07:20:24Z</dcterms:created>
  <dcterms:modified xsi:type="dcterms:W3CDTF">2014-11-06T20:43:07Z</dcterms:modified>
</cp:coreProperties>
</file>