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19" r:id="rId2"/>
  </p:sldMasterIdLst>
  <p:notesMasterIdLst>
    <p:notesMasterId r:id="rId24"/>
  </p:notesMasterIdLst>
  <p:handoutMasterIdLst>
    <p:handoutMasterId r:id="rId25"/>
  </p:handoutMasterIdLst>
  <p:sldIdLst>
    <p:sldId id="256" r:id="rId3"/>
    <p:sldId id="271" r:id="rId4"/>
    <p:sldId id="267" r:id="rId5"/>
    <p:sldId id="280" r:id="rId6"/>
    <p:sldId id="286" r:id="rId7"/>
    <p:sldId id="269" r:id="rId8"/>
    <p:sldId id="296" r:id="rId9"/>
    <p:sldId id="295" r:id="rId10"/>
    <p:sldId id="288" r:id="rId11"/>
    <p:sldId id="289" r:id="rId12"/>
    <p:sldId id="290" r:id="rId13"/>
    <p:sldId id="287" r:id="rId14"/>
    <p:sldId id="292" r:id="rId15"/>
    <p:sldId id="299" r:id="rId16"/>
    <p:sldId id="272" r:id="rId17"/>
    <p:sldId id="293" r:id="rId18"/>
    <p:sldId id="277" r:id="rId19"/>
    <p:sldId id="283" r:id="rId20"/>
    <p:sldId id="284" r:id="rId21"/>
    <p:sldId id="285" r:id="rId22"/>
    <p:sldId id="291" r:id="rId23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B01C2D-F2FB-467E-B3A4-D32C2786F360}">
          <p14:sldIdLst>
            <p14:sldId id="256"/>
            <p14:sldId id="271"/>
            <p14:sldId id="267"/>
            <p14:sldId id="280"/>
            <p14:sldId id="286"/>
            <p14:sldId id="269"/>
            <p14:sldId id="296"/>
            <p14:sldId id="295"/>
            <p14:sldId id="288"/>
            <p14:sldId id="289"/>
            <p14:sldId id="290"/>
            <p14:sldId id="287"/>
            <p14:sldId id="292"/>
            <p14:sldId id="299"/>
            <p14:sldId id="272"/>
            <p14:sldId id="293"/>
            <p14:sldId id="277"/>
            <p14:sldId id="283"/>
            <p14:sldId id="284"/>
            <p14:sldId id="285"/>
            <p14:sldId id="291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ale WILSON" initials="DW" lastIdx="6" clrIdx="0"/>
  <p:cmAuthor id="1" name="Helena ERIKSSON" initials="HE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0000"/>
    <a:srgbClr val="D5D0B5"/>
    <a:srgbClr val="2F7F95"/>
    <a:srgbClr val="2D7A8F"/>
    <a:srgbClr val="329ADA"/>
    <a:srgbClr val="56AB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92129" autoAdjust="0"/>
  </p:normalViewPr>
  <p:slideViewPr>
    <p:cSldViewPr showGuides="1">
      <p:cViewPr>
        <p:scale>
          <a:sx n="68" d="100"/>
          <a:sy n="68" d="100"/>
        </p:scale>
        <p:origin x="-485" y="-16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UNREDDCH001\Users\wilson\Documents\UN-REDD\Warsaw%20Framework%20for%20REDD+\Financial%20Delivery%20-%20Oct%202014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UNREDDCH001\Users\wilson\Documents\UN-REDD\Warsaw%20Framework%20for%20REDD+\Financial%20Delivery%20-%20Oct%202014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UNREDDCH001\Users\wilson\Documents\UN-REDD\Warsaw%20Framework%20for%20REDD+\Financial%20Delivery%20-%20Oct%20201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519453399172737"/>
          <c:y val="6.8324148544346097E-2"/>
          <c:w val="0.88128400654277628"/>
          <c:h val="0.422470220068645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'SNA Outcome Delivery'!$C$4</c:f>
              <c:strCache>
                <c:ptCount val="1"/>
                <c:pt idx="0">
                  <c:v>Budget (US$) 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cat>
            <c:strRef>
              <c:f>'SNA Outcome Delivery'!$B$5:$B$12</c:f>
              <c:strCache>
                <c:ptCount val="8"/>
                <c:pt idx="0">
                  <c:v>MRV and Monitoring</c:v>
                </c:pt>
                <c:pt idx="1">
                  <c:v>Governance</c:v>
                </c:pt>
                <c:pt idx="2">
                  <c:v>Outcome 3 (discontinued)</c:v>
                </c:pt>
                <c:pt idx="3">
                  <c:v>Stakeholder engagement</c:v>
                </c:pt>
                <c:pt idx="4">
                  <c:v>Safeguards and Multiple benefits</c:v>
                </c:pt>
                <c:pt idx="5">
                  <c:v>Green Economy</c:v>
                </c:pt>
                <c:pt idx="6">
                  <c:v>KM and Communication</c:v>
                </c:pt>
                <c:pt idx="7">
                  <c:v>Secretariat</c:v>
                </c:pt>
              </c:strCache>
            </c:strRef>
          </c:cat>
          <c:val>
            <c:numRef>
              <c:f>'SNA Outcome Delivery'!$C$5:$C$12</c:f>
              <c:numCache>
                <c:formatCode>#,##0</c:formatCode>
                <c:ptCount val="8"/>
                <c:pt idx="0">
                  <c:v>21242983</c:v>
                </c:pt>
                <c:pt idx="1">
                  <c:v>18113419</c:v>
                </c:pt>
                <c:pt idx="2">
                  <c:v>425401</c:v>
                </c:pt>
                <c:pt idx="3">
                  <c:v>12206957</c:v>
                </c:pt>
                <c:pt idx="4">
                  <c:v>13765976</c:v>
                </c:pt>
                <c:pt idx="5">
                  <c:v>9662602</c:v>
                </c:pt>
                <c:pt idx="6">
                  <c:v>6036302</c:v>
                </c:pt>
                <c:pt idx="7">
                  <c:v>10248500</c:v>
                </c:pt>
              </c:numCache>
            </c:numRef>
          </c:val>
        </c:ser>
        <c:ser>
          <c:idx val="1"/>
          <c:order val="1"/>
          <c:tx>
            <c:strRef>
              <c:f>'SNA Outcome Delivery'!$D$4</c:f>
              <c:strCache>
                <c:ptCount val="1"/>
                <c:pt idx="0">
                  <c:v>Expenditure (US$)</c:v>
                </c:pt>
              </c:strCache>
            </c:strRef>
          </c:tx>
          <c:invertIfNegative val="0"/>
          <c:cat>
            <c:strRef>
              <c:f>'SNA Outcome Delivery'!$B$5:$B$12</c:f>
              <c:strCache>
                <c:ptCount val="8"/>
                <c:pt idx="0">
                  <c:v>MRV and Monitoring</c:v>
                </c:pt>
                <c:pt idx="1">
                  <c:v>Governance</c:v>
                </c:pt>
                <c:pt idx="2">
                  <c:v>Outcome 3 (discontinued)</c:v>
                </c:pt>
                <c:pt idx="3">
                  <c:v>Stakeholder engagement</c:v>
                </c:pt>
                <c:pt idx="4">
                  <c:v>Safeguards and Multiple benefits</c:v>
                </c:pt>
                <c:pt idx="5">
                  <c:v>Green Economy</c:v>
                </c:pt>
                <c:pt idx="6">
                  <c:v>KM and Communication</c:v>
                </c:pt>
                <c:pt idx="7">
                  <c:v>Secretariat</c:v>
                </c:pt>
              </c:strCache>
            </c:strRef>
          </c:cat>
          <c:val>
            <c:numRef>
              <c:f>'SNA Outcome Delivery'!$D$5:$D$12</c:f>
              <c:numCache>
                <c:formatCode>#,##0</c:formatCode>
                <c:ptCount val="8"/>
                <c:pt idx="0">
                  <c:v>19411095</c:v>
                </c:pt>
                <c:pt idx="1">
                  <c:v>14427303</c:v>
                </c:pt>
                <c:pt idx="2">
                  <c:v>80168</c:v>
                </c:pt>
                <c:pt idx="3">
                  <c:v>9906142</c:v>
                </c:pt>
                <c:pt idx="4">
                  <c:v>9927265</c:v>
                </c:pt>
                <c:pt idx="5">
                  <c:v>4947401</c:v>
                </c:pt>
                <c:pt idx="6">
                  <c:v>2898702</c:v>
                </c:pt>
                <c:pt idx="7">
                  <c:v>7109133</c:v>
                </c:pt>
              </c:numCache>
            </c:numRef>
          </c:val>
        </c:ser>
        <c:ser>
          <c:idx val="2"/>
          <c:order val="2"/>
          <c:tx>
            <c:strRef>
              <c:f>'SNA Outcome Delivery'!$E$4</c:f>
              <c:strCache>
                <c:ptCount val="1"/>
                <c:pt idx="0">
                  <c:v>% of total exp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899019201547175E-2"/>
                  <c:y val="-0.3480922673127397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6066215407284616E-2"/>
                  <c:y val="-0.3014599232788208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8863332872864576E-2"/>
                  <c:y val="-0.21021340601655561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3249182667955979E-2"/>
                  <c:y val="-0.2250888350494649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7421144725330387E-2"/>
                  <c:y val="-0.1651209368059761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4.0650406504065045E-3"/>
                  <c:y val="-5.023922971788885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2.8776189160565454E-2"/>
                  <c:y val="-0.16305976176054915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'SNA Outcome Delivery'!$B$5:$B$12</c:f>
              <c:strCache>
                <c:ptCount val="8"/>
                <c:pt idx="0">
                  <c:v>MRV and Monitoring</c:v>
                </c:pt>
                <c:pt idx="1">
                  <c:v>Governance</c:v>
                </c:pt>
                <c:pt idx="2">
                  <c:v>Outcome 3 (discontinued)</c:v>
                </c:pt>
                <c:pt idx="3">
                  <c:v>Stakeholder engagement</c:v>
                </c:pt>
                <c:pt idx="4">
                  <c:v>Safeguards and Multiple benefits</c:v>
                </c:pt>
                <c:pt idx="5">
                  <c:v>Green Economy</c:v>
                </c:pt>
                <c:pt idx="6">
                  <c:v>KM and Communication</c:v>
                </c:pt>
                <c:pt idx="7">
                  <c:v>Secretariat</c:v>
                </c:pt>
              </c:strCache>
            </c:strRef>
          </c:cat>
          <c:val>
            <c:numRef>
              <c:f>'SNA Outcome Delivery'!$E$5:$E$12</c:f>
              <c:numCache>
                <c:formatCode>0%</c:formatCode>
                <c:ptCount val="8"/>
                <c:pt idx="0">
                  <c:v>0.9137650300807566</c:v>
                </c:pt>
                <c:pt idx="1">
                  <c:v>0.79649805483989522</c:v>
                </c:pt>
                <c:pt idx="2">
                  <c:v>0.18845277749699696</c:v>
                </c:pt>
                <c:pt idx="3">
                  <c:v>0.81151608873530068</c:v>
                </c:pt>
                <c:pt idx="4">
                  <c:v>0.7211450172512287</c:v>
                </c:pt>
                <c:pt idx="5">
                  <c:v>0.51201539709490262</c:v>
                </c:pt>
                <c:pt idx="6">
                  <c:v>0.48021155999153126</c:v>
                </c:pt>
                <c:pt idx="7">
                  <c:v>0.69367546470215158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40"/>
        <c:axId val="90810240"/>
        <c:axId val="90811776"/>
      </c:barChart>
      <c:catAx>
        <c:axId val="90810240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90811776"/>
        <c:crosses val="autoZero"/>
        <c:auto val="1"/>
        <c:lblAlgn val="ctr"/>
        <c:lblOffset val="100"/>
        <c:noMultiLvlLbl val="0"/>
      </c:catAx>
      <c:valAx>
        <c:axId val="90811776"/>
        <c:scaling>
          <c:orientation val="minMax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90810240"/>
        <c:crosses val="autoZero"/>
        <c:crossBetween val="between"/>
      </c:valAx>
    </c:plotArea>
    <c:legend>
      <c:legendPos val="r"/>
      <c:legendEntry>
        <c:idx val="2"/>
        <c:delete val="1"/>
      </c:legendEntry>
      <c:layout>
        <c:manualLayout>
          <c:xMode val="edge"/>
          <c:yMode val="edge"/>
          <c:x val="1.5283575299774716E-2"/>
          <c:y val="0.92396110322275293"/>
          <c:w val="0.95897326957741436"/>
          <c:h val="7.6038969705058052E-2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320036429872495"/>
          <c:y val="0.17234606944623726"/>
          <c:w val="0.85089571948998177"/>
          <c:h val="0.5788731121724538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Africa!$C$2</c:f>
              <c:strCache>
                <c:ptCount val="1"/>
                <c:pt idx="0">
                  <c:v>Approved Budget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cat>
            <c:strRef>
              <c:f>Africa!$B$3:$B$8</c:f>
              <c:strCache>
                <c:ptCount val="6"/>
                <c:pt idx="0">
                  <c:v>Democratic Republic of the Congo</c:v>
                </c:pt>
                <c:pt idx="1">
                  <c:v>Nigeria</c:v>
                </c:pt>
                <c:pt idx="2">
                  <c:v>Republic of Congo</c:v>
                </c:pt>
                <c:pt idx="3">
                  <c:v>Tanzania</c:v>
                </c:pt>
                <c:pt idx="4">
                  <c:v>Zambia</c:v>
                </c:pt>
                <c:pt idx="5">
                  <c:v>Côte d’Ivoire</c:v>
                </c:pt>
              </c:strCache>
            </c:strRef>
          </c:cat>
          <c:val>
            <c:numRef>
              <c:f>Africa!$C$3:$C$8</c:f>
              <c:numCache>
                <c:formatCode>_ * #,##0_ ;_ * \-#,##0_ ;_ * "-"??_ ;_ @_ </c:formatCode>
                <c:ptCount val="6"/>
                <c:pt idx="0">
                  <c:v>7383200</c:v>
                </c:pt>
                <c:pt idx="1">
                  <c:v>4000000</c:v>
                </c:pt>
                <c:pt idx="2">
                  <c:v>4000000</c:v>
                </c:pt>
                <c:pt idx="3">
                  <c:v>4280000</c:v>
                </c:pt>
                <c:pt idx="4">
                  <c:v>4490000</c:v>
                </c:pt>
                <c:pt idx="5">
                  <c:v>3210000</c:v>
                </c:pt>
              </c:numCache>
            </c:numRef>
          </c:val>
        </c:ser>
        <c:ser>
          <c:idx val="1"/>
          <c:order val="1"/>
          <c:tx>
            <c:strRef>
              <c:f>Africa!$D$2</c:f>
              <c:strCache>
                <c:ptCount val="1"/>
                <c:pt idx="0">
                  <c:v>Net Funds Transferred</c:v>
                </c:pt>
              </c:strCache>
            </c:strRef>
          </c:tx>
          <c:invertIfNegative val="0"/>
          <c:cat>
            <c:strRef>
              <c:f>Africa!$B$3:$B$8</c:f>
              <c:strCache>
                <c:ptCount val="6"/>
                <c:pt idx="0">
                  <c:v>Democratic Republic of the Congo</c:v>
                </c:pt>
                <c:pt idx="1">
                  <c:v>Nigeria</c:v>
                </c:pt>
                <c:pt idx="2">
                  <c:v>Republic of Congo</c:v>
                </c:pt>
                <c:pt idx="3">
                  <c:v>Tanzania</c:v>
                </c:pt>
                <c:pt idx="4">
                  <c:v>Zambia</c:v>
                </c:pt>
                <c:pt idx="5">
                  <c:v>Côte d’Ivoire</c:v>
                </c:pt>
              </c:strCache>
            </c:strRef>
          </c:cat>
          <c:val>
            <c:numRef>
              <c:f>Africa!$D$3:$D$8</c:f>
              <c:numCache>
                <c:formatCode>_ * #,##0_ ;_ * \-#,##0_ ;_ * "-"??_ ;_ @_ </c:formatCode>
                <c:ptCount val="6"/>
                <c:pt idx="0">
                  <c:v>7383200</c:v>
                </c:pt>
                <c:pt idx="1">
                  <c:v>4000000</c:v>
                </c:pt>
                <c:pt idx="2">
                  <c:v>4000000</c:v>
                </c:pt>
                <c:pt idx="3">
                  <c:v>4280000</c:v>
                </c:pt>
                <c:pt idx="4">
                  <c:v>4490000</c:v>
                </c:pt>
              </c:numCache>
            </c:numRef>
          </c:val>
        </c:ser>
        <c:ser>
          <c:idx val="2"/>
          <c:order val="2"/>
          <c:tx>
            <c:strRef>
              <c:f>Africa!$E$2</c:f>
              <c:strCache>
                <c:ptCount val="1"/>
                <c:pt idx="0">
                  <c:v>Cumulative Expenditures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invertIfNegative val="0"/>
          <c:cat>
            <c:strRef>
              <c:f>Africa!$B$3:$B$8</c:f>
              <c:strCache>
                <c:ptCount val="6"/>
                <c:pt idx="0">
                  <c:v>Democratic Republic of the Congo</c:v>
                </c:pt>
                <c:pt idx="1">
                  <c:v>Nigeria</c:v>
                </c:pt>
                <c:pt idx="2">
                  <c:v>Republic of Congo</c:v>
                </c:pt>
                <c:pt idx="3">
                  <c:v>Tanzania</c:v>
                </c:pt>
                <c:pt idx="4">
                  <c:v>Zambia</c:v>
                </c:pt>
                <c:pt idx="5">
                  <c:v>Côte d’Ivoire</c:v>
                </c:pt>
              </c:strCache>
            </c:strRef>
          </c:cat>
          <c:val>
            <c:numRef>
              <c:f>Africa!$E$3:$E$8</c:f>
              <c:numCache>
                <c:formatCode>_ * #,##0_ ;_ * \-#,##0_ ;_ * "-"??_ ;_ @_ </c:formatCode>
                <c:ptCount val="6"/>
                <c:pt idx="0">
                  <c:v>7186150</c:v>
                </c:pt>
                <c:pt idx="1">
                  <c:v>1143651</c:v>
                </c:pt>
                <c:pt idx="2">
                  <c:v>760432</c:v>
                </c:pt>
                <c:pt idx="3">
                  <c:v>4094817</c:v>
                </c:pt>
                <c:pt idx="4">
                  <c:v>3695728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3101056"/>
        <c:axId val="99846016"/>
      </c:barChart>
      <c:scatterChart>
        <c:scatterStyle val="lineMarker"/>
        <c:varyColors val="0"/>
        <c:ser>
          <c:idx val="3"/>
          <c:order val="3"/>
          <c:tx>
            <c:strRef>
              <c:f>Africa!$F$2</c:f>
              <c:strCache>
                <c:ptCount val="1"/>
                <c:pt idx="0">
                  <c:v>Delivery %</c:v>
                </c:pt>
              </c:strCache>
            </c:strRef>
          </c:tx>
          <c:spPr>
            <a:ln w="28575">
              <a:noFill/>
            </a:ln>
          </c:spPr>
          <c:marker>
            <c:symbol val="none"/>
          </c:marker>
          <c:dLbls>
            <c:dLbl>
              <c:idx val="0"/>
              <c:layout>
                <c:manualLayout>
                  <c:x val="2.8916211293260473E-3"/>
                  <c:y val="-0.564446772712103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6747495446265945E-3"/>
                  <c:y val="-0.1386766920528376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458105646630236E-2"/>
                  <c:y val="-9.78600318402822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3374316939890712E-3"/>
                  <c:y val="-0.3471248384147919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8.6748633879781423E-3"/>
                  <c:y val="-0.297960948047772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strRef>
              <c:f>Africa!$B$3:$B$8</c:f>
              <c:strCache>
                <c:ptCount val="6"/>
                <c:pt idx="0">
                  <c:v>Democratic Republic of the Congo</c:v>
                </c:pt>
                <c:pt idx="1">
                  <c:v>Nigeria</c:v>
                </c:pt>
                <c:pt idx="2">
                  <c:v>Republic of Congo</c:v>
                </c:pt>
                <c:pt idx="3">
                  <c:v>Tanzania</c:v>
                </c:pt>
                <c:pt idx="4">
                  <c:v>Zambia</c:v>
                </c:pt>
                <c:pt idx="5">
                  <c:v>Côte d’Ivoire</c:v>
                </c:pt>
              </c:strCache>
            </c:strRef>
          </c:xVal>
          <c:yVal>
            <c:numRef>
              <c:f>Africa!$F$3:$F$8</c:f>
              <c:numCache>
                <c:formatCode>0%</c:formatCode>
                <c:ptCount val="6"/>
                <c:pt idx="0">
                  <c:v>0.97331103044750245</c:v>
                </c:pt>
                <c:pt idx="1">
                  <c:v>0.28591274999999999</c:v>
                </c:pt>
                <c:pt idx="2">
                  <c:v>0.190108</c:v>
                </c:pt>
                <c:pt idx="3">
                  <c:v>0.95673294392523367</c:v>
                </c:pt>
                <c:pt idx="4">
                  <c:v>0.82310200445434301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0710272"/>
        <c:axId val="100708736"/>
      </c:scatterChart>
      <c:catAx>
        <c:axId val="93101056"/>
        <c:scaling>
          <c:orientation val="minMax"/>
        </c:scaling>
        <c:delete val="0"/>
        <c:axPos val="b"/>
        <c:majorGridlines>
          <c:spPr>
            <a:ln>
              <a:prstDash val="sysDash"/>
            </a:ln>
          </c:spPr>
        </c:majorGridlines>
        <c:majorTickMark val="none"/>
        <c:minorTickMark val="none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99846016"/>
        <c:crosses val="autoZero"/>
        <c:auto val="1"/>
        <c:lblAlgn val="ctr"/>
        <c:lblOffset val="100"/>
        <c:noMultiLvlLbl val="0"/>
      </c:catAx>
      <c:valAx>
        <c:axId val="99846016"/>
        <c:scaling>
          <c:orientation val="minMax"/>
        </c:scaling>
        <c:delete val="0"/>
        <c:axPos val="l"/>
        <c:majorGridlines>
          <c:spPr>
            <a:ln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1200"/>
                </a:pPr>
                <a:r>
                  <a:rPr lang="en-GB" sz="1200" dirty="0" smtClean="0"/>
                  <a:t>US$</a:t>
                </a:r>
                <a:endParaRPr lang="en-GB" sz="1200" dirty="0"/>
              </a:p>
            </c:rich>
          </c:tx>
          <c:layout/>
          <c:overlay val="0"/>
        </c:title>
        <c:numFmt formatCode="_ * #,##0_ ;_ * \-#,##0_ ;_ * &quot;-&quot;??_ ;_ @_ 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93101056"/>
        <c:crosses val="autoZero"/>
        <c:crossBetween val="between"/>
      </c:valAx>
      <c:valAx>
        <c:axId val="100708736"/>
        <c:scaling>
          <c:orientation val="minMax"/>
          <c:max val="2"/>
        </c:scaling>
        <c:delete val="1"/>
        <c:axPos val="r"/>
        <c:numFmt formatCode="0%" sourceLinked="1"/>
        <c:majorTickMark val="out"/>
        <c:minorTickMark val="none"/>
        <c:tickLblPos val="nextTo"/>
        <c:crossAx val="100710272"/>
        <c:crosses val="max"/>
        <c:crossBetween val="midCat"/>
      </c:valAx>
      <c:valAx>
        <c:axId val="100710272"/>
        <c:scaling>
          <c:orientation val="minMax"/>
        </c:scaling>
        <c:delete val="1"/>
        <c:axPos val="b"/>
        <c:majorTickMark val="out"/>
        <c:minorTickMark val="none"/>
        <c:tickLblPos val="nextTo"/>
        <c:crossAx val="100708736"/>
        <c:crosses val="autoZero"/>
        <c:crossBetween val="midCat"/>
      </c:valAx>
    </c:plotArea>
    <c:legend>
      <c:legendPos val="b"/>
      <c:legendEntry>
        <c:idx val="3"/>
        <c:delete val="1"/>
      </c:legendEntry>
      <c:layout>
        <c:manualLayout>
          <c:xMode val="edge"/>
          <c:yMode val="edge"/>
          <c:x val="0.27708959471766847"/>
          <c:y val="0.92371864377608537"/>
          <c:w val="0.72052481785063749"/>
          <c:h val="6.262015403812228E-2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115528233151184"/>
          <c:y val="0.14938325992051571"/>
          <c:w val="0.87294080145719488"/>
          <c:h val="0.6171800279821335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'Asia Pacific'!$C$2</c:f>
              <c:strCache>
                <c:ptCount val="1"/>
                <c:pt idx="0">
                  <c:v>Total Allocated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cat>
            <c:strRef>
              <c:f>'Asia Pacific'!$B$3:$B$11</c:f>
              <c:strCache>
                <c:ptCount val="9"/>
                <c:pt idx="0">
                  <c:v>Bangladesh</c:v>
                </c:pt>
                <c:pt idx="1">
                  <c:v>Cambodia</c:v>
                </c:pt>
                <c:pt idx="2">
                  <c:v>Indonesia</c:v>
                </c:pt>
                <c:pt idx="3">
                  <c:v>Papua New Guinea</c:v>
                </c:pt>
                <c:pt idx="4">
                  <c:v>Solomon Islands</c:v>
                </c:pt>
                <c:pt idx="5">
                  <c:v>Sri Lanka</c:v>
                </c:pt>
                <c:pt idx="6">
                  <c:v>Philippines</c:v>
                </c:pt>
                <c:pt idx="7">
                  <c:v>Vietnam</c:v>
                </c:pt>
                <c:pt idx="8">
                  <c:v>Mongolia</c:v>
                </c:pt>
              </c:strCache>
            </c:strRef>
          </c:cat>
          <c:val>
            <c:numRef>
              <c:f>'Asia Pacific'!$C$3:$C$11</c:f>
              <c:numCache>
                <c:formatCode>#,##0</c:formatCode>
                <c:ptCount val="9"/>
                <c:pt idx="0">
                  <c:v>2300500</c:v>
                </c:pt>
                <c:pt idx="1">
                  <c:v>3001350</c:v>
                </c:pt>
                <c:pt idx="2">
                  <c:v>5644250</c:v>
                </c:pt>
                <c:pt idx="3">
                  <c:v>6388884</c:v>
                </c:pt>
                <c:pt idx="4">
                  <c:v>550000</c:v>
                </c:pt>
                <c:pt idx="5">
                  <c:v>4000000</c:v>
                </c:pt>
                <c:pt idx="6">
                  <c:v>500000</c:v>
                </c:pt>
                <c:pt idx="7">
                  <c:v>4384756</c:v>
                </c:pt>
                <c:pt idx="8">
                  <c:v>3438450</c:v>
                </c:pt>
              </c:numCache>
            </c:numRef>
          </c:val>
        </c:ser>
        <c:ser>
          <c:idx val="1"/>
          <c:order val="1"/>
          <c:tx>
            <c:strRef>
              <c:f>'Asia Pacific'!$D$2</c:f>
              <c:strCache>
                <c:ptCount val="1"/>
                <c:pt idx="0">
                  <c:v>Net Funds Transferred</c:v>
                </c:pt>
              </c:strCache>
            </c:strRef>
          </c:tx>
          <c:invertIfNegative val="0"/>
          <c:cat>
            <c:strRef>
              <c:f>'Asia Pacific'!$B$3:$B$11</c:f>
              <c:strCache>
                <c:ptCount val="9"/>
                <c:pt idx="0">
                  <c:v>Bangladesh</c:v>
                </c:pt>
                <c:pt idx="1">
                  <c:v>Cambodia</c:v>
                </c:pt>
                <c:pt idx="2">
                  <c:v>Indonesia</c:v>
                </c:pt>
                <c:pt idx="3">
                  <c:v>Papua New Guinea</c:v>
                </c:pt>
                <c:pt idx="4">
                  <c:v>Solomon Islands</c:v>
                </c:pt>
                <c:pt idx="5">
                  <c:v>Sri Lanka</c:v>
                </c:pt>
                <c:pt idx="6">
                  <c:v>Philippines</c:v>
                </c:pt>
                <c:pt idx="7">
                  <c:v>Vietnam</c:v>
                </c:pt>
                <c:pt idx="8">
                  <c:v>Mongolia</c:v>
                </c:pt>
              </c:strCache>
            </c:strRef>
          </c:cat>
          <c:val>
            <c:numRef>
              <c:f>'Asia Pacific'!$D$3:$D$11</c:f>
              <c:numCache>
                <c:formatCode>#,##0</c:formatCode>
                <c:ptCount val="9"/>
                <c:pt idx="0" formatCode="General">
                  <c:v>0</c:v>
                </c:pt>
                <c:pt idx="1">
                  <c:v>3001350</c:v>
                </c:pt>
                <c:pt idx="2">
                  <c:v>5586927</c:v>
                </c:pt>
                <c:pt idx="3">
                  <c:v>3219753</c:v>
                </c:pt>
                <c:pt idx="4">
                  <c:v>550000</c:v>
                </c:pt>
                <c:pt idx="5">
                  <c:v>4000000</c:v>
                </c:pt>
                <c:pt idx="6">
                  <c:v>500000</c:v>
                </c:pt>
                <c:pt idx="7">
                  <c:v>4355493</c:v>
                </c:pt>
              </c:numCache>
            </c:numRef>
          </c:val>
        </c:ser>
        <c:ser>
          <c:idx val="2"/>
          <c:order val="2"/>
          <c:tx>
            <c:strRef>
              <c:f>'Asia Pacific'!$E$2</c:f>
              <c:strCache>
                <c:ptCount val="1"/>
                <c:pt idx="0">
                  <c:v>Cumulative Expenditures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invertIfNegative val="0"/>
          <c:cat>
            <c:strRef>
              <c:f>'Asia Pacific'!$B$3:$B$11</c:f>
              <c:strCache>
                <c:ptCount val="9"/>
                <c:pt idx="0">
                  <c:v>Bangladesh</c:v>
                </c:pt>
                <c:pt idx="1">
                  <c:v>Cambodia</c:v>
                </c:pt>
                <c:pt idx="2">
                  <c:v>Indonesia</c:v>
                </c:pt>
                <c:pt idx="3">
                  <c:v>Papua New Guinea</c:v>
                </c:pt>
                <c:pt idx="4">
                  <c:v>Solomon Islands</c:v>
                </c:pt>
                <c:pt idx="5">
                  <c:v>Sri Lanka</c:v>
                </c:pt>
                <c:pt idx="6">
                  <c:v>Philippines</c:v>
                </c:pt>
                <c:pt idx="7">
                  <c:v>Vietnam</c:v>
                </c:pt>
                <c:pt idx="8">
                  <c:v>Mongolia</c:v>
                </c:pt>
              </c:strCache>
            </c:strRef>
          </c:cat>
          <c:val>
            <c:numRef>
              <c:f>'Asia Pacific'!$E$3:$E$11</c:f>
              <c:numCache>
                <c:formatCode>#,##0</c:formatCode>
                <c:ptCount val="9"/>
                <c:pt idx="0" formatCode="General">
                  <c:v>0</c:v>
                </c:pt>
                <c:pt idx="1">
                  <c:v>2247967</c:v>
                </c:pt>
                <c:pt idx="2">
                  <c:v>5448084</c:v>
                </c:pt>
                <c:pt idx="3">
                  <c:v>2012763</c:v>
                </c:pt>
                <c:pt idx="4">
                  <c:v>468001</c:v>
                </c:pt>
                <c:pt idx="5">
                  <c:v>621579</c:v>
                </c:pt>
                <c:pt idx="6">
                  <c:v>460515</c:v>
                </c:pt>
                <c:pt idx="7">
                  <c:v>4351862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986304"/>
        <c:axId val="42004480"/>
      </c:barChart>
      <c:scatterChart>
        <c:scatterStyle val="lineMarker"/>
        <c:varyColors val="0"/>
        <c:ser>
          <c:idx val="3"/>
          <c:order val="3"/>
          <c:tx>
            <c:strRef>
              <c:f>'Asia Pacific'!$F$2</c:f>
              <c:strCache>
                <c:ptCount val="1"/>
                <c:pt idx="0">
                  <c:v>Delivery %</c:v>
                </c:pt>
              </c:strCache>
            </c:strRef>
          </c:tx>
          <c:spPr>
            <a:ln w="28575">
              <a:noFill/>
            </a:ln>
          </c:spPr>
          <c:marker>
            <c:symbol val="none"/>
          </c:marker>
          <c:dLbls>
            <c:dLbl>
              <c:idx val="0"/>
              <c:layout>
                <c:manualLayout>
                  <c:x val="-1.8795537340619308E-2"/>
                  <c:y val="-2.1724372029871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1384335154826958E-7"/>
                  <c:y val="-0.219544012222352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3374316939890712E-3"/>
                  <c:y val="-0.50003447330277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4458105646630237E-3"/>
                  <c:y val="-0.202110706310964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4458105646630237E-3"/>
                  <c:y val="-2.1724372029871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4458105646630237E-3"/>
                  <c:y val="-7.7403337642496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2.8916211293261536E-3"/>
                  <c:y val="-1.62932790224033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7.229052823315118E-3"/>
                  <c:y val="-0.410848709209856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strRef>
              <c:f>'Asia Pacific'!$B$3:$B$11</c:f>
              <c:strCache>
                <c:ptCount val="9"/>
                <c:pt idx="0">
                  <c:v>Bangladesh</c:v>
                </c:pt>
                <c:pt idx="1">
                  <c:v>Cambodia</c:v>
                </c:pt>
                <c:pt idx="2">
                  <c:v>Indonesia</c:v>
                </c:pt>
                <c:pt idx="3">
                  <c:v>Papua New Guinea</c:v>
                </c:pt>
                <c:pt idx="4">
                  <c:v>Solomon Islands</c:v>
                </c:pt>
                <c:pt idx="5">
                  <c:v>Sri Lanka</c:v>
                </c:pt>
                <c:pt idx="6">
                  <c:v>Philippines</c:v>
                </c:pt>
                <c:pt idx="7">
                  <c:v>Vietnam</c:v>
                </c:pt>
                <c:pt idx="8">
                  <c:v>Mongolia</c:v>
                </c:pt>
              </c:strCache>
            </c:strRef>
          </c:xVal>
          <c:yVal>
            <c:numRef>
              <c:f>'Asia Pacific'!$F$3:$F$11</c:f>
              <c:numCache>
                <c:formatCode>0%</c:formatCode>
                <c:ptCount val="9"/>
                <c:pt idx="0">
                  <c:v>0</c:v>
                </c:pt>
                <c:pt idx="1">
                  <c:v>0.74898528995285452</c:v>
                </c:pt>
                <c:pt idx="2">
                  <c:v>0.97514859241941054</c:v>
                </c:pt>
                <c:pt idx="3">
                  <c:v>0.62512962950884743</c:v>
                </c:pt>
                <c:pt idx="4">
                  <c:v>0.85091090909090905</c:v>
                </c:pt>
                <c:pt idx="5">
                  <c:v>0.15539475</c:v>
                </c:pt>
                <c:pt idx="6">
                  <c:v>0.92103000000000002</c:v>
                </c:pt>
                <c:pt idx="7">
                  <c:v>0.9991663400675882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2007936"/>
        <c:axId val="42006400"/>
      </c:scatterChart>
      <c:catAx>
        <c:axId val="41986304"/>
        <c:scaling>
          <c:orientation val="minMax"/>
        </c:scaling>
        <c:delete val="0"/>
        <c:axPos val="b"/>
        <c:majorGridlines>
          <c:spPr>
            <a:ln>
              <a:prstDash val="sysDash"/>
            </a:ln>
          </c:spPr>
        </c:majorGridlines>
        <c:majorTickMark val="none"/>
        <c:minorTickMark val="none"/>
        <c:tickLblPos val="nextTo"/>
        <c:txPr>
          <a:bodyPr/>
          <a:lstStyle/>
          <a:p>
            <a:pPr>
              <a:defRPr sz="1400" b="0"/>
            </a:pPr>
            <a:endParaRPr lang="en-US"/>
          </a:p>
        </c:txPr>
        <c:crossAx val="42004480"/>
        <c:crosses val="autoZero"/>
        <c:auto val="1"/>
        <c:lblAlgn val="ctr"/>
        <c:lblOffset val="100"/>
        <c:noMultiLvlLbl val="0"/>
      </c:catAx>
      <c:valAx>
        <c:axId val="42004480"/>
        <c:scaling>
          <c:orientation val="minMax"/>
        </c:scaling>
        <c:delete val="0"/>
        <c:axPos val="l"/>
        <c:majorGridlines>
          <c:spPr>
            <a:ln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n-GB" dirty="0" smtClean="0"/>
                  <a:t>US$</a:t>
                </a:r>
                <a:endParaRPr lang="en-GB" dirty="0"/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41986304"/>
        <c:crosses val="autoZero"/>
        <c:crossBetween val="between"/>
      </c:valAx>
      <c:valAx>
        <c:axId val="42006400"/>
        <c:scaling>
          <c:orientation val="minMax"/>
          <c:max val="2"/>
        </c:scaling>
        <c:delete val="1"/>
        <c:axPos val="r"/>
        <c:numFmt formatCode="0%" sourceLinked="1"/>
        <c:majorTickMark val="out"/>
        <c:minorTickMark val="none"/>
        <c:tickLblPos val="nextTo"/>
        <c:crossAx val="42007936"/>
        <c:crosses val="max"/>
        <c:crossBetween val="midCat"/>
      </c:valAx>
      <c:valAx>
        <c:axId val="42007936"/>
        <c:scaling>
          <c:orientation val="minMax"/>
        </c:scaling>
        <c:delete val="1"/>
        <c:axPos val="b"/>
        <c:majorTickMark val="out"/>
        <c:minorTickMark val="none"/>
        <c:tickLblPos val="nextTo"/>
        <c:crossAx val="42006400"/>
        <c:crosses val="autoZero"/>
        <c:crossBetween val="midCat"/>
      </c:valAx>
    </c:plotArea>
    <c:legend>
      <c:legendPos val="b"/>
      <c:legendEntry>
        <c:idx val="3"/>
        <c:delete val="1"/>
      </c:legendEntry>
      <c:layout/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en-US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404690346083789"/>
          <c:y val="7.359815257308723E-2"/>
          <c:w val="0.87294080145719488"/>
          <c:h val="0.7250859833966782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LAC!$C$2</c:f>
              <c:strCache>
                <c:ptCount val="1"/>
                <c:pt idx="0">
                  <c:v>Total Allocated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cat>
            <c:strRef>
              <c:f>LAC!$B$3:$B$8</c:f>
              <c:strCache>
                <c:ptCount val="6"/>
                <c:pt idx="0">
                  <c:v>Argentina</c:v>
                </c:pt>
                <c:pt idx="1">
                  <c:v>Bolivia</c:v>
                </c:pt>
                <c:pt idx="2">
                  <c:v>Colombia</c:v>
                </c:pt>
                <c:pt idx="3">
                  <c:v>Ecuador</c:v>
                </c:pt>
                <c:pt idx="4">
                  <c:v>Panama</c:v>
                </c:pt>
                <c:pt idx="5">
                  <c:v>Paraguay</c:v>
                </c:pt>
              </c:strCache>
            </c:strRef>
          </c:cat>
          <c:val>
            <c:numRef>
              <c:f>LAC!$C$3:$C$8</c:f>
              <c:numCache>
                <c:formatCode>#,##0</c:formatCode>
                <c:ptCount val="6"/>
                <c:pt idx="0">
                  <c:v>3572370</c:v>
                </c:pt>
                <c:pt idx="1">
                  <c:v>1187591</c:v>
                </c:pt>
                <c:pt idx="2">
                  <c:v>4000000</c:v>
                </c:pt>
                <c:pt idx="3">
                  <c:v>4000000</c:v>
                </c:pt>
                <c:pt idx="4">
                  <c:v>5300000</c:v>
                </c:pt>
                <c:pt idx="5">
                  <c:v>4720001</c:v>
                </c:pt>
              </c:numCache>
            </c:numRef>
          </c:val>
        </c:ser>
        <c:ser>
          <c:idx val="1"/>
          <c:order val="1"/>
          <c:tx>
            <c:strRef>
              <c:f>LAC!$D$2</c:f>
              <c:strCache>
                <c:ptCount val="1"/>
                <c:pt idx="0">
                  <c:v>Net Funds Transferred</c:v>
                </c:pt>
              </c:strCache>
            </c:strRef>
          </c:tx>
          <c:invertIfNegative val="0"/>
          <c:cat>
            <c:strRef>
              <c:f>LAC!$B$3:$B$8</c:f>
              <c:strCache>
                <c:ptCount val="6"/>
                <c:pt idx="0">
                  <c:v>Argentina</c:v>
                </c:pt>
                <c:pt idx="1">
                  <c:v>Bolivia</c:v>
                </c:pt>
                <c:pt idx="2">
                  <c:v>Colombia</c:v>
                </c:pt>
                <c:pt idx="3">
                  <c:v>Ecuador</c:v>
                </c:pt>
                <c:pt idx="4">
                  <c:v>Panama</c:v>
                </c:pt>
                <c:pt idx="5">
                  <c:v>Paraguay</c:v>
                </c:pt>
              </c:strCache>
            </c:strRef>
          </c:cat>
          <c:val>
            <c:numRef>
              <c:f>LAC!$D$3:$D$8</c:f>
              <c:numCache>
                <c:formatCode>#,##0</c:formatCode>
                <c:ptCount val="6"/>
                <c:pt idx="1">
                  <c:v>607117</c:v>
                </c:pt>
                <c:pt idx="2" formatCode="General">
                  <c:v>0</c:v>
                </c:pt>
                <c:pt idx="3">
                  <c:v>4000000</c:v>
                </c:pt>
                <c:pt idx="4">
                  <c:v>5300000</c:v>
                </c:pt>
                <c:pt idx="5">
                  <c:v>4720001</c:v>
                </c:pt>
              </c:numCache>
            </c:numRef>
          </c:val>
        </c:ser>
        <c:ser>
          <c:idx val="2"/>
          <c:order val="2"/>
          <c:tx>
            <c:strRef>
              <c:f>LAC!$E$2</c:f>
              <c:strCache>
                <c:ptCount val="1"/>
                <c:pt idx="0">
                  <c:v>Cumulative Expenditures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c:spPr>
          <c:invertIfNegative val="0"/>
          <c:cat>
            <c:strRef>
              <c:f>LAC!$B$3:$B$8</c:f>
              <c:strCache>
                <c:ptCount val="6"/>
                <c:pt idx="0">
                  <c:v>Argentina</c:v>
                </c:pt>
                <c:pt idx="1">
                  <c:v>Bolivia</c:v>
                </c:pt>
                <c:pt idx="2">
                  <c:v>Colombia</c:v>
                </c:pt>
                <c:pt idx="3">
                  <c:v>Ecuador</c:v>
                </c:pt>
                <c:pt idx="4">
                  <c:v>Panama</c:v>
                </c:pt>
                <c:pt idx="5">
                  <c:v>Paraguay</c:v>
                </c:pt>
              </c:strCache>
            </c:strRef>
          </c:cat>
          <c:val>
            <c:numRef>
              <c:f>LAC!$E$3:$E$8</c:f>
              <c:numCache>
                <c:formatCode>#,##0</c:formatCode>
                <c:ptCount val="6"/>
                <c:pt idx="1">
                  <c:v>147599</c:v>
                </c:pt>
                <c:pt idx="2" formatCode="General">
                  <c:v>0</c:v>
                </c:pt>
                <c:pt idx="3">
                  <c:v>3275766</c:v>
                </c:pt>
                <c:pt idx="4">
                  <c:v>3866507</c:v>
                </c:pt>
                <c:pt idx="5">
                  <c:v>1854180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6320640"/>
        <c:axId val="46600960"/>
      </c:barChart>
      <c:scatterChart>
        <c:scatterStyle val="lineMarker"/>
        <c:varyColors val="0"/>
        <c:ser>
          <c:idx val="3"/>
          <c:order val="3"/>
          <c:tx>
            <c:strRef>
              <c:f>LAC!$F$2</c:f>
              <c:strCache>
                <c:ptCount val="1"/>
                <c:pt idx="0">
                  <c:v>Delivery %</c:v>
                </c:pt>
              </c:strCache>
            </c:strRef>
          </c:tx>
          <c:spPr>
            <a:ln w="28575">
              <a:noFill/>
            </a:ln>
          </c:spPr>
          <c:marker>
            <c:symbol val="none"/>
          </c:marker>
          <c:dLbls>
            <c:dLbl>
              <c:idx val="0"/>
              <c:layout>
                <c:manualLayout>
                  <c:x val="1.0120673952641166E-2"/>
                  <c:y val="-0.624575695858791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6747495446265945E-3"/>
                  <c:y val="-5.1595597393503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7349726775956337E-2"/>
                  <c:y val="-3.5302318371099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8916211293260473E-3"/>
                  <c:y val="-0.4236252545824847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2290528233152247E-3"/>
                  <c:y val="-0.488798370672097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4.3374316939890712E-3"/>
                  <c:y val="-0.244399185336048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strRef>
              <c:f>LAC!$B$3:$B$8</c:f>
              <c:strCache>
                <c:ptCount val="6"/>
                <c:pt idx="0">
                  <c:v>Argentina</c:v>
                </c:pt>
                <c:pt idx="1">
                  <c:v>Bolivia</c:v>
                </c:pt>
                <c:pt idx="2">
                  <c:v>Colombia</c:v>
                </c:pt>
                <c:pt idx="3">
                  <c:v>Ecuador</c:v>
                </c:pt>
                <c:pt idx="4">
                  <c:v>Panama</c:v>
                </c:pt>
                <c:pt idx="5">
                  <c:v>Paraguay</c:v>
                </c:pt>
              </c:strCache>
            </c:strRef>
          </c:xVal>
          <c:yVal>
            <c:numRef>
              <c:f>LAC!$F$3:$F$8</c:f>
              <c:numCache>
                <c:formatCode>0%</c:formatCode>
                <c:ptCount val="6"/>
                <c:pt idx="1">
                  <c:v>0.24311458911544231</c:v>
                </c:pt>
                <c:pt idx="2">
                  <c:v>0</c:v>
                </c:pt>
                <c:pt idx="3">
                  <c:v>0.81894149999999999</c:v>
                </c:pt>
                <c:pt idx="4">
                  <c:v>0.72952962264150945</c:v>
                </c:pt>
                <c:pt idx="5">
                  <c:v>0.39283466253502913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6608768"/>
        <c:axId val="46602880"/>
      </c:scatterChart>
      <c:catAx>
        <c:axId val="46320640"/>
        <c:scaling>
          <c:orientation val="minMax"/>
        </c:scaling>
        <c:delete val="0"/>
        <c:axPos val="b"/>
        <c:majorGridlines>
          <c:spPr>
            <a:ln>
              <a:prstDash val="sysDash"/>
            </a:ln>
          </c:spPr>
        </c:majorGridlines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46600960"/>
        <c:crosses val="autoZero"/>
        <c:auto val="1"/>
        <c:lblAlgn val="ctr"/>
        <c:lblOffset val="100"/>
        <c:noMultiLvlLbl val="0"/>
      </c:catAx>
      <c:valAx>
        <c:axId val="46600960"/>
        <c:scaling>
          <c:orientation val="minMax"/>
        </c:scaling>
        <c:delete val="0"/>
        <c:axPos val="l"/>
        <c:majorGridlines>
          <c:spPr>
            <a:ln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n-GB" dirty="0" smtClean="0"/>
                  <a:t>US$</a:t>
                </a:r>
                <a:endParaRPr lang="en-GB" dirty="0"/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46320640"/>
        <c:crosses val="autoZero"/>
        <c:crossBetween val="between"/>
      </c:valAx>
      <c:valAx>
        <c:axId val="46602880"/>
        <c:scaling>
          <c:orientation val="minMax"/>
          <c:max val="2"/>
        </c:scaling>
        <c:delete val="1"/>
        <c:axPos val="r"/>
        <c:numFmt formatCode="0%" sourceLinked="1"/>
        <c:majorTickMark val="out"/>
        <c:minorTickMark val="none"/>
        <c:tickLblPos val="nextTo"/>
        <c:crossAx val="46608768"/>
        <c:crosses val="max"/>
        <c:crossBetween val="midCat"/>
      </c:valAx>
      <c:valAx>
        <c:axId val="46608768"/>
        <c:scaling>
          <c:orientation val="minMax"/>
        </c:scaling>
        <c:delete val="1"/>
        <c:axPos val="b"/>
        <c:majorTickMark val="out"/>
        <c:minorTickMark val="none"/>
        <c:tickLblPos val="nextTo"/>
        <c:crossAx val="46602880"/>
        <c:crosses val="autoZero"/>
        <c:crossBetween val="midCat"/>
      </c:valAx>
    </c:plotArea>
    <c:legend>
      <c:legendPos val="b"/>
      <c:legendEntry>
        <c:idx val="3"/>
        <c:delete val="1"/>
      </c:legendEntry>
      <c:layout/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1-05T21:43:49.925" idx="6">
    <p:pos x="10" y="10"/>
    <p:text>Ecuador launched its new NFMS web portal with support to its National Programme through technical backstopping.  What is the logic of the columns - SNA or NP?
</p:tex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36CE88-369D-4808-AA38-79B61CB78D3A}" type="doc">
      <dgm:prSet loTypeId="urn:diagrams.loki3.com/BracketList+Icon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GB"/>
        </a:p>
      </dgm:t>
    </dgm:pt>
    <dgm:pt modelId="{0A9EBDF1-01C0-4A2E-A62B-9864B3B614BB}">
      <dgm:prSet phldrT="[Text]" custT="1"/>
      <dgm:spPr/>
      <dgm:t>
        <a:bodyPr/>
        <a:lstStyle/>
        <a:p>
          <a:r>
            <a:rPr lang="en-US" sz="1600" dirty="0" smtClean="0"/>
            <a:t>In the Pipeline</a:t>
          </a:r>
          <a:endParaRPr lang="en-GB" sz="1600" dirty="0"/>
        </a:p>
      </dgm:t>
    </dgm:pt>
    <dgm:pt modelId="{0F115EDB-B49A-4AA0-BBD0-B9CEF439B863}" type="parTrans" cxnId="{A02211A0-22DF-4291-B3DD-D5A60F549365}">
      <dgm:prSet/>
      <dgm:spPr/>
      <dgm:t>
        <a:bodyPr/>
        <a:lstStyle/>
        <a:p>
          <a:endParaRPr lang="en-GB"/>
        </a:p>
      </dgm:t>
    </dgm:pt>
    <dgm:pt modelId="{AF32A271-C404-43BF-95A5-FBDB7E51AD0A}" type="sibTrans" cxnId="{A02211A0-22DF-4291-B3DD-D5A60F549365}">
      <dgm:prSet/>
      <dgm:spPr/>
      <dgm:t>
        <a:bodyPr/>
        <a:lstStyle/>
        <a:p>
          <a:endParaRPr lang="en-GB"/>
        </a:p>
      </dgm:t>
    </dgm:pt>
    <dgm:pt modelId="{ECB8D0C1-FC9A-4ADF-819F-1A66B54237F1}">
      <dgm:prSet phldrT="[Text]" custT="1"/>
      <dgm:spPr/>
      <dgm:t>
        <a:bodyPr/>
        <a:lstStyle/>
        <a:p>
          <a:pPr algn="ctr"/>
          <a:r>
            <a:rPr lang="en-US" sz="1600" b="1" dirty="0" smtClean="0"/>
            <a:t>Uganda</a:t>
          </a:r>
          <a:endParaRPr lang="en-GB" sz="1600" b="1" dirty="0"/>
        </a:p>
      </dgm:t>
    </dgm:pt>
    <dgm:pt modelId="{217E1496-1D67-4FB2-87B5-596C03A5086E}" type="parTrans" cxnId="{D8E68E8F-7794-4F8A-AAD8-C88A3F00CE15}">
      <dgm:prSet/>
      <dgm:spPr/>
      <dgm:t>
        <a:bodyPr/>
        <a:lstStyle/>
        <a:p>
          <a:endParaRPr lang="en-GB"/>
        </a:p>
      </dgm:t>
    </dgm:pt>
    <dgm:pt modelId="{C49307C1-1176-4C33-8BA3-2F5C5887E902}" type="sibTrans" cxnId="{D8E68E8F-7794-4F8A-AAD8-C88A3F00CE15}">
      <dgm:prSet/>
      <dgm:spPr/>
      <dgm:t>
        <a:bodyPr/>
        <a:lstStyle/>
        <a:p>
          <a:endParaRPr lang="en-GB"/>
        </a:p>
      </dgm:t>
    </dgm:pt>
    <dgm:pt modelId="{D6ADBC27-34A7-4F93-9CBD-A7295FF17336}" type="pres">
      <dgm:prSet presAssocID="{F036CE88-369D-4808-AA38-79B61CB78D3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76BEA360-1F2C-4024-8798-B7BBEEE7583E}" type="pres">
      <dgm:prSet presAssocID="{0A9EBDF1-01C0-4A2E-A62B-9864B3B614BB}" presName="linNode" presStyleCnt="0"/>
      <dgm:spPr/>
    </dgm:pt>
    <dgm:pt modelId="{9935070F-9BD8-467A-9408-1DCBF8D29E45}" type="pres">
      <dgm:prSet presAssocID="{0A9EBDF1-01C0-4A2E-A62B-9864B3B614BB}" presName="parTx" presStyleLbl="revTx" presStyleIdx="0" presStyleCnt="1" custScaleX="177389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CDA2062-F3F1-4EB9-A592-8AB0407CFF76}" type="pres">
      <dgm:prSet presAssocID="{0A9EBDF1-01C0-4A2E-A62B-9864B3B614BB}" presName="bracket" presStyleLbl="parChTrans1D1" presStyleIdx="0" presStyleCnt="1"/>
      <dgm:spPr/>
    </dgm:pt>
    <dgm:pt modelId="{C62C588F-8705-4AF9-B096-2DA316A578DB}" type="pres">
      <dgm:prSet presAssocID="{0A9EBDF1-01C0-4A2E-A62B-9864B3B614BB}" presName="spH" presStyleCnt="0"/>
      <dgm:spPr/>
    </dgm:pt>
    <dgm:pt modelId="{80F66274-F8E5-48BF-B7A7-4881729AE21B}" type="pres">
      <dgm:prSet presAssocID="{0A9EBDF1-01C0-4A2E-A62B-9864B3B614BB}" presName="des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7BBC8F69-0DD4-46B5-A578-5D9356602411}" type="presOf" srcId="{F036CE88-369D-4808-AA38-79B61CB78D3A}" destId="{D6ADBC27-34A7-4F93-9CBD-A7295FF17336}" srcOrd="0" destOrd="0" presId="urn:diagrams.loki3.com/BracketList+Icon"/>
    <dgm:cxn modelId="{A02211A0-22DF-4291-B3DD-D5A60F549365}" srcId="{F036CE88-369D-4808-AA38-79B61CB78D3A}" destId="{0A9EBDF1-01C0-4A2E-A62B-9864B3B614BB}" srcOrd="0" destOrd="0" parTransId="{0F115EDB-B49A-4AA0-BBD0-B9CEF439B863}" sibTransId="{AF32A271-C404-43BF-95A5-FBDB7E51AD0A}"/>
    <dgm:cxn modelId="{E1B0FDEF-593C-49D6-9C72-F5545F425E9D}" type="presOf" srcId="{ECB8D0C1-FC9A-4ADF-819F-1A66B54237F1}" destId="{80F66274-F8E5-48BF-B7A7-4881729AE21B}" srcOrd="0" destOrd="0" presId="urn:diagrams.loki3.com/BracketList+Icon"/>
    <dgm:cxn modelId="{D8E68E8F-7794-4F8A-AAD8-C88A3F00CE15}" srcId="{0A9EBDF1-01C0-4A2E-A62B-9864B3B614BB}" destId="{ECB8D0C1-FC9A-4ADF-819F-1A66B54237F1}" srcOrd="0" destOrd="0" parTransId="{217E1496-1D67-4FB2-87B5-596C03A5086E}" sibTransId="{C49307C1-1176-4C33-8BA3-2F5C5887E902}"/>
    <dgm:cxn modelId="{D6F78167-F8EA-4A04-BCF8-D6CA6E306F4A}" type="presOf" srcId="{0A9EBDF1-01C0-4A2E-A62B-9864B3B614BB}" destId="{9935070F-9BD8-467A-9408-1DCBF8D29E45}" srcOrd="0" destOrd="0" presId="urn:diagrams.loki3.com/BracketList+Icon"/>
    <dgm:cxn modelId="{B738FFE0-035A-4243-844F-3740A7DA4238}" type="presParOf" srcId="{D6ADBC27-34A7-4F93-9CBD-A7295FF17336}" destId="{76BEA360-1F2C-4024-8798-B7BBEEE7583E}" srcOrd="0" destOrd="0" presId="urn:diagrams.loki3.com/BracketList+Icon"/>
    <dgm:cxn modelId="{D3696163-AA5B-4C93-9738-1604A99433E9}" type="presParOf" srcId="{76BEA360-1F2C-4024-8798-B7BBEEE7583E}" destId="{9935070F-9BD8-467A-9408-1DCBF8D29E45}" srcOrd="0" destOrd="0" presId="urn:diagrams.loki3.com/BracketList+Icon"/>
    <dgm:cxn modelId="{BE90B0B5-E705-4A1D-AEF5-FA2C48F48BEB}" type="presParOf" srcId="{76BEA360-1F2C-4024-8798-B7BBEEE7583E}" destId="{4CDA2062-F3F1-4EB9-A592-8AB0407CFF76}" srcOrd="1" destOrd="0" presId="urn:diagrams.loki3.com/BracketList+Icon"/>
    <dgm:cxn modelId="{E6921BFF-FC27-4274-919A-9B0B53B54011}" type="presParOf" srcId="{76BEA360-1F2C-4024-8798-B7BBEEE7583E}" destId="{C62C588F-8705-4AF9-B096-2DA316A578DB}" srcOrd="2" destOrd="0" presId="urn:diagrams.loki3.com/BracketList+Icon"/>
    <dgm:cxn modelId="{8C428330-6FEF-499A-B790-9F85389BB1FD}" type="presParOf" srcId="{76BEA360-1F2C-4024-8798-B7BBEEE7583E}" destId="{80F66274-F8E5-48BF-B7A7-4881729AE21B}" srcOrd="3" destOrd="0" presId="urn:diagrams.loki3.com/BracketList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036CE88-369D-4808-AA38-79B61CB78D3A}" type="doc">
      <dgm:prSet loTypeId="urn:diagrams.loki3.com/BracketList+Icon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GB"/>
        </a:p>
      </dgm:t>
    </dgm:pt>
    <dgm:pt modelId="{0A9EBDF1-01C0-4A2E-A62B-9864B3B614BB}">
      <dgm:prSet phldrT="[Text]" custT="1"/>
      <dgm:spPr/>
      <dgm:t>
        <a:bodyPr/>
        <a:lstStyle/>
        <a:p>
          <a:r>
            <a:rPr lang="en-US" sz="1600" dirty="0" smtClean="0"/>
            <a:t>In the Pipeline</a:t>
          </a:r>
          <a:endParaRPr lang="en-GB" sz="1600" dirty="0"/>
        </a:p>
      </dgm:t>
    </dgm:pt>
    <dgm:pt modelId="{0F115EDB-B49A-4AA0-BBD0-B9CEF439B863}" type="parTrans" cxnId="{A02211A0-22DF-4291-B3DD-D5A60F549365}">
      <dgm:prSet/>
      <dgm:spPr/>
      <dgm:t>
        <a:bodyPr/>
        <a:lstStyle/>
        <a:p>
          <a:endParaRPr lang="en-GB"/>
        </a:p>
      </dgm:t>
    </dgm:pt>
    <dgm:pt modelId="{AF32A271-C404-43BF-95A5-FBDB7E51AD0A}" type="sibTrans" cxnId="{A02211A0-22DF-4291-B3DD-D5A60F549365}">
      <dgm:prSet/>
      <dgm:spPr/>
      <dgm:t>
        <a:bodyPr/>
        <a:lstStyle/>
        <a:p>
          <a:endParaRPr lang="en-GB"/>
        </a:p>
      </dgm:t>
    </dgm:pt>
    <dgm:pt modelId="{ECB8D0C1-FC9A-4ADF-819F-1A66B54237F1}">
      <dgm:prSet phldrT="[Text]" custT="1"/>
      <dgm:spPr/>
      <dgm:t>
        <a:bodyPr/>
        <a:lstStyle/>
        <a:p>
          <a:pPr algn="ctr"/>
          <a:r>
            <a:rPr lang="en-US" sz="1600" b="1" dirty="0" smtClean="0"/>
            <a:t>Honduras</a:t>
          </a:r>
          <a:endParaRPr lang="en-GB" sz="1600" b="1" dirty="0"/>
        </a:p>
      </dgm:t>
    </dgm:pt>
    <dgm:pt modelId="{217E1496-1D67-4FB2-87B5-596C03A5086E}" type="parTrans" cxnId="{D8E68E8F-7794-4F8A-AAD8-C88A3F00CE15}">
      <dgm:prSet/>
      <dgm:spPr/>
      <dgm:t>
        <a:bodyPr/>
        <a:lstStyle/>
        <a:p>
          <a:endParaRPr lang="en-GB"/>
        </a:p>
      </dgm:t>
    </dgm:pt>
    <dgm:pt modelId="{C49307C1-1176-4C33-8BA3-2F5C5887E902}" type="sibTrans" cxnId="{D8E68E8F-7794-4F8A-AAD8-C88A3F00CE15}">
      <dgm:prSet/>
      <dgm:spPr/>
      <dgm:t>
        <a:bodyPr/>
        <a:lstStyle/>
        <a:p>
          <a:endParaRPr lang="en-GB"/>
        </a:p>
      </dgm:t>
    </dgm:pt>
    <dgm:pt modelId="{D6ADBC27-34A7-4F93-9CBD-A7295FF17336}" type="pres">
      <dgm:prSet presAssocID="{F036CE88-369D-4808-AA38-79B61CB78D3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76BEA360-1F2C-4024-8798-B7BBEEE7583E}" type="pres">
      <dgm:prSet presAssocID="{0A9EBDF1-01C0-4A2E-A62B-9864B3B614BB}" presName="linNode" presStyleCnt="0"/>
      <dgm:spPr/>
    </dgm:pt>
    <dgm:pt modelId="{9935070F-9BD8-467A-9408-1DCBF8D29E45}" type="pres">
      <dgm:prSet presAssocID="{0A9EBDF1-01C0-4A2E-A62B-9864B3B614BB}" presName="parTx" presStyleLbl="revTx" presStyleIdx="0" presStyleCnt="1" custScaleX="177389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CDA2062-F3F1-4EB9-A592-8AB0407CFF76}" type="pres">
      <dgm:prSet presAssocID="{0A9EBDF1-01C0-4A2E-A62B-9864B3B614BB}" presName="bracket" presStyleLbl="parChTrans1D1" presStyleIdx="0" presStyleCnt="1"/>
      <dgm:spPr/>
    </dgm:pt>
    <dgm:pt modelId="{C62C588F-8705-4AF9-B096-2DA316A578DB}" type="pres">
      <dgm:prSet presAssocID="{0A9EBDF1-01C0-4A2E-A62B-9864B3B614BB}" presName="spH" presStyleCnt="0"/>
      <dgm:spPr/>
    </dgm:pt>
    <dgm:pt modelId="{80F66274-F8E5-48BF-B7A7-4881729AE21B}" type="pres">
      <dgm:prSet presAssocID="{0A9EBDF1-01C0-4A2E-A62B-9864B3B614BB}" presName="des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02211A0-22DF-4291-B3DD-D5A60F549365}" srcId="{F036CE88-369D-4808-AA38-79B61CB78D3A}" destId="{0A9EBDF1-01C0-4A2E-A62B-9864B3B614BB}" srcOrd="0" destOrd="0" parTransId="{0F115EDB-B49A-4AA0-BBD0-B9CEF439B863}" sibTransId="{AF32A271-C404-43BF-95A5-FBDB7E51AD0A}"/>
    <dgm:cxn modelId="{A5F6D6F0-1C0C-4D5D-A576-DB205D8CE083}" type="presOf" srcId="{F036CE88-369D-4808-AA38-79B61CB78D3A}" destId="{D6ADBC27-34A7-4F93-9CBD-A7295FF17336}" srcOrd="0" destOrd="0" presId="urn:diagrams.loki3.com/BracketList+Icon"/>
    <dgm:cxn modelId="{AACE620E-82AA-4CE9-B74A-585DCCB94024}" type="presOf" srcId="{0A9EBDF1-01C0-4A2E-A62B-9864B3B614BB}" destId="{9935070F-9BD8-467A-9408-1DCBF8D29E45}" srcOrd="0" destOrd="0" presId="urn:diagrams.loki3.com/BracketList+Icon"/>
    <dgm:cxn modelId="{D8E68E8F-7794-4F8A-AAD8-C88A3F00CE15}" srcId="{0A9EBDF1-01C0-4A2E-A62B-9864B3B614BB}" destId="{ECB8D0C1-FC9A-4ADF-819F-1A66B54237F1}" srcOrd="0" destOrd="0" parTransId="{217E1496-1D67-4FB2-87B5-596C03A5086E}" sibTransId="{C49307C1-1176-4C33-8BA3-2F5C5887E902}"/>
    <dgm:cxn modelId="{67CB51C7-3470-4DB6-B7C2-5010677E6FB1}" type="presOf" srcId="{ECB8D0C1-FC9A-4ADF-819F-1A66B54237F1}" destId="{80F66274-F8E5-48BF-B7A7-4881729AE21B}" srcOrd="0" destOrd="0" presId="urn:diagrams.loki3.com/BracketList+Icon"/>
    <dgm:cxn modelId="{A54AD86F-4B3C-4818-B64D-809FDBAEA30D}" type="presParOf" srcId="{D6ADBC27-34A7-4F93-9CBD-A7295FF17336}" destId="{76BEA360-1F2C-4024-8798-B7BBEEE7583E}" srcOrd="0" destOrd="0" presId="urn:diagrams.loki3.com/BracketList+Icon"/>
    <dgm:cxn modelId="{C03294ED-679E-4BB7-A463-70A164F0492E}" type="presParOf" srcId="{76BEA360-1F2C-4024-8798-B7BBEEE7583E}" destId="{9935070F-9BD8-467A-9408-1DCBF8D29E45}" srcOrd="0" destOrd="0" presId="urn:diagrams.loki3.com/BracketList+Icon"/>
    <dgm:cxn modelId="{886E5109-0C8B-49A5-8305-F16DA990A23F}" type="presParOf" srcId="{76BEA360-1F2C-4024-8798-B7BBEEE7583E}" destId="{4CDA2062-F3F1-4EB9-A592-8AB0407CFF76}" srcOrd="1" destOrd="0" presId="urn:diagrams.loki3.com/BracketList+Icon"/>
    <dgm:cxn modelId="{A2806BD4-9515-4DEA-BDB1-72AF34DE1503}" type="presParOf" srcId="{76BEA360-1F2C-4024-8798-B7BBEEE7583E}" destId="{C62C588F-8705-4AF9-B096-2DA316A578DB}" srcOrd="2" destOrd="0" presId="urn:diagrams.loki3.com/BracketList+Icon"/>
    <dgm:cxn modelId="{209C1F07-AFC4-4D74-B6B3-00BE1CE934DB}" type="presParOf" srcId="{76BEA360-1F2C-4024-8798-B7BBEEE7583E}" destId="{80F66274-F8E5-48BF-B7A7-4881729AE21B}" srcOrd="3" destOrd="0" presId="urn:diagrams.loki3.com/BracketList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35070F-9BD8-467A-9408-1DCBF8D29E45}">
      <dsp:nvSpPr>
        <dsp:cNvPr id="0" name=""/>
        <dsp:cNvSpPr/>
      </dsp:nvSpPr>
      <dsp:spPr>
        <a:xfrm>
          <a:off x="1" y="7800"/>
          <a:ext cx="1472353" cy="59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 the Pipeline</a:t>
          </a:r>
          <a:endParaRPr lang="en-GB" sz="1600" kern="1200" dirty="0"/>
        </a:p>
      </dsp:txBody>
      <dsp:txXfrm>
        <a:off x="1" y="7800"/>
        <a:ext cx="1472353" cy="594000"/>
      </dsp:txXfrm>
    </dsp:sp>
    <dsp:sp modelId="{4CDA2062-F3F1-4EB9-A592-8AB0407CFF76}">
      <dsp:nvSpPr>
        <dsp:cNvPr id="0" name=""/>
        <dsp:cNvSpPr/>
      </dsp:nvSpPr>
      <dsp:spPr>
        <a:xfrm>
          <a:off x="1472355" y="7800"/>
          <a:ext cx="166002" cy="5940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F66274-F8E5-48BF-B7A7-4881729AE21B}">
      <dsp:nvSpPr>
        <dsp:cNvPr id="0" name=""/>
        <dsp:cNvSpPr/>
      </dsp:nvSpPr>
      <dsp:spPr>
        <a:xfrm>
          <a:off x="1704759" y="7800"/>
          <a:ext cx="2257638" cy="594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Uganda</a:t>
          </a:r>
          <a:endParaRPr lang="en-GB" sz="1600" b="1" kern="1200" dirty="0"/>
        </a:p>
      </dsp:txBody>
      <dsp:txXfrm>
        <a:off x="1704759" y="7800"/>
        <a:ext cx="2257638" cy="594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35070F-9BD8-467A-9408-1DCBF8D29E45}">
      <dsp:nvSpPr>
        <dsp:cNvPr id="0" name=""/>
        <dsp:cNvSpPr/>
      </dsp:nvSpPr>
      <dsp:spPr>
        <a:xfrm>
          <a:off x="1" y="9299"/>
          <a:ext cx="1472353" cy="514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40640" rIns="113792" bIns="40640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 the Pipeline</a:t>
          </a:r>
          <a:endParaRPr lang="en-GB" sz="1600" kern="1200" dirty="0"/>
        </a:p>
      </dsp:txBody>
      <dsp:txXfrm>
        <a:off x="1" y="9299"/>
        <a:ext cx="1472353" cy="514800"/>
      </dsp:txXfrm>
    </dsp:sp>
    <dsp:sp modelId="{4CDA2062-F3F1-4EB9-A592-8AB0407CFF76}">
      <dsp:nvSpPr>
        <dsp:cNvPr id="0" name=""/>
        <dsp:cNvSpPr/>
      </dsp:nvSpPr>
      <dsp:spPr>
        <a:xfrm>
          <a:off x="1472355" y="9299"/>
          <a:ext cx="166002" cy="514800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F66274-F8E5-48BF-B7A7-4881729AE21B}">
      <dsp:nvSpPr>
        <dsp:cNvPr id="0" name=""/>
        <dsp:cNvSpPr/>
      </dsp:nvSpPr>
      <dsp:spPr>
        <a:xfrm>
          <a:off x="1704759" y="9299"/>
          <a:ext cx="2257638" cy="5148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/>
            <a:t>Honduras</a:t>
          </a:r>
          <a:endParaRPr lang="en-GB" sz="1600" b="1" kern="1200" dirty="0"/>
        </a:p>
      </dsp:txBody>
      <dsp:txXfrm>
        <a:off x="1704759" y="9299"/>
        <a:ext cx="2257638" cy="514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BracketList+Icon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BracketList+Icon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0.89824</cdr:x>
      <cdr:y>0.68093</cdr:y>
    </cdr:from>
    <cdr:to>
      <cdr:x>0.96291</cdr:x>
      <cdr:y>0.73511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890164" y="3035100"/>
          <a:ext cx="568036" cy="2415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GB" sz="1600" b="1" dirty="0"/>
            <a:t>0%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0.92595</cdr:x>
      <cdr:y>0.71412</cdr:y>
    </cdr:from>
    <cdr:to>
      <cdr:x>0.96932</cdr:x>
      <cdr:y>0.763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133576" y="3645890"/>
          <a:ext cx="380962" cy="2495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/>
            <a:t>0%</a:t>
          </a:r>
          <a:endParaRPr lang="en-GB" sz="12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0D7340-F04E-42E7-A2C8-AFCAF7AF9235}" type="datetimeFigureOut">
              <a:rPr lang="en-US" smtClean="0"/>
              <a:t>11/6/2014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0406E1-1756-4BB8-A4B4-14E41D4017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4422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C50FCC-15B3-499B-823A-D65FEA24A7F0}" type="datetimeFigureOut">
              <a:rPr lang="en-US" smtClean="0"/>
              <a:t>11/6/2014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68B65-84D7-4339-A940-8C14C0295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37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Examples</a:t>
            </a:r>
            <a:r>
              <a:rPr lang="en-GB" baseline="0" dirty="0" smtClean="0"/>
              <a:t> of key events</a:t>
            </a:r>
            <a:endParaRPr lang="fr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8B65-84D7-4339-A940-8C14C0295A3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3046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8B65-84D7-4339-A940-8C14C0295A3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896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Outcome 1: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fully upgraded ‘National Forest Monitoring System (NFMS) for REDD’ or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nfms4redd.org web portal has been launched in English and Spanish, providing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technical documentation and statistics from the countries’ NFMS and Measurement,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Reporting and Verification (MRV) systems - including publication of knowledge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materials, tools and documents on various aspects of NFMS and MRV.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Government staff are better able to work on MRV and NFMS in Asia Pacific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countries (Bangladesh, Mongolia, Nepal, Pakistan, Salomon Islands, Sri Lanka and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Viet Nam), in Africa (DRC, Ghana, Ethiopia, Ivory Coast, Kenya, Nigeria, Sudan, </a:t>
            </a:r>
          </a:p>
          <a:p>
            <a:r>
              <a:rPr lang="es-E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Togo, Uganda and Zambia) and in </a:t>
            </a:r>
            <a:r>
              <a:rPr lang="es-E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Latin</a:t>
            </a:r>
            <a:r>
              <a:rPr lang="es-E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s-E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America</a:t>
            </a:r>
            <a:r>
              <a:rPr lang="es-E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(Argentina, Bolivia, Colombia, 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Costa Rica, Ecuador, Mexico and Paraguay) thanks to technical backstopping,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targeted support and enhanced coordination with other initiatives, namely JICA, 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SilvaCarbon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German Society for International Cooperation (GIZ), who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work in this field in the countries.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8B65-84D7-4339-A940-8C14C0295A3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49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err="1" smtClean="0"/>
              <a:t>During</a:t>
            </a:r>
            <a:r>
              <a:rPr lang="fr-CH" dirty="0" smtClean="0"/>
              <a:t> </a:t>
            </a:r>
            <a:r>
              <a:rPr lang="fr-CH" dirty="0" err="1" smtClean="0"/>
              <a:t>this</a:t>
            </a:r>
            <a:r>
              <a:rPr lang="fr-CH" dirty="0" smtClean="0"/>
              <a:t> </a:t>
            </a:r>
            <a:r>
              <a:rPr lang="fr-CH" dirty="0" err="1" smtClean="0"/>
              <a:t>reporting</a:t>
            </a:r>
            <a:r>
              <a:rPr lang="fr-CH" dirty="0" smtClean="0"/>
              <a:t> </a:t>
            </a:r>
            <a:r>
              <a:rPr lang="fr-CH" dirty="0" err="1" smtClean="0"/>
              <a:t>period</a:t>
            </a:r>
            <a:r>
              <a:rPr lang="fr-CH" dirty="0" smtClean="0"/>
              <a:t>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Most countries with</a:t>
            </a:r>
            <a:r>
              <a:rPr lang="en-GB" sz="1200" baseline="0" dirty="0" smtClean="0"/>
              <a:t> NP </a:t>
            </a:r>
            <a:r>
              <a:rPr lang="en-GB" sz="1200" dirty="0" smtClean="0"/>
              <a:t>have </a:t>
            </a:r>
            <a:r>
              <a:rPr lang="en-GB" sz="1200" b="1" dirty="0" smtClean="0">
                <a:solidFill>
                  <a:schemeClr val="accent3">
                    <a:lumMod val="50000"/>
                  </a:schemeClr>
                </a:solidFill>
              </a:rPr>
              <a:t>focused on generating and analysing data</a:t>
            </a:r>
            <a:r>
              <a:rPr lang="en-GB" sz="1200" dirty="0" smtClean="0"/>
              <a:t> and information for developing the strategy.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 smtClean="0"/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Outcome 2: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Several countries planned activities and allocated budget in their key REDD+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documents for gender and/or women engagement issue: Bangladesh, Côte d’Ivoire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Panama in their Readiness Preparation Proposal (R-PP) documents; Argentina in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its revised R-PP and UN-REDD National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Programme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planned activities; Mongolia in its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National REDD+ Readiness Roadmap that was validated at national level in May and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subsequently endorsed by the Minister of Environment and Green Development; and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Papua New Guinea (PNG) into its draft Guidelines on Free, prior and informed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consent (FPIC) on REDD+, which are now currently going through a validation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process. 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Launched “Assessing Forest Governance: A Practical Guide to Data Collection,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Analysis and Use” providing guidance for planning a forest governance assessment,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designing data collection methods and tools, collecting and analyzing data and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sharing results to decision makers and other stakeholders.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Launched the Sustainable Forest Management tool box at COFO22, Committee on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Forestry, 22-27 June, Rome.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8B65-84D7-4339-A940-8C14C0295A3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491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Outcome 4: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report was launched on the regional FPIC workshops, including information on the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current status of FPIC in eight Latin America and the Caribbean (LAC) countries,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lessons learned, interviews with key stakeholder representatives and guidance on the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 and implementation of the International Labor Organization Convention 169 on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Indigenous and Tribal Peoples Convention and the United Nations Declaration on the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Rights of Indigenous Peoples.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Increased understanding on how REDD+ can be embedded in a country’s broader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Green Economy transformation and the role that the private sector plays in this was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achieved thanks to a report launched during the Forest Asia Summit in Jakarta on 6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May, titled “Building Natural Capital: How REDD+ Can Support a Green Economy”.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report featured in private sector blogs, while the policy brief The Role of the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Private Sector in REDD+: the Case for Engagement and Options for Intervention was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downloaded 393 times during the reporting period following the event.  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8B65-84D7-4339-A940-8C14C0295A3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2801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Outcome 5: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Four countries have identified and elaborated elements contributing to the overall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for a SIS:  Costa Rica undertook stakeholder consultations and interviews with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strategic partners, and conducted a review of the methodological framework in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relation to the design of the SIS. Costa Rica has also furthermore undertaken a first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evaluation of available information systems in the country and is advancing on identifying information sources or systems that can contribute to its SIS. Ecuador held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 expert workshop on the design of the SIS.  Peru is preparing a plan to develop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institutional arrangements for the SIS.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 The Country Approach to Safeguards Tool (CAST) has been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finalised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launched in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languages (English and Spanish). A French version is being produced. Tools for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improving women’s participation were integrated into the CAST,  as were resources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tools on safeguards and related work areas - particularly stakeholder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engagement and governance The Benefits and Risks Tool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BeRT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v.2 has been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developed in an interactive format and will be launched in October 2014. The new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version will be tested during a safeguards workshop in Bhutan in late 2014 and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evaluated with safeguards experts in the Republic of the Congo in September.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Results will be presented at an Africa regional workshop on legal preparedness for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implementing REDD+.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8B65-84D7-4339-A940-8C14C0295A3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815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Outcome 6: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global report entitled “Financing Strategies for Integrated Landscape Investments”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 produced by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EcoAgriculture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Partners and launched in May 2014 in Washington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DC. This paper discusses needs, reviews barriers and provides recommendations for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financing of integrated land management. Findings are based on a review of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roughly 250 financial institutions and mechanisms that support multi-objective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investments within a landscape context, as well as 29 integrated landscape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institutions.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Indonesia further developed work on the Indonesia Green Economy Model (I-GEM):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   An operational model is now made available which is currently being tested by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Indonesian plan agency (BAPPENAS)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  The Central Kalimantan model is the first provincial based model that is made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accessible to planners at district level. 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  A national level demonstration model has been developed, while the LECB-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Indonesia Project is progressing and planning to launch an e-learning website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 provides planners, scientists and NGO activists all over Indonesia with access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Green Economy information and System Dynamics Modelling. 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  The United Nations Office for REDD+ Coordination in Indonesia, with support from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UN-REDD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Programme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is developing an I-GEM based model to assess the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value of forest ecosystem services in Indonesia.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8B65-84D7-4339-A940-8C14C0295A3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04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Examples of KM products and events</a:t>
            </a:r>
            <a:r>
              <a:rPr lang="en-US" sz="1200" baseline="0" dirty="0" smtClean="0"/>
              <a:t> include: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- 4 regional KM workshops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- development and promotion of Country Approach to Safeguards Tool (CAST)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8B65-84D7-4339-A940-8C14C0295A3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920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Examples of KM products and events</a:t>
            </a:r>
            <a:r>
              <a:rPr lang="en-US" sz="1200" baseline="0" dirty="0" smtClean="0"/>
              <a:t> include: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- 4 regional KM workshops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- development and promotion of Country Approach to Safeguards Tool (CAST)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8B65-84D7-4339-A940-8C14C0295A3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9204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H" sz="1200" dirty="0" smtClean="0"/>
              <a:t>SNA: Cumulative </a:t>
            </a:r>
            <a:r>
              <a:rPr lang="fr-CH" sz="1200" dirty="0" err="1" smtClean="0"/>
              <a:t>expenditure</a:t>
            </a:r>
            <a:r>
              <a:rPr lang="fr-CH" sz="1200" dirty="0" smtClean="0"/>
              <a:t> </a:t>
            </a:r>
            <a:r>
              <a:rPr lang="fr-CH" sz="1200" dirty="0" err="1" smtClean="0"/>
              <a:t>is</a:t>
            </a:r>
            <a:r>
              <a:rPr lang="fr-CH" sz="1200" dirty="0" smtClean="0"/>
              <a:t> </a:t>
            </a:r>
            <a:r>
              <a:rPr lang="fr-CH" sz="1200" i="1" dirty="0" err="1" smtClean="0"/>
              <a:t>since</a:t>
            </a:r>
            <a:r>
              <a:rPr lang="fr-CH" sz="1200" i="1" dirty="0" smtClean="0"/>
              <a:t> </a:t>
            </a:r>
            <a:r>
              <a:rPr lang="fr-CH" sz="1200" i="1" dirty="0" err="1" smtClean="0"/>
              <a:t>Nov</a:t>
            </a:r>
            <a:r>
              <a:rPr lang="fr-CH" sz="1200" i="1" dirty="0" smtClean="0"/>
              <a:t> 2011 </a:t>
            </a:r>
            <a:r>
              <a:rPr lang="fr-CH" sz="1200" i="1" dirty="0" err="1" smtClean="0"/>
              <a:t>against</a:t>
            </a:r>
            <a:r>
              <a:rPr lang="fr-CH" sz="1200" i="1" dirty="0" smtClean="0"/>
              <a:t> </a:t>
            </a:r>
            <a:r>
              <a:rPr lang="fr-CH" sz="1200" i="1" dirty="0" err="1" smtClean="0"/>
              <a:t>approved</a:t>
            </a:r>
            <a:r>
              <a:rPr lang="fr-CH" sz="1200" i="1" dirty="0" smtClean="0"/>
              <a:t> budget </a:t>
            </a:r>
            <a:r>
              <a:rPr lang="fr-CH" sz="1200" i="1" dirty="0" err="1" smtClean="0"/>
              <a:t>until</a:t>
            </a:r>
            <a:r>
              <a:rPr lang="fr-CH" sz="1200" i="1" dirty="0" smtClean="0"/>
              <a:t> </a:t>
            </a:r>
            <a:r>
              <a:rPr lang="fr-CH" sz="1200" i="1" dirty="0" err="1" smtClean="0"/>
              <a:t>Dec</a:t>
            </a:r>
            <a:r>
              <a:rPr lang="fr-CH" sz="1200" i="1" dirty="0" smtClean="0"/>
              <a:t> 2014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CH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8B65-84D7-4339-A940-8C14C0295A3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0656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the eights country request, six referred to top-up amounts, i.e. countries had requests previously approved 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Work areas that most requests referred to. Often a targeted support request refers to more than one work area.</a:t>
            </a:r>
          </a:p>
          <a:p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57% of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total approved amount since 2012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reflects the strategy of using targeted support for more robust support to countries which are gearing up for REDD+, such as Myanmar (US$  1,115,000), as well as for strengthening technical capacity regionally - such as the support provided to the Pacific Islands (US$  1,415,000).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8B65-84D7-4339-A940-8C14C0295A3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292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smtClean="0"/>
              <a:t>Note:</a:t>
            </a:r>
          </a:p>
          <a:p>
            <a:r>
              <a:rPr lang="fr-CH" dirty="0" smtClean="0"/>
              <a:t>Budget</a:t>
            </a:r>
            <a:r>
              <a:rPr lang="fr-CH" baseline="0" dirty="0" smtClean="0"/>
              <a:t> and </a:t>
            </a:r>
            <a:r>
              <a:rPr lang="fr-CH" baseline="0" dirty="0" err="1" smtClean="0"/>
              <a:t>expenditures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exclude</a:t>
            </a:r>
            <a:r>
              <a:rPr lang="fr-CH" baseline="0" dirty="0" smtClean="0"/>
              <a:t> Indirect Support </a:t>
            </a:r>
            <a:r>
              <a:rPr lang="fr-CH" baseline="0" dirty="0" err="1" smtClean="0"/>
              <a:t>Costs</a:t>
            </a:r>
            <a:r>
              <a:rPr lang="fr-CH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668B65-84D7-4339-A940-8C14C0295A3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0698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86B2B-280A-4643-9669-79A06C458AC6}" type="slidenum">
              <a:rPr lang="fr-CH" smtClean="0"/>
              <a:t>18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98999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/>
              <a:pPr/>
              <a:t>11/6/2014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244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11/6/2014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7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11/6/2014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56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11/6/2014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44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0"/>
            <a:ext cx="82296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B7F6A-2867-439C-9A4D-2FD0E495E445}" type="datetimeFigureOut">
              <a:rPr lang="en-US" smtClean="0"/>
              <a:pPr/>
              <a:t>11/6/2014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 flipV="1">
            <a:off x="-10885" y="2"/>
            <a:ext cx="9154886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336057" cy="100584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9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/>
              <a:pPr/>
              <a:t>11/6/2014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2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214597" cy="914400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 userDrawn="1"/>
        </p:nvSpPr>
        <p:spPr>
          <a:xfrm>
            <a:off x="6781800" y="396239"/>
            <a:ext cx="1905000" cy="733463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000" kern="1200" baseline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1600" b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2014 </a:t>
            </a:r>
            <a:r>
              <a:rPr lang="fr-CH" sz="1600" b="1" dirty="0" err="1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Semi-annual</a:t>
            </a:r>
            <a:endParaRPr lang="fr-CH" sz="1600" b="1" dirty="0" smtClean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fr-CH" sz="500" b="1" dirty="0" smtClean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fr-CH" sz="1600" b="1" spc="40" baseline="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Progress</a:t>
            </a:r>
            <a:r>
              <a:rPr lang="fr-CH" sz="1600" b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Update</a:t>
            </a:r>
            <a:endParaRPr lang="en-US" sz="16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itle 1"/>
          <p:cNvSpPr txBox="1">
            <a:spLocks/>
          </p:cNvSpPr>
          <p:nvPr userDrawn="1"/>
        </p:nvSpPr>
        <p:spPr>
          <a:xfrm>
            <a:off x="2362200" y="533400"/>
            <a:ext cx="3581400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0986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3" r:id="rId2"/>
    <p:sldLayoutId id="2147483827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tmp"/><Relationship Id="rId3" Type="http://schemas.openxmlformats.org/officeDocument/2006/relationships/image" Target="../media/image7.tmp"/><Relationship Id="rId7" Type="http://schemas.openxmlformats.org/officeDocument/2006/relationships/image" Target="../media/image1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tmp"/><Relationship Id="rId5" Type="http://schemas.openxmlformats.org/officeDocument/2006/relationships/image" Target="../media/image9.tmp"/><Relationship Id="rId10" Type="http://schemas.openxmlformats.org/officeDocument/2006/relationships/image" Target="../media/image14.tmp"/><Relationship Id="rId4" Type="http://schemas.openxmlformats.org/officeDocument/2006/relationships/image" Target="../media/image8.tmp"/><Relationship Id="rId9" Type="http://schemas.openxmlformats.org/officeDocument/2006/relationships/image" Target="../media/image13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t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chart" Target="../charts/chart2.xml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Thais.Juvenal@un-redd.org" TargetMode="External"/><Relationship Id="rId2" Type="http://schemas.openxmlformats.org/officeDocument/2006/relationships/hyperlink" Target="http://www.un-redd.org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4572000"/>
          </a:xfrm>
        </p:spPr>
        <p:txBody>
          <a:bodyPr>
            <a:normAutofit fontScale="92500" lnSpcReduction="20000"/>
          </a:bodyPr>
          <a:lstStyle/>
          <a:p>
            <a:endParaRPr lang="en-US" sz="3600" b="1" u="sng" dirty="0" smtClean="0"/>
          </a:p>
          <a:p>
            <a:r>
              <a:rPr 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/>
                <a:cs typeface="Calibri"/>
              </a:rPr>
              <a:t>Session 2c</a:t>
            </a:r>
          </a:p>
          <a:p>
            <a:endParaRPr lang="en-US" sz="3600" b="1" dirty="0" smtClean="0">
              <a:solidFill>
                <a:schemeClr val="tx1"/>
              </a:solidFill>
              <a:ea typeface="Calibri"/>
              <a:cs typeface="Calibri"/>
            </a:endParaRPr>
          </a:p>
          <a:p>
            <a:r>
              <a:rPr lang="fr-CH" sz="3600" b="1" dirty="0" smtClean="0">
                <a:solidFill>
                  <a:schemeClr val="tx1"/>
                </a:solidFill>
              </a:rPr>
              <a:t>2014 </a:t>
            </a:r>
            <a:r>
              <a:rPr lang="fr-CH" sz="3600" b="1" dirty="0" err="1" smtClean="0">
                <a:solidFill>
                  <a:schemeClr val="tx1"/>
                </a:solidFill>
              </a:rPr>
              <a:t>Semi-annual</a:t>
            </a:r>
            <a:r>
              <a:rPr lang="fr-CH" sz="3600" b="1" dirty="0" smtClean="0">
                <a:solidFill>
                  <a:schemeClr val="tx1"/>
                </a:solidFill>
              </a:rPr>
              <a:t> Progress Update</a:t>
            </a:r>
          </a:p>
          <a:p>
            <a:r>
              <a:rPr lang="fr-CH" sz="3600" b="1" dirty="0">
                <a:solidFill>
                  <a:schemeClr val="tx1"/>
                </a:solidFill>
              </a:rPr>
              <a:t>o</a:t>
            </a:r>
            <a:r>
              <a:rPr lang="fr-CH" sz="3600" b="1" dirty="0" smtClean="0">
                <a:solidFill>
                  <a:schemeClr val="tx1"/>
                </a:solidFill>
              </a:rPr>
              <a:t>f the</a:t>
            </a:r>
          </a:p>
          <a:p>
            <a:r>
              <a:rPr lang="fr-CH" sz="3600" b="1" dirty="0" smtClean="0">
                <a:solidFill>
                  <a:schemeClr val="tx1"/>
                </a:solidFill>
              </a:rPr>
              <a:t>UN-REDD Programme</a:t>
            </a:r>
            <a:endParaRPr lang="en-US" sz="3600" b="1" dirty="0" smtClean="0">
              <a:solidFill>
                <a:schemeClr val="tx1"/>
              </a:solidFill>
            </a:endParaRPr>
          </a:p>
          <a:p>
            <a:endParaRPr lang="en-US" sz="3600" b="1" dirty="0" smtClean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13</a:t>
            </a:r>
            <a:r>
              <a:rPr lang="en-US" sz="2400" b="1" baseline="30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</a:t>
            </a: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Policy Board meeting</a:t>
            </a:r>
            <a:b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Arusha, Tanzania</a:t>
            </a:r>
          </a:p>
          <a:p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6-7 November 2014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31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31018" y="1333500"/>
            <a:ext cx="4384381" cy="54483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CH" dirty="0" smtClean="0"/>
              <a:t>       </a:t>
            </a:r>
            <a:r>
              <a:rPr lang="fr-CH" sz="1900" dirty="0" err="1" smtClean="0"/>
              <a:t>Denmark</a:t>
            </a:r>
            <a:endParaRPr lang="fr-CH" sz="1900" dirty="0"/>
          </a:p>
          <a:p>
            <a:pPr marL="0" indent="0">
              <a:buNone/>
            </a:pPr>
            <a:endParaRPr lang="fr-CH" sz="1300" dirty="0" smtClean="0"/>
          </a:p>
          <a:p>
            <a:pPr marL="0" indent="0">
              <a:buNone/>
            </a:pPr>
            <a:r>
              <a:rPr lang="fr-CH" sz="1600" dirty="0" smtClean="0"/>
              <a:t>               </a:t>
            </a:r>
            <a:r>
              <a:rPr lang="fr-CH" sz="1900" dirty="0" err="1"/>
              <a:t>European</a:t>
            </a:r>
            <a:r>
              <a:rPr lang="fr-CH" sz="1900" dirty="0"/>
              <a:t> Union</a:t>
            </a:r>
          </a:p>
          <a:p>
            <a:pPr marL="0" indent="0">
              <a:buNone/>
            </a:pPr>
            <a:endParaRPr lang="fr-CH" sz="1600" dirty="0" smtClean="0"/>
          </a:p>
          <a:p>
            <a:pPr marL="0" indent="0">
              <a:buNone/>
            </a:pPr>
            <a:r>
              <a:rPr lang="fr-CH" sz="1900" dirty="0"/>
              <a:t>             </a:t>
            </a:r>
            <a:r>
              <a:rPr lang="fr-CH" sz="1900" dirty="0" err="1" smtClean="0"/>
              <a:t>Japan</a:t>
            </a:r>
            <a:endParaRPr lang="fr-CH" sz="1900" dirty="0"/>
          </a:p>
          <a:p>
            <a:pPr marL="0" indent="0">
              <a:buNone/>
            </a:pPr>
            <a:endParaRPr lang="fr-CH" sz="1600" dirty="0" smtClean="0"/>
          </a:p>
          <a:p>
            <a:pPr marL="0" indent="0">
              <a:buNone/>
            </a:pPr>
            <a:r>
              <a:rPr lang="fr-CH" sz="1900" dirty="0"/>
              <a:t>             </a:t>
            </a:r>
            <a:r>
              <a:rPr lang="fr-CH" sz="1900" dirty="0" smtClean="0"/>
              <a:t>Luxemburg</a:t>
            </a:r>
            <a:endParaRPr lang="fr-CH" sz="1900" dirty="0"/>
          </a:p>
          <a:p>
            <a:pPr marL="0" indent="0">
              <a:buNone/>
            </a:pPr>
            <a:endParaRPr lang="fr-CH" sz="1600" dirty="0"/>
          </a:p>
          <a:p>
            <a:pPr marL="0" indent="0">
              <a:buNone/>
            </a:pPr>
            <a:r>
              <a:rPr lang="fr-CH" sz="1600" dirty="0" smtClean="0"/>
              <a:t>                </a:t>
            </a:r>
            <a:r>
              <a:rPr lang="fr-CH" sz="1900" dirty="0" err="1" smtClean="0"/>
              <a:t>Norway</a:t>
            </a:r>
            <a:endParaRPr lang="fr-CH" sz="1900" dirty="0"/>
          </a:p>
          <a:p>
            <a:pPr marL="0" indent="0">
              <a:buNone/>
            </a:pPr>
            <a:endParaRPr lang="fr-CH" sz="1600" dirty="0" smtClean="0"/>
          </a:p>
          <a:p>
            <a:pPr marL="0" indent="0">
              <a:buNone/>
            </a:pPr>
            <a:r>
              <a:rPr lang="fr-CH" sz="1600" dirty="0" smtClean="0"/>
              <a:t>                </a:t>
            </a:r>
            <a:r>
              <a:rPr lang="fr-CH" sz="1900" dirty="0"/>
              <a:t>Spain</a:t>
            </a:r>
          </a:p>
          <a:p>
            <a:pPr marL="0" indent="0">
              <a:buNone/>
            </a:pPr>
            <a:endParaRPr lang="en-GB" sz="1600" i="1" dirty="0" smtClean="0"/>
          </a:p>
          <a:p>
            <a:pPr marL="0" indent="0">
              <a:buNone/>
            </a:pPr>
            <a:r>
              <a:rPr lang="en-GB" sz="1700" i="1" dirty="0" smtClean="0"/>
              <a:t>‘The </a:t>
            </a:r>
            <a:r>
              <a:rPr lang="en-GB" sz="1700" i="1" dirty="0"/>
              <a:t>Secretariat shall provide the Policy Board updates on the implementation progress of Joint Programmes (both Global and National) every 6 months, based on information received by the Participating UN Organizations</a:t>
            </a:r>
            <a:r>
              <a:rPr lang="en-GB" sz="1700" i="1" dirty="0" smtClean="0"/>
              <a:t>.’</a:t>
            </a:r>
            <a:endParaRPr lang="en-GB" sz="1700" dirty="0" smtClean="0"/>
          </a:p>
          <a:p>
            <a:pPr marL="0" indent="0" algn="r">
              <a:buNone/>
            </a:pPr>
            <a:r>
              <a:rPr lang="en-US" sz="1600" b="1" dirty="0" smtClean="0"/>
              <a:t>Rules </a:t>
            </a:r>
            <a:r>
              <a:rPr lang="en-US" sz="1600" b="1" dirty="0"/>
              <a:t>of Procedure </a:t>
            </a:r>
            <a:r>
              <a:rPr lang="en-US" sz="1600" b="1" dirty="0" smtClean="0"/>
              <a:t>and </a:t>
            </a:r>
          </a:p>
          <a:p>
            <a:pPr marL="0" indent="0" algn="r">
              <a:buNone/>
            </a:pPr>
            <a:r>
              <a:rPr lang="en-US" sz="1600" b="1" dirty="0" smtClean="0"/>
              <a:t>Operational Guidance</a:t>
            </a:r>
          </a:p>
          <a:p>
            <a:pPr marL="0" indent="0" algn="r">
              <a:buNone/>
            </a:pPr>
            <a:r>
              <a:rPr lang="en-US" sz="1600" dirty="0"/>
              <a:t>(</a:t>
            </a:r>
            <a:r>
              <a:rPr lang="en-US" sz="1600" dirty="0" smtClean="0"/>
              <a:t>revised May 2014)</a:t>
            </a:r>
            <a:endParaRPr lang="en-US" sz="1600" dirty="0"/>
          </a:p>
        </p:txBody>
      </p:sp>
      <p:pic>
        <p:nvPicPr>
          <p:cNvPr id="3" name="Picture 2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3" t="13515" r="28864" b="4364"/>
          <a:stretch/>
        </p:blipFill>
        <p:spPr>
          <a:xfrm>
            <a:off x="111420" y="1343889"/>
            <a:ext cx="4419599" cy="5529602"/>
          </a:xfrm>
          <a:prstGeom prst="rect">
            <a:avLst/>
          </a:prstGeom>
        </p:spPr>
      </p:pic>
      <p:pic>
        <p:nvPicPr>
          <p:cNvPr id="4" name="Picture 3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7" t="32545" r="64204" b="39455"/>
          <a:stretch/>
        </p:blipFill>
        <p:spPr>
          <a:xfrm>
            <a:off x="4531019" y="1357744"/>
            <a:ext cx="574379" cy="3276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86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67400" y="1454725"/>
            <a:ext cx="3005117" cy="5174673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pPr marL="0" indent="0" algn="ctr">
              <a:spcBef>
                <a:spcPts val="400"/>
              </a:spcBef>
              <a:buNone/>
            </a:pP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ANNEXES</a:t>
            </a:r>
          </a:p>
          <a:p>
            <a:pPr marL="0" indent="0" algn="ctr">
              <a:spcBef>
                <a:spcPts val="400"/>
              </a:spcBef>
              <a:buNone/>
            </a:pPr>
            <a:endParaRPr lang="en-US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marL="0" indent="0">
              <a:spcBef>
                <a:spcPts val="400"/>
              </a:spcBef>
              <a:buNone/>
            </a:pP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Annex</a:t>
            </a: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1. SNA Progress Update</a:t>
            </a:r>
          </a:p>
          <a:p>
            <a:pPr marL="0" indent="0">
              <a:spcBef>
                <a:spcPts val="400"/>
              </a:spcBef>
              <a:buNone/>
            </a:pPr>
            <a:endParaRPr lang="fr-CH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marL="0" indent="0">
              <a:spcBef>
                <a:spcPts val="400"/>
              </a:spcBef>
              <a:buNone/>
            </a:pPr>
            <a:r>
              <a:rPr lang="fr-CH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National Programme </a:t>
            </a:r>
            <a:r>
              <a:rPr lang="fr-CH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semi-annual</a:t>
            </a:r>
            <a:r>
              <a:rPr lang="fr-CH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  <a:r>
              <a:rPr lang="fr-CH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progress</a:t>
            </a:r>
            <a:r>
              <a:rPr lang="fr-CH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reports: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Annex</a:t>
            </a: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2.   Bolivia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Annex</a:t>
            </a: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3.   </a:t>
            </a: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Cambodia</a:t>
            </a:r>
            <a:endParaRPr lang="fr-CH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marL="0" indent="0">
              <a:spcBef>
                <a:spcPts val="400"/>
              </a:spcBef>
              <a:buNone/>
            </a:pP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Annex</a:t>
            </a: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4.   </a:t>
            </a: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Republic</a:t>
            </a: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of the Congo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Annex</a:t>
            </a: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5.   </a:t>
            </a: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Ecuador</a:t>
            </a:r>
            <a:endParaRPr lang="fr-CH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marL="0" indent="0">
              <a:spcBef>
                <a:spcPts val="400"/>
              </a:spcBef>
              <a:buNone/>
            </a:pP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Annex</a:t>
            </a: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6.   Nigeria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Annex</a:t>
            </a: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7.   Panama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Annex</a:t>
            </a: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8.   Papua New </a:t>
            </a: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Guinea</a:t>
            </a:r>
            <a:r>
              <a:rPr lang="fr-C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	</a:t>
            </a:r>
            <a:endParaRPr lang="fr-CH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marL="0" indent="0">
              <a:spcBef>
                <a:spcPts val="400"/>
              </a:spcBef>
              <a:buNone/>
            </a:pP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Annex</a:t>
            </a: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9.   Paraguay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Annex</a:t>
            </a: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10. Sri Lanka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Annex</a:t>
            </a:r>
            <a:r>
              <a:rPr lang="fr-C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11. </a:t>
            </a:r>
            <a:r>
              <a:rPr lang="fr-CH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Zambia</a:t>
            </a:r>
            <a:endParaRPr 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pic>
        <p:nvPicPr>
          <p:cNvPr id="7" name="Picture 6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86" t="17818" r="77500" b="3454"/>
          <a:stretch/>
        </p:blipFill>
        <p:spPr>
          <a:xfrm>
            <a:off x="200890" y="1371600"/>
            <a:ext cx="772391" cy="4991722"/>
          </a:xfrm>
          <a:prstGeom prst="rect">
            <a:avLst/>
          </a:prstGeom>
        </p:spPr>
      </p:pic>
      <p:pic>
        <p:nvPicPr>
          <p:cNvPr id="9" name="Picture 8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t="15455" r="27500" b="2364"/>
          <a:stretch/>
        </p:blipFill>
        <p:spPr>
          <a:xfrm>
            <a:off x="973281" y="1454726"/>
            <a:ext cx="4785427" cy="5174673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2362200" y="533400"/>
            <a:ext cx="3581400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000" b="1" dirty="0" smtClean="0"/>
              <a:t>CONTENT</a:t>
            </a:r>
            <a:endParaRPr 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354999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sz="half" idx="2"/>
          </p:nvPr>
        </p:nvSpPr>
        <p:spPr>
          <a:xfrm>
            <a:off x="304800" y="1447800"/>
            <a:ext cx="8534400" cy="5312790"/>
          </a:xfrm>
        </p:spPr>
        <p:txBody>
          <a:bodyPr>
            <a:noAutofit/>
          </a:bodyPr>
          <a:lstStyle/>
          <a:p>
            <a:pPr>
              <a:spcBef>
                <a:spcPts val="400"/>
              </a:spcBef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Covers</a:t>
            </a:r>
            <a:r>
              <a:rPr lang="en-GB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period </a:t>
            </a: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1 January 2014 – 30 June 2014</a:t>
            </a:r>
            <a:r>
              <a:rPr lang="en-GB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.</a:t>
            </a:r>
          </a:p>
          <a:p>
            <a:pPr marL="0" indent="0">
              <a:spcBef>
                <a:spcPts val="400"/>
              </a:spcBef>
              <a:buNone/>
            </a:pPr>
            <a:endParaRPr lang="en-GB" sz="5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Light in format </a:t>
            </a:r>
            <a:r>
              <a:rPr lang="en-GB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and shorter </a:t>
            </a: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summarised content.</a:t>
            </a:r>
          </a:p>
          <a:p>
            <a:pPr>
              <a:spcBef>
                <a:spcPts val="400"/>
              </a:spcBef>
            </a:pPr>
            <a:endParaRPr lang="en-GB" sz="5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Focuses on </a:t>
            </a:r>
            <a:r>
              <a:rPr lang="en-GB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key progress and achievements </a:t>
            </a:r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against targets</a:t>
            </a:r>
          </a:p>
          <a:p>
            <a:pPr marL="0" indent="0">
              <a:spcBef>
                <a:spcPts val="400"/>
              </a:spcBef>
              <a:buNone/>
            </a:pPr>
            <a:endParaRPr lang="en-GB" sz="5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Highlights </a:t>
            </a:r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key </a:t>
            </a:r>
            <a:r>
              <a:rPr lang="en-GB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events </a:t>
            </a:r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related to </a:t>
            </a:r>
            <a:r>
              <a:rPr lang="en-GB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regional </a:t>
            </a:r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and global level knowledge sharing and cooperation</a:t>
            </a:r>
            <a:r>
              <a:rPr lang="en-GB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.</a:t>
            </a:r>
          </a:p>
          <a:p>
            <a:pPr marL="0" indent="0">
              <a:spcBef>
                <a:spcPts val="400"/>
              </a:spcBef>
              <a:buNone/>
            </a:pPr>
            <a:endParaRPr lang="en-GB" sz="5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r>
              <a:rPr lang="en-GB" sz="1800" b="1" dirty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Interim</a:t>
            </a:r>
            <a:r>
              <a:rPr lang="en-GB" sz="1800" dirty="0">
                <a:latin typeface="Calibri" pitchFamily="34" charset="0"/>
              </a:rPr>
              <a:t> financial </a:t>
            </a:r>
            <a:r>
              <a:rPr lang="en-GB" sz="1800" dirty="0" smtClean="0">
                <a:latin typeface="Calibri" pitchFamily="34" charset="0"/>
              </a:rPr>
              <a:t>information</a:t>
            </a:r>
          </a:p>
          <a:p>
            <a:pPr>
              <a:spcBef>
                <a:spcPts val="400"/>
              </a:spcBef>
            </a:pPr>
            <a:endParaRPr lang="en-GB" sz="500" dirty="0"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Provides </a:t>
            </a:r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  more consolidated view of support through the Programme's modalities and mechanisms </a:t>
            </a:r>
            <a:endParaRPr lang="en-GB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endParaRPr lang="en-GB" sz="5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Flags </a:t>
            </a:r>
            <a:r>
              <a:rPr lang="en-GB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main delays and adjustments of the National Programmes</a:t>
            </a:r>
          </a:p>
          <a:p>
            <a:pPr>
              <a:spcBef>
                <a:spcPts val="400"/>
              </a:spcBef>
            </a:pPr>
            <a:endParaRPr lang="en-GB" sz="5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r>
              <a:rPr lang="en-GB" sz="1800" b="1" dirty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L</a:t>
            </a: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essons </a:t>
            </a:r>
            <a:r>
              <a:rPr lang="en-GB" sz="1800" b="1" dirty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learned </a:t>
            </a:r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(more elaborated in annual reports)</a:t>
            </a:r>
          </a:p>
          <a:p>
            <a:pPr>
              <a:spcBef>
                <a:spcPts val="400"/>
              </a:spcBef>
            </a:pPr>
            <a:endParaRPr lang="en-GB" sz="5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  <a:latin typeface="Calibri" pitchFamily="34" charset="0"/>
              </a:rPr>
              <a:t>Serves as </a:t>
            </a:r>
            <a:r>
              <a:rPr lang="en-GB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stock-taking in preparation for the 2014 Annual Report</a:t>
            </a:r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.</a:t>
            </a:r>
            <a:endParaRPr lang="en-GB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endParaRPr lang="en-GB" sz="5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</a:rPr>
              <a:t>Annexes</a:t>
            </a:r>
            <a:r>
              <a:rPr lang="en-GB" sz="1800" b="1" dirty="0" smtClean="0"/>
              <a:t> </a:t>
            </a:r>
            <a:r>
              <a:rPr lang="en-GB" sz="1800" dirty="0"/>
              <a:t>provide detailed information </a:t>
            </a:r>
            <a:r>
              <a:rPr lang="en-GB" sz="1800" dirty="0" smtClean="0"/>
              <a:t>on progress under the SNA Outcomes and the individual National Programmes.</a:t>
            </a:r>
            <a:endParaRPr lang="en-GB" sz="18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743200" y="533400"/>
            <a:ext cx="3581400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000" dirty="0" smtClean="0"/>
              <a:t>MAIN FEATURES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19442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1905000" y="380999"/>
            <a:ext cx="4800600" cy="91440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000" dirty="0" smtClean="0"/>
              <a:t>Key Global and </a:t>
            </a:r>
            <a:r>
              <a:rPr lang="fr-CH" sz="3000" dirty="0" err="1" smtClean="0"/>
              <a:t>Regional</a:t>
            </a:r>
            <a:r>
              <a:rPr lang="fr-CH" sz="3000" dirty="0" smtClean="0"/>
              <a:t> Events</a:t>
            </a:r>
            <a:endParaRPr lang="en-US" sz="3000" dirty="0"/>
          </a:p>
        </p:txBody>
      </p:sp>
      <p:pic>
        <p:nvPicPr>
          <p:cNvPr id="2" name="Picture 1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7" t="40191" r="23846" b="23539"/>
          <a:stretch/>
        </p:blipFill>
        <p:spPr>
          <a:xfrm>
            <a:off x="286378" y="1353300"/>
            <a:ext cx="4018922" cy="1542300"/>
          </a:xfrm>
          <a:prstGeom prst="rect">
            <a:avLst/>
          </a:prstGeom>
        </p:spPr>
      </p:pic>
      <p:pic>
        <p:nvPicPr>
          <p:cNvPr id="3" name="Picture 2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7" t="32693" r="23736" b="36966"/>
          <a:stretch/>
        </p:blipFill>
        <p:spPr>
          <a:xfrm>
            <a:off x="248948" y="3019753"/>
            <a:ext cx="4043492" cy="1295400"/>
          </a:xfrm>
          <a:prstGeom prst="rect">
            <a:avLst/>
          </a:prstGeom>
        </p:spPr>
      </p:pic>
      <p:pic>
        <p:nvPicPr>
          <p:cNvPr id="4" name="Picture 3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32" t="36704" r="28901" b="38876"/>
          <a:stretch/>
        </p:blipFill>
        <p:spPr>
          <a:xfrm>
            <a:off x="618391" y="4430231"/>
            <a:ext cx="3304606" cy="1110948"/>
          </a:xfrm>
          <a:prstGeom prst="rect">
            <a:avLst/>
          </a:prstGeom>
        </p:spPr>
      </p:pic>
      <p:pic>
        <p:nvPicPr>
          <p:cNvPr id="5" name="Picture 4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80" t="39509" r="21428" b="30245"/>
          <a:stretch/>
        </p:blipFill>
        <p:spPr>
          <a:xfrm>
            <a:off x="4782780" y="1353300"/>
            <a:ext cx="4023761" cy="1282414"/>
          </a:xfrm>
          <a:prstGeom prst="rect">
            <a:avLst/>
          </a:prstGeom>
        </p:spPr>
      </p:pic>
      <p:pic>
        <p:nvPicPr>
          <p:cNvPr id="8" name="Picture 7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7" t="20836" r="35055" b="53967"/>
          <a:stretch/>
        </p:blipFill>
        <p:spPr>
          <a:xfrm>
            <a:off x="618391" y="5625184"/>
            <a:ext cx="3304606" cy="1129552"/>
          </a:xfrm>
          <a:prstGeom prst="rect">
            <a:avLst/>
          </a:prstGeom>
        </p:spPr>
      </p:pic>
      <p:pic>
        <p:nvPicPr>
          <p:cNvPr id="9" name="Picture 8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87" t="43330" r="18571" b="25631"/>
          <a:stretch/>
        </p:blipFill>
        <p:spPr>
          <a:xfrm>
            <a:off x="4813998" y="2971800"/>
            <a:ext cx="4176556" cy="1343353"/>
          </a:xfrm>
          <a:prstGeom prst="rect">
            <a:avLst/>
          </a:prstGeom>
        </p:spPr>
      </p:pic>
      <p:pic>
        <p:nvPicPr>
          <p:cNvPr id="10" name="Picture 9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22" t="30776" r="23697" b="44638"/>
          <a:stretch/>
        </p:blipFill>
        <p:spPr>
          <a:xfrm>
            <a:off x="5151770" y="4419600"/>
            <a:ext cx="3501011" cy="1076009"/>
          </a:xfrm>
          <a:prstGeom prst="rect">
            <a:avLst/>
          </a:prstGeom>
        </p:spPr>
      </p:pic>
      <p:pic>
        <p:nvPicPr>
          <p:cNvPr id="11" name="Picture 10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1" t="43505" r="34447" b="24760"/>
          <a:stretch/>
        </p:blipFill>
        <p:spPr>
          <a:xfrm>
            <a:off x="5191544" y="5541179"/>
            <a:ext cx="3421464" cy="121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8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436417" y="3657600"/>
            <a:ext cx="8402783" cy="3124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b="1" dirty="0" smtClean="0">
                <a:solidFill>
                  <a:schemeClr val="bg2">
                    <a:lumMod val="25000"/>
                  </a:schemeClr>
                </a:solidFill>
              </a:rPr>
              <a:t>Favourable funding situation for 2014 allowed for: </a:t>
            </a:r>
          </a:p>
          <a:p>
            <a:pPr marL="176213" indent="-176213"/>
            <a:r>
              <a:rPr lang="en-GB" sz="1800" dirty="0" smtClean="0"/>
              <a:t>Additional countries to:</a:t>
            </a:r>
          </a:p>
          <a:p>
            <a:pPr marL="449263" indent="-268288">
              <a:buFont typeface="Wingdings" panose="05000000000000000000" pitchFamily="2" charset="2"/>
              <a:buChar char="Ø"/>
            </a:pPr>
            <a:r>
              <a:rPr lang="en-GB" sz="1800" dirty="0" smtClean="0"/>
              <a:t>request </a:t>
            </a:r>
            <a:r>
              <a:rPr lang="en-GB" sz="1800" dirty="0"/>
              <a:t>(Argentina, </a:t>
            </a:r>
            <a:r>
              <a:rPr lang="fr-CH" sz="1800" dirty="0"/>
              <a:t>Côte d'Ivoire and </a:t>
            </a:r>
            <a:r>
              <a:rPr lang="en-GB" sz="1800" dirty="0" smtClean="0"/>
              <a:t>Mongolia), and</a:t>
            </a:r>
          </a:p>
          <a:p>
            <a:pPr marL="449263" indent="-268288">
              <a:buFont typeface="Wingdings" panose="05000000000000000000" pitchFamily="2" charset="2"/>
              <a:buChar char="Ø"/>
            </a:pPr>
            <a:r>
              <a:rPr lang="en-GB" sz="1800" dirty="0" smtClean="0"/>
              <a:t>develop (Honduras and Uganda) National Programmes.</a:t>
            </a:r>
          </a:p>
          <a:p>
            <a:pPr marL="0" indent="0">
              <a:buNone/>
            </a:pPr>
            <a:r>
              <a:rPr lang="en-GB" sz="500" dirty="0" smtClean="0"/>
              <a:t> </a:t>
            </a:r>
          </a:p>
          <a:p>
            <a:pPr marL="176213" indent="-176213"/>
            <a:r>
              <a:rPr lang="en-GB" sz="1800" dirty="0" smtClean="0"/>
              <a:t>Expansion of and increased support through SNA</a:t>
            </a:r>
          </a:p>
          <a:p>
            <a:pPr marL="461963" indent="-285750">
              <a:buFont typeface="Wingdings" panose="05000000000000000000" pitchFamily="2" charset="2"/>
              <a:buChar char="ü"/>
            </a:pPr>
            <a:r>
              <a:rPr lang="en-GB" sz="1800" dirty="0"/>
              <a:t>T</a:t>
            </a:r>
            <a:r>
              <a:rPr lang="en-GB" sz="1800" dirty="0" smtClean="0"/>
              <a:t>argeted support - within 6 months US$ 4.8 m approved, 57% of total amount approved for targeted support from 2012 until June 2014.</a:t>
            </a:r>
          </a:p>
          <a:p>
            <a:pPr marL="461963" indent="-285750">
              <a:buFont typeface="Wingdings" panose="05000000000000000000" pitchFamily="2" charset="2"/>
              <a:buChar char="ü"/>
            </a:pPr>
            <a:r>
              <a:rPr lang="en-GB" sz="1800" dirty="0" smtClean="0"/>
              <a:t>First </a:t>
            </a:r>
            <a:r>
              <a:rPr lang="en-GB" sz="1800" dirty="0"/>
              <a:t>regional targeted support approved </a:t>
            </a:r>
            <a:r>
              <a:rPr lang="en-GB" sz="1800" dirty="0" smtClean="0"/>
              <a:t>(Pacific Islands). </a:t>
            </a:r>
          </a:p>
          <a:p>
            <a:pPr marL="461963" indent="-285750">
              <a:buFont typeface="Wingdings" panose="05000000000000000000" pitchFamily="2" charset="2"/>
              <a:buChar char="ü"/>
            </a:pPr>
            <a:r>
              <a:rPr lang="en-GB" sz="1800" dirty="0" smtClean="0"/>
              <a:t>Launched new avenues of work (</a:t>
            </a:r>
            <a:r>
              <a:rPr lang="en-GB" sz="1800" b="1" dirty="0" smtClean="0"/>
              <a:t>CBR+, </a:t>
            </a:r>
            <a:r>
              <a:rPr lang="en-GB" sz="1800" dirty="0" smtClean="0"/>
              <a:t> </a:t>
            </a:r>
            <a:r>
              <a:rPr lang="en-GB" sz="1800" b="1" dirty="0" smtClean="0"/>
              <a:t>REDD+ Academy </a:t>
            </a:r>
            <a:r>
              <a:rPr lang="en-GB" sz="1800" dirty="0" smtClean="0"/>
              <a:t>and </a:t>
            </a:r>
            <a:r>
              <a:rPr lang="en-GB" sz="1800" b="1" dirty="0" smtClean="0"/>
              <a:t>CNA).</a:t>
            </a:r>
            <a:endParaRPr lang="en-GB" sz="18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743200" y="533400"/>
            <a:ext cx="3581400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000" dirty="0" smtClean="0"/>
              <a:t>OVERVIEW</a:t>
            </a:r>
            <a:endParaRPr lang="en-US" sz="3000" dirty="0"/>
          </a:p>
        </p:txBody>
      </p:sp>
      <p:pic>
        <p:nvPicPr>
          <p:cNvPr id="4" name="Picture 3" descr="IN DESIGN-Oct 23- with edits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02" t="42066" r="2500" b="21870"/>
          <a:stretch/>
        </p:blipFill>
        <p:spPr>
          <a:xfrm>
            <a:off x="3891776" y="1267691"/>
            <a:ext cx="4992450" cy="2078182"/>
          </a:xfrm>
          <a:prstGeom prst="rect">
            <a:avLst/>
          </a:prstGeom>
        </p:spPr>
      </p:pic>
      <p:pic>
        <p:nvPicPr>
          <p:cNvPr id="9" name="Picture 8" descr="IN DESIGN-Oct 23- with edits.pdf - Adobe Reader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8" t="50361" r="72159" b="23493"/>
          <a:stretch/>
        </p:blipFill>
        <p:spPr>
          <a:xfrm>
            <a:off x="436417" y="1839191"/>
            <a:ext cx="2150918" cy="1506682"/>
          </a:xfrm>
          <a:prstGeom prst="rect">
            <a:avLst/>
          </a:prstGeom>
        </p:spPr>
      </p:pic>
      <p:pic>
        <p:nvPicPr>
          <p:cNvPr id="2" name="Picture 1" descr="2014 Semi-Annual Progress Update of the UN-REDD Programme.pdf - Adobe Reader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0" t="43324" r="17683" b="19135"/>
          <a:stretch/>
        </p:blipFill>
        <p:spPr>
          <a:xfrm>
            <a:off x="2624506" y="1752600"/>
            <a:ext cx="1010509" cy="138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8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81000" y="533400"/>
            <a:ext cx="8153400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dirty="0" smtClean="0">
                <a:solidFill>
                  <a:schemeClr val="accent3">
                    <a:lumMod val="50000"/>
                  </a:schemeClr>
                </a:solidFill>
              </a:rPr>
              <a:t>HIGHLIGHTS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8575"/>
            <a:ext cx="9147544" cy="555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02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222849" y="1447800"/>
            <a:ext cx="4349151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National Programmes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724400" y="1447800"/>
            <a:ext cx="4191000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SNA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994139" y="855207"/>
            <a:ext cx="1155722" cy="1185186"/>
            <a:chOff x="3972790" y="879998"/>
            <a:chExt cx="1155722" cy="1358395"/>
          </a:xfrm>
          <a:solidFill>
            <a:schemeClr val="accent3">
              <a:lumMod val="75000"/>
            </a:schemeClr>
          </a:solidFill>
        </p:grpSpPr>
        <p:sp>
          <p:nvSpPr>
            <p:cNvPr id="8" name="Circular Arrow 7"/>
            <p:cNvSpPr/>
            <p:nvPr/>
          </p:nvSpPr>
          <p:spPr>
            <a:xfrm>
              <a:off x="3972790" y="879998"/>
              <a:ext cx="1155721" cy="1358395"/>
            </a:xfrm>
            <a:prstGeom prst="circularArrow">
              <a:avLst>
                <a:gd name="adj1" fmla="val 12500"/>
                <a:gd name="adj2" fmla="val 1142322"/>
                <a:gd name="adj3" fmla="val 20457678"/>
                <a:gd name="adj4" fmla="val 10800000"/>
                <a:gd name="adj5" fmla="val 12500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Circular Arrow 8"/>
            <p:cNvSpPr/>
            <p:nvPr/>
          </p:nvSpPr>
          <p:spPr>
            <a:xfrm rot="10800000">
              <a:off x="3972790" y="879998"/>
              <a:ext cx="1155722" cy="1358395"/>
            </a:xfrm>
            <a:prstGeom prst="circularArrow">
              <a:avLst>
                <a:gd name="adj1" fmla="val 12500"/>
                <a:gd name="adj2" fmla="val 1142322"/>
                <a:gd name="adj3" fmla="val 20457678"/>
                <a:gd name="adj4" fmla="val 11062819"/>
                <a:gd name="adj5" fmla="val 12500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10" name="Title 1"/>
          <p:cNvSpPr txBox="1">
            <a:spLocks/>
          </p:cNvSpPr>
          <p:nvPr/>
        </p:nvSpPr>
        <p:spPr>
          <a:xfrm>
            <a:off x="2933700" y="381000"/>
            <a:ext cx="3581400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000" dirty="0" smtClean="0"/>
              <a:t>HIGHLIGHTS</a:t>
            </a:r>
            <a:endParaRPr lang="en-US" sz="3000" dirty="0"/>
          </a:p>
        </p:txBody>
      </p:sp>
      <p:sp>
        <p:nvSpPr>
          <p:cNvPr id="12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2107088"/>
            <a:ext cx="4267200" cy="4739482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spcAft>
                <a:spcPts val="300"/>
              </a:spcAft>
              <a:buNone/>
            </a:pPr>
            <a:r>
              <a:rPr lang="en-GB" sz="6400" b="1" dirty="0" smtClean="0">
                <a:solidFill>
                  <a:schemeClr val="accent3">
                    <a:lumMod val="50000"/>
                  </a:schemeClr>
                </a:solidFill>
              </a:rPr>
              <a:t>OUTCOME 1. MRV and Monitoring</a:t>
            </a:r>
          </a:p>
          <a:p>
            <a:pPr marL="182563" indent="-182563">
              <a:lnSpc>
                <a:spcPct val="120000"/>
              </a:lnSpc>
              <a:spcBef>
                <a:spcPts val="100"/>
              </a:spcBef>
              <a:buClr>
                <a:schemeClr val="accent3">
                  <a:lumMod val="50000"/>
                </a:schemeClr>
              </a:buClr>
            </a:pPr>
            <a:r>
              <a:rPr lang="en-US" sz="6400" dirty="0" smtClean="0"/>
              <a:t>Launched ‘</a:t>
            </a:r>
            <a:r>
              <a:rPr lang="en-US" sz="6400" dirty="0"/>
              <a:t>NFMS for REDD’ or </a:t>
            </a:r>
            <a:r>
              <a:rPr lang="en-US" sz="6400" b="1" dirty="0" smtClean="0">
                <a:solidFill>
                  <a:schemeClr val="accent3">
                    <a:lumMod val="50000"/>
                  </a:schemeClr>
                </a:solidFill>
              </a:rPr>
              <a:t>nfms4redd.org</a:t>
            </a:r>
            <a:r>
              <a:rPr lang="en-US" sz="6400" dirty="0" smtClean="0"/>
              <a:t> </a:t>
            </a:r>
            <a:r>
              <a:rPr lang="en-US" sz="6400" dirty="0"/>
              <a:t>web portal </a:t>
            </a:r>
            <a:r>
              <a:rPr lang="en-US" sz="6400" dirty="0" smtClean="0"/>
              <a:t>in </a:t>
            </a:r>
            <a:r>
              <a:rPr lang="en-US" sz="6400" dirty="0"/>
              <a:t>English and </a:t>
            </a:r>
            <a:r>
              <a:rPr lang="en-US" sz="6400" dirty="0" smtClean="0"/>
              <a:t>Spanish, providing: </a:t>
            </a:r>
          </a:p>
          <a:p>
            <a:pPr marL="442913" indent="-265113">
              <a:lnSpc>
                <a:spcPct val="120000"/>
              </a:lnSpc>
              <a:buFont typeface="Wingdings" panose="05000000000000000000" pitchFamily="2" charset="2"/>
              <a:buChar char="Ø"/>
              <a:tabLst>
                <a:tab pos="446088" algn="l"/>
              </a:tabLst>
            </a:pPr>
            <a:r>
              <a:rPr lang="en-US" sz="6000" dirty="0" smtClean="0"/>
              <a:t>Technical documentation.</a:t>
            </a:r>
          </a:p>
          <a:p>
            <a:pPr marL="442913" indent="-265113">
              <a:lnSpc>
                <a:spcPct val="120000"/>
              </a:lnSpc>
              <a:buFont typeface="Wingdings" panose="05000000000000000000" pitchFamily="2" charset="2"/>
              <a:buChar char="Ø"/>
              <a:tabLst>
                <a:tab pos="446088" algn="l"/>
              </a:tabLst>
            </a:pPr>
            <a:r>
              <a:rPr lang="en-US" sz="6000" dirty="0" smtClean="0"/>
              <a:t>Publications of KM materials</a:t>
            </a:r>
            <a:r>
              <a:rPr lang="en-US" sz="6000" dirty="0"/>
              <a:t> </a:t>
            </a:r>
            <a:r>
              <a:rPr lang="en-US" sz="6000" dirty="0" smtClean="0"/>
              <a:t>and tools.</a:t>
            </a:r>
          </a:p>
          <a:p>
            <a:pPr marL="180975" indent="0">
              <a:lnSpc>
                <a:spcPct val="120000"/>
              </a:lnSpc>
              <a:buNone/>
              <a:tabLst>
                <a:tab pos="365125" algn="l"/>
              </a:tabLst>
            </a:pPr>
            <a:endParaRPr lang="en-US" sz="6000" dirty="0" smtClean="0"/>
          </a:p>
          <a:p>
            <a:pPr marL="182563" indent="-182563">
              <a:buFontTx/>
              <a:buChar char="-"/>
            </a:pPr>
            <a:endParaRPr lang="fr-CH" sz="2000" dirty="0"/>
          </a:p>
          <a:p>
            <a:pPr marL="182563" indent="-182563">
              <a:lnSpc>
                <a:spcPct val="120000"/>
              </a:lnSpc>
            </a:pPr>
            <a:r>
              <a:rPr lang="en-US" sz="6400" b="1" dirty="0">
                <a:solidFill>
                  <a:schemeClr val="accent3">
                    <a:lumMod val="50000"/>
                  </a:schemeClr>
                </a:solidFill>
              </a:rPr>
              <a:t>I</a:t>
            </a:r>
            <a:r>
              <a:rPr lang="en-US" sz="6400" b="1" dirty="0" smtClean="0">
                <a:solidFill>
                  <a:schemeClr val="accent3">
                    <a:lumMod val="50000"/>
                  </a:schemeClr>
                </a:solidFill>
              </a:rPr>
              <a:t>mproved capacity on </a:t>
            </a:r>
            <a:r>
              <a:rPr lang="en-US" sz="6400" b="1" dirty="0">
                <a:solidFill>
                  <a:schemeClr val="accent3">
                    <a:lumMod val="50000"/>
                  </a:schemeClr>
                </a:solidFill>
              </a:rPr>
              <a:t>MRV and </a:t>
            </a:r>
            <a:r>
              <a:rPr lang="en-US" sz="6400" b="1" dirty="0" smtClean="0">
                <a:solidFill>
                  <a:schemeClr val="accent3">
                    <a:lumMod val="50000"/>
                  </a:schemeClr>
                </a:solidFill>
              </a:rPr>
              <a:t>NFM</a:t>
            </a:r>
            <a:r>
              <a:rPr lang="en-US" sz="6400" dirty="0" smtClean="0"/>
              <a:t>S through backstopping, targeted support and </a:t>
            </a:r>
            <a:r>
              <a:rPr lang="en-US" sz="6400" dirty="0"/>
              <a:t>coordination with other </a:t>
            </a:r>
            <a:r>
              <a:rPr lang="en-US" sz="6400" dirty="0" smtClean="0"/>
              <a:t>initiatives (JICA</a:t>
            </a:r>
            <a:r>
              <a:rPr lang="en-US" sz="6400" dirty="0"/>
              <a:t>, </a:t>
            </a:r>
            <a:r>
              <a:rPr lang="en-US" sz="6400" dirty="0" err="1" smtClean="0"/>
              <a:t>SilvaCarbon</a:t>
            </a:r>
            <a:r>
              <a:rPr lang="en-US" sz="6400" dirty="0" smtClean="0"/>
              <a:t>, GIZ </a:t>
            </a:r>
            <a:r>
              <a:rPr lang="en-US" sz="6400" dirty="0" err="1" smtClean="0"/>
              <a:t>etc</a:t>
            </a:r>
            <a:r>
              <a:rPr lang="en-US" sz="6400" dirty="0" smtClean="0"/>
              <a:t>): </a:t>
            </a:r>
          </a:p>
          <a:p>
            <a:pPr marL="446088" indent="-265113">
              <a:buFont typeface="Wingdings" panose="05000000000000000000" pitchFamily="2" charset="2"/>
              <a:buChar char="Ø"/>
            </a:pPr>
            <a:r>
              <a:rPr lang="en-US" sz="6000" b="1" dirty="0" smtClean="0">
                <a:solidFill>
                  <a:schemeClr val="accent3">
                    <a:lumMod val="50000"/>
                  </a:schemeClr>
                </a:solidFill>
              </a:rPr>
              <a:t>Asia Pacific:</a:t>
            </a:r>
            <a:r>
              <a:rPr lang="en-US" sz="6000" b="1" dirty="0" smtClean="0"/>
              <a:t>  </a:t>
            </a:r>
            <a:r>
              <a:rPr lang="en-US" sz="6000" dirty="0" smtClean="0"/>
              <a:t>Bangladesh</a:t>
            </a:r>
            <a:r>
              <a:rPr lang="en-US" sz="6000" dirty="0"/>
              <a:t>, Mongolia, Nepal, Pakistan, Salomon Islands, Sri Lanka and </a:t>
            </a:r>
            <a:r>
              <a:rPr lang="en-US" sz="6000" dirty="0" smtClean="0"/>
              <a:t>Viet Nam.</a:t>
            </a:r>
          </a:p>
          <a:p>
            <a:pPr marL="446088" indent="-265113">
              <a:buFont typeface="Wingdings" panose="05000000000000000000" pitchFamily="2" charset="2"/>
              <a:buChar char="Ø"/>
            </a:pPr>
            <a:endParaRPr lang="en-US" sz="1200" dirty="0" smtClean="0"/>
          </a:p>
          <a:p>
            <a:pPr marL="446088" indent="-265113">
              <a:buFont typeface="Wingdings" panose="05000000000000000000" pitchFamily="2" charset="2"/>
              <a:buChar char="Ø"/>
            </a:pPr>
            <a:r>
              <a:rPr lang="en-US" sz="6000" b="1" dirty="0" smtClean="0">
                <a:solidFill>
                  <a:schemeClr val="accent3">
                    <a:lumMod val="50000"/>
                  </a:schemeClr>
                </a:solidFill>
              </a:rPr>
              <a:t>Africa</a:t>
            </a:r>
            <a:r>
              <a:rPr lang="en-US" sz="6000" b="1" dirty="0" smtClean="0"/>
              <a:t>:  </a:t>
            </a:r>
            <a:r>
              <a:rPr lang="en-US" sz="6000" dirty="0" smtClean="0"/>
              <a:t>DRC</a:t>
            </a:r>
            <a:r>
              <a:rPr lang="en-US" sz="6000" dirty="0"/>
              <a:t>, Ghana, Ethiopia, </a:t>
            </a:r>
            <a:r>
              <a:rPr lang="fr-CH" sz="6000" dirty="0"/>
              <a:t>Côte d'Ivoire</a:t>
            </a:r>
            <a:r>
              <a:rPr lang="en-US" sz="6000" dirty="0" smtClean="0"/>
              <a:t>, </a:t>
            </a:r>
            <a:r>
              <a:rPr lang="en-US" sz="6000" dirty="0"/>
              <a:t>Kenya, Nigeria, Sudan, </a:t>
            </a:r>
            <a:r>
              <a:rPr lang="es-ES" sz="6000" dirty="0" smtClean="0"/>
              <a:t>Togo</a:t>
            </a:r>
            <a:r>
              <a:rPr lang="es-ES" sz="6000" dirty="0"/>
              <a:t>, Uganda and </a:t>
            </a:r>
            <a:r>
              <a:rPr lang="es-ES" sz="6000" dirty="0" smtClean="0"/>
              <a:t>Zambia.</a:t>
            </a:r>
          </a:p>
          <a:p>
            <a:pPr marL="446088" indent="-265113">
              <a:buFont typeface="Wingdings" panose="05000000000000000000" pitchFamily="2" charset="2"/>
              <a:buChar char="Ø"/>
            </a:pPr>
            <a:endParaRPr lang="es-ES" sz="1200" dirty="0" smtClean="0"/>
          </a:p>
          <a:p>
            <a:pPr marL="446088" indent="-265113">
              <a:buFont typeface="Wingdings" panose="05000000000000000000" pitchFamily="2" charset="2"/>
              <a:buChar char="Ø"/>
            </a:pPr>
            <a:r>
              <a:rPr lang="es-ES" sz="6000" b="1" dirty="0" smtClean="0">
                <a:solidFill>
                  <a:schemeClr val="accent3">
                    <a:lumMod val="50000"/>
                  </a:schemeClr>
                </a:solidFill>
              </a:rPr>
              <a:t>LAC</a:t>
            </a:r>
            <a:r>
              <a:rPr lang="es-ES" sz="6000" b="1" dirty="0" smtClean="0"/>
              <a:t>: </a:t>
            </a:r>
            <a:r>
              <a:rPr lang="es-ES" sz="6000" dirty="0" smtClean="0"/>
              <a:t>Argentina</a:t>
            </a:r>
            <a:r>
              <a:rPr lang="es-ES" sz="6000" dirty="0"/>
              <a:t>, Bolivia, Colombia, </a:t>
            </a:r>
            <a:r>
              <a:rPr lang="en-US" sz="6000" dirty="0" smtClean="0"/>
              <a:t>Costa </a:t>
            </a:r>
            <a:r>
              <a:rPr lang="en-US" sz="6000" dirty="0"/>
              <a:t>Rica, Ecuador, Mexico and </a:t>
            </a:r>
            <a:r>
              <a:rPr lang="en-US" sz="6000" dirty="0" smtClean="0"/>
              <a:t>Paraguay</a:t>
            </a:r>
            <a:r>
              <a:rPr lang="en-US" sz="6000" dirty="0"/>
              <a:t>.</a:t>
            </a:r>
            <a:endParaRPr lang="en-US" sz="6000" dirty="0" smtClean="0"/>
          </a:p>
          <a:p>
            <a:pPr marL="365125" indent="-182563">
              <a:buFont typeface="Calibri" panose="020F0502020204030204" pitchFamily="34" charset="0"/>
              <a:buChar char="⁻"/>
            </a:pPr>
            <a:endParaRPr lang="en-US" sz="2000" b="1" dirty="0"/>
          </a:p>
          <a:p>
            <a:pPr marL="0" indent="0">
              <a:buNone/>
            </a:pPr>
            <a:endParaRPr lang="en-GB" sz="3400" dirty="0" smtClean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222849" y="2038534"/>
            <a:ext cx="4349150" cy="4648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3188" indent="0" algn="ctr">
              <a:buFont typeface="Arial" pitchFamily="34" charset="0"/>
              <a:buNone/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NFMS and MRV</a:t>
            </a:r>
          </a:p>
          <a:p>
            <a:pPr marL="176213" indent="-155575"/>
            <a:r>
              <a:rPr lang="en-GB" sz="1600" b="1" dirty="0">
                <a:solidFill>
                  <a:schemeClr val="accent3">
                    <a:lumMod val="50000"/>
                  </a:schemeClr>
                </a:solidFill>
              </a:rPr>
              <a:t>Cambodia</a:t>
            </a:r>
            <a:r>
              <a:rPr lang="en-GB" sz="1600" dirty="0"/>
              <a:t> is generating data to asses historic </a:t>
            </a:r>
            <a:r>
              <a:rPr lang="en-GB" sz="1600" dirty="0" smtClean="0"/>
              <a:t>RELs.</a:t>
            </a:r>
            <a:endParaRPr lang="en-GB" sz="1600" dirty="0"/>
          </a:p>
          <a:p>
            <a:pPr marL="176213" indent="-155575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The Congo </a:t>
            </a:r>
            <a:r>
              <a:rPr lang="en-GB" sz="1600" dirty="0" smtClean="0"/>
              <a:t>is designing NFMS, MRV and the RLs.</a:t>
            </a:r>
          </a:p>
          <a:p>
            <a:pPr marL="176213" indent="-155575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Nigeria</a:t>
            </a:r>
            <a:r>
              <a:rPr lang="en-GB" sz="1600" dirty="0" smtClean="0"/>
              <a:t> have increased capacity on NFMS and MRV through targeted support.</a:t>
            </a:r>
          </a:p>
          <a:p>
            <a:pPr marL="176213" indent="-155575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Panama</a:t>
            </a:r>
            <a:r>
              <a:rPr lang="en-GB" sz="1600" dirty="0" smtClean="0"/>
              <a:t>  developed a forest cover and land use map from 2012.</a:t>
            </a:r>
          </a:p>
          <a:p>
            <a:pPr marL="176213" indent="-155575"/>
            <a:r>
              <a:rPr lang="en-GB" sz="1600" b="1" dirty="0">
                <a:solidFill>
                  <a:schemeClr val="accent3">
                    <a:lumMod val="50000"/>
                  </a:schemeClr>
                </a:solidFill>
              </a:rPr>
              <a:t>PNG </a:t>
            </a:r>
            <a:r>
              <a:rPr lang="en-GB" sz="1600" dirty="0"/>
              <a:t>completed a remote-sensing based pre-assessment of NFI and yielded LULUC data from 2001-2010.</a:t>
            </a:r>
          </a:p>
          <a:p>
            <a:pPr marL="176213" indent="-155575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Sri Lanka </a:t>
            </a:r>
            <a:r>
              <a:rPr lang="en-GB" sz="1600" dirty="0" smtClean="0"/>
              <a:t>is advancing on the implementation of MRV Action Plan and </a:t>
            </a:r>
            <a:r>
              <a:rPr lang="en-GB" sz="1600" dirty="0"/>
              <a:t>s</a:t>
            </a:r>
            <a:r>
              <a:rPr lang="en-GB" sz="1600" dirty="0" smtClean="0"/>
              <a:t>igned a data sharing agreement with FAO. </a:t>
            </a:r>
            <a:endParaRPr lang="en-GB" sz="16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176213" indent="-176213">
              <a:tabLst>
                <a:tab pos="269875" algn="l"/>
              </a:tabLst>
            </a:pPr>
            <a:r>
              <a:rPr lang="en-GB" sz="1600" b="1" dirty="0">
                <a:solidFill>
                  <a:schemeClr val="accent3">
                    <a:lumMod val="50000"/>
                  </a:schemeClr>
                </a:solidFill>
              </a:rPr>
              <a:t>Zambia </a:t>
            </a:r>
            <a:r>
              <a:rPr lang="en-GB" sz="1600" dirty="0" smtClean="0"/>
              <a:t>improved capacity on REL/RL and is working </a:t>
            </a:r>
            <a:r>
              <a:rPr lang="en-GB" sz="1600" dirty="0"/>
              <a:t>to </a:t>
            </a:r>
            <a:r>
              <a:rPr lang="en-GB" sz="1600" dirty="0" smtClean="0"/>
              <a:t>consolidate </a:t>
            </a:r>
            <a:r>
              <a:rPr lang="en-GB" sz="1600" dirty="0"/>
              <a:t>the national approach to REL/RL</a:t>
            </a:r>
            <a:r>
              <a:rPr lang="en-GB" sz="1600" dirty="0" smtClean="0"/>
              <a:t>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5690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381000" y="1447800"/>
            <a:ext cx="4191000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National Programmes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724400" y="1447800"/>
            <a:ext cx="4191000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SNA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038600" y="859395"/>
            <a:ext cx="1155722" cy="1185186"/>
            <a:chOff x="3972790" y="879998"/>
            <a:chExt cx="1155722" cy="1358395"/>
          </a:xfrm>
          <a:solidFill>
            <a:schemeClr val="accent3">
              <a:lumMod val="75000"/>
            </a:schemeClr>
          </a:solidFill>
        </p:grpSpPr>
        <p:sp>
          <p:nvSpPr>
            <p:cNvPr id="8" name="Circular Arrow 7"/>
            <p:cNvSpPr/>
            <p:nvPr/>
          </p:nvSpPr>
          <p:spPr>
            <a:xfrm>
              <a:off x="3972790" y="879998"/>
              <a:ext cx="1155721" cy="1358395"/>
            </a:xfrm>
            <a:prstGeom prst="circularArrow">
              <a:avLst>
                <a:gd name="adj1" fmla="val 12500"/>
                <a:gd name="adj2" fmla="val 1142322"/>
                <a:gd name="adj3" fmla="val 20457678"/>
                <a:gd name="adj4" fmla="val 10800000"/>
                <a:gd name="adj5" fmla="val 12500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Circular Arrow 8"/>
            <p:cNvSpPr/>
            <p:nvPr/>
          </p:nvSpPr>
          <p:spPr>
            <a:xfrm rot="10800000">
              <a:off x="3972790" y="879998"/>
              <a:ext cx="1155722" cy="1358395"/>
            </a:xfrm>
            <a:prstGeom prst="circularArrow">
              <a:avLst>
                <a:gd name="adj1" fmla="val 12500"/>
                <a:gd name="adj2" fmla="val 1142322"/>
                <a:gd name="adj3" fmla="val 20457678"/>
                <a:gd name="adj4" fmla="val 11062819"/>
                <a:gd name="adj5" fmla="val 12500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12" name="Title 1"/>
          <p:cNvSpPr txBox="1">
            <a:spLocks/>
          </p:cNvSpPr>
          <p:nvPr/>
        </p:nvSpPr>
        <p:spPr>
          <a:xfrm>
            <a:off x="2781300" y="381000"/>
            <a:ext cx="3581400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000" dirty="0" smtClean="0"/>
              <a:t>HIGHLIGHTS</a:t>
            </a:r>
            <a:endParaRPr lang="en-US" sz="3000" dirty="0"/>
          </a:p>
        </p:txBody>
      </p:sp>
      <p:sp>
        <p:nvSpPr>
          <p:cNvPr id="13" name="Content Placeholder 3"/>
          <p:cNvSpPr txBox="1">
            <a:spLocks/>
          </p:cNvSpPr>
          <p:nvPr/>
        </p:nvSpPr>
        <p:spPr>
          <a:xfrm>
            <a:off x="4724400" y="2044581"/>
            <a:ext cx="4191000" cy="4661019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Font typeface="Arial" pitchFamily="34" charset="0"/>
              <a:buNone/>
            </a:pPr>
            <a:r>
              <a:rPr lang="en-GB" sz="6400" b="1" dirty="0" smtClean="0">
                <a:solidFill>
                  <a:schemeClr val="accent3">
                    <a:lumMod val="50000"/>
                  </a:schemeClr>
                </a:solidFill>
              </a:rPr>
              <a:t>OUTCOME 2.  </a:t>
            </a:r>
          </a:p>
          <a:p>
            <a:pPr marL="0" indent="0" algn="ctr">
              <a:lnSpc>
                <a:spcPct val="120000"/>
              </a:lnSpc>
              <a:buFont typeface="Arial" pitchFamily="34" charset="0"/>
              <a:buNone/>
            </a:pPr>
            <a:r>
              <a:rPr lang="en-GB" sz="6400" b="1" dirty="0" smtClean="0">
                <a:solidFill>
                  <a:schemeClr val="accent3">
                    <a:lumMod val="50000"/>
                  </a:schemeClr>
                </a:solidFill>
              </a:rPr>
              <a:t>Governance and National REDD+ Strategy</a:t>
            </a:r>
          </a:p>
          <a:p>
            <a:pPr marL="182563" indent="-182563">
              <a:lnSpc>
                <a:spcPct val="120000"/>
              </a:lnSpc>
            </a:pPr>
            <a:r>
              <a:rPr lang="en-GB" sz="6400" b="1" dirty="0" smtClean="0">
                <a:solidFill>
                  <a:schemeClr val="accent3">
                    <a:lumMod val="50000"/>
                  </a:schemeClr>
                </a:solidFill>
              </a:rPr>
              <a:t>Practical </a:t>
            </a:r>
            <a:r>
              <a:rPr lang="en-GB" sz="6400" b="1" dirty="0">
                <a:solidFill>
                  <a:schemeClr val="accent3">
                    <a:lumMod val="50000"/>
                  </a:schemeClr>
                </a:solidFill>
              </a:rPr>
              <a:t>Guide to PGA </a:t>
            </a:r>
            <a:r>
              <a:rPr lang="en-GB" sz="6400" dirty="0" smtClean="0"/>
              <a:t>launched in Oslo based on lessons learned from Indonesia, Nigeria &amp; Viet Nam</a:t>
            </a:r>
            <a:r>
              <a:rPr lang="en-GB" sz="4900" dirty="0" smtClean="0"/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en-GB" sz="2000" dirty="0" smtClean="0"/>
          </a:p>
          <a:p>
            <a:pPr marL="182563" indent="-182563">
              <a:lnSpc>
                <a:spcPct val="120000"/>
              </a:lnSpc>
            </a:pPr>
            <a:endParaRPr lang="en-GB" sz="800" dirty="0" smtClean="0"/>
          </a:p>
          <a:p>
            <a:pPr marL="182563" indent="-182563">
              <a:lnSpc>
                <a:spcPct val="120000"/>
              </a:lnSpc>
            </a:pPr>
            <a:r>
              <a:rPr lang="en-GB" sz="6400" dirty="0" smtClean="0"/>
              <a:t>Argentina</a:t>
            </a:r>
            <a:r>
              <a:rPr lang="en-GB" sz="6400" dirty="0"/>
              <a:t>, Bangladesh, Côte d’Ivoire, Mongolia, Panama </a:t>
            </a:r>
            <a:r>
              <a:rPr lang="en-GB" sz="6400" dirty="0" smtClean="0"/>
              <a:t>and  PNG </a:t>
            </a:r>
            <a:r>
              <a:rPr lang="en-US" sz="6400" dirty="0" smtClean="0"/>
              <a:t>planned </a:t>
            </a:r>
            <a:r>
              <a:rPr lang="en-US" sz="6400" dirty="0"/>
              <a:t>activities and allocated budget in their key REDD+ </a:t>
            </a:r>
            <a:r>
              <a:rPr lang="fr-CH" sz="6400" dirty="0"/>
              <a:t> </a:t>
            </a:r>
            <a:r>
              <a:rPr lang="en-US" sz="6400" dirty="0" smtClean="0"/>
              <a:t>documents </a:t>
            </a:r>
            <a:r>
              <a:rPr lang="en-US" sz="6400" dirty="0"/>
              <a:t>for </a:t>
            </a:r>
            <a:r>
              <a:rPr lang="en-US" sz="6400" b="1" dirty="0">
                <a:solidFill>
                  <a:schemeClr val="accent3">
                    <a:lumMod val="50000"/>
                  </a:schemeClr>
                </a:solidFill>
              </a:rPr>
              <a:t>gender</a:t>
            </a:r>
            <a:r>
              <a:rPr lang="en-US" sz="6400" dirty="0"/>
              <a:t> and/or </a:t>
            </a:r>
            <a:r>
              <a:rPr lang="en-US" sz="6400" b="1" dirty="0">
                <a:solidFill>
                  <a:schemeClr val="accent3">
                    <a:lumMod val="50000"/>
                  </a:schemeClr>
                </a:solidFill>
              </a:rPr>
              <a:t>women engagement </a:t>
            </a:r>
            <a:r>
              <a:rPr lang="en-US" sz="6400" dirty="0" smtClean="0"/>
              <a:t>issues</a:t>
            </a:r>
            <a:r>
              <a:rPr lang="en-GB" sz="6400" dirty="0" smtClean="0"/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en-GB" sz="2000" dirty="0" smtClean="0"/>
          </a:p>
          <a:p>
            <a:pPr marL="182563" indent="-182563">
              <a:lnSpc>
                <a:spcPct val="120000"/>
              </a:lnSpc>
            </a:pPr>
            <a:endParaRPr lang="fr-CH" sz="800" dirty="0"/>
          </a:p>
          <a:p>
            <a:pPr marL="182563" indent="-182563">
              <a:lnSpc>
                <a:spcPct val="120000"/>
              </a:lnSpc>
            </a:pPr>
            <a:r>
              <a:rPr lang="en-US" sz="6400" dirty="0" smtClean="0"/>
              <a:t>Launched “Assessing </a:t>
            </a:r>
            <a:r>
              <a:rPr lang="en-US" sz="6400" b="1" dirty="0">
                <a:solidFill>
                  <a:schemeClr val="accent3">
                    <a:lumMod val="50000"/>
                  </a:schemeClr>
                </a:solidFill>
              </a:rPr>
              <a:t>Forest Governance</a:t>
            </a:r>
            <a:r>
              <a:rPr lang="en-US" sz="6400" dirty="0"/>
              <a:t>: A Practical Guide to Data </a:t>
            </a:r>
            <a:r>
              <a:rPr lang="en-US" sz="6400" dirty="0" smtClean="0"/>
              <a:t>Collection, Analysis and </a:t>
            </a:r>
            <a:r>
              <a:rPr lang="en-US" sz="6400" dirty="0"/>
              <a:t>Use</a:t>
            </a:r>
            <a:r>
              <a:rPr lang="en-US" sz="6400" dirty="0" smtClean="0"/>
              <a:t>”.</a:t>
            </a:r>
          </a:p>
          <a:p>
            <a:pPr marL="182563" indent="-182563">
              <a:lnSpc>
                <a:spcPct val="120000"/>
              </a:lnSpc>
            </a:pPr>
            <a:endParaRPr lang="en-US" sz="2000" dirty="0" smtClean="0"/>
          </a:p>
          <a:p>
            <a:pPr marL="182563" indent="-182563">
              <a:lnSpc>
                <a:spcPct val="120000"/>
              </a:lnSpc>
            </a:pPr>
            <a:r>
              <a:rPr lang="en-US" sz="6400" dirty="0" smtClean="0"/>
              <a:t>Launch of </a:t>
            </a:r>
            <a:r>
              <a:rPr lang="en-US" sz="6400" dirty="0"/>
              <a:t>the </a:t>
            </a:r>
            <a:r>
              <a:rPr lang="en-US" sz="6400" b="1" dirty="0">
                <a:solidFill>
                  <a:schemeClr val="accent3">
                    <a:lumMod val="50000"/>
                  </a:schemeClr>
                </a:solidFill>
              </a:rPr>
              <a:t>Sustainable Forest Management tool</a:t>
            </a:r>
            <a:r>
              <a:rPr lang="en-US" sz="64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6400" b="1" dirty="0">
                <a:solidFill>
                  <a:schemeClr val="accent3">
                    <a:lumMod val="50000"/>
                  </a:schemeClr>
                </a:solidFill>
              </a:rPr>
              <a:t>box </a:t>
            </a:r>
            <a:r>
              <a:rPr lang="en-US" sz="6400" dirty="0"/>
              <a:t>at </a:t>
            </a:r>
            <a:r>
              <a:rPr lang="en-US" sz="6400" dirty="0" smtClean="0"/>
              <a:t>COFO22.</a:t>
            </a:r>
            <a:endParaRPr lang="en-GB" sz="6400" dirty="0"/>
          </a:p>
          <a:p>
            <a:pPr marL="182563" indent="-182563">
              <a:buFont typeface="Arial" pitchFamily="34" charset="0"/>
              <a:buNone/>
            </a:pPr>
            <a:endParaRPr lang="en-GB" sz="3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381000" y="2044582"/>
            <a:ext cx="4191000" cy="45960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</a:rPr>
              <a:t>National REDD+ Strategies</a:t>
            </a:r>
          </a:p>
          <a:p>
            <a:pPr marL="0" indent="0">
              <a:buNone/>
            </a:pPr>
            <a:endParaRPr lang="en-GB" sz="14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180975" indent="-180975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Cambodia</a:t>
            </a:r>
            <a:r>
              <a:rPr lang="en-GB" sz="1600" dirty="0" smtClean="0"/>
              <a:t> is carrying out a technical review of its National REDD+ Strategy.</a:t>
            </a:r>
          </a:p>
          <a:p>
            <a:pPr marL="0" indent="0">
              <a:buNone/>
            </a:pPr>
            <a:endParaRPr lang="en-GB" sz="1600" dirty="0" smtClean="0"/>
          </a:p>
          <a:p>
            <a:pPr marL="180975" indent="-180975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The Congo </a:t>
            </a:r>
            <a:r>
              <a:rPr lang="en-GB" sz="1600" dirty="0"/>
              <a:t>has </a:t>
            </a:r>
            <a:r>
              <a:rPr lang="en-GB" sz="1600" dirty="0" smtClean="0"/>
              <a:t>prepared a roadmap for strategy development.</a:t>
            </a:r>
          </a:p>
          <a:p>
            <a:pPr marL="0" indent="0">
              <a:buNone/>
            </a:pPr>
            <a:endParaRPr lang="en-GB" sz="1600" dirty="0" smtClean="0"/>
          </a:p>
          <a:p>
            <a:pPr marL="180975" indent="-180975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Panama</a:t>
            </a:r>
            <a:r>
              <a:rPr lang="en-GB" sz="1600" dirty="0" smtClean="0"/>
              <a:t> is working to complete a draft strategy by December 2014 and gathering technical inputs for the implementation of the strategy.</a:t>
            </a:r>
          </a:p>
          <a:p>
            <a:pPr marL="0" indent="0">
              <a:buNone/>
            </a:pPr>
            <a:endParaRPr lang="en-GB" sz="1600" dirty="0" smtClean="0"/>
          </a:p>
          <a:p>
            <a:pPr marL="180975" indent="-180975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Paraguay</a:t>
            </a:r>
            <a:r>
              <a:rPr lang="en-GB" sz="1600" dirty="0" smtClean="0"/>
              <a:t> is advancing on the strategy design and completed background studies.</a:t>
            </a:r>
          </a:p>
          <a:p>
            <a:pPr marL="446088"/>
            <a:endParaRPr lang="en-GB" sz="1600" dirty="0" smtClean="0"/>
          </a:p>
          <a:p>
            <a:pPr marL="0" indent="0">
              <a:buNone/>
            </a:pPr>
            <a:endParaRPr lang="en-GB" sz="1600" dirty="0" smtClean="0"/>
          </a:p>
        </p:txBody>
      </p:sp>
    </p:spTree>
    <p:extLst>
      <p:ext uri="{BB962C8B-B14F-4D97-AF65-F5344CB8AC3E}">
        <p14:creationId xmlns:p14="http://schemas.microsoft.com/office/powerpoint/2010/main" val="128493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381000" y="1447800"/>
            <a:ext cx="4191000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National Programmes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724400" y="1447800"/>
            <a:ext cx="4191000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SNA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056103" y="855207"/>
            <a:ext cx="1155722" cy="1185186"/>
            <a:chOff x="3972790" y="879998"/>
            <a:chExt cx="1155722" cy="1358395"/>
          </a:xfrm>
          <a:solidFill>
            <a:schemeClr val="accent3">
              <a:lumMod val="75000"/>
            </a:schemeClr>
          </a:solidFill>
        </p:grpSpPr>
        <p:sp>
          <p:nvSpPr>
            <p:cNvPr id="9" name="Circular Arrow 8"/>
            <p:cNvSpPr/>
            <p:nvPr/>
          </p:nvSpPr>
          <p:spPr>
            <a:xfrm>
              <a:off x="3972790" y="879998"/>
              <a:ext cx="1155721" cy="1358395"/>
            </a:xfrm>
            <a:prstGeom prst="circularArrow">
              <a:avLst>
                <a:gd name="adj1" fmla="val 12500"/>
                <a:gd name="adj2" fmla="val 1142322"/>
                <a:gd name="adj3" fmla="val 20457678"/>
                <a:gd name="adj4" fmla="val 10800000"/>
                <a:gd name="adj5" fmla="val 12500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Circular Arrow 9"/>
            <p:cNvSpPr/>
            <p:nvPr/>
          </p:nvSpPr>
          <p:spPr>
            <a:xfrm rot="10800000">
              <a:off x="3972790" y="879998"/>
              <a:ext cx="1155722" cy="1358395"/>
            </a:xfrm>
            <a:prstGeom prst="circularArrow">
              <a:avLst>
                <a:gd name="adj1" fmla="val 12500"/>
                <a:gd name="adj2" fmla="val 1142322"/>
                <a:gd name="adj3" fmla="val 20457678"/>
                <a:gd name="adj4" fmla="val 11062819"/>
                <a:gd name="adj5" fmla="val 12500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12" name="Title 1"/>
          <p:cNvSpPr txBox="1">
            <a:spLocks/>
          </p:cNvSpPr>
          <p:nvPr/>
        </p:nvSpPr>
        <p:spPr>
          <a:xfrm>
            <a:off x="2781300" y="381000"/>
            <a:ext cx="3581400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000" dirty="0" smtClean="0"/>
              <a:t>HIGHLIGHTS</a:t>
            </a:r>
            <a:endParaRPr lang="en-US" sz="3000" dirty="0"/>
          </a:p>
        </p:txBody>
      </p:sp>
      <p:sp>
        <p:nvSpPr>
          <p:cNvPr id="1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905000"/>
            <a:ext cx="4191000" cy="480060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OUTCOME 4.  Stakeholder Engagement</a:t>
            </a:r>
          </a:p>
          <a:p>
            <a:pPr marL="176213" indent="-176213">
              <a:lnSpc>
                <a:spcPct val="120000"/>
              </a:lnSpc>
              <a:spcBef>
                <a:spcPts val="600"/>
              </a:spcBef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Indigenous peoples and CSOs </a:t>
            </a:r>
            <a:r>
              <a:rPr lang="en-GB" sz="16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GB" sz="1600" dirty="0" smtClean="0"/>
              <a:t>strengthened their capacity </a:t>
            </a:r>
            <a:r>
              <a:rPr lang="en-GB" sz="1600" dirty="0"/>
              <a:t>of </a:t>
            </a:r>
            <a:r>
              <a:rPr lang="en-GB" sz="1600" dirty="0" smtClean="0"/>
              <a:t>engaging in REDD+ :</a:t>
            </a:r>
          </a:p>
          <a:p>
            <a:pPr marL="365125" indent="-182563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GB" sz="1600" dirty="0" smtClean="0"/>
              <a:t>Argentina, Cambodia, Côte d’Ivoire and PNG.</a:t>
            </a:r>
          </a:p>
          <a:p>
            <a:pPr marL="365125" indent="-182563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GB" sz="1600" dirty="0" smtClean="0"/>
              <a:t>Mesoamerican Alliance for People and Forest Congress meeting.</a:t>
            </a:r>
          </a:p>
          <a:p>
            <a:pPr marL="182562" indent="0">
              <a:lnSpc>
                <a:spcPct val="120000"/>
              </a:lnSpc>
              <a:buNone/>
            </a:pPr>
            <a:endParaRPr lang="en-GB" sz="1000" dirty="0" smtClean="0"/>
          </a:p>
          <a:p>
            <a:pPr marL="182563" indent="-182563">
              <a:lnSpc>
                <a:spcPct val="120000"/>
              </a:lnSpc>
            </a:pPr>
            <a:r>
              <a:rPr lang="en-US" sz="1600" dirty="0" smtClean="0"/>
              <a:t>Launch of report on regional</a:t>
            </a:r>
            <a:r>
              <a:rPr lang="en-US" sz="1600" b="1" dirty="0" smtClean="0"/>
              <a:t> </a:t>
            </a: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FPIC</a:t>
            </a:r>
            <a:r>
              <a:rPr lang="en-US" sz="1600" b="1" dirty="0"/>
              <a:t> </a:t>
            </a:r>
            <a:r>
              <a:rPr lang="en-US" sz="1600" dirty="0" smtClean="0"/>
              <a:t>workshops</a:t>
            </a:r>
            <a:r>
              <a:rPr lang="en-US" sz="1600" dirty="0"/>
              <a:t>, incl. </a:t>
            </a:r>
            <a:r>
              <a:rPr lang="en-US" sz="1600" dirty="0" smtClean="0"/>
              <a:t>FPIC status in </a:t>
            </a:r>
            <a:r>
              <a:rPr lang="en-US" sz="1600" dirty="0"/>
              <a:t>8 LAC </a:t>
            </a:r>
            <a:r>
              <a:rPr lang="en-US" sz="1600" dirty="0" smtClean="0"/>
              <a:t>countries and </a:t>
            </a:r>
            <a:r>
              <a:rPr lang="en-US" sz="1600" dirty="0"/>
              <a:t>guidance on </a:t>
            </a:r>
            <a:r>
              <a:rPr lang="en-US" sz="1600" dirty="0" smtClean="0"/>
              <a:t>use </a:t>
            </a:r>
            <a:r>
              <a:rPr lang="en-US" sz="1600" dirty="0"/>
              <a:t>and implementation of the </a:t>
            </a:r>
            <a:r>
              <a:rPr lang="en-US" sz="1600" b="1" i="1" dirty="0" smtClean="0">
                <a:solidFill>
                  <a:schemeClr val="accent3">
                    <a:lumMod val="50000"/>
                  </a:schemeClr>
                </a:solidFill>
              </a:rPr>
              <a:t>ILO Convention 169</a:t>
            </a:r>
            <a:r>
              <a:rPr lang="en-US" sz="1600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pPr marL="182563" indent="-182563">
              <a:lnSpc>
                <a:spcPct val="120000"/>
              </a:lnSpc>
            </a:pPr>
            <a:endParaRPr lang="en-US" sz="10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182563" indent="-182563">
              <a:lnSpc>
                <a:spcPct val="120000"/>
              </a:lnSpc>
            </a:pPr>
            <a:r>
              <a:rPr lang="en-US" sz="1600" dirty="0"/>
              <a:t>Launched a </a:t>
            </a:r>
            <a:r>
              <a:rPr lang="en-US" sz="1600" dirty="0" smtClean="0"/>
              <a:t>report </a:t>
            </a:r>
            <a:r>
              <a:rPr lang="en-US" sz="1600" dirty="0" smtClean="0">
                <a:solidFill>
                  <a:schemeClr val="accent3">
                    <a:lumMod val="50000"/>
                  </a:schemeClr>
                </a:solidFill>
              </a:rPr>
              <a:t>“</a:t>
            </a:r>
            <a:r>
              <a:rPr lang="en-US" sz="1600" b="1" i="1" dirty="0" smtClean="0">
                <a:solidFill>
                  <a:schemeClr val="accent3">
                    <a:lumMod val="50000"/>
                  </a:schemeClr>
                </a:solidFill>
              </a:rPr>
              <a:t>Building </a:t>
            </a:r>
            <a:r>
              <a:rPr lang="en-US" sz="1600" b="1" i="1" dirty="0">
                <a:solidFill>
                  <a:schemeClr val="accent3">
                    <a:lumMod val="50000"/>
                  </a:schemeClr>
                </a:solidFill>
              </a:rPr>
              <a:t>Natural Capital: How REDD+ Can Support a Green Economy</a:t>
            </a:r>
            <a:r>
              <a:rPr lang="en-US" sz="1600" dirty="0" smtClean="0">
                <a:solidFill>
                  <a:schemeClr val="accent3">
                    <a:lumMod val="50000"/>
                  </a:schemeClr>
                </a:solidFill>
              </a:rPr>
              <a:t>” </a:t>
            </a:r>
            <a:r>
              <a:rPr lang="en-US" sz="1600" dirty="0"/>
              <a:t>at </a:t>
            </a:r>
            <a:r>
              <a:rPr lang="en-US" sz="1600" dirty="0" smtClean="0"/>
              <a:t>Forest </a:t>
            </a:r>
            <a:r>
              <a:rPr lang="en-US" sz="1600" dirty="0"/>
              <a:t>Asia </a:t>
            </a:r>
            <a:r>
              <a:rPr lang="en-US" sz="1600" dirty="0" smtClean="0"/>
              <a:t>Summit</a:t>
            </a:r>
            <a:endParaRPr lang="fr-CH" sz="1600" dirty="0">
              <a:solidFill>
                <a:schemeClr val="accent3">
                  <a:lumMod val="50000"/>
                </a:schemeClr>
              </a:solidFill>
            </a:endParaRPr>
          </a:p>
          <a:p>
            <a:pPr marL="182563" indent="-182563">
              <a:buNone/>
            </a:pPr>
            <a:r>
              <a:rPr lang="en-US" sz="1600" dirty="0"/>
              <a:t> </a:t>
            </a:r>
            <a:endParaRPr lang="fr-CH" sz="1600" dirty="0"/>
          </a:p>
          <a:p>
            <a:pPr marL="176213" indent="-176213"/>
            <a:endParaRPr lang="fr-CH" sz="16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GB" sz="1600" dirty="0" smtClean="0"/>
          </a:p>
          <a:p>
            <a:endParaRPr lang="en-GB" sz="1600" dirty="0" smtClean="0"/>
          </a:p>
          <a:p>
            <a:pPr marL="0" indent="0">
              <a:buNone/>
            </a:pPr>
            <a:endParaRPr lang="en-GB" sz="1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304800" y="2261191"/>
            <a:ext cx="4191000" cy="4368209"/>
          </a:xfrm>
        </p:spPr>
        <p:txBody>
          <a:bodyPr>
            <a:noAutofit/>
          </a:bodyPr>
          <a:lstStyle/>
          <a:p>
            <a:pPr marL="176213" indent="-176213">
              <a:tabLst>
                <a:tab pos="269875" algn="l"/>
              </a:tabLst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Cambodia</a:t>
            </a:r>
            <a:r>
              <a:rPr lang="en-GB" sz="1600" dirty="0" smtClean="0"/>
              <a:t> finalized its REDD+ Communication Strategy and established a ‘gender team’.</a:t>
            </a:r>
          </a:p>
          <a:p>
            <a:pPr marL="0" indent="0">
              <a:buNone/>
              <a:tabLst>
                <a:tab pos="269875" algn="l"/>
              </a:tabLst>
            </a:pPr>
            <a:endParaRPr lang="en-GB" sz="1600" dirty="0" smtClean="0"/>
          </a:p>
          <a:p>
            <a:pPr marL="176213" indent="-176213">
              <a:tabLst>
                <a:tab pos="269875" algn="l"/>
              </a:tabLst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Panama:</a:t>
            </a:r>
          </a:p>
          <a:p>
            <a:pPr marL="361950" indent="-180975">
              <a:buFont typeface="Wingdings" panose="05000000000000000000" pitchFamily="2" charset="2"/>
              <a:buChar char="Ø"/>
              <a:tabLst>
                <a:tab pos="269875" algn="l"/>
              </a:tabLst>
            </a:pPr>
            <a:r>
              <a:rPr lang="en-GB" sz="1600" dirty="0" smtClean="0"/>
              <a:t> completed active listening process in three target sectors (a) public, private, social and academic institutions, (b) Afro-descendant communities, and (c) peasant communities.    </a:t>
            </a:r>
          </a:p>
          <a:p>
            <a:pPr marL="361950" indent="-180975">
              <a:buFont typeface="Wingdings" panose="05000000000000000000" pitchFamily="2" charset="2"/>
              <a:buChar char="Ø"/>
              <a:tabLst>
                <a:tab pos="269875" algn="l"/>
              </a:tabLst>
            </a:pPr>
            <a:r>
              <a:rPr lang="en-GB" sz="1600" dirty="0" smtClean="0"/>
              <a:t>Supported COONAPIP’s resource management, reporting and technical recruitment capacities.</a:t>
            </a:r>
          </a:p>
          <a:p>
            <a:pPr marL="287338" indent="0">
              <a:buNone/>
              <a:tabLst>
                <a:tab pos="269875" algn="l"/>
              </a:tabLst>
            </a:pPr>
            <a:endParaRPr lang="en-GB" sz="1600" dirty="0" smtClean="0"/>
          </a:p>
          <a:p>
            <a:pPr marL="176213" indent="-176213">
              <a:tabLst>
                <a:tab pos="269875" algn="l"/>
              </a:tabLst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Sri Lanka’s </a:t>
            </a:r>
            <a:r>
              <a:rPr lang="en-GB" sz="1600" dirty="0"/>
              <a:t>CSO Convening Committee developed a work plan for enhancing its engagement in the National Programme.</a:t>
            </a:r>
          </a:p>
        </p:txBody>
      </p:sp>
    </p:spTree>
    <p:extLst>
      <p:ext uri="{BB962C8B-B14F-4D97-AF65-F5344CB8AC3E}">
        <p14:creationId xmlns:p14="http://schemas.microsoft.com/office/powerpoint/2010/main" val="319101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381000" y="1447800"/>
            <a:ext cx="4191000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National Programmes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724400" y="1447800"/>
            <a:ext cx="4191000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SNA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038599" y="855207"/>
            <a:ext cx="1155722" cy="1185186"/>
            <a:chOff x="3972790" y="879998"/>
            <a:chExt cx="1155722" cy="1358395"/>
          </a:xfrm>
          <a:solidFill>
            <a:schemeClr val="accent3">
              <a:lumMod val="75000"/>
            </a:schemeClr>
          </a:solidFill>
        </p:grpSpPr>
        <p:sp>
          <p:nvSpPr>
            <p:cNvPr id="9" name="Circular Arrow 8"/>
            <p:cNvSpPr/>
            <p:nvPr/>
          </p:nvSpPr>
          <p:spPr>
            <a:xfrm>
              <a:off x="3972790" y="879998"/>
              <a:ext cx="1155721" cy="1358395"/>
            </a:xfrm>
            <a:prstGeom prst="circularArrow">
              <a:avLst>
                <a:gd name="adj1" fmla="val 12500"/>
                <a:gd name="adj2" fmla="val 1142322"/>
                <a:gd name="adj3" fmla="val 20457678"/>
                <a:gd name="adj4" fmla="val 10800000"/>
                <a:gd name="adj5" fmla="val 12500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Circular Arrow 9"/>
            <p:cNvSpPr/>
            <p:nvPr/>
          </p:nvSpPr>
          <p:spPr>
            <a:xfrm rot="10800000">
              <a:off x="3972790" y="879998"/>
              <a:ext cx="1155722" cy="1358395"/>
            </a:xfrm>
            <a:prstGeom prst="circularArrow">
              <a:avLst>
                <a:gd name="adj1" fmla="val 12500"/>
                <a:gd name="adj2" fmla="val 1142322"/>
                <a:gd name="adj3" fmla="val 20457678"/>
                <a:gd name="adj4" fmla="val 11062819"/>
                <a:gd name="adj5" fmla="val 12500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12" name="Title 1"/>
          <p:cNvSpPr txBox="1">
            <a:spLocks/>
          </p:cNvSpPr>
          <p:nvPr/>
        </p:nvSpPr>
        <p:spPr>
          <a:xfrm>
            <a:off x="2781300" y="336620"/>
            <a:ext cx="3581400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000" dirty="0" smtClean="0"/>
              <a:t>HIGHLIGHTS</a:t>
            </a:r>
            <a:endParaRPr lang="en-US" sz="3000" dirty="0"/>
          </a:p>
        </p:txBody>
      </p:sp>
      <p:sp>
        <p:nvSpPr>
          <p:cNvPr id="13" name="Content Placeholder 3"/>
          <p:cNvSpPr txBox="1">
            <a:spLocks/>
          </p:cNvSpPr>
          <p:nvPr/>
        </p:nvSpPr>
        <p:spPr>
          <a:xfrm>
            <a:off x="4724400" y="1905000"/>
            <a:ext cx="4191001" cy="4953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</a:rPr>
              <a:t>OUTCOME 5.  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</a:rPr>
              <a:t>Safeguards &amp; Multiple Benefits</a:t>
            </a:r>
          </a:p>
          <a:p>
            <a:pPr marL="176213" indent="-176213"/>
            <a:endParaRPr lang="en-GB" sz="500" dirty="0" smtClean="0"/>
          </a:p>
          <a:p>
            <a:pPr marL="176213" indent="-176213">
              <a:spcBef>
                <a:spcPts val="100"/>
              </a:spcBef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Viet Nam and DRC </a:t>
            </a:r>
            <a:r>
              <a:rPr lang="en-GB" sz="1600" dirty="0" smtClean="0"/>
              <a:t>using multiple benefits tools and data for spatial analyses.</a:t>
            </a:r>
          </a:p>
          <a:p>
            <a:pPr marL="176213" indent="-176213"/>
            <a:endParaRPr lang="en-GB" sz="200" dirty="0" smtClean="0"/>
          </a:p>
          <a:p>
            <a:pPr marL="176213" indent="-176213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9 countries </a:t>
            </a:r>
            <a:r>
              <a:rPr lang="en-GB" sz="1600" dirty="0"/>
              <a:t>advanced in </a:t>
            </a:r>
            <a:r>
              <a:rPr lang="en-GB" sz="1600" dirty="0" smtClean="0"/>
              <a:t>identifying core </a:t>
            </a:r>
            <a:r>
              <a:rPr lang="en-GB" sz="1600" dirty="0"/>
              <a:t>elements of the </a:t>
            </a:r>
            <a:r>
              <a:rPr lang="en-GB" sz="1600" b="1" dirty="0">
                <a:solidFill>
                  <a:schemeClr val="accent3">
                    <a:lumMod val="50000"/>
                  </a:schemeClr>
                </a:solidFill>
              </a:rPr>
              <a:t>national approach to </a:t>
            </a: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safeguards</a:t>
            </a:r>
            <a:r>
              <a:rPr lang="en-GB" sz="1600" dirty="0" smtClean="0"/>
              <a:t>;</a:t>
            </a:r>
            <a:endParaRPr lang="en-GB" sz="200" dirty="0"/>
          </a:p>
          <a:p>
            <a:pPr marL="365125" indent="-184150">
              <a:buFont typeface="Wingdings" panose="05000000000000000000" pitchFamily="2" charset="2"/>
              <a:buChar char="Ø"/>
            </a:pPr>
            <a:r>
              <a:rPr lang="en-US" sz="1600" dirty="0" smtClean="0"/>
              <a:t>Costa </a:t>
            </a:r>
            <a:r>
              <a:rPr lang="en-US" sz="1600" dirty="0"/>
              <a:t>Rica, the Republic of Congo, Cambodia, DRC, Ecuador, Indonesia, Nigeria, </a:t>
            </a:r>
            <a:r>
              <a:rPr lang="en-US" sz="1600" dirty="0" smtClean="0"/>
              <a:t>PNG and Viet Nam</a:t>
            </a:r>
          </a:p>
          <a:p>
            <a:pPr marL="182563" indent="-182563"/>
            <a:r>
              <a:rPr lang="en-US" sz="16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4 countries </a:t>
            </a:r>
            <a:r>
              <a:rPr lang="en-GB" sz="1600" dirty="0" smtClean="0"/>
              <a:t>improved the </a:t>
            </a: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SIS design; </a:t>
            </a:r>
          </a:p>
          <a:p>
            <a:pPr marL="365125" indent="-184150">
              <a:buFont typeface="Wingdings" panose="05000000000000000000" pitchFamily="2" charset="2"/>
              <a:buChar char="Ø"/>
            </a:pPr>
            <a:r>
              <a:rPr lang="en-GB" sz="1600" dirty="0" smtClean="0"/>
              <a:t>Costa Roca, Ecuador, Peru and Zambia</a:t>
            </a:r>
          </a:p>
          <a:p>
            <a:pPr marL="180975" indent="0">
              <a:buNone/>
            </a:pPr>
            <a:endParaRPr lang="en-GB" sz="300" dirty="0" smtClean="0"/>
          </a:p>
          <a:p>
            <a:pPr marL="176213" indent="-176213"/>
            <a:r>
              <a:rPr lang="en-US" sz="1600" b="1" dirty="0" smtClean="0">
                <a:solidFill>
                  <a:schemeClr val="accent3">
                    <a:lumMod val="50000"/>
                  </a:schemeClr>
                </a:solidFill>
              </a:rPr>
              <a:t>Country </a:t>
            </a: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Approach to Safeguards Tool (CAST) </a:t>
            </a:r>
            <a:r>
              <a:rPr lang="en-US" sz="1600" dirty="0" smtClean="0"/>
              <a:t>finalized </a:t>
            </a:r>
            <a:r>
              <a:rPr lang="en-US" sz="1600" dirty="0"/>
              <a:t>and launched in </a:t>
            </a:r>
            <a:r>
              <a:rPr lang="en-US" sz="1600" dirty="0" err="1" smtClean="0"/>
              <a:t>Eng</a:t>
            </a:r>
            <a:r>
              <a:rPr lang="en-US" sz="1600" dirty="0" smtClean="0"/>
              <a:t> and Spa.</a:t>
            </a:r>
          </a:p>
          <a:p>
            <a:pPr marL="176213" indent="-176213"/>
            <a:endParaRPr lang="en-US" sz="300" dirty="0" smtClean="0"/>
          </a:p>
          <a:p>
            <a:pPr marL="176213" indent="-176213"/>
            <a:r>
              <a:rPr lang="en-US" sz="1600" b="1" dirty="0" smtClean="0">
                <a:solidFill>
                  <a:schemeClr val="accent3">
                    <a:lumMod val="50000"/>
                  </a:schemeClr>
                </a:solidFill>
              </a:rPr>
              <a:t>Benefits </a:t>
            </a: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and Risks Tool (</a:t>
            </a:r>
            <a:r>
              <a:rPr lang="en-US" sz="1600" b="1" dirty="0" err="1">
                <a:solidFill>
                  <a:schemeClr val="accent3">
                    <a:lumMod val="50000"/>
                  </a:schemeClr>
                </a:solidFill>
              </a:rPr>
              <a:t>BeRT</a:t>
            </a:r>
            <a:r>
              <a:rPr lang="en-US" sz="1600" dirty="0"/>
              <a:t>) v.2 </a:t>
            </a:r>
            <a:r>
              <a:rPr lang="en-US" sz="1600" dirty="0" smtClean="0"/>
              <a:t>developed </a:t>
            </a:r>
            <a:r>
              <a:rPr lang="en-US" sz="1600" dirty="0"/>
              <a:t>in </a:t>
            </a:r>
            <a:r>
              <a:rPr lang="en-US" sz="1600" dirty="0" smtClean="0"/>
              <a:t>an </a:t>
            </a:r>
            <a:r>
              <a:rPr lang="en-US" sz="1600" dirty="0"/>
              <a:t>interactive </a:t>
            </a:r>
            <a:r>
              <a:rPr lang="en-US" sz="1600" dirty="0" smtClean="0"/>
              <a:t>format and being tested in countries.</a:t>
            </a:r>
            <a:endParaRPr lang="en-GB" sz="1600" dirty="0" smtClean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360556" y="1960476"/>
            <a:ext cx="4191000" cy="4463187"/>
          </a:xfrm>
        </p:spPr>
        <p:txBody>
          <a:bodyPr>
            <a:normAutofit/>
          </a:bodyPr>
          <a:lstStyle/>
          <a:p>
            <a:pPr marL="103188" indent="0" algn="ctr">
              <a:buNone/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</a:rPr>
              <a:t>Safeguard Information System</a:t>
            </a:r>
          </a:p>
          <a:p>
            <a:pPr marL="103188" indent="0" algn="ctr">
              <a:buNone/>
            </a:pPr>
            <a:endParaRPr lang="en-GB" sz="16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176213" indent="-176213">
              <a:tabLst>
                <a:tab pos="269875" algn="l"/>
              </a:tabLst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The Congo </a:t>
            </a:r>
            <a:r>
              <a:rPr lang="en-GB" sz="1600" dirty="0" smtClean="0"/>
              <a:t>is building a decentralised civil society capacity for enhanced stakeholder engagement.</a:t>
            </a:r>
          </a:p>
          <a:p>
            <a:pPr marL="0" indent="0">
              <a:buNone/>
              <a:tabLst>
                <a:tab pos="269875" algn="l"/>
              </a:tabLst>
            </a:pPr>
            <a:endParaRPr lang="en-GB" sz="1600" dirty="0" smtClean="0"/>
          </a:p>
          <a:p>
            <a:pPr marL="176213" indent="-176213">
              <a:tabLst>
                <a:tab pos="269875" algn="l"/>
              </a:tabLst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PNG</a:t>
            </a:r>
            <a:r>
              <a:rPr lang="en-GB" sz="1600" dirty="0" smtClean="0"/>
              <a:t> finalized National Guidelines on FPIC and rolled out REDD+ Awareness and Training session on social and environmental safeguards.</a:t>
            </a:r>
          </a:p>
          <a:p>
            <a:pPr marL="176213" indent="-176213">
              <a:tabLst>
                <a:tab pos="269875" algn="l"/>
              </a:tabLst>
            </a:pPr>
            <a:endParaRPr lang="en-GB" sz="1600" dirty="0"/>
          </a:p>
          <a:p>
            <a:pPr marL="182563" indent="-182563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Cambodia</a:t>
            </a:r>
            <a:r>
              <a:rPr lang="en-GB" sz="1600" dirty="0"/>
              <a:t> </a:t>
            </a:r>
            <a:r>
              <a:rPr lang="en-US" sz="1600" dirty="0"/>
              <a:t>u</a:t>
            </a:r>
            <a:r>
              <a:rPr lang="en-US" sz="1600" dirty="0" smtClean="0"/>
              <a:t>ndertook a review </a:t>
            </a:r>
            <a:r>
              <a:rPr lang="en-US" sz="1600" dirty="0"/>
              <a:t>of </a:t>
            </a:r>
            <a:r>
              <a:rPr lang="en-US" sz="1600" dirty="0" smtClean="0"/>
              <a:t>safeguards </a:t>
            </a:r>
            <a:r>
              <a:rPr lang="en-US" sz="1600" dirty="0"/>
              <a:t>for REDD+ in Cambodia </a:t>
            </a:r>
            <a:r>
              <a:rPr lang="en-US" sz="1600" dirty="0" smtClean="0"/>
              <a:t>drawing from experience from global and national level, Indonesia</a:t>
            </a:r>
            <a:r>
              <a:rPr lang="en-US" sz="1600" dirty="0"/>
              <a:t> </a:t>
            </a:r>
            <a:r>
              <a:rPr lang="en-US" sz="1600" dirty="0" smtClean="0"/>
              <a:t>and Vietnam.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61838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222849" y="1447800"/>
            <a:ext cx="4349151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National Programmes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724400" y="1447800"/>
            <a:ext cx="4191000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SNA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3994139" y="855207"/>
            <a:ext cx="1155722" cy="1185186"/>
            <a:chOff x="3972790" y="879998"/>
            <a:chExt cx="1155722" cy="1358395"/>
          </a:xfrm>
          <a:solidFill>
            <a:schemeClr val="accent3">
              <a:lumMod val="75000"/>
            </a:schemeClr>
          </a:solidFill>
        </p:grpSpPr>
        <p:sp>
          <p:nvSpPr>
            <p:cNvPr id="12" name="Circular Arrow 11"/>
            <p:cNvSpPr/>
            <p:nvPr/>
          </p:nvSpPr>
          <p:spPr>
            <a:xfrm>
              <a:off x="3972790" y="879998"/>
              <a:ext cx="1155721" cy="1358395"/>
            </a:xfrm>
            <a:prstGeom prst="circularArrow">
              <a:avLst>
                <a:gd name="adj1" fmla="val 12500"/>
                <a:gd name="adj2" fmla="val 1142322"/>
                <a:gd name="adj3" fmla="val 20457678"/>
                <a:gd name="adj4" fmla="val 10800000"/>
                <a:gd name="adj5" fmla="val 12500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Circular Arrow 12"/>
            <p:cNvSpPr/>
            <p:nvPr/>
          </p:nvSpPr>
          <p:spPr>
            <a:xfrm rot="10800000">
              <a:off x="3972790" y="879998"/>
              <a:ext cx="1155722" cy="1358395"/>
            </a:xfrm>
            <a:prstGeom prst="circularArrow">
              <a:avLst>
                <a:gd name="adj1" fmla="val 12500"/>
                <a:gd name="adj2" fmla="val 1142322"/>
                <a:gd name="adj3" fmla="val 20457678"/>
                <a:gd name="adj4" fmla="val 11062819"/>
                <a:gd name="adj5" fmla="val 12500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2933700" y="381000"/>
            <a:ext cx="3581400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000" dirty="0" smtClean="0"/>
              <a:t>HIGHLIGHTS</a:t>
            </a:r>
            <a:endParaRPr lang="en-US" sz="3000" dirty="0"/>
          </a:p>
        </p:txBody>
      </p:sp>
      <p:sp>
        <p:nvSpPr>
          <p:cNvPr id="16" name="Content Placeholder 3"/>
          <p:cNvSpPr txBox="1">
            <a:spLocks/>
          </p:cNvSpPr>
          <p:nvPr/>
        </p:nvSpPr>
        <p:spPr>
          <a:xfrm>
            <a:off x="4571997" y="2104579"/>
            <a:ext cx="4343403" cy="45890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2563" indent="-182563" algn="ctr">
              <a:buFont typeface="Arial" pitchFamily="34" charset="0"/>
              <a:buNone/>
              <a:tabLst>
                <a:tab pos="182563" algn="l"/>
              </a:tabLst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</a:rPr>
              <a:t>OUTCOME </a:t>
            </a:r>
            <a:r>
              <a:rPr lang="en-GB" sz="1800" b="1" dirty="0">
                <a:solidFill>
                  <a:schemeClr val="accent3">
                    <a:lumMod val="50000"/>
                  </a:schemeClr>
                </a:solidFill>
              </a:rPr>
              <a:t>6</a:t>
            </a: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</a:rPr>
              <a:t>.  Green Economy</a:t>
            </a:r>
          </a:p>
          <a:p>
            <a:pPr marL="182563" indent="-182563">
              <a:tabLst>
                <a:tab pos="182563" algn="l"/>
              </a:tabLst>
            </a:pPr>
            <a:endParaRPr lang="en-GB" sz="500" dirty="0" smtClean="0"/>
          </a:p>
          <a:p>
            <a:pPr marL="182563" indent="-182563">
              <a:buClr>
                <a:schemeClr val="accent3">
                  <a:lumMod val="50000"/>
                </a:schemeClr>
              </a:buClr>
              <a:tabLst>
                <a:tab pos="182563" algn="l"/>
              </a:tabLst>
            </a:pPr>
            <a:r>
              <a:rPr lang="en-US" sz="1600" dirty="0" smtClean="0"/>
              <a:t>Launched a </a:t>
            </a:r>
            <a:r>
              <a:rPr lang="en-US" sz="1600" dirty="0"/>
              <a:t>global report </a:t>
            </a:r>
            <a:r>
              <a:rPr lang="en-US" sz="1600" dirty="0" smtClean="0"/>
              <a:t>‘</a:t>
            </a:r>
            <a:r>
              <a:rPr lang="en-US" sz="1600" b="1" i="1" dirty="0" smtClean="0">
                <a:solidFill>
                  <a:schemeClr val="accent3">
                    <a:lumMod val="50000"/>
                  </a:schemeClr>
                </a:solidFill>
              </a:rPr>
              <a:t>Strategies </a:t>
            </a:r>
            <a:r>
              <a:rPr lang="en-US" sz="1600" b="1" i="1" dirty="0">
                <a:solidFill>
                  <a:schemeClr val="accent3">
                    <a:lumMod val="50000"/>
                  </a:schemeClr>
                </a:solidFill>
              </a:rPr>
              <a:t>for Integrated Landscape </a:t>
            </a:r>
            <a:r>
              <a:rPr lang="en-US" sz="1600" b="1" i="1" dirty="0" smtClean="0">
                <a:solidFill>
                  <a:schemeClr val="accent3">
                    <a:lumMod val="50000"/>
                  </a:schemeClr>
                </a:solidFill>
              </a:rPr>
              <a:t>Investments’</a:t>
            </a:r>
            <a:r>
              <a:rPr lang="en-US" sz="1600" dirty="0" smtClean="0"/>
              <a:t>.</a:t>
            </a:r>
          </a:p>
          <a:p>
            <a:pPr marL="182563" indent="-182563">
              <a:tabLst>
                <a:tab pos="182563" algn="l"/>
              </a:tabLst>
            </a:pPr>
            <a:endParaRPr lang="en-GB" sz="1000" dirty="0" smtClean="0"/>
          </a:p>
          <a:p>
            <a:pPr marL="182563" indent="-182563">
              <a:tabLst>
                <a:tab pos="182563" algn="l"/>
              </a:tabLst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Indonesia</a:t>
            </a:r>
            <a:r>
              <a:rPr lang="en-GB" sz="1600" b="1" dirty="0">
                <a:solidFill>
                  <a:schemeClr val="accent3">
                    <a:lumMod val="50000"/>
                  </a:schemeClr>
                </a:solidFill>
              </a:rPr>
              <a:t>, Ghana and </a:t>
            </a: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Peru </a:t>
            </a:r>
            <a:r>
              <a:rPr lang="en-GB" sz="1600" dirty="0" smtClean="0"/>
              <a:t>engaged with the private sector in agricultural commodity supply chains (Green Commodities Programme and UNEP-FI).</a:t>
            </a:r>
          </a:p>
          <a:p>
            <a:pPr marL="182563" indent="-182563">
              <a:tabLst>
                <a:tab pos="182563" algn="l"/>
              </a:tabLst>
            </a:pPr>
            <a:endParaRPr lang="en-GB" sz="500" dirty="0" smtClean="0"/>
          </a:p>
          <a:p>
            <a:pPr marL="182563" indent="-182563">
              <a:tabLst>
                <a:tab pos="182563" algn="l"/>
              </a:tabLst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Paraguay </a:t>
            </a:r>
            <a:r>
              <a:rPr lang="en-GB" sz="1600" dirty="0"/>
              <a:t>produced its first map of deforestation risks </a:t>
            </a:r>
            <a:r>
              <a:rPr lang="en-GB" sz="1600" dirty="0" smtClean="0"/>
              <a:t>along with the estimation of opportunity cost of REDD+.</a:t>
            </a:r>
          </a:p>
          <a:p>
            <a:pPr marL="182563" indent="-182563">
              <a:tabLst>
                <a:tab pos="182563" algn="l"/>
              </a:tabLst>
            </a:pPr>
            <a:endParaRPr lang="en-GB" sz="1000" dirty="0" smtClean="0"/>
          </a:p>
          <a:p>
            <a:pPr marL="182563" indent="-182563">
              <a:tabLst>
                <a:tab pos="182563" algn="l"/>
              </a:tabLst>
            </a:pPr>
            <a:r>
              <a:rPr lang="en-US" sz="1600" dirty="0" smtClean="0"/>
              <a:t>Indonesia </a:t>
            </a:r>
            <a:r>
              <a:rPr lang="en-US" sz="1600" dirty="0"/>
              <a:t>further developed </a:t>
            </a:r>
            <a:r>
              <a:rPr lang="en-US" sz="1600" dirty="0" smtClean="0"/>
              <a:t>the </a:t>
            </a: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Indonesia Green Economy Model </a:t>
            </a:r>
            <a:r>
              <a:rPr lang="en-US" sz="1600" dirty="0"/>
              <a:t>(</a:t>
            </a:r>
            <a:r>
              <a:rPr lang="en-US" sz="1600" dirty="0" smtClean="0"/>
              <a:t>I-GEM).</a:t>
            </a:r>
            <a:endParaRPr lang="en-GB" sz="1600" dirty="0" smtClean="0"/>
          </a:p>
        </p:txBody>
      </p:sp>
      <p:sp>
        <p:nvSpPr>
          <p:cNvPr id="17" name="Content Placeholder 3"/>
          <p:cNvSpPr txBox="1">
            <a:spLocks/>
          </p:cNvSpPr>
          <p:nvPr/>
        </p:nvSpPr>
        <p:spPr>
          <a:xfrm>
            <a:off x="222849" y="2268994"/>
            <a:ext cx="4349151" cy="45890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1600" dirty="0" smtClean="0"/>
          </a:p>
          <a:p>
            <a:pPr marL="176213" indent="-176213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Cambodia, Ecuador, Nigeria, Sri Lanka and Zambia </a:t>
            </a:r>
            <a:r>
              <a:rPr lang="en-GB" sz="1600" dirty="0"/>
              <a:t>have </a:t>
            </a:r>
            <a:r>
              <a:rPr lang="en-GB" sz="1600" dirty="0" smtClean="0"/>
              <a:t>paid more attention to drivers of deforestation analyses and to creation of robust baseline for forest cover.</a:t>
            </a:r>
          </a:p>
          <a:p>
            <a:pPr marL="0" indent="0">
              <a:buNone/>
            </a:pPr>
            <a:endParaRPr lang="en-GB" sz="1600" dirty="0" smtClean="0"/>
          </a:p>
          <a:p>
            <a:pPr marL="176213" indent="-176213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Sri Lanka </a:t>
            </a:r>
            <a:r>
              <a:rPr lang="en-GB" sz="1600" dirty="0" smtClean="0"/>
              <a:t>is hiring a private sector engagement consultant to boost the work in this area.</a:t>
            </a:r>
          </a:p>
          <a:p>
            <a:pPr marL="0" indent="0">
              <a:buNone/>
            </a:pPr>
            <a:endParaRPr lang="en-GB" sz="1600" dirty="0"/>
          </a:p>
          <a:p>
            <a:pPr marL="176213" indent="-176213"/>
            <a:r>
              <a:rPr lang="en-GB" sz="1600" dirty="0" smtClean="0"/>
              <a:t>Stakeholder consultations include a </a:t>
            </a: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broader set of stakeholders</a:t>
            </a:r>
            <a:r>
              <a:rPr lang="en-GB" sz="1600" dirty="0" smtClean="0"/>
              <a:t> that go beyond CSO and indigenous peoples.</a:t>
            </a:r>
          </a:p>
          <a:p>
            <a:pPr marL="176213" indent="-176213"/>
            <a:endParaRPr lang="en-GB" sz="1600" dirty="0" smtClean="0"/>
          </a:p>
          <a:p>
            <a:pPr marL="176213" indent="-176213"/>
            <a:endParaRPr lang="en-GB" sz="1600" dirty="0" smtClean="0"/>
          </a:p>
        </p:txBody>
      </p:sp>
    </p:spTree>
    <p:extLst>
      <p:ext uri="{BB962C8B-B14F-4D97-AF65-F5344CB8AC3E}">
        <p14:creationId xmlns:p14="http://schemas.microsoft.com/office/powerpoint/2010/main" val="373805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08451" y="2128026"/>
            <a:ext cx="4191000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6213" indent="-176213" algn="ctr"/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OUTCOME 7. KM and Communication</a:t>
            </a:r>
          </a:p>
          <a:p>
            <a:pPr marL="176213" indent="-176213" algn="ctr"/>
            <a:endParaRPr lang="en-GB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180975" indent="-180975">
              <a:buClr>
                <a:schemeClr val="accent3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GB" sz="1600" dirty="0" smtClean="0"/>
              <a:t>Strengthened </a:t>
            </a:r>
            <a:r>
              <a:rPr lang="en-GB" sz="1600" b="1" dirty="0">
                <a:solidFill>
                  <a:schemeClr val="accent3">
                    <a:lumMod val="50000"/>
                  </a:schemeClr>
                </a:solidFill>
              </a:rPr>
              <a:t>KM and </a:t>
            </a: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Communication</a:t>
            </a:r>
            <a:r>
              <a:rPr lang="en-GB" sz="1600" dirty="0" smtClean="0"/>
              <a:t>: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GB" sz="500" dirty="0" smtClean="0"/>
          </a:p>
          <a:p>
            <a:pPr marL="466725" indent="-285750">
              <a:buFont typeface="Wingdings" panose="05000000000000000000" pitchFamily="2" charset="2"/>
              <a:buChar char="Ø"/>
            </a:pPr>
            <a:r>
              <a:rPr lang="en-GB" sz="1600" dirty="0"/>
              <a:t>Communication through social networks and other channels re-activated or reinforced.</a:t>
            </a:r>
          </a:p>
          <a:p>
            <a:pPr marL="466725" indent="-285750">
              <a:buFont typeface="Wingdings" panose="05000000000000000000" pitchFamily="2" charset="2"/>
              <a:buChar char="Ø"/>
            </a:pPr>
            <a:r>
              <a:rPr lang="en-GB" sz="1600" dirty="0"/>
              <a:t>Numerous KM products and events </a:t>
            </a:r>
            <a:r>
              <a:rPr lang="en-GB" sz="1600" dirty="0" smtClean="0"/>
              <a:t>delivered</a:t>
            </a:r>
          </a:p>
          <a:p>
            <a:pPr marL="466725" indent="-285750">
              <a:buFont typeface="Wingdings" panose="05000000000000000000" pitchFamily="2" charset="2"/>
              <a:buChar char="Ø"/>
            </a:pPr>
            <a:r>
              <a:rPr lang="en-US" sz="1600" dirty="0" smtClean="0"/>
              <a:t>Significant increase in stakeholder engagement </a:t>
            </a:r>
            <a:r>
              <a:rPr lang="en-US" sz="1600" dirty="0"/>
              <a:t>with the </a:t>
            </a:r>
            <a:r>
              <a:rPr lang="en-US" sz="1600" dirty="0" smtClean="0"/>
              <a:t>KM </a:t>
            </a:r>
            <a:r>
              <a:rPr lang="en-US" sz="1600" dirty="0"/>
              <a:t>information sharing </a:t>
            </a:r>
            <a:r>
              <a:rPr lang="en-US" sz="1600" dirty="0" smtClean="0"/>
              <a:t>tools.</a:t>
            </a:r>
          </a:p>
          <a:p>
            <a:pPr marL="180975"/>
            <a:endParaRPr lang="en-GB" sz="1600" dirty="0" smtClean="0"/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Workspace</a:t>
            </a:r>
            <a:r>
              <a:rPr lang="en-GB" sz="1600" dirty="0" smtClean="0"/>
              <a:t> upgrade is near completion.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781300" y="381000"/>
            <a:ext cx="3581400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000" dirty="0" smtClean="0"/>
              <a:t>HIGHLIGHTS</a:t>
            </a:r>
            <a:endParaRPr lang="en-US" sz="3000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22849" y="1447800"/>
            <a:ext cx="4349151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National Programmes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724400" y="1447800"/>
            <a:ext cx="4191000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SNA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3994139" y="855207"/>
            <a:ext cx="1155722" cy="1185186"/>
            <a:chOff x="3972790" y="879998"/>
            <a:chExt cx="1155722" cy="1358395"/>
          </a:xfrm>
          <a:solidFill>
            <a:schemeClr val="accent3">
              <a:lumMod val="75000"/>
            </a:schemeClr>
          </a:solidFill>
        </p:grpSpPr>
        <p:sp>
          <p:nvSpPr>
            <p:cNvPr id="13" name="Circular Arrow 12"/>
            <p:cNvSpPr/>
            <p:nvPr/>
          </p:nvSpPr>
          <p:spPr>
            <a:xfrm>
              <a:off x="3972790" y="879998"/>
              <a:ext cx="1155721" cy="1358395"/>
            </a:xfrm>
            <a:prstGeom prst="circularArrow">
              <a:avLst>
                <a:gd name="adj1" fmla="val 12500"/>
                <a:gd name="adj2" fmla="val 1142322"/>
                <a:gd name="adj3" fmla="val 20457678"/>
                <a:gd name="adj4" fmla="val 10800000"/>
                <a:gd name="adj5" fmla="val 12500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Circular Arrow 13"/>
            <p:cNvSpPr/>
            <p:nvPr/>
          </p:nvSpPr>
          <p:spPr>
            <a:xfrm rot="10800000">
              <a:off x="3972790" y="879998"/>
              <a:ext cx="1155722" cy="1358395"/>
            </a:xfrm>
            <a:prstGeom prst="circularArrow">
              <a:avLst>
                <a:gd name="adj1" fmla="val 12500"/>
                <a:gd name="adj2" fmla="val 1142322"/>
                <a:gd name="adj3" fmla="val 20457678"/>
                <a:gd name="adj4" fmla="val 11062819"/>
                <a:gd name="adj5" fmla="val 12500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222849" y="2057056"/>
            <a:ext cx="4267200" cy="46568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en-GB" sz="1600" dirty="0" smtClean="0"/>
          </a:p>
          <a:p>
            <a:pPr marL="176213" indent="-176213"/>
            <a:r>
              <a:rPr lang="en-GB" sz="1600" dirty="0" smtClean="0"/>
              <a:t>Increased </a:t>
            </a: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recognition of National REDD+ Strategies</a:t>
            </a:r>
            <a:r>
              <a:rPr lang="en-GB" sz="1600" dirty="0" smtClean="0"/>
              <a:t> as the tool for moving towards RBA.</a:t>
            </a:r>
          </a:p>
          <a:p>
            <a:pPr marL="176213" indent="-176213"/>
            <a:endParaRPr lang="en-GB" sz="1600" dirty="0" smtClean="0"/>
          </a:p>
          <a:p>
            <a:pPr marL="176213" indent="-176213"/>
            <a:r>
              <a:rPr lang="en-GB" sz="1600" dirty="0" smtClean="0"/>
              <a:t>Supported the </a:t>
            </a: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design of new NPs </a:t>
            </a:r>
            <a:r>
              <a:rPr lang="en-GB" sz="1600" dirty="0" smtClean="0"/>
              <a:t>in a way responsive to the REDD+ Rulebook.</a:t>
            </a:r>
          </a:p>
          <a:p>
            <a:pPr marL="176213" indent="-176213"/>
            <a:endParaRPr lang="en-GB" sz="1600" dirty="0" smtClean="0"/>
          </a:p>
          <a:p>
            <a:pPr marL="176213" indent="-176213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Future reports </a:t>
            </a:r>
            <a:r>
              <a:rPr lang="en-GB" sz="1600" dirty="0" smtClean="0"/>
              <a:t>will reflect the relationship between the National Programmes and the REDD+ Rulebook</a:t>
            </a:r>
          </a:p>
          <a:p>
            <a:pPr marL="176213" indent="-176213"/>
            <a:endParaRPr lang="en-GB" sz="1600" dirty="0" smtClean="0"/>
          </a:p>
          <a:p>
            <a:pPr marL="176213" indent="-176213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UN-REDD and FCPF </a:t>
            </a:r>
            <a:r>
              <a:rPr lang="en-GB" sz="1600" dirty="0" smtClean="0"/>
              <a:t>synchronized reporting cycle:</a:t>
            </a:r>
          </a:p>
          <a:p>
            <a:pPr marL="630238">
              <a:buFont typeface="Wingdings" panose="05000000000000000000" pitchFamily="2" charset="2"/>
              <a:buChar char="Ø"/>
            </a:pPr>
            <a:r>
              <a:rPr lang="en-GB" sz="1600" dirty="0" smtClean="0"/>
              <a:t>Annual report: March 15</a:t>
            </a:r>
          </a:p>
          <a:p>
            <a:pPr marL="630238">
              <a:buFont typeface="Wingdings" panose="05000000000000000000" pitchFamily="2" charset="2"/>
              <a:buChar char="Ø"/>
            </a:pPr>
            <a:r>
              <a:rPr lang="en-GB" sz="1600" dirty="0" smtClean="0"/>
              <a:t>Semi-annual progress report: August 15</a:t>
            </a:r>
          </a:p>
          <a:p>
            <a:pPr marL="176213" indent="-176213"/>
            <a:endParaRPr lang="en-GB" sz="1600" dirty="0" smtClean="0"/>
          </a:p>
        </p:txBody>
      </p:sp>
    </p:spTree>
    <p:extLst>
      <p:ext uri="{BB962C8B-B14F-4D97-AF65-F5344CB8AC3E}">
        <p14:creationId xmlns:p14="http://schemas.microsoft.com/office/powerpoint/2010/main" val="134475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781300" y="381000"/>
            <a:ext cx="3581400" cy="609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000" dirty="0" smtClean="0"/>
              <a:t>HIGHLIGHTS</a:t>
            </a:r>
            <a:endParaRPr lang="en-US" sz="30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648200" y="1447800"/>
            <a:ext cx="4267200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SNA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46850"/>
            <a:ext cx="4267200" cy="4572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1800" b="1" dirty="0">
                <a:solidFill>
                  <a:schemeClr val="accent3">
                    <a:lumMod val="50000"/>
                  </a:schemeClr>
                </a:solidFill>
              </a:rPr>
              <a:t>OUTCOME </a:t>
            </a: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</a:rPr>
              <a:t>8. Secretariat  </a:t>
            </a:r>
          </a:p>
          <a:p>
            <a:pPr marL="0" indent="0">
              <a:buNone/>
            </a:pPr>
            <a:endParaRPr lang="en-GB" sz="18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176213" indent="-176213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External UN-REDD Programme Evaluation </a:t>
            </a:r>
            <a:r>
              <a:rPr lang="en-GB" sz="1600" dirty="0" smtClean="0"/>
              <a:t>completed.</a:t>
            </a:r>
          </a:p>
          <a:p>
            <a:pPr marL="0" indent="0">
              <a:buNone/>
            </a:pPr>
            <a:endParaRPr lang="en-GB" sz="1600" dirty="0" smtClean="0"/>
          </a:p>
          <a:p>
            <a:pPr marL="176213" indent="-176213"/>
            <a:r>
              <a:rPr lang="en-GB" sz="1600" dirty="0" smtClean="0"/>
              <a:t>Roadmap for development </a:t>
            </a: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post-2015 strategy</a:t>
            </a:r>
            <a:r>
              <a:rPr lang="en-GB" sz="1600" dirty="0" smtClean="0"/>
              <a:t> of the Programme developed.</a:t>
            </a:r>
          </a:p>
          <a:p>
            <a:pPr marL="0" indent="0">
              <a:buNone/>
            </a:pPr>
            <a:endParaRPr lang="en-GB" sz="1600" dirty="0" smtClean="0"/>
          </a:p>
          <a:p>
            <a:pPr marL="176213" indent="-176213"/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6 New Policy Board members </a:t>
            </a:r>
            <a:r>
              <a:rPr lang="en-GB" sz="1600" dirty="0" smtClean="0"/>
              <a:t>- Argentina, Bangladesh, Republic of Congo, Côte d’Ivoire, Honduras and Sri Lanka.</a:t>
            </a:r>
          </a:p>
          <a:p>
            <a:pPr marL="0" indent="0">
              <a:buNone/>
            </a:pPr>
            <a:endParaRPr lang="en-GB" sz="1600" dirty="0" smtClean="0"/>
          </a:p>
          <a:p>
            <a:pPr marL="176213" indent="-176213"/>
            <a:r>
              <a:rPr lang="en-GB" sz="1600" dirty="0" smtClean="0"/>
              <a:t>UN-REDD Programme </a:t>
            </a:r>
            <a:r>
              <a:rPr lang="en-GB" sz="1600" b="1" dirty="0">
                <a:solidFill>
                  <a:schemeClr val="accent3">
                    <a:lumMod val="50000"/>
                  </a:schemeClr>
                </a:solidFill>
              </a:rPr>
              <a:t>governance capacity building workshop</a:t>
            </a:r>
            <a:r>
              <a:rPr lang="en-GB" sz="1600" dirty="0" smtClean="0"/>
              <a:t> took place in 3 regions.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22849" y="1447800"/>
            <a:ext cx="4272951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National Programmes</a:t>
            </a:r>
          </a:p>
        </p:txBody>
      </p:sp>
      <p:sp>
        <p:nvSpPr>
          <p:cNvPr id="8" name="Content Placeholder 2"/>
          <p:cNvSpPr>
            <a:spLocks noGrp="1"/>
          </p:cNvSpPr>
          <p:nvPr/>
        </p:nvSpPr>
        <p:spPr>
          <a:xfrm>
            <a:off x="184749" y="2057400"/>
            <a:ext cx="4311052" cy="41785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</a:rPr>
              <a:t>National Programmes status:</a:t>
            </a:r>
          </a:p>
          <a:p>
            <a:pPr marL="0" indent="0">
              <a:buNone/>
            </a:pPr>
            <a:endParaRPr lang="en-GB" sz="18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630238">
              <a:buFont typeface="Wingdings" panose="05000000000000000000" pitchFamily="2" charset="2"/>
              <a:buChar char="Ø"/>
            </a:pPr>
            <a:r>
              <a:rPr lang="en-GB" sz="1600" dirty="0" smtClean="0"/>
              <a:t>12 active</a:t>
            </a:r>
          </a:p>
          <a:p>
            <a:pPr marL="630238">
              <a:buFont typeface="Wingdings" panose="05000000000000000000" pitchFamily="2" charset="2"/>
              <a:buChar char="Ø"/>
            </a:pPr>
            <a:r>
              <a:rPr lang="en-GB" sz="1600" dirty="0" smtClean="0"/>
              <a:t>6 completed</a:t>
            </a:r>
          </a:p>
          <a:p>
            <a:pPr marL="630238">
              <a:buFont typeface="Wingdings" panose="05000000000000000000" pitchFamily="2" charset="2"/>
              <a:buChar char="Ø"/>
            </a:pPr>
            <a:r>
              <a:rPr lang="en-GB" sz="1600" dirty="0" smtClean="0"/>
              <a:t>2 pending signature</a:t>
            </a:r>
          </a:p>
          <a:p>
            <a:pPr marL="630238">
              <a:buFont typeface="Wingdings" panose="05000000000000000000" pitchFamily="2" charset="2"/>
              <a:buChar char="Ø"/>
            </a:pPr>
            <a:r>
              <a:rPr lang="en-GB" sz="1600" dirty="0" smtClean="0"/>
              <a:t>5 in pipeline</a:t>
            </a:r>
          </a:p>
          <a:p>
            <a:pPr marL="630238">
              <a:buFont typeface="Wingdings" panose="05000000000000000000" pitchFamily="2" charset="2"/>
              <a:buChar char="Ø"/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Colombia</a:t>
            </a:r>
            <a:r>
              <a:rPr lang="en-GB" sz="1600" dirty="0" smtClean="0"/>
              <a:t> requested an extension for signing of its National Programme.</a:t>
            </a:r>
          </a:p>
          <a:p>
            <a:pPr marL="630238">
              <a:buFont typeface="Wingdings" panose="05000000000000000000" pitchFamily="2" charset="2"/>
              <a:buChar char="Ø"/>
            </a:pP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Ecuador's</a:t>
            </a:r>
            <a:r>
              <a:rPr lang="en-GB" sz="1600" dirty="0" smtClean="0"/>
              <a:t> National Programme was extended by 14 months.</a:t>
            </a:r>
          </a:p>
          <a:p>
            <a:pPr marL="630238">
              <a:buFont typeface="Wingdings" panose="05000000000000000000" pitchFamily="2" charset="2"/>
              <a:buChar char="Ø"/>
            </a:pPr>
            <a:endParaRPr lang="en-GB" sz="1600" dirty="0" smtClean="0"/>
          </a:p>
        </p:txBody>
      </p:sp>
    </p:spTree>
    <p:extLst>
      <p:ext uri="{BB962C8B-B14F-4D97-AF65-F5344CB8AC3E}">
        <p14:creationId xmlns:p14="http://schemas.microsoft.com/office/powerpoint/2010/main" val="99287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2152649" y="381000"/>
            <a:ext cx="4610100" cy="56184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3000" dirty="0" smtClean="0"/>
              <a:t>FINANCIAL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sz="half" idx="1"/>
          </p:nvPr>
        </p:nvSpPr>
        <p:spPr>
          <a:xfrm>
            <a:off x="2152649" y="1828800"/>
            <a:ext cx="4191000" cy="4267200"/>
          </a:xfrm>
        </p:spPr>
        <p:txBody>
          <a:bodyPr>
            <a:normAutofit/>
          </a:bodyPr>
          <a:lstStyle/>
          <a:p>
            <a:r>
              <a:rPr lang="en-GB" sz="1600" dirty="0" smtClean="0"/>
              <a:t>Interim, un-certified financial information.</a:t>
            </a:r>
          </a:p>
          <a:p>
            <a:pPr marL="0" indent="0">
              <a:buNone/>
            </a:pPr>
            <a:r>
              <a:rPr lang="en-GB" sz="1200" dirty="0" smtClean="0"/>
              <a:t> </a:t>
            </a:r>
          </a:p>
          <a:p>
            <a:r>
              <a:rPr lang="en-GB" sz="1600" dirty="0" smtClean="0"/>
              <a:t>Comprise both disbursements and commitments.</a:t>
            </a:r>
          </a:p>
          <a:p>
            <a:endParaRPr lang="en-GB" sz="1200" dirty="0" smtClean="0"/>
          </a:p>
          <a:p>
            <a:r>
              <a:rPr lang="en-GB" sz="1600" dirty="0" smtClean="0"/>
              <a:t>Official year-end expenditures are available </a:t>
            </a:r>
            <a:r>
              <a:rPr lang="en-US" sz="1600" dirty="0" smtClean="0"/>
              <a:t>by </a:t>
            </a:r>
            <a:r>
              <a:rPr lang="en-US" sz="1600" dirty="0"/>
              <a:t>April 2015</a:t>
            </a:r>
            <a:r>
              <a:rPr lang="en-GB" sz="1600" dirty="0" smtClean="0"/>
              <a:t> and reported in Annual Reports.</a:t>
            </a:r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endParaRPr lang="en-GB" sz="1600" dirty="0"/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088797" y="1226233"/>
            <a:ext cx="4191000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CH" sz="2400" b="1" dirty="0">
                <a:solidFill>
                  <a:schemeClr val="accent3">
                    <a:lumMod val="50000"/>
                  </a:schemeClr>
                </a:solidFill>
              </a:rPr>
              <a:t>Financial </a:t>
            </a:r>
            <a:r>
              <a:rPr lang="fr-CH" sz="2400" b="1" dirty="0" smtClean="0">
                <a:solidFill>
                  <a:schemeClr val="accent3">
                    <a:lumMod val="50000"/>
                  </a:schemeClr>
                </a:solidFill>
              </a:rPr>
              <a:t>Information</a:t>
            </a:r>
            <a:r>
              <a:rPr lang="fr-CH" sz="2400" b="1" dirty="0">
                <a:solidFill>
                  <a:schemeClr val="accent3">
                    <a:lumMod val="50000"/>
                  </a:schemeClr>
                </a:solidFill>
              </a:rPr>
              <a:t>:</a:t>
            </a:r>
          </a:p>
          <a:p>
            <a:pPr marL="0" indent="0">
              <a:buFont typeface="Arial" pitchFamily="34" charset="0"/>
              <a:buNone/>
            </a:pPr>
            <a:endParaRPr lang="fr-CH" sz="2400" dirty="0"/>
          </a:p>
        </p:txBody>
      </p:sp>
      <p:grpSp>
        <p:nvGrpSpPr>
          <p:cNvPr id="20" name="Group 19"/>
          <p:cNvGrpSpPr/>
          <p:nvPr/>
        </p:nvGrpSpPr>
        <p:grpSpPr>
          <a:xfrm>
            <a:off x="2150303" y="3962400"/>
            <a:ext cx="4129494" cy="2632293"/>
            <a:chOff x="9804072" y="557967"/>
            <a:chExt cx="3742210" cy="2632293"/>
          </a:xfrm>
        </p:grpSpPr>
        <p:sp>
          <p:nvSpPr>
            <p:cNvPr id="21" name="Freeform 20"/>
            <p:cNvSpPr/>
            <p:nvPr/>
          </p:nvSpPr>
          <p:spPr>
            <a:xfrm>
              <a:off x="9806197" y="557967"/>
              <a:ext cx="3702633" cy="762000"/>
            </a:xfrm>
            <a:custGeom>
              <a:avLst/>
              <a:gdLst>
                <a:gd name="connsiteX0" fmla="*/ 0 w 3178950"/>
                <a:gd name="connsiteY0" fmla="*/ 113124 h 1131242"/>
                <a:gd name="connsiteX1" fmla="*/ 113124 w 3178950"/>
                <a:gd name="connsiteY1" fmla="*/ 0 h 1131242"/>
                <a:gd name="connsiteX2" fmla="*/ 3065826 w 3178950"/>
                <a:gd name="connsiteY2" fmla="*/ 0 h 1131242"/>
                <a:gd name="connsiteX3" fmla="*/ 3178950 w 3178950"/>
                <a:gd name="connsiteY3" fmla="*/ 113124 h 1131242"/>
                <a:gd name="connsiteX4" fmla="*/ 3178950 w 3178950"/>
                <a:gd name="connsiteY4" fmla="*/ 1018118 h 1131242"/>
                <a:gd name="connsiteX5" fmla="*/ 3065826 w 3178950"/>
                <a:gd name="connsiteY5" fmla="*/ 1131242 h 1131242"/>
                <a:gd name="connsiteX6" fmla="*/ 113124 w 3178950"/>
                <a:gd name="connsiteY6" fmla="*/ 1131242 h 1131242"/>
                <a:gd name="connsiteX7" fmla="*/ 0 w 3178950"/>
                <a:gd name="connsiteY7" fmla="*/ 1018118 h 1131242"/>
                <a:gd name="connsiteX8" fmla="*/ 0 w 3178950"/>
                <a:gd name="connsiteY8" fmla="*/ 113124 h 1131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78950" h="1131242">
                  <a:moveTo>
                    <a:pt x="0" y="113124"/>
                  </a:moveTo>
                  <a:cubicBezTo>
                    <a:pt x="0" y="50647"/>
                    <a:pt x="50647" y="0"/>
                    <a:pt x="113124" y="0"/>
                  </a:cubicBezTo>
                  <a:lnTo>
                    <a:pt x="3065826" y="0"/>
                  </a:lnTo>
                  <a:cubicBezTo>
                    <a:pt x="3128303" y="0"/>
                    <a:pt x="3178950" y="50647"/>
                    <a:pt x="3178950" y="113124"/>
                  </a:cubicBezTo>
                  <a:lnTo>
                    <a:pt x="3178950" y="1018118"/>
                  </a:lnTo>
                  <a:cubicBezTo>
                    <a:pt x="3178950" y="1080595"/>
                    <a:pt x="3128303" y="1131242"/>
                    <a:pt x="3065826" y="1131242"/>
                  </a:cubicBezTo>
                  <a:lnTo>
                    <a:pt x="113124" y="1131242"/>
                  </a:lnTo>
                  <a:cubicBezTo>
                    <a:pt x="50647" y="1131242"/>
                    <a:pt x="0" y="1080595"/>
                    <a:pt x="0" y="1018118"/>
                  </a:cubicBezTo>
                  <a:lnTo>
                    <a:pt x="0" y="113124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328" tIns="57263" rIns="69328" bIns="57263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H" sz="1900" b="1" kern="1200" dirty="0" smtClean="0">
                  <a:solidFill>
                    <a:schemeClr val="tx1"/>
                  </a:solidFill>
                </a:rPr>
                <a:t>UN-REDD Programme </a:t>
              </a:r>
            </a:p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H" sz="2800" b="1" dirty="0">
                  <a:solidFill>
                    <a:schemeClr val="accent3">
                      <a:lumMod val="50000"/>
                    </a:schemeClr>
                  </a:solidFill>
                </a:rPr>
                <a:t>73% </a:t>
              </a:r>
              <a:r>
                <a:rPr lang="fr-CH" sz="1900" kern="1200" dirty="0" err="1" smtClean="0">
                  <a:solidFill>
                    <a:schemeClr val="tx1"/>
                  </a:solidFill>
                </a:rPr>
                <a:t>delivery</a:t>
              </a:r>
              <a:r>
                <a:rPr lang="fr-CH" sz="1900" kern="1200" dirty="0" smtClean="0">
                  <a:solidFill>
                    <a:schemeClr val="tx1"/>
                  </a:solidFill>
                </a:rPr>
                <a:t> </a:t>
              </a:r>
              <a:r>
                <a:rPr lang="fr-CH" sz="19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fr-CH" sz="1900" dirty="0" smtClean="0">
                  <a:solidFill>
                    <a:schemeClr val="tx1"/>
                  </a:solidFill>
                </a:rPr>
                <a:t>= </a:t>
              </a:r>
              <a:r>
                <a:rPr lang="fr-CH" sz="1900" kern="1200" dirty="0" smtClean="0">
                  <a:solidFill>
                    <a:schemeClr val="tx1"/>
                  </a:solidFill>
                </a:rPr>
                <a:t>US$ 115,151,862</a:t>
              </a:r>
              <a:endParaRPr lang="en-US" sz="1900" kern="1200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9804072" y="1472367"/>
              <a:ext cx="1823611" cy="1717893"/>
            </a:xfrm>
            <a:custGeom>
              <a:avLst/>
              <a:gdLst>
                <a:gd name="connsiteX0" fmla="*/ 0 w 2543160"/>
                <a:gd name="connsiteY0" fmla="*/ 113124 h 1131242"/>
                <a:gd name="connsiteX1" fmla="*/ 113124 w 2543160"/>
                <a:gd name="connsiteY1" fmla="*/ 0 h 1131242"/>
                <a:gd name="connsiteX2" fmla="*/ 2430036 w 2543160"/>
                <a:gd name="connsiteY2" fmla="*/ 0 h 1131242"/>
                <a:gd name="connsiteX3" fmla="*/ 2543160 w 2543160"/>
                <a:gd name="connsiteY3" fmla="*/ 113124 h 1131242"/>
                <a:gd name="connsiteX4" fmla="*/ 2543160 w 2543160"/>
                <a:gd name="connsiteY4" fmla="*/ 1018118 h 1131242"/>
                <a:gd name="connsiteX5" fmla="*/ 2430036 w 2543160"/>
                <a:gd name="connsiteY5" fmla="*/ 1131242 h 1131242"/>
                <a:gd name="connsiteX6" fmla="*/ 113124 w 2543160"/>
                <a:gd name="connsiteY6" fmla="*/ 1131242 h 1131242"/>
                <a:gd name="connsiteX7" fmla="*/ 0 w 2543160"/>
                <a:gd name="connsiteY7" fmla="*/ 1018118 h 1131242"/>
                <a:gd name="connsiteX8" fmla="*/ 0 w 2543160"/>
                <a:gd name="connsiteY8" fmla="*/ 113124 h 1131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3160" h="1131242">
                  <a:moveTo>
                    <a:pt x="0" y="113124"/>
                  </a:moveTo>
                  <a:cubicBezTo>
                    <a:pt x="0" y="50647"/>
                    <a:pt x="50647" y="0"/>
                    <a:pt x="113124" y="0"/>
                  </a:cubicBezTo>
                  <a:lnTo>
                    <a:pt x="2430036" y="0"/>
                  </a:lnTo>
                  <a:cubicBezTo>
                    <a:pt x="2492513" y="0"/>
                    <a:pt x="2543160" y="50647"/>
                    <a:pt x="2543160" y="113124"/>
                  </a:cubicBezTo>
                  <a:lnTo>
                    <a:pt x="2543160" y="1018118"/>
                  </a:lnTo>
                  <a:cubicBezTo>
                    <a:pt x="2543160" y="1080595"/>
                    <a:pt x="2492513" y="1131242"/>
                    <a:pt x="2430036" y="1131242"/>
                  </a:cubicBezTo>
                  <a:lnTo>
                    <a:pt x="113124" y="1131242"/>
                  </a:lnTo>
                  <a:cubicBezTo>
                    <a:pt x="50647" y="1131242"/>
                    <a:pt x="0" y="1080595"/>
                    <a:pt x="0" y="1018118"/>
                  </a:cubicBezTo>
                  <a:lnTo>
                    <a:pt x="0" y="113124"/>
                  </a:lnTo>
                  <a:close/>
                </a:path>
              </a:pathLst>
            </a:custGeom>
            <a:solidFill>
              <a:srgbClr val="D5D0B5">
                <a:alpha val="89804"/>
              </a:srgbClr>
            </a:solidFill>
            <a:ln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7423" tIns="55993" rIns="67423" bIns="55993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H" sz="2400" b="1" kern="1200" dirty="0" smtClean="0">
                  <a:solidFill>
                    <a:schemeClr val="tx1"/>
                  </a:solidFill>
                </a:rPr>
                <a:t>SNA</a:t>
              </a:r>
              <a:endParaRPr lang="fr-CH" sz="2400" dirty="0">
                <a:solidFill>
                  <a:schemeClr val="tx1"/>
                </a:solidFill>
              </a:endParaRP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H" sz="2800" b="1" kern="1200" dirty="0" smtClean="0">
                  <a:solidFill>
                    <a:schemeClr val="accent3">
                      <a:lumMod val="50000"/>
                    </a:schemeClr>
                  </a:solidFill>
                </a:rPr>
                <a:t>75% </a:t>
              </a:r>
              <a:r>
                <a:rPr lang="fr-CH" sz="1800" kern="1200" dirty="0" err="1" smtClean="0"/>
                <a:t>delivery</a:t>
              </a:r>
              <a:endParaRPr lang="fr-CH" sz="1800" kern="1200" dirty="0" smtClean="0"/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H" sz="1800" kern="1200" dirty="0" smtClean="0"/>
                <a:t>(US$ 73,516,262)</a:t>
              </a:r>
              <a:endParaRPr lang="en-US" sz="1800" kern="1200" dirty="0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11793683" y="1472366"/>
              <a:ext cx="1752599" cy="1717893"/>
            </a:xfrm>
            <a:custGeom>
              <a:avLst/>
              <a:gdLst>
                <a:gd name="connsiteX0" fmla="*/ 0 w 2543160"/>
                <a:gd name="connsiteY0" fmla="*/ 113124 h 1131242"/>
                <a:gd name="connsiteX1" fmla="*/ 113124 w 2543160"/>
                <a:gd name="connsiteY1" fmla="*/ 0 h 1131242"/>
                <a:gd name="connsiteX2" fmla="*/ 2430036 w 2543160"/>
                <a:gd name="connsiteY2" fmla="*/ 0 h 1131242"/>
                <a:gd name="connsiteX3" fmla="*/ 2543160 w 2543160"/>
                <a:gd name="connsiteY3" fmla="*/ 113124 h 1131242"/>
                <a:gd name="connsiteX4" fmla="*/ 2543160 w 2543160"/>
                <a:gd name="connsiteY4" fmla="*/ 1018118 h 1131242"/>
                <a:gd name="connsiteX5" fmla="*/ 2430036 w 2543160"/>
                <a:gd name="connsiteY5" fmla="*/ 1131242 h 1131242"/>
                <a:gd name="connsiteX6" fmla="*/ 113124 w 2543160"/>
                <a:gd name="connsiteY6" fmla="*/ 1131242 h 1131242"/>
                <a:gd name="connsiteX7" fmla="*/ 0 w 2543160"/>
                <a:gd name="connsiteY7" fmla="*/ 1018118 h 1131242"/>
                <a:gd name="connsiteX8" fmla="*/ 0 w 2543160"/>
                <a:gd name="connsiteY8" fmla="*/ 113124 h 1131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43160" h="1131242">
                  <a:moveTo>
                    <a:pt x="0" y="113124"/>
                  </a:moveTo>
                  <a:cubicBezTo>
                    <a:pt x="0" y="50647"/>
                    <a:pt x="50647" y="0"/>
                    <a:pt x="113124" y="0"/>
                  </a:cubicBezTo>
                  <a:lnTo>
                    <a:pt x="2430036" y="0"/>
                  </a:lnTo>
                  <a:cubicBezTo>
                    <a:pt x="2492513" y="0"/>
                    <a:pt x="2543160" y="50647"/>
                    <a:pt x="2543160" y="113124"/>
                  </a:cubicBezTo>
                  <a:lnTo>
                    <a:pt x="2543160" y="1018118"/>
                  </a:lnTo>
                  <a:cubicBezTo>
                    <a:pt x="2543160" y="1080595"/>
                    <a:pt x="2492513" y="1131242"/>
                    <a:pt x="2430036" y="1131242"/>
                  </a:cubicBezTo>
                  <a:lnTo>
                    <a:pt x="113124" y="1131242"/>
                  </a:lnTo>
                  <a:cubicBezTo>
                    <a:pt x="50647" y="1131242"/>
                    <a:pt x="0" y="1080595"/>
                    <a:pt x="0" y="1018118"/>
                  </a:cubicBezTo>
                  <a:lnTo>
                    <a:pt x="0" y="113124"/>
                  </a:lnTo>
                  <a:close/>
                </a:path>
              </a:pathLst>
            </a:custGeom>
            <a:solidFill>
              <a:srgbClr val="D5D0B5">
                <a:alpha val="89804"/>
              </a:srgbClr>
            </a:solidFill>
            <a:ln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7423" tIns="55993" rIns="67423" bIns="55993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fr-CH" sz="2000" b="1" dirty="0" smtClean="0">
                  <a:solidFill>
                    <a:schemeClr val="tx1"/>
                  </a:solidFill>
                </a:rPr>
                <a:t>National Programmes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fr-CH" sz="1000" b="1" dirty="0" smtClean="0">
                  <a:solidFill>
                    <a:schemeClr val="tx1"/>
                  </a:solidFill>
                </a:rPr>
                <a:t> </a:t>
              </a:r>
              <a:r>
                <a:rPr lang="fr-CH" sz="2800" b="1" dirty="0" smtClean="0">
                  <a:solidFill>
                    <a:schemeClr val="accent3">
                      <a:lumMod val="50000"/>
                    </a:schemeClr>
                  </a:solidFill>
                </a:rPr>
                <a:t>69</a:t>
              </a:r>
              <a:r>
                <a:rPr lang="fr-CH" sz="2800" b="1" dirty="0">
                  <a:solidFill>
                    <a:schemeClr val="accent3">
                      <a:lumMod val="50000"/>
                    </a:schemeClr>
                  </a:solidFill>
                </a:rPr>
                <a:t>%</a:t>
              </a:r>
              <a:r>
                <a:rPr lang="fr-CH" sz="1800" b="1" kern="1200" dirty="0" smtClean="0"/>
                <a:t> </a:t>
              </a:r>
              <a:r>
                <a:rPr lang="fr-CH" sz="1800" kern="1200" dirty="0" err="1" smtClean="0"/>
                <a:t>delivery</a:t>
              </a:r>
              <a:r>
                <a:rPr lang="en-US" sz="1800" kern="1200" dirty="0" smtClean="0"/>
                <a:t>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fr-CH" sz="1800" kern="1200" dirty="0" smtClean="0"/>
                <a:t>(US$ 41,635,600)</a:t>
              </a:r>
              <a:endParaRPr lang="en-US" sz="1800" kern="1200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389733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35772" y="609600"/>
            <a:ext cx="7326351" cy="685800"/>
          </a:xfrm>
        </p:spPr>
        <p:txBody>
          <a:bodyPr/>
          <a:lstStyle/>
          <a:p>
            <a:r>
              <a:rPr lang="fr-CH" sz="3000" dirty="0" smtClean="0"/>
              <a:t>FINANCIAL</a:t>
            </a:r>
            <a:br>
              <a:rPr lang="fr-CH" sz="3000" dirty="0" smtClean="0"/>
            </a:br>
            <a:r>
              <a:rPr lang="fr-CH" sz="500" dirty="0" smtClean="0"/>
              <a:t>  </a:t>
            </a:r>
            <a:r>
              <a:rPr lang="fr-CH" sz="3000" dirty="0" smtClean="0"/>
              <a:t/>
            </a:r>
            <a:br>
              <a:rPr lang="fr-CH" sz="3000" dirty="0" smtClean="0"/>
            </a:br>
            <a:r>
              <a:rPr lang="fr-CH" sz="3000" b="1" dirty="0" smtClean="0">
                <a:solidFill>
                  <a:schemeClr val="accent3">
                    <a:lumMod val="50000"/>
                  </a:schemeClr>
                </a:solidFill>
              </a:rPr>
              <a:t>TARGETED SUPPORT &amp;  BACKSTOPPING</a:t>
            </a:r>
            <a:r>
              <a:rPr lang="fr-CH" sz="16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br>
              <a:rPr lang="fr-CH" sz="16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GB" sz="1800" b="1" dirty="0" smtClean="0">
                <a:solidFill>
                  <a:schemeClr val="accent3">
                    <a:lumMod val="50000"/>
                  </a:schemeClr>
                </a:solidFill>
              </a:rPr>
              <a:t>1 </a:t>
            </a:r>
            <a:r>
              <a:rPr lang="en-GB" sz="1800" b="1" dirty="0">
                <a:solidFill>
                  <a:schemeClr val="accent3">
                    <a:lumMod val="50000"/>
                  </a:schemeClr>
                </a:solidFill>
              </a:rPr>
              <a:t>January – 30 June 2014</a:t>
            </a:r>
            <a:endParaRPr lang="en-US" sz="1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34325" y="2209800"/>
            <a:ext cx="869795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Targeted support </a:t>
            </a:r>
            <a:endParaRPr lang="en-GB" sz="1600" b="1" dirty="0" smtClean="0"/>
          </a:p>
          <a:p>
            <a:endParaRPr lang="en-GB" sz="1600" dirty="0" smtClean="0"/>
          </a:p>
          <a:p>
            <a:r>
              <a:rPr lang="en-GB" sz="1600" dirty="0" smtClean="0"/>
              <a:t>Amount approved: </a:t>
            </a:r>
            <a:r>
              <a:rPr lang="en-GB" sz="1600" b="1" dirty="0" smtClean="0"/>
              <a:t>		  </a:t>
            </a:r>
            <a:r>
              <a:rPr lang="en-GB" sz="1600" b="1" dirty="0"/>
              <a:t> </a:t>
            </a:r>
            <a:r>
              <a:rPr lang="en-GB" sz="1600" b="1" dirty="0" smtClean="0"/>
              <a:t>    	</a:t>
            </a:r>
            <a:r>
              <a:rPr lang="en-GB" sz="2000" b="1" dirty="0" smtClean="0">
                <a:solidFill>
                  <a:schemeClr val="accent3">
                    <a:lumMod val="50000"/>
                  </a:schemeClr>
                </a:solidFill>
              </a:rPr>
              <a:t>US</a:t>
            </a:r>
            <a:r>
              <a:rPr lang="en-GB" sz="2000" b="1" dirty="0">
                <a:solidFill>
                  <a:schemeClr val="accent3">
                    <a:lumMod val="50000"/>
                  </a:schemeClr>
                </a:solidFill>
              </a:rPr>
              <a:t>$ 4.8 </a:t>
            </a:r>
            <a:r>
              <a:rPr lang="en-GB" sz="2000" b="1" dirty="0" smtClean="0">
                <a:solidFill>
                  <a:schemeClr val="accent3">
                    <a:lumMod val="50000"/>
                  </a:schemeClr>
                </a:solidFill>
              </a:rPr>
              <a:t>m </a:t>
            </a:r>
            <a:r>
              <a:rPr lang="en-GB" sz="1600" b="1" dirty="0"/>
              <a:t>(represents 57% of total approved amount)</a:t>
            </a:r>
          </a:p>
          <a:p>
            <a:endParaRPr lang="en-US" sz="2000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en-GB" sz="1600" dirty="0"/>
              <a:t>Number of </a:t>
            </a:r>
            <a:r>
              <a:rPr lang="en-GB" sz="1600" dirty="0" smtClean="0"/>
              <a:t>countries supported: </a:t>
            </a:r>
            <a:r>
              <a:rPr lang="en-GB" sz="1600" dirty="0"/>
              <a:t> </a:t>
            </a:r>
            <a:r>
              <a:rPr lang="en-GB" sz="1600" dirty="0" smtClean="0"/>
              <a:t>       	</a:t>
            </a:r>
            <a:r>
              <a:rPr lang="en-GB" sz="2000" b="1" dirty="0" smtClean="0">
                <a:solidFill>
                  <a:schemeClr val="accent3">
                    <a:lumMod val="50000"/>
                  </a:schemeClr>
                </a:solidFill>
              </a:rPr>
              <a:t>8</a:t>
            </a:r>
            <a:r>
              <a:rPr lang="en-GB" sz="1600" b="1" dirty="0" smtClean="0"/>
              <a:t> </a:t>
            </a:r>
            <a:r>
              <a:rPr lang="en-GB" sz="2000" b="1" dirty="0">
                <a:solidFill>
                  <a:schemeClr val="accent3">
                    <a:lumMod val="50000"/>
                  </a:schemeClr>
                </a:solidFill>
              </a:rPr>
              <a:t>country </a:t>
            </a:r>
            <a:r>
              <a:rPr lang="en-GB" sz="1600" dirty="0" smtClean="0"/>
              <a:t>requests and </a:t>
            </a:r>
            <a:r>
              <a:rPr lang="en-GB" sz="2000" b="1" dirty="0">
                <a:solidFill>
                  <a:schemeClr val="accent3">
                    <a:lumMod val="50000"/>
                  </a:schemeClr>
                </a:solidFill>
              </a:rPr>
              <a:t>1</a:t>
            </a:r>
            <a:r>
              <a:rPr lang="en-GB" sz="1600" b="1" dirty="0"/>
              <a:t> </a:t>
            </a:r>
            <a:r>
              <a:rPr lang="en-GB" sz="2000" b="1" dirty="0">
                <a:solidFill>
                  <a:schemeClr val="accent3">
                    <a:lumMod val="50000"/>
                  </a:schemeClr>
                </a:solidFill>
              </a:rPr>
              <a:t>regional</a:t>
            </a:r>
            <a:r>
              <a:rPr lang="en-GB" sz="1600" b="1" dirty="0"/>
              <a:t> </a:t>
            </a:r>
            <a:r>
              <a:rPr lang="en-GB" sz="1600" dirty="0" smtClean="0"/>
              <a:t>request</a:t>
            </a:r>
          </a:p>
          <a:p>
            <a:endParaRPr lang="en-US" sz="1600" dirty="0"/>
          </a:p>
          <a:p>
            <a:r>
              <a:rPr lang="en-GB" sz="1600" dirty="0"/>
              <a:t>          </a:t>
            </a:r>
            <a:r>
              <a:rPr lang="en-GB" sz="1600" dirty="0" smtClean="0"/>
              <a:t>	</a:t>
            </a:r>
            <a:endParaRPr lang="en-US" sz="16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434325" y="3947691"/>
            <a:ext cx="8305800" cy="0"/>
          </a:xfrm>
          <a:prstGeom prst="line">
            <a:avLst/>
          </a:prstGeom>
          <a:ln w="12700" cmpd="dbl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446048" y="3994904"/>
            <a:ext cx="830580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Backstopping</a:t>
            </a:r>
          </a:p>
          <a:p>
            <a:endParaRPr lang="en-GB" sz="1600" dirty="0" smtClean="0"/>
          </a:p>
          <a:p>
            <a:r>
              <a:rPr lang="en-GB" sz="1600" dirty="0" smtClean="0"/>
              <a:t>Total amount in backstopping costs:</a:t>
            </a:r>
            <a:r>
              <a:rPr lang="en-GB" sz="1600" b="1" dirty="0" smtClean="0"/>
              <a:t>      	</a:t>
            </a:r>
            <a:r>
              <a:rPr lang="en-GB" sz="2000" b="1" dirty="0" smtClean="0">
                <a:solidFill>
                  <a:schemeClr val="accent3">
                    <a:lumMod val="50000"/>
                  </a:schemeClr>
                </a:solidFill>
              </a:rPr>
              <a:t>US</a:t>
            </a:r>
            <a:r>
              <a:rPr lang="en-GB" sz="2000" b="1" dirty="0">
                <a:solidFill>
                  <a:schemeClr val="accent3">
                    <a:lumMod val="50000"/>
                  </a:schemeClr>
                </a:solidFill>
              </a:rPr>
              <a:t>$ </a:t>
            </a:r>
            <a:r>
              <a:rPr lang="en-GB" sz="2000" b="1" dirty="0" smtClean="0">
                <a:solidFill>
                  <a:schemeClr val="accent3">
                    <a:lumMod val="50000"/>
                  </a:schemeClr>
                </a:solidFill>
              </a:rPr>
              <a:t>4.6 m</a:t>
            </a:r>
            <a:endParaRPr lang="en-GB" sz="1600" b="1" dirty="0"/>
          </a:p>
          <a:p>
            <a:endParaRPr lang="en-GB" sz="1600" dirty="0" smtClean="0"/>
          </a:p>
          <a:p>
            <a:r>
              <a:rPr lang="en-GB" sz="1600" dirty="0" smtClean="0"/>
              <a:t>Number </a:t>
            </a:r>
            <a:r>
              <a:rPr lang="en-GB" sz="1600" dirty="0"/>
              <a:t>of </a:t>
            </a:r>
            <a:r>
              <a:rPr lang="en-GB" sz="1600" dirty="0" smtClean="0"/>
              <a:t>countries supported</a:t>
            </a: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: </a:t>
            </a:r>
            <a:r>
              <a:rPr lang="en-GB" sz="16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GB" sz="1600" b="1" dirty="0" smtClean="0">
                <a:solidFill>
                  <a:schemeClr val="accent3">
                    <a:lumMod val="50000"/>
                  </a:schemeClr>
                </a:solidFill>
              </a:rPr>
              <a:t> 	</a:t>
            </a:r>
            <a:r>
              <a:rPr lang="en-GB" sz="2000" b="1" dirty="0" smtClean="0">
                <a:solidFill>
                  <a:schemeClr val="accent3">
                    <a:lumMod val="50000"/>
                  </a:schemeClr>
                </a:solidFill>
              </a:rPr>
              <a:t>42 countries</a:t>
            </a:r>
            <a:r>
              <a:rPr lang="en-GB" sz="1600" dirty="0"/>
              <a:t>,</a:t>
            </a:r>
            <a:r>
              <a:rPr lang="en-GB" sz="20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GB" sz="1600" dirty="0"/>
              <a:t>including </a:t>
            </a:r>
            <a:r>
              <a:rPr lang="en-GB" sz="1600" dirty="0" smtClean="0"/>
              <a:t>1 region (Pacific Islands) </a:t>
            </a:r>
            <a:endParaRPr lang="en-GB" sz="1600" dirty="0"/>
          </a:p>
          <a:p>
            <a:r>
              <a:rPr lang="en-GB" sz="1600" dirty="0"/>
              <a:t>	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58550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9282558"/>
              </p:ext>
            </p:extLst>
          </p:nvPr>
        </p:nvGraphicFramePr>
        <p:xfrm>
          <a:off x="228600" y="1913930"/>
          <a:ext cx="8652164" cy="4791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4"/>
          <p:cNvSpPr/>
          <p:nvPr/>
        </p:nvSpPr>
        <p:spPr>
          <a:xfrm>
            <a:off x="893874" y="1102420"/>
            <a:ext cx="7772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EEECE1">
                    <a:lumMod val="2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Per SNA Outcome – </a:t>
            </a:r>
          </a:p>
          <a:p>
            <a:pPr algn="ctr">
              <a:defRPr sz="1800" b="1" i="0" u="none" strike="noStrike" kern="1200" baseline="0">
                <a:solidFill>
                  <a:srgbClr val="EEECE1">
                    <a:lumMod val="2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Total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expenditure and delivery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as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of 30 June 2014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against </a:t>
            </a:r>
          </a:p>
          <a:p>
            <a:pPr algn="ctr">
              <a:defRPr sz="1800" b="1" i="0" u="none" strike="noStrike" kern="1200" baseline="0">
                <a:solidFill>
                  <a:srgbClr val="EEECE1">
                    <a:lumMod val="2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>
                <a:solidFill>
                  <a:schemeClr val="accent3">
                    <a:lumMod val="50000"/>
                  </a:schemeClr>
                </a:solidFill>
              </a:rPr>
              <a:t>budget approved until 31 December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2014 (US$)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819400" y="457200"/>
            <a:ext cx="3581400" cy="609600"/>
          </a:xfrm>
        </p:spPr>
        <p:txBody>
          <a:bodyPr/>
          <a:lstStyle/>
          <a:p>
            <a:r>
              <a:rPr lang="fr-CH" sz="3000" dirty="0" smtClean="0"/>
              <a:t>FINANCIAL</a:t>
            </a:r>
            <a:r>
              <a:rPr lang="fr-CH" sz="3000" b="1" dirty="0" smtClean="0"/>
              <a:t>: </a:t>
            </a:r>
            <a:r>
              <a:rPr lang="fr-CH" sz="3000" b="1" dirty="0" smtClean="0">
                <a:solidFill>
                  <a:schemeClr val="accent3">
                    <a:lumMod val="50000"/>
                  </a:schemeClr>
                </a:solidFill>
              </a:rPr>
              <a:t>SNA</a:t>
            </a:r>
            <a:endParaRPr lang="en-US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7200" y="1809489"/>
            <a:ext cx="56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b="1" dirty="0" smtClean="0"/>
              <a:t>US$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77344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813743"/>
              </p:ext>
            </p:extLst>
          </p:nvPr>
        </p:nvGraphicFramePr>
        <p:xfrm>
          <a:off x="163177" y="1270754"/>
          <a:ext cx="8784000" cy="45966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399308" y="2449461"/>
            <a:ext cx="990600" cy="2769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Closed</a:t>
            </a:r>
            <a:endParaRPr lang="en-GB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5222174" y="3810000"/>
            <a:ext cx="990600" cy="2769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Closed</a:t>
            </a:r>
            <a:endParaRPr lang="en-GB" sz="1200" dirty="0"/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1697335835"/>
              </p:ext>
            </p:extLst>
          </p:nvPr>
        </p:nvGraphicFramePr>
        <p:xfrm>
          <a:off x="2667000" y="6096000"/>
          <a:ext cx="3962399" cy="60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8" name="Title 1"/>
          <p:cNvSpPr txBox="1">
            <a:spLocks/>
          </p:cNvSpPr>
          <p:nvPr/>
        </p:nvSpPr>
        <p:spPr>
          <a:xfrm>
            <a:off x="2001981" y="381000"/>
            <a:ext cx="4745181" cy="875899"/>
          </a:xfrm>
          <a:prstGeom prst="rect">
            <a:avLst/>
          </a:prstGeom>
        </p:spPr>
        <p:txBody>
          <a:bodyPr/>
          <a:lstStyle>
            <a:lvl1pPr algn="ctr"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dirty="0"/>
              <a:t>National Programme Delivery </a:t>
            </a:r>
            <a:r>
              <a:rPr lang="en-GB" altLang="en-US" b="1" dirty="0" smtClean="0"/>
              <a:t>AFRICA</a:t>
            </a:r>
            <a:endParaRPr lang="en-US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468581" y="1608238"/>
            <a:ext cx="106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2060"/>
                </a:solidFill>
              </a:rPr>
              <a:t>31 Dec 13</a:t>
            </a:r>
            <a:endParaRPr lang="en-GB" sz="1600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21777" y="1604636"/>
            <a:ext cx="106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2060"/>
                </a:solidFill>
              </a:rPr>
              <a:t>30 Oct 15</a:t>
            </a:r>
            <a:endParaRPr lang="en-GB" sz="16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22174" y="1599519"/>
            <a:ext cx="106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2060"/>
                </a:solidFill>
              </a:rPr>
              <a:t>30 Jun13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95155" y="1608238"/>
            <a:ext cx="106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2060"/>
                </a:solidFill>
              </a:rPr>
              <a:t>28 Feb 15</a:t>
            </a:r>
            <a:endParaRPr lang="en-GB" sz="1600" b="1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53200" y="1599519"/>
            <a:ext cx="106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2060"/>
                </a:solidFill>
              </a:rPr>
              <a:t>31 Dec 14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34300" y="3948499"/>
            <a:ext cx="8382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CH" sz="1200" dirty="0" err="1" smtClean="0"/>
              <a:t>Submitted</a:t>
            </a:r>
            <a:r>
              <a:rPr lang="fr-CH" sz="1200" dirty="0" smtClean="0"/>
              <a:t> to PB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22218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Chart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1945175"/>
              </p:ext>
            </p:extLst>
          </p:nvPr>
        </p:nvGraphicFramePr>
        <p:xfrm>
          <a:off x="96024" y="1371600"/>
          <a:ext cx="87840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104900" y="4311065"/>
            <a:ext cx="8382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Pending Signature</a:t>
            </a:r>
            <a:endParaRPr lang="en-GB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2817067" y="3445064"/>
            <a:ext cx="838200" cy="2769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Closed</a:t>
            </a:r>
            <a:endParaRPr lang="en-GB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4455367" y="4656025"/>
            <a:ext cx="838200" cy="2769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Closed</a:t>
            </a:r>
            <a:endParaRPr lang="en-GB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7057053" y="3445063"/>
            <a:ext cx="838200" cy="2769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Closed</a:t>
            </a:r>
            <a:endParaRPr lang="en-GB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6218853" y="4772729"/>
            <a:ext cx="838200" cy="2769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Closed</a:t>
            </a:r>
            <a:endParaRPr lang="en-GB" sz="1200" dirty="0"/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1911998" y="367145"/>
            <a:ext cx="5028282" cy="87589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dirty="0"/>
              <a:t>National Programme Delivery</a:t>
            </a:r>
          </a:p>
          <a:p>
            <a:r>
              <a:rPr lang="en-GB" altLang="en-US" b="1" dirty="0" smtClean="0"/>
              <a:t>ASIA-PACIFIC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911998" y="1848216"/>
            <a:ext cx="83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002060"/>
                </a:solidFill>
              </a:rPr>
              <a:t>31 Dec 14</a:t>
            </a:r>
            <a:endParaRPr lang="en-GB" sz="12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82855" y="1838884"/>
            <a:ext cx="83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002060"/>
                </a:solidFill>
              </a:rPr>
              <a:t>31 Oct 12</a:t>
            </a:r>
            <a:endParaRPr lang="en-GB" sz="1200" b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28830" y="1838883"/>
            <a:ext cx="83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002060"/>
                </a:solidFill>
              </a:rPr>
              <a:t>31 Dec15</a:t>
            </a:r>
            <a:endParaRPr lang="en-GB" sz="1200" b="1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88024" y="1838885"/>
            <a:ext cx="83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002060"/>
                </a:solidFill>
              </a:rPr>
              <a:t>31 Mar 14</a:t>
            </a:r>
            <a:endParaRPr lang="en-GB" sz="1200" b="1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26224" y="1838885"/>
            <a:ext cx="83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002060"/>
                </a:solidFill>
              </a:rPr>
              <a:t>30 Jan 16</a:t>
            </a:r>
            <a:endParaRPr lang="en-GB" sz="1200" b="1" dirty="0">
              <a:solidFill>
                <a:srgbClr val="00206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64424" y="1832033"/>
            <a:ext cx="83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002060"/>
                </a:solidFill>
              </a:rPr>
              <a:t>30 Apr 13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57053" y="1831082"/>
            <a:ext cx="83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002060"/>
                </a:solidFill>
              </a:rPr>
              <a:t>30 Jun 12</a:t>
            </a:r>
            <a:endParaRPr lang="en-GB" sz="1200" b="1" dirty="0">
              <a:solidFill>
                <a:srgbClr val="00206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887477" y="3948499"/>
            <a:ext cx="8382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Submitted to PB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88087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0945218"/>
              </p:ext>
            </p:extLst>
          </p:nvPr>
        </p:nvGraphicFramePr>
        <p:xfrm>
          <a:off x="152400" y="1333099"/>
          <a:ext cx="8784000" cy="4676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1676400" y="457200"/>
            <a:ext cx="5222033" cy="87589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dirty="0"/>
              <a:t>National Programme </a:t>
            </a:r>
            <a:r>
              <a:rPr lang="en-GB" altLang="en-US" dirty="0" smtClean="0"/>
              <a:t>Delivery</a:t>
            </a:r>
          </a:p>
          <a:p>
            <a:r>
              <a:rPr lang="en-GB" altLang="en-US" b="1" dirty="0" smtClean="0"/>
              <a:t>LAC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620000" y="1752599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</a:rPr>
              <a:t>31 Jan 16</a:t>
            </a:r>
            <a:endParaRPr lang="en-GB" sz="1400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97320" y="1762518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</a:rPr>
              <a:t>31 </a:t>
            </a:r>
            <a:r>
              <a:rPr lang="en-US" sz="1400" b="1" smtClean="0">
                <a:solidFill>
                  <a:srgbClr val="002060"/>
                </a:solidFill>
              </a:rPr>
              <a:t>Dec 14</a:t>
            </a:r>
            <a:endParaRPr lang="en-GB" sz="14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38400" y="1762517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</a:rPr>
              <a:t>31 Dec 15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55571" y="1762518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</a:rPr>
              <a:t>31 Dec 17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1752600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</a:rPr>
              <a:t>30 Jun 15</a:t>
            </a:r>
            <a:endParaRPr lang="en-GB" sz="1400" b="1" dirty="0">
              <a:solidFill>
                <a:srgbClr val="002060"/>
              </a:solidFill>
            </a:endParaRP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457210326"/>
              </p:ext>
            </p:extLst>
          </p:nvPr>
        </p:nvGraphicFramePr>
        <p:xfrm>
          <a:off x="2781301" y="6172200"/>
          <a:ext cx="3962399" cy="53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extBox 1"/>
          <p:cNvSpPr txBox="1"/>
          <p:nvPr/>
        </p:nvSpPr>
        <p:spPr>
          <a:xfrm>
            <a:off x="1661342" y="4762500"/>
            <a:ext cx="624657" cy="22860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 smtClean="0"/>
              <a:t>0%</a:t>
            </a:r>
            <a:endParaRPr lang="en-GB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178767" y="4080554"/>
            <a:ext cx="8382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Submitted to PB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65843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381000" y="1631961"/>
            <a:ext cx="8294649" cy="180759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400"/>
              </a:spcBef>
              <a:buNone/>
            </a:pPr>
            <a:r>
              <a:rPr lang="en-GB" sz="2000" b="1" i="1" dirty="0" smtClean="0"/>
              <a:t>Your contributions, comments and suggestions are of highest value </a:t>
            </a:r>
          </a:p>
          <a:p>
            <a:pPr marL="0" indent="0" algn="ctr">
              <a:spcBef>
                <a:spcPts val="400"/>
              </a:spcBef>
              <a:buNone/>
            </a:pPr>
            <a:r>
              <a:rPr lang="en-GB" sz="2000" b="1" i="1" dirty="0" smtClean="0"/>
              <a:t>for the continuous improvement of the UN-REDD Programme reporting. </a:t>
            </a:r>
          </a:p>
          <a:p>
            <a:pPr marL="0" indent="0" algn="ctr">
              <a:spcBef>
                <a:spcPts val="400"/>
              </a:spcBef>
              <a:buFont typeface="Arial" pitchFamily="34" charset="0"/>
              <a:buNone/>
            </a:pPr>
            <a:endParaRPr lang="en-GB" sz="2000" b="1" i="1" dirty="0" smtClean="0"/>
          </a:p>
          <a:p>
            <a:pPr marL="0" indent="0" algn="ctr">
              <a:spcBef>
                <a:spcPts val="400"/>
              </a:spcBef>
              <a:buNone/>
            </a:pPr>
            <a:r>
              <a:rPr lang="en-GB" sz="2000" b="1" i="1" dirty="0" smtClean="0"/>
              <a:t>The Feedback Form of this meeting includes a section on reporting</a:t>
            </a:r>
            <a:r>
              <a:rPr lang="en-GB" sz="2000" b="1" dirty="0" smtClean="0"/>
              <a:t>. </a:t>
            </a:r>
          </a:p>
          <a:p>
            <a:pPr marL="0" indent="0">
              <a:spcBef>
                <a:spcPts val="400"/>
              </a:spcBef>
              <a:buFont typeface="Arial" pitchFamily="34" charset="0"/>
              <a:buNone/>
            </a:pPr>
            <a:endParaRPr lang="en-US" sz="2000" dirty="0" smtClean="0"/>
          </a:p>
          <a:p>
            <a:pPr>
              <a:spcBef>
                <a:spcPts val="400"/>
              </a:spcBef>
            </a:pPr>
            <a:endParaRPr lang="en-GB" sz="2000" dirty="0" smtClean="0">
              <a:latin typeface="Calibri" pitchFamily="34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360449" y="3429000"/>
            <a:ext cx="6400800" cy="2362200"/>
          </a:xfrm>
        </p:spPr>
        <p:txBody>
          <a:bodyPr>
            <a:normAutofit fontScale="62500" lnSpcReduction="20000"/>
          </a:bodyPr>
          <a:lstStyle/>
          <a:p>
            <a:r>
              <a:rPr lang="en-US" sz="4400" b="1" dirty="0">
                <a:solidFill>
                  <a:schemeClr val="tx1"/>
                </a:solidFill>
                <a:latin typeface="Helvetica" pitchFamily="34" charset="0"/>
              </a:rPr>
              <a:t>Thank You</a:t>
            </a:r>
          </a:p>
          <a:p>
            <a:r>
              <a:rPr lang="en-US" dirty="0">
                <a:latin typeface="Helvetica" pitchFamily="34" charset="0"/>
                <a:hlinkClick r:id="rId2"/>
              </a:rPr>
              <a:t/>
            </a:r>
            <a:br>
              <a:rPr lang="en-US" dirty="0">
                <a:latin typeface="Helvetica" pitchFamily="34" charset="0"/>
                <a:hlinkClick r:id="rId2"/>
              </a:rPr>
            </a:br>
            <a:r>
              <a:rPr lang="en-US" dirty="0">
                <a:solidFill>
                  <a:schemeClr val="tx1"/>
                </a:solidFill>
                <a:latin typeface="Helvetica" pitchFamily="34" charset="0"/>
              </a:rPr>
              <a:t>Thais </a:t>
            </a:r>
            <a:r>
              <a:rPr lang="en-US" dirty="0" err="1">
                <a:solidFill>
                  <a:schemeClr val="tx1"/>
                </a:solidFill>
                <a:latin typeface="Helvetica" pitchFamily="34" charset="0"/>
              </a:rPr>
              <a:t>Linhares-Juvenal</a:t>
            </a:r>
            <a:r>
              <a:rPr lang="en-US" dirty="0">
                <a:solidFill>
                  <a:schemeClr val="tx1"/>
                </a:solidFill>
                <a:latin typeface="Helvetica" pitchFamily="34" charset="0"/>
              </a:rPr>
              <a:t> </a:t>
            </a:r>
            <a:endParaRPr lang="en-US" sz="2000" dirty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Helvetica" pitchFamily="34" charset="0"/>
                <a:hlinkClick r:id="rId3"/>
              </a:rPr>
              <a:t>Thais.Juvenal@un-redd.org</a:t>
            </a:r>
            <a:endParaRPr lang="en-US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fr-CH" dirty="0">
              <a:solidFill>
                <a:schemeClr val="tx1"/>
              </a:solidFill>
              <a:latin typeface="Helvetica" pitchFamily="34" charset="0"/>
            </a:endParaRPr>
          </a:p>
          <a:p>
            <a:endParaRPr lang="en-US" dirty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dirty="0">
                <a:solidFill>
                  <a:schemeClr val="tx1"/>
                </a:solidFill>
                <a:latin typeface="Helvetica" pitchFamily="34" charset="0"/>
              </a:rPr>
              <a:t>Website: </a:t>
            </a:r>
            <a:r>
              <a:rPr lang="en-US" dirty="0">
                <a:latin typeface="Helvetica" pitchFamily="34" charset="0"/>
                <a:hlinkClick r:id="rId2"/>
              </a:rPr>
              <a:t>http://www.un-redd.org</a:t>
            </a:r>
            <a:endParaRPr lang="en-US" dirty="0">
              <a:latin typeface="Helvetica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46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36045</TotalTime>
  <Words>2333</Words>
  <Application>Microsoft Office PowerPoint</Application>
  <PresentationFormat>On-screen Show (4:3)</PresentationFormat>
  <Paragraphs>447</Paragraphs>
  <Slides>21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Office Theme</vt:lpstr>
      <vt:lpstr>10_Custom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FINANCIAL    TARGETED SUPPORT &amp;  BACKSTOPPING  1 January – 30 June 2014</vt:lpstr>
      <vt:lpstr>FINANCIAL: SNA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Mumoki</dc:creator>
  <cp:lastModifiedBy>Solongo ZULBAATAR</cp:lastModifiedBy>
  <cp:revision>233</cp:revision>
  <cp:lastPrinted>2014-10-29T16:28:15Z</cp:lastPrinted>
  <dcterms:created xsi:type="dcterms:W3CDTF">2012-09-11T07:20:24Z</dcterms:created>
  <dcterms:modified xsi:type="dcterms:W3CDTF">2014-11-06T13:56:07Z</dcterms:modified>
</cp:coreProperties>
</file>