
<file path=[Content_Types].xml><?xml version="1.0" encoding="utf-8"?>
<Types xmlns="http://schemas.openxmlformats.org/package/2006/content-types">
  <Default Extension="png" ContentType="image/png"/>
  <Default Extension="pdf" ContentType="application/pdf"/>
  <Default Extension="emf" ContentType="image/x-emf"/>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9" r:id="rId2"/>
  </p:sldMasterIdLst>
  <p:notesMasterIdLst>
    <p:notesMasterId r:id="rId9"/>
  </p:notesMasterIdLst>
  <p:handoutMasterIdLst>
    <p:handoutMasterId r:id="rId10"/>
  </p:handoutMasterIdLst>
  <p:sldIdLst>
    <p:sldId id="256" r:id="rId3"/>
    <p:sldId id="289" r:id="rId4"/>
    <p:sldId id="290" r:id="rId5"/>
    <p:sldId id="293" r:id="rId6"/>
    <p:sldId id="294" r:id="rId7"/>
    <p:sldId id="292" r:id="rId8"/>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E841E"/>
    <a:srgbClr val="943F7C"/>
    <a:srgbClr val="17AAC8"/>
    <a:srgbClr val="169AC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76493" autoAdjust="0"/>
  </p:normalViewPr>
  <p:slideViewPr>
    <p:cSldViewPr snapToGrid="0" snapToObjects="1">
      <p:cViewPr>
        <p:scale>
          <a:sx n="60" d="100"/>
          <a:sy n="60" d="100"/>
        </p:scale>
        <p:origin x="-804" y="96"/>
      </p:cViewPr>
      <p:guideLst>
        <p:guide orient="horz" pos="2141"/>
        <p:guide pos="2880"/>
      </p:guideLst>
    </p:cSldViewPr>
  </p:slideViewPr>
  <p:notesTextViewPr>
    <p:cViewPr>
      <p:scale>
        <a:sx n="100" d="100"/>
        <a:sy n="100" d="100"/>
      </p:scale>
      <p:origin x="0" y="0"/>
    </p:cViewPr>
  </p:notesTextViewPr>
  <p:sorterViewPr>
    <p:cViewPr>
      <p:scale>
        <a:sx n="66" d="100"/>
        <a:sy n="66" d="100"/>
      </p:scale>
      <p:origin x="0" y="1440"/>
    </p:cViewPr>
  </p:sorterViewPr>
  <p:notesViewPr>
    <p:cSldViewPr snapToGrid="0" snapToObjects="1">
      <p:cViewPr varScale="1">
        <p:scale>
          <a:sx n="28" d="100"/>
          <a:sy n="28" d="100"/>
        </p:scale>
        <p:origin x="-1992" y="-84"/>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0"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notesMaster" Target="notesMasters/notesMaster1.xml"/><Relationship Id="rId14"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1E4B7D5C-F16D-6C4E-BABC-C9E300DB8FD6}" type="datetime1">
              <a:rPr lang="en-US" smtClean="0"/>
              <a:pPr/>
              <a:t>11/6/2014</a:t>
            </a:fld>
            <a:endParaRPr lang="en-US"/>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C8D3F9AF-ECE5-D440-8D62-E65E95DB6732}" type="slidenum">
              <a:rPr lang="en-US" smtClean="0"/>
              <a:pPr/>
              <a:t>‹#›</a:t>
            </a:fld>
            <a:endParaRPr lang="en-US"/>
          </a:p>
        </p:txBody>
      </p:sp>
    </p:spTree>
    <p:extLst>
      <p:ext uri="{BB962C8B-B14F-4D97-AF65-F5344CB8AC3E}">
        <p14:creationId xmlns:p14="http://schemas.microsoft.com/office/powerpoint/2010/main" val="3049476030"/>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546BDEA-8021-B34D-AB6D-103BC00852A9}" type="datetime1">
              <a:rPr lang="en-US" smtClean="0"/>
              <a:pPr/>
              <a:t>11/6/2014</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A2FE7C-8378-AF4B-944E-C30211D3FEB6}" type="slidenum">
              <a:rPr lang="en-US" smtClean="0"/>
              <a:pPr/>
              <a:t>‹#›</a:t>
            </a:fld>
            <a:endParaRPr lang="en-US"/>
          </a:p>
        </p:txBody>
      </p:sp>
    </p:spTree>
    <p:extLst>
      <p:ext uri="{BB962C8B-B14F-4D97-AF65-F5344CB8AC3E}">
        <p14:creationId xmlns:p14="http://schemas.microsoft.com/office/powerpoint/2010/main" val="916641158"/>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presentation is based on the Funding Framework as of 10</a:t>
            </a:r>
            <a:r>
              <a:rPr lang="en-US" baseline="30000" dirty="0" smtClean="0"/>
              <a:t>th</a:t>
            </a:r>
            <a:r>
              <a:rPr lang="en-US" baseline="0" dirty="0" smtClean="0"/>
              <a:t> October 2014</a:t>
            </a:r>
          </a:p>
          <a:p>
            <a:r>
              <a:rPr lang="en-US" baseline="0" dirty="0" smtClean="0"/>
              <a:t>I am not going to present directly the table but three different charts generated from them</a:t>
            </a:r>
          </a:p>
        </p:txBody>
      </p:sp>
      <p:sp>
        <p:nvSpPr>
          <p:cNvPr id="4" name="Slide Number Placeholder 3"/>
          <p:cNvSpPr>
            <a:spLocks noGrp="1"/>
          </p:cNvSpPr>
          <p:nvPr>
            <p:ph type="sldNum" sz="quarter" idx="10"/>
          </p:nvPr>
        </p:nvSpPr>
        <p:spPr/>
        <p:txBody>
          <a:bodyPr/>
          <a:lstStyle/>
          <a:p>
            <a:fld id="{6CA2FE7C-8378-AF4B-944E-C30211D3FEB6}" type="slidenum">
              <a:rPr lang="en-US" smtClean="0"/>
              <a:pPr/>
              <a:t>1</a:t>
            </a:fld>
            <a:endParaRPr lang="en-US"/>
          </a:p>
        </p:txBody>
      </p:sp>
    </p:spTree>
    <p:extLst>
      <p:ext uri="{BB962C8B-B14F-4D97-AF65-F5344CB8AC3E}">
        <p14:creationId xmlns:p14="http://schemas.microsoft.com/office/powerpoint/2010/main" val="7306870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This first chart capture the contribution made by donors by years and cumulatively. </a:t>
            </a:r>
          </a:p>
          <a:p>
            <a:r>
              <a:rPr lang="en-US" baseline="0" dirty="0" smtClean="0"/>
              <a:t>As we can see here Donors have been regular in their contributions, with from 2009 to 2013 several donors contributing each years.  The 2014 do not include the pledge made earlier today by Spain and Norway. </a:t>
            </a:r>
          </a:p>
          <a:p>
            <a:r>
              <a:rPr lang="en-US" baseline="0" dirty="0" smtClean="0"/>
              <a:t>Norway has been the biggest contributor follow by the EU, Denmark, Spain, Japan and Luxembourg. Total deposit to date is 244.8 Millions with a really low pending disbursement in commitment from the EU of 1,3 M </a:t>
            </a:r>
            <a:endParaRPr lang="fr-FR" dirty="0"/>
          </a:p>
        </p:txBody>
      </p:sp>
      <p:sp>
        <p:nvSpPr>
          <p:cNvPr id="4" name="Slide Number Placeholder 3"/>
          <p:cNvSpPr>
            <a:spLocks noGrp="1"/>
          </p:cNvSpPr>
          <p:nvPr>
            <p:ph type="sldNum" sz="quarter" idx="10"/>
          </p:nvPr>
        </p:nvSpPr>
        <p:spPr/>
        <p:txBody>
          <a:bodyPr/>
          <a:lstStyle/>
          <a:p>
            <a:fld id="{6CA2FE7C-8378-AF4B-944E-C30211D3FEB6}" type="slidenum">
              <a:rPr lang="en-US" smtClean="0"/>
              <a:pPr/>
              <a:t>2</a:t>
            </a:fld>
            <a:endParaRPr lang="en-US"/>
          </a:p>
        </p:txBody>
      </p:sp>
    </p:spTree>
    <p:extLst>
      <p:ext uri="{BB962C8B-B14F-4D97-AF65-F5344CB8AC3E}">
        <p14:creationId xmlns:p14="http://schemas.microsoft.com/office/powerpoint/2010/main" val="404736907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second graph</a:t>
            </a:r>
            <a:r>
              <a:rPr lang="en-US" baseline="0" dirty="0" smtClean="0"/>
              <a:t> is presenting the allocation made (using approved and net funded amount) against expenditure reported each year by participating organization both for the UN REDD Global program and National Programs</a:t>
            </a:r>
            <a:endParaRPr lang="en-US" dirty="0" smtClean="0"/>
          </a:p>
          <a:p>
            <a:r>
              <a:rPr lang="en-US" dirty="0" smtClean="0"/>
              <a:t>As we</a:t>
            </a:r>
            <a:r>
              <a:rPr lang="en-US" baseline="0" dirty="0" smtClean="0"/>
              <a:t> can see the trend line here is v</a:t>
            </a:r>
            <a:r>
              <a:rPr lang="en-US" dirty="0" smtClean="0"/>
              <a:t>ery linear</a:t>
            </a:r>
            <a:r>
              <a:rPr lang="en-US" baseline="0" dirty="0" smtClean="0"/>
              <a:t> with a total average of expenditure of 60 % by the end of 2013.</a:t>
            </a:r>
          </a:p>
          <a:p>
            <a:r>
              <a:rPr lang="en-US" baseline="0" dirty="0" smtClean="0"/>
              <a:t>Please note they are presented here as cumulative numbers !</a:t>
            </a:r>
          </a:p>
          <a:p>
            <a:r>
              <a:rPr lang="en-US" baseline="0" dirty="0" smtClean="0"/>
              <a:t>As you can see there is no major concern here and we can expect that the majority of the current project funded prior to 2014 will reach 100 % delivery in the next year or two if the trend remain the same or even accelerated as delivering capacities are progressively increasing.</a:t>
            </a:r>
          </a:p>
          <a:p>
            <a:r>
              <a:rPr lang="en-US" baseline="0" dirty="0" smtClean="0"/>
              <a:t>With the phase out of the Fund starting next year project delivery rate will be watch closely. </a:t>
            </a:r>
          </a:p>
          <a:p>
            <a:r>
              <a:rPr lang="en-US" baseline="0" dirty="0" smtClean="0"/>
              <a:t>As I said we are presenting here consolidated data, it is also interesting to look at the specific delivery rate by countries and this is something the UN REDD secretariat has been doing as you can see in the next slide </a:t>
            </a:r>
            <a:endParaRPr lang="en-US" dirty="0" smtClean="0"/>
          </a:p>
        </p:txBody>
      </p:sp>
      <p:sp>
        <p:nvSpPr>
          <p:cNvPr id="4" name="Slide Number Placeholder 3"/>
          <p:cNvSpPr>
            <a:spLocks noGrp="1"/>
          </p:cNvSpPr>
          <p:nvPr>
            <p:ph type="sldNum" sz="quarter" idx="10"/>
          </p:nvPr>
        </p:nvSpPr>
        <p:spPr/>
        <p:txBody>
          <a:bodyPr/>
          <a:lstStyle/>
          <a:p>
            <a:fld id="{6CA2FE7C-8378-AF4B-944E-C30211D3FEB6}" type="slidenum">
              <a:rPr lang="en-US" smtClean="0"/>
              <a:pPr/>
              <a:t>3</a:t>
            </a:fld>
            <a:endParaRPr lang="en-US"/>
          </a:p>
        </p:txBody>
      </p:sp>
    </p:spTree>
    <p:extLst>
      <p:ext uri="{BB962C8B-B14F-4D97-AF65-F5344CB8AC3E}">
        <p14:creationId xmlns:p14="http://schemas.microsoft.com/office/powerpoint/2010/main" val="315628115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table is rating the delivery of National Program by comparing their individual delivery to the average delivery</a:t>
            </a:r>
            <a:r>
              <a:rPr lang="en-US" baseline="0" dirty="0" smtClean="0"/>
              <a:t> rate. The performance is rated using a scale of four, for example exceptional when the delivery rate is above 20% of the average. </a:t>
            </a:r>
          </a:p>
          <a:p>
            <a:r>
              <a:rPr lang="en-US" baseline="0" dirty="0" smtClean="0"/>
              <a:t>I will not enter into the details of each national program performance, but I would like to point out that this could be a good step through assessing the value for money of UN REDD program investments by comparing them with the performance of the result indicators of the Fund. </a:t>
            </a:r>
          </a:p>
        </p:txBody>
      </p:sp>
      <p:sp>
        <p:nvSpPr>
          <p:cNvPr id="4" name="Slide Number Placeholder 3"/>
          <p:cNvSpPr>
            <a:spLocks noGrp="1"/>
          </p:cNvSpPr>
          <p:nvPr>
            <p:ph type="sldNum" sz="quarter" idx="10"/>
          </p:nvPr>
        </p:nvSpPr>
        <p:spPr/>
        <p:txBody>
          <a:bodyPr/>
          <a:lstStyle/>
          <a:p>
            <a:fld id="{6CA2FE7C-8378-AF4B-944E-C30211D3FEB6}" type="slidenum">
              <a:rPr lang="en-US" smtClean="0"/>
              <a:pPr/>
              <a:t>4</a:t>
            </a:fld>
            <a:endParaRPr lang="en-US"/>
          </a:p>
        </p:txBody>
      </p:sp>
    </p:spTree>
    <p:extLst>
      <p:ext uri="{BB962C8B-B14F-4D97-AF65-F5344CB8AC3E}">
        <p14:creationId xmlns:p14="http://schemas.microsoft.com/office/powerpoint/2010/main" val="16401421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last graph is showing the Balance for programming</a:t>
            </a:r>
            <a:r>
              <a:rPr lang="en-US" baseline="0" dirty="0" smtClean="0"/>
              <a:t> by comparing the Deposit versus the approved budget by year. The figures you have here are not cumulative.</a:t>
            </a:r>
            <a:endParaRPr lang="en-US" dirty="0" smtClean="0"/>
          </a:p>
          <a:p>
            <a:r>
              <a:rPr lang="en-US" dirty="0" smtClean="0"/>
              <a:t>As</a:t>
            </a:r>
            <a:r>
              <a:rPr lang="en-US" baseline="0" dirty="0" smtClean="0"/>
              <a:t> you can see there is no linear trend. Since the</a:t>
            </a:r>
            <a:r>
              <a:rPr lang="en-US" dirty="0" smtClean="0"/>
              <a:t> contributions are usually being made the year prior to actual allocation, this</a:t>
            </a:r>
            <a:r>
              <a:rPr lang="en-US" baseline="0" dirty="0" smtClean="0"/>
              <a:t> graph is showing as well the </a:t>
            </a:r>
            <a:r>
              <a:rPr lang="en-US" baseline="0" dirty="0" err="1" smtClean="0"/>
              <a:t>trendline</a:t>
            </a:r>
            <a:r>
              <a:rPr lang="en-US" baseline="0" dirty="0" smtClean="0"/>
              <a:t> for the </a:t>
            </a:r>
            <a:r>
              <a:rPr lang="en-US" dirty="0" smtClean="0"/>
              <a:t>deposit and allocation using 2 years Average. This is the two lines you see in colors.  </a:t>
            </a:r>
          </a:p>
          <a:p>
            <a:r>
              <a:rPr lang="en-US" dirty="0" smtClean="0"/>
              <a:t>It is interesting to note here that the trend</a:t>
            </a:r>
            <a:r>
              <a:rPr lang="en-US" baseline="0" dirty="0" smtClean="0"/>
              <a:t> between the two lines</a:t>
            </a:r>
            <a:r>
              <a:rPr lang="en-US" dirty="0" smtClean="0"/>
              <a:t> is quite similar meaning that there is</a:t>
            </a:r>
            <a:r>
              <a:rPr lang="en-US" baseline="0" dirty="0" smtClean="0"/>
              <a:t> </a:t>
            </a:r>
            <a:r>
              <a:rPr lang="en-US" baseline="0" smtClean="0"/>
              <a:t>a</a:t>
            </a:r>
            <a:r>
              <a:rPr lang="en-US" smtClean="0"/>
              <a:t> similarity </a:t>
            </a:r>
            <a:r>
              <a:rPr lang="en-US" dirty="0" smtClean="0"/>
              <a:t>between contributions and programming cycle. It</a:t>
            </a:r>
            <a:r>
              <a:rPr lang="en-US" baseline="0" dirty="0" smtClean="0"/>
              <a:t> shows that contributors were able to follow the capacity of the Board to allocate, but also that the Board was able to use the opportunity of the contributions by making allocation on time. </a:t>
            </a:r>
          </a:p>
          <a:p>
            <a:r>
              <a:rPr lang="en-US" baseline="0" dirty="0" smtClean="0"/>
              <a:t> </a:t>
            </a:r>
            <a:r>
              <a:rPr lang="en-US" dirty="0" smtClean="0"/>
              <a:t>You will also note that we will have in 2014 the lowest balance for programming since the beginning of the Fund.</a:t>
            </a:r>
          </a:p>
          <a:p>
            <a:r>
              <a:rPr lang="en-US" strike="sngStrike" dirty="0" smtClean="0"/>
              <a:t>“Since the 2015 is the last year for programming under the current UN REDD Program,</a:t>
            </a:r>
            <a:r>
              <a:rPr lang="en-US" strike="sngStrike" baseline="0" dirty="0" smtClean="0"/>
              <a:t> </a:t>
            </a:r>
            <a:r>
              <a:rPr lang="en-US" strike="sngStrike" dirty="0" smtClean="0"/>
              <a:t>it is a good sign that the program is anticipating the phase out</a:t>
            </a:r>
            <a:r>
              <a:rPr lang="en-US" strike="sngStrike" baseline="0" dirty="0" smtClean="0"/>
              <a:t> by allocating in 2014 most of the available resources</a:t>
            </a:r>
            <a:r>
              <a:rPr lang="en-US" strike="sngStrike" dirty="0" smtClean="0"/>
              <a:t>.”</a:t>
            </a:r>
          </a:p>
          <a:p>
            <a:r>
              <a:rPr lang="en-US" dirty="0" smtClean="0"/>
              <a:t>Today, US$12 m are available for programming without</a:t>
            </a:r>
            <a:r>
              <a:rPr lang="en-US" baseline="0" dirty="0" smtClean="0"/>
              <a:t> the request </a:t>
            </a:r>
            <a:r>
              <a:rPr lang="en-US" dirty="0" smtClean="0"/>
              <a:t>from Honduras and Uganda for approx. US$ 5m.</a:t>
            </a:r>
          </a:p>
        </p:txBody>
      </p:sp>
      <p:sp>
        <p:nvSpPr>
          <p:cNvPr id="4" name="Slide Number Placeholder 3"/>
          <p:cNvSpPr>
            <a:spLocks noGrp="1"/>
          </p:cNvSpPr>
          <p:nvPr>
            <p:ph type="sldNum" sz="quarter" idx="10"/>
          </p:nvPr>
        </p:nvSpPr>
        <p:spPr/>
        <p:txBody>
          <a:bodyPr/>
          <a:lstStyle/>
          <a:p>
            <a:fld id="{6CA2FE7C-8378-AF4B-944E-C30211D3FEB6}" type="slidenum">
              <a:rPr lang="en-US" smtClean="0"/>
              <a:pPr/>
              <a:t>5</a:t>
            </a:fld>
            <a:endParaRPr lang="en-US"/>
          </a:p>
        </p:txBody>
      </p:sp>
    </p:spTree>
    <p:extLst>
      <p:ext uri="{BB962C8B-B14F-4D97-AF65-F5344CB8AC3E}">
        <p14:creationId xmlns:p14="http://schemas.microsoft.com/office/powerpoint/2010/main" val="27407088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1. The Policy Board noted requests from Honduras and Uganda for approx. US$ 5m, leaving US$12 m available for programming.</a:t>
            </a:r>
          </a:p>
          <a:p>
            <a:endParaRPr lang="fr-FR" dirty="0"/>
          </a:p>
        </p:txBody>
      </p:sp>
      <p:sp>
        <p:nvSpPr>
          <p:cNvPr id="4" name="Slide Number Placeholder 3"/>
          <p:cNvSpPr>
            <a:spLocks noGrp="1"/>
          </p:cNvSpPr>
          <p:nvPr>
            <p:ph type="sldNum" sz="quarter" idx="10"/>
          </p:nvPr>
        </p:nvSpPr>
        <p:spPr/>
        <p:txBody>
          <a:bodyPr/>
          <a:lstStyle/>
          <a:p>
            <a:fld id="{6CA2FE7C-8378-AF4B-944E-C30211D3FEB6}" type="slidenum">
              <a:rPr lang="en-US" smtClean="0"/>
              <a:pPr/>
              <a:t>6</a:t>
            </a:fld>
            <a:endParaRPr lang="en-US"/>
          </a:p>
        </p:txBody>
      </p:sp>
    </p:spTree>
    <p:extLst>
      <p:ext uri="{BB962C8B-B14F-4D97-AF65-F5344CB8AC3E}">
        <p14:creationId xmlns:p14="http://schemas.microsoft.com/office/powerpoint/2010/main" val="121531317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pd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pd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2.pdf"/><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pdf"/><Relationship Id="rId1" Type="http://schemas.openxmlformats.org/officeDocument/2006/relationships/slideMaster" Target="../slideMasters/slideMaster1.xml"/><Relationship Id="rId5" Type="http://schemas.openxmlformats.org/officeDocument/2006/relationships/image" Target="../media/image1.png"/><Relationship Id="rId4" Type="http://schemas.openxmlformats.org/officeDocument/2006/relationships/image" Target="../media/image1.pdf"/></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pd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pd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MPTFo_PPT_cover_back.pdf"/>
          <p:cNvPicPr>
            <a:picLocks noChangeAspect="1"/>
          </p:cNvPicPr>
          <p:nvPr userDrawn="1"/>
        </p:nvPicPr>
        <mc:AlternateContent xmlns:mc="http://schemas.openxmlformats.org/markup-compatibility/2006">
          <mc:Choice xmlns="" xmlns:mv="urn:schemas-microsoft-com:mac:vml" xmlns:ma="http://schemas.microsoft.com/office/mac/drawingml/2008/main" Requires="ma">
            <p:blipFill>
              <a:blip r:embed="rId2"/>
              <a:stretch>
                <a:fillRect/>
              </a:stretch>
            </p:blipFill>
          </mc:Choice>
          <mc:Fallback>
            <p:blipFill>
              <a:blip r:embed="rId3"/>
              <a:stretch>
                <a:fillRect/>
              </a:stretch>
            </p:blipFill>
          </mc:Fallback>
        </mc:AlternateContent>
        <p:spPr>
          <a:xfrm>
            <a:off x="0" y="0"/>
            <a:ext cx="9144000" cy="6858000"/>
          </a:xfrm>
          <a:prstGeom prst="rect">
            <a:avLst/>
          </a:prstGeom>
        </p:spPr>
      </p:pic>
      <p:sp>
        <p:nvSpPr>
          <p:cNvPr id="2" name="Title 1"/>
          <p:cNvSpPr>
            <a:spLocks noGrp="1"/>
          </p:cNvSpPr>
          <p:nvPr>
            <p:ph type="ctrTitle"/>
          </p:nvPr>
        </p:nvSpPr>
        <p:spPr>
          <a:xfrm>
            <a:off x="0" y="2181410"/>
            <a:ext cx="9144000" cy="1270000"/>
          </a:xfrm>
          <a:prstGeom prst="rect">
            <a:avLst/>
          </a:prstGeom>
          <a:solidFill>
            <a:srgbClr val="17AAC8"/>
          </a:solidFill>
        </p:spPr>
        <p:txBody>
          <a:bodyPr bIns="91440" anchor="b" anchorCtr="0">
            <a:normAutofit/>
          </a:bodyPr>
          <a:lstStyle>
            <a:lvl1pPr>
              <a:lnSpc>
                <a:spcPts val="4000"/>
              </a:lnSpc>
              <a:spcBef>
                <a:spcPts val="2000"/>
              </a:spcBef>
              <a:defRPr sz="4000">
                <a:solidFill>
                  <a:schemeClr val="bg1"/>
                </a:solidFill>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0" y="3451409"/>
            <a:ext cx="9144000" cy="1270000"/>
          </a:xfrm>
          <a:prstGeom prst="rect">
            <a:avLst/>
          </a:prstGeom>
          <a:solidFill>
            <a:srgbClr val="17AAC8"/>
          </a:solidFill>
        </p:spPr>
        <p:txBody>
          <a:bodyPr tIns="45720">
            <a:normAutofit/>
          </a:bodyPr>
          <a:lstStyle>
            <a:lvl1pPr marL="0" indent="0" algn="ctr">
              <a:buNone/>
              <a:defRPr sz="2400">
                <a:solidFill>
                  <a:schemeClr val="tx2">
                    <a:lumMod val="20000"/>
                    <a:lumOff val="8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Click to edit Master subtitle style</a:t>
            </a:r>
            <a:endParaRPr lang="en-US" dirty="0"/>
          </a:p>
        </p:txBody>
      </p:sp>
      <p:sp>
        <p:nvSpPr>
          <p:cNvPr id="9" name="Date Placeholder 3"/>
          <p:cNvSpPr txBox="1">
            <a:spLocks/>
          </p:cNvSpPr>
          <p:nvPr userDrawn="1"/>
        </p:nvSpPr>
        <p:spPr>
          <a:xfrm>
            <a:off x="3520145" y="4102284"/>
            <a:ext cx="2133600" cy="365125"/>
          </a:xfrm>
          <a:prstGeom prst="rect">
            <a:avLst/>
          </a:prstGeom>
        </p:spPr>
        <p:txBody>
          <a:bodyPr vert="horz" lIns="91440" tIns="45720" rIns="91440" bIns="45720"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fld id="{4EE385BF-85EE-F745-AF96-34A6FB0A29D3}" type="datetimeFigureOut">
              <a:rPr kumimoji="0" lang="en-US" sz="1200" b="0" i="0" u="none" strike="noStrike" kern="1200" cap="none" spc="0" normalizeH="0" baseline="0" noProof="0" smtClean="0">
                <a:ln>
                  <a:noFill/>
                </a:ln>
                <a:solidFill>
                  <a:srgbClr val="10253F"/>
                </a:solidFill>
                <a:effectLst/>
                <a:uLnTx/>
                <a:uFillTx/>
                <a:latin typeface="+mn-lt"/>
                <a:ea typeface="+mn-ea"/>
                <a:cs typeface="+mn-cs"/>
              </a:rPr>
              <a:pPr marL="0" marR="0" lvl="0" indent="0" algn="ctr" defTabSz="457200" rtl="0" eaLnBrk="1" fontAlgn="auto" latinLnBrk="0" hangingPunct="1">
                <a:lnSpc>
                  <a:spcPct val="100000"/>
                </a:lnSpc>
                <a:spcBef>
                  <a:spcPts val="0"/>
                </a:spcBef>
                <a:spcAft>
                  <a:spcPts val="0"/>
                </a:spcAft>
                <a:buClrTx/>
                <a:buSzTx/>
                <a:buFontTx/>
                <a:buNone/>
                <a:tabLst/>
                <a:defRPr/>
              </a:pPr>
              <a:t>11/6/2014</a:t>
            </a:fld>
            <a:endParaRPr kumimoji="0" lang="en-US" sz="1200" b="0" i="0" u="none" strike="noStrike" kern="1200" cap="none" spc="0" normalizeH="0" baseline="0" noProof="0" dirty="0" smtClean="0">
              <a:ln>
                <a:noFill/>
              </a:ln>
              <a:solidFill>
                <a:srgbClr val="10253F"/>
              </a:solidFill>
              <a:effectLst/>
              <a:uLnTx/>
              <a:uFillTx/>
              <a:latin typeface="+mn-lt"/>
              <a:ea typeface="+mn-ea"/>
              <a:cs typeface="+mn-cs"/>
            </a:endParaRPr>
          </a:p>
        </p:txBody>
      </p:sp>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descr="MPTFo_PPT_cover_back.pdf"/>
          <p:cNvPicPr>
            <a:picLocks noChangeAspect="1"/>
          </p:cNvPicPr>
          <p:nvPr userDrawn="1"/>
        </p:nvPicPr>
        <mc:AlternateContent xmlns:mc="http://schemas.openxmlformats.org/markup-compatibility/2006">
          <mc:Choice xmlns="" xmlns:mv="urn:schemas-microsoft-com:mac:vml" xmlns:ma="http://schemas.microsoft.com/office/mac/drawingml/2008/main" Requires="ma">
            <p:blipFill>
              <a:blip r:embed="rId2"/>
              <a:srcRect t="53333" b="23333"/>
              <a:stretch>
                <a:fillRect/>
              </a:stretch>
            </p:blipFill>
          </mc:Choice>
          <mc:Fallback>
            <p:blipFill>
              <a:blip r:embed="rId3"/>
              <a:srcRect t="53333" b="23333"/>
              <a:stretch>
                <a:fillRect/>
              </a:stretch>
            </p:blipFill>
          </mc:Fallback>
        </mc:AlternateContent>
        <p:spPr>
          <a:xfrm>
            <a:off x="0" y="0"/>
            <a:ext cx="9144000" cy="1600184"/>
          </a:xfrm>
          <a:prstGeom prst="rect">
            <a:avLst/>
          </a:prstGeom>
        </p:spPr>
      </p:pic>
      <p:sp>
        <p:nvSpPr>
          <p:cNvPr id="2" name="Title 1"/>
          <p:cNvSpPr>
            <a:spLocks noGrp="1"/>
          </p:cNvSpPr>
          <p:nvPr>
            <p:ph type="title" hasCustomPrompt="1"/>
          </p:nvPr>
        </p:nvSpPr>
        <p:spPr>
          <a:xfrm>
            <a:off x="457200" y="274638"/>
            <a:ext cx="8229600" cy="1143000"/>
          </a:xfrm>
          <a:prstGeom prst="rect">
            <a:avLst/>
          </a:prstGeom>
        </p:spPr>
        <p:txBody>
          <a:bodyPr/>
          <a:lstStyle>
            <a:lvl1pPr>
              <a:lnSpc>
                <a:spcPts val="4000"/>
              </a:lnSpc>
              <a:defRPr sz="4000">
                <a:solidFill>
                  <a:srgbClr val="FFFFFF"/>
                </a:solidFill>
              </a:defRPr>
            </a:lvl1pPr>
          </a:lstStyle>
          <a:p>
            <a:r>
              <a:rPr lang="en-US" dirty="0" smtClean="0"/>
              <a:t>Click to edit Master </a:t>
            </a:r>
            <a:br>
              <a:rPr lang="en-US" dirty="0" smtClean="0"/>
            </a:br>
            <a:r>
              <a:rPr lang="en-US" dirty="0" smtClean="0"/>
              <a:t>title style</a:t>
            </a:r>
            <a:endParaRPr lang="en-US" dirty="0"/>
          </a:p>
        </p:txBody>
      </p:sp>
      <p:sp>
        <p:nvSpPr>
          <p:cNvPr id="3" name="Content Placeholder 2"/>
          <p:cNvSpPr>
            <a:spLocks noGrp="1"/>
          </p:cNvSpPr>
          <p:nvPr>
            <p:ph idx="1"/>
          </p:nvPr>
        </p:nvSpPr>
        <p:spPr>
          <a:xfrm>
            <a:off x="457200" y="1852706"/>
            <a:ext cx="8229600" cy="4273457"/>
          </a:xfrm>
          <a:prstGeom prst="rect">
            <a:avLst/>
          </a:prstGeom>
        </p:spPr>
        <p:txBody>
          <a:bodyPr/>
          <a:lstStyle>
            <a:lvl1pPr>
              <a:buClr>
                <a:srgbClr val="943F7C"/>
              </a:buClr>
              <a:buFont typeface="Wingdings" charset="2"/>
              <a:buChar char="§"/>
              <a:defRPr>
                <a:solidFill>
                  <a:schemeClr val="accent5">
                    <a:lumMod val="75000"/>
                  </a:schemeClr>
                </a:solidFill>
              </a:defRPr>
            </a:lvl1pPr>
            <a:lvl2pPr>
              <a:buClr>
                <a:srgbClr val="943F7C"/>
              </a:buClr>
              <a:buFont typeface="Wingdings" charset="2"/>
              <a:buChar char="§"/>
              <a:defRPr>
                <a:solidFill>
                  <a:schemeClr val="tx2">
                    <a:lumMod val="50000"/>
                  </a:schemeClr>
                </a:solidFill>
              </a:defRPr>
            </a:lvl2pPr>
            <a:lvl3pPr>
              <a:buClr>
                <a:srgbClr val="943F7C"/>
              </a:buClr>
              <a:buFont typeface="Wingdings" charset="2"/>
              <a:buChar char="§"/>
              <a:defRPr>
                <a:solidFill>
                  <a:schemeClr val="tx2">
                    <a:lumMod val="50000"/>
                  </a:schemeClr>
                </a:solidFill>
              </a:defRPr>
            </a:lvl3pPr>
            <a:lvl4pPr>
              <a:buClr>
                <a:srgbClr val="943F7C"/>
              </a:buClr>
              <a:buFont typeface="Wingdings" charset="2"/>
              <a:buChar char="§"/>
              <a:defRPr>
                <a:solidFill>
                  <a:schemeClr val="tx2">
                    <a:lumMod val="50000"/>
                  </a:schemeClr>
                </a:solidFill>
              </a:defRPr>
            </a:lvl4pPr>
            <a:lvl5pPr>
              <a:buClr>
                <a:srgbClr val="943F7C"/>
              </a:buClr>
              <a:buFont typeface="Wingdings" charset="2"/>
              <a:buChar char="§"/>
              <a:defRPr sz="1800">
                <a:solidFill>
                  <a:schemeClr val="tx2">
                    <a:lumMod val="50000"/>
                  </a:schemeClr>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Text Placeholder 15"/>
          <p:cNvSpPr>
            <a:spLocks noGrp="1"/>
          </p:cNvSpPr>
          <p:nvPr>
            <p:ph type="body" sz="quarter" idx="13" hasCustomPrompt="1"/>
          </p:nvPr>
        </p:nvSpPr>
        <p:spPr>
          <a:xfrm>
            <a:off x="3313112" y="0"/>
            <a:ext cx="2517776" cy="274638"/>
          </a:xfrm>
          <a:prstGeom prst="rect">
            <a:avLst/>
          </a:prstGeom>
          <a:solidFill>
            <a:srgbClr val="17AAC8"/>
          </a:solidFill>
        </p:spPr>
        <p:txBody>
          <a:bodyPr>
            <a:normAutofit/>
          </a:bodyPr>
          <a:lstStyle>
            <a:lvl1pPr algn="ctr">
              <a:buFontTx/>
              <a:buNone/>
              <a:defRPr sz="1100">
                <a:solidFill>
                  <a:srgbClr val="FFFFFF"/>
                </a:solidFill>
              </a:defRPr>
            </a:lvl1pPr>
            <a:lvl5pPr algn="ctr">
              <a:buFontTx/>
              <a:buNone/>
              <a:defRPr baseline="0"/>
            </a:lvl5pPr>
          </a:lstStyle>
          <a:p>
            <a:pPr lvl="0"/>
            <a:r>
              <a:rPr lang="en-US" dirty="0" smtClean="0"/>
              <a:t>Click to insert Presentation title</a:t>
            </a:r>
            <a:endParaRPr lang="en-US"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6" name="Picture 5" descr="MPTFo_PPT_back-cover_back.pdf"/>
          <p:cNvPicPr>
            <a:picLocks noChangeAspect="1"/>
          </p:cNvPicPr>
          <p:nvPr userDrawn="1"/>
        </p:nvPicPr>
        <mc:AlternateContent xmlns:mc="http://schemas.openxmlformats.org/markup-compatibility/2006">
          <mc:Choice xmlns="" xmlns:mv="urn:schemas-microsoft-com:mac:vml" xmlns:ma="http://schemas.microsoft.com/office/mac/drawingml/2008/main" Requires="ma">
            <p:blipFill>
              <a:blip r:embed="rId2"/>
              <a:stretch>
                <a:fillRect/>
              </a:stretch>
            </p:blipFill>
          </mc:Choice>
          <mc:Fallback>
            <p:blipFill>
              <a:blip r:embed="rId3"/>
              <a:stretch>
                <a:fillRect/>
              </a:stretch>
            </p:blipFill>
          </mc:Fallback>
        </mc:AlternateContent>
        <p:spPr>
          <a:xfrm>
            <a:off x="0" y="0"/>
            <a:ext cx="9144000" cy="6858000"/>
          </a:xfrm>
          <a:prstGeom prst="rect">
            <a:avLst/>
          </a:prstGeom>
        </p:spPr>
      </p:pic>
      <p:sp>
        <p:nvSpPr>
          <p:cNvPr id="5" name="TextBox 4"/>
          <p:cNvSpPr txBox="1"/>
          <p:nvPr userDrawn="1"/>
        </p:nvSpPr>
        <p:spPr>
          <a:xfrm>
            <a:off x="5110729" y="1625267"/>
            <a:ext cx="3528208" cy="3046988"/>
          </a:xfrm>
          <a:prstGeom prst="rect">
            <a:avLst/>
          </a:prstGeom>
          <a:noFill/>
        </p:spPr>
        <p:txBody>
          <a:bodyPr wrap="square" rtlCol="0">
            <a:spAutoFit/>
          </a:bodyPr>
          <a:lstStyle/>
          <a:p>
            <a:r>
              <a:rPr lang="en-US" sz="2400" dirty="0" smtClean="0">
                <a:solidFill>
                  <a:schemeClr val="bg1"/>
                </a:solidFill>
              </a:rPr>
              <a:t>The MPTF Office supports development effectiveness and UN coherence through the efficient, accountable and transparent design and administration of innovative pooled financing instruments.</a:t>
            </a:r>
            <a:endParaRPr lang="en-US" sz="2400" dirty="0">
              <a:solidFill>
                <a:schemeClr val="bg1"/>
              </a:solidFill>
            </a:endParaRPr>
          </a:p>
        </p:txBody>
      </p:sp>
    </p:spTree>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Custom Layout">
    <p:spTree>
      <p:nvGrpSpPr>
        <p:cNvPr id="1" name=""/>
        <p:cNvGrpSpPr/>
        <p:nvPr/>
      </p:nvGrpSpPr>
      <p:grpSpPr>
        <a:xfrm>
          <a:off x="0" y="0"/>
          <a:ext cx="0" cy="0"/>
          <a:chOff x="0" y="0"/>
          <a:chExt cx="0" cy="0"/>
        </a:xfrm>
      </p:grpSpPr>
      <p:pic>
        <p:nvPicPr>
          <p:cNvPr id="7" name="Picture 6" descr="MPTFo_PPT_divider_back.pdf"/>
          <p:cNvPicPr>
            <a:picLocks noChangeAspect="1"/>
          </p:cNvPicPr>
          <p:nvPr userDrawn="1"/>
        </p:nvPicPr>
        <mc:AlternateContent xmlns:mc="http://schemas.openxmlformats.org/markup-compatibility/2006">
          <mc:Choice xmlns="" xmlns:mv="urn:schemas-microsoft-com:mac:vml" xmlns:ma="http://schemas.microsoft.com/office/mac/drawingml/2008/main" Requires="ma">
            <p:blipFill>
              <a:blip r:embed="rId2"/>
              <a:stretch>
                <a:fillRect/>
              </a:stretch>
            </p:blipFill>
          </mc:Choice>
          <mc:Fallback>
            <p:blipFill>
              <a:blip r:embed="rId3"/>
              <a:stretch>
                <a:fillRect/>
              </a:stretch>
            </p:blipFill>
          </mc:Fallback>
        </mc:AlternateContent>
        <p:spPr>
          <a:xfrm>
            <a:off x="0" y="0"/>
            <a:ext cx="9144000" cy="6858000"/>
          </a:xfrm>
          <a:prstGeom prst="rect">
            <a:avLst/>
          </a:prstGeom>
        </p:spPr>
      </p:pic>
      <p:pic>
        <p:nvPicPr>
          <p:cNvPr id="4" name="Picture 3" descr="MPTFo_PPT_cover_back.pdf"/>
          <p:cNvPicPr>
            <a:picLocks noChangeAspect="1"/>
          </p:cNvPicPr>
          <p:nvPr userDrawn="1"/>
        </p:nvPicPr>
        <mc:AlternateContent xmlns:mc="http://schemas.openxmlformats.org/markup-compatibility/2006">
          <mc:Choice xmlns="" xmlns:mv="urn:schemas-microsoft-com:mac:vml" xmlns:ma="http://schemas.microsoft.com/office/mac/drawingml/2008/main" Requires="ma">
            <p:blipFill>
              <a:blip r:embed="rId4"/>
              <a:srcRect t="53333" b="23333"/>
              <a:stretch>
                <a:fillRect/>
              </a:stretch>
            </p:blipFill>
          </mc:Choice>
          <mc:Fallback>
            <p:blipFill>
              <a:blip r:embed="rId5"/>
              <a:srcRect t="53333" b="23333"/>
              <a:stretch>
                <a:fillRect/>
              </a:stretch>
            </p:blipFill>
          </mc:Fallback>
        </mc:AlternateContent>
        <p:spPr>
          <a:xfrm>
            <a:off x="0" y="0"/>
            <a:ext cx="9144000" cy="1600184"/>
          </a:xfrm>
          <a:prstGeom prst="rect">
            <a:avLst/>
          </a:prstGeom>
        </p:spPr>
      </p:pic>
      <p:sp>
        <p:nvSpPr>
          <p:cNvPr id="5" name="Title 1"/>
          <p:cNvSpPr>
            <a:spLocks noGrp="1"/>
          </p:cNvSpPr>
          <p:nvPr>
            <p:ph type="title" hasCustomPrompt="1"/>
          </p:nvPr>
        </p:nvSpPr>
        <p:spPr>
          <a:xfrm>
            <a:off x="457200" y="274638"/>
            <a:ext cx="8229600" cy="1143000"/>
          </a:xfrm>
          <a:prstGeom prst="rect">
            <a:avLst/>
          </a:prstGeom>
        </p:spPr>
        <p:txBody>
          <a:bodyPr/>
          <a:lstStyle>
            <a:lvl1pPr>
              <a:lnSpc>
                <a:spcPts val="4000"/>
              </a:lnSpc>
              <a:defRPr sz="4000">
                <a:solidFill>
                  <a:srgbClr val="FFFFFF"/>
                </a:solidFill>
              </a:defRPr>
            </a:lvl1pPr>
          </a:lstStyle>
          <a:p>
            <a:r>
              <a:rPr lang="en-US" dirty="0" smtClean="0"/>
              <a:t>Click to edit Master </a:t>
            </a:r>
            <a:br>
              <a:rPr lang="en-US" dirty="0" smtClean="0"/>
            </a:br>
            <a:r>
              <a:rPr lang="en-US" dirty="0" smtClean="0"/>
              <a:t>title style</a:t>
            </a:r>
            <a:endParaRPr lang="en-US" dirty="0"/>
          </a:p>
        </p:txBody>
      </p:sp>
      <p:sp>
        <p:nvSpPr>
          <p:cNvPr id="6" name="Text Placeholder 15"/>
          <p:cNvSpPr>
            <a:spLocks noGrp="1"/>
          </p:cNvSpPr>
          <p:nvPr>
            <p:ph type="body" sz="quarter" idx="13" hasCustomPrompt="1"/>
          </p:nvPr>
        </p:nvSpPr>
        <p:spPr>
          <a:xfrm>
            <a:off x="3313112" y="0"/>
            <a:ext cx="2517776" cy="274638"/>
          </a:xfrm>
          <a:prstGeom prst="rect">
            <a:avLst/>
          </a:prstGeom>
          <a:solidFill>
            <a:srgbClr val="17AAC8"/>
          </a:solidFill>
        </p:spPr>
        <p:txBody>
          <a:bodyPr>
            <a:normAutofit/>
          </a:bodyPr>
          <a:lstStyle>
            <a:lvl1pPr algn="ctr">
              <a:buFontTx/>
              <a:buNone/>
              <a:defRPr sz="1100">
                <a:solidFill>
                  <a:srgbClr val="FFFFFF"/>
                </a:solidFill>
              </a:defRPr>
            </a:lvl1pPr>
            <a:lvl5pPr algn="ctr">
              <a:buFontTx/>
              <a:buNone/>
              <a:defRPr baseline="0"/>
            </a:lvl5pPr>
          </a:lstStyle>
          <a:p>
            <a:pPr lvl="0"/>
            <a:r>
              <a:rPr lang="en-US" dirty="0" smtClean="0"/>
              <a:t>Click to insert Presentation title</a:t>
            </a:r>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1_Custom Layout">
    <p:spTree>
      <p:nvGrpSpPr>
        <p:cNvPr id="1" name=""/>
        <p:cNvGrpSpPr/>
        <p:nvPr/>
      </p:nvGrpSpPr>
      <p:grpSpPr>
        <a:xfrm>
          <a:off x="0" y="0"/>
          <a:ext cx="0" cy="0"/>
          <a:chOff x="0" y="0"/>
          <a:chExt cx="0" cy="0"/>
        </a:xfrm>
      </p:grpSpPr>
      <p:pic>
        <p:nvPicPr>
          <p:cNvPr id="3" name="Picture 2" descr="MPTFo_PPT_divider_back.pdf"/>
          <p:cNvPicPr>
            <a:picLocks noChangeAspect="1"/>
          </p:cNvPicPr>
          <p:nvPr userDrawn="1"/>
        </p:nvPicPr>
        <mc:AlternateContent xmlns:mc="http://schemas.openxmlformats.org/markup-compatibility/2006">
          <mc:Choice xmlns="" xmlns:mv="urn:schemas-microsoft-com:mac:vml" xmlns:ma="http://schemas.microsoft.com/office/mac/drawingml/2008/main" Requires="ma">
            <p:blipFill>
              <a:blip r:embed="rId2"/>
              <a:stretch>
                <a:fillRect/>
              </a:stretch>
            </p:blipFill>
          </mc:Choice>
          <mc:Fallback>
            <p:blipFill>
              <a:blip r:embed="rId3"/>
              <a:stretch>
                <a:fillRect/>
              </a:stretch>
            </p:blipFill>
          </mc:Fallback>
        </mc:AlternateContent>
        <p:spPr>
          <a:xfrm>
            <a:off x="0" y="0"/>
            <a:ext cx="9144000" cy="6858000"/>
          </a:xfrm>
          <a:prstGeom prst="rect">
            <a:avLst/>
          </a:prstGeom>
        </p:spPr>
      </p:pic>
      <p:sp>
        <p:nvSpPr>
          <p:cNvPr id="5" name="Title 1"/>
          <p:cNvSpPr>
            <a:spLocks noGrp="1"/>
          </p:cNvSpPr>
          <p:nvPr>
            <p:ph type="title" hasCustomPrompt="1"/>
          </p:nvPr>
        </p:nvSpPr>
        <p:spPr>
          <a:xfrm>
            <a:off x="0" y="0"/>
            <a:ext cx="9144000" cy="1549400"/>
          </a:xfrm>
          <a:prstGeom prst="rect">
            <a:avLst/>
          </a:prstGeom>
          <a:solidFill>
            <a:schemeClr val="tx2">
              <a:lumMod val="50000"/>
            </a:schemeClr>
          </a:solidFill>
          <a:ln w="0">
            <a:solidFill>
              <a:schemeClr val="tx2">
                <a:lumMod val="50000"/>
              </a:schemeClr>
            </a:solidFill>
          </a:ln>
        </p:spPr>
        <p:txBody>
          <a:bodyPr bIns="137160" anchor="b" anchorCtr="0"/>
          <a:lstStyle>
            <a:lvl1pPr>
              <a:lnSpc>
                <a:spcPts val="4000"/>
              </a:lnSpc>
              <a:defRPr sz="4000">
                <a:solidFill>
                  <a:srgbClr val="FFFFFF"/>
                </a:solidFill>
              </a:defRPr>
            </a:lvl1pPr>
          </a:lstStyle>
          <a:p>
            <a:r>
              <a:rPr lang="en-US" dirty="0" smtClean="0"/>
              <a:t>Click to edit Master </a:t>
            </a:r>
            <a:br>
              <a:rPr lang="en-US" dirty="0" smtClean="0"/>
            </a:br>
            <a:r>
              <a:rPr lang="en-US" dirty="0" smtClean="0"/>
              <a:t>title style</a:t>
            </a:r>
            <a:endParaRPr lang="en-US" dirty="0"/>
          </a:p>
        </p:txBody>
      </p:sp>
      <p:sp>
        <p:nvSpPr>
          <p:cNvPr id="6" name="Text Placeholder 15"/>
          <p:cNvSpPr>
            <a:spLocks noGrp="1"/>
          </p:cNvSpPr>
          <p:nvPr>
            <p:ph type="body" sz="quarter" idx="13" hasCustomPrompt="1"/>
          </p:nvPr>
        </p:nvSpPr>
        <p:spPr>
          <a:xfrm>
            <a:off x="3313112" y="0"/>
            <a:ext cx="2517776" cy="274638"/>
          </a:xfrm>
          <a:prstGeom prst="rect">
            <a:avLst/>
          </a:prstGeom>
          <a:solidFill>
            <a:srgbClr val="008000"/>
          </a:solidFill>
          <a:ln>
            <a:solidFill>
              <a:srgbClr val="1E841E"/>
            </a:solidFill>
          </a:ln>
        </p:spPr>
        <p:txBody>
          <a:bodyPr>
            <a:normAutofit/>
          </a:bodyPr>
          <a:lstStyle>
            <a:lvl1pPr algn="ctr">
              <a:buFontTx/>
              <a:buNone/>
              <a:defRPr sz="1100">
                <a:ln>
                  <a:noFill/>
                </a:ln>
                <a:solidFill>
                  <a:schemeClr val="bg1"/>
                </a:solidFill>
              </a:defRPr>
            </a:lvl1pPr>
            <a:lvl5pPr algn="ctr">
              <a:buFontTx/>
              <a:buNone/>
              <a:defRPr baseline="0"/>
            </a:lvl5pPr>
          </a:lstStyle>
          <a:p>
            <a:pPr lvl="0"/>
            <a:r>
              <a:rPr lang="en-US" dirty="0" smtClean="0"/>
              <a:t>Click to insert Presentation title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2_Custom Layout">
    <p:spTree>
      <p:nvGrpSpPr>
        <p:cNvPr id="1" name=""/>
        <p:cNvGrpSpPr/>
        <p:nvPr/>
      </p:nvGrpSpPr>
      <p:grpSpPr>
        <a:xfrm>
          <a:off x="0" y="0"/>
          <a:ext cx="0" cy="0"/>
          <a:chOff x="0" y="0"/>
          <a:chExt cx="0" cy="0"/>
        </a:xfrm>
      </p:grpSpPr>
      <p:pic>
        <p:nvPicPr>
          <p:cNvPr id="3" name="Picture 2" descr="MPTFo_PPT_divider_back.pdf"/>
          <p:cNvPicPr>
            <a:picLocks noChangeAspect="1"/>
          </p:cNvPicPr>
          <p:nvPr userDrawn="1"/>
        </p:nvPicPr>
        <mc:AlternateContent xmlns:mc="http://schemas.openxmlformats.org/markup-compatibility/2006">
          <mc:Choice xmlns="" xmlns:mv="urn:schemas-microsoft-com:mac:vml" xmlns:ma="http://schemas.microsoft.com/office/mac/drawingml/2008/main" Requires="ma">
            <p:blipFill>
              <a:blip r:embed="rId2"/>
              <a:stretch>
                <a:fillRect/>
              </a:stretch>
            </p:blipFill>
          </mc:Choice>
          <mc:Fallback>
            <p:blipFill>
              <a:blip r:embed="rId3"/>
              <a:stretch>
                <a:fillRect/>
              </a:stretch>
            </p:blipFill>
          </mc:Fallback>
        </mc:AlternateContent>
        <p:spPr>
          <a:xfrm>
            <a:off x="1676400" y="1841500"/>
            <a:ext cx="5791200" cy="4343400"/>
          </a:xfrm>
          <a:prstGeom prst="rect">
            <a:avLst/>
          </a:prstGeom>
        </p:spPr>
      </p:pic>
      <p:sp>
        <p:nvSpPr>
          <p:cNvPr id="4" name="Title 1"/>
          <p:cNvSpPr>
            <a:spLocks noGrp="1"/>
          </p:cNvSpPr>
          <p:nvPr>
            <p:ph type="title" hasCustomPrompt="1"/>
          </p:nvPr>
        </p:nvSpPr>
        <p:spPr>
          <a:xfrm>
            <a:off x="0" y="0"/>
            <a:ext cx="9144000" cy="1549400"/>
          </a:xfrm>
          <a:prstGeom prst="rect">
            <a:avLst/>
          </a:prstGeom>
          <a:solidFill>
            <a:srgbClr val="17AAC8"/>
          </a:solidFill>
          <a:ln w="0">
            <a:solidFill>
              <a:srgbClr val="17AAC8"/>
            </a:solidFill>
          </a:ln>
        </p:spPr>
        <p:txBody>
          <a:bodyPr bIns="137160" anchor="b" anchorCtr="0"/>
          <a:lstStyle>
            <a:lvl1pPr>
              <a:lnSpc>
                <a:spcPts val="4000"/>
              </a:lnSpc>
              <a:defRPr sz="4000">
                <a:solidFill>
                  <a:srgbClr val="FFFFFF"/>
                </a:solidFill>
              </a:defRPr>
            </a:lvl1pPr>
          </a:lstStyle>
          <a:p>
            <a:r>
              <a:rPr lang="en-US" dirty="0" smtClean="0"/>
              <a:t>Click to edit Master </a:t>
            </a:r>
            <a:br>
              <a:rPr lang="en-US" dirty="0" smtClean="0"/>
            </a:br>
            <a:r>
              <a:rPr lang="en-US" dirty="0" smtClean="0"/>
              <a:t>title style</a:t>
            </a:r>
            <a:endParaRPr lang="en-US" dirty="0"/>
          </a:p>
        </p:txBody>
      </p:sp>
      <p:sp>
        <p:nvSpPr>
          <p:cNvPr id="5" name="Text Placeholder 15"/>
          <p:cNvSpPr>
            <a:spLocks noGrp="1"/>
          </p:cNvSpPr>
          <p:nvPr>
            <p:ph type="body" sz="quarter" idx="13" hasCustomPrompt="1"/>
          </p:nvPr>
        </p:nvSpPr>
        <p:spPr>
          <a:xfrm>
            <a:off x="3313112" y="0"/>
            <a:ext cx="2517776" cy="274638"/>
          </a:xfrm>
          <a:prstGeom prst="rect">
            <a:avLst/>
          </a:prstGeom>
          <a:solidFill>
            <a:schemeClr val="accent1">
              <a:lumMod val="50000"/>
            </a:schemeClr>
          </a:solidFill>
          <a:ln>
            <a:solidFill>
              <a:schemeClr val="accent1">
                <a:lumMod val="75000"/>
              </a:schemeClr>
            </a:solidFill>
          </a:ln>
        </p:spPr>
        <p:txBody>
          <a:bodyPr>
            <a:normAutofit/>
          </a:bodyPr>
          <a:lstStyle>
            <a:lvl1pPr algn="ctr">
              <a:buFontTx/>
              <a:buNone/>
              <a:defRPr sz="1100">
                <a:ln>
                  <a:noFill/>
                </a:ln>
                <a:solidFill>
                  <a:schemeClr val="bg1"/>
                </a:solidFill>
              </a:defRPr>
            </a:lvl1pPr>
            <a:lvl5pPr algn="ctr">
              <a:buFontTx/>
              <a:buNone/>
              <a:defRPr baseline="0"/>
            </a:lvl5pPr>
          </a:lstStyle>
          <a:p>
            <a:pPr lvl="0"/>
            <a:r>
              <a:rPr lang="en-US" dirty="0" smtClean="0"/>
              <a:t>Click to insert Presentation title</a:t>
            </a:r>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6" name="Slide Number Placeholder 5"/>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755701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5557568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6" name="Slide Number Placeholder 5"/>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544683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Slide Number Placeholder 6"/>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7993176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a:xfrm>
            <a:off x="457200" y="6356350"/>
            <a:ext cx="2133600" cy="365125"/>
          </a:xfrm>
          <a:prstGeom prst="rect">
            <a:avLst/>
          </a:prstGeom>
        </p:spPr>
        <p:txBody>
          <a:bodyPr/>
          <a:lstStyle/>
          <a:p>
            <a:pPr defTabSz="914400"/>
            <a:endParaRPr lang="en-US">
              <a:solidFill>
                <a:prstClr val="black"/>
              </a:solidFill>
            </a:endParaRPr>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pPr defTabSz="914400"/>
            <a:endParaRPr lang="en-US">
              <a:solidFill>
                <a:prstClr val="black"/>
              </a:solidFill>
            </a:endParaRPr>
          </a:p>
        </p:txBody>
      </p:sp>
      <p:sp>
        <p:nvSpPr>
          <p:cNvPr id="9" name="Slide Number Placeholder 8"/>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8925777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a:xfrm>
            <a:off x="457200" y="6356350"/>
            <a:ext cx="2133600" cy="365125"/>
          </a:xfrm>
          <a:prstGeom prst="rect">
            <a:avLst/>
          </a:prstGeom>
        </p:spPr>
        <p:txBody>
          <a:bodyPr/>
          <a:lstStyle/>
          <a:p>
            <a:pPr defTabSz="914400"/>
            <a:endParaRPr lang="en-US">
              <a:solidFill>
                <a:prstClr val="black"/>
              </a:solidFill>
            </a:endParaRPr>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pPr defTabSz="914400"/>
            <a:endParaRPr lang="en-US">
              <a:solidFill>
                <a:prstClr val="black"/>
              </a:solidFill>
            </a:endParaRPr>
          </a:p>
        </p:txBody>
      </p:sp>
      <p:sp>
        <p:nvSpPr>
          <p:cNvPr id="5" name="Slide Number Placeholder 4"/>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157438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pPr defTabSz="914400"/>
            <a:endParaRPr lang="en-US">
              <a:solidFill>
                <a:prstClr val="black"/>
              </a:solidFill>
            </a:endParaRPr>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pPr defTabSz="914400"/>
            <a:endParaRPr lang="en-US">
              <a:solidFill>
                <a:prstClr val="black"/>
              </a:solidFill>
            </a:endParaRPr>
          </a:p>
        </p:txBody>
      </p:sp>
      <p:sp>
        <p:nvSpPr>
          <p:cNvPr id="4" name="Slide Number Placeholder 3"/>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409630516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pPr defTabSz="914400"/>
            <a:endParaRPr lang="en-US">
              <a:solidFill>
                <a:prstClr val="black"/>
              </a:solidFill>
            </a:endParaRPr>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pPr defTabSz="914400"/>
            <a:endParaRPr lang="en-US">
              <a:solidFill>
                <a:prstClr val="black"/>
              </a:solidFill>
            </a:endParaRPr>
          </a:p>
        </p:txBody>
      </p:sp>
      <p:sp>
        <p:nvSpPr>
          <p:cNvPr id="7" name="Slide Number Placeholder 6"/>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385146088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1600199"/>
            <a:ext cx="5486400" cy="312737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Slide Number Placeholder 6"/>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220387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Vertical Text">
    <p:spTree>
      <p:nvGrpSpPr>
        <p:cNvPr id="1" name=""/>
        <p:cNvGrpSpPr/>
        <p:nvPr/>
      </p:nvGrpSpPr>
      <p:grpSpPr>
        <a:xfrm>
          <a:off x="0" y="0"/>
          <a:ext cx="0" cy="0"/>
          <a:chOff x="0" y="0"/>
          <a:chExt cx="0" cy="0"/>
        </a:xfrm>
      </p:grpSpPr>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a:xfrm>
            <a:off x="457200" y="6356350"/>
            <a:ext cx="2133600" cy="365125"/>
          </a:xfrm>
          <a:prstGeom prst="rect">
            <a:avLst/>
          </a:prstGeom>
        </p:spPr>
        <p:txBody>
          <a:bodyPr/>
          <a:lstStyle/>
          <a:p>
            <a:pPr defTabSz="914400"/>
            <a:endParaRPr lang="en-US">
              <a:solidFill>
                <a:prstClr val="black"/>
              </a:solidFill>
            </a:endParaRPr>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pPr defTabSz="914400"/>
            <a:endParaRPr lang="en-US">
              <a:solidFill>
                <a:prstClr val="black"/>
              </a:solidFill>
            </a:endParaRPr>
          </a:p>
        </p:txBody>
      </p:sp>
      <p:sp>
        <p:nvSpPr>
          <p:cNvPr id="6" name="Slide Number Placeholder 5"/>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232802333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524000"/>
            <a:ext cx="2057400" cy="4602163"/>
          </a:xfrm>
        </p:spPr>
        <p:txBody>
          <a:bodyPr vert="eaVert"/>
          <a:lstStyle/>
          <a:p>
            <a:r>
              <a:rPr lang="en-US" dirty="0" smtClean="0"/>
              <a:t>Click to edit Master title style</a:t>
            </a:r>
            <a:endParaRPr lang="en-US" dirty="0"/>
          </a:p>
        </p:txBody>
      </p:sp>
      <p:sp>
        <p:nvSpPr>
          <p:cNvPr id="3" name="Vertical Text Placeholder 2"/>
          <p:cNvSpPr>
            <a:spLocks noGrp="1"/>
          </p:cNvSpPr>
          <p:nvPr>
            <p:ph type="body" orient="vert" idx="1"/>
          </p:nvPr>
        </p:nvSpPr>
        <p:spPr>
          <a:xfrm>
            <a:off x="457200" y="1524000"/>
            <a:ext cx="6019800" cy="46021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p:cNvSpPr>
            <a:spLocks noGrp="1"/>
          </p:cNvSpPr>
          <p:nvPr>
            <p:ph type="sldNum" sz="quarter" idx="12"/>
          </p:nvPr>
        </p:nvSpPr>
        <p:spPr/>
        <p:txBody>
          <a:bodyPr/>
          <a:lstStyle/>
          <a:p>
            <a:fld id="{8E60FA9F-3F92-4F2E-9E21-7FDB2211774E}" type="slidenum">
              <a:rPr lang="en-US" smtClean="0">
                <a:solidFill>
                  <a:prstClr val="black">
                    <a:tint val="75000"/>
                  </a:prstClr>
                </a:solidFill>
              </a:rPr>
              <a:pPr/>
              <a:t>‹#›</a:t>
            </a:fld>
            <a:endParaRPr lang="en-US">
              <a:solidFill>
                <a:prstClr val="black">
                  <a:tint val="75000"/>
                </a:prstClr>
              </a:solidFill>
            </a:endParaRPr>
          </a:p>
        </p:txBody>
      </p:sp>
    </p:spTree>
    <p:extLst>
      <p:ext uri="{BB962C8B-B14F-4D97-AF65-F5344CB8AC3E}">
        <p14:creationId xmlns:p14="http://schemas.microsoft.com/office/powerpoint/2010/main" val="1740001697"/>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4.xml"/><Relationship Id="rId13" Type="http://schemas.openxmlformats.org/officeDocument/2006/relationships/image" Target="../media/image4.png"/><Relationship Id="rId3" Type="http://schemas.openxmlformats.org/officeDocument/2006/relationships/slideLayout" Target="../slideLayouts/slideLayout9.xml"/><Relationship Id="rId7" Type="http://schemas.openxmlformats.org/officeDocument/2006/relationships/slideLayout" Target="../slideLayouts/slideLayout13.xml"/><Relationship Id="rId12"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11" Type="http://schemas.openxmlformats.org/officeDocument/2006/relationships/slideLayout" Target="../slideLayouts/slideLayout17.xml"/><Relationship Id="rId5" Type="http://schemas.openxmlformats.org/officeDocument/2006/relationships/slideLayout" Target="../slideLayouts/slideLayout11.xml"/><Relationship Id="rId10" Type="http://schemas.openxmlformats.org/officeDocument/2006/relationships/slideLayout" Target="../slideLayouts/slideLayout16.xml"/><Relationship Id="rId4" Type="http://schemas.openxmlformats.org/officeDocument/2006/relationships/slideLayout" Target="../slideLayouts/slideLayout10.xml"/><Relationship Id="rId9"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Title 1"/>
          <p:cNvSpPr txBox="1">
            <a:spLocks/>
          </p:cNvSpPr>
          <p:nvPr/>
        </p:nvSpPr>
        <p:spPr>
          <a:xfrm>
            <a:off x="457200" y="274638"/>
            <a:ext cx="8229600" cy="1143000"/>
          </a:xfrm>
          <a:prstGeom prst="rect">
            <a:avLst/>
          </a:prstGeom>
        </p:spPr>
        <p:txBody>
          <a:bodyPr vert="horz" lIns="91440" tIns="45720" rIns="91440" bIns="45720" rtlCol="0" anchor="ctr">
            <a:normAutofit/>
          </a:bodyPr>
          <a:lstStyle>
            <a:lvl1pPr>
              <a:defRPr>
                <a:solidFill>
                  <a:srgbClr val="FFFFFF"/>
                </a:solidFill>
              </a:defRPr>
            </a:lvl1pPr>
          </a:lstStyle>
          <a:p>
            <a:pPr marL="0" marR="0" lvl="0" indent="0" algn="ctr" defTabSz="457200" rtl="0" eaLnBrk="1" fontAlgn="auto" latinLnBrk="0" hangingPunct="1">
              <a:lnSpc>
                <a:spcPct val="100000"/>
              </a:lnSpc>
              <a:spcBef>
                <a:spcPct val="0"/>
              </a:spcBef>
              <a:spcAft>
                <a:spcPts val="0"/>
              </a:spcAft>
              <a:buClrTx/>
              <a:buSzTx/>
              <a:buFontTx/>
              <a:buNone/>
              <a:tabLst/>
              <a:defRPr/>
            </a:pPr>
            <a:r>
              <a:rPr kumimoji="0" lang="en-US" sz="4000" b="0" i="0" u="none" strike="noStrike" kern="1200" cap="none" spc="0" normalizeH="0" baseline="0" noProof="0" dirty="0" smtClean="0">
                <a:ln>
                  <a:noFill/>
                </a:ln>
                <a:solidFill>
                  <a:srgbClr val="FFFFFF"/>
                </a:solidFill>
                <a:effectLst/>
                <a:uLnTx/>
                <a:uFillTx/>
                <a:latin typeface="+mj-lt"/>
                <a:ea typeface="+mj-ea"/>
                <a:cs typeface="+mj-cs"/>
              </a:rPr>
              <a:t>Click to edit Master title style</a:t>
            </a:r>
          </a:p>
        </p:txBody>
      </p:sp>
      <p:sp>
        <p:nvSpPr>
          <p:cNvPr id="5" name="TextBox 4"/>
          <p:cNvSpPr txBox="1"/>
          <p:nvPr/>
        </p:nvSpPr>
        <p:spPr>
          <a:xfrm>
            <a:off x="3784600" y="6477000"/>
            <a:ext cx="1600200" cy="246221"/>
          </a:xfrm>
          <a:prstGeom prst="rect">
            <a:avLst/>
          </a:prstGeom>
          <a:noFill/>
        </p:spPr>
        <p:txBody>
          <a:bodyPr wrap="square" rtlCol="0">
            <a:spAutoFit/>
          </a:bodyPr>
          <a:lstStyle/>
          <a:p>
            <a:pPr algn="ctr"/>
            <a:fld id="{2EE6B2DD-2FAA-7740-8EB0-037716C7E585}" type="slidenum">
              <a:rPr lang="en-US" sz="1000" smtClean="0">
                <a:solidFill>
                  <a:srgbClr val="17375E"/>
                </a:solidFill>
              </a:rPr>
              <a:pPr algn="ctr"/>
              <a:t>‹#›</a:t>
            </a:fld>
            <a:endParaRPr lang="en-US" sz="1000" dirty="0">
              <a:solidFill>
                <a:srgbClr val="17375E"/>
              </a:solidFill>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5" r:id="rId3"/>
    <p:sldLayoutId id="2147483656" r:id="rId4"/>
    <p:sldLayoutId id="2147483657" r:id="rId5"/>
    <p:sldLayoutId id="2147483658" r:id="rId6"/>
  </p:sldLayoutIdLst>
  <p:timing>
    <p:tnLst>
      <p:par>
        <p:cTn id="1" dur="indefinite" restart="never" nodeType="tmRoot"/>
      </p:par>
    </p:tnLst>
  </p:timing>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defTabSz="914400"/>
            <a:fld id="{8E60FA9F-3F92-4F2E-9E21-7FDB2211774E}" type="slidenum">
              <a:rPr lang="en-US" smtClean="0">
                <a:solidFill>
                  <a:prstClr val="black">
                    <a:tint val="75000"/>
                  </a:prstClr>
                </a:solidFill>
              </a:rPr>
              <a:pPr defTabSz="914400"/>
              <a:t>‹#›</a:t>
            </a:fld>
            <a:endParaRPr lang="en-US" dirty="0">
              <a:solidFill>
                <a:prstClr val="black">
                  <a:tint val="75000"/>
                </a:prstClr>
              </a:solidFill>
            </a:endParaRPr>
          </a:p>
        </p:txBody>
      </p:sp>
      <p:pic>
        <p:nvPicPr>
          <p:cNvPr id="1026" name="Picture 2"/>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0" y="0"/>
            <a:ext cx="9144000" cy="14938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Rectangle 6"/>
          <p:cNvSpPr/>
          <p:nvPr/>
        </p:nvSpPr>
        <p:spPr>
          <a:xfrm>
            <a:off x="228600" y="228600"/>
            <a:ext cx="6096000" cy="738664"/>
          </a:xfrm>
          <a:prstGeom prst="rect">
            <a:avLst/>
          </a:prstGeom>
        </p:spPr>
        <p:txBody>
          <a:bodyPr wrap="square">
            <a:spAutoFit/>
          </a:bodyPr>
          <a:lstStyle/>
          <a:p>
            <a:pPr defTabSz="914400"/>
            <a:r>
              <a:rPr lang="en-US" sz="2400" b="1" cap="small" dirty="0" smtClean="0">
                <a:solidFill>
                  <a:prstClr val="black"/>
                </a:solidFill>
              </a:rPr>
              <a:t>MULTI-PARTNER TRUST FUND OFFICE</a:t>
            </a:r>
          </a:p>
          <a:p>
            <a:pPr defTabSz="914400"/>
            <a:r>
              <a:rPr lang="en-US" b="1" cap="small" dirty="0" smtClean="0">
                <a:solidFill>
                  <a:prstClr val="black"/>
                </a:solidFill>
              </a:rPr>
              <a:t>Efficiency </a:t>
            </a:r>
            <a:r>
              <a:rPr lang="en-US" dirty="0" smtClean="0">
                <a:solidFill>
                  <a:prstClr val="black"/>
                </a:solidFill>
              </a:rPr>
              <a:t>| </a:t>
            </a:r>
            <a:r>
              <a:rPr lang="en-US" b="1" cap="small" dirty="0" smtClean="0">
                <a:solidFill>
                  <a:prstClr val="black"/>
                </a:solidFill>
              </a:rPr>
              <a:t>transparency </a:t>
            </a:r>
            <a:r>
              <a:rPr lang="en-US" dirty="0" smtClean="0">
                <a:solidFill>
                  <a:prstClr val="black"/>
                </a:solidFill>
              </a:rPr>
              <a:t>| </a:t>
            </a:r>
            <a:r>
              <a:rPr lang="en-US" b="1" cap="small" dirty="0" smtClean="0">
                <a:solidFill>
                  <a:prstClr val="black"/>
                </a:solidFill>
              </a:rPr>
              <a:t>accountability</a:t>
            </a:r>
            <a:endParaRPr lang="en-US" dirty="0">
              <a:solidFill>
                <a:prstClr val="black"/>
              </a:solidFill>
            </a:endParaRPr>
          </a:p>
        </p:txBody>
      </p:sp>
    </p:spTree>
    <p:extLst>
      <p:ext uri="{BB962C8B-B14F-4D97-AF65-F5344CB8AC3E}">
        <p14:creationId xmlns:p14="http://schemas.microsoft.com/office/powerpoint/2010/main" val="1822090698"/>
      </p:ext>
    </p:extLst>
  </p:cSld>
  <p:clrMap bg1="lt1" tx1="dk1" bg2="lt2" tx2="dk2" accent1="accent1" accent2="accent2" accent3="accent3" accent4="accent4" accent5="accent5" accent6="accent6" hlink="hlink" folHlink="fol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strike="sngStrike"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hyperlink" Target="http://mptf.undp.org/factsheet/fund/CCF0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Title 44"/>
          <p:cNvSpPr>
            <a:spLocks noGrp="1"/>
          </p:cNvSpPr>
          <p:nvPr>
            <p:ph type="ctrTitle"/>
          </p:nvPr>
        </p:nvSpPr>
        <p:spPr/>
        <p:txBody>
          <a:bodyPr/>
          <a:lstStyle/>
          <a:p>
            <a:r>
              <a:rPr lang="en-US" dirty="0" smtClean="0"/>
              <a:t>Financial Status of the UN-REDD Programme Fund</a:t>
            </a:r>
            <a:endParaRPr lang="en-US" dirty="0"/>
          </a:p>
        </p:txBody>
      </p:sp>
      <p:sp>
        <p:nvSpPr>
          <p:cNvPr id="46" name="Subtitle 45"/>
          <p:cNvSpPr>
            <a:spLocks noGrp="1"/>
          </p:cNvSpPr>
          <p:nvPr>
            <p:ph type="subTitle" idx="1"/>
          </p:nvPr>
        </p:nvSpPr>
        <p:spPr/>
        <p:txBody>
          <a:bodyPr/>
          <a:lstStyle/>
          <a:p>
            <a:r>
              <a:rPr lang="en-US" dirty="0" smtClean="0"/>
              <a:t>Arusha, Tanzania</a:t>
            </a:r>
          </a:p>
          <a:p>
            <a:r>
              <a:rPr lang="en-US" dirty="0" smtClean="0"/>
              <a:t>6 November 2014</a:t>
            </a: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3"/>
          </p:nvPr>
        </p:nvSpPr>
        <p:spPr>
          <a:xfrm>
            <a:off x="3028156" y="152400"/>
            <a:ext cx="3258344" cy="1155700"/>
          </a:xfrm>
        </p:spPr>
        <p:txBody>
          <a:bodyPr>
            <a:normAutofit fontScale="92500" lnSpcReduction="20000"/>
          </a:bodyPr>
          <a:lstStyle/>
          <a:p>
            <a:r>
              <a:rPr lang="en-US" sz="1800" dirty="0" smtClean="0"/>
              <a:t>Contributions</a:t>
            </a:r>
          </a:p>
          <a:p>
            <a:r>
              <a:rPr lang="en-US" sz="1800" dirty="0" smtClean="0"/>
              <a:t>Total deposit 244.8 Millions</a:t>
            </a:r>
          </a:p>
          <a:p>
            <a:r>
              <a:rPr lang="en-US" sz="1800" dirty="0" smtClean="0"/>
              <a:t>Interest 2.4 Millions</a:t>
            </a:r>
          </a:p>
          <a:p>
            <a:r>
              <a:rPr lang="en-US" sz="1800" dirty="0" smtClean="0"/>
              <a:t>Commitment 1.3 Millions (EU)</a:t>
            </a:r>
          </a:p>
          <a:p>
            <a:endParaRPr lang="en-US" sz="1800" dirty="0"/>
          </a:p>
        </p:txBody>
      </p:sp>
      <p:pic>
        <p:nvPicPr>
          <p:cNvPr id="205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591330"/>
            <a:ext cx="9144000" cy="49110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6391275" y="1553230"/>
            <a:ext cx="704850" cy="338554"/>
          </a:xfrm>
          <a:prstGeom prst="rect">
            <a:avLst/>
          </a:prstGeom>
          <a:noFill/>
        </p:spPr>
        <p:txBody>
          <a:bodyPr wrap="square" rtlCol="0">
            <a:spAutoFit/>
          </a:bodyPr>
          <a:lstStyle/>
          <a:p>
            <a:r>
              <a:rPr lang="en-US" sz="1600" dirty="0" smtClean="0"/>
              <a:t>$213</a:t>
            </a:r>
            <a:endParaRPr lang="fr-FR" sz="1600" dirty="0"/>
          </a:p>
        </p:txBody>
      </p:sp>
    </p:spTree>
    <p:extLst>
      <p:ext uri="{BB962C8B-B14F-4D97-AF65-F5344CB8AC3E}">
        <p14:creationId xmlns:p14="http://schemas.microsoft.com/office/powerpoint/2010/main" val="90261243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438400" y="422701"/>
            <a:ext cx="4114800" cy="1200329"/>
          </a:xfrm>
          <a:prstGeom prst="rect">
            <a:avLst/>
          </a:prstGeom>
          <a:noFill/>
        </p:spPr>
        <p:txBody>
          <a:bodyPr wrap="square" rtlCol="0">
            <a:spAutoFit/>
          </a:bodyPr>
          <a:lstStyle/>
          <a:p>
            <a:pPr algn="ctr"/>
            <a:r>
              <a:rPr lang="en-US" sz="2400" b="1" dirty="0" smtClean="0">
                <a:solidFill>
                  <a:schemeClr val="bg1"/>
                </a:solidFill>
              </a:rPr>
              <a:t>Allocation vs Expenditure</a:t>
            </a:r>
          </a:p>
          <a:p>
            <a:pPr algn="ctr"/>
            <a:r>
              <a:rPr lang="en-US" sz="2400" b="1" dirty="0" smtClean="0">
                <a:solidFill>
                  <a:schemeClr val="bg1"/>
                </a:solidFill>
              </a:rPr>
              <a:t>Overall 60% delivery in Dec. 2013</a:t>
            </a:r>
            <a:endParaRPr lang="fr-FR" sz="2400" b="1" dirty="0">
              <a:solidFill>
                <a:schemeClr val="bg1"/>
              </a:solidFill>
            </a:endParaRPr>
          </a:p>
        </p:txBody>
      </p:sp>
      <p:pic>
        <p:nvPicPr>
          <p:cNvPr id="3077"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3363" y="1765300"/>
            <a:ext cx="8675687" cy="5092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1423579"/>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Placeholder 3"/>
          <p:cNvSpPr>
            <a:spLocks noGrp="1"/>
          </p:cNvSpPr>
          <p:nvPr>
            <p:ph type="body" sz="quarter" idx="13"/>
          </p:nvPr>
        </p:nvSpPr>
        <p:spPr>
          <a:xfrm>
            <a:off x="3402012" y="673100"/>
            <a:ext cx="2517776" cy="685800"/>
          </a:xfrm>
        </p:spPr>
        <p:txBody>
          <a:bodyPr>
            <a:noAutofit/>
          </a:bodyPr>
          <a:lstStyle/>
          <a:p>
            <a:r>
              <a:rPr lang="en-US" sz="1600" dirty="0" smtClean="0"/>
              <a:t>Detailed delivery analysis  UN REDD Country</a:t>
            </a:r>
            <a:endParaRPr lang="fr-FR" sz="1600" dirty="0"/>
          </a:p>
        </p:txBody>
      </p:sp>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5300" y="2280920"/>
            <a:ext cx="8153400" cy="3436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7605876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Balance for programming as of today</a:t>
            </a:r>
            <a:br>
              <a:rPr lang="en-US" dirty="0" smtClean="0"/>
            </a:br>
            <a:r>
              <a:rPr lang="en-US" dirty="0" smtClean="0"/>
              <a:t>12,085,671 USD</a:t>
            </a:r>
            <a:endParaRPr lang="fr-FR" dirty="0"/>
          </a:p>
        </p:txBody>
      </p:sp>
      <p:sp>
        <p:nvSpPr>
          <p:cNvPr id="4" name="Text Placeholder 3"/>
          <p:cNvSpPr>
            <a:spLocks noGrp="1"/>
          </p:cNvSpPr>
          <p:nvPr>
            <p:ph type="body" sz="quarter" idx="13"/>
          </p:nvPr>
        </p:nvSpPr>
        <p:spPr/>
        <p:txBody>
          <a:bodyPr/>
          <a:lstStyle/>
          <a:p>
            <a:endParaRPr lang="fr-F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8460" y="1809989"/>
            <a:ext cx="8666640" cy="45400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71388118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Changes in fund availability since the last Policy Board</a:t>
            </a:r>
            <a:endParaRPr lang="en-US" dirty="0"/>
          </a:p>
        </p:txBody>
      </p:sp>
      <p:sp>
        <p:nvSpPr>
          <p:cNvPr id="4" name="Text Placeholder 3"/>
          <p:cNvSpPr>
            <a:spLocks noGrp="1"/>
          </p:cNvSpPr>
          <p:nvPr>
            <p:ph type="body" sz="quarter" idx="13"/>
          </p:nvPr>
        </p:nvSpPr>
        <p:spPr/>
        <p:txBody>
          <a:bodyPr/>
          <a:lstStyle/>
          <a:p>
            <a:endParaRPr lang="en-US"/>
          </a:p>
        </p:txBody>
      </p:sp>
      <p:pic>
        <p:nvPicPr>
          <p:cNvPr id="8195" name="Picture 3"/>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0" y="1577789"/>
            <a:ext cx="9161930" cy="391528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0" y="5567100"/>
            <a:ext cx="9143999" cy="830997"/>
          </a:xfrm>
          <a:prstGeom prst="rect">
            <a:avLst/>
          </a:prstGeom>
        </p:spPr>
        <p:txBody>
          <a:bodyPr wrap="square">
            <a:spAutoFit/>
          </a:bodyPr>
          <a:lstStyle/>
          <a:p>
            <a:r>
              <a:rPr lang="en-US" sz="1600" dirty="0" smtClean="0">
                <a:solidFill>
                  <a:srgbClr val="FF0000"/>
                </a:solidFill>
              </a:rPr>
              <a:t>All data are available on the GATEWAY page of the Fund</a:t>
            </a:r>
          </a:p>
          <a:p>
            <a:r>
              <a:rPr lang="en-US" sz="1600" dirty="0">
                <a:solidFill>
                  <a:srgbClr val="FF0000"/>
                </a:solidFill>
                <a:hlinkClick r:id="rId4"/>
              </a:rPr>
              <a:t>http://</a:t>
            </a:r>
            <a:r>
              <a:rPr lang="en-US" sz="1600" dirty="0" smtClean="0">
                <a:solidFill>
                  <a:srgbClr val="FF0000"/>
                </a:solidFill>
                <a:hlinkClick r:id="rId4"/>
              </a:rPr>
              <a:t>mptf.undp.org/factsheet/fund/CCF00</a:t>
            </a:r>
            <a:endParaRPr lang="en-US" sz="1600" dirty="0" smtClean="0">
              <a:solidFill>
                <a:srgbClr val="FF0000"/>
              </a:solidFill>
            </a:endParaRPr>
          </a:p>
          <a:p>
            <a:endParaRPr lang="en-US" sz="1600" dirty="0">
              <a:solidFill>
                <a:srgbClr val="FF0000"/>
              </a:solidFill>
            </a:endParaRPr>
          </a:p>
        </p:txBody>
      </p:sp>
    </p:spTree>
    <p:extLst>
      <p:ext uri="{BB962C8B-B14F-4D97-AF65-F5344CB8AC3E}">
        <p14:creationId xmlns:p14="http://schemas.microsoft.com/office/powerpoint/2010/main" val="43052913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14583</TotalTime>
  <Words>737</Words>
  <Application>Microsoft Office PowerPoint</Application>
  <PresentationFormat>On-screen Show (4:3)</PresentationFormat>
  <Paragraphs>41</Paragraphs>
  <Slides>6</Slides>
  <Notes>6</Notes>
  <HiddenSlides>0</HiddenSlides>
  <MMClips>0</MMClips>
  <ScaleCrop>false</ScaleCrop>
  <HeadingPairs>
    <vt:vector size="4" baseType="variant">
      <vt:variant>
        <vt:lpstr>Theme</vt:lpstr>
      </vt:variant>
      <vt:variant>
        <vt:i4>2</vt:i4>
      </vt:variant>
      <vt:variant>
        <vt:lpstr>Slide Titles</vt:lpstr>
      </vt:variant>
      <vt:variant>
        <vt:i4>6</vt:i4>
      </vt:variant>
    </vt:vector>
  </HeadingPairs>
  <TitlesOfParts>
    <vt:vector size="8" baseType="lpstr">
      <vt:lpstr>Office Theme</vt:lpstr>
      <vt:lpstr>Custom Design</vt:lpstr>
      <vt:lpstr>Financial Status of the UN-REDD Programme Fund</vt:lpstr>
      <vt:lpstr>PowerPoint Presentation</vt:lpstr>
      <vt:lpstr>PowerPoint Presentation</vt:lpstr>
      <vt:lpstr>PowerPoint Presentation</vt:lpstr>
      <vt:lpstr>Balance for programming as of today 12,085,671 USD</vt:lpstr>
      <vt:lpstr>Changes in fund availability since the last Policy Board</vt:lpstr>
    </vt:vector>
  </TitlesOfParts>
  <Company>Suazion</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Suazion, Inc.</dc:creator>
  <cp:lastModifiedBy>Helena ERIKSSON</cp:lastModifiedBy>
  <cp:revision>135</cp:revision>
  <dcterms:created xsi:type="dcterms:W3CDTF">2014-02-14T19:49:09Z</dcterms:created>
  <dcterms:modified xsi:type="dcterms:W3CDTF">2014-11-06T10:14:44Z</dcterms:modified>
</cp:coreProperties>
</file>