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3.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819" r:id="rId2"/>
  </p:sldMasterIdLst>
  <p:notesMasterIdLst>
    <p:notesMasterId r:id="rId20"/>
  </p:notesMasterIdLst>
  <p:sldIdLst>
    <p:sldId id="256" r:id="rId3"/>
    <p:sldId id="272" r:id="rId4"/>
    <p:sldId id="271" r:id="rId5"/>
    <p:sldId id="281" r:id="rId6"/>
    <p:sldId id="280" r:id="rId7"/>
    <p:sldId id="283" r:id="rId8"/>
    <p:sldId id="282" r:id="rId9"/>
    <p:sldId id="284" r:id="rId10"/>
    <p:sldId id="290" r:id="rId11"/>
    <p:sldId id="287" r:id="rId12"/>
    <p:sldId id="288" r:id="rId13"/>
    <p:sldId id="291" r:id="rId14"/>
    <p:sldId id="295" r:id="rId15"/>
    <p:sldId id="294" r:id="rId16"/>
    <p:sldId id="285" r:id="rId17"/>
    <p:sldId id="286" r:id="rId18"/>
    <p:sldId id="25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1B01C2D-F2FB-467E-B3A4-D32C2786F360}">
          <p14:sldIdLst>
            <p14:sldId id="256"/>
            <p14:sldId id="272"/>
            <p14:sldId id="271"/>
            <p14:sldId id="281"/>
            <p14:sldId id="280"/>
            <p14:sldId id="283"/>
            <p14:sldId id="282"/>
            <p14:sldId id="284"/>
            <p14:sldId id="290"/>
            <p14:sldId id="287"/>
            <p14:sldId id="288"/>
            <p14:sldId id="291"/>
            <p14:sldId id="295"/>
            <p14:sldId id="294"/>
            <p14:sldId id="285"/>
            <p14:sldId id="286"/>
            <p14:sldId id="25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376092"/>
    <a:srgbClr val="CCC1DA"/>
    <a:srgbClr val="A99085"/>
    <a:srgbClr val="984807"/>
    <a:srgbClr val="FFEEB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594" autoAdjust="0"/>
    <p:restoredTop sz="94494" autoAdjust="0"/>
  </p:normalViewPr>
  <p:slideViewPr>
    <p:cSldViewPr showGuides="1">
      <p:cViewPr>
        <p:scale>
          <a:sx n="70" d="100"/>
          <a:sy n="70" d="100"/>
        </p:scale>
        <p:origin x="-1290" y="-37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75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C60FCF-8F59-4157-8841-0924BA214975}" type="doc">
      <dgm:prSet loTypeId="urn:microsoft.com/office/officeart/2005/8/layout/matrix3" loCatId="matrix" qsTypeId="urn:microsoft.com/office/officeart/2005/8/quickstyle/3d4" qsCatId="3D" csTypeId="urn:microsoft.com/office/officeart/2005/8/colors/colorful2" csCatId="colorful" phldr="1"/>
      <dgm:spPr/>
      <dgm:t>
        <a:bodyPr/>
        <a:lstStyle/>
        <a:p>
          <a:endParaRPr lang="en-GB"/>
        </a:p>
      </dgm:t>
    </dgm:pt>
    <dgm:pt modelId="{758B0C72-30D4-40AF-809C-0EE9F5F01012}">
      <dgm:prSet phldrT="[Text]"/>
      <dgm:spPr/>
      <dgm:t>
        <a:bodyPr/>
        <a:lstStyle/>
        <a:p>
          <a:r>
            <a:rPr lang="en-US" dirty="0" smtClean="0"/>
            <a:t>National Strategy </a:t>
          </a:r>
        </a:p>
        <a:p>
          <a:r>
            <a:rPr lang="en-US" dirty="0" smtClean="0"/>
            <a:t>or </a:t>
          </a:r>
        </a:p>
        <a:p>
          <a:r>
            <a:rPr lang="en-US" dirty="0" smtClean="0"/>
            <a:t>Action Plan</a:t>
          </a:r>
          <a:endParaRPr lang="en-GB" dirty="0"/>
        </a:p>
      </dgm:t>
    </dgm:pt>
    <dgm:pt modelId="{70DDE5C0-9249-4168-B97E-8483F495F6E5}" type="parTrans" cxnId="{17EEF213-E0FA-4824-A626-98A352D28ACA}">
      <dgm:prSet/>
      <dgm:spPr/>
      <dgm:t>
        <a:bodyPr/>
        <a:lstStyle/>
        <a:p>
          <a:endParaRPr lang="en-GB"/>
        </a:p>
      </dgm:t>
    </dgm:pt>
    <dgm:pt modelId="{DEBDBC7F-644D-4AA7-B8B0-3B287A1F26F0}" type="sibTrans" cxnId="{17EEF213-E0FA-4824-A626-98A352D28ACA}">
      <dgm:prSet/>
      <dgm:spPr/>
      <dgm:t>
        <a:bodyPr/>
        <a:lstStyle/>
        <a:p>
          <a:endParaRPr lang="en-GB"/>
        </a:p>
      </dgm:t>
    </dgm:pt>
    <dgm:pt modelId="{18EAD853-81D0-4FF3-819F-08072C48242D}">
      <dgm:prSet phldrT="[Text]"/>
      <dgm:spPr/>
      <dgm:t>
        <a:bodyPr/>
        <a:lstStyle/>
        <a:p>
          <a:r>
            <a:rPr lang="en-US" dirty="0" smtClean="0"/>
            <a:t>NFMS</a:t>
          </a:r>
          <a:endParaRPr lang="en-GB" dirty="0"/>
        </a:p>
      </dgm:t>
    </dgm:pt>
    <dgm:pt modelId="{608BAAA3-66BF-4455-9532-54A8C779E6DA}" type="parTrans" cxnId="{0690F9D8-5E3E-4A3C-97B6-4DCC8B868153}">
      <dgm:prSet/>
      <dgm:spPr/>
      <dgm:t>
        <a:bodyPr/>
        <a:lstStyle/>
        <a:p>
          <a:endParaRPr lang="en-GB"/>
        </a:p>
      </dgm:t>
    </dgm:pt>
    <dgm:pt modelId="{1592CFE0-3DF5-4712-9906-3DF57D91AF6D}" type="sibTrans" cxnId="{0690F9D8-5E3E-4A3C-97B6-4DCC8B868153}">
      <dgm:prSet/>
      <dgm:spPr/>
      <dgm:t>
        <a:bodyPr/>
        <a:lstStyle/>
        <a:p>
          <a:endParaRPr lang="en-GB"/>
        </a:p>
      </dgm:t>
    </dgm:pt>
    <dgm:pt modelId="{54486DA5-3B4B-44C3-B32A-464B5B3F3F13}">
      <dgm:prSet phldrT="[Text]"/>
      <dgm:spPr/>
      <dgm:t>
        <a:bodyPr/>
        <a:lstStyle/>
        <a:p>
          <a:r>
            <a:rPr lang="en-US" dirty="0" smtClean="0"/>
            <a:t>SIS</a:t>
          </a:r>
        </a:p>
        <a:p>
          <a:r>
            <a:rPr lang="en-US" dirty="0" smtClean="0"/>
            <a:t>(safeguards)</a:t>
          </a:r>
          <a:endParaRPr lang="en-GB" dirty="0"/>
        </a:p>
      </dgm:t>
    </dgm:pt>
    <dgm:pt modelId="{8CC2A387-A409-45A8-8E3F-1742A83803A0}" type="parTrans" cxnId="{EE3AA3F7-FC6F-44AE-991A-2600E4D261F4}">
      <dgm:prSet/>
      <dgm:spPr/>
      <dgm:t>
        <a:bodyPr/>
        <a:lstStyle/>
        <a:p>
          <a:endParaRPr lang="en-GB"/>
        </a:p>
      </dgm:t>
    </dgm:pt>
    <dgm:pt modelId="{A2C0BC9F-5384-460E-890A-67E5CD2B4713}" type="sibTrans" cxnId="{EE3AA3F7-FC6F-44AE-991A-2600E4D261F4}">
      <dgm:prSet/>
      <dgm:spPr/>
      <dgm:t>
        <a:bodyPr/>
        <a:lstStyle/>
        <a:p>
          <a:endParaRPr lang="en-GB"/>
        </a:p>
      </dgm:t>
    </dgm:pt>
    <dgm:pt modelId="{9BA4EDBA-35A3-44DC-BF2A-496C76B1E84E}">
      <dgm:prSet phldrT="[Text]"/>
      <dgm:spPr/>
      <dgm:t>
        <a:bodyPr/>
        <a:lstStyle/>
        <a:p>
          <a:r>
            <a:rPr lang="en-US" dirty="0" smtClean="0"/>
            <a:t>FREL/FRL</a:t>
          </a:r>
          <a:endParaRPr lang="en-GB" dirty="0"/>
        </a:p>
      </dgm:t>
    </dgm:pt>
    <dgm:pt modelId="{2AE64A8D-C359-4A01-978B-D8E4E2F51777}" type="parTrans" cxnId="{A1BC666E-59CD-445B-9AE0-DC3C1DAC9D5B}">
      <dgm:prSet/>
      <dgm:spPr/>
      <dgm:t>
        <a:bodyPr/>
        <a:lstStyle/>
        <a:p>
          <a:endParaRPr lang="en-GB"/>
        </a:p>
      </dgm:t>
    </dgm:pt>
    <dgm:pt modelId="{D9EF4FEF-BFAE-4229-95EF-7F5ABB5D97F6}" type="sibTrans" cxnId="{A1BC666E-59CD-445B-9AE0-DC3C1DAC9D5B}">
      <dgm:prSet/>
      <dgm:spPr/>
      <dgm:t>
        <a:bodyPr/>
        <a:lstStyle/>
        <a:p>
          <a:endParaRPr lang="en-GB"/>
        </a:p>
      </dgm:t>
    </dgm:pt>
    <dgm:pt modelId="{7C23C3BC-A253-4A35-85E1-F6A3460BDF40}" type="pres">
      <dgm:prSet presAssocID="{7CC60FCF-8F59-4157-8841-0924BA214975}" presName="matrix" presStyleCnt="0">
        <dgm:presLayoutVars>
          <dgm:chMax val="1"/>
          <dgm:dir/>
          <dgm:resizeHandles val="exact"/>
        </dgm:presLayoutVars>
      </dgm:prSet>
      <dgm:spPr/>
      <dgm:t>
        <a:bodyPr/>
        <a:lstStyle/>
        <a:p>
          <a:endParaRPr lang="en-GB"/>
        </a:p>
      </dgm:t>
    </dgm:pt>
    <dgm:pt modelId="{87DC126F-A7A1-49C4-9D79-4196DD43A569}" type="pres">
      <dgm:prSet presAssocID="{7CC60FCF-8F59-4157-8841-0924BA214975}" presName="diamond" presStyleLbl="bgShp" presStyleIdx="0" presStyleCnt="1"/>
      <dgm:spPr/>
    </dgm:pt>
    <dgm:pt modelId="{9D5859B1-4B32-4118-A13D-5696A7CF31B4}" type="pres">
      <dgm:prSet presAssocID="{7CC60FCF-8F59-4157-8841-0924BA214975}" presName="quad1" presStyleLbl="node1" presStyleIdx="0" presStyleCnt="4">
        <dgm:presLayoutVars>
          <dgm:chMax val="0"/>
          <dgm:chPref val="0"/>
          <dgm:bulletEnabled val="1"/>
        </dgm:presLayoutVars>
      </dgm:prSet>
      <dgm:spPr/>
      <dgm:t>
        <a:bodyPr/>
        <a:lstStyle/>
        <a:p>
          <a:endParaRPr lang="en-GB"/>
        </a:p>
      </dgm:t>
    </dgm:pt>
    <dgm:pt modelId="{67353C95-5F04-4725-A4E2-B8A521A865CD}" type="pres">
      <dgm:prSet presAssocID="{7CC60FCF-8F59-4157-8841-0924BA214975}" presName="quad2" presStyleLbl="node1" presStyleIdx="1" presStyleCnt="4">
        <dgm:presLayoutVars>
          <dgm:chMax val="0"/>
          <dgm:chPref val="0"/>
          <dgm:bulletEnabled val="1"/>
        </dgm:presLayoutVars>
      </dgm:prSet>
      <dgm:spPr/>
      <dgm:t>
        <a:bodyPr/>
        <a:lstStyle/>
        <a:p>
          <a:endParaRPr lang="en-GB"/>
        </a:p>
      </dgm:t>
    </dgm:pt>
    <dgm:pt modelId="{7DB56A9E-6905-4154-9C28-52DB788F2DE4}" type="pres">
      <dgm:prSet presAssocID="{7CC60FCF-8F59-4157-8841-0924BA214975}" presName="quad3" presStyleLbl="node1" presStyleIdx="2" presStyleCnt="4">
        <dgm:presLayoutVars>
          <dgm:chMax val="0"/>
          <dgm:chPref val="0"/>
          <dgm:bulletEnabled val="1"/>
        </dgm:presLayoutVars>
      </dgm:prSet>
      <dgm:spPr/>
      <dgm:t>
        <a:bodyPr/>
        <a:lstStyle/>
        <a:p>
          <a:endParaRPr lang="en-GB"/>
        </a:p>
      </dgm:t>
    </dgm:pt>
    <dgm:pt modelId="{874A234E-A221-479A-9021-5133D3481F1B}" type="pres">
      <dgm:prSet presAssocID="{7CC60FCF-8F59-4157-8841-0924BA214975}" presName="quad4" presStyleLbl="node1" presStyleIdx="3" presStyleCnt="4">
        <dgm:presLayoutVars>
          <dgm:chMax val="0"/>
          <dgm:chPref val="0"/>
          <dgm:bulletEnabled val="1"/>
        </dgm:presLayoutVars>
      </dgm:prSet>
      <dgm:spPr/>
      <dgm:t>
        <a:bodyPr/>
        <a:lstStyle/>
        <a:p>
          <a:endParaRPr lang="en-GB"/>
        </a:p>
      </dgm:t>
    </dgm:pt>
  </dgm:ptLst>
  <dgm:cxnLst>
    <dgm:cxn modelId="{CCC25ADE-12E6-4426-862B-06C8A5F54C47}" type="presOf" srcId="{7CC60FCF-8F59-4157-8841-0924BA214975}" destId="{7C23C3BC-A253-4A35-85E1-F6A3460BDF40}" srcOrd="0" destOrd="0" presId="urn:microsoft.com/office/officeart/2005/8/layout/matrix3"/>
    <dgm:cxn modelId="{6E7EBA19-0EA5-4B90-A06E-61519A714D16}" type="presOf" srcId="{54486DA5-3B4B-44C3-B32A-464B5B3F3F13}" destId="{7DB56A9E-6905-4154-9C28-52DB788F2DE4}" srcOrd="0" destOrd="0" presId="urn:microsoft.com/office/officeart/2005/8/layout/matrix3"/>
    <dgm:cxn modelId="{A1BC666E-59CD-445B-9AE0-DC3C1DAC9D5B}" srcId="{7CC60FCF-8F59-4157-8841-0924BA214975}" destId="{9BA4EDBA-35A3-44DC-BF2A-496C76B1E84E}" srcOrd="3" destOrd="0" parTransId="{2AE64A8D-C359-4A01-978B-D8E4E2F51777}" sibTransId="{D9EF4FEF-BFAE-4229-95EF-7F5ABB5D97F6}"/>
    <dgm:cxn modelId="{56BD654D-0BDA-45EB-8618-6D309DDCD508}" type="presOf" srcId="{9BA4EDBA-35A3-44DC-BF2A-496C76B1E84E}" destId="{874A234E-A221-479A-9021-5133D3481F1B}" srcOrd="0" destOrd="0" presId="urn:microsoft.com/office/officeart/2005/8/layout/matrix3"/>
    <dgm:cxn modelId="{EE3AA3F7-FC6F-44AE-991A-2600E4D261F4}" srcId="{7CC60FCF-8F59-4157-8841-0924BA214975}" destId="{54486DA5-3B4B-44C3-B32A-464B5B3F3F13}" srcOrd="2" destOrd="0" parTransId="{8CC2A387-A409-45A8-8E3F-1742A83803A0}" sibTransId="{A2C0BC9F-5384-460E-890A-67E5CD2B4713}"/>
    <dgm:cxn modelId="{849861BA-DB54-457C-A54F-DE3530A1B282}" type="presOf" srcId="{18EAD853-81D0-4FF3-819F-08072C48242D}" destId="{67353C95-5F04-4725-A4E2-B8A521A865CD}" srcOrd="0" destOrd="0" presId="urn:microsoft.com/office/officeart/2005/8/layout/matrix3"/>
    <dgm:cxn modelId="{0690F9D8-5E3E-4A3C-97B6-4DCC8B868153}" srcId="{7CC60FCF-8F59-4157-8841-0924BA214975}" destId="{18EAD853-81D0-4FF3-819F-08072C48242D}" srcOrd="1" destOrd="0" parTransId="{608BAAA3-66BF-4455-9532-54A8C779E6DA}" sibTransId="{1592CFE0-3DF5-4712-9906-3DF57D91AF6D}"/>
    <dgm:cxn modelId="{B5F177AB-0C4A-4F2F-80C7-C216978085C0}" type="presOf" srcId="{758B0C72-30D4-40AF-809C-0EE9F5F01012}" destId="{9D5859B1-4B32-4118-A13D-5696A7CF31B4}" srcOrd="0" destOrd="0" presId="urn:microsoft.com/office/officeart/2005/8/layout/matrix3"/>
    <dgm:cxn modelId="{17EEF213-E0FA-4824-A626-98A352D28ACA}" srcId="{7CC60FCF-8F59-4157-8841-0924BA214975}" destId="{758B0C72-30D4-40AF-809C-0EE9F5F01012}" srcOrd="0" destOrd="0" parTransId="{70DDE5C0-9249-4168-B97E-8483F495F6E5}" sibTransId="{DEBDBC7F-644D-4AA7-B8B0-3B287A1F26F0}"/>
    <dgm:cxn modelId="{A5524A6E-A33D-4E85-AACA-F04C3C9DC6C8}" type="presParOf" srcId="{7C23C3BC-A253-4A35-85E1-F6A3460BDF40}" destId="{87DC126F-A7A1-49C4-9D79-4196DD43A569}" srcOrd="0" destOrd="0" presId="urn:microsoft.com/office/officeart/2005/8/layout/matrix3"/>
    <dgm:cxn modelId="{FD3B3554-35D6-4274-9009-F1B03F609490}" type="presParOf" srcId="{7C23C3BC-A253-4A35-85E1-F6A3460BDF40}" destId="{9D5859B1-4B32-4118-A13D-5696A7CF31B4}" srcOrd="1" destOrd="0" presId="urn:microsoft.com/office/officeart/2005/8/layout/matrix3"/>
    <dgm:cxn modelId="{C6AB8080-6B07-41B8-9972-C44A112EC76D}" type="presParOf" srcId="{7C23C3BC-A253-4A35-85E1-F6A3460BDF40}" destId="{67353C95-5F04-4725-A4E2-B8A521A865CD}" srcOrd="2" destOrd="0" presId="urn:microsoft.com/office/officeart/2005/8/layout/matrix3"/>
    <dgm:cxn modelId="{C61B3375-E075-4BA6-951E-FDCDDB199C9A}" type="presParOf" srcId="{7C23C3BC-A253-4A35-85E1-F6A3460BDF40}" destId="{7DB56A9E-6905-4154-9C28-52DB788F2DE4}" srcOrd="3" destOrd="0" presId="urn:microsoft.com/office/officeart/2005/8/layout/matrix3"/>
    <dgm:cxn modelId="{DAFDCB7C-42C1-40AE-A5B0-BB563FA9D4AE}" type="presParOf" srcId="{7C23C3BC-A253-4A35-85E1-F6A3460BDF40}" destId="{874A234E-A221-479A-9021-5133D3481F1B}"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7FBA3B-6819-471B-8B6C-5A4B99242B8C}" type="doc">
      <dgm:prSet loTypeId="urn:microsoft.com/office/officeart/2005/8/layout/venn3" loCatId="relationship" qsTypeId="urn:microsoft.com/office/officeart/2005/8/quickstyle/simple1" qsCatId="simple" csTypeId="urn:microsoft.com/office/officeart/2005/8/colors/colorful2" csCatId="colorful" phldr="1"/>
      <dgm:spPr/>
      <dgm:t>
        <a:bodyPr/>
        <a:lstStyle/>
        <a:p>
          <a:endParaRPr lang="en-US"/>
        </a:p>
      </dgm:t>
    </dgm:pt>
    <dgm:pt modelId="{901E6EF3-39D5-4DD6-8F3D-8183FE9DD313}">
      <dgm:prSet phldrT="[Text]"/>
      <dgm:spPr>
        <a:solidFill>
          <a:schemeClr val="bg1"/>
        </a:solidFill>
        <a:ln>
          <a:solidFill>
            <a:schemeClr val="bg2">
              <a:lumMod val="50000"/>
            </a:schemeClr>
          </a:solidFill>
        </a:ln>
      </dgm:spPr>
      <dgm:t>
        <a:bodyPr/>
        <a:lstStyle/>
        <a:p>
          <a:r>
            <a:rPr lang="en-US" dirty="0" smtClean="0"/>
            <a:t>National Strategy or Action Plan</a:t>
          </a:r>
          <a:endParaRPr lang="en-US" dirty="0"/>
        </a:p>
      </dgm:t>
    </dgm:pt>
    <dgm:pt modelId="{615CCC51-CB56-4555-B4DB-449CEFE707FF}" type="parTrans" cxnId="{A2BC4475-09F5-4767-B6F4-C4A261E24AD1}">
      <dgm:prSet/>
      <dgm:spPr/>
      <dgm:t>
        <a:bodyPr/>
        <a:lstStyle/>
        <a:p>
          <a:endParaRPr lang="en-US"/>
        </a:p>
      </dgm:t>
    </dgm:pt>
    <dgm:pt modelId="{367DCEB7-824D-463D-B15C-7A08095C2635}" type="sibTrans" cxnId="{A2BC4475-09F5-4767-B6F4-C4A261E24AD1}">
      <dgm:prSet/>
      <dgm:spPr/>
      <dgm:t>
        <a:bodyPr/>
        <a:lstStyle/>
        <a:p>
          <a:endParaRPr lang="en-US"/>
        </a:p>
      </dgm:t>
    </dgm:pt>
    <dgm:pt modelId="{133A9B0A-B9D4-4038-A012-36C279757488}">
      <dgm:prSet phldrT="[Text]"/>
      <dgm:spPr>
        <a:solidFill>
          <a:schemeClr val="bg1"/>
        </a:solidFill>
        <a:ln>
          <a:solidFill>
            <a:schemeClr val="bg2">
              <a:lumMod val="50000"/>
            </a:schemeClr>
          </a:solidFill>
        </a:ln>
      </dgm:spPr>
      <dgm:t>
        <a:bodyPr/>
        <a:lstStyle/>
        <a:p>
          <a:r>
            <a:rPr lang="en-US" dirty="0" smtClean="0"/>
            <a:t>NFMS</a:t>
          </a:r>
          <a:endParaRPr lang="en-US" dirty="0"/>
        </a:p>
      </dgm:t>
    </dgm:pt>
    <dgm:pt modelId="{23321A02-CE43-4F46-A2C5-AAE135DB7E22}" type="parTrans" cxnId="{735C38BD-C6C4-4365-A0D8-CD023F09F746}">
      <dgm:prSet/>
      <dgm:spPr/>
      <dgm:t>
        <a:bodyPr/>
        <a:lstStyle/>
        <a:p>
          <a:endParaRPr lang="en-US"/>
        </a:p>
      </dgm:t>
    </dgm:pt>
    <dgm:pt modelId="{FD8005B7-B1FC-4C0A-B897-1E66BBF8E180}" type="sibTrans" cxnId="{735C38BD-C6C4-4365-A0D8-CD023F09F746}">
      <dgm:prSet/>
      <dgm:spPr/>
      <dgm:t>
        <a:bodyPr/>
        <a:lstStyle/>
        <a:p>
          <a:endParaRPr lang="en-US"/>
        </a:p>
      </dgm:t>
    </dgm:pt>
    <dgm:pt modelId="{ED6C7B87-0FE8-49C6-B121-C4F3BD94745D}">
      <dgm:prSet phldrT="[Text]"/>
      <dgm:spPr>
        <a:solidFill>
          <a:schemeClr val="bg1"/>
        </a:solidFill>
        <a:ln>
          <a:solidFill>
            <a:schemeClr val="bg2">
              <a:lumMod val="50000"/>
            </a:schemeClr>
          </a:solidFill>
        </a:ln>
      </dgm:spPr>
      <dgm:t>
        <a:bodyPr/>
        <a:lstStyle/>
        <a:p>
          <a:r>
            <a:rPr lang="en-US" dirty="0" smtClean="0"/>
            <a:t>SIS</a:t>
          </a:r>
          <a:endParaRPr lang="en-US" dirty="0"/>
        </a:p>
      </dgm:t>
    </dgm:pt>
    <dgm:pt modelId="{1B738104-08AF-453F-AFB8-45DD7988D50C}" type="parTrans" cxnId="{5D2F8533-FBB3-42C4-9C39-4FA9AF034481}">
      <dgm:prSet/>
      <dgm:spPr/>
      <dgm:t>
        <a:bodyPr/>
        <a:lstStyle/>
        <a:p>
          <a:endParaRPr lang="en-US"/>
        </a:p>
      </dgm:t>
    </dgm:pt>
    <dgm:pt modelId="{6A0275E7-467C-4A7A-A542-BD24ACD8968E}" type="sibTrans" cxnId="{5D2F8533-FBB3-42C4-9C39-4FA9AF034481}">
      <dgm:prSet/>
      <dgm:spPr/>
      <dgm:t>
        <a:bodyPr/>
        <a:lstStyle/>
        <a:p>
          <a:endParaRPr lang="en-US"/>
        </a:p>
      </dgm:t>
    </dgm:pt>
    <dgm:pt modelId="{A8620077-F836-40DA-AA15-3F9F2748965B}">
      <dgm:prSet phldrT="[Text]"/>
      <dgm:spPr>
        <a:solidFill>
          <a:schemeClr val="bg1"/>
        </a:solidFill>
        <a:ln>
          <a:solidFill>
            <a:schemeClr val="bg2">
              <a:lumMod val="50000"/>
            </a:schemeClr>
          </a:solidFill>
        </a:ln>
      </dgm:spPr>
      <dgm:t>
        <a:bodyPr/>
        <a:lstStyle/>
        <a:p>
          <a:r>
            <a:rPr lang="en-US" dirty="0" smtClean="0"/>
            <a:t>FRELs/FRLs</a:t>
          </a:r>
          <a:endParaRPr lang="en-US" dirty="0"/>
        </a:p>
      </dgm:t>
    </dgm:pt>
    <dgm:pt modelId="{D39E9DFB-04FB-4007-AABB-C593230FD630}" type="parTrans" cxnId="{9456412A-14DC-4E81-802E-34148C74F795}">
      <dgm:prSet/>
      <dgm:spPr/>
      <dgm:t>
        <a:bodyPr/>
        <a:lstStyle/>
        <a:p>
          <a:endParaRPr lang="en-US"/>
        </a:p>
      </dgm:t>
    </dgm:pt>
    <dgm:pt modelId="{ABB9A411-D60F-4032-A89F-8B5CFD98CB2A}" type="sibTrans" cxnId="{9456412A-14DC-4E81-802E-34148C74F795}">
      <dgm:prSet/>
      <dgm:spPr/>
      <dgm:t>
        <a:bodyPr/>
        <a:lstStyle/>
        <a:p>
          <a:endParaRPr lang="en-US"/>
        </a:p>
      </dgm:t>
    </dgm:pt>
    <dgm:pt modelId="{4D7C38D8-0CC1-42CC-9B50-C0AE121FE191}" type="pres">
      <dgm:prSet presAssocID="{537FBA3B-6819-471B-8B6C-5A4B99242B8C}" presName="Name0" presStyleCnt="0">
        <dgm:presLayoutVars>
          <dgm:dir/>
          <dgm:resizeHandles val="exact"/>
        </dgm:presLayoutVars>
      </dgm:prSet>
      <dgm:spPr/>
      <dgm:t>
        <a:bodyPr/>
        <a:lstStyle/>
        <a:p>
          <a:endParaRPr lang="en-US"/>
        </a:p>
      </dgm:t>
    </dgm:pt>
    <dgm:pt modelId="{669C1059-F7DF-40EF-8A4A-9FE6B128B5B4}" type="pres">
      <dgm:prSet presAssocID="{901E6EF3-39D5-4DD6-8F3D-8183FE9DD313}" presName="Name5" presStyleLbl="vennNode1" presStyleIdx="0" presStyleCnt="4" custScaleY="62370">
        <dgm:presLayoutVars>
          <dgm:bulletEnabled val="1"/>
        </dgm:presLayoutVars>
      </dgm:prSet>
      <dgm:spPr/>
      <dgm:t>
        <a:bodyPr/>
        <a:lstStyle/>
        <a:p>
          <a:endParaRPr lang="en-US"/>
        </a:p>
      </dgm:t>
    </dgm:pt>
    <dgm:pt modelId="{AC379590-7EEF-4AC4-AA91-433CA1EA3C50}" type="pres">
      <dgm:prSet presAssocID="{367DCEB7-824D-463D-B15C-7A08095C2635}" presName="space" presStyleCnt="0"/>
      <dgm:spPr/>
    </dgm:pt>
    <dgm:pt modelId="{94D02C7F-1746-497D-9B7F-95AF3AC4597F}" type="pres">
      <dgm:prSet presAssocID="{133A9B0A-B9D4-4038-A012-36C279757488}" presName="Name5" presStyleLbl="vennNode1" presStyleIdx="1" presStyleCnt="4" custScaleY="62370">
        <dgm:presLayoutVars>
          <dgm:bulletEnabled val="1"/>
        </dgm:presLayoutVars>
      </dgm:prSet>
      <dgm:spPr/>
      <dgm:t>
        <a:bodyPr/>
        <a:lstStyle/>
        <a:p>
          <a:endParaRPr lang="en-US"/>
        </a:p>
      </dgm:t>
    </dgm:pt>
    <dgm:pt modelId="{7B98857D-07F4-4AC5-901F-689761E828AA}" type="pres">
      <dgm:prSet presAssocID="{FD8005B7-B1FC-4C0A-B897-1E66BBF8E180}" presName="space" presStyleCnt="0"/>
      <dgm:spPr/>
    </dgm:pt>
    <dgm:pt modelId="{37AF7AA9-7533-4353-9CE3-E053B85A6E72}" type="pres">
      <dgm:prSet presAssocID="{ED6C7B87-0FE8-49C6-B121-C4F3BD94745D}" presName="Name5" presStyleLbl="vennNode1" presStyleIdx="2" presStyleCnt="4" custScaleY="62370">
        <dgm:presLayoutVars>
          <dgm:bulletEnabled val="1"/>
        </dgm:presLayoutVars>
      </dgm:prSet>
      <dgm:spPr/>
      <dgm:t>
        <a:bodyPr/>
        <a:lstStyle/>
        <a:p>
          <a:endParaRPr lang="en-US"/>
        </a:p>
      </dgm:t>
    </dgm:pt>
    <dgm:pt modelId="{1960EB48-A584-4C0C-90EA-C55281F9C6A1}" type="pres">
      <dgm:prSet presAssocID="{6A0275E7-467C-4A7A-A542-BD24ACD8968E}" presName="space" presStyleCnt="0"/>
      <dgm:spPr/>
    </dgm:pt>
    <dgm:pt modelId="{E0336C22-2E01-4CE6-A826-9CB59E32FD8E}" type="pres">
      <dgm:prSet presAssocID="{A8620077-F836-40DA-AA15-3F9F2748965B}" presName="Name5" presStyleLbl="vennNode1" presStyleIdx="3" presStyleCnt="4" custScaleY="62370">
        <dgm:presLayoutVars>
          <dgm:bulletEnabled val="1"/>
        </dgm:presLayoutVars>
      </dgm:prSet>
      <dgm:spPr/>
      <dgm:t>
        <a:bodyPr/>
        <a:lstStyle/>
        <a:p>
          <a:endParaRPr lang="en-US"/>
        </a:p>
      </dgm:t>
    </dgm:pt>
  </dgm:ptLst>
  <dgm:cxnLst>
    <dgm:cxn modelId="{5D2F8533-FBB3-42C4-9C39-4FA9AF034481}" srcId="{537FBA3B-6819-471B-8B6C-5A4B99242B8C}" destId="{ED6C7B87-0FE8-49C6-B121-C4F3BD94745D}" srcOrd="2" destOrd="0" parTransId="{1B738104-08AF-453F-AFB8-45DD7988D50C}" sibTransId="{6A0275E7-467C-4A7A-A542-BD24ACD8968E}"/>
    <dgm:cxn modelId="{999BBEB0-2C47-4238-9360-626701007B1D}" type="presOf" srcId="{133A9B0A-B9D4-4038-A012-36C279757488}" destId="{94D02C7F-1746-497D-9B7F-95AF3AC4597F}" srcOrd="0" destOrd="0" presId="urn:microsoft.com/office/officeart/2005/8/layout/venn3"/>
    <dgm:cxn modelId="{CE308A9D-07F1-47C8-9D46-2C36D9D20589}" type="presOf" srcId="{ED6C7B87-0FE8-49C6-B121-C4F3BD94745D}" destId="{37AF7AA9-7533-4353-9CE3-E053B85A6E72}" srcOrd="0" destOrd="0" presId="urn:microsoft.com/office/officeart/2005/8/layout/venn3"/>
    <dgm:cxn modelId="{BACB7C27-9EEB-46EF-94B6-B31E4BBE0A22}" type="presOf" srcId="{901E6EF3-39D5-4DD6-8F3D-8183FE9DD313}" destId="{669C1059-F7DF-40EF-8A4A-9FE6B128B5B4}" srcOrd="0" destOrd="0" presId="urn:microsoft.com/office/officeart/2005/8/layout/venn3"/>
    <dgm:cxn modelId="{9456412A-14DC-4E81-802E-34148C74F795}" srcId="{537FBA3B-6819-471B-8B6C-5A4B99242B8C}" destId="{A8620077-F836-40DA-AA15-3F9F2748965B}" srcOrd="3" destOrd="0" parTransId="{D39E9DFB-04FB-4007-AABB-C593230FD630}" sibTransId="{ABB9A411-D60F-4032-A89F-8B5CFD98CB2A}"/>
    <dgm:cxn modelId="{5E8556F3-D3BD-40DB-88C1-977C23A5B9F4}" type="presOf" srcId="{A8620077-F836-40DA-AA15-3F9F2748965B}" destId="{E0336C22-2E01-4CE6-A826-9CB59E32FD8E}" srcOrd="0" destOrd="0" presId="urn:microsoft.com/office/officeart/2005/8/layout/venn3"/>
    <dgm:cxn modelId="{3D02CD63-96A4-408E-8381-57BAAFE67851}" type="presOf" srcId="{537FBA3B-6819-471B-8B6C-5A4B99242B8C}" destId="{4D7C38D8-0CC1-42CC-9B50-C0AE121FE191}" srcOrd="0" destOrd="0" presId="urn:microsoft.com/office/officeart/2005/8/layout/venn3"/>
    <dgm:cxn modelId="{A2BC4475-09F5-4767-B6F4-C4A261E24AD1}" srcId="{537FBA3B-6819-471B-8B6C-5A4B99242B8C}" destId="{901E6EF3-39D5-4DD6-8F3D-8183FE9DD313}" srcOrd="0" destOrd="0" parTransId="{615CCC51-CB56-4555-B4DB-449CEFE707FF}" sibTransId="{367DCEB7-824D-463D-B15C-7A08095C2635}"/>
    <dgm:cxn modelId="{735C38BD-C6C4-4365-A0D8-CD023F09F746}" srcId="{537FBA3B-6819-471B-8B6C-5A4B99242B8C}" destId="{133A9B0A-B9D4-4038-A012-36C279757488}" srcOrd="1" destOrd="0" parTransId="{23321A02-CE43-4F46-A2C5-AAE135DB7E22}" sibTransId="{FD8005B7-B1FC-4C0A-B897-1E66BBF8E180}"/>
    <dgm:cxn modelId="{9CAB71BB-D996-4753-A0B5-FE7B5EF5C0B9}" type="presParOf" srcId="{4D7C38D8-0CC1-42CC-9B50-C0AE121FE191}" destId="{669C1059-F7DF-40EF-8A4A-9FE6B128B5B4}" srcOrd="0" destOrd="0" presId="urn:microsoft.com/office/officeart/2005/8/layout/venn3"/>
    <dgm:cxn modelId="{0B1D49F0-5055-4769-A34C-AAB585BB81E1}" type="presParOf" srcId="{4D7C38D8-0CC1-42CC-9B50-C0AE121FE191}" destId="{AC379590-7EEF-4AC4-AA91-433CA1EA3C50}" srcOrd="1" destOrd="0" presId="urn:microsoft.com/office/officeart/2005/8/layout/venn3"/>
    <dgm:cxn modelId="{035DD6A4-5A45-4F16-8A5A-D56F8E98A253}" type="presParOf" srcId="{4D7C38D8-0CC1-42CC-9B50-C0AE121FE191}" destId="{94D02C7F-1746-497D-9B7F-95AF3AC4597F}" srcOrd="2" destOrd="0" presId="urn:microsoft.com/office/officeart/2005/8/layout/venn3"/>
    <dgm:cxn modelId="{BB78B12E-1243-454A-9704-DC42B904C6F9}" type="presParOf" srcId="{4D7C38D8-0CC1-42CC-9B50-C0AE121FE191}" destId="{7B98857D-07F4-4AC5-901F-689761E828AA}" srcOrd="3" destOrd="0" presId="urn:microsoft.com/office/officeart/2005/8/layout/venn3"/>
    <dgm:cxn modelId="{1B9EDA1A-F355-401E-A29D-DE37BAC46E88}" type="presParOf" srcId="{4D7C38D8-0CC1-42CC-9B50-C0AE121FE191}" destId="{37AF7AA9-7533-4353-9CE3-E053B85A6E72}" srcOrd="4" destOrd="0" presId="urn:microsoft.com/office/officeart/2005/8/layout/venn3"/>
    <dgm:cxn modelId="{A485D96B-67B3-4858-A7AF-6D7AA53EE0CD}" type="presParOf" srcId="{4D7C38D8-0CC1-42CC-9B50-C0AE121FE191}" destId="{1960EB48-A584-4C0C-90EA-C55281F9C6A1}" srcOrd="5" destOrd="0" presId="urn:microsoft.com/office/officeart/2005/8/layout/venn3"/>
    <dgm:cxn modelId="{32C510D4-E454-4B45-B04F-9D899BE8DDCC}" type="presParOf" srcId="{4D7C38D8-0CC1-42CC-9B50-C0AE121FE191}" destId="{E0336C22-2E01-4CE6-A826-9CB59E32FD8E}" srcOrd="6"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6BBBD15-8D39-4BAF-92D4-85092820AE52}" type="doc">
      <dgm:prSet loTypeId="urn:microsoft.com/office/officeart/2008/layout/AlternatingHexagons" loCatId="list" qsTypeId="urn:microsoft.com/office/officeart/2005/8/quickstyle/simple3" qsCatId="simple" csTypeId="urn:microsoft.com/office/officeart/2005/8/colors/accent2_2" csCatId="accent2" phldr="1"/>
      <dgm:spPr/>
      <dgm:t>
        <a:bodyPr/>
        <a:lstStyle/>
        <a:p>
          <a:endParaRPr lang="en-US"/>
        </a:p>
      </dgm:t>
    </dgm:pt>
    <dgm:pt modelId="{21BE65EF-0AE5-4AAC-9FB2-2EBE56011F24}">
      <dgm:prSet phldrT="[Text]"/>
      <dgm:spPr>
        <a:solidFill>
          <a:srgbClr val="A99085"/>
        </a:solidFill>
      </dgm:spPr>
      <dgm:t>
        <a:bodyPr/>
        <a:lstStyle/>
        <a:p>
          <a:r>
            <a:rPr lang="en-US" dirty="0" smtClean="0"/>
            <a:t>SNFMF</a:t>
          </a:r>
          <a:endParaRPr lang="en-US" dirty="0"/>
        </a:p>
      </dgm:t>
    </dgm:pt>
    <dgm:pt modelId="{334F50BF-F58A-4F63-98AC-844A5883A093}" type="parTrans" cxnId="{5AFA8DA9-BE1D-43E3-9A62-F9A42FF361AE}">
      <dgm:prSet/>
      <dgm:spPr/>
      <dgm:t>
        <a:bodyPr/>
        <a:lstStyle/>
        <a:p>
          <a:endParaRPr lang="en-US"/>
        </a:p>
      </dgm:t>
    </dgm:pt>
    <dgm:pt modelId="{475BDA00-AD67-4D28-908F-AE9148F6560D}" type="sibTrans" cxnId="{5AFA8DA9-BE1D-43E3-9A62-F9A42FF361AE}">
      <dgm:prSet/>
      <dgm:spPr>
        <a:solidFill>
          <a:srgbClr val="A99085"/>
        </a:solidFill>
      </dgm:spPr>
      <dgm:t>
        <a:bodyPr/>
        <a:lstStyle/>
        <a:p>
          <a:r>
            <a:rPr lang="en-US" dirty="0" smtClean="0"/>
            <a:t>SNFMS</a:t>
          </a:r>
          <a:endParaRPr lang="en-US" dirty="0"/>
        </a:p>
      </dgm:t>
    </dgm:pt>
    <dgm:pt modelId="{CD144CA4-8529-41C5-83A6-7B4186CE4EB8}" type="pres">
      <dgm:prSet presAssocID="{26BBBD15-8D39-4BAF-92D4-85092820AE52}" presName="Name0" presStyleCnt="0">
        <dgm:presLayoutVars>
          <dgm:chMax/>
          <dgm:chPref/>
          <dgm:dir/>
          <dgm:animLvl val="lvl"/>
        </dgm:presLayoutVars>
      </dgm:prSet>
      <dgm:spPr/>
      <dgm:t>
        <a:bodyPr/>
        <a:lstStyle/>
        <a:p>
          <a:endParaRPr lang="en-US"/>
        </a:p>
      </dgm:t>
    </dgm:pt>
    <dgm:pt modelId="{4FBD413B-50B7-4F1C-A680-A546EA1DA7B1}" type="pres">
      <dgm:prSet presAssocID="{21BE65EF-0AE5-4AAC-9FB2-2EBE56011F24}" presName="composite" presStyleCnt="0"/>
      <dgm:spPr/>
    </dgm:pt>
    <dgm:pt modelId="{04B2F3D3-9F53-4858-B7AC-4FFF45F63425}" type="pres">
      <dgm:prSet presAssocID="{21BE65EF-0AE5-4AAC-9FB2-2EBE56011F24}" presName="Parent1" presStyleLbl="node1" presStyleIdx="0" presStyleCnt="2" custScaleX="41931" custScaleY="42712" custLinFactNeighborX="0" custLinFactNeighborY="-57250">
        <dgm:presLayoutVars>
          <dgm:chMax val="1"/>
          <dgm:chPref val="1"/>
          <dgm:bulletEnabled val="1"/>
        </dgm:presLayoutVars>
      </dgm:prSet>
      <dgm:spPr/>
      <dgm:t>
        <a:bodyPr/>
        <a:lstStyle/>
        <a:p>
          <a:endParaRPr lang="en-US"/>
        </a:p>
      </dgm:t>
    </dgm:pt>
    <dgm:pt modelId="{07584B3D-6632-4C0C-B4AB-CB8B6DF370FC}" type="pres">
      <dgm:prSet presAssocID="{21BE65EF-0AE5-4AAC-9FB2-2EBE56011F24}" presName="Childtext1" presStyleLbl="revTx" presStyleIdx="0" presStyleCnt="1">
        <dgm:presLayoutVars>
          <dgm:chMax val="0"/>
          <dgm:chPref val="0"/>
          <dgm:bulletEnabled val="1"/>
        </dgm:presLayoutVars>
      </dgm:prSet>
      <dgm:spPr/>
      <dgm:t>
        <a:bodyPr/>
        <a:lstStyle/>
        <a:p>
          <a:endParaRPr lang="en-US"/>
        </a:p>
      </dgm:t>
    </dgm:pt>
    <dgm:pt modelId="{BAA8B6E8-60CD-4DBA-8F32-AA1801D3FBEC}" type="pres">
      <dgm:prSet presAssocID="{21BE65EF-0AE5-4AAC-9FB2-2EBE56011F24}" presName="BalanceSpacing" presStyleCnt="0"/>
      <dgm:spPr/>
    </dgm:pt>
    <dgm:pt modelId="{E103AADA-B72C-4112-BE65-8A63DE506D7F}" type="pres">
      <dgm:prSet presAssocID="{21BE65EF-0AE5-4AAC-9FB2-2EBE56011F24}" presName="BalanceSpacing1" presStyleCnt="0"/>
      <dgm:spPr/>
    </dgm:pt>
    <dgm:pt modelId="{8A8B05A9-F573-439C-883E-28E4E9BF476B}" type="pres">
      <dgm:prSet presAssocID="{475BDA00-AD67-4D28-908F-AE9148F6560D}" presName="Accent1Text" presStyleLbl="node1" presStyleIdx="1" presStyleCnt="2" custScaleX="65839" custScaleY="57085" custLinFactNeighborX="97904" custLinFactNeighborY="50553"/>
      <dgm:spPr/>
      <dgm:t>
        <a:bodyPr/>
        <a:lstStyle/>
        <a:p>
          <a:endParaRPr lang="en-US"/>
        </a:p>
      </dgm:t>
    </dgm:pt>
  </dgm:ptLst>
  <dgm:cxnLst>
    <dgm:cxn modelId="{5AFA8DA9-BE1D-43E3-9A62-F9A42FF361AE}" srcId="{26BBBD15-8D39-4BAF-92D4-85092820AE52}" destId="{21BE65EF-0AE5-4AAC-9FB2-2EBE56011F24}" srcOrd="0" destOrd="0" parTransId="{334F50BF-F58A-4F63-98AC-844A5883A093}" sibTransId="{475BDA00-AD67-4D28-908F-AE9148F6560D}"/>
    <dgm:cxn modelId="{A01537D0-429C-4F63-A06F-1BC01034F084}" type="presOf" srcId="{475BDA00-AD67-4D28-908F-AE9148F6560D}" destId="{8A8B05A9-F573-439C-883E-28E4E9BF476B}" srcOrd="0" destOrd="0" presId="urn:microsoft.com/office/officeart/2008/layout/AlternatingHexagons"/>
    <dgm:cxn modelId="{A16D0AE8-2E23-4F6B-A0D4-40408ACCEAA0}" type="presOf" srcId="{21BE65EF-0AE5-4AAC-9FB2-2EBE56011F24}" destId="{04B2F3D3-9F53-4858-B7AC-4FFF45F63425}" srcOrd="0" destOrd="0" presId="urn:microsoft.com/office/officeart/2008/layout/AlternatingHexagons"/>
    <dgm:cxn modelId="{59D723CC-F311-4D58-95DA-D754EDCCF9BB}" type="presOf" srcId="{26BBBD15-8D39-4BAF-92D4-85092820AE52}" destId="{CD144CA4-8529-41C5-83A6-7B4186CE4EB8}" srcOrd="0" destOrd="0" presId="urn:microsoft.com/office/officeart/2008/layout/AlternatingHexagons"/>
    <dgm:cxn modelId="{3AEC1F56-0273-4656-BF7B-EA3916E6A4A7}" type="presParOf" srcId="{CD144CA4-8529-41C5-83A6-7B4186CE4EB8}" destId="{4FBD413B-50B7-4F1C-A680-A546EA1DA7B1}" srcOrd="0" destOrd="0" presId="urn:microsoft.com/office/officeart/2008/layout/AlternatingHexagons"/>
    <dgm:cxn modelId="{56018BCA-BF47-456B-830B-E04DA9CCD0DD}" type="presParOf" srcId="{4FBD413B-50B7-4F1C-A680-A546EA1DA7B1}" destId="{04B2F3D3-9F53-4858-B7AC-4FFF45F63425}" srcOrd="0" destOrd="0" presId="urn:microsoft.com/office/officeart/2008/layout/AlternatingHexagons"/>
    <dgm:cxn modelId="{F8A93C0E-A75C-418B-8F16-13FF18566922}" type="presParOf" srcId="{4FBD413B-50B7-4F1C-A680-A546EA1DA7B1}" destId="{07584B3D-6632-4C0C-B4AB-CB8B6DF370FC}" srcOrd="1" destOrd="0" presId="urn:microsoft.com/office/officeart/2008/layout/AlternatingHexagons"/>
    <dgm:cxn modelId="{58D34E7E-7B71-44DA-A145-E149E0A42F9A}" type="presParOf" srcId="{4FBD413B-50B7-4F1C-A680-A546EA1DA7B1}" destId="{BAA8B6E8-60CD-4DBA-8F32-AA1801D3FBEC}" srcOrd="2" destOrd="0" presId="urn:microsoft.com/office/officeart/2008/layout/AlternatingHexagons"/>
    <dgm:cxn modelId="{4BEFD54F-268B-4C52-94A7-EF510530FB59}" type="presParOf" srcId="{4FBD413B-50B7-4F1C-A680-A546EA1DA7B1}" destId="{E103AADA-B72C-4112-BE65-8A63DE506D7F}" srcOrd="3" destOrd="0" presId="urn:microsoft.com/office/officeart/2008/layout/AlternatingHexagons"/>
    <dgm:cxn modelId="{8B1ED64C-4032-4660-8F26-2B1ED080236A}" type="presParOf" srcId="{4FBD413B-50B7-4F1C-A680-A546EA1DA7B1}" destId="{8A8B05A9-F573-439C-883E-28E4E9BF476B}" srcOrd="4" destOrd="0" presId="urn:microsoft.com/office/officeart/2008/layout/AlternatingHexagon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7FBA3B-6819-471B-8B6C-5A4B99242B8C}" type="doc">
      <dgm:prSet loTypeId="urn:microsoft.com/office/officeart/2005/8/layout/venn3" loCatId="relationship" qsTypeId="urn:microsoft.com/office/officeart/2005/8/quickstyle/simple1" qsCatId="simple" csTypeId="urn:microsoft.com/office/officeart/2005/8/colors/colorful2" csCatId="colorful" phldr="1"/>
      <dgm:spPr/>
      <dgm:t>
        <a:bodyPr/>
        <a:lstStyle/>
        <a:p>
          <a:endParaRPr lang="en-US"/>
        </a:p>
      </dgm:t>
    </dgm:pt>
    <dgm:pt modelId="{901E6EF3-39D5-4DD6-8F3D-8183FE9DD313}">
      <dgm:prSet phldrT="[Text]"/>
      <dgm:spPr>
        <a:solidFill>
          <a:schemeClr val="bg1"/>
        </a:solidFill>
        <a:ln>
          <a:solidFill>
            <a:schemeClr val="bg2">
              <a:lumMod val="50000"/>
            </a:schemeClr>
          </a:solidFill>
        </a:ln>
      </dgm:spPr>
      <dgm:t>
        <a:bodyPr/>
        <a:lstStyle/>
        <a:p>
          <a:r>
            <a:rPr lang="en-US" dirty="0" smtClean="0"/>
            <a:t>National Strategy or Action Plan</a:t>
          </a:r>
          <a:endParaRPr lang="en-US" dirty="0"/>
        </a:p>
      </dgm:t>
    </dgm:pt>
    <dgm:pt modelId="{615CCC51-CB56-4555-B4DB-449CEFE707FF}" type="parTrans" cxnId="{A2BC4475-09F5-4767-B6F4-C4A261E24AD1}">
      <dgm:prSet/>
      <dgm:spPr/>
      <dgm:t>
        <a:bodyPr/>
        <a:lstStyle/>
        <a:p>
          <a:endParaRPr lang="en-US"/>
        </a:p>
      </dgm:t>
    </dgm:pt>
    <dgm:pt modelId="{367DCEB7-824D-463D-B15C-7A08095C2635}" type="sibTrans" cxnId="{A2BC4475-09F5-4767-B6F4-C4A261E24AD1}">
      <dgm:prSet/>
      <dgm:spPr/>
      <dgm:t>
        <a:bodyPr/>
        <a:lstStyle/>
        <a:p>
          <a:endParaRPr lang="en-US"/>
        </a:p>
      </dgm:t>
    </dgm:pt>
    <dgm:pt modelId="{133A9B0A-B9D4-4038-A012-36C279757488}">
      <dgm:prSet phldrT="[Text]"/>
      <dgm:spPr>
        <a:solidFill>
          <a:schemeClr val="bg1"/>
        </a:solidFill>
        <a:ln>
          <a:solidFill>
            <a:schemeClr val="bg2">
              <a:lumMod val="50000"/>
            </a:schemeClr>
          </a:solidFill>
        </a:ln>
      </dgm:spPr>
      <dgm:t>
        <a:bodyPr/>
        <a:lstStyle/>
        <a:p>
          <a:r>
            <a:rPr lang="en-US" dirty="0" smtClean="0"/>
            <a:t>NFMS</a:t>
          </a:r>
          <a:endParaRPr lang="en-US" dirty="0"/>
        </a:p>
      </dgm:t>
    </dgm:pt>
    <dgm:pt modelId="{23321A02-CE43-4F46-A2C5-AAE135DB7E22}" type="parTrans" cxnId="{735C38BD-C6C4-4365-A0D8-CD023F09F746}">
      <dgm:prSet/>
      <dgm:spPr/>
      <dgm:t>
        <a:bodyPr/>
        <a:lstStyle/>
        <a:p>
          <a:endParaRPr lang="en-US"/>
        </a:p>
      </dgm:t>
    </dgm:pt>
    <dgm:pt modelId="{FD8005B7-B1FC-4C0A-B897-1E66BBF8E180}" type="sibTrans" cxnId="{735C38BD-C6C4-4365-A0D8-CD023F09F746}">
      <dgm:prSet/>
      <dgm:spPr/>
      <dgm:t>
        <a:bodyPr/>
        <a:lstStyle/>
        <a:p>
          <a:endParaRPr lang="en-US"/>
        </a:p>
      </dgm:t>
    </dgm:pt>
    <dgm:pt modelId="{ED6C7B87-0FE8-49C6-B121-C4F3BD94745D}">
      <dgm:prSet phldrT="[Text]"/>
      <dgm:spPr>
        <a:solidFill>
          <a:schemeClr val="bg1"/>
        </a:solidFill>
        <a:ln>
          <a:solidFill>
            <a:schemeClr val="bg2">
              <a:lumMod val="50000"/>
            </a:schemeClr>
          </a:solidFill>
        </a:ln>
      </dgm:spPr>
      <dgm:t>
        <a:bodyPr/>
        <a:lstStyle/>
        <a:p>
          <a:r>
            <a:rPr lang="en-US" dirty="0" smtClean="0"/>
            <a:t>SIS</a:t>
          </a:r>
          <a:endParaRPr lang="en-US" dirty="0"/>
        </a:p>
      </dgm:t>
    </dgm:pt>
    <dgm:pt modelId="{1B738104-08AF-453F-AFB8-45DD7988D50C}" type="parTrans" cxnId="{5D2F8533-FBB3-42C4-9C39-4FA9AF034481}">
      <dgm:prSet/>
      <dgm:spPr/>
      <dgm:t>
        <a:bodyPr/>
        <a:lstStyle/>
        <a:p>
          <a:endParaRPr lang="en-US"/>
        </a:p>
      </dgm:t>
    </dgm:pt>
    <dgm:pt modelId="{6A0275E7-467C-4A7A-A542-BD24ACD8968E}" type="sibTrans" cxnId="{5D2F8533-FBB3-42C4-9C39-4FA9AF034481}">
      <dgm:prSet/>
      <dgm:spPr/>
      <dgm:t>
        <a:bodyPr/>
        <a:lstStyle/>
        <a:p>
          <a:endParaRPr lang="en-US"/>
        </a:p>
      </dgm:t>
    </dgm:pt>
    <dgm:pt modelId="{A8620077-F836-40DA-AA15-3F9F2748965B}">
      <dgm:prSet phldrT="[Text]"/>
      <dgm:spPr>
        <a:solidFill>
          <a:schemeClr val="bg1"/>
        </a:solidFill>
        <a:ln>
          <a:solidFill>
            <a:schemeClr val="bg2">
              <a:lumMod val="50000"/>
            </a:schemeClr>
          </a:solidFill>
        </a:ln>
      </dgm:spPr>
      <dgm:t>
        <a:bodyPr/>
        <a:lstStyle/>
        <a:p>
          <a:r>
            <a:rPr lang="en-US" dirty="0" smtClean="0"/>
            <a:t>FRELs/FRLs</a:t>
          </a:r>
          <a:endParaRPr lang="en-US" dirty="0"/>
        </a:p>
      </dgm:t>
    </dgm:pt>
    <dgm:pt modelId="{D39E9DFB-04FB-4007-AABB-C593230FD630}" type="parTrans" cxnId="{9456412A-14DC-4E81-802E-34148C74F795}">
      <dgm:prSet/>
      <dgm:spPr/>
      <dgm:t>
        <a:bodyPr/>
        <a:lstStyle/>
        <a:p>
          <a:endParaRPr lang="en-US"/>
        </a:p>
      </dgm:t>
    </dgm:pt>
    <dgm:pt modelId="{ABB9A411-D60F-4032-A89F-8B5CFD98CB2A}" type="sibTrans" cxnId="{9456412A-14DC-4E81-802E-34148C74F795}">
      <dgm:prSet/>
      <dgm:spPr/>
      <dgm:t>
        <a:bodyPr/>
        <a:lstStyle/>
        <a:p>
          <a:endParaRPr lang="en-US"/>
        </a:p>
      </dgm:t>
    </dgm:pt>
    <dgm:pt modelId="{4D7C38D8-0CC1-42CC-9B50-C0AE121FE191}" type="pres">
      <dgm:prSet presAssocID="{537FBA3B-6819-471B-8B6C-5A4B99242B8C}" presName="Name0" presStyleCnt="0">
        <dgm:presLayoutVars>
          <dgm:dir/>
          <dgm:resizeHandles val="exact"/>
        </dgm:presLayoutVars>
      </dgm:prSet>
      <dgm:spPr/>
      <dgm:t>
        <a:bodyPr/>
        <a:lstStyle/>
        <a:p>
          <a:endParaRPr lang="en-US"/>
        </a:p>
      </dgm:t>
    </dgm:pt>
    <dgm:pt modelId="{669C1059-F7DF-40EF-8A4A-9FE6B128B5B4}" type="pres">
      <dgm:prSet presAssocID="{901E6EF3-39D5-4DD6-8F3D-8183FE9DD313}" presName="Name5" presStyleLbl="vennNode1" presStyleIdx="0" presStyleCnt="4" custScaleY="62370">
        <dgm:presLayoutVars>
          <dgm:bulletEnabled val="1"/>
        </dgm:presLayoutVars>
      </dgm:prSet>
      <dgm:spPr/>
      <dgm:t>
        <a:bodyPr/>
        <a:lstStyle/>
        <a:p>
          <a:endParaRPr lang="en-US"/>
        </a:p>
      </dgm:t>
    </dgm:pt>
    <dgm:pt modelId="{AC379590-7EEF-4AC4-AA91-433CA1EA3C50}" type="pres">
      <dgm:prSet presAssocID="{367DCEB7-824D-463D-B15C-7A08095C2635}" presName="space" presStyleCnt="0"/>
      <dgm:spPr/>
    </dgm:pt>
    <dgm:pt modelId="{94D02C7F-1746-497D-9B7F-95AF3AC4597F}" type="pres">
      <dgm:prSet presAssocID="{133A9B0A-B9D4-4038-A012-36C279757488}" presName="Name5" presStyleLbl="vennNode1" presStyleIdx="1" presStyleCnt="4" custScaleY="62370">
        <dgm:presLayoutVars>
          <dgm:bulletEnabled val="1"/>
        </dgm:presLayoutVars>
      </dgm:prSet>
      <dgm:spPr/>
      <dgm:t>
        <a:bodyPr/>
        <a:lstStyle/>
        <a:p>
          <a:endParaRPr lang="en-US"/>
        </a:p>
      </dgm:t>
    </dgm:pt>
    <dgm:pt modelId="{7B98857D-07F4-4AC5-901F-689761E828AA}" type="pres">
      <dgm:prSet presAssocID="{FD8005B7-B1FC-4C0A-B897-1E66BBF8E180}" presName="space" presStyleCnt="0"/>
      <dgm:spPr/>
    </dgm:pt>
    <dgm:pt modelId="{37AF7AA9-7533-4353-9CE3-E053B85A6E72}" type="pres">
      <dgm:prSet presAssocID="{ED6C7B87-0FE8-49C6-B121-C4F3BD94745D}" presName="Name5" presStyleLbl="vennNode1" presStyleIdx="2" presStyleCnt="4" custScaleY="62370">
        <dgm:presLayoutVars>
          <dgm:bulletEnabled val="1"/>
        </dgm:presLayoutVars>
      </dgm:prSet>
      <dgm:spPr/>
      <dgm:t>
        <a:bodyPr/>
        <a:lstStyle/>
        <a:p>
          <a:endParaRPr lang="en-US"/>
        </a:p>
      </dgm:t>
    </dgm:pt>
    <dgm:pt modelId="{1960EB48-A584-4C0C-90EA-C55281F9C6A1}" type="pres">
      <dgm:prSet presAssocID="{6A0275E7-467C-4A7A-A542-BD24ACD8968E}" presName="space" presStyleCnt="0"/>
      <dgm:spPr/>
    </dgm:pt>
    <dgm:pt modelId="{E0336C22-2E01-4CE6-A826-9CB59E32FD8E}" type="pres">
      <dgm:prSet presAssocID="{A8620077-F836-40DA-AA15-3F9F2748965B}" presName="Name5" presStyleLbl="vennNode1" presStyleIdx="3" presStyleCnt="4" custScaleY="62370">
        <dgm:presLayoutVars>
          <dgm:bulletEnabled val="1"/>
        </dgm:presLayoutVars>
      </dgm:prSet>
      <dgm:spPr/>
      <dgm:t>
        <a:bodyPr/>
        <a:lstStyle/>
        <a:p>
          <a:endParaRPr lang="en-US"/>
        </a:p>
      </dgm:t>
    </dgm:pt>
  </dgm:ptLst>
  <dgm:cxnLst>
    <dgm:cxn modelId="{A2BC4475-09F5-4767-B6F4-C4A261E24AD1}" srcId="{537FBA3B-6819-471B-8B6C-5A4B99242B8C}" destId="{901E6EF3-39D5-4DD6-8F3D-8183FE9DD313}" srcOrd="0" destOrd="0" parTransId="{615CCC51-CB56-4555-B4DB-449CEFE707FF}" sibTransId="{367DCEB7-824D-463D-B15C-7A08095C2635}"/>
    <dgm:cxn modelId="{663CD312-CF14-464C-AACE-2E5B9957F186}" type="presOf" srcId="{133A9B0A-B9D4-4038-A012-36C279757488}" destId="{94D02C7F-1746-497D-9B7F-95AF3AC4597F}" srcOrd="0" destOrd="0" presId="urn:microsoft.com/office/officeart/2005/8/layout/venn3"/>
    <dgm:cxn modelId="{722A3E98-48B2-423B-8F84-BD2550D535DA}" type="presOf" srcId="{ED6C7B87-0FE8-49C6-B121-C4F3BD94745D}" destId="{37AF7AA9-7533-4353-9CE3-E053B85A6E72}" srcOrd="0" destOrd="0" presId="urn:microsoft.com/office/officeart/2005/8/layout/venn3"/>
    <dgm:cxn modelId="{253F0EE9-F4CD-41AF-81D8-773C2F740A7C}" type="presOf" srcId="{537FBA3B-6819-471B-8B6C-5A4B99242B8C}" destId="{4D7C38D8-0CC1-42CC-9B50-C0AE121FE191}" srcOrd="0" destOrd="0" presId="urn:microsoft.com/office/officeart/2005/8/layout/venn3"/>
    <dgm:cxn modelId="{9456412A-14DC-4E81-802E-34148C74F795}" srcId="{537FBA3B-6819-471B-8B6C-5A4B99242B8C}" destId="{A8620077-F836-40DA-AA15-3F9F2748965B}" srcOrd="3" destOrd="0" parTransId="{D39E9DFB-04FB-4007-AABB-C593230FD630}" sibTransId="{ABB9A411-D60F-4032-A89F-8B5CFD98CB2A}"/>
    <dgm:cxn modelId="{5D2F8533-FBB3-42C4-9C39-4FA9AF034481}" srcId="{537FBA3B-6819-471B-8B6C-5A4B99242B8C}" destId="{ED6C7B87-0FE8-49C6-B121-C4F3BD94745D}" srcOrd="2" destOrd="0" parTransId="{1B738104-08AF-453F-AFB8-45DD7988D50C}" sibTransId="{6A0275E7-467C-4A7A-A542-BD24ACD8968E}"/>
    <dgm:cxn modelId="{735C38BD-C6C4-4365-A0D8-CD023F09F746}" srcId="{537FBA3B-6819-471B-8B6C-5A4B99242B8C}" destId="{133A9B0A-B9D4-4038-A012-36C279757488}" srcOrd="1" destOrd="0" parTransId="{23321A02-CE43-4F46-A2C5-AAE135DB7E22}" sibTransId="{FD8005B7-B1FC-4C0A-B897-1E66BBF8E180}"/>
    <dgm:cxn modelId="{8F3F3AC7-FD32-446B-A778-300FEEF1A8DC}" type="presOf" srcId="{A8620077-F836-40DA-AA15-3F9F2748965B}" destId="{E0336C22-2E01-4CE6-A826-9CB59E32FD8E}" srcOrd="0" destOrd="0" presId="urn:microsoft.com/office/officeart/2005/8/layout/venn3"/>
    <dgm:cxn modelId="{431CE94C-B492-4CB2-BE9C-11231E80B8D0}" type="presOf" srcId="{901E6EF3-39D5-4DD6-8F3D-8183FE9DD313}" destId="{669C1059-F7DF-40EF-8A4A-9FE6B128B5B4}" srcOrd="0" destOrd="0" presId="urn:microsoft.com/office/officeart/2005/8/layout/venn3"/>
    <dgm:cxn modelId="{AEB92672-573A-422C-9863-F0B6613B5292}" type="presParOf" srcId="{4D7C38D8-0CC1-42CC-9B50-C0AE121FE191}" destId="{669C1059-F7DF-40EF-8A4A-9FE6B128B5B4}" srcOrd="0" destOrd="0" presId="urn:microsoft.com/office/officeart/2005/8/layout/venn3"/>
    <dgm:cxn modelId="{5C4F4E99-DF45-4A4C-997E-07C7E16B64C2}" type="presParOf" srcId="{4D7C38D8-0CC1-42CC-9B50-C0AE121FE191}" destId="{AC379590-7EEF-4AC4-AA91-433CA1EA3C50}" srcOrd="1" destOrd="0" presId="urn:microsoft.com/office/officeart/2005/8/layout/venn3"/>
    <dgm:cxn modelId="{0FD6F730-4E02-4E48-8293-C35C088C61E8}" type="presParOf" srcId="{4D7C38D8-0CC1-42CC-9B50-C0AE121FE191}" destId="{94D02C7F-1746-497D-9B7F-95AF3AC4597F}" srcOrd="2" destOrd="0" presId="urn:microsoft.com/office/officeart/2005/8/layout/venn3"/>
    <dgm:cxn modelId="{44FBB722-CA44-40E0-BFAB-9C538C80EE20}" type="presParOf" srcId="{4D7C38D8-0CC1-42CC-9B50-C0AE121FE191}" destId="{7B98857D-07F4-4AC5-901F-689761E828AA}" srcOrd="3" destOrd="0" presId="urn:microsoft.com/office/officeart/2005/8/layout/venn3"/>
    <dgm:cxn modelId="{2F55C450-17BD-4411-819A-89DF4E6A46F0}" type="presParOf" srcId="{4D7C38D8-0CC1-42CC-9B50-C0AE121FE191}" destId="{37AF7AA9-7533-4353-9CE3-E053B85A6E72}" srcOrd="4" destOrd="0" presId="urn:microsoft.com/office/officeart/2005/8/layout/venn3"/>
    <dgm:cxn modelId="{A26C1D71-68D4-495C-BC70-6FC40C477536}" type="presParOf" srcId="{4D7C38D8-0CC1-42CC-9B50-C0AE121FE191}" destId="{1960EB48-A584-4C0C-90EA-C55281F9C6A1}" srcOrd="5" destOrd="0" presId="urn:microsoft.com/office/officeart/2005/8/layout/venn3"/>
    <dgm:cxn modelId="{8C4FEF9C-CE1F-438D-B567-C6BA7D3D2556}" type="presParOf" srcId="{4D7C38D8-0CC1-42CC-9B50-C0AE121FE191}" destId="{E0336C22-2E01-4CE6-A826-9CB59E32FD8E}" srcOrd="6"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6BBBD15-8D39-4BAF-92D4-85092820AE52}" type="doc">
      <dgm:prSet loTypeId="urn:microsoft.com/office/officeart/2008/layout/AlternatingHexagons" loCatId="list" qsTypeId="urn:microsoft.com/office/officeart/2005/8/quickstyle/simple3" qsCatId="simple" csTypeId="urn:microsoft.com/office/officeart/2005/8/colors/accent2_2" csCatId="accent2" phldr="1"/>
      <dgm:spPr/>
      <dgm:t>
        <a:bodyPr/>
        <a:lstStyle/>
        <a:p>
          <a:endParaRPr lang="en-US"/>
        </a:p>
      </dgm:t>
    </dgm:pt>
    <dgm:pt modelId="{21BE65EF-0AE5-4AAC-9FB2-2EBE56011F24}">
      <dgm:prSet phldrT="[Text]"/>
      <dgm:spPr>
        <a:solidFill>
          <a:srgbClr val="A99085"/>
        </a:solidFill>
      </dgm:spPr>
      <dgm:t>
        <a:bodyPr/>
        <a:lstStyle/>
        <a:p>
          <a:r>
            <a:rPr lang="en-US" dirty="0" smtClean="0"/>
            <a:t>SNFMF</a:t>
          </a:r>
          <a:endParaRPr lang="en-US" dirty="0"/>
        </a:p>
      </dgm:t>
    </dgm:pt>
    <dgm:pt modelId="{334F50BF-F58A-4F63-98AC-844A5883A093}" type="parTrans" cxnId="{5AFA8DA9-BE1D-43E3-9A62-F9A42FF361AE}">
      <dgm:prSet/>
      <dgm:spPr/>
      <dgm:t>
        <a:bodyPr/>
        <a:lstStyle/>
        <a:p>
          <a:endParaRPr lang="en-US"/>
        </a:p>
      </dgm:t>
    </dgm:pt>
    <dgm:pt modelId="{475BDA00-AD67-4D28-908F-AE9148F6560D}" type="sibTrans" cxnId="{5AFA8DA9-BE1D-43E3-9A62-F9A42FF361AE}">
      <dgm:prSet/>
      <dgm:spPr>
        <a:solidFill>
          <a:srgbClr val="A99085"/>
        </a:solidFill>
      </dgm:spPr>
      <dgm:t>
        <a:bodyPr/>
        <a:lstStyle/>
        <a:p>
          <a:r>
            <a:rPr lang="en-US" dirty="0" smtClean="0"/>
            <a:t>SNFMS</a:t>
          </a:r>
          <a:endParaRPr lang="en-US" dirty="0"/>
        </a:p>
      </dgm:t>
    </dgm:pt>
    <dgm:pt modelId="{CD144CA4-8529-41C5-83A6-7B4186CE4EB8}" type="pres">
      <dgm:prSet presAssocID="{26BBBD15-8D39-4BAF-92D4-85092820AE52}" presName="Name0" presStyleCnt="0">
        <dgm:presLayoutVars>
          <dgm:chMax/>
          <dgm:chPref/>
          <dgm:dir/>
          <dgm:animLvl val="lvl"/>
        </dgm:presLayoutVars>
      </dgm:prSet>
      <dgm:spPr/>
      <dgm:t>
        <a:bodyPr/>
        <a:lstStyle/>
        <a:p>
          <a:endParaRPr lang="en-US"/>
        </a:p>
      </dgm:t>
    </dgm:pt>
    <dgm:pt modelId="{4FBD413B-50B7-4F1C-A680-A546EA1DA7B1}" type="pres">
      <dgm:prSet presAssocID="{21BE65EF-0AE5-4AAC-9FB2-2EBE56011F24}" presName="composite" presStyleCnt="0"/>
      <dgm:spPr/>
    </dgm:pt>
    <dgm:pt modelId="{04B2F3D3-9F53-4858-B7AC-4FFF45F63425}" type="pres">
      <dgm:prSet presAssocID="{21BE65EF-0AE5-4AAC-9FB2-2EBE56011F24}" presName="Parent1" presStyleLbl="node1" presStyleIdx="0" presStyleCnt="2" custScaleX="41931" custScaleY="42712" custLinFactNeighborX="0" custLinFactNeighborY="-57250">
        <dgm:presLayoutVars>
          <dgm:chMax val="1"/>
          <dgm:chPref val="1"/>
          <dgm:bulletEnabled val="1"/>
        </dgm:presLayoutVars>
      </dgm:prSet>
      <dgm:spPr/>
      <dgm:t>
        <a:bodyPr/>
        <a:lstStyle/>
        <a:p>
          <a:endParaRPr lang="en-US"/>
        </a:p>
      </dgm:t>
    </dgm:pt>
    <dgm:pt modelId="{07584B3D-6632-4C0C-B4AB-CB8B6DF370FC}" type="pres">
      <dgm:prSet presAssocID="{21BE65EF-0AE5-4AAC-9FB2-2EBE56011F24}" presName="Childtext1" presStyleLbl="revTx" presStyleIdx="0" presStyleCnt="1">
        <dgm:presLayoutVars>
          <dgm:chMax val="0"/>
          <dgm:chPref val="0"/>
          <dgm:bulletEnabled val="1"/>
        </dgm:presLayoutVars>
      </dgm:prSet>
      <dgm:spPr/>
      <dgm:t>
        <a:bodyPr/>
        <a:lstStyle/>
        <a:p>
          <a:endParaRPr lang="en-US"/>
        </a:p>
      </dgm:t>
    </dgm:pt>
    <dgm:pt modelId="{BAA8B6E8-60CD-4DBA-8F32-AA1801D3FBEC}" type="pres">
      <dgm:prSet presAssocID="{21BE65EF-0AE5-4AAC-9FB2-2EBE56011F24}" presName="BalanceSpacing" presStyleCnt="0"/>
      <dgm:spPr/>
    </dgm:pt>
    <dgm:pt modelId="{E103AADA-B72C-4112-BE65-8A63DE506D7F}" type="pres">
      <dgm:prSet presAssocID="{21BE65EF-0AE5-4AAC-9FB2-2EBE56011F24}" presName="BalanceSpacing1" presStyleCnt="0"/>
      <dgm:spPr/>
    </dgm:pt>
    <dgm:pt modelId="{8A8B05A9-F573-439C-883E-28E4E9BF476B}" type="pres">
      <dgm:prSet presAssocID="{475BDA00-AD67-4D28-908F-AE9148F6560D}" presName="Accent1Text" presStyleLbl="node1" presStyleIdx="1" presStyleCnt="2" custScaleX="65839" custScaleY="57085" custLinFactNeighborX="97904" custLinFactNeighborY="50553"/>
      <dgm:spPr/>
      <dgm:t>
        <a:bodyPr/>
        <a:lstStyle/>
        <a:p>
          <a:endParaRPr lang="en-US"/>
        </a:p>
      </dgm:t>
    </dgm:pt>
  </dgm:ptLst>
  <dgm:cxnLst>
    <dgm:cxn modelId="{5AFA8DA9-BE1D-43E3-9A62-F9A42FF361AE}" srcId="{26BBBD15-8D39-4BAF-92D4-85092820AE52}" destId="{21BE65EF-0AE5-4AAC-9FB2-2EBE56011F24}" srcOrd="0" destOrd="0" parTransId="{334F50BF-F58A-4F63-98AC-844A5883A093}" sibTransId="{475BDA00-AD67-4D28-908F-AE9148F6560D}"/>
    <dgm:cxn modelId="{453D52F4-53C4-4AC7-87DA-5BF5341AB249}" type="presOf" srcId="{21BE65EF-0AE5-4AAC-9FB2-2EBE56011F24}" destId="{04B2F3D3-9F53-4858-B7AC-4FFF45F63425}" srcOrd="0" destOrd="0" presId="urn:microsoft.com/office/officeart/2008/layout/AlternatingHexagons"/>
    <dgm:cxn modelId="{644C3E3E-F484-4E20-B616-B56CF803D8F6}" type="presOf" srcId="{26BBBD15-8D39-4BAF-92D4-85092820AE52}" destId="{CD144CA4-8529-41C5-83A6-7B4186CE4EB8}" srcOrd="0" destOrd="0" presId="urn:microsoft.com/office/officeart/2008/layout/AlternatingHexagons"/>
    <dgm:cxn modelId="{29929998-113C-42F1-B996-DBD2FF317F07}" type="presOf" srcId="{475BDA00-AD67-4D28-908F-AE9148F6560D}" destId="{8A8B05A9-F573-439C-883E-28E4E9BF476B}" srcOrd="0" destOrd="0" presId="urn:microsoft.com/office/officeart/2008/layout/AlternatingHexagons"/>
    <dgm:cxn modelId="{6A989BA5-B211-492D-AA32-242AB648329A}" type="presParOf" srcId="{CD144CA4-8529-41C5-83A6-7B4186CE4EB8}" destId="{4FBD413B-50B7-4F1C-A680-A546EA1DA7B1}" srcOrd="0" destOrd="0" presId="urn:microsoft.com/office/officeart/2008/layout/AlternatingHexagons"/>
    <dgm:cxn modelId="{8F670A35-6CC7-43AB-8B4C-48002B8529A5}" type="presParOf" srcId="{4FBD413B-50B7-4F1C-A680-A546EA1DA7B1}" destId="{04B2F3D3-9F53-4858-B7AC-4FFF45F63425}" srcOrd="0" destOrd="0" presId="urn:microsoft.com/office/officeart/2008/layout/AlternatingHexagons"/>
    <dgm:cxn modelId="{6D95F55B-EB8D-4237-8484-EA5363E8A94B}" type="presParOf" srcId="{4FBD413B-50B7-4F1C-A680-A546EA1DA7B1}" destId="{07584B3D-6632-4C0C-B4AB-CB8B6DF370FC}" srcOrd="1" destOrd="0" presId="urn:microsoft.com/office/officeart/2008/layout/AlternatingHexagons"/>
    <dgm:cxn modelId="{1BF95B27-2920-42B6-AC4A-AF46593707BF}" type="presParOf" srcId="{4FBD413B-50B7-4F1C-A680-A546EA1DA7B1}" destId="{BAA8B6E8-60CD-4DBA-8F32-AA1801D3FBEC}" srcOrd="2" destOrd="0" presId="urn:microsoft.com/office/officeart/2008/layout/AlternatingHexagons"/>
    <dgm:cxn modelId="{2CC86CF1-3231-43A1-B050-84A0751F4D6F}" type="presParOf" srcId="{4FBD413B-50B7-4F1C-A680-A546EA1DA7B1}" destId="{E103AADA-B72C-4112-BE65-8A63DE506D7F}" srcOrd="3" destOrd="0" presId="urn:microsoft.com/office/officeart/2008/layout/AlternatingHexagons"/>
    <dgm:cxn modelId="{0D8F3EF7-50A4-404A-8BCF-860C28E54E22}" type="presParOf" srcId="{4FBD413B-50B7-4F1C-A680-A546EA1DA7B1}" destId="{8A8B05A9-F573-439C-883E-28E4E9BF476B}" srcOrd="4" destOrd="0" presId="urn:microsoft.com/office/officeart/2008/layout/AlternatingHexagon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37FBA3B-6819-471B-8B6C-5A4B99242B8C}" type="doc">
      <dgm:prSet loTypeId="urn:microsoft.com/office/officeart/2005/8/layout/venn3" loCatId="relationship" qsTypeId="urn:microsoft.com/office/officeart/2005/8/quickstyle/simple1" qsCatId="simple" csTypeId="urn:microsoft.com/office/officeart/2005/8/colors/colorful2" csCatId="colorful" phldr="1"/>
      <dgm:spPr/>
      <dgm:t>
        <a:bodyPr/>
        <a:lstStyle/>
        <a:p>
          <a:endParaRPr lang="en-US"/>
        </a:p>
      </dgm:t>
    </dgm:pt>
    <dgm:pt modelId="{901E6EF3-39D5-4DD6-8F3D-8183FE9DD313}">
      <dgm:prSet phldrT="[Text]"/>
      <dgm:spPr>
        <a:solidFill>
          <a:schemeClr val="bg1"/>
        </a:solidFill>
        <a:ln>
          <a:solidFill>
            <a:schemeClr val="bg2">
              <a:lumMod val="50000"/>
            </a:schemeClr>
          </a:solidFill>
        </a:ln>
      </dgm:spPr>
      <dgm:t>
        <a:bodyPr/>
        <a:lstStyle/>
        <a:p>
          <a:r>
            <a:rPr lang="en-US" dirty="0" smtClean="0"/>
            <a:t>National Strategy or Action Plan</a:t>
          </a:r>
          <a:endParaRPr lang="en-US" dirty="0"/>
        </a:p>
      </dgm:t>
    </dgm:pt>
    <dgm:pt modelId="{615CCC51-CB56-4555-B4DB-449CEFE707FF}" type="parTrans" cxnId="{A2BC4475-09F5-4767-B6F4-C4A261E24AD1}">
      <dgm:prSet/>
      <dgm:spPr/>
      <dgm:t>
        <a:bodyPr/>
        <a:lstStyle/>
        <a:p>
          <a:endParaRPr lang="en-US"/>
        </a:p>
      </dgm:t>
    </dgm:pt>
    <dgm:pt modelId="{367DCEB7-824D-463D-B15C-7A08095C2635}" type="sibTrans" cxnId="{A2BC4475-09F5-4767-B6F4-C4A261E24AD1}">
      <dgm:prSet/>
      <dgm:spPr/>
      <dgm:t>
        <a:bodyPr/>
        <a:lstStyle/>
        <a:p>
          <a:endParaRPr lang="en-US"/>
        </a:p>
      </dgm:t>
    </dgm:pt>
    <dgm:pt modelId="{133A9B0A-B9D4-4038-A012-36C279757488}">
      <dgm:prSet phldrT="[Text]"/>
      <dgm:spPr>
        <a:solidFill>
          <a:schemeClr val="bg1"/>
        </a:solidFill>
        <a:ln>
          <a:solidFill>
            <a:schemeClr val="bg2">
              <a:lumMod val="50000"/>
            </a:schemeClr>
          </a:solidFill>
        </a:ln>
      </dgm:spPr>
      <dgm:t>
        <a:bodyPr/>
        <a:lstStyle/>
        <a:p>
          <a:r>
            <a:rPr lang="en-US" dirty="0" smtClean="0"/>
            <a:t>NFMS</a:t>
          </a:r>
          <a:endParaRPr lang="en-US" dirty="0"/>
        </a:p>
      </dgm:t>
    </dgm:pt>
    <dgm:pt modelId="{23321A02-CE43-4F46-A2C5-AAE135DB7E22}" type="parTrans" cxnId="{735C38BD-C6C4-4365-A0D8-CD023F09F746}">
      <dgm:prSet/>
      <dgm:spPr/>
      <dgm:t>
        <a:bodyPr/>
        <a:lstStyle/>
        <a:p>
          <a:endParaRPr lang="en-US"/>
        </a:p>
      </dgm:t>
    </dgm:pt>
    <dgm:pt modelId="{FD8005B7-B1FC-4C0A-B897-1E66BBF8E180}" type="sibTrans" cxnId="{735C38BD-C6C4-4365-A0D8-CD023F09F746}">
      <dgm:prSet/>
      <dgm:spPr/>
      <dgm:t>
        <a:bodyPr/>
        <a:lstStyle/>
        <a:p>
          <a:endParaRPr lang="en-US"/>
        </a:p>
      </dgm:t>
    </dgm:pt>
    <dgm:pt modelId="{ED6C7B87-0FE8-49C6-B121-C4F3BD94745D}">
      <dgm:prSet phldrT="[Text]"/>
      <dgm:spPr>
        <a:solidFill>
          <a:schemeClr val="bg1"/>
        </a:solidFill>
        <a:ln>
          <a:solidFill>
            <a:schemeClr val="bg2">
              <a:lumMod val="50000"/>
            </a:schemeClr>
          </a:solidFill>
        </a:ln>
      </dgm:spPr>
      <dgm:t>
        <a:bodyPr/>
        <a:lstStyle/>
        <a:p>
          <a:r>
            <a:rPr lang="en-US" dirty="0" smtClean="0"/>
            <a:t>SIS</a:t>
          </a:r>
          <a:endParaRPr lang="en-US" dirty="0"/>
        </a:p>
      </dgm:t>
    </dgm:pt>
    <dgm:pt modelId="{1B738104-08AF-453F-AFB8-45DD7988D50C}" type="parTrans" cxnId="{5D2F8533-FBB3-42C4-9C39-4FA9AF034481}">
      <dgm:prSet/>
      <dgm:spPr/>
      <dgm:t>
        <a:bodyPr/>
        <a:lstStyle/>
        <a:p>
          <a:endParaRPr lang="en-US"/>
        </a:p>
      </dgm:t>
    </dgm:pt>
    <dgm:pt modelId="{6A0275E7-467C-4A7A-A542-BD24ACD8968E}" type="sibTrans" cxnId="{5D2F8533-FBB3-42C4-9C39-4FA9AF034481}">
      <dgm:prSet/>
      <dgm:spPr/>
      <dgm:t>
        <a:bodyPr/>
        <a:lstStyle/>
        <a:p>
          <a:endParaRPr lang="en-US"/>
        </a:p>
      </dgm:t>
    </dgm:pt>
    <dgm:pt modelId="{A8620077-F836-40DA-AA15-3F9F2748965B}">
      <dgm:prSet phldrT="[Text]"/>
      <dgm:spPr>
        <a:solidFill>
          <a:schemeClr val="bg1"/>
        </a:solidFill>
        <a:ln>
          <a:solidFill>
            <a:schemeClr val="bg2">
              <a:lumMod val="50000"/>
            </a:schemeClr>
          </a:solidFill>
        </a:ln>
      </dgm:spPr>
      <dgm:t>
        <a:bodyPr/>
        <a:lstStyle/>
        <a:p>
          <a:r>
            <a:rPr lang="en-US" dirty="0" smtClean="0"/>
            <a:t>FRELs/FRLs</a:t>
          </a:r>
          <a:endParaRPr lang="en-US" dirty="0"/>
        </a:p>
      </dgm:t>
    </dgm:pt>
    <dgm:pt modelId="{D39E9DFB-04FB-4007-AABB-C593230FD630}" type="parTrans" cxnId="{9456412A-14DC-4E81-802E-34148C74F795}">
      <dgm:prSet/>
      <dgm:spPr/>
      <dgm:t>
        <a:bodyPr/>
        <a:lstStyle/>
        <a:p>
          <a:endParaRPr lang="en-US"/>
        </a:p>
      </dgm:t>
    </dgm:pt>
    <dgm:pt modelId="{ABB9A411-D60F-4032-A89F-8B5CFD98CB2A}" type="sibTrans" cxnId="{9456412A-14DC-4E81-802E-34148C74F795}">
      <dgm:prSet/>
      <dgm:spPr/>
      <dgm:t>
        <a:bodyPr/>
        <a:lstStyle/>
        <a:p>
          <a:endParaRPr lang="en-US"/>
        </a:p>
      </dgm:t>
    </dgm:pt>
    <dgm:pt modelId="{4D7C38D8-0CC1-42CC-9B50-C0AE121FE191}" type="pres">
      <dgm:prSet presAssocID="{537FBA3B-6819-471B-8B6C-5A4B99242B8C}" presName="Name0" presStyleCnt="0">
        <dgm:presLayoutVars>
          <dgm:dir/>
          <dgm:resizeHandles val="exact"/>
        </dgm:presLayoutVars>
      </dgm:prSet>
      <dgm:spPr/>
      <dgm:t>
        <a:bodyPr/>
        <a:lstStyle/>
        <a:p>
          <a:endParaRPr lang="en-US"/>
        </a:p>
      </dgm:t>
    </dgm:pt>
    <dgm:pt modelId="{669C1059-F7DF-40EF-8A4A-9FE6B128B5B4}" type="pres">
      <dgm:prSet presAssocID="{901E6EF3-39D5-4DD6-8F3D-8183FE9DD313}" presName="Name5" presStyleLbl="vennNode1" presStyleIdx="0" presStyleCnt="4" custScaleY="62370">
        <dgm:presLayoutVars>
          <dgm:bulletEnabled val="1"/>
        </dgm:presLayoutVars>
      </dgm:prSet>
      <dgm:spPr/>
      <dgm:t>
        <a:bodyPr/>
        <a:lstStyle/>
        <a:p>
          <a:endParaRPr lang="en-US"/>
        </a:p>
      </dgm:t>
    </dgm:pt>
    <dgm:pt modelId="{AC379590-7EEF-4AC4-AA91-433CA1EA3C50}" type="pres">
      <dgm:prSet presAssocID="{367DCEB7-824D-463D-B15C-7A08095C2635}" presName="space" presStyleCnt="0"/>
      <dgm:spPr/>
    </dgm:pt>
    <dgm:pt modelId="{94D02C7F-1746-497D-9B7F-95AF3AC4597F}" type="pres">
      <dgm:prSet presAssocID="{133A9B0A-B9D4-4038-A012-36C279757488}" presName="Name5" presStyleLbl="vennNode1" presStyleIdx="1" presStyleCnt="4" custScaleY="62370">
        <dgm:presLayoutVars>
          <dgm:bulletEnabled val="1"/>
        </dgm:presLayoutVars>
      </dgm:prSet>
      <dgm:spPr/>
      <dgm:t>
        <a:bodyPr/>
        <a:lstStyle/>
        <a:p>
          <a:endParaRPr lang="en-US"/>
        </a:p>
      </dgm:t>
    </dgm:pt>
    <dgm:pt modelId="{7B98857D-07F4-4AC5-901F-689761E828AA}" type="pres">
      <dgm:prSet presAssocID="{FD8005B7-B1FC-4C0A-B897-1E66BBF8E180}" presName="space" presStyleCnt="0"/>
      <dgm:spPr/>
    </dgm:pt>
    <dgm:pt modelId="{37AF7AA9-7533-4353-9CE3-E053B85A6E72}" type="pres">
      <dgm:prSet presAssocID="{ED6C7B87-0FE8-49C6-B121-C4F3BD94745D}" presName="Name5" presStyleLbl="vennNode1" presStyleIdx="2" presStyleCnt="4" custScaleY="62370">
        <dgm:presLayoutVars>
          <dgm:bulletEnabled val="1"/>
        </dgm:presLayoutVars>
      </dgm:prSet>
      <dgm:spPr/>
      <dgm:t>
        <a:bodyPr/>
        <a:lstStyle/>
        <a:p>
          <a:endParaRPr lang="en-US"/>
        </a:p>
      </dgm:t>
    </dgm:pt>
    <dgm:pt modelId="{1960EB48-A584-4C0C-90EA-C55281F9C6A1}" type="pres">
      <dgm:prSet presAssocID="{6A0275E7-467C-4A7A-A542-BD24ACD8968E}" presName="space" presStyleCnt="0"/>
      <dgm:spPr/>
    </dgm:pt>
    <dgm:pt modelId="{E0336C22-2E01-4CE6-A826-9CB59E32FD8E}" type="pres">
      <dgm:prSet presAssocID="{A8620077-F836-40DA-AA15-3F9F2748965B}" presName="Name5" presStyleLbl="vennNode1" presStyleIdx="3" presStyleCnt="4" custScaleY="62370">
        <dgm:presLayoutVars>
          <dgm:bulletEnabled val="1"/>
        </dgm:presLayoutVars>
      </dgm:prSet>
      <dgm:spPr/>
      <dgm:t>
        <a:bodyPr/>
        <a:lstStyle/>
        <a:p>
          <a:endParaRPr lang="en-US"/>
        </a:p>
      </dgm:t>
    </dgm:pt>
  </dgm:ptLst>
  <dgm:cxnLst>
    <dgm:cxn modelId="{A2BC4475-09F5-4767-B6F4-C4A261E24AD1}" srcId="{537FBA3B-6819-471B-8B6C-5A4B99242B8C}" destId="{901E6EF3-39D5-4DD6-8F3D-8183FE9DD313}" srcOrd="0" destOrd="0" parTransId="{615CCC51-CB56-4555-B4DB-449CEFE707FF}" sibTransId="{367DCEB7-824D-463D-B15C-7A08095C2635}"/>
    <dgm:cxn modelId="{688012B3-0A53-42B8-8E11-A793C6E37D2B}" type="presOf" srcId="{537FBA3B-6819-471B-8B6C-5A4B99242B8C}" destId="{4D7C38D8-0CC1-42CC-9B50-C0AE121FE191}" srcOrd="0" destOrd="0" presId="urn:microsoft.com/office/officeart/2005/8/layout/venn3"/>
    <dgm:cxn modelId="{50716884-A36A-432C-8061-CE709451F837}" type="presOf" srcId="{133A9B0A-B9D4-4038-A012-36C279757488}" destId="{94D02C7F-1746-497D-9B7F-95AF3AC4597F}" srcOrd="0" destOrd="0" presId="urn:microsoft.com/office/officeart/2005/8/layout/venn3"/>
    <dgm:cxn modelId="{4D1B2854-D07B-43E9-BF67-1316B7116210}" type="presOf" srcId="{ED6C7B87-0FE8-49C6-B121-C4F3BD94745D}" destId="{37AF7AA9-7533-4353-9CE3-E053B85A6E72}" srcOrd="0" destOrd="0" presId="urn:microsoft.com/office/officeart/2005/8/layout/venn3"/>
    <dgm:cxn modelId="{9456412A-14DC-4E81-802E-34148C74F795}" srcId="{537FBA3B-6819-471B-8B6C-5A4B99242B8C}" destId="{A8620077-F836-40DA-AA15-3F9F2748965B}" srcOrd="3" destOrd="0" parTransId="{D39E9DFB-04FB-4007-AABB-C593230FD630}" sibTransId="{ABB9A411-D60F-4032-A89F-8B5CFD98CB2A}"/>
    <dgm:cxn modelId="{5D2F8533-FBB3-42C4-9C39-4FA9AF034481}" srcId="{537FBA3B-6819-471B-8B6C-5A4B99242B8C}" destId="{ED6C7B87-0FE8-49C6-B121-C4F3BD94745D}" srcOrd="2" destOrd="0" parTransId="{1B738104-08AF-453F-AFB8-45DD7988D50C}" sibTransId="{6A0275E7-467C-4A7A-A542-BD24ACD8968E}"/>
    <dgm:cxn modelId="{735C38BD-C6C4-4365-A0D8-CD023F09F746}" srcId="{537FBA3B-6819-471B-8B6C-5A4B99242B8C}" destId="{133A9B0A-B9D4-4038-A012-36C279757488}" srcOrd="1" destOrd="0" parTransId="{23321A02-CE43-4F46-A2C5-AAE135DB7E22}" sibTransId="{FD8005B7-B1FC-4C0A-B897-1E66BBF8E180}"/>
    <dgm:cxn modelId="{DE16DF92-07DF-453B-86BC-0DFD25D8B01E}" type="presOf" srcId="{A8620077-F836-40DA-AA15-3F9F2748965B}" destId="{E0336C22-2E01-4CE6-A826-9CB59E32FD8E}" srcOrd="0" destOrd="0" presId="urn:microsoft.com/office/officeart/2005/8/layout/venn3"/>
    <dgm:cxn modelId="{8480D095-CB00-439E-B020-7E1A1F002056}" type="presOf" srcId="{901E6EF3-39D5-4DD6-8F3D-8183FE9DD313}" destId="{669C1059-F7DF-40EF-8A4A-9FE6B128B5B4}" srcOrd="0" destOrd="0" presId="urn:microsoft.com/office/officeart/2005/8/layout/venn3"/>
    <dgm:cxn modelId="{1B59E324-0736-4BFA-A24B-CC89798CA7F2}" type="presParOf" srcId="{4D7C38D8-0CC1-42CC-9B50-C0AE121FE191}" destId="{669C1059-F7DF-40EF-8A4A-9FE6B128B5B4}" srcOrd="0" destOrd="0" presId="urn:microsoft.com/office/officeart/2005/8/layout/venn3"/>
    <dgm:cxn modelId="{3B8C1765-31B9-40CD-B168-D93794946847}" type="presParOf" srcId="{4D7C38D8-0CC1-42CC-9B50-C0AE121FE191}" destId="{AC379590-7EEF-4AC4-AA91-433CA1EA3C50}" srcOrd="1" destOrd="0" presId="urn:microsoft.com/office/officeart/2005/8/layout/venn3"/>
    <dgm:cxn modelId="{0A587652-BEEB-4348-80E5-810D0F45C6F4}" type="presParOf" srcId="{4D7C38D8-0CC1-42CC-9B50-C0AE121FE191}" destId="{94D02C7F-1746-497D-9B7F-95AF3AC4597F}" srcOrd="2" destOrd="0" presId="urn:microsoft.com/office/officeart/2005/8/layout/venn3"/>
    <dgm:cxn modelId="{04914919-5D4B-44F0-9217-07E9B1ABD16A}" type="presParOf" srcId="{4D7C38D8-0CC1-42CC-9B50-C0AE121FE191}" destId="{7B98857D-07F4-4AC5-901F-689761E828AA}" srcOrd="3" destOrd="0" presId="urn:microsoft.com/office/officeart/2005/8/layout/venn3"/>
    <dgm:cxn modelId="{57019ABD-4A73-42ED-9008-F95D4E6E24EF}" type="presParOf" srcId="{4D7C38D8-0CC1-42CC-9B50-C0AE121FE191}" destId="{37AF7AA9-7533-4353-9CE3-E053B85A6E72}" srcOrd="4" destOrd="0" presId="urn:microsoft.com/office/officeart/2005/8/layout/venn3"/>
    <dgm:cxn modelId="{37179604-FAB2-40D1-8A5F-C25ED3D136BF}" type="presParOf" srcId="{4D7C38D8-0CC1-42CC-9B50-C0AE121FE191}" destId="{1960EB48-A584-4C0C-90EA-C55281F9C6A1}" srcOrd="5" destOrd="0" presId="urn:microsoft.com/office/officeart/2005/8/layout/venn3"/>
    <dgm:cxn modelId="{0D309335-6276-4F8B-80B4-5BAAF5F077B2}" type="presParOf" srcId="{4D7C38D8-0CC1-42CC-9B50-C0AE121FE191}" destId="{E0336C22-2E01-4CE6-A826-9CB59E32FD8E}" srcOrd="6" destOrd="0" presId="urn:microsoft.com/office/officeart/2005/8/layout/venn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6BBBD15-8D39-4BAF-92D4-85092820AE52}" type="doc">
      <dgm:prSet loTypeId="urn:microsoft.com/office/officeart/2008/layout/AlternatingHexagons" loCatId="list" qsTypeId="urn:microsoft.com/office/officeart/2005/8/quickstyle/simple3" qsCatId="simple" csTypeId="urn:microsoft.com/office/officeart/2005/8/colors/accent2_2" csCatId="accent2" phldr="1"/>
      <dgm:spPr/>
      <dgm:t>
        <a:bodyPr/>
        <a:lstStyle/>
        <a:p>
          <a:endParaRPr lang="en-US"/>
        </a:p>
      </dgm:t>
    </dgm:pt>
    <dgm:pt modelId="{21BE65EF-0AE5-4AAC-9FB2-2EBE56011F24}">
      <dgm:prSet phldrT="[Text]"/>
      <dgm:spPr>
        <a:solidFill>
          <a:srgbClr val="A99085"/>
        </a:solidFill>
      </dgm:spPr>
      <dgm:t>
        <a:bodyPr/>
        <a:lstStyle/>
        <a:p>
          <a:r>
            <a:rPr lang="en-US" dirty="0" smtClean="0"/>
            <a:t>SNFMF</a:t>
          </a:r>
          <a:endParaRPr lang="en-US" dirty="0"/>
        </a:p>
      </dgm:t>
    </dgm:pt>
    <dgm:pt modelId="{334F50BF-F58A-4F63-98AC-844A5883A093}" type="parTrans" cxnId="{5AFA8DA9-BE1D-43E3-9A62-F9A42FF361AE}">
      <dgm:prSet/>
      <dgm:spPr/>
      <dgm:t>
        <a:bodyPr/>
        <a:lstStyle/>
        <a:p>
          <a:endParaRPr lang="en-US"/>
        </a:p>
      </dgm:t>
    </dgm:pt>
    <dgm:pt modelId="{475BDA00-AD67-4D28-908F-AE9148F6560D}" type="sibTrans" cxnId="{5AFA8DA9-BE1D-43E3-9A62-F9A42FF361AE}">
      <dgm:prSet/>
      <dgm:spPr>
        <a:solidFill>
          <a:srgbClr val="A99085"/>
        </a:solidFill>
      </dgm:spPr>
      <dgm:t>
        <a:bodyPr/>
        <a:lstStyle/>
        <a:p>
          <a:r>
            <a:rPr lang="en-US" dirty="0" smtClean="0"/>
            <a:t>SNFMS</a:t>
          </a:r>
          <a:endParaRPr lang="en-US" dirty="0"/>
        </a:p>
      </dgm:t>
    </dgm:pt>
    <dgm:pt modelId="{CD144CA4-8529-41C5-83A6-7B4186CE4EB8}" type="pres">
      <dgm:prSet presAssocID="{26BBBD15-8D39-4BAF-92D4-85092820AE52}" presName="Name0" presStyleCnt="0">
        <dgm:presLayoutVars>
          <dgm:chMax/>
          <dgm:chPref/>
          <dgm:dir/>
          <dgm:animLvl val="lvl"/>
        </dgm:presLayoutVars>
      </dgm:prSet>
      <dgm:spPr/>
      <dgm:t>
        <a:bodyPr/>
        <a:lstStyle/>
        <a:p>
          <a:endParaRPr lang="en-US"/>
        </a:p>
      </dgm:t>
    </dgm:pt>
    <dgm:pt modelId="{4FBD413B-50B7-4F1C-A680-A546EA1DA7B1}" type="pres">
      <dgm:prSet presAssocID="{21BE65EF-0AE5-4AAC-9FB2-2EBE56011F24}" presName="composite" presStyleCnt="0"/>
      <dgm:spPr/>
    </dgm:pt>
    <dgm:pt modelId="{04B2F3D3-9F53-4858-B7AC-4FFF45F63425}" type="pres">
      <dgm:prSet presAssocID="{21BE65EF-0AE5-4AAC-9FB2-2EBE56011F24}" presName="Parent1" presStyleLbl="node1" presStyleIdx="0" presStyleCnt="2" custScaleX="41931" custScaleY="42712" custLinFactNeighborX="0" custLinFactNeighborY="-57250">
        <dgm:presLayoutVars>
          <dgm:chMax val="1"/>
          <dgm:chPref val="1"/>
          <dgm:bulletEnabled val="1"/>
        </dgm:presLayoutVars>
      </dgm:prSet>
      <dgm:spPr/>
      <dgm:t>
        <a:bodyPr/>
        <a:lstStyle/>
        <a:p>
          <a:endParaRPr lang="en-US"/>
        </a:p>
      </dgm:t>
    </dgm:pt>
    <dgm:pt modelId="{07584B3D-6632-4C0C-B4AB-CB8B6DF370FC}" type="pres">
      <dgm:prSet presAssocID="{21BE65EF-0AE5-4AAC-9FB2-2EBE56011F24}" presName="Childtext1" presStyleLbl="revTx" presStyleIdx="0" presStyleCnt="1">
        <dgm:presLayoutVars>
          <dgm:chMax val="0"/>
          <dgm:chPref val="0"/>
          <dgm:bulletEnabled val="1"/>
        </dgm:presLayoutVars>
      </dgm:prSet>
      <dgm:spPr/>
      <dgm:t>
        <a:bodyPr/>
        <a:lstStyle/>
        <a:p>
          <a:endParaRPr lang="en-US"/>
        </a:p>
      </dgm:t>
    </dgm:pt>
    <dgm:pt modelId="{BAA8B6E8-60CD-4DBA-8F32-AA1801D3FBEC}" type="pres">
      <dgm:prSet presAssocID="{21BE65EF-0AE5-4AAC-9FB2-2EBE56011F24}" presName="BalanceSpacing" presStyleCnt="0"/>
      <dgm:spPr/>
    </dgm:pt>
    <dgm:pt modelId="{E103AADA-B72C-4112-BE65-8A63DE506D7F}" type="pres">
      <dgm:prSet presAssocID="{21BE65EF-0AE5-4AAC-9FB2-2EBE56011F24}" presName="BalanceSpacing1" presStyleCnt="0"/>
      <dgm:spPr/>
    </dgm:pt>
    <dgm:pt modelId="{8A8B05A9-F573-439C-883E-28E4E9BF476B}" type="pres">
      <dgm:prSet presAssocID="{475BDA00-AD67-4D28-908F-AE9148F6560D}" presName="Accent1Text" presStyleLbl="node1" presStyleIdx="1" presStyleCnt="2" custScaleX="65839" custScaleY="57085" custLinFactNeighborX="97904" custLinFactNeighborY="50553"/>
      <dgm:spPr/>
      <dgm:t>
        <a:bodyPr/>
        <a:lstStyle/>
        <a:p>
          <a:endParaRPr lang="en-US"/>
        </a:p>
      </dgm:t>
    </dgm:pt>
  </dgm:ptLst>
  <dgm:cxnLst>
    <dgm:cxn modelId="{5AFA8DA9-BE1D-43E3-9A62-F9A42FF361AE}" srcId="{26BBBD15-8D39-4BAF-92D4-85092820AE52}" destId="{21BE65EF-0AE5-4AAC-9FB2-2EBE56011F24}" srcOrd="0" destOrd="0" parTransId="{334F50BF-F58A-4F63-98AC-844A5883A093}" sibTransId="{475BDA00-AD67-4D28-908F-AE9148F6560D}"/>
    <dgm:cxn modelId="{8DAD0D24-E047-4DC4-95C5-07081D9C1BA5}" type="presOf" srcId="{475BDA00-AD67-4D28-908F-AE9148F6560D}" destId="{8A8B05A9-F573-439C-883E-28E4E9BF476B}" srcOrd="0" destOrd="0" presId="urn:microsoft.com/office/officeart/2008/layout/AlternatingHexagons"/>
    <dgm:cxn modelId="{BCD8FFDF-8D2C-4D85-90EE-CA5FD00F539D}" type="presOf" srcId="{21BE65EF-0AE5-4AAC-9FB2-2EBE56011F24}" destId="{04B2F3D3-9F53-4858-B7AC-4FFF45F63425}" srcOrd="0" destOrd="0" presId="urn:microsoft.com/office/officeart/2008/layout/AlternatingHexagons"/>
    <dgm:cxn modelId="{72BDF055-E88C-48AD-A917-3BE7084BE1D2}" type="presOf" srcId="{26BBBD15-8D39-4BAF-92D4-85092820AE52}" destId="{CD144CA4-8529-41C5-83A6-7B4186CE4EB8}" srcOrd="0" destOrd="0" presId="urn:microsoft.com/office/officeart/2008/layout/AlternatingHexagons"/>
    <dgm:cxn modelId="{11AE3E58-6719-45F6-AFE9-29FDAD072475}" type="presParOf" srcId="{CD144CA4-8529-41C5-83A6-7B4186CE4EB8}" destId="{4FBD413B-50B7-4F1C-A680-A546EA1DA7B1}" srcOrd="0" destOrd="0" presId="urn:microsoft.com/office/officeart/2008/layout/AlternatingHexagons"/>
    <dgm:cxn modelId="{C848EB23-06EB-44BF-9DAA-D2C3CD612259}" type="presParOf" srcId="{4FBD413B-50B7-4F1C-A680-A546EA1DA7B1}" destId="{04B2F3D3-9F53-4858-B7AC-4FFF45F63425}" srcOrd="0" destOrd="0" presId="urn:microsoft.com/office/officeart/2008/layout/AlternatingHexagons"/>
    <dgm:cxn modelId="{38313AA9-81FC-491B-B905-3AC2ECB130E5}" type="presParOf" srcId="{4FBD413B-50B7-4F1C-A680-A546EA1DA7B1}" destId="{07584B3D-6632-4C0C-B4AB-CB8B6DF370FC}" srcOrd="1" destOrd="0" presId="urn:microsoft.com/office/officeart/2008/layout/AlternatingHexagons"/>
    <dgm:cxn modelId="{EB2BB760-2243-4731-AEB8-3F73BE6522CA}" type="presParOf" srcId="{4FBD413B-50B7-4F1C-A680-A546EA1DA7B1}" destId="{BAA8B6E8-60CD-4DBA-8F32-AA1801D3FBEC}" srcOrd="2" destOrd="0" presId="urn:microsoft.com/office/officeart/2008/layout/AlternatingHexagons"/>
    <dgm:cxn modelId="{53333CA8-D2D8-4319-81C5-F287148B6706}" type="presParOf" srcId="{4FBD413B-50B7-4F1C-A680-A546EA1DA7B1}" destId="{E103AADA-B72C-4112-BE65-8A63DE506D7F}" srcOrd="3" destOrd="0" presId="urn:microsoft.com/office/officeart/2008/layout/AlternatingHexagons"/>
    <dgm:cxn modelId="{588A09CB-5C84-48C5-A61B-B8930613DF9E}" type="presParOf" srcId="{4FBD413B-50B7-4F1C-A680-A546EA1DA7B1}" destId="{8A8B05A9-F573-439C-883E-28E4E9BF476B}" srcOrd="4" destOrd="0" presId="urn:microsoft.com/office/officeart/2008/layout/AlternatingHexagon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F0229FA-061E-48AE-B68D-4793F4179505}" type="doc">
      <dgm:prSet loTypeId="urn:microsoft.com/office/officeart/2005/8/layout/vList5" loCatId="list" qsTypeId="urn:microsoft.com/office/officeart/2005/8/quickstyle/simple1" qsCatId="simple" csTypeId="urn:microsoft.com/office/officeart/2005/8/colors/colorful1" csCatId="colorful" phldr="1"/>
      <dgm:spPr/>
      <dgm:t>
        <a:bodyPr/>
        <a:lstStyle/>
        <a:p>
          <a:endParaRPr lang="en-US"/>
        </a:p>
      </dgm:t>
    </dgm:pt>
    <dgm:pt modelId="{E4B30C51-F2A6-4049-8F32-B55B286E95E1}">
      <dgm:prSet phldrT="[Text]"/>
      <dgm:spPr/>
      <dgm:t>
        <a:bodyPr/>
        <a:lstStyle/>
        <a:p>
          <a:r>
            <a:rPr lang="en-US" dirty="0" smtClean="0"/>
            <a:t>Capacity building and technical assistance</a:t>
          </a:r>
          <a:endParaRPr lang="en-US" dirty="0"/>
        </a:p>
      </dgm:t>
    </dgm:pt>
    <dgm:pt modelId="{9CD05244-3AD1-456C-9E32-FD99F587D528}" type="parTrans" cxnId="{37819307-BD40-4481-81CA-A6FD1EA2AE6A}">
      <dgm:prSet/>
      <dgm:spPr/>
      <dgm:t>
        <a:bodyPr/>
        <a:lstStyle/>
        <a:p>
          <a:endParaRPr lang="en-US"/>
        </a:p>
      </dgm:t>
    </dgm:pt>
    <dgm:pt modelId="{B511F3B7-F96F-4BA6-8462-CD9636550476}" type="sibTrans" cxnId="{37819307-BD40-4481-81CA-A6FD1EA2AE6A}">
      <dgm:prSet/>
      <dgm:spPr/>
      <dgm:t>
        <a:bodyPr/>
        <a:lstStyle/>
        <a:p>
          <a:endParaRPr lang="en-US"/>
        </a:p>
      </dgm:t>
    </dgm:pt>
    <dgm:pt modelId="{6F15B48C-7822-47E6-A561-DC77C709AA28}">
      <dgm:prSet phldrT="[Text]" custT="1"/>
      <dgm:spPr/>
      <dgm:t>
        <a:bodyPr/>
        <a:lstStyle/>
        <a:p>
          <a:r>
            <a:rPr lang="en-US" sz="1300" dirty="0" smtClean="0"/>
            <a:t>1/CP.16, p2 (CB and TA to improve, data collection, estimation) p78 (invites organizations / </a:t>
          </a:r>
          <a:r>
            <a:rPr lang="en-US" sz="1300" dirty="0" err="1" smtClean="0"/>
            <a:t>stakehol</a:t>
          </a:r>
          <a:r>
            <a:rPr lang="en-US" sz="1300" dirty="0" smtClean="0"/>
            <a:t>. to support the 4 elements) p76 (Parties support)</a:t>
          </a:r>
          <a:endParaRPr lang="en-US" sz="1300" dirty="0"/>
        </a:p>
      </dgm:t>
    </dgm:pt>
    <dgm:pt modelId="{B7543FA2-B82A-4D4C-8A4C-BEF704AEC7BF}" type="parTrans" cxnId="{BC09C77C-2077-4126-8B0A-B47CE6DB19F2}">
      <dgm:prSet/>
      <dgm:spPr/>
      <dgm:t>
        <a:bodyPr/>
        <a:lstStyle/>
        <a:p>
          <a:endParaRPr lang="en-US"/>
        </a:p>
      </dgm:t>
    </dgm:pt>
    <dgm:pt modelId="{7327EB9D-6D90-4242-B449-AA5487D9C439}" type="sibTrans" cxnId="{BC09C77C-2077-4126-8B0A-B47CE6DB19F2}">
      <dgm:prSet/>
      <dgm:spPr/>
      <dgm:t>
        <a:bodyPr/>
        <a:lstStyle/>
        <a:p>
          <a:endParaRPr lang="en-US"/>
        </a:p>
      </dgm:t>
    </dgm:pt>
    <dgm:pt modelId="{695C5320-FAF4-4DB6-881B-AC7A2E21C1E5}">
      <dgm:prSet phldrT="[Text]" custT="1"/>
      <dgm:spPr/>
      <dgm:t>
        <a:bodyPr/>
        <a:lstStyle/>
        <a:p>
          <a:r>
            <a:rPr lang="en-US" sz="1300" dirty="0" smtClean="0"/>
            <a:t>4/CP.15 p5</a:t>
          </a:r>
          <a:endParaRPr lang="en-US" sz="1300" dirty="0"/>
        </a:p>
      </dgm:t>
    </dgm:pt>
    <dgm:pt modelId="{7F085C94-DA42-4F22-9725-E418ED47F71E}" type="parTrans" cxnId="{B44CC2E8-71CF-42EF-B92A-F06574BDC071}">
      <dgm:prSet/>
      <dgm:spPr/>
      <dgm:t>
        <a:bodyPr/>
        <a:lstStyle/>
        <a:p>
          <a:endParaRPr lang="en-US"/>
        </a:p>
      </dgm:t>
    </dgm:pt>
    <dgm:pt modelId="{10D8897E-D42A-46EF-84C8-0728A4460A80}" type="sibTrans" cxnId="{B44CC2E8-71CF-42EF-B92A-F06574BDC071}">
      <dgm:prSet/>
      <dgm:spPr/>
      <dgm:t>
        <a:bodyPr/>
        <a:lstStyle/>
        <a:p>
          <a:endParaRPr lang="en-US"/>
        </a:p>
      </dgm:t>
    </dgm:pt>
    <dgm:pt modelId="{3BD32355-2F83-4670-AF29-DB51E2225DF6}">
      <dgm:prSet phldrT="[Text]"/>
      <dgm:spPr/>
      <dgm:t>
        <a:bodyPr/>
        <a:lstStyle/>
        <a:p>
          <a:r>
            <a:rPr lang="en-US" dirty="0" smtClean="0"/>
            <a:t>Coordination of support and RB finance</a:t>
          </a:r>
          <a:endParaRPr lang="en-US" dirty="0"/>
        </a:p>
      </dgm:t>
    </dgm:pt>
    <dgm:pt modelId="{04505C82-55C0-431B-A95F-B5AC70699779}" type="parTrans" cxnId="{4EC3527D-8B4B-4CCE-9BE9-F3FE3570B4AB}">
      <dgm:prSet/>
      <dgm:spPr/>
      <dgm:t>
        <a:bodyPr/>
        <a:lstStyle/>
        <a:p>
          <a:endParaRPr lang="en-US"/>
        </a:p>
      </dgm:t>
    </dgm:pt>
    <dgm:pt modelId="{2A045DBA-9839-47B3-8E90-6305DB21001A}" type="sibTrans" cxnId="{4EC3527D-8B4B-4CCE-9BE9-F3FE3570B4AB}">
      <dgm:prSet/>
      <dgm:spPr/>
      <dgm:t>
        <a:bodyPr/>
        <a:lstStyle/>
        <a:p>
          <a:endParaRPr lang="en-US"/>
        </a:p>
      </dgm:t>
    </dgm:pt>
    <dgm:pt modelId="{A78D0BD5-3D71-4A5A-A7B6-06E00306BC08}">
      <dgm:prSet phldrT="[Text]" custT="1"/>
      <dgm:spPr/>
      <dgm:t>
        <a:bodyPr/>
        <a:lstStyle/>
        <a:p>
          <a:r>
            <a:rPr lang="en-US" sz="1400" dirty="0" smtClean="0"/>
            <a:t>4/CP.15 (secretariat </a:t>
          </a:r>
          <a:r>
            <a:rPr lang="en-GB" sz="1400" dirty="0" smtClean="0"/>
            <a:t>to enhance </a:t>
          </a:r>
          <a:r>
            <a:rPr lang="en-GB" sz="1400" u="sng" dirty="0" smtClean="0"/>
            <a:t>coordination of the CB IPCC GL</a:t>
          </a:r>
          <a:r>
            <a:rPr lang="en-GB" sz="1400" dirty="0" smtClean="0"/>
            <a:t>)</a:t>
          </a:r>
          <a:endParaRPr lang="en-US" sz="1400" dirty="0"/>
        </a:p>
      </dgm:t>
    </dgm:pt>
    <dgm:pt modelId="{ADC5ED9F-98E4-4EC5-B5F4-A3BAB8946FDF}" type="parTrans" cxnId="{97334E6B-D72C-4362-A548-483B9FC9C3E4}">
      <dgm:prSet/>
      <dgm:spPr/>
      <dgm:t>
        <a:bodyPr/>
        <a:lstStyle/>
        <a:p>
          <a:endParaRPr lang="en-US"/>
        </a:p>
      </dgm:t>
    </dgm:pt>
    <dgm:pt modelId="{83DA336A-0F42-426D-B78A-A20732004E81}" type="sibTrans" cxnId="{97334E6B-D72C-4362-A548-483B9FC9C3E4}">
      <dgm:prSet/>
      <dgm:spPr/>
      <dgm:t>
        <a:bodyPr/>
        <a:lstStyle/>
        <a:p>
          <a:endParaRPr lang="en-US"/>
        </a:p>
      </dgm:t>
    </dgm:pt>
    <dgm:pt modelId="{35847F24-3881-4D07-8A87-1CEE9794C58D}">
      <dgm:prSet phldrT="[Text]" custT="1"/>
      <dgm:spPr/>
      <dgm:t>
        <a:bodyPr/>
        <a:lstStyle/>
        <a:p>
          <a:r>
            <a:rPr lang="en-US" sz="1400" dirty="0" smtClean="0">
              <a:effectLst>
                <a:outerShdw blurRad="38100" dist="38100" dir="2700000" algn="tl">
                  <a:srgbClr val="000000">
                    <a:alpha val="43137"/>
                  </a:srgbClr>
                </a:outerShdw>
              </a:effectLst>
            </a:rPr>
            <a:t>10/CP.19</a:t>
          </a:r>
          <a:r>
            <a:rPr lang="en-US" sz="1400" dirty="0" smtClean="0"/>
            <a:t> p1 (full implementation, including other approach) p3 (functions of Entities related to coordination of support) p9 (COP23 consider if alternative governance for coordination of support is needed)</a:t>
          </a:r>
          <a:endParaRPr lang="en-US" sz="1400" dirty="0"/>
        </a:p>
      </dgm:t>
    </dgm:pt>
    <dgm:pt modelId="{B37979A3-F905-457C-ADBF-A311DC7C0367}" type="parTrans" cxnId="{94DEEB76-79B6-486E-87AB-2305C7E098F0}">
      <dgm:prSet/>
      <dgm:spPr/>
      <dgm:t>
        <a:bodyPr/>
        <a:lstStyle/>
        <a:p>
          <a:endParaRPr lang="en-US"/>
        </a:p>
      </dgm:t>
    </dgm:pt>
    <dgm:pt modelId="{3A90F097-1F38-43BD-918B-EE404E0ED1FC}" type="sibTrans" cxnId="{94DEEB76-79B6-486E-87AB-2305C7E098F0}">
      <dgm:prSet/>
      <dgm:spPr/>
      <dgm:t>
        <a:bodyPr/>
        <a:lstStyle/>
        <a:p>
          <a:endParaRPr lang="en-US"/>
        </a:p>
      </dgm:t>
    </dgm:pt>
    <dgm:pt modelId="{75459E87-DF7B-4C38-9F97-FD908B90D900}">
      <dgm:prSet phldrT="[Text]"/>
      <dgm:spPr/>
      <dgm:t>
        <a:bodyPr/>
        <a:lstStyle/>
        <a:p>
          <a:r>
            <a:rPr lang="en-US" dirty="0" smtClean="0"/>
            <a:t>Result base payments for results of the implementation of activities</a:t>
          </a:r>
          <a:endParaRPr lang="en-US" dirty="0"/>
        </a:p>
      </dgm:t>
    </dgm:pt>
    <dgm:pt modelId="{F2711D56-85D8-48E1-88CC-318FE3965A81}" type="parTrans" cxnId="{940275A7-A423-4E64-99D3-4CC79C74C498}">
      <dgm:prSet/>
      <dgm:spPr/>
      <dgm:t>
        <a:bodyPr/>
        <a:lstStyle/>
        <a:p>
          <a:endParaRPr lang="en-US"/>
        </a:p>
      </dgm:t>
    </dgm:pt>
    <dgm:pt modelId="{707FC058-9055-4CF8-9089-8481EC9CCEC4}" type="sibTrans" cxnId="{940275A7-A423-4E64-99D3-4CC79C74C498}">
      <dgm:prSet/>
      <dgm:spPr/>
      <dgm:t>
        <a:bodyPr/>
        <a:lstStyle/>
        <a:p>
          <a:endParaRPr lang="en-US"/>
        </a:p>
      </dgm:t>
    </dgm:pt>
    <dgm:pt modelId="{30DE1794-78F6-4FD6-A0F3-E459085B811B}">
      <dgm:prSet phldrT="[Text]" custT="1"/>
      <dgm:spPr/>
      <dgm:t>
        <a:bodyPr/>
        <a:lstStyle/>
        <a:p>
          <a:r>
            <a:rPr lang="en-US" sz="1400" dirty="0" smtClean="0"/>
            <a:t>2/CP.17 p64 (RB to be MRV) p65 (variety of sources, additional. Predictable) p66,67 (markets and non markets ref) p68 (encourage financial org)</a:t>
          </a:r>
          <a:endParaRPr lang="en-US" sz="1400" dirty="0"/>
        </a:p>
      </dgm:t>
    </dgm:pt>
    <dgm:pt modelId="{C8061CF2-7E8F-4A89-A6E6-CFB3C82E2614}" type="parTrans" cxnId="{80AD17FE-A94F-4C58-BB77-E15A9FF45A22}">
      <dgm:prSet/>
      <dgm:spPr/>
      <dgm:t>
        <a:bodyPr/>
        <a:lstStyle/>
        <a:p>
          <a:endParaRPr lang="en-US"/>
        </a:p>
      </dgm:t>
    </dgm:pt>
    <dgm:pt modelId="{AA98D879-6F4A-452B-A814-7E6DA0975425}" type="sibTrans" cxnId="{80AD17FE-A94F-4C58-BB77-E15A9FF45A22}">
      <dgm:prSet/>
      <dgm:spPr/>
      <dgm:t>
        <a:bodyPr/>
        <a:lstStyle/>
        <a:p>
          <a:endParaRPr lang="en-US"/>
        </a:p>
      </dgm:t>
    </dgm:pt>
    <dgm:pt modelId="{3C94D784-AB9A-44F4-90A1-4FD09A776A35}">
      <dgm:prSet phldrT="[Text]" custT="1"/>
      <dgm:spPr/>
      <dgm:t>
        <a:bodyPr/>
        <a:lstStyle/>
        <a:p>
          <a:r>
            <a:rPr lang="en-US" sz="1400" dirty="0" smtClean="0"/>
            <a:t>1/CP.18 (work </a:t>
          </a:r>
          <a:r>
            <a:rPr lang="en-US" sz="1400" dirty="0" err="1" smtClean="0"/>
            <a:t>programme</a:t>
          </a:r>
          <a:r>
            <a:rPr lang="en-US" sz="1400" dirty="0" smtClean="0"/>
            <a:t> on results base finance)</a:t>
          </a:r>
          <a:endParaRPr lang="en-US" sz="1400" dirty="0"/>
        </a:p>
      </dgm:t>
    </dgm:pt>
    <dgm:pt modelId="{CB504723-F3E9-49FB-A48D-AA4A41919A2A}" type="parTrans" cxnId="{39B34CBF-D203-4C49-BF6D-9516DAE1C09F}">
      <dgm:prSet/>
      <dgm:spPr/>
      <dgm:t>
        <a:bodyPr/>
        <a:lstStyle/>
        <a:p>
          <a:endParaRPr lang="en-US"/>
        </a:p>
      </dgm:t>
    </dgm:pt>
    <dgm:pt modelId="{85A54727-7466-42D0-801B-105CEF02AB13}" type="sibTrans" cxnId="{39B34CBF-D203-4C49-BF6D-9516DAE1C09F}">
      <dgm:prSet/>
      <dgm:spPr/>
      <dgm:t>
        <a:bodyPr/>
        <a:lstStyle/>
        <a:p>
          <a:endParaRPr lang="en-US"/>
        </a:p>
      </dgm:t>
    </dgm:pt>
    <dgm:pt modelId="{13FB55F1-0445-4D60-B95C-370B57BF563A}">
      <dgm:prSet phldrT="[Text]" custT="1"/>
      <dgm:spPr/>
      <dgm:t>
        <a:bodyPr/>
        <a:lstStyle/>
        <a:p>
          <a:r>
            <a:rPr lang="en-US" sz="1300" dirty="0" smtClean="0"/>
            <a:t>1/CP.16 p73, p76, Annex1</a:t>
          </a:r>
          <a:endParaRPr lang="en-US" sz="1300" dirty="0"/>
        </a:p>
      </dgm:t>
    </dgm:pt>
    <dgm:pt modelId="{0CE4CB4D-4787-48CF-954B-441D8F73D562}" type="parTrans" cxnId="{CD9DC8B3-B067-4903-951D-6ED6751CF9C9}">
      <dgm:prSet/>
      <dgm:spPr/>
      <dgm:t>
        <a:bodyPr/>
        <a:lstStyle/>
        <a:p>
          <a:endParaRPr lang="en-US"/>
        </a:p>
      </dgm:t>
    </dgm:pt>
    <dgm:pt modelId="{E1E30A41-54D1-4A7B-9512-1458FD00E424}" type="sibTrans" cxnId="{CD9DC8B3-B067-4903-951D-6ED6751CF9C9}">
      <dgm:prSet/>
      <dgm:spPr/>
      <dgm:t>
        <a:bodyPr/>
        <a:lstStyle/>
        <a:p>
          <a:endParaRPr lang="en-US"/>
        </a:p>
      </dgm:t>
    </dgm:pt>
    <dgm:pt modelId="{D5FD9D13-8E4F-482A-BE49-07A22E08B08C}">
      <dgm:prSet phldrT="[Text]" custT="1"/>
      <dgm:spPr/>
      <dgm:t>
        <a:bodyPr/>
        <a:lstStyle/>
        <a:p>
          <a:r>
            <a:rPr lang="en-US" sz="1300" b="1" strike="noStrike" dirty="0" smtClean="0">
              <a:effectLst>
                <a:outerShdw blurRad="38100" dist="38100" dir="2700000" algn="tl">
                  <a:srgbClr val="000000">
                    <a:alpha val="43137"/>
                  </a:srgbClr>
                </a:outerShdw>
              </a:effectLst>
            </a:rPr>
            <a:t>10/CP.19</a:t>
          </a:r>
          <a:r>
            <a:rPr lang="en-US" sz="1300" dirty="0" smtClean="0"/>
            <a:t> p3 (needs and functions of designated entities), p1 (designation of entities)</a:t>
          </a:r>
          <a:endParaRPr lang="en-US" sz="1300" dirty="0"/>
        </a:p>
      </dgm:t>
    </dgm:pt>
    <dgm:pt modelId="{4103BED5-BEA9-41F2-933F-6BD7512C49B6}" type="parTrans" cxnId="{B6A01857-102B-4612-A259-60F8F1E9DFD3}">
      <dgm:prSet/>
      <dgm:spPr/>
      <dgm:t>
        <a:bodyPr/>
        <a:lstStyle/>
        <a:p>
          <a:endParaRPr lang="en-US"/>
        </a:p>
      </dgm:t>
    </dgm:pt>
    <dgm:pt modelId="{EA526C70-E073-480D-830F-D0359A9642D8}" type="sibTrans" cxnId="{B6A01857-102B-4612-A259-60F8F1E9DFD3}">
      <dgm:prSet/>
      <dgm:spPr/>
      <dgm:t>
        <a:bodyPr/>
        <a:lstStyle/>
        <a:p>
          <a:endParaRPr lang="en-US"/>
        </a:p>
      </dgm:t>
    </dgm:pt>
    <dgm:pt modelId="{6360B958-6858-4C6D-8ED7-8F062A89DDE0}">
      <dgm:prSet phldrT="[Text]" custT="1"/>
      <dgm:spPr/>
      <dgm:t>
        <a:bodyPr/>
        <a:lstStyle/>
        <a:p>
          <a:r>
            <a:rPr lang="en-US" sz="1300" dirty="0" smtClean="0">
              <a:effectLst>
                <a:outerShdw blurRad="38100" dist="38100" dir="2700000" algn="tl">
                  <a:srgbClr val="000000">
                    <a:alpha val="43137"/>
                  </a:srgbClr>
                </a:outerShdw>
              </a:effectLst>
            </a:rPr>
            <a:t>13/CP.19</a:t>
          </a:r>
          <a:r>
            <a:rPr lang="en-US" sz="1300" dirty="0" smtClean="0"/>
            <a:t> p6 (development and assessment RLs)</a:t>
          </a:r>
          <a:endParaRPr lang="en-US" sz="1300" dirty="0"/>
        </a:p>
      </dgm:t>
    </dgm:pt>
    <dgm:pt modelId="{23A2D5B8-E2C6-4933-9DE8-C22156AE51E1}" type="parTrans" cxnId="{7CD97C46-951A-4944-9F0A-E5D772A98A63}">
      <dgm:prSet/>
      <dgm:spPr/>
      <dgm:t>
        <a:bodyPr/>
        <a:lstStyle/>
        <a:p>
          <a:endParaRPr lang="en-US"/>
        </a:p>
      </dgm:t>
    </dgm:pt>
    <dgm:pt modelId="{C7BA5264-2648-4EE8-B75C-4F16C1EBBF6A}" type="sibTrans" cxnId="{7CD97C46-951A-4944-9F0A-E5D772A98A63}">
      <dgm:prSet/>
      <dgm:spPr/>
      <dgm:t>
        <a:bodyPr/>
        <a:lstStyle/>
        <a:p>
          <a:endParaRPr lang="en-US"/>
        </a:p>
      </dgm:t>
    </dgm:pt>
    <dgm:pt modelId="{3D16F022-A577-4F79-9873-9A628C1C1051}">
      <dgm:prSet phldrT="[Text]" custT="1"/>
      <dgm:spPr/>
      <dgm:t>
        <a:bodyPr/>
        <a:lstStyle/>
        <a:p>
          <a:r>
            <a:rPr lang="en-US" sz="1300" dirty="0" smtClean="0">
              <a:effectLst>
                <a:outerShdw blurRad="38100" dist="38100" dir="2700000" algn="tl">
                  <a:srgbClr val="000000">
                    <a:alpha val="43137"/>
                  </a:srgbClr>
                </a:outerShdw>
              </a:effectLst>
            </a:rPr>
            <a:t>14/CP.19</a:t>
          </a:r>
          <a:r>
            <a:rPr lang="en-US" sz="1300" dirty="0" smtClean="0"/>
            <a:t> p14d (CB needs in the BURs annex)</a:t>
          </a:r>
          <a:endParaRPr lang="en-US" sz="1300" dirty="0"/>
        </a:p>
      </dgm:t>
    </dgm:pt>
    <dgm:pt modelId="{5A49ABBF-C2BD-48F1-9B98-A1A587CF1A99}" type="parTrans" cxnId="{1328D5A9-A7F0-408F-BB3A-0E6EB85140FB}">
      <dgm:prSet/>
      <dgm:spPr/>
      <dgm:t>
        <a:bodyPr/>
        <a:lstStyle/>
        <a:p>
          <a:endParaRPr lang="en-US"/>
        </a:p>
      </dgm:t>
    </dgm:pt>
    <dgm:pt modelId="{95623779-ABDC-48C2-A755-1116CFFBC74A}" type="sibTrans" cxnId="{1328D5A9-A7F0-408F-BB3A-0E6EB85140FB}">
      <dgm:prSet/>
      <dgm:spPr/>
      <dgm:t>
        <a:bodyPr/>
        <a:lstStyle/>
        <a:p>
          <a:endParaRPr lang="en-US"/>
        </a:p>
      </dgm:t>
    </dgm:pt>
    <dgm:pt modelId="{E223706A-F126-468E-A7DC-392C27E56732}">
      <dgm:prSet phldrT="[Text]" custT="1"/>
      <dgm:spPr/>
      <dgm:t>
        <a:bodyPr/>
        <a:lstStyle/>
        <a:p>
          <a:r>
            <a:rPr lang="en-US" sz="1400" dirty="0" smtClean="0"/>
            <a:t>1/CP.16 (Parties to </a:t>
          </a:r>
          <a:r>
            <a:rPr lang="en-US" sz="1400" u="sng" dirty="0" smtClean="0"/>
            <a:t>coordinate when supporting the 4 elements of CA</a:t>
          </a:r>
          <a:r>
            <a:rPr lang="en-US" sz="1400" dirty="0" smtClean="0"/>
            <a:t>)</a:t>
          </a:r>
          <a:endParaRPr lang="en-US" sz="1400" dirty="0"/>
        </a:p>
      </dgm:t>
    </dgm:pt>
    <dgm:pt modelId="{B40B3BB0-3F2C-4913-A12B-25AF69B05B09}" type="parTrans" cxnId="{8CFEF70F-AEF2-4468-B172-37A87823101C}">
      <dgm:prSet/>
      <dgm:spPr/>
      <dgm:t>
        <a:bodyPr/>
        <a:lstStyle/>
        <a:p>
          <a:endParaRPr lang="en-US"/>
        </a:p>
      </dgm:t>
    </dgm:pt>
    <dgm:pt modelId="{F72EB7A8-525E-49C5-805D-829BA0C1F12D}" type="sibTrans" cxnId="{8CFEF70F-AEF2-4468-B172-37A87823101C}">
      <dgm:prSet/>
      <dgm:spPr/>
      <dgm:t>
        <a:bodyPr/>
        <a:lstStyle/>
        <a:p>
          <a:endParaRPr lang="en-US"/>
        </a:p>
      </dgm:t>
    </dgm:pt>
    <dgm:pt modelId="{4F6D357E-6804-4258-8570-097B0912C4BF}">
      <dgm:prSet phldrT="[Text]" custT="1"/>
      <dgm:spPr/>
      <dgm:t>
        <a:bodyPr/>
        <a:lstStyle/>
        <a:p>
          <a:r>
            <a:rPr lang="en-US" sz="1400" dirty="0" smtClean="0"/>
            <a:t>1/CP.18 p29c, p34 (need and ways </a:t>
          </a:r>
          <a:r>
            <a:rPr lang="en-GB" sz="1400" dirty="0" smtClean="0"/>
            <a:t>improve the </a:t>
          </a:r>
          <a:r>
            <a:rPr lang="en-GB" sz="1400" u="sng" dirty="0" smtClean="0"/>
            <a:t>coordination of results-based finance</a:t>
          </a:r>
          <a:r>
            <a:rPr lang="en-GB" sz="1400" dirty="0" smtClean="0"/>
            <a:t>?)</a:t>
          </a:r>
          <a:endParaRPr lang="en-US" sz="1400" dirty="0"/>
        </a:p>
      </dgm:t>
    </dgm:pt>
    <dgm:pt modelId="{35B0E8EC-858D-4195-B132-FACADEC6FD70}" type="parTrans" cxnId="{222A91C1-2A40-4E76-9A31-B567C68ADA85}">
      <dgm:prSet/>
      <dgm:spPr/>
      <dgm:t>
        <a:bodyPr/>
        <a:lstStyle/>
        <a:p>
          <a:endParaRPr lang="en-US"/>
        </a:p>
      </dgm:t>
    </dgm:pt>
    <dgm:pt modelId="{12409C2C-B28D-40C3-9A18-40720763068F}" type="sibTrans" cxnId="{222A91C1-2A40-4E76-9A31-B567C68ADA85}">
      <dgm:prSet/>
      <dgm:spPr/>
      <dgm:t>
        <a:bodyPr/>
        <a:lstStyle/>
        <a:p>
          <a:endParaRPr lang="en-US"/>
        </a:p>
      </dgm:t>
    </dgm:pt>
    <dgm:pt modelId="{6D0E36B2-FCA6-447D-8486-FF056FF6598D}">
      <dgm:prSet phldrT="[Text]" custT="1"/>
      <dgm:spPr/>
      <dgm:t>
        <a:bodyPr/>
        <a:lstStyle/>
        <a:p>
          <a:r>
            <a:rPr lang="en-US" sz="1400" dirty="0" smtClean="0">
              <a:effectLst>
                <a:outerShdw blurRad="38100" dist="38100" dir="2700000" algn="tl">
                  <a:srgbClr val="000000">
                    <a:alpha val="43137"/>
                  </a:srgbClr>
                </a:outerShdw>
              </a:effectLst>
            </a:rPr>
            <a:t>9/CP.19</a:t>
          </a:r>
          <a:r>
            <a:rPr lang="en-US" sz="1400" dirty="0" smtClean="0"/>
            <a:t> several references to </a:t>
          </a:r>
          <a:r>
            <a:rPr lang="en-US" sz="1400" u="sng" dirty="0" smtClean="0"/>
            <a:t>coordination RB finance </a:t>
          </a:r>
          <a:r>
            <a:rPr lang="en-US" sz="1400" dirty="0" smtClean="0"/>
            <a:t>(p6,7), SC on Finance forum (p20)</a:t>
          </a:r>
          <a:endParaRPr lang="en-US" sz="1400" dirty="0"/>
        </a:p>
      </dgm:t>
    </dgm:pt>
    <dgm:pt modelId="{89C95A72-729F-4F65-B668-0A93D787DB05}" type="parTrans" cxnId="{6C63C6E2-3711-4B63-9A9E-C7F17E138B76}">
      <dgm:prSet/>
      <dgm:spPr/>
      <dgm:t>
        <a:bodyPr/>
        <a:lstStyle/>
        <a:p>
          <a:endParaRPr lang="en-US"/>
        </a:p>
      </dgm:t>
    </dgm:pt>
    <dgm:pt modelId="{AA10CEF4-9F46-4927-9AC9-8E0DE710A55C}" type="sibTrans" cxnId="{6C63C6E2-3711-4B63-9A9E-C7F17E138B76}">
      <dgm:prSet/>
      <dgm:spPr/>
      <dgm:t>
        <a:bodyPr/>
        <a:lstStyle/>
        <a:p>
          <a:endParaRPr lang="en-US"/>
        </a:p>
      </dgm:t>
    </dgm:pt>
    <dgm:pt modelId="{21B66A95-5112-42CD-B5C0-40E414B22020}">
      <dgm:prSet phldrT="[Text]" custT="1"/>
      <dgm:spPr/>
      <dgm:t>
        <a:bodyPr/>
        <a:lstStyle/>
        <a:p>
          <a:r>
            <a:rPr lang="en-US" sz="1400" dirty="0" smtClean="0"/>
            <a:t>1/CP.16  p73 ( phases - </a:t>
          </a:r>
          <a:r>
            <a:rPr lang="en-GB" sz="1400" dirty="0" smtClean="0"/>
            <a:t>results-based demonstration activities, and evolving into results-based actions) p77 (LCA to explore finance RB)</a:t>
          </a:r>
          <a:endParaRPr lang="en-US" sz="1400" dirty="0"/>
        </a:p>
      </dgm:t>
    </dgm:pt>
    <dgm:pt modelId="{0C70161E-2B3F-47FA-B4E7-76BA9EDCBAE6}" type="parTrans" cxnId="{1EBA516F-E5DF-4DAE-8C9F-0CF47DE14BFA}">
      <dgm:prSet/>
      <dgm:spPr/>
      <dgm:t>
        <a:bodyPr/>
        <a:lstStyle/>
        <a:p>
          <a:endParaRPr lang="en-US"/>
        </a:p>
      </dgm:t>
    </dgm:pt>
    <dgm:pt modelId="{EF433F05-97CF-4372-9E99-3877C945673B}" type="sibTrans" cxnId="{1EBA516F-E5DF-4DAE-8C9F-0CF47DE14BFA}">
      <dgm:prSet/>
      <dgm:spPr/>
      <dgm:t>
        <a:bodyPr/>
        <a:lstStyle/>
        <a:p>
          <a:endParaRPr lang="en-US"/>
        </a:p>
      </dgm:t>
    </dgm:pt>
    <dgm:pt modelId="{88E8677D-C96A-44AD-8151-1E6AC0CED3B4}">
      <dgm:prSet phldrT="[Text]" custT="1"/>
      <dgm:spPr/>
      <dgm:t>
        <a:bodyPr/>
        <a:lstStyle/>
        <a:p>
          <a:r>
            <a:rPr lang="en-US" sz="1400" dirty="0" smtClean="0">
              <a:effectLst>
                <a:outerShdw blurRad="38100" dist="38100" dir="2700000" algn="tl">
                  <a:srgbClr val="000000">
                    <a:alpha val="43137"/>
                  </a:srgbClr>
                </a:outerShdw>
              </a:effectLst>
            </a:rPr>
            <a:t>9/CP.19</a:t>
          </a:r>
          <a:r>
            <a:rPr lang="en-US" sz="1400" dirty="0" smtClean="0">
              <a:effectLst/>
            </a:rPr>
            <a:t>  (some means and institutions identified, </a:t>
          </a:r>
          <a:r>
            <a:rPr lang="en-US" sz="1400" dirty="0" err="1" smtClean="0">
              <a:effectLst/>
            </a:rPr>
            <a:t>inlc</a:t>
          </a:r>
          <a:r>
            <a:rPr lang="en-US" sz="1400" dirty="0" smtClean="0">
              <a:effectLst/>
            </a:rPr>
            <a:t>. GCF, information Hub, Standing Committee on Finance to explore) </a:t>
          </a:r>
          <a:endParaRPr lang="en-US" sz="1400" dirty="0">
            <a:effectLst>
              <a:outerShdw blurRad="38100" dist="38100" dir="2700000" algn="tl">
                <a:srgbClr val="000000">
                  <a:alpha val="43137"/>
                </a:srgbClr>
              </a:outerShdw>
            </a:effectLst>
          </a:endParaRPr>
        </a:p>
      </dgm:t>
    </dgm:pt>
    <dgm:pt modelId="{1C393FCA-FD83-4D1B-96B4-F57ACA6EF986}" type="parTrans" cxnId="{B76956BA-CCC3-428B-9804-BD2D804A30B6}">
      <dgm:prSet/>
      <dgm:spPr/>
      <dgm:t>
        <a:bodyPr/>
        <a:lstStyle/>
        <a:p>
          <a:endParaRPr lang="en-US"/>
        </a:p>
      </dgm:t>
    </dgm:pt>
    <dgm:pt modelId="{0426160C-6D95-4ED1-92C4-D96F6AF4C07A}" type="sibTrans" cxnId="{B76956BA-CCC3-428B-9804-BD2D804A30B6}">
      <dgm:prSet/>
      <dgm:spPr/>
      <dgm:t>
        <a:bodyPr/>
        <a:lstStyle/>
        <a:p>
          <a:endParaRPr lang="en-US"/>
        </a:p>
      </dgm:t>
    </dgm:pt>
    <dgm:pt modelId="{601E4AA2-CD25-4784-B5DE-704EE1947E93}" type="pres">
      <dgm:prSet presAssocID="{2F0229FA-061E-48AE-B68D-4793F4179505}" presName="Name0" presStyleCnt="0">
        <dgm:presLayoutVars>
          <dgm:dir/>
          <dgm:animLvl val="lvl"/>
          <dgm:resizeHandles val="exact"/>
        </dgm:presLayoutVars>
      </dgm:prSet>
      <dgm:spPr/>
      <dgm:t>
        <a:bodyPr/>
        <a:lstStyle/>
        <a:p>
          <a:endParaRPr lang="en-US"/>
        </a:p>
      </dgm:t>
    </dgm:pt>
    <dgm:pt modelId="{268058CF-F870-44BA-B1F1-5D491A40CF3B}" type="pres">
      <dgm:prSet presAssocID="{E4B30C51-F2A6-4049-8F32-B55B286E95E1}" presName="linNode" presStyleCnt="0"/>
      <dgm:spPr/>
    </dgm:pt>
    <dgm:pt modelId="{3D078281-355E-4BE2-8E6C-61A58646ACB4}" type="pres">
      <dgm:prSet presAssocID="{E4B30C51-F2A6-4049-8F32-B55B286E95E1}" presName="parentText" presStyleLbl="node1" presStyleIdx="0" presStyleCnt="3" custScaleX="79094" custScaleY="116374">
        <dgm:presLayoutVars>
          <dgm:chMax val="1"/>
          <dgm:bulletEnabled val="1"/>
        </dgm:presLayoutVars>
      </dgm:prSet>
      <dgm:spPr/>
      <dgm:t>
        <a:bodyPr/>
        <a:lstStyle/>
        <a:p>
          <a:endParaRPr lang="en-US"/>
        </a:p>
      </dgm:t>
    </dgm:pt>
    <dgm:pt modelId="{A578389E-D047-4734-A903-847DDB145377}" type="pres">
      <dgm:prSet presAssocID="{E4B30C51-F2A6-4049-8F32-B55B286E95E1}" presName="descendantText" presStyleLbl="alignAccFollowNode1" presStyleIdx="0" presStyleCnt="3" custScaleX="109428" custScaleY="145450">
        <dgm:presLayoutVars>
          <dgm:bulletEnabled val="1"/>
        </dgm:presLayoutVars>
      </dgm:prSet>
      <dgm:spPr/>
      <dgm:t>
        <a:bodyPr/>
        <a:lstStyle/>
        <a:p>
          <a:endParaRPr lang="en-US"/>
        </a:p>
      </dgm:t>
    </dgm:pt>
    <dgm:pt modelId="{F1709FE3-E07E-4ADE-A05D-98DB1B8AE316}" type="pres">
      <dgm:prSet presAssocID="{B511F3B7-F96F-4BA6-8462-CD9636550476}" presName="sp" presStyleCnt="0"/>
      <dgm:spPr/>
    </dgm:pt>
    <dgm:pt modelId="{FBD72288-3B63-44EA-8EBB-A470651AF759}" type="pres">
      <dgm:prSet presAssocID="{3BD32355-2F83-4670-AF29-DB51E2225DF6}" presName="linNode" presStyleCnt="0"/>
      <dgm:spPr/>
    </dgm:pt>
    <dgm:pt modelId="{592491EB-975E-49BE-A499-4B63201C8F39}" type="pres">
      <dgm:prSet presAssocID="{3BD32355-2F83-4670-AF29-DB51E2225DF6}" presName="parentText" presStyleLbl="node1" presStyleIdx="1" presStyleCnt="3" custScaleX="78744" custScaleY="149291">
        <dgm:presLayoutVars>
          <dgm:chMax val="1"/>
          <dgm:bulletEnabled val="1"/>
        </dgm:presLayoutVars>
      </dgm:prSet>
      <dgm:spPr/>
      <dgm:t>
        <a:bodyPr/>
        <a:lstStyle/>
        <a:p>
          <a:endParaRPr lang="en-US"/>
        </a:p>
      </dgm:t>
    </dgm:pt>
    <dgm:pt modelId="{1099537D-3671-427D-8291-DB19BCCB952C}" type="pres">
      <dgm:prSet presAssocID="{3BD32355-2F83-4670-AF29-DB51E2225DF6}" presName="descendantText" presStyleLbl="alignAccFollowNode1" presStyleIdx="1" presStyleCnt="3" custScaleX="108905" custScaleY="183054">
        <dgm:presLayoutVars>
          <dgm:bulletEnabled val="1"/>
        </dgm:presLayoutVars>
      </dgm:prSet>
      <dgm:spPr/>
      <dgm:t>
        <a:bodyPr/>
        <a:lstStyle/>
        <a:p>
          <a:endParaRPr lang="en-US"/>
        </a:p>
      </dgm:t>
    </dgm:pt>
    <dgm:pt modelId="{2E746F94-1A5A-403C-A8F5-7CE239974C02}" type="pres">
      <dgm:prSet presAssocID="{2A045DBA-9839-47B3-8E90-6305DB21001A}" presName="sp" presStyleCnt="0"/>
      <dgm:spPr/>
    </dgm:pt>
    <dgm:pt modelId="{C240F897-520B-4628-93E2-C780EA2E8230}" type="pres">
      <dgm:prSet presAssocID="{75459E87-DF7B-4C38-9F97-FD908B90D900}" presName="linNode" presStyleCnt="0"/>
      <dgm:spPr/>
    </dgm:pt>
    <dgm:pt modelId="{525220F1-D5D4-4D33-83CC-CF7EBC36F409}" type="pres">
      <dgm:prSet presAssocID="{75459E87-DF7B-4C38-9F97-FD908B90D900}" presName="parentText" presStyleLbl="node1" presStyleIdx="2" presStyleCnt="3" custScaleX="78744" custScaleY="131389">
        <dgm:presLayoutVars>
          <dgm:chMax val="1"/>
          <dgm:bulletEnabled val="1"/>
        </dgm:presLayoutVars>
      </dgm:prSet>
      <dgm:spPr/>
      <dgm:t>
        <a:bodyPr/>
        <a:lstStyle/>
        <a:p>
          <a:endParaRPr lang="en-US"/>
        </a:p>
      </dgm:t>
    </dgm:pt>
    <dgm:pt modelId="{09E3EB8E-9D5E-4EEC-9144-FEA7ACE315DC}" type="pres">
      <dgm:prSet presAssocID="{75459E87-DF7B-4C38-9F97-FD908B90D900}" presName="descendantText" presStyleLbl="alignAccFollowNode1" presStyleIdx="2" presStyleCnt="3" custScaleX="109324" custScaleY="166192">
        <dgm:presLayoutVars>
          <dgm:bulletEnabled val="1"/>
        </dgm:presLayoutVars>
      </dgm:prSet>
      <dgm:spPr/>
      <dgm:t>
        <a:bodyPr/>
        <a:lstStyle/>
        <a:p>
          <a:endParaRPr lang="en-US"/>
        </a:p>
      </dgm:t>
    </dgm:pt>
  </dgm:ptLst>
  <dgm:cxnLst>
    <dgm:cxn modelId="{29021016-4E06-4E9B-BCF2-3157506C6F68}" type="presOf" srcId="{A78D0BD5-3D71-4A5A-A7B6-06E00306BC08}" destId="{1099537D-3671-427D-8291-DB19BCCB952C}" srcOrd="0" destOrd="0" presId="urn:microsoft.com/office/officeart/2005/8/layout/vList5"/>
    <dgm:cxn modelId="{3502D064-F29F-4708-AA11-F0FD2E474AD3}" type="presOf" srcId="{6D0E36B2-FCA6-447D-8486-FF056FF6598D}" destId="{1099537D-3671-427D-8291-DB19BCCB952C}" srcOrd="0" destOrd="3" presId="urn:microsoft.com/office/officeart/2005/8/layout/vList5"/>
    <dgm:cxn modelId="{C7C833AB-72F4-4900-A771-D290C6ACF495}" type="presOf" srcId="{75459E87-DF7B-4C38-9F97-FD908B90D900}" destId="{525220F1-D5D4-4D33-83CC-CF7EBC36F409}" srcOrd="0" destOrd="0" presId="urn:microsoft.com/office/officeart/2005/8/layout/vList5"/>
    <dgm:cxn modelId="{940275A7-A423-4E64-99D3-4CC79C74C498}" srcId="{2F0229FA-061E-48AE-B68D-4793F4179505}" destId="{75459E87-DF7B-4C38-9F97-FD908B90D900}" srcOrd="2" destOrd="0" parTransId="{F2711D56-85D8-48E1-88CC-318FE3965A81}" sibTransId="{707FC058-9055-4CF8-9089-8481EC9CCEC4}"/>
    <dgm:cxn modelId="{37819307-BD40-4481-81CA-A6FD1EA2AE6A}" srcId="{2F0229FA-061E-48AE-B68D-4793F4179505}" destId="{E4B30C51-F2A6-4049-8F32-B55B286E95E1}" srcOrd="0" destOrd="0" parTransId="{9CD05244-3AD1-456C-9E32-FD99F587D528}" sibTransId="{B511F3B7-F96F-4BA6-8462-CD9636550476}"/>
    <dgm:cxn modelId="{9E00B131-1054-4C1C-95AE-349490B9D387}" type="presOf" srcId="{3D16F022-A577-4F79-9873-9A628C1C1051}" destId="{A578389E-D047-4734-A903-847DDB145377}" srcOrd="0" destOrd="5" presId="urn:microsoft.com/office/officeart/2005/8/layout/vList5"/>
    <dgm:cxn modelId="{98A9FCB3-53EC-4FEF-9011-16B60F970D74}" type="presOf" srcId="{E223706A-F126-468E-A7DC-392C27E56732}" destId="{1099537D-3671-427D-8291-DB19BCCB952C}" srcOrd="0" destOrd="1" presId="urn:microsoft.com/office/officeart/2005/8/layout/vList5"/>
    <dgm:cxn modelId="{222A91C1-2A40-4E76-9A31-B567C68ADA85}" srcId="{3BD32355-2F83-4670-AF29-DB51E2225DF6}" destId="{4F6D357E-6804-4258-8570-097B0912C4BF}" srcOrd="2" destOrd="0" parTransId="{35B0E8EC-858D-4195-B132-FACADEC6FD70}" sibTransId="{12409C2C-B28D-40C3-9A18-40720763068F}"/>
    <dgm:cxn modelId="{BC09C77C-2077-4126-8B0A-B47CE6DB19F2}" srcId="{E4B30C51-F2A6-4049-8F32-B55B286E95E1}" destId="{6F15B48C-7822-47E6-A561-DC77C709AA28}" srcOrd="0" destOrd="0" parTransId="{B7543FA2-B82A-4D4C-8A4C-BEF704AEC7BF}" sibTransId="{7327EB9D-6D90-4242-B449-AA5487D9C439}"/>
    <dgm:cxn modelId="{94DEEB76-79B6-486E-87AB-2305C7E098F0}" srcId="{3BD32355-2F83-4670-AF29-DB51E2225DF6}" destId="{35847F24-3881-4D07-8A87-1CEE9794C58D}" srcOrd="4" destOrd="0" parTransId="{B37979A3-F905-457C-ADBF-A311DC7C0367}" sibTransId="{3A90F097-1F38-43BD-918B-EE404E0ED1FC}"/>
    <dgm:cxn modelId="{0425FADC-87A3-4CD8-9F15-AC70E040DBD2}" type="presOf" srcId="{35847F24-3881-4D07-8A87-1CEE9794C58D}" destId="{1099537D-3671-427D-8291-DB19BCCB952C}" srcOrd="0" destOrd="4" presId="urn:microsoft.com/office/officeart/2005/8/layout/vList5"/>
    <dgm:cxn modelId="{7CD97C46-951A-4944-9F0A-E5D772A98A63}" srcId="{E4B30C51-F2A6-4049-8F32-B55B286E95E1}" destId="{6360B958-6858-4C6D-8ED7-8F062A89DDE0}" srcOrd="4" destOrd="0" parTransId="{23A2D5B8-E2C6-4933-9DE8-C22156AE51E1}" sibTransId="{C7BA5264-2648-4EE8-B75C-4F16C1EBBF6A}"/>
    <dgm:cxn modelId="{6C54E4E0-C26C-4476-B4E7-40A16D3EA310}" type="presOf" srcId="{695C5320-FAF4-4DB6-881B-AC7A2E21C1E5}" destId="{A578389E-D047-4734-A903-847DDB145377}" srcOrd="0" destOrd="1" presId="urn:microsoft.com/office/officeart/2005/8/layout/vList5"/>
    <dgm:cxn modelId="{9A110855-1080-4BEF-AA58-7DCC2189E822}" type="presOf" srcId="{3C94D784-AB9A-44F4-90A1-4FD09A776A35}" destId="{09E3EB8E-9D5E-4EEC-9144-FEA7ACE315DC}" srcOrd="0" destOrd="2" presId="urn:microsoft.com/office/officeart/2005/8/layout/vList5"/>
    <dgm:cxn modelId="{97334E6B-D72C-4362-A548-483B9FC9C3E4}" srcId="{3BD32355-2F83-4670-AF29-DB51E2225DF6}" destId="{A78D0BD5-3D71-4A5A-A7B6-06E00306BC08}" srcOrd="0" destOrd="0" parTransId="{ADC5ED9F-98E4-4EC5-B5F4-A3BAB8946FDF}" sibTransId="{83DA336A-0F42-426D-B78A-A20732004E81}"/>
    <dgm:cxn modelId="{B76956BA-CCC3-428B-9804-BD2D804A30B6}" srcId="{75459E87-DF7B-4C38-9F97-FD908B90D900}" destId="{88E8677D-C96A-44AD-8151-1E6AC0CED3B4}" srcOrd="3" destOrd="0" parTransId="{1C393FCA-FD83-4D1B-96B4-F57ACA6EF986}" sibTransId="{0426160C-6D95-4ED1-92C4-D96F6AF4C07A}"/>
    <dgm:cxn modelId="{CD9DC8B3-B067-4903-951D-6ED6751CF9C9}" srcId="{E4B30C51-F2A6-4049-8F32-B55B286E95E1}" destId="{13FB55F1-0445-4D60-B95C-370B57BF563A}" srcOrd="2" destOrd="0" parTransId="{0CE4CB4D-4787-48CF-954B-441D8F73D562}" sibTransId="{E1E30A41-54D1-4A7B-9512-1458FD00E424}"/>
    <dgm:cxn modelId="{735ACB8B-EBA1-45FD-9496-7D66050F1509}" type="presOf" srcId="{21B66A95-5112-42CD-B5C0-40E414B22020}" destId="{09E3EB8E-9D5E-4EEC-9144-FEA7ACE315DC}" srcOrd="0" destOrd="0" presId="urn:microsoft.com/office/officeart/2005/8/layout/vList5"/>
    <dgm:cxn modelId="{8CFEF70F-AEF2-4468-B172-37A87823101C}" srcId="{3BD32355-2F83-4670-AF29-DB51E2225DF6}" destId="{E223706A-F126-468E-A7DC-392C27E56732}" srcOrd="1" destOrd="0" parTransId="{B40B3BB0-3F2C-4913-A12B-25AF69B05B09}" sibTransId="{F72EB7A8-525E-49C5-805D-829BA0C1F12D}"/>
    <dgm:cxn modelId="{3ED17919-BD7F-4379-9EA3-F41ADAC3E0E6}" type="presOf" srcId="{13FB55F1-0445-4D60-B95C-370B57BF563A}" destId="{A578389E-D047-4734-A903-847DDB145377}" srcOrd="0" destOrd="2" presId="urn:microsoft.com/office/officeart/2005/8/layout/vList5"/>
    <dgm:cxn modelId="{E51C9B43-DD95-4945-8141-527B122FC3F5}" type="presOf" srcId="{D5FD9D13-8E4F-482A-BE49-07A22E08B08C}" destId="{A578389E-D047-4734-A903-847DDB145377}" srcOrd="0" destOrd="3" presId="urn:microsoft.com/office/officeart/2005/8/layout/vList5"/>
    <dgm:cxn modelId="{D31509DC-17FC-48D3-95C4-4DDD5F700AE0}" type="presOf" srcId="{4F6D357E-6804-4258-8570-097B0912C4BF}" destId="{1099537D-3671-427D-8291-DB19BCCB952C}" srcOrd="0" destOrd="2" presId="urn:microsoft.com/office/officeart/2005/8/layout/vList5"/>
    <dgm:cxn modelId="{1EBA516F-E5DF-4DAE-8C9F-0CF47DE14BFA}" srcId="{75459E87-DF7B-4C38-9F97-FD908B90D900}" destId="{21B66A95-5112-42CD-B5C0-40E414B22020}" srcOrd="0" destOrd="0" parTransId="{0C70161E-2B3F-47FA-B4E7-76BA9EDCBAE6}" sibTransId="{EF433F05-97CF-4372-9E99-3877C945673B}"/>
    <dgm:cxn modelId="{39B34CBF-D203-4C49-BF6D-9516DAE1C09F}" srcId="{75459E87-DF7B-4C38-9F97-FD908B90D900}" destId="{3C94D784-AB9A-44F4-90A1-4FD09A776A35}" srcOrd="2" destOrd="0" parTransId="{CB504723-F3E9-49FB-A48D-AA4A41919A2A}" sibTransId="{85A54727-7466-42D0-801B-105CEF02AB13}"/>
    <dgm:cxn modelId="{4EC3527D-8B4B-4CCE-9BE9-F3FE3570B4AB}" srcId="{2F0229FA-061E-48AE-B68D-4793F4179505}" destId="{3BD32355-2F83-4670-AF29-DB51E2225DF6}" srcOrd="1" destOrd="0" parTransId="{04505C82-55C0-431B-A95F-B5AC70699779}" sibTransId="{2A045DBA-9839-47B3-8E90-6305DB21001A}"/>
    <dgm:cxn modelId="{80AD17FE-A94F-4C58-BB77-E15A9FF45A22}" srcId="{75459E87-DF7B-4C38-9F97-FD908B90D900}" destId="{30DE1794-78F6-4FD6-A0F3-E459085B811B}" srcOrd="1" destOrd="0" parTransId="{C8061CF2-7E8F-4A89-A6E6-CFB3C82E2614}" sibTransId="{AA98D879-6F4A-452B-A814-7E6DA0975425}"/>
    <dgm:cxn modelId="{FE0273E3-3FF6-49E2-B064-50C546C38E0F}" type="presOf" srcId="{3BD32355-2F83-4670-AF29-DB51E2225DF6}" destId="{592491EB-975E-49BE-A499-4B63201C8F39}" srcOrd="0" destOrd="0" presId="urn:microsoft.com/office/officeart/2005/8/layout/vList5"/>
    <dgm:cxn modelId="{FBBAC22D-F9C8-4166-85D6-F7D0B9177216}" type="presOf" srcId="{88E8677D-C96A-44AD-8151-1E6AC0CED3B4}" destId="{09E3EB8E-9D5E-4EEC-9144-FEA7ACE315DC}" srcOrd="0" destOrd="3" presId="urn:microsoft.com/office/officeart/2005/8/layout/vList5"/>
    <dgm:cxn modelId="{6C63C6E2-3711-4B63-9A9E-C7F17E138B76}" srcId="{3BD32355-2F83-4670-AF29-DB51E2225DF6}" destId="{6D0E36B2-FCA6-447D-8486-FF056FF6598D}" srcOrd="3" destOrd="0" parTransId="{89C95A72-729F-4F65-B668-0A93D787DB05}" sibTransId="{AA10CEF4-9F46-4927-9AC9-8E0DE710A55C}"/>
    <dgm:cxn modelId="{B6A01857-102B-4612-A259-60F8F1E9DFD3}" srcId="{E4B30C51-F2A6-4049-8F32-B55B286E95E1}" destId="{D5FD9D13-8E4F-482A-BE49-07A22E08B08C}" srcOrd="3" destOrd="0" parTransId="{4103BED5-BEA9-41F2-933F-6BD7512C49B6}" sibTransId="{EA526C70-E073-480D-830F-D0359A9642D8}"/>
    <dgm:cxn modelId="{1328D5A9-A7F0-408F-BB3A-0E6EB85140FB}" srcId="{E4B30C51-F2A6-4049-8F32-B55B286E95E1}" destId="{3D16F022-A577-4F79-9873-9A628C1C1051}" srcOrd="5" destOrd="0" parTransId="{5A49ABBF-C2BD-48F1-9B98-A1A587CF1A99}" sibTransId="{95623779-ABDC-48C2-A755-1116CFFBC74A}"/>
    <dgm:cxn modelId="{E3BE53E4-887A-48C0-ABC5-665EC82E869A}" type="presOf" srcId="{6F15B48C-7822-47E6-A561-DC77C709AA28}" destId="{A578389E-D047-4734-A903-847DDB145377}" srcOrd="0" destOrd="0" presId="urn:microsoft.com/office/officeart/2005/8/layout/vList5"/>
    <dgm:cxn modelId="{B70DF1E7-675F-4E0C-B260-B53D05706D9B}" type="presOf" srcId="{E4B30C51-F2A6-4049-8F32-B55B286E95E1}" destId="{3D078281-355E-4BE2-8E6C-61A58646ACB4}" srcOrd="0" destOrd="0" presId="urn:microsoft.com/office/officeart/2005/8/layout/vList5"/>
    <dgm:cxn modelId="{8D7A2437-241B-4D86-BD73-ACE335096B21}" type="presOf" srcId="{2F0229FA-061E-48AE-B68D-4793F4179505}" destId="{601E4AA2-CD25-4784-B5DE-704EE1947E93}" srcOrd="0" destOrd="0" presId="urn:microsoft.com/office/officeart/2005/8/layout/vList5"/>
    <dgm:cxn modelId="{0C705318-B3E2-4B46-BB7A-54DC99A8A0DF}" type="presOf" srcId="{30DE1794-78F6-4FD6-A0F3-E459085B811B}" destId="{09E3EB8E-9D5E-4EEC-9144-FEA7ACE315DC}" srcOrd="0" destOrd="1" presId="urn:microsoft.com/office/officeart/2005/8/layout/vList5"/>
    <dgm:cxn modelId="{C6689500-71A7-49C9-BA19-319FFA417141}" type="presOf" srcId="{6360B958-6858-4C6D-8ED7-8F062A89DDE0}" destId="{A578389E-D047-4734-A903-847DDB145377}" srcOrd="0" destOrd="4" presId="urn:microsoft.com/office/officeart/2005/8/layout/vList5"/>
    <dgm:cxn modelId="{B44CC2E8-71CF-42EF-B92A-F06574BDC071}" srcId="{E4B30C51-F2A6-4049-8F32-B55B286E95E1}" destId="{695C5320-FAF4-4DB6-881B-AC7A2E21C1E5}" srcOrd="1" destOrd="0" parTransId="{7F085C94-DA42-4F22-9725-E418ED47F71E}" sibTransId="{10D8897E-D42A-46EF-84C8-0728A4460A80}"/>
    <dgm:cxn modelId="{7BBCE58D-5BCC-4B51-916F-CA74C54BD5B1}" type="presParOf" srcId="{601E4AA2-CD25-4784-B5DE-704EE1947E93}" destId="{268058CF-F870-44BA-B1F1-5D491A40CF3B}" srcOrd="0" destOrd="0" presId="urn:microsoft.com/office/officeart/2005/8/layout/vList5"/>
    <dgm:cxn modelId="{14CAD8D0-B85B-4FBA-B864-1AFBFEFCE569}" type="presParOf" srcId="{268058CF-F870-44BA-B1F1-5D491A40CF3B}" destId="{3D078281-355E-4BE2-8E6C-61A58646ACB4}" srcOrd="0" destOrd="0" presId="urn:microsoft.com/office/officeart/2005/8/layout/vList5"/>
    <dgm:cxn modelId="{5CB2721D-98D6-4FB7-AFEF-41570E6E4487}" type="presParOf" srcId="{268058CF-F870-44BA-B1F1-5D491A40CF3B}" destId="{A578389E-D047-4734-A903-847DDB145377}" srcOrd="1" destOrd="0" presId="urn:microsoft.com/office/officeart/2005/8/layout/vList5"/>
    <dgm:cxn modelId="{77C593A3-BFAA-46B4-9434-2EBCEC76215C}" type="presParOf" srcId="{601E4AA2-CD25-4784-B5DE-704EE1947E93}" destId="{F1709FE3-E07E-4ADE-A05D-98DB1B8AE316}" srcOrd="1" destOrd="0" presId="urn:microsoft.com/office/officeart/2005/8/layout/vList5"/>
    <dgm:cxn modelId="{D288A336-675C-4CA3-ACD8-81D65A876383}" type="presParOf" srcId="{601E4AA2-CD25-4784-B5DE-704EE1947E93}" destId="{FBD72288-3B63-44EA-8EBB-A470651AF759}" srcOrd="2" destOrd="0" presId="urn:microsoft.com/office/officeart/2005/8/layout/vList5"/>
    <dgm:cxn modelId="{859DC7EA-8763-46D2-BC3B-3A11EB7DF4B5}" type="presParOf" srcId="{FBD72288-3B63-44EA-8EBB-A470651AF759}" destId="{592491EB-975E-49BE-A499-4B63201C8F39}" srcOrd="0" destOrd="0" presId="urn:microsoft.com/office/officeart/2005/8/layout/vList5"/>
    <dgm:cxn modelId="{81D03C15-0EDA-4653-9E50-376DC331C7D3}" type="presParOf" srcId="{FBD72288-3B63-44EA-8EBB-A470651AF759}" destId="{1099537D-3671-427D-8291-DB19BCCB952C}" srcOrd="1" destOrd="0" presId="urn:microsoft.com/office/officeart/2005/8/layout/vList5"/>
    <dgm:cxn modelId="{51CE9086-0456-4893-B1C7-CD87C0EE5179}" type="presParOf" srcId="{601E4AA2-CD25-4784-B5DE-704EE1947E93}" destId="{2E746F94-1A5A-403C-A8F5-7CE239974C02}" srcOrd="3" destOrd="0" presId="urn:microsoft.com/office/officeart/2005/8/layout/vList5"/>
    <dgm:cxn modelId="{527440D6-0617-415E-8215-56C193164420}" type="presParOf" srcId="{601E4AA2-CD25-4784-B5DE-704EE1947E93}" destId="{C240F897-520B-4628-93E2-C780EA2E8230}" srcOrd="4" destOrd="0" presId="urn:microsoft.com/office/officeart/2005/8/layout/vList5"/>
    <dgm:cxn modelId="{328AA735-6CE4-4D2C-ACB6-E945159CA759}" type="presParOf" srcId="{C240F897-520B-4628-93E2-C780EA2E8230}" destId="{525220F1-D5D4-4D33-83CC-CF7EBC36F409}" srcOrd="0" destOrd="0" presId="urn:microsoft.com/office/officeart/2005/8/layout/vList5"/>
    <dgm:cxn modelId="{8692A9E3-A044-485F-8B85-493C5CAC39B8}" type="presParOf" srcId="{C240F897-520B-4628-93E2-C780EA2E8230}" destId="{09E3EB8E-9D5E-4EEC-9144-FEA7ACE315DC}"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CC60FCF-8F59-4157-8841-0924BA214975}" type="doc">
      <dgm:prSet loTypeId="urn:microsoft.com/office/officeart/2005/8/layout/matrix3" loCatId="matrix" qsTypeId="urn:microsoft.com/office/officeart/2005/8/quickstyle/3d4" qsCatId="3D" csTypeId="urn:microsoft.com/office/officeart/2005/8/colors/colorful2" csCatId="colorful" phldr="1"/>
      <dgm:spPr/>
      <dgm:t>
        <a:bodyPr/>
        <a:lstStyle/>
        <a:p>
          <a:endParaRPr lang="en-GB"/>
        </a:p>
      </dgm:t>
    </dgm:pt>
    <dgm:pt modelId="{758B0C72-30D4-40AF-809C-0EE9F5F01012}">
      <dgm:prSet phldrT="[Text]"/>
      <dgm:spPr/>
      <dgm:t>
        <a:bodyPr/>
        <a:lstStyle/>
        <a:p>
          <a:r>
            <a:rPr lang="en-US" dirty="0" smtClean="0"/>
            <a:t>National Strategy </a:t>
          </a:r>
        </a:p>
        <a:p>
          <a:r>
            <a:rPr lang="en-US" dirty="0" smtClean="0"/>
            <a:t>or </a:t>
          </a:r>
        </a:p>
        <a:p>
          <a:r>
            <a:rPr lang="en-US" dirty="0" smtClean="0"/>
            <a:t>Action Plan</a:t>
          </a:r>
          <a:endParaRPr lang="en-GB" dirty="0"/>
        </a:p>
      </dgm:t>
    </dgm:pt>
    <dgm:pt modelId="{70DDE5C0-9249-4168-B97E-8483F495F6E5}" type="parTrans" cxnId="{17EEF213-E0FA-4824-A626-98A352D28ACA}">
      <dgm:prSet/>
      <dgm:spPr/>
      <dgm:t>
        <a:bodyPr/>
        <a:lstStyle/>
        <a:p>
          <a:endParaRPr lang="en-GB"/>
        </a:p>
      </dgm:t>
    </dgm:pt>
    <dgm:pt modelId="{DEBDBC7F-644D-4AA7-B8B0-3B287A1F26F0}" type="sibTrans" cxnId="{17EEF213-E0FA-4824-A626-98A352D28ACA}">
      <dgm:prSet/>
      <dgm:spPr/>
      <dgm:t>
        <a:bodyPr/>
        <a:lstStyle/>
        <a:p>
          <a:endParaRPr lang="en-GB"/>
        </a:p>
      </dgm:t>
    </dgm:pt>
    <dgm:pt modelId="{18EAD853-81D0-4FF3-819F-08072C48242D}">
      <dgm:prSet phldrT="[Text]"/>
      <dgm:spPr/>
      <dgm:t>
        <a:bodyPr/>
        <a:lstStyle/>
        <a:p>
          <a:r>
            <a:rPr lang="en-US" dirty="0" smtClean="0"/>
            <a:t>NFMS</a:t>
          </a:r>
          <a:endParaRPr lang="en-GB" dirty="0"/>
        </a:p>
      </dgm:t>
    </dgm:pt>
    <dgm:pt modelId="{608BAAA3-66BF-4455-9532-54A8C779E6DA}" type="parTrans" cxnId="{0690F9D8-5E3E-4A3C-97B6-4DCC8B868153}">
      <dgm:prSet/>
      <dgm:spPr/>
      <dgm:t>
        <a:bodyPr/>
        <a:lstStyle/>
        <a:p>
          <a:endParaRPr lang="en-GB"/>
        </a:p>
      </dgm:t>
    </dgm:pt>
    <dgm:pt modelId="{1592CFE0-3DF5-4712-9906-3DF57D91AF6D}" type="sibTrans" cxnId="{0690F9D8-5E3E-4A3C-97B6-4DCC8B868153}">
      <dgm:prSet/>
      <dgm:spPr/>
      <dgm:t>
        <a:bodyPr/>
        <a:lstStyle/>
        <a:p>
          <a:endParaRPr lang="en-GB"/>
        </a:p>
      </dgm:t>
    </dgm:pt>
    <dgm:pt modelId="{54486DA5-3B4B-44C3-B32A-464B5B3F3F13}">
      <dgm:prSet phldrT="[Text]"/>
      <dgm:spPr/>
      <dgm:t>
        <a:bodyPr/>
        <a:lstStyle/>
        <a:p>
          <a:r>
            <a:rPr lang="en-US" dirty="0" smtClean="0"/>
            <a:t>SIS</a:t>
          </a:r>
        </a:p>
        <a:p>
          <a:r>
            <a:rPr lang="en-US" dirty="0" smtClean="0"/>
            <a:t>(safeguards)</a:t>
          </a:r>
          <a:endParaRPr lang="en-GB" dirty="0"/>
        </a:p>
      </dgm:t>
    </dgm:pt>
    <dgm:pt modelId="{8CC2A387-A409-45A8-8E3F-1742A83803A0}" type="parTrans" cxnId="{EE3AA3F7-FC6F-44AE-991A-2600E4D261F4}">
      <dgm:prSet/>
      <dgm:spPr/>
      <dgm:t>
        <a:bodyPr/>
        <a:lstStyle/>
        <a:p>
          <a:endParaRPr lang="en-GB"/>
        </a:p>
      </dgm:t>
    </dgm:pt>
    <dgm:pt modelId="{A2C0BC9F-5384-460E-890A-67E5CD2B4713}" type="sibTrans" cxnId="{EE3AA3F7-FC6F-44AE-991A-2600E4D261F4}">
      <dgm:prSet/>
      <dgm:spPr/>
      <dgm:t>
        <a:bodyPr/>
        <a:lstStyle/>
        <a:p>
          <a:endParaRPr lang="en-GB"/>
        </a:p>
      </dgm:t>
    </dgm:pt>
    <dgm:pt modelId="{9BA4EDBA-35A3-44DC-BF2A-496C76B1E84E}">
      <dgm:prSet phldrT="[Text]"/>
      <dgm:spPr/>
      <dgm:t>
        <a:bodyPr/>
        <a:lstStyle/>
        <a:p>
          <a:r>
            <a:rPr lang="en-US" dirty="0" smtClean="0"/>
            <a:t>FREL/FRL</a:t>
          </a:r>
          <a:endParaRPr lang="en-GB" dirty="0"/>
        </a:p>
      </dgm:t>
    </dgm:pt>
    <dgm:pt modelId="{2AE64A8D-C359-4A01-978B-D8E4E2F51777}" type="parTrans" cxnId="{A1BC666E-59CD-445B-9AE0-DC3C1DAC9D5B}">
      <dgm:prSet/>
      <dgm:spPr/>
      <dgm:t>
        <a:bodyPr/>
        <a:lstStyle/>
        <a:p>
          <a:endParaRPr lang="en-GB"/>
        </a:p>
      </dgm:t>
    </dgm:pt>
    <dgm:pt modelId="{D9EF4FEF-BFAE-4229-95EF-7F5ABB5D97F6}" type="sibTrans" cxnId="{A1BC666E-59CD-445B-9AE0-DC3C1DAC9D5B}">
      <dgm:prSet/>
      <dgm:spPr/>
      <dgm:t>
        <a:bodyPr/>
        <a:lstStyle/>
        <a:p>
          <a:endParaRPr lang="en-GB"/>
        </a:p>
      </dgm:t>
    </dgm:pt>
    <dgm:pt modelId="{7C23C3BC-A253-4A35-85E1-F6A3460BDF40}" type="pres">
      <dgm:prSet presAssocID="{7CC60FCF-8F59-4157-8841-0924BA214975}" presName="matrix" presStyleCnt="0">
        <dgm:presLayoutVars>
          <dgm:chMax val="1"/>
          <dgm:dir/>
          <dgm:resizeHandles val="exact"/>
        </dgm:presLayoutVars>
      </dgm:prSet>
      <dgm:spPr/>
      <dgm:t>
        <a:bodyPr/>
        <a:lstStyle/>
        <a:p>
          <a:endParaRPr lang="en-GB"/>
        </a:p>
      </dgm:t>
    </dgm:pt>
    <dgm:pt modelId="{87DC126F-A7A1-49C4-9D79-4196DD43A569}" type="pres">
      <dgm:prSet presAssocID="{7CC60FCF-8F59-4157-8841-0924BA214975}" presName="diamond" presStyleLbl="bgShp" presStyleIdx="0" presStyleCnt="1"/>
      <dgm:spPr/>
    </dgm:pt>
    <dgm:pt modelId="{9D5859B1-4B32-4118-A13D-5696A7CF31B4}" type="pres">
      <dgm:prSet presAssocID="{7CC60FCF-8F59-4157-8841-0924BA214975}" presName="quad1" presStyleLbl="node1" presStyleIdx="0" presStyleCnt="4">
        <dgm:presLayoutVars>
          <dgm:chMax val="0"/>
          <dgm:chPref val="0"/>
          <dgm:bulletEnabled val="1"/>
        </dgm:presLayoutVars>
      </dgm:prSet>
      <dgm:spPr/>
      <dgm:t>
        <a:bodyPr/>
        <a:lstStyle/>
        <a:p>
          <a:endParaRPr lang="en-GB"/>
        </a:p>
      </dgm:t>
    </dgm:pt>
    <dgm:pt modelId="{67353C95-5F04-4725-A4E2-B8A521A865CD}" type="pres">
      <dgm:prSet presAssocID="{7CC60FCF-8F59-4157-8841-0924BA214975}" presName="quad2" presStyleLbl="node1" presStyleIdx="1" presStyleCnt="4">
        <dgm:presLayoutVars>
          <dgm:chMax val="0"/>
          <dgm:chPref val="0"/>
          <dgm:bulletEnabled val="1"/>
        </dgm:presLayoutVars>
      </dgm:prSet>
      <dgm:spPr/>
      <dgm:t>
        <a:bodyPr/>
        <a:lstStyle/>
        <a:p>
          <a:endParaRPr lang="en-GB"/>
        </a:p>
      </dgm:t>
    </dgm:pt>
    <dgm:pt modelId="{7DB56A9E-6905-4154-9C28-52DB788F2DE4}" type="pres">
      <dgm:prSet presAssocID="{7CC60FCF-8F59-4157-8841-0924BA214975}" presName="quad3" presStyleLbl="node1" presStyleIdx="2" presStyleCnt="4">
        <dgm:presLayoutVars>
          <dgm:chMax val="0"/>
          <dgm:chPref val="0"/>
          <dgm:bulletEnabled val="1"/>
        </dgm:presLayoutVars>
      </dgm:prSet>
      <dgm:spPr/>
      <dgm:t>
        <a:bodyPr/>
        <a:lstStyle/>
        <a:p>
          <a:endParaRPr lang="en-GB"/>
        </a:p>
      </dgm:t>
    </dgm:pt>
    <dgm:pt modelId="{874A234E-A221-479A-9021-5133D3481F1B}" type="pres">
      <dgm:prSet presAssocID="{7CC60FCF-8F59-4157-8841-0924BA214975}" presName="quad4" presStyleLbl="node1" presStyleIdx="3" presStyleCnt="4">
        <dgm:presLayoutVars>
          <dgm:chMax val="0"/>
          <dgm:chPref val="0"/>
          <dgm:bulletEnabled val="1"/>
        </dgm:presLayoutVars>
      </dgm:prSet>
      <dgm:spPr/>
      <dgm:t>
        <a:bodyPr/>
        <a:lstStyle/>
        <a:p>
          <a:endParaRPr lang="en-GB"/>
        </a:p>
      </dgm:t>
    </dgm:pt>
  </dgm:ptLst>
  <dgm:cxnLst>
    <dgm:cxn modelId="{A1BC666E-59CD-445B-9AE0-DC3C1DAC9D5B}" srcId="{7CC60FCF-8F59-4157-8841-0924BA214975}" destId="{9BA4EDBA-35A3-44DC-BF2A-496C76B1E84E}" srcOrd="3" destOrd="0" parTransId="{2AE64A8D-C359-4A01-978B-D8E4E2F51777}" sibTransId="{D9EF4FEF-BFAE-4229-95EF-7F5ABB5D97F6}"/>
    <dgm:cxn modelId="{59A29DBA-C134-4A42-A25D-9A4BAE3727D3}" type="presOf" srcId="{18EAD853-81D0-4FF3-819F-08072C48242D}" destId="{67353C95-5F04-4725-A4E2-B8A521A865CD}" srcOrd="0" destOrd="0" presId="urn:microsoft.com/office/officeart/2005/8/layout/matrix3"/>
    <dgm:cxn modelId="{351CEE51-07F2-4258-B54D-C416979AEC9F}" type="presOf" srcId="{54486DA5-3B4B-44C3-B32A-464B5B3F3F13}" destId="{7DB56A9E-6905-4154-9C28-52DB788F2DE4}" srcOrd="0" destOrd="0" presId="urn:microsoft.com/office/officeart/2005/8/layout/matrix3"/>
    <dgm:cxn modelId="{86A91931-65A5-4858-9EA6-08535CF50915}" type="presOf" srcId="{758B0C72-30D4-40AF-809C-0EE9F5F01012}" destId="{9D5859B1-4B32-4118-A13D-5696A7CF31B4}" srcOrd="0" destOrd="0" presId="urn:microsoft.com/office/officeart/2005/8/layout/matrix3"/>
    <dgm:cxn modelId="{CCC2787C-65F9-4EF4-A17B-05029513CC98}" type="presOf" srcId="{7CC60FCF-8F59-4157-8841-0924BA214975}" destId="{7C23C3BC-A253-4A35-85E1-F6A3460BDF40}" srcOrd="0" destOrd="0" presId="urn:microsoft.com/office/officeart/2005/8/layout/matrix3"/>
    <dgm:cxn modelId="{EE3AA3F7-FC6F-44AE-991A-2600E4D261F4}" srcId="{7CC60FCF-8F59-4157-8841-0924BA214975}" destId="{54486DA5-3B4B-44C3-B32A-464B5B3F3F13}" srcOrd="2" destOrd="0" parTransId="{8CC2A387-A409-45A8-8E3F-1742A83803A0}" sibTransId="{A2C0BC9F-5384-460E-890A-67E5CD2B4713}"/>
    <dgm:cxn modelId="{0CC180ED-C87F-4B6F-8C2D-81ED42FB3C60}" type="presOf" srcId="{9BA4EDBA-35A3-44DC-BF2A-496C76B1E84E}" destId="{874A234E-A221-479A-9021-5133D3481F1B}" srcOrd="0" destOrd="0" presId="urn:microsoft.com/office/officeart/2005/8/layout/matrix3"/>
    <dgm:cxn modelId="{0690F9D8-5E3E-4A3C-97B6-4DCC8B868153}" srcId="{7CC60FCF-8F59-4157-8841-0924BA214975}" destId="{18EAD853-81D0-4FF3-819F-08072C48242D}" srcOrd="1" destOrd="0" parTransId="{608BAAA3-66BF-4455-9532-54A8C779E6DA}" sibTransId="{1592CFE0-3DF5-4712-9906-3DF57D91AF6D}"/>
    <dgm:cxn modelId="{17EEF213-E0FA-4824-A626-98A352D28ACA}" srcId="{7CC60FCF-8F59-4157-8841-0924BA214975}" destId="{758B0C72-30D4-40AF-809C-0EE9F5F01012}" srcOrd="0" destOrd="0" parTransId="{70DDE5C0-9249-4168-B97E-8483F495F6E5}" sibTransId="{DEBDBC7F-644D-4AA7-B8B0-3B287A1F26F0}"/>
    <dgm:cxn modelId="{ED6AF90C-DD02-46C9-A0BB-942994383BFC}" type="presParOf" srcId="{7C23C3BC-A253-4A35-85E1-F6A3460BDF40}" destId="{87DC126F-A7A1-49C4-9D79-4196DD43A569}" srcOrd="0" destOrd="0" presId="urn:microsoft.com/office/officeart/2005/8/layout/matrix3"/>
    <dgm:cxn modelId="{36D10FB6-5A6B-4686-B775-5A97B02BD761}" type="presParOf" srcId="{7C23C3BC-A253-4A35-85E1-F6A3460BDF40}" destId="{9D5859B1-4B32-4118-A13D-5696A7CF31B4}" srcOrd="1" destOrd="0" presId="urn:microsoft.com/office/officeart/2005/8/layout/matrix3"/>
    <dgm:cxn modelId="{35CB6A32-0203-4469-9345-4EAEB2961A5F}" type="presParOf" srcId="{7C23C3BC-A253-4A35-85E1-F6A3460BDF40}" destId="{67353C95-5F04-4725-A4E2-B8A521A865CD}" srcOrd="2" destOrd="0" presId="urn:microsoft.com/office/officeart/2005/8/layout/matrix3"/>
    <dgm:cxn modelId="{14BDF5FA-F174-47DE-B034-062CBA54AFBA}" type="presParOf" srcId="{7C23C3BC-A253-4A35-85E1-F6A3460BDF40}" destId="{7DB56A9E-6905-4154-9C28-52DB788F2DE4}" srcOrd="3" destOrd="0" presId="urn:microsoft.com/office/officeart/2005/8/layout/matrix3"/>
    <dgm:cxn modelId="{A0ED8265-3399-4300-BBEB-67EF684F9A4D}" type="presParOf" srcId="{7C23C3BC-A253-4A35-85E1-F6A3460BDF40}" destId="{874A234E-A221-479A-9021-5133D3481F1B}"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1626900-E3AD-49C1-8A62-60A028DDE731}" type="doc">
      <dgm:prSet loTypeId="urn:microsoft.com/office/officeart/2005/8/layout/funnel1" loCatId="process" qsTypeId="urn:microsoft.com/office/officeart/2005/8/quickstyle/3d2" qsCatId="3D" csTypeId="urn:microsoft.com/office/officeart/2005/8/colors/colorful3" csCatId="colorful" phldr="1"/>
      <dgm:spPr/>
      <dgm:t>
        <a:bodyPr/>
        <a:lstStyle/>
        <a:p>
          <a:endParaRPr lang="en-US"/>
        </a:p>
      </dgm:t>
    </dgm:pt>
    <dgm:pt modelId="{953FED83-8557-436B-B338-3B2C11D5C9DF}">
      <dgm:prSet phldrT="[Text]"/>
      <dgm:spPr/>
      <dgm:t>
        <a:bodyPr/>
        <a:lstStyle/>
        <a:p>
          <a:r>
            <a:rPr lang="en-US" dirty="0" err="1" smtClean="0"/>
            <a:t>Def</a:t>
          </a:r>
          <a:r>
            <a:rPr lang="en-US" dirty="0" smtClean="0"/>
            <a:t> &amp; </a:t>
          </a:r>
          <a:r>
            <a:rPr lang="en-US" dirty="0" err="1" smtClean="0"/>
            <a:t>Deg</a:t>
          </a:r>
          <a:endParaRPr lang="en-US" dirty="0"/>
        </a:p>
      </dgm:t>
    </dgm:pt>
    <dgm:pt modelId="{1A9D0F2D-87F5-44DA-B953-3150E8F36BDA}" type="parTrans" cxnId="{092DBE98-525D-4B42-96C3-A2C5F09492CA}">
      <dgm:prSet/>
      <dgm:spPr/>
      <dgm:t>
        <a:bodyPr/>
        <a:lstStyle/>
        <a:p>
          <a:endParaRPr lang="en-US"/>
        </a:p>
      </dgm:t>
    </dgm:pt>
    <dgm:pt modelId="{EE311101-5384-4CEA-BED1-86616672EB9C}" type="sibTrans" cxnId="{092DBE98-525D-4B42-96C3-A2C5F09492CA}">
      <dgm:prSet/>
      <dgm:spPr/>
      <dgm:t>
        <a:bodyPr/>
        <a:lstStyle/>
        <a:p>
          <a:endParaRPr lang="en-US"/>
        </a:p>
      </dgm:t>
    </dgm:pt>
    <dgm:pt modelId="{8B7EDDE7-FAC1-423B-A543-ECB2BE354D4E}">
      <dgm:prSet phldrT="[Text]"/>
      <dgm:spPr/>
      <dgm:t>
        <a:bodyPr/>
        <a:lstStyle/>
        <a:p>
          <a:r>
            <a:rPr lang="en-US" dirty="0" smtClean="0"/>
            <a:t>Conservation</a:t>
          </a:r>
        </a:p>
        <a:p>
          <a:endParaRPr lang="en-US" dirty="0" smtClean="0"/>
        </a:p>
        <a:p>
          <a:r>
            <a:rPr lang="en-US" dirty="0" smtClean="0"/>
            <a:t>SFM</a:t>
          </a:r>
        </a:p>
      </dgm:t>
    </dgm:pt>
    <dgm:pt modelId="{0CDC93B2-B91F-418C-AA57-F306ECD23140}" type="parTrans" cxnId="{72DCFE3A-D6C0-4C90-B5A7-46311699D110}">
      <dgm:prSet/>
      <dgm:spPr/>
      <dgm:t>
        <a:bodyPr/>
        <a:lstStyle/>
        <a:p>
          <a:endParaRPr lang="en-US"/>
        </a:p>
      </dgm:t>
    </dgm:pt>
    <dgm:pt modelId="{D954380E-BDCA-441C-8D39-4C60E66BD1CB}" type="sibTrans" cxnId="{72DCFE3A-D6C0-4C90-B5A7-46311699D110}">
      <dgm:prSet/>
      <dgm:spPr/>
      <dgm:t>
        <a:bodyPr/>
        <a:lstStyle/>
        <a:p>
          <a:endParaRPr lang="en-US"/>
        </a:p>
      </dgm:t>
    </dgm:pt>
    <dgm:pt modelId="{11EBD2EE-5BC6-43C0-A0BE-A8B28B9C51BA}">
      <dgm:prSet phldrT="[Text]"/>
      <dgm:spPr/>
      <dgm:t>
        <a:bodyPr/>
        <a:lstStyle/>
        <a:p>
          <a:r>
            <a:rPr lang="en-US" dirty="0" err="1" smtClean="0"/>
            <a:t>Enhanc</a:t>
          </a:r>
          <a:endParaRPr lang="en-US" dirty="0"/>
        </a:p>
      </dgm:t>
    </dgm:pt>
    <dgm:pt modelId="{907D0AAF-8308-4991-B49E-3EB8A00CB74E}" type="parTrans" cxnId="{C2E1E2FB-14BB-4BC2-AEDF-6D6EB8CB833D}">
      <dgm:prSet/>
      <dgm:spPr/>
      <dgm:t>
        <a:bodyPr/>
        <a:lstStyle/>
        <a:p>
          <a:endParaRPr lang="en-US"/>
        </a:p>
      </dgm:t>
    </dgm:pt>
    <dgm:pt modelId="{D91E3AF7-B060-455C-9F54-3F019AC75146}" type="sibTrans" cxnId="{C2E1E2FB-14BB-4BC2-AEDF-6D6EB8CB833D}">
      <dgm:prSet/>
      <dgm:spPr/>
      <dgm:t>
        <a:bodyPr/>
        <a:lstStyle/>
        <a:p>
          <a:endParaRPr lang="en-US"/>
        </a:p>
      </dgm:t>
    </dgm:pt>
    <dgm:pt modelId="{BA041747-302E-4322-9569-48E9CF05E37D}">
      <dgm:prSet phldrT="[Text]"/>
      <dgm:spPr/>
      <dgm:t>
        <a:bodyPr/>
        <a:lstStyle/>
        <a:p>
          <a:endParaRPr lang="en-US" b="1" dirty="0"/>
        </a:p>
      </dgm:t>
    </dgm:pt>
    <dgm:pt modelId="{45DE17C2-9420-4125-B548-5C92F98244F8}" type="sibTrans" cxnId="{5945DE82-8C22-4D7B-B4C8-07FDCE5A8039}">
      <dgm:prSet/>
      <dgm:spPr/>
      <dgm:t>
        <a:bodyPr/>
        <a:lstStyle/>
        <a:p>
          <a:endParaRPr lang="en-US"/>
        </a:p>
      </dgm:t>
    </dgm:pt>
    <dgm:pt modelId="{E9DE48D7-CCFF-4DA0-BE93-BC9550E0620F}" type="parTrans" cxnId="{5945DE82-8C22-4D7B-B4C8-07FDCE5A8039}">
      <dgm:prSet/>
      <dgm:spPr/>
      <dgm:t>
        <a:bodyPr/>
        <a:lstStyle/>
        <a:p>
          <a:endParaRPr lang="en-US"/>
        </a:p>
      </dgm:t>
    </dgm:pt>
    <dgm:pt modelId="{760522AD-E934-4ACB-B525-18FBADE0F09B}" type="pres">
      <dgm:prSet presAssocID="{F1626900-E3AD-49C1-8A62-60A028DDE731}" presName="Name0" presStyleCnt="0">
        <dgm:presLayoutVars>
          <dgm:chMax val="4"/>
          <dgm:resizeHandles val="exact"/>
        </dgm:presLayoutVars>
      </dgm:prSet>
      <dgm:spPr/>
      <dgm:t>
        <a:bodyPr/>
        <a:lstStyle/>
        <a:p>
          <a:endParaRPr lang="en-US"/>
        </a:p>
      </dgm:t>
    </dgm:pt>
    <dgm:pt modelId="{CF9FCF97-1A6D-4192-8A04-DBB4BF52989D}" type="pres">
      <dgm:prSet presAssocID="{F1626900-E3AD-49C1-8A62-60A028DDE731}" presName="ellipse" presStyleLbl="trBgShp" presStyleIdx="0" presStyleCnt="1"/>
      <dgm:spPr/>
    </dgm:pt>
    <dgm:pt modelId="{B3E5C6CD-0F3F-448F-8196-90B17B54FFC1}" type="pres">
      <dgm:prSet presAssocID="{F1626900-E3AD-49C1-8A62-60A028DDE731}" presName="arrow1" presStyleLbl="fgShp" presStyleIdx="0" presStyleCnt="1"/>
      <dgm:spPr/>
    </dgm:pt>
    <dgm:pt modelId="{3B9E67CD-B944-4D40-AC82-86457A5492BA}" type="pres">
      <dgm:prSet presAssocID="{F1626900-E3AD-49C1-8A62-60A028DDE731}" presName="rectangle" presStyleLbl="revTx" presStyleIdx="0" presStyleCnt="1">
        <dgm:presLayoutVars>
          <dgm:bulletEnabled val="1"/>
        </dgm:presLayoutVars>
      </dgm:prSet>
      <dgm:spPr/>
      <dgm:t>
        <a:bodyPr/>
        <a:lstStyle/>
        <a:p>
          <a:endParaRPr lang="en-US"/>
        </a:p>
      </dgm:t>
    </dgm:pt>
    <dgm:pt modelId="{43E512A3-9755-4186-9C32-27E2D877499B}" type="pres">
      <dgm:prSet presAssocID="{8B7EDDE7-FAC1-423B-A543-ECB2BE354D4E}" presName="item1" presStyleLbl="node1" presStyleIdx="0" presStyleCnt="3">
        <dgm:presLayoutVars>
          <dgm:bulletEnabled val="1"/>
        </dgm:presLayoutVars>
      </dgm:prSet>
      <dgm:spPr/>
      <dgm:t>
        <a:bodyPr/>
        <a:lstStyle/>
        <a:p>
          <a:endParaRPr lang="en-US"/>
        </a:p>
      </dgm:t>
    </dgm:pt>
    <dgm:pt modelId="{5F46D897-CCA0-4C44-88D2-37367ABD1DE3}" type="pres">
      <dgm:prSet presAssocID="{11EBD2EE-5BC6-43C0-A0BE-A8B28B9C51BA}" presName="item2" presStyleLbl="node1" presStyleIdx="1" presStyleCnt="3" custLinFactNeighborX="20912" custLinFactNeighborY="27247">
        <dgm:presLayoutVars>
          <dgm:bulletEnabled val="1"/>
        </dgm:presLayoutVars>
      </dgm:prSet>
      <dgm:spPr/>
      <dgm:t>
        <a:bodyPr/>
        <a:lstStyle/>
        <a:p>
          <a:endParaRPr lang="en-US"/>
        </a:p>
      </dgm:t>
    </dgm:pt>
    <dgm:pt modelId="{E321CCFA-0B79-4BB5-AC07-71C22B1B6B11}" type="pres">
      <dgm:prSet presAssocID="{BA041747-302E-4322-9569-48E9CF05E37D}" presName="item3" presStyleLbl="node1" presStyleIdx="2" presStyleCnt="3" custLinFactNeighborX="11443" custLinFactNeighborY="-6547">
        <dgm:presLayoutVars>
          <dgm:bulletEnabled val="1"/>
        </dgm:presLayoutVars>
      </dgm:prSet>
      <dgm:spPr/>
      <dgm:t>
        <a:bodyPr/>
        <a:lstStyle/>
        <a:p>
          <a:endParaRPr lang="en-US"/>
        </a:p>
      </dgm:t>
    </dgm:pt>
    <dgm:pt modelId="{436FF8F3-8CB2-4575-B22D-4830592B3DA1}" type="pres">
      <dgm:prSet presAssocID="{F1626900-E3AD-49C1-8A62-60A028DDE731}" presName="funnel" presStyleLbl="trAlignAcc1" presStyleIdx="0" presStyleCnt="1"/>
      <dgm:spPr/>
      <dgm:t>
        <a:bodyPr/>
        <a:lstStyle/>
        <a:p>
          <a:endParaRPr lang="en-US"/>
        </a:p>
      </dgm:t>
    </dgm:pt>
  </dgm:ptLst>
  <dgm:cxnLst>
    <dgm:cxn modelId="{5945DE82-8C22-4D7B-B4C8-07FDCE5A8039}" srcId="{F1626900-E3AD-49C1-8A62-60A028DDE731}" destId="{BA041747-302E-4322-9569-48E9CF05E37D}" srcOrd="3" destOrd="0" parTransId="{E9DE48D7-CCFF-4DA0-BE93-BC9550E0620F}" sibTransId="{45DE17C2-9420-4125-B548-5C92F98244F8}"/>
    <dgm:cxn modelId="{C2E1E2FB-14BB-4BC2-AEDF-6D6EB8CB833D}" srcId="{F1626900-E3AD-49C1-8A62-60A028DDE731}" destId="{11EBD2EE-5BC6-43C0-A0BE-A8B28B9C51BA}" srcOrd="2" destOrd="0" parTransId="{907D0AAF-8308-4991-B49E-3EB8A00CB74E}" sibTransId="{D91E3AF7-B060-455C-9F54-3F019AC75146}"/>
    <dgm:cxn modelId="{092DBE98-525D-4B42-96C3-A2C5F09492CA}" srcId="{F1626900-E3AD-49C1-8A62-60A028DDE731}" destId="{953FED83-8557-436B-B338-3B2C11D5C9DF}" srcOrd="0" destOrd="0" parTransId="{1A9D0F2D-87F5-44DA-B953-3150E8F36BDA}" sibTransId="{EE311101-5384-4CEA-BED1-86616672EB9C}"/>
    <dgm:cxn modelId="{72DCFE3A-D6C0-4C90-B5A7-46311699D110}" srcId="{F1626900-E3AD-49C1-8A62-60A028DDE731}" destId="{8B7EDDE7-FAC1-423B-A543-ECB2BE354D4E}" srcOrd="1" destOrd="0" parTransId="{0CDC93B2-B91F-418C-AA57-F306ECD23140}" sibTransId="{D954380E-BDCA-441C-8D39-4C60E66BD1CB}"/>
    <dgm:cxn modelId="{93F52237-77CC-487C-8455-046931189889}" type="presOf" srcId="{F1626900-E3AD-49C1-8A62-60A028DDE731}" destId="{760522AD-E934-4ACB-B525-18FBADE0F09B}" srcOrd="0" destOrd="0" presId="urn:microsoft.com/office/officeart/2005/8/layout/funnel1"/>
    <dgm:cxn modelId="{D27066E8-EABE-4808-864B-445A53936256}" type="presOf" srcId="{953FED83-8557-436B-B338-3B2C11D5C9DF}" destId="{E321CCFA-0B79-4BB5-AC07-71C22B1B6B11}" srcOrd="0" destOrd="0" presId="urn:microsoft.com/office/officeart/2005/8/layout/funnel1"/>
    <dgm:cxn modelId="{C0E8D8FD-493B-483D-ADA7-38D4AFA95D0D}" type="presOf" srcId="{11EBD2EE-5BC6-43C0-A0BE-A8B28B9C51BA}" destId="{43E512A3-9755-4186-9C32-27E2D877499B}" srcOrd="0" destOrd="0" presId="urn:microsoft.com/office/officeart/2005/8/layout/funnel1"/>
    <dgm:cxn modelId="{D2D0442B-B039-4152-A881-4150390D5B34}" type="presOf" srcId="{8B7EDDE7-FAC1-423B-A543-ECB2BE354D4E}" destId="{5F46D897-CCA0-4C44-88D2-37367ABD1DE3}" srcOrd="0" destOrd="0" presId="urn:microsoft.com/office/officeart/2005/8/layout/funnel1"/>
    <dgm:cxn modelId="{2B38C22A-8E36-46D2-B03B-6C5C2D0101A1}" type="presOf" srcId="{BA041747-302E-4322-9569-48E9CF05E37D}" destId="{3B9E67CD-B944-4D40-AC82-86457A5492BA}" srcOrd="0" destOrd="0" presId="urn:microsoft.com/office/officeart/2005/8/layout/funnel1"/>
    <dgm:cxn modelId="{06E00B21-031B-4BEB-AE31-C50ED3284B23}" type="presParOf" srcId="{760522AD-E934-4ACB-B525-18FBADE0F09B}" destId="{CF9FCF97-1A6D-4192-8A04-DBB4BF52989D}" srcOrd="0" destOrd="0" presId="urn:microsoft.com/office/officeart/2005/8/layout/funnel1"/>
    <dgm:cxn modelId="{B8799F7E-7393-4A9F-9CC3-9AE537A927AE}" type="presParOf" srcId="{760522AD-E934-4ACB-B525-18FBADE0F09B}" destId="{B3E5C6CD-0F3F-448F-8196-90B17B54FFC1}" srcOrd="1" destOrd="0" presId="urn:microsoft.com/office/officeart/2005/8/layout/funnel1"/>
    <dgm:cxn modelId="{FA1B9B23-81E3-4468-B42A-5E8D784CD16D}" type="presParOf" srcId="{760522AD-E934-4ACB-B525-18FBADE0F09B}" destId="{3B9E67CD-B944-4D40-AC82-86457A5492BA}" srcOrd="2" destOrd="0" presId="urn:microsoft.com/office/officeart/2005/8/layout/funnel1"/>
    <dgm:cxn modelId="{ACDCBB86-2E41-48B9-8BF2-39C708B3CEA4}" type="presParOf" srcId="{760522AD-E934-4ACB-B525-18FBADE0F09B}" destId="{43E512A3-9755-4186-9C32-27E2D877499B}" srcOrd="3" destOrd="0" presId="urn:microsoft.com/office/officeart/2005/8/layout/funnel1"/>
    <dgm:cxn modelId="{5E92FE8F-AB40-42C9-8229-C82B0B071C2D}" type="presParOf" srcId="{760522AD-E934-4ACB-B525-18FBADE0F09B}" destId="{5F46D897-CCA0-4C44-88D2-37367ABD1DE3}" srcOrd="4" destOrd="0" presId="urn:microsoft.com/office/officeart/2005/8/layout/funnel1"/>
    <dgm:cxn modelId="{576A1702-8BAE-47FB-A46A-5500A98CD0DB}" type="presParOf" srcId="{760522AD-E934-4ACB-B525-18FBADE0F09B}" destId="{E321CCFA-0B79-4BB5-AC07-71C22B1B6B11}" srcOrd="5" destOrd="0" presId="urn:microsoft.com/office/officeart/2005/8/layout/funnel1"/>
    <dgm:cxn modelId="{1161C720-485C-40F8-A9B4-A504892229AC}" type="presParOf" srcId="{760522AD-E934-4ACB-B525-18FBADE0F09B}" destId="{436FF8F3-8CB2-4575-B22D-4830592B3DA1}" srcOrd="6" destOrd="0" presId="urn:microsoft.com/office/officeart/2005/8/layout/funnel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5E440B4-1E4A-455E-9C0D-584113F0359D}" type="doc">
      <dgm:prSet loTypeId="urn:microsoft.com/office/officeart/2005/8/layout/arrow6" loCatId="process" qsTypeId="urn:microsoft.com/office/officeart/2005/8/quickstyle/3d9" qsCatId="3D" csTypeId="urn:microsoft.com/office/officeart/2005/8/colors/accent5_1" csCatId="accent5" phldr="1"/>
      <dgm:spPr/>
      <dgm:t>
        <a:bodyPr/>
        <a:lstStyle/>
        <a:p>
          <a:endParaRPr lang="en-US"/>
        </a:p>
      </dgm:t>
    </dgm:pt>
    <dgm:pt modelId="{382159CF-F1AD-4186-A76F-492F74E82177}">
      <dgm:prSet phldrT="[Text]"/>
      <dgm:spPr/>
      <dgm:t>
        <a:bodyPr/>
        <a:lstStyle/>
        <a:p>
          <a:r>
            <a:rPr lang="en-US" dirty="0" smtClean="0"/>
            <a:t>ERs</a:t>
          </a:r>
          <a:endParaRPr lang="en-US" dirty="0"/>
        </a:p>
      </dgm:t>
    </dgm:pt>
    <dgm:pt modelId="{26E7D5FD-87B1-43F6-818B-2750D513E726}" type="parTrans" cxnId="{96815CCA-3658-45E6-AB86-4DE2AB820384}">
      <dgm:prSet/>
      <dgm:spPr/>
      <dgm:t>
        <a:bodyPr/>
        <a:lstStyle/>
        <a:p>
          <a:endParaRPr lang="en-US"/>
        </a:p>
      </dgm:t>
    </dgm:pt>
    <dgm:pt modelId="{7E4373E6-3B85-4471-8BE2-2EEAF9F25F68}" type="sibTrans" cxnId="{96815CCA-3658-45E6-AB86-4DE2AB820384}">
      <dgm:prSet/>
      <dgm:spPr/>
      <dgm:t>
        <a:bodyPr/>
        <a:lstStyle/>
        <a:p>
          <a:endParaRPr lang="en-US"/>
        </a:p>
      </dgm:t>
    </dgm:pt>
    <dgm:pt modelId="{0867A7C3-CA63-4BEB-8FB2-DFD17C424D5F}">
      <dgm:prSet phldrT="[Text]"/>
      <dgm:spPr/>
      <dgm:t>
        <a:bodyPr/>
        <a:lstStyle/>
        <a:p>
          <a:r>
            <a:rPr lang="en-US" dirty="0" smtClean="0"/>
            <a:t>SINKs</a:t>
          </a:r>
          <a:endParaRPr lang="en-US" dirty="0"/>
        </a:p>
      </dgm:t>
    </dgm:pt>
    <dgm:pt modelId="{76F55AC7-1492-4BF4-88D1-D3ED3A27400D}" type="parTrans" cxnId="{07A5CD6C-2FEB-4A17-AF1C-CE4FE2930FB6}">
      <dgm:prSet/>
      <dgm:spPr/>
      <dgm:t>
        <a:bodyPr/>
        <a:lstStyle/>
        <a:p>
          <a:endParaRPr lang="en-US"/>
        </a:p>
      </dgm:t>
    </dgm:pt>
    <dgm:pt modelId="{D12B6905-F49F-47A4-A903-E9EB99D90557}" type="sibTrans" cxnId="{07A5CD6C-2FEB-4A17-AF1C-CE4FE2930FB6}">
      <dgm:prSet/>
      <dgm:spPr/>
      <dgm:t>
        <a:bodyPr/>
        <a:lstStyle/>
        <a:p>
          <a:endParaRPr lang="en-US"/>
        </a:p>
      </dgm:t>
    </dgm:pt>
    <dgm:pt modelId="{5BC544F4-A2AF-41E1-9AA5-2257736BAC4F}" type="pres">
      <dgm:prSet presAssocID="{D5E440B4-1E4A-455E-9C0D-584113F0359D}" presName="compositeShape" presStyleCnt="0">
        <dgm:presLayoutVars>
          <dgm:chMax val="2"/>
          <dgm:dir/>
          <dgm:resizeHandles val="exact"/>
        </dgm:presLayoutVars>
      </dgm:prSet>
      <dgm:spPr/>
      <dgm:t>
        <a:bodyPr/>
        <a:lstStyle/>
        <a:p>
          <a:endParaRPr lang="en-US"/>
        </a:p>
      </dgm:t>
    </dgm:pt>
    <dgm:pt modelId="{9B22526D-4204-466C-8642-5E3BA4F1B142}" type="pres">
      <dgm:prSet presAssocID="{D5E440B4-1E4A-455E-9C0D-584113F0359D}" presName="ribbon" presStyleLbl="node1" presStyleIdx="0" presStyleCnt="1"/>
      <dgm:spPr/>
    </dgm:pt>
    <dgm:pt modelId="{BBB0C570-828F-4DE2-AF16-79D65BA02729}" type="pres">
      <dgm:prSet presAssocID="{D5E440B4-1E4A-455E-9C0D-584113F0359D}" presName="leftArrowText" presStyleLbl="node1" presStyleIdx="0" presStyleCnt="1">
        <dgm:presLayoutVars>
          <dgm:chMax val="0"/>
          <dgm:bulletEnabled val="1"/>
        </dgm:presLayoutVars>
      </dgm:prSet>
      <dgm:spPr/>
      <dgm:t>
        <a:bodyPr/>
        <a:lstStyle/>
        <a:p>
          <a:endParaRPr lang="en-US"/>
        </a:p>
      </dgm:t>
    </dgm:pt>
    <dgm:pt modelId="{29EF6E0A-DBF8-40CE-A85F-5F7F0A1025D0}" type="pres">
      <dgm:prSet presAssocID="{D5E440B4-1E4A-455E-9C0D-584113F0359D}" presName="rightArrowText" presStyleLbl="node1" presStyleIdx="0" presStyleCnt="1">
        <dgm:presLayoutVars>
          <dgm:chMax val="0"/>
          <dgm:bulletEnabled val="1"/>
        </dgm:presLayoutVars>
      </dgm:prSet>
      <dgm:spPr/>
      <dgm:t>
        <a:bodyPr/>
        <a:lstStyle/>
        <a:p>
          <a:endParaRPr lang="en-US"/>
        </a:p>
      </dgm:t>
    </dgm:pt>
  </dgm:ptLst>
  <dgm:cxnLst>
    <dgm:cxn modelId="{96815CCA-3658-45E6-AB86-4DE2AB820384}" srcId="{D5E440B4-1E4A-455E-9C0D-584113F0359D}" destId="{382159CF-F1AD-4186-A76F-492F74E82177}" srcOrd="0" destOrd="0" parTransId="{26E7D5FD-87B1-43F6-818B-2750D513E726}" sibTransId="{7E4373E6-3B85-4471-8BE2-2EEAF9F25F68}"/>
    <dgm:cxn modelId="{07A5CD6C-2FEB-4A17-AF1C-CE4FE2930FB6}" srcId="{D5E440B4-1E4A-455E-9C0D-584113F0359D}" destId="{0867A7C3-CA63-4BEB-8FB2-DFD17C424D5F}" srcOrd="1" destOrd="0" parTransId="{76F55AC7-1492-4BF4-88D1-D3ED3A27400D}" sibTransId="{D12B6905-F49F-47A4-A903-E9EB99D90557}"/>
    <dgm:cxn modelId="{24668003-A24E-49F2-A969-311495868C11}" type="presOf" srcId="{382159CF-F1AD-4186-A76F-492F74E82177}" destId="{BBB0C570-828F-4DE2-AF16-79D65BA02729}" srcOrd="0" destOrd="0" presId="urn:microsoft.com/office/officeart/2005/8/layout/arrow6"/>
    <dgm:cxn modelId="{F95084C4-23FA-496B-88A5-4683CD2F174F}" type="presOf" srcId="{D5E440B4-1E4A-455E-9C0D-584113F0359D}" destId="{5BC544F4-A2AF-41E1-9AA5-2257736BAC4F}" srcOrd="0" destOrd="0" presId="urn:microsoft.com/office/officeart/2005/8/layout/arrow6"/>
    <dgm:cxn modelId="{ED8FF157-6BE9-4D6C-A1C8-6C003F0CB318}" type="presOf" srcId="{0867A7C3-CA63-4BEB-8FB2-DFD17C424D5F}" destId="{29EF6E0A-DBF8-40CE-A85F-5F7F0A1025D0}" srcOrd="0" destOrd="0" presId="urn:microsoft.com/office/officeart/2005/8/layout/arrow6"/>
    <dgm:cxn modelId="{A4C08182-D876-47D8-8F62-FD85E057EB31}" type="presParOf" srcId="{5BC544F4-A2AF-41E1-9AA5-2257736BAC4F}" destId="{9B22526D-4204-466C-8642-5E3BA4F1B142}" srcOrd="0" destOrd="0" presId="urn:microsoft.com/office/officeart/2005/8/layout/arrow6"/>
    <dgm:cxn modelId="{4F03B775-EA4E-47C3-93A1-ED7D3B7FD1F3}" type="presParOf" srcId="{5BC544F4-A2AF-41E1-9AA5-2257736BAC4F}" destId="{BBB0C570-828F-4DE2-AF16-79D65BA02729}" srcOrd="1" destOrd="0" presId="urn:microsoft.com/office/officeart/2005/8/layout/arrow6"/>
    <dgm:cxn modelId="{72F3295E-4FA1-4E74-BABD-4E35A060DA4D}" type="presParOf" srcId="{5BC544F4-A2AF-41E1-9AA5-2257736BAC4F}" destId="{29EF6E0A-DBF8-40CE-A85F-5F7F0A1025D0}" srcOrd="2" destOrd="0" presId="urn:microsoft.com/office/officeart/2005/8/layout/arrow6"/>
  </dgm:cxnLst>
  <dgm:bg/>
  <dgm:whole/>
  <dgm:extLst>
    <a:ext uri="http://schemas.microsoft.com/office/drawing/2008/diagram">
      <dsp:dataModelExt xmlns:dsp="http://schemas.microsoft.com/office/drawing/2008/diagram" relId="rId1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DC126F-A7A1-49C4-9D79-4196DD43A569}">
      <dsp:nvSpPr>
        <dsp:cNvPr id="0" name=""/>
        <dsp:cNvSpPr/>
      </dsp:nvSpPr>
      <dsp:spPr>
        <a:xfrm>
          <a:off x="1016000" y="0"/>
          <a:ext cx="4064000" cy="4064000"/>
        </a:xfrm>
        <a:prstGeom prst="diamond">
          <a:avLst/>
        </a:prstGeom>
        <a:solidFill>
          <a:schemeClr val="accent2">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9D5859B1-4B32-4118-A13D-5696A7CF31B4}">
      <dsp:nvSpPr>
        <dsp:cNvPr id="0" name=""/>
        <dsp:cNvSpPr/>
      </dsp:nvSpPr>
      <dsp:spPr>
        <a:xfrm>
          <a:off x="1402080" y="386080"/>
          <a:ext cx="1584960" cy="1584960"/>
        </a:xfrm>
        <a:prstGeom prst="round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National Strategy </a:t>
          </a:r>
        </a:p>
        <a:p>
          <a:pPr lvl="0" algn="ctr" defTabSz="844550">
            <a:lnSpc>
              <a:spcPct val="90000"/>
            </a:lnSpc>
            <a:spcBef>
              <a:spcPct val="0"/>
            </a:spcBef>
            <a:spcAft>
              <a:spcPct val="35000"/>
            </a:spcAft>
          </a:pPr>
          <a:r>
            <a:rPr lang="en-US" sz="1900" kern="1200" dirty="0" smtClean="0"/>
            <a:t>or </a:t>
          </a:r>
        </a:p>
        <a:p>
          <a:pPr lvl="0" algn="ctr" defTabSz="844550">
            <a:lnSpc>
              <a:spcPct val="90000"/>
            </a:lnSpc>
            <a:spcBef>
              <a:spcPct val="0"/>
            </a:spcBef>
            <a:spcAft>
              <a:spcPct val="35000"/>
            </a:spcAft>
          </a:pPr>
          <a:r>
            <a:rPr lang="en-US" sz="1900" kern="1200" dirty="0" smtClean="0"/>
            <a:t>Action Plan</a:t>
          </a:r>
          <a:endParaRPr lang="en-GB" sz="1900" kern="1200" dirty="0"/>
        </a:p>
      </dsp:txBody>
      <dsp:txXfrm>
        <a:off x="1479451" y="463451"/>
        <a:ext cx="1430218" cy="1430218"/>
      </dsp:txXfrm>
    </dsp:sp>
    <dsp:sp modelId="{67353C95-5F04-4725-A4E2-B8A521A865CD}">
      <dsp:nvSpPr>
        <dsp:cNvPr id="0" name=""/>
        <dsp:cNvSpPr/>
      </dsp:nvSpPr>
      <dsp:spPr>
        <a:xfrm>
          <a:off x="3108960" y="386080"/>
          <a:ext cx="1584960" cy="1584960"/>
        </a:xfrm>
        <a:prstGeom prst="roundRect">
          <a:avLst/>
        </a:prstGeom>
        <a:solidFill>
          <a:schemeClr val="accent2">
            <a:hueOff val="1560506"/>
            <a:satOff val="-1946"/>
            <a:lumOff val="45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NFMS</a:t>
          </a:r>
          <a:endParaRPr lang="en-GB" sz="1900" kern="1200" dirty="0"/>
        </a:p>
      </dsp:txBody>
      <dsp:txXfrm>
        <a:off x="3186331" y="463451"/>
        <a:ext cx="1430218" cy="1430218"/>
      </dsp:txXfrm>
    </dsp:sp>
    <dsp:sp modelId="{7DB56A9E-6905-4154-9C28-52DB788F2DE4}">
      <dsp:nvSpPr>
        <dsp:cNvPr id="0" name=""/>
        <dsp:cNvSpPr/>
      </dsp:nvSpPr>
      <dsp:spPr>
        <a:xfrm>
          <a:off x="1402080" y="2092960"/>
          <a:ext cx="1584960" cy="1584960"/>
        </a:xfrm>
        <a:prstGeom prst="roundRect">
          <a:avLst/>
        </a:prstGeom>
        <a:solidFill>
          <a:schemeClr val="accent2">
            <a:hueOff val="3121013"/>
            <a:satOff val="-3893"/>
            <a:lumOff val="915"/>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SIS</a:t>
          </a:r>
        </a:p>
        <a:p>
          <a:pPr lvl="0" algn="ctr" defTabSz="844550">
            <a:lnSpc>
              <a:spcPct val="90000"/>
            </a:lnSpc>
            <a:spcBef>
              <a:spcPct val="0"/>
            </a:spcBef>
            <a:spcAft>
              <a:spcPct val="35000"/>
            </a:spcAft>
          </a:pPr>
          <a:r>
            <a:rPr lang="en-US" sz="1900" kern="1200" dirty="0" smtClean="0"/>
            <a:t>(safeguards)</a:t>
          </a:r>
          <a:endParaRPr lang="en-GB" sz="1900" kern="1200" dirty="0"/>
        </a:p>
      </dsp:txBody>
      <dsp:txXfrm>
        <a:off x="1479451" y="2170331"/>
        <a:ext cx="1430218" cy="1430218"/>
      </dsp:txXfrm>
    </dsp:sp>
    <dsp:sp modelId="{874A234E-A221-479A-9021-5133D3481F1B}">
      <dsp:nvSpPr>
        <dsp:cNvPr id="0" name=""/>
        <dsp:cNvSpPr/>
      </dsp:nvSpPr>
      <dsp:spPr>
        <a:xfrm>
          <a:off x="3108960" y="2092960"/>
          <a:ext cx="1584960" cy="1584960"/>
        </a:xfrm>
        <a:prstGeom prst="roundRect">
          <a:avLst/>
        </a:prstGeom>
        <a:solidFill>
          <a:schemeClr val="accent2">
            <a:hueOff val="4681519"/>
            <a:satOff val="-5839"/>
            <a:lumOff val="1373"/>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FREL/FRL</a:t>
          </a:r>
          <a:endParaRPr lang="en-GB" sz="1900" kern="1200" dirty="0"/>
        </a:p>
      </dsp:txBody>
      <dsp:txXfrm>
        <a:off x="3186331" y="2170331"/>
        <a:ext cx="1430218" cy="14302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C1059-F7DF-40EF-8A4A-9FE6B128B5B4}">
      <dsp:nvSpPr>
        <dsp:cNvPr id="0" name=""/>
        <dsp:cNvSpPr/>
      </dsp:nvSpPr>
      <dsp:spPr>
        <a:xfrm>
          <a:off x="1785"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dsp:txBody>
      <dsp:txXfrm>
        <a:off x="264201" y="1636867"/>
        <a:ext cx="1267058" cy="790264"/>
      </dsp:txXfrm>
    </dsp:sp>
    <dsp:sp modelId="{94D02C7F-1746-497D-9B7F-95AF3AC4597F}">
      <dsp:nvSpPr>
        <dsp:cNvPr id="0" name=""/>
        <dsp:cNvSpPr/>
      </dsp:nvSpPr>
      <dsp:spPr>
        <a:xfrm>
          <a:off x="1435298"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NFMS</a:t>
          </a:r>
          <a:endParaRPr lang="en-US" sz="1700" kern="1200" dirty="0"/>
        </a:p>
      </dsp:txBody>
      <dsp:txXfrm>
        <a:off x="1697714" y="1636867"/>
        <a:ext cx="1267058" cy="790264"/>
      </dsp:txXfrm>
    </dsp:sp>
    <dsp:sp modelId="{37AF7AA9-7533-4353-9CE3-E053B85A6E72}">
      <dsp:nvSpPr>
        <dsp:cNvPr id="0" name=""/>
        <dsp:cNvSpPr/>
      </dsp:nvSpPr>
      <dsp:spPr>
        <a:xfrm>
          <a:off x="2868810"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dsp:txBody>
      <dsp:txXfrm>
        <a:off x="3131226" y="1636867"/>
        <a:ext cx="1267058" cy="790264"/>
      </dsp:txXfrm>
    </dsp:sp>
    <dsp:sp modelId="{E0336C22-2E01-4CE6-A826-9CB59E32FD8E}">
      <dsp:nvSpPr>
        <dsp:cNvPr id="0" name=""/>
        <dsp:cNvSpPr/>
      </dsp:nvSpPr>
      <dsp:spPr>
        <a:xfrm>
          <a:off x="4302323"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FRELs/FRLs</a:t>
          </a:r>
          <a:endParaRPr lang="en-US" sz="1700" kern="1200" dirty="0"/>
        </a:p>
      </dsp:txBody>
      <dsp:txXfrm>
        <a:off x="4564739" y="1636867"/>
        <a:ext cx="1267058" cy="7902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2F3D3-9F53-4858-B7AC-4FFF45F63425}">
      <dsp:nvSpPr>
        <dsp:cNvPr id="0" name=""/>
        <dsp:cNvSpPr/>
      </dsp:nvSpPr>
      <dsp:spPr>
        <a:xfrm rot="5400000">
          <a:off x="3063307" y="923036"/>
          <a:ext cx="723256" cy="617727"/>
        </a:xfrm>
        <a:prstGeom prst="hexagon">
          <a:avLst>
            <a:gd name="adj" fmla="val 25000"/>
            <a:gd name="vf" fmla="val 115470"/>
          </a:avLst>
        </a:prstGeom>
        <a:solidFill>
          <a:srgbClr val="A99085"/>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kern="1200" dirty="0" smtClean="0"/>
            <a:t>SNFMF</a:t>
          </a:r>
          <a:endParaRPr lang="en-US" sz="900" kern="1200" dirty="0"/>
        </a:p>
      </dsp:txBody>
      <dsp:txXfrm rot="-5400000">
        <a:off x="3211515" y="982021"/>
        <a:ext cx="426839" cy="499758"/>
      </dsp:txXfrm>
    </dsp:sp>
    <dsp:sp modelId="{07584B3D-6632-4C0C-B4AB-CB8B6DF370FC}">
      <dsp:nvSpPr>
        <dsp:cNvPr id="0" name=""/>
        <dsp:cNvSpPr/>
      </dsp:nvSpPr>
      <dsp:spPr>
        <a:xfrm>
          <a:off x="4206240" y="1693333"/>
          <a:ext cx="1889760" cy="1016000"/>
        </a:xfrm>
        <a:prstGeom prst="rect">
          <a:avLst/>
        </a:prstGeom>
        <a:noFill/>
        <a:ln>
          <a:noFill/>
        </a:ln>
        <a:effectLst/>
      </dsp:spPr>
      <dsp:style>
        <a:lnRef idx="0">
          <a:scrgbClr r="0" g="0" b="0"/>
        </a:lnRef>
        <a:fillRef idx="0">
          <a:scrgbClr r="0" g="0" b="0"/>
        </a:fillRef>
        <a:effectRef idx="0">
          <a:scrgbClr r="0" g="0" b="0"/>
        </a:effectRef>
        <a:fontRef idx="minor"/>
      </dsp:style>
    </dsp:sp>
    <dsp:sp modelId="{8A8B05A9-F573-439C-883E-28E4E9BF476B}">
      <dsp:nvSpPr>
        <dsp:cNvPr id="0" name=""/>
        <dsp:cNvSpPr/>
      </dsp:nvSpPr>
      <dsp:spPr>
        <a:xfrm rot="5400000">
          <a:off x="2792882" y="2572394"/>
          <a:ext cx="966639" cy="969940"/>
        </a:xfrm>
        <a:prstGeom prst="hexagon">
          <a:avLst>
            <a:gd name="adj" fmla="val 25000"/>
            <a:gd name="vf" fmla="val 115470"/>
          </a:avLst>
        </a:prstGeom>
        <a:solidFill>
          <a:srgbClr val="A99085"/>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en-US" sz="1700" kern="1200" dirty="0" smtClean="0"/>
            <a:t>SNFMS</a:t>
          </a:r>
          <a:endParaRPr lang="en-US" sz="1700" kern="1200" dirty="0"/>
        </a:p>
      </dsp:txBody>
      <dsp:txXfrm rot="-5400000">
        <a:off x="2952889" y="2735152"/>
        <a:ext cx="646626" cy="6444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C1059-F7DF-40EF-8A4A-9FE6B128B5B4}">
      <dsp:nvSpPr>
        <dsp:cNvPr id="0" name=""/>
        <dsp:cNvSpPr/>
      </dsp:nvSpPr>
      <dsp:spPr>
        <a:xfrm>
          <a:off x="1785"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dsp:txBody>
      <dsp:txXfrm>
        <a:off x="264201" y="1636867"/>
        <a:ext cx="1267058" cy="790264"/>
      </dsp:txXfrm>
    </dsp:sp>
    <dsp:sp modelId="{94D02C7F-1746-497D-9B7F-95AF3AC4597F}">
      <dsp:nvSpPr>
        <dsp:cNvPr id="0" name=""/>
        <dsp:cNvSpPr/>
      </dsp:nvSpPr>
      <dsp:spPr>
        <a:xfrm>
          <a:off x="1435298"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NFMS</a:t>
          </a:r>
          <a:endParaRPr lang="en-US" sz="1700" kern="1200" dirty="0"/>
        </a:p>
      </dsp:txBody>
      <dsp:txXfrm>
        <a:off x="1697714" y="1636867"/>
        <a:ext cx="1267058" cy="790264"/>
      </dsp:txXfrm>
    </dsp:sp>
    <dsp:sp modelId="{37AF7AA9-7533-4353-9CE3-E053B85A6E72}">
      <dsp:nvSpPr>
        <dsp:cNvPr id="0" name=""/>
        <dsp:cNvSpPr/>
      </dsp:nvSpPr>
      <dsp:spPr>
        <a:xfrm>
          <a:off x="2868810"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dsp:txBody>
      <dsp:txXfrm>
        <a:off x="3131226" y="1636867"/>
        <a:ext cx="1267058" cy="790264"/>
      </dsp:txXfrm>
    </dsp:sp>
    <dsp:sp modelId="{E0336C22-2E01-4CE6-A826-9CB59E32FD8E}">
      <dsp:nvSpPr>
        <dsp:cNvPr id="0" name=""/>
        <dsp:cNvSpPr/>
      </dsp:nvSpPr>
      <dsp:spPr>
        <a:xfrm>
          <a:off x="4302323"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FRELs/FRLs</a:t>
          </a:r>
          <a:endParaRPr lang="en-US" sz="1700" kern="1200" dirty="0"/>
        </a:p>
      </dsp:txBody>
      <dsp:txXfrm>
        <a:off x="4564739" y="1636867"/>
        <a:ext cx="1267058" cy="7902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2F3D3-9F53-4858-B7AC-4FFF45F63425}">
      <dsp:nvSpPr>
        <dsp:cNvPr id="0" name=""/>
        <dsp:cNvSpPr/>
      </dsp:nvSpPr>
      <dsp:spPr>
        <a:xfrm rot="5400000">
          <a:off x="3063307" y="923036"/>
          <a:ext cx="723256" cy="617727"/>
        </a:xfrm>
        <a:prstGeom prst="hexagon">
          <a:avLst>
            <a:gd name="adj" fmla="val 25000"/>
            <a:gd name="vf" fmla="val 115470"/>
          </a:avLst>
        </a:prstGeom>
        <a:solidFill>
          <a:srgbClr val="A99085"/>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kern="1200" dirty="0" smtClean="0"/>
            <a:t>SNFMF</a:t>
          </a:r>
          <a:endParaRPr lang="en-US" sz="900" kern="1200" dirty="0"/>
        </a:p>
      </dsp:txBody>
      <dsp:txXfrm rot="-5400000">
        <a:off x="3211515" y="982021"/>
        <a:ext cx="426839" cy="499758"/>
      </dsp:txXfrm>
    </dsp:sp>
    <dsp:sp modelId="{07584B3D-6632-4C0C-B4AB-CB8B6DF370FC}">
      <dsp:nvSpPr>
        <dsp:cNvPr id="0" name=""/>
        <dsp:cNvSpPr/>
      </dsp:nvSpPr>
      <dsp:spPr>
        <a:xfrm>
          <a:off x="4206240" y="1693333"/>
          <a:ext cx="1889760" cy="1016000"/>
        </a:xfrm>
        <a:prstGeom prst="rect">
          <a:avLst/>
        </a:prstGeom>
        <a:noFill/>
        <a:ln>
          <a:noFill/>
        </a:ln>
        <a:effectLst/>
      </dsp:spPr>
      <dsp:style>
        <a:lnRef idx="0">
          <a:scrgbClr r="0" g="0" b="0"/>
        </a:lnRef>
        <a:fillRef idx="0">
          <a:scrgbClr r="0" g="0" b="0"/>
        </a:fillRef>
        <a:effectRef idx="0">
          <a:scrgbClr r="0" g="0" b="0"/>
        </a:effectRef>
        <a:fontRef idx="minor"/>
      </dsp:style>
    </dsp:sp>
    <dsp:sp modelId="{8A8B05A9-F573-439C-883E-28E4E9BF476B}">
      <dsp:nvSpPr>
        <dsp:cNvPr id="0" name=""/>
        <dsp:cNvSpPr/>
      </dsp:nvSpPr>
      <dsp:spPr>
        <a:xfrm rot="5400000">
          <a:off x="2792882" y="2572394"/>
          <a:ext cx="966639" cy="969940"/>
        </a:xfrm>
        <a:prstGeom prst="hexagon">
          <a:avLst>
            <a:gd name="adj" fmla="val 25000"/>
            <a:gd name="vf" fmla="val 115470"/>
          </a:avLst>
        </a:prstGeom>
        <a:solidFill>
          <a:srgbClr val="A99085"/>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en-US" sz="1700" kern="1200" dirty="0" smtClean="0"/>
            <a:t>SNFMS</a:t>
          </a:r>
          <a:endParaRPr lang="en-US" sz="1700" kern="1200" dirty="0"/>
        </a:p>
      </dsp:txBody>
      <dsp:txXfrm rot="-5400000">
        <a:off x="2952889" y="2735152"/>
        <a:ext cx="646626" cy="64442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9C1059-F7DF-40EF-8A4A-9FE6B128B5B4}">
      <dsp:nvSpPr>
        <dsp:cNvPr id="0" name=""/>
        <dsp:cNvSpPr/>
      </dsp:nvSpPr>
      <dsp:spPr>
        <a:xfrm>
          <a:off x="1785"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dsp:txBody>
      <dsp:txXfrm>
        <a:off x="264201" y="1636867"/>
        <a:ext cx="1267058" cy="790264"/>
      </dsp:txXfrm>
    </dsp:sp>
    <dsp:sp modelId="{94D02C7F-1746-497D-9B7F-95AF3AC4597F}">
      <dsp:nvSpPr>
        <dsp:cNvPr id="0" name=""/>
        <dsp:cNvSpPr/>
      </dsp:nvSpPr>
      <dsp:spPr>
        <a:xfrm>
          <a:off x="1435298"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NFMS</a:t>
          </a:r>
          <a:endParaRPr lang="en-US" sz="1700" kern="1200" dirty="0"/>
        </a:p>
      </dsp:txBody>
      <dsp:txXfrm>
        <a:off x="1697714" y="1636867"/>
        <a:ext cx="1267058" cy="790264"/>
      </dsp:txXfrm>
    </dsp:sp>
    <dsp:sp modelId="{37AF7AA9-7533-4353-9CE3-E053B85A6E72}">
      <dsp:nvSpPr>
        <dsp:cNvPr id="0" name=""/>
        <dsp:cNvSpPr/>
      </dsp:nvSpPr>
      <dsp:spPr>
        <a:xfrm>
          <a:off x="2868810"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dsp:txBody>
      <dsp:txXfrm>
        <a:off x="3131226" y="1636867"/>
        <a:ext cx="1267058" cy="790264"/>
      </dsp:txXfrm>
    </dsp:sp>
    <dsp:sp modelId="{E0336C22-2E01-4CE6-A826-9CB59E32FD8E}">
      <dsp:nvSpPr>
        <dsp:cNvPr id="0" name=""/>
        <dsp:cNvSpPr/>
      </dsp:nvSpPr>
      <dsp:spPr>
        <a:xfrm>
          <a:off x="4302323" y="1473198"/>
          <a:ext cx="1791890" cy="1117602"/>
        </a:xfrm>
        <a:prstGeom prst="ellipse">
          <a:avLst/>
        </a:prstGeom>
        <a:solidFill>
          <a:schemeClr val="bg1"/>
        </a:solidFill>
        <a:ln w="25400" cap="flat" cmpd="sng" algn="ctr">
          <a:solidFill>
            <a:schemeClr val="bg2">
              <a:lumMod val="5000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FRELs/FRLs</a:t>
          </a:r>
          <a:endParaRPr lang="en-US" sz="1700" kern="1200" dirty="0"/>
        </a:p>
      </dsp:txBody>
      <dsp:txXfrm>
        <a:off x="4564739" y="1636867"/>
        <a:ext cx="1267058" cy="79026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B2F3D3-9F53-4858-B7AC-4FFF45F63425}">
      <dsp:nvSpPr>
        <dsp:cNvPr id="0" name=""/>
        <dsp:cNvSpPr/>
      </dsp:nvSpPr>
      <dsp:spPr>
        <a:xfrm rot="5400000">
          <a:off x="3063307" y="923036"/>
          <a:ext cx="723256" cy="617727"/>
        </a:xfrm>
        <a:prstGeom prst="hexagon">
          <a:avLst>
            <a:gd name="adj" fmla="val 25000"/>
            <a:gd name="vf" fmla="val 115470"/>
          </a:avLst>
        </a:prstGeom>
        <a:solidFill>
          <a:srgbClr val="A99085"/>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kern="1200" dirty="0" smtClean="0"/>
            <a:t>SNFMF</a:t>
          </a:r>
          <a:endParaRPr lang="en-US" sz="900" kern="1200" dirty="0"/>
        </a:p>
      </dsp:txBody>
      <dsp:txXfrm rot="-5400000">
        <a:off x="3211515" y="982021"/>
        <a:ext cx="426839" cy="499758"/>
      </dsp:txXfrm>
    </dsp:sp>
    <dsp:sp modelId="{07584B3D-6632-4C0C-B4AB-CB8B6DF370FC}">
      <dsp:nvSpPr>
        <dsp:cNvPr id="0" name=""/>
        <dsp:cNvSpPr/>
      </dsp:nvSpPr>
      <dsp:spPr>
        <a:xfrm>
          <a:off x="4206240" y="1693333"/>
          <a:ext cx="1889760" cy="1016000"/>
        </a:xfrm>
        <a:prstGeom prst="rect">
          <a:avLst/>
        </a:prstGeom>
        <a:noFill/>
        <a:ln>
          <a:noFill/>
        </a:ln>
        <a:effectLst/>
      </dsp:spPr>
      <dsp:style>
        <a:lnRef idx="0">
          <a:scrgbClr r="0" g="0" b="0"/>
        </a:lnRef>
        <a:fillRef idx="0">
          <a:scrgbClr r="0" g="0" b="0"/>
        </a:fillRef>
        <a:effectRef idx="0">
          <a:scrgbClr r="0" g="0" b="0"/>
        </a:effectRef>
        <a:fontRef idx="minor"/>
      </dsp:style>
    </dsp:sp>
    <dsp:sp modelId="{8A8B05A9-F573-439C-883E-28E4E9BF476B}">
      <dsp:nvSpPr>
        <dsp:cNvPr id="0" name=""/>
        <dsp:cNvSpPr/>
      </dsp:nvSpPr>
      <dsp:spPr>
        <a:xfrm rot="5400000">
          <a:off x="2792882" y="2572394"/>
          <a:ext cx="966639" cy="969940"/>
        </a:xfrm>
        <a:prstGeom prst="hexagon">
          <a:avLst>
            <a:gd name="adj" fmla="val 25000"/>
            <a:gd name="vf" fmla="val 115470"/>
          </a:avLst>
        </a:prstGeom>
        <a:solidFill>
          <a:srgbClr val="A99085"/>
        </a:soli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en-US" sz="1700" kern="1200" dirty="0" smtClean="0"/>
            <a:t>SNFMS</a:t>
          </a:r>
          <a:endParaRPr lang="en-US" sz="1700" kern="1200" dirty="0"/>
        </a:p>
      </dsp:txBody>
      <dsp:txXfrm rot="-5400000">
        <a:off x="2952889" y="2735152"/>
        <a:ext cx="646626" cy="64442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78389E-D047-4734-A903-847DDB145377}">
      <dsp:nvSpPr>
        <dsp:cNvPr id="0" name=""/>
        <dsp:cNvSpPr/>
      </dsp:nvSpPr>
      <dsp:spPr>
        <a:xfrm rot="5400000">
          <a:off x="4856638" y="-2291361"/>
          <a:ext cx="1540014" cy="6125091"/>
        </a:xfrm>
        <a:prstGeom prst="round2Same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77850">
            <a:lnSpc>
              <a:spcPct val="90000"/>
            </a:lnSpc>
            <a:spcBef>
              <a:spcPct val="0"/>
            </a:spcBef>
            <a:spcAft>
              <a:spcPct val="15000"/>
            </a:spcAft>
            <a:buChar char="••"/>
          </a:pPr>
          <a:r>
            <a:rPr lang="en-US" sz="1300" kern="1200" dirty="0" smtClean="0"/>
            <a:t>1/CP.16, p2 (CB and TA to improve, data collection, estimation) p78 (invites organizations / </a:t>
          </a:r>
          <a:r>
            <a:rPr lang="en-US" sz="1300" kern="1200" dirty="0" err="1" smtClean="0"/>
            <a:t>stakehol</a:t>
          </a:r>
          <a:r>
            <a:rPr lang="en-US" sz="1300" kern="1200" dirty="0" smtClean="0"/>
            <a:t>. to support the 4 elements) p76 (Parties support)</a:t>
          </a:r>
          <a:endParaRPr lang="en-US" sz="1300" kern="1200" dirty="0"/>
        </a:p>
        <a:p>
          <a:pPr marL="114300" lvl="1" indent="-114300" algn="l" defTabSz="577850">
            <a:lnSpc>
              <a:spcPct val="90000"/>
            </a:lnSpc>
            <a:spcBef>
              <a:spcPct val="0"/>
            </a:spcBef>
            <a:spcAft>
              <a:spcPct val="15000"/>
            </a:spcAft>
            <a:buChar char="••"/>
          </a:pPr>
          <a:r>
            <a:rPr lang="en-US" sz="1300" kern="1200" dirty="0" smtClean="0"/>
            <a:t>4/CP.15 p5</a:t>
          </a:r>
          <a:endParaRPr lang="en-US" sz="1300" kern="1200" dirty="0"/>
        </a:p>
        <a:p>
          <a:pPr marL="114300" lvl="1" indent="-114300" algn="l" defTabSz="577850">
            <a:lnSpc>
              <a:spcPct val="90000"/>
            </a:lnSpc>
            <a:spcBef>
              <a:spcPct val="0"/>
            </a:spcBef>
            <a:spcAft>
              <a:spcPct val="15000"/>
            </a:spcAft>
            <a:buChar char="••"/>
          </a:pPr>
          <a:r>
            <a:rPr lang="en-US" sz="1300" kern="1200" dirty="0" smtClean="0"/>
            <a:t>1/CP.16 p73, p76, Annex1</a:t>
          </a:r>
          <a:endParaRPr lang="en-US" sz="1300" kern="1200" dirty="0"/>
        </a:p>
        <a:p>
          <a:pPr marL="114300" lvl="1" indent="-114300" algn="l" defTabSz="577850">
            <a:lnSpc>
              <a:spcPct val="90000"/>
            </a:lnSpc>
            <a:spcBef>
              <a:spcPct val="0"/>
            </a:spcBef>
            <a:spcAft>
              <a:spcPct val="15000"/>
            </a:spcAft>
            <a:buChar char="••"/>
          </a:pPr>
          <a:r>
            <a:rPr lang="en-US" sz="1300" b="1" strike="noStrike" kern="1200" dirty="0" smtClean="0">
              <a:effectLst>
                <a:outerShdw blurRad="38100" dist="38100" dir="2700000" algn="tl">
                  <a:srgbClr val="000000">
                    <a:alpha val="43137"/>
                  </a:srgbClr>
                </a:outerShdw>
              </a:effectLst>
            </a:rPr>
            <a:t>10/CP.19</a:t>
          </a:r>
          <a:r>
            <a:rPr lang="en-US" sz="1300" kern="1200" dirty="0" smtClean="0"/>
            <a:t> p3 (needs and functions of designated entities), p1 (designation of entities)</a:t>
          </a:r>
          <a:endParaRPr lang="en-US" sz="1300" kern="1200" dirty="0"/>
        </a:p>
        <a:p>
          <a:pPr marL="114300" lvl="1" indent="-114300" algn="l" defTabSz="577850">
            <a:lnSpc>
              <a:spcPct val="90000"/>
            </a:lnSpc>
            <a:spcBef>
              <a:spcPct val="0"/>
            </a:spcBef>
            <a:spcAft>
              <a:spcPct val="15000"/>
            </a:spcAft>
            <a:buChar char="••"/>
          </a:pPr>
          <a:r>
            <a:rPr lang="en-US" sz="1300" kern="1200" dirty="0" smtClean="0">
              <a:effectLst>
                <a:outerShdw blurRad="38100" dist="38100" dir="2700000" algn="tl">
                  <a:srgbClr val="000000">
                    <a:alpha val="43137"/>
                  </a:srgbClr>
                </a:outerShdw>
              </a:effectLst>
            </a:rPr>
            <a:t>13/CP.19</a:t>
          </a:r>
          <a:r>
            <a:rPr lang="en-US" sz="1300" kern="1200" dirty="0" smtClean="0"/>
            <a:t> p6 (development and assessment RLs)</a:t>
          </a:r>
          <a:endParaRPr lang="en-US" sz="1300" kern="1200" dirty="0"/>
        </a:p>
        <a:p>
          <a:pPr marL="114300" lvl="1" indent="-114300" algn="l" defTabSz="577850">
            <a:lnSpc>
              <a:spcPct val="90000"/>
            </a:lnSpc>
            <a:spcBef>
              <a:spcPct val="0"/>
            </a:spcBef>
            <a:spcAft>
              <a:spcPct val="15000"/>
            </a:spcAft>
            <a:buChar char="••"/>
          </a:pPr>
          <a:r>
            <a:rPr lang="en-US" sz="1300" kern="1200" dirty="0" smtClean="0">
              <a:effectLst>
                <a:outerShdw blurRad="38100" dist="38100" dir="2700000" algn="tl">
                  <a:srgbClr val="000000">
                    <a:alpha val="43137"/>
                  </a:srgbClr>
                </a:outerShdw>
              </a:effectLst>
            </a:rPr>
            <a:t>14/CP.19</a:t>
          </a:r>
          <a:r>
            <a:rPr lang="en-US" sz="1300" kern="1200" dirty="0" smtClean="0"/>
            <a:t> p14d (CB needs in the BURs annex)</a:t>
          </a:r>
          <a:endParaRPr lang="en-US" sz="1300" kern="1200" dirty="0"/>
        </a:p>
      </dsp:txBody>
      <dsp:txXfrm rot="-5400000">
        <a:off x="2564100" y="76354"/>
        <a:ext cx="6049914" cy="1389660"/>
      </dsp:txXfrm>
    </dsp:sp>
    <dsp:sp modelId="{3D078281-355E-4BE2-8E6C-61A58646ACB4}">
      <dsp:nvSpPr>
        <dsp:cNvPr id="0" name=""/>
        <dsp:cNvSpPr/>
      </dsp:nvSpPr>
      <dsp:spPr>
        <a:xfrm>
          <a:off x="73808" y="1084"/>
          <a:ext cx="2490291" cy="1540199"/>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en-US" sz="2100" kern="1200" dirty="0" smtClean="0"/>
            <a:t>Capacity building and technical assistance</a:t>
          </a:r>
          <a:endParaRPr lang="en-US" sz="2100" kern="1200" dirty="0"/>
        </a:p>
      </dsp:txBody>
      <dsp:txXfrm>
        <a:off x="148994" y="76270"/>
        <a:ext cx="2339919" cy="1389827"/>
      </dsp:txXfrm>
    </dsp:sp>
    <dsp:sp modelId="{1099537D-3671-427D-8291-DB19BCCB952C}">
      <dsp:nvSpPr>
        <dsp:cNvPr id="0" name=""/>
        <dsp:cNvSpPr/>
      </dsp:nvSpPr>
      <dsp:spPr>
        <a:xfrm rot="5400000">
          <a:off x="4631907" y="-452523"/>
          <a:ext cx="1938163" cy="6095817"/>
        </a:xfrm>
        <a:prstGeom prst="round2SameRect">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US" sz="1400" kern="1200" dirty="0" smtClean="0"/>
            <a:t>4/CP.15 (secretariat </a:t>
          </a:r>
          <a:r>
            <a:rPr lang="en-GB" sz="1400" kern="1200" dirty="0" smtClean="0"/>
            <a:t>to enhance </a:t>
          </a:r>
          <a:r>
            <a:rPr lang="en-GB" sz="1400" u="sng" kern="1200" dirty="0" smtClean="0"/>
            <a:t>coordination of the CB IPCC GL</a:t>
          </a:r>
          <a:r>
            <a:rPr lang="en-GB" sz="1400" kern="1200" dirty="0" smtClean="0"/>
            <a:t>)</a:t>
          </a:r>
          <a:endParaRPr lang="en-US" sz="1400" kern="1200" dirty="0"/>
        </a:p>
        <a:p>
          <a:pPr marL="114300" lvl="1" indent="-114300" algn="l" defTabSz="622300">
            <a:lnSpc>
              <a:spcPct val="90000"/>
            </a:lnSpc>
            <a:spcBef>
              <a:spcPct val="0"/>
            </a:spcBef>
            <a:spcAft>
              <a:spcPct val="15000"/>
            </a:spcAft>
            <a:buChar char="••"/>
          </a:pPr>
          <a:r>
            <a:rPr lang="en-US" sz="1400" kern="1200" dirty="0" smtClean="0"/>
            <a:t>1/CP.16 (Parties to </a:t>
          </a:r>
          <a:r>
            <a:rPr lang="en-US" sz="1400" u="sng" kern="1200" dirty="0" smtClean="0"/>
            <a:t>coordinate when supporting the 4 elements of CA</a:t>
          </a:r>
          <a:r>
            <a:rPr lang="en-US" sz="1400" kern="1200" dirty="0" smtClean="0"/>
            <a:t>)</a:t>
          </a:r>
          <a:endParaRPr lang="en-US" sz="1400" kern="1200" dirty="0"/>
        </a:p>
        <a:p>
          <a:pPr marL="114300" lvl="1" indent="-114300" algn="l" defTabSz="622300">
            <a:lnSpc>
              <a:spcPct val="90000"/>
            </a:lnSpc>
            <a:spcBef>
              <a:spcPct val="0"/>
            </a:spcBef>
            <a:spcAft>
              <a:spcPct val="15000"/>
            </a:spcAft>
            <a:buChar char="••"/>
          </a:pPr>
          <a:r>
            <a:rPr lang="en-US" sz="1400" kern="1200" dirty="0" smtClean="0"/>
            <a:t>1/CP.18 p29c, p34 (need and ways </a:t>
          </a:r>
          <a:r>
            <a:rPr lang="en-GB" sz="1400" kern="1200" dirty="0" smtClean="0"/>
            <a:t>improve the </a:t>
          </a:r>
          <a:r>
            <a:rPr lang="en-GB" sz="1400" u="sng" kern="1200" dirty="0" smtClean="0"/>
            <a:t>coordination of results-based finance</a:t>
          </a:r>
          <a:r>
            <a:rPr lang="en-GB" sz="1400" kern="1200" dirty="0" smtClean="0"/>
            <a:t>?)</a:t>
          </a:r>
          <a:endParaRPr lang="en-US" sz="1400" kern="1200" dirty="0"/>
        </a:p>
        <a:p>
          <a:pPr marL="114300" lvl="1" indent="-114300" algn="l" defTabSz="622300">
            <a:lnSpc>
              <a:spcPct val="90000"/>
            </a:lnSpc>
            <a:spcBef>
              <a:spcPct val="0"/>
            </a:spcBef>
            <a:spcAft>
              <a:spcPct val="15000"/>
            </a:spcAft>
            <a:buChar char="••"/>
          </a:pPr>
          <a:r>
            <a:rPr lang="en-US" sz="1400" kern="1200" dirty="0" smtClean="0">
              <a:effectLst>
                <a:outerShdw blurRad="38100" dist="38100" dir="2700000" algn="tl">
                  <a:srgbClr val="000000">
                    <a:alpha val="43137"/>
                  </a:srgbClr>
                </a:outerShdw>
              </a:effectLst>
            </a:rPr>
            <a:t>9/CP.19</a:t>
          </a:r>
          <a:r>
            <a:rPr lang="en-US" sz="1400" kern="1200" dirty="0" smtClean="0"/>
            <a:t> several references to </a:t>
          </a:r>
          <a:r>
            <a:rPr lang="en-US" sz="1400" u="sng" kern="1200" dirty="0" smtClean="0"/>
            <a:t>coordination RB finance </a:t>
          </a:r>
          <a:r>
            <a:rPr lang="en-US" sz="1400" kern="1200" dirty="0" smtClean="0"/>
            <a:t>(p6,7), SC on Finance forum (p20)</a:t>
          </a:r>
          <a:endParaRPr lang="en-US" sz="1400" kern="1200" dirty="0"/>
        </a:p>
        <a:p>
          <a:pPr marL="114300" lvl="1" indent="-114300" algn="l" defTabSz="622300">
            <a:lnSpc>
              <a:spcPct val="90000"/>
            </a:lnSpc>
            <a:spcBef>
              <a:spcPct val="0"/>
            </a:spcBef>
            <a:spcAft>
              <a:spcPct val="15000"/>
            </a:spcAft>
            <a:buChar char="••"/>
          </a:pPr>
          <a:r>
            <a:rPr lang="en-US" sz="1400" kern="1200" dirty="0" smtClean="0">
              <a:effectLst>
                <a:outerShdw blurRad="38100" dist="38100" dir="2700000" algn="tl">
                  <a:srgbClr val="000000">
                    <a:alpha val="43137"/>
                  </a:srgbClr>
                </a:outerShdw>
              </a:effectLst>
            </a:rPr>
            <a:t>10/CP.19</a:t>
          </a:r>
          <a:r>
            <a:rPr lang="en-US" sz="1400" kern="1200" dirty="0" smtClean="0"/>
            <a:t> p1 (full implementation, including other approach) p3 (functions of Entities related to coordination of support) p9 (COP23 consider if alternative governance for coordination of support is needed)</a:t>
          </a:r>
          <a:endParaRPr lang="en-US" sz="1400" kern="1200" dirty="0"/>
        </a:p>
      </dsp:txBody>
      <dsp:txXfrm rot="-5400000">
        <a:off x="2553081" y="1720916"/>
        <a:ext cx="6001204" cy="1748937"/>
      </dsp:txXfrm>
    </dsp:sp>
    <dsp:sp modelId="{592491EB-975E-49BE-A499-4B63201C8F39}">
      <dsp:nvSpPr>
        <dsp:cNvPr id="0" name=""/>
        <dsp:cNvSpPr/>
      </dsp:nvSpPr>
      <dsp:spPr>
        <a:xfrm>
          <a:off x="73808" y="1607458"/>
          <a:ext cx="2479271" cy="1975853"/>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en-US" sz="2100" kern="1200" dirty="0" smtClean="0"/>
            <a:t>Coordination of support and RB finance</a:t>
          </a:r>
          <a:endParaRPr lang="en-US" sz="2100" kern="1200" dirty="0"/>
        </a:p>
      </dsp:txBody>
      <dsp:txXfrm>
        <a:off x="170261" y="1703911"/>
        <a:ext cx="2286365" cy="1782947"/>
      </dsp:txXfrm>
    </dsp:sp>
    <dsp:sp modelId="{09E3EB8E-9D5E-4EEC-9144-FEA7ACE315DC}">
      <dsp:nvSpPr>
        <dsp:cNvPr id="0" name=""/>
        <dsp:cNvSpPr/>
      </dsp:nvSpPr>
      <dsp:spPr>
        <a:xfrm rot="5400000">
          <a:off x="4738315" y="1466675"/>
          <a:ext cx="1759629" cy="6125252"/>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a:lnSpc>
              <a:spcPct val="90000"/>
            </a:lnSpc>
            <a:spcBef>
              <a:spcPct val="0"/>
            </a:spcBef>
            <a:spcAft>
              <a:spcPct val="15000"/>
            </a:spcAft>
            <a:buChar char="••"/>
          </a:pPr>
          <a:r>
            <a:rPr lang="en-US" sz="1400" kern="1200" dirty="0" smtClean="0"/>
            <a:t>1/CP.16  p73 ( phases - </a:t>
          </a:r>
          <a:r>
            <a:rPr lang="en-GB" sz="1400" kern="1200" dirty="0" smtClean="0"/>
            <a:t>results-based demonstration activities, and evolving into results-based actions) p77 (LCA to explore finance RB)</a:t>
          </a:r>
          <a:endParaRPr lang="en-US" sz="1400" kern="1200" dirty="0"/>
        </a:p>
        <a:p>
          <a:pPr marL="114300" lvl="1" indent="-114300" algn="l" defTabSz="622300">
            <a:lnSpc>
              <a:spcPct val="90000"/>
            </a:lnSpc>
            <a:spcBef>
              <a:spcPct val="0"/>
            </a:spcBef>
            <a:spcAft>
              <a:spcPct val="15000"/>
            </a:spcAft>
            <a:buChar char="••"/>
          </a:pPr>
          <a:r>
            <a:rPr lang="en-US" sz="1400" kern="1200" dirty="0" smtClean="0"/>
            <a:t>2/CP.17 p64 (RB to be MRV) p65 (variety of sources, additional. Predictable) p66,67 (markets and non markets ref) p68 (encourage financial org)</a:t>
          </a:r>
          <a:endParaRPr lang="en-US" sz="1400" kern="1200" dirty="0"/>
        </a:p>
        <a:p>
          <a:pPr marL="114300" lvl="1" indent="-114300" algn="l" defTabSz="622300">
            <a:lnSpc>
              <a:spcPct val="90000"/>
            </a:lnSpc>
            <a:spcBef>
              <a:spcPct val="0"/>
            </a:spcBef>
            <a:spcAft>
              <a:spcPct val="15000"/>
            </a:spcAft>
            <a:buChar char="••"/>
          </a:pPr>
          <a:r>
            <a:rPr lang="en-US" sz="1400" kern="1200" dirty="0" smtClean="0"/>
            <a:t>1/CP.18 (work </a:t>
          </a:r>
          <a:r>
            <a:rPr lang="en-US" sz="1400" kern="1200" dirty="0" err="1" smtClean="0"/>
            <a:t>programme</a:t>
          </a:r>
          <a:r>
            <a:rPr lang="en-US" sz="1400" kern="1200" dirty="0" smtClean="0"/>
            <a:t> on results base finance)</a:t>
          </a:r>
          <a:endParaRPr lang="en-US" sz="1400" kern="1200" dirty="0"/>
        </a:p>
        <a:p>
          <a:pPr marL="114300" lvl="1" indent="-114300" algn="l" defTabSz="622300">
            <a:lnSpc>
              <a:spcPct val="90000"/>
            </a:lnSpc>
            <a:spcBef>
              <a:spcPct val="0"/>
            </a:spcBef>
            <a:spcAft>
              <a:spcPct val="15000"/>
            </a:spcAft>
            <a:buChar char="••"/>
          </a:pPr>
          <a:r>
            <a:rPr lang="en-US" sz="1400" kern="1200" dirty="0" smtClean="0">
              <a:effectLst>
                <a:outerShdw blurRad="38100" dist="38100" dir="2700000" algn="tl">
                  <a:srgbClr val="000000">
                    <a:alpha val="43137"/>
                  </a:srgbClr>
                </a:outerShdw>
              </a:effectLst>
            </a:rPr>
            <a:t>9/CP.19</a:t>
          </a:r>
          <a:r>
            <a:rPr lang="en-US" sz="1400" kern="1200" dirty="0" smtClean="0">
              <a:effectLst/>
            </a:rPr>
            <a:t>  (some means and institutions identified, </a:t>
          </a:r>
          <a:r>
            <a:rPr lang="en-US" sz="1400" kern="1200" dirty="0" err="1" smtClean="0">
              <a:effectLst/>
            </a:rPr>
            <a:t>inlc</a:t>
          </a:r>
          <a:r>
            <a:rPr lang="en-US" sz="1400" kern="1200" dirty="0" smtClean="0">
              <a:effectLst/>
            </a:rPr>
            <a:t>. GCF, information Hub, Standing Committee on Finance to explore) </a:t>
          </a:r>
          <a:endParaRPr lang="en-US" sz="1400" kern="1200" dirty="0">
            <a:effectLst>
              <a:outerShdw blurRad="38100" dist="38100" dir="2700000" algn="tl">
                <a:srgbClr val="000000">
                  <a:alpha val="43137"/>
                </a:srgbClr>
              </a:outerShdw>
            </a:effectLst>
          </a:endParaRPr>
        </a:p>
      </dsp:txBody>
      <dsp:txXfrm rot="-5400000">
        <a:off x="2555504" y="3735384"/>
        <a:ext cx="6039354" cy="1587833"/>
      </dsp:txXfrm>
    </dsp:sp>
    <dsp:sp modelId="{525220F1-D5D4-4D33-83CC-CF7EBC36F409}">
      <dsp:nvSpPr>
        <dsp:cNvPr id="0" name=""/>
        <dsp:cNvSpPr/>
      </dsp:nvSpPr>
      <dsp:spPr>
        <a:xfrm>
          <a:off x="73808" y="3659840"/>
          <a:ext cx="2481695" cy="1738921"/>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lvl="0" algn="ctr" defTabSz="933450">
            <a:lnSpc>
              <a:spcPct val="90000"/>
            </a:lnSpc>
            <a:spcBef>
              <a:spcPct val="0"/>
            </a:spcBef>
            <a:spcAft>
              <a:spcPct val="35000"/>
            </a:spcAft>
          </a:pPr>
          <a:r>
            <a:rPr lang="en-US" sz="2100" kern="1200" dirty="0" smtClean="0"/>
            <a:t>Result base payments for results of the implementation of activities</a:t>
          </a:r>
          <a:endParaRPr lang="en-US" sz="2100" kern="1200" dirty="0"/>
        </a:p>
      </dsp:txBody>
      <dsp:txXfrm>
        <a:off x="158695" y="3744727"/>
        <a:ext cx="2311921" cy="156914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DC126F-A7A1-49C4-9D79-4196DD43A569}">
      <dsp:nvSpPr>
        <dsp:cNvPr id="0" name=""/>
        <dsp:cNvSpPr/>
      </dsp:nvSpPr>
      <dsp:spPr>
        <a:xfrm>
          <a:off x="618516" y="0"/>
          <a:ext cx="2004577" cy="2004577"/>
        </a:xfrm>
        <a:prstGeom prst="diamond">
          <a:avLst/>
        </a:prstGeom>
        <a:solidFill>
          <a:schemeClr val="accent2">
            <a:tint val="40000"/>
            <a:hueOff val="0"/>
            <a:satOff val="0"/>
            <a:lumOff val="0"/>
            <a:alphaOff val="0"/>
          </a:schemeClr>
        </a:solidFill>
        <a:ln>
          <a:noFill/>
        </a:ln>
        <a:effectLst/>
        <a:scene3d>
          <a:camera prst="orthographicFront"/>
          <a:lightRig rig="chilly" dir="t"/>
        </a:scene3d>
        <a:sp3d z="-12700" extrusionH="1700" prstMaterial="translucentPowder">
          <a:bevelT w="25400" h="6350" prst="softRound"/>
          <a:bevelB w="0" h="0" prst="convex"/>
        </a:sp3d>
      </dsp:spPr>
      <dsp:style>
        <a:lnRef idx="0">
          <a:scrgbClr r="0" g="0" b="0"/>
        </a:lnRef>
        <a:fillRef idx="1">
          <a:scrgbClr r="0" g="0" b="0"/>
        </a:fillRef>
        <a:effectRef idx="0">
          <a:scrgbClr r="0" g="0" b="0"/>
        </a:effectRef>
        <a:fontRef idx="minor"/>
      </dsp:style>
    </dsp:sp>
    <dsp:sp modelId="{9D5859B1-4B32-4118-A13D-5696A7CF31B4}">
      <dsp:nvSpPr>
        <dsp:cNvPr id="0" name=""/>
        <dsp:cNvSpPr/>
      </dsp:nvSpPr>
      <dsp:spPr>
        <a:xfrm>
          <a:off x="808950" y="190434"/>
          <a:ext cx="781785" cy="781785"/>
        </a:xfrm>
        <a:prstGeom prst="roundRect">
          <a:avLst/>
        </a:prstGeom>
        <a:solidFill>
          <a:schemeClr val="accent2">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kern="1200" dirty="0" smtClean="0"/>
            <a:t>National Strategy </a:t>
          </a:r>
        </a:p>
        <a:p>
          <a:pPr lvl="0" algn="ctr" defTabSz="400050">
            <a:lnSpc>
              <a:spcPct val="90000"/>
            </a:lnSpc>
            <a:spcBef>
              <a:spcPct val="0"/>
            </a:spcBef>
            <a:spcAft>
              <a:spcPct val="35000"/>
            </a:spcAft>
          </a:pPr>
          <a:r>
            <a:rPr lang="en-US" sz="900" kern="1200" dirty="0" smtClean="0"/>
            <a:t>or </a:t>
          </a:r>
        </a:p>
        <a:p>
          <a:pPr lvl="0" algn="ctr" defTabSz="400050">
            <a:lnSpc>
              <a:spcPct val="90000"/>
            </a:lnSpc>
            <a:spcBef>
              <a:spcPct val="0"/>
            </a:spcBef>
            <a:spcAft>
              <a:spcPct val="35000"/>
            </a:spcAft>
          </a:pPr>
          <a:r>
            <a:rPr lang="en-US" sz="900" kern="1200" dirty="0" smtClean="0"/>
            <a:t>Action Plan</a:t>
          </a:r>
          <a:endParaRPr lang="en-GB" sz="900" kern="1200" dirty="0"/>
        </a:p>
      </dsp:txBody>
      <dsp:txXfrm>
        <a:off x="847114" y="228598"/>
        <a:ext cx="705457" cy="705457"/>
      </dsp:txXfrm>
    </dsp:sp>
    <dsp:sp modelId="{67353C95-5F04-4725-A4E2-B8A521A865CD}">
      <dsp:nvSpPr>
        <dsp:cNvPr id="0" name=""/>
        <dsp:cNvSpPr/>
      </dsp:nvSpPr>
      <dsp:spPr>
        <a:xfrm>
          <a:off x="1650873" y="190434"/>
          <a:ext cx="781785" cy="781785"/>
        </a:xfrm>
        <a:prstGeom prst="roundRect">
          <a:avLst/>
        </a:prstGeom>
        <a:solidFill>
          <a:schemeClr val="accent2">
            <a:hueOff val="1560506"/>
            <a:satOff val="-1946"/>
            <a:lumOff val="458"/>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kern="1200" dirty="0" smtClean="0"/>
            <a:t>NFMS</a:t>
          </a:r>
          <a:endParaRPr lang="en-GB" sz="900" kern="1200" dirty="0"/>
        </a:p>
      </dsp:txBody>
      <dsp:txXfrm>
        <a:off x="1689037" y="228598"/>
        <a:ext cx="705457" cy="705457"/>
      </dsp:txXfrm>
    </dsp:sp>
    <dsp:sp modelId="{7DB56A9E-6905-4154-9C28-52DB788F2DE4}">
      <dsp:nvSpPr>
        <dsp:cNvPr id="0" name=""/>
        <dsp:cNvSpPr/>
      </dsp:nvSpPr>
      <dsp:spPr>
        <a:xfrm>
          <a:off x="808950" y="1032357"/>
          <a:ext cx="781785" cy="781785"/>
        </a:xfrm>
        <a:prstGeom prst="roundRect">
          <a:avLst/>
        </a:prstGeom>
        <a:solidFill>
          <a:schemeClr val="accent2">
            <a:hueOff val="3121013"/>
            <a:satOff val="-3893"/>
            <a:lumOff val="915"/>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kern="1200" dirty="0" smtClean="0"/>
            <a:t>SIS</a:t>
          </a:r>
        </a:p>
        <a:p>
          <a:pPr lvl="0" algn="ctr" defTabSz="400050">
            <a:lnSpc>
              <a:spcPct val="90000"/>
            </a:lnSpc>
            <a:spcBef>
              <a:spcPct val="0"/>
            </a:spcBef>
            <a:spcAft>
              <a:spcPct val="35000"/>
            </a:spcAft>
          </a:pPr>
          <a:r>
            <a:rPr lang="en-US" sz="900" kern="1200" dirty="0" smtClean="0"/>
            <a:t>(safeguards)</a:t>
          </a:r>
          <a:endParaRPr lang="en-GB" sz="900" kern="1200" dirty="0"/>
        </a:p>
      </dsp:txBody>
      <dsp:txXfrm>
        <a:off x="847114" y="1070521"/>
        <a:ext cx="705457" cy="705457"/>
      </dsp:txXfrm>
    </dsp:sp>
    <dsp:sp modelId="{874A234E-A221-479A-9021-5133D3481F1B}">
      <dsp:nvSpPr>
        <dsp:cNvPr id="0" name=""/>
        <dsp:cNvSpPr/>
      </dsp:nvSpPr>
      <dsp:spPr>
        <a:xfrm>
          <a:off x="1650873" y="1032357"/>
          <a:ext cx="781785" cy="781785"/>
        </a:xfrm>
        <a:prstGeom prst="roundRect">
          <a:avLst/>
        </a:prstGeom>
        <a:solidFill>
          <a:schemeClr val="accent2">
            <a:hueOff val="4681519"/>
            <a:satOff val="-5839"/>
            <a:lumOff val="1373"/>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US" sz="900" kern="1200" dirty="0" smtClean="0"/>
            <a:t>FREL/FRL</a:t>
          </a:r>
          <a:endParaRPr lang="en-GB" sz="900" kern="1200" dirty="0"/>
        </a:p>
      </dsp:txBody>
      <dsp:txXfrm>
        <a:off x="1689037" y="1070521"/>
        <a:ext cx="705457" cy="70545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9FCF97-1A6D-4192-8A04-DBB4BF52989D}">
      <dsp:nvSpPr>
        <dsp:cNvPr id="0" name=""/>
        <dsp:cNvSpPr/>
      </dsp:nvSpPr>
      <dsp:spPr>
        <a:xfrm>
          <a:off x="731456" y="94932"/>
          <a:ext cx="1884045" cy="654304"/>
        </a:xfrm>
        <a:prstGeom prst="ellipse">
          <a:avLst/>
        </a:prstGeom>
        <a:solidFill>
          <a:schemeClr val="accent2">
            <a:tint val="50000"/>
            <a:alpha val="40000"/>
            <a:hueOff val="0"/>
            <a:satOff val="0"/>
            <a:lumOff val="0"/>
            <a:alphaOff val="0"/>
          </a:schemeClr>
        </a:solidFill>
        <a:ln>
          <a:noFill/>
        </a:ln>
        <a:effectLst/>
        <a:sp3d z="-152400" prstMaterial="matte"/>
      </dsp:spPr>
      <dsp:style>
        <a:lnRef idx="0">
          <a:scrgbClr r="0" g="0" b="0"/>
        </a:lnRef>
        <a:fillRef idx="1">
          <a:scrgbClr r="0" g="0" b="0"/>
        </a:fillRef>
        <a:effectRef idx="0">
          <a:scrgbClr r="0" g="0" b="0"/>
        </a:effectRef>
        <a:fontRef idx="minor"/>
      </dsp:style>
    </dsp:sp>
    <dsp:sp modelId="{B3E5C6CD-0F3F-448F-8196-90B17B54FFC1}">
      <dsp:nvSpPr>
        <dsp:cNvPr id="0" name=""/>
        <dsp:cNvSpPr/>
      </dsp:nvSpPr>
      <dsp:spPr>
        <a:xfrm>
          <a:off x="1493837" y="1697101"/>
          <a:ext cx="365125" cy="233680"/>
        </a:xfrm>
        <a:prstGeom prst="downArrow">
          <a:avLst/>
        </a:prstGeom>
        <a:solidFill>
          <a:schemeClr val="accent3">
            <a:tint val="4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3B9E67CD-B944-4D40-AC82-86457A5492BA}">
      <dsp:nvSpPr>
        <dsp:cNvPr id="0" name=""/>
        <dsp:cNvSpPr/>
      </dsp:nvSpPr>
      <dsp:spPr>
        <a:xfrm>
          <a:off x="800100" y="1884045"/>
          <a:ext cx="1752600" cy="4381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endParaRPr lang="en-US" sz="1500" b="1" kern="1200" dirty="0"/>
        </a:p>
      </dsp:txBody>
      <dsp:txXfrm>
        <a:off x="800100" y="1884045"/>
        <a:ext cx="1752600" cy="438150"/>
      </dsp:txXfrm>
    </dsp:sp>
    <dsp:sp modelId="{43E512A3-9755-4186-9C32-27E2D877499B}">
      <dsp:nvSpPr>
        <dsp:cNvPr id="0" name=""/>
        <dsp:cNvSpPr/>
      </dsp:nvSpPr>
      <dsp:spPr>
        <a:xfrm>
          <a:off x="1416431" y="799769"/>
          <a:ext cx="657225" cy="657225"/>
        </a:xfrm>
        <a:prstGeom prst="ellipse">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 tIns="7620" rIns="7620" bIns="7620" numCol="1" spcCol="1270" anchor="ctr" anchorCtr="0">
          <a:noAutofit/>
        </a:bodyPr>
        <a:lstStyle/>
        <a:p>
          <a:pPr lvl="0" algn="ctr" defTabSz="266700">
            <a:lnSpc>
              <a:spcPct val="90000"/>
            </a:lnSpc>
            <a:spcBef>
              <a:spcPct val="0"/>
            </a:spcBef>
            <a:spcAft>
              <a:spcPct val="35000"/>
            </a:spcAft>
          </a:pPr>
          <a:r>
            <a:rPr lang="en-US" sz="600" kern="1200" dirty="0" err="1" smtClean="0"/>
            <a:t>Enhanc</a:t>
          </a:r>
          <a:endParaRPr lang="en-US" sz="600" kern="1200" dirty="0"/>
        </a:p>
      </dsp:txBody>
      <dsp:txXfrm>
        <a:off x="1512679" y="896017"/>
        <a:ext cx="464729" cy="464729"/>
      </dsp:txXfrm>
    </dsp:sp>
    <dsp:sp modelId="{5F46D897-CCA0-4C44-88D2-37367ABD1DE3}">
      <dsp:nvSpPr>
        <dsp:cNvPr id="0" name=""/>
        <dsp:cNvSpPr/>
      </dsp:nvSpPr>
      <dsp:spPr>
        <a:xfrm>
          <a:off x="1083588" y="485779"/>
          <a:ext cx="657225" cy="657225"/>
        </a:xfrm>
        <a:prstGeom prst="ellipse">
          <a:avLst/>
        </a:prstGeom>
        <a:gradFill rotWithShape="0">
          <a:gsLst>
            <a:gs pos="0">
              <a:schemeClr val="accent3">
                <a:hueOff val="5625132"/>
                <a:satOff val="-8440"/>
                <a:lumOff val="-1373"/>
                <a:alphaOff val="0"/>
                <a:shade val="51000"/>
                <a:satMod val="130000"/>
              </a:schemeClr>
            </a:gs>
            <a:gs pos="80000">
              <a:schemeClr val="accent3">
                <a:hueOff val="5625132"/>
                <a:satOff val="-8440"/>
                <a:lumOff val="-1373"/>
                <a:alphaOff val="0"/>
                <a:shade val="93000"/>
                <a:satMod val="130000"/>
              </a:schemeClr>
            </a:gs>
            <a:gs pos="100000">
              <a:schemeClr val="accent3">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 tIns="7620" rIns="7620" bIns="7620" numCol="1" spcCol="1270" anchor="ctr" anchorCtr="0">
          <a:noAutofit/>
        </a:bodyPr>
        <a:lstStyle/>
        <a:p>
          <a:pPr lvl="0" algn="ctr" defTabSz="266700">
            <a:lnSpc>
              <a:spcPct val="90000"/>
            </a:lnSpc>
            <a:spcBef>
              <a:spcPct val="0"/>
            </a:spcBef>
            <a:spcAft>
              <a:spcPct val="35000"/>
            </a:spcAft>
          </a:pPr>
          <a:r>
            <a:rPr lang="en-US" sz="600" kern="1200" dirty="0" smtClean="0"/>
            <a:t>Conservation</a:t>
          </a:r>
        </a:p>
        <a:p>
          <a:pPr lvl="0" algn="ctr" defTabSz="266700">
            <a:lnSpc>
              <a:spcPct val="90000"/>
            </a:lnSpc>
            <a:spcBef>
              <a:spcPct val="0"/>
            </a:spcBef>
            <a:spcAft>
              <a:spcPct val="35000"/>
            </a:spcAft>
          </a:pPr>
          <a:endParaRPr lang="en-US" sz="600" kern="1200" dirty="0" smtClean="0"/>
        </a:p>
        <a:p>
          <a:pPr lvl="0" algn="ctr" defTabSz="266700">
            <a:lnSpc>
              <a:spcPct val="90000"/>
            </a:lnSpc>
            <a:spcBef>
              <a:spcPct val="0"/>
            </a:spcBef>
            <a:spcAft>
              <a:spcPct val="35000"/>
            </a:spcAft>
          </a:pPr>
          <a:r>
            <a:rPr lang="en-US" sz="600" kern="1200" dirty="0" smtClean="0"/>
            <a:t>SFM</a:t>
          </a:r>
        </a:p>
      </dsp:txBody>
      <dsp:txXfrm>
        <a:off x="1179836" y="582027"/>
        <a:ext cx="464729" cy="464729"/>
      </dsp:txXfrm>
    </dsp:sp>
    <dsp:sp modelId="{E321CCFA-0B79-4BB5-AC07-71C22B1B6B11}">
      <dsp:nvSpPr>
        <dsp:cNvPr id="0" name=""/>
        <dsp:cNvSpPr/>
      </dsp:nvSpPr>
      <dsp:spPr>
        <a:xfrm>
          <a:off x="1693186" y="104774"/>
          <a:ext cx="657225" cy="657225"/>
        </a:xfrm>
        <a:prstGeom prst="ellipse">
          <a:avLst/>
        </a:prstGeom>
        <a:gradFill rotWithShape="0">
          <a:gsLst>
            <a:gs pos="0">
              <a:schemeClr val="accent3">
                <a:hueOff val="11250264"/>
                <a:satOff val="-16880"/>
                <a:lumOff val="-2745"/>
                <a:alphaOff val="0"/>
                <a:shade val="51000"/>
                <a:satMod val="130000"/>
              </a:schemeClr>
            </a:gs>
            <a:gs pos="80000">
              <a:schemeClr val="accent3">
                <a:hueOff val="11250264"/>
                <a:satOff val="-16880"/>
                <a:lumOff val="-2745"/>
                <a:alphaOff val="0"/>
                <a:shade val="93000"/>
                <a:satMod val="130000"/>
              </a:schemeClr>
            </a:gs>
            <a:gs pos="100000">
              <a:schemeClr val="accent3">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620" tIns="7620" rIns="7620" bIns="7620" numCol="1" spcCol="1270" anchor="ctr" anchorCtr="0">
          <a:noAutofit/>
        </a:bodyPr>
        <a:lstStyle/>
        <a:p>
          <a:pPr lvl="0" algn="ctr" defTabSz="266700">
            <a:lnSpc>
              <a:spcPct val="90000"/>
            </a:lnSpc>
            <a:spcBef>
              <a:spcPct val="0"/>
            </a:spcBef>
            <a:spcAft>
              <a:spcPct val="35000"/>
            </a:spcAft>
          </a:pPr>
          <a:r>
            <a:rPr lang="en-US" sz="600" kern="1200" dirty="0" err="1" smtClean="0"/>
            <a:t>Def</a:t>
          </a:r>
          <a:r>
            <a:rPr lang="en-US" sz="600" kern="1200" dirty="0" smtClean="0"/>
            <a:t> &amp; </a:t>
          </a:r>
          <a:r>
            <a:rPr lang="en-US" sz="600" kern="1200" dirty="0" err="1" smtClean="0"/>
            <a:t>Deg</a:t>
          </a:r>
          <a:endParaRPr lang="en-US" sz="600" kern="1200" dirty="0"/>
        </a:p>
      </dsp:txBody>
      <dsp:txXfrm>
        <a:off x="1789434" y="201022"/>
        <a:ext cx="464729" cy="464729"/>
      </dsp:txXfrm>
    </dsp:sp>
    <dsp:sp modelId="{436FF8F3-8CB2-4575-B22D-4830592B3DA1}">
      <dsp:nvSpPr>
        <dsp:cNvPr id="0" name=""/>
        <dsp:cNvSpPr/>
      </dsp:nvSpPr>
      <dsp:spPr>
        <a:xfrm>
          <a:off x="654050" y="14604"/>
          <a:ext cx="2044700" cy="1635760"/>
        </a:xfrm>
        <a:prstGeom prst="funnel">
          <a:avLst/>
        </a:prstGeom>
        <a:solidFill>
          <a:schemeClr val="lt1">
            <a:alpha val="4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35400"/>
        </a:sp3d>
      </dsp:spPr>
      <dsp:style>
        <a:lnRef idx="1">
          <a:scrgbClr r="0" g="0" b="0"/>
        </a:lnRef>
        <a:fillRef idx="1">
          <a:scrgbClr r="0" g="0" b="0"/>
        </a:fillRef>
        <a:effectRef idx="2">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2526D-4204-466C-8642-5E3BA4F1B142}">
      <dsp:nvSpPr>
        <dsp:cNvPr id="0" name=""/>
        <dsp:cNvSpPr/>
      </dsp:nvSpPr>
      <dsp:spPr>
        <a:xfrm>
          <a:off x="0" y="273909"/>
          <a:ext cx="2042878" cy="817151"/>
        </a:xfrm>
        <a:prstGeom prst="leftRightRibbon">
          <a:avLst/>
        </a:prstGeom>
        <a:solidFill>
          <a:schemeClr val="lt1">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BB0C570-828F-4DE2-AF16-79D65BA02729}">
      <dsp:nvSpPr>
        <dsp:cNvPr id="0" name=""/>
        <dsp:cNvSpPr/>
      </dsp:nvSpPr>
      <dsp:spPr>
        <a:xfrm>
          <a:off x="245145" y="416911"/>
          <a:ext cx="674149" cy="400404"/>
        </a:xfrm>
        <a:prstGeom prst="rect">
          <a:avLst/>
        </a:prstGeom>
        <a:noFill/>
        <a:ln>
          <a:noFill/>
        </a:ln>
        <a:effectLst>
          <a:outerShdw blurRad="40000" dist="23000" dir="5400000" rotWithShape="0">
            <a:srgbClr val="000000">
              <a:alpha val="35000"/>
            </a:srgbClr>
          </a:outerShdw>
        </a:effectLst>
        <a:sp3d/>
      </dsp:spPr>
      <dsp:style>
        <a:lnRef idx="0">
          <a:scrgbClr r="0" g="0" b="0"/>
        </a:lnRef>
        <a:fillRef idx="1">
          <a:scrgbClr r="0" g="0" b="0"/>
        </a:fillRef>
        <a:effectRef idx="2">
          <a:scrgbClr r="0" g="0" b="0"/>
        </a:effectRef>
        <a:fontRef idx="minor">
          <a:schemeClr val="lt1"/>
        </a:fontRef>
      </dsp:style>
      <dsp:txBody>
        <a:bodyPr spcFirstLastPara="0" vert="horz" wrap="square" lIns="0" tIns="64008" rIns="0" bIns="68580" numCol="1" spcCol="1270" anchor="ctr" anchorCtr="0">
          <a:noAutofit/>
          <a:sp3d extrusionH="28000" prstMaterial="matte"/>
        </a:bodyPr>
        <a:lstStyle/>
        <a:p>
          <a:pPr lvl="0" algn="ctr" defTabSz="800100">
            <a:lnSpc>
              <a:spcPct val="90000"/>
            </a:lnSpc>
            <a:spcBef>
              <a:spcPct val="0"/>
            </a:spcBef>
            <a:spcAft>
              <a:spcPct val="35000"/>
            </a:spcAft>
          </a:pPr>
          <a:r>
            <a:rPr lang="en-US" sz="1800" kern="1200" dirty="0" smtClean="0"/>
            <a:t>ERs</a:t>
          </a:r>
          <a:endParaRPr lang="en-US" sz="1800" kern="1200" dirty="0"/>
        </a:p>
      </dsp:txBody>
      <dsp:txXfrm>
        <a:off x="245145" y="416911"/>
        <a:ext cx="674149" cy="400404"/>
      </dsp:txXfrm>
    </dsp:sp>
    <dsp:sp modelId="{29EF6E0A-DBF8-40CE-A85F-5F7F0A1025D0}">
      <dsp:nvSpPr>
        <dsp:cNvPr id="0" name=""/>
        <dsp:cNvSpPr/>
      </dsp:nvSpPr>
      <dsp:spPr>
        <a:xfrm>
          <a:off x="1021439" y="547655"/>
          <a:ext cx="796722" cy="400404"/>
        </a:xfrm>
        <a:prstGeom prst="rect">
          <a:avLst/>
        </a:prstGeom>
        <a:noFill/>
        <a:ln>
          <a:noFill/>
        </a:ln>
        <a:effectLst>
          <a:outerShdw blurRad="40000" dist="23000" dir="5400000" rotWithShape="0">
            <a:srgbClr val="000000">
              <a:alpha val="35000"/>
            </a:srgbClr>
          </a:outerShdw>
        </a:effectLst>
        <a:sp3d/>
      </dsp:spPr>
      <dsp:style>
        <a:lnRef idx="0">
          <a:scrgbClr r="0" g="0" b="0"/>
        </a:lnRef>
        <a:fillRef idx="1">
          <a:scrgbClr r="0" g="0" b="0"/>
        </a:fillRef>
        <a:effectRef idx="2">
          <a:scrgbClr r="0" g="0" b="0"/>
        </a:effectRef>
        <a:fontRef idx="minor">
          <a:schemeClr val="lt1"/>
        </a:fontRef>
      </dsp:style>
      <dsp:txBody>
        <a:bodyPr spcFirstLastPara="0" vert="horz" wrap="square" lIns="0" tIns="64008" rIns="0" bIns="68580" numCol="1" spcCol="1270" anchor="ctr" anchorCtr="0">
          <a:noAutofit/>
          <a:sp3d extrusionH="28000" prstMaterial="matte"/>
        </a:bodyPr>
        <a:lstStyle/>
        <a:p>
          <a:pPr lvl="0" algn="ctr" defTabSz="800100">
            <a:lnSpc>
              <a:spcPct val="90000"/>
            </a:lnSpc>
            <a:spcBef>
              <a:spcPct val="0"/>
            </a:spcBef>
            <a:spcAft>
              <a:spcPct val="35000"/>
            </a:spcAft>
          </a:pPr>
          <a:r>
            <a:rPr lang="en-US" sz="1800" kern="1200" dirty="0" smtClean="0"/>
            <a:t>SINKs</a:t>
          </a:r>
          <a:endParaRPr lang="en-US" sz="1800" kern="1200" dirty="0"/>
        </a:p>
      </dsp:txBody>
      <dsp:txXfrm>
        <a:off x="1021439" y="547655"/>
        <a:ext cx="796722" cy="400404"/>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0.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11.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AACBC6E-4041-4B34-8436-F53159732436}" type="datetimeFigureOut">
              <a:rPr lang="en-US" smtClean="0"/>
              <a:t>08/07/2014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C42C7C-FEA2-4F7D-84C5-A375A00857F9}" type="slidenum">
              <a:rPr lang="en-US" smtClean="0"/>
              <a:t>‹#›</a:t>
            </a:fld>
            <a:endParaRPr lang="en-US"/>
          </a:p>
        </p:txBody>
      </p:sp>
    </p:spTree>
    <p:extLst>
      <p:ext uri="{BB962C8B-B14F-4D97-AF65-F5344CB8AC3E}">
        <p14:creationId xmlns:p14="http://schemas.microsoft.com/office/powerpoint/2010/main" val="568672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5C42C7C-FEA2-4F7D-84C5-A375A00857F9}" type="slidenum">
              <a:rPr lang="en-US" smtClean="0"/>
              <a:t>9</a:t>
            </a:fld>
            <a:endParaRPr lang="en-US"/>
          </a:p>
        </p:txBody>
      </p:sp>
    </p:spTree>
    <p:extLst>
      <p:ext uri="{BB962C8B-B14F-4D97-AF65-F5344CB8AC3E}">
        <p14:creationId xmlns:p14="http://schemas.microsoft.com/office/powerpoint/2010/main" val="39953477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5C42C7C-FEA2-4F7D-84C5-A375A00857F9}" type="slidenum">
              <a:rPr lang="en-US" smtClean="0"/>
              <a:t>15</a:t>
            </a:fld>
            <a:endParaRPr lang="en-US"/>
          </a:p>
        </p:txBody>
      </p:sp>
    </p:spTree>
    <p:extLst>
      <p:ext uri="{BB962C8B-B14F-4D97-AF65-F5344CB8AC3E}">
        <p14:creationId xmlns:p14="http://schemas.microsoft.com/office/powerpoint/2010/main" val="20773864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5C42C7C-FEA2-4F7D-84C5-A375A00857F9}" type="slidenum">
              <a:rPr lang="en-US" smtClean="0"/>
              <a:t>16</a:t>
            </a:fld>
            <a:endParaRPr lang="en-US"/>
          </a:p>
        </p:txBody>
      </p:sp>
    </p:spTree>
    <p:extLst>
      <p:ext uri="{BB962C8B-B14F-4D97-AF65-F5344CB8AC3E}">
        <p14:creationId xmlns:p14="http://schemas.microsoft.com/office/powerpoint/2010/main" val="9372455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8BB7F6A-2867-439C-9A4D-2FD0E495E445}"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837113-2F3E-4400-9792-506CD95B94E0}" type="slidenum">
              <a:rPr lang="en-US" smtClean="0"/>
              <a:pPr/>
              <a:t>‹#›</a:t>
            </a:fld>
            <a:endParaRPr lang="en-US"/>
          </a:p>
        </p:txBody>
      </p:sp>
    </p:spTree>
    <p:extLst>
      <p:ext uri="{BB962C8B-B14F-4D97-AF65-F5344CB8AC3E}">
        <p14:creationId xmlns:p14="http://schemas.microsoft.com/office/powerpoint/2010/main" val="104724422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4405737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82505673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1273EF2-3846-4EE4-8945-D4DD53CBC62D}" type="datetimeFigureOut">
              <a:rPr lang="en-US" smtClean="0"/>
              <a:pPr/>
              <a:t>08/07/2014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45470E9-CD58-4B1E-AD27-812AEDC7ECFB}" type="slidenum">
              <a:rPr lang="en-US" smtClean="0"/>
              <a:pPr/>
              <a:t>‹#›</a:t>
            </a:fld>
            <a:endParaRPr lang="en-US"/>
          </a:p>
        </p:txBody>
      </p:sp>
    </p:spTree>
    <p:extLst>
      <p:ext uri="{BB962C8B-B14F-4D97-AF65-F5344CB8AC3E}">
        <p14:creationId xmlns:p14="http://schemas.microsoft.com/office/powerpoint/2010/main" val="26149441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2286000"/>
            <a:ext cx="8229600" cy="38401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BB7F6A-2867-439C-9A4D-2FD0E495E445}"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837113-2F3E-4400-9792-506CD95B94E0}" type="slidenum">
              <a:rPr lang="en-US" smtClean="0"/>
              <a:pPr/>
              <a:t>‹#›</a:t>
            </a:fld>
            <a:endParaRPr lang="en-US"/>
          </a:p>
        </p:txBody>
      </p:sp>
      <p:sp>
        <p:nvSpPr>
          <p:cNvPr id="16" name="Rectangle 15"/>
          <p:cNvSpPr/>
          <p:nvPr userDrawn="1"/>
        </p:nvSpPr>
        <p:spPr>
          <a:xfrm flipV="1">
            <a:off x="-10885" y="2"/>
            <a:ext cx="9154886"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 y="5005328"/>
            <a:ext cx="9144001" cy="3148072"/>
          </a:xfrm>
          <a:prstGeom prst="rect">
            <a:avLst/>
          </a:prstGeom>
        </p:spPr>
      </p:pic>
      <p:pic>
        <p:nvPicPr>
          <p:cNvPr id="11" name="Picture 10"/>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61803" y="396240"/>
            <a:ext cx="1336057" cy="1005840"/>
          </a:xfrm>
          <a:prstGeom prst="rect">
            <a:avLst/>
          </a:prstGeom>
        </p:spPr>
      </p:pic>
      <p:sp>
        <p:nvSpPr>
          <p:cNvPr id="12" name="Rectangle 11"/>
          <p:cNvSpPr/>
          <p:nvPr userDrawn="1"/>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08393568"/>
      </p:ext>
    </p:extLst>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457200"/>
            <a:ext cx="8229600" cy="960438"/>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273EF2-3846-4EE4-8945-D4DD53CBC62D}" type="datetimeFigureOut">
              <a:rPr lang="en-US" smtClean="0"/>
              <a:pPr/>
              <a:t>08/07/2014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5470E9-CD58-4B1E-AD27-812AEDC7ECFB}" type="slidenum">
              <a:rPr lang="en-US" smtClean="0"/>
              <a:pPr/>
              <a:t>‹#›</a:t>
            </a:fld>
            <a:endParaRPr lang="en-US"/>
          </a:p>
        </p:txBody>
      </p:sp>
      <p:sp>
        <p:nvSpPr>
          <p:cNvPr id="11" name="Rectangle 10"/>
          <p:cNvSpPr/>
          <p:nvPr userDrawn="1"/>
        </p:nvSpPr>
        <p:spPr>
          <a:xfrm flipV="1">
            <a:off x="0" y="2"/>
            <a:ext cx="9144000" cy="22859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0" y="295654"/>
            <a:ext cx="9143998" cy="9144"/>
          </a:xfrm>
          <a:prstGeom prst="rect">
            <a:avLst/>
          </a:prstGeom>
          <a:solidFill>
            <a:srgbClr val="FF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61803" y="396240"/>
            <a:ext cx="1214597" cy="914400"/>
          </a:xfrm>
          <a:prstGeom prst="rect">
            <a:avLst/>
          </a:prstGeom>
        </p:spPr>
      </p:pic>
    </p:spTree>
    <p:extLst>
      <p:ext uri="{BB962C8B-B14F-4D97-AF65-F5344CB8AC3E}">
        <p14:creationId xmlns:p14="http://schemas.microsoft.com/office/powerpoint/2010/main" val="1809860513"/>
      </p:ext>
    </p:extLst>
  </p:cSld>
  <p:clrMap bg1="lt1" tx1="dk1" bg2="lt2" tx2="dk2" accent1="accent1" accent2="accent2" accent3="accent3" accent4="accent4" accent5="accent5" accent6="accent6" hlink="hlink" folHlink="folHlink"/>
  <p:sldLayoutIdLst>
    <p:sldLayoutId id="2147483821" r:id="rId1"/>
    <p:sldLayoutId id="2147483823" r:id="rId2"/>
    <p:sldLayoutId id="2147483827" r:id="rId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10.xml"/><Relationship Id="rId13" Type="http://schemas.openxmlformats.org/officeDocument/2006/relationships/diagramData" Target="../diagrams/data11.xml"/><Relationship Id="rId3" Type="http://schemas.openxmlformats.org/officeDocument/2006/relationships/diagramData" Target="../diagrams/data9.xml"/><Relationship Id="rId7" Type="http://schemas.microsoft.com/office/2007/relationships/diagramDrawing" Target="../diagrams/drawing9.xml"/><Relationship Id="rId12" Type="http://schemas.microsoft.com/office/2007/relationships/diagramDrawing" Target="../diagrams/drawing10.xml"/><Relationship Id="rId17" Type="http://schemas.microsoft.com/office/2007/relationships/diagramDrawing" Target="../diagrams/drawing11.xml"/><Relationship Id="rId2" Type="http://schemas.openxmlformats.org/officeDocument/2006/relationships/notesSlide" Target="../notesSlides/notesSlide3.xml"/><Relationship Id="rId16" Type="http://schemas.openxmlformats.org/officeDocument/2006/relationships/diagramColors" Target="../diagrams/colors11.xml"/><Relationship Id="rId1" Type="http://schemas.openxmlformats.org/officeDocument/2006/relationships/slideLayout" Target="../slideLayouts/slideLayout2.xml"/><Relationship Id="rId6" Type="http://schemas.openxmlformats.org/officeDocument/2006/relationships/diagramColors" Target="../diagrams/colors9.xml"/><Relationship Id="rId11" Type="http://schemas.openxmlformats.org/officeDocument/2006/relationships/diagramColors" Target="../diagrams/colors10.xml"/><Relationship Id="rId5" Type="http://schemas.openxmlformats.org/officeDocument/2006/relationships/diagramQuickStyle" Target="../diagrams/quickStyle9.xml"/><Relationship Id="rId15" Type="http://schemas.openxmlformats.org/officeDocument/2006/relationships/diagramQuickStyle" Target="../diagrams/quickStyle11.xml"/><Relationship Id="rId10" Type="http://schemas.openxmlformats.org/officeDocument/2006/relationships/diagramQuickStyle" Target="../diagrams/quickStyle10.xml"/><Relationship Id="rId4" Type="http://schemas.openxmlformats.org/officeDocument/2006/relationships/diagramLayout" Target="../diagrams/layout9.xml"/><Relationship Id="rId9" Type="http://schemas.openxmlformats.org/officeDocument/2006/relationships/diagramLayout" Target="../diagrams/layout10.xml"/><Relationship Id="rId14" Type="http://schemas.openxmlformats.org/officeDocument/2006/relationships/diagramLayout" Target="../diagrams/layout11.xml"/></Relationships>
</file>

<file path=ppt/slides/_rels/slide17.xml.rels><?xml version="1.0" encoding="UTF-8" standalone="yes"?>
<Relationships xmlns="http://schemas.openxmlformats.org/package/2006/relationships"><Relationship Id="rId2" Type="http://schemas.openxmlformats.org/officeDocument/2006/relationships/hyperlink" Target="http://www.un-redd.org/"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2057400"/>
            <a:ext cx="9144000" cy="3200400"/>
          </a:xfrm>
        </p:spPr>
        <p:txBody>
          <a:bodyPr>
            <a:normAutofit lnSpcReduction="10000"/>
          </a:bodyPr>
          <a:lstStyle/>
          <a:p>
            <a:r>
              <a:rPr lang="en-US" sz="3600" b="1" dirty="0" smtClean="0">
                <a:solidFill>
                  <a:schemeClr val="tx1">
                    <a:lumMod val="85000"/>
                    <a:lumOff val="15000"/>
                  </a:schemeClr>
                </a:solidFill>
                <a:latin typeface="Helvetica" pitchFamily="34" charset="0"/>
              </a:rPr>
              <a:t>Twelfth Policy </a:t>
            </a:r>
            <a:r>
              <a:rPr lang="en-US" sz="3600" b="1" smtClean="0">
                <a:solidFill>
                  <a:schemeClr val="tx1">
                    <a:lumMod val="85000"/>
                    <a:lumOff val="15000"/>
                  </a:schemeClr>
                </a:solidFill>
                <a:latin typeface="Helvetica" pitchFamily="34" charset="0"/>
              </a:rPr>
              <a:t>Board meeting</a:t>
            </a:r>
          </a:p>
          <a:p>
            <a:endParaRPr lang="en-US" sz="3600" b="1" dirty="0" smtClean="0">
              <a:solidFill>
                <a:schemeClr val="tx1">
                  <a:lumMod val="85000"/>
                  <a:lumOff val="15000"/>
                </a:schemeClr>
              </a:solidFill>
              <a:latin typeface="Helvetica" pitchFamily="34" charset="0"/>
            </a:endParaRPr>
          </a:p>
          <a:p>
            <a:r>
              <a:rPr lang="en-US" sz="2800" b="1" dirty="0">
                <a:solidFill>
                  <a:schemeClr val="tx1"/>
                </a:solidFill>
                <a:latin typeface="Helvetica" pitchFamily="34" charset="0"/>
                <a:cs typeface="Helvetica" pitchFamily="34" charset="0"/>
              </a:rPr>
              <a:t>Information and Knowledge Sharing Sessions</a:t>
            </a:r>
            <a:endParaRPr lang="en-GB" sz="2800" b="1" dirty="0">
              <a:solidFill>
                <a:schemeClr val="tx1"/>
              </a:solidFill>
              <a:latin typeface="Helvetica" pitchFamily="34" charset="0"/>
              <a:cs typeface="Helvetica" pitchFamily="34" charset="0"/>
            </a:endParaRPr>
          </a:p>
          <a:p>
            <a:r>
              <a:rPr lang="en-US" sz="3600" b="1" dirty="0" smtClean="0">
                <a:solidFill>
                  <a:schemeClr val="tx1">
                    <a:lumMod val="85000"/>
                    <a:lumOff val="15000"/>
                  </a:schemeClr>
                </a:solidFill>
                <a:latin typeface="Helvetica" pitchFamily="34" charset="0"/>
              </a:rPr>
              <a:t/>
            </a:r>
            <a:br>
              <a:rPr lang="en-US" sz="3600" b="1" dirty="0" smtClean="0">
                <a:solidFill>
                  <a:schemeClr val="tx1">
                    <a:lumMod val="85000"/>
                    <a:lumOff val="15000"/>
                  </a:schemeClr>
                </a:solidFill>
                <a:latin typeface="Helvetica" pitchFamily="34" charset="0"/>
              </a:rPr>
            </a:br>
            <a:r>
              <a:rPr lang="en-US" b="1" dirty="0" smtClean="0">
                <a:solidFill>
                  <a:schemeClr val="tx1">
                    <a:lumMod val="85000"/>
                    <a:lumOff val="15000"/>
                  </a:schemeClr>
                </a:solidFill>
                <a:latin typeface="Helvetica" pitchFamily="34" charset="0"/>
              </a:rPr>
              <a:t>Lima, Peru</a:t>
            </a:r>
            <a:endParaRPr lang="en-US" sz="2800" b="1" dirty="0" smtClean="0">
              <a:solidFill>
                <a:schemeClr val="tx1">
                  <a:lumMod val="85000"/>
                  <a:lumOff val="15000"/>
                </a:schemeClr>
              </a:solidFill>
              <a:latin typeface="Helvetica" pitchFamily="34" charset="0"/>
            </a:endParaRPr>
          </a:p>
          <a:p>
            <a:r>
              <a:rPr lang="en-US" sz="2800" dirty="0" smtClean="0">
                <a:solidFill>
                  <a:schemeClr val="tx1">
                    <a:lumMod val="85000"/>
                    <a:lumOff val="15000"/>
                  </a:schemeClr>
                </a:solidFill>
                <a:latin typeface="Helvetica" pitchFamily="34" charset="0"/>
              </a:rPr>
              <a:t>8-9 July 2014</a:t>
            </a:r>
          </a:p>
          <a:p>
            <a:endParaRPr lang="en-US" dirty="0"/>
          </a:p>
        </p:txBody>
      </p:sp>
    </p:spTree>
    <p:extLst>
      <p:ext uri="{BB962C8B-B14F-4D97-AF65-F5344CB8AC3E}">
        <p14:creationId xmlns:p14="http://schemas.microsoft.com/office/powerpoint/2010/main" val="39403167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b="1" dirty="0" smtClean="0">
                <a:latin typeface="Helvetica" pitchFamily="34" charset="0"/>
                <a:cs typeface="Helvetica" pitchFamily="34" charset="0"/>
              </a:rPr>
              <a:t>The Warsaw Framework</a:t>
            </a:r>
            <a:endParaRPr lang="en-GB" b="1" dirty="0">
              <a:latin typeface="Helvetica" pitchFamily="34" charset="0"/>
              <a:cs typeface="Helvetica" pitchFamily="34" charset="0"/>
            </a:endParaRPr>
          </a:p>
        </p:txBody>
      </p:sp>
      <p:sp>
        <p:nvSpPr>
          <p:cNvPr id="3" name="Subtitle 2"/>
          <p:cNvSpPr>
            <a:spLocks noGrp="1"/>
          </p:cNvSpPr>
          <p:nvPr>
            <p:ph type="subTitle" idx="1"/>
          </p:nvPr>
        </p:nvSpPr>
        <p:spPr>
          <a:xfrm>
            <a:off x="1299592" y="2790427"/>
            <a:ext cx="6400800" cy="1752600"/>
          </a:xfrm>
        </p:spPr>
        <p:txBody>
          <a:bodyPr>
            <a:normAutofit lnSpcReduction="10000"/>
          </a:bodyPr>
          <a:lstStyle/>
          <a:p>
            <a:r>
              <a:rPr lang="en-GB" sz="3600" dirty="0" smtClean="0">
                <a:latin typeface="Helvetica" pitchFamily="34" charset="0"/>
                <a:cs typeface="Helvetica" pitchFamily="34" charset="0"/>
              </a:rPr>
              <a:t>From Bali to Warsaw</a:t>
            </a:r>
          </a:p>
          <a:p>
            <a:r>
              <a:rPr lang="en-GB" sz="3600" dirty="0" smtClean="0">
                <a:latin typeface="Helvetica" pitchFamily="34" charset="0"/>
                <a:cs typeface="Helvetica" pitchFamily="34" charset="0"/>
              </a:rPr>
              <a:t>Rules and modalities for REDD+ </a:t>
            </a:r>
            <a:endParaRPr lang="en-GB" sz="3600" dirty="0">
              <a:latin typeface="Helvetica" pitchFamily="34" charset="0"/>
              <a:cs typeface="Helvetica" pitchFamily="34" charset="0"/>
            </a:endParaRPr>
          </a:p>
        </p:txBody>
      </p:sp>
      <p:sp>
        <p:nvSpPr>
          <p:cNvPr id="4" name="TextBox 3"/>
          <p:cNvSpPr txBox="1"/>
          <p:nvPr/>
        </p:nvSpPr>
        <p:spPr>
          <a:xfrm>
            <a:off x="1295400" y="4581127"/>
            <a:ext cx="6096000" cy="830997"/>
          </a:xfrm>
          <a:prstGeom prst="rect">
            <a:avLst/>
          </a:prstGeom>
          <a:noFill/>
        </p:spPr>
        <p:txBody>
          <a:bodyPr wrap="square" rtlCol="0">
            <a:spAutoFit/>
          </a:bodyPr>
          <a:lstStyle/>
          <a:p>
            <a:pPr algn="ctr"/>
            <a:r>
              <a:rPr lang="en-US" sz="2400" dirty="0" err="1" smtClean="0">
                <a:latin typeface="Helvetica" pitchFamily="34" charset="0"/>
                <a:cs typeface="Helvetica" pitchFamily="34" charset="0"/>
              </a:rPr>
              <a:t>María</a:t>
            </a:r>
            <a:r>
              <a:rPr lang="en-US" sz="2400" dirty="0" smtClean="0">
                <a:latin typeface="Helvetica" pitchFamily="34" charset="0"/>
                <a:cs typeface="Helvetica" pitchFamily="34" charset="0"/>
              </a:rPr>
              <a:t> J. </a:t>
            </a:r>
            <a:r>
              <a:rPr lang="en-US" sz="2400" dirty="0" err="1" smtClean="0">
                <a:latin typeface="Helvetica" pitchFamily="34" charset="0"/>
                <a:cs typeface="Helvetica" pitchFamily="34" charset="0"/>
              </a:rPr>
              <a:t>Sanz</a:t>
            </a:r>
            <a:r>
              <a:rPr lang="en-US" sz="2400" dirty="0" smtClean="0">
                <a:latin typeface="Helvetica" pitchFamily="34" charset="0"/>
                <a:cs typeface="Helvetica" pitchFamily="34" charset="0"/>
              </a:rPr>
              <a:t>-Sánchez</a:t>
            </a:r>
          </a:p>
          <a:p>
            <a:pPr algn="ctr"/>
            <a:r>
              <a:rPr lang="en-US" sz="2400" dirty="0" smtClean="0">
                <a:latin typeface="Helvetica" pitchFamily="34" charset="0"/>
                <a:cs typeface="Helvetica" pitchFamily="34" charset="0"/>
              </a:rPr>
              <a:t>FAO/UNREDD</a:t>
            </a:r>
            <a:endParaRPr lang="en-GB" sz="2400" dirty="0" smtClean="0">
              <a:latin typeface="Helvetica" pitchFamily="34" charset="0"/>
              <a:cs typeface="Helvetica" pitchFamily="34" charset="0"/>
            </a:endParaRPr>
          </a:p>
        </p:txBody>
      </p:sp>
    </p:spTree>
    <p:extLst>
      <p:ext uri="{BB962C8B-B14F-4D97-AF65-F5344CB8AC3E}">
        <p14:creationId xmlns:p14="http://schemas.microsoft.com/office/powerpoint/2010/main" val="59123173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sz="3600" b="1" dirty="0" smtClean="0"/>
              <a:t>Outline</a:t>
            </a:r>
            <a:endParaRPr lang="en-US" b="1" dirty="0"/>
          </a:p>
        </p:txBody>
      </p:sp>
      <p:sp>
        <p:nvSpPr>
          <p:cNvPr id="2" name="Content Placeholder 1"/>
          <p:cNvSpPr>
            <a:spLocks noGrp="1"/>
          </p:cNvSpPr>
          <p:nvPr>
            <p:ph idx="1"/>
          </p:nvPr>
        </p:nvSpPr>
        <p:spPr>
          <a:xfrm>
            <a:off x="457200" y="1798637"/>
            <a:ext cx="8229600" cy="4525963"/>
          </a:xfrm>
        </p:spPr>
        <p:txBody>
          <a:bodyPr>
            <a:normAutofit/>
          </a:bodyPr>
          <a:lstStyle/>
          <a:p>
            <a:r>
              <a:rPr lang="en-GB" dirty="0" smtClean="0"/>
              <a:t>RED, REDD, REDD+ - Time line</a:t>
            </a:r>
          </a:p>
          <a:p>
            <a:r>
              <a:rPr lang="en-GB" dirty="0" smtClean="0"/>
              <a:t>UNFCCC decisions</a:t>
            </a:r>
          </a:p>
          <a:p>
            <a:r>
              <a:rPr lang="en-GB" dirty="0" smtClean="0"/>
              <a:t>Cancun Agreements 4 elements</a:t>
            </a:r>
          </a:p>
          <a:p>
            <a:r>
              <a:rPr lang="en-GB" dirty="0" smtClean="0"/>
              <a:t>Guidance, rules and modalities for the REDD+</a:t>
            </a:r>
          </a:p>
          <a:p>
            <a:r>
              <a:rPr lang="en-GB" dirty="0" smtClean="0"/>
              <a:t>REDD+ Overall picture under UNFCCC</a:t>
            </a:r>
          </a:p>
          <a:p>
            <a:r>
              <a:rPr lang="en-GB" dirty="0" smtClean="0"/>
              <a:t>Capacity Building, finance and coordination of support</a:t>
            </a:r>
          </a:p>
        </p:txBody>
      </p:sp>
    </p:spTree>
    <p:extLst>
      <p:ext uri="{BB962C8B-B14F-4D97-AF65-F5344CB8AC3E}">
        <p14:creationId xmlns:p14="http://schemas.microsoft.com/office/powerpoint/2010/main" val="9878647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p:cNvSpPr/>
          <p:nvPr/>
        </p:nvSpPr>
        <p:spPr>
          <a:xfrm>
            <a:off x="2740572" y="2362200"/>
            <a:ext cx="5173497" cy="4267201"/>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US" dirty="0" smtClean="0"/>
              <a:t>The Timeline</a:t>
            </a:r>
            <a:endParaRPr lang="en-GB" dirty="0"/>
          </a:p>
        </p:txBody>
      </p:sp>
      <p:grpSp>
        <p:nvGrpSpPr>
          <p:cNvPr id="3" name="Group 2"/>
          <p:cNvGrpSpPr/>
          <p:nvPr/>
        </p:nvGrpSpPr>
        <p:grpSpPr>
          <a:xfrm>
            <a:off x="1048848" y="1050519"/>
            <a:ext cx="6867849" cy="5578882"/>
            <a:chOff x="2061869" y="202148"/>
            <a:chExt cx="6867849" cy="7187581"/>
          </a:xfrm>
        </p:grpSpPr>
        <p:sp>
          <p:nvSpPr>
            <p:cNvPr id="4" name="Down Arrow 3"/>
            <p:cNvSpPr/>
            <p:nvPr/>
          </p:nvSpPr>
          <p:spPr>
            <a:xfrm>
              <a:off x="2643174" y="785794"/>
              <a:ext cx="928694" cy="6603935"/>
            </a:xfrm>
            <a:prstGeom prst="downArrow">
              <a:avLst>
                <a:gd name="adj1" fmla="val 50000"/>
                <a:gd name="adj2" fmla="val 94329"/>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sz="1200"/>
            </a:p>
          </p:txBody>
        </p:sp>
        <p:cxnSp>
          <p:nvCxnSpPr>
            <p:cNvPr id="5" name="Straight Arrow Connector 4"/>
            <p:cNvCxnSpPr/>
            <p:nvPr/>
          </p:nvCxnSpPr>
          <p:spPr>
            <a:xfrm>
              <a:off x="2285984" y="769776"/>
              <a:ext cx="1714512" cy="1588"/>
            </a:xfrm>
            <a:prstGeom prst="straightConnector1">
              <a:avLst/>
            </a:prstGeom>
            <a:ln w="19050">
              <a:solidFill>
                <a:schemeClr val="tx1"/>
              </a:solidFill>
              <a:prstDash val="dash"/>
              <a:headEnd type="diamo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p:nvPr/>
          </p:nvCxnSpPr>
          <p:spPr>
            <a:xfrm>
              <a:off x="2285984" y="1470696"/>
              <a:ext cx="1714512" cy="1589"/>
            </a:xfrm>
            <a:prstGeom prst="straightConnector1">
              <a:avLst/>
            </a:prstGeom>
            <a:ln w="19050">
              <a:solidFill>
                <a:schemeClr val="tx1"/>
              </a:solidFill>
              <a:prstDash val="dash"/>
              <a:headEnd type="diamo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2285984" y="2045946"/>
              <a:ext cx="1714512" cy="1589"/>
            </a:xfrm>
            <a:prstGeom prst="straightConnector1">
              <a:avLst/>
            </a:prstGeom>
            <a:ln w="19050">
              <a:solidFill>
                <a:schemeClr val="tx1"/>
              </a:solidFill>
              <a:prstDash val="dash"/>
              <a:headEnd type="diamo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2285984" y="2838847"/>
              <a:ext cx="1714512" cy="1589"/>
            </a:xfrm>
            <a:prstGeom prst="straightConnector1">
              <a:avLst/>
            </a:prstGeom>
            <a:ln w="19050">
              <a:solidFill>
                <a:schemeClr val="tx1"/>
              </a:solidFill>
              <a:prstDash val="dash"/>
              <a:headEnd type="diamo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2285984" y="3470667"/>
              <a:ext cx="1714512" cy="1589"/>
            </a:xfrm>
            <a:prstGeom prst="straightConnector1">
              <a:avLst/>
            </a:prstGeom>
            <a:ln w="19050">
              <a:solidFill>
                <a:schemeClr val="tx1"/>
              </a:solidFill>
              <a:prstDash val="dash"/>
              <a:headEnd type="diamo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2285984" y="4216758"/>
              <a:ext cx="1714512" cy="1589"/>
            </a:xfrm>
            <a:prstGeom prst="straightConnector1">
              <a:avLst/>
            </a:prstGeom>
            <a:ln w="19050">
              <a:solidFill>
                <a:schemeClr val="tx1"/>
              </a:solidFill>
              <a:prstDash val="dash"/>
              <a:headEnd type="diamond" w="lg" len="lg"/>
              <a:tailEnd type="triangle" w="lg" len="lg"/>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2285984" y="5000552"/>
              <a:ext cx="1714512" cy="1589"/>
            </a:xfrm>
            <a:prstGeom prst="straightConnector1">
              <a:avLst/>
            </a:prstGeom>
            <a:ln w="19050">
              <a:solidFill>
                <a:schemeClr val="tx1"/>
              </a:solidFill>
              <a:prstDash val="dash"/>
              <a:headEnd type="diamond" w="lg" len="lg"/>
              <a:tailEnd type="triangle" w="lg" len="lg"/>
            </a:ln>
          </p:spPr>
          <p:style>
            <a:lnRef idx="1">
              <a:schemeClr val="accent1"/>
            </a:lnRef>
            <a:fillRef idx="0">
              <a:schemeClr val="accent1"/>
            </a:fillRef>
            <a:effectRef idx="0">
              <a:schemeClr val="accent1"/>
            </a:effectRef>
            <a:fontRef idx="minor">
              <a:schemeClr val="tx1"/>
            </a:fontRef>
          </p:style>
        </p:cxnSp>
        <p:sp>
          <p:nvSpPr>
            <p:cNvPr id="12" name="TextBox 14"/>
            <p:cNvSpPr txBox="1"/>
            <p:nvPr/>
          </p:nvSpPr>
          <p:spPr>
            <a:xfrm>
              <a:off x="2061869" y="202148"/>
              <a:ext cx="498855" cy="27699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chemeClr val="tx1">
                      <a:lumMod val="65000"/>
                      <a:lumOff val="35000"/>
                    </a:schemeClr>
                  </a:solidFill>
                </a:rPr>
                <a:t>2005</a:t>
              </a:r>
              <a:endParaRPr lang="en-GB" sz="1200" b="1" dirty="0">
                <a:solidFill>
                  <a:schemeClr val="tx1">
                    <a:lumMod val="65000"/>
                    <a:lumOff val="35000"/>
                  </a:schemeClr>
                </a:solidFill>
              </a:endParaRPr>
            </a:p>
          </p:txBody>
        </p:sp>
        <p:sp>
          <p:nvSpPr>
            <p:cNvPr id="13" name="TextBox 15"/>
            <p:cNvSpPr txBox="1"/>
            <p:nvPr/>
          </p:nvSpPr>
          <p:spPr>
            <a:xfrm>
              <a:off x="2061869" y="928670"/>
              <a:ext cx="498855" cy="27699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chemeClr val="tx1">
                      <a:lumMod val="65000"/>
                      <a:lumOff val="35000"/>
                    </a:schemeClr>
                  </a:solidFill>
                </a:rPr>
                <a:t>2006</a:t>
              </a:r>
              <a:endParaRPr lang="en-GB" sz="1200" b="1" dirty="0">
                <a:solidFill>
                  <a:schemeClr val="tx1">
                    <a:lumMod val="65000"/>
                    <a:lumOff val="35000"/>
                  </a:schemeClr>
                </a:solidFill>
              </a:endParaRPr>
            </a:p>
          </p:txBody>
        </p:sp>
        <p:sp>
          <p:nvSpPr>
            <p:cNvPr id="14" name="TextBox 16"/>
            <p:cNvSpPr txBox="1"/>
            <p:nvPr/>
          </p:nvSpPr>
          <p:spPr>
            <a:xfrm>
              <a:off x="2061869" y="1615060"/>
              <a:ext cx="498855" cy="27699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chemeClr val="tx1">
                      <a:lumMod val="65000"/>
                      <a:lumOff val="35000"/>
                    </a:schemeClr>
                  </a:solidFill>
                </a:rPr>
                <a:t>2007</a:t>
              </a:r>
              <a:endParaRPr lang="en-GB" sz="1200" b="1" dirty="0">
                <a:solidFill>
                  <a:schemeClr val="tx1">
                    <a:lumMod val="65000"/>
                    <a:lumOff val="35000"/>
                  </a:schemeClr>
                </a:solidFill>
              </a:endParaRPr>
            </a:p>
          </p:txBody>
        </p:sp>
        <p:sp>
          <p:nvSpPr>
            <p:cNvPr id="15" name="TextBox 17"/>
            <p:cNvSpPr txBox="1"/>
            <p:nvPr/>
          </p:nvSpPr>
          <p:spPr>
            <a:xfrm>
              <a:off x="2061869" y="2200964"/>
              <a:ext cx="498855" cy="27699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chemeClr val="tx1">
                      <a:lumMod val="65000"/>
                      <a:lumOff val="35000"/>
                    </a:schemeClr>
                  </a:solidFill>
                </a:rPr>
                <a:t>2008</a:t>
              </a:r>
              <a:endParaRPr lang="en-GB" sz="1200" b="1" dirty="0">
                <a:solidFill>
                  <a:schemeClr val="tx1">
                    <a:lumMod val="65000"/>
                    <a:lumOff val="35000"/>
                  </a:schemeClr>
                </a:solidFill>
              </a:endParaRPr>
            </a:p>
          </p:txBody>
        </p:sp>
        <p:sp>
          <p:nvSpPr>
            <p:cNvPr id="16" name="TextBox 18"/>
            <p:cNvSpPr txBox="1"/>
            <p:nvPr/>
          </p:nvSpPr>
          <p:spPr>
            <a:xfrm>
              <a:off x="2061869" y="2902983"/>
              <a:ext cx="498855" cy="27699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chemeClr val="tx1">
                      <a:lumMod val="65000"/>
                      <a:lumOff val="35000"/>
                    </a:schemeClr>
                  </a:solidFill>
                </a:rPr>
                <a:t>2009</a:t>
              </a:r>
              <a:endParaRPr lang="en-GB" sz="1200" b="1" dirty="0">
                <a:solidFill>
                  <a:schemeClr val="tx1">
                    <a:lumMod val="65000"/>
                    <a:lumOff val="35000"/>
                  </a:schemeClr>
                </a:solidFill>
              </a:endParaRPr>
            </a:p>
          </p:txBody>
        </p:sp>
        <p:sp>
          <p:nvSpPr>
            <p:cNvPr id="17" name="TextBox 19"/>
            <p:cNvSpPr txBox="1"/>
            <p:nvPr/>
          </p:nvSpPr>
          <p:spPr>
            <a:xfrm>
              <a:off x="2061869" y="3659167"/>
              <a:ext cx="498855" cy="27699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chemeClr val="tx1">
                      <a:lumMod val="65000"/>
                      <a:lumOff val="35000"/>
                    </a:schemeClr>
                  </a:solidFill>
                </a:rPr>
                <a:t>2010</a:t>
              </a:r>
              <a:endParaRPr lang="en-GB" sz="1200" b="1" dirty="0">
                <a:solidFill>
                  <a:schemeClr val="tx1">
                    <a:lumMod val="65000"/>
                    <a:lumOff val="35000"/>
                  </a:schemeClr>
                </a:solidFill>
              </a:endParaRPr>
            </a:p>
          </p:txBody>
        </p:sp>
        <p:sp>
          <p:nvSpPr>
            <p:cNvPr id="18" name="TextBox 20"/>
            <p:cNvSpPr txBox="1"/>
            <p:nvPr/>
          </p:nvSpPr>
          <p:spPr>
            <a:xfrm>
              <a:off x="2061869" y="4444548"/>
              <a:ext cx="498855" cy="446108"/>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chemeClr val="tx1">
                      <a:lumMod val="65000"/>
                      <a:lumOff val="35000"/>
                    </a:schemeClr>
                  </a:solidFill>
                </a:rPr>
                <a:t>2011</a:t>
              </a:r>
              <a:endParaRPr lang="en-GB" sz="1200" b="1" dirty="0">
                <a:solidFill>
                  <a:schemeClr val="tx1">
                    <a:lumMod val="65000"/>
                    <a:lumOff val="35000"/>
                  </a:schemeClr>
                </a:solidFill>
              </a:endParaRPr>
            </a:p>
          </p:txBody>
        </p:sp>
        <p:sp>
          <p:nvSpPr>
            <p:cNvPr id="19" name="TextBox 22"/>
            <p:cNvSpPr txBox="1"/>
            <p:nvPr/>
          </p:nvSpPr>
          <p:spPr>
            <a:xfrm>
              <a:off x="4000496" y="628630"/>
              <a:ext cx="4929222" cy="64633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rgbClr val="FF0000"/>
                  </a:solidFill>
                </a:rPr>
                <a:t>COP11 (Montreal)</a:t>
              </a:r>
              <a:r>
                <a:rPr lang="en-GB" sz="1200" dirty="0" smtClean="0"/>
                <a:t>: Papua New Guinea &amp; Cost Rica ask for a new agenda item called “Reducing Emissions from deforestation”: </a:t>
              </a:r>
              <a:r>
                <a:rPr lang="en-GB" sz="1200" b="1" dirty="0" smtClean="0"/>
                <a:t>Launch of a two-year process</a:t>
              </a:r>
              <a:endParaRPr lang="en-GB" sz="1200" dirty="0" smtClean="0"/>
            </a:p>
          </p:txBody>
        </p:sp>
        <p:sp>
          <p:nvSpPr>
            <p:cNvPr id="20" name="TextBox 29"/>
            <p:cNvSpPr txBox="1"/>
            <p:nvPr/>
          </p:nvSpPr>
          <p:spPr>
            <a:xfrm>
              <a:off x="3986208" y="1320542"/>
              <a:ext cx="451488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rgbClr val="FF0000"/>
                  </a:solidFill>
                </a:rPr>
                <a:t>COP12 (Nairobi)</a:t>
              </a:r>
              <a:r>
                <a:rPr lang="en-GB" sz="1200" dirty="0" smtClean="0"/>
                <a:t>: Agreement on a second workshop</a:t>
              </a:r>
            </a:p>
          </p:txBody>
        </p:sp>
        <p:sp>
          <p:nvSpPr>
            <p:cNvPr id="21" name="TextBox 30"/>
            <p:cNvSpPr txBox="1"/>
            <p:nvPr/>
          </p:nvSpPr>
          <p:spPr>
            <a:xfrm>
              <a:off x="4000496" y="1892059"/>
              <a:ext cx="4929222" cy="6463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rgbClr val="FF0000"/>
                  </a:solidFill>
                </a:rPr>
                <a:t>COP13 (Bali)</a:t>
              </a:r>
              <a:r>
                <a:rPr lang="en-GB" sz="1200" dirty="0" smtClean="0"/>
                <a:t>: </a:t>
              </a:r>
              <a:r>
                <a:rPr lang="en-GB" sz="1200" b="1" dirty="0" smtClean="0"/>
                <a:t>Bali Action Plan</a:t>
              </a:r>
              <a:r>
                <a:rPr lang="en-GB" sz="1200" dirty="0" smtClean="0"/>
                <a:t>: Non-Annex I Parties to undertake measurable, reportable &amp; verifiable NAMAs; REDD+ activities introduced; guidance on demonstration activities</a:t>
              </a:r>
            </a:p>
          </p:txBody>
        </p:sp>
        <p:sp>
          <p:nvSpPr>
            <p:cNvPr id="24" name="TextBox 36"/>
            <p:cNvSpPr txBox="1"/>
            <p:nvPr/>
          </p:nvSpPr>
          <p:spPr>
            <a:xfrm>
              <a:off x="4000496" y="2671688"/>
              <a:ext cx="4929222" cy="59478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rgbClr val="FF0000"/>
                  </a:solidFill>
                </a:rPr>
                <a:t>COP14 (Poznan)</a:t>
              </a:r>
              <a:r>
                <a:rPr lang="en-GB" sz="1200" dirty="0" smtClean="0"/>
                <a:t>: Paving the way for COP15 for Decision 4/CP.14 on methodological issues</a:t>
              </a:r>
            </a:p>
          </p:txBody>
        </p:sp>
        <p:sp>
          <p:nvSpPr>
            <p:cNvPr id="25" name="TextBox 37"/>
            <p:cNvSpPr txBox="1"/>
            <p:nvPr/>
          </p:nvSpPr>
          <p:spPr>
            <a:xfrm>
              <a:off x="4000496" y="3307354"/>
              <a:ext cx="4929222" cy="6463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rgbClr val="FF0000"/>
                  </a:solidFill>
                </a:rPr>
                <a:t>COP15 (Copenhagen)</a:t>
              </a:r>
              <a:r>
                <a:rPr lang="en-GB" sz="1200" dirty="0" smtClean="0"/>
                <a:t>: Methodological guidance on REDD+ activities, including: national forest monitoring systems required to estimate GHGs from forestry activities</a:t>
              </a:r>
            </a:p>
          </p:txBody>
        </p:sp>
        <p:sp>
          <p:nvSpPr>
            <p:cNvPr id="26" name="TextBox 38"/>
            <p:cNvSpPr txBox="1"/>
            <p:nvPr/>
          </p:nvSpPr>
          <p:spPr>
            <a:xfrm>
              <a:off x="4000496" y="4051857"/>
              <a:ext cx="4929222" cy="6463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rgbClr val="FF0000"/>
                  </a:solidFill>
                </a:rPr>
                <a:t>COP16 (Cancun)</a:t>
              </a:r>
              <a:r>
                <a:rPr lang="en-GB" sz="1200" dirty="0" smtClean="0"/>
                <a:t>: </a:t>
              </a:r>
              <a:r>
                <a:rPr lang="en-GB" sz="1200" b="1" dirty="0" smtClean="0"/>
                <a:t>Cancun Agreements</a:t>
              </a:r>
              <a:r>
                <a:rPr lang="en-GB" sz="1200" dirty="0" smtClean="0"/>
                <a:t>: guidance on implementation of REDD+ activities, including: national forest monitoring systems required to monitor and report on REDD+ activities</a:t>
              </a:r>
            </a:p>
          </p:txBody>
        </p:sp>
        <p:sp>
          <p:nvSpPr>
            <p:cNvPr id="27" name="TextBox 39"/>
            <p:cNvSpPr txBox="1"/>
            <p:nvPr/>
          </p:nvSpPr>
          <p:spPr>
            <a:xfrm>
              <a:off x="4000496" y="4837239"/>
              <a:ext cx="4929222" cy="64633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rgbClr val="FF0000"/>
                  </a:solidFill>
                </a:rPr>
                <a:t>COP17 (Durban)</a:t>
              </a:r>
              <a:r>
                <a:rPr lang="en-GB" sz="1200" dirty="0" smtClean="0"/>
                <a:t>: Guidance on forest reference emission levels and forest reference levels for REDD+ activities and on systems for providing information on REDD+ safeguards</a:t>
              </a:r>
            </a:p>
          </p:txBody>
        </p:sp>
      </p:grpSp>
      <p:cxnSp>
        <p:nvCxnSpPr>
          <p:cNvPr id="30" name="Straight Arrow Connector 29"/>
          <p:cNvCxnSpPr/>
          <p:nvPr/>
        </p:nvCxnSpPr>
        <p:spPr>
          <a:xfrm>
            <a:off x="1298275" y="5384561"/>
            <a:ext cx="1714512" cy="1233"/>
          </a:xfrm>
          <a:prstGeom prst="straightConnector1">
            <a:avLst/>
          </a:prstGeom>
          <a:ln w="19050">
            <a:solidFill>
              <a:schemeClr val="tx1"/>
            </a:solidFill>
            <a:prstDash val="dash"/>
            <a:headEnd type="diamond" w="lg" len="lg"/>
            <a:tailEnd type="triangle" w="lg" len="lg"/>
          </a:ln>
        </p:spPr>
        <p:style>
          <a:lnRef idx="1">
            <a:schemeClr val="accent1"/>
          </a:lnRef>
          <a:fillRef idx="0">
            <a:schemeClr val="accent1"/>
          </a:fillRef>
          <a:effectRef idx="0">
            <a:schemeClr val="accent1"/>
          </a:effectRef>
          <a:fontRef idx="minor">
            <a:schemeClr val="tx1"/>
          </a:fontRef>
        </p:style>
      </p:cxnSp>
      <p:sp>
        <p:nvSpPr>
          <p:cNvPr id="31" name="TextBox 39"/>
          <p:cNvSpPr txBox="1"/>
          <p:nvPr/>
        </p:nvSpPr>
        <p:spPr>
          <a:xfrm>
            <a:off x="3012787" y="5257800"/>
            <a:ext cx="4929222" cy="64633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rgbClr val="FF0000"/>
                </a:solidFill>
              </a:rPr>
              <a:t>COP18 (Doha)</a:t>
            </a:r>
            <a:r>
              <a:rPr lang="en-GB" sz="1200" dirty="0" smtClean="0"/>
              <a:t>: Work </a:t>
            </a:r>
            <a:r>
              <a:rPr lang="en-GB" sz="1200" dirty="0" err="1" smtClean="0"/>
              <a:t>Prog</a:t>
            </a:r>
            <a:r>
              <a:rPr lang="en-GB" sz="1200" dirty="0" smtClean="0"/>
              <a:t>/ on results base finance under the COP to be resumed at COP19 / Coordination of support SBSTA/SBI / initiation of work on non-market approaches and methodological guidance for non-C benefits</a:t>
            </a:r>
          </a:p>
        </p:txBody>
      </p:sp>
      <p:cxnSp>
        <p:nvCxnSpPr>
          <p:cNvPr id="32" name="Straight Arrow Connector 31"/>
          <p:cNvCxnSpPr/>
          <p:nvPr/>
        </p:nvCxnSpPr>
        <p:spPr>
          <a:xfrm>
            <a:off x="1281066" y="6021962"/>
            <a:ext cx="1714512" cy="1233"/>
          </a:xfrm>
          <a:prstGeom prst="straightConnector1">
            <a:avLst/>
          </a:prstGeom>
          <a:ln w="19050">
            <a:solidFill>
              <a:schemeClr val="tx1"/>
            </a:solidFill>
            <a:prstDash val="dash"/>
            <a:headEnd type="diamond" w="lg" len="lg"/>
            <a:tailEnd type="triangle" w="lg" len="lg"/>
          </a:ln>
        </p:spPr>
        <p:style>
          <a:lnRef idx="1">
            <a:schemeClr val="accent1"/>
          </a:lnRef>
          <a:fillRef idx="0">
            <a:schemeClr val="accent1"/>
          </a:fillRef>
          <a:effectRef idx="0">
            <a:schemeClr val="accent1"/>
          </a:effectRef>
          <a:fontRef idx="minor">
            <a:schemeClr val="tx1"/>
          </a:fontRef>
        </p:style>
      </p:cxnSp>
      <p:sp>
        <p:nvSpPr>
          <p:cNvPr id="33" name="TextBox 39"/>
          <p:cNvSpPr txBox="1"/>
          <p:nvPr/>
        </p:nvSpPr>
        <p:spPr>
          <a:xfrm>
            <a:off x="2995578" y="5895201"/>
            <a:ext cx="4929222" cy="646331"/>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rgbClr val="FF0000"/>
                </a:solidFill>
              </a:rPr>
              <a:t>COP19 (Warsaw)</a:t>
            </a:r>
            <a:r>
              <a:rPr lang="en-GB" sz="1200" dirty="0" smtClean="0"/>
              <a:t>: </a:t>
            </a:r>
            <a:r>
              <a:rPr lang="en-GB" sz="1200" b="1" dirty="0" smtClean="0"/>
              <a:t>Warsaw Framework: </a:t>
            </a:r>
            <a:r>
              <a:rPr lang="en-GB" sz="1200" dirty="0" smtClean="0"/>
              <a:t>Guidance completed for FRELs/FRLs, and NFMS; more guidance on SIS and MRV and Drivers / Provisions for result-base finance and coordination of support</a:t>
            </a:r>
          </a:p>
        </p:txBody>
      </p:sp>
      <p:sp>
        <p:nvSpPr>
          <p:cNvPr id="34" name="TextBox 19"/>
          <p:cNvSpPr txBox="1"/>
          <p:nvPr/>
        </p:nvSpPr>
        <p:spPr>
          <a:xfrm>
            <a:off x="1025145" y="4966598"/>
            <a:ext cx="498855" cy="27699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chemeClr val="tx1">
                    <a:lumMod val="65000"/>
                    <a:lumOff val="35000"/>
                  </a:schemeClr>
                </a:solidFill>
              </a:rPr>
              <a:t>2012</a:t>
            </a:r>
            <a:endParaRPr lang="en-GB" sz="1200" b="1" dirty="0">
              <a:solidFill>
                <a:schemeClr val="tx1">
                  <a:lumMod val="65000"/>
                  <a:lumOff val="35000"/>
                </a:schemeClr>
              </a:solidFill>
            </a:endParaRPr>
          </a:p>
        </p:txBody>
      </p:sp>
      <p:sp>
        <p:nvSpPr>
          <p:cNvPr id="35" name="TextBox 19"/>
          <p:cNvSpPr txBox="1"/>
          <p:nvPr/>
        </p:nvSpPr>
        <p:spPr>
          <a:xfrm>
            <a:off x="1066800" y="5576198"/>
            <a:ext cx="498855" cy="276999"/>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200" b="1" dirty="0" smtClean="0">
                <a:solidFill>
                  <a:schemeClr val="tx1">
                    <a:lumMod val="65000"/>
                    <a:lumOff val="35000"/>
                  </a:schemeClr>
                </a:solidFill>
              </a:rPr>
              <a:t>2013</a:t>
            </a:r>
            <a:endParaRPr lang="en-GB" sz="1200" b="1" dirty="0">
              <a:solidFill>
                <a:schemeClr val="tx1">
                  <a:lumMod val="65000"/>
                  <a:lumOff val="35000"/>
                </a:schemeClr>
              </a:solidFill>
            </a:endParaRPr>
          </a:p>
        </p:txBody>
      </p:sp>
      <p:sp>
        <p:nvSpPr>
          <p:cNvPr id="37" name="TextBox 36"/>
          <p:cNvSpPr txBox="1"/>
          <p:nvPr/>
        </p:nvSpPr>
        <p:spPr>
          <a:xfrm>
            <a:off x="7988135" y="2613035"/>
            <a:ext cx="677108" cy="3753435"/>
          </a:xfrm>
          <a:prstGeom prst="rect">
            <a:avLst/>
          </a:prstGeom>
          <a:noFill/>
        </p:spPr>
        <p:txBody>
          <a:bodyPr vert="vert270" wrap="square" rtlCol="0">
            <a:spAutoFit/>
          </a:bodyPr>
          <a:lstStyle/>
          <a:p>
            <a:r>
              <a:rPr lang="en-US" sz="1600" b="1" dirty="0" smtClean="0">
                <a:solidFill>
                  <a:srgbClr val="C00000"/>
                </a:solidFill>
              </a:rPr>
              <a:t>REDD+ Provisions, Rules and Modalities</a:t>
            </a:r>
          </a:p>
          <a:p>
            <a:r>
              <a:rPr lang="en-US" sz="1600" b="1" dirty="0" smtClean="0">
                <a:solidFill>
                  <a:srgbClr val="C00000"/>
                </a:solidFill>
              </a:rPr>
              <a:t>Provided through decisions</a:t>
            </a:r>
            <a:endParaRPr lang="en-GB" sz="1600" b="1" dirty="0">
              <a:solidFill>
                <a:srgbClr val="C00000"/>
              </a:solidFill>
            </a:endParaRPr>
          </a:p>
        </p:txBody>
      </p:sp>
    </p:spTree>
    <p:extLst>
      <p:ext uri="{BB962C8B-B14F-4D97-AF65-F5344CB8AC3E}">
        <p14:creationId xmlns:p14="http://schemas.microsoft.com/office/powerpoint/2010/main" val="3626868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“Rulebook” </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219200"/>
            <a:ext cx="5383938" cy="5791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152400" y="2438400"/>
            <a:ext cx="2146742" cy="1323439"/>
          </a:xfrm>
          <a:prstGeom prst="rect">
            <a:avLst/>
          </a:prstGeom>
        </p:spPr>
        <p:txBody>
          <a:bodyPr wrap="none">
            <a:spAutoFit/>
          </a:bodyPr>
          <a:lstStyle/>
          <a:p>
            <a:r>
              <a:rPr lang="en-US" sz="4000" dirty="0"/>
              <a:t>REDD+ </a:t>
            </a:r>
            <a:endParaRPr lang="en-US" sz="4000" dirty="0" smtClean="0"/>
          </a:p>
          <a:p>
            <a:r>
              <a:rPr lang="en-US" sz="4000" dirty="0" smtClean="0"/>
              <a:t>Decisions</a:t>
            </a:r>
            <a:endParaRPr lang="en-GB" sz="4000" dirty="0"/>
          </a:p>
        </p:txBody>
      </p:sp>
      <p:sp>
        <p:nvSpPr>
          <p:cNvPr id="4" name="Rectangle 3"/>
          <p:cNvSpPr/>
          <p:nvPr/>
        </p:nvSpPr>
        <p:spPr>
          <a:xfrm>
            <a:off x="3124200" y="2819400"/>
            <a:ext cx="3733800" cy="28071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ight Arrow 4"/>
          <p:cNvSpPr/>
          <p:nvPr/>
        </p:nvSpPr>
        <p:spPr>
          <a:xfrm>
            <a:off x="6934200" y="2819400"/>
            <a:ext cx="381000" cy="228600"/>
          </a:xfrm>
          <a:prstGeom prst="rightArrow">
            <a:avLst/>
          </a:prstGeom>
          <a:solidFill>
            <a:schemeClr val="accent1">
              <a:lumMod val="5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7365138" y="2810589"/>
            <a:ext cx="1489510" cy="307777"/>
          </a:xfrm>
          <a:prstGeom prst="rect">
            <a:avLst/>
          </a:prstGeom>
          <a:noFill/>
        </p:spPr>
        <p:txBody>
          <a:bodyPr wrap="none" rtlCol="0">
            <a:spAutoFit/>
          </a:bodyPr>
          <a:lstStyle/>
          <a:p>
            <a:r>
              <a:rPr lang="en-US" sz="1400" b="1" dirty="0" smtClean="0">
                <a:solidFill>
                  <a:schemeClr val="tx2">
                    <a:lumMod val="75000"/>
                  </a:schemeClr>
                </a:solidFill>
              </a:rPr>
              <a:t>The FW </a:t>
            </a:r>
            <a:r>
              <a:rPr lang="en-US" sz="1400" b="1" dirty="0" err="1" smtClean="0">
                <a:solidFill>
                  <a:schemeClr val="tx2">
                    <a:lumMod val="75000"/>
                  </a:schemeClr>
                </a:solidFill>
              </a:rPr>
              <a:t>Decission</a:t>
            </a:r>
            <a:endParaRPr lang="en-GB" sz="1400" b="1" dirty="0">
              <a:solidFill>
                <a:schemeClr val="tx2">
                  <a:lumMod val="75000"/>
                </a:schemeClr>
              </a:solidFill>
            </a:endParaRPr>
          </a:p>
        </p:txBody>
      </p:sp>
      <p:sp>
        <p:nvSpPr>
          <p:cNvPr id="8" name="Rectangle 7"/>
          <p:cNvSpPr/>
          <p:nvPr/>
        </p:nvSpPr>
        <p:spPr>
          <a:xfrm>
            <a:off x="3124200" y="2209800"/>
            <a:ext cx="3733800" cy="533400"/>
          </a:xfrm>
          <a:prstGeom prst="rect">
            <a:avLst/>
          </a:prstGeom>
          <a:noFill/>
          <a:ln>
            <a:solidFill>
              <a:schemeClr val="accent3">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Arrow 8"/>
          <p:cNvSpPr/>
          <p:nvPr/>
        </p:nvSpPr>
        <p:spPr>
          <a:xfrm>
            <a:off x="6953503" y="2368034"/>
            <a:ext cx="381000" cy="228600"/>
          </a:xfrm>
          <a:prstGeom prst="rightArrow">
            <a:avLst/>
          </a:prstGeom>
          <a:solidFill>
            <a:schemeClr val="bg1"/>
          </a:solidFill>
          <a:ln>
            <a:solidFill>
              <a:schemeClr val="accent3">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3124200" y="3505200"/>
            <a:ext cx="3733800" cy="381000"/>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ight Arrow 11"/>
          <p:cNvSpPr/>
          <p:nvPr/>
        </p:nvSpPr>
        <p:spPr>
          <a:xfrm>
            <a:off x="6953503" y="3511034"/>
            <a:ext cx="381000" cy="228600"/>
          </a:xfrm>
          <a:prstGeom prst="rightArrow">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7384441" y="3429000"/>
            <a:ext cx="1664238" cy="523220"/>
          </a:xfrm>
          <a:prstGeom prst="rect">
            <a:avLst/>
          </a:prstGeom>
          <a:noFill/>
          <a:ln>
            <a:noFill/>
          </a:ln>
        </p:spPr>
        <p:txBody>
          <a:bodyPr wrap="none" rtlCol="0">
            <a:spAutoFit/>
          </a:bodyPr>
          <a:lstStyle/>
          <a:p>
            <a:r>
              <a:rPr lang="en-US" sz="1400" dirty="0" smtClean="0">
                <a:solidFill>
                  <a:schemeClr val="accent3">
                    <a:lumMod val="75000"/>
                  </a:schemeClr>
                </a:solidFill>
              </a:rPr>
              <a:t>Meth GL </a:t>
            </a:r>
          </a:p>
          <a:p>
            <a:r>
              <a:rPr lang="en-US" sz="1400" dirty="0" smtClean="0">
                <a:solidFill>
                  <a:schemeClr val="accent3">
                    <a:lumMod val="75000"/>
                  </a:schemeClr>
                </a:solidFill>
              </a:rPr>
              <a:t>rules and modalities</a:t>
            </a:r>
            <a:endParaRPr lang="en-GB" sz="1400" dirty="0">
              <a:solidFill>
                <a:schemeClr val="accent3">
                  <a:lumMod val="75000"/>
                </a:schemeClr>
              </a:solidFill>
            </a:endParaRPr>
          </a:p>
        </p:txBody>
      </p:sp>
      <p:sp>
        <p:nvSpPr>
          <p:cNvPr id="14" name="Rectangle 13"/>
          <p:cNvSpPr/>
          <p:nvPr/>
        </p:nvSpPr>
        <p:spPr>
          <a:xfrm>
            <a:off x="3124200" y="4953000"/>
            <a:ext cx="3733800" cy="1143000"/>
          </a:xfrm>
          <a:prstGeom prst="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ight Arrow 14"/>
          <p:cNvSpPr/>
          <p:nvPr/>
        </p:nvSpPr>
        <p:spPr>
          <a:xfrm>
            <a:off x="6934200" y="5417857"/>
            <a:ext cx="381000" cy="244928"/>
          </a:xfrm>
          <a:prstGeom prst="rightArrow">
            <a:avLst/>
          </a:prstGeom>
          <a:solidFill>
            <a:schemeClr val="bg1"/>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124200" y="3970104"/>
            <a:ext cx="3733800" cy="906696"/>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ight Arrow 17"/>
          <p:cNvSpPr/>
          <p:nvPr/>
        </p:nvSpPr>
        <p:spPr>
          <a:xfrm>
            <a:off x="6953503" y="4296921"/>
            <a:ext cx="381000" cy="255032"/>
          </a:xfrm>
          <a:prstGeom prst="rightArrow">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p:cNvSpPr txBox="1"/>
          <p:nvPr/>
        </p:nvSpPr>
        <p:spPr>
          <a:xfrm>
            <a:off x="7384441" y="4267200"/>
            <a:ext cx="1392882" cy="307777"/>
          </a:xfrm>
          <a:prstGeom prst="rect">
            <a:avLst/>
          </a:prstGeom>
          <a:noFill/>
          <a:ln>
            <a:solidFill>
              <a:schemeClr val="bg1"/>
            </a:solidFill>
          </a:ln>
        </p:spPr>
        <p:txBody>
          <a:bodyPr wrap="none" rtlCol="0">
            <a:spAutoFit/>
          </a:bodyPr>
          <a:lstStyle/>
          <a:p>
            <a:r>
              <a:rPr lang="en-US" sz="1400" dirty="0" smtClean="0">
                <a:solidFill>
                  <a:schemeClr val="accent2">
                    <a:lumMod val="50000"/>
                  </a:schemeClr>
                </a:solidFill>
              </a:rPr>
              <a:t>Other Provisions</a:t>
            </a:r>
            <a:endParaRPr lang="en-GB" sz="1400" dirty="0">
              <a:solidFill>
                <a:schemeClr val="accent2">
                  <a:lumMod val="50000"/>
                </a:schemeClr>
              </a:solidFill>
            </a:endParaRPr>
          </a:p>
        </p:txBody>
      </p:sp>
      <p:sp>
        <p:nvSpPr>
          <p:cNvPr id="20" name="Rectangle 19"/>
          <p:cNvSpPr/>
          <p:nvPr/>
        </p:nvSpPr>
        <p:spPr>
          <a:xfrm>
            <a:off x="3124200" y="6172200"/>
            <a:ext cx="3733800" cy="152400"/>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ight Arrow 20"/>
          <p:cNvSpPr/>
          <p:nvPr/>
        </p:nvSpPr>
        <p:spPr>
          <a:xfrm>
            <a:off x="6979831" y="6122744"/>
            <a:ext cx="381000" cy="255032"/>
          </a:xfrm>
          <a:prstGeom prst="rightArrow">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7410769" y="6093023"/>
            <a:ext cx="1392882" cy="307777"/>
          </a:xfrm>
          <a:prstGeom prst="rect">
            <a:avLst/>
          </a:prstGeom>
          <a:noFill/>
          <a:ln>
            <a:solidFill>
              <a:schemeClr val="bg1"/>
            </a:solidFill>
          </a:ln>
        </p:spPr>
        <p:txBody>
          <a:bodyPr wrap="none" rtlCol="0">
            <a:spAutoFit/>
          </a:bodyPr>
          <a:lstStyle/>
          <a:p>
            <a:r>
              <a:rPr lang="en-US" sz="1400" dirty="0" smtClean="0">
                <a:solidFill>
                  <a:schemeClr val="accent2">
                    <a:lumMod val="50000"/>
                  </a:schemeClr>
                </a:solidFill>
              </a:rPr>
              <a:t>Other Provisions</a:t>
            </a:r>
            <a:endParaRPr lang="en-GB" sz="1400" dirty="0">
              <a:solidFill>
                <a:schemeClr val="accent2">
                  <a:lumMod val="50000"/>
                </a:schemeClr>
              </a:solidFill>
            </a:endParaRPr>
          </a:p>
        </p:txBody>
      </p:sp>
      <p:sp>
        <p:nvSpPr>
          <p:cNvPr id="23" name="Right Arrow 22"/>
          <p:cNvSpPr/>
          <p:nvPr/>
        </p:nvSpPr>
        <p:spPr>
          <a:xfrm>
            <a:off x="6934200" y="3118366"/>
            <a:ext cx="381000" cy="255032"/>
          </a:xfrm>
          <a:prstGeom prst="rightArrow">
            <a:avLst/>
          </a:prstGeom>
          <a:solidFill>
            <a:schemeClr val="bg1"/>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7365138" y="3088645"/>
            <a:ext cx="1392882" cy="307777"/>
          </a:xfrm>
          <a:prstGeom prst="rect">
            <a:avLst/>
          </a:prstGeom>
          <a:noFill/>
          <a:ln>
            <a:solidFill>
              <a:schemeClr val="bg1"/>
            </a:solidFill>
          </a:ln>
        </p:spPr>
        <p:txBody>
          <a:bodyPr wrap="none" rtlCol="0">
            <a:spAutoFit/>
          </a:bodyPr>
          <a:lstStyle/>
          <a:p>
            <a:r>
              <a:rPr lang="en-US" sz="1400" dirty="0" smtClean="0">
                <a:solidFill>
                  <a:schemeClr val="accent2">
                    <a:lumMod val="50000"/>
                  </a:schemeClr>
                </a:solidFill>
              </a:rPr>
              <a:t>Other Provisions</a:t>
            </a:r>
            <a:endParaRPr lang="en-GB" sz="1400" dirty="0">
              <a:solidFill>
                <a:schemeClr val="accent2">
                  <a:lumMod val="50000"/>
                </a:schemeClr>
              </a:solidFill>
            </a:endParaRPr>
          </a:p>
        </p:txBody>
      </p:sp>
      <p:sp>
        <p:nvSpPr>
          <p:cNvPr id="25" name="Rectangle 24"/>
          <p:cNvSpPr/>
          <p:nvPr/>
        </p:nvSpPr>
        <p:spPr>
          <a:xfrm>
            <a:off x="3124200" y="3124200"/>
            <a:ext cx="3733800" cy="310634"/>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7405010" y="5344180"/>
            <a:ext cx="1664238" cy="523220"/>
          </a:xfrm>
          <a:prstGeom prst="rect">
            <a:avLst/>
          </a:prstGeom>
          <a:noFill/>
          <a:ln>
            <a:noFill/>
          </a:ln>
        </p:spPr>
        <p:txBody>
          <a:bodyPr wrap="none" rtlCol="0">
            <a:spAutoFit/>
          </a:bodyPr>
          <a:lstStyle/>
          <a:p>
            <a:r>
              <a:rPr lang="en-US" sz="1400" dirty="0" smtClean="0">
                <a:solidFill>
                  <a:schemeClr val="accent3">
                    <a:lumMod val="75000"/>
                  </a:schemeClr>
                </a:solidFill>
              </a:rPr>
              <a:t>Meth GL </a:t>
            </a:r>
          </a:p>
          <a:p>
            <a:r>
              <a:rPr lang="en-US" sz="1400" dirty="0" smtClean="0">
                <a:solidFill>
                  <a:schemeClr val="accent3">
                    <a:lumMod val="75000"/>
                  </a:schemeClr>
                </a:solidFill>
              </a:rPr>
              <a:t>rules and modalities</a:t>
            </a:r>
            <a:endParaRPr lang="en-GB" sz="1400" dirty="0">
              <a:solidFill>
                <a:schemeClr val="accent3">
                  <a:lumMod val="75000"/>
                </a:schemeClr>
              </a:solidFill>
            </a:endParaRPr>
          </a:p>
        </p:txBody>
      </p:sp>
      <p:sp>
        <p:nvSpPr>
          <p:cNvPr id="29" name="TextBox 28"/>
          <p:cNvSpPr txBox="1"/>
          <p:nvPr/>
        </p:nvSpPr>
        <p:spPr>
          <a:xfrm>
            <a:off x="7257961" y="1524000"/>
            <a:ext cx="1703864" cy="738664"/>
          </a:xfrm>
          <a:prstGeom prst="rect">
            <a:avLst/>
          </a:prstGeom>
          <a:noFill/>
          <a:ln>
            <a:noFill/>
          </a:ln>
        </p:spPr>
        <p:txBody>
          <a:bodyPr wrap="none" rtlCol="0">
            <a:spAutoFit/>
          </a:bodyPr>
          <a:lstStyle/>
          <a:p>
            <a:r>
              <a:rPr lang="en-US" sz="1400" dirty="0" smtClean="0">
                <a:solidFill>
                  <a:schemeClr val="accent3">
                    <a:lumMod val="75000"/>
                  </a:schemeClr>
                </a:solidFill>
              </a:rPr>
              <a:t>Meth GL </a:t>
            </a:r>
          </a:p>
          <a:p>
            <a:r>
              <a:rPr lang="en-US" sz="1400" dirty="0" smtClean="0">
                <a:solidFill>
                  <a:schemeClr val="accent3">
                    <a:lumMod val="75000"/>
                  </a:schemeClr>
                </a:solidFill>
              </a:rPr>
              <a:t>indicative</a:t>
            </a:r>
          </a:p>
          <a:p>
            <a:r>
              <a:rPr lang="en-US" sz="1400" dirty="0" smtClean="0">
                <a:solidFill>
                  <a:schemeClr val="accent2">
                    <a:lumMod val="50000"/>
                  </a:schemeClr>
                </a:solidFill>
              </a:rPr>
              <a:t>And other provisions</a:t>
            </a:r>
            <a:endParaRPr lang="en-GB" sz="1400" dirty="0">
              <a:solidFill>
                <a:schemeClr val="accent2">
                  <a:lumMod val="50000"/>
                </a:schemeClr>
              </a:solidFill>
            </a:endParaRPr>
          </a:p>
        </p:txBody>
      </p:sp>
      <p:sp>
        <p:nvSpPr>
          <p:cNvPr id="30" name="TextBox 29"/>
          <p:cNvSpPr txBox="1"/>
          <p:nvPr/>
        </p:nvSpPr>
        <p:spPr>
          <a:xfrm>
            <a:off x="7333530" y="2260226"/>
            <a:ext cx="1298753" cy="523220"/>
          </a:xfrm>
          <a:prstGeom prst="rect">
            <a:avLst/>
          </a:prstGeom>
          <a:noFill/>
          <a:ln>
            <a:noFill/>
          </a:ln>
        </p:spPr>
        <p:txBody>
          <a:bodyPr wrap="none" rtlCol="0">
            <a:spAutoFit/>
          </a:bodyPr>
          <a:lstStyle/>
          <a:p>
            <a:r>
              <a:rPr lang="en-US" sz="1400" dirty="0" smtClean="0">
                <a:solidFill>
                  <a:schemeClr val="accent3">
                    <a:lumMod val="75000"/>
                  </a:schemeClr>
                </a:solidFill>
              </a:rPr>
              <a:t>Meth GL </a:t>
            </a:r>
          </a:p>
          <a:p>
            <a:r>
              <a:rPr lang="en-US" sz="1400" dirty="0" smtClean="0">
                <a:solidFill>
                  <a:schemeClr val="accent3">
                    <a:lumMod val="75000"/>
                  </a:schemeClr>
                </a:solidFill>
              </a:rPr>
              <a:t>Initial guidance</a:t>
            </a:r>
            <a:endParaRPr lang="en-GB" sz="1400" dirty="0">
              <a:solidFill>
                <a:schemeClr val="accent3">
                  <a:lumMod val="75000"/>
                </a:schemeClr>
              </a:solidFill>
            </a:endParaRPr>
          </a:p>
        </p:txBody>
      </p:sp>
      <p:sp>
        <p:nvSpPr>
          <p:cNvPr id="31" name="Rectangle 30"/>
          <p:cNvSpPr/>
          <p:nvPr/>
        </p:nvSpPr>
        <p:spPr>
          <a:xfrm>
            <a:off x="3124200" y="1878568"/>
            <a:ext cx="3733800" cy="255032"/>
          </a:xfrm>
          <a:prstGeom prst="rect">
            <a:avLst/>
          </a:prstGeom>
          <a:noFill/>
          <a:ln>
            <a:solidFill>
              <a:schemeClr val="accent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ight Arrow 31"/>
          <p:cNvSpPr/>
          <p:nvPr/>
        </p:nvSpPr>
        <p:spPr>
          <a:xfrm>
            <a:off x="6934200" y="1905000"/>
            <a:ext cx="381000" cy="255032"/>
          </a:xfrm>
          <a:prstGeom prst="rightArrow">
            <a:avLst/>
          </a:prstGeom>
          <a:solidFill>
            <a:schemeClr val="bg1"/>
          </a:solidFill>
          <a:ln>
            <a:solidFill>
              <a:schemeClr val="accent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048000" y="1600200"/>
            <a:ext cx="1584088" cy="261610"/>
          </a:xfrm>
          <a:prstGeom prst="rect">
            <a:avLst/>
          </a:prstGeom>
          <a:noFill/>
        </p:spPr>
        <p:txBody>
          <a:bodyPr wrap="none" rtlCol="0">
            <a:spAutoFit/>
          </a:bodyPr>
          <a:lstStyle/>
          <a:p>
            <a:r>
              <a:rPr lang="en-US" sz="1100" dirty="0" smtClean="0"/>
              <a:t>1/CP.13 (para 1 </a:t>
            </a:r>
            <a:r>
              <a:rPr lang="en-US" sz="1100" dirty="0" err="1" smtClean="0"/>
              <a:t>biii</a:t>
            </a:r>
            <a:r>
              <a:rPr lang="en-US" sz="1100" dirty="0" smtClean="0"/>
              <a:t>) BAP</a:t>
            </a:r>
            <a:endParaRPr lang="en-US" sz="1100" dirty="0"/>
          </a:p>
        </p:txBody>
      </p:sp>
    </p:spTree>
    <p:extLst>
      <p:ext uri="{BB962C8B-B14F-4D97-AF65-F5344CB8AC3E}">
        <p14:creationId xmlns:p14="http://schemas.microsoft.com/office/powerpoint/2010/main" val="7385638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4 Elements - CA</a:t>
            </a:r>
            <a:endParaRPr lang="en-GB" dirty="0"/>
          </a:p>
        </p:txBody>
      </p:sp>
      <p:grpSp>
        <p:nvGrpSpPr>
          <p:cNvPr id="16" name="Group 15"/>
          <p:cNvGrpSpPr/>
          <p:nvPr/>
        </p:nvGrpSpPr>
        <p:grpSpPr>
          <a:xfrm>
            <a:off x="1273157" y="1574800"/>
            <a:ext cx="6574384" cy="4064000"/>
            <a:chOff x="1273157" y="1574800"/>
            <a:chExt cx="6574384" cy="4064000"/>
          </a:xfrm>
        </p:grpSpPr>
        <p:sp>
          <p:nvSpPr>
            <p:cNvPr id="14" name="Rounded Rectangle 13"/>
            <p:cNvSpPr/>
            <p:nvPr/>
          </p:nvSpPr>
          <p:spPr>
            <a:xfrm>
              <a:off x="1273157" y="1581834"/>
              <a:ext cx="6574383" cy="4056966"/>
            </a:xfrm>
            <a:prstGeom prst="roundRect">
              <a:avLst/>
            </a:prstGeom>
            <a:solidFill>
              <a:schemeClr val="accent5">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3" name="Diagram 2"/>
            <p:cNvGraphicFramePr/>
            <p:nvPr>
              <p:extLst>
                <p:ext uri="{D42A27DB-BD31-4B8C-83A1-F6EECF244321}">
                  <p14:modId xmlns:p14="http://schemas.microsoft.com/office/powerpoint/2010/main" val="3125020596"/>
                </p:ext>
              </p:extLst>
            </p:nvPr>
          </p:nvGraphicFramePr>
          <p:xfrm>
            <a:off x="1524000" y="15748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ight Brace 3"/>
            <p:cNvSpPr/>
            <p:nvPr/>
          </p:nvSpPr>
          <p:spPr>
            <a:xfrm flipH="1">
              <a:off x="6324600" y="4038600"/>
              <a:ext cx="533400" cy="1143000"/>
            </a:xfrm>
            <a:prstGeom prst="rightBrace">
              <a:avLst/>
            </a:prstGeom>
            <a:ln w="381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 name="TextBox 4"/>
            <p:cNvSpPr txBox="1"/>
            <p:nvPr/>
          </p:nvSpPr>
          <p:spPr>
            <a:xfrm>
              <a:off x="6781800" y="4038600"/>
              <a:ext cx="1065741" cy="1200329"/>
            </a:xfrm>
            <a:prstGeom prst="rect">
              <a:avLst/>
            </a:prstGeom>
            <a:noFill/>
          </p:spPr>
          <p:txBody>
            <a:bodyPr wrap="none" rtlCol="0">
              <a:spAutoFit/>
            </a:bodyPr>
            <a:lstStyle/>
            <a:p>
              <a:r>
                <a:rPr lang="en-US" dirty="0" smtClean="0"/>
                <a:t>4/CP.15</a:t>
              </a:r>
            </a:p>
            <a:p>
              <a:r>
                <a:rPr lang="en-US" dirty="0" smtClean="0"/>
                <a:t>12/CP.17</a:t>
              </a:r>
            </a:p>
            <a:p>
              <a:r>
                <a:rPr lang="en-US" u="sng" dirty="0" smtClean="0"/>
                <a:t>13/CP.19 </a:t>
              </a:r>
            </a:p>
            <a:p>
              <a:r>
                <a:rPr lang="en-US" u="sng" dirty="0" smtClean="0"/>
                <a:t>+ Annex</a:t>
              </a:r>
              <a:endParaRPr lang="en-GB" u="sng" dirty="0"/>
            </a:p>
          </p:txBody>
        </p:sp>
        <p:sp>
          <p:nvSpPr>
            <p:cNvPr id="6" name="Right Brace 5"/>
            <p:cNvSpPr/>
            <p:nvPr/>
          </p:nvSpPr>
          <p:spPr>
            <a:xfrm flipH="1">
              <a:off x="6324600" y="2133600"/>
              <a:ext cx="533400" cy="1143000"/>
            </a:xfrm>
            <a:prstGeom prst="rightBrac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 name="TextBox 6"/>
            <p:cNvSpPr txBox="1"/>
            <p:nvPr/>
          </p:nvSpPr>
          <p:spPr>
            <a:xfrm>
              <a:off x="6781800" y="2438400"/>
              <a:ext cx="1012841" cy="646331"/>
            </a:xfrm>
            <a:prstGeom prst="rect">
              <a:avLst/>
            </a:prstGeom>
            <a:noFill/>
          </p:spPr>
          <p:txBody>
            <a:bodyPr wrap="none" rtlCol="0">
              <a:spAutoFit/>
            </a:bodyPr>
            <a:lstStyle/>
            <a:p>
              <a:r>
                <a:rPr lang="en-US" dirty="0" smtClean="0"/>
                <a:t>4/CP.15</a:t>
              </a:r>
            </a:p>
            <a:p>
              <a:r>
                <a:rPr lang="en-US" u="sng" dirty="0" smtClean="0"/>
                <a:t>11/CP.19</a:t>
              </a:r>
              <a:endParaRPr lang="en-GB" u="sng" dirty="0"/>
            </a:p>
          </p:txBody>
        </p:sp>
        <p:sp>
          <p:nvSpPr>
            <p:cNvPr id="8" name="Right Brace 7"/>
            <p:cNvSpPr/>
            <p:nvPr/>
          </p:nvSpPr>
          <p:spPr>
            <a:xfrm>
              <a:off x="2286000" y="2190065"/>
              <a:ext cx="533400" cy="1143000"/>
            </a:xfrm>
            <a:prstGeom prst="rightBrace">
              <a:avLst/>
            </a:prstGeom>
            <a:ln w="381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 name="Right Brace 8"/>
            <p:cNvSpPr/>
            <p:nvPr/>
          </p:nvSpPr>
          <p:spPr>
            <a:xfrm>
              <a:off x="2293908" y="3886200"/>
              <a:ext cx="533400" cy="1143000"/>
            </a:xfrm>
            <a:prstGeom prst="rightBrac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0" name="TextBox 9"/>
            <p:cNvSpPr txBox="1"/>
            <p:nvPr/>
          </p:nvSpPr>
          <p:spPr>
            <a:xfrm>
              <a:off x="1273159" y="2381934"/>
              <a:ext cx="1012841" cy="646331"/>
            </a:xfrm>
            <a:prstGeom prst="rect">
              <a:avLst/>
            </a:prstGeom>
            <a:noFill/>
          </p:spPr>
          <p:txBody>
            <a:bodyPr wrap="none" rtlCol="0">
              <a:spAutoFit/>
            </a:bodyPr>
            <a:lstStyle/>
            <a:p>
              <a:r>
                <a:rPr lang="en-US" dirty="0" smtClean="0"/>
                <a:t>1/CP.16</a:t>
              </a:r>
            </a:p>
            <a:p>
              <a:r>
                <a:rPr lang="en-US" u="sng" dirty="0" smtClean="0"/>
                <a:t>15/CP.19</a:t>
              </a:r>
              <a:endParaRPr lang="en-GB" u="sng" dirty="0"/>
            </a:p>
          </p:txBody>
        </p:sp>
        <p:sp>
          <p:nvSpPr>
            <p:cNvPr id="11" name="TextBox 10"/>
            <p:cNvSpPr txBox="1"/>
            <p:nvPr/>
          </p:nvSpPr>
          <p:spPr>
            <a:xfrm>
              <a:off x="1273158" y="4134534"/>
              <a:ext cx="1012841" cy="646331"/>
            </a:xfrm>
            <a:prstGeom prst="rect">
              <a:avLst/>
            </a:prstGeom>
            <a:noFill/>
          </p:spPr>
          <p:txBody>
            <a:bodyPr wrap="none" rtlCol="0">
              <a:spAutoFit/>
            </a:bodyPr>
            <a:lstStyle/>
            <a:p>
              <a:r>
                <a:rPr lang="en-US" dirty="0" smtClean="0"/>
                <a:t>12/CP.17</a:t>
              </a:r>
            </a:p>
            <a:p>
              <a:r>
                <a:rPr lang="en-US" u="sng" dirty="0" smtClean="0"/>
                <a:t>12/CP.19</a:t>
              </a:r>
              <a:endParaRPr lang="en-GB" u="sng" dirty="0"/>
            </a:p>
          </p:txBody>
        </p:sp>
      </p:grpSp>
      <p:sp>
        <p:nvSpPr>
          <p:cNvPr id="12" name="Title 1"/>
          <p:cNvSpPr txBox="1">
            <a:spLocks/>
          </p:cNvSpPr>
          <p:nvPr/>
        </p:nvSpPr>
        <p:spPr>
          <a:xfrm>
            <a:off x="457200" y="5791200"/>
            <a:ext cx="8229600" cy="96043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dirty="0" smtClean="0"/>
              <a:t>Where to find the methodological Guidance (rules and modalities)</a:t>
            </a:r>
            <a:endParaRPr lang="en-GB" sz="3200" dirty="0"/>
          </a:p>
        </p:txBody>
      </p:sp>
    </p:spTree>
    <p:extLst>
      <p:ext uri="{BB962C8B-B14F-4D97-AF65-F5344CB8AC3E}">
        <p14:creationId xmlns:p14="http://schemas.microsoft.com/office/powerpoint/2010/main" val="362686895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457200"/>
            <a:ext cx="8229600" cy="960438"/>
          </a:xfrm>
        </p:spPr>
        <p:txBody>
          <a:bodyPr>
            <a:normAutofit fontScale="90000"/>
          </a:bodyPr>
          <a:lstStyle/>
          <a:p>
            <a:r>
              <a:rPr lang="en-US" dirty="0" smtClean="0">
                <a:solidFill>
                  <a:schemeClr val="accent3">
                    <a:lumMod val="75000"/>
                  </a:schemeClr>
                </a:solidFill>
              </a:rPr>
              <a:t>The Methodological Guidance</a:t>
            </a:r>
            <a:br>
              <a:rPr lang="en-US" dirty="0" smtClean="0">
                <a:solidFill>
                  <a:schemeClr val="accent3">
                    <a:lumMod val="75000"/>
                  </a:schemeClr>
                </a:solidFill>
              </a:rPr>
            </a:br>
            <a:r>
              <a:rPr lang="en-US" sz="3600" dirty="0" smtClean="0">
                <a:solidFill>
                  <a:schemeClr val="accent3">
                    <a:lumMod val="75000"/>
                  </a:schemeClr>
                </a:solidFill>
              </a:rPr>
              <a:t>Rules and Modalities</a:t>
            </a:r>
            <a:endParaRPr lang="en-GB" sz="3600" dirty="0">
              <a:solidFill>
                <a:schemeClr val="accent3">
                  <a:lumMod val="75000"/>
                </a:schemeClr>
              </a:solidFill>
            </a:endParaRPr>
          </a:p>
        </p:txBody>
      </p:sp>
      <p:grpSp>
        <p:nvGrpSpPr>
          <p:cNvPr id="6" name="Group 5"/>
          <p:cNvGrpSpPr/>
          <p:nvPr/>
        </p:nvGrpSpPr>
        <p:grpSpPr>
          <a:xfrm>
            <a:off x="3200400" y="2939574"/>
            <a:ext cx="1584960" cy="1584960"/>
            <a:chOff x="3108960" y="386080"/>
            <a:chExt cx="1584960" cy="1584960"/>
          </a:xfrm>
          <a:scene3d>
            <a:camera prst="orthographicFront"/>
            <a:lightRig rig="chilly" dir="t"/>
          </a:scene3d>
        </p:grpSpPr>
        <p:sp>
          <p:nvSpPr>
            <p:cNvPr id="7" name="Rounded Rectangle 6"/>
            <p:cNvSpPr/>
            <p:nvPr/>
          </p:nvSpPr>
          <p:spPr>
            <a:xfrm>
              <a:off x="3108960" y="386080"/>
              <a:ext cx="1584960" cy="1584960"/>
            </a:xfrm>
            <a:prstGeom prst="roundRect">
              <a:avLst/>
            </a:prstGeom>
            <a:sp3d prstMaterial="translucentPowder">
              <a:bevelT w="127000" h="25400" prst="softRound"/>
            </a:sp3d>
          </p:spPr>
          <p:style>
            <a:lnRef idx="0">
              <a:schemeClr val="lt1">
                <a:hueOff val="0"/>
                <a:satOff val="0"/>
                <a:lumOff val="0"/>
                <a:alphaOff val="0"/>
              </a:schemeClr>
            </a:lnRef>
            <a:fillRef idx="1">
              <a:schemeClr val="accent2">
                <a:hueOff val="1560506"/>
                <a:satOff val="-1946"/>
                <a:lumOff val="458"/>
                <a:alphaOff val="0"/>
              </a:schemeClr>
            </a:fillRef>
            <a:effectRef idx="0">
              <a:schemeClr val="accent2">
                <a:hueOff val="1560506"/>
                <a:satOff val="-1946"/>
                <a:lumOff val="458"/>
                <a:alphaOff val="0"/>
              </a:schemeClr>
            </a:effectRef>
            <a:fontRef idx="minor">
              <a:schemeClr val="lt1"/>
            </a:fontRef>
          </p:style>
        </p:sp>
        <p:sp>
          <p:nvSpPr>
            <p:cNvPr id="8" name="Rounded Rectangle 4"/>
            <p:cNvSpPr/>
            <p:nvPr/>
          </p:nvSpPr>
          <p:spPr>
            <a:xfrm>
              <a:off x="3186331" y="463451"/>
              <a:ext cx="1430218" cy="143021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NFMS</a:t>
              </a:r>
              <a:endParaRPr lang="en-GB" sz="1900" kern="1200" dirty="0"/>
            </a:p>
          </p:txBody>
        </p:sp>
      </p:grpSp>
      <p:sp>
        <p:nvSpPr>
          <p:cNvPr id="11" name="Oval Callout 10"/>
          <p:cNvSpPr/>
          <p:nvPr/>
        </p:nvSpPr>
        <p:spPr>
          <a:xfrm>
            <a:off x="3352800" y="1524000"/>
            <a:ext cx="3581400" cy="1252987"/>
          </a:xfrm>
          <a:prstGeom prst="wedgeEllipseCallout">
            <a:avLst>
              <a:gd name="adj1" fmla="val -33224"/>
              <a:gd name="adj2" fmla="val 59683"/>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a:solidFill>
                  <a:schemeClr val="tx1"/>
                </a:solidFill>
              </a:rPr>
              <a:t>Decision 11/CP.19*</a:t>
            </a:r>
          </a:p>
          <a:p>
            <a:r>
              <a:rPr lang="en-GB" sz="1400" dirty="0">
                <a:solidFill>
                  <a:schemeClr val="tx1"/>
                </a:solidFill>
              </a:rPr>
              <a:t>Modalities for national </a:t>
            </a:r>
            <a:r>
              <a:rPr lang="en-GB" sz="1400" dirty="0" smtClean="0">
                <a:solidFill>
                  <a:schemeClr val="tx1"/>
                </a:solidFill>
              </a:rPr>
              <a:t>forest monitoring systems</a:t>
            </a:r>
          </a:p>
          <a:p>
            <a:r>
              <a:rPr lang="en-US" sz="1100" i="1" dirty="0" smtClean="0">
                <a:solidFill>
                  <a:schemeClr val="tx1"/>
                </a:solidFill>
              </a:rPr>
              <a:t>(sub-national NFMS as an interim measure)</a:t>
            </a:r>
            <a:endParaRPr lang="en-GB" sz="1100" i="1" dirty="0">
              <a:solidFill>
                <a:schemeClr val="tx1"/>
              </a:solidFill>
            </a:endParaRPr>
          </a:p>
        </p:txBody>
      </p:sp>
      <p:sp>
        <p:nvSpPr>
          <p:cNvPr id="15" name="Rectangle 14"/>
          <p:cNvSpPr/>
          <p:nvPr/>
        </p:nvSpPr>
        <p:spPr>
          <a:xfrm>
            <a:off x="228600" y="1447800"/>
            <a:ext cx="2514600" cy="1754326"/>
          </a:xfrm>
          <a:prstGeom prst="rect">
            <a:avLst/>
          </a:prstGeom>
          <a:solidFill>
            <a:schemeClr val="bg1">
              <a:lumMod val="85000"/>
            </a:schemeClr>
          </a:solidFill>
        </p:spPr>
        <p:txBody>
          <a:bodyPr wrap="square">
            <a:spAutoFit/>
          </a:bodyPr>
          <a:lstStyle/>
          <a:p>
            <a:pPr lvl="0"/>
            <a:r>
              <a:rPr lang="en-US" sz="1200" i="1" dirty="0">
                <a:solidFill>
                  <a:prstClr val="black"/>
                </a:solidFill>
              </a:rPr>
              <a:t>[1/CP.16, para </a:t>
            </a:r>
            <a:r>
              <a:rPr lang="en-US" sz="1200" i="1" dirty="0" smtClean="0">
                <a:solidFill>
                  <a:prstClr val="black"/>
                </a:solidFill>
              </a:rPr>
              <a:t>71(c)] </a:t>
            </a:r>
          </a:p>
          <a:p>
            <a:pPr lvl="0"/>
            <a:r>
              <a:rPr lang="en-US" sz="1200" b="1" dirty="0" smtClean="0">
                <a:solidFill>
                  <a:prstClr val="black"/>
                </a:solidFill>
              </a:rPr>
              <a:t>A</a:t>
            </a:r>
            <a:r>
              <a:rPr lang="en-US" sz="1200" dirty="0" smtClean="0">
                <a:solidFill>
                  <a:prstClr val="black"/>
                </a:solidFill>
              </a:rPr>
              <a:t> </a:t>
            </a:r>
            <a:r>
              <a:rPr lang="en-US" sz="1200" b="1" dirty="0">
                <a:solidFill>
                  <a:prstClr val="black"/>
                </a:solidFill>
              </a:rPr>
              <a:t>robust and transparent national forest monitoring system </a:t>
            </a:r>
            <a:r>
              <a:rPr lang="en-US" sz="1200" dirty="0">
                <a:solidFill>
                  <a:prstClr val="black"/>
                </a:solidFill>
              </a:rPr>
              <a:t>….. with, if appropriate, subnational monitoring and reporting as an interim measure, ….. national circumstances, ….decision 4/CP.15, and with any further elaboration of those provisions agreed by the COP</a:t>
            </a:r>
            <a:endParaRPr lang="en-GB" sz="1200" dirty="0">
              <a:solidFill>
                <a:prstClr val="black"/>
              </a:solidFill>
            </a:endParaRPr>
          </a:p>
        </p:txBody>
      </p:sp>
      <p:sp>
        <p:nvSpPr>
          <p:cNvPr id="16" name="Folded Corner 15"/>
          <p:cNvSpPr/>
          <p:nvPr/>
        </p:nvSpPr>
        <p:spPr>
          <a:xfrm>
            <a:off x="5257800" y="2590800"/>
            <a:ext cx="3771900" cy="3962400"/>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100" dirty="0" smtClean="0">
              <a:solidFill>
                <a:schemeClr val="tx1"/>
              </a:solidFill>
            </a:endParaRPr>
          </a:p>
          <a:p>
            <a:endParaRPr lang="en-US" sz="1100" dirty="0" smtClean="0">
              <a:solidFill>
                <a:schemeClr val="tx1"/>
              </a:solidFill>
            </a:endParaRPr>
          </a:p>
          <a:p>
            <a:r>
              <a:rPr lang="en-US" sz="1100" dirty="0" smtClean="0">
                <a:solidFill>
                  <a:schemeClr val="tx1"/>
                </a:solidFill>
              </a:rPr>
              <a:t>The NFMS …should </a:t>
            </a:r>
          </a:p>
          <a:p>
            <a:endParaRPr lang="en-US" sz="1100" dirty="0" smtClean="0">
              <a:solidFill>
                <a:schemeClr val="tx1"/>
              </a:solidFill>
            </a:endParaRPr>
          </a:p>
          <a:p>
            <a:pPr marL="171450" indent="-171450">
              <a:buFont typeface="Arial" panose="020B0604020202020204" pitchFamily="34" charset="0"/>
              <a:buChar char="•"/>
            </a:pPr>
            <a:r>
              <a:rPr lang="en-US" sz="1100" dirty="0" smtClean="0">
                <a:solidFill>
                  <a:schemeClr val="tx1"/>
                </a:solidFill>
              </a:rPr>
              <a:t>Take into account guidance in </a:t>
            </a:r>
            <a:r>
              <a:rPr lang="en-US" sz="1100" dirty="0" smtClean="0">
                <a:solidFill>
                  <a:srgbClr val="C00000"/>
                </a:solidFill>
              </a:rPr>
              <a:t>Decision 4/CP.15 </a:t>
            </a:r>
          </a:p>
          <a:p>
            <a:pPr marL="171450" indent="-171450">
              <a:buFont typeface="Arial" panose="020B0604020202020204" pitchFamily="34" charset="0"/>
              <a:buChar char="•"/>
            </a:pPr>
            <a:r>
              <a:rPr lang="en-US" sz="1100" dirty="0">
                <a:solidFill>
                  <a:schemeClr val="tx1"/>
                </a:solidFill>
              </a:rPr>
              <a:t>B</a:t>
            </a:r>
            <a:r>
              <a:rPr lang="en-US" sz="1100" dirty="0" smtClean="0">
                <a:solidFill>
                  <a:schemeClr val="tx1"/>
                </a:solidFill>
              </a:rPr>
              <a:t>e </a:t>
            </a:r>
            <a:r>
              <a:rPr lang="en-US" sz="1100" dirty="0">
                <a:solidFill>
                  <a:schemeClr val="tx1"/>
                </a:solidFill>
              </a:rPr>
              <a:t>guided by </a:t>
            </a:r>
            <a:r>
              <a:rPr lang="en-US" sz="1100" b="1" dirty="0">
                <a:solidFill>
                  <a:schemeClr val="tx1"/>
                </a:solidFill>
              </a:rPr>
              <a:t>the most recent </a:t>
            </a:r>
            <a:r>
              <a:rPr lang="en-US" sz="1100" b="1" dirty="0" smtClean="0">
                <a:solidFill>
                  <a:schemeClr val="tx1"/>
                </a:solidFill>
              </a:rPr>
              <a:t>IPCC </a:t>
            </a:r>
            <a:r>
              <a:rPr lang="en-US" sz="1100" b="1" dirty="0">
                <a:solidFill>
                  <a:schemeClr val="tx1"/>
                </a:solidFill>
              </a:rPr>
              <a:t>guidance and guidelines</a:t>
            </a:r>
            <a:r>
              <a:rPr lang="en-US" sz="1100" dirty="0">
                <a:solidFill>
                  <a:schemeClr val="tx1"/>
                </a:solidFill>
              </a:rPr>
              <a:t>, </a:t>
            </a:r>
            <a:r>
              <a:rPr lang="en-US" sz="1100" b="1" dirty="0">
                <a:solidFill>
                  <a:schemeClr val="tx1"/>
                </a:solidFill>
              </a:rPr>
              <a:t>as adopted or encouraged </a:t>
            </a:r>
            <a:r>
              <a:rPr lang="en-US" sz="1100" dirty="0">
                <a:solidFill>
                  <a:schemeClr val="tx1"/>
                </a:solidFill>
              </a:rPr>
              <a:t>by the Conference of the Parties, as </a:t>
            </a:r>
            <a:r>
              <a:rPr lang="en-US" sz="1100" dirty="0" smtClean="0">
                <a:solidFill>
                  <a:schemeClr val="tx1"/>
                </a:solidFill>
              </a:rPr>
              <a:t>appropriate </a:t>
            </a:r>
          </a:p>
          <a:p>
            <a:pPr marL="171450" indent="-171450">
              <a:buFont typeface="Arial" panose="020B0604020202020204" pitchFamily="34" charset="0"/>
              <a:buChar char="•"/>
            </a:pPr>
            <a:r>
              <a:rPr lang="en-US" sz="1100" dirty="0" smtClean="0">
                <a:solidFill>
                  <a:schemeClr val="tx1"/>
                </a:solidFill>
              </a:rPr>
              <a:t>Provide </a:t>
            </a:r>
            <a:r>
              <a:rPr lang="en-US" sz="1100" dirty="0">
                <a:solidFill>
                  <a:schemeClr val="tx1"/>
                </a:solidFill>
              </a:rPr>
              <a:t>data and information that are </a:t>
            </a:r>
            <a:r>
              <a:rPr lang="en-US" sz="1100" b="1" dirty="0">
                <a:solidFill>
                  <a:schemeClr val="tx1"/>
                </a:solidFill>
              </a:rPr>
              <a:t>transparent, consistent over time, </a:t>
            </a:r>
            <a:r>
              <a:rPr lang="en-US" sz="1100" b="1" dirty="0" smtClean="0">
                <a:solidFill>
                  <a:schemeClr val="tx1"/>
                </a:solidFill>
              </a:rPr>
              <a:t>and </a:t>
            </a:r>
            <a:r>
              <a:rPr lang="en-US" sz="1100" b="1" dirty="0">
                <a:solidFill>
                  <a:schemeClr val="tx1"/>
                </a:solidFill>
              </a:rPr>
              <a:t>are suitable for measuring, reporting and verifying </a:t>
            </a:r>
            <a:r>
              <a:rPr lang="en-US" sz="1100" dirty="0">
                <a:solidFill>
                  <a:schemeClr val="tx1"/>
                </a:solidFill>
              </a:rPr>
              <a:t>anthropogenic forest-related emissions by sources and removals by sinks, forest carbon stocks, and forest carbon stock and forest-area changes resulting from the implementation </a:t>
            </a:r>
            <a:r>
              <a:rPr lang="en-US" sz="1100" i="1" dirty="0" smtClean="0">
                <a:solidFill>
                  <a:schemeClr val="tx1"/>
                </a:solidFill>
              </a:rPr>
              <a:t>REDD+ activities</a:t>
            </a:r>
            <a:r>
              <a:rPr lang="en-US" sz="1100" dirty="0" smtClean="0">
                <a:solidFill>
                  <a:schemeClr val="tx1"/>
                </a:solidFill>
              </a:rPr>
              <a:t> </a:t>
            </a:r>
          </a:p>
          <a:p>
            <a:pPr marL="171450" indent="-171450">
              <a:buFont typeface="Arial" panose="020B0604020202020204" pitchFamily="34" charset="0"/>
              <a:buChar char="•"/>
            </a:pPr>
            <a:r>
              <a:rPr lang="en-US" sz="1100" b="1" dirty="0" smtClean="0">
                <a:solidFill>
                  <a:schemeClr val="tx1"/>
                </a:solidFill>
              </a:rPr>
              <a:t>Consistent </a:t>
            </a:r>
            <a:r>
              <a:rPr lang="en-US" sz="1100" b="1" dirty="0">
                <a:solidFill>
                  <a:schemeClr val="tx1"/>
                </a:solidFill>
              </a:rPr>
              <a:t>with guidance on </a:t>
            </a:r>
            <a:r>
              <a:rPr lang="en-US" sz="1100" b="1" dirty="0" smtClean="0">
                <a:solidFill>
                  <a:schemeClr val="tx1"/>
                </a:solidFill>
              </a:rPr>
              <a:t>MRV of NAMAs </a:t>
            </a:r>
            <a:r>
              <a:rPr lang="en-US" sz="1100" dirty="0" smtClean="0">
                <a:solidFill>
                  <a:schemeClr val="tx1"/>
                </a:solidFill>
              </a:rPr>
              <a:t>by </a:t>
            </a:r>
            <a:r>
              <a:rPr lang="en-US" sz="1100" dirty="0">
                <a:solidFill>
                  <a:schemeClr val="tx1"/>
                </a:solidFill>
              </a:rPr>
              <a:t>developing country Parties agreed by the </a:t>
            </a:r>
            <a:r>
              <a:rPr lang="en-US" sz="1100" dirty="0" smtClean="0">
                <a:solidFill>
                  <a:schemeClr val="tx1"/>
                </a:solidFill>
              </a:rPr>
              <a:t>COP</a:t>
            </a:r>
          </a:p>
          <a:p>
            <a:pPr marL="171450" indent="-171450">
              <a:buFont typeface="Arial" panose="020B0604020202020204" pitchFamily="34" charset="0"/>
              <a:buChar char="•"/>
            </a:pPr>
            <a:r>
              <a:rPr lang="en-US" sz="1100" b="1" dirty="0">
                <a:solidFill>
                  <a:schemeClr val="tx1"/>
                </a:solidFill>
              </a:rPr>
              <a:t>Build upon existing systems</a:t>
            </a:r>
            <a:r>
              <a:rPr lang="en-US" sz="1100" dirty="0">
                <a:solidFill>
                  <a:schemeClr val="tx1"/>
                </a:solidFill>
              </a:rPr>
              <a:t>, as </a:t>
            </a:r>
            <a:r>
              <a:rPr lang="en-US" sz="1100" dirty="0" smtClean="0">
                <a:solidFill>
                  <a:schemeClr val="tx1"/>
                </a:solidFill>
              </a:rPr>
              <a:t>appropriate </a:t>
            </a:r>
            <a:endParaRPr lang="en-US" sz="1100" dirty="0">
              <a:solidFill>
                <a:schemeClr val="tx1"/>
              </a:solidFill>
            </a:endParaRPr>
          </a:p>
          <a:p>
            <a:pPr marL="171450" indent="-171450">
              <a:buFont typeface="Arial" panose="020B0604020202020204" pitchFamily="34" charset="0"/>
              <a:buChar char="•"/>
            </a:pPr>
            <a:r>
              <a:rPr lang="en-US" sz="1100" b="1" dirty="0" smtClean="0">
                <a:solidFill>
                  <a:schemeClr val="tx1"/>
                </a:solidFill>
              </a:rPr>
              <a:t>Enable </a:t>
            </a:r>
            <a:r>
              <a:rPr lang="en-US" sz="1100" b="1" dirty="0">
                <a:solidFill>
                  <a:schemeClr val="tx1"/>
                </a:solidFill>
              </a:rPr>
              <a:t>the assessment of different types of forest </a:t>
            </a:r>
            <a:r>
              <a:rPr lang="en-US" sz="1100" dirty="0">
                <a:solidFill>
                  <a:schemeClr val="tx1"/>
                </a:solidFill>
              </a:rPr>
              <a:t>in the country, including natural forest, as defined by the </a:t>
            </a:r>
            <a:r>
              <a:rPr lang="en-US" sz="1100" dirty="0" smtClean="0">
                <a:solidFill>
                  <a:schemeClr val="tx1"/>
                </a:solidFill>
              </a:rPr>
              <a:t>Party </a:t>
            </a:r>
            <a:endParaRPr lang="en-US" sz="1100" dirty="0">
              <a:solidFill>
                <a:schemeClr val="tx1"/>
              </a:solidFill>
            </a:endParaRPr>
          </a:p>
          <a:p>
            <a:pPr marL="171450" indent="-171450">
              <a:buFont typeface="Arial" panose="020B0604020202020204" pitchFamily="34" charset="0"/>
              <a:buChar char="•"/>
            </a:pPr>
            <a:r>
              <a:rPr lang="en-US" sz="1100" b="1" dirty="0" smtClean="0">
                <a:solidFill>
                  <a:schemeClr val="tx1"/>
                </a:solidFill>
              </a:rPr>
              <a:t>Be </a:t>
            </a:r>
            <a:r>
              <a:rPr lang="en-US" sz="1100" b="1" dirty="0">
                <a:solidFill>
                  <a:schemeClr val="tx1"/>
                </a:solidFill>
              </a:rPr>
              <a:t>flexible and allow for </a:t>
            </a:r>
            <a:r>
              <a:rPr lang="en-US" sz="1100" b="1" dirty="0" smtClean="0">
                <a:solidFill>
                  <a:schemeClr val="tx1"/>
                </a:solidFill>
              </a:rPr>
              <a:t>improvement </a:t>
            </a:r>
            <a:endParaRPr lang="en-US" sz="1100" b="1" dirty="0">
              <a:solidFill>
                <a:schemeClr val="tx1"/>
              </a:solidFill>
            </a:endParaRPr>
          </a:p>
          <a:p>
            <a:pPr marL="171450" indent="-171450">
              <a:buFont typeface="Arial" panose="020B0604020202020204" pitchFamily="34" charset="0"/>
              <a:buChar char="•"/>
            </a:pPr>
            <a:r>
              <a:rPr lang="en-US" sz="1100" dirty="0" smtClean="0">
                <a:solidFill>
                  <a:schemeClr val="tx1"/>
                </a:solidFill>
              </a:rPr>
              <a:t>Reflect</a:t>
            </a:r>
            <a:r>
              <a:rPr lang="en-US" sz="1100" dirty="0">
                <a:solidFill>
                  <a:schemeClr val="tx1"/>
                </a:solidFill>
              </a:rPr>
              <a:t>, as appropriate, the </a:t>
            </a:r>
            <a:r>
              <a:rPr lang="en-US" sz="1100" i="1" dirty="0">
                <a:solidFill>
                  <a:schemeClr val="tx1"/>
                </a:solidFill>
              </a:rPr>
              <a:t>REDD</a:t>
            </a:r>
            <a:r>
              <a:rPr lang="en-US" sz="1100" b="1" i="1" dirty="0">
                <a:solidFill>
                  <a:schemeClr val="tx1"/>
                </a:solidFill>
              </a:rPr>
              <a:t>+ </a:t>
            </a:r>
            <a:r>
              <a:rPr lang="en-US" sz="1100" b="1" dirty="0" smtClean="0">
                <a:solidFill>
                  <a:schemeClr val="tx1"/>
                </a:solidFill>
              </a:rPr>
              <a:t>phased approach</a:t>
            </a:r>
          </a:p>
          <a:p>
            <a:pPr marL="171450" indent="-171450">
              <a:buFont typeface="Arial" panose="020B0604020202020204" pitchFamily="34" charset="0"/>
              <a:buChar char="•"/>
            </a:pPr>
            <a:endParaRPr lang="en-US" sz="1100" b="1" dirty="0" smtClean="0">
              <a:solidFill>
                <a:schemeClr val="tx1"/>
              </a:solidFill>
            </a:endParaRPr>
          </a:p>
          <a:p>
            <a:r>
              <a:rPr lang="en-US" sz="1100" dirty="0" smtClean="0">
                <a:solidFill>
                  <a:schemeClr val="tx1"/>
                </a:solidFill>
              </a:rPr>
              <a:t>may provide relevant </a:t>
            </a:r>
            <a:r>
              <a:rPr lang="en-US" sz="1100" b="1" dirty="0">
                <a:solidFill>
                  <a:schemeClr val="tx1"/>
                </a:solidFill>
              </a:rPr>
              <a:t>information for national </a:t>
            </a:r>
            <a:r>
              <a:rPr lang="en-US" sz="1100" b="1" dirty="0" smtClean="0">
                <a:solidFill>
                  <a:schemeClr val="tx1"/>
                </a:solidFill>
              </a:rPr>
              <a:t>SIS</a:t>
            </a:r>
            <a:endParaRPr lang="en-GB" sz="1100" b="1" dirty="0">
              <a:solidFill>
                <a:schemeClr val="tx1"/>
              </a:solidFill>
            </a:endParaRPr>
          </a:p>
        </p:txBody>
      </p:sp>
      <p:sp>
        <p:nvSpPr>
          <p:cNvPr id="17" name="Oval Callout 16"/>
          <p:cNvSpPr/>
          <p:nvPr/>
        </p:nvSpPr>
        <p:spPr>
          <a:xfrm>
            <a:off x="2397281" y="5334000"/>
            <a:ext cx="2708119" cy="1436298"/>
          </a:xfrm>
          <a:prstGeom prst="wedgeEllipseCallout">
            <a:avLst>
              <a:gd name="adj1" fmla="val 26040"/>
              <a:gd name="adj2" fmla="val -106411"/>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C00000"/>
                </a:solidFill>
              </a:rPr>
              <a:t>Decision </a:t>
            </a:r>
            <a:r>
              <a:rPr lang="en-GB" sz="1400" dirty="0" smtClean="0">
                <a:solidFill>
                  <a:srgbClr val="C00000"/>
                </a:solidFill>
              </a:rPr>
              <a:t>4/CP.15</a:t>
            </a:r>
            <a:endParaRPr lang="en-GB" sz="1400" dirty="0">
              <a:solidFill>
                <a:srgbClr val="C00000"/>
              </a:solidFill>
            </a:endParaRPr>
          </a:p>
          <a:p>
            <a:r>
              <a:rPr lang="en-GB" sz="1400" dirty="0" smtClean="0">
                <a:solidFill>
                  <a:schemeClr val="tx1"/>
                </a:solidFill>
              </a:rPr>
              <a:t>General methodological guidance </a:t>
            </a:r>
            <a:r>
              <a:rPr lang="en-GB" sz="1400" i="1" dirty="0" smtClean="0">
                <a:solidFill>
                  <a:schemeClr val="tx1"/>
                </a:solidFill>
              </a:rPr>
              <a:t>pre Cancun Agreements</a:t>
            </a:r>
          </a:p>
        </p:txBody>
      </p:sp>
      <p:sp>
        <p:nvSpPr>
          <p:cNvPr id="18" name="Folded Corner 17"/>
          <p:cNvSpPr/>
          <p:nvPr/>
        </p:nvSpPr>
        <p:spPr>
          <a:xfrm>
            <a:off x="152400" y="3657600"/>
            <a:ext cx="2667000" cy="3048000"/>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000" dirty="0" smtClean="0">
              <a:solidFill>
                <a:schemeClr val="tx1"/>
              </a:solidFill>
            </a:endParaRPr>
          </a:p>
          <a:p>
            <a:endParaRPr lang="en-US" sz="1000" dirty="0" smtClean="0">
              <a:solidFill>
                <a:schemeClr val="tx1"/>
              </a:solidFill>
            </a:endParaRPr>
          </a:p>
          <a:p>
            <a:endParaRPr lang="en-GB" sz="1000" dirty="0">
              <a:solidFill>
                <a:schemeClr val="tx1"/>
              </a:solidFill>
            </a:endParaRPr>
          </a:p>
          <a:p>
            <a:r>
              <a:rPr lang="en-US" sz="1000" dirty="0" smtClean="0">
                <a:solidFill>
                  <a:schemeClr val="tx1"/>
                </a:solidFill>
              </a:rPr>
              <a:t>…according </a:t>
            </a:r>
            <a:r>
              <a:rPr lang="en-US" sz="1000" dirty="0">
                <a:solidFill>
                  <a:schemeClr val="tx1"/>
                </a:solidFill>
              </a:rPr>
              <a:t>to national circumstances and capabilities, robust and transparent </a:t>
            </a:r>
            <a:r>
              <a:rPr lang="en-US" sz="1000" dirty="0" smtClean="0">
                <a:solidFill>
                  <a:schemeClr val="tx1"/>
                </a:solidFill>
              </a:rPr>
              <a:t>NFMS </a:t>
            </a:r>
            <a:r>
              <a:rPr lang="en-US" sz="1000" dirty="0">
                <a:solidFill>
                  <a:schemeClr val="tx1"/>
                </a:solidFill>
              </a:rPr>
              <a:t>that: </a:t>
            </a:r>
          </a:p>
          <a:p>
            <a:pPr marL="285750" indent="-285750">
              <a:buAutoNum type="romanLcParenBoth"/>
            </a:pPr>
            <a:r>
              <a:rPr lang="en-US" sz="1000" dirty="0" smtClean="0">
                <a:solidFill>
                  <a:schemeClr val="tx1"/>
                </a:solidFill>
              </a:rPr>
              <a:t>Use </a:t>
            </a:r>
            <a:r>
              <a:rPr lang="en-US" sz="1000" dirty="0">
                <a:solidFill>
                  <a:schemeClr val="tx1"/>
                </a:solidFill>
              </a:rPr>
              <a:t>a c</a:t>
            </a:r>
            <a:r>
              <a:rPr lang="en-US" sz="1000" b="1" dirty="0">
                <a:solidFill>
                  <a:schemeClr val="tx1"/>
                </a:solidFill>
              </a:rPr>
              <a:t>ombination of remote sensing and ground-based forest carbon inventory </a:t>
            </a:r>
            <a:r>
              <a:rPr lang="en-US" sz="1000" dirty="0">
                <a:solidFill>
                  <a:schemeClr val="tx1"/>
                </a:solidFill>
              </a:rPr>
              <a:t>approaches </a:t>
            </a:r>
            <a:endParaRPr lang="en-US" sz="1000" dirty="0" smtClean="0">
              <a:solidFill>
                <a:schemeClr val="tx1"/>
              </a:solidFill>
            </a:endParaRPr>
          </a:p>
          <a:p>
            <a:pPr marL="285750" indent="-285750">
              <a:buAutoNum type="romanLcParenBoth"/>
            </a:pPr>
            <a:r>
              <a:rPr lang="en-US" sz="1000" dirty="0" smtClean="0">
                <a:solidFill>
                  <a:schemeClr val="tx1"/>
                </a:solidFill>
              </a:rPr>
              <a:t>Provide </a:t>
            </a:r>
            <a:r>
              <a:rPr lang="en-US" sz="1000" dirty="0">
                <a:solidFill>
                  <a:schemeClr val="tx1"/>
                </a:solidFill>
              </a:rPr>
              <a:t>estimates that are </a:t>
            </a:r>
            <a:r>
              <a:rPr lang="en-US" sz="1000" b="1" dirty="0">
                <a:solidFill>
                  <a:schemeClr val="tx1"/>
                </a:solidFill>
              </a:rPr>
              <a:t>transparent, consistent</a:t>
            </a:r>
            <a:r>
              <a:rPr lang="en-US" sz="1000" dirty="0">
                <a:solidFill>
                  <a:schemeClr val="tx1"/>
                </a:solidFill>
              </a:rPr>
              <a:t>, as far as possible accurate, and that reduce </a:t>
            </a:r>
            <a:r>
              <a:rPr lang="en-US" sz="1000" dirty="0" smtClean="0">
                <a:solidFill>
                  <a:schemeClr val="tx1"/>
                </a:solidFill>
              </a:rPr>
              <a:t>uncertainties </a:t>
            </a:r>
          </a:p>
          <a:p>
            <a:pPr marL="285750" indent="-285750">
              <a:buAutoNum type="romanLcParenBoth"/>
            </a:pPr>
            <a:r>
              <a:rPr lang="en-US" sz="1000" dirty="0" smtClean="0">
                <a:solidFill>
                  <a:schemeClr val="tx1"/>
                </a:solidFill>
              </a:rPr>
              <a:t>Are </a:t>
            </a:r>
            <a:r>
              <a:rPr lang="en-US" sz="1000" dirty="0">
                <a:solidFill>
                  <a:schemeClr val="tx1"/>
                </a:solidFill>
              </a:rPr>
              <a:t>transparent and their results are available and </a:t>
            </a:r>
            <a:r>
              <a:rPr lang="en-US" sz="1000" b="1" dirty="0">
                <a:solidFill>
                  <a:schemeClr val="tx1"/>
                </a:solidFill>
              </a:rPr>
              <a:t>suitable for review</a:t>
            </a:r>
            <a:r>
              <a:rPr lang="en-US" sz="1000" dirty="0">
                <a:solidFill>
                  <a:schemeClr val="tx1"/>
                </a:solidFill>
              </a:rPr>
              <a:t> as agreed by </a:t>
            </a:r>
            <a:r>
              <a:rPr lang="en-US" sz="1000" dirty="0" smtClean="0">
                <a:solidFill>
                  <a:schemeClr val="tx1"/>
                </a:solidFill>
              </a:rPr>
              <a:t>COP</a:t>
            </a:r>
          </a:p>
          <a:p>
            <a:endParaRPr lang="en-GB" sz="1000" dirty="0">
              <a:solidFill>
                <a:schemeClr val="tx1"/>
              </a:solidFill>
            </a:endParaRPr>
          </a:p>
          <a:p>
            <a:r>
              <a:rPr lang="en-US" sz="1000" i="1" dirty="0" smtClean="0">
                <a:solidFill>
                  <a:schemeClr val="tx1"/>
                </a:solidFill>
              </a:rPr>
              <a:t>Encourages </a:t>
            </a:r>
            <a:r>
              <a:rPr lang="en-US" sz="1000" dirty="0" smtClean="0">
                <a:solidFill>
                  <a:schemeClr val="tx1"/>
                </a:solidFill>
              </a:rPr>
              <a:t>the </a:t>
            </a:r>
            <a:r>
              <a:rPr lang="en-US" sz="1000" dirty="0">
                <a:solidFill>
                  <a:schemeClr val="tx1"/>
                </a:solidFill>
              </a:rPr>
              <a:t>development of guidance for </a:t>
            </a:r>
            <a:r>
              <a:rPr lang="en-US" sz="1000" b="1" dirty="0">
                <a:solidFill>
                  <a:schemeClr val="tx1"/>
                </a:solidFill>
              </a:rPr>
              <a:t>effective engagement of </a:t>
            </a:r>
            <a:r>
              <a:rPr lang="en-US" sz="1000" b="1" dirty="0" smtClean="0">
                <a:solidFill>
                  <a:schemeClr val="tx1"/>
                </a:solidFill>
              </a:rPr>
              <a:t>IPs and </a:t>
            </a:r>
            <a:r>
              <a:rPr lang="en-US" sz="1000" b="1" dirty="0">
                <a:solidFill>
                  <a:schemeClr val="tx1"/>
                </a:solidFill>
              </a:rPr>
              <a:t>local communities in monitoring and reporting </a:t>
            </a:r>
          </a:p>
          <a:p>
            <a:endParaRPr lang="en-US" sz="1000" dirty="0">
              <a:solidFill>
                <a:schemeClr val="tx1"/>
              </a:solidFill>
            </a:endParaRPr>
          </a:p>
          <a:p>
            <a:endParaRPr lang="en-US" sz="1000" dirty="0" smtClean="0">
              <a:solidFill>
                <a:schemeClr val="tx1"/>
              </a:solidFill>
            </a:endParaRPr>
          </a:p>
        </p:txBody>
      </p:sp>
    </p:spTree>
    <p:extLst>
      <p:ext uri="{BB962C8B-B14F-4D97-AF65-F5344CB8AC3E}">
        <p14:creationId xmlns:p14="http://schemas.microsoft.com/office/powerpoint/2010/main" val="3626868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3520440" y="2895600"/>
            <a:ext cx="1584960" cy="1584960"/>
            <a:chOff x="3108960" y="2092960"/>
            <a:chExt cx="1584960" cy="1584960"/>
          </a:xfrm>
          <a:scene3d>
            <a:camera prst="orthographicFront"/>
            <a:lightRig rig="chilly" dir="t"/>
          </a:scene3d>
        </p:grpSpPr>
        <p:sp>
          <p:nvSpPr>
            <p:cNvPr id="4" name="Rounded Rectangle 3"/>
            <p:cNvSpPr/>
            <p:nvPr/>
          </p:nvSpPr>
          <p:spPr>
            <a:xfrm>
              <a:off x="3108960" y="2092960"/>
              <a:ext cx="1584960" cy="1584960"/>
            </a:xfrm>
            <a:prstGeom prst="roundRect">
              <a:avLst/>
            </a:prstGeom>
            <a:sp3d prstMaterial="translucentPowder">
              <a:bevelT w="127000" h="25400" prst="softRound"/>
            </a:sp3d>
          </p:spPr>
          <p:style>
            <a:lnRef idx="0">
              <a:schemeClr val="lt1">
                <a:hueOff val="0"/>
                <a:satOff val="0"/>
                <a:lumOff val="0"/>
                <a:alphaOff val="0"/>
              </a:schemeClr>
            </a:lnRef>
            <a:fillRef idx="1">
              <a:schemeClr val="accent2">
                <a:hueOff val="4681519"/>
                <a:satOff val="-5839"/>
                <a:lumOff val="1373"/>
                <a:alphaOff val="0"/>
              </a:schemeClr>
            </a:fillRef>
            <a:effectRef idx="0">
              <a:schemeClr val="accent2">
                <a:hueOff val="4681519"/>
                <a:satOff val="-5839"/>
                <a:lumOff val="1373"/>
                <a:alphaOff val="0"/>
              </a:schemeClr>
            </a:effectRef>
            <a:fontRef idx="minor">
              <a:schemeClr val="lt1"/>
            </a:fontRef>
          </p:style>
        </p:sp>
        <p:sp>
          <p:nvSpPr>
            <p:cNvPr id="5" name="Rounded Rectangle 4"/>
            <p:cNvSpPr/>
            <p:nvPr/>
          </p:nvSpPr>
          <p:spPr>
            <a:xfrm>
              <a:off x="3186331" y="2170331"/>
              <a:ext cx="1430218" cy="143021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FREL/FRL</a:t>
              </a:r>
              <a:endParaRPr lang="en-GB" sz="1900" kern="1200" dirty="0"/>
            </a:p>
          </p:txBody>
        </p:sp>
      </p:grpSp>
      <p:sp>
        <p:nvSpPr>
          <p:cNvPr id="6" name="Title 1"/>
          <p:cNvSpPr txBox="1">
            <a:spLocks/>
          </p:cNvSpPr>
          <p:nvPr/>
        </p:nvSpPr>
        <p:spPr>
          <a:xfrm>
            <a:off x="1143000" y="457200"/>
            <a:ext cx="8229600" cy="960438"/>
          </a:xfrm>
          <a:prstGeom prst="rect">
            <a:avLst/>
          </a:prstGeom>
        </p:spPr>
        <p:txBody>
          <a:bodyPr vert="horz" lIns="91440" tIns="45720" rIns="91440" bIns="45720" rtlCol="0" anchor="ctr">
            <a:normAutofit fontScale="8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mtClean="0">
                <a:solidFill>
                  <a:schemeClr val="accent3">
                    <a:lumMod val="75000"/>
                  </a:schemeClr>
                </a:solidFill>
              </a:rPr>
              <a:t>The Methodological Guidance</a:t>
            </a:r>
            <a:br>
              <a:rPr lang="en-US" smtClean="0">
                <a:solidFill>
                  <a:schemeClr val="accent3">
                    <a:lumMod val="75000"/>
                  </a:schemeClr>
                </a:solidFill>
              </a:rPr>
            </a:br>
            <a:r>
              <a:rPr lang="en-US" sz="3600" smtClean="0">
                <a:solidFill>
                  <a:schemeClr val="accent3">
                    <a:lumMod val="75000"/>
                  </a:schemeClr>
                </a:solidFill>
              </a:rPr>
              <a:t>Rules and Modalities</a:t>
            </a:r>
            <a:endParaRPr lang="en-GB" sz="3600" dirty="0">
              <a:solidFill>
                <a:schemeClr val="accent3">
                  <a:lumMod val="75000"/>
                </a:schemeClr>
              </a:solidFill>
            </a:endParaRPr>
          </a:p>
        </p:txBody>
      </p:sp>
      <p:sp>
        <p:nvSpPr>
          <p:cNvPr id="7" name="Oval Callout 6"/>
          <p:cNvSpPr/>
          <p:nvPr/>
        </p:nvSpPr>
        <p:spPr>
          <a:xfrm>
            <a:off x="3581400" y="1524000"/>
            <a:ext cx="3352800" cy="1252987"/>
          </a:xfrm>
          <a:prstGeom prst="wedgeEllipseCallout">
            <a:avLst>
              <a:gd name="adj1" fmla="val -33224"/>
              <a:gd name="adj2" fmla="val 59683"/>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smtClean="0">
                <a:solidFill>
                  <a:schemeClr val="tx1"/>
                </a:solidFill>
              </a:rPr>
              <a:t>Decision 13/CP.19*</a:t>
            </a:r>
          </a:p>
          <a:p>
            <a:r>
              <a:rPr lang="en-GB" sz="1100" dirty="0">
                <a:solidFill>
                  <a:schemeClr val="tx1"/>
                </a:solidFill>
              </a:rPr>
              <a:t>Guidelines and procedures for the technical assessment of submissions </a:t>
            </a:r>
            <a:r>
              <a:rPr lang="en-GB" sz="1100" dirty="0" smtClean="0">
                <a:solidFill>
                  <a:schemeClr val="tx1"/>
                </a:solidFill>
              </a:rPr>
              <a:t>on </a:t>
            </a:r>
            <a:r>
              <a:rPr lang="en-GB" sz="1100" dirty="0">
                <a:solidFill>
                  <a:schemeClr val="tx1"/>
                </a:solidFill>
              </a:rPr>
              <a:t>proposed </a:t>
            </a:r>
            <a:r>
              <a:rPr lang="en-GB" sz="1100" dirty="0" smtClean="0">
                <a:solidFill>
                  <a:schemeClr val="tx1"/>
                </a:solidFill>
              </a:rPr>
              <a:t>FRLs/FRELs</a:t>
            </a:r>
            <a:endParaRPr lang="en-GB" sz="1100" i="1" dirty="0">
              <a:solidFill>
                <a:schemeClr val="tx1"/>
              </a:solidFill>
            </a:endParaRPr>
          </a:p>
        </p:txBody>
      </p:sp>
      <p:sp>
        <p:nvSpPr>
          <p:cNvPr id="8" name="Rectangle 7"/>
          <p:cNvSpPr/>
          <p:nvPr/>
        </p:nvSpPr>
        <p:spPr>
          <a:xfrm>
            <a:off x="228600" y="1447800"/>
            <a:ext cx="3048000" cy="1384995"/>
          </a:xfrm>
          <a:prstGeom prst="rect">
            <a:avLst/>
          </a:prstGeom>
          <a:solidFill>
            <a:schemeClr val="bg1">
              <a:lumMod val="85000"/>
            </a:schemeClr>
          </a:solidFill>
        </p:spPr>
        <p:txBody>
          <a:bodyPr wrap="square">
            <a:spAutoFit/>
          </a:bodyPr>
          <a:lstStyle/>
          <a:p>
            <a:pPr lvl="0"/>
            <a:r>
              <a:rPr lang="en-US" sz="1200" i="1" dirty="0">
                <a:solidFill>
                  <a:prstClr val="black"/>
                </a:solidFill>
              </a:rPr>
              <a:t>[1/CP.16, para 71(b</a:t>
            </a:r>
            <a:r>
              <a:rPr lang="en-US" sz="1200" i="1" dirty="0" smtClean="0">
                <a:solidFill>
                  <a:prstClr val="black"/>
                </a:solidFill>
              </a:rPr>
              <a:t>)]</a:t>
            </a:r>
          </a:p>
          <a:p>
            <a:pPr lvl="0"/>
            <a:r>
              <a:rPr lang="en-GB" sz="1200" b="1" dirty="0"/>
              <a:t>A national forest reference emission level and/or forest reference </a:t>
            </a:r>
            <a:r>
              <a:rPr lang="en-GB" sz="1200" b="1" dirty="0" smtClean="0"/>
              <a:t>level </a:t>
            </a:r>
            <a:r>
              <a:rPr lang="en-GB" sz="1200" dirty="0"/>
              <a:t>or, if appropriate, </a:t>
            </a:r>
            <a:r>
              <a:rPr lang="en-GB" sz="1200" b="1" dirty="0"/>
              <a:t>as an interim </a:t>
            </a:r>
            <a:r>
              <a:rPr lang="en-GB" sz="1200" dirty="0"/>
              <a:t>measure, </a:t>
            </a:r>
            <a:r>
              <a:rPr lang="en-GB" sz="1200" b="1" dirty="0"/>
              <a:t>subnational</a:t>
            </a:r>
            <a:r>
              <a:rPr lang="en-GB" sz="1200" dirty="0"/>
              <a:t> </a:t>
            </a:r>
            <a:r>
              <a:rPr lang="en-GB" sz="1200" dirty="0" smtClean="0"/>
              <a:t>…., </a:t>
            </a:r>
            <a:r>
              <a:rPr lang="en-GB" sz="1200" dirty="0"/>
              <a:t>in accordance with national circumstances, and with provisions contained in decision </a:t>
            </a:r>
            <a:r>
              <a:rPr lang="en-GB" sz="1200" dirty="0" smtClean="0"/>
              <a:t>4/CP.15… </a:t>
            </a:r>
            <a:r>
              <a:rPr lang="en-US" sz="1200" i="1" dirty="0" smtClean="0">
                <a:solidFill>
                  <a:prstClr val="black"/>
                </a:solidFill>
              </a:rPr>
              <a:t> </a:t>
            </a:r>
          </a:p>
        </p:txBody>
      </p:sp>
      <p:sp>
        <p:nvSpPr>
          <p:cNvPr id="9" name="Folded Corner 8"/>
          <p:cNvSpPr/>
          <p:nvPr/>
        </p:nvSpPr>
        <p:spPr>
          <a:xfrm>
            <a:off x="5219700" y="2667000"/>
            <a:ext cx="3771900" cy="3962400"/>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dirty="0" smtClean="0">
              <a:solidFill>
                <a:schemeClr val="tx1"/>
              </a:solidFill>
            </a:endParaRPr>
          </a:p>
          <a:p>
            <a:endParaRPr lang="en-GB" sz="1100" dirty="0">
              <a:solidFill>
                <a:schemeClr val="tx1"/>
              </a:solidFill>
            </a:endParaRPr>
          </a:p>
          <a:p>
            <a:endParaRPr lang="en-GB" sz="1100" dirty="0">
              <a:solidFill>
                <a:schemeClr val="tx1"/>
              </a:solidFill>
            </a:endParaRPr>
          </a:p>
          <a:p>
            <a:r>
              <a:rPr lang="en-GB" sz="1100" dirty="0" smtClean="0">
                <a:solidFill>
                  <a:schemeClr val="tx1"/>
                </a:solidFill>
              </a:rPr>
              <a:t>…each </a:t>
            </a:r>
            <a:r>
              <a:rPr lang="en-GB" sz="1100" dirty="0">
                <a:solidFill>
                  <a:schemeClr val="tx1"/>
                </a:solidFill>
              </a:rPr>
              <a:t>submission referred to in decision </a:t>
            </a:r>
            <a:r>
              <a:rPr lang="en-GB" sz="1100" dirty="0" smtClean="0">
                <a:solidFill>
                  <a:srgbClr val="C00000"/>
                </a:solidFill>
              </a:rPr>
              <a:t>12/CP.17, p13</a:t>
            </a:r>
            <a:r>
              <a:rPr lang="en-GB" sz="1100" dirty="0" smtClean="0">
                <a:solidFill>
                  <a:schemeClr val="tx1"/>
                </a:solidFill>
              </a:rPr>
              <a:t>, </a:t>
            </a:r>
            <a:r>
              <a:rPr lang="en-GB" sz="1100" i="1" dirty="0" smtClean="0">
                <a:solidFill>
                  <a:schemeClr val="tx1"/>
                </a:solidFill>
              </a:rPr>
              <a:t>(FRL/FREL) </a:t>
            </a:r>
            <a:r>
              <a:rPr lang="en-GB" sz="1100" dirty="0">
                <a:solidFill>
                  <a:schemeClr val="tx1"/>
                </a:solidFill>
              </a:rPr>
              <a:t>shall be subject to a technical assessment </a:t>
            </a:r>
            <a:endParaRPr lang="en-GB" sz="1100" dirty="0" smtClean="0">
              <a:solidFill>
                <a:schemeClr val="tx1"/>
              </a:solidFill>
            </a:endParaRPr>
          </a:p>
          <a:p>
            <a:r>
              <a:rPr lang="en-GB" sz="1100" dirty="0" smtClean="0">
                <a:solidFill>
                  <a:schemeClr val="tx1"/>
                </a:solidFill>
              </a:rPr>
              <a:t>.. In accordance with </a:t>
            </a:r>
            <a:r>
              <a:rPr lang="en-GB" sz="1100" dirty="0" smtClean="0">
                <a:solidFill>
                  <a:srgbClr val="C00000"/>
                </a:solidFill>
              </a:rPr>
              <a:t>12/CP.17</a:t>
            </a:r>
            <a:r>
              <a:rPr lang="en-GB" sz="1100" dirty="0" smtClean="0">
                <a:solidFill>
                  <a:schemeClr val="tx1"/>
                </a:solidFill>
              </a:rPr>
              <a:t>… </a:t>
            </a:r>
            <a:r>
              <a:rPr lang="en-GB" sz="1100" dirty="0">
                <a:solidFill>
                  <a:schemeClr val="tx1"/>
                </a:solidFill>
              </a:rPr>
              <a:t>on a voluntary basis and when deemed appropriate, </a:t>
            </a:r>
            <a:r>
              <a:rPr lang="en-GB" sz="1100" dirty="0" smtClean="0">
                <a:solidFill>
                  <a:schemeClr val="tx1"/>
                </a:solidFill>
              </a:rPr>
              <a:t>submit its  </a:t>
            </a:r>
            <a:r>
              <a:rPr lang="en-GB" sz="1100" i="1" dirty="0" smtClean="0">
                <a:solidFill>
                  <a:schemeClr val="tx1"/>
                </a:solidFill>
              </a:rPr>
              <a:t>FRL/FREL..</a:t>
            </a:r>
          </a:p>
          <a:p>
            <a:r>
              <a:rPr lang="en-GB" sz="1100" i="1" dirty="0" smtClean="0">
                <a:solidFill>
                  <a:schemeClr val="tx1"/>
                </a:solidFill>
              </a:rPr>
              <a:t>.. </a:t>
            </a:r>
            <a:r>
              <a:rPr lang="en-GB" sz="1100" dirty="0">
                <a:solidFill>
                  <a:schemeClr val="tx1"/>
                </a:solidFill>
              </a:rPr>
              <a:t>might be </a:t>
            </a:r>
            <a:r>
              <a:rPr lang="en-GB" sz="1100" b="1" dirty="0">
                <a:solidFill>
                  <a:schemeClr val="tx1"/>
                </a:solidFill>
              </a:rPr>
              <a:t>technically assessed </a:t>
            </a:r>
            <a:r>
              <a:rPr lang="en-GB" sz="1100" dirty="0">
                <a:solidFill>
                  <a:schemeClr val="tx1"/>
                </a:solidFill>
              </a:rPr>
              <a:t>in the context of </a:t>
            </a:r>
            <a:r>
              <a:rPr lang="en-GB" sz="1100" b="1" dirty="0">
                <a:solidFill>
                  <a:schemeClr val="tx1"/>
                </a:solidFill>
              </a:rPr>
              <a:t>results-based payments </a:t>
            </a:r>
            <a:endParaRPr lang="en-GB" sz="1100" b="1" dirty="0" smtClean="0">
              <a:solidFill>
                <a:schemeClr val="tx1"/>
              </a:solidFill>
            </a:endParaRPr>
          </a:p>
          <a:p>
            <a:r>
              <a:rPr lang="en-GB" sz="1100" dirty="0" smtClean="0">
                <a:solidFill>
                  <a:schemeClr val="tx1"/>
                </a:solidFill>
              </a:rPr>
              <a:t>.. guidelines </a:t>
            </a:r>
            <a:r>
              <a:rPr lang="en-GB" sz="1100" dirty="0">
                <a:solidFill>
                  <a:schemeClr val="tx1"/>
                </a:solidFill>
              </a:rPr>
              <a:t>and procedures for the technical assessment of </a:t>
            </a:r>
            <a:r>
              <a:rPr lang="en-GB" sz="1100" dirty="0" smtClean="0">
                <a:solidFill>
                  <a:schemeClr val="tx1"/>
                </a:solidFill>
              </a:rPr>
              <a:t>submissions – </a:t>
            </a:r>
            <a:r>
              <a:rPr lang="en-GB" sz="1100" b="1" dirty="0" smtClean="0">
                <a:solidFill>
                  <a:schemeClr val="tx1"/>
                </a:solidFill>
              </a:rPr>
              <a:t>Annex</a:t>
            </a:r>
          </a:p>
          <a:p>
            <a:r>
              <a:rPr lang="en-GB" sz="1100" dirty="0" smtClean="0">
                <a:solidFill>
                  <a:schemeClr val="tx1"/>
                </a:solidFill>
              </a:rPr>
              <a:t>.. </a:t>
            </a:r>
            <a:r>
              <a:rPr lang="en-GB" sz="1100" dirty="0">
                <a:solidFill>
                  <a:schemeClr val="tx1"/>
                </a:solidFill>
              </a:rPr>
              <a:t>secretariat to prepare a synthesis report on the technical assessment process, for consideration by </a:t>
            </a:r>
            <a:r>
              <a:rPr lang="en-GB" sz="1100" dirty="0" smtClean="0">
                <a:solidFill>
                  <a:schemeClr val="tx1"/>
                </a:solidFill>
              </a:rPr>
              <a:t>SBSTA </a:t>
            </a:r>
            <a:r>
              <a:rPr lang="en-GB" sz="1100" dirty="0">
                <a:solidFill>
                  <a:schemeClr val="tx1"/>
                </a:solidFill>
              </a:rPr>
              <a:t>after the first year of technical assessments </a:t>
            </a:r>
            <a:endParaRPr lang="en-GB" sz="1100" dirty="0" smtClean="0">
              <a:solidFill>
                <a:schemeClr val="tx1"/>
              </a:solidFill>
            </a:endParaRPr>
          </a:p>
          <a:p>
            <a:r>
              <a:rPr lang="en-GB" sz="1100" dirty="0" smtClean="0">
                <a:solidFill>
                  <a:schemeClr val="tx1"/>
                </a:solidFill>
              </a:rPr>
              <a:t>.. </a:t>
            </a:r>
            <a:r>
              <a:rPr lang="en-GB" sz="1100" i="1" dirty="0" smtClean="0">
                <a:solidFill>
                  <a:schemeClr val="tx1"/>
                </a:solidFill>
              </a:rPr>
              <a:t>invitation to </a:t>
            </a:r>
            <a:r>
              <a:rPr lang="en-GB" sz="1100" dirty="0" smtClean="0">
                <a:solidFill>
                  <a:schemeClr val="tx1"/>
                </a:solidFill>
              </a:rPr>
              <a:t>nominate experts to the roster </a:t>
            </a:r>
          </a:p>
          <a:p>
            <a:r>
              <a:rPr lang="en-GB" sz="1100" dirty="0">
                <a:solidFill>
                  <a:schemeClr val="tx1"/>
                </a:solidFill>
              </a:rPr>
              <a:t>.. </a:t>
            </a:r>
            <a:r>
              <a:rPr lang="en-GB" sz="1100" i="1" dirty="0">
                <a:solidFill>
                  <a:schemeClr val="tx1"/>
                </a:solidFill>
              </a:rPr>
              <a:t>invitation</a:t>
            </a:r>
            <a:r>
              <a:rPr lang="en-GB" sz="1100" dirty="0" smtClean="0">
                <a:solidFill>
                  <a:schemeClr val="tx1"/>
                </a:solidFill>
              </a:rPr>
              <a:t> to </a:t>
            </a:r>
            <a:r>
              <a:rPr lang="en-GB" sz="1100" dirty="0">
                <a:solidFill>
                  <a:schemeClr val="tx1"/>
                </a:solidFill>
              </a:rPr>
              <a:t>support capacity-building in relation to the development and assessment of </a:t>
            </a:r>
            <a:r>
              <a:rPr lang="en-GB" sz="1100" i="1" dirty="0">
                <a:solidFill>
                  <a:schemeClr val="tx1"/>
                </a:solidFill>
              </a:rPr>
              <a:t>FRLs/FRELs</a:t>
            </a:r>
            <a:r>
              <a:rPr lang="en-GB" sz="1100" dirty="0" smtClean="0">
                <a:solidFill>
                  <a:schemeClr val="tx1"/>
                </a:solidFill>
              </a:rPr>
              <a:t>, </a:t>
            </a:r>
            <a:r>
              <a:rPr lang="en-GB" sz="1100" dirty="0">
                <a:solidFill>
                  <a:schemeClr val="tx1"/>
                </a:solidFill>
              </a:rPr>
              <a:t>taking into account the work of the </a:t>
            </a:r>
            <a:r>
              <a:rPr lang="en-GB" sz="1100" dirty="0" smtClean="0">
                <a:solidFill>
                  <a:schemeClr val="tx1"/>
                </a:solidFill>
              </a:rPr>
              <a:t>CGE </a:t>
            </a:r>
            <a:r>
              <a:rPr lang="en-GB" sz="1100" dirty="0">
                <a:solidFill>
                  <a:schemeClr val="tx1"/>
                </a:solidFill>
              </a:rPr>
              <a:t>on National Communications from </a:t>
            </a:r>
            <a:r>
              <a:rPr lang="en-GB" sz="1100" i="1" dirty="0" smtClean="0">
                <a:solidFill>
                  <a:schemeClr val="tx1"/>
                </a:solidFill>
              </a:rPr>
              <a:t>Non Annex I Parties</a:t>
            </a:r>
          </a:p>
          <a:p>
            <a:endParaRPr lang="en-GB" sz="800" i="1" dirty="0">
              <a:solidFill>
                <a:schemeClr val="tx1"/>
              </a:solidFill>
            </a:endParaRPr>
          </a:p>
          <a:p>
            <a:r>
              <a:rPr lang="en-GB" sz="1100" i="1" u="sng" dirty="0" smtClean="0">
                <a:solidFill>
                  <a:schemeClr val="tx1"/>
                </a:solidFill>
              </a:rPr>
              <a:t>Annex -</a:t>
            </a:r>
            <a:r>
              <a:rPr lang="en-GB" sz="1100" u="sng" dirty="0">
                <a:solidFill>
                  <a:schemeClr val="tx1"/>
                </a:solidFill>
              </a:rPr>
              <a:t> Guidelines and procedures for </a:t>
            </a:r>
            <a:r>
              <a:rPr lang="en-GB" sz="1100" u="sng" dirty="0" smtClean="0">
                <a:solidFill>
                  <a:schemeClr val="tx1"/>
                </a:solidFill>
              </a:rPr>
              <a:t>the TA </a:t>
            </a:r>
            <a:r>
              <a:rPr lang="en-GB" sz="1100" u="sng" dirty="0">
                <a:solidFill>
                  <a:schemeClr val="tx1"/>
                </a:solidFill>
              </a:rPr>
              <a:t>of submissions from Parties on proposed  </a:t>
            </a:r>
            <a:r>
              <a:rPr lang="en-GB" sz="1100" i="1" u="sng" dirty="0" smtClean="0">
                <a:solidFill>
                  <a:schemeClr val="tx1"/>
                </a:solidFill>
              </a:rPr>
              <a:t>FRLs/FRELs</a:t>
            </a:r>
          </a:p>
          <a:p>
            <a:r>
              <a:rPr lang="en-US" sz="1100" dirty="0" smtClean="0">
                <a:solidFill>
                  <a:schemeClr val="tx1"/>
                </a:solidFill>
              </a:rPr>
              <a:t>Guidelines for TA: objectives and scope</a:t>
            </a:r>
          </a:p>
          <a:p>
            <a:r>
              <a:rPr lang="en-US" sz="1100" dirty="0" smtClean="0">
                <a:solidFill>
                  <a:schemeClr val="tx1"/>
                </a:solidFill>
              </a:rPr>
              <a:t>Procedures for the TA: General procedures, composition </a:t>
            </a:r>
          </a:p>
          <a:p>
            <a:r>
              <a:rPr lang="en-US" sz="1100" dirty="0" smtClean="0">
                <a:solidFill>
                  <a:schemeClr val="tx1"/>
                </a:solidFill>
              </a:rPr>
              <a:t>of the assessment team and timing</a:t>
            </a:r>
            <a:endParaRPr lang="en-GB" sz="1100" dirty="0">
              <a:solidFill>
                <a:schemeClr val="tx1"/>
              </a:solidFill>
            </a:endParaRPr>
          </a:p>
        </p:txBody>
      </p:sp>
      <p:sp>
        <p:nvSpPr>
          <p:cNvPr id="10" name="Oval Callout 9"/>
          <p:cNvSpPr/>
          <p:nvPr/>
        </p:nvSpPr>
        <p:spPr>
          <a:xfrm>
            <a:off x="2971801" y="5321595"/>
            <a:ext cx="2133599" cy="1231605"/>
          </a:xfrm>
          <a:prstGeom prst="wedgeEllipseCallout">
            <a:avLst>
              <a:gd name="adj1" fmla="val 26040"/>
              <a:gd name="adj2" fmla="val -117634"/>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rgbClr val="C00000"/>
                </a:solidFill>
              </a:rPr>
              <a:t>Decision</a:t>
            </a:r>
          </a:p>
          <a:p>
            <a:pPr algn="ctr"/>
            <a:r>
              <a:rPr lang="en-GB" sz="1400" dirty="0" smtClean="0">
                <a:solidFill>
                  <a:schemeClr val="tx1"/>
                </a:solidFill>
              </a:rPr>
              <a:t> 12/CP.17</a:t>
            </a:r>
          </a:p>
          <a:p>
            <a:pPr algn="ctr"/>
            <a:r>
              <a:rPr lang="en-GB" sz="1200" dirty="0" smtClean="0">
                <a:solidFill>
                  <a:schemeClr val="tx1"/>
                </a:solidFill>
              </a:rPr>
              <a:t>Modalities for FRLs/FRELs</a:t>
            </a:r>
            <a:r>
              <a:rPr lang="en-GB" sz="1200" dirty="0" smtClean="0">
                <a:solidFill>
                  <a:srgbClr val="C00000"/>
                </a:solidFill>
              </a:rPr>
              <a:t> </a:t>
            </a:r>
            <a:endParaRPr lang="en-GB" sz="1200" dirty="0">
              <a:solidFill>
                <a:srgbClr val="C00000"/>
              </a:solidFill>
            </a:endParaRPr>
          </a:p>
        </p:txBody>
      </p:sp>
      <p:sp>
        <p:nvSpPr>
          <p:cNvPr id="11" name="Folded Corner 10"/>
          <p:cNvSpPr/>
          <p:nvPr/>
        </p:nvSpPr>
        <p:spPr>
          <a:xfrm>
            <a:off x="152399" y="3894826"/>
            <a:ext cx="3368041" cy="2886974"/>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000" dirty="0" smtClean="0">
              <a:solidFill>
                <a:schemeClr val="tx1"/>
              </a:solidFill>
            </a:endParaRPr>
          </a:p>
          <a:p>
            <a:endParaRPr lang="en-GB" sz="1000" dirty="0" smtClean="0">
              <a:solidFill>
                <a:schemeClr val="tx1"/>
              </a:solidFill>
            </a:endParaRPr>
          </a:p>
          <a:p>
            <a:endParaRPr lang="en-GB" sz="1000" b="1" i="1" dirty="0" smtClean="0">
              <a:solidFill>
                <a:schemeClr val="tx1"/>
              </a:solidFill>
            </a:endParaRPr>
          </a:p>
          <a:p>
            <a:r>
              <a:rPr lang="en-GB" sz="1000" b="1" i="1" dirty="0" smtClean="0">
                <a:solidFill>
                  <a:schemeClr val="tx1"/>
                </a:solidFill>
              </a:rPr>
              <a:t>FRLs/FRELs</a:t>
            </a:r>
            <a:endParaRPr lang="en-GB" sz="1000" b="1" dirty="0">
              <a:solidFill>
                <a:schemeClr val="tx1"/>
              </a:solidFill>
            </a:endParaRPr>
          </a:p>
          <a:p>
            <a:r>
              <a:rPr lang="en-GB" sz="1000" dirty="0" smtClean="0">
                <a:solidFill>
                  <a:schemeClr val="tx1"/>
                </a:solidFill>
              </a:rPr>
              <a:t>..expressed </a:t>
            </a:r>
            <a:r>
              <a:rPr lang="en-GB" sz="1000" b="1" dirty="0" smtClean="0">
                <a:solidFill>
                  <a:schemeClr val="tx1"/>
                </a:solidFill>
              </a:rPr>
              <a:t>in tonnes of carbon dioxide equivalent </a:t>
            </a:r>
            <a:r>
              <a:rPr lang="en-GB" sz="1000" b="1" i="1" dirty="0" smtClean="0">
                <a:solidFill>
                  <a:schemeClr val="tx1"/>
                </a:solidFill>
              </a:rPr>
              <a:t>CO2 </a:t>
            </a:r>
            <a:r>
              <a:rPr lang="en-GB" sz="1000" b="1" i="1" dirty="0" err="1" smtClean="0">
                <a:solidFill>
                  <a:schemeClr val="tx1"/>
                </a:solidFill>
              </a:rPr>
              <a:t>eq</a:t>
            </a:r>
            <a:r>
              <a:rPr lang="en-GB" sz="1000" b="1" i="1" dirty="0" smtClean="0">
                <a:solidFill>
                  <a:schemeClr val="tx1"/>
                </a:solidFill>
              </a:rPr>
              <a:t> </a:t>
            </a:r>
            <a:r>
              <a:rPr lang="en-GB" sz="1000" b="1" dirty="0" smtClean="0">
                <a:solidFill>
                  <a:schemeClr val="tx1"/>
                </a:solidFill>
              </a:rPr>
              <a:t>per year </a:t>
            </a:r>
            <a:r>
              <a:rPr lang="en-GB" sz="1000" dirty="0" smtClean="0">
                <a:solidFill>
                  <a:schemeClr val="tx1"/>
                </a:solidFill>
              </a:rPr>
              <a:t>are </a:t>
            </a:r>
            <a:r>
              <a:rPr lang="en-GB" sz="1000" b="1" dirty="0" smtClean="0">
                <a:solidFill>
                  <a:schemeClr val="tx1"/>
                </a:solidFill>
              </a:rPr>
              <a:t>benchmarks</a:t>
            </a:r>
            <a:r>
              <a:rPr lang="en-GB" sz="1000" dirty="0" smtClean="0">
                <a:solidFill>
                  <a:schemeClr val="tx1"/>
                </a:solidFill>
              </a:rPr>
              <a:t> for assessing each country’s performance in implementing the  </a:t>
            </a:r>
            <a:r>
              <a:rPr lang="en-GB" sz="1000" i="1" dirty="0" smtClean="0">
                <a:solidFill>
                  <a:schemeClr val="tx1"/>
                </a:solidFill>
              </a:rPr>
              <a:t>REDD+</a:t>
            </a:r>
            <a:r>
              <a:rPr lang="en-GB" sz="1000" dirty="0" smtClean="0">
                <a:solidFill>
                  <a:schemeClr val="tx1"/>
                </a:solidFill>
              </a:rPr>
              <a:t> activities ..</a:t>
            </a:r>
          </a:p>
          <a:p>
            <a:r>
              <a:rPr lang="en-GB" sz="1000" dirty="0" smtClean="0">
                <a:solidFill>
                  <a:schemeClr val="tx1"/>
                </a:solidFill>
              </a:rPr>
              <a:t>..shall </a:t>
            </a:r>
            <a:r>
              <a:rPr lang="en-GB" sz="1000" dirty="0">
                <a:solidFill>
                  <a:schemeClr val="tx1"/>
                </a:solidFill>
              </a:rPr>
              <a:t>be established </a:t>
            </a:r>
            <a:r>
              <a:rPr lang="en-GB" sz="1000" b="1" dirty="0">
                <a:solidFill>
                  <a:schemeClr val="tx1"/>
                </a:solidFill>
              </a:rPr>
              <a:t>taking into account</a:t>
            </a:r>
            <a:r>
              <a:rPr lang="en-GB" sz="1000" b="1" dirty="0">
                <a:solidFill>
                  <a:srgbClr val="C00000"/>
                </a:solidFill>
              </a:rPr>
              <a:t> </a:t>
            </a:r>
            <a:r>
              <a:rPr lang="en-GB" sz="1000" b="1" dirty="0" smtClean="0">
                <a:solidFill>
                  <a:srgbClr val="C00000"/>
                </a:solidFill>
              </a:rPr>
              <a:t>4/CP.15</a:t>
            </a:r>
            <a:r>
              <a:rPr lang="en-GB" sz="1000" dirty="0">
                <a:solidFill>
                  <a:srgbClr val="C00000"/>
                </a:solidFill>
              </a:rPr>
              <a:t>, </a:t>
            </a:r>
            <a:r>
              <a:rPr lang="en-GB" sz="1000" dirty="0" smtClean="0">
                <a:solidFill>
                  <a:srgbClr val="C00000"/>
                </a:solidFill>
              </a:rPr>
              <a:t>p </a:t>
            </a:r>
            <a:r>
              <a:rPr lang="en-GB" sz="1000" dirty="0">
                <a:solidFill>
                  <a:srgbClr val="C00000"/>
                </a:solidFill>
              </a:rPr>
              <a:t>7</a:t>
            </a:r>
            <a:r>
              <a:rPr lang="en-GB" sz="1000" dirty="0">
                <a:solidFill>
                  <a:schemeClr val="tx1"/>
                </a:solidFill>
              </a:rPr>
              <a:t>, and maintaining </a:t>
            </a:r>
            <a:r>
              <a:rPr lang="en-GB" sz="1000" b="1" dirty="0">
                <a:solidFill>
                  <a:schemeClr val="tx1"/>
                </a:solidFill>
              </a:rPr>
              <a:t>consistency</a:t>
            </a:r>
            <a:r>
              <a:rPr lang="en-GB" sz="1000" dirty="0">
                <a:solidFill>
                  <a:schemeClr val="tx1"/>
                </a:solidFill>
              </a:rPr>
              <a:t> with anthropogenic forest-related greenhouse gas emissions by sources and removals by sinks as contained in each country’s </a:t>
            </a:r>
            <a:r>
              <a:rPr lang="en-GB" sz="1000" b="1" dirty="0" smtClean="0">
                <a:solidFill>
                  <a:schemeClr val="tx1"/>
                </a:solidFill>
              </a:rPr>
              <a:t>GHGs inventories </a:t>
            </a:r>
          </a:p>
          <a:p>
            <a:r>
              <a:rPr lang="en-GB" sz="1000" dirty="0" smtClean="0">
                <a:solidFill>
                  <a:schemeClr val="tx1"/>
                </a:solidFill>
              </a:rPr>
              <a:t>..a </a:t>
            </a:r>
            <a:r>
              <a:rPr lang="en-GB" sz="1000" b="1" dirty="0">
                <a:solidFill>
                  <a:schemeClr val="tx1"/>
                </a:solidFill>
              </a:rPr>
              <a:t>step-wise approach </a:t>
            </a:r>
            <a:r>
              <a:rPr lang="en-GB" sz="1000" dirty="0">
                <a:solidFill>
                  <a:schemeClr val="tx1"/>
                </a:solidFill>
              </a:rPr>
              <a:t>to national </a:t>
            </a:r>
            <a:r>
              <a:rPr lang="en-GB" sz="1000" dirty="0" smtClean="0">
                <a:solidFill>
                  <a:schemeClr val="tx1"/>
                </a:solidFill>
              </a:rPr>
              <a:t> </a:t>
            </a:r>
            <a:r>
              <a:rPr lang="en-GB" sz="1000" i="1" dirty="0" smtClean="0">
                <a:solidFill>
                  <a:schemeClr val="tx1"/>
                </a:solidFill>
              </a:rPr>
              <a:t>FRL/FREL </a:t>
            </a:r>
            <a:r>
              <a:rPr lang="en-GB" sz="1000" dirty="0" smtClean="0">
                <a:solidFill>
                  <a:schemeClr val="tx1"/>
                </a:solidFill>
              </a:rPr>
              <a:t>development </a:t>
            </a:r>
            <a:r>
              <a:rPr lang="en-GB" sz="1000" dirty="0">
                <a:solidFill>
                  <a:schemeClr val="tx1"/>
                </a:solidFill>
              </a:rPr>
              <a:t>may be useful, enabling Parties to improve </a:t>
            </a:r>
            <a:r>
              <a:rPr lang="en-GB" sz="1000" i="1" dirty="0">
                <a:solidFill>
                  <a:schemeClr val="tx1"/>
                </a:solidFill>
              </a:rPr>
              <a:t>FRLs/FRELs </a:t>
            </a:r>
            <a:r>
              <a:rPr lang="en-GB" sz="1000" dirty="0" smtClean="0">
                <a:solidFill>
                  <a:schemeClr val="tx1"/>
                </a:solidFill>
              </a:rPr>
              <a:t>by </a:t>
            </a:r>
            <a:r>
              <a:rPr lang="en-GB" sz="1000" dirty="0">
                <a:solidFill>
                  <a:schemeClr val="tx1"/>
                </a:solidFill>
              </a:rPr>
              <a:t>incorporating better data, improved methodologies and, where appropriate, additional </a:t>
            </a:r>
            <a:r>
              <a:rPr lang="en-GB" sz="1000" dirty="0" smtClean="0">
                <a:solidFill>
                  <a:schemeClr val="tx1"/>
                </a:solidFill>
              </a:rPr>
              <a:t>pools…</a:t>
            </a:r>
          </a:p>
          <a:p>
            <a:r>
              <a:rPr lang="en-GB" sz="1000" dirty="0" smtClean="0">
                <a:solidFill>
                  <a:schemeClr val="tx1"/>
                </a:solidFill>
              </a:rPr>
              <a:t>..</a:t>
            </a:r>
            <a:r>
              <a:rPr lang="en-GB" sz="1000" b="1" dirty="0" smtClean="0">
                <a:solidFill>
                  <a:schemeClr val="tx1"/>
                </a:solidFill>
              </a:rPr>
              <a:t>subnational </a:t>
            </a:r>
            <a:r>
              <a:rPr lang="en-GB" sz="1000" i="1" dirty="0">
                <a:solidFill>
                  <a:schemeClr val="tx1"/>
                </a:solidFill>
              </a:rPr>
              <a:t>FRLs/FRELs </a:t>
            </a:r>
            <a:r>
              <a:rPr lang="en-GB" sz="1000" i="1" dirty="0" smtClean="0">
                <a:solidFill>
                  <a:schemeClr val="tx1"/>
                </a:solidFill>
              </a:rPr>
              <a:t> </a:t>
            </a:r>
            <a:r>
              <a:rPr lang="en-GB" sz="1000" dirty="0" smtClean="0">
                <a:solidFill>
                  <a:schemeClr val="tx1"/>
                </a:solidFill>
              </a:rPr>
              <a:t>may </a:t>
            </a:r>
            <a:r>
              <a:rPr lang="en-GB" sz="1000" dirty="0">
                <a:solidFill>
                  <a:schemeClr val="tx1"/>
                </a:solidFill>
              </a:rPr>
              <a:t>be elaborated as an interim measure, </a:t>
            </a:r>
            <a:r>
              <a:rPr lang="en-GB" sz="1000" b="1" dirty="0">
                <a:solidFill>
                  <a:schemeClr val="tx1"/>
                </a:solidFill>
              </a:rPr>
              <a:t>while transitioning to a </a:t>
            </a:r>
            <a:r>
              <a:rPr lang="en-GB" sz="1000" b="1" dirty="0" smtClean="0">
                <a:solidFill>
                  <a:schemeClr val="tx1"/>
                </a:solidFill>
              </a:rPr>
              <a:t>national</a:t>
            </a:r>
          </a:p>
          <a:p>
            <a:r>
              <a:rPr lang="en-GB" sz="1000" dirty="0" smtClean="0">
                <a:solidFill>
                  <a:schemeClr val="tx1"/>
                </a:solidFill>
              </a:rPr>
              <a:t>…</a:t>
            </a:r>
            <a:r>
              <a:rPr lang="en-GB" sz="1000" b="1" dirty="0" smtClean="0">
                <a:solidFill>
                  <a:schemeClr val="tx1"/>
                </a:solidFill>
              </a:rPr>
              <a:t>update </a:t>
            </a:r>
            <a:r>
              <a:rPr lang="en-GB" sz="1000" b="1" dirty="0">
                <a:solidFill>
                  <a:schemeClr val="tx1"/>
                </a:solidFill>
              </a:rPr>
              <a:t>a </a:t>
            </a:r>
            <a:r>
              <a:rPr lang="en-GB" sz="1000" b="1" i="1" dirty="0" smtClean="0">
                <a:solidFill>
                  <a:schemeClr val="tx1"/>
                </a:solidFill>
              </a:rPr>
              <a:t>FRL/FREL </a:t>
            </a:r>
            <a:r>
              <a:rPr lang="en-GB" sz="1000" b="1" dirty="0" smtClean="0">
                <a:solidFill>
                  <a:schemeClr val="tx1"/>
                </a:solidFill>
              </a:rPr>
              <a:t>periodically </a:t>
            </a:r>
            <a:r>
              <a:rPr lang="en-GB" sz="1000" dirty="0">
                <a:solidFill>
                  <a:schemeClr val="tx1"/>
                </a:solidFill>
              </a:rPr>
              <a:t>as appropriate, taking into account new knowledge, new trends and any modification of scope and </a:t>
            </a:r>
            <a:r>
              <a:rPr lang="en-GB" sz="1000" dirty="0" smtClean="0">
                <a:solidFill>
                  <a:schemeClr val="tx1"/>
                </a:solidFill>
              </a:rPr>
              <a:t>methodologies</a:t>
            </a:r>
          </a:p>
          <a:p>
            <a:r>
              <a:rPr lang="en-GB" sz="1000" i="1" dirty="0" smtClean="0">
                <a:solidFill>
                  <a:schemeClr val="tx1"/>
                </a:solidFill>
              </a:rPr>
              <a:t>Invited for submission of the FRLs/FRELs…</a:t>
            </a:r>
          </a:p>
        </p:txBody>
      </p:sp>
      <p:sp>
        <p:nvSpPr>
          <p:cNvPr id="12" name="Oval Callout 11"/>
          <p:cNvSpPr/>
          <p:nvPr/>
        </p:nvSpPr>
        <p:spPr>
          <a:xfrm>
            <a:off x="2114107" y="2998490"/>
            <a:ext cx="1143000" cy="659110"/>
          </a:xfrm>
          <a:prstGeom prst="wedgeEllipseCallout">
            <a:avLst>
              <a:gd name="adj1" fmla="val 72286"/>
              <a:gd name="adj2" fmla="val 32697"/>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rgbClr val="C00000"/>
                </a:solidFill>
              </a:rPr>
              <a:t>Decision</a:t>
            </a:r>
            <a:r>
              <a:rPr lang="en-GB" sz="1400" dirty="0" smtClean="0">
                <a:solidFill>
                  <a:schemeClr val="tx1"/>
                </a:solidFill>
              </a:rPr>
              <a:t> 4/CP.15</a:t>
            </a:r>
            <a:endParaRPr lang="en-GB" sz="1100" i="1" dirty="0">
              <a:solidFill>
                <a:schemeClr val="tx1"/>
              </a:solidFill>
            </a:endParaRPr>
          </a:p>
        </p:txBody>
      </p:sp>
      <p:sp>
        <p:nvSpPr>
          <p:cNvPr id="13" name="Folded Corner 12"/>
          <p:cNvSpPr/>
          <p:nvPr/>
        </p:nvSpPr>
        <p:spPr>
          <a:xfrm>
            <a:off x="193519" y="2926080"/>
            <a:ext cx="2092481" cy="883920"/>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000" dirty="0">
              <a:solidFill>
                <a:schemeClr val="tx1"/>
              </a:solidFill>
            </a:endParaRPr>
          </a:p>
          <a:p>
            <a:r>
              <a:rPr lang="en-GB" sz="1000" i="1" dirty="0">
                <a:solidFill>
                  <a:schemeClr val="tx1"/>
                </a:solidFill>
              </a:rPr>
              <a:t>Recognizes </a:t>
            </a:r>
            <a:r>
              <a:rPr lang="en-GB" sz="1000" dirty="0">
                <a:solidFill>
                  <a:schemeClr val="tx1"/>
                </a:solidFill>
              </a:rPr>
              <a:t>that </a:t>
            </a:r>
            <a:r>
              <a:rPr lang="en-GB" sz="1000" i="1" dirty="0" smtClean="0">
                <a:solidFill>
                  <a:schemeClr val="tx1"/>
                </a:solidFill>
              </a:rPr>
              <a:t>DCP</a:t>
            </a:r>
            <a:r>
              <a:rPr lang="en-GB" sz="1000" dirty="0" smtClean="0">
                <a:solidFill>
                  <a:schemeClr val="tx1"/>
                </a:solidFill>
              </a:rPr>
              <a:t> in </a:t>
            </a:r>
            <a:r>
              <a:rPr lang="en-GB" sz="1000" dirty="0">
                <a:solidFill>
                  <a:schemeClr val="tx1"/>
                </a:solidFill>
              </a:rPr>
              <a:t>establishing </a:t>
            </a:r>
            <a:r>
              <a:rPr lang="en-GB" sz="1000" i="1" dirty="0" smtClean="0">
                <a:solidFill>
                  <a:schemeClr val="tx1"/>
                </a:solidFill>
              </a:rPr>
              <a:t>FRLs/FRELs </a:t>
            </a:r>
            <a:r>
              <a:rPr lang="en-GB" sz="1000" dirty="0" smtClean="0">
                <a:solidFill>
                  <a:schemeClr val="tx1"/>
                </a:solidFill>
              </a:rPr>
              <a:t> </a:t>
            </a:r>
            <a:r>
              <a:rPr lang="en-GB" sz="1000" dirty="0">
                <a:solidFill>
                  <a:schemeClr val="tx1"/>
                </a:solidFill>
              </a:rPr>
              <a:t>should do so transparently taking into account </a:t>
            </a:r>
            <a:r>
              <a:rPr lang="en-GB" sz="1000" b="1" dirty="0">
                <a:solidFill>
                  <a:schemeClr val="tx1"/>
                </a:solidFill>
              </a:rPr>
              <a:t>historic data, and adjust for national circumstances </a:t>
            </a:r>
          </a:p>
        </p:txBody>
      </p:sp>
    </p:spTree>
    <p:extLst>
      <p:ext uri="{BB962C8B-B14F-4D97-AF65-F5344CB8AC3E}">
        <p14:creationId xmlns:p14="http://schemas.microsoft.com/office/powerpoint/2010/main" val="3626868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Left Brace 15"/>
          <p:cNvSpPr/>
          <p:nvPr/>
        </p:nvSpPr>
        <p:spPr>
          <a:xfrm flipH="1">
            <a:off x="2568558" y="2133600"/>
            <a:ext cx="784241" cy="3063240"/>
          </a:xfrm>
          <a:prstGeom prst="leftBrace">
            <a:avLst/>
          </a:prstGeom>
          <a:ln w="381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Oval Callout 2"/>
          <p:cNvSpPr/>
          <p:nvPr/>
        </p:nvSpPr>
        <p:spPr>
          <a:xfrm>
            <a:off x="3124200" y="3056930"/>
            <a:ext cx="1447800" cy="1057870"/>
          </a:xfrm>
          <a:prstGeom prst="wedgeEllipseCallout">
            <a:avLst>
              <a:gd name="adj1" fmla="val 39985"/>
              <a:gd name="adj2" fmla="val 7054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152400"/>
            <a:ext cx="8229600" cy="960438"/>
          </a:xfrm>
        </p:spPr>
        <p:txBody>
          <a:bodyPr/>
          <a:lstStyle/>
          <a:p>
            <a:r>
              <a:rPr lang="en-US" dirty="0" smtClean="0"/>
              <a:t>MR Rules and Modalities</a:t>
            </a:r>
            <a:endParaRPr lang="en-US" dirty="0"/>
          </a:p>
        </p:txBody>
      </p:sp>
      <p:grpSp>
        <p:nvGrpSpPr>
          <p:cNvPr id="15" name="Group 14"/>
          <p:cNvGrpSpPr/>
          <p:nvPr/>
        </p:nvGrpSpPr>
        <p:grpSpPr>
          <a:xfrm>
            <a:off x="307044" y="2209800"/>
            <a:ext cx="2339958" cy="2935469"/>
            <a:chOff x="685800" y="2103120"/>
            <a:chExt cx="2970741" cy="3291840"/>
          </a:xfrm>
        </p:grpSpPr>
        <p:grpSp>
          <p:nvGrpSpPr>
            <p:cNvPr id="5" name="Group 4"/>
            <p:cNvGrpSpPr/>
            <p:nvPr/>
          </p:nvGrpSpPr>
          <p:grpSpPr>
            <a:xfrm>
              <a:off x="685800" y="2103120"/>
              <a:ext cx="1584960" cy="1584960"/>
              <a:chOff x="3108960" y="386080"/>
              <a:chExt cx="1584960" cy="1584960"/>
            </a:xfrm>
            <a:scene3d>
              <a:camera prst="orthographicFront"/>
              <a:lightRig rig="chilly" dir="t"/>
            </a:scene3d>
          </p:grpSpPr>
          <p:sp>
            <p:nvSpPr>
              <p:cNvPr id="9" name="Rounded Rectangle 8"/>
              <p:cNvSpPr/>
              <p:nvPr/>
            </p:nvSpPr>
            <p:spPr>
              <a:xfrm>
                <a:off x="3108960" y="386080"/>
                <a:ext cx="1584960" cy="1584960"/>
              </a:xfrm>
              <a:prstGeom prst="roundRect">
                <a:avLst/>
              </a:prstGeom>
              <a:sp3d prstMaterial="translucentPowder">
                <a:bevelT w="127000" h="25400" prst="softRound"/>
              </a:sp3d>
            </p:spPr>
            <p:style>
              <a:lnRef idx="0">
                <a:schemeClr val="lt1">
                  <a:hueOff val="0"/>
                  <a:satOff val="0"/>
                  <a:lumOff val="0"/>
                  <a:alphaOff val="0"/>
                </a:schemeClr>
              </a:lnRef>
              <a:fillRef idx="1">
                <a:schemeClr val="accent2">
                  <a:hueOff val="1560506"/>
                  <a:satOff val="-1946"/>
                  <a:lumOff val="458"/>
                  <a:alphaOff val="0"/>
                </a:schemeClr>
              </a:fillRef>
              <a:effectRef idx="0">
                <a:schemeClr val="accent2">
                  <a:hueOff val="1560506"/>
                  <a:satOff val="-1946"/>
                  <a:lumOff val="458"/>
                  <a:alphaOff val="0"/>
                </a:schemeClr>
              </a:effectRef>
              <a:fontRef idx="minor">
                <a:schemeClr val="lt1"/>
              </a:fontRef>
            </p:style>
          </p:sp>
          <p:sp>
            <p:nvSpPr>
              <p:cNvPr id="10" name="Rounded Rectangle 4"/>
              <p:cNvSpPr/>
              <p:nvPr/>
            </p:nvSpPr>
            <p:spPr>
              <a:xfrm>
                <a:off x="3186331" y="463451"/>
                <a:ext cx="1430218" cy="143021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NFMS</a:t>
                </a:r>
                <a:endParaRPr lang="en-GB" sz="1900" kern="1200" dirty="0"/>
              </a:p>
            </p:txBody>
          </p:sp>
        </p:grpSp>
        <p:grpSp>
          <p:nvGrpSpPr>
            <p:cNvPr id="6" name="Group 5"/>
            <p:cNvGrpSpPr/>
            <p:nvPr/>
          </p:nvGrpSpPr>
          <p:grpSpPr>
            <a:xfrm>
              <a:off x="685800" y="3810000"/>
              <a:ext cx="1584960" cy="1584960"/>
              <a:chOff x="3108960" y="2092960"/>
              <a:chExt cx="1584960" cy="1584960"/>
            </a:xfrm>
            <a:scene3d>
              <a:camera prst="orthographicFront"/>
              <a:lightRig rig="chilly" dir="t"/>
            </a:scene3d>
          </p:grpSpPr>
          <p:sp>
            <p:nvSpPr>
              <p:cNvPr id="7" name="Rounded Rectangle 6"/>
              <p:cNvSpPr/>
              <p:nvPr/>
            </p:nvSpPr>
            <p:spPr>
              <a:xfrm>
                <a:off x="3108960" y="2092960"/>
                <a:ext cx="1584960" cy="1584960"/>
              </a:xfrm>
              <a:prstGeom prst="roundRect">
                <a:avLst/>
              </a:prstGeom>
              <a:sp3d prstMaterial="translucentPowder">
                <a:bevelT w="127000" h="25400" prst="softRound"/>
              </a:sp3d>
            </p:spPr>
            <p:style>
              <a:lnRef idx="0">
                <a:schemeClr val="lt1">
                  <a:hueOff val="0"/>
                  <a:satOff val="0"/>
                  <a:lumOff val="0"/>
                  <a:alphaOff val="0"/>
                </a:schemeClr>
              </a:lnRef>
              <a:fillRef idx="1">
                <a:schemeClr val="accent2">
                  <a:hueOff val="4681519"/>
                  <a:satOff val="-5839"/>
                  <a:lumOff val="1373"/>
                  <a:alphaOff val="0"/>
                </a:schemeClr>
              </a:fillRef>
              <a:effectRef idx="0">
                <a:schemeClr val="accent2">
                  <a:hueOff val="4681519"/>
                  <a:satOff val="-5839"/>
                  <a:lumOff val="1373"/>
                  <a:alphaOff val="0"/>
                </a:schemeClr>
              </a:effectRef>
              <a:fontRef idx="minor">
                <a:schemeClr val="lt1"/>
              </a:fontRef>
            </p:style>
          </p:sp>
          <p:sp>
            <p:nvSpPr>
              <p:cNvPr id="8" name="Rounded Rectangle 6"/>
              <p:cNvSpPr/>
              <p:nvPr/>
            </p:nvSpPr>
            <p:spPr>
              <a:xfrm>
                <a:off x="3186331" y="2170331"/>
                <a:ext cx="1430218" cy="143021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FREL/FRL</a:t>
                </a:r>
                <a:endParaRPr lang="en-GB" sz="1900" kern="1200" dirty="0"/>
              </a:p>
            </p:txBody>
          </p:sp>
        </p:grpSp>
        <p:sp>
          <p:nvSpPr>
            <p:cNvPr id="11" name="Right Brace 10"/>
            <p:cNvSpPr/>
            <p:nvPr/>
          </p:nvSpPr>
          <p:spPr>
            <a:xfrm flipH="1">
              <a:off x="2286000" y="4123730"/>
              <a:ext cx="533400" cy="981670"/>
            </a:xfrm>
            <a:prstGeom prst="rightBrace">
              <a:avLst/>
            </a:prstGeom>
            <a:ln w="381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2" name="TextBox 11"/>
            <p:cNvSpPr txBox="1"/>
            <p:nvPr/>
          </p:nvSpPr>
          <p:spPr>
            <a:xfrm>
              <a:off x="2590800" y="4182070"/>
              <a:ext cx="1065741" cy="923330"/>
            </a:xfrm>
            <a:prstGeom prst="rect">
              <a:avLst/>
            </a:prstGeom>
            <a:noFill/>
          </p:spPr>
          <p:txBody>
            <a:bodyPr wrap="none" rtlCol="0">
              <a:spAutoFit/>
            </a:bodyPr>
            <a:lstStyle/>
            <a:p>
              <a:r>
                <a:rPr lang="en-US" dirty="0" smtClean="0">
                  <a:solidFill>
                    <a:schemeClr val="bg1">
                      <a:lumMod val="65000"/>
                    </a:schemeClr>
                  </a:solidFill>
                </a:rPr>
                <a:t>12/CP.17</a:t>
              </a:r>
            </a:p>
            <a:p>
              <a:r>
                <a:rPr lang="en-US" u="sng" dirty="0" smtClean="0">
                  <a:solidFill>
                    <a:schemeClr val="bg1">
                      <a:lumMod val="65000"/>
                    </a:schemeClr>
                  </a:solidFill>
                </a:rPr>
                <a:t>13/CP.19</a:t>
              </a:r>
              <a:r>
                <a:rPr lang="en-US" dirty="0" smtClean="0">
                  <a:solidFill>
                    <a:schemeClr val="bg1">
                      <a:lumMod val="65000"/>
                    </a:schemeClr>
                  </a:solidFill>
                </a:rPr>
                <a:t> </a:t>
              </a:r>
            </a:p>
            <a:p>
              <a:r>
                <a:rPr lang="en-US" dirty="0" smtClean="0">
                  <a:solidFill>
                    <a:schemeClr val="bg1">
                      <a:lumMod val="65000"/>
                    </a:schemeClr>
                  </a:solidFill>
                </a:rPr>
                <a:t>+ Annex</a:t>
              </a:r>
              <a:endParaRPr lang="en-GB" dirty="0">
                <a:solidFill>
                  <a:schemeClr val="bg1">
                    <a:lumMod val="65000"/>
                  </a:schemeClr>
                </a:solidFill>
              </a:endParaRPr>
            </a:p>
          </p:txBody>
        </p:sp>
        <p:sp>
          <p:nvSpPr>
            <p:cNvPr id="13" name="Right Brace 12"/>
            <p:cNvSpPr/>
            <p:nvPr/>
          </p:nvSpPr>
          <p:spPr>
            <a:xfrm flipH="1">
              <a:off x="2286000" y="2514600"/>
              <a:ext cx="533400" cy="838200"/>
            </a:xfrm>
            <a:prstGeom prst="rightBrac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4" name="TextBox 13"/>
            <p:cNvSpPr txBox="1"/>
            <p:nvPr/>
          </p:nvSpPr>
          <p:spPr>
            <a:xfrm>
              <a:off x="2590800" y="2599730"/>
              <a:ext cx="1012841" cy="646331"/>
            </a:xfrm>
            <a:prstGeom prst="rect">
              <a:avLst/>
            </a:prstGeom>
            <a:noFill/>
          </p:spPr>
          <p:txBody>
            <a:bodyPr wrap="none" rtlCol="0">
              <a:spAutoFit/>
            </a:bodyPr>
            <a:lstStyle/>
            <a:p>
              <a:r>
                <a:rPr lang="en-US" dirty="0" smtClean="0">
                  <a:solidFill>
                    <a:schemeClr val="bg1">
                      <a:lumMod val="65000"/>
                    </a:schemeClr>
                  </a:solidFill>
                </a:rPr>
                <a:t>4/CP.15</a:t>
              </a:r>
            </a:p>
            <a:p>
              <a:r>
                <a:rPr lang="en-US" u="sng" dirty="0" smtClean="0">
                  <a:solidFill>
                    <a:schemeClr val="bg1">
                      <a:lumMod val="65000"/>
                    </a:schemeClr>
                  </a:solidFill>
                </a:rPr>
                <a:t>11/CP.19</a:t>
              </a:r>
              <a:endParaRPr lang="en-GB" u="sng" dirty="0">
                <a:solidFill>
                  <a:schemeClr val="bg1">
                    <a:lumMod val="65000"/>
                  </a:schemeClr>
                </a:solidFill>
              </a:endParaRPr>
            </a:p>
          </p:txBody>
        </p:sp>
      </p:grpSp>
      <p:sp>
        <p:nvSpPr>
          <p:cNvPr id="17" name="TextBox 16"/>
          <p:cNvSpPr txBox="1"/>
          <p:nvPr/>
        </p:nvSpPr>
        <p:spPr>
          <a:xfrm>
            <a:off x="3276600" y="3187839"/>
            <a:ext cx="1012841" cy="646331"/>
          </a:xfrm>
          <a:prstGeom prst="rect">
            <a:avLst/>
          </a:prstGeom>
          <a:noFill/>
        </p:spPr>
        <p:txBody>
          <a:bodyPr wrap="none" rtlCol="0">
            <a:spAutoFit/>
          </a:bodyPr>
          <a:lstStyle/>
          <a:p>
            <a:r>
              <a:rPr lang="en-US" dirty="0"/>
              <a:t>MR</a:t>
            </a:r>
            <a:r>
              <a:rPr lang="en-US" dirty="0">
                <a:solidFill>
                  <a:schemeClr val="bg1">
                    <a:lumMod val="95000"/>
                  </a:schemeClr>
                </a:solidFill>
              </a:rPr>
              <a:t>V</a:t>
            </a:r>
            <a:r>
              <a:rPr lang="en-US" dirty="0"/>
              <a:t> </a:t>
            </a:r>
            <a:endParaRPr lang="en-US" dirty="0" smtClean="0"/>
          </a:p>
          <a:p>
            <a:r>
              <a:rPr lang="en-US" u="sng" dirty="0" smtClean="0"/>
              <a:t>14/CP.19</a:t>
            </a:r>
            <a:endParaRPr lang="en-US" dirty="0"/>
          </a:p>
        </p:txBody>
      </p:sp>
      <p:sp>
        <p:nvSpPr>
          <p:cNvPr id="18" name="Folded Corner 17"/>
          <p:cNvSpPr/>
          <p:nvPr/>
        </p:nvSpPr>
        <p:spPr>
          <a:xfrm>
            <a:off x="4457700" y="990600"/>
            <a:ext cx="4610100" cy="5715000"/>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i="1" dirty="0" smtClean="0">
              <a:solidFill>
                <a:schemeClr val="tx1"/>
              </a:solidFill>
            </a:endParaRPr>
          </a:p>
          <a:p>
            <a:endParaRPr lang="en-GB" sz="1100" i="1" dirty="0">
              <a:solidFill>
                <a:schemeClr val="tx1"/>
              </a:solidFill>
            </a:endParaRPr>
          </a:p>
          <a:p>
            <a:endParaRPr lang="en-GB" sz="1100" i="1" dirty="0" smtClean="0">
              <a:solidFill>
                <a:schemeClr val="tx1"/>
              </a:solidFill>
            </a:endParaRPr>
          </a:p>
          <a:p>
            <a:endParaRPr lang="en-GB" sz="1100" i="1" dirty="0">
              <a:solidFill>
                <a:schemeClr val="tx1"/>
              </a:solidFill>
            </a:endParaRPr>
          </a:p>
          <a:p>
            <a:r>
              <a:rPr lang="en-GB" sz="1100" i="1" dirty="0" smtClean="0">
                <a:solidFill>
                  <a:schemeClr val="tx1"/>
                </a:solidFill>
              </a:rPr>
              <a:t>.. MRV</a:t>
            </a:r>
            <a:r>
              <a:rPr lang="en-GB" sz="1100" dirty="0" smtClean="0">
                <a:solidFill>
                  <a:schemeClr val="tx1"/>
                </a:solidFill>
              </a:rPr>
              <a:t> anthropogenic forest-related </a:t>
            </a:r>
            <a:r>
              <a:rPr lang="en-GB" sz="1100" i="1" dirty="0" smtClean="0">
                <a:solidFill>
                  <a:schemeClr val="tx1"/>
                </a:solidFill>
              </a:rPr>
              <a:t>emissions and removals</a:t>
            </a:r>
            <a:r>
              <a:rPr lang="en-GB" sz="1100" dirty="0" smtClean="0">
                <a:solidFill>
                  <a:schemeClr val="tx1"/>
                </a:solidFill>
              </a:rPr>
              <a:t>, </a:t>
            </a:r>
            <a:r>
              <a:rPr lang="en-GB" sz="1100" dirty="0">
                <a:solidFill>
                  <a:schemeClr val="tx1"/>
                </a:solidFill>
              </a:rPr>
              <a:t>forest carbon stocks, and forest carbon stock and forest-area changes resulting from the implementation of </a:t>
            </a:r>
            <a:r>
              <a:rPr lang="en-GB" sz="1100" i="1" dirty="0" smtClean="0">
                <a:solidFill>
                  <a:schemeClr val="tx1"/>
                </a:solidFill>
              </a:rPr>
              <a:t>REDD+ activities </a:t>
            </a:r>
            <a:r>
              <a:rPr lang="en-GB" sz="1100" dirty="0" smtClean="0">
                <a:solidFill>
                  <a:schemeClr val="tx1"/>
                </a:solidFill>
              </a:rPr>
              <a:t>(</a:t>
            </a:r>
            <a:r>
              <a:rPr lang="en-GB" sz="1100" i="1" dirty="0" smtClean="0">
                <a:solidFill>
                  <a:schemeClr val="tx1"/>
                </a:solidFill>
              </a:rPr>
              <a:t>ref to paras </a:t>
            </a:r>
            <a:r>
              <a:rPr lang="en-GB" sz="1100" i="1" dirty="0" smtClean="0">
                <a:solidFill>
                  <a:srgbClr val="C00000"/>
                </a:solidFill>
              </a:rPr>
              <a:t>71b,c 1/CP.16: NFMS, FRELs/FRLS</a:t>
            </a:r>
            <a:r>
              <a:rPr lang="en-GB" sz="1100" dirty="0" smtClean="0">
                <a:solidFill>
                  <a:schemeClr val="tx1"/>
                </a:solidFill>
              </a:rPr>
              <a:t>), </a:t>
            </a:r>
            <a:r>
              <a:rPr lang="en-GB" sz="1100" dirty="0">
                <a:solidFill>
                  <a:schemeClr val="tx1"/>
                </a:solidFill>
              </a:rPr>
              <a:t>is to be consistent with the methodological guidance </a:t>
            </a:r>
            <a:r>
              <a:rPr lang="en-GB" sz="1100" dirty="0" smtClean="0">
                <a:solidFill>
                  <a:schemeClr val="tx1"/>
                </a:solidFill>
              </a:rPr>
              <a:t>in </a:t>
            </a:r>
            <a:r>
              <a:rPr lang="en-GB" sz="1100" dirty="0" smtClean="0">
                <a:solidFill>
                  <a:srgbClr val="C00000"/>
                </a:solidFill>
              </a:rPr>
              <a:t>4/CP.15</a:t>
            </a:r>
            <a:r>
              <a:rPr lang="en-GB" sz="1100" dirty="0">
                <a:solidFill>
                  <a:schemeClr val="tx1"/>
                </a:solidFill>
              </a:rPr>
              <a:t>, and any guidance on the </a:t>
            </a:r>
            <a:r>
              <a:rPr lang="en-GB" sz="1100" i="1" dirty="0" smtClean="0">
                <a:solidFill>
                  <a:schemeClr val="tx1"/>
                </a:solidFill>
              </a:rPr>
              <a:t>MRV</a:t>
            </a:r>
            <a:r>
              <a:rPr lang="en-GB" sz="1100" dirty="0" smtClean="0">
                <a:solidFill>
                  <a:schemeClr val="tx1"/>
                </a:solidFill>
              </a:rPr>
              <a:t> of </a:t>
            </a:r>
            <a:r>
              <a:rPr lang="en-GB" sz="1100" i="1" dirty="0" smtClean="0">
                <a:solidFill>
                  <a:schemeClr val="tx1"/>
                </a:solidFill>
              </a:rPr>
              <a:t>NAMAS</a:t>
            </a:r>
            <a:r>
              <a:rPr lang="en-GB" sz="1100" dirty="0" smtClean="0">
                <a:solidFill>
                  <a:schemeClr val="tx1"/>
                </a:solidFill>
              </a:rPr>
              <a:t>….as </a:t>
            </a:r>
            <a:r>
              <a:rPr lang="en-GB" sz="1100" dirty="0">
                <a:solidFill>
                  <a:schemeClr val="tx1"/>
                </a:solidFill>
              </a:rPr>
              <a:t>agreed by the </a:t>
            </a:r>
            <a:r>
              <a:rPr lang="en-GB" sz="1100" dirty="0" smtClean="0">
                <a:solidFill>
                  <a:schemeClr val="tx1"/>
                </a:solidFill>
              </a:rPr>
              <a:t>COP, </a:t>
            </a:r>
            <a:r>
              <a:rPr lang="en-GB" sz="1100" dirty="0">
                <a:solidFill>
                  <a:schemeClr val="tx1"/>
                </a:solidFill>
              </a:rPr>
              <a:t>and in accordance with any future relevant </a:t>
            </a:r>
            <a:r>
              <a:rPr lang="en-GB" sz="1100" dirty="0" smtClean="0">
                <a:solidFill>
                  <a:schemeClr val="tx1"/>
                </a:solidFill>
              </a:rPr>
              <a:t>decisions…</a:t>
            </a:r>
          </a:p>
          <a:p>
            <a:r>
              <a:rPr lang="en-GB" sz="1100" dirty="0" smtClean="0">
                <a:solidFill>
                  <a:schemeClr val="tx1"/>
                </a:solidFill>
              </a:rPr>
              <a:t>.. </a:t>
            </a:r>
            <a:r>
              <a:rPr lang="en-GB" sz="1100" dirty="0">
                <a:solidFill>
                  <a:schemeClr val="tx1"/>
                </a:solidFill>
              </a:rPr>
              <a:t>need to develop capacities for </a:t>
            </a:r>
            <a:r>
              <a:rPr lang="en-GB" sz="1100" i="1" dirty="0" smtClean="0">
                <a:solidFill>
                  <a:schemeClr val="tx1"/>
                </a:solidFill>
              </a:rPr>
              <a:t>MRV</a:t>
            </a:r>
          </a:p>
          <a:p>
            <a:r>
              <a:rPr lang="en-GB" sz="1100" dirty="0" smtClean="0">
                <a:solidFill>
                  <a:schemeClr val="tx1"/>
                </a:solidFill>
              </a:rPr>
              <a:t>.. </a:t>
            </a:r>
            <a:r>
              <a:rPr lang="en-GB" sz="1100" b="1" dirty="0" smtClean="0">
                <a:solidFill>
                  <a:schemeClr val="tx1"/>
                </a:solidFill>
              </a:rPr>
              <a:t>data </a:t>
            </a:r>
            <a:r>
              <a:rPr lang="en-GB" sz="1100" b="1" dirty="0">
                <a:solidFill>
                  <a:schemeClr val="tx1"/>
                </a:solidFill>
              </a:rPr>
              <a:t>and information </a:t>
            </a:r>
            <a:r>
              <a:rPr lang="en-GB" sz="1100" dirty="0">
                <a:solidFill>
                  <a:schemeClr val="tx1"/>
                </a:solidFill>
              </a:rPr>
              <a:t>used </a:t>
            </a:r>
            <a:r>
              <a:rPr lang="en-GB" sz="1100" dirty="0" smtClean="0">
                <a:solidFill>
                  <a:schemeClr val="tx1"/>
                </a:solidFill>
              </a:rPr>
              <a:t>… in </a:t>
            </a:r>
            <a:r>
              <a:rPr lang="en-GB" sz="1100" dirty="0">
                <a:solidFill>
                  <a:schemeClr val="tx1"/>
                </a:solidFill>
              </a:rPr>
              <a:t>the estimation of anthropogenic forest-related emissions by sources and removals by sinks, forest carbon stocks, and forest carbon stock and forest-area changes, as appropriate to </a:t>
            </a:r>
            <a:r>
              <a:rPr lang="en-GB" sz="1100" i="1" dirty="0" smtClean="0">
                <a:solidFill>
                  <a:schemeClr val="tx1"/>
                </a:solidFill>
              </a:rPr>
              <a:t>REDD+ activities.., </a:t>
            </a:r>
            <a:r>
              <a:rPr lang="en-GB" sz="1100" dirty="0">
                <a:solidFill>
                  <a:schemeClr val="tx1"/>
                </a:solidFill>
              </a:rPr>
              <a:t>should be</a:t>
            </a:r>
            <a:r>
              <a:rPr lang="en-GB" sz="1100" b="1" dirty="0">
                <a:solidFill>
                  <a:schemeClr val="tx1"/>
                </a:solidFill>
              </a:rPr>
              <a:t> transparent, and consistent over time and with the established </a:t>
            </a:r>
            <a:r>
              <a:rPr lang="en-GB" sz="1100" b="1" i="1" dirty="0" smtClean="0">
                <a:solidFill>
                  <a:schemeClr val="tx1"/>
                </a:solidFill>
              </a:rPr>
              <a:t>FRLs/FRELs</a:t>
            </a:r>
            <a:r>
              <a:rPr lang="en-GB" sz="1100" b="1" dirty="0" smtClean="0">
                <a:solidFill>
                  <a:schemeClr val="tx1"/>
                </a:solidFill>
              </a:rPr>
              <a:t> </a:t>
            </a:r>
            <a:r>
              <a:rPr lang="en-GB" sz="1100" dirty="0" smtClean="0">
                <a:solidFill>
                  <a:schemeClr val="tx1"/>
                </a:solidFill>
              </a:rPr>
              <a:t>in </a:t>
            </a:r>
            <a:r>
              <a:rPr lang="en-GB" sz="1100" dirty="0">
                <a:solidFill>
                  <a:schemeClr val="tx1"/>
                </a:solidFill>
              </a:rPr>
              <a:t>accordance with </a:t>
            </a:r>
            <a:r>
              <a:rPr lang="en-GB" sz="1100" dirty="0" smtClean="0">
                <a:solidFill>
                  <a:srgbClr val="C00000"/>
                </a:solidFill>
              </a:rPr>
              <a:t>1/CP.16</a:t>
            </a:r>
            <a:r>
              <a:rPr lang="en-GB" sz="1100" dirty="0">
                <a:solidFill>
                  <a:srgbClr val="C00000"/>
                </a:solidFill>
              </a:rPr>
              <a:t>, </a:t>
            </a:r>
            <a:r>
              <a:rPr lang="en-GB" sz="1100" dirty="0" smtClean="0">
                <a:solidFill>
                  <a:srgbClr val="C00000"/>
                </a:solidFill>
              </a:rPr>
              <a:t>p71b,c </a:t>
            </a:r>
            <a:r>
              <a:rPr lang="en-GB" sz="1100" dirty="0">
                <a:solidFill>
                  <a:schemeClr val="tx1"/>
                </a:solidFill>
              </a:rPr>
              <a:t>and</a:t>
            </a:r>
            <a:r>
              <a:rPr lang="en-GB" sz="1100" dirty="0">
                <a:solidFill>
                  <a:srgbClr val="C00000"/>
                </a:solidFill>
              </a:rPr>
              <a:t> </a:t>
            </a:r>
            <a:r>
              <a:rPr lang="en-GB" sz="1100" dirty="0" smtClean="0">
                <a:solidFill>
                  <a:srgbClr val="C00000"/>
                </a:solidFill>
              </a:rPr>
              <a:t>12/CP.17 </a:t>
            </a:r>
          </a:p>
          <a:p>
            <a:r>
              <a:rPr lang="en-GB" sz="1100" i="1" dirty="0" smtClean="0">
                <a:solidFill>
                  <a:schemeClr val="tx1"/>
                </a:solidFill>
              </a:rPr>
              <a:t>.. Results </a:t>
            </a:r>
            <a:r>
              <a:rPr lang="en-GB" sz="1100" b="1" dirty="0" smtClean="0">
                <a:solidFill>
                  <a:schemeClr val="tx1"/>
                </a:solidFill>
              </a:rPr>
              <a:t>expressed in tCO2 </a:t>
            </a:r>
            <a:r>
              <a:rPr lang="en-GB" sz="1100" b="1" dirty="0" err="1" smtClean="0">
                <a:solidFill>
                  <a:schemeClr val="tx1"/>
                </a:solidFill>
              </a:rPr>
              <a:t>eq</a:t>
            </a:r>
            <a:endParaRPr lang="en-GB" sz="1100" b="1" dirty="0" smtClean="0">
              <a:solidFill>
                <a:schemeClr val="tx1"/>
              </a:solidFill>
            </a:endParaRPr>
          </a:p>
          <a:p>
            <a:r>
              <a:rPr lang="en-GB" sz="1100" b="1" dirty="0" smtClean="0">
                <a:solidFill>
                  <a:schemeClr val="tx1"/>
                </a:solidFill>
              </a:rPr>
              <a:t>.. </a:t>
            </a:r>
            <a:r>
              <a:rPr lang="en-GB" sz="1100" b="1" dirty="0">
                <a:solidFill>
                  <a:schemeClr val="tx1"/>
                </a:solidFill>
              </a:rPr>
              <a:t>improve </a:t>
            </a:r>
            <a:r>
              <a:rPr lang="en-GB" sz="1100" dirty="0">
                <a:solidFill>
                  <a:schemeClr val="tx1"/>
                </a:solidFill>
              </a:rPr>
              <a:t>the data and methodologies used over time, while </a:t>
            </a:r>
            <a:r>
              <a:rPr lang="en-GB" sz="1100" b="1" dirty="0">
                <a:solidFill>
                  <a:schemeClr val="tx1"/>
                </a:solidFill>
              </a:rPr>
              <a:t>maintaining consistency </a:t>
            </a:r>
            <a:r>
              <a:rPr lang="en-GB" sz="1100" dirty="0">
                <a:solidFill>
                  <a:schemeClr val="tx1"/>
                </a:solidFill>
              </a:rPr>
              <a:t>with the established </a:t>
            </a:r>
            <a:r>
              <a:rPr lang="en-GB" sz="1100" b="1" i="1" dirty="0" smtClean="0">
                <a:solidFill>
                  <a:schemeClr val="tx1"/>
                </a:solidFill>
              </a:rPr>
              <a:t>FRLs/FRELs</a:t>
            </a:r>
          </a:p>
          <a:p>
            <a:r>
              <a:rPr lang="en-GB" sz="1100" dirty="0" smtClean="0">
                <a:solidFill>
                  <a:schemeClr val="tx1"/>
                </a:solidFill>
              </a:rPr>
              <a:t>..  </a:t>
            </a:r>
            <a:r>
              <a:rPr lang="en-GB" sz="1100" b="1" dirty="0">
                <a:solidFill>
                  <a:schemeClr val="tx1"/>
                </a:solidFill>
              </a:rPr>
              <a:t>provided through </a:t>
            </a:r>
            <a:r>
              <a:rPr lang="en-GB" sz="1100" b="1" dirty="0" smtClean="0">
                <a:solidFill>
                  <a:schemeClr val="tx1"/>
                </a:solidFill>
              </a:rPr>
              <a:t>the</a:t>
            </a:r>
            <a:r>
              <a:rPr lang="en-GB" sz="1100" b="1" i="1" dirty="0" smtClean="0">
                <a:solidFill>
                  <a:schemeClr val="tx1"/>
                </a:solidFill>
              </a:rPr>
              <a:t> BURs</a:t>
            </a:r>
            <a:r>
              <a:rPr lang="en-GB" sz="1100" dirty="0" smtClean="0">
                <a:solidFill>
                  <a:schemeClr val="tx1"/>
                </a:solidFill>
              </a:rPr>
              <a:t>, </a:t>
            </a:r>
            <a:r>
              <a:rPr lang="en-GB" sz="1100" dirty="0">
                <a:solidFill>
                  <a:schemeClr val="tx1"/>
                </a:solidFill>
              </a:rPr>
              <a:t>taking into consideration the additional flexibility given to the </a:t>
            </a:r>
            <a:r>
              <a:rPr lang="en-GB" sz="1100" dirty="0" smtClean="0">
                <a:solidFill>
                  <a:schemeClr val="tx1"/>
                </a:solidFill>
              </a:rPr>
              <a:t>LDCs and SIDs</a:t>
            </a:r>
          </a:p>
          <a:p>
            <a:r>
              <a:rPr lang="en-US" sz="1100" b="1" dirty="0" smtClean="0">
                <a:solidFill>
                  <a:schemeClr val="tx1"/>
                </a:solidFill>
              </a:rPr>
              <a:t>.. </a:t>
            </a:r>
            <a:r>
              <a:rPr lang="en-GB" sz="1100" dirty="0">
                <a:solidFill>
                  <a:schemeClr val="tx1"/>
                </a:solidFill>
              </a:rPr>
              <a:t>to obtain and receive payments for results-based actions, when submitting the data and information </a:t>
            </a:r>
            <a:r>
              <a:rPr lang="en-GB" sz="1100" dirty="0" smtClean="0">
                <a:solidFill>
                  <a:schemeClr val="tx1"/>
                </a:solidFill>
              </a:rPr>
              <a:t>… through </a:t>
            </a:r>
            <a:r>
              <a:rPr lang="en-GB" sz="1100" dirty="0">
                <a:solidFill>
                  <a:schemeClr val="tx1"/>
                </a:solidFill>
              </a:rPr>
              <a:t>the </a:t>
            </a:r>
            <a:r>
              <a:rPr lang="en-GB" sz="1100" i="1" dirty="0" smtClean="0">
                <a:solidFill>
                  <a:schemeClr val="tx1"/>
                </a:solidFill>
              </a:rPr>
              <a:t>BUR</a:t>
            </a:r>
            <a:r>
              <a:rPr lang="en-GB" sz="1100" dirty="0" smtClean="0">
                <a:solidFill>
                  <a:schemeClr val="tx1"/>
                </a:solidFill>
              </a:rPr>
              <a:t>s, </a:t>
            </a:r>
            <a:r>
              <a:rPr lang="en-GB" sz="1100" dirty="0">
                <a:solidFill>
                  <a:schemeClr val="tx1"/>
                </a:solidFill>
              </a:rPr>
              <a:t>to supply a technical annex </a:t>
            </a:r>
            <a:r>
              <a:rPr lang="en-GB" sz="1100" dirty="0" smtClean="0">
                <a:solidFill>
                  <a:schemeClr val="tx1"/>
                </a:solidFill>
              </a:rPr>
              <a:t>(</a:t>
            </a:r>
            <a:r>
              <a:rPr lang="en-GB" sz="1100" dirty="0" smtClean="0">
                <a:solidFill>
                  <a:srgbClr val="C00000"/>
                </a:solidFill>
              </a:rPr>
              <a:t>2/CP.17</a:t>
            </a:r>
            <a:r>
              <a:rPr lang="en-GB" sz="1100" dirty="0">
                <a:solidFill>
                  <a:srgbClr val="C00000"/>
                </a:solidFill>
              </a:rPr>
              <a:t>, </a:t>
            </a:r>
            <a:r>
              <a:rPr lang="en-GB" sz="1100" dirty="0" smtClean="0">
                <a:solidFill>
                  <a:srgbClr val="C00000"/>
                </a:solidFill>
              </a:rPr>
              <a:t>annex, p19</a:t>
            </a:r>
            <a:r>
              <a:rPr lang="en-GB" sz="1100" dirty="0" smtClean="0">
                <a:solidFill>
                  <a:schemeClr val="tx1"/>
                </a:solidFill>
              </a:rPr>
              <a:t>)</a:t>
            </a:r>
          </a:p>
          <a:p>
            <a:r>
              <a:rPr lang="en-GB" sz="1100" b="1" dirty="0" smtClean="0">
                <a:solidFill>
                  <a:schemeClr val="tx1"/>
                </a:solidFill>
              </a:rPr>
              <a:t>.. voluntary </a:t>
            </a:r>
            <a:r>
              <a:rPr lang="en-GB" sz="1100" dirty="0" smtClean="0">
                <a:solidFill>
                  <a:schemeClr val="tx1"/>
                </a:solidFill>
              </a:rPr>
              <a:t>and in the </a:t>
            </a:r>
            <a:r>
              <a:rPr lang="en-GB" sz="1100" b="1" dirty="0" smtClean="0">
                <a:solidFill>
                  <a:schemeClr val="tx1"/>
                </a:solidFill>
              </a:rPr>
              <a:t>context of result base payments</a:t>
            </a:r>
          </a:p>
          <a:p>
            <a:r>
              <a:rPr lang="en-GB" sz="1100" dirty="0" smtClean="0">
                <a:solidFill>
                  <a:schemeClr val="tx1"/>
                </a:solidFill>
              </a:rPr>
              <a:t>.. data </a:t>
            </a:r>
            <a:r>
              <a:rPr lang="en-GB" sz="1100" dirty="0">
                <a:solidFill>
                  <a:schemeClr val="tx1"/>
                </a:solidFill>
              </a:rPr>
              <a:t>and information provided in the technical annex </a:t>
            </a:r>
            <a:r>
              <a:rPr lang="en-GB" sz="1100" dirty="0" smtClean="0">
                <a:solidFill>
                  <a:schemeClr val="tx1"/>
                </a:solidFill>
              </a:rPr>
              <a:t>.. </a:t>
            </a:r>
            <a:r>
              <a:rPr lang="en-GB" sz="1100" dirty="0">
                <a:solidFill>
                  <a:schemeClr val="tx1"/>
                </a:solidFill>
              </a:rPr>
              <a:t>shall be consistent with </a:t>
            </a:r>
            <a:r>
              <a:rPr lang="en-GB" sz="1100" dirty="0" smtClean="0">
                <a:solidFill>
                  <a:schemeClr val="tx1"/>
                </a:solidFill>
              </a:rPr>
              <a:t> </a:t>
            </a:r>
            <a:r>
              <a:rPr lang="en-GB" sz="1100" dirty="0">
                <a:solidFill>
                  <a:srgbClr val="C00000"/>
                </a:solidFill>
              </a:rPr>
              <a:t>4/CP.15</a:t>
            </a:r>
            <a:r>
              <a:rPr lang="en-GB" sz="1100" dirty="0">
                <a:solidFill>
                  <a:schemeClr val="tx1"/>
                </a:solidFill>
              </a:rPr>
              <a:t> and </a:t>
            </a:r>
            <a:r>
              <a:rPr lang="en-GB" sz="1100" dirty="0" smtClean="0">
                <a:solidFill>
                  <a:srgbClr val="C00000"/>
                </a:solidFill>
              </a:rPr>
              <a:t>12/CP.17</a:t>
            </a:r>
            <a:r>
              <a:rPr lang="en-GB" sz="1100" dirty="0" smtClean="0">
                <a:solidFill>
                  <a:schemeClr val="tx1"/>
                </a:solidFill>
              </a:rPr>
              <a:t> </a:t>
            </a:r>
            <a:r>
              <a:rPr lang="en-GB" sz="1100" i="1" dirty="0" smtClean="0">
                <a:solidFill>
                  <a:schemeClr val="tx1"/>
                </a:solidFill>
              </a:rPr>
              <a:t>and follow guidelines </a:t>
            </a:r>
          </a:p>
          <a:p>
            <a:r>
              <a:rPr lang="en-GB" sz="1100" i="1" dirty="0" smtClean="0">
                <a:solidFill>
                  <a:schemeClr val="tx1"/>
                </a:solidFill>
              </a:rPr>
              <a:t>-- two LULUCF experts to be included in the technical team of experts</a:t>
            </a:r>
          </a:p>
          <a:p>
            <a:r>
              <a:rPr lang="en-GB" sz="1100" dirty="0" smtClean="0">
                <a:solidFill>
                  <a:schemeClr val="tx1"/>
                </a:solidFill>
              </a:rPr>
              <a:t>.. as </a:t>
            </a:r>
            <a:r>
              <a:rPr lang="en-GB" sz="1100" dirty="0">
                <a:solidFill>
                  <a:schemeClr val="tx1"/>
                </a:solidFill>
              </a:rPr>
              <a:t>part of the technical analysis referred to in decision 2/CP.17, annex IV, </a:t>
            </a:r>
            <a:r>
              <a:rPr lang="en-GB" sz="1100" dirty="0" smtClean="0">
                <a:solidFill>
                  <a:schemeClr val="tx1"/>
                </a:solidFill>
              </a:rPr>
              <a:t>p4</a:t>
            </a:r>
            <a:r>
              <a:rPr lang="en-GB" sz="1100" dirty="0">
                <a:solidFill>
                  <a:schemeClr val="tx1"/>
                </a:solidFill>
              </a:rPr>
              <a:t>, the technical team of experts shall analyse </a:t>
            </a:r>
            <a:r>
              <a:rPr lang="en-GB" sz="1100" u="sng" dirty="0">
                <a:solidFill>
                  <a:schemeClr val="tx1"/>
                </a:solidFill>
              </a:rPr>
              <a:t>the extent to </a:t>
            </a:r>
            <a:r>
              <a:rPr lang="en-GB" sz="1100" u="sng" dirty="0" smtClean="0">
                <a:solidFill>
                  <a:schemeClr val="tx1"/>
                </a:solidFill>
              </a:rPr>
              <a:t>which..</a:t>
            </a:r>
            <a:endParaRPr lang="en-GB" sz="1100" dirty="0" smtClean="0">
              <a:solidFill>
                <a:schemeClr val="tx1"/>
              </a:solidFill>
            </a:endParaRPr>
          </a:p>
          <a:p>
            <a:r>
              <a:rPr lang="en-GB" sz="1100" dirty="0" smtClean="0">
                <a:solidFill>
                  <a:schemeClr val="tx1"/>
                </a:solidFill>
              </a:rPr>
              <a:t>.. Party … </a:t>
            </a:r>
            <a:r>
              <a:rPr lang="en-GB" sz="1100" b="1" dirty="0" smtClean="0">
                <a:solidFill>
                  <a:schemeClr val="tx1"/>
                </a:solidFill>
              </a:rPr>
              <a:t>may </a:t>
            </a:r>
            <a:r>
              <a:rPr lang="en-GB" sz="1100" b="1" dirty="0">
                <a:solidFill>
                  <a:schemeClr val="tx1"/>
                </a:solidFill>
              </a:rPr>
              <a:t>interact </a:t>
            </a:r>
            <a:r>
              <a:rPr lang="en-GB" sz="1100" dirty="0">
                <a:solidFill>
                  <a:schemeClr val="tx1"/>
                </a:solidFill>
              </a:rPr>
              <a:t>with the technical team of </a:t>
            </a:r>
            <a:r>
              <a:rPr lang="en-GB" sz="1100" dirty="0" smtClean="0">
                <a:solidFill>
                  <a:schemeClr val="tx1"/>
                </a:solidFill>
              </a:rPr>
              <a:t>experts (TTE) </a:t>
            </a:r>
            <a:r>
              <a:rPr lang="en-GB" sz="1100" b="1" dirty="0">
                <a:solidFill>
                  <a:schemeClr val="tx1"/>
                </a:solidFill>
              </a:rPr>
              <a:t>during the analysi</a:t>
            </a:r>
            <a:r>
              <a:rPr lang="en-GB" sz="1100" dirty="0">
                <a:solidFill>
                  <a:schemeClr val="tx1"/>
                </a:solidFill>
              </a:rPr>
              <a:t>s</a:t>
            </a:r>
            <a:r>
              <a:rPr lang="en-GB" sz="1100" b="1" dirty="0">
                <a:solidFill>
                  <a:schemeClr val="tx1"/>
                </a:solidFill>
              </a:rPr>
              <a:t> of its technical annex </a:t>
            </a:r>
            <a:r>
              <a:rPr lang="en-GB" sz="1100" dirty="0">
                <a:solidFill>
                  <a:schemeClr val="tx1"/>
                </a:solidFill>
              </a:rPr>
              <a:t>to </a:t>
            </a:r>
            <a:r>
              <a:rPr lang="en-GB" sz="1100" b="1" dirty="0">
                <a:solidFill>
                  <a:schemeClr val="tx1"/>
                </a:solidFill>
              </a:rPr>
              <a:t>provide clarifications and additional </a:t>
            </a:r>
            <a:r>
              <a:rPr lang="en-GB" sz="1100" b="1" dirty="0" smtClean="0">
                <a:solidFill>
                  <a:schemeClr val="tx1"/>
                </a:solidFill>
              </a:rPr>
              <a:t>information</a:t>
            </a:r>
            <a:r>
              <a:rPr lang="en-GB" sz="1100" dirty="0" smtClean="0">
                <a:solidFill>
                  <a:schemeClr val="tx1"/>
                </a:solidFill>
              </a:rPr>
              <a:t>.. </a:t>
            </a:r>
            <a:r>
              <a:rPr lang="en-GB" sz="1100" i="1" dirty="0" smtClean="0">
                <a:solidFill>
                  <a:schemeClr val="tx1"/>
                </a:solidFill>
              </a:rPr>
              <a:t>And experts may seek for clarification to the Party as well</a:t>
            </a:r>
          </a:p>
          <a:p>
            <a:r>
              <a:rPr lang="en-GB" sz="1100" dirty="0" smtClean="0">
                <a:solidFill>
                  <a:schemeClr val="tx1"/>
                </a:solidFill>
              </a:rPr>
              <a:t>..the TTE will develop</a:t>
            </a:r>
            <a:r>
              <a:rPr lang="en-GB" sz="1100" b="1" dirty="0" smtClean="0">
                <a:solidFill>
                  <a:schemeClr val="tx1"/>
                </a:solidFill>
              </a:rPr>
              <a:t> a report </a:t>
            </a:r>
            <a:r>
              <a:rPr lang="en-GB" sz="1100" dirty="0" smtClean="0">
                <a:solidFill>
                  <a:schemeClr val="tx1"/>
                </a:solidFill>
              </a:rPr>
              <a:t>… to be published in the web.. Containing:</a:t>
            </a:r>
          </a:p>
          <a:p>
            <a:pPr marL="171450" indent="-171450">
              <a:buFontTx/>
              <a:buChar char="-"/>
            </a:pPr>
            <a:r>
              <a:rPr lang="en-GB" sz="1100" dirty="0" smtClean="0">
                <a:solidFill>
                  <a:schemeClr val="tx1"/>
                </a:solidFill>
              </a:rPr>
              <a:t>The technical annex / the technical analysis / areas for technical  improvement /  any </a:t>
            </a:r>
            <a:r>
              <a:rPr lang="en-GB" sz="1100" dirty="0">
                <a:solidFill>
                  <a:schemeClr val="tx1"/>
                </a:solidFill>
              </a:rPr>
              <a:t>comments and/or </a:t>
            </a:r>
            <a:r>
              <a:rPr lang="en-GB" sz="1100" dirty="0" smtClean="0">
                <a:solidFill>
                  <a:schemeClr val="tx1"/>
                </a:solidFill>
              </a:rPr>
              <a:t>responses</a:t>
            </a:r>
          </a:p>
          <a:p>
            <a:r>
              <a:rPr lang="en-GB" sz="1100" dirty="0">
                <a:solidFill>
                  <a:schemeClr val="tx1"/>
                </a:solidFill>
              </a:rPr>
              <a:t> </a:t>
            </a:r>
            <a:r>
              <a:rPr lang="en-GB" sz="1100" dirty="0" smtClean="0">
                <a:solidFill>
                  <a:schemeClr val="tx1"/>
                </a:solidFill>
              </a:rPr>
              <a:t>    </a:t>
            </a:r>
            <a:r>
              <a:rPr lang="en-GB" sz="1100" dirty="0">
                <a:solidFill>
                  <a:schemeClr val="tx1"/>
                </a:solidFill>
              </a:rPr>
              <a:t>by the Party concerned </a:t>
            </a:r>
            <a:endParaRPr lang="en-GB" sz="1100" dirty="0" smtClean="0">
              <a:solidFill>
                <a:schemeClr val="tx1"/>
              </a:solidFill>
            </a:endParaRPr>
          </a:p>
        </p:txBody>
      </p:sp>
      <p:sp>
        <p:nvSpPr>
          <p:cNvPr id="21" name="Striped Right Arrow 20"/>
          <p:cNvSpPr/>
          <p:nvPr/>
        </p:nvSpPr>
        <p:spPr>
          <a:xfrm flipH="1">
            <a:off x="3962400" y="5105400"/>
            <a:ext cx="533400" cy="304800"/>
          </a:xfrm>
          <a:prstGeom prst="stripedRightArrow">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olded Corner 21"/>
          <p:cNvSpPr/>
          <p:nvPr/>
        </p:nvSpPr>
        <p:spPr>
          <a:xfrm>
            <a:off x="89775" y="5273040"/>
            <a:ext cx="3885029" cy="1432560"/>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00" dirty="0" smtClean="0">
                <a:solidFill>
                  <a:schemeClr val="tx1"/>
                </a:solidFill>
              </a:rPr>
              <a:t> </a:t>
            </a:r>
          </a:p>
          <a:p>
            <a:r>
              <a:rPr lang="en-GB" sz="1000" dirty="0" smtClean="0">
                <a:solidFill>
                  <a:schemeClr val="tx1"/>
                </a:solidFill>
              </a:rPr>
              <a:t>There </a:t>
            </a:r>
            <a:r>
              <a:rPr lang="en-GB" sz="1000" dirty="0">
                <a:solidFill>
                  <a:schemeClr val="tx1"/>
                </a:solidFill>
              </a:rPr>
              <a:t>is consistency in methodologies, definitions, comprehensiveness and the information provided between the assessed </a:t>
            </a:r>
            <a:r>
              <a:rPr lang="en-GB" sz="1000" dirty="0" smtClean="0">
                <a:solidFill>
                  <a:schemeClr val="tx1"/>
                </a:solidFill>
              </a:rPr>
              <a:t>RL and </a:t>
            </a:r>
            <a:r>
              <a:rPr lang="en-GB" sz="1000" dirty="0">
                <a:solidFill>
                  <a:schemeClr val="tx1"/>
                </a:solidFill>
              </a:rPr>
              <a:t>the results of the implementation of the </a:t>
            </a:r>
            <a:r>
              <a:rPr lang="en-GB" sz="1000" dirty="0" smtClean="0">
                <a:solidFill>
                  <a:schemeClr val="tx1"/>
                </a:solidFill>
              </a:rPr>
              <a:t>REDD+ activities </a:t>
            </a:r>
          </a:p>
          <a:p>
            <a:r>
              <a:rPr lang="en-GB" sz="1000" dirty="0" smtClean="0">
                <a:solidFill>
                  <a:schemeClr val="tx1"/>
                </a:solidFill>
              </a:rPr>
              <a:t>The </a:t>
            </a:r>
            <a:r>
              <a:rPr lang="en-GB" sz="1000" dirty="0">
                <a:solidFill>
                  <a:schemeClr val="tx1"/>
                </a:solidFill>
              </a:rPr>
              <a:t>data and information provided in the technical annex is </a:t>
            </a:r>
            <a:endParaRPr lang="en-GB" sz="1000" dirty="0" smtClean="0">
              <a:solidFill>
                <a:schemeClr val="tx1"/>
              </a:solidFill>
            </a:endParaRPr>
          </a:p>
          <a:p>
            <a:r>
              <a:rPr lang="en-GB" sz="1000" dirty="0" smtClean="0">
                <a:solidFill>
                  <a:schemeClr val="tx1"/>
                </a:solidFill>
              </a:rPr>
              <a:t>- transparent</a:t>
            </a:r>
            <a:r>
              <a:rPr lang="en-GB" sz="1000" dirty="0">
                <a:solidFill>
                  <a:schemeClr val="tx1"/>
                </a:solidFill>
              </a:rPr>
              <a:t>, consistent, </a:t>
            </a:r>
            <a:r>
              <a:rPr lang="en-GB" sz="1000" dirty="0" smtClean="0">
                <a:solidFill>
                  <a:schemeClr val="tx1"/>
                </a:solidFill>
              </a:rPr>
              <a:t>complete </a:t>
            </a:r>
            <a:r>
              <a:rPr lang="en-GB" sz="1000" dirty="0">
                <a:solidFill>
                  <a:schemeClr val="tx1"/>
                </a:solidFill>
              </a:rPr>
              <a:t>and </a:t>
            </a:r>
            <a:r>
              <a:rPr lang="en-GB" sz="1000" dirty="0" smtClean="0">
                <a:solidFill>
                  <a:schemeClr val="tx1"/>
                </a:solidFill>
              </a:rPr>
              <a:t>accurate</a:t>
            </a:r>
            <a:endParaRPr lang="en-GB" sz="1000" dirty="0">
              <a:solidFill>
                <a:schemeClr val="tx1"/>
              </a:solidFill>
            </a:endParaRPr>
          </a:p>
          <a:p>
            <a:r>
              <a:rPr lang="en-GB" sz="1000" dirty="0" smtClean="0">
                <a:solidFill>
                  <a:schemeClr val="tx1"/>
                </a:solidFill>
              </a:rPr>
              <a:t>- consistent </a:t>
            </a:r>
            <a:r>
              <a:rPr lang="en-GB" sz="1000" dirty="0">
                <a:solidFill>
                  <a:schemeClr val="tx1"/>
                </a:solidFill>
              </a:rPr>
              <a:t>with the </a:t>
            </a:r>
            <a:r>
              <a:rPr lang="en-GB" sz="1000" dirty="0" smtClean="0">
                <a:solidFill>
                  <a:schemeClr val="tx1"/>
                </a:solidFill>
              </a:rPr>
              <a:t> </a:t>
            </a:r>
            <a:r>
              <a:rPr lang="en-GB" sz="1000" i="1" dirty="0" smtClean="0">
                <a:solidFill>
                  <a:schemeClr val="tx1"/>
                </a:solidFill>
              </a:rPr>
              <a:t>other decisions (</a:t>
            </a:r>
            <a:r>
              <a:rPr lang="en-US" sz="1000" i="1" dirty="0">
                <a:solidFill>
                  <a:srgbClr val="C00000"/>
                </a:solidFill>
              </a:rPr>
              <a:t>4/CP.15 and </a:t>
            </a:r>
            <a:r>
              <a:rPr lang="en-US" sz="1000" i="1" dirty="0" smtClean="0">
                <a:solidFill>
                  <a:srgbClr val="C00000"/>
                </a:solidFill>
              </a:rPr>
              <a:t>12/CP.17</a:t>
            </a:r>
            <a:r>
              <a:rPr lang="en-GB" sz="1000" i="1" dirty="0" smtClean="0">
                <a:solidFill>
                  <a:schemeClr val="tx1"/>
                </a:solidFill>
              </a:rPr>
              <a:t>) guidelines </a:t>
            </a:r>
          </a:p>
          <a:p>
            <a:r>
              <a:rPr lang="en-GB" sz="1000" dirty="0" smtClean="0">
                <a:solidFill>
                  <a:schemeClr val="tx1"/>
                </a:solidFill>
              </a:rPr>
              <a:t>The </a:t>
            </a:r>
            <a:r>
              <a:rPr lang="en-GB" sz="1000" dirty="0">
                <a:solidFill>
                  <a:schemeClr val="tx1"/>
                </a:solidFill>
              </a:rPr>
              <a:t>results are accurate, to the extent </a:t>
            </a:r>
            <a:r>
              <a:rPr lang="en-GB" sz="1000" dirty="0" smtClean="0">
                <a:solidFill>
                  <a:schemeClr val="tx1"/>
                </a:solidFill>
              </a:rPr>
              <a:t>possible</a:t>
            </a:r>
            <a:endParaRPr lang="en-US" sz="1000" dirty="0" smtClean="0">
              <a:solidFill>
                <a:schemeClr val="tx1"/>
              </a:solidFill>
            </a:endParaRPr>
          </a:p>
        </p:txBody>
      </p:sp>
      <p:sp>
        <p:nvSpPr>
          <p:cNvPr id="23" name="TextBox 22"/>
          <p:cNvSpPr txBox="1"/>
          <p:nvPr/>
        </p:nvSpPr>
        <p:spPr>
          <a:xfrm>
            <a:off x="231906" y="1411069"/>
            <a:ext cx="3942097" cy="646331"/>
          </a:xfrm>
          <a:prstGeom prst="rect">
            <a:avLst/>
          </a:prstGeom>
          <a:noFill/>
        </p:spPr>
        <p:txBody>
          <a:bodyPr wrap="square" rtlCol="0">
            <a:spAutoFit/>
          </a:bodyPr>
          <a:lstStyle/>
          <a:p>
            <a:r>
              <a:rPr lang="en-US" b="1" dirty="0" smtClean="0">
                <a:solidFill>
                  <a:schemeClr val="bg1">
                    <a:lumMod val="50000"/>
                  </a:schemeClr>
                </a:solidFill>
              </a:rPr>
              <a:t>Further modalities for V may be needed for market approaches… </a:t>
            </a:r>
            <a:endParaRPr lang="en-US" b="1" dirty="0">
              <a:solidFill>
                <a:schemeClr val="bg1">
                  <a:lumMod val="50000"/>
                </a:schemeClr>
              </a:solidFill>
            </a:endParaRPr>
          </a:p>
        </p:txBody>
      </p:sp>
    </p:spTree>
    <p:extLst>
      <p:ext uri="{BB962C8B-B14F-4D97-AF65-F5344CB8AC3E}">
        <p14:creationId xmlns:p14="http://schemas.microsoft.com/office/powerpoint/2010/main" val="2075497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fade">
                                      <p:cBhvr>
                                        <p:cTn id="2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animBg="1"/>
      <p:bldP spid="22" grpId="0" animBg="1"/>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Callout 14"/>
          <p:cNvSpPr/>
          <p:nvPr/>
        </p:nvSpPr>
        <p:spPr>
          <a:xfrm>
            <a:off x="4800600" y="6096000"/>
            <a:ext cx="1981200" cy="673290"/>
          </a:xfrm>
          <a:prstGeom prst="wedgeEllipseCallout">
            <a:avLst>
              <a:gd name="adj1" fmla="val -52932"/>
              <a:gd name="adj2" fmla="val -301935"/>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Decision 9</a:t>
            </a:r>
            <a:r>
              <a:rPr lang="en-GB" sz="1400" b="1" dirty="0" smtClean="0">
                <a:solidFill>
                  <a:schemeClr val="tx1"/>
                </a:solidFill>
              </a:rPr>
              <a:t>/CP.19*</a:t>
            </a:r>
            <a:endParaRPr lang="en-GB" sz="1400" b="1" dirty="0">
              <a:solidFill>
                <a:schemeClr val="tx1"/>
              </a:solidFill>
            </a:endParaRPr>
          </a:p>
        </p:txBody>
      </p:sp>
      <p:sp>
        <p:nvSpPr>
          <p:cNvPr id="6" name="Title 1"/>
          <p:cNvSpPr txBox="1">
            <a:spLocks/>
          </p:cNvSpPr>
          <p:nvPr/>
        </p:nvSpPr>
        <p:spPr>
          <a:xfrm>
            <a:off x="1143000" y="457200"/>
            <a:ext cx="8229600" cy="960438"/>
          </a:xfrm>
          <a:prstGeom prst="rect">
            <a:avLst/>
          </a:prstGeom>
        </p:spPr>
        <p:txBody>
          <a:bodyPr vert="horz" lIns="91440" tIns="45720" rIns="91440" bIns="45720" rtlCol="0" anchor="ctr">
            <a:normAutofit fontScale="8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mtClean="0">
                <a:solidFill>
                  <a:schemeClr val="accent3">
                    <a:lumMod val="75000"/>
                  </a:schemeClr>
                </a:solidFill>
              </a:rPr>
              <a:t>The Methodological Guidance</a:t>
            </a:r>
            <a:br>
              <a:rPr lang="en-US" smtClean="0">
                <a:solidFill>
                  <a:schemeClr val="accent3">
                    <a:lumMod val="75000"/>
                  </a:schemeClr>
                </a:solidFill>
              </a:rPr>
            </a:br>
            <a:r>
              <a:rPr lang="en-US" sz="3600" smtClean="0">
                <a:solidFill>
                  <a:schemeClr val="accent3">
                    <a:lumMod val="75000"/>
                  </a:schemeClr>
                </a:solidFill>
              </a:rPr>
              <a:t>Rules and Modalities</a:t>
            </a:r>
            <a:endParaRPr lang="en-GB" sz="3600" dirty="0">
              <a:solidFill>
                <a:schemeClr val="accent3">
                  <a:lumMod val="75000"/>
                </a:schemeClr>
              </a:solidFill>
            </a:endParaRPr>
          </a:p>
        </p:txBody>
      </p:sp>
      <p:sp>
        <p:nvSpPr>
          <p:cNvPr id="3" name="Oval Callout 2"/>
          <p:cNvSpPr/>
          <p:nvPr/>
        </p:nvSpPr>
        <p:spPr>
          <a:xfrm>
            <a:off x="3581401" y="1524001"/>
            <a:ext cx="2895600" cy="1066800"/>
          </a:xfrm>
          <a:prstGeom prst="wedgeEllipseCallout">
            <a:avLst>
              <a:gd name="adj1" fmla="val -42010"/>
              <a:gd name="adj2" fmla="val 78873"/>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C00000"/>
                </a:solidFill>
              </a:rPr>
              <a:t>Decision 12/CP.17</a:t>
            </a:r>
          </a:p>
          <a:p>
            <a:r>
              <a:rPr lang="en-GB" sz="1400" dirty="0">
                <a:solidFill>
                  <a:schemeClr val="tx1"/>
                </a:solidFill>
              </a:rPr>
              <a:t>Modalities</a:t>
            </a:r>
          </a:p>
          <a:p>
            <a:r>
              <a:rPr lang="en-GB" sz="1400" i="1" dirty="0">
                <a:solidFill>
                  <a:schemeClr val="tx1"/>
                </a:solidFill>
              </a:rPr>
              <a:t>Where and  how to provide </a:t>
            </a:r>
            <a:r>
              <a:rPr lang="en-GB" sz="1400" i="1" dirty="0" smtClean="0">
                <a:solidFill>
                  <a:schemeClr val="tx1"/>
                </a:solidFill>
              </a:rPr>
              <a:t>SG info</a:t>
            </a:r>
            <a:endParaRPr lang="en-GB" sz="1400" i="1" dirty="0">
              <a:solidFill>
                <a:schemeClr val="tx1"/>
              </a:solidFill>
            </a:endParaRPr>
          </a:p>
        </p:txBody>
      </p:sp>
      <p:sp>
        <p:nvSpPr>
          <p:cNvPr id="4" name="Rectangle 3"/>
          <p:cNvSpPr/>
          <p:nvPr/>
        </p:nvSpPr>
        <p:spPr>
          <a:xfrm>
            <a:off x="228600" y="1447800"/>
            <a:ext cx="2590800" cy="1384995"/>
          </a:xfrm>
          <a:prstGeom prst="rect">
            <a:avLst/>
          </a:prstGeom>
          <a:solidFill>
            <a:schemeClr val="bg1">
              <a:lumMod val="85000"/>
            </a:schemeClr>
          </a:solidFill>
        </p:spPr>
        <p:txBody>
          <a:bodyPr wrap="square">
            <a:spAutoFit/>
          </a:bodyPr>
          <a:lstStyle/>
          <a:p>
            <a:pPr lvl="0"/>
            <a:r>
              <a:rPr lang="en-US" sz="1200" i="1" dirty="0">
                <a:solidFill>
                  <a:prstClr val="black"/>
                </a:solidFill>
              </a:rPr>
              <a:t>[1/CP.16, para </a:t>
            </a:r>
            <a:r>
              <a:rPr lang="en-US" sz="1200" i="1" dirty="0" smtClean="0">
                <a:solidFill>
                  <a:prstClr val="black"/>
                </a:solidFill>
              </a:rPr>
              <a:t>71(d)]</a:t>
            </a:r>
          </a:p>
          <a:p>
            <a:pPr lvl="0"/>
            <a:r>
              <a:rPr lang="en-GB" sz="1200" b="1" dirty="0"/>
              <a:t>A system for providing information on how the safeguards </a:t>
            </a:r>
            <a:r>
              <a:rPr lang="en-GB" sz="1200" dirty="0"/>
              <a:t>referred to in appendix I to this </a:t>
            </a:r>
            <a:r>
              <a:rPr lang="en-GB" sz="1200" b="1" dirty="0"/>
              <a:t>decision are being addressed and respected </a:t>
            </a:r>
            <a:r>
              <a:rPr lang="en-GB" sz="1200" dirty="0"/>
              <a:t>throughout the implementation of </a:t>
            </a:r>
            <a:r>
              <a:rPr lang="en-GB" sz="1200" dirty="0" smtClean="0"/>
              <a:t>the </a:t>
            </a:r>
            <a:r>
              <a:rPr lang="en-GB" sz="1200" i="1" dirty="0" smtClean="0"/>
              <a:t>REDD+</a:t>
            </a:r>
            <a:r>
              <a:rPr lang="en-GB" sz="1200" dirty="0" smtClean="0"/>
              <a:t> …, </a:t>
            </a:r>
            <a:r>
              <a:rPr lang="en-GB" sz="1200" dirty="0"/>
              <a:t>while respecting sovereignty </a:t>
            </a:r>
            <a:r>
              <a:rPr lang="en-US" sz="1200" i="1" dirty="0" smtClean="0">
                <a:solidFill>
                  <a:prstClr val="black"/>
                </a:solidFill>
              </a:rPr>
              <a:t> </a:t>
            </a:r>
          </a:p>
        </p:txBody>
      </p:sp>
      <p:sp>
        <p:nvSpPr>
          <p:cNvPr id="5" name="Folded Corner 4"/>
          <p:cNvSpPr/>
          <p:nvPr/>
        </p:nvSpPr>
        <p:spPr>
          <a:xfrm>
            <a:off x="5339118" y="2263690"/>
            <a:ext cx="3771900" cy="3678865"/>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i="1" dirty="0">
              <a:solidFill>
                <a:schemeClr val="tx1"/>
              </a:solidFill>
            </a:endParaRPr>
          </a:p>
          <a:p>
            <a:endParaRPr lang="en-GB" sz="1100" i="1" dirty="0" smtClean="0">
              <a:solidFill>
                <a:schemeClr val="tx1"/>
              </a:solidFill>
            </a:endParaRPr>
          </a:p>
          <a:p>
            <a:r>
              <a:rPr lang="en-GB" sz="1100" b="1" i="1" dirty="0" smtClean="0">
                <a:solidFill>
                  <a:schemeClr val="tx1"/>
                </a:solidFill>
              </a:rPr>
              <a:t>SIS</a:t>
            </a:r>
            <a:r>
              <a:rPr lang="en-GB" sz="1100" dirty="0">
                <a:solidFill>
                  <a:schemeClr val="tx1"/>
                </a:solidFill>
              </a:rPr>
              <a:t>, taking into account national circumstances and respective capabilities, and recognizing national sovereignty and legislation, and relevant international obligations and agreements, and respecting gender considerations :</a:t>
            </a:r>
          </a:p>
          <a:p>
            <a:endParaRPr lang="en-GB" sz="1100" dirty="0">
              <a:solidFill>
                <a:schemeClr val="tx1"/>
              </a:solidFill>
            </a:endParaRPr>
          </a:p>
          <a:p>
            <a:pPr marL="171450" indent="-171450">
              <a:buFont typeface="Arial" panose="020B0604020202020204" pitchFamily="34" charset="0"/>
              <a:buChar char="•"/>
            </a:pPr>
            <a:r>
              <a:rPr lang="en-GB" sz="1100" dirty="0">
                <a:solidFill>
                  <a:schemeClr val="tx1"/>
                </a:solidFill>
              </a:rPr>
              <a:t>Be consistent with  …. 1/CP.16, a I, para 1</a:t>
            </a:r>
          </a:p>
          <a:p>
            <a:pPr marL="171450" indent="-171450">
              <a:buFont typeface="Arial" panose="020B0604020202020204" pitchFamily="34" charset="0"/>
              <a:buChar char="•"/>
            </a:pPr>
            <a:r>
              <a:rPr lang="en-GB" sz="1100" dirty="0">
                <a:solidFill>
                  <a:schemeClr val="tx1"/>
                </a:solidFill>
              </a:rPr>
              <a:t>Provide transparent and consistent information that is accessible by all relevant stakeholders and updated on a regular basis</a:t>
            </a:r>
          </a:p>
          <a:p>
            <a:pPr marL="171450" indent="-171450">
              <a:buFont typeface="Arial" panose="020B0604020202020204" pitchFamily="34" charset="0"/>
              <a:buChar char="•"/>
            </a:pPr>
            <a:r>
              <a:rPr lang="en-GB" sz="1100" dirty="0">
                <a:solidFill>
                  <a:schemeClr val="tx1"/>
                </a:solidFill>
              </a:rPr>
              <a:t>Be transparent and flexible to allow for improvements over time</a:t>
            </a:r>
          </a:p>
          <a:p>
            <a:pPr marL="171450" indent="-171450">
              <a:buFont typeface="Arial" panose="020B0604020202020204" pitchFamily="34" charset="0"/>
              <a:buChar char="•"/>
            </a:pPr>
            <a:r>
              <a:rPr lang="en-GB" sz="1100" dirty="0">
                <a:solidFill>
                  <a:schemeClr val="tx1"/>
                </a:solidFill>
              </a:rPr>
              <a:t>Provide information on how all of the safeguards …..are being addressed and respected; </a:t>
            </a:r>
          </a:p>
          <a:p>
            <a:pPr marL="171450" indent="-171450">
              <a:buFont typeface="Arial" panose="020B0604020202020204" pitchFamily="34" charset="0"/>
              <a:buChar char="•"/>
            </a:pPr>
            <a:r>
              <a:rPr lang="en-GB" sz="1100" dirty="0">
                <a:solidFill>
                  <a:schemeClr val="tx1"/>
                </a:solidFill>
              </a:rPr>
              <a:t>Be country-driven and implemented at the national level</a:t>
            </a:r>
          </a:p>
          <a:p>
            <a:pPr marL="171450" indent="-171450">
              <a:buFont typeface="Arial" panose="020B0604020202020204" pitchFamily="34" charset="0"/>
              <a:buChar char="•"/>
            </a:pPr>
            <a:r>
              <a:rPr lang="en-GB" sz="1100" dirty="0">
                <a:solidFill>
                  <a:schemeClr val="tx1"/>
                </a:solidFill>
              </a:rPr>
              <a:t>Build upon existing systems, as appropriate</a:t>
            </a:r>
          </a:p>
          <a:p>
            <a:endParaRPr lang="en-GB" sz="1100" dirty="0">
              <a:solidFill>
                <a:schemeClr val="tx1"/>
              </a:solidFill>
            </a:endParaRPr>
          </a:p>
          <a:p>
            <a:r>
              <a:rPr lang="en-GB" sz="1100" b="1" dirty="0">
                <a:solidFill>
                  <a:schemeClr val="tx1"/>
                </a:solidFill>
              </a:rPr>
              <a:t>Summary of information </a:t>
            </a:r>
            <a:r>
              <a:rPr lang="en-GB" sz="1100" dirty="0">
                <a:solidFill>
                  <a:schemeClr val="tx1"/>
                </a:solidFill>
              </a:rPr>
              <a:t>to be provided</a:t>
            </a:r>
          </a:p>
          <a:p>
            <a:endParaRPr lang="en-GB" sz="1100" dirty="0">
              <a:solidFill>
                <a:schemeClr val="tx1"/>
              </a:solidFill>
            </a:endParaRPr>
          </a:p>
          <a:p>
            <a:r>
              <a:rPr lang="en-GB" sz="1100" dirty="0">
                <a:solidFill>
                  <a:schemeClr val="tx1"/>
                </a:solidFill>
              </a:rPr>
              <a:t>Include </a:t>
            </a:r>
            <a:r>
              <a:rPr lang="en-GB" sz="1100" b="1" dirty="0">
                <a:solidFill>
                  <a:schemeClr val="tx1"/>
                </a:solidFill>
              </a:rPr>
              <a:t>in  National Communications </a:t>
            </a:r>
            <a:r>
              <a:rPr lang="en-GB" sz="1100" dirty="0">
                <a:solidFill>
                  <a:schemeClr val="tx1"/>
                </a:solidFill>
              </a:rPr>
              <a:t>or </a:t>
            </a:r>
          </a:p>
          <a:p>
            <a:r>
              <a:rPr lang="en-GB" sz="1100" dirty="0">
                <a:solidFill>
                  <a:schemeClr val="tx1"/>
                </a:solidFill>
              </a:rPr>
              <a:t>other  </a:t>
            </a:r>
            <a:r>
              <a:rPr lang="en-GB" sz="1100" dirty="0" smtClean="0">
                <a:solidFill>
                  <a:schemeClr val="tx1"/>
                </a:solidFill>
              </a:rPr>
              <a:t>channels agreed by the COP</a:t>
            </a:r>
            <a:endParaRPr lang="en-GB" sz="1100" dirty="0">
              <a:solidFill>
                <a:schemeClr val="tx1"/>
              </a:solidFill>
            </a:endParaRPr>
          </a:p>
        </p:txBody>
      </p:sp>
      <p:sp>
        <p:nvSpPr>
          <p:cNvPr id="7" name="Oval Callout 6"/>
          <p:cNvSpPr/>
          <p:nvPr/>
        </p:nvSpPr>
        <p:spPr>
          <a:xfrm>
            <a:off x="2590800" y="5334000"/>
            <a:ext cx="2514600" cy="1191399"/>
          </a:xfrm>
          <a:prstGeom prst="wedgeEllipseCallout">
            <a:avLst>
              <a:gd name="adj1" fmla="val 22237"/>
              <a:gd name="adj2" fmla="val -122448"/>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tx1"/>
                </a:solidFill>
              </a:rPr>
              <a:t>Decision </a:t>
            </a:r>
            <a:r>
              <a:rPr lang="en-GB" sz="1400" b="1" dirty="0" smtClean="0">
                <a:solidFill>
                  <a:schemeClr val="tx1"/>
                </a:solidFill>
              </a:rPr>
              <a:t>12/CP.19*</a:t>
            </a:r>
            <a:endParaRPr lang="en-GB" sz="1400" b="1" dirty="0">
              <a:solidFill>
                <a:schemeClr val="tx1"/>
              </a:solidFill>
            </a:endParaRPr>
          </a:p>
          <a:p>
            <a:pPr algn="ctr"/>
            <a:r>
              <a:rPr lang="en-GB" sz="1400" dirty="0">
                <a:solidFill>
                  <a:schemeClr val="tx1"/>
                </a:solidFill>
              </a:rPr>
              <a:t>Modalities </a:t>
            </a:r>
          </a:p>
          <a:p>
            <a:pPr algn="ctr"/>
            <a:r>
              <a:rPr lang="en-GB" sz="1400" i="1" dirty="0">
                <a:solidFill>
                  <a:schemeClr val="tx1"/>
                </a:solidFill>
              </a:rPr>
              <a:t>Time </a:t>
            </a:r>
            <a:r>
              <a:rPr lang="en-GB" sz="1400" i="1" dirty="0" smtClean="0">
                <a:solidFill>
                  <a:schemeClr val="tx1"/>
                </a:solidFill>
              </a:rPr>
              <a:t>and frequency </a:t>
            </a:r>
            <a:endParaRPr lang="en-GB" sz="1100" i="1" dirty="0">
              <a:solidFill>
                <a:schemeClr val="tx1"/>
              </a:solidFill>
            </a:endParaRPr>
          </a:p>
        </p:txBody>
      </p:sp>
      <p:sp>
        <p:nvSpPr>
          <p:cNvPr id="8" name="Folded Corner 7"/>
          <p:cNvSpPr/>
          <p:nvPr/>
        </p:nvSpPr>
        <p:spPr>
          <a:xfrm>
            <a:off x="152400" y="2987038"/>
            <a:ext cx="2971800" cy="3261362"/>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b="1" dirty="0" smtClean="0">
              <a:solidFill>
                <a:schemeClr val="tx1"/>
              </a:solidFill>
            </a:endParaRPr>
          </a:p>
          <a:p>
            <a:endParaRPr lang="en-GB" sz="1100" b="1" dirty="0" smtClean="0">
              <a:solidFill>
                <a:schemeClr val="tx1"/>
              </a:solidFill>
            </a:endParaRPr>
          </a:p>
          <a:p>
            <a:r>
              <a:rPr lang="en-GB" sz="1100" b="1" dirty="0" smtClean="0">
                <a:solidFill>
                  <a:schemeClr val="tx1"/>
                </a:solidFill>
              </a:rPr>
              <a:t>Timing and frequency</a:t>
            </a:r>
          </a:p>
          <a:p>
            <a:pPr>
              <a:spcBef>
                <a:spcPts val="600"/>
              </a:spcBef>
            </a:pPr>
            <a:r>
              <a:rPr lang="en-GB" sz="1100" b="1" dirty="0" smtClean="0">
                <a:solidFill>
                  <a:schemeClr val="tx1"/>
                </a:solidFill>
              </a:rPr>
              <a:t>Provided periodically and be included in NCs </a:t>
            </a:r>
            <a:r>
              <a:rPr lang="en-GB" sz="1100" dirty="0" smtClean="0">
                <a:solidFill>
                  <a:srgbClr val="C00000"/>
                </a:solidFill>
              </a:rPr>
              <a:t>(12/CP.17)</a:t>
            </a:r>
          </a:p>
          <a:p>
            <a:r>
              <a:rPr lang="en-GB" sz="1100" b="1" dirty="0" smtClean="0">
                <a:solidFill>
                  <a:schemeClr val="tx1"/>
                </a:solidFill>
              </a:rPr>
              <a:t>Summary </a:t>
            </a:r>
            <a:r>
              <a:rPr lang="en-GB" sz="1100" b="1" dirty="0">
                <a:solidFill>
                  <a:schemeClr val="tx1"/>
                </a:solidFill>
              </a:rPr>
              <a:t>of information </a:t>
            </a:r>
            <a:r>
              <a:rPr lang="en-GB" sz="1100" dirty="0">
                <a:solidFill>
                  <a:schemeClr val="tx1"/>
                </a:solidFill>
              </a:rPr>
              <a:t>referred to </a:t>
            </a:r>
            <a:r>
              <a:rPr lang="en-GB" sz="1100" i="1" dirty="0" smtClean="0">
                <a:solidFill>
                  <a:schemeClr val="tx1"/>
                </a:solidFill>
              </a:rPr>
              <a:t>on SGs …</a:t>
            </a:r>
            <a:r>
              <a:rPr lang="en-GB" sz="1100" dirty="0" smtClean="0">
                <a:solidFill>
                  <a:schemeClr val="tx1"/>
                </a:solidFill>
              </a:rPr>
              <a:t> </a:t>
            </a:r>
            <a:r>
              <a:rPr lang="en-GB" sz="1100" dirty="0">
                <a:solidFill>
                  <a:schemeClr val="tx1"/>
                </a:solidFill>
              </a:rPr>
              <a:t>could also be provided, </a:t>
            </a:r>
            <a:r>
              <a:rPr lang="en-GB" sz="1100" b="1" dirty="0">
                <a:solidFill>
                  <a:schemeClr val="tx1"/>
                </a:solidFill>
              </a:rPr>
              <a:t>on a voluntary basis, via the web platform </a:t>
            </a:r>
            <a:r>
              <a:rPr lang="en-GB" sz="1100" dirty="0">
                <a:solidFill>
                  <a:schemeClr val="tx1"/>
                </a:solidFill>
              </a:rPr>
              <a:t>on the UNFCCC </a:t>
            </a:r>
            <a:r>
              <a:rPr lang="en-GB" sz="1100" dirty="0" smtClean="0">
                <a:solidFill>
                  <a:schemeClr val="tx1"/>
                </a:solidFill>
              </a:rPr>
              <a:t>website</a:t>
            </a:r>
          </a:p>
          <a:p>
            <a:endParaRPr lang="en-GB" sz="1100" dirty="0" smtClean="0">
              <a:solidFill>
                <a:schemeClr val="tx1"/>
              </a:solidFill>
            </a:endParaRPr>
          </a:p>
          <a:p>
            <a:r>
              <a:rPr lang="en-GB" sz="1100" dirty="0" smtClean="0">
                <a:solidFill>
                  <a:schemeClr val="tx1"/>
                </a:solidFill>
              </a:rPr>
              <a:t>Developing </a:t>
            </a:r>
            <a:r>
              <a:rPr lang="en-GB" sz="1100" dirty="0">
                <a:solidFill>
                  <a:schemeClr val="tx1"/>
                </a:solidFill>
              </a:rPr>
              <a:t>country Parties should </a:t>
            </a:r>
            <a:r>
              <a:rPr lang="en-GB" sz="1100" b="1" dirty="0">
                <a:solidFill>
                  <a:schemeClr val="tx1"/>
                </a:solidFill>
              </a:rPr>
              <a:t>start providing the summary of information</a:t>
            </a:r>
            <a:r>
              <a:rPr lang="en-GB" sz="1100" dirty="0">
                <a:solidFill>
                  <a:schemeClr val="tx1"/>
                </a:solidFill>
              </a:rPr>
              <a:t> </a:t>
            </a:r>
            <a:r>
              <a:rPr lang="en-GB" sz="1100" dirty="0" smtClean="0">
                <a:solidFill>
                  <a:schemeClr val="tx1"/>
                </a:solidFill>
              </a:rPr>
              <a:t>……..</a:t>
            </a:r>
            <a:r>
              <a:rPr lang="en-GB" sz="1100" b="1" dirty="0" smtClean="0">
                <a:solidFill>
                  <a:schemeClr val="tx1"/>
                </a:solidFill>
              </a:rPr>
              <a:t>after </a:t>
            </a:r>
            <a:r>
              <a:rPr lang="en-GB" sz="1100" b="1" dirty="0">
                <a:solidFill>
                  <a:schemeClr val="tx1"/>
                </a:solidFill>
              </a:rPr>
              <a:t>the start </a:t>
            </a:r>
            <a:r>
              <a:rPr lang="en-GB" sz="1100" dirty="0">
                <a:solidFill>
                  <a:schemeClr val="tx1"/>
                </a:solidFill>
              </a:rPr>
              <a:t>of the implementation of </a:t>
            </a:r>
            <a:r>
              <a:rPr lang="en-GB" sz="1100" dirty="0" smtClean="0">
                <a:solidFill>
                  <a:schemeClr val="tx1"/>
                </a:solidFill>
              </a:rPr>
              <a:t> </a:t>
            </a:r>
            <a:r>
              <a:rPr lang="en-GB" sz="1100" i="1" dirty="0" smtClean="0">
                <a:solidFill>
                  <a:schemeClr val="tx1"/>
                </a:solidFill>
              </a:rPr>
              <a:t>REDD+ </a:t>
            </a:r>
            <a:r>
              <a:rPr lang="en-GB" sz="1100" dirty="0" smtClean="0">
                <a:solidFill>
                  <a:schemeClr val="tx1"/>
                </a:solidFill>
              </a:rPr>
              <a:t>activities </a:t>
            </a:r>
          </a:p>
          <a:p>
            <a:r>
              <a:rPr lang="en-GB" sz="1100" dirty="0" smtClean="0">
                <a:solidFill>
                  <a:schemeClr val="tx1"/>
                </a:solidFill>
              </a:rPr>
              <a:t>…</a:t>
            </a:r>
          </a:p>
          <a:p>
            <a:r>
              <a:rPr lang="en-GB" sz="1100" b="1" dirty="0" smtClean="0">
                <a:solidFill>
                  <a:schemeClr val="tx1"/>
                </a:solidFill>
              </a:rPr>
              <a:t>Frequency </a:t>
            </a:r>
            <a:r>
              <a:rPr lang="en-GB" sz="1100" b="1" dirty="0">
                <a:solidFill>
                  <a:schemeClr val="tx1"/>
                </a:solidFill>
              </a:rPr>
              <a:t>of subsequent presentations </a:t>
            </a:r>
            <a:r>
              <a:rPr lang="en-GB" sz="1100" dirty="0">
                <a:solidFill>
                  <a:schemeClr val="tx1"/>
                </a:solidFill>
              </a:rPr>
              <a:t>of the summary of information </a:t>
            </a:r>
            <a:r>
              <a:rPr lang="en-GB" sz="1100" dirty="0" smtClean="0">
                <a:solidFill>
                  <a:schemeClr val="tx1"/>
                </a:solidFill>
              </a:rPr>
              <a:t>…. should </a:t>
            </a:r>
            <a:r>
              <a:rPr lang="en-GB" sz="1100" dirty="0">
                <a:solidFill>
                  <a:schemeClr val="tx1"/>
                </a:solidFill>
              </a:rPr>
              <a:t>be </a:t>
            </a:r>
            <a:r>
              <a:rPr lang="en-GB" sz="1100" b="1" dirty="0">
                <a:solidFill>
                  <a:schemeClr val="tx1"/>
                </a:solidFill>
              </a:rPr>
              <a:t>consistent with the provisions for submissions of national communications </a:t>
            </a:r>
            <a:r>
              <a:rPr lang="en-GB" sz="1100" dirty="0">
                <a:solidFill>
                  <a:schemeClr val="tx1"/>
                </a:solidFill>
              </a:rPr>
              <a:t>from </a:t>
            </a:r>
            <a:r>
              <a:rPr lang="en-GB" sz="1100" i="1" dirty="0" smtClean="0">
                <a:solidFill>
                  <a:schemeClr val="tx1"/>
                </a:solidFill>
              </a:rPr>
              <a:t>Non Annex I </a:t>
            </a:r>
            <a:r>
              <a:rPr lang="en-GB" sz="1100" dirty="0" smtClean="0">
                <a:solidFill>
                  <a:schemeClr val="tx1"/>
                </a:solidFill>
              </a:rPr>
              <a:t>Parties.., </a:t>
            </a:r>
            <a:r>
              <a:rPr lang="en-GB" sz="1100" dirty="0">
                <a:solidFill>
                  <a:schemeClr val="tx1"/>
                </a:solidFill>
              </a:rPr>
              <a:t>on a </a:t>
            </a:r>
            <a:r>
              <a:rPr lang="en-GB" sz="1100" b="1" dirty="0">
                <a:solidFill>
                  <a:schemeClr val="tx1"/>
                </a:solidFill>
              </a:rPr>
              <a:t>voluntary</a:t>
            </a:r>
            <a:r>
              <a:rPr lang="en-GB" sz="1100" dirty="0">
                <a:solidFill>
                  <a:schemeClr val="tx1"/>
                </a:solidFill>
              </a:rPr>
              <a:t> basis, </a:t>
            </a:r>
            <a:r>
              <a:rPr lang="en-GB" sz="1100" b="1" dirty="0">
                <a:solidFill>
                  <a:schemeClr val="tx1"/>
                </a:solidFill>
              </a:rPr>
              <a:t>via the web platform </a:t>
            </a:r>
            <a:r>
              <a:rPr lang="en-GB" sz="1100" dirty="0">
                <a:solidFill>
                  <a:schemeClr val="tx1"/>
                </a:solidFill>
              </a:rPr>
              <a:t>on the UNFCCC website </a:t>
            </a:r>
            <a:endParaRPr lang="en-GB" sz="1100" i="1" dirty="0" smtClean="0">
              <a:solidFill>
                <a:schemeClr val="tx1"/>
              </a:solidFill>
            </a:endParaRPr>
          </a:p>
        </p:txBody>
      </p:sp>
      <p:grpSp>
        <p:nvGrpSpPr>
          <p:cNvPr id="9" name="Group 8"/>
          <p:cNvGrpSpPr/>
          <p:nvPr/>
        </p:nvGrpSpPr>
        <p:grpSpPr>
          <a:xfrm>
            <a:off x="3276600" y="2910840"/>
            <a:ext cx="1584960" cy="1584960"/>
            <a:chOff x="1402080" y="2092960"/>
            <a:chExt cx="1584960" cy="1584960"/>
          </a:xfrm>
          <a:scene3d>
            <a:camera prst="orthographicFront"/>
            <a:lightRig rig="chilly" dir="t"/>
          </a:scene3d>
        </p:grpSpPr>
        <p:sp>
          <p:nvSpPr>
            <p:cNvPr id="10" name="Rounded Rectangle 9"/>
            <p:cNvSpPr/>
            <p:nvPr/>
          </p:nvSpPr>
          <p:spPr>
            <a:xfrm>
              <a:off x="1402080" y="2092960"/>
              <a:ext cx="1584960" cy="1584960"/>
            </a:xfrm>
            <a:prstGeom prst="roundRect">
              <a:avLst/>
            </a:prstGeom>
            <a:sp3d prstMaterial="translucentPowder">
              <a:bevelT w="127000" h="25400" prst="softRound"/>
            </a:sp3d>
          </p:spPr>
          <p:style>
            <a:lnRef idx="0">
              <a:schemeClr val="lt1">
                <a:hueOff val="0"/>
                <a:satOff val="0"/>
                <a:lumOff val="0"/>
                <a:alphaOff val="0"/>
              </a:schemeClr>
            </a:lnRef>
            <a:fillRef idx="1">
              <a:schemeClr val="accent2">
                <a:hueOff val="3121013"/>
                <a:satOff val="-3893"/>
                <a:lumOff val="915"/>
                <a:alphaOff val="0"/>
              </a:schemeClr>
            </a:fillRef>
            <a:effectRef idx="0">
              <a:schemeClr val="accent2">
                <a:hueOff val="3121013"/>
                <a:satOff val="-3893"/>
                <a:lumOff val="915"/>
                <a:alphaOff val="0"/>
              </a:schemeClr>
            </a:effectRef>
            <a:fontRef idx="minor">
              <a:schemeClr val="lt1"/>
            </a:fontRef>
          </p:style>
        </p:sp>
        <p:sp>
          <p:nvSpPr>
            <p:cNvPr id="11" name="Rounded Rectangle 4"/>
            <p:cNvSpPr/>
            <p:nvPr/>
          </p:nvSpPr>
          <p:spPr>
            <a:xfrm>
              <a:off x="1479451" y="2170331"/>
              <a:ext cx="1430218" cy="143021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SIS</a:t>
              </a:r>
            </a:p>
            <a:p>
              <a:pPr lvl="0" algn="ctr" defTabSz="844550">
                <a:lnSpc>
                  <a:spcPct val="90000"/>
                </a:lnSpc>
                <a:spcBef>
                  <a:spcPct val="0"/>
                </a:spcBef>
                <a:spcAft>
                  <a:spcPct val="35000"/>
                </a:spcAft>
              </a:pPr>
              <a:r>
                <a:rPr lang="en-US" sz="1900" kern="1200" dirty="0" smtClean="0"/>
                <a:t>(safeguards)</a:t>
              </a:r>
              <a:endParaRPr lang="en-GB" sz="1900" kern="1200" dirty="0"/>
            </a:p>
          </p:txBody>
        </p:sp>
      </p:grpSp>
      <p:sp>
        <p:nvSpPr>
          <p:cNvPr id="14" name="TextBox 13"/>
          <p:cNvSpPr txBox="1"/>
          <p:nvPr/>
        </p:nvSpPr>
        <p:spPr>
          <a:xfrm>
            <a:off x="177208" y="6248400"/>
            <a:ext cx="2642192" cy="553998"/>
          </a:xfrm>
          <a:prstGeom prst="rect">
            <a:avLst/>
          </a:prstGeom>
          <a:noFill/>
        </p:spPr>
        <p:txBody>
          <a:bodyPr wrap="square" rtlCol="0">
            <a:spAutoFit/>
          </a:bodyPr>
          <a:lstStyle/>
          <a:p>
            <a:r>
              <a:rPr lang="en-US" sz="1000" dirty="0" smtClean="0"/>
              <a:t>Pending  guidance for ensuring transparency, consistency and effectiveness? (requested in 12/CP/17)</a:t>
            </a:r>
            <a:endParaRPr lang="en-US" sz="1000" dirty="0"/>
          </a:p>
        </p:txBody>
      </p:sp>
      <p:sp>
        <p:nvSpPr>
          <p:cNvPr id="16" name="Folded Corner 15"/>
          <p:cNvSpPr/>
          <p:nvPr/>
        </p:nvSpPr>
        <p:spPr>
          <a:xfrm>
            <a:off x="6324600" y="6093253"/>
            <a:ext cx="2590800" cy="599803"/>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smtClean="0">
                <a:solidFill>
                  <a:schemeClr val="tx1"/>
                </a:solidFill>
              </a:rPr>
              <a:t> most recent summary </a:t>
            </a:r>
            <a:r>
              <a:rPr lang="en-GB" sz="1100" b="1" dirty="0">
                <a:solidFill>
                  <a:schemeClr val="tx1"/>
                </a:solidFill>
              </a:rPr>
              <a:t>of information </a:t>
            </a:r>
            <a:r>
              <a:rPr lang="en-GB" sz="1100" dirty="0">
                <a:solidFill>
                  <a:schemeClr val="tx1"/>
                </a:solidFill>
              </a:rPr>
              <a:t>to be </a:t>
            </a:r>
            <a:r>
              <a:rPr lang="en-GB" sz="1100" dirty="0" smtClean="0">
                <a:solidFill>
                  <a:schemeClr val="tx1"/>
                </a:solidFill>
              </a:rPr>
              <a:t>provided to receive result base payments</a:t>
            </a:r>
            <a:endParaRPr lang="en-GB" sz="1100" dirty="0">
              <a:solidFill>
                <a:schemeClr val="tx1"/>
              </a:solidFill>
            </a:endParaRPr>
          </a:p>
        </p:txBody>
      </p:sp>
    </p:spTree>
    <p:extLst>
      <p:ext uri="{BB962C8B-B14F-4D97-AF65-F5344CB8AC3E}">
        <p14:creationId xmlns:p14="http://schemas.microsoft.com/office/powerpoint/2010/main" val="1987997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4" grpId="0"/>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Callout 9"/>
          <p:cNvSpPr/>
          <p:nvPr/>
        </p:nvSpPr>
        <p:spPr>
          <a:xfrm>
            <a:off x="228601" y="5334000"/>
            <a:ext cx="2209800" cy="1066800"/>
          </a:xfrm>
          <a:prstGeom prst="wedgeEllipseCallout">
            <a:avLst>
              <a:gd name="adj1" fmla="val 129437"/>
              <a:gd name="adj2" fmla="val -127172"/>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rgbClr val="C00000"/>
                </a:solidFill>
              </a:rPr>
              <a:t>Decision 2/CP.17</a:t>
            </a:r>
            <a:endParaRPr lang="en-GB" sz="1400" i="1" dirty="0" smtClean="0">
              <a:solidFill>
                <a:schemeClr val="tx1"/>
              </a:solidFill>
            </a:endParaRPr>
          </a:p>
        </p:txBody>
      </p:sp>
      <p:sp>
        <p:nvSpPr>
          <p:cNvPr id="6" name="Title 1"/>
          <p:cNvSpPr txBox="1">
            <a:spLocks/>
          </p:cNvSpPr>
          <p:nvPr/>
        </p:nvSpPr>
        <p:spPr>
          <a:xfrm>
            <a:off x="1143000" y="457200"/>
            <a:ext cx="8229600" cy="960438"/>
          </a:xfrm>
          <a:prstGeom prst="rect">
            <a:avLst/>
          </a:prstGeom>
        </p:spPr>
        <p:txBody>
          <a:bodyPr vert="horz" lIns="91440" tIns="45720" rIns="91440" bIns="45720" rtlCol="0" anchor="ctr">
            <a:normAutofit fontScale="8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mtClean="0">
                <a:solidFill>
                  <a:schemeClr val="accent3">
                    <a:lumMod val="75000"/>
                  </a:schemeClr>
                </a:solidFill>
              </a:rPr>
              <a:t>The Methodological Guidance</a:t>
            </a:r>
            <a:br>
              <a:rPr lang="en-US" smtClean="0">
                <a:solidFill>
                  <a:schemeClr val="accent3">
                    <a:lumMod val="75000"/>
                  </a:schemeClr>
                </a:solidFill>
              </a:rPr>
            </a:br>
            <a:r>
              <a:rPr lang="en-US" sz="3600" smtClean="0">
                <a:solidFill>
                  <a:schemeClr val="accent3">
                    <a:lumMod val="75000"/>
                  </a:schemeClr>
                </a:solidFill>
              </a:rPr>
              <a:t>Rules and Modalities</a:t>
            </a:r>
            <a:endParaRPr lang="en-GB" sz="3600" dirty="0">
              <a:solidFill>
                <a:schemeClr val="accent3">
                  <a:lumMod val="75000"/>
                </a:schemeClr>
              </a:solidFill>
            </a:endParaRPr>
          </a:p>
        </p:txBody>
      </p:sp>
      <p:sp>
        <p:nvSpPr>
          <p:cNvPr id="7" name="Oval Callout 6"/>
          <p:cNvSpPr/>
          <p:nvPr/>
        </p:nvSpPr>
        <p:spPr>
          <a:xfrm>
            <a:off x="3564298" y="1524000"/>
            <a:ext cx="2819400" cy="1252987"/>
          </a:xfrm>
          <a:prstGeom prst="wedgeEllipseCallout">
            <a:avLst>
              <a:gd name="adj1" fmla="val -33224"/>
              <a:gd name="adj2" fmla="val 59683"/>
            </a:avLst>
          </a:pr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smtClean="0">
                <a:solidFill>
                  <a:schemeClr val="tx1"/>
                </a:solidFill>
              </a:rPr>
              <a:t>Decision 15/CP.19* Addressing drivers</a:t>
            </a:r>
            <a:endParaRPr lang="en-GB" sz="1100" i="1" dirty="0">
              <a:solidFill>
                <a:schemeClr val="tx1"/>
              </a:solidFill>
            </a:endParaRPr>
          </a:p>
        </p:txBody>
      </p:sp>
      <p:sp>
        <p:nvSpPr>
          <p:cNvPr id="8" name="Rectangle 7"/>
          <p:cNvSpPr/>
          <p:nvPr/>
        </p:nvSpPr>
        <p:spPr>
          <a:xfrm>
            <a:off x="227430" y="1548348"/>
            <a:ext cx="3201570" cy="3785652"/>
          </a:xfrm>
          <a:prstGeom prst="rect">
            <a:avLst/>
          </a:prstGeom>
          <a:solidFill>
            <a:schemeClr val="bg1">
              <a:lumMod val="85000"/>
            </a:schemeClr>
          </a:solidFill>
        </p:spPr>
        <p:txBody>
          <a:bodyPr wrap="square">
            <a:spAutoFit/>
          </a:bodyPr>
          <a:lstStyle/>
          <a:p>
            <a:pPr lvl="0"/>
            <a:r>
              <a:rPr lang="en-US" sz="1200" i="1" dirty="0">
                <a:solidFill>
                  <a:prstClr val="black"/>
                </a:solidFill>
              </a:rPr>
              <a:t>[1/CP.16, para </a:t>
            </a:r>
            <a:r>
              <a:rPr lang="en-US" sz="1200" i="1" dirty="0" smtClean="0">
                <a:solidFill>
                  <a:prstClr val="black"/>
                </a:solidFill>
              </a:rPr>
              <a:t>71(a)] </a:t>
            </a:r>
            <a:r>
              <a:rPr lang="en-GB" sz="1200" b="1" dirty="0" smtClean="0"/>
              <a:t>A </a:t>
            </a:r>
            <a:r>
              <a:rPr lang="en-GB" sz="1200" b="1" dirty="0"/>
              <a:t>national strategy </a:t>
            </a:r>
            <a:r>
              <a:rPr lang="en-GB" sz="1200" b="1" dirty="0" smtClean="0"/>
              <a:t>or </a:t>
            </a:r>
            <a:r>
              <a:rPr lang="en-GB" sz="1200" b="1" dirty="0"/>
              <a:t>action </a:t>
            </a:r>
            <a:r>
              <a:rPr lang="en-GB" sz="1200" b="1" dirty="0" smtClean="0"/>
              <a:t>plan</a:t>
            </a:r>
          </a:p>
          <a:p>
            <a:pPr lvl="0"/>
            <a:r>
              <a:rPr lang="en-GB" sz="1200" dirty="0" smtClean="0"/>
              <a:t>p72</a:t>
            </a:r>
            <a:r>
              <a:rPr lang="en-GB" sz="1200" b="1" dirty="0" smtClean="0"/>
              <a:t> .. </a:t>
            </a:r>
            <a:r>
              <a:rPr lang="en-GB" sz="1200" dirty="0"/>
              <a:t>when developing and implementing their national strategies or action plans, </a:t>
            </a:r>
            <a:r>
              <a:rPr lang="en-GB" sz="1200" b="1" dirty="0"/>
              <a:t>to address</a:t>
            </a:r>
            <a:r>
              <a:rPr lang="en-GB" sz="1200" dirty="0"/>
              <a:t>, inter alia, the </a:t>
            </a:r>
            <a:r>
              <a:rPr lang="en-GB" sz="1200" b="1" dirty="0"/>
              <a:t>drivers</a:t>
            </a:r>
            <a:r>
              <a:rPr lang="en-GB" sz="1200" dirty="0"/>
              <a:t> of deforestation and forest degradation</a:t>
            </a:r>
            <a:r>
              <a:rPr lang="en-GB" sz="1200" b="1" dirty="0"/>
              <a:t>, land tenure issues</a:t>
            </a:r>
            <a:r>
              <a:rPr lang="en-GB" sz="1200" dirty="0"/>
              <a:t>, forest </a:t>
            </a:r>
            <a:r>
              <a:rPr lang="en-GB" sz="1200" b="1" dirty="0"/>
              <a:t>governance issues</a:t>
            </a:r>
            <a:r>
              <a:rPr lang="en-GB" sz="1200" dirty="0"/>
              <a:t>, </a:t>
            </a:r>
            <a:r>
              <a:rPr lang="en-GB" sz="1200" b="1" dirty="0"/>
              <a:t>gende</a:t>
            </a:r>
            <a:r>
              <a:rPr lang="en-GB" sz="1200" dirty="0"/>
              <a:t>r considerations and the </a:t>
            </a:r>
            <a:r>
              <a:rPr lang="en-GB" sz="1200" b="1" dirty="0"/>
              <a:t>safeguards</a:t>
            </a:r>
            <a:r>
              <a:rPr lang="en-GB" sz="1200" dirty="0"/>
              <a:t> </a:t>
            </a:r>
            <a:r>
              <a:rPr lang="en-GB" sz="1200" dirty="0" smtClean="0"/>
              <a:t>….ensuring </a:t>
            </a:r>
            <a:r>
              <a:rPr lang="en-GB" sz="1200" dirty="0"/>
              <a:t>the full and effective participation of relevant stakeholders, inter alia indigenous peoples and local </a:t>
            </a:r>
            <a:r>
              <a:rPr lang="en-GB" sz="1200" dirty="0" smtClean="0"/>
              <a:t>communities</a:t>
            </a:r>
            <a:endParaRPr lang="en-GB" sz="1200" b="1" dirty="0" smtClean="0"/>
          </a:p>
          <a:p>
            <a:pPr lvl="0"/>
            <a:r>
              <a:rPr lang="en-GB" sz="1200" dirty="0" smtClean="0"/>
              <a:t>p73</a:t>
            </a:r>
            <a:r>
              <a:rPr lang="en-GB" sz="1200" b="1" dirty="0" smtClean="0"/>
              <a:t> </a:t>
            </a:r>
            <a:r>
              <a:rPr lang="en-US" sz="1200" b="1" i="1" dirty="0" smtClean="0">
                <a:solidFill>
                  <a:prstClr val="black"/>
                </a:solidFill>
              </a:rPr>
              <a:t>.. </a:t>
            </a:r>
            <a:r>
              <a:rPr lang="en-US" sz="1200" i="1" dirty="0" smtClean="0">
                <a:solidFill>
                  <a:prstClr val="black"/>
                </a:solidFill>
              </a:rPr>
              <a:t>REDD+ </a:t>
            </a:r>
            <a:r>
              <a:rPr lang="en-US" sz="1200" b="1" i="1" dirty="0" smtClean="0">
                <a:solidFill>
                  <a:prstClr val="black"/>
                </a:solidFill>
              </a:rPr>
              <a:t> </a:t>
            </a:r>
            <a:r>
              <a:rPr lang="en-GB" sz="1200" dirty="0"/>
              <a:t>be implemented in </a:t>
            </a:r>
            <a:r>
              <a:rPr lang="en-GB" sz="1200" b="1" dirty="0"/>
              <a:t>phases,</a:t>
            </a:r>
            <a:r>
              <a:rPr lang="en-GB" sz="1200" dirty="0"/>
              <a:t> </a:t>
            </a:r>
            <a:r>
              <a:rPr lang="en-GB" sz="1200" dirty="0" smtClean="0"/>
              <a:t>…(I) the </a:t>
            </a:r>
            <a:r>
              <a:rPr lang="en-GB" sz="1200" dirty="0"/>
              <a:t>development of national strategies or action plans, policies and measures, and capacity-building, </a:t>
            </a:r>
            <a:r>
              <a:rPr lang="en-GB" sz="1200" dirty="0" smtClean="0"/>
              <a:t>..(II) implementation </a:t>
            </a:r>
            <a:r>
              <a:rPr lang="en-GB" sz="1200" dirty="0"/>
              <a:t>of national policies and measures and national strategies or action plans that could involve further capacity-building, technology development and transfer and results-based demonstration activities, </a:t>
            </a:r>
            <a:r>
              <a:rPr lang="en-GB" sz="1200" dirty="0" smtClean="0"/>
              <a:t>…. (III) results-based </a:t>
            </a:r>
            <a:r>
              <a:rPr lang="en-GB" sz="1200" dirty="0"/>
              <a:t>actions that should be fully measured, reported and verified </a:t>
            </a:r>
            <a:endParaRPr lang="en-US" sz="1200" b="1" i="1" dirty="0" smtClean="0">
              <a:solidFill>
                <a:prstClr val="black"/>
              </a:solidFill>
            </a:endParaRPr>
          </a:p>
        </p:txBody>
      </p:sp>
      <p:sp>
        <p:nvSpPr>
          <p:cNvPr id="9" name="Folded Corner 8"/>
          <p:cNvSpPr/>
          <p:nvPr/>
        </p:nvSpPr>
        <p:spPr>
          <a:xfrm>
            <a:off x="5562600" y="1548348"/>
            <a:ext cx="3467100" cy="2795052"/>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i="1" dirty="0" smtClean="0">
              <a:solidFill>
                <a:schemeClr val="tx1"/>
              </a:solidFill>
            </a:endParaRPr>
          </a:p>
          <a:p>
            <a:r>
              <a:rPr lang="en-GB" sz="1100" i="1" dirty="0" smtClean="0">
                <a:solidFill>
                  <a:schemeClr val="tx1"/>
                </a:solidFill>
              </a:rPr>
              <a:t>Encourages </a:t>
            </a:r>
          </a:p>
          <a:p>
            <a:endParaRPr lang="en-GB" sz="1100" i="1" dirty="0">
              <a:solidFill>
                <a:schemeClr val="tx1"/>
              </a:solidFill>
            </a:endParaRPr>
          </a:p>
          <a:p>
            <a:r>
              <a:rPr lang="en-GB" sz="1100" i="1" dirty="0" smtClean="0">
                <a:solidFill>
                  <a:schemeClr val="tx1"/>
                </a:solidFill>
              </a:rPr>
              <a:t>..</a:t>
            </a:r>
            <a:r>
              <a:rPr lang="en-GB" sz="1100" dirty="0" smtClean="0">
                <a:solidFill>
                  <a:schemeClr val="tx1"/>
                </a:solidFill>
              </a:rPr>
              <a:t>Parties</a:t>
            </a:r>
            <a:r>
              <a:rPr lang="en-GB" sz="1100" dirty="0">
                <a:solidFill>
                  <a:schemeClr val="tx1"/>
                </a:solidFill>
              </a:rPr>
              <a:t>, organizations and the private sector to take action to reduce the drivers of deforestation and forest </a:t>
            </a:r>
            <a:r>
              <a:rPr lang="en-GB" sz="1100" dirty="0" smtClean="0">
                <a:solidFill>
                  <a:schemeClr val="tx1"/>
                </a:solidFill>
              </a:rPr>
              <a:t>degradation </a:t>
            </a:r>
            <a:endParaRPr lang="en-GB" sz="1100" dirty="0">
              <a:solidFill>
                <a:schemeClr val="tx1"/>
              </a:solidFill>
            </a:endParaRPr>
          </a:p>
          <a:p>
            <a:r>
              <a:rPr lang="en-GB" sz="1100" i="1" dirty="0" smtClean="0">
                <a:solidFill>
                  <a:schemeClr val="tx1"/>
                </a:solidFill>
              </a:rPr>
              <a:t> ..</a:t>
            </a:r>
            <a:r>
              <a:rPr lang="en-GB" sz="1100" dirty="0" smtClean="0">
                <a:solidFill>
                  <a:schemeClr val="tx1"/>
                </a:solidFill>
              </a:rPr>
              <a:t>all </a:t>
            </a:r>
            <a:r>
              <a:rPr lang="en-GB" sz="1100" dirty="0">
                <a:solidFill>
                  <a:schemeClr val="tx1"/>
                </a:solidFill>
              </a:rPr>
              <a:t>Parties, relevant organizations, and the private sector and other stakeholders, to continue their work to address drivers of deforestation and forest degradation and to share the results of their work on this matter, including via the web platform on the UNFCCC </a:t>
            </a:r>
            <a:r>
              <a:rPr lang="en-GB" sz="1100" dirty="0" smtClean="0">
                <a:solidFill>
                  <a:schemeClr val="tx1"/>
                </a:solidFill>
              </a:rPr>
              <a:t>website </a:t>
            </a:r>
            <a:endParaRPr lang="en-GB" sz="1100" dirty="0">
              <a:solidFill>
                <a:schemeClr val="tx1"/>
              </a:solidFill>
            </a:endParaRPr>
          </a:p>
          <a:p>
            <a:r>
              <a:rPr lang="en-GB" sz="1100" dirty="0" smtClean="0">
                <a:solidFill>
                  <a:schemeClr val="tx1"/>
                </a:solidFill>
              </a:rPr>
              <a:t>..</a:t>
            </a:r>
            <a:r>
              <a:rPr lang="en-GB" sz="1100" i="1" dirty="0" smtClean="0">
                <a:solidFill>
                  <a:schemeClr val="tx1"/>
                </a:solidFill>
              </a:rPr>
              <a:t> </a:t>
            </a:r>
            <a:r>
              <a:rPr lang="en-GB" sz="1100" dirty="0">
                <a:solidFill>
                  <a:schemeClr val="tx1"/>
                </a:solidFill>
              </a:rPr>
              <a:t>developing country Parties to take note of the information from ongoing and existing work on addressing the drivers of deforestation and forest degradation by developing country Parties and relevant organizations and </a:t>
            </a:r>
            <a:r>
              <a:rPr lang="en-GB" sz="1100" dirty="0" smtClean="0">
                <a:solidFill>
                  <a:schemeClr val="tx1"/>
                </a:solidFill>
              </a:rPr>
              <a:t>stakeholders</a:t>
            </a:r>
            <a:endParaRPr lang="en-US" sz="1100" dirty="0" smtClean="0">
              <a:solidFill>
                <a:schemeClr val="tx1"/>
              </a:solidFill>
            </a:endParaRPr>
          </a:p>
        </p:txBody>
      </p:sp>
      <p:sp>
        <p:nvSpPr>
          <p:cNvPr id="11" name="Folded Corner 10"/>
          <p:cNvSpPr/>
          <p:nvPr/>
        </p:nvSpPr>
        <p:spPr>
          <a:xfrm>
            <a:off x="1333501" y="6004560"/>
            <a:ext cx="3618328" cy="792480"/>
          </a:xfrm>
          <a:prstGeom prst="foldedCorner">
            <a:avLst/>
          </a:prstGeom>
          <a:solidFill>
            <a:schemeClr val="bg1">
              <a:lumMod val="95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dirty="0" smtClean="0">
                <a:solidFill>
                  <a:schemeClr val="tx1"/>
                </a:solidFill>
              </a:rPr>
              <a:t> ..Parties </a:t>
            </a:r>
            <a:r>
              <a:rPr lang="en-GB" sz="1100" dirty="0">
                <a:solidFill>
                  <a:schemeClr val="tx1"/>
                </a:solidFill>
              </a:rPr>
              <a:t>undertaking the results-based </a:t>
            </a:r>
            <a:r>
              <a:rPr lang="en-GB" sz="1100" dirty="0" smtClean="0">
                <a:solidFill>
                  <a:schemeClr val="tx1"/>
                </a:solidFill>
              </a:rPr>
              <a:t>actions…, </a:t>
            </a:r>
            <a:r>
              <a:rPr lang="en-GB" sz="1100" dirty="0">
                <a:solidFill>
                  <a:schemeClr val="tx1"/>
                </a:solidFill>
              </a:rPr>
              <a:t>to obtain and receive results-based finance, these actions should be fully </a:t>
            </a:r>
            <a:r>
              <a:rPr lang="en-GB" sz="1100" dirty="0" smtClean="0">
                <a:solidFill>
                  <a:schemeClr val="tx1"/>
                </a:solidFill>
              </a:rPr>
              <a:t>MRV </a:t>
            </a:r>
            <a:r>
              <a:rPr lang="en-GB" sz="1100" dirty="0">
                <a:solidFill>
                  <a:schemeClr val="tx1"/>
                </a:solidFill>
              </a:rPr>
              <a:t>and developing </a:t>
            </a:r>
            <a:r>
              <a:rPr lang="en-GB" sz="1100" dirty="0" smtClean="0">
                <a:solidFill>
                  <a:schemeClr val="tx1"/>
                </a:solidFill>
              </a:rPr>
              <a:t>…country </a:t>
            </a:r>
            <a:r>
              <a:rPr lang="en-GB" sz="1100" dirty="0">
                <a:solidFill>
                  <a:schemeClr val="tx1"/>
                </a:solidFill>
              </a:rPr>
              <a:t>Parties should have the elements </a:t>
            </a:r>
            <a:r>
              <a:rPr lang="en-GB" sz="1100" dirty="0" smtClean="0">
                <a:solidFill>
                  <a:schemeClr val="tx1"/>
                </a:solidFill>
              </a:rPr>
              <a:t>(1/CP.16</a:t>
            </a:r>
            <a:r>
              <a:rPr lang="en-GB" sz="1100" dirty="0">
                <a:solidFill>
                  <a:schemeClr val="tx1"/>
                </a:solidFill>
              </a:rPr>
              <a:t>, </a:t>
            </a:r>
            <a:r>
              <a:rPr lang="en-GB" sz="1100" dirty="0" smtClean="0">
                <a:solidFill>
                  <a:schemeClr val="tx1"/>
                </a:solidFill>
              </a:rPr>
              <a:t>p71) </a:t>
            </a:r>
            <a:endParaRPr lang="en-US" sz="1100" dirty="0" smtClean="0">
              <a:solidFill>
                <a:schemeClr val="tx1"/>
              </a:solidFill>
            </a:endParaRPr>
          </a:p>
        </p:txBody>
      </p:sp>
      <p:grpSp>
        <p:nvGrpSpPr>
          <p:cNvPr id="12" name="Group 11"/>
          <p:cNvGrpSpPr/>
          <p:nvPr/>
        </p:nvGrpSpPr>
        <p:grpSpPr>
          <a:xfrm>
            <a:off x="3596640" y="2910840"/>
            <a:ext cx="1584960" cy="1584960"/>
            <a:chOff x="1402080" y="386080"/>
            <a:chExt cx="1584960" cy="1584960"/>
          </a:xfrm>
          <a:scene3d>
            <a:camera prst="orthographicFront"/>
            <a:lightRig rig="chilly" dir="t"/>
          </a:scene3d>
        </p:grpSpPr>
        <p:sp>
          <p:nvSpPr>
            <p:cNvPr id="13" name="Rounded Rectangle 12"/>
            <p:cNvSpPr/>
            <p:nvPr/>
          </p:nvSpPr>
          <p:spPr>
            <a:xfrm>
              <a:off x="1402080" y="386080"/>
              <a:ext cx="1584960" cy="1584960"/>
            </a:xfrm>
            <a:prstGeom prst="roundRect">
              <a:avLst/>
            </a:prstGeom>
            <a:sp3d prstMaterial="translucentPowder">
              <a:bevelT w="127000" h="25400" prst="softRound"/>
            </a:sp3d>
          </p:spPr>
          <p:style>
            <a:lnRef idx="0">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4" name="Rounded Rectangle 4"/>
            <p:cNvSpPr/>
            <p:nvPr/>
          </p:nvSpPr>
          <p:spPr>
            <a:xfrm>
              <a:off x="1479451" y="463451"/>
              <a:ext cx="1430218" cy="1430218"/>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US" sz="1900" kern="1200" dirty="0" smtClean="0"/>
                <a:t>National Strategy </a:t>
              </a:r>
            </a:p>
            <a:p>
              <a:pPr lvl="0" algn="ctr" defTabSz="844550">
                <a:lnSpc>
                  <a:spcPct val="90000"/>
                </a:lnSpc>
                <a:spcBef>
                  <a:spcPct val="0"/>
                </a:spcBef>
                <a:spcAft>
                  <a:spcPct val="35000"/>
                </a:spcAft>
              </a:pPr>
              <a:r>
                <a:rPr lang="en-US" sz="1900" kern="1200" dirty="0" smtClean="0"/>
                <a:t>or </a:t>
              </a:r>
            </a:p>
            <a:p>
              <a:pPr lvl="0" algn="ctr" defTabSz="844550">
                <a:lnSpc>
                  <a:spcPct val="90000"/>
                </a:lnSpc>
                <a:spcBef>
                  <a:spcPct val="0"/>
                </a:spcBef>
                <a:spcAft>
                  <a:spcPct val="35000"/>
                </a:spcAft>
              </a:pPr>
              <a:r>
                <a:rPr lang="en-US" sz="1900" kern="1200" dirty="0" smtClean="0"/>
                <a:t>Action Plan</a:t>
              </a:r>
              <a:endParaRPr lang="en-GB" sz="1900" kern="1200" dirty="0"/>
            </a:p>
          </p:txBody>
        </p:sp>
      </p:grpSp>
      <p:sp>
        <p:nvSpPr>
          <p:cNvPr id="2" name="TextBox 1"/>
          <p:cNvSpPr txBox="1"/>
          <p:nvPr/>
        </p:nvSpPr>
        <p:spPr>
          <a:xfrm>
            <a:off x="4419600" y="4572000"/>
            <a:ext cx="5029200" cy="584775"/>
          </a:xfrm>
          <a:prstGeom prst="rect">
            <a:avLst/>
          </a:prstGeom>
          <a:noFill/>
        </p:spPr>
        <p:txBody>
          <a:bodyPr wrap="square" rtlCol="0">
            <a:spAutoFit/>
          </a:bodyPr>
          <a:lstStyle/>
          <a:p>
            <a:r>
              <a:rPr lang="en-US" sz="1600" b="1" dirty="0" smtClean="0"/>
              <a:t>Strategies and/or action plans are country driven and should take into account the annex I of 1/CP.16</a:t>
            </a:r>
            <a:endParaRPr lang="en-US" sz="1600" b="1" dirty="0"/>
          </a:p>
        </p:txBody>
      </p:sp>
      <p:grpSp>
        <p:nvGrpSpPr>
          <p:cNvPr id="4" name="Group 3"/>
          <p:cNvGrpSpPr/>
          <p:nvPr/>
        </p:nvGrpSpPr>
        <p:grpSpPr>
          <a:xfrm>
            <a:off x="4724400" y="2412474"/>
            <a:ext cx="4305300" cy="4319052"/>
            <a:chOff x="4724400" y="2412474"/>
            <a:chExt cx="4305300" cy="4319052"/>
          </a:xfrm>
        </p:grpSpPr>
        <p:sp>
          <p:nvSpPr>
            <p:cNvPr id="15" name="Folded Corner 14"/>
            <p:cNvSpPr/>
            <p:nvPr/>
          </p:nvSpPr>
          <p:spPr>
            <a:xfrm>
              <a:off x="5266899" y="2412474"/>
              <a:ext cx="3762801" cy="4319052"/>
            </a:xfrm>
            <a:prstGeom prst="foldedCorner">
              <a:avLst/>
            </a:prstGeom>
            <a:solidFill>
              <a:srgbClr val="FFEEB7"/>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1100" dirty="0" smtClean="0">
                <a:solidFill>
                  <a:schemeClr val="tx1"/>
                </a:solidFill>
              </a:endParaRPr>
            </a:p>
            <a:p>
              <a:endParaRPr lang="en-GB" sz="1100" dirty="0">
                <a:solidFill>
                  <a:schemeClr val="tx1"/>
                </a:solidFill>
              </a:endParaRPr>
            </a:p>
            <a:p>
              <a:endParaRPr lang="en-GB" sz="1100" b="1" dirty="0" smtClean="0">
                <a:solidFill>
                  <a:schemeClr val="tx1"/>
                </a:solidFill>
              </a:endParaRPr>
            </a:p>
            <a:p>
              <a:r>
                <a:rPr lang="en-GB" sz="1100" b="1" dirty="0" smtClean="0">
                  <a:solidFill>
                    <a:schemeClr val="tx1"/>
                  </a:solidFill>
                </a:rPr>
                <a:t>(1/CP.16 Annex 1)</a:t>
              </a:r>
            </a:p>
            <a:p>
              <a:r>
                <a:rPr lang="en-GB" sz="1100" dirty="0" smtClean="0">
                  <a:solidFill>
                    <a:schemeClr val="tx1"/>
                  </a:solidFill>
                </a:rPr>
                <a:t>Should:</a:t>
              </a:r>
              <a:endParaRPr lang="en-GB" sz="1100" dirty="0">
                <a:solidFill>
                  <a:schemeClr val="tx1"/>
                </a:solidFill>
              </a:endParaRPr>
            </a:p>
            <a:p>
              <a:r>
                <a:rPr lang="en-GB" sz="1100" dirty="0" smtClean="0">
                  <a:solidFill>
                    <a:schemeClr val="tx1"/>
                  </a:solidFill>
                </a:rPr>
                <a:t>(a) Contribute </a:t>
              </a:r>
              <a:r>
                <a:rPr lang="en-GB" sz="1100" dirty="0">
                  <a:solidFill>
                    <a:schemeClr val="tx1"/>
                  </a:solidFill>
                </a:rPr>
                <a:t>to the achievement of the objective set out in Article 2 of the Convention; </a:t>
              </a:r>
            </a:p>
            <a:p>
              <a:r>
                <a:rPr lang="en-GB" sz="1100" dirty="0">
                  <a:solidFill>
                    <a:schemeClr val="tx1"/>
                  </a:solidFill>
                </a:rPr>
                <a:t>(b) Contribute to the fulfilment of the commitments set out in Article 4, paragraph 3, of the Convention; </a:t>
              </a:r>
            </a:p>
            <a:p>
              <a:r>
                <a:rPr lang="en-GB" sz="1100" dirty="0">
                  <a:solidFill>
                    <a:schemeClr val="tx1"/>
                  </a:solidFill>
                </a:rPr>
                <a:t>(c) Be country-driven and be considered options available to Parties; </a:t>
              </a:r>
            </a:p>
            <a:p>
              <a:r>
                <a:rPr lang="en-GB" sz="1100" dirty="0">
                  <a:solidFill>
                    <a:schemeClr val="tx1"/>
                  </a:solidFill>
                </a:rPr>
                <a:t>(d) Be consistent with the objective of environmental integrity and take into account the multiple functions of forests and other ecosystems; </a:t>
              </a:r>
            </a:p>
            <a:p>
              <a:r>
                <a:rPr lang="en-GB" sz="1100" dirty="0">
                  <a:solidFill>
                    <a:schemeClr val="tx1"/>
                  </a:solidFill>
                </a:rPr>
                <a:t>(e) Be undertaken in accordance with national development priorities, objectives and circumstances and capabilities and should respect sovereignty; </a:t>
              </a:r>
            </a:p>
            <a:p>
              <a:r>
                <a:rPr lang="en-GB" sz="1100" dirty="0">
                  <a:solidFill>
                    <a:schemeClr val="tx1"/>
                  </a:solidFill>
                </a:rPr>
                <a:t>(f) Be consistent with Parties’ national sustainable development needs and goals; </a:t>
              </a:r>
            </a:p>
            <a:p>
              <a:r>
                <a:rPr lang="en-GB" sz="1100" dirty="0">
                  <a:solidFill>
                    <a:schemeClr val="tx1"/>
                  </a:solidFill>
                </a:rPr>
                <a:t>(g) Be implemented in the context of sustainable development and reducing poverty, while responding to climate change; </a:t>
              </a:r>
            </a:p>
            <a:p>
              <a:r>
                <a:rPr lang="en-GB" sz="1100" dirty="0">
                  <a:solidFill>
                    <a:schemeClr val="tx1"/>
                  </a:solidFill>
                </a:rPr>
                <a:t>(h) Be consistent with the adaptation needs of the country; </a:t>
              </a:r>
            </a:p>
            <a:p>
              <a:r>
                <a:rPr lang="en-GB" sz="1100" dirty="0">
                  <a:solidFill>
                    <a:schemeClr val="tx1"/>
                  </a:solidFill>
                </a:rPr>
                <a:t>(</a:t>
              </a:r>
              <a:r>
                <a:rPr lang="en-GB" sz="1100" dirty="0" err="1">
                  <a:solidFill>
                    <a:schemeClr val="tx1"/>
                  </a:solidFill>
                </a:rPr>
                <a:t>i</a:t>
              </a:r>
              <a:r>
                <a:rPr lang="en-GB" sz="1100" dirty="0">
                  <a:solidFill>
                    <a:schemeClr val="tx1"/>
                  </a:solidFill>
                </a:rPr>
                <a:t>) Be supported by adequate and predictable financial and technology support, including support for capacity-building; </a:t>
              </a:r>
            </a:p>
            <a:p>
              <a:r>
                <a:rPr lang="en-US" sz="1100" dirty="0">
                  <a:solidFill>
                    <a:schemeClr val="tx1"/>
                  </a:solidFill>
                </a:rPr>
                <a:t>(j) Be results-based; </a:t>
              </a:r>
            </a:p>
            <a:p>
              <a:r>
                <a:rPr lang="en-GB" sz="1100" dirty="0">
                  <a:solidFill>
                    <a:schemeClr val="tx1"/>
                  </a:solidFill>
                </a:rPr>
                <a:t>(k) Promote sustainable management of forests; </a:t>
              </a:r>
              <a:endParaRPr lang="en-GB" sz="1100" dirty="0" smtClean="0">
                <a:solidFill>
                  <a:schemeClr val="tx1"/>
                </a:solidFill>
              </a:endParaRPr>
            </a:p>
            <a:p>
              <a:endParaRPr lang="en-GB" sz="1100" dirty="0">
                <a:solidFill>
                  <a:schemeClr val="tx1"/>
                </a:solidFill>
              </a:endParaRPr>
            </a:p>
            <a:p>
              <a:r>
                <a:rPr lang="en-GB" sz="1100" dirty="0" smtClean="0">
                  <a:solidFill>
                    <a:schemeClr val="tx1"/>
                  </a:solidFill>
                </a:rPr>
                <a:t>Promote and support safeguards (para 2)</a:t>
              </a:r>
              <a:endParaRPr lang="en-US" sz="1100" dirty="0" smtClean="0">
                <a:solidFill>
                  <a:schemeClr val="tx1"/>
                </a:solidFill>
              </a:endParaRPr>
            </a:p>
          </p:txBody>
        </p:sp>
        <p:sp>
          <p:nvSpPr>
            <p:cNvPr id="3" name="Bent Arrow 2"/>
            <p:cNvSpPr/>
            <p:nvPr/>
          </p:nvSpPr>
          <p:spPr>
            <a:xfrm flipV="1">
              <a:off x="4724400" y="5156775"/>
              <a:ext cx="542499" cy="506850"/>
            </a:xfrm>
            <a:prstGeom prst="bentArrow">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Tree>
    <p:extLst>
      <p:ext uri="{BB962C8B-B14F-4D97-AF65-F5344CB8AC3E}">
        <p14:creationId xmlns:p14="http://schemas.microsoft.com/office/powerpoint/2010/main" val="1987997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81000" y="5029200"/>
            <a:ext cx="8458200" cy="1756011"/>
          </a:xfrm>
          <a:prstGeom prst="rect">
            <a:avLst/>
          </a:prstGeom>
          <a:solidFill>
            <a:schemeClr val="accent4">
              <a:lumMod val="60000"/>
              <a:lumOff val="40000"/>
              <a:alpha val="1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383310" y="2138065"/>
            <a:ext cx="8455890" cy="1976734"/>
          </a:xfrm>
          <a:prstGeom prst="rect">
            <a:avLst/>
          </a:prstGeom>
          <a:solidFill>
            <a:srgbClr val="984807">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383310" y="2971798"/>
            <a:ext cx="8455890" cy="2496235"/>
          </a:xfrm>
          <a:prstGeom prst="rect">
            <a:avLst/>
          </a:prstGeom>
          <a:solidFill>
            <a:schemeClr val="accent1">
              <a:lumMod val="75000"/>
              <a:alpha val="1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entagon 8"/>
          <p:cNvSpPr/>
          <p:nvPr/>
        </p:nvSpPr>
        <p:spPr>
          <a:xfrm rot="5400000">
            <a:off x="2895600" y="914400"/>
            <a:ext cx="5638800" cy="6248400"/>
          </a:xfrm>
          <a:prstGeom prst="homePlate">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0800000" scaled="1"/>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9600" y="76200"/>
            <a:ext cx="8229600" cy="960438"/>
          </a:xfrm>
        </p:spPr>
        <p:txBody>
          <a:bodyPr/>
          <a:lstStyle/>
          <a:p>
            <a:r>
              <a:rPr lang="en-US" dirty="0" smtClean="0"/>
              <a:t>Visualizing…</a:t>
            </a:r>
            <a:endParaRPr lang="en-US" dirty="0"/>
          </a:p>
        </p:txBody>
      </p:sp>
      <p:graphicFrame>
        <p:nvGraphicFramePr>
          <p:cNvPr id="7" name="Diagram 6"/>
          <p:cNvGraphicFramePr/>
          <p:nvPr>
            <p:extLst>
              <p:ext uri="{D42A27DB-BD31-4B8C-83A1-F6EECF244321}">
                <p14:modId xmlns:p14="http://schemas.microsoft.com/office/powerpoint/2010/main" val="4120168798"/>
              </p:ext>
            </p:extLst>
          </p:nvPr>
        </p:nvGraphicFramePr>
        <p:xfrm>
          <a:off x="2667000" y="-4064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Box 11"/>
          <p:cNvSpPr txBox="1"/>
          <p:nvPr/>
        </p:nvSpPr>
        <p:spPr>
          <a:xfrm>
            <a:off x="304800" y="5468034"/>
            <a:ext cx="2147704" cy="1077218"/>
          </a:xfrm>
          <a:prstGeom prst="rect">
            <a:avLst/>
          </a:prstGeom>
          <a:noFill/>
        </p:spPr>
        <p:txBody>
          <a:bodyPr wrap="none" rtlCol="0">
            <a:spAutoFit/>
          </a:bodyPr>
          <a:lstStyle/>
          <a:p>
            <a:endParaRPr lang="en-US" sz="1600" b="1" dirty="0">
              <a:latin typeface="Aharoni" panose="02010803020104030203" pitchFamily="2" charset="-79"/>
              <a:cs typeface="Aharoni" panose="02010803020104030203" pitchFamily="2" charset="-79"/>
            </a:endParaRPr>
          </a:p>
          <a:p>
            <a:r>
              <a:rPr lang="en-US" sz="1600" b="1" dirty="0" smtClean="0">
                <a:latin typeface="Aharoni" panose="02010803020104030203" pitchFamily="2" charset="-79"/>
                <a:cs typeface="Aharoni" panose="02010803020104030203" pitchFamily="2" charset="-79"/>
              </a:rPr>
              <a:t>PHASE 3</a:t>
            </a:r>
          </a:p>
          <a:p>
            <a:r>
              <a:rPr lang="en-US" sz="1600" b="1" dirty="0" smtClean="0">
                <a:cs typeface="Aharoni" panose="02010803020104030203" pitchFamily="2" charset="-79"/>
              </a:rPr>
              <a:t>Full implementation</a:t>
            </a:r>
          </a:p>
          <a:p>
            <a:r>
              <a:rPr lang="en-US" sz="1600" b="1" dirty="0" smtClean="0">
                <a:cs typeface="Aharoni" panose="02010803020104030203" pitchFamily="2" charset="-79"/>
              </a:rPr>
              <a:t>Result based payments</a:t>
            </a:r>
            <a:endParaRPr lang="en-US" sz="1600" b="1" dirty="0">
              <a:cs typeface="Aharoni" panose="02010803020104030203" pitchFamily="2" charset="-79"/>
            </a:endParaRPr>
          </a:p>
        </p:txBody>
      </p:sp>
      <p:sp>
        <p:nvSpPr>
          <p:cNvPr id="13" name="TextBox 12"/>
          <p:cNvSpPr txBox="1"/>
          <p:nvPr/>
        </p:nvSpPr>
        <p:spPr>
          <a:xfrm>
            <a:off x="304800" y="3376135"/>
            <a:ext cx="2521909" cy="1569660"/>
          </a:xfrm>
          <a:prstGeom prst="rect">
            <a:avLst/>
          </a:prstGeom>
          <a:noFill/>
        </p:spPr>
        <p:txBody>
          <a:bodyPr wrap="none" rtlCol="0">
            <a:spAutoFit/>
          </a:bodyPr>
          <a:lstStyle/>
          <a:p>
            <a:endParaRPr lang="en-US" sz="1600" b="1" dirty="0">
              <a:latin typeface="Aharoni" panose="02010803020104030203" pitchFamily="2" charset="-79"/>
              <a:cs typeface="Aharoni" panose="02010803020104030203" pitchFamily="2" charset="-79"/>
            </a:endParaRPr>
          </a:p>
          <a:p>
            <a:r>
              <a:rPr lang="en-US" sz="1600" b="1" dirty="0" smtClean="0">
                <a:latin typeface="Aharoni" panose="02010803020104030203" pitchFamily="2" charset="-79"/>
                <a:cs typeface="Aharoni" panose="02010803020104030203" pitchFamily="2" charset="-79"/>
              </a:rPr>
              <a:t>PHASE 2</a:t>
            </a:r>
          </a:p>
          <a:p>
            <a:r>
              <a:rPr lang="en-US" sz="1600" b="1" dirty="0" smtClean="0">
                <a:latin typeface="+mj-lt"/>
                <a:cs typeface="Aharoni" panose="02010803020104030203" pitchFamily="2" charset="-79"/>
              </a:rPr>
              <a:t>Implement. </a:t>
            </a:r>
            <a:r>
              <a:rPr lang="en-US" sz="1600" b="1" dirty="0" smtClean="0">
                <a:cs typeface="Aharoni" panose="02010803020104030203" pitchFamily="2" charset="-79"/>
              </a:rPr>
              <a:t>NS/AP, PAMs</a:t>
            </a:r>
            <a:endParaRPr lang="en-US" sz="1600" b="1" dirty="0">
              <a:cs typeface="Aharoni" panose="02010803020104030203" pitchFamily="2" charset="-79"/>
            </a:endParaRPr>
          </a:p>
          <a:p>
            <a:r>
              <a:rPr lang="en-US" sz="1600" b="1" dirty="0" smtClean="0">
                <a:latin typeface="+mj-lt"/>
                <a:cs typeface="Aharoni" panose="02010803020104030203" pitchFamily="2" charset="-79"/>
              </a:rPr>
              <a:t>Demonstration activities</a:t>
            </a:r>
          </a:p>
          <a:p>
            <a:r>
              <a:rPr lang="en-US" sz="1600" b="1" dirty="0" smtClean="0">
                <a:latin typeface="+mj-lt"/>
                <a:cs typeface="Aharoni" panose="02010803020104030203" pitchFamily="2" charset="-79"/>
              </a:rPr>
              <a:t>(incl. result base payments)</a:t>
            </a:r>
          </a:p>
          <a:p>
            <a:endParaRPr lang="en-US" sz="1600" b="1" dirty="0">
              <a:latin typeface="+mj-lt"/>
              <a:cs typeface="Aharoni" panose="02010803020104030203" pitchFamily="2" charset="-79"/>
            </a:endParaRPr>
          </a:p>
        </p:txBody>
      </p:sp>
      <p:sp>
        <p:nvSpPr>
          <p:cNvPr id="14" name="TextBox 13"/>
          <p:cNvSpPr txBox="1"/>
          <p:nvPr/>
        </p:nvSpPr>
        <p:spPr>
          <a:xfrm>
            <a:off x="304800" y="1896070"/>
            <a:ext cx="1612877" cy="1077218"/>
          </a:xfrm>
          <a:prstGeom prst="rect">
            <a:avLst/>
          </a:prstGeom>
          <a:noFill/>
        </p:spPr>
        <p:txBody>
          <a:bodyPr wrap="none" rtlCol="0">
            <a:spAutoFit/>
          </a:bodyPr>
          <a:lstStyle/>
          <a:p>
            <a:endParaRPr lang="en-US" sz="1600" b="1" dirty="0">
              <a:latin typeface="Aharoni" panose="02010803020104030203" pitchFamily="2" charset="-79"/>
              <a:cs typeface="Aharoni" panose="02010803020104030203" pitchFamily="2" charset="-79"/>
            </a:endParaRPr>
          </a:p>
          <a:p>
            <a:r>
              <a:rPr lang="en-US" sz="1600" b="1" dirty="0" smtClean="0">
                <a:latin typeface="Aharoni" panose="02010803020104030203" pitchFamily="2" charset="-79"/>
                <a:cs typeface="Aharoni" panose="02010803020104030203" pitchFamily="2" charset="-79"/>
              </a:rPr>
              <a:t>PHASE 1</a:t>
            </a:r>
          </a:p>
          <a:p>
            <a:r>
              <a:rPr lang="en-US" sz="1600" b="1" dirty="0" smtClean="0">
                <a:cs typeface="Aharoni" panose="02010803020104030203" pitchFamily="2" charset="-79"/>
              </a:rPr>
              <a:t>CB, </a:t>
            </a:r>
            <a:r>
              <a:rPr lang="en-US" sz="1600" b="1" dirty="0" err="1" smtClean="0">
                <a:cs typeface="Aharoni" panose="02010803020104030203" pitchFamily="2" charset="-79"/>
              </a:rPr>
              <a:t>devel</a:t>
            </a:r>
            <a:r>
              <a:rPr lang="en-US" sz="1600" b="1" dirty="0" smtClean="0">
                <a:cs typeface="Aharoni" panose="02010803020104030203" pitchFamily="2" charset="-79"/>
              </a:rPr>
              <a:t>. NS/AP</a:t>
            </a:r>
          </a:p>
          <a:p>
            <a:r>
              <a:rPr lang="en-US" sz="1600" b="1" dirty="0" smtClean="0">
                <a:cs typeface="Aharoni" panose="02010803020104030203" pitchFamily="2" charset="-79"/>
              </a:rPr>
              <a:t>PAMs</a:t>
            </a:r>
            <a:endParaRPr lang="en-US" sz="1600" b="1" dirty="0">
              <a:cs typeface="Aharoni" panose="02010803020104030203" pitchFamily="2" charset="-79"/>
            </a:endParaRPr>
          </a:p>
        </p:txBody>
      </p:sp>
      <p:grpSp>
        <p:nvGrpSpPr>
          <p:cNvPr id="21" name="Group 20"/>
          <p:cNvGrpSpPr/>
          <p:nvPr/>
        </p:nvGrpSpPr>
        <p:grpSpPr>
          <a:xfrm>
            <a:off x="4151710" y="5550761"/>
            <a:ext cx="1791890" cy="1117602"/>
            <a:chOff x="1435298" y="1473198"/>
            <a:chExt cx="1791890" cy="1117602"/>
          </a:xfrm>
        </p:grpSpPr>
        <p:sp>
          <p:nvSpPr>
            <p:cNvPr id="22" name="Oval 21"/>
            <p:cNvSpPr/>
            <p:nvPr/>
          </p:nvSpPr>
          <p:spPr>
            <a:xfrm>
              <a:off x="1435298" y="1473198"/>
              <a:ext cx="1791890" cy="1117602"/>
            </a:xfrm>
            <a:prstGeom prst="ellipse">
              <a:avLst/>
            </a:prstGeom>
          </p:spPr>
          <p:style>
            <a:lnRef idx="2">
              <a:schemeClr val="lt1">
                <a:hueOff val="0"/>
                <a:satOff val="0"/>
                <a:lumOff val="0"/>
                <a:alphaOff val="0"/>
              </a:schemeClr>
            </a:lnRef>
            <a:fillRef idx="1">
              <a:schemeClr val="accent2">
                <a:alpha val="50000"/>
                <a:hueOff val="1560506"/>
                <a:satOff val="-1946"/>
                <a:lumOff val="458"/>
                <a:alphaOff val="0"/>
              </a:schemeClr>
            </a:fillRef>
            <a:effectRef idx="0">
              <a:schemeClr val="accent2">
                <a:alpha val="50000"/>
                <a:hueOff val="1560506"/>
                <a:satOff val="-1946"/>
                <a:lumOff val="458"/>
                <a:alphaOff val="0"/>
              </a:schemeClr>
            </a:effectRef>
            <a:fontRef idx="minor">
              <a:schemeClr val="tx1"/>
            </a:fontRef>
          </p:style>
        </p:sp>
        <p:sp>
          <p:nvSpPr>
            <p:cNvPr id="23" name="Oval 4"/>
            <p:cNvSpPr/>
            <p:nvPr/>
          </p:nvSpPr>
          <p:spPr>
            <a:xfrm>
              <a:off x="1697714"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NFMS</a:t>
              </a:r>
              <a:endParaRPr lang="en-US" sz="1700" kern="1200" dirty="0"/>
            </a:p>
          </p:txBody>
        </p:sp>
      </p:grpSp>
      <p:grpSp>
        <p:nvGrpSpPr>
          <p:cNvPr id="24" name="Group 23"/>
          <p:cNvGrpSpPr/>
          <p:nvPr/>
        </p:nvGrpSpPr>
        <p:grpSpPr>
          <a:xfrm>
            <a:off x="5562600" y="2209800"/>
            <a:ext cx="1791890" cy="1117602"/>
            <a:chOff x="2868810" y="1473198"/>
            <a:chExt cx="1791890" cy="1117602"/>
          </a:xfrm>
          <a:solidFill>
            <a:schemeClr val="bg2"/>
          </a:solidFill>
        </p:grpSpPr>
        <p:sp>
          <p:nvSpPr>
            <p:cNvPr id="25" name="Oval 24"/>
            <p:cNvSpPr/>
            <p:nvPr/>
          </p:nvSpPr>
          <p:spPr>
            <a:xfrm>
              <a:off x="2868810" y="1473198"/>
              <a:ext cx="1791890" cy="1117602"/>
            </a:xfrm>
            <a:prstGeom prst="ellipse">
              <a:avLst/>
            </a:prstGeom>
            <a:grpFill/>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26" name="Oval 4"/>
            <p:cNvSpPr/>
            <p:nvPr/>
          </p:nvSpPr>
          <p:spPr>
            <a:xfrm>
              <a:off x="3131226"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27" name="Group 26"/>
          <p:cNvGrpSpPr/>
          <p:nvPr/>
        </p:nvGrpSpPr>
        <p:grpSpPr>
          <a:xfrm>
            <a:off x="5562600" y="3301998"/>
            <a:ext cx="1791890" cy="1117602"/>
            <a:chOff x="2868810" y="1473198"/>
            <a:chExt cx="1791890" cy="1117602"/>
          </a:xfrm>
          <a:solidFill>
            <a:schemeClr val="bg2">
              <a:lumMod val="90000"/>
            </a:schemeClr>
          </a:solidFill>
        </p:grpSpPr>
        <p:sp>
          <p:nvSpPr>
            <p:cNvPr id="28" name="Oval 27"/>
            <p:cNvSpPr/>
            <p:nvPr/>
          </p:nvSpPr>
          <p:spPr>
            <a:xfrm>
              <a:off x="2868810" y="1473198"/>
              <a:ext cx="1791890" cy="1117602"/>
            </a:xfrm>
            <a:prstGeom prst="ellipse">
              <a:avLst/>
            </a:prstGeom>
            <a:grpFill/>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29" name="Oval 4"/>
            <p:cNvSpPr/>
            <p:nvPr/>
          </p:nvSpPr>
          <p:spPr>
            <a:xfrm>
              <a:off x="3131226"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30" name="Group 29"/>
          <p:cNvGrpSpPr/>
          <p:nvPr/>
        </p:nvGrpSpPr>
        <p:grpSpPr>
          <a:xfrm>
            <a:off x="5562600" y="4419600"/>
            <a:ext cx="1791890" cy="1117602"/>
            <a:chOff x="2868810" y="1473198"/>
            <a:chExt cx="1791890" cy="1117602"/>
          </a:xfrm>
          <a:solidFill>
            <a:schemeClr val="bg2">
              <a:lumMod val="75000"/>
            </a:schemeClr>
          </a:solidFill>
        </p:grpSpPr>
        <p:sp>
          <p:nvSpPr>
            <p:cNvPr id="31" name="Oval 30"/>
            <p:cNvSpPr/>
            <p:nvPr/>
          </p:nvSpPr>
          <p:spPr>
            <a:xfrm>
              <a:off x="2868810" y="1473198"/>
              <a:ext cx="1791890" cy="1117602"/>
            </a:xfrm>
            <a:prstGeom prst="ellipse">
              <a:avLst/>
            </a:prstGeom>
            <a:grpFill/>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32" name="Oval 4"/>
            <p:cNvSpPr/>
            <p:nvPr/>
          </p:nvSpPr>
          <p:spPr>
            <a:xfrm>
              <a:off x="3131226"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33" name="Group 32"/>
          <p:cNvGrpSpPr/>
          <p:nvPr/>
        </p:nvGrpSpPr>
        <p:grpSpPr>
          <a:xfrm>
            <a:off x="5562600" y="5562600"/>
            <a:ext cx="1791890" cy="1117602"/>
            <a:chOff x="2868810" y="1473198"/>
            <a:chExt cx="1791890" cy="1117602"/>
          </a:xfrm>
        </p:grpSpPr>
        <p:sp>
          <p:nvSpPr>
            <p:cNvPr id="34" name="Oval 33"/>
            <p:cNvSpPr/>
            <p:nvPr/>
          </p:nvSpPr>
          <p:spPr>
            <a:xfrm>
              <a:off x="2868810" y="1473198"/>
              <a:ext cx="1791890" cy="1117602"/>
            </a:xfrm>
            <a:prstGeom prst="ellipse">
              <a:avLst/>
            </a:prstGeom>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35" name="Oval 4"/>
            <p:cNvSpPr/>
            <p:nvPr/>
          </p:nvSpPr>
          <p:spPr>
            <a:xfrm>
              <a:off x="3131226"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42" name="Group 41"/>
          <p:cNvGrpSpPr/>
          <p:nvPr/>
        </p:nvGrpSpPr>
        <p:grpSpPr>
          <a:xfrm>
            <a:off x="1752600" y="1346200"/>
            <a:ext cx="6096000" cy="4064000"/>
            <a:chOff x="1524000" y="1346200"/>
            <a:chExt cx="6096000" cy="4064000"/>
          </a:xfrm>
        </p:grpSpPr>
        <p:graphicFrame>
          <p:nvGraphicFramePr>
            <p:cNvPr id="20" name="Diagram 19"/>
            <p:cNvGraphicFramePr/>
            <p:nvPr>
              <p:extLst>
                <p:ext uri="{D42A27DB-BD31-4B8C-83A1-F6EECF244321}">
                  <p14:modId xmlns:p14="http://schemas.microsoft.com/office/powerpoint/2010/main" val="879763400"/>
                </p:ext>
              </p:extLst>
            </p:nvPr>
          </p:nvGraphicFramePr>
          <p:xfrm>
            <a:off x="1524000" y="1346200"/>
            <a:ext cx="609600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pSp>
          <p:nvGrpSpPr>
            <p:cNvPr id="39" name="Group 38"/>
            <p:cNvGrpSpPr/>
            <p:nvPr/>
          </p:nvGrpSpPr>
          <p:grpSpPr>
            <a:xfrm>
              <a:off x="4185526" y="2992803"/>
              <a:ext cx="762793" cy="794071"/>
              <a:chOff x="2666208" y="2312179"/>
              <a:chExt cx="762793" cy="794071"/>
            </a:xfrm>
            <a:solidFill>
              <a:srgbClr val="A99085"/>
            </a:solidFill>
            <a:scene3d>
              <a:camera prst="orthographicFront"/>
              <a:lightRig rig="flat" dir="t"/>
            </a:scene3d>
          </p:grpSpPr>
          <p:sp>
            <p:nvSpPr>
              <p:cNvPr id="40" name="Hexagon 39"/>
              <p:cNvSpPr/>
              <p:nvPr/>
            </p:nvSpPr>
            <p:spPr>
              <a:xfrm rot="5400000">
                <a:off x="2650569" y="2327818"/>
                <a:ext cx="794071" cy="762793"/>
              </a:xfrm>
              <a:prstGeom prst="hexagon">
                <a:avLst>
                  <a:gd name="adj" fmla="val 25000"/>
                  <a:gd name="vf" fmla="val 115470"/>
                </a:avLst>
              </a:prstGeom>
              <a:grpFill/>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sp>
          <p:sp>
            <p:nvSpPr>
              <p:cNvPr id="41" name="Hexagon 4"/>
              <p:cNvSpPr/>
              <p:nvPr/>
            </p:nvSpPr>
            <p:spPr>
              <a:xfrm>
                <a:off x="2790836" y="2441918"/>
                <a:ext cx="513537" cy="534593"/>
              </a:xfrm>
              <a:prstGeom prst="rect">
                <a:avLst/>
              </a:prstGeom>
              <a:grpFill/>
              <a:sp3d/>
            </p:spPr>
            <p:style>
              <a:lnRef idx="0">
                <a:scrgbClr r="0" g="0" b="0"/>
              </a:lnRef>
              <a:fillRef idx="0">
                <a:scrgbClr r="0" g="0" b="0"/>
              </a:fillRef>
              <a:effectRef idx="0">
                <a:scrgbClr r="0" g="0" b="0"/>
              </a:effectRef>
              <a:fontRef idx="minor">
                <a:schemeClr val="dk1"/>
              </a:fontRef>
            </p:style>
            <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t>SNFMS</a:t>
                </a:r>
                <a:endParaRPr lang="en-US" sz="1400" kern="1200" dirty="0"/>
              </a:p>
            </p:txBody>
          </p:sp>
        </p:grpSp>
      </p:grpSp>
      <p:grpSp>
        <p:nvGrpSpPr>
          <p:cNvPr id="49" name="Group 48"/>
          <p:cNvGrpSpPr/>
          <p:nvPr/>
        </p:nvGrpSpPr>
        <p:grpSpPr>
          <a:xfrm>
            <a:off x="7047310" y="5562600"/>
            <a:ext cx="1791890" cy="1117602"/>
            <a:chOff x="4302323" y="1473198"/>
            <a:chExt cx="1791890" cy="1117602"/>
          </a:xfrm>
        </p:grpSpPr>
        <p:sp>
          <p:nvSpPr>
            <p:cNvPr id="50" name="Oval 49"/>
            <p:cNvSpPr/>
            <p:nvPr/>
          </p:nvSpPr>
          <p:spPr>
            <a:xfrm>
              <a:off x="4302323" y="1473198"/>
              <a:ext cx="1791890" cy="1117602"/>
            </a:xfrm>
            <a:prstGeom prst="ellipse">
              <a:avLst/>
            </a:prstGeom>
          </p:spPr>
          <p:style>
            <a:lnRef idx="2">
              <a:schemeClr val="lt1">
                <a:hueOff val="0"/>
                <a:satOff val="0"/>
                <a:lumOff val="0"/>
                <a:alphaOff val="0"/>
              </a:schemeClr>
            </a:lnRef>
            <a:fillRef idx="1">
              <a:schemeClr val="accent2">
                <a:alpha val="50000"/>
                <a:hueOff val="4681519"/>
                <a:satOff val="-5839"/>
                <a:lumOff val="1373"/>
                <a:alphaOff val="0"/>
              </a:schemeClr>
            </a:fillRef>
            <a:effectRef idx="0">
              <a:schemeClr val="accent2">
                <a:alpha val="50000"/>
                <a:hueOff val="4681519"/>
                <a:satOff val="-5839"/>
                <a:lumOff val="1373"/>
                <a:alphaOff val="0"/>
              </a:schemeClr>
            </a:effectRef>
            <a:fontRef idx="minor">
              <a:schemeClr val="tx1"/>
            </a:fontRef>
          </p:style>
        </p:sp>
        <p:sp>
          <p:nvSpPr>
            <p:cNvPr id="51" name="Oval 4"/>
            <p:cNvSpPr/>
            <p:nvPr/>
          </p:nvSpPr>
          <p:spPr>
            <a:xfrm>
              <a:off x="4564739"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FRELs/FRLs</a:t>
              </a:r>
              <a:endParaRPr lang="en-US" sz="1700" kern="1200" dirty="0"/>
            </a:p>
          </p:txBody>
        </p:sp>
      </p:grpSp>
      <p:grpSp>
        <p:nvGrpSpPr>
          <p:cNvPr id="52" name="Group 51"/>
          <p:cNvGrpSpPr/>
          <p:nvPr/>
        </p:nvGrpSpPr>
        <p:grpSpPr>
          <a:xfrm>
            <a:off x="2703910" y="5562600"/>
            <a:ext cx="1791890" cy="1117602"/>
            <a:chOff x="-41169" y="1473198"/>
            <a:chExt cx="1791890" cy="1117602"/>
          </a:xfrm>
        </p:grpSpPr>
        <p:sp>
          <p:nvSpPr>
            <p:cNvPr id="53" name="Oval 52"/>
            <p:cNvSpPr/>
            <p:nvPr/>
          </p:nvSpPr>
          <p:spPr>
            <a:xfrm>
              <a:off x="-41169" y="1473198"/>
              <a:ext cx="1791890" cy="1117602"/>
            </a:xfrm>
            <a:prstGeom prst="ellipse">
              <a:avLst/>
            </a:prstGeom>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54" name="Oval 4"/>
            <p:cNvSpPr/>
            <p:nvPr/>
          </p:nvSpPr>
          <p:spPr>
            <a:xfrm>
              <a:off x="226721"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56" name="Group 55"/>
          <p:cNvGrpSpPr/>
          <p:nvPr/>
        </p:nvGrpSpPr>
        <p:grpSpPr>
          <a:xfrm>
            <a:off x="2700711" y="2177088"/>
            <a:ext cx="1791890" cy="1117602"/>
            <a:chOff x="1785" y="1473198"/>
            <a:chExt cx="1791890" cy="1117602"/>
          </a:xfrm>
        </p:grpSpPr>
        <p:sp>
          <p:nvSpPr>
            <p:cNvPr id="57" name="Oval 56"/>
            <p:cNvSpPr/>
            <p:nvPr/>
          </p:nvSpPr>
          <p:spPr>
            <a:xfrm>
              <a:off x="1785" y="1473198"/>
              <a:ext cx="1791890" cy="1117602"/>
            </a:xfrm>
            <a:prstGeom prst="ellipse">
              <a:avLst/>
            </a:prstGeom>
            <a:solidFill>
              <a:schemeClr val="accent2">
                <a:lumMod val="20000"/>
                <a:lumOff val="80000"/>
                <a:alpha val="50000"/>
              </a:schemeClr>
            </a:solidFill>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58" name="Oval 4"/>
            <p:cNvSpPr/>
            <p:nvPr/>
          </p:nvSpPr>
          <p:spPr>
            <a:xfrm>
              <a:off x="264201"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62" name="Group 61"/>
          <p:cNvGrpSpPr/>
          <p:nvPr/>
        </p:nvGrpSpPr>
        <p:grpSpPr>
          <a:xfrm>
            <a:off x="2746864" y="4470399"/>
            <a:ext cx="1791890" cy="1117602"/>
            <a:chOff x="1785" y="1473198"/>
            <a:chExt cx="1791890" cy="1117602"/>
          </a:xfrm>
          <a:solidFill>
            <a:schemeClr val="accent2">
              <a:lumMod val="60000"/>
              <a:lumOff val="40000"/>
            </a:schemeClr>
          </a:solidFill>
        </p:grpSpPr>
        <p:sp>
          <p:nvSpPr>
            <p:cNvPr id="63" name="Oval 62"/>
            <p:cNvSpPr/>
            <p:nvPr/>
          </p:nvSpPr>
          <p:spPr>
            <a:xfrm>
              <a:off x="1785" y="1473198"/>
              <a:ext cx="1791890" cy="1117602"/>
            </a:xfrm>
            <a:prstGeom prst="ellipse">
              <a:avLst/>
            </a:prstGeom>
            <a:grpFill/>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64" name="Oval 4"/>
            <p:cNvSpPr/>
            <p:nvPr/>
          </p:nvSpPr>
          <p:spPr>
            <a:xfrm>
              <a:off x="264201"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65" name="Group 64"/>
          <p:cNvGrpSpPr/>
          <p:nvPr/>
        </p:nvGrpSpPr>
        <p:grpSpPr>
          <a:xfrm>
            <a:off x="2731200" y="3327399"/>
            <a:ext cx="1791890" cy="1117602"/>
            <a:chOff x="1785" y="1473198"/>
            <a:chExt cx="1791890" cy="1117602"/>
          </a:xfrm>
          <a:solidFill>
            <a:schemeClr val="accent2">
              <a:lumMod val="40000"/>
              <a:lumOff val="60000"/>
            </a:schemeClr>
          </a:solidFill>
        </p:grpSpPr>
        <p:sp>
          <p:nvSpPr>
            <p:cNvPr id="66" name="Oval 65"/>
            <p:cNvSpPr/>
            <p:nvPr/>
          </p:nvSpPr>
          <p:spPr>
            <a:xfrm>
              <a:off x="1785" y="1473198"/>
              <a:ext cx="1791890" cy="1117602"/>
            </a:xfrm>
            <a:prstGeom prst="ellipse">
              <a:avLst/>
            </a:prstGeom>
            <a:grpFill/>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67" name="Oval 4"/>
            <p:cNvSpPr/>
            <p:nvPr/>
          </p:nvSpPr>
          <p:spPr>
            <a:xfrm>
              <a:off x="264201"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55" name="Group 54"/>
          <p:cNvGrpSpPr/>
          <p:nvPr/>
        </p:nvGrpSpPr>
        <p:grpSpPr>
          <a:xfrm>
            <a:off x="7560396" y="2286000"/>
            <a:ext cx="617727" cy="723256"/>
            <a:chOff x="3116071" y="870272"/>
            <a:chExt cx="617727" cy="723256"/>
          </a:xfrm>
          <a:scene3d>
            <a:camera prst="orthographicFront"/>
            <a:lightRig rig="flat" dir="t"/>
          </a:scene3d>
        </p:grpSpPr>
        <p:sp>
          <p:nvSpPr>
            <p:cNvPr id="59" name="Hexagon 58"/>
            <p:cNvSpPr/>
            <p:nvPr/>
          </p:nvSpPr>
          <p:spPr>
            <a:xfrm rot="5400000">
              <a:off x="3063307" y="923036"/>
              <a:ext cx="723256" cy="617727"/>
            </a:xfrm>
            <a:prstGeom prst="hexagon">
              <a:avLst>
                <a:gd name="adj" fmla="val 25000"/>
                <a:gd name="vf" fmla="val 115470"/>
              </a:avLst>
            </a:prstGeom>
            <a:solidFill>
              <a:schemeClr val="accent3">
                <a:lumMod val="40000"/>
                <a:lumOff val="60000"/>
              </a:schemeClr>
            </a:solidFill>
            <a:sp3d prstMaterial="dkEdge">
              <a:bevelT w="8200" h="38100"/>
            </a:sp3d>
          </p:spPr>
          <p:style>
            <a:lnRef idx="0">
              <a:schemeClr val="lt1">
                <a:hueOff val="0"/>
                <a:satOff val="0"/>
                <a:lumOff val="0"/>
                <a:alphaOff val="0"/>
              </a:schemeClr>
            </a:lnRef>
            <a:fillRef idx="2">
              <a:scrgbClr r="0" g="0" b="0"/>
            </a:fillRef>
            <a:effectRef idx="1">
              <a:schemeClr val="accent2">
                <a:hueOff val="0"/>
                <a:satOff val="0"/>
                <a:lumOff val="0"/>
                <a:alphaOff val="0"/>
              </a:schemeClr>
            </a:effectRef>
            <a:fontRef idx="minor">
              <a:schemeClr val="dk1"/>
            </a:fontRef>
          </p:style>
        </p:sp>
        <p:sp>
          <p:nvSpPr>
            <p:cNvPr id="60" name="Hexagon 4"/>
            <p:cNvSpPr/>
            <p:nvPr/>
          </p:nvSpPr>
          <p:spPr>
            <a:xfrm>
              <a:off x="3211515" y="982021"/>
              <a:ext cx="426839" cy="499758"/>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kern="1200" dirty="0" smtClean="0"/>
                <a:t>FRELs/FRLs</a:t>
              </a:r>
              <a:endParaRPr lang="en-US" sz="600" kern="1200" dirty="0"/>
            </a:p>
          </p:txBody>
        </p:sp>
      </p:grpSp>
      <p:grpSp>
        <p:nvGrpSpPr>
          <p:cNvPr id="68" name="Group 67"/>
          <p:cNvGrpSpPr/>
          <p:nvPr/>
        </p:nvGrpSpPr>
        <p:grpSpPr>
          <a:xfrm>
            <a:off x="7543800" y="4114800"/>
            <a:ext cx="969940" cy="966639"/>
            <a:chOff x="2791232" y="2574044"/>
            <a:chExt cx="969940" cy="966639"/>
          </a:xfrm>
          <a:scene3d>
            <a:camera prst="orthographicFront"/>
            <a:lightRig rig="flat" dir="t"/>
          </a:scene3d>
        </p:grpSpPr>
        <p:sp>
          <p:nvSpPr>
            <p:cNvPr id="69" name="Hexagon 68"/>
            <p:cNvSpPr/>
            <p:nvPr/>
          </p:nvSpPr>
          <p:spPr>
            <a:xfrm rot="5400000">
              <a:off x="2792882" y="2572394"/>
              <a:ext cx="966639" cy="969940"/>
            </a:xfrm>
            <a:prstGeom prst="hexagon">
              <a:avLst>
                <a:gd name="adj" fmla="val 25000"/>
                <a:gd name="vf" fmla="val 115470"/>
              </a:avLst>
            </a:prstGeom>
            <a:solidFill>
              <a:schemeClr val="accent3">
                <a:lumMod val="40000"/>
                <a:lumOff val="60000"/>
              </a:schemeClr>
            </a:solidFill>
            <a:sp3d prstMaterial="dkEdge">
              <a:bevelT w="8200" h="38100"/>
            </a:sp3d>
          </p:spPr>
          <p:style>
            <a:lnRef idx="0">
              <a:schemeClr val="lt1">
                <a:hueOff val="0"/>
                <a:satOff val="0"/>
                <a:lumOff val="0"/>
                <a:alphaOff val="0"/>
              </a:schemeClr>
            </a:lnRef>
            <a:fillRef idx="2">
              <a:scrgbClr r="0" g="0" b="0"/>
            </a:fillRef>
            <a:effectRef idx="1">
              <a:schemeClr val="accent2">
                <a:hueOff val="0"/>
                <a:satOff val="0"/>
                <a:lumOff val="0"/>
                <a:alphaOff val="0"/>
              </a:schemeClr>
            </a:effectRef>
            <a:fontRef idx="minor">
              <a:schemeClr val="dk1"/>
            </a:fontRef>
          </p:style>
        </p:sp>
        <p:sp>
          <p:nvSpPr>
            <p:cNvPr id="70" name="Hexagon 4"/>
            <p:cNvSpPr/>
            <p:nvPr/>
          </p:nvSpPr>
          <p:spPr>
            <a:xfrm>
              <a:off x="2952889" y="2735152"/>
              <a:ext cx="646626" cy="644426"/>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US" sz="1100" kern="1200" dirty="0" smtClean="0"/>
                <a:t>FRELs/FRLs</a:t>
              </a:r>
              <a:endParaRPr lang="en-US" sz="1100" kern="1200" dirty="0"/>
            </a:p>
          </p:txBody>
        </p:sp>
      </p:grpSp>
      <p:grpSp>
        <p:nvGrpSpPr>
          <p:cNvPr id="71" name="Group 70"/>
          <p:cNvGrpSpPr/>
          <p:nvPr/>
        </p:nvGrpSpPr>
        <p:grpSpPr>
          <a:xfrm>
            <a:off x="7836011" y="3124200"/>
            <a:ext cx="850789" cy="949131"/>
            <a:chOff x="2791232" y="2574044"/>
            <a:chExt cx="969940" cy="966639"/>
          </a:xfrm>
          <a:scene3d>
            <a:camera prst="orthographicFront"/>
            <a:lightRig rig="flat" dir="t"/>
          </a:scene3d>
        </p:grpSpPr>
        <p:sp>
          <p:nvSpPr>
            <p:cNvPr id="72" name="Hexagon 71"/>
            <p:cNvSpPr/>
            <p:nvPr/>
          </p:nvSpPr>
          <p:spPr>
            <a:xfrm rot="5400000">
              <a:off x="2792882" y="2572394"/>
              <a:ext cx="966639" cy="969940"/>
            </a:xfrm>
            <a:prstGeom prst="hexagon">
              <a:avLst>
                <a:gd name="adj" fmla="val 25000"/>
                <a:gd name="vf" fmla="val 115470"/>
              </a:avLst>
            </a:prstGeom>
            <a:solidFill>
              <a:schemeClr val="accent3">
                <a:lumMod val="40000"/>
                <a:lumOff val="60000"/>
              </a:schemeClr>
            </a:solidFill>
            <a:sp3d prstMaterial="dkEdge">
              <a:bevelT w="8200" h="38100"/>
            </a:sp3d>
          </p:spPr>
          <p:style>
            <a:lnRef idx="0">
              <a:schemeClr val="lt1">
                <a:hueOff val="0"/>
                <a:satOff val="0"/>
                <a:lumOff val="0"/>
                <a:alphaOff val="0"/>
              </a:schemeClr>
            </a:lnRef>
            <a:fillRef idx="2">
              <a:scrgbClr r="0" g="0" b="0"/>
            </a:fillRef>
            <a:effectRef idx="1">
              <a:schemeClr val="accent2">
                <a:hueOff val="0"/>
                <a:satOff val="0"/>
                <a:lumOff val="0"/>
                <a:alphaOff val="0"/>
              </a:schemeClr>
            </a:effectRef>
            <a:fontRef idx="minor">
              <a:schemeClr val="dk1"/>
            </a:fontRef>
          </p:style>
        </p:sp>
        <p:sp>
          <p:nvSpPr>
            <p:cNvPr id="73" name="Hexagon 4"/>
            <p:cNvSpPr/>
            <p:nvPr/>
          </p:nvSpPr>
          <p:spPr>
            <a:xfrm>
              <a:off x="2952889" y="2735152"/>
              <a:ext cx="646626" cy="644426"/>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US" sz="900" kern="1200" dirty="0" smtClean="0"/>
                <a:t>FRELs/FRLs</a:t>
              </a:r>
              <a:endParaRPr lang="en-US" sz="900" kern="1200" dirty="0"/>
            </a:p>
          </p:txBody>
        </p:sp>
      </p:grpSp>
    </p:spTree>
    <p:extLst>
      <p:ext uri="{BB962C8B-B14F-4D97-AF65-F5344CB8AC3E}">
        <p14:creationId xmlns:p14="http://schemas.microsoft.com/office/powerpoint/2010/main" val="402071269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81000" y="5029200"/>
            <a:ext cx="8458200" cy="1756011"/>
          </a:xfrm>
          <a:prstGeom prst="rect">
            <a:avLst/>
          </a:prstGeom>
          <a:solidFill>
            <a:schemeClr val="accent4">
              <a:lumMod val="60000"/>
              <a:lumOff val="40000"/>
              <a:alpha val="1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383310" y="2138065"/>
            <a:ext cx="8455890" cy="1976734"/>
          </a:xfrm>
          <a:prstGeom prst="rect">
            <a:avLst/>
          </a:prstGeom>
          <a:solidFill>
            <a:srgbClr val="984807">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383310" y="2971798"/>
            <a:ext cx="8455890" cy="2496235"/>
          </a:xfrm>
          <a:prstGeom prst="rect">
            <a:avLst/>
          </a:prstGeom>
          <a:solidFill>
            <a:schemeClr val="accent1">
              <a:lumMod val="75000"/>
              <a:alpha val="1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entagon 8"/>
          <p:cNvSpPr/>
          <p:nvPr/>
        </p:nvSpPr>
        <p:spPr>
          <a:xfrm rot="5400000">
            <a:off x="2895600" y="914400"/>
            <a:ext cx="5638800" cy="6248400"/>
          </a:xfrm>
          <a:prstGeom prst="homePlate">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0800000" scaled="1"/>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04800" y="76200"/>
            <a:ext cx="8229600" cy="960438"/>
          </a:xfrm>
        </p:spPr>
        <p:txBody>
          <a:bodyPr/>
          <a:lstStyle/>
          <a:p>
            <a:r>
              <a:rPr lang="en-US" dirty="0" smtClean="0"/>
              <a:t> Demonstration…</a:t>
            </a:r>
            <a:endParaRPr lang="en-US" dirty="0"/>
          </a:p>
        </p:txBody>
      </p:sp>
      <p:graphicFrame>
        <p:nvGraphicFramePr>
          <p:cNvPr id="7" name="Diagram 6"/>
          <p:cNvGraphicFramePr/>
          <p:nvPr>
            <p:extLst>
              <p:ext uri="{D42A27DB-BD31-4B8C-83A1-F6EECF244321}">
                <p14:modId xmlns:p14="http://schemas.microsoft.com/office/powerpoint/2010/main" val="1322892426"/>
              </p:ext>
            </p:extLst>
          </p:nvPr>
        </p:nvGraphicFramePr>
        <p:xfrm>
          <a:off x="2667000" y="-4064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Box 11"/>
          <p:cNvSpPr txBox="1"/>
          <p:nvPr/>
        </p:nvSpPr>
        <p:spPr>
          <a:xfrm>
            <a:off x="304800" y="5468034"/>
            <a:ext cx="2147704" cy="1077218"/>
          </a:xfrm>
          <a:prstGeom prst="rect">
            <a:avLst/>
          </a:prstGeom>
          <a:noFill/>
        </p:spPr>
        <p:txBody>
          <a:bodyPr wrap="none" rtlCol="0">
            <a:spAutoFit/>
          </a:bodyPr>
          <a:lstStyle/>
          <a:p>
            <a:endParaRPr lang="en-US" sz="1600" b="1" dirty="0">
              <a:latin typeface="Aharoni" panose="02010803020104030203" pitchFamily="2" charset="-79"/>
              <a:cs typeface="Aharoni" panose="02010803020104030203" pitchFamily="2" charset="-79"/>
            </a:endParaRPr>
          </a:p>
          <a:p>
            <a:r>
              <a:rPr lang="en-US" sz="1600" b="1" dirty="0" smtClean="0">
                <a:latin typeface="Aharoni" panose="02010803020104030203" pitchFamily="2" charset="-79"/>
                <a:cs typeface="Aharoni" panose="02010803020104030203" pitchFamily="2" charset="-79"/>
              </a:rPr>
              <a:t>PHASE 3</a:t>
            </a:r>
          </a:p>
          <a:p>
            <a:r>
              <a:rPr lang="en-US" sz="1600" b="1" dirty="0" smtClean="0">
                <a:cs typeface="Aharoni" panose="02010803020104030203" pitchFamily="2" charset="-79"/>
              </a:rPr>
              <a:t>Full implementation</a:t>
            </a:r>
          </a:p>
          <a:p>
            <a:r>
              <a:rPr lang="en-US" sz="1600" b="1" dirty="0" smtClean="0">
                <a:cs typeface="Aharoni" panose="02010803020104030203" pitchFamily="2" charset="-79"/>
              </a:rPr>
              <a:t>Result based payments</a:t>
            </a:r>
            <a:endParaRPr lang="en-US" sz="1600" b="1" dirty="0">
              <a:cs typeface="Aharoni" panose="02010803020104030203" pitchFamily="2" charset="-79"/>
            </a:endParaRPr>
          </a:p>
        </p:txBody>
      </p:sp>
      <p:sp>
        <p:nvSpPr>
          <p:cNvPr id="13" name="TextBox 12"/>
          <p:cNvSpPr txBox="1"/>
          <p:nvPr/>
        </p:nvSpPr>
        <p:spPr>
          <a:xfrm>
            <a:off x="304800" y="3376135"/>
            <a:ext cx="2521909" cy="1569660"/>
          </a:xfrm>
          <a:prstGeom prst="rect">
            <a:avLst/>
          </a:prstGeom>
          <a:noFill/>
        </p:spPr>
        <p:txBody>
          <a:bodyPr wrap="none" rtlCol="0">
            <a:spAutoFit/>
          </a:bodyPr>
          <a:lstStyle/>
          <a:p>
            <a:endParaRPr lang="en-US" sz="1600" b="1" dirty="0">
              <a:latin typeface="Aharoni" panose="02010803020104030203" pitchFamily="2" charset="-79"/>
              <a:cs typeface="Aharoni" panose="02010803020104030203" pitchFamily="2" charset="-79"/>
            </a:endParaRPr>
          </a:p>
          <a:p>
            <a:r>
              <a:rPr lang="en-US" sz="1600" b="1" dirty="0" smtClean="0">
                <a:latin typeface="Aharoni" panose="02010803020104030203" pitchFamily="2" charset="-79"/>
                <a:cs typeface="Aharoni" panose="02010803020104030203" pitchFamily="2" charset="-79"/>
              </a:rPr>
              <a:t>PHASE 2</a:t>
            </a:r>
          </a:p>
          <a:p>
            <a:r>
              <a:rPr lang="en-US" sz="1600" b="1" dirty="0" smtClean="0">
                <a:latin typeface="+mj-lt"/>
                <a:cs typeface="Aharoni" panose="02010803020104030203" pitchFamily="2" charset="-79"/>
              </a:rPr>
              <a:t>Implement. </a:t>
            </a:r>
            <a:r>
              <a:rPr lang="en-US" sz="1600" b="1" dirty="0" smtClean="0">
                <a:cs typeface="Aharoni" panose="02010803020104030203" pitchFamily="2" charset="-79"/>
              </a:rPr>
              <a:t>NS/AP, PAMs</a:t>
            </a:r>
            <a:endParaRPr lang="en-US" sz="1600" b="1" dirty="0">
              <a:cs typeface="Aharoni" panose="02010803020104030203" pitchFamily="2" charset="-79"/>
            </a:endParaRPr>
          </a:p>
          <a:p>
            <a:r>
              <a:rPr lang="en-US" sz="1600" b="1" dirty="0" smtClean="0">
                <a:latin typeface="+mj-lt"/>
                <a:cs typeface="Aharoni" panose="02010803020104030203" pitchFamily="2" charset="-79"/>
              </a:rPr>
              <a:t>Demonstration activities</a:t>
            </a:r>
          </a:p>
          <a:p>
            <a:r>
              <a:rPr lang="en-US" sz="1600" b="1" dirty="0" smtClean="0">
                <a:latin typeface="+mj-lt"/>
                <a:cs typeface="Aharoni" panose="02010803020104030203" pitchFamily="2" charset="-79"/>
              </a:rPr>
              <a:t>(incl. result base payments)</a:t>
            </a:r>
          </a:p>
          <a:p>
            <a:endParaRPr lang="en-US" sz="1600" b="1" dirty="0">
              <a:latin typeface="+mj-lt"/>
              <a:cs typeface="Aharoni" panose="02010803020104030203" pitchFamily="2" charset="-79"/>
            </a:endParaRPr>
          </a:p>
        </p:txBody>
      </p:sp>
      <p:sp>
        <p:nvSpPr>
          <p:cNvPr id="14" name="TextBox 13"/>
          <p:cNvSpPr txBox="1"/>
          <p:nvPr/>
        </p:nvSpPr>
        <p:spPr>
          <a:xfrm>
            <a:off x="304800" y="1896070"/>
            <a:ext cx="1612877" cy="1077218"/>
          </a:xfrm>
          <a:prstGeom prst="rect">
            <a:avLst/>
          </a:prstGeom>
          <a:noFill/>
        </p:spPr>
        <p:txBody>
          <a:bodyPr wrap="none" rtlCol="0">
            <a:spAutoFit/>
          </a:bodyPr>
          <a:lstStyle/>
          <a:p>
            <a:endParaRPr lang="en-US" sz="1600" b="1" dirty="0">
              <a:latin typeface="Aharoni" panose="02010803020104030203" pitchFamily="2" charset="-79"/>
              <a:cs typeface="Aharoni" panose="02010803020104030203" pitchFamily="2" charset="-79"/>
            </a:endParaRPr>
          </a:p>
          <a:p>
            <a:r>
              <a:rPr lang="en-US" sz="1600" b="1" dirty="0" smtClean="0">
                <a:latin typeface="Aharoni" panose="02010803020104030203" pitchFamily="2" charset="-79"/>
                <a:cs typeface="Aharoni" panose="02010803020104030203" pitchFamily="2" charset="-79"/>
              </a:rPr>
              <a:t>PHASE 1</a:t>
            </a:r>
          </a:p>
          <a:p>
            <a:r>
              <a:rPr lang="en-US" sz="1600" b="1" dirty="0" smtClean="0">
                <a:cs typeface="Aharoni" panose="02010803020104030203" pitchFamily="2" charset="-79"/>
              </a:rPr>
              <a:t>CB, </a:t>
            </a:r>
            <a:r>
              <a:rPr lang="en-US" sz="1600" b="1" dirty="0" err="1" smtClean="0">
                <a:cs typeface="Aharoni" panose="02010803020104030203" pitchFamily="2" charset="-79"/>
              </a:rPr>
              <a:t>devel</a:t>
            </a:r>
            <a:r>
              <a:rPr lang="en-US" sz="1600" b="1" dirty="0" smtClean="0">
                <a:cs typeface="Aharoni" panose="02010803020104030203" pitchFamily="2" charset="-79"/>
              </a:rPr>
              <a:t>. NS/AP</a:t>
            </a:r>
          </a:p>
          <a:p>
            <a:r>
              <a:rPr lang="en-US" sz="1600" b="1" dirty="0" smtClean="0">
                <a:cs typeface="Aharoni" panose="02010803020104030203" pitchFamily="2" charset="-79"/>
              </a:rPr>
              <a:t>PAMs</a:t>
            </a:r>
            <a:endParaRPr lang="en-US" sz="1600" b="1" dirty="0">
              <a:cs typeface="Aharoni" panose="02010803020104030203" pitchFamily="2" charset="-79"/>
            </a:endParaRPr>
          </a:p>
        </p:txBody>
      </p:sp>
      <p:grpSp>
        <p:nvGrpSpPr>
          <p:cNvPr id="21" name="Group 20"/>
          <p:cNvGrpSpPr/>
          <p:nvPr/>
        </p:nvGrpSpPr>
        <p:grpSpPr>
          <a:xfrm>
            <a:off x="4151710" y="5550761"/>
            <a:ext cx="1791890" cy="1117602"/>
            <a:chOff x="1435298" y="1473198"/>
            <a:chExt cx="1791890" cy="1117602"/>
          </a:xfrm>
        </p:grpSpPr>
        <p:sp>
          <p:nvSpPr>
            <p:cNvPr id="22" name="Oval 21"/>
            <p:cNvSpPr/>
            <p:nvPr/>
          </p:nvSpPr>
          <p:spPr>
            <a:xfrm>
              <a:off x="1435298" y="1473198"/>
              <a:ext cx="1791890" cy="1117602"/>
            </a:xfrm>
            <a:prstGeom prst="ellipse">
              <a:avLst/>
            </a:prstGeom>
          </p:spPr>
          <p:style>
            <a:lnRef idx="2">
              <a:schemeClr val="lt1">
                <a:hueOff val="0"/>
                <a:satOff val="0"/>
                <a:lumOff val="0"/>
                <a:alphaOff val="0"/>
              </a:schemeClr>
            </a:lnRef>
            <a:fillRef idx="1">
              <a:schemeClr val="accent2">
                <a:alpha val="50000"/>
                <a:hueOff val="1560506"/>
                <a:satOff val="-1946"/>
                <a:lumOff val="458"/>
                <a:alphaOff val="0"/>
              </a:schemeClr>
            </a:fillRef>
            <a:effectRef idx="0">
              <a:schemeClr val="accent2">
                <a:alpha val="50000"/>
                <a:hueOff val="1560506"/>
                <a:satOff val="-1946"/>
                <a:lumOff val="458"/>
                <a:alphaOff val="0"/>
              </a:schemeClr>
            </a:effectRef>
            <a:fontRef idx="minor">
              <a:schemeClr val="tx1"/>
            </a:fontRef>
          </p:style>
        </p:sp>
        <p:sp>
          <p:nvSpPr>
            <p:cNvPr id="23" name="Oval 4"/>
            <p:cNvSpPr/>
            <p:nvPr/>
          </p:nvSpPr>
          <p:spPr>
            <a:xfrm>
              <a:off x="1697714"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NFMS</a:t>
              </a:r>
              <a:endParaRPr lang="en-US" sz="1700" kern="1200" dirty="0"/>
            </a:p>
          </p:txBody>
        </p:sp>
      </p:grpSp>
      <p:grpSp>
        <p:nvGrpSpPr>
          <p:cNvPr id="24" name="Group 23"/>
          <p:cNvGrpSpPr/>
          <p:nvPr/>
        </p:nvGrpSpPr>
        <p:grpSpPr>
          <a:xfrm>
            <a:off x="5562600" y="2209800"/>
            <a:ext cx="1791890" cy="1117602"/>
            <a:chOff x="2868810" y="1473198"/>
            <a:chExt cx="1791890" cy="1117602"/>
          </a:xfrm>
          <a:solidFill>
            <a:schemeClr val="bg2"/>
          </a:solidFill>
        </p:grpSpPr>
        <p:sp>
          <p:nvSpPr>
            <p:cNvPr id="25" name="Oval 24"/>
            <p:cNvSpPr/>
            <p:nvPr/>
          </p:nvSpPr>
          <p:spPr>
            <a:xfrm>
              <a:off x="2868810" y="1473198"/>
              <a:ext cx="1791890" cy="1117602"/>
            </a:xfrm>
            <a:prstGeom prst="ellipse">
              <a:avLst/>
            </a:prstGeom>
            <a:grpFill/>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26" name="Oval 4"/>
            <p:cNvSpPr/>
            <p:nvPr/>
          </p:nvSpPr>
          <p:spPr>
            <a:xfrm>
              <a:off x="3131226"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27" name="Group 26"/>
          <p:cNvGrpSpPr/>
          <p:nvPr/>
        </p:nvGrpSpPr>
        <p:grpSpPr>
          <a:xfrm>
            <a:off x="5562600" y="3301998"/>
            <a:ext cx="1791890" cy="1117602"/>
            <a:chOff x="2868810" y="1473198"/>
            <a:chExt cx="1791890" cy="1117602"/>
          </a:xfrm>
          <a:solidFill>
            <a:schemeClr val="bg2">
              <a:lumMod val="90000"/>
            </a:schemeClr>
          </a:solidFill>
        </p:grpSpPr>
        <p:sp>
          <p:nvSpPr>
            <p:cNvPr id="28" name="Oval 27"/>
            <p:cNvSpPr/>
            <p:nvPr/>
          </p:nvSpPr>
          <p:spPr>
            <a:xfrm>
              <a:off x="2868810" y="1473198"/>
              <a:ext cx="1791890" cy="1117602"/>
            </a:xfrm>
            <a:prstGeom prst="ellipse">
              <a:avLst/>
            </a:prstGeom>
            <a:grpFill/>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29" name="Oval 4"/>
            <p:cNvSpPr/>
            <p:nvPr/>
          </p:nvSpPr>
          <p:spPr>
            <a:xfrm>
              <a:off x="3131226"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30" name="Group 29"/>
          <p:cNvGrpSpPr/>
          <p:nvPr/>
        </p:nvGrpSpPr>
        <p:grpSpPr>
          <a:xfrm>
            <a:off x="5562600" y="4419600"/>
            <a:ext cx="1791890" cy="1117602"/>
            <a:chOff x="2868810" y="1473198"/>
            <a:chExt cx="1791890" cy="1117602"/>
          </a:xfrm>
          <a:solidFill>
            <a:schemeClr val="bg2">
              <a:lumMod val="75000"/>
            </a:schemeClr>
          </a:solidFill>
        </p:grpSpPr>
        <p:sp>
          <p:nvSpPr>
            <p:cNvPr id="31" name="Oval 30"/>
            <p:cNvSpPr/>
            <p:nvPr/>
          </p:nvSpPr>
          <p:spPr>
            <a:xfrm>
              <a:off x="2868810" y="1473198"/>
              <a:ext cx="1791890" cy="1117602"/>
            </a:xfrm>
            <a:prstGeom prst="ellipse">
              <a:avLst/>
            </a:prstGeom>
            <a:grpFill/>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32" name="Oval 4"/>
            <p:cNvSpPr/>
            <p:nvPr/>
          </p:nvSpPr>
          <p:spPr>
            <a:xfrm>
              <a:off x="3131226"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33" name="Group 32"/>
          <p:cNvGrpSpPr/>
          <p:nvPr/>
        </p:nvGrpSpPr>
        <p:grpSpPr>
          <a:xfrm>
            <a:off x="5562600" y="5562600"/>
            <a:ext cx="1791890" cy="1117602"/>
            <a:chOff x="2868810" y="1473198"/>
            <a:chExt cx="1791890" cy="1117602"/>
          </a:xfrm>
        </p:grpSpPr>
        <p:sp>
          <p:nvSpPr>
            <p:cNvPr id="34" name="Oval 33"/>
            <p:cNvSpPr/>
            <p:nvPr/>
          </p:nvSpPr>
          <p:spPr>
            <a:xfrm>
              <a:off x="2868810" y="1473198"/>
              <a:ext cx="1791890" cy="1117602"/>
            </a:xfrm>
            <a:prstGeom prst="ellipse">
              <a:avLst/>
            </a:prstGeom>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35" name="Oval 4"/>
            <p:cNvSpPr/>
            <p:nvPr/>
          </p:nvSpPr>
          <p:spPr>
            <a:xfrm>
              <a:off x="3131226"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42" name="Group 41"/>
          <p:cNvGrpSpPr/>
          <p:nvPr/>
        </p:nvGrpSpPr>
        <p:grpSpPr>
          <a:xfrm>
            <a:off x="1752600" y="1346200"/>
            <a:ext cx="6096000" cy="4064000"/>
            <a:chOff x="1524000" y="1346200"/>
            <a:chExt cx="6096000" cy="4064000"/>
          </a:xfrm>
        </p:grpSpPr>
        <p:graphicFrame>
          <p:nvGraphicFramePr>
            <p:cNvPr id="20" name="Diagram 19"/>
            <p:cNvGraphicFramePr/>
            <p:nvPr>
              <p:extLst>
                <p:ext uri="{D42A27DB-BD31-4B8C-83A1-F6EECF244321}">
                  <p14:modId xmlns:p14="http://schemas.microsoft.com/office/powerpoint/2010/main" val="1574670453"/>
                </p:ext>
              </p:extLst>
            </p:nvPr>
          </p:nvGraphicFramePr>
          <p:xfrm>
            <a:off x="1524000" y="1346200"/>
            <a:ext cx="609600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pSp>
          <p:nvGrpSpPr>
            <p:cNvPr id="39" name="Group 38"/>
            <p:cNvGrpSpPr/>
            <p:nvPr/>
          </p:nvGrpSpPr>
          <p:grpSpPr>
            <a:xfrm>
              <a:off x="4185526" y="2992803"/>
              <a:ext cx="762793" cy="794071"/>
              <a:chOff x="2666208" y="2312179"/>
              <a:chExt cx="762793" cy="794071"/>
            </a:xfrm>
            <a:solidFill>
              <a:srgbClr val="A99085"/>
            </a:solidFill>
            <a:scene3d>
              <a:camera prst="orthographicFront"/>
              <a:lightRig rig="flat" dir="t"/>
            </a:scene3d>
          </p:grpSpPr>
          <p:sp>
            <p:nvSpPr>
              <p:cNvPr id="40" name="Hexagon 39"/>
              <p:cNvSpPr/>
              <p:nvPr/>
            </p:nvSpPr>
            <p:spPr>
              <a:xfrm rot="5400000">
                <a:off x="2650569" y="2327818"/>
                <a:ext cx="794071" cy="762793"/>
              </a:xfrm>
              <a:prstGeom prst="hexagon">
                <a:avLst>
                  <a:gd name="adj" fmla="val 25000"/>
                  <a:gd name="vf" fmla="val 115470"/>
                </a:avLst>
              </a:prstGeom>
              <a:grpFill/>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sp>
          <p:sp>
            <p:nvSpPr>
              <p:cNvPr id="41" name="Hexagon 4"/>
              <p:cNvSpPr/>
              <p:nvPr/>
            </p:nvSpPr>
            <p:spPr>
              <a:xfrm>
                <a:off x="2790836" y="2441918"/>
                <a:ext cx="513537" cy="534593"/>
              </a:xfrm>
              <a:prstGeom prst="rect">
                <a:avLst/>
              </a:prstGeom>
              <a:grpFill/>
              <a:sp3d/>
            </p:spPr>
            <p:style>
              <a:lnRef idx="0">
                <a:scrgbClr r="0" g="0" b="0"/>
              </a:lnRef>
              <a:fillRef idx="0">
                <a:scrgbClr r="0" g="0" b="0"/>
              </a:fillRef>
              <a:effectRef idx="0">
                <a:scrgbClr r="0" g="0" b="0"/>
              </a:effectRef>
              <a:fontRef idx="minor">
                <a:schemeClr val="dk1"/>
              </a:fontRef>
            </p:style>
            <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t>SNFMS</a:t>
                </a:r>
                <a:endParaRPr lang="en-US" sz="1400" kern="1200" dirty="0"/>
              </a:p>
            </p:txBody>
          </p:sp>
        </p:grpSp>
      </p:grpSp>
      <p:grpSp>
        <p:nvGrpSpPr>
          <p:cNvPr id="49" name="Group 48"/>
          <p:cNvGrpSpPr/>
          <p:nvPr/>
        </p:nvGrpSpPr>
        <p:grpSpPr>
          <a:xfrm>
            <a:off x="7047310" y="5562600"/>
            <a:ext cx="1791890" cy="1117602"/>
            <a:chOff x="4302323" y="1473198"/>
            <a:chExt cx="1791890" cy="1117602"/>
          </a:xfrm>
        </p:grpSpPr>
        <p:sp>
          <p:nvSpPr>
            <p:cNvPr id="50" name="Oval 49"/>
            <p:cNvSpPr/>
            <p:nvPr/>
          </p:nvSpPr>
          <p:spPr>
            <a:xfrm>
              <a:off x="4302323" y="1473198"/>
              <a:ext cx="1791890" cy="1117602"/>
            </a:xfrm>
            <a:prstGeom prst="ellipse">
              <a:avLst/>
            </a:prstGeom>
          </p:spPr>
          <p:style>
            <a:lnRef idx="2">
              <a:schemeClr val="lt1">
                <a:hueOff val="0"/>
                <a:satOff val="0"/>
                <a:lumOff val="0"/>
                <a:alphaOff val="0"/>
              </a:schemeClr>
            </a:lnRef>
            <a:fillRef idx="1">
              <a:schemeClr val="accent2">
                <a:alpha val="50000"/>
                <a:hueOff val="4681519"/>
                <a:satOff val="-5839"/>
                <a:lumOff val="1373"/>
                <a:alphaOff val="0"/>
              </a:schemeClr>
            </a:fillRef>
            <a:effectRef idx="0">
              <a:schemeClr val="accent2">
                <a:alpha val="50000"/>
                <a:hueOff val="4681519"/>
                <a:satOff val="-5839"/>
                <a:lumOff val="1373"/>
                <a:alphaOff val="0"/>
              </a:schemeClr>
            </a:effectRef>
            <a:fontRef idx="minor">
              <a:schemeClr val="tx1"/>
            </a:fontRef>
          </p:style>
        </p:sp>
        <p:sp>
          <p:nvSpPr>
            <p:cNvPr id="51" name="Oval 4"/>
            <p:cNvSpPr/>
            <p:nvPr/>
          </p:nvSpPr>
          <p:spPr>
            <a:xfrm>
              <a:off x="4564739"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FRELs/FRLs</a:t>
              </a:r>
              <a:endParaRPr lang="en-US" sz="1700" kern="1200" dirty="0"/>
            </a:p>
          </p:txBody>
        </p:sp>
      </p:grpSp>
      <p:grpSp>
        <p:nvGrpSpPr>
          <p:cNvPr id="52" name="Group 51"/>
          <p:cNvGrpSpPr/>
          <p:nvPr/>
        </p:nvGrpSpPr>
        <p:grpSpPr>
          <a:xfrm>
            <a:off x="2703910" y="5562600"/>
            <a:ext cx="1791890" cy="1117602"/>
            <a:chOff x="-41169" y="1473198"/>
            <a:chExt cx="1791890" cy="1117602"/>
          </a:xfrm>
        </p:grpSpPr>
        <p:sp>
          <p:nvSpPr>
            <p:cNvPr id="53" name="Oval 52"/>
            <p:cNvSpPr/>
            <p:nvPr/>
          </p:nvSpPr>
          <p:spPr>
            <a:xfrm>
              <a:off x="-41169" y="1473198"/>
              <a:ext cx="1791890" cy="1117602"/>
            </a:xfrm>
            <a:prstGeom prst="ellipse">
              <a:avLst/>
            </a:prstGeom>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54" name="Oval 4"/>
            <p:cNvSpPr/>
            <p:nvPr/>
          </p:nvSpPr>
          <p:spPr>
            <a:xfrm>
              <a:off x="226721"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56" name="Group 55"/>
          <p:cNvGrpSpPr/>
          <p:nvPr/>
        </p:nvGrpSpPr>
        <p:grpSpPr>
          <a:xfrm>
            <a:off x="2700711" y="2177088"/>
            <a:ext cx="1791890" cy="1117602"/>
            <a:chOff x="1785" y="1473198"/>
            <a:chExt cx="1791890" cy="1117602"/>
          </a:xfrm>
        </p:grpSpPr>
        <p:sp>
          <p:nvSpPr>
            <p:cNvPr id="57" name="Oval 56"/>
            <p:cNvSpPr/>
            <p:nvPr/>
          </p:nvSpPr>
          <p:spPr>
            <a:xfrm>
              <a:off x="1785" y="1473198"/>
              <a:ext cx="1791890" cy="1117602"/>
            </a:xfrm>
            <a:prstGeom prst="ellipse">
              <a:avLst/>
            </a:prstGeom>
            <a:solidFill>
              <a:schemeClr val="accent2">
                <a:lumMod val="20000"/>
                <a:lumOff val="80000"/>
                <a:alpha val="50000"/>
              </a:schemeClr>
            </a:solidFill>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58" name="Oval 4"/>
            <p:cNvSpPr/>
            <p:nvPr/>
          </p:nvSpPr>
          <p:spPr>
            <a:xfrm>
              <a:off x="264201"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62" name="Group 61"/>
          <p:cNvGrpSpPr/>
          <p:nvPr/>
        </p:nvGrpSpPr>
        <p:grpSpPr>
          <a:xfrm>
            <a:off x="2746864" y="4470399"/>
            <a:ext cx="1791890" cy="1117602"/>
            <a:chOff x="1785" y="1473198"/>
            <a:chExt cx="1791890" cy="1117602"/>
          </a:xfrm>
          <a:solidFill>
            <a:schemeClr val="accent2">
              <a:lumMod val="60000"/>
              <a:lumOff val="40000"/>
            </a:schemeClr>
          </a:solidFill>
        </p:grpSpPr>
        <p:sp>
          <p:nvSpPr>
            <p:cNvPr id="63" name="Oval 62"/>
            <p:cNvSpPr/>
            <p:nvPr/>
          </p:nvSpPr>
          <p:spPr>
            <a:xfrm>
              <a:off x="1785" y="1473198"/>
              <a:ext cx="1791890" cy="1117602"/>
            </a:xfrm>
            <a:prstGeom prst="ellipse">
              <a:avLst/>
            </a:prstGeom>
            <a:grpFill/>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64" name="Oval 4"/>
            <p:cNvSpPr/>
            <p:nvPr/>
          </p:nvSpPr>
          <p:spPr>
            <a:xfrm>
              <a:off x="264201"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65" name="Group 64"/>
          <p:cNvGrpSpPr/>
          <p:nvPr/>
        </p:nvGrpSpPr>
        <p:grpSpPr>
          <a:xfrm>
            <a:off x="2731200" y="3327399"/>
            <a:ext cx="1791890" cy="1117602"/>
            <a:chOff x="1785" y="1473198"/>
            <a:chExt cx="1791890" cy="1117602"/>
          </a:xfrm>
          <a:solidFill>
            <a:schemeClr val="accent2">
              <a:lumMod val="40000"/>
              <a:lumOff val="60000"/>
            </a:schemeClr>
          </a:solidFill>
        </p:grpSpPr>
        <p:sp>
          <p:nvSpPr>
            <p:cNvPr id="66" name="Oval 65"/>
            <p:cNvSpPr/>
            <p:nvPr/>
          </p:nvSpPr>
          <p:spPr>
            <a:xfrm>
              <a:off x="1785" y="1473198"/>
              <a:ext cx="1791890" cy="1117602"/>
            </a:xfrm>
            <a:prstGeom prst="ellipse">
              <a:avLst/>
            </a:prstGeom>
            <a:grpFill/>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67" name="Oval 4"/>
            <p:cNvSpPr/>
            <p:nvPr/>
          </p:nvSpPr>
          <p:spPr>
            <a:xfrm>
              <a:off x="264201"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55" name="Group 54"/>
          <p:cNvGrpSpPr/>
          <p:nvPr/>
        </p:nvGrpSpPr>
        <p:grpSpPr>
          <a:xfrm>
            <a:off x="7560396" y="2286000"/>
            <a:ext cx="617727" cy="723256"/>
            <a:chOff x="3116071" y="870272"/>
            <a:chExt cx="617727" cy="723256"/>
          </a:xfrm>
          <a:scene3d>
            <a:camera prst="orthographicFront"/>
            <a:lightRig rig="flat" dir="t"/>
          </a:scene3d>
        </p:grpSpPr>
        <p:sp>
          <p:nvSpPr>
            <p:cNvPr id="59" name="Hexagon 58"/>
            <p:cNvSpPr/>
            <p:nvPr/>
          </p:nvSpPr>
          <p:spPr>
            <a:xfrm rot="5400000">
              <a:off x="3063307" y="923036"/>
              <a:ext cx="723256" cy="617727"/>
            </a:xfrm>
            <a:prstGeom prst="hexagon">
              <a:avLst>
                <a:gd name="adj" fmla="val 25000"/>
                <a:gd name="vf" fmla="val 115470"/>
              </a:avLst>
            </a:prstGeom>
            <a:solidFill>
              <a:schemeClr val="accent3">
                <a:lumMod val="40000"/>
                <a:lumOff val="60000"/>
              </a:schemeClr>
            </a:solidFill>
            <a:sp3d prstMaterial="dkEdge">
              <a:bevelT w="8200" h="38100"/>
            </a:sp3d>
          </p:spPr>
          <p:style>
            <a:lnRef idx="0">
              <a:schemeClr val="lt1">
                <a:hueOff val="0"/>
                <a:satOff val="0"/>
                <a:lumOff val="0"/>
                <a:alphaOff val="0"/>
              </a:schemeClr>
            </a:lnRef>
            <a:fillRef idx="2">
              <a:scrgbClr r="0" g="0" b="0"/>
            </a:fillRef>
            <a:effectRef idx="1">
              <a:schemeClr val="accent2">
                <a:hueOff val="0"/>
                <a:satOff val="0"/>
                <a:lumOff val="0"/>
                <a:alphaOff val="0"/>
              </a:schemeClr>
            </a:effectRef>
            <a:fontRef idx="minor">
              <a:schemeClr val="dk1"/>
            </a:fontRef>
          </p:style>
        </p:sp>
        <p:sp>
          <p:nvSpPr>
            <p:cNvPr id="60" name="Hexagon 4"/>
            <p:cNvSpPr/>
            <p:nvPr/>
          </p:nvSpPr>
          <p:spPr>
            <a:xfrm>
              <a:off x="3211515" y="982021"/>
              <a:ext cx="426839" cy="499758"/>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kern="1200" dirty="0" smtClean="0"/>
                <a:t>FRELs/FRLs</a:t>
              </a:r>
              <a:endParaRPr lang="en-US" sz="600" kern="1200" dirty="0"/>
            </a:p>
          </p:txBody>
        </p:sp>
      </p:grpSp>
      <p:grpSp>
        <p:nvGrpSpPr>
          <p:cNvPr id="68" name="Group 67"/>
          <p:cNvGrpSpPr/>
          <p:nvPr/>
        </p:nvGrpSpPr>
        <p:grpSpPr>
          <a:xfrm>
            <a:off x="7543800" y="4114800"/>
            <a:ext cx="969940" cy="966639"/>
            <a:chOff x="2791232" y="2574044"/>
            <a:chExt cx="969940" cy="966639"/>
          </a:xfrm>
          <a:scene3d>
            <a:camera prst="orthographicFront"/>
            <a:lightRig rig="flat" dir="t"/>
          </a:scene3d>
        </p:grpSpPr>
        <p:sp>
          <p:nvSpPr>
            <p:cNvPr id="69" name="Hexagon 68"/>
            <p:cNvSpPr/>
            <p:nvPr/>
          </p:nvSpPr>
          <p:spPr>
            <a:xfrm rot="5400000">
              <a:off x="2792882" y="2572394"/>
              <a:ext cx="966639" cy="969940"/>
            </a:xfrm>
            <a:prstGeom prst="hexagon">
              <a:avLst>
                <a:gd name="adj" fmla="val 25000"/>
                <a:gd name="vf" fmla="val 115470"/>
              </a:avLst>
            </a:prstGeom>
            <a:solidFill>
              <a:schemeClr val="accent3">
                <a:lumMod val="40000"/>
                <a:lumOff val="60000"/>
              </a:schemeClr>
            </a:solidFill>
            <a:sp3d prstMaterial="dkEdge">
              <a:bevelT w="8200" h="38100"/>
            </a:sp3d>
          </p:spPr>
          <p:style>
            <a:lnRef idx="0">
              <a:schemeClr val="lt1">
                <a:hueOff val="0"/>
                <a:satOff val="0"/>
                <a:lumOff val="0"/>
                <a:alphaOff val="0"/>
              </a:schemeClr>
            </a:lnRef>
            <a:fillRef idx="2">
              <a:scrgbClr r="0" g="0" b="0"/>
            </a:fillRef>
            <a:effectRef idx="1">
              <a:schemeClr val="accent2">
                <a:hueOff val="0"/>
                <a:satOff val="0"/>
                <a:lumOff val="0"/>
                <a:alphaOff val="0"/>
              </a:schemeClr>
            </a:effectRef>
            <a:fontRef idx="minor">
              <a:schemeClr val="dk1"/>
            </a:fontRef>
          </p:style>
        </p:sp>
        <p:sp>
          <p:nvSpPr>
            <p:cNvPr id="70" name="Hexagon 4"/>
            <p:cNvSpPr/>
            <p:nvPr/>
          </p:nvSpPr>
          <p:spPr>
            <a:xfrm>
              <a:off x="2952889" y="2735152"/>
              <a:ext cx="646626" cy="644426"/>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US" sz="1100" kern="1200" dirty="0" smtClean="0"/>
                <a:t>FRELs/FRLs</a:t>
              </a:r>
              <a:endParaRPr lang="en-US" sz="1100" kern="1200" dirty="0"/>
            </a:p>
          </p:txBody>
        </p:sp>
      </p:grpSp>
      <p:grpSp>
        <p:nvGrpSpPr>
          <p:cNvPr id="71" name="Group 70"/>
          <p:cNvGrpSpPr/>
          <p:nvPr/>
        </p:nvGrpSpPr>
        <p:grpSpPr>
          <a:xfrm>
            <a:off x="7836011" y="3124200"/>
            <a:ext cx="850789" cy="949131"/>
            <a:chOff x="2791232" y="2574044"/>
            <a:chExt cx="969940" cy="966639"/>
          </a:xfrm>
          <a:scene3d>
            <a:camera prst="orthographicFront"/>
            <a:lightRig rig="flat" dir="t"/>
          </a:scene3d>
        </p:grpSpPr>
        <p:sp>
          <p:nvSpPr>
            <p:cNvPr id="72" name="Hexagon 71"/>
            <p:cNvSpPr/>
            <p:nvPr/>
          </p:nvSpPr>
          <p:spPr>
            <a:xfrm rot="5400000">
              <a:off x="2792882" y="2572394"/>
              <a:ext cx="966639" cy="969940"/>
            </a:xfrm>
            <a:prstGeom prst="hexagon">
              <a:avLst>
                <a:gd name="adj" fmla="val 25000"/>
                <a:gd name="vf" fmla="val 115470"/>
              </a:avLst>
            </a:prstGeom>
            <a:solidFill>
              <a:schemeClr val="accent3">
                <a:lumMod val="40000"/>
                <a:lumOff val="60000"/>
              </a:schemeClr>
            </a:solidFill>
            <a:sp3d prstMaterial="dkEdge">
              <a:bevelT w="8200" h="38100"/>
            </a:sp3d>
          </p:spPr>
          <p:style>
            <a:lnRef idx="0">
              <a:schemeClr val="lt1">
                <a:hueOff val="0"/>
                <a:satOff val="0"/>
                <a:lumOff val="0"/>
                <a:alphaOff val="0"/>
              </a:schemeClr>
            </a:lnRef>
            <a:fillRef idx="2">
              <a:scrgbClr r="0" g="0" b="0"/>
            </a:fillRef>
            <a:effectRef idx="1">
              <a:schemeClr val="accent2">
                <a:hueOff val="0"/>
                <a:satOff val="0"/>
                <a:lumOff val="0"/>
                <a:alphaOff val="0"/>
              </a:schemeClr>
            </a:effectRef>
            <a:fontRef idx="minor">
              <a:schemeClr val="dk1"/>
            </a:fontRef>
          </p:style>
        </p:sp>
        <p:sp>
          <p:nvSpPr>
            <p:cNvPr id="73" name="Hexagon 4"/>
            <p:cNvSpPr/>
            <p:nvPr/>
          </p:nvSpPr>
          <p:spPr>
            <a:xfrm>
              <a:off x="2952889" y="2735152"/>
              <a:ext cx="646626" cy="644426"/>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US" sz="900" kern="1200" dirty="0" smtClean="0"/>
                <a:t>FRELs/FRLs</a:t>
              </a:r>
              <a:endParaRPr lang="en-US" sz="900" kern="1200" dirty="0"/>
            </a:p>
          </p:txBody>
        </p:sp>
      </p:grpSp>
      <p:sp>
        <p:nvSpPr>
          <p:cNvPr id="61" name="Rectangle 60"/>
          <p:cNvSpPr/>
          <p:nvPr/>
        </p:nvSpPr>
        <p:spPr>
          <a:xfrm>
            <a:off x="0" y="838200"/>
            <a:ext cx="9144000" cy="609600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solidFill>
                  <a:schemeClr val="bg1">
                    <a:lumMod val="65000"/>
                  </a:schemeClr>
                </a:solidFill>
              </a:rPr>
              <a:t>Demonstration activities</a:t>
            </a:r>
            <a:endParaRPr lang="en-US" sz="4400" b="1" dirty="0">
              <a:solidFill>
                <a:schemeClr val="bg1">
                  <a:lumMod val="65000"/>
                </a:schemeClr>
              </a:solidFill>
            </a:endParaRPr>
          </a:p>
        </p:txBody>
      </p:sp>
      <p:sp>
        <p:nvSpPr>
          <p:cNvPr id="3" name="Rectangle 2"/>
          <p:cNvSpPr/>
          <p:nvPr/>
        </p:nvSpPr>
        <p:spPr>
          <a:xfrm>
            <a:off x="381000" y="2971798"/>
            <a:ext cx="8458200" cy="2496236"/>
          </a:xfrm>
          <a:prstGeom prst="rect">
            <a:avLst/>
          </a:prstGeom>
          <a:solidFill>
            <a:srgbClr val="376092">
              <a:alpha val="3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Oval Callout 73"/>
          <p:cNvSpPr/>
          <p:nvPr/>
        </p:nvSpPr>
        <p:spPr>
          <a:xfrm>
            <a:off x="381000" y="2971801"/>
            <a:ext cx="2505927" cy="943344"/>
          </a:xfrm>
          <a:prstGeom prst="wedgeEllipseCallout">
            <a:avLst>
              <a:gd name="adj1" fmla="val 28522"/>
              <a:gd name="adj2" fmla="val 83510"/>
            </a:avLst>
          </a:prstGeom>
          <a:solidFill>
            <a:srgbClr val="FFFFFF"/>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b="1" dirty="0" smtClean="0">
                <a:solidFill>
                  <a:schemeClr val="tx1"/>
                </a:solidFill>
              </a:rPr>
              <a:t>Decision 2/CP.13 </a:t>
            </a:r>
          </a:p>
          <a:p>
            <a:r>
              <a:rPr lang="en-GB" sz="1400" b="1" i="1" dirty="0" smtClean="0">
                <a:solidFill>
                  <a:schemeClr val="tx1"/>
                </a:solidFill>
              </a:rPr>
              <a:t>Indicative Guidance</a:t>
            </a:r>
          </a:p>
          <a:p>
            <a:endParaRPr lang="en-GB" sz="1100" i="1" dirty="0">
              <a:solidFill>
                <a:schemeClr val="tx1"/>
              </a:solidFill>
            </a:endParaRPr>
          </a:p>
        </p:txBody>
      </p:sp>
      <p:sp>
        <p:nvSpPr>
          <p:cNvPr id="75" name="Folded Corner 74"/>
          <p:cNvSpPr/>
          <p:nvPr/>
        </p:nvSpPr>
        <p:spPr>
          <a:xfrm>
            <a:off x="2362200" y="2971798"/>
            <a:ext cx="6477000" cy="2496236"/>
          </a:xfrm>
          <a:prstGeom prst="foldedCorner">
            <a:avLst/>
          </a:prstGeom>
          <a:solidFill>
            <a:schemeClr val="accent1">
              <a:lumMod val="20000"/>
              <a:lumOff val="80000"/>
            </a:schemeClr>
          </a:solidFill>
          <a:ln w="9525"/>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900" dirty="0">
              <a:solidFill>
                <a:srgbClr val="000000"/>
              </a:solidFill>
            </a:endParaRPr>
          </a:p>
          <a:p>
            <a:endParaRPr lang="en-GB" sz="900" dirty="0" smtClean="0">
              <a:solidFill>
                <a:srgbClr val="000000"/>
              </a:solidFill>
            </a:endParaRPr>
          </a:p>
          <a:p>
            <a:endParaRPr lang="en-GB" sz="900" dirty="0">
              <a:solidFill>
                <a:srgbClr val="000000"/>
              </a:solidFill>
            </a:endParaRPr>
          </a:p>
          <a:p>
            <a:r>
              <a:rPr lang="en-GB" sz="900" dirty="0" smtClean="0">
                <a:solidFill>
                  <a:srgbClr val="000000"/>
                </a:solidFill>
              </a:rPr>
              <a:t>1</a:t>
            </a:r>
            <a:r>
              <a:rPr lang="en-GB" sz="900" dirty="0">
                <a:solidFill>
                  <a:srgbClr val="000000"/>
                </a:solidFill>
              </a:rPr>
              <a:t>. Demonstration activities should be undertaken with the approval of the host Party. </a:t>
            </a:r>
          </a:p>
          <a:p>
            <a:r>
              <a:rPr lang="en-GB" sz="900" dirty="0">
                <a:solidFill>
                  <a:srgbClr val="000000"/>
                </a:solidFill>
              </a:rPr>
              <a:t>2. Estimates of reductions or increases of emissions should be results based, demonstrable, transparent and verifiable, and estimated consistently over time. </a:t>
            </a:r>
          </a:p>
          <a:p>
            <a:r>
              <a:rPr lang="en-GB" sz="900" dirty="0">
                <a:solidFill>
                  <a:srgbClr val="000000"/>
                </a:solidFill>
              </a:rPr>
              <a:t>3. The use of the methodologies </a:t>
            </a:r>
            <a:r>
              <a:rPr lang="en-GB" sz="900" dirty="0" smtClean="0">
                <a:solidFill>
                  <a:srgbClr val="000000"/>
                </a:solidFill>
              </a:rPr>
              <a:t> </a:t>
            </a:r>
            <a:r>
              <a:rPr lang="en-GB" sz="900" i="1" dirty="0" smtClean="0">
                <a:solidFill>
                  <a:srgbClr val="000000"/>
                </a:solidFill>
              </a:rPr>
              <a:t>most recent reporting GL </a:t>
            </a:r>
            <a:r>
              <a:rPr lang="en-GB" sz="900" dirty="0" smtClean="0">
                <a:solidFill>
                  <a:srgbClr val="000000"/>
                </a:solidFill>
              </a:rPr>
              <a:t>is </a:t>
            </a:r>
            <a:r>
              <a:rPr lang="en-GB" sz="900" dirty="0">
                <a:solidFill>
                  <a:srgbClr val="000000"/>
                </a:solidFill>
              </a:rPr>
              <a:t>encouraged as a basis for estimating and monitoring emissions. </a:t>
            </a:r>
          </a:p>
          <a:p>
            <a:r>
              <a:rPr lang="en-GB" sz="900" dirty="0">
                <a:solidFill>
                  <a:srgbClr val="000000"/>
                </a:solidFill>
              </a:rPr>
              <a:t>4. Emission reductions from national demonstration activities should be assessed on the basis of national emissions from deforestation and forest degradation. </a:t>
            </a:r>
          </a:p>
          <a:p>
            <a:r>
              <a:rPr lang="en-GB" sz="900" dirty="0">
                <a:solidFill>
                  <a:srgbClr val="000000"/>
                </a:solidFill>
              </a:rPr>
              <a:t>5. Subnational demonstration activities should be assessed within the boundary used for the demonstration, and assessed for associated displacement of emissions. </a:t>
            </a:r>
          </a:p>
          <a:p>
            <a:r>
              <a:rPr lang="en-GB" sz="900" dirty="0">
                <a:solidFill>
                  <a:srgbClr val="000000"/>
                </a:solidFill>
              </a:rPr>
              <a:t>6. Reductions in emissions or increases resulting from the demonstration activity should be based on historical emissions, taking into account national circumstances. </a:t>
            </a:r>
          </a:p>
          <a:p>
            <a:r>
              <a:rPr lang="en-GB" sz="900" dirty="0">
                <a:solidFill>
                  <a:srgbClr val="000000"/>
                </a:solidFill>
              </a:rPr>
              <a:t>7. </a:t>
            </a:r>
            <a:r>
              <a:rPr lang="en-GB" sz="900" dirty="0" smtClean="0">
                <a:solidFill>
                  <a:srgbClr val="000000"/>
                </a:solidFill>
              </a:rPr>
              <a:t>Subnational </a:t>
            </a:r>
            <a:r>
              <a:rPr lang="en-GB" sz="900" dirty="0">
                <a:solidFill>
                  <a:srgbClr val="000000"/>
                </a:solidFill>
              </a:rPr>
              <a:t>approaches, where applied, should constitute a step towards the development of national approaches, reference levels and estimates. </a:t>
            </a:r>
          </a:p>
          <a:p>
            <a:r>
              <a:rPr lang="en-GB" sz="900" dirty="0">
                <a:solidFill>
                  <a:srgbClr val="000000"/>
                </a:solidFill>
              </a:rPr>
              <a:t>8. Demonstration activities should be consistent with sustainable forest management, noting, inter alia, the relevant provisions of the </a:t>
            </a:r>
            <a:r>
              <a:rPr lang="en-GB" sz="900" dirty="0" smtClean="0">
                <a:solidFill>
                  <a:srgbClr val="000000"/>
                </a:solidFill>
              </a:rPr>
              <a:t>UNFF, </a:t>
            </a:r>
            <a:r>
              <a:rPr lang="en-GB" sz="900" dirty="0">
                <a:solidFill>
                  <a:srgbClr val="000000"/>
                </a:solidFill>
              </a:rPr>
              <a:t>the </a:t>
            </a:r>
            <a:r>
              <a:rPr lang="en-GB" sz="900" dirty="0" smtClean="0">
                <a:solidFill>
                  <a:srgbClr val="000000"/>
                </a:solidFill>
              </a:rPr>
              <a:t>UNCCD and UNCBD. </a:t>
            </a:r>
            <a:endParaRPr lang="en-GB" sz="900" dirty="0">
              <a:solidFill>
                <a:srgbClr val="000000"/>
              </a:solidFill>
            </a:endParaRPr>
          </a:p>
          <a:p>
            <a:r>
              <a:rPr lang="en-GB" sz="900" dirty="0">
                <a:solidFill>
                  <a:srgbClr val="000000"/>
                </a:solidFill>
              </a:rPr>
              <a:t>9. Experiences in implementing activities should be reported and made available via the Web platform</a:t>
            </a:r>
            <a:r>
              <a:rPr lang="en-GB" sz="900" dirty="0" smtClean="0">
                <a:solidFill>
                  <a:srgbClr val="000000"/>
                </a:solidFill>
              </a:rPr>
              <a:t>. </a:t>
            </a:r>
            <a:endParaRPr lang="en-GB" sz="900" dirty="0">
              <a:solidFill>
                <a:srgbClr val="000000"/>
              </a:solidFill>
            </a:endParaRPr>
          </a:p>
          <a:p>
            <a:r>
              <a:rPr lang="en-GB" sz="900" dirty="0">
                <a:solidFill>
                  <a:srgbClr val="000000"/>
                </a:solidFill>
              </a:rPr>
              <a:t>10. Reporting on demonstration activities should include a description of the activities and their effectiveness, and may include other information. </a:t>
            </a:r>
          </a:p>
          <a:p>
            <a:r>
              <a:rPr lang="en-GB" sz="900" dirty="0">
                <a:solidFill>
                  <a:srgbClr val="000000"/>
                </a:solidFill>
              </a:rPr>
              <a:t>11. Independent expert review is encouraged. </a:t>
            </a:r>
          </a:p>
        </p:txBody>
      </p:sp>
    </p:spTree>
    <p:extLst>
      <p:ext uri="{BB962C8B-B14F-4D97-AF65-F5344CB8AC3E}">
        <p14:creationId xmlns:p14="http://schemas.microsoft.com/office/powerpoint/2010/main" val="255477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4"/>
                                        </p:tgtEl>
                                        <p:attrNameLst>
                                          <p:attrName>style.visibility</p:attrName>
                                        </p:attrNameLst>
                                      </p:cBhvr>
                                      <p:to>
                                        <p:strVal val="visible"/>
                                      </p:to>
                                    </p:set>
                                    <p:animEffect transition="in" filter="fade">
                                      <p:cBhvr>
                                        <p:cTn id="15" dur="500"/>
                                        <p:tgtEl>
                                          <p:spTgt spid="7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5"/>
                                        </p:tgtEl>
                                        <p:attrNameLst>
                                          <p:attrName>style.visibility</p:attrName>
                                        </p:attrNameLst>
                                      </p:cBhvr>
                                      <p:to>
                                        <p:strVal val="visible"/>
                                      </p:to>
                                    </p:set>
                                    <p:animEffect transition="in" filter="fade">
                                      <p:cBhvr>
                                        <p:cTn id="20"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3" grpId="0" animBg="1"/>
      <p:bldP spid="74" grpId="0" animBg="1"/>
      <p:bldP spid="7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81000" y="5029200"/>
            <a:ext cx="8458200" cy="1756011"/>
          </a:xfrm>
          <a:prstGeom prst="rect">
            <a:avLst/>
          </a:prstGeom>
          <a:solidFill>
            <a:schemeClr val="accent4">
              <a:lumMod val="60000"/>
              <a:lumOff val="40000"/>
              <a:alpha val="1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383310" y="2138065"/>
            <a:ext cx="8455890" cy="1976734"/>
          </a:xfrm>
          <a:prstGeom prst="rect">
            <a:avLst/>
          </a:prstGeom>
          <a:solidFill>
            <a:srgbClr val="984807">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383310" y="2971798"/>
            <a:ext cx="8455890" cy="2496235"/>
          </a:xfrm>
          <a:prstGeom prst="rect">
            <a:avLst/>
          </a:prstGeom>
          <a:solidFill>
            <a:schemeClr val="accent1">
              <a:lumMod val="75000"/>
              <a:alpha val="1019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entagon 8"/>
          <p:cNvSpPr/>
          <p:nvPr/>
        </p:nvSpPr>
        <p:spPr>
          <a:xfrm rot="5400000">
            <a:off x="2895600" y="914400"/>
            <a:ext cx="5638800" cy="6248400"/>
          </a:xfrm>
          <a:prstGeom prst="homePlate">
            <a:avLst/>
          </a:prstGeom>
          <a:gradFill flip="none" rotWithShape="1">
            <a:gsLst>
              <a:gs pos="0">
                <a:schemeClr val="bg1">
                  <a:lumMod val="95000"/>
                  <a:shade val="30000"/>
                  <a:satMod val="115000"/>
                </a:schemeClr>
              </a:gs>
              <a:gs pos="50000">
                <a:schemeClr val="bg1">
                  <a:lumMod val="95000"/>
                  <a:shade val="67500"/>
                  <a:satMod val="115000"/>
                </a:schemeClr>
              </a:gs>
              <a:gs pos="100000">
                <a:schemeClr val="bg1">
                  <a:lumMod val="95000"/>
                  <a:shade val="100000"/>
                  <a:satMod val="115000"/>
                </a:schemeClr>
              </a:gs>
            </a:gsLst>
            <a:lin ang="10800000" scaled="1"/>
            <a:tileRect/>
          </a:gra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09600" y="76200"/>
            <a:ext cx="8229600" cy="960438"/>
          </a:xfrm>
        </p:spPr>
        <p:txBody>
          <a:bodyPr/>
          <a:lstStyle/>
          <a:p>
            <a:r>
              <a:rPr lang="en-US" dirty="0" smtClean="0"/>
              <a:t>Visualizing…</a:t>
            </a:r>
            <a:endParaRPr lang="en-US" dirty="0"/>
          </a:p>
        </p:txBody>
      </p:sp>
      <p:graphicFrame>
        <p:nvGraphicFramePr>
          <p:cNvPr id="7" name="Diagram 6"/>
          <p:cNvGraphicFramePr/>
          <p:nvPr>
            <p:extLst>
              <p:ext uri="{D42A27DB-BD31-4B8C-83A1-F6EECF244321}">
                <p14:modId xmlns:p14="http://schemas.microsoft.com/office/powerpoint/2010/main" val="80089230"/>
              </p:ext>
            </p:extLst>
          </p:nvPr>
        </p:nvGraphicFramePr>
        <p:xfrm>
          <a:off x="2667000" y="-4064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Box 11"/>
          <p:cNvSpPr txBox="1"/>
          <p:nvPr/>
        </p:nvSpPr>
        <p:spPr>
          <a:xfrm>
            <a:off x="304800" y="5468034"/>
            <a:ext cx="2147704" cy="1077218"/>
          </a:xfrm>
          <a:prstGeom prst="rect">
            <a:avLst/>
          </a:prstGeom>
          <a:noFill/>
        </p:spPr>
        <p:txBody>
          <a:bodyPr wrap="none" rtlCol="0">
            <a:spAutoFit/>
          </a:bodyPr>
          <a:lstStyle/>
          <a:p>
            <a:endParaRPr lang="en-US" sz="1600" b="1" dirty="0">
              <a:latin typeface="Aharoni" panose="02010803020104030203" pitchFamily="2" charset="-79"/>
              <a:cs typeface="Aharoni" panose="02010803020104030203" pitchFamily="2" charset="-79"/>
            </a:endParaRPr>
          </a:p>
          <a:p>
            <a:r>
              <a:rPr lang="en-US" sz="1600" b="1" dirty="0" smtClean="0">
                <a:latin typeface="Aharoni" panose="02010803020104030203" pitchFamily="2" charset="-79"/>
                <a:cs typeface="Aharoni" panose="02010803020104030203" pitchFamily="2" charset="-79"/>
              </a:rPr>
              <a:t>PHASE 3</a:t>
            </a:r>
          </a:p>
          <a:p>
            <a:r>
              <a:rPr lang="en-US" sz="1600" b="1" dirty="0" smtClean="0">
                <a:cs typeface="Aharoni" panose="02010803020104030203" pitchFamily="2" charset="-79"/>
              </a:rPr>
              <a:t>Full implementation</a:t>
            </a:r>
          </a:p>
          <a:p>
            <a:r>
              <a:rPr lang="en-US" sz="1600" b="1" dirty="0" smtClean="0">
                <a:cs typeface="Aharoni" panose="02010803020104030203" pitchFamily="2" charset="-79"/>
              </a:rPr>
              <a:t>Result based payments</a:t>
            </a:r>
            <a:endParaRPr lang="en-US" sz="1600" b="1" dirty="0">
              <a:cs typeface="Aharoni" panose="02010803020104030203" pitchFamily="2" charset="-79"/>
            </a:endParaRPr>
          </a:p>
        </p:txBody>
      </p:sp>
      <p:sp>
        <p:nvSpPr>
          <p:cNvPr id="13" name="TextBox 12"/>
          <p:cNvSpPr txBox="1"/>
          <p:nvPr/>
        </p:nvSpPr>
        <p:spPr>
          <a:xfrm>
            <a:off x="304800" y="3376135"/>
            <a:ext cx="2521909" cy="1569660"/>
          </a:xfrm>
          <a:prstGeom prst="rect">
            <a:avLst/>
          </a:prstGeom>
          <a:noFill/>
        </p:spPr>
        <p:txBody>
          <a:bodyPr wrap="none" rtlCol="0">
            <a:spAutoFit/>
          </a:bodyPr>
          <a:lstStyle/>
          <a:p>
            <a:endParaRPr lang="en-US" sz="1600" b="1" dirty="0">
              <a:latin typeface="Aharoni" panose="02010803020104030203" pitchFamily="2" charset="-79"/>
              <a:cs typeface="Aharoni" panose="02010803020104030203" pitchFamily="2" charset="-79"/>
            </a:endParaRPr>
          </a:p>
          <a:p>
            <a:r>
              <a:rPr lang="en-US" sz="1600" b="1" dirty="0" smtClean="0">
                <a:latin typeface="Aharoni" panose="02010803020104030203" pitchFamily="2" charset="-79"/>
                <a:cs typeface="Aharoni" panose="02010803020104030203" pitchFamily="2" charset="-79"/>
              </a:rPr>
              <a:t>PHASE 2</a:t>
            </a:r>
          </a:p>
          <a:p>
            <a:r>
              <a:rPr lang="en-US" sz="1600" b="1" dirty="0" smtClean="0">
                <a:latin typeface="+mj-lt"/>
                <a:cs typeface="Aharoni" panose="02010803020104030203" pitchFamily="2" charset="-79"/>
              </a:rPr>
              <a:t>Implement. </a:t>
            </a:r>
            <a:r>
              <a:rPr lang="en-US" sz="1600" b="1" dirty="0" smtClean="0">
                <a:cs typeface="Aharoni" panose="02010803020104030203" pitchFamily="2" charset="-79"/>
              </a:rPr>
              <a:t>NS/AP, PAMs</a:t>
            </a:r>
            <a:endParaRPr lang="en-US" sz="1600" b="1" dirty="0">
              <a:cs typeface="Aharoni" panose="02010803020104030203" pitchFamily="2" charset="-79"/>
            </a:endParaRPr>
          </a:p>
          <a:p>
            <a:r>
              <a:rPr lang="en-US" sz="1600" b="1" dirty="0" smtClean="0">
                <a:latin typeface="+mj-lt"/>
                <a:cs typeface="Aharoni" panose="02010803020104030203" pitchFamily="2" charset="-79"/>
              </a:rPr>
              <a:t>Demonstration activities</a:t>
            </a:r>
          </a:p>
          <a:p>
            <a:r>
              <a:rPr lang="en-US" sz="1600" b="1" dirty="0" smtClean="0">
                <a:latin typeface="+mj-lt"/>
                <a:cs typeface="Aharoni" panose="02010803020104030203" pitchFamily="2" charset="-79"/>
              </a:rPr>
              <a:t>(incl. result base payments)</a:t>
            </a:r>
          </a:p>
          <a:p>
            <a:endParaRPr lang="en-US" sz="1600" b="1" dirty="0">
              <a:latin typeface="+mj-lt"/>
              <a:cs typeface="Aharoni" panose="02010803020104030203" pitchFamily="2" charset="-79"/>
            </a:endParaRPr>
          </a:p>
        </p:txBody>
      </p:sp>
      <p:sp>
        <p:nvSpPr>
          <p:cNvPr id="14" name="TextBox 13"/>
          <p:cNvSpPr txBox="1"/>
          <p:nvPr/>
        </p:nvSpPr>
        <p:spPr>
          <a:xfrm>
            <a:off x="304800" y="1896070"/>
            <a:ext cx="1612877" cy="1077218"/>
          </a:xfrm>
          <a:prstGeom prst="rect">
            <a:avLst/>
          </a:prstGeom>
          <a:noFill/>
        </p:spPr>
        <p:txBody>
          <a:bodyPr wrap="none" rtlCol="0">
            <a:spAutoFit/>
          </a:bodyPr>
          <a:lstStyle/>
          <a:p>
            <a:endParaRPr lang="en-US" sz="1600" b="1" dirty="0">
              <a:latin typeface="Aharoni" panose="02010803020104030203" pitchFamily="2" charset="-79"/>
              <a:cs typeface="Aharoni" panose="02010803020104030203" pitchFamily="2" charset="-79"/>
            </a:endParaRPr>
          </a:p>
          <a:p>
            <a:r>
              <a:rPr lang="en-US" sz="1600" b="1" dirty="0" smtClean="0">
                <a:latin typeface="Aharoni" panose="02010803020104030203" pitchFamily="2" charset="-79"/>
                <a:cs typeface="Aharoni" panose="02010803020104030203" pitchFamily="2" charset="-79"/>
              </a:rPr>
              <a:t>PHASE 1</a:t>
            </a:r>
          </a:p>
          <a:p>
            <a:r>
              <a:rPr lang="en-US" sz="1600" b="1" dirty="0" smtClean="0">
                <a:cs typeface="Aharoni" panose="02010803020104030203" pitchFamily="2" charset="-79"/>
              </a:rPr>
              <a:t>CB, </a:t>
            </a:r>
            <a:r>
              <a:rPr lang="en-US" sz="1600" b="1" dirty="0" err="1" smtClean="0">
                <a:cs typeface="Aharoni" panose="02010803020104030203" pitchFamily="2" charset="-79"/>
              </a:rPr>
              <a:t>devel</a:t>
            </a:r>
            <a:r>
              <a:rPr lang="en-US" sz="1600" b="1" dirty="0" smtClean="0">
                <a:cs typeface="Aharoni" panose="02010803020104030203" pitchFamily="2" charset="-79"/>
              </a:rPr>
              <a:t>. NS/AP</a:t>
            </a:r>
          </a:p>
          <a:p>
            <a:r>
              <a:rPr lang="en-US" sz="1600" b="1" dirty="0" smtClean="0">
                <a:cs typeface="Aharoni" panose="02010803020104030203" pitchFamily="2" charset="-79"/>
              </a:rPr>
              <a:t>PAMs</a:t>
            </a:r>
            <a:endParaRPr lang="en-US" sz="1600" b="1" dirty="0">
              <a:cs typeface="Aharoni" panose="02010803020104030203" pitchFamily="2" charset="-79"/>
            </a:endParaRPr>
          </a:p>
        </p:txBody>
      </p:sp>
      <p:grpSp>
        <p:nvGrpSpPr>
          <p:cNvPr id="21" name="Group 20"/>
          <p:cNvGrpSpPr/>
          <p:nvPr/>
        </p:nvGrpSpPr>
        <p:grpSpPr>
          <a:xfrm>
            <a:off x="4151710" y="5550761"/>
            <a:ext cx="1791890" cy="1117602"/>
            <a:chOff x="1435298" y="1473198"/>
            <a:chExt cx="1791890" cy="1117602"/>
          </a:xfrm>
        </p:grpSpPr>
        <p:sp>
          <p:nvSpPr>
            <p:cNvPr id="22" name="Oval 21"/>
            <p:cNvSpPr/>
            <p:nvPr/>
          </p:nvSpPr>
          <p:spPr>
            <a:xfrm>
              <a:off x="1435298" y="1473198"/>
              <a:ext cx="1791890" cy="1117602"/>
            </a:xfrm>
            <a:prstGeom prst="ellipse">
              <a:avLst/>
            </a:prstGeom>
          </p:spPr>
          <p:style>
            <a:lnRef idx="2">
              <a:schemeClr val="lt1">
                <a:hueOff val="0"/>
                <a:satOff val="0"/>
                <a:lumOff val="0"/>
                <a:alphaOff val="0"/>
              </a:schemeClr>
            </a:lnRef>
            <a:fillRef idx="1">
              <a:schemeClr val="accent2">
                <a:alpha val="50000"/>
                <a:hueOff val="1560506"/>
                <a:satOff val="-1946"/>
                <a:lumOff val="458"/>
                <a:alphaOff val="0"/>
              </a:schemeClr>
            </a:fillRef>
            <a:effectRef idx="0">
              <a:schemeClr val="accent2">
                <a:alpha val="50000"/>
                <a:hueOff val="1560506"/>
                <a:satOff val="-1946"/>
                <a:lumOff val="458"/>
                <a:alphaOff val="0"/>
              </a:schemeClr>
            </a:effectRef>
            <a:fontRef idx="minor">
              <a:schemeClr val="tx1"/>
            </a:fontRef>
          </p:style>
        </p:sp>
        <p:sp>
          <p:nvSpPr>
            <p:cNvPr id="23" name="Oval 4"/>
            <p:cNvSpPr/>
            <p:nvPr/>
          </p:nvSpPr>
          <p:spPr>
            <a:xfrm>
              <a:off x="1697714"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NFMS</a:t>
              </a:r>
              <a:endParaRPr lang="en-US" sz="1700" kern="1200" dirty="0"/>
            </a:p>
          </p:txBody>
        </p:sp>
      </p:grpSp>
      <p:grpSp>
        <p:nvGrpSpPr>
          <p:cNvPr id="24" name="Group 23"/>
          <p:cNvGrpSpPr/>
          <p:nvPr/>
        </p:nvGrpSpPr>
        <p:grpSpPr>
          <a:xfrm>
            <a:off x="5562600" y="2209800"/>
            <a:ext cx="1791890" cy="1117602"/>
            <a:chOff x="2868810" y="1473198"/>
            <a:chExt cx="1791890" cy="1117602"/>
          </a:xfrm>
          <a:solidFill>
            <a:schemeClr val="bg2"/>
          </a:solidFill>
        </p:grpSpPr>
        <p:sp>
          <p:nvSpPr>
            <p:cNvPr id="25" name="Oval 24"/>
            <p:cNvSpPr/>
            <p:nvPr/>
          </p:nvSpPr>
          <p:spPr>
            <a:xfrm>
              <a:off x="2868810" y="1473198"/>
              <a:ext cx="1791890" cy="1117602"/>
            </a:xfrm>
            <a:prstGeom prst="ellipse">
              <a:avLst/>
            </a:prstGeom>
            <a:grpFill/>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26" name="Oval 4"/>
            <p:cNvSpPr/>
            <p:nvPr/>
          </p:nvSpPr>
          <p:spPr>
            <a:xfrm>
              <a:off x="3131226"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27" name="Group 26"/>
          <p:cNvGrpSpPr/>
          <p:nvPr/>
        </p:nvGrpSpPr>
        <p:grpSpPr>
          <a:xfrm>
            <a:off x="5562600" y="3301998"/>
            <a:ext cx="1791890" cy="1117602"/>
            <a:chOff x="2868810" y="1473198"/>
            <a:chExt cx="1791890" cy="1117602"/>
          </a:xfrm>
          <a:solidFill>
            <a:schemeClr val="bg2">
              <a:lumMod val="90000"/>
            </a:schemeClr>
          </a:solidFill>
        </p:grpSpPr>
        <p:sp>
          <p:nvSpPr>
            <p:cNvPr id="28" name="Oval 27"/>
            <p:cNvSpPr/>
            <p:nvPr/>
          </p:nvSpPr>
          <p:spPr>
            <a:xfrm>
              <a:off x="2868810" y="1473198"/>
              <a:ext cx="1791890" cy="1117602"/>
            </a:xfrm>
            <a:prstGeom prst="ellipse">
              <a:avLst/>
            </a:prstGeom>
            <a:grpFill/>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29" name="Oval 4"/>
            <p:cNvSpPr/>
            <p:nvPr/>
          </p:nvSpPr>
          <p:spPr>
            <a:xfrm>
              <a:off x="3131226"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30" name="Group 29"/>
          <p:cNvGrpSpPr/>
          <p:nvPr/>
        </p:nvGrpSpPr>
        <p:grpSpPr>
          <a:xfrm>
            <a:off x="5562600" y="4419600"/>
            <a:ext cx="1791890" cy="1117602"/>
            <a:chOff x="2868810" y="1473198"/>
            <a:chExt cx="1791890" cy="1117602"/>
          </a:xfrm>
          <a:solidFill>
            <a:schemeClr val="bg2">
              <a:lumMod val="75000"/>
            </a:schemeClr>
          </a:solidFill>
        </p:grpSpPr>
        <p:sp>
          <p:nvSpPr>
            <p:cNvPr id="31" name="Oval 30"/>
            <p:cNvSpPr/>
            <p:nvPr/>
          </p:nvSpPr>
          <p:spPr>
            <a:xfrm>
              <a:off x="2868810" y="1473198"/>
              <a:ext cx="1791890" cy="1117602"/>
            </a:xfrm>
            <a:prstGeom prst="ellipse">
              <a:avLst/>
            </a:prstGeom>
            <a:grpFill/>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32" name="Oval 4"/>
            <p:cNvSpPr/>
            <p:nvPr/>
          </p:nvSpPr>
          <p:spPr>
            <a:xfrm>
              <a:off x="3131226"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33" name="Group 32"/>
          <p:cNvGrpSpPr/>
          <p:nvPr/>
        </p:nvGrpSpPr>
        <p:grpSpPr>
          <a:xfrm>
            <a:off x="5562600" y="5562600"/>
            <a:ext cx="1791890" cy="1117602"/>
            <a:chOff x="2868810" y="1473198"/>
            <a:chExt cx="1791890" cy="1117602"/>
          </a:xfrm>
        </p:grpSpPr>
        <p:sp>
          <p:nvSpPr>
            <p:cNvPr id="34" name="Oval 33"/>
            <p:cNvSpPr/>
            <p:nvPr/>
          </p:nvSpPr>
          <p:spPr>
            <a:xfrm>
              <a:off x="2868810" y="1473198"/>
              <a:ext cx="1791890" cy="1117602"/>
            </a:xfrm>
            <a:prstGeom prst="ellipse">
              <a:avLst/>
            </a:prstGeom>
          </p:spPr>
          <p:style>
            <a:lnRef idx="2">
              <a:schemeClr val="lt1">
                <a:hueOff val="0"/>
                <a:satOff val="0"/>
                <a:lumOff val="0"/>
                <a:alphaOff val="0"/>
              </a:schemeClr>
            </a:lnRef>
            <a:fillRef idx="1">
              <a:schemeClr val="accent2">
                <a:alpha val="50000"/>
                <a:hueOff val="3121013"/>
                <a:satOff val="-3893"/>
                <a:lumOff val="915"/>
                <a:alphaOff val="0"/>
              </a:schemeClr>
            </a:fillRef>
            <a:effectRef idx="0">
              <a:schemeClr val="accent2">
                <a:alpha val="50000"/>
                <a:hueOff val="3121013"/>
                <a:satOff val="-3893"/>
                <a:lumOff val="915"/>
                <a:alphaOff val="0"/>
              </a:schemeClr>
            </a:effectRef>
            <a:fontRef idx="minor">
              <a:schemeClr val="tx1"/>
            </a:fontRef>
          </p:style>
        </p:sp>
        <p:sp>
          <p:nvSpPr>
            <p:cNvPr id="35" name="Oval 4"/>
            <p:cNvSpPr/>
            <p:nvPr/>
          </p:nvSpPr>
          <p:spPr>
            <a:xfrm>
              <a:off x="3131226"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SIS</a:t>
              </a:r>
              <a:endParaRPr lang="en-US" sz="1700" kern="1200" dirty="0"/>
            </a:p>
          </p:txBody>
        </p:sp>
      </p:grpSp>
      <p:grpSp>
        <p:nvGrpSpPr>
          <p:cNvPr id="42" name="Group 41"/>
          <p:cNvGrpSpPr/>
          <p:nvPr/>
        </p:nvGrpSpPr>
        <p:grpSpPr>
          <a:xfrm>
            <a:off x="1752600" y="1346200"/>
            <a:ext cx="6096000" cy="4064000"/>
            <a:chOff x="1524000" y="1346200"/>
            <a:chExt cx="6096000" cy="4064000"/>
          </a:xfrm>
        </p:grpSpPr>
        <p:graphicFrame>
          <p:nvGraphicFramePr>
            <p:cNvPr id="20" name="Diagram 19"/>
            <p:cNvGraphicFramePr/>
            <p:nvPr>
              <p:extLst>
                <p:ext uri="{D42A27DB-BD31-4B8C-83A1-F6EECF244321}">
                  <p14:modId xmlns:p14="http://schemas.microsoft.com/office/powerpoint/2010/main" val="2731849857"/>
                </p:ext>
              </p:extLst>
            </p:nvPr>
          </p:nvGraphicFramePr>
          <p:xfrm>
            <a:off x="1524000" y="1346200"/>
            <a:ext cx="609600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pSp>
          <p:nvGrpSpPr>
            <p:cNvPr id="39" name="Group 38"/>
            <p:cNvGrpSpPr/>
            <p:nvPr/>
          </p:nvGrpSpPr>
          <p:grpSpPr>
            <a:xfrm>
              <a:off x="4185526" y="2992803"/>
              <a:ext cx="762793" cy="794071"/>
              <a:chOff x="2666208" y="2312179"/>
              <a:chExt cx="762793" cy="794071"/>
            </a:xfrm>
            <a:solidFill>
              <a:srgbClr val="A99085"/>
            </a:solidFill>
            <a:scene3d>
              <a:camera prst="orthographicFront"/>
              <a:lightRig rig="flat" dir="t"/>
            </a:scene3d>
          </p:grpSpPr>
          <p:sp>
            <p:nvSpPr>
              <p:cNvPr id="40" name="Hexagon 39"/>
              <p:cNvSpPr/>
              <p:nvPr/>
            </p:nvSpPr>
            <p:spPr>
              <a:xfrm rot="5400000">
                <a:off x="2650569" y="2327818"/>
                <a:ext cx="794071" cy="762793"/>
              </a:xfrm>
              <a:prstGeom prst="hexagon">
                <a:avLst>
                  <a:gd name="adj" fmla="val 25000"/>
                  <a:gd name="vf" fmla="val 115470"/>
                </a:avLst>
              </a:prstGeom>
              <a:grpFill/>
              <a:sp3d prstMaterial="dkEdge">
                <a:bevelT w="8200" h="38100"/>
              </a:sp3d>
            </p:spPr>
            <p:style>
              <a:lnRef idx="0">
                <a:schemeClr val="lt1">
                  <a:hueOff val="0"/>
                  <a:satOff val="0"/>
                  <a:lumOff val="0"/>
                  <a:alphaOff val="0"/>
                </a:schemeClr>
              </a:lnRef>
              <a:fillRef idx="2">
                <a:schemeClr val="accent2">
                  <a:hueOff val="0"/>
                  <a:satOff val="0"/>
                  <a:lumOff val="0"/>
                  <a:alphaOff val="0"/>
                </a:schemeClr>
              </a:fillRef>
              <a:effectRef idx="1">
                <a:schemeClr val="accent2">
                  <a:hueOff val="0"/>
                  <a:satOff val="0"/>
                  <a:lumOff val="0"/>
                  <a:alphaOff val="0"/>
                </a:schemeClr>
              </a:effectRef>
              <a:fontRef idx="minor">
                <a:schemeClr val="dk1"/>
              </a:fontRef>
            </p:style>
          </p:sp>
          <p:sp>
            <p:nvSpPr>
              <p:cNvPr id="41" name="Hexagon 4"/>
              <p:cNvSpPr/>
              <p:nvPr/>
            </p:nvSpPr>
            <p:spPr>
              <a:xfrm>
                <a:off x="2790836" y="2441918"/>
                <a:ext cx="513537" cy="534593"/>
              </a:xfrm>
              <a:prstGeom prst="rect">
                <a:avLst/>
              </a:prstGeom>
              <a:grpFill/>
              <a:sp3d/>
            </p:spPr>
            <p:style>
              <a:lnRef idx="0">
                <a:scrgbClr r="0" g="0" b="0"/>
              </a:lnRef>
              <a:fillRef idx="0">
                <a:scrgbClr r="0" g="0" b="0"/>
              </a:fillRef>
              <a:effectRef idx="0">
                <a:scrgbClr r="0" g="0" b="0"/>
              </a:effectRef>
              <a:fontRef idx="minor">
                <a:schemeClr val="dk1"/>
              </a:fontRef>
            </p:style>
            <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en-US" sz="1400" kern="1200" dirty="0" smtClean="0"/>
                  <a:t>SNFMS</a:t>
                </a:r>
                <a:endParaRPr lang="en-US" sz="1400" kern="1200" dirty="0"/>
              </a:p>
            </p:txBody>
          </p:sp>
        </p:grpSp>
      </p:grpSp>
      <p:grpSp>
        <p:nvGrpSpPr>
          <p:cNvPr id="49" name="Group 48"/>
          <p:cNvGrpSpPr/>
          <p:nvPr/>
        </p:nvGrpSpPr>
        <p:grpSpPr>
          <a:xfrm>
            <a:off x="7047310" y="5562600"/>
            <a:ext cx="1791890" cy="1117602"/>
            <a:chOff x="4302323" y="1473198"/>
            <a:chExt cx="1791890" cy="1117602"/>
          </a:xfrm>
        </p:grpSpPr>
        <p:sp>
          <p:nvSpPr>
            <p:cNvPr id="50" name="Oval 49"/>
            <p:cNvSpPr/>
            <p:nvPr/>
          </p:nvSpPr>
          <p:spPr>
            <a:xfrm>
              <a:off x="4302323" y="1473198"/>
              <a:ext cx="1791890" cy="1117602"/>
            </a:xfrm>
            <a:prstGeom prst="ellipse">
              <a:avLst/>
            </a:prstGeom>
          </p:spPr>
          <p:style>
            <a:lnRef idx="2">
              <a:schemeClr val="lt1">
                <a:hueOff val="0"/>
                <a:satOff val="0"/>
                <a:lumOff val="0"/>
                <a:alphaOff val="0"/>
              </a:schemeClr>
            </a:lnRef>
            <a:fillRef idx="1">
              <a:schemeClr val="accent2">
                <a:alpha val="50000"/>
                <a:hueOff val="4681519"/>
                <a:satOff val="-5839"/>
                <a:lumOff val="1373"/>
                <a:alphaOff val="0"/>
              </a:schemeClr>
            </a:fillRef>
            <a:effectRef idx="0">
              <a:schemeClr val="accent2">
                <a:alpha val="50000"/>
                <a:hueOff val="4681519"/>
                <a:satOff val="-5839"/>
                <a:lumOff val="1373"/>
                <a:alphaOff val="0"/>
              </a:schemeClr>
            </a:effectRef>
            <a:fontRef idx="minor">
              <a:schemeClr val="tx1"/>
            </a:fontRef>
          </p:style>
        </p:sp>
        <p:sp>
          <p:nvSpPr>
            <p:cNvPr id="51" name="Oval 4"/>
            <p:cNvSpPr/>
            <p:nvPr/>
          </p:nvSpPr>
          <p:spPr>
            <a:xfrm>
              <a:off x="4564739"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FRELs/FRLs</a:t>
              </a:r>
              <a:endParaRPr lang="en-US" sz="1700" kern="1200" dirty="0"/>
            </a:p>
          </p:txBody>
        </p:sp>
      </p:grpSp>
      <p:grpSp>
        <p:nvGrpSpPr>
          <p:cNvPr id="52" name="Group 51"/>
          <p:cNvGrpSpPr/>
          <p:nvPr/>
        </p:nvGrpSpPr>
        <p:grpSpPr>
          <a:xfrm>
            <a:off x="2703910" y="5562600"/>
            <a:ext cx="1791890" cy="1117602"/>
            <a:chOff x="-41169" y="1473198"/>
            <a:chExt cx="1791890" cy="1117602"/>
          </a:xfrm>
        </p:grpSpPr>
        <p:sp>
          <p:nvSpPr>
            <p:cNvPr id="53" name="Oval 52"/>
            <p:cNvSpPr/>
            <p:nvPr/>
          </p:nvSpPr>
          <p:spPr>
            <a:xfrm>
              <a:off x="-41169" y="1473198"/>
              <a:ext cx="1791890" cy="1117602"/>
            </a:xfrm>
            <a:prstGeom prst="ellipse">
              <a:avLst/>
            </a:prstGeom>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54" name="Oval 4"/>
            <p:cNvSpPr/>
            <p:nvPr/>
          </p:nvSpPr>
          <p:spPr>
            <a:xfrm>
              <a:off x="226721"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56" name="Group 55"/>
          <p:cNvGrpSpPr/>
          <p:nvPr/>
        </p:nvGrpSpPr>
        <p:grpSpPr>
          <a:xfrm>
            <a:off x="2700711" y="2177088"/>
            <a:ext cx="1791890" cy="1117602"/>
            <a:chOff x="1785" y="1473198"/>
            <a:chExt cx="1791890" cy="1117602"/>
          </a:xfrm>
        </p:grpSpPr>
        <p:sp>
          <p:nvSpPr>
            <p:cNvPr id="57" name="Oval 56"/>
            <p:cNvSpPr/>
            <p:nvPr/>
          </p:nvSpPr>
          <p:spPr>
            <a:xfrm>
              <a:off x="1785" y="1473198"/>
              <a:ext cx="1791890" cy="1117602"/>
            </a:xfrm>
            <a:prstGeom prst="ellipse">
              <a:avLst/>
            </a:prstGeom>
            <a:solidFill>
              <a:schemeClr val="accent2">
                <a:lumMod val="20000"/>
                <a:lumOff val="80000"/>
                <a:alpha val="50000"/>
              </a:schemeClr>
            </a:solidFill>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58" name="Oval 4"/>
            <p:cNvSpPr/>
            <p:nvPr/>
          </p:nvSpPr>
          <p:spPr>
            <a:xfrm>
              <a:off x="264201" y="1636867"/>
              <a:ext cx="1267058" cy="790264"/>
            </a:xfrm>
            <a:prstGeom prst="rect">
              <a:avLst/>
            </a:prstGeom>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62" name="Group 61"/>
          <p:cNvGrpSpPr/>
          <p:nvPr/>
        </p:nvGrpSpPr>
        <p:grpSpPr>
          <a:xfrm>
            <a:off x="2746864" y="4470399"/>
            <a:ext cx="1791890" cy="1117602"/>
            <a:chOff x="1785" y="1473198"/>
            <a:chExt cx="1791890" cy="1117602"/>
          </a:xfrm>
          <a:solidFill>
            <a:schemeClr val="accent2">
              <a:lumMod val="60000"/>
              <a:lumOff val="40000"/>
            </a:schemeClr>
          </a:solidFill>
        </p:grpSpPr>
        <p:sp>
          <p:nvSpPr>
            <p:cNvPr id="63" name="Oval 62"/>
            <p:cNvSpPr/>
            <p:nvPr/>
          </p:nvSpPr>
          <p:spPr>
            <a:xfrm>
              <a:off x="1785" y="1473198"/>
              <a:ext cx="1791890" cy="1117602"/>
            </a:xfrm>
            <a:prstGeom prst="ellipse">
              <a:avLst/>
            </a:prstGeom>
            <a:grpFill/>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64" name="Oval 4"/>
            <p:cNvSpPr/>
            <p:nvPr/>
          </p:nvSpPr>
          <p:spPr>
            <a:xfrm>
              <a:off x="264201"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65" name="Group 64"/>
          <p:cNvGrpSpPr/>
          <p:nvPr/>
        </p:nvGrpSpPr>
        <p:grpSpPr>
          <a:xfrm>
            <a:off x="2731200" y="3327399"/>
            <a:ext cx="1791890" cy="1117602"/>
            <a:chOff x="1785" y="1473198"/>
            <a:chExt cx="1791890" cy="1117602"/>
          </a:xfrm>
          <a:solidFill>
            <a:schemeClr val="accent2">
              <a:lumMod val="40000"/>
              <a:lumOff val="60000"/>
            </a:schemeClr>
          </a:solidFill>
        </p:grpSpPr>
        <p:sp>
          <p:nvSpPr>
            <p:cNvPr id="66" name="Oval 65"/>
            <p:cNvSpPr/>
            <p:nvPr/>
          </p:nvSpPr>
          <p:spPr>
            <a:xfrm>
              <a:off x="1785" y="1473198"/>
              <a:ext cx="1791890" cy="1117602"/>
            </a:xfrm>
            <a:prstGeom prst="ellipse">
              <a:avLst/>
            </a:prstGeom>
            <a:grpFill/>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sp>
        <p:sp>
          <p:nvSpPr>
            <p:cNvPr id="67" name="Oval 4"/>
            <p:cNvSpPr/>
            <p:nvPr/>
          </p:nvSpPr>
          <p:spPr>
            <a:xfrm>
              <a:off x="264201" y="1636867"/>
              <a:ext cx="1267058" cy="790264"/>
            </a:xfrm>
            <a:prstGeom prst="rect">
              <a:avLst/>
            </a:prstGeom>
            <a:grpFill/>
          </p:spPr>
          <p:style>
            <a:lnRef idx="0">
              <a:scrgbClr r="0" g="0" b="0"/>
            </a:lnRef>
            <a:fillRef idx="0">
              <a:scrgbClr r="0" g="0" b="0"/>
            </a:fillRef>
            <a:effectRef idx="0">
              <a:scrgbClr r="0" g="0" b="0"/>
            </a:effectRef>
            <a:fontRef idx="minor">
              <a:schemeClr val="tx1"/>
            </a:fontRef>
          </p:style>
          <p:txBody>
            <a:bodyPr spcFirstLastPara="0" vert="horz" wrap="square" lIns="98614" tIns="21590" rIns="98614" bIns="21590" numCol="1" spcCol="1270" anchor="ctr" anchorCtr="0">
              <a:noAutofit/>
            </a:bodyPr>
            <a:lstStyle/>
            <a:p>
              <a:pPr lvl="0" algn="ctr" defTabSz="755650">
                <a:lnSpc>
                  <a:spcPct val="90000"/>
                </a:lnSpc>
                <a:spcBef>
                  <a:spcPct val="0"/>
                </a:spcBef>
                <a:spcAft>
                  <a:spcPct val="35000"/>
                </a:spcAft>
              </a:pPr>
              <a:r>
                <a:rPr lang="en-US" sz="1700" kern="1200" dirty="0" smtClean="0"/>
                <a:t>National Strategy or Action Plan</a:t>
              </a:r>
              <a:endParaRPr lang="en-US" sz="1700" kern="1200" dirty="0"/>
            </a:p>
          </p:txBody>
        </p:sp>
      </p:grpSp>
      <p:grpSp>
        <p:nvGrpSpPr>
          <p:cNvPr id="55" name="Group 54"/>
          <p:cNvGrpSpPr/>
          <p:nvPr/>
        </p:nvGrpSpPr>
        <p:grpSpPr>
          <a:xfrm>
            <a:off x="7560396" y="2286000"/>
            <a:ext cx="617727" cy="723256"/>
            <a:chOff x="3116071" y="870272"/>
            <a:chExt cx="617727" cy="723256"/>
          </a:xfrm>
          <a:scene3d>
            <a:camera prst="orthographicFront"/>
            <a:lightRig rig="flat" dir="t"/>
          </a:scene3d>
        </p:grpSpPr>
        <p:sp>
          <p:nvSpPr>
            <p:cNvPr id="59" name="Hexagon 58"/>
            <p:cNvSpPr/>
            <p:nvPr/>
          </p:nvSpPr>
          <p:spPr>
            <a:xfrm rot="5400000">
              <a:off x="3063307" y="923036"/>
              <a:ext cx="723256" cy="617727"/>
            </a:xfrm>
            <a:prstGeom prst="hexagon">
              <a:avLst>
                <a:gd name="adj" fmla="val 25000"/>
                <a:gd name="vf" fmla="val 115470"/>
              </a:avLst>
            </a:prstGeom>
            <a:solidFill>
              <a:schemeClr val="accent3">
                <a:lumMod val="40000"/>
                <a:lumOff val="60000"/>
              </a:schemeClr>
            </a:solidFill>
            <a:sp3d prstMaterial="dkEdge">
              <a:bevelT w="8200" h="38100"/>
            </a:sp3d>
          </p:spPr>
          <p:style>
            <a:lnRef idx="0">
              <a:schemeClr val="lt1">
                <a:hueOff val="0"/>
                <a:satOff val="0"/>
                <a:lumOff val="0"/>
                <a:alphaOff val="0"/>
              </a:schemeClr>
            </a:lnRef>
            <a:fillRef idx="2">
              <a:scrgbClr r="0" g="0" b="0"/>
            </a:fillRef>
            <a:effectRef idx="1">
              <a:schemeClr val="accent2">
                <a:hueOff val="0"/>
                <a:satOff val="0"/>
                <a:lumOff val="0"/>
                <a:alphaOff val="0"/>
              </a:schemeClr>
            </a:effectRef>
            <a:fontRef idx="minor">
              <a:schemeClr val="dk1"/>
            </a:fontRef>
          </p:style>
        </p:sp>
        <p:sp>
          <p:nvSpPr>
            <p:cNvPr id="60" name="Hexagon 4"/>
            <p:cNvSpPr/>
            <p:nvPr/>
          </p:nvSpPr>
          <p:spPr>
            <a:xfrm>
              <a:off x="3211515" y="982021"/>
              <a:ext cx="426839" cy="499758"/>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22860" tIns="22860" rIns="22860" bIns="22860" numCol="1" spcCol="1270" anchor="ctr" anchorCtr="0">
              <a:noAutofit/>
            </a:bodyPr>
            <a:lstStyle/>
            <a:p>
              <a:pPr lvl="0" algn="ctr" defTabSz="266700">
                <a:lnSpc>
                  <a:spcPct val="90000"/>
                </a:lnSpc>
                <a:spcBef>
                  <a:spcPct val="0"/>
                </a:spcBef>
                <a:spcAft>
                  <a:spcPct val="35000"/>
                </a:spcAft>
              </a:pPr>
              <a:r>
                <a:rPr lang="en-US" sz="600" kern="1200" dirty="0" smtClean="0"/>
                <a:t>FRELs/FRLs</a:t>
              </a:r>
              <a:endParaRPr lang="en-US" sz="600" kern="1200" dirty="0"/>
            </a:p>
          </p:txBody>
        </p:sp>
      </p:grpSp>
      <p:grpSp>
        <p:nvGrpSpPr>
          <p:cNvPr id="68" name="Group 67"/>
          <p:cNvGrpSpPr/>
          <p:nvPr/>
        </p:nvGrpSpPr>
        <p:grpSpPr>
          <a:xfrm>
            <a:off x="7543800" y="4114800"/>
            <a:ext cx="969940" cy="966639"/>
            <a:chOff x="2791232" y="2574044"/>
            <a:chExt cx="969940" cy="966639"/>
          </a:xfrm>
          <a:scene3d>
            <a:camera prst="orthographicFront"/>
            <a:lightRig rig="flat" dir="t"/>
          </a:scene3d>
        </p:grpSpPr>
        <p:sp>
          <p:nvSpPr>
            <p:cNvPr id="69" name="Hexagon 68"/>
            <p:cNvSpPr/>
            <p:nvPr/>
          </p:nvSpPr>
          <p:spPr>
            <a:xfrm rot="5400000">
              <a:off x="2792882" y="2572394"/>
              <a:ext cx="966639" cy="969940"/>
            </a:xfrm>
            <a:prstGeom prst="hexagon">
              <a:avLst>
                <a:gd name="adj" fmla="val 25000"/>
                <a:gd name="vf" fmla="val 115470"/>
              </a:avLst>
            </a:prstGeom>
            <a:solidFill>
              <a:schemeClr val="accent3">
                <a:lumMod val="40000"/>
                <a:lumOff val="60000"/>
              </a:schemeClr>
            </a:solidFill>
            <a:sp3d prstMaterial="dkEdge">
              <a:bevelT w="8200" h="38100"/>
            </a:sp3d>
          </p:spPr>
          <p:style>
            <a:lnRef idx="0">
              <a:schemeClr val="lt1">
                <a:hueOff val="0"/>
                <a:satOff val="0"/>
                <a:lumOff val="0"/>
                <a:alphaOff val="0"/>
              </a:schemeClr>
            </a:lnRef>
            <a:fillRef idx="2">
              <a:scrgbClr r="0" g="0" b="0"/>
            </a:fillRef>
            <a:effectRef idx="1">
              <a:schemeClr val="accent2">
                <a:hueOff val="0"/>
                <a:satOff val="0"/>
                <a:lumOff val="0"/>
                <a:alphaOff val="0"/>
              </a:schemeClr>
            </a:effectRef>
            <a:fontRef idx="minor">
              <a:schemeClr val="dk1"/>
            </a:fontRef>
          </p:style>
        </p:sp>
        <p:sp>
          <p:nvSpPr>
            <p:cNvPr id="70" name="Hexagon 4"/>
            <p:cNvSpPr/>
            <p:nvPr/>
          </p:nvSpPr>
          <p:spPr>
            <a:xfrm>
              <a:off x="2952889" y="2735152"/>
              <a:ext cx="646626" cy="644426"/>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US" sz="1100" kern="1200" dirty="0" smtClean="0"/>
                <a:t>FRELs/FRLs</a:t>
              </a:r>
              <a:endParaRPr lang="en-US" sz="1100" kern="1200" dirty="0"/>
            </a:p>
          </p:txBody>
        </p:sp>
      </p:grpSp>
      <p:grpSp>
        <p:nvGrpSpPr>
          <p:cNvPr id="71" name="Group 70"/>
          <p:cNvGrpSpPr/>
          <p:nvPr/>
        </p:nvGrpSpPr>
        <p:grpSpPr>
          <a:xfrm>
            <a:off x="7836011" y="3124200"/>
            <a:ext cx="850789" cy="949131"/>
            <a:chOff x="2791232" y="2574044"/>
            <a:chExt cx="969940" cy="966639"/>
          </a:xfrm>
          <a:scene3d>
            <a:camera prst="orthographicFront"/>
            <a:lightRig rig="flat" dir="t"/>
          </a:scene3d>
        </p:grpSpPr>
        <p:sp>
          <p:nvSpPr>
            <p:cNvPr id="72" name="Hexagon 71"/>
            <p:cNvSpPr/>
            <p:nvPr/>
          </p:nvSpPr>
          <p:spPr>
            <a:xfrm rot="5400000">
              <a:off x="2792882" y="2572394"/>
              <a:ext cx="966639" cy="969940"/>
            </a:xfrm>
            <a:prstGeom prst="hexagon">
              <a:avLst>
                <a:gd name="adj" fmla="val 25000"/>
                <a:gd name="vf" fmla="val 115470"/>
              </a:avLst>
            </a:prstGeom>
            <a:solidFill>
              <a:schemeClr val="accent3">
                <a:lumMod val="40000"/>
                <a:lumOff val="60000"/>
              </a:schemeClr>
            </a:solidFill>
            <a:sp3d prstMaterial="dkEdge">
              <a:bevelT w="8200" h="38100"/>
            </a:sp3d>
          </p:spPr>
          <p:style>
            <a:lnRef idx="0">
              <a:schemeClr val="lt1">
                <a:hueOff val="0"/>
                <a:satOff val="0"/>
                <a:lumOff val="0"/>
                <a:alphaOff val="0"/>
              </a:schemeClr>
            </a:lnRef>
            <a:fillRef idx="2">
              <a:scrgbClr r="0" g="0" b="0"/>
            </a:fillRef>
            <a:effectRef idx="1">
              <a:schemeClr val="accent2">
                <a:hueOff val="0"/>
                <a:satOff val="0"/>
                <a:lumOff val="0"/>
                <a:alphaOff val="0"/>
              </a:schemeClr>
            </a:effectRef>
            <a:fontRef idx="minor">
              <a:schemeClr val="dk1"/>
            </a:fontRef>
          </p:style>
        </p:sp>
        <p:sp>
          <p:nvSpPr>
            <p:cNvPr id="73" name="Hexagon 4"/>
            <p:cNvSpPr/>
            <p:nvPr/>
          </p:nvSpPr>
          <p:spPr>
            <a:xfrm>
              <a:off x="2952889" y="2735152"/>
              <a:ext cx="646626" cy="644426"/>
            </a:xfrm>
            <a:prstGeom prst="rect">
              <a:avLst/>
            </a:prstGeom>
            <a:sp3d/>
          </p:spPr>
          <p:style>
            <a:lnRef idx="0">
              <a:scrgbClr r="0" g="0" b="0"/>
            </a:lnRef>
            <a:fillRef idx="0">
              <a:scrgbClr r="0" g="0" b="0"/>
            </a:fillRef>
            <a:effectRef idx="0">
              <a:scrgbClr r="0" g="0" b="0"/>
            </a:effectRef>
            <a:fontRef idx="minor">
              <a:schemeClr val="dk1"/>
            </a:fontRef>
          </p:style>
          <p:txBody>
            <a:bodyPr spcFirstLastPara="0" vert="horz" wrap="square" lIns="0" tIns="0" rIns="0" bIns="0" numCol="1" spcCol="1270" anchor="ctr" anchorCtr="0">
              <a:noAutofit/>
            </a:bodyPr>
            <a:lstStyle/>
            <a:p>
              <a:pPr lvl="0" algn="ctr" defTabSz="488950">
                <a:lnSpc>
                  <a:spcPct val="90000"/>
                </a:lnSpc>
                <a:spcBef>
                  <a:spcPct val="0"/>
                </a:spcBef>
                <a:spcAft>
                  <a:spcPct val="35000"/>
                </a:spcAft>
              </a:pPr>
              <a:r>
                <a:rPr lang="en-US" sz="900" kern="1200" dirty="0" smtClean="0"/>
                <a:t>FRELs/FRLs</a:t>
              </a:r>
              <a:endParaRPr lang="en-US" sz="900" kern="1200" dirty="0"/>
            </a:p>
          </p:txBody>
        </p:sp>
      </p:grpSp>
      <p:sp>
        <p:nvSpPr>
          <p:cNvPr id="61" name="Rectangle 60"/>
          <p:cNvSpPr/>
          <p:nvPr/>
        </p:nvSpPr>
        <p:spPr>
          <a:xfrm>
            <a:off x="0" y="838200"/>
            <a:ext cx="9144000" cy="609600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Rectangle 73"/>
          <p:cNvSpPr/>
          <p:nvPr/>
        </p:nvSpPr>
        <p:spPr>
          <a:xfrm>
            <a:off x="2590800" y="2973287"/>
            <a:ext cx="6248400" cy="4795335"/>
          </a:xfrm>
          <a:prstGeom prst="rect">
            <a:avLst/>
          </a:prstGeom>
          <a:solidFill>
            <a:srgbClr val="CCC1DA">
              <a:alpha val="6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dirty="0" smtClean="0">
                <a:solidFill>
                  <a:schemeClr val="bg1">
                    <a:lumMod val="65000"/>
                  </a:schemeClr>
                </a:solidFill>
                <a:latin typeface="Aharoni" panose="02010803020104030203" pitchFamily="2" charset="-79"/>
                <a:cs typeface="Aharoni" panose="02010803020104030203" pitchFamily="2" charset="-79"/>
              </a:rPr>
              <a:t>WEB Platform</a:t>
            </a:r>
          </a:p>
          <a:p>
            <a:pPr algn="ctr"/>
            <a:r>
              <a:rPr lang="en-US" sz="2400" dirty="0" smtClean="0">
                <a:solidFill>
                  <a:schemeClr val="bg1">
                    <a:lumMod val="65000"/>
                  </a:schemeClr>
                </a:solidFill>
                <a:latin typeface="Aharoni" panose="02010803020104030203" pitchFamily="2" charset="-79"/>
                <a:cs typeface="Aharoni" panose="02010803020104030203" pitchFamily="2" charset="-79"/>
              </a:rPr>
              <a:t>INFORMATION HUB</a:t>
            </a:r>
          </a:p>
          <a:p>
            <a:pPr algn="ctr"/>
            <a:r>
              <a:rPr lang="en-US" sz="2400" dirty="0" smtClean="0">
                <a:solidFill>
                  <a:schemeClr val="bg1">
                    <a:lumMod val="65000"/>
                  </a:schemeClr>
                </a:solidFill>
                <a:latin typeface="Aharoni" panose="02010803020104030203" pitchFamily="2" charset="-79"/>
                <a:cs typeface="Aharoni" panose="02010803020104030203" pitchFamily="2" charset="-79"/>
              </a:rPr>
              <a:t>(including designated entities)</a:t>
            </a:r>
            <a:endParaRPr lang="en-US" sz="2400" dirty="0">
              <a:solidFill>
                <a:schemeClr val="bg1">
                  <a:lumMod val="65000"/>
                </a:schemeClr>
              </a:solidFill>
              <a:latin typeface="Aharoni" panose="02010803020104030203" pitchFamily="2" charset="-79"/>
              <a:cs typeface="Aharoni" panose="02010803020104030203" pitchFamily="2" charset="-79"/>
            </a:endParaRPr>
          </a:p>
        </p:txBody>
      </p:sp>
      <p:sp>
        <p:nvSpPr>
          <p:cNvPr id="75" name="TextBox 74"/>
          <p:cNvSpPr txBox="1"/>
          <p:nvPr/>
        </p:nvSpPr>
        <p:spPr>
          <a:xfrm>
            <a:off x="3477195" y="3389838"/>
            <a:ext cx="1468672" cy="923330"/>
          </a:xfrm>
          <a:prstGeom prst="rect">
            <a:avLst/>
          </a:prstGeom>
          <a:noFill/>
        </p:spPr>
        <p:txBody>
          <a:bodyPr wrap="none" rtlCol="0">
            <a:spAutoFit/>
          </a:bodyPr>
          <a:lstStyle/>
          <a:p>
            <a:pPr algn="ctr"/>
            <a:r>
              <a:rPr lang="en-US" dirty="0" smtClean="0">
                <a:solidFill>
                  <a:schemeClr val="accent4">
                    <a:lumMod val="75000"/>
                  </a:schemeClr>
                </a:solidFill>
                <a:latin typeface="Aharoni" panose="02010803020104030203" pitchFamily="2" charset="-79"/>
                <a:cs typeface="Aharoni" panose="02010803020104030203" pitchFamily="2" charset="-79"/>
              </a:rPr>
              <a:t>BURs</a:t>
            </a:r>
          </a:p>
          <a:p>
            <a:pPr algn="ctr"/>
            <a:r>
              <a:rPr lang="en-US" dirty="0" smtClean="0">
                <a:solidFill>
                  <a:schemeClr val="accent4">
                    <a:lumMod val="75000"/>
                  </a:schemeClr>
                </a:solidFill>
                <a:latin typeface="Aharoni" panose="02010803020104030203" pitchFamily="2" charset="-79"/>
                <a:cs typeface="Aharoni" panose="02010803020104030203" pitchFamily="2" charset="-79"/>
              </a:rPr>
              <a:t>ANNEX</a:t>
            </a:r>
          </a:p>
          <a:p>
            <a:pPr algn="ctr"/>
            <a:r>
              <a:rPr lang="en-US" dirty="0" smtClean="0">
                <a:solidFill>
                  <a:schemeClr val="accent4">
                    <a:lumMod val="75000"/>
                  </a:schemeClr>
                </a:solidFill>
                <a:latin typeface="Aharoni" panose="02010803020104030203" pitchFamily="2" charset="-79"/>
                <a:cs typeface="Aharoni" panose="02010803020104030203" pitchFamily="2" charset="-79"/>
              </a:rPr>
              <a:t>Assessment</a:t>
            </a:r>
            <a:endParaRPr lang="en-US" dirty="0">
              <a:solidFill>
                <a:schemeClr val="accent4">
                  <a:lumMod val="75000"/>
                </a:schemeClr>
              </a:solidFill>
              <a:latin typeface="Aharoni" panose="02010803020104030203" pitchFamily="2" charset="-79"/>
              <a:cs typeface="Aharoni" panose="02010803020104030203" pitchFamily="2" charset="-79"/>
            </a:endParaRPr>
          </a:p>
        </p:txBody>
      </p:sp>
      <p:sp>
        <p:nvSpPr>
          <p:cNvPr id="76" name="TextBox 75"/>
          <p:cNvSpPr txBox="1"/>
          <p:nvPr/>
        </p:nvSpPr>
        <p:spPr>
          <a:xfrm>
            <a:off x="6104687" y="3468468"/>
            <a:ext cx="772969" cy="646331"/>
          </a:xfrm>
          <a:prstGeom prst="rect">
            <a:avLst/>
          </a:prstGeom>
          <a:noFill/>
          <a:ln>
            <a:noFill/>
          </a:ln>
        </p:spPr>
        <p:txBody>
          <a:bodyPr wrap="none" rtlCol="0">
            <a:spAutoFit/>
          </a:bodyPr>
          <a:lstStyle/>
          <a:p>
            <a:pPr algn="ctr"/>
            <a:r>
              <a:rPr lang="en-US" dirty="0" smtClean="0">
                <a:solidFill>
                  <a:schemeClr val="accent2">
                    <a:lumMod val="75000"/>
                  </a:schemeClr>
                </a:solidFill>
                <a:latin typeface="Aharoni" panose="02010803020104030203" pitchFamily="2" charset="-79"/>
                <a:cs typeface="Aharoni" panose="02010803020104030203" pitchFamily="2" charset="-79"/>
              </a:rPr>
              <a:t>NAT.</a:t>
            </a:r>
          </a:p>
          <a:p>
            <a:pPr algn="ctr"/>
            <a:r>
              <a:rPr lang="en-US" dirty="0" smtClean="0">
                <a:solidFill>
                  <a:schemeClr val="accent2">
                    <a:lumMod val="75000"/>
                  </a:schemeClr>
                </a:solidFill>
                <a:latin typeface="Aharoni" panose="02010803020104030203" pitchFamily="2" charset="-79"/>
                <a:cs typeface="Aharoni" panose="02010803020104030203" pitchFamily="2" charset="-79"/>
              </a:rPr>
              <a:t>COM.</a:t>
            </a:r>
            <a:endParaRPr lang="en-US" dirty="0">
              <a:solidFill>
                <a:schemeClr val="accent2">
                  <a:lumMod val="75000"/>
                </a:schemeClr>
              </a:solidFill>
              <a:latin typeface="Aharoni" panose="02010803020104030203" pitchFamily="2" charset="-79"/>
              <a:cs typeface="Aharoni" panose="02010803020104030203" pitchFamily="2" charset="-79"/>
            </a:endParaRPr>
          </a:p>
        </p:txBody>
      </p:sp>
      <p:sp>
        <p:nvSpPr>
          <p:cNvPr id="77" name="TextBox 76"/>
          <p:cNvSpPr txBox="1"/>
          <p:nvPr/>
        </p:nvSpPr>
        <p:spPr>
          <a:xfrm>
            <a:off x="7204446" y="3453825"/>
            <a:ext cx="1508747" cy="2308324"/>
          </a:xfrm>
          <a:prstGeom prst="rect">
            <a:avLst/>
          </a:prstGeom>
          <a:noFill/>
        </p:spPr>
        <p:txBody>
          <a:bodyPr wrap="none" rtlCol="0">
            <a:spAutoFit/>
          </a:bodyPr>
          <a:lstStyle/>
          <a:p>
            <a:pPr algn="ctr"/>
            <a:r>
              <a:rPr lang="en-US" sz="1600" dirty="0" smtClean="0">
                <a:solidFill>
                  <a:schemeClr val="accent4">
                    <a:lumMod val="75000"/>
                  </a:schemeClr>
                </a:solidFill>
                <a:latin typeface="Aharoni" panose="02010803020104030203" pitchFamily="2" charset="-79"/>
                <a:cs typeface="Aharoni" panose="02010803020104030203" pitchFamily="2" charset="-79"/>
              </a:rPr>
              <a:t>Technical </a:t>
            </a:r>
          </a:p>
          <a:p>
            <a:pPr algn="ctr"/>
            <a:r>
              <a:rPr lang="en-US" sz="1600" dirty="0" smtClean="0">
                <a:solidFill>
                  <a:schemeClr val="accent4">
                    <a:lumMod val="75000"/>
                  </a:schemeClr>
                </a:solidFill>
                <a:latin typeface="Aharoni" panose="02010803020104030203" pitchFamily="2" charset="-79"/>
                <a:cs typeface="Aharoni" panose="02010803020104030203" pitchFamily="2" charset="-79"/>
              </a:rPr>
              <a:t>Assessment</a:t>
            </a:r>
          </a:p>
          <a:p>
            <a:pPr algn="ctr"/>
            <a:r>
              <a:rPr lang="en-US" sz="1600" dirty="0" smtClean="0">
                <a:solidFill>
                  <a:schemeClr val="accent4">
                    <a:lumMod val="75000"/>
                  </a:schemeClr>
                </a:solidFill>
                <a:latin typeface="Aharoni" panose="02010803020104030203" pitchFamily="2" charset="-79"/>
                <a:cs typeface="Aharoni" panose="02010803020104030203" pitchFamily="2" charset="-79"/>
              </a:rPr>
              <a:t>FRLs/FRELs</a:t>
            </a:r>
          </a:p>
          <a:p>
            <a:pPr algn="ctr"/>
            <a:endParaRPr lang="en-US" sz="1600" dirty="0">
              <a:solidFill>
                <a:schemeClr val="accent4">
                  <a:lumMod val="75000"/>
                </a:schemeClr>
              </a:solidFill>
              <a:latin typeface="Aharoni" panose="02010803020104030203" pitchFamily="2" charset="-79"/>
              <a:cs typeface="Aharoni" panose="02010803020104030203" pitchFamily="2" charset="-79"/>
            </a:endParaRPr>
          </a:p>
          <a:p>
            <a:pPr algn="ctr"/>
            <a:r>
              <a:rPr lang="en-US" sz="1600" dirty="0" smtClean="0">
                <a:solidFill>
                  <a:schemeClr val="accent4">
                    <a:lumMod val="75000"/>
                  </a:schemeClr>
                </a:solidFill>
                <a:latin typeface="Aharoni" panose="02010803020104030203" pitchFamily="2" charset="-79"/>
                <a:cs typeface="Aharoni" panose="02010803020104030203" pitchFamily="2" charset="-79"/>
              </a:rPr>
              <a:t>Most recent</a:t>
            </a:r>
          </a:p>
          <a:p>
            <a:pPr algn="ctr"/>
            <a:r>
              <a:rPr lang="en-US" sz="1600" dirty="0" smtClean="0">
                <a:solidFill>
                  <a:schemeClr val="accent4">
                    <a:lumMod val="75000"/>
                  </a:schemeClr>
                </a:solidFill>
                <a:latin typeface="Aharoni" panose="02010803020104030203" pitchFamily="2" charset="-79"/>
                <a:cs typeface="Aharoni" panose="02010803020104030203" pitchFamily="2" charset="-79"/>
              </a:rPr>
              <a:t>FRLs/FRELs</a:t>
            </a:r>
          </a:p>
          <a:p>
            <a:pPr algn="ctr"/>
            <a:r>
              <a:rPr lang="en-US" sz="1600" dirty="0" smtClean="0">
                <a:solidFill>
                  <a:schemeClr val="accent4">
                    <a:lumMod val="75000"/>
                  </a:schemeClr>
                </a:solidFill>
                <a:latin typeface="Aharoni" panose="02010803020104030203" pitchFamily="2" charset="-79"/>
                <a:cs typeface="Aharoni" panose="02010803020104030203" pitchFamily="2" charset="-79"/>
              </a:rPr>
              <a:t>In the ANNEX</a:t>
            </a:r>
          </a:p>
          <a:p>
            <a:pPr algn="ctr"/>
            <a:endParaRPr lang="en-US" sz="1600" dirty="0">
              <a:solidFill>
                <a:schemeClr val="accent4">
                  <a:lumMod val="75000"/>
                </a:schemeClr>
              </a:solidFill>
              <a:latin typeface="Aharoni" panose="02010803020104030203" pitchFamily="2" charset="-79"/>
              <a:cs typeface="Aharoni" panose="02010803020104030203" pitchFamily="2" charset="-79"/>
            </a:endParaRPr>
          </a:p>
          <a:p>
            <a:pPr algn="ctr"/>
            <a:endParaRPr lang="en-US" sz="1600" dirty="0">
              <a:solidFill>
                <a:schemeClr val="accent4">
                  <a:lumMod val="75000"/>
                </a:schemeClr>
              </a:solidFill>
              <a:latin typeface="Aharoni" panose="02010803020104030203" pitchFamily="2" charset="-79"/>
              <a:cs typeface="Aharoni" panose="02010803020104030203" pitchFamily="2" charset="-79"/>
            </a:endParaRPr>
          </a:p>
        </p:txBody>
      </p:sp>
      <p:sp>
        <p:nvSpPr>
          <p:cNvPr id="78" name="Pentagon 77"/>
          <p:cNvSpPr/>
          <p:nvPr/>
        </p:nvSpPr>
        <p:spPr>
          <a:xfrm rot="5400000">
            <a:off x="1485932" y="4188069"/>
            <a:ext cx="5561108" cy="3131553"/>
          </a:xfrm>
          <a:prstGeom prst="homePlate">
            <a:avLst/>
          </a:prstGeom>
          <a:noFill/>
          <a:ln>
            <a:solidFill>
              <a:schemeClr val="accent4">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Pentagon 78"/>
          <p:cNvSpPr/>
          <p:nvPr/>
        </p:nvSpPr>
        <p:spPr>
          <a:xfrm rot="5400000">
            <a:off x="5698377" y="4555377"/>
            <a:ext cx="4572000" cy="1404846"/>
          </a:xfrm>
          <a:prstGeom prst="homePlate">
            <a:avLst/>
          </a:prstGeom>
          <a:noFill/>
          <a:ln>
            <a:solidFill>
              <a:schemeClr val="accent4">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Pentagon 79"/>
          <p:cNvSpPr/>
          <p:nvPr/>
        </p:nvSpPr>
        <p:spPr>
          <a:xfrm rot="5400000">
            <a:off x="4264464" y="4650938"/>
            <a:ext cx="4571998" cy="1213726"/>
          </a:xfrm>
          <a:prstGeom prst="homePlate">
            <a:avLst/>
          </a:prstGeom>
          <a:noFill/>
          <a:ln>
            <a:solidFill>
              <a:schemeClr val="accent2">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lumMod val="75000"/>
                </a:schemeClr>
              </a:solidFill>
            </a:endParaRPr>
          </a:p>
        </p:txBody>
      </p:sp>
      <p:sp>
        <p:nvSpPr>
          <p:cNvPr id="81" name="TextBox 80"/>
          <p:cNvSpPr txBox="1"/>
          <p:nvPr/>
        </p:nvSpPr>
        <p:spPr>
          <a:xfrm>
            <a:off x="2590800" y="6525350"/>
            <a:ext cx="6248400" cy="369332"/>
          </a:xfrm>
          <a:prstGeom prst="rect">
            <a:avLst/>
          </a:prstGeom>
          <a:solidFill>
            <a:schemeClr val="accent2">
              <a:lumMod val="20000"/>
              <a:lumOff val="80000"/>
            </a:schemeClr>
          </a:solidFill>
        </p:spPr>
        <p:txBody>
          <a:bodyPr wrap="square" rtlCol="0">
            <a:spAutoFit/>
          </a:bodyPr>
          <a:lstStyle/>
          <a:p>
            <a:pPr algn="ctr"/>
            <a:r>
              <a:rPr lang="en-US" dirty="0" smtClean="0">
                <a:solidFill>
                  <a:schemeClr val="accent4">
                    <a:lumMod val="75000"/>
                  </a:schemeClr>
                </a:solidFill>
                <a:latin typeface="Aharoni" panose="02010803020104030203" pitchFamily="2" charset="-79"/>
                <a:cs typeface="Aharoni" panose="02010803020104030203" pitchFamily="2" charset="-79"/>
              </a:rPr>
              <a:t>RESULT-BASE Payments</a:t>
            </a:r>
            <a:endParaRPr lang="en-US" dirty="0">
              <a:solidFill>
                <a:schemeClr val="accent4">
                  <a:lumMod val="75000"/>
                </a:schemeClr>
              </a:solidFill>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229308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fade">
                                      <p:cBhvr>
                                        <p:cTn id="12" dur="500"/>
                                        <p:tgtEl>
                                          <p:spTgt spid="7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8"/>
                                        </p:tgtEl>
                                        <p:attrNameLst>
                                          <p:attrName>style.visibility</p:attrName>
                                        </p:attrNameLst>
                                      </p:cBhvr>
                                      <p:to>
                                        <p:strVal val="visible"/>
                                      </p:to>
                                    </p:set>
                                    <p:anim calcmode="lin" valueType="num">
                                      <p:cBhvr additive="base">
                                        <p:cTn id="17" dur="500" fill="hold"/>
                                        <p:tgtEl>
                                          <p:spTgt spid="78"/>
                                        </p:tgtEl>
                                        <p:attrNameLst>
                                          <p:attrName>ppt_x</p:attrName>
                                        </p:attrNameLst>
                                      </p:cBhvr>
                                      <p:tavLst>
                                        <p:tav tm="0">
                                          <p:val>
                                            <p:strVal val="#ppt_x"/>
                                          </p:val>
                                        </p:tav>
                                        <p:tav tm="100000">
                                          <p:val>
                                            <p:strVal val="#ppt_x"/>
                                          </p:val>
                                        </p:tav>
                                      </p:tavLst>
                                    </p:anim>
                                    <p:anim calcmode="lin" valueType="num">
                                      <p:cBhvr additive="base">
                                        <p:cTn id="18" dur="500" fill="hold"/>
                                        <p:tgtEl>
                                          <p:spTgt spid="7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5"/>
                                        </p:tgtEl>
                                        <p:attrNameLst>
                                          <p:attrName>style.visibility</p:attrName>
                                        </p:attrNameLst>
                                      </p:cBhvr>
                                      <p:to>
                                        <p:strVal val="visible"/>
                                      </p:to>
                                    </p:set>
                                    <p:anim calcmode="lin" valueType="num">
                                      <p:cBhvr additive="base">
                                        <p:cTn id="21" dur="500" fill="hold"/>
                                        <p:tgtEl>
                                          <p:spTgt spid="75"/>
                                        </p:tgtEl>
                                        <p:attrNameLst>
                                          <p:attrName>ppt_x</p:attrName>
                                        </p:attrNameLst>
                                      </p:cBhvr>
                                      <p:tavLst>
                                        <p:tav tm="0">
                                          <p:val>
                                            <p:strVal val="#ppt_x"/>
                                          </p:val>
                                        </p:tav>
                                        <p:tav tm="100000">
                                          <p:val>
                                            <p:strVal val="#ppt_x"/>
                                          </p:val>
                                        </p:tav>
                                      </p:tavLst>
                                    </p:anim>
                                    <p:anim calcmode="lin" valueType="num">
                                      <p:cBhvr additive="base">
                                        <p:cTn id="22" dur="500" fill="hold"/>
                                        <p:tgtEl>
                                          <p:spTgt spid="7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9"/>
                                        </p:tgtEl>
                                        <p:attrNameLst>
                                          <p:attrName>style.visibility</p:attrName>
                                        </p:attrNameLst>
                                      </p:cBhvr>
                                      <p:to>
                                        <p:strVal val="visible"/>
                                      </p:to>
                                    </p:set>
                                    <p:anim calcmode="lin" valueType="num">
                                      <p:cBhvr additive="base">
                                        <p:cTn id="25" dur="500" fill="hold"/>
                                        <p:tgtEl>
                                          <p:spTgt spid="79"/>
                                        </p:tgtEl>
                                        <p:attrNameLst>
                                          <p:attrName>ppt_x</p:attrName>
                                        </p:attrNameLst>
                                      </p:cBhvr>
                                      <p:tavLst>
                                        <p:tav tm="0">
                                          <p:val>
                                            <p:strVal val="#ppt_x"/>
                                          </p:val>
                                        </p:tav>
                                        <p:tav tm="100000">
                                          <p:val>
                                            <p:strVal val="#ppt_x"/>
                                          </p:val>
                                        </p:tav>
                                      </p:tavLst>
                                    </p:anim>
                                    <p:anim calcmode="lin" valueType="num">
                                      <p:cBhvr additive="base">
                                        <p:cTn id="26" dur="500" fill="hold"/>
                                        <p:tgtEl>
                                          <p:spTgt spid="7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77"/>
                                        </p:tgtEl>
                                        <p:attrNameLst>
                                          <p:attrName>style.visibility</p:attrName>
                                        </p:attrNameLst>
                                      </p:cBhvr>
                                      <p:to>
                                        <p:strVal val="visible"/>
                                      </p:to>
                                    </p:set>
                                    <p:anim calcmode="lin" valueType="num">
                                      <p:cBhvr additive="base">
                                        <p:cTn id="29" dur="500" fill="hold"/>
                                        <p:tgtEl>
                                          <p:spTgt spid="77"/>
                                        </p:tgtEl>
                                        <p:attrNameLst>
                                          <p:attrName>ppt_x</p:attrName>
                                        </p:attrNameLst>
                                      </p:cBhvr>
                                      <p:tavLst>
                                        <p:tav tm="0">
                                          <p:val>
                                            <p:strVal val="#ppt_x"/>
                                          </p:val>
                                        </p:tav>
                                        <p:tav tm="100000">
                                          <p:val>
                                            <p:strVal val="#ppt_x"/>
                                          </p:val>
                                        </p:tav>
                                      </p:tavLst>
                                    </p:anim>
                                    <p:anim calcmode="lin" valueType="num">
                                      <p:cBhvr additive="base">
                                        <p:cTn id="30"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0"/>
                                        </p:tgtEl>
                                        <p:attrNameLst>
                                          <p:attrName>style.visibility</p:attrName>
                                        </p:attrNameLst>
                                      </p:cBhvr>
                                      <p:to>
                                        <p:strVal val="visible"/>
                                      </p:to>
                                    </p:set>
                                    <p:anim calcmode="lin" valueType="num">
                                      <p:cBhvr additive="base">
                                        <p:cTn id="35" dur="500" fill="hold"/>
                                        <p:tgtEl>
                                          <p:spTgt spid="80"/>
                                        </p:tgtEl>
                                        <p:attrNameLst>
                                          <p:attrName>ppt_x</p:attrName>
                                        </p:attrNameLst>
                                      </p:cBhvr>
                                      <p:tavLst>
                                        <p:tav tm="0">
                                          <p:val>
                                            <p:strVal val="#ppt_x"/>
                                          </p:val>
                                        </p:tav>
                                        <p:tav tm="100000">
                                          <p:val>
                                            <p:strVal val="#ppt_x"/>
                                          </p:val>
                                        </p:tav>
                                      </p:tavLst>
                                    </p:anim>
                                    <p:anim calcmode="lin" valueType="num">
                                      <p:cBhvr additive="base">
                                        <p:cTn id="36" dur="500" fill="hold"/>
                                        <p:tgtEl>
                                          <p:spTgt spid="8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500" fill="hold"/>
                                        <p:tgtEl>
                                          <p:spTgt spid="76"/>
                                        </p:tgtEl>
                                        <p:attrNameLst>
                                          <p:attrName>ppt_x</p:attrName>
                                        </p:attrNameLst>
                                      </p:cBhvr>
                                      <p:tavLst>
                                        <p:tav tm="0">
                                          <p:val>
                                            <p:strVal val="#ppt_x"/>
                                          </p:val>
                                        </p:tav>
                                        <p:tav tm="100000">
                                          <p:val>
                                            <p:strVal val="#ppt_x"/>
                                          </p:val>
                                        </p:tav>
                                      </p:tavLst>
                                    </p:anim>
                                    <p:anim calcmode="lin" valueType="num">
                                      <p:cBhvr additive="base">
                                        <p:cTn id="40"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81"/>
                                        </p:tgtEl>
                                        <p:attrNameLst>
                                          <p:attrName>style.visibility</p:attrName>
                                        </p:attrNameLst>
                                      </p:cBhvr>
                                      <p:to>
                                        <p:strVal val="visible"/>
                                      </p:to>
                                    </p:set>
                                    <p:anim calcmode="lin" valueType="num">
                                      <p:cBhvr additive="base">
                                        <p:cTn id="45" dur="500" fill="hold"/>
                                        <p:tgtEl>
                                          <p:spTgt spid="81"/>
                                        </p:tgtEl>
                                        <p:attrNameLst>
                                          <p:attrName>ppt_x</p:attrName>
                                        </p:attrNameLst>
                                      </p:cBhvr>
                                      <p:tavLst>
                                        <p:tav tm="0">
                                          <p:val>
                                            <p:strVal val="#ppt_x"/>
                                          </p:val>
                                        </p:tav>
                                        <p:tav tm="100000">
                                          <p:val>
                                            <p:strVal val="#ppt_x"/>
                                          </p:val>
                                        </p:tav>
                                      </p:tavLst>
                                    </p:anim>
                                    <p:anim calcmode="lin" valueType="num">
                                      <p:cBhvr additive="base">
                                        <p:cTn id="46" dur="500" fill="hold"/>
                                        <p:tgtEl>
                                          <p:spTgt spid="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74" grpId="0" animBg="1"/>
      <p:bldP spid="75" grpId="0"/>
      <p:bldP spid="76" grpId="0"/>
      <p:bldP spid="77" grpId="0"/>
      <p:bldP spid="78" grpId="0" animBg="1"/>
      <p:bldP spid="79" grpId="0" animBg="1"/>
      <p:bldP spid="80" grpId="0" animBg="1"/>
      <p:bldP spid="8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Support to REDD+ </a:t>
            </a:r>
            <a:endParaRPr lang="en-GB" dirty="0"/>
          </a:p>
        </p:txBody>
      </p:sp>
      <p:graphicFrame>
        <p:nvGraphicFramePr>
          <p:cNvPr id="3" name="Diagram 2"/>
          <p:cNvGraphicFramePr/>
          <p:nvPr>
            <p:extLst>
              <p:ext uri="{D42A27DB-BD31-4B8C-83A1-F6EECF244321}">
                <p14:modId xmlns:p14="http://schemas.microsoft.com/office/powerpoint/2010/main" val="1089934860"/>
              </p:ext>
            </p:extLst>
          </p:nvPr>
        </p:nvGraphicFramePr>
        <p:xfrm>
          <a:off x="228600" y="1295400"/>
          <a:ext cx="8763000"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268689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REDD+ / UNFCCC</a:t>
            </a:r>
            <a:endParaRPr lang="en-GB" dirty="0"/>
          </a:p>
        </p:txBody>
      </p:sp>
      <p:grpSp>
        <p:nvGrpSpPr>
          <p:cNvPr id="3" name="Group 2"/>
          <p:cNvGrpSpPr/>
          <p:nvPr/>
        </p:nvGrpSpPr>
        <p:grpSpPr>
          <a:xfrm>
            <a:off x="1992989" y="3479800"/>
            <a:ext cx="3495994" cy="2004577"/>
            <a:chOff x="1273157" y="1574800"/>
            <a:chExt cx="6574383" cy="4064000"/>
          </a:xfrm>
        </p:grpSpPr>
        <p:sp>
          <p:nvSpPr>
            <p:cNvPr id="4" name="Rounded Rectangle 3"/>
            <p:cNvSpPr/>
            <p:nvPr/>
          </p:nvSpPr>
          <p:spPr>
            <a:xfrm>
              <a:off x="1273157" y="1581834"/>
              <a:ext cx="6574383" cy="4056966"/>
            </a:xfrm>
            <a:prstGeom prst="roundRect">
              <a:avLst/>
            </a:prstGeom>
            <a:solidFill>
              <a:schemeClr val="accent5">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graphicFrame>
          <p:nvGraphicFramePr>
            <p:cNvPr id="5" name="Diagram 4"/>
            <p:cNvGraphicFramePr/>
            <p:nvPr>
              <p:extLst>
                <p:ext uri="{D42A27DB-BD31-4B8C-83A1-F6EECF244321}">
                  <p14:modId xmlns:p14="http://schemas.microsoft.com/office/powerpoint/2010/main" val="2398245162"/>
                </p:ext>
              </p:extLst>
            </p:nvPr>
          </p:nvGraphicFramePr>
          <p:xfrm>
            <a:off x="1524000" y="15748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ight Brace 5"/>
            <p:cNvSpPr/>
            <p:nvPr/>
          </p:nvSpPr>
          <p:spPr>
            <a:xfrm flipH="1">
              <a:off x="6324600" y="3886200"/>
              <a:ext cx="533400" cy="1143000"/>
            </a:xfrm>
            <a:prstGeom prst="rightBrace">
              <a:avLst/>
            </a:prstGeom>
            <a:ln w="38100">
              <a:solidFill>
                <a:schemeClr val="accent3">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900"/>
            </a:p>
          </p:txBody>
        </p:sp>
        <p:sp>
          <p:nvSpPr>
            <p:cNvPr id="7" name="TextBox 6"/>
            <p:cNvSpPr txBox="1"/>
            <p:nvPr/>
          </p:nvSpPr>
          <p:spPr>
            <a:xfrm>
              <a:off x="6553003" y="3995405"/>
              <a:ext cx="1194355" cy="1029556"/>
            </a:xfrm>
            <a:prstGeom prst="rect">
              <a:avLst/>
            </a:prstGeom>
            <a:noFill/>
          </p:spPr>
          <p:txBody>
            <a:bodyPr wrap="none" rtlCol="0">
              <a:spAutoFit/>
            </a:bodyPr>
            <a:lstStyle/>
            <a:p>
              <a:r>
                <a:rPr lang="en-US" sz="900" dirty="0" smtClean="0"/>
                <a:t>12/CP.17</a:t>
              </a:r>
            </a:p>
            <a:p>
              <a:r>
                <a:rPr lang="en-US" sz="900" u="sng" dirty="0" smtClean="0"/>
                <a:t>13/CP.19 </a:t>
              </a:r>
            </a:p>
            <a:p>
              <a:r>
                <a:rPr lang="en-US" sz="900" u="sng" dirty="0" smtClean="0"/>
                <a:t>+ Annex</a:t>
              </a:r>
              <a:endParaRPr lang="en-GB" sz="900" u="sng" dirty="0"/>
            </a:p>
          </p:txBody>
        </p:sp>
        <p:sp>
          <p:nvSpPr>
            <p:cNvPr id="8" name="Right Brace 7"/>
            <p:cNvSpPr/>
            <p:nvPr/>
          </p:nvSpPr>
          <p:spPr>
            <a:xfrm flipH="1">
              <a:off x="6324599" y="2133599"/>
              <a:ext cx="533400" cy="1142999"/>
            </a:xfrm>
            <a:prstGeom prst="rightBrac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900"/>
            </a:p>
          </p:txBody>
        </p:sp>
        <p:sp>
          <p:nvSpPr>
            <p:cNvPr id="9" name="TextBox 8"/>
            <p:cNvSpPr txBox="1"/>
            <p:nvPr/>
          </p:nvSpPr>
          <p:spPr>
            <a:xfrm>
              <a:off x="6553003" y="2398719"/>
              <a:ext cx="1146122" cy="748769"/>
            </a:xfrm>
            <a:prstGeom prst="rect">
              <a:avLst/>
            </a:prstGeom>
            <a:noFill/>
          </p:spPr>
          <p:txBody>
            <a:bodyPr wrap="none" rtlCol="0">
              <a:spAutoFit/>
            </a:bodyPr>
            <a:lstStyle/>
            <a:p>
              <a:r>
                <a:rPr lang="en-US" sz="900" dirty="0" smtClean="0"/>
                <a:t>4/CP.15</a:t>
              </a:r>
            </a:p>
            <a:p>
              <a:r>
                <a:rPr lang="en-US" sz="900" u="sng" dirty="0" smtClean="0"/>
                <a:t>11/CP.1</a:t>
              </a:r>
              <a:r>
                <a:rPr lang="en-US" sz="900" dirty="0" smtClean="0"/>
                <a:t>9</a:t>
              </a:r>
              <a:endParaRPr lang="en-GB" sz="900" dirty="0"/>
            </a:p>
          </p:txBody>
        </p:sp>
        <p:sp>
          <p:nvSpPr>
            <p:cNvPr id="10" name="Right Brace 9"/>
            <p:cNvSpPr/>
            <p:nvPr/>
          </p:nvSpPr>
          <p:spPr>
            <a:xfrm>
              <a:off x="2286000" y="2190065"/>
              <a:ext cx="533400" cy="1143000"/>
            </a:xfrm>
            <a:prstGeom prst="rightBrace">
              <a:avLst/>
            </a:prstGeom>
            <a:ln w="381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900"/>
            </a:p>
          </p:txBody>
        </p:sp>
        <p:sp>
          <p:nvSpPr>
            <p:cNvPr id="11" name="Right Brace 10"/>
            <p:cNvSpPr/>
            <p:nvPr/>
          </p:nvSpPr>
          <p:spPr>
            <a:xfrm>
              <a:off x="2293908" y="3886200"/>
              <a:ext cx="533400" cy="1143000"/>
            </a:xfrm>
            <a:prstGeom prst="rightBrac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900"/>
            </a:p>
          </p:txBody>
        </p:sp>
        <p:sp>
          <p:nvSpPr>
            <p:cNvPr id="12" name="TextBox 11"/>
            <p:cNvSpPr txBox="1"/>
            <p:nvPr/>
          </p:nvSpPr>
          <p:spPr>
            <a:xfrm>
              <a:off x="1273159" y="2381935"/>
              <a:ext cx="1146122" cy="748769"/>
            </a:xfrm>
            <a:prstGeom prst="rect">
              <a:avLst/>
            </a:prstGeom>
            <a:noFill/>
          </p:spPr>
          <p:txBody>
            <a:bodyPr wrap="none" rtlCol="0">
              <a:spAutoFit/>
            </a:bodyPr>
            <a:lstStyle/>
            <a:p>
              <a:r>
                <a:rPr lang="en-US" sz="900" dirty="0" smtClean="0"/>
                <a:t>1/CP.16</a:t>
              </a:r>
            </a:p>
            <a:p>
              <a:r>
                <a:rPr lang="en-US" sz="900" u="sng" dirty="0" smtClean="0"/>
                <a:t>15/CP.19</a:t>
              </a:r>
            </a:p>
          </p:txBody>
        </p:sp>
        <p:sp>
          <p:nvSpPr>
            <p:cNvPr id="13" name="TextBox 12"/>
            <p:cNvSpPr txBox="1"/>
            <p:nvPr/>
          </p:nvSpPr>
          <p:spPr>
            <a:xfrm>
              <a:off x="1273159" y="4134533"/>
              <a:ext cx="1146122" cy="748769"/>
            </a:xfrm>
            <a:prstGeom prst="rect">
              <a:avLst/>
            </a:prstGeom>
            <a:noFill/>
          </p:spPr>
          <p:txBody>
            <a:bodyPr wrap="none" rtlCol="0">
              <a:spAutoFit/>
            </a:bodyPr>
            <a:lstStyle/>
            <a:p>
              <a:r>
                <a:rPr lang="en-US" sz="900" dirty="0" smtClean="0"/>
                <a:t>12/CP.17</a:t>
              </a:r>
            </a:p>
            <a:p>
              <a:r>
                <a:rPr lang="en-US" sz="900" u="sng" dirty="0" smtClean="0"/>
                <a:t>12/CP.19</a:t>
              </a:r>
              <a:endParaRPr lang="en-GB" sz="900" u="sng" dirty="0"/>
            </a:p>
          </p:txBody>
        </p:sp>
      </p:grpSp>
      <p:graphicFrame>
        <p:nvGraphicFramePr>
          <p:cNvPr id="17" name="Diagram 16"/>
          <p:cNvGraphicFramePr/>
          <p:nvPr>
            <p:extLst>
              <p:ext uri="{D42A27DB-BD31-4B8C-83A1-F6EECF244321}">
                <p14:modId xmlns:p14="http://schemas.microsoft.com/office/powerpoint/2010/main" val="3740887521"/>
              </p:ext>
            </p:extLst>
          </p:nvPr>
        </p:nvGraphicFramePr>
        <p:xfrm>
          <a:off x="2069189" y="1447800"/>
          <a:ext cx="3352800" cy="23368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8" name="TextBox 17"/>
          <p:cNvSpPr txBox="1"/>
          <p:nvPr/>
        </p:nvSpPr>
        <p:spPr>
          <a:xfrm>
            <a:off x="561482" y="2260600"/>
            <a:ext cx="1379930" cy="369332"/>
          </a:xfrm>
          <a:prstGeom prst="rect">
            <a:avLst/>
          </a:prstGeom>
          <a:noFill/>
        </p:spPr>
        <p:txBody>
          <a:bodyPr wrap="none" rtlCol="0">
            <a:spAutoFit/>
          </a:bodyPr>
          <a:lstStyle/>
          <a:p>
            <a:r>
              <a:rPr lang="en-US" b="1" dirty="0" smtClean="0">
                <a:solidFill>
                  <a:schemeClr val="accent1">
                    <a:lumMod val="75000"/>
                  </a:schemeClr>
                </a:solidFill>
              </a:rPr>
              <a:t>5 ACTIVITIES</a:t>
            </a:r>
            <a:endParaRPr lang="en-US" b="1" dirty="0">
              <a:solidFill>
                <a:schemeClr val="accent1">
                  <a:lumMod val="75000"/>
                </a:schemeClr>
              </a:solidFill>
            </a:endParaRPr>
          </a:p>
        </p:txBody>
      </p:sp>
      <p:sp>
        <p:nvSpPr>
          <p:cNvPr id="19" name="TextBox 18"/>
          <p:cNvSpPr txBox="1"/>
          <p:nvPr/>
        </p:nvSpPr>
        <p:spPr>
          <a:xfrm>
            <a:off x="545189" y="4224952"/>
            <a:ext cx="1352101" cy="369332"/>
          </a:xfrm>
          <a:prstGeom prst="rect">
            <a:avLst/>
          </a:prstGeom>
          <a:noFill/>
        </p:spPr>
        <p:txBody>
          <a:bodyPr wrap="none" rtlCol="0">
            <a:spAutoFit/>
          </a:bodyPr>
          <a:lstStyle/>
          <a:p>
            <a:r>
              <a:rPr lang="en-US" b="1" dirty="0" smtClean="0">
                <a:solidFill>
                  <a:schemeClr val="accent1">
                    <a:lumMod val="75000"/>
                  </a:schemeClr>
                </a:solidFill>
              </a:rPr>
              <a:t>4 ELEMENTS</a:t>
            </a:r>
            <a:endParaRPr lang="en-US" b="1" dirty="0">
              <a:solidFill>
                <a:schemeClr val="accent1">
                  <a:lumMod val="75000"/>
                </a:schemeClr>
              </a:solidFill>
            </a:endParaRPr>
          </a:p>
        </p:txBody>
      </p:sp>
      <p:sp>
        <p:nvSpPr>
          <p:cNvPr id="20" name="Rectangle 19"/>
          <p:cNvSpPr/>
          <p:nvPr/>
        </p:nvSpPr>
        <p:spPr>
          <a:xfrm>
            <a:off x="2039510" y="2445265"/>
            <a:ext cx="815736" cy="338554"/>
          </a:xfrm>
          <a:prstGeom prst="rect">
            <a:avLst/>
          </a:prstGeom>
        </p:spPr>
        <p:txBody>
          <a:bodyPr wrap="none">
            <a:spAutoFit/>
          </a:bodyPr>
          <a:lstStyle/>
          <a:p>
            <a:r>
              <a:rPr lang="en-US" sz="1600" dirty="0"/>
              <a:t>1/CP.16</a:t>
            </a:r>
          </a:p>
        </p:txBody>
      </p:sp>
      <p:sp>
        <p:nvSpPr>
          <p:cNvPr id="21" name="Right Brace 20"/>
          <p:cNvSpPr/>
          <p:nvPr/>
        </p:nvSpPr>
        <p:spPr>
          <a:xfrm>
            <a:off x="2778646" y="2348038"/>
            <a:ext cx="313375" cy="563787"/>
          </a:xfrm>
          <a:prstGeom prst="rightBrace">
            <a:avLst/>
          </a:prstGeom>
          <a:ln w="38100">
            <a:solidFill>
              <a:schemeClr val="accent6">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900"/>
          </a:p>
        </p:txBody>
      </p:sp>
      <p:sp>
        <p:nvSpPr>
          <p:cNvPr id="22" name="TextBox 21"/>
          <p:cNvSpPr txBox="1"/>
          <p:nvPr/>
        </p:nvSpPr>
        <p:spPr>
          <a:xfrm>
            <a:off x="656811" y="6019800"/>
            <a:ext cx="1034194" cy="646331"/>
          </a:xfrm>
          <a:prstGeom prst="rect">
            <a:avLst/>
          </a:prstGeom>
          <a:noFill/>
        </p:spPr>
        <p:txBody>
          <a:bodyPr wrap="none" rtlCol="0">
            <a:spAutoFit/>
          </a:bodyPr>
          <a:lstStyle/>
          <a:p>
            <a:r>
              <a:rPr lang="en-US" b="1" dirty="0" smtClean="0">
                <a:solidFill>
                  <a:schemeClr val="accent1">
                    <a:lumMod val="75000"/>
                  </a:schemeClr>
                </a:solidFill>
              </a:rPr>
              <a:t>RESULTS</a:t>
            </a:r>
          </a:p>
          <a:p>
            <a:r>
              <a:rPr lang="en-US" b="1" dirty="0" smtClean="0">
                <a:solidFill>
                  <a:schemeClr val="accent1">
                    <a:lumMod val="75000"/>
                  </a:schemeClr>
                </a:solidFill>
              </a:rPr>
              <a:t>(tCO</a:t>
            </a:r>
            <a:r>
              <a:rPr lang="en-US" sz="900" b="1" dirty="0" smtClean="0">
                <a:solidFill>
                  <a:schemeClr val="accent1">
                    <a:lumMod val="75000"/>
                  </a:schemeClr>
                </a:solidFill>
              </a:rPr>
              <a:t>2</a:t>
            </a:r>
            <a:r>
              <a:rPr lang="en-US" b="1" dirty="0" smtClean="0">
                <a:solidFill>
                  <a:schemeClr val="accent1">
                    <a:lumMod val="75000"/>
                  </a:schemeClr>
                </a:solidFill>
              </a:rPr>
              <a:t> </a:t>
            </a:r>
            <a:r>
              <a:rPr lang="en-US" b="1" dirty="0" err="1" smtClean="0">
                <a:solidFill>
                  <a:schemeClr val="accent1">
                    <a:lumMod val="75000"/>
                  </a:schemeClr>
                </a:solidFill>
              </a:rPr>
              <a:t>eq</a:t>
            </a:r>
            <a:r>
              <a:rPr lang="en-US" b="1" dirty="0" smtClean="0">
                <a:solidFill>
                  <a:schemeClr val="accent1">
                    <a:lumMod val="75000"/>
                  </a:schemeClr>
                </a:solidFill>
              </a:rPr>
              <a:t>)</a:t>
            </a:r>
            <a:endParaRPr lang="en-US" b="1" dirty="0">
              <a:solidFill>
                <a:schemeClr val="accent1">
                  <a:lumMod val="75000"/>
                </a:schemeClr>
              </a:solidFill>
            </a:endParaRPr>
          </a:p>
        </p:txBody>
      </p:sp>
      <p:graphicFrame>
        <p:nvGraphicFramePr>
          <p:cNvPr id="23" name="Diagram 22"/>
          <p:cNvGraphicFramePr/>
          <p:nvPr>
            <p:extLst>
              <p:ext uri="{D42A27DB-BD31-4B8C-83A1-F6EECF244321}">
                <p14:modId xmlns:p14="http://schemas.microsoft.com/office/powerpoint/2010/main" val="653991761"/>
              </p:ext>
            </p:extLst>
          </p:nvPr>
        </p:nvGraphicFramePr>
        <p:xfrm>
          <a:off x="2678789" y="5493029"/>
          <a:ext cx="2042878" cy="1364971"/>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4" name="Right Brace 23"/>
          <p:cNvSpPr/>
          <p:nvPr/>
        </p:nvSpPr>
        <p:spPr>
          <a:xfrm flipH="1">
            <a:off x="4814433" y="1584689"/>
            <a:ext cx="381000" cy="860575"/>
          </a:xfrm>
          <a:prstGeom prst="rightBrace">
            <a:avLst/>
          </a:prstGeom>
          <a:ln w="38100">
            <a:solidFill>
              <a:schemeClr val="bg2">
                <a:lumMod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900"/>
          </a:p>
        </p:txBody>
      </p:sp>
      <p:sp>
        <p:nvSpPr>
          <p:cNvPr id="25" name="TextBox 24"/>
          <p:cNvSpPr txBox="1"/>
          <p:nvPr/>
        </p:nvSpPr>
        <p:spPr>
          <a:xfrm>
            <a:off x="5040989" y="1600200"/>
            <a:ext cx="1896609" cy="830997"/>
          </a:xfrm>
          <a:prstGeom prst="rect">
            <a:avLst/>
          </a:prstGeom>
          <a:noFill/>
        </p:spPr>
        <p:txBody>
          <a:bodyPr wrap="none" rtlCol="0">
            <a:spAutoFit/>
          </a:bodyPr>
          <a:lstStyle/>
          <a:p>
            <a:r>
              <a:rPr lang="en-US" sz="1600" dirty="0" smtClean="0">
                <a:solidFill>
                  <a:schemeClr val="bg1">
                    <a:lumMod val="50000"/>
                  </a:schemeClr>
                </a:solidFill>
              </a:rPr>
              <a:t>Safeguards (</a:t>
            </a:r>
            <a:r>
              <a:rPr lang="en-US" sz="1600" dirty="0" smtClean="0"/>
              <a:t>1/CP.16</a:t>
            </a:r>
            <a:r>
              <a:rPr lang="en-US" sz="1600" dirty="0" smtClean="0">
                <a:solidFill>
                  <a:schemeClr val="bg1">
                    <a:lumMod val="50000"/>
                  </a:schemeClr>
                </a:solidFill>
              </a:rPr>
              <a:t>)</a:t>
            </a:r>
          </a:p>
          <a:p>
            <a:r>
              <a:rPr lang="en-US" sz="1600" dirty="0" smtClean="0">
                <a:solidFill>
                  <a:schemeClr val="bg1">
                    <a:lumMod val="50000"/>
                  </a:schemeClr>
                </a:solidFill>
              </a:rPr>
              <a:t>Principles (</a:t>
            </a:r>
            <a:r>
              <a:rPr lang="en-US" sz="1600" dirty="0" smtClean="0"/>
              <a:t>1/CP.16</a:t>
            </a:r>
            <a:r>
              <a:rPr lang="en-US" sz="1600" dirty="0" smtClean="0">
                <a:solidFill>
                  <a:schemeClr val="bg1">
                    <a:lumMod val="50000"/>
                  </a:schemeClr>
                </a:solidFill>
              </a:rPr>
              <a:t>)</a:t>
            </a:r>
          </a:p>
          <a:p>
            <a:r>
              <a:rPr lang="en-US" sz="1600" dirty="0" smtClean="0">
                <a:solidFill>
                  <a:schemeClr val="bg1">
                    <a:lumMod val="50000"/>
                  </a:schemeClr>
                </a:solidFill>
              </a:rPr>
              <a:t>Phases </a:t>
            </a:r>
            <a:r>
              <a:rPr lang="en-US" sz="1600" dirty="0">
                <a:solidFill>
                  <a:schemeClr val="bg1">
                    <a:lumMod val="50000"/>
                  </a:schemeClr>
                </a:solidFill>
              </a:rPr>
              <a:t>(</a:t>
            </a:r>
            <a:r>
              <a:rPr lang="en-US" sz="1600" dirty="0"/>
              <a:t>1/CP.16</a:t>
            </a:r>
            <a:r>
              <a:rPr lang="en-US" sz="1600" dirty="0" smtClean="0">
                <a:solidFill>
                  <a:schemeClr val="bg1">
                    <a:lumMod val="50000"/>
                  </a:schemeClr>
                </a:solidFill>
              </a:rPr>
              <a:t>)</a:t>
            </a:r>
            <a:endParaRPr lang="en-US" sz="1600" dirty="0">
              <a:solidFill>
                <a:schemeClr val="bg1">
                  <a:lumMod val="50000"/>
                </a:schemeClr>
              </a:solidFill>
            </a:endParaRPr>
          </a:p>
        </p:txBody>
      </p:sp>
      <p:sp>
        <p:nvSpPr>
          <p:cNvPr id="26" name="Right Brace 25"/>
          <p:cNvSpPr/>
          <p:nvPr/>
        </p:nvSpPr>
        <p:spPr>
          <a:xfrm flipH="1">
            <a:off x="5547545" y="3877921"/>
            <a:ext cx="381000" cy="716362"/>
          </a:xfrm>
          <a:prstGeom prst="rightBrace">
            <a:avLst/>
          </a:prstGeom>
          <a:ln w="38100">
            <a:solidFill>
              <a:schemeClr val="bg2">
                <a:lumMod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900"/>
          </a:p>
        </p:txBody>
      </p:sp>
      <p:sp>
        <p:nvSpPr>
          <p:cNvPr id="27" name="TextBox 26"/>
          <p:cNvSpPr txBox="1"/>
          <p:nvPr/>
        </p:nvSpPr>
        <p:spPr>
          <a:xfrm>
            <a:off x="5770382" y="3817203"/>
            <a:ext cx="996363" cy="830997"/>
          </a:xfrm>
          <a:prstGeom prst="rect">
            <a:avLst/>
          </a:prstGeom>
          <a:noFill/>
        </p:spPr>
        <p:txBody>
          <a:bodyPr wrap="none" rtlCol="0">
            <a:spAutoFit/>
          </a:bodyPr>
          <a:lstStyle/>
          <a:p>
            <a:r>
              <a:rPr lang="en-US" sz="1600" dirty="0" smtClean="0">
                <a:solidFill>
                  <a:schemeClr val="bg1">
                    <a:lumMod val="50000"/>
                  </a:schemeClr>
                </a:solidFill>
              </a:rPr>
              <a:t>CB/TT</a:t>
            </a:r>
          </a:p>
          <a:p>
            <a:r>
              <a:rPr lang="en-US" sz="1600" dirty="0" smtClean="0">
                <a:solidFill>
                  <a:schemeClr val="bg1">
                    <a:lumMod val="50000"/>
                  </a:schemeClr>
                </a:solidFill>
              </a:rPr>
              <a:t>Provision </a:t>
            </a:r>
          </a:p>
          <a:p>
            <a:r>
              <a:rPr lang="en-US" sz="1600" dirty="0" smtClean="0">
                <a:solidFill>
                  <a:schemeClr val="bg1">
                    <a:lumMod val="50000"/>
                  </a:schemeClr>
                </a:solidFill>
              </a:rPr>
              <a:t>resources</a:t>
            </a:r>
          </a:p>
        </p:txBody>
      </p:sp>
      <p:grpSp>
        <p:nvGrpSpPr>
          <p:cNvPr id="33" name="Group 32"/>
          <p:cNvGrpSpPr/>
          <p:nvPr/>
        </p:nvGrpSpPr>
        <p:grpSpPr>
          <a:xfrm>
            <a:off x="4648200" y="5715000"/>
            <a:ext cx="2623605" cy="1077219"/>
            <a:chOff x="4255411" y="5943599"/>
            <a:chExt cx="2623605" cy="1077219"/>
          </a:xfrm>
        </p:grpSpPr>
        <p:sp>
          <p:nvSpPr>
            <p:cNvPr id="28" name="Right Brace 27"/>
            <p:cNvSpPr/>
            <p:nvPr/>
          </p:nvSpPr>
          <p:spPr>
            <a:xfrm flipH="1">
              <a:off x="4255411" y="5943599"/>
              <a:ext cx="381000" cy="1077219"/>
            </a:xfrm>
            <a:prstGeom prst="rightBrace">
              <a:avLst/>
            </a:prstGeom>
            <a:ln w="38100">
              <a:solidFill>
                <a:schemeClr val="bg2">
                  <a:lumMod val="9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900"/>
            </a:p>
          </p:txBody>
        </p:sp>
        <p:sp>
          <p:nvSpPr>
            <p:cNvPr id="29" name="TextBox 28"/>
            <p:cNvSpPr txBox="1"/>
            <p:nvPr/>
          </p:nvSpPr>
          <p:spPr>
            <a:xfrm>
              <a:off x="4427126" y="5943600"/>
              <a:ext cx="2451890" cy="1077218"/>
            </a:xfrm>
            <a:prstGeom prst="rect">
              <a:avLst/>
            </a:prstGeom>
            <a:noFill/>
          </p:spPr>
          <p:txBody>
            <a:bodyPr wrap="none" rtlCol="0">
              <a:spAutoFit/>
            </a:bodyPr>
            <a:lstStyle/>
            <a:p>
              <a:r>
                <a:rPr lang="en-US" sz="1600" dirty="0" smtClean="0">
                  <a:solidFill>
                    <a:schemeClr val="bg1">
                      <a:lumMod val="85000"/>
                    </a:schemeClr>
                  </a:solidFill>
                </a:rPr>
                <a:t>MR</a:t>
              </a:r>
              <a:r>
                <a:rPr lang="en-US" sz="1600" dirty="0" smtClean="0">
                  <a:solidFill>
                    <a:schemeClr val="bg1">
                      <a:lumMod val="50000"/>
                    </a:schemeClr>
                  </a:solidFill>
                </a:rPr>
                <a:t>V </a:t>
              </a:r>
              <a:r>
                <a:rPr lang="en-US" sz="1600" dirty="0">
                  <a:solidFill>
                    <a:schemeClr val="bg1">
                      <a:lumMod val="50000"/>
                    </a:schemeClr>
                  </a:solidFill>
                </a:rPr>
                <a:t>(</a:t>
              </a:r>
              <a:r>
                <a:rPr lang="en-US" sz="1600" u="sng" dirty="0"/>
                <a:t>14/CP.19</a:t>
              </a:r>
              <a:r>
                <a:rPr lang="en-US" sz="1600" dirty="0">
                  <a:solidFill>
                    <a:schemeClr val="bg1">
                      <a:lumMod val="50000"/>
                    </a:schemeClr>
                  </a:solidFill>
                </a:rPr>
                <a:t>)</a:t>
              </a:r>
              <a:endParaRPr lang="en-US" sz="1600" dirty="0" smtClean="0">
                <a:solidFill>
                  <a:schemeClr val="bg1">
                    <a:lumMod val="50000"/>
                  </a:schemeClr>
                </a:solidFill>
              </a:endParaRPr>
            </a:p>
            <a:p>
              <a:r>
                <a:rPr lang="en-US" sz="1600" dirty="0" smtClean="0">
                  <a:solidFill>
                    <a:schemeClr val="bg1">
                      <a:lumMod val="50000"/>
                    </a:schemeClr>
                  </a:solidFill>
                </a:rPr>
                <a:t>Finance  (</a:t>
              </a:r>
              <a:r>
                <a:rPr lang="en-US" sz="1600" dirty="0" smtClean="0"/>
                <a:t>2/CP.17,1/CP.18</a:t>
              </a:r>
              <a:r>
                <a:rPr lang="en-US" sz="1600" dirty="0" smtClean="0">
                  <a:solidFill>
                    <a:schemeClr val="bg1">
                      <a:lumMod val="50000"/>
                    </a:schemeClr>
                  </a:solidFill>
                </a:rPr>
                <a:t>) </a:t>
              </a:r>
            </a:p>
            <a:p>
              <a:r>
                <a:rPr lang="en-US" sz="1600" dirty="0" smtClean="0">
                  <a:solidFill>
                    <a:schemeClr val="bg1">
                      <a:lumMod val="50000"/>
                    </a:schemeClr>
                  </a:solidFill>
                </a:rPr>
                <a:t>Information Hub/Means</a:t>
              </a:r>
            </a:p>
            <a:p>
              <a:r>
                <a:rPr lang="en-US" sz="1600" dirty="0" smtClean="0">
                  <a:solidFill>
                    <a:schemeClr val="bg1">
                      <a:lumMod val="50000"/>
                    </a:schemeClr>
                  </a:solidFill>
                </a:rPr>
                <a:t>(</a:t>
              </a:r>
              <a:r>
                <a:rPr lang="en-US" sz="1600" u="sng" dirty="0"/>
                <a:t>9</a:t>
              </a:r>
              <a:r>
                <a:rPr lang="en-US" sz="1600" u="sng" dirty="0" smtClean="0"/>
                <a:t>/CP.19</a:t>
              </a:r>
              <a:r>
                <a:rPr lang="en-US" sz="1600" dirty="0" smtClean="0">
                  <a:solidFill>
                    <a:schemeClr val="bg1">
                      <a:lumMod val="50000"/>
                    </a:schemeClr>
                  </a:solidFill>
                </a:rPr>
                <a:t>)</a:t>
              </a:r>
              <a:endParaRPr lang="en-US" sz="1600" dirty="0">
                <a:solidFill>
                  <a:schemeClr val="bg1">
                    <a:lumMod val="50000"/>
                  </a:schemeClr>
                </a:solidFill>
              </a:endParaRPr>
            </a:p>
          </p:txBody>
        </p:sp>
      </p:grpSp>
      <p:sp>
        <p:nvSpPr>
          <p:cNvPr id="32" name="TextBox 31"/>
          <p:cNvSpPr txBox="1"/>
          <p:nvPr/>
        </p:nvSpPr>
        <p:spPr>
          <a:xfrm>
            <a:off x="7391400" y="4611469"/>
            <a:ext cx="1269963" cy="830997"/>
          </a:xfrm>
          <a:prstGeom prst="rect">
            <a:avLst/>
          </a:prstGeom>
          <a:noFill/>
        </p:spPr>
        <p:txBody>
          <a:bodyPr wrap="none" rtlCol="0">
            <a:spAutoFit/>
          </a:bodyPr>
          <a:lstStyle/>
          <a:p>
            <a:r>
              <a:rPr lang="en-US" sz="1600" dirty="0" smtClean="0">
                <a:solidFill>
                  <a:schemeClr val="bg1">
                    <a:lumMod val="50000"/>
                  </a:schemeClr>
                </a:solidFill>
              </a:rPr>
              <a:t>Coordination</a:t>
            </a:r>
          </a:p>
          <a:p>
            <a:r>
              <a:rPr lang="en-US" sz="1600" dirty="0" smtClean="0">
                <a:solidFill>
                  <a:schemeClr val="bg1">
                    <a:lumMod val="50000"/>
                  </a:schemeClr>
                </a:solidFill>
              </a:rPr>
              <a:t> of support</a:t>
            </a:r>
          </a:p>
          <a:p>
            <a:r>
              <a:rPr lang="en-US" sz="1600" dirty="0" smtClean="0">
                <a:solidFill>
                  <a:schemeClr val="bg1">
                    <a:lumMod val="50000"/>
                  </a:schemeClr>
                </a:solidFill>
              </a:rPr>
              <a:t>(</a:t>
            </a:r>
            <a:r>
              <a:rPr lang="en-US" sz="1600" dirty="0" smtClean="0"/>
              <a:t>10/CP.19</a:t>
            </a:r>
            <a:r>
              <a:rPr lang="en-US" sz="1600" dirty="0" smtClean="0">
                <a:solidFill>
                  <a:schemeClr val="bg1">
                    <a:lumMod val="50000"/>
                  </a:schemeClr>
                </a:solidFill>
              </a:rPr>
              <a:t>) </a:t>
            </a:r>
          </a:p>
        </p:txBody>
      </p:sp>
      <p:grpSp>
        <p:nvGrpSpPr>
          <p:cNvPr id="14" name="Group 13"/>
          <p:cNvGrpSpPr/>
          <p:nvPr/>
        </p:nvGrpSpPr>
        <p:grpSpPr>
          <a:xfrm>
            <a:off x="6717389" y="1295399"/>
            <a:ext cx="674011" cy="5370731"/>
            <a:chOff x="6717389" y="1295399"/>
            <a:chExt cx="674011" cy="5370731"/>
          </a:xfrm>
        </p:grpSpPr>
        <p:sp>
          <p:nvSpPr>
            <p:cNvPr id="31" name="Right Brace 30"/>
            <p:cNvSpPr/>
            <p:nvPr/>
          </p:nvSpPr>
          <p:spPr>
            <a:xfrm>
              <a:off x="6934200" y="3221146"/>
              <a:ext cx="457200" cy="3444984"/>
            </a:xfrm>
            <a:prstGeom prst="rightBrace">
              <a:avLst/>
            </a:prstGeom>
            <a:ln w="38100">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900"/>
            </a:p>
          </p:txBody>
        </p:sp>
        <p:cxnSp>
          <p:nvCxnSpPr>
            <p:cNvPr id="36" name="Curved Connector 35"/>
            <p:cNvCxnSpPr/>
            <p:nvPr/>
          </p:nvCxnSpPr>
          <p:spPr>
            <a:xfrm rot="5400000" flipH="1" flipV="1">
              <a:off x="6240046" y="2298729"/>
              <a:ext cx="1845508" cy="12700"/>
            </a:xfrm>
            <a:prstGeom prst="curvedConnector3">
              <a:avLst/>
            </a:prstGeom>
            <a:ln w="28575">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37" name="Arc 36"/>
            <p:cNvSpPr/>
            <p:nvPr/>
          </p:nvSpPr>
          <p:spPr>
            <a:xfrm>
              <a:off x="7059020" y="1382325"/>
              <a:ext cx="45719" cy="48143"/>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8" name="Arc 37"/>
            <p:cNvSpPr/>
            <p:nvPr/>
          </p:nvSpPr>
          <p:spPr>
            <a:xfrm>
              <a:off x="6717389" y="1295399"/>
              <a:ext cx="457200" cy="153792"/>
            </a:xfrm>
            <a:prstGeom prst="arc">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sp>
        <p:nvSpPr>
          <p:cNvPr id="40" name="Down Arrow 39"/>
          <p:cNvSpPr/>
          <p:nvPr/>
        </p:nvSpPr>
        <p:spPr>
          <a:xfrm>
            <a:off x="3593189" y="5562600"/>
            <a:ext cx="309403" cy="304800"/>
          </a:xfrm>
          <a:prstGeom prst="downArrow">
            <a:avLst/>
          </a:prstGeom>
          <a:solidFill>
            <a:schemeClr val="bg1">
              <a:lumMod val="85000"/>
            </a:schemeClr>
          </a:solidFill>
          <a:ln>
            <a:solidFill>
              <a:schemeClr val="bg1">
                <a:lumMod val="75000"/>
              </a:schemeClr>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ight Brace 41"/>
          <p:cNvSpPr/>
          <p:nvPr/>
        </p:nvSpPr>
        <p:spPr>
          <a:xfrm flipH="1">
            <a:off x="4556945" y="3505200"/>
            <a:ext cx="865044" cy="202665"/>
          </a:xfrm>
          <a:prstGeom prst="rightBrace">
            <a:avLst>
              <a:gd name="adj1" fmla="val 8333"/>
              <a:gd name="adj2" fmla="val 60169"/>
            </a:avLst>
          </a:prstGeom>
          <a:ln w="28575">
            <a:solidFill>
              <a:schemeClr val="accent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900"/>
          </a:p>
        </p:txBody>
      </p:sp>
      <p:sp>
        <p:nvSpPr>
          <p:cNvPr id="43" name="Rounded Rectangle 42"/>
          <p:cNvSpPr/>
          <p:nvPr/>
        </p:nvSpPr>
        <p:spPr>
          <a:xfrm>
            <a:off x="3748946" y="3610037"/>
            <a:ext cx="884199" cy="1723963"/>
          </a:xfrm>
          <a:prstGeom prst="roundRect">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p:cNvSpPr txBox="1"/>
          <p:nvPr/>
        </p:nvSpPr>
        <p:spPr>
          <a:xfrm>
            <a:off x="5014145" y="3456801"/>
            <a:ext cx="1166410" cy="276999"/>
          </a:xfrm>
          <a:prstGeom prst="rect">
            <a:avLst/>
          </a:prstGeom>
          <a:noFill/>
        </p:spPr>
        <p:txBody>
          <a:bodyPr wrap="none" rtlCol="0">
            <a:spAutoFit/>
          </a:bodyPr>
          <a:lstStyle/>
          <a:p>
            <a:r>
              <a:rPr lang="en-US" sz="1200" dirty="0"/>
              <a:t>MR</a:t>
            </a:r>
            <a:r>
              <a:rPr lang="en-US" sz="1200" dirty="0">
                <a:solidFill>
                  <a:schemeClr val="bg1">
                    <a:lumMod val="95000"/>
                  </a:schemeClr>
                </a:solidFill>
              </a:rPr>
              <a:t>V</a:t>
            </a:r>
            <a:r>
              <a:rPr lang="en-US" sz="1200" dirty="0"/>
              <a:t> (</a:t>
            </a:r>
            <a:r>
              <a:rPr lang="en-US" sz="1200" u="sng" dirty="0"/>
              <a:t>14/CP.19</a:t>
            </a:r>
            <a:r>
              <a:rPr lang="en-US" sz="1200" dirty="0" smtClean="0"/>
              <a:t>)</a:t>
            </a:r>
            <a:endParaRPr lang="en-US" sz="1200" dirty="0"/>
          </a:p>
        </p:txBody>
      </p:sp>
    </p:spTree>
    <p:extLst>
      <p:ext uri="{BB962C8B-B14F-4D97-AF65-F5344CB8AC3E}">
        <p14:creationId xmlns:p14="http://schemas.microsoft.com/office/powerpoint/2010/main" val="3626868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fade">
                                      <p:cBhvr>
                                        <p:cTn id="26" dur="500"/>
                                        <p:tgtEl>
                                          <p:spTgt spid="2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fade">
                                      <p:cBhvr>
                                        <p:cTn id="36" dur="500"/>
                                        <p:tgtEl>
                                          <p:spTgt spid="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2"/>
                                        </p:tgtEl>
                                        <p:attrNameLst>
                                          <p:attrName>style.visibility</p:attrName>
                                        </p:attrNameLst>
                                      </p:cBhvr>
                                      <p:to>
                                        <p:strVal val="visible"/>
                                      </p:to>
                                    </p:set>
                                    <p:animEffect transition="in" filter="fade">
                                      <p:cBhvr>
                                        <p:cTn id="45" dur="500"/>
                                        <p:tgtEl>
                                          <p:spTgt spid="4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3"/>
                                        </p:tgtEl>
                                        <p:attrNameLst>
                                          <p:attrName>style.visibility</p:attrName>
                                        </p:attrNameLst>
                                      </p:cBhvr>
                                      <p:to>
                                        <p:strVal val="visible"/>
                                      </p:to>
                                    </p:set>
                                    <p:animEffect transition="in" filter="fade">
                                      <p:cBhvr>
                                        <p:cTn id="48" dur="500"/>
                                        <p:tgtEl>
                                          <p:spTgt spid="4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fade">
                                      <p:cBhvr>
                                        <p:cTn id="66" dur="500"/>
                                        <p:tgtEl>
                                          <p:spTgt spid="33"/>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fade">
                                      <p:cBhvr>
                                        <p:cTn id="69" dur="500"/>
                                        <p:tgtEl>
                                          <p:spTgt spid="23"/>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nodeType="click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P spid="18" grpId="0"/>
      <p:bldP spid="19" grpId="0"/>
      <p:bldP spid="20" grpId="0"/>
      <p:bldP spid="21" grpId="0" animBg="1"/>
      <p:bldP spid="22" grpId="0"/>
      <p:bldGraphic spid="23" grpId="0">
        <p:bldAsOne/>
      </p:bldGraphic>
      <p:bldP spid="24" grpId="0" animBg="1"/>
      <p:bldP spid="25" grpId="0"/>
      <p:bldP spid="26" grpId="0" animBg="1"/>
      <p:bldP spid="27" grpId="0"/>
      <p:bldP spid="32" grpId="0"/>
      <p:bldP spid="40" grpId="0" animBg="1"/>
      <p:bldP spid="42" grpId="0" animBg="1"/>
      <p:bldP spid="43" grpId="0" animBg="1"/>
      <p:bldP spid="4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0" y="1371600"/>
            <a:ext cx="9144000" cy="3581400"/>
          </a:xfrm>
        </p:spPr>
        <p:txBody>
          <a:bodyPr/>
          <a:lstStyle/>
          <a:p>
            <a:endParaRPr lang="en-US" b="1" dirty="0" smtClean="0">
              <a:solidFill>
                <a:schemeClr val="tx1"/>
              </a:solidFill>
              <a:latin typeface="Frutiger Linotype" pitchFamily="34" charset="0"/>
            </a:endParaRPr>
          </a:p>
          <a:p>
            <a:r>
              <a:rPr lang="en-US" b="1" dirty="0" smtClean="0">
                <a:solidFill>
                  <a:schemeClr val="tx1"/>
                </a:solidFill>
                <a:latin typeface="Helvetica" pitchFamily="34" charset="0"/>
              </a:rPr>
              <a:t>Thank You</a:t>
            </a:r>
          </a:p>
          <a:p>
            <a:r>
              <a:rPr lang="en-US" sz="1600" dirty="0" smtClean="0">
                <a:latin typeface="Helvetica" pitchFamily="34" charset="0"/>
                <a:hlinkClick r:id="rId2"/>
              </a:rPr>
              <a:t/>
            </a:r>
            <a:br>
              <a:rPr lang="en-US" sz="1600" dirty="0" smtClean="0">
                <a:latin typeface="Helvetica" pitchFamily="34" charset="0"/>
                <a:hlinkClick r:id="rId2"/>
              </a:rPr>
            </a:br>
            <a:r>
              <a:rPr lang="en-US" sz="1600" dirty="0" smtClean="0">
                <a:solidFill>
                  <a:schemeClr val="tx1"/>
                </a:solidFill>
                <a:latin typeface="Helvetica" pitchFamily="34" charset="0"/>
              </a:rPr>
              <a:t>Website: </a:t>
            </a:r>
            <a:r>
              <a:rPr lang="en-US" sz="1600" dirty="0" smtClean="0">
                <a:latin typeface="Helvetica" pitchFamily="34" charset="0"/>
                <a:hlinkClick r:id="rId2"/>
              </a:rPr>
              <a:t>http://www.un-redd.org</a:t>
            </a:r>
            <a:endParaRPr lang="en-US" sz="1600" dirty="0">
              <a:solidFill>
                <a:schemeClr val="tx1"/>
              </a:solidFill>
              <a:latin typeface="Helvetica" pitchFamily="34" charset="0"/>
            </a:endParaRPr>
          </a:p>
        </p:txBody>
      </p:sp>
    </p:spTree>
    <p:extLst>
      <p:ext uri="{BB962C8B-B14F-4D97-AF65-F5344CB8AC3E}">
        <p14:creationId xmlns:p14="http://schemas.microsoft.com/office/powerpoint/2010/main" val="38202725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0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36191</TotalTime>
  <Words>3232</Words>
  <Application>Microsoft Office PowerPoint</Application>
  <PresentationFormat>On-screen Show (4:3)</PresentationFormat>
  <Paragraphs>455</Paragraphs>
  <Slides>17</Slides>
  <Notes>3</Notes>
  <HiddenSlides>0</HiddenSlides>
  <MMClips>0</MMClip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Office Theme</vt:lpstr>
      <vt:lpstr>10_Custom Design</vt:lpstr>
      <vt:lpstr>PowerPoint Presentation</vt:lpstr>
      <vt:lpstr>The Warsaw Framework</vt:lpstr>
      <vt:lpstr>Outline</vt:lpstr>
      <vt:lpstr>The Timeline</vt:lpstr>
      <vt:lpstr>The “Rulebook” </vt:lpstr>
      <vt:lpstr>The 4 Elements - CA</vt:lpstr>
      <vt:lpstr>The Methodological Guidance Rules and Modalities</vt:lpstr>
      <vt:lpstr>PowerPoint Presentation</vt:lpstr>
      <vt:lpstr>MR Rules and Modalities</vt:lpstr>
      <vt:lpstr>PowerPoint Presentation</vt:lpstr>
      <vt:lpstr>PowerPoint Presentation</vt:lpstr>
      <vt:lpstr>Visualizing…</vt:lpstr>
      <vt:lpstr> Demonstration…</vt:lpstr>
      <vt:lpstr>Visualizing…</vt:lpstr>
      <vt:lpstr>Support to REDD+ </vt:lpstr>
      <vt:lpstr>REDD+ / UNFCCC</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Linda Mumoki</dc:creator>
  <cp:lastModifiedBy>Linda Mumoki</cp:lastModifiedBy>
  <cp:revision>240</cp:revision>
  <dcterms:created xsi:type="dcterms:W3CDTF">2012-09-11T07:20:24Z</dcterms:created>
  <dcterms:modified xsi:type="dcterms:W3CDTF">2014-07-08T09:29:48Z</dcterms:modified>
</cp:coreProperties>
</file>