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tags/tag11.xml" ContentType="application/vnd.openxmlformats-officedocument.presentationml.tags+xml"/>
  <Override PartName="/ppt/notesSlides/notesSlide6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tags/tag15.xml" ContentType="application/vnd.openxmlformats-officedocument.presentationml.tags+xml"/>
  <Override PartName="/ppt/notesSlides/notesSlide10.xml" ContentType="application/vnd.openxmlformats-officedocument.presentationml.notesSlide+xml"/>
  <Override PartName="/ppt/tags/tag16.xml" ContentType="application/vnd.openxmlformats-officedocument.presentationml.tags+xml"/>
  <Override PartName="/ppt/notesSlides/notesSlide11.xml" ContentType="application/vnd.openxmlformats-officedocument.presentationml.notesSlide+xml"/>
  <Override PartName="/ppt/tags/tag17.xml" ContentType="application/vnd.openxmlformats-officedocument.presentationml.tags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tags/tag19.xml" ContentType="application/vnd.openxmlformats-officedocument.presentationml.tags+xml"/>
  <Override PartName="/ppt/notesSlides/notesSlide1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5.xml" ContentType="application/vnd.openxmlformats-officedocument.presentationml.notesSlide+xml"/>
  <Override PartName="/ppt/tags/tag20.xml" ContentType="application/vnd.openxmlformats-officedocument.presentationml.tags+xml"/>
  <Override PartName="/ppt/notesSlides/notesSlide16.xml" ContentType="application/vnd.openxmlformats-officedocument.presentationml.notesSlide+xml"/>
  <Override PartName="/ppt/tags/tag21.xml" ContentType="application/vnd.openxmlformats-officedocument.presentationml.tags+xml"/>
  <Override PartName="/ppt/notesSlides/notesSlide17.xml" ContentType="application/vnd.openxmlformats-officedocument.presentationml.notesSlide+xml"/>
  <Override PartName="/ppt/tags/tag22.xml" ContentType="application/vnd.openxmlformats-officedocument.presentationml.tags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notesSlides/notesSlide19.xml" ContentType="application/vnd.openxmlformats-officedocument.presentationml.notesSlide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05" r:id="rId2"/>
    <p:sldId id="258" r:id="rId3"/>
    <p:sldId id="304" r:id="rId4"/>
    <p:sldId id="290" r:id="rId5"/>
    <p:sldId id="307" r:id="rId6"/>
    <p:sldId id="320" r:id="rId7"/>
    <p:sldId id="321" r:id="rId8"/>
    <p:sldId id="322" r:id="rId9"/>
    <p:sldId id="323" r:id="rId10"/>
    <p:sldId id="332" r:id="rId11"/>
    <p:sldId id="328" r:id="rId12"/>
    <p:sldId id="293" r:id="rId13"/>
    <p:sldId id="265" r:id="rId14"/>
    <p:sldId id="301" r:id="rId15"/>
    <p:sldId id="272" r:id="rId16"/>
    <p:sldId id="308" r:id="rId17"/>
    <p:sldId id="331" r:id="rId18"/>
    <p:sldId id="319" r:id="rId19"/>
    <p:sldId id="318" r:id="rId20"/>
    <p:sldId id="337" r:id="rId21"/>
    <p:sldId id="326" r:id="rId22"/>
    <p:sldId id="336" r:id="rId23"/>
    <p:sldId id="330" r:id="rId24"/>
    <p:sldId id="261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F9933"/>
    <a:srgbClr val="FF6600"/>
    <a:srgbClr val="3366FF"/>
    <a:srgbClr val="A50021"/>
    <a:srgbClr val="BA1706"/>
    <a:srgbClr val="B30D19"/>
    <a:srgbClr val="05BEFF"/>
    <a:srgbClr val="990099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e clair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7" autoAdjust="0"/>
    <p:restoredTop sz="94660"/>
  </p:normalViewPr>
  <p:slideViewPr>
    <p:cSldViewPr snapToGrid="0">
      <p:cViewPr varScale="1">
        <p:scale>
          <a:sx n="65" d="100"/>
          <a:sy n="65" d="100"/>
        </p:scale>
        <p:origin x="-73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E77744-8AE1-4CFA-B608-A5C4121E986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6E6636D1-FC59-4606-A20B-9768C1A07C4F}">
      <dgm:prSet phldrT="[Texte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algn="ctr">
            <a:lnSpc>
              <a:spcPct val="110000"/>
            </a:lnSpc>
          </a:pPr>
          <a:r>
            <a:rPr lang="fr-FR" sz="2400" b="1" dirty="0" smtClean="0">
              <a:latin typeface="Goudy Old Style" panose="02020502050305020303" pitchFamily="18" charset="0"/>
            </a:rPr>
            <a:t>Elaboration d’un plan d’engagement de parties prenantes</a:t>
          </a:r>
          <a:endParaRPr lang="fr-FR" sz="2400" b="1" dirty="0">
            <a:latin typeface="Goudy Old Style" panose="02020502050305020303" pitchFamily="18" charset="0"/>
          </a:endParaRPr>
        </a:p>
      </dgm:t>
    </dgm:pt>
    <dgm:pt modelId="{7984C976-EB49-4566-862E-50F4B75D6150}" type="parTrans" cxnId="{2A71F04D-BE23-49CA-AA8C-0D9740CF58B6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2E16CC29-332A-47A1-87FE-CC050C837188}" type="sibTrans" cxnId="{2A71F04D-BE23-49CA-AA8C-0D9740CF58B6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EDB1D950-A039-4A6E-925B-66081FB2359B}">
      <dgm:prSet phldrT="[Texte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 w="28575"/>
      </dgm:spPr>
      <dgm:t>
        <a:bodyPr/>
        <a:lstStyle/>
        <a:p>
          <a:pPr algn="just">
            <a:lnSpc>
              <a:spcPct val="110000"/>
            </a:lnSpc>
          </a:pPr>
          <a:r>
            <a:rPr lang="fr-FR" sz="1900" dirty="0" smtClean="0">
              <a:latin typeface="Goudy Old Style" panose="02020502050305020303" pitchFamily="18" charset="0"/>
            </a:rPr>
            <a:t>Identification des parties prenantes</a:t>
          </a:r>
          <a:endParaRPr lang="fr-FR" sz="1900" dirty="0">
            <a:latin typeface="Goudy Old Style" panose="02020502050305020303" pitchFamily="18" charset="0"/>
          </a:endParaRPr>
        </a:p>
      </dgm:t>
    </dgm:pt>
    <dgm:pt modelId="{9854899F-341D-4F96-8EFB-ACCB11FEB4AC}" type="parTrans" cxnId="{18FB2644-89C2-4E94-9B81-44A781C346E9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7048EDA5-645D-4DB4-A22E-E108E5307A7F}" type="sibTrans" cxnId="{18FB2644-89C2-4E94-9B81-44A781C346E9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BA94A8A7-E938-432D-AA03-9E34F039601D}">
      <dgm:prSet phldrT="[Texte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 w="28575"/>
      </dgm:spPr>
      <dgm:t>
        <a:bodyPr/>
        <a:lstStyle/>
        <a:p>
          <a:pPr algn="just">
            <a:lnSpc>
              <a:spcPct val="110000"/>
            </a:lnSpc>
          </a:pPr>
          <a:r>
            <a:rPr lang="fr-FR" sz="1900" dirty="0" smtClean="0">
              <a:latin typeface="Goudy Old Style" panose="02020502050305020303" pitchFamily="18" charset="0"/>
            </a:rPr>
            <a:t>Activités et calendrier pour l’engagement</a:t>
          </a:r>
          <a:endParaRPr lang="fr-FR" sz="1900" dirty="0">
            <a:latin typeface="Goudy Old Style" panose="02020502050305020303" pitchFamily="18" charset="0"/>
          </a:endParaRPr>
        </a:p>
      </dgm:t>
    </dgm:pt>
    <dgm:pt modelId="{F01E0B34-C563-4093-B40A-DED5BF58ABBF}" type="parTrans" cxnId="{3E8503F1-F0C6-4868-A80E-D178262BEC19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93A1BFC5-45F6-443A-846F-B14D4E3D252F}" type="sibTrans" cxnId="{3E8503F1-F0C6-4868-A80E-D178262BEC19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D8BD5E9C-C4C4-4758-814A-41B7F777A13E}">
      <dgm:prSet phldrT="[Texte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algn="ctr">
            <a:lnSpc>
              <a:spcPct val="110000"/>
            </a:lnSpc>
          </a:pPr>
          <a:r>
            <a:rPr lang="fr-FR" sz="2400" b="1" smtClean="0">
              <a:latin typeface="Goudy Old Style" panose="02020502050305020303" pitchFamily="18" charset="0"/>
            </a:rPr>
            <a:t>Conception des outils de communication</a:t>
          </a:r>
          <a:endParaRPr lang="fr-FR" sz="2400" b="1">
            <a:latin typeface="Goudy Old Style" panose="02020502050305020303" pitchFamily="18" charset="0"/>
          </a:endParaRPr>
        </a:p>
      </dgm:t>
    </dgm:pt>
    <dgm:pt modelId="{A24D3A47-9C93-41DA-A53D-A9B726F8B06B}" type="parTrans" cxnId="{2EAD9F3F-3089-4C79-A18D-129FAAD3725C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4D6E8762-7123-4007-8D9F-284306906117}" type="sibTrans" cxnId="{2EAD9F3F-3089-4C79-A18D-129FAAD3725C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EC7392ED-F301-4738-B4F3-3A7F807E37D0}">
      <dgm:prSet phldrT="[Texte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 w="28575"/>
      </dgm:spPr>
      <dgm:t>
        <a:bodyPr/>
        <a:lstStyle/>
        <a:p>
          <a:pPr algn="just">
            <a:lnSpc>
              <a:spcPct val="110000"/>
            </a:lnSpc>
          </a:pPr>
          <a:r>
            <a:rPr lang="fr-FR" sz="1900" dirty="0" smtClean="0">
              <a:latin typeface="Goudy Old Style" panose="02020502050305020303" pitchFamily="18" charset="0"/>
            </a:rPr>
            <a:t>Message, Support, canal</a:t>
          </a:r>
          <a:endParaRPr lang="fr-FR" sz="1900" dirty="0">
            <a:latin typeface="Goudy Old Style" panose="02020502050305020303" pitchFamily="18" charset="0"/>
          </a:endParaRPr>
        </a:p>
      </dgm:t>
    </dgm:pt>
    <dgm:pt modelId="{4741D259-5EFA-42E2-B9D3-6CF43D033D62}" type="parTrans" cxnId="{CEB510DF-B892-433F-8DD7-27628AC13A0A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61F729F6-B73B-485C-ACBE-47D89E7793EB}" type="sibTrans" cxnId="{CEB510DF-B892-433F-8DD7-27628AC13A0A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CBFE71F8-C6F7-4610-95E4-A995863C7BE9}">
      <dgm:prSet phldrT="[Texte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solidFill>
          <a:srgbClr val="C00000"/>
        </a:solidFill>
      </dgm:spPr>
      <dgm:t>
        <a:bodyPr/>
        <a:lstStyle/>
        <a:p>
          <a:pPr algn="ctr">
            <a:lnSpc>
              <a:spcPct val="110000"/>
            </a:lnSpc>
          </a:pPr>
          <a:r>
            <a:rPr lang="fr-FR" sz="2400" b="1" dirty="0" smtClean="0">
              <a:latin typeface="Goudy Old Style" panose="02020502050305020303" pitchFamily="18" charset="0"/>
            </a:rPr>
            <a:t>Dialogue avec les différentes parties prenantes</a:t>
          </a:r>
          <a:endParaRPr lang="fr-FR" sz="2400" b="1" dirty="0">
            <a:latin typeface="Goudy Old Style" panose="02020502050305020303" pitchFamily="18" charset="0"/>
          </a:endParaRPr>
        </a:p>
      </dgm:t>
    </dgm:pt>
    <dgm:pt modelId="{0C03C05B-7E2F-4F51-AB99-5ECAB5F6AD62}" type="parTrans" cxnId="{7674F977-0F35-45A9-88F2-3E2AD1027CDA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FF99FB65-82BE-434B-9A78-87B1B42760FF}" type="sibTrans" cxnId="{7674F977-0F35-45A9-88F2-3E2AD1027CDA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2770265A-49C3-4126-977B-D90F04FA1DD9}">
      <dgm:prSet phldrT="[Texte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 w="28575">
          <a:solidFill>
            <a:srgbClr val="C00000"/>
          </a:solidFill>
        </a:ln>
      </dgm:spPr>
      <dgm:t>
        <a:bodyPr/>
        <a:lstStyle/>
        <a:p>
          <a:pPr algn="just">
            <a:lnSpc>
              <a:spcPct val="110000"/>
            </a:lnSpc>
          </a:pPr>
          <a:r>
            <a:rPr lang="fr-FR" sz="1900" dirty="0" smtClean="0">
              <a:latin typeface="Goudy Old Style" panose="02020502050305020303" pitchFamily="18" charset="0"/>
            </a:rPr>
            <a:t>Appui à la structuration de la plateforme REDD+/FLEGT de la société civile</a:t>
          </a:r>
          <a:endParaRPr lang="fr-FR" sz="1900" dirty="0">
            <a:latin typeface="Goudy Old Style" panose="02020502050305020303" pitchFamily="18" charset="0"/>
          </a:endParaRPr>
        </a:p>
      </dgm:t>
    </dgm:pt>
    <dgm:pt modelId="{1E4AD2B5-3CDF-4CDD-B64B-80B19533CEB0}" type="parTrans" cxnId="{FBA74784-F1A2-4CA7-84EC-4FA37272CF0A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74607586-0161-4FF5-9447-86C2720BD0BC}" type="sibTrans" cxnId="{FBA74784-F1A2-4CA7-84EC-4FA37272CF0A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5A3AB8C2-1D89-4768-9953-135D8CFA1E01}">
      <dgm:prSet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>
            <a:lnSpc>
              <a:spcPct val="110000"/>
            </a:lnSpc>
          </a:pPr>
          <a:r>
            <a:rPr lang="fr-FR" sz="2400" b="1" smtClean="0">
              <a:latin typeface="Goudy Old Style" panose="02020502050305020303" pitchFamily="18" charset="0"/>
            </a:rPr>
            <a:t>Définition et signature des engagements</a:t>
          </a:r>
          <a:endParaRPr lang="fr-FR" sz="2400" b="1" dirty="0" smtClean="0">
            <a:latin typeface="Goudy Old Style" panose="02020502050305020303" pitchFamily="18" charset="0"/>
          </a:endParaRPr>
        </a:p>
      </dgm:t>
    </dgm:pt>
    <dgm:pt modelId="{F3E80CDB-052D-4FE9-AF32-6AC8F67295C7}" type="parTrans" cxnId="{660B972C-A611-4A75-BE10-D8864CEF6A3E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5828E0B1-54FA-4269-8C5E-CCCA640534C7}" type="sibTrans" cxnId="{660B972C-A611-4A75-BE10-D8864CEF6A3E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D4AAF358-5D2A-4D88-A20C-340D124123E8}">
      <dgm:prSet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7030A0"/>
        </a:solidFill>
      </dgm:spPr>
      <dgm:t>
        <a:bodyPr/>
        <a:lstStyle/>
        <a:p>
          <a:pPr algn="ctr">
            <a:lnSpc>
              <a:spcPct val="110000"/>
            </a:lnSpc>
          </a:pPr>
          <a:r>
            <a:rPr lang="fr-FR" sz="2400" b="1" dirty="0" smtClean="0">
              <a:latin typeface="Goudy Old Style" panose="02020502050305020303" pitchFamily="18" charset="0"/>
            </a:rPr>
            <a:t>Suivi et Evaluation des engagements (Evaluation à mi-parcours)</a:t>
          </a:r>
          <a:endParaRPr lang="fr-FR" sz="2400" b="1" dirty="0">
            <a:latin typeface="Goudy Old Style" panose="02020502050305020303" pitchFamily="18" charset="0"/>
          </a:endParaRPr>
        </a:p>
      </dgm:t>
    </dgm:pt>
    <dgm:pt modelId="{01D0C08C-1726-4631-922F-81490527A1F8}" type="parTrans" cxnId="{92978E17-55B4-4BE9-8426-E8B10616483A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857F8F03-BA33-4651-ADF2-AC4DBFCC8F06}" type="sibTrans" cxnId="{92978E17-55B4-4BE9-8426-E8B10616483A}">
      <dgm:prSet/>
      <dgm:spPr/>
      <dgm:t>
        <a:bodyPr/>
        <a:lstStyle/>
        <a:p>
          <a:pPr algn="just">
            <a:lnSpc>
              <a:spcPct val="100000"/>
            </a:lnSpc>
          </a:pPr>
          <a:endParaRPr lang="fr-FR" sz="1900">
            <a:latin typeface="Goudy Old Style" panose="02020502050305020303" pitchFamily="18" charset="0"/>
          </a:endParaRPr>
        </a:p>
      </dgm:t>
    </dgm:pt>
    <dgm:pt modelId="{47ADDCC3-9494-4F20-A89D-4B8DB3FBE3C1}">
      <dgm:prSet phldrT="[Texte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 w="28575">
          <a:solidFill>
            <a:srgbClr val="C00000"/>
          </a:solidFill>
        </a:ln>
      </dgm:spPr>
      <dgm:t>
        <a:bodyPr/>
        <a:lstStyle/>
        <a:p>
          <a:pPr algn="just">
            <a:lnSpc>
              <a:spcPct val="110000"/>
            </a:lnSpc>
          </a:pPr>
          <a:r>
            <a:rPr lang="fr-FR" sz="1900" i="1" dirty="0" err="1" smtClean="0">
              <a:latin typeface="Goudy Old Style" panose="02020502050305020303" pitchFamily="18" charset="0"/>
            </a:rPr>
            <a:t>Task</a:t>
          </a:r>
          <a:r>
            <a:rPr lang="fr-FR" sz="1900" i="1" dirty="0" smtClean="0">
              <a:latin typeface="Goudy Old Style" panose="02020502050305020303" pitchFamily="18" charset="0"/>
            </a:rPr>
            <a:t> force </a:t>
          </a:r>
          <a:r>
            <a:rPr lang="fr-FR" sz="1900" dirty="0" smtClean="0">
              <a:latin typeface="Goudy Old Style" panose="02020502050305020303" pitchFamily="18" charset="0"/>
            </a:rPr>
            <a:t>interministérielle sur REDD+</a:t>
          </a:r>
          <a:endParaRPr lang="fr-FR" sz="1900" dirty="0">
            <a:latin typeface="Goudy Old Style" panose="02020502050305020303" pitchFamily="18" charset="0"/>
          </a:endParaRPr>
        </a:p>
      </dgm:t>
    </dgm:pt>
    <dgm:pt modelId="{1BBCE21E-5FBF-41F9-AF54-693051E487DC}" type="parTrans" cxnId="{8D66451D-F1AE-431C-862D-9A599802ECB5}">
      <dgm:prSet/>
      <dgm:spPr/>
      <dgm:t>
        <a:bodyPr/>
        <a:lstStyle/>
        <a:p>
          <a:endParaRPr lang="fr-FR" sz="1900">
            <a:latin typeface="Goudy Old Style" panose="02020502050305020303" pitchFamily="18" charset="0"/>
          </a:endParaRPr>
        </a:p>
      </dgm:t>
    </dgm:pt>
    <dgm:pt modelId="{CE06C9DC-8B54-4276-9FD1-9E5398290D60}" type="sibTrans" cxnId="{8D66451D-F1AE-431C-862D-9A599802ECB5}">
      <dgm:prSet/>
      <dgm:spPr/>
      <dgm:t>
        <a:bodyPr/>
        <a:lstStyle/>
        <a:p>
          <a:endParaRPr lang="fr-FR" sz="1900">
            <a:latin typeface="Goudy Old Style" panose="02020502050305020303" pitchFamily="18" charset="0"/>
          </a:endParaRPr>
        </a:p>
      </dgm:t>
    </dgm:pt>
    <dgm:pt modelId="{22312CD2-5D14-4C5F-9F08-478CE3D28D33}">
      <dgm:prSet phldrT="[Texte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 w="28575">
          <a:solidFill>
            <a:srgbClr val="C00000"/>
          </a:solidFill>
        </a:ln>
      </dgm:spPr>
      <dgm:t>
        <a:bodyPr/>
        <a:lstStyle/>
        <a:p>
          <a:pPr algn="just">
            <a:lnSpc>
              <a:spcPct val="110000"/>
            </a:lnSpc>
          </a:pPr>
          <a:r>
            <a:rPr lang="fr-FR" sz="1900" dirty="0" smtClean="0">
              <a:latin typeface="Goudy Old Style" panose="02020502050305020303" pitchFamily="18" charset="0"/>
            </a:rPr>
            <a:t>Dialogue soutenu avec le secteur privé agricole et forestier</a:t>
          </a:r>
          <a:endParaRPr lang="fr-FR" sz="1900" dirty="0">
            <a:latin typeface="Goudy Old Style" panose="02020502050305020303" pitchFamily="18" charset="0"/>
          </a:endParaRPr>
        </a:p>
      </dgm:t>
    </dgm:pt>
    <dgm:pt modelId="{9EDDF873-F4B0-409D-98BE-FA95CF30EF8F}" type="parTrans" cxnId="{C727689D-A581-4BED-8151-0337C15E937B}">
      <dgm:prSet/>
      <dgm:spPr/>
      <dgm:t>
        <a:bodyPr/>
        <a:lstStyle/>
        <a:p>
          <a:endParaRPr lang="fr-FR" sz="1900">
            <a:latin typeface="Goudy Old Style" panose="02020502050305020303" pitchFamily="18" charset="0"/>
          </a:endParaRPr>
        </a:p>
      </dgm:t>
    </dgm:pt>
    <dgm:pt modelId="{0E8726E1-5C2D-40B6-9DE0-91E6302E9332}" type="sibTrans" cxnId="{C727689D-A581-4BED-8151-0337C15E937B}">
      <dgm:prSet/>
      <dgm:spPr/>
      <dgm:t>
        <a:bodyPr/>
        <a:lstStyle/>
        <a:p>
          <a:endParaRPr lang="fr-FR" sz="1900">
            <a:latin typeface="Goudy Old Style" panose="02020502050305020303" pitchFamily="18" charset="0"/>
          </a:endParaRPr>
        </a:p>
      </dgm:t>
    </dgm:pt>
    <dgm:pt modelId="{140CDD3B-5164-4E84-A482-F83D27F94032}">
      <dgm:prSet phldrT="[Texte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 w="28575"/>
      </dgm:spPr>
      <dgm:t>
        <a:bodyPr/>
        <a:lstStyle/>
        <a:p>
          <a:pPr algn="just">
            <a:lnSpc>
              <a:spcPct val="110000"/>
            </a:lnSpc>
          </a:pPr>
          <a:r>
            <a:rPr lang="fr-FR" sz="1900" dirty="0" smtClean="0">
              <a:latin typeface="Goudy Old Style" panose="02020502050305020303" pitchFamily="18" charset="0"/>
            </a:rPr>
            <a:t>Site WEB</a:t>
          </a:r>
          <a:endParaRPr lang="fr-FR" sz="1900" dirty="0">
            <a:latin typeface="Goudy Old Style" panose="02020502050305020303" pitchFamily="18" charset="0"/>
          </a:endParaRPr>
        </a:p>
      </dgm:t>
    </dgm:pt>
    <dgm:pt modelId="{2E26E3ED-FDBA-4EFE-9231-14246879575C}" type="parTrans" cxnId="{F4556A5B-8070-493B-91D2-B9E8670F4DF9}">
      <dgm:prSet/>
      <dgm:spPr/>
      <dgm:t>
        <a:bodyPr/>
        <a:lstStyle/>
        <a:p>
          <a:endParaRPr lang="fr-FR" sz="1900">
            <a:latin typeface="Goudy Old Style" panose="02020502050305020303" pitchFamily="18" charset="0"/>
          </a:endParaRPr>
        </a:p>
      </dgm:t>
    </dgm:pt>
    <dgm:pt modelId="{FA5FF26A-C047-46B3-82E3-4EF85BD626FD}" type="sibTrans" cxnId="{F4556A5B-8070-493B-91D2-B9E8670F4DF9}">
      <dgm:prSet/>
      <dgm:spPr/>
      <dgm:t>
        <a:bodyPr/>
        <a:lstStyle/>
        <a:p>
          <a:endParaRPr lang="fr-FR" sz="1900">
            <a:latin typeface="Goudy Old Style" panose="02020502050305020303" pitchFamily="18" charset="0"/>
          </a:endParaRPr>
        </a:p>
      </dgm:t>
    </dgm:pt>
    <dgm:pt modelId="{054A452D-E7AE-4C14-B455-9A71E5BF2AB1}" type="pres">
      <dgm:prSet presAssocID="{19E77744-8AE1-4CFA-B608-A5C4121E986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5CB902F9-F664-43E3-8829-CAD6DD471467}" type="pres">
      <dgm:prSet presAssocID="{6E6636D1-FC59-4606-A20B-9768C1A07C4F}" presName="linNode" presStyleCnt="0"/>
      <dgm:spPr/>
    </dgm:pt>
    <dgm:pt modelId="{5C3A0BFE-DB8A-4019-B7D4-3B39501F262E}" type="pres">
      <dgm:prSet presAssocID="{6E6636D1-FC59-4606-A20B-9768C1A07C4F}" presName="parentText" presStyleLbl="node1" presStyleIdx="0" presStyleCnt="5" custScaleX="133399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CABA514-0EE0-4A8E-86EF-857737696BA2}" type="pres">
      <dgm:prSet presAssocID="{6E6636D1-FC59-4606-A20B-9768C1A07C4F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115A961-2C4B-474F-87BB-E6456F32DBF3}" type="pres">
      <dgm:prSet presAssocID="{2E16CC29-332A-47A1-87FE-CC050C837188}" presName="sp" presStyleCnt="0"/>
      <dgm:spPr/>
    </dgm:pt>
    <dgm:pt modelId="{4675D020-8D2C-4E37-97B4-E47B2B6532C7}" type="pres">
      <dgm:prSet presAssocID="{D8BD5E9C-C4C4-4758-814A-41B7F777A13E}" presName="linNode" presStyleCnt="0"/>
      <dgm:spPr/>
    </dgm:pt>
    <dgm:pt modelId="{5F4B4FA9-B3AD-4EF1-94E7-B78BA519F9EB}" type="pres">
      <dgm:prSet presAssocID="{D8BD5E9C-C4C4-4758-814A-41B7F777A13E}" presName="parentText" presStyleLbl="node1" presStyleIdx="1" presStyleCnt="5" custScaleX="133399" custLinFactNeighborY="2718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78FBA94-AD28-4102-89FF-CD6BA58FD39E}" type="pres">
      <dgm:prSet presAssocID="{D8BD5E9C-C4C4-4758-814A-41B7F777A13E}" presName="descendantText" presStyleLbl="alignAccFollowNode1" presStyleIdx="1" presStyleCnt="3" custLinFactNeighborY="3398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EECDC3A-0031-490D-98B3-13ABAA9530F3}" type="pres">
      <dgm:prSet presAssocID="{4D6E8762-7123-4007-8D9F-284306906117}" presName="sp" presStyleCnt="0"/>
      <dgm:spPr/>
    </dgm:pt>
    <dgm:pt modelId="{B2B4C0E3-600D-4144-90B4-FA67502EEEC4}" type="pres">
      <dgm:prSet presAssocID="{CBFE71F8-C6F7-4610-95E4-A995863C7BE9}" presName="linNode" presStyleCnt="0"/>
      <dgm:spPr/>
    </dgm:pt>
    <dgm:pt modelId="{FB99FF81-6354-4A1B-85D3-959ECC329699}" type="pres">
      <dgm:prSet presAssocID="{CBFE71F8-C6F7-4610-95E4-A995863C7BE9}" presName="parentText" presStyleLbl="node1" presStyleIdx="2" presStyleCnt="5" custScaleX="133399" custScaleY="97215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ED86147-D0A4-41DB-A285-3E4FC6500F28}" type="pres">
      <dgm:prSet presAssocID="{CBFE71F8-C6F7-4610-95E4-A995863C7BE9}" presName="descendantText" presStyleLbl="alignAccFollowNode1" presStyleIdx="2" presStyleCnt="3" custScaleY="159361" custLinFactNeighborX="-1111" custLinFactNeighborY="161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5D14D32-1968-459E-9C7A-A2A716EEF0C8}" type="pres">
      <dgm:prSet presAssocID="{FF99FB65-82BE-434B-9A78-87B1B42760FF}" presName="sp" presStyleCnt="0"/>
      <dgm:spPr/>
    </dgm:pt>
    <dgm:pt modelId="{2FD3C2B1-D9A7-4687-9AAA-8A6866270338}" type="pres">
      <dgm:prSet presAssocID="{5A3AB8C2-1D89-4768-9953-135D8CFA1E01}" presName="linNode" presStyleCnt="0"/>
      <dgm:spPr/>
    </dgm:pt>
    <dgm:pt modelId="{96D94C74-FCCB-47AB-B1C7-FEFDF137CBBC}" type="pres">
      <dgm:prSet presAssocID="{5A3AB8C2-1D89-4768-9953-135D8CFA1E01}" presName="parentText" presStyleLbl="node1" presStyleIdx="3" presStyleCnt="5" custScaleX="119069" custLinFactNeighborY="-2300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8A8A078-E790-4F42-8D1E-41DDCC8BE139}" type="pres">
      <dgm:prSet presAssocID="{5828E0B1-54FA-4269-8C5E-CCCA640534C7}" presName="sp" presStyleCnt="0"/>
      <dgm:spPr/>
    </dgm:pt>
    <dgm:pt modelId="{45C2886C-9423-422B-B482-809B0F805CC2}" type="pres">
      <dgm:prSet presAssocID="{D4AAF358-5D2A-4D88-A20C-340D124123E8}" presName="linNode" presStyleCnt="0"/>
      <dgm:spPr/>
    </dgm:pt>
    <dgm:pt modelId="{AB1116E7-AF29-4129-BAEC-0675A4886926}" type="pres">
      <dgm:prSet presAssocID="{D4AAF358-5D2A-4D88-A20C-340D124123E8}" presName="parentText" presStyleLbl="node1" presStyleIdx="4" presStyleCnt="5" custScaleX="277778" custScaleY="63585" custLinFactNeighborY="23521">
        <dgm:presLayoutVars>
          <dgm:chMax val="1"/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7674F977-0F35-45A9-88F2-3E2AD1027CDA}" srcId="{19E77744-8AE1-4CFA-B608-A5C4121E986B}" destId="{CBFE71F8-C6F7-4610-95E4-A995863C7BE9}" srcOrd="2" destOrd="0" parTransId="{0C03C05B-7E2F-4F51-AB99-5ECAB5F6AD62}" sibTransId="{FF99FB65-82BE-434B-9A78-87B1B42760FF}"/>
    <dgm:cxn modelId="{660B972C-A611-4A75-BE10-D8864CEF6A3E}" srcId="{19E77744-8AE1-4CFA-B608-A5C4121E986B}" destId="{5A3AB8C2-1D89-4768-9953-135D8CFA1E01}" srcOrd="3" destOrd="0" parTransId="{F3E80CDB-052D-4FE9-AF32-6AC8F67295C7}" sibTransId="{5828E0B1-54FA-4269-8C5E-CCCA640534C7}"/>
    <dgm:cxn modelId="{9A548505-696C-45D0-8E10-80F120C1CBD8}" type="presOf" srcId="{47ADDCC3-9494-4F20-A89D-4B8DB3FBE3C1}" destId="{5ED86147-D0A4-41DB-A285-3E4FC6500F28}" srcOrd="0" destOrd="1" presId="urn:microsoft.com/office/officeart/2005/8/layout/vList5"/>
    <dgm:cxn modelId="{D0B926BD-8CB6-4C82-8B35-DE4B6AE0DF4C}" type="presOf" srcId="{19E77744-8AE1-4CFA-B608-A5C4121E986B}" destId="{054A452D-E7AE-4C14-B455-9A71E5BF2AB1}" srcOrd="0" destOrd="0" presId="urn:microsoft.com/office/officeart/2005/8/layout/vList5"/>
    <dgm:cxn modelId="{33A81557-326C-4534-8DA4-84360449B222}" type="presOf" srcId="{BA94A8A7-E938-432D-AA03-9E34F039601D}" destId="{8CABA514-0EE0-4A8E-86EF-857737696BA2}" srcOrd="0" destOrd="1" presId="urn:microsoft.com/office/officeart/2005/8/layout/vList5"/>
    <dgm:cxn modelId="{3B5EE788-F5E9-4BDA-938B-91BBC77E9AE2}" type="presOf" srcId="{CBFE71F8-C6F7-4610-95E4-A995863C7BE9}" destId="{FB99FF81-6354-4A1B-85D3-959ECC329699}" srcOrd="0" destOrd="0" presId="urn:microsoft.com/office/officeart/2005/8/layout/vList5"/>
    <dgm:cxn modelId="{3E8503F1-F0C6-4868-A80E-D178262BEC19}" srcId="{6E6636D1-FC59-4606-A20B-9768C1A07C4F}" destId="{BA94A8A7-E938-432D-AA03-9E34F039601D}" srcOrd="1" destOrd="0" parTransId="{F01E0B34-C563-4093-B40A-DED5BF58ABBF}" sibTransId="{93A1BFC5-45F6-443A-846F-B14D4E3D252F}"/>
    <dgm:cxn modelId="{2A71F04D-BE23-49CA-AA8C-0D9740CF58B6}" srcId="{19E77744-8AE1-4CFA-B608-A5C4121E986B}" destId="{6E6636D1-FC59-4606-A20B-9768C1A07C4F}" srcOrd="0" destOrd="0" parTransId="{7984C976-EB49-4566-862E-50F4B75D6150}" sibTransId="{2E16CC29-332A-47A1-87FE-CC050C837188}"/>
    <dgm:cxn modelId="{36E56374-E08A-435B-9E5F-ED51A35BB27E}" type="presOf" srcId="{2770265A-49C3-4126-977B-D90F04FA1DD9}" destId="{5ED86147-D0A4-41DB-A285-3E4FC6500F28}" srcOrd="0" destOrd="0" presId="urn:microsoft.com/office/officeart/2005/8/layout/vList5"/>
    <dgm:cxn modelId="{6EE9AAD9-0631-4945-89A0-7712B80257E4}" type="presOf" srcId="{140CDD3B-5164-4E84-A482-F83D27F94032}" destId="{B78FBA94-AD28-4102-89FF-CD6BA58FD39E}" srcOrd="0" destOrd="1" presId="urn:microsoft.com/office/officeart/2005/8/layout/vList5"/>
    <dgm:cxn modelId="{C5C7D4E8-CFF1-454F-A97F-B60A324579A1}" type="presOf" srcId="{D4AAF358-5D2A-4D88-A20C-340D124123E8}" destId="{AB1116E7-AF29-4129-BAEC-0675A4886926}" srcOrd="0" destOrd="0" presId="urn:microsoft.com/office/officeart/2005/8/layout/vList5"/>
    <dgm:cxn modelId="{C727689D-A581-4BED-8151-0337C15E937B}" srcId="{CBFE71F8-C6F7-4610-95E4-A995863C7BE9}" destId="{22312CD2-5D14-4C5F-9F08-478CE3D28D33}" srcOrd="2" destOrd="0" parTransId="{9EDDF873-F4B0-409D-98BE-FA95CF30EF8F}" sibTransId="{0E8726E1-5C2D-40B6-9DE0-91E6302E9332}"/>
    <dgm:cxn modelId="{FBA74784-F1A2-4CA7-84EC-4FA37272CF0A}" srcId="{CBFE71F8-C6F7-4610-95E4-A995863C7BE9}" destId="{2770265A-49C3-4126-977B-D90F04FA1DD9}" srcOrd="0" destOrd="0" parTransId="{1E4AD2B5-3CDF-4CDD-B64B-80B19533CEB0}" sibTransId="{74607586-0161-4FF5-9447-86C2720BD0BC}"/>
    <dgm:cxn modelId="{2EAD9F3F-3089-4C79-A18D-129FAAD3725C}" srcId="{19E77744-8AE1-4CFA-B608-A5C4121E986B}" destId="{D8BD5E9C-C4C4-4758-814A-41B7F777A13E}" srcOrd="1" destOrd="0" parTransId="{A24D3A47-9C93-41DA-A53D-A9B726F8B06B}" sibTransId="{4D6E8762-7123-4007-8D9F-284306906117}"/>
    <dgm:cxn modelId="{5F6B3CDE-DF70-4BF5-A757-3F3F0E6E40BC}" type="presOf" srcId="{22312CD2-5D14-4C5F-9F08-478CE3D28D33}" destId="{5ED86147-D0A4-41DB-A285-3E4FC6500F28}" srcOrd="0" destOrd="2" presId="urn:microsoft.com/office/officeart/2005/8/layout/vList5"/>
    <dgm:cxn modelId="{47E296D0-3FF2-4E2B-8845-8EF240C5724E}" type="presOf" srcId="{5A3AB8C2-1D89-4768-9953-135D8CFA1E01}" destId="{96D94C74-FCCB-47AB-B1C7-FEFDF137CBBC}" srcOrd="0" destOrd="0" presId="urn:microsoft.com/office/officeart/2005/8/layout/vList5"/>
    <dgm:cxn modelId="{F4556A5B-8070-493B-91D2-B9E8670F4DF9}" srcId="{D8BD5E9C-C4C4-4758-814A-41B7F777A13E}" destId="{140CDD3B-5164-4E84-A482-F83D27F94032}" srcOrd="1" destOrd="0" parTransId="{2E26E3ED-FDBA-4EFE-9231-14246879575C}" sibTransId="{FA5FF26A-C047-46B3-82E3-4EF85BD626FD}"/>
    <dgm:cxn modelId="{18FB2644-89C2-4E94-9B81-44A781C346E9}" srcId="{6E6636D1-FC59-4606-A20B-9768C1A07C4F}" destId="{EDB1D950-A039-4A6E-925B-66081FB2359B}" srcOrd="0" destOrd="0" parTransId="{9854899F-341D-4F96-8EFB-ACCB11FEB4AC}" sibTransId="{7048EDA5-645D-4DB4-A22E-E108E5307A7F}"/>
    <dgm:cxn modelId="{8D66451D-F1AE-431C-862D-9A599802ECB5}" srcId="{CBFE71F8-C6F7-4610-95E4-A995863C7BE9}" destId="{47ADDCC3-9494-4F20-A89D-4B8DB3FBE3C1}" srcOrd="1" destOrd="0" parTransId="{1BBCE21E-5FBF-41F9-AF54-693051E487DC}" sibTransId="{CE06C9DC-8B54-4276-9FD1-9E5398290D60}"/>
    <dgm:cxn modelId="{92978E17-55B4-4BE9-8426-E8B10616483A}" srcId="{19E77744-8AE1-4CFA-B608-A5C4121E986B}" destId="{D4AAF358-5D2A-4D88-A20C-340D124123E8}" srcOrd="4" destOrd="0" parTransId="{01D0C08C-1726-4631-922F-81490527A1F8}" sibTransId="{857F8F03-BA33-4651-ADF2-AC4DBFCC8F06}"/>
    <dgm:cxn modelId="{DFEA1A4C-BA75-4BED-8E5A-B6601879A47A}" type="presOf" srcId="{6E6636D1-FC59-4606-A20B-9768C1A07C4F}" destId="{5C3A0BFE-DB8A-4019-B7D4-3B39501F262E}" srcOrd="0" destOrd="0" presId="urn:microsoft.com/office/officeart/2005/8/layout/vList5"/>
    <dgm:cxn modelId="{685CA792-DE08-4028-96EC-C0193D14D66D}" type="presOf" srcId="{D8BD5E9C-C4C4-4758-814A-41B7F777A13E}" destId="{5F4B4FA9-B3AD-4EF1-94E7-B78BA519F9EB}" srcOrd="0" destOrd="0" presId="urn:microsoft.com/office/officeart/2005/8/layout/vList5"/>
    <dgm:cxn modelId="{C798CB09-AC5A-4EBE-843D-6CA05A8A7390}" type="presOf" srcId="{EDB1D950-A039-4A6E-925B-66081FB2359B}" destId="{8CABA514-0EE0-4A8E-86EF-857737696BA2}" srcOrd="0" destOrd="0" presId="urn:microsoft.com/office/officeart/2005/8/layout/vList5"/>
    <dgm:cxn modelId="{0C5AAB49-EB02-4DB3-9A8C-1A2BE3571723}" type="presOf" srcId="{EC7392ED-F301-4738-B4F3-3A7F807E37D0}" destId="{B78FBA94-AD28-4102-89FF-CD6BA58FD39E}" srcOrd="0" destOrd="0" presId="urn:microsoft.com/office/officeart/2005/8/layout/vList5"/>
    <dgm:cxn modelId="{CEB510DF-B892-433F-8DD7-27628AC13A0A}" srcId="{D8BD5E9C-C4C4-4758-814A-41B7F777A13E}" destId="{EC7392ED-F301-4738-B4F3-3A7F807E37D0}" srcOrd="0" destOrd="0" parTransId="{4741D259-5EFA-42E2-B9D3-6CF43D033D62}" sibTransId="{61F729F6-B73B-485C-ACBE-47D89E7793EB}"/>
    <dgm:cxn modelId="{B73DF6AB-7014-4622-BFF2-84C2508CA513}" type="presParOf" srcId="{054A452D-E7AE-4C14-B455-9A71E5BF2AB1}" destId="{5CB902F9-F664-43E3-8829-CAD6DD471467}" srcOrd="0" destOrd="0" presId="urn:microsoft.com/office/officeart/2005/8/layout/vList5"/>
    <dgm:cxn modelId="{40162F32-995B-456C-9786-A7EDB3823CC5}" type="presParOf" srcId="{5CB902F9-F664-43E3-8829-CAD6DD471467}" destId="{5C3A0BFE-DB8A-4019-B7D4-3B39501F262E}" srcOrd="0" destOrd="0" presId="urn:microsoft.com/office/officeart/2005/8/layout/vList5"/>
    <dgm:cxn modelId="{DEB821F9-510C-40A6-893B-C574AA8E3F09}" type="presParOf" srcId="{5CB902F9-F664-43E3-8829-CAD6DD471467}" destId="{8CABA514-0EE0-4A8E-86EF-857737696BA2}" srcOrd="1" destOrd="0" presId="urn:microsoft.com/office/officeart/2005/8/layout/vList5"/>
    <dgm:cxn modelId="{B27A065B-FFE4-47F1-930B-F63067167FCD}" type="presParOf" srcId="{054A452D-E7AE-4C14-B455-9A71E5BF2AB1}" destId="{6115A961-2C4B-474F-87BB-E6456F32DBF3}" srcOrd="1" destOrd="0" presId="urn:microsoft.com/office/officeart/2005/8/layout/vList5"/>
    <dgm:cxn modelId="{A938A0FA-FA38-45D5-98CE-F799010595F4}" type="presParOf" srcId="{054A452D-E7AE-4C14-B455-9A71E5BF2AB1}" destId="{4675D020-8D2C-4E37-97B4-E47B2B6532C7}" srcOrd="2" destOrd="0" presId="urn:microsoft.com/office/officeart/2005/8/layout/vList5"/>
    <dgm:cxn modelId="{9E0FECC2-8AB0-4463-A939-CB00F5F97E48}" type="presParOf" srcId="{4675D020-8D2C-4E37-97B4-E47B2B6532C7}" destId="{5F4B4FA9-B3AD-4EF1-94E7-B78BA519F9EB}" srcOrd="0" destOrd="0" presId="urn:microsoft.com/office/officeart/2005/8/layout/vList5"/>
    <dgm:cxn modelId="{6C2C050D-98FF-4E8A-A7E5-82DDF59BC49F}" type="presParOf" srcId="{4675D020-8D2C-4E37-97B4-E47B2B6532C7}" destId="{B78FBA94-AD28-4102-89FF-CD6BA58FD39E}" srcOrd="1" destOrd="0" presId="urn:microsoft.com/office/officeart/2005/8/layout/vList5"/>
    <dgm:cxn modelId="{176F5BC9-E661-4A07-BC92-F87F7DD13B26}" type="presParOf" srcId="{054A452D-E7AE-4C14-B455-9A71E5BF2AB1}" destId="{1EECDC3A-0031-490D-98B3-13ABAA9530F3}" srcOrd="3" destOrd="0" presId="urn:microsoft.com/office/officeart/2005/8/layout/vList5"/>
    <dgm:cxn modelId="{4B904F1C-4B12-41FA-AF20-AB1C8793E8E7}" type="presParOf" srcId="{054A452D-E7AE-4C14-B455-9A71E5BF2AB1}" destId="{B2B4C0E3-600D-4144-90B4-FA67502EEEC4}" srcOrd="4" destOrd="0" presId="urn:microsoft.com/office/officeart/2005/8/layout/vList5"/>
    <dgm:cxn modelId="{3CFD2CF0-43FD-4D43-8F70-081900516FD7}" type="presParOf" srcId="{B2B4C0E3-600D-4144-90B4-FA67502EEEC4}" destId="{FB99FF81-6354-4A1B-85D3-959ECC329699}" srcOrd="0" destOrd="0" presId="urn:microsoft.com/office/officeart/2005/8/layout/vList5"/>
    <dgm:cxn modelId="{5C3BCF70-86B5-4C17-94E9-E3C0CEE57F4B}" type="presParOf" srcId="{B2B4C0E3-600D-4144-90B4-FA67502EEEC4}" destId="{5ED86147-D0A4-41DB-A285-3E4FC6500F28}" srcOrd="1" destOrd="0" presId="urn:microsoft.com/office/officeart/2005/8/layout/vList5"/>
    <dgm:cxn modelId="{FBEDC552-B33E-4C65-B2A7-11A9D2A899B0}" type="presParOf" srcId="{054A452D-E7AE-4C14-B455-9A71E5BF2AB1}" destId="{A5D14D32-1968-459E-9C7A-A2A716EEF0C8}" srcOrd="5" destOrd="0" presId="urn:microsoft.com/office/officeart/2005/8/layout/vList5"/>
    <dgm:cxn modelId="{CC740133-4A58-454B-86F7-D5962E6D898E}" type="presParOf" srcId="{054A452D-E7AE-4C14-B455-9A71E5BF2AB1}" destId="{2FD3C2B1-D9A7-4687-9AAA-8A6866270338}" srcOrd="6" destOrd="0" presId="urn:microsoft.com/office/officeart/2005/8/layout/vList5"/>
    <dgm:cxn modelId="{3623C33C-FA7E-4E14-B9E2-7460CF29F981}" type="presParOf" srcId="{2FD3C2B1-D9A7-4687-9AAA-8A6866270338}" destId="{96D94C74-FCCB-47AB-B1C7-FEFDF137CBBC}" srcOrd="0" destOrd="0" presId="urn:microsoft.com/office/officeart/2005/8/layout/vList5"/>
    <dgm:cxn modelId="{AE557D96-C7A3-4440-B1DE-D948B87922AF}" type="presParOf" srcId="{054A452D-E7AE-4C14-B455-9A71E5BF2AB1}" destId="{38A8A078-E790-4F42-8D1E-41DDCC8BE139}" srcOrd="7" destOrd="0" presId="urn:microsoft.com/office/officeart/2005/8/layout/vList5"/>
    <dgm:cxn modelId="{498D42A2-3A3F-4BDC-9B2A-CC5FB57C052C}" type="presParOf" srcId="{054A452D-E7AE-4C14-B455-9A71E5BF2AB1}" destId="{45C2886C-9423-422B-B482-809B0F805CC2}" srcOrd="8" destOrd="0" presId="urn:microsoft.com/office/officeart/2005/8/layout/vList5"/>
    <dgm:cxn modelId="{5A53F2B9-246C-4E9C-9E61-6091E4DD08DF}" type="presParOf" srcId="{45C2886C-9423-422B-B482-809B0F805CC2}" destId="{AB1116E7-AF29-4129-BAEC-0675A4886926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54C3D8-AE43-4F06-9DC7-358A44A1093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0FEBE475-6C33-4884-BB53-247B3533814D}">
      <dgm:prSet phldrT="[Texte]" custT="1"/>
      <dgm:spPr>
        <a:solidFill>
          <a:srgbClr val="002060"/>
        </a:solidFill>
      </dgm:spPr>
      <dgm:t>
        <a:bodyPr/>
        <a:lstStyle/>
        <a:p>
          <a:pPr algn="ctr">
            <a:lnSpc>
              <a:spcPct val="130000"/>
            </a:lnSpc>
          </a:pPr>
          <a:r>
            <a:rPr lang="fr-FR" sz="2200" b="1" dirty="0" smtClean="0">
              <a:latin typeface="Cambria" panose="02040503050406030204" pitchFamily="18" charset="0"/>
            </a:rPr>
            <a:t>ARRANGEMENTS INSTITUTIONNELS ET RENFORCEMENT DES CAPACITES</a:t>
          </a:r>
          <a:endParaRPr lang="fr-FR" sz="2200" b="1" dirty="0">
            <a:latin typeface="Cambria" panose="02040503050406030204" pitchFamily="18" charset="0"/>
          </a:endParaRPr>
        </a:p>
      </dgm:t>
    </dgm:pt>
    <dgm:pt modelId="{92F750FC-325C-4CD4-828B-1E47B6236DB0}" type="parTrans" cxnId="{1DBF285E-B25A-4B98-B730-69A7DCB1D0E8}">
      <dgm:prSet/>
      <dgm:spPr/>
      <dgm:t>
        <a:bodyPr/>
        <a:lstStyle/>
        <a:p>
          <a:pPr algn="ctr">
            <a:lnSpc>
              <a:spcPct val="130000"/>
            </a:lnSpc>
          </a:pPr>
          <a:endParaRPr lang="fr-FR" sz="2200" b="1">
            <a:latin typeface="Cambria" panose="02040503050406030204" pitchFamily="18" charset="0"/>
          </a:endParaRPr>
        </a:p>
      </dgm:t>
    </dgm:pt>
    <dgm:pt modelId="{AE9DFC3E-6993-4E13-941E-4B418D0AF9E0}" type="sibTrans" cxnId="{1DBF285E-B25A-4B98-B730-69A7DCB1D0E8}">
      <dgm:prSet/>
      <dgm:spPr/>
      <dgm:t>
        <a:bodyPr/>
        <a:lstStyle/>
        <a:p>
          <a:pPr algn="ctr">
            <a:lnSpc>
              <a:spcPct val="130000"/>
            </a:lnSpc>
          </a:pPr>
          <a:endParaRPr lang="fr-FR" sz="2200" b="1">
            <a:latin typeface="Cambria" panose="02040503050406030204" pitchFamily="18" charset="0"/>
          </a:endParaRPr>
        </a:p>
      </dgm:t>
    </dgm:pt>
    <dgm:pt modelId="{4ECC9D32-E62C-4D8A-A8F4-D5B09C50AB8B}">
      <dgm:prSet phldrT="[Texte]" custT="1"/>
      <dgm:spPr>
        <a:solidFill>
          <a:srgbClr val="C00000"/>
        </a:solidFill>
      </dgm:spPr>
      <dgm:t>
        <a:bodyPr/>
        <a:lstStyle/>
        <a:p>
          <a:pPr algn="ctr">
            <a:lnSpc>
              <a:spcPct val="130000"/>
            </a:lnSpc>
          </a:pPr>
          <a:r>
            <a:rPr lang="fr-FR" sz="2200" b="1" dirty="0" smtClean="0">
              <a:latin typeface="Cambria" panose="02040503050406030204" pitchFamily="18" charset="0"/>
            </a:rPr>
            <a:t>DEVELOPPEMENT DU SYSTEME NATIONAL DE SURVEILLANCE DES FORÊTS (SNSF)</a:t>
          </a:r>
          <a:endParaRPr lang="fr-FR" sz="2200" b="1" dirty="0">
            <a:latin typeface="Cambria" panose="02040503050406030204" pitchFamily="18" charset="0"/>
          </a:endParaRPr>
        </a:p>
      </dgm:t>
    </dgm:pt>
    <dgm:pt modelId="{0A62FB53-AA81-4F49-AEFA-3EBD0616713B}" type="parTrans" cxnId="{1FD9F814-0666-4F90-8E07-58BD7F46AE72}">
      <dgm:prSet/>
      <dgm:spPr/>
      <dgm:t>
        <a:bodyPr/>
        <a:lstStyle/>
        <a:p>
          <a:pPr algn="ctr">
            <a:lnSpc>
              <a:spcPct val="130000"/>
            </a:lnSpc>
          </a:pPr>
          <a:endParaRPr lang="fr-FR" sz="2200" b="1">
            <a:latin typeface="Cambria" panose="02040503050406030204" pitchFamily="18" charset="0"/>
          </a:endParaRPr>
        </a:p>
      </dgm:t>
    </dgm:pt>
    <dgm:pt modelId="{3D3AA057-A09D-43EB-9E9B-D2A75C8B5AA2}" type="sibTrans" cxnId="{1FD9F814-0666-4F90-8E07-58BD7F46AE72}">
      <dgm:prSet/>
      <dgm:spPr/>
      <dgm:t>
        <a:bodyPr/>
        <a:lstStyle/>
        <a:p>
          <a:pPr algn="ctr">
            <a:lnSpc>
              <a:spcPct val="130000"/>
            </a:lnSpc>
          </a:pPr>
          <a:endParaRPr lang="fr-FR" sz="2200" b="1">
            <a:latin typeface="Cambria" panose="02040503050406030204" pitchFamily="18" charset="0"/>
          </a:endParaRPr>
        </a:p>
      </dgm:t>
    </dgm:pt>
    <dgm:pt modelId="{FDFCD1BF-5194-4497-A55D-5529EB2056E4}">
      <dgm:prSet custT="1"/>
      <dgm:spPr>
        <a:solidFill>
          <a:srgbClr val="05BEFF"/>
        </a:solidFill>
      </dgm:spPr>
      <dgm:t>
        <a:bodyPr/>
        <a:lstStyle/>
        <a:p>
          <a:pPr algn="ctr">
            <a:lnSpc>
              <a:spcPct val="130000"/>
            </a:lnSpc>
          </a:pPr>
          <a:r>
            <a:rPr lang="fr-FR" sz="2200" b="1" smtClean="0">
              <a:latin typeface="Cambria" panose="02040503050406030204" pitchFamily="18" charset="0"/>
            </a:rPr>
            <a:t>DEVELOPPEMENT DU SIS</a:t>
          </a:r>
          <a:endParaRPr lang="fr-FR" sz="2200" b="1" dirty="0">
            <a:latin typeface="Cambria" panose="02040503050406030204" pitchFamily="18" charset="0"/>
          </a:endParaRPr>
        </a:p>
      </dgm:t>
    </dgm:pt>
    <dgm:pt modelId="{BCEACB93-329A-4EAE-AD3F-7A19AAEA576C}" type="parTrans" cxnId="{2BE70B2E-6E0B-45DE-A632-AE03446330B3}">
      <dgm:prSet/>
      <dgm:spPr/>
      <dgm:t>
        <a:bodyPr/>
        <a:lstStyle/>
        <a:p>
          <a:pPr algn="ctr">
            <a:lnSpc>
              <a:spcPct val="130000"/>
            </a:lnSpc>
          </a:pPr>
          <a:endParaRPr lang="fr-FR" sz="2200" b="1">
            <a:latin typeface="Cambria" panose="02040503050406030204" pitchFamily="18" charset="0"/>
          </a:endParaRPr>
        </a:p>
      </dgm:t>
    </dgm:pt>
    <dgm:pt modelId="{77B47A91-9023-4C0E-A44D-8DAD84059998}" type="sibTrans" cxnId="{2BE70B2E-6E0B-45DE-A632-AE03446330B3}">
      <dgm:prSet/>
      <dgm:spPr/>
      <dgm:t>
        <a:bodyPr/>
        <a:lstStyle/>
        <a:p>
          <a:pPr algn="ctr">
            <a:lnSpc>
              <a:spcPct val="130000"/>
            </a:lnSpc>
          </a:pPr>
          <a:endParaRPr lang="fr-FR" sz="2200" b="1">
            <a:latin typeface="Cambria" panose="02040503050406030204" pitchFamily="18" charset="0"/>
          </a:endParaRPr>
        </a:p>
      </dgm:t>
    </dgm:pt>
    <dgm:pt modelId="{EC615C3A-5107-4DEB-9B4D-0D2F8FF84BF6}" type="pres">
      <dgm:prSet presAssocID="{BD54C3D8-AE43-4F06-9DC7-358A44A1093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FC6D1BD8-F77C-4C34-A244-38BC5740123A}" type="pres">
      <dgm:prSet presAssocID="{0FEBE475-6C33-4884-BB53-247B3533814D}" presName="parentLin" presStyleCnt="0"/>
      <dgm:spPr/>
    </dgm:pt>
    <dgm:pt modelId="{01A76A2D-EC39-4FA9-9C9E-2BBF0359FA71}" type="pres">
      <dgm:prSet presAssocID="{0FEBE475-6C33-4884-BB53-247B3533814D}" presName="parentLeftMargin" presStyleLbl="node1" presStyleIdx="0" presStyleCnt="3"/>
      <dgm:spPr/>
      <dgm:t>
        <a:bodyPr/>
        <a:lstStyle/>
        <a:p>
          <a:endParaRPr lang="fr-FR"/>
        </a:p>
      </dgm:t>
    </dgm:pt>
    <dgm:pt modelId="{1CAFE5D4-0ED8-40D0-A1EF-E9D077A34171}" type="pres">
      <dgm:prSet presAssocID="{0FEBE475-6C33-4884-BB53-247B3533814D}" presName="parentText" presStyleLbl="node1" presStyleIdx="0" presStyleCnt="3" custScaleX="123491" custScaleY="273010" custLinFactX="1710" custLinFactNeighborX="100000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7595A47-DEAD-44D9-9E47-5AE4B82B264B}" type="pres">
      <dgm:prSet presAssocID="{0FEBE475-6C33-4884-BB53-247B3533814D}" presName="negativeSpace" presStyleCnt="0"/>
      <dgm:spPr/>
    </dgm:pt>
    <dgm:pt modelId="{FD43DAA0-1C69-4550-9BCF-29D3C84F2299}" type="pres">
      <dgm:prSet presAssocID="{0FEBE475-6C33-4884-BB53-247B3533814D}" presName="childText" presStyleLbl="conFgAcc1" presStyleIdx="0" presStyleCnt="3" custLinFactNeighborX="-620">
        <dgm:presLayoutVars>
          <dgm:bulletEnabled val="1"/>
        </dgm:presLayoutVars>
      </dgm:prSet>
      <dgm:spPr>
        <a:ln>
          <a:solidFill>
            <a:srgbClr val="002060"/>
          </a:solidFill>
        </a:ln>
      </dgm:spPr>
    </dgm:pt>
    <dgm:pt modelId="{F4B86FC4-2F3F-4A2F-97DC-8282CF5FAF81}" type="pres">
      <dgm:prSet presAssocID="{AE9DFC3E-6993-4E13-941E-4B418D0AF9E0}" presName="spaceBetweenRectangles" presStyleCnt="0"/>
      <dgm:spPr/>
    </dgm:pt>
    <dgm:pt modelId="{BC357B26-7736-496D-B0F4-0E7A9D4F5D96}" type="pres">
      <dgm:prSet presAssocID="{4ECC9D32-E62C-4D8A-A8F4-D5B09C50AB8B}" presName="parentLin" presStyleCnt="0"/>
      <dgm:spPr/>
    </dgm:pt>
    <dgm:pt modelId="{41AE75BC-8322-49FE-ADD9-0E7F13721339}" type="pres">
      <dgm:prSet presAssocID="{4ECC9D32-E62C-4D8A-A8F4-D5B09C50AB8B}" presName="parentLeftMargin" presStyleLbl="node1" presStyleIdx="0" presStyleCnt="3"/>
      <dgm:spPr/>
      <dgm:t>
        <a:bodyPr/>
        <a:lstStyle/>
        <a:p>
          <a:endParaRPr lang="fr-FR"/>
        </a:p>
      </dgm:t>
    </dgm:pt>
    <dgm:pt modelId="{A5E91BDE-30FE-4D82-9214-74D4286C2193}" type="pres">
      <dgm:prSet presAssocID="{4ECC9D32-E62C-4D8A-A8F4-D5B09C50AB8B}" presName="parentText" presStyleLbl="node1" presStyleIdx="1" presStyleCnt="3" custScaleX="123491" custScaleY="265454" custLinFactX="1710" custLinFactNeighborX="100000" custLinFactNeighborY="37269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43D95545-42E6-4669-959D-095E47948F3E}" type="pres">
      <dgm:prSet presAssocID="{4ECC9D32-E62C-4D8A-A8F4-D5B09C50AB8B}" presName="negativeSpace" presStyleCnt="0"/>
      <dgm:spPr/>
    </dgm:pt>
    <dgm:pt modelId="{87578392-7F25-4ACE-B120-849A5347C74E}" type="pres">
      <dgm:prSet presAssocID="{4ECC9D32-E62C-4D8A-A8F4-D5B09C50AB8B}" presName="childText" presStyleLbl="conFgAcc1" presStyleIdx="1" presStyleCnt="3" custLinFactY="22230" custLinFactNeighborX="372" custLinFactNeighborY="100000">
        <dgm:presLayoutVars>
          <dgm:bulletEnabled val="1"/>
        </dgm:presLayoutVars>
      </dgm:prSet>
      <dgm:spPr>
        <a:ln>
          <a:solidFill>
            <a:srgbClr val="C00000"/>
          </a:solidFill>
        </a:ln>
      </dgm:spPr>
    </dgm:pt>
    <dgm:pt modelId="{85E336A1-7FC7-402A-BDAC-77195684FBC3}" type="pres">
      <dgm:prSet presAssocID="{3D3AA057-A09D-43EB-9E9B-D2A75C8B5AA2}" presName="spaceBetweenRectangles" presStyleCnt="0"/>
      <dgm:spPr/>
    </dgm:pt>
    <dgm:pt modelId="{09CFAED5-A845-4570-9DA2-E798A9248116}" type="pres">
      <dgm:prSet presAssocID="{FDFCD1BF-5194-4497-A55D-5529EB2056E4}" presName="parentLin" presStyleCnt="0"/>
      <dgm:spPr/>
    </dgm:pt>
    <dgm:pt modelId="{E2B325E0-1987-4C3F-9E93-65E1F2B9C570}" type="pres">
      <dgm:prSet presAssocID="{FDFCD1BF-5194-4497-A55D-5529EB2056E4}" presName="parentLeftMargin" presStyleLbl="node1" presStyleIdx="1" presStyleCnt="3"/>
      <dgm:spPr/>
      <dgm:t>
        <a:bodyPr/>
        <a:lstStyle/>
        <a:p>
          <a:endParaRPr lang="fr-FR"/>
        </a:p>
      </dgm:t>
    </dgm:pt>
    <dgm:pt modelId="{2A2116D2-3A87-41BD-82FD-5317BF1423B7}" type="pres">
      <dgm:prSet presAssocID="{FDFCD1BF-5194-4497-A55D-5529EB2056E4}" presName="parentText" presStyleLbl="node1" presStyleIdx="2" presStyleCnt="3" custScaleX="123491" custScaleY="265454" custLinFactX="1710" custLinFactNeighborX="100000" custLinFactNeighborY="93558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85C10F3-AE1D-4D3C-914D-FDBDFF9AE913}" type="pres">
      <dgm:prSet presAssocID="{FDFCD1BF-5194-4497-A55D-5529EB2056E4}" presName="negativeSpace" presStyleCnt="0"/>
      <dgm:spPr/>
    </dgm:pt>
    <dgm:pt modelId="{58F84E75-7AE9-4EB1-9E4B-255E510D9C85}" type="pres">
      <dgm:prSet presAssocID="{FDFCD1BF-5194-4497-A55D-5529EB2056E4}" presName="childText" presStyleLbl="conFgAcc1" presStyleIdx="2" presStyleCnt="3" custScaleY="184488" custLinFactNeighborX="992" custLinFactNeighborY="62897">
        <dgm:presLayoutVars>
          <dgm:bulletEnabled val="1"/>
        </dgm:presLayoutVars>
      </dgm:prSet>
      <dgm:spPr>
        <a:ln>
          <a:solidFill>
            <a:srgbClr val="05BEFF"/>
          </a:solidFill>
        </a:ln>
      </dgm:spPr>
    </dgm:pt>
  </dgm:ptLst>
  <dgm:cxnLst>
    <dgm:cxn modelId="{2BE70B2E-6E0B-45DE-A632-AE03446330B3}" srcId="{BD54C3D8-AE43-4F06-9DC7-358A44A1093E}" destId="{FDFCD1BF-5194-4497-A55D-5529EB2056E4}" srcOrd="2" destOrd="0" parTransId="{BCEACB93-329A-4EAE-AD3F-7A19AAEA576C}" sibTransId="{77B47A91-9023-4C0E-A44D-8DAD84059998}"/>
    <dgm:cxn modelId="{6FC20F92-6947-4553-87E1-87ADF5A5B51A}" type="presOf" srcId="{4ECC9D32-E62C-4D8A-A8F4-D5B09C50AB8B}" destId="{41AE75BC-8322-49FE-ADD9-0E7F13721339}" srcOrd="0" destOrd="0" presId="urn:microsoft.com/office/officeart/2005/8/layout/list1"/>
    <dgm:cxn modelId="{DD7321E2-11C8-45C9-B2B0-8A345C815F30}" type="presOf" srcId="{4ECC9D32-E62C-4D8A-A8F4-D5B09C50AB8B}" destId="{A5E91BDE-30FE-4D82-9214-74D4286C2193}" srcOrd="1" destOrd="0" presId="urn:microsoft.com/office/officeart/2005/8/layout/list1"/>
    <dgm:cxn modelId="{EC8BA703-9F4B-42F0-A25A-D24A9D28C8F6}" type="presOf" srcId="{0FEBE475-6C33-4884-BB53-247B3533814D}" destId="{01A76A2D-EC39-4FA9-9C9E-2BBF0359FA71}" srcOrd="0" destOrd="0" presId="urn:microsoft.com/office/officeart/2005/8/layout/list1"/>
    <dgm:cxn modelId="{1FD9F814-0666-4F90-8E07-58BD7F46AE72}" srcId="{BD54C3D8-AE43-4F06-9DC7-358A44A1093E}" destId="{4ECC9D32-E62C-4D8A-A8F4-D5B09C50AB8B}" srcOrd="1" destOrd="0" parTransId="{0A62FB53-AA81-4F49-AEFA-3EBD0616713B}" sibTransId="{3D3AA057-A09D-43EB-9E9B-D2A75C8B5AA2}"/>
    <dgm:cxn modelId="{5FF811A2-202A-420B-8934-08855CA1636F}" type="presOf" srcId="{FDFCD1BF-5194-4497-A55D-5529EB2056E4}" destId="{E2B325E0-1987-4C3F-9E93-65E1F2B9C570}" srcOrd="0" destOrd="0" presId="urn:microsoft.com/office/officeart/2005/8/layout/list1"/>
    <dgm:cxn modelId="{B52C955C-CEA3-4A4E-9AB0-C846F650316C}" type="presOf" srcId="{0FEBE475-6C33-4884-BB53-247B3533814D}" destId="{1CAFE5D4-0ED8-40D0-A1EF-E9D077A34171}" srcOrd="1" destOrd="0" presId="urn:microsoft.com/office/officeart/2005/8/layout/list1"/>
    <dgm:cxn modelId="{1DBF285E-B25A-4B98-B730-69A7DCB1D0E8}" srcId="{BD54C3D8-AE43-4F06-9DC7-358A44A1093E}" destId="{0FEBE475-6C33-4884-BB53-247B3533814D}" srcOrd="0" destOrd="0" parTransId="{92F750FC-325C-4CD4-828B-1E47B6236DB0}" sibTransId="{AE9DFC3E-6993-4E13-941E-4B418D0AF9E0}"/>
    <dgm:cxn modelId="{AC5D70B9-3A28-4E9E-9DA9-029A9E4B88F8}" type="presOf" srcId="{BD54C3D8-AE43-4F06-9DC7-358A44A1093E}" destId="{EC615C3A-5107-4DEB-9B4D-0D2F8FF84BF6}" srcOrd="0" destOrd="0" presId="urn:microsoft.com/office/officeart/2005/8/layout/list1"/>
    <dgm:cxn modelId="{92CD432D-EF82-4D78-A863-413C968FE8F6}" type="presOf" srcId="{FDFCD1BF-5194-4497-A55D-5529EB2056E4}" destId="{2A2116D2-3A87-41BD-82FD-5317BF1423B7}" srcOrd="1" destOrd="0" presId="urn:microsoft.com/office/officeart/2005/8/layout/list1"/>
    <dgm:cxn modelId="{B7B0AEA3-C493-44C8-8189-09E48AB03A6F}" type="presParOf" srcId="{EC615C3A-5107-4DEB-9B4D-0D2F8FF84BF6}" destId="{FC6D1BD8-F77C-4C34-A244-38BC5740123A}" srcOrd="0" destOrd="0" presId="urn:microsoft.com/office/officeart/2005/8/layout/list1"/>
    <dgm:cxn modelId="{E653668B-F7C7-4040-A87C-4170E3B1CD36}" type="presParOf" srcId="{FC6D1BD8-F77C-4C34-A244-38BC5740123A}" destId="{01A76A2D-EC39-4FA9-9C9E-2BBF0359FA71}" srcOrd="0" destOrd="0" presId="urn:microsoft.com/office/officeart/2005/8/layout/list1"/>
    <dgm:cxn modelId="{6659C64E-A1EC-451E-B698-B2A2F0B343CD}" type="presParOf" srcId="{FC6D1BD8-F77C-4C34-A244-38BC5740123A}" destId="{1CAFE5D4-0ED8-40D0-A1EF-E9D077A34171}" srcOrd="1" destOrd="0" presId="urn:microsoft.com/office/officeart/2005/8/layout/list1"/>
    <dgm:cxn modelId="{E7EC0090-FDCB-487D-A02D-02F66479D08D}" type="presParOf" srcId="{EC615C3A-5107-4DEB-9B4D-0D2F8FF84BF6}" destId="{D7595A47-DEAD-44D9-9E47-5AE4B82B264B}" srcOrd="1" destOrd="0" presId="urn:microsoft.com/office/officeart/2005/8/layout/list1"/>
    <dgm:cxn modelId="{DBA0AEFA-41C3-47F8-B8D3-9B151DE0EB8A}" type="presParOf" srcId="{EC615C3A-5107-4DEB-9B4D-0D2F8FF84BF6}" destId="{FD43DAA0-1C69-4550-9BCF-29D3C84F2299}" srcOrd="2" destOrd="0" presId="urn:microsoft.com/office/officeart/2005/8/layout/list1"/>
    <dgm:cxn modelId="{451529A5-633E-40BD-B636-AE87B878DDCC}" type="presParOf" srcId="{EC615C3A-5107-4DEB-9B4D-0D2F8FF84BF6}" destId="{F4B86FC4-2F3F-4A2F-97DC-8282CF5FAF81}" srcOrd="3" destOrd="0" presId="urn:microsoft.com/office/officeart/2005/8/layout/list1"/>
    <dgm:cxn modelId="{C0339B2B-BF05-4B41-9A27-D4D83B593581}" type="presParOf" srcId="{EC615C3A-5107-4DEB-9B4D-0D2F8FF84BF6}" destId="{BC357B26-7736-496D-B0F4-0E7A9D4F5D96}" srcOrd="4" destOrd="0" presId="urn:microsoft.com/office/officeart/2005/8/layout/list1"/>
    <dgm:cxn modelId="{92C7F658-C099-45BA-A8C4-C4A21E9DD65C}" type="presParOf" srcId="{BC357B26-7736-496D-B0F4-0E7A9D4F5D96}" destId="{41AE75BC-8322-49FE-ADD9-0E7F13721339}" srcOrd="0" destOrd="0" presId="urn:microsoft.com/office/officeart/2005/8/layout/list1"/>
    <dgm:cxn modelId="{22813054-6E7F-4AF6-8E47-26FC49286FFB}" type="presParOf" srcId="{BC357B26-7736-496D-B0F4-0E7A9D4F5D96}" destId="{A5E91BDE-30FE-4D82-9214-74D4286C2193}" srcOrd="1" destOrd="0" presId="urn:microsoft.com/office/officeart/2005/8/layout/list1"/>
    <dgm:cxn modelId="{D39188A5-F1AE-4772-AD1C-DB6E8CD13741}" type="presParOf" srcId="{EC615C3A-5107-4DEB-9B4D-0D2F8FF84BF6}" destId="{43D95545-42E6-4669-959D-095E47948F3E}" srcOrd="5" destOrd="0" presId="urn:microsoft.com/office/officeart/2005/8/layout/list1"/>
    <dgm:cxn modelId="{E8E545C6-C920-4B50-AD03-BE3F1DB7DEA4}" type="presParOf" srcId="{EC615C3A-5107-4DEB-9B4D-0D2F8FF84BF6}" destId="{87578392-7F25-4ACE-B120-849A5347C74E}" srcOrd="6" destOrd="0" presId="urn:microsoft.com/office/officeart/2005/8/layout/list1"/>
    <dgm:cxn modelId="{92A05D58-F6AA-4B9C-8564-3F2CF2A0A473}" type="presParOf" srcId="{EC615C3A-5107-4DEB-9B4D-0D2F8FF84BF6}" destId="{85E336A1-7FC7-402A-BDAC-77195684FBC3}" srcOrd="7" destOrd="0" presId="urn:microsoft.com/office/officeart/2005/8/layout/list1"/>
    <dgm:cxn modelId="{1AA0076C-FCAF-4495-9A95-EA4F342D137D}" type="presParOf" srcId="{EC615C3A-5107-4DEB-9B4D-0D2F8FF84BF6}" destId="{09CFAED5-A845-4570-9DA2-E798A9248116}" srcOrd="8" destOrd="0" presId="urn:microsoft.com/office/officeart/2005/8/layout/list1"/>
    <dgm:cxn modelId="{A22EAC57-17F3-4C61-833D-93EDD1246527}" type="presParOf" srcId="{09CFAED5-A845-4570-9DA2-E798A9248116}" destId="{E2B325E0-1987-4C3F-9E93-65E1F2B9C570}" srcOrd="0" destOrd="0" presId="urn:microsoft.com/office/officeart/2005/8/layout/list1"/>
    <dgm:cxn modelId="{87D6E867-EADE-410C-9ED1-8CF00334AEC7}" type="presParOf" srcId="{09CFAED5-A845-4570-9DA2-E798A9248116}" destId="{2A2116D2-3A87-41BD-82FD-5317BF1423B7}" srcOrd="1" destOrd="0" presId="urn:microsoft.com/office/officeart/2005/8/layout/list1"/>
    <dgm:cxn modelId="{3D096ACA-F407-4731-BFF9-0E8E7DADF5CD}" type="presParOf" srcId="{EC615C3A-5107-4DEB-9B4D-0D2F8FF84BF6}" destId="{885C10F3-AE1D-4D3C-914D-FDBDFF9AE913}" srcOrd="9" destOrd="0" presId="urn:microsoft.com/office/officeart/2005/8/layout/list1"/>
    <dgm:cxn modelId="{BA370A13-33D6-42A8-813A-153360D6D539}" type="presParOf" srcId="{EC615C3A-5107-4DEB-9B4D-0D2F8FF84BF6}" destId="{58F84E75-7AE9-4EB1-9E4B-255E510D9C8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BA514-0EE0-4A8E-86EF-857737696BA2}">
      <dsp:nvSpPr>
        <dsp:cNvPr id="0" name=""/>
        <dsp:cNvSpPr/>
      </dsp:nvSpPr>
      <dsp:spPr>
        <a:xfrm rot="5400000">
          <a:off x="7394124" y="-2594700"/>
          <a:ext cx="847725" cy="6252098"/>
        </a:xfrm>
        <a:prstGeom prst="round2SameRect">
          <a:avLst/>
        </a:prstGeom>
        <a:solidFill>
          <a:schemeClr val="lt1"/>
        </a:solidFill>
        <a:ln w="28575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44550">
            <a:lnSpc>
              <a:spcPct val="11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900" kern="1200" dirty="0" smtClean="0">
              <a:latin typeface="Goudy Old Style" panose="02020502050305020303" pitchFamily="18" charset="0"/>
            </a:rPr>
            <a:t>Identification des parties prenantes</a:t>
          </a:r>
          <a:endParaRPr lang="fr-FR" sz="1900" kern="1200" dirty="0">
            <a:latin typeface="Goudy Old Style" panose="02020502050305020303" pitchFamily="18" charset="0"/>
          </a:endParaRPr>
        </a:p>
        <a:p>
          <a:pPr marL="171450" lvl="1" indent="-171450" algn="just" defTabSz="844550">
            <a:lnSpc>
              <a:spcPct val="11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900" kern="1200" dirty="0" smtClean="0">
              <a:latin typeface="Goudy Old Style" panose="02020502050305020303" pitchFamily="18" charset="0"/>
            </a:rPr>
            <a:t>Activités et calendrier pour l’engagement</a:t>
          </a:r>
          <a:endParaRPr lang="fr-FR" sz="1900" kern="1200" dirty="0">
            <a:latin typeface="Goudy Old Style" panose="02020502050305020303" pitchFamily="18" charset="0"/>
          </a:endParaRPr>
        </a:p>
      </dsp:txBody>
      <dsp:txXfrm rot="-5400000">
        <a:off x="4691938" y="148869"/>
        <a:ext cx="6210715" cy="764959"/>
      </dsp:txXfrm>
    </dsp:sp>
    <dsp:sp modelId="{5C3A0BFE-DB8A-4019-B7D4-3B39501F262E}">
      <dsp:nvSpPr>
        <dsp:cNvPr id="0" name=""/>
        <dsp:cNvSpPr/>
      </dsp:nvSpPr>
      <dsp:spPr>
        <a:xfrm>
          <a:off x="555" y="1520"/>
          <a:ext cx="4691383" cy="1059656"/>
        </a:xfrm>
        <a:prstGeom prst="roundRect">
          <a:avLst/>
        </a:prstGeom>
        <a:gradFill rotWithShape="1">
          <a:gsLst>
            <a:gs pos="0">
              <a:schemeClr val="accent6">
                <a:satMod val="103000"/>
                <a:lumMod val="102000"/>
                <a:tint val="94000"/>
              </a:schemeClr>
            </a:gs>
            <a:gs pos="50000">
              <a:schemeClr val="accent6">
                <a:satMod val="110000"/>
                <a:lumMod val="100000"/>
                <a:shade val="100000"/>
              </a:schemeClr>
            </a:gs>
            <a:gs pos="100000">
              <a:schemeClr val="accent6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110000"/>
            </a:lnSpc>
            <a:spcBef>
              <a:spcPct val="0"/>
            </a:spcBef>
            <a:spcAft>
              <a:spcPct val="35000"/>
            </a:spcAft>
          </a:pPr>
          <a:r>
            <a:rPr lang="fr-FR" sz="2400" b="1" kern="1200" dirty="0" smtClean="0">
              <a:latin typeface="Goudy Old Style" panose="02020502050305020303" pitchFamily="18" charset="0"/>
            </a:rPr>
            <a:t>Elaboration d’un plan d’engagement de parties prenantes</a:t>
          </a:r>
          <a:endParaRPr lang="fr-FR" sz="2400" b="1" kern="1200" dirty="0">
            <a:latin typeface="Goudy Old Style" panose="02020502050305020303" pitchFamily="18" charset="0"/>
          </a:endParaRPr>
        </a:p>
      </dsp:txBody>
      <dsp:txXfrm>
        <a:off x="52283" y="53248"/>
        <a:ext cx="4587927" cy="956200"/>
      </dsp:txXfrm>
    </dsp:sp>
    <dsp:sp modelId="{B78FBA94-AD28-4102-89FF-CD6BA58FD39E}">
      <dsp:nvSpPr>
        <dsp:cNvPr id="0" name=""/>
        <dsp:cNvSpPr/>
      </dsp:nvSpPr>
      <dsp:spPr>
        <a:xfrm rot="5400000">
          <a:off x="7394124" y="-1453255"/>
          <a:ext cx="847725" cy="6252098"/>
        </a:xfrm>
        <a:prstGeom prst="round2SameRect">
          <a:avLst/>
        </a:prstGeom>
        <a:solidFill>
          <a:schemeClr val="lt1"/>
        </a:solidFill>
        <a:ln w="28575" cap="flat" cmpd="sng" algn="ctr">
          <a:solidFill>
            <a:schemeClr val="accent5"/>
          </a:solidFill>
          <a:prstDash val="solid"/>
          <a:miter lim="800000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44550">
            <a:lnSpc>
              <a:spcPct val="11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900" kern="1200" dirty="0" smtClean="0">
              <a:latin typeface="Goudy Old Style" panose="02020502050305020303" pitchFamily="18" charset="0"/>
            </a:rPr>
            <a:t>Message, Support, canal</a:t>
          </a:r>
          <a:endParaRPr lang="fr-FR" sz="1900" kern="1200" dirty="0">
            <a:latin typeface="Goudy Old Style" panose="02020502050305020303" pitchFamily="18" charset="0"/>
          </a:endParaRPr>
        </a:p>
        <a:p>
          <a:pPr marL="171450" lvl="1" indent="-171450" algn="just" defTabSz="844550">
            <a:lnSpc>
              <a:spcPct val="11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900" kern="1200" dirty="0" smtClean="0">
              <a:latin typeface="Goudy Old Style" panose="02020502050305020303" pitchFamily="18" charset="0"/>
            </a:rPr>
            <a:t>Site WEB</a:t>
          </a:r>
          <a:endParaRPr lang="fr-FR" sz="1900" kern="1200" dirty="0">
            <a:latin typeface="Goudy Old Style" panose="02020502050305020303" pitchFamily="18" charset="0"/>
          </a:endParaRPr>
        </a:p>
      </dsp:txBody>
      <dsp:txXfrm rot="-5400000">
        <a:off x="4691938" y="1290314"/>
        <a:ext cx="6210715" cy="764959"/>
      </dsp:txXfrm>
    </dsp:sp>
    <dsp:sp modelId="{5F4B4FA9-B3AD-4EF1-94E7-B78BA519F9EB}">
      <dsp:nvSpPr>
        <dsp:cNvPr id="0" name=""/>
        <dsp:cNvSpPr/>
      </dsp:nvSpPr>
      <dsp:spPr>
        <a:xfrm>
          <a:off x="555" y="1142961"/>
          <a:ext cx="4691383" cy="1059656"/>
        </a:xfrm>
        <a:prstGeom prst="roundRect">
          <a:avLst/>
        </a:prstGeom>
        <a:gradFill rotWithShape="1">
          <a:gsLst>
            <a:gs pos="0">
              <a:schemeClr val="accent5">
                <a:satMod val="103000"/>
                <a:lumMod val="102000"/>
                <a:tint val="94000"/>
              </a:schemeClr>
            </a:gs>
            <a:gs pos="50000">
              <a:schemeClr val="accent5">
                <a:satMod val="110000"/>
                <a:lumMod val="100000"/>
                <a:shade val="100000"/>
              </a:schemeClr>
            </a:gs>
            <a:gs pos="100000">
              <a:schemeClr val="accent5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110000"/>
            </a:lnSpc>
            <a:spcBef>
              <a:spcPct val="0"/>
            </a:spcBef>
            <a:spcAft>
              <a:spcPct val="35000"/>
            </a:spcAft>
          </a:pPr>
          <a:r>
            <a:rPr lang="fr-FR" sz="2400" b="1" kern="1200" smtClean="0">
              <a:latin typeface="Goudy Old Style" panose="02020502050305020303" pitchFamily="18" charset="0"/>
            </a:rPr>
            <a:t>Conception des outils de communication</a:t>
          </a:r>
          <a:endParaRPr lang="fr-FR" sz="2400" b="1" kern="1200">
            <a:latin typeface="Goudy Old Style" panose="02020502050305020303" pitchFamily="18" charset="0"/>
          </a:endParaRPr>
        </a:p>
      </dsp:txBody>
      <dsp:txXfrm>
        <a:off x="52283" y="1194689"/>
        <a:ext cx="4587927" cy="956200"/>
      </dsp:txXfrm>
    </dsp:sp>
    <dsp:sp modelId="{5ED86147-D0A4-41DB-A285-3E4FC6500F28}">
      <dsp:nvSpPr>
        <dsp:cNvPr id="0" name=""/>
        <dsp:cNvSpPr/>
      </dsp:nvSpPr>
      <dsp:spPr>
        <a:xfrm rot="5400000">
          <a:off x="7103444" y="-210130"/>
          <a:ext cx="1350943" cy="6252098"/>
        </a:xfrm>
        <a:prstGeom prst="round2SameRect">
          <a:avLst/>
        </a:prstGeom>
        <a:solidFill>
          <a:schemeClr val="lt1"/>
        </a:solidFill>
        <a:ln w="28575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44550">
            <a:lnSpc>
              <a:spcPct val="11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900" kern="1200" dirty="0" smtClean="0">
              <a:latin typeface="Goudy Old Style" panose="02020502050305020303" pitchFamily="18" charset="0"/>
            </a:rPr>
            <a:t>Appui à la structuration de la plateforme REDD+/FLEGT de la société civile</a:t>
          </a:r>
          <a:endParaRPr lang="fr-FR" sz="1900" kern="1200" dirty="0">
            <a:latin typeface="Goudy Old Style" panose="02020502050305020303" pitchFamily="18" charset="0"/>
          </a:endParaRPr>
        </a:p>
        <a:p>
          <a:pPr marL="171450" lvl="1" indent="-171450" algn="just" defTabSz="844550">
            <a:lnSpc>
              <a:spcPct val="11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900" i="1" kern="1200" dirty="0" err="1" smtClean="0">
              <a:latin typeface="Goudy Old Style" panose="02020502050305020303" pitchFamily="18" charset="0"/>
            </a:rPr>
            <a:t>Task</a:t>
          </a:r>
          <a:r>
            <a:rPr lang="fr-FR" sz="1900" i="1" kern="1200" dirty="0" smtClean="0">
              <a:latin typeface="Goudy Old Style" panose="02020502050305020303" pitchFamily="18" charset="0"/>
            </a:rPr>
            <a:t> force </a:t>
          </a:r>
          <a:r>
            <a:rPr lang="fr-FR" sz="1900" kern="1200" dirty="0" smtClean="0">
              <a:latin typeface="Goudy Old Style" panose="02020502050305020303" pitchFamily="18" charset="0"/>
            </a:rPr>
            <a:t>interministérielle sur REDD+</a:t>
          </a:r>
          <a:endParaRPr lang="fr-FR" sz="1900" kern="1200" dirty="0">
            <a:latin typeface="Goudy Old Style" panose="02020502050305020303" pitchFamily="18" charset="0"/>
          </a:endParaRPr>
        </a:p>
        <a:p>
          <a:pPr marL="171450" lvl="1" indent="-171450" algn="just" defTabSz="844550">
            <a:lnSpc>
              <a:spcPct val="11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r-FR" sz="1900" kern="1200" dirty="0" smtClean="0">
              <a:latin typeface="Goudy Old Style" panose="02020502050305020303" pitchFamily="18" charset="0"/>
            </a:rPr>
            <a:t>Dialogue soutenu avec le secteur privé agricole et forestier</a:t>
          </a:r>
          <a:endParaRPr lang="fr-FR" sz="1900" kern="1200" dirty="0">
            <a:latin typeface="Goudy Old Style" panose="02020502050305020303" pitchFamily="18" charset="0"/>
          </a:endParaRPr>
        </a:p>
      </dsp:txBody>
      <dsp:txXfrm rot="-5400000">
        <a:off x="4652867" y="2306395"/>
        <a:ext cx="6186150" cy="1219047"/>
      </dsp:txXfrm>
    </dsp:sp>
    <dsp:sp modelId="{FB99FF81-6354-4A1B-85D3-959ECC329699}">
      <dsp:nvSpPr>
        <dsp:cNvPr id="0" name=""/>
        <dsp:cNvSpPr/>
      </dsp:nvSpPr>
      <dsp:spPr>
        <a:xfrm>
          <a:off x="555" y="2387197"/>
          <a:ext cx="4691383" cy="1030144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110000"/>
            </a:lnSpc>
            <a:spcBef>
              <a:spcPct val="0"/>
            </a:spcBef>
            <a:spcAft>
              <a:spcPct val="35000"/>
            </a:spcAft>
          </a:pPr>
          <a:r>
            <a:rPr lang="fr-FR" sz="2400" b="1" kern="1200" dirty="0" smtClean="0">
              <a:latin typeface="Goudy Old Style" panose="02020502050305020303" pitchFamily="18" charset="0"/>
            </a:rPr>
            <a:t>Dialogue avec les différentes parties prenantes</a:t>
          </a:r>
          <a:endParaRPr lang="fr-FR" sz="2400" b="1" kern="1200" dirty="0">
            <a:latin typeface="Goudy Old Style" panose="02020502050305020303" pitchFamily="18" charset="0"/>
          </a:endParaRPr>
        </a:p>
      </dsp:txBody>
      <dsp:txXfrm>
        <a:off x="50842" y="2437484"/>
        <a:ext cx="4590809" cy="929570"/>
      </dsp:txXfrm>
    </dsp:sp>
    <dsp:sp modelId="{96D94C74-FCCB-47AB-B1C7-FEFDF137CBBC}">
      <dsp:nvSpPr>
        <dsp:cNvPr id="0" name=""/>
        <dsp:cNvSpPr/>
      </dsp:nvSpPr>
      <dsp:spPr>
        <a:xfrm>
          <a:off x="555" y="3606352"/>
          <a:ext cx="4691381" cy="1059656"/>
        </a:xfrm>
        <a:prstGeom prst="roundRect">
          <a:avLst/>
        </a:prstGeom>
        <a:gradFill rotWithShape="1">
          <a:gsLst>
            <a:gs pos="0">
              <a:schemeClr val="accent2">
                <a:satMod val="103000"/>
                <a:lumMod val="102000"/>
                <a:tint val="94000"/>
              </a:schemeClr>
            </a:gs>
            <a:gs pos="5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110000"/>
            </a:lnSpc>
            <a:spcBef>
              <a:spcPct val="0"/>
            </a:spcBef>
            <a:spcAft>
              <a:spcPct val="35000"/>
            </a:spcAft>
          </a:pPr>
          <a:r>
            <a:rPr lang="fr-FR" sz="2400" b="1" kern="1200" smtClean="0">
              <a:latin typeface="Goudy Old Style" panose="02020502050305020303" pitchFamily="18" charset="0"/>
            </a:rPr>
            <a:t>Définition et signature des engagements</a:t>
          </a:r>
          <a:endParaRPr lang="fr-FR" sz="2400" b="1" kern="1200" dirty="0" smtClean="0">
            <a:latin typeface="Goudy Old Style" panose="02020502050305020303" pitchFamily="18" charset="0"/>
          </a:endParaRPr>
        </a:p>
      </dsp:txBody>
      <dsp:txXfrm>
        <a:off x="52283" y="3658080"/>
        <a:ext cx="4587925" cy="956200"/>
      </dsp:txXfrm>
    </dsp:sp>
    <dsp:sp modelId="{AB1116E7-AF29-4129-BAEC-0675A4886926}">
      <dsp:nvSpPr>
        <dsp:cNvPr id="0" name=""/>
        <dsp:cNvSpPr/>
      </dsp:nvSpPr>
      <dsp:spPr>
        <a:xfrm>
          <a:off x="555" y="4744884"/>
          <a:ext cx="10933912" cy="673782"/>
        </a:xfrm>
        <a:prstGeom prst="roundRect">
          <a:avLst/>
        </a:prstGeom>
        <a:solidFill>
          <a:srgbClr val="7030A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110000"/>
            </a:lnSpc>
            <a:spcBef>
              <a:spcPct val="0"/>
            </a:spcBef>
            <a:spcAft>
              <a:spcPct val="35000"/>
            </a:spcAft>
          </a:pPr>
          <a:r>
            <a:rPr lang="fr-FR" sz="2400" b="1" kern="1200" dirty="0" smtClean="0">
              <a:latin typeface="Goudy Old Style" panose="02020502050305020303" pitchFamily="18" charset="0"/>
            </a:rPr>
            <a:t>Suivi et Evaluation des engagements (Evaluation à mi-parcours)</a:t>
          </a:r>
          <a:endParaRPr lang="fr-FR" sz="2400" b="1" kern="1200" dirty="0">
            <a:latin typeface="Goudy Old Style" panose="02020502050305020303" pitchFamily="18" charset="0"/>
          </a:endParaRPr>
        </a:p>
      </dsp:txBody>
      <dsp:txXfrm>
        <a:off x="33446" y="4777775"/>
        <a:ext cx="10868130" cy="608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6FCB15-7FA1-4473-B93A-EEB21D64C3F3}" type="datetimeFigureOut">
              <a:rPr lang="fr-FR" smtClean="0"/>
              <a:pPr/>
              <a:t>10/07/2014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D7EAC0-7C1F-466A-94E0-54BD73C54CAA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669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A82275-63A6-43F2-9D6A-5EB98DDA08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616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28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Trop</a:t>
            </a:r>
            <a:r>
              <a:rPr lang="fr-FR" baseline="0" dirty="0" smtClean="0"/>
              <a:t> classique ce diaporama. Trop cours de géographie…</a:t>
            </a:r>
          </a:p>
          <a:p>
            <a:r>
              <a:rPr lang="fr-FR" baseline="0" dirty="0" smtClean="0"/>
              <a:t>Je pense qu’il faut garder une carte, mais parler ici du contexte de retour à la paix, de grandes réformes, de retour à une meilleure gouvernance</a:t>
            </a:r>
          </a:p>
          <a:p>
            <a:r>
              <a:rPr lang="fr-FR" baseline="0" dirty="0" smtClean="0"/>
              <a:t>Parler en termes de défis et d’opportunités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46831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Donner</a:t>
            </a:r>
            <a:r>
              <a:rPr lang="fr-FR" baseline="0" dirty="0" smtClean="0"/>
              <a:t> aussi la perspective historique:</a:t>
            </a:r>
          </a:p>
          <a:p>
            <a:pPr>
              <a:buFontTx/>
              <a:buChar char="-"/>
            </a:pPr>
            <a:r>
              <a:rPr lang="fr-FR" baseline="0" dirty="0" smtClean="0"/>
              <a:t>La Côte d’Ivoire a été par le passé dans le Top 7 (?) des exportateurs mondiaux de bois</a:t>
            </a:r>
          </a:p>
          <a:p>
            <a:pPr>
              <a:buFontTx/>
              <a:buChar char="-"/>
            </a:pPr>
            <a:r>
              <a:rPr lang="fr-FR" baseline="0" dirty="0" smtClean="0"/>
              <a:t>Il ne reste que 15% des forêts originelles, important de conserver ce qui reste pour effectuer la transition forestière et restaurer les </a:t>
            </a:r>
            <a:r>
              <a:rPr lang="fr-FR" baseline="0" dirty="0" err="1" smtClean="0"/>
              <a:t>écosystemes</a:t>
            </a:r>
            <a:endParaRPr lang="fr-FR" baseline="0" dirty="0" smtClean="0"/>
          </a:p>
          <a:p>
            <a:pPr>
              <a:buFontTx/>
              <a:buNone/>
            </a:pPr>
            <a:endParaRPr lang="fr-FR" baseline="0" dirty="0" smtClean="0"/>
          </a:p>
          <a:p>
            <a:pPr>
              <a:buFontTx/>
              <a:buNone/>
            </a:pPr>
            <a:r>
              <a:rPr lang="fr-FR" baseline="0" dirty="0" smtClean="0"/>
              <a:t>Ne pas attendre la composante 2a pour parler un peu des processus de déforestation.</a:t>
            </a:r>
          </a:p>
          <a:p>
            <a:pPr>
              <a:buFontTx/>
              <a:buNone/>
            </a:pPr>
            <a:r>
              <a:rPr lang="fr-FR" baseline="0" dirty="0" smtClean="0"/>
              <a:t>Mentionner que l’économie ivoirienne repose en grande partie sur l’agriculture qui elle-même dépend d’une bonne gestion des sols et des paysages (sécheresse due à la déforestation…)</a:t>
            </a:r>
          </a:p>
          <a:p>
            <a:pPr>
              <a:buFontTx/>
              <a:buNone/>
            </a:pPr>
            <a:endParaRPr lang="fr-FR" baseline="0" dirty="0" smtClean="0"/>
          </a:p>
          <a:p>
            <a:pPr>
              <a:buFontTx/>
              <a:buNone/>
            </a:pPr>
            <a:r>
              <a:rPr lang="fr-FR" baseline="0" dirty="0" smtClean="0"/>
              <a:t>Ce </a:t>
            </a:r>
            <a:r>
              <a:rPr lang="fr-FR" baseline="0" dirty="0" err="1" smtClean="0"/>
              <a:t>slide</a:t>
            </a:r>
            <a:r>
              <a:rPr lang="fr-FR" baseline="0" dirty="0" smtClean="0"/>
              <a:t> semble sous estimer les forêts du DFR et surestimer celles des FC</a:t>
            </a:r>
          </a:p>
          <a:p>
            <a:pPr>
              <a:buFontTx/>
              <a:buChar char="-"/>
            </a:pPr>
            <a:endParaRPr lang="fr-FR" baseline="0" dirty="0" smtClean="0"/>
          </a:p>
          <a:p>
            <a:pPr>
              <a:buFontTx/>
              <a:buChar char="-"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17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Trop</a:t>
            </a:r>
            <a:r>
              <a:rPr lang="fr-FR" baseline="0" dirty="0" smtClean="0"/>
              <a:t> classique ce diaporama. Trop cours de géographie…</a:t>
            </a:r>
          </a:p>
          <a:p>
            <a:r>
              <a:rPr lang="fr-FR" baseline="0" dirty="0" smtClean="0"/>
              <a:t>Je pense qu’il faut garder une carte, mais parler ici du contexte de retour à la paix, de grandes réformes, de retour à une meilleure gouvernance</a:t>
            </a:r>
          </a:p>
          <a:p>
            <a:r>
              <a:rPr lang="fr-FR" baseline="0" dirty="0" smtClean="0"/>
              <a:t>Parler en termes de défis et d’opportunités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7206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Trop</a:t>
            </a:r>
            <a:r>
              <a:rPr lang="fr-FR" baseline="0" dirty="0" smtClean="0"/>
              <a:t> classique ce diaporama. Trop cours de géographie…</a:t>
            </a:r>
          </a:p>
          <a:p>
            <a:r>
              <a:rPr lang="fr-FR" baseline="0" dirty="0" smtClean="0"/>
              <a:t>Je pense qu’il faut garder une carte, mais parler ici du contexte de retour à la paix, de grandes réformes, de retour à une meilleure gouvernance</a:t>
            </a:r>
          </a:p>
          <a:p>
            <a:r>
              <a:rPr lang="fr-FR" baseline="0" dirty="0" smtClean="0"/>
              <a:t>Parler en termes de défis et d’opportunités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48255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Trop</a:t>
            </a:r>
            <a:r>
              <a:rPr lang="fr-FR" baseline="0" dirty="0" smtClean="0"/>
              <a:t> classique ce diaporama. Trop cours de géographie…</a:t>
            </a:r>
          </a:p>
          <a:p>
            <a:r>
              <a:rPr lang="fr-FR" baseline="0" dirty="0" smtClean="0"/>
              <a:t>Je pense qu’il faut garder une carte, mais parler ici du contexte de retour à la paix, de grandes réformes, de retour à une meilleure gouvernance</a:t>
            </a:r>
          </a:p>
          <a:p>
            <a:r>
              <a:rPr lang="fr-FR" baseline="0" dirty="0" smtClean="0"/>
              <a:t>Parler en termes de défis et d’opportunités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9795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Trop</a:t>
            </a:r>
            <a:r>
              <a:rPr lang="fr-FR" baseline="0" dirty="0" smtClean="0"/>
              <a:t> classique ce diaporama. Trop cours de géographie…</a:t>
            </a:r>
          </a:p>
          <a:p>
            <a:r>
              <a:rPr lang="fr-FR" baseline="0" dirty="0" smtClean="0"/>
              <a:t>Je pense qu’il faut garder une carte, mais parler ici du contexte de retour à la paix, de grandes réformes, de retour à une meilleure gouvernance</a:t>
            </a:r>
          </a:p>
          <a:p>
            <a:r>
              <a:rPr lang="fr-FR" baseline="0" dirty="0" smtClean="0"/>
              <a:t>Parler en termes de défis et d’opportunités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828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3307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Trop</a:t>
            </a:r>
            <a:r>
              <a:rPr lang="fr-FR" baseline="0" dirty="0" smtClean="0"/>
              <a:t> classique ce diaporama. Trop cours de géographie…</a:t>
            </a:r>
          </a:p>
          <a:p>
            <a:r>
              <a:rPr lang="fr-FR" baseline="0" dirty="0" smtClean="0"/>
              <a:t>Je pense qu’il faut garder une carte, mais parler ici du contexte de retour à la paix, de grandes réformes, de retour à une meilleure gouvernance</a:t>
            </a:r>
          </a:p>
          <a:p>
            <a:r>
              <a:rPr lang="fr-FR" baseline="0" dirty="0" smtClean="0"/>
              <a:t>Parler en termes de défis et d’opportunités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39738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07093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Souligner</a:t>
            </a:r>
            <a:r>
              <a:rPr lang="fr-FR" baseline="0" dirty="0" smtClean="0"/>
              <a:t> le côté innovant de la plate forme conjointe REDD FLEGT à l’oral</a:t>
            </a:r>
          </a:p>
          <a:p>
            <a:endParaRPr lang="fr-FR" baseline="0" dirty="0" smtClean="0"/>
          </a:p>
          <a:p>
            <a:r>
              <a:rPr lang="fr-FR" baseline="0" dirty="0" smtClean="0"/>
              <a:t>Pas forcément utile de mentionner les aspects financiers dans chaque </a:t>
            </a:r>
            <a:r>
              <a:rPr lang="fr-FR" baseline="0" dirty="0" err="1" smtClean="0"/>
              <a:t>slide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01960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4267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6126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5330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1283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19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85141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9370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9349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89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1699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EAC0-7C1F-466A-94E0-54BD73C54CAA}" type="slidenum">
              <a:rPr lang="fr-FR" smtClean="0"/>
              <a:pPr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677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205E-1B46-442F-A8E7-DA81C1BD6225}" type="datetimeFigureOut">
              <a:rPr lang="fr-FR" smtClean="0"/>
              <a:pPr/>
              <a:t>10/07/2014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5034-0F3D-455E-A2E5-702EE016B1B7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047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205E-1B46-442F-A8E7-DA81C1BD6225}" type="datetimeFigureOut">
              <a:rPr lang="fr-FR" smtClean="0"/>
              <a:pPr/>
              <a:t>10/07/2014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5034-0F3D-455E-A2E5-702EE016B1B7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9484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205E-1B46-442F-A8E7-DA81C1BD6225}" type="datetimeFigureOut">
              <a:rPr lang="fr-FR" smtClean="0"/>
              <a:pPr/>
              <a:t>10/07/2014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5034-0F3D-455E-A2E5-702EE016B1B7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124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205E-1B46-442F-A8E7-DA81C1BD6225}" type="datetimeFigureOut">
              <a:rPr lang="fr-FR" smtClean="0"/>
              <a:pPr/>
              <a:t>10/07/2014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5034-0F3D-455E-A2E5-702EE016B1B7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9891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205E-1B46-442F-A8E7-DA81C1BD6225}" type="datetimeFigureOut">
              <a:rPr lang="fr-FR" smtClean="0"/>
              <a:pPr/>
              <a:t>10/07/2014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5034-0F3D-455E-A2E5-702EE016B1B7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121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205E-1B46-442F-A8E7-DA81C1BD6225}" type="datetimeFigureOut">
              <a:rPr lang="fr-FR" smtClean="0"/>
              <a:pPr/>
              <a:t>10/07/2014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5034-0F3D-455E-A2E5-702EE016B1B7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441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205E-1B46-442F-A8E7-DA81C1BD6225}" type="datetimeFigureOut">
              <a:rPr lang="fr-FR" smtClean="0"/>
              <a:pPr/>
              <a:t>10/07/2014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5034-0F3D-455E-A2E5-702EE016B1B7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2021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205E-1B46-442F-A8E7-DA81C1BD6225}" type="datetimeFigureOut">
              <a:rPr lang="fr-FR" smtClean="0"/>
              <a:pPr/>
              <a:t>10/07/2014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5034-0F3D-455E-A2E5-702EE016B1B7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590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205E-1B46-442F-A8E7-DA81C1BD6225}" type="datetimeFigureOut">
              <a:rPr lang="fr-FR" smtClean="0"/>
              <a:pPr/>
              <a:t>10/07/2014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5034-0F3D-455E-A2E5-702EE016B1B7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451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205E-1B46-442F-A8E7-DA81C1BD6225}" type="datetimeFigureOut">
              <a:rPr lang="fr-FR" smtClean="0"/>
              <a:pPr/>
              <a:t>10/07/2014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5034-0F3D-455E-A2E5-702EE016B1B7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203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205E-1B46-442F-A8E7-DA81C1BD6225}" type="datetimeFigureOut">
              <a:rPr lang="fr-FR" smtClean="0"/>
              <a:pPr/>
              <a:t>10/07/2014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35034-0F3D-455E-A2E5-702EE016B1B7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218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2205E-1B46-442F-A8E7-DA81C1BD6225}" type="datetimeFigureOut">
              <a:rPr lang="fr-FR" smtClean="0"/>
              <a:pPr/>
              <a:t>10/07/2014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35034-0F3D-455E-A2E5-702EE016B1B7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530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openxmlformats.org/officeDocument/2006/relationships/tags" Target="../tags/tag3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3.png"/><Relationship Id="rId5" Type="http://schemas.openxmlformats.org/officeDocument/2006/relationships/tags" Target="../tags/tag5.xml"/><Relationship Id="rId10" Type="http://schemas.microsoft.com/office/2007/relationships/hdphoto" Target="../media/hdphoto1.wdp"/><Relationship Id="rId4" Type="http://schemas.openxmlformats.org/officeDocument/2006/relationships/tags" Target="../tags/tag4.xml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notesSlide" Target="../notesSlides/notesSlide14.xml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notesSlide" Target="../notesSlides/notesSlide20.xml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image" Target="../media/image7.jpg"/><Relationship Id="rId4" Type="http://schemas.openxmlformats.org/officeDocument/2006/relationships/notesSlide" Target="../notesSlides/notesSlide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>
            <p:custDataLst>
              <p:tags r:id="rId1"/>
            </p:custDataLst>
          </p:nvPr>
        </p:nvSpPr>
        <p:spPr bwMode="auto">
          <a:xfrm>
            <a:off x="854424" y="2701542"/>
            <a:ext cx="10500518" cy="1145751"/>
          </a:xfrm>
          <a:prstGeom prst="rect">
            <a:avLst/>
          </a:prstGeom>
          <a:ln>
            <a:noFill/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3500" b="1" dirty="0" smtClean="0">
                <a:ln w="10541" cmpd="sng">
                  <a:solidFill>
                    <a:srgbClr val="104C27"/>
                  </a:solidFill>
                  <a:prstDash val="solid"/>
                </a:ln>
                <a:solidFill>
                  <a:srgbClr val="104C27"/>
                </a:solidFill>
                <a:latin typeface="Baskerville Old Face" pitchFamily="18" charset="0"/>
              </a:rPr>
              <a:t>Soumission du Programme National de la Côte d’Ivoire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3500" b="1" dirty="0" smtClean="0">
                <a:ln w="10541" cmpd="sng">
                  <a:solidFill>
                    <a:srgbClr val="104C27"/>
                  </a:solidFill>
                  <a:prstDash val="solid"/>
                </a:ln>
                <a:solidFill>
                  <a:srgbClr val="104C27"/>
                </a:solidFill>
                <a:latin typeface="Baskerville Old Face" pitchFamily="18" charset="0"/>
              </a:rPr>
              <a:t>à l’ONU-REDD</a:t>
            </a:r>
            <a:endParaRPr lang="fr-FR" sz="3500" i="1" dirty="0">
              <a:ln w="10541" cmpd="sng">
                <a:solidFill>
                  <a:srgbClr val="104C27"/>
                </a:solidFill>
                <a:prstDash val="solid"/>
              </a:ln>
              <a:solidFill>
                <a:srgbClr val="104C27"/>
              </a:solidFill>
              <a:latin typeface="Goudy Old Style" panose="02020502050305020303" pitchFamily="18" charset="0"/>
            </a:endParaRPr>
          </a:p>
        </p:txBody>
      </p:sp>
      <p:sp>
        <p:nvSpPr>
          <p:cNvPr id="9" name="Rectangle 8"/>
          <p:cNvSpPr/>
          <p:nvPr>
            <p:custDataLst>
              <p:tags r:id="rId2"/>
            </p:custDataLst>
          </p:nvPr>
        </p:nvSpPr>
        <p:spPr>
          <a:xfrm>
            <a:off x="6892117" y="4866033"/>
            <a:ext cx="5172695" cy="12252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latin typeface="Comic Sans MS" pitchFamily="66" charset="0"/>
              </a:rPr>
              <a:t>YAO Marcel</a:t>
            </a:r>
          </a:p>
          <a:p>
            <a:pPr algn="ctr"/>
            <a:endParaRPr lang="fr-FR" sz="5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fr-FR" sz="2000" b="1" dirty="0" smtClean="0">
                <a:latin typeface="Comic Sans MS" panose="030F0702030302020204" pitchFamily="66" charset="0"/>
                <a:cs typeface="Times New Roman" pitchFamily="18" charset="0"/>
              </a:rPr>
              <a:t>Secrétaire Exécutif Permanent REDD+</a:t>
            </a:r>
            <a:endParaRPr lang="fr-FR" sz="1600" dirty="0" smtClean="0">
              <a:ln w="3175">
                <a:solidFill>
                  <a:srgbClr val="C00000"/>
                </a:solidFill>
              </a:ln>
              <a:solidFill>
                <a:srgbClr val="C00000"/>
              </a:solidFill>
              <a:latin typeface="Comic Sans MS" panose="030F0702030302020204" pitchFamily="66" charset="0"/>
              <a:cs typeface="Times New Roman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191" y="3914528"/>
            <a:ext cx="10172750" cy="356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Image 19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055" y="33408"/>
            <a:ext cx="4018681" cy="2101950"/>
          </a:xfrm>
          <a:prstGeom prst="rect">
            <a:avLst/>
          </a:prstGeom>
        </p:spPr>
      </p:pic>
      <p:sp>
        <p:nvSpPr>
          <p:cNvPr id="14" name="Rectangle 13"/>
          <p:cNvSpPr/>
          <p:nvPr>
            <p:custDataLst>
              <p:tags r:id="rId5"/>
            </p:custDataLst>
          </p:nvPr>
        </p:nvSpPr>
        <p:spPr>
          <a:xfrm>
            <a:off x="204713" y="5891217"/>
            <a:ext cx="3568828" cy="86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fr-FR" sz="2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cs typeface="Times New Roman" panose="02020603050405020304" pitchFamily="18" charset="0"/>
              </a:rPr>
              <a:t>Lima, Pérou 09-July 2014</a:t>
            </a:r>
          </a:p>
          <a:p>
            <a:pPr algn="ctr">
              <a:lnSpc>
                <a:spcPct val="130000"/>
              </a:lnSpc>
            </a:pPr>
            <a:r>
              <a:rPr lang="fr-FR" sz="2000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cs typeface="Times New Roman" panose="02020603050405020304" pitchFamily="18" charset="0"/>
              </a:rPr>
              <a:t>12</a:t>
            </a:r>
            <a:r>
              <a:rPr lang="fr-FR" sz="2000" baseline="30000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cs typeface="Times New Roman" panose="02020603050405020304" pitchFamily="18" charset="0"/>
              </a:rPr>
              <a:t>ème</a:t>
            </a:r>
            <a:r>
              <a:rPr lang="fr-FR" sz="2000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cs typeface="Times New Roman" panose="02020603050405020304" pitchFamily="18" charset="0"/>
              </a:rPr>
              <a:t> Policy </a:t>
            </a:r>
            <a:r>
              <a:rPr lang="fr-FR" sz="2000" dirty="0" err="1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cs typeface="Times New Roman" panose="02020603050405020304" pitchFamily="18" charset="0"/>
              </a:rPr>
              <a:t>Board</a:t>
            </a:r>
            <a:r>
              <a:rPr lang="fr-FR" sz="2000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cs typeface="Times New Roman" panose="02020603050405020304" pitchFamily="18" charset="0"/>
              </a:rPr>
              <a:t> UN-REDD</a:t>
            </a:r>
            <a:endParaRPr lang="fr-FR" sz="1600" dirty="0" smtClean="0">
              <a:ln w="3175">
                <a:solidFill>
                  <a:schemeClr val="tx1"/>
                </a:solidFill>
              </a:ln>
              <a:solidFill>
                <a:srgbClr val="FF0000"/>
              </a:solidFill>
              <a:cs typeface="Times New Roman" pitchFamily="18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30603" y="85323"/>
            <a:ext cx="2538483" cy="177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9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2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26" name="Rectangle 25"/>
          <p:cNvSpPr/>
          <p:nvPr>
            <p:custDataLst>
              <p:tags r:id="rId1"/>
            </p:custDataLst>
          </p:nvPr>
        </p:nvSpPr>
        <p:spPr>
          <a:xfrm>
            <a:off x="2218763" y="616590"/>
            <a:ext cx="77455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u="sng" dirty="0" smtClean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Goudy Old Style" panose="02020502050305020303" pitchFamily="18" charset="0"/>
              </a:rPr>
              <a:t>PLAN DE LA PRESENTATION</a:t>
            </a:r>
            <a:endParaRPr lang="fr-FR" sz="3200" dirty="0">
              <a:ln>
                <a:solidFill>
                  <a:schemeClr val="tx1"/>
                </a:solidFill>
              </a:ln>
              <a:solidFill>
                <a:srgbClr val="000000"/>
              </a:solidFill>
              <a:latin typeface="Goudy Old Style" panose="02020502050305020303" pitchFamily="18" charset="0"/>
            </a:endParaRPr>
          </a:p>
        </p:txBody>
      </p:sp>
      <p:sp>
        <p:nvSpPr>
          <p:cNvPr id="30" name="Rectangle à coins arrondis 29"/>
          <p:cNvSpPr/>
          <p:nvPr/>
        </p:nvSpPr>
        <p:spPr>
          <a:xfrm>
            <a:off x="1131778" y="1392069"/>
            <a:ext cx="9349701" cy="4444053"/>
          </a:xfrm>
          <a:prstGeom prst="roundRect">
            <a:avLst/>
          </a:prstGeom>
          <a:ln w="38100">
            <a:noFill/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200000"/>
              </a:lnSpc>
            </a:pPr>
            <a:r>
              <a:rPr lang="fr-F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CONTEXTE DE LA REDD+ EN CÔTE D’IVOIRE</a:t>
            </a:r>
          </a:p>
          <a:p>
            <a:pPr algn="just">
              <a:lnSpc>
                <a:spcPct val="200000"/>
              </a:lnSpc>
            </a:pPr>
            <a:r>
              <a:rPr lang="fr-FR" sz="32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VISION DE LA CÔTE D’IVOIRE POUR </a:t>
            </a:r>
            <a:r>
              <a:rPr lang="fr-F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LA REDD+</a:t>
            </a:r>
          </a:p>
          <a:p>
            <a:pPr algn="just">
              <a:lnSpc>
                <a:spcPct val="200000"/>
              </a:lnSpc>
            </a:pPr>
            <a:r>
              <a:rPr lang="fr-FR" sz="32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PLAN DE PREPARATION </a:t>
            </a:r>
            <a:r>
              <a:rPr lang="fr-FR" sz="32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tx1"/>
                </a:solidFill>
                <a:latin typeface="Cambria" panose="02040503050406030204" pitchFamily="18" charset="0"/>
              </a:rPr>
              <a:t>À</a:t>
            </a:r>
            <a:r>
              <a:rPr lang="fr-F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fr-FR" sz="32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LA REDD+ (R-PP</a:t>
            </a:r>
            <a:r>
              <a:rPr lang="fr-F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)</a:t>
            </a:r>
          </a:p>
          <a:p>
            <a:pPr algn="just">
              <a:lnSpc>
                <a:spcPct val="200000"/>
              </a:lnSpc>
            </a:pPr>
            <a:r>
              <a:rPr lang="fr-F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CONTRIBUTION REQUISE </a:t>
            </a:r>
            <a:r>
              <a:rPr lang="fr-FR" sz="32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tx1"/>
                </a:solidFill>
                <a:latin typeface="Cambria" panose="02040503050406030204" pitchFamily="18" charset="0"/>
              </a:rPr>
              <a:t>À</a:t>
            </a:r>
            <a:r>
              <a:rPr lang="fr-FR" sz="3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 L’ONU-REDD</a:t>
            </a:r>
            <a:endParaRPr lang="fr-FR" sz="32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grpSp>
        <p:nvGrpSpPr>
          <p:cNvPr id="17" name="Groupe 16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18" name="Rectangle 17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691119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à coins arrondis 15"/>
          <p:cNvSpPr/>
          <p:nvPr/>
        </p:nvSpPr>
        <p:spPr>
          <a:xfrm>
            <a:off x="524435" y="80282"/>
            <a:ext cx="5148000" cy="504000"/>
          </a:xfrm>
          <a:prstGeom prst="roundRect">
            <a:avLst/>
          </a:prstGeom>
          <a:ln w="38100">
            <a:solidFill>
              <a:schemeClr val="accent2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CONTEXTE ET INTRODUCTION</a:t>
            </a:r>
            <a:endParaRPr lang="fr-FR" sz="2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3</a:t>
            </a:fld>
            <a:endParaRPr lang="fr-FR" sz="1400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pic>
        <p:nvPicPr>
          <p:cNvPr id="1030" name="Picture 6" descr="http://upload.wikimedia.org/wikipedia/commons/thumb/6/6b/IvoryCoastEthno.jpg/532px-IvoryCoastEthn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6" t="12126" r="1810" b="1064"/>
          <a:stretch/>
        </p:blipFill>
        <p:spPr bwMode="auto">
          <a:xfrm>
            <a:off x="272166" y="1305623"/>
            <a:ext cx="4730064" cy="5158303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/>
          <p:cNvSpPr/>
          <p:nvPr/>
        </p:nvSpPr>
        <p:spPr>
          <a:xfrm>
            <a:off x="5452236" y="784645"/>
            <a:ext cx="4477508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300" u="sng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Situation de la Côte d’Ivoire</a:t>
            </a:r>
            <a:endParaRPr lang="fr-FR" sz="2300" u="sng" dirty="0"/>
          </a:p>
        </p:txBody>
      </p:sp>
      <p:sp>
        <p:nvSpPr>
          <p:cNvPr id="25" name="Rectangle 24"/>
          <p:cNvSpPr/>
          <p:nvPr/>
        </p:nvSpPr>
        <p:spPr>
          <a:xfrm>
            <a:off x="5120315" y="1928765"/>
            <a:ext cx="6804000" cy="85356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2000" u="sng" dirty="0" smtClean="0">
                <a:ln>
                  <a:solidFill>
                    <a:srgbClr val="002060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Superficie</a:t>
            </a:r>
            <a:r>
              <a:rPr lang="fr-FR" sz="20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322</a:t>
            </a:r>
            <a:r>
              <a:rPr lang="fr-FR" sz="20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462 km² </a:t>
            </a:r>
            <a:r>
              <a:rPr lang="fr-FR" sz="20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(32,24 </a:t>
            </a:r>
            <a:r>
              <a:rPr lang="fr-FR" sz="2000" dirty="0" err="1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Mha</a:t>
            </a:r>
            <a:r>
              <a:rPr lang="fr-FR" sz="20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et 22 400 835 habitants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2000" b="1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forêt occupe 15% du territoire 2014       //      40% en 1960</a:t>
            </a:r>
            <a:endParaRPr lang="fr-FR" sz="2000" b="1" dirty="0">
              <a:latin typeface="Goudy Old Style" panose="020205020503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075472" y="3471499"/>
            <a:ext cx="6858766" cy="417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2100" u="sng" dirty="0" smtClean="0">
                <a:ln>
                  <a:solidFill>
                    <a:srgbClr val="002060"/>
                  </a:solidFill>
                </a:ln>
                <a:latin typeface="Goudy Old Style" panose="02020502050305020303" pitchFamily="18" charset="0"/>
                <a:cs typeface="Times New Roman" panose="02020603050405020304" pitchFamily="18" charset="0"/>
              </a:rPr>
              <a:t>Grandes réformes en cours</a:t>
            </a:r>
            <a:r>
              <a:rPr lang="fr-FR" sz="2100" u="sng" dirty="0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  <a:cs typeface="Times New Roman" panose="02020603050405020304" pitchFamily="18" charset="0"/>
              </a:rPr>
              <a:t>:</a:t>
            </a:r>
            <a:endParaRPr lang="fr-FR" sz="2100" dirty="0"/>
          </a:p>
        </p:txBody>
      </p:sp>
      <p:sp>
        <p:nvSpPr>
          <p:cNvPr id="32" name="Rectangle 31"/>
          <p:cNvSpPr/>
          <p:nvPr/>
        </p:nvSpPr>
        <p:spPr>
          <a:xfrm>
            <a:off x="5341349" y="4148355"/>
            <a:ext cx="6660000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"/>
            </a:pPr>
            <a:r>
              <a:rPr lang="fr-FR" dirty="0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  <a:cs typeface="Times New Roman" panose="02020603050405020304" pitchFamily="18" charset="0"/>
              </a:rPr>
              <a:t>Secteur Agricole: </a:t>
            </a:r>
            <a:r>
              <a:rPr lang="fr-FR" dirty="0" smtClean="0">
                <a:latin typeface="Goudy Old Style" panose="02020502050305020303" pitchFamily="18" charset="0"/>
                <a:cs typeface="Times New Roman" panose="02020603050405020304" pitchFamily="18" charset="0"/>
              </a:rPr>
              <a:t>PNIA, Loi foncière, etc</a:t>
            </a:r>
            <a:r>
              <a:rPr lang="fr-FR" dirty="0">
                <a:latin typeface="Goudy Old Style" panose="02020502050305020303" pitchFamily="18" charset="0"/>
                <a:cs typeface="Times New Roman" panose="02020603050405020304" pitchFamily="18" charset="0"/>
              </a:rPr>
              <a:t>.</a:t>
            </a:r>
            <a:endParaRPr lang="fr-FR" dirty="0"/>
          </a:p>
        </p:txBody>
      </p:sp>
      <p:sp>
        <p:nvSpPr>
          <p:cNvPr id="33" name="Rectangle 32"/>
          <p:cNvSpPr/>
          <p:nvPr/>
        </p:nvSpPr>
        <p:spPr>
          <a:xfrm>
            <a:off x="5351855" y="4876956"/>
            <a:ext cx="6660000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"/>
            </a:pPr>
            <a:r>
              <a:rPr lang="fr-FR" dirty="0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  <a:cs typeface="Times New Roman" panose="02020603050405020304" pitchFamily="18" charset="0"/>
              </a:rPr>
              <a:t>Secteur Forestier: </a:t>
            </a:r>
            <a:r>
              <a:rPr lang="fr-FR" dirty="0" smtClean="0">
                <a:latin typeface="Goudy Old Style" panose="02020502050305020303" pitchFamily="18" charset="0"/>
                <a:cs typeface="Times New Roman" panose="02020603050405020304" pitchFamily="18" charset="0"/>
              </a:rPr>
              <a:t>Plan Directeur Forestier, </a:t>
            </a:r>
            <a:r>
              <a:rPr lang="fr-FR" dirty="0">
                <a:latin typeface="Goudy Old Style" panose="02020502050305020303" pitchFamily="18" charset="0"/>
                <a:cs typeface="Times New Roman" panose="02020603050405020304" pitchFamily="18" charset="0"/>
              </a:rPr>
              <a:t>Processus FLEGT, </a:t>
            </a:r>
            <a:r>
              <a:rPr lang="fr-FR" dirty="0" smtClean="0">
                <a:latin typeface="Goudy Old Style" panose="02020502050305020303" pitchFamily="18" charset="0"/>
                <a:cs typeface="Times New Roman" panose="02020603050405020304" pitchFamily="18" charset="0"/>
              </a:rPr>
              <a:t>Nouveau code forestier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10663518" y="164312"/>
            <a:ext cx="1077030" cy="4472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200" b="1" dirty="0" smtClean="0">
                <a:latin typeface="Comic Sans MS" panose="030F0702030302020204" pitchFamily="66" charset="0"/>
              </a:rPr>
              <a:t>1/2</a:t>
            </a:r>
            <a:endParaRPr lang="fr-FR" sz="2200" b="1" dirty="0">
              <a:latin typeface="Comic Sans MS" panose="030F0702030302020204" pitchFamily="66" charset="0"/>
            </a:endParaRPr>
          </a:p>
        </p:txBody>
      </p:sp>
      <p:grpSp>
        <p:nvGrpSpPr>
          <p:cNvPr id="28" name="Groupe 27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29" name="Rectangle 28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127556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à coins arrondis 15"/>
          <p:cNvSpPr/>
          <p:nvPr/>
        </p:nvSpPr>
        <p:spPr>
          <a:xfrm>
            <a:off x="524435" y="80281"/>
            <a:ext cx="5148000" cy="504000"/>
          </a:xfrm>
          <a:prstGeom prst="roundRect">
            <a:avLst/>
          </a:prstGeom>
          <a:ln w="38100">
            <a:solidFill>
              <a:schemeClr val="accent2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CONTEXTE ET INTRODUCTION</a:t>
            </a:r>
            <a:endParaRPr lang="fr-FR" sz="2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4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549050" y="817488"/>
            <a:ext cx="59362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u="sng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fr-FR" sz="2400" u="sng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Situation de la forêt en Côte d’Ivoire</a:t>
            </a:r>
            <a:endParaRPr lang="fr-FR" sz="2400" u="sng" dirty="0"/>
          </a:p>
        </p:txBody>
      </p:sp>
      <p:sp>
        <p:nvSpPr>
          <p:cNvPr id="3" name="Rectangle 2"/>
          <p:cNvSpPr/>
          <p:nvPr/>
        </p:nvSpPr>
        <p:spPr>
          <a:xfrm>
            <a:off x="4549154" y="1615722"/>
            <a:ext cx="7488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Le </a:t>
            </a: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domaine forestier ivoirien est divisé en deux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Domaines</a:t>
            </a:r>
            <a:endParaRPr lang="fr-FR" sz="2200" dirty="0">
              <a:latin typeface="Goudy Old Style" panose="02020502050305020303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11131" y="2119865"/>
            <a:ext cx="430438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buSzPct val="104000"/>
              <a:buFont typeface="Symbol" panose="05050102010706020507" pitchFamily="18" charset="2"/>
              <a:buChar char=""/>
            </a:pP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Domaine Forestier Rural de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l’Etat</a:t>
            </a:r>
            <a:endParaRPr lang="fr-FR" sz="2200" dirty="0">
              <a:latin typeface="Goudy Old Style" panose="02020502050305020303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316481" y="2612715"/>
            <a:ext cx="6840000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20000"/>
              </a:lnSpc>
              <a:buSzPct val="104000"/>
              <a:buFont typeface="Symbol" panose="05050102010706020507" pitchFamily="18" charset="2"/>
              <a:buChar char=""/>
            </a:pP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Domaine Forestier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Permanant de l’Etat : </a:t>
            </a:r>
          </a:p>
          <a:p>
            <a:pPr algn="just">
              <a:lnSpc>
                <a:spcPct val="120000"/>
              </a:lnSpc>
              <a:buSzPct val="104000"/>
            </a:pPr>
            <a:r>
              <a:rPr lang="fr-FR" sz="22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231 </a:t>
            </a:r>
            <a:r>
              <a:rPr lang="fr-FR" sz="22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Forêts classées, </a:t>
            </a:r>
            <a:r>
              <a:rPr lang="fr-FR" sz="22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 </a:t>
            </a:r>
            <a:r>
              <a:rPr lang="fr-FR" sz="22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Parcs Nationaux, </a:t>
            </a:r>
            <a:r>
              <a:rPr lang="fr-FR" sz="22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fr-FR" sz="22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Réserves </a:t>
            </a:r>
            <a:r>
              <a:rPr lang="fr-FR" sz="22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naturelles</a:t>
            </a:r>
            <a:endParaRPr lang="fr-FR" sz="2200" dirty="0">
              <a:latin typeface="Goudy Old Style" panose="020205020503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84281" y="4579382"/>
            <a:ext cx="7488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fr-FR" sz="2200" b="1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Dans les années 1980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: La RCI était </a:t>
            </a:r>
            <a:r>
              <a:rPr lang="fr-FR" sz="2200" dirty="0" smtClean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3</a:t>
            </a:r>
            <a:r>
              <a:rPr lang="fr-FR" sz="2200" baseline="30000" dirty="0" smtClean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ème</a:t>
            </a:r>
            <a:r>
              <a:rPr lang="fr-FR" sz="2200" dirty="0" smtClean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 exportateur mondial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de Bois </a:t>
            </a:r>
            <a:endParaRPr lang="fr-FR" sz="2200" dirty="0">
              <a:latin typeface="Goudy Old Style" panose="02020502050305020303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595172" y="5361067"/>
            <a:ext cx="7488000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30000"/>
              </a:lnSpc>
              <a:buFont typeface="Wingdings" panose="05000000000000000000" pitchFamily="2" charset="2"/>
              <a:buChar char="q"/>
            </a:pPr>
            <a:r>
              <a:rPr lang="fr-FR" sz="2200" dirty="0" smtClean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L’économie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 du pays repose sur </a:t>
            </a:r>
            <a:r>
              <a:rPr lang="fr-FR" sz="2200" dirty="0" smtClean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l’agriculture :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 </a:t>
            </a:r>
            <a:r>
              <a:rPr lang="fr-FR" sz="2200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70%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 des recettes exportations, </a:t>
            </a:r>
            <a:r>
              <a:rPr lang="fr-FR" sz="2200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20% du PIB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,  (2007).</a:t>
            </a:r>
            <a:endParaRPr lang="fr-FR" sz="2200" dirty="0">
              <a:latin typeface="Goudy Old Style" panose="02020502050305020303" pitchFamily="18" charset="0"/>
            </a:endParaRPr>
          </a:p>
        </p:txBody>
      </p:sp>
      <p:pic>
        <p:nvPicPr>
          <p:cNvPr id="26" name="Image 25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90" y="817489"/>
            <a:ext cx="4047115" cy="6011562"/>
          </a:xfrm>
          <a:prstGeom prst="rect">
            <a:avLst/>
          </a:prstGeom>
          <a:noFill/>
        </p:spPr>
      </p:pic>
      <p:sp>
        <p:nvSpPr>
          <p:cNvPr id="31" name="Rectangle 30"/>
          <p:cNvSpPr/>
          <p:nvPr/>
        </p:nvSpPr>
        <p:spPr>
          <a:xfrm>
            <a:off x="10663518" y="164312"/>
            <a:ext cx="1077030" cy="4472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200" b="1" dirty="0">
                <a:latin typeface="Comic Sans MS" panose="030F0702030302020204" pitchFamily="66" charset="0"/>
              </a:rPr>
              <a:t>2</a:t>
            </a:r>
            <a:r>
              <a:rPr lang="fr-FR" sz="2200" b="1" dirty="0" smtClean="0">
                <a:latin typeface="Comic Sans MS" panose="030F0702030302020204" pitchFamily="66" charset="0"/>
              </a:rPr>
              <a:t>/2</a:t>
            </a:r>
            <a:endParaRPr lang="fr-FR" sz="2200" b="1" dirty="0">
              <a:latin typeface="Comic Sans MS" panose="030F0702030302020204" pitchFamily="66" charset="0"/>
            </a:endParaRPr>
          </a:p>
        </p:txBody>
      </p:sp>
      <p:grpSp>
        <p:nvGrpSpPr>
          <p:cNvPr id="32" name="Groupe 31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33" name="Rectangle 32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8" name="Rectangle 17"/>
          <p:cNvSpPr/>
          <p:nvPr/>
        </p:nvSpPr>
        <p:spPr>
          <a:xfrm>
            <a:off x="4589783" y="3896059"/>
            <a:ext cx="7488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fr-FR" sz="2200" b="1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1</a:t>
            </a:r>
            <a:r>
              <a:rPr lang="fr-FR" sz="2200" b="1" baseline="30000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er</a:t>
            </a:r>
            <a:r>
              <a:rPr lang="fr-FR" sz="2200" b="1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 Producteur mondial de cacao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 </a:t>
            </a:r>
            <a:endParaRPr lang="fr-FR" sz="2200" dirty="0">
              <a:latin typeface="Goudy Old Style" panose="0202050205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93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à coins arrondis 15"/>
          <p:cNvSpPr/>
          <p:nvPr/>
        </p:nvSpPr>
        <p:spPr>
          <a:xfrm>
            <a:off x="405871" y="407831"/>
            <a:ext cx="6048000" cy="504000"/>
          </a:xfrm>
          <a:prstGeom prst="roundRect">
            <a:avLst/>
          </a:prstGeom>
          <a:ln w="38100">
            <a:solidFill>
              <a:srgbClr val="00B0F0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VISION DE LA CÔTE D’IVOIRE POUR REDD+</a:t>
            </a:r>
            <a:endParaRPr lang="fr-FR" sz="20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5</a:t>
            </a:fld>
            <a:endParaRPr lang="fr-FR" sz="1400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220944" y="2138939"/>
            <a:ext cx="11883701" cy="3797837"/>
          </a:xfrm>
          <a:prstGeom prst="roundRect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fr-FR" sz="3800" dirty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La REDD+ </a:t>
            </a:r>
            <a:r>
              <a:rPr lang="fr-FR" sz="3800" dirty="0" smtClean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représente pour la </a:t>
            </a:r>
            <a:r>
              <a:rPr lang="fr-FR" sz="3800" dirty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Côte </a:t>
            </a:r>
            <a:r>
              <a:rPr lang="fr-FR" sz="3800" dirty="0" smtClean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d’Ivoire, </a:t>
            </a:r>
            <a:r>
              <a:rPr lang="fr-FR" sz="3800" dirty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une opportunité </a:t>
            </a:r>
            <a:r>
              <a:rPr lang="fr-FR" sz="3800" dirty="0" smtClean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de </a:t>
            </a:r>
            <a:r>
              <a:rPr lang="fr-FR" sz="3800" u="sng" dirty="0" smtClean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Planifier de manière participative et intégré</a:t>
            </a:r>
            <a:r>
              <a:rPr lang="fr-FR" sz="3800" dirty="0" smtClean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, l’utilisation </a:t>
            </a:r>
            <a:r>
              <a:rPr lang="fr-FR" sz="3800" dirty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des </a:t>
            </a:r>
            <a:r>
              <a:rPr lang="fr-FR" sz="3800" dirty="0" smtClean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terres, afin </a:t>
            </a:r>
            <a:r>
              <a:rPr lang="fr-FR" sz="3800" dirty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de consolider un parcours </a:t>
            </a:r>
            <a:r>
              <a:rPr lang="fr-FR" sz="3800" dirty="0" smtClean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de </a:t>
            </a:r>
            <a:r>
              <a:rPr lang="fr-FR" sz="3800" dirty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développement </a:t>
            </a:r>
            <a:r>
              <a:rPr lang="fr-FR" sz="3800" dirty="0" smtClean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durable et </a:t>
            </a:r>
            <a:r>
              <a:rPr lang="fr-FR" sz="3800" dirty="0">
                <a:ln w="28575"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amorcer une transition vers </a:t>
            </a:r>
            <a:r>
              <a:rPr lang="fr-FR" sz="3800" u="sng" dirty="0">
                <a:ln w="28575">
                  <a:solidFill>
                    <a:schemeClr val="accent6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Goudy Old Style" panose="02020502050305020303" pitchFamily="18" charset="0"/>
              </a:rPr>
              <a:t>une économie verte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663518" y="164312"/>
            <a:ext cx="1077030" cy="4472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200" b="1" dirty="0" smtClean="0">
                <a:latin typeface="Comic Sans MS" panose="030F0702030302020204" pitchFamily="66" charset="0"/>
              </a:rPr>
              <a:t>1/4</a:t>
            </a:r>
            <a:endParaRPr lang="fr-FR" sz="2200" b="1" dirty="0">
              <a:latin typeface="Comic Sans MS" panose="030F0702030302020204" pitchFamily="66" charset="0"/>
            </a:endParaRPr>
          </a:p>
        </p:txBody>
      </p:sp>
      <p:grpSp>
        <p:nvGrpSpPr>
          <p:cNvPr id="19" name="Groupe 18"/>
          <p:cNvGrpSpPr/>
          <p:nvPr>
            <p:custDataLst>
              <p:tags r:id="rId1"/>
            </p:custDataLst>
          </p:nvPr>
        </p:nvGrpSpPr>
        <p:grpSpPr>
          <a:xfrm>
            <a:off x="0" y="-13447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20" name="Rectangle 19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182595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à coins arrondis 15"/>
          <p:cNvSpPr/>
          <p:nvPr/>
        </p:nvSpPr>
        <p:spPr>
          <a:xfrm>
            <a:off x="269391" y="80282"/>
            <a:ext cx="6048000" cy="504000"/>
          </a:xfrm>
          <a:prstGeom prst="roundRect">
            <a:avLst/>
          </a:prstGeom>
          <a:ln w="38100">
            <a:solidFill>
              <a:srgbClr val="00B0F0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VISION DE LA CÔTE D’IVOIRE POUR REDD+</a:t>
            </a:r>
            <a:endParaRPr lang="fr-FR" sz="20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6</a:t>
            </a:fld>
            <a:endParaRPr lang="fr-FR" sz="1400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945978" y="792805"/>
            <a:ext cx="86439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u="sng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Engagement de la Côte d’Ivoire dans le mécanisme REDD</a:t>
            </a:r>
            <a:r>
              <a:rPr lang="fr-FR" sz="2800" u="sng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endParaRPr lang="fr-FR" sz="2800" u="sng" dirty="0"/>
          </a:p>
        </p:txBody>
      </p:sp>
      <p:sp>
        <p:nvSpPr>
          <p:cNvPr id="19" name="Rectangle 18"/>
          <p:cNvSpPr/>
          <p:nvPr/>
        </p:nvSpPr>
        <p:spPr>
          <a:xfrm>
            <a:off x="269390" y="1466951"/>
            <a:ext cx="11697404" cy="972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création de la Commission  Nationale REDD+ (CN-REDD+) par la </a:t>
            </a:r>
            <a:r>
              <a:rPr lang="fr-FR" sz="2200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Décret </a:t>
            </a:r>
            <a:r>
              <a:rPr lang="fr-FR" sz="2200" dirty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n° 2012-1049</a:t>
            </a: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adopté en Conseil de Ministres du 24 d'octobre de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2012, démontre la volonté politique au haut niveau. </a:t>
            </a:r>
            <a:endParaRPr lang="fr-FR" sz="2200" dirty="0">
              <a:latin typeface="Goudy Old Style" panose="02020502050305020303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9865" y="2568113"/>
            <a:ext cx="6185027" cy="572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fr-FR" sz="2400" dirty="0">
                <a:ln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Secrétariat Exécutif Permanent (SEP-REDD+)</a:t>
            </a:r>
          </a:p>
        </p:txBody>
      </p:sp>
      <p:sp>
        <p:nvSpPr>
          <p:cNvPr id="4" name="Rectangle 3"/>
          <p:cNvSpPr/>
          <p:nvPr/>
        </p:nvSpPr>
        <p:spPr>
          <a:xfrm>
            <a:off x="1465128" y="3151653"/>
            <a:ext cx="890405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300" i="1" dirty="0" smtClean="0">
                <a:latin typeface="Goudy Old Style" panose="02020502050305020303" pitchFamily="18" charset="0"/>
              </a:rPr>
              <a:t>Planifier et gérer au quotidien le processus;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300" i="1" dirty="0" smtClean="0">
                <a:latin typeface="Goudy Old Style" panose="02020502050305020303" pitchFamily="18" charset="0"/>
              </a:rPr>
              <a:t>Mobiliser les </a:t>
            </a:r>
            <a:r>
              <a:rPr lang="fr-FR" sz="2300" i="1" dirty="0">
                <a:latin typeface="Goudy Old Style" panose="02020502050305020303" pitchFamily="18" charset="0"/>
              </a:rPr>
              <a:t>ressources </a:t>
            </a:r>
            <a:r>
              <a:rPr lang="fr-FR" sz="2300" i="1" dirty="0" smtClean="0">
                <a:latin typeface="Goudy Old Style" panose="02020502050305020303" pitchFamily="18" charset="0"/>
              </a:rPr>
              <a:t>financières;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300" i="1" dirty="0" smtClean="0">
                <a:latin typeface="Goudy Old Style" panose="02020502050305020303" pitchFamily="18" charset="0"/>
              </a:rPr>
              <a:t>Assurer l’accompagnement </a:t>
            </a:r>
            <a:r>
              <a:rPr lang="fr-FR" sz="2300" i="1" dirty="0">
                <a:latin typeface="Goudy Old Style" panose="02020502050305020303" pitchFamily="18" charset="0"/>
              </a:rPr>
              <a:t>technique </a:t>
            </a:r>
            <a:r>
              <a:rPr lang="fr-FR" sz="2300" i="1" dirty="0" smtClean="0">
                <a:latin typeface="Goudy Old Style" panose="02020502050305020303" pitchFamily="18" charset="0"/>
              </a:rPr>
              <a:t>du processus de préparation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300" i="1" dirty="0" smtClean="0">
                <a:latin typeface="Goudy Old Style" panose="02020502050305020303" pitchFamily="18" charset="0"/>
              </a:rPr>
              <a:t>Assurer la dynamique </a:t>
            </a:r>
            <a:r>
              <a:rPr lang="fr-FR" sz="2300" i="1" dirty="0">
                <a:latin typeface="Goudy Old Style" panose="02020502050305020303" pitchFamily="18" charset="0"/>
              </a:rPr>
              <a:t>participative du processus national </a:t>
            </a:r>
            <a:r>
              <a:rPr lang="fr-FR" sz="2300" i="1" dirty="0" smtClean="0">
                <a:latin typeface="Goudy Old Style" panose="02020502050305020303" pitchFamily="18" charset="0"/>
              </a:rPr>
              <a:t>REDD</a:t>
            </a:r>
            <a:r>
              <a:rPr lang="fr-FR" sz="2300" i="1" dirty="0">
                <a:latin typeface="Goudy Old Style" panose="02020502050305020303" pitchFamily="18" charset="0"/>
              </a:rPr>
              <a:t>+.</a:t>
            </a:r>
          </a:p>
        </p:txBody>
      </p:sp>
      <p:sp>
        <p:nvSpPr>
          <p:cNvPr id="6" name="Rectangle 5"/>
          <p:cNvSpPr/>
          <p:nvPr/>
        </p:nvSpPr>
        <p:spPr>
          <a:xfrm>
            <a:off x="414011" y="5421139"/>
            <a:ext cx="793824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fr-FR" sz="2200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 </a:t>
            </a:r>
            <a:r>
              <a:rPr lang="fr-FR" sz="2200" dirty="0">
                <a:ln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partenariat avec le processus </a:t>
            </a:r>
            <a:r>
              <a:rPr lang="fr-FR" sz="2200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FLEGT </a:t>
            </a: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été entamé</a:t>
            </a:r>
            <a:endParaRPr lang="fr-FR" sz="2200" dirty="0">
              <a:ln>
                <a:solidFill>
                  <a:schemeClr val="tx1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Goudy Old Style" panose="02020502050305020303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036509" y="5852190"/>
            <a:ext cx="10969926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300" i="1" dirty="0" smtClean="0">
                <a:latin typeface="Goudy Old Style" panose="02020502050305020303" pitchFamily="18" charset="0"/>
              </a:rPr>
              <a:t>Des réunions d’échanges et de planification ont déjà eu lieu entre le SEP-REDD+ et la CTN-FLEGT </a:t>
            </a:r>
            <a:endParaRPr lang="fr-FR" sz="2300" i="1" dirty="0">
              <a:latin typeface="Goudy Old Style" panose="02020502050305020303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0663518" y="164312"/>
            <a:ext cx="1077030" cy="4472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200" b="1" dirty="0" smtClean="0">
                <a:latin typeface="Comic Sans MS" panose="030F0702030302020204" pitchFamily="66" charset="0"/>
              </a:rPr>
              <a:t>2/4</a:t>
            </a:r>
            <a:endParaRPr lang="fr-FR" sz="2200" b="1" dirty="0">
              <a:latin typeface="Comic Sans MS" panose="030F0702030302020204" pitchFamily="66" charset="0"/>
            </a:endParaRPr>
          </a:p>
        </p:txBody>
      </p:sp>
      <p:grpSp>
        <p:nvGrpSpPr>
          <p:cNvPr id="28" name="Groupe 27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29" name="Rectangle 28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187942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7</a:t>
            </a:fld>
            <a:endParaRPr lang="fr-FR" sz="1400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427360" y="342227"/>
            <a:ext cx="927696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fr-FR" sz="2800" u="sng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 engagement de la Côte d’Ivoire dans le mécanisme REDD</a:t>
            </a:r>
            <a:r>
              <a:rPr lang="fr-FR" sz="2800" u="sng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endParaRPr lang="fr-FR" sz="2800" u="sng" dirty="0"/>
          </a:p>
        </p:txBody>
      </p:sp>
      <p:sp>
        <p:nvSpPr>
          <p:cNvPr id="2" name="Rectangle 1"/>
          <p:cNvSpPr/>
          <p:nvPr/>
        </p:nvSpPr>
        <p:spPr>
          <a:xfrm>
            <a:off x="630960" y="1115916"/>
            <a:ext cx="11012438" cy="5129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fr-FR" sz="2300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Une </a:t>
            </a:r>
            <a:r>
              <a:rPr lang="fr-FR" sz="2300" dirty="0">
                <a:ln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démarche pour intégrer et assurer la participation des acteurs non gouvernementaux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0945905" y="164312"/>
            <a:ext cx="1077030" cy="4472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200" b="1" dirty="0" smtClean="0">
                <a:latin typeface="Comic Sans MS" panose="030F0702030302020204" pitchFamily="66" charset="0"/>
              </a:rPr>
              <a:t>3/4</a:t>
            </a:r>
            <a:endParaRPr lang="fr-FR" sz="2200" b="1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0913" y="1807292"/>
            <a:ext cx="9932913" cy="1008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fr-FR" sz="2400" i="1" dirty="0" smtClean="0">
                <a:latin typeface="Goudy Old Style" panose="02020502050305020303" pitchFamily="18" charset="0"/>
              </a:rPr>
              <a:t>Une </a:t>
            </a:r>
            <a:r>
              <a:rPr lang="fr-FR" sz="2400" i="1" dirty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plateforme conjointe FLEGT/REDD+</a:t>
            </a:r>
            <a:r>
              <a:rPr lang="fr-FR" sz="2400" i="1" dirty="0">
                <a:latin typeface="Goudy Old Style" panose="02020502050305020303" pitchFamily="18" charset="0"/>
              </a:rPr>
              <a:t> des organisations de la société civile a été établie et est en cours de </a:t>
            </a:r>
            <a:r>
              <a:rPr lang="fr-FR" sz="2400" i="1" dirty="0" smtClean="0">
                <a:latin typeface="Goudy Old Style" panose="02020502050305020303" pitchFamily="18" charset="0"/>
              </a:rPr>
              <a:t>structuration </a:t>
            </a:r>
            <a:r>
              <a:rPr lang="fr-FR" sz="2400" b="1" dirty="0" smtClean="0">
                <a:solidFill>
                  <a:srgbClr val="FF0000"/>
                </a:solidFill>
                <a:latin typeface="Goudy Old Style" panose="02020502050305020303" pitchFamily="18" charset="0"/>
              </a:rPr>
              <a:t>(</a:t>
            </a:r>
            <a:r>
              <a:rPr lang="fr-FR" sz="2400" b="1" dirty="0" err="1" smtClean="0">
                <a:solidFill>
                  <a:srgbClr val="FF0000"/>
                </a:solidFill>
                <a:latin typeface="Goudy Old Style" panose="02020502050305020303" pitchFamily="18" charset="0"/>
              </a:rPr>
              <a:t>Targeted</a:t>
            </a:r>
            <a:r>
              <a:rPr lang="fr-FR" sz="2400" b="1" dirty="0" smtClean="0">
                <a:solidFill>
                  <a:srgbClr val="FF0000"/>
                </a:solidFill>
                <a:latin typeface="Goudy Old Style" panose="02020502050305020303" pitchFamily="18" charset="0"/>
              </a:rPr>
              <a:t> Support PNUD)</a:t>
            </a:r>
            <a:endParaRPr lang="fr-FR" sz="2400" b="1" dirty="0">
              <a:solidFill>
                <a:srgbClr val="FF0000"/>
              </a:solidFill>
              <a:latin typeface="Goudy Old Style" panose="02020502050305020303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425396" y="2982468"/>
            <a:ext cx="99329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i="1" dirty="0" smtClean="0">
                <a:latin typeface="Goudy Old Style" panose="02020502050305020303" pitchFamily="18" charset="0"/>
              </a:rPr>
              <a:t>Un dialogue a été initié avec les acteurs du </a:t>
            </a:r>
            <a:r>
              <a:rPr lang="fr-FR" sz="2400" i="1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oudy Old Style" panose="02020502050305020303" pitchFamily="18" charset="0"/>
              </a:rPr>
              <a:t>secteur privé</a:t>
            </a:r>
            <a:r>
              <a:rPr lang="fr-FR" sz="2400" i="1" dirty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 </a:t>
            </a:r>
            <a:r>
              <a:rPr lang="fr-FR" sz="2400" i="1" dirty="0" smtClean="0">
                <a:latin typeface="Goudy Old Style" panose="02020502050305020303" pitchFamily="18" charset="0"/>
              </a:rPr>
              <a:t>notamment agricole </a:t>
            </a:r>
            <a:r>
              <a:rPr lang="fr-FR" sz="2400" b="1" dirty="0" smtClean="0">
                <a:solidFill>
                  <a:srgbClr val="FF0000"/>
                </a:solidFill>
                <a:latin typeface="Goudy Old Style" panose="02020502050305020303" pitchFamily="18" charset="0"/>
              </a:rPr>
              <a:t>(EU/EFI)</a:t>
            </a:r>
            <a:endParaRPr lang="fr-FR" sz="2400" b="1" dirty="0">
              <a:solidFill>
                <a:srgbClr val="FF0000"/>
              </a:solidFill>
              <a:latin typeface="Goudy Old Style" panose="02020502050305020303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7584" y="3680734"/>
            <a:ext cx="786138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sz="2200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Une </a:t>
            </a:r>
            <a:r>
              <a:rPr lang="fr-FR" sz="2200" dirty="0" err="1">
                <a:ln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Task</a:t>
            </a:r>
            <a:r>
              <a:rPr lang="fr-FR" sz="2200" dirty="0">
                <a:ln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Force interministérielle sur la REDD</a:t>
            </a:r>
            <a:r>
              <a:rPr lang="fr-FR" sz="2200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a été mis en place</a:t>
            </a:r>
            <a:endParaRPr lang="fr-FR" sz="2200" dirty="0">
              <a:ln>
                <a:solidFill>
                  <a:schemeClr val="tx1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Goudy Old Style" panose="02020502050305020303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16487" y="4219089"/>
            <a:ext cx="10215214" cy="2395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Bef>
                <a:spcPts val="8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2300" i="1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Une </a:t>
            </a:r>
            <a:r>
              <a:rPr lang="fr-FR" sz="2300" i="1" dirty="0" err="1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Task</a:t>
            </a:r>
            <a:r>
              <a:rPr lang="fr-FR" sz="2300" i="1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Force interministérielle sur la REDD+, pilotée par le </a:t>
            </a:r>
            <a:r>
              <a:rPr lang="fr-FR" sz="2300" i="1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Ministère </a:t>
            </a:r>
            <a:r>
              <a:rPr lang="fr-FR" sz="2300" i="1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d'Etat, Ministère du Plan et du </a:t>
            </a:r>
            <a:r>
              <a:rPr lang="fr-FR" sz="2300" i="1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Développement, pour </a:t>
            </a:r>
            <a:r>
              <a:rPr lang="fr-FR" sz="2300" i="1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soutenir le dialogue politique national autour de la REDD</a:t>
            </a:r>
            <a:r>
              <a:rPr lang="fr-FR" sz="2300" i="1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+. </a:t>
            </a:r>
          </a:p>
          <a:p>
            <a:pPr algn="just">
              <a:lnSpc>
                <a:spcPct val="150000"/>
              </a:lnSpc>
              <a:spcBef>
                <a:spcPts val="800"/>
              </a:spcBef>
              <a:spcAft>
                <a:spcPts val="600"/>
              </a:spcAft>
            </a:pPr>
            <a:r>
              <a:rPr lang="fr-FR" sz="2300" i="1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Pour son insertion dans le PND</a:t>
            </a:r>
            <a:endParaRPr lang="fr-FR" sz="2300" i="1" dirty="0">
              <a:effectLst/>
              <a:latin typeface="Goudy Old Style" panose="02020502050305020303" pitchFamily="18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grpSp>
        <p:nvGrpSpPr>
          <p:cNvPr id="27" name="Groupe 26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28" name="Rectangle 27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9305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8</a:t>
            </a:fld>
            <a:endParaRPr lang="fr-FR" sz="1400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727612" y="503991"/>
            <a:ext cx="862620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fr-FR" sz="2800" u="sng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Engagement International de Côte d’Ivoire dans REDD+….</a:t>
            </a:r>
            <a:endParaRPr lang="fr-FR" sz="2800" u="sng" dirty="0"/>
          </a:p>
        </p:txBody>
      </p:sp>
      <p:sp>
        <p:nvSpPr>
          <p:cNvPr id="20" name="Rectangle 19"/>
          <p:cNvSpPr/>
          <p:nvPr/>
        </p:nvSpPr>
        <p:spPr>
          <a:xfrm>
            <a:off x="10892117" y="164312"/>
            <a:ext cx="1077030" cy="4472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200" b="1" dirty="0">
                <a:latin typeface="Comic Sans MS" panose="030F0702030302020204" pitchFamily="66" charset="0"/>
              </a:rPr>
              <a:t>4</a:t>
            </a:r>
            <a:r>
              <a:rPr lang="fr-FR" sz="2200" b="1" dirty="0" smtClean="0">
                <a:latin typeface="Comic Sans MS" panose="030F0702030302020204" pitchFamily="66" charset="0"/>
              </a:rPr>
              <a:t>/4</a:t>
            </a:r>
            <a:endParaRPr lang="fr-FR" sz="2200" b="1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1441" y="1651950"/>
            <a:ext cx="110899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fr-FR" sz="2400" dirty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Côte d'Ivoire est </a:t>
            </a:r>
            <a:r>
              <a:rPr lang="fr-FR" sz="2400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membre </a:t>
            </a:r>
            <a:r>
              <a:rPr lang="fr-FR" sz="2400" dirty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 deux plateformes internationales d'appui à la REDD+ </a:t>
            </a:r>
            <a:endParaRPr lang="fr-FR" sz="2400" dirty="0">
              <a:ln>
                <a:solidFill>
                  <a:schemeClr val="tx1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50576" y="2412301"/>
            <a:ext cx="1044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36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</a:t>
            </a:r>
            <a:r>
              <a:rPr lang="fr-FR" sz="36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Programme ONU-REDD </a:t>
            </a:r>
            <a:endParaRPr lang="fr-FR" sz="3600" dirty="0" smtClean="0">
              <a:latin typeface="Goudy Old Style" panose="020205020503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50575" y="3177433"/>
            <a:ext cx="1044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36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Programme FCPF </a:t>
            </a:r>
            <a:endParaRPr lang="fr-FR" sz="3600" dirty="0">
              <a:latin typeface="Goudy Old Style" panose="02020502050305020303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94139" y="4018087"/>
            <a:ext cx="116180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FR" sz="2400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fr-FR" sz="2400" dirty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Côte d'Ivoire reçoit depuis 2013 l'appui de l'Agence Française de Développement (AFD</a:t>
            </a:r>
            <a:r>
              <a:rPr lang="fr-FR" sz="2400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endParaRPr lang="fr-FR" sz="2400" dirty="0">
              <a:latin typeface="Goudy Old Style" panose="020205020503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5862" y="5160741"/>
            <a:ext cx="11344323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fr-FR" sz="2400" dirty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Facilité REDD+ de l’Union Européenne (UE-REDD) </a:t>
            </a:r>
          </a:p>
        </p:txBody>
      </p:sp>
      <p:grpSp>
        <p:nvGrpSpPr>
          <p:cNvPr id="28" name="Groupe 27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29" name="Rectangle 28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83944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9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27" name="Rectangle à coins arrondis 26"/>
          <p:cNvSpPr/>
          <p:nvPr/>
        </p:nvSpPr>
        <p:spPr>
          <a:xfrm>
            <a:off x="1896035" y="2311774"/>
            <a:ext cx="8417860" cy="1692000"/>
          </a:xfrm>
          <a:prstGeom prst="roundRect">
            <a:avLst/>
          </a:prstGeom>
          <a:ln w="38100">
            <a:noFill/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fr-FR" sz="36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PLAN DE PREPARATION A LA REDD+ (R-PP) DE </a:t>
            </a:r>
            <a:r>
              <a:rPr lang="fr-FR" sz="36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LA CÔTE D’IVOIRE</a:t>
            </a:r>
            <a:endParaRPr lang="fr-FR" sz="3600" b="1" dirty="0" smtClean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grpSp>
        <p:nvGrpSpPr>
          <p:cNvPr id="17" name="Groupe 16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18" name="Rectangle 17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20857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10</a:t>
            </a:fld>
            <a:endParaRPr lang="fr-FR" sz="1400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grpSp>
        <p:nvGrpSpPr>
          <p:cNvPr id="26" name="Groupe 25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30" name="Rectangle 29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3" name="Rectangle 2"/>
          <p:cNvSpPr/>
          <p:nvPr/>
        </p:nvSpPr>
        <p:spPr>
          <a:xfrm>
            <a:off x="185244" y="1567147"/>
            <a:ext cx="11844000" cy="1053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fr-FR" sz="2200" dirty="0" err="1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Rci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est engagée dans la REDD+ depuis 2011 et à élaboré son R-PP, </a:t>
            </a: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avec une approche participative et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 travail technique suivant les standards </a:t>
            </a: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ONU-REDD et FCPF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fr-FR" sz="2200" dirty="0">
              <a:latin typeface="Goudy Old Style" panose="02020502050305020303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7503" y="2777808"/>
            <a:ext cx="11844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Environ </a:t>
            </a:r>
            <a:r>
              <a:rPr lang="fr-FR" sz="2200" b="1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2000</a:t>
            </a:r>
            <a:r>
              <a:rPr lang="fr-FR" sz="2200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200" dirty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participants</a:t>
            </a: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représentant les diverses parties prenantes de la REDD+, ont pris part aux activités de sensibilisation et de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consultation pour la rédaction du document.</a:t>
            </a:r>
            <a:endParaRPr lang="fr-FR" sz="2200" dirty="0">
              <a:latin typeface="Goudy Old Style" panose="02020502050305020303" pitchFamily="18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0892117" y="164312"/>
            <a:ext cx="1077030" cy="4472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200" b="1" dirty="0" smtClean="0">
                <a:latin typeface="Comic Sans MS" panose="030F0702030302020204" pitchFamily="66" charset="0"/>
              </a:rPr>
              <a:t>1/2</a:t>
            </a:r>
            <a:endParaRPr lang="fr-FR" sz="2200" b="1" dirty="0">
              <a:latin typeface="Comic Sans MS" panose="030F0702030302020204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08058" y="3969383"/>
            <a:ext cx="11844000" cy="1053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FR" sz="2200" dirty="0" smtClean="0">
                <a:latin typeface="Goudy Old Style" panose="02020502050305020303" pitchFamily="18" charset="0"/>
              </a:rPr>
              <a:t>Les </a:t>
            </a:r>
            <a:r>
              <a:rPr lang="fr-FR" sz="2200" dirty="0">
                <a:latin typeface="Goudy Old Style" panose="02020502050305020303" pitchFamily="18" charset="0"/>
              </a:rPr>
              <a:t>commentaires de la revue internationale </a:t>
            </a:r>
            <a:r>
              <a:rPr lang="fr-FR" sz="2200" dirty="0" smtClean="0">
                <a:latin typeface="Goudy Old Style" panose="02020502050305020303" pitchFamily="18" charset="0"/>
              </a:rPr>
              <a:t>du </a:t>
            </a:r>
            <a:r>
              <a:rPr lang="fr-FR" sz="2200" dirty="0">
                <a:latin typeface="Goudy Old Style" panose="02020502050305020303" pitchFamily="18" charset="0"/>
              </a:rPr>
              <a:t>FCPF ont été </a:t>
            </a:r>
            <a:r>
              <a:rPr lang="fr-FR" sz="2200" dirty="0" smtClean="0">
                <a:latin typeface="Goudy Old Style" panose="02020502050305020303" pitchFamily="18" charset="0"/>
              </a:rPr>
              <a:t>intégrés </a:t>
            </a:r>
            <a:r>
              <a:rPr lang="fr-FR" sz="2200" dirty="0">
                <a:latin typeface="Goudy Old Style" panose="02020502050305020303" pitchFamily="18" charset="0"/>
              </a:rPr>
              <a:t>et </a:t>
            </a:r>
            <a:r>
              <a:rPr lang="fr-FR" sz="2200" dirty="0" smtClean="0">
                <a:latin typeface="Goudy Old Style" panose="02020502050305020303" pitchFamily="18" charset="0"/>
              </a:rPr>
              <a:t>le </a:t>
            </a:r>
            <a:r>
              <a:rPr lang="fr-FR" sz="2200" dirty="0">
                <a:latin typeface="Goudy Old Style" panose="02020502050305020303" pitchFamily="18" charset="0"/>
              </a:rPr>
              <a:t>FCPF a donné une notation </a:t>
            </a:r>
            <a:r>
              <a:rPr lang="fr-FR" sz="2200" dirty="0" smtClean="0">
                <a:latin typeface="Goudy Old Style" panose="02020502050305020303" pitchFamily="18" charset="0"/>
              </a:rPr>
              <a:t>satisfaisante </a:t>
            </a:r>
            <a:r>
              <a:rPr lang="fr-FR" sz="2200" dirty="0">
                <a:latin typeface="Goudy Old Style" panose="02020502050305020303" pitchFamily="18" charset="0"/>
              </a:rPr>
              <a:t>à l'ensemble de composantes du </a:t>
            </a:r>
            <a:r>
              <a:rPr lang="fr-FR" sz="2200" dirty="0" smtClean="0">
                <a:latin typeface="Goudy Old Style" panose="02020502050305020303" pitchFamily="18" charset="0"/>
              </a:rPr>
              <a:t>R-PP.</a:t>
            </a:r>
            <a:endParaRPr lang="fr-FR" sz="2200" dirty="0">
              <a:latin typeface="Goudy Old Style" panose="02020502050305020303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17578" y="5207654"/>
            <a:ext cx="11844000" cy="1053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FR" sz="2200" dirty="0">
                <a:latin typeface="Goudy Old Style" panose="02020502050305020303" pitchFamily="18" charset="0"/>
              </a:rPr>
              <a:t>l'ONU-REDD </a:t>
            </a:r>
            <a:r>
              <a:rPr lang="fr-FR" sz="2200" dirty="0" smtClean="0">
                <a:latin typeface="Goudy Old Style" panose="02020502050305020303" pitchFamily="18" charset="0"/>
              </a:rPr>
              <a:t>a </a:t>
            </a:r>
            <a:r>
              <a:rPr lang="fr-FR" sz="2200" dirty="0">
                <a:latin typeface="Goudy Old Style" panose="02020502050305020303" pitchFamily="18" charset="0"/>
              </a:rPr>
              <a:t>pris note de la demande budgétaire de </a:t>
            </a:r>
            <a:r>
              <a:rPr lang="fr-FR" sz="2200" b="1" dirty="0">
                <a:latin typeface="Goudy Old Style" panose="02020502050305020303" pitchFamily="18" charset="0"/>
              </a:rPr>
              <a:t>3 millions de dollars </a:t>
            </a:r>
            <a:r>
              <a:rPr lang="fr-FR" sz="2200" b="1" dirty="0" smtClean="0">
                <a:latin typeface="Goudy Old Style" panose="02020502050305020303" pitchFamily="18" charset="0"/>
              </a:rPr>
              <a:t>US</a:t>
            </a:r>
            <a:r>
              <a:rPr lang="fr-FR" sz="2200" dirty="0">
                <a:latin typeface="Goudy Old Style" panose="02020502050305020303" pitchFamily="18" charset="0"/>
              </a:rPr>
              <a:t> </a:t>
            </a:r>
            <a:r>
              <a:rPr lang="fr-FR" sz="2200" dirty="0" smtClean="0">
                <a:latin typeface="Goudy Old Style" panose="02020502050305020303" pitchFamily="18" charset="0"/>
              </a:rPr>
              <a:t>et a invité le pays </a:t>
            </a:r>
            <a:r>
              <a:rPr lang="fr-FR" sz="2200" dirty="0">
                <a:latin typeface="Goudy Old Style" panose="02020502050305020303" pitchFamily="18" charset="0"/>
              </a:rPr>
              <a:t>à faire une proposition détaillée de l'appui ONU-REDD </a:t>
            </a:r>
            <a:r>
              <a:rPr lang="fr-FR" sz="2200" dirty="0" smtClean="0">
                <a:latin typeface="Goudy Old Style" panose="02020502050305020303" pitchFamily="18" charset="0"/>
              </a:rPr>
              <a:t>souhaitée.</a:t>
            </a:r>
            <a:endParaRPr lang="fr-FR" sz="2200" dirty="0">
              <a:latin typeface="Goudy Old Style" panose="02020502050305020303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945978" y="614089"/>
            <a:ext cx="857362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fr-FR" sz="2800" u="sng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Processus de rédaction du Plan de Préparation à la REDD+</a:t>
            </a:r>
            <a:endParaRPr lang="fr-FR" sz="2800" u="sng" dirty="0"/>
          </a:p>
        </p:txBody>
      </p:sp>
    </p:spTree>
    <p:extLst>
      <p:ext uri="{BB962C8B-B14F-4D97-AF65-F5344CB8AC3E}">
        <p14:creationId xmlns:p14="http://schemas.microsoft.com/office/powerpoint/2010/main" val="412820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11</a:t>
            </a:fld>
            <a:endParaRPr lang="fr-FR" sz="1400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grpSp>
        <p:nvGrpSpPr>
          <p:cNvPr id="26" name="Groupe 25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30" name="Rectangle 29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10892117" y="164312"/>
            <a:ext cx="1077030" cy="4472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200" b="1" dirty="0" smtClean="0">
                <a:latin typeface="Comic Sans MS" panose="030F0702030302020204" pitchFamily="66" charset="0"/>
              </a:rPr>
              <a:t>2/2</a:t>
            </a:r>
            <a:endParaRPr lang="fr-FR" sz="2200" b="1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9239" y="3051680"/>
            <a:ext cx="1161931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Une mission conjointe de l'ONU-REDD et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 FCPF </a:t>
            </a: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</a:t>
            </a:r>
            <a:r>
              <a:rPr lang="fr-FR" sz="2200" b="1" dirty="0">
                <a:ln>
                  <a:solidFill>
                    <a:schemeClr val="tx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mai 2014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constaté après évaluations :</a:t>
            </a:r>
            <a:endParaRPr lang="fr-FR" sz="2200" dirty="0">
              <a:latin typeface="Goudy Old Style" panose="02020502050305020303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9239" y="3759154"/>
            <a:ext cx="11784462" cy="110799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</a:t>
            </a: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respect des principes de participation,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d'approche multipartenaire</a:t>
            </a: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de collaboration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intersectorielle;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'esprit de transformation, </a:t>
            </a: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requis pour un processus de politique climat et pour la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REDD+.</a:t>
            </a:r>
            <a:endParaRPr lang="fr-FR" sz="2200" dirty="0">
              <a:latin typeface="Goudy Old Style" panose="02020502050305020303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9239" y="5122069"/>
            <a:ext cx="11619315" cy="161582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R-PP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été validé </a:t>
            </a:r>
            <a:r>
              <a:rPr lang="fr-FR" sz="2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 9 mai 2014 </a:t>
            </a:r>
            <a:r>
              <a:rPr lang="fr-FR" sz="22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lors d'un atelier </a:t>
            </a:r>
            <a:r>
              <a:rPr lang="fr-FR" sz="22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national, qui a enregistré </a:t>
            </a:r>
            <a:r>
              <a:rPr lang="fr-FR" sz="2200" i="1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 participants</a:t>
            </a:r>
          </a:p>
          <a:p>
            <a:pPr algn="just">
              <a:lnSpc>
                <a:spcPct val="150000"/>
              </a:lnSpc>
            </a:pPr>
            <a:r>
              <a:rPr lang="fr-FR" sz="2200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cs typeface="Times New Roman" panose="02020603050405020304" pitchFamily="18" charset="0"/>
              </a:rPr>
              <a:t>En présence du Ministre de l’Environnement et du Coordonnateur Résident des NU</a:t>
            </a:r>
          </a:p>
          <a:p>
            <a:pPr algn="just">
              <a:lnSpc>
                <a:spcPct val="150000"/>
              </a:lnSpc>
            </a:pPr>
            <a:r>
              <a:rPr lang="fr-FR" sz="2200" u="sng" dirty="0" smtClean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  <a:cs typeface="Times New Roman" panose="02020603050405020304" pitchFamily="18" charset="0"/>
              </a:rPr>
              <a:t>2 Pré-validations spécifiques avec la société civile, les ministères et structures de recherches</a:t>
            </a:r>
            <a:endParaRPr lang="fr-FR" sz="2200" u="sng" dirty="0">
              <a:ln>
                <a:solidFill>
                  <a:schemeClr val="tx1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80176" y="1238164"/>
            <a:ext cx="11536489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fr-FR" sz="2200" dirty="0">
                <a:latin typeface="Goudy Old Style" panose="02020502050305020303" pitchFamily="18" charset="0"/>
              </a:rPr>
              <a:t>Depuis </a:t>
            </a:r>
            <a:r>
              <a:rPr lang="fr-FR" sz="2200" dirty="0">
                <a:ln>
                  <a:solidFill>
                    <a:schemeClr val="tx1"/>
                  </a:solidFill>
                </a:ln>
                <a:latin typeface="Goudy Old Style" panose="02020502050305020303" pitchFamily="18" charset="0"/>
              </a:rPr>
              <a:t>janvier 2014</a:t>
            </a:r>
            <a:r>
              <a:rPr lang="fr-FR" sz="2200" dirty="0">
                <a:latin typeface="Goudy Old Style" panose="02020502050305020303" pitchFamily="18" charset="0"/>
              </a:rPr>
              <a:t>, le SEP/REDD+, avec l’appui </a:t>
            </a:r>
            <a:r>
              <a:rPr lang="fr-FR" sz="2200" dirty="0" smtClean="0">
                <a:latin typeface="Goudy Old Style" panose="02020502050305020303" pitchFamily="18" charset="0"/>
              </a:rPr>
              <a:t>des PTF et de l’ONUREDD, </a:t>
            </a:r>
            <a:r>
              <a:rPr lang="fr-FR" sz="2200" dirty="0">
                <a:latin typeface="Goudy Old Style" panose="02020502050305020303" pitchFamily="18" charset="0"/>
              </a:rPr>
              <a:t>a </a:t>
            </a:r>
            <a:r>
              <a:rPr lang="fr-FR" sz="2200" dirty="0" smtClean="0">
                <a:latin typeface="Goudy Old Style" panose="02020502050305020303" pitchFamily="18" charset="0"/>
              </a:rPr>
              <a:t>continué d’améliorer </a:t>
            </a:r>
            <a:r>
              <a:rPr lang="fr-FR" sz="2200" dirty="0">
                <a:latin typeface="Goudy Old Style" panose="02020502050305020303" pitchFamily="18" charset="0"/>
              </a:rPr>
              <a:t>le </a:t>
            </a:r>
            <a:r>
              <a:rPr lang="fr-FR" sz="2200" dirty="0" smtClean="0">
                <a:latin typeface="Goudy Old Style" panose="02020502050305020303" pitchFamily="18" charset="0"/>
              </a:rPr>
              <a:t>R-PP, </a:t>
            </a:r>
            <a:r>
              <a:rPr lang="fr-FR" sz="2200" dirty="0">
                <a:latin typeface="Goudy Old Style" panose="02020502050305020303" pitchFamily="18" charset="0"/>
              </a:rPr>
              <a:t>en détaillant les activités proposées, </a:t>
            </a:r>
            <a:r>
              <a:rPr lang="fr-FR" sz="2200" dirty="0" smtClean="0">
                <a:latin typeface="Goudy Old Style" panose="02020502050305020303" pitchFamily="18" charset="0"/>
              </a:rPr>
              <a:t>les </a:t>
            </a:r>
            <a:r>
              <a:rPr lang="fr-FR" sz="2200" dirty="0">
                <a:latin typeface="Goudy Old Style" panose="02020502050305020303" pitchFamily="18" charset="0"/>
              </a:rPr>
              <a:t>arrangements </a:t>
            </a:r>
            <a:r>
              <a:rPr lang="fr-FR" sz="2200" dirty="0" smtClean="0">
                <a:latin typeface="Goudy Old Style" panose="02020502050305020303" pitchFamily="18" charset="0"/>
              </a:rPr>
              <a:t>institutionnels et </a:t>
            </a:r>
            <a:r>
              <a:rPr lang="fr-FR" sz="2200" dirty="0">
                <a:latin typeface="Goudy Old Style" panose="02020502050305020303" pitchFamily="18" charset="0"/>
              </a:rPr>
              <a:t>le partage de rôles et </a:t>
            </a:r>
            <a:r>
              <a:rPr lang="fr-FR" sz="2200" dirty="0" smtClean="0">
                <a:latin typeface="Goudy Old Style" panose="02020502050305020303" pitchFamily="18" charset="0"/>
              </a:rPr>
              <a:t>des financements </a:t>
            </a:r>
            <a:r>
              <a:rPr lang="fr-FR" sz="2200" dirty="0">
                <a:latin typeface="Goudy Old Style" panose="02020502050305020303" pitchFamily="18" charset="0"/>
              </a:rPr>
              <a:t>parmi les 4 partenaires internationaux engagées. </a:t>
            </a:r>
            <a:r>
              <a:rPr lang="fr-FR" sz="2200" dirty="0" smtClean="0">
                <a:latin typeface="Goudy Old Style" panose="02020502050305020303" pitchFamily="18" charset="0"/>
              </a:rPr>
              <a:t>etc</a:t>
            </a:r>
            <a:r>
              <a:rPr lang="fr-FR" sz="2200" dirty="0">
                <a:latin typeface="Goudy Old Style" panose="02020502050305020303" pitchFamily="18" charset="0"/>
              </a:rPr>
              <a:t>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318179" y="459808"/>
            <a:ext cx="9437135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fr-FR" sz="2800" u="sng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Processus d’amélioration R-PP prise en compte des commentaires</a:t>
            </a:r>
            <a:endParaRPr lang="fr-FR" sz="2800" u="sng" dirty="0"/>
          </a:p>
        </p:txBody>
      </p:sp>
    </p:spTree>
    <p:extLst>
      <p:ext uri="{BB962C8B-B14F-4D97-AF65-F5344CB8AC3E}">
        <p14:creationId xmlns:p14="http://schemas.microsoft.com/office/powerpoint/2010/main" val="175741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12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4968" y="900389"/>
            <a:ext cx="114448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000" b="0" i="0" u="none" strike="noStrike" baseline="0" dirty="0" smtClean="0">
                <a:latin typeface="Goudy Old Style" panose="02020502050305020303" pitchFamily="18" charset="0"/>
                <a:cs typeface="Consolas" panose="020B0609020204030204" pitchFamily="49" charset="0"/>
              </a:rPr>
              <a:t>Commission</a:t>
            </a:r>
            <a:r>
              <a:rPr lang="fr-FR" sz="2000" b="0" i="0" u="none" strike="noStrike" dirty="0" smtClean="0">
                <a:latin typeface="Goudy Old Style" panose="02020502050305020303" pitchFamily="18" charset="0"/>
                <a:cs typeface="Consolas" panose="020B0609020204030204" pitchFamily="49" charset="0"/>
              </a:rPr>
              <a:t> Nationale REDD+ (CN-REDD+) crée par le Décret </a:t>
            </a:r>
            <a:r>
              <a:rPr lang="fr-FR" sz="2000" b="0" i="0" u="none" strike="noStrike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Goudy Old Style" panose="02020502050305020303" pitchFamily="18" charset="0"/>
                <a:cs typeface="Consolas" panose="020B0609020204030204" pitchFamily="49" charset="0"/>
              </a:rPr>
              <a:t>N° 2012-1049 du 24 octobre 2012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Goudy Old Style" panose="02020502050305020303" pitchFamily="18" charset="0"/>
              <a:cs typeface="Consolas" panose="020B0609020204030204" pitchFamily="49" charset="0"/>
            </a:endParaRPr>
          </a:p>
        </p:txBody>
      </p:sp>
      <p:sp>
        <p:nvSpPr>
          <p:cNvPr id="29" name="Rectangle à coins arrondis 28"/>
          <p:cNvSpPr/>
          <p:nvPr/>
        </p:nvSpPr>
        <p:spPr>
          <a:xfrm>
            <a:off x="524435" y="93728"/>
            <a:ext cx="5508000" cy="612000"/>
          </a:xfrm>
          <a:prstGeom prst="roundRect">
            <a:avLst/>
          </a:prstGeom>
          <a:ln w="38100">
            <a:solidFill>
              <a:schemeClr val="accent2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1A-ARRANGEMENTS INSTITUTIONNELS</a:t>
            </a:r>
          </a:p>
        </p:txBody>
      </p:sp>
      <p:grpSp>
        <p:nvGrpSpPr>
          <p:cNvPr id="30" name="Groupe 29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31" name="Rectangle 30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93" name="Groupe 92"/>
          <p:cNvGrpSpPr/>
          <p:nvPr/>
        </p:nvGrpSpPr>
        <p:grpSpPr>
          <a:xfrm>
            <a:off x="1029913" y="1423331"/>
            <a:ext cx="9724518" cy="4827343"/>
            <a:chOff x="0" y="602199"/>
            <a:chExt cx="6397965" cy="3426876"/>
          </a:xfrm>
        </p:grpSpPr>
        <p:grpSp>
          <p:nvGrpSpPr>
            <p:cNvPr id="94" name="Groupe 93"/>
            <p:cNvGrpSpPr/>
            <p:nvPr/>
          </p:nvGrpSpPr>
          <p:grpSpPr>
            <a:xfrm>
              <a:off x="0" y="2486025"/>
              <a:ext cx="6219825" cy="1543050"/>
              <a:chOff x="0" y="0"/>
              <a:chExt cx="6219825" cy="1543050"/>
            </a:xfrm>
          </p:grpSpPr>
          <p:sp>
            <p:nvSpPr>
              <p:cNvPr id="107" name="Rectangle 106"/>
              <p:cNvSpPr/>
              <p:nvPr/>
            </p:nvSpPr>
            <p:spPr>
              <a:xfrm>
                <a:off x="4714875" y="9525"/>
                <a:ext cx="1504950" cy="1533525"/>
              </a:xfrm>
              <a:prstGeom prst="rect">
                <a:avLst/>
              </a:prstGeom>
              <a:ln w="1905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600"/>
                  </a:spcAft>
                </a:pPr>
                <a:r>
                  <a:rPr lang="fr-FR" b="1" u="sng">
                    <a:solidFill>
                      <a:srgbClr val="000000"/>
                    </a:solidFill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CELLULE</a:t>
                </a:r>
                <a:endParaRPr lang="fr-FR" sz="1600">
                  <a:effectLst/>
                  <a:ea typeface="Calibri" panose="020F0502020204030204" pitchFamily="34" charset="0"/>
                  <a:cs typeface="Cordia New" panose="020B0304020202020204" pitchFamily="34" charset="-34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fr-FR" sz="1600">
                    <a:solidFill>
                      <a:srgbClr val="000000"/>
                    </a:solidFill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Administrative, financière et logistique</a:t>
                </a:r>
                <a:endParaRPr lang="fr-FR" sz="1600">
                  <a:effectLst/>
                  <a:ea typeface="Calibri" panose="020F0502020204030204" pitchFamily="34" charset="0"/>
                  <a:cs typeface="Cordia New" panose="020B0304020202020204" pitchFamily="34" charset="-34"/>
                </a:endParaRPr>
              </a:p>
            </p:txBody>
          </p:sp>
          <p:grpSp>
            <p:nvGrpSpPr>
              <p:cNvPr id="108" name="Groupe 107"/>
              <p:cNvGrpSpPr/>
              <p:nvPr/>
            </p:nvGrpSpPr>
            <p:grpSpPr>
              <a:xfrm>
                <a:off x="0" y="0"/>
                <a:ext cx="1504950" cy="1533525"/>
                <a:chOff x="0" y="0"/>
                <a:chExt cx="1504950" cy="1533525"/>
              </a:xfrm>
            </p:grpSpPr>
            <p:sp>
              <p:nvSpPr>
                <p:cNvPr id="119" name="Rectangle 118"/>
                <p:cNvSpPr/>
                <p:nvPr/>
              </p:nvSpPr>
              <p:spPr>
                <a:xfrm>
                  <a:off x="0" y="0"/>
                  <a:ext cx="1504950" cy="1533525"/>
                </a:xfrm>
                <a:prstGeom prst="rect">
                  <a:avLst/>
                </a:prstGeom>
                <a:ln w="19050"/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07000"/>
                    </a:lnSpc>
                    <a:spcAft>
                      <a:spcPts val="600"/>
                    </a:spcAft>
                  </a:pPr>
                  <a:r>
                    <a:rPr lang="fr-FR" b="1" u="sng">
                      <a:solidFill>
                        <a:srgbClr val="000000"/>
                      </a:solidFill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CELLULE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  <a:p>
                  <a:pPr algn="ctr">
                    <a:lnSpc>
                      <a:spcPct val="107000"/>
                    </a:lnSpc>
                    <a:spcAft>
                      <a:spcPts val="600"/>
                    </a:spcAft>
                  </a:pPr>
                  <a:r>
                    <a:rPr lang="fr-FR" sz="1600">
                      <a:solidFill>
                        <a:srgbClr val="000000"/>
                      </a:solidFill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Information, communication et dialogue avec les parties prenantes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  <a:p>
                  <a:pPr algn="ctr">
                    <a:lnSpc>
                      <a:spcPct val="107000"/>
                    </a:lnSpc>
                    <a:spcAft>
                      <a:spcPts val="800"/>
                    </a:spcAft>
                  </a:pPr>
                  <a:r>
                    <a:rPr lang="fr-FR" sz="1600"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 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120" name="Rectangle 119"/>
                <p:cNvSpPr/>
                <p:nvPr/>
              </p:nvSpPr>
              <p:spPr>
                <a:xfrm>
                  <a:off x="466725" y="1085850"/>
                  <a:ext cx="552450" cy="257175"/>
                </a:xfrm>
                <a:prstGeom prst="rect">
                  <a:avLst/>
                </a:prstGeom>
                <a:ln/>
              </p:spPr>
              <p:style>
                <a:lnRef idx="3">
                  <a:schemeClr val="lt1"/>
                </a:lnRef>
                <a:fillRef idx="1">
                  <a:schemeClr val="accent1"/>
                </a:fillRef>
                <a:effectRef idx="1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07000"/>
                    </a:lnSpc>
                    <a:spcAft>
                      <a:spcPts val="800"/>
                    </a:spcAft>
                  </a:pPr>
                  <a:r>
                    <a:rPr lang="fr-FR" sz="1200">
                      <a:ln w="9525" cap="rnd" cmpd="sng" algn="ctr">
                        <a:solidFill>
                          <a:srgbClr val="FFFFFF"/>
                        </a:solidFill>
                        <a:prstDash val="solid"/>
                        <a:bevel/>
                      </a:ln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GT1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</p:txBody>
            </p:sp>
          </p:grpSp>
          <p:grpSp>
            <p:nvGrpSpPr>
              <p:cNvPr id="109" name="Groupe 108"/>
              <p:cNvGrpSpPr/>
              <p:nvPr/>
            </p:nvGrpSpPr>
            <p:grpSpPr>
              <a:xfrm>
                <a:off x="1562100" y="0"/>
                <a:ext cx="1504950" cy="1533525"/>
                <a:chOff x="0" y="0"/>
                <a:chExt cx="1504950" cy="1533525"/>
              </a:xfrm>
            </p:grpSpPr>
            <p:sp>
              <p:nvSpPr>
                <p:cNvPr id="114" name="Rectangle 113"/>
                <p:cNvSpPr/>
                <p:nvPr/>
              </p:nvSpPr>
              <p:spPr>
                <a:xfrm>
                  <a:off x="0" y="0"/>
                  <a:ext cx="1504950" cy="1533525"/>
                </a:xfrm>
                <a:prstGeom prst="rect">
                  <a:avLst/>
                </a:prstGeom>
                <a:ln w="19050"/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07000"/>
                    </a:lnSpc>
                    <a:spcAft>
                      <a:spcPts val="600"/>
                    </a:spcAft>
                  </a:pPr>
                  <a:r>
                    <a:rPr lang="fr-FR" b="1" u="sng">
                      <a:solidFill>
                        <a:srgbClr val="000000"/>
                      </a:solidFill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CELLULE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  <a:p>
                  <a:pPr algn="ctr">
                    <a:lnSpc>
                      <a:spcPct val="107000"/>
                    </a:lnSpc>
                    <a:spcAft>
                      <a:spcPts val="600"/>
                    </a:spcAft>
                  </a:pPr>
                  <a:r>
                    <a:rPr lang="fr-FR" sz="1600">
                      <a:solidFill>
                        <a:srgbClr val="000000"/>
                      </a:solidFill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Stratégies, Planification et projets pilotes 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  <a:p>
                  <a:pPr algn="ctr">
                    <a:lnSpc>
                      <a:spcPct val="107000"/>
                    </a:lnSpc>
                    <a:spcAft>
                      <a:spcPts val="800"/>
                    </a:spcAft>
                  </a:pPr>
                  <a:r>
                    <a:rPr lang="fr-FR" sz="1600"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 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115" name="Rectangle 114"/>
                <p:cNvSpPr/>
                <p:nvPr/>
              </p:nvSpPr>
              <p:spPr>
                <a:xfrm>
                  <a:off x="152400" y="885825"/>
                  <a:ext cx="552450" cy="257175"/>
                </a:xfrm>
                <a:prstGeom prst="rect">
                  <a:avLst/>
                </a:prstGeom>
                <a:ln/>
              </p:spPr>
              <p:style>
                <a:lnRef idx="3">
                  <a:schemeClr val="lt1"/>
                </a:lnRef>
                <a:fillRef idx="1">
                  <a:schemeClr val="accent1"/>
                </a:fillRef>
                <a:effectRef idx="1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07000"/>
                    </a:lnSpc>
                    <a:spcAft>
                      <a:spcPts val="800"/>
                    </a:spcAft>
                  </a:pPr>
                  <a:r>
                    <a:rPr lang="fr-FR" sz="1200">
                      <a:ln w="9525" cap="rnd" cmpd="sng" algn="ctr">
                        <a:solidFill>
                          <a:srgbClr val="FFFFFF"/>
                        </a:solidFill>
                        <a:prstDash val="solid"/>
                        <a:bevel/>
                      </a:ln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GT2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116" name="Rectangle 115"/>
                <p:cNvSpPr/>
                <p:nvPr/>
              </p:nvSpPr>
              <p:spPr>
                <a:xfrm>
                  <a:off x="800100" y="885825"/>
                  <a:ext cx="552450" cy="257175"/>
                </a:xfrm>
                <a:prstGeom prst="rect">
                  <a:avLst/>
                </a:prstGeom>
                <a:ln/>
              </p:spPr>
              <p:style>
                <a:lnRef idx="3">
                  <a:schemeClr val="lt1"/>
                </a:lnRef>
                <a:fillRef idx="1">
                  <a:schemeClr val="accent1"/>
                </a:fillRef>
                <a:effectRef idx="1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07000"/>
                    </a:lnSpc>
                    <a:spcAft>
                      <a:spcPts val="800"/>
                    </a:spcAft>
                  </a:pPr>
                  <a:r>
                    <a:rPr lang="fr-FR" sz="1200">
                      <a:ln w="9525" cap="rnd" cmpd="sng" algn="ctr">
                        <a:solidFill>
                          <a:srgbClr val="FFFFFF"/>
                        </a:solidFill>
                        <a:prstDash val="solid"/>
                        <a:bevel/>
                      </a:ln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GT3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117" name="Rectangle 116"/>
                <p:cNvSpPr/>
                <p:nvPr/>
              </p:nvSpPr>
              <p:spPr>
                <a:xfrm>
                  <a:off x="152400" y="1190625"/>
                  <a:ext cx="552450" cy="257175"/>
                </a:xfrm>
                <a:prstGeom prst="rect">
                  <a:avLst/>
                </a:prstGeom>
                <a:ln/>
              </p:spPr>
              <p:style>
                <a:lnRef idx="3">
                  <a:schemeClr val="lt1"/>
                </a:lnRef>
                <a:fillRef idx="1">
                  <a:schemeClr val="accent1"/>
                </a:fillRef>
                <a:effectRef idx="1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07000"/>
                    </a:lnSpc>
                    <a:spcAft>
                      <a:spcPts val="800"/>
                    </a:spcAft>
                  </a:pPr>
                  <a:r>
                    <a:rPr lang="fr-FR" sz="1200">
                      <a:ln w="9525" cap="rnd" cmpd="sng" algn="ctr">
                        <a:solidFill>
                          <a:srgbClr val="FFFFFF"/>
                        </a:solidFill>
                        <a:prstDash val="solid"/>
                        <a:bevel/>
                      </a:ln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GT4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118" name="Rectangle 117"/>
                <p:cNvSpPr/>
                <p:nvPr/>
              </p:nvSpPr>
              <p:spPr>
                <a:xfrm>
                  <a:off x="800100" y="1181100"/>
                  <a:ext cx="552450" cy="257175"/>
                </a:xfrm>
                <a:prstGeom prst="rect">
                  <a:avLst/>
                </a:prstGeom>
                <a:ln/>
              </p:spPr>
              <p:style>
                <a:lnRef idx="3">
                  <a:schemeClr val="lt1"/>
                </a:lnRef>
                <a:fillRef idx="1">
                  <a:schemeClr val="accent1"/>
                </a:fillRef>
                <a:effectRef idx="1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07000"/>
                    </a:lnSpc>
                    <a:spcAft>
                      <a:spcPts val="800"/>
                    </a:spcAft>
                  </a:pPr>
                  <a:r>
                    <a:rPr lang="fr-FR" sz="1200">
                      <a:ln w="9525" cap="rnd" cmpd="sng" algn="ctr">
                        <a:solidFill>
                          <a:srgbClr val="FFFFFF"/>
                        </a:solidFill>
                        <a:prstDash val="solid"/>
                        <a:bevel/>
                      </a:ln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GT5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</p:txBody>
            </p:sp>
          </p:grpSp>
          <p:grpSp>
            <p:nvGrpSpPr>
              <p:cNvPr id="110" name="Groupe 109"/>
              <p:cNvGrpSpPr/>
              <p:nvPr/>
            </p:nvGrpSpPr>
            <p:grpSpPr>
              <a:xfrm>
                <a:off x="3133725" y="9525"/>
                <a:ext cx="1504950" cy="1533525"/>
                <a:chOff x="0" y="0"/>
                <a:chExt cx="1504950" cy="1533525"/>
              </a:xfrm>
            </p:grpSpPr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1504950" cy="1533525"/>
                </a:xfrm>
                <a:prstGeom prst="rect">
                  <a:avLst/>
                </a:prstGeom>
                <a:ln w="19050"/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07000"/>
                    </a:lnSpc>
                    <a:spcAft>
                      <a:spcPts val="600"/>
                    </a:spcAft>
                  </a:pPr>
                  <a:r>
                    <a:rPr lang="fr-FR" b="1" u="sng">
                      <a:solidFill>
                        <a:srgbClr val="000000"/>
                      </a:solidFill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CELLULE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  <a:p>
                  <a:pPr algn="ctr">
                    <a:lnSpc>
                      <a:spcPct val="107000"/>
                    </a:lnSpc>
                    <a:spcAft>
                      <a:spcPts val="0"/>
                    </a:spcAft>
                  </a:pPr>
                  <a:r>
                    <a:rPr lang="fr-FR" sz="1600">
                      <a:solidFill>
                        <a:srgbClr val="000000"/>
                      </a:solidFill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Surveillance et Mesure, Notification et Vérification et Suivi et Evaluation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  <a:p>
                  <a:pPr algn="ctr">
                    <a:lnSpc>
                      <a:spcPct val="107000"/>
                    </a:lnSpc>
                    <a:spcAft>
                      <a:spcPts val="800"/>
                    </a:spcAft>
                  </a:pPr>
                  <a:r>
                    <a:rPr lang="fr-FR" sz="1600"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 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171450" y="1085850"/>
                  <a:ext cx="552450" cy="257175"/>
                </a:xfrm>
                <a:prstGeom prst="rect">
                  <a:avLst/>
                </a:prstGeom>
                <a:ln/>
              </p:spPr>
              <p:style>
                <a:lnRef idx="3">
                  <a:schemeClr val="lt1"/>
                </a:lnRef>
                <a:fillRef idx="1">
                  <a:schemeClr val="accent1"/>
                </a:fillRef>
                <a:effectRef idx="1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07000"/>
                    </a:lnSpc>
                    <a:spcAft>
                      <a:spcPts val="800"/>
                    </a:spcAft>
                  </a:pPr>
                  <a:r>
                    <a:rPr lang="fr-FR" sz="1200">
                      <a:ln w="9525" cap="rnd" cmpd="sng" algn="ctr">
                        <a:solidFill>
                          <a:srgbClr val="FFFFFF"/>
                        </a:solidFill>
                        <a:prstDash val="solid"/>
                        <a:bevel/>
                      </a:ln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GT6</a:t>
                  </a:r>
                  <a:endParaRPr lang="fr-FR" sz="160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113" name="Rectangle 112"/>
                <p:cNvSpPr/>
                <p:nvPr/>
              </p:nvSpPr>
              <p:spPr>
                <a:xfrm>
                  <a:off x="819150" y="1076325"/>
                  <a:ext cx="552450" cy="257175"/>
                </a:xfrm>
                <a:prstGeom prst="rect">
                  <a:avLst/>
                </a:prstGeom>
                <a:ln/>
              </p:spPr>
              <p:style>
                <a:lnRef idx="3">
                  <a:schemeClr val="lt1"/>
                </a:lnRef>
                <a:fillRef idx="1">
                  <a:schemeClr val="accent1"/>
                </a:fillRef>
                <a:effectRef idx="1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07000"/>
                    </a:lnSpc>
                    <a:spcAft>
                      <a:spcPts val="800"/>
                    </a:spcAft>
                  </a:pPr>
                  <a:r>
                    <a:rPr lang="fr-FR" sz="1200" dirty="0">
                      <a:ln w="9525" cap="rnd" cmpd="sng" algn="ctr">
                        <a:solidFill>
                          <a:srgbClr val="FFFFFF"/>
                        </a:solidFill>
                        <a:prstDash val="solid"/>
                        <a:bevel/>
                      </a:ln>
                      <a:effectLst/>
                      <a:latin typeface="Cambria" panose="02040503050406030204" pitchFamily="18" charset="0"/>
                      <a:ea typeface="Calibri" panose="020F0502020204030204" pitchFamily="34" charset="0"/>
                      <a:cs typeface="Cordia New" panose="020B0304020202020204" pitchFamily="34" charset="-34"/>
                    </a:rPr>
                    <a:t>GT7</a:t>
                  </a:r>
                  <a:endParaRPr lang="fr-FR" sz="1600" dirty="0">
                    <a:effectLst/>
                    <a:ea typeface="Calibri" panose="020F0502020204030204" pitchFamily="34" charset="0"/>
                    <a:cs typeface="Cordia New" panose="020B0304020202020204" pitchFamily="34" charset="-34"/>
                  </a:endParaRPr>
                </a:p>
              </p:txBody>
            </p:sp>
          </p:grpSp>
        </p:grpSp>
        <p:grpSp>
          <p:nvGrpSpPr>
            <p:cNvPr id="95" name="Groupe 94"/>
            <p:cNvGrpSpPr/>
            <p:nvPr/>
          </p:nvGrpSpPr>
          <p:grpSpPr>
            <a:xfrm>
              <a:off x="752475" y="2190750"/>
              <a:ext cx="4752000" cy="297525"/>
              <a:chOff x="0" y="0"/>
              <a:chExt cx="4752000" cy="297525"/>
            </a:xfrm>
          </p:grpSpPr>
          <p:cxnSp>
            <p:nvCxnSpPr>
              <p:cNvPr id="102" name="Connecteur droit 101"/>
              <p:cNvCxnSpPr/>
              <p:nvPr/>
            </p:nvCxnSpPr>
            <p:spPr>
              <a:xfrm>
                <a:off x="0" y="9525"/>
                <a:ext cx="4752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Connecteur droit 102"/>
              <p:cNvCxnSpPr/>
              <p:nvPr/>
            </p:nvCxnSpPr>
            <p:spPr>
              <a:xfrm>
                <a:off x="0" y="0"/>
                <a:ext cx="0" cy="28800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Connecteur droit 103"/>
              <p:cNvCxnSpPr/>
              <p:nvPr/>
            </p:nvCxnSpPr>
            <p:spPr>
              <a:xfrm>
                <a:off x="1590675" y="9525"/>
                <a:ext cx="0" cy="28800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Connecteur droit 104"/>
              <p:cNvCxnSpPr/>
              <p:nvPr/>
            </p:nvCxnSpPr>
            <p:spPr>
              <a:xfrm>
                <a:off x="3124200" y="9525"/>
                <a:ext cx="0" cy="28800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Connecteur droit 105"/>
              <p:cNvCxnSpPr/>
              <p:nvPr/>
            </p:nvCxnSpPr>
            <p:spPr>
              <a:xfrm>
                <a:off x="4743450" y="9525"/>
                <a:ext cx="0" cy="28800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6" name="Groupe 95"/>
            <p:cNvGrpSpPr/>
            <p:nvPr/>
          </p:nvGrpSpPr>
          <p:grpSpPr>
            <a:xfrm>
              <a:off x="1954693" y="602199"/>
              <a:ext cx="2338463" cy="1603650"/>
              <a:chOff x="-45557" y="602199"/>
              <a:chExt cx="2338463" cy="1603650"/>
            </a:xfrm>
          </p:grpSpPr>
          <p:sp>
            <p:nvSpPr>
              <p:cNvPr id="100" name="Rectangle 99"/>
              <p:cNvSpPr/>
              <p:nvPr/>
            </p:nvSpPr>
            <p:spPr>
              <a:xfrm>
                <a:off x="-45557" y="602199"/>
                <a:ext cx="2338463" cy="476250"/>
              </a:xfrm>
              <a:prstGeom prst="rect">
                <a:avLst/>
              </a:prstGeom>
              <a:ln w="1905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fr-FR" b="1" dirty="0">
                    <a:solidFill>
                      <a:srgbClr val="000000"/>
                    </a:solidFill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Secrétaire Exécutif </a:t>
                </a:r>
                <a:r>
                  <a:rPr lang="fr-FR" b="1" dirty="0" smtClean="0">
                    <a:solidFill>
                      <a:srgbClr val="000000"/>
                    </a:solidFill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Permanent </a:t>
                </a:r>
                <a:endParaRPr lang="fr-FR" sz="1600" dirty="0">
                  <a:effectLst/>
                  <a:ea typeface="Calibri" panose="020F0502020204030204" pitchFamily="34" charset="0"/>
                  <a:cs typeface="Cordia New" panose="020B0304020202020204" pitchFamily="34" charset="-34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fr-FR" sz="1600" b="1" dirty="0">
                    <a:solidFill>
                      <a:srgbClr val="000000"/>
                    </a:solidFill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Coordonnateur</a:t>
                </a:r>
                <a:endParaRPr lang="fr-FR" sz="1600" dirty="0">
                  <a:effectLst/>
                  <a:ea typeface="Calibri" panose="020F0502020204030204" pitchFamily="34" charset="0"/>
                  <a:cs typeface="Cordia New" panose="020B0304020202020204" pitchFamily="34" charset="-34"/>
                </a:endParaRPr>
              </a:p>
            </p:txBody>
          </p:sp>
          <p:cxnSp>
            <p:nvCxnSpPr>
              <p:cNvPr id="101" name="Connecteur droit 100"/>
              <p:cNvCxnSpPr/>
              <p:nvPr/>
            </p:nvCxnSpPr>
            <p:spPr>
              <a:xfrm>
                <a:off x="1114425" y="1080756"/>
                <a:ext cx="0" cy="112509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7" name="Groupe 96"/>
            <p:cNvGrpSpPr/>
            <p:nvPr/>
          </p:nvGrpSpPr>
          <p:grpSpPr>
            <a:xfrm>
              <a:off x="3114675" y="1456902"/>
              <a:ext cx="3283290" cy="476250"/>
              <a:chOff x="0" y="847302"/>
              <a:chExt cx="3283290" cy="476250"/>
            </a:xfrm>
          </p:grpSpPr>
          <p:sp>
            <p:nvSpPr>
              <p:cNvPr id="98" name="Rectangle 97"/>
              <p:cNvSpPr/>
              <p:nvPr/>
            </p:nvSpPr>
            <p:spPr>
              <a:xfrm>
                <a:off x="1092540" y="847302"/>
                <a:ext cx="2190750" cy="476250"/>
              </a:xfrm>
              <a:prstGeom prst="rect">
                <a:avLst/>
              </a:prstGeom>
              <a:ln w="1905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fr-FR" sz="1600" b="1">
                    <a:solidFill>
                      <a:srgbClr val="000000"/>
                    </a:solidFill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Cordia New" panose="020B0304020202020204" pitchFamily="34" charset="-34"/>
                  </a:rPr>
                  <a:t>Assistant technique international</a:t>
                </a:r>
                <a:endParaRPr lang="fr-FR" sz="1600">
                  <a:effectLst/>
                  <a:ea typeface="Calibri" panose="020F0502020204030204" pitchFamily="34" charset="0"/>
                  <a:cs typeface="Cordia New" panose="020B0304020202020204" pitchFamily="34" charset="-34"/>
                </a:endParaRPr>
              </a:p>
            </p:txBody>
          </p:sp>
          <p:cxnSp>
            <p:nvCxnSpPr>
              <p:cNvPr id="99" name="Connecteur droit 98"/>
              <p:cNvCxnSpPr/>
              <p:nvPr/>
            </p:nvCxnSpPr>
            <p:spPr>
              <a:xfrm>
                <a:off x="0" y="1085427"/>
                <a:ext cx="107826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14129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à coins arrondis 15"/>
          <p:cNvSpPr/>
          <p:nvPr/>
        </p:nvSpPr>
        <p:spPr>
          <a:xfrm>
            <a:off x="911999" y="236483"/>
            <a:ext cx="10719701" cy="557426"/>
          </a:xfrm>
          <a:prstGeom prst="roundRect">
            <a:avLst/>
          </a:prstGeom>
          <a:ln w="3810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fr-FR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1B. </a:t>
            </a:r>
            <a:r>
              <a:rPr lang="fr-FR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PARTAGE DE L’INFORMATION ET DIALOGUE AVEC LES PARTIES PRENANTES</a:t>
            </a:r>
            <a:endParaRPr lang="fr-FR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13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863" y="1149319"/>
            <a:ext cx="118918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Cartographies des parties prenantes sur la base du processus FLEGT et des consultations menées</a:t>
            </a:r>
            <a:endParaRPr lang="fr-FR" sz="2400" dirty="0"/>
          </a:p>
        </p:txBody>
      </p:sp>
      <p:grpSp>
        <p:nvGrpSpPr>
          <p:cNvPr id="7" name="Groupe 6"/>
          <p:cNvGrpSpPr/>
          <p:nvPr/>
        </p:nvGrpSpPr>
        <p:grpSpPr>
          <a:xfrm>
            <a:off x="282220" y="1977313"/>
            <a:ext cx="6771646" cy="4401676"/>
            <a:chOff x="2362502" y="1748117"/>
            <a:chExt cx="7419044" cy="4858876"/>
          </a:xfrm>
        </p:grpSpPr>
        <p:sp>
          <p:nvSpPr>
            <p:cNvPr id="3" name="Ellipse 2"/>
            <p:cNvSpPr/>
            <p:nvPr/>
          </p:nvSpPr>
          <p:spPr>
            <a:xfrm>
              <a:off x="3375211" y="1855693"/>
              <a:ext cx="5123329" cy="4683919"/>
            </a:xfrm>
            <a:prstGeom prst="ellipse">
              <a:avLst/>
            </a:prstGeom>
            <a:noFill/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Rectangle à coins arrondis 3"/>
            <p:cNvSpPr/>
            <p:nvPr/>
          </p:nvSpPr>
          <p:spPr>
            <a:xfrm>
              <a:off x="4827495" y="1748117"/>
              <a:ext cx="2160000" cy="549611"/>
            </a:xfrm>
            <a:prstGeom prst="roundRect">
              <a:avLst/>
            </a:prstGeom>
            <a:ln>
              <a:noFill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ln w="63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Goudy Old Style" panose="02020502050305020303" pitchFamily="18" charset="0"/>
                </a:rPr>
                <a:t>Administration Publique</a:t>
              </a:r>
              <a:endParaRPr lang="fr-FR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Goudy Old Style" panose="02020502050305020303" pitchFamily="18" charset="0"/>
              </a:endParaRPr>
            </a:p>
          </p:txBody>
        </p:sp>
        <p:sp>
          <p:nvSpPr>
            <p:cNvPr id="27" name="Rectangle à coins arrondis 26"/>
            <p:cNvSpPr/>
            <p:nvPr/>
          </p:nvSpPr>
          <p:spPr>
            <a:xfrm>
              <a:off x="3052490" y="2501156"/>
              <a:ext cx="2160000" cy="540000"/>
            </a:xfrm>
            <a:prstGeom prst="roundRect">
              <a:avLst/>
            </a:prstGeom>
            <a:ln>
              <a:noFill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ln w="63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Goudy Old Style" panose="02020502050305020303" pitchFamily="18" charset="0"/>
                </a:rPr>
                <a:t>Secteur privé</a:t>
              </a:r>
              <a:endParaRPr lang="fr-FR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Goudy Old Style" panose="02020502050305020303" pitchFamily="18" charset="0"/>
              </a:endParaRPr>
            </a:p>
          </p:txBody>
        </p:sp>
        <p:sp>
          <p:nvSpPr>
            <p:cNvPr id="28" name="Rectangle à coins arrondis 27"/>
            <p:cNvSpPr/>
            <p:nvPr/>
          </p:nvSpPr>
          <p:spPr>
            <a:xfrm>
              <a:off x="2366694" y="3429314"/>
              <a:ext cx="2160000" cy="540000"/>
            </a:xfrm>
            <a:prstGeom prst="roundRect">
              <a:avLst/>
            </a:prstGeom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ln w="63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Goudy Old Style" panose="02020502050305020303" pitchFamily="18" charset="0"/>
                </a:rPr>
                <a:t>ONG</a:t>
              </a:r>
              <a:endParaRPr lang="fr-FR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Goudy Old Style" panose="02020502050305020303" pitchFamily="18" charset="0"/>
              </a:endParaRPr>
            </a:p>
          </p:txBody>
        </p:sp>
        <p:sp>
          <p:nvSpPr>
            <p:cNvPr id="29" name="Rectangle à coins arrondis 28"/>
            <p:cNvSpPr/>
            <p:nvPr/>
          </p:nvSpPr>
          <p:spPr>
            <a:xfrm>
              <a:off x="7303436" y="4386313"/>
              <a:ext cx="2160000" cy="540000"/>
            </a:xfrm>
            <a:prstGeom prst="roundRect">
              <a:avLst/>
            </a:prstGeom>
            <a:ln>
              <a:noFill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ln w="63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Goudy Old Style" panose="02020502050305020303" pitchFamily="18" charset="0"/>
                </a:rPr>
                <a:t>Autorités Traditionnelles</a:t>
              </a:r>
              <a:endParaRPr lang="fr-FR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Goudy Old Style" panose="02020502050305020303" pitchFamily="18" charset="0"/>
              </a:endParaRPr>
            </a:p>
          </p:txBody>
        </p:sp>
        <p:sp>
          <p:nvSpPr>
            <p:cNvPr id="30" name="Rectangle à coins arrondis 29"/>
            <p:cNvSpPr/>
            <p:nvPr/>
          </p:nvSpPr>
          <p:spPr>
            <a:xfrm>
              <a:off x="2362502" y="4377916"/>
              <a:ext cx="2160000" cy="540000"/>
            </a:xfrm>
            <a:prstGeom prst="roundRect">
              <a:avLst/>
            </a:prstGeom>
            <a:solidFill>
              <a:srgbClr val="B30D19"/>
            </a:solidFill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ln w="63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Goudy Old Style" panose="02020502050305020303" pitchFamily="18" charset="0"/>
                </a:rPr>
                <a:t>Médias</a:t>
              </a:r>
              <a:endParaRPr lang="fr-FR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Goudy Old Style" panose="02020502050305020303" pitchFamily="18" charset="0"/>
              </a:endParaRPr>
            </a:p>
          </p:txBody>
        </p:sp>
        <p:sp>
          <p:nvSpPr>
            <p:cNvPr id="38" name="Rectangle à coins arrondis 37"/>
            <p:cNvSpPr/>
            <p:nvPr/>
          </p:nvSpPr>
          <p:spPr>
            <a:xfrm>
              <a:off x="6828868" y="2527928"/>
              <a:ext cx="2160000" cy="540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ln w="63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Goudy Old Style" panose="02020502050305020303" pitchFamily="18" charset="0"/>
                </a:rPr>
                <a:t>Communautés locales</a:t>
              </a:r>
              <a:endParaRPr lang="fr-FR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Goudy Old Style" panose="02020502050305020303" pitchFamily="18" charset="0"/>
              </a:endParaRPr>
            </a:p>
          </p:txBody>
        </p:sp>
        <p:sp>
          <p:nvSpPr>
            <p:cNvPr id="39" name="Rectangle à coins arrondis 38"/>
            <p:cNvSpPr/>
            <p:nvPr/>
          </p:nvSpPr>
          <p:spPr>
            <a:xfrm>
              <a:off x="7225546" y="3406905"/>
              <a:ext cx="2556000" cy="540000"/>
            </a:xfrm>
            <a:prstGeom prst="roundRect">
              <a:avLst/>
            </a:prstGeom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>
                  <a:ln w="63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Goudy Old Style" panose="02020502050305020303" pitchFamily="18" charset="0"/>
                </a:rPr>
                <a:t>Associations </a:t>
              </a:r>
              <a:r>
                <a:rPr lang="fr-FR" dirty="0" smtClean="0">
                  <a:ln w="63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Goudy Old Style" panose="02020502050305020303" pitchFamily="18" charset="0"/>
                </a:rPr>
                <a:t>de femmes et de jeunes</a:t>
              </a:r>
              <a:endParaRPr lang="fr-FR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Goudy Old Style" panose="02020502050305020303" pitchFamily="18" charset="0"/>
              </a:endParaRPr>
            </a:p>
          </p:txBody>
        </p:sp>
        <p:sp>
          <p:nvSpPr>
            <p:cNvPr id="40" name="Rectangle à coins arrondis 39"/>
            <p:cNvSpPr/>
            <p:nvPr/>
          </p:nvSpPr>
          <p:spPr>
            <a:xfrm>
              <a:off x="4782477" y="6066993"/>
              <a:ext cx="2556000" cy="540000"/>
            </a:xfrm>
            <a:prstGeom prst="roundRect">
              <a:avLst/>
            </a:prstGeom>
            <a:solidFill>
              <a:srgbClr val="B30D19"/>
            </a:solidFill>
            <a:ln>
              <a:noFill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fr-FR" sz="1600" dirty="0" smtClean="0">
                  <a:ln w="63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Goudy Old Style" panose="02020502050305020303" pitchFamily="18" charset="0"/>
                </a:rPr>
                <a:t>Partenaires Techniques et Financiers (PTF)</a:t>
              </a:r>
              <a:endParaRPr lang="fr-FR" sz="1600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Goudy Old Style" panose="02020502050305020303" pitchFamily="18" charset="0"/>
              </a:endParaRPr>
            </a:p>
          </p:txBody>
        </p:sp>
        <p:sp>
          <p:nvSpPr>
            <p:cNvPr id="41" name="Rectangle à coins arrondis 40"/>
            <p:cNvSpPr/>
            <p:nvPr/>
          </p:nvSpPr>
          <p:spPr>
            <a:xfrm>
              <a:off x="7065873" y="5318639"/>
              <a:ext cx="2160000" cy="540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ln w="63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Goudy Old Style" panose="02020502050305020303" pitchFamily="18" charset="0"/>
                </a:rPr>
                <a:t>Elus locaux</a:t>
              </a:r>
              <a:endParaRPr lang="fr-FR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Goudy Old Style" panose="02020502050305020303" pitchFamily="18" charset="0"/>
              </a:endParaRPr>
            </a:p>
          </p:txBody>
        </p:sp>
        <p:sp>
          <p:nvSpPr>
            <p:cNvPr id="42" name="Rectangle à coins arrondis 41"/>
            <p:cNvSpPr/>
            <p:nvPr/>
          </p:nvSpPr>
          <p:spPr>
            <a:xfrm>
              <a:off x="2836136" y="5296795"/>
              <a:ext cx="2340000" cy="540000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400" dirty="0" smtClean="0">
                  <a:ln w="63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Goudy Old Style" panose="02020502050305020303" pitchFamily="18" charset="0"/>
                </a:rPr>
                <a:t>Universités et Centres de Recherche</a:t>
              </a:r>
              <a:endParaRPr lang="fr-FR" sz="1400" dirty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Goudy Old Style" panose="02020502050305020303" pitchFamily="18" charset="0"/>
              </a:endParaRPr>
            </a:p>
          </p:txBody>
        </p:sp>
      </p:grpSp>
      <p:pic>
        <p:nvPicPr>
          <p:cNvPr id="36" name="Image 3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82243" y="2975119"/>
            <a:ext cx="4074692" cy="3658454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6374851" y="1720537"/>
            <a:ext cx="5591943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fr-FR" sz="21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Environ </a:t>
            </a:r>
            <a:r>
              <a:rPr lang="fr-FR" sz="2100" dirty="0" smtClean="0">
                <a:ln>
                  <a:solidFill>
                    <a:srgbClr val="C00000"/>
                  </a:solidFill>
                </a:ln>
                <a:solidFill>
                  <a:srgbClr val="0070C0"/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2000 participants </a:t>
            </a:r>
            <a:r>
              <a:rPr lang="fr-FR" sz="2100" dirty="0" smtClean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ont été touchés </a:t>
            </a:r>
            <a:r>
              <a:rPr lang="fr-FR" sz="21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dans </a:t>
            </a:r>
            <a:r>
              <a:rPr lang="fr-FR" sz="2100" dirty="0" smtClean="0">
                <a:ln>
                  <a:solidFill>
                    <a:srgbClr val="C00000"/>
                  </a:solidFill>
                </a:ln>
                <a:solidFill>
                  <a:srgbClr val="0070C0"/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32 </a:t>
            </a:r>
            <a:r>
              <a:rPr lang="fr-FR" sz="2100" dirty="0">
                <a:ln>
                  <a:solidFill>
                    <a:srgbClr val="C00000"/>
                  </a:solidFill>
                </a:ln>
                <a:solidFill>
                  <a:srgbClr val="0070C0"/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évènements </a:t>
            </a:r>
            <a:r>
              <a:rPr lang="fr-FR" sz="2100" dirty="0"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(ateliers, réunions, groupes de discussions et tables rondes d’échanges)</a:t>
            </a:r>
          </a:p>
        </p:txBody>
      </p:sp>
      <p:grpSp>
        <p:nvGrpSpPr>
          <p:cNvPr id="31" name="Groupe 30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35" name="Rectangle 34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93350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à coins arrondis 15"/>
          <p:cNvSpPr/>
          <p:nvPr/>
        </p:nvSpPr>
        <p:spPr>
          <a:xfrm>
            <a:off x="389963" y="125260"/>
            <a:ext cx="9163940" cy="493511"/>
          </a:xfrm>
          <a:prstGeom prst="roundRect">
            <a:avLst/>
          </a:prstGeom>
          <a:ln w="38100">
            <a:solidFill>
              <a:srgbClr val="0070C0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fr-FR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1C. PROCESSUS DE CONSULTATION ET DE PARTICIPATION</a:t>
            </a:r>
            <a:endParaRPr lang="fr-FR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14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grpSp>
        <p:nvGrpSpPr>
          <p:cNvPr id="7" name="Groupe 6"/>
          <p:cNvGrpSpPr/>
          <p:nvPr/>
        </p:nvGrpSpPr>
        <p:grpSpPr>
          <a:xfrm>
            <a:off x="317922" y="1070161"/>
            <a:ext cx="11416476" cy="5418667"/>
            <a:chOff x="255632" y="1410384"/>
            <a:chExt cx="11416476" cy="5418667"/>
          </a:xfrm>
        </p:grpSpPr>
        <p:grpSp>
          <p:nvGrpSpPr>
            <p:cNvPr id="2" name="Groupe 1"/>
            <p:cNvGrpSpPr/>
            <p:nvPr/>
          </p:nvGrpSpPr>
          <p:grpSpPr>
            <a:xfrm>
              <a:off x="727516" y="1410384"/>
              <a:ext cx="10944592" cy="5418667"/>
              <a:chOff x="591629" y="1195231"/>
              <a:chExt cx="10923561" cy="5418667"/>
            </a:xfrm>
          </p:grpSpPr>
          <p:graphicFrame>
            <p:nvGraphicFramePr>
              <p:cNvPr id="6" name="Diagramme 5"/>
              <p:cNvGraphicFramePr/>
              <p:nvPr>
                <p:extLst>
                  <p:ext uri="{D42A27DB-BD31-4B8C-83A1-F6EECF244321}">
                    <p14:modId xmlns:p14="http://schemas.microsoft.com/office/powerpoint/2010/main" val="3874032910"/>
                  </p:ext>
                </p:extLst>
              </p:nvPr>
            </p:nvGraphicFramePr>
            <p:xfrm>
              <a:off x="591629" y="1195231"/>
              <a:ext cx="10923561" cy="5418667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4" r:lo="rId5" r:qs="rId6" r:cs="rId7"/>
              </a:graphicData>
            </a:graphic>
          </p:graphicFrame>
          <p:sp>
            <p:nvSpPr>
              <p:cNvPr id="8" name="Rectangle 7"/>
              <p:cNvSpPr/>
              <p:nvPr/>
            </p:nvSpPr>
            <p:spPr>
              <a:xfrm>
                <a:off x="5284693" y="4974611"/>
                <a:ext cx="6230497" cy="739588"/>
              </a:xfrm>
              <a:prstGeom prst="rect">
                <a:avLst/>
              </a:prstGeom>
              <a:ln w="28575"/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363538" indent="-285750" algn="just">
                  <a:lnSpc>
                    <a:spcPct val="110000"/>
                  </a:lnSpc>
                  <a:buFont typeface="Arial" panose="020B0604020202020204" pitchFamily="34" charset="0"/>
                  <a:buChar char="•"/>
                </a:pPr>
                <a:r>
                  <a:rPr lang="fr-FR" sz="1900" dirty="0" smtClean="0">
                    <a:latin typeface="Goudy Old Style" panose="02020502050305020303" pitchFamily="18" charset="0"/>
                  </a:rPr>
                  <a:t>Engagement informel ou formel (Partenariat)</a:t>
                </a:r>
              </a:p>
              <a:p>
                <a:pPr marL="363538" indent="-285750" algn="just">
                  <a:lnSpc>
                    <a:spcPct val="110000"/>
                  </a:lnSpc>
                  <a:buFont typeface="Arial" panose="020B0604020202020204" pitchFamily="34" charset="0"/>
                  <a:buChar char="•"/>
                </a:pPr>
                <a:r>
                  <a:rPr lang="fr-FR" sz="1900" dirty="0">
                    <a:latin typeface="Goudy Old Style" panose="02020502050305020303" pitchFamily="18" charset="0"/>
                  </a:rPr>
                  <a:t>Engagement obligatoire ou </a:t>
                </a:r>
                <a:r>
                  <a:rPr lang="fr-FR" sz="1900" dirty="0" smtClean="0">
                    <a:latin typeface="Goudy Old Style" panose="02020502050305020303" pitchFamily="18" charset="0"/>
                  </a:rPr>
                  <a:t>volontaire (Moratorium)</a:t>
                </a:r>
                <a:endParaRPr lang="fr-FR" sz="1900" dirty="0">
                  <a:latin typeface="Goudy Old Style" panose="02020502050305020303" pitchFamily="18" charset="0"/>
                </a:endParaRPr>
              </a:p>
            </p:txBody>
          </p:sp>
        </p:grpSp>
        <p:grpSp>
          <p:nvGrpSpPr>
            <p:cNvPr id="4" name="Groupe 3"/>
            <p:cNvGrpSpPr/>
            <p:nvPr/>
          </p:nvGrpSpPr>
          <p:grpSpPr>
            <a:xfrm>
              <a:off x="255632" y="1707777"/>
              <a:ext cx="430175" cy="5026153"/>
              <a:chOff x="255632" y="1707777"/>
              <a:chExt cx="430175" cy="5026153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260108" y="1707777"/>
                <a:ext cx="425692" cy="430305"/>
              </a:xfrm>
              <a:prstGeom prst="rect">
                <a:avLst/>
              </a:prstGeom>
              <a:ln w="28575"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r-FR" sz="2000" i="1" dirty="0" smtClean="0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1</a:t>
                </a:r>
                <a:endParaRPr lang="fr-FR" sz="2000" i="1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Goudy Old Style" panose="02020502050305020303" pitchFamily="18" charset="0"/>
                </a:endParaRPr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260108" y="2841951"/>
                <a:ext cx="425692" cy="430305"/>
              </a:xfrm>
              <a:prstGeom prst="rect">
                <a:avLst/>
              </a:prstGeom>
              <a:ln w="28575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r-FR" sz="2000" i="1" dirty="0" smtClean="0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2</a:t>
                </a:r>
                <a:endParaRPr lang="fr-FR" sz="2000" i="1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Goudy Old Style" panose="02020502050305020303" pitchFamily="18" charset="0"/>
                </a:endParaRPr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255632" y="4116514"/>
                <a:ext cx="425692" cy="430305"/>
              </a:xfrm>
              <a:prstGeom prst="rect">
                <a:avLst/>
              </a:prstGeom>
              <a:ln w="28575">
                <a:solidFill>
                  <a:srgbClr val="C00000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r-FR" sz="2000" i="1" dirty="0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3</a:t>
                </a: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55632" y="5344405"/>
                <a:ext cx="425692" cy="430305"/>
              </a:xfrm>
              <a:prstGeom prst="rect">
                <a:avLst/>
              </a:prstGeom>
              <a:ln w="28575">
                <a:solidFill>
                  <a:srgbClr val="FF9933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r-FR" sz="2000" i="1" dirty="0" smtClean="0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4</a:t>
                </a:r>
                <a:endParaRPr lang="fr-FR" sz="2000" i="1" dirty="0">
                  <a:ln>
                    <a:solidFill>
                      <a:schemeClr val="tx1"/>
                    </a:solidFill>
                  </a:ln>
                  <a:solidFill>
                    <a:schemeClr val="tx1"/>
                  </a:solidFill>
                  <a:latin typeface="Goudy Old Style" panose="02020502050305020303" pitchFamily="18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260115" y="6303625"/>
                <a:ext cx="425692" cy="430305"/>
              </a:xfrm>
              <a:prstGeom prst="rect">
                <a:avLst/>
              </a:prstGeom>
              <a:ln w="28575">
                <a:solidFill>
                  <a:srgbClr val="7030A0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r-FR" sz="2000" i="1" dirty="0">
                    <a:ln>
                      <a:solidFill>
                        <a:schemeClr val="tx1"/>
                      </a:solidFill>
                    </a:ln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5</a:t>
                </a:r>
              </a:p>
            </p:txBody>
          </p:sp>
        </p:grpSp>
      </p:grpSp>
      <p:grpSp>
        <p:nvGrpSpPr>
          <p:cNvPr id="26" name="Groupe 25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27" name="Rectangle 26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218594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à coins arrondis 15"/>
          <p:cNvSpPr/>
          <p:nvPr/>
        </p:nvSpPr>
        <p:spPr>
          <a:xfrm>
            <a:off x="460320" y="90298"/>
            <a:ext cx="9992217" cy="429964"/>
          </a:xfrm>
          <a:prstGeom prst="roundRect">
            <a:avLst/>
          </a:prstGeom>
          <a:ln w="38100">
            <a:solidFill>
              <a:srgbClr val="B30D19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fr-FR" sz="2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2A </a:t>
            </a:r>
            <a:r>
              <a:rPr lang="fr-FR" sz="20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CAUSES DE LA </a:t>
            </a:r>
            <a:r>
              <a:rPr lang="fr-FR" sz="2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DEFORESTATION ET DE LA DEGRADATION DES FORÊTS EN CI</a:t>
            </a:r>
            <a:endParaRPr lang="fr-FR" sz="20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15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graphicFrame>
        <p:nvGraphicFramePr>
          <p:cNvPr id="17" name="Tableau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256574"/>
              </p:ext>
            </p:extLst>
          </p:nvPr>
        </p:nvGraphicFramePr>
        <p:xfrm>
          <a:off x="47298" y="651561"/>
          <a:ext cx="12050721" cy="62550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3337"/>
                <a:gridCol w="2225138"/>
                <a:gridCol w="3722767"/>
                <a:gridCol w="5309479"/>
              </a:tblGrid>
              <a:tr h="6885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800" i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Ord</a:t>
                      </a:r>
                      <a:endParaRPr lang="fr-FR" sz="1800" i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i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Causes </a:t>
                      </a:r>
                      <a:r>
                        <a:rPr lang="fr-FR" sz="2000" i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directes</a:t>
                      </a:r>
                      <a:endParaRPr lang="fr-FR" sz="2000" i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i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Causes indirectes de pression sur les forêts</a:t>
                      </a:r>
                      <a:endParaRPr lang="fr-FR" sz="2000" i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i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Etudes à</a:t>
                      </a:r>
                      <a:r>
                        <a:rPr lang="fr-FR" sz="2000" i="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réaliser</a:t>
                      </a:r>
                      <a:endParaRPr lang="fr-FR" sz="2000" i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0720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b="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1</a:t>
                      </a:r>
                      <a:endParaRPr lang="fr-FR" sz="2400" b="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Agriculture extensive sur brulis</a:t>
                      </a: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Absence d'un schéma d'aménagement de l'utilisation des terres</a:t>
                      </a: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i="0" dirty="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Identification et cartographie des causes de la déforestation et de la dégradation des forêts  </a:t>
                      </a: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1963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b="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2</a:t>
                      </a:r>
                      <a:endParaRPr lang="fr-FR" sz="2400" b="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Exploitation du bois énergie</a:t>
                      </a: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b="0" i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Manque de sécurité foncière</a:t>
                      </a:r>
                      <a:endParaRPr lang="fr-FR" sz="2400" b="0" i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b="0" i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Etats des lieux des forêts permanant de l'Etat et du domaine rural et évaluation de la couverture forestière</a:t>
                      </a:r>
                      <a:endParaRPr lang="fr-FR" sz="2400" b="0" i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34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b="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3</a:t>
                      </a:r>
                      <a:endParaRPr lang="fr-FR" sz="2400" b="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b="0" i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Exploitation forestière illégale</a:t>
                      </a:r>
                      <a:endParaRPr lang="fr-FR" sz="2400" b="0" i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b="0" i="0" cap="none" spc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Gouvernance forestière faible</a:t>
                      </a:r>
                      <a:endParaRPr lang="fr-FR" sz="2400" b="0" i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i="0" dirty="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Analyse de la situation foncière</a:t>
                      </a: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8044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b="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4</a:t>
                      </a:r>
                      <a:endParaRPr lang="fr-FR" sz="2400" b="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Feux de </a:t>
                      </a:r>
                      <a:r>
                        <a:rPr lang="fr-FR" sz="2400" i="0" dirty="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brousse</a:t>
                      </a: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Infrastructures (routes, habitat, </a:t>
                      </a:r>
                      <a:r>
                        <a:rPr lang="fr-FR" sz="2400" i="0" dirty="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etc.)</a:t>
                      </a: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i="0" dirty="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Etude nationale sur les filières bois énergie</a:t>
                      </a: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8044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b="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5</a:t>
                      </a:r>
                      <a:endParaRPr lang="fr-FR" sz="2400" b="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i="0" dirty="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Elevage </a:t>
                      </a:r>
                      <a:r>
                        <a:rPr lang="fr-FR" sz="240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extensif</a:t>
                      </a: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Pression démographique</a:t>
                      </a: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i="0" dirty="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Etude analytique sur le potentiel de reboisement à l’échelle du Pays</a:t>
                      </a: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8044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b="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6</a:t>
                      </a:r>
                      <a:endParaRPr lang="fr-FR" sz="2400" b="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i="0" dirty="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Exploitation</a:t>
                      </a:r>
                      <a:r>
                        <a:rPr lang="fr-FR" sz="2400" i="0" baseline="0" dirty="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 </a:t>
                      </a:r>
                      <a:r>
                        <a:rPr lang="fr-FR" sz="2400" i="0" dirty="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minière</a:t>
                      </a: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i="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Crise </a:t>
                      </a:r>
                      <a:r>
                        <a:rPr lang="fr-FR" sz="2400" i="0" dirty="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politico-militaire</a:t>
                      </a: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2400" i="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768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à coins arrondis 15"/>
          <p:cNvSpPr/>
          <p:nvPr/>
        </p:nvSpPr>
        <p:spPr>
          <a:xfrm>
            <a:off x="389964" y="191071"/>
            <a:ext cx="8317307" cy="423079"/>
          </a:xfrm>
          <a:prstGeom prst="roundRect">
            <a:avLst/>
          </a:prstGeom>
          <a:ln w="38100">
            <a:solidFill>
              <a:srgbClr val="990099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fr-FR" sz="2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2B- IDENTIFICATION D’OPTIONS STRATÉGIQUES REDD+</a:t>
            </a:r>
            <a:endParaRPr lang="fr-FR" sz="2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16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grpSp>
        <p:nvGrpSpPr>
          <p:cNvPr id="7" name="Groupe 6"/>
          <p:cNvGrpSpPr/>
          <p:nvPr/>
        </p:nvGrpSpPr>
        <p:grpSpPr>
          <a:xfrm>
            <a:off x="457200" y="2021114"/>
            <a:ext cx="11241736" cy="4187601"/>
            <a:chOff x="981634" y="1621781"/>
            <a:chExt cx="10118286" cy="4187601"/>
          </a:xfrm>
        </p:grpSpPr>
        <p:sp>
          <p:nvSpPr>
            <p:cNvPr id="6" name="Rectangle à coins arrondis 5"/>
            <p:cNvSpPr/>
            <p:nvPr/>
          </p:nvSpPr>
          <p:spPr>
            <a:xfrm>
              <a:off x="981635" y="1621781"/>
              <a:ext cx="2350768" cy="1882472"/>
            </a:xfrm>
            <a:prstGeom prst="round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000" b="1" dirty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Découplage entre production agricole et déforestation </a:t>
              </a:r>
            </a:p>
          </p:txBody>
        </p:sp>
        <p:sp>
          <p:nvSpPr>
            <p:cNvPr id="42" name="Rectangle à coins arrondis 41"/>
            <p:cNvSpPr/>
            <p:nvPr/>
          </p:nvSpPr>
          <p:spPr>
            <a:xfrm>
              <a:off x="3576514" y="1627212"/>
              <a:ext cx="2350768" cy="1882472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000" b="1" dirty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Développement d’une </a:t>
              </a:r>
              <a:r>
                <a:rPr lang="fr-FR" sz="2000" b="1" dirty="0" smtClean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énergie </a:t>
              </a:r>
              <a:r>
                <a:rPr lang="fr-FR" sz="2000" b="1" dirty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domestique </a:t>
              </a:r>
              <a:r>
                <a:rPr lang="fr-FR" sz="2000" b="1" dirty="0" smtClean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durable</a:t>
              </a:r>
              <a:endParaRPr lang="fr-FR" sz="2000" b="1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43" name="Rectangle à coins arrondis 42"/>
            <p:cNvSpPr/>
            <p:nvPr/>
          </p:nvSpPr>
          <p:spPr>
            <a:xfrm>
              <a:off x="6171800" y="1627212"/>
              <a:ext cx="2350768" cy="1882472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000" b="1" dirty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FLEGT et gestion durable des forêts et des aires protégées</a:t>
              </a:r>
            </a:p>
          </p:txBody>
        </p:sp>
        <p:sp>
          <p:nvSpPr>
            <p:cNvPr id="44" name="Rectangle à coins arrondis 43"/>
            <p:cNvSpPr/>
            <p:nvPr/>
          </p:nvSpPr>
          <p:spPr>
            <a:xfrm>
              <a:off x="8731222" y="1627212"/>
              <a:ext cx="2350768" cy="1882472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000" b="1" dirty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Restauration de forêts dégradées et </a:t>
              </a:r>
              <a:r>
                <a:rPr lang="fr-FR" sz="2000" b="1" dirty="0" smtClean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Reboisement</a:t>
              </a:r>
              <a:endParaRPr lang="fr-FR" sz="2000" b="1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45" name="Rectangle à coins arrondis 44"/>
            <p:cNvSpPr/>
            <p:nvPr/>
          </p:nvSpPr>
          <p:spPr>
            <a:xfrm>
              <a:off x="981634" y="3818133"/>
              <a:ext cx="10100356" cy="857218"/>
            </a:xfrm>
            <a:prstGeom prst="roundRect">
              <a:avLst/>
            </a:prstGeom>
            <a:solidFill>
              <a:srgbClr val="B30D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400" b="1" dirty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Aménagement du territoire et sécurisation </a:t>
              </a:r>
              <a:r>
                <a:rPr lang="fr-FR" sz="2400" b="1" dirty="0" smtClean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foncière</a:t>
              </a:r>
              <a:endParaRPr lang="fr-FR" sz="2400" b="1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46" name="Rectangle à coins arrondis 45"/>
            <p:cNvSpPr/>
            <p:nvPr/>
          </p:nvSpPr>
          <p:spPr>
            <a:xfrm>
              <a:off x="999564" y="4952164"/>
              <a:ext cx="10100356" cy="857218"/>
            </a:xfrm>
            <a:prstGeom prst="roundRect">
              <a:avLst/>
            </a:prstGeom>
            <a:solidFill>
              <a:srgbClr val="B30D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400" b="1" dirty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Planification national et réformes </a:t>
              </a:r>
              <a:r>
                <a:rPr lang="fr-FR" sz="2400" b="1" dirty="0" smtClean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structurelles</a:t>
              </a:r>
            </a:p>
            <a:p>
              <a:pPr algn="ctr"/>
              <a:r>
                <a:rPr lang="fr-FR" sz="2400" b="1" dirty="0" smtClean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 </a:t>
              </a:r>
              <a:r>
                <a:rPr lang="fr-FR" sz="2400" b="1" dirty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pour la transition vers une économie verte </a:t>
              </a:r>
            </a:p>
          </p:txBody>
        </p:sp>
      </p:grpSp>
      <p:sp>
        <p:nvSpPr>
          <p:cNvPr id="47" name="Rectangle 46"/>
          <p:cNvSpPr/>
          <p:nvPr/>
        </p:nvSpPr>
        <p:spPr>
          <a:xfrm>
            <a:off x="2366644" y="1170567"/>
            <a:ext cx="63815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u="sng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Options stratégiques REDD+ préliminaires </a:t>
            </a:r>
            <a:endParaRPr lang="fr-FR" sz="2800" u="sng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>
                  <a:lumMod val="10000"/>
                </a:schemeClr>
              </a:solidFill>
              <a:latin typeface="Goudy Old Style" panose="020205020503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5" name="Groupe 24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26" name="Rectangle 25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288587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à coins arrondis 15"/>
          <p:cNvSpPr/>
          <p:nvPr/>
        </p:nvSpPr>
        <p:spPr>
          <a:xfrm>
            <a:off x="389965" y="147318"/>
            <a:ext cx="8126238" cy="429642"/>
          </a:xfrm>
          <a:prstGeom prst="roundRect">
            <a:avLst/>
          </a:prstGeom>
          <a:ln w="38100">
            <a:solidFill>
              <a:srgbClr val="990099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fr-FR" sz="2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2B- CONSTRUCTION DE LA STRATEGIE NATIONALE REDD+</a:t>
            </a:r>
            <a:endParaRPr lang="fr-FR" sz="2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17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777953" y="1093553"/>
            <a:ext cx="91039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u="sng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Goudy Old Style" panose="020205020503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Processus de construction de la stratégie en parallèle avec EESS</a:t>
            </a:r>
            <a:endParaRPr lang="fr-FR" sz="2800" u="sng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>
                  <a:lumMod val="10000"/>
                </a:schemeClr>
              </a:solidFill>
              <a:latin typeface="Goudy Old Style" panose="020205020503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8" name="Groupe 17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19" name="Rectangle 18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7" name="Groupe 6"/>
          <p:cNvGrpSpPr/>
          <p:nvPr/>
        </p:nvGrpSpPr>
        <p:grpSpPr>
          <a:xfrm>
            <a:off x="246462" y="1747128"/>
            <a:ext cx="3823876" cy="4791793"/>
            <a:chOff x="337567" y="1785928"/>
            <a:chExt cx="4134421" cy="4976831"/>
          </a:xfrm>
          <a:solidFill>
            <a:srgbClr val="002060"/>
          </a:solidFill>
        </p:grpSpPr>
        <p:grpSp>
          <p:nvGrpSpPr>
            <p:cNvPr id="6" name="Groupe 5"/>
            <p:cNvGrpSpPr/>
            <p:nvPr/>
          </p:nvGrpSpPr>
          <p:grpSpPr>
            <a:xfrm>
              <a:off x="347100" y="1785928"/>
              <a:ext cx="4124888" cy="1557341"/>
              <a:chOff x="347100" y="1957384"/>
              <a:chExt cx="4124888" cy="1369431"/>
            </a:xfrm>
            <a:grpFill/>
          </p:grpSpPr>
          <p:sp>
            <p:nvSpPr>
              <p:cNvPr id="2" name="Rectangle à coins arrondis 1"/>
              <p:cNvSpPr/>
              <p:nvPr/>
            </p:nvSpPr>
            <p:spPr>
              <a:xfrm>
                <a:off x="918407" y="1957384"/>
                <a:ext cx="3553581" cy="1369431"/>
              </a:xfrm>
              <a:prstGeom prst="roundRect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lnSpc>
                    <a:spcPct val="110000"/>
                  </a:lnSpc>
                </a:pPr>
                <a:r>
                  <a:rPr lang="fr-FR" sz="2100" b="1" dirty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Consolider le cadre d'options stratégiques (OS</a:t>
                </a:r>
                <a:r>
                  <a:rPr lang="fr-FR" sz="2100" b="1" dirty="0" smtClean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)</a:t>
                </a:r>
                <a:endParaRPr lang="fr-FR" sz="2100" b="1" dirty="0">
                  <a:solidFill>
                    <a:schemeClr val="bg1"/>
                  </a:solidFill>
                  <a:latin typeface="Goudy Old Style" panose="02020502050305020303" pitchFamily="18" charset="0"/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347100" y="2429805"/>
                <a:ext cx="528441" cy="41405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10000"/>
                  </a:lnSpc>
                </a:pPr>
                <a:r>
                  <a:rPr lang="fr-FR" sz="2100" b="1" dirty="0" smtClean="0"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1</a:t>
                </a:r>
                <a:endParaRPr lang="fr-FR" sz="2100" b="1" dirty="0">
                  <a:solidFill>
                    <a:schemeClr val="tx1"/>
                  </a:solidFill>
                  <a:latin typeface="Goudy Old Style" panose="02020502050305020303" pitchFamily="18" charset="0"/>
                </a:endParaRPr>
              </a:p>
            </p:txBody>
          </p:sp>
        </p:grpSp>
        <p:grpSp>
          <p:nvGrpSpPr>
            <p:cNvPr id="27" name="Groupe 26"/>
            <p:cNvGrpSpPr/>
            <p:nvPr/>
          </p:nvGrpSpPr>
          <p:grpSpPr>
            <a:xfrm>
              <a:off x="342332" y="3481382"/>
              <a:ext cx="4124888" cy="1557341"/>
              <a:chOff x="347100" y="1957384"/>
              <a:chExt cx="4124888" cy="1369431"/>
            </a:xfrm>
            <a:grpFill/>
          </p:grpSpPr>
          <p:sp>
            <p:nvSpPr>
              <p:cNvPr id="28" name="Rectangle à coins arrondis 27"/>
              <p:cNvSpPr/>
              <p:nvPr/>
            </p:nvSpPr>
            <p:spPr>
              <a:xfrm>
                <a:off x="918407" y="1957384"/>
                <a:ext cx="3553581" cy="1369431"/>
              </a:xfrm>
              <a:prstGeom prst="roundRect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lnSpc>
                    <a:spcPct val="110000"/>
                  </a:lnSpc>
                </a:pPr>
                <a:r>
                  <a:rPr lang="fr-FR" sz="2100" b="1" dirty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Établir les groupes thématiques pour chaque Option </a:t>
                </a:r>
                <a:r>
                  <a:rPr lang="fr-FR" sz="2100" b="1" dirty="0" smtClean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Stratégique</a:t>
                </a:r>
                <a:endParaRPr lang="fr-FR" sz="2100" b="1" dirty="0">
                  <a:solidFill>
                    <a:schemeClr val="bg1"/>
                  </a:solidFill>
                  <a:latin typeface="Goudy Old Style" panose="02020502050305020303" pitchFamily="18" charset="0"/>
                </a:endParaRPr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347100" y="2429805"/>
                <a:ext cx="528441" cy="41405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10000"/>
                  </a:lnSpc>
                </a:pPr>
                <a:r>
                  <a:rPr lang="fr-FR" sz="2100" b="1" dirty="0" smtClean="0"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2</a:t>
                </a:r>
                <a:endParaRPr lang="fr-FR" sz="2100" b="1" dirty="0">
                  <a:solidFill>
                    <a:schemeClr val="tx1"/>
                  </a:solidFill>
                  <a:latin typeface="Goudy Old Style" panose="02020502050305020303" pitchFamily="18" charset="0"/>
                </a:endParaRPr>
              </a:p>
            </p:txBody>
          </p:sp>
        </p:grpSp>
        <p:grpSp>
          <p:nvGrpSpPr>
            <p:cNvPr id="30" name="Groupe 29"/>
            <p:cNvGrpSpPr/>
            <p:nvPr/>
          </p:nvGrpSpPr>
          <p:grpSpPr>
            <a:xfrm>
              <a:off x="337567" y="5205418"/>
              <a:ext cx="4124888" cy="1557341"/>
              <a:chOff x="347100" y="1957384"/>
              <a:chExt cx="4124888" cy="1369431"/>
            </a:xfrm>
            <a:grpFill/>
          </p:grpSpPr>
          <p:sp>
            <p:nvSpPr>
              <p:cNvPr id="31" name="Rectangle à coins arrondis 30"/>
              <p:cNvSpPr/>
              <p:nvPr/>
            </p:nvSpPr>
            <p:spPr>
              <a:xfrm>
                <a:off x="918407" y="1957384"/>
                <a:ext cx="3553581" cy="1369431"/>
              </a:xfrm>
              <a:prstGeom prst="roundRect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lnSpc>
                    <a:spcPct val="110000"/>
                  </a:lnSpc>
                </a:pPr>
                <a:r>
                  <a:rPr lang="fr-FR" sz="2100" b="1" dirty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Formuler les différentes options </a:t>
                </a:r>
                <a:r>
                  <a:rPr lang="fr-FR" sz="2100" b="1" dirty="0" smtClean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stratégiques</a:t>
                </a:r>
                <a:endParaRPr lang="fr-FR" sz="2100" b="1" dirty="0">
                  <a:solidFill>
                    <a:schemeClr val="bg1"/>
                  </a:solidFill>
                  <a:latin typeface="Goudy Old Style" panose="02020502050305020303" pitchFamily="18" charset="0"/>
                </a:endParaRPr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347100" y="2429805"/>
                <a:ext cx="528441" cy="41405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10000"/>
                  </a:lnSpc>
                </a:pPr>
                <a:r>
                  <a:rPr lang="fr-FR" sz="2100" b="1" dirty="0" smtClean="0"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3</a:t>
                </a:r>
                <a:endParaRPr lang="fr-FR" sz="2100" b="1" dirty="0">
                  <a:solidFill>
                    <a:schemeClr val="tx1"/>
                  </a:solidFill>
                  <a:latin typeface="Goudy Old Style" panose="02020502050305020303" pitchFamily="18" charset="0"/>
                </a:endParaRPr>
              </a:p>
            </p:txBody>
          </p:sp>
        </p:grpSp>
      </p:grpSp>
      <p:grpSp>
        <p:nvGrpSpPr>
          <p:cNvPr id="33" name="Groupe 32"/>
          <p:cNvGrpSpPr/>
          <p:nvPr/>
        </p:nvGrpSpPr>
        <p:grpSpPr>
          <a:xfrm>
            <a:off x="4194513" y="1742370"/>
            <a:ext cx="3823876" cy="4791793"/>
            <a:chOff x="337567" y="1785928"/>
            <a:chExt cx="4134421" cy="4976831"/>
          </a:xfrm>
          <a:solidFill>
            <a:srgbClr val="3366FF"/>
          </a:solidFill>
        </p:grpSpPr>
        <p:grpSp>
          <p:nvGrpSpPr>
            <p:cNvPr id="34" name="Groupe 33"/>
            <p:cNvGrpSpPr/>
            <p:nvPr/>
          </p:nvGrpSpPr>
          <p:grpSpPr>
            <a:xfrm>
              <a:off x="347100" y="1785928"/>
              <a:ext cx="4124888" cy="1557341"/>
              <a:chOff x="347100" y="1957384"/>
              <a:chExt cx="4124888" cy="1369431"/>
            </a:xfrm>
            <a:grpFill/>
          </p:grpSpPr>
          <p:sp>
            <p:nvSpPr>
              <p:cNvPr id="41" name="Rectangle à coins arrondis 40"/>
              <p:cNvSpPr/>
              <p:nvPr/>
            </p:nvSpPr>
            <p:spPr>
              <a:xfrm>
                <a:off x="918407" y="1957384"/>
                <a:ext cx="3553581" cy="1369431"/>
              </a:xfrm>
              <a:prstGeom prst="roundRect">
                <a:avLst/>
              </a:prstGeom>
              <a:grpFill/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lnSpc>
                    <a:spcPct val="110000"/>
                  </a:lnSpc>
                </a:pPr>
                <a:r>
                  <a:rPr lang="fr-FR" sz="2100" b="1" dirty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Evaluer le potentiel financier associé à chaque Option Stratégique en </a:t>
                </a:r>
                <a:r>
                  <a:rPr lang="fr-FR" sz="2100" b="1" dirty="0" smtClean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CI</a:t>
                </a:r>
                <a:endParaRPr lang="fr-FR" sz="2100" b="1" dirty="0">
                  <a:solidFill>
                    <a:schemeClr val="bg1"/>
                  </a:solidFill>
                  <a:latin typeface="Goudy Old Style" panose="02020502050305020303" pitchFamily="18" charset="0"/>
                </a:endParaRPr>
              </a:p>
            </p:txBody>
          </p:sp>
          <p:sp>
            <p:nvSpPr>
              <p:cNvPr id="42" name="Rectangle 41"/>
              <p:cNvSpPr/>
              <p:nvPr/>
            </p:nvSpPr>
            <p:spPr>
              <a:xfrm>
                <a:off x="347100" y="2429805"/>
                <a:ext cx="528441" cy="414050"/>
              </a:xfrm>
              <a:prstGeom prst="rect">
                <a:avLst/>
              </a:prstGeom>
              <a:noFill/>
              <a:ln>
                <a:solidFill>
                  <a:srgbClr val="3366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10000"/>
                  </a:lnSpc>
                </a:pPr>
                <a:r>
                  <a:rPr lang="fr-FR" sz="2100" b="1" dirty="0" smtClean="0"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4</a:t>
                </a:r>
                <a:endParaRPr lang="fr-FR" sz="2100" b="1" dirty="0">
                  <a:solidFill>
                    <a:schemeClr val="tx1"/>
                  </a:solidFill>
                  <a:latin typeface="Goudy Old Style" panose="02020502050305020303" pitchFamily="18" charset="0"/>
                </a:endParaRPr>
              </a:p>
            </p:txBody>
          </p:sp>
        </p:grpSp>
        <p:grpSp>
          <p:nvGrpSpPr>
            <p:cNvPr id="35" name="Groupe 34"/>
            <p:cNvGrpSpPr/>
            <p:nvPr/>
          </p:nvGrpSpPr>
          <p:grpSpPr>
            <a:xfrm>
              <a:off x="342332" y="3481382"/>
              <a:ext cx="4124888" cy="1557341"/>
              <a:chOff x="347100" y="1957384"/>
              <a:chExt cx="4124888" cy="1369431"/>
            </a:xfrm>
            <a:grpFill/>
          </p:grpSpPr>
          <p:sp>
            <p:nvSpPr>
              <p:cNvPr id="39" name="Rectangle à coins arrondis 38"/>
              <p:cNvSpPr/>
              <p:nvPr/>
            </p:nvSpPr>
            <p:spPr>
              <a:xfrm>
                <a:off x="918407" y="1957384"/>
                <a:ext cx="3553581" cy="1369431"/>
              </a:xfrm>
              <a:prstGeom prst="roundRect">
                <a:avLst/>
              </a:prstGeom>
              <a:grpFill/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lnSpc>
                    <a:spcPct val="110000"/>
                  </a:lnSpc>
                </a:pPr>
                <a:r>
                  <a:rPr lang="fr-FR" sz="2100" b="1" dirty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Evaluer l’impact environnemental et social de chaque Option </a:t>
                </a:r>
                <a:r>
                  <a:rPr lang="fr-FR" sz="2100" b="1" dirty="0" smtClean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Stratégique</a:t>
                </a:r>
                <a:endParaRPr lang="fr-FR" sz="2100" b="1" dirty="0">
                  <a:solidFill>
                    <a:schemeClr val="bg1"/>
                  </a:solidFill>
                  <a:latin typeface="Goudy Old Style" panose="02020502050305020303" pitchFamily="18" charset="0"/>
                </a:endParaRPr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347100" y="2429805"/>
                <a:ext cx="528441" cy="414050"/>
              </a:xfrm>
              <a:prstGeom prst="rect">
                <a:avLst/>
              </a:prstGeom>
              <a:noFill/>
              <a:ln>
                <a:solidFill>
                  <a:srgbClr val="3366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10000"/>
                  </a:lnSpc>
                </a:pPr>
                <a:r>
                  <a:rPr lang="fr-FR" sz="2100" b="1" dirty="0" smtClean="0"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5</a:t>
                </a:r>
                <a:endParaRPr lang="fr-FR" sz="2100" b="1" dirty="0">
                  <a:solidFill>
                    <a:schemeClr val="tx1"/>
                  </a:solidFill>
                  <a:latin typeface="Goudy Old Style" panose="02020502050305020303" pitchFamily="18" charset="0"/>
                </a:endParaRPr>
              </a:p>
            </p:txBody>
          </p:sp>
        </p:grpSp>
        <p:grpSp>
          <p:nvGrpSpPr>
            <p:cNvPr id="36" name="Groupe 35"/>
            <p:cNvGrpSpPr/>
            <p:nvPr/>
          </p:nvGrpSpPr>
          <p:grpSpPr>
            <a:xfrm>
              <a:off x="337567" y="5205418"/>
              <a:ext cx="4124888" cy="1557341"/>
              <a:chOff x="347100" y="1957384"/>
              <a:chExt cx="4124888" cy="1369431"/>
            </a:xfrm>
            <a:grpFill/>
          </p:grpSpPr>
          <p:sp>
            <p:nvSpPr>
              <p:cNvPr id="37" name="Rectangle à coins arrondis 36"/>
              <p:cNvSpPr/>
              <p:nvPr/>
            </p:nvSpPr>
            <p:spPr>
              <a:xfrm>
                <a:off x="918407" y="1957384"/>
                <a:ext cx="3553581" cy="1369431"/>
              </a:xfrm>
              <a:prstGeom prst="roundRect">
                <a:avLst/>
              </a:prstGeom>
              <a:grpFill/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lnSpc>
                    <a:spcPct val="110000"/>
                  </a:lnSpc>
                </a:pPr>
                <a:r>
                  <a:rPr lang="fr-FR" sz="2100" b="1" dirty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Draft de la Stratégie Nationale REDD+ </a:t>
                </a:r>
              </a:p>
            </p:txBody>
          </p:sp>
          <p:sp>
            <p:nvSpPr>
              <p:cNvPr id="38" name="Rectangle 37"/>
              <p:cNvSpPr/>
              <p:nvPr/>
            </p:nvSpPr>
            <p:spPr>
              <a:xfrm>
                <a:off x="347100" y="2429805"/>
                <a:ext cx="528441" cy="414050"/>
              </a:xfrm>
              <a:prstGeom prst="rect">
                <a:avLst/>
              </a:prstGeom>
              <a:noFill/>
              <a:ln>
                <a:solidFill>
                  <a:srgbClr val="3366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10000"/>
                  </a:lnSpc>
                </a:pPr>
                <a:r>
                  <a:rPr lang="fr-FR" sz="2100" b="1" dirty="0" smtClean="0"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6</a:t>
                </a:r>
                <a:endParaRPr lang="fr-FR" sz="2100" b="1" dirty="0">
                  <a:solidFill>
                    <a:schemeClr val="tx1"/>
                  </a:solidFill>
                  <a:latin typeface="Goudy Old Style" panose="02020502050305020303" pitchFamily="18" charset="0"/>
                </a:endParaRPr>
              </a:p>
            </p:txBody>
          </p:sp>
        </p:grpSp>
      </p:grpSp>
      <p:grpSp>
        <p:nvGrpSpPr>
          <p:cNvPr id="43" name="Groupe 42"/>
          <p:cNvGrpSpPr/>
          <p:nvPr/>
        </p:nvGrpSpPr>
        <p:grpSpPr>
          <a:xfrm>
            <a:off x="8172232" y="1751878"/>
            <a:ext cx="3823876" cy="4791793"/>
            <a:chOff x="337567" y="1785928"/>
            <a:chExt cx="4134421" cy="4976831"/>
          </a:xfrm>
          <a:solidFill>
            <a:srgbClr val="A50021"/>
          </a:solidFill>
        </p:grpSpPr>
        <p:grpSp>
          <p:nvGrpSpPr>
            <p:cNvPr id="44" name="Groupe 43"/>
            <p:cNvGrpSpPr/>
            <p:nvPr/>
          </p:nvGrpSpPr>
          <p:grpSpPr>
            <a:xfrm>
              <a:off x="347100" y="1785928"/>
              <a:ext cx="4124888" cy="1557341"/>
              <a:chOff x="347100" y="1957384"/>
              <a:chExt cx="4124888" cy="1369431"/>
            </a:xfrm>
            <a:grpFill/>
          </p:grpSpPr>
          <p:sp>
            <p:nvSpPr>
              <p:cNvPr id="51" name="Rectangle à coins arrondis 50"/>
              <p:cNvSpPr/>
              <p:nvPr/>
            </p:nvSpPr>
            <p:spPr>
              <a:xfrm>
                <a:off x="918407" y="1957384"/>
                <a:ext cx="3553581" cy="1369431"/>
              </a:xfrm>
              <a:prstGeom prst="roundRect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lnSpc>
                    <a:spcPct val="110000"/>
                  </a:lnSpc>
                </a:pPr>
                <a:r>
                  <a:rPr lang="fr-FR" sz="2100" b="1" dirty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Engager le dialogue de politique avec les partenaires </a:t>
                </a:r>
                <a:r>
                  <a:rPr lang="fr-FR" sz="2100" b="1" dirty="0" smtClean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internationaux</a:t>
                </a:r>
                <a:endParaRPr lang="fr-FR" sz="2100" b="1" dirty="0">
                  <a:solidFill>
                    <a:schemeClr val="bg1"/>
                  </a:solidFill>
                  <a:latin typeface="Goudy Old Style" panose="02020502050305020303" pitchFamily="18" charset="0"/>
                </a:endParaRPr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347100" y="2429805"/>
                <a:ext cx="528441" cy="41405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10000"/>
                  </a:lnSpc>
                </a:pPr>
                <a:r>
                  <a:rPr lang="fr-FR" sz="2100" b="1" dirty="0" smtClean="0"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7</a:t>
                </a:r>
                <a:endParaRPr lang="fr-FR" sz="2100" b="1" dirty="0">
                  <a:solidFill>
                    <a:schemeClr val="tx1"/>
                  </a:solidFill>
                  <a:latin typeface="Goudy Old Style" panose="02020502050305020303" pitchFamily="18" charset="0"/>
                </a:endParaRPr>
              </a:p>
            </p:txBody>
          </p:sp>
        </p:grpSp>
        <p:grpSp>
          <p:nvGrpSpPr>
            <p:cNvPr id="45" name="Groupe 44"/>
            <p:cNvGrpSpPr/>
            <p:nvPr/>
          </p:nvGrpSpPr>
          <p:grpSpPr>
            <a:xfrm>
              <a:off x="342332" y="3481382"/>
              <a:ext cx="4124888" cy="1557341"/>
              <a:chOff x="347100" y="1957384"/>
              <a:chExt cx="4124888" cy="1369431"/>
            </a:xfrm>
            <a:grpFill/>
          </p:grpSpPr>
          <p:sp>
            <p:nvSpPr>
              <p:cNvPr id="49" name="Rectangle à coins arrondis 48"/>
              <p:cNvSpPr/>
              <p:nvPr/>
            </p:nvSpPr>
            <p:spPr>
              <a:xfrm>
                <a:off x="918407" y="1957384"/>
                <a:ext cx="3553581" cy="1369431"/>
              </a:xfrm>
              <a:prstGeom prst="roundRect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lnSpc>
                    <a:spcPct val="110000"/>
                  </a:lnSpc>
                </a:pPr>
                <a:r>
                  <a:rPr lang="fr-FR" sz="2100" b="1" dirty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Construire l'ancrage de REDD+ dans les processus de décision et de planification </a:t>
                </a:r>
                <a:r>
                  <a:rPr lang="fr-FR" sz="2100" b="1" dirty="0" smtClean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nationaux</a:t>
                </a:r>
                <a:endParaRPr lang="fr-FR" sz="2100" b="1" dirty="0">
                  <a:solidFill>
                    <a:schemeClr val="bg1"/>
                  </a:solidFill>
                  <a:latin typeface="Goudy Old Style" panose="02020502050305020303" pitchFamily="18" charset="0"/>
                </a:endParaRPr>
              </a:p>
            </p:txBody>
          </p:sp>
          <p:sp>
            <p:nvSpPr>
              <p:cNvPr id="50" name="Rectangle 49"/>
              <p:cNvSpPr/>
              <p:nvPr/>
            </p:nvSpPr>
            <p:spPr>
              <a:xfrm>
                <a:off x="347100" y="2429805"/>
                <a:ext cx="528441" cy="41405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10000"/>
                  </a:lnSpc>
                </a:pPr>
                <a:r>
                  <a:rPr lang="fr-FR" sz="2100" b="1" dirty="0" smtClean="0"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8</a:t>
                </a:r>
                <a:endParaRPr lang="fr-FR" sz="2100" b="1" dirty="0">
                  <a:solidFill>
                    <a:schemeClr val="tx1"/>
                  </a:solidFill>
                  <a:latin typeface="Goudy Old Style" panose="02020502050305020303" pitchFamily="18" charset="0"/>
                </a:endParaRPr>
              </a:p>
            </p:txBody>
          </p:sp>
        </p:grpSp>
        <p:grpSp>
          <p:nvGrpSpPr>
            <p:cNvPr id="46" name="Groupe 45"/>
            <p:cNvGrpSpPr/>
            <p:nvPr/>
          </p:nvGrpSpPr>
          <p:grpSpPr>
            <a:xfrm>
              <a:off x="337567" y="5205418"/>
              <a:ext cx="4124888" cy="1557341"/>
              <a:chOff x="347100" y="1957384"/>
              <a:chExt cx="4124888" cy="1369431"/>
            </a:xfrm>
            <a:grpFill/>
          </p:grpSpPr>
          <p:sp>
            <p:nvSpPr>
              <p:cNvPr id="47" name="Rectangle à coins arrondis 46"/>
              <p:cNvSpPr/>
              <p:nvPr/>
            </p:nvSpPr>
            <p:spPr>
              <a:xfrm>
                <a:off x="918407" y="1957384"/>
                <a:ext cx="3553581" cy="1369431"/>
              </a:xfrm>
              <a:prstGeom prst="roundRect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lnSpc>
                    <a:spcPct val="110000"/>
                  </a:lnSpc>
                </a:pPr>
                <a:r>
                  <a:rPr lang="fr-FR" sz="2100" b="1" dirty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Produire le plan d'investissement REDD+ de la Côte </a:t>
                </a:r>
                <a:r>
                  <a:rPr lang="fr-FR" sz="2100" b="1" dirty="0" smtClean="0">
                    <a:solidFill>
                      <a:schemeClr val="bg1"/>
                    </a:solidFill>
                    <a:latin typeface="Goudy Old Style" panose="02020502050305020303" pitchFamily="18" charset="0"/>
                  </a:rPr>
                  <a:t>d'Ivoire</a:t>
                </a:r>
                <a:endParaRPr lang="fr-FR" sz="2100" b="1" dirty="0">
                  <a:solidFill>
                    <a:schemeClr val="bg1"/>
                  </a:solidFill>
                  <a:latin typeface="Goudy Old Style" panose="02020502050305020303" pitchFamily="18" charset="0"/>
                </a:endParaRPr>
              </a:p>
            </p:txBody>
          </p:sp>
          <p:sp>
            <p:nvSpPr>
              <p:cNvPr id="48" name="Rectangle 47"/>
              <p:cNvSpPr/>
              <p:nvPr/>
            </p:nvSpPr>
            <p:spPr>
              <a:xfrm>
                <a:off x="347100" y="2429805"/>
                <a:ext cx="528441" cy="41405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10000"/>
                  </a:lnSpc>
                </a:pPr>
                <a:r>
                  <a:rPr lang="fr-FR" sz="2100" b="1" dirty="0" smtClean="0">
                    <a:solidFill>
                      <a:schemeClr val="tx1"/>
                    </a:solidFill>
                    <a:latin typeface="Goudy Old Style" panose="02020502050305020303" pitchFamily="18" charset="0"/>
                  </a:rPr>
                  <a:t>9</a:t>
                </a:r>
                <a:endParaRPr lang="fr-FR" sz="2100" b="1" dirty="0">
                  <a:solidFill>
                    <a:schemeClr val="tx1"/>
                  </a:solidFill>
                  <a:latin typeface="Goudy Old Style" panose="02020502050305020303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4306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à coins arrondis 15"/>
          <p:cNvSpPr/>
          <p:nvPr/>
        </p:nvSpPr>
        <p:spPr>
          <a:xfrm>
            <a:off x="389964" y="93728"/>
            <a:ext cx="5822577" cy="648000"/>
          </a:xfrm>
          <a:prstGeom prst="roundRect">
            <a:avLst/>
          </a:prstGeom>
          <a:ln w="38100">
            <a:solidFill>
              <a:srgbClr val="0099FF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fr-FR" sz="2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2C- CADRE DE MISE EN ŒUVRE DE LA REDD+</a:t>
            </a:r>
            <a:endParaRPr lang="fr-FR" sz="20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18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111" name="Rectangle à coins arrondis 110"/>
          <p:cNvSpPr/>
          <p:nvPr/>
        </p:nvSpPr>
        <p:spPr>
          <a:xfrm>
            <a:off x="3916903" y="5647773"/>
            <a:ext cx="4303339" cy="466425"/>
          </a:xfrm>
          <a:prstGeom prst="roundRect">
            <a:avLst/>
          </a:prstGeom>
          <a:solidFill>
            <a:srgbClr val="B30D19"/>
          </a:solidFill>
          <a:ln>
            <a:noFill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3000"/>
              </a:lnSpc>
            </a:pPr>
            <a:r>
              <a:rPr lang="fr-FR" sz="24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rPr>
              <a:t>REGISTRE NATIONAL REDD+</a:t>
            </a:r>
            <a:endParaRPr lang="fr-FR" sz="24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672353" y="1193115"/>
            <a:ext cx="10625878" cy="1089674"/>
            <a:chOff x="672353" y="1193115"/>
            <a:chExt cx="10625878" cy="1089674"/>
          </a:xfrm>
        </p:grpSpPr>
        <p:sp>
          <p:nvSpPr>
            <p:cNvPr id="102" name="Rectangle à coins arrondis 101"/>
            <p:cNvSpPr/>
            <p:nvPr/>
          </p:nvSpPr>
          <p:spPr>
            <a:xfrm>
              <a:off x="672353" y="1202789"/>
              <a:ext cx="3220356" cy="1080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fr-FR" sz="2000" b="1" dirty="0" smtClean="0">
                  <a:latin typeface="Cambria" panose="02040503050406030204" pitchFamily="18" charset="0"/>
                </a:rPr>
                <a:t>TASK FORCE INTERMINISTERIELLE</a:t>
              </a:r>
              <a:endParaRPr lang="fr-FR" sz="2000" b="1" dirty="0">
                <a:latin typeface="Cambria" panose="02040503050406030204" pitchFamily="18" charset="0"/>
              </a:endParaRPr>
            </a:p>
          </p:txBody>
        </p:sp>
        <p:sp>
          <p:nvSpPr>
            <p:cNvPr id="45" name="Rectangle à coins arrondis 44"/>
            <p:cNvSpPr/>
            <p:nvPr/>
          </p:nvSpPr>
          <p:spPr>
            <a:xfrm>
              <a:off x="4375463" y="1193115"/>
              <a:ext cx="3252831" cy="1080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fr-FR" sz="2000" b="1" dirty="0" smtClean="0">
                  <a:latin typeface="Cambria" panose="02040503050406030204" pitchFamily="18" charset="0"/>
                </a:rPr>
                <a:t> PLATE-FORME REDD+/FLEGT DE LA SOCIETE CIVILE</a:t>
              </a:r>
              <a:endParaRPr lang="fr-FR" sz="2000" b="1" dirty="0">
                <a:latin typeface="Cambria" panose="02040503050406030204" pitchFamily="18" charset="0"/>
              </a:endParaRPr>
            </a:p>
          </p:txBody>
        </p:sp>
        <p:sp>
          <p:nvSpPr>
            <p:cNvPr id="46" name="Rectangle à coins arrondis 45"/>
            <p:cNvSpPr/>
            <p:nvPr/>
          </p:nvSpPr>
          <p:spPr>
            <a:xfrm>
              <a:off x="8117122" y="1198040"/>
              <a:ext cx="3181109" cy="10800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fr-FR" sz="2000" b="1" dirty="0" smtClean="0">
                  <a:latin typeface="Cambria" panose="02040503050406030204" pitchFamily="18" charset="0"/>
                </a:rPr>
                <a:t> PLATE-FORME DU SECTEUR PRIVE ENGAGE DANS LA REDD+</a:t>
              </a:r>
              <a:endParaRPr lang="fr-FR" sz="2000" b="1" dirty="0">
                <a:latin typeface="Cambria" panose="02040503050406030204" pitchFamily="18" charset="0"/>
              </a:endParaRPr>
            </a:p>
          </p:txBody>
        </p:sp>
        <p:cxnSp>
          <p:nvCxnSpPr>
            <p:cNvPr id="3" name="Connecteur droit 2"/>
            <p:cNvCxnSpPr/>
            <p:nvPr/>
          </p:nvCxnSpPr>
          <p:spPr>
            <a:xfrm>
              <a:off x="3892709" y="1742789"/>
              <a:ext cx="468000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onnecteur droit 50"/>
            <p:cNvCxnSpPr/>
            <p:nvPr/>
          </p:nvCxnSpPr>
          <p:spPr>
            <a:xfrm>
              <a:off x="7635473" y="1747272"/>
              <a:ext cx="468000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e 7"/>
          <p:cNvGrpSpPr/>
          <p:nvPr/>
        </p:nvGrpSpPr>
        <p:grpSpPr>
          <a:xfrm>
            <a:off x="600353" y="4163768"/>
            <a:ext cx="10706984" cy="1114136"/>
            <a:chOff x="632012" y="4151971"/>
            <a:chExt cx="10706984" cy="1114136"/>
          </a:xfrm>
        </p:grpSpPr>
        <p:sp>
          <p:nvSpPr>
            <p:cNvPr id="96" name="Rectangle à coins arrondis 95"/>
            <p:cNvSpPr/>
            <p:nvPr/>
          </p:nvSpPr>
          <p:spPr>
            <a:xfrm>
              <a:off x="632012" y="4151971"/>
              <a:ext cx="3276000" cy="1080000"/>
            </a:xfrm>
            <a:prstGeom prst="roundRect">
              <a:avLst/>
            </a:prstGeom>
            <a:solidFill>
              <a:srgbClr val="05BEFF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fr-FR" sz="2000" b="1" dirty="0" smtClean="0">
                  <a:solidFill>
                    <a:schemeClr val="tx1"/>
                  </a:solidFill>
                  <a:latin typeface="Cambria" panose="02040503050406030204" pitchFamily="18" charset="0"/>
                </a:rPr>
                <a:t>FONDS NATIONAL REDD+</a:t>
              </a:r>
              <a:endParaRPr lang="fr-FR" sz="2000" b="1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97" name="Rectangle à coins arrondis 96"/>
            <p:cNvSpPr/>
            <p:nvPr/>
          </p:nvSpPr>
          <p:spPr>
            <a:xfrm>
              <a:off x="4388910" y="4159213"/>
              <a:ext cx="3312000" cy="1080000"/>
            </a:xfrm>
            <a:prstGeom prst="roundRect">
              <a:avLst/>
            </a:prstGeom>
            <a:solidFill>
              <a:srgbClr val="05BEFF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fr-FR" sz="2000" b="1" dirty="0" smtClean="0">
                  <a:solidFill>
                    <a:schemeClr val="tx1"/>
                  </a:solidFill>
                  <a:latin typeface="Cambria" panose="02040503050406030204" pitchFamily="18" charset="0"/>
                </a:rPr>
                <a:t>DEVELOPPEMENT D’UN PSE</a:t>
              </a:r>
              <a:endParaRPr lang="fr-FR" sz="2000" b="1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49" name="Rectangle à coins arrondis 48"/>
            <p:cNvSpPr/>
            <p:nvPr/>
          </p:nvSpPr>
          <p:spPr>
            <a:xfrm>
              <a:off x="8170996" y="4186107"/>
              <a:ext cx="3168000" cy="1080000"/>
            </a:xfrm>
            <a:prstGeom prst="roundRect">
              <a:avLst/>
            </a:prstGeom>
            <a:solidFill>
              <a:srgbClr val="05BEFF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33000"/>
                </a:lnSpc>
              </a:pPr>
              <a:r>
                <a:rPr lang="fr-FR" sz="2000" b="1" dirty="0" smtClean="0">
                  <a:solidFill>
                    <a:schemeClr val="tx1"/>
                  </a:solidFill>
                  <a:latin typeface="Cambria" panose="02040503050406030204" pitchFamily="18" charset="0"/>
                </a:rPr>
                <a:t>PLAN TYPE DE PARTAGE DES BÉNÉFICES REDD+</a:t>
              </a:r>
              <a:endParaRPr lang="fr-FR" sz="2000" b="1" dirty="0">
                <a:solidFill>
                  <a:schemeClr val="tx1"/>
                </a:solidFill>
                <a:latin typeface="Cambria" panose="02040503050406030204" pitchFamily="18" charset="0"/>
              </a:endParaRPr>
            </a:p>
          </p:txBody>
        </p:sp>
        <p:cxnSp>
          <p:nvCxnSpPr>
            <p:cNvPr id="52" name="Connecteur droit 51"/>
            <p:cNvCxnSpPr/>
            <p:nvPr/>
          </p:nvCxnSpPr>
          <p:spPr>
            <a:xfrm>
              <a:off x="3897192" y="4719070"/>
              <a:ext cx="468000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cteur droit 52"/>
            <p:cNvCxnSpPr/>
            <p:nvPr/>
          </p:nvCxnSpPr>
          <p:spPr>
            <a:xfrm>
              <a:off x="7720639" y="4723553"/>
              <a:ext cx="468000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e 6"/>
          <p:cNvGrpSpPr/>
          <p:nvPr/>
        </p:nvGrpSpPr>
        <p:grpSpPr>
          <a:xfrm>
            <a:off x="2347121" y="2659709"/>
            <a:ext cx="7331788" cy="1080343"/>
            <a:chOff x="2750531" y="2700050"/>
            <a:chExt cx="7331788" cy="1080343"/>
          </a:xfrm>
        </p:grpSpPr>
        <p:sp>
          <p:nvSpPr>
            <p:cNvPr id="101" name="Rectangle à coins arrondis 100"/>
            <p:cNvSpPr/>
            <p:nvPr/>
          </p:nvSpPr>
          <p:spPr>
            <a:xfrm>
              <a:off x="2750531" y="2700050"/>
              <a:ext cx="3220356" cy="10800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lang="fr-FR" sz="2000" b="1" dirty="0" smtClean="0">
                  <a:latin typeface="Cambria" panose="02040503050406030204" pitchFamily="18" charset="0"/>
                </a:rPr>
                <a:t>MISE EN PLACE D’UN CORPUS JURIDIQUE REDD+</a:t>
              </a:r>
              <a:endParaRPr lang="fr-FR" sz="2000" b="1" dirty="0">
                <a:latin typeface="Cambria" panose="02040503050406030204" pitchFamily="18" charset="0"/>
              </a:endParaRPr>
            </a:p>
          </p:txBody>
        </p:sp>
        <p:sp>
          <p:nvSpPr>
            <p:cNvPr id="110" name="Rectangle à coins arrondis 109"/>
            <p:cNvSpPr/>
            <p:nvPr/>
          </p:nvSpPr>
          <p:spPr>
            <a:xfrm>
              <a:off x="6878319" y="2700393"/>
              <a:ext cx="3204000" cy="10800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33000"/>
                </a:lnSpc>
              </a:pPr>
              <a:r>
                <a:rPr lang="fr-FR" sz="2000" b="1" dirty="0" smtClean="0">
                  <a:latin typeface="Cambria" panose="02040503050406030204" pitchFamily="18" charset="0"/>
                </a:rPr>
                <a:t>MÉCANISME DE PLAINTE ET DE RECOURS</a:t>
              </a:r>
              <a:endParaRPr lang="fr-FR" sz="2000" b="1" dirty="0">
                <a:latin typeface="Cambria" panose="02040503050406030204" pitchFamily="18" charset="0"/>
              </a:endParaRPr>
            </a:p>
          </p:txBody>
        </p:sp>
        <p:cxnSp>
          <p:nvCxnSpPr>
            <p:cNvPr id="54" name="Connecteur droit 53"/>
            <p:cNvCxnSpPr/>
            <p:nvPr/>
          </p:nvCxnSpPr>
          <p:spPr>
            <a:xfrm>
              <a:off x="5985973" y="3257820"/>
              <a:ext cx="900000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e 30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32" name="Rectangle 31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29478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à coins arrondis 15"/>
          <p:cNvSpPr/>
          <p:nvPr/>
        </p:nvSpPr>
        <p:spPr>
          <a:xfrm>
            <a:off x="389964" y="202912"/>
            <a:ext cx="5499847" cy="720000"/>
          </a:xfrm>
          <a:prstGeom prst="roundRect">
            <a:avLst/>
          </a:prstGeom>
          <a:ln w="38100">
            <a:solidFill>
              <a:srgbClr val="001007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fr-FR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3</a:t>
            </a:r>
            <a:r>
              <a:rPr lang="fr-FR" sz="2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- </a:t>
            </a:r>
            <a:r>
              <a:rPr lang="fr-FR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ELABORATION D’UN NER/NR</a:t>
            </a:r>
            <a:endParaRPr lang="fr-FR" sz="24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19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grpSp>
        <p:nvGrpSpPr>
          <p:cNvPr id="7" name="Groupe 6"/>
          <p:cNvGrpSpPr/>
          <p:nvPr/>
        </p:nvGrpSpPr>
        <p:grpSpPr>
          <a:xfrm>
            <a:off x="351312" y="1792544"/>
            <a:ext cx="11712389" cy="3713861"/>
            <a:chOff x="295837" y="1465729"/>
            <a:chExt cx="11712389" cy="3713861"/>
          </a:xfrm>
        </p:grpSpPr>
        <p:sp>
          <p:nvSpPr>
            <p:cNvPr id="3" name="Rectangle à coins arrondis 2"/>
            <p:cNvSpPr/>
            <p:nvPr/>
          </p:nvSpPr>
          <p:spPr>
            <a:xfrm>
              <a:off x="295837" y="1465729"/>
              <a:ext cx="2796996" cy="1662953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0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Validation de </a:t>
              </a:r>
              <a:r>
                <a:rPr lang="fr-FR" sz="20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la Définition de la forêt et les typologies de </a:t>
              </a:r>
              <a:r>
                <a:rPr lang="fr-FR" sz="20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rPr>
                <a:t>peuplements</a:t>
              </a:r>
              <a:endParaRPr lang="fr-FR" sz="2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  <p:grpSp>
          <p:nvGrpSpPr>
            <p:cNvPr id="6" name="Groupe 5"/>
            <p:cNvGrpSpPr/>
            <p:nvPr/>
          </p:nvGrpSpPr>
          <p:grpSpPr>
            <a:xfrm>
              <a:off x="305344" y="1510553"/>
              <a:ext cx="11702882" cy="3669037"/>
              <a:chOff x="305344" y="1483659"/>
              <a:chExt cx="11702882" cy="3669037"/>
            </a:xfrm>
          </p:grpSpPr>
          <p:sp>
            <p:nvSpPr>
              <p:cNvPr id="25" name="Rectangle à coins arrondis 24"/>
              <p:cNvSpPr/>
              <p:nvPr/>
            </p:nvSpPr>
            <p:spPr>
              <a:xfrm>
                <a:off x="3272122" y="1483659"/>
                <a:ext cx="2796996" cy="1662953"/>
              </a:xfrm>
              <a:prstGeom prst="round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2000" dirty="0">
                    <a:ln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Cambria" panose="02040503050406030204" pitchFamily="18" charset="0"/>
                  </a:rPr>
                  <a:t>Définition de la période de référence (1990, 2000, 2010</a:t>
                </a:r>
                <a:r>
                  <a:rPr lang="fr-FR" sz="2000" dirty="0" smtClean="0">
                    <a:ln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Cambria" panose="02040503050406030204" pitchFamily="18" charset="0"/>
                  </a:rPr>
                  <a:t>)</a:t>
                </a:r>
                <a:endParaRPr lang="fr-FR" sz="20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endParaRPr>
              </a:p>
            </p:txBody>
          </p:sp>
          <p:sp>
            <p:nvSpPr>
              <p:cNvPr id="26" name="Rectangle à coins arrondis 25"/>
              <p:cNvSpPr/>
              <p:nvPr/>
            </p:nvSpPr>
            <p:spPr>
              <a:xfrm>
                <a:off x="6234953" y="1488142"/>
                <a:ext cx="2796996" cy="1662953"/>
              </a:xfrm>
              <a:prstGeom prst="round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2000" dirty="0" smtClean="0">
                    <a:ln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Cambria" panose="02040503050406030204" pitchFamily="18" charset="0"/>
                  </a:rPr>
                  <a:t>Définition des </a:t>
                </a:r>
                <a:r>
                  <a:rPr lang="fr-FR" sz="2000" dirty="0">
                    <a:ln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Cambria" panose="02040503050406030204" pitchFamily="18" charset="0"/>
                  </a:rPr>
                  <a:t>réservoirs de carbone à </a:t>
                </a:r>
                <a:r>
                  <a:rPr lang="fr-FR" sz="2000" dirty="0" smtClean="0">
                    <a:ln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Cambria" panose="02040503050406030204" pitchFamily="18" charset="0"/>
                  </a:rPr>
                  <a:t>inclure</a:t>
                </a:r>
                <a:endParaRPr lang="fr-FR" sz="20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endParaRPr>
              </a:p>
            </p:txBody>
          </p:sp>
          <p:sp>
            <p:nvSpPr>
              <p:cNvPr id="27" name="Rectangle à coins arrondis 26"/>
              <p:cNvSpPr/>
              <p:nvPr/>
            </p:nvSpPr>
            <p:spPr>
              <a:xfrm>
                <a:off x="9211230" y="1492625"/>
                <a:ext cx="2796996" cy="1662953"/>
              </a:xfrm>
              <a:prstGeom prst="round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2000" dirty="0">
                    <a:ln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Cambria" panose="02040503050406030204" pitchFamily="18" charset="0"/>
                  </a:rPr>
                  <a:t>Projection des</a:t>
                </a:r>
              </a:p>
              <a:p>
                <a:pPr algn="ctr"/>
                <a:r>
                  <a:rPr lang="fr-FR" sz="2000" dirty="0">
                    <a:ln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Cambria" panose="02040503050406030204" pitchFamily="18" charset="0"/>
                  </a:rPr>
                  <a:t>Emissions futures </a:t>
                </a:r>
              </a:p>
            </p:txBody>
          </p:sp>
          <p:sp>
            <p:nvSpPr>
              <p:cNvPr id="28" name="Rectangle à coins arrondis 27"/>
              <p:cNvSpPr/>
              <p:nvPr/>
            </p:nvSpPr>
            <p:spPr>
              <a:xfrm>
                <a:off x="9199112" y="3489743"/>
                <a:ext cx="2796996" cy="1662953"/>
              </a:xfrm>
              <a:prstGeom prst="roundRect">
                <a:avLst/>
              </a:prstGeom>
              <a:solidFill>
                <a:schemeClr val="accent6">
                  <a:lumMod val="50000"/>
                </a:schemeClr>
              </a:solidFill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2000" dirty="0">
                    <a:ln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Cambria" panose="02040503050406030204" pitchFamily="18" charset="0"/>
                  </a:rPr>
                  <a:t>Ajustement en fonction des circonstances </a:t>
                </a:r>
                <a:r>
                  <a:rPr lang="fr-FR" sz="2000" dirty="0" smtClean="0">
                    <a:ln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Cambria" panose="02040503050406030204" pitchFamily="18" charset="0"/>
                  </a:rPr>
                  <a:t>nationales</a:t>
                </a:r>
                <a:endParaRPr lang="fr-FR" sz="20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endParaRPr>
              </a:p>
            </p:txBody>
          </p:sp>
          <p:sp>
            <p:nvSpPr>
              <p:cNvPr id="29" name="Rectangle à coins arrondis 28"/>
              <p:cNvSpPr/>
              <p:nvPr/>
            </p:nvSpPr>
            <p:spPr>
              <a:xfrm>
                <a:off x="6231808" y="3480779"/>
                <a:ext cx="2796996" cy="1662953"/>
              </a:xfrm>
              <a:prstGeom prst="roundRect">
                <a:avLst/>
              </a:prstGeom>
              <a:solidFill>
                <a:schemeClr val="accent6">
                  <a:lumMod val="50000"/>
                </a:schemeClr>
              </a:solidFill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2000" dirty="0">
                    <a:ln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Cambria" panose="02040503050406030204" pitchFamily="18" charset="0"/>
                  </a:rPr>
                  <a:t>Projection des</a:t>
                </a:r>
              </a:p>
              <a:p>
                <a:pPr algn="ctr"/>
                <a:r>
                  <a:rPr lang="fr-FR" sz="2000" dirty="0">
                    <a:ln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Cambria" panose="02040503050406030204" pitchFamily="18" charset="0"/>
                  </a:rPr>
                  <a:t>Emissions futures </a:t>
                </a:r>
              </a:p>
            </p:txBody>
          </p:sp>
          <p:sp>
            <p:nvSpPr>
              <p:cNvPr id="30" name="Rectangle à coins arrondis 29"/>
              <p:cNvSpPr/>
              <p:nvPr/>
            </p:nvSpPr>
            <p:spPr>
              <a:xfrm>
                <a:off x="305344" y="3697941"/>
                <a:ext cx="5783045" cy="1277471"/>
              </a:xfrm>
              <a:prstGeom prst="roundRect">
                <a:avLst/>
              </a:prstGeom>
              <a:solidFill>
                <a:srgbClr val="A50021"/>
              </a:solidFill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2400" dirty="0">
                    <a:ln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Cambria" panose="02040503050406030204" pitchFamily="18" charset="0"/>
                  </a:rPr>
                  <a:t>Estimation et validation du NER/NR </a:t>
                </a:r>
                <a:r>
                  <a:rPr lang="fr-FR" sz="2400" dirty="0" smtClean="0">
                    <a:ln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Cambria" panose="02040503050406030204" pitchFamily="18" charset="0"/>
                  </a:rPr>
                  <a:t>national</a:t>
                </a:r>
                <a:endParaRPr lang="fr-FR" sz="24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" panose="02040503050406030204" pitchFamily="18" charset="0"/>
                </a:endParaRPr>
              </a:p>
            </p:txBody>
          </p:sp>
          <p:sp>
            <p:nvSpPr>
              <p:cNvPr id="4" name="Pentagone 3"/>
              <p:cNvSpPr/>
              <p:nvPr/>
            </p:nvSpPr>
            <p:spPr>
              <a:xfrm>
                <a:off x="2959751" y="2791739"/>
                <a:ext cx="432000" cy="252000"/>
              </a:xfrm>
              <a:prstGeom prst="homePlate">
                <a:avLst/>
              </a:prstGeom>
              <a:solidFill>
                <a:schemeClr val="tx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Pentagone 30"/>
              <p:cNvSpPr/>
              <p:nvPr/>
            </p:nvSpPr>
            <p:spPr>
              <a:xfrm>
                <a:off x="5988418" y="2791739"/>
                <a:ext cx="432000" cy="252000"/>
              </a:xfrm>
              <a:prstGeom prst="homePlate">
                <a:avLst/>
              </a:prstGeom>
              <a:solidFill>
                <a:schemeClr val="tx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Pentagone 31"/>
              <p:cNvSpPr/>
              <p:nvPr/>
            </p:nvSpPr>
            <p:spPr>
              <a:xfrm>
                <a:off x="8969183" y="2787256"/>
                <a:ext cx="432000" cy="252000"/>
              </a:xfrm>
              <a:prstGeom prst="homePlate">
                <a:avLst/>
              </a:prstGeom>
              <a:solidFill>
                <a:schemeClr val="tx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Pentagone 33"/>
              <p:cNvSpPr/>
              <p:nvPr/>
            </p:nvSpPr>
            <p:spPr>
              <a:xfrm rot="10800000">
                <a:off x="5907754" y="4795342"/>
                <a:ext cx="432000" cy="252000"/>
              </a:xfrm>
              <a:prstGeom prst="homePlate">
                <a:avLst/>
              </a:prstGeom>
              <a:solidFill>
                <a:schemeClr val="tx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5" name="Pentagone 34"/>
          <p:cNvSpPr/>
          <p:nvPr/>
        </p:nvSpPr>
        <p:spPr>
          <a:xfrm rot="10800000">
            <a:off x="8966401" y="4965276"/>
            <a:ext cx="432000" cy="252000"/>
          </a:xfrm>
          <a:prstGeom prst="homePlat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7" name="Pentagone 36"/>
          <p:cNvSpPr/>
          <p:nvPr/>
        </p:nvSpPr>
        <p:spPr>
          <a:xfrm rot="5400000">
            <a:off x="10575203" y="3545497"/>
            <a:ext cx="432000" cy="252000"/>
          </a:xfrm>
          <a:prstGeom prst="homePlat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33" name="Groupe 32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36" name="Rectangle 35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44516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20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sp>
        <p:nvSpPr>
          <p:cNvPr id="47" name="Rectangle à coins arrondis 46"/>
          <p:cNvSpPr/>
          <p:nvPr/>
        </p:nvSpPr>
        <p:spPr>
          <a:xfrm>
            <a:off x="389963" y="175615"/>
            <a:ext cx="7184544" cy="741861"/>
          </a:xfrm>
          <a:prstGeom prst="roundRect">
            <a:avLst/>
          </a:prstGeom>
          <a:ln w="38100">
            <a:solidFill>
              <a:srgbClr val="00B050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fr-FR" sz="2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4- </a:t>
            </a:r>
            <a:r>
              <a:rPr lang="fr-FR" sz="20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DEVELOPPEMENT DU SYSTÈME </a:t>
            </a:r>
            <a:r>
              <a:rPr lang="fr-FR" sz="2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S&amp;MNV ET SIS</a:t>
            </a:r>
            <a:endParaRPr lang="fr-FR" sz="2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4" name="Diagramme 3"/>
          <p:cNvGraphicFramePr/>
          <p:nvPr>
            <p:extLst/>
          </p:nvPr>
        </p:nvGraphicFramePr>
        <p:xfrm>
          <a:off x="462801" y="1317812"/>
          <a:ext cx="10859624" cy="4961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Rectangle 5"/>
          <p:cNvSpPr/>
          <p:nvPr/>
        </p:nvSpPr>
        <p:spPr>
          <a:xfrm>
            <a:off x="1035423" y="1775012"/>
            <a:ext cx="468000" cy="360000"/>
          </a:xfrm>
          <a:prstGeom prst="rect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atin typeface="Cambria" panose="02040503050406030204" pitchFamily="18" charset="0"/>
              </a:rPr>
              <a:t>1</a:t>
            </a:r>
            <a:endParaRPr lang="fr-FR" dirty="0">
              <a:latin typeface="Cambria" panose="02040503050406030204" pitchFamily="18" charset="0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1053353" y="3043513"/>
            <a:ext cx="468000" cy="360000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atin typeface="Cambria" panose="02040503050406030204" pitchFamily="18" charset="0"/>
              </a:rPr>
              <a:t>2</a:t>
            </a:r>
            <a:endParaRPr lang="fr-FR" dirty="0">
              <a:latin typeface="Cambria" panose="02040503050406030204" pitchFamily="18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1075766" y="5298128"/>
            <a:ext cx="468000" cy="360000"/>
          </a:xfrm>
          <a:prstGeom prst="rect">
            <a:avLst/>
          </a:prstGeom>
          <a:solidFill>
            <a:srgbClr val="05BEFF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atin typeface="Cambria" panose="02040503050406030204" pitchFamily="18" charset="0"/>
              </a:rPr>
              <a:t>3</a:t>
            </a:r>
            <a:endParaRPr lang="fr-FR" dirty="0">
              <a:latin typeface="Cambria" panose="02040503050406030204" pitchFamily="18" charset="0"/>
            </a:endParaRPr>
          </a:p>
        </p:txBody>
      </p:sp>
      <p:grpSp>
        <p:nvGrpSpPr>
          <p:cNvPr id="20" name="Groupe 19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80000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25" name="Rectangle 24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59224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817152" y="6492749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21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3071269"/>
              </p:ext>
            </p:extLst>
          </p:nvPr>
        </p:nvGraphicFramePr>
        <p:xfrm>
          <a:off x="78830" y="110349"/>
          <a:ext cx="12033152" cy="67362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9450"/>
                <a:gridCol w="8926149"/>
                <a:gridCol w="1064424"/>
                <a:gridCol w="1133129"/>
              </a:tblGrid>
              <a:tr h="646399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Goudy Old Style" panose="02020502050305020303" pitchFamily="18" charset="0"/>
                        </a:rPr>
                        <a:t>COMP.</a:t>
                      </a:r>
                      <a:r>
                        <a:rPr lang="fr-FR" sz="1600" baseline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Goudy Old Style" panose="02020502050305020303" pitchFamily="18" charset="0"/>
                        </a:rPr>
                        <a:t> </a:t>
                      </a:r>
                      <a:r>
                        <a:rPr lang="fr-FR" sz="160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Goudy Old Style" panose="02020502050305020303" pitchFamily="18" charset="0"/>
                        </a:rPr>
                        <a:t>R-PP</a:t>
                      </a:r>
                      <a:endParaRPr lang="fr-FR" sz="16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Goudy Old Style" panose="02020502050305020303" pitchFamily="18" charset="0"/>
                        </a:rPr>
                        <a:t>CONTRIBUTION</a:t>
                      </a:r>
                      <a:r>
                        <a:rPr lang="fr-FR" sz="1600" baseline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Goudy Old Style" panose="02020502050305020303" pitchFamily="18" charset="0"/>
                        </a:rPr>
                        <a:t> REQUISE A L’ONU-REDD</a:t>
                      </a:r>
                      <a:endParaRPr lang="fr-FR" sz="16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Goudy Old Style" panose="02020502050305020303" pitchFamily="18" charset="0"/>
                        </a:rPr>
                        <a:t>AGENCE</a:t>
                      </a:r>
                    </a:p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endParaRPr lang="fr-FR" sz="1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MONTANT</a:t>
                      </a:r>
                      <a:endParaRPr lang="fr-FR" sz="140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33895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1A</a:t>
                      </a:r>
                      <a:endParaRPr lang="fr-FR" sz="20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lvl="0" indent="-28575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SzPct val="85000"/>
                        <a:buFont typeface="Arial" panose="020B0604020202020204" pitchFamily="34" charset="0"/>
                        <a:buChar char="•"/>
                      </a:pPr>
                      <a:r>
                        <a:rPr lang="fr-FR" sz="160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Coordination </a:t>
                      </a: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et évaluation de l'appui ONU-REDD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56" marR="67556" marT="35654" marB="35654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  <a:latin typeface="Goudy Old Style" panose="02020502050305020303" pitchFamily="18" charset="0"/>
                        </a:rPr>
                        <a:t>FAO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 smtClean="0"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545 000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885373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1C</a:t>
                      </a:r>
                      <a:endParaRPr lang="fr-FR" sz="20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SzPts val="800"/>
                        <a:buFont typeface="Symbol" panose="05050102010706020507" pitchFamily="18" charset="2"/>
                        <a:buChar char=""/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Engagement des parties prenantes sur la REDD+, y compris la participation et la consultation des acteurs de la société civile</a:t>
                      </a:r>
                    </a:p>
                    <a:p>
                      <a:pPr marL="342900" lvl="0" indent="-3429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SzPts val="800"/>
                        <a:buFont typeface="Symbol" panose="05050102010706020507" pitchFamily="18" charset="2"/>
                        <a:buChar char=""/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Consensus national sur les options stratégiques REDD+</a:t>
                      </a:r>
                    </a:p>
                    <a:p>
                      <a:pPr marL="342900" lvl="0" indent="-3429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SzPts val="800"/>
                        <a:buFont typeface="Symbol" panose="05050102010706020507" pitchFamily="18" charset="2"/>
                        <a:buChar char=""/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Dialogue politique de haut niveau sur la stratégie nationale REDD+ (Lien avec composante 2B)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56" marR="67556" marT="35654" marB="35654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  <a:latin typeface="Goudy Old Style" panose="02020502050305020303" pitchFamily="18" charset="0"/>
                        </a:rPr>
                        <a:t>UNDP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 smtClean="0"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400 000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</a:tr>
              <a:tr h="387993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2A</a:t>
                      </a:r>
                      <a:endParaRPr lang="fr-FR" sz="20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SzPts val="800"/>
                        <a:buFont typeface="Symbol" panose="05050102010706020507" pitchFamily="18" charset="2"/>
                        <a:buChar char=""/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Analyse approfondie des facteurs </a:t>
                      </a:r>
                      <a:r>
                        <a:rPr lang="fr-FR" sz="1600" dirty="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de </a:t>
                      </a: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la déforestation, ainsi que ses déclinaisons géographiques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56" marR="67556" marT="35654" marB="35654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  <a:latin typeface="Goudy Old Style" panose="02020502050305020303" pitchFamily="18" charset="0"/>
                        </a:rPr>
                        <a:t>FAO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 smtClean="0"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200 000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95053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2B</a:t>
                      </a:r>
                      <a:endParaRPr lang="fr-FR" sz="20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SzPts val="800"/>
                        <a:buFont typeface="Symbol" panose="05050102010706020507" pitchFamily="18" charset="2"/>
                        <a:buChar char=""/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Construction de la Stratégie nationale REDD+ (en liaison étroite avec 1C, 2A et 2D)</a:t>
                      </a:r>
                    </a:p>
                    <a:p>
                      <a:pPr marL="342900" lvl="0" indent="-3429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SzPts val="800"/>
                        <a:buFont typeface="Symbol" panose="05050102010706020507" pitchFamily="18" charset="2"/>
                        <a:buChar char=""/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Expertise internationale – encadrement du dialogue technique et politique 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56" marR="67556" marT="35654" marB="35654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  <a:latin typeface="Goudy Old Style" panose="02020502050305020303" pitchFamily="18" charset="0"/>
                        </a:rPr>
                        <a:t>UNDP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 smtClean="0"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585 000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2C</a:t>
                      </a:r>
                      <a:endParaRPr lang="fr-FR" sz="20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SzPts val="800"/>
                        <a:buFont typeface="Symbol" panose="05050102010706020507" pitchFamily="18" charset="2"/>
                        <a:buChar char=""/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Analyse des options financières pour la REDD+, développement des options retenues et dialogue multipartenaire</a:t>
                      </a:r>
                    </a:p>
                    <a:p>
                      <a:pPr marL="342900" lvl="0" indent="-3429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SzPts val="800"/>
                        <a:buFont typeface="Symbol" panose="05050102010706020507" pitchFamily="18" charset="2"/>
                        <a:buChar char=""/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Conception et mise en œuvre du Fonds National REDD+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56" marR="67556" marT="35654" marB="35654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  <a:latin typeface="Goudy Old Style" panose="02020502050305020303" pitchFamily="18" charset="0"/>
                        </a:rPr>
                        <a:t>UNDP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 smtClean="0"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180 000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</a:tr>
              <a:tr h="333895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3</a:t>
                      </a:r>
                      <a:endParaRPr lang="fr-FR" sz="20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SzPts val="800"/>
                        <a:buFont typeface="Symbol" panose="05050102010706020507" pitchFamily="18" charset="2"/>
                        <a:buChar char=""/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Définition du niveau de référence (NR/NRE) et son développement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56" marR="67556" marT="35654" marB="35654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  <a:latin typeface="Goudy Old Style" panose="02020502050305020303" pitchFamily="18" charset="0"/>
                        </a:rPr>
                        <a:t>FAO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 smtClean="0"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250 000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95053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4A</a:t>
                      </a:r>
                      <a:endParaRPr lang="fr-FR" sz="20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SzPts val="800"/>
                        <a:buFont typeface="Symbol" panose="05050102010706020507" pitchFamily="18" charset="2"/>
                        <a:buChar char=""/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Développement et construction du système national de suivi forestier (SNSF)</a:t>
                      </a:r>
                    </a:p>
                    <a:p>
                      <a:pPr marL="342900" lvl="0" indent="-3429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SzPts val="800"/>
                        <a:buFont typeface="Symbol" panose="05050102010706020507" pitchFamily="18" charset="2"/>
                        <a:buChar char=""/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Conception du plan d'action MNV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56" marR="67556" marT="35654" marB="35654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  <a:latin typeface="Goudy Old Style" panose="02020502050305020303" pitchFamily="18" charset="0"/>
                        </a:rPr>
                        <a:t>FAO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 smtClean="0"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500 000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856212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4B</a:t>
                      </a:r>
                      <a:endParaRPr lang="fr-FR" sz="20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30000"/>
                        </a:lnSpc>
                        <a:spcAft>
                          <a:spcPts val="0"/>
                        </a:spcAft>
                        <a:buSzPts val="800"/>
                        <a:buFont typeface="Symbol" panose="05050102010706020507" pitchFamily="18" charset="2"/>
                        <a:buChar char=""/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Analyse spatiale des bénéfices multiples de la REDD+, y compris la collection des données et l'évaluation des services </a:t>
                      </a:r>
                      <a:r>
                        <a:rPr lang="fr-FR" sz="1600" dirty="0" smtClean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environnementaux / Conception </a:t>
                      </a: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  <a:latin typeface="Goudy Old Style" panose="02020502050305020303" pitchFamily="18" charset="0"/>
                        </a:rPr>
                        <a:t>du système d'information des sauvegardes (SIS)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Goudy Old Style" panose="020205020503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556" marR="67556" marT="35654" marB="35654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  <a:latin typeface="Goudy Old Style" panose="02020502050305020303" pitchFamily="18" charset="0"/>
                        </a:rPr>
                        <a:t>UNEP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 smtClean="0">
                          <a:effectLst/>
                          <a:latin typeface="Goudy Old Style" panose="02020502050305020303" pitchFamily="18" charset="0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340 000</a:t>
                      </a:r>
                      <a:endParaRPr lang="fr-FR" sz="2000" b="1" dirty="0">
                        <a:effectLst/>
                        <a:latin typeface="Goudy Old Style" panose="02020502050305020303" pitchFamily="18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7556" marR="67556" marT="35654" marB="35654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792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8935606"/>
              </p:ext>
            </p:extLst>
          </p:nvPr>
        </p:nvGraphicFramePr>
        <p:xfrm>
          <a:off x="362608" y="1415016"/>
          <a:ext cx="11461532" cy="4913488"/>
        </p:xfrm>
        <a:graphic>
          <a:graphicData uri="http://schemas.openxmlformats.org/drawingml/2006/table">
            <a:tbl>
              <a:tblPr firstRow="1" firstCol="1" bandRow="1"/>
              <a:tblGrid>
                <a:gridCol w="1122577"/>
                <a:gridCol w="4653914"/>
                <a:gridCol w="2895866"/>
                <a:gridCol w="2789175"/>
              </a:tblGrid>
              <a:tr h="342900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 smtClean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Direct budget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 smtClean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UN-REDD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 smtClean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3 000 000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9"/>
                    </a:solidFill>
                  </a:tcPr>
                </a:tc>
              </a:tr>
              <a:tr h="320643">
                <a:tc rowSpan="3"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Indirect cost </a:t>
                      </a:r>
                      <a:r>
                        <a:rPr lang="en-GB" sz="3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(7%)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FAO</a:t>
                      </a:r>
                      <a:endParaRPr lang="fr-FR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104 650</a:t>
                      </a:r>
                      <a:endParaRPr lang="fr-FR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877">
                <a:tc gridSpan="2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UNDP</a:t>
                      </a:r>
                      <a:endParaRPr lang="fr-FR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81 550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961">
                <a:tc gridSpan="2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UNEP</a:t>
                      </a:r>
                      <a:endParaRPr lang="fr-FR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23 800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712">
                <a:tc rowSpan="3"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Subtotals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FAO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1 599 650</a:t>
                      </a:r>
                      <a:endParaRPr lang="fr-FR" sz="3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23850">
                <a:tc gridSpan="2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UNDP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1 246 550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47650">
                <a:tc gridSpan="2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UNEP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363 800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42900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3600" b="1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 </a:t>
                      </a:r>
                      <a:r>
                        <a:rPr lang="fr-FR" sz="3600" b="1" dirty="0" smtClean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UN-REDD </a:t>
                      </a:r>
                      <a:r>
                        <a:rPr lang="fr-FR" sz="3600" b="1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Côte d'Ivoire 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3 210 000</a:t>
                      </a:r>
                      <a:endParaRPr lang="fr-FR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00" marR="25700" marT="13564" marB="13564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1545025" y="299540"/>
            <a:ext cx="7330962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BUGET RECAPITULATIF SOLLICITE A L’ONU-REDD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24400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à coins arrondis 15"/>
          <p:cNvSpPr/>
          <p:nvPr/>
        </p:nvSpPr>
        <p:spPr>
          <a:xfrm>
            <a:off x="389964" y="134874"/>
            <a:ext cx="5499847" cy="540000"/>
          </a:xfrm>
          <a:prstGeom prst="roundRect">
            <a:avLst/>
          </a:prstGeom>
          <a:ln w="3810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fr-FR" sz="2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BUDGET GENERAL RPP   2014 - 2017</a:t>
            </a:r>
            <a:endParaRPr lang="fr-FR" sz="2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Cambria" panose="02040503050406030204" pitchFamily="18" charset="0"/>
            </a:endParaRPr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>
          <a:xfrm>
            <a:off x="11631701" y="6463926"/>
            <a:ext cx="432000" cy="365125"/>
          </a:xfrm>
        </p:spPr>
        <p:txBody>
          <a:bodyPr/>
          <a:lstStyle/>
          <a:p>
            <a:pPr algn="ctr"/>
            <a:fld id="{85135034-0F3D-455E-A2E5-702EE016B1B7}" type="slidenum">
              <a:rPr lang="fr-FR" sz="1400" i="1" smtClean="0">
                <a:ln>
                  <a:solidFill>
                    <a:sysClr val="windowText" lastClr="000000"/>
                  </a:solidFill>
                </a:ln>
                <a:latin typeface="Goudy Old Style" panose="02020502050305020303" pitchFamily="18" charset="0"/>
              </a:rPr>
              <a:pPr algn="ctr"/>
              <a:t>23</a:t>
            </a:fld>
            <a:endParaRPr lang="fr-FR" sz="1400" i="1" dirty="0">
              <a:ln>
                <a:solidFill>
                  <a:sysClr val="windowText" lastClr="000000"/>
                </a:solidFill>
              </a:ln>
              <a:latin typeface="Goudy Old Style" panose="02020502050305020303" pitchFamily="18" charset="0"/>
            </a:endParaRPr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2640969"/>
              </p:ext>
            </p:extLst>
          </p:nvPr>
        </p:nvGraphicFramePr>
        <p:xfrm>
          <a:off x="54592" y="809217"/>
          <a:ext cx="12063701" cy="59407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6669"/>
                <a:gridCol w="1062168"/>
                <a:gridCol w="722412"/>
                <a:gridCol w="789049"/>
                <a:gridCol w="739734"/>
                <a:gridCol w="903123"/>
                <a:gridCol w="724289"/>
                <a:gridCol w="789049"/>
                <a:gridCol w="756170"/>
                <a:gridCol w="805487"/>
                <a:gridCol w="756171"/>
                <a:gridCol w="1489380"/>
              </a:tblGrid>
              <a:tr h="57077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1" u="none" strike="noStrike" dirty="0">
                          <a:effectLst/>
                          <a:latin typeface="Centaur" panose="02030504050205020304" pitchFamily="18" charset="0"/>
                        </a:rPr>
                        <a:t> </a:t>
                      </a:r>
                      <a:r>
                        <a:rPr lang="fr-FR" sz="1600" b="1" u="none" strike="noStrike" dirty="0" smtClean="0">
                          <a:effectLst/>
                          <a:latin typeface="Centaur" panose="02030504050205020304" pitchFamily="18" charset="0"/>
                        </a:rPr>
                        <a:t>PARTNERS/COMPONENT</a:t>
                      </a:r>
                      <a:endParaRPr lang="fr-FR" sz="16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1" u="none" strike="noStrike" dirty="0">
                          <a:effectLst/>
                          <a:latin typeface="Arial Black" panose="020B0A04020102020204" pitchFamily="34" charset="0"/>
                        </a:rPr>
                        <a:t> 1A </a:t>
                      </a:r>
                      <a:endParaRPr lang="fr-FR" sz="1600" b="1" i="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1" u="none" strike="noStrike" dirty="0">
                          <a:effectLst/>
                          <a:latin typeface="Arial Black" panose="020B0A04020102020204" pitchFamily="34" charset="0"/>
                        </a:rPr>
                        <a:t> 1B </a:t>
                      </a:r>
                      <a:endParaRPr lang="fr-FR" sz="1600" b="1" i="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1" u="none" strike="noStrike" dirty="0">
                          <a:effectLst/>
                          <a:latin typeface="Arial Black" panose="020B0A04020102020204" pitchFamily="34" charset="0"/>
                        </a:rPr>
                        <a:t> 1C </a:t>
                      </a:r>
                      <a:endParaRPr lang="fr-FR" sz="1600" b="1" i="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1" u="none" strike="noStrike" dirty="0">
                          <a:effectLst/>
                          <a:latin typeface="Arial Black" panose="020B0A04020102020204" pitchFamily="34" charset="0"/>
                        </a:rPr>
                        <a:t> 2A </a:t>
                      </a:r>
                      <a:endParaRPr lang="fr-FR" sz="1600" b="1" i="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1" u="none" strike="noStrike" dirty="0">
                          <a:effectLst/>
                          <a:latin typeface="Arial Black" panose="020B0A04020102020204" pitchFamily="34" charset="0"/>
                        </a:rPr>
                        <a:t> 2B </a:t>
                      </a:r>
                      <a:endParaRPr lang="fr-FR" sz="1600" b="1" i="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1" u="none" strike="noStrike" dirty="0">
                          <a:effectLst/>
                          <a:latin typeface="Arial Black" panose="020B0A04020102020204" pitchFamily="34" charset="0"/>
                        </a:rPr>
                        <a:t> 2C </a:t>
                      </a:r>
                      <a:endParaRPr lang="fr-FR" sz="1600" b="1" i="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1" u="none" strike="noStrike" dirty="0">
                          <a:effectLst/>
                          <a:latin typeface="Arial Black" panose="020B0A04020102020204" pitchFamily="34" charset="0"/>
                        </a:rPr>
                        <a:t> 2D </a:t>
                      </a:r>
                      <a:endParaRPr lang="fr-FR" sz="1600" b="1" i="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1" u="none" strike="noStrike" dirty="0">
                          <a:effectLst/>
                          <a:latin typeface="Arial Black" panose="020B0A04020102020204" pitchFamily="34" charset="0"/>
                        </a:rPr>
                        <a:t>      3   </a:t>
                      </a:r>
                      <a:endParaRPr lang="fr-FR" sz="1600" b="1" i="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1" u="none" strike="noStrike" dirty="0">
                          <a:effectLst/>
                          <a:latin typeface="Arial Black" panose="020B0A04020102020204" pitchFamily="34" charset="0"/>
                        </a:rPr>
                        <a:t> 4A </a:t>
                      </a:r>
                      <a:endParaRPr lang="fr-FR" sz="1600" b="1" i="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1" u="none" strike="noStrike" dirty="0">
                          <a:effectLst/>
                          <a:latin typeface="Arial Black" panose="020B0A04020102020204" pitchFamily="34" charset="0"/>
                        </a:rPr>
                        <a:t> 4B </a:t>
                      </a:r>
                      <a:endParaRPr lang="fr-FR" sz="1600" b="1" i="0" u="none" strike="noStrike" dirty="0"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1600" b="1" u="none" strike="noStrike" dirty="0">
                          <a:effectLst/>
                          <a:latin typeface="Centaur" panose="02030504050205020304" pitchFamily="18" charset="0"/>
                        </a:rPr>
                        <a:t> </a:t>
                      </a:r>
                      <a:r>
                        <a:rPr lang="fr-FR" sz="16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TOTAL</a:t>
                      </a:r>
                      <a:r>
                        <a:rPr lang="fr-FR" sz="1600" b="1" u="none" strike="noStrike" dirty="0">
                          <a:effectLst/>
                          <a:latin typeface="Centaur" panose="02030504050205020304" pitchFamily="18" charset="0"/>
                        </a:rPr>
                        <a:t> </a:t>
                      </a:r>
                      <a:endParaRPr lang="fr-FR" sz="16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570779">
                <a:tc>
                  <a:txBody>
                    <a:bodyPr/>
                    <a:lstStyle/>
                    <a:p>
                      <a:pPr algn="l" fontAlgn="ctr"/>
                      <a:r>
                        <a:rPr lang="fr-FR" sz="1800" b="0" i="0" u="none" strike="noStrike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 Black" panose="020B0A04020102020204" pitchFamily="34" charset="0"/>
                        </a:rPr>
                        <a:t>TOTAL</a:t>
                      </a:r>
                      <a:r>
                        <a:rPr lang="fr-FR" sz="1800" b="0" i="0" u="none" strike="noStrike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 Black" panose="020B0A04020102020204" pitchFamily="34" charset="0"/>
                        </a:rPr>
                        <a:t> COST</a:t>
                      </a:r>
                      <a:endParaRPr lang="fr-FR" sz="18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entaur" panose="02030504050205020304" pitchFamily="18" charset="0"/>
                        </a:rPr>
                        <a:t>  3 364   </a:t>
                      </a:r>
                      <a:endParaRPr lang="fr-FR" sz="20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entaur" panose="02030504050205020304" pitchFamily="18" charset="0"/>
                        </a:rPr>
                        <a:t>  1 345   </a:t>
                      </a:r>
                      <a:endParaRPr lang="fr-FR" sz="20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entaur" panose="02030504050205020304" pitchFamily="18" charset="0"/>
                        </a:rPr>
                        <a:t>  1 135   </a:t>
                      </a:r>
                      <a:endParaRPr lang="fr-FR" sz="20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entaur" panose="02030504050205020304" pitchFamily="18" charset="0"/>
                        </a:rPr>
                        <a:t>  9 840   </a:t>
                      </a:r>
                      <a:endParaRPr lang="fr-FR" sz="20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entaur" panose="02030504050205020304" pitchFamily="18" charset="0"/>
                        </a:rPr>
                        <a:t>     801   </a:t>
                      </a:r>
                      <a:endParaRPr lang="fr-FR" sz="20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entaur" panose="02030504050205020304" pitchFamily="18" charset="0"/>
                        </a:rPr>
                        <a:t>  564   </a:t>
                      </a:r>
                      <a:endParaRPr lang="fr-FR" sz="20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entaur" panose="02030504050205020304" pitchFamily="18" charset="0"/>
                        </a:rPr>
                        <a:t>   683   </a:t>
                      </a:r>
                      <a:endParaRPr lang="fr-FR" sz="20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entaur" panose="02030504050205020304" pitchFamily="18" charset="0"/>
                        </a:rPr>
                        <a:t>  1 297   </a:t>
                      </a:r>
                      <a:endParaRPr lang="fr-FR" sz="20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u="none" strike="noStrike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Centaur" panose="02030504050205020304" pitchFamily="18" charset="0"/>
                        </a:rPr>
                        <a:t>  340   </a:t>
                      </a:r>
                      <a:endParaRPr lang="fr-FR" sz="2000" b="1" i="0" u="none" strike="noStrike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      </a:t>
                      </a:r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Arial Black" panose="020B0A04020102020204" pitchFamily="34" charset="0"/>
                        </a:rPr>
                        <a:t>19 368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524411">
                <a:tc>
                  <a:txBody>
                    <a:bodyPr/>
                    <a:lstStyle/>
                    <a:p>
                      <a:pPr algn="l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Gouvernement de la RCI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</a:t>
                      </a:r>
                      <a:endParaRPr lang="fr-FR" sz="2000" b="1" u="none" strike="noStrike" dirty="0" smtClean="0"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b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   </a:t>
                      </a:r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3</a:t>
                      </a:r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45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</a:t>
                      </a:r>
                      <a:r>
                        <a:rPr lang="fr-FR" sz="2000" b="1" u="none" strike="noStrike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 </a:t>
                      </a:r>
                    </a:p>
                    <a:p>
                      <a:pPr algn="r" fontAlgn="ctr"/>
                      <a:r>
                        <a:rPr lang="fr-FR" sz="2000" b="1" u="none" strike="noStrike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245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570779">
                <a:tc>
                  <a:txBody>
                    <a:bodyPr/>
                    <a:lstStyle/>
                    <a:p>
                      <a:pPr algn="l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FCPF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endParaRPr lang="fr-FR" sz="2000" b="1" u="none" strike="noStrike" dirty="0" smtClean="0"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 </a:t>
                      </a:r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2 271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600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285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  80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endParaRPr lang="fr-FR" sz="2000" b="1" u="none" strike="noStrike" dirty="0" smtClean="0"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 </a:t>
                      </a:r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564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  </a:t>
                      </a:r>
                      <a:endParaRPr lang="fr-FR" sz="2000" b="1" u="none" strike="noStrike" dirty="0" smtClean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</a:t>
                      </a:r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3 800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</a:t>
                      </a:r>
                      <a:r>
                        <a:rPr lang="fr-FR" sz="2400" b="1" u="none" strike="noStrike" dirty="0">
                          <a:solidFill>
                            <a:srgbClr val="FF0000"/>
                          </a:solidFill>
                          <a:effectLst/>
                          <a:latin typeface="Centaur" panose="02030504050205020304" pitchFamily="18" charset="0"/>
                        </a:rPr>
                        <a:t>ONU-REDD </a:t>
                      </a:r>
                      <a:endParaRPr lang="fr-FR" sz="2000" b="1" i="0" u="none" strike="noStrike" dirty="0">
                        <a:solidFill>
                          <a:srgbClr val="FF0000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</a:t>
                      </a:r>
                      <a:endParaRPr lang="fr-FR" sz="2000" b="1" u="none" strike="noStrike" dirty="0" smtClean="0"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545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400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200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</a:t>
                      </a:r>
                      <a:endParaRPr lang="fr-FR" sz="2000" b="1" u="none" strike="noStrike" dirty="0" smtClean="0"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585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180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</a:t>
                      </a:r>
                      <a:endParaRPr lang="fr-FR" sz="2000" b="1" u="none" strike="noStrike" dirty="0" smtClean="0"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250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500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</a:t>
                      </a:r>
                      <a:endParaRPr lang="fr-FR" sz="2000" b="1" u="none" strike="noStrike" dirty="0" smtClean="0"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</a:t>
                      </a:r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340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   </a:t>
                      </a:r>
                      <a:endParaRPr lang="fr-FR" sz="2000" b="1" u="none" strike="noStrike" dirty="0" smtClean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</a:t>
                      </a:r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3 </a:t>
                      </a:r>
                      <a:r>
                        <a:rPr lang="fr-FR" sz="2000" b="1" u="none" strike="noStrike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210</a:t>
                      </a:r>
                      <a:r>
                        <a:rPr lang="fr-FR" sz="2000" b="1" u="none" strike="noStrike" baseline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</a:t>
                      </a:r>
                      <a:r>
                        <a:rPr lang="fr-FR" sz="2000" b="1" u="none" strike="noStrike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570779">
                <a:tc>
                  <a:txBody>
                    <a:bodyPr/>
                    <a:lstStyle/>
                    <a:p>
                      <a:pPr algn="l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AFD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</a:t>
                      </a:r>
                      <a:endParaRPr lang="fr-FR" sz="2000" b="1" u="none" strike="noStrike" dirty="0" smtClean="0"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203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  40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330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endParaRPr lang="fr-FR" sz="2000" b="1" u="none" strike="noStrike" dirty="0" smtClean="0"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 </a:t>
                      </a:r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1 335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endParaRPr lang="fr-FR" sz="2000" b="1" u="none" strike="noStrike" dirty="0" smtClean="0"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103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420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</a:t>
                      </a:r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   </a:t>
                      </a:r>
                      <a:endParaRPr lang="fr-FR" sz="2000" b="1" u="none" strike="noStrike" dirty="0" smtClean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</a:t>
                      </a:r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2 431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570779">
                <a:tc>
                  <a:txBody>
                    <a:bodyPr/>
                    <a:lstStyle/>
                    <a:p>
                      <a:pPr algn="l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IRD </a:t>
                      </a:r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/ GEOFORAFRI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</a:t>
                      </a:r>
                      <a:endParaRPr lang="fr-FR" sz="2000" b="1" u="none" strike="noStrike" dirty="0" smtClean="0"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100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150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</a:t>
                      </a:r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      </a:t>
                      </a:r>
                      <a:endParaRPr lang="fr-FR" sz="2000" b="1" u="none" strike="noStrike" dirty="0" smtClean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</a:t>
                      </a:r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250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570779">
                <a:tc>
                  <a:txBody>
                    <a:bodyPr/>
                    <a:lstStyle/>
                    <a:p>
                      <a:pPr algn="l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UE/EFI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</a:t>
                      </a:r>
                      <a:endParaRPr lang="fr-FR" sz="2000" b="1" u="none" strike="noStrike" dirty="0" smtClean="0"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226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 181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       </a:t>
                      </a:r>
                      <a:endParaRPr lang="fr-FR" sz="2000" b="1" u="none" strike="noStrike" dirty="0" smtClean="0"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effectLst/>
                          <a:latin typeface="Centaur" panose="02030504050205020304" pitchFamily="18" charset="0"/>
                        </a:rPr>
                        <a:t> </a:t>
                      </a:r>
                      <a:r>
                        <a:rPr lang="fr-FR" sz="2000" b="1" u="none" strike="noStrike" dirty="0">
                          <a:effectLst/>
                          <a:latin typeface="Centaur" panose="02030504050205020304" pitchFamily="18" charset="0"/>
                        </a:rPr>
                        <a:t>30   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      </a:t>
                      </a:r>
                      <a:endParaRPr lang="fr-FR" sz="2000" b="1" u="none" strike="noStrike" dirty="0" smtClean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  <a:p>
                      <a:pPr algn="r" fontAlgn="ctr"/>
                      <a:r>
                        <a:rPr lang="fr-FR" sz="2000" b="1" u="none" strike="noStrike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</a:t>
                      </a:r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437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570779">
                <a:tc>
                  <a:txBody>
                    <a:bodyPr/>
                    <a:lstStyle/>
                    <a:p>
                      <a:pPr algn="l" fontAlgn="ctr"/>
                      <a:r>
                        <a:rPr lang="fr-FR" sz="2000" b="1" i="0" u="none" strike="noStrike" baseline="0" dirty="0" smtClean="0">
                          <a:effectLst/>
                          <a:latin typeface="Centaur" panose="02030504050205020304" pitchFamily="18" charset="0"/>
                        </a:rPr>
                        <a:t> GEF</a:t>
                      </a:r>
                      <a:r>
                        <a:rPr lang="fr-FR" sz="2000" b="1" i="0" u="none" strike="noStrike" dirty="0" smtClean="0">
                          <a:effectLst/>
                          <a:latin typeface="Centaur" panose="02030504050205020304" pitchFamily="18" charset="0"/>
                        </a:rPr>
                        <a:t> 6 – GIZ</a:t>
                      </a:r>
                      <a:r>
                        <a:rPr lang="fr-FR" sz="2000" b="1" i="0" u="none" strike="noStrike" baseline="0" dirty="0" smtClean="0">
                          <a:effectLst/>
                          <a:latin typeface="Centaur" panose="02030504050205020304" pitchFamily="18" charset="0"/>
                        </a:rPr>
                        <a:t> - </a:t>
                      </a:r>
                      <a:r>
                        <a:rPr lang="fr-FR" sz="2000" b="1" i="0" u="none" strike="noStrike" baseline="0" dirty="0" err="1" smtClean="0">
                          <a:effectLst/>
                          <a:latin typeface="Centaur" panose="02030504050205020304" pitchFamily="18" charset="0"/>
                        </a:rPr>
                        <a:t>AfDB</a:t>
                      </a:r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i="0" u="none" strike="noStrike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?  ?  ?    </a:t>
                      </a:r>
                      <a:r>
                        <a:rPr lang="fr-FR" sz="2000" b="1" i="0" u="none" strike="noStrike" baseline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570779">
                <a:tc>
                  <a:txBody>
                    <a:bodyPr/>
                    <a:lstStyle/>
                    <a:p>
                      <a:pPr algn="just" fontAlgn="ctr"/>
                      <a:r>
                        <a:rPr lang="fr-FR" sz="1800" b="1" u="none" strike="noStrike" dirty="0">
                          <a:effectLst/>
                          <a:latin typeface="Centaur" panose="02030504050205020304" pitchFamily="18" charset="0"/>
                        </a:rPr>
                        <a:t> </a:t>
                      </a:r>
                      <a:r>
                        <a:rPr lang="fr-FR" sz="18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Gap </a:t>
                      </a:r>
                      <a:endParaRPr lang="fr-FR" sz="18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0D1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r>
                        <a:rPr lang="fr-FR" sz="2000" b="1" u="none" strike="noStrike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0D1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0D1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 305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0D1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 320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0D1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7 694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0D1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 360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0D1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  -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0D1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200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0D1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 227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0D1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  -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0D1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r-FR" sz="2000" b="1" u="none" strike="noStrike" dirty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        9 </a:t>
                      </a:r>
                      <a:r>
                        <a:rPr lang="fr-FR" sz="2000" b="1" u="none" strike="noStrike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Centaur" panose="02030504050205020304" pitchFamily="18" charset="0"/>
                        </a:rPr>
                        <a:t>316   </a:t>
                      </a:r>
                      <a:endParaRPr lang="fr-FR" sz="2000" b="1" i="0" u="none" strike="noStrike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Centaur" panose="020305040502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0D1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1759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37068" y="153657"/>
            <a:ext cx="7718377" cy="1311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Aft>
                <a:spcPts val="800"/>
              </a:spcAft>
            </a:pPr>
            <a:r>
              <a:rPr lang="fr-FR" sz="6600" dirty="0" smtClean="0">
                <a:ln w="38100">
                  <a:solidFill>
                    <a:srgbClr val="FF9933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Muchas Gracias</a:t>
            </a:r>
            <a:endParaRPr lang="fr-FR" sz="6600" dirty="0">
              <a:ln w="38100">
                <a:solidFill>
                  <a:srgbClr val="FF9933"/>
                </a:solidFill>
              </a:ln>
              <a:solidFill>
                <a:schemeClr val="accent2">
                  <a:lumMod val="75000"/>
                </a:schemeClr>
              </a:solidFill>
              <a:effectLst/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5" name="Groupe 24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578226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26" name="Rectangle 25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8" name="Groupe 27"/>
          <p:cNvGrpSpPr/>
          <p:nvPr>
            <p:custDataLst>
              <p:tags r:id="rId2"/>
            </p:custDataLst>
          </p:nvPr>
        </p:nvGrpSpPr>
        <p:grpSpPr>
          <a:xfrm>
            <a:off x="11602906" y="-11376"/>
            <a:ext cx="578226" cy="6857874"/>
            <a:chOff x="0" y="0"/>
            <a:chExt cx="218941" cy="6857874"/>
          </a:xfrm>
          <a:solidFill>
            <a:srgbClr val="C00000"/>
          </a:solidFill>
        </p:grpSpPr>
        <p:sp>
          <p:nvSpPr>
            <p:cNvPr id="29" name="Rectangle 28"/>
            <p:cNvSpPr/>
            <p:nvPr/>
          </p:nvSpPr>
          <p:spPr>
            <a:xfrm>
              <a:off x="0" y="0"/>
              <a:ext cx="218941" cy="862885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0" y="809221"/>
              <a:ext cx="218941" cy="6048653"/>
            </a:xfrm>
            <a:prstGeom prst="rect">
              <a:avLst/>
            </a:prstGeom>
            <a:grpFill/>
            <a:ln w="19050"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39" y="1705967"/>
            <a:ext cx="9703558" cy="479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99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13876</TotalTime>
  <Words>2415</Words>
  <Application>Microsoft Office PowerPoint</Application>
  <PresentationFormat>Custom</PresentationFormat>
  <Paragraphs>448</Paragraphs>
  <Slides>24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Thème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REDD-FAO</dc:creator>
  <cp:lastModifiedBy>Helena ERIKSSON</cp:lastModifiedBy>
  <cp:revision>401</cp:revision>
  <dcterms:created xsi:type="dcterms:W3CDTF">2013-11-27T14:19:25Z</dcterms:created>
  <dcterms:modified xsi:type="dcterms:W3CDTF">2014-07-10T12:50:03Z</dcterms:modified>
</cp:coreProperties>
</file>