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1" r:id="rId2"/>
    <p:sldMasterId id="2147483795" r:id="rId3"/>
    <p:sldMasterId id="2147483783" r:id="rId4"/>
    <p:sldMasterId id="2147483819" r:id="rId5"/>
    <p:sldMasterId id="2147483831" r:id="rId6"/>
    <p:sldMasterId id="2147483807" r:id="rId7"/>
    <p:sldMasterId id="2147483735" r:id="rId8"/>
    <p:sldMasterId id="2147483698" r:id="rId9"/>
    <p:sldMasterId id="2147483660" r:id="rId10"/>
  </p:sldMasterIdLst>
  <p:notesMasterIdLst>
    <p:notesMasterId r:id="rId27"/>
  </p:notesMasterIdLst>
  <p:sldIdLst>
    <p:sldId id="256" r:id="rId11"/>
    <p:sldId id="275" r:id="rId12"/>
    <p:sldId id="265" r:id="rId13"/>
    <p:sldId id="296" r:id="rId14"/>
    <p:sldId id="291" r:id="rId15"/>
    <p:sldId id="304" r:id="rId16"/>
    <p:sldId id="303" r:id="rId17"/>
    <p:sldId id="305" r:id="rId18"/>
    <p:sldId id="312" r:id="rId19"/>
    <p:sldId id="306" r:id="rId20"/>
    <p:sldId id="300" r:id="rId21"/>
    <p:sldId id="311" r:id="rId22"/>
    <p:sldId id="309" r:id="rId23"/>
    <p:sldId id="310" r:id="rId24"/>
    <p:sldId id="313" r:id="rId25"/>
    <p:sldId id="302" r:id="rId2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56"/>
            <p14:sldId id="275"/>
            <p14:sldId id="265"/>
            <p14:sldId id="296"/>
            <p14:sldId id="291"/>
            <p14:sldId id="304"/>
            <p14:sldId id="303"/>
            <p14:sldId id="305"/>
            <p14:sldId id="312"/>
            <p14:sldId id="306"/>
            <p14:sldId id="300"/>
            <p14:sldId id="311"/>
            <p14:sldId id="309"/>
            <p14:sldId id="310"/>
            <p14:sldId id="313"/>
            <p14:sldId id="30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294" autoAdjust="0"/>
    <p:restoredTop sz="76095" autoAdjust="0"/>
  </p:normalViewPr>
  <p:slideViewPr>
    <p:cSldViewPr showGuides="1">
      <p:cViewPr>
        <p:scale>
          <a:sx n="60" d="100"/>
          <a:sy n="60" d="100"/>
        </p:scale>
        <p:origin x="-1560" y="-19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4" d="100"/>
          <a:sy n="84" d="100"/>
        </p:scale>
        <p:origin x="-3120"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0F40BD1-4A5B-4B99-9969-58EDF11C3E4E}" type="datetimeFigureOut">
              <a:rPr lang="en-GB" smtClean="0"/>
              <a:pPr/>
              <a:t>10/07/2014</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1402C22-DCBB-47C0-AAFD-5E08B87CFAFF}" type="slidenum">
              <a:rPr lang="en-GB" smtClean="0"/>
              <a:pPr/>
              <a:t>‹#›</a:t>
            </a:fld>
            <a:endParaRPr lang="en-GB"/>
          </a:p>
        </p:txBody>
      </p:sp>
    </p:spTree>
    <p:extLst>
      <p:ext uri="{BB962C8B-B14F-4D97-AF65-F5344CB8AC3E}">
        <p14:creationId xmlns:p14="http://schemas.microsoft.com/office/powerpoint/2010/main" val="173984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3313" y="465138"/>
            <a:ext cx="46482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a:t>
            </a:fld>
            <a:endParaRPr lang="en-GB"/>
          </a:p>
        </p:txBody>
      </p:sp>
    </p:spTree>
    <p:extLst>
      <p:ext uri="{BB962C8B-B14F-4D97-AF65-F5344CB8AC3E}">
        <p14:creationId xmlns:p14="http://schemas.microsoft.com/office/powerpoint/2010/main" val="383246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GB" dirty="0" smtClean="0"/>
              <a:t>Welcome everyone to this first</a:t>
            </a:r>
            <a:r>
              <a:rPr lang="en-GB" baseline="0" dirty="0" smtClean="0"/>
              <a:t> session of the day on CBR+. </a:t>
            </a:r>
          </a:p>
          <a:p>
            <a:endParaRPr lang="en-GB" baseline="0" dirty="0" smtClean="0"/>
          </a:p>
          <a:p>
            <a:pPr marL="174708" indent="-174708">
              <a:buFont typeface="Arial" panose="020B0604020202020204" pitchFamily="34" charset="0"/>
              <a:buChar char="•"/>
            </a:pPr>
            <a:r>
              <a:rPr lang="en-GB" baseline="0" dirty="0" smtClean="0"/>
              <a:t>The aim of this presentation is to give you an update on how CBR+ is progressing. As most of you know, CBR+ was approved at PB10 in Lombok, Indonesia a year ago, and was allocated $4 million from the generous contribution of Norway. I’m very pleased to update you on the great progress that has been happening to get this pioneering initiative off the ground over the last year, and the steps we and our regional and country colleagues have been taking since I last updated you at PB11 in Geneva last year.</a:t>
            </a:r>
          </a:p>
          <a:p>
            <a:pPr marL="174708" indent="-174708">
              <a:buFont typeface="Arial" panose="020B0604020202020204" pitchFamily="34" charset="0"/>
              <a:buChar char="•"/>
            </a:pPr>
            <a:endParaRPr lang="en-GB" baseline="0" dirty="0" smtClean="0"/>
          </a:p>
          <a:p>
            <a:endParaRPr lang="en-GB" dirty="0" smtClean="0"/>
          </a:p>
          <a:p>
            <a:endParaRPr lang="en-GB" dirty="0" smtClean="0"/>
          </a:p>
        </p:txBody>
      </p:sp>
      <p:sp>
        <p:nvSpPr>
          <p:cNvPr id="4" name="Slide Number Placeholder 3"/>
          <p:cNvSpPr>
            <a:spLocks noGrp="1"/>
          </p:cNvSpPr>
          <p:nvPr>
            <p:ph type="sldNum" sz="quarter" idx="10"/>
          </p:nvPr>
        </p:nvSpPr>
        <p:spPr/>
        <p:txBody>
          <a:bodyPr/>
          <a:lstStyle/>
          <a:p>
            <a:fld id="{71402C22-DCBB-47C0-AAFD-5E08B87CFAFF}" type="slidenum">
              <a:rPr lang="en-GB" smtClean="0"/>
              <a:pPr/>
              <a:t>2</a:t>
            </a:fld>
            <a:endParaRPr lang="en-GB"/>
          </a:p>
        </p:txBody>
      </p:sp>
    </p:spTree>
    <p:extLst>
      <p:ext uri="{BB962C8B-B14F-4D97-AF65-F5344CB8AC3E}">
        <p14:creationId xmlns:p14="http://schemas.microsoft.com/office/powerpoint/2010/main" val="1292024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457200"/>
            <a:ext cx="4648200" cy="3486150"/>
          </a:xfrm>
        </p:spPr>
      </p:sp>
      <p:sp>
        <p:nvSpPr>
          <p:cNvPr id="3" name="Notes Placeholder 2"/>
          <p:cNvSpPr>
            <a:spLocks noGrp="1"/>
          </p:cNvSpPr>
          <p:nvPr>
            <p:ph type="body" idx="1"/>
          </p:nvPr>
        </p:nvSpPr>
        <p:spPr>
          <a:xfrm>
            <a:off x="609600" y="4038600"/>
            <a:ext cx="5608320" cy="4343400"/>
          </a:xfrm>
        </p:spPr>
        <p:txBody>
          <a:bodyPr/>
          <a:lstStyle/>
          <a:p>
            <a:pPr marL="174708" indent="-174708">
              <a:buFont typeface="Arial" panose="020B0604020202020204" pitchFamily="34" charset="0"/>
              <a:buChar char="•"/>
            </a:pPr>
            <a:r>
              <a:rPr lang="en-US" baseline="0" dirty="0" smtClean="0"/>
              <a:t>I’m eager to focus mainly on updates, but I’ll run through some key points about how CBR+ will work to refresh your memories. I also refer you to the Guidance Note on CBR+ that is available online in English, French and Spanish if you’d like more details</a:t>
            </a:r>
            <a:r>
              <a:rPr lang="en-US" dirty="0" smtClean="0"/>
              <a:t>. </a:t>
            </a:r>
          </a:p>
          <a:p>
            <a:pPr marL="0" indent="0">
              <a:buFont typeface="Arial" panose="020B0604020202020204" pitchFamily="34" charset="0"/>
              <a:buNone/>
            </a:pPr>
            <a:endParaRPr lang="en-US" dirty="0" smtClean="0"/>
          </a:p>
          <a:p>
            <a:pPr marL="174708" indent="-174708">
              <a:buFont typeface="Arial" panose="020B0604020202020204" pitchFamily="34" charset="0"/>
              <a:buChar char="•"/>
            </a:pPr>
            <a:r>
              <a:rPr lang="en-US" dirty="0" smtClean="0"/>
              <a:t>USD $4 million was allocated to CBR+ at PB 10.</a:t>
            </a:r>
          </a:p>
          <a:p>
            <a:pPr marL="174708" indent="-174708">
              <a:buFont typeface="Arial" panose="020B0604020202020204" pitchFamily="34" charset="0"/>
              <a:buChar char="•"/>
            </a:pPr>
            <a:endParaRPr lang="en-US" dirty="0" smtClean="0"/>
          </a:p>
          <a:p>
            <a:pPr marL="174708" indent="-174708">
              <a:buFont typeface="Arial" panose="020B0604020202020204" pitchFamily="34" charset="0"/>
              <a:buChar char="•"/>
            </a:pPr>
            <a:r>
              <a:rPr lang="en-US" dirty="0" smtClean="0"/>
              <a:t>CBR+ will provide grant</a:t>
            </a:r>
            <a:r>
              <a:rPr lang="en-US" baseline="0" dirty="0" smtClean="0"/>
              <a:t> of up to $50,000 to communities, NGOs and indigenous peoples, to empower them to participate in the design, implementation and monitoring of REDD+ readiness activities, while ensuring linkages to national REDD+ processes. </a:t>
            </a:r>
          </a:p>
          <a:p>
            <a:pPr marL="174708" indent="-174708">
              <a:buFont typeface="Arial" panose="020B0604020202020204" pitchFamily="34" charset="0"/>
              <a:buChar char="•"/>
            </a:pPr>
            <a:endParaRPr lang="en-US" baseline="0" dirty="0" smtClean="0"/>
          </a:p>
          <a:p>
            <a:pPr marL="174708" indent="-174708">
              <a:buFont typeface="Arial" panose="020B0604020202020204" pitchFamily="34" charset="0"/>
              <a:buChar char="•"/>
            </a:pPr>
            <a:r>
              <a:rPr lang="en-US" b="1" baseline="0" dirty="0" smtClean="0"/>
              <a:t>It’s important to note that the vast majority of that four million (over 87 %) will go directly to the countries. That will fund direct grants to communities, as well as country level support activities e.g. capacity building, outreach, knowledge management, M&amp;E etc.</a:t>
            </a:r>
          </a:p>
          <a:p>
            <a:endParaRPr lang="en-US" baseline="0" dirty="0" smtClean="0"/>
          </a:p>
          <a:p>
            <a:pPr marL="174708" indent="-174708">
              <a:buFont typeface="Arial" panose="020B0604020202020204" pitchFamily="34" charset="0"/>
              <a:buChar char="•"/>
            </a:pPr>
            <a:r>
              <a:rPr lang="en-US" baseline="0" dirty="0" smtClean="0"/>
              <a:t>CBR+ is being implemented in partnership with the GEF Small Grant Programme, who have decades of experience in delivering grants directly to communities in developing countries. </a:t>
            </a:r>
          </a:p>
          <a:p>
            <a:pPr marL="174708" indent="-174708">
              <a:buFont typeface="Arial" panose="020B0604020202020204" pitchFamily="34" charset="0"/>
              <a:buChar char="•"/>
            </a:pPr>
            <a:endParaRPr lang="en-US" dirty="0" smtClean="0"/>
          </a:p>
          <a:p>
            <a:pPr marL="174708" indent="-174708">
              <a:buFont typeface="Arial" panose="020B0604020202020204" pitchFamily="34" charset="0"/>
              <a:buChar char="•"/>
            </a:pPr>
            <a:r>
              <a:rPr lang="en-US" dirty="0" smtClean="0"/>
              <a:t>A crucial aspect of CBR+ is that community-level grants</a:t>
            </a:r>
            <a:r>
              <a:rPr lang="en-US" baseline="0" dirty="0" smtClean="0"/>
              <a:t> will complement ongoing national REDD+ processes and UN-REDD National Programmes. </a:t>
            </a:r>
            <a:endParaRPr lang="en-US" dirty="0" smtClean="0"/>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3</a:t>
            </a:fld>
            <a:endParaRPr lang="en-GB"/>
          </a:p>
        </p:txBody>
      </p:sp>
    </p:spTree>
    <p:extLst>
      <p:ext uri="{BB962C8B-B14F-4D97-AF65-F5344CB8AC3E}">
        <p14:creationId xmlns:p14="http://schemas.microsoft.com/office/powerpoint/2010/main" val="2294054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66800" y="457200"/>
            <a:ext cx="4648200" cy="3486150"/>
          </a:xfrm>
        </p:spPr>
      </p:sp>
      <p:sp>
        <p:nvSpPr>
          <p:cNvPr id="3" name="Notes Placeholder 2"/>
          <p:cNvSpPr>
            <a:spLocks noGrp="1"/>
          </p:cNvSpPr>
          <p:nvPr>
            <p:ph type="body" idx="1"/>
          </p:nvPr>
        </p:nvSpPr>
        <p:spPr>
          <a:xfrm>
            <a:off x="685800" y="4114800"/>
            <a:ext cx="5608320" cy="4183380"/>
          </a:xfrm>
        </p:spPr>
        <p:txBody>
          <a:bodyPr/>
          <a:lstStyle/>
          <a:p>
            <a:pPr marL="174708" indent="-174708">
              <a:buFont typeface="Arial" panose="020B0604020202020204" pitchFamily="34" charset="0"/>
              <a:buChar char="•"/>
            </a:pPr>
            <a:r>
              <a:rPr lang="en-US" dirty="0" smtClean="0"/>
              <a:t>As</a:t>
            </a:r>
            <a:r>
              <a:rPr lang="en-US" baseline="0" dirty="0" smtClean="0"/>
              <a:t> a component is the Stakeholder Engagement work area, CBR+ is being delivered by UNDP. I am overseeing it on behalf of the UN-REDD Management Group, and we have two members of the UNDP UN-REDD team (Dearbhla Keegan and Nina Kantcheva) overseeing the day-to-day management of CBR+ at the global level.</a:t>
            </a:r>
          </a:p>
          <a:p>
            <a:endParaRPr lang="en-US" baseline="0" dirty="0" smtClean="0"/>
          </a:p>
          <a:p>
            <a:pPr marL="174708" indent="-174708">
              <a:buFont typeface="Arial" panose="020B0604020202020204" pitchFamily="34" charset="0"/>
              <a:buChar char="•"/>
            </a:pPr>
            <a:r>
              <a:rPr lang="en-US" baseline="0" dirty="0" smtClean="0"/>
              <a:t>At the country level, CBR+ is being managed by SGP’s National Coordinators (UNDP staff experienced in managing small grant processes at the country level), working closely with UN-REDD staff who are providing technical guidance and ensuring robust links to UN-REDD processes.</a:t>
            </a:r>
          </a:p>
          <a:p>
            <a:pPr marL="174708" indent="-174708">
              <a:buFont typeface="Arial" panose="020B0604020202020204" pitchFamily="34" charset="0"/>
              <a:buChar char="•"/>
            </a:pPr>
            <a:endParaRPr lang="en-US" baseline="0" dirty="0" smtClean="0"/>
          </a:p>
          <a:p>
            <a:pPr marL="174708" indent="-174708">
              <a:buFont typeface="Arial" panose="020B0604020202020204" pitchFamily="34" charset="0"/>
              <a:buChar char="•"/>
            </a:pPr>
            <a:r>
              <a:rPr lang="en-US" baseline="0" dirty="0" smtClean="0"/>
              <a:t>SGP National Steering Committees are already in place in SGP countries. For CBR+, these have been supplemented with REDD+ expertise from the National Programme steering committees and IP/CSO platforms to form CBR+ National Steering Committees. CBR+ NSCs will approve CBR+ Country Plans and will select grantees. The precise composition of each CBR+ NSC varies from country to country but they all have government, IP and CSO representation.</a:t>
            </a:r>
          </a:p>
          <a:p>
            <a:pPr marL="174708" indent="-174708">
              <a:buFont typeface="Arial" panose="020B0604020202020204" pitchFamily="34" charset="0"/>
              <a:buChar char="•"/>
            </a:pPr>
            <a:endParaRPr lang="en-US" baseline="0" dirty="0" smtClean="0"/>
          </a:p>
          <a:p>
            <a:pPr marL="174708" indent="-174708">
              <a:buFont typeface="Arial" panose="020B0604020202020204" pitchFamily="34" charset="0"/>
              <a:buChar char="•"/>
            </a:pPr>
            <a:r>
              <a:rPr lang="en-US" baseline="0" dirty="0" smtClean="0"/>
              <a:t>CBR+ Country Plans are currently being developed in each pilot country. These will outline the approach for selecting grant recipients in each country, and ensure that the CBR+ grants complement ongoing REDD+ processes.</a:t>
            </a:r>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4</a:t>
            </a:fld>
            <a:endParaRPr lang="en-GB"/>
          </a:p>
        </p:txBody>
      </p:sp>
    </p:spTree>
    <p:extLst>
      <p:ext uri="{BB962C8B-B14F-4D97-AF65-F5344CB8AC3E}">
        <p14:creationId xmlns:p14="http://schemas.microsoft.com/office/powerpoint/2010/main" val="2294054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25525" y="387350"/>
            <a:ext cx="4648200" cy="3486150"/>
          </a:xfrm>
        </p:spPr>
      </p:sp>
      <p:sp>
        <p:nvSpPr>
          <p:cNvPr id="3" name="Notes Placeholder 2"/>
          <p:cNvSpPr>
            <a:spLocks noGrp="1"/>
          </p:cNvSpPr>
          <p:nvPr>
            <p:ph type="body" idx="1"/>
          </p:nvPr>
        </p:nvSpPr>
        <p:spPr>
          <a:xfrm>
            <a:off x="545253" y="4028440"/>
            <a:ext cx="5608320" cy="4183380"/>
          </a:xfrm>
        </p:spPr>
        <p:txBody>
          <a:bodyPr/>
          <a:lstStyle/>
          <a:p>
            <a:pPr marL="174708" indent="-174708">
              <a:buFont typeface="Arial" panose="020B0604020202020204" pitchFamily="34" charset="0"/>
              <a:buChar char="•"/>
            </a:pPr>
            <a:r>
              <a:rPr lang="en-US" baseline="0" dirty="0" smtClean="0"/>
              <a:t>As per the recommendation of PB11, we assessed the feasibility of Panama being a pilot country and concluded that Panama would indeed be a suitable pilot country</a:t>
            </a:r>
          </a:p>
          <a:p>
            <a:pPr marL="174708" indent="-174708">
              <a:buFont typeface="Arial" panose="020B0604020202020204" pitchFamily="34" charset="0"/>
              <a:buChar char="•"/>
            </a:pPr>
            <a:endParaRPr lang="en-US" baseline="0" dirty="0" smtClean="0"/>
          </a:p>
          <a:p>
            <a:pPr marL="174708" indent="-174708">
              <a:buFont typeface="Arial" panose="020B0604020202020204" pitchFamily="34" charset="0"/>
              <a:buChar char="•"/>
            </a:pPr>
            <a:r>
              <a:rPr lang="en-US" baseline="0" dirty="0" smtClean="0"/>
              <a:t>At the global level we have been driving forward crucial preparatory activities that must be in place before CBR+ grants can be disbursed, including:</a:t>
            </a:r>
          </a:p>
          <a:p>
            <a:pPr marL="640594" lvl="1" indent="-174708">
              <a:buFont typeface="Wingdings" panose="05000000000000000000" pitchFamily="2" charset="2"/>
              <a:buChar char="Ø"/>
            </a:pPr>
            <a:r>
              <a:rPr lang="en-US" baseline="0" dirty="0" smtClean="0"/>
              <a:t>Confirmation of the six </a:t>
            </a:r>
            <a:r>
              <a:rPr lang="en-US" u="sng" baseline="0" dirty="0" smtClean="0"/>
              <a:t>pilot countries</a:t>
            </a:r>
            <a:r>
              <a:rPr lang="en-US" baseline="0" dirty="0" smtClean="0"/>
              <a:t>; </a:t>
            </a:r>
          </a:p>
          <a:p>
            <a:pPr marL="640594" lvl="1" indent="-174708">
              <a:buFont typeface="Wingdings" panose="05000000000000000000" pitchFamily="2" charset="2"/>
              <a:buChar char="Ø"/>
            </a:pPr>
            <a:r>
              <a:rPr lang="en-US" baseline="0" dirty="0" smtClean="0"/>
              <a:t>Development of </a:t>
            </a:r>
            <a:r>
              <a:rPr lang="en-US" u="sng" baseline="0" dirty="0" smtClean="0"/>
              <a:t>coordination and financial arrangements with GEF-SGP </a:t>
            </a:r>
            <a:r>
              <a:rPr lang="en-US" baseline="0" dirty="0" smtClean="0"/>
              <a:t>to deliver both grants and vital support activities such as monitoring and evaluation, knowledge management and outreach to community-level stakeholders. The working relationship with SGP has proved very productive so far – we are benefitting greatly from their decades of expertise in community grant-making and their on-the ground presence</a:t>
            </a:r>
          </a:p>
          <a:p>
            <a:pPr marL="640594" lvl="1" indent="-174708">
              <a:buFont typeface="Wingdings" panose="05000000000000000000" pitchFamily="2" charset="2"/>
              <a:buChar char="Ø"/>
            </a:pPr>
            <a:r>
              <a:rPr lang="en-US" u="sng" baseline="0" dirty="0" smtClean="0"/>
              <a:t>Discussion of CBR+ with national counterparts </a:t>
            </a:r>
            <a:r>
              <a:rPr lang="en-US" baseline="0" dirty="0" smtClean="0"/>
              <a:t>in government, IP and CSO REDD+ platforms, UNDP country offices, and regional UN-REDD colleagues in each of the pilot countries to ensure stakeholders are engaged in and supportive of CBR+</a:t>
            </a:r>
          </a:p>
          <a:p>
            <a:pPr marL="640594" lvl="1" indent="-174708">
              <a:buFont typeface="Wingdings" panose="05000000000000000000" pitchFamily="2" charset="2"/>
              <a:buChar char="Ø"/>
            </a:pPr>
            <a:r>
              <a:rPr lang="en-US" baseline="0" dirty="0" smtClean="0"/>
              <a:t>Initiating processes to identify government, indigenous peoples and civil society stakeholders with REDD+ expertise to serve on the </a:t>
            </a:r>
            <a:r>
              <a:rPr lang="en-US" u="sng" baseline="0" dirty="0" smtClean="0"/>
              <a:t>CBR+ National Steering Committees</a:t>
            </a:r>
            <a:endParaRPr lang="en-US" u="sng" dirty="0" smtClean="0"/>
          </a:p>
          <a:p>
            <a:pPr marL="174708" indent="-174708">
              <a:buFont typeface="Arial" panose="020B0604020202020204" pitchFamily="34" charset="0"/>
              <a:buChar char="•"/>
            </a:pPr>
            <a:endParaRPr lang="en-US" dirty="0" smtClean="0"/>
          </a:p>
          <a:p>
            <a:pPr marL="174708" indent="-174708">
              <a:buFont typeface="Arial" panose="020B0604020202020204" pitchFamily="34" charset="0"/>
              <a:buChar char="•"/>
            </a:pPr>
            <a:r>
              <a:rPr lang="en-US" b="1" dirty="0" smtClean="0"/>
              <a:t>Although these activities are not reflected</a:t>
            </a:r>
            <a:r>
              <a:rPr lang="en-US" b="1" baseline="0" dirty="0" smtClean="0"/>
              <a:t> in the expenditure of CBR+ funds (which you will note in the 2013 annual report are not yet spent), they are nonetheless absolutely crucial to the long </a:t>
            </a:r>
            <a:r>
              <a:rPr lang="en-US" b="1" dirty="0" smtClean="0"/>
              <a:t>term sustainability of CBR+ and the success of this new partnership with the GEF-SGP. It’s important to recognize that low expenditure on CBR+ during 2013 does not reflect a lack of progress: in fact the opposite is the case. A great deal of non-financial</a:t>
            </a:r>
            <a:r>
              <a:rPr lang="en-US" b="1" baseline="0" dirty="0" smtClean="0"/>
              <a:t> resources have been invested during the latter half of 2013 and the first half of 2014 to drive forward inception activities that will be critical to ensuring a defined programmatic support structure, and, at the country level, the engagement and ownership of stakeholders. </a:t>
            </a:r>
          </a:p>
          <a:p>
            <a:pPr marL="174708" indent="-174708">
              <a:buFont typeface="Arial" panose="020B0604020202020204" pitchFamily="34" charset="0"/>
              <a:buChar char="•"/>
            </a:pPr>
            <a:endParaRPr lang="en-US" baseline="0" dirty="0" smtClean="0"/>
          </a:p>
          <a:p>
            <a:pPr marL="174708" indent="-174708">
              <a:buFont typeface="Arial" panose="020B0604020202020204" pitchFamily="34" charset="0"/>
              <a:buChar char="•"/>
            </a:pPr>
            <a:r>
              <a:rPr lang="en-US" baseline="0" dirty="0" smtClean="0"/>
              <a:t>Because of this thorough preparation phase, we are now very well-placed to disburse grants before the end of 2014, with the support of stakeholders and strong coordination between UN-REDD and SGP personnel</a:t>
            </a:r>
          </a:p>
          <a:p>
            <a:pPr marL="174708" indent="-174708">
              <a:buFont typeface="Arial" panose="020B0604020202020204"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fld id="{71402C22-DCBB-47C0-AAFD-5E08B87CFAFF}" type="slidenum">
              <a:rPr lang="en-GB" smtClean="0"/>
              <a:pPr/>
              <a:t>5</a:t>
            </a:fld>
            <a:endParaRPr lang="en-GB"/>
          </a:p>
        </p:txBody>
      </p:sp>
    </p:spTree>
    <p:extLst>
      <p:ext uri="{BB962C8B-B14F-4D97-AF65-F5344CB8AC3E}">
        <p14:creationId xmlns:p14="http://schemas.microsoft.com/office/powerpoint/2010/main" val="1777233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baseline="0" dirty="0" smtClean="0"/>
              <a:t>We formally launched CBR+ at a reception during the UNPFII in New York in May. We were </a:t>
            </a:r>
            <a:r>
              <a:rPr lang="en-US" baseline="0" dirty="0" err="1" smtClean="0"/>
              <a:t>honoured</a:t>
            </a:r>
            <a:r>
              <a:rPr lang="en-US" baseline="0" dirty="0" smtClean="0"/>
              <a:t> to have some distinguishes colleagues and friend of the UN-REDD Programme join us – Kanyinke </a:t>
            </a:r>
            <a:r>
              <a:rPr lang="en-US" baseline="0" dirty="0" err="1" smtClean="0"/>
              <a:t>Sena</a:t>
            </a:r>
            <a:r>
              <a:rPr lang="en-US" baseline="0" dirty="0" smtClean="0"/>
              <a:t> – former UNPFII Chair and UN-REDD PB member; also Joan Carling, Secretary-General of the Asia Indigenous Peoples Pact.</a:t>
            </a:r>
          </a:p>
        </p:txBody>
      </p:sp>
      <p:sp>
        <p:nvSpPr>
          <p:cNvPr id="4" name="Slide Number Placeholder 3"/>
          <p:cNvSpPr>
            <a:spLocks noGrp="1"/>
          </p:cNvSpPr>
          <p:nvPr>
            <p:ph type="sldNum" sz="quarter" idx="10"/>
          </p:nvPr>
        </p:nvSpPr>
        <p:spPr/>
        <p:txBody>
          <a:bodyPr/>
          <a:lstStyle/>
          <a:p>
            <a:fld id="{71402C22-DCBB-47C0-AAFD-5E08B87CFAFF}" type="slidenum">
              <a:rPr lang="en-GB" smtClean="0"/>
              <a:pPr/>
              <a:t>6</a:t>
            </a:fld>
            <a:endParaRPr lang="en-GB"/>
          </a:p>
        </p:txBody>
      </p:sp>
    </p:spTree>
    <p:extLst>
      <p:ext uri="{BB962C8B-B14F-4D97-AF65-F5344CB8AC3E}">
        <p14:creationId xmlns:p14="http://schemas.microsoft.com/office/powerpoint/2010/main" val="1777233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66800" y="304800"/>
            <a:ext cx="4267200" cy="2819400"/>
          </a:xfrm>
        </p:spPr>
      </p:sp>
      <p:sp>
        <p:nvSpPr>
          <p:cNvPr id="3" name="Notes Placeholder 2"/>
          <p:cNvSpPr>
            <a:spLocks noGrp="1"/>
          </p:cNvSpPr>
          <p:nvPr>
            <p:ph type="body" idx="1"/>
          </p:nvPr>
        </p:nvSpPr>
        <p:spPr>
          <a:xfrm>
            <a:off x="685800" y="3505200"/>
            <a:ext cx="5608320" cy="4800600"/>
          </a:xfrm>
        </p:spPr>
        <p:txBody>
          <a:bodyPr/>
          <a:lstStyle/>
          <a:p>
            <a:pPr marL="174708" indent="-174708">
              <a:buFont typeface="Arial" panose="020B0604020202020204" pitchFamily="34" charset="0"/>
              <a:buChar char="•"/>
            </a:pPr>
            <a:r>
              <a:rPr lang="en-GB" dirty="0" smtClean="0"/>
              <a:t>These are the six pilot</a:t>
            </a:r>
            <a:r>
              <a:rPr lang="en-GB" baseline="0" dirty="0" smtClean="0"/>
              <a:t> countries for CBR+: 2 per region, all with National Programmes.</a:t>
            </a:r>
          </a:p>
          <a:p>
            <a:endParaRPr lang="en-GB" baseline="0" dirty="0" smtClean="0"/>
          </a:p>
          <a:p>
            <a:pPr marL="174708" indent="-174708">
              <a:buFont typeface="Arial" panose="020B0604020202020204" pitchFamily="34" charset="0"/>
              <a:buChar char="•"/>
            </a:pPr>
            <a:r>
              <a:rPr lang="en-GB" baseline="0" dirty="0" smtClean="0"/>
              <a:t>Real variety among the 6 pilot countries:</a:t>
            </a:r>
          </a:p>
          <a:p>
            <a:pPr marL="640594" lvl="1" indent="-174708">
              <a:buFont typeface="Wingdings" panose="05000000000000000000" pitchFamily="2" charset="2"/>
              <a:buChar char="Ø"/>
            </a:pPr>
            <a:r>
              <a:rPr lang="en-GB" baseline="0" dirty="0" smtClean="0"/>
              <a:t>Each country faces different context, different challenges, so CBR+ is being implemented slightly differently in each country to take account of that</a:t>
            </a:r>
          </a:p>
          <a:p>
            <a:pPr marL="640594" lvl="1" indent="-174708">
              <a:buFont typeface="Wingdings" panose="05000000000000000000" pitchFamily="2" charset="2"/>
              <a:buChar char="Ø"/>
            </a:pPr>
            <a:r>
              <a:rPr lang="en-GB" baseline="0" dirty="0" smtClean="0"/>
              <a:t>For example, in some of these countries there was already a very strong connection and relationships between SGP and UN-REDD (e.g. in Paraguay where the SGP NSC and UN-REDD NSC overlapped almost entirely). In other countries this relationship is being established from scratch</a:t>
            </a:r>
          </a:p>
          <a:p>
            <a:pPr marL="640594" lvl="1" indent="-174708">
              <a:buFont typeface="Wingdings" panose="05000000000000000000" pitchFamily="2" charset="2"/>
              <a:buChar char="Ø"/>
            </a:pPr>
            <a:r>
              <a:rPr lang="en-GB" baseline="0" dirty="0" smtClean="0"/>
              <a:t>Some countries face specific challenges e.g. Panama where a change in government is in currently taking place – this is delaying the formation of the CBR+ NSC, as they wait for the government representative to be identified</a:t>
            </a:r>
            <a:endParaRPr lang="en-GB" dirty="0" smtClean="0"/>
          </a:p>
          <a:p>
            <a:pPr marL="174708" indent="-174708">
              <a:buFont typeface="Wingdings" panose="05000000000000000000" pitchFamily="2" charset="2"/>
              <a:buChar char="Ø"/>
            </a:pPr>
            <a:endParaRPr lang="en-GB" dirty="0" smtClean="0"/>
          </a:p>
          <a:p>
            <a:pPr marL="174708" indent="-174708">
              <a:buFont typeface="Arial" panose="020B0604020202020204" pitchFamily="34" charset="0"/>
              <a:buChar char="•"/>
            </a:pPr>
            <a:r>
              <a:rPr lang="en-GB" dirty="0" smtClean="0"/>
              <a:t>Just to remind you how these pilot countries were selected:</a:t>
            </a:r>
          </a:p>
          <a:p>
            <a:pPr marL="640594" lvl="1" indent="-174708">
              <a:buFont typeface="Wingdings" panose="05000000000000000000" pitchFamily="2" charset="2"/>
              <a:buChar char="Ø"/>
            </a:pPr>
            <a:r>
              <a:rPr lang="en-GB" dirty="0" smtClean="0"/>
              <a:t>First</a:t>
            </a:r>
            <a:r>
              <a:rPr lang="en-GB" baseline="0" dirty="0" smtClean="0"/>
              <a:t> narrowed down to </a:t>
            </a:r>
            <a:r>
              <a:rPr lang="en-GB" u="sng" baseline="0" dirty="0" smtClean="0"/>
              <a:t>only countries with both National Programmes, and SGP country programmes</a:t>
            </a:r>
          </a:p>
          <a:p>
            <a:pPr marL="640594" lvl="1" indent="-174708">
              <a:buFont typeface="Wingdings" panose="05000000000000000000" pitchFamily="2" charset="2"/>
              <a:buChar char="Ø"/>
            </a:pPr>
            <a:r>
              <a:rPr lang="en-US" dirty="0" smtClean="0"/>
              <a:t>Determination of each country’s suitability for piloting CBR+ was made based on extensive discussion with SGP’s Country Programme Management Team, who consulted with SGP Country Teams. SGP advised on the capacity and resources of each SGP Country Programme. Selection was also based on extensive consultation with UN-REDD Regional Technical Advisors and Stakeholder Engagement Specialists, who also consulted their FAO and UNEP counterparts at regional and country levels. National Programme delivery rates were also taken into account.</a:t>
            </a:r>
            <a:endParaRPr lang="en-GB" dirty="0" smtClean="0"/>
          </a:p>
        </p:txBody>
      </p:sp>
      <p:sp>
        <p:nvSpPr>
          <p:cNvPr id="4" name="Slide Number Placeholder 3"/>
          <p:cNvSpPr>
            <a:spLocks noGrp="1"/>
          </p:cNvSpPr>
          <p:nvPr>
            <p:ph type="sldNum" sz="quarter" idx="10"/>
          </p:nvPr>
        </p:nvSpPr>
        <p:spPr/>
        <p:txBody>
          <a:bodyPr/>
          <a:lstStyle/>
          <a:p>
            <a:fld id="{71402C22-DCBB-47C0-AAFD-5E08B87CFAFF}" type="slidenum">
              <a:rPr lang="en-GB" smtClean="0"/>
              <a:pPr/>
              <a:t>7</a:t>
            </a:fld>
            <a:endParaRPr lang="en-GB"/>
          </a:p>
        </p:txBody>
      </p:sp>
    </p:spTree>
    <p:extLst>
      <p:ext uri="{BB962C8B-B14F-4D97-AF65-F5344CB8AC3E}">
        <p14:creationId xmlns:p14="http://schemas.microsoft.com/office/powerpoint/2010/main" val="1588900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15000"/>
              </a:lnSpc>
              <a:buFont typeface="Symbol"/>
              <a:buChar char=""/>
            </a:pPr>
            <a:r>
              <a:rPr lang="en-US" dirty="0">
                <a:ea typeface="Calibri"/>
                <a:cs typeface="Times New Roman"/>
              </a:rPr>
              <a:t>Four new members have been added to form the CBR+ NSC: </a:t>
            </a:r>
          </a:p>
          <a:p>
            <a:pPr marL="757066" lvl="1" indent="-291179">
              <a:lnSpc>
                <a:spcPct val="115000"/>
              </a:lnSpc>
              <a:buFont typeface="Wingdings" panose="05000000000000000000" pitchFamily="2" charset="2"/>
              <a:buChar char="Ø"/>
            </a:pPr>
            <a:r>
              <a:rPr lang="en-US" dirty="0">
                <a:ea typeface="Calibri"/>
                <a:cs typeface="Times New Roman"/>
              </a:rPr>
              <a:t>H.E </a:t>
            </a:r>
            <a:r>
              <a:rPr lang="en-US" dirty="0" err="1">
                <a:ea typeface="Calibri"/>
                <a:cs typeface="Times New Roman"/>
              </a:rPr>
              <a:t>Chuop</a:t>
            </a:r>
            <a:r>
              <a:rPr lang="en-US" dirty="0">
                <a:ea typeface="Calibri"/>
                <a:cs typeface="Times New Roman"/>
              </a:rPr>
              <a:t> Paris, deputy Secretary-General of National Council for Green Growth (</a:t>
            </a:r>
            <a:r>
              <a:rPr lang="en-US" dirty="0" err="1">
                <a:ea typeface="Calibri"/>
                <a:cs typeface="Times New Roman"/>
              </a:rPr>
              <a:t>MoE</a:t>
            </a:r>
            <a:r>
              <a:rPr lang="en-US" dirty="0">
                <a:ea typeface="Calibri"/>
                <a:cs typeface="Times New Roman"/>
              </a:rPr>
              <a:t>); </a:t>
            </a:r>
          </a:p>
          <a:p>
            <a:pPr marL="757066" lvl="1" indent="-291179">
              <a:lnSpc>
                <a:spcPct val="115000"/>
              </a:lnSpc>
              <a:buFont typeface="Wingdings" panose="05000000000000000000" pitchFamily="2" charset="2"/>
              <a:buChar char="Ø"/>
            </a:pPr>
            <a:r>
              <a:rPr lang="en-US" dirty="0">
                <a:ea typeface="Calibri"/>
                <a:cs typeface="Times New Roman"/>
              </a:rPr>
              <a:t>H.E </a:t>
            </a:r>
            <a:r>
              <a:rPr lang="en-US" dirty="0" err="1">
                <a:ea typeface="Calibri"/>
                <a:cs typeface="Times New Roman"/>
              </a:rPr>
              <a:t>Hout</a:t>
            </a:r>
            <a:r>
              <a:rPr lang="en-US" dirty="0">
                <a:ea typeface="Calibri"/>
                <a:cs typeface="Times New Roman"/>
              </a:rPr>
              <a:t> </a:t>
            </a:r>
            <a:r>
              <a:rPr lang="en-US" dirty="0" err="1">
                <a:ea typeface="Calibri"/>
                <a:cs typeface="Times New Roman"/>
              </a:rPr>
              <a:t>Bunnary</a:t>
            </a:r>
            <a:r>
              <a:rPr lang="en-US" dirty="0">
                <a:ea typeface="Calibri"/>
                <a:cs typeface="Times New Roman"/>
              </a:rPr>
              <a:t>, deputy General of MAFF; </a:t>
            </a:r>
          </a:p>
          <a:p>
            <a:pPr marL="757066" lvl="1" indent="-291179">
              <a:lnSpc>
                <a:spcPct val="115000"/>
              </a:lnSpc>
              <a:buFont typeface="Wingdings" panose="05000000000000000000" pitchFamily="2" charset="2"/>
              <a:buChar char="Ø"/>
            </a:pPr>
            <a:r>
              <a:rPr lang="en-US" dirty="0">
                <a:ea typeface="Calibri"/>
                <a:cs typeface="Times New Roman"/>
              </a:rPr>
              <a:t>Mr. </a:t>
            </a:r>
            <a:r>
              <a:rPr lang="en-US" dirty="0" err="1">
                <a:ea typeface="Calibri"/>
                <a:cs typeface="Times New Roman"/>
              </a:rPr>
              <a:t>Chheurt</a:t>
            </a:r>
            <a:r>
              <a:rPr lang="en-US" dirty="0">
                <a:ea typeface="Calibri"/>
                <a:cs typeface="Times New Roman"/>
              </a:rPr>
              <a:t> </a:t>
            </a:r>
            <a:r>
              <a:rPr lang="en-US" dirty="0" err="1">
                <a:ea typeface="Calibri"/>
                <a:cs typeface="Times New Roman"/>
              </a:rPr>
              <a:t>Chhorn</a:t>
            </a:r>
            <a:r>
              <a:rPr lang="en-US" dirty="0">
                <a:ea typeface="Calibri"/>
                <a:cs typeface="Times New Roman"/>
              </a:rPr>
              <a:t>, IP representative to the REDD+ consultation group; </a:t>
            </a:r>
          </a:p>
          <a:p>
            <a:pPr marL="757066" lvl="1" indent="-291179">
              <a:lnSpc>
                <a:spcPct val="115000"/>
              </a:lnSpc>
              <a:buFont typeface="Wingdings" panose="05000000000000000000" pitchFamily="2" charset="2"/>
              <a:buChar char="Ø"/>
            </a:pPr>
            <a:r>
              <a:rPr lang="en-US" dirty="0">
                <a:ea typeface="Calibri"/>
                <a:cs typeface="Times New Roman"/>
              </a:rPr>
              <a:t>Ms. </a:t>
            </a:r>
            <a:r>
              <a:rPr lang="en-US" dirty="0" err="1">
                <a:ea typeface="Calibri"/>
                <a:cs typeface="Times New Roman"/>
              </a:rPr>
              <a:t>Teng</a:t>
            </a:r>
            <a:r>
              <a:rPr lang="en-US" dirty="0">
                <a:ea typeface="Calibri"/>
                <a:cs typeface="Times New Roman"/>
              </a:rPr>
              <a:t> </a:t>
            </a:r>
            <a:r>
              <a:rPr lang="en-US" dirty="0" err="1">
                <a:ea typeface="Calibri"/>
                <a:cs typeface="Times New Roman"/>
              </a:rPr>
              <a:t>Rithiny</a:t>
            </a:r>
            <a:r>
              <a:rPr lang="en-US" dirty="0">
                <a:ea typeface="Calibri"/>
                <a:cs typeface="Times New Roman"/>
              </a:rPr>
              <a:t>, NGO representative to the REDD+ consultation group.</a:t>
            </a:r>
          </a:p>
          <a:p>
            <a:pPr marL="349415" indent="-349415">
              <a:lnSpc>
                <a:spcPct val="115000"/>
              </a:lnSpc>
              <a:buFont typeface="Symbol"/>
              <a:buChar char=""/>
            </a:pPr>
            <a:r>
              <a:rPr lang="en-US" dirty="0">
                <a:ea typeface="Calibri"/>
                <a:cs typeface="Times New Roman"/>
              </a:rPr>
              <a:t>Agenda of the first CBR+ NSC meeting included:</a:t>
            </a:r>
          </a:p>
          <a:p>
            <a:pPr marL="757066" lvl="1" indent="-291179">
              <a:lnSpc>
                <a:spcPct val="115000"/>
              </a:lnSpc>
              <a:buFont typeface="Wingdings" panose="05000000000000000000" pitchFamily="2" charset="2"/>
              <a:buChar char="Ø"/>
            </a:pPr>
            <a:r>
              <a:rPr lang="en-US" dirty="0">
                <a:ea typeface="Calibri"/>
                <a:cs typeface="Times New Roman"/>
              </a:rPr>
              <a:t>Introduction of the NSC CBR+ members;</a:t>
            </a:r>
          </a:p>
          <a:p>
            <a:pPr marL="757066" lvl="1" indent="-291179">
              <a:lnSpc>
                <a:spcPct val="115000"/>
              </a:lnSpc>
              <a:buFont typeface="Wingdings" panose="05000000000000000000" pitchFamily="2" charset="2"/>
              <a:buChar char="Ø"/>
            </a:pPr>
            <a:r>
              <a:rPr lang="en-US" dirty="0">
                <a:ea typeface="Calibri"/>
                <a:cs typeface="Times New Roman"/>
              </a:rPr>
              <a:t>Introduction of the </a:t>
            </a:r>
            <a:r>
              <a:rPr lang="en-US" dirty="0" err="1">
                <a:ea typeface="Calibri"/>
                <a:cs typeface="Times New Roman"/>
              </a:rPr>
              <a:t>ToR</a:t>
            </a:r>
            <a:r>
              <a:rPr lang="en-US" dirty="0">
                <a:ea typeface="Calibri"/>
                <a:cs typeface="Times New Roman"/>
              </a:rPr>
              <a:t> of the NSC CBR+ (which have already been drafted);</a:t>
            </a:r>
          </a:p>
          <a:p>
            <a:pPr marL="757066" lvl="1" indent="-291179">
              <a:lnSpc>
                <a:spcPct val="115000"/>
              </a:lnSpc>
              <a:buFont typeface="Wingdings" panose="05000000000000000000" pitchFamily="2" charset="2"/>
              <a:buChar char="Ø"/>
            </a:pPr>
            <a:r>
              <a:rPr lang="en-US" dirty="0">
                <a:ea typeface="Calibri"/>
                <a:cs typeface="Times New Roman"/>
              </a:rPr>
              <a:t>Discussion of CBR+ Country Plan development guidelines and reconfirmation of who will develop this Plan (grant v procurement);</a:t>
            </a:r>
          </a:p>
          <a:p>
            <a:pPr marL="757066" lvl="1" indent="-291179">
              <a:lnSpc>
                <a:spcPct val="115000"/>
              </a:lnSpc>
              <a:buFont typeface="Wingdings" panose="05000000000000000000" pitchFamily="2" charset="2"/>
              <a:buChar char="Ø"/>
            </a:pPr>
            <a:r>
              <a:rPr lang="en-US" dirty="0">
                <a:ea typeface="Calibri"/>
                <a:cs typeface="Times New Roman"/>
              </a:rPr>
              <a:t>CBR+ activity plan for July-December 2014;</a:t>
            </a:r>
          </a:p>
          <a:p>
            <a:pPr marL="757066" lvl="1" indent="-291179">
              <a:lnSpc>
                <a:spcPct val="115000"/>
              </a:lnSpc>
              <a:buFont typeface="Wingdings" panose="05000000000000000000" pitchFamily="2" charset="2"/>
              <a:buChar char="Ø"/>
            </a:pPr>
            <a:r>
              <a:rPr lang="en-US" dirty="0">
                <a:ea typeface="Calibri"/>
                <a:cs typeface="Times New Roman"/>
              </a:rPr>
              <a:t>Sharing of the CBR+ guidance note, which has been translated into Khmer.</a:t>
            </a:r>
          </a:p>
          <a:p>
            <a:pPr marL="349415" indent="-349415">
              <a:lnSpc>
                <a:spcPct val="115000"/>
              </a:lnSpc>
              <a:buFont typeface="Symbol"/>
              <a:buChar char=""/>
            </a:pPr>
            <a:r>
              <a:rPr lang="en-US" dirty="0">
                <a:ea typeface="Calibri"/>
                <a:cs typeface="Times New Roman"/>
              </a:rPr>
              <a:t>A Zero draft of the CBR+ Country Plan has been developed by CO and UN-REDD staff, and is expected to be </a:t>
            </a:r>
            <a:r>
              <a:rPr lang="en-US" dirty="0" err="1">
                <a:ea typeface="Calibri"/>
                <a:cs typeface="Times New Roman"/>
              </a:rPr>
              <a:t>finalised</a:t>
            </a:r>
            <a:r>
              <a:rPr lang="en-US" dirty="0">
                <a:ea typeface="Calibri"/>
                <a:cs typeface="Times New Roman"/>
              </a:rPr>
              <a:t> in September/early October 2014, followed by consultations which will be carried out by an NGO;</a:t>
            </a:r>
          </a:p>
          <a:p>
            <a:pPr marL="349415" indent="-349415">
              <a:lnSpc>
                <a:spcPct val="115000"/>
              </a:lnSpc>
              <a:spcAft>
                <a:spcPts val="1019"/>
              </a:spcAft>
              <a:buFont typeface="Symbol"/>
              <a:buChar char=""/>
            </a:pPr>
            <a:r>
              <a:rPr lang="en-US" dirty="0">
                <a:ea typeface="Calibri"/>
                <a:cs typeface="Times New Roman"/>
              </a:rPr>
              <a:t>Hope to issue a call for proposals before the end of 2014.</a:t>
            </a:r>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8</a:t>
            </a:fld>
            <a:endParaRPr lang="en-GB"/>
          </a:p>
        </p:txBody>
      </p:sp>
    </p:spTree>
    <p:extLst>
      <p:ext uri="{BB962C8B-B14F-4D97-AF65-F5344CB8AC3E}">
        <p14:creationId xmlns:p14="http://schemas.microsoft.com/office/powerpoint/2010/main" val="1351781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15000"/>
              </a:lnSpc>
              <a:buFont typeface="Symbol"/>
              <a:buChar char=""/>
            </a:pPr>
            <a:r>
              <a:rPr lang="en-US" dirty="0">
                <a:ea typeface="Calibri"/>
                <a:cs typeface="Times New Roman"/>
              </a:rPr>
              <a:t>The SGP NSC was briefed on CBR+ on 6 May. UN-REDD staff briefed the NSC on national level REDD+ work and on opportunities to link CBR+ to ongoing work</a:t>
            </a:r>
            <a:r>
              <a:rPr lang="en-US" dirty="0" smtClean="0">
                <a:ea typeface="Calibri"/>
                <a:cs typeface="Times New Roman"/>
              </a:rPr>
              <a:t>.</a:t>
            </a:r>
          </a:p>
          <a:p>
            <a:pPr marL="0" indent="0">
              <a:lnSpc>
                <a:spcPct val="115000"/>
              </a:lnSpc>
              <a:buFont typeface="Symbol"/>
              <a:buNone/>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On 22 May, Shireen briefed the national UN-REDD body on CBR+ and SGP</a:t>
            </a:r>
            <a:r>
              <a:rPr lang="en-US" dirty="0" smtClean="0">
                <a:ea typeface="Calibri"/>
                <a:cs typeface="Times New Roman"/>
              </a:rPr>
              <a:t>.</a:t>
            </a:r>
          </a:p>
          <a:p>
            <a:pPr marL="0" indent="0">
              <a:lnSpc>
                <a:spcPct val="115000"/>
              </a:lnSpc>
              <a:buFont typeface="Symbol"/>
              <a:buNone/>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Members for the CBR+ NSC have been nominated but there is currently some issues with the NGO representative having second thoughts about accepting the position as it would preclude his organization from receiving SGP funds. It is hoped that this will be cleared up and the first CBR+ NSC meeting will be held before 10 July</a:t>
            </a:r>
            <a:r>
              <a:rPr lang="en-US" dirty="0" smtClean="0">
                <a:ea typeface="Calibri"/>
                <a:cs typeface="Times New Roman"/>
              </a:rPr>
              <a:t>.</a:t>
            </a:r>
          </a:p>
          <a:p>
            <a:pPr marL="0" indent="0">
              <a:lnSpc>
                <a:spcPct val="115000"/>
              </a:lnSpc>
              <a:buFont typeface="Symbol"/>
              <a:buNone/>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A grant will be issued to an </a:t>
            </a:r>
            <a:r>
              <a:rPr lang="en-US" dirty="0" smtClean="0">
                <a:ea typeface="Calibri"/>
                <a:cs typeface="Times New Roman"/>
              </a:rPr>
              <a:t>NGO or consultant </a:t>
            </a:r>
            <a:r>
              <a:rPr lang="en-US" dirty="0">
                <a:ea typeface="Calibri"/>
                <a:cs typeface="Times New Roman"/>
              </a:rPr>
              <a:t>to carry out the development of the CBR+ Country Plan, as well as outreach, KM and M&amp;E. CBR+ NSC members need to OK this at the upcoming meeting. This NGO will be supported by a university that has expertise in REDD</a:t>
            </a:r>
            <a:r>
              <a:rPr lang="en-US" dirty="0" smtClean="0">
                <a:ea typeface="Calibri"/>
                <a:cs typeface="Times New Roman"/>
              </a:rPr>
              <a:t>+.</a:t>
            </a:r>
          </a:p>
          <a:p>
            <a:pPr marL="0" indent="0">
              <a:lnSpc>
                <a:spcPct val="115000"/>
              </a:lnSpc>
              <a:buFont typeface="Symbol"/>
              <a:buNone/>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Grants are expected to begin disbursing by November</a:t>
            </a:r>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9</a:t>
            </a:fld>
            <a:endParaRPr lang="en-GB"/>
          </a:p>
        </p:txBody>
      </p:sp>
    </p:spTree>
    <p:extLst>
      <p:ext uri="{BB962C8B-B14F-4D97-AF65-F5344CB8AC3E}">
        <p14:creationId xmlns:p14="http://schemas.microsoft.com/office/powerpoint/2010/main" val="1598497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15000"/>
              </a:lnSpc>
              <a:buFont typeface="Symbol"/>
              <a:buChar char=""/>
            </a:pPr>
            <a:r>
              <a:rPr lang="en-US" dirty="0">
                <a:ea typeface="Calibri"/>
                <a:cs typeface="Times New Roman"/>
              </a:rPr>
              <a:t>CBR+ NSC composition is in process - should be formed by 15 July </a:t>
            </a:r>
          </a:p>
          <a:p>
            <a:pPr marL="349415" indent="-349415">
              <a:lnSpc>
                <a:spcPct val="115000"/>
              </a:lnSpc>
              <a:buFont typeface="Symbol"/>
              <a:buChar char=""/>
            </a:pPr>
            <a:r>
              <a:rPr lang="en-US" dirty="0">
                <a:ea typeface="Calibri"/>
                <a:cs typeface="Times New Roman"/>
              </a:rPr>
              <a:t>CSO representatives for the CBR+ NSC have been nominated. </a:t>
            </a:r>
            <a:r>
              <a:rPr lang="en-US" dirty="0" smtClean="0">
                <a:ea typeface="Calibri"/>
                <a:cs typeface="Times New Roman"/>
              </a:rPr>
              <a:t>Ellen (REDD+ focal point in CO) </a:t>
            </a:r>
            <a:r>
              <a:rPr lang="en-US" dirty="0">
                <a:ea typeface="Calibri"/>
                <a:cs typeface="Times New Roman"/>
              </a:rPr>
              <a:t>of the UN- REDD CO team is checking if selection procedures were respected. She is also working with the government to select its representatives. </a:t>
            </a:r>
          </a:p>
          <a:p>
            <a:pPr marL="349415" indent="-349415">
              <a:lnSpc>
                <a:spcPct val="115000"/>
              </a:lnSpc>
              <a:buFont typeface="Symbol"/>
              <a:buChar char=""/>
            </a:pPr>
            <a:r>
              <a:rPr lang="en-US" dirty="0">
                <a:ea typeface="Calibri"/>
                <a:cs typeface="Times New Roman"/>
              </a:rPr>
              <a:t>The Country Plan is being developed by a UN-REDD staff. The first draft is being examined for additional inputs. </a:t>
            </a:r>
          </a:p>
          <a:p>
            <a:pPr marL="349415" indent="-349415">
              <a:lnSpc>
                <a:spcPct val="115000"/>
              </a:lnSpc>
              <a:buFont typeface="Symbol"/>
              <a:buChar char=""/>
            </a:pPr>
            <a:r>
              <a:rPr lang="en-US" dirty="0">
                <a:ea typeface="Calibri"/>
                <a:cs typeface="Times New Roman"/>
              </a:rPr>
              <a:t>An NGO will be recruited to carry out stakeholders’ consultations on the Plan and to carry out a stakeholder validation workshop. </a:t>
            </a:r>
          </a:p>
          <a:p>
            <a:pPr marL="349415" indent="-349415">
              <a:lnSpc>
                <a:spcPct val="115000"/>
              </a:lnSpc>
              <a:spcAft>
                <a:spcPts val="1019"/>
              </a:spcAft>
              <a:buFont typeface="Symbol"/>
              <a:buChar char=""/>
            </a:pPr>
            <a:r>
              <a:rPr lang="en-US" dirty="0">
                <a:ea typeface="Calibri"/>
                <a:cs typeface="Times New Roman"/>
              </a:rPr>
              <a:t>It is hoped the NGO will be selected by July 28.</a:t>
            </a:r>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10</a:t>
            </a:fld>
            <a:endParaRPr lang="en-GB"/>
          </a:p>
        </p:txBody>
      </p:sp>
    </p:spTree>
    <p:extLst>
      <p:ext uri="{BB962C8B-B14F-4D97-AF65-F5344CB8AC3E}">
        <p14:creationId xmlns:p14="http://schemas.microsoft.com/office/powerpoint/2010/main" val="754981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NSC is composed already – includes Edwin Usang and another </a:t>
            </a:r>
            <a:r>
              <a:rPr lang="en-US" dirty="0" smtClean="0"/>
              <a:t>CSO </a:t>
            </a:r>
            <a:r>
              <a:rPr lang="en-US" dirty="0"/>
              <a:t>representatives; also </a:t>
            </a:r>
            <a:r>
              <a:rPr lang="en-US" dirty="0" err="1"/>
              <a:t>Odigha</a:t>
            </a:r>
            <a:r>
              <a:rPr lang="en-US" dirty="0"/>
              <a:t> </a:t>
            </a:r>
            <a:r>
              <a:rPr lang="en-US" dirty="0" err="1"/>
              <a:t>Odigha</a:t>
            </a:r>
            <a:r>
              <a:rPr lang="en-US" dirty="0"/>
              <a:t> – government representative from Cross River State</a:t>
            </a:r>
          </a:p>
          <a:p>
            <a:endParaRPr lang="en-US" dirty="0"/>
          </a:p>
          <a:p>
            <a:pPr marL="174708" indent="-174708">
              <a:buFont typeface="Arial" panose="020B0604020202020204" pitchFamily="34" charset="0"/>
              <a:buChar char="•"/>
            </a:pPr>
            <a:r>
              <a:rPr lang="en-US" dirty="0"/>
              <a:t>First CBR+ NSC meeting was planned for end of June but wanted to have a zero draft Plan first for the CBR+ NSC to review. First meeting now planned by first week of July - Expect substantial progress on CBR+ Country Plan after the first CBR+ NSC meeting</a:t>
            </a:r>
          </a:p>
          <a:p>
            <a:endParaRPr lang="en-US" dirty="0"/>
          </a:p>
          <a:p>
            <a:pPr marL="174708" indent="-174708">
              <a:buFont typeface="Arial" panose="020B0604020202020204" pitchFamily="34" charset="0"/>
              <a:buChar char="•"/>
            </a:pPr>
            <a:r>
              <a:rPr lang="en-US" dirty="0"/>
              <a:t>CBR+ will focus on Cross River State - currently many NGOs active with SGP in Cross River State, so </a:t>
            </a:r>
            <a:r>
              <a:rPr lang="en-US" dirty="0" smtClean="0"/>
              <a:t>we don’t </a:t>
            </a:r>
            <a:r>
              <a:rPr lang="en-US" dirty="0"/>
              <a:t>envision any problem getting strong proposals</a:t>
            </a:r>
          </a:p>
          <a:p>
            <a:endParaRPr lang="en-US" dirty="0"/>
          </a:p>
          <a:p>
            <a:pPr marL="174708" indent="-174708">
              <a:buFont typeface="Arial" panose="020B0604020202020204" pitchFamily="34" charset="0"/>
              <a:buChar char="•"/>
            </a:pPr>
            <a:r>
              <a:rPr lang="en-US" dirty="0"/>
              <a:t>Should be able to disburse grants before December</a:t>
            </a:r>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11</a:t>
            </a:fld>
            <a:endParaRPr lang="en-GB"/>
          </a:p>
        </p:txBody>
      </p:sp>
    </p:spTree>
    <p:extLst>
      <p:ext uri="{BB962C8B-B14F-4D97-AF65-F5344CB8AC3E}">
        <p14:creationId xmlns:p14="http://schemas.microsoft.com/office/powerpoint/2010/main" val="1891458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85900" y="381000"/>
            <a:ext cx="3962400" cy="2971800"/>
          </a:xfrm>
        </p:spPr>
      </p:sp>
      <p:sp>
        <p:nvSpPr>
          <p:cNvPr id="3" name="Notes Placeholder 2"/>
          <p:cNvSpPr>
            <a:spLocks noGrp="1"/>
          </p:cNvSpPr>
          <p:nvPr>
            <p:ph type="body" idx="1"/>
          </p:nvPr>
        </p:nvSpPr>
        <p:spPr>
          <a:xfrm>
            <a:off x="609600" y="3429000"/>
            <a:ext cx="5608320" cy="5029200"/>
          </a:xfrm>
        </p:spPr>
        <p:txBody>
          <a:bodyPr/>
          <a:lstStyle/>
          <a:p>
            <a:pPr marL="349415" indent="-349415">
              <a:lnSpc>
                <a:spcPct val="115000"/>
              </a:lnSpc>
              <a:buFont typeface="Symbol"/>
              <a:buChar char=""/>
            </a:pPr>
            <a:r>
              <a:rPr lang="en-US" dirty="0" smtClean="0">
                <a:ea typeface="Calibri"/>
                <a:cs typeface="Times New Roman"/>
              </a:rPr>
              <a:t>After discussion among various</a:t>
            </a:r>
            <a:r>
              <a:rPr lang="en-US" baseline="0" dirty="0" smtClean="0">
                <a:ea typeface="Calibri"/>
                <a:cs typeface="Times New Roman"/>
              </a:rPr>
              <a:t> stakeholders in Panama, it was agreed to add the byline “</a:t>
            </a:r>
            <a:r>
              <a:rPr lang="en-US" baseline="0" dirty="0" err="1" smtClean="0">
                <a:ea typeface="Calibri"/>
                <a:cs typeface="Times New Roman"/>
              </a:rPr>
              <a:t>Bosques</a:t>
            </a:r>
            <a:r>
              <a:rPr lang="en-US" baseline="0" dirty="0" smtClean="0">
                <a:ea typeface="Calibri"/>
                <a:cs typeface="Times New Roman"/>
              </a:rPr>
              <a:t> de Vida” to CBR+’s name in Panama, in order to make the name more memorable and to give it more positive </a:t>
            </a:r>
            <a:r>
              <a:rPr lang="en-US" baseline="0" smtClean="0">
                <a:ea typeface="Calibri"/>
                <a:cs typeface="Times New Roman"/>
              </a:rPr>
              <a:t>and locally-relevant </a:t>
            </a:r>
            <a:r>
              <a:rPr lang="en-US" baseline="0" dirty="0" smtClean="0">
                <a:ea typeface="Calibri"/>
                <a:cs typeface="Times New Roman"/>
              </a:rPr>
              <a:t>associations</a:t>
            </a:r>
            <a:endParaRPr lang="en-US" dirty="0" smtClean="0">
              <a:ea typeface="Calibri"/>
              <a:cs typeface="Times New Roman"/>
            </a:endParaRPr>
          </a:p>
          <a:p>
            <a:pPr marL="349415" indent="-349415">
              <a:lnSpc>
                <a:spcPct val="115000"/>
              </a:lnSpc>
              <a:buFont typeface="Symbol"/>
              <a:buChar char=""/>
            </a:pPr>
            <a:endParaRPr lang="en-US" dirty="0" smtClean="0">
              <a:ea typeface="Calibri"/>
              <a:cs typeface="Times New Roman"/>
            </a:endParaRPr>
          </a:p>
          <a:p>
            <a:pPr marL="349415" indent="-349415">
              <a:lnSpc>
                <a:spcPct val="115000"/>
              </a:lnSpc>
              <a:buFont typeface="Symbol"/>
              <a:buChar char=""/>
            </a:pPr>
            <a:r>
              <a:rPr lang="en-US" dirty="0" smtClean="0">
                <a:ea typeface="Calibri"/>
                <a:cs typeface="Times New Roman"/>
              </a:rPr>
              <a:t>Panama </a:t>
            </a:r>
            <a:r>
              <a:rPr lang="en-US" dirty="0">
                <a:ea typeface="Calibri"/>
                <a:cs typeface="Times New Roman"/>
              </a:rPr>
              <a:t>has had a few unique challenges to deal with that are affecting CBR+’s progress:</a:t>
            </a:r>
          </a:p>
          <a:p>
            <a:pPr marL="757066" lvl="1" indent="-291179">
              <a:lnSpc>
                <a:spcPct val="115000"/>
              </a:lnSpc>
              <a:buFont typeface="Wingdings" panose="05000000000000000000" pitchFamily="2" charset="2"/>
              <a:buChar char="Ø"/>
            </a:pPr>
            <a:r>
              <a:rPr lang="en-US" dirty="0" smtClean="0">
                <a:ea typeface="Calibri"/>
                <a:cs typeface="Times New Roman"/>
              </a:rPr>
              <a:t>Sensitivities around the NP associated with last year’s complaint from IPs has resulted</a:t>
            </a:r>
            <a:r>
              <a:rPr lang="en-US" baseline="0" dirty="0" smtClean="0">
                <a:ea typeface="Calibri"/>
                <a:cs typeface="Times New Roman"/>
              </a:rPr>
              <a:t> in </a:t>
            </a:r>
            <a:r>
              <a:rPr lang="en-US" dirty="0" smtClean="0">
                <a:ea typeface="Calibri"/>
                <a:cs typeface="Times New Roman"/>
              </a:rPr>
              <a:t>the need to advance very carefully with CBR+</a:t>
            </a:r>
          </a:p>
          <a:p>
            <a:pPr marL="757066" lvl="1" indent="-291179">
              <a:lnSpc>
                <a:spcPct val="115000"/>
              </a:lnSpc>
              <a:buFont typeface="Wingdings" panose="05000000000000000000" pitchFamily="2" charset="2"/>
              <a:buChar char="Ø"/>
            </a:pPr>
            <a:r>
              <a:rPr lang="en-US" dirty="0" smtClean="0">
                <a:ea typeface="Calibri"/>
                <a:cs typeface="Times New Roman"/>
              </a:rPr>
              <a:t>A </a:t>
            </a:r>
            <a:r>
              <a:rPr lang="en-US" dirty="0">
                <a:ea typeface="Calibri"/>
                <a:cs typeface="Times New Roman"/>
              </a:rPr>
              <a:t>new President and government as of July 1</a:t>
            </a:r>
          </a:p>
          <a:p>
            <a:pPr marL="465887" lvl="1">
              <a:lnSpc>
                <a:spcPct val="115000"/>
              </a:lnSpc>
            </a:pPr>
            <a:endParaRPr lang="en-US" dirty="0">
              <a:ea typeface="Calibri"/>
              <a:cs typeface="Times New Roman"/>
            </a:endParaRPr>
          </a:p>
          <a:p>
            <a:pPr marL="349415" indent="-349415">
              <a:lnSpc>
                <a:spcPct val="115000"/>
              </a:lnSpc>
              <a:buFont typeface="Symbol"/>
              <a:buChar char=""/>
            </a:pPr>
            <a:r>
              <a:rPr lang="en-US" b="1" dirty="0">
                <a:ea typeface="Calibri"/>
                <a:cs typeface="Times New Roman"/>
              </a:rPr>
              <a:t>In response to these challenges, a slightly different approach has been taken:</a:t>
            </a:r>
          </a:p>
          <a:p>
            <a:pPr marL="815302" lvl="1" indent="-349415">
              <a:lnSpc>
                <a:spcPct val="115000"/>
              </a:lnSpc>
              <a:buFont typeface="Wingdings" panose="05000000000000000000" pitchFamily="2" charset="2"/>
              <a:buChar char="Ø"/>
            </a:pPr>
            <a:r>
              <a:rPr lang="en-US" b="1" dirty="0">
                <a:ea typeface="Calibri"/>
                <a:cs typeface="Times New Roman"/>
              </a:rPr>
              <a:t>A Technical Advisory Group has been formed including government, IP, Afro-descendent, </a:t>
            </a:r>
            <a:r>
              <a:rPr lang="en-US" b="1" i="1" dirty="0" err="1">
                <a:ea typeface="Calibri"/>
                <a:cs typeface="Times New Roman"/>
              </a:rPr>
              <a:t>campesino</a:t>
            </a:r>
            <a:r>
              <a:rPr lang="en-US" b="1" dirty="0">
                <a:ea typeface="Calibri"/>
                <a:cs typeface="Times New Roman"/>
              </a:rPr>
              <a:t> and UNDP representatives. The TAG has already met and is pushing ahead with technical discussions and will present technical recommendations to the CBR+ NSC once it is formed. </a:t>
            </a:r>
          </a:p>
          <a:p>
            <a:pPr>
              <a:lnSpc>
                <a:spcPct val="115000"/>
              </a:lnSpc>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CBR+ NSC should be formed in a few weeks after the change in government. First meeting will hopefully take place the week of 21 July.</a:t>
            </a:r>
          </a:p>
          <a:p>
            <a:pPr marL="0" indent="0">
              <a:lnSpc>
                <a:spcPct val="115000"/>
              </a:lnSpc>
              <a:buFont typeface="Symbol"/>
              <a:buNone/>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It is hoped that the Plan will be validated in October, outreach and training for CBOs could happen in November.</a:t>
            </a:r>
          </a:p>
          <a:p>
            <a:pPr marL="349415" indent="-349415">
              <a:lnSpc>
                <a:spcPct val="115000"/>
              </a:lnSpc>
              <a:buFont typeface="Symbol"/>
              <a:buChar char=""/>
            </a:pPr>
            <a:endParaRPr lang="en-US" dirty="0">
              <a:ea typeface="Calibri"/>
              <a:cs typeface="Times New Roman"/>
            </a:endParaRPr>
          </a:p>
          <a:p>
            <a:pPr marL="349415" indent="-349415">
              <a:lnSpc>
                <a:spcPct val="115000"/>
              </a:lnSpc>
              <a:spcAft>
                <a:spcPts val="1019"/>
              </a:spcAft>
              <a:buFont typeface="Symbol"/>
              <a:buChar char=""/>
            </a:pPr>
            <a:r>
              <a:rPr lang="en-US" dirty="0">
                <a:ea typeface="Calibri"/>
                <a:cs typeface="Times New Roman"/>
              </a:rPr>
              <a:t>It may be possible to issue a call for proposals, and possibly even select and approve some grants, by December 2014.</a:t>
            </a:r>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12</a:t>
            </a:fld>
            <a:endParaRPr lang="en-GB"/>
          </a:p>
        </p:txBody>
      </p:sp>
    </p:spTree>
    <p:extLst>
      <p:ext uri="{BB962C8B-B14F-4D97-AF65-F5344CB8AC3E}">
        <p14:creationId xmlns:p14="http://schemas.microsoft.com/office/powerpoint/2010/main" val="412584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5700" y="304800"/>
            <a:ext cx="4470400" cy="3352800"/>
          </a:xfrm>
        </p:spPr>
      </p:sp>
      <p:sp>
        <p:nvSpPr>
          <p:cNvPr id="3" name="Notes Placeholder 2"/>
          <p:cNvSpPr>
            <a:spLocks noGrp="1"/>
          </p:cNvSpPr>
          <p:nvPr>
            <p:ph type="body" idx="1"/>
          </p:nvPr>
        </p:nvSpPr>
        <p:spPr>
          <a:xfrm>
            <a:off x="609600" y="3733800"/>
            <a:ext cx="5608320" cy="4488180"/>
          </a:xfrm>
        </p:spPr>
        <p:txBody>
          <a:bodyPr/>
          <a:lstStyle/>
          <a:p>
            <a:pPr marL="349415" indent="-349415">
              <a:lnSpc>
                <a:spcPct val="115000"/>
              </a:lnSpc>
              <a:buFont typeface="Symbol"/>
              <a:buChar char=""/>
            </a:pPr>
            <a:r>
              <a:rPr lang="en-US" dirty="0">
                <a:ea typeface="Calibri"/>
                <a:cs typeface="Times New Roman"/>
              </a:rPr>
              <a:t>The CBR+ NSC has been formed and the first meeting has already taken place. </a:t>
            </a:r>
          </a:p>
          <a:p>
            <a:pPr>
              <a:lnSpc>
                <a:spcPct val="115000"/>
              </a:lnSpc>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The CBR+ NSC consists of the 7 existing SGP NSC members with one additional member (INFONA). All existing SGP NSC members were already members of the UN-REDD Steering Committee and so it was only necessary to add this one more representative. Representatives of other organizations can be invited to join at a later date if needed. Current members include government, NGO, IPs and academia.</a:t>
            </a:r>
          </a:p>
          <a:p>
            <a:pPr>
              <a:lnSpc>
                <a:spcPct val="115000"/>
              </a:lnSpc>
            </a:pPr>
            <a:endParaRPr lang="en-US" dirty="0">
              <a:ea typeface="Calibri"/>
              <a:cs typeface="Times New Roman"/>
            </a:endParaRPr>
          </a:p>
          <a:p>
            <a:pPr marL="349415" indent="-349415">
              <a:lnSpc>
                <a:spcPct val="115000"/>
              </a:lnSpc>
              <a:buFont typeface="Symbol"/>
              <a:buChar char=""/>
            </a:pPr>
            <a:r>
              <a:rPr lang="en-US" b="1" dirty="0">
                <a:ea typeface="Calibri"/>
                <a:cs typeface="Times New Roman"/>
              </a:rPr>
              <a:t>The Country Plan is being developed by a consultant who is also developing the national REDD+ strategy, and is expected to be ready by September. </a:t>
            </a:r>
            <a:r>
              <a:rPr lang="en-US" dirty="0">
                <a:ea typeface="Calibri"/>
                <a:cs typeface="Times New Roman"/>
              </a:rPr>
              <a:t>The consultant’s contract is being extended to allow for additional time to prepare the CP as well.</a:t>
            </a:r>
          </a:p>
          <a:p>
            <a:pPr>
              <a:lnSpc>
                <a:spcPct val="115000"/>
              </a:lnSpc>
            </a:pPr>
            <a:endParaRPr lang="en-US" dirty="0">
              <a:ea typeface="Calibri"/>
              <a:cs typeface="Times New Roman"/>
            </a:endParaRPr>
          </a:p>
          <a:p>
            <a:pPr marL="349415" indent="-349415">
              <a:lnSpc>
                <a:spcPct val="115000"/>
              </a:lnSpc>
              <a:buFont typeface="Symbol"/>
              <a:buChar char=""/>
            </a:pPr>
            <a:r>
              <a:rPr lang="en-US" dirty="0">
                <a:ea typeface="Calibri"/>
                <a:cs typeface="Times New Roman"/>
              </a:rPr>
              <a:t>Local-level workshops will be held in strategic areas to consult on the Plan and also to build the capacity of communities.</a:t>
            </a:r>
          </a:p>
          <a:p>
            <a:pPr>
              <a:lnSpc>
                <a:spcPct val="115000"/>
              </a:lnSpc>
            </a:pPr>
            <a:endParaRPr lang="en-US" dirty="0">
              <a:ea typeface="Calibri"/>
              <a:cs typeface="Times New Roman"/>
            </a:endParaRPr>
          </a:p>
          <a:p>
            <a:pPr marL="349415" indent="-349415">
              <a:lnSpc>
                <a:spcPct val="115000"/>
              </a:lnSpc>
              <a:spcAft>
                <a:spcPts val="1019"/>
              </a:spcAft>
              <a:buFont typeface="Symbol"/>
              <a:buChar char=""/>
            </a:pPr>
            <a:r>
              <a:rPr lang="en-US" dirty="0">
                <a:ea typeface="Calibri"/>
                <a:cs typeface="Times New Roman"/>
              </a:rPr>
              <a:t>Call for proposals expected in October/November (with capacity building workshops taking place concurrently). Will be ready to disburse grants by end of 2014.</a:t>
            </a:r>
          </a:p>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13</a:t>
            </a:fld>
            <a:endParaRPr lang="en-GB"/>
          </a:p>
        </p:txBody>
      </p:sp>
    </p:spTree>
    <p:extLst>
      <p:ext uri="{BB962C8B-B14F-4D97-AF65-F5344CB8AC3E}">
        <p14:creationId xmlns:p14="http://schemas.microsoft.com/office/powerpoint/2010/main" val="229970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smtClean="0"/>
              <a:t>3 countries have their CBR+ NSCs fully formed, and the remaining 3</a:t>
            </a:r>
            <a:r>
              <a:rPr lang="en-US" baseline="0" dirty="0" smtClean="0"/>
              <a:t> are well on their way to having these committees formed by end of July</a:t>
            </a:r>
          </a:p>
          <a:p>
            <a:endParaRPr lang="en-US" dirty="0" smtClean="0"/>
          </a:p>
          <a:p>
            <a:pPr marL="174708" indent="-174708">
              <a:buFont typeface="Arial" panose="020B0604020202020204" pitchFamily="34" charset="0"/>
              <a:buChar char="•"/>
            </a:pPr>
            <a:r>
              <a:rPr lang="en-US" dirty="0" smtClean="0"/>
              <a:t>3 countries have “zero draft” of their CBR+ Country Plans in progress – Cambodia, DRC and Paraguay (these still need to be reviewed, consulted,</a:t>
            </a:r>
            <a:r>
              <a:rPr lang="en-US" baseline="0" dirty="0" smtClean="0"/>
              <a:t> validated and finalized)</a:t>
            </a:r>
          </a:p>
          <a:p>
            <a:endParaRPr lang="en-US" baseline="0" dirty="0" smtClean="0"/>
          </a:p>
          <a:p>
            <a:pPr marL="174708" indent="-174708">
              <a:buFont typeface="Arial" panose="020B0604020202020204" pitchFamily="34" charset="0"/>
              <a:buChar char="•"/>
            </a:pPr>
            <a:r>
              <a:rPr lang="en-US" baseline="0" dirty="0" smtClean="0"/>
              <a:t>Consultations and validation of CBR+ Country Plans should be complete by September/October </a:t>
            </a:r>
          </a:p>
          <a:p>
            <a:pPr marL="174708" indent="-174708">
              <a:buFont typeface="Arial" panose="020B0604020202020204" pitchFamily="34" charset="0"/>
              <a:buChar char="•"/>
            </a:pPr>
            <a:endParaRPr lang="en-US" baseline="0" dirty="0" smtClean="0"/>
          </a:p>
          <a:p>
            <a:pPr marL="174708" indent="-174708">
              <a:buFont typeface="Arial" panose="020B0604020202020204" pitchFamily="34" charset="0"/>
              <a:buChar char="•"/>
            </a:pPr>
            <a:r>
              <a:rPr lang="en-US" dirty="0" smtClean="0"/>
              <a:t>All 6 SGP National Coordinators are confident that they will disburse CBR+ grants before the end of 2014.</a:t>
            </a:r>
          </a:p>
          <a:p>
            <a:endParaRPr lang="en-US" dirty="0" smtClean="0"/>
          </a:p>
          <a:p>
            <a:pPr marL="174708" indent="-174708">
              <a:buFont typeface="Arial" panose="020B0604020202020204" pitchFamily="34" charset="0"/>
              <a:buChar char="•"/>
            </a:pPr>
            <a:r>
              <a:rPr lang="en-US" dirty="0" smtClean="0"/>
              <a:t>Remaining grants funding from the pilot phase of CBR+ will be spent in early 2015</a:t>
            </a:r>
          </a:p>
          <a:p>
            <a:pPr marL="0" indent="0">
              <a:buFont typeface="Arial" panose="020B0604020202020204" pitchFamily="34" charset="0"/>
              <a:buNone/>
            </a:pPr>
            <a:endParaRPr lang="en-US" dirty="0" smtClean="0"/>
          </a:p>
          <a:p>
            <a:pPr marL="174708" indent="-174708">
              <a:buFont typeface="Arial" panose="020B0604020202020204" pitchFamily="34" charset="0"/>
              <a:buChar char="•"/>
            </a:pPr>
            <a:r>
              <a:rPr lang="en-US" b="1" dirty="0" smtClean="0"/>
              <a:t>We are hopeful that we can build on this progress and find ways to continue to support CBR+ into the future.</a:t>
            </a:r>
          </a:p>
          <a:p>
            <a:pPr marL="174708" indent="-174708">
              <a:buFont typeface="Arial" panose="020B0604020202020204" pitchFamily="34" charset="0"/>
              <a:buChar char="•"/>
            </a:pPr>
            <a:endParaRPr lang="en-US" dirty="0" smtClean="0"/>
          </a:p>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14</a:t>
            </a:fld>
            <a:endParaRPr lang="en-GB"/>
          </a:p>
        </p:txBody>
      </p:sp>
    </p:spTree>
    <p:extLst>
      <p:ext uri="{BB962C8B-B14F-4D97-AF65-F5344CB8AC3E}">
        <p14:creationId xmlns:p14="http://schemas.microsoft.com/office/powerpoint/2010/main" val="40765616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The 6 CBR+ pilot countries were selected in part,</a:t>
            </a:r>
            <a:r>
              <a:rPr lang="en-US" baseline="0" dirty="0" smtClean="0"/>
              <a:t> based on the strength of their SGP Country Programmes, to ensure that CBR+ grants would be delivered quickly and effectively.</a:t>
            </a:r>
          </a:p>
          <a:p>
            <a:pPr marL="0" indent="0">
              <a:buFont typeface="Arial" panose="020B0604020202020204" pitchFamily="34" charset="0"/>
              <a:buNone/>
            </a:pPr>
            <a:endParaRPr lang="en-US" baseline="0" dirty="0" smtClean="0"/>
          </a:p>
          <a:p>
            <a:pPr marL="171450" indent="-171450">
              <a:buFont typeface="Arial" panose="020B0604020202020204" pitchFamily="34" charset="0"/>
              <a:buChar char="•"/>
            </a:pPr>
            <a:r>
              <a:rPr lang="en-US" baseline="0" dirty="0" smtClean="0"/>
              <a:t>Between the 6 CBR+ pilot countries, their National Coordinators and country teams have delivered </a:t>
            </a:r>
            <a:r>
              <a:rPr lang="en-US" b="1" baseline="0" dirty="0" smtClean="0"/>
              <a:t>over 23.5 million dollars in grants </a:t>
            </a:r>
            <a:r>
              <a:rPr lang="en-US" b="0" baseline="0" dirty="0" smtClean="0"/>
              <a:t>to date, to support </a:t>
            </a:r>
            <a:r>
              <a:rPr lang="en-US" b="1" baseline="0" dirty="0" smtClean="0"/>
              <a:t>874 community-level projects</a:t>
            </a:r>
          </a:p>
          <a:p>
            <a:pPr marL="171450" indent="-171450">
              <a:buFont typeface="Arial" panose="020B0604020202020204" pitchFamily="34" charset="0"/>
              <a:buChar char="•"/>
            </a:pPr>
            <a:endParaRPr lang="en-US" b="1" baseline="0" dirty="0" smtClean="0"/>
          </a:p>
          <a:p>
            <a:pPr marL="171450" indent="-171450">
              <a:buFont typeface="Arial" panose="020B0604020202020204" pitchFamily="34" charset="0"/>
              <a:buChar char="•"/>
            </a:pPr>
            <a:r>
              <a:rPr lang="en-US" b="0" baseline="0" dirty="0" smtClean="0"/>
              <a:t>Based on their past performance, as well as our very positive interactions with the SGP team at global level as well as in the 6 pilot countries, we share their confidence that the majority of CBR+ grants will be disbursed before the end of 2014, with the remainder to be disbursed in early 2015.</a:t>
            </a:r>
            <a:endParaRPr lang="en-US" b="0"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15</a:t>
            </a:fld>
            <a:endParaRPr lang="en-GB"/>
          </a:p>
        </p:txBody>
      </p:sp>
    </p:spTree>
    <p:extLst>
      <p:ext uri="{BB962C8B-B14F-4D97-AF65-F5344CB8AC3E}">
        <p14:creationId xmlns:p14="http://schemas.microsoft.com/office/powerpoint/2010/main" val="39357301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1402C22-DCBB-47C0-AAFD-5E08B87CFAFF}" type="slidenum">
              <a:rPr lang="en-GB" smtClean="0"/>
              <a:pPr/>
              <a:t>16</a:t>
            </a:fld>
            <a:endParaRPr lang="en-GB"/>
          </a:p>
        </p:txBody>
      </p:sp>
    </p:spTree>
    <p:extLst>
      <p:ext uri="{BB962C8B-B14F-4D97-AF65-F5344CB8AC3E}">
        <p14:creationId xmlns:p14="http://schemas.microsoft.com/office/powerpoint/2010/main" val="3935730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BD88C3-B772-4867-8225-8FDA343128B0}"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CAB96F-5463-4085-B9FE-F6C0E0EDCE03}"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7871996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83150781-B48C-4C13-8C64-31A250D7D47A}" type="datetime1">
              <a:rPr lang="en-US" smtClean="0"/>
              <a:pPr/>
              <a:t>10/07/2014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dirty="0"/>
          </a:p>
        </p:txBody>
      </p:sp>
    </p:spTree>
    <p:extLst>
      <p:ext uri="{BB962C8B-B14F-4D97-AF65-F5344CB8AC3E}">
        <p14:creationId xmlns:p14="http://schemas.microsoft.com/office/powerpoint/2010/main" val="129003076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27B6526-7CEE-4873-8A5B-5CFA544664F6}"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5414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F1BFB3-6406-4D31-AD3E-99EF58EEFF49}"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621334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FE1DD0-0305-482D-A1C0-A22E8B2A7DEC}"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2968400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79818-790F-461F-AE28-D201126B13BF}"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625460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9182A3-1DE7-4983-9BA6-ED3E6D3E6450}"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622625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7B3A3F-F24A-42DE-A656-E073D7E8E6BB}"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904082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1DAE8-18A8-4C14-A95F-C38F3DAAD7E9}"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2824337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190D7-592F-4ABB-A39B-3ACFFE6E27F1}"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036338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6EAEA17-5B71-4EC1-B515-AC8250E86C4B}"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0860123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C38BA0-DD72-443C-82AB-8538A283AD7B}"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9585663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A5EB16-FC6B-4663-812E-EB45E6032EE6}"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5406386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CC337C9-D6CB-49FB-8C64-2727EBE84CCF}"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256699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856AB63-CB76-4FAE-94D4-811665CC3BF2}"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4829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EE7801-EF20-4889-9DC6-3F1B7EE4C0C2}"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1937301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20BCFB-600B-43EF-A3CD-6A451F59224D}"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0197120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52C069-46F9-4BD8-A26A-D466D8DECF1F}"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24004564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0E3960-2418-4A75-B7C7-66DE86B43E5D}"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070521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47F2B-E18E-4F46-9C81-C399170FA06D}"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969227978"/>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EFB576-F124-489F-B2FD-DAEEEF68E9EF}"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35039344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443E2F2-1E72-4A90-BDC9-D59121EAFC90}"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378577086"/>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45613A-7ECB-46CC-8FBB-95046B61959D}"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9510987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89E972-4F66-4649-A413-FEA3501988AE}"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9043393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7A0CA40-70D1-48BD-ADF0-D4FEFD8018B7}"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233110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E1F3D80-0085-4776-BC60-19EFC11F1ABA}"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5790930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D3008B9-A43C-4DA3-8929-51BC97F6FE55}"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5834266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0564DB-C612-407C-9EAD-9CDF553F9168}"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1703910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73E524-FB27-4511-9CC4-31426B7D0027}"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885246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16EBEF-E07D-4BA9-9852-8A72C9867A34}"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8785999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8B2D34-1589-4DB4-BD5C-0D90F7220049}"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5256223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DF254-035A-4EE6-A883-FBFB48FD3064}"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617804901"/>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EBC719-E79C-4A3A-A98E-FA38E3043B3D}"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892363824"/>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B8DE58-AB01-4566-B273-CD162015E8B8}"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4772007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04FC48-77C1-4885-AEA3-13625786735D}"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1103936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E31544-0E10-4215-9823-CD751B24479A}"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1702466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AAD5E9F-EB68-43C7-9FD5-B36F06A911D5}"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9109639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13B4E6E-86D2-4D1E-92C2-E82564914CA3}"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7320688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536787-1600-49FB-9935-094557F22631}"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347875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EE6BF3-D281-400A-AA42-6A8BB9DDB425}"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663972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E9EBD8-DFED-4F91-8520-87A9CDCE7C8B}"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274784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364B88-52E8-48CB-89F5-1CF34496616E}"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spTree>
    <p:extLst>
      <p:ext uri="{BB962C8B-B14F-4D97-AF65-F5344CB8AC3E}">
        <p14:creationId xmlns:p14="http://schemas.microsoft.com/office/powerpoint/2010/main" val="2236895527"/>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BEE411-43FC-40B8-9998-FF12638B5F5E}"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201503593"/>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F62FB0B-DF36-417B-A11B-6F2019A7F33F}"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67369704"/>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F3B40B-64CA-4511-B2AD-260F65CAC06A}"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E259F7-D288-4837-BD6E-FFFC71792180}"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92156279"/>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B12E4F-B73B-4EF7-8987-E504E7AD863F}"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6418F4A-D336-4AA7-B90F-0166BBD10C1C}"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1291801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517E896-FBAE-4508-84D3-5E220147DF8F}"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9982830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B262B8-8DA5-4204-8FB8-901547FA39C7}"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6314644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906BB3-6832-4194-88B5-A67716A6D26B}"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17EEDC-EF38-4AF8-889E-3753AF9B10A4}"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671959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98388B-4783-4AE1-8EE7-D2DC79C8D048}"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0532336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D65D0B-05AF-42DE-952E-A2C4A0AF3066}"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4506388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FC0F51C-F068-4734-9EC7-4DCF2AF8BAAF}"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643721026"/>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21754A-4934-4EB9-B551-5D8FA108D94B}"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53118439"/>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2A6596-2AF1-4141-BC52-8AEB7977B534}"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18917252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49646C2-A08B-4CA7-B43F-910C98BE70A4}"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66160779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4C6CEA0-388B-4B40-B36E-8FDDDAEDE8C5}"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861385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0B9397-85F2-4570-BEDB-9FD96C40A005}"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1712758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DC34BE-70E0-4BA9-99EF-CF5A1FBF54E1}"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9943409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1E7260-F371-4BD4-A74C-7DC48E0E60A5}"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0160579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B5A7D5-DCD7-490E-BDC7-3ED11F009536}"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71978387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5417B2-323B-4236-BE4B-50927A863FB3}"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3418054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35C3CB-F117-4A0C-8DA3-F4B97D50F509}"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955986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9F95499-85CF-40F8-938C-404BE7866925}"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1548353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9DB3B8-1222-4CE8-A49C-5F400B6F7BDB}"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35402484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F00C22-FB34-4101-95F2-8F9A0956D02A}"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76610920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CE207FD-999C-4C4A-9C4B-BB8E8B1B9B98}"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1010131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D9127B1-9AB1-41A1-8C82-0EF54AE4DEC8}"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08348279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449E8C6-BA2F-43CE-B3DB-2E29953A6115}"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1095946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137AD7-4216-44E8-99EE-233FCB1EEB7C}"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5506383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3AC963-5DB3-46A3-89EF-258D3926AB8C}"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6981009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BEFD60-6F2F-4F54-9D15-9D45B02408B8}"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00005266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1F6BBC-57F0-4F7C-9B69-163EA0924BBD}"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9572030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18D632-5609-4B4C-9E77-8A8D2BBBC472}"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728578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6C8459B-FBE9-4836-A292-887B9438114F}"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178004660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2819D6-49F8-4C40-8D19-5A62193B0330}"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351632647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610B8C-FCD3-4649-8AF3-C3689EB502E0}"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37682446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68612B4-6A5C-45E6-ACAA-0D68476B8DEA}"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43188698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0259EBC-FF2D-423B-B8F8-10FE78182A12}"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47324472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8F25CD-68ED-4B23-8C8F-8AEB6816A6E1}"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99584128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C5F050-B799-4638-B113-D02CC93B4CA5}"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17013366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0D6685-6DE2-4313-905E-E77DAC1DE56D}"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373166403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DA9FA5-0062-4140-982F-42609509AEA7}"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77959069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39321E-B312-4D56-8874-886FE88FC6E8}"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21814939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BA6F51-3871-41DC-8A1D-A18D75F1697C}"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254879646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7A5594B-F370-4AA0-A74D-1AB0D06EA10F}"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87281939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89F4E-E410-4B32-86FC-254CC5BC9A38}"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25136075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028C5C-721F-48E2-BA5B-7F616E5FB8B6}"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21787943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0EBE006-FA8B-4BD6-859A-5F4161B0EBA8}"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74337909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D3FD13-E72E-4866-BAB3-7E934A7C98D0}"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33587485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84B2C4-FAD6-4B5C-921C-04F80C96CB0B}"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15062957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05D14B-F5A7-403E-A4DD-1C10712BBA68}"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16070048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092A43-56C6-4184-8846-2D1EB919DA48}"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64177981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C30E7-8E7F-4602-A2BB-69410C429E83}"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391672552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F6DEC1-DA99-433E-81AE-F16C6E980B9E}"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34338527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315414-23CC-4733-B28A-74FF0BAFBB4B}"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80182643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562AC0-6352-421C-A68D-A25360D3002D}"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77666350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E212BB-ACC0-495C-993F-D499CF426E2A}"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96184394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02EACC-8E52-403C-AFD7-217F19F7CF74}"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409009593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426DBAE-AD12-4AFC-A024-E537D0B69E42}"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410200328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12BB6745-C6DB-479B-BA8D-95EDC9022AAD}" type="datetime1">
              <a:rPr lang="en-US" smtClean="0"/>
              <a:pPr/>
              <a:t>10/07/2014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418240150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1455E7-A52B-49B8-9317-BEF9F1A996F1}" type="datetime1">
              <a:rPr lang="en-US" smtClean="0"/>
              <a:pPr/>
              <a:t>10/07/2014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107178140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693494-8ADD-4826-BB05-E723D16A2CA9}" type="datetime1">
              <a:rPr lang="en-US" smtClean="0"/>
              <a:pPr/>
              <a:t>10/07/2014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279027556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0BBD7-A38B-4DFB-8C0B-1FFCDF4F8A2E}"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28788326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F6A703-D717-4AB5-BF85-6C991AA098AC}" type="datetime1">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27437243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53BC7B-0118-45AD-AA4A-5C3C42795161}"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45638822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5E468-6115-49D2-B4DC-BB8FF5D09658}" type="datetime1">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1531342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6" Type="http://schemas.openxmlformats.org/officeDocument/2006/relationships/image" Target="../media/image2.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6.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4.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3.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4.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image" Target="../media/image3.png"/><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4.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6" Type="http://schemas.openxmlformats.org/officeDocument/2006/relationships/image" Target="../media/image2.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image" Target="../media/image6.png"/><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D30C16-AE76-4ADF-ACF5-CED45FA76404}"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pic>
        <p:nvPicPr>
          <p:cNvPr id="14" name="Picture 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57200" y="508636"/>
            <a:ext cx="1864785" cy="548640"/>
          </a:xfrm>
          <a:prstGeom prst="rect">
            <a:avLst/>
          </a:prstGeom>
        </p:spPr>
      </p:pic>
      <p:sp>
        <p:nvSpPr>
          <p:cNvPr id="16" name="Rectangle 15"/>
          <p:cNvSpPr/>
          <p:nvPr/>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457200" y="1286256"/>
            <a:ext cx="8229600" cy="914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315200" y="457201"/>
            <a:ext cx="1371600" cy="716483"/>
          </a:xfrm>
          <a:prstGeom prst="rect">
            <a:avLst/>
          </a:prstGeom>
        </p:spPr>
      </p:pic>
      <p:pic>
        <p:nvPicPr>
          <p:cNvPr id="24" name="Picture 2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D843D4-4ABE-43F2-8DBF-2BDE07371F5B}"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8" name="Rectangle 7"/>
          <p:cNvSpPr/>
          <p:nvPr/>
        </p:nvSpPr>
        <p:spPr>
          <a:xfrm>
            <a:off x="0" y="295656"/>
            <a:ext cx="693724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sp>
        <p:nvSpPr>
          <p:cNvPr id="12" name="Rectangle 11"/>
          <p:cNvSpPr/>
          <p:nvPr/>
        </p:nvSpPr>
        <p:spPr>
          <a:xfrm flipV="1">
            <a:off x="0" y="2"/>
            <a:ext cx="69342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pic>
        <p:nvPicPr>
          <p:cNvPr id="16" name="Picture 1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spTree>
    <p:extLst>
      <p:ext uri="{BB962C8B-B14F-4D97-AF65-F5344CB8AC3E}">
        <p14:creationId xmlns:p14="http://schemas.microsoft.com/office/powerpoint/2010/main" val="62472230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1CBAC9-6095-47E4-A28E-AAA22EA1A1FB}"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8" name="Rectangle 7"/>
          <p:cNvSpPr/>
          <p:nvPr/>
        </p:nvSpPr>
        <p:spPr>
          <a:xfrm>
            <a:off x="457200" y="304800"/>
            <a:ext cx="6492240"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pic>
        <p:nvPicPr>
          <p:cNvPr id="11" name="Picture 1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pic>
        <p:nvPicPr>
          <p:cNvPr id="15" name="Picture 1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spTree>
    <p:extLst>
      <p:ext uri="{BB962C8B-B14F-4D97-AF65-F5344CB8AC3E}">
        <p14:creationId xmlns:p14="http://schemas.microsoft.com/office/powerpoint/2010/main" val="3078871773"/>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37765D-327A-4DCA-A79A-6CA5B74A21C1}"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pic>
        <p:nvPicPr>
          <p:cNvPr id="14" name="Picture 13"/>
          <p:cNvPicPr>
            <a:picLocks noChangeAspect="1"/>
          </p:cNvPicPr>
          <p:nvPr/>
        </p:nvPicPr>
        <p:blipFill rotWithShape="1">
          <a:blip r:embed="rId14" cstate="print">
            <a:extLst>
              <a:ext uri="{28A0092B-C50C-407E-A947-70E740481C1C}">
                <a14:useLocalDpi xmlns:a14="http://schemas.microsoft.com/office/drawing/2010/main" val="0"/>
              </a:ext>
            </a:extLst>
          </a:blip>
          <a:srcRect l="24052" r="1"/>
          <a:stretch/>
        </p:blipFill>
        <p:spPr>
          <a:xfrm>
            <a:off x="2130714" y="5357885"/>
            <a:ext cx="7013285" cy="2414515"/>
          </a:xfrm>
          <a:prstGeom prst="rect">
            <a:avLst/>
          </a:prstGeom>
        </p:spPr>
      </p:pic>
      <p:pic>
        <p:nvPicPr>
          <p:cNvPr id="9" name="Picture 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130714" y="457200"/>
            <a:ext cx="84078" cy="5669280"/>
          </a:xfrm>
          <a:prstGeom prst="rect">
            <a:avLst/>
          </a:prstGeom>
        </p:spPr>
      </p:pic>
      <p:sp>
        <p:nvSpPr>
          <p:cNvPr id="11" name="Rectangle 10"/>
          <p:cNvSpPr/>
          <p:nvPr/>
        </p:nvSpPr>
        <p:spPr>
          <a:xfrm flipV="1">
            <a:off x="0" y="2"/>
            <a:ext cx="699516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0" y="295655"/>
            <a:ext cx="6995160"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spTree>
    <p:extLst>
      <p:ext uri="{BB962C8B-B14F-4D97-AF65-F5344CB8AC3E}">
        <p14:creationId xmlns:p14="http://schemas.microsoft.com/office/powerpoint/2010/main" val="1243029044"/>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3711C0-F215-4407-9E53-5B80992996B6}"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56106" y="457200"/>
            <a:ext cx="1645920" cy="484247"/>
          </a:xfrm>
          <a:prstGeom prst="rect">
            <a:avLst/>
          </a:prstGeom>
        </p:spPr>
      </p:pic>
      <p:sp>
        <p:nvSpPr>
          <p:cNvPr id="11" name="Rectangle 10"/>
          <p:cNvSpPr/>
          <p:nvPr/>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315200" y="457201"/>
            <a:ext cx="1371600" cy="716483"/>
          </a:xfrm>
          <a:prstGeom prst="rect">
            <a:avLst/>
          </a:prstGeom>
        </p:spPr>
      </p:pic>
      <p:pic>
        <p:nvPicPr>
          <p:cNvPr id="15" name="Picture 1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8A79D-4631-4BAB-B666-5C1258501AC0}"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56106" y="457200"/>
            <a:ext cx="1645920" cy="484247"/>
          </a:xfrm>
          <a:prstGeom prst="rect">
            <a:avLst/>
          </a:prstGeom>
        </p:spPr>
      </p:pic>
      <p:sp>
        <p:nvSpPr>
          <p:cNvPr id="13" name="Rectangle 12"/>
          <p:cNvSpPr/>
          <p:nvPr/>
        </p:nvSpPr>
        <p:spPr>
          <a:xfrm>
            <a:off x="456106" y="259079"/>
            <a:ext cx="8230694"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315200" y="457201"/>
            <a:ext cx="1371600" cy="716483"/>
          </a:xfrm>
          <a:prstGeom prst="rect">
            <a:avLst/>
          </a:prstGeom>
        </p:spPr>
      </p:pic>
      <p:pic>
        <p:nvPicPr>
          <p:cNvPr id="15" name="Picture 1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spTree>
    <p:extLst>
      <p:ext uri="{BB962C8B-B14F-4D97-AF65-F5344CB8AC3E}">
        <p14:creationId xmlns:p14="http://schemas.microsoft.com/office/powerpoint/2010/main" val="2011729472"/>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91E1C-1DA9-4964-A919-AD3FBD84FE49}"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0" name="Rectangle 9"/>
          <p:cNvSpPr/>
          <p:nvPr/>
        </p:nvSpPr>
        <p:spPr>
          <a:xfrm>
            <a:off x="457200" y="295656"/>
            <a:ext cx="6492240"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pic>
        <p:nvPicPr>
          <p:cNvPr id="14" name="Picture 13"/>
          <p:cNvPicPr>
            <a:picLocks noChangeAspect="1"/>
          </p:cNvPicPr>
          <p:nvPr/>
        </p:nvPicPr>
        <p:blipFill rotWithShape="1">
          <a:blip r:embed="rId14" cstate="print">
            <a:extLst>
              <a:ext uri="{28A0092B-C50C-407E-A947-70E740481C1C}">
                <a14:useLocalDpi xmlns:a14="http://schemas.microsoft.com/office/drawing/2010/main" val="0"/>
              </a:ext>
            </a:extLst>
          </a:blip>
          <a:srcRect l="23630"/>
          <a:stretch/>
        </p:blipFill>
        <p:spPr>
          <a:xfrm>
            <a:off x="2214792" y="5562600"/>
            <a:ext cx="7157808" cy="2468880"/>
          </a:xfrm>
          <a:prstGeom prst="rect">
            <a:avLst/>
          </a:prstGeom>
        </p:spPr>
      </p:pic>
      <p:pic>
        <p:nvPicPr>
          <p:cNvPr id="9" name="Picture 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130714" y="457200"/>
            <a:ext cx="84078" cy="5669280"/>
          </a:xfrm>
          <a:prstGeom prst="rect">
            <a:avLst/>
          </a:prstGeom>
        </p:spPr>
      </p:pic>
      <p:pic>
        <p:nvPicPr>
          <p:cNvPr id="13" name="Picture 12"/>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spTree>
    <p:extLst>
      <p:ext uri="{BB962C8B-B14F-4D97-AF65-F5344CB8AC3E}">
        <p14:creationId xmlns:p14="http://schemas.microsoft.com/office/powerpoint/2010/main" val="1163869809"/>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02E010-E341-4888-B6C5-EC50A562B9ED}"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466375-FC46-4BB0-88E2-5579CDB06D5C}" type="slidenum">
              <a:rPr lang="en-US" smtClean="0"/>
              <a:pPr/>
              <a:t>‹#›</a:t>
            </a:fld>
            <a:endParaRPr lang="en-US"/>
          </a:p>
        </p:txBody>
      </p:sp>
    </p:spTree>
    <p:extLst>
      <p:ext uri="{BB962C8B-B14F-4D97-AF65-F5344CB8AC3E}">
        <p14:creationId xmlns:p14="http://schemas.microsoft.com/office/powerpoint/2010/main" val="1686420034"/>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A20CAD-2B65-4148-A344-829665976329}"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728A34-41F8-483E-9317-9DEB68ADFFDC}" type="slidenum">
              <a:rPr lang="en-US" smtClean="0"/>
              <a:pPr/>
              <a:t>‹#›</a:t>
            </a:fld>
            <a:endParaRPr lang="en-US"/>
          </a:p>
        </p:txBody>
      </p:sp>
    </p:spTree>
    <p:extLst>
      <p:ext uri="{BB962C8B-B14F-4D97-AF65-F5344CB8AC3E}">
        <p14:creationId xmlns:p14="http://schemas.microsoft.com/office/powerpoint/2010/main" val="134594880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9A25EC-D779-40D1-81BC-EC59383D7A5A}" type="datetime1">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C6AD7F-EA93-49C0-9AC0-85E4A969C23B}" type="slidenum">
              <a:rPr lang="en-US" smtClean="0"/>
              <a:pPr/>
              <a:t>‹#›</a:t>
            </a:fld>
            <a:endParaRPr lang="en-US"/>
          </a:p>
        </p:txBody>
      </p:sp>
    </p:spTree>
    <p:extLst>
      <p:ext uri="{BB962C8B-B14F-4D97-AF65-F5344CB8AC3E}">
        <p14:creationId xmlns:p14="http://schemas.microsoft.com/office/powerpoint/2010/main" val="192372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hyperlink" Target="mailto:charles.mcneill@undp.org" TargetMode="External"/><Relationship Id="rId2" Type="http://schemas.openxmlformats.org/officeDocument/2006/relationships/notesSlide" Target="../notesSlides/notesSlide16.xml"/><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371600"/>
            <a:ext cx="9144000" cy="4572000"/>
          </a:xfrm>
        </p:spPr>
        <p:txBody>
          <a:bodyPr>
            <a:normAutofit/>
          </a:bodyPr>
          <a:lstStyle/>
          <a:p>
            <a:endParaRPr lang="en-US" sz="1000" b="1" dirty="0" smtClean="0">
              <a:solidFill>
                <a:schemeClr val="tx1">
                  <a:lumMod val="85000"/>
                  <a:lumOff val="15000"/>
                </a:schemeClr>
              </a:solidFill>
              <a:latin typeface="Helvetica" pitchFamily="34" charset="0"/>
            </a:endParaRPr>
          </a:p>
          <a:p>
            <a:r>
              <a:rPr lang="en-US" sz="3500" b="1" dirty="0" smtClean="0">
                <a:solidFill>
                  <a:schemeClr val="tx1">
                    <a:lumMod val="85000"/>
                    <a:lumOff val="15000"/>
                  </a:schemeClr>
                </a:solidFill>
                <a:latin typeface="Helvetica" pitchFamily="34" charset="0"/>
              </a:rPr>
              <a:t>Session 5c:</a:t>
            </a:r>
          </a:p>
          <a:p>
            <a:r>
              <a:rPr lang="en-US" sz="3500" b="1" dirty="0" smtClean="0">
                <a:solidFill>
                  <a:schemeClr val="tx1">
                    <a:lumMod val="85000"/>
                    <a:lumOff val="15000"/>
                  </a:schemeClr>
                </a:solidFill>
                <a:latin typeface="Helvetica" pitchFamily="34" charset="0"/>
              </a:rPr>
              <a:t>An Update on Support to </a:t>
            </a:r>
          </a:p>
          <a:p>
            <a:r>
              <a:rPr lang="en-US" sz="3500" b="1" dirty="0" smtClean="0">
                <a:solidFill>
                  <a:schemeClr val="tx1">
                    <a:lumMod val="85000"/>
                    <a:lumOff val="15000"/>
                  </a:schemeClr>
                </a:solidFill>
                <a:latin typeface="Helvetica" pitchFamily="34" charset="0"/>
              </a:rPr>
              <a:t>Community-Based REDD+ (CBR+)</a:t>
            </a:r>
          </a:p>
          <a:p>
            <a:endParaRPr lang="en-US" sz="3500" b="1" dirty="0">
              <a:solidFill>
                <a:schemeClr val="tx1">
                  <a:lumMod val="85000"/>
                  <a:lumOff val="15000"/>
                </a:schemeClr>
              </a:solidFill>
              <a:latin typeface="Helvetica" pitchFamily="34" charset="0"/>
            </a:endParaRPr>
          </a:p>
          <a:p>
            <a:r>
              <a:rPr lang="en-US" sz="2800" b="1" dirty="0" smtClean="0">
                <a:solidFill>
                  <a:schemeClr val="tx1">
                    <a:lumMod val="85000"/>
                    <a:lumOff val="15000"/>
                  </a:schemeClr>
                </a:solidFill>
                <a:latin typeface="Helvetica" pitchFamily="34" charset="0"/>
              </a:rPr>
              <a:t>UN-REDD Policy Board</a:t>
            </a:r>
          </a:p>
          <a:p>
            <a:r>
              <a:rPr lang="en-US" sz="2800" b="1" dirty="0" smtClean="0">
                <a:solidFill>
                  <a:schemeClr val="tx1">
                    <a:lumMod val="85000"/>
                    <a:lumOff val="15000"/>
                  </a:schemeClr>
                </a:solidFill>
                <a:latin typeface="Helvetica" pitchFamily="34" charset="0"/>
              </a:rPr>
              <a:t>Lima, 8-9 July 2014</a:t>
            </a:r>
          </a:p>
          <a:p>
            <a:endParaRPr lang="en-US" sz="3500" b="1" dirty="0" smtClean="0">
              <a:solidFill>
                <a:schemeClr val="tx1">
                  <a:lumMod val="85000"/>
                  <a:lumOff val="15000"/>
                </a:schemeClr>
              </a:solidFill>
              <a:latin typeface="Helvetica" pitchFamily="34" charset="0"/>
            </a:endParaRPr>
          </a:p>
          <a:p>
            <a:endParaRPr lang="en-US" dirty="0"/>
          </a:p>
        </p:txBody>
      </p:sp>
      <p:sp>
        <p:nvSpPr>
          <p:cNvPr id="2" name="Slide Number Placeholder 1"/>
          <p:cNvSpPr>
            <a:spLocks noGrp="1"/>
          </p:cNvSpPr>
          <p:nvPr>
            <p:ph type="sldNum" sz="quarter" idx="12"/>
          </p:nvPr>
        </p:nvSpPr>
        <p:spPr/>
        <p:txBody>
          <a:bodyPr/>
          <a:lstStyle/>
          <a:p>
            <a:fld id="{BF837113-2F3E-4400-9792-506CD95B94E0}" type="slidenum">
              <a:rPr lang="en-US" smtClean="0"/>
              <a:pPr/>
              <a:t>1</a:t>
            </a:fld>
            <a:endParaRPr lang="en-US"/>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Contents</a:t>
            </a:r>
            <a:endParaRPr lang="en-GB" sz="3600" dirty="0"/>
          </a:p>
        </p:txBody>
      </p:sp>
      <p:sp>
        <p:nvSpPr>
          <p:cNvPr id="3" name="Content Placeholder 2"/>
          <p:cNvSpPr>
            <a:spLocks noGrp="1"/>
          </p:cNvSpPr>
          <p:nvPr>
            <p:ph idx="1"/>
          </p:nvPr>
        </p:nvSpPr>
        <p:spPr>
          <a:xfrm>
            <a:off x="2895600" y="1295400"/>
            <a:ext cx="5791200" cy="4830763"/>
          </a:xfrm>
        </p:spPr>
        <p:txBody>
          <a:bodyPr>
            <a:normAutofit fontScale="92500" lnSpcReduction="20000"/>
          </a:bodyPr>
          <a:lstStyle/>
          <a:p>
            <a:pPr marL="514350" indent="-514350">
              <a:buFont typeface="+mj-lt"/>
              <a:buAutoNum type="arabicPeriod"/>
            </a:pPr>
            <a:r>
              <a:rPr lang="en-GB" dirty="0" smtClean="0"/>
              <a:t>Overview of CBR+</a:t>
            </a:r>
          </a:p>
          <a:p>
            <a:pPr marL="514350" indent="-514350">
              <a:buFont typeface="+mj-lt"/>
              <a:buAutoNum type="arabicPeriod"/>
            </a:pPr>
            <a:r>
              <a:rPr lang="en-GB" dirty="0" smtClean="0"/>
              <a:t>Progress since PB11</a:t>
            </a:r>
          </a:p>
          <a:p>
            <a:pPr marL="514350" indent="-514350">
              <a:buFont typeface="+mj-lt"/>
              <a:buAutoNum type="arabicPeriod"/>
            </a:pPr>
            <a:r>
              <a:rPr lang="en-GB" dirty="0" smtClean="0"/>
              <a:t>CBR+ Launch</a:t>
            </a:r>
          </a:p>
          <a:p>
            <a:pPr marL="514350" indent="-514350">
              <a:buFont typeface="+mj-lt"/>
              <a:buAutoNum type="arabicPeriod"/>
            </a:pPr>
            <a:r>
              <a:rPr lang="en-GB" dirty="0" smtClean="0"/>
              <a:t>Pilot Country Updates</a:t>
            </a:r>
          </a:p>
          <a:p>
            <a:pPr marL="914400" lvl="1" indent="-514350"/>
            <a:r>
              <a:rPr lang="en-GB" dirty="0" smtClean="0"/>
              <a:t>Cambodia</a:t>
            </a:r>
          </a:p>
          <a:p>
            <a:pPr marL="914400" lvl="1" indent="-514350"/>
            <a:r>
              <a:rPr lang="en-GB" dirty="0" smtClean="0"/>
              <a:t>DR Congo</a:t>
            </a:r>
          </a:p>
          <a:p>
            <a:pPr marL="914400" lvl="1" indent="-514350"/>
            <a:r>
              <a:rPr lang="en-GB" dirty="0" smtClean="0"/>
              <a:t>Nigeria</a:t>
            </a:r>
            <a:endParaRPr lang="en-GB" dirty="0"/>
          </a:p>
          <a:p>
            <a:pPr marL="914400" lvl="1" indent="-514350"/>
            <a:r>
              <a:rPr lang="en-GB" dirty="0" smtClean="0"/>
              <a:t>Panama</a:t>
            </a:r>
            <a:endParaRPr lang="en-GB" dirty="0"/>
          </a:p>
          <a:p>
            <a:pPr marL="914400" lvl="1" indent="-514350"/>
            <a:r>
              <a:rPr lang="en-GB" dirty="0" smtClean="0"/>
              <a:t>Paraguay</a:t>
            </a:r>
            <a:endParaRPr lang="en-GB" dirty="0"/>
          </a:p>
          <a:p>
            <a:pPr marL="914400" lvl="1" indent="-514350"/>
            <a:r>
              <a:rPr lang="en-GB" dirty="0" smtClean="0"/>
              <a:t>Sri Lanka</a:t>
            </a:r>
          </a:p>
          <a:p>
            <a:pPr marL="514350" indent="-514350">
              <a:buFont typeface="+mj-lt"/>
              <a:buAutoNum type="arabicPeriod"/>
            </a:pPr>
            <a:r>
              <a:rPr lang="en-GB" dirty="0" smtClean="0"/>
              <a:t>Country Progress Summary</a:t>
            </a:r>
          </a:p>
          <a:p>
            <a:pPr marL="514350" indent="-514350">
              <a:buFont typeface="+mj-lt"/>
              <a:buAutoNum type="arabicPeriod"/>
            </a:pPr>
            <a:endParaRPr lang="en-GB" dirty="0" smtClean="0"/>
          </a:p>
          <a:p>
            <a:pPr marL="0" indent="0">
              <a:buNone/>
            </a:pPr>
            <a:endParaRPr lang="en-GB" dirty="0" smtClean="0"/>
          </a:p>
          <a:p>
            <a:pPr marL="0" indent="0">
              <a:buNone/>
            </a:pPr>
            <a:endParaRPr lang="en-GB" dirty="0" smtClean="0"/>
          </a:p>
          <a:p>
            <a:pPr marL="514350" indent="-514350">
              <a:buFont typeface="+mj-lt"/>
              <a:buAutoNum type="arabicPeriod"/>
            </a:pPr>
            <a:endParaRPr lang="en-GB" dirty="0"/>
          </a:p>
        </p:txBody>
      </p:sp>
      <p:sp>
        <p:nvSpPr>
          <p:cNvPr id="4" name="Slide Number Placeholder 3"/>
          <p:cNvSpPr>
            <a:spLocks noGrp="1"/>
          </p:cNvSpPr>
          <p:nvPr>
            <p:ph type="sldNum" sz="quarter" idx="12"/>
          </p:nvPr>
        </p:nvSpPr>
        <p:spPr/>
        <p:txBody>
          <a:bodyPr/>
          <a:lstStyle/>
          <a:p>
            <a:fld id="{BF837113-2F3E-4400-9792-506CD95B94E0}" type="slidenum">
              <a:rPr lang="en-US" smtClean="0"/>
              <a:pPr/>
              <a:t>2</a:t>
            </a:fld>
            <a:endParaRPr lang="en-US"/>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956" y="1114651"/>
            <a:ext cx="2294844" cy="5051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72041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648200"/>
          </a:xfrm>
        </p:spPr>
        <p:txBody>
          <a:bodyPr>
            <a:normAutofit fontScale="92500" lnSpcReduction="10000"/>
          </a:bodyPr>
          <a:lstStyle/>
          <a:p>
            <a:pPr>
              <a:spcBef>
                <a:spcPts val="400"/>
              </a:spcBef>
            </a:pPr>
            <a:r>
              <a:rPr lang="en-US" sz="2200" dirty="0" smtClean="0">
                <a:solidFill>
                  <a:schemeClr val="tx1">
                    <a:lumMod val="85000"/>
                    <a:lumOff val="15000"/>
                  </a:schemeClr>
                </a:solidFill>
                <a:latin typeface="Calibri" pitchFamily="34" charset="0"/>
              </a:rPr>
              <a:t>USD $4 million was allocated to CBR+ at PB 10</a:t>
            </a:r>
          </a:p>
          <a:p>
            <a:pPr marL="0" indent="0">
              <a:spcBef>
                <a:spcPts val="400"/>
              </a:spcBef>
              <a:buNone/>
            </a:pPr>
            <a:endParaRPr lang="en-US" sz="2200" dirty="0" smtClean="0">
              <a:solidFill>
                <a:schemeClr val="tx1">
                  <a:lumMod val="85000"/>
                  <a:lumOff val="15000"/>
                </a:schemeClr>
              </a:solidFill>
              <a:latin typeface="Calibri" pitchFamily="34" charset="0"/>
            </a:endParaRPr>
          </a:p>
          <a:p>
            <a:pPr>
              <a:spcBef>
                <a:spcPts val="400"/>
              </a:spcBef>
            </a:pPr>
            <a:r>
              <a:rPr lang="en-US" sz="2200" dirty="0" smtClean="0">
                <a:solidFill>
                  <a:schemeClr val="tx1">
                    <a:lumMod val="85000"/>
                    <a:lumOff val="15000"/>
                  </a:schemeClr>
                </a:solidFill>
                <a:latin typeface="Calibri" pitchFamily="34" charset="0"/>
              </a:rPr>
              <a:t>Grants up to $50,000 to support </a:t>
            </a:r>
            <a:r>
              <a:rPr lang="en-US" sz="2200" dirty="0">
                <a:solidFill>
                  <a:schemeClr val="tx1">
                    <a:lumMod val="85000"/>
                    <a:lumOff val="15000"/>
                  </a:schemeClr>
                </a:solidFill>
                <a:latin typeface="Calibri" pitchFamily="34" charset="0"/>
              </a:rPr>
              <a:t>CBOs, NGOs, and indigenous peoples to participate in the design, implementation and monitoring of REDD+ readiness activities, while ensuring linkages to </a:t>
            </a:r>
            <a:r>
              <a:rPr lang="en-US" sz="2200" dirty="0" smtClean="0">
                <a:solidFill>
                  <a:schemeClr val="tx1">
                    <a:lumMod val="85000"/>
                    <a:lumOff val="15000"/>
                  </a:schemeClr>
                </a:solidFill>
                <a:latin typeface="Calibri" pitchFamily="34" charset="0"/>
              </a:rPr>
              <a:t>national </a:t>
            </a:r>
            <a:r>
              <a:rPr lang="en-US" sz="2200" dirty="0">
                <a:solidFill>
                  <a:schemeClr val="tx1">
                    <a:lumMod val="85000"/>
                    <a:lumOff val="15000"/>
                  </a:schemeClr>
                </a:solidFill>
                <a:latin typeface="Calibri" pitchFamily="34" charset="0"/>
              </a:rPr>
              <a:t>REDD+ </a:t>
            </a:r>
            <a:r>
              <a:rPr lang="en-US" sz="2200" dirty="0" smtClean="0">
                <a:solidFill>
                  <a:schemeClr val="tx1">
                    <a:lumMod val="85000"/>
                    <a:lumOff val="15000"/>
                  </a:schemeClr>
                </a:solidFill>
                <a:latin typeface="Calibri" pitchFamily="34" charset="0"/>
              </a:rPr>
              <a:t>processes. </a:t>
            </a:r>
          </a:p>
          <a:p>
            <a:pPr marL="0" indent="0">
              <a:spcBef>
                <a:spcPts val="400"/>
              </a:spcBef>
              <a:buNone/>
            </a:pPr>
            <a:endParaRPr lang="en-US" sz="2200" dirty="0" smtClean="0">
              <a:solidFill>
                <a:schemeClr val="tx1">
                  <a:lumMod val="85000"/>
                  <a:lumOff val="15000"/>
                </a:schemeClr>
              </a:solidFill>
              <a:latin typeface="Calibri" pitchFamily="34" charset="0"/>
            </a:endParaRPr>
          </a:p>
          <a:p>
            <a:pPr>
              <a:spcBef>
                <a:spcPts val="400"/>
              </a:spcBef>
            </a:pPr>
            <a:r>
              <a:rPr lang="en-US" sz="2200" dirty="0">
                <a:solidFill>
                  <a:schemeClr val="tx1">
                    <a:lumMod val="85000"/>
                    <a:lumOff val="15000"/>
                  </a:schemeClr>
                </a:solidFill>
                <a:latin typeface="Calibri" pitchFamily="34" charset="0"/>
              </a:rPr>
              <a:t>The vast majority of CBR+ funds (over 87%) are going directly to the country level to fund grants as well as support activities e.g. capacity building, outreach, knowledge management, M&amp;E.</a:t>
            </a:r>
          </a:p>
          <a:p>
            <a:pPr marL="0" indent="0">
              <a:spcBef>
                <a:spcPts val="400"/>
              </a:spcBef>
              <a:buNone/>
            </a:pPr>
            <a:endParaRPr lang="en-US" sz="2200" dirty="0" smtClean="0">
              <a:solidFill>
                <a:schemeClr val="tx1">
                  <a:lumMod val="85000"/>
                  <a:lumOff val="15000"/>
                </a:schemeClr>
              </a:solidFill>
              <a:latin typeface="Calibri" pitchFamily="34" charset="0"/>
            </a:endParaRPr>
          </a:p>
          <a:p>
            <a:pPr>
              <a:spcBef>
                <a:spcPts val="400"/>
              </a:spcBef>
            </a:pPr>
            <a:r>
              <a:rPr lang="en-US" sz="2200" dirty="0" smtClean="0">
                <a:solidFill>
                  <a:schemeClr val="tx1">
                    <a:lumMod val="85000"/>
                    <a:lumOff val="15000"/>
                  </a:schemeClr>
                </a:solidFill>
                <a:latin typeface="Calibri" pitchFamily="34" charset="0"/>
              </a:rPr>
              <a:t>Co-financed by and </a:t>
            </a:r>
            <a:r>
              <a:rPr lang="en-US" sz="2200" dirty="0">
                <a:solidFill>
                  <a:schemeClr val="tx1">
                    <a:lumMod val="85000"/>
                    <a:lumOff val="15000"/>
                  </a:schemeClr>
                </a:solidFill>
                <a:latin typeface="Calibri" pitchFamily="34" charset="0"/>
              </a:rPr>
              <a:t>i</a:t>
            </a:r>
            <a:r>
              <a:rPr lang="en-US" sz="2200" dirty="0" smtClean="0">
                <a:solidFill>
                  <a:schemeClr val="tx1">
                    <a:lumMod val="85000"/>
                    <a:lumOff val="15000"/>
                  </a:schemeClr>
                </a:solidFill>
                <a:latin typeface="Calibri" pitchFamily="34" charset="0"/>
              </a:rPr>
              <a:t>mplemented in partnership with the GEF Small Grants Programme.</a:t>
            </a:r>
          </a:p>
          <a:p>
            <a:pPr>
              <a:spcBef>
                <a:spcPts val="400"/>
              </a:spcBef>
            </a:pPr>
            <a:endParaRPr lang="en-US" sz="2200" dirty="0" smtClean="0">
              <a:solidFill>
                <a:schemeClr val="tx1">
                  <a:lumMod val="85000"/>
                  <a:lumOff val="15000"/>
                </a:schemeClr>
              </a:solidFill>
              <a:latin typeface="Calibri" pitchFamily="34" charset="0"/>
            </a:endParaRPr>
          </a:p>
          <a:p>
            <a:pPr>
              <a:spcBef>
                <a:spcPts val="400"/>
              </a:spcBef>
            </a:pPr>
            <a:r>
              <a:rPr lang="en-US" sz="2200" dirty="0" smtClean="0">
                <a:solidFill>
                  <a:schemeClr val="tx1">
                    <a:lumMod val="85000"/>
                    <a:lumOff val="15000"/>
                  </a:schemeClr>
                </a:solidFill>
                <a:latin typeface="Calibri" pitchFamily="34" charset="0"/>
              </a:rPr>
              <a:t>Funded </a:t>
            </a:r>
            <a:r>
              <a:rPr lang="en-US" sz="2200" dirty="0">
                <a:solidFill>
                  <a:schemeClr val="tx1">
                    <a:lumMod val="85000"/>
                    <a:lumOff val="15000"/>
                  </a:schemeClr>
                </a:solidFill>
                <a:latin typeface="Calibri" pitchFamily="34" charset="0"/>
              </a:rPr>
              <a:t>activities will align with </a:t>
            </a:r>
            <a:r>
              <a:rPr lang="en-US" sz="2200" dirty="0" smtClean="0">
                <a:solidFill>
                  <a:schemeClr val="tx1">
                    <a:lumMod val="85000"/>
                    <a:lumOff val="15000"/>
                  </a:schemeClr>
                </a:solidFill>
                <a:latin typeface="Calibri" pitchFamily="34" charset="0"/>
              </a:rPr>
              <a:t>national REDD+ strategies and priorities (e.g. UN-REDD National Programmes).</a:t>
            </a:r>
          </a:p>
          <a:p>
            <a:pPr>
              <a:spcBef>
                <a:spcPts val="400"/>
              </a:spcBef>
              <a:buFont typeface="+mj-lt"/>
              <a:buAutoNum type="arabicPeriod"/>
            </a:pPr>
            <a:endParaRPr lang="en-US" sz="1800" dirty="0" smtClean="0">
              <a:solidFill>
                <a:schemeClr val="tx1">
                  <a:lumMod val="85000"/>
                  <a:lumOff val="15000"/>
                </a:schemeClr>
              </a:solidFill>
              <a:latin typeface="Calibri" pitchFamily="34" charset="0"/>
            </a:endParaRPr>
          </a:p>
        </p:txBody>
      </p:sp>
      <p:sp>
        <p:nvSpPr>
          <p:cNvPr id="4" name="Slide Number Placeholder 3"/>
          <p:cNvSpPr>
            <a:spLocks noGrp="1"/>
          </p:cNvSpPr>
          <p:nvPr>
            <p:ph type="sldNum" sz="quarter" idx="12"/>
          </p:nvPr>
        </p:nvSpPr>
        <p:spPr/>
        <p:txBody>
          <a:bodyPr/>
          <a:lstStyle/>
          <a:p>
            <a:fld id="{D45470E9-CD58-4B1E-AD27-812AEDC7ECFB}" type="slidenum">
              <a:rPr lang="en-US" smtClean="0"/>
              <a:pPr/>
              <a:t>3</a:t>
            </a:fld>
            <a:endParaRPr lang="en-US"/>
          </a:p>
        </p:txBody>
      </p:sp>
      <p:sp>
        <p:nvSpPr>
          <p:cNvPr id="6" name="Title 5"/>
          <p:cNvSpPr>
            <a:spLocks noGrp="1"/>
          </p:cNvSpPr>
          <p:nvPr>
            <p:ph type="title"/>
          </p:nvPr>
        </p:nvSpPr>
        <p:spPr/>
        <p:txBody>
          <a:bodyPr>
            <a:normAutofit/>
          </a:bodyPr>
          <a:lstStyle/>
          <a:p>
            <a:r>
              <a:rPr lang="en-GB" sz="3600" dirty="0" smtClean="0"/>
              <a:t>1. Overview of CBR+</a:t>
            </a:r>
            <a:endParaRPr lang="en-GB" sz="3600" dirty="0"/>
          </a:p>
        </p:txBody>
      </p:sp>
    </p:spTree>
    <p:extLst>
      <p:ext uri="{BB962C8B-B14F-4D97-AF65-F5344CB8AC3E}">
        <p14:creationId xmlns:p14="http://schemas.microsoft.com/office/powerpoint/2010/main" val="351602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648200"/>
          </a:xfrm>
        </p:spPr>
        <p:txBody>
          <a:bodyPr>
            <a:normAutofit lnSpcReduction="10000"/>
          </a:bodyPr>
          <a:lstStyle/>
          <a:p>
            <a:pPr>
              <a:spcBef>
                <a:spcPts val="400"/>
              </a:spcBef>
            </a:pPr>
            <a:r>
              <a:rPr lang="en-US" sz="2200" dirty="0" smtClean="0">
                <a:solidFill>
                  <a:schemeClr val="tx1">
                    <a:lumMod val="85000"/>
                    <a:lumOff val="15000"/>
                  </a:schemeClr>
                </a:solidFill>
                <a:latin typeface="Calibri" pitchFamily="34" charset="0"/>
              </a:rPr>
              <a:t>CBR+ is being delivered by UNDP, using SGP’s existing country-based grants delivery mechanism </a:t>
            </a:r>
          </a:p>
          <a:p>
            <a:pPr marL="0" indent="0">
              <a:spcBef>
                <a:spcPts val="400"/>
              </a:spcBef>
              <a:buNone/>
            </a:pPr>
            <a:endParaRPr lang="en-US" sz="2200" dirty="0" smtClean="0">
              <a:solidFill>
                <a:schemeClr val="tx1">
                  <a:lumMod val="85000"/>
                  <a:lumOff val="15000"/>
                </a:schemeClr>
              </a:solidFill>
              <a:latin typeface="Calibri" pitchFamily="34" charset="0"/>
            </a:endParaRPr>
          </a:p>
          <a:p>
            <a:pPr>
              <a:spcBef>
                <a:spcPts val="400"/>
              </a:spcBef>
            </a:pPr>
            <a:r>
              <a:rPr lang="en-US" sz="2200" b="1" u="sng" dirty="0" smtClean="0">
                <a:solidFill>
                  <a:schemeClr val="tx1">
                    <a:lumMod val="85000"/>
                    <a:lumOff val="15000"/>
                  </a:schemeClr>
                </a:solidFill>
                <a:latin typeface="Calibri" pitchFamily="34" charset="0"/>
              </a:rPr>
              <a:t>SGP National Coordinators</a:t>
            </a:r>
          </a:p>
          <a:p>
            <a:pPr>
              <a:spcBef>
                <a:spcPts val="400"/>
              </a:spcBef>
            </a:pPr>
            <a:endParaRPr lang="en-US" sz="2200" dirty="0" smtClean="0">
              <a:solidFill>
                <a:schemeClr val="tx1">
                  <a:lumMod val="85000"/>
                  <a:lumOff val="15000"/>
                </a:schemeClr>
              </a:solidFill>
              <a:latin typeface="Calibri" pitchFamily="34" charset="0"/>
            </a:endParaRPr>
          </a:p>
          <a:p>
            <a:pPr>
              <a:spcBef>
                <a:spcPts val="400"/>
              </a:spcBef>
            </a:pPr>
            <a:r>
              <a:rPr lang="en-US" sz="2200" b="1" u="sng" dirty="0" smtClean="0">
                <a:solidFill>
                  <a:schemeClr val="tx1">
                    <a:lumMod val="85000"/>
                    <a:lumOff val="15000"/>
                  </a:schemeClr>
                </a:solidFill>
                <a:latin typeface="Calibri" pitchFamily="34" charset="0"/>
              </a:rPr>
              <a:t>CBR+ National Steering Committees</a:t>
            </a:r>
            <a:r>
              <a:rPr lang="en-US" sz="2200" dirty="0" smtClean="0">
                <a:solidFill>
                  <a:schemeClr val="tx1">
                    <a:lumMod val="85000"/>
                    <a:lumOff val="15000"/>
                  </a:schemeClr>
                </a:solidFill>
                <a:latin typeface="Calibri" pitchFamily="34" charset="0"/>
              </a:rPr>
              <a:t>: Representatives </a:t>
            </a:r>
            <a:r>
              <a:rPr lang="en-US" sz="2200" dirty="0">
                <a:solidFill>
                  <a:schemeClr val="tx1">
                    <a:lumMod val="85000"/>
                    <a:lumOff val="15000"/>
                  </a:schemeClr>
                </a:solidFill>
                <a:latin typeface="Calibri" pitchFamily="34" charset="0"/>
              </a:rPr>
              <a:t>from national REDD+ </a:t>
            </a:r>
            <a:r>
              <a:rPr lang="en-US" sz="2200" dirty="0" smtClean="0">
                <a:solidFill>
                  <a:schemeClr val="tx1">
                    <a:lumMod val="85000"/>
                    <a:lumOff val="15000"/>
                  </a:schemeClr>
                </a:solidFill>
                <a:latin typeface="Calibri" pitchFamily="34" charset="0"/>
              </a:rPr>
              <a:t>bodies/UN-REDD </a:t>
            </a:r>
            <a:r>
              <a:rPr lang="en-US" sz="2200" dirty="0">
                <a:solidFill>
                  <a:schemeClr val="tx1">
                    <a:lumMod val="85000"/>
                    <a:lumOff val="15000"/>
                  </a:schemeClr>
                </a:solidFill>
                <a:latin typeface="Calibri" pitchFamily="34" charset="0"/>
              </a:rPr>
              <a:t>National </a:t>
            </a:r>
            <a:r>
              <a:rPr lang="en-US" sz="2200" dirty="0" smtClean="0">
                <a:solidFill>
                  <a:schemeClr val="tx1">
                    <a:lumMod val="85000"/>
                    <a:lumOff val="15000"/>
                  </a:schemeClr>
                </a:solidFill>
                <a:latin typeface="Calibri" pitchFamily="34" charset="0"/>
              </a:rPr>
              <a:t>Programmes/IP </a:t>
            </a:r>
            <a:r>
              <a:rPr lang="en-US" sz="2200" dirty="0">
                <a:solidFill>
                  <a:schemeClr val="tx1">
                    <a:lumMod val="85000"/>
                    <a:lumOff val="15000"/>
                  </a:schemeClr>
                </a:solidFill>
                <a:latin typeface="Calibri" pitchFamily="34" charset="0"/>
              </a:rPr>
              <a:t>and CSO REDD+ platforms </a:t>
            </a:r>
            <a:r>
              <a:rPr lang="en-US" sz="2200" dirty="0" smtClean="0">
                <a:solidFill>
                  <a:schemeClr val="tx1">
                    <a:lumMod val="85000"/>
                    <a:lumOff val="15000"/>
                  </a:schemeClr>
                </a:solidFill>
                <a:latin typeface="Calibri" pitchFamily="34" charset="0"/>
              </a:rPr>
              <a:t>join </a:t>
            </a:r>
            <a:r>
              <a:rPr lang="en-US" sz="2200" dirty="0">
                <a:solidFill>
                  <a:schemeClr val="tx1">
                    <a:lumMod val="85000"/>
                    <a:lumOff val="15000"/>
                  </a:schemeClr>
                </a:solidFill>
                <a:latin typeface="Calibri" pitchFamily="34" charset="0"/>
              </a:rPr>
              <a:t>the existing SGP National Steering Committees to form “CBR+ National Steering Committees”</a:t>
            </a:r>
          </a:p>
          <a:p>
            <a:pPr>
              <a:spcBef>
                <a:spcPts val="400"/>
              </a:spcBef>
            </a:pPr>
            <a:endParaRPr lang="en-US" sz="2200" dirty="0" smtClean="0">
              <a:solidFill>
                <a:schemeClr val="tx1">
                  <a:lumMod val="85000"/>
                  <a:lumOff val="15000"/>
                </a:schemeClr>
              </a:solidFill>
              <a:latin typeface="Calibri" pitchFamily="34" charset="0"/>
            </a:endParaRPr>
          </a:p>
          <a:p>
            <a:pPr>
              <a:spcBef>
                <a:spcPts val="400"/>
              </a:spcBef>
            </a:pPr>
            <a:r>
              <a:rPr lang="en-US" sz="2200" b="1" u="sng" dirty="0" smtClean="0">
                <a:solidFill>
                  <a:schemeClr val="tx1">
                    <a:lumMod val="85000"/>
                    <a:lumOff val="15000"/>
                  </a:schemeClr>
                </a:solidFill>
                <a:latin typeface="Calibri" pitchFamily="34" charset="0"/>
              </a:rPr>
              <a:t>CBR+ Country Plans</a:t>
            </a:r>
            <a:r>
              <a:rPr lang="en-US" sz="2200" dirty="0" smtClean="0">
                <a:solidFill>
                  <a:schemeClr val="tx1">
                    <a:lumMod val="85000"/>
                    <a:lumOff val="15000"/>
                  </a:schemeClr>
                </a:solidFill>
                <a:latin typeface="Calibri" pitchFamily="34" charset="0"/>
              </a:rPr>
              <a:t>: Being developed in each country to guide project selection and ensure link with national level work on REDD+ readiness</a:t>
            </a:r>
          </a:p>
          <a:p>
            <a:pPr>
              <a:spcBef>
                <a:spcPts val="400"/>
              </a:spcBef>
            </a:pPr>
            <a:endParaRPr lang="en-US" sz="2200" dirty="0">
              <a:solidFill>
                <a:schemeClr val="tx1">
                  <a:lumMod val="85000"/>
                  <a:lumOff val="15000"/>
                </a:schemeClr>
              </a:solidFill>
              <a:latin typeface="Calibri" pitchFamily="34" charset="0"/>
            </a:endParaRPr>
          </a:p>
          <a:p>
            <a:pPr>
              <a:spcBef>
                <a:spcPts val="400"/>
              </a:spcBef>
            </a:pPr>
            <a:endParaRPr lang="en-US" sz="1800" dirty="0">
              <a:solidFill>
                <a:schemeClr val="tx1">
                  <a:lumMod val="85000"/>
                  <a:lumOff val="15000"/>
                </a:schemeClr>
              </a:solidFill>
              <a:latin typeface="Calibri" pitchFamily="34" charset="0"/>
            </a:endParaRPr>
          </a:p>
          <a:p>
            <a:pPr>
              <a:spcBef>
                <a:spcPts val="400"/>
              </a:spcBef>
            </a:pPr>
            <a:endParaRPr lang="en-US" sz="1800" dirty="0">
              <a:solidFill>
                <a:schemeClr val="tx1">
                  <a:lumMod val="85000"/>
                  <a:lumOff val="15000"/>
                </a:schemeClr>
              </a:solidFill>
              <a:latin typeface="Calibri" pitchFamily="34" charset="0"/>
            </a:endParaRPr>
          </a:p>
        </p:txBody>
      </p:sp>
      <p:sp>
        <p:nvSpPr>
          <p:cNvPr id="4" name="Slide Number Placeholder 3"/>
          <p:cNvSpPr>
            <a:spLocks noGrp="1"/>
          </p:cNvSpPr>
          <p:nvPr>
            <p:ph type="sldNum" sz="quarter" idx="12"/>
          </p:nvPr>
        </p:nvSpPr>
        <p:spPr/>
        <p:txBody>
          <a:bodyPr/>
          <a:lstStyle/>
          <a:p>
            <a:fld id="{D45470E9-CD58-4B1E-AD27-812AEDC7ECFB}" type="slidenum">
              <a:rPr lang="en-US" smtClean="0"/>
              <a:pPr/>
              <a:t>4</a:t>
            </a:fld>
            <a:endParaRPr lang="en-US"/>
          </a:p>
        </p:txBody>
      </p:sp>
      <p:sp>
        <p:nvSpPr>
          <p:cNvPr id="6" name="Title 5"/>
          <p:cNvSpPr>
            <a:spLocks noGrp="1"/>
          </p:cNvSpPr>
          <p:nvPr>
            <p:ph type="title"/>
          </p:nvPr>
        </p:nvSpPr>
        <p:spPr/>
        <p:txBody>
          <a:bodyPr>
            <a:normAutofit/>
          </a:bodyPr>
          <a:lstStyle/>
          <a:p>
            <a:r>
              <a:rPr lang="en-GB" sz="3600" dirty="0" smtClean="0"/>
              <a:t>1. Overview of CBR+ (cont’d)</a:t>
            </a:r>
            <a:endParaRPr lang="en-GB" sz="3600" dirty="0"/>
          </a:p>
        </p:txBody>
      </p:sp>
    </p:spTree>
    <p:extLst>
      <p:ext uri="{BB962C8B-B14F-4D97-AF65-F5344CB8AC3E}">
        <p14:creationId xmlns:p14="http://schemas.microsoft.com/office/powerpoint/2010/main" val="30566271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Progress since PB11</a:t>
            </a:r>
            <a:endParaRPr lang="en-US" dirty="0"/>
          </a:p>
        </p:txBody>
      </p:sp>
      <p:sp>
        <p:nvSpPr>
          <p:cNvPr id="3" name="Content Placeholder 2"/>
          <p:cNvSpPr>
            <a:spLocks noGrp="1"/>
          </p:cNvSpPr>
          <p:nvPr>
            <p:ph idx="1"/>
          </p:nvPr>
        </p:nvSpPr>
        <p:spPr>
          <a:xfrm>
            <a:off x="457200" y="1295400"/>
            <a:ext cx="8534400" cy="5334000"/>
          </a:xfrm>
        </p:spPr>
        <p:txBody>
          <a:bodyPr>
            <a:noAutofit/>
          </a:bodyPr>
          <a:lstStyle/>
          <a:p>
            <a:r>
              <a:rPr lang="en-US" sz="2400" dirty="0" smtClean="0"/>
              <a:t>6 pilot countries confirmed – implemented PB11 recommendation to review feasibility of Panama as a CBR+ pilot country</a:t>
            </a:r>
            <a:endParaRPr lang="en-US" sz="600" dirty="0" smtClean="0"/>
          </a:p>
          <a:p>
            <a:r>
              <a:rPr lang="en-US" sz="2400" dirty="0" smtClean="0"/>
              <a:t>Coordination and co-financing arrangement with SGP developed</a:t>
            </a:r>
          </a:p>
          <a:p>
            <a:pPr marL="0" indent="0">
              <a:buNone/>
            </a:pPr>
            <a:endParaRPr lang="en-US" sz="600" dirty="0" smtClean="0"/>
          </a:p>
          <a:p>
            <a:r>
              <a:rPr lang="en-US" sz="2400" dirty="0" smtClean="0"/>
              <a:t>Discussion &amp; consultation with national stakeholders (government, IP and CSO platforms, UNDP Country Office, UN-REDD colleagues)</a:t>
            </a:r>
          </a:p>
          <a:p>
            <a:pPr marL="0" indent="0">
              <a:buNone/>
            </a:pPr>
            <a:endParaRPr lang="en-US" sz="600" dirty="0" smtClean="0"/>
          </a:p>
          <a:p>
            <a:r>
              <a:rPr lang="en-US" sz="2400" dirty="0" smtClean="0"/>
              <a:t>CBR+ National Steering Committees formed</a:t>
            </a:r>
          </a:p>
          <a:p>
            <a:pPr marL="0" indent="0">
              <a:buNone/>
            </a:pPr>
            <a:endParaRPr lang="en-US" sz="600" dirty="0" smtClean="0"/>
          </a:p>
          <a:p>
            <a:r>
              <a:rPr lang="en-US" sz="2400" dirty="0" smtClean="0"/>
              <a:t>Work plans and budgets for each of the six pilot countries developed</a:t>
            </a:r>
          </a:p>
          <a:p>
            <a:endParaRPr lang="en-US" sz="600" dirty="0" smtClean="0"/>
          </a:p>
          <a:p>
            <a:r>
              <a:rPr lang="en-US" sz="2600" b="1" u="sng" dirty="0" smtClean="0"/>
              <a:t>Focus has been on building a strong programmatic and operational base for CBR+’s success</a:t>
            </a:r>
            <a:endParaRPr lang="en-US" sz="2600" dirty="0"/>
          </a:p>
        </p:txBody>
      </p:sp>
      <p:sp>
        <p:nvSpPr>
          <p:cNvPr id="4" name="Slide Number Placeholder 3"/>
          <p:cNvSpPr>
            <a:spLocks noGrp="1"/>
          </p:cNvSpPr>
          <p:nvPr>
            <p:ph type="sldNum" sz="quarter" idx="12"/>
          </p:nvPr>
        </p:nvSpPr>
        <p:spPr/>
        <p:txBody>
          <a:bodyPr/>
          <a:lstStyle/>
          <a:p>
            <a:fld id="{D45470E9-CD58-4B1E-AD27-812AEDC7ECFB}" type="slidenum">
              <a:rPr lang="en-US" smtClean="0"/>
              <a:pPr/>
              <a:t>5</a:t>
            </a:fld>
            <a:endParaRPr lang="en-US"/>
          </a:p>
        </p:txBody>
      </p:sp>
    </p:spTree>
    <p:extLst>
      <p:ext uri="{BB962C8B-B14F-4D97-AF65-F5344CB8AC3E}">
        <p14:creationId xmlns:p14="http://schemas.microsoft.com/office/powerpoint/2010/main" val="35525862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610600" cy="1371600"/>
          </a:xfrm>
        </p:spPr>
        <p:txBody>
          <a:bodyPr>
            <a:normAutofit/>
          </a:bodyPr>
          <a:lstStyle/>
          <a:p>
            <a:pPr marL="0" indent="0">
              <a:buNone/>
            </a:pPr>
            <a:r>
              <a:rPr lang="en-US" sz="2300" dirty="0" smtClean="0"/>
              <a:t>Global CBR+ Launch at United National Headquarters in New York,  14 May 2014, during the UN Permanent Forum on Indigenous Issues</a:t>
            </a:r>
            <a:endParaRPr lang="en-US" sz="2300" dirty="0"/>
          </a:p>
        </p:txBody>
      </p:sp>
      <p:sp>
        <p:nvSpPr>
          <p:cNvPr id="4" name="Slide Number Placeholder 3"/>
          <p:cNvSpPr>
            <a:spLocks noGrp="1"/>
          </p:cNvSpPr>
          <p:nvPr>
            <p:ph type="sldNum" sz="quarter" idx="12"/>
          </p:nvPr>
        </p:nvSpPr>
        <p:spPr/>
        <p:txBody>
          <a:bodyPr/>
          <a:lstStyle/>
          <a:p>
            <a:fld id="{D45470E9-CD58-4B1E-AD27-812AEDC7ECFB}" type="slidenum">
              <a:rPr lang="en-US" smtClean="0"/>
              <a:pPr/>
              <a:t>6</a:t>
            </a:fld>
            <a:endParaRPr lang="en-US"/>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 y="2394124"/>
            <a:ext cx="6700837" cy="44349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itle 1"/>
          <p:cNvSpPr>
            <a:spLocks noGrp="1"/>
          </p:cNvSpPr>
          <p:nvPr>
            <p:ph type="title"/>
          </p:nvPr>
        </p:nvSpPr>
        <p:spPr>
          <a:xfrm>
            <a:off x="457200" y="457200"/>
            <a:ext cx="8229600" cy="960438"/>
          </a:xfrm>
        </p:spPr>
        <p:txBody>
          <a:bodyPr/>
          <a:lstStyle/>
          <a:p>
            <a:r>
              <a:rPr lang="en-US" dirty="0" smtClean="0"/>
              <a:t>3. CBR+ Launch</a:t>
            </a:r>
            <a:endParaRPr lang="en-US" dirty="0"/>
          </a:p>
        </p:txBody>
      </p:sp>
    </p:spTree>
    <p:extLst>
      <p:ext uri="{BB962C8B-B14F-4D97-AF65-F5344CB8AC3E}">
        <p14:creationId xmlns:p14="http://schemas.microsoft.com/office/powerpoint/2010/main" val="40609467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4. Pilot Country Updates</a:t>
            </a:r>
            <a:endParaRPr lang="en-GB" sz="3600" dirty="0"/>
          </a:p>
        </p:txBody>
      </p:sp>
      <p:sp>
        <p:nvSpPr>
          <p:cNvPr id="3" name="Content Placeholder 2"/>
          <p:cNvSpPr>
            <a:spLocks noGrp="1"/>
          </p:cNvSpPr>
          <p:nvPr>
            <p:ph idx="1"/>
          </p:nvPr>
        </p:nvSpPr>
        <p:spPr>
          <a:xfrm>
            <a:off x="457200" y="1600200"/>
            <a:ext cx="7848600" cy="4525963"/>
          </a:xfrm>
        </p:spPr>
        <p:txBody>
          <a:bodyPr>
            <a:normAutofit/>
          </a:bodyPr>
          <a:lstStyle/>
          <a:p>
            <a:pPr marL="0" indent="0" algn="ctr">
              <a:buNone/>
            </a:pPr>
            <a:r>
              <a:rPr lang="en-GB" sz="4000" dirty="0" smtClean="0"/>
              <a:t>Cambodia</a:t>
            </a:r>
          </a:p>
          <a:p>
            <a:pPr marL="0" indent="0" algn="ctr">
              <a:buNone/>
            </a:pPr>
            <a:r>
              <a:rPr lang="en-GB" sz="4000" dirty="0" smtClean="0"/>
              <a:t>DR Congo</a:t>
            </a:r>
          </a:p>
          <a:p>
            <a:pPr marL="0" indent="0" algn="ctr">
              <a:buNone/>
            </a:pPr>
            <a:r>
              <a:rPr lang="en-GB" sz="4000" dirty="0" smtClean="0"/>
              <a:t>Nigeria</a:t>
            </a:r>
          </a:p>
          <a:p>
            <a:pPr marL="0" indent="0" algn="ctr">
              <a:buNone/>
            </a:pPr>
            <a:r>
              <a:rPr lang="en-GB" sz="4000" dirty="0" smtClean="0"/>
              <a:t>Panama</a:t>
            </a:r>
          </a:p>
          <a:p>
            <a:pPr marL="0" indent="0" algn="ctr">
              <a:buNone/>
            </a:pPr>
            <a:r>
              <a:rPr lang="en-GB" sz="4000" dirty="0" smtClean="0"/>
              <a:t>Paraguay</a:t>
            </a:r>
          </a:p>
          <a:p>
            <a:pPr marL="0" indent="0" algn="ctr">
              <a:buNone/>
            </a:pPr>
            <a:r>
              <a:rPr lang="en-GB" sz="4000" dirty="0" smtClean="0"/>
              <a:t>Sri Lanka</a:t>
            </a:r>
            <a:endParaRPr lang="en-GB" sz="4000" dirty="0"/>
          </a:p>
        </p:txBody>
      </p:sp>
      <p:sp>
        <p:nvSpPr>
          <p:cNvPr id="4" name="Slide Number Placeholder 3"/>
          <p:cNvSpPr>
            <a:spLocks noGrp="1"/>
          </p:cNvSpPr>
          <p:nvPr>
            <p:ph type="sldNum" sz="quarter" idx="12"/>
          </p:nvPr>
        </p:nvSpPr>
        <p:spPr/>
        <p:txBody>
          <a:bodyPr/>
          <a:lstStyle/>
          <a:p>
            <a:fld id="{D45470E9-CD58-4B1E-AD27-812AEDC7ECFB}" type="slidenum">
              <a:rPr lang="en-US" smtClean="0"/>
              <a:pPr/>
              <a:t>7</a:t>
            </a:fld>
            <a:endParaRPr lang="en-US"/>
          </a:p>
        </p:txBody>
      </p:sp>
    </p:spTree>
    <p:extLst>
      <p:ext uri="{BB962C8B-B14F-4D97-AF65-F5344CB8AC3E}">
        <p14:creationId xmlns:p14="http://schemas.microsoft.com/office/powerpoint/2010/main" val="19164600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a:t>
            </a:r>
            <a:endParaRPr lang="en-US" dirty="0"/>
          </a:p>
        </p:txBody>
      </p:sp>
      <p:sp>
        <p:nvSpPr>
          <p:cNvPr id="3" name="Content Placeholder 2"/>
          <p:cNvSpPr>
            <a:spLocks noGrp="1"/>
          </p:cNvSpPr>
          <p:nvPr>
            <p:ph idx="1"/>
          </p:nvPr>
        </p:nvSpPr>
        <p:spPr/>
        <p:txBody>
          <a:bodyPr>
            <a:normAutofit/>
          </a:bodyPr>
          <a:lstStyle/>
          <a:p>
            <a:pPr marL="0" indent="0">
              <a:buNone/>
            </a:pPr>
            <a:endParaRPr lang="en-US" dirty="0" smtClean="0"/>
          </a:p>
          <a:p>
            <a:endParaRPr lang="en-US" dirty="0"/>
          </a:p>
        </p:txBody>
      </p:sp>
      <p:sp>
        <p:nvSpPr>
          <p:cNvPr id="4" name="Slide Number Placeholder 3"/>
          <p:cNvSpPr>
            <a:spLocks noGrp="1"/>
          </p:cNvSpPr>
          <p:nvPr>
            <p:ph type="sldNum" sz="quarter" idx="12"/>
          </p:nvPr>
        </p:nvSpPr>
        <p:spPr/>
        <p:txBody>
          <a:bodyPr/>
          <a:lstStyle/>
          <a:p>
            <a:fld id="{D45470E9-CD58-4B1E-AD27-812AEDC7ECFB}" type="slidenum">
              <a:rPr lang="en-US" smtClean="0"/>
              <a:pPr/>
              <a:t>8</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453732459"/>
              </p:ext>
            </p:extLst>
          </p:nvPr>
        </p:nvGraphicFramePr>
        <p:xfrm>
          <a:off x="457200" y="1447801"/>
          <a:ext cx="8305800" cy="4420678"/>
        </p:xfrm>
        <a:graphic>
          <a:graphicData uri="http://schemas.openxmlformats.org/drawingml/2006/table">
            <a:tbl>
              <a:tblPr firstRow="1" bandRow="1">
                <a:tableStyleId>{5C22544A-7EE6-4342-B048-85BDC9FD1C3A}</a:tableStyleId>
              </a:tblPr>
              <a:tblGrid>
                <a:gridCol w="2954948"/>
                <a:gridCol w="5350852"/>
              </a:tblGrid>
              <a:tr h="447908">
                <a:tc>
                  <a:txBody>
                    <a:bodyPr/>
                    <a:lstStyle/>
                    <a:p>
                      <a:r>
                        <a:rPr lang="en-US" dirty="0" smtClean="0"/>
                        <a:t>Stage</a:t>
                      </a:r>
                      <a:endParaRPr lang="en-US" dirty="0"/>
                    </a:p>
                  </a:txBody>
                  <a:tcPr/>
                </a:tc>
                <a:tc>
                  <a:txBody>
                    <a:bodyPr/>
                    <a:lstStyle/>
                    <a:p>
                      <a:r>
                        <a:rPr lang="en-US" dirty="0" smtClean="0"/>
                        <a:t>Status</a:t>
                      </a:r>
                      <a:endParaRPr lang="en-US" dirty="0"/>
                    </a:p>
                  </a:txBody>
                  <a:tcPr/>
                </a:tc>
              </a:tr>
              <a:tr h="1248154">
                <a:tc>
                  <a:txBody>
                    <a:bodyPr/>
                    <a:lstStyle/>
                    <a:p>
                      <a:r>
                        <a:rPr lang="en-US" b="1" dirty="0" smtClean="0"/>
                        <a:t>Formation of CBR+ NSC</a:t>
                      </a:r>
                      <a:endParaRPr lang="en-US" b="1" dirty="0"/>
                    </a:p>
                  </a:txBody>
                  <a:tcPr/>
                </a:tc>
                <a:tc>
                  <a:txBody>
                    <a:bodyPr/>
                    <a:lstStyle/>
                    <a:p>
                      <a:r>
                        <a:rPr lang="en-US" b="1" dirty="0" smtClean="0"/>
                        <a:t>Complete </a:t>
                      </a:r>
                    </a:p>
                    <a:p>
                      <a:r>
                        <a:rPr lang="en-US" dirty="0" smtClean="0"/>
                        <a:t>(includes</a:t>
                      </a:r>
                      <a:r>
                        <a:rPr lang="en-US" baseline="0" dirty="0" smtClean="0"/>
                        <a:t> </a:t>
                      </a:r>
                      <a:r>
                        <a:rPr lang="en-US" dirty="0" smtClean="0"/>
                        <a:t>members from Ministry of Environment, Ministry of Forestry, IP and NGO reps from the REDD+ consultation group)</a:t>
                      </a:r>
                      <a:endParaRPr lang="en-US" dirty="0"/>
                    </a:p>
                  </a:txBody>
                  <a:tcPr/>
                </a:tc>
              </a:tr>
              <a:tr h="447908">
                <a:tc>
                  <a:txBody>
                    <a:bodyPr/>
                    <a:lstStyle/>
                    <a:p>
                      <a:r>
                        <a:rPr lang="en-US" b="1" dirty="0" smtClean="0"/>
                        <a:t>First meeting of CBR+ NSC</a:t>
                      </a:r>
                      <a:endParaRPr lang="en-US" b="1" dirty="0"/>
                    </a:p>
                  </a:txBody>
                  <a:tcPr/>
                </a:tc>
                <a:tc>
                  <a:txBody>
                    <a:bodyPr/>
                    <a:lstStyle/>
                    <a:p>
                      <a:r>
                        <a:rPr lang="en-US" dirty="0" smtClean="0">
                          <a:solidFill>
                            <a:srgbClr val="FF0000"/>
                          </a:solidFill>
                        </a:rPr>
                        <a:t>TBD – expected to take place</a:t>
                      </a:r>
                      <a:r>
                        <a:rPr lang="en-US" baseline="0" dirty="0" smtClean="0">
                          <a:solidFill>
                            <a:srgbClr val="FF0000"/>
                          </a:solidFill>
                        </a:rPr>
                        <a:t> the same week as PB12</a:t>
                      </a:r>
                      <a:endParaRPr lang="en-US" dirty="0">
                        <a:solidFill>
                          <a:srgbClr val="FF0000"/>
                        </a:solidFill>
                      </a:endParaRPr>
                    </a:p>
                  </a:txBody>
                  <a:tcPr/>
                </a:tc>
              </a:tr>
              <a:tr h="751629">
                <a:tc>
                  <a:txBody>
                    <a:bodyPr/>
                    <a:lstStyle/>
                    <a:p>
                      <a:r>
                        <a:rPr lang="en-US" b="1" dirty="0" smtClean="0"/>
                        <a:t>CBR+ Country Plan</a:t>
                      </a:r>
                      <a:endParaRPr lang="en-US" b="1" dirty="0"/>
                    </a:p>
                  </a:txBody>
                  <a:tcPr/>
                </a:tc>
                <a:tc>
                  <a:txBody>
                    <a:bodyPr/>
                    <a:lstStyle/>
                    <a:p>
                      <a:r>
                        <a:rPr lang="en-US" b="1" dirty="0" smtClean="0"/>
                        <a:t>Expected</a:t>
                      </a:r>
                      <a:r>
                        <a:rPr lang="en-US" dirty="0" smtClean="0"/>
                        <a:t> </a:t>
                      </a:r>
                      <a:r>
                        <a:rPr lang="en-US" b="1" dirty="0" smtClean="0"/>
                        <a:t>September/October 2014</a:t>
                      </a:r>
                    </a:p>
                    <a:p>
                      <a:r>
                        <a:rPr lang="en-US" b="0" dirty="0" smtClean="0"/>
                        <a:t>“Zero draft” CBR+ Country Plan is currently being developed</a:t>
                      </a:r>
                    </a:p>
                  </a:txBody>
                  <a:tcPr/>
                </a:tc>
              </a:tr>
              <a:tr h="773101">
                <a:tc>
                  <a:txBody>
                    <a:bodyPr/>
                    <a:lstStyle/>
                    <a:p>
                      <a:r>
                        <a:rPr lang="en-US" b="1" dirty="0" smtClean="0"/>
                        <a:t>Consultations and validation of CBR+ Country Plan</a:t>
                      </a:r>
                      <a:endParaRPr lang="en-US" b="1" dirty="0"/>
                    </a:p>
                  </a:txBody>
                  <a:tcPr/>
                </a:tc>
                <a:tc>
                  <a:txBody>
                    <a:bodyPr/>
                    <a:lstStyle/>
                    <a:p>
                      <a:r>
                        <a:rPr lang="en-US" b="1" dirty="0" smtClean="0"/>
                        <a:t>Planned for October/November 2014</a:t>
                      </a:r>
                    </a:p>
                    <a:p>
                      <a:r>
                        <a:rPr lang="en-US" dirty="0" smtClean="0"/>
                        <a:t>3 workshops will be held to  receive inputs </a:t>
                      </a:r>
                      <a:r>
                        <a:rPr lang="en-US" smtClean="0"/>
                        <a:t>from stakeholders</a:t>
                      </a:r>
                      <a:endParaRPr lang="en-US" dirty="0"/>
                    </a:p>
                  </a:txBody>
                  <a:tcPr/>
                </a:tc>
              </a:tr>
              <a:tr h="447908">
                <a:tc>
                  <a:txBody>
                    <a:bodyPr/>
                    <a:lstStyle/>
                    <a:p>
                      <a:r>
                        <a:rPr lang="en-US" b="1" dirty="0" smtClean="0"/>
                        <a:t>Expected</a:t>
                      </a:r>
                      <a:r>
                        <a:rPr lang="en-US" b="1" baseline="0" dirty="0" smtClean="0"/>
                        <a:t> disbursal of grants</a:t>
                      </a:r>
                      <a:endParaRPr lang="en-US" b="1" dirty="0"/>
                    </a:p>
                  </a:txBody>
                  <a:tcPr/>
                </a:tc>
                <a:tc>
                  <a:txBody>
                    <a:bodyPr/>
                    <a:lstStyle/>
                    <a:p>
                      <a:r>
                        <a:rPr lang="en-US" dirty="0" smtClean="0"/>
                        <a:t>Call</a:t>
                      </a:r>
                      <a:r>
                        <a:rPr lang="en-US" baseline="0" dirty="0" smtClean="0"/>
                        <a:t> for proposals to be issued by </a:t>
                      </a:r>
                      <a:r>
                        <a:rPr lang="en-US" b="1" baseline="0" dirty="0" smtClean="0"/>
                        <a:t>December 2014</a:t>
                      </a:r>
                      <a:endParaRPr lang="en-US" b="1" dirty="0"/>
                    </a:p>
                  </a:txBody>
                  <a:tcPr/>
                </a:tc>
              </a:tr>
            </a:tbl>
          </a:graphicData>
        </a:graphic>
      </p:graphicFrame>
    </p:spTree>
    <p:extLst>
      <p:ext uri="{BB962C8B-B14F-4D97-AF65-F5344CB8AC3E}">
        <p14:creationId xmlns:p14="http://schemas.microsoft.com/office/powerpoint/2010/main" val="585133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Sri Lanka</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84332256"/>
              </p:ext>
            </p:extLst>
          </p:nvPr>
        </p:nvGraphicFramePr>
        <p:xfrm>
          <a:off x="457200" y="1600200"/>
          <a:ext cx="8229600" cy="3764280"/>
        </p:xfrm>
        <a:graphic>
          <a:graphicData uri="http://schemas.openxmlformats.org/drawingml/2006/table">
            <a:tbl>
              <a:tblPr firstRow="1" bandRow="1">
                <a:tableStyleId>{5C22544A-7EE6-4342-B048-85BDC9FD1C3A}</a:tableStyleId>
              </a:tblPr>
              <a:tblGrid>
                <a:gridCol w="3048000"/>
                <a:gridCol w="5181600"/>
              </a:tblGrid>
              <a:tr h="370840">
                <a:tc>
                  <a:txBody>
                    <a:bodyPr/>
                    <a:lstStyle/>
                    <a:p>
                      <a:r>
                        <a:rPr lang="en-US" dirty="0" smtClean="0"/>
                        <a:t>Stage</a:t>
                      </a:r>
                      <a:endParaRPr lang="en-US" dirty="0"/>
                    </a:p>
                  </a:txBody>
                  <a:tcPr/>
                </a:tc>
                <a:tc>
                  <a:txBody>
                    <a:bodyPr/>
                    <a:lstStyle/>
                    <a:p>
                      <a:r>
                        <a:rPr lang="en-US" dirty="0" smtClean="0"/>
                        <a:t>Status</a:t>
                      </a:r>
                      <a:endParaRPr lang="en-US" dirty="0"/>
                    </a:p>
                  </a:txBody>
                  <a:tcPr/>
                </a:tc>
              </a:tr>
              <a:tr h="370840">
                <a:tc>
                  <a:txBody>
                    <a:bodyPr/>
                    <a:lstStyle/>
                    <a:p>
                      <a:r>
                        <a:rPr lang="en-US" b="1" dirty="0" smtClean="0"/>
                        <a:t>Formation of CBR+ NSC</a:t>
                      </a:r>
                      <a:endParaRPr lang="en-US" b="1" dirty="0"/>
                    </a:p>
                  </a:txBody>
                  <a:tcPr/>
                </a:tc>
                <a:tc>
                  <a:txBody>
                    <a:bodyPr/>
                    <a:lstStyle/>
                    <a:p>
                      <a:r>
                        <a:rPr lang="en-US" b="1" dirty="0" smtClean="0"/>
                        <a:t>Complete</a:t>
                      </a:r>
                      <a:endParaRPr lang="en-US" b="1" dirty="0"/>
                    </a:p>
                  </a:txBody>
                  <a:tcPr/>
                </a:tc>
              </a:tr>
              <a:tr h="370840">
                <a:tc>
                  <a:txBody>
                    <a:bodyPr/>
                    <a:lstStyle/>
                    <a:p>
                      <a:r>
                        <a:rPr lang="en-US" b="1" dirty="0" smtClean="0"/>
                        <a:t>First meeting of CBR+ NSC</a:t>
                      </a:r>
                      <a:endParaRPr lang="en-US" b="1" dirty="0"/>
                    </a:p>
                  </a:txBody>
                  <a:tcPr/>
                </a:tc>
                <a:tc>
                  <a:txBody>
                    <a:bodyPr/>
                    <a:lstStyle/>
                    <a:p>
                      <a:r>
                        <a:rPr lang="en-US" b="1" dirty="0" smtClean="0"/>
                        <a:t>Expected 10 July 2014</a:t>
                      </a:r>
                      <a:endParaRPr lang="en-US" b="1" dirty="0"/>
                    </a:p>
                  </a:txBody>
                  <a:tcPr/>
                </a:tc>
              </a:tr>
              <a:tr h="370840">
                <a:tc>
                  <a:txBody>
                    <a:bodyPr/>
                    <a:lstStyle/>
                    <a:p>
                      <a:r>
                        <a:rPr lang="en-US" b="1" dirty="0" smtClean="0"/>
                        <a:t>CBR+ Country Plan</a:t>
                      </a:r>
                      <a:endParaRPr lang="en-US"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An NGO or consultant will be recruited to develop the CBR+ Country Plan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The approach</a:t>
                      </a:r>
                      <a:r>
                        <a:rPr lang="en-US" baseline="0" dirty="0" smtClean="0">
                          <a:solidFill>
                            <a:schemeClr val="tx1"/>
                          </a:solidFill>
                        </a:rPr>
                        <a:t> will be confirmed at the first CBR+ NSC meeting</a:t>
                      </a:r>
                      <a:endParaRPr lang="en-US" dirty="0" smtClean="0">
                        <a:solidFill>
                          <a:schemeClr val="tx1"/>
                        </a:solidFill>
                      </a:endParaRPr>
                    </a:p>
                  </a:txBody>
                  <a:tcPr/>
                </a:tc>
              </a:tr>
              <a:tr h="370840">
                <a:tc>
                  <a:txBody>
                    <a:bodyPr/>
                    <a:lstStyle/>
                    <a:p>
                      <a:r>
                        <a:rPr lang="en-US" b="1" dirty="0" smtClean="0"/>
                        <a:t>Consultations and validation of CBR+ Country Plan</a:t>
                      </a:r>
                      <a:endParaRPr lang="en-US" b="1" dirty="0"/>
                    </a:p>
                  </a:txBody>
                  <a:tcPr/>
                </a:tc>
                <a:tc>
                  <a:txBody>
                    <a:bodyPr/>
                    <a:lstStyle/>
                    <a:p>
                      <a:r>
                        <a:rPr lang="en-US" b="1" dirty="0" smtClean="0"/>
                        <a:t>Date</a:t>
                      </a:r>
                      <a:r>
                        <a:rPr lang="en-US" b="1" baseline="0" dirty="0" smtClean="0"/>
                        <a:t> </a:t>
                      </a:r>
                      <a:r>
                        <a:rPr lang="en-US" b="1" dirty="0" smtClean="0"/>
                        <a:t>TBD</a:t>
                      </a:r>
                    </a:p>
                    <a:p>
                      <a:r>
                        <a:rPr lang="en-US" dirty="0" smtClean="0"/>
                        <a:t>Will be</a:t>
                      </a:r>
                      <a:r>
                        <a:rPr lang="en-US" baseline="0" dirty="0" smtClean="0"/>
                        <a:t> carried out by the NGO </a:t>
                      </a:r>
                      <a:r>
                        <a:rPr lang="en-US" baseline="0" smtClean="0"/>
                        <a:t>or consultant </a:t>
                      </a:r>
                      <a:r>
                        <a:rPr lang="en-US" baseline="0" dirty="0" smtClean="0"/>
                        <a:t>developing the CBR+ Country Plan</a:t>
                      </a:r>
                      <a:endParaRPr lang="en-US" dirty="0" smtClean="0"/>
                    </a:p>
                  </a:txBody>
                  <a:tcPr/>
                </a:tc>
              </a:tr>
              <a:tr h="548640">
                <a:tc>
                  <a:txBody>
                    <a:bodyPr/>
                    <a:lstStyle/>
                    <a:p>
                      <a:r>
                        <a:rPr lang="en-US" b="1" dirty="0" smtClean="0"/>
                        <a:t>Expected</a:t>
                      </a:r>
                      <a:r>
                        <a:rPr lang="en-US" b="1" baseline="0" dirty="0" smtClean="0"/>
                        <a:t> disbursal of grants</a:t>
                      </a:r>
                      <a:endParaRPr lang="en-US" b="1" dirty="0"/>
                    </a:p>
                  </a:txBody>
                  <a:tcPr/>
                </a:tc>
                <a:tc>
                  <a:txBody>
                    <a:bodyPr/>
                    <a:lstStyle/>
                    <a:p>
                      <a:r>
                        <a:rPr lang="en-US" b="1" dirty="0" smtClean="0"/>
                        <a:t>November/December 2014</a:t>
                      </a:r>
                    </a:p>
                  </a:txBody>
                  <a:tcPr/>
                </a:tc>
              </a:tr>
            </a:tbl>
          </a:graphicData>
        </a:graphic>
      </p:graphicFrame>
      <p:sp>
        <p:nvSpPr>
          <p:cNvPr id="4" name="Slide Number Placeholder 3"/>
          <p:cNvSpPr>
            <a:spLocks noGrp="1"/>
          </p:cNvSpPr>
          <p:nvPr>
            <p:ph type="sldNum" sz="quarter" idx="12"/>
          </p:nvPr>
        </p:nvSpPr>
        <p:spPr/>
        <p:txBody>
          <a:bodyPr/>
          <a:lstStyle/>
          <a:p>
            <a:fld id="{D45470E9-CD58-4B1E-AD27-812AEDC7ECFB}" type="slidenum">
              <a:rPr lang="en-US" smtClean="0"/>
              <a:pPr/>
              <a:t>9</a:t>
            </a:fld>
            <a:endParaRPr lang="en-US"/>
          </a:p>
        </p:txBody>
      </p:sp>
    </p:spTree>
    <p:extLst>
      <p:ext uri="{BB962C8B-B14F-4D97-AF65-F5344CB8AC3E}">
        <p14:creationId xmlns:p14="http://schemas.microsoft.com/office/powerpoint/2010/main" val="4941135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 Congo</a:t>
            </a:r>
            <a:endParaRPr lang="en-US" dirty="0"/>
          </a:p>
        </p:txBody>
      </p:sp>
      <p:sp>
        <p:nvSpPr>
          <p:cNvPr id="3" name="Content Placeholder 2"/>
          <p:cNvSpPr>
            <a:spLocks noGrp="1"/>
          </p:cNvSpPr>
          <p:nvPr>
            <p:ph idx="1"/>
          </p:nvPr>
        </p:nvSpPr>
        <p:spPr/>
        <p:txBody>
          <a:bodyPr>
            <a:normAutofit/>
          </a:bodyPr>
          <a:lstStyle/>
          <a:p>
            <a:pPr marL="0" indent="0">
              <a:buNone/>
            </a:pPr>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D45470E9-CD58-4B1E-AD27-812AEDC7ECFB}" type="slidenum">
              <a:rPr lang="en-US" smtClean="0"/>
              <a:pPr/>
              <a:t>10</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2067318112"/>
              </p:ext>
            </p:extLst>
          </p:nvPr>
        </p:nvGraphicFramePr>
        <p:xfrm>
          <a:off x="457200" y="1397000"/>
          <a:ext cx="8305800" cy="5285207"/>
        </p:xfrm>
        <a:graphic>
          <a:graphicData uri="http://schemas.openxmlformats.org/drawingml/2006/table">
            <a:tbl>
              <a:tblPr firstRow="1" bandRow="1">
                <a:tableStyleId>{5C22544A-7EE6-4342-B048-85BDC9FD1C3A}</a:tableStyleId>
              </a:tblPr>
              <a:tblGrid>
                <a:gridCol w="3048000"/>
                <a:gridCol w="5257800"/>
              </a:tblGrid>
              <a:tr h="653313">
                <a:tc>
                  <a:txBody>
                    <a:bodyPr/>
                    <a:lstStyle/>
                    <a:p>
                      <a:r>
                        <a:rPr lang="en-US" dirty="0" smtClean="0"/>
                        <a:t>Stage</a:t>
                      </a:r>
                      <a:endParaRPr lang="en-US" dirty="0"/>
                    </a:p>
                  </a:txBody>
                  <a:tcPr/>
                </a:tc>
                <a:tc>
                  <a:txBody>
                    <a:bodyPr/>
                    <a:lstStyle/>
                    <a:p>
                      <a:r>
                        <a:rPr lang="en-US" dirty="0" smtClean="0"/>
                        <a:t>Status</a:t>
                      </a:r>
                      <a:endParaRPr lang="en-US" dirty="0"/>
                    </a:p>
                  </a:txBody>
                  <a:tcPr/>
                </a:tc>
              </a:tr>
              <a:tr h="653313">
                <a:tc>
                  <a:txBody>
                    <a:bodyPr/>
                    <a:lstStyle/>
                    <a:p>
                      <a:r>
                        <a:rPr lang="en-US" b="1" dirty="0" smtClean="0"/>
                        <a:t>Formation of CBR+ NSC</a:t>
                      </a:r>
                      <a:endParaRPr lang="en-US" b="1" dirty="0"/>
                    </a:p>
                  </a:txBody>
                  <a:tcPr/>
                </a:tc>
                <a:tc>
                  <a:txBody>
                    <a:bodyPr/>
                    <a:lstStyle/>
                    <a:p>
                      <a:r>
                        <a:rPr lang="en-US" b="1" dirty="0" smtClean="0"/>
                        <a:t>Expected</a:t>
                      </a:r>
                      <a:r>
                        <a:rPr lang="en-US" b="1" baseline="0" dirty="0" smtClean="0"/>
                        <a:t> by 15 July 2014</a:t>
                      </a:r>
                    </a:p>
                    <a:p>
                      <a:r>
                        <a:rPr lang="en-US" baseline="0" dirty="0" smtClean="0"/>
                        <a:t>Nominations received – currently checking to ensure transparent process was followed</a:t>
                      </a:r>
                      <a:endParaRPr lang="en-US" dirty="0"/>
                    </a:p>
                  </a:txBody>
                  <a:tcPr/>
                </a:tc>
              </a:tr>
              <a:tr h="540487">
                <a:tc>
                  <a:txBody>
                    <a:bodyPr/>
                    <a:lstStyle/>
                    <a:p>
                      <a:r>
                        <a:rPr lang="en-US" b="1" dirty="0" smtClean="0"/>
                        <a:t>First meeting of CBR+ NSC</a:t>
                      </a:r>
                      <a:endParaRPr lang="en-US" b="1" dirty="0"/>
                    </a:p>
                  </a:txBody>
                  <a:tcPr/>
                </a:tc>
                <a:tc>
                  <a:txBody>
                    <a:bodyPr/>
                    <a:lstStyle/>
                    <a:p>
                      <a:r>
                        <a:rPr lang="en-US" dirty="0" smtClean="0"/>
                        <a:t>Date TBD</a:t>
                      </a:r>
                      <a:endParaRPr lang="en-US" dirty="0"/>
                    </a:p>
                  </a:txBody>
                  <a:tcPr/>
                </a:tc>
              </a:tr>
              <a:tr h="653313">
                <a:tc>
                  <a:txBody>
                    <a:bodyPr/>
                    <a:lstStyle/>
                    <a:p>
                      <a:r>
                        <a:rPr lang="en-US" b="1" dirty="0" smtClean="0"/>
                        <a:t>CBR+ Country Plan</a:t>
                      </a:r>
                      <a:endParaRPr lang="en-US" b="1" dirty="0"/>
                    </a:p>
                  </a:txBody>
                  <a:tcPr/>
                </a:tc>
                <a:tc>
                  <a:txBody>
                    <a:bodyPr/>
                    <a:lstStyle/>
                    <a:p>
                      <a:r>
                        <a:rPr lang="en-US" b="1" dirty="0" smtClean="0"/>
                        <a:t>Expected by September 2014</a:t>
                      </a:r>
                    </a:p>
                    <a:p>
                      <a:r>
                        <a:rPr lang="en-US" dirty="0" smtClean="0"/>
                        <a:t>“Zero draft” is currently being developed.</a:t>
                      </a:r>
                    </a:p>
                    <a:p>
                      <a:r>
                        <a:rPr lang="en-US" dirty="0" smtClean="0"/>
                        <a:t>An NGO will be recruited to carry out stakeholder consultations and validation workshop. </a:t>
                      </a:r>
                    </a:p>
                    <a:p>
                      <a:r>
                        <a:rPr lang="en-US" dirty="0" smtClean="0"/>
                        <a:t>NGO</a:t>
                      </a:r>
                      <a:r>
                        <a:rPr lang="en-US" baseline="0" dirty="0" smtClean="0"/>
                        <a:t> recruitment is in process and will be completed by </a:t>
                      </a:r>
                      <a:r>
                        <a:rPr lang="en-US" b="1" baseline="0" dirty="0" smtClean="0"/>
                        <a:t>28 July</a:t>
                      </a:r>
                      <a:endParaRPr lang="en-US" b="1" dirty="0"/>
                    </a:p>
                  </a:txBody>
                  <a:tcPr/>
                </a:tc>
              </a:tr>
              <a:tr h="786334">
                <a:tc>
                  <a:txBody>
                    <a:bodyPr/>
                    <a:lstStyle/>
                    <a:p>
                      <a:r>
                        <a:rPr lang="en-US" b="1" dirty="0" smtClean="0"/>
                        <a:t>Consultations and validation of CBR+ Country Plan</a:t>
                      </a:r>
                      <a:endParaRPr lang="en-US" b="1" dirty="0"/>
                    </a:p>
                  </a:txBody>
                  <a:tcPr/>
                </a:tc>
                <a:tc>
                  <a:txBody>
                    <a:bodyPr/>
                    <a:lstStyle/>
                    <a:p>
                      <a:r>
                        <a:rPr lang="en-US" b="1" baseline="0" dirty="0" smtClean="0"/>
                        <a:t>A</a:t>
                      </a:r>
                      <a:r>
                        <a:rPr lang="en-US" b="1" dirty="0" smtClean="0"/>
                        <a:t>ugust/September 2014</a:t>
                      </a:r>
                      <a:endParaRPr lang="en-US" b="1" dirty="0"/>
                    </a:p>
                  </a:txBody>
                  <a:tcPr/>
                </a:tc>
              </a:tr>
              <a:tr h="653313">
                <a:tc>
                  <a:txBody>
                    <a:bodyPr/>
                    <a:lstStyle/>
                    <a:p>
                      <a:r>
                        <a:rPr lang="en-US" b="1" dirty="0" smtClean="0"/>
                        <a:t>Expected</a:t>
                      </a:r>
                      <a:r>
                        <a:rPr lang="en-US" b="1" baseline="0" dirty="0" smtClean="0"/>
                        <a:t> disbursal of grants</a:t>
                      </a:r>
                      <a:endParaRPr lang="en-US" b="1" dirty="0"/>
                    </a:p>
                  </a:txBody>
                  <a:tcPr/>
                </a:tc>
                <a:tc>
                  <a:txBody>
                    <a:bodyPr/>
                    <a:lstStyle/>
                    <a:p>
                      <a:r>
                        <a:rPr lang="en-US" b="1" dirty="0" smtClean="0"/>
                        <a:t>Before</a:t>
                      </a:r>
                      <a:r>
                        <a:rPr lang="en-US" b="1" baseline="0" dirty="0" smtClean="0"/>
                        <a:t> end of 2014</a:t>
                      </a:r>
                      <a:endParaRPr lang="en-US" b="1" dirty="0"/>
                    </a:p>
                  </a:txBody>
                  <a:tcPr/>
                </a:tc>
              </a:tr>
            </a:tbl>
          </a:graphicData>
        </a:graphic>
      </p:graphicFrame>
    </p:spTree>
    <p:extLst>
      <p:ext uri="{BB962C8B-B14F-4D97-AF65-F5344CB8AC3E}">
        <p14:creationId xmlns:p14="http://schemas.microsoft.com/office/powerpoint/2010/main" val="3975780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Nigeria</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84592944"/>
              </p:ext>
            </p:extLst>
          </p:nvPr>
        </p:nvGraphicFramePr>
        <p:xfrm>
          <a:off x="457200" y="1447802"/>
          <a:ext cx="8229600" cy="5210557"/>
        </p:xfrm>
        <a:graphic>
          <a:graphicData uri="http://schemas.openxmlformats.org/drawingml/2006/table">
            <a:tbl>
              <a:tblPr firstRow="1" bandRow="1">
                <a:tableStyleId>{5C22544A-7EE6-4342-B048-85BDC9FD1C3A}</a:tableStyleId>
              </a:tblPr>
              <a:tblGrid>
                <a:gridCol w="2895600"/>
                <a:gridCol w="5334000"/>
              </a:tblGrid>
              <a:tr h="484118">
                <a:tc>
                  <a:txBody>
                    <a:bodyPr/>
                    <a:lstStyle/>
                    <a:p>
                      <a:r>
                        <a:rPr lang="en-US" dirty="0" smtClean="0"/>
                        <a:t>Stage</a:t>
                      </a:r>
                      <a:endParaRPr lang="en-US" dirty="0"/>
                    </a:p>
                  </a:txBody>
                  <a:tcPr/>
                </a:tc>
                <a:tc>
                  <a:txBody>
                    <a:bodyPr/>
                    <a:lstStyle/>
                    <a:p>
                      <a:r>
                        <a:rPr lang="en-US" dirty="0" smtClean="0"/>
                        <a:t>Status</a:t>
                      </a:r>
                      <a:endParaRPr lang="en-US" dirty="0"/>
                    </a:p>
                  </a:txBody>
                  <a:tcPr/>
                </a:tc>
              </a:tr>
              <a:tr h="850311">
                <a:tc>
                  <a:txBody>
                    <a:bodyPr/>
                    <a:lstStyle/>
                    <a:p>
                      <a:r>
                        <a:rPr lang="en-US" b="1" dirty="0" smtClean="0"/>
                        <a:t>Formation of CBR+ NSC</a:t>
                      </a:r>
                      <a:endParaRPr lang="en-US" b="1" dirty="0"/>
                    </a:p>
                  </a:txBody>
                  <a:tcPr/>
                </a:tc>
                <a:tc>
                  <a:txBody>
                    <a:bodyPr/>
                    <a:lstStyle/>
                    <a:p>
                      <a:r>
                        <a:rPr lang="en-US" b="1" dirty="0" smtClean="0"/>
                        <a:t>Complete</a:t>
                      </a:r>
                    </a:p>
                    <a:p>
                      <a:r>
                        <a:rPr lang="en-US" dirty="0" smtClean="0"/>
                        <a:t>Includes CSO reps and </a:t>
                      </a:r>
                      <a:r>
                        <a:rPr lang="en-US" baseline="0" dirty="0" smtClean="0"/>
                        <a:t>government REDD+ experts</a:t>
                      </a:r>
                      <a:endParaRPr lang="en-US" dirty="0"/>
                    </a:p>
                  </a:txBody>
                  <a:tcPr/>
                </a:tc>
              </a:tr>
              <a:tr h="484118">
                <a:tc>
                  <a:txBody>
                    <a:bodyPr/>
                    <a:lstStyle/>
                    <a:p>
                      <a:r>
                        <a:rPr lang="en-US" b="1" dirty="0" smtClean="0"/>
                        <a:t>First meeting of CBR+ NSC</a:t>
                      </a:r>
                      <a:endParaRPr lang="en-US" b="1" dirty="0"/>
                    </a:p>
                  </a:txBody>
                  <a:tcPr/>
                </a:tc>
                <a:tc>
                  <a:txBody>
                    <a:bodyPr/>
                    <a:lstStyle/>
                    <a:p>
                      <a:r>
                        <a:rPr lang="en-US" dirty="0" smtClean="0"/>
                        <a:t>Planned </a:t>
                      </a:r>
                      <a:r>
                        <a:rPr lang="en-US" smtClean="0"/>
                        <a:t>for </a:t>
                      </a:r>
                      <a:r>
                        <a:rPr lang="en-US" b="1" smtClean="0"/>
                        <a:t>last week </a:t>
                      </a:r>
                      <a:r>
                        <a:rPr lang="en-US" b="1" dirty="0" smtClean="0"/>
                        <a:t>of July</a:t>
                      </a:r>
                      <a:endParaRPr lang="en-US" b="1" dirty="0"/>
                    </a:p>
                  </a:txBody>
                  <a:tcPr/>
                </a:tc>
              </a:tr>
              <a:tr h="2072291">
                <a:tc>
                  <a:txBody>
                    <a:bodyPr/>
                    <a:lstStyle/>
                    <a:p>
                      <a:r>
                        <a:rPr lang="en-US" b="1" dirty="0" smtClean="0"/>
                        <a:t>CBR+ Country Plan</a:t>
                      </a:r>
                      <a:endParaRPr lang="en-US" b="1" dirty="0"/>
                    </a:p>
                  </a:txBody>
                  <a:tcPr/>
                </a:tc>
                <a:tc>
                  <a:txBody>
                    <a:bodyPr/>
                    <a:lstStyle/>
                    <a:p>
                      <a:r>
                        <a:rPr lang="en-US" b="1" dirty="0" smtClean="0"/>
                        <a:t>In process</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Key elements identified already, such as a focus on Cross River State area (to optimize synergies with the national REDD+ process' architecture)</a:t>
                      </a:r>
                    </a:p>
                    <a:p>
                      <a:endParaRPr lang="en-US" b="0" dirty="0" smtClean="0"/>
                    </a:p>
                    <a:p>
                      <a:r>
                        <a:rPr lang="en-US" b="0" dirty="0" smtClean="0"/>
                        <a:t>“Zero draft” is being developed by Nigeria</a:t>
                      </a:r>
                      <a:r>
                        <a:rPr lang="en-US" b="0" baseline="0" dirty="0" smtClean="0"/>
                        <a:t> REDD+ team with</a:t>
                      </a:r>
                      <a:r>
                        <a:rPr lang="en-US" b="0" dirty="0" smtClean="0"/>
                        <a:t>  UN-REDD support</a:t>
                      </a:r>
                      <a:endParaRPr lang="en-US" dirty="0"/>
                    </a:p>
                  </a:txBody>
                  <a:tcPr/>
                </a:tc>
              </a:tr>
              <a:tr h="835601">
                <a:tc>
                  <a:txBody>
                    <a:bodyPr/>
                    <a:lstStyle/>
                    <a:p>
                      <a:r>
                        <a:rPr lang="en-US" b="1" dirty="0" smtClean="0"/>
                        <a:t>Consultations and validation of CBR+ Country Plan</a:t>
                      </a:r>
                      <a:endParaRPr lang="en-US" b="1" dirty="0"/>
                    </a:p>
                  </a:txBody>
                  <a:tcPr/>
                </a:tc>
                <a:tc>
                  <a:txBody>
                    <a:bodyPr/>
                    <a:lstStyle/>
                    <a:p>
                      <a:r>
                        <a:rPr lang="en-US" b="1" dirty="0" smtClean="0"/>
                        <a:t>Date TBD (likely in September)</a:t>
                      </a:r>
                      <a:endParaRPr lang="en-US" b="1" dirty="0"/>
                    </a:p>
                  </a:txBody>
                  <a:tcPr/>
                </a:tc>
              </a:tr>
              <a:tr h="484118">
                <a:tc>
                  <a:txBody>
                    <a:bodyPr/>
                    <a:lstStyle/>
                    <a:p>
                      <a:r>
                        <a:rPr lang="en-US" b="1" dirty="0" smtClean="0"/>
                        <a:t>Expected</a:t>
                      </a:r>
                      <a:r>
                        <a:rPr lang="en-US" b="1" baseline="0" dirty="0" smtClean="0"/>
                        <a:t> disbursal of grants</a:t>
                      </a:r>
                      <a:endParaRPr lang="en-US" b="1" dirty="0"/>
                    </a:p>
                  </a:txBody>
                  <a:tcPr/>
                </a:tc>
                <a:tc>
                  <a:txBody>
                    <a:bodyPr/>
                    <a:lstStyle/>
                    <a:p>
                      <a:r>
                        <a:rPr lang="en-US" b="1" dirty="0" smtClean="0"/>
                        <a:t>Before end of 2014</a:t>
                      </a:r>
                      <a:endParaRPr lang="en-US" b="1" dirty="0"/>
                    </a:p>
                  </a:txBody>
                  <a:tcPr/>
                </a:tc>
              </a:tr>
            </a:tbl>
          </a:graphicData>
        </a:graphic>
      </p:graphicFrame>
      <p:sp>
        <p:nvSpPr>
          <p:cNvPr id="4" name="Slide Number Placeholder 3"/>
          <p:cNvSpPr>
            <a:spLocks noGrp="1"/>
          </p:cNvSpPr>
          <p:nvPr>
            <p:ph type="sldNum" sz="quarter" idx="12"/>
          </p:nvPr>
        </p:nvSpPr>
        <p:spPr/>
        <p:txBody>
          <a:bodyPr/>
          <a:lstStyle/>
          <a:p>
            <a:fld id="{D45470E9-CD58-4B1E-AD27-812AEDC7ECFB}" type="slidenum">
              <a:rPr lang="en-US" smtClean="0"/>
              <a:pPr/>
              <a:t>11</a:t>
            </a:fld>
            <a:endParaRPr lang="en-US"/>
          </a:p>
        </p:txBody>
      </p:sp>
    </p:spTree>
    <p:extLst>
      <p:ext uri="{BB962C8B-B14F-4D97-AF65-F5344CB8AC3E}">
        <p14:creationId xmlns:p14="http://schemas.microsoft.com/office/powerpoint/2010/main" val="39684751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en-US" dirty="0" smtClean="0"/>
              <a:t>Panama</a:t>
            </a:r>
            <a:br>
              <a:rPr lang="en-US" dirty="0" smtClean="0"/>
            </a:br>
            <a:r>
              <a:rPr lang="en-US" sz="3600" i="1" dirty="0" smtClean="0"/>
              <a:t>CBR+ : </a:t>
            </a:r>
            <a:r>
              <a:rPr lang="en-US" sz="3600" i="1" dirty="0" err="1" smtClean="0"/>
              <a:t>Bosques</a:t>
            </a:r>
            <a:r>
              <a:rPr lang="en-US" sz="3600" i="1" dirty="0" smtClean="0"/>
              <a:t> </a:t>
            </a:r>
            <a:r>
              <a:rPr lang="en-US" sz="3600" i="1" dirty="0"/>
              <a:t>de V</a:t>
            </a:r>
            <a:r>
              <a:rPr lang="en-US" sz="3600" i="1" dirty="0" smtClean="0"/>
              <a:t>ida</a:t>
            </a:r>
            <a:endParaRPr lang="en-US" sz="3600" i="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85371349"/>
              </p:ext>
            </p:extLst>
          </p:nvPr>
        </p:nvGraphicFramePr>
        <p:xfrm>
          <a:off x="457200" y="1752600"/>
          <a:ext cx="8153400" cy="4876799"/>
        </p:xfrm>
        <a:graphic>
          <a:graphicData uri="http://schemas.openxmlformats.org/drawingml/2006/table">
            <a:tbl>
              <a:tblPr firstRow="1" bandRow="1">
                <a:tableStyleId>{5C22544A-7EE6-4342-B048-85BDC9FD1C3A}</a:tableStyleId>
              </a:tblPr>
              <a:tblGrid>
                <a:gridCol w="2895600"/>
                <a:gridCol w="5257800"/>
              </a:tblGrid>
              <a:tr h="387697">
                <a:tc>
                  <a:txBody>
                    <a:bodyPr/>
                    <a:lstStyle/>
                    <a:p>
                      <a:r>
                        <a:rPr lang="en-US" dirty="0" smtClean="0"/>
                        <a:t>Stage</a:t>
                      </a:r>
                      <a:endParaRPr lang="en-US" dirty="0"/>
                    </a:p>
                  </a:txBody>
                  <a:tcPr/>
                </a:tc>
                <a:tc>
                  <a:txBody>
                    <a:bodyPr/>
                    <a:lstStyle/>
                    <a:p>
                      <a:r>
                        <a:rPr lang="en-US" dirty="0" smtClean="0"/>
                        <a:t>Status</a:t>
                      </a:r>
                      <a:endParaRPr lang="en-US" dirty="0"/>
                    </a:p>
                  </a:txBody>
                  <a:tcPr/>
                </a:tc>
              </a:tr>
              <a:tr h="1465340">
                <a:tc>
                  <a:txBody>
                    <a:bodyPr/>
                    <a:lstStyle/>
                    <a:p>
                      <a:r>
                        <a:rPr lang="en-US" b="1" dirty="0" smtClean="0"/>
                        <a:t>Formation of CBR+ NSC</a:t>
                      </a:r>
                      <a:endParaRPr lang="en-US" b="1" dirty="0"/>
                    </a:p>
                  </a:txBody>
                  <a:tcPr/>
                </a:tc>
                <a:tc>
                  <a:txBody>
                    <a:bodyPr/>
                    <a:lstStyle/>
                    <a:p>
                      <a:r>
                        <a:rPr lang="en-US" b="1" dirty="0" smtClean="0"/>
                        <a:t>Expected within weeks - </a:t>
                      </a:r>
                      <a:r>
                        <a:rPr lang="en-US" dirty="0" smtClean="0"/>
                        <a:t>delayed due to change in government </a:t>
                      </a:r>
                    </a:p>
                    <a:p>
                      <a:r>
                        <a:rPr lang="en-US" dirty="0" smtClean="0"/>
                        <a:t>A </a:t>
                      </a:r>
                      <a:r>
                        <a:rPr lang="en-US" b="1" dirty="0" smtClean="0"/>
                        <a:t>multi-stakeholder</a:t>
                      </a:r>
                      <a:r>
                        <a:rPr lang="en-US" b="1" baseline="0" dirty="0" smtClean="0"/>
                        <a:t> </a:t>
                      </a:r>
                      <a:r>
                        <a:rPr lang="en-US" b="1" dirty="0" smtClean="0"/>
                        <a:t>CBR+ Technical Advisory Group has been formed </a:t>
                      </a:r>
                      <a:r>
                        <a:rPr lang="en-US" b="0" dirty="0" smtClean="0"/>
                        <a:t>and</a:t>
                      </a:r>
                      <a:r>
                        <a:rPr lang="en-US" b="1" dirty="0" smtClean="0"/>
                        <a:t> </a:t>
                      </a:r>
                      <a:r>
                        <a:rPr lang="en-US" dirty="0" smtClean="0"/>
                        <a:t>is moving forward with technical discussions</a:t>
                      </a:r>
                      <a:endParaRPr lang="en-US" dirty="0"/>
                    </a:p>
                  </a:txBody>
                  <a:tcPr/>
                </a:tc>
              </a:tr>
              <a:tr h="669177">
                <a:tc>
                  <a:txBody>
                    <a:bodyPr/>
                    <a:lstStyle/>
                    <a:p>
                      <a:r>
                        <a:rPr lang="en-US" b="1" dirty="0" smtClean="0"/>
                        <a:t>First meeting of CBR+ NSC</a:t>
                      </a:r>
                      <a:endParaRPr lang="en-US" b="1" dirty="0"/>
                    </a:p>
                  </a:txBody>
                  <a:tcPr/>
                </a:tc>
                <a:tc>
                  <a:txBody>
                    <a:bodyPr/>
                    <a:lstStyle/>
                    <a:p>
                      <a:r>
                        <a:rPr lang="en-US" b="1" dirty="0" smtClean="0"/>
                        <a:t>Expected</a:t>
                      </a:r>
                      <a:r>
                        <a:rPr lang="en-US" b="1" baseline="0" dirty="0" smtClean="0"/>
                        <a:t> within weeks </a:t>
                      </a:r>
                    </a:p>
                    <a:p>
                      <a:r>
                        <a:rPr lang="en-US" b="0" baseline="0" dirty="0" smtClean="0"/>
                        <a:t>As soon as </a:t>
                      </a:r>
                      <a:r>
                        <a:rPr lang="en-US" baseline="0" dirty="0" smtClean="0"/>
                        <a:t>government representative  is confirmed</a:t>
                      </a:r>
                      <a:endParaRPr lang="en-US" dirty="0"/>
                    </a:p>
                  </a:txBody>
                  <a:tcPr/>
                </a:tc>
              </a:tr>
              <a:tr h="483547">
                <a:tc>
                  <a:txBody>
                    <a:bodyPr/>
                    <a:lstStyle/>
                    <a:p>
                      <a:r>
                        <a:rPr lang="en-US" b="1" dirty="0" smtClean="0"/>
                        <a:t>CBR+ Country Plan</a:t>
                      </a:r>
                      <a:endParaRPr lang="en-US" b="1" dirty="0"/>
                    </a:p>
                  </a:txBody>
                  <a:tcPr/>
                </a:tc>
                <a:tc>
                  <a:txBody>
                    <a:bodyPr/>
                    <a:lstStyle/>
                    <a:p>
                      <a:r>
                        <a:rPr lang="en-US" b="1" smtClean="0"/>
                        <a:t>Early September </a:t>
                      </a:r>
                      <a:r>
                        <a:rPr lang="en-US" b="1" dirty="0" smtClean="0"/>
                        <a:t>2014</a:t>
                      </a:r>
                    </a:p>
                  </a:txBody>
                  <a:tcPr/>
                </a:tc>
              </a:tr>
              <a:tr h="1201861">
                <a:tc>
                  <a:txBody>
                    <a:bodyPr/>
                    <a:lstStyle/>
                    <a:p>
                      <a:r>
                        <a:rPr lang="en-US" b="1" dirty="0" smtClean="0"/>
                        <a:t>Consultations and validation of CBR+ Country Plan</a:t>
                      </a:r>
                      <a:endParaRPr lang="en-US" b="1" dirty="0"/>
                    </a:p>
                  </a:txBody>
                  <a:tcPr/>
                </a:tc>
                <a:tc>
                  <a:txBody>
                    <a:bodyPr/>
                    <a:lstStyle/>
                    <a:p>
                      <a:r>
                        <a:rPr lang="en-US" b="1" dirty="0" smtClean="0"/>
                        <a:t>October 2014</a:t>
                      </a:r>
                    </a:p>
                    <a:p>
                      <a:r>
                        <a:rPr lang="en-US" dirty="0" smtClean="0"/>
                        <a:t>Consultation and validation will happen</a:t>
                      </a:r>
                      <a:r>
                        <a:rPr lang="en-US" baseline="0" dirty="0" smtClean="0"/>
                        <a:t> by October</a:t>
                      </a:r>
                    </a:p>
                    <a:p>
                      <a:r>
                        <a:rPr lang="en-US" b="1" dirty="0" smtClean="0"/>
                        <a:t>Outreach and capacity building for communities is also planned for November 2014</a:t>
                      </a:r>
                      <a:endParaRPr lang="en-US" dirty="0"/>
                    </a:p>
                  </a:txBody>
                  <a:tcPr/>
                </a:tc>
              </a:tr>
              <a:tr h="669177">
                <a:tc>
                  <a:txBody>
                    <a:bodyPr/>
                    <a:lstStyle/>
                    <a:p>
                      <a:r>
                        <a:rPr lang="en-US" b="1" dirty="0" smtClean="0"/>
                        <a:t>Expected</a:t>
                      </a:r>
                      <a:r>
                        <a:rPr lang="en-US" b="1" baseline="0" dirty="0" smtClean="0"/>
                        <a:t> disbursal of grants</a:t>
                      </a:r>
                      <a:endParaRPr lang="en-US" b="1" dirty="0"/>
                    </a:p>
                  </a:txBody>
                  <a:tcPr/>
                </a:tc>
                <a:tc>
                  <a:txBody>
                    <a:bodyPr/>
                    <a:lstStyle/>
                    <a:p>
                      <a:r>
                        <a:rPr lang="en-US" b="1" dirty="0" smtClean="0"/>
                        <a:t>December 2014</a:t>
                      </a:r>
                      <a:endParaRPr lang="en-US" dirty="0"/>
                    </a:p>
                  </a:txBody>
                  <a:tcPr/>
                </a:tc>
              </a:tr>
            </a:tbl>
          </a:graphicData>
        </a:graphic>
      </p:graphicFrame>
      <p:sp>
        <p:nvSpPr>
          <p:cNvPr id="4" name="Slide Number Placeholder 3"/>
          <p:cNvSpPr>
            <a:spLocks noGrp="1"/>
          </p:cNvSpPr>
          <p:nvPr>
            <p:ph type="sldNum" sz="quarter" idx="12"/>
          </p:nvPr>
        </p:nvSpPr>
        <p:spPr/>
        <p:txBody>
          <a:bodyPr/>
          <a:lstStyle/>
          <a:p>
            <a:fld id="{D45470E9-CD58-4B1E-AD27-812AEDC7ECFB}" type="slidenum">
              <a:rPr lang="en-US" smtClean="0"/>
              <a:pPr/>
              <a:t>12</a:t>
            </a:fld>
            <a:endParaRPr lang="en-US"/>
          </a:p>
        </p:txBody>
      </p:sp>
    </p:spTree>
    <p:extLst>
      <p:ext uri="{BB962C8B-B14F-4D97-AF65-F5344CB8AC3E}">
        <p14:creationId xmlns:p14="http://schemas.microsoft.com/office/powerpoint/2010/main" val="24930431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Paraguay</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02642921"/>
              </p:ext>
            </p:extLst>
          </p:nvPr>
        </p:nvGraphicFramePr>
        <p:xfrm>
          <a:off x="457200" y="1600200"/>
          <a:ext cx="8229600" cy="4404360"/>
        </p:xfrm>
        <a:graphic>
          <a:graphicData uri="http://schemas.openxmlformats.org/drawingml/2006/table">
            <a:tbl>
              <a:tblPr firstRow="1" bandRow="1">
                <a:tableStyleId>{5C22544A-7EE6-4342-B048-85BDC9FD1C3A}</a:tableStyleId>
              </a:tblPr>
              <a:tblGrid>
                <a:gridCol w="2895600"/>
                <a:gridCol w="5334000"/>
              </a:tblGrid>
              <a:tr h="370840">
                <a:tc>
                  <a:txBody>
                    <a:bodyPr/>
                    <a:lstStyle/>
                    <a:p>
                      <a:r>
                        <a:rPr lang="en-US" dirty="0" smtClean="0"/>
                        <a:t>Stage</a:t>
                      </a:r>
                      <a:endParaRPr lang="en-US" dirty="0"/>
                    </a:p>
                  </a:txBody>
                  <a:tcPr/>
                </a:tc>
                <a:tc>
                  <a:txBody>
                    <a:bodyPr/>
                    <a:lstStyle/>
                    <a:p>
                      <a:r>
                        <a:rPr lang="en-US" dirty="0" smtClean="0"/>
                        <a:t>Status</a:t>
                      </a:r>
                      <a:endParaRPr lang="en-US" dirty="0"/>
                    </a:p>
                  </a:txBody>
                  <a:tcPr/>
                </a:tc>
              </a:tr>
              <a:tr h="370840">
                <a:tc>
                  <a:txBody>
                    <a:bodyPr/>
                    <a:lstStyle/>
                    <a:p>
                      <a:r>
                        <a:rPr lang="en-US" b="1" dirty="0" smtClean="0"/>
                        <a:t>Formation of CBR+ NSC</a:t>
                      </a:r>
                      <a:endParaRPr lang="en-US" b="1" dirty="0"/>
                    </a:p>
                  </a:txBody>
                  <a:tcPr/>
                </a:tc>
                <a:tc>
                  <a:txBody>
                    <a:bodyPr/>
                    <a:lstStyle/>
                    <a:p>
                      <a:r>
                        <a:rPr lang="en-US" b="1" dirty="0" smtClean="0"/>
                        <a:t>Complete</a:t>
                      </a:r>
                      <a:endParaRPr lang="en-US" b="1" dirty="0"/>
                    </a:p>
                  </a:txBody>
                  <a:tcPr/>
                </a:tc>
              </a:tr>
              <a:tr h="370840">
                <a:tc>
                  <a:txBody>
                    <a:bodyPr/>
                    <a:lstStyle/>
                    <a:p>
                      <a:r>
                        <a:rPr lang="en-US" b="1" dirty="0" smtClean="0"/>
                        <a:t>First meeting of CBR+ NSC</a:t>
                      </a:r>
                      <a:endParaRPr lang="en-US" b="1" dirty="0"/>
                    </a:p>
                  </a:txBody>
                  <a:tcPr/>
                </a:tc>
                <a:tc>
                  <a:txBody>
                    <a:bodyPr/>
                    <a:lstStyle/>
                    <a:p>
                      <a:r>
                        <a:rPr lang="en-US" b="1" dirty="0" smtClean="0"/>
                        <a:t>Complete</a:t>
                      </a:r>
                      <a:endParaRPr lang="en-US" b="1" dirty="0"/>
                    </a:p>
                  </a:txBody>
                  <a:tcPr/>
                </a:tc>
              </a:tr>
              <a:tr h="370840">
                <a:tc>
                  <a:txBody>
                    <a:bodyPr/>
                    <a:lstStyle/>
                    <a:p>
                      <a:r>
                        <a:rPr lang="en-US" b="1" dirty="0" smtClean="0"/>
                        <a:t>CBR+ Country Plan</a:t>
                      </a:r>
                      <a:endParaRPr lang="en-US" b="1" dirty="0"/>
                    </a:p>
                  </a:txBody>
                  <a:tcPr/>
                </a:tc>
                <a:tc>
                  <a:txBody>
                    <a:bodyPr/>
                    <a:lstStyle/>
                    <a:p>
                      <a:r>
                        <a:rPr lang="en-US" b="1" dirty="0" smtClean="0"/>
                        <a:t>Expected September 2014</a:t>
                      </a:r>
                    </a:p>
                    <a:p>
                      <a:r>
                        <a:rPr lang="en-US" dirty="0" smtClean="0"/>
                        <a:t>Will be drafted by the same consultant who is drafting the national REDD+ strategy</a:t>
                      </a:r>
                    </a:p>
                    <a:p>
                      <a:endParaRPr lang="en-US" dirty="0" smtClean="0"/>
                    </a:p>
                  </a:txBody>
                  <a:tcPr/>
                </a:tc>
              </a:tr>
              <a:tr h="370840">
                <a:tc>
                  <a:txBody>
                    <a:bodyPr/>
                    <a:lstStyle/>
                    <a:p>
                      <a:r>
                        <a:rPr lang="en-US" b="1" dirty="0" smtClean="0"/>
                        <a:t>Consultations and validation of CBR+ Country Plan</a:t>
                      </a:r>
                      <a:endParaRPr lang="en-US" b="1" dirty="0"/>
                    </a:p>
                  </a:txBody>
                  <a:tcPr/>
                </a:tc>
                <a:tc>
                  <a:txBody>
                    <a:bodyPr/>
                    <a:lstStyle/>
                    <a:p>
                      <a:r>
                        <a:rPr lang="en-US" b="1" dirty="0" smtClean="0"/>
                        <a:t>September/October 2014</a:t>
                      </a:r>
                    </a:p>
                    <a:p>
                      <a:r>
                        <a:rPr lang="en-US" dirty="0" smtClean="0"/>
                        <a:t>Local workshops will be held to consult on the CBR+ Country Plan and train communities to develop proposals</a:t>
                      </a:r>
                    </a:p>
                  </a:txBody>
                  <a:tcPr/>
                </a:tc>
              </a:tr>
              <a:tr h="370840">
                <a:tc>
                  <a:txBody>
                    <a:bodyPr/>
                    <a:lstStyle/>
                    <a:p>
                      <a:r>
                        <a:rPr lang="en-US" b="1" dirty="0" smtClean="0"/>
                        <a:t>Expected</a:t>
                      </a:r>
                      <a:r>
                        <a:rPr lang="en-US" b="1" baseline="0" dirty="0" smtClean="0"/>
                        <a:t> disbursal of grants</a:t>
                      </a:r>
                      <a:endParaRPr lang="en-US" b="1" dirty="0"/>
                    </a:p>
                  </a:txBody>
                  <a:tcPr/>
                </a:tc>
                <a:tc>
                  <a:txBody>
                    <a:bodyPr/>
                    <a:lstStyle/>
                    <a:p>
                      <a:r>
                        <a:rPr lang="en-US" dirty="0" smtClean="0"/>
                        <a:t>Call for proposals in </a:t>
                      </a:r>
                      <a:r>
                        <a:rPr lang="en-US" b="1" dirty="0" smtClean="0"/>
                        <a:t>October/November 2014</a:t>
                      </a:r>
                    </a:p>
                    <a:p>
                      <a:r>
                        <a:rPr lang="en-US" dirty="0" smtClean="0"/>
                        <a:t>Grants disbursed by </a:t>
                      </a:r>
                      <a:r>
                        <a:rPr lang="en-US" b="1" dirty="0" smtClean="0"/>
                        <a:t>December 2014</a:t>
                      </a:r>
                    </a:p>
                    <a:p>
                      <a:endParaRPr lang="en-US" dirty="0" smtClean="0"/>
                    </a:p>
                  </a:txBody>
                  <a:tcPr/>
                </a:tc>
              </a:tr>
            </a:tbl>
          </a:graphicData>
        </a:graphic>
      </p:graphicFrame>
      <p:sp>
        <p:nvSpPr>
          <p:cNvPr id="4" name="Slide Number Placeholder 3"/>
          <p:cNvSpPr>
            <a:spLocks noGrp="1"/>
          </p:cNvSpPr>
          <p:nvPr>
            <p:ph type="sldNum" sz="quarter" idx="12"/>
          </p:nvPr>
        </p:nvSpPr>
        <p:spPr/>
        <p:txBody>
          <a:bodyPr/>
          <a:lstStyle/>
          <a:p>
            <a:fld id="{D45470E9-CD58-4B1E-AD27-812AEDC7ECFB}" type="slidenum">
              <a:rPr lang="en-US" smtClean="0"/>
              <a:pPr/>
              <a:t>13</a:t>
            </a:fld>
            <a:endParaRPr lang="en-US"/>
          </a:p>
        </p:txBody>
      </p:sp>
    </p:spTree>
    <p:extLst>
      <p:ext uri="{BB962C8B-B14F-4D97-AF65-F5344CB8AC3E}">
        <p14:creationId xmlns:p14="http://schemas.microsoft.com/office/powerpoint/2010/main" val="16513045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914400"/>
          </a:xfrm>
        </p:spPr>
        <p:txBody>
          <a:bodyPr/>
          <a:lstStyle/>
          <a:p>
            <a:r>
              <a:rPr lang="en-US" dirty="0" smtClean="0"/>
              <a:t>5. Country Progress Summary</a:t>
            </a:r>
            <a:endParaRPr lang="en-US" dirty="0"/>
          </a:p>
        </p:txBody>
      </p:sp>
      <p:sp>
        <p:nvSpPr>
          <p:cNvPr id="3" name="Content Placeholder 2"/>
          <p:cNvSpPr>
            <a:spLocks noGrp="1"/>
          </p:cNvSpPr>
          <p:nvPr>
            <p:ph idx="1"/>
          </p:nvPr>
        </p:nvSpPr>
        <p:spPr/>
        <p:txBody>
          <a:bodyPr>
            <a:normAutofit fontScale="92500" lnSpcReduction="20000"/>
          </a:bodyPr>
          <a:lstStyle/>
          <a:p>
            <a:r>
              <a:rPr lang="en-US" sz="3000" dirty="0" smtClean="0"/>
              <a:t>CBR+ NSCs formed in 3 out of 6 countries; rest to be formed before end of July</a:t>
            </a:r>
          </a:p>
          <a:p>
            <a:pPr marL="0" indent="0">
              <a:buNone/>
            </a:pPr>
            <a:endParaRPr lang="en-US" sz="600" dirty="0" smtClean="0"/>
          </a:p>
          <a:p>
            <a:r>
              <a:rPr lang="en-US" sz="3000" dirty="0" smtClean="0"/>
              <a:t>CBR+ Country Plans: zero drafts developed in 3 out of 6 countries; rest to be developed by August</a:t>
            </a:r>
          </a:p>
          <a:p>
            <a:pPr marL="0" indent="0">
              <a:buNone/>
            </a:pPr>
            <a:endParaRPr lang="en-US" sz="600" dirty="0" smtClean="0"/>
          </a:p>
          <a:p>
            <a:r>
              <a:rPr lang="en-US" sz="3000" dirty="0" smtClean="0"/>
              <a:t>Consultation and validation of Plans to be complete by September</a:t>
            </a:r>
          </a:p>
          <a:p>
            <a:pPr marL="0" indent="0">
              <a:buNone/>
            </a:pPr>
            <a:endParaRPr lang="en-US" sz="600" dirty="0" smtClean="0"/>
          </a:p>
          <a:p>
            <a:r>
              <a:rPr lang="en-US" sz="3000" dirty="0" smtClean="0"/>
              <a:t>All 6 pilots expect to deliver grants before end of 2014</a:t>
            </a:r>
          </a:p>
          <a:p>
            <a:endParaRPr lang="en-US" sz="700" dirty="0" smtClean="0"/>
          </a:p>
          <a:p>
            <a:r>
              <a:rPr lang="en-US" sz="3000" dirty="0"/>
              <a:t>Remaining grants funding from </a:t>
            </a:r>
            <a:r>
              <a:rPr lang="en-US" sz="3000" dirty="0" smtClean="0"/>
              <a:t>the pilot phase of </a:t>
            </a:r>
            <a:r>
              <a:rPr lang="en-US" sz="3000" dirty="0"/>
              <a:t>CBR+ </a:t>
            </a:r>
            <a:r>
              <a:rPr lang="en-US" sz="3000" dirty="0" smtClean="0"/>
              <a:t>will </a:t>
            </a:r>
            <a:r>
              <a:rPr lang="en-US" sz="3000" dirty="0"/>
              <a:t>be spent in early </a:t>
            </a:r>
            <a:r>
              <a:rPr lang="en-US" sz="3000" dirty="0" smtClean="0"/>
              <a:t>2015</a:t>
            </a:r>
            <a:endParaRPr lang="en-US" sz="3000" dirty="0"/>
          </a:p>
        </p:txBody>
      </p:sp>
      <p:sp>
        <p:nvSpPr>
          <p:cNvPr id="4" name="Slide Number Placeholder 3"/>
          <p:cNvSpPr>
            <a:spLocks noGrp="1"/>
          </p:cNvSpPr>
          <p:nvPr>
            <p:ph type="sldNum" sz="quarter" idx="12"/>
          </p:nvPr>
        </p:nvSpPr>
        <p:spPr/>
        <p:txBody>
          <a:bodyPr/>
          <a:lstStyle/>
          <a:p>
            <a:fld id="{D45470E9-CD58-4B1E-AD27-812AEDC7ECFB}"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endParaRPr lang="en-US" sz="4200" b="1" dirty="0" smtClean="0">
              <a:latin typeface="Helvetica" panose="020B0604020202020204" pitchFamily="34" charset="0"/>
              <a:cs typeface="Helvetica" panose="020B0604020202020204" pitchFamily="34" charset="0"/>
            </a:endParaRPr>
          </a:p>
          <a:p>
            <a:pPr marL="0" indent="0" algn="ctr">
              <a:buNone/>
            </a:pPr>
            <a:endParaRPr lang="en-US" b="1" dirty="0">
              <a:latin typeface="Helvetica" panose="020B0604020202020204" pitchFamily="34" charset="0"/>
              <a:cs typeface="Helvetica" panose="020B0604020202020204" pitchFamily="34" charset="0"/>
            </a:endParaRPr>
          </a:p>
        </p:txBody>
      </p:sp>
      <p:sp>
        <p:nvSpPr>
          <p:cNvPr id="4" name="Slide Number Placeholder 3"/>
          <p:cNvSpPr>
            <a:spLocks noGrp="1"/>
          </p:cNvSpPr>
          <p:nvPr>
            <p:ph type="sldNum" sz="quarter" idx="12"/>
          </p:nvPr>
        </p:nvSpPr>
        <p:spPr/>
        <p:txBody>
          <a:bodyPr/>
          <a:lstStyle/>
          <a:p>
            <a:fld id="{D45470E9-CD58-4B1E-AD27-812AEDC7ECFB}" type="slidenum">
              <a:rPr lang="en-US" smtClean="0"/>
              <a:pPr/>
              <a:t>15</a:t>
            </a:fld>
            <a:endParaRPr lang="en-US"/>
          </a:p>
        </p:txBody>
      </p:sp>
      <p:graphicFrame>
        <p:nvGraphicFramePr>
          <p:cNvPr id="2" name="Table 1"/>
          <p:cNvGraphicFramePr>
            <a:graphicFrameLocks noGrp="1"/>
          </p:cNvGraphicFramePr>
          <p:nvPr>
            <p:extLst>
              <p:ext uri="{D42A27DB-BD31-4B8C-83A1-F6EECF244321}">
                <p14:modId xmlns:p14="http://schemas.microsoft.com/office/powerpoint/2010/main" val="2166840085"/>
              </p:ext>
            </p:extLst>
          </p:nvPr>
        </p:nvGraphicFramePr>
        <p:xfrm>
          <a:off x="457200" y="1763019"/>
          <a:ext cx="8229600" cy="4866383"/>
        </p:xfrm>
        <a:graphic>
          <a:graphicData uri="http://schemas.openxmlformats.org/drawingml/2006/table">
            <a:tbl>
              <a:tblPr firstRow="1" bandRow="1">
                <a:tableStyleId>{5C22544A-7EE6-4342-B048-85BDC9FD1C3A}</a:tableStyleId>
              </a:tblPr>
              <a:tblGrid>
                <a:gridCol w="2057400"/>
                <a:gridCol w="1524000"/>
                <a:gridCol w="2209800"/>
                <a:gridCol w="2438400"/>
              </a:tblGrid>
              <a:tr h="957797">
                <a:tc>
                  <a:txBody>
                    <a:bodyPr/>
                    <a:lstStyle/>
                    <a:p>
                      <a:r>
                        <a:rPr lang="en-US" dirty="0" smtClean="0"/>
                        <a:t>Country</a:t>
                      </a:r>
                      <a:endParaRPr lang="en-US" dirty="0"/>
                    </a:p>
                  </a:txBody>
                  <a:tcPr/>
                </a:tc>
                <a:tc>
                  <a:txBody>
                    <a:bodyPr/>
                    <a:lstStyle/>
                    <a:p>
                      <a:pPr algn="ctr"/>
                      <a:r>
                        <a:rPr lang="en-US" dirty="0" smtClean="0"/>
                        <a:t>Start Date</a:t>
                      </a:r>
                      <a:endParaRPr lang="en-US" dirty="0"/>
                    </a:p>
                  </a:txBody>
                  <a:tcPr/>
                </a:tc>
                <a:tc>
                  <a:txBody>
                    <a:bodyPr/>
                    <a:lstStyle/>
                    <a:p>
                      <a:pPr algn="ctr"/>
                      <a:r>
                        <a:rPr lang="en-US" dirty="0" smtClean="0"/>
                        <a:t>Number of </a:t>
                      </a:r>
                      <a:r>
                        <a:rPr lang="en-US" baseline="0" dirty="0" smtClean="0"/>
                        <a:t> community projects  funded</a:t>
                      </a:r>
                      <a:endParaRPr lang="en-US" dirty="0"/>
                    </a:p>
                  </a:txBody>
                  <a:tcPr/>
                </a:tc>
                <a:tc>
                  <a:txBody>
                    <a:bodyPr/>
                    <a:lstStyle/>
                    <a:p>
                      <a:pPr algn="ctr"/>
                      <a:r>
                        <a:rPr lang="en-US" dirty="0" smtClean="0"/>
                        <a:t>Total grant amount disbursed (US$)</a:t>
                      </a:r>
                      <a:endParaRPr lang="en-US" dirty="0"/>
                    </a:p>
                  </a:txBody>
                  <a:tcPr/>
                </a:tc>
              </a:tr>
              <a:tr h="651431">
                <a:tc>
                  <a:txBody>
                    <a:bodyPr/>
                    <a:lstStyle/>
                    <a:p>
                      <a:r>
                        <a:rPr lang="en-US" dirty="0" smtClean="0"/>
                        <a:t>Cambodia</a:t>
                      </a:r>
                      <a:endParaRPr lang="en-US" dirty="0"/>
                    </a:p>
                  </a:txBody>
                  <a:tcPr/>
                </a:tc>
                <a:tc>
                  <a:txBody>
                    <a:bodyPr/>
                    <a:lstStyle/>
                    <a:p>
                      <a:pPr algn="ctr"/>
                      <a:r>
                        <a:rPr lang="en-US" dirty="0" smtClean="0"/>
                        <a:t>2004</a:t>
                      </a:r>
                      <a:endParaRPr lang="en-US" dirty="0"/>
                    </a:p>
                  </a:txBody>
                  <a:tcPr/>
                </a:tc>
                <a:tc>
                  <a:txBody>
                    <a:bodyPr/>
                    <a:lstStyle/>
                    <a:p>
                      <a:pPr algn="ctr"/>
                      <a:r>
                        <a:rPr lang="en-US" dirty="0" smtClean="0"/>
                        <a:t>177</a:t>
                      </a:r>
                      <a:endParaRPr lang="en-US" dirty="0"/>
                    </a:p>
                  </a:txBody>
                  <a:tcPr/>
                </a:tc>
                <a:tc>
                  <a:txBody>
                    <a:bodyPr/>
                    <a:lstStyle/>
                    <a:p>
                      <a:pPr algn="ctr"/>
                      <a:r>
                        <a:rPr lang="en-US" dirty="0" smtClean="0"/>
                        <a:t>6,721,646</a:t>
                      </a:r>
                      <a:endParaRPr lang="en-US" dirty="0"/>
                    </a:p>
                  </a:txBody>
                  <a:tcPr/>
                </a:tc>
              </a:tr>
              <a:tr h="651431">
                <a:tc>
                  <a:txBody>
                    <a:bodyPr/>
                    <a:lstStyle/>
                    <a:p>
                      <a:r>
                        <a:rPr lang="en-US" dirty="0" smtClean="0"/>
                        <a:t>Sri Lanka</a:t>
                      </a:r>
                      <a:endParaRPr lang="en-US" dirty="0"/>
                    </a:p>
                  </a:txBody>
                  <a:tcPr/>
                </a:tc>
                <a:tc>
                  <a:txBody>
                    <a:bodyPr/>
                    <a:lstStyle/>
                    <a:p>
                      <a:pPr algn="ctr"/>
                      <a:r>
                        <a:rPr lang="en-US" dirty="0" smtClean="0"/>
                        <a:t>1994</a:t>
                      </a:r>
                      <a:endParaRPr lang="en-US" dirty="0"/>
                    </a:p>
                  </a:txBody>
                  <a:tcPr/>
                </a:tc>
                <a:tc>
                  <a:txBody>
                    <a:bodyPr/>
                    <a:lstStyle/>
                    <a:p>
                      <a:pPr algn="ctr"/>
                      <a:r>
                        <a:rPr lang="en-US" dirty="0" smtClean="0"/>
                        <a:t>371</a:t>
                      </a:r>
                      <a:endParaRPr lang="en-US" dirty="0"/>
                    </a:p>
                  </a:txBody>
                  <a:tcPr/>
                </a:tc>
                <a:tc>
                  <a:txBody>
                    <a:bodyPr/>
                    <a:lstStyle/>
                    <a:p>
                      <a:pPr algn="ctr"/>
                      <a:r>
                        <a:rPr lang="en-US" dirty="0" smtClean="0"/>
                        <a:t>7,695,888</a:t>
                      </a:r>
                      <a:endParaRPr lang="en-US" dirty="0"/>
                    </a:p>
                  </a:txBody>
                  <a:tcPr/>
                </a:tc>
              </a:tr>
              <a:tr h="651431">
                <a:tc>
                  <a:txBody>
                    <a:bodyPr/>
                    <a:lstStyle/>
                    <a:p>
                      <a:r>
                        <a:rPr lang="en-US" dirty="0" smtClean="0"/>
                        <a:t>DR</a:t>
                      </a:r>
                      <a:r>
                        <a:rPr lang="en-US" baseline="0" dirty="0" smtClean="0"/>
                        <a:t> Congo</a:t>
                      </a:r>
                      <a:endParaRPr lang="en-US" dirty="0"/>
                    </a:p>
                  </a:txBody>
                  <a:tcPr/>
                </a:tc>
                <a:tc>
                  <a:txBody>
                    <a:bodyPr/>
                    <a:lstStyle/>
                    <a:p>
                      <a:pPr algn="ctr"/>
                      <a:r>
                        <a:rPr lang="en-US" dirty="0" smtClean="0"/>
                        <a:t>2009</a:t>
                      </a:r>
                      <a:endParaRPr lang="en-US" dirty="0"/>
                    </a:p>
                  </a:txBody>
                  <a:tcPr/>
                </a:tc>
                <a:tc>
                  <a:txBody>
                    <a:bodyPr/>
                    <a:lstStyle/>
                    <a:p>
                      <a:pPr algn="ctr"/>
                      <a:r>
                        <a:rPr lang="en-US" dirty="0" smtClean="0"/>
                        <a:t>73</a:t>
                      </a:r>
                      <a:endParaRPr lang="en-US" dirty="0"/>
                    </a:p>
                  </a:txBody>
                  <a:tcPr/>
                </a:tc>
                <a:tc>
                  <a:txBody>
                    <a:bodyPr/>
                    <a:lstStyle/>
                    <a:p>
                      <a:pPr algn="ctr"/>
                      <a:r>
                        <a:rPr lang="en-US" dirty="0" smtClean="0"/>
                        <a:t>2,473,399</a:t>
                      </a:r>
                      <a:endParaRPr lang="en-US" dirty="0"/>
                    </a:p>
                  </a:txBody>
                  <a:tcPr/>
                </a:tc>
              </a:tr>
              <a:tr h="651431">
                <a:tc>
                  <a:txBody>
                    <a:bodyPr/>
                    <a:lstStyle/>
                    <a:p>
                      <a:r>
                        <a:rPr lang="en-US" dirty="0" smtClean="0"/>
                        <a:t>Nigeria</a:t>
                      </a:r>
                      <a:endParaRPr lang="en-US" dirty="0"/>
                    </a:p>
                  </a:txBody>
                  <a:tcPr/>
                </a:tc>
                <a:tc>
                  <a:txBody>
                    <a:bodyPr/>
                    <a:lstStyle/>
                    <a:p>
                      <a:pPr algn="ctr"/>
                      <a:r>
                        <a:rPr lang="en-US" dirty="0" smtClean="0"/>
                        <a:t>2009</a:t>
                      </a:r>
                      <a:endParaRPr lang="en-US" dirty="0"/>
                    </a:p>
                  </a:txBody>
                  <a:tcPr/>
                </a:tc>
                <a:tc>
                  <a:txBody>
                    <a:bodyPr/>
                    <a:lstStyle/>
                    <a:p>
                      <a:pPr algn="ctr"/>
                      <a:r>
                        <a:rPr lang="en-US" dirty="0" smtClean="0"/>
                        <a:t>110</a:t>
                      </a:r>
                      <a:endParaRPr lang="en-US" dirty="0"/>
                    </a:p>
                  </a:txBody>
                  <a:tcPr/>
                </a:tc>
                <a:tc>
                  <a:txBody>
                    <a:bodyPr/>
                    <a:lstStyle/>
                    <a:p>
                      <a:pPr algn="ctr"/>
                      <a:r>
                        <a:rPr lang="en-US" dirty="0" smtClean="0"/>
                        <a:t>3,394,869</a:t>
                      </a:r>
                      <a:endParaRPr lang="en-US" dirty="0"/>
                    </a:p>
                  </a:txBody>
                  <a:tcPr/>
                </a:tc>
              </a:tr>
              <a:tr h="651431">
                <a:tc>
                  <a:txBody>
                    <a:bodyPr/>
                    <a:lstStyle/>
                    <a:p>
                      <a:r>
                        <a:rPr lang="en-US" dirty="0" smtClean="0"/>
                        <a:t>Panama</a:t>
                      </a:r>
                      <a:endParaRPr lang="en-US" dirty="0"/>
                    </a:p>
                  </a:txBody>
                  <a:tcPr/>
                </a:tc>
                <a:tc>
                  <a:txBody>
                    <a:bodyPr/>
                    <a:lstStyle/>
                    <a:p>
                      <a:pPr algn="ctr"/>
                      <a:r>
                        <a:rPr lang="en-US" dirty="0" smtClean="0"/>
                        <a:t>2005</a:t>
                      </a:r>
                      <a:endParaRPr lang="en-US" dirty="0"/>
                    </a:p>
                  </a:txBody>
                  <a:tcPr/>
                </a:tc>
                <a:tc>
                  <a:txBody>
                    <a:bodyPr/>
                    <a:lstStyle/>
                    <a:p>
                      <a:pPr algn="ctr"/>
                      <a:r>
                        <a:rPr lang="en-US" dirty="0" smtClean="0"/>
                        <a:t>121</a:t>
                      </a:r>
                      <a:endParaRPr lang="en-US" dirty="0"/>
                    </a:p>
                  </a:txBody>
                  <a:tcPr/>
                </a:tc>
                <a:tc>
                  <a:txBody>
                    <a:bodyPr/>
                    <a:lstStyle/>
                    <a:p>
                      <a:pPr algn="ctr"/>
                      <a:r>
                        <a:rPr lang="en-US" dirty="0" smtClean="0"/>
                        <a:t>2,719,704</a:t>
                      </a:r>
                      <a:endParaRPr lang="en-US" dirty="0"/>
                    </a:p>
                  </a:txBody>
                  <a:tcPr/>
                </a:tc>
              </a:tr>
              <a:tr h="651431">
                <a:tc>
                  <a:txBody>
                    <a:bodyPr/>
                    <a:lstStyle/>
                    <a:p>
                      <a:r>
                        <a:rPr lang="en-US" dirty="0" smtClean="0"/>
                        <a:t>Paraguay</a:t>
                      </a:r>
                      <a:endParaRPr lang="en-US" dirty="0"/>
                    </a:p>
                  </a:txBody>
                  <a:tcPr/>
                </a:tc>
                <a:tc>
                  <a:txBody>
                    <a:bodyPr/>
                    <a:lstStyle/>
                    <a:p>
                      <a:pPr algn="ctr"/>
                      <a:r>
                        <a:rPr lang="en-US" dirty="0" smtClean="0"/>
                        <a:t>2009</a:t>
                      </a:r>
                      <a:endParaRPr lang="en-US" dirty="0"/>
                    </a:p>
                  </a:txBody>
                  <a:tcPr/>
                </a:tc>
                <a:tc>
                  <a:txBody>
                    <a:bodyPr/>
                    <a:lstStyle/>
                    <a:p>
                      <a:pPr algn="ctr"/>
                      <a:r>
                        <a:rPr lang="en-US" dirty="0" smtClean="0"/>
                        <a:t>22</a:t>
                      </a:r>
                      <a:endParaRPr lang="en-US" dirty="0"/>
                    </a:p>
                  </a:txBody>
                  <a:tcPr/>
                </a:tc>
                <a:tc>
                  <a:txBody>
                    <a:bodyPr/>
                    <a:lstStyle/>
                    <a:p>
                      <a:pPr algn="ctr"/>
                      <a:r>
                        <a:rPr lang="en-US" dirty="0" smtClean="0"/>
                        <a:t>583,840</a:t>
                      </a:r>
                      <a:endParaRPr lang="en-US" dirty="0"/>
                    </a:p>
                  </a:txBody>
                  <a:tcPr/>
                </a:tc>
              </a:tr>
            </a:tbl>
          </a:graphicData>
        </a:graphic>
      </p:graphicFrame>
      <p:sp>
        <p:nvSpPr>
          <p:cNvPr id="5" name="TextBox 4"/>
          <p:cNvSpPr txBox="1"/>
          <p:nvPr/>
        </p:nvSpPr>
        <p:spPr>
          <a:xfrm>
            <a:off x="1828800" y="685800"/>
            <a:ext cx="6096000" cy="1015663"/>
          </a:xfrm>
          <a:prstGeom prst="rect">
            <a:avLst/>
          </a:prstGeom>
          <a:noFill/>
        </p:spPr>
        <p:txBody>
          <a:bodyPr wrap="square" rtlCol="0">
            <a:spAutoFit/>
          </a:bodyPr>
          <a:lstStyle/>
          <a:p>
            <a:pPr algn="ctr"/>
            <a:r>
              <a:rPr lang="en-US" sz="3000" dirty="0" smtClean="0"/>
              <a:t>Delivery by SGP Country Programmes </a:t>
            </a:r>
          </a:p>
          <a:p>
            <a:pPr algn="ctr"/>
            <a:r>
              <a:rPr lang="en-US" sz="3000" dirty="0" smtClean="0"/>
              <a:t>in the CBR+ pilot countries</a:t>
            </a:r>
            <a:endParaRPr lang="en-US" sz="3000" dirty="0"/>
          </a:p>
        </p:txBody>
      </p:sp>
    </p:spTree>
    <p:extLst>
      <p:ext uri="{BB962C8B-B14F-4D97-AF65-F5344CB8AC3E}">
        <p14:creationId xmlns:p14="http://schemas.microsoft.com/office/powerpoint/2010/main" val="12155516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endParaRPr lang="en-US" sz="4200" b="1" dirty="0" smtClean="0">
              <a:latin typeface="Helvetica" panose="020B0604020202020204" pitchFamily="34" charset="0"/>
              <a:cs typeface="Helvetica" panose="020B0604020202020204" pitchFamily="34" charset="0"/>
            </a:endParaRPr>
          </a:p>
          <a:p>
            <a:pPr marL="0" indent="0" algn="ctr">
              <a:buNone/>
            </a:pPr>
            <a:r>
              <a:rPr lang="en-US" sz="4200" b="1" dirty="0" smtClean="0">
                <a:latin typeface="Helvetica" panose="020B0604020202020204" pitchFamily="34" charset="0"/>
                <a:cs typeface="Helvetica" panose="020B0604020202020204" pitchFamily="34" charset="0"/>
              </a:rPr>
              <a:t>Thank you.</a:t>
            </a:r>
          </a:p>
          <a:p>
            <a:pPr marL="0" indent="0">
              <a:buNone/>
            </a:pPr>
            <a:endParaRPr lang="en-US" dirty="0"/>
          </a:p>
          <a:p>
            <a:pPr marL="0" indent="0" algn="ctr">
              <a:buNone/>
            </a:pPr>
            <a:r>
              <a:rPr lang="en-US" b="1" dirty="0" smtClean="0">
                <a:latin typeface="Helvetica" panose="020B0604020202020204" pitchFamily="34" charset="0"/>
                <a:cs typeface="Helvetica" panose="020B0604020202020204" pitchFamily="34" charset="0"/>
              </a:rPr>
              <a:t>For more information contact:</a:t>
            </a:r>
          </a:p>
          <a:p>
            <a:pPr marL="0" indent="0" algn="ctr">
              <a:buNone/>
            </a:pPr>
            <a:r>
              <a:rPr lang="en-US" b="1" dirty="0" smtClean="0">
                <a:latin typeface="Helvetica" panose="020B0604020202020204" pitchFamily="34" charset="0"/>
                <a:cs typeface="Helvetica" panose="020B0604020202020204" pitchFamily="34" charset="0"/>
              </a:rPr>
              <a:t>Charles McNeill </a:t>
            </a:r>
            <a:r>
              <a:rPr lang="en-US" b="1" dirty="0" smtClean="0">
                <a:latin typeface="Helvetica" panose="020B0604020202020204" pitchFamily="34" charset="0"/>
                <a:cs typeface="Helvetica" panose="020B0604020202020204" pitchFamily="34" charset="0"/>
                <a:hlinkClick r:id="rId3"/>
              </a:rPr>
              <a:t>charles.mcneill@undp.org</a:t>
            </a:r>
            <a:endParaRPr lang="en-US" b="1" dirty="0" smtClean="0">
              <a:latin typeface="Helvetica" panose="020B0604020202020204" pitchFamily="34" charset="0"/>
              <a:cs typeface="Helvetica" panose="020B0604020202020204" pitchFamily="34" charset="0"/>
            </a:endParaRPr>
          </a:p>
          <a:p>
            <a:pPr marL="0" indent="0" algn="ctr">
              <a:buNone/>
            </a:pPr>
            <a:endParaRPr lang="en-US" b="1" dirty="0">
              <a:latin typeface="Helvetica" panose="020B0604020202020204" pitchFamily="34" charset="0"/>
              <a:cs typeface="Helvetica" panose="020B0604020202020204" pitchFamily="34" charset="0"/>
            </a:endParaRPr>
          </a:p>
        </p:txBody>
      </p:sp>
      <p:sp>
        <p:nvSpPr>
          <p:cNvPr id="4" name="Slide Number Placeholder 3"/>
          <p:cNvSpPr>
            <a:spLocks noGrp="1"/>
          </p:cNvSpPr>
          <p:nvPr>
            <p:ph type="sldNum" sz="quarter" idx="12"/>
          </p:nvPr>
        </p:nvSpPr>
        <p:spPr/>
        <p:txBody>
          <a:bodyPr/>
          <a:lstStyle/>
          <a:p>
            <a:fld id="{D45470E9-CD58-4B1E-AD27-812AEDC7ECFB}" type="slidenum">
              <a:rPr lang="en-US" smtClean="0"/>
              <a:pPr/>
              <a:t>16</a:t>
            </a:fld>
            <a:endParaRPr lang="en-US"/>
          </a:p>
        </p:txBody>
      </p:sp>
    </p:spTree>
    <p:extLst>
      <p:ext uri="{BB962C8B-B14F-4D97-AF65-F5344CB8AC3E}">
        <p14:creationId xmlns:p14="http://schemas.microsoft.com/office/powerpoint/2010/main" val="3413492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9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26030</TotalTime>
  <Words>3596</Words>
  <Application>Microsoft Office PowerPoint</Application>
  <PresentationFormat>On-screen Show (4:3)</PresentationFormat>
  <Paragraphs>356</Paragraphs>
  <Slides>16</Slides>
  <Notes>16</Notes>
  <HiddenSlides>0</HiddenSlides>
  <MMClips>0</MMClips>
  <ScaleCrop>false</ScaleCrop>
  <HeadingPairs>
    <vt:vector size="4" baseType="variant">
      <vt:variant>
        <vt:lpstr>Theme</vt:lpstr>
      </vt:variant>
      <vt:variant>
        <vt:i4>10</vt:i4>
      </vt:variant>
      <vt:variant>
        <vt:lpstr>Slide Titles</vt:lpstr>
      </vt:variant>
      <vt:variant>
        <vt:i4>16</vt:i4>
      </vt:variant>
    </vt:vector>
  </HeadingPairs>
  <TitlesOfParts>
    <vt:vector size="26" baseType="lpstr">
      <vt:lpstr>Office Theme</vt:lpstr>
      <vt:lpstr>2_Custom Design</vt:lpstr>
      <vt:lpstr>8_Custom Design</vt:lpstr>
      <vt:lpstr>7_Custom Design</vt:lpstr>
      <vt:lpstr>10_Custom Design</vt:lpstr>
      <vt:lpstr>11_Custom Design</vt:lpstr>
      <vt:lpstr>9_Custom Design</vt:lpstr>
      <vt:lpstr>6_Custom Design</vt:lpstr>
      <vt:lpstr>3_Custom Design</vt:lpstr>
      <vt:lpstr>Custom Design</vt:lpstr>
      <vt:lpstr>PowerPoint Presentation</vt:lpstr>
      <vt:lpstr>Contents</vt:lpstr>
      <vt:lpstr>1. Overview of CBR+</vt:lpstr>
      <vt:lpstr>1. Overview of CBR+ (cont’d)</vt:lpstr>
      <vt:lpstr>2. Progress since PB11</vt:lpstr>
      <vt:lpstr>3. CBR+ Launch</vt:lpstr>
      <vt:lpstr>4. Pilot Country Updates</vt:lpstr>
      <vt:lpstr>Cambodia</vt:lpstr>
      <vt:lpstr>Sri Lanka</vt:lpstr>
      <vt:lpstr>DR Congo</vt:lpstr>
      <vt:lpstr>Nigeria</vt:lpstr>
      <vt:lpstr>Panama CBR+ : Bosques de Vida</vt:lpstr>
      <vt:lpstr>Paraguay</vt:lpstr>
      <vt:lpstr>5. Country Progress Summary</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Linda Mumoki</cp:lastModifiedBy>
  <cp:revision>235</cp:revision>
  <cp:lastPrinted>2014-07-03T16:13:07Z</cp:lastPrinted>
  <dcterms:created xsi:type="dcterms:W3CDTF">2012-09-11T07:20:24Z</dcterms:created>
  <dcterms:modified xsi:type="dcterms:W3CDTF">2014-07-10T09:19:49Z</dcterms:modified>
</cp:coreProperties>
</file>