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19" r:id="rId2"/>
  </p:sldMasterIdLst>
  <p:notesMasterIdLst>
    <p:notesMasterId r:id="rId13"/>
  </p:notesMasterIdLst>
  <p:sldIdLst>
    <p:sldId id="256" r:id="rId3"/>
    <p:sldId id="271" r:id="rId4"/>
    <p:sldId id="268" r:id="rId5"/>
    <p:sldId id="275" r:id="rId6"/>
    <p:sldId id="273" r:id="rId7"/>
    <p:sldId id="276" r:id="rId8"/>
    <p:sldId id="277" r:id="rId9"/>
    <p:sldId id="278" r:id="rId10"/>
    <p:sldId id="279" r:id="rId11"/>
    <p:sldId id="25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1B01C2D-F2FB-467E-B3A4-D32C2786F360}">
          <p14:sldIdLst>
            <p14:sldId id="256"/>
            <p14:sldId id="271"/>
            <p14:sldId id="268"/>
            <p14:sldId id="275"/>
            <p14:sldId id="273"/>
            <p14:sldId id="276"/>
            <p14:sldId id="277"/>
            <p14:sldId id="278"/>
            <p14:sldId id="279"/>
            <p14:sldId id="25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94676" autoAdjust="0"/>
  </p:normalViewPr>
  <p:slideViewPr>
    <p:cSldViewPr showGuides="1">
      <p:cViewPr>
        <p:scale>
          <a:sx n="80" d="100"/>
          <a:sy n="80" d="100"/>
        </p:scale>
        <p:origin x="-1188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3FFE0F-3C2E-4A6C-903C-99F7F73D7221}" type="datetimeFigureOut">
              <a:rPr lang="en-US" smtClean="0"/>
              <a:t>09/07/2014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133C5E-0512-49A5-9CBD-88BC7E43A0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449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33C5E-0512-49A5-9CBD-88BC7E43A0B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980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244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57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056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944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00"/>
            <a:ext cx="8229600" cy="3840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B7F6A-2867-439C-9A4D-2FD0E495E445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 userDrawn="1"/>
        </p:nvSpPr>
        <p:spPr>
          <a:xfrm flipV="1">
            <a:off x="-10885" y="2"/>
            <a:ext cx="9154886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05328"/>
            <a:ext cx="9144001" cy="31480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336057" cy="1005840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39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73EF2-3846-4EE4-8945-D4DD53CBC62D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 flipV="1">
            <a:off x="0" y="2"/>
            <a:ext cx="9144000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214597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60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3" r:id="rId2"/>
    <p:sldLayoutId id="2147483827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n-redd.org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09" y="1219200"/>
            <a:ext cx="9144000" cy="3200400"/>
          </a:xfrm>
        </p:spPr>
        <p:txBody>
          <a:bodyPr>
            <a:normAutofit fontScale="85000" lnSpcReduction="20000"/>
          </a:bodyPr>
          <a:lstStyle/>
          <a:p>
            <a: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Twelfth Policy Board meeting</a:t>
            </a:r>
          </a:p>
          <a:p>
            <a: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/>
            </a:r>
            <a:b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</a:b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Lima, Peru</a:t>
            </a:r>
            <a:endParaRPr lang="en-US" sz="2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elvetica" pitchFamily="34" charset="0"/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8-9 July 2014</a:t>
            </a:r>
          </a:p>
          <a:p>
            <a:endParaRPr lang="en-US" dirty="0" smtClean="0"/>
          </a:p>
          <a:p>
            <a:endParaRPr lang="en-US" sz="4200" dirty="0">
              <a:solidFill>
                <a:schemeClr val="tx1"/>
              </a:solidFill>
            </a:endParaRPr>
          </a:p>
          <a:p>
            <a:r>
              <a:rPr lang="en-US" sz="4200" b="1" dirty="0" smtClean="0">
                <a:solidFill>
                  <a:schemeClr val="tx1"/>
                </a:solidFill>
              </a:rPr>
              <a:t>Update on the REDD+ Academy </a:t>
            </a:r>
          </a:p>
        </p:txBody>
      </p:sp>
    </p:spTree>
    <p:extLst>
      <p:ext uri="{BB962C8B-B14F-4D97-AF65-F5344CB8AC3E}">
        <p14:creationId xmlns:p14="http://schemas.microsoft.com/office/powerpoint/2010/main" val="394031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60438"/>
          </a:xfrm>
        </p:spPr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09800" y="1371600"/>
            <a:ext cx="6477000" cy="5486400"/>
          </a:xfrm>
        </p:spPr>
        <p:txBody>
          <a:bodyPr>
            <a:normAutofit fontScale="25000" lnSpcReduction="20000"/>
          </a:bodyPr>
          <a:lstStyle/>
          <a:p>
            <a:pPr algn="just">
              <a:spcAft>
                <a:spcPts val="600"/>
              </a:spcAft>
            </a:pPr>
            <a:r>
              <a:rPr lang="en-US" sz="8000" dirty="0" smtClean="0"/>
              <a:t>The </a:t>
            </a:r>
            <a:r>
              <a:rPr lang="en-US" sz="8000" b="1" dirty="0"/>
              <a:t>REDD+ Academy </a:t>
            </a:r>
            <a:r>
              <a:rPr lang="en-US" sz="8000" dirty="0"/>
              <a:t>is proposed as a 2 </a:t>
            </a:r>
            <a:r>
              <a:rPr lang="en-US" sz="8000" dirty="0" smtClean="0"/>
              <a:t>week </a:t>
            </a:r>
            <a:r>
              <a:rPr lang="en-US" sz="8000" dirty="0"/>
              <a:t>face-to-face course for selected </a:t>
            </a:r>
            <a:r>
              <a:rPr lang="en-US" sz="8000" dirty="0" smtClean="0"/>
              <a:t>decision makers </a:t>
            </a:r>
            <a:r>
              <a:rPr lang="en-US" sz="8000" dirty="0"/>
              <a:t>to share experiences and increase their knowledge of the wide range of topics needed to implement REDD+ in their countries</a:t>
            </a:r>
          </a:p>
          <a:p>
            <a:pPr algn="just">
              <a:spcAft>
                <a:spcPts val="600"/>
              </a:spcAft>
            </a:pPr>
            <a:r>
              <a:rPr lang="en-US" sz="8000" dirty="0" smtClean="0"/>
              <a:t>It aims to </a:t>
            </a:r>
            <a:r>
              <a:rPr lang="en-US" sz="8000" dirty="0" smtClean="0">
                <a:latin typeface="Calibri" pitchFamily="34" charset="0"/>
              </a:rPr>
              <a:t>facilitate </a:t>
            </a:r>
            <a:r>
              <a:rPr lang="en-US" sz="8000" dirty="0">
                <a:latin typeface="Calibri" pitchFamily="34" charset="0"/>
              </a:rPr>
              <a:t>South-South Cooperation and </a:t>
            </a:r>
            <a:r>
              <a:rPr lang="en-US" sz="8000" dirty="0" smtClean="0">
                <a:latin typeface="Calibri" pitchFamily="34" charset="0"/>
              </a:rPr>
              <a:t>build </a:t>
            </a:r>
            <a:r>
              <a:rPr lang="en-US" sz="8000" dirty="0">
                <a:latin typeface="Calibri" pitchFamily="34" charset="0"/>
              </a:rPr>
              <a:t>a network of </a:t>
            </a:r>
            <a:r>
              <a:rPr lang="en-US" sz="8000" dirty="0" smtClean="0">
                <a:latin typeface="Calibri" pitchFamily="34" charset="0"/>
              </a:rPr>
              <a:t>Alumni</a:t>
            </a:r>
          </a:p>
          <a:p>
            <a:pPr algn="just">
              <a:spcAft>
                <a:spcPts val="600"/>
              </a:spcAft>
            </a:pPr>
            <a:r>
              <a:rPr lang="en-US" sz="8000" dirty="0" smtClean="0">
                <a:latin typeface="Calibri" pitchFamily="34" charset="0"/>
              </a:rPr>
              <a:t>Three </a:t>
            </a:r>
            <a:r>
              <a:rPr lang="en-US" sz="8000" dirty="0">
                <a:latin typeface="Calibri" pitchFamily="34" charset="0"/>
              </a:rPr>
              <a:t>regional design workshops were held </a:t>
            </a:r>
            <a:r>
              <a:rPr lang="en-US" sz="8000" dirty="0" smtClean="0">
                <a:latin typeface="Calibri" pitchFamily="34" charset="0"/>
              </a:rPr>
              <a:t>for Asia </a:t>
            </a:r>
            <a:r>
              <a:rPr lang="en-US" sz="8000" dirty="0">
                <a:latin typeface="Calibri" pitchFamily="34" charset="0"/>
              </a:rPr>
              <a:t>and </a:t>
            </a:r>
            <a:r>
              <a:rPr lang="en-US" sz="8000" dirty="0" smtClean="0">
                <a:latin typeface="Calibri" pitchFamily="34" charset="0"/>
              </a:rPr>
              <a:t>Pacific (7 May), </a:t>
            </a:r>
            <a:r>
              <a:rPr lang="en-US" sz="8000" dirty="0">
                <a:latin typeface="Calibri" pitchFamily="34" charset="0"/>
              </a:rPr>
              <a:t>Africa </a:t>
            </a:r>
            <a:r>
              <a:rPr lang="en-US" sz="8000" dirty="0" smtClean="0">
                <a:latin typeface="Calibri" pitchFamily="34" charset="0"/>
              </a:rPr>
              <a:t>(13 May</a:t>
            </a:r>
            <a:r>
              <a:rPr lang="en-US" sz="8000" dirty="0">
                <a:latin typeface="Calibri" pitchFamily="34" charset="0"/>
              </a:rPr>
              <a:t>), </a:t>
            </a:r>
            <a:r>
              <a:rPr lang="en-US" sz="8000" dirty="0" smtClean="0">
                <a:latin typeface="Calibri" pitchFamily="34" charset="0"/>
              </a:rPr>
              <a:t>and </a:t>
            </a:r>
            <a:r>
              <a:rPr lang="en-US" sz="8000" dirty="0">
                <a:latin typeface="Calibri" pitchFamily="34" charset="0"/>
              </a:rPr>
              <a:t>Latin America and the Caribbean (</a:t>
            </a:r>
            <a:r>
              <a:rPr lang="en-US" sz="8000" dirty="0" smtClean="0">
                <a:latin typeface="Calibri" pitchFamily="34" charset="0"/>
              </a:rPr>
              <a:t>29 </a:t>
            </a:r>
            <a:r>
              <a:rPr lang="en-US" sz="8000" dirty="0">
                <a:latin typeface="Calibri" pitchFamily="34" charset="0"/>
              </a:rPr>
              <a:t>May</a:t>
            </a:r>
            <a:r>
              <a:rPr lang="en-US" sz="8000" dirty="0" smtClean="0">
                <a:latin typeface="Calibri" pitchFamily="34" charset="0"/>
              </a:rPr>
              <a:t>)</a:t>
            </a:r>
          </a:p>
          <a:p>
            <a:pPr algn="just">
              <a:spcAft>
                <a:spcPts val="600"/>
              </a:spcAft>
            </a:pPr>
            <a:r>
              <a:rPr lang="en-US" sz="8000" dirty="0" smtClean="0">
                <a:latin typeface="Calibri" pitchFamily="34" charset="0"/>
              </a:rPr>
              <a:t>During the workshops the REDD+ Academy </a:t>
            </a:r>
            <a:r>
              <a:rPr lang="en-US" sz="8000" dirty="0">
                <a:latin typeface="Calibri" pitchFamily="34" charset="0"/>
              </a:rPr>
              <a:t>concept </a:t>
            </a:r>
            <a:r>
              <a:rPr lang="en-US" sz="8000" dirty="0" smtClean="0">
                <a:latin typeface="Calibri" pitchFamily="34" charset="0"/>
              </a:rPr>
              <a:t>was presented and capacity needs in the regions discussed </a:t>
            </a:r>
            <a:r>
              <a:rPr lang="en-US" sz="8000" dirty="0">
                <a:latin typeface="Calibri" pitchFamily="34" charset="0"/>
              </a:rPr>
              <a:t>with </a:t>
            </a:r>
            <a:r>
              <a:rPr lang="en-US" sz="8000" dirty="0" smtClean="0">
                <a:latin typeface="Calibri" pitchFamily="34" charset="0"/>
              </a:rPr>
              <a:t>80 participants (total) from 35 UN-REDD partner countries</a:t>
            </a:r>
            <a:r>
              <a:rPr lang="en-US" sz="8000" dirty="0">
                <a:latin typeface="Calibri" pitchFamily="34" charset="0"/>
              </a:rPr>
              <a:t>, </a:t>
            </a:r>
            <a:r>
              <a:rPr lang="en-US" sz="8000" dirty="0" smtClean="0">
                <a:latin typeface="Calibri" pitchFamily="34" charset="0"/>
              </a:rPr>
              <a:t>and representatives </a:t>
            </a:r>
            <a:r>
              <a:rPr lang="en-US" sz="8000" dirty="0">
                <a:latin typeface="Calibri" pitchFamily="34" charset="0"/>
              </a:rPr>
              <a:t>of IPs and </a:t>
            </a:r>
            <a:r>
              <a:rPr lang="en-US" sz="8000" dirty="0" smtClean="0">
                <a:latin typeface="Calibri" pitchFamily="34" charset="0"/>
              </a:rPr>
              <a:t>CSOs, Norway, and UNDP, UNEP and FAO</a:t>
            </a:r>
          </a:p>
          <a:p>
            <a:pPr algn="just">
              <a:spcAft>
                <a:spcPts val="600"/>
              </a:spcAft>
            </a:pPr>
            <a:r>
              <a:rPr lang="en-US" sz="8000" dirty="0">
                <a:latin typeface="Calibri" pitchFamily="34" charset="0"/>
              </a:rPr>
              <a:t>This presentation highlights the feedback from the 3 design workshops, the key topics identified, and the progress made </a:t>
            </a:r>
            <a:r>
              <a:rPr lang="en-US" sz="8000" dirty="0" smtClean="0">
                <a:latin typeface="Calibri" pitchFamily="34" charset="0"/>
              </a:rPr>
              <a:t>thereafter</a:t>
            </a:r>
          </a:p>
          <a:p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819400"/>
            <a:ext cx="20574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786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436429" cy="5399782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US" sz="2000" dirty="0" smtClean="0">
                <a:latin typeface="Calibri" pitchFamily="34" charset="0"/>
              </a:rPr>
              <a:t>Countries </a:t>
            </a:r>
            <a:r>
              <a:rPr lang="en-US" sz="2000" dirty="0">
                <a:latin typeface="Calibri" pitchFamily="34" charset="0"/>
              </a:rPr>
              <a:t>want:</a:t>
            </a:r>
          </a:p>
          <a:p>
            <a:pPr lvl="1">
              <a:spcAft>
                <a:spcPts val="600"/>
              </a:spcAft>
            </a:pPr>
            <a:r>
              <a:rPr lang="en-US" sz="2000" dirty="0"/>
              <a:t>A </a:t>
            </a:r>
            <a:r>
              <a:rPr lang="en-US" sz="2000" dirty="0">
                <a:latin typeface="Calibri" pitchFamily="34" charset="0"/>
              </a:rPr>
              <a:t>different approach to </a:t>
            </a:r>
            <a:r>
              <a:rPr lang="en-US" sz="2000" dirty="0" smtClean="0">
                <a:latin typeface="Calibri" pitchFamily="34" charset="0"/>
              </a:rPr>
              <a:t>capacity building than other </a:t>
            </a:r>
            <a:r>
              <a:rPr lang="en-US" sz="2000" dirty="0">
                <a:latin typeface="Calibri" pitchFamily="34" charset="0"/>
              </a:rPr>
              <a:t>CB initiatives: </a:t>
            </a:r>
            <a:r>
              <a:rPr lang="en-US" sz="2000" dirty="0" smtClean="0">
                <a:latin typeface="Calibri" pitchFamily="34" charset="0"/>
              </a:rPr>
              <a:t>should be </a:t>
            </a:r>
            <a:r>
              <a:rPr lang="en-US" sz="2000" b="1" dirty="0" smtClean="0">
                <a:latin typeface="Calibri" pitchFamily="34" charset="0"/>
              </a:rPr>
              <a:t>systematic</a:t>
            </a:r>
            <a:r>
              <a:rPr lang="en-US" sz="2000" b="1" dirty="0">
                <a:latin typeface="Calibri" pitchFamily="34" charset="0"/>
              </a:rPr>
              <a:t>, adaptive and </a:t>
            </a:r>
            <a:r>
              <a:rPr lang="en-US" sz="2000" b="1" dirty="0" smtClean="0">
                <a:latin typeface="Calibri" pitchFamily="34" charset="0"/>
              </a:rPr>
              <a:t>iterative</a:t>
            </a:r>
          </a:p>
          <a:p>
            <a:pPr lvl="1">
              <a:spcAft>
                <a:spcPts val="600"/>
              </a:spcAft>
            </a:pPr>
            <a:r>
              <a:rPr lang="en-US" sz="2000" b="1" dirty="0">
                <a:latin typeface="Calibri" pitchFamily="34" charset="0"/>
              </a:rPr>
              <a:t>Highly focused learning </a:t>
            </a:r>
            <a:r>
              <a:rPr lang="en-US" sz="2000" b="1" dirty="0" smtClean="0">
                <a:latin typeface="Calibri" pitchFamily="34" charset="0"/>
              </a:rPr>
              <a:t>experience </a:t>
            </a:r>
            <a:r>
              <a:rPr lang="en-US" sz="2000" dirty="0">
                <a:latin typeface="Calibri" pitchFamily="34" charset="0"/>
              </a:rPr>
              <a:t>providing a full overview of all relevant REDD+ aspects. A q</a:t>
            </a:r>
            <a:r>
              <a:rPr lang="en-US" sz="2000" dirty="0"/>
              <a:t>uality assurance mechanism will monitor </a:t>
            </a:r>
            <a:r>
              <a:rPr lang="en-US" sz="2000" dirty="0" smtClean="0"/>
              <a:t>and adapt the </a:t>
            </a:r>
            <a:r>
              <a:rPr lang="en-US" sz="2000" dirty="0"/>
              <a:t>curriculum and its delivery</a:t>
            </a:r>
            <a:endParaRPr lang="en-US" sz="2000" dirty="0">
              <a:latin typeface="Calibri" pitchFamily="34" charset="0"/>
            </a:endParaRPr>
          </a:p>
          <a:p>
            <a:pPr lvl="1">
              <a:spcAft>
                <a:spcPts val="600"/>
              </a:spcAft>
            </a:pPr>
            <a:r>
              <a:rPr lang="en-US" sz="2000" b="1" dirty="0" smtClean="0">
                <a:latin typeface="Calibri" pitchFamily="34" charset="0"/>
              </a:rPr>
              <a:t>Region-specific learning</a:t>
            </a:r>
            <a:r>
              <a:rPr lang="en-US" sz="2000" dirty="0" smtClean="0">
                <a:latin typeface="Calibri" pitchFamily="34" charset="0"/>
              </a:rPr>
              <a:t> incorporating </a:t>
            </a:r>
            <a:r>
              <a:rPr lang="en-US" sz="2000" dirty="0">
                <a:latin typeface="Calibri" pitchFamily="34" charset="0"/>
              </a:rPr>
              <a:t>national REDD+ experiences, existing structures, </a:t>
            </a:r>
            <a:r>
              <a:rPr lang="en-US" sz="2000" dirty="0" smtClean="0">
                <a:latin typeface="Calibri" pitchFamily="34" charset="0"/>
              </a:rPr>
              <a:t>institutions, </a:t>
            </a:r>
            <a:r>
              <a:rPr lang="en-US" sz="2000" dirty="0">
                <a:latin typeface="Calibri" pitchFamily="34" charset="0"/>
              </a:rPr>
              <a:t>and </a:t>
            </a:r>
            <a:r>
              <a:rPr lang="en-US" sz="2000" dirty="0" smtClean="0">
                <a:latin typeface="Calibri" pitchFamily="34" charset="0"/>
              </a:rPr>
              <a:t>link to other </a:t>
            </a:r>
            <a:r>
              <a:rPr lang="en-US" sz="2000" dirty="0">
                <a:latin typeface="Calibri" pitchFamily="34" charset="0"/>
              </a:rPr>
              <a:t>capacity building initiatives </a:t>
            </a:r>
          </a:p>
          <a:p>
            <a:pPr lvl="1">
              <a:spcAft>
                <a:spcPts val="600"/>
              </a:spcAft>
            </a:pPr>
            <a:r>
              <a:rPr lang="en-US" sz="2000" dirty="0" smtClean="0"/>
              <a:t>Target </a:t>
            </a:r>
            <a:r>
              <a:rPr lang="en-US" sz="2000" b="1" dirty="0" smtClean="0"/>
              <a:t>‘</a:t>
            </a:r>
            <a:r>
              <a:rPr lang="en-US" sz="2000" b="1" dirty="0"/>
              <a:t>amplifiers’ of </a:t>
            </a:r>
            <a:r>
              <a:rPr lang="en-US" sz="2000" b="1" dirty="0" smtClean="0"/>
              <a:t>knowledge</a:t>
            </a:r>
            <a:r>
              <a:rPr lang="en-US" sz="2000" dirty="0" smtClean="0"/>
              <a:t>/new </a:t>
            </a:r>
            <a:r>
              <a:rPr lang="en-US" sz="2000" dirty="0"/>
              <a:t>national “champions” for REDD+ </a:t>
            </a:r>
            <a:r>
              <a:rPr lang="en-US" sz="2000" dirty="0" smtClean="0"/>
              <a:t>(in </a:t>
            </a:r>
            <a:r>
              <a:rPr lang="en-US" sz="2000" dirty="0" err="1" smtClean="0"/>
              <a:t>Govt</a:t>
            </a:r>
            <a:r>
              <a:rPr lang="en-US" sz="2000" dirty="0" smtClean="0"/>
              <a:t>, CSOs </a:t>
            </a:r>
            <a:r>
              <a:rPr lang="en-US" sz="2000" dirty="0"/>
              <a:t>and </a:t>
            </a:r>
            <a:r>
              <a:rPr lang="en-US" sz="2000" dirty="0" smtClean="0"/>
              <a:t>private sector) </a:t>
            </a:r>
            <a:r>
              <a:rPr lang="en-US" sz="2000" dirty="0"/>
              <a:t>who can drive REDD+ </a:t>
            </a:r>
            <a:r>
              <a:rPr lang="en-US" sz="2000" dirty="0" smtClean="0"/>
              <a:t>forward, including in key policy/economic sectors</a:t>
            </a:r>
          </a:p>
          <a:p>
            <a:pPr lvl="1">
              <a:spcAft>
                <a:spcPts val="600"/>
              </a:spcAft>
            </a:pPr>
            <a:r>
              <a:rPr lang="en-US" sz="2000" dirty="0" smtClean="0"/>
              <a:t>Participant selection will </a:t>
            </a:r>
            <a:r>
              <a:rPr lang="en-US" sz="2000" dirty="0"/>
              <a:t>be on merit, based on criteria to be developed jointly with </a:t>
            </a:r>
            <a:r>
              <a:rPr lang="en-US" sz="2000" b="1" dirty="0"/>
              <a:t>national </a:t>
            </a:r>
            <a:r>
              <a:rPr lang="en-US" sz="2000" b="1" dirty="0" smtClean="0"/>
              <a:t>UN-REDD Focal Points</a:t>
            </a:r>
            <a:endParaRPr lang="en-US" sz="2000" dirty="0" smtClean="0"/>
          </a:p>
        </p:txBody>
      </p:sp>
      <p:sp>
        <p:nvSpPr>
          <p:cNvPr id="9" name="Rectangle 8"/>
          <p:cNvSpPr/>
          <p:nvPr/>
        </p:nvSpPr>
        <p:spPr>
          <a:xfrm>
            <a:off x="2309739" y="381000"/>
            <a:ext cx="643149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Feedback from Regional Design Workshops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4390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6710" y="1534418"/>
            <a:ext cx="6888690" cy="5399782"/>
          </a:xfrm>
          <a:ln>
            <a:noFill/>
          </a:ln>
        </p:spPr>
        <p:txBody>
          <a:bodyPr>
            <a:noAutofit/>
          </a:bodyPr>
          <a:lstStyle/>
          <a:p>
            <a:pPr marL="509588" indent="-276225">
              <a:spcAft>
                <a:spcPts val="600"/>
              </a:spcAft>
              <a:buNone/>
            </a:pPr>
            <a:r>
              <a:rPr lang="en-US" sz="2000" dirty="0" smtClean="0">
                <a:latin typeface="Calibri" pitchFamily="34" charset="0"/>
              </a:rPr>
              <a:t>Countries </a:t>
            </a:r>
            <a:r>
              <a:rPr lang="en-US" sz="2000" dirty="0">
                <a:latin typeface="Calibri" pitchFamily="34" charset="0"/>
              </a:rPr>
              <a:t>want:</a:t>
            </a:r>
          </a:p>
          <a:p>
            <a:pPr marL="509588" lvl="1" indent="-276225">
              <a:spcAft>
                <a:spcPts val="600"/>
              </a:spcAft>
            </a:pPr>
            <a:r>
              <a:rPr lang="en-US" sz="2000" b="1" dirty="0" smtClean="0">
                <a:latin typeface="Calibri" pitchFamily="34" charset="0"/>
              </a:rPr>
              <a:t>Face </a:t>
            </a:r>
            <a:r>
              <a:rPr lang="en-US" sz="2000" b="1" dirty="0">
                <a:latin typeface="Calibri" pitchFamily="34" charset="0"/>
              </a:rPr>
              <a:t>to face </a:t>
            </a:r>
            <a:r>
              <a:rPr lang="en-US" sz="2000" b="1" dirty="0" smtClean="0">
                <a:latin typeface="Calibri" pitchFamily="34" charset="0"/>
              </a:rPr>
              <a:t>learning </a:t>
            </a:r>
            <a:r>
              <a:rPr lang="en-US" sz="2000" dirty="0" smtClean="0">
                <a:latin typeface="Calibri" pitchFamily="34" charset="0"/>
              </a:rPr>
              <a:t>with preparation and follow-on </a:t>
            </a:r>
            <a:r>
              <a:rPr lang="en-US" sz="2000" dirty="0">
                <a:latin typeface="Calibri" pitchFamily="34" charset="0"/>
              </a:rPr>
              <a:t>resources available </a:t>
            </a:r>
            <a:r>
              <a:rPr lang="en-US" sz="2000" dirty="0" smtClean="0">
                <a:latin typeface="Calibri" pitchFamily="34" charset="0"/>
              </a:rPr>
              <a:t>online to further support graduates </a:t>
            </a:r>
          </a:p>
          <a:p>
            <a:pPr marL="509588" lvl="1" indent="-276225">
              <a:spcAft>
                <a:spcPts val="600"/>
              </a:spcAft>
            </a:pPr>
            <a:r>
              <a:rPr lang="en-US" sz="2000" dirty="0" smtClean="0"/>
              <a:t>Involve </a:t>
            </a:r>
            <a:r>
              <a:rPr lang="en-US" sz="2000" b="1" dirty="0" smtClean="0"/>
              <a:t>experienced national </a:t>
            </a:r>
            <a:r>
              <a:rPr lang="en-US" sz="2000" b="1" dirty="0"/>
              <a:t>REDD+ practitioners </a:t>
            </a:r>
            <a:r>
              <a:rPr lang="en-US" sz="2000" dirty="0" smtClean="0"/>
              <a:t>to facilitate some sessions</a:t>
            </a:r>
          </a:p>
          <a:p>
            <a:pPr marL="509588" lvl="1" indent="-276225">
              <a:spcAft>
                <a:spcPts val="600"/>
              </a:spcAft>
            </a:pPr>
            <a:r>
              <a:rPr lang="en-US" sz="2000" dirty="0">
                <a:latin typeface="Calibri" pitchFamily="34" charset="0"/>
              </a:rPr>
              <a:t>Support alumni of REDD+ Academy to foster </a:t>
            </a:r>
            <a:r>
              <a:rPr lang="en-US" sz="2000" b="1" dirty="0">
                <a:latin typeface="Calibri" pitchFamily="34" charset="0"/>
              </a:rPr>
              <a:t>south-south cooperation</a:t>
            </a:r>
          </a:p>
          <a:p>
            <a:pPr marL="509588" lvl="1" indent="-276225">
              <a:spcAft>
                <a:spcPts val="600"/>
              </a:spcAft>
            </a:pPr>
            <a:r>
              <a:rPr lang="en-US" sz="2000" b="1" dirty="0" smtClean="0">
                <a:latin typeface="Calibri" pitchFamily="34" charset="0"/>
              </a:rPr>
              <a:t>Shared hosting</a:t>
            </a:r>
            <a:r>
              <a:rPr lang="en-US" sz="2000" dirty="0" smtClean="0">
                <a:latin typeface="Calibri" pitchFamily="34" charset="0"/>
              </a:rPr>
              <a:t>: </a:t>
            </a:r>
            <a:r>
              <a:rPr lang="en-US" sz="2000" dirty="0">
                <a:latin typeface="Calibri" pitchFamily="34" charset="0"/>
              </a:rPr>
              <a:t>Annual rotation of the Academy from country to country (Indonesia and Nigeria offered to host 1</a:t>
            </a:r>
            <a:r>
              <a:rPr lang="en-US" sz="2000" baseline="30000" dirty="0">
                <a:latin typeface="Calibri" pitchFamily="34" charset="0"/>
              </a:rPr>
              <a:t>st</a:t>
            </a:r>
            <a:r>
              <a:rPr lang="en-US" sz="2000" dirty="0">
                <a:latin typeface="Calibri" pitchFamily="34" charset="0"/>
              </a:rPr>
              <a:t> regional sessions</a:t>
            </a:r>
            <a:r>
              <a:rPr lang="en-US" sz="2000" dirty="0" smtClean="0">
                <a:latin typeface="Calibri" pitchFamily="34" charset="0"/>
              </a:rPr>
              <a:t>)</a:t>
            </a:r>
          </a:p>
          <a:p>
            <a:pPr marL="509588" lvl="1" indent="-276225">
              <a:spcAft>
                <a:spcPts val="600"/>
              </a:spcAft>
            </a:pPr>
            <a:r>
              <a:rPr lang="en-US" sz="2000" dirty="0">
                <a:latin typeface="Calibri" pitchFamily="34" charset="0"/>
              </a:rPr>
              <a:t>(proposed</a:t>
            </a:r>
            <a:r>
              <a:rPr lang="en-US" sz="2000" dirty="0" smtClean="0">
                <a:latin typeface="Calibri" pitchFamily="34" charset="0"/>
              </a:rPr>
              <a:t>) Possibility to have </a:t>
            </a:r>
            <a:r>
              <a:rPr lang="en-US" sz="2000" b="1" dirty="0" smtClean="0">
                <a:latin typeface="Calibri" pitchFamily="34" charset="0"/>
              </a:rPr>
              <a:t>national versions </a:t>
            </a:r>
            <a:r>
              <a:rPr lang="en-US" sz="2000" dirty="0" smtClean="0">
                <a:latin typeface="Calibri" pitchFamily="34" charset="0"/>
              </a:rPr>
              <a:t>of the REDD+ Academy</a:t>
            </a:r>
            <a:endParaRPr lang="en-US" sz="2000" dirty="0">
              <a:latin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09739" y="304800"/>
            <a:ext cx="64314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Feedback from Regional Design Workshops (contd.)</a:t>
            </a:r>
            <a:endParaRPr lang="en-US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" y="1981200"/>
            <a:ext cx="19050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32" y="4495800"/>
            <a:ext cx="190500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279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1229618"/>
            <a:ext cx="6605661" cy="5399782"/>
          </a:xfrm>
          <a:ln>
            <a:noFill/>
          </a:ln>
        </p:spPr>
        <p:txBody>
          <a:bodyPr>
            <a:noAutofit/>
          </a:bodyPr>
          <a:lstStyle/>
          <a:p>
            <a:pPr>
              <a:spcAft>
                <a:spcPts val="600"/>
              </a:spcAft>
            </a:pPr>
            <a:r>
              <a:rPr lang="en-US" sz="2000" dirty="0" smtClean="0">
                <a:latin typeface="Calibri" pitchFamily="34" charset="0"/>
              </a:rPr>
              <a:t>The </a:t>
            </a:r>
            <a:r>
              <a:rPr lang="en-US" sz="2000" dirty="0">
                <a:latin typeface="Calibri" pitchFamily="34" charset="0"/>
              </a:rPr>
              <a:t>Policy </a:t>
            </a:r>
            <a:r>
              <a:rPr lang="en-US" sz="2000" dirty="0" smtClean="0">
                <a:latin typeface="Calibri" pitchFamily="34" charset="0"/>
              </a:rPr>
              <a:t>Board provides overall direction </a:t>
            </a:r>
            <a:r>
              <a:rPr lang="en-US" sz="2000" dirty="0">
                <a:latin typeface="Calibri" pitchFamily="34" charset="0"/>
              </a:rPr>
              <a:t>and guidance on the </a:t>
            </a:r>
            <a:r>
              <a:rPr lang="en-US" sz="2000" dirty="0" smtClean="0">
                <a:latin typeface="Calibri" pitchFamily="34" charset="0"/>
              </a:rPr>
              <a:t>REDD+ Academy, and decides on budget allocation.</a:t>
            </a:r>
            <a:endParaRPr lang="en-US" sz="2000" dirty="0">
              <a:latin typeface="Calibri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2000" dirty="0">
                <a:latin typeface="Calibri" pitchFamily="34" charset="0"/>
              </a:rPr>
              <a:t>An </a:t>
            </a:r>
            <a:r>
              <a:rPr lang="en-US" sz="2000" dirty="0" smtClean="0">
                <a:latin typeface="Calibri" pitchFamily="34" charset="0"/>
              </a:rPr>
              <a:t>Advisory Committee (approx. </a:t>
            </a:r>
            <a:r>
              <a:rPr lang="en-US" sz="2000" dirty="0">
                <a:latin typeface="Calibri" pitchFamily="34" charset="0"/>
              </a:rPr>
              <a:t>20 </a:t>
            </a:r>
            <a:r>
              <a:rPr lang="en-US" sz="2000" dirty="0" smtClean="0">
                <a:latin typeface="Calibri" pitchFamily="34" charset="0"/>
              </a:rPr>
              <a:t>members) </a:t>
            </a:r>
            <a:r>
              <a:rPr lang="en-US" sz="2000" dirty="0">
                <a:latin typeface="Calibri" pitchFamily="34" charset="0"/>
              </a:rPr>
              <a:t>will provide overall guidance on the curriculum, quality of content, and </a:t>
            </a:r>
            <a:r>
              <a:rPr lang="en-US" sz="2000" dirty="0" smtClean="0">
                <a:latin typeface="Calibri" pitchFamily="34" charset="0"/>
              </a:rPr>
              <a:t>its operations. </a:t>
            </a:r>
          </a:p>
          <a:p>
            <a:pPr>
              <a:spcAft>
                <a:spcPts val="600"/>
              </a:spcAft>
            </a:pPr>
            <a:r>
              <a:rPr lang="en-US" sz="2000" dirty="0" smtClean="0">
                <a:latin typeface="Calibri" pitchFamily="34" charset="0"/>
              </a:rPr>
              <a:t>UNEP, UNDP and FAO will collaborate on operational issues. Coordination of the REDD</a:t>
            </a:r>
            <a:r>
              <a:rPr lang="en-US" sz="2000" dirty="0">
                <a:latin typeface="Calibri" pitchFamily="34" charset="0"/>
              </a:rPr>
              <a:t>+ Academy will be led by UNEP. </a:t>
            </a:r>
            <a:endParaRPr lang="en-US" sz="2000" dirty="0" smtClean="0">
              <a:latin typeface="Calibri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2000" dirty="0" smtClean="0">
                <a:latin typeface="Calibri" pitchFamily="34" charset="0"/>
              </a:rPr>
              <a:t>Regional face to face sessions of the Academy will be held at least once every year (if budget available). Hosts will be UN-REDD partner countries.</a:t>
            </a:r>
          </a:p>
          <a:p>
            <a:pPr>
              <a:spcAft>
                <a:spcPts val="600"/>
              </a:spcAft>
            </a:pPr>
            <a:r>
              <a:rPr lang="en-US" sz="2000" dirty="0" smtClean="0">
                <a:latin typeface="Calibri" pitchFamily="34" charset="0"/>
              </a:rPr>
              <a:t>Further learning resources will be made available on line, including a MOOC (Massive Open Online Course) for broader outreach.</a:t>
            </a:r>
            <a:endParaRPr lang="en-US" sz="2000" dirty="0">
              <a:latin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09739" y="381000"/>
            <a:ext cx="64314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Structure of the REDD+ Academy</a:t>
            </a:r>
            <a:endParaRPr lang="en-US" sz="3200" b="1" dirty="0"/>
          </a:p>
        </p:txBody>
      </p:sp>
      <p:pic>
        <p:nvPicPr>
          <p:cNvPr id="4098" name="Picture 2" descr="https://encrypted-tbn0.gstatic.com/images?q=tbn:ANd9GcTclzMkTVTANBWPWA1sBdO2bSu5JoKHgqTez8V1FbWT4JESYZ6S-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4800600"/>
            <a:ext cx="2068641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971675"/>
            <a:ext cx="2068641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48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07710" y="1371600"/>
            <a:ext cx="6507690" cy="5399782"/>
          </a:xfrm>
          <a:ln>
            <a:noFill/>
          </a:ln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/>
              <a:t>Introduction to REDD+</a:t>
            </a:r>
            <a:endParaRPr lang="en-GB" sz="2000" dirty="0"/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Forests, Carbon Sequestration &amp; Climate Change</a:t>
            </a:r>
            <a:endParaRPr lang="en-GB" sz="2000" dirty="0"/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Institutional Frameworks and Methodologies for Achieving REDD+ </a:t>
            </a:r>
            <a:r>
              <a:rPr lang="en-US" sz="2000" dirty="0" smtClean="0"/>
              <a:t>Readiness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Analyzing and Addressing Drivers of Deforestation and Forest Degradation</a:t>
            </a:r>
            <a:endParaRPr lang="en-GB" sz="2000" dirty="0"/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National </a:t>
            </a:r>
            <a:r>
              <a:rPr lang="en-US" sz="2000" dirty="0"/>
              <a:t>REDD+ Strategies and </a:t>
            </a:r>
            <a:r>
              <a:rPr lang="en-US" sz="2000" dirty="0" smtClean="0"/>
              <a:t>Governance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MRV, NFMS and REL/RL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Spatial </a:t>
            </a:r>
            <a:r>
              <a:rPr lang="en-US" sz="2000" dirty="0"/>
              <a:t>Planning and Tenure for REDD+</a:t>
            </a:r>
            <a:endParaRPr lang="en-GB" sz="2000" dirty="0"/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Public Awareness &amp; Stakeholder Engagement</a:t>
            </a:r>
            <a:endParaRPr lang="en-GB" sz="2000" dirty="0"/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REDD+ Finance and </a:t>
            </a:r>
            <a:r>
              <a:rPr lang="en-US" sz="2000" dirty="0"/>
              <a:t>Private Sector </a:t>
            </a:r>
            <a:r>
              <a:rPr lang="en-US" sz="2000" dirty="0" smtClean="0"/>
              <a:t>Engagement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Safeguards </a:t>
            </a:r>
            <a:r>
              <a:rPr lang="en-US" sz="2000" dirty="0"/>
              <a:t>and Multiple Benefits</a:t>
            </a:r>
            <a:endParaRPr lang="en-GB" sz="2000" dirty="0"/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Benefit-Sharing, Sustainable Development and the Transition to a Green </a:t>
            </a:r>
            <a:r>
              <a:rPr lang="en-US" sz="2000" dirty="0" smtClean="0"/>
              <a:t>Economy</a:t>
            </a:r>
            <a:endParaRPr lang="en-GB" sz="2000" dirty="0"/>
          </a:p>
        </p:txBody>
      </p:sp>
      <p:sp>
        <p:nvSpPr>
          <p:cNvPr id="9" name="Rectangle 8"/>
          <p:cNvSpPr/>
          <p:nvPr/>
        </p:nvSpPr>
        <p:spPr>
          <a:xfrm>
            <a:off x="2309739" y="482025"/>
            <a:ext cx="64314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Tentative List of Learning Modules </a:t>
            </a:r>
            <a:endParaRPr lang="en-US" sz="3200" b="1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27" r="27828"/>
          <a:stretch/>
        </p:blipFill>
        <p:spPr bwMode="auto">
          <a:xfrm>
            <a:off x="62119" y="1676401"/>
            <a:ext cx="1556039" cy="21075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27" r="27828"/>
          <a:stretch/>
        </p:blipFill>
        <p:spPr bwMode="auto">
          <a:xfrm>
            <a:off x="138319" y="2180457"/>
            <a:ext cx="1556039" cy="21075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19" y="2709863"/>
            <a:ext cx="1618281" cy="2076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48" y="3218768"/>
            <a:ext cx="1852752" cy="2420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059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5310" y="1219200"/>
            <a:ext cx="6507690" cy="5399782"/>
          </a:xfrm>
          <a:ln>
            <a:noFill/>
          </a:ln>
        </p:spPr>
        <p:txBody>
          <a:bodyPr>
            <a:noAutofit/>
          </a:bodyPr>
          <a:lstStyle/>
          <a:p>
            <a:r>
              <a:rPr lang="en-US" sz="2000" dirty="0"/>
              <a:t>UNEP has entered into an agreement with Yale University to develop modules</a:t>
            </a:r>
          </a:p>
          <a:p>
            <a:r>
              <a:rPr lang="en-US" sz="2000" dirty="0" smtClean="0"/>
              <a:t>An inventory of key knowledge products </a:t>
            </a:r>
            <a:r>
              <a:rPr lang="en-US" sz="2000" dirty="0"/>
              <a:t>is ongoing</a:t>
            </a:r>
          </a:p>
          <a:p>
            <a:r>
              <a:rPr lang="en-US" sz="2000" dirty="0"/>
              <a:t>Discussions with UNITAR and other potential partners are ongoing to identify </a:t>
            </a:r>
            <a:r>
              <a:rPr lang="en-US" sz="2000" dirty="0" smtClean="0"/>
              <a:t>synergies and collaboration</a:t>
            </a:r>
            <a:endParaRPr lang="en-GB" sz="2000" dirty="0"/>
          </a:p>
          <a:p>
            <a:r>
              <a:rPr lang="en-US" sz="2000" dirty="0" smtClean="0"/>
              <a:t>Indonesia has offered to host 1</a:t>
            </a:r>
            <a:r>
              <a:rPr lang="en-US" sz="2000" baseline="30000" dirty="0" smtClean="0"/>
              <a:t>st</a:t>
            </a:r>
            <a:r>
              <a:rPr lang="en-US" sz="2000" dirty="0" smtClean="0"/>
              <a:t> regional session of the Academy (by October 2014)</a:t>
            </a:r>
          </a:p>
          <a:p>
            <a:r>
              <a:rPr lang="en-US" sz="2000" dirty="0" smtClean="0"/>
              <a:t>Nigeria has offered to host Africa session (early 2015)</a:t>
            </a:r>
          </a:p>
          <a:p>
            <a:r>
              <a:rPr lang="en-US" sz="2000" dirty="0" smtClean="0"/>
              <a:t>A </a:t>
            </a:r>
            <a:r>
              <a:rPr lang="en-US" sz="2000" dirty="0"/>
              <a:t>Massive Open Online Course (MOOC) on REDD+ and Land-use Planning will also be developed as a complementary source of knowledge </a:t>
            </a:r>
            <a:r>
              <a:rPr lang="en-US" sz="2000" dirty="0" smtClean="0"/>
              <a:t>for broader outreach (to be launched in 2015)</a:t>
            </a: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endParaRPr lang="en-US" sz="2000" dirty="0" smtClean="0"/>
          </a:p>
        </p:txBody>
      </p:sp>
      <p:sp>
        <p:nvSpPr>
          <p:cNvPr id="9" name="Rectangle 8"/>
          <p:cNvSpPr/>
          <p:nvPr/>
        </p:nvSpPr>
        <p:spPr>
          <a:xfrm>
            <a:off x="2309739" y="381000"/>
            <a:ext cx="64314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Progress after Design Workshops</a:t>
            </a:r>
            <a:endParaRPr lang="en-US" sz="32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60020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192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199" y="1143000"/>
            <a:ext cx="6760029" cy="5399782"/>
          </a:xfrm>
          <a:ln>
            <a:noFill/>
          </a:ln>
        </p:spPr>
        <p:txBody>
          <a:bodyPr>
            <a:noAutofit/>
          </a:bodyPr>
          <a:lstStyle/>
          <a:p>
            <a:r>
              <a:rPr lang="en-US" sz="2000" dirty="0"/>
              <a:t>Terms of Reference of the Advisory Group are attached to the report on REDD+ Academy</a:t>
            </a:r>
          </a:p>
          <a:p>
            <a:r>
              <a:rPr lang="en-US" sz="2000" dirty="0" smtClean="0"/>
              <a:t>Input requested mostly by email (no in-person meetings foreseen)</a:t>
            </a:r>
          </a:p>
          <a:p>
            <a:r>
              <a:rPr lang="en-US" sz="2000" dirty="0" smtClean="0"/>
              <a:t>Invited partner organizations, based on expressed interest and on ongoing REDD+ capacity building work: </a:t>
            </a:r>
          </a:p>
          <a:p>
            <a:pPr marL="339725" indent="0">
              <a:buNone/>
            </a:pPr>
            <a:r>
              <a:rPr lang="en-US" sz="2000" i="1" dirty="0" smtClean="0"/>
              <a:t>CIFOR; Climate </a:t>
            </a:r>
            <a:r>
              <a:rPr lang="en-US" sz="2000" i="1" dirty="0"/>
              <a:t>and Development Knowledge </a:t>
            </a:r>
            <a:r>
              <a:rPr lang="en-US" sz="2000" i="1" dirty="0" smtClean="0"/>
              <a:t>Network; Conservation International; Forest </a:t>
            </a:r>
            <a:r>
              <a:rPr lang="en-US" sz="2000" i="1" dirty="0"/>
              <a:t>Carbon, Markets and Communities (FCMC) </a:t>
            </a:r>
            <a:r>
              <a:rPr lang="en-US" sz="2000" i="1" dirty="0" smtClean="0"/>
              <a:t>Program; Global </a:t>
            </a:r>
            <a:r>
              <a:rPr lang="en-US" sz="2000" i="1" dirty="0"/>
              <a:t>Canopy </a:t>
            </a:r>
            <a:r>
              <a:rPr lang="en-US" sz="2000" i="1" dirty="0" smtClean="0"/>
              <a:t>Program; IUFRO; UNITAR; UNORCID; World Bank/FCPF; World </a:t>
            </a:r>
            <a:r>
              <a:rPr lang="en-US" sz="2000" i="1" dirty="0"/>
              <a:t>Wildlife Fund (WWF</a:t>
            </a:r>
            <a:r>
              <a:rPr lang="en-US" sz="2000" i="1" dirty="0" smtClean="0"/>
              <a:t>); University </a:t>
            </a:r>
            <a:r>
              <a:rPr lang="en-US" sz="2000" i="1" dirty="0"/>
              <a:t>of </a:t>
            </a:r>
            <a:r>
              <a:rPr lang="en-US" sz="2000" i="1" dirty="0" smtClean="0"/>
              <a:t>California; Australia National University </a:t>
            </a:r>
          </a:p>
          <a:p>
            <a:r>
              <a:rPr lang="en-US" sz="2000" dirty="0"/>
              <a:t>The immediate task ahead of the Advisory Committee is to provide inputs, review and approve the course content for each of the modules developed by Yale University.</a:t>
            </a:r>
          </a:p>
        </p:txBody>
      </p:sp>
      <p:sp>
        <p:nvSpPr>
          <p:cNvPr id="9" name="Rectangle 8"/>
          <p:cNvSpPr/>
          <p:nvPr/>
        </p:nvSpPr>
        <p:spPr>
          <a:xfrm>
            <a:off x="1981200" y="304800"/>
            <a:ext cx="67600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Establishment of Advisory Committee </a:t>
            </a:r>
            <a:endParaRPr lang="en-US" sz="3200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952500" y="3314700"/>
            <a:ext cx="3657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4016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7400" y="1610618"/>
            <a:ext cx="6507690" cy="5399782"/>
          </a:xfrm>
          <a:ln>
            <a:noFill/>
          </a:ln>
        </p:spPr>
        <p:txBody>
          <a:bodyPr>
            <a:noAutofit/>
          </a:bodyPr>
          <a:lstStyle/>
          <a:p>
            <a:r>
              <a:rPr lang="en-US" sz="2400" dirty="0" smtClean="0"/>
              <a:t>Members of the PB are invited to join the Advisory Committee of the REDD+ Academy</a:t>
            </a:r>
          </a:p>
          <a:p>
            <a:r>
              <a:rPr lang="en-US" sz="2400" dirty="0" smtClean="0"/>
              <a:t>Please inform UN-REDD Secretariat if you would like to join, call will be made after PB 12 (via email)</a:t>
            </a:r>
          </a:p>
          <a:p>
            <a:r>
              <a:rPr lang="en-US" sz="2400" dirty="0" smtClean="0"/>
              <a:t>Suggested to have the following as the minimum composition from PB members </a:t>
            </a:r>
          </a:p>
          <a:p>
            <a:pPr lvl="1"/>
            <a:r>
              <a:rPr lang="en-US" sz="2000" dirty="0" smtClean="0">
                <a:solidFill>
                  <a:srgbClr val="FF0000"/>
                </a:solidFill>
              </a:rPr>
              <a:t>one </a:t>
            </a:r>
            <a:r>
              <a:rPr lang="en-US" sz="2000" dirty="0">
                <a:solidFill>
                  <a:srgbClr val="FF0000"/>
                </a:solidFill>
              </a:rPr>
              <a:t>country per </a:t>
            </a:r>
            <a:r>
              <a:rPr lang="en-US" sz="2000" dirty="0" smtClean="0">
                <a:solidFill>
                  <a:srgbClr val="FF0000"/>
                </a:solidFill>
              </a:rPr>
              <a:t>region</a:t>
            </a:r>
          </a:p>
          <a:p>
            <a:pPr lvl="1"/>
            <a:r>
              <a:rPr lang="en-US" sz="2000" dirty="0" smtClean="0">
                <a:solidFill>
                  <a:srgbClr val="FF0000"/>
                </a:solidFill>
              </a:rPr>
              <a:t>one donor</a:t>
            </a:r>
          </a:p>
          <a:p>
            <a:pPr lvl="1"/>
            <a:r>
              <a:rPr lang="en-US" sz="2000" dirty="0" smtClean="0">
                <a:solidFill>
                  <a:srgbClr val="FF0000"/>
                </a:solidFill>
              </a:rPr>
              <a:t>one CSO, </a:t>
            </a:r>
            <a:r>
              <a:rPr lang="en-US" sz="2000" dirty="0">
                <a:solidFill>
                  <a:srgbClr val="FF0000"/>
                </a:solidFill>
              </a:rPr>
              <a:t>and </a:t>
            </a:r>
            <a:endParaRPr lang="en-US" sz="2000" dirty="0" smtClean="0">
              <a:solidFill>
                <a:srgbClr val="FF0000"/>
              </a:solidFill>
            </a:endParaRPr>
          </a:p>
          <a:p>
            <a:pPr lvl="1"/>
            <a:r>
              <a:rPr lang="en-US" sz="2000" dirty="0" smtClean="0">
                <a:solidFill>
                  <a:srgbClr val="FF0000"/>
                </a:solidFill>
              </a:rPr>
              <a:t>one </a:t>
            </a:r>
            <a:r>
              <a:rPr lang="en-US" sz="2000" dirty="0">
                <a:solidFill>
                  <a:srgbClr val="FF0000"/>
                </a:solidFill>
              </a:rPr>
              <a:t>IP </a:t>
            </a:r>
            <a:r>
              <a:rPr lang="en-US" sz="2000" dirty="0" smtClean="0">
                <a:solidFill>
                  <a:srgbClr val="FF0000"/>
                </a:solidFill>
              </a:rPr>
              <a:t>rep</a:t>
            </a:r>
          </a:p>
        </p:txBody>
      </p:sp>
      <p:sp>
        <p:nvSpPr>
          <p:cNvPr id="9" name="Rectangle 8"/>
          <p:cNvSpPr/>
          <p:nvPr/>
        </p:nvSpPr>
        <p:spPr>
          <a:xfrm>
            <a:off x="1981200" y="304800"/>
            <a:ext cx="676002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Participation of Policy </a:t>
            </a:r>
            <a:r>
              <a:rPr lang="en-US" sz="3200" b="1" dirty="0"/>
              <a:t>Board </a:t>
            </a:r>
            <a:r>
              <a:rPr lang="en-US" sz="3200" b="1" dirty="0" smtClean="0"/>
              <a:t>members in the  Advisory Committee </a:t>
            </a:r>
            <a:endParaRPr lang="en-US" sz="3200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952500" y="3314700"/>
            <a:ext cx="3657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913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0" y="1371600"/>
            <a:ext cx="9144000" cy="3581400"/>
          </a:xfrm>
        </p:spPr>
        <p:txBody>
          <a:bodyPr>
            <a:normAutofit fontScale="92500" lnSpcReduction="10000"/>
          </a:bodyPr>
          <a:lstStyle/>
          <a:p>
            <a:endParaRPr lang="en-US" b="1" dirty="0" smtClean="0">
              <a:solidFill>
                <a:schemeClr val="tx1"/>
              </a:solidFill>
              <a:latin typeface="Frutiger Linotype" pitchFamily="34" charset="0"/>
            </a:endParaRPr>
          </a:p>
          <a:p>
            <a:r>
              <a:rPr lang="en-US" sz="2400" dirty="0" smtClean="0">
                <a:solidFill>
                  <a:schemeClr val="tx1"/>
                </a:solidFill>
                <a:latin typeface="Helvetica" pitchFamily="34" charset="0"/>
              </a:rPr>
              <a:t>Tim </a:t>
            </a:r>
            <a:r>
              <a:rPr lang="en-US" sz="2400" dirty="0" err="1" smtClean="0">
                <a:solidFill>
                  <a:schemeClr val="tx1"/>
                </a:solidFill>
                <a:latin typeface="Helvetica" pitchFamily="34" charset="0"/>
              </a:rPr>
              <a:t>Christophersen</a:t>
            </a:r>
            <a:r>
              <a:rPr lang="en-US" sz="2400" dirty="0" smtClean="0">
                <a:solidFill>
                  <a:schemeClr val="tx1"/>
                </a:solidFill>
                <a:latin typeface="Helvetica" pitchFamily="34" charset="0"/>
              </a:rPr>
              <a:t>, UNEP</a:t>
            </a:r>
            <a:endParaRPr lang="en-US" sz="1600" dirty="0" smtClean="0">
              <a:solidFill>
                <a:schemeClr val="tx1"/>
              </a:solidFill>
              <a:latin typeface="Helvetica" pitchFamily="34" charset="0"/>
            </a:endParaRPr>
          </a:p>
          <a:p>
            <a:endParaRPr lang="en-US" sz="1600" dirty="0" smtClean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sz="2400" dirty="0" smtClean="0">
                <a:solidFill>
                  <a:schemeClr val="tx1"/>
                </a:solidFill>
                <a:latin typeface="Helvetica" pitchFamily="34" charset="0"/>
              </a:rPr>
              <a:t>Tim.Christophersen@unep.org</a:t>
            </a:r>
            <a:endParaRPr lang="en-US" sz="1800" b="1" dirty="0" smtClean="0">
              <a:solidFill>
                <a:schemeClr val="tx1"/>
              </a:solidFill>
              <a:latin typeface="Helvetica" pitchFamily="34" charset="0"/>
            </a:endParaRPr>
          </a:p>
          <a:p>
            <a:endParaRPr lang="en-US" b="1" dirty="0" smtClean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sz="6000" b="1" dirty="0" smtClean="0">
                <a:solidFill>
                  <a:schemeClr val="tx1"/>
                </a:solidFill>
                <a:latin typeface="Helvetica" pitchFamily="34" charset="0"/>
              </a:rPr>
              <a:t>Thank You</a:t>
            </a:r>
          </a:p>
          <a:p>
            <a:r>
              <a:rPr lang="en-US" sz="1600" dirty="0" smtClean="0">
                <a:latin typeface="Helvetica" pitchFamily="34" charset="0"/>
                <a:hlinkClick r:id="rId2"/>
              </a:rPr>
              <a:t/>
            </a:r>
            <a:br>
              <a:rPr lang="en-US" sz="1600" dirty="0" smtClean="0">
                <a:latin typeface="Helvetica" pitchFamily="34" charset="0"/>
                <a:hlinkClick r:id="rId2"/>
              </a:rPr>
            </a:br>
            <a:r>
              <a:rPr lang="en-US" sz="1600" dirty="0" smtClean="0">
                <a:solidFill>
                  <a:schemeClr val="tx1"/>
                </a:solidFill>
                <a:latin typeface="Helvetica" pitchFamily="34" charset="0"/>
              </a:rPr>
              <a:t>Website: </a:t>
            </a:r>
            <a:r>
              <a:rPr lang="en-US" sz="1600" dirty="0" smtClean="0">
                <a:latin typeface="Helvetica" pitchFamily="34" charset="0"/>
                <a:hlinkClick r:id="rId2"/>
              </a:rPr>
              <a:t>http://www.un-redd.org</a:t>
            </a:r>
            <a:endParaRPr lang="en-US" sz="1600" dirty="0">
              <a:solidFill>
                <a:schemeClr val="tx1"/>
              </a:solidFill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27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0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36416</TotalTime>
  <Words>865</Words>
  <Application>Microsoft Office PowerPoint</Application>
  <PresentationFormat>On-screen Show (4:3)</PresentationFormat>
  <Paragraphs>73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Office Theme</vt:lpstr>
      <vt:lpstr>10_Custom Design</vt:lpstr>
      <vt:lpstr>PowerPoint Presentation</vt:lpstr>
      <vt:lpstr>Overview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Linda Mumoki</dc:creator>
  <cp:lastModifiedBy>Linda Mumoki</cp:lastModifiedBy>
  <cp:revision>141</cp:revision>
  <dcterms:created xsi:type="dcterms:W3CDTF">2012-09-11T07:20:24Z</dcterms:created>
  <dcterms:modified xsi:type="dcterms:W3CDTF">2014-07-09T07:34:18Z</dcterms:modified>
</cp:coreProperties>
</file>