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3.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4.xml" ContentType="application/vnd.openxmlformats-officedocument.presentationml.notesSlide+xml"/>
  <Override PartName="/ppt/charts/chart4.xml" ContentType="application/vnd.openxmlformats-officedocument.drawingml.chart+xml"/>
  <Override PartName="/ppt/notesSlides/notesSlide5.xml" ContentType="application/vnd.openxmlformats-officedocument.presentationml.notesSlide+xml"/>
  <Override PartName="/ppt/charts/chart5.xml" ContentType="application/vnd.openxmlformats-officedocument.drawingml.chart+xml"/>
  <Override PartName="/ppt/notesSlides/notesSlide6.xml" ContentType="application/vnd.openxmlformats-officedocument.presentationml.notesSlide+xml"/>
  <Override PartName="/ppt/charts/chart6.xml" ContentType="application/vnd.openxmlformats-officedocument.drawingml.chart+xml"/>
  <Override PartName="/ppt/drawings/drawing2.xml" ContentType="application/vnd.openxmlformats-officedocument.drawingml.chartshapes+xml"/>
  <Override PartName="/ppt/notesSlides/notesSlide7.xml" ContentType="application/vnd.openxmlformats-officedocument.presentationml.notesSlide+xml"/>
  <Override PartName="/ppt/charts/chart7.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 id="2147483819" r:id="rId2"/>
  </p:sldMasterIdLst>
  <p:notesMasterIdLst>
    <p:notesMasterId r:id="rId33"/>
  </p:notesMasterIdLst>
  <p:handoutMasterIdLst>
    <p:handoutMasterId r:id="rId34"/>
  </p:handoutMasterIdLst>
  <p:sldIdLst>
    <p:sldId id="256" r:id="rId3"/>
    <p:sldId id="271" r:id="rId4"/>
    <p:sldId id="291" r:id="rId5"/>
    <p:sldId id="267" r:id="rId6"/>
    <p:sldId id="295" r:id="rId7"/>
    <p:sldId id="296" r:id="rId8"/>
    <p:sldId id="298" r:id="rId9"/>
    <p:sldId id="311" r:id="rId10"/>
    <p:sldId id="312" r:id="rId11"/>
    <p:sldId id="313" r:id="rId12"/>
    <p:sldId id="274" r:id="rId13"/>
    <p:sldId id="299" r:id="rId14"/>
    <p:sldId id="301" r:id="rId15"/>
    <p:sldId id="270" r:id="rId16"/>
    <p:sldId id="306" r:id="rId17"/>
    <p:sldId id="307" r:id="rId18"/>
    <p:sldId id="308" r:id="rId19"/>
    <p:sldId id="314" r:id="rId20"/>
    <p:sldId id="309" r:id="rId21"/>
    <p:sldId id="315" r:id="rId22"/>
    <p:sldId id="317" r:id="rId23"/>
    <p:sldId id="318" r:id="rId24"/>
    <p:sldId id="319" r:id="rId25"/>
    <p:sldId id="320" r:id="rId26"/>
    <p:sldId id="321" r:id="rId27"/>
    <p:sldId id="322" r:id="rId28"/>
    <p:sldId id="323" r:id="rId29"/>
    <p:sldId id="325" r:id="rId30"/>
    <p:sldId id="329" r:id="rId31"/>
    <p:sldId id="330" r:id="rId3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1B01C2D-F2FB-467E-B3A4-D32C2786F360}">
          <p14:sldIdLst>
            <p14:sldId id="256"/>
            <p14:sldId id="271"/>
            <p14:sldId id="291"/>
            <p14:sldId id="267"/>
            <p14:sldId id="295"/>
            <p14:sldId id="296"/>
            <p14:sldId id="298"/>
            <p14:sldId id="311"/>
            <p14:sldId id="312"/>
            <p14:sldId id="313"/>
            <p14:sldId id="274"/>
            <p14:sldId id="299"/>
            <p14:sldId id="301"/>
            <p14:sldId id="270"/>
          </p14:sldIdLst>
        </p14:section>
        <p14:section name="Untitled Section" id="{C455DAD9-422C-489D-BBB0-896BCE0003FA}">
          <p14:sldIdLst>
            <p14:sldId id="306"/>
            <p14:sldId id="307"/>
            <p14:sldId id="308"/>
            <p14:sldId id="314"/>
            <p14:sldId id="309"/>
          </p14:sldIdLst>
        </p14:section>
        <p14:section name="Costa Rica Presentation" id="{7B572994-75D8-493A-8528-496C17AAAD63}">
          <p14:sldIdLst>
            <p14:sldId id="315"/>
            <p14:sldId id="317"/>
            <p14:sldId id="318"/>
            <p14:sldId id="319"/>
            <p14:sldId id="320"/>
            <p14:sldId id="321"/>
            <p14:sldId id="322"/>
            <p14:sldId id="323"/>
            <p14:sldId id="325"/>
            <p14:sldId id="329"/>
          </p14:sldIdLst>
        </p14:section>
        <p14:section name="Untitled Section" id="{D6E0AA35-2BB8-411A-808F-0F6346E733C6}">
          <p14:sldIdLst>
            <p14:sldId id="330"/>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elena ERIKSSON" initials="HE" lastIdx="10" clrIdx="0"/>
  <p:cmAuthor id="1" name="Thais Linhares-Juvenal" initials="TL"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635"/>
    <a:srgbClr val="FF3300"/>
    <a:srgbClr val="FEFF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52" autoAdjust="0"/>
    <p:restoredTop sz="81074" autoAdjust="0"/>
  </p:normalViewPr>
  <p:slideViewPr>
    <p:cSldViewPr showGuides="1">
      <p:cViewPr>
        <p:scale>
          <a:sx n="75" d="100"/>
          <a:sy n="75" d="100"/>
        </p:scale>
        <p:origin x="-1254" y="-6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773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unreddch001\Shared\GLOBAL%20PROGRAMME\Targeted%20support\Recording%20sheet\Targeted_Support_Official_Requests_and_Replies_27%20June_2014.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unreddch001\Shared\GLOBAL%20PROGRAMME\Targeted%20support\Recording%20sheet\Targeted_Support_Official_Requests_and_Replies_27%20June_2014.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unreddch001\Shared\GLOBAL%20PROGRAMME\Targeted%20support\Recording%20sheet\Targeted_Support_Official_Requests_and_Replies_27%20June_2014.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unreddch001\Shared\GLOBAL%20PROGRAMME\Targeted%20support\Recording%20sheet\Targeted_Support_Official_Requests_and_Replies_27%20June_2014.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unreddch001\Shared\GLOBAL%20PROGRAMME\Targeted%20support\Recording%20sheet\Targeted_Support_Official_Requests_and_Replies_27%20June_2014.xlsx" TargetMode="External"/></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unreddch001\Shared\GLOBAL%20PROGRAMME\Targeted%20support\Recording%20sheet\Targeted_Support_Official_Requests_and_Replies_27%20June_2014.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9.7706188168786609E-2"/>
          <c:y val="0.10716154904428771"/>
          <c:w val="0.66917146174035935"/>
          <c:h val="0.86346749407253454"/>
        </c:manualLayout>
      </c:layout>
      <c:pie3DChart>
        <c:varyColors val="1"/>
        <c:ser>
          <c:idx val="0"/>
          <c:order val="0"/>
          <c:explosion val="5"/>
          <c:dPt>
            <c:idx val="0"/>
            <c:bubble3D val="0"/>
            <c:spPr>
              <a:solidFill>
                <a:srgbClr val="B8D6BC"/>
              </a:solidFill>
            </c:spPr>
          </c:dPt>
          <c:dPt>
            <c:idx val="1"/>
            <c:bubble3D val="0"/>
            <c:spPr>
              <a:solidFill>
                <a:srgbClr val="879CB5"/>
              </a:solidFill>
            </c:spPr>
          </c:dPt>
          <c:dPt>
            <c:idx val="2"/>
            <c:bubble3D val="0"/>
            <c:spPr>
              <a:solidFill>
                <a:srgbClr val="CCECFF"/>
              </a:solidFill>
            </c:spPr>
          </c:dPt>
          <c:dLbls>
            <c:dLbl>
              <c:idx val="0"/>
              <c:layout>
                <c:manualLayout>
                  <c:x val="-0.15724056127599442"/>
                  <c:y val="0.10380313984915454"/>
                </c:manualLayout>
              </c:layout>
              <c:tx>
                <c:rich>
                  <a:bodyPr/>
                  <a:lstStyle/>
                  <a:p>
                    <a:r>
                      <a:rPr lang="en-US" sz="1200" b="1" dirty="0" smtClean="0"/>
                      <a:t>AFRICA </a:t>
                    </a:r>
                    <a:r>
                      <a:rPr lang="en-US" sz="1200" b="1" dirty="0"/>
                      <a:t>19%</a:t>
                    </a:r>
                    <a:endParaRPr lang="en-US" dirty="0"/>
                  </a:p>
                </c:rich>
              </c:tx>
              <c:dLblPos val="bestFit"/>
              <c:showLegendKey val="0"/>
              <c:showVal val="0"/>
              <c:showCatName val="0"/>
              <c:showSerName val="0"/>
              <c:showPercent val="1"/>
              <c:showBubbleSize val="0"/>
              <c:extLst>
                <c:ext xmlns:c15="http://schemas.microsoft.com/office/drawing/2012/chart" uri="{CE6537A1-D6FC-4f65-9D91-7224C49458BB}"/>
              </c:extLst>
            </c:dLbl>
            <c:dLbl>
              <c:idx val="1"/>
              <c:layout/>
              <c:tx>
                <c:rich>
                  <a:bodyPr/>
                  <a:lstStyle/>
                  <a:p>
                    <a:r>
                      <a:rPr lang="en-US" sz="1200" b="1"/>
                      <a:t>LAC 12%</a:t>
                    </a:r>
                    <a:endParaRPr lang="en-US"/>
                  </a:p>
                </c:rich>
              </c:tx>
              <c:dLblPos val="ctr"/>
              <c:showLegendKey val="0"/>
              <c:showVal val="0"/>
              <c:showCatName val="0"/>
              <c:showSerName val="0"/>
              <c:showPercent val="1"/>
              <c:showBubbleSize val="0"/>
              <c:extLst>
                <c:ext xmlns:c15="http://schemas.microsoft.com/office/drawing/2012/chart" uri="{CE6537A1-D6FC-4f65-9D91-7224C49458BB}"/>
              </c:extLst>
            </c:dLbl>
            <c:dLbl>
              <c:idx val="2"/>
              <c:layout/>
              <c:tx>
                <c:rich>
                  <a:bodyPr/>
                  <a:lstStyle/>
                  <a:p>
                    <a:r>
                      <a:rPr lang="en-US" sz="1200" b="1"/>
                      <a:t>ASIA</a:t>
                    </a:r>
                    <a:r>
                      <a:rPr lang="en-US" sz="1200" b="1" baseline="0"/>
                      <a:t> PACIFC </a:t>
                    </a:r>
                    <a:r>
                      <a:rPr lang="en-US" sz="1200" b="1"/>
                      <a:t>69%</a:t>
                    </a:r>
                    <a:endParaRPr lang="en-US"/>
                  </a:p>
                </c:rich>
              </c:tx>
              <c:dLblPos val="ctr"/>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a:lstStyle/>
              <a:p>
                <a:pPr>
                  <a:defRPr sz="1200" b="1"/>
                </a:pPr>
                <a:endParaRPr lang="en-US"/>
              </a:p>
            </c:txPr>
            <c:dLblPos val="ctr"/>
            <c:showLegendKey val="0"/>
            <c:showVal val="0"/>
            <c:showCatName val="0"/>
            <c:showSerName val="0"/>
            <c:showPercent val="1"/>
            <c:showBubbleSize val="0"/>
            <c:showLeaderLines val="1"/>
            <c:extLst>
              <c:ext xmlns:c15="http://schemas.microsoft.com/office/drawing/2012/chart" uri="{CE6537A1-D6FC-4f65-9D91-7224C49458BB}"/>
            </c:extLst>
          </c:dLbls>
          <c:cat>
            <c:strRef>
              <c:f>'Amount per region'!$I$8:$I$10</c:f>
              <c:strCache>
                <c:ptCount val="3"/>
                <c:pt idx="0">
                  <c:v>Africa</c:v>
                </c:pt>
                <c:pt idx="1">
                  <c:v>Latin America and  Carribean</c:v>
                </c:pt>
                <c:pt idx="2">
                  <c:v>Asia and Pacific</c:v>
                </c:pt>
              </c:strCache>
            </c:strRef>
          </c:cat>
          <c:val>
            <c:numRef>
              <c:f>'Amount per region'!$H$8:$H$10</c:f>
              <c:numCache>
                <c:formatCode>General</c:formatCode>
                <c:ptCount val="3"/>
                <c:pt idx="0">
                  <c:v>1577814</c:v>
                </c:pt>
                <c:pt idx="1">
                  <c:v>984895</c:v>
                </c:pt>
                <c:pt idx="2">
                  <c:v>5855509</c:v>
                </c:pt>
              </c:numCache>
            </c:numRef>
          </c:val>
        </c:ser>
        <c:ser>
          <c:idx val="1"/>
          <c:order val="1"/>
          <c:dLbls>
            <c:spPr>
              <a:noFill/>
              <a:ln>
                <a:noFill/>
              </a:ln>
              <a:effectLst/>
            </c:spPr>
            <c:dLblPos val="ctr"/>
            <c:showLegendKey val="0"/>
            <c:showVal val="0"/>
            <c:showCatName val="0"/>
            <c:showSerName val="0"/>
            <c:showPercent val="1"/>
            <c:showBubbleSize val="0"/>
            <c:showLeaderLines val="1"/>
            <c:extLst>
              <c:ext xmlns:c15="http://schemas.microsoft.com/office/drawing/2012/chart" uri="{CE6537A1-D6FC-4f65-9D91-7224C49458BB}"/>
            </c:extLst>
          </c:dLbls>
          <c:val>
            <c:numRef>
              <c:f>'Amount per region'!$J$8:$J$10</c:f>
              <c:numCache>
                <c:formatCode>General</c:formatCode>
                <c:ptCount val="3"/>
                <c:pt idx="0">
                  <c:v>0.18742850327705934</c:v>
                </c:pt>
                <c:pt idx="1">
                  <c:v>0.11699566345276401</c:v>
                </c:pt>
                <c:pt idx="2">
                  <c:v>0.69557583327017702</c:v>
                </c:pt>
              </c:numCache>
            </c:numRef>
          </c:val>
        </c:ser>
        <c:dLbls>
          <c:showLegendKey val="0"/>
          <c:showVal val="0"/>
          <c:showCatName val="0"/>
          <c:showSerName val="0"/>
          <c:showPercent val="1"/>
          <c:showBubbleSize val="0"/>
          <c:showLeaderLines val="1"/>
        </c:dLbls>
      </c:pie3DChart>
    </c:plotArea>
    <c:plotVisOnly val="1"/>
    <c:dispBlanksAs val="zero"/>
    <c:showDLblsOverMax val="0"/>
  </c:chart>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a:pPr>
            <a:r>
              <a:rPr lang="en-GB" sz="1600" dirty="0"/>
              <a:t>Number of countries</a:t>
            </a:r>
            <a:r>
              <a:rPr lang="en-GB" sz="1600" baseline="0" dirty="0"/>
              <a:t> supported, </a:t>
            </a:r>
          </a:p>
          <a:p>
            <a:pPr>
              <a:defRPr sz="1600"/>
            </a:pPr>
            <a:r>
              <a:rPr lang="en-GB" sz="1600" baseline="0" dirty="0"/>
              <a:t>proportion of countries with </a:t>
            </a:r>
            <a:r>
              <a:rPr lang="en-GB" sz="1600" baseline="0" dirty="0" smtClean="0"/>
              <a:t>and </a:t>
            </a:r>
            <a:r>
              <a:rPr lang="en-GB" sz="1600" baseline="0" dirty="0"/>
              <a:t>without NP </a:t>
            </a:r>
            <a:endParaRPr lang="en-GB" sz="1600" dirty="0"/>
          </a:p>
        </c:rich>
      </c:tx>
      <c:layout>
        <c:manualLayout>
          <c:xMode val="edge"/>
          <c:yMode val="edge"/>
          <c:x val="8.0438070241219864E-2"/>
          <c:y val="7.3795275590551171E-2"/>
        </c:manualLayout>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explosion val="5"/>
          <c:dPt>
            <c:idx val="0"/>
            <c:bubble3D val="0"/>
            <c:spPr>
              <a:solidFill>
                <a:schemeClr val="accent1">
                  <a:lumMod val="60000"/>
                  <a:lumOff val="40000"/>
                </a:schemeClr>
              </a:solidFill>
            </c:spPr>
          </c:dPt>
          <c:dPt>
            <c:idx val="1"/>
            <c:bubble3D val="0"/>
            <c:spPr>
              <a:solidFill>
                <a:schemeClr val="bg1">
                  <a:lumMod val="75000"/>
                </a:schemeClr>
              </a:solidFill>
            </c:spPr>
          </c:dPt>
          <c:dPt>
            <c:idx val="2"/>
            <c:bubble3D val="0"/>
            <c:spPr>
              <a:solidFill>
                <a:srgbClr val="00B0F0"/>
              </a:solidFill>
            </c:spPr>
          </c:dPt>
          <c:dLbls>
            <c:dLbl>
              <c:idx val="0"/>
              <c:layout>
                <c:manualLayout>
                  <c:x val="-0.26342790484522771"/>
                  <c:y val="-0.20452591863517061"/>
                </c:manualLayout>
              </c:layout>
              <c:tx>
                <c:rich>
                  <a:bodyPr/>
                  <a:lstStyle/>
                  <a:p>
                    <a:r>
                      <a:rPr lang="en-US" sz="1400" b="1" dirty="0"/>
                      <a:t>18 countries </a:t>
                    </a:r>
                    <a:r>
                      <a:rPr lang="en-US" sz="1400" b="1" u="sng" dirty="0"/>
                      <a:t>without</a:t>
                    </a:r>
                    <a:r>
                      <a:rPr lang="en-US" sz="1400" b="1" dirty="0"/>
                      <a:t> NP,  62%</a:t>
                    </a:r>
                    <a:endParaRPr lang="en-US" dirty="0"/>
                  </a:p>
                </c:rich>
              </c:tx>
              <c:showLegendKey val="0"/>
              <c:showVal val="0"/>
              <c:showCatName val="0"/>
              <c:showSerName val="0"/>
              <c:showPercent val="1"/>
              <c:showBubbleSize val="0"/>
              <c:extLst>
                <c:ext xmlns:c15="http://schemas.microsoft.com/office/drawing/2012/chart" uri="{CE6537A1-D6FC-4f65-9D91-7224C49458BB}"/>
              </c:extLst>
            </c:dLbl>
            <c:dLbl>
              <c:idx val="1"/>
              <c:layout>
                <c:manualLayout>
                  <c:x val="0.16607549056367954"/>
                  <c:y val="8.6603674540682449E-2"/>
                </c:manualLayout>
              </c:layout>
              <c:tx>
                <c:rich>
                  <a:bodyPr/>
                  <a:lstStyle/>
                  <a:p>
                    <a:r>
                      <a:rPr lang="en-US" sz="1400" b="1" dirty="0"/>
                      <a:t>11 countries with NP</a:t>
                    </a:r>
                    <a:r>
                      <a:rPr lang="en-US" sz="1400" b="1" baseline="0" dirty="0"/>
                      <a:t>, 38</a:t>
                    </a:r>
                    <a:r>
                      <a:rPr lang="en-US" sz="1400" b="1" dirty="0"/>
                      <a:t>%</a:t>
                    </a:r>
                    <a:endParaRPr lang="en-US" dirty="0"/>
                  </a:p>
                </c:rich>
              </c:tx>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a:lstStyle/>
              <a:p>
                <a:pPr>
                  <a:defRPr sz="1400" b="1"/>
                </a:pPr>
                <a:endParaRPr lang="en-US"/>
              </a:p>
            </c:txPr>
            <c:showLegendKey val="0"/>
            <c:showVal val="0"/>
            <c:showCatName val="0"/>
            <c:showSerName val="0"/>
            <c:showPercent val="1"/>
            <c:showBubbleSize val="0"/>
            <c:showLeaderLines val="1"/>
            <c:extLst>
              <c:ext xmlns:c15="http://schemas.microsoft.com/office/drawing/2012/chart" uri="{CE6537A1-D6FC-4f65-9D91-7224C49458BB}"/>
            </c:extLst>
          </c:dLbls>
          <c:val>
            <c:numRef>
              <c:f>'NP versus non NP countries'!$N$12:$N$13</c:f>
              <c:numCache>
                <c:formatCode>#,##0</c:formatCode>
                <c:ptCount val="2"/>
                <c:pt idx="0">
                  <c:v>18</c:v>
                </c:pt>
                <c:pt idx="1">
                  <c:v>11</c:v>
                </c:pt>
              </c:numCache>
            </c:numRef>
          </c:val>
        </c:ser>
        <c:dLbls>
          <c:showLegendKey val="0"/>
          <c:showVal val="0"/>
          <c:showCatName val="0"/>
          <c:showSerName val="0"/>
          <c:showPercent val="1"/>
          <c:showBubbleSize val="0"/>
          <c:showLeaderLines val="1"/>
        </c:dLbls>
      </c:pie3DChart>
    </c:plotArea>
    <c:plotVisOnly val="1"/>
    <c:dispBlanksAs val="zero"/>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054517412127613"/>
          <c:y val="4.4043715387378987E-2"/>
          <c:w val="0.78921427605054539"/>
          <c:h val="0.47445620110375891"/>
        </c:manualLayout>
      </c:layout>
      <c:barChart>
        <c:barDir val="col"/>
        <c:grouping val="clustered"/>
        <c:varyColors val="0"/>
        <c:ser>
          <c:idx val="0"/>
          <c:order val="0"/>
          <c:spPr>
            <a:solidFill>
              <a:schemeClr val="tx2">
                <a:lumMod val="20000"/>
                <a:lumOff val="80000"/>
              </a:schemeClr>
            </a:solidFill>
            <a:effectLst>
              <a:innerShdw blurRad="63500" dist="50800" dir="18900000">
                <a:prstClr val="black">
                  <a:alpha val="50000"/>
                </a:prstClr>
              </a:innerShdw>
            </a:effectLst>
          </c:spPr>
          <c:invertIfNegative val="0"/>
          <c:cat>
            <c:strRef>
              <c:f>'Amount range'!$B$6:$B$12</c:f>
              <c:strCache>
                <c:ptCount val="7"/>
                <c:pt idx="0">
                  <c:v> ˂20,000</c:v>
                </c:pt>
                <c:pt idx="1">
                  <c:v> 21,000-50,000</c:v>
                </c:pt>
                <c:pt idx="2">
                  <c:v> 51,000-100,000</c:v>
                </c:pt>
                <c:pt idx="3">
                  <c:v>101,000-200,000</c:v>
                </c:pt>
                <c:pt idx="4">
                  <c:v>201,000 - 500,000</c:v>
                </c:pt>
                <c:pt idx="5">
                  <c:v>501,000- 1 million</c:v>
                </c:pt>
                <c:pt idx="6">
                  <c:v>˃ 1 million</c:v>
                </c:pt>
              </c:strCache>
            </c:strRef>
          </c:cat>
          <c:val>
            <c:numRef>
              <c:f>'Amount range'!$C$6:$C$12</c:f>
              <c:numCache>
                <c:formatCode>General</c:formatCode>
                <c:ptCount val="7"/>
                <c:pt idx="0">
                  <c:v>1</c:v>
                </c:pt>
                <c:pt idx="1">
                  <c:v>6</c:v>
                </c:pt>
                <c:pt idx="2" formatCode="#,##0">
                  <c:v>5</c:v>
                </c:pt>
                <c:pt idx="3" formatCode="#,##0">
                  <c:v>6</c:v>
                </c:pt>
                <c:pt idx="4">
                  <c:v>5</c:v>
                </c:pt>
                <c:pt idx="5">
                  <c:v>3</c:v>
                </c:pt>
                <c:pt idx="6">
                  <c:v>3</c:v>
                </c:pt>
              </c:numCache>
            </c:numRef>
          </c:val>
        </c:ser>
        <c:dLbls>
          <c:showLegendKey val="0"/>
          <c:showVal val="0"/>
          <c:showCatName val="0"/>
          <c:showSerName val="0"/>
          <c:showPercent val="0"/>
          <c:showBubbleSize val="0"/>
        </c:dLbls>
        <c:gapWidth val="150"/>
        <c:axId val="209472896"/>
        <c:axId val="221898624"/>
      </c:barChart>
      <c:catAx>
        <c:axId val="209472896"/>
        <c:scaling>
          <c:orientation val="minMax"/>
        </c:scaling>
        <c:delete val="0"/>
        <c:axPos val="b"/>
        <c:title>
          <c:tx>
            <c:rich>
              <a:bodyPr/>
              <a:lstStyle/>
              <a:p>
                <a:pPr>
                  <a:defRPr sz="1400" b="1">
                    <a:solidFill>
                      <a:schemeClr val="tx2"/>
                    </a:solidFill>
                  </a:defRPr>
                </a:pPr>
                <a:r>
                  <a:rPr lang="en-GB" sz="1400" b="1">
                    <a:solidFill>
                      <a:schemeClr val="tx2"/>
                    </a:solidFill>
                  </a:rPr>
                  <a:t>Ammount</a:t>
                </a:r>
                <a:r>
                  <a:rPr lang="en-GB" sz="1400" b="1" baseline="0">
                    <a:solidFill>
                      <a:schemeClr val="tx2"/>
                    </a:solidFill>
                  </a:rPr>
                  <a:t> approved, US</a:t>
                </a:r>
                <a:r>
                  <a:rPr lang="en-GB" sz="1400" b="1" baseline="0">
                    <a:solidFill>
                      <a:schemeClr val="tx2"/>
                    </a:solidFill>
                    <a:latin typeface="Calibri"/>
                  </a:rPr>
                  <a:t>$</a:t>
                </a:r>
                <a:r>
                  <a:rPr lang="en-GB" sz="1400" b="1" baseline="0">
                    <a:solidFill>
                      <a:schemeClr val="tx2"/>
                    </a:solidFill>
                  </a:rPr>
                  <a:t> (interval)</a:t>
                </a:r>
                <a:endParaRPr lang="en-GB" sz="1400" b="1">
                  <a:solidFill>
                    <a:schemeClr val="tx2"/>
                  </a:solidFill>
                </a:endParaRPr>
              </a:p>
            </c:rich>
          </c:tx>
          <c:layout/>
          <c:overlay val="0"/>
        </c:title>
        <c:numFmt formatCode="General" sourceLinked="0"/>
        <c:majorTickMark val="out"/>
        <c:minorTickMark val="none"/>
        <c:tickLblPos val="nextTo"/>
        <c:txPr>
          <a:bodyPr/>
          <a:lstStyle/>
          <a:p>
            <a:pPr>
              <a:defRPr sz="1400"/>
            </a:pPr>
            <a:endParaRPr lang="en-US"/>
          </a:p>
        </c:txPr>
        <c:crossAx val="221898624"/>
        <c:crosses val="autoZero"/>
        <c:auto val="1"/>
        <c:lblAlgn val="ctr"/>
        <c:lblOffset val="100"/>
        <c:noMultiLvlLbl val="0"/>
      </c:catAx>
      <c:valAx>
        <c:axId val="221898624"/>
        <c:scaling>
          <c:orientation val="minMax"/>
        </c:scaling>
        <c:delete val="0"/>
        <c:axPos val="l"/>
        <c:title>
          <c:tx>
            <c:rich>
              <a:bodyPr rot="-5400000" vert="horz"/>
              <a:lstStyle/>
              <a:p>
                <a:pPr>
                  <a:defRPr sz="1400">
                    <a:solidFill>
                      <a:schemeClr val="tx2"/>
                    </a:solidFill>
                  </a:defRPr>
                </a:pPr>
                <a:r>
                  <a:rPr lang="en-GB" sz="1400">
                    <a:solidFill>
                      <a:schemeClr val="tx2"/>
                    </a:solidFill>
                  </a:rPr>
                  <a:t>Number</a:t>
                </a:r>
                <a:r>
                  <a:rPr lang="en-GB" sz="1400" baseline="0">
                    <a:solidFill>
                      <a:schemeClr val="tx2"/>
                    </a:solidFill>
                  </a:rPr>
                  <a:t> of countries </a:t>
                </a:r>
                <a:endParaRPr lang="en-GB" sz="1400">
                  <a:solidFill>
                    <a:schemeClr val="tx2"/>
                  </a:solidFill>
                </a:endParaRPr>
              </a:p>
            </c:rich>
          </c:tx>
          <c:layout>
            <c:manualLayout>
              <c:xMode val="edge"/>
              <c:yMode val="edge"/>
              <c:x val="4.6735395189003437E-2"/>
              <c:y val="4.7858688586441302E-2"/>
            </c:manualLayout>
          </c:layout>
          <c:overlay val="0"/>
        </c:title>
        <c:numFmt formatCode="General" sourceLinked="1"/>
        <c:majorTickMark val="out"/>
        <c:minorTickMark val="none"/>
        <c:tickLblPos val="nextTo"/>
        <c:txPr>
          <a:bodyPr/>
          <a:lstStyle/>
          <a:p>
            <a:pPr>
              <a:defRPr sz="1400"/>
            </a:pPr>
            <a:endParaRPr lang="en-US"/>
          </a:p>
        </c:txPr>
        <c:crossAx val="209472896"/>
        <c:crosses val="autoZero"/>
        <c:crossBetween val="between"/>
      </c:valAx>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chemeClr val="tx2"/>
                </a:solidFill>
              </a:defRPr>
            </a:pPr>
            <a:r>
              <a:rPr lang="en-GB" sz="1400" dirty="0">
                <a:solidFill>
                  <a:schemeClr val="tx2"/>
                </a:solidFill>
              </a:rPr>
              <a:t>Number of countries </a:t>
            </a:r>
            <a:r>
              <a:rPr lang="en-GB" sz="1400" dirty="0" smtClean="0">
                <a:solidFill>
                  <a:schemeClr val="tx2"/>
                </a:solidFill>
              </a:rPr>
              <a:t>supported </a:t>
            </a:r>
            <a:r>
              <a:rPr lang="en-GB" sz="1400" dirty="0">
                <a:solidFill>
                  <a:schemeClr val="tx2"/>
                </a:solidFill>
              </a:rPr>
              <a:t>per </a:t>
            </a:r>
            <a:r>
              <a:rPr lang="en-GB" sz="1400" dirty="0" smtClean="0">
                <a:solidFill>
                  <a:schemeClr val="tx2"/>
                </a:solidFill>
              </a:rPr>
              <a:t>work area</a:t>
            </a:r>
            <a:r>
              <a:rPr lang="en-GB" sz="1400" baseline="0" dirty="0" smtClean="0">
                <a:solidFill>
                  <a:schemeClr val="tx2"/>
                </a:solidFill>
              </a:rPr>
              <a:t>               (</a:t>
            </a:r>
            <a:r>
              <a:rPr lang="en-GB" sz="1400" dirty="0" smtClean="0">
                <a:solidFill>
                  <a:schemeClr val="tx2"/>
                </a:solidFill>
              </a:rPr>
              <a:t>SNA Outcome) </a:t>
            </a:r>
            <a:endParaRPr lang="en-GB" sz="1400" dirty="0">
              <a:solidFill>
                <a:schemeClr val="tx2"/>
              </a:solidFill>
            </a:endParaRPr>
          </a:p>
        </c:rich>
      </c:tx>
      <c:layout>
        <c:manualLayout>
          <c:xMode val="edge"/>
          <c:yMode val="edge"/>
          <c:x val="0.21046916400702709"/>
          <c:y val="4.3410852713178287E-2"/>
        </c:manualLayout>
      </c:layout>
      <c:overlay val="0"/>
    </c:title>
    <c:autoTitleDeleted val="0"/>
    <c:plotArea>
      <c:layout/>
      <c:barChart>
        <c:barDir val="col"/>
        <c:grouping val="clustered"/>
        <c:varyColors val="0"/>
        <c:ser>
          <c:idx val="0"/>
          <c:order val="0"/>
          <c:spPr>
            <a:solidFill>
              <a:schemeClr val="tx2">
                <a:lumMod val="20000"/>
                <a:lumOff val="80000"/>
              </a:schemeClr>
            </a:solidFill>
            <a:effectLst>
              <a:innerShdw blurRad="63500" dist="50800" dir="18900000">
                <a:prstClr val="black">
                  <a:alpha val="50000"/>
                </a:prstClr>
              </a:innerShdw>
            </a:effectLst>
          </c:spPr>
          <c:invertIfNegative val="0"/>
          <c:cat>
            <c:strRef>
              <c:f>'Countries supported per Outcome'!$B$4:$B$8</c:f>
              <c:strCache>
                <c:ptCount val="5"/>
                <c:pt idx="0">
                  <c:v>Outcome 1: MRV &amp; Monitoring</c:v>
                </c:pt>
                <c:pt idx="1">
                  <c:v>Outcome 2: National REDD+ Gover.</c:v>
                </c:pt>
                <c:pt idx="2">
                  <c:v>Outcome 4: Stakeholder Engagement</c:v>
                </c:pt>
                <c:pt idx="3">
                  <c:v>Outcome 5: Safeguards &amp; Multiple Benefits</c:v>
                </c:pt>
                <c:pt idx="4">
                  <c:v>Outcome 6: REDD+ catalysation of green economy</c:v>
                </c:pt>
              </c:strCache>
            </c:strRef>
          </c:cat>
          <c:val>
            <c:numRef>
              <c:f>'Countries supported per Outcome'!$C$4:$C$8</c:f>
              <c:numCache>
                <c:formatCode>General</c:formatCode>
                <c:ptCount val="5"/>
                <c:pt idx="0">
                  <c:v>14</c:v>
                </c:pt>
                <c:pt idx="1">
                  <c:v>17</c:v>
                </c:pt>
                <c:pt idx="2">
                  <c:v>8</c:v>
                </c:pt>
                <c:pt idx="3">
                  <c:v>9</c:v>
                </c:pt>
                <c:pt idx="4">
                  <c:v>4</c:v>
                </c:pt>
              </c:numCache>
            </c:numRef>
          </c:val>
        </c:ser>
        <c:dLbls>
          <c:showLegendKey val="0"/>
          <c:showVal val="0"/>
          <c:showCatName val="0"/>
          <c:showSerName val="0"/>
          <c:showPercent val="0"/>
          <c:showBubbleSize val="0"/>
        </c:dLbls>
        <c:gapWidth val="150"/>
        <c:axId val="222294784"/>
        <c:axId val="222296704"/>
      </c:barChart>
      <c:catAx>
        <c:axId val="222294784"/>
        <c:scaling>
          <c:orientation val="minMax"/>
        </c:scaling>
        <c:delete val="0"/>
        <c:axPos val="b"/>
        <c:title>
          <c:tx>
            <c:rich>
              <a:bodyPr/>
              <a:lstStyle/>
              <a:p>
                <a:pPr>
                  <a:defRPr sz="1400">
                    <a:solidFill>
                      <a:schemeClr val="tx2"/>
                    </a:solidFill>
                  </a:defRPr>
                </a:pPr>
                <a:r>
                  <a:rPr lang="en-US" sz="1400" dirty="0">
                    <a:solidFill>
                      <a:schemeClr val="tx2"/>
                    </a:solidFill>
                  </a:rPr>
                  <a:t>Outcome</a:t>
                </a:r>
              </a:p>
            </c:rich>
          </c:tx>
          <c:layout/>
          <c:overlay val="0"/>
        </c:title>
        <c:numFmt formatCode="General" sourceLinked="0"/>
        <c:majorTickMark val="out"/>
        <c:minorTickMark val="none"/>
        <c:tickLblPos val="nextTo"/>
        <c:txPr>
          <a:bodyPr/>
          <a:lstStyle/>
          <a:p>
            <a:pPr>
              <a:defRPr sz="1200" b="1"/>
            </a:pPr>
            <a:endParaRPr lang="en-US"/>
          </a:p>
        </c:txPr>
        <c:crossAx val="222296704"/>
        <c:crosses val="autoZero"/>
        <c:auto val="1"/>
        <c:lblAlgn val="ctr"/>
        <c:lblOffset val="100"/>
        <c:noMultiLvlLbl val="0"/>
      </c:catAx>
      <c:valAx>
        <c:axId val="222296704"/>
        <c:scaling>
          <c:orientation val="minMax"/>
        </c:scaling>
        <c:delete val="0"/>
        <c:axPos val="l"/>
        <c:title>
          <c:tx>
            <c:rich>
              <a:bodyPr rot="-5400000" vert="horz"/>
              <a:lstStyle/>
              <a:p>
                <a:pPr>
                  <a:defRPr sz="1400">
                    <a:solidFill>
                      <a:schemeClr val="tx2"/>
                    </a:solidFill>
                  </a:defRPr>
                </a:pPr>
                <a:r>
                  <a:rPr lang="fr-CH" sz="1400">
                    <a:solidFill>
                      <a:schemeClr val="tx2"/>
                    </a:solidFill>
                  </a:rPr>
                  <a:t>Number of countries supported</a:t>
                </a:r>
              </a:p>
            </c:rich>
          </c:tx>
          <c:layout/>
          <c:overlay val="0"/>
        </c:title>
        <c:numFmt formatCode="General" sourceLinked="1"/>
        <c:majorTickMark val="out"/>
        <c:minorTickMark val="none"/>
        <c:tickLblPos val="nextTo"/>
        <c:crossAx val="222294784"/>
        <c:crosses val="autoZero"/>
        <c:crossBetween val="between"/>
      </c:valAx>
    </c:plotArea>
    <c:plotVisOnly val="1"/>
    <c:dispBlanksAs val="gap"/>
    <c:showDLblsOverMax val="0"/>
  </c:chart>
  <c:spPr>
    <a:effectLst>
      <a:innerShdw blurRad="63500" dist="50800" dir="18900000">
        <a:prstClr val="black">
          <a:alpha val="50000"/>
        </a:prstClr>
      </a:innerShdw>
    </a:effectLst>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909360351891821"/>
          <c:y val="2.4735231795447538E-2"/>
          <c:w val="0.68399894407162609"/>
          <c:h val="0.53994405730084571"/>
        </c:manualLayout>
      </c:layout>
      <c:barChart>
        <c:barDir val="col"/>
        <c:grouping val="clustered"/>
        <c:varyColors val="0"/>
        <c:ser>
          <c:idx val="0"/>
          <c:order val="0"/>
          <c:tx>
            <c:strRef>
              <c:f>'Countries supported per Outcome'!$E$3</c:f>
              <c:strCache>
                <c:ptCount val="1"/>
                <c:pt idx="0">
                  <c:v>Africa</c:v>
                </c:pt>
              </c:strCache>
            </c:strRef>
          </c:tx>
          <c:spPr>
            <a:solidFill>
              <a:srgbClr val="B8D6BC"/>
            </a:solidFill>
            <a:ln>
              <a:noFill/>
            </a:ln>
            <a:effectLst>
              <a:innerShdw blurRad="63500" dist="50800">
                <a:prstClr val="black">
                  <a:alpha val="50000"/>
                </a:prstClr>
              </a:innerShdw>
            </a:effectLst>
          </c:spPr>
          <c:invertIfNegative val="0"/>
          <c:cat>
            <c:strRef>
              <c:f>'Countries supported per Outcome'!$B$4:$B$8</c:f>
              <c:strCache>
                <c:ptCount val="5"/>
                <c:pt idx="0">
                  <c:v>Outcome 1: MRV &amp; Monitoring</c:v>
                </c:pt>
                <c:pt idx="1">
                  <c:v>Outcome 2: National REDD+ Gover.</c:v>
                </c:pt>
                <c:pt idx="2">
                  <c:v>Outcome 4: Stakeholder Engagement</c:v>
                </c:pt>
                <c:pt idx="3">
                  <c:v>Outcome 5: Safeguards &amp; Multiple Benefits</c:v>
                </c:pt>
                <c:pt idx="4">
                  <c:v>Outcome 6: REDD+ catalysation of green economy</c:v>
                </c:pt>
              </c:strCache>
            </c:strRef>
          </c:cat>
          <c:val>
            <c:numRef>
              <c:f>'Countries supported per Outcome'!$E$4:$E$8</c:f>
              <c:numCache>
                <c:formatCode>General</c:formatCode>
                <c:ptCount val="5"/>
                <c:pt idx="0">
                  <c:v>2</c:v>
                </c:pt>
                <c:pt idx="1">
                  <c:v>5</c:v>
                </c:pt>
                <c:pt idx="2">
                  <c:v>1</c:v>
                </c:pt>
                <c:pt idx="3">
                  <c:v>3</c:v>
                </c:pt>
                <c:pt idx="4">
                  <c:v>2</c:v>
                </c:pt>
              </c:numCache>
            </c:numRef>
          </c:val>
        </c:ser>
        <c:ser>
          <c:idx val="1"/>
          <c:order val="1"/>
          <c:tx>
            <c:strRef>
              <c:f>'Countries supported per Outcome'!$F$3</c:f>
              <c:strCache>
                <c:ptCount val="1"/>
                <c:pt idx="0">
                  <c:v>Latin America and the Carribbean</c:v>
                </c:pt>
              </c:strCache>
            </c:strRef>
          </c:tx>
          <c:spPr>
            <a:solidFill>
              <a:srgbClr val="CCECFF"/>
            </a:solidFill>
            <a:effectLst>
              <a:innerShdw blurRad="63500" dist="50800">
                <a:prstClr val="black">
                  <a:alpha val="50000"/>
                </a:prstClr>
              </a:innerShdw>
            </a:effectLst>
          </c:spPr>
          <c:invertIfNegative val="0"/>
          <c:cat>
            <c:strRef>
              <c:f>'Countries supported per Outcome'!$B$4:$B$8</c:f>
              <c:strCache>
                <c:ptCount val="5"/>
                <c:pt idx="0">
                  <c:v>Outcome 1: MRV &amp; Monitoring</c:v>
                </c:pt>
                <c:pt idx="1">
                  <c:v>Outcome 2: National REDD+ Gover.</c:v>
                </c:pt>
                <c:pt idx="2">
                  <c:v>Outcome 4: Stakeholder Engagement</c:v>
                </c:pt>
                <c:pt idx="3">
                  <c:v>Outcome 5: Safeguards &amp; Multiple Benefits</c:v>
                </c:pt>
                <c:pt idx="4">
                  <c:v>Outcome 6: REDD+ catalysation of green economy</c:v>
                </c:pt>
              </c:strCache>
            </c:strRef>
          </c:cat>
          <c:val>
            <c:numRef>
              <c:f>'Countries supported per Outcome'!$F$4:$F$8</c:f>
              <c:numCache>
                <c:formatCode>General</c:formatCode>
                <c:ptCount val="5"/>
                <c:pt idx="0">
                  <c:v>2</c:v>
                </c:pt>
                <c:pt idx="1">
                  <c:v>4</c:v>
                </c:pt>
                <c:pt idx="2">
                  <c:v>4</c:v>
                </c:pt>
                <c:pt idx="3">
                  <c:v>3</c:v>
                </c:pt>
                <c:pt idx="4">
                  <c:v>1</c:v>
                </c:pt>
              </c:numCache>
            </c:numRef>
          </c:val>
        </c:ser>
        <c:ser>
          <c:idx val="2"/>
          <c:order val="2"/>
          <c:tx>
            <c:strRef>
              <c:f>'Countries supported per Outcome'!$G$3</c:f>
              <c:strCache>
                <c:ptCount val="1"/>
                <c:pt idx="0">
                  <c:v>Asia and the Pacific</c:v>
                </c:pt>
              </c:strCache>
            </c:strRef>
          </c:tx>
          <c:spPr>
            <a:solidFill>
              <a:srgbClr val="879CB5"/>
            </a:solidFill>
            <a:effectLst>
              <a:innerShdw blurRad="63500" dist="50800">
                <a:prstClr val="black">
                  <a:alpha val="50000"/>
                </a:prstClr>
              </a:innerShdw>
            </a:effectLst>
          </c:spPr>
          <c:invertIfNegative val="0"/>
          <c:cat>
            <c:strRef>
              <c:f>'Countries supported per Outcome'!$B$4:$B$8</c:f>
              <c:strCache>
                <c:ptCount val="5"/>
                <c:pt idx="0">
                  <c:v>Outcome 1: MRV &amp; Monitoring</c:v>
                </c:pt>
                <c:pt idx="1">
                  <c:v>Outcome 2: National REDD+ Gover.</c:v>
                </c:pt>
                <c:pt idx="2">
                  <c:v>Outcome 4: Stakeholder Engagement</c:v>
                </c:pt>
                <c:pt idx="3">
                  <c:v>Outcome 5: Safeguards &amp; Multiple Benefits</c:v>
                </c:pt>
                <c:pt idx="4">
                  <c:v>Outcome 6: REDD+ catalysation of green economy</c:v>
                </c:pt>
              </c:strCache>
            </c:strRef>
          </c:cat>
          <c:val>
            <c:numRef>
              <c:f>'Countries supported per Outcome'!$G$4:$G$8</c:f>
              <c:numCache>
                <c:formatCode>General</c:formatCode>
                <c:ptCount val="5"/>
                <c:pt idx="0">
                  <c:v>10</c:v>
                </c:pt>
                <c:pt idx="1">
                  <c:v>7</c:v>
                </c:pt>
                <c:pt idx="2">
                  <c:v>3</c:v>
                </c:pt>
                <c:pt idx="3">
                  <c:v>3</c:v>
                </c:pt>
                <c:pt idx="4">
                  <c:v>1</c:v>
                </c:pt>
              </c:numCache>
            </c:numRef>
          </c:val>
        </c:ser>
        <c:dLbls>
          <c:showLegendKey val="0"/>
          <c:showVal val="0"/>
          <c:showCatName val="0"/>
          <c:showSerName val="0"/>
          <c:showPercent val="0"/>
          <c:showBubbleSize val="0"/>
        </c:dLbls>
        <c:gapWidth val="150"/>
        <c:axId val="227940992"/>
        <c:axId val="227993472"/>
      </c:barChart>
      <c:catAx>
        <c:axId val="227940992"/>
        <c:scaling>
          <c:orientation val="minMax"/>
        </c:scaling>
        <c:delete val="0"/>
        <c:axPos val="b"/>
        <c:title>
          <c:tx>
            <c:rich>
              <a:bodyPr/>
              <a:lstStyle/>
              <a:p>
                <a:pPr>
                  <a:defRPr sz="1400">
                    <a:solidFill>
                      <a:schemeClr val="tx2"/>
                    </a:solidFill>
                  </a:defRPr>
                </a:pPr>
                <a:r>
                  <a:rPr lang="en-US" sz="1400" dirty="0" smtClean="0">
                    <a:solidFill>
                      <a:schemeClr val="tx2"/>
                    </a:solidFill>
                  </a:rPr>
                  <a:t>Work area/ SNA Outcome</a:t>
                </a:r>
                <a:endParaRPr lang="en-US" sz="1400" dirty="0">
                  <a:solidFill>
                    <a:schemeClr val="tx2"/>
                  </a:solidFill>
                </a:endParaRPr>
              </a:p>
            </c:rich>
          </c:tx>
          <c:layout>
            <c:manualLayout>
              <c:xMode val="edge"/>
              <c:yMode val="edge"/>
              <c:x val="0.33178307521750872"/>
              <c:y val="0.77178867092480519"/>
            </c:manualLayout>
          </c:layout>
          <c:overlay val="0"/>
        </c:title>
        <c:numFmt formatCode="General" sourceLinked="0"/>
        <c:majorTickMark val="out"/>
        <c:minorTickMark val="none"/>
        <c:tickLblPos val="nextTo"/>
        <c:txPr>
          <a:bodyPr/>
          <a:lstStyle/>
          <a:p>
            <a:pPr>
              <a:defRPr sz="1400"/>
            </a:pPr>
            <a:endParaRPr lang="en-US"/>
          </a:p>
        </c:txPr>
        <c:crossAx val="227993472"/>
        <c:crosses val="autoZero"/>
        <c:auto val="1"/>
        <c:lblAlgn val="ctr"/>
        <c:lblOffset val="100"/>
        <c:noMultiLvlLbl val="0"/>
      </c:catAx>
      <c:valAx>
        <c:axId val="227993472"/>
        <c:scaling>
          <c:orientation val="minMax"/>
        </c:scaling>
        <c:delete val="0"/>
        <c:axPos val="l"/>
        <c:title>
          <c:tx>
            <c:rich>
              <a:bodyPr rot="-5400000" vert="horz"/>
              <a:lstStyle/>
              <a:p>
                <a:pPr>
                  <a:defRPr sz="1400">
                    <a:solidFill>
                      <a:schemeClr val="tx2"/>
                    </a:solidFill>
                  </a:defRPr>
                </a:pPr>
                <a:r>
                  <a:rPr lang="fr-CH" sz="1400">
                    <a:solidFill>
                      <a:schemeClr val="tx2"/>
                    </a:solidFill>
                  </a:rPr>
                  <a:t>Number of countries supported</a:t>
                </a:r>
              </a:p>
            </c:rich>
          </c:tx>
          <c:layout>
            <c:manualLayout>
              <c:xMode val="edge"/>
              <c:yMode val="edge"/>
              <c:x val="7.0418013800836343E-2"/>
              <c:y val="8.9261905845584341E-2"/>
            </c:manualLayout>
          </c:layout>
          <c:overlay val="0"/>
        </c:title>
        <c:numFmt formatCode="General" sourceLinked="1"/>
        <c:majorTickMark val="out"/>
        <c:minorTickMark val="none"/>
        <c:tickLblPos val="nextTo"/>
        <c:txPr>
          <a:bodyPr/>
          <a:lstStyle/>
          <a:p>
            <a:pPr>
              <a:defRPr sz="1400"/>
            </a:pPr>
            <a:endParaRPr lang="en-US"/>
          </a:p>
        </c:txPr>
        <c:crossAx val="227940992"/>
        <c:crosses val="autoZero"/>
        <c:crossBetween val="between"/>
      </c:valAx>
    </c:plotArea>
    <c:legend>
      <c:legendPos val="r"/>
      <c:layout>
        <c:manualLayout>
          <c:xMode val="edge"/>
          <c:yMode val="edge"/>
          <c:x val="0.12187653371327949"/>
          <c:y val="0.8284360617713481"/>
          <c:w val="0.72709862941138204"/>
          <c:h val="0.16821314777513283"/>
        </c:manualLayout>
      </c:layout>
      <c:overlay val="0"/>
      <c:txPr>
        <a:bodyPr/>
        <a:lstStyle/>
        <a:p>
          <a:pPr>
            <a:defRPr sz="1400"/>
          </a:pPr>
          <a:endParaRPr lang="en-US"/>
        </a:p>
      </c:txPr>
    </c:legend>
    <c:plotVisOnly val="1"/>
    <c:dispBlanksAs val="gap"/>
    <c:showDLblsOverMax val="0"/>
  </c:chart>
  <c:spPr>
    <a:effectLst>
      <a:innerShdw blurRad="63500" dist="50800">
        <a:prstClr val="black">
          <a:alpha val="50000"/>
        </a:prstClr>
      </a:innerShdw>
    </a:effectLst>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manualLayout>
          <c:layoutTarget val="inner"/>
          <c:xMode val="edge"/>
          <c:yMode val="edge"/>
          <c:x val="0.12761343920992926"/>
          <c:y val="0.10069179719253121"/>
          <c:w val="0.86395569197918076"/>
          <c:h val="0.60001558839134361"/>
        </c:manualLayout>
      </c:layout>
      <c:barChart>
        <c:barDir val="col"/>
        <c:grouping val="clustered"/>
        <c:varyColors val="0"/>
        <c:ser>
          <c:idx val="0"/>
          <c:order val="0"/>
          <c:spPr>
            <a:solidFill>
              <a:srgbClr val="779AC5"/>
            </a:solidFill>
            <a:effectLst>
              <a:innerShdw blurRad="63500" dist="50800" dir="18900000">
                <a:prstClr val="black">
                  <a:alpha val="50000"/>
                </a:prstClr>
              </a:innerShdw>
            </a:effectLst>
          </c:spPr>
          <c:invertIfNegative val="0"/>
          <c:dPt>
            <c:idx val="0"/>
            <c:invertIfNegative val="0"/>
            <c:bubble3D val="0"/>
            <c:spPr>
              <a:solidFill>
                <a:srgbClr val="B8D6BC"/>
              </a:solidFill>
              <a:effectLst>
                <a:innerShdw blurRad="63500" dist="50800" dir="18900000">
                  <a:prstClr val="black">
                    <a:alpha val="50000"/>
                  </a:prstClr>
                </a:innerShdw>
              </a:effectLst>
            </c:spPr>
          </c:dPt>
          <c:dPt>
            <c:idx val="1"/>
            <c:invertIfNegative val="0"/>
            <c:bubble3D val="0"/>
            <c:spPr>
              <a:solidFill>
                <a:srgbClr val="B8D6BC"/>
              </a:solidFill>
              <a:effectLst>
                <a:innerShdw blurRad="63500" dist="50800" dir="18900000">
                  <a:prstClr val="black">
                    <a:alpha val="50000"/>
                  </a:prstClr>
                </a:innerShdw>
              </a:effectLst>
            </c:spPr>
          </c:dPt>
          <c:dPt>
            <c:idx val="2"/>
            <c:invertIfNegative val="0"/>
            <c:bubble3D val="0"/>
            <c:spPr>
              <a:solidFill>
                <a:srgbClr val="B8D6BC"/>
              </a:solidFill>
              <a:effectLst>
                <a:innerShdw blurRad="63500" dist="50800" dir="18900000">
                  <a:prstClr val="black">
                    <a:alpha val="50000"/>
                  </a:prstClr>
                </a:innerShdw>
              </a:effectLst>
            </c:spPr>
          </c:dPt>
          <c:dPt>
            <c:idx val="3"/>
            <c:invertIfNegative val="0"/>
            <c:bubble3D val="0"/>
            <c:spPr>
              <a:solidFill>
                <a:srgbClr val="B8D6BC"/>
              </a:solidFill>
              <a:effectLst>
                <a:innerShdw blurRad="63500" dist="50800" dir="18900000">
                  <a:prstClr val="black">
                    <a:alpha val="50000"/>
                  </a:prstClr>
                </a:innerShdw>
              </a:effectLst>
            </c:spPr>
          </c:dPt>
          <c:dPt>
            <c:idx val="4"/>
            <c:invertIfNegative val="0"/>
            <c:bubble3D val="0"/>
            <c:spPr>
              <a:solidFill>
                <a:srgbClr val="B8D6BC"/>
              </a:solidFill>
              <a:effectLst>
                <a:innerShdw blurRad="63500" dist="50800" dir="18900000">
                  <a:prstClr val="black">
                    <a:alpha val="50000"/>
                  </a:prstClr>
                </a:innerShdw>
              </a:effectLst>
            </c:spPr>
          </c:dPt>
          <c:dPt>
            <c:idx val="5"/>
            <c:invertIfNegative val="0"/>
            <c:bubble3D val="0"/>
            <c:spPr>
              <a:solidFill>
                <a:srgbClr val="B8D6BC"/>
              </a:solidFill>
              <a:effectLst>
                <a:innerShdw blurRad="63500" dist="50800" dir="18900000">
                  <a:prstClr val="black">
                    <a:alpha val="50000"/>
                  </a:prstClr>
                </a:innerShdw>
              </a:effectLst>
            </c:spPr>
          </c:dPt>
          <c:dPt>
            <c:idx val="6"/>
            <c:invertIfNegative val="0"/>
            <c:bubble3D val="0"/>
            <c:spPr>
              <a:solidFill>
                <a:srgbClr val="B8D6BC"/>
              </a:solidFill>
              <a:effectLst>
                <a:innerShdw blurRad="63500" dist="50800" dir="18900000">
                  <a:prstClr val="black">
                    <a:alpha val="50000"/>
                  </a:prstClr>
                </a:innerShdw>
              </a:effectLst>
            </c:spPr>
          </c:dPt>
          <c:dPt>
            <c:idx val="7"/>
            <c:invertIfNegative val="0"/>
            <c:bubble3D val="0"/>
            <c:spPr>
              <a:solidFill>
                <a:srgbClr val="B8D6BC"/>
              </a:solidFill>
              <a:effectLst>
                <a:innerShdw blurRad="63500" dist="50800" dir="18900000">
                  <a:prstClr val="black">
                    <a:alpha val="50000"/>
                  </a:prstClr>
                </a:innerShdw>
              </a:effectLst>
            </c:spPr>
          </c:dPt>
          <c:dPt>
            <c:idx val="8"/>
            <c:invertIfNegative val="0"/>
            <c:bubble3D val="0"/>
            <c:spPr>
              <a:solidFill>
                <a:srgbClr val="879CB5"/>
              </a:solidFill>
              <a:effectLst>
                <a:innerShdw blurRad="63500" dist="50800" dir="18900000">
                  <a:prstClr val="black">
                    <a:alpha val="50000"/>
                  </a:prstClr>
                </a:innerShdw>
              </a:effectLst>
            </c:spPr>
          </c:dPt>
          <c:dPt>
            <c:idx val="9"/>
            <c:invertIfNegative val="0"/>
            <c:bubble3D val="0"/>
            <c:spPr>
              <a:solidFill>
                <a:srgbClr val="879CB5"/>
              </a:solidFill>
              <a:effectLst>
                <a:innerShdw blurRad="63500" dist="50800" dir="18900000">
                  <a:prstClr val="black">
                    <a:alpha val="50000"/>
                  </a:prstClr>
                </a:innerShdw>
              </a:effectLst>
            </c:spPr>
          </c:dPt>
          <c:dPt>
            <c:idx val="10"/>
            <c:invertIfNegative val="0"/>
            <c:bubble3D val="0"/>
            <c:spPr>
              <a:solidFill>
                <a:srgbClr val="879CB5"/>
              </a:solidFill>
              <a:effectLst>
                <a:innerShdw blurRad="63500" dist="50800" dir="18900000">
                  <a:prstClr val="black">
                    <a:alpha val="50000"/>
                  </a:prstClr>
                </a:innerShdw>
              </a:effectLst>
            </c:spPr>
          </c:dPt>
          <c:dPt>
            <c:idx val="12"/>
            <c:invertIfNegative val="0"/>
            <c:bubble3D val="0"/>
            <c:spPr>
              <a:solidFill>
                <a:srgbClr val="879CB5"/>
              </a:solidFill>
              <a:effectLst>
                <a:innerShdw blurRad="63500" dist="50800" dir="18900000">
                  <a:prstClr val="black">
                    <a:alpha val="50000"/>
                  </a:prstClr>
                </a:innerShdw>
              </a:effectLst>
            </c:spPr>
          </c:dPt>
          <c:dPt>
            <c:idx val="13"/>
            <c:invertIfNegative val="0"/>
            <c:bubble3D val="0"/>
            <c:spPr>
              <a:solidFill>
                <a:srgbClr val="879CB5"/>
              </a:solidFill>
              <a:effectLst>
                <a:innerShdw blurRad="63500" dist="50800" dir="18900000">
                  <a:prstClr val="black">
                    <a:alpha val="50000"/>
                  </a:prstClr>
                </a:innerShdw>
              </a:effectLst>
            </c:spPr>
          </c:dPt>
          <c:dPt>
            <c:idx val="14"/>
            <c:invertIfNegative val="0"/>
            <c:bubble3D val="0"/>
            <c:spPr>
              <a:solidFill>
                <a:srgbClr val="879CB5"/>
              </a:solidFill>
              <a:effectLst>
                <a:innerShdw blurRad="63500" dist="50800" dir="18900000">
                  <a:prstClr val="black">
                    <a:alpha val="50000"/>
                  </a:prstClr>
                </a:innerShdw>
              </a:effectLst>
            </c:spPr>
          </c:dPt>
          <c:dPt>
            <c:idx val="15"/>
            <c:invertIfNegative val="0"/>
            <c:bubble3D val="0"/>
            <c:spPr>
              <a:solidFill>
                <a:srgbClr val="879CB5"/>
              </a:solidFill>
              <a:effectLst>
                <a:innerShdw blurRad="63500" dist="50800" dir="18900000">
                  <a:prstClr val="black">
                    <a:alpha val="50000"/>
                  </a:prstClr>
                </a:innerShdw>
              </a:effectLst>
            </c:spPr>
          </c:dPt>
          <c:dPt>
            <c:idx val="16"/>
            <c:invertIfNegative val="0"/>
            <c:bubble3D val="0"/>
            <c:spPr>
              <a:solidFill>
                <a:srgbClr val="CCECFF"/>
              </a:solidFill>
              <a:effectLst>
                <a:innerShdw blurRad="63500" dist="50800" dir="18900000">
                  <a:prstClr val="black">
                    <a:alpha val="50000"/>
                  </a:prstClr>
                </a:innerShdw>
              </a:effectLst>
            </c:spPr>
          </c:dPt>
          <c:dPt>
            <c:idx val="17"/>
            <c:invertIfNegative val="0"/>
            <c:bubble3D val="0"/>
            <c:spPr>
              <a:solidFill>
                <a:srgbClr val="CCECFF"/>
              </a:solidFill>
              <a:effectLst>
                <a:innerShdw blurRad="63500" dist="50800" dir="18900000">
                  <a:prstClr val="black">
                    <a:alpha val="50000"/>
                  </a:prstClr>
                </a:innerShdw>
              </a:effectLst>
            </c:spPr>
          </c:dPt>
          <c:dPt>
            <c:idx val="18"/>
            <c:invertIfNegative val="0"/>
            <c:bubble3D val="0"/>
            <c:spPr>
              <a:solidFill>
                <a:srgbClr val="CCECFF"/>
              </a:solidFill>
              <a:effectLst>
                <a:innerShdw blurRad="63500" dist="50800" dir="18900000">
                  <a:prstClr val="black">
                    <a:alpha val="50000"/>
                  </a:prstClr>
                </a:innerShdw>
              </a:effectLst>
            </c:spPr>
          </c:dPt>
          <c:dPt>
            <c:idx val="19"/>
            <c:invertIfNegative val="0"/>
            <c:bubble3D val="0"/>
            <c:spPr>
              <a:solidFill>
                <a:srgbClr val="CCECFF"/>
              </a:solidFill>
              <a:effectLst>
                <a:innerShdw blurRad="63500" dist="50800" dir="18900000">
                  <a:prstClr val="black">
                    <a:alpha val="50000"/>
                  </a:prstClr>
                </a:innerShdw>
              </a:effectLst>
            </c:spPr>
          </c:dPt>
          <c:dPt>
            <c:idx val="20"/>
            <c:invertIfNegative val="0"/>
            <c:bubble3D val="0"/>
            <c:spPr>
              <a:solidFill>
                <a:srgbClr val="CCECFF"/>
              </a:solidFill>
              <a:effectLst>
                <a:innerShdw blurRad="63500" dist="50800" dir="18900000">
                  <a:prstClr val="black">
                    <a:alpha val="50000"/>
                  </a:prstClr>
                </a:innerShdw>
              </a:effectLst>
            </c:spPr>
          </c:dPt>
          <c:dPt>
            <c:idx val="21"/>
            <c:invertIfNegative val="0"/>
            <c:bubble3D val="0"/>
            <c:spPr>
              <a:solidFill>
                <a:srgbClr val="CCECFF"/>
              </a:solidFill>
              <a:effectLst>
                <a:innerShdw blurRad="63500" dist="50800" dir="18900000">
                  <a:prstClr val="black">
                    <a:alpha val="50000"/>
                  </a:prstClr>
                </a:innerShdw>
              </a:effectLst>
            </c:spPr>
          </c:dPt>
          <c:dPt>
            <c:idx val="22"/>
            <c:invertIfNegative val="0"/>
            <c:bubble3D val="0"/>
            <c:spPr>
              <a:solidFill>
                <a:srgbClr val="CCECFF"/>
              </a:solidFill>
              <a:effectLst>
                <a:innerShdw blurRad="63500" dist="50800" dir="18900000">
                  <a:prstClr val="black">
                    <a:alpha val="50000"/>
                  </a:prstClr>
                </a:innerShdw>
              </a:effectLst>
            </c:spPr>
          </c:dPt>
          <c:dPt>
            <c:idx val="23"/>
            <c:invertIfNegative val="0"/>
            <c:bubble3D val="0"/>
            <c:spPr>
              <a:solidFill>
                <a:srgbClr val="CCECFF"/>
              </a:solidFill>
              <a:effectLst>
                <a:innerShdw blurRad="63500" dist="50800" dir="18900000">
                  <a:prstClr val="black">
                    <a:alpha val="50000"/>
                  </a:prstClr>
                </a:innerShdw>
              </a:effectLst>
            </c:spPr>
          </c:dPt>
          <c:dPt>
            <c:idx val="24"/>
            <c:invertIfNegative val="0"/>
            <c:bubble3D val="0"/>
            <c:spPr>
              <a:solidFill>
                <a:srgbClr val="CCECFF"/>
              </a:solidFill>
              <a:effectLst>
                <a:innerShdw blurRad="63500" dist="50800" dir="18900000">
                  <a:prstClr val="black">
                    <a:alpha val="50000"/>
                  </a:prstClr>
                </a:innerShdw>
              </a:effectLst>
            </c:spPr>
          </c:dPt>
          <c:dPt>
            <c:idx val="25"/>
            <c:invertIfNegative val="0"/>
            <c:bubble3D val="0"/>
            <c:spPr>
              <a:solidFill>
                <a:srgbClr val="CCECFF"/>
              </a:solidFill>
              <a:effectLst>
                <a:innerShdw blurRad="63500" dist="50800" dir="18900000">
                  <a:prstClr val="black">
                    <a:alpha val="50000"/>
                  </a:prstClr>
                </a:innerShdw>
              </a:effectLst>
            </c:spPr>
          </c:dPt>
          <c:dPt>
            <c:idx val="26"/>
            <c:invertIfNegative val="0"/>
            <c:bubble3D val="0"/>
            <c:spPr>
              <a:solidFill>
                <a:srgbClr val="CCECFF"/>
              </a:solidFill>
              <a:effectLst>
                <a:innerShdw blurRad="63500" dist="50800" dir="18900000">
                  <a:prstClr val="black">
                    <a:alpha val="50000"/>
                  </a:prstClr>
                </a:innerShdw>
              </a:effectLst>
            </c:spPr>
          </c:dPt>
          <c:dPt>
            <c:idx val="27"/>
            <c:invertIfNegative val="0"/>
            <c:bubble3D val="0"/>
            <c:spPr>
              <a:solidFill>
                <a:srgbClr val="CCECFF"/>
              </a:solidFill>
              <a:effectLst>
                <a:innerShdw blurRad="63500" dist="50800" dir="18900000">
                  <a:prstClr val="black">
                    <a:alpha val="50000"/>
                  </a:prstClr>
                </a:innerShdw>
              </a:effectLst>
            </c:spPr>
          </c:dPt>
          <c:dLbls>
            <c:dLbl>
              <c:idx val="0"/>
              <c:delete val="1"/>
              <c:extLst>
                <c:ext xmlns:c15="http://schemas.microsoft.com/office/drawing/2012/chart" uri="{CE6537A1-D6FC-4f65-9D91-7224C49458BB}"/>
              </c:extLst>
            </c:dLbl>
            <c:dLbl>
              <c:idx val="1"/>
              <c:delete val="1"/>
              <c:extLst>
                <c:ext xmlns:c15="http://schemas.microsoft.com/office/drawing/2012/chart" uri="{CE6537A1-D6FC-4f65-9D91-7224C49458BB}"/>
              </c:extLst>
            </c:dLbl>
            <c:dLbl>
              <c:idx val="2"/>
              <c:delete val="1"/>
              <c:extLst>
                <c:ext xmlns:c15="http://schemas.microsoft.com/office/drawing/2012/chart" uri="{CE6537A1-D6FC-4f65-9D91-7224C49458BB}"/>
              </c:extLst>
            </c:dLbl>
            <c:dLbl>
              <c:idx val="3"/>
              <c:delete val="1"/>
              <c:extLst>
                <c:ext xmlns:c15="http://schemas.microsoft.com/office/drawing/2012/chart" uri="{CE6537A1-D6FC-4f65-9D91-7224C49458BB}"/>
              </c:extLst>
            </c:dLbl>
            <c:dLbl>
              <c:idx val="4"/>
              <c:layout>
                <c:manualLayout>
                  <c:x val="0"/>
                  <c:y val="-2.8622540250447227E-2"/>
                </c:manualLayout>
              </c:layout>
              <c:tx>
                <c:rich>
                  <a:bodyPr/>
                  <a:lstStyle/>
                  <a:p>
                    <a:r>
                      <a:rPr lang="en-US" sz="1400" b="1" i="0" u="none" strike="noStrike" baseline="0" dirty="0" smtClean="0">
                        <a:effectLst/>
                      </a:rPr>
                      <a:t>AFRICA</a:t>
                    </a:r>
                  </a:p>
                  <a:p>
                    <a:r>
                      <a:rPr lang="en-US" baseline="0" dirty="0" smtClean="0"/>
                      <a:t>Amount approved:                                  US</a:t>
                    </a:r>
                    <a:r>
                      <a:rPr lang="en-US" baseline="0" dirty="0">
                        <a:latin typeface="Calibri"/>
                      </a:rPr>
                      <a:t>$</a:t>
                    </a:r>
                    <a:r>
                      <a:rPr lang="en-US" baseline="0" dirty="0"/>
                      <a:t> 1,579,000 or 19%</a:t>
                    </a:r>
                    <a:endParaRPr lang="en-US" dirty="0"/>
                  </a:p>
                </c:rich>
              </c:tx>
              <c:dLblPos val="outEnd"/>
              <c:showLegendKey val="0"/>
              <c:showVal val="1"/>
              <c:showCatName val="0"/>
              <c:showSerName val="0"/>
              <c:showPercent val="0"/>
              <c:showBubbleSize val="0"/>
              <c:extLst>
                <c:ext xmlns:c15="http://schemas.microsoft.com/office/drawing/2012/chart" uri="{CE6537A1-D6FC-4f65-9D91-7224C49458BB}"/>
              </c:extLst>
            </c:dLbl>
            <c:dLbl>
              <c:idx val="5"/>
              <c:delete val="1"/>
              <c:extLst>
                <c:ext xmlns:c15="http://schemas.microsoft.com/office/drawing/2012/chart" uri="{CE6537A1-D6FC-4f65-9D91-7224C49458BB}"/>
              </c:extLst>
            </c:dLbl>
            <c:dLbl>
              <c:idx val="6"/>
              <c:delete val="1"/>
              <c:extLst>
                <c:ext xmlns:c15="http://schemas.microsoft.com/office/drawing/2012/chart" uri="{CE6537A1-D6FC-4f65-9D91-7224C49458BB}"/>
              </c:extLst>
            </c:dLbl>
            <c:dLbl>
              <c:idx val="7"/>
              <c:delete val="1"/>
              <c:extLst>
                <c:ext xmlns:c15="http://schemas.microsoft.com/office/drawing/2012/chart" uri="{CE6537A1-D6FC-4f65-9D91-7224C49458BB}"/>
              </c:extLst>
            </c:dLbl>
            <c:dLbl>
              <c:idx val="8"/>
              <c:delete val="1"/>
              <c:extLst>
                <c:ext xmlns:c15="http://schemas.microsoft.com/office/drawing/2012/chart" uri="{CE6537A1-D6FC-4f65-9D91-7224C49458BB}"/>
              </c:extLst>
            </c:dLbl>
            <c:dLbl>
              <c:idx val="9"/>
              <c:delete val="1"/>
              <c:extLst>
                <c:ext xmlns:c15="http://schemas.microsoft.com/office/drawing/2012/chart" uri="{CE6537A1-D6FC-4f65-9D91-7224C49458BB}"/>
              </c:extLst>
            </c:dLbl>
            <c:dLbl>
              <c:idx val="10"/>
              <c:delete val="1"/>
              <c:extLst>
                <c:ext xmlns:c15="http://schemas.microsoft.com/office/drawing/2012/chart" uri="{CE6537A1-D6FC-4f65-9D91-7224C49458BB}"/>
              </c:extLst>
            </c:dLbl>
            <c:dLbl>
              <c:idx val="11"/>
              <c:delete val="1"/>
              <c:extLst>
                <c:ext xmlns:c15="http://schemas.microsoft.com/office/drawing/2012/chart" uri="{CE6537A1-D6FC-4f65-9D91-7224C49458BB}"/>
              </c:extLst>
            </c:dLbl>
            <c:dLbl>
              <c:idx val="12"/>
              <c:delete val="1"/>
              <c:extLst>
                <c:ext xmlns:c15="http://schemas.microsoft.com/office/drawing/2012/chart" uri="{CE6537A1-D6FC-4f65-9D91-7224C49458BB}"/>
              </c:extLst>
            </c:dLbl>
            <c:dLbl>
              <c:idx val="13"/>
              <c:delete val="1"/>
              <c:extLst>
                <c:ext xmlns:c15="http://schemas.microsoft.com/office/drawing/2012/chart" uri="{CE6537A1-D6FC-4f65-9D91-7224C49458BB}"/>
              </c:extLst>
            </c:dLbl>
            <c:dLbl>
              <c:idx val="14"/>
              <c:delete val="1"/>
              <c:extLst>
                <c:ext xmlns:c15="http://schemas.microsoft.com/office/drawing/2012/chart" uri="{CE6537A1-D6FC-4f65-9D91-7224C49458BB}"/>
              </c:extLst>
            </c:dLbl>
            <c:dLbl>
              <c:idx val="15"/>
              <c:delete val="1"/>
              <c:extLst>
                <c:ext xmlns:c15="http://schemas.microsoft.com/office/drawing/2012/chart" uri="{CE6537A1-D6FC-4f65-9D91-7224C49458BB}"/>
              </c:extLst>
            </c:dLbl>
            <c:dLbl>
              <c:idx val="16"/>
              <c:layout>
                <c:manualLayout>
                  <c:x val="-0.14849381645090975"/>
                  <c:y val="-1.8781194394430083E-7"/>
                </c:manualLayout>
              </c:layout>
              <c:tx>
                <c:rich>
                  <a:bodyPr/>
                  <a:lstStyle/>
                  <a:p>
                    <a:pPr>
                      <a:defRPr sz="1400"/>
                    </a:pPr>
                    <a:r>
                      <a:rPr lang="en-US" sz="1400" b="1" i="0" baseline="0" dirty="0" smtClean="0">
                        <a:effectLst/>
                      </a:rPr>
                      <a:t>LATIN AMERICA &amp; CARIBBEAN</a:t>
                    </a:r>
                  </a:p>
                  <a:p>
                    <a:pPr>
                      <a:defRPr sz="1400"/>
                    </a:pPr>
                    <a:r>
                      <a:rPr lang="en-GB" sz="1400" b="0" i="0" u="none" strike="noStrike" baseline="0" dirty="0" smtClean="0">
                        <a:effectLst/>
                      </a:rPr>
                      <a:t>Amount approved: </a:t>
                    </a:r>
                    <a:endParaRPr lang="en-US" sz="1400" b="0" i="0" baseline="0" dirty="0">
                      <a:effectLst/>
                    </a:endParaRPr>
                  </a:p>
                  <a:p>
                    <a:pPr>
                      <a:defRPr sz="1400"/>
                    </a:pPr>
                    <a:r>
                      <a:rPr lang="en-US" sz="1400" b="0" i="0" baseline="0" dirty="0">
                        <a:effectLst/>
                      </a:rPr>
                      <a:t> US$ 985,000 or 12%</a:t>
                    </a:r>
                    <a:endParaRPr lang="en-GB" sz="1400" dirty="0">
                      <a:effectLst/>
                    </a:endParaRPr>
                  </a:p>
                </c:rich>
              </c:tx>
              <c:spPr/>
              <c:dLblPos val="outEnd"/>
              <c:showLegendKey val="0"/>
              <c:showVal val="1"/>
              <c:showCatName val="0"/>
              <c:showSerName val="0"/>
              <c:showPercent val="0"/>
              <c:showBubbleSize val="0"/>
              <c:extLst>
                <c:ext xmlns:c15="http://schemas.microsoft.com/office/drawing/2012/chart" uri="{CE6537A1-D6FC-4f65-9D91-7224C49458BB}"/>
              </c:extLst>
            </c:dLbl>
            <c:dLbl>
              <c:idx val="17"/>
              <c:delete val="1"/>
              <c:extLst>
                <c:ext xmlns:c15="http://schemas.microsoft.com/office/drawing/2012/chart" uri="{CE6537A1-D6FC-4f65-9D91-7224C49458BB}"/>
              </c:extLst>
            </c:dLbl>
            <c:dLbl>
              <c:idx val="18"/>
              <c:delete val="1"/>
              <c:extLst>
                <c:ext xmlns:c15="http://schemas.microsoft.com/office/drawing/2012/chart" uri="{CE6537A1-D6FC-4f65-9D91-7224C49458BB}"/>
              </c:extLst>
            </c:dLbl>
            <c:dLbl>
              <c:idx val="19"/>
              <c:delete val="1"/>
              <c:extLst>
                <c:ext xmlns:c15="http://schemas.microsoft.com/office/drawing/2012/chart" uri="{CE6537A1-D6FC-4f65-9D91-7224C49458BB}"/>
              </c:extLst>
            </c:dLbl>
            <c:dLbl>
              <c:idx val="20"/>
              <c:delete val="1"/>
              <c:extLst>
                <c:ext xmlns:c15="http://schemas.microsoft.com/office/drawing/2012/chart" uri="{CE6537A1-D6FC-4f65-9D91-7224C49458BB}"/>
              </c:extLst>
            </c:dLbl>
            <c:dLbl>
              <c:idx val="21"/>
              <c:layout>
                <c:manualLayout>
                  <c:x val="7.7429345722028657E-3"/>
                  <c:y val="2.1466905187835422E-2"/>
                </c:manualLayout>
              </c:layout>
              <c:tx>
                <c:rich>
                  <a:bodyPr/>
                  <a:lstStyle/>
                  <a:p>
                    <a:pPr algn="ctr" rtl="0">
                      <a:defRPr/>
                    </a:pPr>
                    <a:r>
                      <a:rPr lang="en-US" b="1" dirty="0" smtClean="0"/>
                      <a:t>ASIA</a:t>
                    </a:r>
                    <a:r>
                      <a:rPr lang="en-US" b="1" baseline="0" dirty="0" smtClean="0"/>
                      <a:t> &amp; PACIFIC</a:t>
                    </a:r>
                    <a:endParaRPr lang="en-US" b="1" dirty="0" smtClean="0"/>
                  </a:p>
                  <a:p>
                    <a:pPr algn="ctr" rtl="0">
                      <a:defRPr/>
                    </a:pPr>
                    <a:r>
                      <a:rPr lang="en-US" sz="1400" b="0" i="0" u="none" strike="noStrike" baseline="0" dirty="0" smtClean="0">
                        <a:effectLst/>
                      </a:rPr>
                      <a:t>Amount approved:</a:t>
                    </a:r>
                    <a:endParaRPr lang="en-US" dirty="0"/>
                  </a:p>
                  <a:p>
                    <a:pPr algn="ctr" rtl="0">
                      <a:defRPr/>
                    </a:pPr>
                    <a:r>
                      <a:rPr lang="en-US" dirty="0"/>
                      <a:t>US$ 5,791,000 or 69%</a:t>
                    </a:r>
                    <a:endParaRPr lang="en-GB" dirty="0"/>
                  </a:p>
                  <a:p>
                    <a:pPr algn="ctr" rtl="0">
                      <a:defRPr/>
                    </a:pPr>
                    <a:endParaRPr lang="en-US" dirty="0"/>
                  </a:p>
                </c:rich>
              </c:tx>
              <c:spPr/>
              <c:dLblPos val="outEnd"/>
              <c:showLegendKey val="0"/>
              <c:showVal val="1"/>
              <c:showCatName val="0"/>
              <c:showSerName val="0"/>
              <c:showPercent val="0"/>
              <c:showBubbleSize val="0"/>
              <c:extLst>
                <c:ext xmlns:c15="http://schemas.microsoft.com/office/drawing/2012/chart" uri="{CE6537A1-D6FC-4f65-9D91-7224C49458BB}"/>
              </c:extLst>
            </c:dLbl>
            <c:dLbl>
              <c:idx val="22"/>
              <c:delete val="1"/>
              <c:extLst>
                <c:ext xmlns:c15="http://schemas.microsoft.com/office/drawing/2012/chart" uri="{CE6537A1-D6FC-4f65-9D91-7224C49458BB}"/>
              </c:extLst>
            </c:dLbl>
            <c:dLbl>
              <c:idx val="23"/>
              <c:delete val="1"/>
              <c:extLst>
                <c:ext xmlns:c15="http://schemas.microsoft.com/office/drawing/2012/chart" uri="{CE6537A1-D6FC-4f65-9D91-7224C49458BB}"/>
              </c:extLst>
            </c:dLbl>
            <c:dLbl>
              <c:idx val="24"/>
              <c:delete val="1"/>
              <c:extLst>
                <c:ext xmlns:c15="http://schemas.microsoft.com/office/drawing/2012/chart" uri="{CE6537A1-D6FC-4f65-9D91-7224C49458BB}"/>
              </c:extLst>
            </c:dLbl>
            <c:dLbl>
              <c:idx val="25"/>
              <c:delete val="1"/>
              <c:extLst>
                <c:ext xmlns:c15="http://schemas.microsoft.com/office/drawing/2012/chart" uri="{CE6537A1-D6FC-4f65-9D91-7224C49458BB}"/>
              </c:extLst>
            </c:dLbl>
            <c:dLbl>
              <c:idx val="26"/>
              <c:delete val="1"/>
              <c:extLst>
                <c:ext xmlns:c15="http://schemas.microsoft.com/office/drawing/2012/chart" uri="{CE6537A1-D6FC-4f65-9D91-7224C49458BB}"/>
              </c:extLst>
            </c:dLbl>
            <c:dLbl>
              <c:idx val="27"/>
              <c:delete val="1"/>
              <c:extLst>
                <c:ext xmlns:c15="http://schemas.microsoft.com/office/drawing/2012/chart" uri="{CE6537A1-D6FC-4f65-9D91-7224C49458BB}"/>
              </c:extLst>
            </c:dLbl>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'Amount per region'!$A$7:$A$34</c:f>
              <c:strCache>
                <c:ptCount val="28"/>
                <c:pt idx="0">
                  <c:v>Cameroon</c:v>
                </c:pt>
                <c:pt idx="1">
                  <c:v>Cote d'Ivoire </c:v>
                </c:pt>
                <c:pt idx="2">
                  <c:v>DRC</c:v>
                </c:pt>
                <c:pt idx="3">
                  <c:v>Ghana</c:v>
                </c:pt>
                <c:pt idx="4">
                  <c:v>Kenya</c:v>
                </c:pt>
                <c:pt idx="5">
                  <c:v>South Sudan</c:v>
                </c:pt>
                <c:pt idx="6">
                  <c:v>Sudan</c:v>
                </c:pt>
                <c:pt idx="7">
                  <c:v>Uganda</c:v>
                </c:pt>
                <c:pt idx="8">
                  <c:v>Argentina</c:v>
                </c:pt>
                <c:pt idx="9">
                  <c:v>Colombia</c:v>
                </c:pt>
                <c:pt idx="10">
                  <c:v>Costa Rica</c:v>
                </c:pt>
                <c:pt idx="11">
                  <c:v>Guatemala</c:v>
                </c:pt>
                <c:pt idx="12">
                  <c:v>Honduras</c:v>
                </c:pt>
                <c:pt idx="13">
                  <c:v>Paraguay</c:v>
                </c:pt>
                <c:pt idx="14">
                  <c:v>Peru</c:v>
                </c:pt>
                <c:pt idx="15">
                  <c:v>Suriname</c:v>
                </c:pt>
                <c:pt idx="16">
                  <c:v>Bangladesh</c:v>
                </c:pt>
                <c:pt idx="17">
                  <c:v>Bhutan</c:v>
                </c:pt>
                <c:pt idx="18">
                  <c:v>Cambodia</c:v>
                </c:pt>
                <c:pt idx="19">
                  <c:v>Indonesia</c:v>
                </c:pt>
                <c:pt idx="20">
                  <c:v>Mongolia</c:v>
                </c:pt>
                <c:pt idx="21">
                  <c:v>Myanmar</c:v>
                </c:pt>
                <c:pt idx="22">
                  <c:v>Nepal</c:v>
                </c:pt>
                <c:pt idx="23">
                  <c:v>Pakistan</c:v>
                </c:pt>
                <c:pt idx="24">
                  <c:v>Phillippines</c:v>
                </c:pt>
                <c:pt idx="25">
                  <c:v>PNG and Solomon Islands*</c:v>
                </c:pt>
                <c:pt idx="26">
                  <c:v>Sri Lanka</c:v>
                </c:pt>
                <c:pt idx="27">
                  <c:v>Viet Nam</c:v>
                </c:pt>
              </c:strCache>
            </c:strRef>
          </c:cat>
          <c:val>
            <c:numRef>
              <c:f>'Amount per region'!$B$7:$B$34</c:f>
              <c:numCache>
                <c:formatCode>General</c:formatCode>
                <c:ptCount val="28"/>
                <c:pt idx="0">
                  <c:v>35800</c:v>
                </c:pt>
                <c:pt idx="1">
                  <c:v>295000</c:v>
                </c:pt>
                <c:pt idx="2">
                  <c:v>90000</c:v>
                </c:pt>
                <c:pt idx="3">
                  <c:v>40000</c:v>
                </c:pt>
                <c:pt idx="4" formatCode="#,##0">
                  <c:v>967385</c:v>
                </c:pt>
                <c:pt idx="5">
                  <c:v>46729</c:v>
                </c:pt>
                <c:pt idx="6">
                  <c:v>27900</c:v>
                </c:pt>
                <c:pt idx="7">
                  <c:v>75000</c:v>
                </c:pt>
                <c:pt idx="8">
                  <c:v>191512</c:v>
                </c:pt>
                <c:pt idx="9">
                  <c:v>50000</c:v>
                </c:pt>
                <c:pt idx="10">
                  <c:v>242383</c:v>
                </c:pt>
                <c:pt idx="11">
                  <c:v>21000</c:v>
                </c:pt>
                <c:pt idx="12">
                  <c:v>70000</c:v>
                </c:pt>
                <c:pt idx="13">
                  <c:v>100000</c:v>
                </c:pt>
                <c:pt idx="14">
                  <c:v>145000</c:v>
                </c:pt>
                <c:pt idx="15">
                  <c:v>165000</c:v>
                </c:pt>
                <c:pt idx="16">
                  <c:v>262500</c:v>
                </c:pt>
                <c:pt idx="17">
                  <c:v>348250</c:v>
                </c:pt>
                <c:pt idx="18">
                  <c:v>75000</c:v>
                </c:pt>
                <c:pt idx="19">
                  <c:v>866329</c:v>
                </c:pt>
                <c:pt idx="20">
                  <c:v>405500</c:v>
                </c:pt>
                <c:pt idx="21">
                  <c:v>1170200</c:v>
                </c:pt>
                <c:pt idx="22">
                  <c:v>844830</c:v>
                </c:pt>
                <c:pt idx="23">
                  <c:v>107000</c:v>
                </c:pt>
                <c:pt idx="24">
                  <c:v>131000</c:v>
                </c:pt>
                <c:pt idx="25">
                  <c:v>1515000</c:v>
                </c:pt>
                <c:pt idx="26">
                  <c:v>13900</c:v>
                </c:pt>
                <c:pt idx="27">
                  <c:v>116000</c:v>
                </c:pt>
              </c:numCache>
            </c:numRef>
          </c:val>
        </c:ser>
        <c:dLbls>
          <c:showLegendKey val="0"/>
          <c:showVal val="1"/>
          <c:showCatName val="0"/>
          <c:showSerName val="0"/>
          <c:showPercent val="0"/>
          <c:showBubbleSize val="0"/>
        </c:dLbls>
        <c:gapWidth val="150"/>
        <c:axId val="96682368"/>
        <c:axId val="96684288"/>
      </c:barChart>
      <c:catAx>
        <c:axId val="96682368"/>
        <c:scaling>
          <c:orientation val="minMax"/>
        </c:scaling>
        <c:delete val="0"/>
        <c:axPos val="b"/>
        <c:title>
          <c:tx>
            <c:rich>
              <a:bodyPr/>
              <a:lstStyle/>
              <a:p>
                <a:pPr>
                  <a:defRPr>
                    <a:solidFill>
                      <a:schemeClr val="tx2"/>
                    </a:solidFill>
                  </a:defRPr>
                </a:pPr>
                <a:r>
                  <a:rPr lang="en-US">
                    <a:solidFill>
                      <a:schemeClr val="tx2"/>
                    </a:solidFill>
                  </a:rPr>
                  <a:t>Country</a:t>
                </a:r>
              </a:p>
            </c:rich>
          </c:tx>
          <c:layout>
            <c:manualLayout>
              <c:xMode val="edge"/>
              <c:yMode val="edge"/>
              <c:x val="0.4419151207793941"/>
              <c:y val="0.85713521051371289"/>
            </c:manualLayout>
          </c:layout>
          <c:overlay val="0"/>
        </c:title>
        <c:numFmt formatCode="General" sourceLinked="0"/>
        <c:majorTickMark val="out"/>
        <c:minorTickMark val="none"/>
        <c:tickLblPos val="nextTo"/>
        <c:txPr>
          <a:bodyPr/>
          <a:lstStyle/>
          <a:p>
            <a:pPr>
              <a:defRPr sz="1200"/>
            </a:pPr>
            <a:endParaRPr lang="en-US"/>
          </a:p>
        </c:txPr>
        <c:crossAx val="96684288"/>
        <c:crosses val="autoZero"/>
        <c:auto val="1"/>
        <c:lblAlgn val="ctr"/>
        <c:lblOffset val="100"/>
        <c:noMultiLvlLbl val="0"/>
      </c:catAx>
      <c:valAx>
        <c:axId val="96684288"/>
        <c:scaling>
          <c:orientation val="minMax"/>
        </c:scaling>
        <c:delete val="0"/>
        <c:axPos val="l"/>
        <c:title>
          <c:tx>
            <c:rich>
              <a:bodyPr rot="-5400000" vert="horz"/>
              <a:lstStyle/>
              <a:p>
                <a:pPr>
                  <a:defRPr sz="1300">
                    <a:solidFill>
                      <a:schemeClr val="tx2"/>
                    </a:solidFill>
                  </a:defRPr>
                </a:pPr>
                <a:r>
                  <a:rPr lang="en-US" sz="1300" dirty="0">
                    <a:solidFill>
                      <a:schemeClr val="tx2"/>
                    </a:solidFill>
                  </a:rPr>
                  <a:t> Amount Targeted Support   </a:t>
                </a:r>
              </a:p>
              <a:p>
                <a:pPr>
                  <a:defRPr sz="1300">
                    <a:solidFill>
                      <a:schemeClr val="tx2"/>
                    </a:solidFill>
                  </a:defRPr>
                </a:pPr>
                <a:r>
                  <a:rPr lang="en-US" sz="1300" dirty="0">
                    <a:solidFill>
                      <a:schemeClr val="tx2"/>
                    </a:solidFill>
                  </a:rPr>
                  <a:t>approved </a:t>
                </a:r>
                <a:r>
                  <a:rPr lang="en-US" sz="1300" dirty="0" smtClean="0">
                    <a:solidFill>
                      <a:schemeClr val="tx2"/>
                    </a:solidFill>
                  </a:rPr>
                  <a:t>(</a:t>
                </a:r>
                <a:r>
                  <a:rPr lang="en-US" sz="1300" dirty="0">
                    <a:solidFill>
                      <a:schemeClr val="tx2"/>
                    </a:solidFill>
                  </a:rPr>
                  <a:t>US$)</a:t>
                </a:r>
              </a:p>
            </c:rich>
          </c:tx>
          <c:layout>
            <c:manualLayout>
              <c:xMode val="edge"/>
              <c:yMode val="edge"/>
              <c:x val="5.6734062903154052E-3"/>
              <c:y val="0.12376243667216016"/>
            </c:manualLayout>
          </c:layout>
          <c:overlay val="0"/>
        </c:title>
        <c:numFmt formatCode="#,##0" sourceLinked="0"/>
        <c:majorTickMark val="out"/>
        <c:minorTickMark val="none"/>
        <c:tickLblPos val="nextTo"/>
        <c:txPr>
          <a:bodyPr/>
          <a:lstStyle/>
          <a:p>
            <a:pPr>
              <a:defRPr sz="1200"/>
            </a:pPr>
            <a:endParaRPr lang="en-US"/>
          </a:p>
        </c:txPr>
        <c:crossAx val="96682368"/>
        <c:crosses val="autoZero"/>
        <c:crossBetween val="between"/>
      </c:valAx>
    </c:plotArea>
    <c:plotVisOnly val="1"/>
    <c:dispBlanksAs val="gap"/>
    <c:showDLblsOverMax val="0"/>
  </c:chart>
  <c:spPr>
    <a:ln>
      <a:solidFill>
        <a:schemeClr val="tx1"/>
      </a:solidFill>
    </a:ln>
    <a:effectLst>
      <a:outerShdw blurRad="50800" dist="50800" dir="5400000" algn="ctr" rotWithShape="0">
        <a:schemeClr val="bg1"/>
      </a:outerShdw>
    </a:effectLst>
  </c:spPr>
  <c:txPr>
    <a:bodyPr/>
    <a:lstStyle/>
    <a:p>
      <a:pPr>
        <a:defRPr sz="1400"/>
      </a:pPr>
      <a:endParaRPr lang="en-US"/>
    </a:p>
  </c:txPr>
  <c:externalData r:id="rId1">
    <c:autoUpdate val="0"/>
  </c:externalData>
  <c:userShapes r:id="rId2"/>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GB" dirty="0"/>
              <a:t>Proportion of </a:t>
            </a:r>
            <a:r>
              <a:rPr lang="en-GB" dirty="0" smtClean="0"/>
              <a:t>backstopping expenses</a:t>
            </a:r>
            <a:r>
              <a:rPr lang="en-GB" baseline="0" dirty="0" smtClean="0"/>
              <a:t> </a:t>
            </a:r>
            <a:r>
              <a:rPr lang="en-GB" dirty="0" smtClean="0"/>
              <a:t> </a:t>
            </a:r>
            <a:endParaRPr lang="en-GB" dirty="0"/>
          </a:p>
          <a:p>
            <a:pPr>
              <a:defRPr/>
            </a:pPr>
            <a:r>
              <a:rPr lang="en-GB" dirty="0" smtClean="0"/>
              <a:t>by </a:t>
            </a:r>
            <a:r>
              <a:rPr lang="en-GB" dirty="0"/>
              <a:t>region </a:t>
            </a:r>
            <a:r>
              <a:rPr lang="en-GB" dirty="0" smtClean="0"/>
              <a:t>in 2013</a:t>
            </a:r>
            <a:endParaRPr lang="en-GB" dirty="0"/>
          </a:p>
        </c:rich>
      </c:tx>
      <c:layout>
        <c:manualLayout>
          <c:xMode val="edge"/>
          <c:yMode val="edge"/>
          <c:x val="0.25948912635920518"/>
          <c:y val="9.2817772778402724E-2"/>
        </c:manualLayout>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29957236595425596"/>
          <c:y val="0.15911136107986507"/>
          <c:w val="0.61468428225318039"/>
          <c:h val="0.79407471793298567"/>
        </c:manualLayout>
      </c:layout>
      <c:pie3DChart>
        <c:varyColors val="1"/>
        <c:ser>
          <c:idx val="0"/>
          <c:order val="0"/>
          <c:dPt>
            <c:idx val="0"/>
            <c:bubble3D val="0"/>
            <c:spPr>
              <a:solidFill>
                <a:srgbClr val="B8D6BC"/>
              </a:solidFill>
            </c:spPr>
          </c:dPt>
          <c:dPt>
            <c:idx val="1"/>
            <c:bubble3D val="0"/>
            <c:spPr>
              <a:solidFill>
                <a:srgbClr val="879CB5"/>
              </a:solidFill>
            </c:spPr>
          </c:dPt>
          <c:dPt>
            <c:idx val="2"/>
            <c:bubble3D val="0"/>
            <c:spPr>
              <a:solidFill>
                <a:srgbClr val="CCECFF"/>
              </a:solidFill>
            </c:spPr>
          </c:dPt>
          <c:dLbls>
            <c:dLbl>
              <c:idx val="0"/>
              <c:layout>
                <c:manualLayout>
                  <c:x val="-0.14408961379827531"/>
                  <c:y val="7.8930966962463073E-2"/>
                </c:manualLayout>
              </c:layout>
              <c:tx>
                <c:rich>
                  <a:bodyPr/>
                  <a:lstStyle/>
                  <a:p>
                    <a:pPr algn="ctr" rtl="0">
                      <a:defRPr sz="1400" b="1"/>
                    </a:pPr>
                    <a:r>
                      <a:rPr lang="en-GB" sz="1400" b="1" dirty="0" smtClean="0"/>
                      <a:t>AFRICA</a:t>
                    </a:r>
                    <a:endParaRPr lang="en-GB" sz="1400" b="1" dirty="0"/>
                  </a:p>
                  <a:p>
                    <a:pPr algn="ctr" rtl="0">
                      <a:defRPr sz="1400" b="1"/>
                    </a:pPr>
                    <a:r>
                      <a:rPr lang="en-GB" sz="1400" b="1" dirty="0" smtClean="0"/>
                      <a:t>36% </a:t>
                    </a:r>
                  </a:p>
                  <a:p>
                    <a:pPr algn="ctr" rtl="0">
                      <a:defRPr sz="1400" b="1"/>
                    </a:pPr>
                    <a:r>
                      <a:rPr lang="en-GB" sz="1400" b="1" i="0" u="none" strike="noStrike" baseline="0" dirty="0" smtClean="0">
                        <a:effectLst/>
                      </a:rPr>
                      <a:t>US$ </a:t>
                    </a:r>
                    <a:r>
                      <a:rPr lang="en-GB" sz="1400" b="1" dirty="0" smtClean="0"/>
                      <a:t>2.1 m</a:t>
                    </a:r>
                    <a:endParaRPr lang="en-GB" sz="1400" b="1" dirty="0"/>
                  </a:p>
                  <a:p>
                    <a:pPr algn="ctr" rtl="0">
                      <a:defRPr sz="1400" b="1"/>
                    </a:pPr>
                    <a:endParaRPr lang="en-GB" sz="1400" b="1" dirty="0"/>
                  </a:p>
                </c:rich>
              </c:tx>
              <c:spPr/>
              <c:showLegendKey val="0"/>
              <c:showVal val="0"/>
              <c:showCatName val="0"/>
              <c:showSerName val="0"/>
              <c:showPercent val="1"/>
              <c:showBubbleSize val="0"/>
              <c:extLst>
                <c:ext xmlns:c15="http://schemas.microsoft.com/office/drawing/2012/chart" uri="{CE6537A1-D6FC-4f65-9D91-7224C49458BB}"/>
              </c:extLst>
            </c:dLbl>
            <c:dLbl>
              <c:idx val="1"/>
              <c:layout>
                <c:manualLayout>
                  <c:x val="-7.037007874015748E-2"/>
                  <c:y val="-0.22451256092988373"/>
                </c:manualLayout>
              </c:layout>
              <c:tx>
                <c:rich>
                  <a:bodyPr/>
                  <a:lstStyle/>
                  <a:p>
                    <a:pPr algn="ctr" rtl="0">
                      <a:defRPr sz="1400" b="1"/>
                    </a:pPr>
                    <a:r>
                      <a:rPr lang="en-GB" sz="1400" b="1" dirty="0" smtClean="0"/>
                      <a:t>LAC</a:t>
                    </a:r>
                    <a:endParaRPr lang="en-GB" sz="1400" b="1" dirty="0"/>
                  </a:p>
                  <a:p>
                    <a:pPr algn="ctr" rtl="0">
                      <a:defRPr sz="1400" b="1"/>
                    </a:pPr>
                    <a:r>
                      <a:rPr lang="en-GB" sz="1400" b="1" dirty="0"/>
                      <a:t>25%, </a:t>
                    </a:r>
                    <a:endParaRPr lang="en-GB" sz="1400" b="1" dirty="0" smtClean="0"/>
                  </a:p>
                  <a:p>
                    <a:pPr algn="ctr" rtl="0">
                      <a:defRPr sz="1400" b="1"/>
                    </a:pPr>
                    <a:r>
                      <a:rPr lang="en-GB" sz="1400" b="1" dirty="0" smtClean="0"/>
                      <a:t>US</a:t>
                    </a:r>
                    <a:r>
                      <a:rPr lang="en-GB" sz="1400" b="1" dirty="0"/>
                      <a:t>$ </a:t>
                    </a:r>
                    <a:r>
                      <a:rPr lang="en-GB" sz="1400" b="1" dirty="0" smtClean="0"/>
                      <a:t>1.5</a:t>
                    </a:r>
                    <a:r>
                      <a:rPr lang="en-GB" sz="1400" b="1" baseline="0" dirty="0" smtClean="0"/>
                      <a:t> m</a:t>
                    </a:r>
                    <a:endParaRPr lang="en-GB" sz="1400" b="1" dirty="0"/>
                  </a:p>
                  <a:p>
                    <a:pPr algn="ctr" rtl="0">
                      <a:defRPr sz="1400" b="1"/>
                    </a:pPr>
                    <a:endParaRPr lang="en-GB" sz="1400" b="1" dirty="0"/>
                  </a:p>
                </c:rich>
              </c:tx>
              <c:spPr/>
              <c:showLegendKey val="0"/>
              <c:showVal val="0"/>
              <c:showCatName val="0"/>
              <c:showSerName val="0"/>
              <c:showPercent val="1"/>
              <c:showBubbleSize val="0"/>
              <c:extLst>
                <c:ext xmlns:c15="http://schemas.microsoft.com/office/drawing/2012/chart" uri="{CE6537A1-D6FC-4f65-9D91-7224C49458BB}"/>
              </c:extLst>
            </c:dLbl>
            <c:dLbl>
              <c:idx val="2"/>
              <c:layout>
                <c:manualLayout>
                  <c:x val="0.20356580427446572"/>
                  <c:y val="8.3651001958088653E-2"/>
                </c:manualLayout>
              </c:layout>
              <c:tx>
                <c:rich>
                  <a:bodyPr/>
                  <a:lstStyle/>
                  <a:p>
                    <a:pPr algn="ctr" rtl="0">
                      <a:defRPr sz="1400" b="1"/>
                    </a:pPr>
                    <a:r>
                      <a:rPr lang="en-GB" sz="1400" b="1" dirty="0" smtClean="0"/>
                      <a:t>ASIA &amp;</a:t>
                    </a:r>
                    <a:r>
                      <a:rPr lang="en-GB" sz="1400" b="1" baseline="0" dirty="0" smtClean="0"/>
                      <a:t> PACIFIC</a:t>
                    </a:r>
                    <a:endParaRPr lang="en-GB" sz="1400" b="1" dirty="0"/>
                  </a:p>
                  <a:p>
                    <a:pPr algn="ctr" rtl="0">
                      <a:defRPr sz="1400" b="1"/>
                    </a:pPr>
                    <a:r>
                      <a:rPr lang="en-GB" sz="1400" b="1" dirty="0"/>
                      <a:t>39</a:t>
                    </a:r>
                    <a:r>
                      <a:rPr lang="en-GB" sz="1400" b="1" dirty="0" smtClean="0"/>
                      <a:t>% </a:t>
                    </a:r>
                  </a:p>
                  <a:p>
                    <a:pPr algn="ctr" rtl="0">
                      <a:defRPr sz="1400" b="1"/>
                    </a:pPr>
                    <a:r>
                      <a:rPr lang="en-GB" sz="1400" b="1" dirty="0" smtClean="0"/>
                      <a:t>US</a:t>
                    </a:r>
                    <a:r>
                      <a:rPr lang="en-GB" sz="1400" b="1" dirty="0"/>
                      <a:t>$ </a:t>
                    </a:r>
                    <a:r>
                      <a:rPr lang="en-GB" sz="1400" b="1" dirty="0" smtClean="0"/>
                      <a:t>2.3 m</a:t>
                    </a:r>
                    <a:endParaRPr lang="en-GB" sz="1400" b="1" dirty="0"/>
                  </a:p>
                  <a:p>
                    <a:pPr algn="ctr" rtl="0">
                      <a:defRPr sz="1400" b="1"/>
                    </a:pPr>
                    <a:endParaRPr lang="en-GB" sz="1400" b="1" dirty="0"/>
                  </a:p>
                </c:rich>
              </c:tx>
              <c:spPr/>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a:lstStyle/>
              <a:p>
                <a:pPr>
                  <a:defRPr sz="1600"/>
                </a:pPr>
                <a:endParaRPr lang="en-US"/>
              </a:p>
            </c:txPr>
            <c:showLegendKey val="0"/>
            <c:showVal val="0"/>
            <c:showCatName val="0"/>
            <c:showSerName val="0"/>
            <c:showPercent val="1"/>
            <c:showBubbleSize val="0"/>
            <c:showLeaderLines val="1"/>
            <c:extLst>
              <c:ext xmlns:c15="http://schemas.microsoft.com/office/drawing/2012/chart" uri="{CE6537A1-D6FC-4f65-9D91-7224C49458BB}"/>
            </c:extLst>
          </c:dLbls>
          <c:cat>
            <c:strRef>
              <c:f>Sheet1!$F$2:$F$4</c:f>
              <c:strCache>
                <c:ptCount val="3"/>
                <c:pt idx="0">
                  <c:v>Africa</c:v>
                </c:pt>
                <c:pt idx="1">
                  <c:v>Latin America and  Carribean</c:v>
                </c:pt>
                <c:pt idx="2">
                  <c:v>Asia and Pacific</c:v>
                </c:pt>
              </c:strCache>
            </c:strRef>
          </c:cat>
          <c:val>
            <c:numRef>
              <c:f>Sheet1!$G$2:$G$4</c:f>
              <c:numCache>
                <c:formatCode>General</c:formatCode>
                <c:ptCount val="3"/>
                <c:pt idx="0">
                  <c:v>0.35742666665105294</c:v>
                </c:pt>
                <c:pt idx="1">
                  <c:v>0.25245027227478051</c:v>
                </c:pt>
                <c:pt idx="2">
                  <c:v>0.39012306107416683</c:v>
                </c:pt>
              </c:numCache>
            </c:numRef>
          </c:val>
        </c:ser>
        <c:dLbls>
          <c:showLegendKey val="0"/>
          <c:showVal val="0"/>
          <c:showCatName val="0"/>
          <c:showSerName val="0"/>
          <c:showPercent val="1"/>
          <c:showBubbleSize val="0"/>
          <c:showLeaderLines val="1"/>
        </c:dLbls>
      </c:pie3DChart>
    </c:plotArea>
    <c:plotVisOnly val="1"/>
    <c:dispBlanksAs val="zero"/>
    <c:showDLblsOverMax val="0"/>
  </c:chart>
  <c:txPr>
    <a:bodyPr/>
    <a:lstStyle/>
    <a:p>
      <a:pPr>
        <a:defRPr sz="1600"/>
      </a:pPr>
      <a:endParaRPr lang="en-US"/>
    </a:p>
  </c:txPr>
  <c:externalData r:id="rId1">
    <c:autoUpdate val="0"/>
  </c:externalData>
</c:chartSpace>
</file>

<file path=ppt/comments/comment1.xml><?xml version="1.0" encoding="utf-8"?>
<p:cmLst xmlns:a="http://schemas.openxmlformats.org/drawingml/2006/main" xmlns:r="http://schemas.openxmlformats.org/officeDocument/2006/relationships" xmlns:p="http://schemas.openxmlformats.org/presentationml/2006/main">
  <p:cm authorId="0" dt="2014-07-03T21:27:21.755" idx="7">
    <p:pos x="5760" y="192"/>
    <p:text>Period of request preparation needed</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381B7B-4006-4929-BC30-69ABE3160FA9}"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GB"/>
        </a:p>
      </dgm:t>
    </dgm:pt>
    <dgm:pt modelId="{0DE4B1F7-9E6F-4A8A-89F3-6B90C4B3815A}">
      <dgm:prSet phldrT="[Text]" custT="1"/>
      <dgm:spPr/>
      <dgm:t>
        <a:bodyPr/>
        <a:lstStyle/>
        <a:p>
          <a:r>
            <a:rPr lang="en-GB" sz="1600" smtClean="0">
              <a:solidFill>
                <a:schemeClr val="bg1"/>
              </a:solidFill>
            </a:rPr>
            <a:t>Identification by </a:t>
          </a:r>
          <a:r>
            <a:rPr lang="en-GB" sz="1600" dirty="0" smtClean="0">
              <a:solidFill>
                <a:schemeClr val="bg1"/>
              </a:solidFill>
            </a:rPr>
            <a:t>Costa Rica of priority needs</a:t>
          </a:r>
          <a:endParaRPr lang="en-GB" sz="1600" dirty="0"/>
        </a:p>
      </dgm:t>
    </dgm:pt>
    <dgm:pt modelId="{D677BBFD-421C-4C4A-9937-BAC5503DFF87}" type="parTrans" cxnId="{5D0C8E2F-D805-42D6-8588-AE60D88758DE}">
      <dgm:prSet/>
      <dgm:spPr/>
      <dgm:t>
        <a:bodyPr/>
        <a:lstStyle/>
        <a:p>
          <a:endParaRPr lang="en-GB"/>
        </a:p>
      </dgm:t>
    </dgm:pt>
    <dgm:pt modelId="{6FE6351C-826C-46B2-974C-71E1A772E611}" type="sibTrans" cxnId="{5D0C8E2F-D805-42D6-8588-AE60D88758DE}">
      <dgm:prSet/>
      <dgm:spPr/>
      <dgm:t>
        <a:bodyPr/>
        <a:lstStyle/>
        <a:p>
          <a:endParaRPr lang="en-GB"/>
        </a:p>
      </dgm:t>
    </dgm:pt>
    <dgm:pt modelId="{0EB4B075-BC31-495B-9B0D-A67C712BD3F1}">
      <dgm:prSet phldrT="[Text]" custT="1"/>
      <dgm:spPr/>
      <dgm:t>
        <a:bodyPr/>
        <a:lstStyle/>
        <a:p>
          <a:r>
            <a:rPr lang="en-GB" sz="1600" dirty="0" smtClean="0">
              <a:solidFill>
                <a:schemeClr val="bg1"/>
              </a:solidFill>
            </a:rPr>
            <a:t>Preparation of request </a:t>
          </a:r>
          <a:endParaRPr lang="en-GB" sz="1600" dirty="0"/>
        </a:p>
      </dgm:t>
    </dgm:pt>
    <dgm:pt modelId="{48B633F3-09D4-4D27-AB93-A8B5A50793C0}" type="parTrans" cxnId="{27D28061-5440-4DD6-B358-F54125130586}">
      <dgm:prSet/>
      <dgm:spPr/>
      <dgm:t>
        <a:bodyPr/>
        <a:lstStyle/>
        <a:p>
          <a:endParaRPr lang="en-GB"/>
        </a:p>
      </dgm:t>
    </dgm:pt>
    <dgm:pt modelId="{9B340DD0-6794-464C-84FA-C570316157DD}" type="sibTrans" cxnId="{27D28061-5440-4DD6-B358-F54125130586}">
      <dgm:prSet/>
      <dgm:spPr/>
      <dgm:t>
        <a:bodyPr/>
        <a:lstStyle/>
        <a:p>
          <a:endParaRPr lang="en-GB"/>
        </a:p>
      </dgm:t>
    </dgm:pt>
    <dgm:pt modelId="{FB64E7A9-CCA9-47BE-ABA9-6A564CEA9439}">
      <dgm:prSet phldrT="[Text]" custT="1"/>
      <dgm:spPr/>
      <dgm:t>
        <a:bodyPr/>
        <a:lstStyle/>
        <a:p>
          <a:r>
            <a:rPr lang="en-GB" sz="1600" dirty="0" smtClean="0"/>
            <a:t>Submission of request to UN-REDD Secretariat  </a:t>
          </a:r>
          <a:endParaRPr lang="en-GB" sz="1600" dirty="0"/>
        </a:p>
      </dgm:t>
    </dgm:pt>
    <dgm:pt modelId="{D89C42ED-DEEA-48D3-8917-82763B1AB595}" type="parTrans" cxnId="{F3AD908D-9047-4275-AA95-C0C75BF90027}">
      <dgm:prSet/>
      <dgm:spPr/>
      <dgm:t>
        <a:bodyPr/>
        <a:lstStyle/>
        <a:p>
          <a:endParaRPr lang="en-GB"/>
        </a:p>
      </dgm:t>
    </dgm:pt>
    <dgm:pt modelId="{01DF1847-AC61-419D-B01F-077B422D4844}" type="sibTrans" cxnId="{F3AD908D-9047-4275-AA95-C0C75BF90027}">
      <dgm:prSet/>
      <dgm:spPr/>
      <dgm:t>
        <a:bodyPr/>
        <a:lstStyle/>
        <a:p>
          <a:endParaRPr lang="en-GB"/>
        </a:p>
      </dgm:t>
    </dgm:pt>
    <dgm:pt modelId="{5A66AD03-75FB-4CE0-9C2E-23E945CDCEE9}">
      <dgm:prSet phldrT="[Text]" custT="1"/>
      <dgm:spPr/>
      <dgm:t>
        <a:bodyPr/>
        <a:lstStyle/>
        <a:p>
          <a:r>
            <a:rPr lang="en-GB" sz="1600" b="1" dirty="0" smtClean="0">
              <a:solidFill>
                <a:schemeClr val="accent1"/>
              </a:solidFill>
            </a:rPr>
            <a:t>13 September 2012</a:t>
          </a:r>
          <a:endParaRPr lang="en-GB" sz="1600" b="1" dirty="0">
            <a:solidFill>
              <a:schemeClr val="accent1"/>
            </a:solidFill>
          </a:endParaRPr>
        </a:p>
      </dgm:t>
    </dgm:pt>
    <dgm:pt modelId="{F5A053A4-EC58-4C6C-8741-75C642324B6F}" type="parTrans" cxnId="{F5CD3FAF-201A-41C1-B09E-967A08A3DC41}">
      <dgm:prSet/>
      <dgm:spPr/>
      <dgm:t>
        <a:bodyPr/>
        <a:lstStyle/>
        <a:p>
          <a:endParaRPr lang="en-GB"/>
        </a:p>
      </dgm:t>
    </dgm:pt>
    <dgm:pt modelId="{28076E68-6763-4E2C-AD55-3D7E43B144A1}" type="sibTrans" cxnId="{F5CD3FAF-201A-41C1-B09E-967A08A3DC41}">
      <dgm:prSet/>
      <dgm:spPr/>
      <dgm:t>
        <a:bodyPr/>
        <a:lstStyle/>
        <a:p>
          <a:endParaRPr lang="en-GB"/>
        </a:p>
      </dgm:t>
    </dgm:pt>
    <dgm:pt modelId="{B98A5FB1-81B3-4A58-BA19-4130CB12AFB8}">
      <dgm:prSet custT="1"/>
      <dgm:spPr/>
      <dgm:t>
        <a:bodyPr/>
        <a:lstStyle/>
        <a:p>
          <a:r>
            <a:rPr lang="en-GB" sz="1600" dirty="0" smtClean="0"/>
            <a:t>Review of request by the participating UN agencies</a:t>
          </a:r>
          <a:endParaRPr lang="en-GB" sz="1600" dirty="0"/>
        </a:p>
      </dgm:t>
    </dgm:pt>
    <dgm:pt modelId="{CC018712-BAE2-4403-BC82-90F6D0E30039}" type="parTrans" cxnId="{6B5FD8D7-A729-467B-9B3B-4163A73B6E99}">
      <dgm:prSet/>
      <dgm:spPr/>
      <dgm:t>
        <a:bodyPr/>
        <a:lstStyle/>
        <a:p>
          <a:endParaRPr lang="en-GB"/>
        </a:p>
      </dgm:t>
    </dgm:pt>
    <dgm:pt modelId="{8EFF2803-0CC1-4DFD-8B50-6A035450A3F0}" type="sibTrans" cxnId="{6B5FD8D7-A729-467B-9B3B-4163A73B6E99}">
      <dgm:prSet/>
      <dgm:spPr/>
      <dgm:t>
        <a:bodyPr/>
        <a:lstStyle/>
        <a:p>
          <a:endParaRPr lang="en-GB"/>
        </a:p>
      </dgm:t>
    </dgm:pt>
    <dgm:pt modelId="{70125098-4615-4FE6-8FCE-B717192EB28E}">
      <dgm:prSet custT="1"/>
      <dgm:spPr/>
      <dgm:t>
        <a:bodyPr/>
        <a:lstStyle/>
        <a:p>
          <a:r>
            <a:rPr lang="en-GB" sz="1600" dirty="0" smtClean="0"/>
            <a:t>Approval of support  </a:t>
          </a:r>
          <a:endParaRPr lang="en-GB" sz="1600" dirty="0"/>
        </a:p>
      </dgm:t>
    </dgm:pt>
    <dgm:pt modelId="{542B6862-DCDC-4ED3-9D4E-66BADA2E54E0}" type="parTrans" cxnId="{F7CDA747-E34D-4D8F-BC27-948887F9B419}">
      <dgm:prSet/>
      <dgm:spPr/>
      <dgm:t>
        <a:bodyPr/>
        <a:lstStyle/>
        <a:p>
          <a:endParaRPr lang="en-GB"/>
        </a:p>
      </dgm:t>
    </dgm:pt>
    <dgm:pt modelId="{43B5C31F-DD72-4037-8630-1BA0BA55E6B0}" type="sibTrans" cxnId="{F7CDA747-E34D-4D8F-BC27-948887F9B419}">
      <dgm:prSet/>
      <dgm:spPr/>
      <dgm:t>
        <a:bodyPr/>
        <a:lstStyle/>
        <a:p>
          <a:endParaRPr lang="en-GB"/>
        </a:p>
      </dgm:t>
    </dgm:pt>
    <dgm:pt modelId="{EFEEE7F9-087C-45FE-8FEC-E5AEE3F22B5C}">
      <dgm:prSet/>
      <dgm:spPr/>
      <dgm:t>
        <a:bodyPr/>
        <a:lstStyle/>
        <a:p>
          <a:r>
            <a:rPr lang="en-GB" dirty="0" smtClean="0"/>
            <a:t>Response from UN-REDD Secretariat</a:t>
          </a:r>
          <a:endParaRPr lang="en-GB" dirty="0"/>
        </a:p>
      </dgm:t>
    </dgm:pt>
    <dgm:pt modelId="{0AA2E4D6-751C-4E80-A405-5CC8CC4CD8A0}" type="parTrans" cxnId="{169DF80C-0CE0-459D-B1FF-295F4CAD67FD}">
      <dgm:prSet/>
      <dgm:spPr/>
      <dgm:t>
        <a:bodyPr/>
        <a:lstStyle/>
        <a:p>
          <a:endParaRPr lang="en-GB"/>
        </a:p>
      </dgm:t>
    </dgm:pt>
    <dgm:pt modelId="{A91A7E11-D077-4D84-ABFD-0C4B7709C56C}" type="sibTrans" cxnId="{169DF80C-0CE0-459D-B1FF-295F4CAD67FD}">
      <dgm:prSet/>
      <dgm:spPr/>
      <dgm:t>
        <a:bodyPr/>
        <a:lstStyle/>
        <a:p>
          <a:endParaRPr lang="en-GB"/>
        </a:p>
      </dgm:t>
    </dgm:pt>
    <dgm:pt modelId="{74BD184A-A5EC-4B72-94B5-6F629A62F6C8}">
      <dgm:prSet/>
      <dgm:spPr/>
      <dgm:t>
        <a:bodyPr/>
        <a:lstStyle/>
        <a:p>
          <a:r>
            <a:rPr lang="en-GB" dirty="0" smtClean="0"/>
            <a:t>UN-REDD Partner Country</a:t>
          </a:r>
          <a:endParaRPr lang="en-GB" dirty="0"/>
        </a:p>
      </dgm:t>
    </dgm:pt>
    <dgm:pt modelId="{C55A0930-99DD-44C8-A26C-0B6D40A66005}" type="parTrans" cxnId="{651F958A-E616-4E77-A959-7EA610D33B52}">
      <dgm:prSet/>
      <dgm:spPr/>
      <dgm:t>
        <a:bodyPr/>
        <a:lstStyle/>
        <a:p>
          <a:endParaRPr lang="en-GB"/>
        </a:p>
      </dgm:t>
    </dgm:pt>
    <dgm:pt modelId="{87496AD1-FCBA-45C7-853F-75CAFC2E3A41}" type="sibTrans" cxnId="{651F958A-E616-4E77-A959-7EA610D33B52}">
      <dgm:prSet/>
      <dgm:spPr/>
      <dgm:t>
        <a:bodyPr/>
        <a:lstStyle/>
        <a:p>
          <a:endParaRPr lang="en-GB"/>
        </a:p>
      </dgm:t>
    </dgm:pt>
    <dgm:pt modelId="{FBB57F5B-52C6-4131-ADE0-088C372B7480}" type="pres">
      <dgm:prSet presAssocID="{0A381B7B-4006-4929-BC30-69ABE3160FA9}" presName="rootnode" presStyleCnt="0">
        <dgm:presLayoutVars>
          <dgm:chMax/>
          <dgm:chPref/>
          <dgm:dir/>
          <dgm:animLvl val="lvl"/>
        </dgm:presLayoutVars>
      </dgm:prSet>
      <dgm:spPr/>
      <dgm:t>
        <a:bodyPr/>
        <a:lstStyle/>
        <a:p>
          <a:endParaRPr lang="en-GB"/>
        </a:p>
      </dgm:t>
    </dgm:pt>
    <dgm:pt modelId="{C56C41CE-D901-4634-B275-45873E7ED0C4}" type="pres">
      <dgm:prSet presAssocID="{74BD184A-A5EC-4B72-94B5-6F629A62F6C8}" presName="composite" presStyleCnt="0"/>
      <dgm:spPr/>
    </dgm:pt>
    <dgm:pt modelId="{CB25CB8B-24DB-4B87-AB9B-647ED77CB48F}" type="pres">
      <dgm:prSet presAssocID="{74BD184A-A5EC-4B72-94B5-6F629A62F6C8}" presName="bentUpArrow1" presStyleLbl="alignImgPlace1" presStyleIdx="0" presStyleCnt="6" custScaleX="88965" custScaleY="153033" custLinFactX="-75658" custLinFactNeighborX="-100000" custLinFactNeighborY="47360"/>
      <dgm:spPr/>
    </dgm:pt>
    <dgm:pt modelId="{760DEB87-9A55-4C1C-92A7-9CE63A3734A9}" type="pres">
      <dgm:prSet presAssocID="{74BD184A-A5EC-4B72-94B5-6F629A62F6C8}" presName="ParentText" presStyleLbl="node1" presStyleIdx="0" presStyleCnt="7" custScaleX="223375" custScaleY="212426" custLinFactX="-100000" custLinFactNeighborX="-136166" custLinFactNeighborY="-19920">
        <dgm:presLayoutVars>
          <dgm:chMax val="1"/>
          <dgm:chPref val="1"/>
          <dgm:bulletEnabled val="1"/>
        </dgm:presLayoutVars>
      </dgm:prSet>
      <dgm:spPr/>
      <dgm:t>
        <a:bodyPr/>
        <a:lstStyle/>
        <a:p>
          <a:endParaRPr lang="en-GB"/>
        </a:p>
      </dgm:t>
    </dgm:pt>
    <dgm:pt modelId="{1C66EC62-E0B6-4561-B9DD-5B4C5161DEB9}" type="pres">
      <dgm:prSet presAssocID="{74BD184A-A5EC-4B72-94B5-6F629A62F6C8}" presName="ChildText" presStyleLbl="revTx" presStyleIdx="0" presStyleCnt="6">
        <dgm:presLayoutVars>
          <dgm:chMax val="0"/>
          <dgm:chPref val="0"/>
          <dgm:bulletEnabled val="1"/>
        </dgm:presLayoutVars>
      </dgm:prSet>
      <dgm:spPr/>
    </dgm:pt>
    <dgm:pt modelId="{8149A377-3899-4A7A-8A37-AAD750087C0B}" type="pres">
      <dgm:prSet presAssocID="{87496AD1-FCBA-45C7-853F-75CAFC2E3A41}" presName="sibTrans" presStyleCnt="0"/>
      <dgm:spPr/>
    </dgm:pt>
    <dgm:pt modelId="{14E522B1-D8A4-466B-BA80-BF0F47C8A66F}" type="pres">
      <dgm:prSet presAssocID="{0DE4B1F7-9E6F-4A8A-89F3-6B90C4B3815A}" presName="composite" presStyleCnt="0"/>
      <dgm:spPr/>
    </dgm:pt>
    <dgm:pt modelId="{ADB54CA9-3FF4-40BE-AEDD-192A08D2101E}" type="pres">
      <dgm:prSet presAssocID="{0DE4B1F7-9E6F-4A8A-89F3-6B90C4B3815A}" presName="bentUpArrow1" presStyleLbl="alignImgPlace1" presStyleIdx="1" presStyleCnt="6"/>
      <dgm:spPr/>
    </dgm:pt>
    <dgm:pt modelId="{62C61295-D303-4C65-ACF3-E1CD736D5A72}" type="pres">
      <dgm:prSet presAssocID="{0DE4B1F7-9E6F-4A8A-89F3-6B90C4B3815A}" presName="ParentText" presStyleLbl="node1" presStyleIdx="1" presStyleCnt="7" custScaleX="256177" custScaleY="278888" custLinFactNeighborX="-93895" custLinFactNeighborY="-17196">
        <dgm:presLayoutVars>
          <dgm:chMax val="1"/>
          <dgm:chPref val="1"/>
          <dgm:bulletEnabled val="1"/>
        </dgm:presLayoutVars>
      </dgm:prSet>
      <dgm:spPr/>
      <dgm:t>
        <a:bodyPr/>
        <a:lstStyle/>
        <a:p>
          <a:endParaRPr lang="en-GB"/>
        </a:p>
      </dgm:t>
    </dgm:pt>
    <dgm:pt modelId="{F6E94EBC-E7C5-4F59-A90A-7557DF6F9821}" type="pres">
      <dgm:prSet presAssocID="{0DE4B1F7-9E6F-4A8A-89F3-6B90C4B3815A}" presName="ChildText" presStyleLbl="revTx" presStyleIdx="1" presStyleCnt="6" custScaleX="552673" custScaleY="198761" custLinFactX="200000" custLinFactNeighborX="239041" custLinFactNeighborY="70743">
        <dgm:presLayoutVars>
          <dgm:chMax val="0"/>
          <dgm:chPref val="0"/>
          <dgm:bulletEnabled val="1"/>
        </dgm:presLayoutVars>
      </dgm:prSet>
      <dgm:spPr/>
      <dgm:t>
        <a:bodyPr/>
        <a:lstStyle/>
        <a:p>
          <a:endParaRPr lang="en-GB"/>
        </a:p>
      </dgm:t>
    </dgm:pt>
    <dgm:pt modelId="{F2E23B6E-19AA-4A77-800E-3551E3C7D14E}" type="pres">
      <dgm:prSet presAssocID="{6FE6351C-826C-46B2-974C-71E1A772E611}" presName="sibTrans" presStyleCnt="0"/>
      <dgm:spPr/>
    </dgm:pt>
    <dgm:pt modelId="{B5637F27-74EE-491A-A60F-49AB179F3BF4}" type="pres">
      <dgm:prSet presAssocID="{0EB4B075-BC31-495B-9B0D-A67C712BD3F1}" presName="composite" presStyleCnt="0"/>
      <dgm:spPr/>
    </dgm:pt>
    <dgm:pt modelId="{7536E169-D895-4EDD-A519-EC3AB590419D}" type="pres">
      <dgm:prSet presAssocID="{0EB4B075-BC31-495B-9B0D-A67C712BD3F1}" presName="bentUpArrow1" presStyleLbl="alignImgPlace1" presStyleIdx="2" presStyleCnt="6" custLinFactX="-26317" custLinFactNeighborX="-100000" custLinFactNeighborY="39423"/>
      <dgm:spPr/>
      <dgm:t>
        <a:bodyPr/>
        <a:lstStyle/>
        <a:p>
          <a:endParaRPr lang="en-GB"/>
        </a:p>
      </dgm:t>
    </dgm:pt>
    <dgm:pt modelId="{535EB385-E8C1-4116-8919-D098161166A3}" type="pres">
      <dgm:prSet presAssocID="{0EB4B075-BC31-495B-9B0D-A67C712BD3F1}" presName="ParentText" presStyleLbl="node1" presStyleIdx="2" presStyleCnt="7" custScaleX="271035" custScaleY="224505" custLinFactNeighborX="-5219" custLinFactNeighborY="-25800">
        <dgm:presLayoutVars>
          <dgm:chMax val="1"/>
          <dgm:chPref val="1"/>
          <dgm:bulletEnabled val="1"/>
        </dgm:presLayoutVars>
      </dgm:prSet>
      <dgm:spPr/>
      <dgm:t>
        <a:bodyPr/>
        <a:lstStyle/>
        <a:p>
          <a:endParaRPr lang="en-GB"/>
        </a:p>
      </dgm:t>
    </dgm:pt>
    <dgm:pt modelId="{511F2410-ADCD-436B-BF87-518874FDCF22}" type="pres">
      <dgm:prSet presAssocID="{0EB4B075-BC31-495B-9B0D-A67C712BD3F1}" presName="ChildText" presStyleLbl="revTx" presStyleIdx="2" presStyleCnt="6">
        <dgm:presLayoutVars>
          <dgm:chMax val="0"/>
          <dgm:chPref val="0"/>
          <dgm:bulletEnabled val="1"/>
        </dgm:presLayoutVars>
      </dgm:prSet>
      <dgm:spPr/>
      <dgm:t>
        <a:bodyPr/>
        <a:lstStyle/>
        <a:p>
          <a:endParaRPr lang="en-GB"/>
        </a:p>
      </dgm:t>
    </dgm:pt>
    <dgm:pt modelId="{9F947793-2BA3-41F4-BE56-9F8744BF3D32}" type="pres">
      <dgm:prSet presAssocID="{9B340DD0-6794-464C-84FA-C570316157DD}" presName="sibTrans" presStyleCnt="0"/>
      <dgm:spPr/>
    </dgm:pt>
    <dgm:pt modelId="{63FA80E5-491A-474E-879D-4F33BC354E60}" type="pres">
      <dgm:prSet presAssocID="{FB64E7A9-CCA9-47BE-ABA9-6A564CEA9439}" presName="composite" presStyleCnt="0"/>
      <dgm:spPr/>
    </dgm:pt>
    <dgm:pt modelId="{8C5572F6-BBC5-4980-8127-3AEE567ED53C}" type="pres">
      <dgm:prSet presAssocID="{FB64E7A9-CCA9-47BE-ABA9-6A564CEA9439}" presName="bentUpArrow1" presStyleLbl="alignImgPlace1" presStyleIdx="3" presStyleCnt="6" custLinFactX="98096" custLinFactY="100000" custLinFactNeighborX="100000" custLinFactNeighborY="180669"/>
      <dgm:spPr/>
      <dgm:t>
        <a:bodyPr/>
        <a:lstStyle/>
        <a:p>
          <a:endParaRPr lang="en-GB"/>
        </a:p>
      </dgm:t>
    </dgm:pt>
    <dgm:pt modelId="{12EF4F93-48AB-4C95-9C28-67C9E85F25C6}" type="pres">
      <dgm:prSet presAssocID="{FB64E7A9-CCA9-47BE-ABA9-6A564CEA9439}" presName="ParentText" presStyleLbl="node1" presStyleIdx="3" presStyleCnt="7" custScaleX="256177" custScaleY="278888" custLinFactNeighborX="-36927" custLinFactNeighborY="-37354">
        <dgm:presLayoutVars>
          <dgm:chMax val="1"/>
          <dgm:chPref val="1"/>
          <dgm:bulletEnabled val="1"/>
        </dgm:presLayoutVars>
      </dgm:prSet>
      <dgm:spPr/>
      <dgm:t>
        <a:bodyPr/>
        <a:lstStyle/>
        <a:p>
          <a:endParaRPr lang="en-GB"/>
        </a:p>
      </dgm:t>
    </dgm:pt>
    <dgm:pt modelId="{EBE49E0B-389A-4686-A264-827D745E11BA}" type="pres">
      <dgm:prSet presAssocID="{FB64E7A9-CCA9-47BE-ABA9-6A564CEA9439}" presName="ChildText" presStyleLbl="revTx" presStyleIdx="3" presStyleCnt="6" custScaleX="440635" custLinFactX="100000" custLinFactNeighborX="135445" custLinFactNeighborY="-70496">
        <dgm:presLayoutVars>
          <dgm:chMax val="0"/>
          <dgm:chPref val="0"/>
          <dgm:bulletEnabled val="1"/>
        </dgm:presLayoutVars>
      </dgm:prSet>
      <dgm:spPr/>
      <dgm:t>
        <a:bodyPr/>
        <a:lstStyle/>
        <a:p>
          <a:endParaRPr lang="en-GB"/>
        </a:p>
      </dgm:t>
    </dgm:pt>
    <dgm:pt modelId="{AA7D9FB3-6BBD-42E8-881D-D9F19F846BC8}" type="pres">
      <dgm:prSet presAssocID="{01DF1847-AC61-419D-B01F-077B422D4844}" presName="sibTrans" presStyleCnt="0"/>
      <dgm:spPr/>
    </dgm:pt>
    <dgm:pt modelId="{29AAE854-704D-40F4-83D7-AE77817860E1}" type="pres">
      <dgm:prSet presAssocID="{B98A5FB1-81B3-4A58-BA19-4130CB12AFB8}" presName="composite" presStyleCnt="0"/>
      <dgm:spPr/>
    </dgm:pt>
    <dgm:pt modelId="{A10D2667-5B43-4EC1-8D07-7410E59AC237}" type="pres">
      <dgm:prSet presAssocID="{B98A5FB1-81B3-4A58-BA19-4130CB12AFB8}" presName="bentUpArrow1" presStyleLbl="alignImgPlace1" presStyleIdx="4" presStyleCnt="6" custLinFactX="-92618" custLinFactY="-55586" custLinFactNeighborX="-100000" custLinFactNeighborY="-100000"/>
      <dgm:spPr/>
    </dgm:pt>
    <dgm:pt modelId="{62C0B9A4-0EBE-428F-944C-0C012E7260DD}" type="pres">
      <dgm:prSet presAssocID="{B98A5FB1-81B3-4A58-BA19-4130CB12AFB8}" presName="ParentText" presStyleLbl="node1" presStyleIdx="4" presStyleCnt="7" custScaleX="276693" custScaleY="244053" custLinFactNeighborX="44729" custLinFactNeighborY="-29692">
        <dgm:presLayoutVars>
          <dgm:chMax val="1"/>
          <dgm:chPref val="1"/>
          <dgm:bulletEnabled val="1"/>
        </dgm:presLayoutVars>
      </dgm:prSet>
      <dgm:spPr/>
      <dgm:t>
        <a:bodyPr/>
        <a:lstStyle/>
        <a:p>
          <a:endParaRPr lang="en-GB"/>
        </a:p>
      </dgm:t>
    </dgm:pt>
    <dgm:pt modelId="{D7D0587C-5943-41FE-83D1-6D774F7402AA}" type="pres">
      <dgm:prSet presAssocID="{B98A5FB1-81B3-4A58-BA19-4130CB12AFB8}" presName="ChildText" presStyleLbl="revTx" presStyleIdx="4" presStyleCnt="6" custScaleX="117568" custLinFactX="73939" custLinFactNeighborX="100000" custLinFactNeighborY="-27678">
        <dgm:presLayoutVars>
          <dgm:chMax val="0"/>
          <dgm:chPref val="0"/>
          <dgm:bulletEnabled val="1"/>
        </dgm:presLayoutVars>
      </dgm:prSet>
      <dgm:spPr/>
    </dgm:pt>
    <dgm:pt modelId="{616CB63A-8525-4B80-9399-EAF9EC68FDFD}" type="pres">
      <dgm:prSet presAssocID="{8EFF2803-0CC1-4DFD-8B50-6A035450A3F0}" presName="sibTrans" presStyleCnt="0"/>
      <dgm:spPr/>
    </dgm:pt>
    <dgm:pt modelId="{D0A3749A-D331-44D4-AD5A-AE2A705A0C1E}" type="pres">
      <dgm:prSet presAssocID="{70125098-4615-4FE6-8FCE-B717192EB28E}" presName="composite" presStyleCnt="0"/>
      <dgm:spPr/>
    </dgm:pt>
    <dgm:pt modelId="{93971AEB-3194-46CD-B674-2AA8C1EE7374}" type="pres">
      <dgm:prSet presAssocID="{70125098-4615-4FE6-8FCE-B717192EB28E}" presName="bentUpArrow1" presStyleLbl="alignImgPlace1" presStyleIdx="5" presStyleCnt="6" custLinFactNeighborX="87471" custLinFactNeighborY="-6469"/>
      <dgm:spPr/>
    </dgm:pt>
    <dgm:pt modelId="{750A17EF-1715-48B9-BBC1-44AAADEAAF95}" type="pres">
      <dgm:prSet presAssocID="{70125098-4615-4FE6-8FCE-B717192EB28E}" presName="ParentText" presStyleLbl="node1" presStyleIdx="5" presStyleCnt="7" custScaleX="256177" custScaleY="231457" custLinFactNeighborX="56893" custLinFactNeighborY="23622">
        <dgm:presLayoutVars>
          <dgm:chMax val="1"/>
          <dgm:chPref val="1"/>
          <dgm:bulletEnabled val="1"/>
        </dgm:presLayoutVars>
      </dgm:prSet>
      <dgm:spPr/>
      <dgm:t>
        <a:bodyPr/>
        <a:lstStyle/>
        <a:p>
          <a:endParaRPr lang="en-GB"/>
        </a:p>
      </dgm:t>
    </dgm:pt>
    <dgm:pt modelId="{E7DE30C2-CC09-4F23-A807-29CC035D697B}" type="pres">
      <dgm:prSet presAssocID="{70125098-4615-4FE6-8FCE-B717192EB28E}" presName="ChildText" presStyleLbl="revTx" presStyleIdx="5" presStyleCnt="6" custLinFactX="33177" custLinFactNeighborX="100000" custLinFactNeighborY="-39830">
        <dgm:presLayoutVars>
          <dgm:chMax val="0"/>
          <dgm:chPref val="0"/>
          <dgm:bulletEnabled val="1"/>
        </dgm:presLayoutVars>
      </dgm:prSet>
      <dgm:spPr/>
    </dgm:pt>
    <dgm:pt modelId="{7CBDAEDD-848E-4890-B138-FF49A3ADD5AF}" type="pres">
      <dgm:prSet presAssocID="{43B5C31F-DD72-4037-8630-1BA0BA55E6B0}" presName="sibTrans" presStyleCnt="0"/>
      <dgm:spPr/>
    </dgm:pt>
    <dgm:pt modelId="{1460C841-BC53-4807-87AA-D42C3D27E24C}" type="pres">
      <dgm:prSet presAssocID="{EFEEE7F9-087C-45FE-8FEC-E5AEE3F22B5C}" presName="composite" presStyleCnt="0"/>
      <dgm:spPr/>
    </dgm:pt>
    <dgm:pt modelId="{61EA247E-1D7A-4869-8567-9E82CC8420B0}" type="pres">
      <dgm:prSet presAssocID="{EFEEE7F9-087C-45FE-8FEC-E5AEE3F22B5C}" presName="ParentText" presStyleLbl="node1" presStyleIdx="6" presStyleCnt="7" custScaleX="313926" custScaleY="219866" custLinFactNeighborX="54245" custLinFactNeighborY="9032">
        <dgm:presLayoutVars>
          <dgm:chMax val="1"/>
          <dgm:chPref val="1"/>
          <dgm:bulletEnabled val="1"/>
        </dgm:presLayoutVars>
      </dgm:prSet>
      <dgm:spPr/>
      <dgm:t>
        <a:bodyPr/>
        <a:lstStyle/>
        <a:p>
          <a:endParaRPr lang="en-GB"/>
        </a:p>
      </dgm:t>
    </dgm:pt>
  </dgm:ptLst>
  <dgm:cxnLst>
    <dgm:cxn modelId="{651F958A-E616-4E77-A959-7EA610D33B52}" srcId="{0A381B7B-4006-4929-BC30-69ABE3160FA9}" destId="{74BD184A-A5EC-4B72-94B5-6F629A62F6C8}" srcOrd="0" destOrd="0" parTransId="{C55A0930-99DD-44C8-A26C-0B6D40A66005}" sibTransId="{87496AD1-FCBA-45C7-853F-75CAFC2E3A41}"/>
    <dgm:cxn modelId="{F3AD908D-9047-4275-AA95-C0C75BF90027}" srcId="{0A381B7B-4006-4929-BC30-69ABE3160FA9}" destId="{FB64E7A9-CCA9-47BE-ABA9-6A564CEA9439}" srcOrd="3" destOrd="0" parTransId="{D89C42ED-DEEA-48D3-8917-82763B1AB595}" sibTransId="{01DF1847-AC61-419D-B01F-077B422D4844}"/>
    <dgm:cxn modelId="{B06E804D-AFD9-4270-B762-DEC7CCA72A17}" type="presOf" srcId="{FB64E7A9-CCA9-47BE-ABA9-6A564CEA9439}" destId="{12EF4F93-48AB-4C95-9C28-67C9E85F25C6}" srcOrd="0" destOrd="0" presId="urn:microsoft.com/office/officeart/2005/8/layout/StepDownProcess"/>
    <dgm:cxn modelId="{5D0C8E2F-D805-42D6-8588-AE60D88758DE}" srcId="{0A381B7B-4006-4929-BC30-69ABE3160FA9}" destId="{0DE4B1F7-9E6F-4A8A-89F3-6B90C4B3815A}" srcOrd="1" destOrd="0" parTransId="{D677BBFD-421C-4C4A-9937-BAC5503DFF87}" sibTransId="{6FE6351C-826C-46B2-974C-71E1A772E611}"/>
    <dgm:cxn modelId="{3E7FC086-12B7-4C7F-8761-71391B87D27C}" type="presOf" srcId="{B98A5FB1-81B3-4A58-BA19-4130CB12AFB8}" destId="{62C0B9A4-0EBE-428F-944C-0C012E7260DD}" srcOrd="0" destOrd="0" presId="urn:microsoft.com/office/officeart/2005/8/layout/StepDownProcess"/>
    <dgm:cxn modelId="{4E128A54-FDFD-4883-9FDA-89359A2D5290}" type="presOf" srcId="{0DE4B1F7-9E6F-4A8A-89F3-6B90C4B3815A}" destId="{62C61295-D303-4C65-ACF3-E1CD736D5A72}" srcOrd="0" destOrd="0" presId="urn:microsoft.com/office/officeart/2005/8/layout/StepDownProcess"/>
    <dgm:cxn modelId="{6B5FD8D7-A729-467B-9B3B-4163A73B6E99}" srcId="{0A381B7B-4006-4929-BC30-69ABE3160FA9}" destId="{B98A5FB1-81B3-4A58-BA19-4130CB12AFB8}" srcOrd="4" destOrd="0" parTransId="{CC018712-BAE2-4403-BC82-90F6D0E30039}" sibTransId="{8EFF2803-0CC1-4DFD-8B50-6A035450A3F0}"/>
    <dgm:cxn modelId="{0031D1BD-3E4C-40DC-9D60-767DAFB99200}" type="presOf" srcId="{0A381B7B-4006-4929-BC30-69ABE3160FA9}" destId="{FBB57F5B-52C6-4131-ADE0-088C372B7480}" srcOrd="0" destOrd="0" presId="urn:microsoft.com/office/officeart/2005/8/layout/StepDownProcess"/>
    <dgm:cxn modelId="{B9C8F1CC-032B-4E41-B23E-2175BA3835C5}" type="presOf" srcId="{70125098-4615-4FE6-8FCE-B717192EB28E}" destId="{750A17EF-1715-48B9-BBC1-44AAADEAAF95}" srcOrd="0" destOrd="0" presId="urn:microsoft.com/office/officeart/2005/8/layout/StepDownProcess"/>
    <dgm:cxn modelId="{F5CD3FAF-201A-41C1-B09E-967A08A3DC41}" srcId="{FB64E7A9-CCA9-47BE-ABA9-6A564CEA9439}" destId="{5A66AD03-75FB-4CE0-9C2E-23E945CDCEE9}" srcOrd="0" destOrd="0" parTransId="{F5A053A4-EC58-4C6C-8741-75C642324B6F}" sibTransId="{28076E68-6763-4E2C-AD55-3D7E43B144A1}"/>
    <dgm:cxn modelId="{F7CDA747-E34D-4D8F-BC27-948887F9B419}" srcId="{0A381B7B-4006-4929-BC30-69ABE3160FA9}" destId="{70125098-4615-4FE6-8FCE-B717192EB28E}" srcOrd="5" destOrd="0" parTransId="{542B6862-DCDC-4ED3-9D4E-66BADA2E54E0}" sibTransId="{43B5C31F-DD72-4037-8630-1BA0BA55E6B0}"/>
    <dgm:cxn modelId="{27D28061-5440-4DD6-B358-F54125130586}" srcId="{0A381B7B-4006-4929-BC30-69ABE3160FA9}" destId="{0EB4B075-BC31-495B-9B0D-A67C712BD3F1}" srcOrd="2" destOrd="0" parTransId="{48B633F3-09D4-4D27-AB93-A8B5A50793C0}" sibTransId="{9B340DD0-6794-464C-84FA-C570316157DD}"/>
    <dgm:cxn modelId="{CD6B02B1-5EDB-4CD2-99AF-DBF2D93D2C9C}" type="presOf" srcId="{EFEEE7F9-087C-45FE-8FEC-E5AEE3F22B5C}" destId="{61EA247E-1D7A-4869-8567-9E82CC8420B0}" srcOrd="0" destOrd="0" presId="urn:microsoft.com/office/officeart/2005/8/layout/StepDownProcess"/>
    <dgm:cxn modelId="{9FDE5851-E5EA-4882-AF0A-B6914B9E0E97}" type="presOf" srcId="{74BD184A-A5EC-4B72-94B5-6F629A62F6C8}" destId="{760DEB87-9A55-4C1C-92A7-9CE63A3734A9}" srcOrd="0" destOrd="0" presId="urn:microsoft.com/office/officeart/2005/8/layout/StepDownProcess"/>
    <dgm:cxn modelId="{6251ADF5-C1A1-4011-8D6B-44CFDA4027CB}" type="presOf" srcId="{5A66AD03-75FB-4CE0-9C2E-23E945CDCEE9}" destId="{EBE49E0B-389A-4686-A264-827D745E11BA}" srcOrd="0" destOrd="0" presId="urn:microsoft.com/office/officeart/2005/8/layout/StepDownProcess"/>
    <dgm:cxn modelId="{1CFAF77A-F4F5-46F2-856B-A39CC06DB705}" type="presOf" srcId="{0EB4B075-BC31-495B-9B0D-A67C712BD3F1}" destId="{535EB385-E8C1-4116-8919-D098161166A3}" srcOrd="0" destOrd="0" presId="urn:microsoft.com/office/officeart/2005/8/layout/StepDownProcess"/>
    <dgm:cxn modelId="{169DF80C-0CE0-459D-B1FF-295F4CAD67FD}" srcId="{0A381B7B-4006-4929-BC30-69ABE3160FA9}" destId="{EFEEE7F9-087C-45FE-8FEC-E5AEE3F22B5C}" srcOrd="6" destOrd="0" parTransId="{0AA2E4D6-751C-4E80-A405-5CC8CC4CD8A0}" sibTransId="{A91A7E11-D077-4D84-ABFD-0C4B7709C56C}"/>
    <dgm:cxn modelId="{E2F10B4F-36DC-4C61-B8D3-AAF7949D1835}" type="presParOf" srcId="{FBB57F5B-52C6-4131-ADE0-088C372B7480}" destId="{C56C41CE-D901-4634-B275-45873E7ED0C4}" srcOrd="0" destOrd="0" presId="urn:microsoft.com/office/officeart/2005/8/layout/StepDownProcess"/>
    <dgm:cxn modelId="{77B43318-4624-489E-9ACF-1C3ACB85C557}" type="presParOf" srcId="{C56C41CE-D901-4634-B275-45873E7ED0C4}" destId="{CB25CB8B-24DB-4B87-AB9B-647ED77CB48F}" srcOrd="0" destOrd="0" presId="urn:microsoft.com/office/officeart/2005/8/layout/StepDownProcess"/>
    <dgm:cxn modelId="{AE579693-BD29-48F5-8239-C0BEC27FD8B3}" type="presParOf" srcId="{C56C41CE-D901-4634-B275-45873E7ED0C4}" destId="{760DEB87-9A55-4C1C-92A7-9CE63A3734A9}" srcOrd="1" destOrd="0" presId="urn:microsoft.com/office/officeart/2005/8/layout/StepDownProcess"/>
    <dgm:cxn modelId="{E9B47F74-30FF-49F6-BB61-A730D4DEC0F5}" type="presParOf" srcId="{C56C41CE-D901-4634-B275-45873E7ED0C4}" destId="{1C66EC62-E0B6-4561-B9DD-5B4C5161DEB9}" srcOrd="2" destOrd="0" presId="urn:microsoft.com/office/officeart/2005/8/layout/StepDownProcess"/>
    <dgm:cxn modelId="{641F6F61-79D0-4FF2-BCC2-DFF2CEB25380}" type="presParOf" srcId="{FBB57F5B-52C6-4131-ADE0-088C372B7480}" destId="{8149A377-3899-4A7A-8A37-AAD750087C0B}" srcOrd="1" destOrd="0" presId="urn:microsoft.com/office/officeart/2005/8/layout/StepDownProcess"/>
    <dgm:cxn modelId="{214A1686-0F25-4976-A517-37A6E92FF5CB}" type="presParOf" srcId="{FBB57F5B-52C6-4131-ADE0-088C372B7480}" destId="{14E522B1-D8A4-466B-BA80-BF0F47C8A66F}" srcOrd="2" destOrd="0" presId="urn:microsoft.com/office/officeart/2005/8/layout/StepDownProcess"/>
    <dgm:cxn modelId="{8D99CBDF-7FB5-4FB2-B580-CA2217A4B249}" type="presParOf" srcId="{14E522B1-D8A4-466B-BA80-BF0F47C8A66F}" destId="{ADB54CA9-3FF4-40BE-AEDD-192A08D2101E}" srcOrd="0" destOrd="0" presId="urn:microsoft.com/office/officeart/2005/8/layout/StepDownProcess"/>
    <dgm:cxn modelId="{A9734159-F182-4D5D-9342-4D1874EF24A2}" type="presParOf" srcId="{14E522B1-D8A4-466B-BA80-BF0F47C8A66F}" destId="{62C61295-D303-4C65-ACF3-E1CD736D5A72}" srcOrd="1" destOrd="0" presId="urn:microsoft.com/office/officeart/2005/8/layout/StepDownProcess"/>
    <dgm:cxn modelId="{374A4CFE-5C7B-4775-B275-C2DD33D349E5}" type="presParOf" srcId="{14E522B1-D8A4-466B-BA80-BF0F47C8A66F}" destId="{F6E94EBC-E7C5-4F59-A90A-7557DF6F9821}" srcOrd="2" destOrd="0" presId="urn:microsoft.com/office/officeart/2005/8/layout/StepDownProcess"/>
    <dgm:cxn modelId="{1F4948B1-C0B0-4246-9202-D1E7946FD057}" type="presParOf" srcId="{FBB57F5B-52C6-4131-ADE0-088C372B7480}" destId="{F2E23B6E-19AA-4A77-800E-3551E3C7D14E}" srcOrd="3" destOrd="0" presId="urn:microsoft.com/office/officeart/2005/8/layout/StepDownProcess"/>
    <dgm:cxn modelId="{20A7206F-61D8-4337-993E-708E20D55976}" type="presParOf" srcId="{FBB57F5B-52C6-4131-ADE0-088C372B7480}" destId="{B5637F27-74EE-491A-A60F-49AB179F3BF4}" srcOrd="4" destOrd="0" presId="urn:microsoft.com/office/officeart/2005/8/layout/StepDownProcess"/>
    <dgm:cxn modelId="{93629FC2-5F8A-41D0-99EB-76C260987FDE}" type="presParOf" srcId="{B5637F27-74EE-491A-A60F-49AB179F3BF4}" destId="{7536E169-D895-4EDD-A519-EC3AB590419D}" srcOrd="0" destOrd="0" presId="urn:microsoft.com/office/officeart/2005/8/layout/StepDownProcess"/>
    <dgm:cxn modelId="{E8595A73-4234-4D44-9E3E-0D794E156CB7}" type="presParOf" srcId="{B5637F27-74EE-491A-A60F-49AB179F3BF4}" destId="{535EB385-E8C1-4116-8919-D098161166A3}" srcOrd="1" destOrd="0" presId="urn:microsoft.com/office/officeart/2005/8/layout/StepDownProcess"/>
    <dgm:cxn modelId="{131B91B1-80E1-4EDC-8DD3-244922F3DDB1}" type="presParOf" srcId="{B5637F27-74EE-491A-A60F-49AB179F3BF4}" destId="{511F2410-ADCD-436B-BF87-518874FDCF22}" srcOrd="2" destOrd="0" presId="urn:microsoft.com/office/officeart/2005/8/layout/StepDownProcess"/>
    <dgm:cxn modelId="{7203B86C-4885-400B-ACE5-6B87521501E8}" type="presParOf" srcId="{FBB57F5B-52C6-4131-ADE0-088C372B7480}" destId="{9F947793-2BA3-41F4-BE56-9F8744BF3D32}" srcOrd="5" destOrd="0" presId="urn:microsoft.com/office/officeart/2005/8/layout/StepDownProcess"/>
    <dgm:cxn modelId="{FB4C4FD7-24D2-42C5-AF3F-0A55905607E6}" type="presParOf" srcId="{FBB57F5B-52C6-4131-ADE0-088C372B7480}" destId="{63FA80E5-491A-474E-879D-4F33BC354E60}" srcOrd="6" destOrd="0" presId="urn:microsoft.com/office/officeart/2005/8/layout/StepDownProcess"/>
    <dgm:cxn modelId="{AFE12920-61BA-4D5C-A923-7EAEA17E239A}" type="presParOf" srcId="{63FA80E5-491A-474E-879D-4F33BC354E60}" destId="{8C5572F6-BBC5-4980-8127-3AEE567ED53C}" srcOrd="0" destOrd="0" presId="urn:microsoft.com/office/officeart/2005/8/layout/StepDownProcess"/>
    <dgm:cxn modelId="{4C15CCAD-DF29-426A-BF03-6177F7DA6C8A}" type="presParOf" srcId="{63FA80E5-491A-474E-879D-4F33BC354E60}" destId="{12EF4F93-48AB-4C95-9C28-67C9E85F25C6}" srcOrd="1" destOrd="0" presId="urn:microsoft.com/office/officeart/2005/8/layout/StepDownProcess"/>
    <dgm:cxn modelId="{ED7AC782-A226-47A1-BBD2-5FDA57C364E3}" type="presParOf" srcId="{63FA80E5-491A-474E-879D-4F33BC354E60}" destId="{EBE49E0B-389A-4686-A264-827D745E11BA}" srcOrd="2" destOrd="0" presId="urn:microsoft.com/office/officeart/2005/8/layout/StepDownProcess"/>
    <dgm:cxn modelId="{F001E52C-E7E3-4E69-9E8D-9AAE554DF5B5}" type="presParOf" srcId="{FBB57F5B-52C6-4131-ADE0-088C372B7480}" destId="{AA7D9FB3-6BBD-42E8-881D-D9F19F846BC8}" srcOrd="7" destOrd="0" presId="urn:microsoft.com/office/officeart/2005/8/layout/StepDownProcess"/>
    <dgm:cxn modelId="{C9559056-9004-4111-B842-36BFDFB235B1}" type="presParOf" srcId="{FBB57F5B-52C6-4131-ADE0-088C372B7480}" destId="{29AAE854-704D-40F4-83D7-AE77817860E1}" srcOrd="8" destOrd="0" presId="urn:microsoft.com/office/officeart/2005/8/layout/StepDownProcess"/>
    <dgm:cxn modelId="{E89C1411-DF14-49BF-BAD6-1B418FC05787}" type="presParOf" srcId="{29AAE854-704D-40F4-83D7-AE77817860E1}" destId="{A10D2667-5B43-4EC1-8D07-7410E59AC237}" srcOrd="0" destOrd="0" presId="urn:microsoft.com/office/officeart/2005/8/layout/StepDownProcess"/>
    <dgm:cxn modelId="{A065BED7-1C30-49B5-BE68-091FD4F9B35D}" type="presParOf" srcId="{29AAE854-704D-40F4-83D7-AE77817860E1}" destId="{62C0B9A4-0EBE-428F-944C-0C012E7260DD}" srcOrd="1" destOrd="0" presId="urn:microsoft.com/office/officeart/2005/8/layout/StepDownProcess"/>
    <dgm:cxn modelId="{4C3E5DB6-D3FC-40D0-9A06-056FB1290F0D}" type="presParOf" srcId="{29AAE854-704D-40F4-83D7-AE77817860E1}" destId="{D7D0587C-5943-41FE-83D1-6D774F7402AA}" srcOrd="2" destOrd="0" presId="urn:microsoft.com/office/officeart/2005/8/layout/StepDownProcess"/>
    <dgm:cxn modelId="{AA78CF70-149F-49A0-AA86-D92017CC937C}" type="presParOf" srcId="{FBB57F5B-52C6-4131-ADE0-088C372B7480}" destId="{616CB63A-8525-4B80-9399-EAF9EC68FDFD}" srcOrd="9" destOrd="0" presId="urn:microsoft.com/office/officeart/2005/8/layout/StepDownProcess"/>
    <dgm:cxn modelId="{73E5C217-965D-413F-84EA-F42F58FECB77}" type="presParOf" srcId="{FBB57F5B-52C6-4131-ADE0-088C372B7480}" destId="{D0A3749A-D331-44D4-AD5A-AE2A705A0C1E}" srcOrd="10" destOrd="0" presId="urn:microsoft.com/office/officeart/2005/8/layout/StepDownProcess"/>
    <dgm:cxn modelId="{DF367DA2-CE87-4857-962D-57BC4F94856B}" type="presParOf" srcId="{D0A3749A-D331-44D4-AD5A-AE2A705A0C1E}" destId="{93971AEB-3194-46CD-B674-2AA8C1EE7374}" srcOrd="0" destOrd="0" presId="urn:microsoft.com/office/officeart/2005/8/layout/StepDownProcess"/>
    <dgm:cxn modelId="{204FC789-4FB8-4E7A-A2A6-C0212AEC6E99}" type="presParOf" srcId="{D0A3749A-D331-44D4-AD5A-AE2A705A0C1E}" destId="{750A17EF-1715-48B9-BBC1-44AAADEAAF95}" srcOrd="1" destOrd="0" presId="urn:microsoft.com/office/officeart/2005/8/layout/StepDownProcess"/>
    <dgm:cxn modelId="{6F211947-5CC4-45DF-A115-4BE4D080D283}" type="presParOf" srcId="{D0A3749A-D331-44D4-AD5A-AE2A705A0C1E}" destId="{E7DE30C2-CC09-4F23-A807-29CC035D697B}" srcOrd="2" destOrd="0" presId="urn:microsoft.com/office/officeart/2005/8/layout/StepDownProcess"/>
    <dgm:cxn modelId="{F9EE7C70-EE16-44C5-9F76-8C2CB49C46C1}" type="presParOf" srcId="{FBB57F5B-52C6-4131-ADE0-088C372B7480}" destId="{7CBDAEDD-848E-4890-B138-FF49A3ADD5AF}" srcOrd="11" destOrd="0" presId="urn:microsoft.com/office/officeart/2005/8/layout/StepDownProcess"/>
    <dgm:cxn modelId="{19D18E05-377F-42BD-9EDA-6C8B3B19109E}" type="presParOf" srcId="{FBB57F5B-52C6-4131-ADE0-088C372B7480}" destId="{1460C841-BC53-4807-87AA-D42C3D27E24C}" srcOrd="12" destOrd="0" presId="urn:microsoft.com/office/officeart/2005/8/layout/StepDownProcess"/>
    <dgm:cxn modelId="{74F88842-2DCE-42B3-A280-D38DFE8E73FD}" type="presParOf" srcId="{1460C841-BC53-4807-87AA-D42C3D27E24C}" destId="{61EA247E-1D7A-4869-8567-9E82CC8420B0}" srcOrd="0" destOrd="0" presId="urn:microsoft.com/office/officeart/2005/8/layout/StepDown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B40CE30-9615-43B0-B1C8-016125FF4B40}" type="doc">
      <dgm:prSet loTypeId="urn:microsoft.com/office/officeart/2005/8/layout/hierarchy3" loCatId="relationship" qsTypeId="urn:microsoft.com/office/officeart/2005/8/quickstyle/simple1" qsCatId="simple" csTypeId="urn:microsoft.com/office/officeart/2005/8/colors/accent6_2" csCatId="accent6" phldr="1"/>
      <dgm:spPr/>
      <dgm:t>
        <a:bodyPr/>
        <a:lstStyle/>
        <a:p>
          <a:endParaRPr lang="es-CR"/>
        </a:p>
      </dgm:t>
    </dgm:pt>
    <dgm:pt modelId="{10EA85B0-3FDE-46DC-AEDE-21CF434E6E30}">
      <dgm:prSet phldrT="[Text]"/>
      <dgm:spPr/>
      <dgm:t>
        <a:bodyPr/>
        <a:lstStyle/>
        <a:p>
          <a:r>
            <a:rPr lang="es-ES_tradnl" dirty="0" smtClean="0"/>
            <a:t>PROCESO</a:t>
          </a:r>
          <a:endParaRPr lang="es-CR" dirty="0"/>
        </a:p>
      </dgm:t>
    </dgm:pt>
    <dgm:pt modelId="{7A5585CE-CF3B-4D39-ADF0-8B2EE97149AC}" type="parTrans" cxnId="{57E8BB22-23EB-4B03-9DB6-5D999347FCDA}">
      <dgm:prSet/>
      <dgm:spPr/>
      <dgm:t>
        <a:bodyPr/>
        <a:lstStyle/>
        <a:p>
          <a:endParaRPr lang="es-CR"/>
        </a:p>
      </dgm:t>
    </dgm:pt>
    <dgm:pt modelId="{C6FCA1C5-8782-4988-A28C-37F7EBE0A402}" type="sibTrans" cxnId="{57E8BB22-23EB-4B03-9DB6-5D999347FCDA}">
      <dgm:prSet/>
      <dgm:spPr/>
      <dgm:t>
        <a:bodyPr/>
        <a:lstStyle/>
        <a:p>
          <a:endParaRPr lang="es-CR"/>
        </a:p>
      </dgm:t>
    </dgm:pt>
    <dgm:pt modelId="{534AE365-320D-428F-8108-FB22655D6235}">
      <dgm:prSet phldrT="[Text]" custT="1"/>
      <dgm:spPr/>
      <dgm:t>
        <a:bodyPr/>
        <a:lstStyle/>
        <a:p>
          <a:r>
            <a:rPr lang="es-ES_tradnl" sz="1400" dirty="0" smtClean="0"/>
            <a:t>Interpretación de Componentes e las Salvaguardas</a:t>
          </a:r>
          <a:endParaRPr lang="es-CR" sz="1400" dirty="0"/>
        </a:p>
      </dgm:t>
    </dgm:pt>
    <dgm:pt modelId="{65B3C551-21A4-458B-8CC2-00E08F454083}" type="parTrans" cxnId="{C9EC3EEB-8AFA-4E82-93A1-CE4C9460B1D3}">
      <dgm:prSet/>
      <dgm:spPr/>
      <dgm:t>
        <a:bodyPr/>
        <a:lstStyle/>
        <a:p>
          <a:endParaRPr lang="es-CR"/>
        </a:p>
      </dgm:t>
    </dgm:pt>
    <dgm:pt modelId="{D82A193D-8A7B-4893-BF82-C20C931802B8}" type="sibTrans" cxnId="{C9EC3EEB-8AFA-4E82-93A1-CE4C9460B1D3}">
      <dgm:prSet/>
      <dgm:spPr/>
      <dgm:t>
        <a:bodyPr/>
        <a:lstStyle/>
        <a:p>
          <a:endParaRPr lang="es-CR"/>
        </a:p>
      </dgm:t>
    </dgm:pt>
    <dgm:pt modelId="{0C775746-3099-482D-8EC9-9E6C665D7E01}">
      <dgm:prSet phldrT="[Text]" custT="1"/>
      <dgm:spPr/>
      <dgm:t>
        <a:bodyPr/>
        <a:lstStyle/>
        <a:p>
          <a:r>
            <a:rPr lang="es-ES_tradnl" sz="1400" dirty="0" smtClean="0"/>
            <a:t>Propuesta Base  de Indicadores validada</a:t>
          </a:r>
          <a:endParaRPr lang="es-CR" sz="1400" dirty="0"/>
        </a:p>
      </dgm:t>
    </dgm:pt>
    <dgm:pt modelId="{F86CD4E7-60B2-48A8-A6D4-1E6DEBB81263}" type="parTrans" cxnId="{12BD1909-DA6E-4233-95E0-2E03ED7EC454}">
      <dgm:prSet/>
      <dgm:spPr/>
      <dgm:t>
        <a:bodyPr/>
        <a:lstStyle/>
        <a:p>
          <a:endParaRPr lang="es-CR"/>
        </a:p>
      </dgm:t>
    </dgm:pt>
    <dgm:pt modelId="{8ED1A9B5-EDFF-496B-990D-46FDD5E2C42C}" type="sibTrans" cxnId="{12BD1909-DA6E-4233-95E0-2E03ED7EC454}">
      <dgm:prSet/>
      <dgm:spPr/>
      <dgm:t>
        <a:bodyPr/>
        <a:lstStyle/>
        <a:p>
          <a:endParaRPr lang="es-CR"/>
        </a:p>
      </dgm:t>
    </dgm:pt>
    <dgm:pt modelId="{723A2037-6642-41D2-935D-37F2D42EAA9E}">
      <dgm:prSet phldrT="[Text]" custT="1"/>
      <dgm:spPr/>
      <dgm:t>
        <a:bodyPr/>
        <a:lstStyle/>
        <a:p>
          <a:r>
            <a:rPr lang="es-ES_tradnl" sz="1400" dirty="0" smtClean="0"/>
            <a:t>Diagnóstico situacional</a:t>
          </a:r>
          <a:endParaRPr lang="es-CR" sz="1400" dirty="0"/>
        </a:p>
      </dgm:t>
    </dgm:pt>
    <dgm:pt modelId="{2F2E7166-98A5-4E70-9F00-A8975589E5AA}" type="parTrans" cxnId="{82FC6970-DA8F-437B-8748-2B31E8D29325}">
      <dgm:prSet/>
      <dgm:spPr/>
      <dgm:t>
        <a:bodyPr/>
        <a:lstStyle/>
        <a:p>
          <a:endParaRPr lang="es-CR"/>
        </a:p>
      </dgm:t>
    </dgm:pt>
    <dgm:pt modelId="{74403D17-6473-42DC-9946-7445967B1515}" type="sibTrans" cxnId="{82FC6970-DA8F-437B-8748-2B31E8D29325}">
      <dgm:prSet/>
      <dgm:spPr/>
      <dgm:t>
        <a:bodyPr/>
        <a:lstStyle/>
        <a:p>
          <a:endParaRPr lang="es-CR"/>
        </a:p>
      </dgm:t>
    </dgm:pt>
    <dgm:pt modelId="{47177319-4B02-4AFC-A41C-C60D071955C7}">
      <dgm:prSet phldrT="[Text]" custT="1"/>
      <dgm:spPr/>
      <dgm:t>
        <a:bodyPr/>
        <a:lstStyle/>
        <a:p>
          <a:r>
            <a:rPr lang="es-ES_tradnl" sz="1400" dirty="0" smtClean="0"/>
            <a:t>Metodología</a:t>
          </a:r>
          <a:endParaRPr lang="es-CR" sz="1400" dirty="0"/>
        </a:p>
      </dgm:t>
    </dgm:pt>
    <dgm:pt modelId="{92A95BA5-BD45-4626-9B89-583B86904A36}" type="parTrans" cxnId="{69527D72-DCB5-4BCF-983A-78E53F5DF3F2}">
      <dgm:prSet/>
      <dgm:spPr/>
      <dgm:t>
        <a:bodyPr/>
        <a:lstStyle/>
        <a:p>
          <a:endParaRPr lang="es-CR"/>
        </a:p>
      </dgm:t>
    </dgm:pt>
    <dgm:pt modelId="{615B399E-06F4-4BB6-AEF5-BAEC821B5508}" type="sibTrans" cxnId="{69527D72-DCB5-4BCF-983A-78E53F5DF3F2}">
      <dgm:prSet/>
      <dgm:spPr/>
      <dgm:t>
        <a:bodyPr/>
        <a:lstStyle/>
        <a:p>
          <a:endParaRPr lang="es-CR"/>
        </a:p>
      </dgm:t>
    </dgm:pt>
    <dgm:pt modelId="{C03B99E1-DCF1-4444-80C0-4F989D962D0B}">
      <dgm:prSet phldrT="[Text]" custT="1"/>
      <dgm:spPr/>
      <dgm:t>
        <a:bodyPr/>
        <a:lstStyle/>
        <a:p>
          <a:r>
            <a:rPr lang="es-ES_tradnl" sz="1400" dirty="0" smtClean="0"/>
            <a:t>Propuesta de Sistema de Información legitimada</a:t>
          </a:r>
          <a:endParaRPr lang="es-CR" sz="1400" dirty="0"/>
        </a:p>
      </dgm:t>
    </dgm:pt>
    <dgm:pt modelId="{4AE1E8AC-EBAB-4E4A-8F29-78046B280B96}" type="parTrans" cxnId="{38AD5736-CB96-4FDB-B57B-ADC3660172EB}">
      <dgm:prSet/>
      <dgm:spPr/>
      <dgm:t>
        <a:bodyPr/>
        <a:lstStyle/>
        <a:p>
          <a:endParaRPr lang="es-CR"/>
        </a:p>
      </dgm:t>
    </dgm:pt>
    <dgm:pt modelId="{0384A4FD-EF74-45E2-8A1C-2D08D5898D1E}" type="sibTrans" cxnId="{38AD5736-CB96-4FDB-B57B-ADC3660172EB}">
      <dgm:prSet/>
      <dgm:spPr/>
      <dgm:t>
        <a:bodyPr/>
        <a:lstStyle/>
        <a:p>
          <a:endParaRPr lang="es-CR"/>
        </a:p>
      </dgm:t>
    </dgm:pt>
    <dgm:pt modelId="{C716811D-FD47-4D21-934F-94FA94F34ED5}" type="pres">
      <dgm:prSet presAssocID="{EB40CE30-9615-43B0-B1C8-016125FF4B40}" presName="diagram" presStyleCnt="0">
        <dgm:presLayoutVars>
          <dgm:chPref val="1"/>
          <dgm:dir/>
          <dgm:animOne val="branch"/>
          <dgm:animLvl val="lvl"/>
          <dgm:resizeHandles/>
        </dgm:presLayoutVars>
      </dgm:prSet>
      <dgm:spPr/>
      <dgm:t>
        <a:bodyPr/>
        <a:lstStyle/>
        <a:p>
          <a:endParaRPr lang="es-CR"/>
        </a:p>
      </dgm:t>
    </dgm:pt>
    <dgm:pt modelId="{7C419354-C75E-4A8A-A208-4E814BB7480F}" type="pres">
      <dgm:prSet presAssocID="{10EA85B0-3FDE-46DC-AEDE-21CF434E6E30}" presName="root" presStyleCnt="0"/>
      <dgm:spPr/>
    </dgm:pt>
    <dgm:pt modelId="{BDC487A8-4C54-43E3-B35E-F37E6D2F63BA}" type="pres">
      <dgm:prSet presAssocID="{10EA85B0-3FDE-46DC-AEDE-21CF434E6E30}" presName="rootComposite" presStyleCnt="0"/>
      <dgm:spPr/>
    </dgm:pt>
    <dgm:pt modelId="{A56F3E65-F28C-41DE-83EF-36D469EFF85C}" type="pres">
      <dgm:prSet presAssocID="{10EA85B0-3FDE-46DC-AEDE-21CF434E6E30}" presName="rootText" presStyleLbl="node1" presStyleIdx="0" presStyleCnt="1" custScaleX="239338"/>
      <dgm:spPr/>
      <dgm:t>
        <a:bodyPr/>
        <a:lstStyle/>
        <a:p>
          <a:endParaRPr lang="es-CR"/>
        </a:p>
      </dgm:t>
    </dgm:pt>
    <dgm:pt modelId="{C9B05086-1534-408E-949A-1A81DD008045}" type="pres">
      <dgm:prSet presAssocID="{10EA85B0-3FDE-46DC-AEDE-21CF434E6E30}" presName="rootConnector" presStyleLbl="node1" presStyleIdx="0" presStyleCnt="1"/>
      <dgm:spPr/>
      <dgm:t>
        <a:bodyPr/>
        <a:lstStyle/>
        <a:p>
          <a:endParaRPr lang="es-CR"/>
        </a:p>
      </dgm:t>
    </dgm:pt>
    <dgm:pt modelId="{95A73318-9298-4EE8-9F3D-43E315C4A8D2}" type="pres">
      <dgm:prSet presAssocID="{10EA85B0-3FDE-46DC-AEDE-21CF434E6E30}" presName="childShape" presStyleCnt="0"/>
      <dgm:spPr/>
    </dgm:pt>
    <dgm:pt modelId="{B83488E9-DD83-418C-9703-A5F4025F6D9E}" type="pres">
      <dgm:prSet presAssocID="{65B3C551-21A4-458B-8CC2-00E08F454083}" presName="Name13" presStyleLbl="parChTrans1D2" presStyleIdx="0" presStyleCnt="5"/>
      <dgm:spPr/>
      <dgm:t>
        <a:bodyPr/>
        <a:lstStyle/>
        <a:p>
          <a:endParaRPr lang="es-CR"/>
        </a:p>
      </dgm:t>
    </dgm:pt>
    <dgm:pt modelId="{4C25D798-EB29-46C1-A575-EBAAAD62353A}" type="pres">
      <dgm:prSet presAssocID="{534AE365-320D-428F-8108-FB22655D6235}" presName="childText" presStyleLbl="bgAcc1" presStyleIdx="0" presStyleCnt="5" custScaleX="187664">
        <dgm:presLayoutVars>
          <dgm:bulletEnabled val="1"/>
        </dgm:presLayoutVars>
      </dgm:prSet>
      <dgm:spPr/>
      <dgm:t>
        <a:bodyPr/>
        <a:lstStyle/>
        <a:p>
          <a:endParaRPr lang="es-CR"/>
        </a:p>
      </dgm:t>
    </dgm:pt>
    <dgm:pt modelId="{602D751B-24C2-49AE-A560-894F69C1E699}" type="pres">
      <dgm:prSet presAssocID="{2F2E7166-98A5-4E70-9F00-A8975589E5AA}" presName="Name13" presStyleLbl="parChTrans1D2" presStyleIdx="1" presStyleCnt="5"/>
      <dgm:spPr/>
      <dgm:t>
        <a:bodyPr/>
        <a:lstStyle/>
        <a:p>
          <a:endParaRPr lang="es-CR"/>
        </a:p>
      </dgm:t>
    </dgm:pt>
    <dgm:pt modelId="{61FE4401-071D-4EA9-99F6-D222EE5266F7}" type="pres">
      <dgm:prSet presAssocID="{723A2037-6642-41D2-935D-37F2D42EAA9E}" presName="childText" presStyleLbl="bgAcc1" presStyleIdx="1" presStyleCnt="5" custScaleX="187987">
        <dgm:presLayoutVars>
          <dgm:bulletEnabled val="1"/>
        </dgm:presLayoutVars>
      </dgm:prSet>
      <dgm:spPr/>
      <dgm:t>
        <a:bodyPr/>
        <a:lstStyle/>
        <a:p>
          <a:endParaRPr lang="es-CR"/>
        </a:p>
      </dgm:t>
    </dgm:pt>
    <dgm:pt modelId="{36E6B18C-DBF9-458D-8719-20EE38F250E7}" type="pres">
      <dgm:prSet presAssocID="{92A95BA5-BD45-4626-9B89-583B86904A36}" presName="Name13" presStyleLbl="parChTrans1D2" presStyleIdx="2" presStyleCnt="5"/>
      <dgm:spPr/>
      <dgm:t>
        <a:bodyPr/>
        <a:lstStyle/>
        <a:p>
          <a:endParaRPr lang="es-CR"/>
        </a:p>
      </dgm:t>
    </dgm:pt>
    <dgm:pt modelId="{1D2CF101-49FC-4EAD-B193-8674FCE7F5E1}" type="pres">
      <dgm:prSet presAssocID="{47177319-4B02-4AFC-A41C-C60D071955C7}" presName="childText" presStyleLbl="bgAcc1" presStyleIdx="2" presStyleCnt="5" custScaleX="186689">
        <dgm:presLayoutVars>
          <dgm:bulletEnabled val="1"/>
        </dgm:presLayoutVars>
      </dgm:prSet>
      <dgm:spPr/>
      <dgm:t>
        <a:bodyPr/>
        <a:lstStyle/>
        <a:p>
          <a:endParaRPr lang="es-CR"/>
        </a:p>
      </dgm:t>
    </dgm:pt>
    <dgm:pt modelId="{633A5A5E-CAF1-4F01-BB0C-F899BAEC1202}" type="pres">
      <dgm:prSet presAssocID="{F86CD4E7-60B2-48A8-A6D4-1E6DEBB81263}" presName="Name13" presStyleLbl="parChTrans1D2" presStyleIdx="3" presStyleCnt="5"/>
      <dgm:spPr/>
      <dgm:t>
        <a:bodyPr/>
        <a:lstStyle/>
        <a:p>
          <a:endParaRPr lang="es-CR"/>
        </a:p>
      </dgm:t>
    </dgm:pt>
    <dgm:pt modelId="{F20791B6-065B-4E20-B882-2AE3C6BF5584}" type="pres">
      <dgm:prSet presAssocID="{0C775746-3099-482D-8EC9-9E6C665D7E01}" presName="childText" presStyleLbl="bgAcc1" presStyleIdx="3" presStyleCnt="5" custScaleX="187340">
        <dgm:presLayoutVars>
          <dgm:bulletEnabled val="1"/>
        </dgm:presLayoutVars>
      </dgm:prSet>
      <dgm:spPr/>
      <dgm:t>
        <a:bodyPr/>
        <a:lstStyle/>
        <a:p>
          <a:endParaRPr lang="es-CR"/>
        </a:p>
      </dgm:t>
    </dgm:pt>
    <dgm:pt modelId="{F2FA1DC4-537D-4C64-8100-247C8B0C1EE8}" type="pres">
      <dgm:prSet presAssocID="{4AE1E8AC-EBAB-4E4A-8F29-78046B280B96}" presName="Name13" presStyleLbl="parChTrans1D2" presStyleIdx="4" presStyleCnt="5"/>
      <dgm:spPr/>
      <dgm:t>
        <a:bodyPr/>
        <a:lstStyle/>
        <a:p>
          <a:endParaRPr lang="es-CR"/>
        </a:p>
      </dgm:t>
    </dgm:pt>
    <dgm:pt modelId="{2D4AD913-E92F-41E8-A7A9-E5FBAAF16D4F}" type="pres">
      <dgm:prSet presAssocID="{C03B99E1-DCF1-4444-80C0-4F989D962D0B}" presName="childText" presStyleLbl="bgAcc1" presStyleIdx="4" presStyleCnt="5" custScaleX="194543">
        <dgm:presLayoutVars>
          <dgm:bulletEnabled val="1"/>
        </dgm:presLayoutVars>
      </dgm:prSet>
      <dgm:spPr/>
      <dgm:t>
        <a:bodyPr/>
        <a:lstStyle/>
        <a:p>
          <a:endParaRPr lang="es-CR"/>
        </a:p>
      </dgm:t>
    </dgm:pt>
  </dgm:ptLst>
  <dgm:cxnLst>
    <dgm:cxn modelId="{2AF3204E-C82D-43FE-AC9C-8F502EDB48F9}" type="presOf" srcId="{EB40CE30-9615-43B0-B1C8-016125FF4B40}" destId="{C716811D-FD47-4D21-934F-94FA94F34ED5}" srcOrd="0" destOrd="0" presId="urn:microsoft.com/office/officeart/2005/8/layout/hierarchy3"/>
    <dgm:cxn modelId="{C9EC3EEB-8AFA-4E82-93A1-CE4C9460B1D3}" srcId="{10EA85B0-3FDE-46DC-AEDE-21CF434E6E30}" destId="{534AE365-320D-428F-8108-FB22655D6235}" srcOrd="0" destOrd="0" parTransId="{65B3C551-21A4-458B-8CC2-00E08F454083}" sibTransId="{D82A193D-8A7B-4893-BF82-C20C931802B8}"/>
    <dgm:cxn modelId="{73065DBF-0F7F-4228-BA60-C8DB74E62FD4}" type="presOf" srcId="{534AE365-320D-428F-8108-FB22655D6235}" destId="{4C25D798-EB29-46C1-A575-EBAAAD62353A}" srcOrd="0" destOrd="0" presId="urn:microsoft.com/office/officeart/2005/8/layout/hierarchy3"/>
    <dgm:cxn modelId="{04D79529-6E3E-4F1F-8FD7-286F13F81EA8}" type="presOf" srcId="{723A2037-6642-41D2-935D-37F2D42EAA9E}" destId="{61FE4401-071D-4EA9-99F6-D222EE5266F7}" srcOrd="0" destOrd="0" presId="urn:microsoft.com/office/officeart/2005/8/layout/hierarchy3"/>
    <dgm:cxn modelId="{12BD1909-DA6E-4233-95E0-2E03ED7EC454}" srcId="{10EA85B0-3FDE-46DC-AEDE-21CF434E6E30}" destId="{0C775746-3099-482D-8EC9-9E6C665D7E01}" srcOrd="3" destOrd="0" parTransId="{F86CD4E7-60B2-48A8-A6D4-1E6DEBB81263}" sibTransId="{8ED1A9B5-EDFF-496B-990D-46FDD5E2C42C}"/>
    <dgm:cxn modelId="{37FB2756-3048-4D5D-89F5-4F3909ED16C9}" type="presOf" srcId="{47177319-4B02-4AFC-A41C-C60D071955C7}" destId="{1D2CF101-49FC-4EAD-B193-8674FCE7F5E1}" srcOrd="0" destOrd="0" presId="urn:microsoft.com/office/officeart/2005/8/layout/hierarchy3"/>
    <dgm:cxn modelId="{98E6FFB0-A122-42D3-BDCC-1894F3FDC444}" type="presOf" srcId="{4AE1E8AC-EBAB-4E4A-8F29-78046B280B96}" destId="{F2FA1DC4-537D-4C64-8100-247C8B0C1EE8}" srcOrd="0" destOrd="0" presId="urn:microsoft.com/office/officeart/2005/8/layout/hierarchy3"/>
    <dgm:cxn modelId="{E9290BC1-8CBC-47B6-BB28-BA675BAA84FA}" type="presOf" srcId="{C03B99E1-DCF1-4444-80C0-4F989D962D0B}" destId="{2D4AD913-E92F-41E8-A7A9-E5FBAAF16D4F}" srcOrd="0" destOrd="0" presId="urn:microsoft.com/office/officeart/2005/8/layout/hierarchy3"/>
    <dgm:cxn modelId="{F6AC9C40-B6C8-4FFE-9523-FEF9F0E21CA1}" type="presOf" srcId="{F86CD4E7-60B2-48A8-A6D4-1E6DEBB81263}" destId="{633A5A5E-CAF1-4F01-BB0C-F899BAEC1202}" srcOrd="0" destOrd="0" presId="urn:microsoft.com/office/officeart/2005/8/layout/hierarchy3"/>
    <dgm:cxn modelId="{57E8BB22-23EB-4B03-9DB6-5D999347FCDA}" srcId="{EB40CE30-9615-43B0-B1C8-016125FF4B40}" destId="{10EA85B0-3FDE-46DC-AEDE-21CF434E6E30}" srcOrd="0" destOrd="0" parTransId="{7A5585CE-CF3B-4D39-ADF0-8B2EE97149AC}" sibTransId="{C6FCA1C5-8782-4988-A28C-37F7EBE0A402}"/>
    <dgm:cxn modelId="{EAD3940F-D8B3-496A-8139-CF78A5223BEF}" type="presOf" srcId="{2F2E7166-98A5-4E70-9F00-A8975589E5AA}" destId="{602D751B-24C2-49AE-A560-894F69C1E699}" srcOrd="0" destOrd="0" presId="urn:microsoft.com/office/officeart/2005/8/layout/hierarchy3"/>
    <dgm:cxn modelId="{49ABDC97-66F1-4AA8-BD16-3DDAEEC403C9}" type="presOf" srcId="{10EA85B0-3FDE-46DC-AEDE-21CF434E6E30}" destId="{C9B05086-1534-408E-949A-1A81DD008045}" srcOrd="1" destOrd="0" presId="urn:microsoft.com/office/officeart/2005/8/layout/hierarchy3"/>
    <dgm:cxn modelId="{9C59CC24-3E90-4D10-8002-615FF51A8EF6}" type="presOf" srcId="{92A95BA5-BD45-4626-9B89-583B86904A36}" destId="{36E6B18C-DBF9-458D-8719-20EE38F250E7}" srcOrd="0" destOrd="0" presId="urn:microsoft.com/office/officeart/2005/8/layout/hierarchy3"/>
    <dgm:cxn modelId="{F78A51CA-1654-4552-B3BF-73120EE7F2A4}" type="presOf" srcId="{0C775746-3099-482D-8EC9-9E6C665D7E01}" destId="{F20791B6-065B-4E20-B882-2AE3C6BF5584}" srcOrd="0" destOrd="0" presId="urn:microsoft.com/office/officeart/2005/8/layout/hierarchy3"/>
    <dgm:cxn modelId="{E7BE0F7A-D409-4365-B143-73B9657896D8}" type="presOf" srcId="{10EA85B0-3FDE-46DC-AEDE-21CF434E6E30}" destId="{A56F3E65-F28C-41DE-83EF-36D469EFF85C}" srcOrd="0" destOrd="0" presId="urn:microsoft.com/office/officeart/2005/8/layout/hierarchy3"/>
    <dgm:cxn modelId="{EB8E7171-580B-4EFB-829A-6134304B5BFC}" type="presOf" srcId="{65B3C551-21A4-458B-8CC2-00E08F454083}" destId="{B83488E9-DD83-418C-9703-A5F4025F6D9E}" srcOrd="0" destOrd="0" presId="urn:microsoft.com/office/officeart/2005/8/layout/hierarchy3"/>
    <dgm:cxn modelId="{38AD5736-CB96-4FDB-B57B-ADC3660172EB}" srcId="{10EA85B0-3FDE-46DC-AEDE-21CF434E6E30}" destId="{C03B99E1-DCF1-4444-80C0-4F989D962D0B}" srcOrd="4" destOrd="0" parTransId="{4AE1E8AC-EBAB-4E4A-8F29-78046B280B96}" sibTransId="{0384A4FD-EF74-45E2-8A1C-2D08D5898D1E}"/>
    <dgm:cxn modelId="{69527D72-DCB5-4BCF-983A-78E53F5DF3F2}" srcId="{10EA85B0-3FDE-46DC-AEDE-21CF434E6E30}" destId="{47177319-4B02-4AFC-A41C-C60D071955C7}" srcOrd="2" destOrd="0" parTransId="{92A95BA5-BD45-4626-9B89-583B86904A36}" sibTransId="{615B399E-06F4-4BB6-AEF5-BAEC821B5508}"/>
    <dgm:cxn modelId="{82FC6970-DA8F-437B-8748-2B31E8D29325}" srcId="{10EA85B0-3FDE-46DC-AEDE-21CF434E6E30}" destId="{723A2037-6642-41D2-935D-37F2D42EAA9E}" srcOrd="1" destOrd="0" parTransId="{2F2E7166-98A5-4E70-9F00-A8975589E5AA}" sibTransId="{74403D17-6473-42DC-9946-7445967B1515}"/>
    <dgm:cxn modelId="{25879144-5307-45C2-8FF8-BEEE819A3AEF}" type="presParOf" srcId="{C716811D-FD47-4D21-934F-94FA94F34ED5}" destId="{7C419354-C75E-4A8A-A208-4E814BB7480F}" srcOrd="0" destOrd="0" presId="urn:microsoft.com/office/officeart/2005/8/layout/hierarchy3"/>
    <dgm:cxn modelId="{9BF59F4E-2E8F-4019-8553-69E96552EA6C}" type="presParOf" srcId="{7C419354-C75E-4A8A-A208-4E814BB7480F}" destId="{BDC487A8-4C54-43E3-B35E-F37E6D2F63BA}" srcOrd="0" destOrd="0" presId="urn:microsoft.com/office/officeart/2005/8/layout/hierarchy3"/>
    <dgm:cxn modelId="{5D3019E4-C303-4BE0-A3CC-451CD7718377}" type="presParOf" srcId="{BDC487A8-4C54-43E3-B35E-F37E6D2F63BA}" destId="{A56F3E65-F28C-41DE-83EF-36D469EFF85C}" srcOrd="0" destOrd="0" presId="urn:microsoft.com/office/officeart/2005/8/layout/hierarchy3"/>
    <dgm:cxn modelId="{FCDC1642-EB96-4EF9-BB4F-137A6BB625AA}" type="presParOf" srcId="{BDC487A8-4C54-43E3-B35E-F37E6D2F63BA}" destId="{C9B05086-1534-408E-949A-1A81DD008045}" srcOrd="1" destOrd="0" presId="urn:microsoft.com/office/officeart/2005/8/layout/hierarchy3"/>
    <dgm:cxn modelId="{9C7AFEB0-DF44-4E2B-9185-898D61CBA467}" type="presParOf" srcId="{7C419354-C75E-4A8A-A208-4E814BB7480F}" destId="{95A73318-9298-4EE8-9F3D-43E315C4A8D2}" srcOrd="1" destOrd="0" presId="urn:microsoft.com/office/officeart/2005/8/layout/hierarchy3"/>
    <dgm:cxn modelId="{9CBAEEED-2524-4528-8F7D-82841D0361D8}" type="presParOf" srcId="{95A73318-9298-4EE8-9F3D-43E315C4A8D2}" destId="{B83488E9-DD83-418C-9703-A5F4025F6D9E}" srcOrd="0" destOrd="0" presId="urn:microsoft.com/office/officeart/2005/8/layout/hierarchy3"/>
    <dgm:cxn modelId="{1433F77A-8C11-406A-B69C-28F031985D7D}" type="presParOf" srcId="{95A73318-9298-4EE8-9F3D-43E315C4A8D2}" destId="{4C25D798-EB29-46C1-A575-EBAAAD62353A}" srcOrd="1" destOrd="0" presId="urn:microsoft.com/office/officeart/2005/8/layout/hierarchy3"/>
    <dgm:cxn modelId="{C7C70076-E147-43FF-A368-C21B72A240E9}" type="presParOf" srcId="{95A73318-9298-4EE8-9F3D-43E315C4A8D2}" destId="{602D751B-24C2-49AE-A560-894F69C1E699}" srcOrd="2" destOrd="0" presId="urn:microsoft.com/office/officeart/2005/8/layout/hierarchy3"/>
    <dgm:cxn modelId="{480E0F60-1438-4BE2-9B6C-620297FF7D04}" type="presParOf" srcId="{95A73318-9298-4EE8-9F3D-43E315C4A8D2}" destId="{61FE4401-071D-4EA9-99F6-D222EE5266F7}" srcOrd="3" destOrd="0" presId="urn:microsoft.com/office/officeart/2005/8/layout/hierarchy3"/>
    <dgm:cxn modelId="{BB16863A-14AF-42B1-9BBD-79CAE3D4A3DB}" type="presParOf" srcId="{95A73318-9298-4EE8-9F3D-43E315C4A8D2}" destId="{36E6B18C-DBF9-458D-8719-20EE38F250E7}" srcOrd="4" destOrd="0" presId="urn:microsoft.com/office/officeart/2005/8/layout/hierarchy3"/>
    <dgm:cxn modelId="{2A260492-2C8C-4C4A-AB04-DB70EB67A3DE}" type="presParOf" srcId="{95A73318-9298-4EE8-9F3D-43E315C4A8D2}" destId="{1D2CF101-49FC-4EAD-B193-8674FCE7F5E1}" srcOrd="5" destOrd="0" presId="urn:microsoft.com/office/officeart/2005/8/layout/hierarchy3"/>
    <dgm:cxn modelId="{508564A6-4D2A-4298-9CA2-EC58541E6542}" type="presParOf" srcId="{95A73318-9298-4EE8-9F3D-43E315C4A8D2}" destId="{633A5A5E-CAF1-4F01-BB0C-F899BAEC1202}" srcOrd="6" destOrd="0" presId="urn:microsoft.com/office/officeart/2005/8/layout/hierarchy3"/>
    <dgm:cxn modelId="{F9E0159C-591E-45B8-A4D3-6A4AA02FDB74}" type="presParOf" srcId="{95A73318-9298-4EE8-9F3D-43E315C4A8D2}" destId="{F20791B6-065B-4E20-B882-2AE3C6BF5584}" srcOrd="7" destOrd="0" presId="urn:microsoft.com/office/officeart/2005/8/layout/hierarchy3"/>
    <dgm:cxn modelId="{5FB4A326-0818-4622-9F9D-04713B22720D}" type="presParOf" srcId="{95A73318-9298-4EE8-9F3D-43E315C4A8D2}" destId="{F2FA1DC4-537D-4C64-8100-247C8B0C1EE8}" srcOrd="8" destOrd="0" presId="urn:microsoft.com/office/officeart/2005/8/layout/hierarchy3"/>
    <dgm:cxn modelId="{B583003D-518C-43AD-9353-D8C995A81679}" type="presParOf" srcId="{95A73318-9298-4EE8-9F3D-43E315C4A8D2}" destId="{2D4AD913-E92F-41E8-A7A9-E5FBAAF16D4F}" srcOrd="9"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583744-D54E-423C-A2C7-D89D64924164}"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es-CR"/>
        </a:p>
      </dgm:t>
    </dgm:pt>
    <dgm:pt modelId="{6732ECFA-2F8F-48E0-9BC0-F72B672E8231}">
      <dgm:prSet phldrT="[Text]" custT="1"/>
      <dgm:spPr/>
      <dgm:t>
        <a:bodyPr/>
        <a:lstStyle/>
        <a:p>
          <a:r>
            <a:rPr lang="es-ES_tradnl" sz="1800" b="1" dirty="0" smtClean="0"/>
            <a:t>Componentes </a:t>
          </a:r>
        </a:p>
        <a:p>
          <a:r>
            <a:rPr lang="es-ES_tradnl" sz="1800" b="1" dirty="0" smtClean="0"/>
            <a:t>de las salvaguardas</a:t>
          </a:r>
          <a:endParaRPr lang="es-CR" sz="1800" b="1" dirty="0"/>
        </a:p>
      </dgm:t>
    </dgm:pt>
    <dgm:pt modelId="{DD554240-0D64-4216-816A-301F6281804F}" type="parTrans" cxnId="{9ACF9146-9797-46D3-8073-5A059CA92C72}">
      <dgm:prSet/>
      <dgm:spPr/>
      <dgm:t>
        <a:bodyPr/>
        <a:lstStyle/>
        <a:p>
          <a:endParaRPr lang="es-CR"/>
        </a:p>
      </dgm:t>
    </dgm:pt>
    <dgm:pt modelId="{CC68F6A1-5D0A-43E6-BB71-E33675FDB059}" type="sibTrans" cxnId="{9ACF9146-9797-46D3-8073-5A059CA92C72}">
      <dgm:prSet/>
      <dgm:spPr/>
      <dgm:t>
        <a:bodyPr/>
        <a:lstStyle/>
        <a:p>
          <a:endParaRPr lang="es-CR"/>
        </a:p>
      </dgm:t>
    </dgm:pt>
    <dgm:pt modelId="{03CF9143-1234-4A48-B65D-CA8F41A91844}">
      <dgm:prSet phldrT="[Text]" custT="1"/>
      <dgm:spPr/>
      <dgm:t>
        <a:bodyPr/>
        <a:lstStyle/>
        <a:p>
          <a:r>
            <a:rPr lang="es-ES_tradnl" sz="1400" dirty="0" smtClean="0"/>
            <a:t>Análisis  de componentes y sub-componentes de las salvaguardas de REDD (CP. 16)</a:t>
          </a:r>
          <a:endParaRPr lang="es-CR" sz="1400" dirty="0"/>
        </a:p>
      </dgm:t>
    </dgm:pt>
    <dgm:pt modelId="{7C9CD67C-F3EA-4EE3-A915-5F714896EEF6}" type="parTrans" cxnId="{D618272E-A904-487E-8511-4C86DBE115BD}">
      <dgm:prSet/>
      <dgm:spPr/>
      <dgm:t>
        <a:bodyPr/>
        <a:lstStyle/>
        <a:p>
          <a:endParaRPr lang="es-CR"/>
        </a:p>
      </dgm:t>
    </dgm:pt>
    <dgm:pt modelId="{EAFAAC6E-154D-4BAF-8AFE-0357E43520AA}" type="sibTrans" cxnId="{D618272E-A904-487E-8511-4C86DBE115BD}">
      <dgm:prSet/>
      <dgm:spPr/>
      <dgm:t>
        <a:bodyPr/>
        <a:lstStyle/>
        <a:p>
          <a:endParaRPr lang="es-CR"/>
        </a:p>
      </dgm:t>
    </dgm:pt>
    <dgm:pt modelId="{759087A5-58E2-462E-9AD8-D84E4DC38F05}">
      <dgm:prSet phldrT="[Text]" custT="1"/>
      <dgm:spPr/>
      <dgm:t>
        <a:bodyPr/>
        <a:lstStyle/>
        <a:p>
          <a:r>
            <a:rPr lang="es-ES_tradnl" sz="2000" b="1" dirty="0" smtClean="0"/>
            <a:t>Diagnóstico</a:t>
          </a:r>
          <a:endParaRPr lang="es-CR" sz="2000" b="1" dirty="0"/>
        </a:p>
      </dgm:t>
    </dgm:pt>
    <dgm:pt modelId="{4B710E02-F1B4-4DCF-9CBA-467E4C5EE880}" type="parTrans" cxnId="{166EF3BA-B939-4647-9C89-C166B740E713}">
      <dgm:prSet/>
      <dgm:spPr/>
      <dgm:t>
        <a:bodyPr/>
        <a:lstStyle/>
        <a:p>
          <a:endParaRPr lang="es-CR"/>
        </a:p>
      </dgm:t>
    </dgm:pt>
    <dgm:pt modelId="{14453FB2-4F74-4CB8-BEBA-A682FE374AB1}" type="sibTrans" cxnId="{166EF3BA-B939-4647-9C89-C166B740E713}">
      <dgm:prSet/>
      <dgm:spPr/>
      <dgm:t>
        <a:bodyPr/>
        <a:lstStyle/>
        <a:p>
          <a:endParaRPr lang="es-CR"/>
        </a:p>
      </dgm:t>
    </dgm:pt>
    <dgm:pt modelId="{B4C1D48F-C967-4796-BDAD-13A0BB0FC8CB}">
      <dgm:prSet phldrT="[Text]" custT="1"/>
      <dgm:spPr/>
      <dgm:t>
        <a:bodyPr/>
        <a:lstStyle/>
        <a:p>
          <a:r>
            <a:rPr lang="es-ES_tradnl" sz="1800" b="1" dirty="0" smtClean="0"/>
            <a:t>Resultados</a:t>
          </a:r>
          <a:endParaRPr lang="es-CR" sz="1800" b="1" dirty="0"/>
        </a:p>
      </dgm:t>
    </dgm:pt>
    <dgm:pt modelId="{066AB35B-B447-4586-A523-94EC03250744}" type="parTrans" cxnId="{15E4EEB0-BFFB-4C55-88F7-C70F8F69582A}">
      <dgm:prSet/>
      <dgm:spPr/>
      <dgm:t>
        <a:bodyPr/>
        <a:lstStyle/>
        <a:p>
          <a:endParaRPr lang="es-CR"/>
        </a:p>
      </dgm:t>
    </dgm:pt>
    <dgm:pt modelId="{B933F212-6950-4EB2-8DB3-03E4265A6275}" type="sibTrans" cxnId="{15E4EEB0-BFFB-4C55-88F7-C70F8F69582A}">
      <dgm:prSet/>
      <dgm:spPr/>
      <dgm:t>
        <a:bodyPr/>
        <a:lstStyle/>
        <a:p>
          <a:endParaRPr lang="es-CR"/>
        </a:p>
      </dgm:t>
    </dgm:pt>
    <dgm:pt modelId="{76B598E3-C473-4E4A-8B5B-FFDC2D942893}">
      <dgm:prSet phldrT="[Text]" custT="1"/>
      <dgm:spPr/>
      <dgm:t>
        <a:bodyPr/>
        <a:lstStyle/>
        <a:p>
          <a:r>
            <a:rPr lang="es-ES_tradnl" sz="1400" dirty="0" smtClean="0"/>
            <a:t>Contexto nacional e internacional sobre el tema de salvaguardas de REDD (CP. 16) y sistema de Información.</a:t>
          </a:r>
          <a:endParaRPr lang="es-CR" sz="1400" dirty="0"/>
        </a:p>
      </dgm:t>
    </dgm:pt>
    <dgm:pt modelId="{9DAC51E7-B781-410F-9483-254AA92E8BE2}" type="parTrans" cxnId="{B1C91A6C-FE6A-4AC7-B4D5-BDF68AE36F6C}">
      <dgm:prSet/>
      <dgm:spPr/>
      <dgm:t>
        <a:bodyPr/>
        <a:lstStyle/>
        <a:p>
          <a:endParaRPr lang="es-CR"/>
        </a:p>
      </dgm:t>
    </dgm:pt>
    <dgm:pt modelId="{C1F6B592-50BB-4590-8924-A987A3456C31}" type="sibTrans" cxnId="{B1C91A6C-FE6A-4AC7-B4D5-BDF68AE36F6C}">
      <dgm:prSet/>
      <dgm:spPr/>
      <dgm:t>
        <a:bodyPr/>
        <a:lstStyle/>
        <a:p>
          <a:endParaRPr lang="es-CR"/>
        </a:p>
      </dgm:t>
    </dgm:pt>
    <dgm:pt modelId="{99D90E0A-7141-4827-980E-AB4E815F7BB8}">
      <dgm:prSet phldrT="[Text]" custT="1"/>
      <dgm:spPr/>
      <dgm:t>
        <a:bodyPr/>
        <a:lstStyle/>
        <a:p>
          <a:r>
            <a:rPr lang="es-ES_tradnl" sz="1400" dirty="0" smtClean="0"/>
            <a:t>Existencia de  indicadores y  plataformas de información : competencias institucionales,  operación institucional (fortalezas, limitantes, requerimientos) etc.</a:t>
          </a:r>
          <a:endParaRPr lang="es-CR" sz="1400" dirty="0"/>
        </a:p>
      </dgm:t>
    </dgm:pt>
    <dgm:pt modelId="{8550FA73-F2F6-472D-B0F0-7D9BA788C838}" type="parTrans" cxnId="{677F276A-709D-4E3D-B7A5-C81B8C78F073}">
      <dgm:prSet/>
      <dgm:spPr/>
      <dgm:t>
        <a:bodyPr/>
        <a:lstStyle/>
        <a:p>
          <a:endParaRPr lang="es-CR"/>
        </a:p>
      </dgm:t>
    </dgm:pt>
    <dgm:pt modelId="{7E8F6515-C29E-4CE3-97A5-8E824202BF7F}" type="sibTrans" cxnId="{677F276A-709D-4E3D-B7A5-C81B8C78F073}">
      <dgm:prSet/>
      <dgm:spPr/>
      <dgm:t>
        <a:bodyPr/>
        <a:lstStyle/>
        <a:p>
          <a:endParaRPr lang="es-CR"/>
        </a:p>
      </dgm:t>
    </dgm:pt>
    <dgm:pt modelId="{B91C113B-68BA-4B66-83F0-C3117915EF12}">
      <dgm:prSet phldrT="[Text]" custT="1"/>
      <dgm:spPr/>
      <dgm:t>
        <a:bodyPr/>
        <a:lstStyle/>
        <a:p>
          <a:r>
            <a:rPr lang="es-ES_tradnl" sz="1400" dirty="0" smtClean="0"/>
            <a:t>Una metodología para construcción de indicadores. 2013.</a:t>
          </a:r>
          <a:endParaRPr lang="es-CR" sz="1400" dirty="0"/>
        </a:p>
      </dgm:t>
    </dgm:pt>
    <dgm:pt modelId="{FFC534D5-AE5C-4294-AC38-E18265511ED5}" type="parTrans" cxnId="{1FED0EE0-4E26-4437-B0CC-9F85F775A0C3}">
      <dgm:prSet/>
      <dgm:spPr/>
      <dgm:t>
        <a:bodyPr/>
        <a:lstStyle/>
        <a:p>
          <a:endParaRPr lang="es-CR"/>
        </a:p>
      </dgm:t>
    </dgm:pt>
    <dgm:pt modelId="{AB2E643F-0599-439C-85AB-3F1EC0A8D860}" type="sibTrans" cxnId="{1FED0EE0-4E26-4437-B0CC-9F85F775A0C3}">
      <dgm:prSet/>
      <dgm:spPr/>
      <dgm:t>
        <a:bodyPr/>
        <a:lstStyle/>
        <a:p>
          <a:endParaRPr lang="es-CR"/>
        </a:p>
      </dgm:t>
    </dgm:pt>
    <dgm:pt modelId="{EC1E38F1-585F-4B1A-87CD-8D3ACF5F30FC}">
      <dgm:prSet phldrT="[Text]" custT="1"/>
      <dgm:spPr/>
      <dgm:t>
        <a:bodyPr/>
        <a:lstStyle/>
        <a:p>
          <a:r>
            <a:rPr lang="es-ES_tradnl" sz="1400" dirty="0" smtClean="0"/>
            <a:t>Una metodología para mejora continua del Sistema. 2014.</a:t>
          </a:r>
          <a:endParaRPr lang="es-CR" sz="1400" dirty="0"/>
        </a:p>
      </dgm:t>
    </dgm:pt>
    <dgm:pt modelId="{E101C814-09D8-4540-8E64-7F1012598333}" type="parTrans" cxnId="{E6061B02-D142-4EBB-A0BA-23608A705628}">
      <dgm:prSet/>
      <dgm:spPr/>
      <dgm:t>
        <a:bodyPr/>
        <a:lstStyle/>
        <a:p>
          <a:endParaRPr lang="es-CR"/>
        </a:p>
      </dgm:t>
    </dgm:pt>
    <dgm:pt modelId="{F3BAE449-2900-4ABC-8DF7-3F5E04478609}" type="sibTrans" cxnId="{E6061B02-D142-4EBB-A0BA-23608A705628}">
      <dgm:prSet/>
      <dgm:spPr/>
      <dgm:t>
        <a:bodyPr/>
        <a:lstStyle/>
        <a:p>
          <a:endParaRPr lang="es-CR"/>
        </a:p>
      </dgm:t>
    </dgm:pt>
    <dgm:pt modelId="{4E6FDB13-032C-4C91-87DD-F4952587832B}">
      <dgm:prSet phldrT="[Text]" custT="1"/>
      <dgm:spPr/>
      <dgm:t>
        <a:bodyPr/>
        <a:lstStyle/>
        <a:p>
          <a:r>
            <a:rPr lang="es-ES_tradnl" sz="1400" dirty="0" smtClean="0"/>
            <a:t>Un Propuesta de Sistema que cumpla con los requisitos indicados por la COP, LEGITIMADA por los usuarios.  2014 Setiembre.</a:t>
          </a:r>
          <a:endParaRPr lang="es-CR" sz="1400" dirty="0"/>
        </a:p>
      </dgm:t>
    </dgm:pt>
    <dgm:pt modelId="{F01C9A09-1E62-4ACB-8BCC-FB6A4670DFEA}" type="parTrans" cxnId="{9DA9C628-89A0-4E4F-8F87-686923CC4C81}">
      <dgm:prSet/>
      <dgm:spPr/>
      <dgm:t>
        <a:bodyPr/>
        <a:lstStyle/>
        <a:p>
          <a:endParaRPr lang="es-CR"/>
        </a:p>
      </dgm:t>
    </dgm:pt>
    <dgm:pt modelId="{CBA23335-770A-4B61-B886-C6E84ECB4835}" type="sibTrans" cxnId="{9DA9C628-89A0-4E4F-8F87-686923CC4C81}">
      <dgm:prSet/>
      <dgm:spPr/>
      <dgm:t>
        <a:bodyPr/>
        <a:lstStyle/>
        <a:p>
          <a:endParaRPr lang="es-CR"/>
        </a:p>
      </dgm:t>
    </dgm:pt>
    <dgm:pt modelId="{34C1E83F-27AD-4BD3-AA16-CAEE068B8F93}">
      <dgm:prSet phldrT="[Text]" custT="1"/>
      <dgm:spPr/>
      <dgm:t>
        <a:bodyPr/>
        <a:lstStyle/>
        <a:p>
          <a:r>
            <a:rPr lang="es-ES_tradnl" sz="1400" dirty="0" smtClean="0"/>
            <a:t>Definición e interpretación con Actores Relevantes.</a:t>
          </a:r>
          <a:endParaRPr lang="es-CR" sz="1400" dirty="0"/>
        </a:p>
      </dgm:t>
    </dgm:pt>
    <dgm:pt modelId="{A87C44B0-27D8-4A60-98A2-4F2E13386A62}" type="parTrans" cxnId="{1D2A13D9-9C2B-4B73-9F35-27CF1C2262BF}">
      <dgm:prSet/>
      <dgm:spPr/>
      <dgm:t>
        <a:bodyPr/>
        <a:lstStyle/>
        <a:p>
          <a:endParaRPr lang="es-CR"/>
        </a:p>
      </dgm:t>
    </dgm:pt>
    <dgm:pt modelId="{8EBB84F0-DB53-4EAE-987C-45E96EA40059}" type="sibTrans" cxnId="{1D2A13D9-9C2B-4B73-9F35-27CF1C2262BF}">
      <dgm:prSet/>
      <dgm:spPr/>
      <dgm:t>
        <a:bodyPr/>
        <a:lstStyle/>
        <a:p>
          <a:endParaRPr lang="es-CR"/>
        </a:p>
      </dgm:t>
    </dgm:pt>
    <dgm:pt modelId="{364892CB-F3D3-42B7-A8D0-7807FDE1C20F}">
      <dgm:prSet phldrT="[Text]" custT="1"/>
      <dgm:spPr/>
      <dgm:t>
        <a:bodyPr/>
        <a:lstStyle/>
        <a:p>
          <a:r>
            <a:rPr lang="es-ES_tradnl" sz="1400" dirty="0" smtClean="0"/>
            <a:t>Un primer grupo de indicadores (VIABLES), VALIDADO con proveedores de información y con destinatarios de la información. 2014 Setiembre.</a:t>
          </a:r>
          <a:endParaRPr lang="es-CR" sz="1400" dirty="0"/>
        </a:p>
      </dgm:t>
    </dgm:pt>
    <dgm:pt modelId="{C7525432-EBEE-4487-A981-9BA3E6DD7B0D}" type="parTrans" cxnId="{00470B3D-B064-4BD2-B559-337A50241FBF}">
      <dgm:prSet/>
      <dgm:spPr/>
      <dgm:t>
        <a:bodyPr/>
        <a:lstStyle/>
        <a:p>
          <a:endParaRPr lang="es-CR"/>
        </a:p>
      </dgm:t>
    </dgm:pt>
    <dgm:pt modelId="{35714388-00B4-48E7-9662-CD1BACA819DD}" type="sibTrans" cxnId="{00470B3D-B064-4BD2-B559-337A50241FBF}">
      <dgm:prSet/>
      <dgm:spPr/>
      <dgm:t>
        <a:bodyPr/>
        <a:lstStyle/>
        <a:p>
          <a:endParaRPr lang="es-CR"/>
        </a:p>
      </dgm:t>
    </dgm:pt>
    <dgm:pt modelId="{4FA0AD7A-CA86-4D1D-9787-E3C887CD06DC}">
      <dgm:prSet phldrT="[Text]" custT="1"/>
      <dgm:spPr/>
      <dgm:t>
        <a:bodyPr/>
        <a:lstStyle/>
        <a:p>
          <a:r>
            <a:rPr lang="es-ES_tradnl" sz="1400" dirty="0" smtClean="0"/>
            <a:t>Identificación de vacíos de PLR</a:t>
          </a:r>
          <a:endParaRPr lang="es-CR" sz="1400" dirty="0"/>
        </a:p>
      </dgm:t>
    </dgm:pt>
    <dgm:pt modelId="{827AE98D-9EA5-44A5-9CA8-5CC53A10E6B3}" type="parTrans" cxnId="{55E65772-0E50-4021-83F1-37E0252C900A}">
      <dgm:prSet/>
      <dgm:spPr/>
      <dgm:t>
        <a:bodyPr/>
        <a:lstStyle/>
        <a:p>
          <a:endParaRPr lang="es-CR"/>
        </a:p>
      </dgm:t>
    </dgm:pt>
    <dgm:pt modelId="{0BE02129-7914-4BEC-ADC6-4DB6CF7B9F55}" type="sibTrans" cxnId="{55E65772-0E50-4021-83F1-37E0252C900A}">
      <dgm:prSet/>
      <dgm:spPr/>
      <dgm:t>
        <a:bodyPr/>
        <a:lstStyle/>
        <a:p>
          <a:endParaRPr lang="es-CR"/>
        </a:p>
      </dgm:t>
    </dgm:pt>
    <dgm:pt modelId="{36931DD3-FF76-46E2-947D-B425DD41279A}">
      <dgm:prSet phldrT="[Text]" custT="1"/>
      <dgm:spPr/>
      <dgm:t>
        <a:bodyPr/>
        <a:lstStyle/>
        <a:p>
          <a:r>
            <a:rPr lang="es-ES_tradnl" sz="1400" dirty="0" smtClean="0"/>
            <a:t>Análisis de Políticas, Leyes y  Regulaciones (PLR) que responden a las salvaguardas de REDD (CP. 16)</a:t>
          </a:r>
          <a:endParaRPr lang="es-CR" sz="1400" dirty="0"/>
        </a:p>
      </dgm:t>
    </dgm:pt>
    <dgm:pt modelId="{36DB9F91-4B0F-40BB-A891-8C071EA23D43}" type="parTrans" cxnId="{74A57A01-A818-4A4D-BF34-5C1E1AD5C8B4}">
      <dgm:prSet/>
      <dgm:spPr/>
      <dgm:t>
        <a:bodyPr/>
        <a:lstStyle/>
        <a:p>
          <a:endParaRPr lang="es-CR"/>
        </a:p>
      </dgm:t>
    </dgm:pt>
    <dgm:pt modelId="{974701DE-7957-48C8-88F8-164C61645964}" type="sibTrans" cxnId="{74A57A01-A818-4A4D-BF34-5C1E1AD5C8B4}">
      <dgm:prSet/>
      <dgm:spPr/>
      <dgm:t>
        <a:bodyPr/>
        <a:lstStyle/>
        <a:p>
          <a:endParaRPr lang="es-CR"/>
        </a:p>
      </dgm:t>
    </dgm:pt>
    <dgm:pt modelId="{2BF19341-8914-4E68-95B5-7A977AD6FB24}">
      <dgm:prSet phldrT="[Text]" custT="1"/>
      <dgm:spPr/>
      <dgm:t>
        <a:bodyPr/>
        <a:lstStyle/>
        <a:p>
          <a:r>
            <a:rPr lang="es-ES_tradnl" sz="1400" dirty="0" smtClean="0"/>
            <a:t>Una hoja metodológica para los indicadores  que permita  la comparabilidad. 2014.</a:t>
          </a:r>
          <a:endParaRPr lang="es-CR" sz="1400" dirty="0"/>
        </a:p>
      </dgm:t>
    </dgm:pt>
    <dgm:pt modelId="{40F9BF81-47CB-4A1A-990E-E9AEF1F0664B}" type="parTrans" cxnId="{32C2486B-0B84-46B2-8338-813BB2C9B0E5}">
      <dgm:prSet/>
      <dgm:spPr/>
      <dgm:t>
        <a:bodyPr/>
        <a:lstStyle/>
        <a:p>
          <a:endParaRPr lang="es-CR"/>
        </a:p>
      </dgm:t>
    </dgm:pt>
    <dgm:pt modelId="{B6B204F5-71D0-4652-9619-8892AC4494F6}" type="sibTrans" cxnId="{32C2486B-0B84-46B2-8338-813BB2C9B0E5}">
      <dgm:prSet/>
      <dgm:spPr/>
      <dgm:t>
        <a:bodyPr/>
        <a:lstStyle/>
        <a:p>
          <a:endParaRPr lang="es-CR"/>
        </a:p>
      </dgm:t>
    </dgm:pt>
    <dgm:pt modelId="{92603C2A-9CBE-4081-8BFD-4016E0255FBE}" type="pres">
      <dgm:prSet presAssocID="{FF583744-D54E-423C-A2C7-D89D64924164}" presName="Name0" presStyleCnt="0">
        <dgm:presLayoutVars>
          <dgm:dir/>
          <dgm:animLvl val="lvl"/>
          <dgm:resizeHandles val="exact"/>
        </dgm:presLayoutVars>
      </dgm:prSet>
      <dgm:spPr/>
      <dgm:t>
        <a:bodyPr/>
        <a:lstStyle/>
        <a:p>
          <a:endParaRPr lang="es-CR"/>
        </a:p>
      </dgm:t>
    </dgm:pt>
    <dgm:pt modelId="{D2DA33AE-7A0B-41A8-8442-EF239C99880F}" type="pres">
      <dgm:prSet presAssocID="{6732ECFA-2F8F-48E0-9BC0-F72B672E8231}" presName="linNode" presStyleCnt="0"/>
      <dgm:spPr/>
    </dgm:pt>
    <dgm:pt modelId="{BBC78CFF-5CD6-441F-9088-64C9888786BF}" type="pres">
      <dgm:prSet presAssocID="{6732ECFA-2F8F-48E0-9BC0-F72B672E8231}" presName="parentText" presStyleLbl="node1" presStyleIdx="0" presStyleCnt="3" custScaleX="76487">
        <dgm:presLayoutVars>
          <dgm:chMax val="1"/>
          <dgm:bulletEnabled val="1"/>
        </dgm:presLayoutVars>
      </dgm:prSet>
      <dgm:spPr/>
      <dgm:t>
        <a:bodyPr/>
        <a:lstStyle/>
        <a:p>
          <a:endParaRPr lang="es-CR"/>
        </a:p>
      </dgm:t>
    </dgm:pt>
    <dgm:pt modelId="{DCA2DB66-0167-4CDE-AC3A-D2F557748D47}" type="pres">
      <dgm:prSet presAssocID="{6732ECFA-2F8F-48E0-9BC0-F72B672E8231}" presName="descendantText" presStyleLbl="alignAccFollowNode1" presStyleIdx="0" presStyleCnt="3" custScaleX="113337" custScaleY="71435">
        <dgm:presLayoutVars>
          <dgm:bulletEnabled val="1"/>
        </dgm:presLayoutVars>
      </dgm:prSet>
      <dgm:spPr/>
      <dgm:t>
        <a:bodyPr/>
        <a:lstStyle/>
        <a:p>
          <a:endParaRPr lang="es-CR"/>
        </a:p>
      </dgm:t>
    </dgm:pt>
    <dgm:pt modelId="{E0679263-6E0C-4372-8B84-71CA3E9A2F4E}" type="pres">
      <dgm:prSet presAssocID="{CC68F6A1-5D0A-43E6-BB71-E33675FDB059}" presName="sp" presStyleCnt="0"/>
      <dgm:spPr/>
    </dgm:pt>
    <dgm:pt modelId="{AB3CBE79-E3AC-4A0F-8712-BAA46C3795C4}" type="pres">
      <dgm:prSet presAssocID="{759087A5-58E2-462E-9AD8-D84E4DC38F05}" presName="linNode" presStyleCnt="0"/>
      <dgm:spPr/>
    </dgm:pt>
    <dgm:pt modelId="{3CC4A5AA-5456-4C60-899F-857D212A0462}" type="pres">
      <dgm:prSet presAssocID="{759087A5-58E2-462E-9AD8-D84E4DC38F05}" presName="parentText" presStyleLbl="node1" presStyleIdx="1" presStyleCnt="3" custScaleX="76660">
        <dgm:presLayoutVars>
          <dgm:chMax val="1"/>
          <dgm:bulletEnabled val="1"/>
        </dgm:presLayoutVars>
      </dgm:prSet>
      <dgm:spPr/>
      <dgm:t>
        <a:bodyPr/>
        <a:lstStyle/>
        <a:p>
          <a:endParaRPr lang="es-CR"/>
        </a:p>
      </dgm:t>
    </dgm:pt>
    <dgm:pt modelId="{4E985B27-228B-41F9-9223-EFEB246AB2F8}" type="pres">
      <dgm:prSet presAssocID="{759087A5-58E2-462E-9AD8-D84E4DC38F05}" presName="descendantText" presStyleLbl="alignAccFollowNode1" presStyleIdx="1" presStyleCnt="3" custScaleX="113089" custScaleY="163566" custLinFactNeighborX="669" custLinFactNeighborY="-12951">
        <dgm:presLayoutVars>
          <dgm:bulletEnabled val="1"/>
        </dgm:presLayoutVars>
      </dgm:prSet>
      <dgm:spPr/>
      <dgm:t>
        <a:bodyPr/>
        <a:lstStyle/>
        <a:p>
          <a:endParaRPr lang="es-CR"/>
        </a:p>
      </dgm:t>
    </dgm:pt>
    <dgm:pt modelId="{311DD7E0-0AD1-4435-A5AC-77D08F755D9C}" type="pres">
      <dgm:prSet presAssocID="{14453FB2-4F74-4CB8-BEBA-A682FE374AB1}" presName="sp" presStyleCnt="0"/>
      <dgm:spPr/>
    </dgm:pt>
    <dgm:pt modelId="{7674FFDE-E809-4267-926C-079F307F2041}" type="pres">
      <dgm:prSet presAssocID="{B4C1D48F-C967-4796-BDAD-13A0BB0FC8CB}" presName="linNode" presStyleCnt="0"/>
      <dgm:spPr/>
    </dgm:pt>
    <dgm:pt modelId="{DE87253A-A07E-4AEE-A2E3-94BA9EAEEE6E}" type="pres">
      <dgm:prSet presAssocID="{B4C1D48F-C967-4796-BDAD-13A0BB0FC8CB}" presName="parentText" presStyleLbl="node1" presStyleIdx="2" presStyleCnt="3" custScaleX="76660">
        <dgm:presLayoutVars>
          <dgm:chMax val="1"/>
          <dgm:bulletEnabled val="1"/>
        </dgm:presLayoutVars>
      </dgm:prSet>
      <dgm:spPr/>
      <dgm:t>
        <a:bodyPr/>
        <a:lstStyle/>
        <a:p>
          <a:endParaRPr lang="es-CR"/>
        </a:p>
      </dgm:t>
    </dgm:pt>
    <dgm:pt modelId="{70C52601-2F00-4C38-A0E1-186C675BD9B5}" type="pres">
      <dgm:prSet presAssocID="{B4C1D48F-C967-4796-BDAD-13A0BB0FC8CB}" presName="descendantText" presStyleLbl="alignAccFollowNode1" presStyleIdx="2" presStyleCnt="3" custScaleX="112989" custScaleY="166835" custLinFactNeighborX="187" custLinFactNeighborY="27189">
        <dgm:presLayoutVars>
          <dgm:bulletEnabled val="1"/>
        </dgm:presLayoutVars>
      </dgm:prSet>
      <dgm:spPr/>
      <dgm:t>
        <a:bodyPr/>
        <a:lstStyle/>
        <a:p>
          <a:endParaRPr lang="es-CR"/>
        </a:p>
      </dgm:t>
    </dgm:pt>
  </dgm:ptLst>
  <dgm:cxnLst>
    <dgm:cxn modelId="{B9A2764F-1A64-4B40-B39B-A7DA3F6844C8}" type="presOf" srcId="{EC1E38F1-585F-4B1A-87CD-8D3ACF5F30FC}" destId="{70C52601-2F00-4C38-A0E1-186C675BD9B5}" srcOrd="0" destOrd="2" presId="urn:microsoft.com/office/officeart/2005/8/layout/vList5"/>
    <dgm:cxn modelId="{72652064-D4E6-4768-BBB4-611A23DCDC3A}" type="presOf" srcId="{4FA0AD7A-CA86-4D1D-9787-E3C887CD06DC}" destId="{4E985B27-228B-41F9-9223-EFEB246AB2F8}" srcOrd="0" destOrd="2" presId="urn:microsoft.com/office/officeart/2005/8/layout/vList5"/>
    <dgm:cxn modelId="{B1C91A6C-FE6A-4AC7-B4D5-BDF68AE36F6C}" srcId="{759087A5-58E2-462E-9AD8-D84E4DC38F05}" destId="{76B598E3-C473-4E4A-8B5B-FFDC2D942893}" srcOrd="0" destOrd="0" parTransId="{9DAC51E7-B781-410F-9483-254AA92E8BE2}" sibTransId="{C1F6B592-50BB-4590-8924-A987A3456C31}"/>
    <dgm:cxn modelId="{74A57A01-A818-4A4D-BF34-5C1E1AD5C8B4}" srcId="{759087A5-58E2-462E-9AD8-D84E4DC38F05}" destId="{36931DD3-FF76-46E2-947D-B425DD41279A}" srcOrd="1" destOrd="0" parTransId="{36DB9F91-4B0F-40BB-A891-8C071EA23D43}" sibTransId="{974701DE-7957-48C8-88F8-164C61645964}"/>
    <dgm:cxn modelId="{166EF3BA-B939-4647-9C89-C166B740E713}" srcId="{FF583744-D54E-423C-A2C7-D89D64924164}" destId="{759087A5-58E2-462E-9AD8-D84E4DC38F05}" srcOrd="1" destOrd="0" parTransId="{4B710E02-F1B4-4DCF-9CBA-467E4C5EE880}" sibTransId="{14453FB2-4F74-4CB8-BEBA-A682FE374AB1}"/>
    <dgm:cxn modelId="{93466677-EA47-4B77-B798-4E5529E491F7}" type="presOf" srcId="{36931DD3-FF76-46E2-947D-B425DD41279A}" destId="{4E985B27-228B-41F9-9223-EFEB246AB2F8}" srcOrd="0" destOrd="1" presId="urn:microsoft.com/office/officeart/2005/8/layout/vList5"/>
    <dgm:cxn modelId="{55E65772-0E50-4021-83F1-37E0252C900A}" srcId="{759087A5-58E2-462E-9AD8-D84E4DC38F05}" destId="{4FA0AD7A-CA86-4D1D-9787-E3C887CD06DC}" srcOrd="2" destOrd="0" parTransId="{827AE98D-9EA5-44A5-9CA8-5CC53A10E6B3}" sibTransId="{0BE02129-7914-4BEC-ADC6-4DB6CF7B9F55}"/>
    <dgm:cxn modelId="{9DA9C628-89A0-4E4F-8F87-686923CC4C81}" srcId="{B4C1D48F-C967-4796-BDAD-13A0BB0FC8CB}" destId="{4E6FDB13-032C-4C91-87DD-F4952587832B}" srcOrd="4" destOrd="0" parTransId="{F01C9A09-1E62-4ACB-8BCC-FB6A4670DFEA}" sibTransId="{CBA23335-770A-4B61-B886-C6E84ECB4835}"/>
    <dgm:cxn modelId="{770D1D97-3005-4EB8-8CCD-807A4C4953B6}" type="presOf" srcId="{34C1E83F-27AD-4BD3-AA16-CAEE068B8F93}" destId="{DCA2DB66-0167-4CDE-AC3A-D2F557748D47}" srcOrd="0" destOrd="1" presId="urn:microsoft.com/office/officeart/2005/8/layout/vList5"/>
    <dgm:cxn modelId="{677F276A-709D-4E3D-B7A5-C81B8C78F073}" srcId="{759087A5-58E2-462E-9AD8-D84E4DC38F05}" destId="{99D90E0A-7141-4827-980E-AB4E815F7BB8}" srcOrd="3" destOrd="0" parTransId="{8550FA73-F2F6-472D-B0F0-7D9BA788C838}" sibTransId="{7E8F6515-C29E-4CE3-97A5-8E824202BF7F}"/>
    <dgm:cxn modelId="{15E4EEB0-BFFB-4C55-88F7-C70F8F69582A}" srcId="{FF583744-D54E-423C-A2C7-D89D64924164}" destId="{B4C1D48F-C967-4796-BDAD-13A0BB0FC8CB}" srcOrd="2" destOrd="0" parTransId="{066AB35B-B447-4586-A523-94EC03250744}" sibTransId="{B933F212-6950-4EB2-8DB3-03E4265A6275}"/>
    <dgm:cxn modelId="{EF3DC083-4D39-4A17-81CA-C4819CA58AEF}" type="presOf" srcId="{B91C113B-68BA-4B66-83F0-C3117915EF12}" destId="{70C52601-2F00-4C38-A0E1-186C675BD9B5}" srcOrd="0" destOrd="0" presId="urn:microsoft.com/office/officeart/2005/8/layout/vList5"/>
    <dgm:cxn modelId="{64D99FB5-4A1C-476E-9DDE-D325BD9DA665}" type="presOf" srcId="{B4C1D48F-C967-4796-BDAD-13A0BB0FC8CB}" destId="{DE87253A-A07E-4AEE-A2E3-94BA9EAEEE6E}" srcOrd="0" destOrd="0" presId="urn:microsoft.com/office/officeart/2005/8/layout/vList5"/>
    <dgm:cxn modelId="{F7AF85E4-2929-48D5-B381-B878441800C2}" type="presOf" srcId="{99D90E0A-7141-4827-980E-AB4E815F7BB8}" destId="{4E985B27-228B-41F9-9223-EFEB246AB2F8}" srcOrd="0" destOrd="3" presId="urn:microsoft.com/office/officeart/2005/8/layout/vList5"/>
    <dgm:cxn modelId="{9ACF9146-9797-46D3-8073-5A059CA92C72}" srcId="{FF583744-D54E-423C-A2C7-D89D64924164}" destId="{6732ECFA-2F8F-48E0-9BC0-F72B672E8231}" srcOrd="0" destOrd="0" parTransId="{DD554240-0D64-4216-816A-301F6281804F}" sibTransId="{CC68F6A1-5D0A-43E6-BB71-E33675FDB059}"/>
    <dgm:cxn modelId="{00470B3D-B064-4BD2-B559-337A50241FBF}" srcId="{B4C1D48F-C967-4796-BDAD-13A0BB0FC8CB}" destId="{364892CB-F3D3-42B7-A8D0-7807FDE1C20F}" srcOrd="3" destOrd="0" parTransId="{C7525432-EBEE-4487-A981-9BA3E6DD7B0D}" sibTransId="{35714388-00B4-48E7-9662-CD1BACA819DD}"/>
    <dgm:cxn modelId="{E6061B02-D142-4EBB-A0BA-23608A705628}" srcId="{B4C1D48F-C967-4796-BDAD-13A0BB0FC8CB}" destId="{EC1E38F1-585F-4B1A-87CD-8D3ACF5F30FC}" srcOrd="2" destOrd="0" parTransId="{E101C814-09D8-4540-8E64-7F1012598333}" sibTransId="{F3BAE449-2900-4ABC-8DF7-3F5E04478609}"/>
    <dgm:cxn modelId="{B40B64CD-A59F-4761-8956-192F93154766}" type="presOf" srcId="{FF583744-D54E-423C-A2C7-D89D64924164}" destId="{92603C2A-9CBE-4081-8BFD-4016E0255FBE}" srcOrd="0" destOrd="0" presId="urn:microsoft.com/office/officeart/2005/8/layout/vList5"/>
    <dgm:cxn modelId="{D618272E-A904-487E-8511-4C86DBE115BD}" srcId="{6732ECFA-2F8F-48E0-9BC0-F72B672E8231}" destId="{03CF9143-1234-4A48-B65D-CA8F41A91844}" srcOrd="0" destOrd="0" parTransId="{7C9CD67C-F3EA-4EE3-A915-5F714896EEF6}" sibTransId="{EAFAAC6E-154D-4BAF-8AFE-0357E43520AA}"/>
    <dgm:cxn modelId="{1D2A13D9-9C2B-4B73-9F35-27CF1C2262BF}" srcId="{6732ECFA-2F8F-48E0-9BC0-F72B672E8231}" destId="{34C1E83F-27AD-4BD3-AA16-CAEE068B8F93}" srcOrd="1" destOrd="0" parTransId="{A87C44B0-27D8-4A60-98A2-4F2E13386A62}" sibTransId="{8EBB84F0-DB53-4EAE-987C-45E96EA40059}"/>
    <dgm:cxn modelId="{B8B751F5-9B02-4AC8-B7FF-A1974E2E99A3}" type="presOf" srcId="{2BF19341-8914-4E68-95B5-7A977AD6FB24}" destId="{70C52601-2F00-4C38-A0E1-186C675BD9B5}" srcOrd="0" destOrd="1" presId="urn:microsoft.com/office/officeart/2005/8/layout/vList5"/>
    <dgm:cxn modelId="{D3F91F0D-C356-4589-B8B9-9CA8E3C5B035}" type="presOf" srcId="{76B598E3-C473-4E4A-8B5B-FFDC2D942893}" destId="{4E985B27-228B-41F9-9223-EFEB246AB2F8}" srcOrd="0" destOrd="0" presId="urn:microsoft.com/office/officeart/2005/8/layout/vList5"/>
    <dgm:cxn modelId="{9255060D-5A47-42E6-839F-2BEB6AB6A349}" type="presOf" srcId="{4E6FDB13-032C-4C91-87DD-F4952587832B}" destId="{70C52601-2F00-4C38-A0E1-186C675BD9B5}" srcOrd="0" destOrd="4" presId="urn:microsoft.com/office/officeart/2005/8/layout/vList5"/>
    <dgm:cxn modelId="{1FED0EE0-4E26-4437-B0CC-9F85F775A0C3}" srcId="{B4C1D48F-C967-4796-BDAD-13A0BB0FC8CB}" destId="{B91C113B-68BA-4B66-83F0-C3117915EF12}" srcOrd="0" destOrd="0" parTransId="{FFC534D5-AE5C-4294-AC38-E18265511ED5}" sibTransId="{AB2E643F-0599-439C-85AB-3F1EC0A8D860}"/>
    <dgm:cxn modelId="{09337C42-2E13-4E99-9C43-5EB8607FA357}" type="presOf" srcId="{03CF9143-1234-4A48-B65D-CA8F41A91844}" destId="{DCA2DB66-0167-4CDE-AC3A-D2F557748D47}" srcOrd="0" destOrd="0" presId="urn:microsoft.com/office/officeart/2005/8/layout/vList5"/>
    <dgm:cxn modelId="{32C2486B-0B84-46B2-8338-813BB2C9B0E5}" srcId="{B4C1D48F-C967-4796-BDAD-13A0BB0FC8CB}" destId="{2BF19341-8914-4E68-95B5-7A977AD6FB24}" srcOrd="1" destOrd="0" parTransId="{40F9BF81-47CB-4A1A-990E-E9AEF1F0664B}" sibTransId="{B6B204F5-71D0-4652-9619-8892AC4494F6}"/>
    <dgm:cxn modelId="{A3989454-BF71-4581-9A4A-26933211FA44}" type="presOf" srcId="{364892CB-F3D3-42B7-A8D0-7807FDE1C20F}" destId="{70C52601-2F00-4C38-A0E1-186C675BD9B5}" srcOrd="0" destOrd="3" presId="urn:microsoft.com/office/officeart/2005/8/layout/vList5"/>
    <dgm:cxn modelId="{67E3DE37-DCF6-4F79-A174-717C7C1C9978}" type="presOf" srcId="{759087A5-58E2-462E-9AD8-D84E4DC38F05}" destId="{3CC4A5AA-5456-4C60-899F-857D212A0462}" srcOrd="0" destOrd="0" presId="urn:microsoft.com/office/officeart/2005/8/layout/vList5"/>
    <dgm:cxn modelId="{3712B2FA-69AC-4A09-80C9-BD2FB826834F}" type="presOf" srcId="{6732ECFA-2F8F-48E0-9BC0-F72B672E8231}" destId="{BBC78CFF-5CD6-441F-9088-64C9888786BF}" srcOrd="0" destOrd="0" presId="urn:microsoft.com/office/officeart/2005/8/layout/vList5"/>
    <dgm:cxn modelId="{262C6C62-E395-41A6-A40F-F105AC28DC61}" type="presParOf" srcId="{92603C2A-9CBE-4081-8BFD-4016E0255FBE}" destId="{D2DA33AE-7A0B-41A8-8442-EF239C99880F}" srcOrd="0" destOrd="0" presId="urn:microsoft.com/office/officeart/2005/8/layout/vList5"/>
    <dgm:cxn modelId="{0A56F038-B5B6-404B-9A99-5F612419ED8F}" type="presParOf" srcId="{D2DA33AE-7A0B-41A8-8442-EF239C99880F}" destId="{BBC78CFF-5CD6-441F-9088-64C9888786BF}" srcOrd="0" destOrd="0" presId="urn:microsoft.com/office/officeart/2005/8/layout/vList5"/>
    <dgm:cxn modelId="{47D86421-0F8C-41E0-9EA0-7B63B8CC8943}" type="presParOf" srcId="{D2DA33AE-7A0B-41A8-8442-EF239C99880F}" destId="{DCA2DB66-0167-4CDE-AC3A-D2F557748D47}" srcOrd="1" destOrd="0" presId="urn:microsoft.com/office/officeart/2005/8/layout/vList5"/>
    <dgm:cxn modelId="{D06970D4-1338-4511-B9DD-BEBF8C34EFA7}" type="presParOf" srcId="{92603C2A-9CBE-4081-8BFD-4016E0255FBE}" destId="{E0679263-6E0C-4372-8B84-71CA3E9A2F4E}" srcOrd="1" destOrd="0" presId="urn:microsoft.com/office/officeart/2005/8/layout/vList5"/>
    <dgm:cxn modelId="{DEF86F81-05BD-4215-B0D7-3ABE3A23CD6F}" type="presParOf" srcId="{92603C2A-9CBE-4081-8BFD-4016E0255FBE}" destId="{AB3CBE79-E3AC-4A0F-8712-BAA46C3795C4}" srcOrd="2" destOrd="0" presId="urn:microsoft.com/office/officeart/2005/8/layout/vList5"/>
    <dgm:cxn modelId="{83EF87F4-0981-418F-8D82-1CE513D82BF4}" type="presParOf" srcId="{AB3CBE79-E3AC-4A0F-8712-BAA46C3795C4}" destId="{3CC4A5AA-5456-4C60-899F-857D212A0462}" srcOrd="0" destOrd="0" presId="urn:microsoft.com/office/officeart/2005/8/layout/vList5"/>
    <dgm:cxn modelId="{9DDA60D4-D275-4DBF-BFED-ABFC0E7B69FE}" type="presParOf" srcId="{AB3CBE79-E3AC-4A0F-8712-BAA46C3795C4}" destId="{4E985B27-228B-41F9-9223-EFEB246AB2F8}" srcOrd="1" destOrd="0" presId="urn:microsoft.com/office/officeart/2005/8/layout/vList5"/>
    <dgm:cxn modelId="{E671EBAA-E636-488F-918A-96F5F624E47C}" type="presParOf" srcId="{92603C2A-9CBE-4081-8BFD-4016E0255FBE}" destId="{311DD7E0-0AD1-4435-A5AC-77D08F755D9C}" srcOrd="3" destOrd="0" presId="urn:microsoft.com/office/officeart/2005/8/layout/vList5"/>
    <dgm:cxn modelId="{D7CF79FA-3E21-40F3-BBFF-4241160FD8F3}" type="presParOf" srcId="{92603C2A-9CBE-4081-8BFD-4016E0255FBE}" destId="{7674FFDE-E809-4267-926C-079F307F2041}" srcOrd="4" destOrd="0" presId="urn:microsoft.com/office/officeart/2005/8/layout/vList5"/>
    <dgm:cxn modelId="{B3617065-21D9-4A9A-9B3C-F9606B6ADB84}" type="presParOf" srcId="{7674FFDE-E809-4267-926C-079F307F2041}" destId="{DE87253A-A07E-4AEE-A2E3-94BA9EAEEE6E}" srcOrd="0" destOrd="0" presId="urn:microsoft.com/office/officeart/2005/8/layout/vList5"/>
    <dgm:cxn modelId="{6B14A524-FD45-4E7F-96DD-585186502F91}" type="presParOf" srcId="{7674FFDE-E809-4267-926C-079F307F2041}" destId="{70C52601-2F00-4C38-A0E1-186C675BD9B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D78488D-F60D-4EF7-B5E1-BFE013416ECF}" type="doc">
      <dgm:prSet loTypeId="urn:microsoft.com/office/officeart/2005/8/layout/process4" loCatId="list" qsTypeId="urn:microsoft.com/office/officeart/2005/8/quickstyle/simple2" qsCatId="simple" csTypeId="urn:microsoft.com/office/officeart/2005/8/colors/accent3_1" csCatId="accent3" phldr="1"/>
      <dgm:spPr/>
      <dgm:t>
        <a:bodyPr/>
        <a:lstStyle/>
        <a:p>
          <a:endParaRPr lang="es-CR"/>
        </a:p>
      </dgm:t>
    </dgm:pt>
    <dgm:pt modelId="{B8C495EF-0669-4559-9C05-3A43154BA59E}">
      <dgm:prSet phldrT="[Texto]" custT="1"/>
      <dgm:spPr/>
      <dgm:t>
        <a:bodyPr/>
        <a:lstStyle/>
        <a:p>
          <a:r>
            <a:rPr lang="es-CR" sz="1800" b="1" dirty="0" smtClean="0"/>
            <a:t>Proceso de Validación Técnica</a:t>
          </a:r>
          <a:endParaRPr lang="es-CR" sz="1800" b="1" dirty="0"/>
        </a:p>
      </dgm:t>
    </dgm:pt>
    <dgm:pt modelId="{752A8470-B6E0-4416-9ACD-AF1D4B4B4A9A}" type="parTrans" cxnId="{BC3FBDA6-2644-4D54-A7B4-2959DCA62191}">
      <dgm:prSet/>
      <dgm:spPr/>
      <dgm:t>
        <a:bodyPr/>
        <a:lstStyle/>
        <a:p>
          <a:endParaRPr lang="es-CR"/>
        </a:p>
      </dgm:t>
    </dgm:pt>
    <dgm:pt modelId="{0BFFEA2F-1328-4BB0-9E50-BE426C7CC9F0}" type="sibTrans" cxnId="{BC3FBDA6-2644-4D54-A7B4-2959DCA62191}">
      <dgm:prSet/>
      <dgm:spPr/>
      <dgm:t>
        <a:bodyPr/>
        <a:lstStyle/>
        <a:p>
          <a:endParaRPr lang="es-CR"/>
        </a:p>
      </dgm:t>
    </dgm:pt>
    <dgm:pt modelId="{C3A4EF68-D42E-4A8F-BE51-D67FE38353E9}">
      <dgm:prSet phldrT="[Texto]" custT="1"/>
      <dgm:spPr/>
      <dgm:t>
        <a:bodyPr/>
        <a:lstStyle/>
        <a:p>
          <a:pPr algn="just"/>
          <a:r>
            <a:rPr lang="es-CR" sz="1400" dirty="0" smtClean="0"/>
            <a:t>Con especialistas o con  responsables de la información para revisión de hojas metodológicas, completarlas, identificar vacíos, identificar necesidades institucionales</a:t>
          </a:r>
          <a:endParaRPr lang="es-CR" sz="1400" dirty="0"/>
        </a:p>
      </dgm:t>
    </dgm:pt>
    <dgm:pt modelId="{2726A680-AC32-4D2E-BF94-860B27DB6C19}" type="parTrans" cxnId="{5526021F-3596-4002-ABAC-72A840AB30CD}">
      <dgm:prSet/>
      <dgm:spPr/>
      <dgm:t>
        <a:bodyPr/>
        <a:lstStyle/>
        <a:p>
          <a:endParaRPr lang="es-CR"/>
        </a:p>
      </dgm:t>
    </dgm:pt>
    <dgm:pt modelId="{7D46DDC1-B4D3-4503-BBF7-FEFC9EACC200}" type="sibTrans" cxnId="{5526021F-3596-4002-ABAC-72A840AB30CD}">
      <dgm:prSet/>
      <dgm:spPr/>
      <dgm:t>
        <a:bodyPr/>
        <a:lstStyle/>
        <a:p>
          <a:endParaRPr lang="es-CR"/>
        </a:p>
      </dgm:t>
    </dgm:pt>
    <dgm:pt modelId="{8203BFEF-0DAF-47C2-9211-9D40C4CFE2D2}">
      <dgm:prSet phldrT="[Texto]" custT="1"/>
      <dgm:spPr/>
      <dgm:t>
        <a:bodyPr/>
        <a:lstStyle/>
        <a:p>
          <a:pPr algn="just"/>
          <a:r>
            <a:rPr lang="es-CR" sz="1400" dirty="0" smtClean="0"/>
            <a:t>En el diseño incluir los costos asociados al desarrollo de indicadores específicos y  para atender necesidades institucionales</a:t>
          </a:r>
          <a:endParaRPr lang="es-CR" sz="1400" dirty="0"/>
        </a:p>
      </dgm:t>
    </dgm:pt>
    <dgm:pt modelId="{3D7C1045-20B8-410C-A567-15355D50E908}" type="parTrans" cxnId="{F97D9A8B-2F22-4AE9-BA1C-F49914F3B7B7}">
      <dgm:prSet/>
      <dgm:spPr/>
      <dgm:t>
        <a:bodyPr/>
        <a:lstStyle/>
        <a:p>
          <a:endParaRPr lang="es-CR"/>
        </a:p>
      </dgm:t>
    </dgm:pt>
    <dgm:pt modelId="{82723FCF-9067-4E73-A8E3-D9AA95006DCA}" type="sibTrans" cxnId="{F97D9A8B-2F22-4AE9-BA1C-F49914F3B7B7}">
      <dgm:prSet/>
      <dgm:spPr/>
      <dgm:t>
        <a:bodyPr/>
        <a:lstStyle/>
        <a:p>
          <a:endParaRPr lang="es-CR"/>
        </a:p>
      </dgm:t>
    </dgm:pt>
    <dgm:pt modelId="{A6F41E75-0319-4E24-BF6E-AC0EFAB10C38}">
      <dgm:prSet phldrT="[Texto]" custT="1"/>
      <dgm:spPr/>
      <dgm:t>
        <a:bodyPr/>
        <a:lstStyle/>
        <a:p>
          <a:r>
            <a:rPr lang="es-CR" sz="1800" b="1" dirty="0" smtClean="0"/>
            <a:t>Proceso de Revisión con Usuarios</a:t>
          </a:r>
          <a:endParaRPr lang="es-CR" sz="1800" b="1" dirty="0"/>
        </a:p>
      </dgm:t>
    </dgm:pt>
    <dgm:pt modelId="{7890B967-FF3B-4606-8C7D-0453D1F3380A}" type="parTrans" cxnId="{8F7A3E60-BB0A-4B54-B186-24E8A148CAEC}">
      <dgm:prSet/>
      <dgm:spPr/>
      <dgm:t>
        <a:bodyPr/>
        <a:lstStyle/>
        <a:p>
          <a:endParaRPr lang="es-CR"/>
        </a:p>
      </dgm:t>
    </dgm:pt>
    <dgm:pt modelId="{431E81E5-6301-43F3-A4B9-7AFA6CC7EEA1}" type="sibTrans" cxnId="{8F7A3E60-BB0A-4B54-B186-24E8A148CAEC}">
      <dgm:prSet/>
      <dgm:spPr/>
      <dgm:t>
        <a:bodyPr/>
        <a:lstStyle/>
        <a:p>
          <a:endParaRPr lang="es-CR"/>
        </a:p>
      </dgm:t>
    </dgm:pt>
    <dgm:pt modelId="{34F4628C-C7EE-433C-A27D-1F11554C209E}">
      <dgm:prSet phldrT="[Texto]" custT="1"/>
      <dgm:spPr/>
      <dgm:t>
        <a:bodyPr/>
        <a:lstStyle/>
        <a:p>
          <a:pPr algn="just"/>
          <a:r>
            <a:rPr lang="es-CR" sz="1400" dirty="0" smtClean="0"/>
            <a:t>Con diferentes  Usuarios del Sistema, para  intercambiar conocimiento, analizar la comprensión de los indicadores, su utilidad, incluir indicadores que se consideren necesarios en caso que sean viables</a:t>
          </a:r>
          <a:endParaRPr lang="es-CR" sz="1400" dirty="0"/>
        </a:p>
      </dgm:t>
    </dgm:pt>
    <dgm:pt modelId="{97B51C02-3E84-4F6A-A87C-C3E93C6E6136}" type="parTrans" cxnId="{79FC776F-2C2D-467E-BA8C-99C908E03E94}">
      <dgm:prSet/>
      <dgm:spPr/>
      <dgm:t>
        <a:bodyPr/>
        <a:lstStyle/>
        <a:p>
          <a:endParaRPr lang="es-CR"/>
        </a:p>
      </dgm:t>
    </dgm:pt>
    <dgm:pt modelId="{8120E86C-BF6D-4198-A314-D6DBD2E9659D}" type="sibTrans" cxnId="{79FC776F-2C2D-467E-BA8C-99C908E03E94}">
      <dgm:prSet/>
      <dgm:spPr/>
      <dgm:t>
        <a:bodyPr/>
        <a:lstStyle/>
        <a:p>
          <a:endParaRPr lang="es-CR"/>
        </a:p>
      </dgm:t>
    </dgm:pt>
    <dgm:pt modelId="{4750D38F-9232-4093-9B93-4C747857BC16}">
      <dgm:prSet phldrT="[Texto]" custT="1"/>
      <dgm:spPr/>
      <dgm:t>
        <a:bodyPr/>
        <a:lstStyle/>
        <a:p>
          <a:pPr algn="just"/>
          <a:r>
            <a:rPr lang="es-CR" sz="1400" dirty="0" smtClean="0"/>
            <a:t>En el diseño del Sistema, incluir necesidades de desarrollo de capacidades y los costos asociados, y establecer los mecanismos de coordinación y comunicación requeridos.</a:t>
          </a:r>
          <a:endParaRPr lang="es-CR" sz="1400" dirty="0"/>
        </a:p>
      </dgm:t>
    </dgm:pt>
    <dgm:pt modelId="{5E96ADD3-7B21-4126-8436-F0245D4669F1}" type="parTrans" cxnId="{3D7ED64C-184E-42FA-90EF-F7EC3E7B5190}">
      <dgm:prSet/>
      <dgm:spPr/>
      <dgm:t>
        <a:bodyPr/>
        <a:lstStyle/>
        <a:p>
          <a:endParaRPr lang="es-CR"/>
        </a:p>
      </dgm:t>
    </dgm:pt>
    <dgm:pt modelId="{152D0B0E-7D66-4911-B4FE-5775783C1B4B}" type="sibTrans" cxnId="{3D7ED64C-184E-42FA-90EF-F7EC3E7B5190}">
      <dgm:prSet/>
      <dgm:spPr/>
      <dgm:t>
        <a:bodyPr/>
        <a:lstStyle/>
        <a:p>
          <a:endParaRPr lang="es-CR"/>
        </a:p>
      </dgm:t>
    </dgm:pt>
    <dgm:pt modelId="{FFCF0B8F-22F6-4C09-ABB2-198E5FA0D799}">
      <dgm:prSet phldrT="[Texto]" custT="1"/>
      <dgm:spPr/>
      <dgm:t>
        <a:bodyPr/>
        <a:lstStyle/>
        <a:p>
          <a:r>
            <a:rPr lang="es-CR" sz="1600" b="1" dirty="0" smtClean="0"/>
            <a:t>LEGITIMACION </a:t>
          </a:r>
        </a:p>
        <a:p>
          <a:r>
            <a:rPr lang="es-CR" sz="1600" dirty="0" smtClean="0"/>
            <a:t>Propuesta de Sistema de Información sobre las Salvaguardas de la Cancún,  incluye la propuesta metodológica , instrumentos y mecanismos para el desarrollo del Sistema Nacional de Información (2014)</a:t>
          </a:r>
          <a:endParaRPr lang="es-CR" sz="1600" dirty="0"/>
        </a:p>
      </dgm:t>
    </dgm:pt>
    <dgm:pt modelId="{CB0BFC19-F4E8-4829-A7CE-664E9B443E4B}" type="sibTrans" cxnId="{0BE7062A-3F4E-4924-BE5B-594B33DF5288}">
      <dgm:prSet/>
      <dgm:spPr/>
      <dgm:t>
        <a:bodyPr/>
        <a:lstStyle/>
        <a:p>
          <a:endParaRPr lang="es-CR"/>
        </a:p>
      </dgm:t>
    </dgm:pt>
    <dgm:pt modelId="{ED90F4D6-C254-414A-A5E5-280DBCAD126D}" type="parTrans" cxnId="{0BE7062A-3F4E-4924-BE5B-594B33DF5288}">
      <dgm:prSet/>
      <dgm:spPr/>
      <dgm:t>
        <a:bodyPr/>
        <a:lstStyle/>
        <a:p>
          <a:endParaRPr lang="es-CR"/>
        </a:p>
      </dgm:t>
    </dgm:pt>
    <dgm:pt modelId="{7B3CB9F9-E0DA-487D-B21F-20CFF62A9B70}">
      <dgm:prSet phldrT="[Texto]" custT="1"/>
      <dgm:spPr/>
      <dgm:t>
        <a:bodyPr/>
        <a:lstStyle/>
        <a:p>
          <a:r>
            <a:rPr lang="es-ES_tradnl" sz="1800" b="1" dirty="0" smtClean="0"/>
            <a:t>SISTEMA DISEÑADO</a:t>
          </a:r>
          <a:endParaRPr lang="es-CR" sz="1800" b="1" dirty="0"/>
        </a:p>
      </dgm:t>
    </dgm:pt>
    <dgm:pt modelId="{526FC471-FB6B-4EC1-A7C2-2D4FA69F4D7C}" type="parTrans" cxnId="{5AFEDC69-7B91-4138-8864-D37018E822EC}">
      <dgm:prSet/>
      <dgm:spPr/>
      <dgm:t>
        <a:bodyPr/>
        <a:lstStyle/>
        <a:p>
          <a:endParaRPr lang="es-CR"/>
        </a:p>
      </dgm:t>
    </dgm:pt>
    <dgm:pt modelId="{A19211B0-D299-464D-A3F3-84DB8F40C6BA}" type="sibTrans" cxnId="{5AFEDC69-7B91-4138-8864-D37018E822EC}">
      <dgm:prSet/>
      <dgm:spPr/>
      <dgm:t>
        <a:bodyPr/>
        <a:lstStyle/>
        <a:p>
          <a:endParaRPr lang="es-CR"/>
        </a:p>
      </dgm:t>
    </dgm:pt>
    <dgm:pt modelId="{535363A2-969E-459D-A8DE-BAB81397F1ED}" type="pres">
      <dgm:prSet presAssocID="{CD78488D-F60D-4EF7-B5E1-BFE013416ECF}" presName="Name0" presStyleCnt="0">
        <dgm:presLayoutVars>
          <dgm:dir/>
          <dgm:animLvl val="lvl"/>
          <dgm:resizeHandles val="exact"/>
        </dgm:presLayoutVars>
      </dgm:prSet>
      <dgm:spPr/>
      <dgm:t>
        <a:bodyPr/>
        <a:lstStyle/>
        <a:p>
          <a:endParaRPr lang="es-CR"/>
        </a:p>
      </dgm:t>
    </dgm:pt>
    <dgm:pt modelId="{9A0E4BF6-1379-446F-96E9-D155E5646DC0}" type="pres">
      <dgm:prSet presAssocID="{7B3CB9F9-E0DA-487D-B21F-20CFF62A9B70}" presName="boxAndChildren" presStyleCnt="0"/>
      <dgm:spPr/>
    </dgm:pt>
    <dgm:pt modelId="{0AA5FA35-B1B1-42F6-8DA1-9BE3C8E58F5E}" type="pres">
      <dgm:prSet presAssocID="{7B3CB9F9-E0DA-487D-B21F-20CFF62A9B70}" presName="parentTextBox" presStyleLbl="node1" presStyleIdx="0" presStyleCnt="4" custScaleY="31448" custLinFactNeighborX="777" custLinFactNeighborY="-763"/>
      <dgm:spPr/>
      <dgm:t>
        <a:bodyPr/>
        <a:lstStyle/>
        <a:p>
          <a:endParaRPr lang="es-CR"/>
        </a:p>
      </dgm:t>
    </dgm:pt>
    <dgm:pt modelId="{B9D8D89E-3E47-4C47-BBD6-42989DB4645C}" type="pres">
      <dgm:prSet presAssocID="{CB0BFC19-F4E8-4829-A7CE-664E9B443E4B}" presName="sp" presStyleCnt="0"/>
      <dgm:spPr/>
    </dgm:pt>
    <dgm:pt modelId="{B8F0EA90-5EF8-4B0F-90F3-B0E8B6D079D6}" type="pres">
      <dgm:prSet presAssocID="{FFCF0B8F-22F6-4C09-ABB2-198E5FA0D799}" presName="arrowAndChildren" presStyleCnt="0"/>
      <dgm:spPr/>
    </dgm:pt>
    <dgm:pt modelId="{59F545DE-FE3C-410B-86AB-5E5F06DB728B}" type="pres">
      <dgm:prSet presAssocID="{FFCF0B8F-22F6-4C09-ABB2-198E5FA0D799}" presName="parentTextArrow" presStyleLbl="node1" presStyleIdx="1" presStyleCnt="4" custScaleY="85009"/>
      <dgm:spPr/>
      <dgm:t>
        <a:bodyPr/>
        <a:lstStyle/>
        <a:p>
          <a:endParaRPr lang="es-CR"/>
        </a:p>
      </dgm:t>
    </dgm:pt>
    <dgm:pt modelId="{509226AE-50DB-4000-A886-C13AF1FBC43A}" type="pres">
      <dgm:prSet presAssocID="{431E81E5-6301-43F3-A4B9-7AFA6CC7EEA1}" presName="sp" presStyleCnt="0"/>
      <dgm:spPr/>
    </dgm:pt>
    <dgm:pt modelId="{100AC84C-941A-43CD-89CA-D157BAAFF1D8}" type="pres">
      <dgm:prSet presAssocID="{A6F41E75-0319-4E24-BF6E-AC0EFAB10C38}" presName="arrowAndChildren" presStyleCnt="0"/>
      <dgm:spPr/>
    </dgm:pt>
    <dgm:pt modelId="{EF0B3393-44FC-42B1-A520-27E1A58D46D5}" type="pres">
      <dgm:prSet presAssocID="{A6F41E75-0319-4E24-BF6E-AC0EFAB10C38}" presName="parentTextArrow" presStyleLbl="node1" presStyleIdx="1" presStyleCnt="4"/>
      <dgm:spPr/>
      <dgm:t>
        <a:bodyPr/>
        <a:lstStyle/>
        <a:p>
          <a:endParaRPr lang="es-CR"/>
        </a:p>
      </dgm:t>
    </dgm:pt>
    <dgm:pt modelId="{284C987E-E318-4D84-95D4-40DB1FF9FB43}" type="pres">
      <dgm:prSet presAssocID="{A6F41E75-0319-4E24-BF6E-AC0EFAB10C38}" presName="arrow" presStyleLbl="node1" presStyleIdx="2" presStyleCnt="4" custScaleY="116601"/>
      <dgm:spPr/>
      <dgm:t>
        <a:bodyPr/>
        <a:lstStyle/>
        <a:p>
          <a:endParaRPr lang="es-CR"/>
        </a:p>
      </dgm:t>
    </dgm:pt>
    <dgm:pt modelId="{734BBB69-EFB3-4FC1-8367-140E2AE99F9E}" type="pres">
      <dgm:prSet presAssocID="{A6F41E75-0319-4E24-BF6E-AC0EFAB10C38}" presName="descendantArrow" presStyleCnt="0"/>
      <dgm:spPr/>
    </dgm:pt>
    <dgm:pt modelId="{171DAE75-D68B-4D99-8DB9-D7759695C6C8}" type="pres">
      <dgm:prSet presAssocID="{34F4628C-C7EE-433C-A27D-1F11554C209E}" presName="childTextArrow" presStyleLbl="fgAccFollowNode1" presStyleIdx="0" presStyleCnt="4" custScaleY="188279">
        <dgm:presLayoutVars>
          <dgm:bulletEnabled val="1"/>
        </dgm:presLayoutVars>
      </dgm:prSet>
      <dgm:spPr/>
      <dgm:t>
        <a:bodyPr/>
        <a:lstStyle/>
        <a:p>
          <a:endParaRPr lang="es-CR"/>
        </a:p>
      </dgm:t>
    </dgm:pt>
    <dgm:pt modelId="{13CF60E3-33AC-43A3-9BBF-7DAB71D3D627}" type="pres">
      <dgm:prSet presAssocID="{4750D38F-9232-4093-9B93-4C747857BC16}" presName="childTextArrow" presStyleLbl="fgAccFollowNode1" presStyleIdx="1" presStyleCnt="4" custScaleY="193992">
        <dgm:presLayoutVars>
          <dgm:bulletEnabled val="1"/>
        </dgm:presLayoutVars>
      </dgm:prSet>
      <dgm:spPr/>
      <dgm:t>
        <a:bodyPr/>
        <a:lstStyle/>
        <a:p>
          <a:endParaRPr lang="es-CR"/>
        </a:p>
      </dgm:t>
    </dgm:pt>
    <dgm:pt modelId="{F830D53A-7C87-45C1-9C10-56DD358B0E56}" type="pres">
      <dgm:prSet presAssocID="{0BFFEA2F-1328-4BB0-9E50-BE426C7CC9F0}" presName="sp" presStyleCnt="0"/>
      <dgm:spPr/>
    </dgm:pt>
    <dgm:pt modelId="{C9D2DAF4-FB16-4664-B7C7-B3EED1056DFC}" type="pres">
      <dgm:prSet presAssocID="{B8C495EF-0669-4559-9C05-3A43154BA59E}" presName="arrowAndChildren" presStyleCnt="0"/>
      <dgm:spPr/>
    </dgm:pt>
    <dgm:pt modelId="{A77676F3-9BDD-4385-A70F-7ED666857EAF}" type="pres">
      <dgm:prSet presAssocID="{B8C495EF-0669-4559-9C05-3A43154BA59E}" presName="parentTextArrow" presStyleLbl="node1" presStyleIdx="2" presStyleCnt="4"/>
      <dgm:spPr/>
      <dgm:t>
        <a:bodyPr/>
        <a:lstStyle/>
        <a:p>
          <a:endParaRPr lang="es-CR"/>
        </a:p>
      </dgm:t>
    </dgm:pt>
    <dgm:pt modelId="{268E49BD-58BB-450B-B2AD-9D9AEB81E18A}" type="pres">
      <dgm:prSet presAssocID="{B8C495EF-0669-4559-9C05-3A43154BA59E}" presName="arrow" presStyleLbl="node1" presStyleIdx="3" presStyleCnt="4"/>
      <dgm:spPr/>
      <dgm:t>
        <a:bodyPr/>
        <a:lstStyle/>
        <a:p>
          <a:endParaRPr lang="es-CR"/>
        </a:p>
      </dgm:t>
    </dgm:pt>
    <dgm:pt modelId="{EA3E2DF7-D8B3-48F7-AB12-BB9424E2BE69}" type="pres">
      <dgm:prSet presAssocID="{B8C495EF-0669-4559-9C05-3A43154BA59E}" presName="descendantArrow" presStyleCnt="0"/>
      <dgm:spPr/>
    </dgm:pt>
    <dgm:pt modelId="{654034BC-70BC-4374-82DA-56C6214708BD}" type="pres">
      <dgm:prSet presAssocID="{C3A4EF68-D42E-4A8F-BE51-D67FE38353E9}" presName="childTextArrow" presStyleLbl="fgAccFollowNode1" presStyleIdx="2" presStyleCnt="4" custScaleY="134283">
        <dgm:presLayoutVars>
          <dgm:bulletEnabled val="1"/>
        </dgm:presLayoutVars>
      </dgm:prSet>
      <dgm:spPr/>
      <dgm:t>
        <a:bodyPr/>
        <a:lstStyle/>
        <a:p>
          <a:endParaRPr lang="es-CR"/>
        </a:p>
      </dgm:t>
    </dgm:pt>
    <dgm:pt modelId="{1C89F71C-6881-4DEF-92AA-D331E2BDDFFB}" type="pres">
      <dgm:prSet presAssocID="{8203BFEF-0DAF-47C2-9211-9D40C4CFE2D2}" presName="childTextArrow" presStyleLbl="fgAccFollowNode1" presStyleIdx="3" presStyleCnt="4" custScaleY="134283">
        <dgm:presLayoutVars>
          <dgm:bulletEnabled val="1"/>
        </dgm:presLayoutVars>
      </dgm:prSet>
      <dgm:spPr/>
      <dgm:t>
        <a:bodyPr/>
        <a:lstStyle/>
        <a:p>
          <a:endParaRPr lang="es-CR"/>
        </a:p>
      </dgm:t>
    </dgm:pt>
  </dgm:ptLst>
  <dgm:cxnLst>
    <dgm:cxn modelId="{F753D9BF-B9A1-4667-882B-048047867E20}" type="presOf" srcId="{4750D38F-9232-4093-9B93-4C747857BC16}" destId="{13CF60E3-33AC-43A3-9BBF-7DAB71D3D627}" srcOrd="0" destOrd="0" presId="urn:microsoft.com/office/officeart/2005/8/layout/process4"/>
    <dgm:cxn modelId="{BC3FBDA6-2644-4D54-A7B4-2959DCA62191}" srcId="{CD78488D-F60D-4EF7-B5E1-BFE013416ECF}" destId="{B8C495EF-0669-4559-9C05-3A43154BA59E}" srcOrd="0" destOrd="0" parTransId="{752A8470-B6E0-4416-9ACD-AF1D4B4B4A9A}" sibTransId="{0BFFEA2F-1328-4BB0-9E50-BE426C7CC9F0}"/>
    <dgm:cxn modelId="{79FC776F-2C2D-467E-BA8C-99C908E03E94}" srcId="{A6F41E75-0319-4E24-BF6E-AC0EFAB10C38}" destId="{34F4628C-C7EE-433C-A27D-1F11554C209E}" srcOrd="0" destOrd="0" parTransId="{97B51C02-3E84-4F6A-A87C-C3E93C6E6136}" sibTransId="{8120E86C-BF6D-4198-A314-D6DBD2E9659D}"/>
    <dgm:cxn modelId="{84308111-C627-4335-AC09-43845772815E}" type="presOf" srcId="{B8C495EF-0669-4559-9C05-3A43154BA59E}" destId="{A77676F3-9BDD-4385-A70F-7ED666857EAF}" srcOrd="0" destOrd="0" presId="urn:microsoft.com/office/officeart/2005/8/layout/process4"/>
    <dgm:cxn modelId="{8F7A3E60-BB0A-4B54-B186-24E8A148CAEC}" srcId="{CD78488D-F60D-4EF7-B5E1-BFE013416ECF}" destId="{A6F41E75-0319-4E24-BF6E-AC0EFAB10C38}" srcOrd="1" destOrd="0" parTransId="{7890B967-FF3B-4606-8C7D-0453D1F3380A}" sibTransId="{431E81E5-6301-43F3-A4B9-7AFA6CC7EEA1}"/>
    <dgm:cxn modelId="{12AB0812-5204-4A8F-966A-3B480A34E9F1}" type="presOf" srcId="{8203BFEF-0DAF-47C2-9211-9D40C4CFE2D2}" destId="{1C89F71C-6881-4DEF-92AA-D331E2BDDFFB}" srcOrd="0" destOrd="0" presId="urn:microsoft.com/office/officeart/2005/8/layout/process4"/>
    <dgm:cxn modelId="{3D7ED64C-184E-42FA-90EF-F7EC3E7B5190}" srcId="{A6F41E75-0319-4E24-BF6E-AC0EFAB10C38}" destId="{4750D38F-9232-4093-9B93-4C747857BC16}" srcOrd="1" destOrd="0" parTransId="{5E96ADD3-7B21-4126-8436-F0245D4669F1}" sibTransId="{152D0B0E-7D66-4911-B4FE-5775783C1B4B}"/>
    <dgm:cxn modelId="{21534CD9-3D06-40F7-8C1D-57E82A5A319E}" type="presOf" srcId="{7B3CB9F9-E0DA-487D-B21F-20CFF62A9B70}" destId="{0AA5FA35-B1B1-42F6-8DA1-9BE3C8E58F5E}" srcOrd="0" destOrd="0" presId="urn:microsoft.com/office/officeart/2005/8/layout/process4"/>
    <dgm:cxn modelId="{5526021F-3596-4002-ABAC-72A840AB30CD}" srcId="{B8C495EF-0669-4559-9C05-3A43154BA59E}" destId="{C3A4EF68-D42E-4A8F-BE51-D67FE38353E9}" srcOrd="0" destOrd="0" parTransId="{2726A680-AC32-4D2E-BF94-860B27DB6C19}" sibTransId="{7D46DDC1-B4D3-4503-BBF7-FEFC9EACC200}"/>
    <dgm:cxn modelId="{A32B1A84-360C-4AE2-BE99-A3396C1DE76A}" type="presOf" srcId="{C3A4EF68-D42E-4A8F-BE51-D67FE38353E9}" destId="{654034BC-70BC-4374-82DA-56C6214708BD}" srcOrd="0" destOrd="0" presId="urn:microsoft.com/office/officeart/2005/8/layout/process4"/>
    <dgm:cxn modelId="{9DFFC6C8-D3F7-4F86-BD0B-4C552CF53B14}" type="presOf" srcId="{FFCF0B8F-22F6-4C09-ABB2-198E5FA0D799}" destId="{59F545DE-FE3C-410B-86AB-5E5F06DB728B}" srcOrd="0" destOrd="0" presId="urn:microsoft.com/office/officeart/2005/8/layout/process4"/>
    <dgm:cxn modelId="{10CDADA1-36CA-4612-92CE-8BA51E159D25}" type="presOf" srcId="{CD78488D-F60D-4EF7-B5E1-BFE013416ECF}" destId="{535363A2-969E-459D-A8DE-BAB81397F1ED}" srcOrd="0" destOrd="0" presId="urn:microsoft.com/office/officeart/2005/8/layout/process4"/>
    <dgm:cxn modelId="{0BE7062A-3F4E-4924-BE5B-594B33DF5288}" srcId="{CD78488D-F60D-4EF7-B5E1-BFE013416ECF}" destId="{FFCF0B8F-22F6-4C09-ABB2-198E5FA0D799}" srcOrd="2" destOrd="0" parTransId="{ED90F4D6-C254-414A-A5E5-280DBCAD126D}" sibTransId="{CB0BFC19-F4E8-4829-A7CE-664E9B443E4B}"/>
    <dgm:cxn modelId="{9C2029FB-171A-4E05-90B0-A7CBAF50D0AD}" type="presOf" srcId="{A6F41E75-0319-4E24-BF6E-AC0EFAB10C38}" destId="{284C987E-E318-4D84-95D4-40DB1FF9FB43}" srcOrd="1" destOrd="0" presId="urn:microsoft.com/office/officeart/2005/8/layout/process4"/>
    <dgm:cxn modelId="{8A459D05-1D4C-4495-8823-BF39A6538575}" type="presOf" srcId="{A6F41E75-0319-4E24-BF6E-AC0EFAB10C38}" destId="{EF0B3393-44FC-42B1-A520-27E1A58D46D5}" srcOrd="0" destOrd="0" presId="urn:microsoft.com/office/officeart/2005/8/layout/process4"/>
    <dgm:cxn modelId="{E18A1AD9-04D6-4783-997F-AE25816537D6}" type="presOf" srcId="{34F4628C-C7EE-433C-A27D-1F11554C209E}" destId="{171DAE75-D68B-4D99-8DB9-D7759695C6C8}" srcOrd="0" destOrd="0" presId="urn:microsoft.com/office/officeart/2005/8/layout/process4"/>
    <dgm:cxn modelId="{F97D9A8B-2F22-4AE9-BA1C-F49914F3B7B7}" srcId="{B8C495EF-0669-4559-9C05-3A43154BA59E}" destId="{8203BFEF-0DAF-47C2-9211-9D40C4CFE2D2}" srcOrd="1" destOrd="0" parTransId="{3D7C1045-20B8-410C-A567-15355D50E908}" sibTransId="{82723FCF-9067-4E73-A8E3-D9AA95006DCA}"/>
    <dgm:cxn modelId="{D859F6BB-99BA-4B36-BD66-3E20913B7A14}" type="presOf" srcId="{B8C495EF-0669-4559-9C05-3A43154BA59E}" destId="{268E49BD-58BB-450B-B2AD-9D9AEB81E18A}" srcOrd="1" destOrd="0" presId="urn:microsoft.com/office/officeart/2005/8/layout/process4"/>
    <dgm:cxn modelId="{5AFEDC69-7B91-4138-8864-D37018E822EC}" srcId="{CD78488D-F60D-4EF7-B5E1-BFE013416ECF}" destId="{7B3CB9F9-E0DA-487D-B21F-20CFF62A9B70}" srcOrd="3" destOrd="0" parTransId="{526FC471-FB6B-4EC1-A7C2-2D4FA69F4D7C}" sibTransId="{A19211B0-D299-464D-A3F3-84DB8F40C6BA}"/>
    <dgm:cxn modelId="{128D8D54-B141-444A-8C8C-6C3DDCD66E01}" type="presParOf" srcId="{535363A2-969E-459D-A8DE-BAB81397F1ED}" destId="{9A0E4BF6-1379-446F-96E9-D155E5646DC0}" srcOrd="0" destOrd="0" presId="urn:microsoft.com/office/officeart/2005/8/layout/process4"/>
    <dgm:cxn modelId="{31C05A26-D085-4EB5-80D0-C9CCA060711E}" type="presParOf" srcId="{9A0E4BF6-1379-446F-96E9-D155E5646DC0}" destId="{0AA5FA35-B1B1-42F6-8DA1-9BE3C8E58F5E}" srcOrd="0" destOrd="0" presId="urn:microsoft.com/office/officeart/2005/8/layout/process4"/>
    <dgm:cxn modelId="{2DB10BD9-CDDB-4577-A3D1-93C8FFFA5F59}" type="presParOf" srcId="{535363A2-969E-459D-A8DE-BAB81397F1ED}" destId="{B9D8D89E-3E47-4C47-BBD6-42989DB4645C}" srcOrd="1" destOrd="0" presId="urn:microsoft.com/office/officeart/2005/8/layout/process4"/>
    <dgm:cxn modelId="{71E14308-48DF-49F7-BA73-DD9F299CA40D}" type="presParOf" srcId="{535363A2-969E-459D-A8DE-BAB81397F1ED}" destId="{B8F0EA90-5EF8-4B0F-90F3-B0E8B6D079D6}" srcOrd="2" destOrd="0" presId="urn:microsoft.com/office/officeart/2005/8/layout/process4"/>
    <dgm:cxn modelId="{D4A951C4-3004-4C31-B19E-01310C1B4B98}" type="presParOf" srcId="{B8F0EA90-5EF8-4B0F-90F3-B0E8B6D079D6}" destId="{59F545DE-FE3C-410B-86AB-5E5F06DB728B}" srcOrd="0" destOrd="0" presId="urn:microsoft.com/office/officeart/2005/8/layout/process4"/>
    <dgm:cxn modelId="{DDCCC86C-CBE0-42CB-8079-2F68C598253F}" type="presParOf" srcId="{535363A2-969E-459D-A8DE-BAB81397F1ED}" destId="{509226AE-50DB-4000-A886-C13AF1FBC43A}" srcOrd="3" destOrd="0" presId="urn:microsoft.com/office/officeart/2005/8/layout/process4"/>
    <dgm:cxn modelId="{166F11AC-69F2-4CBB-AB2D-2BE3560D5259}" type="presParOf" srcId="{535363A2-969E-459D-A8DE-BAB81397F1ED}" destId="{100AC84C-941A-43CD-89CA-D157BAAFF1D8}" srcOrd="4" destOrd="0" presId="urn:microsoft.com/office/officeart/2005/8/layout/process4"/>
    <dgm:cxn modelId="{8E00191D-3643-49E2-A68A-F7D39410DFA0}" type="presParOf" srcId="{100AC84C-941A-43CD-89CA-D157BAAFF1D8}" destId="{EF0B3393-44FC-42B1-A520-27E1A58D46D5}" srcOrd="0" destOrd="0" presId="urn:microsoft.com/office/officeart/2005/8/layout/process4"/>
    <dgm:cxn modelId="{2D7E5F6D-0D2E-463B-8D23-D30A768D898C}" type="presParOf" srcId="{100AC84C-941A-43CD-89CA-D157BAAFF1D8}" destId="{284C987E-E318-4D84-95D4-40DB1FF9FB43}" srcOrd="1" destOrd="0" presId="urn:microsoft.com/office/officeart/2005/8/layout/process4"/>
    <dgm:cxn modelId="{5128633E-3282-4C46-A9FA-DF00C92120CB}" type="presParOf" srcId="{100AC84C-941A-43CD-89CA-D157BAAFF1D8}" destId="{734BBB69-EFB3-4FC1-8367-140E2AE99F9E}" srcOrd="2" destOrd="0" presId="urn:microsoft.com/office/officeart/2005/8/layout/process4"/>
    <dgm:cxn modelId="{82805EF8-DB45-42C8-9ADC-F78F2FBCE96B}" type="presParOf" srcId="{734BBB69-EFB3-4FC1-8367-140E2AE99F9E}" destId="{171DAE75-D68B-4D99-8DB9-D7759695C6C8}" srcOrd="0" destOrd="0" presId="urn:microsoft.com/office/officeart/2005/8/layout/process4"/>
    <dgm:cxn modelId="{232D338E-9F1D-435A-B3FF-B35ED72B53EF}" type="presParOf" srcId="{734BBB69-EFB3-4FC1-8367-140E2AE99F9E}" destId="{13CF60E3-33AC-43A3-9BBF-7DAB71D3D627}" srcOrd="1" destOrd="0" presId="urn:microsoft.com/office/officeart/2005/8/layout/process4"/>
    <dgm:cxn modelId="{70C46A8E-9831-46DC-833B-A8E19979DAC9}" type="presParOf" srcId="{535363A2-969E-459D-A8DE-BAB81397F1ED}" destId="{F830D53A-7C87-45C1-9C10-56DD358B0E56}" srcOrd="5" destOrd="0" presId="urn:microsoft.com/office/officeart/2005/8/layout/process4"/>
    <dgm:cxn modelId="{92EBF085-25EF-472D-B2BA-21142AC6EA63}" type="presParOf" srcId="{535363A2-969E-459D-A8DE-BAB81397F1ED}" destId="{C9D2DAF4-FB16-4664-B7C7-B3EED1056DFC}" srcOrd="6" destOrd="0" presId="urn:microsoft.com/office/officeart/2005/8/layout/process4"/>
    <dgm:cxn modelId="{B88BEBC1-C01B-41E8-A58B-CB088467F1B5}" type="presParOf" srcId="{C9D2DAF4-FB16-4664-B7C7-B3EED1056DFC}" destId="{A77676F3-9BDD-4385-A70F-7ED666857EAF}" srcOrd="0" destOrd="0" presId="urn:microsoft.com/office/officeart/2005/8/layout/process4"/>
    <dgm:cxn modelId="{880D1CDE-CF48-492D-AB21-EA63D46FD806}" type="presParOf" srcId="{C9D2DAF4-FB16-4664-B7C7-B3EED1056DFC}" destId="{268E49BD-58BB-450B-B2AD-9D9AEB81E18A}" srcOrd="1" destOrd="0" presId="urn:microsoft.com/office/officeart/2005/8/layout/process4"/>
    <dgm:cxn modelId="{2D7A9C14-A377-43C0-A04F-F2036B690381}" type="presParOf" srcId="{C9D2DAF4-FB16-4664-B7C7-B3EED1056DFC}" destId="{EA3E2DF7-D8B3-48F7-AB12-BB9424E2BE69}" srcOrd="2" destOrd="0" presId="urn:microsoft.com/office/officeart/2005/8/layout/process4"/>
    <dgm:cxn modelId="{02297600-A72D-44F4-BB97-753CBC453617}" type="presParOf" srcId="{EA3E2DF7-D8B3-48F7-AB12-BB9424E2BE69}" destId="{654034BC-70BC-4374-82DA-56C6214708BD}" srcOrd="0" destOrd="0" presId="urn:microsoft.com/office/officeart/2005/8/layout/process4"/>
    <dgm:cxn modelId="{EE541FD7-0DB2-45E1-8459-2877A70592F4}" type="presParOf" srcId="{EA3E2DF7-D8B3-48F7-AB12-BB9424E2BE69}" destId="{1C89F71C-6881-4DEF-92AA-D331E2BDDFFB}"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drawing1.x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drawing1.xml><?xml version="1.0" encoding="utf-8"?>
<c:userShapes xmlns:c="http://schemas.openxmlformats.org/drawingml/2006/chart">
  <cdr:relSizeAnchor xmlns:cdr="http://schemas.openxmlformats.org/drawingml/2006/chartDrawing">
    <cdr:from>
      <cdr:x>0.0522</cdr:x>
      <cdr:y>0.05948</cdr:y>
    </cdr:from>
    <cdr:to>
      <cdr:x>0.53378</cdr:x>
      <cdr:y>0.25459</cdr:y>
    </cdr:to>
    <cdr:pic>
      <cdr:nvPicPr>
        <cdr:cNvPr id="2"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206828" y="152400"/>
          <a:ext cx="1908213" cy="499916"/>
        </a:xfrm>
        <a:prstGeom xmlns:a="http://schemas.openxmlformats.org/drawingml/2006/main" prst="rect">
          <a:avLst/>
        </a:prstGeom>
      </cdr:spPr>
    </cdr:pic>
  </cdr:relSizeAnchor>
</c:userShapes>
</file>

<file path=ppt/drawings/drawing2.xml><?xml version="1.0" encoding="utf-8"?>
<c:userShapes xmlns:c="http://schemas.openxmlformats.org/drawingml/2006/chart">
  <cdr:relSizeAnchor xmlns:cdr="http://schemas.openxmlformats.org/drawingml/2006/chartDrawing">
    <cdr:from>
      <cdr:x>0.91525</cdr:x>
      <cdr:y>0</cdr:y>
    </cdr:from>
    <cdr:to>
      <cdr:x>0.97186</cdr:x>
      <cdr:y>0.6535</cdr:y>
    </cdr:to>
    <cdr:sp macro="" textlink="">
      <cdr:nvSpPr>
        <cdr:cNvPr id="3" name="TextBox 1"/>
        <cdr:cNvSpPr txBox="1"/>
      </cdr:nvSpPr>
      <cdr:spPr>
        <a:xfrm xmlns:a="http://schemas.openxmlformats.org/drawingml/2006/main" rot="16200000">
          <a:off x="6744309" y="266092"/>
          <a:ext cx="3479570" cy="50898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dirty="0"/>
            <a:t>J</a:t>
          </a:r>
          <a:r>
            <a:rPr lang="en-GB" sz="1100" dirty="0" smtClean="0"/>
            <a:t>oint </a:t>
          </a:r>
          <a:r>
            <a:rPr lang="en-GB" sz="1100" dirty="0"/>
            <a:t>request and request for support to the Pacific Islands</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C18BD6E4-9DE6-40AA-908D-3D18BCEFA20E}" type="datetimeFigureOut">
              <a:rPr lang="en-GB" smtClean="0"/>
              <a:pPr/>
              <a:t>10/07/2014</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2708A06-1327-40A9-83A3-AC497E444C80}" type="slidenum">
              <a:rPr lang="en-GB" smtClean="0"/>
              <a:pPr/>
              <a:t>‹#›</a:t>
            </a:fld>
            <a:endParaRPr lang="en-GB"/>
          </a:p>
        </p:txBody>
      </p:sp>
    </p:spTree>
    <p:extLst>
      <p:ext uri="{BB962C8B-B14F-4D97-AF65-F5344CB8AC3E}">
        <p14:creationId xmlns:p14="http://schemas.microsoft.com/office/powerpoint/2010/main" val="595800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DA31014-B5A5-4676-9F37-366CD9F8FE22}" type="datetimeFigureOut">
              <a:rPr lang="en-GB" smtClean="0"/>
              <a:pPr/>
              <a:t>10/07/2014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A5FC776-C9C9-4404-B4F9-6627F9AE403A}" type="slidenum">
              <a:rPr lang="en-GB" smtClean="0"/>
              <a:pPr/>
              <a:t>‹#›</a:t>
            </a:fld>
            <a:endParaRPr lang="en-GB"/>
          </a:p>
        </p:txBody>
      </p:sp>
    </p:spTree>
    <p:extLst>
      <p:ext uri="{BB962C8B-B14F-4D97-AF65-F5344CB8AC3E}">
        <p14:creationId xmlns:p14="http://schemas.microsoft.com/office/powerpoint/2010/main" val="25630845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r>
              <a:rPr lang="en-US" sz="1200" kern="1200" dirty="0" smtClean="0">
                <a:solidFill>
                  <a:schemeClr val="tx1"/>
                </a:solidFill>
                <a:effectLst/>
                <a:latin typeface="+mn-lt"/>
                <a:ea typeface="+mn-ea"/>
                <a:cs typeface="+mn-cs"/>
              </a:rPr>
              <a:t>The SNA is delivered according to three categories of support, namely, international support functions, country specific support and secretariat. These categories of support, allow the UN-REDD </a:t>
            </a:r>
            <a:r>
              <a:rPr lang="en-US" sz="1200" kern="1200" dirty="0" err="1" smtClean="0">
                <a:solidFill>
                  <a:schemeClr val="tx1"/>
                </a:solidFill>
                <a:effectLst/>
                <a:latin typeface="+mn-lt"/>
                <a:ea typeface="+mn-ea"/>
                <a:cs typeface="+mn-cs"/>
              </a:rPr>
              <a:t>Programme</a:t>
            </a:r>
            <a:r>
              <a:rPr lang="en-US" sz="1200" kern="1200" dirty="0" smtClean="0">
                <a:solidFill>
                  <a:schemeClr val="tx1"/>
                </a:solidFill>
                <a:effectLst/>
                <a:latin typeface="+mn-lt"/>
                <a:ea typeface="+mn-ea"/>
                <a:cs typeface="+mn-cs"/>
              </a:rPr>
              <a:t> to contribute for the development of methodologies, approaches and guidance on how to address the elements of REDD+ as defined by the UNFCCC, as well as provide for direct support to countries for implementing their readiness efforts by using the UN-REDD approach, while also catering for knowledge management, south-south cooperation and secretariat services</a:t>
            </a:r>
          </a:p>
          <a:p>
            <a:pPr rtl="0" eaLnBrk="1" fontAlgn="t" latinLnBrk="0" hangingPunct="1"/>
            <a:endParaRPr lang="en-US" sz="1200" b="1" i="0" u="none" strike="noStrike" kern="1200" dirty="0" smtClean="0">
              <a:solidFill>
                <a:schemeClr val="tx1"/>
              </a:solidFill>
              <a:effectLst/>
              <a:latin typeface="+mn-lt"/>
              <a:ea typeface="+mn-ea"/>
              <a:cs typeface="+mn-cs"/>
            </a:endParaRPr>
          </a:p>
          <a:p>
            <a:pPr rtl="0" eaLnBrk="1" fontAlgn="t" latinLnBrk="0" hangingPunct="1"/>
            <a:r>
              <a:rPr lang="en-GB" sz="1200" b="1" i="0" u="none" strike="noStrike" kern="1200" dirty="0" smtClean="0">
                <a:solidFill>
                  <a:schemeClr val="tx1"/>
                </a:solidFill>
                <a:effectLst/>
                <a:latin typeface="+mn-lt"/>
                <a:ea typeface="+mn-ea"/>
                <a:cs typeface="+mn-cs"/>
              </a:rPr>
              <a:t>Hereafter</a:t>
            </a:r>
            <a:r>
              <a:rPr lang="en-GB" sz="1200" b="1" i="0" u="none" strike="noStrike" kern="1200" baseline="0" dirty="0" smtClean="0">
                <a:solidFill>
                  <a:schemeClr val="tx1"/>
                </a:solidFill>
                <a:effectLst/>
                <a:latin typeface="+mn-lt"/>
                <a:ea typeface="+mn-ea"/>
                <a:cs typeface="+mn-cs"/>
              </a:rPr>
              <a:t> we refer targeted support to support for which a country has requested assistance (following procedures in place..</a:t>
            </a:r>
          </a:p>
          <a:p>
            <a:pPr rtl="0" eaLnBrk="1" fontAlgn="t" latinLnBrk="0" hangingPunct="1"/>
            <a:endParaRPr lang="en-GB" sz="1200" b="1" i="0" u="none" strike="noStrike" kern="1200" baseline="0" dirty="0" smtClean="0">
              <a:solidFill>
                <a:schemeClr val="tx1"/>
              </a:solidFill>
              <a:effectLst/>
              <a:latin typeface="+mn-lt"/>
              <a:ea typeface="+mn-ea"/>
              <a:cs typeface="+mn-cs"/>
            </a:endParaRPr>
          </a:p>
          <a:p>
            <a:pPr rtl="0" eaLnBrk="1" fontAlgn="t" latinLnBrk="0" hangingPunct="1"/>
            <a:r>
              <a:rPr lang="en-GB" sz="1200" b="1" i="0" u="none" strike="noStrike" kern="1200" dirty="0" smtClean="0">
                <a:solidFill>
                  <a:schemeClr val="tx1"/>
                </a:solidFill>
                <a:effectLst/>
                <a:latin typeface="+mn-lt"/>
                <a:ea typeface="+mn-ea"/>
                <a:cs typeface="+mn-cs"/>
              </a:rPr>
              <a:t>Examples, if questions arise</a:t>
            </a:r>
          </a:p>
          <a:p>
            <a:pPr rtl="0" eaLnBrk="1" fontAlgn="t" latinLnBrk="0" hangingPunct="1"/>
            <a:endParaRPr lang="en-GB" sz="1200" b="1" i="0" u="none" strike="noStrike" kern="1200" dirty="0" smtClean="0">
              <a:solidFill>
                <a:schemeClr val="tx1"/>
              </a:solidFill>
              <a:effectLst/>
              <a:latin typeface="+mn-lt"/>
              <a:ea typeface="+mn-ea"/>
              <a:cs typeface="+mn-cs"/>
            </a:endParaRPr>
          </a:p>
          <a:p>
            <a:pPr rtl="0" eaLnBrk="1" fontAlgn="t" latinLnBrk="0" hangingPunct="1"/>
            <a:r>
              <a:rPr lang="en-GB" sz="1200" b="1" i="0" u="none" strike="noStrike" kern="1200" dirty="0" smtClean="0">
                <a:solidFill>
                  <a:schemeClr val="tx1"/>
                </a:solidFill>
                <a:effectLst/>
                <a:latin typeface="+mn-lt"/>
                <a:ea typeface="+mn-ea"/>
                <a:cs typeface="+mn-cs"/>
              </a:rPr>
              <a:t>ISF:</a:t>
            </a:r>
          </a:p>
          <a:p>
            <a:pPr rtl="0" eaLnBrk="1" fontAlgn="t" latinLnBrk="0" hangingPunct="1"/>
            <a:r>
              <a:rPr lang="en-GB" sz="1200" b="1" i="0" u="none" strike="noStrike" kern="1200" dirty="0" smtClean="0">
                <a:solidFill>
                  <a:schemeClr val="tx1"/>
                </a:solidFill>
                <a:effectLst/>
                <a:latin typeface="+mn-lt"/>
                <a:ea typeface="+mn-ea"/>
                <a:cs typeface="+mn-cs"/>
              </a:rPr>
              <a:t>Development of guidance on identifying and prioritizing corruption risks in national contexts or encouragement of engagement with private sector for mobilizing private REDD+ investment.</a:t>
            </a:r>
            <a:endParaRPr lang="en-GB" sz="1200" b="0" i="0" u="none" strike="noStrike" kern="1200" dirty="0" smtClean="0">
              <a:solidFill>
                <a:schemeClr val="tx1"/>
              </a:solidFill>
              <a:effectLst/>
              <a:latin typeface="+mn-lt"/>
              <a:ea typeface="+mn-ea"/>
              <a:cs typeface="+mn-cs"/>
            </a:endParaRPr>
          </a:p>
          <a:p>
            <a:pPr rtl="0" eaLnBrk="1" fontAlgn="t" latinLnBrk="0" hangingPunct="1"/>
            <a:endParaRPr lang="en-US" sz="1200" b="1" i="0" u="none" strike="noStrike" kern="1200" dirty="0" smtClean="0">
              <a:solidFill>
                <a:schemeClr val="tx1"/>
              </a:solidFill>
              <a:effectLst/>
              <a:latin typeface="+mn-lt"/>
              <a:ea typeface="+mn-ea"/>
              <a:cs typeface="+mn-cs"/>
            </a:endParaRPr>
          </a:p>
          <a:p>
            <a:pPr rtl="0" eaLnBrk="1" fontAlgn="t" latinLnBrk="0" hangingPunct="1"/>
            <a:r>
              <a:rPr lang="en-US" sz="1200" b="1" i="0" u="none" strike="noStrike" kern="1200" dirty="0" smtClean="0">
                <a:solidFill>
                  <a:schemeClr val="tx1"/>
                </a:solidFill>
                <a:effectLst/>
                <a:latin typeface="+mn-lt"/>
                <a:ea typeface="+mn-ea"/>
                <a:cs typeface="+mn-cs"/>
              </a:rPr>
              <a:t>Country</a:t>
            </a:r>
            <a:r>
              <a:rPr lang="en-US" sz="1200" b="1" i="0" u="none" strike="noStrike" kern="1200" baseline="0" dirty="0" smtClean="0">
                <a:solidFill>
                  <a:schemeClr val="tx1"/>
                </a:solidFill>
                <a:effectLst/>
                <a:latin typeface="+mn-lt"/>
                <a:ea typeface="+mn-ea"/>
                <a:cs typeface="+mn-cs"/>
              </a:rPr>
              <a:t> Specific support: </a:t>
            </a:r>
            <a:r>
              <a:rPr lang="en-US" sz="1200" b="1" i="0" u="none" strike="noStrike" kern="1200" dirty="0" smtClean="0">
                <a:solidFill>
                  <a:schemeClr val="tx1"/>
                </a:solidFill>
                <a:effectLst/>
                <a:latin typeface="+mn-lt"/>
                <a:ea typeface="+mn-ea"/>
                <a:cs typeface="+mn-cs"/>
              </a:rPr>
              <a:t>Missions to provide technical support on issues related to MRV and the national forest inventor or assist with a country needs assessment</a:t>
            </a:r>
            <a:endParaRPr lang="en-GB" sz="1200" b="0" i="0" u="none" strike="noStrike" kern="1200" dirty="0" smtClean="0">
              <a:solidFill>
                <a:schemeClr val="tx1"/>
              </a:solidFill>
              <a:effectLst/>
              <a:latin typeface="+mn-lt"/>
              <a:ea typeface="+mn-ea"/>
              <a:cs typeface="+mn-cs"/>
            </a:endParaRPr>
          </a:p>
          <a:p>
            <a:pPr rtl="0" eaLnBrk="1" fontAlgn="t" latinLnBrk="0" hangingPunct="1"/>
            <a:r>
              <a:rPr lang="en-GB" sz="1200" b="1" i="0" u="none" strike="noStrike" kern="1200" dirty="0" smtClean="0">
                <a:solidFill>
                  <a:schemeClr val="tx1"/>
                </a:solidFill>
                <a:effectLst/>
                <a:latin typeface="+mn-lt"/>
                <a:ea typeface="+mn-ea"/>
                <a:cs typeface="+mn-cs"/>
              </a:rPr>
              <a:t>Secret: Organization of Policy Board meetings and support to interagency coordination.</a:t>
            </a:r>
            <a:endParaRPr lang="en-GB" sz="1200" b="0" i="0" u="none" strike="noStrike"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A5FC776-C9C9-4404-B4F9-6627F9AE403A}" type="slidenum">
              <a:rPr lang="en-GB" smtClean="0"/>
              <a:pPr/>
              <a:t>3</a:t>
            </a:fld>
            <a:endParaRPr lang="en-GB"/>
          </a:p>
        </p:txBody>
      </p:sp>
    </p:spTree>
    <p:extLst>
      <p:ext uri="{BB962C8B-B14F-4D97-AF65-F5344CB8AC3E}">
        <p14:creationId xmlns:p14="http://schemas.microsoft.com/office/powerpoint/2010/main" val="524842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smtClean="0"/>
              <a:t>All figures presented are from 27 June</a:t>
            </a:r>
            <a:endParaRPr lang="en-GB" b="0" baseline="0" dirty="0" smtClean="0"/>
          </a:p>
          <a:p>
            <a:r>
              <a:rPr lang="en-GB" b="0" dirty="0" smtClean="0"/>
              <a:t> </a:t>
            </a:r>
          </a:p>
          <a:p>
            <a:r>
              <a:rPr lang="en-GB" b="0" dirty="0" smtClean="0"/>
              <a:t>29 countries have targeted support.</a:t>
            </a:r>
            <a:r>
              <a:rPr lang="en-GB" b="0" baseline="0" dirty="0" smtClean="0"/>
              <a:t> The map shows in light blue colour the UNREDD partner countries with targeted support. Dark blue marks the countries that have NPs but also targeted supprot complementing the NP activities. </a:t>
            </a:r>
          </a:p>
          <a:p>
            <a:endParaRPr lang="en-GB" b="0" dirty="0" smtClean="0"/>
          </a:p>
          <a:p>
            <a:r>
              <a:rPr lang="en-GB" b="0" dirty="0" smtClean="0"/>
              <a:t>Highest</a:t>
            </a:r>
            <a:r>
              <a:rPr lang="en-GB" b="0" baseline="0" dirty="0" smtClean="0"/>
              <a:t> number of countries requesting support as well as l</a:t>
            </a:r>
            <a:r>
              <a:rPr lang="en-GB" b="0" dirty="0" smtClean="0"/>
              <a:t>argest amount of support approved in total</a:t>
            </a:r>
            <a:r>
              <a:rPr lang="en-GB" b="0" baseline="0" dirty="0" smtClean="0"/>
              <a:t>; Asia and the Pacific </a:t>
            </a:r>
            <a:endParaRPr lang="en-GB" b="0" dirty="0" smtClean="0"/>
          </a:p>
          <a:p>
            <a:pPr lvl="0"/>
            <a:endParaRPr lang="en-GB" b="0" dirty="0" smtClean="0"/>
          </a:p>
          <a:p>
            <a:pPr lvl="0"/>
            <a:r>
              <a:rPr lang="en-GB" b="0" dirty="0" smtClean="0"/>
              <a:t>8 countries from</a:t>
            </a:r>
            <a:r>
              <a:rPr lang="en-GB" b="0" baseline="0" dirty="0" smtClean="0"/>
              <a:t> Africa requested support and approved amount equals 19% of total approved amount</a:t>
            </a:r>
            <a:endParaRPr lang="en-GB" b="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smtClean="0"/>
              <a:t>8 countries from</a:t>
            </a:r>
            <a:r>
              <a:rPr lang="en-GB" b="0" baseline="0" dirty="0" smtClean="0"/>
              <a:t> </a:t>
            </a:r>
            <a:r>
              <a:rPr lang="en-GB" b="0" dirty="0" smtClean="0"/>
              <a:t>Latin America and the Caribbean </a:t>
            </a:r>
            <a:r>
              <a:rPr lang="en-GB" b="0" baseline="0" dirty="0" smtClean="0"/>
              <a:t>requested support and approved amount equals 12% of total approved amount</a:t>
            </a:r>
            <a:endParaRPr lang="en-GB" b="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smtClean="0"/>
              <a:t>13 countries from</a:t>
            </a:r>
            <a:r>
              <a:rPr lang="en-GB" b="0" baseline="0" dirty="0" smtClean="0"/>
              <a:t> Asia and Pacific requested support and approved amount equals 69 % of total approved amount</a:t>
            </a:r>
            <a:endParaRPr lang="en-GB" b="0" dirty="0" smtClean="0"/>
          </a:p>
          <a:p>
            <a:endParaRPr lang="en-GB" b="0" dirty="0" smtClean="0"/>
          </a:p>
          <a:p>
            <a:r>
              <a:rPr lang="en-GB" b="0" dirty="0" smtClean="0"/>
              <a:t>(The </a:t>
            </a:r>
            <a:r>
              <a:rPr lang="en-GB" b="0" baseline="0" dirty="0" smtClean="0"/>
              <a:t>exact numbers of </a:t>
            </a:r>
            <a:r>
              <a:rPr lang="en-GB" b="0" dirty="0" smtClean="0"/>
              <a:t>countries assisted in the Pacific through regional</a:t>
            </a:r>
            <a:r>
              <a:rPr lang="en-GB" b="0" baseline="0" dirty="0" smtClean="0"/>
              <a:t> support requested by PNG and Solomon islands is not yet known)</a:t>
            </a:r>
            <a:endParaRPr lang="en-GB" b="0" dirty="0" smtClean="0"/>
          </a:p>
          <a:p>
            <a:endParaRPr lang="en-GB" b="0" dirty="0" smtClean="0"/>
          </a:p>
        </p:txBody>
      </p:sp>
      <p:sp>
        <p:nvSpPr>
          <p:cNvPr id="4" name="Slide Number Placeholder 3"/>
          <p:cNvSpPr>
            <a:spLocks noGrp="1"/>
          </p:cNvSpPr>
          <p:nvPr>
            <p:ph type="sldNum" sz="quarter" idx="10"/>
          </p:nvPr>
        </p:nvSpPr>
        <p:spPr/>
        <p:txBody>
          <a:bodyPr/>
          <a:lstStyle/>
          <a:p>
            <a:fld id="{0A5FC776-C9C9-4404-B4F9-6627F9AE403A}" type="slidenum">
              <a:rPr lang="en-GB" smtClean="0"/>
              <a:pPr/>
              <a:t>5</a:t>
            </a:fld>
            <a:endParaRPr lang="en-GB"/>
          </a:p>
        </p:txBody>
      </p:sp>
    </p:spTree>
    <p:extLst>
      <p:ext uri="{BB962C8B-B14F-4D97-AF65-F5344CB8AC3E}">
        <p14:creationId xmlns:p14="http://schemas.microsoft.com/office/powerpoint/2010/main" val="3847912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 total</a:t>
            </a:r>
            <a:r>
              <a:rPr lang="en-GB" baseline="0" dirty="0" smtClean="0"/>
              <a:t> amount approved per June is about 8.4 million with the largest amount approved to countries without NP (5.2 million).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requests from countries without NP are 18, meaning 74 per cent of all requests.</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smallest single country request was for and the largest to Myanmar. The average excluding the regional support to Pacific islands is about USD 240, 000. The number of countries (or requests) per range of approved support is seen in this lower graph.</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lvl="0"/>
            <a:r>
              <a:rPr lang="en-GB" sz="1200" kern="1200" dirty="0" smtClean="0">
                <a:solidFill>
                  <a:schemeClr val="tx1"/>
                </a:solidFill>
                <a:effectLst/>
                <a:latin typeface="+mn-lt"/>
                <a:ea typeface="+mn-ea"/>
                <a:cs typeface="+mn-cs"/>
              </a:rPr>
              <a:t>First approval in 2013, 100, 000 USD in total, 25,000 to PNG, 75,000 in Solomon</a:t>
            </a:r>
          </a:p>
          <a:p>
            <a:pPr lvl="0"/>
            <a:r>
              <a:rPr lang="en-GB" sz="1200" kern="1200" dirty="0" smtClean="0">
                <a:solidFill>
                  <a:schemeClr val="tx1"/>
                </a:solidFill>
                <a:effectLst/>
                <a:latin typeface="+mn-lt"/>
                <a:ea typeface="+mn-ea"/>
                <a:cs typeface="+mn-cs"/>
              </a:rPr>
              <a:t>Second approval in 2014, 1,415,000 USD in total, of which</a:t>
            </a:r>
          </a:p>
          <a:p>
            <a:r>
              <a:rPr lang="en-GB" sz="1200" kern="1200" dirty="0" smtClean="0">
                <a:solidFill>
                  <a:schemeClr val="tx1"/>
                </a:solidFill>
                <a:effectLst/>
                <a:latin typeface="+mn-lt"/>
                <a:ea typeface="+mn-ea"/>
                <a:cs typeface="+mn-cs"/>
              </a:rPr>
              <a:t>75,000 USD for specific activities in Solomon</a:t>
            </a:r>
          </a:p>
          <a:p>
            <a:r>
              <a:rPr lang="en-GB" sz="1200" kern="1200" dirty="0" smtClean="0">
                <a:solidFill>
                  <a:schemeClr val="tx1"/>
                </a:solidFill>
                <a:effectLst/>
                <a:latin typeface="+mn-lt"/>
                <a:ea typeface="+mn-ea"/>
                <a:cs typeface="+mn-cs"/>
              </a:rPr>
              <a:t>About 150,000 USD to PNG</a:t>
            </a:r>
          </a:p>
          <a:p>
            <a:r>
              <a:rPr lang="en-GB" sz="1200" kern="1200" dirty="0" smtClean="0">
                <a:solidFill>
                  <a:schemeClr val="tx1"/>
                </a:solidFill>
                <a:effectLst/>
                <a:latin typeface="+mn-lt"/>
                <a:ea typeface="+mn-ea"/>
                <a:cs typeface="+mn-cs"/>
              </a:rPr>
              <a:t>About 298,000 USD to Solomon </a:t>
            </a:r>
          </a:p>
          <a:p>
            <a:r>
              <a:rPr lang="en-GB" sz="1200" kern="1200" dirty="0" smtClean="0">
                <a:solidFill>
                  <a:schemeClr val="tx1"/>
                </a:solidFill>
                <a:effectLst/>
                <a:latin typeface="+mn-lt"/>
                <a:ea typeface="+mn-ea"/>
                <a:cs typeface="+mn-cs"/>
              </a:rPr>
              <a:t>About 890,000 USD to other pacific islands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0A5FC776-C9C9-4404-B4F9-6627F9AE403A}" type="slidenum">
              <a:rPr lang="en-GB" smtClean="0"/>
              <a:pPr/>
              <a:t>6</a:t>
            </a:fld>
            <a:endParaRPr lang="en-GB"/>
          </a:p>
        </p:txBody>
      </p:sp>
    </p:spTree>
    <p:extLst>
      <p:ext uri="{BB962C8B-B14F-4D97-AF65-F5344CB8AC3E}">
        <p14:creationId xmlns:p14="http://schemas.microsoft.com/office/powerpoint/2010/main" val="3576289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GB" dirty="0" smtClean="0"/>
              <a:t>These</a:t>
            </a:r>
            <a:r>
              <a:rPr lang="en-GB" baseline="0" dirty="0" smtClean="0"/>
              <a:t> graphs show the number of countries whose requests included needs under one or several of the work areas, which are being supported within these areas. </a:t>
            </a:r>
            <a:r>
              <a:rPr lang="en-GB" sz="1200" dirty="0" smtClean="0"/>
              <a:t>Governance,</a:t>
            </a:r>
            <a:r>
              <a:rPr lang="en-GB" sz="1200" baseline="0" dirty="0" smtClean="0"/>
              <a:t> </a:t>
            </a:r>
            <a:r>
              <a:rPr lang="en-GB" sz="1200" dirty="0" smtClean="0"/>
              <a:t>MRV &amp; Monitoring and Safeguards &amp; Multiple Benefits are the top three areas</a:t>
            </a:r>
            <a:r>
              <a:rPr lang="en-GB" sz="1200" baseline="0" dirty="0" smtClean="0"/>
              <a:t> or SNA outcomes).</a:t>
            </a:r>
          </a:p>
          <a:p>
            <a:pPr marL="0" indent="0">
              <a:buFont typeface="Arial" pitchFamily="34" charset="0"/>
              <a:buNone/>
            </a:pPr>
            <a:endParaRPr lang="en-GB" sz="1200" baseline="0" dirty="0" smtClean="0"/>
          </a:p>
          <a:p>
            <a:pPr marL="0" indent="0">
              <a:buFont typeface="Arial" pitchFamily="34" charset="0"/>
              <a:buNone/>
            </a:pPr>
            <a:r>
              <a:rPr lang="en-GB" sz="1200" baseline="0" dirty="0" smtClean="0"/>
              <a:t>Regionally, we see the support across the work areas in the lower graph. A large proportion of Africa countries requests support under MRV and Mon. as well as governance issues. The Asia and the Pacific </a:t>
            </a:r>
          </a:p>
          <a:p>
            <a:pPr marL="0" indent="0">
              <a:buFont typeface="Arial" pitchFamily="34" charset="0"/>
              <a:buNone/>
            </a:pPr>
            <a:endParaRPr lang="en-GB" sz="1200" baseline="0" dirty="0" smtClean="0"/>
          </a:p>
          <a:p>
            <a:pPr marL="0" indent="0">
              <a:buFont typeface="Arial" pitchFamily="34" charset="0"/>
              <a:buNone/>
            </a:pPr>
            <a:endParaRPr lang="en-GB" sz="1200" dirty="0" smtClean="0"/>
          </a:p>
          <a:p>
            <a:endParaRPr lang="en-GB" dirty="0"/>
          </a:p>
        </p:txBody>
      </p:sp>
      <p:sp>
        <p:nvSpPr>
          <p:cNvPr id="4" name="Slide Number Placeholder 3"/>
          <p:cNvSpPr>
            <a:spLocks noGrp="1"/>
          </p:cNvSpPr>
          <p:nvPr>
            <p:ph type="sldNum" sz="quarter" idx="10"/>
          </p:nvPr>
        </p:nvSpPr>
        <p:spPr/>
        <p:txBody>
          <a:bodyPr/>
          <a:lstStyle/>
          <a:p>
            <a:fld id="{0A5FC776-C9C9-4404-B4F9-6627F9AE403A}" type="slidenum">
              <a:rPr lang="en-GB" smtClean="0"/>
              <a:pPr/>
              <a:t>7</a:t>
            </a:fld>
            <a:endParaRPr lang="en-GB"/>
          </a:p>
        </p:txBody>
      </p:sp>
    </p:spTree>
    <p:extLst>
      <p:ext uri="{BB962C8B-B14F-4D97-AF65-F5344CB8AC3E}">
        <p14:creationId xmlns:p14="http://schemas.microsoft.com/office/powerpoint/2010/main" val="3495713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request</a:t>
            </a:r>
            <a:r>
              <a:rPr lang="en-GB" baseline="0" dirty="0" smtClean="0"/>
              <a:t> can address one or several work areas)</a:t>
            </a:r>
            <a:endParaRPr lang="en-GB" dirty="0"/>
          </a:p>
        </p:txBody>
      </p:sp>
      <p:sp>
        <p:nvSpPr>
          <p:cNvPr id="4" name="Slide Number Placeholder 3"/>
          <p:cNvSpPr>
            <a:spLocks noGrp="1"/>
          </p:cNvSpPr>
          <p:nvPr>
            <p:ph type="sldNum" sz="quarter" idx="10"/>
          </p:nvPr>
        </p:nvSpPr>
        <p:spPr/>
        <p:txBody>
          <a:bodyPr/>
          <a:lstStyle/>
          <a:p>
            <a:fld id="{0A5FC776-C9C9-4404-B4F9-6627F9AE403A}" type="slidenum">
              <a:rPr lang="en-GB" smtClean="0"/>
              <a:pPr/>
              <a:t>8</a:t>
            </a:fld>
            <a:endParaRPr lang="en-GB"/>
          </a:p>
        </p:txBody>
      </p:sp>
    </p:spTree>
    <p:extLst>
      <p:ext uri="{BB962C8B-B14F-4D97-AF65-F5344CB8AC3E}">
        <p14:creationId xmlns:p14="http://schemas.microsoft.com/office/powerpoint/2010/main" val="37028962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figures by 27</a:t>
            </a:r>
            <a:r>
              <a:rPr lang="en-GB" baseline="0" dirty="0" smtClean="0"/>
              <a:t> June 2014</a:t>
            </a:r>
          </a:p>
          <a:p>
            <a:r>
              <a:rPr lang="en-GB" b="0" dirty="0" smtClean="0"/>
              <a:t>The large amount to Myanmar’s work on its National Strategy development incl. stakeholders engagement</a:t>
            </a:r>
            <a:r>
              <a:rPr lang="en-GB" b="0" baseline="0" dirty="0" smtClean="0"/>
              <a:t> , </a:t>
            </a:r>
            <a:r>
              <a:rPr lang="en-GB" b="0" dirty="0" smtClean="0"/>
              <a:t>REDD+ awareness;</a:t>
            </a:r>
            <a:r>
              <a:rPr lang="en-GB" b="0" baseline="0" dirty="0" smtClean="0"/>
              <a:t> </a:t>
            </a:r>
            <a:r>
              <a:rPr lang="en-GB" b="0" dirty="0" smtClean="0"/>
              <a:t>participatory governance arrangements,</a:t>
            </a:r>
            <a:r>
              <a:rPr lang="en-GB" b="0" baseline="0" dirty="0" smtClean="0"/>
              <a:t> </a:t>
            </a:r>
            <a:r>
              <a:rPr lang="en-GB" b="0" dirty="0" smtClean="0"/>
              <a:t>REDD+ safeguards and</a:t>
            </a:r>
            <a:r>
              <a:rPr lang="en-GB" b="0" baseline="0" dirty="0" smtClean="0"/>
              <a:t> NFMS</a:t>
            </a:r>
            <a:r>
              <a:rPr lang="en-GB" b="0" dirty="0" smtClean="0"/>
              <a:t>; National forest monitoring system </a:t>
            </a:r>
            <a:r>
              <a:rPr lang="en-GB" b="0" dirty="0" err="1" smtClean="0"/>
              <a:t>etc</a:t>
            </a:r>
            <a:r>
              <a:rPr lang="en-GB" b="0" dirty="0" smtClean="0"/>
              <a:t> and to Indonesia to</a:t>
            </a:r>
            <a:r>
              <a:rPr lang="en-GB" b="0" baseline="0" dirty="0" smtClean="0"/>
              <a:t> support its PGA work also after its NP was finalised as well as regional support to the pacific islands explain the large proportion of approved supprot to Asia and the Pacific while less to Africa and LAC.</a:t>
            </a:r>
          </a:p>
          <a:p>
            <a:endParaRPr lang="en-GB" b="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kern="1200" dirty="0" smtClean="0">
                <a:solidFill>
                  <a:schemeClr val="tx1"/>
                </a:solidFill>
                <a:effectLst/>
                <a:latin typeface="+mn-lt"/>
                <a:ea typeface="+mn-ea"/>
                <a:cs typeface="+mn-cs"/>
              </a:rPr>
              <a:t>Apart from support to separate countries, targeted support can also contribute to build REDD+ capacity at regional level, Papua New Guinea (PNG) and Solomon Islands (US$ 100,000) submitted a joint request in 2012, for example. The targeted support was allocated to support the consultations and development of a proposal for a regional support structure for forest monitoring and measurement for the Pacific. Based on the achievements further support was requested for the establishment of forest monitoring and forest inventory support facilities for the Pacific, including training of Pacific Island Countries government counterparts, technical guidance and provision of necessary equipment. This brings the total value requested by PNG and Solomon to about US$ 1.5 million</a:t>
            </a:r>
            <a:r>
              <a:rPr lang="en-GB" b="0" baseline="0" dirty="0" smtClean="0"/>
              <a:t>.</a:t>
            </a:r>
            <a:endParaRPr lang="en-GB" b="0" dirty="0" smtClean="0"/>
          </a:p>
          <a:p>
            <a:endParaRPr lang="en-GB" b="0" dirty="0" smtClean="0"/>
          </a:p>
          <a:p>
            <a:pPr lvl="0"/>
            <a:r>
              <a:rPr lang="en-GB" sz="1200" kern="1200" dirty="0" smtClean="0">
                <a:solidFill>
                  <a:schemeClr val="tx1"/>
                </a:solidFill>
                <a:effectLst/>
                <a:latin typeface="+mn-lt"/>
                <a:ea typeface="+mn-ea"/>
                <a:cs typeface="+mn-cs"/>
              </a:rPr>
              <a:t>First approval in 2013, 100, 000 USD in total, 25,000 to PNG, 75,000 in Solomon</a:t>
            </a:r>
          </a:p>
          <a:p>
            <a:pPr lvl="0"/>
            <a:r>
              <a:rPr lang="en-GB" sz="1200" kern="1200" dirty="0" smtClean="0">
                <a:solidFill>
                  <a:schemeClr val="tx1"/>
                </a:solidFill>
                <a:effectLst/>
                <a:latin typeface="+mn-lt"/>
                <a:ea typeface="+mn-ea"/>
                <a:cs typeface="+mn-cs"/>
              </a:rPr>
              <a:t>Second approval in 2014, 1,415,000 USD in total, of which</a:t>
            </a:r>
          </a:p>
          <a:p>
            <a:r>
              <a:rPr lang="en-GB" sz="1200" kern="1200" dirty="0" smtClean="0">
                <a:solidFill>
                  <a:schemeClr val="tx1"/>
                </a:solidFill>
                <a:effectLst/>
                <a:latin typeface="+mn-lt"/>
                <a:ea typeface="+mn-ea"/>
                <a:cs typeface="+mn-cs"/>
              </a:rPr>
              <a:t>75,000 USD for specific activities in Solomon</a:t>
            </a:r>
          </a:p>
          <a:p>
            <a:r>
              <a:rPr lang="en-GB" sz="1200" kern="1200" dirty="0" smtClean="0">
                <a:solidFill>
                  <a:schemeClr val="tx1"/>
                </a:solidFill>
                <a:effectLst/>
                <a:latin typeface="+mn-lt"/>
                <a:ea typeface="+mn-ea"/>
                <a:cs typeface="+mn-cs"/>
              </a:rPr>
              <a:t>About 150,000 USD to PNG</a:t>
            </a:r>
          </a:p>
          <a:p>
            <a:r>
              <a:rPr lang="en-GB" sz="1200" kern="1200" dirty="0" smtClean="0">
                <a:solidFill>
                  <a:schemeClr val="tx1"/>
                </a:solidFill>
                <a:effectLst/>
                <a:latin typeface="+mn-lt"/>
                <a:ea typeface="+mn-ea"/>
                <a:cs typeface="+mn-cs"/>
              </a:rPr>
              <a:t>About 298,000 USD to Solomon </a:t>
            </a:r>
          </a:p>
          <a:p>
            <a:r>
              <a:rPr lang="en-GB" sz="1200" kern="1200" dirty="0" smtClean="0">
                <a:solidFill>
                  <a:schemeClr val="tx1"/>
                </a:solidFill>
                <a:effectLst/>
                <a:latin typeface="+mn-lt"/>
                <a:ea typeface="+mn-ea"/>
                <a:cs typeface="+mn-cs"/>
              </a:rPr>
              <a:t>About 890,000 USD to other pacific islands </a:t>
            </a:r>
          </a:p>
          <a:p>
            <a:endParaRPr lang="en-GB" dirty="0"/>
          </a:p>
        </p:txBody>
      </p:sp>
      <p:sp>
        <p:nvSpPr>
          <p:cNvPr id="4" name="Slide Number Placeholder 3"/>
          <p:cNvSpPr>
            <a:spLocks noGrp="1"/>
          </p:cNvSpPr>
          <p:nvPr>
            <p:ph type="sldNum" sz="quarter" idx="10"/>
          </p:nvPr>
        </p:nvSpPr>
        <p:spPr/>
        <p:txBody>
          <a:bodyPr/>
          <a:lstStyle/>
          <a:p>
            <a:fld id="{0A5FC776-C9C9-4404-B4F9-6627F9AE403A}" type="slidenum">
              <a:rPr lang="en-GB" smtClean="0"/>
              <a:pPr/>
              <a:t>9</a:t>
            </a:fld>
            <a:endParaRPr lang="en-GB"/>
          </a:p>
        </p:txBody>
      </p:sp>
    </p:spTree>
    <p:extLst>
      <p:ext uri="{BB962C8B-B14F-4D97-AF65-F5344CB8AC3E}">
        <p14:creationId xmlns:p14="http://schemas.microsoft.com/office/powerpoint/2010/main" val="443032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0" dirty="0" smtClean="0"/>
              <a:t>Highest</a:t>
            </a:r>
            <a:r>
              <a:rPr lang="en-GB" b="0" baseline="0" dirty="0" smtClean="0"/>
              <a:t> number of countries supported by backstopping in 2013 was in Asia &amp; the Pacific  (15 countries) followed with the countries in Africa and LAC (both had 11 countries supported)</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0" baseline="0" dirty="0" smtClean="0"/>
              <a:t>Largest amount of expenses for backstopping refers to Asia and Pacific, which is the same as the overall situation of approved targeted support upon request as earlier described. </a:t>
            </a:r>
          </a:p>
        </p:txBody>
      </p:sp>
      <p:sp>
        <p:nvSpPr>
          <p:cNvPr id="4" name="Slide Number Placeholder 3"/>
          <p:cNvSpPr>
            <a:spLocks noGrp="1"/>
          </p:cNvSpPr>
          <p:nvPr>
            <p:ph type="sldNum" sz="quarter" idx="10"/>
          </p:nvPr>
        </p:nvSpPr>
        <p:spPr/>
        <p:txBody>
          <a:bodyPr/>
          <a:lstStyle/>
          <a:p>
            <a:fld id="{0A5FC776-C9C9-4404-B4F9-6627F9AE403A}" type="slidenum">
              <a:rPr lang="en-GB" smtClean="0"/>
              <a:pPr/>
              <a:t>12</a:t>
            </a:fld>
            <a:endParaRPr lang="en-GB"/>
          </a:p>
        </p:txBody>
      </p:sp>
    </p:spTree>
    <p:extLst>
      <p:ext uri="{BB962C8B-B14F-4D97-AF65-F5344CB8AC3E}">
        <p14:creationId xmlns:p14="http://schemas.microsoft.com/office/powerpoint/2010/main" val="1353612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annual report provides the achievements per country page and in a separate section for the supported countries without </a:t>
            </a:r>
          </a:p>
          <a:p>
            <a:endParaRPr lang="en-GB" baseline="0" dirty="0" smtClean="0"/>
          </a:p>
          <a:p>
            <a:r>
              <a:rPr lang="en-GB" baseline="0" dirty="0" smtClean="0"/>
              <a:t>All these examples (Kenya, Indonesia, Bangladesh and </a:t>
            </a:r>
            <a:r>
              <a:rPr lang="en-GB" baseline="0" dirty="0" err="1" smtClean="0"/>
              <a:t>Parag</a:t>
            </a:r>
            <a:r>
              <a:rPr lang="en-GB" baseline="0" dirty="0" smtClean="0"/>
              <a:t>) have been supported with both backstopping and targeted support.  As a complement to NP, note </a:t>
            </a:r>
            <a:r>
              <a:rPr lang="en-GB" baseline="0" dirty="0" err="1" smtClean="0"/>
              <a:t>Parag</a:t>
            </a:r>
            <a:r>
              <a:rPr lang="en-GB" baseline="0" dirty="0" smtClean="0"/>
              <a:t> and Indonesia (even when NP ended) and for scoping Bangladesh’s NP.</a:t>
            </a:r>
          </a:p>
        </p:txBody>
      </p:sp>
      <p:sp>
        <p:nvSpPr>
          <p:cNvPr id="4" name="Slide Number Placeholder 3"/>
          <p:cNvSpPr>
            <a:spLocks noGrp="1"/>
          </p:cNvSpPr>
          <p:nvPr>
            <p:ph type="sldNum" sz="quarter" idx="10"/>
          </p:nvPr>
        </p:nvSpPr>
        <p:spPr/>
        <p:txBody>
          <a:bodyPr/>
          <a:lstStyle/>
          <a:p>
            <a:fld id="{0A5FC776-C9C9-4404-B4F9-6627F9AE403A}" type="slidenum">
              <a:rPr lang="en-GB" smtClean="0"/>
              <a:pPr/>
              <a:t>13</a:t>
            </a:fld>
            <a:endParaRPr lang="en-GB"/>
          </a:p>
        </p:txBody>
      </p:sp>
    </p:spTree>
    <p:extLst>
      <p:ext uri="{BB962C8B-B14F-4D97-AF65-F5344CB8AC3E}">
        <p14:creationId xmlns:p14="http://schemas.microsoft.com/office/powerpoint/2010/main" val="845666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Primarily intended to be undertaken by the UN-REDD Programme partner countries that are </a:t>
            </a:r>
            <a:r>
              <a:rPr lang="en-US" sz="1200" dirty="0" smtClean="0"/>
              <a:t>willing to engage further on REDD+ either through targeted support or National </a:t>
            </a:r>
            <a:r>
              <a:rPr lang="en-US" sz="1200" dirty="0" err="1" smtClean="0"/>
              <a:t>Programmes</a:t>
            </a:r>
            <a:r>
              <a:rPr lang="en-US" sz="1200" dirty="0" smtClean="0"/>
              <a:t>. </a:t>
            </a:r>
          </a:p>
          <a:p>
            <a:endParaRPr lang="en-GB" dirty="0"/>
          </a:p>
        </p:txBody>
      </p:sp>
      <p:sp>
        <p:nvSpPr>
          <p:cNvPr id="4" name="Slide Number Placeholder 3"/>
          <p:cNvSpPr>
            <a:spLocks noGrp="1"/>
          </p:cNvSpPr>
          <p:nvPr>
            <p:ph type="sldNum" sz="quarter" idx="10"/>
          </p:nvPr>
        </p:nvSpPr>
        <p:spPr/>
        <p:txBody>
          <a:bodyPr/>
          <a:lstStyle/>
          <a:p>
            <a:fld id="{0A5FC776-C9C9-4404-B4F9-6627F9AE403A}" type="slidenum">
              <a:rPr lang="en-GB" smtClean="0"/>
              <a:pPr/>
              <a:t>14</a:t>
            </a:fld>
            <a:endParaRPr lang="en-GB"/>
          </a:p>
        </p:txBody>
      </p:sp>
    </p:spTree>
    <p:extLst>
      <p:ext uri="{BB962C8B-B14F-4D97-AF65-F5344CB8AC3E}">
        <p14:creationId xmlns:p14="http://schemas.microsoft.com/office/powerpoint/2010/main" val="35450800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accent1"/>
                </a:solidFill>
              </a:rPr>
              <a:t> </a:t>
            </a:r>
            <a:r>
              <a:rPr lang="en-GB" sz="1200" dirty="0" smtClean="0">
                <a:solidFill>
                  <a:srgbClr val="FF0000"/>
                </a:solidFill>
              </a:rPr>
              <a:t>x –x, </a:t>
            </a:r>
            <a:r>
              <a:rPr lang="en-GB" sz="1200" dirty="0" smtClean="0">
                <a:solidFill>
                  <a:schemeClr val="accent1"/>
                </a:solidFill>
              </a:rPr>
              <a:t>2012</a:t>
            </a:r>
          </a:p>
          <a:p>
            <a:endParaRPr lang="en-GB" dirty="0"/>
          </a:p>
        </p:txBody>
      </p:sp>
      <p:sp>
        <p:nvSpPr>
          <p:cNvPr id="4" name="Slide Number Placeholder 3"/>
          <p:cNvSpPr>
            <a:spLocks noGrp="1"/>
          </p:cNvSpPr>
          <p:nvPr>
            <p:ph type="sldNum" sz="quarter" idx="10"/>
          </p:nvPr>
        </p:nvSpPr>
        <p:spPr/>
        <p:txBody>
          <a:bodyPr/>
          <a:lstStyle/>
          <a:p>
            <a:fld id="{0A5FC776-C9C9-4404-B4F9-6627F9AE403A}" type="slidenum">
              <a:rPr lang="en-GB" smtClean="0"/>
              <a:pPr/>
              <a:t>19</a:t>
            </a:fld>
            <a:endParaRPr lang="en-GB"/>
          </a:p>
        </p:txBody>
      </p:sp>
    </p:spTree>
    <p:extLst>
      <p:ext uri="{BB962C8B-B14F-4D97-AF65-F5344CB8AC3E}">
        <p14:creationId xmlns:p14="http://schemas.microsoft.com/office/powerpoint/2010/main" val="3796276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4724422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4510F31-D2EC-4EFC-84E5-C63FEE51A26C}" type="datetimeFigureOut">
              <a:rPr lang="en-GB" smtClean="0"/>
              <a:pPr/>
              <a:t>10/07/2014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A4D596-4025-4191-99A4-78DB4A1586CD}" type="slidenum">
              <a:rPr lang="en-GB" smtClean="0"/>
              <a:pPr/>
              <a:t>‹#›</a:t>
            </a:fld>
            <a:endParaRPr lang="en-GB"/>
          </a:p>
        </p:txBody>
      </p:sp>
    </p:spTree>
    <p:extLst>
      <p:ext uri="{BB962C8B-B14F-4D97-AF65-F5344CB8AC3E}">
        <p14:creationId xmlns:p14="http://schemas.microsoft.com/office/powerpoint/2010/main" val="2559788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BDEAD2D-A5EF-4B15-B87D-08995B313E33}" type="datetimeFigureOut">
              <a:rPr lang="es-CR" smtClean="0"/>
              <a:pPr>
                <a:defRPr/>
              </a:pPr>
              <a:t>10/07/2014</a:t>
            </a:fld>
            <a:endParaRPr lang="es-CR"/>
          </a:p>
        </p:txBody>
      </p:sp>
      <p:sp>
        <p:nvSpPr>
          <p:cNvPr id="3" name="Footer Placeholder 4"/>
          <p:cNvSpPr>
            <a:spLocks noGrp="1"/>
          </p:cNvSpPr>
          <p:nvPr>
            <p:ph type="ftr" sz="quarter" idx="11"/>
          </p:nvPr>
        </p:nvSpPr>
        <p:spPr/>
        <p:txBody>
          <a:bodyPr/>
          <a:lstStyle>
            <a:lvl1pPr>
              <a:defRPr/>
            </a:lvl1pPr>
          </a:lstStyle>
          <a:p>
            <a:pPr>
              <a:defRPr/>
            </a:pPr>
            <a:endParaRPr lang="es-CR"/>
          </a:p>
        </p:txBody>
      </p:sp>
      <p:sp>
        <p:nvSpPr>
          <p:cNvPr id="4" name="Slide Number Placeholder 5"/>
          <p:cNvSpPr>
            <a:spLocks noGrp="1"/>
          </p:cNvSpPr>
          <p:nvPr>
            <p:ph type="sldNum" sz="quarter" idx="12"/>
          </p:nvPr>
        </p:nvSpPr>
        <p:spPr/>
        <p:txBody>
          <a:bodyPr/>
          <a:lstStyle>
            <a:lvl1pPr>
              <a:defRPr/>
            </a:lvl1pPr>
          </a:lstStyle>
          <a:p>
            <a:pPr>
              <a:defRPr/>
            </a:pPr>
            <a:fld id="{742015F0-A2EC-4F9D-AB84-84B6BFFE2391}" type="slidenum">
              <a:rPr lang="es-CR"/>
              <a:pPr>
                <a:defRPr/>
              </a:pPr>
              <a:t>‹#›</a:t>
            </a:fld>
            <a:endParaRPr lang="es-CR"/>
          </a:p>
        </p:txBody>
      </p:sp>
    </p:spTree>
    <p:extLst>
      <p:ext uri="{BB962C8B-B14F-4D97-AF65-F5344CB8AC3E}">
        <p14:creationId xmlns:p14="http://schemas.microsoft.com/office/powerpoint/2010/main" val="1622462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s-CR"/>
          </a:p>
        </p:txBody>
      </p:sp>
      <p:sp>
        <p:nvSpPr>
          <p:cNvPr id="3" name="Date Placeholder 3"/>
          <p:cNvSpPr>
            <a:spLocks noGrp="1"/>
          </p:cNvSpPr>
          <p:nvPr>
            <p:ph type="dt" sz="half" idx="10"/>
          </p:nvPr>
        </p:nvSpPr>
        <p:spPr/>
        <p:txBody>
          <a:bodyPr/>
          <a:lstStyle>
            <a:lvl1pPr>
              <a:defRPr/>
            </a:lvl1pPr>
          </a:lstStyle>
          <a:p>
            <a:pPr>
              <a:defRPr/>
            </a:pPr>
            <a:fld id="{161A1A0D-DF2A-4F0F-804A-1056956F8E87}" type="datetimeFigureOut">
              <a:rPr lang="es-CR" smtClean="0"/>
              <a:pPr>
                <a:defRPr/>
              </a:pPr>
              <a:t>10/07/2014</a:t>
            </a:fld>
            <a:endParaRPr lang="es-CR"/>
          </a:p>
        </p:txBody>
      </p:sp>
      <p:sp>
        <p:nvSpPr>
          <p:cNvPr id="4" name="Footer Placeholder 4"/>
          <p:cNvSpPr>
            <a:spLocks noGrp="1"/>
          </p:cNvSpPr>
          <p:nvPr>
            <p:ph type="ftr" sz="quarter" idx="11"/>
          </p:nvPr>
        </p:nvSpPr>
        <p:spPr/>
        <p:txBody>
          <a:bodyPr/>
          <a:lstStyle>
            <a:lvl1pPr>
              <a:defRPr/>
            </a:lvl1pPr>
          </a:lstStyle>
          <a:p>
            <a:pPr>
              <a:defRPr/>
            </a:pPr>
            <a:endParaRPr lang="es-CR"/>
          </a:p>
        </p:txBody>
      </p:sp>
      <p:sp>
        <p:nvSpPr>
          <p:cNvPr id="5" name="Slide Number Placeholder 5"/>
          <p:cNvSpPr>
            <a:spLocks noGrp="1"/>
          </p:cNvSpPr>
          <p:nvPr>
            <p:ph type="sldNum" sz="quarter" idx="12"/>
          </p:nvPr>
        </p:nvSpPr>
        <p:spPr/>
        <p:txBody>
          <a:bodyPr/>
          <a:lstStyle>
            <a:lvl1pPr>
              <a:defRPr/>
            </a:lvl1pPr>
          </a:lstStyle>
          <a:p>
            <a:pPr>
              <a:defRPr/>
            </a:pPr>
            <a:fld id="{DBC4A4A5-77D5-4ECB-B85C-3D34E3250060}" type="slidenum">
              <a:rPr lang="es-CR"/>
              <a:pPr>
                <a:defRPr/>
              </a:pPr>
              <a:t>‹#›</a:t>
            </a:fld>
            <a:endParaRPr lang="es-CR"/>
          </a:p>
        </p:txBody>
      </p:sp>
    </p:spTree>
    <p:extLst>
      <p:ext uri="{BB962C8B-B14F-4D97-AF65-F5344CB8AC3E}">
        <p14:creationId xmlns:p14="http://schemas.microsoft.com/office/powerpoint/2010/main" val="953862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405737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82505673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10/07/2014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614944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10/07/2014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17311650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286000"/>
            <a:ext cx="8229600" cy="38401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BB7F6A-2867-439C-9A4D-2FD0E495E445}" type="datetimeFigureOut">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37113-2F3E-4400-9792-506CD95B94E0}" type="slidenum">
              <a:rPr lang="en-US" smtClean="0"/>
              <a:pPr/>
              <a:t>‹#›</a:t>
            </a:fld>
            <a:endParaRPr lang="en-US"/>
          </a:p>
        </p:txBody>
      </p:sp>
      <p:sp>
        <p:nvSpPr>
          <p:cNvPr id="16" name="Rectangle 15"/>
          <p:cNvSpPr/>
          <p:nvPr/>
        </p:nvSpPr>
        <p:spPr>
          <a:xfrm flipV="1">
            <a:off x="-10885" y="2"/>
            <a:ext cx="9154886"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1803" y="396240"/>
            <a:ext cx="1336057" cy="1005840"/>
          </a:xfrm>
          <a:prstGeom prst="rect">
            <a:avLst/>
          </a:prstGeom>
        </p:spPr>
      </p:pic>
      <p:sp>
        <p:nvSpPr>
          <p:cNvPr id="12" name="Rectangle 11"/>
          <p:cNvSpPr/>
          <p:nvPr/>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08393568"/>
      </p:ext>
    </p:extLst>
  </p:cSld>
  <p:clrMap bg1="lt1" tx1="dk1" bg2="lt2" tx2="dk2" accent1="accent1" accent2="accent2" accent3="accent3" accent4="accent4" accent5="accent5" accent6="accent6" hlink="hlink" folHlink="folHlink"/>
  <p:sldLayoutIdLst>
    <p:sldLayoutId id="2147483649" r:id="rId1"/>
    <p:sldLayoutId id="2147483829" r:id="rId2"/>
    <p:sldLayoutId id="2147483831" r:id="rId3"/>
    <p:sldLayoutId id="2147483832" r:id="rId4"/>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10/07/2014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11" name="Rectangle 10"/>
          <p:cNvSpPr/>
          <p:nvPr/>
        </p:nvSpPr>
        <p:spPr>
          <a:xfrm flipV="1">
            <a:off x="0" y="2"/>
            <a:ext cx="91440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1803" y="396240"/>
            <a:ext cx="1214597" cy="914400"/>
          </a:xfrm>
          <a:prstGeom prst="rect">
            <a:avLst/>
          </a:prstGeom>
        </p:spPr>
      </p:pic>
    </p:spTree>
    <p:extLst>
      <p:ext uri="{BB962C8B-B14F-4D97-AF65-F5344CB8AC3E}">
        <p14:creationId xmlns:p14="http://schemas.microsoft.com/office/powerpoint/2010/main" val="1809860513"/>
      </p:ext>
    </p:extLst>
  </p:cSld>
  <p:clrMap bg1="lt1" tx1="dk1" bg2="lt2" tx2="dk2" accent1="accent1" accent2="accent2" accent3="accent3" accent4="accent4" accent5="accent5" accent6="accent6" hlink="hlink" folHlink="folHlink"/>
  <p:sldLayoutIdLst>
    <p:sldLayoutId id="2147483821" r:id="rId1"/>
    <p:sldLayoutId id="2147483823" r:id="rId2"/>
    <p:sldLayoutId id="2147483827" r:id="rId3"/>
    <p:sldLayoutId id="2147483830" r:id="rId4"/>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www.unredd.net/index.php?option=com_docman&amp;task=doc_download&amp;gid=6755&amp;Itemid=53" TargetMode="External"/></Relationships>
</file>

<file path=ppt/slides/_rels/slide4.xml.rels><?xml version="1.0" encoding="UTF-8" standalone="yes"?>
<Relationships xmlns="http://schemas.openxmlformats.org/package/2006/relationships"><Relationship Id="rId2" Type="http://schemas.openxmlformats.org/officeDocument/2006/relationships/hyperlink" Target="http://www.unredd.net/index.php?option=com_docman&amp;task=doc_download&amp;gid=6755&amp;Itemid=53"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6.emf"/><Relationship Id="rId5" Type="http://schemas.openxmlformats.org/officeDocument/2006/relationships/oleObject" Target="../embeddings/oleObject1.bin"/><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mailto:ASaenz@fonafifo.go.cr" TargetMode="External"/><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hyperlink" Target="http://www.un-redd.org/" TargetMode="External"/><Relationship Id="rId4" Type="http://schemas.openxmlformats.org/officeDocument/2006/relationships/hyperlink" Target="mailto:Thais.Juvenal@un-redd.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057400"/>
            <a:ext cx="9144000" cy="3200400"/>
          </a:xfrm>
        </p:spPr>
        <p:txBody>
          <a:bodyPr>
            <a:normAutofit fontScale="70000" lnSpcReduction="20000"/>
          </a:bodyPr>
          <a:lstStyle/>
          <a:p>
            <a:r>
              <a:rPr lang="en-US" sz="5700" b="1" dirty="0" smtClean="0">
                <a:solidFill>
                  <a:schemeClr val="tx1">
                    <a:lumMod val="85000"/>
                    <a:lumOff val="15000"/>
                  </a:schemeClr>
                </a:solidFill>
                <a:latin typeface="Helvetica" pitchFamily="34" charset="0"/>
              </a:rPr>
              <a:t>Country Specific Support</a:t>
            </a:r>
          </a:p>
          <a:p>
            <a:endParaRPr lang="en-US" sz="3600" b="1" dirty="0" smtClean="0">
              <a:solidFill>
                <a:schemeClr val="tx1">
                  <a:lumMod val="85000"/>
                  <a:lumOff val="15000"/>
                </a:schemeClr>
              </a:solidFill>
              <a:latin typeface="Helvetica" pitchFamily="34" charset="0"/>
            </a:endParaRPr>
          </a:p>
          <a:p>
            <a:r>
              <a:rPr lang="en-US" sz="3600" b="1" dirty="0" smtClean="0">
                <a:solidFill>
                  <a:schemeClr val="tx1">
                    <a:lumMod val="85000"/>
                    <a:lumOff val="15000"/>
                  </a:schemeClr>
                </a:solidFill>
                <a:latin typeface="Helvetica" pitchFamily="34" charset="0"/>
              </a:rPr>
              <a:t>Support to National REDD+ Action</a:t>
            </a:r>
          </a:p>
          <a:p>
            <a:endParaRPr lang="en-US" sz="3600" b="1" dirty="0">
              <a:solidFill>
                <a:schemeClr val="tx1">
                  <a:lumMod val="85000"/>
                  <a:lumOff val="15000"/>
                </a:schemeClr>
              </a:solidFill>
              <a:latin typeface="Helvetica" pitchFamily="34" charset="0"/>
            </a:endParaRPr>
          </a:p>
          <a:p>
            <a:r>
              <a:rPr lang="en-US" sz="3600" b="1" dirty="0" smtClean="0">
                <a:solidFill>
                  <a:schemeClr val="tx1">
                    <a:lumMod val="85000"/>
                    <a:lumOff val="15000"/>
                  </a:schemeClr>
                </a:solidFill>
                <a:latin typeface="Helvetica" pitchFamily="34" charset="0"/>
              </a:rPr>
              <a:t>Twelfth Policy Board meeting</a:t>
            </a:r>
          </a:p>
          <a:p>
            <a:r>
              <a:rPr lang="en-US" sz="3600" b="1" dirty="0" smtClean="0">
                <a:solidFill>
                  <a:schemeClr val="tx1">
                    <a:lumMod val="85000"/>
                    <a:lumOff val="15000"/>
                  </a:schemeClr>
                </a:solidFill>
                <a:latin typeface="Helvetica" pitchFamily="34" charset="0"/>
              </a:rPr>
              <a:t/>
            </a:r>
            <a:br>
              <a:rPr lang="en-US" sz="3600" b="1" dirty="0" smtClean="0">
                <a:solidFill>
                  <a:schemeClr val="tx1">
                    <a:lumMod val="85000"/>
                    <a:lumOff val="15000"/>
                  </a:schemeClr>
                </a:solidFill>
                <a:latin typeface="Helvetica" pitchFamily="34" charset="0"/>
              </a:rPr>
            </a:br>
            <a:r>
              <a:rPr lang="en-US" b="1" dirty="0" smtClean="0">
                <a:solidFill>
                  <a:schemeClr val="tx1">
                    <a:lumMod val="85000"/>
                    <a:lumOff val="15000"/>
                  </a:schemeClr>
                </a:solidFill>
                <a:latin typeface="Helvetica" pitchFamily="34" charset="0"/>
              </a:rPr>
              <a:t>Lima, Peru</a:t>
            </a:r>
            <a:endParaRPr lang="en-US" sz="2800" b="1" dirty="0" smtClean="0">
              <a:solidFill>
                <a:schemeClr val="tx1">
                  <a:lumMod val="85000"/>
                  <a:lumOff val="15000"/>
                </a:schemeClr>
              </a:solidFill>
              <a:latin typeface="Helvetica" pitchFamily="34" charset="0"/>
            </a:endParaRPr>
          </a:p>
          <a:p>
            <a:r>
              <a:rPr lang="en-US" sz="2800" dirty="0" smtClean="0">
                <a:solidFill>
                  <a:schemeClr val="tx1">
                    <a:lumMod val="85000"/>
                    <a:lumOff val="15000"/>
                  </a:schemeClr>
                </a:solidFill>
                <a:latin typeface="Helvetica" pitchFamily="34" charset="0"/>
              </a:rPr>
              <a:t>8-9 July 2014</a:t>
            </a:r>
          </a:p>
          <a:p>
            <a:endParaRPr lang="en-US" dirty="0"/>
          </a:p>
        </p:txBody>
      </p:sp>
    </p:spTree>
    <p:extLst>
      <p:ext uri="{BB962C8B-B14F-4D97-AF65-F5344CB8AC3E}">
        <p14:creationId xmlns:p14="http://schemas.microsoft.com/office/powerpoint/2010/main" val="3940316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200" b="1" dirty="0" smtClean="0"/>
              <a:t>OUTLINE OF SESSION</a:t>
            </a:r>
            <a:endParaRPr lang="en-US" sz="3200" b="1" dirty="0"/>
          </a:p>
        </p:txBody>
      </p:sp>
      <p:sp>
        <p:nvSpPr>
          <p:cNvPr id="5" name="Content Placeholder 4"/>
          <p:cNvSpPr>
            <a:spLocks noGrp="1"/>
          </p:cNvSpPr>
          <p:nvPr>
            <p:ph idx="1"/>
          </p:nvPr>
        </p:nvSpPr>
        <p:spPr>
          <a:xfrm>
            <a:off x="481263" y="1676400"/>
            <a:ext cx="8229600" cy="4876800"/>
          </a:xfrm>
          <a:solidFill>
            <a:schemeClr val="accent1">
              <a:lumMod val="20000"/>
              <a:lumOff val="80000"/>
            </a:schemeClr>
          </a:solidFill>
        </p:spPr>
        <p:txBody>
          <a:bodyPr>
            <a:noAutofit/>
          </a:bodyPr>
          <a:lstStyle/>
          <a:p>
            <a:pPr>
              <a:spcBef>
                <a:spcPts val="600"/>
              </a:spcBef>
              <a:spcAft>
                <a:spcPts val="600"/>
              </a:spcAft>
              <a:buFont typeface="Wingdings" panose="05000000000000000000" pitchFamily="2" charset="2"/>
              <a:buChar char="q"/>
            </a:pPr>
            <a:r>
              <a:rPr lang="en-US" sz="2400" b="1" i="1" dirty="0" smtClean="0"/>
              <a:t>Presentation by the UN-REDD </a:t>
            </a:r>
            <a:r>
              <a:rPr lang="en-US" sz="2400" b="1" i="1" dirty="0" err="1" smtClean="0"/>
              <a:t>Programme</a:t>
            </a:r>
            <a:r>
              <a:rPr lang="en-US" sz="2400" b="1" i="1" dirty="0" smtClean="0"/>
              <a:t> Secretariat</a:t>
            </a:r>
          </a:p>
          <a:p>
            <a:pPr lvl="1">
              <a:spcBef>
                <a:spcPts val="600"/>
              </a:spcBef>
              <a:spcAft>
                <a:spcPts val="600"/>
              </a:spcAft>
              <a:buFont typeface="Arial" pitchFamily="34" charset="0"/>
              <a:buChar char="•"/>
            </a:pPr>
            <a:r>
              <a:rPr lang="en-US" sz="2400" dirty="0" smtClean="0"/>
              <a:t>Categories </a:t>
            </a:r>
            <a:r>
              <a:rPr lang="en-US" sz="2400" dirty="0"/>
              <a:t>of support </a:t>
            </a:r>
            <a:r>
              <a:rPr lang="en-US" sz="2400" dirty="0" smtClean="0"/>
              <a:t>of the </a:t>
            </a:r>
            <a:r>
              <a:rPr lang="en-US" sz="2400" dirty="0"/>
              <a:t>Support to National REDD+ Action 2011-2015 (SNA</a:t>
            </a:r>
            <a:r>
              <a:rPr lang="en-US" sz="2400" dirty="0" smtClean="0"/>
              <a:t>).</a:t>
            </a:r>
          </a:p>
          <a:p>
            <a:pPr lvl="1">
              <a:spcBef>
                <a:spcPts val="600"/>
              </a:spcBef>
              <a:spcAft>
                <a:spcPts val="600"/>
              </a:spcAft>
              <a:buFont typeface="Arial" pitchFamily="34" charset="0"/>
              <a:buChar char="•"/>
            </a:pPr>
            <a:r>
              <a:rPr lang="en-US" sz="2400" dirty="0" smtClean="0"/>
              <a:t>Situation update of country specific support                                              </a:t>
            </a:r>
          </a:p>
          <a:p>
            <a:pPr lvl="1">
              <a:spcBef>
                <a:spcPts val="600"/>
              </a:spcBef>
              <a:spcAft>
                <a:spcPts val="600"/>
              </a:spcAft>
              <a:buFont typeface="Arial" pitchFamily="34" charset="0"/>
              <a:buChar char="•"/>
            </a:pPr>
            <a:r>
              <a:rPr lang="en-US" sz="2400" dirty="0" smtClean="0"/>
              <a:t>Country </a:t>
            </a:r>
            <a:r>
              <a:rPr lang="en-US" sz="2400" dirty="0"/>
              <a:t>needs </a:t>
            </a:r>
            <a:r>
              <a:rPr lang="en-US" sz="2400" dirty="0" smtClean="0"/>
              <a:t>assessment</a:t>
            </a:r>
          </a:p>
          <a:p>
            <a:pPr>
              <a:spcBef>
                <a:spcPts val="600"/>
              </a:spcBef>
              <a:spcAft>
                <a:spcPts val="600"/>
              </a:spcAft>
              <a:buFont typeface="Wingdings" panose="05000000000000000000" pitchFamily="2" charset="2"/>
              <a:buChar char="q"/>
            </a:pPr>
            <a:endParaRPr lang="en-US" sz="2400" b="1" i="1" dirty="0" smtClean="0"/>
          </a:p>
          <a:p>
            <a:pPr>
              <a:spcBef>
                <a:spcPts val="600"/>
              </a:spcBef>
              <a:spcAft>
                <a:spcPts val="600"/>
              </a:spcAft>
              <a:buFont typeface="Wingdings" panose="05000000000000000000" pitchFamily="2" charset="2"/>
              <a:buChar char="q"/>
            </a:pPr>
            <a:r>
              <a:rPr lang="en-US" sz="2400" b="1" i="1" dirty="0"/>
              <a:t>Presentation </a:t>
            </a:r>
            <a:r>
              <a:rPr lang="en-US" sz="2400" b="1" i="1" dirty="0" smtClean="0"/>
              <a:t>by Costa Rica on its targeted support</a:t>
            </a:r>
          </a:p>
          <a:p>
            <a:pPr>
              <a:spcBef>
                <a:spcPts val="600"/>
              </a:spcBef>
              <a:spcAft>
                <a:spcPts val="600"/>
              </a:spcAft>
              <a:buFont typeface="Wingdings" panose="05000000000000000000" pitchFamily="2" charset="2"/>
              <a:buChar char="q"/>
            </a:pPr>
            <a:endParaRPr lang="en-US" sz="2400" b="1" i="1" dirty="0" smtClean="0"/>
          </a:p>
          <a:p>
            <a:pPr>
              <a:spcBef>
                <a:spcPts val="600"/>
              </a:spcBef>
              <a:spcAft>
                <a:spcPts val="600"/>
              </a:spcAft>
              <a:buFont typeface="Wingdings" panose="05000000000000000000" pitchFamily="2" charset="2"/>
              <a:buChar char="q"/>
            </a:pPr>
            <a:r>
              <a:rPr lang="en-US" sz="2400" b="1" i="1" dirty="0" smtClean="0"/>
              <a:t>Q&amp;A</a:t>
            </a:r>
            <a:endParaRPr lang="en-US" sz="2400" b="1" i="1" dirty="0"/>
          </a:p>
        </p:txBody>
      </p:sp>
    </p:spTree>
    <p:extLst>
      <p:ext uri="{BB962C8B-B14F-4D97-AF65-F5344CB8AC3E}">
        <p14:creationId xmlns:p14="http://schemas.microsoft.com/office/powerpoint/2010/main" val="9878647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2514600"/>
            <a:ext cx="8969868" cy="41028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1" name="Freeform 90"/>
          <p:cNvSpPr/>
          <p:nvPr/>
        </p:nvSpPr>
        <p:spPr>
          <a:xfrm>
            <a:off x="5516239" y="1450638"/>
            <a:ext cx="1561737" cy="654392"/>
          </a:xfrm>
          <a:custGeom>
            <a:avLst/>
            <a:gdLst/>
            <a:ahLst/>
            <a:cxnLst/>
            <a:rect l="0" t="0" r="0" b="0"/>
            <a:pathLst>
              <a:path>
                <a:moveTo>
                  <a:pt x="0" y="0"/>
                </a:moveTo>
                <a:lnTo>
                  <a:pt x="0" y="304857"/>
                </a:lnTo>
                <a:lnTo>
                  <a:pt x="970426" y="304857"/>
                </a:lnTo>
                <a:lnTo>
                  <a:pt x="970426" y="479212"/>
                </a:lnTo>
              </a:path>
            </a:pathLst>
          </a:custGeom>
          <a:noFill/>
          <a:ln>
            <a:solidFill>
              <a:schemeClr val="accent3">
                <a:lumMod val="50000"/>
              </a:schemeClr>
            </a:solidFill>
          </a:ln>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92" name="Freeform 91"/>
          <p:cNvSpPr/>
          <p:nvPr/>
        </p:nvSpPr>
        <p:spPr>
          <a:xfrm>
            <a:off x="2036289" y="1451797"/>
            <a:ext cx="723900" cy="488459"/>
          </a:xfrm>
          <a:custGeom>
            <a:avLst/>
            <a:gdLst/>
            <a:ahLst/>
            <a:cxnLst/>
            <a:rect l="0" t="0" r="0" b="0"/>
            <a:pathLst>
              <a:path>
                <a:moveTo>
                  <a:pt x="965829" y="0"/>
                </a:moveTo>
                <a:lnTo>
                  <a:pt x="965829" y="304857"/>
                </a:lnTo>
                <a:lnTo>
                  <a:pt x="0" y="304857"/>
                </a:lnTo>
                <a:lnTo>
                  <a:pt x="0" y="479212"/>
                </a:lnTo>
              </a:path>
            </a:pathLst>
          </a:custGeom>
          <a:noFill/>
          <a:ln>
            <a:solidFill>
              <a:schemeClr val="accent3">
                <a:lumMod val="50000"/>
              </a:schemeClr>
            </a:solidFill>
          </a:ln>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94" name="Freeform 93"/>
          <p:cNvSpPr/>
          <p:nvPr/>
        </p:nvSpPr>
        <p:spPr>
          <a:xfrm>
            <a:off x="2398239" y="376185"/>
            <a:ext cx="6248400" cy="397559"/>
          </a:xfrm>
          <a:custGeom>
            <a:avLst/>
            <a:gdLst>
              <a:gd name="connsiteX0" fmla="*/ 0 w 2249436"/>
              <a:gd name="connsiteY0" fmla="*/ 0 h 821796"/>
              <a:gd name="connsiteX1" fmla="*/ 2249436 w 2249436"/>
              <a:gd name="connsiteY1" fmla="*/ 0 h 821796"/>
              <a:gd name="connsiteX2" fmla="*/ 2249436 w 2249436"/>
              <a:gd name="connsiteY2" fmla="*/ 821796 h 821796"/>
              <a:gd name="connsiteX3" fmla="*/ 0 w 2249436"/>
              <a:gd name="connsiteY3" fmla="*/ 821796 h 821796"/>
              <a:gd name="connsiteX4" fmla="*/ 0 w 2249436"/>
              <a:gd name="connsiteY4" fmla="*/ 0 h 8217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9436" h="821796">
                <a:moveTo>
                  <a:pt x="0" y="0"/>
                </a:moveTo>
                <a:lnTo>
                  <a:pt x="2249436" y="0"/>
                </a:lnTo>
                <a:lnTo>
                  <a:pt x="2249436" y="821796"/>
                </a:lnTo>
                <a:lnTo>
                  <a:pt x="0" y="821796"/>
                </a:lnTo>
                <a:lnTo>
                  <a:pt x="0" y="0"/>
                </a:lnTo>
                <a:close/>
              </a:path>
            </a:pathLst>
          </a:custGeom>
          <a:solidFill>
            <a:schemeClr val="bg1"/>
          </a:solidFill>
          <a:ln>
            <a:noFill/>
          </a:ln>
        </p:spPr>
        <p:style>
          <a:lnRef idx="2">
            <a:schemeClr val="accent5">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5240" tIns="15240" rIns="15240" bIns="105443" numCol="1" spcCol="1270" anchor="ctr" anchorCtr="0">
            <a:noAutofit/>
          </a:bodyPr>
          <a:lstStyle/>
          <a:p>
            <a:pPr lvl="0" algn="ctr" defTabSz="1066800">
              <a:lnSpc>
                <a:spcPct val="90000"/>
              </a:lnSpc>
              <a:spcBef>
                <a:spcPct val="0"/>
              </a:spcBef>
              <a:spcAft>
                <a:spcPct val="35000"/>
              </a:spcAft>
            </a:pPr>
            <a:r>
              <a:rPr lang="fr-CH" sz="2400" b="1" kern="1200" dirty="0" smtClean="0"/>
              <a:t>UN-REDD PROGRAMME DELIVERY MODALITIES</a:t>
            </a:r>
            <a:endParaRPr lang="fr-CH" sz="2400" b="1" kern="1200" dirty="0"/>
          </a:p>
        </p:txBody>
      </p:sp>
      <p:sp>
        <p:nvSpPr>
          <p:cNvPr id="96" name="Freeform 95"/>
          <p:cNvSpPr/>
          <p:nvPr/>
        </p:nvSpPr>
        <p:spPr>
          <a:xfrm>
            <a:off x="3006965" y="773744"/>
            <a:ext cx="2515474" cy="756989"/>
          </a:xfrm>
          <a:custGeom>
            <a:avLst/>
            <a:gdLst>
              <a:gd name="connsiteX0" fmla="*/ 0 w 2249436"/>
              <a:gd name="connsiteY0" fmla="*/ 0 h 723078"/>
              <a:gd name="connsiteX1" fmla="*/ 2249436 w 2249436"/>
              <a:gd name="connsiteY1" fmla="*/ 0 h 723078"/>
              <a:gd name="connsiteX2" fmla="*/ 2249436 w 2249436"/>
              <a:gd name="connsiteY2" fmla="*/ 723078 h 723078"/>
              <a:gd name="connsiteX3" fmla="*/ 0 w 2249436"/>
              <a:gd name="connsiteY3" fmla="*/ 723078 h 723078"/>
              <a:gd name="connsiteX4" fmla="*/ 0 w 2249436"/>
              <a:gd name="connsiteY4" fmla="*/ 0 h 723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9436" h="723078">
                <a:moveTo>
                  <a:pt x="0" y="0"/>
                </a:moveTo>
                <a:lnTo>
                  <a:pt x="2249436" y="0"/>
                </a:lnTo>
                <a:lnTo>
                  <a:pt x="2249436" y="723078"/>
                </a:lnTo>
                <a:lnTo>
                  <a:pt x="0" y="723078"/>
                </a:lnTo>
                <a:lnTo>
                  <a:pt x="0" y="0"/>
                </a:lnTo>
                <a:close/>
              </a:path>
            </a:pathLst>
          </a:custGeom>
          <a:solidFill>
            <a:schemeClr val="tx2">
              <a:lumMod val="20000"/>
              <a:lumOff val="80000"/>
            </a:schemeClr>
          </a:solidFill>
          <a:ln>
            <a:solidFill>
              <a:schemeClr val="accent3">
                <a:lumMod val="50000"/>
              </a:schemeClr>
            </a:solidFill>
          </a:ln>
        </p:spPr>
        <p:style>
          <a:lnRef idx="2">
            <a:schemeClr val="accent5">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5240" tIns="15240" rIns="15240" bIns="105443" numCol="1" spcCol="1270" anchor="ctr" anchorCtr="0">
            <a:noAutofit/>
          </a:bodyPr>
          <a:lstStyle/>
          <a:p>
            <a:pPr lvl="0" algn="ctr" defTabSz="1066800">
              <a:spcBef>
                <a:spcPct val="0"/>
              </a:spcBef>
            </a:pPr>
            <a:r>
              <a:rPr lang="fr-CH" sz="2400" b="1" kern="1200" dirty="0" smtClean="0"/>
              <a:t>SNA  </a:t>
            </a:r>
          </a:p>
        </p:txBody>
      </p:sp>
      <p:sp>
        <p:nvSpPr>
          <p:cNvPr id="104" name="Freeform 103"/>
          <p:cNvSpPr/>
          <p:nvPr/>
        </p:nvSpPr>
        <p:spPr>
          <a:xfrm>
            <a:off x="6477000" y="768915"/>
            <a:ext cx="1998579" cy="761818"/>
          </a:xfrm>
          <a:custGeom>
            <a:avLst/>
            <a:gdLst>
              <a:gd name="connsiteX0" fmla="*/ 0 w 2249436"/>
              <a:gd name="connsiteY0" fmla="*/ 0 h 799274"/>
              <a:gd name="connsiteX1" fmla="*/ 2249436 w 2249436"/>
              <a:gd name="connsiteY1" fmla="*/ 0 h 799274"/>
              <a:gd name="connsiteX2" fmla="*/ 2249436 w 2249436"/>
              <a:gd name="connsiteY2" fmla="*/ 799274 h 799274"/>
              <a:gd name="connsiteX3" fmla="*/ 0 w 2249436"/>
              <a:gd name="connsiteY3" fmla="*/ 799274 h 799274"/>
              <a:gd name="connsiteX4" fmla="*/ 0 w 2249436"/>
              <a:gd name="connsiteY4" fmla="*/ 0 h 799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9436" h="799274">
                <a:moveTo>
                  <a:pt x="0" y="0"/>
                </a:moveTo>
                <a:lnTo>
                  <a:pt x="2249436" y="0"/>
                </a:lnTo>
                <a:lnTo>
                  <a:pt x="2249436" y="799274"/>
                </a:lnTo>
                <a:lnTo>
                  <a:pt x="0" y="799274"/>
                </a:lnTo>
                <a:lnTo>
                  <a:pt x="0" y="0"/>
                </a:lnTo>
                <a:close/>
              </a:path>
            </a:pathLst>
          </a:custGeom>
          <a:solidFill>
            <a:schemeClr val="bg2"/>
          </a:solidFill>
        </p:spPr>
        <p:style>
          <a:lnRef idx="2">
            <a:schemeClr val="accent5">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5240" tIns="15240" rIns="15240" bIns="105443" numCol="1" spcCol="1270" anchor="ctr" anchorCtr="0">
            <a:noAutofit/>
          </a:bodyPr>
          <a:lstStyle/>
          <a:p>
            <a:pPr lvl="0" algn="ctr" defTabSz="1066800">
              <a:lnSpc>
                <a:spcPct val="90000"/>
              </a:lnSpc>
              <a:spcBef>
                <a:spcPct val="0"/>
              </a:spcBef>
              <a:spcAft>
                <a:spcPct val="35000"/>
              </a:spcAft>
            </a:pPr>
            <a:r>
              <a:rPr lang="fr-CH" sz="2400" b="1" kern="1200" dirty="0" smtClean="0"/>
              <a:t>NP                   </a:t>
            </a:r>
            <a:r>
              <a:rPr lang="fr-CH" sz="2400" b="1" dirty="0" smtClean="0"/>
              <a:t>(18 countries)</a:t>
            </a:r>
            <a:endParaRPr lang="fr-CH" sz="2400" b="1" kern="1200" dirty="0" smtClean="0"/>
          </a:p>
        </p:txBody>
      </p:sp>
      <p:cxnSp>
        <p:nvCxnSpPr>
          <p:cNvPr id="6" name="Straight Connector 5"/>
          <p:cNvCxnSpPr/>
          <p:nvPr/>
        </p:nvCxnSpPr>
        <p:spPr>
          <a:xfrm>
            <a:off x="4264702" y="1555639"/>
            <a:ext cx="0" cy="444389"/>
          </a:xfrm>
          <a:prstGeom prst="line">
            <a:avLst/>
          </a:prstGeom>
          <a:noFill/>
          <a:ln>
            <a:solidFill>
              <a:schemeClr val="accent3">
                <a:lumMod val="50000"/>
              </a:schemeClr>
            </a:solidFill>
          </a:ln>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cxnSp>
      <p:sp>
        <p:nvSpPr>
          <p:cNvPr id="5" name="TextBox 4"/>
          <p:cNvSpPr txBox="1"/>
          <p:nvPr/>
        </p:nvSpPr>
        <p:spPr>
          <a:xfrm>
            <a:off x="6032823" y="2523308"/>
            <a:ext cx="3102468" cy="4247317"/>
          </a:xfrm>
          <a:prstGeom prst="rect">
            <a:avLst/>
          </a:prstGeom>
          <a:solidFill>
            <a:schemeClr val="bg1"/>
          </a:solidFill>
        </p:spPr>
        <p:txBody>
          <a:bodyPr wrap="square" rtlCol="0">
            <a:spAutoFit/>
          </a:bodyPr>
          <a:lstStyle/>
          <a:p>
            <a:pPr marL="177800" indent="-177800">
              <a:spcAft>
                <a:spcPts val="0"/>
              </a:spcAft>
              <a:buFont typeface="Arial" pitchFamily="34" charset="0"/>
              <a:buChar char="•"/>
              <a:tabLst/>
            </a:pPr>
            <a:r>
              <a:rPr lang="en-GB" dirty="0" smtClean="0"/>
              <a:t>UN-REDD </a:t>
            </a:r>
            <a:r>
              <a:rPr lang="en-GB" dirty="0"/>
              <a:t>Programme </a:t>
            </a:r>
            <a:r>
              <a:rPr lang="en-GB" dirty="0" smtClean="0"/>
              <a:t>services, secretariat s and logistic support.</a:t>
            </a:r>
          </a:p>
          <a:p>
            <a:pPr marL="177800" indent="-177800">
              <a:spcAft>
                <a:spcPts val="0"/>
              </a:spcAft>
              <a:buFont typeface="Arial" pitchFamily="34" charset="0"/>
              <a:buChar char="•"/>
              <a:tabLst/>
            </a:pPr>
            <a:r>
              <a:rPr lang="en-GB" dirty="0" smtClean="0"/>
              <a:t>Support to coordination</a:t>
            </a:r>
            <a:endParaRPr lang="en-GB" dirty="0"/>
          </a:p>
          <a:p>
            <a:pPr marL="177800" lvl="0" indent="-177800">
              <a:spcAft>
                <a:spcPts val="0"/>
              </a:spcAft>
              <a:buFont typeface="Arial" pitchFamily="34" charset="0"/>
              <a:buChar char="•"/>
              <a:tabLst/>
            </a:pPr>
            <a:r>
              <a:rPr lang="en-GB" dirty="0" smtClean="0"/>
              <a:t>Facilitation of </a:t>
            </a:r>
            <a:r>
              <a:rPr lang="en-GB" dirty="0"/>
              <a:t>knowledge sharing among </a:t>
            </a:r>
            <a:r>
              <a:rPr lang="en-GB" dirty="0" smtClean="0"/>
              <a:t>participating </a:t>
            </a:r>
            <a:r>
              <a:rPr lang="en-GB" dirty="0"/>
              <a:t>countries, </a:t>
            </a:r>
            <a:r>
              <a:rPr lang="en-GB" dirty="0" smtClean="0"/>
              <a:t>stakeholders and staff</a:t>
            </a:r>
            <a:endParaRPr lang="en-GB" dirty="0"/>
          </a:p>
          <a:p>
            <a:pPr marL="177800" lvl="0" indent="-177800">
              <a:spcAft>
                <a:spcPts val="0"/>
              </a:spcAft>
              <a:buFont typeface="Arial" pitchFamily="34" charset="0"/>
              <a:buChar char="•"/>
              <a:tabLst/>
            </a:pPr>
            <a:r>
              <a:rPr lang="fr-CH" dirty="0" err="1"/>
              <a:t>Results-based</a:t>
            </a:r>
            <a:r>
              <a:rPr lang="fr-CH" dirty="0"/>
              <a:t> </a:t>
            </a:r>
            <a:r>
              <a:rPr lang="fr-CH" dirty="0" smtClean="0"/>
              <a:t>management</a:t>
            </a:r>
          </a:p>
          <a:p>
            <a:pPr lvl="0">
              <a:spcAft>
                <a:spcPts val="0"/>
              </a:spcAft>
              <a:tabLst/>
            </a:pPr>
            <a:endParaRPr lang="fr-CH" dirty="0"/>
          </a:p>
          <a:p>
            <a:pPr lvl="0">
              <a:spcAft>
                <a:spcPts val="0"/>
              </a:spcAft>
              <a:tabLst/>
            </a:pPr>
            <a:endParaRPr lang="en-GB" dirty="0" smtClean="0"/>
          </a:p>
          <a:p>
            <a:pPr marL="92075" lvl="0" indent="-92075">
              <a:spcAft>
                <a:spcPts val="0"/>
              </a:spcAft>
              <a:buFont typeface="Arial" pitchFamily="34" charset="0"/>
              <a:buChar char="•"/>
              <a:tabLst/>
            </a:pPr>
            <a:endParaRPr lang="en-GB" dirty="0" smtClean="0"/>
          </a:p>
          <a:p>
            <a:pPr marL="92075" lvl="0" indent="-92075">
              <a:spcAft>
                <a:spcPts val="0"/>
              </a:spcAft>
              <a:buFont typeface="Arial" pitchFamily="34" charset="0"/>
              <a:buChar char="•"/>
              <a:tabLst/>
            </a:pPr>
            <a:endParaRPr lang="en-GB" dirty="0" smtClean="0"/>
          </a:p>
          <a:p>
            <a:pPr marL="92075" lvl="0" indent="-92075">
              <a:spcAft>
                <a:spcPts val="0"/>
              </a:spcAft>
              <a:buFont typeface="Arial" pitchFamily="34" charset="0"/>
              <a:buChar char="•"/>
              <a:tabLst/>
            </a:pPr>
            <a:endParaRPr lang="en-GB" dirty="0" smtClean="0"/>
          </a:p>
          <a:p>
            <a:pPr marL="92075" lvl="0" indent="-92075">
              <a:spcAft>
                <a:spcPts val="0"/>
              </a:spcAft>
              <a:buFont typeface="Arial" pitchFamily="34" charset="0"/>
              <a:buChar char="•"/>
              <a:tabLst/>
            </a:pPr>
            <a:endParaRPr lang="en-GB" dirty="0"/>
          </a:p>
        </p:txBody>
      </p:sp>
      <p:sp>
        <p:nvSpPr>
          <p:cNvPr id="3" name="TextBox 2"/>
          <p:cNvSpPr txBox="1"/>
          <p:nvPr/>
        </p:nvSpPr>
        <p:spPr>
          <a:xfrm>
            <a:off x="126274" y="2523307"/>
            <a:ext cx="2769326" cy="4524315"/>
          </a:xfrm>
          <a:prstGeom prst="rect">
            <a:avLst/>
          </a:prstGeom>
          <a:solidFill>
            <a:schemeClr val="bg1"/>
          </a:solidFill>
          <a:ln>
            <a:noFill/>
          </a:ln>
        </p:spPr>
        <p:txBody>
          <a:bodyPr wrap="square" rtlCol="0">
            <a:spAutoFit/>
          </a:bodyPr>
          <a:lstStyle/>
          <a:p>
            <a:pPr>
              <a:spcAft>
                <a:spcPts val="0"/>
              </a:spcAft>
            </a:pPr>
            <a:r>
              <a:rPr lang="en-US" dirty="0" smtClean="0"/>
              <a:t>Support to enhanced                  REDD+ knowledge.</a:t>
            </a:r>
          </a:p>
          <a:p>
            <a:pPr>
              <a:spcAft>
                <a:spcPts val="0"/>
              </a:spcAft>
            </a:pPr>
            <a:endParaRPr lang="en-US" dirty="0"/>
          </a:p>
          <a:p>
            <a:pPr>
              <a:spcAft>
                <a:spcPts val="0"/>
              </a:spcAft>
            </a:pPr>
            <a:r>
              <a:rPr lang="en-US" dirty="0"/>
              <a:t>E</a:t>
            </a:r>
            <a:r>
              <a:rPr lang="en-US" dirty="0" smtClean="0"/>
              <a:t>nabling countries </a:t>
            </a:r>
            <a:r>
              <a:rPr lang="en-US" dirty="0"/>
              <a:t>to contribute to </a:t>
            </a:r>
            <a:r>
              <a:rPr lang="en-US" dirty="0" smtClean="0"/>
              <a:t>development </a:t>
            </a:r>
            <a:r>
              <a:rPr lang="en-US" dirty="0"/>
              <a:t>of technical guidelines, tools, methodologies </a:t>
            </a:r>
            <a:r>
              <a:rPr lang="en-US" dirty="0" smtClean="0"/>
              <a:t>promoting increased </a:t>
            </a:r>
            <a:r>
              <a:rPr lang="en-US" dirty="0"/>
              <a:t>expertise on REDD</a:t>
            </a:r>
            <a:r>
              <a:rPr lang="en-US" dirty="0" smtClean="0"/>
              <a:t>+, incl.</a:t>
            </a:r>
            <a:endParaRPr lang="en-US" dirty="0"/>
          </a:p>
          <a:p>
            <a:pPr>
              <a:spcAft>
                <a:spcPts val="0"/>
              </a:spcAft>
            </a:pPr>
            <a:r>
              <a:rPr lang="en-US" dirty="0" smtClean="0"/>
              <a:t>South to south.</a:t>
            </a:r>
          </a:p>
          <a:p>
            <a:pPr>
              <a:spcAft>
                <a:spcPts val="0"/>
              </a:spcAft>
            </a:pPr>
            <a:endParaRPr lang="en-US" dirty="0"/>
          </a:p>
          <a:p>
            <a:pPr>
              <a:spcAft>
                <a:spcPts val="0"/>
              </a:spcAft>
            </a:pPr>
            <a:endParaRPr lang="en-US" dirty="0" smtClean="0"/>
          </a:p>
          <a:p>
            <a:pPr>
              <a:spcAft>
                <a:spcPts val="0"/>
              </a:spcAft>
            </a:pPr>
            <a:endParaRPr lang="en-US" dirty="0">
              <a:latin typeface="Times New Roman"/>
              <a:ea typeface="Times New Roman"/>
              <a:cs typeface="Times New Roman"/>
            </a:endParaRPr>
          </a:p>
          <a:p>
            <a:pPr>
              <a:spcAft>
                <a:spcPts val="0"/>
              </a:spcAft>
            </a:pPr>
            <a:endParaRPr lang="en-US" dirty="0" smtClean="0">
              <a:latin typeface="Times New Roman"/>
              <a:ea typeface="Times New Roman"/>
              <a:cs typeface="Times New Roman"/>
            </a:endParaRPr>
          </a:p>
          <a:p>
            <a:pPr>
              <a:spcAft>
                <a:spcPts val="0"/>
              </a:spcAft>
            </a:pPr>
            <a:endParaRPr lang="en-GB" dirty="0">
              <a:latin typeface="Times New Roman"/>
              <a:ea typeface="Times New Roman"/>
              <a:cs typeface="Times New Roman"/>
            </a:endParaRPr>
          </a:p>
          <a:p>
            <a:r>
              <a:rPr lang="fr-CH" dirty="0" smtClean="0"/>
              <a:t> </a:t>
            </a:r>
            <a:endParaRPr lang="en-GB" dirty="0"/>
          </a:p>
        </p:txBody>
      </p:sp>
      <p:sp>
        <p:nvSpPr>
          <p:cNvPr id="10" name="AutoShape 2" descr="data:image/jpeg;base64,/9j/4AAQSkZJRgABAQAAAQABAAD/2wCEAAkGBxQTEhUTExMWFhUWGB8bGBgYGR4gIBwgHB0gHB4dHRwZHigiIh8lICIcIjIiJSksLi4uHB8zODMsNygtLisBCgoKDg0OGxAQGywkICQsLC8vNCwsLDQvLCw0LCwsNDQ0NCwsLDQsLCwvLCwsLCwsLDQsLCwsLCwsLCwsLCwsLP/AABEIALABHgMBIgACEQEDEQH/xAAbAAADAQADAQAAAAAAAAAAAAAEBQYDAQIHAP/EADoQAAIBAgUCBAQFAwQCAwEBAAECEQMhAAQSMUEFURMiYXEGMoGRQqGxwfAj0eEUUmJyFfEzQ4KSJP/EABkBAAMBAQEAAAAAAAAAAAAAAAECAwAEBf/EACQRAAICAgICAwEBAQEAAAAAAAABAhEDIRIxQVETIjJhBKFC/9oADAMBAAIRAxEAPwDxWi82jD4dBzFVARSf/izAqI/7NAxT/CTNSpCURXYalhQTHqY/LGtX4gdGC1iQH+QgDvE+YW74g8jbpHLObv6okU6XoULWXQ+rm0jkGbEeoOBcnlS2sTCzvFp2gYretZ6jWkFSxUQGkRHP59vphLmc0lGnoVEDG9tRA+pO/pEYZNs0ZNoo+n9SQaEELpWCxg7iOOccZ7LM6sUcBRYm5BvYjkHffCzpFcNlSdK6mYgkWNvX17YKqUWKBqZ9weY9O+JVvQGLqGbOpladUi89vfnBmc6S5XUBEXAIue59Ixr0/plKPFq1SG/2r3Hr6Y75qlWRArOHUAHYWWZF9z32++A3vQvLeh38G9BpsozGYCvBGhFINxI8yxcT2OKvPChUBX/T0youV0BZbYTA3xJ/CfWFU0/F38QgDULiJA08X9OcVQVmIrLTYUzvpMBoPKi4Hv2xz5E+VslO72T3VOiZdiClMIahEIjc+smBiS650R8qVVzao3kBPmW97rIx6FUzmXB8Z0mqJCmJgm0Ei57AmwxPZ7Oo1Us5NSD5UgEKR2MSObiPtisHJBjJoAq9JRZLXFQglDOoEbXse339cGpSpqwjUWA2LG0jcgW77An1xL1M3U8QqzMATeTP1PrbHVc5dhNzzzaZE4q4N+R3FvyNeqU3AZ0jVu3qNvKTvHphT0zJPW7imLkxb9sH9LXW2kkxvKkAj1M7/TDmvWCDShAIFgBIH0H98CUnFUuwN1o5yWWCKP6awfxPcn122wWtP8QCrH4h/gD+2FdJTr1VWLdl/c9+2GNXN6bKFJiQm0jkAf2nEHFtk2thYzjKoTxEfWbQYKx3vI/xjR+or5VmCggnfj13+mJ4Z12YsFBUrALBZU8g7QePzwHW6qxRgAS0hbf7TYAfXB+EPxjfqXUmDEAgqCfM0bWHA9cZ0spTqKYdgTEMLj7D1Hvgf4dyJqh9a1AC2m6EySPl4tiry3R1VVRWKqqmdZUat5AESNJ5jnAlUdIZ8Y6EFHpYRtTMajDiIBMfp/bB6UgJbSQALCf2H+TfDzKdNSzKdZawDEne4A4Pe47b4XZjobeIGevTWblNVwwvAv8AnPa+E5p9gtPsSdW6WHUQRTY3+UQJ4JEfngKn0+pRViGRx/xJsQN7iftinzeTqBGJpkjkSpEdxc2525wh8RkaVgrsJP5XN7bG3OKRk60C2RRzbKX8oMkyDcH+G+PQPh34Eq1qeuuGUASqgyTIjvH3wvzVWiriq1AMRdWJjzLfzC0jkTO2HnTfi81B4asyuDdV3MA7SAB9cUnObX1RRybWkLn+BMqFcCrWDAfMxQgH1VQDiJznw1WpVtNYhF4qC6sOIj9Dtj1bJdVasAaiKU3QuVJvyYBji9t8KuoZcVCy6VYTqGhhPswPb9sRhlnF1ISOSSeyIy/RwLsWZVI0m3Bvabg+nfGHU/heqSGprAY3Un5SeZ2j0G2KJMyqVIaV0iSJ3PG+DqdW66XaCbrIjvfVuJi0dsW+SSdsfnJOzzDMZd6TFWBVh/LEb430MdIALE9u3r9Tzj0rqdfSR4mXWAsAlVIUe55ncc4T08ujajTFNTGoBB5W4gj+fXDrNfaH+W1bRG/+PrLBcaQeW9MM6gXQAKgnkx79sOqxDrDBCALQbW3X3+mJXqhCt5AQjQVn8x64onyGUnJjSq7C66QfwgExH1t9MYZmk9TSzGZse49fb1wIc+4CKyEEiAdp97frhplGgA2Jmd+4iL/XGqg00M6WTy+hkVKhB3cEEg+hsAPQ4lcyimppU6pMAgXM+m84d08swraV0uDHlBlb3iSIkbdsXQq0qdP5UWqoGgBRAYj24v8AnicsnD+k3Li/ZGUKVSnppigyaCfn5vcwePY4LzMt5DUFxaLEffjDuvUqZinoaoouCGZdM32JBsJv9MLM5Rp5diWp6pggq0iLX1G8G/2wscl6fYFKwdnSki09AdjdvSfXk4wzldW0pT1U2JAjUYM280n9McigmYqpTQhHYmSxsAPU+nEzir6d8JU8u5qNVp1kgWZQxBH1+nbGlOMe+zNqO2Z5LpKUaYaoqVlDag4mZESJiYkHngzhhlOqFahqioUBgaTsPvaf784Y5LqNRyQdSoLgFQQ07Xj8vzx87+bQtjJgBYgQLkHa/N8c/Nv9EXL2I8rSWpUdFEvrJLsBBvxAwfV6LqBKBD3ZY/M8e2DAq010hrsZdnIEmNx6fnhe1eSbqeCJifz4/XDcm+gNt9GNboKwUd0OwAJO/rA/PC7qPQvDEtSsRd0gaY2mdv3th3l6moHykwQB4bTP1bcel8fLnZcqfLE8m3pb+b4KlJGTkhBkc3TpgaGEDgxe2wnfHWpRdjKAOYkgkC33v9MOMx06kCapSWIETsrHYkYXdQ6PWfyUkljdqskCZ2EkczIweUbGTTYkzXVHDNTRYaBEz9ZB7YXpl3dgrs7ncKNvpzimodHcA+PMpZSd2B7GTY+onDEgU1laYH/FRz6kb4fml+RuaXRK5zNVKA0GnOsf/ZTmIiwLfwcRJw4+GcshXxDTRyWMQSNOkA8b32wUqswiuVamRdP59MduhNSpkqtIABoGokj/AHNaZG24BGNKVxA5WqGDZypVLFnaEIB0uJnadI/D7XJPe+BeoZlqChohrwDJ03/ESYEdhY84wr5/Q5akummZHmAsxMxaYmbE+uFfVOoVCDTaoYcQ28C4vI3j07YSMLYFHY/TOOKRqshJbdhFosraSQRe2wtzjXpfXaekeIrCBALeYEEXmZAkzsNowtr9UegU86VkPkLPzaZmQwHPbbfjpU6xSCHQhpu3AYnUD8sMflOoT7HA4WujcbHmY6p4IAbUvoSNPmmNI0gxPcxhB8Q0aOkZpHJYtD02OqWY3JJ+20R9cb9LdobxCppxHiMmrS0bE30gCb+m2O1TLZSrU8IMWVr3EFY2IPzEfQYMUkzJJMheqK7ONDu4qGYgtp4Hvvbtixy9FBlWash1kaddySIiADDRxBtffG+e6XljTcUkNOoBrRxJnTuCG9jcDcesYTdF68a5PiGVsoDyZk/L5foN+duMXUuSLxdo7fDmYKUCVARTUhWqG79yACYA2/fFAcxpTUSrNtfSB9e4nEPmKbLXqaQyKpkB1IVW3iDIvc/nGGGbzFRQfFUKHAjS289j239MTnjUmTnC2UOezlJafiVVQsRGkfMRPBXYRffCDpD0nrFnJ0CTAPmJN7mLx98Zr1cZYBQ7HWDHhlSwm03B7YA6TSXT4j1rarLoALReJOwxo46TDGNJlpTzCElUZnUjzK0N5ebHk7wO2Fmb6VSvUpO1MRN9h6E2t6nCZszQiZcMO3PaSI9cG9K695HUljrGltrDax7na+F4NbRuLXQg6oSssobzbsB5T7GDc4S06FVx5QSBzwPTti9y9OjWorE+HOxMT6WPfHRMyEOhFAjYETYcW/XFlOtUMsleBNmEplAGWSTuTBniPQfbAOWp6fLqmT9sadRyJRwQxKXsbEX2g/rzjt0Nf9RXVJYndQPTeSTh01xsddWNxkf6YVF834u/5DbDFss3hs3hFNMAbzOxIBv3wZmXGWTWNLEGAZHlPYxvjgdaLy0SRysSJ407HHO230StvoQr1JmADEkrvIg+x5PtgjOBwQKUtqsFa4v2kwPz774WdZrq7t4SgRJJ5J9QTviwyHT1FJNSM+YUKxAYsJtIIBKmOxG8RhpNRVhetm2SyX+ky8B0aqb1QsSdR2J3gWwP0qrrrQ5hdJaLXvMYa+L4dMeIjEuSZaQRaIg3HticyHS6lat5NSpB1MBaJsJ5nEY7tsRK7bGqddRqjIGIV/KTPYbraZ98Mg2osUc6LA6mWGIFwCLj223wmzvRKBCim76xvq2EzHyi334x36lXGXVaZBA+kN63ETH6Yzp/kDS8BWbzVNvmLAjbSJBOxAWP564wo0aCvAZ1cXJhifYADePXCKv1WnuEm9yrEf4n2ONundS0k+GVCsTZ/Y3JNxvvhlBpBUHRT5h6YGkeHKH8IBJ7TpJv9z3OAM1VCprNMg8kDg8kAQPpjTIZLwUBA1u15BkET/L4+6jmagRzIIiB5fmIFwd7DCrsKxmuRy1JCHqvqmGVNoPexvhlXrEEudanYGZ37A4UZashRVLAkAX3iw+pvxONaOYYLcgyfM0gT28rel4GISTbtkXsNDGP6hubETMz7CYwnzeXFKTTAsJMCY55k/8Ar7cVM8upVF1uCCOb88jC7MVnLN4LwhB13MLBANuT6Ypji0xoxYwoo9dwsaBpJBMRNoAEfth23TUgMKjrYgwZ1dwQbn22wgyZNFfC1SdwzcAWhrR3iN4OHuWzCuDHm9T6Wt/jDTcvAJJ+CF6vmq6VPDBJkkgK0zBsYkxxvjGjlalSFYRqNibX7X+uLHMeHqINOmQdyq3/AP6339e2BqnS6R0RVYabxv8ANN/p+2Kxy66KKeuhFXyTLIY6tNgANo4jAXhPVtwO9rdvti6FCmVYFmcG2pj9IEbE4nz0UePUSnUIVVBAcSZPBjjBjlQYzFVKg0WSFiPeJw96f01asDWAxBCllEC03c7QfT98Ja9GvTbSSJ3kSN5mAMdek5jw3OrzBgZ9Z5vzP6Yd21aGabWhuyPl6g1EWFhqlSP7enr64adN6elKo9cikgeGSmPwEjzSDIBkA4S1s7LKSJ0iwnbVfkn8h2wX/oTURqtKsZF9LHkDiBF/bEZulsWikXrFjrHYbjSfSGHP98T/AMQdGWq2pAEcgG5sO/lJ57j7YW9O6gX0lKl131CRPr/6/wA/Hqjazq0lgTsRBHPa/rbGUKf17AoNPR9R+B5JZ6wJAmFs3qF3FvbHTN9FplBTDsukm1QADm50j7HB1HrSoWVpM31eVSP7ciB6dsZdQziuq6ARxJMz6G9x9OcC8l7YbleyR6t0+pSjxTKfh03394OG3T3y1REAch12MRpMbb3+uGH+m1AB9NVByYOn2P8A6wkznRwlVRRulQ+XfUCLxB43uexxdS5aY6alphlWhUWoFBBU/jW/r5tP0wbl/EeQoSrB3vI9DAwy6RQNKmAKZD/iJ8vt5huPbG9N9DMVNISfNAYebnEnk8Ik5CA9Po1F0VKuuolyR5QATsP841yNGnQPlXQCLswBN+CffjE50/qDO5ZoMLY9voNz2xvm84CDBJFtc9/8Yosb6LcX0WNPL5VdSDMa3MzqsjWmZ2A/PCPI1oYPTbSIvMGJ4vx/LYG6HmApEuApsWI43gTPbcY36hTRWJpiA1/mJAGFjGm0wJU6OidCatmlRE0rUhiQICifMb2nb6n1x6NSIoUzTUEBTuZBdjubfrxGB+mVKVHLqq6g3lG0mSBJvtHAGCa+YAgkj9TfEck3LRKUnJi3MVKjGaqkLTBMMCQZ5LAEWH+cZ0eqAIyltOraQPKOLT+f6YcePN9dvXAHUMvTrLDaUMzKgb+vOJp32hkwT/X6VCmYMACxkjtI2+vOE/VcxKSKcLt34Mk3sZi9pxpn8qy6QGL6zpXTJk/7YscU1LpVOhRdK1MVTp80WCg/7TuTzth+UY7C2keR1dJOxLE/bFRS6HqSWZ4mNQH3P8OHSfBGVWarVKjJaFET33j2sQN8N/8AyCKqomkIo2cCwHoLX7wdsUnnv8Blkv8AJNPljUbTSRxaddxK7G7NG/ONch8I1mGtnVQJBBIMe5U884bP8QqGuCwY3DKDEcCRtf8AIYOXNyvilh8xiGiQdgbbj++EeSa60JLJLwKurdAAA8JhrUdreoNzc95tiYrZtpCVAVI/COPUf3xb9IqrUJ1SzNBKg/LO11MC873wL1n4TAJqI4DEXDmTa3C9vScaGRJ1ISM6dSJnouSfMElSCNUMZhlHG/7Thr07pFemXpQjU4+fVBW14jexvveMI+hZplV9JgkzvExtB+uHeS/1DUGcofD5K2teYE8Afnik7T/h0qNv+E/QFZ835Rr8IjzMI2tJMSJ3tv2xWZzNPRXXUKQRunzEA7aTvE+n3wjavS0t4SkM0A+YmJnnvJ2xi+YZVuxM2kH6X+vGC1y7FmrdDzK9QD0hVDyAxDiDInbUDyByLGYx1VSlXUo1BlggmJB97+tvXE/0GkVzSi706zaG1CQJBiY4DQfpgnonUXZhrBLAFuALWj3JIwXD0K4ehxWqIktT1QOBeItuT7YByjQykSHcebsOxsT9sMc5lCEXXKNJtEjfcyNgL9vcY65bpxUuFeViQpA1Ekd/oPzwE0kBNJAmbpI0yTKrYxvckg9h+kYSV8jqBKgtHyheLyZj9sG5kMFlkI1zBn77YZZHJ3ATSbar8/UYPLijXxAcv0l7OVM/iEfnP25xtTzfhjw1IqMbhRsv/YnYd98UnSKzoYcW1RwbnYb3+mC6/TMu9RC1NlcgwLqI2vPqeMQnlt/ZCPL7FFPpuWKgmmrtF2Ei/IEER9sC/wDjKWp4olh8ulm2ncqTef7YyXNinUKuT4twBeB7Dv642p9aEcauWH8uJ35wKmtg+xonwXT0hlZ3B3Bj02kcHHbNdEpaPCUutXdH7WsY20naRjOh1NlY3YkrdRvflW2iLR6jfBNLqpZijggRMkyVtcXA27CbjD/d+QNzF3R/hYC9apNSQQo+T/rf5r/lhrTy6U9RNJVe8W2H3t98IavWWaq1JmJAtIANuSIO04aJ1NCmloI/CzHYDj13wsoyb2wvl5B+qdQ8MyaflZREGT/+f7CYwpqiuIajFSR5otf3/bB/UKykISqtTT5WIBhjyZEz/BOFvTshVrMxTUq94MGLWix98VikkOkkiZ6NRpKC1UsGIMcD37/+8datUAVStIKG0xJkiL7H/dvij/0VCo4bXLLsSSPYdo+2C8ylOvSZCAGZoUACBBH4rn6xtivybLctkdQzR0LYG5P0wy6NQq5k6KaA6YDM2y6rzPecPem5FKaMGRKaPbWSWZv+oxvkaeXoMq0i0ufmLHzLuQRawjeBvhZZO6RnP0ihzNJKNIKPM4E+Ykk8exOAl6iCosPci89h27YwzdcySzARfv3Fhwf0xN5838wOkiQTafXfEYQ5dk4xsrIeouokCf8AcY7fpjDMDwiqGpO7ao57ED8gcD9FzRr1BTBCwveygRJHc+mK7I5RKJJU6qkXLWIB+sD9cTy5Fj1/wWcuOhF0bpOb8bxalNQACQDDMJtOlZ83vg+pLqW8eqKeuChQ3adjNjfge2GK1dM66p2sJNvW37nGGZq+FT8TxNeppZmm/YKotMCxtf3xFZHJ7J823sBemAwo+IWIJ1E2G5JJAP0//PrgDN9GdWJguCZGgSYHYRjbJqzAVaxUAjyjYnsSB39L4KOYq0wSFYWHa3M35/6kRi210ynQMmVogHVTAvHma/ckjuO1pGGnwfktGsuFZVMo8zAjsOTYxHO+PukdPNUlwURDdns3m3MsbfQTE469Qptl1NAamPzidje8aRtN4PbEpTu4p7ElvQ6q5hEVlpaVOotpEqSN9UifN6nC7LoawNSnmbn5UJk9rk3te+3pidyle5LFg6wbCTaTtv6XPbG/WeqUxozFNdB/GALHcTtY2v8ArgxxyToX4/QB1HoCU8ykjVSqySglYKj8JsJP0O+HmWYkjXq0bAAiFUHY7GLj39MTXXfi4PS00ioJg7eYXv3G1rRY4os70lEoirreoVSWUEhtRHzHWBYf7QMWknS5nRCTSXIBpfDuSWX1vImNBDm3eAQonn1wj6p0w0iKoIamSYInySbBpAgweMM69PTTQLC/7SxgtxFjtPmvHHpg2hUd0aULlg2o6wSYFtIgwbbXOCnJbuyyiqJij1XSARwYH12J/nGCaGZSm1V4hDa24DHVAP7/AL4X5hgguJPKwLwdjyIOOasNSi9yp7SEXSATHvxjpVE0kUuY6izfI0WE7GfQg2/gwpyuYZmqACPTdoG5j03xjls0AkrImwYj98b9FNMFm1f1gNyfKRM/c+/GEapMSqRWv0xGpqCys7TFQaZ77H6D0vPqN0A1Kpamv9Ig30FhM8aZgGOY9sIuo9SDMhKtb/lMnncbcAYsPhPqVKpVpqQoYljBmTYnUZtY/vjnlGSjsk4uiiyfSEVRrug8vmg3233MnvhlWFKI0gwNo+2+Fmf+IaauaakSu88xxGBaGZp1tWlCKkT80De8W9RbHLxl2wKNHXrHQqOalKlNVW0OpiebEjED8QfDa5Y6B8gHlYm7d5tE49FzuW00xpKJFgSTM+oEiI2+mJvqXTKlegzVHKtS8y2m4Fp9Pz2xbFJxfegxbR57ms/4NQNSJuCN7cC/vjep1DXRjz+KTzGn2jg4V9RcmdpO8Dkcb+1+ZOBulu2vSoLMxsIBn0g/rj0VFVZ0cFVlFSzKr5PBp0KpUCZ+YH1vJm/cX2xy9HTEeaeeJ9RNxxhj0jIVaTGrWTXVcgKIsgvadlmZscGZnL0wJqimBfzLM73E/ffHNKf20TtWLcn0+g6TmHZCTamhsQNjAmP8fekFZVEU4RF8qgiQe5EWwizGRCOCjFQh1AtdGB9d/wBcKz1KqHIa7CfkUEAMZF2n+/fA48n2K48uhPRqO/hyQF3a3AtvhuatyUU3sDsPWJ2xjUqqAAtxtGMqWbGwYWGw29sWey7djFs4yiDZeDG52vjKqKj6GQjUgsIsOSQTa4txfAgrmoCA0TuP3GHWQyJJ1GKdKDckH2MTzhXURHoQdQdxUXW+7bccdsbVM3bSpBEmxEj7bfw40+Isv4ahhp02IHrwffBHwx0nSTXr+VDZRuWn0gnb0wXJRjY3JKNm/wAN5taQc6BcqPfcgXNhMTHbFDls0XU+IJDmyn0+k97+mOj5TK1FJ0wJ+YWIiLmd+LYW5/J6gNNZ/D23n3sMcsnGbvohJqTs2HV1psysgYMZEkNbtc8dv7Y+bPPmf6WgQRbZY7SQYI9MfZfISrBV1g89jA4AN/Q+mFXTaH4lZpWYGmQIsNYa3274ZRj2gpR7L2lnlWi6EljSAUllsZ3A4Nr73+uNsl1Ra6S9JVQAXi3aBFx5eQTHbEt0TMvUSojuHJ2UTYAWmePbA9DOVV/osQFa4tYx244FvTEXgTteTcCkr9aKOyIq6QPKo2JBtuCB6zhQ/VKrGHYGPNDbCexiOee2FdelXPlYPBlv2niP8YFzdKpSQsoYnTJIG0/ijsMVhhgvVjKCCKtB3UuDqLySwtuDPP8AI5x1pNVqUjSpKTJjSItB9SBxEThNlOu1XUrUqFmJjt94H6YqOihqVNGZWSSW1aeTweY232xeScUGdxQFkPg+nTqLUrFgYnwx/u/7Am3pikqZkFhGs67bi88xHbcmMcZHOGoTpA/5AHie57469ZyniFSHh6UnSoM3FhIsdh/cYi25P7EXOTf2Yn+JegvVScv/APJSOpqc+Zh/uVeSJ47e2FC5GvSCtmBNIMGahqIabALAGoFjYxx9MNkrMvnqExTHBI803gb/AFwSnU2zBoVAJSpU0vpWPMACC0C82H8nFU5JF4SdUKum/B+aLhzThNJMMVMmPKukmxvztecWeW+FsrQEOutzEBj5Vi58q9+RfbFKtMhULsJ3ubm3aP74Cr5UOT/VbSvmJA2vsNUWiccss0pPbJSm2TOe+DkckUqiKn4UINiBtv8AnHOENfpH+nGgqA8XIaZ5kfla2LDOuKWlBcCfNMiJm/2P5YGz6IyQ6MQ17fN9CdhhoZJrvoCmzz7M0HJEWjcwee/riw+Fc7TNIp5VrzpL3kgHyiD39N8T4ypav4aCDPlDRtv5thtijo9Py9INV8QtrAHlUmGAnynTK8iD+WL5ZKqKydo26nXpK92BqbFVP055tgaizXJ2VuN4gnf7ffEtHnaodRC7HuTub/phz0zMtWMNrjf6SQfqMbhSDxopK/VajIoJ1rH1BHeOb7/2wDmWr1KZVKl5hS1gDv8ANvP85wNnQUceGrFYnWcG0s3K6S2gyJtP8nE6raEaFWc+FqTIVFiYDPe7Dc3MDtjfo3QaNMFVXVDAq5+YsexgCBYfX1wY9E6W8GszN2JgHuJww+Hcp44//wBA8MUxDktpkmbKDuN/NOA5SrbF+3sD6nW0B0cjUsAmTsLgNHrvGFXW3y5yoakCWmXphiCQCuoRq47geuKzrnwuK9IvlS5i4VtmvurEX733+0zGd+GjSTWrjx1EvTuGO3y7yI4MTGGxuKGSS7Asypr0khdCaAVMeeVlQW1EKRbk7beulHpZpqoZ9QI3I55i+3rbi2ByazOhawJi1+eRg/q2dVfDWrTd4WzKR6CO2KJ26N/CANaKnlMWtvb0xtk8qalXSFOo722vubY6ZqlpIZTqVfmBP6YYdONUtKq20G1r3A/L8sWb0X8DVeg06VUMagKqQApWZIB1AkwO38GGuVzKKPDpqCS0AEC4nuOBf7facqVmg6gyzt63/PDalTRUVnlKlzaxNjE+nt3xCSflk5L2MnydJmErKouo3FybCzcAH2P660Fd3LqwKLcSoAJNosOPygYn2zt3GoluSYj6Tg7IVK4Gm6gAaZIAPrvufthJRdbEcXQ0z2TFeV8q1YI0kEg88be+J6lmkVvBAKrTHmLbf8iARMk3B7Rhnm6NQUwN6jHzAcTf5pjgCI7c4U1/h41K2o1TqIl5gKvAHcnjBilVNmilWxllq9N2WhTcgMAZ2EdyVwwelQFNpZ6jGz8NzeF42ue3GB+n/CSWYVXNRTIZQFCj/kDM97YG6j0HMrrKlWknyidTc+UAe/OF4xb0wLjfYRlaZylOqUAKsZhj5tIsbNhXU62tWsGDEIoBmLJ9vp9sHZLqbVStMiGHzCAPLYGQwsAP1x9mqVJAwVCokqIgTabAb++ClTdrY3XfZouc0qTqFQtcN3HH0NoGCcjn6bIJJLE39I483HoPXEn1HOeEYUCNonYc/wBp4thZT6idTaZEtCibCcP8CkhvjtFBkxSGfqs92EMsTAEXJO3YYrBmV16m2IMEtK25j9++I34N6DXqmpWDR+EVGng8HY+3EYY9e6Tn1fRTbxVCatSAAd4APP2mRgT4cuPIScU5VZRVOoqQTTqIzcgEX4vzO+/98LqvWXXSjOiFohSlwGO8TBtYbcYY5L4azIQVEVQw0+ViNTjkk7Kd9/8A2F15VoozV6eiqAfCDqSSQLaWBjcXg7RicXBulsmopCL4vyZA121bFNTEn1UEdt49cWvwXlFpZOmArHUutlkNBYWlRFpWwvcnaMecJ1pyyNUXxCDJBNvb0HFsek/+Vp1IakxFVlBAkKIWSFgtCwOb398Nn5KKiUkmo0c5jOu4LMjGDCErbt5fY+vPGNKWZNOloqOUZjcA3H/b3EcnA/jopAgFEIEFoZl3PENBgxPcXwu631SstalVCABQQCe0RsbiNwSMRUb0TSs0zfQ2dLalaAZeAgnuZJBg3AnY7YJynSHUhndTTAM7zG3IED+2Ms3nagUAioCQSSSdR1QSYIkgi2Bs3mCKQBZ9bRKk2AGwIO2/7c4a5NB30KPiLpbIGqrVMaoC/ijaZH13jYe2AVNQoPMY5DTPqTP8th2lHMVRKMBEzqFo99zfiI9cDdVyjZZFKsrs4vUgFexUDv6xMYtGf/l9lIy8ABzWnyqgCm4B82om5udsemfC2SoJSQuiAtJ1kQWJN43FoAtjzbolFnzFKdLEMPKwBVvSI/bHoR+JXQuHCokwsG/vtH0xPMnpI0nRQ6v6bAqpS4gtAPe/bCzLdDpKSBTDT8x1i0bkc/oMA5frCVz/AEtflIDabKZ2+YRqJm53x9merFH06mCqYb299jiNSQlsdZjI01cRlQQPxFSw9/LMttgvMZQVFAJJAb8YWB6REgRhOfiFKblBJDXOqAZtsBxjB+pGsyrTUsey2UA7lo9u/wCmNTYXIa9RGkqwqbGQoXj0jeOMTXxYHzFLWlQzSMPbznVxAtGxme+GaZzQW1wrXD+a9toBUx34wir5urJrLK01JltXzSY1ASP0w0FsWyI6Tm2FYmo0ql7kC9/uJx2r9WV31SHhYIUaADbkzO0e3ODM78NPmKlTwXFUfMallUlr6ZYwSN97i8DEnnemVqJZXRgAxGr8JPo2xt2x3wpl1TAquSrm4WQCJ0km3pa/0xd5TxFUsTpimN7RIFriJwnq9QZQNTaE/D5YmdvoO+DcrTqlGYvK3I0yLzOw55+2J5W2tmk7QYD4sTC3tJJYW3HoTaMcZvKk6jUi1kIbkkmSBe2Jxs6VJfUbbybn++G2TC1G1NVJ2YBRcnexNvv9sK4uOzONArdKqsxemrOpkyeY/fFBlM2nhqhKsdzqtHpIH77zj5+oUoYDy2+YEcf8TwdzGEPXafhqtQVEOsg6R68xHp+mBuemD9aY96nnWDRTglrAaoj1JPOOcutSmiJTJ8UQWk7jciDaOONsIMrnv6rEyRovpubm8DiAJ+2GGT6mpeaavG9RQTcD1O3qJNidsFwpUK4uqG1GvmvNUam5IsQE0j3n8V+ADjbIdWOq9VjqG+gHY7d9/wBBbHap1oEBKlN1Sx3hdJvItBGwMenfG1IZaoGIg6iAWNogcbGY2gfXEn/UTf8AUKPiLqTrTFTQC7HSahU6ipIsRGx2uT9MTXUOv1FP9VbkGCB9r7Ri7zDrMOFVbhdAuREkHUIvaW2xA9fzFMU2SJ88T+KJ4G1sVxU9UUxV1Qqyi1s1UmTZZHA/PucM6HwzUJIp+aCA1rb3IO0C+KD4aak6hcvTKtUIjQJYKDBLRZTYz7jFRmnWmIFOywFZrji4KwSd5n6YXJ/oknSQ0srTpDKjT8GilOiPIshiAD7ki2ob379sD5ai1PVDKCY0TGojfa5F7c7nthdm+rO5HhtpZUsTtA4/LnCrNVaYGouXqkgtH4RHyjvLdrY41jb7I0xtlfiSoajUnJTSQSby02ksBG0G2FXx04r0tSVIFG4Lb1Cxgjvb+2G/wt0+qyNWr1R4VQzo0qSDsIPGwwd8QNTam5amHgEIzC4JH343jFFJRyKkG0paPIMtTN7Yu+j038CnYAkEM52AJO83mAPyw3+DMihpE0nDU3Y+KHkaTtp0RyPv3GDuqUQqMioVQABAJ3tEA88Yrm/0W+NDZJ3oks1mCtWmVZgOGJ303mSe97Y65jNvXc+UFmgHSt+LgAb+o/fBvU+kPTCpSaWb/wCQlYCwIIXUeJv74nchnKtJ9atpIESSdp9LzisUmrQYpNaGGYr1KlQGSCrBjq4i837m2Cn6058zVTr2DGCbxsTtzgJswlSoTrgE3tvPP73xnX6YjOKaMTeLdzbvHrvjVHyal5KP4XzAAlzA50cCN5m/qBit6flxUAA0GiWliQBJP4lBJv68X2x54nTMxl2HkIHcm17AE7Y9C6PmVChCdTXJYmOL7Wj745My3aZOSV2M8vkqGWV6mXVQWNtvbyk3ieMRvx2/ikP+JBDEERH/ABBv7xigdVEBqjAG2ldr/wDIf2wm6v0465UypID2EaQAJ1Gx4kb35xoN8rDybYd8P1gaDHLoqbFpkeaNwIPp9xjVlr16ZFUeEFgw28jgTYf9vUYx6DQekHqq+uncaFDAg2uNQB7bYE6t1pkdRTdtP4jUAIkcCAGBk84NW9AEudptTmslQEISLnzDaZtBjb1jDfo2egimCACPO0DUYva+xO0xhZ1LLlUYkAM5nw0uon3PPEd8T1StWLlYOrmTx39sXUOSoZK0W/Uc0niTRdDXBA8xkGBEDe9u2+OUz61iFrIyOBB0adPrI/m2EmW6Hrpioa6033BkzJHIXjvgPJZgsf6jzJ0s4mAQbEkXwFBVrwCkO83VpUKgK6m/qCReBIgQicnY+sHnDEZukbaTUETpABC8C2ri42GIP4jZl0mkNZp6vEIUmIIie4AtMSI9sTb/ABLXH/xsF9FP5mIOKLDyXY6xclYxzHRlzFQVEqIAbkFYi8bE4adUzQSmUUnTOkXvzMkRAnEjkajq4WCxBiJ3vJ/npj7qddm1k6hc2O4v/nDuDbVsrxtmvU8uunUp1qvzSdPaw/viszHSqXlIPhjSoUDbgySd+L++PPK51AxExjSh1qqVWmxlRAvvA2EzikscnVMdwbXZSZ0mmDqcGZ0nuP2t+uF/U8ypphIAaZB9P5P5YCzObDgbyT9hg2mgXZfNETbj++Mo12CqN+nugVVJJA302v6nvg0Z3UQKUorsoIFweASI2v7YXZaiYMKApGwH97YqPhzJqKclgrMTIBiALADTzYW2ucJNpbEnSVj85ejVUXqPpPzMB30xp/hwJmXpI2planaCFUCSNrwQSb7R74CzHR6qMCKqqeQZm5vsOBOGlXKU/DirLLBnW23A0qp39Mc1peSGl5FWdz1FVYyXYDTdLdzzue9ttsRGby5NUhgyiQTqBsDzfHpWV6NTVQwRiu8MTe+8A7+/98BdVrh1cSjhVI+W6x6jfjgYrDIk6Q0J09AXwXUqU3KUxqL0/wCmQvywd/a8k8Yf1corhVq1mJQgmR3vpsLj24wJSYU6KVAioygh2VApg3OkDYGRxwNsLW6yTUFXUT5YsYn8Im2wHGItOcm0bcnaOeo5/wANqlFBqCkXMTMXAtce/bE31RyvhsIKMJHrtYxyDI+mC6uYZ2qN8o7nuPr774bdP+F2r5NnZwKrEMgYQgUc6gL6gZxdOOP9FFUVsP6b8V6MulMKDbSZuJk3jj7cYIydN65U+Myam2i5Ai6iLGedsKsl0rw0BABYEjU1rgQYjcTa3rjPN9aaif6LKpmJFysdidpxLgm/oRe39S+8dKTsW8oIsdwQBYsJ+abzyI2iML+rZ5mYCi+og6ZXzSDucTmX6nUrU/Eci1iRu0gC84WVnak0giGA78e3OJx/z/a32aOP32HdZrnwqnz6pAZz6ECI/f0wgekY1GYJ+/qcMKQ1VAJsR8vG/OOuZzq0vEpqoYOLENJU7H3HpjrjrSLLWgevqhSKdjEaRc+8YpuhZlEokmCyydMG7nvHYWg4TnN00ZNLz5pJnnSY9I9cfV86qhwd2IJPJthMiclQsly0UuZ6p4qGmtPXWcEBYuDEyNMfb098N+m9JfLqTXKVJUSFJJW3yAH6n6Y8/wCg9TNPMqysApBTUTtq5mPTFZ06t4uZNKpULsCHBpuACUhrsbBY5jjjEZY+KpdCuFaKEZ+j5F8NwyqWhrQbTYi5/LE7nup+KHbTpAmynzCItBsY7RiofKl3HigtQiUCfiuLSPefWME9JoUalM1Fp0kVSyy9PzDT5ST3a2xvzOJxaW6FSJLo+aWjlNOkF6hIckeYSfKN7/4OPm67VRZhSDe0E9gSO4F7jnDPr+RprXpqyIoe6tGmQv8AuYXk7bzhb8RZKjl4KNHiGCpaYJ5Xc6YBFzNsUXFvfk3nYrz/AFGnUra0NjdF2JgXLA2BmRHpjXLZumVUnLjxFXTqMraZNpAbnfE9mK9SvXqU6SmVG4iwi5JHf0vfBNLplZJ8WpELE3J7AEH7XxdxVDtKjfJdXFF2U00KzElZ0gcRMYM6317xKWlVUNYEgAWBFwd54++I+rUNOo1NnBsCSfUeuCcs8vpUaxt6fnthnjXYziuyn6VmglMsWVdtRgk3t5r3xH5igrOXWmp1D8O2/YbYbZvLlFHBjuY++0/XCyg4BJJInt+eAtNtAXs4yHUiLqPMBOv6evvgDP8AUjVXzbj8U39vb0wPVzcCCI47TODcpRVVbUJ1WB/2mdvf+2KcUtlaXZP+LpJtjpRgkzz+uNerZF6TDVzf+fljGib/AKYuurK+DcQGX88PqdBgmqbWG2/0nE3Va8DDjL5oBT5toj98JJCSQ9pZKSALm0mRE+2K7J9LFKHuzBflG0/8Ra449jgH4SyDCitXUup7qSswvYX3/ScNm1pVL1Y8KJU+o40zJ9OLmccGTJbpHLOVujvkshUZhUqVAFMQpHHIMmJ/5fnhuuVRBIsN9PH0iY+k98K6WZqVeKaqRaGO34dgPU2PGMjl106Gki39QEBjG0MIv74g7fZJ77O2Ypo1ZvIWYAawWbSSdpBMG2I/qgcZjS1QqpKmTuBPPJIuPtirz2WFRUKMQ6kBXNwRyCBE29N4xF/EBqNUKOqq6AQ+skMOLNt6iMdGHsri2xmi/wCpYlnlAYC2BIQEA2uJMYHyuX1HwgC2lotyTxa+03/bAPTM14SlbKSSWmdhtHpzbGmR6kTWTwxE+Vo5m3rx+mK1JXRSn4LzpLUqCGnST5R5tQBZp817fQD3wpGWhv6TTSIZtP8AtBA8pnccAdsHrTVV0VFkkk89gImb++BVyiLPhzTb1JOk+u8f5xyR02yC9ijMaAoZXVd5pySJNwQD3sbWme2FWaogRLAsSLLBMzxGKAaPOjKC86hpEhiLLHMAYmuqVaSMrUqZC+p/SNrfnjrxuysBhV6uNCIQVAsLAesmOfXfHFKm+YY6TJAF4sFjiLYwToniHxKs01aBTG+rmTfFp0jIpSp6VAaIMgwYkSN5PsO/OFyZIwX17C5KPRI9QVQghTYDzHttbCFql7/+sejdbzVJgfEbbyqAkBZuZiO4952xD5zpJQnQwZQTB9B+2Hw5LW9DQlfYvqNMAY2ZSRfAxn7YadP6bWzMFYABgmdp7jti8tbKdA2Vy71GFNJY8Afni0+Hmq5LUfCWoSNzbTF9zsDzIx90fIJl0YFTqgaibk72UDj++MuqdYYUwgChDMgGZvAng37fpjmlNzfFLQ3FNdjnLfEzVmqVXQLRVbAVNjsJCkSBJsNpGN8z8X01FNaIkz3t3uJggczewOIXJ9QCBgyKQTN137g86fQYev1BK4A8i+HanpWCZkaYAiNhGFeJJ9HPKFMbfEfxBVqUWlL0xqa0lZG88Am3tGFWS6kM46Vcyp0L8pWAJG5IAMgxEcxgXqBanTZG1f1D3jcxcHAOQowdChisSL29RgqCoCWi46f03L0az1g6r4gkoRBW8kr5hEm9hMC2FvU8lRgv4xYT8/vq8o1GwFoMGe+FHR6rZkimKJOmQWa4j1JO/rjeh0g0WajUU1dYOlUXUoB2e8f4OF409vYtU9shM4s1GedR1WnYgHcj13xUZbLeJTpw4puNyFJtxBU/rtjb4mq0vCan4RFRNKeYCVg8Wm8fmcSlGu9KmzK214J7f5x0bki36RQdTzCnyU2Jpi7Ankx7HifqNsLKWWBtqMD0/fCvL5liPM3zGT9cGUEWDrJAmwH6nAcaBVCrMmNBK6tiB3wfmeoOSCAA2/2Nvt6YS5RGNSLhh34wfmF0t+RP6/TFWizQN1POPVgEmB3P7YWhgDzhjVvtbAFYD64pH0NE7o4x6B0L4ZpUqYfMedmAimJEfY3OI34WaMzS8uqWiCAePX9ceqN1FWNwHAF9W4+jel98c3+iTWkRzya0g3L5QU9IRlSBCqsTA/3TYx6fvjnPsdDSS68i/m/4ysfU4m2zqEtUVW83kCqYnfzfnGGn+tFMIlSFkRFyJ30mNyQe2ONwaOfh7BT8QGrJp0x4ai7QbTMr+n0wctQMpepUIXlYOmbXI4ER6Ykut0nRxSosZfzGmrMdM8EW+nphtlvgnMssO+hGjVDHzDsQefvFsVcIJJ3Q7hGrugDq3xIlOpCHWFsI8tu0jczeR7Ymuo9bVqj1FDDVEhjqNo5I9MOetfDQRjT8QiRMkTt2PvO2I6t0+oskqYHOOrFCFWi+OEeyw6SyVI8R5UC8eo+W529cfZWpToZhailSATvwYMH+CMJOmZGsKRqAShMR6+w7DHUZdhJKNvBJBgHtJxuCt7Nx29noh6h4hg8wBBP3MDbn646Zqq4JCQYIiCJjuL/XEr0irUYaKYJMAxu3qR9IxZZfJJp+X+oFA+aI3vMxO1sQlBRIyioiHPNpIJ+eNREcTKmfW84L+HOnBKZzLEFWbybysngd59OMJc5pDlKjaWAgmSw5No+mHCdRK0aH/wBazb8RW++20d742RPjS8jSWqKOqKVVvGKrAixYyfSwtB+u+Aep66VaYLFoKwoja0xtHbvgXI5nwqDVCxPiOSFMkmCfNMQZwOc+r0nUsWfYWJOmZMcYhCDT/nRJRoX57N6yxJ85Jn1Hf3wQWBpF0QrEayOJ5v3tYYR9QWGEHcT+2C+gU6lSoJVmQfNe1haeLY7HGlZZx0Ouk9HLMXqAKGQgSNjG5Bt3jDHo/S3yrn+qrIx5kRO5/nphm1G4hgQAYkSe3PH98cLmzpBYCVMRH74g5NknJs0zj6SGMd4HJPef5tifzQpsG1Aen/Ge3YYK/wBaXeNrdtvUHH1QBPlAJIBk3N8FKgq0SNGiDVKMTt5d7n+ThyWCJoQxA/Mc4IzdSm0yZI52j0BGEmecI0KwI3viv6H/AEG5Z1fMp41TyKdRm4tcLB77dsGdHzITNM9NhTDEg65NpvA9+2Jo1JbcW9f5zhn03otXMqtY1qcAkaWMGBN9oufXGaSWzNLyUObzdAU3emdDHspILTfZrKe173wKOrhVguTUewkkQO8YQdYypp5Z5JBEaR6T+Y/xiPOYazEsTwSeMGGJNGjjTKPq2d11GJJJ4KzBgATfCpstJZnMgcA9vTG+WQuAV5HPc9sbUacpDSLGRHb198U60ii0YZekuiVMniBz2x0rORYkg+uPtDBoowVI+2OXjggEb6jf7TjeTUf/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4" descr="data:image/jpeg;base64,/9j/4AAQSkZJRgABAQAAAQABAAD/2wCEAAkGBxQTEhUTExMWFhUWGB8bGBgYGR4gIBwgHB0gHB4dHRwZHigiIh8lICIcIjIiJSksLi4uHB8zODMsNygtLisBCgoKDg0OGxAQGywkICQsLC8vNCwsLDQvLCw0LCwsNDQ0NCwsLDQsLCwvLCwsLCwsLDQsLCwsLCwsLCwsLCwsLP/AABEIALABHgMBIgACEQEDEQH/xAAbAAADAQADAQAAAAAAAAAAAAAEBQYDAQIHAP/EADoQAAIBAgUCBAQFAwQCAwEBAAECEQMhAAQSMUEFURMiYXEGMoGRQqGxwfAj0eEUUmJyFfEzQ4KSJP/EABkBAAMBAQEAAAAAAAAAAAAAAAECAwAEBf/EACQRAAICAgICAwEBAQEAAAAAAAABAhEDIRIxQVETIjJhBKFC/9oADAMBAAIRAxEAPwDxWi82jD4dBzFVARSf/izAqI/7NAxT/CTNSpCURXYalhQTHqY/LGtX4gdGC1iQH+QgDvE+YW74g8jbpHLObv6okU6XoULWXQ+rm0jkGbEeoOBcnlS2sTCzvFp2gYretZ6jWkFSxUQGkRHP59vphLmc0lGnoVEDG9tRA+pO/pEYZNs0ZNoo+n9SQaEELpWCxg7iOOccZ7LM6sUcBRYm5BvYjkHffCzpFcNlSdK6mYgkWNvX17YKqUWKBqZ9weY9O+JVvQGLqGbOpladUi89vfnBmc6S5XUBEXAIue59Ixr0/plKPFq1SG/2r3Hr6Y75qlWRArOHUAHYWWZF9z32++A3vQvLeh38G9BpsozGYCvBGhFINxI8yxcT2OKvPChUBX/T0youV0BZbYTA3xJ/CfWFU0/F38QgDULiJA08X9OcVQVmIrLTYUzvpMBoPKi4Hv2xz5E+VslO72T3VOiZdiClMIahEIjc+smBiS650R8qVVzao3kBPmW97rIx6FUzmXB8Z0mqJCmJgm0Ei57AmwxPZ7Oo1Us5NSD5UgEKR2MSObiPtisHJBjJoAq9JRZLXFQglDOoEbXse339cGpSpqwjUWA2LG0jcgW77An1xL1M3U8QqzMATeTP1PrbHVc5dhNzzzaZE4q4N+R3FvyNeqU3AZ0jVu3qNvKTvHphT0zJPW7imLkxb9sH9LXW2kkxvKkAj1M7/TDmvWCDShAIFgBIH0H98CUnFUuwN1o5yWWCKP6awfxPcn122wWtP8QCrH4h/gD+2FdJTr1VWLdl/c9+2GNXN6bKFJiQm0jkAf2nEHFtk2thYzjKoTxEfWbQYKx3vI/xjR+or5VmCggnfj13+mJ4Z12YsFBUrALBZU8g7QePzwHW6qxRgAS0hbf7TYAfXB+EPxjfqXUmDEAgqCfM0bWHA9cZ0spTqKYdgTEMLj7D1Hvgf4dyJqh9a1AC2m6EySPl4tiry3R1VVRWKqqmdZUat5AESNJ5jnAlUdIZ8Y6EFHpYRtTMajDiIBMfp/bB6UgJbSQALCf2H+TfDzKdNSzKdZawDEne4A4Pe47b4XZjobeIGevTWblNVwwvAv8AnPa+E5p9gtPsSdW6WHUQRTY3+UQJ4JEfngKn0+pRViGRx/xJsQN7iftinzeTqBGJpkjkSpEdxc2525wh8RkaVgrsJP5XN7bG3OKRk60C2RRzbKX8oMkyDcH+G+PQPh34Eq1qeuuGUASqgyTIjvH3wvzVWiriq1AMRdWJjzLfzC0jkTO2HnTfi81B4asyuDdV3MA7SAB9cUnObX1RRybWkLn+BMqFcCrWDAfMxQgH1VQDiJznw1WpVtNYhF4qC6sOIj9Dtj1bJdVasAaiKU3QuVJvyYBji9t8KuoZcVCy6VYTqGhhPswPb9sRhlnF1ISOSSeyIy/RwLsWZVI0m3Bvabg+nfGHU/heqSGprAY3Un5SeZ2j0G2KJMyqVIaV0iSJ3PG+DqdW66XaCbrIjvfVuJi0dsW+SSdsfnJOzzDMZd6TFWBVh/LEb430MdIALE9u3r9Tzj0rqdfSR4mXWAsAlVIUe55ncc4T08ujajTFNTGoBB5W4gj+fXDrNfaH+W1bRG/+PrLBcaQeW9MM6gXQAKgnkx79sOqxDrDBCALQbW3X3+mJXqhCt5AQjQVn8x64onyGUnJjSq7C66QfwgExH1t9MYZmk9TSzGZse49fb1wIc+4CKyEEiAdp97frhplGgA2Jmd+4iL/XGqg00M6WTy+hkVKhB3cEEg+hsAPQ4lcyimppU6pMAgXM+m84d08swraV0uDHlBlb3iSIkbdsXQq0qdP5UWqoGgBRAYj24v8AnicsnD+k3Li/ZGUKVSnppigyaCfn5vcwePY4LzMt5DUFxaLEffjDuvUqZinoaoouCGZdM32JBsJv9MLM5Rp5diWp6pggq0iLX1G8G/2wscl6fYFKwdnSki09AdjdvSfXk4wzldW0pT1U2JAjUYM280n9McigmYqpTQhHYmSxsAPU+nEzir6d8JU8u5qNVp1kgWZQxBH1+nbGlOMe+zNqO2Z5LpKUaYaoqVlDag4mZESJiYkHngzhhlOqFahqioUBgaTsPvaf784Y5LqNRyQdSoLgFQQ07Xj8vzx87+bQtjJgBYgQLkHa/N8c/Nv9EXL2I8rSWpUdFEvrJLsBBvxAwfV6LqBKBD3ZY/M8e2DAq010hrsZdnIEmNx6fnhe1eSbqeCJifz4/XDcm+gNt9GNboKwUd0OwAJO/rA/PC7qPQvDEtSsRd0gaY2mdv3th3l6moHykwQB4bTP1bcel8fLnZcqfLE8m3pb+b4KlJGTkhBkc3TpgaGEDgxe2wnfHWpRdjKAOYkgkC33v9MOMx06kCapSWIETsrHYkYXdQ6PWfyUkljdqskCZ2EkczIweUbGTTYkzXVHDNTRYaBEz9ZB7YXpl3dgrs7ncKNvpzimodHcA+PMpZSd2B7GTY+onDEgU1laYH/FRz6kb4fml+RuaXRK5zNVKA0GnOsf/ZTmIiwLfwcRJw4+GcshXxDTRyWMQSNOkA8b32wUqswiuVamRdP59MduhNSpkqtIABoGokj/AHNaZG24BGNKVxA5WqGDZypVLFnaEIB0uJnadI/D7XJPe+BeoZlqChohrwDJ03/ESYEdhY84wr5/Q5akummZHmAsxMxaYmbE+uFfVOoVCDTaoYcQ28C4vI3j07YSMLYFHY/TOOKRqshJbdhFosraSQRe2wtzjXpfXaekeIrCBALeYEEXmZAkzsNowtr9UegU86VkPkLPzaZmQwHPbbfjpU6xSCHQhpu3AYnUD8sMflOoT7HA4WujcbHmY6p4IAbUvoSNPmmNI0gxPcxhB8Q0aOkZpHJYtD02OqWY3JJ+20R9cb9LdobxCppxHiMmrS0bE30gCb+m2O1TLZSrU8IMWVr3EFY2IPzEfQYMUkzJJMheqK7ONDu4qGYgtp4Hvvbtixy9FBlWash1kaddySIiADDRxBtffG+e6XljTcUkNOoBrRxJnTuCG9jcDcesYTdF68a5PiGVsoDyZk/L5foN+duMXUuSLxdo7fDmYKUCVARTUhWqG79yACYA2/fFAcxpTUSrNtfSB9e4nEPmKbLXqaQyKpkB1IVW3iDIvc/nGGGbzFRQfFUKHAjS289j239MTnjUmTnC2UOezlJafiVVQsRGkfMRPBXYRffCDpD0nrFnJ0CTAPmJN7mLx98Zr1cZYBQ7HWDHhlSwm03B7YA6TSXT4j1rarLoALReJOwxo46TDGNJlpTzCElUZnUjzK0N5ebHk7wO2Fmb6VSvUpO1MRN9h6E2t6nCZszQiZcMO3PaSI9cG9K695HUljrGltrDax7na+F4NbRuLXQg6oSssobzbsB5T7GDc4S06FVx5QSBzwPTti9y9OjWorE+HOxMT6WPfHRMyEOhFAjYETYcW/XFlOtUMsleBNmEplAGWSTuTBniPQfbAOWp6fLqmT9sadRyJRwQxKXsbEX2g/rzjt0Nf9RXVJYndQPTeSTh01xsddWNxkf6YVF834u/5DbDFss3hs3hFNMAbzOxIBv3wZmXGWTWNLEGAZHlPYxvjgdaLy0SRysSJ407HHO230StvoQr1JmADEkrvIg+x5PtgjOBwQKUtqsFa4v2kwPz774WdZrq7t4SgRJJ5J9QTviwyHT1FJNSM+YUKxAYsJtIIBKmOxG8RhpNRVhetm2SyX+ky8B0aqb1QsSdR2J3gWwP0qrrrQ5hdJaLXvMYa+L4dMeIjEuSZaQRaIg3HticyHS6lat5NSpB1MBaJsJ5nEY7tsRK7bGqddRqjIGIV/KTPYbraZ98Mg2osUc6LA6mWGIFwCLj223wmzvRKBCim76xvq2EzHyi334x36lXGXVaZBA+kN63ETH6Yzp/kDS8BWbzVNvmLAjbSJBOxAWP564wo0aCvAZ1cXJhifYADePXCKv1WnuEm9yrEf4n2ONundS0k+GVCsTZ/Y3JNxvvhlBpBUHRT5h6YGkeHKH8IBJ7TpJv9z3OAM1VCprNMg8kDg8kAQPpjTIZLwUBA1u15BkET/L4+6jmagRzIIiB5fmIFwd7DCrsKxmuRy1JCHqvqmGVNoPexvhlXrEEudanYGZ37A4UZashRVLAkAX3iw+pvxONaOYYLcgyfM0gT28rel4GISTbtkXsNDGP6hubETMz7CYwnzeXFKTTAsJMCY55k/8Ar7cVM8upVF1uCCOb88jC7MVnLN4LwhB13MLBANuT6Ypji0xoxYwoo9dwsaBpJBMRNoAEfth23TUgMKjrYgwZ1dwQbn22wgyZNFfC1SdwzcAWhrR3iN4OHuWzCuDHm9T6Wt/jDTcvAJJ+CF6vmq6VPDBJkkgK0zBsYkxxvjGjlalSFYRqNibX7X+uLHMeHqINOmQdyq3/AP6339e2BqnS6R0RVYabxv8ANN/p+2Kxy66KKeuhFXyTLIY6tNgANo4jAXhPVtwO9rdvti6FCmVYFmcG2pj9IEbE4nz0UePUSnUIVVBAcSZPBjjBjlQYzFVKg0WSFiPeJw96f01asDWAxBCllEC03c7QfT98Ja9GvTbSSJ3kSN5mAMdek5jw3OrzBgZ9Z5vzP6Yd21aGabWhuyPl6g1EWFhqlSP7enr64adN6elKo9cikgeGSmPwEjzSDIBkA4S1s7LKSJ0iwnbVfkn8h2wX/oTURqtKsZF9LHkDiBF/bEZulsWikXrFjrHYbjSfSGHP98T/AMQdGWq2pAEcgG5sO/lJ57j7YW9O6gX0lKl131CRPr/6/wA/Hqjazq0lgTsRBHPa/rbGUKf17AoNPR9R+B5JZ6wJAmFs3qF3FvbHTN9FplBTDsukm1QADm50j7HB1HrSoWVpM31eVSP7ciB6dsZdQziuq6ARxJMz6G9x9OcC8l7YbleyR6t0+pSjxTKfh03394OG3T3y1REAch12MRpMbb3+uGH+m1AB9NVByYOn2P8A6wkznRwlVRRulQ+XfUCLxB43uexxdS5aY6alphlWhUWoFBBU/jW/r5tP0wbl/EeQoSrB3vI9DAwy6RQNKmAKZD/iJ8vt5huPbG9N9DMVNISfNAYebnEnk8Ik5CA9Po1F0VKuuolyR5QATsP841yNGnQPlXQCLswBN+CffjE50/qDO5ZoMLY9voNz2xvm84CDBJFtc9/8Yosb6LcX0WNPL5VdSDMa3MzqsjWmZ2A/PCPI1oYPTbSIvMGJ4vx/LYG6HmApEuApsWI43gTPbcY36hTRWJpiA1/mJAGFjGm0wJU6OidCatmlRE0rUhiQICifMb2nb6n1x6NSIoUzTUEBTuZBdjubfrxGB+mVKVHLqq6g3lG0mSBJvtHAGCa+YAgkj9TfEck3LRKUnJi3MVKjGaqkLTBMMCQZ5LAEWH+cZ0eqAIyltOraQPKOLT+f6YcePN9dvXAHUMvTrLDaUMzKgb+vOJp32hkwT/X6VCmYMACxkjtI2+vOE/VcxKSKcLt34Mk3sZi9pxpn8qy6QGL6zpXTJk/7YscU1LpVOhRdK1MVTp80WCg/7TuTzth+UY7C2keR1dJOxLE/bFRS6HqSWZ4mNQH3P8OHSfBGVWarVKjJaFET33j2sQN8N/8AyCKqomkIo2cCwHoLX7wdsUnnv8Blkv8AJNPljUbTSRxaddxK7G7NG/ONch8I1mGtnVQJBBIMe5U884bP8QqGuCwY3DKDEcCRtf8AIYOXNyvilh8xiGiQdgbbj++EeSa60JLJLwKurdAAA8JhrUdreoNzc95tiYrZtpCVAVI/COPUf3xb9IqrUJ1SzNBKg/LO11MC873wL1n4TAJqI4DEXDmTa3C9vScaGRJ1ISM6dSJnouSfMElSCNUMZhlHG/7Thr07pFemXpQjU4+fVBW14jexvveMI+hZplV9JgkzvExtB+uHeS/1DUGcofD5K2teYE8Afnik7T/h0qNv+E/QFZ835Rr8IjzMI2tJMSJ3tv2xWZzNPRXXUKQRunzEA7aTvE+n3wjavS0t4SkM0A+YmJnnvJ2xi+YZVuxM2kH6X+vGC1y7FmrdDzK9QD0hVDyAxDiDInbUDyByLGYx1VSlXUo1BlggmJB97+tvXE/0GkVzSi706zaG1CQJBiY4DQfpgnonUXZhrBLAFuALWj3JIwXD0K4ehxWqIktT1QOBeItuT7YByjQykSHcebsOxsT9sMc5lCEXXKNJtEjfcyNgL9vcY65bpxUuFeViQpA1Ekd/oPzwE0kBNJAmbpI0yTKrYxvckg9h+kYSV8jqBKgtHyheLyZj9sG5kMFlkI1zBn77YZZHJ3ATSbar8/UYPLijXxAcv0l7OVM/iEfnP25xtTzfhjw1IqMbhRsv/YnYd98UnSKzoYcW1RwbnYb3+mC6/TMu9RC1NlcgwLqI2vPqeMQnlt/ZCPL7FFPpuWKgmmrtF2Ei/IEER9sC/wDjKWp4olh8ulm2ncqTef7YyXNinUKuT4twBeB7Dv642p9aEcauWH8uJ35wKmtg+xonwXT0hlZ3B3Bj02kcHHbNdEpaPCUutXdH7WsY20naRjOh1NlY3YkrdRvflW2iLR6jfBNLqpZijggRMkyVtcXA27CbjD/d+QNzF3R/hYC9apNSQQo+T/rf5r/lhrTy6U9RNJVe8W2H3t98IavWWaq1JmJAtIANuSIO04aJ1NCmloI/CzHYDj13wsoyb2wvl5B+qdQ8MyaflZREGT/+f7CYwpqiuIajFSR5otf3/bB/UKykISqtTT5WIBhjyZEz/BOFvTshVrMxTUq94MGLWix98VikkOkkiZ6NRpKC1UsGIMcD37/+8datUAVStIKG0xJkiL7H/dvij/0VCo4bXLLsSSPYdo+2C8ylOvSZCAGZoUACBBH4rn6xtivybLctkdQzR0LYG5P0wy6NQq5k6KaA6YDM2y6rzPecPem5FKaMGRKaPbWSWZv+oxvkaeXoMq0i0ufmLHzLuQRawjeBvhZZO6RnP0ihzNJKNIKPM4E+Ykk8exOAl6iCosPci89h27YwzdcySzARfv3Fhwf0xN5838wOkiQTafXfEYQ5dk4xsrIeouokCf8AcY7fpjDMDwiqGpO7ao57ED8gcD9FzRr1BTBCwveygRJHc+mK7I5RKJJU6qkXLWIB+sD9cTy5Fj1/wWcuOhF0bpOb8bxalNQACQDDMJtOlZ83vg+pLqW8eqKeuChQ3adjNjfge2GK1dM66p2sJNvW37nGGZq+FT8TxNeppZmm/YKotMCxtf3xFZHJ7J823sBemAwo+IWIJ1E2G5JJAP0//PrgDN9GdWJguCZGgSYHYRjbJqzAVaxUAjyjYnsSB39L4KOYq0wSFYWHa3M35/6kRi210ynQMmVogHVTAvHma/ckjuO1pGGnwfktGsuFZVMo8zAjsOTYxHO+PukdPNUlwURDdns3m3MsbfQTE469Qptl1NAamPzidje8aRtN4PbEpTu4p7ElvQ6q5hEVlpaVOotpEqSN9UifN6nC7LoawNSnmbn5UJk9rk3te+3pidyle5LFg6wbCTaTtv6XPbG/WeqUxozFNdB/GALHcTtY2v8ArgxxyToX4/QB1HoCU8ykjVSqySglYKj8JsJP0O+HmWYkjXq0bAAiFUHY7GLj39MTXXfi4PS00ioJg7eYXv3G1rRY4os70lEoirreoVSWUEhtRHzHWBYf7QMWknS5nRCTSXIBpfDuSWX1vImNBDm3eAQonn1wj6p0w0iKoIamSYInySbBpAgweMM69PTTQLC/7SxgtxFjtPmvHHpg2hUd0aULlg2o6wSYFtIgwbbXOCnJbuyyiqJij1XSARwYH12J/nGCaGZSm1V4hDa24DHVAP7/AL4X5hgguJPKwLwdjyIOOasNSi9yp7SEXSATHvxjpVE0kUuY6izfI0WE7GfQg2/gwpyuYZmqACPTdoG5j03xjls0AkrImwYj98b9FNMFm1f1gNyfKRM/c+/GEapMSqRWv0xGpqCys7TFQaZ77H6D0vPqN0A1Kpamv9Ig30FhM8aZgGOY9sIuo9SDMhKtb/lMnncbcAYsPhPqVKpVpqQoYljBmTYnUZtY/vjnlGSjsk4uiiyfSEVRrug8vmg3233MnvhlWFKI0gwNo+2+Fmf+IaauaakSu88xxGBaGZp1tWlCKkT80De8W9RbHLxl2wKNHXrHQqOalKlNVW0OpiebEjED8QfDa5Y6B8gHlYm7d5tE49FzuW00xpKJFgSTM+oEiI2+mJvqXTKlegzVHKtS8y2m4Fp9Pz2xbFJxfegxbR57ms/4NQNSJuCN7cC/vjep1DXRjz+KTzGn2jg4V9RcmdpO8Dkcb+1+ZOBulu2vSoLMxsIBn0g/rj0VFVZ0cFVlFSzKr5PBp0KpUCZ+YH1vJm/cX2xy9HTEeaeeJ9RNxxhj0jIVaTGrWTXVcgKIsgvadlmZscGZnL0wJqimBfzLM73E/ffHNKf20TtWLcn0+g6TmHZCTamhsQNjAmP8fekFZVEU4RF8qgiQe5EWwizGRCOCjFQh1AtdGB9d/wBcKz1KqHIa7CfkUEAMZF2n+/fA48n2K48uhPRqO/hyQF3a3AtvhuatyUU3sDsPWJ2xjUqqAAtxtGMqWbGwYWGw29sWey7djFs4yiDZeDG52vjKqKj6GQjUgsIsOSQTa4txfAgrmoCA0TuP3GHWQyJJ1GKdKDckH2MTzhXURHoQdQdxUXW+7bccdsbVM3bSpBEmxEj7bfw40+Isv4ahhp02IHrwffBHwx0nSTXr+VDZRuWn0gnb0wXJRjY3JKNm/wAN5taQc6BcqPfcgXNhMTHbFDls0XU+IJDmyn0+k97+mOj5TK1FJ0wJ+YWIiLmd+LYW5/J6gNNZ/D23n3sMcsnGbvohJqTs2HV1psysgYMZEkNbtc8dv7Y+bPPmf6WgQRbZY7SQYI9MfZfISrBV1g89jA4AN/Q+mFXTaH4lZpWYGmQIsNYa3274ZRj2gpR7L2lnlWi6EljSAUllsZ3A4Nr73+uNsl1Ra6S9JVQAXi3aBFx5eQTHbEt0TMvUSojuHJ2UTYAWmePbA9DOVV/osQFa4tYx244FvTEXgTteTcCkr9aKOyIq6QPKo2JBtuCB6zhQ/VKrGHYGPNDbCexiOee2FdelXPlYPBlv2niP8YFzdKpSQsoYnTJIG0/ijsMVhhgvVjKCCKtB3UuDqLySwtuDPP8AI5x1pNVqUjSpKTJjSItB9SBxEThNlOu1XUrUqFmJjt94H6YqOihqVNGZWSSW1aeTweY232xeScUGdxQFkPg+nTqLUrFgYnwx/u/7Am3pikqZkFhGs67bi88xHbcmMcZHOGoTpA/5AHie57469ZyniFSHh6UnSoM3FhIsdh/cYi25P7EXOTf2Yn+JegvVScv/APJSOpqc+Zh/uVeSJ47e2FC5GvSCtmBNIMGahqIabALAGoFjYxx9MNkrMvnqExTHBI803gb/AFwSnU2zBoVAJSpU0vpWPMACC0C82H8nFU5JF4SdUKum/B+aLhzThNJMMVMmPKukmxvztecWeW+FsrQEOutzEBj5Vi58q9+RfbFKtMhULsJ3ubm3aP74Cr5UOT/VbSvmJA2vsNUWiccss0pPbJSm2TOe+DkckUqiKn4UINiBtv8AnHOENfpH+nGgqA8XIaZ5kfla2LDOuKWlBcCfNMiJm/2P5YGz6IyQ6MQ17fN9CdhhoZJrvoCmzz7M0HJEWjcwee/riw+Fc7TNIp5VrzpL3kgHyiD39N8T4ypav4aCDPlDRtv5thtijo9Py9INV8QtrAHlUmGAnynTK8iD+WL5ZKqKydo26nXpK92BqbFVP055tgaizXJ2VuN4gnf7ffEtHnaodRC7HuTub/phz0zMtWMNrjf6SQfqMbhSDxopK/VajIoJ1rH1BHeOb7/2wDmWr1KZVKl5hS1gDv8ANvP85wNnQUceGrFYnWcG0s3K6S2gyJtP8nE6raEaFWc+FqTIVFiYDPe7Dc3MDtjfo3QaNMFVXVDAq5+YsexgCBYfX1wY9E6W8GszN2JgHuJww+Hcp44//wBA8MUxDktpkmbKDuN/NOA5SrbF+3sD6nW0B0cjUsAmTsLgNHrvGFXW3y5yoakCWmXphiCQCuoRq47geuKzrnwuK9IvlS5i4VtmvurEX733+0zGd+GjSTWrjx1EvTuGO3y7yI4MTGGxuKGSS7Asypr0khdCaAVMeeVlQW1EKRbk7beulHpZpqoZ9QI3I55i+3rbi2ByazOhawJi1+eRg/q2dVfDWrTd4WzKR6CO2KJ26N/CANaKnlMWtvb0xtk8qalXSFOo722vubY6ZqlpIZTqVfmBP6YYdONUtKq20G1r3A/L8sWb0X8DVeg06VUMagKqQApWZIB1AkwO38GGuVzKKPDpqCS0AEC4nuOBf7facqVmg6gyzt63/PDalTRUVnlKlzaxNjE+nt3xCSflk5L2MnydJmErKouo3FybCzcAH2P660Fd3LqwKLcSoAJNosOPygYn2zt3GoluSYj6Tg7IVK4Gm6gAaZIAPrvufthJRdbEcXQ0z2TFeV8q1YI0kEg88be+J6lmkVvBAKrTHmLbf8iARMk3B7Rhnm6NQUwN6jHzAcTf5pjgCI7c4U1/h41K2o1TqIl5gKvAHcnjBilVNmilWxllq9N2WhTcgMAZ2EdyVwwelQFNpZ6jGz8NzeF42ue3GB+n/CSWYVXNRTIZQFCj/kDM97YG6j0HMrrKlWknyidTc+UAe/OF4xb0wLjfYRlaZylOqUAKsZhj5tIsbNhXU62tWsGDEIoBmLJ9vp9sHZLqbVStMiGHzCAPLYGQwsAP1x9mqVJAwVCokqIgTabAb++ClTdrY3XfZouc0qTqFQtcN3HH0NoGCcjn6bIJJLE39I483HoPXEn1HOeEYUCNonYc/wBp4thZT6idTaZEtCibCcP8CkhvjtFBkxSGfqs92EMsTAEXJO3YYrBmV16m2IMEtK25j9++I34N6DXqmpWDR+EVGng8HY+3EYY9e6Tn1fRTbxVCatSAAd4APP2mRgT4cuPIScU5VZRVOoqQTTqIzcgEX4vzO+/98LqvWXXSjOiFohSlwGO8TBtYbcYY5L4azIQVEVQw0+ViNTjkk7Kd9/8A2F15VoozV6eiqAfCDqSSQLaWBjcXg7RicXBulsmopCL4vyZA121bFNTEn1UEdt49cWvwXlFpZOmArHUutlkNBYWlRFpWwvcnaMecJ1pyyNUXxCDJBNvb0HFsek/+Vp1IakxFVlBAkKIWSFgtCwOb398Nn5KKiUkmo0c5jOu4LMjGDCErbt5fY+vPGNKWZNOloqOUZjcA3H/b3EcnA/jopAgFEIEFoZl3PENBgxPcXwu631SstalVCABQQCe0RsbiNwSMRUb0TSs0zfQ2dLalaAZeAgnuZJBg3AnY7YJynSHUhndTTAM7zG3IED+2Ms3nagUAioCQSSSdR1QSYIkgi2Bs3mCKQBZ9bRKk2AGwIO2/7c4a5NB30KPiLpbIGqrVMaoC/ijaZH13jYe2AVNQoPMY5DTPqTP8th2lHMVRKMBEzqFo99zfiI9cDdVyjZZFKsrs4vUgFexUDv6xMYtGf/l9lIy8ABzWnyqgCm4B82om5udsemfC2SoJSQuiAtJ1kQWJN43FoAtjzbolFnzFKdLEMPKwBVvSI/bHoR+JXQuHCokwsG/vtH0xPMnpI0nRQ6v6bAqpS4gtAPe/bCzLdDpKSBTDT8x1i0bkc/oMA5frCVz/AEtflIDabKZ2+YRqJm53x9merFH06mCqYb299jiNSQlsdZjI01cRlQQPxFSw9/LMttgvMZQVFAJJAb8YWB6REgRhOfiFKblBJDXOqAZtsBxjB+pGsyrTUsey2UA7lo9u/wCmNTYXIa9RGkqwqbGQoXj0jeOMTXxYHzFLWlQzSMPbznVxAtGxme+GaZzQW1wrXD+a9toBUx34wir5urJrLK01JltXzSY1ASP0w0FsWyI6Tm2FYmo0ql7kC9/uJx2r9WV31SHhYIUaADbkzO0e3ODM78NPmKlTwXFUfMallUlr6ZYwSN97i8DEnnemVqJZXRgAxGr8JPo2xt2x3wpl1TAquSrm4WQCJ0km3pa/0xd5TxFUsTpimN7RIFriJwnq9QZQNTaE/D5YmdvoO+DcrTqlGYvK3I0yLzOw55+2J5W2tmk7QYD4sTC3tJJYW3HoTaMcZvKk6jUi1kIbkkmSBe2Jxs6VJfUbbybn++G2TC1G1NVJ2YBRcnexNvv9sK4uOzONArdKqsxemrOpkyeY/fFBlM2nhqhKsdzqtHpIH77zj5+oUoYDy2+YEcf8TwdzGEPXafhqtQVEOsg6R68xHp+mBuemD9aY96nnWDRTglrAaoj1JPOOcutSmiJTJ8UQWk7jciDaOONsIMrnv6rEyRovpubm8DiAJ+2GGT6mpeaavG9RQTcD1O3qJNidsFwpUK4uqG1GvmvNUam5IsQE0j3n8V+ADjbIdWOq9VjqG+gHY7d9/wBBbHap1oEBKlN1Sx3hdJvItBGwMenfG1IZaoGIg6iAWNogcbGY2gfXEn/UTf8AUKPiLqTrTFTQC7HSahU6ipIsRGx2uT9MTXUOv1FP9VbkGCB9r7Ri7zDrMOFVbhdAuREkHUIvaW2xA9fzFMU2SJ88T+KJ4G1sVxU9UUxV1Qqyi1s1UmTZZHA/PucM6HwzUJIp+aCA1rb3IO0C+KD4aak6hcvTKtUIjQJYKDBLRZTYz7jFRmnWmIFOywFZrji4KwSd5n6YXJ/oknSQ0srTpDKjT8GilOiPIshiAD7ki2ob379sD5ai1PVDKCY0TGojfa5F7c7nthdm+rO5HhtpZUsTtA4/LnCrNVaYGouXqkgtH4RHyjvLdrY41jb7I0xtlfiSoajUnJTSQSby02ksBG0G2FXx04r0tSVIFG4Lb1Cxgjvb+2G/wt0+qyNWr1R4VQzo0qSDsIPGwwd8QNTam5amHgEIzC4JH343jFFJRyKkG0paPIMtTN7Yu+j038CnYAkEM52AJO83mAPyw3+DMihpE0nDU3Y+KHkaTtp0RyPv3GDuqUQqMioVQABAJ3tEA88Yrm/0W+NDZJ3oks1mCtWmVZgOGJ303mSe97Y65jNvXc+UFmgHSt+LgAb+o/fBvU+kPTCpSaWb/wCQlYCwIIXUeJv74nchnKtJ9atpIESSdp9LzisUmrQYpNaGGYr1KlQGSCrBjq4i837m2Cn6058zVTr2DGCbxsTtzgJswlSoTrgE3tvPP73xnX6YjOKaMTeLdzbvHrvjVHyal5KP4XzAAlzA50cCN5m/qBit6flxUAA0GiWliQBJP4lBJv68X2x54nTMxl2HkIHcm17AE7Y9C6PmVChCdTXJYmOL7Wj745My3aZOSV2M8vkqGWV6mXVQWNtvbyk3ieMRvx2/ikP+JBDEERH/ABBv7xigdVEBqjAG2ldr/wDIf2wm6v0465UypID2EaQAJ1Gx4kb35xoN8rDybYd8P1gaDHLoqbFpkeaNwIPp9xjVlr16ZFUeEFgw28jgTYf9vUYx6DQekHqq+uncaFDAg2uNQB7bYE6t1pkdRTdtP4jUAIkcCAGBk84NW9AEudptTmslQEISLnzDaZtBjb1jDfo2egimCACPO0DUYva+xO0xhZ1LLlUYkAM5nw0uon3PPEd8T1StWLlYOrmTx39sXUOSoZK0W/Uc0niTRdDXBA8xkGBEDe9u2+OUz61iFrIyOBB0adPrI/m2EmW6Hrpioa6033BkzJHIXjvgPJZgsf6jzJ0s4mAQbEkXwFBVrwCkO83VpUKgK6m/qCReBIgQicnY+sHnDEZukbaTUETpABC8C2ri42GIP4jZl0mkNZp6vEIUmIIie4AtMSI9sTb/ABLXH/xsF9FP5mIOKLDyXY6xclYxzHRlzFQVEqIAbkFYi8bE4adUzQSmUUnTOkXvzMkRAnEjkajq4WCxBiJ3vJ/npj7qddm1k6hc2O4v/nDuDbVsrxtmvU8uunUp1qvzSdPaw/viszHSqXlIPhjSoUDbgySd+L++PPK51AxExjSh1qqVWmxlRAvvA2EzikscnVMdwbXZSZ0mmDqcGZ0nuP2t+uF/U8ypphIAaZB9P5P5YCzObDgbyT9hg2mgXZfNETbj++Mo12CqN+nugVVJJA302v6nvg0Z3UQKUorsoIFweASI2v7YXZaiYMKApGwH97YqPhzJqKclgrMTIBiALADTzYW2ucJNpbEnSVj85ejVUXqPpPzMB30xp/hwJmXpI2planaCFUCSNrwQSb7R74CzHR6qMCKqqeQZm5vsOBOGlXKU/DirLLBnW23A0qp39Mc1peSGl5FWdz1FVYyXYDTdLdzzue9ttsRGby5NUhgyiQTqBsDzfHpWV6NTVQwRiu8MTe+8A7+/98BdVrh1cSjhVI+W6x6jfjgYrDIk6Q0J09AXwXUqU3KUxqL0/wCmQvywd/a8k8Yf1corhVq1mJQgmR3vpsLj24wJSYU6KVAioygh2VApg3OkDYGRxwNsLW6yTUFXUT5YsYn8Im2wHGItOcm0bcnaOeo5/wANqlFBqCkXMTMXAtce/bE31RyvhsIKMJHrtYxyDI+mC6uYZ2qN8o7nuPr774bdP+F2r5NnZwKrEMgYQgUc6gL6gZxdOOP9FFUVsP6b8V6MulMKDbSZuJk3jj7cYIydN65U+Myam2i5Ai6iLGedsKsl0rw0BABYEjU1rgQYjcTa3rjPN9aaif6LKpmJFysdidpxLgm/oRe39S+8dKTsW8oIsdwQBYsJ+abzyI2iML+rZ5mYCi+og6ZXzSDucTmX6nUrU/Eci1iRu0gC84WVnak0giGA78e3OJx/z/a32aOP32HdZrnwqnz6pAZz6ECI/f0wgekY1GYJ+/qcMKQ1VAJsR8vG/OOuZzq0vEpqoYOLENJU7H3HpjrjrSLLWgevqhSKdjEaRc+8YpuhZlEokmCyydMG7nvHYWg4TnN00ZNLz5pJnnSY9I9cfV86qhwd2IJPJthMiclQsly0UuZ6p4qGmtPXWcEBYuDEyNMfb098N+m9JfLqTXKVJUSFJJW3yAH6n6Y8/wCg9TNPMqysApBTUTtq5mPTFZ06t4uZNKpULsCHBpuACUhrsbBY5jjjEZY+KpdCuFaKEZ+j5F8NwyqWhrQbTYi5/LE7nup+KHbTpAmynzCItBsY7RiofKl3HigtQiUCfiuLSPefWME9JoUalM1Fp0kVSyy9PzDT5ST3a2xvzOJxaW6FSJLo+aWjlNOkF6hIckeYSfKN7/4OPm67VRZhSDe0E9gSO4F7jnDPr+RprXpqyIoe6tGmQv8AuYXk7bzhb8RZKjl4KNHiGCpaYJ5Xc6YBFzNsUXFvfk3nYrz/AFGnUra0NjdF2JgXLA2BmRHpjXLZumVUnLjxFXTqMraZNpAbnfE9mK9SvXqU6SmVG4iwi5JHf0vfBNLplZJ8WpELE3J7AEH7XxdxVDtKjfJdXFF2U00KzElZ0gcRMYM6317xKWlVUNYEgAWBFwd54++I+rUNOo1NnBsCSfUeuCcs8vpUaxt6fnthnjXYziuyn6VmglMsWVdtRgk3t5r3xH5igrOXWmp1D8O2/YbYbZvLlFHBjuY++0/XCyg4BJJInt+eAtNtAXs4yHUiLqPMBOv6evvgDP8AUjVXzbj8U39vb0wPVzcCCI47TODcpRVVbUJ1WB/2mdvf+2KcUtlaXZP+LpJtjpRgkzz+uNerZF6TDVzf+fljGib/AKYuurK+DcQGX88PqdBgmqbWG2/0nE3Va8DDjL5oBT5toj98JJCSQ9pZKSALm0mRE+2K7J9LFKHuzBflG0/8Ra449jgH4SyDCitXUup7qSswvYX3/ScNm1pVL1Y8KJU+o40zJ9OLmccGTJbpHLOVujvkshUZhUqVAFMQpHHIMmJ/5fnhuuVRBIsN9PH0iY+k98K6WZqVeKaqRaGO34dgPU2PGMjl106Gki39QEBjG0MIv74g7fZJ77O2Ypo1ZvIWYAawWbSSdpBMG2I/qgcZjS1QqpKmTuBPPJIuPtirz2WFRUKMQ6kBXNwRyCBE29N4xF/EBqNUKOqq6AQ+skMOLNt6iMdGHsri2xmi/wCpYlnlAYC2BIQEA2uJMYHyuX1HwgC2lotyTxa+03/bAPTM14SlbKSSWmdhtHpzbGmR6kTWTwxE+Vo5m3rx+mK1JXRSn4LzpLUqCGnST5R5tQBZp817fQD3wpGWhv6TTSIZtP8AtBA8pnccAdsHrTVV0VFkkk89gImb++BVyiLPhzTb1JOk+u8f5xyR02yC9ijMaAoZXVd5pySJNwQD3sbWme2FWaogRLAsSLLBMzxGKAaPOjKC86hpEhiLLHMAYmuqVaSMrUqZC+p/SNrfnjrxuysBhV6uNCIQVAsLAesmOfXfHFKm+YY6TJAF4sFjiLYwToniHxKs01aBTG+rmTfFp0jIpSp6VAaIMgwYkSN5PsO/OFyZIwX17C5KPRI9QVQghTYDzHttbCFql7/+sejdbzVJgfEbbyqAkBZuZiO4952xD5zpJQnQwZQTB9B+2Hw5LW9DQlfYvqNMAY2ZSRfAxn7YadP6bWzMFYABgmdp7jti8tbKdA2Vy71GFNJY8Afni0+Hmq5LUfCWoSNzbTF9zsDzIx90fIJl0YFTqgaibk72UDj++MuqdYYUwgChDMgGZvAng37fpjmlNzfFLQ3FNdjnLfEzVmqVXQLRVbAVNjsJCkSBJsNpGN8z8X01FNaIkz3t3uJggczewOIXJ9QCBgyKQTN137g86fQYev1BK4A8i+HanpWCZkaYAiNhGFeJJ9HPKFMbfEfxBVqUWlL0xqa0lZG88Am3tGFWS6kM46Vcyp0L8pWAJG5IAMgxEcxgXqBanTZG1f1D3jcxcHAOQowdChisSL29RgqCoCWi46f03L0az1g6r4gkoRBW8kr5hEm9hMC2FvU8lRgv4xYT8/vq8o1GwFoMGe+FHR6rZkimKJOmQWa4j1JO/rjeh0g0WajUU1dYOlUXUoB2e8f4OF409vYtU9shM4s1GedR1WnYgHcj13xUZbLeJTpw4puNyFJtxBU/rtjb4mq0vCan4RFRNKeYCVg8Wm8fmcSlGu9KmzK214J7f5x0bki36RQdTzCnyU2Jpi7Ankx7HifqNsLKWWBtqMD0/fCvL5liPM3zGT9cGUEWDrJAmwH6nAcaBVCrMmNBK6tiB3wfmeoOSCAA2/2Nvt6YS5RGNSLhh34wfmF0t+RP6/TFWizQN1POPVgEmB3P7YWhgDzhjVvtbAFYD64pH0NE7o4x6B0L4ZpUqYfMedmAimJEfY3OI34WaMzS8uqWiCAePX9ceqN1FWNwHAF9W4+jel98c3+iTWkRzya0g3L5QU9IRlSBCqsTA/3TYx6fvjnPsdDSS68i/m/4ysfU4m2zqEtUVW83kCqYnfzfnGGn+tFMIlSFkRFyJ30mNyQe2ONwaOfh7BT8QGrJp0x4ai7QbTMr+n0wctQMpepUIXlYOmbXI4ER6Ykut0nRxSosZfzGmrMdM8EW+nphtlvgnMssO+hGjVDHzDsQefvFsVcIJJ3Q7hGrugDq3xIlOpCHWFsI8tu0jczeR7Ymuo9bVqj1FDDVEhjqNo5I9MOetfDQRjT8QiRMkTt2PvO2I6t0+oskqYHOOrFCFWi+OEeyw6SyVI8R5UC8eo+W529cfZWpToZhailSATvwYMH+CMJOmZGsKRqAShMR6+w7DHUZdhJKNvBJBgHtJxuCt7Nx29noh6h4hg8wBBP3MDbn646Zqq4JCQYIiCJjuL/XEr0irUYaKYJMAxu3qR9IxZZfJJp+X+oFA+aI3vMxO1sQlBRIyioiHPNpIJ+eNREcTKmfW84L+HOnBKZzLEFWbybysngd59OMJc5pDlKjaWAgmSw5No+mHCdRK0aH/wBazb8RW++20d742RPjS8jSWqKOqKVVvGKrAixYyfSwtB+u+Aep66VaYLFoKwoja0xtHbvgXI5nwqDVCxPiOSFMkmCfNMQZwOc+r0nUsWfYWJOmZMcYhCDT/nRJRoX57N6yxJ85Jn1Hf3wQWBpF0QrEayOJ5v3tYYR9QWGEHcT+2C+gU6lSoJVmQfNe1haeLY7HGlZZx0Ouk9HLMXqAKGQgSNjG5Bt3jDHo/S3yrn+qrIx5kRO5/nphm1G4hgQAYkSe3PH98cLmzpBYCVMRH74g5NknJs0zj6SGMd4HJPef5tifzQpsG1Aen/Ge3YYK/wBaXeNrdtvUHH1QBPlAJIBk3N8FKgq0SNGiDVKMTt5d7n+ThyWCJoQxA/Mc4IzdSm0yZI52j0BGEmecI0KwI3viv6H/AEG5Z1fMp41TyKdRm4tcLB77dsGdHzITNM9NhTDEg65NpvA9+2Jo1JbcW9f5zhn03otXMqtY1qcAkaWMGBN9oufXGaSWzNLyUObzdAU3emdDHspILTfZrKe173wKOrhVguTUewkkQO8YQdYypp5Z5JBEaR6T+Y/xiPOYazEsTwSeMGGJNGjjTKPq2d11GJJJ4KzBgATfCpstJZnMgcA9vTG+WQuAV5HPc9sbUacpDSLGRHb198U60ii0YZekuiVMniBz2x0rORYkg+uPtDBoowVI+2OXjggEb6jf7TjeTUf/2Q=="/>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2895600" y="2514600"/>
            <a:ext cx="3137223" cy="4555093"/>
          </a:xfrm>
          <a:prstGeom prst="rect">
            <a:avLst/>
          </a:prstGeom>
          <a:solidFill>
            <a:schemeClr val="bg1"/>
          </a:solidFill>
        </p:spPr>
        <p:txBody>
          <a:bodyPr wrap="square" rtlCol="0">
            <a:spAutoFit/>
          </a:bodyPr>
          <a:lstStyle/>
          <a:p>
            <a:pPr marL="21590">
              <a:spcAft>
                <a:spcPts val="0"/>
              </a:spcAft>
            </a:pPr>
            <a:r>
              <a:rPr lang="en-US" b="1" i="1" dirty="0"/>
              <a:t>Targeted support requested as per </a:t>
            </a:r>
            <a:r>
              <a:rPr lang="en-US" b="1" i="1" u="sng" dirty="0">
                <a:solidFill>
                  <a:schemeClr val="tx2"/>
                </a:solidFill>
                <a:hlinkClick r:id="rId4"/>
              </a:rPr>
              <a:t>procedures</a:t>
            </a:r>
            <a:r>
              <a:rPr lang="en-US" b="1" i="1" dirty="0">
                <a:solidFill>
                  <a:srgbClr val="0070C0"/>
                </a:solidFill>
              </a:rPr>
              <a:t> </a:t>
            </a:r>
            <a:r>
              <a:rPr lang="en-US" b="1" i="1" dirty="0" smtClean="0"/>
              <a:t>in place</a:t>
            </a:r>
            <a:endParaRPr lang="en-GB" dirty="0"/>
          </a:p>
          <a:p>
            <a:pPr marL="177800" indent="4763">
              <a:spcAft>
                <a:spcPts val="0"/>
              </a:spcAft>
            </a:pPr>
            <a:r>
              <a:rPr lang="en-US" dirty="0"/>
              <a:t>Demand-driven, specific, support under one or more of </a:t>
            </a:r>
            <a:r>
              <a:rPr lang="en-US" dirty="0" smtClean="0"/>
              <a:t>UN-REDD work areas, complements </a:t>
            </a:r>
            <a:r>
              <a:rPr lang="en-US" dirty="0"/>
              <a:t>REDD+ </a:t>
            </a:r>
            <a:r>
              <a:rPr lang="en-US" dirty="0" smtClean="0"/>
              <a:t>efforts. </a:t>
            </a:r>
            <a:endParaRPr lang="en-US" dirty="0"/>
          </a:p>
          <a:p>
            <a:pPr marL="177800" indent="-177800">
              <a:spcAft>
                <a:spcPts val="0"/>
              </a:spcAft>
            </a:pPr>
            <a:endParaRPr lang="en-US" sz="200" b="1" i="1" dirty="0" smtClean="0"/>
          </a:p>
          <a:p>
            <a:pPr marL="177800" indent="-177800">
              <a:spcAft>
                <a:spcPts val="0"/>
              </a:spcAft>
            </a:pPr>
            <a:r>
              <a:rPr lang="en-US" b="1" i="1" dirty="0" smtClean="0"/>
              <a:t>Backstopping</a:t>
            </a:r>
            <a:r>
              <a:rPr lang="en-US" b="1" i="1" dirty="0"/>
              <a:t>: </a:t>
            </a:r>
            <a:endParaRPr lang="en-GB" b="1" i="1" dirty="0"/>
          </a:p>
          <a:p>
            <a:pPr marL="177800" indent="-157163">
              <a:spcAft>
                <a:spcPts val="0"/>
              </a:spcAft>
              <a:buFont typeface="Arial" pitchFamily="34" charset="0"/>
              <a:buChar char="•"/>
            </a:pPr>
            <a:r>
              <a:rPr lang="en-US" dirty="0"/>
              <a:t>Support to countries from UN-REDD </a:t>
            </a:r>
            <a:r>
              <a:rPr lang="en-US" dirty="0" smtClean="0"/>
              <a:t>staff </a:t>
            </a:r>
            <a:r>
              <a:rPr lang="en-US" dirty="0"/>
              <a:t>in both </a:t>
            </a:r>
            <a:r>
              <a:rPr lang="en-US" dirty="0" smtClean="0"/>
              <a:t>HQs and regional </a:t>
            </a:r>
            <a:r>
              <a:rPr lang="en-US" dirty="0"/>
              <a:t>offices. </a:t>
            </a:r>
          </a:p>
          <a:p>
            <a:pPr marL="177800" indent="-157163">
              <a:spcAft>
                <a:spcPts val="0"/>
              </a:spcAft>
              <a:buFont typeface="Arial" pitchFamily="34" charset="0"/>
              <a:buChar char="•"/>
            </a:pPr>
            <a:r>
              <a:rPr lang="en-US" dirty="0"/>
              <a:t>R</a:t>
            </a:r>
            <a:r>
              <a:rPr lang="en-US" dirty="0" smtClean="0"/>
              <a:t>emote </a:t>
            </a:r>
            <a:r>
              <a:rPr lang="en-US" dirty="0"/>
              <a:t>technical support, travel for scoping missions and missions directly related to supporting country </a:t>
            </a:r>
            <a:r>
              <a:rPr lang="en-US" dirty="0" smtClean="0"/>
              <a:t>activities.</a:t>
            </a:r>
          </a:p>
          <a:p>
            <a:pPr marL="307340" indent="-285750">
              <a:spcAft>
                <a:spcPts val="0"/>
              </a:spcAft>
              <a:buFont typeface="Arial" pitchFamily="34" charset="0"/>
              <a:buChar char="•"/>
            </a:pPr>
            <a:endParaRPr lang="en-GB" dirty="0"/>
          </a:p>
        </p:txBody>
      </p:sp>
      <p:graphicFrame>
        <p:nvGraphicFramePr>
          <p:cNvPr id="2" name="Table 1"/>
          <p:cNvGraphicFramePr>
            <a:graphicFrameLocks noGrp="1"/>
          </p:cNvGraphicFramePr>
          <p:nvPr>
            <p:extLst>
              <p:ext uri="{D42A27DB-BD31-4B8C-83A1-F6EECF244321}">
                <p14:modId xmlns:p14="http://schemas.microsoft.com/office/powerpoint/2010/main" val="2634687316"/>
              </p:ext>
            </p:extLst>
          </p:nvPr>
        </p:nvGraphicFramePr>
        <p:xfrm>
          <a:off x="135043" y="1917423"/>
          <a:ext cx="8969868" cy="609600"/>
        </p:xfrm>
        <a:graphic>
          <a:graphicData uri="http://schemas.openxmlformats.org/drawingml/2006/table">
            <a:tbl>
              <a:tblPr firstRow="1" firstCol="1" bandRow="1">
                <a:tableStyleId>{5C22544A-7EE6-4342-B048-85BDC9FD1C3A}</a:tableStyleId>
              </a:tblPr>
              <a:tblGrid>
                <a:gridCol w="2760557"/>
                <a:gridCol w="3151200"/>
                <a:gridCol w="3058111"/>
              </a:tblGrid>
              <a:tr h="427304">
                <a:tc>
                  <a:txBody>
                    <a:bodyPr/>
                    <a:lstStyle/>
                    <a:p>
                      <a:pPr algn="ctr">
                        <a:spcAft>
                          <a:spcPts val="0"/>
                        </a:spcAft>
                      </a:pPr>
                      <a:r>
                        <a:rPr lang="en-US" sz="2000" kern="1200" dirty="0">
                          <a:solidFill>
                            <a:schemeClr val="tx1"/>
                          </a:solidFill>
                          <a:effectLst/>
                        </a:rPr>
                        <a:t>International Support </a:t>
                      </a:r>
                      <a:endParaRPr lang="en-US" sz="2000" kern="1200" dirty="0" smtClean="0">
                        <a:solidFill>
                          <a:schemeClr val="tx1"/>
                        </a:solidFill>
                        <a:effectLst/>
                      </a:endParaRPr>
                    </a:p>
                    <a:p>
                      <a:pPr algn="ctr">
                        <a:spcAft>
                          <a:spcPts val="0"/>
                        </a:spcAft>
                      </a:pPr>
                      <a:r>
                        <a:rPr lang="en-US" sz="2000" kern="1200" dirty="0" smtClean="0">
                          <a:solidFill>
                            <a:schemeClr val="tx1"/>
                          </a:solidFill>
                          <a:effectLst/>
                        </a:rPr>
                        <a:t>Functions</a:t>
                      </a:r>
                      <a:endParaRPr lang="en-GB" sz="2000" dirty="0">
                        <a:solidFill>
                          <a:schemeClr val="tx1"/>
                        </a:solidFill>
                        <a:effectLst/>
                        <a:latin typeface="Times New Roman"/>
                        <a:ea typeface="Times New Roman"/>
                        <a:cs typeface="Times New Roman"/>
                      </a:endParaRPr>
                    </a:p>
                  </a:txBody>
                  <a:tcPr marL="68580" marR="68580" marT="0" marB="0">
                    <a:solidFill>
                      <a:schemeClr val="tx2">
                        <a:lumMod val="20000"/>
                        <a:lumOff val="80000"/>
                      </a:schemeClr>
                    </a:solidFill>
                  </a:tcPr>
                </a:tc>
                <a:tc>
                  <a:txBody>
                    <a:bodyPr/>
                    <a:lstStyle/>
                    <a:p>
                      <a:pPr algn="ctr" fontAlgn="base">
                        <a:lnSpc>
                          <a:spcPct val="150000"/>
                        </a:lnSpc>
                        <a:spcAft>
                          <a:spcPts val="0"/>
                        </a:spcAft>
                      </a:pPr>
                      <a:r>
                        <a:rPr lang="en-CA" sz="2000" kern="1200" dirty="0" smtClean="0">
                          <a:solidFill>
                            <a:schemeClr val="tx1"/>
                          </a:solidFill>
                          <a:effectLst/>
                        </a:rPr>
                        <a:t>Country </a:t>
                      </a:r>
                      <a:r>
                        <a:rPr lang="en-CA" sz="2000" kern="1200" dirty="0">
                          <a:solidFill>
                            <a:schemeClr val="tx1"/>
                          </a:solidFill>
                          <a:effectLst/>
                        </a:rPr>
                        <a:t>Specific Support</a:t>
                      </a:r>
                      <a:endParaRPr lang="en-GB" sz="2000" dirty="0">
                        <a:solidFill>
                          <a:schemeClr val="tx1"/>
                        </a:solidFill>
                        <a:effectLst/>
                        <a:latin typeface="Times New Roman"/>
                        <a:ea typeface="Times New Roman"/>
                        <a:cs typeface="Times New Roman"/>
                      </a:endParaRPr>
                    </a:p>
                  </a:txBody>
                  <a:tcPr marL="68580" marR="68580" marT="0" marB="0">
                    <a:solidFill>
                      <a:schemeClr val="tx2">
                        <a:lumMod val="20000"/>
                        <a:lumOff val="80000"/>
                      </a:schemeClr>
                    </a:solidFill>
                  </a:tcPr>
                </a:tc>
                <a:tc>
                  <a:txBody>
                    <a:bodyPr/>
                    <a:lstStyle/>
                    <a:p>
                      <a:pPr algn="ctr" fontAlgn="base">
                        <a:lnSpc>
                          <a:spcPct val="150000"/>
                        </a:lnSpc>
                        <a:spcAft>
                          <a:spcPts val="0"/>
                        </a:spcAft>
                      </a:pPr>
                      <a:r>
                        <a:rPr lang="en-US" sz="2000" kern="1200" dirty="0">
                          <a:solidFill>
                            <a:schemeClr val="tx1"/>
                          </a:solidFill>
                          <a:effectLst/>
                        </a:rPr>
                        <a:t>Secretariat</a:t>
                      </a:r>
                      <a:endParaRPr lang="en-GB" sz="2000" dirty="0">
                        <a:solidFill>
                          <a:schemeClr val="tx1"/>
                        </a:solidFill>
                        <a:effectLst/>
                        <a:latin typeface="Times New Roman"/>
                        <a:ea typeface="Times New Roman"/>
                        <a:cs typeface="Times New Roman"/>
                      </a:endParaRPr>
                    </a:p>
                  </a:txBody>
                  <a:tcPr marL="68580" marR="68580" marT="0" marB="0">
                    <a:solidFill>
                      <a:schemeClr val="tx2">
                        <a:lumMod val="20000"/>
                        <a:lumOff val="80000"/>
                      </a:schemeClr>
                    </a:solidFill>
                  </a:tcPr>
                </a:tc>
              </a:tr>
            </a:tbl>
          </a:graphicData>
        </a:graphic>
      </p:graphicFrame>
      <p:sp>
        <p:nvSpPr>
          <p:cNvPr id="13" name="Left-Right Arrow 12"/>
          <p:cNvSpPr/>
          <p:nvPr/>
        </p:nvSpPr>
        <p:spPr>
          <a:xfrm>
            <a:off x="5715000" y="997424"/>
            <a:ext cx="582107" cy="3048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2093002" y="4540533"/>
            <a:ext cx="4343400" cy="2494719"/>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2000" b="1" dirty="0">
                <a:solidFill>
                  <a:schemeClr val="tx1"/>
                </a:solidFill>
              </a:rPr>
              <a:t>Country Specific Support</a:t>
            </a:r>
            <a:endParaRPr lang="en-GB" sz="2000" b="1" dirty="0">
              <a:solidFill>
                <a:schemeClr val="tx1"/>
              </a:solidFill>
              <a:latin typeface="Times New Roman"/>
              <a:ea typeface="Times New Roman"/>
              <a:cs typeface="Times New Roman"/>
            </a:endParaRPr>
          </a:p>
          <a:p>
            <a:r>
              <a:rPr lang="en-GB" sz="2000" b="1" dirty="0" smtClean="0">
                <a:solidFill>
                  <a:schemeClr val="tx1"/>
                </a:solidFill>
              </a:rPr>
              <a:t>55% </a:t>
            </a:r>
            <a:r>
              <a:rPr lang="en-GB" sz="2000" dirty="0" smtClean="0">
                <a:solidFill>
                  <a:schemeClr val="tx1"/>
                </a:solidFill>
              </a:rPr>
              <a:t>of SNA expenditures </a:t>
            </a:r>
          </a:p>
          <a:p>
            <a:r>
              <a:rPr lang="en-GB" sz="2000" dirty="0" smtClean="0">
                <a:solidFill>
                  <a:schemeClr val="tx1"/>
                </a:solidFill>
              </a:rPr>
              <a:t>in 2012 &amp; 2013</a:t>
            </a:r>
          </a:p>
          <a:p>
            <a:r>
              <a:rPr lang="en-GB" sz="2000" b="1" dirty="0" smtClean="0">
                <a:solidFill>
                  <a:schemeClr val="tx1"/>
                </a:solidFill>
              </a:rPr>
              <a:t>48%</a:t>
            </a:r>
            <a:r>
              <a:rPr lang="en-GB" sz="2000" dirty="0" smtClean="0">
                <a:solidFill>
                  <a:schemeClr val="tx1"/>
                </a:solidFill>
              </a:rPr>
              <a:t> budgeted in proposed Work Plan &amp; Budget 2015</a:t>
            </a:r>
            <a:endParaRPr lang="en-GB" sz="2000" dirty="0">
              <a:solidFill>
                <a:schemeClr val="tx1"/>
              </a:solidFill>
            </a:endParaRPr>
          </a:p>
        </p:txBody>
      </p:sp>
    </p:spTree>
    <p:extLst>
      <p:ext uri="{BB962C8B-B14F-4D97-AF65-F5344CB8AC3E}">
        <p14:creationId xmlns:p14="http://schemas.microsoft.com/office/powerpoint/2010/main" val="13414662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4"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04800" y="1524000"/>
            <a:ext cx="8839200" cy="5197357"/>
          </a:xfrm>
        </p:spPr>
        <p:txBody>
          <a:bodyPr>
            <a:normAutofit/>
          </a:bodyPr>
          <a:lstStyle/>
          <a:p>
            <a:pPr>
              <a:spcAft>
                <a:spcPts val="500"/>
              </a:spcAft>
            </a:pPr>
            <a:r>
              <a:rPr lang="en-GB" sz="2400" dirty="0" smtClean="0"/>
              <a:t>Support </a:t>
            </a:r>
            <a:r>
              <a:rPr lang="en-GB" sz="2400" dirty="0"/>
              <a:t>following </a:t>
            </a:r>
            <a:r>
              <a:rPr lang="en-GB" sz="2400" dirty="0" smtClean="0"/>
              <a:t>a request </a:t>
            </a:r>
            <a:r>
              <a:rPr lang="en-GB" sz="2400" dirty="0"/>
              <a:t>by </a:t>
            </a:r>
            <a:r>
              <a:rPr lang="en-GB" sz="2400" dirty="0" smtClean="0"/>
              <a:t>country.                                                           </a:t>
            </a:r>
            <a:r>
              <a:rPr lang="en-GB" sz="2400" i="1" dirty="0" smtClean="0">
                <a:hlinkClick r:id="rId2"/>
              </a:rPr>
              <a:t>(Procedures </a:t>
            </a:r>
            <a:r>
              <a:rPr lang="en-GB" sz="2400" i="1" dirty="0">
                <a:hlinkClick r:id="rId2"/>
              </a:rPr>
              <a:t>for Accessing UN-REDD Programme Targeted </a:t>
            </a:r>
            <a:r>
              <a:rPr lang="en-GB" sz="2400" i="1" dirty="0" smtClean="0">
                <a:hlinkClick r:id="rId2"/>
              </a:rPr>
              <a:t>Support</a:t>
            </a:r>
            <a:r>
              <a:rPr lang="en-GB" sz="2400" i="1" dirty="0" smtClean="0"/>
              <a:t>, </a:t>
            </a:r>
            <a:r>
              <a:rPr lang="en-GB" sz="2400" dirty="0" smtClean="0"/>
              <a:t>PB8, 2012).</a:t>
            </a:r>
            <a:r>
              <a:rPr lang="en-GB" sz="2400" dirty="0"/>
              <a:t>	</a:t>
            </a:r>
            <a:endParaRPr lang="en-GB" sz="2400" dirty="0" smtClean="0"/>
          </a:p>
          <a:p>
            <a:pPr>
              <a:spcAft>
                <a:spcPts val="500"/>
              </a:spcAft>
            </a:pPr>
            <a:r>
              <a:rPr lang="en-GB" sz="2400" dirty="0" smtClean="0"/>
              <a:t>Partner countries with or without a National Programme.  </a:t>
            </a:r>
            <a:endParaRPr lang="en-GB" sz="2400" dirty="0"/>
          </a:p>
          <a:p>
            <a:pPr>
              <a:spcAft>
                <a:spcPts val="500"/>
              </a:spcAft>
            </a:pPr>
            <a:r>
              <a:rPr lang="en-GB" sz="2400" dirty="0" smtClean="0"/>
              <a:t>Technical or advisory support by the three UN agencies on a critical REDD+ readiness aspect. </a:t>
            </a:r>
          </a:p>
          <a:p>
            <a:pPr>
              <a:spcAft>
                <a:spcPts val="500"/>
              </a:spcAft>
            </a:pPr>
            <a:r>
              <a:rPr lang="en-GB" sz="2400" dirty="0" smtClean="0"/>
              <a:t>Serving as a bridge </a:t>
            </a:r>
            <a:r>
              <a:rPr lang="en-GB" sz="2400" dirty="0"/>
              <a:t>between </a:t>
            </a:r>
            <a:r>
              <a:rPr lang="en-GB" sz="2400" dirty="0" smtClean="0"/>
              <a:t>NP and </a:t>
            </a:r>
            <a:r>
              <a:rPr lang="en-GB" sz="2400" dirty="0"/>
              <a:t>the SNA. </a:t>
            </a:r>
          </a:p>
          <a:p>
            <a:pPr>
              <a:spcAft>
                <a:spcPts val="500"/>
              </a:spcAft>
            </a:pPr>
            <a:r>
              <a:rPr lang="en-GB" sz="2400" dirty="0" smtClean="0"/>
              <a:t>Not covered </a:t>
            </a:r>
            <a:r>
              <a:rPr lang="en-GB" sz="2400" dirty="0"/>
              <a:t>through other multilateral or bilateral initiatives or by its </a:t>
            </a:r>
            <a:r>
              <a:rPr lang="en-GB" sz="2400" dirty="0" smtClean="0"/>
              <a:t>NP. </a:t>
            </a:r>
          </a:p>
          <a:p>
            <a:pPr>
              <a:spcAft>
                <a:spcPts val="500"/>
              </a:spcAft>
            </a:pPr>
            <a:r>
              <a:rPr lang="en-GB" sz="2400" dirty="0" smtClean="0"/>
              <a:t>Country has developed, </a:t>
            </a:r>
            <a:r>
              <a:rPr lang="en-GB" sz="2400" dirty="0"/>
              <a:t>or </a:t>
            </a:r>
            <a:r>
              <a:rPr lang="en-GB" sz="2400" dirty="0" smtClean="0"/>
              <a:t>being </a:t>
            </a:r>
            <a:r>
              <a:rPr lang="en-GB" sz="2400" dirty="0"/>
              <a:t>in the process of </a:t>
            </a:r>
            <a:r>
              <a:rPr lang="en-GB" sz="2400" dirty="0" smtClean="0"/>
              <a:t>developing, </a:t>
            </a:r>
            <a:r>
              <a:rPr lang="en-GB" sz="2400" dirty="0"/>
              <a:t>a National REDD+ </a:t>
            </a:r>
            <a:r>
              <a:rPr lang="en-GB" sz="2400" dirty="0" smtClean="0"/>
              <a:t>strategy / integrated in the overall REDD+ efforts.</a:t>
            </a:r>
          </a:p>
        </p:txBody>
      </p:sp>
      <p:sp>
        <p:nvSpPr>
          <p:cNvPr id="4" name="Freeform 3"/>
          <p:cNvSpPr/>
          <p:nvPr/>
        </p:nvSpPr>
        <p:spPr>
          <a:xfrm>
            <a:off x="2398239" y="747617"/>
            <a:ext cx="6248400" cy="397559"/>
          </a:xfrm>
          <a:custGeom>
            <a:avLst/>
            <a:gdLst>
              <a:gd name="connsiteX0" fmla="*/ 0 w 2249436"/>
              <a:gd name="connsiteY0" fmla="*/ 0 h 821796"/>
              <a:gd name="connsiteX1" fmla="*/ 2249436 w 2249436"/>
              <a:gd name="connsiteY1" fmla="*/ 0 h 821796"/>
              <a:gd name="connsiteX2" fmla="*/ 2249436 w 2249436"/>
              <a:gd name="connsiteY2" fmla="*/ 821796 h 821796"/>
              <a:gd name="connsiteX3" fmla="*/ 0 w 2249436"/>
              <a:gd name="connsiteY3" fmla="*/ 821796 h 821796"/>
              <a:gd name="connsiteX4" fmla="*/ 0 w 2249436"/>
              <a:gd name="connsiteY4" fmla="*/ 0 h 8217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9436" h="821796">
                <a:moveTo>
                  <a:pt x="0" y="0"/>
                </a:moveTo>
                <a:lnTo>
                  <a:pt x="2249436" y="0"/>
                </a:lnTo>
                <a:lnTo>
                  <a:pt x="2249436" y="821796"/>
                </a:lnTo>
                <a:lnTo>
                  <a:pt x="0" y="821796"/>
                </a:lnTo>
                <a:lnTo>
                  <a:pt x="0" y="0"/>
                </a:lnTo>
                <a:close/>
              </a:path>
            </a:pathLst>
          </a:custGeom>
          <a:solidFill>
            <a:schemeClr val="bg1"/>
          </a:solidFill>
          <a:ln>
            <a:noFill/>
          </a:ln>
        </p:spPr>
        <p:style>
          <a:lnRef idx="2">
            <a:schemeClr val="accent5">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5240" tIns="15240" rIns="15240" bIns="105443" numCol="1" spcCol="1270" anchor="ctr" anchorCtr="0">
            <a:noAutofit/>
          </a:bodyPr>
          <a:lstStyle/>
          <a:p>
            <a:pPr lvl="0" algn="ctr" defTabSz="1066800">
              <a:lnSpc>
                <a:spcPct val="90000"/>
              </a:lnSpc>
              <a:spcBef>
                <a:spcPct val="0"/>
              </a:spcBef>
              <a:spcAft>
                <a:spcPts val="500"/>
              </a:spcAft>
            </a:pPr>
            <a:r>
              <a:rPr lang="fr-CH" sz="2400" b="1" kern="1200" dirty="0" smtClean="0"/>
              <a:t>SNA COUNTRY SPECIFIC SUPPORT  -                             </a:t>
            </a:r>
          </a:p>
          <a:p>
            <a:pPr lvl="0" algn="ctr" defTabSz="1066800">
              <a:lnSpc>
                <a:spcPct val="90000"/>
              </a:lnSpc>
              <a:spcBef>
                <a:spcPct val="0"/>
              </a:spcBef>
              <a:spcAft>
                <a:spcPts val="500"/>
              </a:spcAft>
            </a:pPr>
            <a:r>
              <a:rPr lang="fr-CH" sz="2400" b="1" kern="1200" dirty="0" smtClean="0"/>
              <a:t>TARGETED SUPPORT</a:t>
            </a:r>
            <a:endParaRPr lang="fr-CH" sz="2400" b="1" kern="1200" dirty="0"/>
          </a:p>
        </p:txBody>
      </p:sp>
      <p:sp>
        <p:nvSpPr>
          <p:cNvPr id="6" name="Oval 5"/>
          <p:cNvSpPr/>
          <p:nvPr/>
        </p:nvSpPr>
        <p:spPr>
          <a:xfrm>
            <a:off x="914399" y="1371600"/>
            <a:ext cx="7391399" cy="5334000"/>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smtClean="0">
              <a:solidFill>
                <a:schemeClr val="tx2"/>
              </a:solidFill>
            </a:endParaRPr>
          </a:p>
          <a:p>
            <a:endParaRPr lang="en-GB" sz="2400" dirty="0">
              <a:solidFill>
                <a:schemeClr val="tx2"/>
              </a:solidFill>
            </a:endParaRPr>
          </a:p>
          <a:p>
            <a:endParaRPr lang="en-GB" sz="2400" dirty="0" smtClean="0">
              <a:solidFill>
                <a:schemeClr val="tx2"/>
              </a:solidFill>
            </a:endParaRPr>
          </a:p>
          <a:p>
            <a:endParaRPr lang="en-GB" sz="2400" dirty="0">
              <a:solidFill>
                <a:schemeClr val="tx2"/>
              </a:solidFill>
            </a:endParaRPr>
          </a:p>
          <a:p>
            <a:pPr marL="444500"/>
            <a:r>
              <a:rPr lang="en-GB" sz="2400" u="sng" dirty="0" smtClean="0">
                <a:solidFill>
                  <a:schemeClr val="tx1"/>
                </a:solidFill>
              </a:rPr>
              <a:t>How </a:t>
            </a:r>
            <a:r>
              <a:rPr lang="en-GB" sz="2400" u="sng" dirty="0">
                <a:solidFill>
                  <a:schemeClr val="tx1"/>
                </a:solidFill>
              </a:rPr>
              <a:t>to </a:t>
            </a:r>
            <a:r>
              <a:rPr lang="en-GB" sz="2400" u="sng" dirty="0" smtClean="0">
                <a:solidFill>
                  <a:schemeClr val="tx1"/>
                </a:solidFill>
              </a:rPr>
              <a:t>request </a:t>
            </a:r>
            <a:r>
              <a:rPr lang="en-GB" sz="2400" u="sng" dirty="0">
                <a:solidFill>
                  <a:schemeClr val="tx1"/>
                </a:solidFill>
              </a:rPr>
              <a:t>targeted support? </a:t>
            </a:r>
          </a:p>
          <a:p>
            <a:pPr marL="444500"/>
            <a:endParaRPr lang="en-GB" sz="2400" dirty="0">
              <a:solidFill>
                <a:schemeClr val="tx1"/>
              </a:solidFill>
            </a:endParaRPr>
          </a:p>
          <a:p>
            <a:pPr marL="444500"/>
            <a:r>
              <a:rPr lang="en-GB" sz="2400" dirty="0">
                <a:solidFill>
                  <a:schemeClr val="tx1"/>
                </a:solidFill>
              </a:rPr>
              <a:t>Procedures &amp; Voluntary Form for requesting </a:t>
            </a:r>
            <a:r>
              <a:rPr lang="en-GB" sz="2400" dirty="0" smtClean="0">
                <a:solidFill>
                  <a:schemeClr val="tx1"/>
                </a:solidFill>
              </a:rPr>
              <a:t>targeted support: </a:t>
            </a:r>
            <a:endParaRPr lang="en-GB" sz="2400" dirty="0">
              <a:solidFill>
                <a:schemeClr val="tx1"/>
              </a:solidFill>
            </a:endParaRPr>
          </a:p>
          <a:p>
            <a:pPr marL="444500"/>
            <a:endParaRPr lang="en-GB" sz="100" dirty="0" smtClean="0">
              <a:solidFill>
                <a:schemeClr val="tx2"/>
              </a:solidFill>
            </a:endParaRPr>
          </a:p>
          <a:p>
            <a:pPr marL="444500"/>
            <a:r>
              <a:rPr lang="en-GB" sz="2400" dirty="0" smtClean="0">
                <a:solidFill>
                  <a:schemeClr val="tx2"/>
                </a:solidFill>
              </a:rPr>
              <a:t>UN-REDD Workspace </a:t>
            </a:r>
            <a:r>
              <a:rPr lang="en-GB" sz="2400" dirty="0">
                <a:solidFill>
                  <a:schemeClr val="tx2"/>
                </a:solidFill>
              </a:rPr>
              <a:t>˃ Global Programme ˃ Targeted support</a:t>
            </a:r>
          </a:p>
          <a:p>
            <a:pPr marL="444500"/>
            <a:endParaRPr lang="en-GB" sz="2400" dirty="0">
              <a:solidFill>
                <a:schemeClr val="tx1"/>
              </a:solidFill>
            </a:endParaRPr>
          </a:p>
          <a:p>
            <a:pPr marL="444500"/>
            <a:r>
              <a:rPr lang="en-GB" sz="2400" dirty="0" smtClean="0">
                <a:solidFill>
                  <a:schemeClr val="tx1"/>
                </a:solidFill>
              </a:rPr>
              <a:t>Requests </a:t>
            </a:r>
            <a:r>
              <a:rPr lang="en-GB" sz="2400" dirty="0">
                <a:solidFill>
                  <a:schemeClr val="tx1"/>
                </a:solidFill>
              </a:rPr>
              <a:t>to be sent to the </a:t>
            </a:r>
            <a:r>
              <a:rPr lang="en-GB" sz="2400" dirty="0" smtClean="0">
                <a:solidFill>
                  <a:schemeClr val="tx1"/>
                </a:solidFill>
              </a:rPr>
              <a:t>UN-REDD </a:t>
            </a:r>
            <a:r>
              <a:rPr lang="en-GB" sz="2400" dirty="0">
                <a:solidFill>
                  <a:schemeClr val="tx1"/>
                </a:solidFill>
              </a:rPr>
              <a:t>Programme Secretariat</a:t>
            </a:r>
            <a:r>
              <a:rPr lang="en-GB" sz="2400" dirty="0">
                <a:solidFill>
                  <a:schemeClr val="tx2"/>
                </a:solidFill>
              </a:rPr>
              <a:t>. </a:t>
            </a:r>
          </a:p>
          <a:p>
            <a:endParaRPr lang="en-GB" sz="2400" dirty="0">
              <a:solidFill>
                <a:schemeClr val="tx2"/>
              </a:solidFill>
            </a:endParaRPr>
          </a:p>
          <a:p>
            <a:endParaRPr lang="en-GB" sz="2400" dirty="0">
              <a:solidFill>
                <a:schemeClr val="tx2"/>
              </a:solidFill>
            </a:endParaRPr>
          </a:p>
          <a:p>
            <a:pPr algn="ctr"/>
            <a:endParaRPr lang="en-GB" sz="2400" dirty="0"/>
          </a:p>
        </p:txBody>
      </p:sp>
    </p:spTree>
    <p:extLst>
      <p:ext uri="{BB962C8B-B14F-4D97-AF65-F5344CB8AC3E}">
        <p14:creationId xmlns:p14="http://schemas.microsoft.com/office/powerpoint/2010/main" val="3549996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Eriksson\AppData\Local\Microsoft\Windows\Temporary Internet Files\Content.Outlook\9QTNEPTH\targeted support Map(June 201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772" y="2451717"/>
            <a:ext cx="9144000" cy="440628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half" idx="1"/>
          </p:nvPr>
        </p:nvSpPr>
        <p:spPr>
          <a:xfrm>
            <a:off x="293914" y="1291357"/>
            <a:ext cx="8839200" cy="5603654"/>
          </a:xfrm>
        </p:spPr>
        <p:txBody>
          <a:bodyPr>
            <a:normAutofit/>
          </a:bodyPr>
          <a:lstStyle/>
          <a:p>
            <a:pPr marL="0" indent="0">
              <a:buNone/>
            </a:pPr>
            <a:r>
              <a:rPr lang="en-GB" sz="2200" dirty="0" smtClean="0"/>
              <a:t>	                      Proven to provide </a:t>
            </a:r>
            <a:r>
              <a:rPr lang="en-GB" sz="2200" b="1" dirty="0">
                <a:solidFill>
                  <a:schemeClr val="tx2"/>
                </a:solidFill>
              </a:rPr>
              <a:t>flexible </a:t>
            </a:r>
            <a:r>
              <a:rPr lang="en-GB" sz="2200" b="1" dirty="0" smtClean="0">
                <a:solidFill>
                  <a:schemeClr val="tx2"/>
                </a:solidFill>
              </a:rPr>
              <a:t>support for immediate and                  		        specific needs  </a:t>
            </a:r>
          </a:p>
          <a:p>
            <a:pPr marL="0" indent="0">
              <a:spcBef>
                <a:spcPts val="0"/>
              </a:spcBef>
              <a:buNone/>
            </a:pPr>
            <a:r>
              <a:rPr lang="en-GB" sz="2200" b="1" dirty="0">
                <a:solidFill>
                  <a:schemeClr val="tx2"/>
                </a:solidFill>
              </a:rPr>
              <a:t> </a:t>
            </a:r>
            <a:r>
              <a:rPr lang="en-GB" sz="2200" b="1" dirty="0" smtClean="0">
                <a:solidFill>
                  <a:schemeClr val="tx2"/>
                </a:solidFill>
              </a:rPr>
              <a:t>                            </a:t>
            </a:r>
            <a:r>
              <a:rPr lang="en-GB" sz="2200" dirty="0" smtClean="0"/>
              <a:t>       - A growing number of countries requesting support. </a:t>
            </a:r>
            <a:endParaRPr lang="en-GB" sz="2200" b="1" dirty="0"/>
          </a:p>
          <a:p>
            <a:pPr marL="0" indent="0">
              <a:buNone/>
            </a:pPr>
            <a:r>
              <a:rPr lang="en-US" sz="2400" dirty="0"/>
              <a:t> </a:t>
            </a:r>
            <a:endParaRPr lang="en-GB" sz="2400" dirty="0"/>
          </a:p>
          <a:p>
            <a:pPr>
              <a:spcAft>
                <a:spcPts val="500"/>
              </a:spcAft>
            </a:pPr>
            <a:endParaRPr lang="en-GB" sz="2400" dirty="0" smtClean="0"/>
          </a:p>
        </p:txBody>
      </p:sp>
      <p:sp>
        <p:nvSpPr>
          <p:cNvPr id="6" name="Freeform 5"/>
          <p:cNvSpPr/>
          <p:nvPr/>
        </p:nvSpPr>
        <p:spPr>
          <a:xfrm>
            <a:off x="2398239" y="747617"/>
            <a:ext cx="6248400" cy="397559"/>
          </a:xfrm>
          <a:custGeom>
            <a:avLst/>
            <a:gdLst>
              <a:gd name="connsiteX0" fmla="*/ 0 w 2249436"/>
              <a:gd name="connsiteY0" fmla="*/ 0 h 821796"/>
              <a:gd name="connsiteX1" fmla="*/ 2249436 w 2249436"/>
              <a:gd name="connsiteY1" fmla="*/ 0 h 821796"/>
              <a:gd name="connsiteX2" fmla="*/ 2249436 w 2249436"/>
              <a:gd name="connsiteY2" fmla="*/ 821796 h 821796"/>
              <a:gd name="connsiteX3" fmla="*/ 0 w 2249436"/>
              <a:gd name="connsiteY3" fmla="*/ 821796 h 821796"/>
              <a:gd name="connsiteX4" fmla="*/ 0 w 2249436"/>
              <a:gd name="connsiteY4" fmla="*/ 0 h 8217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9436" h="821796">
                <a:moveTo>
                  <a:pt x="0" y="0"/>
                </a:moveTo>
                <a:lnTo>
                  <a:pt x="2249436" y="0"/>
                </a:lnTo>
                <a:lnTo>
                  <a:pt x="2249436" y="821796"/>
                </a:lnTo>
                <a:lnTo>
                  <a:pt x="0" y="821796"/>
                </a:lnTo>
                <a:lnTo>
                  <a:pt x="0" y="0"/>
                </a:lnTo>
                <a:close/>
              </a:path>
            </a:pathLst>
          </a:custGeom>
          <a:solidFill>
            <a:schemeClr val="bg1"/>
          </a:solidFill>
          <a:ln>
            <a:noFill/>
          </a:ln>
        </p:spPr>
        <p:style>
          <a:lnRef idx="2">
            <a:schemeClr val="accent5">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5240" tIns="15240" rIns="15240" bIns="105443" numCol="1" spcCol="1270" anchor="ctr" anchorCtr="0">
            <a:noAutofit/>
          </a:bodyPr>
          <a:lstStyle/>
          <a:p>
            <a:pPr lvl="0" algn="ctr" defTabSz="1066800">
              <a:lnSpc>
                <a:spcPct val="90000"/>
              </a:lnSpc>
              <a:spcBef>
                <a:spcPct val="0"/>
              </a:spcBef>
              <a:spcAft>
                <a:spcPts val="500"/>
              </a:spcAft>
            </a:pPr>
            <a:r>
              <a:rPr lang="fr-CH" sz="2400" b="1" kern="1200" dirty="0" smtClean="0"/>
              <a:t>COUNTRY SPECIFIC SUPPORT  -                             </a:t>
            </a:r>
          </a:p>
          <a:p>
            <a:pPr lvl="0" algn="ctr" defTabSz="1066800">
              <a:lnSpc>
                <a:spcPct val="90000"/>
              </a:lnSpc>
              <a:spcBef>
                <a:spcPct val="0"/>
              </a:spcBef>
              <a:spcAft>
                <a:spcPts val="500"/>
              </a:spcAft>
            </a:pPr>
            <a:r>
              <a:rPr lang="fr-CH" sz="2400" b="1" kern="1200" dirty="0" smtClean="0"/>
              <a:t>TARGETED SUPPORT</a:t>
            </a:r>
            <a:endParaRPr lang="fr-CH" sz="2400" b="1" kern="1200" dirty="0"/>
          </a:p>
        </p:txBody>
      </p:sp>
      <p:sp>
        <p:nvSpPr>
          <p:cNvPr id="2" name="TextBox 1"/>
          <p:cNvSpPr txBox="1"/>
          <p:nvPr/>
        </p:nvSpPr>
        <p:spPr>
          <a:xfrm>
            <a:off x="6607628" y="6013322"/>
            <a:ext cx="2514600" cy="461665"/>
          </a:xfrm>
          <a:prstGeom prst="rect">
            <a:avLst/>
          </a:prstGeom>
          <a:noFill/>
        </p:spPr>
        <p:txBody>
          <a:bodyPr wrap="square" rtlCol="0">
            <a:spAutoFit/>
          </a:bodyPr>
          <a:lstStyle/>
          <a:p>
            <a:r>
              <a:rPr lang="en-GB" sz="1200" dirty="0" smtClean="0"/>
              <a:t>+ support to the Pacific Islands through regional support</a:t>
            </a:r>
            <a:endParaRPr lang="en-GB" sz="1200" dirty="0"/>
          </a:p>
        </p:txBody>
      </p:sp>
      <p:graphicFrame>
        <p:nvGraphicFramePr>
          <p:cNvPr id="8" name="Chart 7"/>
          <p:cNvGraphicFramePr>
            <a:graphicFrameLocks/>
          </p:cNvGraphicFramePr>
          <p:nvPr>
            <p:extLst>
              <p:ext uri="{D42A27DB-BD31-4B8C-83A1-F6EECF244321}">
                <p14:modId xmlns:p14="http://schemas.microsoft.com/office/powerpoint/2010/main" val="934762214"/>
              </p:ext>
            </p:extLst>
          </p:nvPr>
        </p:nvGraphicFramePr>
        <p:xfrm>
          <a:off x="-228600" y="1676400"/>
          <a:ext cx="3962400" cy="25622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5680803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r-CH" sz="2000" b="1" dirty="0"/>
              <a:t>TARGETED </a:t>
            </a:r>
            <a:r>
              <a:rPr lang="fr-CH" sz="2000" b="1" dirty="0" smtClean="0"/>
              <a:t>SUPPORT – AMOUNT APPROVED, 1 JULY</a:t>
            </a:r>
            <a:endParaRPr lang="en-GB" sz="2200" b="1" dirty="0"/>
          </a:p>
        </p:txBody>
      </p:sp>
      <p:sp>
        <p:nvSpPr>
          <p:cNvPr id="3" name="Content Placeholder 2"/>
          <p:cNvSpPr>
            <a:spLocks noGrp="1"/>
          </p:cNvSpPr>
          <p:nvPr>
            <p:ph sz="half" idx="1"/>
          </p:nvPr>
        </p:nvSpPr>
        <p:spPr>
          <a:xfrm>
            <a:off x="266700" y="1371601"/>
            <a:ext cx="4381500" cy="1676399"/>
          </a:xfrm>
          <a:solidFill>
            <a:schemeClr val="tx2">
              <a:lumMod val="20000"/>
              <a:lumOff val="80000"/>
            </a:schemeClr>
          </a:solidFill>
        </p:spPr>
        <p:txBody>
          <a:bodyPr>
            <a:normAutofit lnSpcReduction="10000"/>
          </a:bodyPr>
          <a:lstStyle/>
          <a:p>
            <a:pPr marL="0" indent="0">
              <a:buNone/>
            </a:pPr>
            <a:r>
              <a:rPr lang="en-GB" sz="2000" b="1" dirty="0" smtClean="0"/>
              <a:t>Total amount: US$ 8.4 million </a:t>
            </a:r>
          </a:p>
          <a:p>
            <a:pPr marL="0" indent="0">
              <a:buNone/>
            </a:pPr>
            <a:endParaRPr lang="en-GB" sz="300" b="1" i="1" dirty="0" smtClean="0"/>
          </a:p>
          <a:p>
            <a:pPr marL="0" indent="0">
              <a:buNone/>
            </a:pPr>
            <a:r>
              <a:rPr lang="en-GB" sz="1700" b="1" i="1" dirty="0" smtClean="0"/>
              <a:t>Amount to single countries: </a:t>
            </a:r>
            <a:r>
              <a:rPr lang="en-GB" sz="1600" b="1" i="1" dirty="0"/>
              <a:t>US$ </a:t>
            </a:r>
            <a:r>
              <a:rPr lang="en-GB" sz="1700" b="1" i="1" dirty="0" smtClean="0"/>
              <a:t>7.0 million</a:t>
            </a:r>
          </a:p>
          <a:p>
            <a:pPr marL="0" indent="0">
              <a:buNone/>
            </a:pPr>
            <a:r>
              <a:rPr lang="en-GB" sz="1700" dirty="0" smtClean="0"/>
              <a:t>    to countries without NP: </a:t>
            </a:r>
            <a:r>
              <a:rPr lang="en-GB" sz="1600" dirty="0"/>
              <a:t>US$ </a:t>
            </a:r>
            <a:r>
              <a:rPr lang="en-GB" sz="1700" dirty="0" smtClean="0"/>
              <a:t>5.2 million </a:t>
            </a:r>
          </a:p>
          <a:p>
            <a:pPr marL="0" indent="0">
              <a:buNone/>
            </a:pPr>
            <a:r>
              <a:rPr lang="en-GB" sz="1700" dirty="0" smtClean="0"/>
              <a:t>    to </a:t>
            </a:r>
            <a:r>
              <a:rPr lang="en-GB" sz="1700" dirty="0"/>
              <a:t>countries with </a:t>
            </a:r>
            <a:r>
              <a:rPr lang="en-GB" sz="1700" dirty="0" smtClean="0"/>
              <a:t>NP: </a:t>
            </a:r>
            <a:r>
              <a:rPr lang="en-GB" sz="1600" dirty="0"/>
              <a:t>US$ </a:t>
            </a:r>
            <a:r>
              <a:rPr lang="en-GB" sz="1700" dirty="0" smtClean="0"/>
              <a:t>1.8 million</a:t>
            </a:r>
          </a:p>
          <a:p>
            <a:pPr marL="0" indent="0">
              <a:buNone/>
            </a:pPr>
            <a:r>
              <a:rPr lang="en-GB" sz="1700" b="1" i="1" dirty="0" smtClean="0"/>
              <a:t>Amount </a:t>
            </a:r>
            <a:r>
              <a:rPr lang="en-GB" sz="1700" b="1" i="1" dirty="0"/>
              <a:t>to </a:t>
            </a:r>
            <a:r>
              <a:rPr lang="en-GB" sz="1700" b="1" i="1" dirty="0" smtClean="0"/>
              <a:t>regional request: </a:t>
            </a:r>
            <a:r>
              <a:rPr lang="en-GB" sz="1600" b="1" i="1" dirty="0"/>
              <a:t>US$ </a:t>
            </a:r>
            <a:r>
              <a:rPr lang="en-GB" sz="1700" b="1" i="1" dirty="0" smtClean="0"/>
              <a:t>1.4 million</a:t>
            </a:r>
            <a:endParaRPr lang="en-GB" sz="1700" b="1" i="1" dirty="0"/>
          </a:p>
          <a:p>
            <a:pPr marL="0" indent="0">
              <a:buNone/>
            </a:pPr>
            <a:endParaRPr lang="en-GB" sz="2400" dirty="0"/>
          </a:p>
        </p:txBody>
      </p:sp>
      <p:sp>
        <p:nvSpPr>
          <p:cNvPr id="4" name="Content Placeholder 3"/>
          <p:cNvSpPr>
            <a:spLocks noGrp="1"/>
          </p:cNvSpPr>
          <p:nvPr>
            <p:ph sz="half" idx="2"/>
          </p:nvPr>
        </p:nvSpPr>
        <p:spPr>
          <a:xfrm>
            <a:off x="4876800" y="1371600"/>
            <a:ext cx="4038600" cy="1600200"/>
          </a:xfrm>
          <a:solidFill>
            <a:schemeClr val="tx2">
              <a:lumMod val="20000"/>
              <a:lumOff val="80000"/>
            </a:schemeClr>
          </a:solidFill>
        </p:spPr>
        <p:txBody>
          <a:bodyPr>
            <a:normAutofit lnSpcReduction="10000"/>
          </a:bodyPr>
          <a:lstStyle/>
          <a:p>
            <a:pPr marL="0" lvl="0" indent="0">
              <a:spcAft>
                <a:spcPts val="300"/>
              </a:spcAft>
              <a:buNone/>
            </a:pPr>
            <a:r>
              <a:rPr lang="en-GB" sz="2000" b="1" dirty="0"/>
              <a:t>Span of support to single countries: </a:t>
            </a:r>
            <a:endParaRPr lang="en-GB" sz="2000" b="1" dirty="0" smtClean="0"/>
          </a:p>
          <a:p>
            <a:pPr marL="0" lvl="0" indent="0">
              <a:buNone/>
            </a:pPr>
            <a:r>
              <a:rPr lang="en-GB" sz="1600" dirty="0" smtClean="0"/>
              <a:t>US</a:t>
            </a:r>
            <a:r>
              <a:rPr lang="en-GB" sz="1600" dirty="0"/>
              <a:t>$ 13,900 - US$ </a:t>
            </a:r>
            <a:r>
              <a:rPr lang="en-GB" sz="1600" dirty="0" smtClean="0"/>
              <a:t>1,179,200 </a:t>
            </a:r>
          </a:p>
          <a:p>
            <a:pPr marL="0" lvl="0" indent="0">
              <a:buNone/>
            </a:pPr>
            <a:r>
              <a:rPr lang="en-GB" sz="1600" dirty="0" smtClean="0"/>
              <a:t>(Average:</a:t>
            </a:r>
            <a:r>
              <a:rPr lang="en-GB" sz="1600" dirty="0"/>
              <a:t> </a:t>
            </a:r>
            <a:r>
              <a:rPr lang="en-GB" sz="1600" dirty="0" smtClean="0"/>
              <a:t>US</a:t>
            </a:r>
            <a:r>
              <a:rPr lang="en-GB" sz="1600" dirty="0"/>
              <a:t>$</a:t>
            </a:r>
            <a:r>
              <a:rPr lang="en-GB" sz="1600" b="1" dirty="0"/>
              <a:t> </a:t>
            </a:r>
            <a:r>
              <a:rPr lang="en-GB" sz="1600" dirty="0" smtClean="0"/>
              <a:t>241,500) </a:t>
            </a:r>
            <a:endParaRPr lang="en-GB" sz="1600" dirty="0"/>
          </a:p>
          <a:p>
            <a:endParaRPr lang="en-GB" sz="2200" dirty="0"/>
          </a:p>
        </p:txBody>
      </p:sp>
      <p:graphicFrame>
        <p:nvGraphicFramePr>
          <p:cNvPr id="10" name="Chart 9"/>
          <p:cNvGraphicFramePr>
            <a:graphicFrameLocks/>
          </p:cNvGraphicFramePr>
          <p:nvPr>
            <p:extLst>
              <p:ext uri="{D42A27DB-BD31-4B8C-83A1-F6EECF244321}">
                <p14:modId xmlns:p14="http://schemas.microsoft.com/office/powerpoint/2010/main" val="1713627806"/>
              </p:ext>
            </p:extLst>
          </p:nvPr>
        </p:nvGraphicFramePr>
        <p:xfrm>
          <a:off x="152400" y="3352800"/>
          <a:ext cx="4800600" cy="304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p:cNvGraphicFramePr>
            <a:graphicFrameLocks/>
          </p:cNvGraphicFramePr>
          <p:nvPr>
            <p:extLst>
              <p:ext uri="{D42A27DB-BD31-4B8C-83A1-F6EECF244321}">
                <p14:modId xmlns:p14="http://schemas.microsoft.com/office/powerpoint/2010/main" val="3015215675"/>
              </p:ext>
            </p:extLst>
          </p:nvPr>
        </p:nvGraphicFramePr>
        <p:xfrm>
          <a:off x="4343400" y="3124200"/>
          <a:ext cx="4619625" cy="332898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9320765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3542" y="1545771"/>
            <a:ext cx="3385458" cy="2308324"/>
          </a:xfrm>
          <a:prstGeom prst="rect">
            <a:avLst/>
          </a:prstGeom>
          <a:solidFill>
            <a:schemeClr val="tx2">
              <a:lumMod val="20000"/>
              <a:lumOff val="80000"/>
            </a:schemeClr>
          </a:solidFill>
        </p:spPr>
        <p:txBody>
          <a:bodyPr wrap="square" rtlCol="0">
            <a:spAutoFit/>
          </a:bodyPr>
          <a:lstStyle/>
          <a:p>
            <a:r>
              <a:rPr lang="en-GB" sz="2400" b="1" dirty="0"/>
              <a:t>T</a:t>
            </a:r>
            <a:r>
              <a:rPr lang="en-GB" sz="2400" b="1" dirty="0" smtClean="0"/>
              <a:t>op </a:t>
            </a:r>
            <a:r>
              <a:rPr lang="en-GB" sz="2400" b="1" dirty="0"/>
              <a:t>work </a:t>
            </a:r>
            <a:r>
              <a:rPr lang="en-GB" sz="2400" b="1" dirty="0" smtClean="0"/>
              <a:t>areas (SNA outcomes) supported: </a:t>
            </a:r>
          </a:p>
          <a:p>
            <a:pPr marL="342900" indent="-342900">
              <a:buFont typeface="Arial" pitchFamily="34" charset="0"/>
              <a:buChar char="•"/>
            </a:pPr>
            <a:r>
              <a:rPr lang="en-GB" sz="2400" dirty="0" smtClean="0"/>
              <a:t>Governance </a:t>
            </a:r>
          </a:p>
          <a:p>
            <a:pPr marL="342900" indent="-342900">
              <a:buFont typeface="Arial" pitchFamily="34" charset="0"/>
              <a:buChar char="•"/>
            </a:pPr>
            <a:r>
              <a:rPr lang="en-GB" sz="2400" dirty="0" smtClean="0"/>
              <a:t>MRV </a:t>
            </a:r>
            <a:r>
              <a:rPr lang="en-GB" sz="2400" dirty="0"/>
              <a:t>&amp; </a:t>
            </a:r>
            <a:r>
              <a:rPr lang="en-GB" sz="2400" dirty="0" smtClean="0"/>
              <a:t>Monitoring</a:t>
            </a:r>
          </a:p>
          <a:p>
            <a:pPr marL="342900" indent="-342900">
              <a:buFont typeface="Arial" pitchFamily="34" charset="0"/>
              <a:buChar char="•"/>
            </a:pPr>
            <a:r>
              <a:rPr lang="en-GB" sz="2400" dirty="0" smtClean="0"/>
              <a:t>Safeguards </a:t>
            </a:r>
            <a:r>
              <a:rPr lang="en-GB" sz="2400" dirty="0"/>
              <a:t>&amp; Multiple Benefits</a:t>
            </a:r>
          </a:p>
        </p:txBody>
      </p:sp>
      <p:sp>
        <p:nvSpPr>
          <p:cNvPr id="8" name="Title 1"/>
          <p:cNvSpPr>
            <a:spLocks noGrp="1"/>
          </p:cNvSpPr>
          <p:nvPr>
            <p:ph type="title"/>
          </p:nvPr>
        </p:nvSpPr>
        <p:spPr/>
        <p:txBody>
          <a:bodyPr>
            <a:normAutofit/>
          </a:bodyPr>
          <a:lstStyle/>
          <a:p>
            <a:pPr lvl="0"/>
            <a:r>
              <a:rPr lang="fr-CH" sz="2000" b="1" dirty="0"/>
              <a:t>TARGETED </a:t>
            </a:r>
            <a:r>
              <a:rPr lang="fr-CH" sz="2000" b="1" dirty="0" smtClean="0"/>
              <a:t>SUPPORT – BY WORK AREA</a:t>
            </a:r>
            <a:endParaRPr lang="en-GB" sz="2200" b="1" dirty="0"/>
          </a:p>
        </p:txBody>
      </p:sp>
      <p:sp>
        <p:nvSpPr>
          <p:cNvPr id="3" name="TextBox 2"/>
          <p:cNvSpPr txBox="1"/>
          <p:nvPr/>
        </p:nvSpPr>
        <p:spPr>
          <a:xfrm>
            <a:off x="69668" y="5181600"/>
            <a:ext cx="8763000" cy="1323439"/>
          </a:xfrm>
          <a:prstGeom prst="rect">
            <a:avLst/>
          </a:prstGeom>
          <a:solidFill>
            <a:schemeClr val="tx2">
              <a:lumMod val="20000"/>
              <a:lumOff val="80000"/>
            </a:schemeClr>
          </a:solidFill>
        </p:spPr>
        <p:txBody>
          <a:bodyPr wrap="square" rtlCol="0">
            <a:spAutoFit/>
          </a:bodyPr>
          <a:lstStyle/>
          <a:p>
            <a:r>
              <a:rPr lang="en-US" sz="2400" b="1" dirty="0" smtClean="0"/>
              <a:t>Joint </a:t>
            </a:r>
            <a:r>
              <a:rPr lang="en-US" sz="2400" b="1" dirty="0"/>
              <a:t>UN-REDD-FCPF country needs assessment </a:t>
            </a:r>
            <a:r>
              <a:rPr lang="en-US" sz="2400" b="1" dirty="0" smtClean="0"/>
              <a:t>in 2012</a:t>
            </a:r>
          </a:p>
          <a:p>
            <a:endParaRPr lang="en-US" sz="200" b="1" dirty="0" smtClean="0"/>
          </a:p>
          <a:p>
            <a:r>
              <a:rPr lang="en-US" b="1" dirty="0" smtClean="0"/>
              <a:t>Overall, results similar to the CNA in 2012 that showed high rates among </a:t>
            </a:r>
            <a:r>
              <a:rPr lang="en-US" b="1" dirty="0"/>
              <a:t>all </a:t>
            </a:r>
            <a:r>
              <a:rPr lang="en-US" b="1" dirty="0" smtClean="0"/>
              <a:t>countries for:</a:t>
            </a:r>
          </a:p>
          <a:p>
            <a:r>
              <a:rPr lang="en-US" b="1" dirty="0"/>
              <a:t>G</a:t>
            </a:r>
            <a:r>
              <a:rPr lang="en-US" b="1" dirty="0" smtClean="0"/>
              <a:t>overnance</a:t>
            </a:r>
            <a:r>
              <a:rPr lang="en-US" b="1" dirty="0"/>
              <a:t>, MRV &amp;</a:t>
            </a:r>
            <a:r>
              <a:rPr lang="en-US" b="1" dirty="0" smtClean="0"/>
              <a:t> Monitoring </a:t>
            </a:r>
            <a:r>
              <a:rPr lang="en-US" b="1" dirty="0"/>
              <a:t>and REDD+ Strategy Development, Safeguards, and MRV and Reference </a:t>
            </a:r>
            <a:r>
              <a:rPr lang="en-US" b="1" dirty="0" smtClean="0"/>
              <a:t>Levels.</a:t>
            </a:r>
            <a:endParaRPr lang="en-GB" b="1" dirty="0"/>
          </a:p>
        </p:txBody>
      </p:sp>
      <p:graphicFrame>
        <p:nvGraphicFramePr>
          <p:cNvPr id="6" name="Chart 5"/>
          <p:cNvGraphicFramePr>
            <a:graphicFrameLocks/>
          </p:cNvGraphicFramePr>
          <p:nvPr>
            <p:extLst>
              <p:ext uri="{D42A27DB-BD31-4B8C-83A1-F6EECF244321}">
                <p14:modId xmlns:p14="http://schemas.microsoft.com/office/powerpoint/2010/main" val="1893047478"/>
              </p:ext>
            </p:extLst>
          </p:nvPr>
        </p:nvGraphicFramePr>
        <p:xfrm>
          <a:off x="3581400" y="1143000"/>
          <a:ext cx="4952999" cy="38671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644132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38200" y="609600"/>
            <a:ext cx="8229600" cy="96043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2000" b="1" dirty="0" smtClean="0"/>
              <a:t>TARGETED SUPPORT – NUMBER OF COUNTRIES SUPPORTED </a:t>
            </a:r>
          </a:p>
          <a:p>
            <a:r>
              <a:rPr lang="fr-CH" sz="2000" b="1" dirty="0" smtClean="0"/>
              <a:t>BY WORK AREA AND REGION</a:t>
            </a:r>
            <a:endParaRPr lang="en-GB" sz="2200" b="1" dirty="0"/>
          </a:p>
        </p:txBody>
      </p:sp>
      <p:graphicFrame>
        <p:nvGraphicFramePr>
          <p:cNvPr id="6" name="Chart 5"/>
          <p:cNvGraphicFramePr>
            <a:graphicFrameLocks/>
          </p:cNvGraphicFramePr>
          <p:nvPr>
            <p:extLst>
              <p:ext uri="{D42A27DB-BD31-4B8C-83A1-F6EECF244321}">
                <p14:modId xmlns:p14="http://schemas.microsoft.com/office/powerpoint/2010/main" val="1689729014"/>
              </p:ext>
            </p:extLst>
          </p:nvPr>
        </p:nvGraphicFramePr>
        <p:xfrm>
          <a:off x="838200" y="1447800"/>
          <a:ext cx="7591424" cy="49434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403464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57200" y="571500"/>
            <a:ext cx="8229600" cy="96043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2000" b="1" dirty="0" smtClean="0"/>
              <a:t>             TARGETED SUPPORT – </a:t>
            </a:r>
          </a:p>
          <a:p>
            <a:r>
              <a:rPr lang="fr-CH" sz="2000" b="1" dirty="0" smtClean="0"/>
              <a:t>APPROVED AMOUNT PER COUNTRY </a:t>
            </a:r>
            <a:endParaRPr lang="en-GB" sz="2200" b="1" dirty="0"/>
          </a:p>
        </p:txBody>
      </p:sp>
      <p:graphicFrame>
        <p:nvGraphicFramePr>
          <p:cNvPr id="5" name="Chart 4"/>
          <p:cNvGraphicFramePr>
            <a:graphicFrameLocks/>
          </p:cNvGraphicFramePr>
          <p:nvPr>
            <p:extLst>
              <p:ext uri="{D42A27DB-BD31-4B8C-83A1-F6EECF244321}">
                <p14:modId xmlns:p14="http://schemas.microsoft.com/office/powerpoint/2010/main" val="177850226"/>
              </p:ext>
            </p:extLst>
          </p:nvPr>
        </p:nvGraphicFramePr>
        <p:xfrm>
          <a:off x="76200" y="1219200"/>
          <a:ext cx="8991600" cy="53244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760050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3822" y="533400"/>
            <a:ext cx="6250577" cy="707886"/>
          </a:xfrm>
          <a:prstGeom prst="rect">
            <a:avLst/>
          </a:prstGeom>
        </p:spPr>
        <p:txBody>
          <a:bodyPr wrap="square">
            <a:spAutoFit/>
          </a:bodyPr>
          <a:lstStyle/>
          <a:p>
            <a:pPr>
              <a:spcAft>
                <a:spcPts val="500"/>
              </a:spcAft>
            </a:pPr>
            <a:r>
              <a:rPr lang="en-US" sz="2000" b="1" cap="all" dirty="0" smtClean="0"/>
              <a:t>Targeted support in comparison to other support modalities or mechanisms</a:t>
            </a:r>
            <a:endParaRPr lang="en-US" sz="2000" b="1" cap="all" dirty="0"/>
          </a:p>
        </p:txBody>
      </p:sp>
      <p:sp>
        <p:nvSpPr>
          <p:cNvPr id="3" name="Oval 2"/>
          <p:cNvSpPr/>
          <p:nvPr/>
        </p:nvSpPr>
        <p:spPr>
          <a:xfrm>
            <a:off x="50800" y="1371600"/>
            <a:ext cx="4610100" cy="4572000"/>
          </a:xfrm>
          <a:prstGeom prst="ellipse">
            <a:avLst/>
          </a:prstGeom>
          <a:solidFill>
            <a:schemeClr val="bg1"/>
          </a:solidFill>
          <a:ln w="34925">
            <a:solidFill>
              <a:srgbClr val="0076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500"/>
              </a:spcAft>
            </a:pPr>
            <a:r>
              <a:rPr lang="fr-CH" sz="2000" b="1" dirty="0" smtClean="0">
                <a:solidFill>
                  <a:srgbClr val="007635"/>
                </a:solidFill>
              </a:rPr>
              <a:t>                 </a:t>
            </a:r>
            <a:endParaRPr lang="fr-CH" sz="2000" b="1" dirty="0">
              <a:solidFill>
                <a:srgbClr val="007635"/>
              </a:solidFill>
            </a:endParaRPr>
          </a:p>
          <a:p>
            <a:pPr marL="355600" indent="-266700">
              <a:spcAft>
                <a:spcPts val="500"/>
              </a:spcAft>
              <a:buFont typeface="Arial" pitchFamily="34" charset="0"/>
              <a:buChar char="•"/>
            </a:pPr>
            <a:r>
              <a:rPr lang="fr-CH" sz="2000" dirty="0" smtClean="0">
                <a:solidFill>
                  <a:schemeClr val="tx1"/>
                </a:solidFill>
              </a:rPr>
              <a:t>Flexible</a:t>
            </a:r>
          </a:p>
          <a:p>
            <a:pPr marL="355600" indent="-266700">
              <a:spcAft>
                <a:spcPts val="500"/>
              </a:spcAft>
              <a:buFont typeface="Arial" pitchFamily="34" charset="0"/>
              <a:buChar char="•"/>
            </a:pPr>
            <a:r>
              <a:rPr lang="fr-CH" sz="2000" dirty="0" err="1" smtClean="0">
                <a:solidFill>
                  <a:schemeClr val="tx1"/>
                </a:solidFill>
              </a:rPr>
              <a:t>Tailoring</a:t>
            </a:r>
            <a:r>
              <a:rPr lang="fr-CH" sz="2000" dirty="0" smtClean="0">
                <a:solidFill>
                  <a:schemeClr val="tx1"/>
                </a:solidFill>
              </a:rPr>
              <a:t> of support to </a:t>
            </a:r>
            <a:r>
              <a:rPr lang="fr-CH" sz="2000" dirty="0" err="1" smtClean="0">
                <a:solidFill>
                  <a:schemeClr val="tx1"/>
                </a:solidFill>
              </a:rPr>
              <a:t>specifc</a:t>
            </a:r>
            <a:r>
              <a:rPr lang="fr-CH" sz="2000" dirty="0" smtClean="0">
                <a:solidFill>
                  <a:schemeClr val="tx1"/>
                </a:solidFill>
              </a:rPr>
              <a:t> </a:t>
            </a:r>
            <a:r>
              <a:rPr lang="fr-CH" sz="2000" dirty="0" err="1" smtClean="0">
                <a:solidFill>
                  <a:schemeClr val="tx1"/>
                </a:solidFill>
              </a:rPr>
              <a:t>needs</a:t>
            </a:r>
            <a:r>
              <a:rPr lang="fr-CH" sz="2000" dirty="0" smtClean="0">
                <a:solidFill>
                  <a:schemeClr val="tx1"/>
                </a:solidFill>
              </a:rPr>
              <a:t> /national </a:t>
            </a:r>
            <a:r>
              <a:rPr lang="fr-CH" sz="2000" dirty="0" err="1" smtClean="0">
                <a:solidFill>
                  <a:schemeClr val="tx1"/>
                </a:solidFill>
              </a:rPr>
              <a:t>circumstances</a:t>
            </a:r>
            <a:r>
              <a:rPr lang="fr-CH" sz="2000" dirty="0" smtClean="0">
                <a:solidFill>
                  <a:schemeClr val="tx1"/>
                </a:solidFill>
              </a:rPr>
              <a:t> </a:t>
            </a:r>
          </a:p>
          <a:p>
            <a:pPr marL="355600" indent="-266700">
              <a:spcAft>
                <a:spcPts val="500"/>
              </a:spcAft>
              <a:buFont typeface="Arial" pitchFamily="34" charset="0"/>
              <a:buChar char="•"/>
            </a:pPr>
            <a:r>
              <a:rPr lang="fr-CH" sz="2000" dirty="0" err="1" smtClean="0">
                <a:solidFill>
                  <a:schemeClr val="tx1"/>
                </a:solidFill>
              </a:rPr>
              <a:t>Well</a:t>
            </a:r>
            <a:r>
              <a:rPr lang="fr-CH" sz="2000" dirty="0" smtClean="0">
                <a:solidFill>
                  <a:schemeClr val="tx1"/>
                </a:solidFill>
              </a:rPr>
              <a:t> </a:t>
            </a:r>
            <a:r>
              <a:rPr lang="fr-CH" sz="2000" dirty="0" err="1" smtClean="0">
                <a:solidFill>
                  <a:schemeClr val="tx1"/>
                </a:solidFill>
              </a:rPr>
              <a:t>complement</a:t>
            </a:r>
            <a:r>
              <a:rPr lang="fr-CH" sz="2000" dirty="0" smtClean="0">
                <a:solidFill>
                  <a:schemeClr val="tx1"/>
                </a:solidFill>
              </a:rPr>
              <a:t> the National Programme and support </a:t>
            </a:r>
            <a:r>
              <a:rPr lang="fr-CH" sz="2000" dirty="0" err="1" smtClean="0">
                <a:solidFill>
                  <a:schemeClr val="tx1"/>
                </a:solidFill>
              </a:rPr>
              <a:t>from</a:t>
            </a:r>
            <a:r>
              <a:rPr lang="fr-CH" sz="2000" dirty="0" smtClean="0">
                <a:solidFill>
                  <a:schemeClr val="tx1"/>
                </a:solidFill>
              </a:rPr>
              <a:t> </a:t>
            </a:r>
            <a:r>
              <a:rPr lang="fr-CH" sz="2000" dirty="0" err="1" smtClean="0">
                <a:solidFill>
                  <a:schemeClr val="tx1"/>
                </a:solidFill>
              </a:rPr>
              <a:t>other</a:t>
            </a:r>
            <a:r>
              <a:rPr lang="fr-CH" sz="2000" dirty="0" smtClean="0">
                <a:solidFill>
                  <a:schemeClr val="tx1"/>
                </a:solidFill>
              </a:rPr>
              <a:t> initiatives</a:t>
            </a:r>
          </a:p>
          <a:p>
            <a:pPr marL="355600" indent="-266700">
              <a:spcAft>
                <a:spcPts val="500"/>
              </a:spcAft>
              <a:buFont typeface="Arial" pitchFamily="34" charset="0"/>
              <a:buChar char="•"/>
            </a:pPr>
            <a:r>
              <a:rPr lang="en-GB" sz="2000" dirty="0" smtClean="0">
                <a:solidFill>
                  <a:schemeClr val="tx1"/>
                </a:solidFill>
              </a:rPr>
              <a:t>Across all stages of REDD+</a:t>
            </a:r>
          </a:p>
          <a:p>
            <a:pPr marL="355600" indent="-266700">
              <a:spcAft>
                <a:spcPts val="500"/>
              </a:spcAft>
              <a:buFont typeface="Arial" pitchFamily="34" charset="0"/>
              <a:buChar char="•"/>
            </a:pPr>
            <a:r>
              <a:rPr lang="fr-CH" sz="2000" dirty="0" smtClean="0">
                <a:solidFill>
                  <a:schemeClr val="tx1"/>
                </a:solidFill>
              </a:rPr>
              <a:t>Relative </a:t>
            </a:r>
            <a:r>
              <a:rPr lang="fr-CH" sz="2000" dirty="0" err="1" smtClean="0">
                <a:solidFill>
                  <a:schemeClr val="tx1"/>
                </a:solidFill>
              </a:rPr>
              <a:t>fast</a:t>
            </a:r>
            <a:r>
              <a:rPr lang="fr-CH" sz="2000" dirty="0" smtClean="0">
                <a:solidFill>
                  <a:schemeClr val="tx1"/>
                </a:solidFill>
              </a:rPr>
              <a:t> </a:t>
            </a:r>
            <a:r>
              <a:rPr lang="fr-CH" sz="2000" dirty="0" err="1" smtClean="0">
                <a:solidFill>
                  <a:schemeClr val="tx1"/>
                </a:solidFill>
              </a:rPr>
              <a:t>response</a:t>
            </a:r>
            <a:r>
              <a:rPr lang="fr-CH" sz="2000" dirty="0" smtClean="0">
                <a:solidFill>
                  <a:schemeClr val="tx1"/>
                </a:solidFill>
              </a:rPr>
              <a:t> on </a:t>
            </a:r>
            <a:r>
              <a:rPr lang="fr-CH" sz="2000" dirty="0" err="1" smtClean="0">
                <a:solidFill>
                  <a:schemeClr val="tx1"/>
                </a:solidFill>
              </a:rPr>
              <a:t>requests</a:t>
            </a:r>
            <a:endParaRPr lang="fr-CH" sz="2000" dirty="0" smtClean="0">
              <a:solidFill>
                <a:schemeClr val="tx1"/>
              </a:solidFill>
            </a:endParaRPr>
          </a:p>
          <a:p>
            <a:pPr algn="ctr">
              <a:spcAft>
                <a:spcPts val="500"/>
              </a:spcAft>
            </a:pPr>
            <a:endParaRPr lang="fr-CH" b="1" dirty="0">
              <a:solidFill>
                <a:srgbClr val="00B050"/>
              </a:solidFill>
            </a:endParaRPr>
          </a:p>
        </p:txBody>
      </p:sp>
      <p:sp>
        <p:nvSpPr>
          <p:cNvPr id="5" name="Oval 4"/>
          <p:cNvSpPr/>
          <p:nvPr/>
        </p:nvSpPr>
        <p:spPr>
          <a:xfrm>
            <a:off x="4659810" y="1358900"/>
            <a:ext cx="4432300" cy="4584700"/>
          </a:xfrm>
          <a:prstGeom prst="ellipse">
            <a:avLst/>
          </a:prstGeom>
          <a:solidFill>
            <a:schemeClr val="bg1"/>
          </a:solid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indent="-177800">
              <a:spcAft>
                <a:spcPts val="500"/>
              </a:spcAft>
              <a:buFont typeface="Arial" pitchFamily="34" charset="0"/>
              <a:buChar char="•"/>
            </a:pPr>
            <a:r>
              <a:rPr lang="fr-CH" sz="2000" dirty="0" err="1" smtClean="0">
                <a:solidFill>
                  <a:schemeClr val="tx1"/>
                </a:solidFill>
              </a:rPr>
              <a:t>Need</a:t>
            </a:r>
            <a:r>
              <a:rPr lang="fr-CH" sz="2000" dirty="0" smtClean="0">
                <a:solidFill>
                  <a:schemeClr val="tx1"/>
                </a:solidFill>
              </a:rPr>
              <a:t> </a:t>
            </a:r>
            <a:r>
              <a:rPr lang="fr-CH" sz="2000" dirty="0">
                <a:solidFill>
                  <a:schemeClr val="tx1"/>
                </a:solidFill>
              </a:rPr>
              <a:t>to </a:t>
            </a:r>
            <a:r>
              <a:rPr lang="fr-CH" sz="2000" dirty="0" err="1">
                <a:solidFill>
                  <a:schemeClr val="tx1"/>
                </a:solidFill>
              </a:rPr>
              <a:t>increase</a:t>
            </a:r>
            <a:r>
              <a:rPr lang="fr-CH" sz="2000" dirty="0">
                <a:solidFill>
                  <a:schemeClr val="tx1"/>
                </a:solidFill>
              </a:rPr>
              <a:t> information and </a:t>
            </a:r>
            <a:r>
              <a:rPr lang="fr-CH" sz="2000" dirty="0" err="1">
                <a:solidFill>
                  <a:schemeClr val="tx1"/>
                </a:solidFill>
              </a:rPr>
              <a:t>understanding</a:t>
            </a:r>
            <a:r>
              <a:rPr lang="fr-CH" sz="2000" dirty="0">
                <a:solidFill>
                  <a:schemeClr val="tx1"/>
                </a:solidFill>
              </a:rPr>
              <a:t> </a:t>
            </a:r>
            <a:r>
              <a:rPr lang="fr-CH" sz="2000" dirty="0" smtClean="0">
                <a:solidFill>
                  <a:schemeClr val="tx1"/>
                </a:solidFill>
              </a:rPr>
              <a:t>of </a:t>
            </a:r>
            <a:r>
              <a:rPr lang="fr-CH" sz="2000" dirty="0" err="1" smtClean="0">
                <a:solidFill>
                  <a:schemeClr val="tx1"/>
                </a:solidFill>
              </a:rPr>
              <a:t>possibilities</a:t>
            </a:r>
            <a:r>
              <a:rPr lang="fr-CH" sz="2000" dirty="0" smtClean="0">
                <a:solidFill>
                  <a:schemeClr val="tx1"/>
                </a:solidFill>
              </a:rPr>
              <a:t> </a:t>
            </a:r>
            <a:r>
              <a:rPr lang="fr-CH" sz="2000" dirty="0" err="1">
                <a:solidFill>
                  <a:schemeClr val="tx1"/>
                </a:solidFill>
              </a:rPr>
              <a:t>offered</a:t>
            </a:r>
            <a:r>
              <a:rPr lang="fr-CH" sz="2000" dirty="0">
                <a:solidFill>
                  <a:schemeClr val="tx1"/>
                </a:solidFill>
              </a:rPr>
              <a:t> by </a:t>
            </a:r>
            <a:r>
              <a:rPr lang="fr-CH" sz="2000" dirty="0" smtClean="0">
                <a:solidFill>
                  <a:schemeClr val="tx1"/>
                </a:solidFill>
              </a:rPr>
              <a:t>TS</a:t>
            </a:r>
          </a:p>
          <a:p>
            <a:pPr marL="177800" indent="-177800">
              <a:spcAft>
                <a:spcPts val="500"/>
              </a:spcAft>
              <a:buFont typeface="Arial" pitchFamily="34" charset="0"/>
              <a:buChar char="•"/>
            </a:pPr>
            <a:endParaRPr lang="fr-CH" sz="2000" dirty="0">
              <a:solidFill>
                <a:schemeClr val="tx1"/>
              </a:solidFill>
            </a:endParaRPr>
          </a:p>
          <a:p>
            <a:pPr marL="177800" indent="-177800">
              <a:spcAft>
                <a:spcPts val="500"/>
              </a:spcAft>
              <a:buFont typeface="Arial" pitchFamily="34" charset="0"/>
              <a:buChar char="•"/>
            </a:pPr>
            <a:r>
              <a:rPr lang="fr-CH" sz="2000" dirty="0" err="1" smtClean="0">
                <a:solidFill>
                  <a:schemeClr val="tx1"/>
                </a:solidFill>
              </a:rPr>
              <a:t>Sometimes</a:t>
            </a:r>
            <a:r>
              <a:rPr lang="fr-CH" sz="2000" dirty="0" smtClean="0">
                <a:solidFill>
                  <a:schemeClr val="tx1"/>
                </a:solidFill>
              </a:rPr>
              <a:t> </a:t>
            </a:r>
            <a:r>
              <a:rPr lang="fr-CH" sz="2000" dirty="0" err="1">
                <a:solidFill>
                  <a:schemeClr val="tx1"/>
                </a:solidFill>
              </a:rPr>
              <a:t>too</a:t>
            </a:r>
            <a:r>
              <a:rPr lang="fr-CH" sz="2000" dirty="0">
                <a:solidFill>
                  <a:schemeClr val="tx1"/>
                </a:solidFill>
              </a:rPr>
              <a:t> </a:t>
            </a:r>
            <a:r>
              <a:rPr lang="fr-CH" sz="2000" dirty="0" err="1">
                <a:solidFill>
                  <a:schemeClr val="tx1"/>
                </a:solidFill>
              </a:rPr>
              <a:t>specific</a:t>
            </a:r>
            <a:r>
              <a:rPr lang="fr-CH" sz="2000" dirty="0">
                <a:solidFill>
                  <a:schemeClr val="tx1"/>
                </a:solidFill>
              </a:rPr>
              <a:t> or </a:t>
            </a:r>
            <a:r>
              <a:rPr lang="fr-CH" sz="2000" dirty="0" err="1">
                <a:solidFill>
                  <a:schemeClr val="tx1"/>
                </a:solidFill>
              </a:rPr>
              <a:t>scattered</a:t>
            </a:r>
            <a:r>
              <a:rPr lang="fr-CH" sz="2000" dirty="0">
                <a:solidFill>
                  <a:schemeClr val="tx1"/>
                </a:solidFill>
              </a:rPr>
              <a:t> </a:t>
            </a:r>
            <a:r>
              <a:rPr lang="fr-CH" sz="2000" dirty="0" err="1" smtClean="0">
                <a:solidFill>
                  <a:schemeClr val="tx1"/>
                </a:solidFill>
              </a:rPr>
              <a:t>requests</a:t>
            </a:r>
            <a:endParaRPr lang="fr-CH" b="1" dirty="0">
              <a:solidFill>
                <a:srgbClr val="FF3300"/>
              </a:solidFill>
            </a:endParaRPr>
          </a:p>
        </p:txBody>
      </p:sp>
    </p:spTree>
    <p:extLst>
      <p:ext uri="{BB962C8B-B14F-4D97-AF65-F5344CB8AC3E}">
        <p14:creationId xmlns:p14="http://schemas.microsoft.com/office/powerpoint/2010/main" val="32688022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sz="half" idx="1"/>
          </p:nvPr>
        </p:nvSpPr>
        <p:spPr>
          <a:xfrm>
            <a:off x="457200" y="1364397"/>
            <a:ext cx="8686800" cy="5417403"/>
          </a:xfrm>
        </p:spPr>
        <p:txBody>
          <a:bodyPr>
            <a:normAutofit/>
          </a:bodyPr>
          <a:lstStyle/>
          <a:p>
            <a:pPr>
              <a:spcAft>
                <a:spcPts val="1000"/>
              </a:spcAft>
            </a:pPr>
            <a:r>
              <a:rPr lang="en-GB" sz="2400" dirty="0" smtClean="0"/>
              <a:t>Support </a:t>
            </a:r>
            <a:r>
              <a:rPr lang="en-GB" sz="2400" dirty="0"/>
              <a:t>to </a:t>
            </a:r>
            <a:r>
              <a:rPr lang="en-GB" sz="2400" dirty="0" smtClean="0"/>
              <a:t>countries with view of develop or implement NPs or Targeted Support. </a:t>
            </a:r>
          </a:p>
          <a:p>
            <a:pPr>
              <a:spcAft>
                <a:spcPts val="1000"/>
              </a:spcAft>
            </a:pPr>
            <a:r>
              <a:rPr lang="en-GB" sz="2400" dirty="0" smtClean="0"/>
              <a:t>Requests can be done directly </a:t>
            </a:r>
            <a:r>
              <a:rPr lang="en-GB" sz="2400" dirty="0"/>
              <a:t>t</a:t>
            </a:r>
            <a:r>
              <a:rPr lang="en-GB" sz="2400" dirty="0" smtClean="0"/>
              <a:t>o the leading agency on the particular area of work.</a:t>
            </a:r>
          </a:p>
          <a:p>
            <a:pPr>
              <a:spcAft>
                <a:spcPts val="1000"/>
              </a:spcAft>
            </a:pPr>
            <a:r>
              <a:rPr lang="en-GB" sz="2400" dirty="0"/>
              <a:t>S</a:t>
            </a:r>
            <a:r>
              <a:rPr lang="en-GB" sz="2400" dirty="0" smtClean="0"/>
              <a:t>upport </a:t>
            </a:r>
            <a:r>
              <a:rPr lang="en-GB" sz="2400" dirty="0"/>
              <a:t>from agencies’ </a:t>
            </a:r>
            <a:r>
              <a:rPr lang="en-GB" sz="2400" dirty="0" smtClean="0"/>
              <a:t>HQs, regional </a:t>
            </a:r>
            <a:r>
              <a:rPr lang="en-GB" sz="2400" dirty="0"/>
              <a:t>or country </a:t>
            </a:r>
            <a:r>
              <a:rPr lang="en-GB" sz="2400" dirty="0" smtClean="0"/>
              <a:t>office teams</a:t>
            </a:r>
            <a:r>
              <a:rPr lang="en-GB" sz="2400" dirty="0"/>
              <a:t> </a:t>
            </a:r>
            <a:r>
              <a:rPr lang="en-GB" sz="2400" dirty="0" smtClean="0"/>
              <a:t>through support </a:t>
            </a:r>
            <a:r>
              <a:rPr lang="en-GB" sz="2400" dirty="0"/>
              <a:t>missions or remote </a:t>
            </a:r>
            <a:r>
              <a:rPr lang="en-GB" sz="2400" dirty="0" smtClean="0"/>
              <a:t>support.</a:t>
            </a:r>
          </a:p>
          <a:p>
            <a:pPr>
              <a:spcAft>
                <a:spcPts val="1000"/>
              </a:spcAft>
            </a:pPr>
            <a:r>
              <a:rPr lang="en-GB" sz="2400" dirty="0" smtClean="0"/>
              <a:t>Scoping </a:t>
            </a:r>
            <a:r>
              <a:rPr lang="en-GB" sz="2400" dirty="0"/>
              <a:t>missions for assessing needs and help finding the most suitable support </a:t>
            </a:r>
            <a:r>
              <a:rPr lang="en-GB" sz="2400" dirty="0" smtClean="0"/>
              <a:t>modality/</a:t>
            </a:r>
            <a:r>
              <a:rPr lang="en-GB" sz="2400" dirty="0" err="1" smtClean="0"/>
              <a:t>ies</a:t>
            </a:r>
            <a:r>
              <a:rPr lang="en-GB" sz="2400" dirty="0" smtClean="0"/>
              <a:t>. </a:t>
            </a:r>
          </a:p>
          <a:p>
            <a:pPr>
              <a:spcAft>
                <a:spcPts val="1000"/>
              </a:spcAft>
            </a:pPr>
            <a:r>
              <a:rPr lang="en-GB" sz="2400" dirty="0"/>
              <a:t>S</a:t>
            </a:r>
            <a:r>
              <a:rPr lang="en-GB" sz="2400" dirty="0" smtClean="0"/>
              <a:t>upport common for </a:t>
            </a:r>
            <a:r>
              <a:rPr lang="en-GB" sz="2400" dirty="0"/>
              <a:t>preparation </a:t>
            </a:r>
            <a:r>
              <a:rPr lang="en-GB" sz="2400" dirty="0" smtClean="0"/>
              <a:t>of NPs.</a:t>
            </a:r>
            <a:endParaRPr lang="en-US" sz="2400" dirty="0"/>
          </a:p>
        </p:txBody>
      </p:sp>
      <p:sp>
        <p:nvSpPr>
          <p:cNvPr id="5" name="Freeform 4"/>
          <p:cNvSpPr/>
          <p:nvPr/>
        </p:nvSpPr>
        <p:spPr>
          <a:xfrm>
            <a:off x="2286000" y="609600"/>
            <a:ext cx="6248400" cy="397559"/>
          </a:xfrm>
          <a:custGeom>
            <a:avLst/>
            <a:gdLst>
              <a:gd name="connsiteX0" fmla="*/ 0 w 2249436"/>
              <a:gd name="connsiteY0" fmla="*/ 0 h 821796"/>
              <a:gd name="connsiteX1" fmla="*/ 2249436 w 2249436"/>
              <a:gd name="connsiteY1" fmla="*/ 0 h 821796"/>
              <a:gd name="connsiteX2" fmla="*/ 2249436 w 2249436"/>
              <a:gd name="connsiteY2" fmla="*/ 821796 h 821796"/>
              <a:gd name="connsiteX3" fmla="*/ 0 w 2249436"/>
              <a:gd name="connsiteY3" fmla="*/ 821796 h 821796"/>
              <a:gd name="connsiteX4" fmla="*/ 0 w 2249436"/>
              <a:gd name="connsiteY4" fmla="*/ 0 h 8217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9436" h="821796">
                <a:moveTo>
                  <a:pt x="0" y="0"/>
                </a:moveTo>
                <a:lnTo>
                  <a:pt x="2249436" y="0"/>
                </a:lnTo>
                <a:lnTo>
                  <a:pt x="2249436" y="821796"/>
                </a:lnTo>
                <a:lnTo>
                  <a:pt x="0" y="821796"/>
                </a:lnTo>
                <a:lnTo>
                  <a:pt x="0" y="0"/>
                </a:lnTo>
                <a:close/>
              </a:path>
            </a:pathLst>
          </a:custGeom>
          <a:solidFill>
            <a:schemeClr val="bg1"/>
          </a:solidFill>
          <a:ln>
            <a:noFill/>
          </a:ln>
        </p:spPr>
        <p:style>
          <a:lnRef idx="2">
            <a:schemeClr val="accent5">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5240" tIns="15240" rIns="15240" bIns="105443" numCol="1" spcCol="1270" anchor="ctr" anchorCtr="0">
            <a:noAutofit/>
          </a:bodyPr>
          <a:lstStyle/>
          <a:p>
            <a:pPr lvl="0" algn="ctr" defTabSz="1066800">
              <a:lnSpc>
                <a:spcPct val="90000"/>
              </a:lnSpc>
              <a:spcBef>
                <a:spcPct val="0"/>
              </a:spcBef>
              <a:spcAft>
                <a:spcPct val="35000"/>
              </a:spcAft>
            </a:pPr>
            <a:r>
              <a:rPr lang="fr-CH" sz="2400" b="1" kern="1200" dirty="0" smtClean="0"/>
              <a:t>SNA COUNTRY SPECIFIC SUPPORT  -                             </a:t>
            </a:r>
          </a:p>
          <a:p>
            <a:pPr lvl="0" algn="ctr" defTabSz="1066800">
              <a:lnSpc>
                <a:spcPct val="90000"/>
              </a:lnSpc>
              <a:spcBef>
                <a:spcPct val="0"/>
              </a:spcBef>
              <a:spcAft>
                <a:spcPct val="35000"/>
              </a:spcAft>
            </a:pPr>
            <a:r>
              <a:rPr lang="fr-CH" sz="2400" b="1" kern="1200" dirty="0" smtClean="0"/>
              <a:t>BACKSTOPPING</a:t>
            </a:r>
            <a:endParaRPr lang="fr-CH" sz="2400" b="1" kern="1200" dirty="0"/>
          </a:p>
        </p:txBody>
      </p:sp>
    </p:spTree>
    <p:extLst>
      <p:ext uri="{BB962C8B-B14F-4D97-AF65-F5344CB8AC3E}">
        <p14:creationId xmlns:p14="http://schemas.microsoft.com/office/powerpoint/2010/main" val="26942623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sz="half" idx="1"/>
          </p:nvPr>
        </p:nvSpPr>
        <p:spPr>
          <a:xfrm>
            <a:off x="381000" y="1371600"/>
            <a:ext cx="4114800" cy="838199"/>
          </a:xfrm>
          <a:solidFill>
            <a:schemeClr val="tx2">
              <a:lumMod val="20000"/>
              <a:lumOff val="80000"/>
            </a:schemeClr>
          </a:solidFill>
        </p:spPr>
        <p:txBody>
          <a:bodyPr>
            <a:normAutofit/>
          </a:bodyPr>
          <a:lstStyle/>
          <a:p>
            <a:pPr marL="0" indent="0">
              <a:buNone/>
            </a:pPr>
            <a:r>
              <a:rPr lang="en-GB" sz="2000" dirty="0"/>
              <a:t>In 2013, backstopping </a:t>
            </a:r>
            <a:r>
              <a:rPr lang="en-GB" sz="2000" dirty="0" smtClean="0"/>
              <a:t>expenses: </a:t>
            </a:r>
            <a:r>
              <a:rPr lang="en-GB" sz="2000" b="1" dirty="0" smtClean="0"/>
              <a:t>almost US</a:t>
            </a:r>
            <a:r>
              <a:rPr lang="en-GB" sz="2000" b="1" dirty="0"/>
              <a:t>$ </a:t>
            </a:r>
            <a:r>
              <a:rPr lang="en-GB" sz="2000" b="1" dirty="0" smtClean="0"/>
              <a:t>6 million</a:t>
            </a:r>
          </a:p>
        </p:txBody>
      </p:sp>
      <p:sp>
        <p:nvSpPr>
          <p:cNvPr id="5" name="Freeform 4"/>
          <p:cNvSpPr/>
          <p:nvPr/>
        </p:nvSpPr>
        <p:spPr>
          <a:xfrm>
            <a:off x="2286000" y="609600"/>
            <a:ext cx="6248400" cy="397559"/>
          </a:xfrm>
          <a:custGeom>
            <a:avLst/>
            <a:gdLst>
              <a:gd name="connsiteX0" fmla="*/ 0 w 2249436"/>
              <a:gd name="connsiteY0" fmla="*/ 0 h 821796"/>
              <a:gd name="connsiteX1" fmla="*/ 2249436 w 2249436"/>
              <a:gd name="connsiteY1" fmla="*/ 0 h 821796"/>
              <a:gd name="connsiteX2" fmla="*/ 2249436 w 2249436"/>
              <a:gd name="connsiteY2" fmla="*/ 821796 h 821796"/>
              <a:gd name="connsiteX3" fmla="*/ 0 w 2249436"/>
              <a:gd name="connsiteY3" fmla="*/ 821796 h 821796"/>
              <a:gd name="connsiteX4" fmla="*/ 0 w 2249436"/>
              <a:gd name="connsiteY4" fmla="*/ 0 h 8217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9436" h="821796">
                <a:moveTo>
                  <a:pt x="0" y="0"/>
                </a:moveTo>
                <a:lnTo>
                  <a:pt x="2249436" y="0"/>
                </a:lnTo>
                <a:lnTo>
                  <a:pt x="2249436" y="821796"/>
                </a:lnTo>
                <a:lnTo>
                  <a:pt x="0" y="821796"/>
                </a:lnTo>
                <a:lnTo>
                  <a:pt x="0" y="0"/>
                </a:lnTo>
                <a:close/>
              </a:path>
            </a:pathLst>
          </a:custGeom>
          <a:solidFill>
            <a:schemeClr val="bg1"/>
          </a:solidFill>
          <a:ln>
            <a:noFill/>
          </a:ln>
        </p:spPr>
        <p:style>
          <a:lnRef idx="2">
            <a:schemeClr val="accent5">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5240" tIns="15240" rIns="15240" bIns="105443" numCol="1" spcCol="1270" anchor="ctr" anchorCtr="0">
            <a:noAutofit/>
          </a:bodyPr>
          <a:lstStyle/>
          <a:p>
            <a:pPr lvl="0" algn="ctr" defTabSz="1066800">
              <a:lnSpc>
                <a:spcPct val="90000"/>
              </a:lnSpc>
              <a:spcBef>
                <a:spcPct val="0"/>
              </a:spcBef>
              <a:spcAft>
                <a:spcPct val="35000"/>
              </a:spcAft>
            </a:pPr>
            <a:r>
              <a:rPr lang="fr-CH" sz="2400" b="1" kern="1200" dirty="0" smtClean="0"/>
              <a:t>SNA COUNTRY SPECIFIC SUPPORT  -                             </a:t>
            </a:r>
          </a:p>
          <a:p>
            <a:pPr lvl="0" algn="ctr" defTabSz="1066800">
              <a:lnSpc>
                <a:spcPct val="90000"/>
              </a:lnSpc>
              <a:spcBef>
                <a:spcPct val="0"/>
              </a:spcBef>
              <a:spcAft>
                <a:spcPct val="35000"/>
              </a:spcAft>
            </a:pPr>
            <a:r>
              <a:rPr lang="fr-CH" sz="2400" b="1" kern="1200" dirty="0" smtClean="0"/>
              <a:t>BACKSTOPPING</a:t>
            </a:r>
            <a:endParaRPr lang="fr-CH" sz="2400" b="1" kern="1200" dirty="0"/>
          </a:p>
        </p:txBody>
      </p:sp>
      <p:sp>
        <p:nvSpPr>
          <p:cNvPr id="9" name="Content Placeholder 2"/>
          <p:cNvSpPr>
            <a:spLocks noGrp="1"/>
          </p:cNvSpPr>
          <p:nvPr>
            <p:ph sz="half" idx="1"/>
          </p:nvPr>
        </p:nvSpPr>
        <p:spPr>
          <a:xfrm>
            <a:off x="381000" y="2438400"/>
            <a:ext cx="4114800" cy="2057400"/>
          </a:xfrm>
          <a:solidFill>
            <a:schemeClr val="tx2">
              <a:lumMod val="20000"/>
              <a:lumOff val="80000"/>
            </a:schemeClr>
          </a:solidFill>
        </p:spPr>
        <p:txBody>
          <a:bodyPr>
            <a:noAutofit/>
          </a:bodyPr>
          <a:lstStyle/>
          <a:p>
            <a:pPr marL="0" indent="0">
              <a:buNone/>
            </a:pPr>
            <a:r>
              <a:rPr lang="en-GB" sz="2000" dirty="0" smtClean="0"/>
              <a:t>Number of countries supported in 2013: </a:t>
            </a:r>
            <a:r>
              <a:rPr lang="en-GB" sz="2000" b="1" dirty="0" smtClean="0"/>
              <a:t>37 countries </a:t>
            </a:r>
          </a:p>
          <a:p>
            <a:pPr marL="0" indent="0">
              <a:buNone/>
            </a:pPr>
            <a:r>
              <a:rPr lang="en-GB" sz="2000" b="1" dirty="0" smtClean="0"/>
              <a:t>Africa: 11 </a:t>
            </a:r>
          </a:p>
          <a:p>
            <a:pPr marL="0" indent="0">
              <a:buNone/>
            </a:pPr>
            <a:r>
              <a:rPr lang="en-GB" sz="2000" b="1" dirty="0" smtClean="0"/>
              <a:t>Asia and Pacific: 15</a:t>
            </a:r>
          </a:p>
          <a:p>
            <a:pPr marL="0" indent="0">
              <a:buNone/>
            </a:pPr>
            <a:r>
              <a:rPr lang="en-GB" sz="2000" b="1" dirty="0" smtClean="0"/>
              <a:t>LAC: 11</a:t>
            </a:r>
          </a:p>
        </p:txBody>
      </p:sp>
      <p:graphicFrame>
        <p:nvGraphicFramePr>
          <p:cNvPr id="10" name="Chart 9"/>
          <p:cNvGraphicFramePr>
            <a:graphicFrameLocks/>
          </p:cNvGraphicFramePr>
          <p:nvPr>
            <p:extLst>
              <p:ext uri="{D42A27DB-BD31-4B8C-83A1-F6EECF244321}">
                <p14:modId xmlns:p14="http://schemas.microsoft.com/office/powerpoint/2010/main" val="864412598"/>
              </p:ext>
            </p:extLst>
          </p:nvPr>
        </p:nvGraphicFramePr>
        <p:xfrm>
          <a:off x="3657600" y="1371600"/>
          <a:ext cx="5334000" cy="48006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559636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0466" y="266984"/>
            <a:ext cx="4876800" cy="960438"/>
          </a:xfrm>
        </p:spPr>
        <p:txBody>
          <a:bodyPr>
            <a:normAutofit/>
          </a:bodyPr>
          <a:lstStyle/>
          <a:p>
            <a:pPr algn="l"/>
            <a:r>
              <a:rPr lang="en-GB" sz="2400" b="1" dirty="0" smtClean="0"/>
              <a:t>COUNTY RESULTS &amp; PROGRESS</a:t>
            </a:r>
            <a:endParaRPr lang="en-GB" sz="2400" b="1" dirty="0"/>
          </a:p>
        </p:txBody>
      </p:sp>
      <p:pic>
        <p:nvPicPr>
          <p:cNvPr id="1026" name="Picture 2" descr="C:\Users\Eriksson\Desktop\Picture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83828" y="4140179"/>
            <a:ext cx="4283426" cy="230832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297928" y="1517931"/>
            <a:ext cx="2971800" cy="646331"/>
          </a:xfrm>
          <a:prstGeom prst="rect">
            <a:avLst/>
          </a:prstGeom>
          <a:solidFill>
            <a:schemeClr val="tx2">
              <a:lumMod val="20000"/>
              <a:lumOff val="80000"/>
            </a:schemeClr>
          </a:solidFill>
        </p:spPr>
        <p:txBody>
          <a:bodyPr wrap="square" rtlCol="0">
            <a:spAutoFit/>
          </a:bodyPr>
          <a:lstStyle/>
          <a:p>
            <a:r>
              <a:rPr lang="en-GB" b="1" dirty="0" smtClean="0"/>
              <a:t>EXAMPLES FROM REGIONS (TS &amp; BACKSTOPPING) </a:t>
            </a:r>
            <a:endParaRPr lang="en-GB" b="1" dirty="0"/>
          </a:p>
        </p:txBody>
      </p:sp>
      <p:graphicFrame>
        <p:nvGraphicFramePr>
          <p:cNvPr id="6" name="Object 5"/>
          <p:cNvGraphicFramePr>
            <a:graphicFrameLocks noChangeAspect="1"/>
          </p:cNvGraphicFramePr>
          <p:nvPr>
            <p:extLst>
              <p:ext uri="{D42A27DB-BD31-4B8C-83A1-F6EECF244321}">
                <p14:modId xmlns:p14="http://schemas.microsoft.com/office/powerpoint/2010/main" val="1937769867"/>
              </p:ext>
            </p:extLst>
          </p:nvPr>
        </p:nvGraphicFramePr>
        <p:xfrm>
          <a:off x="6705600" y="990600"/>
          <a:ext cx="1364044" cy="1765395"/>
        </p:xfrm>
        <a:graphic>
          <a:graphicData uri="http://schemas.openxmlformats.org/presentationml/2006/ole">
            <mc:AlternateContent xmlns:mc="http://schemas.openxmlformats.org/markup-compatibility/2006">
              <mc:Choice xmlns:v="urn:schemas-microsoft-com:vml" Requires="v">
                <p:oleObj spid="_x0000_s1078" name="Acrobat Document" r:id="rId5" imgW="7779960" imgH="10051560" progId="AcroExch.Document.11">
                  <p:embed/>
                </p:oleObj>
              </mc:Choice>
              <mc:Fallback>
                <p:oleObj name="Acrobat Document" r:id="rId5" imgW="7779960" imgH="10051560" progId="AcroExch.Document.11">
                  <p:embed/>
                  <p:pic>
                    <p:nvPicPr>
                      <p:cNvPr id="0" name="Picture 4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5600" y="990600"/>
                        <a:ext cx="1364044" cy="176539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p:nvPr/>
        </p:nvSpPr>
        <p:spPr>
          <a:xfrm>
            <a:off x="4839791" y="2853966"/>
            <a:ext cx="4304209" cy="1200329"/>
          </a:xfrm>
          <a:prstGeom prst="rect">
            <a:avLst/>
          </a:prstGeom>
        </p:spPr>
        <p:txBody>
          <a:bodyPr wrap="square">
            <a:spAutoFit/>
          </a:bodyPr>
          <a:lstStyle/>
          <a:p>
            <a:r>
              <a:rPr lang="en-GB" b="1" dirty="0" smtClean="0"/>
              <a:t>PARAGUAY (NP)</a:t>
            </a:r>
          </a:p>
          <a:p>
            <a:r>
              <a:rPr lang="en-GB" dirty="0" smtClean="0"/>
              <a:t>Advanced processing </a:t>
            </a:r>
            <a:r>
              <a:rPr lang="en-GB" dirty="0"/>
              <a:t>of satellite imagery </a:t>
            </a:r>
            <a:r>
              <a:rPr lang="en-GB" dirty="0" smtClean="0"/>
              <a:t>for </a:t>
            </a:r>
            <a:r>
              <a:rPr lang="en-GB" dirty="0"/>
              <a:t>forest monitoring </a:t>
            </a:r>
            <a:r>
              <a:rPr lang="en-GB" dirty="0" smtClean="0"/>
              <a:t>using free </a:t>
            </a:r>
            <a:r>
              <a:rPr lang="en-GB" dirty="0"/>
              <a:t>and open-source </a:t>
            </a:r>
            <a:r>
              <a:rPr lang="en-GB" dirty="0" smtClean="0"/>
              <a:t>tools.(</a:t>
            </a:r>
            <a:r>
              <a:rPr lang="en-GB" dirty="0"/>
              <a:t>GIS-web </a:t>
            </a:r>
            <a:r>
              <a:rPr lang="en-GB" dirty="0" smtClean="0"/>
              <a:t>portal)</a:t>
            </a:r>
            <a:endParaRPr lang="en-GB" dirty="0"/>
          </a:p>
        </p:txBody>
      </p:sp>
      <p:sp>
        <p:nvSpPr>
          <p:cNvPr id="8" name="TextBox 7"/>
          <p:cNvSpPr txBox="1"/>
          <p:nvPr/>
        </p:nvSpPr>
        <p:spPr>
          <a:xfrm>
            <a:off x="21771" y="4417177"/>
            <a:ext cx="4226923" cy="2031325"/>
          </a:xfrm>
          <a:prstGeom prst="rect">
            <a:avLst/>
          </a:prstGeom>
          <a:noFill/>
        </p:spPr>
        <p:txBody>
          <a:bodyPr wrap="square" rtlCol="0">
            <a:spAutoFit/>
          </a:bodyPr>
          <a:lstStyle/>
          <a:p>
            <a:r>
              <a:rPr lang="en-GB" b="1" dirty="0" smtClean="0"/>
              <a:t>BANGLADESH (scoping of NP) </a:t>
            </a:r>
          </a:p>
          <a:p>
            <a:r>
              <a:rPr lang="en-GB" dirty="0" smtClean="0"/>
              <a:t>Completed REDD</a:t>
            </a:r>
            <a:r>
              <a:rPr lang="en-GB" dirty="0"/>
              <a:t>+ Integrity </a:t>
            </a:r>
            <a:endParaRPr lang="en-GB" dirty="0" smtClean="0"/>
          </a:p>
          <a:p>
            <a:r>
              <a:rPr lang="en-GB" dirty="0" smtClean="0"/>
              <a:t>study informing analyses </a:t>
            </a:r>
            <a:r>
              <a:rPr lang="en-GB" dirty="0"/>
              <a:t>of drivers of deforestation and forest degradation</a:t>
            </a:r>
          </a:p>
          <a:p>
            <a:r>
              <a:rPr lang="en-GB" dirty="0"/>
              <a:t>planned under </a:t>
            </a:r>
            <a:r>
              <a:rPr lang="en-GB" dirty="0" smtClean="0"/>
              <a:t>its NP (part of its roadmap to REDD+ readiness and scoping </a:t>
            </a:r>
            <a:r>
              <a:rPr lang="en-GB" dirty="0"/>
              <a:t>its </a:t>
            </a:r>
            <a:r>
              <a:rPr lang="en-GB" dirty="0" smtClean="0"/>
              <a:t>NP, approved at PB11)</a:t>
            </a:r>
            <a:endParaRPr lang="en-GB" dirty="0"/>
          </a:p>
        </p:txBody>
      </p:sp>
      <p:sp>
        <p:nvSpPr>
          <p:cNvPr id="9" name="TextBox 8"/>
          <p:cNvSpPr txBox="1"/>
          <p:nvPr/>
        </p:nvSpPr>
        <p:spPr>
          <a:xfrm>
            <a:off x="28303" y="1517931"/>
            <a:ext cx="3200400" cy="1477328"/>
          </a:xfrm>
          <a:prstGeom prst="rect">
            <a:avLst/>
          </a:prstGeom>
          <a:noFill/>
        </p:spPr>
        <p:txBody>
          <a:bodyPr wrap="square" rtlCol="0">
            <a:spAutoFit/>
          </a:bodyPr>
          <a:lstStyle/>
          <a:p>
            <a:r>
              <a:rPr lang="en-GB" b="1" dirty="0" smtClean="0"/>
              <a:t>KENYA (Non NP)</a:t>
            </a:r>
          </a:p>
          <a:p>
            <a:r>
              <a:rPr lang="en-GB" dirty="0" smtClean="0"/>
              <a:t>Completed </a:t>
            </a:r>
            <a:r>
              <a:rPr lang="en-GB" dirty="0"/>
              <a:t>a legal analysis of REDD+ issues drawing</a:t>
            </a:r>
          </a:p>
          <a:p>
            <a:r>
              <a:rPr lang="en-GB" dirty="0"/>
              <a:t>from relevant environmental and land legislation and </a:t>
            </a:r>
            <a:r>
              <a:rPr lang="en-GB" dirty="0" smtClean="0"/>
              <a:t>policies.</a:t>
            </a:r>
            <a:endParaRPr lang="en-GB" dirty="0"/>
          </a:p>
        </p:txBody>
      </p:sp>
      <p:sp>
        <p:nvSpPr>
          <p:cNvPr id="10" name="TextBox 9"/>
          <p:cNvSpPr txBox="1"/>
          <p:nvPr/>
        </p:nvSpPr>
        <p:spPr>
          <a:xfrm>
            <a:off x="21771" y="3114078"/>
            <a:ext cx="4575265" cy="1200329"/>
          </a:xfrm>
          <a:prstGeom prst="rect">
            <a:avLst/>
          </a:prstGeom>
          <a:noFill/>
        </p:spPr>
        <p:txBody>
          <a:bodyPr wrap="square" rtlCol="0">
            <a:spAutoFit/>
          </a:bodyPr>
          <a:lstStyle/>
          <a:p>
            <a:pPr lvl="0"/>
            <a:r>
              <a:rPr lang="en-GB" b="1" dirty="0" smtClean="0"/>
              <a:t>INDONESIA </a:t>
            </a:r>
            <a:r>
              <a:rPr lang="en-GB" dirty="0"/>
              <a:t> </a:t>
            </a:r>
            <a:r>
              <a:rPr lang="en-GB" dirty="0" smtClean="0"/>
              <a:t>PGA work at advanced level; Knowledge enhanced on REDD</a:t>
            </a:r>
            <a:r>
              <a:rPr lang="en-GB" dirty="0"/>
              <a:t>+ as a catalyst </a:t>
            </a:r>
            <a:r>
              <a:rPr lang="en-GB" dirty="0" smtClean="0"/>
              <a:t>of  </a:t>
            </a:r>
            <a:r>
              <a:rPr lang="en-GB" dirty="0"/>
              <a:t>green </a:t>
            </a:r>
            <a:r>
              <a:rPr lang="en-GB" dirty="0" smtClean="0"/>
              <a:t>economy  through technical </a:t>
            </a:r>
            <a:r>
              <a:rPr lang="en-GB" dirty="0"/>
              <a:t>support and targeted </a:t>
            </a:r>
            <a:r>
              <a:rPr lang="en-GB" dirty="0" smtClean="0"/>
              <a:t>training.</a:t>
            </a:r>
            <a:endParaRPr lang="en-GB" dirty="0"/>
          </a:p>
        </p:txBody>
      </p:sp>
      <p:sp>
        <p:nvSpPr>
          <p:cNvPr id="3" name="Content Placeholder 2"/>
          <p:cNvSpPr>
            <a:spLocks noGrp="1"/>
          </p:cNvSpPr>
          <p:nvPr>
            <p:ph sz="half" idx="1"/>
          </p:nvPr>
        </p:nvSpPr>
        <p:spPr>
          <a:xfrm rot="875336">
            <a:off x="5964863" y="788158"/>
            <a:ext cx="4038600" cy="685800"/>
          </a:xfrm>
        </p:spPr>
        <p:txBody>
          <a:bodyPr>
            <a:normAutofit/>
          </a:bodyPr>
          <a:lstStyle/>
          <a:p>
            <a:pPr marL="0" indent="0">
              <a:buNone/>
            </a:pPr>
            <a:r>
              <a:rPr lang="en-GB" sz="2400" b="1" dirty="0" smtClean="0"/>
              <a:t>See Annual Report 2013</a:t>
            </a:r>
            <a:endParaRPr lang="en-GB" sz="2400" b="1" dirty="0"/>
          </a:p>
        </p:txBody>
      </p:sp>
    </p:spTree>
    <p:extLst>
      <p:ext uri="{BB962C8B-B14F-4D97-AF65-F5344CB8AC3E}">
        <p14:creationId xmlns:p14="http://schemas.microsoft.com/office/powerpoint/2010/main" val="32260320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404776"/>
            <a:ext cx="8915400" cy="5377024"/>
          </a:xfrm>
        </p:spPr>
        <p:txBody>
          <a:bodyPr>
            <a:noAutofit/>
          </a:bodyPr>
          <a:lstStyle/>
          <a:p>
            <a:r>
              <a:rPr lang="en-GB" sz="2000" dirty="0"/>
              <a:t>S</a:t>
            </a:r>
            <a:r>
              <a:rPr lang="en-GB" sz="2000" dirty="0" smtClean="0"/>
              <a:t>upport possible through SNA Budget 2014 Revision approved at PB11, Dec 2013.</a:t>
            </a:r>
            <a:endParaRPr lang="en-GB" sz="2000" dirty="0"/>
          </a:p>
          <a:p>
            <a:r>
              <a:rPr lang="en-GB" sz="2000" dirty="0"/>
              <a:t>A</a:t>
            </a:r>
            <a:r>
              <a:rPr lang="en-GB" sz="2000" dirty="0" smtClean="0"/>
              <a:t>ssessments will enhance: </a:t>
            </a:r>
          </a:p>
          <a:p>
            <a:pPr marL="627063" indent="-274638">
              <a:buNone/>
              <a:tabLst>
                <a:tab pos="627063" algn="l"/>
              </a:tabLst>
            </a:pPr>
            <a:r>
              <a:rPr lang="en-GB" sz="2000" dirty="0" smtClean="0"/>
              <a:t>- 	understanding </a:t>
            </a:r>
            <a:r>
              <a:rPr lang="en-GB" sz="2000" dirty="0"/>
              <a:t>of national and/or regional REDD+ capacities and </a:t>
            </a:r>
            <a:r>
              <a:rPr lang="en-GB" sz="2000" dirty="0" smtClean="0"/>
              <a:t>needs; </a:t>
            </a:r>
          </a:p>
          <a:p>
            <a:pPr marL="627063" indent="-274638">
              <a:buNone/>
              <a:tabLst>
                <a:tab pos="627063" algn="l"/>
              </a:tabLst>
            </a:pPr>
            <a:r>
              <a:rPr lang="en-GB" sz="2000" dirty="0" smtClean="0"/>
              <a:t>- 	capacity </a:t>
            </a:r>
            <a:r>
              <a:rPr lang="en-GB" sz="2000" dirty="0"/>
              <a:t>to assess, coordinate and integrate their readiness activities and support </a:t>
            </a:r>
            <a:r>
              <a:rPr lang="en-GB" sz="2000" dirty="0" smtClean="0"/>
              <a:t>requirements; </a:t>
            </a:r>
          </a:p>
          <a:p>
            <a:pPr marL="627063" indent="-274638">
              <a:buFontTx/>
              <a:buChar char="-"/>
              <a:tabLst>
                <a:tab pos="627063" algn="l"/>
              </a:tabLst>
            </a:pPr>
            <a:r>
              <a:rPr lang="en-GB" sz="2000" dirty="0" smtClean="0"/>
              <a:t>country </a:t>
            </a:r>
            <a:r>
              <a:rPr lang="en-GB" sz="2000" dirty="0"/>
              <a:t>ownership of and capacities to implement national REDD+ </a:t>
            </a:r>
            <a:r>
              <a:rPr lang="en-GB" sz="2000" dirty="0" smtClean="0"/>
              <a:t>strategies; </a:t>
            </a:r>
          </a:p>
          <a:p>
            <a:pPr marL="627063" indent="-274638">
              <a:buFontTx/>
              <a:buChar char="-"/>
              <a:tabLst>
                <a:tab pos="627063" algn="l"/>
              </a:tabLst>
            </a:pPr>
            <a:r>
              <a:rPr lang="en-GB" sz="2000" dirty="0" smtClean="0"/>
              <a:t>further accuracy of matching of </a:t>
            </a:r>
            <a:r>
              <a:rPr lang="en-GB" sz="2000" dirty="0"/>
              <a:t>support to </a:t>
            </a:r>
            <a:r>
              <a:rPr lang="en-GB" sz="2000" dirty="0" smtClean="0"/>
              <a:t>needs; </a:t>
            </a:r>
            <a:r>
              <a:rPr lang="en-US" sz="2000" dirty="0"/>
              <a:t> </a:t>
            </a:r>
            <a:endParaRPr lang="en-GB" sz="2000" dirty="0"/>
          </a:p>
          <a:p>
            <a:pPr marL="627063" indent="-274638">
              <a:buNone/>
              <a:tabLst>
                <a:tab pos="627063" algn="l"/>
              </a:tabLst>
            </a:pPr>
            <a:r>
              <a:rPr lang="en-GB" sz="2000" dirty="0" smtClean="0"/>
              <a:t>- 	opportunities </a:t>
            </a:r>
            <a:r>
              <a:rPr lang="en-GB" sz="2000" dirty="0"/>
              <a:t>to complete readiness as well as on enhancing coordination of support from different sources. </a:t>
            </a:r>
            <a:endParaRPr lang="en-GB" sz="2000" dirty="0" smtClean="0"/>
          </a:p>
          <a:p>
            <a:r>
              <a:rPr lang="en-GB" sz="2000" dirty="0" smtClean="0"/>
              <a:t>Available to UN-REDD </a:t>
            </a:r>
            <a:r>
              <a:rPr lang="en-GB" sz="2000" dirty="0"/>
              <a:t>Programme partner countries </a:t>
            </a:r>
            <a:endParaRPr lang="en-GB" sz="2000" dirty="0" smtClean="0"/>
          </a:p>
          <a:p>
            <a:r>
              <a:rPr lang="en-GB" sz="2000" dirty="0" smtClean="0"/>
              <a:t>Further REDD+ </a:t>
            </a:r>
            <a:r>
              <a:rPr lang="en-US" sz="2000" dirty="0" smtClean="0"/>
              <a:t>engagement through </a:t>
            </a:r>
            <a:r>
              <a:rPr lang="en-US" sz="2000" dirty="0"/>
              <a:t>t</a:t>
            </a:r>
            <a:r>
              <a:rPr lang="en-US" sz="2000" dirty="0" smtClean="0"/>
              <a:t>argeted </a:t>
            </a:r>
            <a:r>
              <a:rPr lang="en-US" sz="2000" dirty="0"/>
              <a:t>s</a:t>
            </a:r>
            <a:r>
              <a:rPr lang="en-US" sz="2000" dirty="0" smtClean="0"/>
              <a:t>upport, backstopping, NP, Tier 2 or other initiatives or national platforms. </a:t>
            </a:r>
          </a:p>
          <a:p>
            <a:r>
              <a:rPr lang="en-US" sz="2000" dirty="0"/>
              <a:t>See </a:t>
            </a:r>
            <a:r>
              <a:rPr lang="en-US" sz="2000" dirty="0" smtClean="0"/>
              <a:t>Outline</a:t>
            </a:r>
            <a:r>
              <a:rPr lang="en-US" sz="2000" dirty="0"/>
              <a:t> </a:t>
            </a:r>
            <a:r>
              <a:rPr lang="en-US" sz="2000" dirty="0" smtClean="0"/>
              <a:t>in </a:t>
            </a:r>
            <a:r>
              <a:rPr lang="en-US" sz="2000" b="1" i="1" dirty="0" smtClean="0">
                <a:solidFill>
                  <a:schemeClr val="tx2"/>
                </a:solidFill>
              </a:rPr>
              <a:t>Call </a:t>
            </a:r>
            <a:r>
              <a:rPr lang="en-US" sz="2000" b="1" i="1" dirty="0">
                <a:solidFill>
                  <a:schemeClr val="tx2"/>
                </a:solidFill>
              </a:rPr>
              <a:t>for P</a:t>
            </a:r>
            <a:r>
              <a:rPr lang="en-US" sz="2000" b="1" i="1" dirty="0" smtClean="0">
                <a:solidFill>
                  <a:schemeClr val="tx2"/>
                </a:solidFill>
              </a:rPr>
              <a:t>roposals</a:t>
            </a:r>
            <a:r>
              <a:rPr lang="en-US" sz="2000" b="1" dirty="0" smtClean="0">
                <a:solidFill>
                  <a:schemeClr val="tx2"/>
                </a:solidFill>
              </a:rPr>
              <a:t>.  (Deadline extended to 25 July)</a:t>
            </a:r>
          </a:p>
          <a:p>
            <a:r>
              <a:rPr lang="en-US" sz="2000" dirty="0" smtClean="0"/>
              <a:t>Tentative results to be presented at the next Policy Board Meeting.</a:t>
            </a:r>
            <a:endParaRPr lang="en-US" sz="2000" dirty="0"/>
          </a:p>
        </p:txBody>
      </p:sp>
      <p:sp>
        <p:nvSpPr>
          <p:cNvPr id="6" name="Rectangle 5"/>
          <p:cNvSpPr/>
          <p:nvPr/>
        </p:nvSpPr>
        <p:spPr>
          <a:xfrm>
            <a:off x="457200" y="457200"/>
            <a:ext cx="8229600" cy="954107"/>
          </a:xfrm>
          <a:prstGeom prst="rect">
            <a:avLst/>
          </a:prstGeom>
        </p:spPr>
        <p:txBody>
          <a:bodyPr wrap="square">
            <a:spAutoFit/>
          </a:bodyPr>
          <a:lstStyle/>
          <a:p>
            <a:pPr algn="ctr"/>
            <a:r>
              <a:rPr lang="en-US" sz="2400" b="1" dirty="0" smtClean="0"/>
              <a:t>COUNTRY NEEDS ASSESSMENT</a:t>
            </a:r>
            <a:endParaRPr lang="en-US" sz="2400" b="1" dirty="0"/>
          </a:p>
          <a:p>
            <a:pPr algn="ctr"/>
            <a:endParaRPr lang="en-US" sz="3200" b="1" dirty="0"/>
          </a:p>
        </p:txBody>
      </p:sp>
      <p:sp>
        <p:nvSpPr>
          <p:cNvPr id="4" name="Oval 3"/>
          <p:cNvSpPr/>
          <p:nvPr/>
        </p:nvSpPr>
        <p:spPr>
          <a:xfrm>
            <a:off x="1752600" y="1219200"/>
            <a:ext cx="5867400" cy="5181600"/>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As of 1 July </a:t>
            </a:r>
          </a:p>
          <a:p>
            <a:pPr algn="ctr"/>
            <a:r>
              <a:rPr lang="en-GB" sz="2800" b="1" dirty="0">
                <a:solidFill>
                  <a:schemeClr val="tx1"/>
                </a:solidFill>
              </a:rPr>
              <a:t>2</a:t>
            </a:r>
            <a:r>
              <a:rPr lang="en-GB" sz="2800" b="1" dirty="0" smtClean="0">
                <a:solidFill>
                  <a:schemeClr val="tx1"/>
                </a:solidFill>
              </a:rPr>
              <a:t> requests </a:t>
            </a:r>
            <a:r>
              <a:rPr lang="en-GB" sz="2800" dirty="0" smtClean="0">
                <a:solidFill>
                  <a:schemeClr val="tx1"/>
                </a:solidFill>
              </a:rPr>
              <a:t>received by the Secretariat </a:t>
            </a:r>
          </a:p>
          <a:p>
            <a:pPr algn="ctr"/>
            <a:endParaRPr lang="en-GB" sz="2800" dirty="0" smtClean="0">
              <a:solidFill>
                <a:schemeClr val="tx1"/>
              </a:solidFill>
            </a:endParaRPr>
          </a:p>
          <a:p>
            <a:pPr algn="ctr"/>
            <a:r>
              <a:rPr lang="en-GB" sz="2600" dirty="0" smtClean="0">
                <a:solidFill>
                  <a:schemeClr val="tx1"/>
                </a:solidFill>
              </a:rPr>
              <a:t>Additional notification of interest: </a:t>
            </a:r>
          </a:p>
          <a:p>
            <a:pPr algn="ctr"/>
            <a:r>
              <a:rPr lang="en-GB" sz="2800" b="1" dirty="0" smtClean="0">
                <a:solidFill>
                  <a:schemeClr val="tx1"/>
                </a:solidFill>
              </a:rPr>
              <a:t>10 country requests &amp; </a:t>
            </a:r>
          </a:p>
          <a:p>
            <a:pPr algn="ctr"/>
            <a:r>
              <a:rPr lang="en-GB" sz="2800" b="1" dirty="0" smtClean="0">
                <a:solidFill>
                  <a:schemeClr val="tx1"/>
                </a:solidFill>
              </a:rPr>
              <a:t>1 regional request </a:t>
            </a:r>
            <a:r>
              <a:rPr lang="en-GB" sz="2800" dirty="0">
                <a:solidFill>
                  <a:schemeClr val="tx1"/>
                </a:solidFill>
              </a:rPr>
              <a:t>(</a:t>
            </a:r>
            <a:r>
              <a:rPr lang="en-GB" sz="2800" dirty="0" smtClean="0">
                <a:solidFill>
                  <a:schemeClr val="tx1"/>
                </a:solidFill>
              </a:rPr>
              <a:t>West Africa)</a:t>
            </a:r>
            <a:endParaRPr lang="en-GB" sz="2800" dirty="0">
              <a:solidFill>
                <a:schemeClr val="tx1"/>
              </a:solidFill>
            </a:endParaRPr>
          </a:p>
        </p:txBody>
      </p:sp>
    </p:spTree>
    <p:extLst>
      <p:ext uri="{BB962C8B-B14F-4D97-AF65-F5344CB8AC3E}">
        <p14:creationId xmlns:p14="http://schemas.microsoft.com/office/powerpoint/2010/main" val="417182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600200"/>
            <a:ext cx="9144000" cy="3733800"/>
          </a:xfrm>
        </p:spPr>
        <p:txBody>
          <a:bodyPr>
            <a:normAutofit/>
          </a:bodyPr>
          <a:lstStyle/>
          <a:p>
            <a:endParaRPr lang="en-US" sz="3100" b="1" dirty="0" smtClean="0">
              <a:solidFill>
                <a:schemeClr val="tx1">
                  <a:lumMod val="85000"/>
                  <a:lumOff val="15000"/>
                </a:schemeClr>
              </a:solidFill>
              <a:latin typeface="Helvetica" pitchFamily="34" charset="0"/>
            </a:endParaRPr>
          </a:p>
          <a:p>
            <a:r>
              <a:rPr lang="en-US" sz="3100" b="1" dirty="0" smtClean="0">
                <a:solidFill>
                  <a:schemeClr val="accent1"/>
                </a:solidFill>
                <a:latin typeface="Helvetica" pitchFamily="34" charset="0"/>
              </a:rPr>
              <a:t>Targeted Support Experiences</a:t>
            </a:r>
            <a:endParaRPr lang="en-US" sz="3100" b="1" dirty="0" smtClean="0">
              <a:solidFill>
                <a:schemeClr val="tx1">
                  <a:lumMod val="85000"/>
                  <a:lumOff val="15000"/>
                </a:schemeClr>
              </a:solidFill>
              <a:latin typeface="Helvetica" pitchFamily="34" charset="0"/>
            </a:endParaRPr>
          </a:p>
          <a:p>
            <a:endParaRPr lang="en-US" sz="3100" b="1" dirty="0" smtClean="0">
              <a:solidFill>
                <a:schemeClr val="tx1">
                  <a:lumMod val="85000"/>
                  <a:lumOff val="15000"/>
                </a:schemeClr>
              </a:solidFill>
              <a:latin typeface="Helvetica" pitchFamily="34" charset="0"/>
            </a:endParaRPr>
          </a:p>
          <a:p>
            <a:r>
              <a:rPr lang="en-US" sz="3100" b="1" dirty="0" smtClean="0">
                <a:solidFill>
                  <a:schemeClr val="accent1"/>
                </a:solidFill>
                <a:latin typeface="Helvetica" pitchFamily="34" charset="0"/>
              </a:rPr>
              <a:t>Costa Rica</a:t>
            </a:r>
          </a:p>
          <a:p>
            <a:endParaRPr lang="en-US" sz="3600" b="1" dirty="0" smtClean="0">
              <a:solidFill>
                <a:schemeClr val="tx1">
                  <a:lumMod val="85000"/>
                  <a:lumOff val="15000"/>
                </a:schemeClr>
              </a:solidFill>
              <a:latin typeface="Helvetica" pitchFamily="34" charset="0"/>
            </a:endParaRPr>
          </a:p>
          <a:p>
            <a:endParaRPr lang="en-US" dirty="0"/>
          </a:p>
        </p:txBody>
      </p:sp>
    </p:spTree>
    <p:extLst>
      <p:ext uri="{BB962C8B-B14F-4D97-AF65-F5344CB8AC3E}">
        <p14:creationId xmlns:p14="http://schemas.microsoft.com/office/powerpoint/2010/main" val="11899210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33400"/>
            <a:ext cx="9448800" cy="1143000"/>
          </a:xfrm>
        </p:spPr>
        <p:txBody>
          <a:bodyPr/>
          <a:lstStyle/>
          <a:p>
            <a:r>
              <a:rPr lang="en-GB" sz="3200" b="1" dirty="0" smtClean="0">
                <a:solidFill>
                  <a:schemeClr val="accent1"/>
                </a:solidFill>
              </a:rPr>
              <a:t>             COSTA RICA </a:t>
            </a:r>
            <a:r>
              <a:rPr lang="en-US" sz="3200" b="1" dirty="0">
                <a:solidFill>
                  <a:schemeClr val="accent1"/>
                </a:solidFill>
                <a:latin typeface="Helvetica" pitchFamily="34" charset="0"/>
              </a:rPr>
              <a:t>– </a:t>
            </a:r>
            <a:r>
              <a:rPr lang="en-GB" sz="3200" b="1" dirty="0" smtClean="0">
                <a:solidFill>
                  <a:schemeClr val="accent1"/>
                </a:solidFill>
              </a:rPr>
              <a:t>TARGETED SUPPORT</a:t>
            </a:r>
            <a:endParaRPr lang="en-GB" sz="3200" dirty="0"/>
          </a:p>
        </p:txBody>
      </p:sp>
      <p:sp>
        <p:nvSpPr>
          <p:cNvPr id="3" name="Content Placeholder 2"/>
          <p:cNvSpPr>
            <a:spLocks noGrp="1"/>
          </p:cNvSpPr>
          <p:nvPr>
            <p:ph idx="1"/>
          </p:nvPr>
        </p:nvSpPr>
        <p:spPr>
          <a:xfrm>
            <a:off x="685800" y="1752600"/>
            <a:ext cx="8229600" cy="4297363"/>
          </a:xfrm>
        </p:spPr>
        <p:txBody>
          <a:bodyPr>
            <a:normAutofit/>
          </a:bodyPr>
          <a:lstStyle/>
          <a:p>
            <a:pPr>
              <a:buFont typeface="Wingdings" panose="05000000000000000000" pitchFamily="2" charset="2"/>
              <a:buChar char="Ø"/>
            </a:pPr>
            <a:r>
              <a:rPr lang="en-US" b="1" dirty="0" smtClean="0">
                <a:solidFill>
                  <a:schemeClr val="accent1">
                    <a:lumMod val="75000"/>
                  </a:schemeClr>
                </a:solidFill>
              </a:rPr>
              <a:t>Objective</a:t>
            </a:r>
          </a:p>
          <a:p>
            <a:pPr marL="0" indent="0">
              <a:buNone/>
            </a:pPr>
            <a:endParaRPr lang="en-US" sz="1000" b="1" dirty="0" smtClean="0">
              <a:solidFill>
                <a:schemeClr val="accent1">
                  <a:lumMod val="75000"/>
                </a:schemeClr>
              </a:solidFill>
            </a:endParaRPr>
          </a:p>
          <a:p>
            <a:r>
              <a:rPr lang="en-US" sz="2400" dirty="0" smtClean="0"/>
              <a:t>To generate </a:t>
            </a:r>
            <a:r>
              <a:rPr lang="en-US" sz="2400" dirty="0"/>
              <a:t>field experience and systematize lessons learned on the implementation of the UN-REDD Social and Environmental Principles and Criteria, harmonize them with SESA, SES and the World </a:t>
            </a:r>
            <a:r>
              <a:rPr lang="en-US" sz="2400" dirty="0" smtClean="0"/>
              <a:t>Bank</a:t>
            </a:r>
          </a:p>
          <a:p>
            <a:pPr marL="0" indent="0">
              <a:buNone/>
            </a:pPr>
            <a:endParaRPr lang="en-US" sz="1000" dirty="0" smtClean="0"/>
          </a:p>
          <a:p>
            <a:r>
              <a:rPr lang="en-US" sz="2400" dirty="0" smtClean="0"/>
              <a:t>To develop a safeguards information system</a:t>
            </a:r>
            <a:endParaRPr lang="en-GB" sz="2400" dirty="0"/>
          </a:p>
        </p:txBody>
      </p:sp>
    </p:spTree>
    <p:extLst>
      <p:ext uri="{BB962C8B-B14F-4D97-AF65-F5344CB8AC3E}">
        <p14:creationId xmlns:p14="http://schemas.microsoft.com/office/powerpoint/2010/main" val="29306086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610600" cy="5257800"/>
          </a:xfrm>
        </p:spPr>
        <p:txBody>
          <a:bodyPr>
            <a:normAutofit/>
          </a:bodyPr>
          <a:lstStyle/>
          <a:p>
            <a:pPr>
              <a:buFont typeface="Wingdings" panose="05000000000000000000" pitchFamily="2" charset="2"/>
              <a:buChar char="Ø"/>
            </a:pPr>
            <a:r>
              <a:rPr lang="en-US" b="1" dirty="0" smtClean="0">
                <a:solidFill>
                  <a:schemeClr val="accent1">
                    <a:lumMod val="75000"/>
                  </a:schemeClr>
                </a:solidFill>
              </a:rPr>
              <a:t>Specific </a:t>
            </a:r>
            <a:r>
              <a:rPr lang="en-US" b="1" dirty="0">
                <a:solidFill>
                  <a:schemeClr val="accent1">
                    <a:lumMod val="75000"/>
                  </a:schemeClr>
                </a:solidFill>
              </a:rPr>
              <a:t>Goals</a:t>
            </a:r>
            <a:endParaRPr lang="en-GB" dirty="0">
              <a:solidFill>
                <a:schemeClr val="accent1">
                  <a:lumMod val="75000"/>
                </a:schemeClr>
              </a:solidFill>
            </a:endParaRPr>
          </a:p>
          <a:p>
            <a:pPr lvl="0"/>
            <a:r>
              <a:rPr lang="en-US" sz="2600" dirty="0"/>
              <a:t>Identify indicators, variables and information sources framework for social and environmental principles and criteria – preferably using existing </a:t>
            </a:r>
            <a:r>
              <a:rPr lang="en-US" sz="2600" dirty="0" smtClean="0"/>
              <a:t>information</a:t>
            </a:r>
          </a:p>
          <a:p>
            <a:pPr lvl="0"/>
            <a:endParaRPr lang="en-GB" sz="1000" dirty="0"/>
          </a:p>
          <a:p>
            <a:pPr lvl="0"/>
            <a:r>
              <a:rPr lang="en-US" sz="2600" dirty="0"/>
              <a:t>Develop a methodological framework for developing a sole information system bringing together the interests of UN-REDD, SESA, REDD-SES and the World </a:t>
            </a:r>
            <a:r>
              <a:rPr lang="en-US" sz="2600" dirty="0" smtClean="0"/>
              <a:t>Bank</a:t>
            </a:r>
          </a:p>
          <a:p>
            <a:pPr marL="0" lvl="0" indent="0">
              <a:buNone/>
            </a:pPr>
            <a:endParaRPr lang="en-GB" sz="1000" dirty="0"/>
          </a:p>
          <a:p>
            <a:pPr lvl="0"/>
            <a:r>
              <a:rPr lang="en-US" sz="2600" dirty="0"/>
              <a:t>Validate the above-mentioned methodological framework through the application of the information system along the national REDD+ process</a:t>
            </a:r>
            <a:endParaRPr lang="en-GB" sz="2600" dirty="0"/>
          </a:p>
          <a:p>
            <a:pPr marL="0" lvl="0" indent="0">
              <a:buNone/>
            </a:pPr>
            <a:endParaRPr lang="en-GB" sz="2600" dirty="0"/>
          </a:p>
        </p:txBody>
      </p:sp>
      <p:sp>
        <p:nvSpPr>
          <p:cNvPr id="4" name="Title 1"/>
          <p:cNvSpPr txBox="1">
            <a:spLocks/>
          </p:cNvSpPr>
          <p:nvPr/>
        </p:nvSpPr>
        <p:spPr>
          <a:xfrm>
            <a:off x="76200" y="457200"/>
            <a:ext cx="94488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b="1" dirty="0" smtClean="0">
                <a:solidFill>
                  <a:schemeClr val="accent1"/>
                </a:solidFill>
              </a:rPr>
              <a:t>             COSTA RICA </a:t>
            </a:r>
            <a:r>
              <a:rPr lang="en-US" sz="3200" b="1" dirty="0" smtClean="0">
                <a:solidFill>
                  <a:schemeClr val="accent1"/>
                </a:solidFill>
                <a:latin typeface="Helvetica" pitchFamily="34" charset="0"/>
              </a:rPr>
              <a:t>– </a:t>
            </a:r>
            <a:r>
              <a:rPr lang="en-GB" sz="3200" b="1" dirty="0" smtClean="0">
                <a:solidFill>
                  <a:schemeClr val="accent1"/>
                </a:solidFill>
              </a:rPr>
              <a:t>TARGETED SUPPORT</a:t>
            </a:r>
            <a:endParaRPr lang="en-GB" sz="3200" dirty="0"/>
          </a:p>
        </p:txBody>
      </p:sp>
    </p:spTree>
    <p:extLst>
      <p:ext uri="{BB962C8B-B14F-4D97-AF65-F5344CB8AC3E}">
        <p14:creationId xmlns:p14="http://schemas.microsoft.com/office/powerpoint/2010/main" val="38209869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134" y="1371600"/>
            <a:ext cx="8599734" cy="3840163"/>
          </a:xfrm>
        </p:spPr>
        <p:txBody>
          <a:bodyPr>
            <a:normAutofit/>
          </a:bodyPr>
          <a:lstStyle/>
          <a:p>
            <a:pPr>
              <a:buFont typeface="Wingdings" pitchFamily="2" charset="2"/>
              <a:buChar char="Ø"/>
            </a:pPr>
            <a:r>
              <a:rPr lang="en-US" sz="3000" b="1" dirty="0">
                <a:solidFill>
                  <a:schemeClr val="accent1">
                    <a:lumMod val="75000"/>
                  </a:schemeClr>
                </a:solidFill>
              </a:rPr>
              <a:t>Specific </a:t>
            </a:r>
            <a:r>
              <a:rPr lang="en-US" sz="3000" b="1" dirty="0" smtClean="0">
                <a:solidFill>
                  <a:schemeClr val="accent1">
                    <a:lumMod val="75000"/>
                  </a:schemeClr>
                </a:solidFill>
              </a:rPr>
              <a:t>Goals, cont.</a:t>
            </a:r>
          </a:p>
          <a:p>
            <a:pPr marL="0" indent="0">
              <a:buNone/>
            </a:pPr>
            <a:endParaRPr lang="en-GB" sz="1000" dirty="0">
              <a:solidFill>
                <a:schemeClr val="accent1">
                  <a:lumMod val="75000"/>
                </a:schemeClr>
              </a:solidFill>
            </a:endParaRPr>
          </a:p>
          <a:p>
            <a:pPr lvl="0"/>
            <a:r>
              <a:rPr lang="en-US" sz="2400" dirty="0" smtClean="0"/>
              <a:t>Design </a:t>
            </a:r>
            <a:r>
              <a:rPr lang="en-US" sz="2400" dirty="0"/>
              <a:t>a technical, scientific, social and economic road map for the information </a:t>
            </a:r>
            <a:r>
              <a:rPr lang="en-US" sz="2400" dirty="0" smtClean="0"/>
              <a:t>system</a:t>
            </a:r>
          </a:p>
          <a:p>
            <a:pPr marL="0" lvl="0" indent="0">
              <a:buNone/>
            </a:pPr>
            <a:endParaRPr lang="en-GB" sz="1000" dirty="0"/>
          </a:p>
          <a:p>
            <a:pPr lvl="0"/>
            <a:r>
              <a:rPr lang="en-US" sz="2400" dirty="0"/>
              <a:t>Systematize the </a:t>
            </a:r>
            <a:r>
              <a:rPr lang="en-US" sz="2400" dirty="0" smtClean="0"/>
              <a:t>process</a:t>
            </a:r>
          </a:p>
          <a:p>
            <a:pPr marL="0" lvl="0" indent="0">
              <a:buNone/>
            </a:pPr>
            <a:endParaRPr lang="en-GB" sz="1000" dirty="0"/>
          </a:p>
          <a:p>
            <a:pPr lvl="0"/>
            <a:r>
              <a:rPr lang="en-US" sz="2400" dirty="0"/>
              <a:t>Develop an assessment system for the information system</a:t>
            </a:r>
            <a:endParaRPr lang="en-GB" sz="2400" dirty="0"/>
          </a:p>
        </p:txBody>
      </p:sp>
    </p:spTree>
    <p:extLst>
      <p:ext uri="{BB962C8B-B14F-4D97-AF65-F5344CB8AC3E}">
        <p14:creationId xmlns:p14="http://schemas.microsoft.com/office/powerpoint/2010/main" val="13199940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87515" y="285539"/>
            <a:ext cx="5616624" cy="1226617"/>
          </a:xfrm>
        </p:spPr>
        <p:txBody>
          <a:bodyPr>
            <a:normAutofit fontScale="90000"/>
          </a:bodyPr>
          <a:lstStyle/>
          <a:p>
            <a:r>
              <a:rPr lang="en-GB" sz="2800" b="1" dirty="0" smtClean="0">
                <a:solidFill>
                  <a:schemeClr val="accent1"/>
                </a:solidFill>
              </a:rPr>
              <a:t>Costa Rica –  from identification of needs to approval of targeted support </a:t>
            </a:r>
            <a:endParaRPr lang="en-GB" sz="2800" b="1" dirty="0">
              <a:solidFill>
                <a:schemeClr val="accent1"/>
              </a:solidFill>
            </a:endParaRPr>
          </a:p>
        </p:txBody>
      </p:sp>
      <p:sp>
        <p:nvSpPr>
          <p:cNvPr id="6" name="Rounded Rectangle 5"/>
          <p:cNvSpPr/>
          <p:nvPr/>
        </p:nvSpPr>
        <p:spPr>
          <a:xfrm>
            <a:off x="685800" y="5181599"/>
            <a:ext cx="3281018" cy="116242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600" b="1" dirty="0" smtClean="0">
                <a:solidFill>
                  <a:schemeClr val="accent1"/>
                </a:solidFill>
              </a:rPr>
              <a:t>Safeguards Coordination Group </a:t>
            </a:r>
          </a:p>
          <a:p>
            <a:pPr algn="ctr"/>
            <a:endParaRPr lang="en-GB" sz="200" b="1" dirty="0" smtClean="0">
              <a:solidFill>
                <a:schemeClr val="accent1"/>
              </a:solidFill>
            </a:endParaRPr>
          </a:p>
          <a:p>
            <a:pPr algn="ctr"/>
            <a:endParaRPr lang="en-GB" sz="200" b="1" dirty="0" smtClean="0">
              <a:solidFill>
                <a:schemeClr val="accent1"/>
              </a:solidFill>
            </a:endParaRPr>
          </a:p>
          <a:p>
            <a:pPr algn="ctr"/>
            <a:r>
              <a:rPr lang="en-GB" sz="1400" b="1" dirty="0" smtClean="0">
                <a:solidFill>
                  <a:schemeClr val="accent1"/>
                </a:solidFill>
              </a:rPr>
              <a:t>Work area referring to all 3 agencies  - Review and recommendations on technical content of request</a:t>
            </a:r>
            <a:endParaRPr lang="en-GB" b="1" dirty="0"/>
          </a:p>
        </p:txBody>
      </p:sp>
      <p:sp>
        <p:nvSpPr>
          <p:cNvPr id="7" name="Rounded Rectangle 6"/>
          <p:cNvSpPr/>
          <p:nvPr/>
        </p:nvSpPr>
        <p:spPr>
          <a:xfrm>
            <a:off x="227830" y="3392194"/>
            <a:ext cx="2362969" cy="144016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b="1" dirty="0" smtClean="0">
                <a:solidFill>
                  <a:schemeClr val="accent1"/>
                </a:solidFill>
              </a:rPr>
              <a:t>Support from UN-REDD regional teams and remote technical support from agencies</a:t>
            </a:r>
          </a:p>
          <a:p>
            <a:pPr algn="ctr"/>
            <a:endParaRPr lang="en-GB" sz="1200" b="1" dirty="0">
              <a:solidFill>
                <a:schemeClr val="accent1"/>
              </a:solidFill>
            </a:endParaRPr>
          </a:p>
        </p:txBody>
      </p:sp>
      <p:sp>
        <p:nvSpPr>
          <p:cNvPr id="17" name="TextBox 16"/>
          <p:cNvSpPr txBox="1"/>
          <p:nvPr/>
        </p:nvSpPr>
        <p:spPr>
          <a:xfrm>
            <a:off x="8408126" y="5759253"/>
            <a:ext cx="1043608" cy="584775"/>
          </a:xfrm>
          <a:prstGeom prst="rect">
            <a:avLst/>
          </a:prstGeom>
          <a:noFill/>
        </p:spPr>
        <p:txBody>
          <a:bodyPr wrap="square" rtlCol="0">
            <a:spAutoFit/>
          </a:bodyPr>
          <a:lstStyle/>
          <a:p>
            <a:r>
              <a:rPr lang="en-GB" sz="1600" b="1" dirty="0" smtClean="0">
                <a:solidFill>
                  <a:schemeClr val="accent1"/>
                </a:solidFill>
              </a:rPr>
              <a:t>17 Oct. </a:t>
            </a:r>
          </a:p>
          <a:p>
            <a:r>
              <a:rPr lang="en-GB" sz="1600" b="1" dirty="0" smtClean="0">
                <a:solidFill>
                  <a:schemeClr val="accent1"/>
                </a:solidFill>
              </a:rPr>
              <a:t>2012 </a:t>
            </a:r>
            <a:endParaRPr lang="en-GB" sz="1600" b="1" dirty="0">
              <a:solidFill>
                <a:schemeClr val="accent1"/>
              </a:solidFill>
            </a:endParaRPr>
          </a:p>
        </p:txBody>
      </p:sp>
      <p:sp>
        <p:nvSpPr>
          <p:cNvPr id="18" name="Bent-Up Arrow 17"/>
          <p:cNvSpPr/>
          <p:nvPr/>
        </p:nvSpPr>
        <p:spPr>
          <a:xfrm rot="5400000">
            <a:off x="5920471" y="5502255"/>
            <a:ext cx="355958" cy="405246"/>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9" name="Bent-Up Arrow 18"/>
          <p:cNvSpPr/>
          <p:nvPr/>
        </p:nvSpPr>
        <p:spPr>
          <a:xfrm rot="5400000">
            <a:off x="5079118" y="4451752"/>
            <a:ext cx="355958" cy="405246"/>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2" name="Bent-Up Arrow 21"/>
          <p:cNvSpPr/>
          <p:nvPr/>
        </p:nvSpPr>
        <p:spPr>
          <a:xfrm rot="5400000">
            <a:off x="1994127" y="1867254"/>
            <a:ext cx="355958" cy="405246"/>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graphicFrame>
        <p:nvGraphicFramePr>
          <p:cNvPr id="4" name="Diagram 3"/>
          <p:cNvGraphicFramePr/>
          <p:nvPr>
            <p:extLst>
              <p:ext uri="{D42A27DB-BD31-4B8C-83A1-F6EECF244321}">
                <p14:modId xmlns:p14="http://schemas.microsoft.com/office/powerpoint/2010/main" val="2719649564"/>
              </p:ext>
            </p:extLst>
          </p:nvPr>
        </p:nvGraphicFramePr>
        <p:xfrm>
          <a:off x="227830" y="304800"/>
          <a:ext cx="8916170" cy="655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Left-Right Arrow 13"/>
          <p:cNvSpPr/>
          <p:nvPr/>
        </p:nvSpPr>
        <p:spPr>
          <a:xfrm rot="6778450">
            <a:off x="487197" y="2686438"/>
            <a:ext cx="1188008" cy="355284"/>
          </a:xfrm>
          <a:prstGeom prst="leftRight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7260740" y="4408612"/>
            <a:ext cx="1857860" cy="1077218"/>
          </a:xfrm>
          <a:prstGeom prst="rect">
            <a:avLst/>
          </a:prstGeom>
          <a:noFill/>
        </p:spPr>
        <p:txBody>
          <a:bodyPr wrap="square" rtlCol="0">
            <a:spAutoFit/>
          </a:bodyPr>
          <a:lstStyle/>
          <a:p>
            <a:r>
              <a:rPr lang="en-GB" sz="1600" b="1" dirty="0" smtClean="0">
                <a:solidFill>
                  <a:schemeClr val="accent1"/>
                </a:solidFill>
              </a:rPr>
              <a:t>US</a:t>
            </a:r>
            <a:r>
              <a:rPr lang="en-GB" sz="1600" b="1" dirty="0" smtClean="0">
                <a:solidFill>
                  <a:schemeClr val="accent1"/>
                </a:solidFill>
                <a:latin typeface="Calibri"/>
              </a:rPr>
              <a:t>$ 225,000, incl. </a:t>
            </a:r>
          </a:p>
          <a:p>
            <a:r>
              <a:rPr lang="en-GB" sz="1600" b="1" dirty="0" smtClean="0">
                <a:solidFill>
                  <a:schemeClr val="accent1"/>
                </a:solidFill>
                <a:latin typeface="Calibri"/>
              </a:rPr>
              <a:t>a later top up (financial support from all 3 agencies) </a:t>
            </a:r>
            <a:endParaRPr lang="en-GB" sz="1600" b="1" dirty="0">
              <a:solidFill>
                <a:schemeClr val="accent1"/>
              </a:solidFill>
            </a:endParaRPr>
          </a:p>
        </p:txBody>
      </p:sp>
      <p:sp>
        <p:nvSpPr>
          <p:cNvPr id="16" name="Left-Right Arrow 15"/>
          <p:cNvSpPr/>
          <p:nvPr/>
        </p:nvSpPr>
        <p:spPr>
          <a:xfrm rot="8445453">
            <a:off x="1867027" y="2983601"/>
            <a:ext cx="839738" cy="360444"/>
          </a:xfrm>
          <a:prstGeom prst="leftRight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Bent-Up Arrow 14"/>
          <p:cNvSpPr/>
          <p:nvPr/>
        </p:nvSpPr>
        <p:spPr>
          <a:xfrm rot="5400000">
            <a:off x="1875994" y="2443245"/>
            <a:ext cx="408551" cy="465120"/>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0" name="Bent-Up Arrow 19"/>
          <p:cNvSpPr/>
          <p:nvPr/>
        </p:nvSpPr>
        <p:spPr>
          <a:xfrm rot="5400000">
            <a:off x="5854563" y="6132729"/>
            <a:ext cx="408551" cy="465120"/>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1" name="Left-Right Arrow 10"/>
          <p:cNvSpPr/>
          <p:nvPr/>
        </p:nvSpPr>
        <p:spPr>
          <a:xfrm rot="9152192">
            <a:off x="3603163" y="4764830"/>
            <a:ext cx="928660" cy="364783"/>
          </a:xfrm>
          <a:prstGeom prst="leftRight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461322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C:\Users\croldan\Documents\COMUNICACIONES\ESTANDARES DE MARCA\Plantillas PPT\Portada1-sin-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75" y="0"/>
            <a:ext cx="91979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p:cNvSpPr txBox="1">
            <a:spLocks/>
          </p:cNvSpPr>
          <p:nvPr/>
        </p:nvSpPr>
        <p:spPr>
          <a:xfrm>
            <a:off x="671490" y="3228972"/>
            <a:ext cx="7772400" cy="1112835"/>
          </a:xfrm>
          <a:prstGeom prst="rect">
            <a:avLst/>
          </a:prstGeom>
        </p:spPr>
        <p:txBody>
          <a:bodyPr>
            <a:normAutofit fontScale="4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s-ES_tradnl" sz="2800" dirty="0" smtClean="0"/>
              <a:t/>
            </a:r>
            <a:br>
              <a:rPr lang="es-ES_tradnl" sz="2800" dirty="0" smtClean="0"/>
            </a:br>
            <a:r>
              <a:rPr lang="es-ES_tradnl" sz="4700" b="1" dirty="0" smtClean="0"/>
              <a:t>Proyecto Diseño de un Sistema de Información</a:t>
            </a:r>
          </a:p>
          <a:p>
            <a:pPr fontAlgn="auto">
              <a:spcAft>
                <a:spcPts val="0"/>
              </a:spcAft>
              <a:defRPr/>
            </a:pPr>
            <a:r>
              <a:rPr lang="es-ES_tradnl" sz="4700" b="1" dirty="0" smtClean="0"/>
              <a:t> sobre Salvaguardas de REDD (CMNUCC, COP. 16)</a:t>
            </a:r>
          </a:p>
          <a:p>
            <a:pPr fontAlgn="auto">
              <a:spcAft>
                <a:spcPts val="0"/>
              </a:spcAft>
              <a:defRPr/>
            </a:pPr>
            <a:r>
              <a:rPr lang="es-ES_tradnl" sz="4700" b="1" dirty="0" smtClean="0"/>
              <a:t>Mayo 2013 - Diciembre 2014</a:t>
            </a:r>
          </a:p>
          <a:p>
            <a:pPr fontAlgn="auto">
              <a:spcAft>
                <a:spcPts val="0"/>
              </a:spcAft>
              <a:defRPr/>
            </a:pPr>
            <a:endParaRPr lang="es-ES_tradnl" sz="3100" dirty="0" smtClean="0"/>
          </a:p>
          <a:p>
            <a:pPr fontAlgn="auto">
              <a:spcAft>
                <a:spcPts val="0"/>
              </a:spcAft>
              <a:defRPr/>
            </a:pPr>
            <a:endParaRPr lang="es-ES_tradnl" sz="3100" dirty="0" smtClean="0"/>
          </a:p>
        </p:txBody>
      </p:sp>
      <p:sp>
        <p:nvSpPr>
          <p:cNvPr id="2052" name="Subtitle 2"/>
          <p:cNvSpPr txBox="1">
            <a:spLocks/>
          </p:cNvSpPr>
          <p:nvPr/>
        </p:nvSpPr>
        <p:spPr bwMode="auto">
          <a:xfrm>
            <a:off x="1357290" y="4643446"/>
            <a:ext cx="6400800" cy="1071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spcBef>
                <a:spcPct val="20000"/>
              </a:spcBef>
            </a:pPr>
            <a:r>
              <a:rPr lang="es-ES_tradnl" sz="2000" dirty="0" smtClean="0"/>
              <a:t>Fondo Nacional de Financiamiento Forestal – </a:t>
            </a:r>
            <a:r>
              <a:rPr lang="en-GB" sz="2000" dirty="0"/>
              <a:t>FONAFIFO </a:t>
            </a:r>
            <a:endParaRPr lang="es-ES_tradnl" sz="2000" dirty="0"/>
          </a:p>
          <a:p>
            <a:pPr algn="ctr">
              <a:spcBef>
                <a:spcPct val="20000"/>
              </a:spcBef>
              <a:buFont typeface="Arial" charset="0"/>
              <a:buNone/>
            </a:pPr>
            <a:r>
              <a:rPr lang="es-ES_tradnl" sz="2000" dirty="0" smtClean="0"/>
              <a:t>MINAE</a:t>
            </a:r>
          </a:p>
          <a:p>
            <a:pPr algn="ctr">
              <a:spcBef>
                <a:spcPct val="20000"/>
              </a:spcBef>
              <a:buFont typeface="Arial" charset="0"/>
              <a:buNone/>
            </a:pPr>
            <a:r>
              <a:rPr lang="en-GB" sz="2000" dirty="0"/>
              <a:t>Alexandra </a:t>
            </a:r>
            <a:r>
              <a:rPr lang="en-GB" sz="2000" dirty="0" err="1" smtClean="0"/>
              <a:t>Sáenz</a:t>
            </a:r>
            <a:r>
              <a:rPr lang="en-GB" sz="2000" dirty="0" smtClean="0"/>
              <a:t> </a:t>
            </a:r>
            <a:endParaRPr lang="es-ES_tradnl" sz="2000" dirty="0" smtClean="0"/>
          </a:p>
        </p:txBody>
      </p:sp>
      <p:pic>
        <p:nvPicPr>
          <p:cNvPr id="6" name="Picture 0" descr="isologo_redd_final.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28860" y="928670"/>
            <a:ext cx="4071966" cy="2000264"/>
          </a:xfrm>
          <a:prstGeom prst="rect">
            <a:avLst/>
          </a:prstGeom>
          <a:noFill/>
          <a:ln w="9525">
            <a:noFill/>
            <a:miter lim="800000"/>
            <a:headEnd/>
            <a:tailEnd/>
          </a:ln>
        </p:spPr>
      </p:pic>
    </p:spTree>
    <p:extLst>
      <p:ext uri="{BB962C8B-B14F-4D97-AF65-F5344CB8AC3E}">
        <p14:creationId xmlns:p14="http://schemas.microsoft.com/office/powerpoint/2010/main" val="12286514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304800"/>
            <a:ext cx="8229600" cy="1143000"/>
          </a:xfrm>
        </p:spPr>
        <p:txBody>
          <a:bodyPr>
            <a:normAutofit fontScale="90000"/>
          </a:bodyPr>
          <a:lstStyle/>
          <a:p>
            <a:r>
              <a:rPr lang="es-CR" sz="2800" dirty="0" smtClean="0"/>
              <a:t>                     Resumen de Proyecto financiado con </a:t>
            </a:r>
            <a:r>
              <a:rPr lang="es-CR" sz="2800" dirty="0" err="1" smtClean="0"/>
              <a:t>Targeted</a:t>
            </a:r>
            <a:r>
              <a:rPr lang="es-CR" sz="2800" dirty="0" smtClean="0"/>
              <a:t>    		</a:t>
            </a:r>
            <a:r>
              <a:rPr lang="es-CR" sz="2800" dirty="0" err="1" smtClean="0"/>
              <a:t>Support</a:t>
            </a:r>
            <a:r>
              <a:rPr lang="es-CR" sz="2800" dirty="0" smtClean="0"/>
              <a:t> de Programa ONU-REDD y por </a:t>
            </a:r>
            <a:r>
              <a:rPr lang="es-CR" sz="2800" dirty="0" err="1" smtClean="0"/>
              <a:t>Fonafifo</a:t>
            </a:r>
            <a:endParaRPr lang="es-CR" sz="2800" dirty="0"/>
          </a:p>
        </p:txBody>
      </p:sp>
      <p:sp>
        <p:nvSpPr>
          <p:cNvPr id="3" name="2 Marcador de contenido"/>
          <p:cNvSpPr>
            <a:spLocks noGrp="1"/>
          </p:cNvSpPr>
          <p:nvPr>
            <p:ph idx="1"/>
          </p:nvPr>
        </p:nvSpPr>
        <p:spPr>
          <a:xfrm>
            <a:off x="457200" y="1600200"/>
            <a:ext cx="8229600" cy="4419600"/>
          </a:xfrm>
        </p:spPr>
        <p:txBody>
          <a:bodyPr>
            <a:noAutofit/>
          </a:bodyPr>
          <a:lstStyle/>
          <a:p>
            <a:r>
              <a:rPr lang="es-CR" sz="1600" b="1" dirty="0"/>
              <a:t>Título del Proyecto:</a:t>
            </a:r>
            <a:r>
              <a:rPr lang="es-CR" sz="1600" dirty="0"/>
              <a:t> </a:t>
            </a:r>
            <a:r>
              <a:rPr lang="es-CR" sz="1600" dirty="0" smtClean="0"/>
              <a:t>  </a:t>
            </a:r>
            <a:r>
              <a:rPr lang="es-CR" sz="1600" i="1" dirty="0" smtClean="0"/>
              <a:t>Diseño </a:t>
            </a:r>
            <a:r>
              <a:rPr lang="es-CR" sz="1600" i="1" dirty="0"/>
              <a:t>de un Sistema de Información sobre el abordaje y cumplimiento de las Salvaguardas de REDD de la Convención Marco de las Naciones Unidas de Cambio Climático (decisión 1/CP.16), durante la aplicación en Costa Rica de las medidas REDD descritas en el párrafo 70 de la  CP. 16</a:t>
            </a:r>
            <a:endParaRPr lang="es-CR" sz="1600" dirty="0"/>
          </a:p>
          <a:p>
            <a:r>
              <a:rPr lang="en-US" sz="1600" dirty="0" smtClean="0"/>
              <a:t>Atlas </a:t>
            </a:r>
            <a:r>
              <a:rPr lang="en-US" sz="1600" dirty="0"/>
              <a:t>Award ID:	         </a:t>
            </a:r>
            <a:r>
              <a:rPr lang="en-US" sz="1600" dirty="0" smtClean="0"/>
              <a:t>	70672</a:t>
            </a:r>
            <a:endParaRPr lang="es-CR" sz="1600" dirty="0"/>
          </a:p>
          <a:p>
            <a:r>
              <a:rPr lang="en-US" sz="1600" dirty="0"/>
              <a:t>Project ID:	</a:t>
            </a:r>
            <a:r>
              <a:rPr lang="en-US" sz="1600" dirty="0" smtClean="0"/>
              <a:t>         	84526</a:t>
            </a:r>
            <a:endParaRPr lang="es-CR" sz="1600" dirty="0"/>
          </a:p>
          <a:p>
            <a:r>
              <a:rPr lang="es-ES" sz="1600" dirty="0"/>
              <a:t>Fecha inicio:	</a:t>
            </a:r>
            <a:r>
              <a:rPr lang="es-ES" sz="1600" dirty="0" smtClean="0"/>
              <a:t>         	1-05- </a:t>
            </a:r>
            <a:r>
              <a:rPr lang="es-ES" sz="1600" dirty="0"/>
              <a:t>2013	</a:t>
            </a:r>
            <a:endParaRPr lang="es-CR" sz="1600" dirty="0"/>
          </a:p>
          <a:p>
            <a:r>
              <a:rPr lang="es-ES" sz="1600" dirty="0"/>
              <a:t>Fecha de </a:t>
            </a:r>
            <a:r>
              <a:rPr lang="es-ES" sz="1600" dirty="0" smtClean="0"/>
              <a:t>finalización:	31-12-2014</a:t>
            </a:r>
          </a:p>
          <a:p>
            <a:r>
              <a:rPr lang="es-MX" sz="1600" dirty="0" smtClean="0"/>
              <a:t>Presupuesto  (cash):   	US$  225,000</a:t>
            </a:r>
          </a:p>
          <a:p>
            <a:r>
              <a:rPr lang="es-MX" sz="1600" dirty="0" smtClean="0"/>
              <a:t>Consultores:		2 </a:t>
            </a:r>
          </a:p>
          <a:p>
            <a:r>
              <a:rPr lang="en-US" sz="1600" dirty="0" smtClean="0"/>
              <a:t>Fonafifo (</a:t>
            </a:r>
            <a:r>
              <a:rPr lang="en-US" sz="1600" dirty="0" err="1" smtClean="0"/>
              <a:t>contraparte</a:t>
            </a:r>
            <a:r>
              <a:rPr lang="en-US" sz="1600" dirty="0" smtClean="0"/>
              <a:t> y </a:t>
            </a:r>
            <a:r>
              <a:rPr lang="en-US" sz="1600" dirty="0" err="1" smtClean="0"/>
              <a:t>responsable</a:t>
            </a:r>
            <a:r>
              <a:rPr lang="en-US" sz="1600" dirty="0" smtClean="0"/>
              <a:t> de </a:t>
            </a:r>
            <a:r>
              <a:rPr lang="en-US" sz="1600" dirty="0" err="1" smtClean="0"/>
              <a:t>ejecución</a:t>
            </a:r>
            <a:r>
              <a:rPr lang="en-US" sz="1600" dirty="0" smtClean="0"/>
              <a:t>):	</a:t>
            </a:r>
            <a:endParaRPr lang="es-CR" sz="1600" dirty="0" smtClean="0"/>
          </a:p>
          <a:p>
            <a:pPr lvl="1"/>
            <a:r>
              <a:rPr lang="es-MX" sz="1600" dirty="0" smtClean="0"/>
              <a:t>Asignación </a:t>
            </a:r>
            <a:r>
              <a:rPr lang="es-MX" sz="1600" dirty="0"/>
              <a:t>de </a:t>
            </a:r>
            <a:r>
              <a:rPr lang="es-MX" sz="1600" dirty="0" smtClean="0"/>
              <a:t>Director </a:t>
            </a:r>
            <a:r>
              <a:rPr lang="es-MX" sz="1600" dirty="0"/>
              <a:t>de </a:t>
            </a:r>
            <a:r>
              <a:rPr lang="es-MX" sz="1600" dirty="0" smtClean="0"/>
              <a:t>Proyecto. Carmen Roldán Chacón.</a:t>
            </a:r>
            <a:endParaRPr lang="es-CR" sz="1600" dirty="0"/>
          </a:p>
          <a:p>
            <a:pPr lvl="1"/>
            <a:r>
              <a:rPr lang="es-MX" sz="1600" dirty="0"/>
              <a:t>Recurso humano de apoyo para ejecución de reuniones y talleres.</a:t>
            </a:r>
            <a:endParaRPr lang="es-CR" sz="1600" dirty="0"/>
          </a:p>
          <a:p>
            <a:pPr lvl="1"/>
            <a:r>
              <a:rPr lang="es-MX" sz="1600" dirty="0"/>
              <a:t>Materiales, recursos económicos y humanos, para realización de actividades</a:t>
            </a:r>
            <a:r>
              <a:rPr lang="es-MX" sz="1600" dirty="0" smtClean="0"/>
              <a:t>.</a:t>
            </a:r>
          </a:p>
          <a:p>
            <a:pPr lvl="1"/>
            <a:r>
              <a:rPr lang="es-MX" sz="1600" dirty="0" smtClean="0"/>
              <a:t>Espacio físico, comunicaciones, impresiones.</a:t>
            </a:r>
          </a:p>
        </p:txBody>
      </p:sp>
    </p:spTree>
    <p:extLst>
      <p:ext uri="{BB962C8B-B14F-4D97-AF65-F5344CB8AC3E}">
        <p14:creationId xmlns:p14="http://schemas.microsoft.com/office/powerpoint/2010/main" val="24868156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3 Imagen" descr="Plantilla4-sin-logos.png"/>
          <p:cNvPicPr>
            <a:picLocks noChangeAspect="1"/>
          </p:cNvPicPr>
          <p:nvPr/>
        </p:nvPicPr>
        <p:blipFill>
          <a:blip r:embed="rId2" cstate="print"/>
          <a:stretch>
            <a:fillRect/>
          </a:stretch>
        </p:blipFill>
        <p:spPr>
          <a:xfrm>
            <a:off x="0" y="-35525"/>
            <a:ext cx="9144000" cy="6858000"/>
          </a:xfrm>
          <a:prstGeom prst="rect">
            <a:avLst/>
          </a:prstGeom>
        </p:spPr>
      </p:pic>
      <p:sp>
        <p:nvSpPr>
          <p:cNvPr id="2" name="Title 1"/>
          <p:cNvSpPr>
            <a:spLocks noGrp="1"/>
          </p:cNvSpPr>
          <p:nvPr>
            <p:ph type="title"/>
          </p:nvPr>
        </p:nvSpPr>
        <p:spPr/>
        <p:txBody>
          <a:bodyPr/>
          <a:lstStyle/>
          <a:p>
            <a:r>
              <a:rPr lang="es-ES_tradnl" sz="2800" dirty="0" smtClean="0"/>
              <a:t>            Proyecto Diseño de Sistema de Información </a:t>
            </a:r>
            <a:br>
              <a:rPr lang="es-ES_tradnl" sz="2800" dirty="0" smtClean="0"/>
            </a:br>
            <a:r>
              <a:rPr lang="es-ES_tradnl" sz="2800" dirty="0" smtClean="0"/>
              <a:t>sobre Salvaguardas de REDD (CP. 16)</a:t>
            </a:r>
            <a:endParaRPr lang="es-CR"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25846175"/>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92102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88126439"/>
              </p:ext>
            </p:extLst>
          </p:nvPr>
        </p:nvGraphicFramePr>
        <p:xfrm>
          <a:off x="350658" y="1268760"/>
          <a:ext cx="8442684"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ítulo 2"/>
          <p:cNvSpPr>
            <a:spLocks noGrp="1"/>
          </p:cNvSpPr>
          <p:nvPr>
            <p:ph type="title"/>
          </p:nvPr>
        </p:nvSpPr>
        <p:spPr>
          <a:xfrm>
            <a:off x="457200" y="-76200"/>
            <a:ext cx="8229600" cy="685800"/>
          </a:xfrm>
        </p:spPr>
        <p:txBody>
          <a:bodyPr/>
          <a:lstStyle/>
          <a:p>
            <a:endParaRPr lang="es-CR"/>
          </a:p>
        </p:txBody>
      </p:sp>
    </p:spTree>
    <p:extLst>
      <p:ext uri="{BB962C8B-B14F-4D97-AF65-F5344CB8AC3E}">
        <p14:creationId xmlns:p14="http://schemas.microsoft.com/office/powerpoint/2010/main" val="22076017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2" descr="C:\Users\croldan\Documents\COMUNICACIONES\ESTANDARES DE MARCA\Plantillas PPT\Plantilla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952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itle 1"/>
          <p:cNvSpPr>
            <a:spLocks noGrp="1"/>
          </p:cNvSpPr>
          <p:nvPr>
            <p:ph type="title"/>
          </p:nvPr>
        </p:nvSpPr>
        <p:spPr>
          <a:xfrm>
            <a:off x="457200" y="188640"/>
            <a:ext cx="8229600" cy="1143000"/>
          </a:xfrm>
        </p:spPr>
        <p:txBody>
          <a:bodyPr/>
          <a:lstStyle/>
          <a:p>
            <a:pPr algn="l"/>
            <a:r>
              <a:rPr lang="es-ES_tradnl" sz="2400" dirty="0" smtClean="0"/>
              <a:t>Criterios utilizados </a:t>
            </a:r>
            <a:br>
              <a:rPr lang="es-ES_tradnl" sz="2400" dirty="0" smtClean="0"/>
            </a:br>
            <a:r>
              <a:rPr lang="es-ES_tradnl" sz="2400" dirty="0" smtClean="0"/>
              <a:t>para la selección de indicadores:</a:t>
            </a:r>
            <a:endParaRPr lang="es-CR" sz="2400" dirty="0" smtClean="0"/>
          </a:p>
        </p:txBody>
      </p:sp>
      <p:sp>
        <p:nvSpPr>
          <p:cNvPr id="5" name="2 Marcador de contenido"/>
          <p:cNvSpPr>
            <a:spLocks noGrp="1"/>
          </p:cNvSpPr>
          <p:nvPr>
            <p:ph idx="1"/>
          </p:nvPr>
        </p:nvSpPr>
        <p:spPr>
          <a:xfrm>
            <a:off x="457200" y="1557338"/>
            <a:ext cx="8229600" cy="4751387"/>
          </a:xfrm>
        </p:spPr>
        <p:txBody>
          <a:bodyPr rtlCol="0">
            <a:normAutofit fontScale="40000" lnSpcReduction="20000"/>
          </a:bodyPr>
          <a:lstStyle/>
          <a:p>
            <a:pPr algn="just" fontAlgn="auto">
              <a:spcAft>
                <a:spcPts val="0"/>
              </a:spcAft>
              <a:buFont typeface="Wingdings" pitchFamily="2" charset="2"/>
              <a:buChar char="v"/>
              <a:defRPr/>
            </a:pPr>
            <a:r>
              <a:rPr lang="es-CR" sz="4500" b="1" dirty="0" smtClean="0"/>
              <a:t>RELEVANTE:</a:t>
            </a:r>
            <a:r>
              <a:rPr lang="es-CR" sz="4500" dirty="0" smtClean="0"/>
              <a:t> Se encuentra en el ámbito oficial de información.</a:t>
            </a:r>
          </a:p>
          <a:p>
            <a:pPr algn="just" fontAlgn="auto">
              <a:spcAft>
                <a:spcPts val="0"/>
              </a:spcAft>
              <a:buFont typeface="Wingdings" pitchFamily="2" charset="2"/>
              <a:buChar char="v"/>
              <a:defRPr/>
            </a:pPr>
            <a:r>
              <a:rPr lang="es-CR" sz="4500" b="1" dirty="0" smtClean="0"/>
              <a:t>PERTINENTE</a:t>
            </a:r>
            <a:r>
              <a:rPr lang="es-CR" sz="4500" dirty="0" smtClean="0"/>
              <a:t>: Se ajusta a los objetivos del Sistema y a las disposiciones de la Convención. Define prioridad.</a:t>
            </a:r>
          </a:p>
          <a:p>
            <a:pPr algn="just" fontAlgn="auto">
              <a:spcAft>
                <a:spcPts val="0"/>
              </a:spcAft>
              <a:buFont typeface="Wingdings" pitchFamily="2" charset="2"/>
              <a:buChar char="v"/>
              <a:defRPr/>
            </a:pPr>
            <a:r>
              <a:rPr lang="es-CR" sz="4500" b="1" dirty="0" smtClean="0"/>
              <a:t>RESPONSABLE:</a:t>
            </a:r>
            <a:r>
              <a:rPr lang="es-CR" sz="4500" dirty="0" smtClean="0"/>
              <a:t> Existe una dependencia que genera el indicador.</a:t>
            </a:r>
          </a:p>
          <a:p>
            <a:pPr algn="just" fontAlgn="auto">
              <a:spcAft>
                <a:spcPts val="0"/>
              </a:spcAft>
              <a:buFont typeface="Wingdings" pitchFamily="2" charset="2"/>
              <a:buChar char="v"/>
              <a:defRPr/>
            </a:pPr>
            <a:r>
              <a:rPr lang="es-CR" sz="4500" b="1" dirty="0" smtClean="0"/>
              <a:t>DISPONIBILIDAD DE INFORMACION BASE</a:t>
            </a:r>
            <a:r>
              <a:rPr lang="es-CR" sz="4500" dirty="0" smtClean="0"/>
              <a:t>: Las dependencias identificadas como fuente de las variables para los indicadores generan en forma regular la información base.</a:t>
            </a:r>
          </a:p>
          <a:p>
            <a:pPr algn="just" fontAlgn="auto">
              <a:spcAft>
                <a:spcPts val="0"/>
              </a:spcAft>
              <a:buFont typeface="Wingdings" pitchFamily="2" charset="2"/>
              <a:buChar char="v"/>
              <a:defRPr/>
            </a:pPr>
            <a:r>
              <a:rPr lang="es-CR" sz="4500" b="1" dirty="0" smtClean="0"/>
              <a:t>REQUERIMIENTOS DE LA PERIODICIDAD DE LA INFORMACION BASE: </a:t>
            </a:r>
            <a:r>
              <a:rPr lang="es-CR" sz="4500" dirty="0" smtClean="0"/>
              <a:t>Con base en el período que se determine para la generación de los indicadores a raíz de los requerimientos de la demanda.</a:t>
            </a:r>
          </a:p>
          <a:p>
            <a:pPr algn="just" fontAlgn="auto">
              <a:spcAft>
                <a:spcPts val="0"/>
              </a:spcAft>
              <a:buFont typeface="Wingdings" pitchFamily="2" charset="2"/>
              <a:buChar char="v"/>
              <a:defRPr/>
            </a:pPr>
            <a:r>
              <a:rPr lang="es-CR" sz="4500" b="1" dirty="0" smtClean="0"/>
              <a:t>FACILIDAD DE MANEJO E INTERPRETACIÓN</a:t>
            </a:r>
            <a:r>
              <a:rPr lang="es-CR" sz="4500" dirty="0" smtClean="0"/>
              <a:t>: Comprensible por parte de los usuarios y/o beneficiarios del Sistema.</a:t>
            </a:r>
          </a:p>
          <a:p>
            <a:pPr algn="just" fontAlgn="auto">
              <a:spcAft>
                <a:spcPts val="0"/>
              </a:spcAft>
              <a:buFont typeface="Wingdings" pitchFamily="2" charset="2"/>
              <a:buChar char="v"/>
              <a:defRPr/>
            </a:pPr>
            <a:r>
              <a:rPr lang="es-CR" sz="4500" b="1" dirty="0" smtClean="0"/>
              <a:t>BENEFICIO</a:t>
            </a:r>
            <a:r>
              <a:rPr lang="es-CR" sz="4500" dirty="0" smtClean="0"/>
              <a:t>: Para la toma de decisiones sobre las acciones de REDD y para el reporte público ante la Convención.</a:t>
            </a:r>
          </a:p>
          <a:p>
            <a:pPr algn="just" fontAlgn="auto">
              <a:spcAft>
                <a:spcPts val="0"/>
              </a:spcAft>
              <a:buFont typeface="Wingdings" pitchFamily="2" charset="2"/>
              <a:buChar char="v"/>
              <a:defRPr/>
            </a:pPr>
            <a:r>
              <a:rPr lang="es-CR" sz="4500" b="1" dirty="0" smtClean="0"/>
              <a:t>CONFIABILIDAD.</a:t>
            </a:r>
            <a:endParaRPr lang="es-CR" sz="4500" dirty="0" smtClean="0"/>
          </a:p>
          <a:p>
            <a:pPr algn="just" fontAlgn="auto">
              <a:spcAft>
                <a:spcPts val="0"/>
              </a:spcAft>
              <a:buFont typeface="Wingdings" pitchFamily="2" charset="2"/>
              <a:buChar char="v"/>
              <a:defRPr/>
            </a:pPr>
            <a:r>
              <a:rPr lang="es-CR" sz="4500" b="1" dirty="0" smtClean="0"/>
              <a:t>COSTO</a:t>
            </a:r>
            <a:r>
              <a:rPr lang="es-CR" sz="4500" dirty="0" smtClean="0"/>
              <a:t>.</a:t>
            </a:r>
          </a:p>
          <a:p>
            <a:pPr algn="just" fontAlgn="auto">
              <a:spcAft>
                <a:spcPts val="0"/>
              </a:spcAft>
              <a:buFont typeface="Wingdings" pitchFamily="2" charset="2"/>
              <a:buChar char="v"/>
              <a:defRPr/>
            </a:pPr>
            <a:r>
              <a:rPr lang="es-CR" sz="4500" b="1" dirty="0" smtClean="0"/>
              <a:t>INDICADOR VIABLE</a:t>
            </a:r>
            <a:r>
              <a:rPr lang="es-CR" sz="4500" dirty="0" smtClean="0"/>
              <a:t>: Indicador que cumple con todos los requisitos anteriores</a:t>
            </a:r>
            <a:r>
              <a:rPr lang="es-ES" sz="4500" dirty="0" smtClean="0"/>
              <a:t>.</a:t>
            </a:r>
            <a:endParaRPr lang="es-CR" sz="4500" dirty="0" smtClean="0"/>
          </a:p>
          <a:p>
            <a:pPr fontAlgn="auto">
              <a:spcAft>
                <a:spcPts val="0"/>
              </a:spcAft>
              <a:buFont typeface="Arial" pitchFamily="34" charset="0"/>
              <a:buNone/>
              <a:defRPr/>
            </a:pPr>
            <a:endParaRPr lang="es-CR" dirty="0"/>
          </a:p>
        </p:txBody>
      </p:sp>
    </p:spTree>
    <p:extLst>
      <p:ext uri="{BB962C8B-B14F-4D97-AF65-F5344CB8AC3E}">
        <p14:creationId xmlns:p14="http://schemas.microsoft.com/office/powerpoint/2010/main" val="28268401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Picture 3" descr="C:\Users\croldan\Documents\COMUNICACIONES\ESTANDARES DE MARCA\Plantillas PPT\Plantilla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24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6"/>
          <p:cNvSpPr>
            <a:spLocks noGrp="1"/>
          </p:cNvSpPr>
          <p:nvPr>
            <p:ph type="title"/>
          </p:nvPr>
        </p:nvSpPr>
        <p:spPr>
          <a:xfrm>
            <a:off x="457200" y="274638"/>
            <a:ext cx="8229600" cy="922114"/>
          </a:xfrm>
        </p:spPr>
        <p:txBody>
          <a:bodyPr/>
          <a:lstStyle/>
          <a:p>
            <a:r>
              <a:rPr lang="es-ES_tradnl" sz="2400" dirty="0" smtClean="0"/>
              <a:t>Formato base de Hoja Metodológica </a:t>
            </a:r>
            <a:br>
              <a:rPr lang="es-ES_tradnl" sz="2400" dirty="0" smtClean="0"/>
            </a:br>
            <a:r>
              <a:rPr lang="es-ES_tradnl" sz="2400" dirty="0" smtClean="0"/>
              <a:t>para los indicadores de CR</a:t>
            </a:r>
            <a:endParaRPr lang="es-CR" sz="2400" dirty="0" smtClean="0"/>
          </a:p>
        </p:txBody>
      </p:sp>
      <p:graphicFrame>
        <p:nvGraphicFramePr>
          <p:cNvPr id="9" name="Table 8"/>
          <p:cNvGraphicFramePr>
            <a:graphicFrameLocks noGrp="1"/>
          </p:cNvGraphicFramePr>
          <p:nvPr>
            <p:extLst>
              <p:ext uri="{D42A27DB-BD31-4B8C-83A1-F6EECF244321}">
                <p14:modId xmlns:p14="http://schemas.microsoft.com/office/powerpoint/2010/main" val="2766042513"/>
              </p:ext>
            </p:extLst>
          </p:nvPr>
        </p:nvGraphicFramePr>
        <p:xfrm>
          <a:off x="838200" y="1600200"/>
          <a:ext cx="8066080" cy="4406235"/>
        </p:xfrm>
        <a:graphic>
          <a:graphicData uri="http://schemas.openxmlformats.org/drawingml/2006/table">
            <a:tbl>
              <a:tblPr>
                <a:tableStyleId>{5C22544A-7EE6-4342-B048-85BDC9FD1C3A}</a:tableStyleId>
              </a:tblPr>
              <a:tblGrid>
                <a:gridCol w="2361196"/>
                <a:gridCol w="316938"/>
                <a:gridCol w="316938"/>
                <a:gridCol w="316938"/>
                <a:gridCol w="316938"/>
                <a:gridCol w="316938"/>
                <a:gridCol w="316938"/>
                <a:gridCol w="316938"/>
                <a:gridCol w="316938"/>
                <a:gridCol w="316938"/>
                <a:gridCol w="316938"/>
                <a:gridCol w="316938"/>
                <a:gridCol w="316938"/>
                <a:gridCol w="316938"/>
                <a:gridCol w="316938"/>
                <a:gridCol w="316938"/>
                <a:gridCol w="316938"/>
                <a:gridCol w="316938"/>
                <a:gridCol w="316938"/>
              </a:tblGrid>
              <a:tr h="335065">
                <a:tc gridSpan="19">
                  <a:txBody>
                    <a:bodyPr/>
                    <a:lstStyle/>
                    <a:p>
                      <a:pPr algn="ctr" fontAlgn="ctr"/>
                      <a:r>
                        <a:rPr lang="es-CR" sz="2000" b="1" u="none" strike="noStrike" dirty="0" smtClean="0">
                          <a:effectLst/>
                        </a:rPr>
                        <a:t>Hola Metodológica</a:t>
                      </a:r>
                      <a:r>
                        <a:rPr lang="es-CR" sz="2000" b="1" u="none" strike="noStrike" baseline="0" dirty="0" smtClean="0">
                          <a:effectLst/>
                        </a:rPr>
                        <a:t> del </a:t>
                      </a:r>
                      <a:r>
                        <a:rPr lang="es-CR" sz="2000" b="1" u="none" strike="noStrike" dirty="0" smtClean="0">
                          <a:effectLst/>
                        </a:rPr>
                        <a:t>Indicador</a:t>
                      </a:r>
                      <a:endParaRPr lang="es-CR" sz="2000" b="1" i="1" u="none" strike="noStrike" dirty="0">
                        <a:effectLst/>
                        <a:latin typeface="Times New Roman"/>
                      </a:endParaRPr>
                    </a:p>
                  </a:txBody>
                  <a:tcPr marL="9526" marR="9526" marT="9525"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300699">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r>
              <a:tr h="300699">
                <a:tc gridSpan="19">
                  <a:txBody>
                    <a:bodyPr/>
                    <a:lstStyle/>
                    <a:p>
                      <a:pPr algn="ctr" fontAlgn="ctr"/>
                      <a:r>
                        <a:rPr lang="es-CR" sz="2000" u="none" strike="noStrike" dirty="0">
                          <a:effectLst/>
                        </a:rPr>
                        <a:t>Identificación del Indicador</a:t>
                      </a:r>
                      <a:endParaRPr lang="es-CR" sz="2000" b="1" i="1" u="none" strike="noStrike" dirty="0">
                        <a:effectLst/>
                        <a:latin typeface="Times New Roman"/>
                      </a:endParaRPr>
                    </a:p>
                  </a:txBody>
                  <a:tcPr marL="9526" marR="9526" marT="9525"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315018">
                <a:tc>
                  <a:txBody>
                    <a:bodyPr/>
                    <a:lstStyle/>
                    <a:p>
                      <a:pPr algn="l" fontAlgn="ctr"/>
                      <a:r>
                        <a:rPr lang="es-CR" sz="1600" b="1" u="none" strike="noStrike" dirty="0">
                          <a:effectLst/>
                        </a:rPr>
                        <a:t>Cód. </a:t>
                      </a:r>
                      <a:r>
                        <a:rPr lang="es-CR" sz="1600" b="1" u="none" strike="noStrike" dirty="0" err="1">
                          <a:effectLst/>
                        </a:rPr>
                        <a:t>identific</a:t>
                      </a:r>
                      <a:r>
                        <a:rPr lang="es-CR" sz="1600" b="1" u="none" strike="noStrike" dirty="0">
                          <a:effectLst/>
                        </a:rPr>
                        <a:t>. indicador:</a:t>
                      </a:r>
                      <a:endParaRPr lang="es-CR" sz="1600" b="1" i="1" u="none" strike="noStrike" dirty="0">
                        <a:effectLst/>
                        <a:latin typeface="Times New Roman"/>
                      </a:endParaRPr>
                    </a:p>
                  </a:txBody>
                  <a:tcPr marL="9526" marR="9526" marT="9525" marB="0" anchor="ctr"/>
                </a:tc>
                <a:tc>
                  <a:txBody>
                    <a:bodyPr/>
                    <a:lstStyle/>
                    <a:p>
                      <a:pPr algn="l" fontAlgn="ctr"/>
                      <a:r>
                        <a:rPr lang="es-CR" sz="1600" u="none" strike="noStrike">
                          <a:effectLst/>
                        </a:rPr>
                        <a:t> </a:t>
                      </a:r>
                      <a:endParaRPr lang="es-CR" sz="1600" b="0" i="0" u="none" strike="noStrike">
                        <a:effectLst/>
                        <a:latin typeface="Times New Roman"/>
                      </a:endParaRPr>
                    </a:p>
                  </a:txBody>
                  <a:tcPr marL="9526" marR="9526" marT="9525" marB="0" anchor="ctr"/>
                </a:tc>
                <a:tc>
                  <a:txBody>
                    <a:bodyPr/>
                    <a:lstStyle/>
                    <a:p>
                      <a:pPr algn="l" fontAlgn="ctr"/>
                      <a:r>
                        <a:rPr lang="es-CR" sz="1600" u="none" strike="noStrike">
                          <a:effectLst/>
                        </a:rPr>
                        <a:t> </a:t>
                      </a:r>
                      <a:endParaRPr lang="es-CR" sz="1600" b="0" i="0" u="none" strike="noStrike">
                        <a:effectLst/>
                        <a:latin typeface="Times New Roman"/>
                      </a:endParaRPr>
                    </a:p>
                  </a:txBody>
                  <a:tcPr marL="9526" marR="9526" marT="9525" marB="0" anchor="ctr"/>
                </a:tc>
                <a:tc>
                  <a:txBody>
                    <a:bodyPr/>
                    <a:lstStyle/>
                    <a:p>
                      <a:pPr algn="l" fontAlgn="ctr"/>
                      <a:r>
                        <a:rPr lang="es-CR" sz="1600" u="none" strike="noStrike">
                          <a:effectLst/>
                        </a:rPr>
                        <a:t> </a:t>
                      </a:r>
                      <a:endParaRPr lang="es-CR" sz="1600" b="0" i="0" u="none" strike="noStrike">
                        <a:effectLst/>
                        <a:latin typeface="Times New Roman"/>
                      </a:endParaRPr>
                    </a:p>
                  </a:txBody>
                  <a:tcPr marL="9526" marR="9526" marT="9525" marB="0" anchor="ctr"/>
                </a:tc>
                <a:tc>
                  <a:txBody>
                    <a:bodyPr/>
                    <a:lstStyle/>
                    <a:p>
                      <a:pPr algn="l" fontAlgn="ctr"/>
                      <a:r>
                        <a:rPr lang="es-CR" sz="1600" u="none" strike="noStrike">
                          <a:effectLst/>
                        </a:rPr>
                        <a:t> </a:t>
                      </a:r>
                      <a:endParaRPr lang="es-CR" sz="1600" b="0" i="0" u="none" strike="noStrike">
                        <a:effectLst/>
                        <a:latin typeface="Times New Roman"/>
                      </a:endParaRPr>
                    </a:p>
                  </a:txBody>
                  <a:tcPr marL="9526" marR="9526" marT="9525" marB="0" anchor="ctr"/>
                </a:tc>
                <a:tc>
                  <a:txBody>
                    <a:bodyPr/>
                    <a:lstStyle/>
                    <a:p>
                      <a:pPr algn="l" fontAlgn="ctr"/>
                      <a:r>
                        <a:rPr lang="es-CR" sz="1600" u="none" strike="noStrike">
                          <a:effectLst/>
                        </a:rPr>
                        <a:t> </a:t>
                      </a:r>
                      <a:endParaRPr lang="es-CR" sz="1600" b="0" i="0" u="none" strike="noStrike">
                        <a:effectLst/>
                        <a:latin typeface="Times New Roman"/>
                      </a:endParaRPr>
                    </a:p>
                  </a:txBody>
                  <a:tcPr marL="9526" marR="9526" marT="9525" marB="0" anchor="ctr"/>
                </a:tc>
                <a:tc>
                  <a:txBody>
                    <a:bodyPr/>
                    <a:lstStyle/>
                    <a:p>
                      <a:pPr algn="l" fontAlgn="ctr"/>
                      <a:r>
                        <a:rPr lang="es-CR" sz="1600" u="none" strike="noStrike">
                          <a:effectLst/>
                        </a:rPr>
                        <a:t> </a:t>
                      </a: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dirty="0">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c>
                  <a:txBody>
                    <a:bodyPr/>
                    <a:lstStyle/>
                    <a:p>
                      <a:pPr algn="l" fontAlgn="ctr"/>
                      <a:endParaRPr lang="es-CR" sz="1600" b="0" i="0" u="none" strike="noStrike">
                        <a:effectLst/>
                        <a:latin typeface="Times New Roman"/>
                      </a:endParaRPr>
                    </a:p>
                  </a:txBody>
                  <a:tcPr marL="9526" marR="9526" marT="9525" marB="0" anchor="ctr"/>
                </a:tc>
              </a:tr>
              <a:tr h="300699">
                <a:tc>
                  <a:txBody>
                    <a:bodyPr/>
                    <a:lstStyle/>
                    <a:p>
                      <a:pPr algn="l" fontAlgn="ctr"/>
                      <a:r>
                        <a:rPr lang="es-CR" sz="1600" b="1" u="none" strike="noStrike" dirty="0">
                          <a:effectLst/>
                        </a:rPr>
                        <a:t>Nombre indicador:</a:t>
                      </a:r>
                      <a:endParaRPr lang="es-CR" sz="1600" b="1" i="1" u="none" strike="noStrike" dirty="0">
                        <a:effectLst/>
                        <a:latin typeface="Times New Roman"/>
                      </a:endParaRPr>
                    </a:p>
                  </a:txBody>
                  <a:tcPr marL="9526" marR="9526" marT="9525" marB="0" anchor="ctr"/>
                </a:tc>
                <a:tc gridSpan="18">
                  <a:txBody>
                    <a:bodyPr/>
                    <a:lstStyle/>
                    <a:p>
                      <a:pPr algn="l" fontAlgn="ctr"/>
                      <a:r>
                        <a:rPr lang="es-CR" sz="1600" u="none" strike="noStrike" dirty="0">
                          <a:effectLst/>
                        </a:rPr>
                        <a:t>Nombre preciso y claro del indicador</a:t>
                      </a:r>
                      <a:endParaRPr lang="es-CR" sz="1600" b="0" i="0" u="none" strike="noStrike" dirty="0">
                        <a:effectLst/>
                        <a:latin typeface="Times New Roman"/>
                      </a:endParaRPr>
                    </a:p>
                  </a:txBody>
                  <a:tcPr marL="9526" marR="9526" marT="9525"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300699">
                <a:tc>
                  <a:txBody>
                    <a:bodyPr/>
                    <a:lstStyle/>
                    <a:p>
                      <a:pPr algn="l" fontAlgn="ctr"/>
                      <a:r>
                        <a:rPr lang="es-CR" sz="1600" b="1" u="none" strike="noStrike" dirty="0">
                          <a:effectLst/>
                        </a:rPr>
                        <a:t>Unidad de medida:</a:t>
                      </a:r>
                      <a:endParaRPr lang="es-CR" sz="1600" b="1" i="1" u="none" strike="noStrike" dirty="0">
                        <a:effectLst/>
                        <a:latin typeface="Times New Roman"/>
                      </a:endParaRPr>
                    </a:p>
                  </a:txBody>
                  <a:tcPr marL="9526" marR="9526" marT="9525" marB="0" anchor="ctr"/>
                </a:tc>
                <a:tc gridSpan="18">
                  <a:txBody>
                    <a:bodyPr/>
                    <a:lstStyle/>
                    <a:p>
                      <a:pPr algn="l" fontAlgn="ctr"/>
                      <a:r>
                        <a:rPr lang="es-CR" sz="1600" u="none" strike="noStrike" dirty="0">
                          <a:effectLst/>
                        </a:rPr>
                        <a:t>Unidad de medición en la cual se presenta el dato del indicador</a:t>
                      </a:r>
                      <a:endParaRPr lang="es-CR" sz="1600" b="0" i="0" u="none" strike="noStrike" dirty="0">
                        <a:effectLst/>
                        <a:latin typeface="Times New Roman"/>
                      </a:endParaRPr>
                    </a:p>
                  </a:txBody>
                  <a:tcPr marL="9526" marR="9526" marT="9525"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601399">
                <a:tc>
                  <a:txBody>
                    <a:bodyPr/>
                    <a:lstStyle/>
                    <a:p>
                      <a:pPr algn="l" fontAlgn="ctr"/>
                      <a:r>
                        <a:rPr lang="es-CR" sz="1600" b="1" u="none" strike="noStrike" dirty="0">
                          <a:effectLst/>
                        </a:rPr>
                        <a:t>Periodicidad de recopilación:</a:t>
                      </a:r>
                      <a:endParaRPr lang="es-CR" sz="1600" b="1" i="1" u="none" strike="noStrike" dirty="0">
                        <a:effectLst/>
                        <a:latin typeface="Times New Roman"/>
                      </a:endParaRPr>
                    </a:p>
                  </a:txBody>
                  <a:tcPr marL="9526" marR="9526" marT="9525" marB="0" anchor="ctr"/>
                </a:tc>
                <a:tc gridSpan="18">
                  <a:txBody>
                    <a:bodyPr/>
                    <a:lstStyle/>
                    <a:p>
                      <a:pPr algn="l" fontAlgn="ctr"/>
                      <a:r>
                        <a:rPr lang="es-CR" sz="1600" u="none" strike="noStrike" dirty="0">
                          <a:effectLst/>
                        </a:rPr>
                        <a:t>Período en que se recopilan los datos básicos </a:t>
                      </a:r>
                      <a:endParaRPr lang="es-CR" sz="1600" u="none" strike="noStrike" dirty="0" smtClean="0">
                        <a:effectLst/>
                      </a:endParaRPr>
                    </a:p>
                    <a:p>
                      <a:pPr algn="l" fontAlgn="ctr"/>
                      <a:r>
                        <a:rPr lang="es-CR" sz="1600" u="none" strike="noStrike" dirty="0" smtClean="0">
                          <a:effectLst/>
                        </a:rPr>
                        <a:t>(</a:t>
                      </a:r>
                      <a:r>
                        <a:rPr lang="es-CR" sz="1600" u="none" strike="noStrike" dirty="0">
                          <a:effectLst/>
                        </a:rPr>
                        <a:t>mensual, semestral, anual)</a:t>
                      </a:r>
                      <a:endParaRPr lang="es-CR" sz="1600" b="0" i="0" u="none" strike="noStrike" dirty="0">
                        <a:effectLst/>
                        <a:latin typeface="Times New Roman"/>
                      </a:endParaRPr>
                    </a:p>
                  </a:txBody>
                  <a:tcPr marL="9526" marR="9526" marT="9525"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300699">
                <a:tc>
                  <a:txBody>
                    <a:bodyPr/>
                    <a:lstStyle/>
                    <a:p>
                      <a:pPr algn="l" fontAlgn="ctr"/>
                      <a:r>
                        <a:rPr lang="es-CR" sz="1600" b="1" u="none" strike="noStrike" dirty="0">
                          <a:effectLst/>
                        </a:rPr>
                        <a:t>Cobertura geográfica:</a:t>
                      </a:r>
                      <a:endParaRPr lang="es-CR" sz="1600" b="1" i="1" u="none" strike="noStrike" dirty="0">
                        <a:effectLst/>
                        <a:latin typeface="Times New Roman"/>
                      </a:endParaRPr>
                    </a:p>
                  </a:txBody>
                  <a:tcPr marL="9526" marR="9526" marT="9525" marB="0" anchor="ctr"/>
                </a:tc>
                <a:tc gridSpan="18">
                  <a:txBody>
                    <a:bodyPr/>
                    <a:lstStyle/>
                    <a:p>
                      <a:pPr algn="l" fontAlgn="ctr"/>
                      <a:r>
                        <a:rPr lang="es-CR" sz="1600" u="none" strike="noStrike" dirty="0">
                          <a:effectLst/>
                        </a:rPr>
                        <a:t>Nacional, provincial, cantonal, distrital</a:t>
                      </a:r>
                      <a:endParaRPr lang="es-CR" sz="1600" b="0" i="0" u="none" strike="noStrike" dirty="0">
                        <a:effectLst/>
                        <a:latin typeface="Times New Roman"/>
                      </a:endParaRPr>
                    </a:p>
                  </a:txBody>
                  <a:tcPr marL="9526" marR="9526" marT="9525"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1637632">
                <a:tc>
                  <a:txBody>
                    <a:bodyPr/>
                    <a:lstStyle/>
                    <a:p>
                      <a:pPr algn="l" fontAlgn="ctr"/>
                      <a:r>
                        <a:rPr lang="es-CR" sz="1600" b="1" u="none" strike="noStrike" dirty="0">
                          <a:effectLst/>
                        </a:rPr>
                        <a:t>Disponibilidad:</a:t>
                      </a:r>
                      <a:endParaRPr lang="es-CR" sz="1600" b="1" i="1" u="none" strike="noStrike" dirty="0">
                        <a:effectLst/>
                        <a:latin typeface="Times New Roman"/>
                      </a:endParaRPr>
                    </a:p>
                  </a:txBody>
                  <a:tcPr marL="9526" marR="9526" marT="9525" marB="0" anchor="ctr"/>
                </a:tc>
                <a:tc gridSpan="2">
                  <a:txBody>
                    <a:bodyPr/>
                    <a:lstStyle/>
                    <a:p>
                      <a:pPr algn="l" fontAlgn="ctr"/>
                      <a:r>
                        <a:rPr lang="es-CR" sz="1600" u="none" strike="noStrike" dirty="0">
                          <a:effectLst/>
                        </a:rPr>
                        <a:t>Desde</a:t>
                      </a:r>
                      <a:endParaRPr lang="es-CR" sz="1600" b="0" i="1" u="none" strike="noStrike" dirty="0">
                        <a:effectLst/>
                        <a:latin typeface="Times New Roman"/>
                      </a:endParaRPr>
                    </a:p>
                  </a:txBody>
                  <a:tcPr marL="9526" marR="9526" marT="9525" marB="0" anchor="ctr"/>
                </a:tc>
                <a:tc hMerge="1">
                  <a:txBody>
                    <a:bodyPr/>
                    <a:lstStyle/>
                    <a:p>
                      <a:endParaRPr lang="es-CR"/>
                    </a:p>
                  </a:txBody>
                  <a:tcPr/>
                </a:tc>
                <a:tc gridSpan="7">
                  <a:txBody>
                    <a:bodyPr/>
                    <a:lstStyle/>
                    <a:p>
                      <a:pPr algn="l" fontAlgn="ctr"/>
                      <a:r>
                        <a:rPr lang="es-CR" sz="1600" u="none" strike="noStrike" dirty="0">
                          <a:effectLst/>
                        </a:rPr>
                        <a:t>Desde que momento está disponible la información para  el indicador descrito (mensual, semestral, anual)</a:t>
                      </a:r>
                      <a:endParaRPr lang="es-CR" sz="1600" b="0" i="0" u="none" strike="noStrike" dirty="0">
                        <a:effectLst/>
                        <a:latin typeface="Times New Roman"/>
                      </a:endParaRPr>
                    </a:p>
                  </a:txBody>
                  <a:tcPr marL="9526" marR="9526" marT="9525"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gridSpan="2">
                  <a:txBody>
                    <a:bodyPr/>
                    <a:lstStyle/>
                    <a:p>
                      <a:pPr algn="l" fontAlgn="ctr"/>
                      <a:r>
                        <a:rPr lang="es-CR" sz="1600" u="none" strike="noStrike" dirty="0">
                          <a:effectLst/>
                        </a:rPr>
                        <a:t>Hasta</a:t>
                      </a:r>
                      <a:endParaRPr lang="es-CR" sz="1600" b="0" i="1" u="none" strike="noStrike" dirty="0">
                        <a:effectLst/>
                        <a:latin typeface="Times New Roman"/>
                      </a:endParaRPr>
                    </a:p>
                  </a:txBody>
                  <a:tcPr marL="9526" marR="9526" marT="9525" marB="0" anchor="ctr"/>
                </a:tc>
                <a:tc hMerge="1">
                  <a:txBody>
                    <a:bodyPr/>
                    <a:lstStyle/>
                    <a:p>
                      <a:endParaRPr lang="es-CR"/>
                    </a:p>
                  </a:txBody>
                  <a:tcPr/>
                </a:tc>
                <a:tc gridSpan="7">
                  <a:txBody>
                    <a:bodyPr/>
                    <a:lstStyle/>
                    <a:p>
                      <a:pPr algn="l" fontAlgn="ctr"/>
                      <a:r>
                        <a:rPr lang="es-CR" sz="1600" u="none" strike="noStrike" dirty="0">
                          <a:effectLst/>
                        </a:rPr>
                        <a:t>Hasta que momento está disponible la información para el indicador descrito (mensual, semestral, anual)</a:t>
                      </a:r>
                      <a:endParaRPr lang="es-CR" sz="1600" b="0" i="0" u="none" strike="noStrike" dirty="0">
                        <a:effectLst/>
                        <a:latin typeface="Times New Roman"/>
                      </a:endParaRPr>
                    </a:p>
                  </a:txBody>
                  <a:tcPr marL="9526" marR="9526" marT="9525"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bl>
          </a:graphicData>
        </a:graphic>
      </p:graphicFrame>
    </p:spTree>
    <p:extLst>
      <p:ext uri="{BB962C8B-B14F-4D97-AF65-F5344CB8AC3E}">
        <p14:creationId xmlns:p14="http://schemas.microsoft.com/office/powerpoint/2010/main" val="31110777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05242273"/>
              </p:ext>
            </p:extLst>
          </p:nvPr>
        </p:nvGraphicFramePr>
        <p:xfrm>
          <a:off x="251520" y="260648"/>
          <a:ext cx="8641082" cy="6462951"/>
        </p:xfrm>
        <a:graphic>
          <a:graphicData uri="http://schemas.openxmlformats.org/drawingml/2006/table">
            <a:tbl>
              <a:tblPr>
                <a:tableStyleId>{5C22544A-7EE6-4342-B048-85BDC9FD1C3A}</a:tableStyleId>
              </a:tblPr>
              <a:tblGrid>
                <a:gridCol w="2437907"/>
                <a:gridCol w="1717264"/>
                <a:gridCol w="350461"/>
                <a:gridCol w="1717264"/>
                <a:gridCol w="350461"/>
                <a:gridCol w="1717264"/>
                <a:gridCol w="350461"/>
              </a:tblGrid>
              <a:tr h="250450">
                <a:tc gridSpan="7">
                  <a:txBody>
                    <a:bodyPr/>
                    <a:lstStyle/>
                    <a:p>
                      <a:pPr algn="ctr" fontAlgn="ctr"/>
                      <a:r>
                        <a:rPr lang="es-CR" sz="1600" b="1" u="none" strike="noStrike" dirty="0">
                          <a:effectLst/>
                        </a:rPr>
                        <a:t>Descripción general del indicador</a:t>
                      </a:r>
                      <a:endParaRPr lang="es-CR" sz="1600" b="1" i="1"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0450">
                <a:tc>
                  <a:txBody>
                    <a:bodyPr/>
                    <a:lstStyle/>
                    <a:p>
                      <a:pPr algn="l" fontAlgn="ctr"/>
                      <a:r>
                        <a:rPr lang="es-CR" sz="1600" b="1" u="none" strike="noStrike" dirty="0">
                          <a:effectLst/>
                        </a:rPr>
                        <a:t>Definición:</a:t>
                      </a:r>
                      <a:endParaRPr lang="es-CR" sz="1600" b="1" i="1" u="none" strike="noStrike" dirty="0">
                        <a:effectLst/>
                        <a:latin typeface="Times New Roman"/>
                      </a:endParaRPr>
                    </a:p>
                  </a:txBody>
                  <a:tcPr marL="6623" marR="6623" marT="6623" marB="0" anchor="ctr"/>
                </a:tc>
                <a:tc gridSpan="6">
                  <a:txBody>
                    <a:bodyPr/>
                    <a:lstStyle/>
                    <a:p>
                      <a:pPr algn="l" fontAlgn="ctr"/>
                      <a:r>
                        <a:rPr lang="es-CR" sz="1200" u="none" strike="noStrike" dirty="0">
                          <a:effectLst/>
                        </a:rPr>
                        <a:t>Definición completa </a:t>
                      </a:r>
                      <a:r>
                        <a:rPr lang="es-CR" sz="1200" u="none" strike="noStrike" dirty="0" smtClean="0">
                          <a:effectLst/>
                        </a:rPr>
                        <a:t>del</a:t>
                      </a:r>
                      <a:r>
                        <a:rPr lang="es-CR" sz="1200" u="none" strike="noStrike" baseline="0" dirty="0" smtClean="0">
                          <a:effectLst/>
                        </a:rPr>
                        <a:t> </a:t>
                      </a:r>
                      <a:r>
                        <a:rPr lang="es-CR" sz="1200" u="none" strike="noStrike" dirty="0" smtClean="0">
                          <a:effectLst/>
                        </a:rPr>
                        <a:t>indicador</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588630">
                <a:tc>
                  <a:txBody>
                    <a:bodyPr/>
                    <a:lstStyle/>
                    <a:p>
                      <a:pPr algn="l" fontAlgn="ctr"/>
                      <a:r>
                        <a:rPr lang="es-CR" sz="1600" b="1" u="none" strike="noStrike" dirty="0">
                          <a:effectLst/>
                        </a:rPr>
                        <a:t>Definición de las variables </a:t>
                      </a:r>
                      <a:endParaRPr lang="es-CR" sz="1600" b="1" u="none" strike="noStrike" dirty="0" smtClean="0">
                        <a:effectLst/>
                      </a:endParaRPr>
                    </a:p>
                    <a:p>
                      <a:pPr algn="l" fontAlgn="ctr"/>
                      <a:r>
                        <a:rPr lang="es-CR" sz="1600" b="1" u="none" strike="noStrike" dirty="0" smtClean="0">
                          <a:effectLst/>
                        </a:rPr>
                        <a:t>del </a:t>
                      </a:r>
                      <a:r>
                        <a:rPr lang="es-CR" sz="1600" b="1" u="none" strike="noStrike" dirty="0">
                          <a:effectLst/>
                        </a:rPr>
                        <a:t>indicador:</a:t>
                      </a:r>
                      <a:endParaRPr lang="es-CR" sz="1600" b="1" i="1" u="none" strike="noStrike" dirty="0">
                        <a:effectLst/>
                        <a:latin typeface="Times New Roman"/>
                      </a:endParaRPr>
                    </a:p>
                  </a:txBody>
                  <a:tcPr marL="6623" marR="6623" marT="6623" marB="0" anchor="ctr"/>
                </a:tc>
                <a:tc gridSpan="6">
                  <a:txBody>
                    <a:bodyPr/>
                    <a:lstStyle/>
                    <a:p>
                      <a:pPr algn="l" fontAlgn="ctr"/>
                      <a:r>
                        <a:rPr lang="es-ES_tradnl" sz="1200" b="0" i="0" u="none" strike="noStrike" dirty="0" smtClean="0">
                          <a:effectLst/>
                          <a:latin typeface="Times New Roman"/>
                        </a:rPr>
                        <a:t>En caso que corresponda,</a:t>
                      </a:r>
                      <a:r>
                        <a:rPr lang="es-ES_tradnl" sz="1200" b="0" i="0" u="none" strike="noStrike" baseline="0" dirty="0" smtClean="0">
                          <a:effectLst/>
                          <a:latin typeface="Times New Roman"/>
                        </a:rPr>
                        <a:t> definición de cada variable que conforma el indicador</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0450">
                <a:tc>
                  <a:txBody>
                    <a:bodyPr/>
                    <a:lstStyle/>
                    <a:p>
                      <a:pPr algn="l" fontAlgn="ctr"/>
                      <a:r>
                        <a:rPr lang="es-CR" sz="1600" b="1" u="none" strike="noStrike">
                          <a:effectLst/>
                        </a:rPr>
                        <a:t>Interpretación:</a:t>
                      </a:r>
                      <a:endParaRPr lang="es-CR" sz="1600" b="1" i="1" u="none" strike="noStrike">
                        <a:effectLst/>
                        <a:latin typeface="Times New Roman"/>
                      </a:endParaRPr>
                    </a:p>
                  </a:txBody>
                  <a:tcPr marL="6623" marR="6623" marT="6623" marB="0" anchor="ctr"/>
                </a:tc>
                <a:tc gridSpan="6">
                  <a:txBody>
                    <a:bodyPr/>
                    <a:lstStyle/>
                    <a:p>
                      <a:pPr algn="l" fontAlgn="ctr"/>
                      <a:r>
                        <a:rPr lang="es-CR" sz="1200" u="none" strike="noStrike" dirty="0">
                          <a:effectLst/>
                        </a:rPr>
                        <a:t>Descripción técnica para entender el indicador</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494278">
                <a:tc>
                  <a:txBody>
                    <a:bodyPr/>
                    <a:lstStyle/>
                    <a:p>
                      <a:pPr algn="l" fontAlgn="ctr"/>
                      <a:r>
                        <a:rPr lang="es-CR" sz="1600" b="1" u="none" strike="noStrike">
                          <a:effectLst/>
                        </a:rPr>
                        <a:t>Metodología para el levantamiento del indicador:</a:t>
                      </a:r>
                      <a:endParaRPr lang="es-CR" sz="1600" b="1" i="1" u="none" strike="noStrike">
                        <a:effectLst/>
                        <a:latin typeface="Times New Roman"/>
                      </a:endParaRPr>
                    </a:p>
                  </a:txBody>
                  <a:tcPr marL="6623" marR="6623" marT="6623" marB="0" anchor="ctr"/>
                </a:tc>
                <a:tc gridSpan="6">
                  <a:txBody>
                    <a:bodyPr/>
                    <a:lstStyle/>
                    <a:p>
                      <a:pPr algn="l" fontAlgn="ctr"/>
                      <a:r>
                        <a:rPr lang="es-CR" sz="1200" u="none" strike="noStrike" dirty="0">
                          <a:effectLst/>
                        </a:rPr>
                        <a:t>Forma en que el indicador es recolectado, medido, construido, validado, buscando siempre su calidad, veracidad, </a:t>
                      </a:r>
                      <a:r>
                        <a:rPr lang="es-CR" sz="1200" u="none" strike="noStrike" dirty="0" err="1" smtClean="0">
                          <a:effectLst/>
                        </a:rPr>
                        <a:t>replicabilidad</a:t>
                      </a:r>
                      <a:r>
                        <a:rPr lang="es-CR" sz="1200" u="none" strike="noStrike" dirty="0" smtClean="0">
                          <a:effectLst/>
                        </a:rPr>
                        <a:t>.</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628777">
                <a:tc>
                  <a:txBody>
                    <a:bodyPr/>
                    <a:lstStyle/>
                    <a:p>
                      <a:pPr algn="l" fontAlgn="ctr"/>
                      <a:r>
                        <a:rPr lang="es-CR" sz="1600" b="1" u="none" strike="noStrike" dirty="0">
                          <a:effectLst/>
                        </a:rPr>
                        <a:t>Método de </a:t>
                      </a:r>
                      <a:r>
                        <a:rPr lang="es-CR" sz="1600" b="1" u="none" strike="noStrike" dirty="0" smtClean="0">
                          <a:effectLst/>
                        </a:rPr>
                        <a:t>medición</a:t>
                      </a:r>
                      <a:r>
                        <a:rPr lang="es-CR" sz="1600" b="1" u="none" strike="noStrike" baseline="0" dirty="0" smtClean="0">
                          <a:effectLst/>
                        </a:rPr>
                        <a:t> </a:t>
                      </a:r>
                      <a:r>
                        <a:rPr lang="es-CR" sz="1600" b="1" u="none" strike="noStrike" dirty="0" smtClean="0">
                          <a:effectLst/>
                        </a:rPr>
                        <a:t>:</a:t>
                      </a:r>
                      <a:endParaRPr lang="es-CR" sz="1600" b="1" i="1" u="none" strike="noStrike" dirty="0">
                        <a:effectLst/>
                        <a:latin typeface="Times New Roman"/>
                      </a:endParaRPr>
                    </a:p>
                  </a:txBody>
                  <a:tcPr marL="6623" marR="6623" marT="6623" marB="0" anchor="ctr"/>
                </a:tc>
                <a:tc gridSpan="6">
                  <a:txBody>
                    <a:bodyPr/>
                    <a:lstStyle/>
                    <a:p>
                      <a:pPr algn="l" fontAlgn="ctr"/>
                      <a:r>
                        <a:rPr lang="es-ES_tradnl" sz="1200" b="0" i="0" u="none" strike="noStrike" dirty="0" smtClean="0">
                          <a:effectLst/>
                          <a:latin typeface="Times New Roman"/>
                        </a:rPr>
                        <a:t>Si aplica.</a:t>
                      </a:r>
                      <a:r>
                        <a:rPr lang="es-ES_tradnl" sz="1200" b="0" i="0" u="none" strike="noStrike" baseline="0" dirty="0" smtClean="0">
                          <a:effectLst/>
                          <a:latin typeface="Times New Roman"/>
                        </a:rPr>
                        <a:t> </a:t>
                      </a:r>
                      <a:r>
                        <a:rPr lang="es-ES_tradnl" sz="1200" b="0" i="0" u="none" strike="noStrike" dirty="0" smtClean="0">
                          <a:effectLst/>
                          <a:latin typeface="Times New Roman"/>
                        </a:rPr>
                        <a:t>Descripción</a:t>
                      </a:r>
                      <a:r>
                        <a:rPr lang="es-ES_tradnl" sz="1200" b="0" i="0" u="none" strike="noStrike" baseline="0" dirty="0" smtClean="0">
                          <a:effectLst/>
                          <a:latin typeface="Times New Roman"/>
                        </a:rPr>
                        <a:t> detallada</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578253">
                <a:tc rowSpan="2">
                  <a:txBody>
                    <a:bodyPr/>
                    <a:lstStyle/>
                    <a:p>
                      <a:pPr algn="l" fontAlgn="ctr"/>
                      <a:r>
                        <a:rPr lang="es-CR" sz="1600" b="1" u="none" strike="noStrike">
                          <a:effectLst/>
                        </a:rPr>
                        <a:t>Fuentes de los datos:</a:t>
                      </a:r>
                      <a:endParaRPr lang="es-CR" sz="1600" b="1" i="1" u="none" strike="noStrike">
                        <a:effectLst/>
                        <a:latin typeface="Times New Roman"/>
                      </a:endParaRPr>
                    </a:p>
                  </a:txBody>
                  <a:tcPr marL="6623" marR="6623" marT="6623" marB="0" anchor="ctr"/>
                </a:tc>
                <a:tc gridSpan="2">
                  <a:txBody>
                    <a:bodyPr/>
                    <a:lstStyle/>
                    <a:p>
                      <a:pPr algn="l" fontAlgn="ctr"/>
                      <a:r>
                        <a:rPr lang="es-CR" sz="1200" u="none" strike="noStrike" dirty="0">
                          <a:effectLst/>
                        </a:rPr>
                        <a:t>Instancia que genera:</a:t>
                      </a:r>
                      <a:endParaRPr lang="es-CR" sz="1200" b="0" i="1" u="none" strike="noStrike" dirty="0">
                        <a:effectLst/>
                        <a:latin typeface="Times New Roman"/>
                      </a:endParaRPr>
                    </a:p>
                  </a:txBody>
                  <a:tcPr marL="6623" marR="6623" marT="6623" marB="0" anchor="ctr"/>
                </a:tc>
                <a:tc hMerge="1">
                  <a:txBody>
                    <a:bodyPr/>
                    <a:lstStyle/>
                    <a:p>
                      <a:endParaRPr lang="es-CR"/>
                    </a:p>
                  </a:txBody>
                  <a:tcPr/>
                </a:tc>
                <a:tc gridSpan="4">
                  <a:txBody>
                    <a:bodyPr/>
                    <a:lstStyle/>
                    <a:p>
                      <a:pPr algn="l" fontAlgn="ctr"/>
                      <a:r>
                        <a:rPr lang="es-CR" sz="1200" u="none" strike="noStrike" dirty="0">
                          <a:effectLst/>
                        </a:rPr>
                        <a:t>Nombre de las dependencias o instituciones que suministran los datos de las variables del indicador</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r>
              <a:tr h="387232">
                <a:tc vMerge="1">
                  <a:txBody>
                    <a:bodyPr/>
                    <a:lstStyle/>
                    <a:p>
                      <a:endParaRPr lang="es-CR"/>
                    </a:p>
                  </a:txBody>
                  <a:tcPr/>
                </a:tc>
                <a:tc gridSpan="2">
                  <a:txBody>
                    <a:bodyPr/>
                    <a:lstStyle/>
                    <a:p>
                      <a:pPr algn="l" fontAlgn="ctr"/>
                      <a:r>
                        <a:rPr lang="es-CR" sz="1200" u="none" strike="noStrike" dirty="0">
                          <a:effectLst/>
                        </a:rPr>
                        <a:t>Dirección:</a:t>
                      </a:r>
                      <a:endParaRPr lang="es-CR" sz="1200" b="0" i="1" u="none" strike="noStrike" dirty="0">
                        <a:effectLst/>
                        <a:latin typeface="Times New Roman"/>
                      </a:endParaRPr>
                    </a:p>
                  </a:txBody>
                  <a:tcPr marL="6623" marR="6623" marT="6623" marB="0" anchor="ctr"/>
                </a:tc>
                <a:tc hMerge="1">
                  <a:txBody>
                    <a:bodyPr/>
                    <a:lstStyle/>
                    <a:p>
                      <a:endParaRPr lang="es-CR"/>
                    </a:p>
                  </a:txBody>
                  <a:tcPr/>
                </a:tc>
                <a:tc gridSpan="4">
                  <a:txBody>
                    <a:bodyPr/>
                    <a:lstStyle/>
                    <a:p>
                      <a:pPr algn="l" fontAlgn="ctr"/>
                      <a:r>
                        <a:rPr lang="es-CR" sz="1200" u="none" strike="noStrike" dirty="0">
                          <a:effectLst/>
                        </a:rPr>
                        <a:t>Dirección en sitio WEB de las fuentes primarias</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r>
              <a:tr h="486574">
                <a:tc>
                  <a:txBody>
                    <a:bodyPr/>
                    <a:lstStyle/>
                    <a:p>
                      <a:pPr algn="l" fontAlgn="ctr"/>
                      <a:r>
                        <a:rPr lang="es-CR" sz="1600" b="1" u="none" strike="noStrike">
                          <a:effectLst/>
                        </a:rPr>
                        <a:t>Responsables:</a:t>
                      </a:r>
                      <a:endParaRPr lang="es-CR" sz="1600" b="1" i="1" u="none" strike="noStrike">
                        <a:effectLst/>
                        <a:latin typeface="Times New Roman"/>
                      </a:endParaRPr>
                    </a:p>
                  </a:txBody>
                  <a:tcPr marL="6623" marR="6623" marT="6623" marB="0" anchor="ctr"/>
                </a:tc>
                <a:tc gridSpan="6">
                  <a:txBody>
                    <a:bodyPr/>
                    <a:lstStyle/>
                    <a:p>
                      <a:pPr algn="l" fontAlgn="ctr"/>
                      <a:r>
                        <a:rPr lang="es-CR" sz="1200" u="none" strike="noStrike" dirty="0">
                          <a:effectLst/>
                        </a:rPr>
                        <a:t>Nombre y ubicación de la persona (teléfono, fax, e-mail) encargada de administrar la información que se utiliza para generar el indicador</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387232">
                <a:tc>
                  <a:txBody>
                    <a:bodyPr/>
                    <a:lstStyle/>
                    <a:p>
                      <a:pPr algn="l" fontAlgn="ctr"/>
                      <a:r>
                        <a:rPr lang="es-CR" sz="1600" b="1" u="none" strike="noStrike">
                          <a:effectLst/>
                        </a:rPr>
                        <a:t>Frecuencia de actualización:</a:t>
                      </a:r>
                      <a:endParaRPr lang="es-CR" sz="1600" b="1" i="1" u="none" strike="noStrike">
                        <a:effectLst/>
                        <a:latin typeface="Times New Roman"/>
                      </a:endParaRPr>
                    </a:p>
                  </a:txBody>
                  <a:tcPr marL="6623" marR="6623" marT="6623" marB="0" anchor="ctr"/>
                </a:tc>
                <a:tc gridSpan="6">
                  <a:txBody>
                    <a:bodyPr/>
                    <a:lstStyle/>
                    <a:p>
                      <a:pPr algn="l" fontAlgn="ctr"/>
                      <a:r>
                        <a:rPr lang="es-CR" sz="1200" u="none" strike="noStrike" dirty="0">
                          <a:effectLst/>
                        </a:rPr>
                        <a:t>Período en el cual la fuente actualiza la información para reporte (mensual, semestral, anual)</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06568">
                <a:tc rowSpan="2">
                  <a:txBody>
                    <a:bodyPr/>
                    <a:lstStyle/>
                    <a:p>
                      <a:pPr algn="l" fontAlgn="ctr"/>
                      <a:r>
                        <a:rPr lang="es-CR" sz="1600" b="1" u="none" strike="noStrike">
                          <a:effectLst/>
                        </a:rPr>
                        <a:t>Mecanismo empleado para recopilar la información:</a:t>
                      </a:r>
                      <a:endParaRPr lang="es-CR" sz="1600" b="1" i="1" u="none" strike="noStrike">
                        <a:effectLst/>
                        <a:latin typeface="Times New Roman"/>
                      </a:endParaRPr>
                    </a:p>
                  </a:txBody>
                  <a:tcPr marL="6623" marR="6623" marT="6623" marB="0" anchor="ctr"/>
                </a:tc>
                <a:tc>
                  <a:txBody>
                    <a:bodyPr/>
                    <a:lstStyle/>
                    <a:p>
                      <a:pPr algn="l" fontAlgn="ctr"/>
                      <a:r>
                        <a:rPr lang="es-CR" sz="1200" u="none" strike="noStrike" dirty="0">
                          <a:effectLst/>
                        </a:rPr>
                        <a:t>Censo</a:t>
                      </a:r>
                      <a:endParaRPr lang="es-CR" sz="1200" b="0" i="1" u="none" strike="noStrike" dirty="0">
                        <a:effectLst/>
                        <a:latin typeface="Times New Roman"/>
                      </a:endParaRPr>
                    </a:p>
                  </a:txBody>
                  <a:tcPr marL="6623" marR="6623" marT="6623" marB="0" anchor="ctr"/>
                </a:tc>
                <a:tc>
                  <a:txBody>
                    <a:bodyPr/>
                    <a:lstStyle/>
                    <a:p>
                      <a:pPr algn="l" fontAlgn="ctr"/>
                      <a:r>
                        <a:rPr lang="es-CR" sz="1200" u="none" strike="noStrike">
                          <a:effectLst/>
                        </a:rPr>
                        <a:t> </a:t>
                      </a:r>
                      <a:endParaRPr lang="es-CR" sz="1200" b="0" i="0" u="none" strike="noStrike">
                        <a:effectLst/>
                        <a:latin typeface="Times New Roman"/>
                      </a:endParaRPr>
                    </a:p>
                  </a:txBody>
                  <a:tcPr marL="6623" marR="6623" marT="6623" marB="0" anchor="ctr"/>
                </a:tc>
                <a:tc>
                  <a:txBody>
                    <a:bodyPr/>
                    <a:lstStyle/>
                    <a:p>
                      <a:pPr algn="l" fontAlgn="ctr"/>
                      <a:r>
                        <a:rPr lang="es-CR" sz="1200" u="none" strike="noStrike" dirty="0">
                          <a:effectLst/>
                        </a:rPr>
                        <a:t>Encuesta</a:t>
                      </a:r>
                      <a:endParaRPr lang="es-CR" sz="1200" b="0" i="1" u="none" strike="noStrike" dirty="0">
                        <a:effectLst/>
                        <a:latin typeface="Times New Roman"/>
                      </a:endParaRPr>
                    </a:p>
                  </a:txBody>
                  <a:tcPr marL="6623" marR="6623" marT="6623" marB="0" anchor="ctr"/>
                </a:tc>
                <a:tc>
                  <a:txBody>
                    <a:bodyPr/>
                    <a:lstStyle/>
                    <a:p>
                      <a:pPr algn="l" fontAlgn="ctr"/>
                      <a:r>
                        <a:rPr lang="es-CR" sz="1200" u="none" strike="noStrike">
                          <a:effectLst/>
                        </a:rPr>
                        <a:t> </a:t>
                      </a:r>
                      <a:endParaRPr lang="es-CR" sz="1200" b="0" i="0" u="none" strike="noStrike">
                        <a:effectLst/>
                        <a:latin typeface="Times New Roman"/>
                      </a:endParaRPr>
                    </a:p>
                  </a:txBody>
                  <a:tcPr marL="6623" marR="6623" marT="6623" marB="0" anchor="ctr"/>
                </a:tc>
                <a:tc>
                  <a:txBody>
                    <a:bodyPr/>
                    <a:lstStyle/>
                    <a:p>
                      <a:pPr algn="ctr" fontAlgn="ctr"/>
                      <a:r>
                        <a:rPr lang="es-CR" sz="1200" u="none" strike="noStrike">
                          <a:effectLst/>
                        </a:rPr>
                        <a:t>Registro administr.</a:t>
                      </a:r>
                      <a:endParaRPr lang="es-CR" sz="1200" b="0" i="1" u="none" strike="noStrike">
                        <a:effectLst/>
                        <a:latin typeface="Times New Roman"/>
                      </a:endParaRPr>
                    </a:p>
                  </a:txBody>
                  <a:tcPr marL="6623" marR="6623" marT="6623" marB="0" anchor="ctr"/>
                </a:tc>
                <a:tc>
                  <a:txBody>
                    <a:bodyPr/>
                    <a:lstStyle/>
                    <a:p>
                      <a:pPr algn="l" fontAlgn="ctr"/>
                      <a:r>
                        <a:rPr lang="es-CR" sz="800" u="none" strike="noStrike">
                          <a:effectLst/>
                        </a:rPr>
                        <a:t> </a:t>
                      </a:r>
                      <a:endParaRPr lang="es-CR" sz="800" b="0" i="0" u="none" strike="noStrike">
                        <a:effectLst/>
                        <a:latin typeface="Times New Roman"/>
                      </a:endParaRPr>
                    </a:p>
                  </a:txBody>
                  <a:tcPr marL="6623" marR="6623" marT="6623" marB="0" anchor="ctr"/>
                </a:tc>
              </a:tr>
              <a:tr h="288018">
                <a:tc vMerge="1">
                  <a:txBody>
                    <a:bodyPr/>
                    <a:lstStyle/>
                    <a:p>
                      <a:endParaRPr lang="es-CR"/>
                    </a:p>
                  </a:txBody>
                  <a:tcPr/>
                </a:tc>
                <a:tc>
                  <a:txBody>
                    <a:bodyPr/>
                    <a:lstStyle/>
                    <a:p>
                      <a:pPr algn="l" fontAlgn="ctr"/>
                      <a:r>
                        <a:rPr lang="es-CR" sz="1200" u="none" strike="noStrike" dirty="0" err="1">
                          <a:effectLst/>
                        </a:rPr>
                        <a:t>Estac</a:t>
                      </a:r>
                      <a:r>
                        <a:rPr lang="es-CR" sz="1200" u="none" strike="noStrike" dirty="0">
                          <a:effectLst/>
                        </a:rPr>
                        <a:t>. Monitoreo</a:t>
                      </a:r>
                      <a:endParaRPr lang="es-CR" sz="1200" b="0" i="1" u="none" strike="noStrike" dirty="0">
                        <a:effectLst/>
                        <a:latin typeface="Times New Roman"/>
                      </a:endParaRPr>
                    </a:p>
                  </a:txBody>
                  <a:tcPr marL="6623" marR="6623" marT="6623" marB="0" anchor="ctr"/>
                </a:tc>
                <a:tc>
                  <a:txBody>
                    <a:bodyPr/>
                    <a:lstStyle/>
                    <a:p>
                      <a:pPr algn="l" fontAlgn="ctr"/>
                      <a:r>
                        <a:rPr lang="es-CR" sz="1200" u="none" strike="noStrike">
                          <a:effectLst/>
                        </a:rPr>
                        <a:t> </a:t>
                      </a:r>
                      <a:endParaRPr lang="es-CR" sz="1200" b="0" i="0" u="none" strike="noStrike">
                        <a:effectLst/>
                        <a:latin typeface="Times New Roman"/>
                      </a:endParaRPr>
                    </a:p>
                  </a:txBody>
                  <a:tcPr marL="6623" marR="6623" marT="6623" marB="0" anchor="ctr"/>
                </a:tc>
                <a:tc>
                  <a:txBody>
                    <a:bodyPr/>
                    <a:lstStyle/>
                    <a:p>
                      <a:pPr algn="l" fontAlgn="ctr"/>
                      <a:r>
                        <a:rPr lang="es-CR" sz="1200" u="none" strike="noStrike" dirty="0">
                          <a:effectLst/>
                        </a:rPr>
                        <a:t>Estimación directa</a:t>
                      </a:r>
                      <a:endParaRPr lang="es-CR" sz="1200" b="0" i="1" u="none" strike="noStrike" dirty="0">
                        <a:effectLst/>
                        <a:latin typeface="Times New Roman"/>
                      </a:endParaRPr>
                    </a:p>
                  </a:txBody>
                  <a:tcPr marL="6623" marR="6623" marT="6623" marB="0" anchor="ctr"/>
                </a:tc>
                <a:tc>
                  <a:txBody>
                    <a:bodyPr/>
                    <a:lstStyle/>
                    <a:p>
                      <a:pPr algn="l" fontAlgn="ctr"/>
                      <a:r>
                        <a:rPr lang="es-CR" sz="1200" u="none" strike="noStrike">
                          <a:effectLst/>
                        </a:rPr>
                        <a:t> </a:t>
                      </a:r>
                      <a:endParaRPr lang="es-CR" sz="1200" b="0" i="0" u="none" strike="noStrike">
                        <a:effectLst/>
                        <a:latin typeface="Times New Roman"/>
                      </a:endParaRPr>
                    </a:p>
                  </a:txBody>
                  <a:tcPr marL="6623" marR="6623" marT="6623" marB="0" anchor="ctr"/>
                </a:tc>
                <a:tc>
                  <a:txBody>
                    <a:bodyPr/>
                    <a:lstStyle/>
                    <a:p>
                      <a:pPr algn="ctr" fontAlgn="ctr"/>
                      <a:r>
                        <a:rPr lang="es-CR" sz="1200" u="none" strike="noStrike">
                          <a:effectLst/>
                        </a:rPr>
                        <a:t>Otros</a:t>
                      </a:r>
                      <a:endParaRPr lang="es-CR" sz="1200" b="0" i="1" u="none" strike="noStrike">
                        <a:effectLst/>
                        <a:latin typeface="Times New Roman"/>
                      </a:endParaRPr>
                    </a:p>
                  </a:txBody>
                  <a:tcPr marL="6623" marR="6623" marT="6623" marB="0" anchor="ctr"/>
                </a:tc>
                <a:tc>
                  <a:txBody>
                    <a:bodyPr/>
                    <a:lstStyle/>
                    <a:p>
                      <a:pPr algn="l" fontAlgn="ctr"/>
                      <a:r>
                        <a:rPr lang="es-CR" sz="800" u="none" strike="noStrike">
                          <a:effectLst/>
                        </a:rPr>
                        <a:t> </a:t>
                      </a:r>
                      <a:endParaRPr lang="es-CR" sz="800" b="0" i="0" u="none" strike="noStrike">
                        <a:effectLst/>
                        <a:latin typeface="Times New Roman"/>
                      </a:endParaRPr>
                    </a:p>
                  </a:txBody>
                  <a:tcPr marL="6623" marR="6623" marT="6623" marB="0" anchor="ctr"/>
                </a:tc>
              </a:tr>
              <a:tr h="372364">
                <a:tc>
                  <a:txBody>
                    <a:bodyPr/>
                    <a:lstStyle/>
                    <a:p>
                      <a:pPr algn="l" fontAlgn="ctr"/>
                      <a:r>
                        <a:rPr lang="es-CR" sz="1600" b="1" u="none" strike="noStrike">
                          <a:effectLst/>
                        </a:rPr>
                        <a:t>Limitaciones :</a:t>
                      </a:r>
                      <a:endParaRPr lang="es-CR" sz="1600" b="1" i="1" u="none" strike="noStrike">
                        <a:effectLst/>
                        <a:latin typeface="Times New Roman"/>
                      </a:endParaRPr>
                    </a:p>
                  </a:txBody>
                  <a:tcPr marL="6623" marR="6623" marT="6623" marB="0" anchor="ctr"/>
                </a:tc>
                <a:tc gridSpan="6">
                  <a:txBody>
                    <a:bodyPr/>
                    <a:lstStyle/>
                    <a:p>
                      <a:pPr algn="l" fontAlgn="ctr"/>
                      <a:r>
                        <a:rPr lang="es-CR" sz="1200" u="none" strike="noStrike" dirty="0">
                          <a:effectLst/>
                        </a:rPr>
                        <a:t>Todas aquellas restricciones o limitaciones (recursos, cálculo, proceso, medición) </a:t>
                      </a:r>
                      <a:endParaRPr lang="es-CR" sz="1200" u="none" strike="noStrike" dirty="0" smtClean="0">
                        <a:effectLst/>
                      </a:endParaRPr>
                    </a:p>
                    <a:p>
                      <a:pPr algn="l" fontAlgn="ctr"/>
                      <a:r>
                        <a:rPr lang="es-CR" sz="1200" u="none" strike="noStrike" dirty="0" smtClean="0">
                          <a:effectLst/>
                        </a:rPr>
                        <a:t>que </a:t>
                      </a:r>
                      <a:r>
                        <a:rPr lang="es-CR" sz="1200" u="none" strike="noStrike" dirty="0">
                          <a:effectLst/>
                        </a:rPr>
                        <a:t>posea el indicador</a:t>
                      </a:r>
                      <a:r>
                        <a:rPr lang="es-CR" sz="1200" u="none" strike="noStrike" dirty="0" smtClean="0">
                          <a:effectLst/>
                        </a:rPr>
                        <a:t>,</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60808">
                <a:tc>
                  <a:txBody>
                    <a:bodyPr/>
                    <a:lstStyle/>
                    <a:p>
                      <a:pPr algn="l" fontAlgn="ctr"/>
                      <a:r>
                        <a:rPr lang="es-CR" sz="1600" b="1" u="none" strike="noStrike">
                          <a:effectLst/>
                        </a:rPr>
                        <a:t>Finalidad:</a:t>
                      </a:r>
                      <a:endParaRPr lang="es-CR" sz="1600" b="1" i="1" u="none" strike="noStrike">
                        <a:effectLst/>
                        <a:latin typeface="Times New Roman"/>
                      </a:endParaRPr>
                    </a:p>
                  </a:txBody>
                  <a:tcPr marL="6623" marR="6623" marT="6623" marB="0" anchor="ctr"/>
                </a:tc>
                <a:tc gridSpan="6">
                  <a:txBody>
                    <a:bodyPr/>
                    <a:lstStyle/>
                    <a:p>
                      <a:pPr algn="l" fontAlgn="ctr"/>
                      <a:r>
                        <a:rPr lang="es-CR" sz="1200" u="none" strike="noStrike" dirty="0">
                          <a:effectLst/>
                        </a:rPr>
                        <a:t>Fin y utilidad que posee el indicador para la instancia que lo genera</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88018">
                <a:tc>
                  <a:txBody>
                    <a:bodyPr/>
                    <a:lstStyle/>
                    <a:p>
                      <a:pPr algn="l" fontAlgn="ctr"/>
                      <a:r>
                        <a:rPr lang="es-CR" sz="1600" b="1" u="none" strike="noStrike" dirty="0">
                          <a:effectLst/>
                        </a:rPr>
                        <a:t>Tema :</a:t>
                      </a:r>
                      <a:endParaRPr lang="es-CR" sz="1600" b="1" i="1" u="none" strike="noStrike" dirty="0">
                        <a:effectLst/>
                        <a:latin typeface="Times New Roman"/>
                      </a:endParaRPr>
                    </a:p>
                  </a:txBody>
                  <a:tcPr marL="6623" marR="6623" marT="6623" marB="0" anchor="ctr"/>
                </a:tc>
                <a:tc gridSpan="6">
                  <a:txBody>
                    <a:bodyPr/>
                    <a:lstStyle/>
                    <a:p>
                      <a:pPr algn="l" fontAlgn="ctr"/>
                      <a:r>
                        <a:rPr lang="es-CR" sz="1200" u="none" strike="noStrike" dirty="0">
                          <a:effectLst/>
                        </a:rPr>
                        <a:t>Tema primario con que se relaciona el indicador </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0450">
                <a:tc>
                  <a:txBody>
                    <a:bodyPr/>
                    <a:lstStyle/>
                    <a:p>
                      <a:pPr algn="l" fontAlgn="ctr"/>
                      <a:r>
                        <a:rPr lang="es-CR" sz="1600" b="1" u="none" strike="noStrike">
                          <a:effectLst/>
                        </a:rPr>
                        <a:t>Subtema:</a:t>
                      </a:r>
                      <a:endParaRPr lang="es-CR" sz="1600" b="1" i="1" u="none" strike="noStrike">
                        <a:effectLst/>
                        <a:latin typeface="Times New Roman"/>
                      </a:endParaRPr>
                    </a:p>
                  </a:txBody>
                  <a:tcPr marL="6623" marR="6623" marT="6623" marB="0" anchor="ctr"/>
                </a:tc>
                <a:tc gridSpan="6">
                  <a:txBody>
                    <a:bodyPr/>
                    <a:lstStyle/>
                    <a:p>
                      <a:pPr algn="l" fontAlgn="ctr"/>
                      <a:r>
                        <a:rPr lang="es-CR" sz="1200" u="none" strike="noStrike" dirty="0">
                          <a:effectLst/>
                        </a:rPr>
                        <a:t>Tema secundar. con que se relaciona el indicador </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494278">
                <a:tc>
                  <a:txBody>
                    <a:bodyPr/>
                    <a:lstStyle/>
                    <a:p>
                      <a:pPr algn="l" fontAlgn="ctr"/>
                      <a:r>
                        <a:rPr lang="es-CR" sz="1600" b="1" u="none" strike="noStrike">
                          <a:effectLst/>
                        </a:rPr>
                        <a:t>Iniciativa con que se relaciona el indicador:</a:t>
                      </a:r>
                      <a:endParaRPr lang="es-CR" sz="1600" b="1" i="1" u="none" strike="noStrike">
                        <a:effectLst/>
                        <a:latin typeface="Times New Roman"/>
                      </a:endParaRPr>
                    </a:p>
                  </a:txBody>
                  <a:tcPr marL="6623" marR="6623" marT="6623" marB="0" anchor="ctr"/>
                </a:tc>
                <a:tc gridSpan="6">
                  <a:txBody>
                    <a:bodyPr/>
                    <a:lstStyle/>
                    <a:p>
                      <a:pPr algn="l" fontAlgn="ctr"/>
                      <a:r>
                        <a:rPr lang="es-CR" sz="1200" u="none" strike="noStrike" dirty="0">
                          <a:effectLst/>
                        </a:rPr>
                        <a:t>Convenios, acuerdos, leyes, programas, instituciones relacionados con el indicador</a:t>
                      </a:r>
                      <a:endParaRPr lang="es-CR" sz="1200" b="0" i="0" u="none" strike="noStrike" dirty="0">
                        <a:effectLst/>
                        <a:latin typeface="Times New Roman"/>
                      </a:endParaRPr>
                    </a:p>
                  </a:txBody>
                  <a:tcPr marL="6623" marR="6623" marT="6623"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bl>
          </a:graphicData>
        </a:graphic>
      </p:graphicFrame>
    </p:spTree>
    <p:extLst>
      <p:ext uri="{BB962C8B-B14F-4D97-AF65-F5344CB8AC3E}">
        <p14:creationId xmlns:p14="http://schemas.microsoft.com/office/powerpoint/2010/main" val="6374601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3" descr="C:\Users\croldan\Documents\COMUNICACIONES\ESTANDARES DE MARCA\Plantillas PPT\Plantilla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24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1127389425"/>
              </p:ext>
            </p:extLst>
          </p:nvPr>
        </p:nvGraphicFramePr>
        <p:xfrm>
          <a:off x="971600" y="188640"/>
          <a:ext cx="7704131" cy="5620358"/>
        </p:xfrm>
        <a:graphic>
          <a:graphicData uri="http://schemas.openxmlformats.org/drawingml/2006/table">
            <a:tbl>
              <a:tblPr>
                <a:tableStyleId>{5C22544A-7EE6-4342-B048-85BDC9FD1C3A}</a:tableStyleId>
              </a:tblPr>
              <a:tblGrid>
                <a:gridCol w="2255243"/>
                <a:gridCol w="302716"/>
                <a:gridCol w="302716"/>
                <a:gridCol w="302716"/>
                <a:gridCol w="302716"/>
                <a:gridCol w="302716"/>
                <a:gridCol w="302716"/>
                <a:gridCol w="302716"/>
                <a:gridCol w="302716"/>
                <a:gridCol w="302716"/>
                <a:gridCol w="302716"/>
                <a:gridCol w="302716"/>
                <a:gridCol w="302716"/>
                <a:gridCol w="302716"/>
                <a:gridCol w="302716"/>
                <a:gridCol w="302716"/>
                <a:gridCol w="302716"/>
                <a:gridCol w="302716"/>
                <a:gridCol w="302716"/>
              </a:tblGrid>
              <a:tr h="253396">
                <a:tc gridSpan="19">
                  <a:txBody>
                    <a:bodyPr/>
                    <a:lstStyle/>
                    <a:p>
                      <a:pPr algn="ctr" fontAlgn="ctr"/>
                      <a:r>
                        <a:rPr lang="es-CR" sz="2000" b="1" u="none" strike="noStrike" dirty="0">
                          <a:effectLst/>
                        </a:rPr>
                        <a:t>Comentarios generales del indicador</a:t>
                      </a:r>
                      <a:endParaRPr lang="es-CR" sz="2000" b="1" i="1"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3396">
                <a:tc gridSpan="19">
                  <a:txBody>
                    <a:bodyPr/>
                    <a:lstStyle/>
                    <a:p>
                      <a:pPr algn="ctr" fontAlgn="ctr"/>
                      <a:r>
                        <a:rPr lang="es-CR" sz="1600" u="none" strike="noStrike" dirty="0">
                          <a:effectLst/>
                        </a:rPr>
                        <a:t> </a:t>
                      </a:r>
                      <a:endParaRPr lang="es-CR" sz="1600" b="1" i="1"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3396">
                <a:tc gridSpan="19">
                  <a:txBody>
                    <a:bodyPr/>
                    <a:lstStyle/>
                    <a:p>
                      <a:pPr algn="ctr" fontAlgn="ctr"/>
                      <a:endParaRPr lang="es-CR" sz="1600" b="1" i="1"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3396">
                <a:tc gridSpan="19">
                  <a:txBody>
                    <a:bodyPr/>
                    <a:lstStyle/>
                    <a:p>
                      <a:pPr algn="ctr" fontAlgn="ctr"/>
                      <a:r>
                        <a:rPr lang="es-CR" sz="1600" u="none" strike="noStrike" dirty="0">
                          <a:effectLst/>
                        </a:rPr>
                        <a:t> </a:t>
                      </a:r>
                      <a:endParaRPr lang="es-CR" sz="1600" b="1" i="1"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3396">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600" b="1" i="1" u="none" strike="noStrike">
                        <a:effectLst/>
                        <a:latin typeface="Times New Roman"/>
                      </a:endParaRPr>
                    </a:p>
                  </a:txBody>
                  <a:tcPr marL="9524" marR="9524" marT="9526" marB="0" anchor="ctr"/>
                </a:tc>
                <a:tc>
                  <a:txBody>
                    <a:bodyPr/>
                    <a:lstStyle/>
                    <a:p>
                      <a:pPr algn="ctr" fontAlgn="ctr"/>
                      <a:endParaRPr lang="es-CR" sz="1600" b="1" i="1" u="none" strike="noStrike">
                        <a:effectLst/>
                        <a:latin typeface="Times New Roman"/>
                      </a:endParaRPr>
                    </a:p>
                  </a:txBody>
                  <a:tcPr marL="9524" marR="9524" marT="9526" marB="0" anchor="ctr"/>
                </a:tc>
                <a:tc>
                  <a:txBody>
                    <a:bodyPr/>
                    <a:lstStyle/>
                    <a:p>
                      <a:pPr algn="ctr" fontAlgn="ctr"/>
                      <a:endParaRPr lang="es-CR" sz="1600" b="1" i="1" u="none" strike="noStrike">
                        <a:effectLst/>
                        <a:latin typeface="Times New Roman"/>
                      </a:endParaRPr>
                    </a:p>
                  </a:txBody>
                  <a:tcPr marL="9524" marR="9524" marT="9526" marB="0" anchor="ctr"/>
                </a:tc>
                <a:tc>
                  <a:txBody>
                    <a:bodyPr/>
                    <a:lstStyle/>
                    <a:p>
                      <a:pPr algn="ctr" fontAlgn="ctr"/>
                      <a:endParaRPr lang="es-CR" sz="1600" b="1" i="1" u="none" strike="noStrike">
                        <a:effectLst/>
                        <a:latin typeface="Times New Roman"/>
                      </a:endParaRPr>
                    </a:p>
                  </a:txBody>
                  <a:tcPr marL="9524" marR="9524" marT="9526" marB="0" anchor="ctr"/>
                </a:tc>
                <a:tc>
                  <a:txBody>
                    <a:bodyPr/>
                    <a:lstStyle/>
                    <a:p>
                      <a:pPr algn="ctr" fontAlgn="ctr"/>
                      <a:endParaRPr lang="es-CR" sz="1600" b="1" i="1" u="none" strike="noStrike">
                        <a:effectLst/>
                        <a:latin typeface="Times New Roman"/>
                      </a:endParaRPr>
                    </a:p>
                  </a:txBody>
                  <a:tcPr marL="9524" marR="9524" marT="9526" marB="0" anchor="ctr"/>
                </a:tc>
                <a:tc>
                  <a:txBody>
                    <a:bodyPr/>
                    <a:lstStyle/>
                    <a:p>
                      <a:pPr algn="ctr" fontAlgn="ctr"/>
                      <a:endParaRPr lang="es-CR" sz="16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dirty="0">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c>
                  <a:txBody>
                    <a:bodyPr/>
                    <a:lstStyle/>
                    <a:p>
                      <a:pPr algn="ctr" fontAlgn="ctr"/>
                      <a:endParaRPr lang="es-CR" sz="1200" b="1" i="1" u="none" strike="noStrike">
                        <a:effectLst/>
                        <a:latin typeface="Times New Roman"/>
                      </a:endParaRPr>
                    </a:p>
                  </a:txBody>
                  <a:tcPr marL="9524" marR="9524" marT="9526" marB="0" anchor="ctr"/>
                </a:tc>
              </a:tr>
              <a:tr h="497265">
                <a:tc rowSpan="3">
                  <a:txBody>
                    <a:bodyPr/>
                    <a:lstStyle/>
                    <a:p>
                      <a:pPr algn="l" fontAlgn="ctr"/>
                      <a:r>
                        <a:rPr lang="es-CR" sz="1600" b="1" u="none" strike="noStrike" dirty="0">
                          <a:effectLst/>
                        </a:rPr>
                        <a:t>Elaborado por:</a:t>
                      </a:r>
                      <a:endParaRPr lang="es-CR" sz="1600" b="1" i="1" u="none" strike="noStrike" dirty="0">
                        <a:effectLst/>
                        <a:latin typeface="Times New Roman"/>
                      </a:endParaRPr>
                    </a:p>
                  </a:txBody>
                  <a:tcPr marL="9524" marR="9524" marT="9526" marB="0" anchor="ctr"/>
                </a:tc>
                <a:tc gridSpan="3">
                  <a:txBody>
                    <a:bodyPr/>
                    <a:lstStyle/>
                    <a:p>
                      <a:pPr algn="l" fontAlgn="ctr"/>
                      <a:r>
                        <a:rPr lang="es-CR" sz="1600" u="none" strike="noStrike" dirty="0">
                          <a:effectLst/>
                        </a:rPr>
                        <a:t>Nombre:</a:t>
                      </a:r>
                      <a:endParaRPr lang="es-CR" sz="1600" b="0" i="1"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gridSpan="15">
                  <a:txBody>
                    <a:bodyPr/>
                    <a:lstStyle/>
                    <a:p>
                      <a:pPr algn="l" fontAlgn="ctr"/>
                      <a:r>
                        <a:rPr lang="es-CR" sz="1600" u="none" strike="noStrike" dirty="0">
                          <a:effectLst/>
                        </a:rPr>
                        <a:t>Nombre de la persona que elabora la hoja metodológica</a:t>
                      </a:r>
                      <a:endParaRPr lang="es-CR" sz="1600" b="0" i="0"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3396">
                <a:tc vMerge="1">
                  <a:txBody>
                    <a:bodyPr/>
                    <a:lstStyle/>
                    <a:p>
                      <a:endParaRPr lang="es-CR"/>
                    </a:p>
                  </a:txBody>
                  <a:tcPr/>
                </a:tc>
                <a:tc gridSpan="3">
                  <a:txBody>
                    <a:bodyPr/>
                    <a:lstStyle/>
                    <a:p>
                      <a:pPr algn="l" fontAlgn="ctr"/>
                      <a:r>
                        <a:rPr lang="es-CR" sz="1600" u="none" strike="noStrike">
                          <a:effectLst/>
                        </a:rPr>
                        <a:t>Cargo:</a:t>
                      </a:r>
                      <a:endParaRPr lang="es-CR" sz="1600" b="0" i="1" u="none" strike="noStrike">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gridSpan="15">
                  <a:txBody>
                    <a:bodyPr/>
                    <a:lstStyle/>
                    <a:p>
                      <a:pPr algn="l" fontAlgn="ctr"/>
                      <a:r>
                        <a:rPr lang="es-CR" sz="1600" u="none" strike="noStrike" dirty="0">
                          <a:effectLst/>
                        </a:rPr>
                        <a:t>Cargo que ocupa en la institución</a:t>
                      </a:r>
                      <a:endParaRPr lang="es-CR" sz="1600" b="0" i="0"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3396">
                <a:tc vMerge="1">
                  <a:txBody>
                    <a:bodyPr/>
                    <a:lstStyle/>
                    <a:p>
                      <a:endParaRPr lang="es-CR"/>
                    </a:p>
                  </a:txBody>
                  <a:tcPr/>
                </a:tc>
                <a:tc gridSpan="3">
                  <a:txBody>
                    <a:bodyPr/>
                    <a:lstStyle/>
                    <a:p>
                      <a:pPr algn="l" fontAlgn="ctr"/>
                      <a:r>
                        <a:rPr lang="es-CR" sz="1600" u="none" strike="noStrike">
                          <a:effectLst/>
                        </a:rPr>
                        <a:t>Teléfono:</a:t>
                      </a:r>
                      <a:endParaRPr lang="es-CR" sz="1600" b="0" i="1" u="none" strike="noStrike">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gridSpan="4">
                  <a:txBody>
                    <a:bodyPr/>
                    <a:lstStyle/>
                    <a:p>
                      <a:pPr algn="l" fontAlgn="ctr"/>
                      <a:r>
                        <a:rPr lang="es-CR" sz="1600" u="none" strike="noStrike">
                          <a:effectLst/>
                        </a:rPr>
                        <a:t>Número teléf.</a:t>
                      </a:r>
                      <a:endParaRPr lang="es-CR" sz="1600" b="0" i="0" u="none" strike="noStrike">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gridSpan="3">
                  <a:txBody>
                    <a:bodyPr/>
                    <a:lstStyle/>
                    <a:p>
                      <a:pPr algn="l" fontAlgn="ctr"/>
                      <a:r>
                        <a:rPr lang="es-CR" sz="1600" u="none" strike="noStrike" dirty="0">
                          <a:effectLst/>
                        </a:rPr>
                        <a:t>E-mail:</a:t>
                      </a:r>
                      <a:endParaRPr lang="es-CR" sz="1600" b="0" i="1"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gridSpan="8">
                  <a:txBody>
                    <a:bodyPr/>
                    <a:lstStyle/>
                    <a:p>
                      <a:pPr algn="l" fontAlgn="ctr"/>
                      <a:r>
                        <a:rPr lang="es-CR" sz="1600" u="none" strike="noStrike" dirty="0">
                          <a:effectLst/>
                        </a:rPr>
                        <a:t>Correo electrónico</a:t>
                      </a:r>
                      <a:endParaRPr lang="es-CR" sz="1600" b="0" i="0"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497265">
                <a:tc>
                  <a:txBody>
                    <a:bodyPr/>
                    <a:lstStyle/>
                    <a:p>
                      <a:pPr algn="l" fontAlgn="ctr"/>
                      <a:r>
                        <a:rPr lang="es-CR" sz="1600" b="1" u="none" strike="noStrike" dirty="0">
                          <a:effectLst/>
                        </a:rPr>
                        <a:t>Fecha última actualización hoja:</a:t>
                      </a:r>
                      <a:endParaRPr lang="es-CR" sz="1600" b="1" i="1" u="none" strike="noStrike" dirty="0">
                        <a:effectLst/>
                        <a:latin typeface="Times New Roman"/>
                      </a:endParaRPr>
                    </a:p>
                  </a:txBody>
                  <a:tcPr marL="9524" marR="9524" marT="9526" marB="0" anchor="ctr"/>
                </a:tc>
                <a:tc gridSpan="3">
                  <a:txBody>
                    <a:bodyPr/>
                    <a:lstStyle/>
                    <a:p>
                      <a:pPr algn="l" fontAlgn="ctr"/>
                      <a:r>
                        <a:rPr lang="es-CR" sz="1600" u="none" strike="noStrike">
                          <a:effectLst/>
                        </a:rPr>
                        <a:t>Mes:</a:t>
                      </a:r>
                      <a:endParaRPr lang="es-CR" sz="1600" b="0" i="1" u="none" strike="noStrike">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gridSpan="4">
                  <a:txBody>
                    <a:bodyPr/>
                    <a:lstStyle/>
                    <a:p>
                      <a:pPr algn="l" fontAlgn="ctr"/>
                      <a:r>
                        <a:rPr lang="es-CR" sz="1600" u="none" strike="noStrike">
                          <a:effectLst/>
                        </a:rPr>
                        <a:t>Mes de la modificación</a:t>
                      </a:r>
                      <a:endParaRPr lang="es-CR" sz="1600" b="0" i="0" u="none" strike="noStrike">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gridSpan="3">
                  <a:txBody>
                    <a:bodyPr/>
                    <a:lstStyle/>
                    <a:p>
                      <a:pPr algn="l" fontAlgn="ctr"/>
                      <a:r>
                        <a:rPr lang="es-CR" sz="1600" u="none" strike="noStrike" dirty="0">
                          <a:effectLst/>
                        </a:rPr>
                        <a:t>Año:</a:t>
                      </a:r>
                      <a:endParaRPr lang="es-CR" sz="1600" b="0" i="1"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gridSpan="8">
                  <a:txBody>
                    <a:bodyPr/>
                    <a:lstStyle/>
                    <a:p>
                      <a:pPr algn="l" fontAlgn="ctr"/>
                      <a:r>
                        <a:rPr lang="es-CR" sz="1600" u="none" strike="noStrike" dirty="0">
                          <a:effectLst/>
                        </a:rPr>
                        <a:t>Año de la modificación</a:t>
                      </a:r>
                      <a:endParaRPr lang="es-CR" sz="1600" b="0" i="0"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253396">
                <a:tc>
                  <a:txBody>
                    <a:bodyPr/>
                    <a:lstStyle/>
                    <a:p>
                      <a:pPr algn="l" fontAlgn="ctr"/>
                      <a:endParaRPr lang="es-CR" sz="1600" b="1" i="0" u="none" strike="noStrike" dirty="0">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dirty="0">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600" b="0" i="0" u="none" strike="noStrike" dirty="0">
                        <a:effectLst/>
                        <a:latin typeface="Times New Roman"/>
                      </a:endParaRPr>
                    </a:p>
                  </a:txBody>
                  <a:tcPr marL="9524" marR="9524" marT="9526" marB="0" anchor="ctr"/>
                </a:tc>
                <a:tc>
                  <a:txBody>
                    <a:bodyPr/>
                    <a:lstStyle/>
                    <a:p>
                      <a:pPr algn="l" fontAlgn="ctr"/>
                      <a:endParaRPr lang="es-CR" sz="1600" b="0" i="0" u="none" strike="noStrike">
                        <a:effectLst/>
                        <a:latin typeface="Times New Roman"/>
                      </a:endParaRPr>
                    </a:p>
                  </a:txBody>
                  <a:tcPr marL="9524" marR="9524" marT="9526" marB="0" anchor="ctr"/>
                </a:tc>
                <a:tc>
                  <a:txBody>
                    <a:bodyPr/>
                    <a:lstStyle/>
                    <a:p>
                      <a:pPr algn="l" fontAlgn="ctr"/>
                      <a:endParaRPr lang="es-CR" sz="1200" b="0" i="0" u="none" strike="noStrike">
                        <a:effectLst/>
                        <a:latin typeface="Times New Roman"/>
                      </a:endParaRPr>
                    </a:p>
                  </a:txBody>
                  <a:tcPr marL="9524" marR="9524" marT="9526" marB="0" anchor="ctr"/>
                </a:tc>
                <a:tc>
                  <a:txBody>
                    <a:bodyPr/>
                    <a:lstStyle/>
                    <a:p>
                      <a:pPr algn="l" fontAlgn="ctr"/>
                      <a:endParaRPr lang="es-CR" sz="1200" b="0" i="0" u="none" strike="noStrike">
                        <a:effectLst/>
                        <a:latin typeface="Times New Roman"/>
                      </a:endParaRPr>
                    </a:p>
                  </a:txBody>
                  <a:tcPr marL="9524" marR="9524" marT="9526" marB="0" anchor="ctr"/>
                </a:tc>
                <a:tc>
                  <a:txBody>
                    <a:bodyPr/>
                    <a:lstStyle/>
                    <a:p>
                      <a:pPr algn="l" fontAlgn="ctr"/>
                      <a:endParaRPr lang="es-CR" sz="1200" b="0" i="0" u="none" strike="noStrike">
                        <a:effectLst/>
                        <a:latin typeface="Times New Roman"/>
                      </a:endParaRPr>
                    </a:p>
                  </a:txBody>
                  <a:tcPr marL="9524" marR="9524" marT="9526" marB="0" anchor="ctr"/>
                </a:tc>
                <a:tc>
                  <a:txBody>
                    <a:bodyPr/>
                    <a:lstStyle/>
                    <a:p>
                      <a:pPr algn="l" fontAlgn="ctr"/>
                      <a:endParaRPr lang="es-CR" sz="1200" b="0" i="0" u="none" strike="noStrike">
                        <a:effectLst/>
                        <a:latin typeface="Times New Roman"/>
                      </a:endParaRPr>
                    </a:p>
                  </a:txBody>
                  <a:tcPr marL="9524" marR="9524" marT="9526" marB="0" anchor="ctr"/>
                </a:tc>
              </a:tr>
              <a:tr h="253396">
                <a:tc gridSpan="19">
                  <a:txBody>
                    <a:bodyPr/>
                    <a:lstStyle/>
                    <a:p>
                      <a:pPr algn="ctr" fontAlgn="ctr"/>
                      <a:r>
                        <a:rPr lang="es-CR" sz="2000" b="1" u="none" strike="noStrike" dirty="0">
                          <a:effectLst/>
                        </a:rPr>
                        <a:t>NOTAS</a:t>
                      </a:r>
                      <a:endParaRPr lang="es-CR" sz="2000" b="1" i="0"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497265">
                <a:tc gridSpan="19">
                  <a:txBody>
                    <a:bodyPr/>
                    <a:lstStyle/>
                    <a:p>
                      <a:pPr marL="342900" indent="-342900" algn="just" fontAlgn="ctr">
                        <a:buFont typeface="+mj-lt"/>
                        <a:buAutoNum type="arabicParenR"/>
                      </a:pPr>
                      <a:r>
                        <a:rPr lang="es-CR" sz="1600" u="none" strike="noStrike" dirty="0" smtClean="0">
                          <a:effectLst/>
                        </a:rPr>
                        <a:t>La </a:t>
                      </a:r>
                      <a:r>
                        <a:rPr lang="es-CR" sz="1600" u="none" strike="noStrike" dirty="0">
                          <a:effectLst/>
                        </a:rPr>
                        <a:t>hoja metodológica corresponde a la descripción detallada de un indicador o </a:t>
                      </a:r>
                      <a:r>
                        <a:rPr lang="es-CR" sz="1600" u="none" strike="noStrike" dirty="0" smtClean="0">
                          <a:effectLst/>
                        </a:rPr>
                        <a:t>estadística. </a:t>
                      </a:r>
                      <a:endParaRPr lang="es-CR" sz="1600" b="0" i="0"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985004">
                <a:tc gridSpan="19">
                  <a:txBody>
                    <a:bodyPr/>
                    <a:lstStyle/>
                    <a:p>
                      <a:pPr marL="342900" indent="-342900" algn="just" fontAlgn="ctr">
                        <a:buFont typeface="+mj-lt"/>
                        <a:buAutoNum type="arabicParenR"/>
                      </a:pPr>
                      <a:r>
                        <a:rPr lang="es-CR" sz="1600" i="0" u="none" strike="noStrike" dirty="0" smtClean="0">
                          <a:effectLst/>
                        </a:rPr>
                        <a:t>Cada </a:t>
                      </a:r>
                      <a:r>
                        <a:rPr lang="es-CR" sz="1600" i="0" u="none" strike="noStrike" dirty="0">
                          <a:effectLst/>
                        </a:rPr>
                        <a:t>hoja metodológica debe ser trabajada y llenada debidamente por un grupo de personas ligadas a la temática del </a:t>
                      </a:r>
                      <a:r>
                        <a:rPr lang="es-CR" sz="1600" i="0" u="none" strike="noStrike" dirty="0" smtClean="0">
                          <a:effectLst/>
                        </a:rPr>
                        <a:t>indicador. </a:t>
                      </a:r>
                      <a:r>
                        <a:rPr lang="es-CR" sz="1600" i="0" u="none" strike="noStrike" dirty="0">
                          <a:effectLst/>
                        </a:rPr>
                        <a:t>Idealmente deben participar los involucrados tanto en la generación de la información, como en su procesamiento, en su análisis y también en su adecuada difusión.</a:t>
                      </a:r>
                      <a:endParaRPr lang="es-CR" sz="1600" b="0" i="0"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r h="741135">
                <a:tc gridSpan="19">
                  <a:txBody>
                    <a:bodyPr/>
                    <a:lstStyle/>
                    <a:p>
                      <a:pPr marL="342900" indent="-342900" algn="just" fontAlgn="ctr">
                        <a:buFont typeface="+mj-lt"/>
                        <a:buAutoNum type="arabicParenR"/>
                      </a:pPr>
                      <a:r>
                        <a:rPr lang="es-CR" sz="1600" u="none" strike="noStrike" dirty="0" smtClean="0">
                          <a:effectLst/>
                        </a:rPr>
                        <a:t>La </a:t>
                      </a:r>
                      <a:r>
                        <a:rPr lang="es-CR" sz="1600" u="none" strike="noStrike" dirty="0">
                          <a:effectLst/>
                        </a:rPr>
                        <a:t>hoja metodológica cumple dos funciones, por un lado es la definición de las reglas que permiten contar con el </a:t>
                      </a:r>
                      <a:r>
                        <a:rPr lang="es-CR" sz="1600" u="none" strike="noStrike" dirty="0" smtClean="0">
                          <a:effectLst/>
                        </a:rPr>
                        <a:t>indicador, </a:t>
                      </a:r>
                      <a:r>
                        <a:rPr lang="es-CR" sz="1600" u="none" strike="noStrike" dirty="0">
                          <a:effectLst/>
                        </a:rPr>
                        <a:t>y en segundo lugar, son el referente para conocer con detalle las características específicas de ese indicador</a:t>
                      </a:r>
                      <a:r>
                        <a:rPr lang="es-CR" sz="1600" u="none" strike="noStrike" dirty="0" smtClean="0">
                          <a:effectLst/>
                        </a:rPr>
                        <a:t>.</a:t>
                      </a:r>
                      <a:endParaRPr lang="es-CR" sz="1600" b="0" i="0" u="none" strike="noStrike" dirty="0">
                        <a:effectLst/>
                        <a:latin typeface="Times New Roman"/>
                      </a:endParaRPr>
                    </a:p>
                  </a:txBody>
                  <a:tcPr marL="9524" marR="9524" marT="9526" marB="0" anchor="ct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c hMerge="1">
                  <a:txBody>
                    <a:bodyPr/>
                    <a:lstStyle/>
                    <a:p>
                      <a:endParaRPr lang="es-CR"/>
                    </a:p>
                  </a:txBody>
                  <a:tcPr/>
                </a:tc>
              </a:tr>
            </a:tbl>
          </a:graphicData>
        </a:graphic>
      </p:graphicFrame>
    </p:spTree>
    <p:extLst>
      <p:ext uri="{BB962C8B-B14F-4D97-AF65-F5344CB8AC3E}">
        <p14:creationId xmlns:p14="http://schemas.microsoft.com/office/powerpoint/2010/main" val="34459982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4 Imagen" descr="Plantilla4-sin-logos.png"/>
          <p:cNvPicPr>
            <a:picLocks noChangeAspect="1"/>
          </p:cNvPicPr>
          <p:nvPr/>
        </p:nvPicPr>
        <p:blipFill>
          <a:blip r:embed="rId2" cstate="print"/>
          <a:stretch>
            <a:fillRect/>
          </a:stretch>
        </p:blipFill>
        <p:spPr>
          <a:xfrm>
            <a:off x="0" y="0"/>
            <a:ext cx="9144000" cy="6858000"/>
          </a:xfrm>
          <a:prstGeom prst="rect">
            <a:avLst/>
          </a:prstGeom>
        </p:spPr>
      </p:pic>
      <p:graphicFrame>
        <p:nvGraphicFramePr>
          <p:cNvPr id="4" name="3 Marcador de contenido"/>
          <p:cNvGraphicFramePr>
            <a:graphicFrameLocks noGrp="1"/>
          </p:cNvGraphicFramePr>
          <p:nvPr>
            <p:ph idx="1"/>
            <p:extLst>
              <p:ext uri="{D42A27DB-BD31-4B8C-83A1-F6EECF244321}">
                <p14:modId xmlns:p14="http://schemas.microsoft.com/office/powerpoint/2010/main" val="2218747384"/>
              </p:ext>
            </p:extLst>
          </p:nvPr>
        </p:nvGraphicFramePr>
        <p:xfrm>
          <a:off x="928662" y="357166"/>
          <a:ext cx="7972452" cy="6143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863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0"/>
            <a:ext cx="9144000" cy="7391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p:cNvGrpSpPr/>
          <p:nvPr/>
        </p:nvGrpSpPr>
        <p:grpSpPr>
          <a:xfrm>
            <a:off x="755586" y="264632"/>
            <a:ext cx="7700229" cy="5857545"/>
            <a:chOff x="755586" y="264632"/>
            <a:chExt cx="7700229" cy="5857545"/>
          </a:xfrm>
        </p:grpSpPr>
        <p:sp>
          <p:nvSpPr>
            <p:cNvPr id="6" name="Freeform 5"/>
            <p:cNvSpPr/>
            <p:nvPr/>
          </p:nvSpPr>
          <p:spPr>
            <a:xfrm>
              <a:off x="3611777" y="2348884"/>
              <a:ext cx="1944885" cy="1689042"/>
            </a:xfrm>
            <a:custGeom>
              <a:avLst/>
              <a:gdLst>
                <a:gd name="connsiteX0" fmla="*/ 0 w 1944885"/>
                <a:gd name="connsiteY0" fmla="*/ 844521 h 1689042"/>
                <a:gd name="connsiteX1" fmla="*/ 334813 w 1944885"/>
                <a:gd name="connsiteY1" fmla="*/ 206890 h 1689042"/>
                <a:gd name="connsiteX2" fmla="*/ 972445 w 1944885"/>
                <a:gd name="connsiteY2" fmla="*/ 1 h 1689042"/>
                <a:gd name="connsiteX3" fmla="*/ 1610076 w 1944885"/>
                <a:gd name="connsiteY3" fmla="*/ 206892 h 1689042"/>
                <a:gd name="connsiteX4" fmla="*/ 1944887 w 1944885"/>
                <a:gd name="connsiteY4" fmla="*/ 844524 h 1689042"/>
                <a:gd name="connsiteX5" fmla="*/ 1610075 w 1944885"/>
                <a:gd name="connsiteY5" fmla="*/ 1482155 h 1689042"/>
                <a:gd name="connsiteX6" fmla="*/ 972443 w 1944885"/>
                <a:gd name="connsiteY6" fmla="*/ 1689045 h 1689042"/>
                <a:gd name="connsiteX7" fmla="*/ 334812 w 1944885"/>
                <a:gd name="connsiteY7" fmla="*/ 1482155 h 1689042"/>
                <a:gd name="connsiteX8" fmla="*/ 1 w 1944885"/>
                <a:gd name="connsiteY8" fmla="*/ 844523 h 1689042"/>
                <a:gd name="connsiteX9" fmla="*/ 0 w 1944885"/>
                <a:gd name="connsiteY9" fmla="*/ 844521 h 1689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4885" h="1689042">
                  <a:moveTo>
                    <a:pt x="0" y="844521"/>
                  </a:moveTo>
                  <a:cubicBezTo>
                    <a:pt x="0" y="599896"/>
                    <a:pt x="122139" y="367290"/>
                    <a:pt x="334813" y="206890"/>
                  </a:cubicBezTo>
                  <a:cubicBezTo>
                    <a:pt x="511717" y="73468"/>
                    <a:pt x="738142" y="1"/>
                    <a:pt x="972445" y="1"/>
                  </a:cubicBezTo>
                  <a:cubicBezTo>
                    <a:pt x="1206748" y="1"/>
                    <a:pt x="1433173" y="73469"/>
                    <a:pt x="1610076" y="206892"/>
                  </a:cubicBezTo>
                  <a:cubicBezTo>
                    <a:pt x="1822749" y="367293"/>
                    <a:pt x="1944887" y="599899"/>
                    <a:pt x="1944887" y="844524"/>
                  </a:cubicBezTo>
                  <a:cubicBezTo>
                    <a:pt x="1944887" y="1089149"/>
                    <a:pt x="1822749" y="1321755"/>
                    <a:pt x="1610075" y="1482155"/>
                  </a:cubicBezTo>
                  <a:cubicBezTo>
                    <a:pt x="1433171" y="1615578"/>
                    <a:pt x="1206746" y="1689045"/>
                    <a:pt x="972443" y="1689045"/>
                  </a:cubicBezTo>
                  <a:cubicBezTo>
                    <a:pt x="738140" y="1689045"/>
                    <a:pt x="511715" y="1615577"/>
                    <a:pt x="334812" y="1482155"/>
                  </a:cubicBezTo>
                  <a:cubicBezTo>
                    <a:pt x="122139" y="1321754"/>
                    <a:pt x="1" y="1089148"/>
                    <a:pt x="1" y="844523"/>
                  </a:cubicBezTo>
                  <a:cubicBezTo>
                    <a:pt x="1" y="844522"/>
                    <a:pt x="0" y="844522"/>
                    <a:pt x="0" y="844521"/>
                  </a:cubicBezTo>
                  <a:close/>
                </a:path>
              </a:pathLst>
            </a:custGeom>
          </p:spPr>
          <p:style>
            <a:lnRef idx="1">
              <a:schemeClr val="accent6"/>
            </a:lnRef>
            <a:fillRef idx="2">
              <a:schemeClr val="accent6"/>
            </a:fillRef>
            <a:effectRef idx="1">
              <a:schemeClr val="accent6"/>
            </a:effectRef>
            <a:fontRef idx="minor">
              <a:schemeClr val="dk1"/>
            </a:fontRef>
          </p:style>
          <p:txBody>
            <a:bodyPr spcFirstLastPara="0" vert="horz" wrap="square" lIns="300062" tIns="262594" rIns="300062" bIns="262594" numCol="1" spcCol="1270" anchor="ctr" anchorCtr="0">
              <a:noAutofit/>
            </a:bodyPr>
            <a:lstStyle/>
            <a:p>
              <a:pPr lvl="0" algn="ctr" defTabSz="533400">
                <a:lnSpc>
                  <a:spcPct val="90000"/>
                </a:lnSpc>
                <a:spcBef>
                  <a:spcPct val="0"/>
                </a:spcBef>
                <a:spcAft>
                  <a:spcPct val="35000"/>
                </a:spcAft>
              </a:pPr>
              <a:r>
                <a:rPr lang="es-CR" sz="1200" kern="1200" dirty="0" smtClean="0"/>
                <a:t>Sistema de Información sobre las salvaguardas de la CMNUCC </a:t>
              </a:r>
            </a:p>
            <a:p>
              <a:pPr lvl="0" algn="ctr" defTabSz="533400">
                <a:lnSpc>
                  <a:spcPct val="90000"/>
                </a:lnSpc>
                <a:spcBef>
                  <a:spcPct val="0"/>
                </a:spcBef>
                <a:spcAft>
                  <a:spcPct val="35000"/>
                </a:spcAft>
              </a:pPr>
              <a:r>
                <a:rPr lang="es-CR" sz="1200" kern="1200" dirty="0" smtClean="0"/>
                <a:t>(párrafo 70, CP 16)</a:t>
              </a:r>
              <a:endParaRPr lang="es-CR" sz="1200" kern="1200" dirty="0"/>
            </a:p>
          </p:txBody>
        </p:sp>
        <p:sp>
          <p:nvSpPr>
            <p:cNvPr id="7" name="Freeform 6"/>
            <p:cNvSpPr/>
            <p:nvPr/>
          </p:nvSpPr>
          <p:spPr>
            <a:xfrm rot="16200000">
              <a:off x="4392774" y="1823450"/>
              <a:ext cx="382892" cy="523953"/>
            </a:xfrm>
            <a:custGeom>
              <a:avLst/>
              <a:gdLst>
                <a:gd name="connsiteX0" fmla="*/ 0 w 382892"/>
                <a:gd name="connsiteY0" fmla="*/ 104791 h 523953"/>
                <a:gd name="connsiteX1" fmla="*/ 191446 w 382892"/>
                <a:gd name="connsiteY1" fmla="*/ 104791 h 523953"/>
                <a:gd name="connsiteX2" fmla="*/ 191446 w 382892"/>
                <a:gd name="connsiteY2" fmla="*/ 0 h 523953"/>
                <a:gd name="connsiteX3" fmla="*/ 382892 w 382892"/>
                <a:gd name="connsiteY3" fmla="*/ 261977 h 523953"/>
                <a:gd name="connsiteX4" fmla="*/ 191446 w 382892"/>
                <a:gd name="connsiteY4" fmla="*/ 523953 h 523953"/>
                <a:gd name="connsiteX5" fmla="*/ 191446 w 382892"/>
                <a:gd name="connsiteY5" fmla="*/ 419162 h 523953"/>
                <a:gd name="connsiteX6" fmla="*/ 0 w 382892"/>
                <a:gd name="connsiteY6" fmla="*/ 419162 h 523953"/>
                <a:gd name="connsiteX7" fmla="*/ 0 w 382892"/>
                <a:gd name="connsiteY7" fmla="*/ 104791 h 523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2892" h="523953">
                  <a:moveTo>
                    <a:pt x="0" y="104791"/>
                  </a:moveTo>
                  <a:lnTo>
                    <a:pt x="191446" y="104791"/>
                  </a:lnTo>
                  <a:lnTo>
                    <a:pt x="191446" y="0"/>
                  </a:lnTo>
                  <a:lnTo>
                    <a:pt x="382892" y="261977"/>
                  </a:lnTo>
                  <a:lnTo>
                    <a:pt x="191446" y="523953"/>
                  </a:lnTo>
                  <a:lnTo>
                    <a:pt x="191446" y="419162"/>
                  </a:lnTo>
                  <a:lnTo>
                    <a:pt x="0" y="419162"/>
                  </a:lnTo>
                  <a:lnTo>
                    <a:pt x="0" y="104791"/>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104790" rIns="114868" bIns="104791" numCol="1" spcCol="1270" anchor="ctr" anchorCtr="0">
              <a:noAutofit/>
            </a:bodyPr>
            <a:lstStyle/>
            <a:p>
              <a:pPr lvl="0" algn="ctr" defTabSz="977900">
                <a:lnSpc>
                  <a:spcPct val="90000"/>
                </a:lnSpc>
                <a:spcBef>
                  <a:spcPct val="0"/>
                </a:spcBef>
                <a:spcAft>
                  <a:spcPct val="35000"/>
                </a:spcAft>
              </a:pPr>
              <a:endParaRPr lang="es-CR" sz="2200" kern="1200"/>
            </a:p>
          </p:txBody>
        </p:sp>
        <p:sp>
          <p:nvSpPr>
            <p:cNvPr id="8" name="Freeform 7"/>
            <p:cNvSpPr/>
            <p:nvPr/>
          </p:nvSpPr>
          <p:spPr>
            <a:xfrm>
              <a:off x="3437817" y="264632"/>
              <a:ext cx="2292806" cy="1541040"/>
            </a:xfrm>
            <a:custGeom>
              <a:avLst/>
              <a:gdLst>
                <a:gd name="connsiteX0" fmla="*/ 0 w 2292806"/>
                <a:gd name="connsiteY0" fmla="*/ 770520 h 1541040"/>
                <a:gd name="connsiteX1" fmla="*/ 506907 w 2292806"/>
                <a:gd name="connsiteY1" fmla="*/ 131023 h 1541040"/>
                <a:gd name="connsiteX2" fmla="*/ 1146404 w 2292806"/>
                <a:gd name="connsiteY2" fmla="*/ 1 h 1541040"/>
                <a:gd name="connsiteX3" fmla="*/ 1785902 w 2292806"/>
                <a:gd name="connsiteY3" fmla="*/ 131024 h 1541040"/>
                <a:gd name="connsiteX4" fmla="*/ 2292806 w 2292806"/>
                <a:gd name="connsiteY4" fmla="*/ 770523 h 1541040"/>
                <a:gd name="connsiteX5" fmla="*/ 1785900 w 2292806"/>
                <a:gd name="connsiteY5" fmla="*/ 1410020 h 1541040"/>
                <a:gd name="connsiteX6" fmla="*/ 1146402 w 2292806"/>
                <a:gd name="connsiteY6" fmla="*/ 1541043 h 1541040"/>
                <a:gd name="connsiteX7" fmla="*/ 506904 w 2292806"/>
                <a:gd name="connsiteY7" fmla="*/ 1410020 h 1541040"/>
                <a:gd name="connsiteX8" fmla="*/ -1 w 2292806"/>
                <a:gd name="connsiteY8" fmla="*/ 770522 h 1541040"/>
                <a:gd name="connsiteX9" fmla="*/ 0 w 2292806"/>
                <a:gd name="connsiteY9" fmla="*/ 770520 h 1541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92806" h="1541040">
                  <a:moveTo>
                    <a:pt x="0" y="770520"/>
                  </a:moveTo>
                  <a:cubicBezTo>
                    <a:pt x="1" y="513922"/>
                    <a:pt x="190051" y="274161"/>
                    <a:pt x="506907" y="131023"/>
                  </a:cubicBezTo>
                  <a:cubicBezTo>
                    <a:pt x="695970" y="45615"/>
                    <a:pt x="918605" y="1"/>
                    <a:pt x="1146404" y="1"/>
                  </a:cubicBezTo>
                  <a:cubicBezTo>
                    <a:pt x="1374204" y="1"/>
                    <a:pt x="1596838" y="45616"/>
                    <a:pt x="1785902" y="131024"/>
                  </a:cubicBezTo>
                  <a:cubicBezTo>
                    <a:pt x="2102758" y="274162"/>
                    <a:pt x="2292807" y="513924"/>
                    <a:pt x="2292806" y="770523"/>
                  </a:cubicBezTo>
                  <a:cubicBezTo>
                    <a:pt x="2292806" y="1027121"/>
                    <a:pt x="2102756" y="1266883"/>
                    <a:pt x="1785900" y="1410020"/>
                  </a:cubicBezTo>
                  <a:cubicBezTo>
                    <a:pt x="1596837" y="1495428"/>
                    <a:pt x="1374202" y="1541043"/>
                    <a:pt x="1146402" y="1541043"/>
                  </a:cubicBezTo>
                  <a:cubicBezTo>
                    <a:pt x="918603" y="1541043"/>
                    <a:pt x="695968" y="1495429"/>
                    <a:pt x="506904" y="1410020"/>
                  </a:cubicBezTo>
                  <a:cubicBezTo>
                    <a:pt x="190048" y="1266882"/>
                    <a:pt x="-2" y="1027120"/>
                    <a:pt x="-1" y="770522"/>
                  </a:cubicBezTo>
                  <a:cubicBezTo>
                    <a:pt x="-1" y="770521"/>
                    <a:pt x="0" y="770521"/>
                    <a:pt x="0" y="770520"/>
                  </a:cubicBezTo>
                  <a:close/>
                </a:path>
              </a:pathLst>
            </a:custGeom>
          </p:spPr>
          <p:style>
            <a:lnRef idx="1">
              <a:schemeClr val="accent5"/>
            </a:lnRef>
            <a:fillRef idx="2">
              <a:schemeClr val="accent5"/>
            </a:fillRef>
            <a:effectRef idx="1">
              <a:schemeClr val="accent5"/>
            </a:effectRef>
            <a:fontRef idx="minor">
              <a:schemeClr val="dk1"/>
            </a:fontRef>
          </p:style>
          <p:txBody>
            <a:bodyPr spcFirstLastPara="0" vert="horz" wrap="square" lIns="351014" tIns="240920" rIns="351014" bIns="240920" numCol="1" spcCol="1270" anchor="ctr" anchorCtr="0">
              <a:noAutofit/>
            </a:bodyPr>
            <a:lstStyle/>
            <a:p>
              <a:pPr lvl="0" algn="ctr" defTabSz="533400">
                <a:lnSpc>
                  <a:spcPct val="90000"/>
                </a:lnSpc>
                <a:spcBef>
                  <a:spcPct val="0"/>
                </a:spcBef>
                <a:spcAft>
                  <a:spcPct val="35000"/>
                </a:spcAft>
              </a:pPr>
              <a:r>
                <a:rPr lang="es-CR" sz="1200" kern="1200" dirty="0" smtClean="0"/>
                <a:t>Instrumento para la preparación de Comunicaciones Nacionales a la CMNUCC</a:t>
              </a:r>
              <a:endParaRPr lang="es-CR" sz="1200" kern="1200" dirty="0"/>
            </a:p>
          </p:txBody>
        </p:sp>
        <p:sp>
          <p:nvSpPr>
            <p:cNvPr id="9" name="Freeform 8"/>
            <p:cNvSpPr/>
            <p:nvPr/>
          </p:nvSpPr>
          <p:spPr>
            <a:xfrm rot="21597435">
              <a:off x="5590820" y="2930512"/>
              <a:ext cx="443367" cy="523953"/>
            </a:xfrm>
            <a:custGeom>
              <a:avLst/>
              <a:gdLst>
                <a:gd name="connsiteX0" fmla="*/ 0 w 443367"/>
                <a:gd name="connsiteY0" fmla="*/ 104791 h 523953"/>
                <a:gd name="connsiteX1" fmla="*/ 221684 w 443367"/>
                <a:gd name="connsiteY1" fmla="*/ 104791 h 523953"/>
                <a:gd name="connsiteX2" fmla="*/ 221684 w 443367"/>
                <a:gd name="connsiteY2" fmla="*/ 0 h 523953"/>
                <a:gd name="connsiteX3" fmla="*/ 443367 w 443367"/>
                <a:gd name="connsiteY3" fmla="*/ 261977 h 523953"/>
                <a:gd name="connsiteX4" fmla="*/ 221684 w 443367"/>
                <a:gd name="connsiteY4" fmla="*/ 523953 h 523953"/>
                <a:gd name="connsiteX5" fmla="*/ 221684 w 443367"/>
                <a:gd name="connsiteY5" fmla="*/ 419162 h 523953"/>
                <a:gd name="connsiteX6" fmla="*/ 0 w 443367"/>
                <a:gd name="connsiteY6" fmla="*/ 419162 h 523953"/>
                <a:gd name="connsiteX7" fmla="*/ 0 w 443367"/>
                <a:gd name="connsiteY7" fmla="*/ 104791 h 523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3367" h="523953">
                  <a:moveTo>
                    <a:pt x="0" y="104791"/>
                  </a:moveTo>
                  <a:lnTo>
                    <a:pt x="221684" y="104791"/>
                  </a:lnTo>
                  <a:lnTo>
                    <a:pt x="221684" y="0"/>
                  </a:lnTo>
                  <a:lnTo>
                    <a:pt x="443367" y="261977"/>
                  </a:lnTo>
                  <a:lnTo>
                    <a:pt x="221684" y="523953"/>
                  </a:lnTo>
                  <a:lnTo>
                    <a:pt x="221684" y="419162"/>
                  </a:lnTo>
                  <a:lnTo>
                    <a:pt x="0" y="419162"/>
                  </a:lnTo>
                  <a:lnTo>
                    <a:pt x="0" y="104791"/>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104791" rIns="133010" bIns="104790" numCol="1" spcCol="1270" anchor="ctr" anchorCtr="0">
              <a:noAutofit/>
            </a:bodyPr>
            <a:lstStyle/>
            <a:p>
              <a:pPr lvl="0" algn="ctr" defTabSz="977900">
                <a:lnSpc>
                  <a:spcPct val="90000"/>
                </a:lnSpc>
                <a:spcBef>
                  <a:spcPct val="0"/>
                </a:spcBef>
                <a:spcAft>
                  <a:spcPct val="35000"/>
                </a:spcAft>
              </a:pPr>
              <a:endParaRPr lang="es-CR" sz="2200" kern="1200"/>
            </a:p>
          </p:txBody>
        </p:sp>
        <p:sp>
          <p:nvSpPr>
            <p:cNvPr id="10" name="Freeform 9"/>
            <p:cNvSpPr/>
            <p:nvPr/>
          </p:nvSpPr>
          <p:spPr>
            <a:xfrm>
              <a:off x="6084169" y="2420881"/>
              <a:ext cx="2371646" cy="1541040"/>
            </a:xfrm>
            <a:custGeom>
              <a:avLst/>
              <a:gdLst>
                <a:gd name="connsiteX0" fmla="*/ 0 w 2371646"/>
                <a:gd name="connsiteY0" fmla="*/ 770520 h 1541040"/>
                <a:gd name="connsiteX1" fmla="*/ 539721 w 2371646"/>
                <a:gd name="connsiteY1" fmla="*/ 124417 h 1541040"/>
                <a:gd name="connsiteX2" fmla="*/ 1185825 w 2371646"/>
                <a:gd name="connsiteY2" fmla="*/ 1 h 1541040"/>
                <a:gd name="connsiteX3" fmla="*/ 1831929 w 2371646"/>
                <a:gd name="connsiteY3" fmla="*/ 124418 h 1541040"/>
                <a:gd name="connsiteX4" fmla="*/ 2371647 w 2371646"/>
                <a:gd name="connsiteY4" fmla="*/ 770523 h 1541040"/>
                <a:gd name="connsiteX5" fmla="*/ 1831927 w 2371646"/>
                <a:gd name="connsiteY5" fmla="*/ 1416627 h 1541040"/>
                <a:gd name="connsiteX6" fmla="*/ 1185823 w 2371646"/>
                <a:gd name="connsiteY6" fmla="*/ 1541043 h 1541040"/>
                <a:gd name="connsiteX7" fmla="*/ 539719 w 2371646"/>
                <a:gd name="connsiteY7" fmla="*/ 1416626 h 1541040"/>
                <a:gd name="connsiteX8" fmla="*/ 0 w 2371646"/>
                <a:gd name="connsiteY8" fmla="*/ 770521 h 1541040"/>
                <a:gd name="connsiteX9" fmla="*/ 0 w 2371646"/>
                <a:gd name="connsiteY9" fmla="*/ 770520 h 1541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71646" h="1541040">
                  <a:moveTo>
                    <a:pt x="0" y="770520"/>
                  </a:moveTo>
                  <a:cubicBezTo>
                    <a:pt x="1" y="509675"/>
                    <a:pt x="203103" y="266540"/>
                    <a:pt x="539721" y="124417"/>
                  </a:cubicBezTo>
                  <a:cubicBezTo>
                    <a:pt x="732040" y="43218"/>
                    <a:pt x="956472" y="1"/>
                    <a:pt x="1185825" y="1"/>
                  </a:cubicBezTo>
                  <a:cubicBezTo>
                    <a:pt x="1415178" y="1"/>
                    <a:pt x="1639610" y="43219"/>
                    <a:pt x="1831929" y="124418"/>
                  </a:cubicBezTo>
                  <a:cubicBezTo>
                    <a:pt x="2168547" y="266542"/>
                    <a:pt x="2371648" y="509677"/>
                    <a:pt x="2371647" y="770523"/>
                  </a:cubicBezTo>
                  <a:cubicBezTo>
                    <a:pt x="2371647" y="1031368"/>
                    <a:pt x="2168545" y="1274503"/>
                    <a:pt x="1831927" y="1416627"/>
                  </a:cubicBezTo>
                  <a:cubicBezTo>
                    <a:pt x="1639608" y="1497826"/>
                    <a:pt x="1415176" y="1541043"/>
                    <a:pt x="1185823" y="1541043"/>
                  </a:cubicBezTo>
                  <a:cubicBezTo>
                    <a:pt x="956470" y="1541043"/>
                    <a:pt x="732038" y="1497825"/>
                    <a:pt x="539719" y="1416626"/>
                  </a:cubicBezTo>
                  <a:cubicBezTo>
                    <a:pt x="203101" y="1274502"/>
                    <a:pt x="0" y="1031367"/>
                    <a:pt x="0" y="770521"/>
                  </a:cubicBezTo>
                  <a:lnTo>
                    <a:pt x="0" y="770520"/>
                  </a:lnTo>
                  <a:close/>
                </a:path>
              </a:pathLst>
            </a:custGeom>
          </p:spPr>
          <p:style>
            <a:lnRef idx="1">
              <a:schemeClr val="accent3"/>
            </a:lnRef>
            <a:fillRef idx="2">
              <a:schemeClr val="accent3"/>
            </a:fillRef>
            <a:effectRef idx="1">
              <a:schemeClr val="accent3"/>
            </a:effectRef>
            <a:fontRef idx="minor">
              <a:schemeClr val="dk1"/>
            </a:fontRef>
          </p:style>
          <p:txBody>
            <a:bodyPr spcFirstLastPara="0" vert="horz" wrap="square" lIns="362560" tIns="240920" rIns="362560" bIns="240920" numCol="1" spcCol="1270" anchor="ctr" anchorCtr="0">
              <a:noAutofit/>
            </a:bodyPr>
            <a:lstStyle/>
            <a:p>
              <a:pPr lvl="0" algn="ctr" defTabSz="533400">
                <a:lnSpc>
                  <a:spcPct val="90000"/>
                </a:lnSpc>
                <a:spcBef>
                  <a:spcPct val="0"/>
                </a:spcBef>
                <a:spcAft>
                  <a:spcPct val="35000"/>
                </a:spcAft>
              </a:pPr>
              <a:r>
                <a:rPr lang="es-CR" sz="1200" kern="1200" dirty="0" smtClean="0"/>
                <a:t>Instrumento para Sistemas de Monitoreo de Instituciones que aplican las  medidas de REDD de la CMNUCC en Costa Rica</a:t>
              </a:r>
              <a:endParaRPr lang="es-CR" sz="1200" kern="1200" dirty="0"/>
            </a:p>
          </p:txBody>
        </p:sp>
        <p:sp>
          <p:nvSpPr>
            <p:cNvPr id="11" name="Freeform 10"/>
            <p:cNvSpPr/>
            <p:nvPr/>
          </p:nvSpPr>
          <p:spPr>
            <a:xfrm rot="5400000">
              <a:off x="4376483" y="4039407"/>
              <a:ext cx="415473" cy="523953"/>
            </a:xfrm>
            <a:custGeom>
              <a:avLst/>
              <a:gdLst>
                <a:gd name="connsiteX0" fmla="*/ 0 w 415473"/>
                <a:gd name="connsiteY0" fmla="*/ 104791 h 523953"/>
                <a:gd name="connsiteX1" fmla="*/ 207737 w 415473"/>
                <a:gd name="connsiteY1" fmla="*/ 104791 h 523953"/>
                <a:gd name="connsiteX2" fmla="*/ 207737 w 415473"/>
                <a:gd name="connsiteY2" fmla="*/ 0 h 523953"/>
                <a:gd name="connsiteX3" fmla="*/ 415473 w 415473"/>
                <a:gd name="connsiteY3" fmla="*/ 261977 h 523953"/>
                <a:gd name="connsiteX4" fmla="*/ 207737 w 415473"/>
                <a:gd name="connsiteY4" fmla="*/ 523953 h 523953"/>
                <a:gd name="connsiteX5" fmla="*/ 207737 w 415473"/>
                <a:gd name="connsiteY5" fmla="*/ 419162 h 523953"/>
                <a:gd name="connsiteX6" fmla="*/ 0 w 415473"/>
                <a:gd name="connsiteY6" fmla="*/ 419162 h 523953"/>
                <a:gd name="connsiteX7" fmla="*/ 0 w 415473"/>
                <a:gd name="connsiteY7" fmla="*/ 104791 h 523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5473" h="523953">
                  <a:moveTo>
                    <a:pt x="0" y="104791"/>
                  </a:moveTo>
                  <a:lnTo>
                    <a:pt x="207737" y="104791"/>
                  </a:lnTo>
                  <a:lnTo>
                    <a:pt x="207737" y="0"/>
                  </a:lnTo>
                  <a:lnTo>
                    <a:pt x="415473" y="261977"/>
                  </a:lnTo>
                  <a:lnTo>
                    <a:pt x="207737" y="523953"/>
                  </a:lnTo>
                  <a:lnTo>
                    <a:pt x="207737" y="419162"/>
                  </a:lnTo>
                  <a:lnTo>
                    <a:pt x="0" y="419162"/>
                  </a:lnTo>
                  <a:lnTo>
                    <a:pt x="0" y="104791"/>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04790" rIns="124642" bIns="104792" numCol="1" spcCol="1270" anchor="ctr" anchorCtr="0">
              <a:noAutofit/>
            </a:bodyPr>
            <a:lstStyle/>
            <a:p>
              <a:pPr lvl="0" algn="ctr" defTabSz="977900">
                <a:lnSpc>
                  <a:spcPct val="90000"/>
                </a:lnSpc>
                <a:spcBef>
                  <a:spcPct val="0"/>
                </a:spcBef>
                <a:spcAft>
                  <a:spcPct val="35000"/>
                </a:spcAft>
              </a:pPr>
              <a:endParaRPr lang="es-CR" sz="2200" kern="1200"/>
            </a:p>
          </p:txBody>
        </p:sp>
        <p:sp>
          <p:nvSpPr>
            <p:cNvPr id="12" name="Freeform 11"/>
            <p:cNvSpPr/>
            <p:nvPr/>
          </p:nvSpPr>
          <p:spPr>
            <a:xfrm>
              <a:off x="3293799" y="4581137"/>
              <a:ext cx="2580842" cy="1541040"/>
            </a:xfrm>
            <a:custGeom>
              <a:avLst/>
              <a:gdLst>
                <a:gd name="connsiteX0" fmla="*/ 0 w 2580842"/>
                <a:gd name="connsiteY0" fmla="*/ 770520 h 1541040"/>
                <a:gd name="connsiteX1" fmla="*/ 628864 w 2580842"/>
                <a:gd name="connsiteY1" fmla="*/ 108963 h 1541040"/>
                <a:gd name="connsiteX2" fmla="*/ 1290422 w 2580842"/>
                <a:gd name="connsiteY2" fmla="*/ 2 h 1541040"/>
                <a:gd name="connsiteX3" fmla="*/ 1951981 w 2580842"/>
                <a:gd name="connsiteY3" fmla="*/ 108964 h 1541040"/>
                <a:gd name="connsiteX4" fmla="*/ 2580842 w 2580842"/>
                <a:gd name="connsiteY4" fmla="*/ 770524 h 1541040"/>
                <a:gd name="connsiteX5" fmla="*/ 1951979 w 2580842"/>
                <a:gd name="connsiteY5" fmla="*/ 1432082 h 1541040"/>
                <a:gd name="connsiteX6" fmla="*/ 1290421 w 2580842"/>
                <a:gd name="connsiteY6" fmla="*/ 1541044 h 1541040"/>
                <a:gd name="connsiteX7" fmla="*/ 628862 w 2580842"/>
                <a:gd name="connsiteY7" fmla="*/ 1432082 h 1541040"/>
                <a:gd name="connsiteX8" fmla="*/ 0 w 2580842"/>
                <a:gd name="connsiteY8" fmla="*/ 770523 h 1541040"/>
                <a:gd name="connsiteX9" fmla="*/ 0 w 2580842"/>
                <a:gd name="connsiteY9" fmla="*/ 770520 h 1541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42" h="1541040">
                  <a:moveTo>
                    <a:pt x="0" y="770520"/>
                  </a:moveTo>
                  <a:cubicBezTo>
                    <a:pt x="1" y="499280"/>
                    <a:pt x="238845" y="248019"/>
                    <a:pt x="628864" y="108963"/>
                  </a:cubicBezTo>
                  <a:cubicBezTo>
                    <a:pt x="828870" y="37654"/>
                    <a:pt x="1057474" y="2"/>
                    <a:pt x="1290422" y="2"/>
                  </a:cubicBezTo>
                  <a:cubicBezTo>
                    <a:pt x="1523370" y="2"/>
                    <a:pt x="1751974" y="37654"/>
                    <a:pt x="1951981" y="108964"/>
                  </a:cubicBezTo>
                  <a:cubicBezTo>
                    <a:pt x="2342000" y="248021"/>
                    <a:pt x="2580844" y="499283"/>
                    <a:pt x="2580842" y="770524"/>
                  </a:cubicBezTo>
                  <a:cubicBezTo>
                    <a:pt x="2580842" y="1041764"/>
                    <a:pt x="2341998" y="1293026"/>
                    <a:pt x="1951979" y="1432082"/>
                  </a:cubicBezTo>
                  <a:cubicBezTo>
                    <a:pt x="1751973" y="1503392"/>
                    <a:pt x="1523369" y="1541044"/>
                    <a:pt x="1290421" y="1541044"/>
                  </a:cubicBezTo>
                  <a:cubicBezTo>
                    <a:pt x="1057473" y="1541044"/>
                    <a:pt x="828869" y="1503392"/>
                    <a:pt x="628862" y="1432082"/>
                  </a:cubicBezTo>
                  <a:cubicBezTo>
                    <a:pt x="238843" y="1293025"/>
                    <a:pt x="-1" y="1041763"/>
                    <a:pt x="0" y="770523"/>
                  </a:cubicBezTo>
                  <a:lnTo>
                    <a:pt x="0" y="770520"/>
                  </a:lnTo>
                  <a:close/>
                </a:path>
              </a:pathLst>
            </a:custGeom>
          </p:spPr>
          <p:style>
            <a:lnRef idx="1">
              <a:schemeClr val="accent2"/>
            </a:lnRef>
            <a:fillRef idx="2">
              <a:schemeClr val="accent2"/>
            </a:fillRef>
            <a:effectRef idx="1">
              <a:schemeClr val="accent2"/>
            </a:effectRef>
            <a:fontRef idx="minor">
              <a:schemeClr val="dk1"/>
            </a:fontRef>
          </p:style>
          <p:txBody>
            <a:bodyPr spcFirstLastPara="0" vert="horz" wrap="square" lIns="393196" tIns="240920" rIns="393196" bIns="240920" numCol="1" spcCol="1270" anchor="ctr" anchorCtr="0">
              <a:noAutofit/>
            </a:bodyPr>
            <a:lstStyle/>
            <a:p>
              <a:pPr lvl="0" algn="ctr" defTabSz="533400">
                <a:lnSpc>
                  <a:spcPct val="90000"/>
                </a:lnSpc>
                <a:spcBef>
                  <a:spcPct val="0"/>
                </a:spcBef>
                <a:spcAft>
                  <a:spcPct val="35000"/>
                </a:spcAft>
              </a:pPr>
              <a:r>
                <a:rPr lang="es-CR" sz="1200" kern="1200" dirty="0" smtClean="0"/>
                <a:t>Instrumento para  la toma de decisiones de Gobierno  para el desarrollo  e implementación  de Políticas, Programas o Proyectos  en Costa Rica</a:t>
              </a:r>
              <a:endParaRPr lang="es-CR" sz="1200" kern="1200" dirty="0"/>
            </a:p>
          </p:txBody>
        </p:sp>
        <p:sp>
          <p:nvSpPr>
            <p:cNvPr id="13" name="Freeform 12"/>
            <p:cNvSpPr/>
            <p:nvPr/>
          </p:nvSpPr>
          <p:spPr>
            <a:xfrm rot="21602619">
              <a:off x="3209369" y="2930525"/>
              <a:ext cx="382224" cy="523954"/>
            </a:xfrm>
            <a:custGeom>
              <a:avLst/>
              <a:gdLst>
                <a:gd name="connsiteX0" fmla="*/ 0 w 382223"/>
                <a:gd name="connsiteY0" fmla="*/ 104791 h 523953"/>
                <a:gd name="connsiteX1" fmla="*/ 191112 w 382223"/>
                <a:gd name="connsiteY1" fmla="*/ 104791 h 523953"/>
                <a:gd name="connsiteX2" fmla="*/ 191112 w 382223"/>
                <a:gd name="connsiteY2" fmla="*/ 0 h 523953"/>
                <a:gd name="connsiteX3" fmla="*/ 382223 w 382223"/>
                <a:gd name="connsiteY3" fmla="*/ 261977 h 523953"/>
                <a:gd name="connsiteX4" fmla="*/ 191112 w 382223"/>
                <a:gd name="connsiteY4" fmla="*/ 523953 h 523953"/>
                <a:gd name="connsiteX5" fmla="*/ 191112 w 382223"/>
                <a:gd name="connsiteY5" fmla="*/ 419162 h 523953"/>
                <a:gd name="connsiteX6" fmla="*/ 0 w 382223"/>
                <a:gd name="connsiteY6" fmla="*/ 419162 h 523953"/>
                <a:gd name="connsiteX7" fmla="*/ 0 w 382223"/>
                <a:gd name="connsiteY7" fmla="*/ 104791 h 523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2223" h="523953">
                  <a:moveTo>
                    <a:pt x="382223" y="419162"/>
                  </a:moveTo>
                  <a:lnTo>
                    <a:pt x="191111" y="419162"/>
                  </a:lnTo>
                  <a:lnTo>
                    <a:pt x="191111" y="523953"/>
                  </a:lnTo>
                  <a:lnTo>
                    <a:pt x="0" y="261976"/>
                  </a:lnTo>
                  <a:lnTo>
                    <a:pt x="191111" y="0"/>
                  </a:lnTo>
                  <a:lnTo>
                    <a:pt x="191111" y="104791"/>
                  </a:lnTo>
                  <a:lnTo>
                    <a:pt x="382223" y="104791"/>
                  </a:lnTo>
                  <a:lnTo>
                    <a:pt x="382223" y="419162"/>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14667" tIns="104792" rIns="0" bIns="104790" numCol="1" spcCol="1270" anchor="ctr" anchorCtr="0">
              <a:noAutofit/>
            </a:bodyPr>
            <a:lstStyle/>
            <a:p>
              <a:pPr lvl="0" algn="ctr" defTabSz="977900">
                <a:lnSpc>
                  <a:spcPct val="90000"/>
                </a:lnSpc>
                <a:spcBef>
                  <a:spcPct val="0"/>
                </a:spcBef>
                <a:spcAft>
                  <a:spcPct val="35000"/>
                </a:spcAft>
              </a:pPr>
              <a:endParaRPr lang="es-CR" sz="2200" kern="1200"/>
            </a:p>
          </p:txBody>
        </p:sp>
        <p:sp>
          <p:nvSpPr>
            <p:cNvPr id="14" name="Freeform 13"/>
            <p:cNvSpPr/>
            <p:nvPr/>
          </p:nvSpPr>
          <p:spPr>
            <a:xfrm>
              <a:off x="755586" y="2420890"/>
              <a:ext cx="2420528" cy="1541040"/>
            </a:xfrm>
            <a:custGeom>
              <a:avLst/>
              <a:gdLst>
                <a:gd name="connsiteX0" fmla="*/ 0 w 2420528"/>
                <a:gd name="connsiteY0" fmla="*/ 770520 h 1541040"/>
                <a:gd name="connsiteX1" fmla="*/ 560293 w 2420528"/>
                <a:gd name="connsiteY1" fmla="*/ 120548 h 1541040"/>
                <a:gd name="connsiteX2" fmla="*/ 1210265 w 2420528"/>
                <a:gd name="connsiteY2" fmla="*/ 1 h 1541040"/>
                <a:gd name="connsiteX3" fmla="*/ 1860238 w 2420528"/>
                <a:gd name="connsiteY3" fmla="*/ 120549 h 1541040"/>
                <a:gd name="connsiteX4" fmla="*/ 2420528 w 2420528"/>
                <a:gd name="connsiteY4" fmla="*/ 770523 h 1541040"/>
                <a:gd name="connsiteX5" fmla="*/ 1860236 w 2420528"/>
                <a:gd name="connsiteY5" fmla="*/ 1420496 h 1541040"/>
                <a:gd name="connsiteX6" fmla="*/ 1210263 w 2420528"/>
                <a:gd name="connsiteY6" fmla="*/ 1541043 h 1541040"/>
                <a:gd name="connsiteX7" fmla="*/ 560290 w 2420528"/>
                <a:gd name="connsiteY7" fmla="*/ 1420495 h 1541040"/>
                <a:gd name="connsiteX8" fmla="*/ -1 w 2420528"/>
                <a:gd name="connsiteY8" fmla="*/ 770522 h 1541040"/>
                <a:gd name="connsiteX9" fmla="*/ 0 w 2420528"/>
                <a:gd name="connsiteY9" fmla="*/ 770520 h 1541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20528" h="1541040">
                  <a:moveTo>
                    <a:pt x="0" y="770520"/>
                  </a:moveTo>
                  <a:cubicBezTo>
                    <a:pt x="1" y="507136"/>
                    <a:pt x="211315" y="261999"/>
                    <a:pt x="560293" y="120548"/>
                  </a:cubicBezTo>
                  <a:cubicBezTo>
                    <a:pt x="754527" y="41819"/>
                    <a:pt x="980007" y="1"/>
                    <a:pt x="1210265" y="1"/>
                  </a:cubicBezTo>
                  <a:cubicBezTo>
                    <a:pt x="1440523" y="1"/>
                    <a:pt x="1666004" y="41820"/>
                    <a:pt x="1860238" y="120549"/>
                  </a:cubicBezTo>
                  <a:cubicBezTo>
                    <a:pt x="2209216" y="262000"/>
                    <a:pt x="2420529" y="507138"/>
                    <a:pt x="2420528" y="770523"/>
                  </a:cubicBezTo>
                  <a:cubicBezTo>
                    <a:pt x="2420528" y="1033907"/>
                    <a:pt x="2209214" y="1279045"/>
                    <a:pt x="1860236" y="1420496"/>
                  </a:cubicBezTo>
                  <a:cubicBezTo>
                    <a:pt x="1666002" y="1499225"/>
                    <a:pt x="1440522" y="1541044"/>
                    <a:pt x="1210263" y="1541043"/>
                  </a:cubicBezTo>
                  <a:cubicBezTo>
                    <a:pt x="980005" y="1541043"/>
                    <a:pt x="754525" y="1499224"/>
                    <a:pt x="560290" y="1420495"/>
                  </a:cubicBezTo>
                  <a:cubicBezTo>
                    <a:pt x="211312" y="1279044"/>
                    <a:pt x="-2" y="1033906"/>
                    <a:pt x="-1" y="770522"/>
                  </a:cubicBezTo>
                  <a:cubicBezTo>
                    <a:pt x="-1" y="770521"/>
                    <a:pt x="0" y="770521"/>
                    <a:pt x="0" y="770520"/>
                  </a:cubicBezTo>
                  <a:close/>
                </a:path>
              </a:pathLst>
            </a:custGeom>
          </p:spPr>
          <p:style>
            <a:lnRef idx="1">
              <a:schemeClr val="accent4"/>
            </a:lnRef>
            <a:fillRef idx="2">
              <a:schemeClr val="accent4"/>
            </a:fillRef>
            <a:effectRef idx="1">
              <a:schemeClr val="accent4"/>
            </a:effectRef>
            <a:fontRef idx="minor">
              <a:schemeClr val="dk1"/>
            </a:fontRef>
          </p:style>
          <p:txBody>
            <a:bodyPr spcFirstLastPara="0" vert="horz" wrap="square" lIns="369718" tIns="240920" rIns="369718" bIns="240920" numCol="1" spcCol="1270" anchor="ctr" anchorCtr="0">
              <a:noAutofit/>
            </a:bodyPr>
            <a:lstStyle/>
            <a:p>
              <a:pPr lvl="0" algn="ctr" defTabSz="533400">
                <a:lnSpc>
                  <a:spcPct val="90000"/>
                </a:lnSpc>
                <a:spcBef>
                  <a:spcPct val="0"/>
                </a:spcBef>
                <a:spcAft>
                  <a:spcPct val="35000"/>
                </a:spcAft>
              </a:pPr>
              <a:r>
                <a:rPr lang="es-CR" sz="1200" kern="1200" dirty="0" smtClean="0"/>
                <a:t>Instrumento para Instituciones, Organizaciones, Individuos, interesados  UCC en la aplicación de las medidas de REDD  de la CMNUCC en Costa Ric</a:t>
              </a:r>
              <a:r>
                <a:rPr lang="es-CR" sz="900" kern="1200" dirty="0" smtClean="0"/>
                <a:t>a</a:t>
              </a:r>
              <a:endParaRPr lang="es-CR" sz="900" kern="1200" dirty="0"/>
            </a:p>
          </p:txBody>
        </p:sp>
      </p:grpSp>
    </p:spTree>
    <p:extLst>
      <p:ext uri="{BB962C8B-B14F-4D97-AF65-F5344CB8AC3E}">
        <p14:creationId xmlns:p14="http://schemas.microsoft.com/office/powerpoint/2010/main" val="18239989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lantilla4-sin-logos.png"/>
          <p:cNvPicPr>
            <a:picLocks noChangeAspect="1"/>
          </p:cNvPicPr>
          <p:nvPr/>
        </p:nvPicPr>
        <p:blipFill>
          <a:blip r:embed="rId2" cstate="print"/>
          <a:stretch>
            <a:fillRect/>
          </a:stretch>
        </p:blipFill>
        <p:spPr>
          <a:xfrm>
            <a:off x="-228600" y="-495300"/>
            <a:ext cx="9144000" cy="6858000"/>
          </a:xfrm>
          <a:prstGeom prst="rect">
            <a:avLst/>
          </a:prstGeom>
        </p:spPr>
      </p:pic>
      <p:sp>
        <p:nvSpPr>
          <p:cNvPr id="6" name="Subtitle 5"/>
          <p:cNvSpPr txBox="1">
            <a:spLocks/>
          </p:cNvSpPr>
          <p:nvPr/>
        </p:nvSpPr>
        <p:spPr>
          <a:xfrm>
            <a:off x="-76200" y="990600"/>
            <a:ext cx="9601200" cy="5410200"/>
          </a:xfrm>
          <a:prstGeom prst="rect">
            <a:avLst/>
          </a:prstGeom>
        </p:spPr>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endParaRPr lang="en-US" b="1" dirty="0" smtClean="0">
              <a:latin typeface="Frutiger Linotype" pitchFamily="34" charset="0"/>
            </a:endParaRPr>
          </a:p>
          <a:p>
            <a:pPr algn="ctr"/>
            <a:endParaRPr lang="en-GB" sz="2400" dirty="0" smtClean="0"/>
          </a:p>
          <a:p>
            <a:pPr marL="0" indent="0" algn="ctr">
              <a:lnSpc>
                <a:spcPct val="120000"/>
              </a:lnSpc>
              <a:spcBef>
                <a:spcPts val="0"/>
              </a:spcBef>
              <a:buNone/>
            </a:pPr>
            <a:r>
              <a:rPr lang="en-GB" sz="2400" dirty="0" smtClean="0"/>
              <a:t> </a:t>
            </a:r>
            <a:r>
              <a:rPr lang="en-GB" sz="4500" dirty="0" smtClean="0"/>
              <a:t>Alexandra </a:t>
            </a:r>
            <a:r>
              <a:rPr lang="en-GB" sz="4500" dirty="0" err="1" smtClean="0"/>
              <a:t>Sáenz</a:t>
            </a:r>
            <a:r>
              <a:rPr lang="en-GB" sz="4500" dirty="0" smtClean="0"/>
              <a:t> </a:t>
            </a:r>
            <a:r>
              <a:rPr lang="en-GB" sz="3800" dirty="0" smtClean="0"/>
              <a:t>	</a:t>
            </a:r>
          </a:p>
          <a:p>
            <a:pPr marL="0" indent="0" algn="ctr">
              <a:lnSpc>
                <a:spcPct val="120000"/>
              </a:lnSpc>
              <a:spcBef>
                <a:spcPts val="0"/>
              </a:spcBef>
              <a:buNone/>
            </a:pPr>
            <a:endParaRPr lang="en-US" sz="1600" dirty="0" smtClean="0">
              <a:latin typeface="Helvetica" pitchFamily="34" charset="0"/>
            </a:endParaRPr>
          </a:p>
          <a:p>
            <a:pPr marL="0" indent="0" algn="ctr">
              <a:lnSpc>
                <a:spcPct val="120000"/>
              </a:lnSpc>
              <a:spcBef>
                <a:spcPts val="0"/>
              </a:spcBef>
              <a:buNone/>
            </a:pPr>
            <a:r>
              <a:rPr lang="en-US" sz="3800" u="sng" dirty="0" smtClean="0">
                <a:solidFill>
                  <a:srgbClr val="0070C0"/>
                </a:solidFill>
                <a:latin typeface="Helvetica" pitchFamily="34" charset="0"/>
                <a:hlinkClick r:id="rId3"/>
              </a:rPr>
              <a:t>ASaenz@fonafifo.go.cr</a:t>
            </a:r>
            <a:endParaRPr lang="en-US" sz="3800" u="sng" dirty="0" smtClean="0">
              <a:solidFill>
                <a:srgbClr val="0070C0"/>
              </a:solidFill>
              <a:latin typeface="Helvetica" pitchFamily="34" charset="0"/>
            </a:endParaRPr>
          </a:p>
          <a:p>
            <a:pPr marL="0" indent="0" algn="ctr">
              <a:lnSpc>
                <a:spcPct val="120000"/>
              </a:lnSpc>
              <a:spcBef>
                <a:spcPts val="0"/>
              </a:spcBef>
              <a:buNone/>
            </a:pPr>
            <a:endParaRPr lang="en-US" sz="3800" dirty="0" smtClean="0">
              <a:latin typeface="Helvetica" pitchFamily="34" charset="0"/>
            </a:endParaRPr>
          </a:p>
          <a:p>
            <a:pPr marL="0" indent="0" algn="ctr">
              <a:lnSpc>
                <a:spcPct val="120000"/>
              </a:lnSpc>
              <a:spcBef>
                <a:spcPts val="0"/>
              </a:spcBef>
              <a:buNone/>
            </a:pPr>
            <a:r>
              <a:rPr lang="en-US" sz="3800" dirty="0">
                <a:latin typeface="Helvetica" pitchFamily="34" charset="0"/>
              </a:rPr>
              <a:t>a</a:t>
            </a:r>
            <a:r>
              <a:rPr lang="en-US" sz="3800" dirty="0" smtClean="0">
                <a:latin typeface="Helvetica" pitchFamily="34" charset="0"/>
              </a:rPr>
              <a:t>nd </a:t>
            </a:r>
          </a:p>
          <a:p>
            <a:pPr marL="0" indent="0" algn="ctr">
              <a:lnSpc>
                <a:spcPct val="120000"/>
              </a:lnSpc>
              <a:spcBef>
                <a:spcPts val="0"/>
              </a:spcBef>
              <a:buNone/>
            </a:pPr>
            <a:endParaRPr lang="en-US" sz="3800" dirty="0" smtClean="0">
              <a:latin typeface="Helvetica" pitchFamily="34" charset="0"/>
            </a:endParaRPr>
          </a:p>
          <a:p>
            <a:pPr marL="0" indent="0" algn="ctr">
              <a:lnSpc>
                <a:spcPct val="120000"/>
              </a:lnSpc>
              <a:spcBef>
                <a:spcPts val="0"/>
              </a:spcBef>
              <a:buNone/>
            </a:pPr>
            <a:r>
              <a:rPr lang="en-US" sz="3800" dirty="0" smtClean="0">
                <a:latin typeface="Helvetica" pitchFamily="34" charset="0"/>
              </a:rPr>
              <a:t>Thais </a:t>
            </a:r>
            <a:r>
              <a:rPr lang="en-US" sz="3800" dirty="0" err="1">
                <a:latin typeface="Helvetica" pitchFamily="34" charset="0"/>
              </a:rPr>
              <a:t>Linhares-Juvenal</a:t>
            </a:r>
            <a:endParaRPr lang="en-US" sz="3800" dirty="0">
              <a:latin typeface="Helvetica" pitchFamily="34" charset="0"/>
            </a:endParaRPr>
          </a:p>
          <a:p>
            <a:pPr algn="ctr">
              <a:lnSpc>
                <a:spcPct val="120000"/>
              </a:lnSpc>
              <a:spcBef>
                <a:spcPts val="0"/>
              </a:spcBef>
            </a:pPr>
            <a:endParaRPr lang="en-US" sz="1600" dirty="0">
              <a:latin typeface="Helvetica" pitchFamily="34" charset="0"/>
            </a:endParaRPr>
          </a:p>
          <a:p>
            <a:pPr marL="0" indent="0" algn="ctr">
              <a:lnSpc>
                <a:spcPct val="120000"/>
              </a:lnSpc>
              <a:spcBef>
                <a:spcPts val="0"/>
              </a:spcBef>
              <a:buNone/>
            </a:pPr>
            <a:r>
              <a:rPr lang="en-US" sz="3800" dirty="0">
                <a:latin typeface="Helvetica" pitchFamily="34" charset="0"/>
                <a:hlinkClick r:id="rId4"/>
              </a:rPr>
              <a:t>Thais.Juvenal@un-redd.org</a:t>
            </a:r>
            <a:r>
              <a:rPr lang="en-US" sz="3800" dirty="0">
                <a:latin typeface="Helvetica" pitchFamily="34" charset="0"/>
              </a:rPr>
              <a:t> </a:t>
            </a:r>
            <a:endParaRPr lang="en-US" sz="3800" b="1" dirty="0" smtClean="0">
              <a:latin typeface="Helvetica" pitchFamily="34" charset="0"/>
            </a:endParaRPr>
          </a:p>
          <a:p>
            <a:pPr marL="0" indent="0" algn="ctr">
              <a:lnSpc>
                <a:spcPct val="120000"/>
              </a:lnSpc>
              <a:spcBef>
                <a:spcPts val="0"/>
              </a:spcBef>
              <a:buNone/>
            </a:pPr>
            <a:r>
              <a:rPr lang="en-US" sz="3800" dirty="0" smtClean="0">
                <a:latin typeface="Helvetica" pitchFamily="34" charset="0"/>
                <a:hlinkClick r:id="rId5"/>
              </a:rPr>
              <a:t/>
            </a:r>
            <a:br>
              <a:rPr lang="en-US" sz="3800" dirty="0" smtClean="0">
                <a:latin typeface="Helvetica" pitchFamily="34" charset="0"/>
                <a:hlinkClick r:id="rId5"/>
              </a:rPr>
            </a:br>
            <a:r>
              <a:rPr lang="en-US" dirty="0" smtClean="0">
                <a:latin typeface="Helvetica" pitchFamily="34" charset="0"/>
              </a:rPr>
              <a:t>Website: </a:t>
            </a:r>
            <a:r>
              <a:rPr lang="en-US" dirty="0" smtClean="0">
                <a:latin typeface="Helvetica" pitchFamily="34" charset="0"/>
                <a:hlinkClick r:id="rId5"/>
              </a:rPr>
              <a:t>http://www.un-redd.org</a:t>
            </a:r>
            <a:endParaRPr lang="en-US" dirty="0" smtClean="0">
              <a:latin typeface="Helvetica" pitchFamily="34" charset="0"/>
            </a:endParaRPr>
          </a:p>
          <a:p>
            <a:pPr marL="0" indent="0" algn="ctr">
              <a:lnSpc>
                <a:spcPct val="120000"/>
              </a:lnSpc>
              <a:spcBef>
                <a:spcPts val="0"/>
              </a:spcBef>
              <a:buNone/>
            </a:pPr>
            <a:endParaRPr lang="en-US" sz="3800" dirty="0">
              <a:latin typeface="Helvetica" pitchFamily="34" charset="0"/>
            </a:endParaRPr>
          </a:p>
          <a:p>
            <a:pPr marL="0" indent="0" algn="ctr">
              <a:lnSpc>
                <a:spcPct val="120000"/>
              </a:lnSpc>
              <a:spcBef>
                <a:spcPts val="0"/>
              </a:spcBef>
              <a:buNone/>
            </a:pPr>
            <a:r>
              <a:rPr lang="en-US" sz="3800" b="1" dirty="0">
                <a:latin typeface="Helvetica" pitchFamily="34" charset="0"/>
              </a:rPr>
              <a:t>Thank </a:t>
            </a:r>
            <a:r>
              <a:rPr lang="en-US" sz="3800" b="1" dirty="0" smtClean="0">
                <a:latin typeface="Helvetica" pitchFamily="34" charset="0"/>
              </a:rPr>
              <a:t>You!</a:t>
            </a:r>
            <a:endParaRPr lang="en-US" sz="3800" b="1" dirty="0">
              <a:latin typeface="Helvetica" pitchFamily="34" charset="0"/>
            </a:endParaRPr>
          </a:p>
          <a:p>
            <a:pPr marL="0" indent="0" algn="ctr">
              <a:buNone/>
            </a:pPr>
            <a:endParaRPr lang="en-US" sz="3800" dirty="0">
              <a:latin typeface="Helvetica" pitchFamily="34" charset="0"/>
            </a:endParaRPr>
          </a:p>
        </p:txBody>
      </p:sp>
    </p:spTree>
    <p:extLst>
      <p:ext uri="{BB962C8B-B14F-4D97-AF65-F5344CB8AC3E}">
        <p14:creationId xmlns:p14="http://schemas.microsoft.com/office/powerpoint/2010/main" val="17649562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36325</TotalTime>
  <Words>3402</Words>
  <Application>Microsoft Office PowerPoint</Application>
  <PresentationFormat>On-screen Show (4:3)</PresentationFormat>
  <Paragraphs>472</Paragraphs>
  <Slides>30</Slides>
  <Notes>10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30</vt:i4>
      </vt:variant>
    </vt:vector>
  </HeadingPairs>
  <TitlesOfParts>
    <vt:vector size="33" baseType="lpstr">
      <vt:lpstr>Office Theme</vt:lpstr>
      <vt:lpstr>10_Custom Design</vt:lpstr>
      <vt:lpstr>Acrobat Document</vt:lpstr>
      <vt:lpstr>PowerPoint Presentation</vt:lpstr>
      <vt:lpstr>OUTLINE OF SESSION</vt:lpstr>
      <vt:lpstr>PowerPoint Presentation</vt:lpstr>
      <vt:lpstr>PowerPoint Presentation</vt:lpstr>
      <vt:lpstr>PowerPoint Presentation</vt:lpstr>
      <vt:lpstr>TARGETED SUPPORT – AMOUNT APPROVED, 1 JULY</vt:lpstr>
      <vt:lpstr>TARGETED SUPPORT – BY WORK AREA</vt:lpstr>
      <vt:lpstr>PowerPoint Presentation</vt:lpstr>
      <vt:lpstr>PowerPoint Presentation</vt:lpstr>
      <vt:lpstr>PowerPoint Presentation</vt:lpstr>
      <vt:lpstr>PowerPoint Presentation</vt:lpstr>
      <vt:lpstr>PowerPoint Presentation</vt:lpstr>
      <vt:lpstr>COUNTY RESULTS &amp; PROGRESS</vt:lpstr>
      <vt:lpstr>PowerPoint Presentation</vt:lpstr>
      <vt:lpstr>PowerPoint Presentation</vt:lpstr>
      <vt:lpstr>             COSTA RICA – TARGETED SUPPORT</vt:lpstr>
      <vt:lpstr>PowerPoint Presentation</vt:lpstr>
      <vt:lpstr>PowerPoint Presentation</vt:lpstr>
      <vt:lpstr>Costa Rica –  from identification of needs to approval of targeted support </vt:lpstr>
      <vt:lpstr>PowerPoint Presentation</vt:lpstr>
      <vt:lpstr>                     Resumen de Proyecto financiado con Targeted      Support de Programa ONU-REDD y por Fonafifo</vt:lpstr>
      <vt:lpstr>            Proyecto Diseño de Sistema de Información  sobre Salvaguardas de REDD (CP. 16)</vt:lpstr>
      <vt:lpstr>PowerPoint Presentation</vt:lpstr>
      <vt:lpstr>Criterios utilizados  para la selección de indicadores:</vt:lpstr>
      <vt:lpstr>Formato base de Hoja Metodológica  para los indicadores de CR</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Linda Mumoki</dc:creator>
  <cp:lastModifiedBy>Linda Mumoki</cp:lastModifiedBy>
  <cp:revision>221</cp:revision>
  <cp:lastPrinted>2014-07-03T14:19:14Z</cp:lastPrinted>
  <dcterms:created xsi:type="dcterms:W3CDTF">2012-09-11T07:20:24Z</dcterms:created>
  <dcterms:modified xsi:type="dcterms:W3CDTF">2014-07-10T08:57:08Z</dcterms:modified>
</cp:coreProperties>
</file>