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4"/>
  </p:notesMasterIdLst>
  <p:sldIdLst>
    <p:sldId id="279" r:id="rId2"/>
    <p:sldId id="325" r:id="rId3"/>
    <p:sldId id="300" r:id="rId4"/>
    <p:sldId id="301" r:id="rId5"/>
    <p:sldId id="302" r:id="rId6"/>
    <p:sldId id="305" r:id="rId7"/>
    <p:sldId id="321" r:id="rId8"/>
    <p:sldId id="322" r:id="rId9"/>
    <p:sldId id="323" r:id="rId10"/>
    <p:sldId id="261" r:id="rId11"/>
    <p:sldId id="298" r:id="rId12"/>
    <p:sldId id="277" r:id="rId13"/>
    <p:sldId id="327" r:id="rId14"/>
    <p:sldId id="308" r:id="rId15"/>
    <p:sldId id="286" r:id="rId16"/>
    <p:sldId id="312" r:id="rId17"/>
    <p:sldId id="313" r:id="rId18"/>
    <p:sldId id="314" r:id="rId19"/>
    <p:sldId id="315" r:id="rId20"/>
    <p:sldId id="326" r:id="rId21"/>
    <p:sldId id="324" r:id="rId22"/>
    <p:sldId id="30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webesa" initials="M" lastIdx="1" clrIdx="0"/>
  <p:cmAuthor id="1" name="Josep A. Gari" initials="JAG" lastIdx="1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763" autoAdjust="0"/>
  </p:normalViewPr>
  <p:slideViewPr>
    <p:cSldViewPr>
      <p:cViewPr>
        <p:scale>
          <a:sx n="60" d="100"/>
          <a:sy n="60" d="100"/>
        </p:scale>
        <p:origin x="-1758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6CCBE-492C-45A3-A090-1B50AEA3429D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241D1D-A167-4564-A1BE-8433268C80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403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Author: Uganda Atlas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41D1D-A167-4564-A1BE-8433268C80E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Photo by Dr Sara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41D1D-A167-4564-A1BE-8433268C80E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Photo by Dr Sara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41D1D-A167-4564-A1BE-8433268C80E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5D3497-D2F6-4083-9C96-A53B670B4A9D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41D1D-A167-4564-A1BE-8433268C80E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Photo</a:t>
            </a:r>
            <a:r>
              <a:rPr lang="en-US" baseline="0" dirty="0" smtClean="0"/>
              <a:t> by </a:t>
            </a:r>
            <a:r>
              <a:rPr lang="en-US" baseline="0" dirty="0" err="1" smtClean="0"/>
              <a:t>Kazoora</a:t>
            </a:r>
            <a:r>
              <a:rPr lang="en-US" baseline="0" dirty="0" smtClean="0"/>
              <a:t> (UNDP Report 2012)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41D1D-A167-4564-A1BE-8433268C80E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Phot</a:t>
            </a:r>
            <a:r>
              <a:rPr lang="en-US" baseline="0" dirty="0" smtClean="0"/>
              <a:t>o Attribute: Uganda Atlas at http://content.yudu.com/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41D1D-A167-4564-A1BE-8433268C80E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72CC9-829E-4464-85CF-2DC697B405C0}" type="datetimeFigureOut">
              <a:rPr lang="en-US" smtClean="0"/>
              <a:pPr/>
              <a:t>09/07/2014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EBAD9-97CA-47DC-B08C-1DB07C490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21637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600" dirty="0" smtClean="0"/>
              <a:t>UN-REDD PROGRAMME 12</a:t>
            </a:r>
            <a:r>
              <a:rPr lang="en-US" sz="3600" baseline="30000" dirty="0" smtClean="0"/>
              <a:t>th</a:t>
            </a:r>
            <a:r>
              <a:rPr lang="en-US" sz="3600" dirty="0" smtClean="0"/>
              <a:t> </a:t>
            </a:r>
            <a:br>
              <a:rPr lang="en-US" sz="3600" dirty="0" smtClean="0"/>
            </a:br>
            <a:r>
              <a:rPr lang="en-US" sz="3600" dirty="0" smtClean="0"/>
              <a:t>POLICY BOARD MEETING</a:t>
            </a:r>
            <a:endParaRPr lang="en-US" sz="3600" b="1" dirty="0">
              <a:latin typeface="+mj-lt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2514601"/>
            <a:ext cx="8305800" cy="3810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sz="3000" b="1" dirty="0" smtClean="0"/>
              <a:t>UGANDA’S INITIAL IDEAS AND ROAD MAP </a:t>
            </a:r>
          </a:p>
          <a:p>
            <a:pPr algn="ctr">
              <a:buNone/>
            </a:pPr>
            <a:r>
              <a:rPr lang="en-US" sz="3000" b="1" dirty="0" smtClean="0"/>
              <a:t>FOR THE </a:t>
            </a:r>
          </a:p>
          <a:p>
            <a:pPr algn="ctr">
              <a:buNone/>
            </a:pPr>
            <a:r>
              <a:rPr lang="en-US" sz="3000" b="1" dirty="0" smtClean="0"/>
              <a:t>DEVELOPMENT OF A NATIONAL PROGRAMME IN SUPPORT TO UGANDA’S NATIONAL REDD+ PROGRAMME</a:t>
            </a:r>
          </a:p>
          <a:p>
            <a:pPr algn="ctr">
              <a:buNone/>
            </a:pPr>
            <a:r>
              <a:rPr lang="en-US" sz="1800" b="1" dirty="0" smtClean="0">
                <a:solidFill>
                  <a:schemeClr val="accent6">
                    <a:lumMod val="50000"/>
                  </a:schemeClr>
                </a:solidFill>
              </a:rPr>
              <a:t>The National REDD+ Secretariat: Lima (Peru)  on 8 July  2014</a:t>
            </a:r>
            <a:endParaRPr lang="en-US" sz="1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2455" t="18333" r="56540" b="59000"/>
          <a:stretch>
            <a:fillRect/>
          </a:stretch>
        </p:blipFill>
        <p:spPr bwMode="auto">
          <a:xfrm>
            <a:off x="228600" y="152400"/>
            <a:ext cx="22860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02" name="Picture 2" descr="C:\Users\Mwebesa\Downloads\Uganda districts 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2743200" y="0"/>
            <a:ext cx="640080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000" b="1" dirty="0" smtClean="0"/>
              <a:t>Uganda’s  VISION for REDD+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en-US" sz="2600" b="1" u="sng" dirty="0" smtClean="0">
                <a:solidFill>
                  <a:schemeClr val="bg2">
                    <a:lumMod val="10000"/>
                  </a:schemeClr>
                </a:solidFill>
              </a:rPr>
              <a:t>The Goal of the R-PP is to ensure that </a:t>
            </a:r>
            <a:r>
              <a:rPr lang="en-GB" sz="2600" b="1" u="sng" dirty="0" smtClean="0">
                <a:solidFill>
                  <a:schemeClr val="bg2">
                    <a:lumMod val="10000"/>
                  </a:schemeClr>
                </a:solidFill>
              </a:rPr>
              <a:t>“Uganda is Ready for REDD+”:</a:t>
            </a:r>
            <a:endParaRPr lang="en-US" sz="2600" b="1" u="sng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/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Development &amp; elaboration of </a:t>
            </a:r>
            <a:r>
              <a:rPr lang="en-GB" sz="2000" u="sng" dirty="0" smtClean="0">
                <a:solidFill>
                  <a:schemeClr val="bg2">
                    <a:lumMod val="10000"/>
                  </a:schemeClr>
                </a:solidFill>
              </a:rPr>
              <a:t>Options</a:t>
            </a:r>
            <a:r>
              <a:rPr lang="en-GB" sz="2000" dirty="0" smtClean="0">
                <a:solidFill>
                  <a:schemeClr val="bg2">
                    <a:lumMod val="10000"/>
                  </a:schemeClr>
                </a:solidFill>
              </a:rPr>
              <a:t>  for DD &amp; practices  needed for </a:t>
            </a:r>
            <a:r>
              <a:rPr lang="en-GB" sz="2000" u="sng" dirty="0" smtClean="0">
                <a:solidFill>
                  <a:schemeClr val="bg2">
                    <a:lumMod val="10000"/>
                  </a:schemeClr>
                </a:solidFill>
              </a:rPr>
              <a:t>SMF/SFM &amp; for Conservation; </a:t>
            </a:r>
            <a:r>
              <a:rPr lang="en-GB" sz="2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en-US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/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Ensuring </a:t>
            </a:r>
            <a:r>
              <a:rPr lang="en-GB" sz="2400" u="sng" dirty="0" smtClean="0">
                <a:solidFill>
                  <a:schemeClr val="bg2">
                    <a:lumMod val="10000"/>
                  </a:schemeClr>
                </a:solidFill>
              </a:rPr>
              <a:t>stakeholder engagement</a:t>
            </a:r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;</a:t>
            </a:r>
            <a:endParaRPr lang="en-US" sz="2400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/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Development of Tools and Methodologies &amp; Systems (NFMS + SIS)</a:t>
            </a:r>
            <a:endParaRPr lang="en-US" sz="2400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/>
            <a:r>
              <a:rPr lang="en-GB" sz="2400" dirty="0" smtClean="0">
                <a:solidFill>
                  <a:schemeClr val="bg2">
                    <a:lumMod val="10000"/>
                  </a:schemeClr>
                </a:solidFill>
              </a:rPr>
              <a:t>Strengthening of National and institutional capacities</a:t>
            </a:r>
            <a:endParaRPr lang="en-US" sz="2400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0"/>
            <a:r>
              <a:rPr lang="en-US" sz="2600" b="1" u="sng" dirty="0" smtClean="0">
                <a:solidFill>
                  <a:schemeClr val="bg2">
                    <a:lumMod val="10000"/>
                  </a:schemeClr>
                </a:solidFill>
              </a:rPr>
              <a:t>Sector Vision:</a:t>
            </a:r>
            <a:r>
              <a:rPr lang="en-US" sz="2600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</a:rPr>
              <a:t>REDD+’s catalytic  role for restoring the forests and the value of the forestry sector as an integral part of Uganda’s green economic growth is recognised and actively promoted</a:t>
            </a:r>
          </a:p>
          <a:p>
            <a:endParaRPr lang="en-US" sz="26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000" b="1" dirty="0" smtClean="0"/>
              <a:t>Uganda’s  VISION for REDD+</a:t>
            </a:r>
            <a:endParaRPr lang="en-US" sz="3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en-US" sz="2400" b="1" u="sng" dirty="0" smtClean="0"/>
              <a:t>Institutional vision</a:t>
            </a:r>
            <a:r>
              <a:rPr lang="en-US" sz="2400" b="1" dirty="0" smtClean="0"/>
              <a:t>: </a:t>
            </a:r>
          </a:p>
          <a:p>
            <a:pPr lvl="1"/>
            <a:r>
              <a:rPr lang="en-US" sz="2400" dirty="0" smtClean="0"/>
              <a:t>capacity  to deliver &amp;  coordinate with other sectors;</a:t>
            </a:r>
          </a:p>
          <a:p>
            <a:pPr lvl="1"/>
            <a:r>
              <a:rPr lang="en-US" sz="2400" dirty="0" smtClean="0"/>
              <a:t>Institutions linked to drivers of REDD+ cooperate &amp; Act to address them;</a:t>
            </a:r>
          </a:p>
          <a:p>
            <a:r>
              <a:rPr lang="en-US" sz="2400" b="1" u="sng" dirty="0" smtClean="0"/>
              <a:t>Biophysical Vision</a:t>
            </a:r>
            <a:r>
              <a:rPr lang="en-US" sz="2400" b="1" dirty="0" smtClean="0"/>
              <a:t>: </a:t>
            </a:r>
            <a:r>
              <a:rPr lang="en-US" sz="2400" dirty="0" smtClean="0"/>
              <a:t>Deforestation (</a:t>
            </a:r>
            <a:r>
              <a:rPr lang="en-US" sz="2400" i="1" dirty="0" smtClean="0"/>
              <a:t>circa</a:t>
            </a:r>
            <a:r>
              <a:rPr lang="en-US" sz="2400" dirty="0" smtClean="0"/>
              <a:t>: 90,000+ Ha per year)  reduced to 1990 baseline by 2040.  </a:t>
            </a:r>
          </a:p>
          <a:p>
            <a:r>
              <a:rPr lang="en-US" sz="2400" b="1" u="sng" dirty="0" smtClean="0"/>
              <a:t>Sustainability vision</a:t>
            </a:r>
            <a:r>
              <a:rPr lang="en-US" sz="2400" b="1" dirty="0" smtClean="0"/>
              <a:t>: </a:t>
            </a:r>
            <a:r>
              <a:rPr lang="en-US" sz="2400" dirty="0" smtClean="0"/>
              <a:t>REDD+ is expected to catalyze the forestry sector to:</a:t>
            </a:r>
          </a:p>
          <a:p>
            <a:pPr lvl="1"/>
            <a:r>
              <a:rPr lang="en-US" sz="2400" dirty="0" smtClean="0"/>
              <a:t> meet its environment services + continue providing  livelihood &amp; economic roles; + to  continue meeting society (cultural) and </a:t>
            </a:r>
          </a:p>
          <a:p>
            <a:pPr lvl="1"/>
            <a:r>
              <a:rPr lang="en-US" sz="2400" dirty="0" smtClean="0"/>
              <a:t>provide these services in perpetuity i.e. Sustainably</a:t>
            </a:r>
          </a:p>
          <a:p>
            <a:endParaRPr lang="en-US" sz="2600" u="sng" dirty="0" smtClean="0"/>
          </a:p>
          <a:p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 smtClean="0"/>
              <a:t>Part of Mabira Forest (a PA in Central Uganda)</a:t>
            </a:r>
            <a:endParaRPr lang="en-US" sz="3200" dirty="0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157" t="11785" r="2140" b="12452"/>
          <a:stretch>
            <a:fillRect/>
          </a:stretch>
        </p:blipFill>
        <p:spPr bwMode="auto">
          <a:xfrm>
            <a:off x="457200" y="1447800"/>
            <a:ext cx="8305800" cy="51054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800" b="1" u="sng" dirty="0" smtClean="0"/>
              <a:t/>
            </a:r>
            <a:br>
              <a:rPr lang="en-GB" sz="2800" b="1" u="sng" dirty="0" smtClean="0"/>
            </a:br>
            <a:r>
              <a:rPr lang="en-US" sz="2800" b="1" u="sng" dirty="0" smtClean="0"/>
              <a:t>WHAT IS ALREADY UNDERWAY:  </a:t>
            </a:r>
            <a:br>
              <a:rPr lang="en-US" sz="2800" b="1" u="sng" dirty="0" smtClean="0"/>
            </a:br>
            <a:r>
              <a:rPr lang="fr-FR" sz="2800" dirty="0" smtClean="0"/>
              <a:t>National REDD+ Management Arrangements 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324600" y="1600200"/>
            <a:ext cx="2362200" cy="452596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u="sng" dirty="0" smtClean="0"/>
              <a:t>Status to date</a:t>
            </a:r>
          </a:p>
          <a:p>
            <a:r>
              <a:rPr lang="en-US" dirty="0" smtClean="0"/>
              <a:t>The Policy was approved by a pre-Cabinet Committee on Environment</a:t>
            </a:r>
          </a:p>
          <a:p>
            <a:r>
              <a:rPr lang="en-US" dirty="0" smtClean="0"/>
              <a:t>An inaugural Meeting with the New Climate Change Policy Committee (CCPC) held on June 25, 2014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791200" cy="45259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en-US" sz="2200" b="1" u="sng" dirty="0" smtClean="0"/>
              <a:t>Planned </a:t>
            </a:r>
          </a:p>
          <a:p>
            <a:r>
              <a:rPr lang="en-US" sz="2200" dirty="0" smtClean="0"/>
              <a:t>REDD+ is Embedded in the Climate Change Policy (CCP);</a:t>
            </a:r>
          </a:p>
          <a:p>
            <a:r>
              <a:rPr lang="en-US" sz="2200" dirty="0" smtClean="0"/>
              <a:t>A Climate Change Policy Committee (CCPC) </a:t>
            </a:r>
            <a:r>
              <a:rPr lang="en-US" sz="2200" u="sng" dirty="0" smtClean="0"/>
              <a:t>incorporates</a:t>
            </a:r>
            <a:r>
              <a:rPr lang="en-US" sz="2200" dirty="0" smtClean="0"/>
              <a:t> the Steering Committee</a:t>
            </a:r>
          </a:p>
          <a:p>
            <a:r>
              <a:rPr lang="en-US" sz="2200" dirty="0" smtClean="0"/>
              <a:t>A national REDD+ Technical Committee (NTC) replaces the RWG</a:t>
            </a:r>
          </a:p>
          <a:p>
            <a:r>
              <a:rPr lang="en-US" sz="2200" dirty="0" smtClean="0"/>
              <a:t>Taskforces : </a:t>
            </a:r>
          </a:p>
          <a:p>
            <a:pPr lvl="1"/>
            <a:r>
              <a:rPr lang="en-US" sz="2200" dirty="0" smtClean="0"/>
              <a:t>The SESA / Consultation and Participation Task Force </a:t>
            </a:r>
          </a:p>
          <a:p>
            <a:pPr lvl="1"/>
            <a:r>
              <a:rPr lang="en-US" sz="2200" dirty="0" smtClean="0"/>
              <a:t>Policy, </a:t>
            </a:r>
          </a:p>
          <a:p>
            <a:pPr lvl="1"/>
            <a:r>
              <a:rPr lang="en-US" sz="2200" dirty="0" smtClean="0"/>
              <a:t>Reference Level 	</a:t>
            </a:r>
          </a:p>
          <a:p>
            <a:pPr lvl="1"/>
            <a:endParaRPr lang="en-US" sz="2200" dirty="0" smtClean="0"/>
          </a:p>
          <a:p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800" b="1" u="sng" dirty="0" smtClean="0"/>
              <a:t/>
            </a:r>
            <a:br>
              <a:rPr lang="en-GB" sz="2800" b="1" u="sng" dirty="0" smtClean="0"/>
            </a:br>
            <a:r>
              <a:rPr lang="en-US" sz="2800" b="1" u="sng" dirty="0" smtClean="0"/>
              <a:t>WHAT IS ALREADY UNDERWAY:  </a:t>
            </a:r>
            <a:br>
              <a:rPr lang="en-US" sz="2800" b="1" u="sng" dirty="0" smtClean="0"/>
            </a:br>
            <a:r>
              <a:rPr lang="en-US" sz="2800" b="1" u="sng" dirty="0" smtClean="0"/>
              <a:t>On  Multiple Components 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3352800" y="1600200"/>
            <a:ext cx="5334000" cy="45259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u="sng" dirty="0" smtClean="0">
                <a:solidFill>
                  <a:schemeClr val="bg1"/>
                </a:solidFill>
              </a:rPr>
              <a:t>Status to date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Management coordination in progress</a:t>
            </a:r>
            <a:endParaRPr lang="en-GB" strike="sngStrike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Staff Recruitments (Technical &amp; Communication) underway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Consultancies &amp; M.o.Us: </a:t>
            </a:r>
            <a:r>
              <a:rPr lang="en-GB" dirty="0" err="1" smtClean="0">
                <a:solidFill>
                  <a:schemeClr val="bg1"/>
                </a:solidFill>
              </a:rPr>
              <a:t>ToRs</a:t>
            </a:r>
            <a:r>
              <a:rPr lang="en-GB" dirty="0" smtClean="0">
                <a:solidFill>
                  <a:schemeClr val="bg1"/>
                </a:solidFill>
              </a:rPr>
              <a:t> for about 10 contracts under preparation;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Mid-Term Report for FCPF due in March 2015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Initiatives on sub-national REDD+</a:t>
            </a: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Content Placeholder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743200" cy="452596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2400" b="1" u="sng" dirty="0" smtClean="0"/>
              <a:t>Current Support Portfolio: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/>
              <a:t>World Bank’s FCPF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/>
              <a:t>Austrian Development Cooperation (ADC)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/>
              <a:t>UN-REDD Targeted Support;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/>
              <a:t>Government of Uganda;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/>
              <a:t>Norway /</a:t>
            </a:r>
            <a:r>
              <a:rPr lang="en-US" sz="2200" dirty="0" err="1" smtClean="0"/>
              <a:t>Norad</a:t>
            </a:r>
            <a:r>
              <a:rPr lang="en-US" sz="2200" dirty="0" smtClean="0"/>
              <a:t>/</a:t>
            </a:r>
            <a:r>
              <a:rPr lang="en-US" sz="2200" dirty="0" err="1" smtClean="0"/>
              <a:t>Norhed</a:t>
            </a:r>
            <a:endParaRPr lang="en-US" sz="2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/>
              <a:t>DANIDA/IUCN/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 smtClean="0"/>
              <a:t>Unknown to CSOs &amp; Universities </a:t>
            </a:r>
          </a:p>
          <a:p>
            <a:pPr>
              <a:buNone/>
            </a:pPr>
            <a:endParaRPr lang="en-US" sz="2400" b="1" u="sng" dirty="0" smtClean="0"/>
          </a:p>
          <a:p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 cstate="print"/>
          <a:srcRect l="24375" t="10000" r="22500" b="9789"/>
          <a:stretch>
            <a:fillRect/>
          </a:stretch>
        </p:blipFill>
        <p:spPr bwMode="auto">
          <a:xfrm>
            <a:off x="533400" y="762000"/>
            <a:ext cx="82296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71596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l"/>
            <a:r>
              <a:rPr lang="en-GB" sz="2200" b="1" u="sng" dirty="0" smtClean="0"/>
              <a:t>PART 2:  </a:t>
            </a:r>
            <a:r>
              <a:rPr lang="en-US" sz="2200" b="1" u="sng" dirty="0" smtClean="0"/>
              <a:t>WHAT IS ALREADY UNDERWAY</a:t>
            </a:r>
            <a:r>
              <a:rPr lang="en-US" sz="2200" dirty="0" smtClean="0"/>
              <a:t>: Draft Report on Multiple B of REDD+ Part of UN-REDD Targeted Support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 l="17969" t="17857" r="14646" b="8929"/>
          <a:stretch>
            <a:fillRect/>
          </a:stretch>
        </p:blipFill>
        <p:spPr bwMode="auto">
          <a:xfrm>
            <a:off x="152400" y="152400"/>
            <a:ext cx="2743200" cy="3810000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4" cstate="print"/>
          <a:srcRect l="26087" t="19643" r="19565" b="19643"/>
          <a:stretch>
            <a:fillRect/>
          </a:stretch>
        </p:blipFill>
        <p:spPr bwMode="auto">
          <a:xfrm>
            <a:off x="3048000" y="228600"/>
            <a:ext cx="2895600" cy="3733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5" cstate="print"/>
          <a:srcRect l="20000" t="21429" r="18741" b="7143"/>
          <a:stretch>
            <a:fillRect/>
          </a:stretch>
        </p:blipFill>
        <p:spPr bwMode="auto">
          <a:xfrm>
            <a:off x="228600" y="4038600"/>
            <a:ext cx="8686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8" name="Picture 6"/>
          <p:cNvPicPr>
            <a:picLocks noChangeAspect="1" noChangeArrowheads="1"/>
          </p:cNvPicPr>
          <p:nvPr/>
        </p:nvPicPr>
        <p:blipFill>
          <a:blip r:embed="rId6" cstate="print"/>
          <a:srcRect l="6838" t="15152" r="5074" b="15151"/>
          <a:stretch>
            <a:fillRect/>
          </a:stretch>
        </p:blipFill>
        <p:spPr bwMode="auto">
          <a:xfrm>
            <a:off x="228600" y="5486400"/>
            <a:ext cx="8686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9" name="Picture 7"/>
          <p:cNvPicPr>
            <a:picLocks noChangeAspect="1" noChangeArrowheads="1"/>
          </p:cNvPicPr>
          <p:nvPr/>
        </p:nvPicPr>
        <p:blipFill>
          <a:blip r:embed="rId7" cstate="print"/>
          <a:srcRect t="8000" r="71250" b="23000"/>
          <a:stretch>
            <a:fillRect/>
          </a:stretch>
        </p:blipFill>
        <p:spPr bwMode="auto">
          <a:xfrm>
            <a:off x="6096000" y="152400"/>
            <a:ext cx="2819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 l="8575" t="18121" r="19635" b="9732"/>
          <a:stretch>
            <a:fillRect/>
          </a:stretch>
        </p:blipFill>
        <p:spPr bwMode="auto">
          <a:xfrm>
            <a:off x="304800" y="1524000"/>
            <a:ext cx="8458200" cy="5181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304800" y="0"/>
            <a:ext cx="8458200" cy="13716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900" b="1" dirty="0" smtClean="0"/>
              <a:t>Status of Forest Resources: </a:t>
            </a:r>
            <a:r>
              <a:rPr lang="en-US" sz="2800" dirty="0" smtClean="0"/>
              <a:t>15% Cover Vs 24% (1990); annual forest loss between 88,000 -92,000 Ha </a:t>
            </a:r>
            <a:r>
              <a:rPr lang="en-US" sz="2000" dirty="0" smtClean="0"/>
              <a:t>(ca.2005/2010)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/>
              <a:t>Uganda’s R-PP identified: drivers of deforestation and forest degradation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Agricultural Encroachment 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Charcoal Production 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Firewood harvesting 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Timber harvesting 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Livestock Grazing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Addressing needs of Forest Dependent People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Policy, legal, institutional framework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53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1386" t="51875" r="29771" b="6250"/>
          <a:stretch>
            <a:fillRect/>
          </a:stretch>
        </p:blipFill>
        <p:spPr bwMode="auto">
          <a:xfrm>
            <a:off x="3733800" y="3429000"/>
            <a:ext cx="4953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304800"/>
            <a:ext cx="504825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 l="25000" t="25000" r="25000" b="45435"/>
          <a:stretch>
            <a:fillRect/>
          </a:stretch>
        </p:blipFill>
        <p:spPr bwMode="auto">
          <a:xfrm>
            <a:off x="457200" y="1600200"/>
            <a:ext cx="8229600" cy="4953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>National Development Goals: Forestry in Uganda’s “Vision 2040” Targets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600" b="1" dirty="0" smtClean="0"/>
              <a:t> GAP ANALYSIS AND POTENTIAL AREAS OF SUPPORT BY UN-REDD PROGRAMME </a:t>
            </a:r>
            <a:endParaRPr lang="en-US" sz="2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A joint FCPF &amp; UN-REDD mission in June served to assess status of planning and finance for REDD+ readiness, which identified 4 major lines of UN-REDD support: </a:t>
            </a:r>
          </a:p>
          <a:p>
            <a:pPr lvl="1"/>
            <a:r>
              <a:rPr lang="en-US" dirty="0" smtClean="0"/>
              <a:t>policy dimensions of REDD+ Strategy work (2b); </a:t>
            </a:r>
          </a:p>
          <a:p>
            <a:pPr lvl="1"/>
            <a:r>
              <a:rPr lang="en-US" dirty="0" smtClean="0"/>
              <a:t>NFMS &amp; MRV (4a); </a:t>
            </a:r>
          </a:p>
          <a:p>
            <a:pPr lvl="1"/>
            <a:r>
              <a:rPr lang="en-US" dirty="0" smtClean="0"/>
              <a:t>demonstration of REDD+ (anticipating implementation); and </a:t>
            </a:r>
          </a:p>
          <a:p>
            <a:pPr lvl="1"/>
            <a:r>
              <a:rPr lang="en-US" dirty="0" smtClean="0"/>
              <a:t>enhanced coordination and technical advisory support (1a).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PART 3a. GAP ANALYSIS </a:t>
            </a:r>
            <a:r>
              <a:rPr lang="en-GB" sz="1800" b="1" dirty="0" smtClean="0">
                <a:latin typeface="Cambria"/>
                <a:ea typeface="Times New Roman"/>
                <a:cs typeface="Times New Roman"/>
              </a:rPr>
              <a:t>Support from FCPF &amp; ADC  as % of R-PP Budgeted Requirement (The financial Gap still above 50%)</a:t>
            </a:r>
            <a:r>
              <a:rPr lang="en-US" sz="1800" b="1" dirty="0" smtClean="0">
                <a:ea typeface="Times New Roman"/>
                <a:cs typeface="Times New Roman"/>
              </a:rPr>
              <a:t/>
            </a:r>
            <a:br>
              <a:rPr lang="en-US" sz="1800" b="1" dirty="0" smtClean="0">
                <a:ea typeface="Times New Roman"/>
                <a:cs typeface="Times New Roman"/>
              </a:rPr>
            </a:b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398" y="1143002"/>
          <a:ext cx="8153401" cy="494008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00202"/>
                <a:gridCol w="4724400"/>
                <a:gridCol w="1828799"/>
              </a:tblGrid>
              <a:tr h="6291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/>
                        <a:t>Components</a:t>
                      </a:r>
                      <a:endParaRPr lang="en-US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/>
                        <a:t>Sub-components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/>
                        <a:t>Support Status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552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/>
                        <a:t>1. Readiness Organization and Consultation</a:t>
                      </a:r>
                      <a:endParaRPr lang="en-US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r-FR" sz="1800" dirty="0"/>
                        <a:t>1a. </a:t>
                      </a:r>
                      <a:r>
                        <a:rPr lang="fr-FR" sz="1800"/>
                        <a:t>National REDD+ Management Arrangements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 smtClean="0"/>
                        <a:t>16.30 % (FCPF)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556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/>
                        <a:t>1b. Consultation, Participation, and Outreach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29104">
                <a:tc row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600"/>
                        <a:t>2. REDD+ Strategy Preparation</a:t>
                      </a:r>
                      <a:endParaRPr lang="en-US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>
                          <a:tab pos="139700" algn="l"/>
                          <a:tab pos="457200" algn="l"/>
                        </a:tabLst>
                      </a:pPr>
                      <a:r>
                        <a:rPr lang="en-GB" sz="1800" dirty="0"/>
                        <a:t>2a. </a:t>
                      </a:r>
                      <a:r>
                        <a:rPr lang="en-GB" sz="1800"/>
                        <a:t>Assessment of Land Use, Land Use Change Drivers, Forest Law, Policy and Governance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40.66 % (FCPF)</a:t>
                      </a:r>
                      <a:endParaRPr lang="en-US" sz="1800" dirty="0" smtClean="0"/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5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/>
                        <a:t>2b. REDD+ Strategy Options</a:t>
                      </a:r>
                      <a:endParaRPr lang="en-U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45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/>
                        <a:t>2c. Implementation Framework</a:t>
                      </a:r>
                      <a:endParaRPr lang="en-US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145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/>
                        <a:t>2d. Social and Environmental Impacts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3678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600" dirty="0"/>
                        <a:t>3. Reference Emissions Level/Reference Levels</a:t>
                      </a:r>
                      <a:endParaRPr lang="en-US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156.39 % (FCPF)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552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600" dirty="0"/>
                        <a:t>4. Monitoring Systems for Forests and Safeguards</a:t>
                      </a:r>
                      <a:endParaRPr lang="en-US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1800" dirty="0"/>
                        <a:t>4a. National Forest Monitoring System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/>
                        <a:t>83. 69 % (Austria)</a:t>
                      </a:r>
                      <a:r>
                        <a:rPr lang="en-GB" sz="1800" kern="1200" baseline="0" dirty="0" smtClean="0"/>
                        <a:t> + UN-REDD (Targeted)</a:t>
                      </a:r>
                      <a:endParaRPr lang="en-GB" sz="1800" dirty="0" smtClean="0"/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dirty="0">
                        <a:solidFill>
                          <a:srgbClr val="0070C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037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>
                          <a:tab pos="139700" algn="l"/>
                          <a:tab pos="457200" algn="l"/>
                        </a:tabLst>
                      </a:pPr>
                      <a:r>
                        <a:rPr lang="en-GB" sz="1800" dirty="0"/>
                        <a:t>4b. Information System for Multiple Benefits, Other Impacts, Governance, and Safeguards</a:t>
                      </a:r>
                      <a:endParaRPr lang="en-US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800" dirty="0">
                        <a:solidFill>
                          <a:srgbClr val="0070C0"/>
                        </a:solidFill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US" sz="2000" b="1" dirty="0" smtClean="0"/>
              <a:t> </a:t>
            </a:r>
            <a:r>
              <a:rPr lang="en-US" sz="2000" dirty="0" smtClean="0"/>
              <a:t>GAP ANALYSIS AND POTENTIAL AREAS OF SUPPORT BY UN-REDD PROGRAMME 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571500" indent="-514350">
              <a:buFont typeface="+mj-lt"/>
              <a:buAutoNum type="arabicPeriod"/>
            </a:pPr>
            <a:r>
              <a:rPr lang="en-GB" dirty="0" smtClean="0"/>
              <a:t>R-PP Components that offer highest potential of complementarity;</a:t>
            </a:r>
          </a:p>
          <a:p>
            <a:pPr marL="571500" indent="-514350">
              <a:buFont typeface="+mj-lt"/>
              <a:buAutoNum type="arabicPeriod"/>
            </a:pPr>
            <a:r>
              <a:rPr lang="en-GB" dirty="0" smtClean="0"/>
              <a:t>R-PP components that the UN-REDD has greatest comparative advantage</a:t>
            </a:r>
          </a:p>
          <a:p>
            <a:pPr marL="571500" indent="-514350">
              <a:buFont typeface="+mj-lt"/>
              <a:buAutoNum type="arabicPeriod"/>
            </a:pPr>
            <a:r>
              <a:rPr lang="en-GB" dirty="0" smtClean="0"/>
              <a:t>New areas that would catalyse in-country efforts, and remove barriers to meeting national forestry Goals </a:t>
            </a:r>
          </a:p>
          <a:p>
            <a:pPr marL="1371600" lvl="2" indent="-514350">
              <a:buNone/>
            </a:pPr>
            <a:endParaRPr lang="en-GB" dirty="0" smtClean="0"/>
          </a:p>
          <a:p>
            <a:pPr marL="571500" indent="-514350">
              <a:buFont typeface="+mj-lt"/>
              <a:buAutoNum type="arabicPeriod"/>
            </a:pPr>
            <a:endParaRPr lang="en-US" sz="40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US" sz="2400" b="1" dirty="0" smtClean="0"/>
              <a:t> GAP ANALYSIS AND POTENTIAL AREAS OF SUPPORT BY UN-REDD PROGRAMME : </a:t>
            </a:r>
            <a:br>
              <a:rPr lang="en-US" sz="2400" b="1" dirty="0" smtClean="0"/>
            </a:br>
            <a:r>
              <a:rPr lang="en-US" sz="2400" b="1" dirty="0" smtClean="0"/>
              <a:t/>
            </a:r>
            <a:br>
              <a:rPr lang="en-US" sz="2400" b="1" dirty="0" smtClean="0"/>
            </a:br>
            <a:endParaRPr lang="en-US" sz="24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lvl="0">
              <a:buNone/>
            </a:pPr>
            <a:r>
              <a:rPr lang="en-GB" b="1" u="sng" dirty="0" smtClean="0">
                <a:solidFill>
                  <a:schemeClr val="bg2">
                    <a:lumMod val="10000"/>
                  </a:schemeClr>
                </a:solidFill>
              </a:rPr>
              <a:t>Policy measures &amp; multi-sectoral dialogue: </a:t>
            </a:r>
            <a:endParaRPr lang="en-GB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UN-REDD can support Uganda with the analysis of policy options and measures for REDD+, </a:t>
            </a: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facilitating a robust cross-sectoral policy level engagement for the REDD+ strategy. </a:t>
            </a: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This would nicely complement the technical design of the REDD+ strategy under World Bank support (which employs the SESA approach), adding the required policy and political dimensions, so that the national REDD+ strategy is robust, transformational and anchored in national development policy.</a:t>
            </a:r>
          </a:p>
          <a:p>
            <a:pPr lvl="1"/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UNDP, which is already supporting green development policy work in Uganda, has within UN-REDD the expertise to support this stream of work, together with FAO and UNEP expertise.</a:t>
            </a:r>
          </a:p>
          <a:p>
            <a:endParaRPr lang="en-US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GB" sz="2400" b="1" dirty="0" smtClean="0"/>
              <a:t/>
            </a:r>
            <a:br>
              <a:rPr lang="en-GB" sz="2400" b="1" dirty="0" smtClean="0"/>
            </a:br>
            <a:r>
              <a:rPr lang="en-US" sz="2400" b="1" dirty="0" smtClean="0"/>
              <a:t>GAP ANALYSIS AND POTENTIAL AREAS OF SUPPORT BY UN-REDD PROGRAMME </a:t>
            </a:r>
            <a:br>
              <a:rPr lang="en-US" sz="2400" b="1" dirty="0" smtClean="0"/>
            </a:br>
            <a:r>
              <a:rPr lang="en-US" sz="2400" b="1" dirty="0" smtClean="0"/>
              <a:t/>
            </a:r>
            <a:br>
              <a:rPr lang="en-US" sz="2400" b="1" dirty="0" smtClean="0"/>
            </a:br>
            <a:endParaRPr lang="en-US" sz="24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en-GB" sz="2400" b="1" u="sng" dirty="0" smtClean="0">
                <a:solidFill>
                  <a:schemeClr val="bg2">
                    <a:lumMod val="10000"/>
                  </a:schemeClr>
                </a:solidFill>
              </a:rPr>
              <a:t>NFMS with MRV functions [plus design of a SIS]</a:t>
            </a:r>
            <a:r>
              <a:rPr lang="en-GB" sz="2400" u="sng" dirty="0" smtClean="0">
                <a:solidFill>
                  <a:schemeClr val="bg2">
                    <a:lumMod val="10000"/>
                  </a:schemeClr>
                </a:solidFill>
              </a:rPr>
              <a:t>. </a:t>
            </a:r>
          </a:p>
          <a:p>
            <a:pPr lvl="1"/>
            <a:r>
              <a:rPr lang="en-GB" sz="2200" dirty="0" smtClean="0">
                <a:solidFill>
                  <a:schemeClr val="bg2">
                    <a:lumMod val="10000"/>
                  </a:schemeClr>
                </a:solidFill>
              </a:rPr>
              <a:t>The most distinctive gap R-PP Readiness is the design of a National Forest Monitoring System (NFMS) with Measuring, Reporting and Verification (MRV) functions. </a:t>
            </a:r>
          </a:p>
          <a:p>
            <a:pPr lvl="1"/>
            <a:r>
              <a:rPr lang="en-GB" sz="2200" dirty="0" smtClean="0">
                <a:solidFill>
                  <a:schemeClr val="bg2">
                    <a:lumMod val="10000"/>
                  </a:schemeClr>
                </a:solidFill>
              </a:rPr>
              <a:t>A NFMS with MRV functions is a crucial requisite for REDD+. </a:t>
            </a:r>
          </a:p>
          <a:p>
            <a:pPr lvl="1"/>
            <a:r>
              <a:rPr lang="en-GB" sz="2200" dirty="0" smtClean="0">
                <a:solidFill>
                  <a:schemeClr val="bg2">
                    <a:lumMod val="10000"/>
                  </a:schemeClr>
                </a:solidFill>
              </a:rPr>
              <a:t>UN-REDD can support this design work. </a:t>
            </a:r>
          </a:p>
          <a:p>
            <a:pPr lvl="1"/>
            <a:r>
              <a:rPr lang="en-GB" sz="2200" dirty="0" smtClean="0">
                <a:solidFill>
                  <a:schemeClr val="bg2">
                    <a:lumMod val="10000"/>
                  </a:schemeClr>
                </a:solidFill>
              </a:rPr>
              <a:t>This is a very technical task for which FAO has a global expertise and readily available tools and approaches. </a:t>
            </a:r>
          </a:p>
          <a:p>
            <a:pPr lvl="1"/>
            <a:r>
              <a:rPr lang="en-GB" sz="2200" dirty="0" smtClean="0">
                <a:solidFill>
                  <a:schemeClr val="bg2">
                    <a:lumMod val="10000"/>
                  </a:schemeClr>
                </a:solidFill>
              </a:rPr>
              <a:t>In addition, UN-REDD could support the design of a Safeguards Information System (SIS), building on the work under SESA, the ESMF, multiple-benefits assessments and demonstration activities. The SIS will be  linked to the NFMS and the latter to the FREL/FRLs</a:t>
            </a:r>
            <a:endParaRPr lang="en-US" sz="22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None/>
            </a:pPr>
            <a:endParaRPr lang="en-US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000" b="1" dirty="0" smtClean="0"/>
              <a:t/>
            </a:r>
            <a:br>
              <a:rPr lang="en-GB" sz="2000" b="1" dirty="0" smtClean="0"/>
            </a:br>
            <a:r>
              <a:rPr lang="en-US" sz="2000" b="1" dirty="0" smtClean="0"/>
              <a:t> GAP ANALYSIS AND POTENTIAL AREAS OF SUPPORT BY UN-REDD PROGRAMME </a:t>
            </a:r>
            <a:br>
              <a:rPr lang="en-US" sz="2000" b="1" dirty="0" smtClean="0"/>
            </a:br>
            <a:r>
              <a:rPr lang="en-US" sz="2000" b="1" dirty="0" smtClean="0"/>
              <a:t/>
            </a:r>
            <a:br>
              <a:rPr lang="en-US" sz="2000" b="1" dirty="0" smtClean="0"/>
            </a:br>
            <a:endParaRPr lang="en-US" sz="2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en-GB" b="1" u="sng" dirty="0" smtClean="0">
                <a:solidFill>
                  <a:schemeClr val="bg2">
                    <a:lumMod val="10000"/>
                  </a:schemeClr>
                </a:solidFill>
              </a:rPr>
              <a:t>Demonstrating REDD+ at sub-national level through landscape approaches</a:t>
            </a:r>
            <a:r>
              <a:rPr lang="en-GB" u="sng" dirty="0" smtClean="0">
                <a:solidFill>
                  <a:schemeClr val="bg2">
                    <a:lumMod val="10000"/>
                  </a:schemeClr>
                </a:solidFill>
              </a:rPr>
              <a:t>: </a:t>
            </a: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In order to support national REDD+ strategic planning and better inform future implementation, the integrated landscape management will be promoted in one or two sites. </a:t>
            </a: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This will be carried out through comprehensive analytical work, followed by engagement and capacity-building of relevant stakeholders (notably local communities, private land-owners and local governments, among others), together with early action.</a:t>
            </a: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"Integrated landscape management" is understood as mutually agreed land-management schemes, entailing REDD+ objectives, established by concerned stakeholders. </a:t>
            </a: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These schemes address ecological, social and economic interactions while encompassing diverse multiple benefits from the landscape at different scales. </a:t>
            </a:r>
          </a:p>
          <a:p>
            <a:pPr lvl="1"/>
            <a:r>
              <a:rPr lang="en-GB" dirty="0" smtClean="0">
                <a:solidFill>
                  <a:schemeClr val="bg2">
                    <a:lumMod val="10000"/>
                  </a:schemeClr>
                </a:solidFill>
              </a:rPr>
              <a:t>This stream of work will generate practical lessons for the REDD+ strategy, particularly with regards to policy options, private sector engagement, typology of field investments, and integration of multiple benefits</a:t>
            </a:r>
          </a:p>
          <a:p>
            <a:pPr lvl="1"/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UNEP is just launching a new initiative/partnership on landscapes approaches for REDD+, which could  be pioneered in Uganda.</a:t>
            </a:r>
            <a:endParaRPr lang="en-US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GB" sz="2000" dirty="0" smtClean="0"/>
              <a:t/>
            </a:r>
            <a:br>
              <a:rPr lang="en-GB" sz="2000" dirty="0" smtClean="0"/>
            </a:br>
            <a:r>
              <a:rPr lang="en-US" sz="2000" b="1" dirty="0" smtClean="0"/>
              <a:t> </a:t>
            </a:r>
            <a:r>
              <a:rPr lang="en-US" sz="2000" dirty="0" smtClean="0"/>
              <a:t>GAP ANALYSIS AND POTENTIAL AREAS OF SUPPORT BY UN-REDD PROGRAMME 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>
              <a:buNone/>
            </a:pPr>
            <a:r>
              <a:rPr lang="en-GB" b="1" u="sng" dirty="0" smtClean="0"/>
              <a:t>Capacity-building support to manage REDD+ readiness:</a:t>
            </a:r>
            <a:r>
              <a:rPr lang="en-GB" u="sng" dirty="0" smtClean="0"/>
              <a:t> </a:t>
            </a:r>
          </a:p>
          <a:p>
            <a:pPr lvl="1"/>
            <a:r>
              <a:rPr lang="en-GB" dirty="0" smtClean="0"/>
              <a:t>This is a transversal stream of work that aims at enhancing national capacities to manage </a:t>
            </a:r>
          </a:p>
          <a:p>
            <a:pPr lvl="2"/>
            <a:r>
              <a:rPr lang="en-GB" dirty="0" smtClean="0"/>
              <a:t>a high-quality and timely-delivered REDD+ process,</a:t>
            </a:r>
          </a:p>
          <a:p>
            <a:pPr lvl="2"/>
            <a:r>
              <a:rPr lang="en-GB" dirty="0" smtClean="0"/>
              <a:t> mobilising and engaging the required institutions and stakeholders,</a:t>
            </a:r>
          </a:p>
          <a:p>
            <a:pPr lvl="2"/>
            <a:r>
              <a:rPr lang="en-GB" dirty="0" smtClean="0"/>
              <a:t> exploiting synergies between work streams as well as with initiatives beyond the REDD+ arena, </a:t>
            </a:r>
          </a:p>
          <a:p>
            <a:pPr lvl="2"/>
            <a:r>
              <a:rPr lang="en-GB" dirty="0" smtClean="0"/>
              <a:t>sustaining the policy work, and building the national case for REDD+ in order to </a:t>
            </a:r>
          </a:p>
          <a:p>
            <a:pPr lvl="2"/>
            <a:r>
              <a:rPr lang="en-GB" dirty="0" smtClean="0"/>
              <a:t>foster international dialogue and resource mobilisation for REDD+ implementation. </a:t>
            </a:r>
          </a:p>
          <a:p>
            <a:pPr lvl="1"/>
            <a:r>
              <a:rPr lang="en-GB" dirty="0" smtClean="0"/>
              <a:t>It will comprise the deployment of international and national expertise to plan, coordinate, sequence, facilitate, monitor and connect the different work streams and actors in REDD+.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/>
            </a:r>
            <a:br>
              <a:rPr lang="en-US" sz="3600" b="1" dirty="0" smtClean="0">
                <a:solidFill>
                  <a:schemeClr val="bg1"/>
                </a:solidFill>
              </a:rPr>
            </a:br>
            <a:r>
              <a:rPr lang="en-US" sz="3600" b="1" dirty="0" smtClean="0">
                <a:solidFill>
                  <a:schemeClr val="bg1"/>
                </a:solidFill>
              </a:rPr>
              <a:t>Scope of NP and UN-REDD support approach</a:t>
            </a: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sz="2200" b="1" i="1" dirty="0" smtClean="0">
                <a:solidFill>
                  <a:schemeClr val="bg1"/>
                </a:solidFill>
              </a:rPr>
              <a:t/>
            </a:r>
            <a:br>
              <a:rPr lang="en-US" sz="2200" b="1" i="1" dirty="0" smtClean="0">
                <a:solidFill>
                  <a:schemeClr val="bg1"/>
                </a:solidFill>
              </a:rPr>
            </a:br>
            <a:endParaRPr lang="en-GB" sz="2200" b="1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287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355600">
              <a:buFont typeface="+mj-lt"/>
              <a:buAutoNum type="arabicPeriod"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 view of the existing support by FCPF and the Austrian Development Cooperation agency to Uganda on REDD+ (estimated around USD 5 millions), the UN-REDD support is expected to be focused on the streams indicated before, and hence the 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National </a:t>
            </a:r>
            <a:r>
              <a:rPr lang="en-US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Programme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(NP)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to be submitted for the forthcoming UN-REDD Policy Board will be of </a:t>
            </a:r>
            <a:r>
              <a:rPr lang="en-US" sz="24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medium size 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(estimated: USD 1.2 to 1.6 millions).</a:t>
            </a:r>
          </a:p>
          <a:p>
            <a:pPr marL="0" indent="355600">
              <a:buFont typeface="+mj-lt"/>
              <a:buAutoNum type="arabicPeriod"/>
            </a:pP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355600">
              <a:buFont typeface="+mj-lt"/>
              <a:buAutoNum type="arabicPeriod"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At the same time, Uganda requires some 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targeted support  (TS)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from UN-REDD in 2014 and in early 2015, to enhance national capacities for managing REDD+ readiness and prepare the grounds for a smooth formulation, appraisal and launching of the NP.</a:t>
            </a:r>
          </a:p>
          <a:p>
            <a:pPr marL="0" indent="355600">
              <a:buFont typeface="+mj-lt"/>
              <a:buAutoNum type="arabicPeriod"/>
            </a:pP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355600">
              <a:buFont typeface="+mj-lt"/>
              <a:buAutoNum type="arabicPeriod"/>
            </a:pP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This proposed arrangement (a medium-sized NP with short-term TS) will suit finely the current and foreseen needs of Uganda REDD+ readiness, while enabling UN-REDD to be a catalyst.</a:t>
            </a:r>
            <a:endParaRPr lang="en-GB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Indicative Schedule</a:t>
            </a:r>
            <a:br>
              <a:rPr lang="en-US" sz="3200" dirty="0" smtClean="0"/>
            </a:br>
            <a:endParaRPr lang="en-US" sz="3200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481012" y="990602"/>
          <a:ext cx="8181975" cy="5638797"/>
        </p:xfrm>
        <a:graphic>
          <a:graphicData uri="http://schemas.openxmlformats.org/drawingml/2006/table">
            <a:tbl>
              <a:tblPr/>
              <a:tblGrid>
                <a:gridCol w="4239543"/>
                <a:gridCol w="328219"/>
                <a:gridCol w="328853"/>
                <a:gridCol w="328219"/>
                <a:gridCol w="328853"/>
                <a:gridCol w="328219"/>
                <a:gridCol w="328853"/>
                <a:gridCol w="328219"/>
                <a:gridCol w="328853"/>
                <a:gridCol w="328219"/>
                <a:gridCol w="328853"/>
                <a:gridCol w="328219"/>
                <a:gridCol w="328853"/>
              </a:tblGrid>
              <a:tr h="74231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solidFill>
                            <a:srgbClr val="0070C0"/>
                          </a:solidFill>
                          <a:latin typeface="Cambria"/>
                          <a:ea typeface="Times New Roman"/>
                          <a:cs typeface="Calibri"/>
                        </a:rPr>
                        <a:t>Description of planned Steps  for Uganda UN-REDD NJP work and activities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May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Jun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Jul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Aug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Sep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Oct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Nov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Dec 2014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Jan 2015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Feb 2015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Mar 2015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Cambria"/>
                          <a:ea typeface="Times New Roman"/>
                          <a:cs typeface="Calibri"/>
                        </a:rPr>
                        <a:t>Apr 2015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 1: 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Post-Nairobi Thoughts [May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√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4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847725" algn="l"/>
                        </a:tabLs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 2: 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Times New Roman"/>
                        </a:rPr>
                        <a:t>Secretariat to advise on depth of NJP document Content &amp; Process [May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"/>
                          <a:ea typeface="Times New Roman"/>
                          <a:cs typeface="Calibri"/>
                        </a:rPr>
                        <a:t>√</a:t>
                      </a:r>
                      <a:endParaRPr lang="en-GB" sz="1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4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</a:t>
                      </a:r>
                      <a:r>
                        <a:rPr lang="en-GB" sz="1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Calibri"/>
                        </a:rPr>
                        <a:t>3: 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Uganda REDD+ team to Seek  UNDP and FAO Support  in Uganda [May/June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latin typeface="Cambria"/>
                          <a:ea typeface="Times New Roman"/>
                          <a:cs typeface="Calibri"/>
                        </a:rPr>
                        <a:t>√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solidFill>
                          <a:srgbClr val="000000"/>
                        </a:solidFill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4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 4: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Scoping mission (Joint FCPF, UN-REDD &amp; Uganda mission) [mid-June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>
                          <a:latin typeface="Cambria"/>
                          <a:ea typeface="Times New Roman"/>
                          <a:cs typeface="Calibri"/>
                        </a:rPr>
                        <a:t>√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4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 5:  PB informal presentation by Uganda (roadmap &amp; key areas for UN-REDD support) [early July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√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4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 6: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Task Force prepares NJP document, with UN-REDD support missions, and stakeholders consultations [July-September,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 7: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UN-REDD appraisal mission [September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Cambria"/>
                          <a:ea typeface="Times New Roman"/>
                          <a:cs typeface="Calibri"/>
                        </a:rPr>
                        <a:t>Step 8: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Validation by stakeholders [September 2014]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Calibri"/>
                        </a:rPr>
                        <a:t>Step  9: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Submission to UN-REDD Secretariat [September 2014]</a:t>
                      </a:r>
                      <a:endParaRPr lang="en-US" sz="12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Calibri"/>
                        </a:rPr>
                        <a:t>Step  10: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International technical review [October 2014]</a:t>
                      </a:r>
                      <a:endParaRPr lang="en-US" sz="12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Calibri"/>
                        </a:rPr>
                        <a:t>Step  11: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PB 13 Presentation &amp; discussion [November 2014]</a:t>
                      </a:r>
                      <a:endParaRPr lang="en-US" sz="12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Calibri"/>
                        </a:rPr>
                        <a:t>Step  12: </a:t>
                      </a: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Calibri"/>
                        </a:rPr>
                        <a:t> Due diligence, finalization [December to February 2015]</a:t>
                      </a:r>
                      <a:endParaRPr lang="en-US" sz="12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222222"/>
                          </a:solidFill>
                          <a:latin typeface="Cambria"/>
                          <a:ea typeface="Times New Roman"/>
                          <a:cs typeface="Times New Roman"/>
                        </a:rPr>
                        <a:t>Step 13: Signature [March 2015]</a:t>
                      </a:r>
                      <a:endParaRPr lang="en-US" sz="12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5770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Calibri"/>
                        </a:rPr>
                        <a:t>Step  14:  Inception phase [From April 2015]</a:t>
                      </a:r>
                      <a:endParaRPr lang="en-US" sz="12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latin typeface="Cambria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400" b="1" dirty="0" smtClean="0"/>
              <a:t>Uganda’s Mt. </a:t>
            </a:r>
            <a:r>
              <a:rPr lang="en-US" sz="2400" b="1" dirty="0" err="1" smtClean="0"/>
              <a:t>Rwenzori</a:t>
            </a:r>
            <a:r>
              <a:rPr lang="en-US" sz="2400" b="1" dirty="0" smtClean="0"/>
              <a:t> National Park (Alpine Zone:  Photo Source: Atlas at http://content.yudu.com/UNEP</a:t>
            </a:r>
            <a:endParaRPr lang="en-US" sz="2400" b="1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50000" t="12000" r="12500" b="11000"/>
          <a:stretch>
            <a:fillRect/>
          </a:stretch>
        </p:blipFill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1885</TotalTime>
  <Words>1684</Words>
  <Application>Microsoft Office PowerPoint</Application>
  <PresentationFormat>On-screen Show (4:3)</PresentationFormat>
  <Paragraphs>174</Paragraphs>
  <Slides>22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UN-REDD PROGRAMME 12th  POLICY BOARD MEETING</vt:lpstr>
      <vt:lpstr>PowerPoint Presentation</vt:lpstr>
      <vt:lpstr>Uganda’s  VISION for REDD+</vt:lpstr>
      <vt:lpstr>Uganda’s  VISION for REDD+</vt:lpstr>
      <vt:lpstr>Part of Mabira Forest (a PA in Central Uganda)</vt:lpstr>
      <vt:lpstr> WHAT IS ALREADY UNDERWAY:   National REDD+ Management Arrangements  </vt:lpstr>
      <vt:lpstr> WHAT IS ALREADY UNDERWAY:   On  Multiple Components  </vt:lpstr>
      <vt:lpstr>PART 2:  WHAT IS ALREADY UNDERWAY: Draft Report on Multiple B of REDD+ Part of UN-REDD Targeted Support</vt:lpstr>
      <vt:lpstr>PowerPoint Presentation</vt:lpstr>
      <vt:lpstr>Status of Forest Resources: 15% Cover Vs 24% (1990); annual forest loss between 88,000 -92,000 Ha (ca.2005/2010)</vt:lpstr>
      <vt:lpstr>Uganda’s R-PP identified: drivers of deforestation and forest degradation</vt:lpstr>
      <vt:lpstr>National Development Goals: Forestry in Uganda’s “Vision 2040” Targets</vt:lpstr>
      <vt:lpstr> GAP ANALYSIS AND POTENTIAL AREAS OF SUPPORT BY UN-REDD PROGRAMME </vt:lpstr>
      <vt:lpstr>  PART 3a. GAP ANALYSIS Support from FCPF &amp; ADC  as % of R-PP Budgeted Requirement (The financial Gap still above 50%) </vt:lpstr>
      <vt:lpstr>   GAP ANALYSIS AND POTENTIAL AREAS OF SUPPORT BY UN-REDD PROGRAMME   </vt:lpstr>
      <vt:lpstr>   GAP ANALYSIS AND POTENTIAL AREAS OF SUPPORT BY UN-REDD PROGRAMME :   </vt:lpstr>
      <vt:lpstr>  GAP ANALYSIS AND POTENTIAL AREAS OF SUPPORT BY UN-REDD PROGRAMME   </vt:lpstr>
      <vt:lpstr>  GAP ANALYSIS AND POTENTIAL AREAS OF SUPPORT BY UN-REDD PROGRAMME   </vt:lpstr>
      <vt:lpstr>   GAP ANALYSIS AND POTENTIAL AREAS OF SUPPORT BY UN-REDD PROGRAMME   </vt:lpstr>
      <vt:lpstr> Scope of NP and UN-REDD support approach  </vt:lpstr>
      <vt:lpstr> Indicative Schedule </vt:lpstr>
      <vt:lpstr>Uganda’s Mt. Rwenzori National Park (Alpine Zone:  Photo Source: Atlas at http://content.yudu.com/UNEP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FOR TOP LEVEL STAKEHOLDERS ON AWARENESS CREATION AND KNOWLEDGE DISSEMINATION ON REDD+ FOR UGANDA’S REDD+ PROGRAMME</dc:title>
  <dc:creator>Mwebesa</dc:creator>
  <cp:lastModifiedBy>Linda Mumoki</cp:lastModifiedBy>
  <cp:revision>179</cp:revision>
  <dcterms:created xsi:type="dcterms:W3CDTF">2014-04-29T15:17:06Z</dcterms:created>
  <dcterms:modified xsi:type="dcterms:W3CDTF">2014-07-09T07:11:47Z</dcterms:modified>
</cp:coreProperties>
</file>