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>
  <p:sldMasterIdLst>
    <p:sldMasterId id="2147483648" r:id="rId1"/>
    <p:sldMasterId id="2147483649" r:id="rId2"/>
  </p:sldMasterIdLst>
  <p:notesMasterIdLst>
    <p:notesMasterId r:id="rId16"/>
  </p:notesMasterIdLst>
  <p:sldIdLst>
    <p:sldId id="25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algn="l" defTabSz="957263" rtl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1pPr>
    <a:lvl2pPr marL="457200" algn="l" defTabSz="957263" rtl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2pPr>
    <a:lvl3pPr marL="914400" algn="l" defTabSz="957263" rtl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3pPr>
    <a:lvl4pPr marL="1371600" algn="l" defTabSz="957263" rtl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4pPr>
    <a:lvl5pPr marL="1828800" algn="l" defTabSz="957263" rtl="0" fontAlgn="base" hangingPunct="0">
      <a:spcBef>
        <a:spcPct val="0"/>
      </a:spcBef>
      <a:spcAft>
        <a:spcPct val="0"/>
      </a:spcAft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5pPr>
    <a:lvl6pPr marL="2286000" algn="l" defTabSz="914400" rtl="0" eaLnBrk="1" latinLnBrk="0" hangingPunct="1"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6pPr>
    <a:lvl7pPr marL="2743200" algn="l" defTabSz="914400" rtl="0" eaLnBrk="1" latinLnBrk="0" hangingPunct="1"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7pPr>
    <a:lvl8pPr marL="3200400" algn="l" defTabSz="914400" rtl="0" eaLnBrk="1" latinLnBrk="0" hangingPunct="1"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8pPr>
    <a:lvl9pPr marL="3657600" algn="l" defTabSz="914400" rtl="0" eaLnBrk="1" latinLnBrk="0" hangingPunct="1">
      <a:defRPr sz="1900" kern="1200">
        <a:solidFill>
          <a:srgbClr val="000000"/>
        </a:solidFill>
        <a:latin typeface="Helvetica" pitchFamily="34" charset="0"/>
        <a:ea typeface="Helvetica" pitchFamily="34" charset="0"/>
        <a:cs typeface="Helvetica" pitchFamily="34" charset="0"/>
        <a:sym typeface="Helvetica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bevel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>
                <a:sym typeface="Avenir Roman" charset="0"/>
              </a:rPr>
              <a:t>Click to edit Master text styles</a:t>
            </a:r>
          </a:p>
          <a:p>
            <a:pPr lvl="1"/>
            <a:r>
              <a:rPr lang="en-US" altLang="en-US" noProof="0" smtClean="0">
                <a:sym typeface="Avenir Roman" charset="0"/>
              </a:rPr>
              <a:t>Second level</a:t>
            </a:r>
          </a:p>
          <a:p>
            <a:pPr lvl="2"/>
            <a:r>
              <a:rPr lang="en-US" altLang="en-US" noProof="0" smtClean="0">
                <a:sym typeface="Avenir Roman" charset="0"/>
              </a:rPr>
              <a:t>Third level</a:t>
            </a:r>
          </a:p>
          <a:p>
            <a:pPr lvl="3"/>
            <a:r>
              <a:rPr lang="en-US" altLang="en-US" noProof="0" smtClean="0">
                <a:sym typeface="Avenir Roman" charset="0"/>
              </a:rPr>
              <a:t>Fourth level</a:t>
            </a:r>
          </a:p>
          <a:p>
            <a:pPr lvl="4"/>
            <a:r>
              <a:rPr lang="en-US" altLang="en-US" noProof="0" smtClean="0">
                <a:sym typeface="Avenir Roman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50415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1pPr>
    <a:lvl2pPr indent="2286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2pPr>
    <a:lvl3pPr indent="4572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3pPr>
    <a:lvl4pPr indent="6858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4pPr>
    <a:lvl5pPr indent="914400" algn="l" defTabSz="457200" rtl="0" eaLnBrk="0" fontAlgn="base" hangingPunct="0">
      <a:lnSpc>
        <a:spcPct val="125000"/>
      </a:lnSpc>
      <a:spcBef>
        <a:spcPct val="0"/>
      </a:spcBef>
      <a:spcAft>
        <a:spcPct val="0"/>
      </a:spcAft>
      <a:defRPr sz="2400" kern="1200">
        <a:solidFill>
          <a:srgbClr val="000000"/>
        </a:solidFill>
        <a:latin typeface="Avenir Roman" charset="0"/>
        <a:ea typeface="Avenir Roman" charset="0"/>
        <a:cs typeface="Avenir Roman" charset="0"/>
        <a:sym typeface="Avenir Roman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66582-AA26-4042-9F7F-BB8427E79EE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1744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94337-3CC8-42F3-8F75-5388CF0354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0947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637D7-DFBF-4869-A827-0EDECF8ECE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9498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C9B53-D8D2-4C3F-B4C6-E9F8D5536C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594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6A5C4-4DBA-4C05-8E9D-3E5465EAB5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9695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2B0D9-8C83-42F5-861E-FC11419708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4783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692A0-F5D1-4D17-A7E8-40DCDB6914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875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8F88D-6667-4201-974A-6BC71CF20D5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8867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59A24-8C2D-4F96-8787-5A5D9349E3F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2878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B0019-BF95-4180-99C3-27A43D8D47E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962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583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583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48D23-35E3-48D2-91BE-4D43815A19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18834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23547-9838-4CFE-BBCE-D7B05E12C22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1671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9B23F-BD4C-4397-9364-4E147C0089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8816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7BA00-4CD3-455F-B51F-4BC3C602168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62590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0061D-F4AD-487D-9B51-E2AB0CBBA2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41976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4F91F9-0117-478F-AD30-DDA4A883AC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62256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11A07-B330-4D17-974A-2D39F0DC47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4361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0781F-723F-4A6D-9500-EBB76059A4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5979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0830E-1F41-4CFC-8E20-F8BD95E758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61206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Helvetic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040D2-C350-4BBA-95E7-AB86EE8C31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88988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50955-CB5B-4CDE-86F2-A67B00B702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29450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583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583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5F17D-BEAE-44FD-A4EC-7FE04BD733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334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/>
          </p:cNvSpPr>
          <p:nvPr>
            <p:ph type="sldNum" sz="quarter" idx="2"/>
          </p:nvPr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7890" tIns="47890" rIns="47890" bIns="47890" numCol="1" anchor="ctr" anchorCtr="0" compatLnSpc="1">
            <a:prstTxWarp prst="textNoShape">
              <a:avLst/>
            </a:prstTxWarp>
          </a:bodyPr>
          <a:lstStyle>
            <a:lvl1pPr algn="r" defTabSz="914400">
              <a:defRPr sz="1800" smtClean="0"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</a:lstStyle>
          <a:p>
            <a:pPr>
              <a:defRPr/>
            </a:pPr>
            <a:fld id="{E9613353-0303-48D0-9753-EBE68A8430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27" name="Rectangle 2"/>
          <p:cNvSpPr>
            <a:spLocks/>
          </p:cNvSpPr>
          <p:nvPr>
            <p:ph type="title"/>
          </p:nvPr>
        </p:nvSpPr>
        <p:spPr bwMode="auto">
          <a:xfrm>
            <a:off x="457200" y="274638"/>
            <a:ext cx="8229600" cy="13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Helvetica" pitchFamily="34" charset="0"/>
              </a:rPr>
              <a:t>Click to edit Master title style</a:t>
            </a:r>
          </a:p>
        </p:txBody>
      </p:sp>
      <p:sp>
        <p:nvSpPr>
          <p:cNvPr id="1028" name="Rectangle 3"/>
          <p:cNvSpPr>
            <a:spLocks/>
          </p:cNvSpPr>
          <p:nvPr>
            <p:ph type="body" idx="1"/>
          </p:nvPr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Helvetica" pitchFamily="34" charset="0"/>
              </a:rPr>
              <a:t>Click to edit Master text styles</a:t>
            </a:r>
          </a:p>
          <a:p>
            <a:pPr lvl="1"/>
            <a:r>
              <a:rPr lang="en-US" altLang="en-US" smtClean="0">
                <a:sym typeface="Helvetica" pitchFamily="34" charset="0"/>
              </a:rPr>
              <a:t>Second level</a:t>
            </a:r>
          </a:p>
          <a:p>
            <a:pPr lvl="2"/>
            <a:r>
              <a:rPr lang="en-US" altLang="en-US" smtClean="0">
                <a:sym typeface="Helvetica" pitchFamily="34" charset="0"/>
              </a:rPr>
              <a:t>Third level</a:t>
            </a:r>
          </a:p>
          <a:p>
            <a:pPr lvl="3"/>
            <a:r>
              <a:rPr lang="en-US" altLang="en-US" smtClean="0">
                <a:sym typeface="Helvetica" pitchFamily="34" charset="0"/>
              </a:rPr>
              <a:t>Fourth level</a:t>
            </a:r>
          </a:p>
          <a:p>
            <a:pPr lvl="4"/>
            <a:r>
              <a:rPr lang="en-US" altLang="en-US" smtClean="0">
                <a:sym typeface="Helvetica" pitchFamily="34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j-lt"/>
          <a:ea typeface="+mj-ea"/>
          <a:cs typeface="+mj-cs"/>
          <a:sym typeface="Helvetica" pitchFamily="34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9pPr>
    </p:titleStyle>
    <p:bodyStyle>
      <a:lvl1pPr marL="342900" indent="-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1pPr>
      <a:lvl2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2pPr>
      <a:lvl3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3pPr>
      <a:lvl4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4pPr>
      <a:lvl5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5pPr>
      <a:lvl6pPr marL="8001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6pPr>
      <a:lvl7pPr marL="12573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7pPr>
      <a:lvl8pPr marL="17145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8pPr>
      <a:lvl9pPr marL="21717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image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051" name="Group 2"/>
          <p:cNvGrpSpPr>
            <a:grpSpLocks/>
          </p:cNvGrpSpPr>
          <p:nvPr/>
        </p:nvGrpSpPr>
        <p:grpSpPr bwMode="auto">
          <a:xfrm>
            <a:off x="1168400" y="1390650"/>
            <a:ext cx="6781800" cy="825500"/>
            <a:chOff x="0" y="0"/>
            <a:chExt cx="6783388" cy="825500"/>
          </a:xfrm>
        </p:grpSpPr>
        <p:sp>
          <p:nvSpPr>
            <p:cNvPr id="2" name="Rectangle 3"/>
            <p:cNvSpPr>
              <a:spLocks/>
            </p:cNvSpPr>
            <p:nvPr/>
          </p:nvSpPr>
          <p:spPr bwMode="auto">
            <a:xfrm>
              <a:off x="2977260" y="0"/>
              <a:ext cx="127030" cy="825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9144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13716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18288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 defTabSz="914400">
                <a:defRPr/>
              </a:pPr>
              <a:r>
                <a:rPr lang="en-US" altLang="en-US" sz="5400" smtClean="0">
                  <a:solidFill>
                    <a:srgbClr val="999773"/>
                  </a:solidFill>
                </a:rPr>
                <a:t>–</a:t>
              </a:r>
              <a:endParaRPr lang="en-US" altLang="en-US" sz="1800" smtClean="0"/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 flipH="1" flipV="1">
              <a:off x="0" y="544513"/>
              <a:ext cx="3121756" cy="1587"/>
            </a:xfrm>
            <a:prstGeom prst="line">
              <a:avLst/>
            </a:prstGeom>
            <a:noFill/>
            <a:ln w="12700" cap="flat" cmpd="sng">
              <a:solidFill>
                <a:srgbClr val="99977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4572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9144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13716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18288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>
                <a:defRPr/>
              </a:pPr>
              <a:endParaRPr lang="en-US" altLang="en-US" sz="1200" smtClean="0"/>
            </a:p>
          </p:txBody>
        </p:sp>
        <p:sp>
          <p:nvSpPr>
            <p:cNvPr id="3" name="Line 5"/>
            <p:cNvSpPr>
              <a:spLocks noChangeShapeType="1"/>
            </p:cNvSpPr>
            <p:nvPr/>
          </p:nvSpPr>
          <p:spPr bwMode="auto">
            <a:xfrm flipH="1" flipV="1">
              <a:off x="3661632" y="541338"/>
              <a:ext cx="3121756" cy="1587"/>
            </a:xfrm>
            <a:prstGeom prst="line">
              <a:avLst/>
            </a:prstGeom>
            <a:noFill/>
            <a:ln w="12700" cap="flat" cmpd="sng">
              <a:solidFill>
                <a:srgbClr val="999773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 defTabSz="457200"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4572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9144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13716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1828800" defTabSz="45720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>
                <a:defRPr/>
              </a:pPr>
              <a:endParaRPr lang="en-US" altLang="en-US" sz="1200" smtClean="0"/>
            </a:p>
          </p:txBody>
        </p:sp>
      </p:grpSp>
      <p:sp>
        <p:nvSpPr>
          <p:cNvPr id="2054" name="Rectangle 6"/>
          <p:cNvSpPr>
            <a:spLocks noGrp="1"/>
          </p:cNvSpPr>
          <p:nvPr>
            <p:ph type="sldNum" sz="quarter" idx="2"/>
          </p:nvPr>
        </p:nvSpPr>
        <p:spPr bwMode="auto">
          <a:xfrm>
            <a:off x="6638925" y="6151563"/>
            <a:ext cx="21336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defTabSz="914400">
              <a:defRPr sz="1800" smtClean="0"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</a:lstStyle>
          <a:p>
            <a:pPr>
              <a:defRPr/>
            </a:pPr>
            <a:fld id="{C04FCB78-FBC7-4766-8B45-AF23BF51DD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3" name="Rectangle 7"/>
          <p:cNvSpPr>
            <a:spLocks/>
          </p:cNvSpPr>
          <p:nvPr>
            <p:ph type="title"/>
          </p:nvPr>
        </p:nvSpPr>
        <p:spPr bwMode="auto">
          <a:xfrm>
            <a:off x="457200" y="274638"/>
            <a:ext cx="8229600" cy="1325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Helvetica" pitchFamily="34" charset="0"/>
              </a:rPr>
              <a:t>Click to edit Master title style</a:t>
            </a:r>
          </a:p>
        </p:txBody>
      </p:sp>
      <p:sp>
        <p:nvSpPr>
          <p:cNvPr id="4" name="Rectangle 8"/>
          <p:cNvSpPr>
            <a:spLocks/>
          </p:cNvSpPr>
          <p:nvPr>
            <p:ph type="body" idx="1"/>
          </p:nvPr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Helvetica" pitchFamily="34" charset="0"/>
              </a:rPr>
              <a:t>Click to edit Master text styles</a:t>
            </a:r>
          </a:p>
          <a:p>
            <a:pPr lvl="1"/>
            <a:r>
              <a:rPr lang="en-US" altLang="en-US" smtClean="0">
                <a:sym typeface="Helvetica" pitchFamily="34" charset="0"/>
              </a:rPr>
              <a:t>Second level</a:t>
            </a:r>
          </a:p>
          <a:p>
            <a:pPr lvl="2"/>
            <a:r>
              <a:rPr lang="en-US" altLang="en-US" smtClean="0">
                <a:sym typeface="Helvetica" pitchFamily="34" charset="0"/>
              </a:rPr>
              <a:t>Third level</a:t>
            </a:r>
          </a:p>
          <a:p>
            <a:pPr lvl="3"/>
            <a:r>
              <a:rPr lang="en-US" altLang="en-US" smtClean="0">
                <a:sym typeface="Helvetica" pitchFamily="34" charset="0"/>
              </a:rPr>
              <a:t>Fourth level</a:t>
            </a:r>
          </a:p>
          <a:p>
            <a:pPr lvl="4"/>
            <a:r>
              <a:rPr lang="en-US" altLang="en-US" smtClean="0">
                <a:sym typeface="Helvetica" pitchFamily="34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j-lt"/>
          <a:ea typeface="+mj-ea"/>
          <a:cs typeface="+mj-cs"/>
          <a:sym typeface="Helvetica" pitchFamily="34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pitchFamily="34" charset="0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Helvetica" charset="0"/>
          <a:ea typeface="Helvetica" charset="0"/>
          <a:cs typeface="Helvetica" charset="0"/>
          <a:sym typeface="Helvetica" charset="0"/>
        </a:defRPr>
      </a:lvl9pPr>
    </p:titleStyle>
    <p:bodyStyle>
      <a:lvl1pPr marL="342900" indent="-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1pPr>
      <a:lvl2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2pPr>
      <a:lvl3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3pPr>
      <a:lvl4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4pPr>
      <a:lvl5pPr marL="342900" algn="l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pitchFamily="34" charset="0"/>
        </a:defRPr>
      </a:lvl5pPr>
      <a:lvl6pPr marL="8001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6pPr>
      <a:lvl7pPr marL="12573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7pPr>
      <a:lvl8pPr marL="17145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8pPr>
      <a:lvl9pPr marL="2171700" algn="l" defTabSz="457200" rtl="0" fontAlgn="base" hangingPunct="0"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ea typeface="+mn-ea"/>
          <a:cs typeface="+mn-cs"/>
          <a:sym typeface="Helvetic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D Samayoa\Desktop\PRESENTACION\Diapositiv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0"/>
          <a:stretch>
            <a:fillRect/>
          </a:stretch>
        </p:blipFill>
        <p:spPr bwMode="auto">
          <a:xfrm>
            <a:off x="-11430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Rectangle 2"/>
          <p:cNvSpPr>
            <a:spLocks/>
          </p:cNvSpPr>
          <p:nvPr/>
        </p:nvSpPr>
        <p:spPr bwMode="auto">
          <a:xfrm>
            <a:off x="6553200" y="6386513"/>
            <a:ext cx="2133600" cy="28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300">
                <a:solidFill>
                  <a:srgbClr val="888888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1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3076" name="Rectangle 3"/>
          <p:cNvSpPr>
            <a:spLocks/>
          </p:cNvSpPr>
          <p:nvPr/>
        </p:nvSpPr>
        <p:spPr bwMode="auto">
          <a:xfrm>
            <a:off x="0" y="2216150"/>
            <a:ext cx="8929688" cy="88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ctr" defTabSz="914400" eaLnBrk="1"/>
            <a:r>
              <a:rPr lang="en-US" altLang="en-US" sz="2800" b="1" i="1">
                <a:solidFill>
                  <a:srgbClr val="254061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MINISTRY OF ENERGY, NATURAL RESOURCES, THE ENVIRONMENT AND MINES (SERNAM)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3077" name="Rectangle 4"/>
          <p:cNvSpPr>
            <a:spLocks/>
          </p:cNvSpPr>
          <p:nvPr/>
        </p:nvSpPr>
        <p:spPr bwMode="auto">
          <a:xfrm>
            <a:off x="0" y="3775075"/>
            <a:ext cx="8929688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ctr" defTabSz="914400" eaLnBrk="1"/>
            <a:r>
              <a:rPr lang="en-US" altLang="en-US" sz="2500" b="1" i="1">
                <a:solidFill>
                  <a:srgbClr val="254061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UN-REDD Programme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3078" name="Rectangle 5"/>
          <p:cNvSpPr>
            <a:spLocks/>
          </p:cNvSpPr>
          <p:nvPr/>
        </p:nvSpPr>
        <p:spPr bwMode="auto">
          <a:xfrm>
            <a:off x="7162800" y="4652963"/>
            <a:ext cx="1008063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500" b="1">
                <a:solidFill>
                  <a:srgbClr val="254061"/>
                </a:solidFill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July 2014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pic>
        <p:nvPicPr>
          <p:cNvPr id="3079" name="Picture 6" descr="C:\Users\D Samayoa\AppData\Local\Microsoft\Windows\Temporary Internet Files\Content.IE5\6YU61V25\logoGO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20650"/>
            <a:ext cx="2422525" cy="210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/>
          </p:cNvSpPr>
          <p:nvPr/>
        </p:nvSpPr>
        <p:spPr bwMode="auto">
          <a:xfrm>
            <a:off x="1295400" y="2146300"/>
            <a:ext cx="6846888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36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1. Context of Honduras</a:t>
            </a:r>
          </a:p>
          <a:p>
            <a:pPr defTabSz="914400" eaLnBrk="1"/>
            <a:endParaRPr lang="en-US" altLang="en-US" sz="3600" b="1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36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2. The REDD+ Process in Honduras</a:t>
            </a:r>
          </a:p>
          <a:p>
            <a:pPr defTabSz="914400" eaLnBrk="1"/>
            <a:endParaRPr lang="en-US" altLang="en-US" sz="3600" b="1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36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3. Potential Support from UN-REDD</a:t>
            </a:r>
          </a:p>
          <a:p>
            <a:pPr defTabSz="914400" eaLnBrk="1"/>
            <a:endParaRPr lang="en-US" altLang="en-US" sz="36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4099" name="Rectangle 5"/>
          <p:cNvSpPr>
            <a:spLocks/>
          </p:cNvSpPr>
          <p:nvPr/>
        </p:nvSpPr>
        <p:spPr bwMode="auto">
          <a:xfrm>
            <a:off x="3657600" y="415925"/>
            <a:ext cx="19748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Content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2</a:t>
            </a:r>
          </a:p>
        </p:txBody>
      </p:sp>
      <p:pic>
        <p:nvPicPr>
          <p:cNvPr id="5123" name="Picture 2" descr="C:\Users\dsuazo\Downloads\HND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774825"/>
            <a:ext cx="5461000" cy="464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4" name="Rectangle 3"/>
          <p:cNvSpPr>
            <a:spLocks/>
          </p:cNvSpPr>
          <p:nvPr/>
        </p:nvSpPr>
        <p:spPr bwMode="auto">
          <a:xfrm>
            <a:off x="723900" y="1100138"/>
            <a:ext cx="23907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27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Country Context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5125" name="Rectangle 4"/>
          <p:cNvSpPr>
            <a:spLocks/>
          </p:cNvSpPr>
          <p:nvPr/>
        </p:nvSpPr>
        <p:spPr bwMode="auto">
          <a:xfrm>
            <a:off x="5899150" y="1409700"/>
            <a:ext cx="3016250" cy="471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Total area: 112,492 km²</a:t>
            </a:r>
          </a:p>
          <a:p>
            <a:pPr defTabSz="914400" eaLnBrk="1"/>
            <a:endParaRPr lang="en-US" altLang="en-US" sz="2000" b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Population: 8.72 million</a:t>
            </a:r>
          </a:p>
          <a:p>
            <a:pPr defTabSz="914400" eaLnBrk="1"/>
            <a:endParaRPr lang="en-US" altLang="en-US" sz="2000" b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Pop. density: 77.56 per km²</a:t>
            </a:r>
          </a:p>
          <a:p>
            <a:pPr defTabSz="914400" eaLnBrk="1"/>
            <a:endParaRPr lang="en-US" altLang="en-US" sz="2000" b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50% rural population</a:t>
            </a:r>
          </a:p>
          <a:p>
            <a:pPr defTabSz="914400" eaLnBrk="1"/>
            <a:endParaRPr lang="en-US" altLang="en-US" sz="2000" b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10% indigenous and Afro-</a:t>
            </a: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Honduran population</a:t>
            </a:r>
          </a:p>
          <a:p>
            <a:pPr defTabSz="914400" eaLnBrk="1"/>
            <a:endParaRPr lang="en-US" altLang="en-US" sz="2000" b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59% forest coverage</a:t>
            </a:r>
          </a:p>
          <a:p>
            <a:pPr defTabSz="914400" eaLnBrk="1"/>
            <a:endParaRPr lang="en-US" altLang="en-US" sz="2000" b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Deforestation: </a:t>
            </a:r>
          </a:p>
          <a:p>
            <a:pPr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Aprox. 39,000 ha/year </a:t>
            </a:r>
          </a:p>
        </p:txBody>
      </p:sp>
      <p:sp>
        <p:nvSpPr>
          <p:cNvPr id="5126" name="Rectangle 5"/>
          <p:cNvSpPr>
            <a:spLocks/>
          </p:cNvSpPr>
          <p:nvPr/>
        </p:nvSpPr>
        <p:spPr bwMode="auto">
          <a:xfrm>
            <a:off x="128588" y="158750"/>
            <a:ext cx="2501900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1. Context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3</a:t>
            </a:r>
          </a:p>
        </p:txBody>
      </p:sp>
      <p:sp>
        <p:nvSpPr>
          <p:cNvPr id="6147" name="Rectangle 2"/>
          <p:cNvSpPr>
            <a:spLocks/>
          </p:cNvSpPr>
          <p:nvPr/>
        </p:nvSpPr>
        <p:spPr bwMode="auto">
          <a:xfrm>
            <a:off x="395288" y="1201738"/>
            <a:ext cx="5072062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30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country’s political mandate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6148" name="Rectangle 3"/>
          <p:cNvSpPr>
            <a:spLocks noChangeArrowheads="1"/>
          </p:cNvSpPr>
          <p:nvPr>
            <p:ph type="body" idx="1"/>
          </p:nvPr>
        </p:nvSpPr>
        <p:spPr>
          <a:xfrm>
            <a:off x="355600" y="2120900"/>
            <a:ext cx="8229600" cy="4525963"/>
          </a:xfrm>
        </p:spPr>
        <p:txBody>
          <a:bodyPr lIns="0" tIns="0" rIns="0" bIns="0"/>
          <a:lstStyle/>
          <a:p>
            <a:pPr marL="1917700" indent="-1917700" defTabSz="914400" eaLnBrk="1">
              <a:lnSpc>
                <a:spcPct val="80000"/>
              </a:lnSpc>
              <a:spcBef>
                <a:spcPts val="500"/>
              </a:spcBef>
              <a:buFont typeface="Calibri" pitchFamily="34" charset="0"/>
              <a:buChar char="•"/>
            </a:pPr>
            <a:r>
              <a:rPr lang="en-US" altLang="en-US" sz="2400" b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Administrative management</a:t>
            </a:r>
            <a:r>
              <a:rPr lang="en-US" altLang="en-US" sz="2400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to ensure improved institutional effectiveness, efficiency and transparency; </a:t>
            </a:r>
          </a:p>
          <a:p>
            <a:pPr marL="1917700" indent="-1917700" defTabSz="914400" eaLnBrk="1">
              <a:lnSpc>
                <a:spcPct val="80000"/>
              </a:lnSpc>
              <a:spcBef>
                <a:spcPts val="500"/>
              </a:spcBef>
              <a:buFont typeface="Calibri" pitchFamily="34" charset="0"/>
              <a:buChar char="•"/>
            </a:pPr>
            <a:r>
              <a:rPr lang="en-US" altLang="en-US" sz="2400" b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new administration</a:t>
            </a:r>
            <a:r>
              <a:rPr lang="en-US" altLang="en-US" sz="2400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should simplify services and bring them closer to the citizens, increase transparency and improve Government-civil society relations;</a:t>
            </a:r>
          </a:p>
          <a:p>
            <a:pPr marL="1917700" indent="-1917700" defTabSz="914400" eaLnBrk="1">
              <a:lnSpc>
                <a:spcPct val="80000"/>
              </a:lnSpc>
              <a:spcBef>
                <a:spcPts val="500"/>
              </a:spcBef>
              <a:buFont typeface="Calibri" pitchFamily="34" charset="0"/>
              <a:buChar char="•"/>
            </a:pPr>
            <a:r>
              <a:rPr lang="en-US" altLang="en-US" sz="2400" b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Results-based institutional management</a:t>
            </a:r>
            <a:r>
              <a:rPr lang="en-US" altLang="en-US" sz="2400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(National System for Results-Based Management);</a:t>
            </a:r>
          </a:p>
          <a:p>
            <a:pPr marL="1917700" indent="-1917700" defTabSz="914400" eaLnBrk="1">
              <a:lnSpc>
                <a:spcPct val="80000"/>
              </a:lnSpc>
              <a:spcBef>
                <a:spcPts val="500"/>
              </a:spcBef>
              <a:buFont typeface="Calibri" pitchFamily="34" charset="0"/>
              <a:buChar char="•"/>
            </a:pPr>
            <a:r>
              <a:rPr lang="en-US" altLang="en-US" sz="2400" b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Results should “Create Public Value”,</a:t>
            </a:r>
            <a:r>
              <a:rPr lang="en-US" altLang="en-US" sz="2400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guaranteeing rights, meeting needs, providing quality services, opening new opportunities, building community, citizenship and democracy; </a:t>
            </a:r>
          </a:p>
          <a:p>
            <a:pPr marL="1917700" indent="-1917700" defTabSz="914400" eaLnBrk="1">
              <a:lnSpc>
                <a:spcPct val="80000"/>
              </a:lnSpc>
              <a:spcBef>
                <a:spcPts val="500"/>
              </a:spcBef>
              <a:buFont typeface="Calibri" pitchFamily="34" charset="0"/>
              <a:buChar char="•"/>
            </a:pPr>
            <a:r>
              <a:rPr lang="en-US" altLang="en-US" sz="2400" b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State’s reform process</a:t>
            </a:r>
            <a:r>
              <a:rPr lang="en-US" altLang="en-US" sz="2400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is based on operational decentralisation.</a:t>
            </a:r>
            <a:endParaRPr lang="en-US" altLang="en-US" sz="1800" smtClean="0"/>
          </a:p>
        </p:txBody>
      </p:sp>
      <p:pic>
        <p:nvPicPr>
          <p:cNvPr id="6149" name="Picture 4" descr="image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688" y="17463"/>
            <a:ext cx="236855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50" name="Rectangle 5"/>
          <p:cNvSpPr>
            <a:spLocks/>
          </p:cNvSpPr>
          <p:nvPr/>
        </p:nvSpPr>
        <p:spPr bwMode="auto">
          <a:xfrm>
            <a:off x="128588" y="158750"/>
            <a:ext cx="2501900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1. Context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4</a:t>
            </a:r>
          </a:p>
        </p:txBody>
      </p:sp>
      <p:sp>
        <p:nvSpPr>
          <p:cNvPr id="7171" name="Rectangle 2"/>
          <p:cNvSpPr>
            <a:spLocks noChangeArrowheads="1"/>
          </p:cNvSpPr>
          <p:nvPr>
            <p:ph type="body" idx="1"/>
          </p:nvPr>
        </p:nvSpPr>
        <p:spPr>
          <a:xfrm>
            <a:off x="395288" y="2335213"/>
            <a:ext cx="8229600" cy="4525962"/>
          </a:xfrm>
        </p:spPr>
        <p:txBody>
          <a:bodyPr lIns="0" tIns="0" rIns="0" bIns="0"/>
          <a:lstStyle/>
          <a:p>
            <a:pPr marL="0" indent="0" defTabSz="914400" eaLnBrk="1">
              <a:lnSpc>
                <a:spcPct val="80000"/>
              </a:lnSpc>
              <a:spcBef>
                <a:spcPts val="600"/>
              </a:spcBef>
            </a:pPr>
            <a:r>
              <a:rPr lang="en-US" altLang="en-US" sz="2300" b="1" i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Vision</a:t>
            </a:r>
            <a:r>
              <a:rPr lang="en-US" altLang="en-US" sz="2700" b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: </a:t>
            </a:r>
            <a:r>
              <a:rPr lang="en-US" altLang="en-US" sz="2300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Honduras has successfully consolidated a model of sustainable development through bridging economic development and social inclusion and respecting the environment, the harmonious relationship with nature and cultural diversity.</a:t>
            </a:r>
          </a:p>
          <a:p>
            <a:pPr marL="0" indent="0" defTabSz="914400" eaLnBrk="1">
              <a:lnSpc>
                <a:spcPct val="80000"/>
              </a:lnSpc>
              <a:spcBef>
                <a:spcPts val="600"/>
              </a:spcBef>
              <a:buFont typeface="Calibri" pitchFamily="34" charset="0"/>
              <a:buChar char="•"/>
            </a:pPr>
            <a:endParaRPr lang="en-US" altLang="en-US" sz="2300" smtClean="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marL="0" indent="0" defTabSz="914400" eaLnBrk="1">
              <a:lnSpc>
                <a:spcPct val="80000"/>
              </a:lnSpc>
              <a:spcBef>
                <a:spcPts val="600"/>
              </a:spcBef>
            </a:pPr>
            <a:r>
              <a:rPr lang="en-US" altLang="en-US" sz="2300" b="1" i="1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Mission:</a:t>
            </a:r>
            <a:r>
              <a:rPr lang="en-US" altLang="en-US" sz="2300" smtClean="0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To ensure the protection, conservation, and use of the country’s strategic national resources through sustainable and holistic environmental policies and natural resources management, aiming to consolidate a model of sustainable economic and social development which is equitable and inclusive and contributes to improving the Honduran people’s quality of life. </a:t>
            </a:r>
            <a:endParaRPr lang="en-US" altLang="en-US" sz="1800" smtClean="0"/>
          </a:p>
        </p:txBody>
      </p:sp>
      <p:pic>
        <p:nvPicPr>
          <p:cNvPr id="7172" name="Picture 3" descr="ima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800" y="-9525"/>
            <a:ext cx="2279650" cy="170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3" name="Rectangle 4"/>
          <p:cNvSpPr>
            <a:spLocks noChangeArrowheads="1"/>
          </p:cNvSpPr>
          <p:nvPr>
            <p:ph type="title"/>
          </p:nvPr>
        </p:nvSpPr>
        <p:spPr>
          <a:xfrm>
            <a:off x="457200" y="88900"/>
            <a:ext cx="8229600" cy="1511300"/>
          </a:xfrm>
        </p:spPr>
        <p:txBody>
          <a:bodyPr lIns="0" tIns="0" rIns="0" bIns="0" anchor="ctr"/>
          <a:lstStyle/>
          <a:p>
            <a:pPr eaLnBrk="1"/>
            <a:endParaRPr lang="en-US" altLang="en-US" smtClean="0"/>
          </a:p>
        </p:txBody>
      </p:sp>
      <p:sp>
        <p:nvSpPr>
          <p:cNvPr id="7174" name="Rectangle 5"/>
          <p:cNvSpPr>
            <a:spLocks/>
          </p:cNvSpPr>
          <p:nvPr/>
        </p:nvSpPr>
        <p:spPr bwMode="auto">
          <a:xfrm>
            <a:off x="395288" y="1201738"/>
            <a:ext cx="47752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30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SERNAM’s Vision and Mission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7175" name="Rectangle 6"/>
          <p:cNvSpPr>
            <a:spLocks/>
          </p:cNvSpPr>
          <p:nvPr/>
        </p:nvSpPr>
        <p:spPr bwMode="auto">
          <a:xfrm>
            <a:off x="128588" y="158750"/>
            <a:ext cx="2501900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1. Context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5</a:t>
            </a:r>
          </a:p>
        </p:txBody>
      </p:sp>
      <p:sp>
        <p:nvSpPr>
          <p:cNvPr id="8195" name="Rectangle 2"/>
          <p:cNvSpPr>
            <a:spLocks/>
          </p:cNvSpPr>
          <p:nvPr/>
        </p:nvSpPr>
        <p:spPr bwMode="auto">
          <a:xfrm>
            <a:off x="1190625" y="2420938"/>
            <a:ext cx="7242175" cy="119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just" eaLnBrk="1"/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“Improve the quality of life of women and men through </a:t>
            </a:r>
          </a:p>
          <a:p>
            <a:pPr algn="just" eaLnBrk="1"/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conservation, sustainable forest management and the </a:t>
            </a:r>
          </a:p>
          <a:p>
            <a:pPr algn="just" eaLnBrk="1"/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restoration of degraded forest areas”.</a:t>
            </a:r>
            <a:r>
              <a:rPr lang="en-US" altLang="en-US" sz="24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 </a:t>
            </a:r>
            <a:endParaRPr lang="en-US" altLang="en-US" sz="1800"/>
          </a:p>
        </p:txBody>
      </p:sp>
      <p:pic>
        <p:nvPicPr>
          <p:cNvPr id="8196" name="Picture 3" descr="ima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3875088"/>
            <a:ext cx="4576763" cy="233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Rectangle 4"/>
          <p:cNvSpPr>
            <a:spLocks/>
          </p:cNvSpPr>
          <p:nvPr/>
        </p:nvSpPr>
        <p:spPr bwMode="auto">
          <a:xfrm>
            <a:off x="128588" y="206375"/>
            <a:ext cx="7470775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2. The REDD+ Process: Progress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8198" name="Rectangle 5"/>
          <p:cNvSpPr>
            <a:spLocks/>
          </p:cNvSpPr>
          <p:nvPr/>
        </p:nvSpPr>
        <p:spPr bwMode="auto">
          <a:xfrm>
            <a:off x="395288" y="966788"/>
            <a:ext cx="8164512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30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What does Honduras want to achieve through the </a:t>
            </a:r>
          </a:p>
          <a:p>
            <a:pPr defTabSz="914400" eaLnBrk="1"/>
            <a:r>
              <a:rPr lang="en-US" altLang="en-US" sz="30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REDD+ Mechanism?</a:t>
            </a:r>
            <a:endParaRPr lang="en-US" altLang="en-US" sz="180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6</a:t>
            </a:r>
          </a:p>
        </p:txBody>
      </p:sp>
      <p:grpSp>
        <p:nvGrpSpPr>
          <p:cNvPr id="9219" name="Group 2"/>
          <p:cNvGrpSpPr>
            <a:grpSpLocks/>
          </p:cNvGrpSpPr>
          <p:nvPr/>
        </p:nvGrpSpPr>
        <p:grpSpPr bwMode="auto">
          <a:xfrm>
            <a:off x="319088" y="1614488"/>
            <a:ext cx="8493125" cy="4738687"/>
            <a:chOff x="0" y="0"/>
            <a:chExt cx="8491538" cy="4738871"/>
          </a:xfrm>
        </p:grpSpPr>
        <p:grpSp>
          <p:nvGrpSpPr>
            <p:cNvPr id="9222" name="Group 3"/>
            <p:cNvGrpSpPr>
              <a:grpSpLocks/>
            </p:cNvGrpSpPr>
            <p:nvPr/>
          </p:nvGrpSpPr>
          <p:grpSpPr bwMode="auto">
            <a:xfrm>
              <a:off x="0" y="0"/>
              <a:ext cx="1040205" cy="330201"/>
              <a:chOff x="0" y="-1"/>
              <a:chExt cx="1040204" cy="330201"/>
            </a:xfrm>
          </p:grpSpPr>
          <p:sp>
            <p:nvSpPr>
              <p:cNvPr id="9264" name="Rectangle 4"/>
              <p:cNvSpPr>
                <a:spLocks/>
              </p:cNvSpPr>
              <p:nvPr/>
            </p:nvSpPr>
            <p:spPr bwMode="auto">
              <a:xfrm>
                <a:off x="0" y="-1"/>
                <a:ext cx="1040204" cy="330154"/>
              </a:xfrm>
              <a:prstGeom prst="rect">
                <a:avLst/>
              </a:prstGeom>
              <a:solidFill>
                <a:srgbClr val="C6D9F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eaLnBrk="1">
                  <a:spcBef>
                    <a:spcPts val="600"/>
                  </a:spcBef>
                </a:pPr>
                <a:endParaRPr lang="en-US" altLang="en-US" sz="1800" b="1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65" name="Rectangle 5"/>
              <p:cNvSpPr>
                <a:spLocks/>
              </p:cNvSpPr>
              <p:nvPr/>
            </p:nvSpPr>
            <p:spPr bwMode="auto">
              <a:xfrm>
                <a:off x="0" y="-1"/>
                <a:ext cx="1040204" cy="3302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eaLnBrk="1">
                  <a:spcBef>
                    <a:spcPts val="600"/>
                  </a:spcBef>
                </a:pPr>
                <a:r>
                  <a:rPr lang="en-US" altLang="en-US" sz="1500" b="1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SECTOR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23" name="Group 6"/>
            <p:cNvGrpSpPr>
              <a:grpSpLocks/>
            </p:cNvGrpSpPr>
            <p:nvPr/>
          </p:nvGrpSpPr>
          <p:grpSpPr bwMode="auto">
            <a:xfrm>
              <a:off x="1040202" y="0"/>
              <a:ext cx="1008442" cy="330201"/>
              <a:chOff x="0" y="-1"/>
              <a:chExt cx="1008442" cy="330201"/>
            </a:xfrm>
          </p:grpSpPr>
          <p:sp>
            <p:nvSpPr>
              <p:cNvPr id="9262" name="Rectangle 7"/>
              <p:cNvSpPr>
                <a:spLocks/>
              </p:cNvSpPr>
              <p:nvPr/>
            </p:nvSpPr>
            <p:spPr bwMode="auto">
              <a:xfrm>
                <a:off x="0" y="-1"/>
                <a:ext cx="1008442" cy="330154"/>
              </a:xfrm>
              <a:prstGeom prst="rect">
                <a:avLst/>
              </a:prstGeom>
              <a:solidFill>
                <a:srgbClr val="C6D9F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eaLnBrk="1">
                  <a:spcBef>
                    <a:spcPts val="600"/>
                  </a:spcBef>
                </a:pPr>
                <a:endParaRPr lang="en-US" altLang="en-US" sz="1800" b="1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63" name="Rectangle 8"/>
              <p:cNvSpPr>
                <a:spLocks/>
              </p:cNvSpPr>
              <p:nvPr/>
            </p:nvSpPr>
            <p:spPr bwMode="auto">
              <a:xfrm>
                <a:off x="0" y="-1"/>
                <a:ext cx="1008442" cy="3302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eaLnBrk="1">
                  <a:spcBef>
                    <a:spcPts val="600"/>
                  </a:spcBef>
                </a:pPr>
                <a:r>
                  <a:rPr lang="en-US" altLang="en-US" sz="1500" b="1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MEASURE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24" name="Group 9"/>
            <p:cNvGrpSpPr>
              <a:grpSpLocks/>
            </p:cNvGrpSpPr>
            <p:nvPr/>
          </p:nvGrpSpPr>
          <p:grpSpPr bwMode="auto">
            <a:xfrm>
              <a:off x="2048641" y="0"/>
              <a:ext cx="6442896" cy="330201"/>
              <a:chOff x="0" y="-1"/>
              <a:chExt cx="6442896" cy="330201"/>
            </a:xfrm>
          </p:grpSpPr>
          <p:sp>
            <p:nvSpPr>
              <p:cNvPr id="9260" name="Rectangle 10"/>
              <p:cNvSpPr>
                <a:spLocks/>
              </p:cNvSpPr>
              <p:nvPr/>
            </p:nvSpPr>
            <p:spPr bwMode="auto">
              <a:xfrm>
                <a:off x="0" y="-1"/>
                <a:ext cx="6442896" cy="330154"/>
              </a:xfrm>
              <a:prstGeom prst="rect">
                <a:avLst/>
              </a:prstGeom>
              <a:solidFill>
                <a:srgbClr val="C6D9F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eaLnBrk="1">
                  <a:spcBef>
                    <a:spcPts val="600"/>
                  </a:spcBef>
                </a:pPr>
                <a:endParaRPr lang="en-US" altLang="en-US" sz="1800" b="1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61" name="Rectangle 11"/>
              <p:cNvSpPr>
                <a:spLocks/>
              </p:cNvSpPr>
              <p:nvPr/>
            </p:nvSpPr>
            <p:spPr bwMode="auto">
              <a:xfrm>
                <a:off x="0" y="-1"/>
                <a:ext cx="6442896" cy="3302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eaLnBrk="1">
                  <a:spcBef>
                    <a:spcPts val="600"/>
                  </a:spcBef>
                </a:pPr>
                <a:r>
                  <a:rPr lang="en-US" altLang="en-US" sz="1500" b="1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STRATEGIC OBJECTIVE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25" name="Group 12"/>
            <p:cNvGrpSpPr>
              <a:grpSpLocks/>
            </p:cNvGrpSpPr>
            <p:nvPr/>
          </p:nvGrpSpPr>
          <p:grpSpPr bwMode="auto">
            <a:xfrm>
              <a:off x="0" y="330152"/>
              <a:ext cx="1040205" cy="4393554"/>
              <a:chOff x="0" y="0"/>
              <a:chExt cx="1040204" cy="4393554"/>
            </a:xfrm>
          </p:grpSpPr>
          <p:sp>
            <p:nvSpPr>
              <p:cNvPr id="9258" name="Rectangle 13"/>
              <p:cNvSpPr>
                <a:spLocks/>
              </p:cNvSpPr>
              <p:nvPr/>
            </p:nvSpPr>
            <p:spPr bwMode="auto">
              <a:xfrm>
                <a:off x="0" y="0"/>
                <a:ext cx="1040204" cy="4393554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/>
                <a:endParaRPr lang="en-US" altLang="en-US" sz="1800" b="1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59" name="Rectangle 14"/>
              <p:cNvSpPr>
                <a:spLocks/>
              </p:cNvSpPr>
              <p:nvPr/>
            </p:nvSpPr>
            <p:spPr bwMode="auto">
              <a:xfrm>
                <a:off x="0" y="1803075"/>
                <a:ext cx="1040204" cy="7874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/>
                <a:r>
                  <a:rPr lang="en-US" altLang="en-US" sz="1500" b="1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Forest and Biodiversity sectors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26" name="Group 15"/>
            <p:cNvGrpSpPr>
              <a:grpSpLocks/>
            </p:cNvGrpSpPr>
            <p:nvPr/>
          </p:nvGrpSpPr>
          <p:grpSpPr bwMode="auto">
            <a:xfrm>
              <a:off x="1040202" y="330152"/>
              <a:ext cx="1008442" cy="2376140"/>
              <a:chOff x="0" y="0"/>
              <a:chExt cx="1008442" cy="2376139"/>
            </a:xfrm>
          </p:grpSpPr>
          <p:sp>
            <p:nvSpPr>
              <p:cNvPr id="9256" name="Rectangle 16"/>
              <p:cNvSpPr>
                <a:spLocks/>
              </p:cNvSpPr>
              <p:nvPr/>
            </p:nvSpPr>
            <p:spPr bwMode="auto">
              <a:xfrm>
                <a:off x="0" y="0"/>
                <a:ext cx="1008442" cy="2376139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/>
                <a:endParaRPr lang="en-US" altLang="en-US" sz="1800" b="1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57" name="Rectangle 17"/>
              <p:cNvSpPr>
                <a:spLocks/>
              </p:cNvSpPr>
              <p:nvPr/>
            </p:nvSpPr>
            <p:spPr bwMode="auto">
              <a:xfrm>
                <a:off x="0" y="1022991"/>
                <a:ext cx="1008442" cy="3302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/>
                <a:r>
                  <a:rPr lang="en-US" altLang="en-US" sz="1500" b="1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Adaptation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27" name="Group 18"/>
            <p:cNvGrpSpPr>
              <a:grpSpLocks/>
            </p:cNvGrpSpPr>
            <p:nvPr/>
          </p:nvGrpSpPr>
          <p:grpSpPr bwMode="auto">
            <a:xfrm>
              <a:off x="2048641" y="318181"/>
              <a:ext cx="6442896" cy="901701"/>
              <a:chOff x="0" y="0"/>
              <a:chExt cx="6442896" cy="901700"/>
            </a:xfrm>
          </p:grpSpPr>
          <p:sp>
            <p:nvSpPr>
              <p:cNvPr id="9254" name="Rectangle 19"/>
              <p:cNvSpPr>
                <a:spLocks/>
              </p:cNvSpPr>
              <p:nvPr/>
            </p:nvSpPr>
            <p:spPr bwMode="auto">
              <a:xfrm>
                <a:off x="0" y="11969"/>
                <a:ext cx="6442896" cy="877762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55" name="Rectangle 20"/>
              <p:cNvSpPr>
                <a:spLocks/>
              </p:cNvSpPr>
              <p:nvPr/>
            </p:nvSpPr>
            <p:spPr bwMode="auto">
              <a:xfrm>
                <a:off x="0" y="0"/>
                <a:ext cx="6442896" cy="901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r>
                  <a:rPr lang="en-US" altLang="en-US" sz="1700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I. In the long term, preserve the function, structure and composition of the ecosystems in order to improve their adaptation capacity with regard to climate change.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28" name="Group 21"/>
            <p:cNvGrpSpPr>
              <a:grpSpLocks/>
            </p:cNvGrpSpPr>
            <p:nvPr/>
          </p:nvGrpSpPr>
          <p:grpSpPr bwMode="auto">
            <a:xfrm>
              <a:off x="2048641" y="1200667"/>
              <a:ext cx="6442896" cy="635001"/>
              <a:chOff x="0" y="0"/>
              <a:chExt cx="6442896" cy="635000"/>
            </a:xfrm>
          </p:grpSpPr>
          <p:sp>
            <p:nvSpPr>
              <p:cNvPr id="9252" name="Rectangle 22"/>
              <p:cNvSpPr>
                <a:spLocks/>
              </p:cNvSpPr>
              <p:nvPr/>
            </p:nvSpPr>
            <p:spPr bwMode="auto">
              <a:xfrm>
                <a:off x="0" y="7241"/>
                <a:ext cx="6442896" cy="620625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53" name="Rectangle 23"/>
              <p:cNvSpPr>
                <a:spLocks/>
              </p:cNvSpPr>
              <p:nvPr/>
            </p:nvSpPr>
            <p:spPr bwMode="auto">
              <a:xfrm>
                <a:off x="0" y="0"/>
                <a:ext cx="6442896" cy="635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r>
                  <a:rPr lang="en-US" altLang="en-US" sz="1700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II. Prevent the loss of tropical broadleaf and coniferous forests due to fires and forest plagues under climate change conditions.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29" name="Group 24"/>
            <p:cNvGrpSpPr>
              <a:grpSpLocks/>
            </p:cNvGrpSpPr>
            <p:nvPr/>
          </p:nvGrpSpPr>
          <p:grpSpPr bwMode="auto">
            <a:xfrm>
              <a:off x="2048641" y="1816560"/>
              <a:ext cx="6442896" cy="901701"/>
              <a:chOff x="0" y="0"/>
              <a:chExt cx="6442896" cy="901700"/>
            </a:xfrm>
          </p:grpSpPr>
          <p:sp>
            <p:nvSpPr>
              <p:cNvPr id="9250" name="Rectangle 25"/>
              <p:cNvSpPr>
                <a:spLocks/>
              </p:cNvSpPr>
              <p:nvPr/>
            </p:nvSpPr>
            <p:spPr bwMode="auto">
              <a:xfrm>
                <a:off x="0" y="11969"/>
                <a:ext cx="6442896" cy="877762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51" name="Rectangle 26"/>
              <p:cNvSpPr>
                <a:spLocks/>
              </p:cNvSpPr>
              <p:nvPr/>
            </p:nvSpPr>
            <p:spPr bwMode="auto">
              <a:xfrm>
                <a:off x="0" y="0"/>
                <a:ext cx="6442896" cy="901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r>
                  <a:rPr lang="en-US" altLang="en-US" sz="1700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III. Implement adequate forest management for protection and production, in the context of the alteration of natural wealth, functionality and symbiotic relationships caused by climate change.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30" name="Group 27"/>
            <p:cNvGrpSpPr>
              <a:grpSpLocks/>
            </p:cNvGrpSpPr>
            <p:nvPr/>
          </p:nvGrpSpPr>
          <p:grpSpPr bwMode="auto">
            <a:xfrm>
              <a:off x="1040202" y="2706289"/>
              <a:ext cx="1008442" cy="2017417"/>
              <a:chOff x="0" y="0"/>
              <a:chExt cx="1008442" cy="2017417"/>
            </a:xfrm>
          </p:grpSpPr>
          <p:sp>
            <p:nvSpPr>
              <p:cNvPr id="9248" name="Rectangle 28"/>
              <p:cNvSpPr>
                <a:spLocks/>
              </p:cNvSpPr>
              <p:nvPr/>
            </p:nvSpPr>
            <p:spPr bwMode="auto">
              <a:xfrm>
                <a:off x="0" y="0"/>
                <a:ext cx="1008442" cy="2017417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/>
                <a:endParaRPr lang="en-US" altLang="en-US" sz="1800" b="1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49" name="Rectangle 29"/>
              <p:cNvSpPr>
                <a:spLocks/>
              </p:cNvSpPr>
              <p:nvPr/>
            </p:nvSpPr>
            <p:spPr bwMode="auto">
              <a:xfrm>
                <a:off x="0" y="843630"/>
                <a:ext cx="1008442" cy="3302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/>
                <a:r>
                  <a:rPr lang="en-US" altLang="en-US" sz="1500" b="1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Mitigation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31" name="Group 30"/>
            <p:cNvGrpSpPr>
              <a:grpSpLocks/>
            </p:cNvGrpSpPr>
            <p:nvPr/>
          </p:nvGrpSpPr>
          <p:grpSpPr bwMode="auto">
            <a:xfrm>
              <a:off x="2048641" y="2695113"/>
              <a:ext cx="6442896" cy="901701"/>
              <a:chOff x="0" y="0"/>
              <a:chExt cx="6442896" cy="901700"/>
            </a:xfrm>
          </p:grpSpPr>
          <p:sp>
            <p:nvSpPr>
              <p:cNvPr id="9246" name="Rectangle 31"/>
              <p:cNvSpPr>
                <a:spLocks/>
              </p:cNvSpPr>
              <p:nvPr/>
            </p:nvSpPr>
            <p:spPr bwMode="auto">
              <a:xfrm>
                <a:off x="0" y="11175"/>
                <a:ext cx="6442896" cy="87935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47" name="Rectangle 32"/>
              <p:cNvSpPr>
                <a:spLocks/>
              </p:cNvSpPr>
              <p:nvPr/>
            </p:nvSpPr>
            <p:spPr bwMode="auto">
              <a:xfrm>
                <a:off x="0" y="0"/>
                <a:ext cx="6442896" cy="901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r>
                  <a:rPr lang="en-US" altLang="en-US" sz="1700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I. Reduce and limit greenhouse gas emissions in order to contribute voluntarily to climate change mitigation and strengthen collateral processes of socio-economic and environmental sustainability.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grpSp>
          <p:nvGrpSpPr>
            <p:cNvPr id="9232" name="Group 33"/>
            <p:cNvGrpSpPr>
              <a:grpSpLocks/>
            </p:cNvGrpSpPr>
            <p:nvPr/>
          </p:nvGrpSpPr>
          <p:grpSpPr bwMode="auto">
            <a:xfrm>
              <a:off x="2048641" y="3570470"/>
              <a:ext cx="6442896" cy="1168401"/>
              <a:chOff x="0" y="0"/>
              <a:chExt cx="6442896" cy="1168400"/>
            </a:xfrm>
          </p:grpSpPr>
          <p:sp>
            <p:nvSpPr>
              <p:cNvPr id="9244" name="Rectangle 34"/>
              <p:cNvSpPr>
                <a:spLocks/>
              </p:cNvSpPr>
              <p:nvPr/>
            </p:nvSpPr>
            <p:spPr bwMode="auto">
              <a:xfrm>
                <a:off x="0" y="15163"/>
                <a:ext cx="6442896" cy="1138074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45" name="Rectangle 35"/>
              <p:cNvSpPr>
                <a:spLocks/>
              </p:cNvSpPr>
              <p:nvPr/>
            </p:nvSpPr>
            <p:spPr bwMode="auto">
              <a:xfrm>
                <a:off x="0" y="0"/>
                <a:ext cx="6442896" cy="11684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>
                <a:spAutoFit/>
              </a:bodyPr>
              <a:lstStyle>
                <a:lvl1pPr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defTabSz="449263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eaLnBrk="1">
                  <a:spcBef>
                    <a:spcPts val="600"/>
                  </a:spcBef>
                </a:pPr>
                <a:r>
                  <a:rPr lang="en-US" altLang="en-US" sz="1700" i="1">
                    <a:latin typeface="Calibri" pitchFamily="34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II. Strengthen synergies between the measures of adaptation and mitigation in order to better adjust socio-natural environments to the manifestations and impacts of climate change and prevent the adverse effects of the response.</a:t>
                </a:r>
                <a:endParaRPr lang="en-US" altLang="en-US" sz="1800">
                  <a:latin typeface="Calibri" pitchFamily="34" charset="0"/>
                  <a:ea typeface="Calibri" pitchFamily="34" charset="0"/>
                  <a:cs typeface="Calibri" pitchFamily="34" charset="0"/>
                  <a:sym typeface="Calibri" pitchFamily="34" charset="0"/>
                </a:endParaRPr>
              </a:p>
            </p:txBody>
          </p:sp>
        </p:grpSp>
        <p:sp>
          <p:nvSpPr>
            <p:cNvPr id="9233" name="Line 36"/>
            <p:cNvSpPr>
              <a:spLocks noChangeShapeType="1"/>
            </p:cNvSpPr>
            <p:nvPr/>
          </p:nvSpPr>
          <p:spPr bwMode="auto">
            <a:xfrm flipH="1">
              <a:off x="1040202" y="0"/>
              <a:ext cx="3" cy="4723707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34" name="Line 37"/>
            <p:cNvSpPr>
              <a:spLocks noChangeShapeType="1"/>
            </p:cNvSpPr>
            <p:nvPr/>
          </p:nvSpPr>
          <p:spPr bwMode="auto">
            <a:xfrm flipH="1">
              <a:off x="2048641" y="0"/>
              <a:ext cx="3" cy="4723707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35" name="Line 38"/>
            <p:cNvSpPr>
              <a:spLocks noChangeShapeType="1"/>
            </p:cNvSpPr>
            <p:nvPr/>
          </p:nvSpPr>
          <p:spPr bwMode="auto">
            <a:xfrm>
              <a:off x="0" y="330152"/>
              <a:ext cx="8491538" cy="2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36" name="Line 39"/>
            <p:cNvSpPr>
              <a:spLocks noChangeShapeType="1"/>
            </p:cNvSpPr>
            <p:nvPr/>
          </p:nvSpPr>
          <p:spPr bwMode="auto">
            <a:xfrm>
              <a:off x="2048641" y="1207909"/>
              <a:ext cx="6442896" cy="3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37" name="Line 40"/>
            <p:cNvSpPr>
              <a:spLocks noChangeShapeType="1"/>
            </p:cNvSpPr>
            <p:nvPr/>
          </p:nvSpPr>
          <p:spPr bwMode="auto">
            <a:xfrm>
              <a:off x="2048641" y="1828531"/>
              <a:ext cx="6442896" cy="2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38" name="Line 41"/>
            <p:cNvSpPr>
              <a:spLocks noChangeShapeType="1"/>
            </p:cNvSpPr>
            <p:nvPr/>
          </p:nvSpPr>
          <p:spPr bwMode="auto">
            <a:xfrm>
              <a:off x="1040202" y="2706289"/>
              <a:ext cx="7451336" cy="3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39" name="Line 42"/>
            <p:cNvSpPr>
              <a:spLocks noChangeShapeType="1"/>
            </p:cNvSpPr>
            <p:nvPr/>
          </p:nvSpPr>
          <p:spPr bwMode="auto">
            <a:xfrm>
              <a:off x="2048641" y="3585634"/>
              <a:ext cx="6442896" cy="3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0" name="Line 43"/>
            <p:cNvSpPr>
              <a:spLocks noChangeShapeType="1"/>
            </p:cNvSpPr>
            <p:nvPr/>
          </p:nvSpPr>
          <p:spPr bwMode="auto">
            <a:xfrm flipH="1">
              <a:off x="-1" y="0"/>
              <a:ext cx="5" cy="4723707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1" name="Line 44"/>
            <p:cNvSpPr>
              <a:spLocks noChangeShapeType="1"/>
            </p:cNvSpPr>
            <p:nvPr/>
          </p:nvSpPr>
          <p:spPr bwMode="auto">
            <a:xfrm flipH="1">
              <a:off x="8491535" y="0"/>
              <a:ext cx="3" cy="4723707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2" name="Line 45"/>
            <p:cNvSpPr>
              <a:spLocks noChangeShapeType="1"/>
            </p:cNvSpPr>
            <p:nvPr/>
          </p:nvSpPr>
          <p:spPr bwMode="auto">
            <a:xfrm>
              <a:off x="0" y="0"/>
              <a:ext cx="8491538" cy="2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3" name="Line 46"/>
            <p:cNvSpPr>
              <a:spLocks noChangeShapeType="1"/>
            </p:cNvSpPr>
            <p:nvPr/>
          </p:nvSpPr>
          <p:spPr bwMode="auto">
            <a:xfrm>
              <a:off x="0" y="4723704"/>
              <a:ext cx="8491538" cy="2"/>
            </a:xfrm>
            <a:prstGeom prst="line">
              <a:avLst/>
            </a:prstGeom>
            <a:noFill/>
            <a:ln w="38100">
              <a:solidFill>
                <a:srgbClr val="5151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</p:grpSp>
      <p:sp>
        <p:nvSpPr>
          <p:cNvPr id="9220" name="Rectangle 47"/>
          <p:cNvSpPr>
            <a:spLocks/>
          </p:cNvSpPr>
          <p:nvPr/>
        </p:nvSpPr>
        <p:spPr bwMode="auto">
          <a:xfrm>
            <a:off x="385763" y="993775"/>
            <a:ext cx="7327900" cy="55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defTabSz="4492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eaLnBrk="1"/>
            <a:r>
              <a:rPr lang="en-US" altLang="en-US" sz="18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Strategic Objectives for Adaptation and Mitigation in the National Strategy on </a:t>
            </a:r>
          </a:p>
          <a:p>
            <a:pPr eaLnBrk="1"/>
            <a:r>
              <a:rPr lang="en-US" altLang="en-US" sz="18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Climate Change (ENCC) that correspond to the Forest and Biodiversity sectors</a:t>
            </a:r>
            <a:endParaRPr lang="en-US" altLang="en-US" sz="1800"/>
          </a:p>
        </p:txBody>
      </p:sp>
      <p:sp>
        <p:nvSpPr>
          <p:cNvPr id="9221" name="Rectangle 48"/>
          <p:cNvSpPr>
            <a:spLocks/>
          </p:cNvSpPr>
          <p:nvPr/>
        </p:nvSpPr>
        <p:spPr bwMode="auto">
          <a:xfrm>
            <a:off x="128588" y="206375"/>
            <a:ext cx="7470775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2. The REDD+ Process: Progress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7</a:t>
            </a:r>
          </a:p>
        </p:txBody>
      </p:sp>
      <p:sp>
        <p:nvSpPr>
          <p:cNvPr id="10243" name="Rectangle 2"/>
          <p:cNvSpPr>
            <a:spLocks/>
          </p:cNvSpPr>
          <p:nvPr/>
        </p:nvSpPr>
        <p:spPr bwMode="auto">
          <a:xfrm>
            <a:off x="247650" y="1273175"/>
            <a:ext cx="789305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2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An enabling legal and political framework in REDD+?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0244" name="Rectangle 3"/>
          <p:cNvSpPr>
            <a:spLocks/>
          </p:cNvSpPr>
          <p:nvPr/>
        </p:nvSpPr>
        <p:spPr bwMode="auto">
          <a:xfrm>
            <a:off x="466725" y="2527300"/>
            <a:ext cx="5640388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marL="169863" indent="-1698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Country Vision and Mission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Environmental and Forest Law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SERNAM’s modernisation based on results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Climate Change Law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National Strategy on Climate Change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24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National Office on Climate Change</a:t>
            </a:r>
            <a:endParaRPr lang="en-US" altLang="en-US" sz="2400"/>
          </a:p>
        </p:txBody>
      </p:sp>
      <p:pic>
        <p:nvPicPr>
          <p:cNvPr id="10245" name="Picture 4" descr="C:\Users\Administrador\Documents\MODELO BOSQUE COMO ECOSISTEMA\CSEH\Casos y experiencias\Volcan-Atulapa\2012-09-19 Mc. El Volcan Aforo\visita 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170488"/>
            <a:ext cx="2262188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6" name="Rectangle 5"/>
          <p:cNvSpPr>
            <a:spLocks/>
          </p:cNvSpPr>
          <p:nvPr/>
        </p:nvSpPr>
        <p:spPr bwMode="auto">
          <a:xfrm>
            <a:off x="128588" y="206375"/>
            <a:ext cx="7470775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2. The REDD+ Process: Progress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8</a:t>
            </a:r>
          </a:p>
        </p:txBody>
      </p:sp>
      <p:sp>
        <p:nvSpPr>
          <p:cNvPr id="11267" name="Rectangle 2"/>
          <p:cNvSpPr>
            <a:spLocks/>
          </p:cNvSpPr>
          <p:nvPr/>
        </p:nvSpPr>
        <p:spPr bwMode="auto">
          <a:xfrm>
            <a:off x="515938" y="1125538"/>
            <a:ext cx="5532437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2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Current Development Partners in REDD+?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1268" name="Rectangle 3"/>
          <p:cNvSpPr>
            <a:spLocks/>
          </p:cNvSpPr>
          <p:nvPr/>
        </p:nvSpPr>
        <p:spPr bwMode="auto">
          <a:xfrm>
            <a:off x="568325" y="1852613"/>
            <a:ext cx="6438900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R-PP Preparation Proposal: </a:t>
            </a:r>
          </a:p>
          <a:p>
            <a:pPr defTabSz="914400" eaLnBrk="1"/>
            <a:r>
              <a:rPr lang="en-US" altLang="en-US" sz="18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USD 8.6 million</a:t>
            </a:r>
          </a:p>
          <a:p>
            <a:pPr defTabSz="914400" eaLnBrk="1"/>
            <a:endParaRPr lang="en-US" altLang="en-US" sz="1800" b="1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REDD+ Preparation/Implementation Proposal: </a:t>
            </a:r>
          </a:p>
          <a:p>
            <a:pPr defTabSz="914400" eaLnBrk="1"/>
            <a:r>
              <a:rPr lang="en-US" altLang="en-US" sz="18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USD 3.8 million (FCPF)</a:t>
            </a:r>
          </a:p>
          <a:p>
            <a:pPr defTabSz="914400" eaLnBrk="1"/>
            <a:endParaRPr lang="en-US" altLang="en-US" sz="1800" b="1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Deforestation baseline and carbon estimates in three types of forests: </a:t>
            </a:r>
          </a:p>
          <a:p>
            <a:pPr defTabSz="914400" eaLnBrk="1"/>
            <a:r>
              <a:rPr lang="en-US" altLang="en-US" sz="18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USD ??? (REDD-FCPF project/CCAD-GIZ)</a:t>
            </a:r>
          </a:p>
          <a:p>
            <a:pPr defTabSz="914400" eaLnBrk="1"/>
            <a:endParaRPr lang="en-US" altLang="en-US" sz="1800" b="1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defTabSz="914400"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Two subnational pilot projects to understand the local context in forest governance: </a:t>
            </a:r>
          </a:p>
          <a:p>
            <a:pPr defTabSz="914400" eaLnBrk="1"/>
            <a:r>
              <a:rPr lang="en-US" altLang="en-US" sz="18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USD ??? (USAID/GIZ)</a:t>
            </a:r>
            <a:endParaRPr lang="en-US" altLang="en-US" sz="1800"/>
          </a:p>
        </p:txBody>
      </p:sp>
      <p:pic>
        <p:nvPicPr>
          <p:cNvPr id="11269" name="Picture 4" descr="G:\Fotos Gira de Campo Marroquin\Gira de Campo\DSC013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225" y="5240338"/>
            <a:ext cx="2133600" cy="160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70" name="Rectangle 5"/>
          <p:cNvSpPr>
            <a:spLocks/>
          </p:cNvSpPr>
          <p:nvPr/>
        </p:nvSpPr>
        <p:spPr bwMode="auto">
          <a:xfrm>
            <a:off x="128588" y="206375"/>
            <a:ext cx="7470775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2. The REDD+ Process: Progress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9</a:t>
            </a:r>
          </a:p>
        </p:txBody>
      </p:sp>
      <p:sp>
        <p:nvSpPr>
          <p:cNvPr id="12291" name="Rectangle 2"/>
          <p:cNvSpPr>
            <a:spLocks/>
          </p:cNvSpPr>
          <p:nvPr/>
        </p:nvSpPr>
        <p:spPr bwMode="auto">
          <a:xfrm>
            <a:off x="704850" y="2182813"/>
            <a:ext cx="7369175" cy="383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marL="169863" indent="-169863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Structure for Coordination and Participation (REDD+ Sub-Committee)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A platform to distribute information about the national process (SERNAM)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Establish a robust Complaints and regress mechanism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Develop participation and consultation mechanisms (CONPAH)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Identify strategic options for REDD+ 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Elaborate SESA through participatory processes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Support the design of Reference Levels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Support the development of a national monitoring system</a:t>
            </a:r>
          </a:p>
          <a:p>
            <a:pPr defTabSz="914400" eaLnBrk="1">
              <a:lnSpc>
                <a:spcPct val="150000"/>
              </a:lnSpc>
              <a:buSzPct val="100000"/>
              <a:buFont typeface="Calibri" pitchFamily="34" charset="0"/>
              <a:buChar char="•"/>
            </a:pPr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Support building an Information System for Safeguards</a:t>
            </a:r>
            <a:endParaRPr lang="en-US" altLang="en-US" sz="1800"/>
          </a:p>
        </p:txBody>
      </p:sp>
      <p:sp>
        <p:nvSpPr>
          <p:cNvPr id="12292" name="Rectangle 3"/>
          <p:cNvSpPr>
            <a:spLocks/>
          </p:cNvSpPr>
          <p:nvPr/>
        </p:nvSpPr>
        <p:spPr bwMode="auto">
          <a:xfrm>
            <a:off x="293688" y="1431925"/>
            <a:ext cx="6556375" cy="4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22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REDD+ Project, 2014-2017 (FCPF-UNDP, USD 3.8 million)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pic>
        <p:nvPicPr>
          <p:cNvPr id="12293" name="Picture 4" descr="image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14288"/>
            <a:ext cx="1546225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4" name="Rectangle 5"/>
          <p:cNvSpPr>
            <a:spLocks/>
          </p:cNvSpPr>
          <p:nvPr/>
        </p:nvSpPr>
        <p:spPr bwMode="auto">
          <a:xfrm>
            <a:off x="128588" y="206375"/>
            <a:ext cx="7470775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2. The REDD+ Process: Progress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10</a:t>
            </a:r>
          </a:p>
        </p:txBody>
      </p:sp>
      <p:pic>
        <p:nvPicPr>
          <p:cNvPr id="2" name="Picture 2" descr="image17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" y="1482725"/>
            <a:ext cx="1928813" cy="2849563"/>
          </a:xfrm>
          <a:prstGeom prst="rect">
            <a:avLst/>
          </a:prstGeom>
          <a:noFill/>
          <a:ln>
            <a:noFill/>
          </a:ln>
          <a:effectLst>
            <a:outerShdw blurRad="12700" dist="35921" dir="2700000" algn="ctr" rotWithShape="0">
              <a:srgbClr val="1F497D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</a:extLst>
        </p:spPr>
      </p:pic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936625" y="3036888"/>
            <a:ext cx="1763713" cy="2598737"/>
            <a:chOff x="-1" y="-1"/>
            <a:chExt cx="1763714" cy="2597152"/>
          </a:xfrm>
        </p:grpSpPr>
        <p:sp>
          <p:nvSpPr>
            <p:cNvPr id="3" name="Rectangle 4"/>
            <p:cNvSpPr>
              <a:spLocks/>
            </p:cNvSpPr>
            <p:nvPr/>
          </p:nvSpPr>
          <p:spPr bwMode="auto">
            <a:xfrm>
              <a:off x="-1" y="-1"/>
              <a:ext cx="1763632" cy="2597032"/>
            </a:xfrm>
            <a:prstGeom prst="rect">
              <a:avLst/>
            </a:prstGeom>
            <a:solidFill>
              <a:srgbClr val="FFFFFF"/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>
              <a:lvl1pPr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marL="742950" indent="-28575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marL="11430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marL="16002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marL="20574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914400" eaLnBrk="1"/>
              <a:endParaRPr lang="en-US" altLang="en-US" sz="1800">
                <a:latin typeface="Arial" pitchFamily="34" charset="0"/>
                <a:cs typeface="Arial" pitchFamily="34" charset="0"/>
                <a:sym typeface="Arial" pitchFamily="34" charset="0"/>
              </a:endParaRPr>
            </a:p>
          </p:txBody>
        </p:sp>
        <p:pic>
          <p:nvPicPr>
            <p:cNvPr id="4" name="Picture 5" descr="Escudo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26" t="8701" r="6363" b="11821"/>
            <a:stretch>
              <a:fillRect/>
            </a:stretch>
          </p:blipFill>
          <p:spPr bwMode="auto">
            <a:xfrm>
              <a:off x="689472" y="83047"/>
              <a:ext cx="384768" cy="563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3336" name="Rectangle 6"/>
            <p:cNvSpPr>
              <a:spLocks/>
            </p:cNvSpPr>
            <p:nvPr/>
          </p:nvSpPr>
          <p:spPr bwMode="auto">
            <a:xfrm>
              <a:off x="403132" y="659147"/>
              <a:ext cx="957447" cy="1499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marL="742950" indent="-28575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marL="11430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marL="16002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marL="20574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algn="ctr" defTabSz="914400" eaLnBrk="1"/>
              <a:r>
                <a:rPr lang="en-US" altLang="en-US" sz="600">
                  <a:latin typeface="Arial Bold" charset="0"/>
                  <a:ea typeface="Arial Bold" charset="0"/>
                  <a:cs typeface="Arial Bold" charset="0"/>
                  <a:sym typeface="Arial Bold" charset="0"/>
                </a:rPr>
                <a:t>REPUBLICA DE HONDURAS</a:t>
              </a:r>
              <a:endParaRPr lang="en-US" altLang="en-US" sz="1800">
                <a:latin typeface="Arial Bold" charset="0"/>
                <a:ea typeface="Arial Bold" charset="0"/>
                <a:cs typeface="Arial Bold" charset="0"/>
                <a:sym typeface="Arial Bold" charset="0"/>
              </a:endParaRPr>
            </a:p>
          </p:txBody>
        </p:sp>
        <p:grpSp>
          <p:nvGrpSpPr>
            <p:cNvPr id="5" name="Group 7"/>
            <p:cNvGrpSpPr>
              <a:grpSpLocks/>
            </p:cNvGrpSpPr>
            <p:nvPr/>
          </p:nvGrpSpPr>
          <p:grpSpPr bwMode="auto">
            <a:xfrm>
              <a:off x="151173" y="986967"/>
              <a:ext cx="1461365" cy="339577"/>
              <a:chOff x="0" y="0"/>
              <a:chExt cx="1461364" cy="339577"/>
            </a:xfrm>
          </p:grpSpPr>
          <p:sp>
            <p:nvSpPr>
              <p:cNvPr id="13343" name="Rectangle 8"/>
              <p:cNvSpPr>
                <a:spLocks/>
              </p:cNvSpPr>
              <p:nvPr/>
            </p:nvSpPr>
            <p:spPr bwMode="auto">
              <a:xfrm>
                <a:off x="0" y="0"/>
                <a:ext cx="1461364" cy="274276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00B05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>
                <a:lvl1pPr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defTabSz="914400" eaLnBrk="1"/>
                <a:endParaRPr lang="en-US" altLang="en-US" sz="1800">
                  <a:latin typeface="Arial" pitchFamily="34" charset="0"/>
                  <a:cs typeface="Arial" pitchFamily="34" charset="0"/>
                  <a:sym typeface="Arial" pitchFamily="34" charset="0"/>
                </a:endParaRPr>
              </a:p>
            </p:txBody>
          </p:sp>
          <p:sp>
            <p:nvSpPr>
              <p:cNvPr id="13344" name="Rectangle 9"/>
              <p:cNvSpPr>
                <a:spLocks/>
              </p:cNvSpPr>
              <p:nvPr/>
            </p:nvSpPr>
            <p:spPr bwMode="auto">
              <a:xfrm>
                <a:off x="0" y="0"/>
                <a:ext cx="1461364" cy="3395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defTabSz="914400" eaLnBrk="1"/>
                <a:r>
                  <a:rPr lang="en-US" altLang="en-US" sz="800">
                    <a:solidFill>
                      <a:srgbClr val="00B050"/>
                    </a:solidFill>
                    <a:latin typeface="Arial Bold" charset="0"/>
                    <a:ea typeface="Arial Bold" charset="0"/>
                    <a:cs typeface="Arial Bold" charset="0"/>
                    <a:sym typeface="Arial Bold" charset="0"/>
                  </a:rPr>
                  <a:t>LEY FORESTAL, AREAS PROTEGIDAS Y</a:t>
                </a:r>
              </a:p>
              <a:p>
                <a:pPr algn="ctr" defTabSz="914400" eaLnBrk="1"/>
                <a:r>
                  <a:rPr lang="en-US" altLang="en-US" sz="800">
                    <a:solidFill>
                      <a:srgbClr val="00B050"/>
                    </a:solidFill>
                    <a:latin typeface="Arial Bold" charset="0"/>
                    <a:ea typeface="Arial Bold" charset="0"/>
                    <a:cs typeface="Arial Bold" charset="0"/>
                    <a:sym typeface="Arial Bold" charset="0"/>
                  </a:rPr>
                  <a:t>VIDA SILVESTRE</a:t>
                </a:r>
                <a:endParaRPr lang="en-US" altLang="en-US" sz="1800"/>
              </a:p>
            </p:txBody>
          </p:sp>
        </p:grpSp>
        <p:sp>
          <p:nvSpPr>
            <p:cNvPr id="6" name="Rectangle 10"/>
            <p:cNvSpPr>
              <a:spLocks/>
            </p:cNvSpPr>
            <p:nvPr/>
          </p:nvSpPr>
          <p:spPr bwMode="auto">
            <a:xfrm>
              <a:off x="352741" y="1538396"/>
              <a:ext cx="1058230" cy="250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marL="742950" indent="-28575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marL="11430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marL="16002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marL="20574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914400" eaLnBrk="1"/>
              <a:r>
                <a:rPr lang="en-US" altLang="en-US" sz="900">
                  <a:latin typeface="Arial Bold" charset="0"/>
                  <a:ea typeface="Arial Bold" charset="0"/>
                  <a:cs typeface="Arial Bold" charset="0"/>
                  <a:sym typeface="Arial Bold" charset="0"/>
                </a:rPr>
                <a:t>DECRETO No. 98 - 2007</a:t>
              </a:r>
              <a:endParaRPr lang="en-US" altLang="en-US" sz="1800">
                <a:latin typeface="Arial Bold" charset="0"/>
                <a:ea typeface="Arial Bold" charset="0"/>
                <a:cs typeface="Arial Bold" charset="0"/>
                <a:sym typeface="Arial Bold" charset="0"/>
              </a:endParaRPr>
            </a:p>
          </p:txBody>
        </p:sp>
        <p:pic>
          <p:nvPicPr>
            <p:cNvPr id="13339" name="Picture 11" descr="image1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37" y="2331568"/>
              <a:ext cx="332455" cy="2655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grpSp>
          <p:nvGrpSpPr>
            <p:cNvPr id="7" name="Group 12"/>
            <p:cNvGrpSpPr>
              <a:grpSpLocks/>
            </p:cNvGrpSpPr>
            <p:nvPr/>
          </p:nvGrpSpPr>
          <p:grpSpPr bwMode="auto">
            <a:xfrm>
              <a:off x="-1" y="1974145"/>
              <a:ext cx="1763714" cy="302724"/>
              <a:chOff x="0" y="0"/>
              <a:chExt cx="1763713" cy="302723"/>
            </a:xfrm>
          </p:grpSpPr>
          <p:sp>
            <p:nvSpPr>
              <p:cNvPr id="8" name="Rectangle 13"/>
              <p:cNvSpPr>
                <a:spLocks/>
              </p:cNvSpPr>
              <p:nvPr/>
            </p:nvSpPr>
            <p:spPr bwMode="auto">
              <a:xfrm>
                <a:off x="0" y="1"/>
                <a:ext cx="1763631" cy="254923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>
                <a:lvl1pPr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defTabSz="914400" eaLnBrk="1"/>
                <a:endParaRPr lang="en-US" altLang="en-US" sz="1800">
                  <a:latin typeface="Arial" pitchFamily="34" charset="0"/>
                  <a:cs typeface="Arial" pitchFamily="34" charset="0"/>
                  <a:sym typeface="Arial" pitchFamily="34" charset="0"/>
                </a:endParaRPr>
              </a:p>
            </p:txBody>
          </p:sp>
          <p:sp>
            <p:nvSpPr>
              <p:cNvPr id="13342" name="Rectangle 14"/>
              <p:cNvSpPr>
                <a:spLocks/>
              </p:cNvSpPr>
              <p:nvPr/>
            </p:nvSpPr>
            <p:spPr bwMode="auto">
              <a:xfrm>
                <a:off x="0" y="0"/>
                <a:ext cx="1763713" cy="3027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1pPr>
                <a:lvl2pPr marL="742950" indent="-28575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2pPr>
                <a:lvl3pPr marL="11430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3pPr>
                <a:lvl4pPr marL="16002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4pPr>
                <a:lvl5pPr marL="2057400" indent="-228600" eaLnBrk="0"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pitchFamily="34" charset="0"/>
                    <a:ea typeface="Helvetica" pitchFamily="34" charset="0"/>
                    <a:cs typeface="Helvetica" pitchFamily="34" charset="0"/>
                    <a:sym typeface="Helvetica" pitchFamily="34" charset="0"/>
                  </a:defRPr>
                </a:lvl9pPr>
              </a:lstStyle>
              <a:p>
                <a:pPr algn="ctr" defTabSz="914400" eaLnBrk="1"/>
                <a:r>
                  <a:rPr lang="en-US" altLang="en-US" sz="500">
                    <a:solidFill>
                      <a:srgbClr val="FFFFFF"/>
                    </a:solidFill>
                    <a:latin typeface="Arial Bold" charset="0"/>
                    <a:ea typeface="Arial Bold" charset="0"/>
                    <a:cs typeface="Arial Bold" charset="0"/>
                    <a:sym typeface="Arial Bold" charset="0"/>
                  </a:rPr>
                  <a:t>FORCUENCAS</a:t>
                </a:r>
              </a:p>
              <a:p>
                <a:pPr defTabSz="914400" eaLnBrk="1"/>
                <a:r>
                  <a:rPr lang="en-US" altLang="en-US" sz="500">
                    <a:solidFill>
                      <a:srgbClr val="FFFFFF"/>
                    </a:solidFill>
                    <a:latin typeface="Arial Bold" charset="0"/>
                    <a:ea typeface="Arial Bold" charset="0"/>
                    <a:cs typeface="Arial Bold" charset="0"/>
                    <a:sym typeface="Arial Bold" charset="0"/>
                  </a:rPr>
                  <a:t>Un proyecto financiado por la Unión Europea y el Gobierno de Honduras con resultados importantes para la conservación del medio ambiente en Honduras.</a:t>
                </a:r>
                <a:endParaRPr lang="en-US" altLang="en-US" sz="1800"/>
              </a:p>
            </p:txBody>
          </p:sp>
        </p:grpSp>
      </p:grpSp>
      <p:grpSp>
        <p:nvGrpSpPr>
          <p:cNvPr id="13327" name="Group 15"/>
          <p:cNvGrpSpPr>
            <a:grpSpLocks/>
          </p:cNvGrpSpPr>
          <p:nvPr/>
        </p:nvGrpSpPr>
        <p:grpSpPr bwMode="auto">
          <a:xfrm>
            <a:off x="2620963" y="3930650"/>
            <a:ext cx="1992312" cy="2684463"/>
            <a:chOff x="0" y="0"/>
            <a:chExt cx="1992313" cy="2684284"/>
          </a:xfrm>
        </p:grpSpPr>
        <p:pic>
          <p:nvPicPr>
            <p:cNvPr id="9" name="Picture 16" descr="image12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2424" y="1415707"/>
              <a:ext cx="909889" cy="1268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3328" name="Picture 17" descr="image13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24255"/>
              <a:ext cx="1082431" cy="1260029"/>
            </a:xfrm>
            <a:prstGeom prst="rect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3329" name="Picture 18" descr="image14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96328"/>
              <a:ext cx="1992313" cy="8279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3330" name="Picture 19" descr="image15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857" y="1415708"/>
              <a:ext cx="517643" cy="5171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grpSp>
          <p:nvGrpSpPr>
            <p:cNvPr id="13331" name="Group 20"/>
            <p:cNvGrpSpPr>
              <a:grpSpLocks/>
            </p:cNvGrpSpPr>
            <p:nvPr/>
          </p:nvGrpSpPr>
          <p:grpSpPr bwMode="auto">
            <a:xfrm>
              <a:off x="0" y="0"/>
              <a:ext cx="1992313" cy="660400"/>
              <a:chOff x="0" y="0"/>
              <a:chExt cx="1992313" cy="660400"/>
            </a:xfrm>
          </p:grpSpPr>
          <p:sp>
            <p:nvSpPr>
              <p:cNvPr id="13333" name="Rectangle 21"/>
              <p:cNvSpPr>
                <a:spLocks/>
              </p:cNvSpPr>
              <p:nvPr/>
            </p:nvSpPr>
            <p:spPr bwMode="auto">
              <a:xfrm>
                <a:off x="0" y="84132"/>
                <a:ext cx="1992313" cy="493679"/>
              </a:xfrm>
              <a:prstGeom prst="rect">
                <a:avLst/>
              </a:prstGeom>
              <a:gradFill rotWithShape="0">
                <a:gsLst>
                  <a:gs pos="0">
                    <a:srgbClr val="CDE5A8"/>
                  </a:gs>
                  <a:gs pos="45999">
                    <a:srgbClr val="B3DB6D"/>
                  </a:gs>
                  <a:gs pos="100000">
                    <a:srgbClr val="6D8F27"/>
                  </a:gs>
                </a:gsLst>
                <a:path path="rect">
                  <a:fillToRect l="-19635" t="62279" r="119635" b="37721"/>
                </a:path>
              </a:gradFill>
              <a:ln w="9525" cap="flat" cmpd="sng">
                <a:solidFill>
                  <a:srgbClr val="9EC54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14699968" algn="ctr" rotWithShape="0">
                  <a:srgbClr val="000000">
                    <a:alpha val="59998"/>
                  </a:srgbClr>
                </a:outerShdw>
              </a:effectLst>
            </p:spPr>
            <p:txBody>
              <a:bodyPr lIns="0" tIns="0" rIns="0" bIns="0" anchor="ctr"/>
              <a:lstStyle>
                <a:lvl1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1pPr>
                <a:lvl2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2pPr>
                <a:lvl3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3pPr>
                <a:lvl4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4pPr>
                <a:lvl5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5pPr>
                <a:lvl6pPr marL="4572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6pPr>
                <a:lvl7pPr marL="9144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7pPr>
                <a:lvl8pPr marL="13716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8pPr>
                <a:lvl9pPr marL="18288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9pPr>
              </a:lstStyle>
              <a:p>
                <a:pPr defTabSz="914400">
                  <a:defRPr/>
                </a:pPr>
                <a:endParaRPr lang="en-US" altLang="en-US" sz="1800" smtClean="0">
                  <a:latin typeface="Arial" pitchFamily="34" charset="0"/>
                  <a:cs typeface="Arial" pitchFamily="34" charset="0"/>
                  <a:sym typeface="Arial" pitchFamily="34" charset="0"/>
                </a:endParaRPr>
              </a:p>
            </p:txBody>
          </p:sp>
          <p:sp>
            <p:nvSpPr>
              <p:cNvPr id="13334" name="Rectangle 22"/>
              <p:cNvSpPr>
                <a:spLocks/>
              </p:cNvSpPr>
              <p:nvPr/>
            </p:nvSpPr>
            <p:spPr bwMode="auto">
              <a:xfrm>
                <a:off x="0" y="0"/>
                <a:ext cx="1992313" cy="66035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>
                <a:spAutoFit/>
              </a:bodyPr>
              <a:lstStyle>
                <a:lvl1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1pPr>
                <a:lvl2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2pPr>
                <a:lvl3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3pPr>
                <a:lvl4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4pPr>
                <a:lvl5pPr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5pPr>
                <a:lvl6pPr marL="4572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6pPr>
                <a:lvl7pPr marL="9144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7pPr>
                <a:lvl8pPr marL="13716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8pPr>
                <a:lvl9pPr marL="1828800" fontAlgn="base" hangingPunct="0">
                  <a:spcBef>
                    <a:spcPct val="0"/>
                  </a:spcBef>
                  <a:spcAft>
                    <a:spcPct val="0"/>
                  </a:spcAft>
                  <a:defRPr sz="1900">
                    <a:solidFill>
                      <a:srgbClr val="000000"/>
                    </a:solidFill>
                    <a:latin typeface="Helvetica" charset="0"/>
                    <a:ea typeface="Helvetica" charset="0"/>
                    <a:cs typeface="Helvetica" charset="0"/>
                    <a:sym typeface="Helvetica" charset="0"/>
                  </a:defRPr>
                </a:lvl9pPr>
              </a:lstStyle>
              <a:p>
                <a:pPr algn="ctr" defTabSz="914400">
                  <a:defRPr/>
                </a:pPr>
                <a:r>
                  <a:rPr lang="en-US" altLang="en-US" sz="1100" b="1" smtClean="0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Bookman Old Style Bold" charset="0"/>
                    <a:ea typeface="Bookman Old Style Bold" charset="0"/>
                    <a:cs typeface="Bookman Old Style Bold" charset="0"/>
                    <a:sym typeface="Bookman Old Style Bold" charset="0"/>
                  </a:rPr>
                  <a:t>POLÍTICA FORESTAL, AREAS PROTEGIDAS Y VIDA SILVESTRE</a:t>
                </a:r>
                <a:endParaRPr lang="en-US" altLang="en-US" sz="60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 Bold" charset="0"/>
                  <a:ea typeface="Arial Bold" charset="0"/>
                  <a:cs typeface="Arial Bold" charset="0"/>
                  <a:sym typeface="Arial Bold" charset="0"/>
                </a:endParaRPr>
              </a:p>
              <a:p>
                <a:pPr algn="ctr" defTabSz="914400">
                  <a:defRPr/>
                </a:pPr>
                <a:r>
                  <a:rPr lang="en-US" altLang="en-US" sz="1100" b="1" smtClean="0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Bookman Old Style Bold" charset="0"/>
                    <a:ea typeface="Bookman Old Style Bold" charset="0"/>
                    <a:cs typeface="Bookman Old Style Bold" charset="0"/>
                    <a:sym typeface="Bookman Old Style Bold" charset="0"/>
                  </a:rPr>
                  <a:t> HONDURAS</a:t>
                </a:r>
                <a:endParaRPr lang="en-US" altLang="en-US" sz="1800" smtClean="0"/>
              </a:p>
            </p:txBody>
          </p:sp>
        </p:grpSp>
      </p:grpSp>
      <p:grpSp>
        <p:nvGrpSpPr>
          <p:cNvPr id="13335" name="Group 23"/>
          <p:cNvGrpSpPr>
            <a:grpSpLocks/>
          </p:cNvGrpSpPr>
          <p:nvPr/>
        </p:nvGrpSpPr>
        <p:grpSpPr bwMode="auto">
          <a:xfrm>
            <a:off x="4516438" y="4016375"/>
            <a:ext cx="2025650" cy="2598738"/>
            <a:chOff x="-1" y="0"/>
            <a:chExt cx="2024064" cy="2598738"/>
          </a:xfrm>
        </p:grpSpPr>
        <p:sp>
          <p:nvSpPr>
            <p:cNvPr id="13325" name="Rectangle 24"/>
            <p:cNvSpPr>
              <a:spLocks/>
            </p:cNvSpPr>
            <p:nvPr/>
          </p:nvSpPr>
          <p:spPr bwMode="auto">
            <a:xfrm>
              <a:off x="-1" y="1056"/>
              <a:ext cx="2023969" cy="2597682"/>
            </a:xfrm>
            <a:prstGeom prst="rect">
              <a:avLst/>
            </a:prstGeom>
            <a:gradFill rotWithShape="0">
              <a:gsLst>
                <a:gs pos="0">
                  <a:srgbClr val="CDE5A8"/>
                </a:gs>
                <a:gs pos="45999">
                  <a:srgbClr val="B3DB6D"/>
                </a:gs>
                <a:gs pos="100000">
                  <a:srgbClr val="6D8F27"/>
                </a:gs>
              </a:gsLst>
              <a:path path="rect">
                <a:fillToRect l="-19635" t="62279" r="119635" b="37721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>
              <a:lvl1pPr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marL="742950" indent="-28575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marL="11430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marL="16002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marL="20574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914400" eaLnBrk="1"/>
              <a:endParaRPr lang="en-US" altLang="en-US" sz="1800">
                <a:latin typeface="Arial" pitchFamily="34" charset="0"/>
                <a:cs typeface="Arial" pitchFamily="34" charset="0"/>
                <a:sym typeface="Arial" pitchFamily="34" charset="0"/>
              </a:endParaRPr>
            </a:p>
          </p:txBody>
        </p:sp>
        <p:pic>
          <p:nvPicPr>
            <p:cNvPr id="13337" name="Picture 25" descr="image9.jpg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-1" y="0"/>
              <a:ext cx="2024064" cy="2598738"/>
            </a:xfrm>
            <a:prstGeom prst="rect">
              <a:avLst/>
            </a:prstGeom>
            <a:noFill/>
            <a:ln w="9525" cap="flat" cmpd="sng">
              <a:solidFill>
                <a:srgbClr val="9EC54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18900000" algn="ctr" rotWithShape="0">
                <a:srgbClr val="000000">
                  <a:alpha val="39998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338" name="Group 26"/>
          <p:cNvGrpSpPr>
            <a:grpSpLocks/>
          </p:cNvGrpSpPr>
          <p:nvPr/>
        </p:nvGrpSpPr>
        <p:grpSpPr bwMode="auto">
          <a:xfrm>
            <a:off x="5908675" y="2919413"/>
            <a:ext cx="1720850" cy="2392362"/>
            <a:chOff x="0" y="0"/>
            <a:chExt cx="1722438" cy="2393950"/>
          </a:xfrm>
        </p:grpSpPr>
        <p:sp>
          <p:nvSpPr>
            <p:cNvPr id="13323" name="Rectangle 27"/>
            <p:cNvSpPr>
              <a:spLocks/>
            </p:cNvSpPr>
            <p:nvPr/>
          </p:nvSpPr>
          <p:spPr bwMode="auto">
            <a:xfrm>
              <a:off x="46302" y="119599"/>
              <a:ext cx="1676136" cy="2274351"/>
            </a:xfrm>
            <a:prstGeom prst="rect">
              <a:avLst/>
            </a:prstGeom>
            <a:solidFill>
              <a:srgbClr val="EDEDE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>
              <a:lvl1pPr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marL="742950" indent="-28575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marL="11430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marL="16002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marL="2057400" indent="-228600" eaLnBrk="0"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rgbClr val="000000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914400" eaLnBrk="1"/>
              <a:endParaRPr lang="en-US" altLang="en-US" sz="1800">
                <a:latin typeface="Arial" pitchFamily="34" charset="0"/>
                <a:cs typeface="Arial" pitchFamily="34" charset="0"/>
                <a:sym typeface="Arial" pitchFamily="34" charset="0"/>
              </a:endParaRPr>
            </a:p>
          </p:txBody>
        </p:sp>
        <p:pic>
          <p:nvPicPr>
            <p:cNvPr id="13340" name="Picture 28" descr="image18.jpg"/>
            <p:cNvPicPr>
              <a:picLocks noChangeAspect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0" y="0"/>
              <a:ext cx="1676359" cy="2273220"/>
            </a:xfrm>
            <a:prstGeom prst="rect">
              <a:avLst/>
            </a:prstGeom>
            <a:noFill/>
            <a:ln w="88900" cap="sq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18000" dir="5400000" algn="ctr" rotWithShape="0">
                <a:srgbClr val="000000">
                  <a:alpha val="39998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341" name="Picture 29" descr="G:\BANNER ICF AVA FLEGT BR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0575" y="1582738"/>
            <a:ext cx="1765300" cy="2395537"/>
          </a:xfrm>
          <a:prstGeom prst="rect">
            <a:avLst/>
          </a:prstGeom>
          <a:noFill/>
          <a:ln>
            <a:noFill/>
          </a:ln>
          <a:effectLst>
            <a:outerShdw blurRad="190500" dist="241300" dir="11519999" algn="ctr" rotWithShape="0">
              <a:srgbClr val="000000">
                <a:alpha val="17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13321" name="Rectangle 30"/>
          <p:cNvSpPr>
            <a:spLocks/>
          </p:cNvSpPr>
          <p:nvPr/>
        </p:nvSpPr>
        <p:spPr bwMode="auto">
          <a:xfrm>
            <a:off x="250825" y="963613"/>
            <a:ext cx="7334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ctr" defTabSz="914400" eaLnBrk="1"/>
            <a:r>
              <a:rPr lang="en-US" altLang="en-US" sz="2000" b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Strategic Planning Instruments for Honduras’ Forest Sector (EU)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3322" name="Rectangle 31"/>
          <p:cNvSpPr>
            <a:spLocks/>
          </p:cNvSpPr>
          <p:nvPr/>
        </p:nvSpPr>
        <p:spPr bwMode="auto">
          <a:xfrm>
            <a:off x="128588" y="206375"/>
            <a:ext cx="7470775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2. The REDD+ Process: Progress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/>
          </p:cNvSpPr>
          <p:nvPr/>
        </p:nvSpPr>
        <p:spPr bwMode="auto">
          <a:xfrm>
            <a:off x="6553200" y="6342063"/>
            <a:ext cx="2133600" cy="37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7890" tIns="47890" rIns="47890" bIns="4789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11</a:t>
            </a:r>
          </a:p>
        </p:txBody>
      </p:sp>
      <p:sp>
        <p:nvSpPr>
          <p:cNvPr id="14339" name="Rectangle 2"/>
          <p:cNvSpPr>
            <a:spLocks/>
          </p:cNvSpPr>
          <p:nvPr/>
        </p:nvSpPr>
        <p:spPr bwMode="auto">
          <a:xfrm>
            <a:off x="441325" y="1839913"/>
            <a:ext cx="8416925" cy="456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8" tIns="45718" rIns="45718" bIns="45718" anchor="ctr">
            <a:spAutoFit/>
          </a:bodyPr>
          <a:lstStyle>
            <a:lvl1pPr defTabSz="4572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defTabSz="4572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defTabSz="4572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defTabSz="4572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defTabSz="457200" eaLnBrk="0"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Result 1: </a:t>
            </a:r>
          </a:p>
          <a:p>
            <a:pPr eaLnBrk="1"/>
            <a:r>
              <a:rPr lang="en-US" altLang="en-US" sz="18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National Strategy for Reducing Deforestation and Forest Degradation, in the context of REDD+, has been implemented in a sustainable manner.</a:t>
            </a:r>
          </a:p>
          <a:p>
            <a:pPr eaLnBrk="1"/>
            <a:endParaRPr lang="en-US" altLang="en-US" sz="1800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Result 2: </a:t>
            </a:r>
          </a:p>
          <a:p>
            <a:pPr eaLnBrk="1"/>
            <a:r>
              <a:rPr lang="en-US" altLang="en-US" sz="18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enabling framework for implementing the National Strategy for Reducing Deforestation, in the context of REDD+, created under relevant international guidance, has been implemented.</a:t>
            </a:r>
          </a:p>
          <a:p>
            <a:pPr eaLnBrk="1"/>
            <a:endParaRPr lang="en-US" altLang="en-US" sz="1800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Result 3: </a:t>
            </a:r>
          </a:p>
          <a:p>
            <a:pPr eaLnBrk="1"/>
            <a:r>
              <a:rPr lang="en-US" altLang="en-US" sz="18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The scientific and technical bases for managing the degradation of the forests in Honduras have been established and strengthened through the framework of a Forest Observatory.</a:t>
            </a:r>
          </a:p>
          <a:p>
            <a:pPr eaLnBrk="1"/>
            <a:endParaRPr lang="en-US" altLang="en-US" sz="1800" i="1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  <a:p>
            <a:pPr eaLnBrk="1"/>
            <a:r>
              <a:rPr lang="en-US" altLang="en-US" sz="18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Potential Support from UN-REDD: </a:t>
            </a:r>
          </a:p>
          <a:p>
            <a:pPr eaLnBrk="1"/>
            <a:r>
              <a:rPr lang="en-US" altLang="en-US" sz="18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USD 3.4 million</a:t>
            </a:r>
            <a:endParaRPr lang="en-US" altLang="en-US" sz="1800"/>
          </a:p>
        </p:txBody>
      </p:sp>
      <p:sp>
        <p:nvSpPr>
          <p:cNvPr id="14340" name="Rectangle 3"/>
          <p:cNvSpPr>
            <a:spLocks/>
          </p:cNvSpPr>
          <p:nvPr/>
        </p:nvSpPr>
        <p:spPr bwMode="auto">
          <a:xfrm>
            <a:off x="388938" y="4351338"/>
            <a:ext cx="127000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1800" b="1" i="1"/>
              <a:t> </a:t>
            </a:r>
            <a:endParaRPr lang="en-US" altLang="en-US" sz="1800"/>
          </a:p>
        </p:txBody>
      </p:sp>
      <p:pic>
        <p:nvPicPr>
          <p:cNvPr id="14341" name="Picture 4" descr="image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163" y="5272088"/>
            <a:ext cx="2133600" cy="16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2" name="Rectangle 5"/>
          <p:cNvSpPr>
            <a:spLocks/>
          </p:cNvSpPr>
          <p:nvPr/>
        </p:nvSpPr>
        <p:spPr bwMode="auto">
          <a:xfrm>
            <a:off x="128588" y="206375"/>
            <a:ext cx="8445500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defTabSz="914400" eaLnBrk="1"/>
            <a:r>
              <a:rPr lang="en-US" altLang="en-US" sz="4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3. Potential Support from UN-REDD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4343" name="Rectangle 1"/>
          <p:cNvSpPr>
            <a:spLocks noChangeArrowheads="1"/>
          </p:cNvSpPr>
          <p:nvPr/>
        </p:nvSpPr>
        <p:spPr bwMode="auto">
          <a:xfrm>
            <a:off x="1143000" y="1200150"/>
            <a:ext cx="7467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defTabSz="957263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eaLnBrk="1"/>
            <a:r>
              <a:rPr lang="en-US" altLang="en-US" sz="2400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Contribute and support current efforts in Honduras for: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4F8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portad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51"/>
          <a:stretch>
            <a:fillRect/>
          </a:stretch>
        </p:blipFill>
        <p:spPr bwMode="auto">
          <a:xfrm>
            <a:off x="1309688" y="2222500"/>
            <a:ext cx="6480175" cy="406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Rectangle 2"/>
          <p:cNvSpPr>
            <a:spLocks/>
          </p:cNvSpPr>
          <p:nvPr/>
        </p:nvSpPr>
        <p:spPr bwMode="auto">
          <a:xfrm>
            <a:off x="6638925" y="6151563"/>
            <a:ext cx="21336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r" defTabSz="914400" eaLnBrk="1"/>
            <a:r>
              <a:rPr lang="en-US" altLang="en-US" sz="1800"/>
              <a:t>12</a:t>
            </a:r>
          </a:p>
        </p:txBody>
      </p:sp>
      <p:sp>
        <p:nvSpPr>
          <p:cNvPr id="15364" name="Rectangle 3"/>
          <p:cNvSpPr>
            <a:spLocks/>
          </p:cNvSpPr>
          <p:nvPr/>
        </p:nvSpPr>
        <p:spPr bwMode="auto">
          <a:xfrm>
            <a:off x="3351213" y="838200"/>
            <a:ext cx="2163762" cy="62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45718" tIns="45718" rIns="45718" bIns="45718" anchor="ctr">
            <a:spAutoFit/>
          </a:bodyPr>
          <a:lstStyle>
            <a:lvl1pPr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1pPr>
            <a:lvl2pPr marL="742950" indent="-28575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2pPr>
            <a:lvl3pPr marL="11430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3pPr>
            <a:lvl4pPr marL="16002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4pPr>
            <a:lvl5pPr marL="2057400" indent="-228600" eaLnBrk="0"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rgbClr val="000000"/>
                </a:solidFill>
                <a:latin typeface="Helvetica" pitchFamily="34" charset="0"/>
                <a:ea typeface="Helvetica" pitchFamily="34" charset="0"/>
                <a:cs typeface="Helvetica" pitchFamily="34" charset="0"/>
                <a:sym typeface="Helvetica" pitchFamily="34" charset="0"/>
              </a:defRPr>
            </a:lvl9pPr>
          </a:lstStyle>
          <a:p>
            <a:pPr algn="ctr" defTabSz="914400" eaLnBrk="1"/>
            <a:r>
              <a:rPr lang="en-US" altLang="en-US" sz="3500" b="1" i="1">
                <a:latin typeface="Calibri" pitchFamily="34" charset="0"/>
                <a:ea typeface="Calibri" pitchFamily="34" charset="0"/>
                <a:cs typeface="Calibri" pitchFamily="34" charset="0"/>
                <a:sym typeface="Calibri" pitchFamily="34" charset="0"/>
              </a:rPr>
              <a:t>Thank you!</a:t>
            </a:r>
            <a:endParaRPr lang="en-US" altLang="en-US" sz="1800"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bevel/>
          <a:headEnd type="none" w="med" len="med"/>
          <a:tailEnd type="none" w="med" len="med"/>
        </a:ln>
        <a:effectLst>
          <a:outerShdw blurRad="12700" dist="23000" dir="5400000" algn="ctr" rotWithShape="0">
            <a:srgbClr val="000000">
              <a:alpha val="34998"/>
            </a:srgbClr>
          </a:outerShdw>
        </a:effec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57263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9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bevel/>
          <a:headEnd type="none" w="med" len="med"/>
          <a:tailEnd type="none" w="med" len="med"/>
        </a:ln>
        <a:effectLst>
          <a:outerShdw blurRad="12700" dist="23000" dir="5400000" algn="ctr" rotWithShape="0">
            <a:srgbClr val="000000">
              <a:alpha val="34998"/>
            </a:srgbClr>
          </a:outerShdw>
        </a:effec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57263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9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Default - Default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Default - Default">
      <a:majorFont>
        <a:latin typeface="Helvetica"/>
        <a:ea typeface="Helvetica"/>
        <a:cs typeface="Helvetica"/>
      </a:majorFont>
      <a:minorFont>
        <a:latin typeface="Helvetica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bevel/>
          <a:headEnd type="none" w="med" len="med"/>
          <a:tailEnd type="none" w="med" len="med"/>
        </a:ln>
        <a:effectLst>
          <a:outerShdw blurRad="12700" dist="23000" dir="5400000" algn="ctr" rotWithShape="0">
            <a:srgbClr val="000000">
              <a:alpha val="34998"/>
            </a:srgbClr>
          </a:outerShdw>
        </a:effec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57263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9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rgbClr val="4F81BD"/>
          </a:solidFill>
          <a:prstDash val="solid"/>
          <a:bevel/>
          <a:headEnd type="none" w="med" len="med"/>
          <a:tailEnd type="none" w="med" len="med"/>
        </a:ln>
        <a:effectLst>
          <a:outerShdw blurRad="12700" dist="23000" dir="5400000" algn="ctr" rotWithShape="0">
            <a:srgbClr val="000000">
              <a:alpha val="34998"/>
            </a:srgbClr>
          </a:outerShdw>
        </a:effec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57263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9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892</Words>
  <Application>Microsoft Office PowerPoint</Application>
  <PresentationFormat>On-screen Show (4:3)</PresentationFormat>
  <Paragraphs>127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Helvetica</vt:lpstr>
      <vt:lpstr>Arial</vt:lpstr>
      <vt:lpstr>Avenir Roman</vt:lpstr>
      <vt:lpstr>Calibri</vt:lpstr>
      <vt:lpstr>Arial Bold</vt:lpstr>
      <vt:lpstr>Bookman Old Style Bold</vt:lpstr>
      <vt:lpstr>Default</vt:lpstr>
      <vt:lpstr>Default - Default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Marco Chiu</dc:creator>
  <cp:lastModifiedBy>Linda Mumoki</cp:lastModifiedBy>
  <cp:revision>4</cp:revision>
  <dcterms:modified xsi:type="dcterms:W3CDTF">2014-07-09T07:01:10Z</dcterms:modified>
</cp:coreProperties>
</file>