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819" r:id="rId2"/>
  </p:sldMasterIdLst>
  <p:notesMasterIdLst>
    <p:notesMasterId r:id="rId41"/>
  </p:notesMasterIdLst>
  <p:handoutMasterIdLst>
    <p:handoutMasterId r:id="rId42"/>
  </p:handoutMasterIdLst>
  <p:sldIdLst>
    <p:sldId id="256" r:id="rId3"/>
    <p:sldId id="273" r:id="rId4"/>
    <p:sldId id="288" r:id="rId5"/>
    <p:sldId id="285" r:id="rId6"/>
    <p:sldId id="296" r:id="rId7"/>
    <p:sldId id="286" r:id="rId8"/>
    <p:sldId id="326" r:id="rId9"/>
    <p:sldId id="276" r:id="rId10"/>
    <p:sldId id="295" r:id="rId11"/>
    <p:sldId id="289" r:id="rId12"/>
    <p:sldId id="349" r:id="rId13"/>
    <p:sldId id="351" r:id="rId14"/>
    <p:sldId id="306" r:id="rId15"/>
    <p:sldId id="320" r:id="rId16"/>
    <p:sldId id="299" r:id="rId17"/>
    <p:sldId id="340" r:id="rId18"/>
    <p:sldId id="330" r:id="rId19"/>
    <p:sldId id="334" r:id="rId20"/>
    <p:sldId id="331" r:id="rId21"/>
    <p:sldId id="332" r:id="rId22"/>
    <p:sldId id="337" r:id="rId23"/>
    <p:sldId id="302" r:id="rId24"/>
    <p:sldId id="309" r:id="rId25"/>
    <p:sldId id="292" r:id="rId26"/>
    <p:sldId id="342" r:id="rId27"/>
    <p:sldId id="267" r:id="rId28"/>
    <p:sldId id="280" r:id="rId29"/>
    <p:sldId id="344" r:id="rId30"/>
    <p:sldId id="301" r:id="rId31"/>
    <p:sldId id="350" r:id="rId32"/>
    <p:sldId id="283" r:id="rId33"/>
    <p:sldId id="317" r:id="rId34"/>
    <p:sldId id="343" r:id="rId35"/>
    <p:sldId id="304" r:id="rId36"/>
    <p:sldId id="319" r:id="rId37"/>
    <p:sldId id="259" r:id="rId38"/>
    <p:sldId id="336" r:id="rId39"/>
    <p:sldId id="324" r:id="rId40"/>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31B01C2D-F2FB-467E-B3A4-D32C2786F360}">
          <p14:sldIdLst>
            <p14:sldId id="256"/>
            <p14:sldId id="273"/>
            <p14:sldId id="288"/>
            <p14:sldId id="285"/>
            <p14:sldId id="296"/>
            <p14:sldId id="286"/>
            <p14:sldId id="326"/>
            <p14:sldId id="276"/>
            <p14:sldId id="295"/>
            <p14:sldId id="289"/>
            <p14:sldId id="349"/>
            <p14:sldId id="351"/>
            <p14:sldId id="306"/>
            <p14:sldId id="320"/>
            <p14:sldId id="299"/>
            <p14:sldId id="340"/>
            <p14:sldId id="330"/>
            <p14:sldId id="334"/>
            <p14:sldId id="331"/>
            <p14:sldId id="332"/>
            <p14:sldId id="337"/>
            <p14:sldId id="302"/>
            <p14:sldId id="309"/>
            <p14:sldId id="292"/>
            <p14:sldId id="342"/>
            <p14:sldId id="267"/>
            <p14:sldId id="280"/>
            <p14:sldId id="344"/>
            <p14:sldId id="301"/>
            <p14:sldId id="350"/>
            <p14:sldId id="283"/>
            <p14:sldId id="317"/>
            <p14:sldId id="343"/>
            <p14:sldId id="304"/>
            <p14:sldId id="319"/>
            <p14:sldId id="259"/>
            <p14:sldId id="336"/>
            <p14:sldId id="324"/>
          </p14:sldIdLst>
        </p14:section>
      </p14:section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olongo ZULBAATAR" initials="SZ" lastIdx="8" clrIdx="0"/>
  <p:cmAuthor id="1" name="Helena ERIKSSON" initials="HE" lastIdx="6" clrIdx="1"/>
  <p:cmAuthor id="2" name="Mirey Atallah" initials="MA" lastIdx="20" clrIdx="2"/>
  <p:cmAuthor id="3" name="juvenal" initials="j" lastIdx="1"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F6563"/>
    <a:srgbClr val="148683"/>
    <a:srgbClr val="19A3A0"/>
    <a:srgbClr val="1BB1AD"/>
    <a:srgbClr val="AED0A8"/>
    <a:srgbClr val="CAE0C6"/>
    <a:srgbClr val="A0BA88"/>
    <a:srgbClr val="5DE9D8"/>
    <a:srgbClr val="8DBD85"/>
    <a:srgbClr val="BCED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54" autoAdjust="0"/>
    <p:restoredTop sz="84371" autoAdjust="0"/>
  </p:normalViewPr>
  <p:slideViewPr>
    <p:cSldViewPr showGuides="1">
      <p:cViewPr>
        <p:scale>
          <a:sx n="80" d="100"/>
          <a:sy n="80" d="100"/>
        </p:scale>
        <p:origin x="-942" y="-72"/>
      </p:cViewPr>
      <p:guideLst>
        <p:guide orient="horz" pos="2160"/>
        <p:guide pos="2880"/>
      </p:guideLst>
    </p:cSldViewPr>
  </p:slideViewPr>
  <p:outlineViewPr>
    <p:cViewPr>
      <p:scale>
        <a:sx n="33" d="100"/>
        <a:sy n="33" d="100"/>
      </p:scale>
      <p:origin x="0" y="6378"/>
    </p:cViewPr>
  </p:outlineViewPr>
  <p:notesTextViewPr>
    <p:cViewPr>
      <p:scale>
        <a:sx n="1" d="1"/>
        <a:sy n="1" d="1"/>
      </p:scale>
      <p:origin x="0" y="0"/>
    </p:cViewPr>
  </p:notesTextViewPr>
  <p:sorterViewPr>
    <p:cViewPr>
      <p:scale>
        <a:sx n="100" d="100"/>
        <a:sy n="100" d="100"/>
      </p:scale>
      <p:origin x="0" y="3804"/>
    </p:cViewPr>
  </p:sorterViewPr>
  <p:notesViewPr>
    <p:cSldViewPr>
      <p:cViewPr>
        <p:scale>
          <a:sx n="90" d="100"/>
          <a:sy n="90" d="100"/>
        </p:scale>
        <p:origin x="-1794" y="192"/>
      </p:cViewPr>
      <p:guideLst>
        <p:guide orient="horz" pos="3128"/>
        <p:guide pos="2141"/>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handoutMaster" Target="handoutMasters/handoutMaster1.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commentAuthors" Target="commen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7"/>
    </mc:Choice>
    <mc:Fallback>
      <c:style val="7"/>
    </mc:Fallback>
  </mc:AlternateContent>
  <c:chart>
    <c:title>
      <c:tx>
        <c:rich>
          <a:bodyPr/>
          <a:lstStyle/>
          <a:p>
            <a:pPr algn="ctr">
              <a:defRPr sz="1800" b="1"/>
            </a:pPr>
            <a:r>
              <a:rPr lang="fr-CH" sz="1800" b="1" dirty="0" err="1"/>
              <a:t>Expenditure</a:t>
            </a:r>
            <a:r>
              <a:rPr lang="fr-CH" sz="1800" b="1" dirty="0"/>
              <a:t> per </a:t>
            </a:r>
            <a:r>
              <a:rPr lang="fr-CH" sz="1800" b="1" dirty="0" err="1"/>
              <a:t>category</a:t>
            </a:r>
            <a:r>
              <a:rPr lang="fr-CH" sz="1800" b="1" dirty="0"/>
              <a:t> of support </a:t>
            </a:r>
            <a:r>
              <a:rPr lang="fr-CH" sz="1800" b="1" baseline="0" dirty="0" smtClean="0"/>
              <a:t> </a:t>
            </a:r>
            <a:r>
              <a:rPr lang="fr-CH" sz="1800" b="1" dirty="0" smtClean="0"/>
              <a:t>out </a:t>
            </a:r>
            <a:r>
              <a:rPr lang="fr-CH" sz="1800" b="1" dirty="0"/>
              <a:t>of total </a:t>
            </a:r>
            <a:r>
              <a:rPr lang="fr-CH" sz="1800" b="1" dirty="0" smtClean="0"/>
              <a:t>SNA</a:t>
            </a:r>
            <a:r>
              <a:rPr lang="fr-CH" sz="1800" b="1" baseline="0" dirty="0" smtClean="0"/>
              <a:t> </a:t>
            </a:r>
            <a:r>
              <a:rPr lang="fr-CH" sz="1800" b="1" dirty="0" err="1" smtClean="0"/>
              <a:t>expenditure</a:t>
            </a:r>
            <a:r>
              <a:rPr lang="fr-CH" sz="1800" b="1" dirty="0" smtClean="0"/>
              <a:t> </a:t>
            </a:r>
            <a:endParaRPr lang="fr-CH" sz="1800" b="1" dirty="0"/>
          </a:p>
          <a:p>
            <a:pPr algn="ctr">
              <a:defRPr sz="1800" b="1"/>
            </a:pPr>
            <a:r>
              <a:rPr lang="fr-CH" sz="1800" b="1" dirty="0"/>
              <a:t>(</a:t>
            </a:r>
            <a:r>
              <a:rPr lang="fr-CH" sz="1800" b="1" dirty="0" err="1"/>
              <a:t>Nov</a:t>
            </a:r>
            <a:r>
              <a:rPr lang="fr-CH" sz="1800" b="1" dirty="0"/>
              <a:t> 2011 - </a:t>
            </a:r>
            <a:r>
              <a:rPr lang="fr-CH" sz="1800" b="1" dirty="0" err="1"/>
              <a:t>Dec</a:t>
            </a:r>
            <a:r>
              <a:rPr lang="fr-CH" sz="1800" b="1" dirty="0"/>
              <a:t> 2013)</a:t>
            </a:r>
          </a:p>
        </c:rich>
      </c:tx>
      <c:layout>
        <c:manualLayout>
          <c:xMode val="edge"/>
          <c:yMode val="edge"/>
          <c:x val="0.1212962962962963"/>
          <c:y val="2.1196542015051216E-2"/>
        </c:manualLayout>
      </c:layout>
      <c:overlay val="0"/>
    </c:title>
    <c:autoTitleDeleted val="0"/>
    <c:plotArea>
      <c:layout>
        <c:manualLayout>
          <c:layoutTarget val="inner"/>
          <c:xMode val="edge"/>
          <c:yMode val="edge"/>
          <c:x val="0.11332203266258387"/>
          <c:y val="0.23096509090928249"/>
          <c:w val="0.35226669582968806"/>
          <c:h val="0.76380554063286221"/>
        </c:manualLayout>
      </c:layout>
      <c:doughnutChart>
        <c:varyColors val="1"/>
        <c:ser>
          <c:idx val="0"/>
          <c:order val="0"/>
          <c:tx>
            <c:strRef>
              <c:f>Sheet1!$B$1</c:f>
              <c:strCache>
                <c:ptCount val="1"/>
                <c:pt idx="0">
                  <c:v>Budget allocation (Nov 2011 - Dec 2013)</c:v>
                </c:pt>
              </c:strCache>
            </c:strRef>
          </c:tx>
          <c:dLbls>
            <c:showLegendKey val="0"/>
            <c:showVal val="0"/>
            <c:showCatName val="0"/>
            <c:showSerName val="0"/>
            <c:showPercent val="1"/>
            <c:showBubbleSize val="0"/>
            <c:showLeaderLines val="1"/>
          </c:dLbls>
          <c:cat>
            <c:strRef>
              <c:f>Sheet1!$A$2:$A$4</c:f>
              <c:strCache>
                <c:ptCount val="3"/>
                <c:pt idx="0">
                  <c:v>Country-specific support (TS and backstopping)</c:v>
                </c:pt>
                <c:pt idx="1">
                  <c:v>International support function</c:v>
                </c:pt>
                <c:pt idx="2">
                  <c:v>Secretariat</c:v>
                </c:pt>
              </c:strCache>
            </c:strRef>
          </c:cat>
          <c:val>
            <c:numRef>
              <c:f>Sheet1!$B$2:$B$4</c:f>
              <c:numCache>
                <c:formatCode>0%</c:formatCode>
                <c:ptCount val="3"/>
                <c:pt idx="0">
                  <c:v>0.56000000000000005</c:v>
                </c:pt>
                <c:pt idx="1">
                  <c:v>0.29000000000000009</c:v>
                </c:pt>
                <c:pt idx="2">
                  <c:v>0.15000000000000005</c:v>
                </c:pt>
              </c:numCache>
            </c:numRef>
          </c:val>
        </c:ser>
        <c:dLbls>
          <c:showLegendKey val="0"/>
          <c:showVal val="0"/>
          <c:showCatName val="0"/>
          <c:showSerName val="0"/>
          <c:showPercent val="1"/>
          <c:showBubbleSize val="0"/>
          <c:showLeaderLines val="1"/>
        </c:dLbls>
        <c:firstSliceAng val="0"/>
        <c:holeSize val="50"/>
      </c:doughnutChart>
    </c:plotArea>
    <c:legend>
      <c:legendPos val="r"/>
      <c:layout>
        <c:manualLayout>
          <c:xMode val="edge"/>
          <c:yMode val="edge"/>
          <c:x val="0.49916265675123944"/>
          <c:y val="0.29824051564397402"/>
          <c:w val="0.44392011762418593"/>
          <c:h val="0.67701614925522846"/>
        </c:manualLayout>
      </c:layout>
      <c:overlay val="0"/>
    </c:legend>
    <c:plotVisOnly val="1"/>
    <c:dispBlanksAs val="zero"/>
    <c:showDLblsOverMax val="0"/>
  </c:chart>
  <c:txPr>
    <a:bodyPr/>
    <a:lstStyle/>
    <a:p>
      <a:pPr>
        <a:defRPr sz="1800"/>
      </a:pPr>
      <a:endParaRPr lang="en-US"/>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2945659" cy="496411"/>
          </a:xfrm>
          <a:prstGeom prst="rect">
            <a:avLst/>
          </a:prstGeom>
        </p:spPr>
        <p:txBody>
          <a:bodyPr vert="horz" lIns="91440" tIns="45720" rIns="91440" bIns="45720" rtlCol="0"/>
          <a:lstStyle>
            <a:lvl1pPr algn="l">
              <a:defRPr sz="1200"/>
            </a:lvl1pPr>
          </a:lstStyle>
          <a:p>
            <a:r>
              <a:rPr lang="en-US" smtClean="0"/>
              <a:t>Fifth Consolidate Annual Progress Report</a:t>
            </a:r>
            <a:endParaRPr lang="fr-CH"/>
          </a:p>
        </p:txBody>
      </p:sp>
      <p:sp>
        <p:nvSpPr>
          <p:cNvPr id="3" name="Date Placeholder 2"/>
          <p:cNvSpPr>
            <a:spLocks noGrp="1"/>
          </p:cNvSpPr>
          <p:nvPr>
            <p:ph type="dt" sz="quarter" idx="1"/>
          </p:nvPr>
        </p:nvSpPr>
        <p:spPr>
          <a:xfrm>
            <a:off x="3850446" y="0"/>
            <a:ext cx="2945659" cy="496411"/>
          </a:xfrm>
          <a:prstGeom prst="rect">
            <a:avLst/>
          </a:prstGeom>
        </p:spPr>
        <p:txBody>
          <a:bodyPr vert="horz" lIns="91440" tIns="45720" rIns="91440" bIns="45720" rtlCol="0"/>
          <a:lstStyle>
            <a:lvl1pPr algn="r">
              <a:defRPr sz="1200"/>
            </a:lvl1pPr>
          </a:lstStyle>
          <a:p>
            <a:fld id="{715C8121-D8B5-4B58-BEF8-04636723FE43}" type="datetimeFigureOut">
              <a:rPr lang="fr-CH" smtClean="0"/>
              <a:pPr/>
              <a:t>10.07.2014</a:t>
            </a:fld>
            <a:endParaRPr lang="fr-CH"/>
          </a:p>
        </p:txBody>
      </p:sp>
      <p:sp>
        <p:nvSpPr>
          <p:cNvPr id="4" name="Footer Placeholder 3"/>
          <p:cNvSpPr>
            <a:spLocks noGrp="1"/>
          </p:cNvSpPr>
          <p:nvPr>
            <p:ph type="ftr" sz="quarter" idx="2"/>
          </p:nvPr>
        </p:nvSpPr>
        <p:spPr>
          <a:xfrm>
            <a:off x="2" y="9430092"/>
            <a:ext cx="2945659" cy="496411"/>
          </a:xfrm>
          <a:prstGeom prst="rect">
            <a:avLst/>
          </a:prstGeom>
        </p:spPr>
        <p:txBody>
          <a:bodyPr vert="horz" lIns="91440" tIns="45720" rIns="91440" bIns="45720" rtlCol="0" anchor="b"/>
          <a:lstStyle>
            <a:lvl1pPr algn="l">
              <a:defRPr sz="1200"/>
            </a:lvl1pPr>
          </a:lstStyle>
          <a:p>
            <a:endParaRPr lang="fr-CH"/>
          </a:p>
        </p:txBody>
      </p:sp>
      <p:sp>
        <p:nvSpPr>
          <p:cNvPr id="5" name="Slide Number Placeholder 4"/>
          <p:cNvSpPr>
            <a:spLocks noGrp="1"/>
          </p:cNvSpPr>
          <p:nvPr>
            <p:ph type="sldNum" sz="quarter" idx="3"/>
          </p:nvPr>
        </p:nvSpPr>
        <p:spPr>
          <a:xfrm>
            <a:off x="3850446" y="9430092"/>
            <a:ext cx="2945659" cy="496411"/>
          </a:xfrm>
          <a:prstGeom prst="rect">
            <a:avLst/>
          </a:prstGeom>
        </p:spPr>
        <p:txBody>
          <a:bodyPr vert="horz" lIns="91440" tIns="45720" rIns="91440" bIns="45720" rtlCol="0" anchor="b"/>
          <a:lstStyle>
            <a:lvl1pPr algn="r">
              <a:defRPr sz="1200"/>
            </a:lvl1pPr>
          </a:lstStyle>
          <a:p>
            <a:fld id="{46090B4F-EDEF-48D9-B683-67571EEC1C01}" type="slidenum">
              <a:rPr lang="fr-CH" smtClean="0"/>
              <a:pPr/>
              <a:t>‹#›</a:t>
            </a:fld>
            <a:endParaRPr lang="fr-CH"/>
          </a:p>
        </p:txBody>
      </p:sp>
    </p:spTree>
    <p:extLst>
      <p:ext uri="{BB962C8B-B14F-4D97-AF65-F5344CB8AC3E}">
        <p14:creationId xmlns:p14="http://schemas.microsoft.com/office/powerpoint/2010/main" val="842277161"/>
      </p:ext>
    </p:extLst>
  </p:cSld>
  <p:clrMap bg1="lt1" tx1="dk1" bg2="lt2" tx2="dk2" accent1="accent1" accent2="accent2" accent3="accent3" accent4="accent4" accent5="accent5" accent6="accent6" hlink="hlink" folHlink="folHlink"/>
  <p:hf sldNum="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2945659" cy="496411"/>
          </a:xfrm>
          <a:prstGeom prst="rect">
            <a:avLst/>
          </a:prstGeom>
        </p:spPr>
        <p:txBody>
          <a:bodyPr vert="horz" lIns="91440" tIns="45720" rIns="91440" bIns="45720" rtlCol="0"/>
          <a:lstStyle>
            <a:lvl1pPr algn="l">
              <a:defRPr sz="1200"/>
            </a:lvl1pPr>
          </a:lstStyle>
          <a:p>
            <a:r>
              <a:rPr lang="en-US" smtClean="0"/>
              <a:t>Fifth Consolidate Annual Progress Report</a:t>
            </a:r>
            <a:endParaRPr lang="fr-CH"/>
          </a:p>
        </p:txBody>
      </p:sp>
      <p:sp>
        <p:nvSpPr>
          <p:cNvPr id="3" name="Date Placeholder 2"/>
          <p:cNvSpPr>
            <a:spLocks noGrp="1"/>
          </p:cNvSpPr>
          <p:nvPr>
            <p:ph type="dt" idx="1"/>
          </p:nvPr>
        </p:nvSpPr>
        <p:spPr>
          <a:xfrm>
            <a:off x="3850446" y="0"/>
            <a:ext cx="2945659" cy="496411"/>
          </a:xfrm>
          <a:prstGeom prst="rect">
            <a:avLst/>
          </a:prstGeom>
        </p:spPr>
        <p:txBody>
          <a:bodyPr vert="horz" lIns="91440" tIns="45720" rIns="91440" bIns="45720" rtlCol="0"/>
          <a:lstStyle>
            <a:lvl1pPr algn="r">
              <a:defRPr sz="1200"/>
            </a:lvl1pPr>
          </a:lstStyle>
          <a:p>
            <a:fld id="{226AB1CA-D5D9-4E87-80F0-DC82C69D15E9}" type="datetimeFigureOut">
              <a:rPr lang="fr-CH" smtClean="0"/>
              <a:pPr/>
              <a:t>10.07.2014</a:t>
            </a:fld>
            <a:endParaRPr lang="fr-CH"/>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fr-CH"/>
          </a:p>
        </p:txBody>
      </p:sp>
      <p:sp>
        <p:nvSpPr>
          <p:cNvPr id="5" name="Notes Placeholder 4"/>
          <p:cNvSpPr>
            <a:spLocks noGrp="1"/>
          </p:cNvSpPr>
          <p:nvPr>
            <p:ph type="body" sz="quarter" idx="3"/>
          </p:nvPr>
        </p:nvSpPr>
        <p:spPr>
          <a:xfrm>
            <a:off x="679768" y="4715908"/>
            <a:ext cx="5438140" cy="4467701"/>
          </a:xfrm>
          <a:prstGeom prst="rect">
            <a:avLst/>
          </a:prstGeom>
        </p:spPr>
        <p:txBody>
          <a:bodyPr vert="horz" lIns="91440" tIns="45720" rIns="91440" bIns="45720" rtlCol="0"/>
          <a:lstStyle/>
          <a:p>
            <a:pPr marL="0" indent="0">
              <a:buNone/>
            </a:pPr>
            <a:r>
              <a:rPr lang="en-US" dirty="0" smtClean="0">
                <a:solidFill>
                  <a:schemeClr val="tx1">
                    <a:lumMod val="85000"/>
                    <a:lumOff val="15000"/>
                  </a:schemeClr>
                </a:solidFill>
                <a:latin typeface="Calibri" pitchFamily="34" charset="0"/>
              </a:rPr>
              <a:t>Reports under each </a:t>
            </a:r>
            <a:r>
              <a:rPr lang="en-US" b="1" dirty="0" smtClean="0">
                <a:solidFill>
                  <a:schemeClr val="tx1">
                    <a:lumMod val="85000"/>
                    <a:lumOff val="15000"/>
                  </a:schemeClr>
                </a:solidFill>
                <a:latin typeface="Calibri" pitchFamily="34" charset="0"/>
              </a:rPr>
              <a:t>deliver modality:</a:t>
            </a:r>
          </a:p>
          <a:p>
            <a:pPr>
              <a:buFont typeface="Wingdings" panose="05000000000000000000" pitchFamily="2" charset="2"/>
              <a:buChar char="Ø"/>
            </a:pPr>
            <a:r>
              <a:rPr lang="en-US" dirty="0" smtClean="0">
                <a:solidFill>
                  <a:schemeClr val="tx1">
                    <a:lumMod val="85000"/>
                    <a:lumOff val="15000"/>
                  </a:schemeClr>
                </a:solidFill>
                <a:latin typeface="Calibri" pitchFamily="34" charset="0"/>
              </a:rPr>
              <a:t>Key achievements</a:t>
            </a:r>
          </a:p>
          <a:p>
            <a:pPr>
              <a:buFont typeface="Wingdings" panose="05000000000000000000" pitchFamily="2" charset="2"/>
              <a:buChar char="Ø"/>
            </a:pPr>
            <a:r>
              <a:rPr lang="en-US" dirty="0" smtClean="0">
                <a:solidFill>
                  <a:schemeClr val="tx1">
                    <a:lumMod val="85000"/>
                    <a:lumOff val="15000"/>
                  </a:schemeClr>
                </a:solidFill>
                <a:latin typeface="Calibri" pitchFamily="34" charset="0"/>
              </a:rPr>
              <a:t>Strategic issues and opportunities</a:t>
            </a:r>
          </a:p>
          <a:p>
            <a:pPr>
              <a:buFont typeface="Wingdings" panose="05000000000000000000" pitchFamily="2" charset="2"/>
              <a:buChar char="Ø"/>
            </a:pPr>
            <a:r>
              <a:rPr lang="en-US" dirty="0" smtClean="0">
                <a:solidFill>
                  <a:schemeClr val="tx1">
                    <a:lumMod val="85000"/>
                    <a:lumOff val="15000"/>
                  </a:schemeClr>
                </a:solidFill>
                <a:latin typeface="Calibri" pitchFamily="34" charset="0"/>
              </a:rPr>
              <a:t>Challenges </a:t>
            </a:r>
          </a:p>
          <a:p>
            <a:pPr>
              <a:buFont typeface="Wingdings" panose="05000000000000000000" pitchFamily="2" charset="2"/>
              <a:buChar char="Ø"/>
            </a:pPr>
            <a:r>
              <a:rPr lang="en-US" dirty="0" smtClean="0">
                <a:solidFill>
                  <a:schemeClr val="tx1">
                    <a:lumMod val="85000"/>
                    <a:lumOff val="15000"/>
                  </a:schemeClr>
                </a:solidFill>
                <a:latin typeface="Calibri" pitchFamily="34" charset="0"/>
              </a:rPr>
              <a:t>Lessons learned</a:t>
            </a:r>
          </a:p>
          <a:p>
            <a:pPr>
              <a:buFont typeface="Wingdings" panose="05000000000000000000" pitchFamily="2" charset="2"/>
              <a:buChar char="Ø"/>
            </a:pPr>
            <a:r>
              <a:rPr lang="en-US" dirty="0" smtClean="0">
                <a:solidFill>
                  <a:schemeClr val="tx1">
                    <a:lumMod val="85000"/>
                    <a:lumOff val="15000"/>
                  </a:schemeClr>
                </a:solidFill>
                <a:latin typeface="Calibri" pitchFamily="34" charset="0"/>
              </a:rPr>
              <a:t>Deliverables in numbers e.g. financial and operational</a:t>
            </a:r>
          </a:p>
          <a:p>
            <a:pPr lvl="0"/>
            <a:endParaRPr lang="fr-CH" dirty="0"/>
          </a:p>
        </p:txBody>
      </p:sp>
      <p:sp>
        <p:nvSpPr>
          <p:cNvPr id="6" name="Footer Placeholder 5"/>
          <p:cNvSpPr>
            <a:spLocks noGrp="1"/>
          </p:cNvSpPr>
          <p:nvPr>
            <p:ph type="ftr" sz="quarter" idx="4"/>
          </p:nvPr>
        </p:nvSpPr>
        <p:spPr>
          <a:xfrm>
            <a:off x="2" y="9430092"/>
            <a:ext cx="2945659" cy="496411"/>
          </a:xfrm>
          <a:prstGeom prst="rect">
            <a:avLst/>
          </a:prstGeom>
        </p:spPr>
        <p:txBody>
          <a:bodyPr vert="horz" lIns="91440" tIns="45720" rIns="91440" bIns="45720" rtlCol="0" anchor="b"/>
          <a:lstStyle>
            <a:lvl1pPr algn="l">
              <a:defRPr sz="1200"/>
            </a:lvl1pPr>
          </a:lstStyle>
          <a:p>
            <a:endParaRPr lang="fr-CH"/>
          </a:p>
        </p:txBody>
      </p:sp>
      <p:sp>
        <p:nvSpPr>
          <p:cNvPr id="7" name="Slide Number Placeholder 6"/>
          <p:cNvSpPr>
            <a:spLocks noGrp="1"/>
          </p:cNvSpPr>
          <p:nvPr>
            <p:ph type="sldNum" sz="quarter" idx="5"/>
          </p:nvPr>
        </p:nvSpPr>
        <p:spPr>
          <a:xfrm>
            <a:off x="3850446" y="9430092"/>
            <a:ext cx="2945659" cy="496411"/>
          </a:xfrm>
          <a:prstGeom prst="rect">
            <a:avLst/>
          </a:prstGeom>
        </p:spPr>
        <p:txBody>
          <a:bodyPr vert="horz" lIns="91440" tIns="45720" rIns="91440" bIns="45720" rtlCol="0" anchor="b"/>
          <a:lstStyle>
            <a:lvl1pPr algn="r">
              <a:defRPr sz="1200"/>
            </a:lvl1pPr>
          </a:lstStyle>
          <a:p>
            <a:fld id="{AD993194-974E-4C16-8C5F-EC269334C969}" type="slidenum">
              <a:rPr lang="fr-CH" smtClean="0"/>
              <a:pPr/>
              <a:t>‹#›</a:t>
            </a:fld>
            <a:endParaRPr lang="fr-CH"/>
          </a:p>
        </p:txBody>
      </p:sp>
    </p:spTree>
    <p:extLst>
      <p:ext uri="{BB962C8B-B14F-4D97-AF65-F5344CB8AC3E}">
        <p14:creationId xmlns:p14="http://schemas.microsoft.com/office/powerpoint/2010/main" val="3293634064"/>
      </p:ext>
    </p:extLst>
  </p:cSld>
  <p:clrMap bg1="lt1" tx1="dk1" bg2="lt2" tx2="dk2" accent1="accent1" accent2="accent2" accent3="accent3" accent4="accent4" accent5="accent5" accent6="accent6" hlink="hlink" folHlink="folHlink"/>
  <p:hf sldNum="0" ftr="0" dt="0"/>
  <p:notesStyle>
    <a:lvl1pPr marL="0" indent="0" algn="l" defTabSz="914400" rtl="0" eaLnBrk="1" latinLnBrk="0" hangingPunct="1">
      <a:buNone/>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CH"/>
          </a:p>
        </p:txBody>
      </p:sp>
      <p:sp>
        <p:nvSpPr>
          <p:cNvPr id="5" name="Header Placeholder 4"/>
          <p:cNvSpPr>
            <a:spLocks noGrp="1"/>
          </p:cNvSpPr>
          <p:nvPr>
            <p:ph type="hdr" sz="quarter" idx="11"/>
          </p:nvPr>
        </p:nvSpPr>
        <p:spPr/>
        <p:txBody>
          <a:bodyPr/>
          <a:lstStyle/>
          <a:p>
            <a:r>
              <a:rPr lang="en-US" smtClean="0"/>
              <a:t>Fifth Consolidate Annual Progress Report</a:t>
            </a:r>
            <a:endParaRPr lang="fr-CH"/>
          </a:p>
        </p:txBody>
      </p:sp>
    </p:spTree>
    <p:extLst>
      <p:ext uri="{BB962C8B-B14F-4D97-AF65-F5344CB8AC3E}">
        <p14:creationId xmlns:p14="http://schemas.microsoft.com/office/powerpoint/2010/main" val="17519051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Country</a:t>
            </a:r>
            <a:r>
              <a:rPr lang="en-US" baseline="0" dirty="0" smtClean="0"/>
              <a:t> pages: provide highlights of results drawing on the full annual reports and cannot be considered as providing the full picture of achievement and progress through NPs. </a:t>
            </a:r>
            <a:endParaRPr lang="fr-CH" dirty="0"/>
          </a:p>
        </p:txBody>
      </p:sp>
      <p:sp>
        <p:nvSpPr>
          <p:cNvPr id="4" name="Header Placeholder 3"/>
          <p:cNvSpPr>
            <a:spLocks noGrp="1"/>
          </p:cNvSpPr>
          <p:nvPr>
            <p:ph type="hdr" sz="quarter" idx="10"/>
          </p:nvPr>
        </p:nvSpPr>
        <p:spPr/>
        <p:txBody>
          <a:bodyPr/>
          <a:lstStyle/>
          <a:p>
            <a:r>
              <a:rPr lang="en-US" smtClean="0"/>
              <a:t>Fifth Consolidate Annual Progress Report</a:t>
            </a:r>
            <a:endParaRPr lang="fr-CH"/>
          </a:p>
        </p:txBody>
      </p:sp>
    </p:spTree>
    <p:extLst>
      <p:ext uri="{BB962C8B-B14F-4D97-AF65-F5344CB8AC3E}">
        <p14:creationId xmlns:p14="http://schemas.microsoft.com/office/powerpoint/2010/main" val="24515852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CH" dirty="0"/>
          </a:p>
        </p:txBody>
      </p:sp>
      <p:sp>
        <p:nvSpPr>
          <p:cNvPr id="4" name="Header Placeholder 3"/>
          <p:cNvSpPr>
            <a:spLocks noGrp="1"/>
          </p:cNvSpPr>
          <p:nvPr>
            <p:ph type="hdr" sz="quarter" idx="10"/>
          </p:nvPr>
        </p:nvSpPr>
        <p:spPr/>
        <p:txBody>
          <a:bodyPr/>
          <a:lstStyle/>
          <a:p>
            <a:r>
              <a:rPr lang="en-US" smtClean="0"/>
              <a:t>Fifth Consolidate Annual Progress Report</a:t>
            </a:r>
            <a:endParaRPr lang="fr-CH"/>
          </a:p>
        </p:txBody>
      </p:sp>
    </p:spTree>
    <p:extLst>
      <p:ext uri="{BB962C8B-B14F-4D97-AF65-F5344CB8AC3E}">
        <p14:creationId xmlns:p14="http://schemas.microsoft.com/office/powerpoint/2010/main" val="2735516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fr-CH" sz="1200" dirty="0" smtClean="0"/>
              <a:t>Country</a:t>
            </a:r>
            <a:r>
              <a:rPr lang="fr-CH" sz="1200" baseline="0" dirty="0" smtClean="0"/>
              <a:t> Pages and SNA </a:t>
            </a:r>
            <a:r>
              <a:rPr lang="fr-CH" sz="1200" baseline="0" dirty="0" err="1" smtClean="0"/>
              <a:t>Outcomes</a:t>
            </a:r>
            <a:r>
              <a:rPr lang="fr-CH" sz="1200" baseline="0" dirty="0" smtClean="0"/>
              <a:t> pages </a:t>
            </a:r>
            <a:r>
              <a:rPr lang="fr-CH" sz="1200" baseline="0" dirty="0" err="1" smtClean="0"/>
              <a:t>each</a:t>
            </a:r>
            <a:r>
              <a:rPr lang="fr-CH" sz="1200" baseline="0" dirty="0" smtClean="0"/>
              <a:t> has the </a:t>
            </a:r>
            <a:r>
              <a:rPr lang="fr-CH" sz="1200" baseline="0" dirty="0" err="1" smtClean="0"/>
              <a:t>following</a:t>
            </a:r>
            <a:r>
              <a:rPr lang="fr-CH" sz="1200" baseline="0" dirty="0" smtClean="0"/>
              <a:t> </a:t>
            </a:r>
            <a:r>
              <a:rPr lang="fr-CH" sz="1200" baseline="0" dirty="0" err="1" smtClean="0"/>
              <a:t>same</a:t>
            </a:r>
            <a:r>
              <a:rPr lang="fr-CH" sz="1200" baseline="0" dirty="0" smtClean="0"/>
              <a:t> content (the </a:t>
            </a:r>
            <a:r>
              <a:rPr lang="fr-CH" sz="1200" baseline="0" dirty="0" err="1" smtClean="0"/>
              <a:t>following</a:t>
            </a:r>
            <a:r>
              <a:rPr lang="fr-CH" sz="1200" baseline="0" dirty="0" smtClean="0"/>
              <a:t> </a:t>
            </a:r>
            <a:r>
              <a:rPr lang="fr-CH" sz="1200" baseline="0" dirty="0" err="1" smtClean="0"/>
              <a:t>two</a:t>
            </a:r>
            <a:r>
              <a:rPr lang="fr-CH" sz="1200" baseline="0" dirty="0" smtClean="0"/>
              <a:t> </a:t>
            </a:r>
            <a:r>
              <a:rPr lang="fr-CH" sz="1200" baseline="0" dirty="0" err="1" smtClean="0"/>
              <a:t>example</a:t>
            </a:r>
            <a:r>
              <a:rPr lang="fr-CH" sz="1200" baseline="0" dirty="0" smtClean="0"/>
              <a:t> slides on SNA </a:t>
            </a:r>
            <a:r>
              <a:rPr lang="fr-CH" sz="1200" baseline="0" dirty="0" err="1" smtClean="0"/>
              <a:t>Outcome</a:t>
            </a:r>
            <a:r>
              <a:rPr lang="fr-CH" sz="1200" baseline="0" dirty="0" smtClean="0"/>
              <a:t> 5 and </a:t>
            </a:r>
            <a:r>
              <a:rPr lang="fr-CH" sz="1200" baseline="0" dirty="0" err="1" smtClean="0"/>
              <a:t>Cambodia</a:t>
            </a:r>
            <a:r>
              <a:rPr lang="fr-CH" sz="1200" baseline="0" dirty="0" smtClean="0"/>
              <a:t> page shows the </a:t>
            </a:r>
            <a:r>
              <a:rPr lang="fr-CH" sz="1200" baseline="0" dirty="0" err="1" smtClean="0"/>
              <a:t>harmonized</a:t>
            </a:r>
            <a:r>
              <a:rPr lang="fr-CH" sz="1200" baseline="0" dirty="0" smtClean="0"/>
              <a:t> content structure):</a:t>
            </a:r>
          </a:p>
          <a:p>
            <a:pPr marL="171450" lvl="0" indent="-171450">
              <a:buFontTx/>
              <a:buChar char="-"/>
            </a:pPr>
            <a:r>
              <a:rPr lang="fr-CH" sz="1200" baseline="0" dirty="0" err="1" smtClean="0"/>
              <a:t>Achievements</a:t>
            </a:r>
            <a:endParaRPr lang="fr-CH" sz="1200" baseline="0" dirty="0" smtClean="0"/>
          </a:p>
          <a:p>
            <a:pPr marL="171450" lvl="0" indent="-171450">
              <a:buFontTx/>
              <a:buChar char="-"/>
            </a:pPr>
            <a:r>
              <a:rPr lang="fr-CH" sz="1200" baseline="0" dirty="0" smtClean="0"/>
              <a:t>In Focus</a:t>
            </a:r>
          </a:p>
          <a:p>
            <a:pPr marL="171450" lvl="0" indent="-171450">
              <a:buFontTx/>
              <a:buChar char="-"/>
            </a:pPr>
            <a:r>
              <a:rPr lang="fr-CH" sz="1200" baseline="0" dirty="0" err="1" smtClean="0"/>
              <a:t>Looking</a:t>
            </a:r>
            <a:r>
              <a:rPr lang="fr-CH" sz="1200" baseline="0" dirty="0" smtClean="0"/>
              <a:t> </a:t>
            </a:r>
            <a:r>
              <a:rPr lang="fr-CH" sz="1200" baseline="0" dirty="0" err="1" smtClean="0"/>
              <a:t>Forward</a:t>
            </a:r>
            <a:endParaRPr lang="fr-CH" sz="1200" baseline="0" dirty="0" smtClean="0"/>
          </a:p>
          <a:p>
            <a:pPr marL="171450" lvl="0" indent="-171450">
              <a:buFontTx/>
              <a:buChar char="-"/>
            </a:pPr>
            <a:r>
              <a:rPr lang="fr-CH" sz="1200" baseline="0" dirty="0" err="1" smtClean="0"/>
              <a:t>Lessons</a:t>
            </a:r>
            <a:r>
              <a:rPr lang="fr-CH" sz="1200" baseline="0" dirty="0" smtClean="0"/>
              <a:t> </a:t>
            </a:r>
            <a:r>
              <a:rPr lang="fr-CH" sz="1200" baseline="0" dirty="0" err="1" smtClean="0"/>
              <a:t>Learned</a:t>
            </a:r>
            <a:endParaRPr lang="fr-CH" sz="1200" baseline="0" dirty="0" smtClean="0"/>
          </a:p>
          <a:p>
            <a:pPr marL="171450" lvl="0" indent="-171450">
              <a:buFontTx/>
              <a:buChar char="-"/>
            </a:pPr>
            <a:r>
              <a:rPr lang="fr-CH" sz="1200" baseline="0" dirty="0" smtClean="0"/>
              <a:t>Challenges</a:t>
            </a:r>
          </a:p>
          <a:p>
            <a:pPr marL="171450" lvl="0" indent="-171450">
              <a:buFontTx/>
              <a:buChar char="-"/>
            </a:pPr>
            <a:r>
              <a:rPr lang="fr-CH" sz="1200" baseline="0" dirty="0" smtClean="0"/>
              <a:t>Financial </a:t>
            </a:r>
            <a:r>
              <a:rPr lang="fr-CH" sz="1200" baseline="0" dirty="0" err="1" smtClean="0"/>
              <a:t>Delivery</a:t>
            </a:r>
            <a:endParaRPr lang="en-US" sz="1200" dirty="0" smtClean="0"/>
          </a:p>
        </p:txBody>
      </p:sp>
      <p:sp>
        <p:nvSpPr>
          <p:cNvPr id="4" name="Header Placeholder 3"/>
          <p:cNvSpPr>
            <a:spLocks noGrp="1"/>
          </p:cNvSpPr>
          <p:nvPr>
            <p:ph type="hdr" sz="quarter" idx="10"/>
          </p:nvPr>
        </p:nvSpPr>
        <p:spPr/>
        <p:txBody>
          <a:bodyPr/>
          <a:lstStyle/>
          <a:p>
            <a:r>
              <a:rPr lang="en-US" smtClean="0"/>
              <a:t>Fifth Consolidate Annual Progress Report</a:t>
            </a:r>
            <a:endParaRPr lang="fr-CH"/>
          </a:p>
        </p:txBody>
      </p:sp>
    </p:spTree>
    <p:extLst>
      <p:ext uri="{BB962C8B-B14F-4D97-AF65-F5344CB8AC3E}">
        <p14:creationId xmlns:p14="http://schemas.microsoft.com/office/powerpoint/2010/main" val="7914471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H" dirty="0" smtClean="0"/>
              <a:t>This page shows an </a:t>
            </a:r>
            <a:endParaRPr lang="en-US" dirty="0"/>
          </a:p>
        </p:txBody>
      </p:sp>
      <p:sp>
        <p:nvSpPr>
          <p:cNvPr id="4" name="Header Placeholder 3"/>
          <p:cNvSpPr>
            <a:spLocks noGrp="1"/>
          </p:cNvSpPr>
          <p:nvPr>
            <p:ph type="hdr" sz="quarter" idx="10"/>
          </p:nvPr>
        </p:nvSpPr>
        <p:spPr/>
        <p:txBody>
          <a:bodyPr/>
          <a:lstStyle/>
          <a:p>
            <a:r>
              <a:rPr lang="en-US" smtClean="0"/>
              <a:t>Fifth Consolidate Annual Progress Report</a:t>
            </a:r>
            <a:endParaRPr lang="fr-CH"/>
          </a:p>
        </p:txBody>
      </p:sp>
    </p:spTree>
    <p:extLst>
      <p:ext uri="{BB962C8B-B14F-4D97-AF65-F5344CB8AC3E}">
        <p14:creationId xmlns:p14="http://schemas.microsoft.com/office/powerpoint/2010/main" val="21264935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dirty="0" smtClean="0"/>
              <a:t>These new feature</a:t>
            </a:r>
            <a:r>
              <a:rPr lang="en-US" b="0" baseline="0" dirty="0" smtClean="0"/>
              <a:t>s are being tested this year. E.g. categories for NP in Numbers include both harmonized categories (for </a:t>
            </a:r>
            <a:r>
              <a:rPr lang="en-US" b="0" baseline="0" dirty="0" err="1" smtClean="0"/>
              <a:t>comparabilty</a:t>
            </a:r>
            <a:r>
              <a:rPr lang="en-US" b="0" baseline="0" dirty="0" smtClean="0"/>
              <a:t>) and additional elements unique to each NP (richness in diversity). Seek PB feedback on this and whether we continue with the feature. </a:t>
            </a:r>
          </a:p>
          <a:p>
            <a:endParaRPr lang="en-US" b="0" baseline="0" dirty="0" smtClean="0"/>
          </a:p>
          <a:p>
            <a:r>
              <a:rPr lang="en-US" b="0" baseline="0" dirty="0" smtClean="0"/>
              <a:t>Entries for the timeline have been restricted to 4 per year of implementation of the NP, some e.g. Nigeria include milestones prior to NP initiation because of significance in relation to REDD+ (deforestation ban in cross river state), others include external factors (such as Paraguay that shows how changes in government influence NP implementation). The purpose of the timeline is to (</a:t>
            </a:r>
            <a:r>
              <a:rPr lang="en-US" b="0" baseline="0" dirty="0" err="1" smtClean="0"/>
              <a:t>i</a:t>
            </a:r>
            <a:r>
              <a:rPr lang="en-US" b="0" baseline="0" dirty="0" smtClean="0"/>
              <a:t>) identify incompressible processes and allow better planning for new NPs; (ii) demonstrate how progress evolves. </a:t>
            </a:r>
          </a:p>
          <a:p>
            <a:endParaRPr lang="en-US" b="0" baseline="0" dirty="0" smtClean="0"/>
          </a:p>
          <a:p>
            <a:r>
              <a:rPr lang="en-US" b="0" baseline="0" dirty="0" smtClean="0"/>
              <a:t>The timeline is shown in two colors, in blue the active year, in grey the previous years. Will be adjusted to show extensions. PB feedback on usefulness of this visual support is welcome. </a:t>
            </a:r>
            <a:endParaRPr lang="fr-CH" b="0" dirty="0" smtClean="0"/>
          </a:p>
          <a:p>
            <a:endParaRPr lang="fr-CH" b="1" dirty="0" smtClean="0"/>
          </a:p>
          <a:p>
            <a:r>
              <a:rPr lang="fr-CH" b="1" dirty="0" err="1" smtClean="0"/>
              <a:t>Example</a:t>
            </a:r>
            <a:r>
              <a:rPr lang="fr-CH" b="1" baseline="0" dirty="0" smtClean="0"/>
              <a:t> of </a:t>
            </a:r>
            <a:r>
              <a:rPr lang="fr-CH" b="1" baseline="0" dirty="0" err="1" smtClean="0"/>
              <a:t>Solomon</a:t>
            </a:r>
            <a:r>
              <a:rPr lang="fr-CH" b="1" baseline="0" dirty="0" smtClean="0"/>
              <a:t> </a:t>
            </a:r>
            <a:r>
              <a:rPr lang="fr-CH" b="1" baseline="0" dirty="0" err="1" smtClean="0"/>
              <a:t>Islands</a:t>
            </a:r>
            <a:r>
              <a:rPr lang="fr-CH" b="1" baseline="0" dirty="0" smtClean="0"/>
              <a:t>: </a:t>
            </a:r>
            <a:r>
              <a:rPr lang="fr-CH" baseline="0" dirty="0" smtClean="0"/>
              <a:t>the National Programme in </a:t>
            </a:r>
            <a:r>
              <a:rPr lang="fr-CH" baseline="0" dirty="0" err="1" smtClean="0"/>
              <a:t>Numbers</a:t>
            </a:r>
            <a:endParaRPr lang="fr-CH" baseline="0" dirty="0" smtClean="0"/>
          </a:p>
          <a:p>
            <a:endParaRPr lang="fr-CH"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fr-CH" b="1" dirty="0" smtClean="0"/>
              <a:t>Paraguay National Programme </a:t>
            </a:r>
            <a:r>
              <a:rPr lang="fr-CH" b="1" dirty="0" err="1" smtClean="0"/>
              <a:t>Timeline</a:t>
            </a:r>
            <a:r>
              <a:rPr lang="fr-CH" b="1" dirty="0" smtClean="0"/>
              <a:t> (</a:t>
            </a:r>
            <a:r>
              <a:rPr lang="fr-CH" b="1" dirty="0" err="1" smtClean="0"/>
              <a:t>example</a:t>
            </a:r>
            <a:r>
              <a:rPr lang="fr-CH" b="1" dirty="0" smtClean="0"/>
              <a:t>)</a:t>
            </a:r>
          </a:p>
        </p:txBody>
      </p:sp>
      <p:sp>
        <p:nvSpPr>
          <p:cNvPr id="4" name="Header Placeholder 3"/>
          <p:cNvSpPr>
            <a:spLocks noGrp="1"/>
          </p:cNvSpPr>
          <p:nvPr>
            <p:ph type="hdr" sz="quarter" idx="10"/>
          </p:nvPr>
        </p:nvSpPr>
        <p:spPr/>
        <p:txBody>
          <a:bodyPr/>
          <a:lstStyle/>
          <a:p>
            <a:r>
              <a:rPr lang="en-US" smtClean="0"/>
              <a:t>Fifth Consolidate Annual Progress Report</a:t>
            </a:r>
            <a:endParaRPr lang="fr-CH"/>
          </a:p>
        </p:txBody>
      </p:sp>
    </p:spTree>
    <p:extLst>
      <p:ext uri="{BB962C8B-B14F-4D97-AF65-F5344CB8AC3E}">
        <p14:creationId xmlns:p14="http://schemas.microsoft.com/office/powerpoint/2010/main" val="26168769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H" dirty="0" smtClean="0"/>
              <a:t>This slide shows how countries</a:t>
            </a:r>
            <a:r>
              <a:rPr lang="fr-CH" baseline="0" dirty="0" smtClean="0"/>
              <a:t> </a:t>
            </a:r>
            <a:r>
              <a:rPr lang="fr-CH" baseline="0" dirty="0" err="1" smtClean="0"/>
              <a:t>reported</a:t>
            </a:r>
            <a:r>
              <a:rPr lang="fr-CH" baseline="0" dirty="0" smtClean="0"/>
              <a:t> in the test round.  </a:t>
            </a:r>
            <a:r>
              <a:rPr lang="fr-CH" baseline="0" dirty="0" err="1" smtClean="0"/>
              <a:t>Very</a:t>
            </a:r>
            <a:r>
              <a:rPr lang="fr-CH" baseline="0" dirty="0" smtClean="0"/>
              <a:t> </a:t>
            </a:r>
            <a:r>
              <a:rPr lang="fr-CH" baseline="0" dirty="0" err="1" smtClean="0"/>
              <a:t>different</a:t>
            </a:r>
            <a:r>
              <a:rPr lang="fr-CH" baseline="0" dirty="0" smtClean="0"/>
              <a:t>: </a:t>
            </a:r>
            <a:r>
              <a:rPr lang="fr-CH" baseline="0" dirty="0" err="1" smtClean="0"/>
              <a:t>Some</a:t>
            </a:r>
            <a:r>
              <a:rPr lang="fr-CH" baseline="0" dirty="0" smtClean="0"/>
              <a:t> one </a:t>
            </a:r>
            <a:r>
              <a:rPr lang="fr-CH" baseline="0" dirty="0" err="1" smtClean="0"/>
              <a:t>many</a:t>
            </a:r>
            <a:r>
              <a:rPr lang="fr-CH" baseline="0" dirty="0" smtClean="0"/>
              <a:t> items (</a:t>
            </a:r>
            <a:r>
              <a:rPr lang="fr-CH" baseline="0" dirty="0" err="1" smtClean="0"/>
              <a:t>Ecuador</a:t>
            </a:r>
            <a:r>
              <a:rPr lang="fr-CH" baseline="0" dirty="0" smtClean="0"/>
              <a:t>) and </a:t>
            </a:r>
            <a:r>
              <a:rPr lang="fr-CH" baseline="0" dirty="0" err="1" smtClean="0"/>
              <a:t>some</a:t>
            </a:r>
            <a:r>
              <a:rPr lang="fr-CH" baseline="0" dirty="0" smtClean="0"/>
              <a:t> </a:t>
            </a:r>
            <a:r>
              <a:rPr lang="fr-CH" baseline="0" dirty="0" err="1" smtClean="0"/>
              <a:t>only</a:t>
            </a:r>
            <a:r>
              <a:rPr lang="fr-CH" baseline="0" dirty="0" smtClean="0"/>
              <a:t> on 1-3 items (Bolivia </a:t>
            </a:r>
            <a:r>
              <a:rPr lang="fr-CH" baseline="0" dirty="0" err="1" smtClean="0"/>
              <a:t>only</a:t>
            </a:r>
            <a:r>
              <a:rPr lang="fr-CH" baseline="0" dirty="0" smtClean="0"/>
              <a:t> on </a:t>
            </a:r>
            <a:r>
              <a:rPr lang="fr-CH" baseline="0" dirty="0" err="1" smtClean="0"/>
              <a:t>expenditure</a:t>
            </a:r>
            <a:r>
              <a:rPr lang="fr-CH" baseline="0" dirty="0" smtClean="0"/>
              <a:t>).</a:t>
            </a:r>
            <a:endParaRPr lang="fr-CH" dirty="0" smtClean="0"/>
          </a:p>
          <a:p>
            <a:r>
              <a:rPr lang="fr-CH" dirty="0" smtClean="0"/>
              <a:t>This</a:t>
            </a:r>
            <a:r>
              <a:rPr lang="fr-CH" baseline="0" dirty="0" smtClean="0"/>
              <a:t> </a:t>
            </a:r>
            <a:r>
              <a:rPr lang="fr-CH" baseline="0" dirty="0" err="1" smtClean="0"/>
              <a:t>year</a:t>
            </a:r>
            <a:r>
              <a:rPr lang="fr-CH" baseline="0" dirty="0" smtClean="0"/>
              <a:t>, for the first time, as a test </a:t>
            </a:r>
            <a:r>
              <a:rPr lang="fr-CH" baseline="0" dirty="0" err="1" smtClean="0"/>
              <a:t>run</a:t>
            </a:r>
            <a:r>
              <a:rPr lang="fr-CH" baseline="0" dirty="0" smtClean="0"/>
              <a:t>, the countries are </a:t>
            </a:r>
            <a:r>
              <a:rPr lang="fr-CH" baseline="0" dirty="0" err="1" smtClean="0"/>
              <a:t>requested</a:t>
            </a:r>
            <a:r>
              <a:rPr lang="fr-CH" baseline="0" dirty="0" smtClean="0"/>
              <a:t> to </a:t>
            </a:r>
            <a:r>
              <a:rPr lang="fr-CH" baseline="0" dirty="0" err="1" smtClean="0"/>
              <a:t>provide</a:t>
            </a:r>
            <a:r>
              <a:rPr lang="fr-CH" baseline="0" dirty="0" smtClean="0"/>
              <a:t> </a:t>
            </a:r>
            <a:r>
              <a:rPr lang="fr-CH" baseline="0" dirty="0" err="1" smtClean="0"/>
              <a:t>deliverables</a:t>
            </a:r>
            <a:r>
              <a:rPr lang="fr-CH" baseline="0" dirty="0" smtClean="0"/>
              <a:t> of </a:t>
            </a:r>
            <a:r>
              <a:rPr lang="fr-CH" baseline="0" dirty="0" err="1" smtClean="0"/>
              <a:t>NPs</a:t>
            </a:r>
            <a:r>
              <a:rPr lang="fr-CH" baseline="0" dirty="0" smtClean="0"/>
              <a:t> in </a:t>
            </a:r>
            <a:r>
              <a:rPr lang="fr-CH" baseline="0" dirty="0" err="1" smtClean="0"/>
              <a:t>numbers</a:t>
            </a:r>
            <a:r>
              <a:rPr lang="fr-CH" baseline="0" dirty="0" smtClean="0"/>
              <a:t>.  </a:t>
            </a:r>
            <a:r>
              <a:rPr lang="fr-CH" baseline="0" dirty="0" err="1" smtClean="0"/>
              <a:t>Each</a:t>
            </a:r>
            <a:r>
              <a:rPr lang="fr-CH" baseline="0" dirty="0" smtClean="0"/>
              <a:t> country page has a section on ‘The National Programme in </a:t>
            </a:r>
            <a:r>
              <a:rPr lang="fr-CH" baseline="0" dirty="0" err="1" smtClean="0"/>
              <a:t>Numbers</a:t>
            </a:r>
            <a:r>
              <a:rPr lang="fr-CH" baseline="0" dirty="0" smtClean="0"/>
              <a:t>’.  </a:t>
            </a:r>
            <a:r>
              <a:rPr lang="fr-CH" baseline="0" dirty="0" err="1" smtClean="0"/>
              <a:t>Almost</a:t>
            </a:r>
            <a:r>
              <a:rPr lang="fr-CH" baseline="0" dirty="0" smtClean="0"/>
              <a:t> all countries </a:t>
            </a:r>
            <a:r>
              <a:rPr lang="fr-CH" baseline="0" dirty="0" err="1" smtClean="0"/>
              <a:t>reported</a:t>
            </a:r>
            <a:r>
              <a:rPr lang="fr-CH" baseline="0" dirty="0" smtClean="0"/>
              <a:t> on:</a:t>
            </a:r>
          </a:p>
          <a:p>
            <a:pPr marL="171450" indent="-171450">
              <a:buFontTx/>
              <a:buChar char="-"/>
            </a:pPr>
            <a:r>
              <a:rPr lang="fr-CH" baseline="0" dirty="0" err="1" smtClean="0"/>
              <a:t>financial</a:t>
            </a:r>
            <a:r>
              <a:rPr lang="fr-CH" baseline="0" dirty="0" smtClean="0"/>
              <a:t> </a:t>
            </a:r>
            <a:r>
              <a:rPr lang="fr-CH" baseline="0" dirty="0" err="1" smtClean="0"/>
              <a:t>deliver</a:t>
            </a:r>
            <a:r>
              <a:rPr lang="fr-CH" baseline="0" dirty="0" smtClean="0"/>
              <a:t> in </a:t>
            </a:r>
            <a:r>
              <a:rPr lang="fr-CH" baseline="0" dirty="0" err="1" smtClean="0"/>
              <a:t>numbers</a:t>
            </a:r>
            <a:r>
              <a:rPr lang="fr-CH" baseline="0" dirty="0" smtClean="0"/>
              <a:t>, </a:t>
            </a:r>
          </a:p>
          <a:p>
            <a:pPr marL="171450" indent="-171450">
              <a:buFontTx/>
              <a:buChar char="-"/>
            </a:pPr>
            <a:r>
              <a:rPr lang="fr-CH" baseline="0" dirty="0" err="1" smtClean="0"/>
              <a:t>number</a:t>
            </a:r>
            <a:r>
              <a:rPr lang="fr-CH" baseline="0" dirty="0" smtClean="0"/>
              <a:t> of training and </a:t>
            </a:r>
          </a:p>
          <a:p>
            <a:pPr marL="171450" indent="-171450">
              <a:buFontTx/>
              <a:buChar char="-"/>
            </a:pPr>
            <a:r>
              <a:rPr lang="fr-CH" baseline="0" dirty="0" err="1" smtClean="0"/>
              <a:t>number</a:t>
            </a:r>
            <a:r>
              <a:rPr lang="fr-CH" baseline="0" dirty="0" smtClean="0"/>
              <a:t> of people </a:t>
            </a:r>
            <a:r>
              <a:rPr lang="fr-CH" baseline="0" dirty="0" err="1" smtClean="0"/>
              <a:t>trained</a:t>
            </a:r>
            <a:r>
              <a:rPr lang="fr-CH" baseline="0" dirty="0" smtClean="0"/>
              <a:t>. </a:t>
            </a:r>
          </a:p>
          <a:p>
            <a:pPr marL="0" indent="0">
              <a:buFontTx/>
              <a:buNone/>
            </a:pPr>
            <a:endParaRPr lang="fr-CH" baseline="0" dirty="0" smtClean="0"/>
          </a:p>
          <a:p>
            <a:pPr marL="0" indent="0">
              <a:buFontTx/>
              <a:buNone/>
            </a:pPr>
            <a:r>
              <a:rPr lang="fr-CH" baseline="0" dirty="0" err="1" smtClean="0"/>
              <a:t>Otherwise</a:t>
            </a:r>
            <a:r>
              <a:rPr lang="fr-CH" baseline="0" dirty="0" smtClean="0"/>
              <a:t>, in </a:t>
            </a:r>
            <a:r>
              <a:rPr lang="fr-CH" baseline="0" dirty="0" err="1" smtClean="0"/>
              <a:t>this</a:t>
            </a:r>
            <a:r>
              <a:rPr lang="fr-CH" baseline="0" dirty="0" smtClean="0"/>
              <a:t> test round, </a:t>
            </a:r>
            <a:r>
              <a:rPr lang="fr-CH" baseline="0" dirty="0" err="1" smtClean="0"/>
              <a:t>there</a:t>
            </a:r>
            <a:r>
              <a:rPr lang="fr-CH" baseline="0" dirty="0" smtClean="0"/>
              <a:t> </a:t>
            </a:r>
            <a:r>
              <a:rPr lang="fr-CH" baseline="0" dirty="0" err="1" smtClean="0"/>
              <a:t>is</a:t>
            </a:r>
            <a:r>
              <a:rPr lang="fr-CH" baseline="0" dirty="0" smtClean="0"/>
              <a:t> not </a:t>
            </a:r>
            <a:r>
              <a:rPr lang="fr-CH" baseline="0" dirty="0" err="1" smtClean="0"/>
              <a:t>harmonized</a:t>
            </a:r>
            <a:r>
              <a:rPr lang="fr-CH" baseline="0" dirty="0" smtClean="0"/>
              <a:t> </a:t>
            </a:r>
            <a:r>
              <a:rPr lang="fr-CH" baseline="0" dirty="0" err="1" smtClean="0"/>
              <a:t>reporting</a:t>
            </a:r>
            <a:r>
              <a:rPr lang="fr-CH" baseline="0" dirty="0" smtClean="0"/>
              <a:t> on </a:t>
            </a:r>
            <a:r>
              <a:rPr lang="fr-CH" baseline="0" dirty="0" err="1" smtClean="0"/>
              <a:t>deliverables</a:t>
            </a:r>
            <a:r>
              <a:rPr lang="fr-CH" baseline="0" dirty="0" smtClean="0"/>
              <a:t> in </a:t>
            </a:r>
            <a:r>
              <a:rPr lang="fr-CH" baseline="0" dirty="0" err="1" smtClean="0"/>
              <a:t>numbers</a:t>
            </a:r>
            <a:r>
              <a:rPr lang="fr-CH" baseline="0" dirty="0" smtClean="0"/>
              <a:t>. </a:t>
            </a:r>
          </a:p>
          <a:p>
            <a:pPr marL="0" indent="0">
              <a:buFontTx/>
              <a:buNone/>
            </a:pPr>
            <a:r>
              <a:rPr lang="fr-CH" baseline="0" dirty="0" smtClean="0"/>
              <a:t>Countries </a:t>
            </a:r>
            <a:r>
              <a:rPr lang="fr-CH" baseline="0" dirty="0" err="1" smtClean="0"/>
              <a:t>represented</a:t>
            </a:r>
            <a:r>
              <a:rPr lang="fr-CH" baseline="0" dirty="0" smtClean="0"/>
              <a:t> in boxes (</a:t>
            </a:r>
            <a:r>
              <a:rPr lang="fr-CH" baseline="0" dirty="0" err="1" smtClean="0"/>
              <a:t>from</a:t>
            </a:r>
            <a:r>
              <a:rPr lang="fr-CH" baseline="0" dirty="0" smtClean="0"/>
              <a:t> </a:t>
            </a:r>
            <a:r>
              <a:rPr lang="fr-CH" baseline="0" dirty="0" err="1" smtClean="0"/>
              <a:t>left</a:t>
            </a:r>
            <a:r>
              <a:rPr lang="fr-CH" baseline="0" dirty="0" smtClean="0"/>
              <a:t> to right) are: </a:t>
            </a:r>
            <a:r>
              <a:rPr lang="fr-CH" b="1" baseline="0" dirty="0" smtClean="0"/>
              <a:t>Panama</a:t>
            </a:r>
            <a:r>
              <a:rPr lang="fr-CH" baseline="0" dirty="0" smtClean="0"/>
              <a:t> (</a:t>
            </a:r>
            <a:r>
              <a:rPr lang="fr-CH" baseline="0" dirty="0" err="1" smtClean="0"/>
              <a:t>smallest</a:t>
            </a:r>
            <a:r>
              <a:rPr lang="fr-CH" baseline="0" dirty="0" smtClean="0"/>
              <a:t> one), </a:t>
            </a:r>
            <a:r>
              <a:rPr lang="fr-CH" b="1" baseline="0" dirty="0" err="1" smtClean="0"/>
              <a:t>Ecuador</a:t>
            </a:r>
            <a:r>
              <a:rPr lang="fr-CH" baseline="0" dirty="0" smtClean="0"/>
              <a:t> and </a:t>
            </a:r>
            <a:r>
              <a:rPr lang="fr-CH" b="1" baseline="0" dirty="0" smtClean="0"/>
              <a:t>PNG</a:t>
            </a:r>
          </a:p>
          <a:p>
            <a:endParaRPr lang="fr-CH" dirty="0"/>
          </a:p>
        </p:txBody>
      </p:sp>
      <p:sp>
        <p:nvSpPr>
          <p:cNvPr id="4" name="Header Placeholder 3"/>
          <p:cNvSpPr>
            <a:spLocks noGrp="1"/>
          </p:cNvSpPr>
          <p:nvPr>
            <p:ph type="hdr" sz="quarter" idx="10"/>
          </p:nvPr>
        </p:nvSpPr>
        <p:spPr/>
        <p:txBody>
          <a:bodyPr/>
          <a:lstStyle/>
          <a:p>
            <a:r>
              <a:rPr lang="en-US" smtClean="0"/>
              <a:t>Fifth Consolidate Annual Progress Report</a:t>
            </a:r>
            <a:endParaRPr lang="fr-CH"/>
          </a:p>
        </p:txBody>
      </p:sp>
    </p:spTree>
    <p:extLst>
      <p:ext uri="{BB962C8B-B14F-4D97-AF65-F5344CB8AC3E}">
        <p14:creationId xmlns:p14="http://schemas.microsoft.com/office/powerpoint/2010/main" val="23122022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H" dirty="0" smtClean="0"/>
              <a:t>This slide</a:t>
            </a:r>
            <a:r>
              <a:rPr lang="fr-CH" baseline="0" dirty="0" smtClean="0"/>
              <a:t> </a:t>
            </a:r>
            <a:r>
              <a:rPr lang="fr-CH" baseline="0" dirty="0" err="1" smtClean="0"/>
              <a:t>also</a:t>
            </a:r>
            <a:r>
              <a:rPr lang="fr-CH" baseline="0" dirty="0" smtClean="0"/>
              <a:t> shows how countries </a:t>
            </a:r>
            <a:r>
              <a:rPr lang="fr-CH" baseline="0" dirty="0" err="1" smtClean="0"/>
              <a:t>reported</a:t>
            </a:r>
            <a:r>
              <a:rPr lang="fr-CH" baseline="0" dirty="0" smtClean="0"/>
              <a:t> </a:t>
            </a:r>
            <a:r>
              <a:rPr lang="fr-CH" baseline="0" dirty="0" err="1" smtClean="0"/>
              <a:t>differently</a:t>
            </a:r>
            <a:r>
              <a:rPr lang="fr-CH" baseline="0" dirty="0" smtClean="0"/>
              <a:t> in </a:t>
            </a:r>
            <a:r>
              <a:rPr lang="fr-CH" baseline="0" dirty="0" err="1" smtClean="0"/>
              <a:t>this</a:t>
            </a:r>
            <a:r>
              <a:rPr lang="fr-CH" baseline="0" dirty="0" smtClean="0"/>
              <a:t> test round.</a:t>
            </a:r>
          </a:p>
          <a:p>
            <a:r>
              <a:rPr lang="fr-CH" baseline="0" dirty="0" err="1" smtClean="0"/>
              <a:t>Timelines</a:t>
            </a:r>
            <a:r>
              <a:rPr lang="fr-CH" baseline="0" dirty="0" smtClean="0"/>
              <a:t> </a:t>
            </a:r>
            <a:r>
              <a:rPr lang="fr-CH" baseline="0" dirty="0" err="1" smtClean="0"/>
              <a:t>selected</a:t>
            </a:r>
            <a:r>
              <a:rPr lang="fr-CH" baseline="0" dirty="0" smtClean="0"/>
              <a:t> as </a:t>
            </a:r>
            <a:r>
              <a:rPr lang="fr-CH" baseline="0" dirty="0" err="1" smtClean="0"/>
              <a:t>examples</a:t>
            </a:r>
            <a:r>
              <a:rPr lang="fr-CH" baseline="0" dirty="0" smtClean="0"/>
              <a:t> are (in </a:t>
            </a:r>
            <a:r>
              <a:rPr lang="fr-CH" baseline="0" dirty="0" err="1" smtClean="0"/>
              <a:t>order</a:t>
            </a:r>
            <a:r>
              <a:rPr lang="fr-CH" baseline="0" dirty="0" smtClean="0"/>
              <a:t>):</a:t>
            </a:r>
          </a:p>
          <a:p>
            <a:pPr marL="171450" indent="-171450">
              <a:buFontTx/>
              <a:buChar char="-"/>
            </a:pPr>
            <a:r>
              <a:rPr lang="fr-CH" b="1" baseline="0" dirty="0" smtClean="0"/>
              <a:t>Paraguay</a:t>
            </a:r>
          </a:p>
          <a:p>
            <a:pPr marL="171450" indent="-171450">
              <a:buFontTx/>
              <a:buChar char="-"/>
            </a:pPr>
            <a:r>
              <a:rPr lang="fr-CH" b="1" baseline="0" dirty="0" err="1" smtClean="0"/>
              <a:t>Republic</a:t>
            </a:r>
            <a:r>
              <a:rPr lang="fr-CH" b="1" baseline="0" dirty="0" smtClean="0"/>
              <a:t> of Congo</a:t>
            </a:r>
          </a:p>
          <a:p>
            <a:pPr marL="171450" indent="-171450">
              <a:buFontTx/>
              <a:buChar char="-"/>
            </a:pPr>
            <a:r>
              <a:rPr lang="fr-CH" b="1" baseline="0" dirty="0" err="1" smtClean="0"/>
              <a:t>Zambia</a:t>
            </a:r>
            <a:r>
              <a:rPr lang="fr-CH" b="1" baseline="0" dirty="0" smtClean="0"/>
              <a:t> </a:t>
            </a:r>
          </a:p>
          <a:p>
            <a:endParaRPr lang="fr-CH" baseline="0" dirty="0" smtClean="0"/>
          </a:p>
        </p:txBody>
      </p:sp>
      <p:sp>
        <p:nvSpPr>
          <p:cNvPr id="4" name="Header Placeholder 3"/>
          <p:cNvSpPr>
            <a:spLocks noGrp="1"/>
          </p:cNvSpPr>
          <p:nvPr>
            <p:ph type="hdr" sz="quarter" idx="10"/>
          </p:nvPr>
        </p:nvSpPr>
        <p:spPr/>
        <p:txBody>
          <a:bodyPr/>
          <a:lstStyle/>
          <a:p>
            <a:r>
              <a:rPr lang="en-US" smtClean="0"/>
              <a:t>Fifth Consolidate Annual Progress Report</a:t>
            </a:r>
            <a:endParaRPr lang="fr-CH"/>
          </a:p>
        </p:txBody>
      </p:sp>
    </p:spTree>
    <p:extLst>
      <p:ext uri="{BB962C8B-B14F-4D97-AF65-F5344CB8AC3E}">
        <p14:creationId xmlns:p14="http://schemas.microsoft.com/office/powerpoint/2010/main" val="33596536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New Partner countries as of December 2013.</a:t>
            </a:r>
            <a:r>
              <a:rPr lang="en-US" baseline="0" dirty="0" smtClean="0"/>
              <a:t> More have been added since. </a:t>
            </a:r>
            <a:br>
              <a:rPr lang="en-US" baseline="0" dirty="0" smtClean="0"/>
            </a:br>
            <a:r>
              <a:rPr lang="en-US" baseline="0" dirty="0" smtClean="0"/>
              <a:t>18 countries with NP at all stages of implementation</a:t>
            </a:r>
          </a:p>
          <a:p>
            <a:endParaRPr lang="fr-CH" dirty="0"/>
          </a:p>
        </p:txBody>
      </p:sp>
      <p:sp>
        <p:nvSpPr>
          <p:cNvPr id="4" name="Header Placeholder 3"/>
          <p:cNvSpPr>
            <a:spLocks noGrp="1"/>
          </p:cNvSpPr>
          <p:nvPr>
            <p:ph type="hdr" sz="quarter" idx="10"/>
          </p:nvPr>
        </p:nvSpPr>
        <p:spPr/>
        <p:txBody>
          <a:bodyPr/>
          <a:lstStyle/>
          <a:p>
            <a:r>
              <a:rPr lang="en-US" smtClean="0"/>
              <a:t>Fifth Consolidate Annual Progress Report</a:t>
            </a:r>
            <a:endParaRPr lang="fr-CH"/>
          </a:p>
        </p:txBody>
      </p:sp>
    </p:spTree>
    <p:extLst>
      <p:ext uri="{BB962C8B-B14F-4D97-AF65-F5344CB8AC3E}">
        <p14:creationId xmlns:p14="http://schemas.microsoft.com/office/powerpoint/2010/main" val="24218317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2,900 country level indigenous peoples and CSO stakeholders.</a:t>
            </a:r>
            <a:endParaRPr lang="en-GB" dirty="0"/>
          </a:p>
        </p:txBody>
      </p:sp>
      <p:sp>
        <p:nvSpPr>
          <p:cNvPr id="4" name="Slide Number Placeholder 3"/>
          <p:cNvSpPr>
            <a:spLocks noGrp="1"/>
          </p:cNvSpPr>
          <p:nvPr>
            <p:ph type="sldNum" sz="quarter" idx="10"/>
          </p:nvPr>
        </p:nvSpPr>
        <p:spPr/>
        <p:txBody>
          <a:bodyPr/>
          <a:lstStyle/>
          <a:p>
            <a:fld id="{73A08209-7E25-40EA-BC5D-575954C72630}" type="slidenum">
              <a:rPr lang="fr-CH" smtClean="0"/>
              <a:pPr/>
              <a:t>17</a:t>
            </a:fld>
            <a:endParaRPr lang="fr-CH"/>
          </a:p>
        </p:txBody>
      </p:sp>
    </p:spTree>
    <p:extLst>
      <p:ext uri="{BB962C8B-B14F-4D97-AF65-F5344CB8AC3E}">
        <p14:creationId xmlns:p14="http://schemas.microsoft.com/office/powerpoint/2010/main" val="36180664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Wingdings" panose="05000000000000000000" pitchFamily="2" charset="2"/>
              <a:buChar char="ü"/>
            </a:pPr>
            <a:r>
              <a:rPr lang="en-GB" sz="1200" dirty="0" smtClean="0"/>
              <a:t>Extended support for </a:t>
            </a:r>
            <a:r>
              <a:rPr lang="en-GB" sz="1200" b="1" dirty="0" smtClean="0">
                <a:solidFill>
                  <a:srgbClr val="148683"/>
                </a:solidFill>
              </a:rPr>
              <a:t>REDD+ governance </a:t>
            </a:r>
            <a:r>
              <a:rPr lang="en-GB" sz="1200" dirty="0" smtClean="0"/>
              <a:t>with 36 countries progressing towards credible and inclusive national processes to prioritise governance issues.</a:t>
            </a:r>
          </a:p>
          <a:p>
            <a:pPr>
              <a:buFont typeface="Wingdings" panose="05000000000000000000" pitchFamily="2" charset="2"/>
              <a:buChar char="ü"/>
            </a:pPr>
            <a:r>
              <a:rPr lang="en-GB" sz="1200" dirty="0" smtClean="0"/>
              <a:t>Further insight on the complexity of tenure reforms and the country- specific nature of tenure systems through support  to countries  and development of the </a:t>
            </a:r>
            <a:r>
              <a:rPr lang="en-GB" sz="1200" i="1" dirty="0" smtClean="0">
                <a:solidFill>
                  <a:srgbClr val="2C986F"/>
                </a:solidFill>
              </a:rPr>
              <a:t>Policy Brief: Tenure and REDD+</a:t>
            </a:r>
            <a:r>
              <a:rPr lang="en-GB" sz="1200" dirty="0" smtClean="0"/>
              <a:t> .  </a:t>
            </a:r>
          </a:p>
          <a:p>
            <a:pPr>
              <a:buFont typeface="Wingdings" panose="05000000000000000000" pitchFamily="2" charset="2"/>
              <a:buChar char="ü"/>
            </a:pPr>
            <a:r>
              <a:rPr lang="en-GB" sz="1200" dirty="0" smtClean="0"/>
              <a:t>Countries conducted legal assessments, identifying opportunities to reforms and prioritising actions required to strengthen national legal  frameworks for REDD+ (Ex. DRC and  Kenya)</a:t>
            </a:r>
          </a:p>
          <a:p>
            <a:pPr>
              <a:buFont typeface="Wingdings" panose="05000000000000000000" pitchFamily="2" charset="2"/>
              <a:buChar char="ü"/>
            </a:pPr>
            <a:r>
              <a:rPr lang="en-GB" sz="1200" dirty="0" smtClean="0"/>
              <a:t>Strengthened institutional and fiduciary arrangements such as DRC’s development of its national REDD+ Fund. </a:t>
            </a:r>
            <a:endParaRPr lang="fr-CH" dirty="0"/>
          </a:p>
        </p:txBody>
      </p:sp>
      <p:sp>
        <p:nvSpPr>
          <p:cNvPr id="4" name="Header Placeholder 3"/>
          <p:cNvSpPr>
            <a:spLocks noGrp="1"/>
          </p:cNvSpPr>
          <p:nvPr>
            <p:ph type="hdr" sz="quarter" idx="10"/>
          </p:nvPr>
        </p:nvSpPr>
        <p:spPr/>
        <p:txBody>
          <a:bodyPr/>
          <a:lstStyle/>
          <a:p>
            <a:r>
              <a:rPr lang="en-US" smtClean="0"/>
              <a:t>Fifth Consolidate Annual Progress Report</a:t>
            </a:r>
            <a:endParaRPr lang="fr-CH"/>
          </a:p>
        </p:txBody>
      </p:sp>
    </p:spTree>
    <p:extLst>
      <p:ext uri="{BB962C8B-B14F-4D97-AF65-F5344CB8AC3E}">
        <p14:creationId xmlns:p14="http://schemas.microsoft.com/office/powerpoint/2010/main" val="10216903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Commenting on Panama</a:t>
            </a:r>
            <a:r>
              <a:rPr lang="en-GB" baseline="0" dirty="0" smtClean="0"/>
              <a:t>: It will be important for Thais to highlight that this is one of the ways through which SNA draws on experiences of and supports NPs individually and then aggregately. </a:t>
            </a:r>
            <a:endParaRPr lang="en-GB" dirty="0" smtClean="0"/>
          </a:p>
          <a:p>
            <a:endParaRPr lang="en-GB" dirty="0" smtClean="0"/>
          </a:p>
          <a:p>
            <a:r>
              <a:rPr lang="en-GB" dirty="0" smtClean="0"/>
              <a:t>2,900 country level indigenous peoples and CSO stakeholders.</a:t>
            </a:r>
            <a:endParaRPr lang="en-GB" dirty="0"/>
          </a:p>
        </p:txBody>
      </p:sp>
      <p:sp>
        <p:nvSpPr>
          <p:cNvPr id="4" name="Slide Number Placeholder 3"/>
          <p:cNvSpPr>
            <a:spLocks noGrp="1"/>
          </p:cNvSpPr>
          <p:nvPr>
            <p:ph type="sldNum" sz="quarter" idx="10"/>
          </p:nvPr>
        </p:nvSpPr>
        <p:spPr/>
        <p:txBody>
          <a:bodyPr/>
          <a:lstStyle/>
          <a:p>
            <a:fld id="{73A08209-7E25-40EA-BC5D-575954C72630}" type="slidenum">
              <a:rPr lang="fr-CH" smtClean="0"/>
              <a:pPr/>
              <a:t>19</a:t>
            </a:fld>
            <a:endParaRPr lang="fr-CH"/>
          </a:p>
        </p:txBody>
      </p:sp>
    </p:spTree>
    <p:extLst>
      <p:ext uri="{BB962C8B-B14F-4D97-AF65-F5344CB8AC3E}">
        <p14:creationId xmlns:p14="http://schemas.microsoft.com/office/powerpoint/2010/main" val="36180664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options for investments into sustainable landscapes developed. </a:t>
            </a:r>
          </a:p>
          <a:p>
            <a:endParaRPr lang="en-GB" dirty="0"/>
          </a:p>
        </p:txBody>
      </p:sp>
      <p:sp>
        <p:nvSpPr>
          <p:cNvPr id="4" name="Slide Number Placeholder 3"/>
          <p:cNvSpPr>
            <a:spLocks noGrp="1"/>
          </p:cNvSpPr>
          <p:nvPr>
            <p:ph type="sldNum" sz="quarter" idx="10"/>
          </p:nvPr>
        </p:nvSpPr>
        <p:spPr/>
        <p:txBody>
          <a:bodyPr/>
          <a:lstStyle/>
          <a:p>
            <a:fld id="{73A08209-7E25-40EA-BC5D-575954C72630}" type="slidenum">
              <a:rPr lang="fr-CH" smtClean="0"/>
              <a:pPr/>
              <a:t>20</a:t>
            </a:fld>
            <a:endParaRPr lang="fr-CH"/>
          </a:p>
        </p:txBody>
      </p:sp>
    </p:spTree>
    <p:extLst>
      <p:ext uri="{BB962C8B-B14F-4D97-AF65-F5344CB8AC3E}">
        <p14:creationId xmlns:p14="http://schemas.microsoft.com/office/powerpoint/2010/main" val="37246850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smtClean="0">
                <a:solidFill>
                  <a:schemeClr val="tx1"/>
                </a:solidFill>
                <a:latin typeface="+mn-lt"/>
                <a:ea typeface="+mn-ea"/>
                <a:cs typeface="+mn-cs"/>
              </a:rPr>
              <a:t>The </a:t>
            </a:r>
            <a:r>
              <a:rPr lang="en-GB" sz="1200" b="0" i="0" u="none" strike="noStrike" kern="1200" baseline="0" dirty="0" smtClean="0">
                <a:solidFill>
                  <a:schemeClr val="tx1"/>
                </a:solidFill>
                <a:latin typeface="+mn-lt"/>
                <a:ea typeface="+mn-ea"/>
                <a:cs typeface="+mn-cs"/>
              </a:rPr>
              <a:t>delivery rate of Outcome 4 without the extra funds agreed upon in June 2013 for Output 4.6 is 95 per cent. However low expenditure in Output 4.6 has resulted in a lower overall delivery rate of 45 per cent for the Outcome for 2013. See “Challenges” section.</a:t>
            </a:r>
            <a:endParaRPr lang="en-GB" dirty="0"/>
          </a:p>
        </p:txBody>
      </p:sp>
      <p:sp>
        <p:nvSpPr>
          <p:cNvPr id="4" name="Header Placeholder 3"/>
          <p:cNvSpPr>
            <a:spLocks noGrp="1"/>
          </p:cNvSpPr>
          <p:nvPr>
            <p:ph type="hdr" sz="quarter" idx="10"/>
          </p:nvPr>
        </p:nvSpPr>
        <p:spPr/>
        <p:txBody>
          <a:bodyPr/>
          <a:lstStyle/>
          <a:p>
            <a:r>
              <a:rPr lang="en-US" smtClean="0"/>
              <a:t>Fifth Consolidate Annual Progress Report</a:t>
            </a:r>
            <a:endParaRPr lang="fr-CH"/>
          </a:p>
        </p:txBody>
      </p:sp>
    </p:spTree>
    <p:extLst>
      <p:ext uri="{BB962C8B-B14F-4D97-AF65-F5344CB8AC3E}">
        <p14:creationId xmlns:p14="http://schemas.microsoft.com/office/powerpoint/2010/main" val="21524039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CH" dirty="0"/>
          </a:p>
        </p:txBody>
      </p:sp>
      <p:sp>
        <p:nvSpPr>
          <p:cNvPr id="4" name="Header Placeholder 3"/>
          <p:cNvSpPr>
            <a:spLocks noGrp="1"/>
          </p:cNvSpPr>
          <p:nvPr>
            <p:ph type="hdr" sz="quarter" idx="10"/>
          </p:nvPr>
        </p:nvSpPr>
        <p:spPr/>
        <p:txBody>
          <a:bodyPr/>
          <a:lstStyle/>
          <a:p>
            <a:r>
              <a:rPr lang="en-US" smtClean="0"/>
              <a:t>Fifth Consolidate Annual Progress Report</a:t>
            </a:r>
            <a:endParaRPr lang="fr-CH"/>
          </a:p>
        </p:txBody>
      </p:sp>
    </p:spTree>
    <p:extLst>
      <p:ext uri="{BB962C8B-B14F-4D97-AF65-F5344CB8AC3E}">
        <p14:creationId xmlns:p14="http://schemas.microsoft.com/office/powerpoint/2010/main" val="27961038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fr-CH" sz="1100" dirty="0" smtClean="0"/>
              <a:t>Countries</a:t>
            </a:r>
            <a:r>
              <a:rPr lang="fr-CH" sz="1100" baseline="0" dirty="0" smtClean="0"/>
              <a:t> </a:t>
            </a:r>
            <a:r>
              <a:rPr lang="fr-CH" sz="1100" baseline="0" dirty="0" err="1" smtClean="0"/>
              <a:t>were</a:t>
            </a:r>
            <a:r>
              <a:rPr lang="fr-CH" sz="1100" baseline="0" dirty="0" smtClean="0"/>
              <a:t> </a:t>
            </a:r>
            <a:r>
              <a:rPr lang="fr-CH" sz="1100" baseline="0" dirty="0" err="1" smtClean="0"/>
              <a:t>asked</a:t>
            </a:r>
            <a:r>
              <a:rPr lang="fr-CH" sz="1100" baseline="0" dirty="0" smtClean="0"/>
              <a:t> to single out one </a:t>
            </a:r>
            <a:r>
              <a:rPr lang="fr-CH" sz="1100" baseline="0" dirty="0" err="1" smtClean="0"/>
              <a:t>achievement</a:t>
            </a:r>
            <a:r>
              <a:rPr lang="fr-CH" sz="1100" baseline="0" dirty="0" smtClean="0"/>
              <a:t> </a:t>
            </a:r>
            <a:r>
              <a:rPr lang="fr-CH" sz="1100" baseline="0" dirty="0" err="1" smtClean="0"/>
              <a:t>that</a:t>
            </a:r>
            <a:r>
              <a:rPr lang="fr-CH" sz="1100" baseline="0" dirty="0" smtClean="0"/>
              <a:t> </a:t>
            </a:r>
            <a:r>
              <a:rPr lang="fr-CH" sz="1100" baseline="0" dirty="0" err="1" smtClean="0"/>
              <a:t>they</a:t>
            </a:r>
            <a:r>
              <a:rPr lang="fr-CH" sz="1100" baseline="0" dirty="0" smtClean="0"/>
              <a:t> </a:t>
            </a:r>
            <a:r>
              <a:rPr lang="fr-CH" sz="1100" baseline="0" dirty="0" err="1" smtClean="0"/>
              <a:t>consider</a:t>
            </a:r>
            <a:r>
              <a:rPr lang="fr-CH" sz="1100" baseline="0" dirty="0" smtClean="0"/>
              <a:t> significative </a:t>
            </a:r>
            <a:r>
              <a:rPr lang="fr-CH" sz="1100" baseline="0" dirty="0" err="1" smtClean="0"/>
              <a:t>within</a:t>
            </a:r>
            <a:r>
              <a:rPr lang="fr-CH" sz="1100" baseline="0" dirty="0" smtClean="0"/>
              <a:t> </a:t>
            </a:r>
            <a:r>
              <a:rPr lang="fr-CH" sz="1100" baseline="0" dirty="0" err="1" smtClean="0"/>
              <a:t>their</a:t>
            </a:r>
            <a:r>
              <a:rPr lang="fr-CH" sz="1100" baseline="0" dirty="0" smtClean="0"/>
              <a:t> respective </a:t>
            </a:r>
            <a:r>
              <a:rPr lang="fr-CH" sz="1100" baseline="0" dirty="0" err="1" smtClean="0"/>
              <a:t>NPs</a:t>
            </a:r>
            <a:r>
              <a:rPr lang="fr-CH" sz="1100" baseline="0" dirty="0" smtClean="0"/>
              <a:t>.  This slide </a:t>
            </a:r>
            <a:r>
              <a:rPr lang="fr-CH" sz="1100" baseline="0" dirty="0" err="1" smtClean="0"/>
              <a:t>provides</a:t>
            </a:r>
            <a:r>
              <a:rPr lang="fr-CH" sz="1100" baseline="0" dirty="0" smtClean="0"/>
              <a:t> few </a:t>
            </a:r>
            <a:r>
              <a:rPr lang="fr-CH" sz="1100" baseline="0" dirty="0" err="1" smtClean="0"/>
              <a:t>examples</a:t>
            </a:r>
            <a:r>
              <a:rPr lang="fr-CH" sz="1100" baseline="0" dirty="0" smtClean="0"/>
              <a:t> </a:t>
            </a:r>
            <a:r>
              <a:rPr lang="fr-CH" sz="1100" baseline="0" dirty="0" err="1" smtClean="0"/>
              <a:t>from</a:t>
            </a:r>
            <a:r>
              <a:rPr lang="fr-CH" sz="1100" baseline="0" dirty="0" smtClean="0"/>
              <a:t> ‘In Focus’ boxes </a:t>
            </a:r>
            <a:r>
              <a:rPr lang="fr-CH" sz="1100" baseline="0" dirty="0" err="1" smtClean="0"/>
              <a:t>grouping</a:t>
            </a:r>
            <a:r>
              <a:rPr lang="fr-CH" sz="1100" baseline="0" dirty="0" smtClean="0"/>
              <a:t> </a:t>
            </a:r>
            <a:r>
              <a:rPr lang="fr-CH" sz="1100" baseline="0" dirty="0" err="1" smtClean="0"/>
              <a:t>them</a:t>
            </a:r>
            <a:r>
              <a:rPr lang="fr-CH" sz="1100" baseline="0" dirty="0" smtClean="0"/>
              <a:t> </a:t>
            </a:r>
            <a:r>
              <a:rPr lang="fr-CH" sz="1100" baseline="0" dirty="0" err="1" smtClean="0"/>
              <a:t>thematically</a:t>
            </a:r>
            <a:r>
              <a:rPr lang="fr-CH" sz="1100" baseline="0" dirty="0" smtClean="0"/>
              <a:t>.</a:t>
            </a:r>
          </a:p>
          <a:p>
            <a:pPr algn="l"/>
            <a:endParaRPr lang="fr-CH" sz="1100" baseline="0" dirty="0" smtClean="0"/>
          </a:p>
          <a:p>
            <a:pPr algn="ctr"/>
            <a:r>
              <a:rPr lang="fr-CH" sz="1100" b="1" baseline="0" dirty="0" err="1" smtClean="0"/>
              <a:t>Extract</a:t>
            </a:r>
            <a:r>
              <a:rPr lang="fr-CH" sz="1100" b="1" baseline="0" dirty="0" smtClean="0"/>
              <a:t> </a:t>
            </a:r>
            <a:r>
              <a:rPr lang="fr-CH" sz="1100" b="1" baseline="0" dirty="0" err="1" smtClean="0"/>
              <a:t>from</a:t>
            </a:r>
            <a:r>
              <a:rPr lang="fr-CH" sz="1100" b="1" baseline="0" dirty="0" smtClean="0"/>
              <a:t> the </a:t>
            </a:r>
            <a:r>
              <a:rPr lang="fr-CH" sz="1100" b="1" baseline="0" dirty="0" err="1" smtClean="0"/>
              <a:t>Annual</a:t>
            </a:r>
            <a:r>
              <a:rPr lang="fr-CH" sz="1100" b="1" baseline="0" dirty="0" smtClean="0"/>
              <a:t> Report</a:t>
            </a:r>
          </a:p>
          <a:p>
            <a:pPr algn="l"/>
            <a:r>
              <a:rPr lang="fr-CH" sz="1100" b="1" baseline="0" dirty="0" err="1" smtClean="0"/>
              <a:t>Cambodia</a:t>
            </a:r>
            <a:r>
              <a:rPr lang="fr-CH" sz="1100" b="1" baseline="0" dirty="0" smtClean="0"/>
              <a:t>: </a:t>
            </a:r>
            <a:r>
              <a:rPr lang="en-US" sz="1100" b="0" i="0" u="none" strike="noStrike" kern="1200" baseline="0" dirty="0" smtClean="0">
                <a:solidFill>
                  <a:schemeClr val="tx1"/>
                </a:solidFill>
                <a:latin typeface="+mn-lt"/>
                <a:ea typeface="+mn-ea"/>
                <a:cs typeface="+mn-cs"/>
              </a:rPr>
              <a:t>The NP supported a process of ensuring full and effective participation of all relevant stakeholders. Established Consultation Group that has representatives of non-government stakeholders selected through self-selection procedure.</a:t>
            </a:r>
          </a:p>
          <a:p>
            <a:pPr algn="l"/>
            <a:r>
              <a:rPr lang="en-US" sz="1100" b="1" i="0" u="none" strike="noStrike" kern="1200" baseline="0" dirty="0" smtClean="0">
                <a:solidFill>
                  <a:schemeClr val="tx1"/>
                </a:solidFill>
                <a:latin typeface="+mn-lt"/>
                <a:ea typeface="+mn-ea"/>
                <a:cs typeface="+mn-cs"/>
              </a:rPr>
              <a:t>Paraguay: </a:t>
            </a:r>
            <a:r>
              <a:rPr lang="en-US" sz="1100" b="0" i="0" u="none" strike="noStrike" kern="1200" baseline="0" dirty="0" smtClean="0">
                <a:solidFill>
                  <a:schemeClr val="tx1"/>
                </a:solidFill>
                <a:latin typeface="+mn-lt"/>
                <a:ea typeface="+mn-ea"/>
                <a:cs typeface="+mn-cs"/>
              </a:rPr>
              <a:t>established the unique national model through which participation from key groups is facilitated. The NP is implemented through three bodies: two public sector institutions–Ministries of Environment and the National Forestry Institute, and the Federation for the Self-Determination of Indigenous Peoples.</a:t>
            </a:r>
          </a:p>
          <a:p>
            <a:pPr algn="l"/>
            <a:r>
              <a:rPr lang="en-US" sz="1100" b="1" i="0" u="none" strike="noStrike" kern="1200" baseline="0" dirty="0" smtClean="0">
                <a:solidFill>
                  <a:schemeClr val="tx1"/>
                </a:solidFill>
                <a:latin typeface="+mn-lt"/>
                <a:ea typeface="+mn-ea"/>
                <a:cs typeface="+mn-cs"/>
              </a:rPr>
              <a:t>Solomon Islands: </a:t>
            </a:r>
            <a:r>
              <a:rPr lang="en-US" sz="1100" b="0" i="0" u="none" strike="noStrike" kern="1200" baseline="0" dirty="0" smtClean="0">
                <a:solidFill>
                  <a:schemeClr val="tx1"/>
                </a:solidFill>
                <a:latin typeface="+mn-lt"/>
                <a:ea typeface="+mn-ea"/>
                <a:cs typeface="+mn-cs"/>
              </a:rPr>
              <a:t>The most outstanding achievement of the NP has been the establishment of multi-</a:t>
            </a:r>
            <a:r>
              <a:rPr lang="en-US" sz="1100" b="0" i="0" u="none" strike="noStrike" kern="1200" baseline="0" dirty="0" err="1" smtClean="0">
                <a:solidFill>
                  <a:schemeClr val="tx1"/>
                </a:solidFill>
                <a:latin typeface="+mn-lt"/>
                <a:ea typeface="+mn-ea"/>
                <a:cs typeface="+mn-cs"/>
              </a:rPr>
              <a:t>sectoral</a:t>
            </a:r>
            <a:r>
              <a:rPr lang="en-US" sz="1100" b="0" i="0" u="none" strike="noStrike" kern="1200" baseline="0" dirty="0" smtClean="0">
                <a:solidFill>
                  <a:schemeClr val="tx1"/>
                </a:solidFill>
                <a:latin typeface="+mn-lt"/>
                <a:ea typeface="+mn-ea"/>
                <a:cs typeface="+mn-cs"/>
              </a:rPr>
              <a:t> and multi-stakeholder bodies–National REDD+ Readiness Taskforce and Working groups–to guide the development of the National REDD+ Readiness Roadmap and technical guidance notes. These bodies also actively led the awareness-raising activities and invested in their own capacity development to ensure the soundness of their guidance and leadership in the national REDD+ readiness process.</a:t>
            </a:r>
          </a:p>
          <a:p>
            <a:pPr algn="l"/>
            <a:r>
              <a:rPr lang="en-US" sz="1100" b="1" i="0" u="none" strike="noStrike" kern="1200" baseline="0" dirty="0" smtClean="0">
                <a:solidFill>
                  <a:schemeClr val="tx1"/>
                </a:solidFill>
                <a:latin typeface="+mn-lt"/>
                <a:ea typeface="+mn-ea"/>
                <a:cs typeface="+mn-cs"/>
              </a:rPr>
              <a:t>Sri Lanka:  </a:t>
            </a:r>
            <a:r>
              <a:rPr lang="en-US" sz="1100" b="0" i="0" u="none" strike="noStrike" kern="1200" baseline="0" dirty="0" smtClean="0">
                <a:solidFill>
                  <a:schemeClr val="tx1"/>
                </a:solidFill>
                <a:latin typeface="+mn-lt"/>
                <a:ea typeface="+mn-ea"/>
                <a:cs typeface="+mn-cs"/>
              </a:rPr>
              <a:t>The creation of a Civil Society Platform, as one of the first activities under the NP, was received positively. This Platform gives civil society organizations the means to develop and deliver focused and coordinated inputs to forest policy and decision-making processes at the national level. Indigenous Peoples’ Forum established</a:t>
            </a:r>
          </a:p>
          <a:p>
            <a:pPr algn="l"/>
            <a:r>
              <a:rPr lang="en-US" sz="1100" b="0" i="0" u="none" strike="noStrike" kern="1200" baseline="0" dirty="0" smtClean="0">
                <a:solidFill>
                  <a:schemeClr val="tx1"/>
                </a:solidFill>
                <a:latin typeface="+mn-lt"/>
                <a:ea typeface="+mn-ea"/>
                <a:cs typeface="+mn-cs"/>
              </a:rPr>
              <a:t>-------xxx------</a:t>
            </a:r>
          </a:p>
          <a:p>
            <a:pPr algn="l"/>
            <a:endParaRPr lang="en-US" sz="1100" b="1" i="0" u="none" strike="noStrike" kern="1200" baseline="0" dirty="0" smtClean="0">
              <a:solidFill>
                <a:schemeClr val="tx1"/>
              </a:solidFill>
              <a:latin typeface="+mn-lt"/>
              <a:ea typeface="+mn-ea"/>
              <a:cs typeface="+mn-cs"/>
            </a:endParaRPr>
          </a:p>
          <a:p>
            <a:pPr algn="l"/>
            <a:r>
              <a:rPr lang="en-US" sz="1100" b="1" i="0" u="none" strike="noStrike" kern="1200" baseline="0" dirty="0" smtClean="0">
                <a:solidFill>
                  <a:schemeClr val="tx1"/>
                </a:solidFill>
                <a:latin typeface="+mn-lt"/>
                <a:ea typeface="+mn-ea"/>
                <a:cs typeface="+mn-cs"/>
              </a:rPr>
              <a:t>DRC: </a:t>
            </a:r>
            <a:r>
              <a:rPr lang="en-US" sz="1100" b="0" i="0" u="none" strike="noStrike" kern="1200" baseline="0" dirty="0" smtClean="0">
                <a:solidFill>
                  <a:schemeClr val="tx1"/>
                </a:solidFill>
                <a:latin typeface="+mn-lt"/>
                <a:ea typeface="+mn-ea"/>
                <a:cs typeface="+mn-cs"/>
              </a:rPr>
              <a:t>a robust REDD+ National Strategy was validated by the Council of Ministers and presented to the international community at the UNFCCC. A national REDD+ Fund, designed in a collaborative way with the Government and donors, has been established. </a:t>
            </a:r>
          </a:p>
          <a:p>
            <a:pPr algn="l"/>
            <a:endParaRPr lang="en-US" sz="1100" b="0" i="0" u="none" strike="noStrike" kern="1200" baseline="0" dirty="0" smtClean="0">
              <a:solidFill>
                <a:schemeClr val="tx1"/>
              </a:solidFill>
              <a:latin typeface="+mn-lt"/>
              <a:ea typeface="+mn-ea"/>
              <a:cs typeface="+mn-cs"/>
            </a:endParaRPr>
          </a:p>
          <a:p>
            <a:pPr algn="l"/>
            <a:r>
              <a:rPr lang="en-US" sz="1100" b="0" i="0" u="none" strike="noStrike" kern="1200" baseline="0" dirty="0" smtClean="0">
                <a:solidFill>
                  <a:schemeClr val="tx1"/>
                </a:solidFill>
                <a:latin typeface="+mn-lt"/>
                <a:ea typeface="+mn-ea"/>
                <a:cs typeface="+mn-cs"/>
              </a:rPr>
              <a:t>-------xxx--------</a:t>
            </a:r>
          </a:p>
          <a:p>
            <a:pPr algn="l"/>
            <a:endParaRPr lang="en-US" sz="1100" b="0" i="0" u="none" strike="noStrike" kern="1200" baseline="0" dirty="0" smtClean="0">
              <a:solidFill>
                <a:schemeClr val="tx1"/>
              </a:solidFill>
              <a:latin typeface="+mn-lt"/>
              <a:ea typeface="+mn-ea"/>
              <a:cs typeface="+mn-cs"/>
            </a:endParaRPr>
          </a:p>
          <a:p>
            <a:pPr algn="l"/>
            <a:r>
              <a:rPr lang="en-US" sz="1100" b="1" i="0" u="none" strike="noStrike" kern="1200" baseline="0" dirty="0" smtClean="0">
                <a:solidFill>
                  <a:schemeClr val="tx1"/>
                </a:solidFill>
                <a:latin typeface="+mn-lt"/>
                <a:ea typeface="+mn-ea"/>
                <a:cs typeface="+mn-cs"/>
              </a:rPr>
              <a:t>PNG: </a:t>
            </a:r>
            <a:r>
              <a:rPr lang="en-US" sz="1100" b="0" i="0" u="none" strike="noStrike" kern="1200" baseline="0" dirty="0" smtClean="0">
                <a:solidFill>
                  <a:schemeClr val="tx1"/>
                </a:solidFill>
                <a:latin typeface="+mn-lt"/>
                <a:ea typeface="+mn-ea"/>
                <a:cs typeface="+mn-cs"/>
              </a:rPr>
              <a:t>initiated the process of designing PNG’s first multipurpose NFI. Once implemented, this NFI will allow PNG to report nationally generated data on emissions and removals from the land use and forestry sector to the UNFCCC through its GHG inventory. </a:t>
            </a:r>
          </a:p>
          <a:p>
            <a:pPr algn="l"/>
            <a:r>
              <a:rPr lang="en-US" sz="1100" b="1" i="0" u="none" strike="noStrike" kern="1200" baseline="0" dirty="0" smtClean="0">
                <a:solidFill>
                  <a:schemeClr val="tx1"/>
                </a:solidFill>
                <a:latin typeface="+mn-lt"/>
                <a:ea typeface="+mn-ea"/>
                <a:cs typeface="+mn-cs"/>
              </a:rPr>
              <a:t>Paraguay: </a:t>
            </a:r>
            <a:r>
              <a:rPr lang="en-US" sz="1100" b="0" i="0" u="none" strike="noStrike" kern="1200" baseline="0" dirty="0" smtClean="0">
                <a:solidFill>
                  <a:schemeClr val="tx1"/>
                </a:solidFill>
                <a:latin typeface="+mn-lt"/>
                <a:ea typeface="+mn-ea"/>
                <a:cs typeface="+mn-cs"/>
              </a:rPr>
              <a:t>The National Forest Information System (NFIS) and the NFI were started using the Open </a:t>
            </a:r>
            <a:r>
              <a:rPr lang="en-US" sz="1100" b="0" i="0" u="none" strike="noStrike" kern="1200" baseline="0" dirty="0" err="1" smtClean="0">
                <a:solidFill>
                  <a:schemeClr val="tx1"/>
                </a:solidFill>
                <a:latin typeface="+mn-lt"/>
                <a:ea typeface="+mn-ea"/>
                <a:cs typeface="+mn-cs"/>
              </a:rPr>
              <a:t>Foris</a:t>
            </a:r>
            <a:r>
              <a:rPr lang="en-US" sz="1100" b="0" i="0" u="none" strike="noStrike" kern="1200" baseline="0" dirty="0" smtClean="0">
                <a:solidFill>
                  <a:schemeClr val="tx1"/>
                </a:solidFill>
                <a:latin typeface="+mn-lt"/>
                <a:ea typeface="+mn-ea"/>
                <a:cs typeface="+mn-cs"/>
              </a:rPr>
              <a:t> Collect database. By the end of A variety of maps were developed, including accessibility to forests, distribution of 60 sampling units, deforestation (years 1990-2011), and forest dynamics as well as base maps of protected areas, eco-regions, wetlands, river networks, population density and roads. </a:t>
            </a:r>
          </a:p>
          <a:p>
            <a:pPr algn="l"/>
            <a:r>
              <a:rPr lang="en-US" sz="1100" b="1" i="0" u="none" strike="noStrike" kern="1200" baseline="0" dirty="0" smtClean="0">
                <a:solidFill>
                  <a:schemeClr val="tx1"/>
                </a:solidFill>
                <a:latin typeface="+mn-lt"/>
                <a:ea typeface="+mn-ea"/>
                <a:cs typeface="+mn-cs"/>
              </a:rPr>
              <a:t>Zambia: </a:t>
            </a:r>
            <a:r>
              <a:rPr lang="en-US" sz="1100" b="0" i="0" u="none" strike="noStrike" kern="1200" baseline="0" dirty="0" smtClean="0">
                <a:solidFill>
                  <a:schemeClr val="tx1"/>
                </a:solidFill>
                <a:latin typeface="+mn-lt"/>
                <a:ea typeface="+mn-ea"/>
                <a:cs typeface="+mn-cs"/>
              </a:rPr>
              <a:t>A web portal is under development that will provide an interface for a wide range of information and data sets related to NFMS, REDD+ activities and relevant safeguards. The portal will feature a REDD+ Wiki/ Database. The information includes land cover classification efforts that estimate land uses in 1990, 2000 and 2010 and greenhouse gas emission data that help identify components for the country’s greenhouse gas inventory. The web portal will be launched by the first quarter of 2014 but a beta-version is available. </a:t>
            </a:r>
          </a:p>
          <a:p>
            <a:endParaRPr lang="fr-CH" dirty="0"/>
          </a:p>
        </p:txBody>
      </p:sp>
      <p:sp>
        <p:nvSpPr>
          <p:cNvPr id="4" name="Header Placeholder 3"/>
          <p:cNvSpPr>
            <a:spLocks noGrp="1"/>
          </p:cNvSpPr>
          <p:nvPr>
            <p:ph type="hdr" sz="quarter" idx="10"/>
          </p:nvPr>
        </p:nvSpPr>
        <p:spPr/>
        <p:txBody>
          <a:bodyPr/>
          <a:lstStyle/>
          <a:p>
            <a:r>
              <a:rPr lang="en-US" smtClean="0"/>
              <a:t>Fifth Consolidate Annual Progress Report</a:t>
            </a:r>
            <a:endParaRPr lang="fr-CH"/>
          </a:p>
        </p:txBody>
      </p:sp>
    </p:spTree>
    <p:extLst>
      <p:ext uri="{BB962C8B-B14F-4D97-AF65-F5344CB8AC3E}">
        <p14:creationId xmlns:p14="http://schemas.microsoft.com/office/powerpoint/2010/main" val="11558127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H" sz="1200" b="1" i="0" u="none" strike="noStrike" kern="1200" baseline="0" dirty="0" smtClean="0">
                <a:solidFill>
                  <a:schemeClr val="tx1"/>
                </a:solidFill>
                <a:latin typeface="+mn-lt"/>
                <a:ea typeface="+mn-ea"/>
                <a:cs typeface="+mn-cs"/>
              </a:rPr>
              <a:t>Nigeria - Challenges</a:t>
            </a:r>
          </a:p>
          <a:p>
            <a:r>
              <a:rPr lang="en-US" sz="1200" b="0" i="0" u="none" strike="noStrike" kern="1200" baseline="0" dirty="0" smtClean="0">
                <a:solidFill>
                  <a:schemeClr val="tx1"/>
                </a:solidFill>
                <a:latin typeface="+mn-lt"/>
                <a:ea typeface="+mn-ea"/>
                <a:cs typeface="+mn-cs"/>
              </a:rPr>
              <a:t>NP implementation faces delays due to a longer than anticipated inception process. The NP Steering Committee convened only in the 2nd quarter of 2013 (note: NP approved mid 2011). Further, the national REDD+ team required time and training to adopt and integrate UN-REDD </a:t>
            </a:r>
            <a:r>
              <a:rPr lang="en-US" sz="1200" b="0" i="0" u="none" strike="noStrike" kern="1200" baseline="0" dirty="0" err="1" smtClean="0">
                <a:solidFill>
                  <a:schemeClr val="tx1"/>
                </a:solidFill>
                <a:latin typeface="+mn-lt"/>
                <a:ea typeface="+mn-ea"/>
                <a:cs typeface="+mn-cs"/>
              </a:rPr>
              <a:t>Programme</a:t>
            </a:r>
            <a:r>
              <a:rPr lang="en-US" sz="1200" b="0" i="0" u="none" strike="noStrike" kern="1200" baseline="0" dirty="0" smtClean="0">
                <a:solidFill>
                  <a:schemeClr val="tx1"/>
                </a:solidFill>
                <a:latin typeface="+mn-lt"/>
                <a:ea typeface="+mn-ea"/>
                <a:cs typeface="+mn-cs"/>
              </a:rPr>
              <a:t> funding and implementation procedures </a:t>
            </a:r>
            <a:endParaRPr lang="fr-CH" sz="1200" b="1" i="0" u="none" strike="noStrike" kern="1200" baseline="0" dirty="0" smtClean="0">
              <a:solidFill>
                <a:schemeClr val="tx1"/>
              </a:solidFill>
              <a:latin typeface="+mn-lt"/>
              <a:ea typeface="+mn-ea"/>
              <a:cs typeface="+mn-cs"/>
            </a:endParaRPr>
          </a:p>
          <a:p>
            <a:endParaRPr lang="fr-CH" sz="1200" b="1" i="0" u="none" strike="noStrike" kern="1200" baseline="0" dirty="0" smtClean="0">
              <a:solidFill>
                <a:schemeClr val="tx1"/>
              </a:solidFill>
              <a:latin typeface="+mn-lt"/>
              <a:ea typeface="+mn-ea"/>
              <a:cs typeface="+mn-cs"/>
            </a:endParaRPr>
          </a:p>
          <a:p>
            <a:r>
              <a:rPr lang="fr-CH" sz="1200" b="1" i="0" u="none" strike="noStrike" kern="1200" baseline="0" dirty="0" err="1" smtClean="0">
                <a:solidFill>
                  <a:schemeClr val="tx1"/>
                </a:solidFill>
                <a:latin typeface="+mn-lt"/>
                <a:ea typeface="+mn-ea"/>
                <a:cs typeface="+mn-cs"/>
              </a:rPr>
              <a:t>Cambodia</a:t>
            </a:r>
            <a:r>
              <a:rPr lang="fr-CH" sz="1200" b="1" i="0" u="none" strike="noStrike" kern="1200" baseline="0" dirty="0" smtClean="0">
                <a:solidFill>
                  <a:schemeClr val="tx1"/>
                </a:solidFill>
                <a:latin typeface="+mn-lt"/>
                <a:ea typeface="+mn-ea"/>
                <a:cs typeface="+mn-cs"/>
              </a:rPr>
              <a:t>  - Challenges </a:t>
            </a:r>
          </a:p>
          <a:p>
            <a:r>
              <a:rPr lang="en-US" sz="1200" b="0" i="0" u="none" strike="noStrike" kern="1200" baseline="0" dirty="0" smtClean="0">
                <a:solidFill>
                  <a:schemeClr val="tx1"/>
                </a:solidFill>
                <a:latin typeface="+mn-lt"/>
                <a:ea typeface="+mn-ea"/>
                <a:cs typeface="+mn-cs"/>
              </a:rPr>
              <a:t>The NP has a slow decision-making process that requires approval by four people representing the two national implementing partners. First the Head and Vice- Head of the REDD+ Taskforce Secretariat approve the decision, followed by the Director and Deputy Director of the NP.</a:t>
            </a:r>
          </a:p>
          <a:p>
            <a:endParaRPr lang="fr-CH" sz="1200" b="0" i="0" u="none" strike="noStrike" kern="1200" baseline="0" dirty="0" smtClean="0">
              <a:solidFill>
                <a:schemeClr val="tx1"/>
              </a:solidFill>
              <a:latin typeface="+mn-lt"/>
              <a:ea typeface="+mn-ea"/>
              <a:cs typeface="+mn-cs"/>
            </a:endParaRPr>
          </a:p>
          <a:p>
            <a:r>
              <a:rPr lang="fr-CH" sz="1200" b="0" i="0" u="none" strike="noStrike" kern="1200" baseline="0" dirty="0" smtClean="0">
                <a:solidFill>
                  <a:schemeClr val="tx1"/>
                </a:solidFill>
                <a:latin typeface="+mn-lt"/>
                <a:ea typeface="+mn-ea"/>
                <a:cs typeface="+mn-cs"/>
              </a:rPr>
              <a:t>---------XXXX---------</a:t>
            </a:r>
            <a:endParaRPr lang="en-US" sz="1200" b="0" i="0" u="none" strike="noStrike" kern="1200" baseline="0" dirty="0" smtClean="0">
              <a:solidFill>
                <a:schemeClr val="tx1"/>
              </a:solidFill>
              <a:latin typeface="+mn-lt"/>
              <a:ea typeface="+mn-ea"/>
              <a:cs typeface="+mn-cs"/>
            </a:endParaRPr>
          </a:p>
          <a:p>
            <a:endParaRPr lang="en-US" sz="1200" b="0" i="0" u="none" strike="noStrike" kern="1200" baseline="0" dirty="0" smtClean="0">
              <a:solidFill>
                <a:schemeClr val="tx1"/>
              </a:solidFill>
              <a:latin typeface="+mn-lt"/>
              <a:ea typeface="+mn-ea"/>
              <a:cs typeface="+mn-cs"/>
            </a:endParaRPr>
          </a:p>
          <a:p>
            <a:r>
              <a:rPr lang="fr-CH" sz="1200" b="1" i="0" u="none" strike="noStrike" kern="1200" baseline="0" dirty="0" smtClean="0">
                <a:solidFill>
                  <a:schemeClr val="tx1"/>
                </a:solidFill>
                <a:latin typeface="+mn-lt"/>
                <a:ea typeface="+mn-ea"/>
                <a:cs typeface="+mn-cs"/>
              </a:rPr>
              <a:t>DRC </a:t>
            </a:r>
            <a:r>
              <a:rPr lang="fr-CH" sz="1200" b="0" i="0" u="none" strike="noStrike" kern="1200" baseline="0" dirty="0" smtClean="0">
                <a:solidFill>
                  <a:schemeClr val="tx1"/>
                </a:solidFill>
                <a:latin typeface="+mn-lt"/>
                <a:ea typeface="+mn-ea"/>
                <a:cs typeface="+mn-cs"/>
              </a:rPr>
              <a:t>- Challenges </a:t>
            </a:r>
          </a:p>
          <a:p>
            <a:r>
              <a:rPr lang="en-US" sz="1200" b="0" i="0" u="none" strike="noStrike" kern="1200" baseline="0" dirty="0" smtClean="0">
                <a:solidFill>
                  <a:schemeClr val="tx1"/>
                </a:solidFill>
                <a:latin typeface="+mn-lt"/>
                <a:ea typeface="+mn-ea"/>
                <a:cs typeface="+mn-cs"/>
              </a:rPr>
              <a:t>The institutional arrangements for the transition from REDD+ readiness to REDD+ implementation are yet to be defined and represent a challenge. In particular, there is no real experience on how to better support an institutional transition from readiness to implementation, partly because readiness and implementation are likely to overlap for a certain period of time. </a:t>
            </a:r>
          </a:p>
          <a:p>
            <a:endParaRPr lang="en-US" sz="1200" b="0" i="0" u="none" strike="noStrike" kern="1200" baseline="0" dirty="0" smtClean="0">
              <a:solidFill>
                <a:schemeClr val="tx1"/>
              </a:solidFill>
              <a:latin typeface="+mn-lt"/>
              <a:ea typeface="+mn-ea"/>
              <a:cs typeface="+mn-cs"/>
            </a:endParaRPr>
          </a:p>
          <a:p>
            <a:r>
              <a:rPr lang="en-US" sz="1200" b="1" i="0" u="none" strike="noStrike" kern="1200" baseline="0" dirty="0" smtClean="0">
                <a:solidFill>
                  <a:schemeClr val="tx1"/>
                </a:solidFill>
                <a:latin typeface="+mn-lt"/>
                <a:ea typeface="+mn-ea"/>
                <a:cs typeface="+mn-cs"/>
              </a:rPr>
              <a:t>Ecuador – Challenges</a:t>
            </a:r>
          </a:p>
          <a:p>
            <a:r>
              <a:rPr lang="en-US" sz="1200" b="0" i="0" u="none" strike="noStrike" kern="1200" baseline="0" dirty="0" smtClean="0">
                <a:solidFill>
                  <a:schemeClr val="tx1"/>
                </a:solidFill>
                <a:latin typeface="+mn-lt"/>
                <a:ea typeface="+mn-ea"/>
                <a:cs typeface="+mn-cs"/>
              </a:rPr>
              <a:t>The conclusion of the NP in 2014 represents important challenges for identifying outstanding aspects for a more effective REDD+ implementation. In addition, the challenge to transfer and retain capacity, teams and information to the MAE persists. To ensure the institutionalization of the </a:t>
            </a:r>
            <a:r>
              <a:rPr lang="en-US" sz="1200" b="0" i="0" u="none" strike="noStrike" kern="1200" baseline="0" dirty="0" err="1" smtClean="0">
                <a:solidFill>
                  <a:schemeClr val="tx1"/>
                </a:solidFill>
                <a:latin typeface="+mn-lt"/>
                <a:ea typeface="+mn-ea"/>
                <a:cs typeface="+mn-cs"/>
              </a:rPr>
              <a:t>Programme’s</a:t>
            </a:r>
            <a:r>
              <a:rPr lang="en-US" sz="1200" b="0" i="0" u="none" strike="noStrike" kern="1200" baseline="0" dirty="0" smtClean="0">
                <a:solidFill>
                  <a:schemeClr val="tx1"/>
                </a:solidFill>
                <a:latin typeface="+mn-lt"/>
                <a:ea typeface="+mn-ea"/>
                <a:cs typeface="+mn-cs"/>
              </a:rPr>
              <a:t> results, a phase-out strategy for the NP will be drafted as part of country’s transition from the REDD+ readiness phase to the implementation of result-based activities. </a:t>
            </a:r>
            <a:endParaRPr lang="fr-CH" sz="1200" b="0" i="0" u="none" strike="noStrike" kern="1200" baseline="0" dirty="0" smtClean="0">
              <a:solidFill>
                <a:schemeClr val="tx1"/>
              </a:solidFill>
              <a:latin typeface="+mn-lt"/>
              <a:ea typeface="+mn-ea"/>
              <a:cs typeface="+mn-cs"/>
            </a:endParaRPr>
          </a:p>
          <a:p>
            <a:endParaRPr lang="fr-CH" dirty="0"/>
          </a:p>
        </p:txBody>
      </p:sp>
      <p:sp>
        <p:nvSpPr>
          <p:cNvPr id="4" name="Header Placeholder 3"/>
          <p:cNvSpPr>
            <a:spLocks noGrp="1"/>
          </p:cNvSpPr>
          <p:nvPr>
            <p:ph type="hdr" sz="quarter" idx="10"/>
          </p:nvPr>
        </p:nvSpPr>
        <p:spPr/>
        <p:txBody>
          <a:bodyPr/>
          <a:lstStyle/>
          <a:p>
            <a:r>
              <a:rPr lang="en-US" smtClean="0"/>
              <a:t>Fifth Consolidate Annual Progress Report</a:t>
            </a:r>
            <a:endParaRPr lang="fr-CH"/>
          </a:p>
        </p:txBody>
      </p:sp>
    </p:spTree>
    <p:extLst>
      <p:ext uri="{BB962C8B-B14F-4D97-AF65-F5344CB8AC3E}">
        <p14:creationId xmlns:p14="http://schemas.microsoft.com/office/powerpoint/2010/main" val="25443183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CH" sz="1200" b="0" i="0" u="none" strike="noStrike" kern="1200" baseline="0" dirty="0" smtClean="0">
                <a:solidFill>
                  <a:schemeClr val="tx1"/>
                </a:solidFill>
                <a:latin typeface="+mn-lt"/>
                <a:ea typeface="+mn-ea"/>
                <a:cs typeface="+mn-cs"/>
              </a:rPr>
              <a:t>- Under estimation of REDD+ </a:t>
            </a:r>
            <a:r>
              <a:rPr lang="fr-CH" sz="1200" b="0" i="0" u="none" strike="noStrike" kern="1200" baseline="0" dirty="0" err="1" smtClean="0">
                <a:solidFill>
                  <a:schemeClr val="tx1"/>
                </a:solidFill>
                <a:latin typeface="+mn-lt"/>
                <a:ea typeface="+mn-ea"/>
                <a:cs typeface="+mn-cs"/>
              </a:rPr>
              <a:t>complexity</a:t>
            </a:r>
            <a:r>
              <a:rPr lang="fr-CH" sz="1200" b="0" i="0" u="none" strike="noStrike" kern="1200" baseline="0" dirty="0" smtClean="0">
                <a:solidFill>
                  <a:schemeClr val="tx1"/>
                </a:solidFill>
                <a:latin typeface="+mn-lt"/>
                <a:ea typeface="+mn-ea"/>
                <a:cs typeface="+mn-cs"/>
              </a:rPr>
              <a:t> – </a:t>
            </a:r>
            <a:r>
              <a:rPr lang="fr-CH" sz="1200" b="0" i="0" u="none" strike="noStrike" kern="1200" baseline="0" dirty="0" err="1" smtClean="0">
                <a:solidFill>
                  <a:schemeClr val="tx1"/>
                </a:solidFill>
                <a:latin typeface="+mn-lt"/>
                <a:ea typeface="+mn-ea"/>
                <a:cs typeface="+mn-cs"/>
              </a:rPr>
              <a:t>please</a:t>
            </a:r>
            <a:r>
              <a:rPr lang="fr-CH" sz="1200" b="0" i="0" u="none" strike="noStrike" kern="1200" baseline="0" dirty="0" smtClean="0">
                <a:solidFill>
                  <a:schemeClr val="tx1"/>
                </a:solidFill>
                <a:latin typeface="+mn-lt"/>
                <a:ea typeface="+mn-ea"/>
                <a:cs typeface="+mn-cs"/>
              </a:rPr>
              <a:t> </a:t>
            </a:r>
            <a:r>
              <a:rPr lang="fr-CH" sz="1200" b="0" i="0" u="none" strike="noStrike" kern="1200" baseline="0" dirty="0" err="1" smtClean="0">
                <a:solidFill>
                  <a:schemeClr val="tx1"/>
                </a:solidFill>
                <a:latin typeface="+mn-lt"/>
                <a:ea typeface="+mn-ea"/>
                <a:cs typeface="+mn-cs"/>
              </a:rPr>
              <a:t>make</a:t>
            </a:r>
            <a:r>
              <a:rPr lang="fr-CH" sz="1200" b="0" i="0" u="none" strike="noStrike" kern="1200" baseline="0" dirty="0" smtClean="0">
                <a:solidFill>
                  <a:schemeClr val="tx1"/>
                </a:solidFill>
                <a:latin typeface="+mn-lt"/>
                <a:ea typeface="+mn-ea"/>
                <a:cs typeface="+mn-cs"/>
              </a:rPr>
              <a:t> a </a:t>
            </a:r>
            <a:r>
              <a:rPr lang="fr-CH" sz="1200" b="0" i="0" u="none" strike="noStrike" kern="1200" baseline="0" dirty="0" err="1" smtClean="0">
                <a:solidFill>
                  <a:schemeClr val="tx1"/>
                </a:solidFill>
                <a:latin typeface="+mn-lt"/>
                <a:ea typeface="+mn-ea"/>
                <a:cs typeface="+mn-cs"/>
              </a:rPr>
              <a:t>link</a:t>
            </a:r>
            <a:r>
              <a:rPr lang="fr-CH" sz="1200" b="0" i="0" u="none" strike="noStrike" kern="1200" baseline="0" dirty="0" smtClean="0">
                <a:solidFill>
                  <a:schemeClr val="tx1"/>
                </a:solidFill>
                <a:latin typeface="+mn-lt"/>
                <a:ea typeface="+mn-ea"/>
                <a:cs typeface="+mn-cs"/>
              </a:rPr>
              <a:t> and </a:t>
            </a:r>
            <a:r>
              <a:rPr lang="fr-CH" sz="1200" b="0" i="0" u="none" strike="noStrike" kern="1200" baseline="0" dirty="0" err="1" smtClean="0">
                <a:solidFill>
                  <a:schemeClr val="tx1"/>
                </a:solidFill>
                <a:latin typeface="+mn-lt"/>
                <a:ea typeface="+mn-ea"/>
                <a:cs typeface="+mn-cs"/>
              </a:rPr>
              <a:t>reference</a:t>
            </a:r>
            <a:r>
              <a:rPr lang="fr-CH" sz="1200" b="0" i="0" u="none" strike="noStrike" kern="1200" baseline="0" dirty="0" smtClean="0">
                <a:solidFill>
                  <a:schemeClr val="tx1"/>
                </a:solidFill>
                <a:latin typeface="+mn-lt"/>
                <a:ea typeface="+mn-ea"/>
                <a:cs typeface="+mn-cs"/>
              </a:rPr>
              <a:t> to </a:t>
            </a:r>
            <a:r>
              <a:rPr lang="fr-CH" sz="1200" b="0" i="0" u="none" strike="noStrike" kern="1200" baseline="0" dirty="0" err="1" smtClean="0">
                <a:solidFill>
                  <a:schemeClr val="tx1"/>
                </a:solidFill>
                <a:latin typeface="+mn-lt"/>
                <a:ea typeface="+mn-ea"/>
                <a:cs typeface="+mn-cs"/>
              </a:rPr>
              <a:t>other</a:t>
            </a:r>
            <a:r>
              <a:rPr lang="fr-CH" sz="1200" b="0" i="0" u="none" strike="noStrike" kern="1200" baseline="0" dirty="0" smtClean="0">
                <a:solidFill>
                  <a:schemeClr val="tx1"/>
                </a:solidFill>
                <a:latin typeface="+mn-lt"/>
                <a:ea typeface="+mn-ea"/>
                <a:cs typeface="+mn-cs"/>
              </a:rPr>
              <a:t> </a:t>
            </a:r>
            <a:r>
              <a:rPr lang="fr-CH" sz="1200" b="0" i="0" u="none" strike="noStrike" kern="1200" baseline="0" dirty="0" err="1" smtClean="0">
                <a:solidFill>
                  <a:schemeClr val="tx1"/>
                </a:solidFill>
                <a:latin typeface="+mn-lt"/>
                <a:ea typeface="+mn-ea"/>
                <a:cs typeface="+mn-cs"/>
              </a:rPr>
              <a:t>presentations</a:t>
            </a:r>
            <a:r>
              <a:rPr lang="fr-CH" sz="1200" b="0" i="0" u="none" strike="noStrike" kern="1200" baseline="0" dirty="0" smtClean="0">
                <a:solidFill>
                  <a:schemeClr val="tx1"/>
                </a:solidFill>
                <a:latin typeface="+mn-lt"/>
                <a:ea typeface="+mn-ea"/>
                <a:cs typeface="+mn-cs"/>
              </a:rPr>
              <a:t> </a:t>
            </a:r>
            <a:r>
              <a:rPr lang="fr-CH" sz="1200" b="0" i="0" u="none" strike="noStrike" kern="1200" baseline="0" dirty="0" err="1" smtClean="0">
                <a:solidFill>
                  <a:schemeClr val="tx1"/>
                </a:solidFill>
                <a:latin typeface="+mn-lt"/>
                <a:ea typeface="+mn-ea"/>
                <a:cs typeface="+mn-cs"/>
              </a:rPr>
              <a:t>from</a:t>
            </a:r>
            <a:r>
              <a:rPr lang="fr-CH" sz="1200" b="0" i="0" u="none" strike="noStrike" kern="1200" baseline="0" dirty="0" smtClean="0">
                <a:solidFill>
                  <a:schemeClr val="tx1"/>
                </a:solidFill>
                <a:latin typeface="+mn-lt"/>
                <a:ea typeface="+mn-ea"/>
                <a:cs typeface="+mn-cs"/>
              </a:rPr>
              <a:t> </a:t>
            </a:r>
            <a:r>
              <a:rPr lang="fr-CH" sz="1200" b="0" i="0" u="none" strike="noStrike" kern="1200" baseline="0" dirty="0" err="1" smtClean="0">
                <a:solidFill>
                  <a:schemeClr val="tx1"/>
                </a:solidFill>
                <a:latin typeface="+mn-lt"/>
                <a:ea typeface="+mn-ea"/>
                <a:cs typeface="+mn-cs"/>
              </a:rPr>
              <a:t>previous</a:t>
            </a:r>
            <a:r>
              <a:rPr lang="fr-CH" sz="1200" b="0" i="0" u="none" strike="noStrike" kern="1200" baseline="0" dirty="0" smtClean="0">
                <a:solidFill>
                  <a:schemeClr val="tx1"/>
                </a:solidFill>
                <a:latin typeface="+mn-lt"/>
                <a:ea typeface="+mn-ea"/>
                <a:cs typeface="+mn-cs"/>
              </a:rPr>
              <a:t> sessions (</a:t>
            </a:r>
            <a:r>
              <a:rPr lang="fr-CH" sz="1200" b="0" i="0" u="none" strike="noStrike" kern="1200" baseline="0" dirty="0" err="1" smtClean="0">
                <a:solidFill>
                  <a:schemeClr val="tx1"/>
                </a:solidFill>
                <a:latin typeface="+mn-lt"/>
                <a:ea typeface="+mn-ea"/>
                <a:cs typeface="+mn-cs"/>
              </a:rPr>
              <a:t>e.g</a:t>
            </a:r>
            <a:r>
              <a:rPr lang="fr-CH" sz="1200" b="0" i="0" u="none" strike="noStrike" kern="1200" baseline="0" dirty="0" smtClean="0">
                <a:solidFill>
                  <a:schemeClr val="tx1"/>
                </a:solidFill>
                <a:latin typeface="+mn-lt"/>
                <a:ea typeface="+mn-ea"/>
                <a:cs typeface="+mn-cs"/>
              </a:rPr>
              <a:t>. </a:t>
            </a:r>
            <a:r>
              <a:rPr lang="fr-CH" sz="1200" b="0" i="0" u="none" strike="noStrike" kern="1200" baseline="0" dirty="0" err="1" smtClean="0">
                <a:solidFill>
                  <a:schemeClr val="tx1"/>
                </a:solidFill>
                <a:latin typeface="+mn-lt"/>
                <a:ea typeface="+mn-ea"/>
                <a:cs typeface="+mn-cs"/>
              </a:rPr>
              <a:t>evaluation</a:t>
            </a:r>
            <a:r>
              <a:rPr lang="fr-CH" sz="1200" b="0" i="0" u="none" strike="noStrike" kern="1200" baseline="0" dirty="0" smtClean="0">
                <a:solidFill>
                  <a:schemeClr val="tx1"/>
                </a:solidFill>
                <a:latin typeface="+mn-lt"/>
                <a:ea typeface="+mn-ea"/>
                <a:cs typeface="+mn-cs"/>
              </a:rPr>
              <a:t> and </a:t>
            </a:r>
            <a:r>
              <a:rPr lang="fr-CH" sz="1200" b="0" i="0" u="none" strike="noStrike" kern="1200" baseline="0" dirty="0" err="1" smtClean="0">
                <a:solidFill>
                  <a:schemeClr val="tx1"/>
                </a:solidFill>
                <a:latin typeface="+mn-lt"/>
                <a:ea typeface="+mn-ea"/>
                <a:cs typeface="+mn-cs"/>
              </a:rPr>
              <a:t>strategy</a:t>
            </a:r>
            <a:r>
              <a:rPr lang="fr-CH" sz="1200" b="0" i="0" u="none" strike="noStrike" kern="1200" baseline="0" dirty="0" smtClean="0">
                <a:solidFill>
                  <a:schemeClr val="tx1"/>
                </a:solidFill>
                <a:latin typeface="+mn-lt"/>
                <a:ea typeface="+mn-ea"/>
                <a:cs typeface="+mn-cs"/>
              </a:rPr>
              <a:t>) </a:t>
            </a:r>
            <a:r>
              <a:rPr lang="fr-CH" sz="1200" b="0" i="0" u="none" strike="noStrike" kern="1200" baseline="0" dirty="0" err="1" smtClean="0">
                <a:solidFill>
                  <a:schemeClr val="tx1"/>
                </a:solidFill>
                <a:latin typeface="+mn-lt"/>
                <a:ea typeface="+mn-ea"/>
                <a:cs typeface="+mn-cs"/>
              </a:rPr>
              <a:t>that</a:t>
            </a:r>
            <a:r>
              <a:rPr lang="fr-CH" sz="1200" b="0" i="0" u="none" strike="noStrike" kern="1200" baseline="0" dirty="0" smtClean="0">
                <a:solidFill>
                  <a:schemeClr val="tx1"/>
                </a:solidFill>
                <a:latin typeface="+mn-lt"/>
                <a:ea typeface="+mn-ea"/>
                <a:cs typeface="+mn-cs"/>
              </a:rPr>
              <a:t> </a:t>
            </a:r>
            <a:r>
              <a:rPr lang="fr-CH" sz="1200" b="0" i="0" u="none" strike="noStrike" kern="1200" baseline="0" dirty="0" err="1" smtClean="0">
                <a:solidFill>
                  <a:schemeClr val="tx1"/>
                </a:solidFill>
                <a:latin typeface="+mn-lt"/>
                <a:ea typeface="+mn-ea"/>
                <a:cs typeface="+mn-cs"/>
              </a:rPr>
              <a:t>discuss</a:t>
            </a:r>
            <a:r>
              <a:rPr lang="fr-CH" sz="1200" b="0" i="0" u="none" strike="noStrike" kern="1200" baseline="0" dirty="0" smtClean="0">
                <a:solidFill>
                  <a:schemeClr val="tx1"/>
                </a:solidFill>
                <a:latin typeface="+mn-lt"/>
                <a:ea typeface="+mn-ea"/>
                <a:cs typeface="+mn-cs"/>
              </a:rPr>
              <a:t> the </a:t>
            </a:r>
            <a:r>
              <a:rPr lang="fr-CH" sz="1200" b="0" i="0" u="none" strike="noStrike" kern="1200" baseline="0" dirty="0" err="1" smtClean="0">
                <a:solidFill>
                  <a:schemeClr val="tx1"/>
                </a:solidFill>
                <a:latin typeface="+mn-lt"/>
                <a:ea typeface="+mn-ea"/>
                <a:cs typeface="+mn-cs"/>
              </a:rPr>
              <a:t>same</a:t>
            </a:r>
            <a:r>
              <a:rPr lang="fr-CH" sz="1200" b="0" i="0" u="none" strike="noStrike" kern="1200" baseline="0" dirty="0" smtClean="0">
                <a:solidFill>
                  <a:schemeClr val="tx1"/>
                </a:solidFill>
                <a:latin typeface="+mn-lt"/>
                <a:ea typeface="+mn-ea"/>
                <a:cs typeface="+mn-cs"/>
              </a:rPr>
              <a:t> issue.</a:t>
            </a:r>
            <a:endParaRPr lang="en-US" sz="1200" b="1" i="0" u="none" strike="noStrike" kern="1200" baseline="0" dirty="0" smtClean="0">
              <a:solidFill>
                <a:schemeClr val="tx1"/>
              </a:solidFill>
              <a:latin typeface="+mn-lt"/>
              <a:ea typeface="+mn-ea"/>
              <a:cs typeface="+mn-cs"/>
            </a:endParaRPr>
          </a:p>
          <a:p>
            <a:endParaRPr lang="en-US" sz="1200" b="1" i="0" u="none" strike="noStrike" kern="1200" baseline="0" dirty="0" smtClean="0">
              <a:solidFill>
                <a:schemeClr val="tx1"/>
              </a:solidFill>
              <a:latin typeface="+mn-lt"/>
              <a:ea typeface="+mn-ea"/>
              <a:cs typeface="+mn-cs"/>
            </a:endParaRPr>
          </a:p>
          <a:p>
            <a:r>
              <a:rPr lang="en-US" sz="1200" b="1" i="0" u="none" strike="noStrike" kern="1200" baseline="0" dirty="0" smtClean="0">
                <a:solidFill>
                  <a:schemeClr val="tx1"/>
                </a:solidFill>
                <a:latin typeface="+mn-lt"/>
                <a:ea typeface="+mn-ea"/>
                <a:cs typeface="+mn-cs"/>
              </a:rPr>
              <a:t>Ecuador – Lessons Learned</a:t>
            </a:r>
            <a:endParaRPr lang="fr-CH" sz="1200" b="1" i="0" u="none" strike="noStrike" kern="1200" baseline="0" dirty="0" smtClean="0">
              <a:solidFill>
                <a:schemeClr val="tx1"/>
              </a:solidFill>
              <a:latin typeface="+mn-lt"/>
              <a:ea typeface="+mn-ea"/>
              <a:cs typeface="+mn-cs"/>
            </a:endParaRPr>
          </a:p>
          <a:p>
            <a:r>
              <a:rPr lang="en-US" sz="1200" b="0" i="0" u="none" strike="noStrike" kern="1200" baseline="0" dirty="0" smtClean="0">
                <a:solidFill>
                  <a:schemeClr val="tx1"/>
                </a:solidFill>
                <a:latin typeface="+mn-lt"/>
                <a:ea typeface="+mn-ea"/>
                <a:cs typeface="+mn-cs"/>
              </a:rPr>
              <a:t>The original NP document was overly ambitious. Annual plans are the best adaptive management tool provided. Implementing teams are given sufficient authority. </a:t>
            </a:r>
          </a:p>
          <a:p>
            <a:r>
              <a:rPr lang="en-US" sz="1200" b="1" i="0" u="none" strike="noStrike" kern="1200" baseline="0" dirty="0" smtClean="0">
                <a:solidFill>
                  <a:schemeClr val="tx1"/>
                </a:solidFill>
                <a:latin typeface="+mn-lt"/>
                <a:ea typeface="+mn-ea"/>
                <a:cs typeface="+mn-cs"/>
              </a:rPr>
              <a:t>Zambia – Challenges</a:t>
            </a:r>
          </a:p>
          <a:p>
            <a:r>
              <a:rPr lang="en-US" sz="1200" b="0" i="0" u="none" strike="noStrike" kern="1200" baseline="0" dirty="0" smtClean="0">
                <a:solidFill>
                  <a:schemeClr val="tx1"/>
                </a:solidFill>
                <a:latin typeface="+mn-lt"/>
                <a:ea typeface="+mn-ea"/>
                <a:cs typeface="+mn-cs"/>
              </a:rPr>
              <a:t>As in many other countries, the initial NP design for Zambia was overly ambitious–too many outputs, activities and sub-activities overlapped, and were not properly coordinated or sequenced. The Zambia National REDD+ </a:t>
            </a:r>
            <a:r>
              <a:rPr lang="en-US" sz="1200" b="0" i="0" u="none" strike="noStrike" kern="1200" baseline="0" dirty="0" err="1" smtClean="0">
                <a:solidFill>
                  <a:schemeClr val="tx1"/>
                </a:solidFill>
                <a:latin typeface="+mn-lt"/>
                <a:ea typeface="+mn-ea"/>
                <a:cs typeface="+mn-cs"/>
              </a:rPr>
              <a:t>Programme</a:t>
            </a:r>
            <a:r>
              <a:rPr lang="en-US" sz="1200" b="0" i="0" u="none" strike="noStrike" kern="1200" baseline="0" dirty="0" smtClean="0">
                <a:solidFill>
                  <a:schemeClr val="tx1"/>
                </a:solidFill>
                <a:latin typeface="+mn-lt"/>
                <a:ea typeface="+mn-ea"/>
                <a:cs typeface="+mn-cs"/>
              </a:rPr>
              <a:t> requested a 16-month no-cost extension until December 2014.</a:t>
            </a:r>
          </a:p>
          <a:p>
            <a:endParaRPr lang="fr-CH" sz="1200" b="0" i="0" u="none" strike="noStrike" kern="1200" baseline="0" dirty="0" smtClean="0">
              <a:solidFill>
                <a:schemeClr val="tx1"/>
              </a:solidFill>
              <a:latin typeface="+mn-lt"/>
              <a:ea typeface="+mn-ea"/>
              <a:cs typeface="+mn-cs"/>
            </a:endParaRPr>
          </a:p>
          <a:p>
            <a:endParaRPr lang="fr-CH" sz="1200" b="0" i="0" u="none" strike="noStrike" kern="1200" baseline="0" dirty="0" smtClean="0">
              <a:solidFill>
                <a:schemeClr val="tx1"/>
              </a:solidFill>
              <a:latin typeface="+mn-lt"/>
              <a:ea typeface="+mn-ea"/>
              <a:cs typeface="+mn-cs"/>
            </a:endParaRPr>
          </a:p>
          <a:p>
            <a:r>
              <a:rPr lang="fr-CH" sz="1200" b="1" i="0" u="none" strike="noStrike" kern="1200" baseline="0" dirty="0" smtClean="0">
                <a:solidFill>
                  <a:schemeClr val="tx1"/>
                </a:solidFill>
                <a:latin typeface="+mn-lt"/>
                <a:ea typeface="+mn-ea"/>
                <a:cs typeface="+mn-cs"/>
              </a:rPr>
              <a:t>Paraguay – In Focus</a:t>
            </a:r>
          </a:p>
          <a:p>
            <a:r>
              <a:rPr lang="en-US" sz="1200" b="0" i="0" u="none" strike="noStrike" kern="1200" baseline="0" dirty="0" smtClean="0">
                <a:solidFill>
                  <a:schemeClr val="tx1"/>
                </a:solidFill>
                <a:latin typeface="+mn-lt"/>
                <a:ea typeface="+mn-ea"/>
                <a:cs typeface="+mn-cs"/>
              </a:rPr>
              <a:t>During three years of implementation of the NP, the greatest achievement lies in the reaffirmed commitment of all parties to continue striving towards the common goal of preparing the country for REDD+ processes. In view of the changes in government and periodic changes in the members of all parties to the </a:t>
            </a:r>
            <a:r>
              <a:rPr lang="en-US" sz="1200" b="0" i="0" u="none" strike="noStrike" kern="1200" baseline="0" dirty="0" err="1" smtClean="0">
                <a:solidFill>
                  <a:schemeClr val="tx1"/>
                </a:solidFill>
                <a:latin typeface="+mn-lt"/>
                <a:ea typeface="+mn-ea"/>
                <a:cs typeface="+mn-cs"/>
              </a:rPr>
              <a:t>programme</a:t>
            </a:r>
            <a:r>
              <a:rPr lang="en-US" sz="1200" b="0" i="0" u="none" strike="noStrike" kern="1200" baseline="0" dirty="0" smtClean="0">
                <a:solidFill>
                  <a:schemeClr val="tx1"/>
                </a:solidFill>
                <a:latin typeface="+mn-lt"/>
                <a:ea typeface="+mn-ea"/>
                <a:cs typeface="+mn-cs"/>
              </a:rPr>
              <a:t> (except for FAPI), this is an achievement to be recorded permanently. </a:t>
            </a:r>
          </a:p>
          <a:p>
            <a:r>
              <a:rPr lang="en-US" sz="1200" b="1" i="0" u="none" strike="noStrike" kern="1200" baseline="0" dirty="0" smtClean="0">
                <a:solidFill>
                  <a:schemeClr val="tx1"/>
                </a:solidFill>
                <a:latin typeface="+mn-lt"/>
                <a:ea typeface="+mn-ea"/>
                <a:cs typeface="+mn-cs"/>
              </a:rPr>
              <a:t>Bolivia</a:t>
            </a:r>
          </a:p>
          <a:p>
            <a:r>
              <a:rPr lang="en-US" sz="1200" b="0" i="0" u="none" strike="noStrike" kern="1200" baseline="0" dirty="0" smtClean="0">
                <a:solidFill>
                  <a:schemeClr val="tx1"/>
                </a:solidFill>
                <a:latin typeface="+mn-lt"/>
                <a:ea typeface="+mn-ea"/>
                <a:cs typeface="+mn-cs"/>
              </a:rPr>
              <a:t>Bolivia National </a:t>
            </a:r>
            <a:r>
              <a:rPr lang="en-US" sz="1200" b="0" i="0" u="none" strike="noStrike" kern="1200" baseline="0" dirty="0" err="1" smtClean="0">
                <a:solidFill>
                  <a:schemeClr val="tx1"/>
                </a:solidFill>
                <a:latin typeface="+mn-lt"/>
                <a:ea typeface="+mn-ea"/>
                <a:cs typeface="+mn-cs"/>
              </a:rPr>
              <a:t>Programme</a:t>
            </a:r>
            <a:r>
              <a:rPr lang="en-US" sz="1200" b="0" i="0" u="none" strike="noStrike" kern="1200" baseline="0" dirty="0" smtClean="0">
                <a:solidFill>
                  <a:schemeClr val="tx1"/>
                </a:solidFill>
                <a:latin typeface="+mn-lt"/>
                <a:ea typeface="+mn-ea"/>
                <a:cs typeface="+mn-cs"/>
              </a:rPr>
              <a:t> (NP) was initially signed in October 2010. Government’s subsequent request to change the NP objectives, scope and activities, focusing the NP only on the most technical activities linked to the NFMS and the related technical support from FAO. The Policy Board was promptly informed and an intense dialogue with the Government followed, resulting in the re-planning of the </a:t>
            </a:r>
            <a:r>
              <a:rPr lang="en-US" sz="1200" b="0" i="0" u="none" strike="noStrike" kern="1200" baseline="0" dirty="0" err="1" smtClean="0">
                <a:solidFill>
                  <a:schemeClr val="tx1"/>
                </a:solidFill>
                <a:latin typeface="+mn-lt"/>
                <a:ea typeface="+mn-ea"/>
                <a:cs typeface="+mn-cs"/>
              </a:rPr>
              <a:t>Programme</a:t>
            </a:r>
            <a:r>
              <a:rPr lang="en-US" sz="1200" b="0" i="0" u="none" strike="noStrike" kern="1200" baseline="0" dirty="0" smtClean="0">
                <a:solidFill>
                  <a:schemeClr val="tx1"/>
                </a:solidFill>
                <a:latin typeface="+mn-lt"/>
                <a:ea typeface="+mn-ea"/>
                <a:cs typeface="+mn-cs"/>
              </a:rPr>
              <a:t>, its budget, and participation of UN agencies. It is also important to note that during 2012 and 2013 the country undertook a major revision of its institutions and authorities dealing with environment and forests and the NP will align to these as they are finalized. It is expected that 2014 election will affect the composition of counterparts.</a:t>
            </a:r>
            <a:endParaRPr lang="fr-CH" dirty="0"/>
          </a:p>
        </p:txBody>
      </p:sp>
      <p:sp>
        <p:nvSpPr>
          <p:cNvPr id="4" name="Header Placeholder 3"/>
          <p:cNvSpPr>
            <a:spLocks noGrp="1"/>
          </p:cNvSpPr>
          <p:nvPr>
            <p:ph type="hdr" sz="quarter" idx="10"/>
          </p:nvPr>
        </p:nvSpPr>
        <p:spPr/>
        <p:txBody>
          <a:bodyPr/>
          <a:lstStyle/>
          <a:p>
            <a:r>
              <a:rPr lang="en-US" smtClean="0"/>
              <a:t>Fifth Consolidate Annual Progress Report</a:t>
            </a:r>
            <a:endParaRPr lang="fr-CH"/>
          </a:p>
        </p:txBody>
      </p:sp>
    </p:spTree>
    <p:extLst>
      <p:ext uri="{BB962C8B-B14F-4D97-AF65-F5344CB8AC3E}">
        <p14:creationId xmlns:p14="http://schemas.microsoft.com/office/powerpoint/2010/main" val="33487474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We would encourage participants to complete the survey online and the participants will receive an email immediately after the meeting.</a:t>
            </a:r>
            <a:endParaRPr lang="en-GB" dirty="0"/>
          </a:p>
        </p:txBody>
      </p:sp>
      <p:sp>
        <p:nvSpPr>
          <p:cNvPr id="4" name="Header Placeholder 3"/>
          <p:cNvSpPr>
            <a:spLocks noGrp="1"/>
          </p:cNvSpPr>
          <p:nvPr>
            <p:ph type="hdr" sz="quarter" idx="10"/>
          </p:nvPr>
        </p:nvSpPr>
        <p:spPr/>
        <p:txBody>
          <a:bodyPr/>
          <a:lstStyle/>
          <a:p>
            <a:r>
              <a:rPr lang="en-US" smtClean="0"/>
              <a:t>Fifth Consolidate Annual Progress Report</a:t>
            </a:r>
            <a:endParaRPr lang="fr-CH"/>
          </a:p>
        </p:txBody>
      </p:sp>
    </p:spTree>
    <p:extLst>
      <p:ext uri="{BB962C8B-B14F-4D97-AF65-F5344CB8AC3E}">
        <p14:creationId xmlns:p14="http://schemas.microsoft.com/office/powerpoint/2010/main" val="28668528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H" dirty="0"/>
              <a:t>Sri Lanka Country Page – </a:t>
            </a:r>
            <a:r>
              <a:rPr lang="fr-CH" dirty="0" err="1"/>
              <a:t>integrated</a:t>
            </a:r>
            <a:r>
              <a:rPr lang="fr-CH" dirty="0"/>
              <a:t> </a:t>
            </a:r>
            <a:r>
              <a:rPr lang="fr-CH" dirty="0" err="1"/>
              <a:t>reporting</a:t>
            </a:r>
            <a:r>
              <a:rPr lang="fr-CH" dirty="0"/>
              <a:t> on all support </a:t>
            </a:r>
            <a:r>
              <a:rPr lang="fr-CH" dirty="0" err="1"/>
              <a:t>provided</a:t>
            </a:r>
            <a:r>
              <a:rPr lang="fr-CH" dirty="0"/>
              <a:t> by the UN-REDD </a:t>
            </a:r>
            <a:r>
              <a:rPr lang="fr-CH" dirty="0" smtClean="0"/>
              <a:t>Programme. Not </a:t>
            </a:r>
            <a:r>
              <a:rPr lang="fr-CH" dirty="0" err="1" smtClean="0"/>
              <a:t>just</a:t>
            </a:r>
            <a:r>
              <a:rPr lang="fr-CH" dirty="0" smtClean="0"/>
              <a:t> the NP but </a:t>
            </a:r>
            <a:r>
              <a:rPr lang="fr-CH" dirty="0" err="1" smtClean="0"/>
              <a:t>also</a:t>
            </a:r>
            <a:r>
              <a:rPr lang="fr-CH" baseline="0" dirty="0" smtClean="0"/>
              <a:t> TS </a:t>
            </a:r>
            <a:r>
              <a:rPr lang="fr-CH" baseline="0" dirty="0" err="1" smtClean="0"/>
              <a:t>under</a:t>
            </a:r>
            <a:r>
              <a:rPr lang="fr-CH" baseline="0" dirty="0" smtClean="0"/>
              <a:t> the SNA.</a:t>
            </a:r>
            <a:endParaRPr lang="fr-CH" dirty="0"/>
          </a:p>
          <a:p>
            <a:endParaRPr lang="fr-CH" dirty="0"/>
          </a:p>
        </p:txBody>
      </p:sp>
      <p:sp>
        <p:nvSpPr>
          <p:cNvPr id="4" name="Header Placeholder 3"/>
          <p:cNvSpPr>
            <a:spLocks noGrp="1"/>
          </p:cNvSpPr>
          <p:nvPr>
            <p:ph type="hdr" sz="quarter" idx="10"/>
          </p:nvPr>
        </p:nvSpPr>
        <p:spPr/>
        <p:txBody>
          <a:bodyPr/>
          <a:lstStyle/>
          <a:p>
            <a:r>
              <a:rPr lang="en-US" smtClean="0"/>
              <a:t>Fifth Consolidate Annual Progress Report</a:t>
            </a:r>
            <a:endParaRPr lang="fr-CH"/>
          </a:p>
        </p:txBody>
      </p:sp>
    </p:spTree>
    <p:extLst>
      <p:ext uri="{BB962C8B-B14F-4D97-AF65-F5344CB8AC3E}">
        <p14:creationId xmlns:p14="http://schemas.microsoft.com/office/powerpoint/2010/main" val="28380919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dirty="0"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8BB7F6A-2867-439C-9A4D-2FD0E495E445}" type="datetimeFigureOut">
              <a:rPr lang="en-US" smtClean="0"/>
              <a:pPr/>
              <a:t>7/10/2014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837113-2F3E-4400-9792-506CD95B94E0}" type="slidenum">
              <a:rPr lang="en-US" smtClean="0"/>
              <a:pPr/>
              <a:t>‹#›</a:t>
            </a:fld>
            <a:endParaRPr lang="en-US"/>
          </a:p>
        </p:txBody>
      </p:sp>
    </p:spTree>
    <p:extLst>
      <p:ext uri="{BB962C8B-B14F-4D97-AF65-F5344CB8AC3E}">
        <p14:creationId xmlns:p14="http://schemas.microsoft.com/office/powerpoint/2010/main" val="104724422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1273EF2-3846-4EE4-8945-D4DD53CBC62D}" type="datetimeFigureOut">
              <a:rPr lang="en-US" smtClean="0"/>
              <a:pPr/>
              <a:t>7/10/2014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4405737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Title 10"/>
          <p:cNvSpPr>
            <a:spLocks noGrp="1"/>
          </p:cNvSpPr>
          <p:nvPr>
            <p:ph type="title"/>
          </p:nvPr>
        </p:nvSpPr>
        <p:spPr/>
        <p:txBody>
          <a:bodyPr/>
          <a:lstStyle/>
          <a:p>
            <a:r>
              <a:rPr lang="en-US" smtClean="0"/>
              <a:t>Click to edit Master title style</a:t>
            </a:r>
            <a:endParaRPr lang="fr-CH"/>
          </a:p>
        </p:txBody>
      </p:sp>
    </p:spTree>
    <p:extLst>
      <p:ext uri="{BB962C8B-B14F-4D97-AF65-F5344CB8AC3E}">
        <p14:creationId xmlns:p14="http://schemas.microsoft.com/office/powerpoint/2010/main" val="825056733"/>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1273EF2-3846-4EE4-8945-D4DD53CBC62D}" type="datetimeFigureOut">
              <a:rPr lang="en-US" smtClean="0"/>
              <a:pPr/>
              <a:t>7/10/2014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26149441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dirty="0"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8BB7F6A-2867-439C-9A4D-2FD0E495E445}" type="datetimeFigureOut">
              <a:rPr lang="en-US" smtClean="0"/>
              <a:pPr/>
              <a:t>7/10/2014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837113-2F3E-4400-9792-506CD95B94E0}" type="slidenum">
              <a:rPr lang="en-US" smtClean="0"/>
              <a:pPr/>
              <a:t>‹#›</a:t>
            </a:fld>
            <a:endParaRPr lang="en-US"/>
          </a:p>
        </p:txBody>
      </p:sp>
    </p:spTree>
    <p:extLst>
      <p:ext uri="{BB962C8B-B14F-4D97-AF65-F5344CB8AC3E}">
        <p14:creationId xmlns:p14="http://schemas.microsoft.com/office/powerpoint/2010/main" val="3002891524"/>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 Id="rId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theme" Target="../theme/theme2.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2286000"/>
            <a:ext cx="8229600" cy="38401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BB7F6A-2867-439C-9A4D-2FD0E495E445}" type="datetimeFigureOut">
              <a:rPr lang="en-US" smtClean="0"/>
              <a:pPr/>
              <a:t>7/10/2014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F837113-2F3E-4400-9792-506CD95B94E0}" type="slidenum">
              <a:rPr lang="en-US" smtClean="0"/>
              <a:pPr/>
              <a:t>‹#›</a:t>
            </a:fld>
            <a:endParaRPr lang="en-US"/>
          </a:p>
        </p:txBody>
      </p:sp>
      <p:sp>
        <p:nvSpPr>
          <p:cNvPr id="16" name="Rectangle 15"/>
          <p:cNvSpPr/>
          <p:nvPr userDrawn="1"/>
        </p:nvSpPr>
        <p:spPr>
          <a:xfrm flipV="1">
            <a:off x="-10885" y="2"/>
            <a:ext cx="9154886" cy="228598"/>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Picture 2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 y="5005328"/>
            <a:ext cx="9144001" cy="3148072"/>
          </a:xfrm>
          <a:prstGeom prst="rect">
            <a:avLst/>
          </a:prstGeom>
        </p:spPr>
      </p:pic>
      <p:pic>
        <p:nvPicPr>
          <p:cNvPr id="11" name="Picture 10"/>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461803" y="396240"/>
            <a:ext cx="1336057" cy="1005840"/>
          </a:xfrm>
          <a:prstGeom prst="rect">
            <a:avLst/>
          </a:prstGeom>
        </p:spPr>
      </p:pic>
      <p:sp>
        <p:nvSpPr>
          <p:cNvPr id="12" name="Rectangle 11"/>
          <p:cNvSpPr/>
          <p:nvPr userDrawn="1"/>
        </p:nvSpPr>
        <p:spPr>
          <a:xfrm>
            <a:off x="0" y="295654"/>
            <a:ext cx="9143998" cy="9144"/>
          </a:xfrm>
          <a:prstGeom prst="rect">
            <a:avLst/>
          </a:prstGeom>
          <a:solidFill>
            <a:srgbClr val="FF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608393568"/>
      </p:ext>
    </p:extLst>
  </p:cSld>
  <p:clrMap bg1="lt1" tx1="dk1" bg2="lt2" tx2="dk2" accent1="accent1" accent2="accent2" accent3="accent3" accent4="accent4" accent5="accent5" accent6="accent6" hlink="hlink" folHlink="folHlink"/>
  <p:sldLayoutIdLst>
    <p:sldLayoutId id="2147483649" r:id="rId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457200"/>
            <a:ext cx="8229600" cy="960438"/>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273EF2-3846-4EE4-8945-D4DD53CBC62D}" type="datetimeFigureOut">
              <a:rPr lang="en-US" smtClean="0"/>
              <a:pPr/>
              <a:t>7/10/2014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5470E9-CD58-4B1E-AD27-812AEDC7ECFB}" type="slidenum">
              <a:rPr lang="en-US" smtClean="0"/>
              <a:pPr/>
              <a:t>‹#›</a:t>
            </a:fld>
            <a:endParaRPr lang="en-US"/>
          </a:p>
        </p:txBody>
      </p:sp>
      <p:sp>
        <p:nvSpPr>
          <p:cNvPr id="11" name="Rectangle 10"/>
          <p:cNvSpPr/>
          <p:nvPr userDrawn="1"/>
        </p:nvSpPr>
        <p:spPr>
          <a:xfrm flipV="1">
            <a:off x="0" y="2"/>
            <a:ext cx="9144000" cy="228598"/>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userDrawn="1"/>
        </p:nvSpPr>
        <p:spPr>
          <a:xfrm>
            <a:off x="0" y="295654"/>
            <a:ext cx="9143998" cy="9144"/>
          </a:xfrm>
          <a:prstGeom prst="rect">
            <a:avLst/>
          </a:prstGeom>
          <a:solidFill>
            <a:srgbClr val="FF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461803" y="396240"/>
            <a:ext cx="1214597" cy="914400"/>
          </a:xfrm>
          <a:prstGeom prst="rect">
            <a:avLst/>
          </a:prstGeom>
        </p:spPr>
      </p:pic>
    </p:spTree>
    <p:extLst>
      <p:ext uri="{BB962C8B-B14F-4D97-AF65-F5344CB8AC3E}">
        <p14:creationId xmlns:p14="http://schemas.microsoft.com/office/powerpoint/2010/main" val="1809860513"/>
      </p:ext>
    </p:extLst>
  </p:cSld>
  <p:clrMap bg1="lt1" tx1="dk1" bg2="lt2" tx2="dk2" accent1="accent1" accent2="accent2" accent3="accent3" accent4="accent4" accent5="accent5" accent6="accent6" hlink="hlink" folHlink="folHlink"/>
  <p:sldLayoutIdLst>
    <p:sldLayoutId id="2147483821" r:id="rId1"/>
    <p:sldLayoutId id="2147483823" r:id="rId2"/>
    <p:sldLayoutId id="2147483827" r:id="rId3"/>
    <p:sldLayoutId id="2147483828" r:id="rId4"/>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8" Type="http://schemas.microsoft.com/office/2007/relationships/hdphoto" Target="../media/hdphoto4.wdp"/><Relationship Id="rId13"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9.png"/><Relationship Id="rId12" Type="http://schemas.microsoft.com/office/2007/relationships/hdphoto" Target="../media/hdphoto6.wdp"/><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microsoft.com/office/2007/relationships/hdphoto" Target="../media/hdphoto3.wdp"/><Relationship Id="rId11" Type="http://schemas.openxmlformats.org/officeDocument/2006/relationships/image" Target="../media/image11.png"/><Relationship Id="rId5" Type="http://schemas.openxmlformats.org/officeDocument/2006/relationships/image" Target="../media/image8.png"/><Relationship Id="rId10" Type="http://schemas.microsoft.com/office/2007/relationships/hdphoto" Target="../media/hdphoto5.wdp"/><Relationship Id="rId4" Type="http://schemas.microsoft.com/office/2007/relationships/hdphoto" Target="../media/hdphoto2.wdp"/><Relationship Id="rId9"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microsoft.com/office/2007/relationships/hdphoto" Target="../media/hdphoto8.wdp"/><Relationship Id="rId5" Type="http://schemas.openxmlformats.org/officeDocument/2006/relationships/image" Target="../media/image14.png"/><Relationship Id="rId4" Type="http://schemas.microsoft.com/office/2007/relationships/hdphoto" Target="../media/hdphoto7.wdp"/></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4.xml"/><Relationship Id="rId5" Type="http://schemas.openxmlformats.org/officeDocument/2006/relationships/image" Target="../media/image17.pn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4.xml"/><Relationship Id="rId5" Type="http://schemas.openxmlformats.org/officeDocument/2006/relationships/image" Target="../media/image20.png"/><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4.xml"/><Relationship Id="rId5" Type="http://schemas.openxmlformats.org/officeDocument/2006/relationships/image" Target="../media/image23.png"/><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microsoft.com/office/2007/relationships/hdphoto" Target="../media/hdphoto9.wdp"/></Relationships>
</file>

<file path=ppt/slides/_rels/slide1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4.xml"/><Relationship Id="rId1" Type="http://schemas.openxmlformats.org/officeDocument/2006/relationships/themeOverride" Target="../theme/themeOverride1.xml"/></Relationships>
</file>

<file path=ppt/slides/_rels/slide2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30.png"/><Relationship Id="rId1" Type="http://schemas.openxmlformats.org/officeDocument/2006/relationships/slideLayout" Target="../slideLayouts/slideLayout4.xml"/><Relationship Id="rId5" Type="http://schemas.microsoft.com/office/2007/relationships/hdphoto" Target="../media/hdphoto11.wdp"/><Relationship Id="rId4" Type="http://schemas.openxmlformats.org/officeDocument/2006/relationships/image" Target="../media/image31.png"/></Relationships>
</file>

<file path=ppt/slides/_rels/slide3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hyperlink" Target="https://www.surveymonkey.com/s/UNREDD_PB12_EN" TargetMode="External"/><Relationship Id="rId2" Type="http://schemas.openxmlformats.org/officeDocument/2006/relationships/notesSlide" Target="../notesSlides/notesSlide19.xml"/><Relationship Id="rId1" Type="http://schemas.openxmlformats.org/officeDocument/2006/relationships/slideLayout" Target="../slideLayouts/slideLayout3.xml"/><Relationship Id="rId5" Type="http://schemas.openxmlformats.org/officeDocument/2006/relationships/hyperlink" Target="https://www.surveymonkey.com/s/UNREDD_PB12_ES" TargetMode="External"/><Relationship Id="rId4" Type="http://schemas.openxmlformats.org/officeDocument/2006/relationships/hyperlink" Target="https://www.surveymonkey.com/s/UNREDD_PB12_FR" TargetMode="External"/></Relationships>
</file>

<file path=ppt/slides/_rels/slide36.xml.rels><?xml version="1.0" encoding="UTF-8" standalone="yes"?>
<Relationships xmlns="http://schemas.openxmlformats.org/package/2006/relationships"><Relationship Id="rId3" Type="http://schemas.openxmlformats.org/officeDocument/2006/relationships/hyperlink" Target="mailto:Mirey.Atallah@-un-redd.org" TargetMode="External"/><Relationship Id="rId2" Type="http://schemas.openxmlformats.org/officeDocument/2006/relationships/hyperlink" Target="mailto:Thais.Juvenal@un-redd.org" TargetMode="External"/><Relationship Id="rId1" Type="http://schemas.openxmlformats.org/officeDocument/2006/relationships/slideLayout" Target="../slideLayouts/slideLayout1.xml"/><Relationship Id="rId4" Type="http://schemas.openxmlformats.org/officeDocument/2006/relationships/hyperlink" Target="http://www.un-redd.org/" TargetMode="Externa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1752600"/>
            <a:ext cx="9144000" cy="3505200"/>
          </a:xfrm>
        </p:spPr>
        <p:txBody>
          <a:bodyPr>
            <a:normAutofit fontScale="92500" lnSpcReduction="20000"/>
          </a:bodyPr>
          <a:lstStyle/>
          <a:p>
            <a:r>
              <a:rPr lang="en-US" sz="3600" b="1" dirty="0" smtClean="0">
                <a:solidFill>
                  <a:schemeClr val="tx1">
                    <a:lumMod val="85000"/>
                    <a:lumOff val="15000"/>
                  </a:schemeClr>
                </a:solidFill>
                <a:latin typeface="Helvetica" pitchFamily="34" charset="0"/>
              </a:rPr>
              <a:t>Twelfth Policy Board meeting</a:t>
            </a:r>
          </a:p>
          <a:p>
            <a:endParaRPr lang="en-US" sz="3600" b="1" dirty="0" smtClean="0">
              <a:solidFill>
                <a:schemeClr val="tx1">
                  <a:lumMod val="85000"/>
                  <a:lumOff val="15000"/>
                </a:schemeClr>
              </a:solidFill>
              <a:latin typeface="Helvetica" pitchFamily="34" charset="0"/>
            </a:endParaRPr>
          </a:p>
          <a:p>
            <a:r>
              <a:rPr lang="en-US" sz="3600" b="1" dirty="0" smtClean="0">
                <a:solidFill>
                  <a:schemeClr val="tx1">
                    <a:lumMod val="85000"/>
                    <a:lumOff val="15000"/>
                  </a:schemeClr>
                </a:solidFill>
                <a:latin typeface="Helvetica" pitchFamily="34" charset="0"/>
              </a:rPr>
              <a:t>2013 Annual Report of the </a:t>
            </a:r>
          </a:p>
          <a:p>
            <a:r>
              <a:rPr lang="en-US" sz="3600" b="1" dirty="0" smtClean="0">
                <a:solidFill>
                  <a:schemeClr val="tx1">
                    <a:lumMod val="85000"/>
                    <a:lumOff val="15000"/>
                  </a:schemeClr>
                </a:solidFill>
                <a:latin typeface="Helvetica" pitchFamily="34" charset="0"/>
              </a:rPr>
              <a:t>UN-REDD </a:t>
            </a:r>
            <a:r>
              <a:rPr lang="en-US" sz="3600" b="1" dirty="0" err="1" smtClean="0">
                <a:solidFill>
                  <a:schemeClr val="tx1">
                    <a:lumMod val="85000"/>
                    <a:lumOff val="15000"/>
                  </a:schemeClr>
                </a:solidFill>
                <a:latin typeface="Helvetica" pitchFamily="34" charset="0"/>
              </a:rPr>
              <a:t>Programme</a:t>
            </a:r>
            <a:r>
              <a:rPr lang="en-US" sz="3600" b="1" dirty="0" smtClean="0">
                <a:solidFill>
                  <a:schemeClr val="tx1">
                    <a:lumMod val="85000"/>
                    <a:lumOff val="15000"/>
                  </a:schemeClr>
                </a:solidFill>
                <a:latin typeface="Helvetica" pitchFamily="34" charset="0"/>
              </a:rPr>
              <a:t/>
            </a:r>
            <a:br>
              <a:rPr lang="en-US" sz="3600" b="1" dirty="0" smtClean="0">
                <a:solidFill>
                  <a:schemeClr val="tx1">
                    <a:lumMod val="85000"/>
                    <a:lumOff val="15000"/>
                  </a:schemeClr>
                </a:solidFill>
                <a:latin typeface="Helvetica" pitchFamily="34" charset="0"/>
              </a:rPr>
            </a:br>
            <a:endParaRPr lang="en-US" sz="3600" b="1" dirty="0" smtClean="0">
              <a:solidFill>
                <a:schemeClr val="tx1">
                  <a:lumMod val="85000"/>
                  <a:lumOff val="15000"/>
                </a:schemeClr>
              </a:solidFill>
              <a:latin typeface="Helvetica" pitchFamily="34" charset="0"/>
            </a:endParaRPr>
          </a:p>
          <a:p>
            <a:r>
              <a:rPr lang="en-US" b="1" dirty="0" smtClean="0">
                <a:solidFill>
                  <a:schemeClr val="tx1">
                    <a:lumMod val="85000"/>
                    <a:lumOff val="15000"/>
                  </a:schemeClr>
                </a:solidFill>
                <a:latin typeface="Helvetica" pitchFamily="34" charset="0"/>
              </a:rPr>
              <a:t>Lima, Peru</a:t>
            </a:r>
            <a:endParaRPr lang="en-US" sz="2800" b="1" dirty="0" smtClean="0">
              <a:solidFill>
                <a:schemeClr val="tx1">
                  <a:lumMod val="85000"/>
                  <a:lumOff val="15000"/>
                </a:schemeClr>
              </a:solidFill>
              <a:latin typeface="Helvetica" pitchFamily="34" charset="0"/>
            </a:endParaRPr>
          </a:p>
          <a:p>
            <a:r>
              <a:rPr lang="en-US" sz="2800" dirty="0" smtClean="0">
                <a:solidFill>
                  <a:schemeClr val="tx1">
                    <a:lumMod val="85000"/>
                    <a:lumOff val="15000"/>
                  </a:schemeClr>
                </a:solidFill>
                <a:latin typeface="Helvetica" pitchFamily="34" charset="0"/>
              </a:rPr>
              <a:t>8-9 July 2014</a:t>
            </a:r>
          </a:p>
          <a:p>
            <a:endParaRPr lang="en-US" dirty="0"/>
          </a:p>
        </p:txBody>
      </p:sp>
    </p:spTree>
    <p:extLst>
      <p:ext uri="{BB962C8B-B14F-4D97-AF65-F5344CB8AC3E}">
        <p14:creationId xmlns:p14="http://schemas.microsoft.com/office/powerpoint/2010/main" val="39403167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GATEWAY version  - 2013 UN REDD Report.pdf - Adobe Reader"/>
          <p:cNvPicPr>
            <a:picLocks noChangeAspect="1"/>
          </p:cNvPicPr>
          <p:nvPr/>
        </p:nvPicPr>
        <p:blipFill rotWithShape="1">
          <a:blip r:embed="rId3" cstate="print">
            <a:extLst>
              <a:ext uri="{28A0092B-C50C-407E-A947-70E740481C1C}">
                <a14:useLocalDpi xmlns:a14="http://schemas.microsoft.com/office/drawing/2010/main" val="0"/>
              </a:ext>
            </a:extLst>
          </a:blip>
          <a:srcRect l="26959" t="12778" r="24923" b="6389"/>
          <a:stretch/>
        </p:blipFill>
        <p:spPr>
          <a:xfrm>
            <a:off x="4038601" y="311544"/>
            <a:ext cx="5105399" cy="6962102"/>
          </a:xfrm>
          <a:prstGeom prst="rect">
            <a:avLst/>
          </a:prstGeom>
        </p:spPr>
      </p:pic>
      <p:sp>
        <p:nvSpPr>
          <p:cNvPr id="3" name="TextBox 2"/>
          <p:cNvSpPr txBox="1"/>
          <p:nvPr/>
        </p:nvSpPr>
        <p:spPr>
          <a:xfrm>
            <a:off x="152401" y="2047875"/>
            <a:ext cx="3886200" cy="2800767"/>
          </a:xfrm>
          <a:prstGeom prst="rect">
            <a:avLst/>
          </a:prstGeom>
          <a:noFill/>
        </p:spPr>
        <p:txBody>
          <a:bodyPr wrap="square" rtlCol="0">
            <a:spAutoFit/>
          </a:bodyPr>
          <a:lstStyle/>
          <a:p>
            <a:pPr algn="ctr">
              <a:tabLst>
                <a:tab pos="2600325" algn="l"/>
              </a:tabLst>
            </a:pPr>
            <a:r>
              <a:rPr lang="fr-CH" sz="2800" b="1" dirty="0" smtClean="0">
                <a:solidFill>
                  <a:srgbClr val="148683"/>
                </a:solidFill>
              </a:rPr>
              <a:t>2013 </a:t>
            </a:r>
          </a:p>
          <a:p>
            <a:pPr algn="ctr">
              <a:tabLst>
                <a:tab pos="2600325" algn="l"/>
              </a:tabLst>
            </a:pPr>
            <a:r>
              <a:rPr lang="fr-CH" sz="2800" b="1" dirty="0" err="1" smtClean="0">
                <a:solidFill>
                  <a:srgbClr val="148683"/>
                </a:solidFill>
              </a:rPr>
              <a:t>Annual</a:t>
            </a:r>
            <a:r>
              <a:rPr lang="fr-CH" sz="2800" b="1" dirty="0" smtClean="0">
                <a:solidFill>
                  <a:srgbClr val="148683"/>
                </a:solidFill>
              </a:rPr>
              <a:t> Progress Report</a:t>
            </a:r>
          </a:p>
          <a:p>
            <a:pPr algn="ctr">
              <a:tabLst>
                <a:tab pos="2600325" algn="l"/>
              </a:tabLst>
            </a:pPr>
            <a:endParaRPr lang="fr-CH" b="1" dirty="0" smtClean="0">
              <a:solidFill>
                <a:srgbClr val="148683"/>
              </a:solidFill>
            </a:endParaRPr>
          </a:p>
          <a:p>
            <a:pPr algn="ctr">
              <a:tabLst>
                <a:tab pos="2600325" algn="l"/>
              </a:tabLst>
            </a:pPr>
            <a:r>
              <a:rPr lang="fr-CH" sz="2800" b="1" dirty="0" smtClean="0">
                <a:solidFill>
                  <a:srgbClr val="148683"/>
                </a:solidFill>
              </a:rPr>
              <a:t>of the </a:t>
            </a:r>
          </a:p>
          <a:p>
            <a:pPr algn="ctr">
              <a:tabLst>
                <a:tab pos="2600325" algn="l"/>
              </a:tabLst>
            </a:pPr>
            <a:endParaRPr lang="fr-CH" b="1" dirty="0" smtClean="0">
              <a:solidFill>
                <a:srgbClr val="148683"/>
              </a:solidFill>
            </a:endParaRPr>
          </a:p>
          <a:p>
            <a:pPr algn="ctr">
              <a:tabLst>
                <a:tab pos="2600325" algn="l"/>
              </a:tabLst>
            </a:pPr>
            <a:r>
              <a:rPr lang="fr-CH" sz="2800" b="1" dirty="0" smtClean="0">
                <a:solidFill>
                  <a:srgbClr val="148683"/>
                </a:solidFill>
              </a:rPr>
              <a:t>UN-REDD Programme FUND</a:t>
            </a:r>
            <a:endParaRPr lang="fr-CH" sz="2800" b="1" dirty="0">
              <a:solidFill>
                <a:srgbClr val="148683"/>
              </a:solidFill>
            </a:endParaRPr>
          </a:p>
        </p:txBody>
      </p:sp>
    </p:spTree>
    <p:extLst>
      <p:ext uri="{BB962C8B-B14F-4D97-AF65-F5344CB8AC3E}">
        <p14:creationId xmlns:p14="http://schemas.microsoft.com/office/powerpoint/2010/main" val="34440521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1BB1AD"/>
        </a:solidFill>
        <a:effectLst/>
      </p:bgPr>
    </p:bg>
    <p:spTree>
      <p:nvGrpSpPr>
        <p:cNvPr id="1" name=""/>
        <p:cNvGrpSpPr/>
        <p:nvPr/>
      </p:nvGrpSpPr>
      <p:grpSpPr>
        <a:xfrm>
          <a:off x="0" y="0"/>
          <a:ext cx="0" cy="0"/>
          <a:chOff x="0" y="0"/>
          <a:chExt cx="0" cy="0"/>
        </a:xfrm>
      </p:grpSpPr>
      <p:pic>
        <p:nvPicPr>
          <p:cNvPr id="3" name="Picture 2" descr="S:\GLOBAL PROGRAMME\GP Reporting\SNA-GP 2013 Annual Report\Photos for the Report\Aerial view of Bolivia forests towards Cobija.  Serena Fortuna.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525" y="2133600"/>
            <a:ext cx="9144000" cy="52578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04800" y="687050"/>
            <a:ext cx="8686800" cy="1446550"/>
          </a:xfrm>
          <a:prstGeom prst="rect">
            <a:avLst/>
          </a:prstGeom>
          <a:noFill/>
        </p:spPr>
        <p:txBody>
          <a:bodyPr wrap="square" rtlCol="0">
            <a:spAutoFit/>
          </a:bodyPr>
          <a:lstStyle/>
          <a:p>
            <a:pPr algn="ctr"/>
            <a:r>
              <a:rPr lang="fr-CH" sz="4400" b="1" dirty="0" smtClean="0">
                <a:solidFill>
                  <a:schemeClr val="bg1"/>
                </a:solidFill>
              </a:rPr>
              <a:t>2013 </a:t>
            </a:r>
            <a:r>
              <a:rPr lang="fr-CH" sz="4400" b="1" dirty="0" err="1" smtClean="0">
                <a:solidFill>
                  <a:schemeClr val="bg1"/>
                </a:solidFill>
              </a:rPr>
              <a:t>Annual</a:t>
            </a:r>
            <a:r>
              <a:rPr lang="fr-CH" sz="4400" b="1" dirty="0" smtClean="0">
                <a:solidFill>
                  <a:schemeClr val="bg1"/>
                </a:solidFill>
              </a:rPr>
              <a:t> report </a:t>
            </a:r>
          </a:p>
          <a:p>
            <a:pPr algn="ctr"/>
            <a:r>
              <a:rPr lang="fr-CH" sz="4400" b="1" dirty="0" smtClean="0">
                <a:solidFill>
                  <a:schemeClr val="bg1"/>
                </a:solidFill>
              </a:rPr>
              <a:t>Focus and New </a:t>
            </a:r>
            <a:r>
              <a:rPr lang="fr-CH" sz="4400" b="1" dirty="0" err="1" smtClean="0">
                <a:solidFill>
                  <a:schemeClr val="bg1"/>
                </a:solidFill>
              </a:rPr>
              <a:t>Features</a:t>
            </a:r>
            <a:endParaRPr lang="fr-CH" sz="4400" b="1" dirty="0">
              <a:solidFill>
                <a:schemeClr val="bg1"/>
              </a:solidFill>
            </a:endParaRPr>
          </a:p>
        </p:txBody>
      </p:sp>
    </p:spTree>
    <p:extLst>
      <p:ext uri="{BB962C8B-B14F-4D97-AF65-F5344CB8AC3E}">
        <p14:creationId xmlns:p14="http://schemas.microsoft.com/office/powerpoint/2010/main" val="76482136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1981199" y="533400"/>
            <a:ext cx="6618843" cy="609599"/>
          </a:xfrm>
        </p:spPr>
        <p:txBody>
          <a:bodyPr/>
          <a:lstStyle/>
          <a:p>
            <a:r>
              <a:rPr lang="fr-CH" sz="3200" b="1" dirty="0" smtClean="0">
                <a:solidFill>
                  <a:srgbClr val="148683"/>
                </a:solidFill>
              </a:rPr>
              <a:t>FOCUS: </a:t>
            </a:r>
            <a:r>
              <a:rPr lang="fr-CH" sz="3200" b="1" dirty="0" err="1" smtClean="0">
                <a:solidFill>
                  <a:srgbClr val="148683"/>
                </a:solidFill>
              </a:rPr>
              <a:t>Results-based</a:t>
            </a:r>
            <a:r>
              <a:rPr lang="fr-CH" sz="3200" b="1" dirty="0" smtClean="0">
                <a:solidFill>
                  <a:srgbClr val="148683"/>
                </a:solidFill>
              </a:rPr>
              <a:t> Management</a:t>
            </a:r>
            <a:endParaRPr lang="fr-CH" sz="3200" b="1" dirty="0">
              <a:solidFill>
                <a:srgbClr val="148683"/>
              </a:solidFill>
            </a:endParaRPr>
          </a:p>
        </p:txBody>
      </p:sp>
      <p:sp>
        <p:nvSpPr>
          <p:cNvPr id="8" name="Rectangle 7"/>
          <p:cNvSpPr/>
          <p:nvPr/>
        </p:nvSpPr>
        <p:spPr>
          <a:xfrm>
            <a:off x="381000" y="1447800"/>
            <a:ext cx="8382000" cy="461665"/>
          </a:xfrm>
          <a:prstGeom prst="rect">
            <a:avLst/>
          </a:prstGeom>
          <a:solidFill>
            <a:schemeClr val="bg2">
              <a:lumMod val="90000"/>
            </a:schemeClr>
          </a:solidFill>
        </p:spPr>
        <p:txBody>
          <a:bodyPr wrap="square">
            <a:spAutoFit/>
          </a:bodyPr>
          <a:lstStyle/>
          <a:p>
            <a:r>
              <a:rPr lang="en-GB" sz="2400" b="1" dirty="0" smtClean="0">
                <a:solidFill>
                  <a:srgbClr val="148683"/>
                </a:solidFill>
              </a:rPr>
              <a:t>Guided by </a:t>
            </a:r>
            <a:r>
              <a:rPr lang="en-GB" sz="2400" dirty="0"/>
              <a:t>the </a:t>
            </a:r>
            <a:r>
              <a:rPr lang="en-GB" sz="2400" dirty="0" smtClean="0"/>
              <a:t>UNDG </a:t>
            </a:r>
            <a:r>
              <a:rPr lang="en-US" sz="2400" dirty="0"/>
              <a:t>Results-Based Management </a:t>
            </a:r>
            <a:r>
              <a:rPr lang="en-US" sz="2400" dirty="0" smtClean="0"/>
              <a:t>principles</a:t>
            </a:r>
            <a:endParaRPr lang="fr-CH" sz="2400" dirty="0"/>
          </a:p>
        </p:txBody>
      </p:sp>
      <p:sp>
        <p:nvSpPr>
          <p:cNvPr id="14" name="Rectangle 13"/>
          <p:cNvSpPr/>
          <p:nvPr/>
        </p:nvSpPr>
        <p:spPr>
          <a:xfrm>
            <a:off x="430151" y="4673025"/>
            <a:ext cx="8332850" cy="461665"/>
          </a:xfrm>
          <a:prstGeom prst="rect">
            <a:avLst/>
          </a:prstGeom>
          <a:solidFill>
            <a:schemeClr val="bg2">
              <a:lumMod val="90000"/>
            </a:schemeClr>
          </a:solidFill>
        </p:spPr>
        <p:txBody>
          <a:bodyPr wrap="square">
            <a:spAutoFit/>
          </a:bodyPr>
          <a:lstStyle/>
          <a:p>
            <a:r>
              <a:rPr lang="en-GB" sz="2400" b="1" dirty="0" smtClean="0">
                <a:solidFill>
                  <a:srgbClr val="148683"/>
                </a:solidFill>
              </a:rPr>
              <a:t>Emphasis on </a:t>
            </a:r>
            <a:r>
              <a:rPr lang="en-GB" sz="2400" dirty="0" smtClean="0"/>
              <a:t>results, lessons learned and analyses</a:t>
            </a:r>
            <a:endParaRPr lang="fr-CH" sz="2400" dirty="0">
              <a:solidFill>
                <a:srgbClr val="FF0000"/>
              </a:solidFill>
            </a:endParaRPr>
          </a:p>
        </p:txBody>
      </p:sp>
      <p:sp>
        <p:nvSpPr>
          <p:cNvPr id="15" name="Rectangle 14"/>
          <p:cNvSpPr/>
          <p:nvPr/>
        </p:nvSpPr>
        <p:spPr>
          <a:xfrm>
            <a:off x="381000" y="3911025"/>
            <a:ext cx="8403109" cy="461665"/>
          </a:xfrm>
          <a:prstGeom prst="rect">
            <a:avLst/>
          </a:prstGeom>
          <a:solidFill>
            <a:schemeClr val="bg2">
              <a:lumMod val="90000"/>
            </a:schemeClr>
          </a:solidFill>
        </p:spPr>
        <p:txBody>
          <a:bodyPr wrap="square">
            <a:spAutoFit/>
          </a:bodyPr>
          <a:lstStyle/>
          <a:p>
            <a:r>
              <a:rPr lang="en-GB" sz="2400" b="1" dirty="0" smtClean="0">
                <a:solidFill>
                  <a:srgbClr val="148683"/>
                </a:solidFill>
              </a:rPr>
              <a:t>Comprising</a:t>
            </a:r>
            <a:r>
              <a:rPr lang="en-GB" sz="2400" b="1" dirty="0" smtClean="0">
                <a:solidFill>
                  <a:srgbClr val="2C986F"/>
                </a:solidFill>
              </a:rPr>
              <a:t> </a:t>
            </a:r>
            <a:r>
              <a:rPr lang="en-GB" sz="2400" dirty="0" smtClean="0"/>
              <a:t>consolidated narrative and financial reports</a:t>
            </a:r>
            <a:endParaRPr lang="fr-CH" sz="2400" dirty="0">
              <a:solidFill>
                <a:srgbClr val="FF0000"/>
              </a:solidFill>
            </a:endParaRPr>
          </a:p>
        </p:txBody>
      </p:sp>
      <p:sp>
        <p:nvSpPr>
          <p:cNvPr id="16" name="Rectangle 15"/>
          <p:cNvSpPr/>
          <p:nvPr/>
        </p:nvSpPr>
        <p:spPr>
          <a:xfrm>
            <a:off x="381000" y="2104901"/>
            <a:ext cx="8381999" cy="1569660"/>
          </a:xfrm>
          <a:prstGeom prst="rect">
            <a:avLst/>
          </a:prstGeom>
          <a:solidFill>
            <a:schemeClr val="bg2">
              <a:lumMod val="90000"/>
            </a:schemeClr>
          </a:solidFill>
        </p:spPr>
        <p:txBody>
          <a:bodyPr wrap="square">
            <a:spAutoFit/>
          </a:bodyPr>
          <a:lstStyle/>
          <a:p>
            <a:r>
              <a:rPr lang="en-GB" sz="2400" b="1" dirty="0" smtClean="0">
                <a:solidFill>
                  <a:srgbClr val="148683"/>
                </a:solidFill>
              </a:rPr>
              <a:t>Reported against </a:t>
            </a:r>
            <a:r>
              <a:rPr lang="en-US" sz="2400" dirty="0"/>
              <a:t>the UN-REDD Programme </a:t>
            </a:r>
            <a:r>
              <a:rPr lang="en-US" sz="2400" dirty="0" smtClean="0"/>
              <a:t>Strategy 2011-2015, National </a:t>
            </a:r>
            <a:r>
              <a:rPr lang="en-US" sz="2400" dirty="0" err="1" smtClean="0"/>
              <a:t>Programmes</a:t>
            </a:r>
            <a:r>
              <a:rPr lang="en-US" sz="2400" dirty="0" smtClean="0"/>
              <a:t> </a:t>
            </a:r>
            <a:r>
              <a:rPr lang="en-US" sz="2400" dirty="0"/>
              <a:t>Planning, Monitoring and Reporting </a:t>
            </a:r>
            <a:r>
              <a:rPr lang="en-US" sz="2400" dirty="0" smtClean="0"/>
              <a:t>Frameworks and SNA Results and Monitoring Framework 2011-2015</a:t>
            </a:r>
            <a:endParaRPr lang="fr-CH" sz="2400" dirty="0"/>
          </a:p>
        </p:txBody>
      </p:sp>
      <p:sp>
        <p:nvSpPr>
          <p:cNvPr id="7" name="Rectangle 6"/>
          <p:cNvSpPr/>
          <p:nvPr/>
        </p:nvSpPr>
        <p:spPr>
          <a:xfrm>
            <a:off x="430150" y="5410200"/>
            <a:ext cx="8332851" cy="830997"/>
          </a:xfrm>
          <a:prstGeom prst="rect">
            <a:avLst/>
          </a:prstGeom>
          <a:solidFill>
            <a:schemeClr val="bg2">
              <a:lumMod val="90000"/>
            </a:schemeClr>
          </a:solidFill>
        </p:spPr>
        <p:txBody>
          <a:bodyPr wrap="square">
            <a:spAutoFit/>
          </a:bodyPr>
          <a:lstStyle/>
          <a:p>
            <a:r>
              <a:rPr lang="en-US" sz="2400" b="1" dirty="0" smtClean="0">
                <a:solidFill>
                  <a:srgbClr val="148683"/>
                </a:solidFill>
              </a:rPr>
              <a:t>Country pages </a:t>
            </a:r>
            <a:r>
              <a:rPr lang="en-US" sz="2400" dirty="0" smtClean="0">
                <a:solidFill>
                  <a:schemeClr val="tx1">
                    <a:lumMod val="85000"/>
                    <a:lumOff val="15000"/>
                  </a:schemeClr>
                </a:solidFill>
                <a:latin typeface="Calibri" pitchFamily="34" charset="0"/>
              </a:rPr>
              <a:t>emphasize </a:t>
            </a:r>
            <a:r>
              <a:rPr lang="en-US" sz="2400" dirty="0">
                <a:solidFill>
                  <a:schemeClr val="tx1">
                    <a:lumMod val="85000"/>
                    <a:lumOff val="15000"/>
                  </a:schemeClr>
                </a:solidFill>
                <a:latin typeface="Calibri" pitchFamily="34" charset="0"/>
              </a:rPr>
              <a:t>on </a:t>
            </a:r>
            <a:r>
              <a:rPr lang="en-US" sz="2400" dirty="0" smtClean="0">
                <a:solidFill>
                  <a:schemeClr val="tx1">
                    <a:lumMod val="85000"/>
                    <a:lumOff val="15000"/>
                  </a:schemeClr>
                </a:solidFill>
                <a:latin typeface="Calibri" pitchFamily="34" charset="0"/>
              </a:rPr>
              <a:t>REDD</a:t>
            </a:r>
            <a:r>
              <a:rPr lang="en-US" sz="2400" dirty="0">
                <a:solidFill>
                  <a:schemeClr val="tx1">
                    <a:lumMod val="85000"/>
                    <a:lumOff val="15000"/>
                  </a:schemeClr>
                </a:solidFill>
                <a:latin typeface="Calibri" pitchFamily="34" charset="0"/>
              </a:rPr>
              <a:t>+ readiness support </a:t>
            </a:r>
            <a:r>
              <a:rPr lang="en-US" sz="2400" dirty="0" smtClean="0">
                <a:solidFill>
                  <a:schemeClr val="tx1">
                    <a:lumMod val="85000"/>
                    <a:lumOff val="15000"/>
                  </a:schemeClr>
                </a:solidFill>
                <a:latin typeface="Calibri" pitchFamily="34" charset="0"/>
              </a:rPr>
              <a:t>and results at country level</a:t>
            </a:r>
            <a:endParaRPr lang="en-US" sz="2400" dirty="0">
              <a:solidFill>
                <a:schemeClr val="tx1">
                  <a:lumMod val="85000"/>
                  <a:lumOff val="15000"/>
                </a:schemeClr>
              </a:solidFill>
              <a:latin typeface="Calibri" pitchFamily="34" charset="0"/>
            </a:endParaRPr>
          </a:p>
        </p:txBody>
      </p:sp>
    </p:spTree>
    <p:extLst>
      <p:ext uri="{BB962C8B-B14F-4D97-AF65-F5344CB8AC3E}">
        <p14:creationId xmlns:p14="http://schemas.microsoft.com/office/powerpoint/2010/main" val="296919467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5"/>
          <p:cNvSpPr txBox="1">
            <a:spLocks/>
          </p:cNvSpPr>
          <p:nvPr/>
        </p:nvSpPr>
        <p:spPr>
          <a:xfrm>
            <a:off x="1700151" y="457200"/>
            <a:ext cx="7010400" cy="609599"/>
          </a:xfrm>
          <a:prstGeom prst="rect">
            <a:avLst/>
          </a:prstGeom>
        </p:spPr>
        <p:txBody>
          <a:bodyPr vert="horz" lIns="91440" tIns="45720" rIns="91440" bIns="45720" rtlCol="0" anchor="b">
            <a:normAutofit/>
          </a:bodyPr>
          <a:lstStyle>
            <a:lvl1pPr algn="l" defTabSz="914400" rtl="0" eaLnBrk="1" latinLnBrk="0" hangingPunct="1">
              <a:spcBef>
                <a:spcPct val="0"/>
              </a:spcBef>
              <a:buNone/>
              <a:defRPr sz="2000" b="1" kern="1200">
                <a:solidFill>
                  <a:schemeClr val="tx1"/>
                </a:solidFill>
                <a:latin typeface="+mj-lt"/>
                <a:ea typeface="+mj-ea"/>
                <a:cs typeface="+mj-cs"/>
              </a:defRPr>
            </a:lvl1pPr>
          </a:lstStyle>
          <a:p>
            <a:pPr algn="ctr"/>
            <a:r>
              <a:rPr lang="fr-CH" sz="3200" dirty="0" smtClean="0">
                <a:solidFill>
                  <a:srgbClr val="148683"/>
                </a:solidFill>
              </a:rPr>
              <a:t>Structure of the Report</a:t>
            </a:r>
            <a:endParaRPr lang="fr-CH" sz="3200" dirty="0">
              <a:solidFill>
                <a:srgbClr val="148683"/>
              </a:solidFill>
            </a:endParaRPr>
          </a:p>
        </p:txBody>
      </p:sp>
      <p:sp>
        <p:nvSpPr>
          <p:cNvPr id="5" name="Rectangle 4"/>
          <p:cNvSpPr/>
          <p:nvPr/>
        </p:nvSpPr>
        <p:spPr>
          <a:xfrm>
            <a:off x="4724399" y="1371600"/>
            <a:ext cx="4207823" cy="5201424"/>
          </a:xfrm>
          <a:prstGeom prst="rect">
            <a:avLst/>
          </a:prstGeom>
          <a:noFill/>
        </p:spPr>
        <p:txBody>
          <a:bodyPr wrap="square">
            <a:spAutoFit/>
          </a:bodyPr>
          <a:lstStyle/>
          <a:p>
            <a:pPr marL="273050" indent="-273050">
              <a:buFont typeface="Arial" panose="020B0604020202020204" pitchFamily="34" charset="0"/>
              <a:buChar char="•"/>
            </a:pPr>
            <a:r>
              <a:rPr lang="en-US" sz="2400" dirty="0">
                <a:solidFill>
                  <a:schemeClr val="tx1">
                    <a:lumMod val="85000"/>
                    <a:lumOff val="15000"/>
                  </a:schemeClr>
                </a:solidFill>
                <a:latin typeface="Calibri" pitchFamily="34" charset="0"/>
              </a:rPr>
              <a:t>Structured in a manner similar to the 2013 semi-annual </a:t>
            </a:r>
            <a:r>
              <a:rPr lang="en-US" sz="2400" dirty="0" smtClean="0">
                <a:solidFill>
                  <a:schemeClr val="tx1">
                    <a:lumMod val="85000"/>
                    <a:lumOff val="15000"/>
                  </a:schemeClr>
                </a:solidFill>
                <a:latin typeface="Calibri" pitchFamily="34" charset="0"/>
              </a:rPr>
              <a:t>update (test run)</a:t>
            </a:r>
            <a:endParaRPr lang="en-US" sz="2400" dirty="0" smtClean="0"/>
          </a:p>
          <a:p>
            <a:pPr marL="273050" indent="-273050">
              <a:buFont typeface="Arial" panose="020B0604020202020204" pitchFamily="34" charset="0"/>
              <a:buChar char="•"/>
            </a:pPr>
            <a:r>
              <a:rPr lang="en-US" sz="2400" dirty="0" smtClean="0"/>
              <a:t>Implementation status and key results:</a:t>
            </a:r>
          </a:p>
          <a:p>
            <a:pPr marL="534988" indent="-273050">
              <a:buFont typeface="Wingdings" panose="05000000000000000000" pitchFamily="2" charset="2"/>
              <a:buChar char="Ø"/>
            </a:pPr>
            <a:r>
              <a:rPr lang="en-US" sz="2000" dirty="0" smtClean="0"/>
              <a:t>Provides </a:t>
            </a:r>
            <a:r>
              <a:rPr lang="en-US" sz="2000" dirty="0"/>
              <a:t>integrated understanding of the </a:t>
            </a:r>
            <a:r>
              <a:rPr lang="en-US" sz="2000" dirty="0" err="1" smtClean="0"/>
              <a:t>Programme</a:t>
            </a:r>
            <a:endParaRPr lang="en-US" sz="2000" dirty="0"/>
          </a:p>
          <a:p>
            <a:pPr marL="534988" indent="-273050">
              <a:buFont typeface="Wingdings" panose="05000000000000000000" pitchFamily="2" charset="2"/>
              <a:buChar char="Ø"/>
            </a:pPr>
            <a:r>
              <a:rPr lang="en-US" sz="2000" dirty="0" smtClean="0"/>
              <a:t>Highlights </a:t>
            </a:r>
            <a:r>
              <a:rPr lang="en-US" sz="2000" dirty="0"/>
              <a:t>individual aspects as well as  linkages of delivery modalities </a:t>
            </a:r>
            <a:r>
              <a:rPr lang="en-US" sz="2000" dirty="0" smtClean="0"/>
              <a:t>(see next slide)</a:t>
            </a:r>
            <a:endParaRPr lang="en-US" sz="2000" dirty="0"/>
          </a:p>
          <a:p>
            <a:pPr marL="534988" indent="-273050">
              <a:buFont typeface="Wingdings" panose="05000000000000000000" pitchFamily="2" charset="2"/>
              <a:buChar char="Ø"/>
            </a:pPr>
            <a:r>
              <a:rPr lang="fr-CH" sz="2000" dirty="0" err="1" smtClean="0"/>
              <a:t>Draws</a:t>
            </a:r>
            <a:r>
              <a:rPr lang="fr-CH" sz="2000" dirty="0" smtClean="0"/>
              <a:t> attention to Programme </a:t>
            </a:r>
            <a:r>
              <a:rPr lang="fr-CH" sz="2000" dirty="0" err="1"/>
              <a:t>w</a:t>
            </a:r>
            <a:r>
              <a:rPr lang="fr-CH" sz="2000" dirty="0" err="1" smtClean="0"/>
              <a:t>ork</a:t>
            </a:r>
            <a:r>
              <a:rPr lang="fr-CH" sz="2000" dirty="0" smtClean="0"/>
              <a:t> areas (SNA </a:t>
            </a:r>
            <a:r>
              <a:rPr lang="fr-CH" sz="2000" dirty="0" err="1" smtClean="0"/>
              <a:t>Outcomes</a:t>
            </a:r>
            <a:r>
              <a:rPr lang="fr-CH" sz="2000" dirty="0" smtClean="0"/>
              <a:t>)</a:t>
            </a:r>
            <a:endParaRPr lang="fr-CH" sz="2400" dirty="0" smtClean="0"/>
          </a:p>
          <a:p>
            <a:pPr marL="273050" indent="-273050">
              <a:buFont typeface="Arial" panose="020B0604020202020204" pitchFamily="34" charset="0"/>
              <a:buChar char="•"/>
            </a:pPr>
            <a:r>
              <a:rPr lang="fr-CH" sz="2400" dirty="0" smtClean="0"/>
              <a:t>Financial information</a:t>
            </a:r>
          </a:p>
          <a:p>
            <a:pPr marL="273050" indent="-273050">
              <a:buFont typeface="Arial" panose="020B0604020202020204" pitchFamily="34" charset="0"/>
              <a:buChar char="•"/>
            </a:pPr>
            <a:r>
              <a:rPr lang="fr-CH" sz="2400" dirty="0" smtClean="0"/>
              <a:t>Challenges, </a:t>
            </a:r>
            <a:r>
              <a:rPr lang="fr-CH" sz="2400" dirty="0" err="1" smtClean="0"/>
              <a:t>strategic</a:t>
            </a:r>
            <a:r>
              <a:rPr lang="fr-CH" sz="2400" dirty="0" smtClean="0"/>
              <a:t> issues and </a:t>
            </a:r>
            <a:r>
              <a:rPr lang="fr-CH" sz="2400" dirty="0" err="1" smtClean="0"/>
              <a:t>opportunities</a:t>
            </a:r>
            <a:endParaRPr lang="fr-CH" sz="2400" dirty="0"/>
          </a:p>
        </p:txBody>
      </p:sp>
      <p:pic>
        <p:nvPicPr>
          <p:cNvPr id="4" name="Picture 3" descr="20688 UN REDD Report_EN_V13_June 25_USB Key.pdf - Adobe Reader"/>
          <p:cNvPicPr>
            <a:picLocks noChangeAspect="1"/>
          </p:cNvPicPr>
          <p:nvPr/>
        </p:nvPicPr>
        <p:blipFill rotWithShape="1">
          <a:blip r:embed="rId2" cstate="print">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l="29290" t="15412" r="36371" b="26753"/>
          <a:stretch/>
        </p:blipFill>
        <p:spPr>
          <a:xfrm>
            <a:off x="152400" y="1295400"/>
            <a:ext cx="4419600" cy="5486400"/>
          </a:xfrm>
          <a:prstGeom prst="rect">
            <a:avLst/>
          </a:prstGeom>
          <a:solidFill>
            <a:schemeClr val="bg2">
              <a:lumMod val="90000"/>
            </a:schemeClr>
          </a:solidFill>
          <a:ln>
            <a:solidFill>
              <a:srgbClr val="148683"/>
            </a:solidFill>
          </a:ln>
        </p:spPr>
      </p:pic>
    </p:spTree>
    <p:extLst>
      <p:ext uri="{BB962C8B-B14F-4D97-AF65-F5344CB8AC3E}">
        <p14:creationId xmlns:p14="http://schemas.microsoft.com/office/powerpoint/2010/main" val="65287158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5"/>
          <p:cNvSpPr txBox="1">
            <a:spLocks/>
          </p:cNvSpPr>
          <p:nvPr/>
        </p:nvSpPr>
        <p:spPr>
          <a:xfrm>
            <a:off x="1752600" y="457200"/>
            <a:ext cx="7239000" cy="609599"/>
          </a:xfrm>
          <a:prstGeom prst="rect">
            <a:avLst/>
          </a:prstGeom>
        </p:spPr>
        <p:txBody>
          <a:bodyPr vert="horz" lIns="91440" tIns="45720" rIns="91440" bIns="45720" rtlCol="0" anchor="b">
            <a:normAutofit/>
          </a:bodyPr>
          <a:lstStyle>
            <a:lvl1pPr algn="l" defTabSz="914400" rtl="0" eaLnBrk="1" latinLnBrk="0" hangingPunct="1">
              <a:spcBef>
                <a:spcPct val="0"/>
              </a:spcBef>
              <a:buNone/>
              <a:defRPr sz="2000" b="1" kern="1200">
                <a:solidFill>
                  <a:schemeClr val="tx1"/>
                </a:solidFill>
                <a:latin typeface="+mj-lt"/>
                <a:ea typeface="+mj-ea"/>
                <a:cs typeface="+mj-cs"/>
              </a:defRPr>
            </a:lvl1pPr>
          </a:lstStyle>
          <a:p>
            <a:pPr algn="ctr"/>
            <a:r>
              <a:rPr lang="fr-CH" sz="3200" dirty="0" smtClean="0">
                <a:solidFill>
                  <a:srgbClr val="148683"/>
                </a:solidFill>
              </a:rPr>
              <a:t>UN-REDD Programme </a:t>
            </a:r>
            <a:r>
              <a:rPr lang="fr-CH" sz="3200" dirty="0" err="1" smtClean="0">
                <a:solidFill>
                  <a:srgbClr val="148683"/>
                </a:solidFill>
              </a:rPr>
              <a:t>Delivery</a:t>
            </a:r>
            <a:r>
              <a:rPr lang="fr-CH" sz="3200" dirty="0" smtClean="0">
                <a:solidFill>
                  <a:srgbClr val="148683"/>
                </a:solidFill>
              </a:rPr>
              <a:t> </a:t>
            </a:r>
            <a:r>
              <a:rPr lang="fr-CH" sz="3200" dirty="0" err="1" smtClean="0">
                <a:solidFill>
                  <a:srgbClr val="148683"/>
                </a:solidFill>
              </a:rPr>
              <a:t>Modalities</a:t>
            </a:r>
            <a:endParaRPr lang="fr-CH" sz="3200" dirty="0" smtClean="0">
              <a:solidFill>
                <a:srgbClr val="148683"/>
              </a:solidFill>
            </a:endParaRPr>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1162" y="1447800"/>
            <a:ext cx="8321675" cy="4249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7782304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5"/>
          <p:cNvSpPr txBox="1">
            <a:spLocks/>
          </p:cNvSpPr>
          <p:nvPr/>
        </p:nvSpPr>
        <p:spPr>
          <a:xfrm>
            <a:off x="1676400" y="381000"/>
            <a:ext cx="7010400" cy="685801"/>
          </a:xfrm>
          <a:prstGeom prst="rect">
            <a:avLst/>
          </a:prstGeom>
        </p:spPr>
        <p:txBody>
          <a:bodyPr vert="horz" lIns="91440" tIns="45720" rIns="91440" bIns="45720" rtlCol="0" anchor="b">
            <a:normAutofit/>
          </a:bodyPr>
          <a:lstStyle>
            <a:lvl1pPr algn="l" defTabSz="914400" rtl="0" eaLnBrk="1" latinLnBrk="0" hangingPunct="1">
              <a:spcBef>
                <a:spcPct val="0"/>
              </a:spcBef>
              <a:buNone/>
              <a:defRPr sz="2000" b="1" kern="1200">
                <a:solidFill>
                  <a:schemeClr val="tx1"/>
                </a:solidFill>
                <a:latin typeface="+mj-lt"/>
                <a:ea typeface="+mj-ea"/>
                <a:cs typeface="+mj-cs"/>
              </a:defRPr>
            </a:lvl1pPr>
          </a:lstStyle>
          <a:p>
            <a:pPr algn="ctr"/>
            <a:r>
              <a:rPr lang="fr-CH" sz="3200" dirty="0" smtClean="0">
                <a:solidFill>
                  <a:srgbClr val="148683"/>
                </a:solidFill>
              </a:rPr>
              <a:t>Structure of the Report: ANNEXES</a:t>
            </a:r>
            <a:endParaRPr lang="fr-CH" sz="3200" dirty="0">
              <a:solidFill>
                <a:srgbClr val="148683"/>
              </a:solidFill>
            </a:endParaRPr>
          </a:p>
        </p:txBody>
      </p:sp>
      <p:sp>
        <p:nvSpPr>
          <p:cNvPr id="11" name="Rectangle 10"/>
          <p:cNvSpPr/>
          <p:nvPr/>
        </p:nvSpPr>
        <p:spPr>
          <a:xfrm>
            <a:off x="228600" y="1371600"/>
            <a:ext cx="4648199" cy="5211683"/>
          </a:xfrm>
          <a:prstGeom prst="rect">
            <a:avLst/>
          </a:prstGeom>
          <a:noFill/>
        </p:spPr>
        <p:txBody>
          <a:bodyPr wrap="square">
            <a:spAutoFit/>
          </a:bodyPr>
          <a:lstStyle/>
          <a:p>
            <a:pPr marL="177800" indent="-177800">
              <a:spcBef>
                <a:spcPts val="400"/>
              </a:spcBef>
              <a:buFont typeface="Arial" panose="020B0604020202020204" pitchFamily="34" charset="0"/>
              <a:buChar char="•"/>
            </a:pPr>
            <a:r>
              <a:rPr lang="fr-CH" sz="2400" dirty="0"/>
              <a:t>12 Annexes for countries </a:t>
            </a:r>
            <a:r>
              <a:rPr lang="fr-CH" sz="2400" dirty="0" err="1"/>
              <a:t>with</a:t>
            </a:r>
            <a:r>
              <a:rPr lang="fr-CH" sz="2400" dirty="0"/>
              <a:t> National Programme</a:t>
            </a:r>
          </a:p>
          <a:p>
            <a:pPr marL="177800" indent="-177800">
              <a:spcBef>
                <a:spcPts val="400"/>
              </a:spcBef>
              <a:buFont typeface="Arial" panose="020B0604020202020204" pitchFamily="34" charset="0"/>
              <a:buChar char="•"/>
            </a:pPr>
            <a:r>
              <a:rPr lang="fr-CH" sz="2400" dirty="0"/>
              <a:t>1 </a:t>
            </a:r>
            <a:r>
              <a:rPr lang="fr-CH" sz="2400" dirty="0" err="1"/>
              <a:t>Annex</a:t>
            </a:r>
            <a:r>
              <a:rPr lang="fr-CH" sz="2400" dirty="0"/>
              <a:t> for SNA </a:t>
            </a:r>
            <a:r>
              <a:rPr lang="fr-CH" sz="2400" dirty="0" err="1" smtClean="0"/>
              <a:t>achievements</a:t>
            </a:r>
            <a:r>
              <a:rPr lang="fr-CH" sz="2400" dirty="0" smtClean="0"/>
              <a:t> and </a:t>
            </a:r>
            <a:r>
              <a:rPr lang="fr-CH" sz="2400" dirty="0" err="1" smtClean="0"/>
              <a:t>progress</a:t>
            </a:r>
            <a:r>
              <a:rPr lang="fr-CH" sz="2400" dirty="0" smtClean="0"/>
              <a:t> </a:t>
            </a:r>
          </a:p>
          <a:p>
            <a:pPr marL="177800" indent="-177800">
              <a:spcBef>
                <a:spcPts val="400"/>
              </a:spcBef>
              <a:buFont typeface="Arial" panose="020B0604020202020204" pitchFamily="34" charset="0"/>
              <a:buChar char="•"/>
            </a:pPr>
            <a:r>
              <a:rPr lang="fr-CH" sz="2400" dirty="0" err="1" smtClean="0"/>
              <a:t>Provides</a:t>
            </a:r>
            <a:r>
              <a:rPr lang="fr-CH" sz="2400" dirty="0" smtClean="0"/>
              <a:t> </a:t>
            </a:r>
            <a:r>
              <a:rPr lang="fr-CH" sz="2400" dirty="0" err="1" smtClean="0"/>
              <a:t>detailed</a:t>
            </a:r>
            <a:r>
              <a:rPr lang="fr-CH" sz="2400" dirty="0" smtClean="0"/>
              <a:t> information per </a:t>
            </a:r>
            <a:r>
              <a:rPr lang="fr-CH" sz="2400" dirty="0" err="1" smtClean="0"/>
              <a:t>delivery</a:t>
            </a:r>
            <a:r>
              <a:rPr lang="fr-CH" sz="2400" dirty="0" smtClean="0"/>
              <a:t> </a:t>
            </a:r>
            <a:r>
              <a:rPr lang="fr-CH" sz="2400" dirty="0" err="1" smtClean="0"/>
              <a:t>modality</a:t>
            </a:r>
            <a:r>
              <a:rPr lang="fr-CH" sz="2400" dirty="0" smtClean="0"/>
              <a:t> in accordance </a:t>
            </a:r>
            <a:r>
              <a:rPr lang="fr-CH" sz="2400" dirty="0" err="1" smtClean="0"/>
              <a:t>with</a:t>
            </a:r>
            <a:r>
              <a:rPr lang="fr-CH" sz="2400" dirty="0" smtClean="0"/>
              <a:t> :</a:t>
            </a:r>
          </a:p>
          <a:p>
            <a:pPr marL="450850" indent="-273050">
              <a:spcBef>
                <a:spcPts val="400"/>
              </a:spcBef>
              <a:buFont typeface="Wingdings" panose="05000000000000000000" pitchFamily="2" charset="2"/>
              <a:buChar char="Ø"/>
            </a:pPr>
            <a:r>
              <a:rPr lang="en-US" sz="2000" dirty="0" smtClean="0"/>
              <a:t>National </a:t>
            </a:r>
            <a:r>
              <a:rPr lang="en-US" sz="2000" dirty="0" err="1"/>
              <a:t>Programme</a:t>
            </a:r>
            <a:r>
              <a:rPr lang="en-US" sz="2000" dirty="0"/>
              <a:t> Planning, Monitoring and Reporting Framework</a:t>
            </a:r>
            <a:endParaRPr lang="fr-CH" sz="2000" dirty="0">
              <a:solidFill>
                <a:schemeClr val="tx1">
                  <a:lumMod val="85000"/>
                  <a:lumOff val="15000"/>
                </a:schemeClr>
              </a:solidFill>
              <a:latin typeface="Calibri" pitchFamily="34" charset="0"/>
            </a:endParaRPr>
          </a:p>
          <a:p>
            <a:pPr marL="450850" indent="-273050">
              <a:spcBef>
                <a:spcPts val="400"/>
              </a:spcBef>
              <a:buFont typeface="Wingdings" panose="05000000000000000000" pitchFamily="2" charset="2"/>
              <a:buChar char="Ø"/>
            </a:pPr>
            <a:r>
              <a:rPr lang="en-US" sz="2000" dirty="0" smtClean="0"/>
              <a:t>SNA (2011-2015) incl. Results and Monitoring Framework (Outcomes </a:t>
            </a:r>
            <a:r>
              <a:rPr lang="en-US" sz="2000" smtClean="0"/>
              <a:t>and Outputs</a:t>
            </a:r>
            <a:r>
              <a:rPr lang="en-US" sz="2000" dirty="0" smtClean="0"/>
              <a:t>)</a:t>
            </a:r>
            <a:endParaRPr lang="en-US" sz="2000" dirty="0"/>
          </a:p>
          <a:p>
            <a:pPr marL="177800" indent="-177800">
              <a:spcBef>
                <a:spcPts val="400"/>
              </a:spcBef>
              <a:buFont typeface="Arial" panose="020B0604020202020204" pitchFamily="34" charset="0"/>
              <a:buChar char="•"/>
            </a:pPr>
            <a:r>
              <a:rPr lang="fr-CH" sz="2400" dirty="0" smtClean="0"/>
              <a:t>List </a:t>
            </a:r>
            <a:r>
              <a:rPr lang="fr-CH" sz="2400" dirty="0"/>
              <a:t>of </a:t>
            </a:r>
            <a:r>
              <a:rPr lang="fr-CH" sz="2400" dirty="0" err="1"/>
              <a:t>a</a:t>
            </a:r>
            <a:r>
              <a:rPr lang="fr-CH" sz="2400" dirty="0" err="1" smtClean="0"/>
              <a:t>ctivities</a:t>
            </a:r>
            <a:r>
              <a:rPr lang="fr-CH" sz="2400" dirty="0" smtClean="0"/>
              <a:t> </a:t>
            </a:r>
            <a:r>
              <a:rPr lang="fr-CH" sz="2400" dirty="0"/>
              <a:t>of SNA </a:t>
            </a:r>
            <a:r>
              <a:rPr lang="fr-CH" sz="2400" dirty="0" err="1"/>
              <a:t>available</a:t>
            </a:r>
            <a:r>
              <a:rPr lang="fr-CH" sz="2400" dirty="0"/>
              <a:t> on </a:t>
            </a:r>
            <a:r>
              <a:rPr lang="fr-CH" sz="2400" dirty="0" err="1"/>
              <a:t>Workspace</a:t>
            </a:r>
            <a:r>
              <a:rPr lang="fr-CH" sz="2400" dirty="0"/>
              <a:t> </a:t>
            </a:r>
            <a:endParaRPr lang="en-US" sz="2400" dirty="0"/>
          </a:p>
        </p:txBody>
      </p:sp>
      <p:pic>
        <p:nvPicPr>
          <p:cNvPr id="12" name="Picture 11" descr="20688 UN REDD Report_EN_V13_June 25_USB Key.pdf - Adobe Reader"/>
          <p:cNvPicPr>
            <a:picLocks noChangeAspect="1"/>
          </p:cNvPicPr>
          <p:nvPr/>
        </p:nvPicPr>
        <p:blipFill rotWithShape="1">
          <a:blip r:embed="rId2" cstate="print">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l="30359" t="71342" r="48130" b="9437"/>
          <a:stretch/>
        </p:blipFill>
        <p:spPr>
          <a:xfrm>
            <a:off x="5029200" y="1828800"/>
            <a:ext cx="3962400" cy="3200400"/>
          </a:xfrm>
          <a:prstGeom prst="rect">
            <a:avLst/>
          </a:prstGeom>
          <a:ln>
            <a:solidFill>
              <a:srgbClr val="148683"/>
            </a:solidFill>
          </a:ln>
        </p:spPr>
      </p:pic>
    </p:spTree>
    <p:extLst>
      <p:ext uri="{BB962C8B-B14F-4D97-AF65-F5344CB8AC3E}">
        <p14:creationId xmlns:p14="http://schemas.microsoft.com/office/powerpoint/2010/main" val="236153225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descr="GATEWAY version  - 2013 UN REDD Report.pdf - Adobe Reader"/>
          <p:cNvPicPr>
            <a:picLocks noChangeAspect="1"/>
          </p:cNvPicPr>
          <p:nvPr/>
        </p:nvPicPr>
        <p:blipFill rotWithShape="1">
          <a:blip r:embed="rId3" cstate="print">
            <a:extLst>
              <a:ext uri="{BEBA8EAE-BF5A-486C-A8C5-ECC9F3942E4B}">
                <a14:imgProps xmlns:a14="http://schemas.microsoft.com/office/drawing/2010/main">
                  <a14:imgLayer r:embed="rId4">
                    <a14:imgEffect>
                      <a14:sharpenSoften amount="19000"/>
                    </a14:imgEffect>
                  </a14:imgLayer>
                </a14:imgProps>
              </a:ext>
              <a:ext uri="{28A0092B-C50C-407E-A947-70E740481C1C}">
                <a14:useLocalDpi xmlns:a14="http://schemas.microsoft.com/office/drawing/2010/main" val="0"/>
              </a:ext>
            </a:extLst>
          </a:blip>
          <a:srcRect l="14791" t="50733" r="42396" b="20220"/>
          <a:stretch/>
        </p:blipFill>
        <p:spPr>
          <a:xfrm>
            <a:off x="975756" y="2250872"/>
            <a:ext cx="2797139" cy="1101928"/>
          </a:xfrm>
          <a:prstGeom prst="rect">
            <a:avLst/>
          </a:prstGeom>
        </p:spPr>
      </p:pic>
      <p:pic>
        <p:nvPicPr>
          <p:cNvPr id="24" name="Picture 23" descr="GATEWAY version  - 2013 UN REDD Report.pdf - Adobe Reader"/>
          <p:cNvPicPr>
            <a:picLocks noChangeAspect="1"/>
          </p:cNvPicPr>
          <p:nvPr/>
        </p:nvPicPr>
        <p:blipFill rotWithShape="1">
          <a:blip r:embed="rId5" cstate="print">
            <a:extLst>
              <a:ext uri="{BEBA8EAE-BF5A-486C-A8C5-ECC9F3942E4B}">
                <a14:imgProps xmlns:a14="http://schemas.microsoft.com/office/drawing/2010/main">
                  <a14:imgLayer r:embed="rId6">
                    <a14:imgEffect>
                      <a14:sharpenSoften amount="30000"/>
                    </a14:imgEffect>
                  </a14:imgLayer>
                </a14:imgProps>
              </a:ext>
              <a:ext uri="{28A0092B-C50C-407E-A947-70E740481C1C}">
                <a14:useLocalDpi xmlns:a14="http://schemas.microsoft.com/office/drawing/2010/main" val="0"/>
              </a:ext>
            </a:extLst>
          </a:blip>
          <a:srcRect l="7916" t="54302" r="51146" b="26011"/>
          <a:stretch/>
        </p:blipFill>
        <p:spPr>
          <a:xfrm>
            <a:off x="975756" y="4356957"/>
            <a:ext cx="2797139" cy="907380"/>
          </a:xfrm>
          <a:prstGeom prst="rect">
            <a:avLst/>
          </a:prstGeom>
        </p:spPr>
      </p:pic>
      <p:pic>
        <p:nvPicPr>
          <p:cNvPr id="25" name="Picture 24" descr="GATEWAY version  - 2013 UN REDD Report.pdf - Adobe Reader"/>
          <p:cNvPicPr>
            <a:picLocks noChangeAspect="1"/>
          </p:cNvPicPr>
          <p:nvPr/>
        </p:nvPicPr>
        <p:blipFill rotWithShape="1">
          <a:blip r:embed="rId7" cstate="print">
            <a:extLst>
              <a:ext uri="{BEBA8EAE-BF5A-486C-A8C5-ECC9F3942E4B}">
                <a14:imgProps xmlns:a14="http://schemas.microsoft.com/office/drawing/2010/main">
                  <a14:imgLayer r:embed="rId8">
                    <a14:imgEffect>
                      <a14:sharpenSoften amount="19000"/>
                    </a14:imgEffect>
                  </a14:imgLayer>
                </a14:imgProps>
              </a:ext>
              <a:ext uri="{28A0092B-C50C-407E-A947-70E740481C1C}">
                <a14:useLocalDpi xmlns:a14="http://schemas.microsoft.com/office/drawing/2010/main" val="0"/>
              </a:ext>
            </a:extLst>
          </a:blip>
          <a:srcRect l="6734" t="49159" r="50000" b="32143"/>
          <a:stretch/>
        </p:blipFill>
        <p:spPr>
          <a:xfrm>
            <a:off x="181704" y="3422234"/>
            <a:ext cx="3401366" cy="877234"/>
          </a:xfrm>
          <a:prstGeom prst="rect">
            <a:avLst/>
          </a:prstGeom>
        </p:spPr>
      </p:pic>
      <p:pic>
        <p:nvPicPr>
          <p:cNvPr id="26" name="Picture 25" descr="GATEWAY version  - 2013 UN REDD Report.pdf - Adobe Reader"/>
          <p:cNvPicPr>
            <a:picLocks noChangeAspect="1"/>
          </p:cNvPicPr>
          <p:nvPr/>
        </p:nvPicPr>
        <p:blipFill rotWithShape="1">
          <a:blip r:embed="rId9" cstate="print">
            <a:extLst>
              <a:ext uri="{BEBA8EAE-BF5A-486C-A8C5-ECC9F3942E4B}">
                <a14:imgProps xmlns:a14="http://schemas.microsoft.com/office/drawing/2010/main">
                  <a14:imgLayer r:embed="rId10">
                    <a14:imgEffect>
                      <a14:sharpenSoften amount="27000"/>
                    </a14:imgEffect>
                  </a14:imgLayer>
                </a14:imgProps>
              </a:ext>
              <a:ext uri="{28A0092B-C50C-407E-A947-70E740481C1C}">
                <a14:useLocalDpi xmlns:a14="http://schemas.microsoft.com/office/drawing/2010/main" val="0"/>
              </a:ext>
            </a:extLst>
          </a:blip>
          <a:srcRect l="8958" t="45281" r="49062" b="38915"/>
          <a:stretch/>
        </p:blipFill>
        <p:spPr>
          <a:xfrm>
            <a:off x="249297" y="1470012"/>
            <a:ext cx="3255904" cy="663587"/>
          </a:xfrm>
          <a:prstGeom prst="rect">
            <a:avLst/>
          </a:prstGeom>
        </p:spPr>
      </p:pic>
      <p:pic>
        <p:nvPicPr>
          <p:cNvPr id="27" name="Picture 26" descr="GATEWAY version  - 2013 UN REDD Report.pdf - Adobe Reader"/>
          <p:cNvPicPr>
            <a:picLocks noChangeAspect="1"/>
          </p:cNvPicPr>
          <p:nvPr/>
        </p:nvPicPr>
        <p:blipFill rotWithShape="1">
          <a:blip r:embed="rId11" cstate="print">
            <a:extLst>
              <a:ext uri="{BEBA8EAE-BF5A-486C-A8C5-ECC9F3942E4B}">
                <a14:imgProps xmlns:a14="http://schemas.microsoft.com/office/drawing/2010/main">
                  <a14:imgLayer r:embed="rId12">
                    <a14:imgEffect>
                      <a14:sharpenSoften amount="15000"/>
                    </a14:imgEffect>
                  </a14:imgLayer>
                </a14:imgProps>
              </a:ext>
              <a:ext uri="{28A0092B-C50C-407E-A947-70E740481C1C}">
                <a14:useLocalDpi xmlns:a14="http://schemas.microsoft.com/office/drawing/2010/main" val="0"/>
              </a:ext>
            </a:extLst>
          </a:blip>
          <a:srcRect l="7916" t="36103" r="64948" b="53640"/>
          <a:stretch/>
        </p:blipFill>
        <p:spPr>
          <a:xfrm>
            <a:off x="190006" y="5344224"/>
            <a:ext cx="3249251" cy="669135"/>
          </a:xfrm>
          <a:prstGeom prst="rect">
            <a:avLst/>
          </a:prstGeom>
        </p:spPr>
      </p:pic>
      <p:sp>
        <p:nvSpPr>
          <p:cNvPr id="28" name="Title 5"/>
          <p:cNvSpPr txBox="1">
            <a:spLocks/>
          </p:cNvSpPr>
          <p:nvPr/>
        </p:nvSpPr>
        <p:spPr>
          <a:xfrm>
            <a:off x="1524000" y="533398"/>
            <a:ext cx="7010400" cy="609599"/>
          </a:xfrm>
          <a:prstGeom prst="rect">
            <a:avLst/>
          </a:prstGeom>
        </p:spPr>
        <p:txBody>
          <a:bodyPr vert="horz" lIns="91440" tIns="45720" rIns="91440" bIns="45720" rtlCol="0" anchor="b">
            <a:normAutofit/>
          </a:bodyPr>
          <a:lstStyle>
            <a:lvl1pPr algn="l" defTabSz="914400" rtl="0" eaLnBrk="1" latinLnBrk="0" hangingPunct="1">
              <a:spcBef>
                <a:spcPct val="0"/>
              </a:spcBef>
              <a:buNone/>
              <a:defRPr sz="2000" b="1" kern="1200">
                <a:solidFill>
                  <a:schemeClr val="tx1"/>
                </a:solidFill>
                <a:latin typeface="+mj-lt"/>
                <a:ea typeface="+mj-ea"/>
                <a:cs typeface="+mj-cs"/>
              </a:defRPr>
            </a:lvl1pPr>
          </a:lstStyle>
          <a:p>
            <a:pPr algn="ctr"/>
            <a:r>
              <a:rPr lang="fr-CH" sz="3200" dirty="0" smtClean="0">
                <a:solidFill>
                  <a:srgbClr val="148683"/>
                </a:solidFill>
              </a:rPr>
              <a:t>Content Structure</a:t>
            </a:r>
            <a:endParaRPr lang="fr-CH" sz="3200" dirty="0">
              <a:solidFill>
                <a:srgbClr val="148683"/>
              </a:solidFill>
            </a:endParaRPr>
          </a:p>
        </p:txBody>
      </p:sp>
      <p:sp>
        <p:nvSpPr>
          <p:cNvPr id="9" name="TextBox 8"/>
          <p:cNvSpPr txBox="1"/>
          <p:nvPr/>
        </p:nvSpPr>
        <p:spPr>
          <a:xfrm>
            <a:off x="4114800" y="1441056"/>
            <a:ext cx="4724401" cy="5047536"/>
          </a:xfrm>
          <a:prstGeom prst="rect">
            <a:avLst/>
          </a:prstGeom>
          <a:noFill/>
        </p:spPr>
        <p:txBody>
          <a:bodyPr wrap="square" rtlCol="0">
            <a:spAutoFit/>
          </a:bodyPr>
          <a:lstStyle/>
          <a:p>
            <a:pPr marL="273050" lvl="0" indent="-273050">
              <a:buFont typeface="Arial" panose="020B0604020202020204" pitchFamily="34" charset="0"/>
              <a:buChar char="•"/>
            </a:pPr>
            <a:r>
              <a:rPr lang="en-US" sz="2400" dirty="0" smtClean="0"/>
              <a:t>Improved design</a:t>
            </a:r>
          </a:p>
          <a:p>
            <a:pPr lvl="0"/>
            <a:endParaRPr lang="en-US" sz="1000" dirty="0"/>
          </a:p>
          <a:p>
            <a:pPr marL="273050" indent="-273050">
              <a:buFont typeface="Arial" panose="020B0604020202020204" pitchFamily="34" charset="0"/>
              <a:buChar char="•"/>
            </a:pPr>
            <a:r>
              <a:rPr lang="en-US" sz="2400" dirty="0"/>
              <a:t>Narrative, numeric and graphic presentation of </a:t>
            </a:r>
            <a:r>
              <a:rPr lang="en-US" sz="2400" dirty="0" smtClean="0"/>
              <a:t>information</a:t>
            </a:r>
          </a:p>
          <a:p>
            <a:endParaRPr lang="fr-CH" sz="1000" dirty="0" smtClean="0"/>
          </a:p>
          <a:p>
            <a:pPr marL="273050" lvl="0" indent="-273050">
              <a:buFont typeface="Arial" panose="020B0604020202020204" pitchFamily="34" charset="0"/>
              <a:buChar char="•"/>
            </a:pPr>
            <a:r>
              <a:rPr lang="en-US" sz="2400" dirty="0"/>
              <a:t>Harmonized and coherent format across delivery </a:t>
            </a:r>
            <a:r>
              <a:rPr lang="en-US" sz="2400" dirty="0" smtClean="0"/>
              <a:t>modalities</a:t>
            </a:r>
          </a:p>
          <a:p>
            <a:pPr marL="273050" lvl="0" indent="-273050">
              <a:buFont typeface="Arial" panose="020B0604020202020204" pitchFamily="34" charset="0"/>
              <a:buChar char="•"/>
            </a:pPr>
            <a:endParaRPr lang="en-US" sz="1000" dirty="0"/>
          </a:p>
          <a:p>
            <a:pPr marL="273050" indent="-273050">
              <a:buFont typeface="Arial" panose="020B0604020202020204" pitchFamily="34" charset="0"/>
              <a:buChar char="•"/>
            </a:pPr>
            <a:r>
              <a:rPr lang="fr-CH" sz="2400" dirty="0" err="1" smtClean="0"/>
              <a:t>Each</a:t>
            </a:r>
            <a:r>
              <a:rPr lang="fr-CH" sz="2400" dirty="0" smtClean="0"/>
              <a:t> </a:t>
            </a:r>
            <a:r>
              <a:rPr lang="fr-CH" sz="2400" dirty="0"/>
              <a:t>country page and SNA </a:t>
            </a:r>
            <a:r>
              <a:rPr lang="fr-CH" sz="2400" dirty="0" err="1"/>
              <a:t>Outcome</a:t>
            </a:r>
            <a:r>
              <a:rPr lang="fr-CH" sz="2400" dirty="0"/>
              <a:t> page has </a:t>
            </a:r>
            <a:r>
              <a:rPr lang="fr-CH" sz="2400" dirty="0" err="1"/>
              <a:t>same</a:t>
            </a:r>
            <a:r>
              <a:rPr lang="fr-CH" sz="2400" dirty="0"/>
              <a:t> content structure</a:t>
            </a:r>
            <a:r>
              <a:rPr lang="fr-CH" sz="2400" dirty="0" smtClean="0"/>
              <a:t>:</a:t>
            </a:r>
          </a:p>
          <a:p>
            <a:pPr marL="534988" indent="-285750">
              <a:buFont typeface="Wingdings" panose="05000000000000000000" pitchFamily="2" charset="2"/>
              <a:buChar char="Ø"/>
            </a:pPr>
            <a:r>
              <a:rPr lang="fr-CH" sz="2000" dirty="0" err="1" smtClean="0"/>
              <a:t>Ensure</a:t>
            </a:r>
            <a:r>
              <a:rPr lang="fr-CH" sz="2000" dirty="0" smtClean="0"/>
              <a:t> </a:t>
            </a:r>
            <a:r>
              <a:rPr lang="fr-CH" sz="2000" dirty="0" err="1" smtClean="0"/>
              <a:t>consistency</a:t>
            </a:r>
            <a:endParaRPr lang="fr-CH" sz="2000" dirty="0" smtClean="0"/>
          </a:p>
          <a:p>
            <a:pPr marL="534988" indent="-285750">
              <a:buFont typeface="Wingdings" panose="05000000000000000000" pitchFamily="2" charset="2"/>
              <a:buChar char="Ø"/>
            </a:pPr>
            <a:r>
              <a:rPr lang="fr-CH" sz="2000" dirty="0" err="1" smtClean="0"/>
              <a:t>Easy</a:t>
            </a:r>
            <a:r>
              <a:rPr lang="fr-CH" sz="2000" dirty="0" smtClean="0"/>
              <a:t> to </a:t>
            </a:r>
            <a:r>
              <a:rPr lang="fr-CH" sz="2000" dirty="0" err="1" smtClean="0"/>
              <a:t>find</a:t>
            </a:r>
            <a:r>
              <a:rPr lang="fr-CH" sz="2000" dirty="0" smtClean="0"/>
              <a:t> information</a:t>
            </a:r>
          </a:p>
          <a:p>
            <a:pPr marL="534988" indent="-285750">
              <a:buFont typeface="Wingdings" panose="05000000000000000000" pitchFamily="2" charset="2"/>
              <a:buChar char="Ø"/>
            </a:pPr>
            <a:r>
              <a:rPr lang="fr-CH" sz="2000" dirty="0" err="1" smtClean="0"/>
              <a:t>Allow</a:t>
            </a:r>
            <a:r>
              <a:rPr lang="fr-CH" sz="2000" dirty="0" smtClean="0"/>
              <a:t> to compare and </a:t>
            </a:r>
            <a:r>
              <a:rPr lang="fr-CH" sz="2000" dirty="0" err="1" smtClean="0"/>
              <a:t>draw</a:t>
            </a:r>
            <a:r>
              <a:rPr lang="fr-CH" sz="2000" dirty="0" smtClean="0"/>
              <a:t> analyses</a:t>
            </a:r>
          </a:p>
          <a:p>
            <a:pPr marL="534988" indent="-285750">
              <a:buFont typeface="Wingdings" panose="05000000000000000000" pitchFamily="2" charset="2"/>
              <a:buChar char="Ø"/>
            </a:pPr>
            <a:r>
              <a:rPr lang="en-US" sz="2000" dirty="0"/>
              <a:t>Covers retrospective, current and future </a:t>
            </a:r>
            <a:r>
              <a:rPr lang="en-US" sz="2000" dirty="0" smtClean="0"/>
              <a:t>issues</a:t>
            </a:r>
          </a:p>
        </p:txBody>
      </p:sp>
      <p:pic>
        <p:nvPicPr>
          <p:cNvPr id="29" name="Picture 28" descr="20688 UN REDD Report_EN_V13_June 25_USB Key.pdf - Adobe Reader"/>
          <p:cNvPicPr>
            <a:picLocks noChangeAspect="1"/>
          </p:cNvPicPr>
          <p:nvPr/>
        </p:nvPicPr>
        <p:blipFill rotWithShape="1">
          <a:blip r:embed="rId13" cstate="print">
            <a:extLst>
              <a:ext uri="{28A0092B-C50C-407E-A947-70E740481C1C}">
                <a14:useLocalDpi xmlns:a14="http://schemas.microsoft.com/office/drawing/2010/main" val="0"/>
              </a:ext>
            </a:extLst>
          </a:blip>
          <a:srcRect l="60154" t="52987" r="27687" b="43550"/>
          <a:stretch/>
        </p:blipFill>
        <p:spPr>
          <a:xfrm>
            <a:off x="971169" y="6034305"/>
            <a:ext cx="2724476" cy="598790"/>
          </a:xfrm>
          <a:prstGeom prst="rect">
            <a:avLst/>
          </a:prstGeom>
        </p:spPr>
      </p:pic>
    </p:spTree>
    <p:extLst>
      <p:ext uri="{BB962C8B-B14F-4D97-AF65-F5344CB8AC3E}">
        <p14:creationId xmlns:p14="http://schemas.microsoft.com/office/powerpoint/2010/main" val="23954693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2013 UN-REDD Annual Report-correct hyperlink 13 June.pdf - Adobe Reader"/>
          <p:cNvPicPr>
            <a:picLocks noChangeAspect="1"/>
          </p:cNvPicPr>
          <p:nvPr/>
        </p:nvPicPr>
        <p:blipFill rotWithShape="1">
          <a:blip r:embed="rId3" cstate="print">
            <a:extLst>
              <a:ext uri="{BEBA8EAE-BF5A-486C-A8C5-ECC9F3942E4B}">
                <a14:imgProps xmlns:a14="http://schemas.microsoft.com/office/drawing/2010/main">
                  <a14:imgLayer r:embed="rId4">
                    <a14:imgEffect>
                      <a14:sharpenSoften amount="20000"/>
                    </a14:imgEffect>
                  </a14:imgLayer>
                </a14:imgProps>
              </a:ext>
              <a:ext uri="{28A0092B-C50C-407E-A947-70E740481C1C}">
                <a14:useLocalDpi xmlns:a14="http://schemas.microsoft.com/office/drawing/2010/main" val="0"/>
              </a:ext>
            </a:extLst>
          </a:blip>
          <a:srcRect l="26638" t="16250" r="24815" b="2500"/>
          <a:stretch/>
        </p:blipFill>
        <p:spPr>
          <a:xfrm>
            <a:off x="152400" y="1295400"/>
            <a:ext cx="4480490" cy="5533900"/>
          </a:xfrm>
          <a:prstGeom prst="rect">
            <a:avLst/>
          </a:prstGeom>
        </p:spPr>
      </p:pic>
      <p:pic>
        <p:nvPicPr>
          <p:cNvPr id="6" name="Picture 5" descr="2013 UN-REDD Annual Report-correct hyperlink 13 June.pdf - Adobe Reader"/>
          <p:cNvPicPr>
            <a:picLocks noChangeAspect="1"/>
          </p:cNvPicPr>
          <p:nvPr/>
        </p:nvPicPr>
        <p:blipFill rotWithShape="1">
          <a:blip r:embed="rId5" cstate="print">
            <a:extLst>
              <a:ext uri="{BEBA8EAE-BF5A-486C-A8C5-ECC9F3942E4B}">
                <a14:imgProps xmlns:a14="http://schemas.microsoft.com/office/drawing/2010/main">
                  <a14:imgLayer r:embed="rId6">
                    <a14:imgEffect>
                      <a14:sharpenSoften amount="19000"/>
                    </a14:imgEffect>
                  </a14:imgLayer>
                </a14:imgProps>
              </a:ext>
              <a:ext uri="{28A0092B-C50C-407E-A947-70E740481C1C}">
                <a14:useLocalDpi xmlns:a14="http://schemas.microsoft.com/office/drawing/2010/main" val="0"/>
              </a:ext>
            </a:extLst>
          </a:blip>
          <a:srcRect l="26745" t="11389" r="24709" b="7640"/>
          <a:stretch/>
        </p:blipFill>
        <p:spPr>
          <a:xfrm>
            <a:off x="4724400" y="1295400"/>
            <a:ext cx="4318586" cy="5533900"/>
          </a:xfrm>
          <a:prstGeom prst="rect">
            <a:avLst/>
          </a:prstGeom>
        </p:spPr>
      </p:pic>
      <p:sp>
        <p:nvSpPr>
          <p:cNvPr id="4" name="Title 5"/>
          <p:cNvSpPr txBox="1">
            <a:spLocks/>
          </p:cNvSpPr>
          <p:nvPr/>
        </p:nvSpPr>
        <p:spPr>
          <a:xfrm>
            <a:off x="1905000" y="482927"/>
            <a:ext cx="5943600" cy="609599"/>
          </a:xfrm>
          <a:prstGeom prst="rect">
            <a:avLst/>
          </a:prstGeom>
        </p:spPr>
        <p:txBody>
          <a:bodyPr vert="horz" lIns="91440" tIns="45720" rIns="91440" bIns="45720" rtlCol="0" anchor="b">
            <a:normAutofit/>
          </a:bodyPr>
          <a:lstStyle>
            <a:lvl1pPr algn="l" defTabSz="914400" rtl="0" eaLnBrk="1" latinLnBrk="0" hangingPunct="1">
              <a:spcBef>
                <a:spcPct val="0"/>
              </a:spcBef>
              <a:buNone/>
              <a:defRPr sz="2000" b="1" kern="1200">
                <a:solidFill>
                  <a:schemeClr val="tx1"/>
                </a:solidFill>
                <a:latin typeface="+mj-lt"/>
                <a:ea typeface="+mj-ea"/>
                <a:cs typeface="+mj-cs"/>
              </a:defRPr>
            </a:lvl1pPr>
          </a:lstStyle>
          <a:p>
            <a:pPr algn="ctr"/>
            <a:r>
              <a:rPr lang="fr-CH" sz="3200" dirty="0" err="1" smtClean="0">
                <a:solidFill>
                  <a:srgbClr val="148683"/>
                </a:solidFill>
              </a:rPr>
              <a:t>Example</a:t>
            </a:r>
            <a:r>
              <a:rPr lang="fr-CH" sz="3200" dirty="0" smtClean="0">
                <a:solidFill>
                  <a:srgbClr val="148683"/>
                </a:solidFill>
              </a:rPr>
              <a:t>: SNA </a:t>
            </a:r>
            <a:r>
              <a:rPr lang="fr-CH" sz="3200" dirty="0" err="1" smtClean="0">
                <a:solidFill>
                  <a:srgbClr val="148683"/>
                </a:solidFill>
              </a:rPr>
              <a:t>Outcome</a:t>
            </a:r>
            <a:r>
              <a:rPr lang="fr-CH" sz="3200" dirty="0" smtClean="0">
                <a:solidFill>
                  <a:srgbClr val="148683"/>
                </a:solidFill>
              </a:rPr>
              <a:t> 5 Page</a:t>
            </a:r>
            <a:endParaRPr lang="fr-CH" sz="3200" dirty="0">
              <a:solidFill>
                <a:srgbClr val="148683"/>
              </a:solidFill>
            </a:endParaRPr>
          </a:p>
        </p:txBody>
      </p:sp>
    </p:spTree>
    <p:extLst>
      <p:ext uri="{BB962C8B-B14F-4D97-AF65-F5344CB8AC3E}">
        <p14:creationId xmlns:p14="http://schemas.microsoft.com/office/powerpoint/2010/main" val="313782943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5"/>
          <p:cNvSpPr txBox="1">
            <a:spLocks/>
          </p:cNvSpPr>
          <p:nvPr/>
        </p:nvSpPr>
        <p:spPr>
          <a:xfrm>
            <a:off x="1752600" y="482927"/>
            <a:ext cx="5943600" cy="609599"/>
          </a:xfrm>
          <a:prstGeom prst="rect">
            <a:avLst/>
          </a:prstGeom>
        </p:spPr>
        <p:txBody>
          <a:bodyPr vert="horz" lIns="91440" tIns="45720" rIns="91440" bIns="45720" rtlCol="0" anchor="b">
            <a:normAutofit/>
          </a:bodyPr>
          <a:lstStyle>
            <a:lvl1pPr algn="l" defTabSz="914400" rtl="0" eaLnBrk="1" latinLnBrk="0" hangingPunct="1">
              <a:spcBef>
                <a:spcPct val="0"/>
              </a:spcBef>
              <a:buNone/>
              <a:defRPr sz="2000" b="1" kern="1200">
                <a:solidFill>
                  <a:schemeClr val="tx1"/>
                </a:solidFill>
                <a:latin typeface="+mj-lt"/>
                <a:ea typeface="+mj-ea"/>
                <a:cs typeface="+mj-cs"/>
              </a:defRPr>
            </a:lvl1pPr>
          </a:lstStyle>
          <a:p>
            <a:pPr algn="ctr"/>
            <a:r>
              <a:rPr lang="fr-CH" sz="3200" dirty="0" err="1" smtClean="0">
                <a:solidFill>
                  <a:srgbClr val="148683"/>
                </a:solidFill>
              </a:rPr>
              <a:t>Example</a:t>
            </a:r>
            <a:r>
              <a:rPr lang="fr-CH" sz="3200" dirty="0" smtClean="0">
                <a:solidFill>
                  <a:srgbClr val="148683"/>
                </a:solidFill>
              </a:rPr>
              <a:t>: </a:t>
            </a:r>
            <a:r>
              <a:rPr lang="fr-CH" sz="3200" dirty="0" err="1" smtClean="0">
                <a:solidFill>
                  <a:srgbClr val="148683"/>
                </a:solidFill>
              </a:rPr>
              <a:t>Cambodia</a:t>
            </a:r>
            <a:r>
              <a:rPr lang="fr-CH" sz="3200" dirty="0" smtClean="0">
                <a:solidFill>
                  <a:srgbClr val="148683"/>
                </a:solidFill>
              </a:rPr>
              <a:t> Country Page</a:t>
            </a:r>
            <a:endParaRPr lang="fr-CH" sz="3200" dirty="0">
              <a:solidFill>
                <a:srgbClr val="148683"/>
              </a:solidFill>
            </a:endParaRPr>
          </a:p>
        </p:txBody>
      </p:sp>
      <p:pic>
        <p:nvPicPr>
          <p:cNvPr id="1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8600" y="3505199"/>
            <a:ext cx="2616530" cy="3200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Rectangle 12"/>
          <p:cNvSpPr/>
          <p:nvPr/>
        </p:nvSpPr>
        <p:spPr>
          <a:xfrm>
            <a:off x="228600" y="1524000"/>
            <a:ext cx="4191000" cy="1938992"/>
          </a:xfrm>
          <a:prstGeom prst="rect">
            <a:avLst/>
          </a:prstGeom>
        </p:spPr>
        <p:txBody>
          <a:bodyPr wrap="square">
            <a:spAutoFit/>
          </a:bodyPr>
          <a:lstStyle/>
          <a:p>
            <a:pPr marL="171450" lvl="0" indent="-171450">
              <a:buFont typeface="Arial" panose="020B0604020202020204" pitchFamily="34" charset="0"/>
              <a:buChar char="•"/>
            </a:pPr>
            <a:r>
              <a:rPr lang="en-US" sz="2400" dirty="0"/>
              <a:t>Improved </a:t>
            </a:r>
            <a:r>
              <a:rPr lang="en-US" sz="2400" dirty="0" smtClean="0"/>
              <a:t>design</a:t>
            </a:r>
            <a:endParaRPr lang="en-US" sz="2400" dirty="0"/>
          </a:p>
          <a:p>
            <a:pPr marL="171450" indent="-171450">
              <a:buFont typeface="Arial" panose="020B0604020202020204" pitchFamily="34" charset="0"/>
              <a:buChar char="•"/>
            </a:pPr>
            <a:r>
              <a:rPr lang="en-US" sz="2400" dirty="0"/>
              <a:t>Narrative, numeric and graphic presentation of </a:t>
            </a:r>
            <a:r>
              <a:rPr lang="en-US" sz="2400" dirty="0" smtClean="0"/>
              <a:t>information</a:t>
            </a:r>
          </a:p>
          <a:p>
            <a:pPr marL="171450" indent="-171450">
              <a:buFont typeface="Arial" panose="020B0604020202020204" pitchFamily="34" charset="0"/>
              <a:buChar char="•"/>
            </a:pPr>
            <a:r>
              <a:rPr lang="en-US" sz="2400" dirty="0" smtClean="0"/>
              <a:t>Condensed and concise information</a:t>
            </a:r>
            <a:endParaRPr lang="en-US" sz="2400" dirty="0"/>
          </a:p>
        </p:txBody>
      </p:sp>
      <p:sp>
        <p:nvSpPr>
          <p:cNvPr id="14" name="Rectangle 13"/>
          <p:cNvSpPr/>
          <p:nvPr/>
        </p:nvSpPr>
        <p:spPr>
          <a:xfrm>
            <a:off x="4636325" y="1524000"/>
            <a:ext cx="4319649" cy="2000548"/>
          </a:xfrm>
          <a:prstGeom prst="rect">
            <a:avLst/>
          </a:prstGeom>
        </p:spPr>
        <p:txBody>
          <a:bodyPr wrap="square">
            <a:spAutoFit/>
          </a:bodyPr>
          <a:lstStyle/>
          <a:p>
            <a:pPr marL="171450" lvl="0" indent="-171450">
              <a:buFont typeface="Arial" panose="020B0604020202020204" pitchFamily="34" charset="0"/>
              <a:buChar char="•"/>
            </a:pPr>
            <a:r>
              <a:rPr lang="en-US" sz="2400" dirty="0"/>
              <a:t>Country pages </a:t>
            </a:r>
            <a:r>
              <a:rPr lang="en-US" sz="2400" dirty="0" smtClean="0"/>
              <a:t>have:</a:t>
            </a:r>
            <a:endParaRPr lang="en-US" sz="2400" dirty="0"/>
          </a:p>
          <a:p>
            <a:pPr marL="534988" lvl="0" indent="-357188">
              <a:buFont typeface="Wingdings" panose="05000000000000000000" pitchFamily="2" charset="2"/>
              <a:buChar char="Ø"/>
            </a:pPr>
            <a:r>
              <a:rPr lang="en-US" sz="2000" dirty="0"/>
              <a:t>National </a:t>
            </a:r>
            <a:r>
              <a:rPr lang="en-US" sz="2000" dirty="0" err="1"/>
              <a:t>Programme</a:t>
            </a:r>
            <a:r>
              <a:rPr lang="en-US" sz="2000" dirty="0"/>
              <a:t> timeline to </a:t>
            </a:r>
            <a:r>
              <a:rPr lang="en-US" sz="2000" dirty="0" smtClean="0"/>
              <a:t>analyze </a:t>
            </a:r>
            <a:r>
              <a:rPr lang="en-US" sz="2000" dirty="0"/>
              <a:t>progress and bottlenecks</a:t>
            </a:r>
          </a:p>
          <a:p>
            <a:pPr marL="534988" lvl="0" indent="-357188">
              <a:buFont typeface="Wingdings" panose="05000000000000000000" pitchFamily="2" charset="2"/>
              <a:buChar char="Ø"/>
            </a:pPr>
            <a:r>
              <a:rPr lang="en-US" sz="2000" dirty="0"/>
              <a:t>Deliverables in </a:t>
            </a:r>
            <a:r>
              <a:rPr lang="en-US" sz="2000" dirty="0" smtClean="0"/>
              <a:t>numbers (expenditure, training, number of people involved, </a:t>
            </a:r>
            <a:r>
              <a:rPr lang="en-US" sz="2000" dirty="0" err="1" smtClean="0"/>
              <a:t>etc</a:t>
            </a:r>
            <a:r>
              <a:rPr lang="en-US" sz="2000" dirty="0" smtClean="0"/>
              <a:t>)</a:t>
            </a:r>
            <a:endParaRPr lang="en-US" sz="2000" dirty="0"/>
          </a:p>
        </p:txBody>
      </p:sp>
      <p:pic>
        <p:nvPicPr>
          <p:cNvPr id="7" name="Picture 6" descr="20688 UN REDD Report_EN_V13_June 25_USB Key.pdf - Adobe Reader"/>
          <p:cNvPicPr>
            <a:picLocks noChangeAspect="1"/>
          </p:cNvPicPr>
          <p:nvPr/>
        </p:nvPicPr>
        <p:blipFill rotWithShape="1">
          <a:blip r:embed="rId4" cstate="print">
            <a:extLst>
              <a:ext uri="{28A0092B-C50C-407E-A947-70E740481C1C}">
                <a14:useLocalDpi xmlns:a14="http://schemas.microsoft.com/office/drawing/2010/main" val="0"/>
              </a:ext>
            </a:extLst>
          </a:blip>
          <a:srcRect l="33116" t="16808" r="31169" b="4231"/>
          <a:stretch/>
        </p:blipFill>
        <p:spPr>
          <a:xfrm>
            <a:off x="95003" y="1295748"/>
            <a:ext cx="4446318" cy="5410200"/>
          </a:xfrm>
          <a:prstGeom prst="rect">
            <a:avLst/>
          </a:prstGeom>
          <a:ln>
            <a:solidFill>
              <a:srgbClr val="148683"/>
            </a:solidFill>
          </a:ln>
        </p:spPr>
      </p:pic>
      <p:pic>
        <p:nvPicPr>
          <p:cNvPr id="8" name="Picture 7" descr="20688 UN REDD Report_EN_V13_June 25_USB Key.pdf - Adobe Reader"/>
          <p:cNvPicPr>
            <a:picLocks noChangeAspect="1"/>
          </p:cNvPicPr>
          <p:nvPr/>
        </p:nvPicPr>
        <p:blipFill rotWithShape="1">
          <a:blip r:embed="rId5" cstate="print">
            <a:extLst>
              <a:ext uri="{28A0092B-C50C-407E-A947-70E740481C1C}">
                <a14:useLocalDpi xmlns:a14="http://schemas.microsoft.com/office/drawing/2010/main" val="0"/>
              </a:ext>
            </a:extLst>
          </a:blip>
          <a:srcRect l="33117" t="13528" r="30909" b="6199"/>
          <a:stretch/>
        </p:blipFill>
        <p:spPr>
          <a:xfrm>
            <a:off x="4667003" y="1295749"/>
            <a:ext cx="4343400" cy="5410200"/>
          </a:xfrm>
          <a:prstGeom prst="rect">
            <a:avLst/>
          </a:prstGeom>
          <a:ln>
            <a:solidFill>
              <a:srgbClr val="148683"/>
            </a:solidFill>
          </a:ln>
        </p:spPr>
      </p:pic>
    </p:spTree>
    <p:extLst>
      <p:ext uri="{BB962C8B-B14F-4D97-AF65-F5344CB8AC3E}">
        <p14:creationId xmlns:p14="http://schemas.microsoft.com/office/powerpoint/2010/main" val="215518869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txBox="1">
            <a:spLocks/>
          </p:cNvSpPr>
          <p:nvPr/>
        </p:nvSpPr>
        <p:spPr>
          <a:xfrm>
            <a:off x="1752600" y="482927"/>
            <a:ext cx="5943600" cy="609599"/>
          </a:xfrm>
          <a:prstGeom prst="rect">
            <a:avLst/>
          </a:prstGeom>
        </p:spPr>
        <p:txBody>
          <a:bodyPr vert="horz" lIns="91440" tIns="45720" rIns="91440" bIns="45720" rtlCol="0" anchor="b">
            <a:normAutofit/>
          </a:bodyPr>
          <a:lstStyle>
            <a:lvl1pPr algn="l" defTabSz="914400" rtl="0" eaLnBrk="1" latinLnBrk="0" hangingPunct="1">
              <a:spcBef>
                <a:spcPct val="0"/>
              </a:spcBef>
              <a:buNone/>
              <a:defRPr sz="2000" b="1" kern="1200">
                <a:solidFill>
                  <a:schemeClr val="tx1"/>
                </a:solidFill>
                <a:latin typeface="+mj-lt"/>
                <a:ea typeface="+mj-ea"/>
                <a:cs typeface="+mj-cs"/>
              </a:defRPr>
            </a:lvl1pPr>
          </a:lstStyle>
          <a:p>
            <a:pPr algn="ctr"/>
            <a:r>
              <a:rPr lang="fr-CH" sz="3200" dirty="0" smtClean="0">
                <a:solidFill>
                  <a:srgbClr val="148683"/>
                </a:solidFill>
              </a:rPr>
              <a:t>New </a:t>
            </a:r>
            <a:r>
              <a:rPr lang="fr-CH" sz="3200" dirty="0" err="1" smtClean="0">
                <a:solidFill>
                  <a:srgbClr val="148683"/>
                </a:solidFill>
              </a:rPr>
              <a:t>Features</a:t>
            </a:r>
            <a:r>
              <a:rPr lang="fr-CH" sz="3200" dirty="0" smtClean="0">
                <a:solidFill>
                  <a:srgbClr val="148683"/>
                </a:solidFill>
              </a:rPr>
              <a:t>: Country Pages</a:t>
            </a:r>
            <a:endParaRPr lang="fr-CH" sz="3200" dirty="0">
              <a:solidFill>
                <a:srgbClr val="148683"/>
              </a:solidFill>
            </a:endParaRPr>
          </a:p>
        </p:txBody>
      </p:sp>
      <p:pic>
        <p:nvPicPr>
          <p:cNvPr id="10" name="Picture 9" descr="20688 UN REDD Report_EN_V13_June 25_USB Key.pdf - Adobe Reader"/>
          <p:cNvPicPr>
            <a:picLocks noChangeAspect="1"/>
          </p:cNvPicPr>
          <p:nvPr/>
        </p:nvPicPr>
        <p:blipFill rotWithShape="1">
          <a:blip r:embed="rId3" cstate="print">
            <a:extLst>
              <a:ext uri="{28A0092B-C50C-407E-A947-70E740481C1C}">
                <a14:useLocalDpi xmlns:a14="http://schemas.microsoft.com/office/drawing/2010/main" val="0"/>
              </a:ext>
            </a:extLst>
          </a:blip>
          <a:srcRect l="17922" t="19214" r="66753" b="13636"/>
          <a:stretch/>
        </p:blipFill>
        <p:spPr>
          <a:xfrm>
            <a:off x="3657600" y="1424052"/>
            <a:ext cx="2590800" cy="5310127"/>
          </a:xfrm>
          <a:prstGeom prst="rect">
            <a:avLst/>
          </a:prstGeom>
        </p:spPr>
      </p:pic>
      <p:pic>
        <p:nvPicPr>
          <p:cNvPr id="11" name="Picture 10" descr="20688 UN REDD Report_EN_V13_June 25_USB Key.pdf - Adobe Reader"/>
          <p:cNvPicPr>
            <a:picLocks noChangeAspect="1"/>
          </p:cNvPicPr>
          <p:nvPr/>
        </p:nvPicPr>
        <p:blipFill rotWithShape="1">
          <a:blip r:embed="rId4" cstate="print">
            <a:extLst>
              <a:ext uri="{28A0092B-C50C-407E-A947-70E740481C1C}">
                <a14:useLocalDpi xmlns:a14="http://schemas.microsoft.com/office/drawing/2010/main" val="0"/>
              </a:ext>
            </a:extLst>
          </a:blip>
          <a:srcRect l="8312" t="43405" r="70833" b="17574"/>
          <a:stretch/>
        </p:blipFill>
        <p:spPr>
          <a:xfrm>
            <a:off x="685800" y="4120857"/>
            <a:ext cx="2352305" cy="2613322"/>
          </a:xfrm>
          <a:prstGeom prst="rect">
            <a:avLst/>
          </a:prstGeom>
        </p:spPr>
      </p:pic>
      <p:pic>
        <p:nvPicPr>
          <p:cNvPr id="12" name="Picture 11" descr="20688 UN REDD Report_EN_V13_June 25_USB Key.pdf - Adobe Reader"/>
          <p:cNvPicPr>
            <a:picLocks noChangeAspect="1"/>
          </p:cNvPicPr>
          <p:nvPr/>
        </p:nvPicPr>
        <p:blipFill rotWithShape="1">
          <a:blip r:embed="rId5" cstate="print">
            <a:extLst>
              <a:ext uri="{28A0092B-C50C-407E-A947-70E740481C1C}">
                <a14:useLocalDpi xmlns:a14="http://schemas.microsoft.com/office/drawing/2010/main" val="0"/>
              </a:ext>
            </a:extLst>
          </a:blip>
          <a:srcRect l="50649" t="18121" r="33766" b="8168"/>
          <a:stretch/>
        </p:blipFill>
        <p:spPr>
          <a:xfrm>
            <a:off x="6400800" y="1417500"/>
            <a:ext cx="2469139" cy="5308645"/>
          </a:xfrm>
          <a:prstGeom prst="rect">
            <a:avLst/>
          </a:prstGeom>
        </p:spPr>
      </p:pic>
      <p:sp>
        <p:nvSpPr>
          <p:cNvPr id="13" name="Rectangle 12"/>
          <p:cNvSpPr/>
          <p:nvPr/>
        </p:nvSpPr>
        <p:spPr>
          <a:xfrm>
            <a:off x="373083" y="1455722"/>
            <a:ext cx="3208317" cy="1692771"/>
          </a:xfrm>
          <a:prstGeom prst="rect">
            <a:avLst/>
          </a:prstGeom>
        </p:spPr>
        <p:txBody>
          <a:bodyPr wrap="square">
            <a:spAutoFit/>
          </a:bodyPr>
          <a:lstStyle/>
          <a:p>
            <a:pPr lvl="0"/>
            <a:r>
              <a:rPr lang="en-US" sz="2400" dirty="0"/>
              <a:t>Country pages </a:t>
            </a:r>
            <a:r>
              <a:rPr lang="en-US" sz="2400" dirty="0" smtClean="0"/>
              <a:t>have:</a:t>
            </a:r>
            <a:endParaRPr lang="en-US" sz="2400" dirty="0"/>
          </a:p>
          <a:p>
            <a:pPr marL="273050" lvl="0" indent="-273050">
              <a:buFont typeface="Arial" panose="020B0604020202020204" pitchFamily="34" charset="0"/>
              <a:buChar char="•"/>
            </a:pPr>
            <a:r>
              <a:rPr lang="en-US" sz="2000" b="1" dirty="0" smtClean="0">
                <a:solidFill>
                  <a:srgbClr val="148683"/>
                </a:solidFill>
              </a:rPr>
              <a:t>National </a:t>
            </a:r>
            <a:r>
              <a:rPr lang="en-US" sz="2000" b="1" dirty="0" err="1" smtClean="0">
                <a:solidFill>
                  <a:srgbClr val="148683"/>
                </a:solidFill>
              </a:rPr>
              <a:t>Programme</a:t>
            </a:r>
            <a:r>
              <a:rPr lang="en-US" sz="2000" b="1" dirty="0" smtClean="0">
                <a:solidFill>
                  <a:srgbClr val="148683"/>
                </a:solidFill>
              </a:rPr>
              <a:t> </a:t>
            </a:r>
            <a:r>
              <a:rPr lang="en-US" sz="2000" b="1" dirty="0">
                <a:solidFill>
                  <a:srgbClr val="148683"/>
                </a:solidFill>
              </a:rPr>
              <a:t>in N</a:t>
            </a:r>
            <a:r>
              <a:rPr lang="en-US" sz="2000" b="1" dirty="0" smtClean="0">
                <a:solidFill>
                  <a:srgbClr val="148683"/>
                </a:solidFill>
              </a:rPr>
              <a:t>umbers </a:t>
            </a:r>
            <a:r>
              <a:rPr lang="en-US" sz="2000" dirty="0" smtClean="0"/>
              <a:t>to allow to see impact and to make comparison. </a:t>
            </a:r>
          </a:p>
        </p:txBody>
      </p:sp>
    </p:spTree>
    <p:extLst>
      <p:ext uri="{BB962C8B-B14F-4D97-AF65-F5344CB8AC3E}">
        <p14:creationId xmlns:p14="http://schemas.microsoft.com/office/powerpoint/2010/main" val="282899405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5"/>
          <p:cNvSpPr txBox="1">
            <a:spLocks/>
          </p:cNvSpPr>
          <p:nvPr/>
        </p:nvSpPr>
        <p:spPr>
          <a:xfrm>
            <a:off x="1752600" y="482927"/>
            <a:ext cx="5943600" cy="609599"/>
          </a:xfrm>
          <a:prstGeom prst="rect">
            <a:avLst/>
          </a:prstGeom>
        </p:spPr>
        <p:txBody>
          <a:bodyPr vert="horz" lIns="91440" tIns="45720" rIns="91440" bIns="45720" rtlCol="0" anchor="b">
            <a:normAutofit/>
          </a:bodyPr>
          <a:lstStyle>
            <a:lvl1pPr algn="l" defTabSz="914400" rtl="0" eaLnBrk="1" latinLnBrk="0" hangingPunct="1">
              <a:spcBef>
                <a:spcPct val="0"/>
              </a:spcBef>
              <a:buNone/>
              <a:defRPr sz="2000" b="1" kern="1200">
                <a:solidFill>
                  <a:schemeClr val="tx1"/>
                </a:solidFill>
                <a:latin typeface="+mj-lt"/>
                <a:ea typeface="+mj-ea"/>
                <a:cs typeface="+mj-cs"/>
              </a:defRPr>
            </a:lvl1pPr>
          </a:lstStyle>
          <a:p>
            <a:pPr algn="ctr"/>
            <a:r>
              <a:rPr lang="fr-CH" sz="3200" dirty="0" smtClean="0">
                <a:solidFill>
                  <a:srgbClr val="148683"/>
                </a:solidFill>
              </a:rPr>
              <a:t>New </a:t>
            </a:r>
            <a:r>
              <a:rPr lang="fr-CH" sz="3200" dirty="0" err="1" smtClean="0">
                <a:solidFill>
                  <a:srgbClr val="148683"/>
                </a:solidFill>
              </a:rPr>
              <a:t>Features</a:t>
            </a:r>
            <a:r>
              <a:rPr lang="fr-CH" sz="3200" dirty="0" smtClean="0">
                <a:solidFill>
                  <a:srgbClr val="148683"/>
                </a:solidFill>
              </a:rPr>
              <a:t>: Country Pages</a:t>
            </a:r>
            <a:endParaRPr lang="fr-CH" sz="3200" dirty="0">
              <a:solidFill>
                <a:srgbClr val="148683"/>
              </a:solidFill>
            </a:endParaRPr>
          </a:p>
        </p:txBody>
      </p:sp>
      <p:pic>
        <p:nvPicPr>
          <p:cNvPr id="7" name="Picture 6" descr="20688 UN REDD Report_EN_V13_June 25_USB Key.pdf - Adobe Reader"/>
          <p:cNvPicPr>
            <a:picLocks noChangeAspect="1"/>
          </p:cNvPicPr>
          <p:nvPr/>
        </p:nvPicPr>
        <p:blipFill rotWithShape="1">
          <a:blip r:embed="rId3" cstate="print">
            <a:extLst>
              <a:ext uri="{28A0092B-C50C-407E-A947-70E740481C1C}">
                <a14:useLocalDpi xmlns:a14="http://schemas.microsoft.com/office/drawing/2010/main" val="0"/>
              </a:ext>
            </a:extLst>
          </a:blip>
          <a:srcRect l="18182" t="50000" r="39221" b="21071"/>
          <a:stretch/>
        </p:blipFill>
        <p:spPr>
          <a:xfrm>
            <a:off x="264227" y="4800600"/>
            <a:ext cx="3240973" cy="1864426"/>
          </a:xfrm>
          <a:prstGeom prst="rect">
            <a:avLst/>
          </a:prstGeom>
          <a:ln>
            <a:solidFill>
              <a:srgbClr val="148683"/>
            </a:solidFill>
          </a:ln>
        </p:spPr>
      </p:pic>
      <p:pic>
        <p:nvPicPr>
          <p:cNvPr id="8" name="Picture 7" descr="20688 UN REDD Report_EN_V13_June 25_USB Key.pdf - Adobe Reader"/>
          <p:cNvPicPr>
            <a:picLocks noChangeAspect="1"/>
          </p:cNvPicPr>
          <p:nvPr/>
        </p:nvPicPr>
        <p:blipFill rotWithShape="1">
          <a:blip r:embed="rId4" cstate="print">
            <a:extLst>
              <a:ext uri="{28A0092B-C50C-407E-A947-70E740481C1C}">
                <a14:useLocalDpi xmlns:a14="http://schemas.microsoft.com/office/drawing/2010/main" val="0"/>
              </a:ext>
            </a:extLst>
          </a:blip>
          <a:srcRect l="19166" t="21793" r="15833" b="35536"/>
          <a:stretch/>
        </p:blipFill>
        <p:spPr>
          <a:xfrm>
            <a:off x="252349" y="2209800"/>
            <a:ext cx="8551223" cy="2456707"/>
          </a:xfrm>
          <a:prstGeom prst="rect">
            <a:avLst/>
          </a:prstGeom>
          <a:ln>
            <a:solidFill>
              <a:srgbClr val="148683"/>
            </a:solidFill>
          </a:ln>
        </p:spPr>
      </p:pic>
      <p:pic>
        <p:nvPicPr>
          <p:cNvPr id="10" name="Picture 9" descr="20688 UN REDD Report_EN_V13_June 25_USB Key.pdf - Adobe Reader"/>
          <p:cNvPicPr>
            <a:picLocks noChangeAspect="1"/>
          </p:cNvPicPr>
          <p:nvPr/>
        </p:nvPicPr>
        <p:blipFill rotWithShape="1">
          <a:blip r:embed="rId5" cstate="print">
            <a:extLst>
              <a:ext uri="{28A0092B-C50C-407E-A947-70E740481C1C}">
                <a14:useLocalDpi xmlns:a14="http://schemas.microsoft.com/office/drawing/2010/main" val="0"/>
              </a:ext>
            </a:extLst>
          </a:blip>
          <a:srcRect l="17922" t="18287" r="17013" b="49329"/>
          <a:stretch/>
        </p:blipFill>
        <p:spPr>
          <a:xfrm>
            <a:off x="3657600" y="4800600"/>
            <a:ext cx="5145975" cy="1864426"/>
          </a:xfrm>
          <a:prstGeom prst="rect">
            <a:avLst/>
          </a:prstGeom>
          <a:ln>
            <a:solidFill>
              <a:srgbClr val="148683"/>
            </a:solidFill>
          </a:ln>
        </p:spPr>
      </p:pic>
      <p:sp>
        <p:nvSpPr>
          <p:cNvPr id="11" name="Rectangle 10"/>
          <p:cNvSpPr/>
          <p:nvPr/>
        </p:nvSpPr>
        <p:spPr>
          <a:xfrm>
            <a:off x="356260" y="1371600"/>
            <a:ext cx="8447314" cy="769441"/>
          </a:xfrm>
          <a:prstGeom prst="rect">
            <a:avLst/>
          </a:prstGeom>
        </p:spPr>
        <p:txBody>
          <a:bodyPr wrap="square">
            <a:spAutoFit/>
          </a:bodyPr>
          <a:lstStyle/>
          <a:p>
            <a:pPr lvl="0"/>
            <a:r>
              <a:rPr lang="en-US" sz="2400" dirty="0"/>
              <a:t>Country pages have:</a:t>
            </a:r>
          </a:p>
          <a:p>
            <a:pPr marL="273050" lvl="0" indent="-273050">
              <a:buFont typeface="Arial" panose="020B0604020202020204" pitchFamily="34" charset="0"/>
              <a:buChar char="•"/>
            </a:pPr>
            <a:r>
              <a:rPr lang="en-US" sz="2000" b="1" dirty="0">
                <a:solidFill>
                  <a:srgbClr val="148683"/>
                </a:solidFill>
              </a:rPr>
              <a:t>National </a:t>
            </a:r>
            <a:r>
              <a:rPr lang="en-US" sz="2000" b="1" dirty="0" err="1">
                <a:solidFill>
                  <a:srgbClr val="148683"/>
                </a:solidFill>
              </a:rPr>
              <a:t>Programme</a:t>
            </a:r>
            <a:r>
              <a:rPr lang="en-US" sz="2000" b="1" dirty="0">
                <a:solidFill>
                  <a:srgbClr val="148683"/>
                </a:solidFill>
              </a:rPr>
              <a:t> Timeline </a:t>
            </a:r>
            <a:r>
              <a:rPr lang="en-US" sz="2000" dirty="0"/>
              <a:t>to </a:t>
            </a:r>
            <a:r>
              <a:rPr lang="en-US" sz="2000" dirty="0" err="1"/>
              <a:t>analyse</a:t>
            </a:r>
            <a:r>
              <a:rPr lang="en-US" sz="2000" dirty="0"/>
              <a:t> progress and bottlenecks</a:t>
            </a:r>
          </a:p>
        </p:txBody>
      </p:sp>
    </p:spTree>
    <p:extLst>
      <p:ext uri="{BB962C8B-B14F-4D97-AF65-F5344CB8AC3E}">
        <p14:creationId xmlns:p14="http://schemas.microsoft.com/office/powerpoint/2010/main" val="287191665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19A3A0"/>
        </a:solidFill>
        <a:effectLst/>
      </p:bgPr>
    </p:bg>
    <p:spTree>
      <p:nvGrpSpPr>
        <p:cNvPr id="1" name=""/>
        <p:cNvGrpSpPr/>
        <p:nvPr/>
      </p:nvGrpSpPr>
      <p:grpSpPr>
        <a:xfrm>
          <a:off x="0" y="0"/>
          <a:ext cx="0" cy="0"/>
          <a:chOff x="0" y="0"/>
          <a:chExt cx="0" cy="0"/>
        </a:xfrm>
      </p:grpSpPr>
      <p:pic>
        <p:nvPicPr>
          <p:cNvPr id="3" name="Picture 2" descr="S:\GLOBAL PROGRAMME\GP Reporting\SNA-GP 2013 Annual Report\Photos for the Report\Aerial view of Bolivia forests towards Cobija.  Serena Fortuna.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525" y="2133600"/>
            <a:ext cx="9144000" cy="524663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81000" y="800725"/>
            <a:ext cx="8382000" cy="1446550"/>
          </a:xfrm>
          <a:prstGeom prst="rect">
            <a:avLst/>
          </a:prstGeom>
          <a:noFill/>
        </p:spPr>
        <p:txBody>
          <a:bodyPr wrap="square" rtlCol="0">
            <a:spAutoFit/>
          </a:bodyPr>
          <a:lstStyle/>
          <a:p>
            <a:pPr algn="ctr"/>
            <a:r>
              <a:rPr lang="fr-CH" sz="4400" b="1" dirty="0" smtClean="0">
                <a:solidFill>
                  <a:schemeClr val="bg1"/>
                </a:solidFill>
              </a:rPr>
              <a:t>2013 </a:t>
            </a:r>
            <a:r>
              <a:rPr lang="fr-CH" sz="4400" b="1" dirty="0" err="1" smtClean="0">
                <a:solidFill>
                  <a:schemeClr val="bg1"/>
                </a:solidFill>
              </a:rPr>
              <a:t>Annual</a:t>
            </a:r>
            <a:r>
              <a:rPr lang="fr-CH" sz="4400" b="1" dirty="0" smtClean="0">
                <a:solidFill>
                  <a:schemeClr val="bg1"/>
                </a:solidFill>
              </a:rPr>
              <a:t> Report</a:t>
            </a:r>
          </a:p>
          <a:p>
            <a:pPr algn="ctr"/>
            <a:r>
              <a:rPr lang="fr-CH" sz="4400" b="1" dirty="0" err="1" smtClean="0">
                <a:solidFill>
                  <a:schemeClr val="bg1"/>
                </a:solidFill>
              </a:rPr>
              <a:t>Highlights</a:t>
            </a:r>
            <a:endParaRPr lang="fr-CH" sz="4400" b="1" dirty="0">
              <a:solidFill>
                <a:schemeClr val="bg1"/>
              </a:solidFill>
            </a:endParaRPr>
          </a:p>
        </p:txBody>
      </p:sp>
    </p:spTree>
    <p:extLst>
      <p:ext uri="{BB962C8B-B14F-4D97-AF65-F5344CB8AC3E}">
        <p14:creationId xmlns:p14="http://schemas.microsoft.com/office/powerpoint/2010/main" val="163115178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ll Partner Countries and TS Countries (Dec 2013).pdf - Adobe Reader"/>
          <p:cNvPicPr>
            <a:picLocks noGrp="1" noChangeAspect="1"/>
          </p:cNvPicPr>
          <p:nvPr>
            <p:ph idx="1"/>
          </p:nvPr>
        </p:nvPicPr>
        <p:blipFill rotWithShape="1">
          <a:blip r:embed="rId3" cstate="print">
            <a:extLst>
              <a:ext uri="{28A0092B-C50C-407E-A947-70E740481C1C}">
                <a14:useLocalDpi xmlns:a14="http://schemas.microsoft.com/office/drawing/2010/main" val="0"/>
              </a:ext>
            </a:extLst>
          </a:blip>
          <a:srcRect l="7191" t="11030" r="5227" b="42302"/>
          <a:stretch/>
        </p:blipFill>
        <p:spPr>
          <a:xfrm>
            <a:off x="359228" y="1219200"/>
            <a:ext cx="8458200" cy="3733800"/>
          </a:xfrm>
          <a:ln>
            <a:solidFill>
              <a:srgbClr val="148683"/>
            </a:solidFill>
          </a:ln>
        </p:spPr>
      </p:pic>
      <p:sp>
        <p:nvSpPr>
          <p:cNvPr id="9" name="Rectangle 8"/>
          <p:cNvSpPr/>
          <p:nvPr/>
        </p:nvSpPr>
        <p:spPr>
          <a:xfrm>
            <a:off x="326571" y="5088806"/>
            <a:ext cx="3886200" cy="1323439"/>
          </a:xfrm>
          <a:prstGeom prst="rect">
            <a:avLst/>
          </a:prstGeom>
        </p:spPr>
        <p:txBody>
          <a:bodyPr wrap="square">
            <a:spAutoFit/>
          </a:bodyPr>
          <a:lstStyle/>
          <a:p>
            <a:pPr marL="355600" indent="-355600"/>
            <a:r>
              <a:rPr lang="en-US" sz="2000" b="1" dirty="0">
                <a:solidFill>
                  <a:srgbClr val="148683"/>
                </a:solidFill>
              </a:rPr>
              <a:t>49 	</a:t>
            </a:r>
            <a:r>
              <a:rPr lang="en-US" sz="2000" dirty="0" smtClean="0"/>
              <a:t>Partner </a:t>
            </a:r>
            <a:r>
              <a:rPr lang="en-US" sz="2000" dirty="0"/>
              <a:t>Countries </a:t>
            </a:r>
          </a:p>
          <a:p>
            <a:pPr marL="355600" indent="-355600"/>
            <a:r>
              <a:rPr lang="fr-CH" sz="2000" b="1" dirty="0">
                <a:solidFill>
                  <a:srgbClr val="148683"/>
                </a:solidFill>
              </a:rPr>
              <a:t>3   </a:t>
            </a:r>
            <a:r>
              <a:rPr lang="fr-CH" sz="2000" dirty="0" smtClean="0">
                <a:solidFill>
                  <a:srgbClr val="148683"/>
                </a:solidFill>
              </a:rPr>
              <a:t> </a:t>
            </a:r>
            <a:r>
              <a:rPr lang="fr-CH" sz="2000" dirty="0" smtClean="0"/>
              <a:t> new </a:t>
            </a:r>
            <a:r>
              <a:rPr lang="fr-CH" sz="2000" dirty="0"/>
              <a:t>Partner Countries (Madagascar, </a:t>
            </a:r>
            <a:r>
              <a:rPr lang="fr-CH" sz="2000" dirty="0" smtClean="0"/>
              <a:t> </a:t>
            </a:r>
            <a:r>
              <a:rPr lang="fr-CH" sz="2000" dirty="0" err="1" smtClean="0"/>
              <a:t>Tunisia</a:t>
            </a:r>
            <a:r>
              <a:rPr lang="fr-CH" sz="2000" dirty="0" smtClean="0"/>
              <a:t> </a:t>
            </a:r>
            <a:r>
              <a:rPr lang="fr-CH" sz="2000" dirty="0"/>
              <a:t>and Zimbabwe</a:t>
            </a:r>
            <a:r>
              <a:rPr lang="fr-CH" sz="2000" dirty="0" smtClean="0"/>
              <a:t>)</a:t>
            </a:r>
          </a:p>
        </p:txBody>
      </p:sp>
      <p:sp>
        <p:nvSpPr>
          <p:cNvPr id="25" name="Title 5"/>
          <p:cNvSpPr txBox="1">
            <a:spLocks/>
          </p:cNvSpPr>
          <p:nvPr/>
        </p:nvSpPr>
        <p:spPr>
          <a:xfrm>
            <a:off x="1905000" y="482927"/>
            <a:ext cx="5943600" cy="609599"/>
          </a:xfrm>
          <a:prstGeom prst="rect">
            <a:avLst/>
          </a:prstGeom>
        </p:spPr>
        <p:txBody>
          <a:bodyPr vert="horz" lIns="91440" tIns="45720" rIns="91440" bIns="45720" rtlCol="0" anchor="b">
            <a:normAutofit/>
          </a:bodyPr>
          <a:lstStyle>
            <a:lvl1pPr algn="l" defTabSz="914400" rtl="0" eaLnBrk="1" latinLnBrk="0" hangingPunct="1">
              <a:spcBef>
                <a:spcPct val="0"/>
              </a:spcBef>
              <a:buNone/>
              <a:defRPr sz="2000" b="1" kern="1200">
                <a:solidFill>
                  <a:schemeClr val="tx1"/>
                </a:solidFill>
                <a:latin typeface="+mj-lt"/>
                <a:ea typeface="+mj-ea"/>
                <a:cs typeface="+mj-cs"/>
              </a:defRPr>
            </a:lvl1pPr>
          </a:lstStyle>
          <a:p>
            <a:pPr algn="ctr"/>
            <a:r>
              <a:rPr lang="fr-CH" sz="3200" dirty="0" smtClean="0">
                <a:solidFill>
                  <a:srgbClr val="148683"/>
                </a:solidFill>
              </a:rPr>
              <a:t>UN-REDD Programme </a:t>
            </a:r>
            <a:r>
              <a:rPr lang="fr-CH" sz="3200" dirty="0" err="1" smtClean="0">
                <a:solidFill>
                  <a:srgbClr val="148683"/>
                </a:solidFill>
              </a:rPr>
              <a:t>Highlights</a:t>
            </a:r>
            <a:endParaRPr lang="fr-CH" sz="3200" dirty="0">
              <a:solidFill>
                <a:srgbClr val="148683"/>
              </a:solidFill>
            </a:endParaRPr>
          </a:p>
        </p:txBody>
      </p:sp>
      <p:graphicFrame>
        <p:nvGraphicFramePr>
          <p:cNvPr id="13" name="Table 12"/>
          <p:cNvGraphicFramePr>
            <a:graphicFrameLocks noGrp="1"/>
          </p:cNvGraphicFramePr>
          <p:nvPr>
            <p:extLst>
              <p:ext uri="{D42A27DB-BD31-4B8C-83A1-F6EECF244321}">
                <p14:modId xmlns:p14="http://schemas.microsoft.com/office/powerpoint/2010/main" val="2834972426"/>
              </p:ext>
            </p:extLst>
          </p:nvPr>
        </p:nvGraphicFramePr>
        <p:xfrm>
          <a:off x="4038600" y="5059680"/>
          <a:ext cx="4824349" cy="1706036"/>
        </p:xfrm>
        <a:graphic>
          <a:graphicData uri="http://schemas.openxmlformats.org/drawingml/2006/table">
            <a:tbl>
              <a:tblPr firstRow="1" bandRow="1">
                <a:tableStyleId>{5C22544A-7EE6-4342-B048-85BDC9FD1C3A}</a:tableStyleId>
              </a:tblPr>
              <a:tblGrid>
                <a:gridCol w="4824349"/>
              </a:tblGrid>
              <a:tr h="91355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CH" sz="2000" b="0" baseline="0" dirty="0" smtClean="0">
                          <a:solidFill>
                            <a:schemeClr val="tx1"/>
                          </a:solidFill>
                        </a:rPr>
                        <a:t>        </a:t>
                      </a:r>
                      <a:r>
                        <a:rPr lang="fr-CH" sz="2000" b="1" baseline="0" dirty="0" smtClean="0">
                          <a:solidFill>
                            <a:srgbClr val="148683"/>
                          </a:solidFill>
                        </a:rPr>
                        <a:t>18</a:t>
                      </a:r>
                      <a:r>
                        <a:rPr lang="fr-CH" sz="2000" b="0" baseline="0" dirty="0" smtClean="0">
                          <a:solidFill>
                            <a:schemeClr val="tx1"/>
                          </a:solidFill>
                        </a:rPr>
                        <a:t> Countries </a:t>
                      </a:r>
                      <a:r>
                        <a:rPr lang="fr-CH" sz="2000" baseline="0" dirty="0" err="1" smtClean="0">
                          <a:solidFill>
                            <a:schemeClr val="tx1"/>
                          </a:solidFill>
                        </a:rPr>
                        <a:t>with</a:t>
                      </a:r>
                      <a:r>
                        <a:rPr lang="fr-CH" sz="2000" baseline="0" dirty="0" smtClean="0">
                          <a:solidFill>
                            <a:schemeClr val="tx1"/>
                          </a:solidFill>
                        </a:rPr>
                        <a:t> National Programme</a:t>
                      </a:r>
                    </a:p>
                    <a:p>
                      <a:pPr marL="0" marR="0" indent="0" algn="l" defTabSz="914400" rtl="0" eaLnBrk="1" fontAlgn="auto" latinLnBrk="0" hangingPunct="1">
                        <a:lnSpc>
                          <a:spcPct val="100000"/>
                        </a:lnSpc>
                        <a:spcBef>
                          <a:spcPts val="0"/>
                        </a:spcBef>
                        <a:spcAft>
                          <a:spcPts val="0"/>
                        </a:spcAft>
                        <a:buClrTx/>
                        <a:buSzTx/>
                        <a:buFontTx/>
                        <a:buNone/>
                        <a:tabLst/>
                        <a:defRPr/>
                      </a:pPr>
                      <a:r>
                        <a:rPr lang="fr-CH" sz="1000" baseline="0" dirty="0" smtClean="0">
                          <a:solidFill>
                            <a:schemeClr val="tx1"/>
                          </a:solidFill>
                        </a:rPr>
                        <a:t> </a:t>
                      </a:r>
                      <a:endParaRPr lang="fr-CH" sz="1000" dirty="0" smtClean="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fr-CH" sz="2000" b="0" dirty="0" smtClean="0">
                          <a:solidFill>
                            <a:schemeClr val="tx1"/>
                          </a:solidFill>
                        </a:rPr>
                        <a:t>        </a:t>
                      </a:r>
                      <a:r>
                        <a:rPr lang="fr-CH" sz="2000" b="0" dirty="0" err="1" smtClean="0">
                          <a:solidFill>
                            <a:schemeClr val="tx1"/>
                          </a:solidFill>
                        </a:rPr>
                        <a:t>Other</a:t>
                      </a:r>
                      <a:r>
                        <a:rPr lang="fr-CH" sz="2000" b="0" baseline="0" dirty="0" smtClean="0">
                          <a:solidFill>
                            <a:schemeClr val="tx1"/>
                          </a:solidFill>
                        </a:rPr>
                        <a:t> Partner countries </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31253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CH" sz="2000" dirty="0" smtClean="0">
                          <a:solidFill>
                            <a:schemeClr val="tx1"/>
                          </a:solidFill>
                        </a:rPr>
                        <a:t>       </a:t>
                      </a:r>
                      <a:r>
                        <a:rPr lang="fr-CH" sz="2000" b="0" dirty="0" smtClean="0">
                          <a:solidFill>
                            <a:schemeClr val="tx1"/>
                          </a:solidFill>
                        </a:rPr>
                        <a:t> </a:t>
                      </a:r>
                      <a:r>
                        <a:rPr lang="fr-CH" sz="2000" b="1" dirty="0" smtClean="0">
                          <a:solidFill>
                            <a:srgbClr val="148683"/>
                          </a:solidFill>
                        </a:rPr>
                        <a:t>28</a:t>
                      </a:r>
                      <a:r>
                        <a:rPr lang="fr-CH" sz="2000" b="1" baseline="0" dirty="0" smtClean="0">
                          <a:solidFill>
                            <a:schemeClr val="tx1"/>
                          </a:solidFill>
                        </a:rPr>
                        <a:t> </a:t>
                      </a:r>
                      <a:r>
                        <a:rPr lang="fr-CH" sz="2000" baseline="0" dirty="0" smtClean="0">
                          <a:solidFill>
                            <a:schemeClr val="tx1"/>
                          </a:solidFill>
                        </a:rPr>
                        <a:t>Countries </a:t>
                      </a:r>
                      <a:r>
                        <a:rPr lang="fr-CH" sz="2000" b="1" baseline="0" dirty="0" err="1" smtClean="0">
                          <a:solidFill>
                            <a:schemeClr val="tx1"/>
                          </a:solidFill>
                        </a:rPr>
                        <a:t>with</a:t>
                      </a:r>
                      <a:r>
                        <a:rPr lang="fr-CH" sz="2000" b="1" baseline="0" dirty="0" smtClean="0">
                          <a:solidFill>
                            <a:schemeClr val="tx1"/>
                          </a:solidFill>
                        </a:rPr>
                        <a:t> </a:t>
                      </a:r>
                      <a:r>
                        <a:rPr lang="fr-CH" sz="2000" b="1" baseline="0" dirty="0" err="1" smtClean="0">
                          <a:solidFill>
                            <a:schemeClr val="tx1"/>
                          </a:solidFill>
                        </a:rPr>
                        <a:t>Targeted</a:t>
                      </a:r>
                      <a:r>
                        <a:rPr lang="fr-CH" sz="2000" b="1" baseline="0" dirty="0" smtClean="0">
                          <a:solidFill>
                            <a:schemeClr val="tx1"/>
                          </a:solidFill>
                        </a:rPr>
                        <a:t> Support</a:t>
                      </a:r>
                      <a:endParaRPr lang="fr-CH" sz="2000" b="1" dirty="0" smtClean="0">
                        <a:solidFill>
                          <a:schemeClr val="tx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31253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CH" sz="2000" b="1" dirty="0" smtClean="0">
                          <a:solidFill>
                            <a:srgbClr val="148683"/>
                          </a:solidFill>
                        </a:rPr>
                        <a:t>        37 </a:t>
                      </a:r>
                      <a:r>
                        <a:rPr lang="fr-CH" sz="2000" dirty="0" smtClean="0">
                          <a:solidFill>
                            <a:srgbClr val="148683"/>
                          </a:solidFill>
                        </a:rPr>
                        <a:t> </a:t>
                      </a:r>
                      <a:r>
                        <a:rPr lang="fr-CH" sz="2000" dirty="0" smtClean="0"/>
                        <a:t>Countries </a:t>
                      </a:r>
                      <a:r>
                        <a:rPr lang="fr-CH" sz="2000" dirty="0" err="1" smtClean="0"/>
                        <a:t>received</a:t>
                      </a:r>
                      <a:r>
                        <a:rPr lang="fr-CH" sz="2000" dirty="0" smtClean="0"/>
                        <a:t> </a:t>
                      </a:r>
                      <a:r>
                        <a:rPr lang="fr-CH" sz="2000" dirty="0" err="1" smtClean="0"/>
                        <a:t>backstopping</a:t>
                      </a:r>
                      <a:endParaRPr lang="fr-CH" sz="2000" dirty="0" smtClean="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pic>
        <p:nvPicPr>
          <p:cNvPr id="14" name="Picture 13" descr="All Partner Countries and TS Countries (Dec 2013).pdf - Adobe Reader"/>
          <p:cNvPicPr>
            <a:picLocks noChangeAspect="1"/>
          </p:cNvPicPr>
          <p:nvPr/>
        </p:nvPicPr>
        <p:blipFill rotWithShape="1">
          <a:blip r:embed="rId3" cstate="print">
            <a:extLst>
              <a:ext uri="{28A0092B-C50C-407E-A947-70E740481C1C}">
                <a14:useLocalDpi xmlns:a14="http://schemas.microsoft.com/office/drawing/2010/main" val="0"/>
              </a:ext>
            </a:extLst>
          </a:blip>
          <a:srcRect l="9783" t="59740" r="87278" b="35758"/>
          <a:stretch/>
        </p:blipFill>
        <p:spPr>
          <a:xfrm>
            <a:off x="4212771" y="5147928"/>
            <a:ext cx="261257" cy="308759"/>
          </a:xfrm>
          <a:prstGeom prst="rect">
            <a:avLst/>
          </a:prstGeom>
        </p:spPr>
      </p:pic>
      <p:pic>
        <p:nvPicPr>
          <p:cNvPr id="15" name="Picture 14" descr="All Partner Countries and TS Countries (Dec 2013).pdf - Adobe Reader"/>
          <p:cNvPicPr>
            <a:picLocks noChangeAspect="1"/>
          </p:cNvPicPr>
          <p:nvPr/>
        </p:nvPicPr>
        <p:blipFill rotWithShape="1">
          <a:blip r:embed="rId3" cstate="print">
            <a:extLst>
              <a:ext uri="{28A0092B-C50C-407E-A947-70E740481C1C}">
                <a14:useLocalDpi xmlns:a14="http://schemas.microsoft.com/office/drawing/2010/main" val="0"/>
              </a:ext>
            </a:extLst>
          </a:blip>
          <a:srcRect l="9783" t="70302" r="87545" b="26061"/>
          <a:stretch/>
        </p:blipFill>
        <p:spPr>
          <a:xfrm>
            <a:off x="4230582" y="5655032"/>
            <a:ext cx="237509" cy="249382"/>
          </a:xfrm>
          <a:prstGeom prst="rect">
            <a:avLst/>
          </a:prstGeom>
        </p:spPr>
      </p:pic>
      <p:pic>
        <p:nvPicPr>
          <p:cNvPr id="16" name="Picture 15" descr="All Partner Countries and TS Countries (Dec 2013).pdf - Adobe Reader"/>
          <p:cNvPicPr>
            <a:picLocks noChangeAspect="1"/>
          </p:cNvPicPr>
          <p:nvPr/>
        </p:nvPicPr>
        <p:blipFill rotWithShape="1">
          <a:blip r:embed="rId3" cstate="print">
            <a:extLst>
              <a:ext uri="{28A0092B-C50C-407E-A947-70E740481C1C}">
                <a14:useLocalDpi xmlns:a14="http://schemas.microsoft.com/office/drawing/2010/main" val="0"/>
              </a:ext>
            </a:extLst>
          </a:blip>
          <a:srcRect l="9649" t="84416" r="87278" b="12034"/>
          <a:stretch/>
        </p:blipFill>
        <p:spPr>
          <a:xfrm>
            <a:off x="4230582" y="6110003"/>
            <a:ext cx="273133" cy="243443"/>
          </a:xfrm>
          <a:prstGeom prst="rect">
            <a:avLst/>
          </a:prstGeom>
        </p:spPr>
      </p:pic>
    </p:spTree>
    <p:extLst>
      <p:ext uri="{BB962C8B-B14F-4D97-AF65-F5344CB8AC3E}">
        <p14:creationId xmlns:p14="http://schemas.microsoft.com/office/powerpoint/2010/main" val="113626293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14818" y="1295400"/>
            <a:ext cx="8600581" cy="4647426"/>
          </a:xfrm>
          <a:prstGeom prst="rect">
            <a:avLst/>
          </a:prstGeom>
        </p:spPr>
        <p:txBody>
          <a:bodyPr wrap="square">
            <a:spAutoFit/>
          </a:bodyPr>
          <a:lstStyle/>
          <a:p>
            <a:pPr marL="534988" indent="-534988"/>
            <a:r>
              <a:rPr lang="fr-CH" sz="2400" b="1" dirty="0" smtClean="0">
                <a:solidFill>
                  <a:srgbClr val="148683"/>
                </a:solidFill>
              </a:rPr>
              <a:t>5 </a:t>
            </a:r>
            <a:r>
              <a:rPr lang="fr-CH" sz="2400" b="1" dirty="0" err="1">
                <a:solidFill>
                  <a:srgbClr val="148683"/>
                </a:solidFill>
              </a:rPr>
              <a:t>year</a:t>
            </a:r>
            <a:r>
              <a:rPr lang="fr-CH" sz="2400" b="1" dirty="0">
                <a:solidFill>
                  <a:srgbClr val="148683"/>
                </a:solidFill>
              </a:rPr>
              <a:t> </a:t>
            </a:r>
            <a:r>
              <a:rPr lang="fr-CH" sz="2400" dirty="0" err="1" smtClean="0"/>
              <a:t>anniversary</a:t>
            </a:r>
            <a:r>
              <a:rPr lang="fr-CH" sz="2400" dirty="0" smtClean="0"/>
              <a:t>:</a:t>
            </a:r>
          </a:p>
          <a:p>
            <a:pPr marL="273050" indent="-273050">
              <a:buFont typeface="Wingdings" panose="05000000000000000000" pitchFamily="2" charset="2"/>
              <a:buChar char="Ø"/>
            </a:pPr>
            <a:r>
              <a:rPr lang="fr-CH" sz="2000" dirty="0" smtClean="0"/>
              <a:t>5 </a:t>
            </a:r>
            <a:r>
              <a:rPr lang="fr-CH" sz="2000" dirty="0" err="1"/>
              <a:t>year</a:t>
            </a:r>
            <a:r>
              <a:rPr lang="fr-CH" sz="2000" dirty="0"/>
              <a:t> </a:t>
            </a:r>
            <a:r>
              <a:rPr lang="fr-CH" sz="2000" dirty="0" smtClean="0"/>
              <a:t>stock-</a:t>
            </a:r>
            <a:r>
              <a:rPr lang="fr-CH" sz="2000" dirty="0" err="1" smtClean="0"/>
              <a:t>taking</a:t>
            </a:r>
            <a:endParaRPr lang="fr-CH" sz="2000" dirty="0" smtClean="0"/>
          </a:p>
          <a:p>
            <a:pPr marL="273050" indent="-273050">
              <a:buFont typeface="Wingdings" panose="05000000000000000000" pitchFamily="2" charset="2"/>
              <a:buChar char="Ø"/>
            </a:pPr>
            <a:r>
              <a:rPr lang="fr-CH" sz="2000" dirty="0" err="1" smtClean="0"/>
              <a:t>Looking</a:t>
            </a:r>
            <a:r>
              <a:rPr lang="fr-CH" sz="2000" dirty="0" smtClean="0"/>
              <a:t> </a:t>
            </a:r>
            <a:r>
              <a:rPr lang="fr-CH" sz="2000" dirty="0" err="1" smtClean="0"/>
              <a:t>ahead</a:t>
            </a:r>
            <a:r>
              <a:rPr lang="fr-CH" sz="2000" dirty="0"/>
              <a:t> </a:t>
            </a:r>
            <a:r>
              <a:rPr lang="fr-CH" sz="2000" dirty="0" smtClean="0"/>
              <a:t>post 2015</a:t>
            </a:r>
          </a:p>
          <a:p>
            <a:pPr marL="534988" indent="-534988">
              <a:buFont typeface="Wingdings" panose="05000000000000000000" pitchFamily="2" charset="2"/>
              <a:buChar char="Ø"/>
            </a:pPr>
            <a:endParaRPr lang="fr-CH" sz="1000" dirty="0" smtClean="0"/>
          </a:p>
          <a:p>
            <a:pPr marL="534988" indent="-534988">
              <a:buFont typeface="Wingdings" panose="05000000000000000000" pitchFamily="2" charset="2"/>
              <a:buChar char="Ø"/>
            </a:pPr>
            <a:endParaRPr lang="fr-CH" sz="1000" dirty="0" smtClean="0"/>
          </a:p>
          <a:p>
            <a:pPr marL="534988" indent="-534988"/>
            <a:r>
              <a:rPr lang="fr-CH" sz="2400" dirty="0" err="1" smtClean="0"/>
              <a:t>Expanded</a:t>
            </a:r>
            <a:r>
              <a:rPr lang="fr-CH" sz="2400" dirty="0" smtClean="0"/>
              <a:t> </a:t>
            </a:r>
            <a:r>
              <a:rPr lang="fr-CH" sz="2400" b="1" dirty="0">
                <a:solidFill>
                  <a:srgbClr val="148683"/>
                </a:solidFill>
              </a:rPr>
              <a:t>country focus</a:t>
            </a:r>
            <a:r>
              <a:rPr lang="fr-CH" sz="2400" dirty="0" smtClean="0"/>
              <a:t>:</a:t>
            </a:r>
          </a:p>
          <a:p>
            <a:pPr marL="273050" indent="-273050">
              <a:buFont typeface="Wingdings" panose="05000000000000000000" pitchFamily="2" charset="2"/>
              <a:buChar char="Ø"/>
            </a:pPr>
            <a:r>
              <a:rPr lang="fr-CH" sz="2000" dirty="0" err="1"/>
              <a:t>Delivery</a:t>
            </a:r>
            <a:r>
              <a:rPr lang="fr-CH" sz="2000" dirty="0"/>
              <a:t> </a:t>
            </a:r>
            <a:r>
              <a:rPr lang="fr-CH" sz="2000" dirty="0" err="1"/>
              <a:t>modalities</a:t>
            </a:r>
            <a:r>
              <a:rPr lang="fr-CH" sz="2000" dirty="0"/>
              <a:t> are more </a:t>
            </a:r>
            <a:r>
              <a:rPr lang="fr-CH" sz="2000" dirty="0" err="1"/>
              <a:t>integrated</a:t>
            </a:r>
            <a:r>
              <a:rPr lang="fr-CH" sz="2000" dirty="0"/>
              <a:t> and </a:t>
            </a:r>
            <a:r>
              <a:rPr lang="fr-CH" sz="2000" dirty="0" err="1"/>
              <a:t>mutually</a:t>
            </a:r>
            <a:r>
              <a:rPr lang="fr-CH" sz="2000" dirty="0"/>
              <a:t> </a:t>
            </a:r>
            <a:r>
              <a:rPr lang="fr-CH" sz="2000" dirty="0" err="1" smtClean="0"/>
              <a:t>complementary</a:t>
            </a:r>
            <a:endParaRPr lang="fr-CH" sz="2000" dirty="0" smtClean="0"/>
          </a:p>
          <a:p>
            <a:pPr marL="273050" indent="-273050">
              <a:buFont typeface="Wingdings" panose="05000000000000000000" pitchFamily="2" charset="2"/>
              <a:buChar char="Ø"/>
            </a:pPr>
            <a:r>
              <a:rPr lang="fr-CH" sz="2000" dirty="0" err="1" smtClean="0"/>
              <a:t>Increased</a:t>
            </a:r>
            <a:r>
              <a:rPr lang="fr-CH" sz="2000" dirty="0" smtClean="0"/>
              <a:t> </a:t>
            </a:r>
            <a:r>
              <a:rPr lang="fr-CH" sz="2000" dirty="0" err="1" smtClean="0"/>
              <a:t>number</a:t>
            </a:r>
            <a:r>
              <a:rPr lang="fr-CH" sz="2000" dirty="0" smtClean="0"/>
              <a:t> of countries </a:t>
            </a:r>
            <a:r>
              <a:rPr lang="fr-CH" sz="2000" dirty="0" err="1" smtClean="0"/>
              <a:t>identifying</a:t>
            </a:r>
            <a:r>
              <a:rPr lang="fr-CH" sz="2000" dirty="0" smtClean="0"/>
              <a:t> </a:t>
            </a:r>
            <a:r>
              <a:rPr lang="fr-CH" sz="2000" dirty="0" err="1" smtClean="0"/>
              <a:t>needs</a:t>
            </a:r>
            <a:r>
              <a:rPr lang="fr-CH" sz="2000" dirty="0" smtClean="0"/>
              <a:t> and </a:t>
            </a:r>
            <a:r>
              <a:rPr lang="fr-CH" sz="2000" dirty="0" err="1" smtClean="0"/>
              <a:t>requesting</a:t>
            </a:r>
            <a:r>
              <a:rPr lang="fr-CH" sz="2000" dirty="0" smtClean="0"/>
              <a:t> support in </a:t>
            </a:r>
            <a:r>
              <a:rPr lang="fr-CH" sz="2000" dirty="0" err="1" smtClean="0"/>
              <a:t>their</a:t>
            </a:r>
            <a:r>
              <a:rPr lang="fr-CH" sz="2000" dirty="0" smtClean="0"/>
              <a:t> REDD+ efforts</a:t>
            </a:r>
          </a:p>
          <a:p>
            <a:endParaRPr lang="fr-CH" sz="1000" dirty="0" smtClean="0"/>
          </a:p>
          <a:p>
            <a:endParaRPr lang="fr-CH" sz="1000" dirty="0" smtClean="0"/>
          </a:p>
          <a:p>
            <a:pPr marL="534988" indent="-534988">
              <a:tabLst>
                <a:tab pos="180975" algn="l"/>
              </a:tabLst>
            </a:pPr>
            <a:r>
              <a:rPr lang="fr-CH" sz="2400" b="1" dirty="0">
                <a:solidFill>
                  <a:srgbClr val="148683"/>
                </a:solidFill>
              </a:rPr>
              <a:t>US$ 60.9 million </a:t>
            </a:r>
            <a:r>
              <a:rPr lang="fr-CH" sz="2400" dirty="0" err="1"/>
              <a:t>additional</a:t>
            </a:r>
            <a:r>
              <a:rPr lang="fr-CH" sz="2400" dirty="0"/>
              <a:t> </a:t>
            </a:r>
            <a:r>
              <a:rPr lang="fr-CH" sz="2400" dirty="0" err="1"/>
              <a:t>funding</a:t>
            </a:r>
            <a:r>
              <a:rPr lang="fr-CH" sz="2400" dirty="0"/>
              <a:t> in 2013</a:t>
            </a:r>
            <a:r>
              <a:rPr lang="fr-CH" sz="2400" dirty="0" smtClean="0"/>
              <a:t>:</a:t>
            </a:r>
          </a:p>
          <a:p>
            <a:pPr marL="534988" indent="-534988">
              <a:tabLst>
                <a:tab pos="180975" algn="l"/>
              </a:tabLst>
            </a:pPr>
            <a:endParaRPr lang="fr-CH" sz="2400" dirty="0"/>
          </a:p>
          <a:p>
            <a:endParaRPr lang="fr-CH" sz="2000" dirty="0" smtClean="0"/>
          </a:p>
          <a:p>
            <a:endParaRPr lang="en-US" sz="2000" dirty="0"/>
          </a:p>
          <a:p>
            <a:endParaRPr lang="en-US" sz="2000" dirty="0" smtClean="0"/>
          </a:p>
        </p:txBody>
      </p:sp>
      <p:sp>
        <p:nvSpPr>
          <p:cNvPr id="4" name="Rectangle 3"/>
          <p:cNvSpPr/>
          <p:nvPr/>
        </p:nvSpPr>
        <p:spPr>
          <a:xfrm>
            <a:off x="1676400" y="381000"/>
            <a:ext cx="6858000" cy="584775"/>
          </a:xfrm>
          <a:prstGeom prst="rect">
            <a:avLst/>
          </a:prstGeom>
        </p:spPr>
        <p:txBody>
          <a:bodyPr wrap="square">
            <a:spAutoFit/>
          </a:bodyPr>
          <a:lstStyle/>
          <a:p>
            <a:pPr algn="ctr"/>
            <a:r>
              <a:rPr lang="fr-CH" sz="3200" b="1" dirty="0" smtClean="0">
                <a:solidFill>
                  <a:srgbClr val="148683"/>
                </a:solidFill>
              </a:rPr>
              <a:t>Programme </a:t>
            </a:r>
            <a:r>
              <a:rPr lang="fr-CH" sz="3200" b="1" dirty="0" err="1" smtClean="0">
                <a:solidFill>
                  <a:srgbClr val="148683"/>
                </a:solidFill>
              </a:rPr>
              <a:t>Highlights</a:t>
            </a:r>
            <a:endParaRPr lang="fr-CH" sz="3200" b="1" dirty="0" smtClean="0">
              <a:solidFill>
                <a:srgbClr val="148683"/>
              </a:solidFill>
            </a:endParaRPr>
          </a:p>
        </p:txBody>
      </p:sp>
      <p:graphicFrame>
        <p:nvGraphicFramePr>
          <p:cNvPr id="3" name="Table 2"/>
          <p:cNvGraphicFramePr>
            <a:graphicFrameLocks noGrp="1"/>
          </p:cNvGraphicFramePr>
          <p:nvPr>
            <p:extLst>
              <p:ext uri="{D42A27DB-BD31-4B8C-83A1-F6EECF244321}">
                <p14:modId xmlns:p14="http://schemas.microsoft.com/office/powerpoint/2010/main" val="2893256069"/>
              </p:ext>
            </p:extLst>
          </p:nvPr>
        </p:nvGraphicFramePr>
        <p:xfrm>
          <a:off x="462208" y="4800600"/>
          <a:ext cx="8305800" cy="914400"/>
        </p:xfrm>
        <a:graphic>
          <a:graphicData uri="http://schemas.openxmlformats.org/drawingml/2006/table">
            <a:tbl>
              <a:tblPr firstRow="1" bandRow="1">
                <a:tableStyleId>{5C22544A-7EE6-4342-B048-85BDC9FD1C3A}</a:tableStyleId>
              </a:tblPr>
              <a:tblGrid>
                <a:gridCol w="1569472"/>
                <a:gridCol w="1617637"/>
                <a:gridCol w="1796371"/>
                <a:gridCol w="1810070"/>
                <a:gridCol w="1512250"/>
              </a:tblGrid>
              <a:tr h="243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400" dirty="0" smtClean="0">
                          <a:solidFill>
                            <a:srgbClr val="148683"/>
                          </a:solidFill>
                        </a:rPr>
                        <a:t>Denmark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400" dirty="0" smtClean="0">
                          <a:solidFill>
                            <a:srgbClr val="148683"/>
                          </a:solidFill>
                        </a:rPr>
                        <a:t>EU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400" dirty="0" smtClean="0">
                          <a:solidFill>
                            <a:srgbClr val="148683"/>
                          </a:solidFill>
                        </a:rPr>
                        <a:t>Luxembourg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400" dirty="0" smtClean="0">
                          <a:solidFill>
                            <a:srgbClr val="148683"/>
                          </a:solidFill>
                        </a:rPr>
                        <a:t>Norway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400" dirty="0" smtClean="0">
                          <a:solidFill>
                            <a:srgbClr val="148683"/>
                          </a:solidFill>
                        </a:rPr>
                        <a:t>Spain</a:t>
                      </a:r>
                      <a:endParaRPr lang="fr-CH" sz="2400" dirty="0" smtClean="0">
                        <a:solidFill>
                          <a:srgbClr val="148683"/>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70840">
                <a:tc>
                  <a:txBody>
                    <a:bodyPr/>
                    <a:lstStyle/>
                    <a:p>
                      <a:r>
                        <a:rPr lang="en-US" sz="2400" dirty="0" smtClean="0">
                          <a:solidFill>
                            <a:schemeClr val="tx1"/>
                          </a:solidFill>
                        </a:rPr>
                        <a:t>US$ 1.8 m</a:t>
                      </a:r>
                      <a:endParaRPr lang="en-US" sz="2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2400" dirty="0" smtClean="0">
                          <a:solidFill>
                            <a:schemeClr val="tx1"/>
                          </a:solidFill>
                        </a:rPr>
                        <a:t>US$ 11.7 m</a:t>
                      </a:r>
                      <a:endParaRPr lang="en-US" sz="2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2400" dirty="0" smtClean="0">
                          <a:solidFill>
                            <a:schemeClr val="tx1"/>
                          </a:solidFill>
                        </a:rPr>
                        <a:t>US$ 2.6 m</a:t>
                      </a:r>
                      <a:endParaRPr lang="en-US" sz="2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2400" dirty="0" smtClean="0">
                          <a:solidFill>
                            <a:schemeClr val="tx1"/>
                          </a:solidFill>
                        </a:rPr>
                        <a:t>US$ 42.2 m</a:t>
                      </a:r>
                      <a:endParaRPr lang="en-US" sz="2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2400" dirty="0" smtClean="0">
                          <a:solidFill>
                            <a:schemeClr val="tx1"/>
                          </a:solidFill>
                        </a:rPr>
                        <a:t>US$ 2.4 m</a:t>
                      </a:r>
                      <a:endParaRPr lang="en-US" sz="2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Tree>
    <p:extLst>
      <p:ext uri="{BB962C8B-B14F-4D97-AF65-F5344CB8AC3E}">
        <p14:creationId xmlns:p14="http://schemas.microsoft.com/office/powerpoint/2010/main" val="254283981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1BB1AD"/>
        </a:solidFill>
        <a:effectLst/>
      </p:bgPr>
    </p:bg>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524001"/>
            <a:ext cx="9144000" cy="5334000"/>
          </a:xfrm>
          <a:prstGeom prst="rect">
            <a:avLst/>
          </a:prstGeom>
        </p:spPr>
      </p:pic>
      <p:sp>
        <p:nvSpPr>
          <p:cNvPr id="4" name="TextBox 3"/>
          <p:cNvSpPr txBox="1"/>
          <p:nvPr/>
        </p:nvSpPr>
        <p:spPr>
          <a:xfrm>
            <a:off x="381000" y="800725"/>
            <a:ext cx="8382000" cy="1446550"/>
          </a:xfrm>
          <a:prstGeom prst="rect">
            <a:avLst/>
          </a:prstGeom>
          <a:noFill/>
        </p:spPr>
        <p:txBody>
          <a:bodyPr wrap="square" rtlCol="0">
            <a:spAutoFit/>
          </a:bodyPr>
          <a:lstStyle/>
          <a:p>
            <a:pPr algn="ctr"/>
            <a:r>
              <a:rPr lang="fr-CH" sz="4400" b="1" dirty="0" smtClean="0">
                <a:solidFill>
                  <a:schemeClr val="bg1"/>
                </a:solidFill>
              </a:rPr>
              <a:t>2013 </a:t>
            </a:r>
            <a:r>
              <a:rPr lang="fr-CH" sz="4400" b="1" dirty="0" err="1" smtClean="0">
                <a:solidFill>
                  <a:schemeClr val="bg1"/>
                </a:solidFill>
              </a:rPr>
              <a:t>Annual</a:t>
            </a:r>
            <a:r>
              <a:rPr lang="fr-CH" sz="4400" b="1" dirty="0" smtClean="0">
                <a:solidFill>
                  <a:schemeClr val="bg1"/>
                </a:solidFill>
              </a:rPr>
              <a:t> Report</a:t>
            </a:r>
          </a:p>
          <a:p>
            <a:pPr algn="ctr"/>
            <a:r>
              <a:rPr lang="fr-CH" sz="4400" b="1" dirty="0" smtClean="0">
                <a:solidFill>
                  <a:schemeClr val="bg1"/>
                </a:solidFill>
              </a:rPr>
              <a:t>SNA </a:t>
            </a:r>
            <a:r>
              <a:rPr lang="fr-CH" sz="4400" b="1" dirty="0" err="1" smtClean="0">
                <a:solidFill>
                  <a:schemeClr val="bg1"/>
                </a:solidFill>
              </a:rPr>
              <a:t>Highlights</a:t>
            </a:r>
            <a:endParaRPr lang="fr-CH" sz="4400" b="1" dirty="0">
              <a:solidFill>
                <a:schemeClr val="bg1"/>
              </a:solidFill>
            </a:endParaRPr>
          </a:p>
        </p:txBody>
      </p:sp>
    </p:spTree>
    <p:extLst>
      <p:ext uri="{BB962C8B-B14F-4D97-AF65-F5344CB8AC3E}">
        <p14:creationId xmlns:p14="http://schemas.microsoft.com/office/powerpoint/2010/main" val="232347744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81000" y="1402278"/>
            <a:ext cx="5867400" cy="2102922"/>
          </a:xfrm>
        </p:spPr>
        <p:txBody>
          <a:bodyPr>
            <a:noAutofit/>
          </a:bodyPr>
          <a:lstStyle/>
          <a:p>
            <a:pPr>
              <a:buFont typeface="Wingdings" panose="05000000000000000000" pitchFamily="2" charset="2"/>
              <a:buChar char="ü"/>
            </a:pPr>
            <a:r>
              <a:rPr lang="en-GB" sz="2400" dirty="0" smtClean="0"/>
              <a:t>Countries significantly progressed on the </a:t>
            </a:r>
            <a:r>
              <a:rPr lang="en-GB" sz="2400" b="1" dirty="0">
                <a:solidFill>
                  <a:srgbClr val="148683"/>
                </a:solidFill>
              </a:rPr>
              <a:t>NFMS pillars and MRV </a:t>
            </a:r>
            <a:r>
              <a:rPr lang="en-GB" sz="2400" dirty="0" smtClean="0"/>
              <a:t>with enhanced knowledge and capacity in 17 countries with National Programmes and in further 12 countries with targeted support.</a:t>
            </a:r>
          </a:p>
        </p:txBody>
      </p:sp>
      <p:sp>
        <p:nvSpPr>
          <p:cNvPr id="6" name="Title 1"/>
          <p:cNvSpPr>
            <a:spLocks noGrp="1"/>
          </p:cNvSpPr>
          <p:nvPr>
            <p:ph type="title"/>
          </p:nvPr>
        </p:nvSpPr>
        <p:spPr>
          <a:xfrm>
            <a:off x="1524000" y="533400"/>
            <a:ext cx="7620000" cy="584775"/>
          </a:xfrm>
        </p:spPr>
        <p:txBody>
          <a:bodyPr vert="horz" wrap="square" lIns="91440" tIns="45720" rIns="91440" bIns="45720" rtlCol="0" anchor="ctr">
            <a:spAutoFit/>
          </a:bodyPr>
          <a:lstStyle/>
          <a:p>
            <a:r>
              <a:rPr lang="fr-CH" sz="3200" b="1" dirty="0" smtClean="0">
                <a:solidFill>
                  <a:srgbClr val="148683"/>
                </a:solidFill>
                <a:latin typeface="+mn-lt"/>
                <a:ea typeface="+mn-ea"/>
                <a:cs typeface="+mn-cs"/>
              </a:rPr>
              <a:t>SNA Progress and </a:t>
            </a:r>
            <a:r>
              <a:rPr lang="fr-CH" sz="3200" b="1" dirty="0" err="1" smtClean="0">
                <a:solidFill>
                  <a:srgbClr val="148683"/>
                </a:solidFill>
                <a:latin typeface="+mn-lt"/>
                <a:ea typeface="+mn-ea"/>
                <a:cs typeface="+mn-cs"/>
              </a:rPr>
              <a:t>Results</a:t>
            </a:r>
            <a:endParaRPr lang="fr-CH" sz="3200" b="1" dirty="0">
              <a:solidFill>
                <a:srgbClr val="148683"/>
              </a:solidFill>
              <a:latin typeface="+mn-lt"/>
              <a:ea typeface="+mn-ea"/>
              <a:cs typeface="+mn-cs"/>
            </a:endParaRPr>
          </a:p>
        </p:txBody>
      </p:sp>
      <p:pic>
        <p:nvPicPr>
          <p:cNvPr id="7" name="Picture 6"/>
          <p:cNvPicPr>
            <a:picLocks noChangeAspect="1"/>
          </p:cNvPicPr>
          <p:nvPr/>
        </p:nvPicPr>
        <p:blipFill>
          <a:blip r:embed="rId3" cstate="print">
            <a:extLst>
              <a:ext uri="{BEBA8EAE-BF5A-486C-A8C5-ECC9F3942E4B}">
                <a14:imgProps xmlns:a14="http://schemas.microsoft.com/office/drawing/2010/main">
                  <a14:imgLayer r:embed="rId4">
                    <a14:imgEffect>
                      <a14:sharpenSoften amount="22000"/>
                    </a14:imgEffect>
                  </a14:imgLayer>
                </a14:imgProps>
              </a:ext>
              <a:ext uri="{28A0092B-C50C-407E-A947-70E740481C1C}">
                <a14:useLocalDpi xmlns:a14="http://schemas.microsoft.com/office/drawing/2010/main" val="0"/>
              </a:ext>
            </a:extLst>
          </a:blip>
          <a:stretch>
            <a:fillRect/>
          </a:stretch>
        </p:blipFill>
        <p:spPr>
          <a:xfrm>
            <a:off x="6028840" y="1524000"/>
            <a:ext cx="2810360" cy="1866582"/>
          </a:xfrm>
          <a:prstGeom prst="rect">
            <a:avLst/>
          </a:prstGeom>
        </p:spPr>
      </p:pic>
      <p:sp>
        <p:nvSpPr>
          <p:cNvPr id="2" name="Rectangle 1"/>
          <p:cNvSpPr/>
          <p:nvPr/>
        </p:nvSpPr>
        <p:spPr>
          <a:xfrm>
            <a:off x="381000" y="3733800"/>
            <a:ext cx="8458200" cy="1569660"/>
          </a:xfrm>
          <a:prstGeom prst="rect">
            <a:avLst/>
          </a:prstGeom>
        </p:spPr>
        <p:txBody>
          <a:bodyPr wrap="square">
            <a:spAutoFit/>
          </a:bodyPr>
          <a:lstStyle/>
          <a:p>
            <a:pPr marL="342900" indent="-342900">
              <a:buFont typeface="Wingdings" panose="05000000000000000000" pitchFamily="2" charset="2"/>
              <a:buChar char="ü"/>
            </a:pPr>
            <a:r>
              <a:rPr lang="en-GB" sz="2400" dirty="0"/>
              <a:t>Increased and stronger </a:t>
            </a:r>
            <a:r>
              <a:rPr lang="en-GB" sz="2400" b="1" dirty="0">
                <a:solidFill>
                  <a:srgbClr val="148683"/>
                </a:solidFill>
              </a:rPr>
              <a:t>Indigenous Peoples and civil society participation </a:t>
            </a:r>
            <a:r>
              <a:rPr lang="en-GB" sz="2400" dirty="0"/>
              <a:t>in REDD+ mechanisms and platforms;                             Strengthened in 15 countries and more than 2,900 country level stakeholders in 22 countries informed about REDD+ issues.</a:t>
            </a:r>
          </a:p>
        </p:txBody>
      </p:sp>
    </p:spTree>
    <p:extLst>
      <p:ext uri="{BB962C8B-B14F-4D97-AF65-F5344CB8AC3E}">
        <p14:creationId xmlns:p14="http://schemas.microsoft.com/office/powerpoint/2010/main" val="132601430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89904" y="1447800"/>
            <a:ext cx="5692239" cy="3200876"/>
          </a:xfrm>
          <a:prstGeom prst="rect">
            <a:avLst/>
          </a:prstGeom>
        </p:spPr>
        <p:txBody>
          <a:bodyPr wrap="square">
            <a:spAutoFit/>
          </a:bodyPr>
          <a:lstStyle/>
          <a:p>
            <a:pPr marL="273050" indent="-273050">
              <a:buFont typeface="Wingdings" panose="05000000000000000000" pitchFamily="2" charset="2"/>
              <a:buChar char="ü"/>
            </a:pPr>
            <a:r>
              <a:rPr lang="en-GB" sz="2400" dirty="0" smtClean="0"/>
              <a:t>36 </a:t>
            </a:r>
            <a:r>
              <a:rPr lang="en-GB" sz="2400" dirty="0"/>
              <a:t>countries progressing towards credible and inclusive national processes to prioritise </a:t>
            </a:r>
            <a:r>
              <a:rPr lang="en-GB" sz="2400" b="1" dirty="0" smtClean="0">
                <a:solidFill>
                  <a:srgbClr val="148683"/>
                </a:solidFill>
              </a:rPr>
              <a:t>REDD+ governance </a:t>
            </a:r>
            <a:r>
              <a:rPr lang="en-GB" sz="2400" dirty="0"/>
              <a:t>issues</a:t>
            </a:r>
            <a:r>
              <a:rPr lang="en-GB" sz="2400" dirty="0" smtClean="0"/>
              <a:t>.</a:t>
            </a:r>
          </a:p>
          <a:p>
            <a:endParaRPr lang="en-GB" sz="1000" dirty="0"/>
          </a:p>
          <a:p>
            <a:pPr marL="273050" indent="-273050">
              <a:buFont typeface="Wingdings" panose="05000000000000000000" pitchFamily="2" charset="2"/>
              <a:buChar char="ü"/>
            </a:pPr>
            <a:r>
              <a:rPr lang="en-GB" sz="2400" dirty="0"/>
              <a:t>Further insight on the complexity of tenure reforms and the country- specific nature of tenure systems through support  to countries  and development of the </a:t>
            </a:r>
            <a:r>
              <a:rPr lang="en-GB" sz="2400" b="1" dirty="0">
                <a:solidFill>
                  <a:srgbClr val="148683"/>
                </a:solidFill>
              </a:rPr>
              <a:t>Policy Brief: Tenure and REDD</a:t>
            </a:r>
            <a:r>
              <a:rPr lang="en-GB" sz="2400" b="1" dirty="0" smtClean="0">
                <a:solidFill>
                  <a:srgbClr val="148683"/>
                </a:solidFill>
              </a:rPr>
              <a:t>+</a:t>
            </a:r>
            <a:r>
              <a:rPr lang="en-GB" sz="2400" dirty="0" smtClean="0"/>
              <a:t>.</a:t>
            </a:r>
            <a:r>
              <a:rPr lang="en-GB" sz="2400" b="1" dirty="0" smtClean="0"/>
              <a:t> </a:t>
            </a:r>
            <a:r>
              <a:rPr lang="en-GB" sz="2400" b="1" dirty="0" smtClean="0">
                <a:solidFill>
                  <a:srgbClr val="148683"/>
                </a:solidFill>
              </a:rPr>
              <a:t> </a:t>
            </a:r>
            <a:endParaRPr lang="en-GB" sz="2400" b="1" dirty="0">
              <a:solidFill>
                <a:srgbClr val="148683"/>
              </a:solidFill>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70268" y="1600200"/>
            <a:ext cx="2743199" cy="2057400"/>
          </a:xfrm>
          <a:prstGeom prst="rect">
            <a:avLst/>
          </a:prstGeom>
        </p:spPr>
      </p:pic>
      <p:sp>
        <p:nvSpPr>
          <p:cNvPr id="7" name="Rectangle 6"/>
          <p:cNvSpPr/>
          <p:nvPr/>
        </p:nvSpPr>
        <p:spPr>
          <a:xfrm>
            <a:off x="372087" y="4647188"/>
            <a:ext cx="8333837" cy="1723549"/>
          </a:xfrm>
          <a:prstGeom prst="rect">
            <a:avLst/>
          </a:prstGeom>
        </p:spPr>
        <p:txBody>
          <a:bodyPr wrap="square">
            <a:spAutoFit/>
          </a:bodyPr>
          <a:lstStyle/>
          <a:p>
            <a:pPr marL="273050" indent="-273050">
              <a:buFont typeface="Wingdings" panose="05000000000000000000" pitchFamily="2" charset="2"/>
              <a:buChar char="ü"/>
            </a:pPr>
            <a:r>
              <a:rPr lang="en-GB" sz="2400" dirty="0"/>
              <a:t>Countries conducted legal </a:t>
            </a:r>
            <a:r>
              <a:rPr lang="en-GB" sz="2400" dirty="0" smtClean="0"/>
              <a:t>assessments to </a:t>
            </a:r>
            <a:r>
              <a:rPr lang="en-GB" sz="2400" dirty="0"/>
              <a:t>strengthen national </a:t>
            </a:r>
            <a:r>
              <a:rPr lang="en-GB" sz="2400" b="1" dirty="0">
                <a:solidFill>
                  <a:srgbClr val="148683"/>
                </a:solidFill>
              </a:rPr>
              <a:t>legal  frameworks for REDD+ </a:t>
            </a:r>
            <a:r>
              <a:rPr lang="en-GB" sz="2400" dirty="0" smtClean="0"/>
              <a:t>(</a:t>
            </a:r>
            <a:r>
              <a:rPr lang="en-GB" sz="2400" dirty="0"/>
              <a:t>e</a:t>
            </a:r>
            <a:r>
              <a:rPr lang="en-GB" sz="2400" dirty="0" smtClean="0"/>
              <a:t>.g. </a:t>
            </a:r>
            <a:r>
              <a:rPr lang="en-GB" sz="2400" dirty="0"/>
              <a:t>DRC and  Kenya</a:t>
            </a:r>
            <a:r>
              <a:rPr lang="en-GB" sz="2400" dirty="0" smtClean="0"/>
              <a:t>).</a:t>
            </a:r>
          </a:p>
          <a:p>
            <a:endParaRPr lang="en-GB" sz="1000" dirty="0"/>
          </a:p>
          <a:p>
            <a:pPr marL="273050" indent="-273050">
              <a:buFont typeface="Wingdings" panose="05000000000000000000" pitchFamily="2" charset="2"/>
              <a:buChar char="ü"/>
            </a:pPr>
            <a:r>
              <a:rPr lang="en-GB" sz="2400" dirty="0" smtClean="0"/>
              <a:t>Strengthened </a:t>
            </a:r>
            <a:r>
              <a:rPr lang="en-GB" sz="2400" b="1" dirty="0">
                <a:solidFill>
                  <a:srgbClr val="148683"/>
                </a:solidFill>
              </a:rPr>
              <a:t>institutional and fiduciary arrangements </a:t>
            </a:r>
            <a:r>
              <a:rPr lang="en-GB" sz="2400" dirty="0"/>
              <a:t>such </a:t>
            </a:r>
            <a:r>
              <a:rPr lang="en-GB" sz="2400" dirty="0" smtClean="0"/>
              <a:t>as DRC’s development of its national REDD+ Fund. </a:t>
            </a:r>
            <a:endParaRPr lang="fr-CH" sz="2400" dirty="0"/>
          </a:p>
        </p:txBody>
      </p:sp>
      <p:sp>
        <p:nvSpPr>
          <p:cNvPr id="10" name="Title 1"/>
          <p:cNvSpPr>
            <a:spLocks noGrp="1"/>
          </p:cNvSpPr>
          <p:nvPr>
            <p:ph type="title"/>
          </p:nvPr>
        </p:nvSpPr>
        <p:spPr>
          <a:xfrm>
            <a:off x="1524000" y="533400"/>
            <a:ext cx="7620000" cy="584775"/>
          </a:xfrm>
        </p:spPr>
        <p:txBody>
          <a:bodyPr vert="horz" wrap="square" lIns="91440" tIns="45720" rIns="91440" bIns="45720" rtlCol="0" anchor="ctr">
            <a:spAutoFit/>
          </a:bodyPr>
          <a:lstStyle/>
          <a:p>
            <a:r>
              <a:rPr lang="fr-CH" sz="3200" b="1" dirty="0" smtClean="0">
                <a:solidFill>
                  <a:srgbClr val="148683"/>
                </a:solidFill>
                <a:latin typeface="+mn-lt"/>
                <a:ea typeface="+mn-ea"/>
                <a:cs typeface="+mn-cs"/>
              </a:rPr>
              <a:t>SNA Progress and </a:t>
            </a:r>
            <a:r>
              <a:rPr lang="fr-CH" sz="3200" b="1" dirty="0" err="1" smtClean="0">
                <a:solidFill>
                  <a:srgbClr val="148683"/>
                </a:solidFill>
                <a:latin typeface="+mn-lt"/>
                <a:ea typeface="+mn-ea"/>
                <a:cs typeface="+mn-cs"/>
              </a:rPr>
              <a:t>Results</a:t>
            </a:r>
            <a:endParaRPr lang="fr-CH" sz="3200" b="1" dirty="0">
              <a:solidFill>
                <a:srgbClr val="148683"/>
              </a:solidFill>
              <a:latin typeface="+mn-lt"/>
              <a:ea typeface="+mn-ea"/>
              <a:cs typeface="+mn-cs"/>
            </a:endParaRPr>
          </a:p>
        </p:txBody>
      </p:sp>
    </p:spTree>
    <p:extLst>
      <p:ext uri="{BB962C8B-B14F-4D97-AF65-F5344CB8AC3E}">
        <p14:creationId xmlns:p14="http://schemas.microsoft.com/office/powerpoint/2010/main" val="397043595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81000" y="1353787"/>
            <a:ext cx="5791200" cy="1823070"/>
          </a:xfrm>
        </p:spPr>
        <p:txBody>
          <a:bodyPr>
            <a:noAutofit/>
          </a:bodyPr>
          <a:lstStyle/>
          <a:p>
            <a:pPr marL="273050" indent="-273050">
              <a:buFont typeface="Wingdings" panose="05000000000000000000" pitchFamily="2" charset="2"/>
              <a:buChar char="ü"/>
            </a:pPr>
            <a:r>
              <a:rPr lang="en-GB" sz="2400" dirty="0" smtClean="0"/>
              <a:t>Important </a:t>
            </a:r>
            <a:r>
              <a:rPr lang="en-GB" sz="2400" dirty="0"/>
              <a:t>lessons learned from Panama for the Programme’s </a:t>
            </a:r>
            <a:r>
              <a:rPr lang="en-GB" sz="2400" dirty="0" smtClean="0"/>
              <a:t>on-going </a:t>
            </a:r>
            <a:r>
              <a:rPr lang="en-GB" sz="2400" dirty="0"/>
              <a:t>work on </a:t>
            </a:r>
            <a:r>
              <a:rPr lang="en-GB" sz="2400" b="1" dirty="0">
                <a:solidFill>
                  <a:srgbClr val="148683"/>
                </a:solidFill>
              </a:rPr>
              <a:t>grievance mechanisms</a:t>
            </a:r>
            <a:r>
              <a:rPr lang="en-GB" sz="2400" dirty="0"/>
              <a:t>. </a:t>
            </a:r>
            <a:r>
              <a:rPr lang="en-GB" sz="2400" dirty="0" smtClean="0">
                <a:solidFill>
                  <a:srgbClr val="2C986F"/>
                </a:solidFill>
              </a:rPr>
              <a:t>                                        </a:t>
            </a:r>
            <a:r>
              <a:rPr lang="en-GB" sz="1800" dirty="0" smtClean="0"/>
              <a:t>(</a:t>
            </a:r>
            <a:r>
              <a:rPr lang="en-GB" sz="1800" i="1" dirty="0" smtClean="0"/>
              <a:t>Joint FCPF/UN-REDD Guidance Note </a:t>
            </a:r>
            <a:r>
              <a:rPr lang="en-GB" sz="1800" i="1" dirty="0"/>
              <a:t>on </a:t>
            </a:r>
            <a:r>
              <a:rPr lang="en-GB" sz="1800" i="1" dirty="0" smtClean="0"/>
              <a:t>Strengthening Grievance </a:t>
            </a:r>
            <a:r>
              <a:rPr lang="en-GB" sz="1800" i="1" dirty="0"/>
              <a:t>Readiness M</a:t>
            </a:r>
            <a:r>
              <a:rPr lang="en-GB" sz="1800" i="1" dirty="0" smtClean="0"/>
              <a:t>echanism</a:t>
            </a:r>
            <a:r>
              <a:rPr lang="en-GB" sz="1800" dirty="0" smtClean="0"/>
              <a:t>)</a:t>
            </a:r>
            <a:endParaRPr lang="en-GB" sz="1800" b="1" dirty="0"/>
          </a:p>
        </p:txBody>
      </p:sp>
      <p:sp>
        <p:nvSpPr>
          <p:cNvPr id="5" name="Title 1"/>
          <p:cNvSpPr>
            <a:spLocks noGrp="1"/>
          </p:cNvSpPr>
          <p:nvPr>
            <p:ph type="title"/>
          </p:nvPr>
        </p:nvSpPr>
        <p:spPr>
          <a:xfrm>
            <a:off x="1524000" y="533400"/>
            <a:ext cx="7620000" cy="584775"/>
          </a:xfrm>
        </p:spPr>
        <p:txBody>
          <a:bodyPr vert="horz" wrap="square" lIns="91440" tIns="45720" rIns="91440" bIns="45720" rtlCol="0" anchor="ctr">
            <a:spAutoFit/>
          </a:bodyPr>
          <a:lstStyle/>
          <a:p>
            <a:r>
              <a:rPr lang="fr-CH" sz="3200" b="1" dirty="0" smtClean="0">
                <a:solidFill>
                  <a:srgbClr val="148683"/>
                </a:solidFill>
                <a:latin typeface="+mn-lt"/>
                <a:ea typeface="+mn-ea"/>
                <a:cs typeface="+mn-cs"/>
              </a:rPr>
              <a:t>SNA Progress and </a:t>
            </a:r>
            <a:r>
              <a:rPr lang="fr-CH" sz="3200" b="1" dirty="0" err="1" smtClean="0">
                <a:solidFill>
                  <a:srgbClr val="148683"/>
                </a:solidFill>
                <a:latin typeface="+mn-lt"/>
                <a:ea typeface="+mn-ea"/>
                <a:cs typeface="+mn-cs"/>
              </a:rPr>
              <a:t>Results</a:t>
            </a:r>
            <a:endParaRPr lang="fr-CH" sz="3200" b="1" dirty="0">
              <a:solidFill>
                <a:srgbClr val="148683"/>
              </a:solidFill>
              <a:latin typeface="+mn-lt"/>
              <a:ea typeface="+mn-ea"/>
              <a:cs typeface="+mn-cs"/>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72200" y="1429987"/>
            <a:ext cx="2625240" cy="1746870"/>
          </a:xfrm>
          <a:prstGeom prst="rect">
            <a:avLst/>
          </a:prstGeom>
        </p:spPr>
      </p:pic>
      <p:sp>
        <p:nvSpPr>
          <p:cNvPr id="7" name="Rectangle 6"/>
          <p:cNvSpPr/>
          <p:nvPr/>
        </p:nvSpPr>
        <p:spPr>
          <a:xfrm>
            <a:off x="304800" y="3189722"/>
            <a:ext cx="8416440" cy="3385542"/>
          </a:xfrm>
          <a:prstGeom prst="rect">
            <a:avLst/>
          </a:prstGeom>
        </p:spPr>
        <p:txBody>
          <a:bodyPr wrap="square">
            <a:spAutoFit/>
          </a:bodyPr>
          <a:lstStyle/>
          <a:p>
            <a:pPr marL="273050" indent="-273050">
              <a:buFont typeface="Wingdings" panose="05000000000000000000" pitchFamily="2" charset="2"/>
              <a:buChar char="ü"/>
            </a:pPr>
            <a:r>
              <a:rPr lang="en-GB" sz="2400" dirty="0" smtClean="0"/>
              <a:t>Recommendations </a:t>
            </a:r>
            <a:r>
              <a:rPr lang="en-GB" sz="2400" dirty="0"/>
              <a:t>and clarifications on development of national approaches to </a:t>
            </a:r>
            <a:r>
              <a:rPr lang="en-GB" sz="2400" b="1" dirty="0">
                <a:solidFill>
                  <a:srgbClr val="148683"/>
                </a:solidFill>
              </a:rPr>
              <a:t>safeguards </a:t>
            </a:r>
            <a:r>
              <a:rPr lang="en-GB" sz="2400" dirty="0"/>
              <a:t>and on use of relevant tools through the </a:t>
            </a:r>
            <a:r>
              <a:rPr lang="en-GB" sz="2400" i="1" dirty="0"/>
              <a:t>Programme’s Conceptual Framework for Supporting the Development for Country Approaches to Safeguards</a:t>
            </a:r>
            <a:r>
              <a:rPr lang="en-GB" sz="2400" i="1" dirty="0" smtClean="0"/>
              <a:t>.</a:t>
            </a:r>
          </a:p>
          <a:p>
            <a:endParaRPr lang="en-GB" sz="1000" i="1" dirty="0" smtClean="0"/>
          </a:p>
          <a:p>
            <a:pPr marL="273050" indent="-273050">
              <a:buFont typeface="Wingdings" panose="05000000000000000000" pitchFamily="2" charset="2"/>
              <a:buChar char="ü"/>
            </a:pPr>
            <a:r>
              <a:rPr lang="en-GB" sz="2400" dirty="0"/>
              <a:t>Enhanced knowledge on </a:t>
            </a:r>
            <a:r>
              <a:rPr lang="en-GB" sz="2400" b="1" dirty="0">
                <a:solidFill>
                  <a:srgbClr val="148683"/>
                </a:solidFill>
              </a:rPr>
              <a:t>green economy </a:t>
            </a:r>
            <a:r>
              <a:rPr lang="en-GB" sz="2400" dirty="0"/>
              <a:t>and wider interest in linking REDD with a wider transition to green </a:t>
            </a:r>
            <a:r>
              <a:rPr lang="en-GB" sz="2400" dirty="0" smtClean="0"/>
              <a:t>economy:                              </a:t>
            </a:r>
            <a:endParaRPr lang="en-GB" sz="2400" dirty="0"/>
          </a:p>
          <a:p>
            <a:pPr marL="628650" indent="-177800"/>
            <a:r>
              <a:rPr lang="en-GB" sz="2000" dirty="0" smtClean="0"/>
              <a:t> - National </a:t>
            </a:r>
            <a:r>
              <a:rPr lang="en-GB" sz="2000" dirty="0"/>
              <a:t>validation of forest ecosystem </a:t>
            </a:r>
            <a:r>
              <a:rPr lang="en-GB" sz="2000" dirty="0" smtClean="0"/>
              <a:t>services and </a:t>
            </a:r>
            <a:r>
              <a:rPr lang="en-GB" sz="2000" dirty="0"/>
              <a:t>options for investments developed and environmental economic accounting  system piloted</a:t>
            </a:r>
            <a:r>
              <a:rPr lang="en-GB" sz="2000" dirty="0" smtClean="0"/>
              <a:t>.</a:t>
            </a:r>
            <a:endParaRPr lang="en-GB" sz="2000" dirty="0"/>
          </a:p>
        </p:txBody>
      </p:sp>
    </p:spTree>
    <p:extLst>
      <p:ext uri="{BB962C8B-B14F-4D97-AF65-F5344CB8AC3E}">
        <p14:creationId xmlns:p14="http://schemas.microsoft.com/office/powerpoint/2010/main" val="341146033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228600" y="1905000"/>
            <a:ext cx="8305800" cy="1143000"/>
          </a:xfrm>
        </p:spPr>
        <p:txBody>
          <a:bodyPr>
            <a:normAutofit/>
          </a:bodyPr>
          <a:lstStyle/>
          <a:p>
            <a:pPr marL="273050" indent="-273050">
              <a:buFont typeface="Wingdings" panose="05000000000000000000" pitchFamily="2" charset="2"/>
              <a:buChar char="ü"/>
            </a:pPr>
            <a:r>
              <a:rPr lang="en-GB" sz="2400" b="1" dirty="0" smtClean="0">
                <a:solidFill>
                  <a:srgbClr val="148683"/>
                </a:solidFill>
              </a:rPr>
              <a:t>Independent </a:t>
            </a:r>
            <a:r>
              <a:rPr lang="en-GB" sz="2400" b="1" dirty="0">
                <a:solidFill>
                  <a:srgbClr val="148683"/>
                </a:solidFill>
              </a:rPr>
              <a:t>evaluations </a:t>
            </a:r>
            <a:r>
              <a:rPr lang="en-GB" sz="2400" b="1" dirty="0" smtClean="0">
                <a:solidFill>
                  <a:srgbClr val="148683"/>
                </a:solidFill>
              </a:rPr>
              <a:t>coordinated by the Secretariat </a:t>
            </a:r>
            <a:r>
              <a:rPr lang="en-GB" sz="2400" dirty="0" smtClean="0"/>
              <a:t> </a:t>
            </a:r>
          </a:p>
          <a:p>
            <a:pPr marL="273050" indent="-273050">
              <a:buFont typeface="Wingdings" panose="05000000000000000000" pitchFamily="2" charset="2"/>
              <a:buChar char="ü"/>
            </a:pPr>
            <a:r>
              <a:rPr lang="en-GB" sz="2400" dirty="0" smtClean="0"/>
              <a:t>Review of </a:t>
            </a:r>
            <a:r>
              <a:rPr lang="en-GB" sz="2400" b="1" dirty="0" smtClean="0">
                <a:solidFill>
                  <a:srgbClr val="148683"/>
                </a:solidFill>
              </a:rPr>
              <a:t>Policy Board structure</a:t>
            </a:r>
            <a:r>
              <a:rPr lang="en-GB" sz="2400" dirty="0" smtClean="0"/>
              <a:t>.</a:t>
            </a:r>
          </a:p>
          <a:p>
            <a:endParaRPr lang="en-GB" sz="2400" dirty="0"/>
          </a:p>
        </p:txBody>
      </p:sp>
      <p:sp>
        <p:nvSpPr>
          <p:cNvPr id="5" name="Title 1"/>
          <p:cNvSpPr>
            <a:spLocks noGrp="1"/>
          </p:cNvSpPr>
          <p:nvPr>
            <p:ph type="title"/>
          </p:nvPr>
        </p:nvSpPr>
        <p:spPr>
          <a:xfrm>
            <a:off x="1295400" y="533400"/>
            <a:ext cx="7620000" cy="584775"/>
          </a:xfrm>
        </p:spPr>
        <p:txBody>
          <a:bodyPr vert="horz" wrap="square" lIns="91440" tIns="45720" rIns="91440" bIns="45720" rtlCol="0" anchor="ctr">
            <a:spAutoFit/>
          </a:bodyPr>
          <a:lstStyle/>
          <a:p>
            <a:r>
              <a:rPr lang="fr-CH" sz="3200" b="1" dirty="0" smtClean="0">
                <a:solidFill>
                  <a:srgbClr val="148683"/>
                </a:solidFill>
                <a:latin typeface="+mn-lt"/>
                <a:ea typeface="+mn-ea"/>
                <a:cs typeface="+mn-cs"/>
              </a:rPr>
              <a:t>SNA Progress and </a:t>
            </a:r>
            <a:r>
              <a:rPr lang="fr-CH" sz="3200" b="1" dirty="0" err="1" smtClean="0">
                <a:solidFill>
                  <a:srgbClr val="148683"/>
                </a:solidFill>
                <a:latin typeface="+mn-lt"/>
                <a:ea typeface="+mn-ea"/>
                <a:cs typeface="+mn-cs"/>
              </a:rPr>
              <a:t>Results</a:t>
            </a:r>
            <a:endParaRPr lang="fr-CH" sz="3200" b="1" dirty="0">
              <a:solidFill>
                <a:srgbClr val="148683"/>
              </a:solidFill>
              <a:latin typeface="+mn-lt"/>
              <a:ea typeface="+mn-ea"/>
              <a:cs typeface="+mn-cs"/>
            </a:endParaRPr>
          </a:p>
        </p:txBody>
      </p:sp>
      <p:sp>
        <p:nvSpPr>
          <p:cNvPr id="4" name="Rectangle 3"/>
          <p:cNvSpPr/>
          <p:nvPr/>
        </p:nvSpPr>
        <p:spPr>
          <a:xfrm>
            <a:off x="228600" y="2895600"/>
            <a:ext cx="8458200" cy="3416320"/>
          </a:xfrm>
          <a:prstGeom prst="rect">
            <a:avLst/>
          </a:prstGeom>
        </p:spPr>
        <p:txBody>
          <a:bodyPr wrap="square">
            <a:spAutoFit/>
          </a:bodyPr>
          <a:lstStyle/>
          <a:p>
            <a:pPr marL="273050" indent="-273050">
              <a:buFont typeface="Wingdings" panose="05000000000000000000" pitchFamily="2" charset="2"/>
              <a:buChar char="ü"/>
            </a:pPr>
            <a:r>
              <a:rPr lang="en-GB" sz="2400" dirty="0"/>
              <a:t>Knowledge, learning and good practices synthesised and shared with south to south exchanges and several </a:t>
            </a:r>
            <a:r>
              <a:rPr lang="en-GB" sz="2400" b="1" dirty="0">
                <a:solidFill>
                  <a:srgbClr val="148683"/>
                </a:solidFill>
              </a:rPr>
              <a:t>methodologies</a:t>
            </a:r>
            <a:r>
              <a:rPr lang="en-GB" sz="2400" dirty="0"/>
              <a:t>, </a:t>
            </a:r>
            <a:r>
              <a:rPr lang="en-GB" sz="2400" b="1" dirty="0">
                <a:solidFill>
                  <a:srgbClr val="148683"/>
                </a:solidFill>
              </a:rPr>
              <a:t>approaches</a:t>
            </a:r>
            <a:r>
              <a:rPr lang="en-GB" sz="2400" dirty="0"/>
              <a:t> and </a:t>
            </a:r>
            <a:r>
              <a:rPr lang="en-GB" sz="2400" b="1" dirty="0">
                <a:solidFill>
                  <a:srgbClr val="148683"/>
                </a:solidFill>
              </a:rPr>
              <a:t>guidance</a:t>
            </a:r>
            <a:r>
              <a:rPr lang="en-GB" sz="2400" dirty="0"/>
              <a:t> developed. </a:t>
            </a:r>
            <a:r>
              <a:rPr lang="en-GB" sz="2400" i="1" dirty="0"/>
              <a:t>F</a:t>
            </a:r>
            <a:r>
              <a:rPr lang="en-GB" sz="2400" i="1" dirty="0" smtClean="0"/>
              <a:t>or </a:t>
            </a:r>
            <a:r>
              <a:rPr lang="en-GB" sz="2400" i="1" dirty="0"/>
              <a:t>example: </a:t>
            </a:r>
          </a:p>
          <a:p>
            <a:pPr marL="731838" indent="-457200">
              <a:buFont typeface="Arial" panose="020B0604020202020204" pitchFamily="34" charset="0"/>
              <a:buChar char="•"/>
            </a:pPr>
            <a:r>
              <a:rPr lang="en-GB" sz="2000" i="1" dirty="0"/>
              <a:t>Guidance note on Gender Sensitive REDD+ </a:t>
            </a:r>
          </a:p>
          <a:p>
            <a:pPr marL="731838" indent="-457200">
              <a:buFont typeface="Arial" panose="020B0604020202020204" pitchFamily="34" charset="0"/>
              <a:buChar char="•"/>
            </a:pPr>
            <a:r>
              <a:rPr lang="en-GB" sz="2000" i="1" dirty="0"/>
              <a:t>The Role of Private Sector in REDD+</a:t>
            </a:r>
          </a:p>
          <a:p>
            <a:pPr marL="731838" indent="-457200">
              <a:buFont typeface="Arial" panose="020B0604020202020204" pitchFamily="34" charset="0"/>
              <a:buChar char="•"/>
            </a:pPr>
            <a:r>
              <a:rPr lang="en-GB" sz="2000" i="1" dirty="0"/>
              <a:t>Asia Pacific Lessons Learned Series,</a:t>
            </a:r>
          </a:p>
          <a:p>
            <a:pPr marL="731838" indent="-457200">
              <a:buFont typeface="Arial" panose="020B0604020202020204" pitchFamily="34" charset="0"/>
              <a:buChar char="•"/>
            </a:pPr>
            <a:r>
              <a:rPr lang="en-GB" sz="2000" i="1" dirty="0"/>
              <a:t>NFMS and M &amp; MRV in the Context of  REDD </a:t>
            </a:r>
          </a:p>
          <a:p>
            <a:pPr marL="731838" indent="-457200">
              <a:buFont typeface="Arial" panose="020B0604020202020204" pitchFamily="34" charset="0"/>
              <a:buChar char="•"/>
            </a:pPr>
            <a:r>
              <a:rPr lang="en-GB" sz="2000" i="1" dirty="0"/>
              <a:t>Activities, Sharing National Experiences in Strengthening  Transparency, Accountability and Integrity for </a:t>
            </a:r>
            <a:r>
              <a:rPr lang="en-GB" sz="2000" i="1" dirty="0" smtClean="0"/>
              <a:t>REDD+</a:t>
            </a:r>
          </a:p>
          <a:p>
            <a:pPr marL="274638"/>
            <a:r>
              <a:rPr lang="en-GB" sz="2400" dirty="0" smtClean="0"/>
              <a:t>See </a:t>
            </a:r>
            <a:r>
              <a:rPr lang="en-GB" sz="2400" dirty="0"/>
              <a:t>full list in Annual Report 2013.</a:t>
            </a:r>
          </a:p>
        </p:txBody>
      </p:sp>
    </p:spTree>
    <p:extLst>
      <p:ext uri="{BB962C8B-B14F-4D97-AF65-F5344CB8AC3E}">
        <p14:creationId xmlns:p14="http://schemas.microsoft.com/office/powerpoint/2010/main" val="61570765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1473526" y="533400"/>
            <a:ext cx="7391400" cy="584775"/>
          </a:xfrm>
        </p:spPr>
        <p:txBody>
          <a:bodyPr vert="horz" wrap="square" lIns="91440" tIns="45720" rIns="91440" bIns="45720" rtlCol="0" anchor="ctr">
            <a:spAutoFit/>
          </a:bodyPr>
          <a:lstStyle/>
          <a:p>
            <a:r>
              <a:rPr lang="fr-CH" sz="3200" b="1" dirty="0" smtClean="0">
                <a:solidFill>
                  <a:srgbClr val="148683"/>
                </a:solidFill>
                <a:latin typeface="+mn-lt"/>
                <a:ea typeface="+mn-ea"/>
                <a:cs typeface="+mn-cs"/>
              </a:rPr>
              <a:t>SNA Challenges and </a:t>
            </a:r>
            <a:r>
              <a:rPr lang="fr-CH" sz="3200" b="1" dirty="0" err="1" smtClean="0">
                <a:solidFill>
                  <a:srgbClr val="148683"/>
                </a:solidFill>
                <a:latin typeface="+mn-lt"/>
                <a:ea typeface="+mn-ea"/>
                <a:cs typeface="+mn-cs"/>
              </a:rPr>
              <a:t>Lessons</a:t>
            </a:r>
            <a:r>
              <a:rPr lang="fr-CH" sz="3200" b="1" dirty="0" smtClean="0">
                <a:solidFill>
                  <a:srgbClr val="148683"/>
                </a:solidFill>
                <a:latin typeface="+mn-lt"/>
                <a:ea typeface="+mn-ea"/>
                <a:cs typeface="+mn-cs"/>
              </a:rPr>
              <a:t> </a:t>
            </a:r>
            <a:r>
              <a:rPr lang="fr-CH" sz="3200" b="1" dirty="0" err="1" smtClean="0">
                <a:solidFill>
                  <a:srgbClr val="148683"/>
                </a:solidFill>
                <a:latin typeface="+mn-lt"/>
                <a:ea typeface="+mn-ea"/>
                <a:cs typeface="+mn-cs"/>
              </a:rPr>
              <a:t>Learned</a:t>
            </a:r>
            <a:endParaRPr lang="fr-CH" sz="3200" b="1" dirty="0">
              <a:solidFill>
                <a:srgbClr val="148683"/>
              </a:solidFill>
              <a:latin typeface="+mn-lt"/>
              <a:ea typeface="+mn-ea"/>
              <a:cs typeface="+mn-cs"/>
            </a:endParaRPr>
          </a:p>
        </p:txBody>
      </p:sp>
      <p:sp>
        <p:nvSpPr>
          <p:cNvPr id="7" name="Right Arrow 6"/>
          <p:cNvSpPr/>
          <p:nvPr/>
        </p:nvSpPr>
        <p:spPr>
          <a:xfrm>
            <a:off x="457198" y="1254216"/>
            <a:ext cx="4114800" cy="2038811"/>
          </a:xfrm>
          <a:prstGeom prst="rightArrow">
            <a:avLst>
              <a:gd name="adj1" fmla="val 83158"/>
              <a:gd name="adj2" fmla="val 10173"/>
            </a:avLst>
          </a:prstGeom>
          <a:noFill/>
          <a:ln>
            <a:solidFill>
              <a:srgbClr val="1486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dirty="0"/>
          </a:p>
        </p:txBody>
      </p:sp>
      <p:sp>
        <p:nvSpPr>
          <p:cNvPr id="11" name="Rectangle 10"/>
          <p:cNvSpPr/>
          <p:nvPr/>
        </p:nvSpPr>
        <p:spPr>
          <a:xfrm>
            <a:off x="457198" y="1420355"/>
            <a:ext cx="3962402" cy="1631216"/>
          </a:xfrm>
          <a:prstGeom prst="rect">
            <a:avLst/>
          </a:prstGeom>
        </p:spPr>
        <p:txBody>
          <a:bodyPr wrap="square">
            <a:spAutoFit/>
          </a:bodyPr>
          <a:lstStyle/>
          <a:p>
            <a:r>
              <a:rPr lang="en-US" sz="2000" dirty="0"/>
              <a:t>Progress and sustainable results  in areas such as MRV, stakeholder engagement and FPIC dependent on establishment of regional and national capacity</a:t>
            </a:r>
            <a:endParaRPr lang="fr-CH" sz="2000" dirty="0">
              <a:solidFill>
                <a:srgbClr val="FF0000"/>
              </a:solidFill>
            </a:endParaRPr>
          </a:p>
        </p:txBody>
      </p:sp>
      <p:sp>
        <p:nvSpPr>
          <p:cNvPr id="13" name="Right Arrow 12"/>
          <p:cNvSpPr/>
          <p:nvPr/>
        </p:nvSpPr>
        <p:spPr>
          <a:xfrm rot="10800000">
            <a:off x="4724391" y="1273074"/>
            <a:ext cx="4114801" cy="2005509"/>
          </a:xfrm>
          <a:prstGeom prst="rightArrow">
            <a:avLst>
              <a:gd name="adj1" fmla="val 83158"/>
              <a:gd name="adj2" fmla="val 10173"/>
            </a:avLst>
          </a:prstGeom>
          <a:noFill/>
          <a:ln>
            <a:solidFill>
              <a:srgbClr val="1486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sz="2000" dirty="0"/>
          </a:p>
        </p:txBody>
      </p:sp>
      <p:sp>
        <p:nvSpPr>
          <p:cNvPr id="14" name="Rectangle 13"/>
          <p:cNvSpPr/>
          <p:nvPr/>
        </p:nvSpPr>
        <p:spPr>
          <a:xfrm>
            <a:off x="495295" y="3679566"/>
            <a:ext cx="3848101" cy="2269572"/>
          </a:xfrm>
          <a:prstGeom prst="rect">
            <a:avLst/>
          </a:prstGeom>
        </p:spPr>
        <p:txBody>
          <a:bodyPr vert="horz" lIns="91440" tIns="45720" rIns="91440" bIns="45720" rtlCol="0">
            <a:noAutofit/>
          </a:bodyPr>
          <a:lstStyle/>
          <a:p>
            <a:pPr>
              <a:spcBef>
                <a:spcPct val="20000"/>
              </a:spcBef>
            </a:pPr>
            <a:r>
              <a:rPr lang="en-US" sz="2000" dirty="0"/>
              <a:t>Different technical approaches co-existing at the national landscape due to </a:t>
            </a:r>
            <a:r>
              <a:rPr lang="en-US" sz="2000" dirty="0" smtClean="0"/>
              <a:t>multiple </a:t>
            </a:r>
            <a:r>
              <a:rPr lang="en-US" sz="2000" dirty="0"/>
              <a:t>sources of support bring risks of overlaps </a:t>
            </a:r>
            <a:r>
              <a:rPr lang="en-US" sz="2000" dirty="0" smtClean="0"/>
              <a:t>and additional </a:t>
            </a:r>
            <a:r>
              <a:rPr lang="en-US" sz="2000" dirty="0"/>
              <a:t>challenge of harmonization of approaches at country level.</a:t>
            </a:r>
            <a:endParaRPr lang="fr-CH" sz="2000" dirty="0"/>
          </a:p>
        </p:txBody>
      </p:sp>
      <p:sp>
        <p:nvSpPr>
          <p:cNvPr id="17" name="Right Arrow 16"/>
          <p:cNvSpPr/>
          <p:nvPr/>
        </p:nvSpPr>
        <p:spPr>
          <a:xfrm>
            <a:off x="493316" y="3496293"/>
            <a:ext cx="4094018" cy="2665016"/>
          </a:xfrm>
          <a:prstGeom prst="rightArrow">
            <a:avLst>
              <a:gd name="adj1" fmla="val 83158"/>
              <a:gd name="adj2" fmla="val 10173"/>
            </a:avLst>
          </a:prstGeom>
          <a:noFill/>
          <a:ln>
            <a:solidFill>
              <a:srgbClr val="1486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dirty="0"/>
          </a:p>
        </p:txBody>
      </p:sp>
      <p:sp>
        <p:nvSpPr>
          <p:cNvPr id="18" name="Right Arrow 17"/>
          <p:cNvSpPr/>
          <p:nvPr/>
        </p:nvSpPr>
        <p:spPr>
          <a:xfrm rot="10800000">
            <a:off x="4779806" y="3510737"/>
            <a:ext cx="4059385" cy="2650572"/>
          </a:xfrm>
          <a:prstGeom prst="rightArrow">
            <a:avLst>
              <a:gd name="adj1" fmla="val 83158"/>
              <a:gd name="adj2" fmla="val 10173"/>
            </a:avLst>
          </a:prstGeom>
          <a:noFill/>
          <a:ln>
            <a:solidFill>
              <a:srgbClr val="1486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dirty="0"/>
          </a:p>
        </p:txBody>
      </p:sp>
      <p:sp>
        <p:nvSpPr>
          <p:cNvPr id="20" name="Rectangle 19"/>
          <p:cNvSpPr/>
          <p:nvPr/>
        </p:nvSpPr>
        <p:spPr>
          <a:xfrm>
            <a:off x="4973781" y="1413188"/>
            <a:ext cx="3810000" cy="1631216"/>
          </a:xfrm>
          <a:prstGeom prst="rect">
            <a:avLst/>
          </a:prstGeom>
        </p:spPr>
        <p:txBody>
          <a:bodyPr wrap="square">
            <a:spAutoFit/>
          </a:bodyPr>
          <a:lstStyle/>
          <a:p>
            <a:pPr marL="177800" indent="-177800">
              <a:buFont typeface="Arial" panose="020B0604020202020204" pitchFamily="34" charset="0"/>
              <a:buChar char="•"/>
            </a:pPr>
            <a:r>
              <a:rPr lang="fr-CH" sz="2000" dirty="0" smtClean="0"/>
              <a:t>Engage in </a:t>
            </a:r>
            <a:r>
              <a:rPr lang="fr-CH" sz="2000" dirty="0" err="1" smtClean="0"/>
              <a:t>capacity</a:t>
            </a:r>
            <a:r>
              <a:rPr lang="fr-CH" sz="2000" dirty="0" smtClean="0"/>
              <a:t> building &amp; in country </a:t>
            </a:r>
            <a:r>
              <a:rPr lang="fr-CH" sz="2000" dirty="0" err="1" smtClean="0"/>
              <a:t>activities</a:t>
            </a:r>
            <a:r>
              <a:rPr lang="fr-CH" sz="2000" dirty="0" smtClean="0"/>
              <a:t>.</a:t>
            </a:r>
          </a:p>
          <a:p>
            <a:pPr marL="177800" indent="-177800">
              <a:buFont typeface="Arial" panose="020B0604020202020204" pitchFamily="34" charset="0"/>
              <a:buChar char="•"/>
            </a:pPr>
            <a:r>
              <a:rPr lang="fr-CH" sz="2000" dirty="0" err="1" smtClean="0"/>
              <a:t>Tailor</a:t>
            </a:r>
            <a:r>
              <a:rPr lang="fr-CH" sz="2000" dirty="0" smtClean="0"/>
              <a:t> the support to the </a:t>
            </a:r>
            <a:r>
              <a:rPr lang="fr-CH" sz="2000" dirty="0" err="1" smtClean="0"/>
              <a:t>country’s</a:t>
            </a:r>
            <a:r>
              <a:rPr lang="fr-CH" sz="2000" dirty="0" smtClean="0"/>
              <a:t> </a:t>
            </a:r>
            <a:r>
              <a:rPr lang="fr-CH" sz="2000" dirty="0" err="1" smtClean="0"/>
              <a:t>specific</a:t>
            </a:r>
            <a:r>
              <a:rPr lang="fr-CH" sz="2000" dirty="0" smtClean="0"/>
              <a:t> </a:t>
            </a:r>
            <a:r>
              <a:rPr lang="fr-CH" sz="2000" dirty="0" err="1" smtClean="0"/>
              <a:t>needs</a:t>
            </a:r>
            <a:endParaRPr lang="fr-CH" sz="2000" dirty="0" smtClean="0"/>
          </a:p>
          <a:p>
            <a:pPr marL="177800" indent="-177800">
              <a:buFont typeface="Arial" panose="020B0604020202020204" pitchFamily="34" charset="0"/>
              <a:buChar char="•"/>
            </a:pPr>
            <a:r>
              <a:rPr lang="fr-CH" sz="2000" dirty="0" err="1" smtClean="0"/>
              <a:t>Guiding</a:t>
            </a:r>
            <a:r>
              <a:rPr lang="fr-CH" sz="2000" dirty="0" smtClean="0"/>
              <a:t> </a:t>
            </a:r>
            <a:r>
              <a:rPr lang="fr-CH" sz="2000" dirty="0" err="1" smtClean="0"/>
              <a:t>frameworks</a:t>
            </a:r>
            <a:r>
              <a:rPr lang="fr-CH" sz="2000" dirty="0" smtClean="0"/>
              <a:t> and </a:t>
            </a:r>
            <a:r>
              <a:rPr lang="fr-CH" sz="2000" dirty="0" err="1" smtClean="0"/>
              <a:t>tools</a:t>
            </a:r>
            <a:r>
              <a:rPr lang="fr-CH" sz="2000" dirty="0" smtClean="0"/>
              <a:t>.</a:t>
            </a:r>
            <a:endParaRPr lang="fr-CH" sz="2000" dirty="0"/>
          </a:p>
        </p:txBody>
      </p:sp>
      <p:sp>
        <p:nvSpPr>
          <p:cNvPr id="21" name="Rectangle 20"/>
          <p:cNvSpPr/>
          <p:nvPr/>
        </p:nvSpPr>
        <p:spPr>
          <a:xfrm>
            <a:off x="5025236" y="3710440"/>
            <a:ext cx="3810000" cy="1631216"/>
          </a:xfrm>
          <a:prstGeom prst="rect">
            <a:avLst/>
          </a:prstGeom>
        </p:spPr>
        <p:txBody>
          <a:bodyPr wrap="square">
            <a:spAutoFit/>
          </a:bodyPr>
          <a:lstStyle/>
          <a:p>
            <a:r>
              <a:rPr lang="en-US" sz="2000" dirty="0"/>
              <a:t>Engage with other initiatives to build common understanding of differences in approaches and </a:t>
            </a:r>
            <a:r>
              <a:rPr lang="en-US" sz="2000" dirty="0" smtClean="0"/>
              <a:t>to promote </a:t>
            </a:r>
            <a:r>
              <a:rPr lang="en-US" sz="2000" dirty="0"/>
              <a:t>harmonization as </a:t>
            </a:r>
            <a:r>
              <a:rPr lang="en-US" sz="2000" dirty="0" smtClean="0"/>
              <a:t>possible</a:t>
            </a:r>
            <a:endParaRPr lang="fr-CH" sz="2000" dirty="0"/>
          </a:p>
        </p:txBody>
      </p:sp>
    </p:spTree>
    <p:extLst>
      <p:ext uri="{BB962C8B-B14F-4D97-AF65-F5344CB8AC3E}">
        <p14:creationId xmlns:p14="http://schemas.microsoft.com/office/powerpoint/2010/main" val="17671917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752599" y="533400"/>
            <a:ext cx="7010400" cy="584775"/>
          </a:xfrm>
        </p:spPr>
        <p:txBody>
          <a:bodyPr vert="horz" wrap="square" lIns="91440" tIns="45720" rIns="91440" bIns="45720" rtlCol="0" anchor="ctr">
            <a:spAutoFit/>
          </a:bodyPr>
          <a:lstStyle/>
          <a:p>
            <a:pPr algn="ctr"/>
            <a:r>
              <a:rPr lang="fr-CH" sz="3200" dirty="0" smtClean="0">
                <a:solidFill>
                  <a:srgbClr val="148683"/>
                </a:solidFill>
                <a:latin typeface="+mn-lt"/>
                <a:ea typeface="+mn-ea"/>
                <a:cs typeface="+mn-cs"/>
              </a:rPr>
              <a:t>SNA </a:t>
            </a:r>
            <a:r>
              <a:rPr lang="fr-CH" sz="3200" dirty="0" err="1" smtClean="0">
                <a:solidFill>
                  <a:srgbClr val="148683"/>
                </a:solidFill>
                <a:latin typeface="+mn-lt"/>
                <a:ea typeface="+mn-ea"/>
                <a:cs typeface="+mn-cs"/>
              </a:rPr>
              <a:t>Overall</a:t>
            </a:r>
            <a:r>
              <a:rPr lang="fr-CH" sz="3200" dirty="0" smtClean="0">
                <a:solidFill>
                  <a:srgbClr val="148683"/>
                </a:solidFill>
                <a:latin typeface="+mn-lt"/>
                <a:ea typeface="+mn-ea"/>
                <a:cs typeface="+mn-cs"/>
              </a:rPr>
              <a:t> </a:t>
            </a:r>
            <a:r>
              <a:rPr lang="fr-CH" sz="3200" dirty="0">
                <a:solidFill>
                  <a:srgbClr val="148683"/>
                </a:solidFill>
                <a:latin typeface="+mn-lt"/>
                <a:ea typeface="+mn-ea"/>
                <a:cs typeface="+mn-cs"/>
              </a:rPr>
              <a:t>Financial</a:t>
            </a:r>
          </a:p>
        </p:txBody>
      </p:sp>
      <p:graphicFrame>
        <p:nvGraphicFramePr>
          <p:cNvPr id="10" name="Chart 9"/>
          <p:cNvGraphicFramePr/>
          <p:nvPr>
            <p:extLst>
              <p:ext uri="{D42A27DB-BD31-4B8C-83A1-F6EECF244321}">
                <p14:modId xmlns:p14="http://schemas.microsoft.com/office/powerpoint/2010/main" val="771886870"/>
              </p:ext>
            </p:extLst>
          </p:nvPr>
        </p:nvGraphicFramePr>
        <p:xfrm>
          <a:off x="685800" y="2895600"/>
          <a:ext cx="8229600" cy="3795487"/>
        </p:xfrm>
        <a:graphic>
          <a:graphicData uri="http://schemas.openxmlformats.org/drawingml/2006/chart">
            <c:chart xmlns:c="http://schemas.openxmlformats.org/drawingml/2006/chart" xmlns:r="http://schemas.openxmlformats.org/officeDocument/2006/relationships" r:id="rId2"/>
          </a:graphicData>
        </a:graphic>
      </p:graphicFrame>
      <p:sp>
        <p:nvSpPr>
          <p:cNvPr id="2" name="Rectangle 1"/>
          <p:cNvSpPr/>
          <p:nvPr/>
        </p:nvSpPr>
        <p:spPr>
          <a:xfrm>
            <a:off x="328550" y="1447800"/>
            <a:ext cx="8434449" cy="1323439"/>
          </a:xfrm>
          <a:prstGeom prst="rect">
            <a:avLst/>
          </a:prstGeom>
        </p:spPr>
        <p:txBody>
          <a:bodyPr wrap="square">
            <a:spAutoFit/>
          </a:bodyPr>
          <a:lstStyle/>
          <a:p>
            <a:pPr marL="342900" indent="-342900">
              <a:buFont typeface="Arial" panose="020B0604020202020204" pitchFamily="34" charset="0"/>
              <a:buChar char="•"/>
            </a:pPr>
            <a:r>
              <a:rPr lang="en-US" sz="2000" dirty="0" smtClean="0"/>
              <a:t>Total allocation for SNA  to up to 31 Dec 2014	</a:t>
            </a:r>
            <a:r>
              <a:rPr lang="en-US" sz="2000" b="1" dirty="0" smtClean="0"/>
              <a:t> </a:t>
            </a:r>
          </a:p>
          <a:p>
            <a:pPr marL="355600"/>
            <a:r>
              <a:rPr lang="fr-CH" sz="2000" dirty="0"/>
              <a:t>(</a:t>
            </a:r>
            <a:r>
              <a:rPr lang="en-US" sz="2000" i="1" dirty="0" smtClean="0"/>
              <a:t>includes </a:t>
            </a:r>
            <a:r>
              <a:rPr lang="en-US" sz="2000" i="1" dirty="0"/>
              <a:t>SNA 2014 budget revision approved at </a:t>
            </a:r>
            <a:r>
              <a:rPr lang="en-US" sz="2000" i="1" dirty="0" smtClean="0"/>
              <a:t>PB11</a:t>
            </a:r>
            <a:r>
              <a:rPr lang="en-US" sz="2000" dirty="0" smtClean="0"/>
              <a:t>):	</a:t>
            </a:r>
            <a:r>
              <a:rPr lang="en-US" sz="2000" b="1" dirty="0" smtClean="0"/>
              <a:t>US</a:t>
            </a:r>
            <a:r>
              <a:rPr lang="en-US" sz="2000" b="1" dirty="0"/>
              <a:t>$ 98 m</a:t>
            </a:r>
          </a:p>
          <a:p>
            <a:pPr marL="342900" indent="-342900">
              <a:buFont typeface="Arial" panose="020B0604020202020204" pitchFamily="34" charset="0"/>
              <a:buChar char="•"/>
            </a:pPr>
            <a:r>
              <a:rPr lang="en-US" sz="2000" dirty="0" smtClean="0"/>
              <a:t>Total </a:t>
            </a:r>
            <a:r>
              <a:rPr lang="en-US" sz="2000" dirty="0"/>
              <a:t>amount approved </a:t>
            </a:r>
            <a:r>
              <a:rPr lang="en-US" sz="2000" dirty="0" smtClean="0"/>
              <a:t>for SNA as to 31 Dec 2013: 	</a:t>
            </a:r>
            <a:r>
              <a:rPr lang="fr-CH" sz="2000" b="1" dirty="0" smtClean="0"/>
              <a:t>US</a:t>
            </a:r>
            <a:r>
              <a:rPr lang="fr-CH" sz="2000" b="1" dirty="0"/>
              <a:t>$ 49.2 </a:t>
            </a:r>
            <a:r>
              <a:rPr lang="fr-CH" sz="2000" b="1" dirty="0" smtClean="0"/>
              <a:t>m</a:t>
            </a:r>
            <a:endParaRPr lang="fr-CH" sz="2000" b="1" dirty="0"/>
          </a:p>
          <a:p>
            <a:pPr marL="342900" indent="-342900">
              <a:buFont typeface="Arial" panose="020B0604020202020204" pitchFamily="34" charset="0"/>
              <a:buChar char="•"/>
            </a:pPr>
            <a:r>
              <a:rPr lang="fr-CH" sz="2000" dirty="0"/>
              <a:t>Total </a:t>
            </a:r>
            <a:r>
              <a:rPr lang="fr-CH" sz="2000" dirty="0" smtClean="0"/>
              <a:t>SNA cumulative </a:t>
            </a:r>
            <a:r>
              <a:rPr lang="fr-CH" sz="2000" dirty="0" err="1" smtClean="0"/>
              <a:t>expenditure</a:t>
            </a:r>
            <a:r>
              <a:rPr lang="fr-CH" sz="2000" dirty="0" smtClean="0"/>
              <a:t>: 			</a:t>
            </a:r>
            <a:r>
              <a:rPr lang="fr-CH" sz="2000" b="1" dirty="0" smtClean="0"/>
              <a:t>US</a:t>
            </a:r>
            <a:r>
              <a:rPr lang="fr-CH" sz="2000" b="1" dirty="0"/>
              <a:t>$ 39.2 </a:t>
            </a:r>
            <a:r>
              <a:rPr lang="fr-CH" sz="2000" b="1" dirty="0" smtClean="0"/>
              <a:t>m</a:t>
            </a:r>
          </a:p>
        </p:txBody>
      </p:sp>
    </p:spTree>
    <p:extLst>
      <p:ext uri="{BB962C8B-B14F-4D97-AF65-F5344CB8AC3E}">
        <p14:creationId xmlns:p14="http://schemas.microsoft.com/office/powerpoint/2010/main" val="74231655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p:cNvSpPr/>
          <p:nvPr/>
        </p:nvSpPr>
        <p:spPr>
          <a:xfrm>
            <a:off x="379021" y="1676400"/>
            <a:ext cx="8382000" cy="3293209"/>
          </a:xfrm>
          <a:prstGeom prst="rect">
            <a:avLst/>
          </a:prstGeom>
        </p:spPr>
        <p:txBody>
          <a:bodyPr wrap="square">
            <a:spAutoFit/>
          </a:bodyPr>
          <a:lstStyle/>
          <a:p>
            <a:pPr marL="2333625" indent="-2333625"/>
            <a:r>
              <a:rPr lang="fr-CH" sz="2400" b="1" dirty="0" err="1"/>
              <a:t>Overall</a:t>
            </a:r>
            <a:r>
              <a:rPr lang="fr-CH" sz="2400" b="1" dirty="0"/>
              <a:t> </a:t>
            </a:r>
            <a:r>
              <a:rPr lang="fr-CH" sz="2400" b="1" dirty="0" err="1"/>
              <a:t>financial</a:t>
            </a:r>
            <a:r>
              <a:rPr lang="fr-CH" sz="2400" b="1" dirty="0"/>
              <a:t> </a:t>
            </a:r>
            <a:r>
              <a:rPr lang="fr-CH" sz="2400" b="1" dirty="0" err="1"/>
              <a:t>delivery</a:t>
            </a:r>
            <a:r>
              <a:rPr lang="fr-CH" sz="2400" b="1" dirty="0"/>
              <a:t> rate </a:t>
            </a:r>
            <a:r>
              <a:rPr lang="fr-CH" sz="2400" dirty="0"/>
              <a:t>(</a:t>
            </a:r>
            <a:r>
              <a:rPr lang="fr-CH" sz="2400" dirty="0" err="1"/>
              <a:t>from</a:t>
            </a:r>
            <a:r>
              <a:rPr lang="fr-CH" sz="2400" dirty="0"/>
              <a:t> </a:t>
            </a:r>
            <a:r>
              <a:rPr lang="fr-CH" sz="2400" dirty="0" err="1"/>
              <a:t>approved</a:t>
            </a:r>
            <a:r>
              <a:rPr lang="fr-CH" sz="2400" dirty="0"/>
              <a:t>):</a:t>
            </a:r>
            <a:r>
              <a:rPr lang="fr-CH" sz="2400" b="1" dirty="0"/>
              <a:t>	80</a:t>
            </a:r>
            <a:r>
              <a:rPr lang="fr-CH" sz="2400" b="1" dirty="0" smtClean="0"/>
              <a:t>%</a:t>
            </a:r>
          </a:p>
          <a:p>
            <a:pPr marL="2333625" indent="-2333625"/>
            <a:endParaRPr lang="fr-CH" sz="1000" dirty="0" smtClean="0"/>
          </a:p>
          <a:p>
            <a:pPr marL="2333625" indent="-2333625"/>
            <a:r>
              <a:rPr lang="fr-CH" sz="2400" b="1" dirty="0" err="1" smtClean="0"/>
              <a:t>Delivery</a:t>
            </a:r>
            <a:r>
              <a:rPr lang="fr-CH" sz="2400" b="1" dirty="0" smtClean="0"/>
              <a:t> per  SNA OUTCOME:</a:t>
            </a:r>
          </a:p>
          <a:p>
            <a:pPr marL="273050" indent="-273050">
              <a:buFont typeface="Arial" panose="020B0604020202020204" pitchFamily="34" charset="0"/>
              <a:buChar char="•"/>
            </a:pPr>
            <a:r>
              <a:rPr lang="fr-CH" sz="2000" dirty="0" err="1" smtClean="0"/>
              <a:t>Outcome</a:t>
            </a:r>
            <a:r>
              <a:rPr lang="fr-CH" sz="2000" dirty="0" smtClean="0"/>
              <a:t> 1. MRV and Monitoring</a:t>
            </a:r>
            <a:r>
              <a:rPr lang="fr-CH" sz="2000" dirty="0"/>
              <a:t>	</a:t>
            </a:r>
            <a:r>
              <a:rPr lang="fr-CH" sz="2000" dirty="0" smtClean="0"/>
              <a:t>		97%</a:t>
            </a:r>
          </a:p>
          <a:p>
            <a:pPr marL="273050" indent="-273050">
              <a:buFont typeface="Arial" panose="020B0604020202020204" pitchFamily="34" charset="0"/>
              <a:buChar char="•"/>
            </a:pPr>
            <a:r>
              <a:rPr lang="fr-CH" sz="2000" dirty="0" err="1" smtClean="0"/>
              <a:t>Outcome</a:t>
            </a:r>
            <a:r>
              <a:rPr lang="fr-CH" sz="2000" dirty="0" smtClean="0"/>
              <a:t> 2. </a:t>
            </a:r>
            <a:r>
              <a:rPr lang="fr-CH" sz="2000" dirty="0" err="1" smtClean="0"/>
              <a:t>Governance</a:t>
            </a:r>
            <a:r>
              <a:rPr lang="fr-CH" sz="2000" dirty="0" smtClean="0"/>
              <a:t> 				81%</a:t>
            </a:r>
          </a:p>
          <a:p>
            <a:pPr marL="273050" indent="-273050">
              <a:buFont typeface="Arial" panose="020B0604020202020204" pitchFamily="34" charset="0"/>
              <a:buChar char="•"/>
            </a:pPr>
            <a:r>
              <a:rPr lang="fr-CH" sz="2000" dirty="0" err="1" smtClean="0"/>
              <a:t>Outcome</a:t>
            </a:r>
            <a:r>
              <a:rPr lang="fr-CH" sz="2000" dirty="0" smtClean="0"/>
              <a:t> 4. </a:t>
            </a:r>
            <a:r>
              <a:rPr lang="fr-CH" sz="2000" dirty="0" err="1" smtClean="0"/>
              <a:t>Stakeholder</a:t>
            </a:r>
            <a:r>
              <a:rPr lang="fr-CH" sz="2000" dirty="0" smtClean="0"/>
              <a:t> Engagement 			45%</a:t>
            </a:r>
          </a:p>
          <a:p>
            <a:pPr marL="273050" indent="-273050">
              <a:buFont typeface="Arial" panose="020B0604020202020204" pitchFamily="34" charset="0"/>
              <a:buChar char="•"/>
            </a:pPr>
            <a:r>
              <a:rPr lang="fr-CH" sz="2000" dirty="0" err="1" smtClean="0"/>
              <a:t>Outcome</a:t>
            </a:r>
            <a:r>
              <a:rPr lang="fr-CH" sz="2000" dirty="0" smtClean="0"/>
              <a:t> 5. </a:t>
            </a:r>
            <a:r>
              <a:rPr lang="fr-CH" sz="2000" dirty="0" err="1" smtClean="0"/>
              <a:t>Safeguards</a:t>
            </a:r>
            <a:r>
              <a:rPr lang="fr-CH" sz="2000" dirty="0" smtClean="0"/>
              <a:t> and Multiple </a:t>
            </a:r>
            <a:r>
              <a:rPr lang="fr-CH" sz="2000" dirty="0" err="1" smtClean="0"/>
              <a:t>Benefits</a:t>
            </a:r>
            <a:r>
              <a:rPr lang="fr-CH" sz="2000" dirty="0" smtClean="0"/>
              <a:t> 		76%</a:t>
            </a:r>
          </a:p>
          <a:p>
            <a:pPr marL="273050" indent="-273050">
              <a:buFont typeface="Arial" panose="020B0604020202020204" pitchFamily="34" charset="0"/>
              <a:buChar char="•"/>
            </a:pPr>
            <a:r>
              <a:rPr lang="fr-CH" sz="2000" dirty="0" err="1" smtClean="0"/>
              <a:t>Outcome</a:t>
            </a:r>
            <a:r>
              <a:rPr lang="fr-CH" sz="2000" dirty="0" smtClean="0"/>
              <a:t> 6. Green </a:t>
            </a:r>
            <a:r>
              <a:rPr lang="fr-CH" sz="2000" dirty="0" err="1" smtClean="0"/>
              <a:t>Economy</a:t>
            </a:r>
            <a:r>
              <a:rPr lang="fr-CH" sz="2000" dirty="0" smtClean="0"/>
              <a:t>				79%</a:t>
            </a:r>
          </a:p>
          <a:p>
            <a:pPr marL="273050" indent="-273050">
              <a:buFont typeface="Arial" panose="020B0604020202020204" pitchFamily="34" charset="0"/>
              <a:buChar char="•"/>
            </a:pPr>
            <a:r>
              <a:rPr lang="fr-CH" sz="2000" dirty="0" err="1" smtClean="0"/>
              <a:t>Outcome</a:t>
            </a:r>
            <a:r>
              <a:rPr lang="fr-CH" sz="2000" dirty="0" smtClean="0"/>
              <a:t> 7. </a:t>
            </a:r>
            <a:r>
              <a:rPr lang="fr-CH" sz="2000" dirty="0" err="1" smtClean="0"/>
              <a:t>Knowledge</a:t>
            </a:r>
            <a:r>
              <a:rPr lang="fr-CH" sz="2000" dirty="0" smtClean="0"/>
              <a:t> and </a:t>
            </a:r>
            <a:r>
              <a:rPr lang="fr-CH" sz="2000" dirty="0" err="1" smtClean="0"/>
              <a:t>Capacity</a:t>
            </a:r>
            <a:r>
              <a:rPr lang="fr-CH" sz="2000" dirty="0" smtClean="0"/>
              <a:t>			95%</a:t>
            </a:r>
          </a:p>
          <a:p>
            <a:pPr marL="273050" indent="-273050">
              <a:buFont typeface="Arial" panose="020B0604020202020204" pitchFamily="34" charset="0"/>
              <a:buChar char="•"/>
            </a:pPr>
            <a:r>
              <a:rPr lang="fr-CH" sz="2000" dirty="0" err="1" smtClean="0"/>
              <a:t>Outcome</a:t>
            </a:r>
            <a:r>
              <a:rPr lang="fr-CH" sz="2000" dirty="0" smtClean="0"/>
              <a:t> 8. </a:t>
            </a:r>
            <a:r>
              <a:rPr lang="fr-CH" sz="2000" dirty="0" err="1" smtClean="0"/>
              <a:t>Secretariat</a:t>
            </a:r>
            <a:r>
              <a:rPr lang="fr-CH" sz="2000" dirty="0" smtClean="0"/>
              <a:t>					97%</a:t>
            </a:r>
          </a:p>
          <a:p>
            <a:endParaRPr lang="fr-CH" sz="1000" b="1" dirty="0" smtClean="0"/>
          </a:p>
        </p:txBody>
      </p:sp>
      <p:sp>
        <p:nvSpPr>
          <p:cNvPr id="11" name="Title 1"/>
          <p:cNvSpPr txBox="1">
            <a:spLocks/>
          </p:cNvSpPr>
          <p:nvPr/>
        </p:nvSpPr>
        <p:spPr>
          <a:xfrm>
            <a:off x="1600200" y="457200"/>
            <a:ext cx="7010400" cy="641350"/>
          </a:xfrm>
          <a:prstGeom prst="rect">
            <a:avLst/>
          </a:prstGeom>
        </p:spPr>
        <p:txBody>
          <a:bodyPr vert="horz" lIns="91440" tIns="45720" rIns="91440" bIns="45720" rtlCol="0" anchor="b">
            <a:noAutofit/>
          </a:bodyPr>
          <a:lstStyle>
            <a:lvl1pPr algn="l" defTabSz="914400" rtl="0" eaLnBrk="1" latinLnBrk="0" hangingPunct="1">
              <a:spcBef>
                <a:spcPct val="0"/>
              </a:spcBef>
              <a:buNone/>
              <a:defRPr sz="2000" b="1" kern="1200">
                <a:solidFill>
                  <a:schemeClr val="tx1"/>
                </a:solidFill>
                <a:latin typeface="+mj-lt"/>
                <a:ea typeface="+mj-ea"/>
                <a:cs typeface="+mj-cs"/>
              </a:defRPr>
            </a:lvl1pPr>
          </a:lstStyle>
          <a:p>
            <a:pPr algn="ctr"/>
            <a:r>
              <a:rPr lang="fr-CH" sz="3200" dirty="0" smtClean="0">
                <a:solidFill>
                  <a:srgbClr val="148683"/>
                </a:solidFill>
              </a:rPr>
              <a:t>SNA: Financial </a:t>
            </a:r>
            <a:r>
              <a:rPr lang="fr-CH" sz="3200" dirty="0" err="1" smtClean="0">
                <a:solidFill>
                  <a:srgbClr val="148683"/>
                </a:solidFill>
              </a:rPr>
              <a:t>Delivery</a:t>
            </a:r>
            <a:endParaRPr lang="fr-CH" sz="3200" dirty="0">
              <a:solidFill>
                <a:srgbClr val="148683"/>
              </a:solidFill>
            </a:endParaRPr>
          </a:p>
        </p:txBody>
      </p:sp>
    </p:spTree>
    <p:extLst>
      <p:ext uri="{BB962C8B-B14F-4D97-AF65-F5344CB8AC3E}">
        <p14:creationId xmlns:p14="http://schemas.microsoft.com/office/powerpoint/2010/main" val="100786332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381000"/>
            <a:ext cx="8229600" cy="960438"/>
          </a:xfrm>
        </p:spPr>
        <p:txBody>
          <a:bodyPr>
            <a:noAutofit/>
          </a:bodyPr>
          <a:lstStyle/>
          <a:p>
            <a:r>
              <a:rPr lang="fr-CH" sz="3200" b="1" dirty="0" err="1" smtClean="0">
                <a:solidFill>
                  <a:srgbClr val="148683"/>
                </a:solidFill>
              </a:rPr>
              <a:t>Targeted</a:t>
            </a:r>
            <a:r>
              <a:rPr lang="fr-CH" sz="3200" b="1" dirty="0" smtClean="0">
                <a:solidFill>
                  <a:srgbClr val="148683"/>
                </a:solidFill>
              </a:rPr>
              <a:t> Support</a:t>
            </a:r>
            <a:br>
              <a:rPr lang="fr-CH" sz="3200" b="1" dirty="0" smtClean="0">
                <a:solidFill>
                  <a:srgbClr val="148683"/>
                </a:solidFill>
              </a:rPr>
            </a:br>
            <a:r>
              <a:rPr lang="fr-CH" sz="3200" b="1" dirty="0" smtClean="0">
                <a:solidFill>
                  <a:srgbClr val="148683"/>
                </a:solidFill>
              </a:rPr>
              <a:t>(</a:t>
            </a:r>
            <a:r>
              <a:rPr lang="fr-CH" sz="3200" b="1" dirty="0" err="1" smtClean="0">
                <a:solidFill>
                  <a:srgbClr val="148683"/>
                </a:solidFill>
              </a:rPr>
              <a:t>excluding</a:t>
            </a:r>
            <a:r>
              <a:rPr lang="fr-CH" sz="3200" b="1" dirty="0" smtClean="0">
                <a:solidFill>
                  <a:srgbClr val="148683"/>
                </a:solidFill>
              </a:rPr>
              <a:t> </a:t>
            </a:r>
            <a:r>
              <a:rPr lang="fr-CH" sz="3200" b="1" dirty="0" err="1" smtClean="0">
                <a:solidFill>
                  <a:srgbClr val="148683"/>
                </a:solidFill>
              </a:rPr>
              <a:t>Backstopping</a:t>
            </a:r>
            <a:r>
              <a:rPr lang="fr-CH" sz="3200" b="1" dirty="0" smtClean="0">
                <a:solidFill>
                  <a:srgbClr val="148683"/>
                </a:solidFill>
              </a:rPr>
              <a:t>)</a:t>
            </a:r>
            <a:endParaRPr lang="fr-CH" sz="3200" b="1" dirty="0">
              <a:solidFill>
                <a:srgbClr val="148683"/>
              </a:solidFill>
            </a:endParaRPr>
          </a:p>
        </p:txBody>
      </p:sp>
      <p:pic>
        <p:nvPicPr>
          <p:cNvPr id="6" name="Picture 5" descr="2013 UN-REDD Annual Report-correct hyperlink 13 June.pdf - Adobe Reader"/>
          <p:cNvPicPr>
            <a:picLocks noChangeAspect="1"/>
          </p:cNvPicPr>
          <p:nvPr/>
        </p:nvPicPr>
        <p:blipFill rotWithShape="1">
          <a:blip r:embed="rId2" cstate="print">
            <a:extLst>
              <a:ext uri="{28A0092B-C50C-407E-A947-70E740481C1C}">
                <a14:useLocalDpi xmlns:a14="http://schemas.microsoft.com/office/drawing/2010/main" val="0"/>
              </a:ext>
            </a:extLst>
          </a:blip>
          <a:srcRect l="9062" t="30417" r="7133" b="26111"/>
          <a:stretch/>
        </p:blipFill>
        <p:spPr>
          <a:xfrm>
            <a:off x="152400" y="1600200"/>
            <a:ext cx="8915399" cy="4800600"/>
          </a:xfrm>
          <a:prstGeom prst="rect">
            <a:avLst/>
          </a:prstGeom>
        </p:spPr>
      </p:pic>
    </p:spTree>
    <p:extLst>
      <p:ext uri="{BB962C8B-B14F-4D97-AF65-F5344CB8AC3E}">
        <p14:creationId xmlns:p14="http://schemas.microsoft.com/office/powerpoint/2010/main" val="276492101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1BB1AD"/>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524001"/>
            <a:ext cx="9144000" cy="5334000"/>
          </a:xfrm>
          <a:prstGeom prst="rect">
            <a:avLst/>
          </a:prstGeom>
        </p:spPr>
      </p:pic>
      <p:sp>
        <p:nvSpPr>
          <p:cNvPr id="4" name="TextBox 3"/>
          <p:cNvSpPr txBox="1"/>
          <p:nvPr/>
        </p:nvSpPr>
        <p:spPr>
          <a:xfrm>
            <a:off x="381000" y="800725"/>
            <a:ext cx="8382000" cy="1446550"/>
          </a:xfrm>
          <a:prstGeom prst="rect">
            <a:avLst/>
          </a:prstGeom>
          <a:noFill/>
        </p:spPr>
        <p:txBody>
          <a:bodyPr wrap="square" rtlCol="0">
            <a:spAutoFit/>
          </a:bodyPr>
          <a:lstStyle/>
          <a:p>
            <a:pPr algn="ctr"/>
            <a:r>
              <a:rPr lang="fr-CH" sz="4400" b="1" dirty="0" smtClean="0">
                <a:solidFill>
                  <a:schemeClr val="bg1"/>
                </a:solidFill>
              </a:rPr>
              <a:t>2013 </a:t>
            </a:r>
            <a:r>
              <a:rPr lang="fr-CH" sz="4400" b="1" dirty="0" err="1" smtClean="0">
                <a:solidFill>
                  <a:schemeClr val="bg1"/>
                </a:solidFill>
              </a:rPr>
              <a:t>Annual</a:t>
            </a:r>
            <a:r>
              <a:rPr lang="fr-CH" sz="4400" b="1" dirty="0" smtClean="0">
                <a:solidFill>
                  <a:schemeClr val="bg1"/>
                </a:solidFill>
              </a:rPr>
              <a:t> Report</a:t>
            </a:r>
          </a:p>
          <a:p>
            <a:pPr algn="ctr"/>
            <a:r>
              <a:rPr lang="fr-CH" sz="4400" b="1" dirty="0" smtClean="0">
                <a:solidFill>
                  <a:schemeClr val="bg1"/>
                </a:solidFill>
              </a:rPr>
              <a:t>National Programme </a:t>
            </a:r>
            <a:r>
              <a:rPr lang="fr-CH" sz="4400" b="1" dirty="0" err="1" smtClean="0">
                <a:solidFill>
                  <a:schemeClr val="bg1"/>
                </a:solidFill>
              </a:rPr>
              <a:t>Highlights</a:t>
            </a:r>
            <a:endParaRPr lang="fr-CH" sz="4400" b="1" dirty="0">
              <a:solidFill>
                <a:schemeClr val="bg1"/>
              </a:solidFill>
            </a:endParaRPr>
          </a:p>
        </p:txBody>
      </p:sp>
    </p:spTree>
    <p:extLst>
      <p:ext uri="{BB962C8B-B14F-4D97-AF65-F5344CB8AC3E}">
        <p14:creationId xmlns:p14="http://schemas.microsoft.com/office/powerpoint/2010/main" val="232347744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04800" y="1447800"/>
            <a:ext cx="8610600" cy="5139869"/>
          </a:xfrm>
          <a:prstGeom prst="rect">
            <a:avLst/>
          </a:prstGeom>
        </p:spPr>
        <p:txBody>
          <a:bodyPr wrap="square">
            <a:spAutoFit/>
          </a:bodyPr>
          <a:lstStyle/>
          <a:p>
            <a:pPr marL="457200" indent="-457200">
              <a:buFont typeface="Arial" panose="020B0604020202020204" pitchFamily="34" charset="0"/>
              <a:buChar char="•"/>
            </a:pPr>
            <a:r>
              <a:rPr lang="fr-CH" sz="3200" b="1" dirty="0" smtClean="0">
                <a:solidFill>
                  <a:srgbClr val="148683"/>
                </a:solidFill>
              </a:rPr>
              <a:t>2 </a:t>
            </a:r>
            <a:r>
              <a:rPr lang="en-US" sz="2400" dirty="0" smtClean="0"/>
              <a:t>new </a:t>
            </a:r>
            <a:r>
              <a:rPr lang="en-US" sz="2400" dirty="0"/>
              <a:t>countries with </a:t>
            </a:r>
            <a:r>
              <a:rPr lang="en-US" sz="2400" dirty="0" smtClean="0"/>
              <a:t>NP </a:t>
            </a:r>
            <a:r>
              <a:rPr lang="fr-CH" sz="2400" dirty="0" err="1" smtClean="0"/>
              <a:t>Colombia</a:t>
            </a:r>
            <a:r>
              <a:rPr lang="fr-CH" sz="2400" dirty="0" smtClean="0"/>
              <a:t> and Bangladesh</a:t>
            </a:r>
          </a:p>
          <a:p>
            <a:endParaRPr lang="fr-CH" sz="2400" dirty="0" smtClean="0"/>
          </a:p>
          <a:p>
            <a:pPr marL="457200" indent="-457200">
              <a:buFont typeface="Arial" panose="020B0604020202020204" pitchFamily="34" charset="0"/>
              <a:buChar char="•"/>
            </a:pPr>
            <a:r>
              <a:rPr lang="fr-CH" sz="3200" b="1" dirty="0" smtClean="0">
                <a:solidFill>
                  <a:srgbClr val="148683"/>
                </a:solidFill>
              </a:rPr>
              <a:t>3 </a:t>
            </a:r>
            <a:r>
              <a:rPr lang="fr-CH" sz="2400" dirty="0" err="1"/>
              <a:t>NPs</a:t>
            </a:r>
            <a:r>
              <a:rPr lang="fr-CH" sz="2400" dirty="0"/>
              <a:t> </a:t>
            </a:r>
            <a:r>
              <a:rPr lang="fr-CH" sz="2400" dirty="0" err="1"/>
              <a:t>c</a:t>
            </a:r>
            <a:r>
              <a:rPr lang="fr-CH" sz="2400" dirty="0" err="1" smtClean="0"/>
              <a:t>ompleted</a:t>
            </a:r>
            <a:r>
              <a:rPr lang="fr-CH" sz="2400" dirty="0" smtClean="0"/>
              <a:t> and </a:t>
            </a:r>
            <a:r>
              <a:rPr lang="fr-CH" sz="2400" dirty="0" err="1" smtClean="0"/>
              <a:t>evaluated</a:t>
            </a:r>
            <a:r>
              <a:rPr lang="fr-CH" sz="2400" dirty="0" smtClean="0"/>
              <a:t> </a:t>
            </a:r>
            <a:r>
              <a:rPr lang="fr-CH" sz="2400" dirty="0" err="1" smtClean="0"/>
              <a:t>Indonesia</a:t>
            </a:r>
            <a:r>
              <a:rPr lang="fr-CH" sz="2400" dirty="0"/>
              <a:t>, </a:t>
            </a:r>
            <a:r>
              <a:rPr lang="fr-CH" sz="2400" dirty="0" err="1"/>
              <a:t>Tanzania</a:t>
            </a:r>
            <a:r>
              <a:rPr lang="fr-CH" sz="2400" dirty="0"/>
              <a:t> and Viet </a:t>
            </a:r>
            <a:r>
              <a:rPr lang="fr-CH" sz="2400" dirty="0" smtClean="0"/>
              <a:t>Nam (in 2012)</a:t>
            </a:r>
          </a:p>
          <a:p>
            <a:endParaRPr lang="fr-CH" sz="2400" dirty="0" smtClean="0">
              <a:solidFill>
                <a:srgbClr val="FF0000"/>
              </a:solidFill>
            </a:endParaRPr>
          </a:p>
          <a:p>
            <a:pPr marL="457200" indent="-457200">
              <a:buFont typeface="Arial" panose="020B0604020202020204" pitchFamily="34" charset="0"/>
              <a:buChar char="•"/>
            </a:pPr>
            <a:r>
              <a:rPr lang="fr-CH" sz="3200" b="1" dirty="0" smtClean="0">
                <a:solidFill>
                  <a:srgbClr val="148683"/>
                </a:solidFill>
              </a:rPr>
              <a:t>2</a:t>
            </a:r>
            <a:r>
              <a:rPr lang="fr-CH" sz="2400" b="1" dirty="0" smtClean="0">
                <a:solidFill>
                  <a:srgbClr val="148683"/>
                </a:solidFill>
              </a:rPr>
              <a:t> </a:t>
            </a:r>
            <a:r>
              <a:rPr lang="fr-CH" sz="2400" dirty="0" err="1" smtClean="0"/>
              <a:t>NPs</a:t>
            </a:r>
            <a:r>
              <a:rPr lang="fr-CH" sz="2400" b="1" dirty="0" smtClean="0">
                <a:solidFill>
                  <a:srgbClr val="148683"/>
                </a:solidFill>
              </a:rPr>
              <a:t> </a:t>
            </a:r>
            <a:r>
              <a:rPr lang="fr-CH" sz="2400" dirty="0" err="1" smtClean="0"/>
              <a:t>closed</a:t>
            </a:r>
            <a:r>
              <a:rPr lang="fr-CH" sz="2400" dirty="0" smtClean="0"/>
              <a:t> and to </a:t>
            </a:r>
            <a:r>
              <a:rPr lang="fr-CH" sz="2400" dirty="0" err="1" smtClean="0"/>
              <a:t>be</a:t>
            </a:r>
            <a:r>
              <a:rPr lang="fr-CH" sz="2400" dirty="0" smtClean="0"/>
              <a:t> </a:t>
            </a:r>
            <a:r>
              <a:rPr lang="fr-CH" sz="2400" dirty="0" err="1" smtClean="0"/>
              <a:t>evaluated</a:t>
            </a:r>
            <a:r>
              <a:rPr lang="fr-CH" sz="2400" dirty="0" smtClean="0"/>
              <a:t> in 2014 DRC </a:t>
            </a:r>
            <a:r>
              <a:rPr lang="fr-CH" sz="2400" dirty="0"/>
              <a:t>and the </a:t>
            </a:r>
            <a:r>
              <a:rPr lang="fr-CH" sz="2400" dirty="0" smtClean="0"/>
              <a:t>Philippines</a:t>
            </a:r>
          </a:p>
          <a:p>
            <a:pPr marL="457200" indent="-457200">
              <a:buFont typeface="Arial" panose="020B0604020202020204" pitchFamily="34" charset="0"/>
              <a:buChar char="•"/>
            </a:pPr>
            <a:endParaRPr lang="fr-CH" sz="2400" dirty="0"/>
          </a:p>
          <a:p>
            <a:pPr marL="457200" indent="-457200">
              <a:buFont typeface="Arial" panose="020B0604020202020204" pitchFamily="34" charset="0"/>
              <a:buChar char="•"/>
            </a:pPr>
            <a:r>
              <a:rPr lang="fr-CH" sz="3200" b="1" dirty="0" smtClean="0">
                <a:solidFill>
                  <a:srgbClr val="148683"/>
                </a:solidFill>
              </a:rPr>
              <a:t>3 </a:t>
            </a:r>
            <a:r>
              <a:rPr lang="fr-CH" sz="2400" dirty="0" smtClean="0"/>
              <a:t>No-</a:t>
            </a:r>
            <a:r>
              <a:rPr lang="fr-CH" sz="2400" dirty="0" err="1" smtClean="0"/>
              <a:t>cost</a:t>
            </a:r>
            <a:r>
              <a:rPr lang="fr-CH" sz="2400" dirty="0" smtClean="0"/>
              <a:t> extensions (PNG, </a:t>
            </a:r>
            <a:r>
              <a:rPr lang="fr-CH" sz="2400" dirty="0" err="1" smtClean="0"/>
              <a:t>Zambia</a:t>
            </a:r>
            <a:r>
              <a:rPr lang="fr-CH" sz="2400" dirty="0" smtClean="0"/>
              <a:t> </a:t>
            </a:r>
            <a:r>
              <a:rPr lang="fr-CH" sz="2400" dirty="0"/>
              <a:t>and </a:t>
            </a:r>
            <a:r>
              <a:rPr lang="fr-CH" sz="2400" dirty="0" err="1" smtClean="0"/>
              <a:t>Ecuador</a:t>
            </a:r>
            <a:r>
              <a:rPr lang="fr-CH" sz="2400" dirty="0" smtClean="0"/>
              <a:t>)</a:t>
            </a:r>
          </a:p>
          <a:p>
            <a:endParaRPr lang="fr-CH" sz="2400" dirty="0" smtClean="0"/>
          </a:p>
          <a:p>
            <a:pPr marL="457200" indent="-457200">
              <a:buFont typeface="Arial" panose="020B0604020202020204" pitchFamily="34" charset="0"/>
              <a:buChar char="•"/>
            </a:pPr>
            <a:r>
              <a:rPr lang="fr-CH" sz="3200" b="1" dirty="0" smtClean="0">
                <a:solidFill>
                  <a:srgbClr val="148683"/>
                </a:solidFill>
              </a:rPr>
              <a:t>4,458 </a:t>
            </a:r>
            <a:r>
              <a:rPr lang="fr-CH" sz="2400" dirty="0"/>
              <a:t>(</a:t>
            </a:r>
            <a:r>
              <a:rPr lang="fr-CH" sz="2400" dirty="0" err="1" smtClean="0"/>
              <a:t>approximately</a:t>
            </a:r>
            <a:r>
              <a:rPr lang="fr-CH" sz="2400" dirty="0" smtClean="0"/>
              <a:t>) people </a:t>
            </a:r>
            <a:r>
              <a:rPr lang="fr-CH" sz="2400" dirty="0" err="1" smtClean="0"/>
              <a:t>trained</a:t>
            </a:r>
            <a:endParaRPr lang="fr-CH" sz="2400" dirty="0" smtClean="0"/>
          </a:p>
          <a:p>
            <a:endParaRPr lang="fr-CH" sz="2400" dirty="0" smtClean="0"/>
          </a:p>
        </p:txBody>
      </p:sp>
      <p:sp>
        <p:nvSpPr>
          <p:cNvPr id="6" name="Rectangle 5"/>
          <p:cNvSpPr/>
          <p:nvPr/>
        </p:nvSpPr>
        <p:spPr>
          <a:xfrm>
            <a:off x="1676400" y="609599"/>
            <a:ext cx="7086600" cy="584775"/>
          </a:xfrm>
          <a:prstGeom prst="rect">
            <a:avLst/>
          </a:prstGeom>
        </p:spPr>
        <p:txBody>
          <a:bodyPr wrap="square">
            <a:spAutoFit/>
          </a:bodyPr>
          <a:lstStyle/>
          <a:p>
            <a:pPr algn="ctr"/>
            <a:r>
              <a:rPr lang="fr-CH" sz="3200" b="1" dirty="0" smtClean="0">
                <a:solidFill>
                  <a:srgbClr val="148683"/>
                </a:solidFill>
              </a:rPr>
              <a:t>National Programme </a:t>
            </a:r>
            <a:r>
              <a:rPr lang="fr-CH" sz="3200" b="1" dirty="0" err="1" smtClean="0">
                <a:solidFill>
                  <a:srgbClr val="148683"/>
                </a:solidFill>
              </a:rPr>
              <a:t>Highlights</a:t>
            </a:r>
            <a:endParaRPr lang="fr-CH" sz="3200" b="1" dirty="0">
              <a:solidFill>
                <a:srgbClr val="148683"/>
              </a:solidFill>
            </a:endParaRPr>
          </a:p>
        </p:txBody>
      </p:sp>
    </p:spTree>
    <p:extLst>
      <p:ext uri="{BB962C8B-B14F-4D97-AF65-F5344CB8AC3E}">
        <p14:creationId xmlns:p14="http://schemas.microsoft.com/office/powerpoint/2010/main" val="354999693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0" y="457200"/>
            <a:ext cx="7162800" cy="960438"/>
          </a:xfrm>
        </p:spPr>
        <p:txBody>
          <a:bodyPr>
            <a:normAutofit/>
          </a:bodyPr>
          <a:lstStyle/>
          <a:p>
            <a:r>
              <a:rPr lang="fr-CH" sz="3200" b="1" dirty="0" smtClean="0">
                <a:solidFill>
                  <a:srgbClr val="148683"/>
                </a:solidFill>
              </a:rPr>
              <a:t>National Programme </a:t>
            </a:r>
            <a:r>
              <a:rPr lang="fr-CH" sz="3200" b="1" dirty="0" err="1" smtClean="0">
                <a:solidFill>
                  <a:srgbClr val="148683"/>
                </a:solidFill>
              </a:rPr>
              <a:t>Highlights</a:t>
            </a:r>
            <a:endParaRPr lang="fr-CH" sz="3200" b="1" dirty="0">
              <a:solidFill>
                <a:srgbClr val="148683"/>
              </a:solidFill>
            </a:endParaRPr>
          </a:p>
        </p:txBody>
      </p:sp>
      <p:sp>
        <p:nvSpPr>
          <p:cNvPr id="6" name="Rectangle 5"/>
          <p:cNvSpPr/>
          <p:nvPr/>
        </p:nvSpPr>
        <p:spPr>
          <a:xfrm>
            <a:off x="293914" y="1447800"/>
            <a:ext cx="8610600" cy="830997"/>
          </a:xfrm>
          <a:prstGeom prst="rect">
            <a:avLst/>
          </a:prstGeom>
          <a:solidFill>
            <a:schemeClr val="bg2">
              <a:lumMod val="90000"/>
            </a:schemeClr>
          </a:solidFill>
        </p:spPr>
        <p:txBody>
          <a:bodyPr wrap="square">
            <a:spAutoFit/>
          </a:bodyPr>
          <a:lstStyle/>
          <a:p>
            <a:r>
              <a:rPr lang="fr-CH" sz="2400" b="1" dirty="0">
                <a:solidFill>
                  <a:srgbClr val="148683"/>
                </a:solidFill>
              </a:rPr>
              <a:t>DRC </a:t>
            </a:r>
            <a:r>
              <a:rPr lang="fr-CH" sz="2400" dirty="0" err="1"/>
              <a:t>adopted</a:t>
            </a:r>
            <a:r>
              <a:rPr lang="fr-CH" sz="2400" dirty="0"/>
              <a:t> </a:t>
            </a:r>
            <a:r>
              <a:rPr lang="fr-CH" sz="2400" dirty="0" err="1"/>
              <a:t>its</a:t>
            </a:r>
            <a:r>
              <a:rPr lang="fr-CH" sz="2400" dirty="0"/>
              <a:t> REDD+ National </a:t>
            </a:r>
            <a:r>
              <a:rPr lang="fr-CH" sz="2400" dirty="0" err="1"/>
              <a:t>Strategy</a:t>
            </a:r>
            <a:r>
              <a:rPr lang="fr-CH" sz="2400" dirty="0"/>
              <a:t> and </a:t>
            </a:r>
            <a:r>
              <a:rPr lang="fr-CH" sz="2400" dirty="0" err="1"/>
              <a:t>established</a:t>
            </a:r>
            <a:r>
              <a:rPr lang="fr-CH" sz="2400" dirty="0"/>
              <a:t> </a:t>
            </a:r>
            <a:r>
              <a:rPr lang="fr-CH" sz="2400" dirty="0" smtClean="0"/>
              <a:t>National REDD</a:t>
            </a:r>
            <a:r>
              <a:rPr lang="fr-CH" sz="2400" dirty="0"/>
              <a:t>+ </a:t>
            </a:r>
            <a:r>
              <a:rPr lang="fr-CH" sz="2400" dirty="0" err="1"/>
              <a:t>Fund</a:t>
            </a:r>
            <a:r>
              <a:rPr lang="fr-CH" sz="2400" dirty="0"/>
              <a:t>.</a:t>
            </a:r>
          </a:p>
        </p:txBody>
      </p:sp>
      <p:sp>
        <p:nvSpPr>
          <p:cNvPr id="7" name="Rectangle 6"/>
          <p:cNvSpPr/>
          <p:nvPr/>
        </p:nvSpPr>
        <p:spPr>
          <a:xfrm>
            <a:off x="247403" y="4159378"/>
            <a:ext cx="8610600" cy="1200329"/>
          </a:xfrm>
          <a:prstGeom prst="rect">
            <a:avLst/>
          </a:prstGeom>
          <a:solidFill>
            <a:schemeClr val="bg2">
              <a:lumMod val="90000"/>
            </a:schemeClr>
          </a:solidFill>
        </p:spPr>
        <p:txBody>
          <a:bodyPr wrap="square">
            <a:spAutoFit/>
          </a:bodyPr>
          <a:lstStyle/>
          <a:p>
            <a:r>
              <a:rPr lang="fr-CH" sz="2400" b="1" dirty="0" smtClean="0">
                <a:solidFill>
                  <a:srgbClr val="148683"/>
                </a:solidFill>
              </a:rPr>
              <a:t>Nigeria, PNG, Paraguay </a:t>
            </a:r>
            <a:r>
              <a:rPr lang="fr-CH" sz="2400" dirty="0"/>
              <a:t>and </a:t>
            </a:r>
            <a:r>
              <a:rPr lang="fr-CH" sz="2400" b="1" dirty="0" err="1" smtClean="0">
                <a:solidFill>
                  <a:srgbClr val="148683"/>
                </a:solidFill>
              </a:rPr>
              <a:t>Zambia</a:t>
            </a:r>
            <a:r>
              <a:rPr lang="fr-CH" sz="2400" b="1" dirty="0" smtClean="0">
                <a:solidFill>
                  <a:srgbClr val="148683"/>
                </a:solidFill>
              </a:rPr>
              <a:t> </a:t>
            </a:r>
            <a:r>
              <a:rPr lang="fr-CH" sz="2400" dirty="0"/>
              <a:t>are </a:t>
            </a:r>
            <a:r>
              <a:rPr lang="fr-CH" sz="2400" dirty="0" err="1"/>
              <a:t>advancing</a:t>
            </a:r>
            <a:r>
              <a:rPr lang="fr-CH" sz="2400" dirty="0"/>
              <a:t> on </a:t>
            </a:r>
            <a:r>
              <a:rPr lang="fr-CH" sz="2400" dirty="0" err="1" smtClean="0"/>
              <a:t>creating</a:t>
            </a:r>
            <a:r>
              <a:rPr lang="fr-CH" sz="2400" dirty="0" smtClean="0"/>
              <a:t> online </a:t>
            </a:r>
            <a:r>
              <a:rPr lang="fr-CH" sz="2400" dirty="0" err="1" smtClean="0"/>
              <a:t>remote</a:t>
            </a:r>
            <a:r>
              <a:rPr lang="fr-CH" sz="2400" dirty="0" smtClean="0"/>
              <a:t> </a:t>
            </a:r>
            <a:r>
              <a:rPr lang="fr-CH" sz="2400" dirty="0" err="1" smtClean="0"/>
              <a:t>sensing</a:t>
            </a:r>
            <a:r>
              <a:rPr lang="fr-CH" sz="2400" dirty="0" smtClean="0"/>
              <a:t> </a:t>
            </a:r>
            <a:r>
              <a:rPr lang="fr-CH" sz="2400" dirty="0" err="1" smtClean="0"/>
              <a:t>NFIs</a:t>
            </a:r>
            <a:r>
              <a:rPr lang="fr-CH" sz="2400" dirty="0" smtClean="0"/>
              <a:t> </a:t>
            </a:r>
            <a:r>
              <a:rPr lang="fr-CH" sz="2400" dirty="0" err="1"/>
              <a:t>that</a:t>
            </a:r>
            <a:r>
              <a:rPr lang="fr-CH" sz="2400" dirty="0"/>
              <a:t> </a:t>
            </a:r>
            <a:r>
              <a:rPr lang="fr-CH" sz="2400" dirty="0" err="1"/>
              <a:t>will</a:t>
            </a:r>
            <a:r>
              <a:rPr lang="fr-CH" sz="2400" dirty="0"/>
              <a:t> </a:t>
            </a:r>
            <a:r>
              <a:rPr lang="fr-CH" sz="2400" dirty="0" err="1"/>
              <a:t>allow</a:t>
            </a:r>
            <a:r>
              <a:rPr lang="fr-CH" sz="2400" dirty="0"/>
              <a:t> </a:t>
            </a:r>
            <a:r>
              <a:rPr lang="fr-CH" sz="2400" dirty="0" err="1" smtClean="0"/>
              <a:t>obtainig</a:t>
            </a:r>
            <a:r>
              <a:rPr lang="fr-CH" sz="2400" dirty="0" smtClean="0"/>
              <a:t> data and </a:t>
            </a:r>
            <a:r>
              <a:rPr lang="fr-CH" sz="2400" dirty="0" err="1" smtClean="0"/>
              <a:t>reporting</a:t>
            </a:r>
            <a:r>
              <a:rPr lang="fr-CH" sz="2400" dirty="0" smtClean="0"/>
              <a:t> on </a:t>
            </a:r>
            <a:r>
              <a:rPr lang="fr-CH" sz="2400" dirty="0" err="1" smtClean="0"/>
              <a:t>emissions</a:t>
            </a:r>
            <a:r>
              <a:rPr lang="fr-CH" sz="2400" dirty="0"/>
              <a:t> </a:t>
            </a:r>
            <a:r>
              <a:rPr lang="fr-CH" sz="2400" dirty="0" smtClean="0"/>
              <a:t>and </a:t>
            </a:r>
            <a:r>
              <a:rPr lang="fr-CH" sz="2400" dirty="0" err="1" smtClean="0"/>
              <a:t>removals</a:t>
            </a:r>
            <a:r>
              <a:rPr lang="fr-CH" sz="2400" dirty="0" smtClean="0"/>
              <a:t>.</a:t>
            </a:r>
            <a:endParaRPr lang="fr-CH" sz="2400" dirty="0"/>
          </a:p>
        </p:txBody>
      </p:sp>
      <p:sp>
        <p:nvSpPr>
          <p:cNvPr id="9" name="Rectangle 8"/>
          <p:cNvSpPr/>
          <p:nvPr/>
        </p:nvSpPr>
        <p:spPr>
          <a:xfrm>
            <a:off x="272143" y="2421508"/>
            <a:ext cx="8610600" cy="1569660"/>
          </a:xfrm>
          <a:prstGeom prst="rect">
            <a:avLst/>
          </a:prstGeom>
          <a:solidFill>
            <a:schemeClr val="bg2">
              <a:lumMod val="90000"/>
            </a:schemeClr>
          </a:solidFill>
        </p:spPr>
        <p:txBody>
          <a:bodyPr wrap="square">
            <a:spAutoFit/>
          </a:bodyPr>
          <a:lstStyle/>
          <a:p>
            <a:r>
              <a:rPr lang="fr-CH" sz="2400" b="1" dirty="0" err="1" smtClean="0">
                <a:solidFill>
                  <a:srgbClr val="148683"/>
                </a:solidFill>
              </a:rPr>
              <a:t>Cambodia</a:t>
            </a:r>
            <a:r>
              <a:rPr lang="fr-CH" sz="2400" b="1" dirty="0" smtClean="0">
                <a:solidFill>
                  <a:srgbClr val="148683"/>
                </a:solidFill>
              </a:rPr>
              <a:t>, </a:t>
            </a:r>
            <a:r>
              <a:rPr lang="fr-CH" sz="2400" b="1" dirty="0" err="1" smtClean="0">
                <a:solidFill>
                  <a:srgbClr val="148683"/>
                </a:solidFill>
              </a:rPr>
              <a:t>Republic</a:t>
            </a:r>
            <a:r>
              <a:rPr lang="fr-CH" sz="2400" b="1" dirty="0" smtClean="0">
                <a:solidFill>
                  <a:srgbClr val="148683"/>
                </a:solidFill>
              </a:rPr>
              <a:t> of the Congo, Paraguay </a:t>
            </a:r>
            <a:r>
              <a:rPr lang="fr-CH" sz="2400" dirty="0"/>
              <a:t>and</a:t>
            </a:r>
            <a:r>
              <a:rPr lang="fr-CH" sz="2400" b="1" dirty="0" smtClean="0">
                <a:solidFill>
                  <a:srgbClr val="148683"/>
                </a:solidFill>
              </a:rPr>
              <a:t> </a:t>
            </a:r>
            <a:r>
              <a:rPr lang="fr-CH" sz="2400" b="1" dirty="0" err="1" smtClean="0">
                <a:solidFill>
                  <a:srgbClr val="148683"/>
                </a:solidFill>
              </a:rPr>
              <a:t>Zambia</a:t>
            </a:r>
            <a:r>
              <a:rPr lang="fr-CH" sz="2400" b="1" dirty="0" smtClean="0">
                <a:solidFill>
                  <a:srgbClr val="148683"/>
                </a:solidFill>
              </a:rPr>
              <a:t> </a:t>
            </a:r>
            <a:r>
              <a:rPr lang="fr-CH" sz="2400" dirty="0"/>
              <a:t>are </a:t>
            </a:r>
            <a:r>
              <a:rPr lang="fr-CH" sz="2400" dirty="0" err="1" smtClean="0"/>
              <a:t>developing</a:t>
            </a:r>
            <a:r>
              <a:rPr lang="fr-CH" sz="2400" dirty="0" smtClean="0"/>
              <a:t> </a:t>
            </a:r>
            <a:r>
              <a:rPr lang="fr-CH" sz="2400" dirty="0" err="1" smtClean="0"/>
              <a:t>their</a:t>
            </a:r>
            <a:r>
              <a:rPr lang="fr-CH" sz="2400" dirty="0" smtClean="0"/>
              <a:t> National REDD+ </a:t>
            </a:r>
            <a:r>
              <a:rPr lang="fr-CH" sz="2400" dirty="0" err="1" smtClean="0"/>
              <a:t>Strategies</a:t>
            </a:r>
            <a:r>
              <a:rPr lang="fr-CH" sz="2400" dirty="0" smtClean="0"/>
              <a:t> and </a:t>
            </a:r>
            <a:r>
              <a:rPr lang="fr-CH" sz="2400" dirty="0" err="1" smtClean="0"/>
              <a:t>advanced</a:t>
            </a:r>
            <a:r>
              <a:rPr lang="fr-CH" sz="2400" dirty="0" smtClean="0"/>
              <a:t> on key analyses </a:t>
            </a:r>
            <a:r>
              <a:rPr lang="fr-CH" sz="2400" dirty="0" err="1" smtClean="0"/>
              <a:t>such</a:t>
            </a:r>
            <a:r>
              <a:rPr lang="fr-CH" sz="2400" dirty="0" smtClean="0"/>
              <a:t> as drivers of </a:t>
            </a:r>
            <a:r>
              <a:rPr lang="fr-CH" sz="2400" dirty="0" err="1" smtClean="0"/>
              <a:t>deforestation</a:t>
            </a:r>
            <a:r>
              <a:rPr lang="fr-CH" sz="2400" dirty="0" smtClean="0"/>
              <a:t>, </a:t>
            </a:r>
            <a:r>
              <a:rPr lang="fr-CH" sz="2400" dirty="0" err="1" smtClean="0"/>
              <a:t>cost-benefit</a:t>
            </a:r>
            <a:r>
              <a:rPr lang="fr-CH" sz="2400" dirty="0" smtClean="0"/>
              <a:t>, </a:t>
            </a:r>
            <a:r>
              <a:rPr lang="fr-CH" sz="2400" dirty="0" err="1" smtClean="0"/>
              <a:t>role</a:t>
            </a:r>
            <a:r>
              <a:rPr lang="fr-CH" sz="2400" dirty="0" smtClean="0"/>
              <a:t> of </a:t>
            </a:r>
            <a:r>
              <a:rPr lang="fr-CH" sz="2400" dirty="0" err="1" smtClean="0"/>
              <a:t>private</a:t>
            </a:r>
            <a:r>
              <a:rPr lang="fr-CH" sz="2400" dirty="0" smtClean="0"/>
              <a:t> </a:t>
            </a:r>
            <a:r>
              <a:rPr lang="fr-CH" sz="2400" dirty="0" err="1" smtClean="0"/>
              <a:t>sector</a:t>
            </a:r>
            <a:r>
              <a:rPr lang="fr-CH" sz="2400" dirty="0" smtClean="0"/>
              <a:t>, </a:t>
            </a:r>
            <a:r>
              <a:rPr lang="fr-CH" sz="2400" dirty="0" err="1" smtClean="0"/>
              <a:t>economic</a:t>
            </a:r>
            <a:r>
              <a:rPr lang="fr-CH" sz="2400" dirty="0" smtClean="0"/>
              <a:t> value of </a:t>
            </a:r>
            <a:r>
              <a:rPr lang="fr-CH" sz="2400" dirty="0" err="1" smtClean="0"/>
              <a:t>forest</a:t>
            </a:r>
            <a:r>
              <a:rPr lang="fr-CH" sz="2400" dirty="0" smtClean="0"/>
              <a:t>, etc. </a:t>
            </a:r>
            <a:endParaRPr lang="fr-CH" sz="2400" dirty="0"/>
          </a:p>
        </p:txBody>
      </p:sp>
      <p:sp>
        <p:nvSpPr>
          <p:cNvPr id="11" name="Rectangle 10"/>
          <p:cNvSpPr/>
          <p:nvPr/>
        </p:nvSpPr>
        <p:spPr>
          <a:xfrm>
            <a:off x="247403" y="5486400"/>
            <a:ext cx="8610600" cy="1200329"/>
          </a:xfrm>
          <a:prstGeom prst="rect">
            <a:avLst/>
          </a:prstGeom>
          <a:solidFill>
            <a:schemeClr val="bg2">
              <a:lumMod val="90000"/>
            </a:schemeClr>
          </a:solidFill>
        </p:spPr>
        <p:txBody>
          <a:bodyPr wrap="square">
            <a:spAutoFit/>
          </a:bodyPr>
          <a:lstStyle/>
          <a:p>
            <a:r>
              <a:rPr lang="fr-CH" sz="2400" b="1" dirty="0">
                <a:solidFill>
                  <a:srgbClr val="148683"/>
                </a:solidFill>
              </a:rPr>
              <a:t>Bolivia </a:t>
            </a:r>
            <a:r>
              <a:rPr lang="fr-CH" sz="2400" dirty="0" err="1" smtClean="0"/>
              <a:t>re-designed</a:t>
            </a:r>
            <a:r>
              <a:rPr lang="fr-CH" sz="2400" dirty="0" smtClean="0"/>
              <a:t> </a:t>
            </a:r>
            <a:r>
              <a:rPr lang="fr-CH" sz="2400" dirty="0" err="1" smtClean="0"/>
              <a:t>its</a:t>
            </a:r>
            <a:r>
              <a:rPr lang="fr-CH" sz="2400" dirty="0" smtClean="0"/>
              <a:t> NP (</a:t>
            </a:r>
            <a:r>
              <a:rPr lang="fr-CH" sz="2400" dirty="0" err="1" smtClean="0"/>
              <a:t>outcomes</a:t>
            </a:r>
            <a:r>
              <a:rPr lang="fr-CH" sz="2400" dirty="0" smtClean="0"/>
              <a:t>, </a:t>
            </a:r>
            <a:r>
              <a:rPr lang="fr-CH" sz="2400" dirty="0" err="1" smtClean="0"/>
              <a:t>workplan</a:t>
            </a:r>
            <a:r>
              <a:rPr lang="fr-CH" sz="2400" dirty="0" smtClean="0"/>
              <a:t> and budget) in line </a:t>
            </a:r>
            <a:r>
              <a:rPr lang="fr-CH" sz="2400" dirty="0" err="1" smtClean="0"/>
              <a:t>with</a:t>
            </a:r>
            <a:r>
              <a:rPr lang="fr-CH" sz="2400" dirty="0" smtClean="0"/>
              <a:t> </a:t>
            </a:r>
            <a:r>
              <a:rPr lang="fr-CH" sz="2400" dirty="0" err="1" smtClean="0"/>
              <a:t>its</a:t>
            </a:r>
            <a:r>
              <a:rPr lang="fr-CH" sz="2400" dirty="0" smtClean="0"/>
              <a:t> ‘Joint Mitigation and Adaptation </a:t>
            </a:r>
            <a:r>
              <a:rPr lang="fr-CH" sz="2400" dirty="0" err="1" smtClean="0"/>
              <a:t>Mechanism</a:t>
            </a:r>
            <a:r>
              <a:rPr lang="fr-CH" sz="2400" dirty="0" smtClean="0"/>
              <a:t> for the </a:t>
            </a:r>
            <a:r>
              <a:rPr lang="fr-CH" sz="2400" dirty="0" err="1" smtClean="0"/>
              <a:t>Sustainable</a:t>
            </a:r>
            <a:r>
              <a:rPr lang="fr-CH" sz="2400" dirty="0" smtClean="0"/>
              <a:t> Management of </a:t>
            </a:r>
            <a:r>
              <a:rPr lang="fr-CH" sz="2400" dirty="0" err="1" smtClean="0"/>
              <a:t>Forests</a:t>
            </a:r>
            <a:r>
              <a:rPr lang="fr-CH" sz="2400" dirty="0" smtClean="0"/>
              <a:t> and of </a:t>
            </a:r>
            <a:r>
              <a:rPr lang="fr-CH" sz="2400" dirty="0" err="1" smtClean="0"/>
              <a:t>Mother</a:t>
            </a:r>
            <a:r>
              <a:rPr lang="fr-CH" sz="2400" dirty="0" smtClean="0"/>
              <a:t> </a:t>
            </a:r>
            <a:r>
              <a:rPr lang="fr-CH" sz="2400" dirty="0" err="1" smtClean="0"/>
              <a:t>Earth</a:t>
            </a:r>
            <a:r>
              <a:rPr lang="fr-CH" sz="2400" dirty="0" smtClean="0"/>
              <a:t>’. </a:t>
            </a:r>
            <a:endParaRPr lang="fr-CH" sz="2400" dirty="0"/>
          </a:p>
        </p:txBody>
      </p:sp>
    </p:spTree>
    <p:extLst>
      <p:ext uri="{BB962C8B-B14F-4D97-AF65-F5344CB8AC3E}">
        <p14:creationId xmlns:p14="http://schemas.microsoft.com/office/powerpoint/2010/main" val="121059403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1524000" y="457200"/>
            <a:ext cx="7162800" cy="960438"/>
          </a:xfrm>
        </p:spPr>
        <p:txBody>
          <a:bodyPr>
            <a:normAutofit/>
          </a:bodyPr>
          <a:lstStyle/>
          <a:p>
            <a:r>
              <a:rPr lang="fr-CH" sz="3200" b="1" dirty="0" smtClean="0">
                <a:solidFill>
                  <a:srgbClr val="148683"/>
                </a:solidFill>
              </a:rPr>
              <a:t>National Programme </a:t>
            </a:r>
            <a:r>
              <a:rPr lang="fr-CH" sz="3200" b="1" dirty="0" err="1" smtClean="0">
                <a:solidFill>
                  <a:srgbClr val="148683"/>
                </a:solidFill>
              </a:rPr>
              <a:t>Highlights</a:t>
            </a:r>
            <a:endParaRPr lang="fr-CH" sz="3200" b="1" dirty="0">
              <a:solidFill>
                <a:srgbClr val="148683"/>
              </a:solidFill>
            </a:endParaRPr>
          </a:p>
        </p:txBody>
      </p:sp>
      <p:sp>
        <p:nvSpPr>
          <p:cNvPr id="7" name="Rectangle 6"/>
          <p:cNvSpPr/>
          <p:nvPr/>
        </p:nvSpPr>
        <p:spPr>
          <a:xfrm>
            <a:off x="361208" y="3124199"/>
            <a:ext cx="8610600" cy="830997"/>
          </a:xfrm>
          <a:prstGeom prst="rect">
            <a:avLst/>
          </a:prstGeom>
          <a:solidFill>
            <a:schemeClr val="bg2">
              <a:lumMod val="90000"/>
            </a:schemeClr>
          </a:solidFill>
        </p:spPr>
        <p:txBody>
          <a:bodyPr wrap="square">
            <a:spAutoFit/>
          </a:bodyPr>
          <a:lstStyle/>
          <a:p>
            <a:r>
              <a:rPr lang="fr-CH" sz="2400" b="1" dirty="0" err="1" smtClean="0">
                <a:solidFill>
                  <a:srgbClr val="148683"/>
                </a:solidFill>
              </a:rPr>
              <a:t>Ecuador</a:t>
            </a:r>
            <a:r>
              <a:rPr lang="fr-CH" sz="2400" b="1" dirty="0">
                <a:solidFill>
                  <a:srgbClr val="148683"/>
                </a:solidFill>
              </a:rPr>
              <a:t> </a:t>
            </a:r>
            <a:r>
              <a:rPr lang="fr-CH" sz="2400" dirty="0" smtClean="0"/>
              <a:t>and </a:t>
            </a:r>
            <a:r>
              <a:rPr lang="fr-CH" sz="2400" b="1" dirty="0" err="1" smtClean="0">
                <a:solidFill>
                  <a:srgbClr val="148683"/>
                </a:solidFill>
              </a:rPr>
              <a:t>Zambia</a:t>
            </a:r>
            <a:r>
              <a:rPr lang="fr-CH" sz="2400" b="1" dirty="0" smtClean="0">
                <a:solidFill>
                  <a:srgbClr val="148683"/>
                </a:solidFill>
              </a:rPr>
              <a:t> </a:t>
            </a:r>
            <a:r>
              <a:rPr lang="fr-CH" sz="2400" dirty="0" err="1"/>
              <a:t>advanced</a:t>
            </a:r>
            <a:r>
              <a:rPr lang="fr-CH" sz="2400" dirty="0"/>
              <a:t> on </a:t>
            </a:r>
            <a:r>
              <a:rPr lang="fr-CH" sz="2400" dirty="0" err="1"/>
              <a:t>creating</a:t>
            </a:r>
            <a:r>
              <a:rPr lang="fr-CH" sz="2400" dirty="0"/>
              <a:t> an </a:t>
            </a:r>
            <a:r>
              <a:rPr lang="fr-CH" sz="2400" dirty="0" err="1"/>
              <a:t>enabling</a:t>
            </a:r>
            <a:r>
              <a:rPr lang="fr-CH" sz="2400" dirty="0"/>
              <a:t> </a:t>
            </a:r>
            <a:r>
              <a:rPr lang="fr-CH" sz="2400" dirty="0" err="1"/>
              <a:t>legal</a:t>
            </a:r>
            <a:r>
              <a:rPr lang="fr-CH" sz="2400" dirty="0"/>
              <a:t> and </a:t>
            </a:r>
            <a:r>
              <a:rPr lang="fr-CH" sz="2400" dirty="0" err="1"/>
              <a:t>policy</a:t>
            </a:r>
            <a:r>
              <a:rPr lang="fr-CH" sz="2400" dirty="0"/>
              <a:t> </a:t>
            </a:r>
            <a:r>
              <a:rPr lang="fr-CH" sz="2400" dirty="0" err="1"/>
              <a:t>environment</a:t>
            </a:r>
            <a:r>
              <a:rPr lang="fr-CH" sz="2400" dirty="0"/>
              <a:t> for REDD+ </a:t>
            </a:r>
            <a:r>
              <a:rPr lang="fr-CH" sz="2400" dirty="0" err="1"/>
              <a:t>implementation</a:t>
            </a:r>
            <a:r>
              <a:rPr lang="fr-CH" sz="2400" dirty="0"/>
              <a:t>.   </a:t>
            </a:r>
          </a:p>
        </p:txBody>
      </p:sp>
      <p:sp>
        <p:nvSpPr>
          <p:cNvPr id="9" name="Rectangle 8"/>
          <p:cNvSpPr/>
          <p:nvPr/>
        </p:nvSpPr>
        <p:spPr>
          <a:xfrm>
            <a:off x="332509" y="1371600"/>
            <a:ext cx="8610600" cy="1569660"/>
          </a:xfrm>
          <a:prstGeom prst="rect">
            <a:avLst/>
          </a:prstGeom>
          <a:solidFill>
            <a:schemeClr val="bg2">
              <a:lumMod val="90000"/>
            </a:schemeClr>
          </a:solidFill>
        </p:spPr>
        <p:txBody>
          <a:bodyPr wrap="square">
            <a:spAutoFit/>
          </a:bodyPr>
          <a:lstStyle/>
          <a:p>
            <a:r>
              <a:rPr lang="fr-CH" sz="2400" b="1" dirty="0" err="1" smtClean="0">
                <a:solidFill>
                  <a:srgbClr val="148683"/>
                </a:solidFill>
              </a:rPr>
              <a:t>Cambodia</a:t>
            </a:r>
            <a:r>
              <a:rPr lang="fr-CH" sz="2400" dirty="0" smtClean="0"/>
              <a:t>, </a:t>
            </a:r>
            <a:r>
              <a:rPr lang="fr-CH" sz="2400" b="1" dirty="0" err="1">
                <a:solidFill>
                  <a:srgbClr val="148683"/>
                </a:solidFill>
              </a:rPr>
              <a:t>Republic</a:t>
            </a:r>
            <a:r>
              <a:rPr lang="fr-CH" sz="2400" b="1" dirty="0">
                <a:solidFill>
                  <a:srgbClr val="148683"/>
                </a:solidFill>
              </a:rPr>
              <a:t> of the Congo</a:t>
            </a:r>
            <a:r>
              <a:rPr lang="fr-CH" sz="2400" dirty="0" smtClean="0"/>
              <a:t>, </a:t>
            </a:r>
            <a:r>
              <a:rPr lang="fr-CH" sz="2400" b="1" dirty="0" smtClean="0">
                <a:solidFill>
                  <a:srgbClr val="148683"/>
                </a:solidFill>
              </a:rPr>
              <a:t>Paraguay</a:t>
            </a:r>
            <a:r>
              <a:rPr lang="fr-CH" sz="2400" dirty="0" smtClean="0"/>
              <a:t>, </a:t>
            </a:r>
            <a:r>
              <a:rPr lang="fr-CH" sz="2400" b="1" dirty="0" err="1">
                <a:solidFill>
                  <a:srgbClr val="148683"/>
                </a:solidFill>
              </a:rPr>
              <a:t>Solomon</a:t>
            </a:r>
            <a:r>
              <a:rPr lang="fr-CH" sz="2400" b="1" dirty="0">
                <a:solidFill>
                  <a:srgbClr val="148683"/>
                </a:solidFill>
              </a:rPr>
              <a:t> Island</a:t>
            </a:r>
            <a:r>
              <a:rPr lang="fr-CH" sz="2400" dirty="0">
                <a:solidFill>
                  <a:srgbClr val="148683"/>
                </a:solidFill>
              </a:rPr>
              <a:t> </a:t>
            </a:r>
            <a:r>
              <a:rPr lang="fr-CH" sz="2400" dirty="0"/>
              <a:t>and</a:t>
            </a:r>
            <a:r>
              <a:rPr lang="fr-CH" sz="2400" dirty="0" smtClean="0">
                <a:solidFill>
                  <a:srgbClr val="148683"/>
                </a:solidFill>
              </a:rPr>
              <a:t> </a:t>
            </a:r>
            <a:r>
              <a:rPr lang="fr-CH" sz="2400" b="1" dirty="0" smtClean="0">
                <a:solidFill>
                  <a:srgbClr val="148683"/>
                </a:solidFill>
              </a:rPr>
              <a:t>Sri Lanka </a:t>
            </a:r>
            <a:r>
              <a:rPr lang="fr-CH" sz="2400" dirty="0" err="1" smtClean="0"/>
              <a:t>established</a:t>
            </a:r>
            <a:r>
              <a:rPr lang="fr-CH" sz="2400" dirty="0" smtClean="0"/>
              <a:t> structures </a:t>
            </a:r>
            <a:r>
              <a:rPr lang="fr-CH" sz="2400" dirty="0"/>
              <a:t>for more inclusive and effective participation of key </a:t>
            </a:r>
            <a:r>
              <a:rPr lang="fr-CH" sz="2400" dirty="0" err="1"/>
              <a:t>stakeholders</a:t>
            </a:r>
            <a:r>
              <a:rPr lang="fr-CH" sz="2400" dirty="0"/>
              <a:t> in </a:t>
            </a:r>
            <a:r>
              <a:rPr lang="fr-CH" sz="2400" dirty="0" smtClean="0"/>
              <a:t>national REDD+ </a:t>
            </a:r>
            <a:r>
              <a:rPr lang="fr-CH" sz="2400" dirty="0" err="1" smtClean="0"/>
              <a:t>processes</a:t>
            </a:r>
            <a:r>
              <a:rPr lang="fr-CH" sz="2400" dirty="0" smtClean="0"/>
              <a:t> and progresses. </a:t>
            </a:r>
            <a:endParaRPr lang="fr-CH" sz="2400" dirty="0"/>
          </a:p>
        </p:txBody>
      </p:sp>
      <p:sp>
        <p:nvSpPr>
          <p:cNvPr id="10" name="Rectangle 9"/>
          <p:cNvSpPr/>
          <p:nvPr/>
        </p:nvSpPr>
        <p:spPr>
          <a:xfrm>
            <a:off x="395845" y="4114800"/>
            <a:ext cx="8610600" cy="1200329"/>
          </a:xfrm>
          <a:prstGeom prst="rect">
            <a:avLst/>
          </a:prstGeom>
          <a:solidFill>
            <a:schemeClr val="bg2">
              <a:lumMod val="90000"/>
            </a:schemeClr>
          </a:solidFill>
        </p:spPr>
        <p:txBody>
          <a:bodyPr wrap="square">
            <a:spAutoFit/>
          </a:bodyPr>
          <a:lstStyle/>
          <a:p>
            <a:r>
              <a:rPr lang="fr-CH" sz="2400" b="1" dirty="0" smtClean="0">
                <a:solidFill>
                  <a:srgbClr val="148683"/>
                </a:solidFill>
              </a:rPr>
              <a:t>Nigeria </a:t>
            </a:r>
            <a:r>
              <a:rPr lang="fr-CH" sz="2400" dirty="0" smtClean="0"/>
              <a:t>has </a:t>
            </a:r>
            <a:r>
              <a:rPr lang="fr-CH" sz="2400" dirty="0" err="1" smtClean="0"/>
              <a:t>developed</a:t>
            </a:r>
            <a:r>
              <a:rPr lang="fr-CH" sz="2400" dirty="0" smtClean="0"/>
              <a:t> an </a:t>
            </a:r>
            <a:r>
              <a:rPr lang="fr-CH" sz="2400" dirty="0" err="1" smtClean="0"/>
              <a:t>adequate</a:t>
            </a:r>
            <a:r>
              <a:rPr lang="fr-CH" sz="2400" dirty="0" smtClean="0"/>
              <a:t> </a:t>
            </a:r>
            <a:r>
              <a:rPr lang="fr-CH" sz="2400" dirty="0" err="1" smtClean="0"/>
              <a:t>approach</a:t>
            </a:r>
            <a:r>
              <a:rPr lang="fr-CH" sz="2400" dirty="0" smtClean="0"/>
              <a:t> to </a:t>
            </a:r>
            <a:r>
              <a:rPr lang="fr-CH" sz="2400" dirty="0" err="1" smtClean="0"/>
              <a:t>foster</a:t>
            </a:r>
            <a:r>
              <a:rPr lang="fr-CH" sz="2400" dirty="0" smtClean="0"/>
              <a:t> </a:t>
            </a:r>
            <a:r>
              <a:rPr lang="fr-CH" sz="2400" dirty="0" err="1" smtClean="0"/>
              <a:t>coherence</a:t>
            </a:r>
            <a:r>
              <a:rPr lang="fr-CH" sz="2400" dirty="0" smtClean="0"/>
              <a:t> </a:t>
            </a:r>
            <a:r>
              <a:rPr lang="fr-CH" sz="2400" dirty="0" err="1" smtClean="0"/>
              <a:t>between</a:t>
            </a:r>
            <a:r>
              <a:rPr lang="fr-CH" sz="2400" dirty="0" smtClean="0"/>
              <a:t> the </a:t>
            </a:r>
            <a:r>
              <a:rPr lang="fr-CH" sz="2400" dirty="0" err="1" smtClean="0"/>
              <a:t>federal</a:t>
            </a:r>
            <a:r>
              <a:rPr lang="fr-CH" sz="2400" dirty="0" smtClean="0"/>
              <a:t> and state </a:t>
            </a:r>
            <a:r>
              <a:rPr lang="fr-CH" sz="2400" dirty="0" err="1" smtClean="0"/>
              <a:t>level</a:t>
            </a:r>
            <a:r>
              <a:rPr lang="fr-CH" sz="2400" dirty="0" smtClean="0"/>
              <a:t> (Cross River State, first pilot state)  </a:t>
            </a:r>
            <a:r>
              <a:rPr lang="fr-CH" sz="2400" dirty="0" err="1" smtClean="0"/>
              <a:t>implementation</a:t>
            </a:r>
            <a:r>
              <a:rPr lang="fr-CH" sz="2400" dirty="0" smtClean="0"/>
              <a:t> of REDD+.</a:t>
            </a:r>
            <a:endParaRPr lang="fr-CH" sz="2400" dirty="0"/>
          </a:p>
        </p:txBody>
      </p:sp>
      <p:sp>
        <p:nvSpPr>
          <p:cNvPr id="11" name="Rectangle 10"/>
          <p:cNvSpPr/>
          <p:nvPr/>
        </p:nvSpPr>
        <p:spPr>
          <a:xfrm>
            <a:off x="395845" y="5410200"/>
            <a:ext cx="8610600" cy="1200329"/>
          </a:xfrm>
          <a:prstGeom prst="rect">
            <a:avLst/>
          </a:prstGeom>
          <a:solidFill>
            <a:schemeClr val="bg2">
              <a:lumMod val="90000"/>
            </a:schemeClr>
          </a:solidFill>
        </p:spPr>
        <p:txBody>
          <a:bodyPr wrap="square">
            <a:spAutoFit/>
          </a:bodyPr>
          <a:lstStyle/>
          <a:p>
            <a:r>
              <a:rPr lang="fr-CH" sz="2400" b="1" dirty="0" smtClean="0">
                <a:solidFill>
                  <a:srgbClr val="148683"/>
                </a:solidFill>
              </a:rPr>
              <a:t>Panama </a:t>
            </a:r>
            <a:r>
              <a:rPr lang="fr-CH" sz="2400" dirty="0" err="1"/>
              <a:t>succeeded</a:t>
            </a:r>
            <a:r>
              <a:rPr lang="fr-CH" sz="2400" dirty="0"/>
              <a:t> </a:t>
            </a:r>
            <a:r>
              <a:rPr lang="fr-CH" sz="2400" dirty="0" smtClean="0"/>
              <a:t>in </a:t>
            </a:r>
            <a:r>
              <a:rPr lang="fr-CH" sz="2400" dirty="0" err="1" smtClean="0"/>
              <a:t>revising</a:t>
            </a:r>
            <a:r>
              <a:rPr lang="fr-CH" sz="2400" dirty="0" smtClean="0"/>
              <a:t> </a:t>
            </a:r>
            <a:r>
              <a:rPr lang="fr-CH" sz="2400" dirty="0"/>
              <a:t>and </a:t>
            </a:r>
            <a:r>
              <a:rPr lang="fr-CH" sz="2400" dirty="0" err="1"/>
              <a:t>re-launched</a:t>
            </a:r>
            <a:r>
              <a:rPr lang="fr-CH" sz="2400" dirty="0"/>
              <a:t> </a:t>
            </a:r>
            <a:r>
              <a:rPr lang="fr-CH" sz="2400" dirty="0" err="1"/>
              <a:t>its</a:t>
            </a:r>
            <a:r>
              <a:rPr lang="fr-CH" sz="2400" dirty="0"/>
              <a:t> NP </a:t>
            </a:r>
            <a:r>
              <a:rPr lang="fr-CH" sz="2400" dirty="0" err="1" smtClean="0"/>
              <a:t>following</a:t>
            </a:r>
            <a:r>
              <a:rPr lang="fr-CH" sz="2400" dirty="0" smtClean="0"/>
              <a:t> active dialogues </a:t>
            </a:r>
            <a:r>
              <a:rPr lang="fr-CH" sz="2400" dirty="0"/>
              <a:t>and agreement </a:t>
            </a:r>
            <a:r>
              <a:rPr lang="fr-CH" sz="2400" dirty="0" err="1"/>
              <a:t>between</a:t>
            </a:r>
            <a:r>
              <a:rPr lang="fr-CH" sz="2400" dirty="0"/>
              <a:t> the </a:t>
            </a:r>
            <a:r>
              <a:rPr lang="fr-CH" sz="2400" dirty="0" err="1"/>
              <a:t>Government</a:t>
            </a:r>
            <a:r>
              <a:rPr lang="fr-CH" sz="2400" dirty="0"/>
              <a:t> and COONAPIP. </a:t>
            </a:r>
          </a:p>
        </p:txBody>
      </p:sp>
    </p:spTree>
    <p:extLst>
      <p:ext uri="{BB962C8B-B14F-4D97-AF65-F5344CB8AC3E}">
        <p14:creationId xmlns:p14="http://schemas.microsoft.com/office/powerpoint/2010/main" val="423786061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7174" y="533400"/>
            <a:ext cx="6934200" cy="641350"/>
          </a:xfrm>
        </p:spPr>
        <p:txBody>
          <a:bodyPr>
            <a:noAutofit/>
          </a:bodyPr>
          <a:lstStyle/>
          <a:p>
            <a:pPr algn="ctr"/>
            <a:r>
              <a:rPr lang="fr-CH" sz="3200" dirty="0" smtClean="0">
                <a:solidFill>
                  <a:srgbClr val="148683"/>
                </a:solidFill>
              </a:rPr>
              <a:t>National Programme Financial</a:t>
            </a:r>
            <a:endParaRPr lang="fr-CH" sz="3200" dirty="0">
              <a:solidFill>
                <a:srgbClr val="148683"/>
              </a:solidFill>
            </a:endParaRPr>
          </a:p>
        </p:txBody>
      </p:sp>
      <p:pic>
        <p:nvPicPr>
          <p:cNvPr id="6" name="Picture 5" descr="2013 UN-REDD Annual Report-correct hyperlink 13 June.pdf - Adobe Reader"/>
          <p:cNvPicPr>
            <a:picLocks noChangeAspect="1"/>
          </p:cNvPicPr>
          <p:nvPr/>
        </p:nvPicPr>
        <p:blipFill rotWithShape="1">
          <a:blip r:embed="rId2" cstate="print">
            <a:extLst>
              <a:ext uri="{BEBA8EAE-BF5A-486C-A8C5-ECC9F3942E4B}">
                <a14:imgProps xmlns:a14="http://schemas.microsoft.com/office/drawing/2010/main">
                  <a14:imgLayer r:embed="rId3">
                    <a14:imgEffect>
                      <a14:sharpenSoften amount="40000"/>
                    </a14:imgEffect>
                    <a14:imgEffect>
                      <a14:brightnessContrast bright="-2000" contrast="-2000"/>
                    </a14:imgEffect>
                  </a14:imgLayer>
                </a14:imgProps>
              </a:ext>
              <a:ext uri="{28A0092B-C50C-407E-A947-70E740481C1C}">
                <a14:useLocalDpi xmlns:a14="http://schemas.microsoft.com/office/drawing/2010/main" val="0"/>
              </a:ext>
            </a:extLst>
          </a:blip>
          <a:srcRect l="46904" t="32918" r="8146" b="9166"/>
          <a:stretch/>
        </p:blipFill>
        <p:spPr>
          <a:xfrm>
            <a:off x="4648200" y="2764832"/>
            <a:ext cx="4192363" cy="3875511"/>
          </a:xfrm>
          <a:prstGeom prst="rect">
            <a:avLst/>
          </a:prstGeom>
          <a:ln w="15875">
            <a:solidFill>
              <a:srgbClr val="0EBEA9">
                <a:alpha val="89000"/>
              </a:srgbClr>
            </a:solidFill>
          </a:ln>
        </p:spPr>
      </p:pic>
      <p:sp>
        <p:nvSpPr>
          <p:cNvPr id="8" name="TextBox 7"/>
          <p:cNvSpPr txBox="1"/>
          <p:nvPr/>
        </p:nvSpPr>
        <p:spPr>
          <a:xfrm>
            <a:off x="266639" y="1371600"/>
            <a:ext cx="8573924" cy="1200329"/>
          </a:xfrm>
          <a:prstGeom prst="rect">
            <a:avLst/>
          </a:prstGeom>
          <a:noFill/>
        </p:spPr>
        <p:txBody>
          <a:bodyPr wrap="square" rtlCol="0">
            <a:spAutoFit/>
          </a:bodyPr>
          <a:lstStyle/>
          <a:p>
            <a:r>
              <a:rPr lang="en-US" sz="2400" dirty="0" smtClean="0"/>
              <a:t>Total </a:t>
            </a:r>
            <a:r>
              <a:rPr lang="en-US" sz="2400" dirty="0"/>
              <a:t>amount approved for </a:t>
            </a:r>
            <a:r>
              <a:rPr lang="en-US" sz="2400" dirty="0" smtClean="0"/>
              <a:t>NP: 		</a:t>
            </a:r>
            <a:r>
              <a:rPr lang="fr-CH" sz="2400" b="1" dirty="0" smtClean="0"/>
              <a:t>US</a:t>
            </a:r>
            <a:r>
              <a:rPr lang="fr-CH" sz="2400" b="1" dirty="0"/>
              <a:t>$ 73.6 million </a:t>
            </a:r>
            <a:endParaRPr lang="fr-CH" sz="2400" dirty="0"/>
          </a:p>
          <a:p>
            <a:r>
              <a:rPr lang="fr-CH" sz="2400" dirty="0"/>
              <a:t>Total cumulative </a:t>
            </a:r>
            <a:r>
              <a:rPr lang="fr-CH" sz="2400" dirty="0" err="1"/>
              <a:t>expenditure</a:t>
            </a:r>
            <a:r>
              <a:rPr lang="fr-CH" sz="2400" dirty="0"/>
              <a:t> for </a:t>
            </a:r>
            <a:r>
              <a:rPr lang="fr-CH" sz="2400" dirty="0" smtClean="0"/>
              <a:t>NP: 	</a:t>
            </a:r>
            <a:r>
              <a:rPr lang="fr-CH" sz="2400" b="1" dirty="0" smtClean="0"/>
              <a:t>US</a:t>
            </a:r>
            <a:r>
              <a:rPr lang="fr-CH" sz="2400" b="1" dirty="0"/>
              <a:t>$ 35.7 million </a:t>
            </a:r>
            <a:endParaRPr lang="fr-CH" sz="2400" b="1" dirty="0" smtClean="0"/>
          </a:p>
          <a:p>
            <a:r>
              <a:rPr lang="fr-CH" sz="2400" dirty="0" err="1" smtClean="0"/>
              <a:t>Overall</a:t>
            </a:r>
            <a:r>
              <a:rPr lang="fr-CH" sz="2400" dirty="0" smtClean="0"/>
              <a:t> </a:t>
            </a:r>
            <a:r>
              <a:rPr lang="fr-CH" sz="2400" dirty="0" err="1"/>
              <a:t>financial</a:t>
            </a:r>
            <a:r>
              <a:rPr lang="fr-CH" sz="2400" dirty="0"/>
              <a:t> </a:t>
            </a:r>
            <a:r>
              <a:rPr lang="fr-CH" sz="2400" dirty="0" err="1"/>
              <a:t>delivery</a:t>
            </a:r>
            <a:r>
              <a:rPr lang="fr-CH" sz="2400" dirty="0"/>
              <a:t>: </a:t>
            </a:r>
            <a:r>
              <a:rPr lang="fr-CH" sz="2400" dirty="0" smtClean="0"/>
              <a:t>			</a:t>
            </a:r>
            <a:r>
              <a:rPr lang="fr-CH" sz="2400" b="1" dirty="0" smtClean="0"/>
              <a:t>62%</a:t>
            </a:r>
            <a:endParaRPr lang="fr-CH" sz="2400" b="1" dirty="0"/>
          </a:p>
        </p:txBody>
      </p:sp>
      <p:pic>
        <p:nvPicPr>
          <p:cNvPr id="3" name="Picture 2" descr="20688 UN REDD Report_EN_V13_June 25_USB Key.pdf - Adobe Reader"/>
          <p:cNvPicPr>
            <a:picLocks noChangeAspect="1"/>
          </p:cNvPicPr>
          <p:nvPr/>
        </p:nvPicPr>
        <p:blipFill rotWithShape="1">
          <a:blip r:embed="rId4" cstate="print">
            <a:extLst>
              <a:ext uri="{BEBA8EAE-BF5A-486C-A8C5-ECC9F3942E4B}">
                <a14:imgProps xmlns:a14="http://schemas.microsoft.com/office/drawing/2010/main">
                  <a14:imgLayer r:embed="rId5">
                    <a14:imgEffect>
                      <a14:sharpenSoften amount="14000"/>
                    </a14:imgEffect>
                    <a14:imgEffect>
                      <a14:brightnessContrast contrast="16000"/>
                    </a14:imgEffect>
                  </a14:imgLayer>
                </a14:imgProps>
              </a:ext>
              <a:ext uri="{28A0092B-C50C-407E-A947-70E740481C1C}">
                <a14:useLocalDpi xmlns:a14="http://schemas.microsoft.com/office/drawing/2010/main" val="0"/>
              </a:ext>
            </a:extLst>
          </a:blip>
          <a:srcRect l="9870" t="23332" r="45974" b="8696"/>
          <a:stretch/>
        </p:blipFill>
        <p:spPr>
          <a:xfrm>
            <a:off x="370672" y="2764832"/>
            <a:ext cx="4182929" cy="3875512"/>
          </a:xfrm>
          <a:prstGeom prst="rect">
            <a:avLst/>
          </a:prstGeom>
          <a:ln>
            <a:solidFill>
              <a:srgbClr val="19A3A0"/>
            </a:solidFill>
          </a:ln>
        </p:spPr>
      </p:pic>
    </p:spTree>
    <p:extLst>
      <p:ext uri="{BB962C8B-B14F-4D97-AF65-F5344CB8AC3E}">
        <p14:creationId xmlns:p14="http://schemas.microsoft.com/office/powerpoint/2010/main" val="201862899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1697174" y="533400"/>
            <a:ext cx="6934200" cy="641350"/>
          </a:xfrm>
        </p:spPr>
        <p:txBody>
          <a:bodyPr>
            <a:noAutofit/>
          </a:bodyPr>
          <a:lstStyle/>
          <a:p>
            <a:pPr algn="ctr"/>
            <a:r>
              <a:rPr lang="fr-CH" sz="3200" dirty="0" smtClean="0">
                <a:solidFill>
                  <a:srgbClr val="148683"/>
                </a:solidFill>
              </a:rPr>
              <a:t>National Programme Financial</a:t>
            </a:r>
            <a:endParaRPr lang="fr-CH" sz="3200" dirty="0">
              <a:solidFill>
                <a:srgbClr val="148683"/>
              </a:solidFill>
            </a:endParaRPr>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14400" y="1219200"/>
            <a:ext cx="7315200" cy="556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7625546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1600833" y="304800"/>
            <a:ext cx="6934200" cy="960438"/>
          </a:xfrm>
          <a:solidFill>
            <a:schemeClr val="bg1"/>
          </a:solidFill>
        </p:spPr>
        <p:txBody>
          <a:bodyPr>
            <a:noAutofit/>
          </a:bodyPr>
          <a:lstStyle/>
          <a:p>
            <a:r>
              <a:rPr lang="fr-CH" sz="3200" b="1" dirty="0" smtClean="0">
                <a:solidFill>
                  <a:srgbClr val="148683"/>
                </a:solidFill>
              </a:rPr>
              <a:t>National Programme</a:t>
            </a:r>
            <a:br>
              <a:rPr lang="fr-CH" sz="3200" b="1" dirty="0" smtClean="0">
                <a:solidFill>
                  <a:srgbClr val="148683"/>
                </a:solidFill>
              </a:rPr>
            </a:br>
            <a:r>
              <a:rPr lang="fr-CH" sz="3200" b="1" dirty="0" smtClean="0">
                <a:solidFill>
                  <a:srgbClr val="148683"/>
                </a:solidFill>
              </a:rPr>
              <a:t>LESSONS LEARNED</a:t>
            </a:r>
            <a:endParaRPr lang="fr-CH" sz="3200" b="1" dirty="0">
              <a:solidFill>
                <a:srgbClr val="148683"/>
              </a:solidFill>
            </a:endParaRPr>
          </a:p>
        </p:txBody>
      </p:sp>
      <p:sp>
        <p:nvSpPr>
          <p:cNvPr id="4" name="Rectangle 3"/>
          <p:cNvSpPr/>
          <p:nvPr/>
        </p:nvSpPr>
        <p:spPr>
          <a:xfrm>
            <a:off x="366154" y="1460181"/>
            <a:ext cx="8538355" cy="461665"/>
          </a:xfrm>
          <a:prstGeom prst="rect">
            <a:avLst/>
          </a:prstGeom>
          <a:solidFill>
            <a:schemeClr val="bg2">
              <a:lumMod val="90000"/>
            </a:schemeClr>
          </a:solidFill>
        </p:spPr>
        <p:txBody>
          <a:bodyPr wrap="square">
            <a:spAutoFit/>
          </a:bodyPr>
          <a:lstStyle/>
          <a:p>
            <a:r>
              <a:rPr lang="fr-CH" sz="2400" b="1" dirty="0">
                <a:solidFill>
                  <a:srgbClr val="148683"/>
                </a:solidFill>
                <a:latin typeface="+mj-lt"/>
                <a:ea typeface="+mj-ea"/>
                <a:cs typeface="+mj-cs"/>
              </a:rPr>
              <a:t>3 </a:t>
            </a:r>
            <a:r>
              <a:rPr lang="fr-CH" sz="2400" b="1" dirty="0" err="1">
                <a:solidFill>
                  <a:srgbClr val="148683"/>
                </a:solidFill>
                <a:latin typeface="+mj-lt"/>
                <a:ea typeface="+mj-ea"/>
                <a:cs typeface="+mj-cs"/>
              </a:rPr>
              <a:t>year</a:t>
            </a:r>
            <a:r>
              <a:rPr lang="fr-CH" sz="2400" b="1" dirty="0">
                <a:solidFill>
                  <a:srgbClr val="148683"/>
                </a:solidFill>
                <a:latin typeface="+mj-lt"/>
                <a:ea typeface="+mj-ea"/>
                <a:cs typeface="+mj-cs"/>
              </a:rPr>
              <a:t> </a:t>
            </a:r>
            <a:r>
              <a:rPr lang="fr-CH" sz="2400" b="1" dirty="0" err="1">
                <a:solidFill>
                  <a:srgbClr val="148683"/>
                </a:solidFill>
                <a:latin typeface="+mj-lt"/>
                <a:ea typeface="+mj-ea"/>
                <a:cs typeface="+mj-cs"/>
              </a:rPr>
              <a:t>implementation</a:t>
            </a:r>
            <a:r>
              <a:rPr lang="fr-CH" sz="2400" b="1" dirty="0">
                <a:solidFill>
                  <a:srgbClr val="148683"/>
                </a:solidFill>
                <a:latin typeface="+mj-lt"/>
                <a:ea typeface="+mj-ea"/>
                <a:cs typeface="+mj-cs"/>
              </a:rPr>
              <a:t> </a:t>
            </a:r>
            <a:r>
              <a:rPr lang="fr-CH" sz="2400" b="1" dirty="0" err="1">
                <a:solidFill>
                  <a:srgbClr val="148683"/>
                </a:solidFill>
                <a:latin typeface="+mj-lt"/>
                <a:ea typeface="+mj-ea"/>
                <a:cs typeface="+mj-cs"/>
              </a:rPr>
              <a:t>period</a:t>
            </a:r>
            <a:r>
              <a:rPr lang="fr-CH" sz="2400" b="1" dirty="0">
                <a:solidFill>
                  <a:srgbClr val="148683"/>
                </a:solidFill>
                <a:latin typeface="+mj-lt"/>
                <a:ea typeface="+mj-ea"/>
                <a:cs typeface="+mj-cs"/>
              </a:rPr>
              <a:t> </a:t>
            </a:r>
            <a:r>
              <a:rPr lang="fr-CH" sz="2400" b="1" dirty="0" err="1">
                <a:solidFill>
                  <a:srgbClr val="148683"/>
                </a:solidFill>
                <a:latin typeface="+mj-lt"/>
                <a:ea typeface="+mj-ea"/>
                <a:cs typeface="+mj-cs"/>
              </a:rPr>
              <a:t>is</a:t>
            </a:r>
            <a:r>
              <a:rPr lang="fr-CH" sz="2400" b="1" dirty="0">
                <a:solidFill>
                  <a:srgbClr val="148683"/>
                </a:solidFill>
                <a:latin typeface="+mj-lt"/>
                <a:ea typeface="+mj-ea"/>
                <a:cs typeface="+mj-cs"/>
              </a:rPr>
              <a:t> not </a:t>
            </a:r>
            <a:r>
              <a:rPr lang="fr-CH" sz="2400" b="1" dirty="0" err="1" smtClean="0">
                <a:solidFill>
                  <a:srgbClr val="148683"/>
                </a:solidFill>
                <a:latin typeface="+mj-lt"/>
                <a:ea typeface="+mj-ea"/>
                <a:cs typeface="+mj-cs"/>
              </a:rPr>
              <a:t>sufficient</a:t>
            </a:r>
            <a:r>
              <a:rPr lang="en-US" sz="2400" dirty="0"/>
              <a:t>:</a:t>
            </a:r>
            <a:endParaRPr lang="fr-CH" sz="2400" dirty="0"/>
          </a:p>
        </p:txBody>
      </p:sp>
      <p:sp>
        <p:nvSpPr>
          <p:cNvPr id="7" name="Rectangle 6"/>
          <p:cNvSpPr/>
          <p:nvPr/>
        </p:nvSpPr>
        <p:spPr>
          <a:xfrm>
            <a:off x="354770" y="2768354"/>
            <a:ext cx="8538355" cy="461665"/>
          </a:xfrm>
          <a:prstGeom prst="rect">
            <a:avLst/>
          </a:prstGeom>
          <a:solidFill>
            <a:schemeClr val="bg2">
              <a:lumMod val="90000"/>
            </a:schemeClr>
          </a:solidFill>
        </p:spPr>
        <p:txBody>
          <a:bodyPr wrap="square">
            <a:spAutoFit/>
          </a:bodyPr>
          <a:lstStyle/>
          <a:p>
            <a:r>
              <a:rPr lang="fr-CH" sz="2400" b="1" dirty="0">
                <a:solidFill>
                  <a:srgbClr val="148683"/>
                </a:solidFill>
                <a:latin typeface="+mj-lt"/>
                <a:ea typeface="+mj-ea"/>
                <a:cs typeface="+mj-cs"/>
              </a:rPr>
              <a:t>Slow </a:t>
            </a:r>
            <a:r>
              <a:rPr lang="fr-CH" sz="2400" b="1" dirty="0" err="1">
                <a:solidFill>
                  <a:srgbClr val="148683"/>
                </a:solidFill>
                <a:latin typeface="+mj-lt"/>
                <a:ea typeface="+mj-ea"/>
                <a:cs typeface="+mj-cs"/>
              </a:rPr>
              <a:t>start</a:t>
            </a:r>
            <a:r>
              <a:rPr lang="fr-CH" sz="2400" b="1" dirty="0">
                <a:solidFill>
                  <a:srgbClr val="148683"/>
                </a:solidFill>
                <a:latin typeface="+mj-lt"/>
                <a:ea typeface="+mj-ea"/>
                <a:cs typeface="+mj-cs"/>
              </a:rPr>
              <a:t> up </a:t>
            </a:r>
            <a:r>
              <a:rPr lang="fr-CH" sz="2400" dirty="0"/>
              <a:t>due to the </a:t>
            </a:r>
            <a:r>
              <a:rPr lang="fr-CH" sz="2400" dirty="0" err="1"/>
              <a:t>following</a:t>
            </a:r>
            <a:r>
              <a:rPr lang="fr-CH" sz="2400" dirty="0"/>
              <a:t> </a:t>
            </a:r>
            <a:r>
              <a:rPr lang="fr-CH" sz="2400" dirty="0" smtClean="0"/>
              <a:t>(</a:t>
            </a:r>
            <a:r>
              <a:rPr lang="fr-CH" sz="2400" dirty="0" err="1" smtClean="0"/>
              <a:t>most</a:t>
            </a:r>
            <a:r>
              <a:rPr lang="fr-CH" sz="2400" dirty="0" smtClean="0"/>
              <a:t> </a:t>
            </a:r>
            <a:r>
              <a:rPr lang="fr-CH" sz="2400" dirty="0" err="1" smtClean="0"/>
              <a:t>reported</a:t>
            </a:r>
            <a:r>
              <a:rPr lang="fr-CH" sz="2400" dirty="0" smtClean="0"/>
              <a:t>) </a:t>
            </a:r>
            <a:r>
              <a:rPr lang="fr-CH" sz="2400" dirty="0" err="1"/>
              <a:t>reasons</a:t>
            </a:r>
            <a:r>
              <a:rPr lang="fr-CH" sz="2400" dirty="0"/>
              <a:t> </a:t>
            </a:r>
            <a:r>
              <a:rPr lang="fr-CH" sz="2400" dirty="0" smtClean="0"/>
              <a:t>:</a:t>
            </a:r>
            <a:endParaRPr lang="fr-CH" sz="2400" dirty="0"/>
          </a:p>
        </p:txBody>
      </p:sp>
      <p:sp>
        <p:nvSpPr>
          <p:cNvPr id="2" name="Rectangle 1"/>
          <p:cNvSpPr/>
          <p:nvPr/>
        </p:nvSpPr>
        <p:spPr>
          <a:xfrm>
            <a:off x="372584" y="3250801"/>
            <a:ext cx="8520541" cy="1631216"/>
          </a:xfrm>
          <a:prstGeom prst="rect">
            <a:avLst/>
          </a:prstGeom>
        </p:spPr>
        <p:txBody>
          <a:bodyPr wrap="square">
            <a:spAutoFit/>
          </a:bodyPr>
          <a:lstStyle/>
          <a:p>
            <a:pPr marL="534988" indent="-261938">
              <a:buFont typeface="Wingdings" panose="05000000000000000000" pitchFamily="2" charset="2"/>
              <a:buChar char="Ø"/>
              <a:tabLst>
                <a:tab pos="85725" algn="l"/>
              </a:tabLst>
            </a:pPr>
            <a:r>
              <a:rPr lang="fr-CH" sz="2000" smtClean="0"/>
              <a:t>Lack </a:t>
            </a:r>
            <a:r>
              <a:rPr lang="fr-CH" sz="2000" dirty="0"/>
              <a:t>of </a:t>
            </a:r>
            <a:r>
              <a:rPr lang="fr-CH" sz="2000" dirty="0" err="1"/>
              <a:t>qualified</a:t>
            </a:r>
            <a:r>
              <a:rPr lang="fr-CH" sz="2000" dirty="0"/>
              <a:t> personnel</a:t>
            </a:r>
          </a:p>
          <a:p>
            <a:pPr marL="534988" indent="-261938">
              <a:buFont typeface="Wingdings" panose="05000000000000000000" pitchFamily="2" charset="2"/>
              <a:buChar char="Ø"/>
              <a:tabLst>
                <a:tab pos="85725" algn="l"/>
              </a:tabLst>
            </a:pPr>
            <a:r>
              <a:rPr lang="fr-CH" sz="2000" dirty="0" err="1"/>
              <a:t>Takes</a:t>
            </a:r>
            <a:r>
              <a:rPr lang="fr-CH" sz="2000" dirty="0"/>
              <a:t> times to </a:t>
            </a:r>
            <a:r>
              <a:rPr lang="fr-CH" sz="2000" dirty="0" err="1"/>
              <a:t>establish</a:t>
            </a:r>
            <a:r>
              <a:rPr lang="fr-CH" sz="2000" dirty="0"/>
              <a:t> the NP </a:t>
            </a:r>
            <a:r>
              <a:rPr lang="fr-CH" sz="2000" dirty="0" err="1"/>
              <a:t>institutional</a:t>
            </a:r>
            <a:r>
              <a:rPr lang="fr-CH" sz="2000" dirty="0"/>
              <a:t> infrastructure and </a:t>
            </a:r>
            <a:r>
              <a:rPr lang="fr-CH" sz="2000" dirty="0" smtClean="0"/>
              <a:t>team </a:t>
            </a:r>
            <a:r>
              <a:rPr lang="fr-CH" sz="2000" dirty="0"/>
              <a:t>(</a:t>
            </a:r>
            <a:r>
              <a:rPr lang="fr-CH" sz="2000" dirty="0" err="1"/>
              <a:t>e.g</a:t>
            </a:r>
            <a:r>
              <a:rPr lang="fr-CH" sz="2000" dirty="0"/>
              <a:t>. </a:t>
            </a:r>
            <a:r>
              <a:rPr lang="fr-CH" sz="2000" b="1" dirty="0"/>
              <a:t>Nigeria</a:t>
            </a:r>
            <a:r>
              <a:rPr lang="fr-CH" sz="2000" dirty="0"/>
              <a:t>)</a:t>
            </a:r>
          </a:p>
          <a:p>
            <a:pPr marL="534988" indent="-261938">
              <a:buFont typeface="Wingdings" panose="05000000000000000000" pitchFamily="2" charset="2"/>
              <a:buChar char="Ø"/>
              <a:tabLst>
                <a:tab pos="85725" algn="l"/>
              </a:tabLst>
            </a:pPr>
            <a:r>
              <a:rPr lang="fr-CH" sz="2000" dirty="0" err="1"/>
              <a:t>NPs</a:t>
            </a:r>
            <a:r>
              <a:rPr lang="fr-CH" sz="2000" dirty="0"/>
              <a:t> </a:t>
            </a:r>
            <a:r>
              <a:rPr lang="fr-CH" sz="2000" dirty="0" err="1"/>
              <a:t>need</a:t>
            </a:r>
            <a:r>
              <a:rPr lang="fr-CH" sz="2000" dirty="0"/>
              <a:t> to </a:t>
            </a:r>
            <a:r>
              <a:rPr lang="fr-CH" sz="2000" dirty="0" err="1"/>
              <a:t>adjust</a:t>
            </a:r>
            <a:r>
              <a:rPr lang="fr-CH" sz="2000" dirty="0"/>
              <a:t> to </a:t>
            </a:r>
            <a:r>
              <a:rPr lang="fr-CH" sz="2000" dirty="0" err="1"/>
              <a:t>dynamic</a:t>
            </a:r>
            <a:r>
              <a:rPr lang="fr-CH" sz="2000" dirty="0"/>
              <a:t> </a:t>
            </a:r>
            <a:r>
              <a:rPr lang="fr-CH" sz="2000" dirty="0" err="1"/>
              <a:t>institutional</a:t>
            </a:r>
            <a:r>
              <a:rPr lang="fr-CH" sz="2000" dirty="0"/>
              <a:t> settings at national </a:t>
            </a:r>
            <a:r>
              <a:rPr lang="fr-CH" sz="2000" dirty="0" err="1"/>
              <a:t>level</a:t>
            </a:r>
            <a:r>
              <a:rPr lang="fr-CH" sz="2000" dirty="0"/>
              <a:t> (</a:t>
            </a:r>
            <a:r>
              <a:rPr lang="fr-CH" sz="2000" dirty="0" err="1"/>
              <a:t>e.g</a:t>
            </a:r>
            <a:r>
              <a:rPr lang="fr-CH" sz="2000" dirty="0"/>
              <a:t>. </a:t>
            </a:r>
            <a:r>
              <a:rPr lang="fr-CH" sz="2000" b="1" dirty="0" err="1"/>
              <a:t>Cambodia</a:t>
            </a:r>
            <a:r>
              <a:rPr lang="fr-CH" sz="2000" dirty="0"/>
              <a:t>)</a:t>
            </a:r>
          </a:p>
        </p:txBody>
      </p:sp>
      <p:sp>
        <p:nvSpPr>
          <p:cNvPr id="3" name="Rectangle 2"/>
          <p:cNvSpPr/>
          <p:nvPr/>
        </p:nvSpPr>
        <p:spPr>
          <a:xfrm>
            <a:off x="395847" y="1934665"/>
            <a:ext cx="8508662" cy="707886"/>
          </a:xfrm>
          <a:prstGeom prst="rect">
            <a:avLst/>
          </a:prstGeom>
        </p:spPr>
        <p:txBody>
          <a:bodyPr wrap="square">
            <a:spAutoFit/>
          </a:bodyPr>
          <a:lstStyle/>
          <a:p>
            <a:pPr marL="534988" indent="-261938">
              <a:buFont typeface="Wingdings" panose="05000000000000000000" pitchFamily="2" charset="2"/>
              <a:buChar char="Ø"/>
              <a:tabLst>
                <a:tab pos="85725" algn="l"/>
              </a:tabLst>
            </a:pPr>
            <a:r>
              <a:rPr lang="fr-CH" sz="2000" dirty="0"/>
              <a:t>On </a:t>
            </a:r>
            <a:r>
              <a:rPr lang="fr-CH" sz="2000" dirty="0" err="1"/>
              <a:t>average</a:t>
            </a:r>
            <a:r>
              <a:rPr lang="fr-CH" sz="2000" dirty="0"/>
              <a:t> NP </a:t>
            </a:r>
            <a:r>
              <a:rPr lang="fr-CH" sz="2000" dirty="0" err="1" smtClean="0"/>
              <a:t>implementation</a:t>
            </a:r>
            <a:r>
              <a:rPr lang="fr-CH" sz="2000" dirty="0" smtClean="0"/>
              <a:t>, </a:t>
            </a:r>
            <a:r>
              <a:rPr lang="fr-CH" sz="2000" dirty="0" err="1" smtClean="0"/>
              <a:t>from</a:t>
            </a:r>
            <a:r>
              <a:rPr lang="fr-CH" sz="2000" dirty="0" smtClean="0"/>
              <a:t> </a:t>
            </a:r>
            <a:r>
              <a:rPr lang="fr-CH" sz="2000" dirty="0" err="1" smtClean="0"/>
              <a:t>inception</a:t>
            </a:r>
            <a:r>
              <a:rPr lang="fr-CH" sz="2000" dirty="0" smtClean="0"/>
              <a:t> to </a:t>
            </a:r>
            <a:r>
              <a:rPr lang="fr-CH" sz="2000" dirty="0" err="1" smtClean="0"/>
              <a:t>operational</a:t>
            </a:r>
            <a:r>
              <a:rPr lang="fr-CH" sz="2000" dirty="0" smtClean="0"/>
              <a:t> </a:t>
            </a:r>
            <a:r>
              <a:rPr lang="fr-CH" sz="2000" dirty="0" err="1" smtClean="0"/>
              <a:t>closure</a:t>
            </a:r>
            <a:r>
              <a:rPr lang="fr-CH" sz="2000" dirty="0"/>
              <a:t>,</a:t>
            </a:r>
            <a:r>
              <a:rPr lang="fr-CH" sz="2000" dirty="0" smtClean="0"/>
              <a:t> </a:t>
            </a:r>
            <a:r>
              <a:rPr lang="fr-CH" sz="2000" dirty="0" err="1"/>
              <a:t>is</a:t>
            </a:r>
            <a:r>
              <a:rPr lang="fr-CH" sz="2000" dirty="0"/>
              <a:t> 4 </a:t>
            </a:r>
            <a:r>
              <a:rPr lang="fr-CH" sz="2000" dirty="0" err="1"/>
              <a:t>years</a:t>
            </a:r>
            <a:r>
              <a:rPr lang="fr-CH" sz="2000" dirty="0"/>
              <a:t>.</a:t>
            </a:r>
            <a:endParaRPr lang="en-US" sz="2000" dirty="0"/>
          </a:p>
        </p:txBody>
      </p:sp>
      <p:sp>
        <p:nvSpPr>
          <p:cNvPr id="11" name="Rectangle 10"/>
          <p:cNvSpPr/>
          <p:nvPr/>
        </p:nvSpPr>
        <p:spPr>
          <a:xfrm>
            <a:off x="372584" y="4953000"/>
            <a:ext cx="8539348" cy="769441"/>
          </a:xfrm>
          <a:prstGeom prst="rect">
            <a:avLst/>
          </a:prstGeom>
          <a:solidFill>
            <a:schemeClr val="bg2">
              <a:lumMod val="90000"/>
            </a:schemeClr>
          </a:solidFill>
        </p:spPr>
        <p:txBody>
          <a:bodyPr wrap="square">
            <a:spAutoFit/>
          </a:bodyPr>
          <a:lstStyle/>
          <a:p>
            <a:r>
              <a:rPr lang="fr-CH" sz="2400" b="1" dirty="0" err="1">
                <a:solidFill>
                  <a:srgbClr val="148683"/>
                </a:solidFill>
                <a:latin typeface="+mj-lt"/>
                <a:ea typeface="+mj-ea"/>
                <a:cs typeface="+mj-cs"/>
              </a:rPr>
              <a:t>Closure</a:t>
            </a:r>
            <a:r>
              <a:rPr lang="fr-CH" sz="2400" b="1" dirty="0">
                <a:solidFill>
                  <a:srgbClr val="148683"/>
                </a:solidFill>
                <a:latin typeface="+mj-lt"/>
                <a:ea typeface="+mj-ea"/>
                <a:cs typeface="+mj-cs"/>
              </a:rPr>
              <a:t> of NP </a:t>
            </a:r>
            <a:r>
              <a:rPr lang="fr-CH" sz="2400" b="1" dirty="0" err="1">
                <a:solidFill>
                  <a:srgbClr val="148683"/>
                </a:solidFill>
                <a:latin typeface="+mj-lt"/>
                <a:ea typeface="+mj-ea"/>
                <a:cs typeface="+mj-cs"/>
              </a:rPr>
              <a:t>is</a:t>
            </a:r>
            <a:r>
              <a:rPr lang="fr-CH" sz="2400" b="1" dirty="0">
                <a:solidFill>
                  <a:srgbClr val="148683"/>
                </a:solidFill>
                <a:latin typeface="+mj-lt"/>
                <a:ea typeface="+mj-ea"/>
                <a:cs typeface="+mj-cs"/>
              </a:rPr>
              <a:t> not </a:t>
            </a:r>
            <a:r>
              <a:rPr lang="fr-CH" sz="2400" b="1" dirty="0" err="1">
                <a:solidFill>
                  <a:srgbClr val="148683"/>
                </a:solidFill>
                <a:latin typeface="+mj-lt"/>
                <a:ea typeface="+mj-ea"/>
                <a:cs typeface="+mj-cs"/>
              </a:rPr>
              <a:t>equivalent</a:t>
            </a:r>
            <a:r>
              <a:rPr lang="fr-CH" sz="2400" b="1" dirty="0">
                <a:solidFill>
                  <a:srgbClr val="148683"/>
                </a:solidFill>
                <a:latin typeface="+mj-lt"/>
                <a:ea typeface="+mj-ea"/>
                <a:cs typeface="+mj-cs"/>
              </a:rPr>
              <a:t> to </a:t>
            </a:r>
            <a:r>
              <a:rPr lang="fr-CH" sz="2400" b="1" dirty="0" err="1">
                <a:solidFill>
                  <a:srgbClr val="148683"/>
                </a:solidFill>
                <a:latin typeface="+mj-lt"/>
                <a:ea typeface="+mj-ea"/>
                <a:cs typeface="+mj-cs"/>
              </a:rPr>
              <a:t>completed</a:t>
            </a:r>
            <a:r>
              <a:rPr lang="fr-CH" sz="2400" b="1" dirty="0">
                <a:solidFill>
                  <a:srgbClr val="148683"/>
                </a:solidFill>
                <a:latin typeface="+mj-lt"/>
                <a:ea typeface="+mj-ea"/>
                <a:cs typeface="+mj-cs"/>
              </a:rPr>
              <a:t> </a:t>
            </a:r>
            <a:r>
              <a:rPr lang="fr-CH" sz="2400" b="1" dirty="0" err="1">
                <a:solidFill>
                  <a:srgbClr val="148683"/>
                </a:solidFill>
                <a:latin typeface="+mj-lt"/>
                <a:ea typeface="+mj-ea"/>
                <a:cs typeface="+mj-cs"/>
              </a:rPr>
              <a:t>readiness</a:t>
            </a:r>
            <a:r>
              <a:rPr lang="fr-CH" sz="2400" b="1" dirty="0">
                <a:solidFill>
                  <a:srgbClr val="148683"/>
                </a:solidFill>
                <a:latin typeface="+mj-lt"/>
                <a:ea typeface="+mj-ea"/>
                <a:cs typeface="+mj-cs"/>
              </a:rPr>
              <a:t> </a:t>
            </a:r>
            <a:r>
              <a:rPr lang="fr-CH" sz="2000" dirty="0" smtClean="0"/>
              <a:t>(</a:t>
            </a:r>
            <a:r>
              <a:rPr lang="fr-CH" sz="2000" dirty="0" err="1" smtClean="0"/>
              <a:t>e.g</a:t>
            </a:r>
            <a:r>
              <a:rPr lang="fr-CH" sz="2000" dirty="0"/>
              <a:t>. </a:t>
            </a:r>
            <a:r>
              <a:rPr lang="fr-CH" sz="2000" b="1" dirty="0"/>
              <a:t>DRC </a:t>
            </a:r>
            <a:r>
              <a:rPr lang="fr-CH" sz="2000" dirty="0"/>
              <a:t>and</a:t>
            </a:r>
            <a:r>
              <a:rPr lang="fr-CH" sz="2000" b="1" dirty="0"/>
              <a:t> </a:t>
            </a:r>
            <a:r>
              <a:rPr lang="fr-CH" sz="2000" b="1" dirty="0" err="1"/>
              <a:t>Ecuador</a:t>
            </a:r>
            <a:r>
              <a:rPr lang="fr-CH" sz="2000" dirty="0" smtClean="0"/>
              <a:t>):</a:t>
            </a:r>
            <a:endParaRPr lang="en-US" sz="2000" dirty="0" smtClean="0"/>
          </a:p>
        </p:txBody>
      </p:sp>
      <p:sp>
        <p:nvSpPr>
          <p:cNvPr id="12" name="Rectangle 11"/>
          <p:cNvSpPr/>
          <p:nvPr/>
        </p:nvSpPr>
        <p:spPr>
          <a:xfrm>
            <a:off x="342895" y="5722441"/>
            <a:ext cx="8587839" cy="707886"/>
          </a:xfrm>
          <a:prstGeom prst="rect">
            <a:avLst/>
          </a:prstGeom>
        </p:spPr>
        <p:txBody>
          <a:bodyPr wrap="square">
            <a:spAutoFit/>
          </a:bodyPr>
          <a:lstStyle/>
          <a:p>
            <a:pPr marL="714375" indent="-342900">
              <a:buFont typeface="Wingdings" panose="05000000000000000000" pitchFamily="2" charset="2"/>
              <a:buChar char="Ø"/>
              <a:tabLst>
                <a:tab pos="85725" algn="l"/>
              </a:tabLst>
            </a:pPr>
            <a:r>
              <a:rPr lang="fr-CH" sz="2000" dirty="0"/>
              <a:t>Transition </a:t>
            </a:r>
            <a:r>
              <a:rPr lang="fr-CH" sz="2000" dirty="0" err="1"/>
              <a:t>along</a:t>
            </a:r>
            <a:r>
              <a:rPr lang="fr-CH" sz="2000" dirty="0"/>
              <a:t> REDD+ phases </a:t>
            </a:r>
            <a:r>
              <a:rPr lang="fr-CH" sz="2000" dirty="0" err="1"/>
              <a:t>is</a:t>
            </a:r>
            <a:r>
              <a:rPr lang="fr-CH" sz="2000" dirty="0"/>
              <a:t> not </a:t>
            </a:r>
            <a:r>
              <a:rPr lang="fr-CH" sz="2000" dirty="0" err="1"/>
              <a:t>linear</a:t>
            </a:r>
            <a:r>
              <a:rPr lang="fr-CH" sz="2000" dirty="0"/>
              <a:t> but </a:t>
            </a:r>
            <a:r>
              <a:rPr lang="fr-CH" sz="2000" dirty="0" err="1"/>
              <a:t>iterative</a:t>
            </a:r>
            <a:endParaRPr lang="fr-CH" sz="2000" dirty="0"/>
          </a:p>
          <a:p>
            <a:pPr marL="714375" indent="-342900">
              <a:buFont typeface="Wingdings" panose="05000000000000000000" pitchFamily="2" charset="2"/>
              <a:buChar char="Ø"/>
              <a:tabLst>
                <a:tab pos="85725" algn="l"/>
              </a:tabLst>
            </a:pPr>
            <a:r>
              <a:rPr lang="fr-CH" sz="2000" dirty="0" err="1"/>
              <a:t>Continued</a:t>
            </a:r>
            <a:r>
              <a:rPr lang="fr-CH" sz="2000" dirty="0"/>
              <a:t> support </a:t>
            </a:r>
            <a:r>
              <a:rPr lang="fr-CH" sz="2000" dirty="0" err="1"/>
              <a:t>needed</a:t>
            </a:r>
            <a:r>
              <a:rPr lang="fr-CH" sz="2000" dirty="0"/>
              <a:t> to countries </a:t>
            </a:r>
            <a:r>
              <a:rPr lang="fr-CH" sz="2000" dirty="0" err="1"/>
              <a:t>completing</a:t>
            </a:r>
            <a:r>
              <a:rPr lang="fr-CH" sz="2000" dirty="0"/>
              <a:t> </a:t>
            </a:r>
            <a:r>
              <a:rPr lang="fr-CH" sz="2000" dirty="0" err="1"/>
              <a:t>NPs</a:t>
            </a:r>
            <a:endParaRPr lang="fr-CH" sz="2000" dirty="0"/>
          </a:p>
        </p:txBody>
      </p:sp>
    </p:spTree>
    <p:extLst>
      <p:ext uri="{BB962C8B-B14F-4D97-AF65-F5344CB8AC3E}">
        <p14:creationId xmlns:p14="http://schemas.microsoft.com/office/powerpoint/2010/main" val="365477108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1371600" y="411162"/>
            <a:ext cx="7620633" cy="960438"/>
          </a:xfrm>
        </p:spPr>
        <p:txBody>
          <a:bodyPr>
            <a:normAutofit/>
          </a:bodyPr>
          <a:lstStyle/>
          <a:p>
            <a:r>
              <a:rPr lang="fr-CH" sz="3200" b="1" dirty="0" smtClean="0">
                <a:solidFill>
                  <a:srgbClr val="148683"/>
                </a:solidFill>
              </a:rPr>
              <a:t>National Programme: </a:t>
            </a:r>
            <a:r>
              <a:rPr lang="fr-CH" sz="3200" b="1" dirty="0" err="1" smtClean="0">
                <a:solidFill>
                  <a:srgbClr val="148683"/>
                </a:solidFill>
              </a:rPr>
              <a:t>Lessons</a:t>
            </a:r>
            <a:r>
              <a:rPr lang="fr-CH" sz="3200" b="1" dirty="0" smtClean="0">
                <a:solidFill>
                  <a:srgbClr val="148683"/>
                </a:solidFill>
              </a:rPr>
              <a:t> </a:t>
            </a:r>
            <a:r>
              <a:rPr lang="fr-CH" sz="3200" b="1" dirty="0" err="1" smtClean="0">
                <a:solidFill>
                  <a:srgbClr val="148683"/>
                </a:solidFill>
              </a:rPr>
              <a:t>Learned</a:t>
            </a:r>
            <a:endParaRPr lang="fr-CH" sz="3200" b="1" dirty="0">
              <a:solidFill>
                <a:srgbClr val="148683"/>
              </a:solidFill>
            </a:endParaRPr>
          </a:p>
        </p:txBody>
      </p:sp>
      <p:sp>
        <p:nvSpPr>
          <p:cNvPr id="9" name="Rectangle 8"/>
          <p:cNvSpPr/>
          <p:nvPr/>
        </p:nvSpPr>
        <p:spPr>
          <a:xfrm>
            <a:off x="251365" y="2868090"/>
            <a:ext cx="8539348" cy="830997"/>
          </a:xfrm>
          <a:prstGeom prst="rect">
            <a:avLst/>
          </a:prstGeom>
          <a:solidFill>
            <a:schemeClr val="bg2">
              <a:lumMod val="90000"/>
            </a:schemeClr>
          </a:solidFill>
        </p:spPr>
        <p:txBody>
          <a:bodyPr wrap="square">
            <a:spAutoFit/>
          </a:bodyPr>
          <a:lstStyle/>
          <a:p>
            <a:r>
              <a:rPr lang="fr-CH" sz="2400" b="1" dirty="0">
                <a:solidFill>
                  <a:srgbClr val="148683"/>
                </a:solidFill>
                <a:latin typeface="+mj-lt"/>
                <a:ea typeface="+mj-ea"/>
                <a:cs typeface="+mj-cs"/>
              </a:rPr>
              <a:t>NP design and planning must </a:t>
            </a:r>
            <a:r>
              <a:rPr lang="fr-CH" sz="2400" b="1" dirty="0" err="1">
                <a:solidFill>
                  <a:srgbClr val="148683"/>
                </a:solidFill>
                <a:latin typeface="+mj-lt"/>
                <a:ea typeface="+mj-ea"/>
                <a:cs typeface="+mj-cs"/>
              </a:rPr>
              <a:t>be</a:t>
            </a:r>
            <a:r>
              <a:rPr lang="fr-CH" sz="2400" b="1" dirty="0">
                <a:solidFill>
                  <a:srgbClr val="148683"/>
                </a:solidFill>
                <a:latin typeface="+mj-lt"/>
                <a:ea typeface="+mj-ea"/>
                <a:cs typeface="+mj-cs"/>
              </a:rPr>
              <a:t> </a:t>
            </a:r>
            <a:r>
              <a:rPr lang="fr-CH" sz="2400" b="1" dirty="0" err="1">
                <a:solidFill>
                  <a:srgbClr val="148683"/>
                </a:solidFill>
                <a:latin typeface="+mj-lt"/>
                <a:ea typeface="+mj-ea"/>
                <a:cs typeface="+mj-cs"/>
              </a:rPr>
              <a:t>carefully</a:t>
            </a:r>
            <a:r>
              <a:rPr lang="fr-CH" sz="2400" b="1" dirty="0">
                <a:solidFill>
                  <a:srgbClr val="148683"/>
                </a:solidFill>
                <a:latin typeface="+mj-lt"/>
                <a:ea typeface="+mj-ea"/>
                <a:cs typeface="+mj-cs"/>
              </a:rPr>
              <a:t> </a:t>
            </a:r>
            <a:r>
              <a:rPr lang="fr-CH" sz="2400" b="1" dirty="0" err="1" smtClean="0">
                <a:solidFill>
                  <a:srgbClr val="148683"/>
                </a:solidFill>
                <a:latin typeface="+mj-lt"/>
                <a:ea typeface="+mj-ea"/>
                <a:cs typeface="+mj-cs"/>
              </a:rPr>
              <a:t>assessed</a:t>
            </a:r>
            <a:r>
              <a:rPr lang="fr-CH" sz="2400" b="1" dirty="0" smtClean="0">
                <a:solidFill>
                  <a:srgbClr val="148683"/>
                </a:solidFill>
                <a:latin typeface="+mj-lt"/>
                <a:ea typeface="+mj-ea"/>
                <a:cs typeface="+mj-cs"/>
              </a:rPr>
              <a:t>, and </a:t>
            </a:r>
            <a:r>
              <a:rPr lang="fr-CH" sz="2400" b="1" dirty="0" err="1" smtClean="0">
                <a:solidFill>
                  <a:srgbClr val="148683"/>
                </a:solidFill>
                <a:latin typeface="+mj-lt"/>
                <a:ea typeface="+mj-ea"/>
                <a:cs typeface="+mj-cs"/>
              </a:rPr>
              <a:t>adjusted</a:t>
            </a:r>
            <a:r>
              <a:rPr lang="fr-CH" sz="2400" b="1" dirty="0" smtClean="0">
                <a:solidFill>
                  <a:srgbClr val="148683"/>
                </a:solidFill>
                <a:latin typeface="+mj-lt"/>
                <a:ea typeface="+mj-ea"/>
                <a:cs typeface="+mj-cs"/>
              </a:rPr>
              <a:t> to match national </a:t>
            </a:r>
            <a:r>
              <a:rPr lang="fr-CH" sz="2400" b="1" dirty="0" err="1" smtClean="0">
                <a:solidFill>
                  <a:srgbClr val="148683"/>
                </a:solidFill>
                <a:latin typeface="+mj-lt"/>
                <a:ea typeface="+mj-ea"/>
                <a:cs typeface="+mj-cs"/>
              </a:rPr>
              <a:t>capacity</a:t>
            </a:r>
            <a:r>
              <a:rPr lang="fr-CH" sz="2400" b="1" dirty="0" smtClean="0">
                <a:solidFill>
                  <a:srgbClr val="148683"/>
                </a:solidFill>
                <a:latin typeface="+mj-lt"/>
                <a:ea typeface="+mj-ea"/>
                <a:cs typeface="+mj-cs"/>
              </a:rPr>
              <a:t> and </a:t>
            </a:r>
            <a:r>
              <a:rPr lang="fr-CH" sz="2400" b="1" dirty="0" err="1" smtClean="0">
                <a:solidFill>
                  <a:srgbClr val="148683"/>
                </a:solidFill>
                <a:latin typeface="+mj-lt"/>
                <a:ea typeface="+mj-ea"/>
                <a:cs typeface="+mj-cs"/>
              </a:rPr>
              <a:t>needs</a:t>
            </a:r>
            <a:r>
              <a:rPr lang="fr-CH" sz="2400" b="1" dirty="0" smtClean="0">
                <a:solidFill>
                  <a:srgbClr val="148683"/>
                </a:solidFill>
                <a:latin typeface="+mj-lt"/>
                <a:ea typeface="+mj-ea"/>
                <a:cs typeface="+mj-cs"/>
              </a:rPr>
              <a:t>:</a:t>
            </a:r>
            <a:endParaRPr lang="fr-CH" sz="2400" b="1" dirty="0">
              <a:solidFill>
                <a:srgbClr val="148683"/>
              </a:solidFill>
              <a:latin typeface="+mj-lt"/>
              <a:ea typeface="+mj-ea"/>
              <a:cs typeface="+mj-cs"/>
            </a:endParaRPr>
          </a:p>
        </p:txBody>
      </p:sp>
      <p:sp>
        <p:nvSpPr>
          <p:cNvPr id="10" name="Rectangle 9"/>
          <p:cNvSpPr/>
          <p:nvPr/>
        </p:nvSpPr>
        <p:spPr>
          <a:xfrm>
            <a:off x="317665" y="5350177"/>
            <a:ext cx="8539348" cy="707886"/>
          </a:xfrm>
          <a:prstGeom prst="rect">
            <a:avLst/>
          </a:prstGeom>
        </p:spPr>
        <p:txBody>
          <a:bodyPr wrap="square">
            <a:spAutoFit/>
          </a:bodyPr>
          <a:lstStyle/>
          <a:p>
            <a:pPr marL="714375" indent="-352425">
              <a:buFont typeface="Wingdings" panose="05000000000000000000" pitchFamily="2" charset="2"/>
              <a:buChar char="Ø"/>
              <a:tabLst>
                <a:tab pos="85725" algn="l"/>
              </a:tabLst>
            </a:pPr>
            <a:r>
              <a:rPr lang="fr-CH" sz="2000" dirty="0" err="1" smtClean="0"/>
              <a:t>accomodate</a:t>
            </a:r>
            <a:r>
              <a:rPr lang="fr-CH" sz="2000" dirty="0" smtClean="0"/>
              <a:t> </a:t>
            </a:r>
            <a:r>
              <a:rPr lang="fr-CH" sz="2000" dirty="0"/>
              <a:t>changes of </a:t>
            </a:r>
            <a:r>
              <a:rPr lang="fr-CH" sz="2000" dirty="0" err="1"/>
              <a:t>circumstances</a:t>
            </a:r>
            <a:r>
              <a:rPr lang="fr-CH" sz="2000" dirty="0"/>
              <a:t> and of </a:t>
            </a:r>
            <a:r>
              <a:rPr lang="fr-CH" sz="2000" dirty="0" err="1"/>
              <a:t>counterparts</a:t>
            </a:r>
            <a:r>
              <a:rPr lang="fr-CH" sz="2000" dirty="0"/>
              <a:t> </a:t>
            </a:r>
            <a:r>
              <a:rPr lang="fr-CH" sz="2000" dirty="0" err="1"/>
              <a:t>during</a:t>
            </a:r>
            <a:r>
              <a:rPr lang="fr-CH" sz="2000" dirty="0"/>
              <a:t> </a:t>
            </a:r>
            <a:r>
              <a:rPr lang="fr-CH" sz="2000" dirty="0" smtClean="0"/>
              <a:t>the </a:t>
            </a:r>
            <a:r>
              <a:rPr lang="fr-CH" sz="2000" dirty="0" err="1" smtClean="0"/>
              <a:t>lifetime</a:t>
            </a:r>
            <a:r>
              <a:rPr lang="fr-CH" sz="2000" dirty="0" smtClean="0"/>
              <a:t> </a:t>
            </a:r>
            <a:r>
              <a:rPr lang="fr-CH" sz="2000" dirty="0"/>
              <a:t>of a NP </a:t>
            </a:r>
            <a:r>
              <a:rPr lang="fr-CH" sz="2000" dirty="0" smtClean="0"/>
              <a:t>(</a:t>
            </a:r>
            <a:r>
              <a:rPr lang="fr-CH" sz="2000" b="1" dirty="0" smtClean="0"/>
              <a:t>Bolivia</a:t>
            </a:r>
            <a:r>
              <a:rPr lang="fr-CH" sz="2000" dirty="0" smtClean="0"/>
              <a:t> and </a:t>
            </a:r>
            <a:r>
              <a:rPr lang="fr-CH" sz="2000" b="1" dirty="0" smtClean="0"/>
              <a:t>Paraguay</a:t>
            </a:r>
            <a:r>
              <a:rPr lang="fr-CH" sz="2000" dirty="0" smtClean="0"/>
              <a:t>)</a:t>
            </a:r>
            <a:endParaRPr lang="fr-CH" sz="2000" dirty="0"/>
          </a:p>
        </p:txBody>
      </p:sp>
      <p:sp>
        <p:nvSpPr>
          <p:cNvPr id="11" name="Rectangle 10"/>
          <p:cNvSpPr/>
          <p:nvPr/>
        </p:nvSpPr>
        <p:spPr>
          <a:xfrm>
            <a:off x="287977" y="4876800"/>
            <a:ext cx="8539348" cy="461665"/>
          </a:xfrm>
          <a:prstGeom prst="rect">
            <a:avLst/>
          </a:prstGeom>
          <a:solidFill>
            <a:schemeClr val="bg2">
              <a:lumMod val="90000"/>
            </a:schemeClr>
          </a:solidFill>
        </p:spPr>
        <p:txBody>
          <a:bodyPr wrap="square">
            <a:spAutoFit/>
          </a:bodyPr>
          <a:lstStyle/>
          <a:p>
            <a:pPr>
              <a:tabLst>
                <a:tab pos="85725" algn="l"/>
              </a:tabLst>
            </a:pPr>
            <a:r>
              <a:rPr lang="fr-CH" sz="2400" b="1" dirty="0" err="1" smtClean="0">
                <a:solidFill>
                  <a:srgbClr val="148683"/>
                </a:solidFill>
                <a:latin typeface="+mj-lt"/>
                <a:ea typeface="+mj-ea"/>
                <a:cs typeface="+mj-cs"/>
              </a:rPr>
              <a:t>Need</a:t>
            </a:r>
            <a:r>
              <a:rPr lang="fr-CH" sz="2400" b="1" dirty="0" smtClean="0">
                <a:solidFill>
                  <a:srgbClr val="148683"/>
                </a:solidFill>
                <a:latin typeface="+mj-lt"/>
                <a:ea typeface="+mj-ea"/>
                <a:cs typeface="+mj-cs"/>
              </a:rPr>
              <a:t> more flexible </a:t>
            </a:r>
            <a:r>
              <a:rPr lang="fr-CH" sz="2400" b="1" dirty="0" err="1" smtClean="0">
                <a:solidFill>
                  <a:srgbClr val="148683"/>
                </a:solidFill>
                <a:latin typeface="+mj-lt"/>
                <a:ea typeface="+mj-ea"/>
                <a:cs typeface="+mj-cs"/>
              </a:rPr>
              <a:t>programming</a:t>
            </a:r>
            <a:r>
              <a:rPr lang="fr-CH" sz="2400" b="1" dirty="0" smtClean="0">
                <a:solidFill>
                  <a:srgbClr val="148683"/>
                </a:solidFill>
                <a:latin typeface="+mj-lt"/>
                <a:ea typeface="+mj-ea"/>
                <a:cs typeface="+mj-cs"/>
              </a:rPr>
              <a:t> and adaptive management:</a:t>
            </a:r>
            <a:endParaRPr lang="fr-CH" sz="2400" b="1" dirty="0">
              <a:solidFill>
                <a:srgbClr val="148683"/>
              </a:solidFill>
              <a:latin typeface="+mj-lt"/>
              <a:ea typeface="+mj-ea"/>
              <a:cs typeface="+mj-cs"/>
            </a:endParaRPr>
          </a:p>
        </p:txBody>
      </p:sp>
      <p:sp>
        <p:nvSpPr>
          <p:cNvPr id="12" name="Rectangle 11"/>
          <p:cNvSpPr/>
          <p:nvPr/>
        </p:nvSpPr>
        <p:spPr>
          <a:xfrm>
            <a:off x="251364" y="2159115"/>
            <a:ext cx="8553199" cy="461665"/>
          </a:xfrm>
          <a:prstGeom prst="rect">
            <a:avLst/>
          </a:prstGeom>
          <a:solidFill>
            <a:schemeClr val="bg2">
              <a:lumMod val="90000"/>
            </a:schemeClr>
          </a:solidFill>
        </p:spPr>
        <p:txBody>
          <a:bodyPr wrap="square">
            <a:spAutoFit/>
          </a:bodyPr>
          <a:lstStyle/>
          <a:p>
            <a:r>
              <a:rPr lang="fr-CH" sz="2400" b="1" dirty="0">
                <a:solidFill>
                  <a:srgbClr val="148683"/>
                </a:solidFill>
                <a:latin typeface="+mj-lt"/>
                <a:ea typeface="+mj-ea"/>
                <a:cs typeface="+mj-cs"/>
              </a:rPr>
              <a:t>Over </a:t>
            </a:r>
            <a:r>
              <a:rPr lang="fr-CH" sz="2400" b="1" dirty="0" err="1">
                <a:solidFill>
                  <a:srgbClr val="148683"/>
                </a:solidFill>
                <a:latin typeface="+mj-lt"/>
                <a:ea typeface="+mj-ea"/>
                <a:cs typeface="+mj-cs"/>
              </a:rPr>
              <a:t>ambitious</a:t>
            </a:r>
            <a:r>
              <a:rPr lang="fr-CH" sz="2400" b="1" dirty="0">
                <a:solidFill>
                  <a:srgbClr val="148683"/>
                </a:solidFill>
                <a:latin typeface="+mj-lt"/>
                <a:ea typeface="+mj-ea"/>
                <a:cs typeface="+mj-cs"/>
              </a:rPr>
              <a:t> design </a:t>
            </a:r>
            <a:r>
              <a:rPr lang="fr-CH" sz="2400" dirty="0"/>
              <a:t>of the NP (</a:t>
            </a:r>
            <a:r>
              <a:rPr lang="fr-CH" sz="2400" dirty="0" err="1"/>
              <a:t>e.g</a:t>
            </a:r>
            <a:r>
              <a:rPr lang="fr-CH" sz="2400" dirty="0"/>
              <a:t>. </a:t>
            </a:r>
            <a:r>
              <a:rPr lang="fr-CH" sz="2400" b="1" dirty="0" err="1"/>
              <a:t>Ecuador</a:t>
            </a:r>
            <a:r>
              <a:rPr lang="fr-CH" sz="2400" dirty="0"/>
              <a:t> and </a:t>
            </a:r>
            <a:r>
              <a:rPr lang="fr-CH" sz="2400" b="1" dirty="0" err="1"/>
              <a:t>Zambia</a:t>
            </a:r>
            <a:r>
              <a:rPr lang="fr-CH" sz="2400" b="1" dirty="0"/>
              <a:t> </a:t>
            </a:r>
            <a:r>
              <a:rPr lang="fr-CH" sz="2400" dirty="0" smtClean="0"/>
              <a:t>)</a:t>
            </a:r>
            <a:endParaRPr lang="fr-CH" sz="2400" dirty="0"/>
          </a:p>
        </p:txBody>
      </p:sp>
      <p:sp>
        <p:nvSpPr>
          <p:cNvPr id="13" name="Rectangle 12"/>
          <p:cNvSpPr/>
          <p:nvPr/>
        </p:nvSpPr>
        <p:spPr>
          <a:xfrm>
            <a:off x="266209" y="1482915"/>
            <a:ext cx="8538355" cy="461665"/>
          </a:xfrm>
          <a:prstGeom prst="rect">
            <a:avLst/>
          </a:prstGeom>
          <a:solidFill>
            <a:schemeClr val="bg2">
              <a:lumMod val="90000"/>
            </a:schemeClr>
          </a:solidFill>
        </p:spPr>
        <p:txBody>
          <a:bodyPr wrap="square">
            <a:spAutoFit/>
          </a:bodyPr>
          <a:lstStyle/>
          <a:p>
            <a:r>
              <a:rPr lang="fr-CH" sz="2400" b="1" dirty="0">
                <a:solidFill>
                  <a:srgbClr val="148683"/>
                </a:solidFill>
                <a:latin typeface="+mj-lt"/>
                <a:ea typeface="+mj-ea"/>
                <a:cs typeface="+mj-cs"/>
              </a:rPr>
              <a:t>Under estimation of REDD+ </a:t>
            </a:r>
            <a:r>
              <a:rPr lang="fr-CH" sz="2400" b="1" dirty="0" err="1">
                <a:solidFill>
                  <a:srgbClr val="148683"/>
                </a:solidFill>
                <a:latin typeface="+mj-lt"/>
                <a:ea typeface="+mj-ea"/>
                <a:cs typeface="+mj-cs"/>
              </a:rPr>
              <a:t>complexity</a:t>
            </a:r>
            <a:endParaRPr lang="fr-CH" sz="2400" b="1" dirty="0">
              <a:solidFill>
                <a:srgbClr val="148683"/>
              </a:solidFill>
              <a:latin typeface="+mj-lt"/>
              <a:ea typeface="+mj-ea"/>
              <a:cs typeface="+mj-cs"/>
            </a:endParaRPr>
          </a:p>
        </p:txBody>
      </p:sp>
      <p:sp>
        <p:nvSpPr>
          <p:cNvPr id="2" name="Rectangle 1"/>
          <p:cNvSpPr/>
          <p:nvPr/>
        </p:nvSpPr>
        <p:spPr>
          <a:xfrm>
            <a:off x="251365" y="3721480"/>
            <a:ext cx="8553198" cy="1015663"/>
          </a:xfrm>
          <a:prstGeom prst="rect">
            <a:avLst/>
          </a:prstGeom>
        </p:spPr>
        <p:txBody>
          <a:bodyPr wrap="square">
            <a:spAutoFit/>
          </a:bodyPr>
          <a:lstStyle/>
          <a:p>
            <a:pPr marL="714375" indent="-342900">
              <a:buFont typeface="Wingdings" panose="05000000000000000000" pitchFamily="2" charset="2"/>
              <a:buChar char="Ø"/>
              <a:tabLst>
                <a:tab pos="85725" algn="l"/>
              </a:tabLst>
            </a:pPr>
            <a:r>
              <a:rPr lang="fr-CH" sz="2000" dirty="0" err="1"/>
              <a:t>Comprehensive</a:t>
            </a:r>
            <a:r>
              <a:rPr lang="fr-CH" sz="2000" dirty="0"/>
              <a:t> </a:t>
            </a:r>
            <a:r>
              <a:rPr lang="fr-CH" sz="2000" dirty="0" err="1"/>
              <a:t>readiness</a:t>
            </a:r>
            <a:r>
              <a:rPr lang="fr-CH" sz="2000" dirty="0"/>
              <a:t> support </a:t>
            </a:r>
            <a:r>
              <a:rPr lang="fr-CH" sz="2000" dirty="0" err="1"/>
              <a:t>is</a:t>
            </a:r>
            <a:r>
              <a:rPr lang="fr-CH" sz="2000" dirty="0"/>
              <a:t> not </a:t>
            </a:r>
            <a:r>
              <a:rPr lang="fr-CH" sz="2000" dirty="0" err="1"/>
              <a:t>warranted</a:t>
            </a:r>
            <a:endParaRPr lang="fr-CH" sz="2000" dirty="0"/>
          </a:p>
          <a:p>
            <a:pPr marL="714375" indent="-342900">
              <a:buFont typeface="Wingdings" panose="05000000000000000000" pitchFamily="2" charset="2"/>
              <a:buChar char="Ø"/>
              <a:tabLst>
                <a:tab pos="85725" algn="l"/>
              </a:tabLst>
            </a:pPr>
            <a:r>
              <a:rPr lang="fr-CH" sz="2000" dirty="0" err="1"/>
              <a:t>Many</a:t>
            </a:r>
            <a:r>
              <a:rPr lang="fr-CH" sz="2000" dirty="0"/>
              <a:t> </a:t>
            </a:r>
            <a:r>
              <a:rPr lang="fr-CH" sz="2000" dirty="0" err="1"/>
              <a:t>other</a:t>
            </a:r>
            <a:r>
              <a:rPr lang="fr-CH" sz="2000" dirty="0"/>
              <a:t> </a:t>
            </a:r>
            <a:r>
              <a:rPr lang="fr-CH" sz="2000" dirty="0" err="1"/>
              <a:t>players</a:t>
            </a:r>
            <a:r>
              <a:rPr lang="fr-CH" sz="2000" dirty="0"/>
              <a:t> </a:t>
            </a:r>
            <a:r>
              <a:rPr lang="fr-CH" sz="2000" dirty="0" err="1"/>
              <a:t>providing</a:t>
            </a:r>
            <a:r>
              <a:rPr lang="fr-CH" sz="2000" dirty="0"/>
              <a:t> </a:t>
            </a:r>
            <a:r>
              <a:rPr lang="fr-CH" sz="2000" dirty="0" err="1"/>
              <a:t>readiness</a:t>
            </a:r>
            <a:r>
              <a:rPr lang="fr-CH" sz="2000" dirty="0"/>
              <a:t> and REDD+ support</a:t>
            </a:r>
          </a:p>
          <a:p>
            <a:pPr marL="714375" indent="-342900">
              <a:buFont typeface="Wingdings" panose="05000000000000000000" pitchFamily="2" charset="2"/>
              <a:buChar char="Ø"/>
              <a:tabLst>
                <a:tab pos="85725" algn="l"/>
              </a:tabLst>
            </a:pPr>
            <a:r>
              <a:rPr lang="fr-CH" sz="2000" dirty="0" err="1" smtClean="0"/>
              <a:t>Need</a:t>
            </a:r>
            <a:r>
              <a:rPr lang="fr-CH" sz="2000" dirty="0" smtClean="0"/>
              <a:t> to correspond to </a:t>
            </a:r>
            <a:r>
              <a:rPr lang="fr-CH" sz="2000" dirty="0" err="1"/>
              <a:t>country’s</a:t>
            </a:r>
            <a:r>
              <a:rPr lang="fr-CH" sz="2000" dirty="0"/>
              <a:t> </a:t>
            </a:r>
            <a:r>
              <a:rPr lang="fr-CH" sz="2000" dirty="0" err="1"/>
              <a:t>needs</a:t>
            </a:r>
            <a:r>
              <a:rPr lang="fr-CH" sz="2000" dirty="0"/>
              <a:t> and </a:t>
            </a:r>
            <a:r>
              <a:rPr lang="fr-CH" sz="2000" dirty="0" err="1"/>
              <a:t>progress</a:t>
            </a:r>
            <a:r>
              <a:rPr lang="fr-CH" sz="2000" dirty="0"/>
              <a:t> on </a:t>
            </a:r>
            <a:r>
              <a:rPr lang="fr-CH" sz="2000" dirty="0" err="1"/>
              <a:t>readiness</a:t>
            </a:r>
            <a:endParaRPr lang="fr-CH" sz="2000" dirty="0"/>
          </a:p>
        </p:txBody>
      </p:sp>
    </p:spTree>
    <p:extLst>
      <p:ext uri="{BB962C8B-B14F-4D97-AF65-F5344CB8AC3E}">
        <p14:creationId xmlns:p14="http://schemas.microsoft.com/office/powerpoint/2010/main" val="132961243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374601" y="304800"/>
            <a:ext cx="5441105" cy="1077218"/>
          </a:xfrm>
          <a:prstGeom prst="rect">
            <a:avLst/>
          </a:prstGeom>
        </p:spPr>
        <p:txBody>
          <a:bodyPr wrap="none">
            <a:spAutoFit/>
          </a:bodyPr>
          <a:lstStyle/>
          <a:p>
            <a:pPr algn="ctr"/>
            <a:r>
              <a:rPr lang="fr-CH" sz="3200" b="1" dirty="0" smtClean="0">
                <a:solidFill>
                  <a:srgbClr val="148683"/>
                </a:solidFill>
              </a:rPr>
              <a:t>National Programme</a:t>
            </a:r>
          </a:p>
          <a:p>
            <a:pPr algn="ctr"/>
            <a:r>
              <a:rPr lang="fr-CH" sz="3200" b="1" dirty="0" smtClean="0">
                <a:solidFill>
                  <a:srgbClr val="148683"/>
                </a:solidFill>
              </a:rPr>
              <a:t>Challenges and </a:t>
            </a:r>
            <a:r>
              <a:rPr lang="fr-CH" sz="3200" b="1" dirty="0" err="1" smtClean="0">
                <a:solidFill>
                  <a:srgbClr val="148683"/>
                </a:solidFill>
              </a:rPr>
              <a:t>Strategic</a:t>
            </a:r>
            <a:r>
              <a:rPr lang="fr-CH" sz="3200" b="1" dirty="0" smtClean="0">
                <a:solidFill>
                  <a:srgbClr val="148683"/>
                </a:solidFill>
              </a:rPr>
              <a:t> Issues</a:t>
            </a:r>
            <a:endParaRPr lang="fr-CH" sz="3200" b="1" dirty="0">
              <a:solidFill>
                <a:srgbClr val="148683"/>
              </a:solidFill>
            </a:endParaRPr>
          </a:p>
        </p:txBody>
      </p:sp>
      <p:sp>
        <p:nvSpPr>
          <p:cNvPr id="2" name="TextBox 1"/>
          <p:cNvSpPr txBox="1"/>
          <p:nvPr/>
        </p:nvSpPr>
        <p:spPr>
          <a:xfrm>
            <a:off x="304800" y="1524000"/>
            <a:ext cx="8458200" cy="5139869"/>
          </a:xfrm>
          <a:prstGeom prst="rect">
            <a:avLst/>
          </a:prstGeom>
          <a:noFill/>
        </p:spPr>
        <p:txBody>
          <a:bodyPr wrap="square" rtlCol="0">
            <a:spAutoFit/>
          </a:bodyPr>
          <a:lstStyle/>
          <a:p>
            <a:r>
              <a:rPr lang="fr-CH" sz="2400" dirty="0" smtClean="0"/>
              <a:t>Over the course of 2013, National Programmes </a:t>
            </a:r>
            <a:r>
              <a:rPr lang="fr-CH" sz="2400" dirty="0" err="1" smtClean="0"/>
              <a:t>reported</a:t>
            </a:r>
            <a:r>
              <a:rPr lang="fr-CH" sz="2400" dirty="0" smtClean="0"/>
              <a:t> on </a:t>
            </a:r>
            <a:r>
              <a:rPr lang="fr-CH" sz="2400" dirty="0" err="1" smtClean="0"/>
              <a:t>following</a:t>
            </a:r>
            <a:r>
              <a:rPr lang="fr-CH" sz="2400" dirty="0" smtClean="0"/>
              <a:t> challenges and important issues:</a:t>
            </a:r>
          </a:p>
          <a:p>
            <a:endParaRPr lang="fr-CH" sz="2000" dirty="0" smtClean="0"/>
          </a:p>
          <a:p>
            <a:pPr marL="285750" indent="-285750">
              <a:buFont typeface="Wingdings" panose="05000000000000000000" pitchFamily="2" charset="2"/>
              <a:buChar char="Ø"/>
            </a:pPr>
            <a:r>
              <a:rPr lang="fr-CH" sz="2000" dirty="0" smtClean="0"/>
              <a:t>the </a:t>
            </a:r>
            <a:r>
              <a:rPr lang="fr-CH" sz="2000" dirty="0" err="1" smtClean="0"/>
              <a:t>critical</a:t>
            </a:r>
            <a:r>
              <a:rPr lang="fr-CH" sz="2000" dirty="0" smtClean="0"/>
              <a:t> value and time </a:t>
            </a:r>
            <a:r>
              <a:rPr lang="fr-CH" sz="2000" dirty="0" err="1" smtClean="0"/>
              <a:t>requirement</a:t>
            </a:r>
            <a:r>
              <a:rPr lang="fr-CH" sz="2000" dirty="0" smtClean="0"/>
              <a:t> of </a:t>
            </a:r>
            <a:r>
              <a:rPr lang="fr-CH" sz="2000" dirty="0" err="1" smtClean="0"/>
              <a:t>broad</a:t>
            </a:r>
            <a:r>
              <a:rPr lang="fr-CH" sz="2000" dirty="0" smtClean="0"/>
              <a:t> </a:t>
            </a:r>
            <a:r>
              <a:rPr lang="fr-CH" sz="2000" dirty="0" err="1" smtClean="0"/>
              <a:t>based</a:t>
            </a:r>
            <a:r>
              <a:rPr lang="fr-CH" sz="2000" dirty="0" smtClean="0"/>
              <a:t> consultation</a:t>
            </a:r>
          </a:p>
          <a:p>
            <a:endParaRPr lang="fr-CH" sz="2000" dirty="0" smtClean="0"/>
          </a:p>
          <a:p>
            <a:pPr marL="285750" indent="-285750">
              <a:buFont typeface="Wingdings" panose="05000000000000000000" pitchFamily="2" charset="2"/>
              <a:buChar char="Ø"/>
            </a:pPr>
            <a:r>
              <a:rPr lang="fr-CH" sz="2000" dirty="0" err="1" smtClean="0"/>
              <a:t>emerging</a:t>
            </a:r>
            <a:r>
              <a:rPr lang="fr-CH" sz="2000" dirty="0" smtClean="0"/>
              <a:t> </a:t>
            </a:r>
            <a:r>
              <a:rPr lang="fr-CH" sz="2000" dirty="0" err="1" smtClean="0"/>
              <a:t>need</a:t>
            </a:r>
            <a:r>
              <a:rPr lang="fr-CH" sz="2000" dirty="0" smtClean="0"/>
              <a:t> to </a:t>
            </a:r>
            <a:r>
              <a:rPr lang="fr-CH" sz="2000" dirty="0" err="1" smtClean="0"/>
              <a:t>define</a:t>
            </a:r>
            <a:r>
              <a:rPr lang="fr-CH" sz="2000" dirty="0" smtClean="0"/>
              <a:t> the scope of REDD+ </a:t>
            </a:r>
            <a:r>
              <a:rPr lang="fr-CH" sz="2000" dirty="0" err="1" smtClean="0"/>
              <a:t>with</a:t>
            </a:r>
            <a:r>
              <a:rPr lang="fr-CH" sz="2000" dirty="0" smtClean="0"/>
              <a:t> </a:t>
            </a:r>
            <a:r>
              <a:rPr lang="fr-CH" sz="2000" dirty="0" err="1" smtClean="0"/>
              <a:t>proper</a:t>
            </a:r>
            <a:r>
              <a:rPr lang="fr-CH" sz="2000" dirty="0" smtClean="0"/>
              <a:t> analyses of drivers of </a:t>
            </a:r>
            <a:r>
              <a:rPr lang="fr-CH" sz="2000" dirty="0" err="1" smtClean="0"/>
              <a:t>deforestation</a:t>
            </a:r>
            <a:r>
              <a:rPr lang="fr-CH" sz="2000" dirty="0" smtClean="0"/>
              <a:t> and </a:t>
            </a:r>
            <a:r>
              <a:rPr lang="fr-CH" sz="2000" dirty="0" err="1" smtClean="0"/>
              <a:t>delineation</a:t>
            </a:r>
            <a:r>
              <a:rPr lang="fr-CH" sz="2000" dirty="0" smtClean="0"/>
              <a:t> of a REDD+ vision for the country</a:t>
            </a:r>
          </a:p>
          <a:p>
            <a:endParaRPr lang="fr-CH" sz="2000" dirty="0" smtClean="0"/>
          </a:p>
          <a:p>
            <a:pPr marL="285750" indent="-285750">
              <a:buFont typeface="Wingdings" panose="05000000000000000000" pitchFamily="2" charset="2"/>
              <a:buChar char="Ø"/>
            </a:pPr>
            <a:r>
              <a:rPr lang="fr-CH" sz="2000" dirty="0"/>
              <a:t>more </a:t>
            </a:r>
            <a:r>
              <a:rPr lang="fr-CH" sz="2000" dirty="0" err="1"/>
              <a:t>realistic</a:t>
            </a:r>
            <a:r>
              <a:rPr lang="fr-CH" sz="2000" dirty="0"/>
              <a:t> </a:t>
            </a:r>
            <a:r>
              <a:rPr lang="fr-CH" sz="2000" dirty="0" err="1"/>
              <a:t>expections</a:t>
            </a:r>
            <a:r>
              <a:rPr lang="fr-CH" sz="2000" dirty="0"/>
              <a:t> on </a:t>
            </a:r>
            <a:r>
              <a:rPr lang="fr-CH" sz="2000" dirty="0" err="1"/>
              <a:t>technical</a:t>
            </a:r>
            <a:r>
              <a:rPr lang="fr-CH" sz="2000" dirty="0"/>
              <a:t> dimensions </a:t>
            </a:r>
            <a:r>
              <a:rPr lang="fr-CH" sz="2000" dirty="0" err="1"/>
              <a:t>such</a:t>
            </a:r>
            <a:r>
              <a:rPr lang="fr-CH" sz="2000" dirty="0"/>
              <a:t> </a:t>
            </a:r>
            <a:r>
              <a:rPr lang="fr-CH" sz="2000"/>
              <a:t>as </a:t>
            </a:r>
            <a:r>
              <a:rPr lang="fr-CH" sz="2000" smtClean="0"/>
              <a:t>MRV</a:t>
            </a:r>
            <a:endParaRPr lang="fr-CH" sz="2000" dirty="0" smtClean="0"/>
          </a:p>
          <a:p>
            <a:endParaRPr lang="fr-CH" sz="2000" dirty="0"/>
          </a:p>
          <a:p>
            <a:pPr marL="285750" indent="-285750">
              <a:buFont typeface="Wingdings" panose="05000000000000000000" pitchFamily="2" charset="2"/>
              <a:buChar char="Ø"/>
            </a:pPr>
            <a:r>
              <a:rPr lang="fr-CH" sz="2000" dirty="0" err="1"/>
              <a:t>finding</a:t>
            </a:r>
            <a:r>
              <a:rPr lang="fr-CH" sz="2000" dirty="0"/>
              <a:t> right balance </a:t>
            </a:r>
            <a:r>
              <a:rPr lang="fr-CH" sz="2000" dirty="0" err="1"/>
              <a:t>among</a:t>
            </a:r>
            <a:r>
              <a:rPr lang="fr-CH" sz="2000" dirty="0"/>
              <a:t> coordination, </a:t>
            </a:r>
            <a:r>
              <a:rPr lang="fr-CH" sz="2000" dirty="0" err="1"/>
              <a:t>harmonization</a:t>
            </a:r>
            <a:r>
              <a:rPr lang="fr-CH" sz="2000" dirty="0"/>
              <a:t>, </a:t>
            </a:r>
            <a:r>
              <a:rPr lang="fr-CH" sz="2000" dirty="0" err="1"/>
              <a:t>alignment</a:t>
            </a:r>
            <a:r>
              <a:rPr lang="fr-CH" sz="2000" dirty="0"/>
              <a:t> and </a:t>
            </a:r>
            <a:r>
              <a:rPr lang="fr-CH" sz="2000" dirty="0" err="1"/>
              <a:t>technical</a:t>
            </a:r>
            <a:r>
              <a:rPr lang="fr-CH" sz="2000" dirty="0"/>
              <a:t> </a:t>
            </a:r>
            <a:r>
              <a:rPr lang="fr-CH" sz="2000" dirty="0" err="1"/>
              <a:t>integrity</a:t>
            </a:r>
            <a:r>
              <a:rPr lang="fr-CH" sz="2000" dirty="0"/>
              <a:t> of the UN-REDD Programme and </a:t>
            </a:r>
            <a:r>
              <a:rPr lang="fr-CH" sz="2000" dirty="0" err="1"/>
              <a:t>other</a:t>
            </a:r>
            <a:r>
              <a:rPr lang="fr-CH" sz="2000" dirty="0"/>
              <a:t> initiatives </a:t>
            </a:r>
            <a:r>
              <a:rPr lang="fr-CH" sz="2000" dirty="0" err="1"/>
              <a:t>providing</a:t>
            </a:r>
            <a:r>
              <a:rPr lang="fr-CH" sz="2000" dirty="0"/>
              <a:t> </a:t>
            </a:r>
            <a:r>
              <a:rPr lang="fr-CH" sz="2000" dirty="0" err="1"/>
              <a:t>similar</a:t>
            </a:r>
            <a:r>
              <a:rPr lang="fr-CH" sz="2000" dirty="0"/>
              <a:t> </a:t>
            </a:r>
            <a:r>
              <a:rPr lang="fr-CH" sz="2000" dirty="0" smtClean="0"/>
              <a:t>supports</a:t>
            </a:r>
          </a:p>
          <a:p>
            <a:endParaRPr lang="fr-CH" sz="2000" dirty="0"/>
          </a:p>
          <a:p>
            <a:pPr marL="285750" indent="-285750">
              <a:buFont typeface="Wingdings" panose="05000000000000000000" pitchFamily="2" charset="2"/>
              <a:buChar char="Ø"/>
            </a:pPr>
            <a:r>
              <a:rPr lang="fr-CH" sz="2000" dirty="0"/>
              <a:t>As </a:t>
            </a:r>
            <a:r>
              <a:rPr lang="fr-CH" sz="2000" dirty="0" err="1"/>
              <a:t>many</a:t>
            </a:r>
            <a:r>
              <a:rPr lang="fr-CH" sz="2000" dirty="0"/>
              <a:t> </a:t>
            </a:r>
            <a:r>
              <a:rPr lang="fr-CH" sz="2000" dirty="0" err="1"/>
              <a:t>donors</a:t>
            </a:r>
            <a:r>
              <a:rPr lang="fr-CH" sz="2000" dirty="0"/>
              <a:t> </a:t>
            </a:r>
            <a:r>
              <a:rPr lang="fr-CH" sz="2000" dirty="0" err="1"/>
              <a:t>moving</a:t>
            </a:r>
            <a:r>
              <a:rPr lang="fr-CH" sz="2000" dirty="0"/>
              <a:t> </a:t>
            </a:r>
            <a:r>
              <a:rPr lang="fr-CH" sz="2000" dirty="0" err="1"/>
              <a:t>towards</a:t>
            </a:r>
            <a:r>
              <a:rPr lang="fr-CH" sz="2000" dirty="0"/>
              <a:t> performance-</a:t>
            </a:r>
            <a:r>
              <a:rPr lang="fr-CH" sz="2000" dirty="0" err="1"/>
              <a:t>based</a:t>
            </a:r>
            <a:r>
              <a:rPr lang="fr-CH" sz="2000" dirty="0"/>
              <a:t> </a:t>
            </a:r>
            <a:r>
              <a:rPr lang="fr-CH" sz="2000" dirty="0" err="1"/>
              <a:t>payments</a:t>
            </a:r>
            <a:r>
              <a:rPr lang="fr-CH" sz="2000" dirty="0"/>
              <a:t> countries </a:t>
            </a:r>
            <a:r>
              <a:rPr lang="fr-CH" sz="2000" dirty="0" err="1"/>
              <a:t>feel</a:t>
            </a:r>
            <a:r>
              <a:rPr lang="fr-CH" sz="2000" dirty="0"/>
              <a:t> pressure to </a:t>
            </a:r>
            <a:r>
              <a:rPr lang="fr-CH" sz="2000" dirty="0" err="1"/>
              <a:t>fast-track</a:t>
            </a:r>
            <a:r>
              <a:rPr lang="fr-CH" sz="2000" dirty="0"/>
              <a:t> meeting of performance </a:t>
            </a:r>
            <a:r>
              <a:rPr lang="fr-CH" sz="2000" dirty="0" err="1"/>
              <a:t>requirements</a:t>
            </a:r>
            <a:r>
              <a:rPr lang="fr-CH" sz="2000" dirty="0" smtClean="0"/>
              <a:t>.</a:t>
            </a:r>
            <a:endParaRPr lang="fr-CH" sz="2000" dirty="0"/>
          </a:p>
        </p:txBody>
      </p:sp>
    </p:spTree>
    <p:extLst>
      <p:ext uri="{BB962C8B-B14F-4D97-AF65-F5344CB8AC3E}">
        <p14:creationId xmlns:p14="http://schemas.microsoft.com/office/powerpoint/2010/main" val="177209393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2895600" y="609600"/>
            <a:ext cx="3331168" cy="584775"/>
          </a:xfrm>
        </p:spPr>
        <p:txBody>
          <a:bodyPr wrap="none">
            <a:spAutoFit/>
          </a:bodyPr>
          <a:lstStyle/>
          <a:p>
            <a:r>
              <a:rPr lang="en-US" sz="3200" b="1" dirty="0">
                <a:solidFill>
                  <a:srgbClr val="148683"/>
                </a:solidFill>
                <a:latin typeface="+mn-lt"/>
                <a:ea typeface="+mn-ea"/>
                <a:cs typeface="+mn-cs"/>
              </a:rPr>
              <a:t>Decision Proposed</a:t>
            </a:r>
          </a:p>
        </p:txBody>
      </p:sp>
      <p:sp>
        <p:nvSpPr>
          <p:cNvPr id="7" name="Content Placeholder 2"/>
          <p:cNvSpPr>
            <a:spLocks noGrp="1"/>
          </p:cNvSpPr>
          <p:nvPr>
            <p:ph idx="1"/>
          </p:nvPr>
        </p:nvSpPr>
        <p:spPr>
          <a:xfrm>
            <a:off x="457200" y="2667000"/>
            <a:ext cx="8534400" cy="2438400"/>
          </a:xfrm>
        </p:spPr>
        <p:txBody>
          <a:bodyPr anchor="ctr">
            <a:noAutofit/>
          </a:bodyPr>
          <a:lstStyle/>
          <a:p>
            <a:pPr marL="0" indent="0">
              <a:lnSpc>
                <a:spcPct val="170000"/>
              </a:lnSpc>
              <a:buNone/>
            </a:pPr>
            <a:r>
              <a:rPr lang="en-US" b="1" dirty="0"/>
              <a:t>The Policy Board </a:t>
            </a:r>
            <a:r>
              <a:rPr lang="en-US" b="1" dirty="0" smtClean="0"/>
              <a:t>takes note </a:t>
            </a:r>
            <a:r>
              <a:rPr lang="en-US" b="1" dirty="0"/>
              <a:t>of the update of the Funding Framework of the UN-REDD </a:t>
            </a:r>
            <a:r>
              <a:rPr lang="en-US" b="1" dirty="0" err="1"/>
              <a:t>Programme</a:t>
            </a:r>
            <a:r>
              <a:rPr lang="en-US" b="1" dirty="0"/>
              <a:t> Fund and approves the 2013 Annual Report of the UN-REDD </a:t>
            </a:r>
            <a:r>
              <a:rPr lang="en-US" b="1" dirty="0" err="1"/>
              <a:t>Programme</a:t>
            </a:r>
            <a:r>
              <a:rPr lang="en-US" b="1" dirty="0"/>
              <a:t> Fund.</a:t>
            </a:r>
            <a:endParaRPr lang="en-GB" dirty="0"/>
          </a:p>
          <a:p>
            <a:pPr marL="0" indent="0" algn="ctr">
              <a:lnSpc>
                <a:spcPct val="170000"/>
              </a:lnSpc>
              <a:buNone/>
            </a:pPr>
            <a:endParaRPr lang="en-US" b="1" dirty="0"/>
          </a:p>
        </p:txBody>
      </p:sp>
    </p:spTree>
    <p:extLst>
      <p:ext uri="{BB962C8B-B14F-4D97-AF65-F5344CB8AC3E}">
        <p14:creationId xmlns:p14="http://schemas.microsoft.com/office/powerpoint/2010/main" val="353935211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600200" y="1828800"/>
            <a:ext cx="6096000" cy="3139321"/>
          </a:xfrm>
          <a:prstGeom prst="rect">
            <a:avLst/>
          </a:prstGeom>
        </p:spPr>
        <p:txBody>
          <a:bodyPr wrap="square">
            <a:spAutoFit/>
          </a:bodyPr>
          <a:lstStyle/>
          <a:p>
            <a:pPr algn="ctr"/>
            <a:r>
              <a:rPr lang="en-US" sz="2400" dirty="0" smtClean="0"/>
              <a:t>Your </a:t>
            </a:r>
            <a:r>
              <a:rPr lang="en-US" sz="2400" dirty="0"/>
              <a:t>feedback on the </a:t>
            </a:r>
            <a:r>
              <a:rPr lang="en-US" sz="2400" b="1" dirty="0"/>
              <a:t>Policy Board meeting </a:t>
            </a:r>
            <a:r>
              <a:rPr lang="en-US" sz="2400" dirty="0"/>
              <a:t>and </a:t>
            </a:r>
            <a:r>
              <a:rPr lang="en-US" sz="2400" b="1" dirty="0"/>
              <a:t>2013 Annual Report </a:t>
            </a:r>
            <a:r>
              <a:rPr lang="en-US" sz="2400" dirty="0"/>
              <a:t>is invaluable</a:t>
            </a:r>
            <a:endParaRPr lang="en-US" sz="2400" b="1" dirty="0" smtClean="0"/>
          </a:p>
          <a:p>
            <a:pPr algn="ctr"/>
            <a:endParaRPr lang="en-US" sz="2400" b="1" dirty="0" smtClean="0"/>
          </a:p>
          <a:p>
            <a:pPr algn="ctr"/>
            <a:r>
              <a:rPr lang="en-US" sz="2400" b="1" dirty="0" smtClean="0"/>
              <a:t>12th UN-REDD Policy Board Feedback Form Lima, July 2014 </a:t>
            </a:r>
          </a:p>
          <a:p>
            <a:r>
              <a:rPr lang="en-GB" dirty="0" smtClean="0"/>
              <a:t>English</a:t>
            </a:r>
            <a:r>
              <a:rPr lang="en-GB" dirty="0"/>
              <a:t>: </a:t>
            </a:r>
            <a:r>
              <a:rPr lang="en-GB" u="sng" dirty="0">
                <a:hlinkClick r:id="rId3"/>
              </a:rPr>
              <a:t>https://www.surveymonkey.com/s/UNREDD_PB12_EN</a:t>
            </a:r>
            <a:r>
              <a:rPr lang="en-US" dirty="0"/>
              <a:t> </a:t>
            </a:r>
            <a:endParaRPr lang="en-GB" dirty="0"/>
          </a:p>
          <a:p>
            <a:r>
              <a:rPr lang="fr-FR" dirty="0" smtClean="0"/>
              <a:t>Français: </a:t>
            </a:r>
            <a:r>
              <a:rPr lang="fr-FR" u="sng" dirty="0">
                <a:hlinkClick r:id="rId4"/>
              </a:rPr>
              <a:t>https://www.surveymonkey.com/s/UNREDD_PB12_FR</a:t>
            </a:r>
            <a:r>
              <a:rPr lang="en-US" dirty="0"/>
              <a:t> </a:t>
            </a:r>
            <a:endParaRPr lang="en-GB" dirty="0"/>
          </a:p>
          <a:p>
            <a:r>
              <a:rPr lang="es-ES" dirty="0"/>
              <a:t>Español: </a:t>
            </a:r>
            <a:r>
              <a:rPr lang="es-ES" u="sng" dirty="0">
                <a:hlinkClick r:id="rId5"/>
              </a:rPr>
              <a:t>https://www.surveymonkey.com/s/UNREDD_PB12_ES</a:t>
            </a:r>
            <a:r>
              <a:rPr lang="en-US" dirty="0"/>
              <a:t> </a:t>
            </a:r>
            <a:endParaRPr lang="en-GB" dirty="0"/>
          </a:p>
          <a:p>
            <a:pPr algn="ctr"/>
            <a:endParaRPr lang="en-US" sz="2400" b="1" dirty="0" smtClean="0"/>
          </a:p>
        </p:txBody>
      </p:sp>
      <p:sp>
        <p:nvSpPr>
          <p:cNvPr id="6" name="Title 1"/>
          <p:cNvSpPr>
            <a:spLocks noGrp="1"/>
          </p:cNvSpPr>
          <p:nvPr>
            <p:ph type="title"/>
          </p:nvPr>
        </p:nvSpPr>
        <p:spPr>
          <a:xfrm>
            <a:off x="457200" y="274638"/>
            <a:ext cx="8229600" cy="1143000"/>
          </a:xfrm>
        </p:spPr>
        <p:txBody>
          <a:bodyPr/>
          <a:lstStyle/>
          <a:p>
            <a:r>
              <a:rPr lang="en-US" dirty="0" smtClean="0"/>
              <a:t>PB12 SURVEY</a:t>
            </a:r>
            <a:endParaRPr lang="en-US" dirty="0"/>
          </a:p>
        </p:txBody>
      </p:sp>
      <p:sp>
        <p:nvSpPr>
          <p:cNvPr id="7" name="AutoShape 2" descr="data:image/jpeg;base64,/9j/4AAQSkZJRgABAQAAAQABAAD/2wCEAAkGBxIQEBAPExASFBUUEBAPDxQSEBAQEBUQFBQWFhQVFBYYHCggGBolGxQUITEhJSkrLy4uFx8zODMsNygtLisBCgoKDg0OGhAQGiwkHyQsLCwsLCwsLCwsLCwsLCwsLCwsLCwsLCwsLCwsLCwsLCwsLCwsLCwsLCwsLCwsLCwsLP/AABEIAOEA4QMBEQACEQEDEQH/xAAcAAEAAQUBAQAAAAAAAAAAAAAABQECAwQHBgj/xABAEAACAQMABwUFBgQDCQAAAAAAAQIDBBEFBhIhMUFRBxNhcYEUIjKRsSNCUqHR8GJyksE0c7IVU1Rjk6Kz0vH/xAAbAQEAAgMBAQAAAAAAAAAAAAAAAQQCAwUGB//EADERAQACAQMDAwMDAwMFAAAAAAABAgMEBRESITETQVEiMmFCcZEUI7EVUoEzNEOh4f/aAAwDAQACEQMRAD8A7iAAAAAAABQAR+wx1K8Y8WkV8uqxYo+u0Qyikz4atTSMeSb/ACOVl3zHX7I5bY09p8ted/N8ML8znZN8zWn6YbY09fdjldTf3mU77lqLfqbPRpHssdWX4n82aJ1mefNk+nX4O9l+J/MmNXm/3HRX4XRuZr7zM67jqK/qR6dPhkjfTXNPzRapvOor5nljOCks0NJdY/Iv4t+/31ap08+zZpXcJc/nuOnp9z0+bxPE/lqtitDYydGJifDX+4SKgAAAAAAAAAAAAAAUI5DI5ga9e7jHxfRHP1W5YcEd55lspjtZH1r2UuDwvD9Tzeo3fNl8doWqYIjy12cy1pv908t0REeAwSEyAAAQBIEICUg5nyhkpXEo8JPy4ou4Nwz4vFuzXbFWW/Q0gnulu+h6DS71jyRxk7K18Ex4bilngdql63jms8tExMLjMAAAAAAAAAAAAIkWVJqKyzXlzVxV5smI5RlxfOW6O5deZ5fXbxa/04u0LePBEfc1Dh2tNp5nusR2CPxKQAAAAAAAAAAAWzlgyrXlC1VUZTjmPEDYoXDhwe7pyLem1+bTz28Nd8UWhK29yp+D5o9XpNwx54/Pwp2xzVnL7WqSAAAAAAAAFAMVxXUFl+iKmq1ePT06rSyrSbSiK9dzeX6I8Zq9bfUz1T4XseOKwxlNtAAAAAAAAAAAAAAUayInga044eC1W3KCMmuAtXkbFOrzW5muOrFbqr5RNeUrZXm17suPLxPT7bukZfoyz3U8uLp8N07jQqSAAAAAAUIGK4rqCy/TxKur1VdPTqsypXqlD1ajk8v/AOHiNTqbZ7zNnQpSKwsK7MAAABAEgAAAAAAAAIACypDKNlLcIaxY5QqhxyNinPPmaZr0zzCeOUrY3efdlx5eJ6fbNyjJ/byefZSy4unw3kd2GhUkAAACjIFtSaim3yNeXLXFXqsmI5QtxWc3n5LwPDa3V21N+qf4dDHjisMZTbAAAIAAAJAAAAAAAAAQBAAa9aOH57y1SeYYsZsFUyPI2ac87+Zo747RaPYniYTNlcbaw+K4nstt1sZ6d/MKOSnTLaOo1AAABRkSIvSFfaeyuC4+Z5PeNb129KviFzBTiOppnCWQAAAEAAAACQAAAAiJ9kITTetlnZ7q1xFS/wB3BSqVP6Yp49cF3Dt+fL9tf+WFr1h5K97W6EcqlbVZ9HOUaaa/N/kdGmx245tZrnPDRXa/LP8Ago4/z3n/AEG//Qq8cdUsf6ju97qrrBDSFDv4QlDE3TlGWMqSxwa4reji63Sf01+hvpbqhMlNmw1+RvwoYTcgAuhLDMZrzCW5RquLUl+0Y6fUWwZItDG9eqqbpzUkmuZ7vBljLSLV8OdMcdmQ3oAKZIGve1tmPi9yOfuWrjBin5lsxV6pQ54e1pmeZ93Q44CEgAAAIAe3MgAAEgAApKSSbbSSTbbeEkubZNazaYiEcuPa89os6zlb2c3Cl8Mq0W1Uqddh/dj4re/A9ToNrrjjryd5VcmVzyTy23lt7228tvxZ2a9o7K/MykND6LVxLErm3oRzhyr1Yw+UeLNeTJ0d4iZZ1rEul6s6g6Nlhu7heSW9qnVgqf8ARCTfzZwdVuWqr4p0x+W+uOroVjZU6FONKlThThH4YwioxXy+pwcuW+W3VeeZWIiIbBrSsqwyjbjtEDC6b6G6LQhayeYAmBloT5fI05a9hJ6NrYey+e9eZ29l1c1t6VvHsrZ6e8JM9SqBHcGBD39Xam1yW5f3PF7vqPVzTX4XcFOI5a5yvzCwAAAASPLa+a4R0ZTp4h3lWq5KlBtqOI42pSfRbUV6nT27bv6q08z2hqyZOlD6m9pULurG2uKapVJbqUoyzSlLlF53xk+XFeJa1uzTipN8c8xDCmbl0E4KwACQAAc/7X9OyoW0LWEsSrt9409/cx4r1bS8s9TubNpovack+yvmtw40en7z39lXy3NF6Kr3UnGhRnVaaUtiOVFv8T4Lnx6GrJnpjjm08Jisy9XZdlt/U3zdCkv46knL5Qi/qc/Ju+nr2ieWyMFnp9WuzB21xSual3tOnJTUacHDOOTk3nHyOfqd4rkxzSK+fltpimHRzgdm+AJCewAGieqYGOVJctxnGRDC00zdzEx3JbNOfCS8/U1UtbFkiYRaOYTtGptRUup73TZvVxRdzbV4lkLHIx157MW/AravLGLDayaRzPCDPn9rdUzPz3dKscRwEJAAAARz7DjPbY37bbJ8PZ3s/wBbz/Y9dscR6Fv3U8/lz6cco7Hs0PoPs/0/7fZU6sn9pB9zX/zIpPa9U0/U8Xuml9DPPHie69itzD0hzW0JAAByDtroyVzbVMPZdGUU+W0pZa88NHqdjmPRmIVM/J2d6hRuIxvLqL7tvNGlwVRL78+ez0W7OOhG5blOL+3i8mPFz5dbt6EacVCEYxiliMYpRil4JHmr5bXnmy1EcMhrSAAAAkAAAC2ccozpbiRioS5GzJHMITGi6m5x8co9FsWfmtqT7Keor35b56FXaOlJ+6l1f0ODveXppFflY08czyjTya6AAAAAByztxsHs2d0lui6tCfH7+zKD8vcn80ek2DL9+NV1Ffdyw9ArOi9iV+43Fza53TpqvFfxQezJ/KUTi77i6sMX+G/BbieHYTyi4EgAA09J6LoXMVCvRp1YqW1FVIKaUsYys8OLN2HUZMM8454YzWJ8tqnTUUoxSSSSiksJJcElyNdr2tPMymI4XGPKQgAAAASAAAAZMeRqZ35LPHZCSsZ4nHx3fP8AaLO15fT1FWrPHNUxk9tz+VDhF6SlmeOiR5DfLzbNFVzTx9PLUOKsgAAAAARGtuhlfWde23bUoN0m+Cqx3wb8M49MlzQaj0M1bezDJXmHzlUpSpylTnHZnCThOL4qSeGj3HVF68wocPX9kUX/ALVjjlb13Ly91fVxOdu//az+7Zh+53U8WvBIAAAAAAAEAAAEgAAEDFWqcjfSiGA3IbVGXB+X5GrHbozRb8otHNUz7Qj139XCn0I68lmcvM8zud+rUWWsPakMJz20JAAAAABxyh4nXbs9p38/aKdTuazwpvZ2qc0lhOS47SW7K9cna0G72wV6MneGm+LqZtQtSVo3vKkqiqVamIuSi4wjBb1FJ+PFmvcdx/q/op2rCceLpewOS3AAAAAAAAAAQAAkQWumnZWFpK4jT7xqUIJNtRTk8ZbXIu6DTRqMvRM9mu9umEHqlr9RvZKjP7Gs+EW24Sx+CXXwe8v6rbJw/VXvDCmbqevc31Ob0x4blpkgA2aPBepXvPFkx4ZNo2+ox6V1Z+9LzY1duc1pRj+1YVmwAEAAAACQH7AAHaI4gAAAAAAAAAAAAA1dJ2FO4o1KFSO1CpFwkvB810a4p+BtwZpxXi8eYY2jmHzjpnR8rW5rW7e+lUcFJZT3b4tdN2Ge5w5Iy44t8wo2jpl1Xs61v9rj7NWl9vBe5JvfVppcf5lz8N5w9x0Xp8XrHb/Cxivy9uchuCRsUeHzK2TylkMRdVXvS/mZu1UdOWWOP7VpolmACAAAABIAAAAAAAAAAAAAAAABHuiXzxrXJ3WlLnu05OpcunTS5tYgv9J7rSx6WCvPtCjf6rMN5ZXWi7mnKce7qQaqU5J7UJJccS5rin5mVb4tRWeJ7HTNJd7sbjvaVKrsuO3ThU2XxW1FPD8d55PLXpvNfyuRPMMxgls0fhRWyeUwvMUst0vfl5lzcY41FmrF9kMRSbQAQAAAAAEgAAAAAAAAAAAAAARyInWvSqtLK4uN2Y05KmnwdSSxBPwy0W9DhnNmrX25YXniHKOyjRjrXkrmW+NGDeXzrT3Lf5bT+R6bc8sY8XRHurYo5nl1+pSjLClFSw8raSayuD38zzkXtXwtTC8jvIoBtU1uRVv9yVTLplDZ0hHE34pM6W806dRM/LVgnmjXOS3gAAOJAj9wAACQAAAAAAAAAAAAgAA4Q5F2x6e26tOxhL3af2tbD41JL3IvyWXj+JHqdn03RScs+/hWzW57PXag6F9jsaUZLFSp9vV3Yac/hi/KOF8yjuGeMuWePENmKvFXoyi2AFSEtpLkaKRzdFvCQ9m/eDuf0Uq3qGlIfDL0Nu/YvtujTz34aB5pcAA57dhBaya22uj9hV5y2pcIU47c9nnJrO6P7WS9pdvy545hrm/EpqhVU4xnF5UkpRfg1lFO9ei0xb2Z88rzBIAJAAAAAAAAAAAACAAh9a9PQsLWpcS3v4aUecqj+FeXN+CLmh0ts+WI9vdryW6Ycg1D0PLSWkHWqvajCftNy396Tk3GL82nu6Jnp9dmjTYemv7QrUr1Ty7ZJ7zzHsufhQlABdBb0Y27Jb1vHM4rxMtBj9TUVj8sMs8VTWEe49FQ5Yb6ntQa6b16FXcsHq6e0fHdlitxZDnhXRAIjWrTcbG0q3LWXFKNOP4qkniK/PL8Ey3otP6+WK/ywvbiHz/Vu5XN0qtxPadStB1pPlBzSljolFvC8D2Xp1xY+mntCl1c2fSdFRUUo/CopRxw2cbseh4XNM9dot5Xo44ZDWyAAAAAAEgAAAAAAgAMV1cQpQlUqSUIRTlOUuCS5mePHOS3RTyxtPDgut2sFXS13FU4ycM91a0uby/ia/E/yXqey0mmrpcXE+feVS89cuv6paAjo+0jRWHUl79eS+9VfHHguCPOavVTqM0z7Qs0rxCUNTIAAZaC3mvJKUnounvcum47GxYObzefZW1Fu3CUPVcqfAzGY57JQdxT2ZNeO7yPB6/B6Oea+zoYrc1Yyn7trwPbLtew0scPaI7X9MsHa2SYnNP7NGftDl2j9Wrq4oTuqVFzpwbjLZ3zyll7MeMseB6LJqcOO8UtPeVaKTMcw9ZqH2gO1UbW62pUl7sKm91KW/4ZLi48fFY+XN1+2Rm+vH5/y248nHaXXra4hUhGpCcZxksxlGSlFrwa4nl8mO2O3TaOJWonllMOYAd0gAAAAAAAAAAAw3VzClCVWpOMIQTlOUmlFJdWZ48dslorWO6JmIcS1/12lfydGlmNvCWVvalVaXxTXTjiPk+PD12g0FdPTqt90qeTJz4ex7MdTPZoq8uIfbSX2MJLfSptcXnhN5a8F5s5m67h1f2sc9m3FTh7qrLL8jlUrx3b2M2IAAGxRju8zRfv2hKcsqWzFLrvZ7XbsEYcMOflt1Ty2DoNYBo6So5W0uXHyOFvWli+P1I9m/BfieEaeS+F5G6w6FpX1vK2q52ZOMk4vEoyi8pr98yxpdTfT36qwxtXnsroDQ9KyoQt6WdmOXmTzKUnvbfiNTqbZ79c+UVrw89rj2f0L7aq08Ua/FzWdibxj7RLnw95b/MvaLdL4fpt3hhfFFnN7PSekNB1+6knGLbbpT96jUXNwl8t8fU7l8ODW05j/wCtEWnHPd1LVfXi1vkoqXdVdydKo0m5fwS4SX5+B5/V7Zlw947wsVyRL1BzJ8d2wCQAAAAAAAABDax6y21hDarT97GYU44dWfLdHpu4vcXNNocuon8fLXa/S4trZrhcaRmovMKW0lSoxectvC2sfFL9dx6rS6LHpq8x3n5VbXmz2/Z92f8AdON3dx9/4qNF71B8pT6y6Ll5nL3LdP8Ax4vHu24sXvLpFWePNnCpXmeZWPDXN6FCQArFZeCJSkrGjtSXRb2Wdr03r5uZ8Q05r9MJk9rER4hRVJAC2SysGGSkXrNZ9yJ4lC3NHYk16o8PuOlnBl49p8Ohiv1QxFBtCAJGppPRtK5pulWpxqQfKS4Pquj8UbsOe+G3ONjNYlyvWfssqU81LOTqx3vupuKqpdIyeFL1w/M9Fpd4pf6cvaflXthmO8IjRGvGkNHy7ipmajudK4UttLop/EvXJZzaDT6n6o/mGEZLV7S99oftPsq2FVc7eT/HFyp5/nity88HGzbNlp3r3bq5oews72lWW1SqwqLrCcZL8jl3wXpP1VmG2LRPhsGrjhIEgACkpJLLeF1e5E1paZ4r3RM8eXntMa7WNrlTuIylyhSzVnnx2d0fVov4Ntz5Z+3j92E5aw5/rB2qV6uYWtNUY8Nufv1mscl8Md/n6Hc02zY8ffJPM/CvbO8ponQl3pGq3TjOo3L7SrN+6n1lN8fJb/Av5c+LT179vwwrWbOv6naiULDFWT72vhZm17sPCnHl5veea1u53zfTTtCzTFw9ZOeDmVpPHdta0nks1jhChIAAM1CH6I12ibzFY9znjun7OhsRS5vez2W3aWMGKI958qGS/VLYOg1gACgGC7obccc+Rz9w0kZ8f5bMdumUPJY3M8RkxzS/TZ0KzE+GOdTG4mtJk5VjUTImnAuMCAdxHaY0HbXcdmvQhUxnZbituL4ZjLivmWcGrzYZ+iWNqRLn+muyRNuVrcY/5daO0vSot/zT8zs4N87cZY/hpth+Hjb/AFR0jZvPcVuPx27nNbubdPevU6mPWabLHmP+WrovHhZb64aRt93tddeFX7T/AMibJto9Pk/TB1WhJw7TtIr79J+dFf2ZpnadNPt/7T6tl77UdIdaH/Rf/sY/6Rpo8werZp3faJpGov8AEKH+XThF/Npm2m2aev6UepZEVb+8u5YlVuq7e5LbrVfRRX6FiMeDH7RH8HNpTGiOzy/r4zR7mL+9Wew8ddj4vyRWzbngxx3tz+xGOZ8vd6B7LLajidxN3Evw47uivTLcvV+hx9RvV79sccN1cMR5e7traFKKp04RhGKxGMIqMUvBI4+TJfJPNp5b4rEKzqY8yaYo8yMDZviIhChIACBdCOX9SJniBMaOtvvNfy/qdratDzPq3j9lbNk9oSR6VVVJAAAAoQNK+tdr3lx+pxN026MsTkp5b8OTp7Shq8OfzPMY+a/TK75YTZPEoZI1WjGaDJGqmapxyyZEYTEwBjxPygJiZ9hguLOnU+OlCf8ANCMvqjbXPkr4mUTSJRVXU/R897sqHpTUfoWK7jqY/Wx9OrCtRtG/8FS/78fLJlO6an/cenVs2+qtjT3xsqCfXu4t/Nmu2v1FvNpT6dUrRoxgsRjGK/hil9CvfLa3vKYrWGQ1pWymkZxTnwMMqrfgbq04GM2IAAAgViskWngSVhabXlz8S/t+hnUWi1vENOXJ09kxFcj19axWOIUlxkAAAAAAUZA0b2zz70ePTqcLcdri/wDcp5+G/Fl47IerSx/dHnInpni0cLnMTDCZgBVMjgXqq0YzjhK5VvAw9P4F3fIxnFIr3i6kenId4uv1HpSKd8jKMci11ui+ZMY4FjqN8zOKRAsMvCAkAAAgXRjkibRAkbKy2t/Lr1OhodutqJ6rRxH+WnJl6fCYjHCwj1mPHXHXiFOZ5XGyEAAAAAAAAFMEcDWurRS38H1OZrtupnjmO0ttMk1Q1xbOL4Y+jPLZsOTBPF4XKXrZrNYMYmJ8MlCeYAgABIqAAoQAAkAAAARMxHkZadFv97zGJ6p4r3JnjylLOw4OW7w/U7eh2mZnry/wq5M3tCSjHB6StYiOIhWXGXAAAAAAAAAAAFALKlJSWGsmnLp6ZY4tHZMWmPCOuNHfh3ro+J53VbNes9WLx8LNM/yjp27W7h4M49uuk8WjhZi0TDDKLQiThQyAAAAAAAACpHIvjSfkY9R2bttYt8sLqy9p9uz5/McQ1XzRVKW9rGHn1Z6PS7di08do7qlsk2Z0X2CpIAAAAAAAAAAAAAAAYqtJS4rJXzafFlj64ZVtMNSro5fdfozjZ9jpM8454bq6ifdpVbCS+7ny3nMy7bqsX6eYbozVlrSoY6rzKU9dZ4tWYbYtWVrosdaVrpPp+aHXCDYfQnqqHdvoOqBWNFjnn2OYhnpWMnyf0+pYppNRk+2ssJy1hu0dGdXjy3s6OHZMlv8AqTw1W1ER4blG0jHlv6vedfBt2DD4ju0WyTZsF+PhrVJAAAAAAAAAAAAAAAABRgUQt4SqY1RKkjNMNa6OJunhtxoqXE8nddUMEhIGUMZb1l+h2du+6WjKkInp8StKrN0+GHuqRVITIqAAAAAAAAA//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CH"/>
          </a:p>
        </p:txBody>
      </p:sp>
      <p:sp>
        <p:nvSpPr>
          <p:cNvPr id="8" name="AutoShape 4" descr="data:image/jpeg;base64,/9j/4AAQSkZJRgABAQAAAQABAAD/2wCEAAkGBxIQEBAPExASFBUUEBAPDxQSEBAQEBUQFBQWFhQVFBYYHCggGBolGxQUITEhJSkrLy4uFx8zODMsNygtLisBCgoKDg0OGhAQGiwkHyQsLCwsLCwsLCwsLCwsLCwsLCwsLCwsLCwsLCwsLCwsLCwsLCwsLCwsLCwsLCwsLCwsLP/AABEIAOEA4QMBEQACEQEDEQH/xAAcAAEAAQUBAQAAAAAAAAAAAAAABQECAwQHBgj/xABAEAACAQMABwUFBgQDCQAAAAAAAQIDBBEFBhIhMUFRBxNhcYEUIjKRsSNCUqHR8GJyksE0c7IVU1Rjk6Kz0vH/xAAbAQEAAgMBAQAAAAAAAAAAAAAAAQQCAwUGB//EADERAQACAQMDAwMDAwMFAAAAAAABAgMEBRESITETQVEiMmFCcZEUI7EVUoEzNEOh4f/aAAwDAQACEQMRAD8A7iAAAAAAABQAR+wx1K8Y8WkV8uqxYo+u0Qyikz4atTSMeSb/ACOVl3zHX7I5bY09p8ted/N8ML8znZN8zWn6YbY09fdjldTf3mU77lqLfqbPRpHssdWX4n82aJ1mefNk+nX4O9l+J/MmNXm/3HRX4XRuZr7zM67jqK/qR6dPhkjfTXNPzRapvOor5nljOCks0NJdY/Iv4t+/31ap08+zZpXcJc/nuOnp9z0+bxPE/lqtitDYydGJifDX+4SKgAAAAAAAAAAAAAAUI5DI5ga9e7jHxfRHP1W5YcEd55lspjtZH1r2UuDwvD9Tzeo3fNl8doWqYIjy12cy1pv908t0REeAwSEyAAAQBIEICUg5nyhkpXEo8JPy4ou4Nwz4vFuzXbFWW/Q0gnulu+h6DS71jyRxk7K18Ex4bilngdql63jms8tExMLjMAAAAAAAAAAAAIkWVJqKyzXlzVxV5smI5RlxfOW6O5deZ5fXbxa/04u0LePBEfc1Dh2tNp5nusR2CPxKQAAAAAAAAAAAWzlgyrXlC1VUZTjmPEDYoXDhwe7pyLem1+bTz28Nd8UWhK29yp+D5o9XpNwx54/Pwp2xzVnL7WqSAAAAAAAAFAMVxXUFl+iKmq1ePT06rSyrSbSiK9dzeX6I8Zq9bfUz1T4XseOKwxlNtAAAAAAAAAAAAAAUayInga044eC1W3KCMmuAtXkbFOrzW5muOrFbqr5RNeUrZXm17suPLxPT7bukZfoyz3U8uLp8N07jQqSAAAAAAUIGK4rqCy/TxKur1VdPTqsypXqlD1ajk8v/AOHiNTqbZ7zNnQpSKwsK7MAAABAEgAAAAAAAAIACypDKNlLcIaxY5QqhxyNinPPmaZr0zzCeOUrY3efdlx5eJ6fbNyjJ/byefZSy4unw3kd2GhUkAAACjIFtSaim3yNeXLXFXqsmI5QtxWc3n5LwPDa3V21N+qf4dDHjisMZTbAAAIAAAJAAAAAAAAAQBAAa9aOH57y1SeYYsZsFUyPI2ac87+Zo747RaPYniYTNlcbaw+K4nstt1sZ6d/MKOSnTLaOo1AAABRkSIvSFfaeyuC4+Z5PeNb129KviFzBTiOppnCWQAAAEAAAACQAAAAiJ9kITTetlnZ7q1xFS/wB3BSqVP6Yp49cF3Dt+fL9tf+WFr1h5K97W6EcqlbVZ9HOUaaa/N/kdGmx245tZrnPDRXa/LP8Ago4/z3n/AEG//Qq8cdUsf6ju97qrrBDSFDv4QlDE3TlGWMqSxwa4reji63Sf01+hvpbqhMlNmw1+RvwoYTcgAuhLDMZrzCW5RquLUl+0Y6fUWwZItDG9eqqbpzUkmuZ7vBljLSLV8OdMcdmQ3oAKZIGve1tmPi9yOfuWrjBin5lsxV6pQ54e1pmeZ93Q44CEgAAAIAe3MgAAEgAApKSSbbSSTbbeEkubZNazaYiEcuPa89os6zlb2c3Cl8Mq0W1Uqddh/dj4re/A9ToNrrjjryd5VcmVzyTy23lt7228tvxZ2a9o7K/MykND6LVxLErm3oRzhyr1Yw+UeLNeTJ0d4iZZ1rEul6s6g6Nlhu7heSW9qnVgqf8ARCTfzZwdVuWqr4p0x+W+uOroVjZU6FONKlThThH4YwioxXy+pwcuW+W3VeeZWIiIbBrSsqwyjbjtEDC6b6G6LQhayeYAmBloT5fI05a9hJ6NrYey+e9eZ29l1c1t6VvHsrZ6e8JM9SqBHcGBD39Xam1yW5f3PF7vqPVzTX4XcFOI5a5yvzCwAAAASPLa+a4R0ZTp4h3lWq5KlBtqOI42pSfRbUV6nT27bv6q08z2hqyZOlD6m9pULurG2uKapVJbqUoyzSlLlF53xk+XFeJa1uzTipN8c8xDCmbl0E4KwACQAAc/7X9OyoW0LWEsSrt9409/cx4r1bS8s9TubNpovack+yvmtw40en7z39lXy3NF6Kr3UnGhRnVaaUtiOVFv8T4Lnx6GrJnpjjm08Jisy9XZdlt/U3zdCkv46knL5Qi/qc/Ju+nr2ieWyMFnp9WuzB21xSual3tOnJTUacHDOOTk3nHyOfqd4rkxzSK+fltpimHRzgdm+AJCewAGieqYGOVJctxnGRDC00zdzEx3JbNOfCS8/U1UtbFkiYRaOYTtGptRUup73TZvVxRdzbV4lkLHIx157MW/AravLGLDayaRzPCDPn9rdUzPz3dKscRwEJAAAARz7DjPbY37bbJ8PZ3s/wBbz/Y9dscR6Fv3U8/lz6cco7Hs0PoPs/0/7fZU6sn9pB9zX/zIpPa9U0/U8Xuml9DPPHie69itzD0hzW0JAAByDtroyVzbVMPZdGUU+W0pZa88NHqdjmPRmIVM/J2d6hRuIxvLqL7tvNGlwVRL78+ez0W7OOhG5blOL+3i8mPFz5dbt6EacVCEYxiliMYpRil4JHmr5bXnmy1EcMhrSAAAAkAAAC2ccozpbiRioS5GzJHMITGi6m5x8co9FsWfmtqT7Keor35b56FXaOlJ+6l1f0ODveXppFflY08czyjTya6AAAAAByztxsHs2d0lui6tCfH7+zKD8vcn80ek2DL9+NV1Ffdyw9ArOi9iV+43Fza53TpqvFfxQezJ/KUTi77i6sMX+G/BbieHYTyi4EgAA09J6LoXMVCvRp1YqW1FVIKaUsYys8OLN2HUZMM8454YzWJ8tqnTUUoxSSSSiksJJcElyNdr2tPMymI4XGPKQgAAAASAAAAZMeRqZ35LPHZCSsZ4nHx3fP8AaLO15fT1FWrPHNUxk9tz+VDhF6SlmeOiR5DfLzbNFVzTx9PLUOKsgAAAAARGtuhlfWde23bUoN0m+Cqx3wb8M49MlzQaj0M1bezDJXmHzlUpSpylTnHZnCThOL4qSeGj3HVF68wocPX9kUX/ALVjjlb13Ly91fVxOdu//az+7Zh+53U8WvBIAAAAAAAEAAAEgAAEDFWqcjfSiGA3IbVGXB+X5GrHbozRb8otHNUz7Qj139XCn0I68lmcvM8zud+rUWWsPakMJz20JAAAAABxyh4nXbs9p38/aKdTuazwpvZ2qc0lhOS47SW7K9cna0G72wV6MneGm+LqZtQtSVo3vKkqiqVamIuSi4wjBb1FJ+PFmvcdx/q/op2rCceLpewOS3AAAAAAAAAAQAAkQWumnZWFpK4jT7xqUIJNtRTk8ZbXIu6DTRqMvRM9mu9umEHqlr9RvZKjP7Gs+EW24Sx+CXXwe8v6rbJw/VXvDCmbqevc31Ob0x4blpkgA2aPBepXvPFkx4ZNo2+ox6V1Z+9LzY1duc1pRj+1YVmwAEAAAACQH7AAHaI4gAAAAAAAAAAAAA1dJ2FO4o1KFSO1CpFwkvB810a4p+BtwZpxXi8eYY2jmHzjpnR8rW5rW7e+lUcFJZT3b4tdN2Ge5w5Iy44t8wo2jpl1Xs61v9rj7NWl9vBe5JvfVppcf5lz8N5w9x0Xp8XrHb/Cxivy9uchuCRsUeHzK2TylkMRdVXvS/mZu1UdOWWOP7VpolmACAAAABIAAAAAAAAAAAAAAAABHuiXzxrXJ3WlLnu05OpcunTS5tYgv9J7rSx6WCvPtCjf6rMN5ZXWi7mnKce7qQaqU5J7UJJccS5rin5mVb4tRWeJ7HTNJd7sbjvaVKrsuO3ThU2XxW1FPD8d55PLXpvNfyuRPMMxgls0fhRWyeUwvMUst0vfl5lzcY41FmrF9kMRSbQAQAAAAAEgAAAAAAAAAAAAAARyInWvSqtLK4uN2Y05KmnwdSSxBPwy0W9DhnNmrX25YXniHKOyjRjrXkrmW+NGDeXzrT3Lf5bT+R6bc8sY8XRHurYo5nl1+pSjLClFSw8raSayuD38zzkXtXwtTC8jvIoBtU1uRVv9yVTLplDZ0hHE34pM6W806dRM/LVgnmjXOS3gAAOJAj9wAACQAAAAAAAAAAAAgAA4Q5F2x6e26tOxhL3af2tbD41JL3IvyWXj+JHqdn03RScs+/hWzW57PXag6F9jsaUZLFSp9vV3Yac/hi/KOF8yjuGeMuWePENmKvFXoyi2AFSEtpLkaKRzdFvCQ9m/eDuf0Uq3qGlIfDL0Nu/YvtujTz34aB5pcAA57dhBaya22uj9hV5y2pcIU47c9nnJrO6P7WS9pdvy545hrm/EpqhVU4xnF5UkpRfg1lFO9ei0xb2Z88rzBIAJAAAAAAAAAAAACAAh9a9PQsLWpcS3v4aUecqj+FeXN+CLmh0ts+WI9vdryW6Ycg1D0PLSWkHWqvajCftNy396Tk3GL82nu6Jnp9dmjTYemv7QrUr1Ty7ZJ7zzHsufhQlABdBb0Y27Jb1vHM4rxMtBj9TUVj8sMs8VTWEe49FQ5Yb6ntQa6b16FXcsHq6e0fHdlitxZDnhXRAIjWrTcbG0q3LWXFKNOP4qkniK/PL8Ey3otP6+WK/ywvbiHz/Vu5XN0qtxPadStB1pPlBzSljolFvC8D2Xp1xY+mntCl1c2fSdFRUUo/CopRxw2cbseh4XNM9dot5Xo44ZDWyAAAAAAEgAAAAAAgAMV1cQpQlUqSUIRTlOUuCS5mePHOS3RTyxtPDgut2sFXS13FU4ycM91a0uby/ia/E/yXqey0mmrpcXE+feVS89cuv6paAjo+0jRWHUl79eS+9VfHHguCPOavVTqM0z7Qs0rxCUNTIAAZaC3mvJKUnounvcum47GxYObzefZW1Fu3CUPVcqfAzGY57JQdxT2ZNeO7yPB6/B6Oea+zoYrc1Yyn7trwPbLtew0scPaI7X9MsHa2SYnNP7NGftDl2j9Wrq4oTuqVFzpwbjLZ3zyll7MeMseB6LJqcOO8UtPeVaKTMcw9ZqH2gO1UbW62pUl7sKm91KW/4ZLi48fFY+XN1+2Rm+vH5/y248nHaXXra4hUhGpCcZxksxlGSlFrwa4nl8mO2O3TaOJWonllMOYAd0gAAAAAAAAAAAw3VzClCVWpOMIQTlOUmlFJdWZ48dslorWO6JmIcS1/12lfydGlmNvCWVvalVaXxTXTjiPk+PD12g0FdPTqt90qeTJz4ex7MdTPZoq8uIfbSX2MJLfSptcXnhN5a8F5s5m67h1f2sc9m3FTh7qrLL8jlUrx3b2M2IAAGxRju8zRfv2hKcsqWzFLrvZ7XbsEYcMOflt1Ty2DoNYBo6So5W0uXHyOFvWli+P1I9m/BfieEaeS+F5G6w6FpX1vK2q52ZOMk4vEoyi8pr98yxpdTfT36qwxtXnsroDQ9KyoQt6WdmOXmTzKUnvbfiNTqbZ79c+UVrw89rj2f0L7aq08Ua/FzWdibxj7RLnw95b/MvaLdL4fpt3hhfFFnN7PSekNB1+6knGLbbpT96jUXNwl8t8fU7l8ODW05j/wCtEWnHPd1LVfXi1vkoqXdVdydKo0m5fwS4SX5+B5/V7Zlw947wsVyRL1BzJ8d2wCQAAAAAAAABDax6y21hDarT97GYU44dWfLdHpu4vcXNNocuon8fLXa/S4trZrhcaRmovMKW0lSoxectvC2sfFL9dx6rS6LHpq8x3n5VbXmz2/Z92f8AdON3dx9/4qNF71B8pT6y6Ll5nL3LdP8Ax4vHu24sXvLpFWePNnCpXmeZWPDXN6FCQArFZeCJSkrGjtSXRb2Wdr03r5uZ8Q05r9MJk9rER4hRVJAC2SysGGSkXrNZ9yJ4lC3NHYk16o8PuOlnBl49p8Ohiv1QxFBtCAJGppPRtK5pulWpxqQfKS4Pquj8UbsOe+G3ONjNYlyvWfssqU81LOTqx3vupuKqpdIyeFL1w/M9Fpd4pf6cvaflXthmO8IjRGvGkNHy7ipmajudK4UttLop/EvXJZzaDT6n6o/mGEZLV7S99oftPsq2FVc7eT/HFyp5/nity88HGzbNlp3r3bq5oews72lWW1SqwqLrCcZL8jl3wXpP1VmG2LRPhsGrjhIEgACkpJLLeF1e5E1paZ4r3RM8eXntMa7WNrlTuIylyhSzVnnx2d0fVov4Ntz5Z+3j92E5aw5/rB2qV6uYWtNUY8Nufv1mscl8Md/n6Hc02zY8ffJPM/CvbO8ponQl3pGq3TjOo3L7SrN+6n1lN8fJb/Av5c+LT179vwwrWbOv6naiULDFWT72vhZm17sPCnHl5veea1u53zfTTtCzTFw9ZOeDmVpPHdta0nks1jhChIAAM1CH6I12ibzFY9znjun7OhsRS5vez2W3aWMGKI958qGS/VLYOg1gACgGC7obccc+Rz9w0kZ8f5bMdumUPJY3M8RkxzS/TZ0KzE+GOdTG4mtJk5VjUTImnAuMCAdxHaY0HbXcdmvQhUxnZbituL4ZjLivmWcGrzYZ+iWNqRLn+muyRNuVrcY/5daO0vSot/zT8zs4N87cZY/hpth+Hjb/AFR0jZvPcVuPx27nNbubdPevU6mPWabLHmP+WrovHhZb64aRt93tddeFX7T/AMibJto9Pk/TB1WhJw7TtIr79J+dFf2ZpnadNPt/7T6tl77UdIdaH/Rf/sY/6Rpo8werZp3faJpGov8AEKH+XThF/Npm2m2aev6UepZEVb+8u5YlVuq7e5LbrVfRRX6FiMeDH7RH8HNpTGiOzy/r4zR7mL+9Wew8ddj4vyRWzbngxx3tz+xGOZ8vd6B7LLajidxN3Evw47uivTLcvV+hx9RvV79sccN1cMR5e7traFKKp04RhGKxGMIqMUvBI4+TJfJPNp5b4rEKzqY8yaYo8yMDZviIhChIACBdCOX9SJniBMaOtvvNfy/qdratDzPq3j9lbNk9oSR6VVVJAAAAoQNK+tdr3lx+pxN026MsTkp5b8OTp7Shq8OfzPMY+a/TK75YTZPEoZI1WjGaDJGqmapxyyZEYTEwBjxPygJiZ9hguLOnU+OlCf8ANCMvqjbXPkr4mUTSJRVXU/R897sqHpTUfoWK7jqY/Wx9OrCtRtG/8FS/78fLJlO6an/cenVs2+qtjT3xsqCfXu4t/Nmu2v1FvNpT6dUrRoxgsRjGK/hil9CvfLa3vKYrWGQ1pWymkZxTnwMMqrfgbq04GM2IAAAgViskWngSVhabXlz8S/t+hnUWi1vENOXJ09kxFcj19axWOIUlxkAAAAAAUZA0b2zz70ePTqcLcdri/wDcp5+G/Fl47IerSx/dHnInpni0cLnMTDCZgBVMjgXqq0YzjhK5VvAw9P4F3fIxnFIr3i6kenId4uv1HpSKd8jKMci11ui+ZMY4FjqN8zOKRAsMvCAkAAAgXRjkibRAkbKy2t/Lr1OhodutqJ6rRxH+WnJl6fCYjHCwj1mPHXHXiFOZ5XGyEAAAAAAAAFMEcDWurRS38H1OZrtupnjmO0ttMk1Q1xbOL4Y+jPLZsOTBPF4XKXrZrNYMYmJ8MlCeYAgABIqAAoQAAkAAAARMxHkZadFv97zGJ6p4r3JnjylLOw4OW7w/U7eh2mZnry/wq5M3tCSjHB6StYiOIhWXGXAAAAAAAAAAAFALKlJSWGsmnLp6ZY4tHZMWmPCOuNHfh3ro+J53VbNes9WLx8LNM/yjp27W7h4M49uuk8WjhZi0TDDKLQiThQyAAAAAAAACpHIvjSfkY9R2bttYt8sLqy9p9uz5/McQ1XzRVKW9rGHn1Z6PS7di08do7qlsk2Z0X2CpIAAAAAAAAAAAAAAAYqtJS4rJXzafFlj64ZVtMNSro5fdfozjZ9jpM8454bq6ifdpVbCS+7ny3nMy7bqsX6eYbozVlrSoY6rzKU9dZ4tWYbYtWVrosdaVrpPp+aHXCDYfQnqqHdvoOqBWNFjnn2OYhnpWMnyf0+pYppNRk+2ssJy1hu0dGdXjy3s6OHZMlv8AqTw1W1ER4blG0jHlv6vedfBt2DD4ju0WyTZsF+PhrVJAAAAAAAAAAAAAAAABRgUQt4SqY1RKkjNMNa6OJunhtxoqXE8nddUMEhIGUMZb1l+h2du+6WjKkInp8StKrN0+GHuqRVITIqAAAAAAAAA//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CH"/>
          </a:p>
        </p:txBody>
      </p:sp>
      <p:sp>
        <p:nvSpPr>
          <p:cNvPr id="9" name="AutoShape 6" descr="data:image/jpeg;base64,/9j/4AAQSkZJRgABAQAAAQABAAD/2wCEAAkGBxIQEBAPExASFBUUEBAPDxQSEBAQEBUQFBQWFhQVFBYYHCggGBolGxQUITEhJSkrLy4uFx8zODMsNygtLisBCgoKDg0OGhAQGiwkHyQsLCwsLCwsLCwsLCwsLCwsLCwsLCwsLCwsLCwsLCwsLCwsLCwsLCwsLCwsLCwsLCwsLP/AABEIAOEA4QMBEQACEQEDEQH/xAAcAAEAAQUBAQAAAAAAAAAAAAAABQECAwQHBgj/xABAEAACAQMABwUFBgQDCQAAAAAAAQIDBBEFBhIhMUFRBxNhcYEUIjKRsSNCUqHR8GJyksE0c7IVU1Rjk6Kz0vH/xAAbAQEAAgMBAQAAAAAAAAAAAAAAAQQCAwUGB//EADERAQACAQMDAwMDAwMFAAAAAAABAgMEBRESITETQVEiMmFCcZEUI7EVUoEzNEOh4f/aAAwDAQACEQMRAD8A7iAAAAAAABQAR+wx1K8Y8WkV8uqxYo+u0Qyikz4atTSMeSb/ACOVl3zHX7I5bY09p8ted/N8ML8znZN8zWn6YbY09fdjldTf3mU77lqLfqbPRpHssdWX4n82aJ1mefNk+nX4O9l+J/MmNXm/3HRX4XRuZr7zM67jqK/qR6dPhkjfTXNPzRapvOor5nljOCks0NJdY/Iv4t+/31ap08+zZpXcJc/nuOnp9z0+bxPE/lqtitDYydGJifDX+4SKgAAAAAAAAAAAAAAUI5DI5ga9e7jHxfRHP1W5YcEd55lspjtZH1r2UuDwvD9Tzeo3fNl8doWqYIjy12cy1pv908t0REeAwSEyAAAQBIEICUg5nyhkpXEo8JPy4ou4Nwz4vFuzXbFWW/Q0gnulu+h6DS71jyRxk7K18Ex4bilngdql63jms8tExMLjMAAAAAAAAAAAAIkWVJqKyzXlzVxV5smI5RlxfOW6O5deZ5fXbxa/04u0LePBEfc1Dh2tNp5nusR2CPxKQAAAAAAAAAAAWzlgyrXlC1VUZTjmPEDYoXDhwe7pyLem1+bTz28Nd8UWhK29yp+D5o9XpNwx54/Pwp2xzVnL7WqSAAAAAAAAFAMVxXUFl+iKmq1ePT06rSyrSbSiK9dzeX6I8Zq9bfUz1T4XseOKwxlNtAAAAAAAAAAAAAAUayInga044eC1W3KCMmuAtXkbFOrzW5muOrFbqr5RNeUrZXm17suPLxPT7bukZfoyz3U8uLp8N07jQqSAAAAAAUIGK4rqCy/TxKur1VdPTqsypXqlD1ajk8v/AOHiNTqbZ7zNnQpSKwsK7MAAABAEgAAAAAAAAIACypDKNlLcIaxY5QqhxyNinPPmaZr0zzCeOUrY3efdlx5eJ6fbNyjJ/byefZSy4unw3kd2GhUkAAACjIFtSaim3yNeXLXFXqsmI5QtxWc3n5LwPDa3V21N+qf4dDHjisMZTbAAAIAAAJAAAAAAAAAQBAAa9aOH57y1SeYYsZsFUyPI2ac87+Zo747RaPYniYTNlcbaw+K4nstt1sZ6d/MKOSnTLaOo1AAABRkSIvSFfaeyuC4+Z5PeNb129KviFzBTiOppnCWQAAAEAAAACQAAAAiJ9kITTetlnZ7q1xFS/wB3BSqVP6Yp49cF3Dt+fL9tf+WFr1h5K97W6EcqlbVZ9HOUaaa/N/kdGmx245tZrnPDRXa/LP8Ago4/z3n/AEG//Qq8cdUsf6ju97qrrBDSFDv4QlDE3TlGWMqSxwa4reji63Sf01+hvpbqhMlNmw1+RvwoYTcgAuhLDMZrzCW5RquLUl+0Y6fUWwZItDG9eqqbpzUkmuZ7vBljLSLV8OdMcdmQ3oAKZIGve1tmPi9yOfuWrjBin5lsxV6pQ54e1pmeZ93Q44CEgAAAIAe3MgAAEgAApKSSbbSSTbbeEkubZNazaYiEcuPa89os6zlb2c3Cl8Mq0W1Uqddh/dj4re/A9ToNrrjjryd5VcmVzyTy23lt7228tvxZ2a9o7K/MykND6LVxLErm3oRzhyr1Yw+UeLNeTJ0d4iZZ1rEul6s6g6Nlhu7heSW9qnVgqf8ARCTfzZwdVuWqr4p0x+W+uOroVjZU6FONKlThThH4YwioxXy+pwcuW+W3VeeZWIiIbBrSsqwyjbjtEDC6b6G6LQhayeYAmBloT5fI05a9hJ6NrYey+e9eZ29l1c1t6VvHsrZ6e8JM9SqBHcGBD39Xam1yW5f3PF7vqPVzTX4XcFOI5a5yvzCwAAAASPLa+a4R0ZTp4h3lWq5KlBtqOI42pSfRbUV6nT27bv6q08z2hqyZOlD6m9pULurG2uKapVJbqUoyzSlLlF53xk+XFeJa1uzTipN8c8xDCmbl0E4KwACQAAc/7X9OyoW0LWEsSrt9409/cx4r1bS8s9TubNpovack+yvmtw40en7z39lXy3NF6Kr3UnGhRnVaaUtiOVFv8T4Lnx6GrJnpjjm08Jisy9XZdlt/U3zdCkv46knL5Qi/qc/Ju+nr2ieWyMFnp9WuzB21xSual3tOnJTUacHDOOTk3nHyOfqd4rkxzSK+fltpimHRzgdm+AJCewAGieqYGOVJctxnGRDC00zdzEx3JbNOfCS8/U1UtbFkiYRaOYTtGptRUup73TZvVxRdzbV4lkLHIx157MW/AravLGLDayaRzPCDPn9rdUzPz3dKscRwEJAAAARz7DjPbY37bbJ8PZ3s/wBbz/Y9dscR6Fv3U8/lz6cco7Hs0PoPs/0/7fZU6sn9pB9zX/zIpPa9U0/U8Xuml9DPPHie69itzD0hzW0JAAByDtroyVzbVMPZdGUU+W0pZa88NHqdjmPRmIVM/J2d6hRuIxvLqL7tvNGlwVRL78+ez0W7OOhG5blOL+3i8mPFz5dbt6EacVCEYxiliMYpRil4JHmr5bXnmy1EcMhrSAAAAkAAAC2ccozpbiRioS5GzJHMITGi6m5x8co9FsWfmtqT7Keor35b56FXaOlJ+6l1f0ODveXppFflY08czyjTya6AAAAAByztxsHs2d0lui6tCfH7+zKD8vcn80ek2DL9+NV1Ffdyw9ArOi9iV+43Fza53TpqvFfxQezJ/KUTi77i6sMX+G/BbieHYTyi4EgAA09J6LoXMVCvRp1YqW1FVIKaUsYys8OLN2HUZMM8454YzWJ8tqnTUUoxSSSSiksJJcElyNdr2tPMymI4XGPKQgAAAASAAAAZMeRqZ35LPHZCSsZ4nHx3fP8AaLO15fT1FWrPHNUxk9tz+VDhF6SlmeOiR5DfLzbNFVzTx9PLUOKsgAAAAARGtuhlfWde23bUoN0m+Cqx3wb8M49MlzQaj0M1bezDJXmHzlUpSpylTnHZnCThOL4qSeGj3HVF68wocPX9kUX/ALVjjlb13Ly91fVxOdu//az+7Zh+53U8WvBIAAAAAAAEAAAEgAAEDFWqcjfSiGA3IbVGXB+X5GrHbozRb8otHNUz7Qj139XCn0I68lmcvM8zud+rUWWsPakMJz20JAAAAABxyh4nXbs9p38/aKdTuazwpvZ2qc0lhOS47SW7K9cna0G72wV6MneGm+LqZtQtSVo3vKkqiqVamIuSi4wjBb1FJ+PFmvcdx/q/op2rCceLpewOS3AAAAAAAAAAQAAkQWumnZWFpK4jT7xqUIJNtRTk8ZbXIu6DTRqMvRM9mu9umEHqlr9RvZKjP7Gs+EW24Sx+CXXwe8v6rbJw/VXvDCmbqevc31Ob0x4blpkgA2aPBepXvPFkx4ZNo2+ox6V1Z+9LzY1duc1pRj+1YVmwAEAAAACQH7AAHaI4gAAAAAAAAAAAAA1dJ2FO4o1KFSO1CpFwkvB810a4p+BtwZpxXi8eYY2jmHzjpnR8rW5rW7e+lUcFJZT3b4tdN2Ge5w5Iy44t8wo2jpl1Xs61v9rj7NWl9vBe5JvfVppcf5lz8N5w9x0Xp8XrHb/Cxivy9uchuCRsUeHzK2TylkMRdVXvS/mZu1UdOWWOP7VpolmACAAAABIAAAAAAAAAAAAAAAABHuiXzxrXJ3WlLnu05OpcunTS5tYgv9J7rSx6WCvPtCjf6rMN5ZXWi7mnKce7qQaqU5J7UJJccS5rin5mVb4tRWeJ7HTNJd7sbjvaVKrsuO3ThU2XxW1FPD8d55PLXpvNfyuRPMMxgls0fhRWyeUwvMUst0vfl5lzcY41FmrF9kMRSbQAQAAAAAEgAAAAAAAAAAAAAARyInWvSqtLK4uN2Y05KmnwdSSxBPwy0W9DhnNmrX25YXniHKOyjRjrXkrmW+NGDeXzrT3Lf5bT+R6bc8sY8XRHurYo5nl1+pSjLClFSw8raSayuD38zzkXtXwtTC8jvIoBtU1uRVv9yVTLplDZ0hHE34pM6W806dRM/LVgnmjXOS3gAAOJAj9wAACQAAAAAAAAAAAAgAA4Q5F2x6e26tOxhL3af2tbD41JL3IvyWXj+JHqdn03RScs+/hWzW57PXag6F9jsaUZLFSp9vV3Yac/hi/KOF8yjuGeMuWePENmKvFXoyi2AFSEtpLkaKRzdFvCQ9m/eDuf0Uq3qGlIfDL0Nu/YvtujTz34aB5pcAA57dhBaya22uj9hV5y2pcIU47c9nnJrO6P7WS9pdvy545hrm/EpqhVU4xnF5UkpRfg1lFO9ei0xb2Z88rzBIAJAAAAAAAAAAAACAAh9a9PQsLWpcS3v4aUecqj+FeXN+CLmh0ts+WI9vdryW6Ycg1D0PLSWkHWqvajCftNy396Tk3GL82nu6Jnp9dmjTYemv7QrUr1Ty7ZJ7zzHsufhQlABdBb0Y27Jb1vHM4rxMtBj9TUVj8sMs8VTWEe49FQ5Yb6ntQa6b16FXcsHq6e0fHdlitxZDnhXRAIjWrTcbG0q3LWXFKNOP4qkniK/PL8Ey3otP6+WK/ywvbiHz/Vu5XN0qtxPadStB1pPlBzSljolFvC8D2Xp1xY+mntCl1c2fSdFRUUo/CopRxw2cbseh4XNM9dot5Xo44ZDWyAAAAAAEgAAAAAAgAMV1cQpQlUqSUIRTlOUuCS5mePHOS3RTyxtPDgut2sFXS13FU4ycM91a0uby/ia/E/yXqey0mmrpcXE+feVS89cuv6paAjo+0jRWHUl79eS+9VfHHguCPOavVTqM0z7Qs0rxCUNTIAAZaC3mvJKUnounvcum47GxYObzefZW1Fu3CUPVcqfAzGY57JQdxT2ZNeO7yPB6/B6Oea+zoYrc1Yyn7trwPbLtew0scPaI7X9MsHa2SYnNP7NGftDl2j9Wrq4oTuqVFzpwbjLZ3zyll7MeMseB6LJqcOO8UtPeVaKTMcw9ZqH2gO1UbW62pUl7sKm91KW/4ZLi48fFY+XN1+2Rm+vH5/y248nHaXXra4hUhGpCcZxksxlGSlFrwa4nl8mO2O3TaOJWonllMOYAd0gAAAAAAAAAAAw3VzClCVWpOMIQTlOUmlFJdWZ48dslorWO6JmIcS1/12lfydGlmNvCWVvalVaXxTXTjiPk+PD12g0FdPTqt90qeTJz4ex7MdTPZoq8uIfbSX2MJLfSptcXnhN5a8F5s5m67h1f2sc9m3FTh7qrLL8jlUrx3b2M2IAAGxRju8zRfv2hKcsqWzFLrvZ7XbsEYcMOflt1Ty2DoNYBo6So5W0uXHyOFvWli+P1I9m/BfieEaeS+F5G6w6FpX1vK2q52ZOMk4vEoyi8pr98yxpdTfT36qwxtXnsroDQ9KyoQt6WdmOXmTzKUnvbfiNTqbZ79c+UVrw89rj2f0L7aq08Ua/FzWdibxj7RLnw95b/MvaLdL4fpt3hhfFFnN7PSekNB1+6knGLbbpT96jUXNwl8t8fU7l8ODW05j/wCtEWnHPd1LVfXi1vkoqXdVdydKo0m5fwS4SX5+B5/V7Zlw947wsVyRL1BzJ8d2wCQAAAAAAAABDax6y21hDarT97GYU44dWfLdHpu4vcXNNocuon8fLXa/S4trZrhcaRmovMKW0lSoxectvC2sfFL9dx6rS6LHpq8x3n5VbXmz2/Z92f8AdON3dx9/4qNF71B8pT6y6Ll5nL3LdP8Ax4vHu24sXvLpFWePNnCpXmeZWPDXN6FCQArFZeCJSkrGjtSXRb2Wdr03r5uZ8Q05r9MJk9rER4hRVJAC2SysGGSkXrNZ9yJ4lC3NHYk16o8PuOlnBl49p8Ohiv1QxFBtCAJGppPRtK5pulWpxqQfKS4Pquj8UbsOe+G3ONjNYlyvWfssqU81LOTqx3vupuKqpdIyeFL1w/M9Fpd4pf6cvaflXthmO8IjRGvGkNHy7ipmajudK4UttLop/EvXJZzaDT6n6o/mGEZLV7S99oftPsq2FVc7eT/HFyp5/nity88HGzbNlp3r3bq5oews72lWW1SqwqLrCcZL8jl3wXpP1VmG2LRPhsGrjhIEgACkpJLLeF1e5E1paZ4r3RM8eXntMa7WNrlTuIylyhSzVnnx2d0fVov4Ntz5Z+3j92E5aw5/rB2qV6uYWtNUY8Nufv1mscl8Md/n6Hc02zY8ffJPM/CvbO8ponQl3pGq3TjOo3L7SrN+6n1lN8fJb/Av5c+LT179vwwrWbOv6naiULDFWT72vhZm17sPCnHl5veea1u53zfTTtCzTFw9ZOeDmVpPHdta0nks1jhChIAAM1CH6I12ibzFY9znjun7OhsRS5vez2W3aWMGKI958qGS/VLYOg1gACgGC7obccc+Rz9w0kZ8f5bMdumUPJY3M8RkxzS/TZ0KzE+GOdTG4mtJk5VjUTImnAuMCAdxHaY0HbXcdmvQhUxnZbituL4ZjLivmWcGrzYZ+iWNqRLn+muyRNuVrcY/5daO0vSot/zT8zs4N87cZY/hpth+Hjb/AFR0jZvPcVuPx27nNbubdPevU6mPWabLHmP+WrovHhZb64aRt93tddeFX7T/AMibJto9Pk/TB1WhJw7TtIr79J+dFf2ZpnadNPt/7T6tl77UdIdaH/Rf/sY/6Rpo8werZp3faJpGov8AEKH+XThF/Npm2m2aev6UepZEVb+8u5YlVuq7e5LbrVfRRX6FiMeDH7RH8HNpTGiOzy/r4zR7mL+9Wew8ddj4vyRWzbngxx3tz+xGOZ8vd6B7LLajidxN3Evw47uivTLcvV+hx9RvV79sccN1cMR5e7traFKKp04RhGKxGMIqMUvBI4+TJfJPNp5b4rEKzqY8yaYo8yMDZviIhChIACBdCOX9SJniBMaOtvvNfy/qdratDzPq3j9lbNk9oSR6VVVJAAAAoQNK+tdr3lx+pxN026MsTkp5b8OTp7Shq8OfzPMY+a/TK75YTZPEoZI1WjGaDJGqmapxyyZEYTEwBjxPygJiZ9hguLOnU+OlCf8ANCMvqjbXPkr4mUTSJRVXU/R897sqHpTUfoWK7jqY/Wx9OrCtRtG/8FS/78fLJlO6an/cenVs2+qtjT3xsqCfXu4t/Nmu2v1FvNpT6dUrRoxgsRjGK/hil9CvfLa3vKYrWGQ1pWymkZxTnwMMqrfgbq04GM2IAAAgViskWngSVhabXlz8S/t+hnUWi1vENOXJ09kxFcj19axWOIUlxkAAAAAAUZA0b2zz70ePTqcLcdri/wDcp5+G/Fl47IerSx/dHnInpni0cLnMTDCZgBVMjgXqq0YzjhK5VvAw9P4F3fIxnFIr3i6kenId4uv1HpSKd8jKMci11ui+ZMY4FjqN8zOKRAsMvCAkAAAgXRjkibRAkbKy2t/Lr1OhodutqJ6rRxH+WnJl6fCYjHCwj1mPHXHXiFOZ5XGyEAAAAAAAAFMEcDWurRS38H1OZrtupnjmO0ttMk1Q1xbOL4Y+jPLZsOTBPF4XKXrZrNYMYmJ8MlCeYAgABIqAAoQAAkAAAARMxHkZadFv97zGJ6p4r3JnjylLOw4OW7w/U7eh2mZnry/wq5M3tCSjHB6StYiOIhWXGXAAAAAAAAAAAFALKlJSWGsmnLp6ZY4tHZMWmPCOuNHfh3ro+J53VbNes9WLx8LNM/yjp27W7h4M49uuk8WjhZi0TDDKLQiThQyAAAAAAAACpHIvjSfkY9R2bttYt8sLqy9p9uz5/McQ1XzRVKW9rGHn1Z6PS7di08do7qlsk2Z0X2CpIAAAAAAAAAAAAAAAYqtJS4rJXzafFlj64ZVtMNSro5fdfozjZ9jpM8454bq6ifdpVbCS+7ny3nMy7bqsX6eYbozVlrSoY6rzKU9dZ4tWYbYtWVrosdaVrpPp+aHXCDYfQnqqHdvoOqBWNFjnn2OYhnpWMnyf0+pYppNRk+2ssJy1hu0dGdXjy3s6OHZMlv8AqTw1W1ER4blG0jHlv6vedfBt2DD4ju0WyTZsF+PhrVJAAAAAAAAAAAAAAAABRgUQt4SqY1RKkjNMNa6OJunhtxoqXE8nddUMEhIGUMZb1l+h2du+6WjKkInp8StKrN0+GHuqRVITIqAAAAAAAAA//9k="/>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CH"/>
          </a:p>
        </p:txBody>
      </p:sp>
    </p:spTree>
    <p:extLst>
      <p:ext uri="{BB962C8B-B14F-4D97-AF65-F5344CB8AC3E}">
        <p14:creationId xmlns:p14="http://schemas.microsoft.com/office/powerpoint/2010/main" val="12194723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p:cNvSpPr>
            <a:spLocks noGrp="1"/>
          </p:cNvSpPr>
          <p:nvPr>
            <p:ph type="subTitle" idx="1"/>
          </p:nvPr>
        </p:nvSpPr>
        <p:spPr>
          <a:xfrm>
            <a:off x="0" y="1371600"/>
            <a:ext cx="9144000" cy="3581400"/>
          </a:xfrm>
        </p:spPr>
        <p:txBody>
          <a:bodyPr>
            <a:normAutofit fontScale="92500" lnSpcReduction="10000"/>
          </a:bodyPr>
          <a:lstStyle/>
          <a:p>
            <a:endParaRPr lang="en-US" b="1" dirty="0" smtClean="0">
              <a:solidFill>
                <a:schemeClr val="tx1"/>
              </a:solidFill>
              <a:latin typeface="Frutiger Linotype" pitchFamily="34" charset="0"/>
            </a:endParaRPr>
          </a:p>
          <a:p>
            <a:r>
              <a:rPr lang="en-US" sz="2400" dirty="0">
                <a:solidFill>
                  <a:schemeClr val="tx1"/>
                </a:solidFill>
                <a:latin typeface="Helvetica" pitchFamily="34" charset="0"/>
              </a:rPr>
              <a:t>Thais </a:t>
            </a:r>
            <a:r>
              <a:rPr lang="en-US" sz="2400" dirty="0" err="1">
                <a:solidFill>
                  <a:schemeClr val="tx1"/>
                </a:solidFill>
                <a:latin typeface="Helvetica" pitchFamily="34" charset="0"/>
              </a:rPr>
              <a:t>Linhares-Juvenal</a:t>
            </a:r>
            <a:r>
              <a:rPr lang="en-US" sz="2400" dirty="0">
                <a:solidFill>
                  <a:schemeClr val="tx1"/>
                </a:solidFill>
                <a:latin typeface="Helvetica" pitchFamily="34" charset="0"/>
              </a:rPr>
              <a:t> </a:t>
            </a:r>
            <a:endParaRPr lang="en-US" sz="1600" dirty="0">
              <a:solidFill>
                <a:schemeClr val="tx1"/>
              </a:solidFill>
              <a:latin typeface="Helvetica" pitchFamily="34" charset="0"/>
            </a:endParaRPr>
          </a:p>
          <a:p>
            <a:r>
              <a:rPr lang="en-US" sz="2400" dirty="0" smtClean="0">
                <a:solidFill>
                  <a:schemeClr val="tx1"/>
                </a:solidFill>
                <a:latin typeface="Helvetica" pitchFamily="34" charset="0"/>
                <a:hlinkClick r:id="rId2"/>
              </a:rPr>
              <a:t>Thais.Juvenal@un-redd.org</a:t>
            </a:r>
            <a:endParaRPr lang="en-US" sz="2400" dirty="0">
              <a:solidFill>
                <a:schemeClr val="tx1"/>
              </a:solidFill>
              <a:latin typeface="Helvetica" pitchFamily="34" charset="0"/>
            </a:endParaRPr>
          </a:p>
          <a:p>
            <a:endParaRPr lang="en-US" sz="2400" b="1" dirty="0" smtClean="0">
              <a:solidFill>
                <a:schemeClr val="tx1"/>
              </a:solidFill>
              <a:latin typeface="Helvetica" pitchFamily="34" charset="0"/>
            </a:endParaRPr>
          </a:p>
          <a:p>
            <a:r>
              <a:rPr lang="en-US" sz="2400" dirty="0">
                <a:solidFill>
                  <a:schemeClr val="tx1"/>
                </a:solidFill>
                <a:latin typeface="Helvetica" pitchFamily="34" charset="0"/>
              </a:rPr>
              <a:t>Mirey Atallah</a:t>
            </a:r>
          </a:p>
          <a:p>
            <a:r>
              <a:rPr lang="en-US" sz="2400" dirty="0" smtClean="0">
                <a:solidFill>
                  <a:schemeClr val="tx1"/>
                </a:solidFill>
                <a:latin typeface="Helvetica" pitchFamily="34" charset="0"/>
                <a:hlinkClick r:id="rId3"/>
              </a:rPr>
              <a:t>Mirey.Atallah@-un-redd.org</a:t>
            </a:r>
            <a:r>
              <a:rPr lang="en-US" sz="2400" dirty="0" smtClean="0">
                <a:solidFill>
                  <a:schemeClr val="tx1"/>
                </a:solidFill>
                <a:latin typeface="Helvetica" pitchFamily="34" charset="0"/>
              </a:rPr>
              <a:t> </a:t>
            </a:r>
            <a:endParaRPr lang="en-US" sz="2400" dirty="0">
              <a:solidFill>
                <a:schemeClr val="tx1"/>
              </a:solidFill>
              <a:latin typeface="Helvetica" pitchFamily="34" charset="0"/>
            </a:endParaRPr>
          </a:p>
          <a:p>
            <a:endParaRPr lang="en-US" sz="2400" b="1" dirty="0" smtClean="0">
              <a:solidFill>
                <a:schemeClr val="tx1"/>
              </a:solidFill>
              <a:latin typeface="Helvetica" pitchFamily="34" charset="0"/>
            </a:endParaRPr>
          </a:p>
          <a:p>
            <a:r>
              <a:rPr lang="en-US" sz="2400" b="1" dirty="0" smtClean="0">
                <a:solidFill>
                  <a:schemeClr val="tx1"/>
                </a:solidFill>
                <a:latin typeface="Helvetica" pitchFamily="34" charset="0"/>
              </a:rPr>
              <a:t>Thank </a:t>
            </a:r>
            <a:r>
              <a:rPr lang="en-US" sz="2400" b="1" dirty="0">
                <a:solidFill>
                  <a:schemeClr val="tx1"/>
                </a:solidFill>
                <a:latin typeface="Helvetica" pitchFamily="34" charset="0"/>
              </a:rPr>
              <a:t>You</a:t>
            </a:r>
          </a:p>
          <a:p>
            <a:r>
              <a:rPr lang="en-US" sz="1600" dirty="0">
                <a:latin typeface="Helvetica" pitchFamily="34" charset="0"/>
                <a:hlinkClick r:id="rId4"/>
              </a:rPr>
              <a:t/>
            </a:r>
            <a:br>
              <a:rPr lang="en-US" sz="1600" dirty="0">
                <a:latin typeface="Helvetica" pitchFamily="34" charset="0"/>
                <a:hlinkClick r:id="rId4"/>
              </a:rPr>
            </a:br>
            <a:r>
              <a:rPr lang="en-US" sz="1600" dirty="0">
                <a:solidFill>
                  <a:schemeClr val="tx1"/>
                </a:solidFill>
                <a:latin typeface="Helvetica" pitchFamily="34" charset="0"/>
              </a:rPr>
              <a:t>Website: </a:t>
            </a:r>
            <a:r>
              <a:rPr lang="en-US" sz="1600" dirty="0">
                <a:latin typeface="Helvetica" pitchFamily="34" charset="0"/>
                <a:hlinkClick r:id="rId4"/>
              </a:rPr>
              <a:t>http://www.un-redd.org</a:t>
            </a:r>
            <a:endParaRPr lang="en-US" sz="1600" dirty="0">
              <a:solidFill>
                <a:schemeClr val="tx1"/>
              </a:solidFill>
              <a:latin typeface="Helvetica" pitchFamily="34" charset="0"/>
            </a:endParaRPr>
          </a:p>
        </p:txBody>
      </p:sp>
    </p:spTree>
    <p:extLst>
      <p:ext uri="{BB962C8B-B14F-4D97-AF65-F5344CB8AC3E}">
        <p14:creationId xmlns:p14="http://schemas.microsoft.com/office/powerpoint/2010/main" val="382027252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295400" y="2362200"/>
            <a:ext cx="6400800" cy="1752600"/>
          </a:xfrm>
        </p:spPr>
        <p:txBody>
          <a:bodyPr/>
          <a:lstStyle/>
          <a:p>
            <a:r>
              <a:rPr lang="fr-CH" dirty="0" smtClean="0"/>
              <a:t>DRAFT WORK SLIDES FOR LATER DELETE</a:t>
            </a:r>
            <a:endParaRPr lang="fr-CH" dirty="0"/>
          </a:p>
        </p:txBody>
      </p:sp>
    </p:spTree>
    <p:extLst>
      <p:ext uri="{BB962C8B-B14F-4D97-AF65-F5344CB8AC3E}">
        <p14:creationId xmlns:p14="http://schemas.microsoft.com/office/powerpoint/2010/main" val="237703151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20688 UN REDD Report_EN_V13_June 25_USB Key.pdf - Adobe Reader"/>
          <p:cNvPicPr>
            <a:picLocks noChangeAspect="1"/>
          </p:cNvPicPr>
          <p:nvPr/>
        </p:nvPicPr>
        <p:blipFill rotWithShape="1">
          <a:blip r:embed="rId3" cstate="print">
            <a:extLst>
              <a:ext uri="{28A0092B-C50C-407E-A947-70E740481C1C}">
                <a14:useLocalDpi xmlns:a14="http://schemas.microsoft.com/office/drawing/2010/main" val="0"/>
              </a:ext>
            </a:extLst>
          </a:blip>
          <a:srcRect l="18868" t="11948" r="59887" b="23289"/>
          <a:stretch/>
        </p:blipFill>
        <p:spPr>
          <a:xfrm>
            <a:off x="1066800" y="1333005"/>
            <a:ext cx="3200400" cy="5453333"/>
          </a:xfrm>
          <a:prstGeom prst="rect">
            <a:avLst/>
          </a:prstGeom>
        </p:spPr>
      </p:pic>
      <p:pic>
        <p:nvPicPr>
          <p:cNvPr id="7" name="Picture 6" descr="20688 UN REDD Report_EN_V13_June 25_USB Key.pdf - Adobe Reader"/>
          <p:cNvPicPr>
            <a:picLocks noChangeAspect="1"/>
          </p:cNvPicPr>
          <p:nvPr/>
        </p:nvPicPr>
        <p:blipFill rotWithShape="1">
          <a:blip r:embed="rId3" cstate="print">
            <a:extLst>
              <a:ext uri="{28A0092B-C50C-407E-A947-70E740481C1C}">
                <a14:useLocalDpi xmlns:a14="http://schemas.microsoft.com/office/drawing/2010/main" val="0"/>
              </a:ext>
            </a:extLst>
          </a:blip>
          <a:srcRect l="54248" t="11949" r="16562" b="23290"/>
          <a:stretch/>
        </p:blipFill>
        <p:spPr>
          <a:xfrm>
            <a:off x="4267200" y="1333005"/>
            <a:ext cx="4114800" cy="5453333"/>
          </a:xfrm>
          <a:prstGeom prst="rect">
            <a:avLst/>
          </a:prstGeom>
        </p:spPr>
      </p:pic>
    </p:spTree>
    <p:extLst>
      <p:ext uri="{BB962C8B-B14F-4D97-AF65-F5344CB8AC3E}">
        <p14:creationId xmlns:p14="http://schemas.microsoft.com/office/powerpoint/2010/main" val="144504178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0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otalTime>39598</TotalTime>
  <Words>3484</Words>
  <Application>Microsoft Office PowerPoint</Application>
  <PresentationFormat>On-screen Show (4:3)</PresentationFormat>
  <Paragraphs>333</Paragraphs>
  <Slides>38</Slides>
  <Notes>20</Notes>
  <HiddenSlides>0</HiddenSlides>
  <MMClips>0</MMClips>
  <ScaleCrop>false</ScaleCrop>
  <HeadingPairs>
    <vt:vector size="4" baseType="variant">
      <vt:variant>
        <vt:lpstr>Theme</vt:lpstr>
      </vt:variant>
      <vt:variant>
        <vt:i4>2</vt:i4>
      </vt:variant>
      <vt:variant>
        <vt:lpstr>Slide Titles</vt:lpstr>
      </vt:variant>
      <vt:variant>
        <vt:i4>38</vt:i4>
      </vt:variant>
    </vt:vector>
  </HeadingPairs>
  <TitlesOfParts>
    <vt:vector size="40" baseType="lpstr">
      <vt:lpstr>Office Theme</vt:lpstr>
      <vt:lpstr>10_Custom Design</vt:lpstr>
      <vt:lpstr>PowerPoint Presentation</vt:lpstr>
      <vt:lpstr>PowerPoint Presentation</vt:lpstr>
      <vt:lpstr>PowerPoint Presentation</vt:lpstr>
      <vt:lpstr>FOCUS: Results-based Management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SNA Progress and Results</vt:lpstr>
      <vt:lpstr>SNA Progress and Results</vt:lpstr>
      <vt:lpstr>SNA Progress and Results</vt:lpstr>
      <vt:lpstr>SNA Progress and Results</vt:lpstr>
      <vt:lpstr>SNA Challenges and Lessons Learned</vt:lpstr>
      <vt:lpstr>SNA Overall Financial</vt:lpstr>
      <vt:lpstr>PowerPoint Presentation</vt:lpstr>
      <vt:lpstr>Targeted Support (excluding Backstopping)</vt:lpstr>
      <vt:lpstr>PowerPoint Presentation</vt:lpstr>
      <vt:lpstr>PowerPoint Presentation</vt:lpstr>
      <vt:lpstr>National Programme Highlights</vt:lpstr>
      <vt:lpstr>National Programme Highlights</vt:lpstr>
      <vt:lpstr>National Programme Financial</vt:lpstr>
      <vt:lpstr>National Programme Financial</vt:lpstr>
      <vt:lpstr>National Programme LESSONS LEARNED</vt:lpstr>
      <vt:lpstr>National Programme: Lessons Learned</vt:lpstr>
      <vt:lpstr>PowerPoint Presentation</vt:lpstr>
      <vt:lpstr>Decision Proposed</vt:lpstr>
      <vt:lpstr>PB12 SURVEY</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Linda Mumoki</dc:creator>
  <cp:lastModifiedBy>Helena ERIKSSON</cp:lastModifiedBy>
  <cp:revision>369</cp:revision>
  <cp:lastPrinted>2014-06-30T08:06:53Z</cp:lastPrinted>
  <dcterms:created xsi:type="dcterms:W3CDTF">2012-09-11T07:20:24Z</dcterms:created>
  <dcterms:modified xsi:type="dcterms:W3CDTF">2014-07-10T12:40:07Z</dcterms:modified>
</cp:coreProperties>
</file>