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19" r:id="rId2"/>
  </p:sldMasterIdLst>
  <p:notesMasterIdLst>
    <p:notesMasterId r:id="rId20"/>
  </p:notesMasterIdLst>
  <p:handoutMasterIdLst>
    <p:handoutMasterId r:id="rId21"/>
  </p:handoutMasterIdLst>
  <p:sldIdLst>
    <p:sldId id="256" r:id="rId3"/>
    <p:sldId id="277" r:id="rId4"/>
    <p:sldId id="273" r:id="rId5"/>
    <p:sldId id="275" r:id="rId6"/>
    <p:sldId id="297" r:id="rId7"/>
    <p:sldId id="291" r:id="rId8"/>
    <p:sldId id="282" r:id="rId9"/>
    <p:sldId id="292" r:id="rId10"/>
    <p:sldId id="278" r:id="rId11"/>
    <p:sldId id="284" r:id="rId12"/>
    <p:sldId id="295" r:id="rId13"/>
    <p:sldId id="289" r:id="rId14"/>
    <p:sldId id="279" r:id="rId15"/>
    <p:sldId id="287" r:id="rId16"/>
    <p:sldId id="271" r:id="rId17"/>
    <p:sldId id="293" r:id="rId18"/>
    <p:sldId id="259" r:id="rId19"/>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7"/>
            <p14:sldId id="273"/>
            <p14:sldId id="275"/>
            <p14:sldId id="297"/>
            <p14:sldId id="291"/>
            <p14:sldId id="282"/>
            <p14:sldId id="292"/>
            <p14:sldId id="278"/>
            <p14:sldId id="284"/>
            <p14:sldId id="295"/>
            <p14:sldId id="289"/>
            <p14:sldId id="279"/>
            <p14:sldId id="287"/>
            <p14:sldId id="271"/>
            <p14:sldId id="293"/>
            <p14:sldId id="259"/>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27">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olongo ZULBAATAR" initials="SZ" lastIdx="1" clrIdx="0"/>
  <p:cmAuthor id="1" name="Helena ERIKSSON" initials="HE"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00"/>
    <a:srgbClr val="7CA800"/>
    <a:srgbClr val="867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4" autoAdjust="0"/>
    <p:restoredTop sz="99020" autoAdjust="0"/>
  </p:normalViewPr>
  <p:slideViewPr>
    <p:cSldViewPr showGuides="1">
      <p:cViewPr>
        <p:scale>
          <a:sx n="112" d="100"/>
          <a:sy n="112" d="100"/>
        </p:scale>
        <p:origin x="-78" y="28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0" d="100"/>
          <a:sy n="80" d="100"/>
        </p:scale>
        <p:origin x="-1974" y="-78"/>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27"/>
    </mc:Choice>
    <mc:Fallback>
      <c:style val="27"/>
    </mc:Fallback>
  </mc:AlternateContent>
  <c:chart>
    <c:autoTitleDeleted val="0"/>
    <c:plotArea>
      <c:layout/>
      <c:barChart>
        <c:barDir val="col"/>
        <c:grouping val="clustered"/>
        <c:varyColors val="0"/>
        <c:ser>
          <c:idx val="0"/>
          <c:order val="0"/>
          <c:tx>
            <c:strRef>
              <c:f>Sheet1!$B$1</c:f>
              <c:strCache>
                <c:ptCount val="1"/>
                <c:pt idx="0">
                  <c:v>June 2013</c:v>
                </c:pt>
              </c:strCache>
            </c:strRef>
          </c:tx>
          <c:invertIfNegative val="0"/>
          <c:dLbls>
            <c:txPr>
              <a:bodyPr/>
              <a:lstStyle/>
              <a:p>
                <a:pPr>
                  <a:defRPr sz="1600" b="1"/>
                </a:pPr>
                <a:endParaRPr lang="en-US"/>
              </a:p>
            </c:txPr>
            <c:dLblPos val="outEnd"/>
            <c:showLegendKey val="0"/>
            <c:showVal val="1"/>
            <c:showCatName val="0"/>
            <c:showSerName val="0"/>
            <c:showPercent val="0"/>
            <c:showBubbleSize val="0"/>
            <c:showLeaderLines val="0"/>
          </c:dLbls>
          <c:cat>
            <c:strRef>
              <c:f>Sheet1!$A$2:$A$5</c:f>
              <c:strCache>
                <c:ptCount val="4"/>
                <c:pt idx="0">
                  <c:v>Active</c:v>
                </c:pt>
                <c:pt idx="1">
                  <c:v>Completed</c:v>
                </c:pt>
                <c:pt idx="2">
                  <c:v>Pipeline</c:v>
                </c:pt>
                <c:pt idx="3">
                  <c:v>Tier 2</c:v>
                </c:pt>
              </c:strCache>
            </c:strRef>
          </c:cat>
          <c:val>
            <c:numRef>
              <c:f>Sheet1!$B$2:$B$5</c:f>
              <c:numCache>
                <c:formatCode>General</c:formatCode>
                <c:ptCount val="4"/>
                <c:pt idx="0">
                  <c:v>13</c:v>
                </c:pt>
                <c:pt idx="1">
                  <c:v>4</c:v>
                </c:pt>
                <c:pt idx="2">
                  <c:v>3</c:v>
                </c:pt>
                <c:pt idx="3">
                  <c:v>2</c:v>
                </c:pt>
              </c:numCache>
            </c:numRef>
          </c:val>
        </c:ser>
        <c:ser>
          <c:idx val="1"/>
          <c:order val="1"/>
          <c:tx>
            <c:strRef>
              <c:f>Sheet1!$C$1</c:f>
              <c:strCache>
                <c:ptCount val="1"/>
                <c:pt idx="0">
                  <c:v>June 2014</c:v>
                </c:pt>
              </c:strCache>
            </c:strRef>
          </c:tx>
          <c:invertIfNegative val="0"/>
          <c:dLbls>
            <c:txPr>
              <a:bodyPr/>
              <a:lstStyle/>
              <a:p>
                <a:pPr>
                  <a:defRPr sz="1600" b="1"/>
                </a:pPr>
                <a:endParaRPr lang="en-US"/>
              </a:p>
            </c:txPr>
            <c:dLblPos val="outEnd"/>
            <c:showLegendKey val="0"/>
            <c:showVal val="1"/>
            <c:showCatName val="0"/>
            <c:showSerName val="0"/>
            <c:showPercent val="0"/>
            <c:showBubbleSize val="0"/>
            <c:showLeaderLines val="0"/>
          </c:dLbls>
          <c:cat>
            <c:strRef>
              <c:f>Sheet1!$A$2:$A$5</c:f>
              <c:strCache>
                <c:ptCount val="4"/>
                <c:pt idx="0">
                  <c:v>Active</c:v>
                </c:pt>
                <c:pt idx="1">
                  <c:v>Completed</c:v>
                </c:pt>
                <c:pt idx="2">
                  <c:v>Pipeline</c:v>
                </c:pt>
                <c:pt idx="3">
                  <c:v>Tier 2</c:v>
                </c:pt>
              </c:strCache>
            </c:strRef>
          </c:cat>
          <c:val>
            <c:numRef>
              <c:f>Sheet1!$C$2:$C$5</c:f>
              <c:numCache>
                <c:formatCode>General</c:formatCode>
                <c:ptCount val="4"/>
                <c:pt idx="0">
                  <c:v>12</c:v>
                </c:pt>
                <c:pt idx="1">
                  <c:v>7</c:v>
                </c:pt>
                <c:pt idx="2">
                  <c:v>5</c:v>
                </c:pt>
                <c:pt idx="3">
                  <c:v>2</c:v>
                </c:pt>
              </c:numCache>
            </c:numRef>
          </c:val>
        </c:ser>
        <c:dLbls>
          <c:showLegendKey val="0"/>
          <c:showVal val="1"/>
          <c:showCatName val="0"/>
          <c:showSerName val="0"/>
          <c:showPercent val="0"/>
          <c:showBubbleSize val="0"/>
        </c:dLbls>
        <c:gapWidth val="150"/>
        <c:axId val="25369216"/>
        <c:axId val="25403776"/>
      </c:barChart>
      <c:catAx>
        <c:axId val="25369216"/>
        <c:scaling>
          <c:orientation val="minMax"/>
        </c:scaling>
        <c:delete val="0"/>
        <c:axPos val="b"/>
        <c:majorTickMark val="out"/>
        <c:minorTickMark val="none"/>
        <c:tickLblPos val="nextTo"/>
        <c:txPr>
          <a:bodyPr/>
          <a:lstStyle/>
          <a:p>
            <a:pPr>
              <a:defRPr sz="2000" b="1"/>
            </a:pPr>
            <a:endParaRPr lang="en-US"/>
          </a:p>
        </c:txPr>
        <c:crossAx val="25403776"/>
        <c:crosses val="autoZero"/>
        <c:auto val="1"/>
        <c:lblAlgn val="ctr"/>
        <c:lblOffset val="100"/>
        <c:noMultiLvlLbl val="0"/>
      </c:catAx>
      <c:valAx>
        <c:axId val="25403776"/>
        <c:scaling>
          <c:orientation val="minMax"/>
        </c:scaling>
        <c:delete val="0"/>
        <c:axPos val="l"/>
        <c:majorGridlines/>
        <c:title>
          <c:tx>
            <c:rich>
              <a:bodyPr rot="-5400000" vert="horz"/>
              <a:lstStyle/>
              <a:p>
                <a:pPr>
                  <a:defRPr sz="1600"/>
                </a:pPr>
                <a:r>
                  <a:rPr lang="en-GB" sz="1600"/>
                  <a:t>Number of National Programmes</a:t>
                </a:r>
              </a:p>
            </c:rich>
          </c:tx>
          <c:layout/>
          <c:overlay val="0"/>
        </c:title>
        <c:numFmt formatCode="General" sourceLinked="0"/>
        <c:majorTickMark val="out"/>
        <c:minorTickMark val="none"/>
        <c:tickLblPos val="nextTo"/>
        <c:crossAx val="25369216"/>
        <c:crosses val="autoZero"/>
        <c:crossBetween val="between"/>
      </c:valAx>
    </c:plotArea>
    <c:legend>
      <c:legendPos val="r"/>
      <c:layout/>
      <c:overlay val="0"/>
      <c:txPr>
        <a:bodyPr/>
        <a:lstStyle/>
        <a:p>
          <a:pPr>
            <a:defRPr sz="20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Administrative</c:v>
                </c:pt>
              </c:strCache>
            </c:strRef>
          </c:tx>
          <c:spPr>
            <a:ln w="28575">
              <a:noFill/>
            </a:ln>
          </c:spPr>
          <c:invertIfNegative val="0"/>
          <c:dLbls>
            <c:showLegendKey val="0"/>
            <c:showVal val="1"/>
            <c:showCatName val="0"/>
            <c:showSerName val="0"/>
            <c:showPercent val="0"/>
            <c:showBubbleSize val="0"/>
            <c:showLeaderLines val="0"/>
          </c:dLbls>
          <c:cat>
            <c:strRef>
              <c:f>Sheet1!$A$2:$A$3</c:f>
              <c:strCache>
                <c:ptCount val="2"/>
                <c:pt idx="0">
                  <c:v>Africa (6)</c:v>
                </c:pt>
                <c:pt idx="1">
                  <c:v>Asia (5)</c:v>
                </c:pt>
              </c:strCache>
            </c:strRef>
          </c:cat>
          <c:val>
            <c:numRef>
              <c:f>Sheet1!$B$2:$B$3</c:f>
              <c:numCache>
                <c:formatCode>General</c:formatCode>
                <c:ptCount val="2"/>
                <c:pt idx="0">
                  <c:v>6</c:v>
                </c:pt>
                <c:pt idx="1">
                  <c:v>4</c:v>
                </c:pt>
              </c:numCache>
            </c:numRef>
          </c:val>
        </c:ser>
        <c:ser>
          <c:idx val="1"/>
          <c:order val="1"/>
          <c:tx>
            <c:strRef>
              <c:f>Sheet1!$C$1</c:f>
              <c:strCache>
                <c:ptCount val="1"/>
                <c:pt idx="0">
                  <c:v>Political</c:v>
                </c:pt>
              </c:strCache>
            </c:strRef>
          </c:tx>
          <c:spPr>
            <a:ln w="28575">
              <a:noFill/>
            </a:ln>
          </c:spPr>
          <c:invertIfNegative val="0"/>
          <c:dLbls>
            <c:showLegendKey val="0"/>
            <c:showVal val="1"/>
            <c:showCatName val="0"/>
            <c:showSerName val="0"/>
            <c:showPercent val="0"/>
            <c:showBubbleSize val="0"/>
            <c:showLeaderLines val="0"/>
          </c:dLbls>
          <c:cat>
            <c:strRef>
              <c:f>Sheet1!$A$2:$A$3</c:f>
              <c:strCache>
                <c:ptCount val="2"/>
                <c:pt idx="0">
                  <c:v>Africa (6)</c:v>
                </c:pt>
                <c:pt idx="1">
                  <c:v>Asia (5)</c:v>
                </c:pt>
              </c:strCache>
            </c:strRef>
          </c:cat>
          <c:val>
            <c:numRef>
              <c:f>Sheet1!$C$2:$C$3</c:f>
              <c:numCache>
                <c:formatCode>General</c:formatCode>
                <c:ptCount val="2"/>
                <c:pt idx="0">
                  <c:v>6</c:v>
                </c:pt>
                <c:pt idx="1">
                  <c:v>5</c:v>
                </c:pt>
              </c:numCache>
            </c:numRef>
          </c:val>
        </c:ser>
        <c:ser>
          <c:idx val="2"/>
          <c:order val="2"/>
          <c:tx>
            <c:strRef>
              <c:f>Sheet1!$D$1</c:f>
              <c:strCache>
                <c:ptCount val="1"/>
                <c:pt idx="0">
                  <c:v>Coordination</c:v>
                </c:pt>
              </c:strCache>
            </c:strRef>
          </c:tx>
          <c:spPr>
            <a:ln w="28575">
              <a:noFill/>
            </a:ln>
          </c:spPr>
          <c:invertIfNegative val="0"/>
          <c:dLbls>
            <c:showLegendKey val="0"/>
            <c:showVal val="1"/>
            <c:showCatName val="0"/>
            <c:showSerName val="0"/>
            <c:showPercent val="0"/>
            <c:showBubbleSize val="0"/>
            <c:showLeaderLines val="0"/>
          </c:dLbls>
          <c:cat>
            <c:strRef>
              <c:f>Sheet1!$A$2:$A$3</c:f>
              <c:strCache>
                <c:ptCount val="2"/>
                <c:pt idx="0">
                  <c:v>Africa (6)</c:v>
                </c:pt>
                <c:pt idx="1">
                  <c:v>Asia (5)</c:v>
                </c:pt>
              </c:strCache>
            </c:strRef>
          </c:cat>
          <c:val>
            <c:numRef>
              <c:f>Sheet1!$D$2:$D$3</c:f>
              <c:numCache>
                <c:formatCode>General</c:formatCode>
                <c:ptCount val="2"/>
                <c:pt idx="0">
                  <c:v>6</c:v>
                </c:pt>
                <c:pt idx="1">
                  <c:v>5</c:v>
                </c:pt>
              </c:numCache>
            </c:numRef>
          </c:val>
        </c:ser>
        <c:ser>
          <c:idx val="3"/>
          <c:order val="3"/>
          <c:tx>
            <c:strRef>
              <c:f>Sheet1!$E$1</c:f>
              <c:strCache>
                <c:ptCount val="1"/>
                <c:pt idx="0">
                  <c:v>Design </c:v>
                </c:pt>
              </c:strCache>
            </c:strRef>
          </c:tx>
          <c:spPr>
            <a:ln w="28575">
              <a:noFill/>
            </a:ln>
          </c:spPr>
          <c:invertIfNegative val="0"/>
          <c:dLbls>
            <c:showLegendKey val="0"/>
            <c:showVal val="1"/>
            <c:showCatName val="0"/>
            <c:showSerName val="0"/>
            <c:showPercent val="0"/>
            <c:showBubbleSize val="0"/>
            <c:showLeaderLines val="0"/>
          </c:dLbls>
          <c:cat>
            <c:strRef>
              <c:f>Sheet1!$A$2:$A$3</c:f>
              <c:strCache>
                <c:ptCount val="2"/>
                <c:pt idx="0">
                  <c:v>Africa (6)</c:v>
                </c:pt>
                <c:pt idx="1">
                  <c:v>Asia (5)</c:v>
                </c:pt>
              </c:strCache>
            </c:strRef>
          </c:cat>
          <c:val>
            <c:numRef>
              <c:f>Sheet1!$E$2:$E$3</c:f>
              <c:numCache>
                <c:formatCode>General</c:formatCode>
                <c:ptCount val="2"/>
                <c:pt idx="0">
                  <c:v>5</c:v>
                </c:pt>
                <c:pt idx="1">
                  <c:v>5</c:v>
                </c:pt>
              </c:numCache>
            </c:numRef>
          </c:val>
        </c:ser>
        <c:ser>
          <c:idx val="4"/>
          <c:order val="4"/>
          <c:tx>
            <c:strRef>
              <c:f>Sheet1!$F$1</c:f>
              <c:strCache>
                <c:ptCount val="1"/>
                <c:pt idx="0">
                  <c:v>Capacity </c:v>
                </c:pt>
              </c:strCache>
            </c:strRef>
          </c:tx>
          <c:spPr>
            <a:ln w="28575">
              <a:noFill/>
            </a:ln>
          </c:spPr>
          <c:invertIfNegative val="0"/>
          <c:dLbls>
            <c:showLegendKey val="0"/>
            <c:showVal val="1"/>
            <c:showCatName val="0"/>
            <c:showSerName val="0"/>
            <c:showPercent val="0"/>
            <c:showBubbleSize val="0"/>
            <c:showLeaderLines val="0"/>
          </c:dLbls>
          <c:cat>
            <c:strRef>
              <c:f>Sheet1!$A$2:$A$3</c:f>
              <c:strCache>
                <c:ptCount val="2"/>
                <c:pt idx="0">
                  <c:v>Africa (6)</c:v>
                </c:pt>
                <c:pt idx="1">
                  <c:v>Asia (5)</c:v>
                </c:pt>
              </c:strCache>
            </c:strRef>
          </c:cat>
          <c:val>
            <c:numRef>
              <c:f>Sheet1!$F$2:$F$3</c:f>
              <c:numCache>
                <c:formatCode>General</c:formatCode>
                <c:ptCount val="2"/>
                <c:pt idx="0">
                  <c:v>5</c:v>
                </c:pt>
                <c:pt idx="1">
                  <c:v>3</c:v>
                </c:pt>
              </c:numCache>
            </c:numRef>
          </c:val>
        </c:ser>
        <c:dLbls>
          <c:showLegendKey val="0"/>
          <c:showVal val="0"/>
          <c:showCatName val="0"/>
          <c:showSerName val="0"/>
          <c:showPercent val="0"/>
          <c:showBubbleSize val="0"/>
        </c:dLbls>
        <c:gapWidth val="150"/>
        <c:overlap val="100"/>
        <c:axId val="25561344"/>
        <c:axId val="25575424"/>
      </c:barChart>
      <c:catAx>
        <c:axId val="25561344"/>
        <c:scaling>
          <c:orientation val="minMax"/>
        </c:scaling>
        <c:delete val="0"/>
        <c:axPos val="b"/>
        <c:majorTickMark val="out"/>
        <c:minorTickMark val="none"/>
        <c:tickLblPos val="nextTo"/>
        <c:crossAx val="25575424"/>
        <c:crosses val="autoZero"/>
        <c:auto val="1"/>
        <c:lblAlgn val="ctr"/>
        <c:lblOffset val="100"/>
        <c:noMultiLvlLbl val="0"/>
      </c:catAx>
      <c:valAx>
        <c:axId val="25575424"/>
        <c:scaling>
          <c:orientation val="minMax"/>
        </c:scaling>
        <c:delete val="1"/>
        <c:axPos val="l"/>
        <c:majorGridlines/>
        <c:numFmt formatCode="General" sourceLinked="1"/>
        <c:majorTickMark val="out"/>
        <c:minorTickMark val="none"/>
        <c:tickLblPos val="none"/>
        <c:crossAx val="25561344"/>
        <c:crosses val="autoZero"/>
        <c:crossBetween val="between"/>
      </c:valAx>
      <c:spPr>
        <a:noFill/>
        <a:ln>
          <a:noFill/>
        </a:ln>
      </c:spPr>
    </c:plotArea>
    <c:legend>
      <c:legendPos val="r"/>
      <c:layout/>
      <c:overlay val="0"/>
      <c:txPr>
        <a:bodyPr/>
        <a:lstStyle/>
        <a:p>
          <a:pPr rtl="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CH"/>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4D3950A-7E12-4F1D-A650-DCFB83BCC629}" type="datetimeFigureOut">
              <a:rPr lang="fr-CH" smtClean="0"/>
              <a:pPr/>
              <a:t>10.07.2014</a:t>
            </a:fld>
            <a:endParaRPr lang="fr-CH"/>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fr-CH"/>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D53298C8-3540-4051-85D8-A01336CC8C6E}" type="slidenum">
              <a:rPr lang="fr-CH" smtClean="0"/>
              <a:pPr/>
              <a:t>‹#›</a:t>
            </a:fld>
            <a:endParaRPr lang="fr-CH"/>
          </a:p>
        </p:txBody>
      </p:sp>
    </p:spTree>
    <p:extLst>
      <p:ext uri="{BB962C8B-B14F-4D97-AF65-F5344CB8AC3E}">
        <p14:creationId xmlns:p14="http://schemas.microsoft.com/office/powerpoint/2010/main" val="38486392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fr-CH"/>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E5F347D4-D4B9-4A3D-835C-C365630DD1C0}" type="datetimeFigureOut">
              <a:rPr lang="fr-CH" smtClean="0"/>
              <a:pPr/>
              <a:t>10.07.2014</a:t>
            </a:fld>
            <a:endParaRPr lang="fr-CH"/>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CH"/>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fr-CH"/>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80DCB3BC-6851-4FD1-AFA7-8B3151A09367}" type="slidenum">
              <a:rPr lang="fr-CH" smtClean="0"/>
              <a:pPr/>
              <a:t>‹#›</a:t>
            </a:fld>
            <a:endParaRPr lang="fr-CH"/>
          </a:p>
        </p:txBody>
      </p:sp>
    </p:spTree>
    <p:extLst>
      <p:ext uri="{BB962C8B-B14F-4D97-AF65-F5344CB8AC3E}">
        <p14:creationId xmlns:p14="http://schemas.microsoft.com/office/powerpoint/2010/main" val="2303066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Can also mention: </a:t>
            </a:r>
          </a:p>
          <a:p>
            <a:r>
              <a:rPr lang="en-US" dirty="0" smtClean="0"/>
              <a:t>- Independent</a:t>
            </a:r>
            <a:r>
              <a:rPr lang="en-US" baseline="0" dirty="0" smtClean="0"/>
              <a:t> evaluations of Indonesia and Tanzania’s NPs</a:t>
            </a:r>
          </a:p>
          <a:p>
            <a:pPr marL="171450" indent="-171450">
              <a:buFontTx/>
              <a:buChar char="-"/>
            </a:pPr>
            <a:r>
              <a:rPr lang="en-US" baseline="0" dirty="0" smtClean="0"/>
              <a:t>Argentina and Cote D’Ivoire gave progress update re R-PP and presented estimated budget needs</a:t>
            </a:r>
          </a:p>
          <a:p>
            <a:endParaRPr lang="en-US" dirty="0" smtClean="0"/>
          </a:p>
          <a:p>
            <a:r>
              <a:rPr lang="en-US" dirty="0" smtClean="0"/>
              <a:t>SNA</a:t>
            </a:r>
            <a:r>
              <a:rPr lang="en-US" baseline="0" dirty="0" smtClean="0"/>
              <a:t> </a:t>
            </a:r>
            <a:r>
              <a:rPr lang="en-US" baseline="0" dirty="0" err="1" smtClean="0"/>
              <a:t>workplan</a:t>
            </a:r>
            <a:r>
              <a:rPr lang="en-US" baseline="0" dirty="0" smtClean="0"/>
              <a:t> and budget: </a:t>
            </a:r>
            <a:r>
              <a:rPr lang="en-US" sz="1200" kern="1200" dirty="0" smtClean="0">
                <a:solidFill>
                  <a:schemeClr val="tx1"/>
                </a:solidFill>
                <a:effectLst/>
                <a:latin typeface="+mn-lt"/>
                <a:ea typeface="+mn-ea"/>
                <a:cs typeface="+mn-cs"/>
              </a:rPr>
              <a:t>budget revision of US$ 24.7 resulting from additional NOR funding.</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Main objectives:</a:t>
            </a:r>
          </a:p>
          <a:p>
            <a:pPr marL="171450" indent="-171450">
              <a:buFontTx/>
              <a:buChar char="-"/>
            </a:pPr>
            <a:r>
              <a:rPr lang="en-US" sz="1200" kern="1200" dirty="0" smtClean="0">
                <a:solidFill>
                  <a:schemeClr val="tx1"/>
                </a:solidFill>
                <a:effectLst/>
                <a:latin typeface="+mn-lt"/>
                <a:ea typeface="+mn-ea"/>
                <a:cs typeface="+mn-cs"/>
              </a:rPr>
              <a:t>enhance backstopping to National </a:t>
            </a:r>
            <a:r>
              <a:rPr lang="en-US" sz="1200" kern="1200" dirty="0" err="1" smtClean="0">
                <a:solidFill>
                  <a:schemeClr val="tx1"/>
                </a:solidFill>
                <a:effectLst/>
                <a:latin typeface="+mn-lt"/>
                <a:ea typeface="+mn-ea"/>
                <a:cs typeface="+mn-cs"/>
              </a:rPr>
              <a:t>Programmes</a:t>
            </a:r>
            <a:endParaRPr lang="en-US" sz="1200" kern="1200" dirty="0" smtClean="0">
              <a:solidFill>
                <a:schemeClr val="tx1"/>
              </a:solidFill>
              <a:effectLst/>
              <a:latin typeface="+mn-lt"/>
              <a:ea typeface="+mn-ea"/>
              <a:cs typeface="+mn-cs"/>
            </a:endParaRPr>
          </a:p>
          <a:p>
            <a:pPr marL="171450" indent="-171450">
              <a:buFontTx/>
              <a:buChar char="-"/>
            </a:pPr>
            <a:r>
              <a:rPr lang="en-US" sz="1200" kern="1200" dirty="0" smtClean="0">
                <a:solidFill>
                  <a:schemeClr val="tx1"/>
                </a:solidFill>
                <a:effectLst/>
                <a:latin typeface="+mn-lt"/>
                <a:ea typeface="+mn-ea"/>
                <a:cs typeface="+mn-cs"/>
              </a:rPr>
              <a:t>increase the funds available for targeted support</a:t>
            </a:r>
          </a:p>
          <a:p>
            <a:pPr marL="171450" indent="-171450">
              <a:buFontTx/>
              <a:buChar char="-"/>
            </a:pPr>
            <a:r>
              <a:rPr lang="en-US" sz="1200" kern="1200" dirty="0" smtClean="0">
                <a:solidFill>
                  <a:schemeClr val="tx1"/>
                </a:solidFill>
                <a:effectLst/>
                <a:latin typeface="+mn-lt"/>
                <a:ea typeface="+mn-ea"/>
                <a:cs typeface="+mn-cs"/>
              </a:rPr>
              <a:t>strengthen work on private sector engagement</a:t>
            </a:r>
          </a:p>
          <a:p>
            <a:pPr marL="171450" indent="-171450">
              <a:buFontTx/>
              <a:buChar char="-"/>
            </a:pPr>
            <a:r>
              <a:rPr lang="en-US" sz="1200" kern="1200" dirty="0" smtClean="0">
                <a:solidFill>
                  <a:schemeClr val="tx1"/>
                </a:solidFill>
                <a:effectLst/>
                <a:latin typeface="+mn-lt"/>
                <a:ea typeface="+mn-ea"/>
                <a:cs typeface="+mn-cs"/>
              </a:rPr>
              <a:t>strengthen knowledge management</a:t>
            </a:r>
          </a:p>
          <a:p>
            <a:pPr marL="171450" indent="-171450">
              <a:buFontTx/>
              <a:buChar char="-"/>
            </a:pPr>
            <a:r>
              <a:rPr lang="en-US" sz="1200" kern="1200" dirty="0" smtClean="0">
                <a:solidFill>
                  <a:schemeClr val="tx1"/>
                </a:solidFill>
                <a:effectLst/>
                <a:latin typeface="+mn-lt"/>
                <a:ea typeface="+mn-ea"/>
                <a:cs typeface="+mn-cs"/>
              </a:rPr>
              <a:t>improve the efficiency and timeliness of Secretariat services.</a:t>
            </a:r>
          </a:p>
          <a:p>
            <a:pPr marL="171450" indent="-171450">
              <a:buFontTx/>
              <a:buChar char="-"/>
            </a:pPr>
            <a:r>
              <a:rPr lang="en-US" sz="1200" kern="1200" dirty="0" smtClean="0">
                <a:solidFill>
                  <a:schemeClr val="tx1"/>
                </a:solidFill>
                <a:effectLst/>
                <a:latin typeface="+mn-lt"/>
                <a:ea typeface="+mn-ea"/>
                <a:cs typeface="+mn-cs"/>
              </a:rPr>
              <a:t>Two new outputs: Output 7.3 “Design, develop and deliver a REDD+ Academy with associated resources and tools for REDD capacity development” </a:t>
            </a:r>
          </a:p>
          <a:p>
            <a:pPr marL="171450" indent="-171450">
              <a:buFontTx/>
              <a:buChar char="-"/>
            </a:pPr>
            <a:r>
              <a:rPr lang="en-US" sz="1200" kern="1200" dirty="0" smtClean="0">
                <a:solidFill>
                  <a:schemeClr val="tx1"/>
                </a:solidFill>
                <a:effectLst/>
                <a:latin typeface="+mn-lt"/>
                <a:ea typeface="+mn-ea"/>
                <a:cs typeface="+mn-cs"/>
              </a:rPr>
              <a:t>Output 8.7 “Secretariat effectively provides for country leadership towards (Including individual country needs assessments covering all six SNA work areas)</a:t>
            </a:r>
          </a:p>
          <a:p>
            <a:pPr marL="171450" indent="-171450">
              <a:buFontTx/>
              <a:buChar char="-"/>
            </a:pPr>
            <a:r>
              <a:rPr lang="en-US" sz="1200" kern="1200" dirty="0" smtClean="0">
                <a:solidFill>
                  <a:schemeClr val="tx1"/>
                </a:solidFill>
                <a:effectLst/>
                <a:latin typeface="+mn-lt"/>
                <a:ea typeface="+mn-ea"/>
                <a:cs typeface="+mn-cs"/>
              </a:rPr>
              <a:t>The percentage of the overall budget allocated for country specific support under the budget revision would rise from 55 per cent to 64 per cent in comparison with the original budget for 2014. </a:t>
            </a:r>
            <a:endParaRPr lang="en-US" dirty="0" smtClean="0"/>
          </a:p>
          <a:p>
            <a:endParaRPr lang="en-US"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3</a:t>
            </a:fld>
            <a:endParaRPr lang="fr-CH"/>
          </a:p>
        </p:txBody>
      </p:sp>
    </p:spTree>
    <p:extLst>
      <p:ext uri="{BB962C8B-B14F-4D97-AF65-F5344CB8AC3E}">
        <p14:creationId xmlns:p14="http://schemas.microsoft.com/office/powerpoint/2010/main" val="4108519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53 partner countries</a:t>
            </a:r>
            <a:endParaRPr lang="en-US"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4</a:t>
            </a:fld>
            <a:endParaRPr lang="fr-CH"/>
          </a:p>
        </p:txBody>
      </p:sp>
    </p:spTree>
    <p:extLst>
      <p:ext uri="{BB962C8B-B14F-4D97-AF65-F5344CB8AC3E}">
        <p14:creationId xmlns:p14="http://schemas.microsoft.com/office/powerpoint/2010/main" val="1089805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0" indent="-457200">
              <a:buFont typeface="+mj-lt"/>
              <a:buAutoNum type="arabicPeriod"/>
            </a:pPr>
            <a:r>
              <a:rPr lang="en-US" sz="1200" dirty="0" smtClean="0"/>
              <a:t>The main progress was the signing of an agreement between ANAM and the traditional indigenous authorities.</a:t>
            </a:r>
            <a:endParaRPr lang="fr-CH" sz="1200" dirty="0" smtClean="0"/>
          </a:p>
          <a:p>
            <a:pPr marL="457200" lvl="0" indent="-457200">
              <a:buFont typeface="+mj-lt"/>
              <a:buAutoNum type="arabicPeriod"/>
            </a:pPr>
            <a:r>
              <a:rPr lang="en-US" sz="1200" dirty="0" smtClean="0"/>
              <a:t>It is remarked that the signing of this agreement goes beyond the UN-REDD framework and integrates 19 points proposed by indigenous peoples that aim to safeguard their culture, rights and territories.</a:t>
            </a:r>
            <a:endParaRPr lang="fr-CH" sz="1200" dirty="0" smtClean="0"/>
          </a:p>
          <a:p>
            <a:pPr marL="457200" lvl="0" indent="-457200">
              <a:buFont typeface="+mj-lt"/>
              <a:buAutoNum type="arabicPeriod"/>
            </a:pPr>
            <a:r>
              <a:rPr lang="en-US" sz="1200" dirty="0" smtClean="0"/>
              <a:t>COONAPIP was integrated into the national UN-REDD steering committee as a member with full membership rights. </a:t>
            </a:r>
            <a:endParaRPr lang="fr-CH" sz="1200" dirty="0" smtClean="0"/>
          </a:p>
          <a:p>
            <a:pPr marL="457200" lvl="0" indent="-457200">
              <a:buFont typeface="+mj-lt"/>
              <a:buAutoNum type="arabicPeriod"/>
            </a:pPr>
            <a:r>
              <a:rPr lang="en-US" sz="1200" dirty="0" smtClean="0"/>
              <a:t>The CBR+ process has been initiated in Panama with full ownership of indigenous peoples, civil society, and government and takes the name of “</a:t>
            </a:r>
            <a:r>
              <a:rPr lang="en-US" sz="1200" dirty="0" err="1" smtClean="0"/>
              <a:t>Bosques</a:t>
            </a:r>
            <a:r>
              <a:rPr lang="en-US" sz="1200" dirty="0" smtClean="0"/>
              <a:t> de Vida” in Panama, aiming to develop intergenerational capacities: as it is the responsibility of this generation to maintain life in the forests for the generations to come. </a:t>
            </a:r>
            <a:endParaRPr lang="fr-CH" sz="1200"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5</a:t>
            </a:fld>
            <a:endParaRPr lang="fr-CH"/>
          </a:p>
        </p:txBody>
      </p:sp>
    </p:spTree>
    <p:extLst>
      <p:ext uri="{BB962C8B-B14F-4D97-AF65-F5344CB8AC3E}">
        <p14:creationId xmlns:p14="http://schemas.microsoft.com/office/powerpoint/2010/main" val="518933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Highlights</a:t>
            </a:r>
            <a:r>
              <a:rPr lang="en-US" baseline="0" dirty="0" smtClean="0"/>
              <a:t> of progress: starting with the UN-REDD Programme…</a:t>
            </a:r>
          </a:p>
          <a:p>
            <a:endParaRPr lang="en-US" baseline="0" dirty="0" smtClean="0"/>
          </a:p>
          <a:p>
            <a:r>
              <a:rPr lang="en-US" dirty="0" smtClean="0"/>
              <a:t>New member countries: </a:t>
            </a:r>
          </a:p>
          <a:p>
            <a:r>
              <a:rPr lang="en-US" sz="1200" kern="1200" dirty="0" smtClean="0">
                <a:solidFill>
                  <a:schemeClr val="tx1"/>
                </a:solidFill>
                <a:latin typeface="+mn-lt"/>
                <a:ea typeface="+mn-ea"/>
                <a:cs typeface="+mn-cs"/>
              </a:rPr>
              <a:t>LAC: Honduras</a:t>
            </a:r>
            <a:r>
              <a:rPr lang="en-US" sz="1200" kern="1200" baseline="0" dirty="0" smtClean="0">
                <a:solidFill>
                  <a:schemeClr val="tx1"/>
                </a:solidFill>
                <a:latin typeface="+mn-lt"/>
                <a:ea typeface="+mn-ea"/>
                <a:cs typeface="+mn-cs"/>
              </a:rPr>
              <a:t> &amp; </a:t>
            </a:r>
            <a:r>
              <a:rPr lang="en-US" sz="1200" kern="1200" dirty="0" smtClean="0">
                <a:solidFill>
                  <a:schemeClr val="tx1"/>
                </a:solidFill>
                <a:latin typeface="+mn-lt"/>
                <a:ea typeface="+mn-ea"/>
                <a:cs typeface="+mn-cs"/>
              </a:rPr>
              <a:t>Argentina</a:t>
            </a:r>
          </a:p>
          <a:p>
            <a:r>
              <a:rPr lang="en-US" sz="1200" kern="1200" dirty="0" smtClean="0">
                <a:solidFill>
                  <a:schemeClr val="tx1"/>
                </a:solidFill>
                <a:latin typeface="+mn-lt"/>
                <a:ea typeface="+mn-ea"/>
                <a:cs typeface="+mn-cs"/>
              </a:rPr>
              <a:t>Africa: Cote D’Ivoire &amp;</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Republic of Congo </a:t>
            </a:r>
          </a:p>
          <a:p>
            <a:r>
              <a:rPr lang="en-US" sz="1200" kern="1200" dirty="0" smtClean="0">
                <a:solidFill>
                  <a:schemeClr val="tx1"/>
                </a:solidFill>
                <a:latin typeface="+mn-lt"/>
                <a:ea typeface="+mn-ea"/>
                <a:cs typeface="+mn-cs"/>
              </a:rPr>
              <a:t>AP: Sri Lanka &amp; Bangladesh </a:t>
            </a:r>
          </a:p>
          <a:p>
            <a:endParaRPr lang="en-US" baseline="0" dirty="0" smtClean="0"/>
          </a:p>
          <a:p>
            <a:r>
              <a:rPr lang="en-US" sz="1200" kern="1200" dirty="0" smtClean="0">
                <a:solidFill>
                  <a:schemeClr val="tx1"/>
                </a:solidFill>
                <a:latin typeface="+mn-lt"/>
                <a:ea typeface="+mn-ea"/>
                <a:cs typeface="+mn-cs"/>
              </a:rPr>
              <a:t>Evaluation: will be talking more about later in the morning</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On the Road to REDD+: The UN-REDD </a:t>
            </a:r>
            <a:r>
              <a:rPr lang="en-US" sz="1200" kern="1200" dirty="0" err="1" smtClean="0">
                <a:solidFill>
                  <a:schemeClr val="tx1"/>
                </a:solidFill>
                <a:latin typeface="+mn-lt"/>
                <a:ea typeface="+mn-ea"/>
                <a:cs typeface="+mn-cs"/>
              </a:rPr>
              <a:t>Programme's</a:t>
            </a:r>
            <a:r>
              <a:rPr lang="en-US" sz="1200" kern="1200" dirty="0" smtClean="0">
                <a:solidFill>
                  <a:schemeClr val="tx1"/>
                </a:solidFill>
                <a:latin typeface="+mn-lt"/>
                <a:ea typeface="+mn-ea"/>
                <a:cs typeface="+mn-cs"/>
              </a:rPr>
              <a:t> Support to REDD+ Readiness 2008-2013</a:t>
            </a:r>
          </a:p>
          <a:p>
            <a:r>
              <a:rPr lang="en-US" sz="1200" kern="1200" dirty="0" smtClean="0">
                <a:solidFill>
                  <a:schemeClr val="tx1"/>
                </a:solidFill>
                <a:latin typeface="+mn-lt"/>
                <a:ea typeface="+mn-ea"/>
                <a:cs typeface="+mn-cs"/>
              </a:rPr>
              <a:t>This report highlights the achievements and challenges of the UN-REDD Programme during its first five years (2008-2013) in an evolving REDD+ landscape.</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 And now</a:t>
            </a:r>
            <a:r>
              <a:rPr lang="en-US" sz="1200" kern="1200" baseline="0" dirty="0" smtClean="0">
                <a:solidFill>
                  <a:schemeClr val="tx1"/>
                </a:solidFill>
                <a:latin typeface="+mn-lt"/>
                <a:ea typeface="+mn-ea"/>
                <a:cs typeface="+mn-cs"/>
              </a:rPr>
              <a:t> starting to think about </a:t>
            </a:r>
            <a:r>
              <a:rPr lang="fr-CH" sz="1400" dirty="0" smtClean="0"/>
              <a:t>Development of the </a:t>
            </a:r>
            <a:r>
              <a:rPr lang="fr-CH" sz="1400" b="1" dirty="0" smtClean="0"/>
              <a:t>Programme Strategy beyond 2015</a:t>
            </a:r>
            <a:r>
              <a:rPr lang="fr-CH" sz="1400" dirty="0" smtClean="0"/>
              <a:t>:</a:t>
            </a:r>
          </a:p>
          <a:p>
            <a:pPr marL="722313" indent="-342900">
              <a:buFont typeface="Wingdings" panose="05000000000000000000" pitchFamily="2" charset="2"/>
              <a:buChar char="Ø"/>
            </a:pPr>
            <a:r>
              <a:rPr lang="fr-CH" sz="1200" dirty="0" smtClean="0"/>
              <a:t>Based on outcomes and recommendations from the Programme Evaluation </a:t>
            </a:r>
          </a:p>
          <a:p>
            <a:pPr marL="722313" indent="-342900">
              <a:buFont typeface="Wingdings" panose="05000000000000000000" pitchFamily="2" charset="2"/>
              <a:buChar char="Ø"/>
            </a:pPr>
            <a:r>
              <a:rPr lang="fr-CH" sz="1200" dirty="0" smtClean="0"/>
              <a:t>(and other lessons learned and inputs</a:t>
            </a:r>
            <a:r>
              <a:rPr lang="fr-CH" sz="1200" baseline="0" dirty="0" smtClean="0"/>
              <a:t> – can mention the Transparency International assesment)</a:t>
            </a:r>
            <a:endParaRPr lang="fr-CH" sz="1200" dirty="0" smtClean="0"/>
          </a:p>
          <a:p>
            <a:pPr marL="722313" indent="-342900">
              <a:buFont typeface="Wingdings" panose="05000000000000000000" pitchFamily="2" charset="2"/>
              <a:buChar char="Ø"/>
            </a:pPr>
            <a:r>
              <a:rPr lang="fr-CH" sz="1200" dirty="0" smtClean="0"/>
              <a:t>Transition to a new strategy that incorporates Cancun Agreement and Warsaw Framework</a:t>
            </a:r>
            <a:endParaRPr lang="en-US" sz="1200" kern="1200" dirty="0" smtClean="0">
              <a:solidFill>
                <a:schemeClr val="tx1"/>
              </a:solidFill>
              <a:latin typeface="+mn-lt"/>
              <a:ea typeface="+mn-ea"/>
              <a:cs typeface="+mn-cs"/>
            </a:endParaRPr>
          </a:p>
          <a:p>
            <a:endParaRPr lang="en-US" dirty="0" smtClean="0"/>
          </a:p>
        </p:txBody>
      </p:sp>
      <p:sp>
        <p:nvSpPr>
          <p:cNvPr id="4" name="Slide Number Placeholder 3"/>
          <p:cNvSpPr>
            <a:spLocks noGrp="1"/>
          </p:cNvSpPr>
          <p:nvPr>
            <p:ph type="sldNum" sz="quarter" idx="10"/>
          </p:nvPr>
        </p:nvSpPr>
        <p:spPr/>
        <p:txBody>
          <a:bodyPr/>
          <a:lstStyle/>
          <a:p>
            <a:fld id="{80DCB3BC-6851-4FD1-AFA7-8B3151A09367}" type="slidenum">
              <a:rPr lang="fr-CH" smtClean="0"/>
              <a:pPr/>
              <a:t>6</a:t>
            </a:fld>
            <a:endParaRPr lang="fr-CH"/>
          </a:p>
        </p:txBody>
      </p:sp>
    </p:spTree>
    <p:extLst>
      <p:ext uri="{BB962C8B-B14F-4D97-AF65-F5344CB8AC3E}">
        <p14:creationId xmlns:p14="http://schemas.microsoft.com/office/powerpoint/2010/main" val="518933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7</a:t>
            </a:fld>
            <a:endParaRPr lang="fr-CH"/>
          </a:p>
        </p:txBody>
      </p:sp>
    </p:spTree>
    <p:extLst>
      <p:ext uri="{BB962C8B-B14F-4D97-AF65-F5344CB8AC3E}">
        <p14:creationId xmlns:p14="http://schemas.microsoft.com/office/powerpoint/2010/main" val="27979305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smtClean="0"/>
              <a:t>With the 4 new</a:t>
            </a:r>
            <a:r>
              <a:rPr lang="en-US" sz="1400" baseline="0" dirty="0" smtClean="0"/>
              <a:t> countries (</a:t>
            </a:r>
            <a:r>
              <a:rPr lang="fr-CH" sz="1400" dirty="0" smtClean="0"/>
              <a:t>Malawi,</a:t>
            </a:r>
            <a:r>
              <a:rPr lang="fr-CH" sz="1400" baseline="0" dirty="0" smtClean="0"/>
              <a:t> Guinea </a:t>
            </a:r>
            <a:r>
              <a:rPr lang="fr-CH" sz="1400" dirty="0" smtClean="0"/>
              <a:t>Bissau,</a:t>
            </a:r>
            <a:r>
              <a:rPr lang="fr-CH" sz="1400" baseline="0" dirty="0" smtClean="0"/>
              <a:t> </a:t>
            </a:r>
            <a:r>
              <a:rPr lang="en-GB" sz="1400" dirty="0" smtClean="0"/>
              <a:t>the Republic of Equatorial Guinea and the Republic of Chad), now have </a:t>
            </a:r>
            <a:r>
              <a:rPr lang="en-US" sz="1400" b="1" baseline="0" dirty="0" smtClean="0"/>
              <a:t>53 partner countries</a:t>
            </a:r>
          </a:p>
          <a:p>
            <a:endParaRPr lang="en-US"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8</a:t>
            </a:fld>
            <a:endParaRPr lang="fr-CH"/>
          </a:p>
        </p:txBody>
      </p:sp>
    </p:spTree>
    <p:extLst>
      <p:ext uri="{BB962C8B-B14F-4D97-AF65-F5344CB8AC3E}">
        <p14:creationId xmlns:p14="http://schemas.microsoft.com/office/powerpoint/2010/main" val="2984253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400" dirty="0" smtClean="0"/>
              <a:t>:</a:t>
            </a:r>
            <a:r>
              <a:rPr lang="en-GB" sz="1200" dirty="0" smtClean="0"/>
              <a:t>Oslo-based REDD+ and governance actors and relevant </a:t>
            </a:r>
            <a:r>
              <a:rPr lang="en-GB" sz="1200" dirty="0" err="1" smtClean="0"/>
              <a:t>Norad</a:t>
            </a:r>
            <a:r>
              <a:rPr lang="en-GB" sz="1200" dirty="0" smtClean="0"/>
              <a:t> and NICFI staff were invited</a:t>
            </a:r>
          </a:p>
          <a:p>
            <a:pPr marL="722313" indent="-342900">
              <a:buFont typeface="Wingdings" panose="05000000000000000000" pitchFamily="2" charset="2"/>
              <a:buChar char="Ø"/>
            </a:pPr>
            <a:r>
              <a:rPr lang="en-GB" sz="1200" dirty="0" smtClean="0"/>
              <a:t>PGA coordinators from Indonesia, Nigeria and Vietnam presented from their experience with piloting the PGAs: key findings, challenges and the anticipated use and preliminary results (mostly from Indonesia).</a:t>
            </a:r>
          </a:p>
          <a:p>
            <a:pPr marL="342900" indent="-342900">
              <a:buFont typeface="Wingdings" pitchFamily="2" charset="2"/>
              <a:buChar char="Ø"/>
            </a:pPr>
            <a:endParaRPr lang="fr-CH" sz="1200" b="1" dirty="0" smtClean="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11</a:t>
            </a:fld>
            <a:endParaRPr lang="fr-CH"/>
          </a:p>
        </p:txBody>
      </p:sp>
    </p:spTree>
    <p:extLst>
      <p:ext uri="{BB962C8B-B14F-4D97-AF65-F5344CB8AC3E}">
        <p14:creationId xmlns:p14="http://schemas.microsoft.com/office/powerpoint/2010/main" val="1582443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smtClean="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12</a:t>
            </a:fld>
            <a:endParaRPr lang="fr-CH"/>
          </a:p>
        </p:txBody>
      </p:sp>
    </p:spTree>
    <p:extLst>
      <p:ext uri="{BB962C8B-B14F-4D97-AF65-F5344CB8AC3E}">
        <p14:creationId xmlns:p14="http://schemas.microsoft.com/office/powerpoint/2010/main" val="1582443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defRPr/>
            </a:pPr>
            <a:r>
              <a:rPr lang="en-US" sz="2400" dirty="0" smtClean="0"/>
              <a:t>Explored the possibility of further harmonizing FCPF and UNREDD- towards streamlining country level reporting</a:t>
            </a:r>
          </a:p>
          <a:p>
            <a:pPr marL="631825" lvl="1" indent="-231775">
              <a:defRPr/>
            </a:pPr>
            <a:r>
              <a:rPr lang="en-US" sz="2000" dirty="0" smtClean="0"/>
              <a:t>Assessed the various country reporting requirements and synchronize where possible</a:t>
            </a:r>
          </a:p>
          <a:p>
            <a:pPr lvl="2" indent="-342900">
              <a:buFont typeface="Calibri" pitchFamily="34" charset="0"/>
              <a:buAutoNum type="arabicPeriod"/>
              <a:defRPr/>
            </a:pPr>
            <a:r>
              <a:rPr lang="en-US" sz="1800" dirty="0" smtClean="0"/>
              <a:t>Agreed to synchronize timing of country reports: Not withstanding UN-REDD reporting on calendar year cycle, &amp; FCPF on fiscal year, agreed on </a:t>
            </a:r>
            <a:r>
              <a:rPr lang="en-US" sz="1800" b="1" u="sng" dirty="0" smtClean="0"/>
              <a:t>March 15 (annual report) and August 15 (semi annual update) </a:t>
            </a:r>
            <a:r>
              <a:rPr lang="en-US" sz="1800" dirty="0" smtClean="0"/>
              <a:t>as common deadlines for country progress reports (beginning August 2014). </a:t>
            </a:r>
          </a:p>
          <a:p>
            <a:pPr lvl="2" indent="-342900">
              <a:buFont typeface="Calibri" pitchFamily="34" charset="0"/>
              <a:buAutoNum type="arabicPeriod"/>
              <a:defRPr/>
            </a:pPr>
            <a:r>
              <a:rPr lang="en-US" sz="1800" dirty="0" smtClean="0"/>
              <a:t>Analyzed content of FCPF and UN-REDD reporting templates</a:t>
            </a:r>
          </a:p>
          <a:p>
            <a:pPr lvl="2" indent="-342900">
              <a:buFont typeface="Calibri" pitchFamily="34" charset="0"/>
              <a:buAutoNum type="arabicPeriod"/>
              <a:defRPr/>
            </a:pPr>
            <a:r>
              <a:rPr lang="en-US" sz="1800" dirty="0" smtClean="0"/>
              <a:t>Agreed on a proposed way forward</a:t>
            </a:r>
          </a:p>
          <a:p>
            <a:pPr marL="1031875" lvl="2" indent="-231775">
              <a:defRPr/>
            </a:pPr>
            <a:r>
              <a:rPr lang="en-US" sz="1600" dirty="0" smtClean="0"/>
              <a:t>Conclusion: </a:t>
            </a:r>
            <a:r>
              <a:rPr lang="en-US" sz="1600" b="1" u="sng" dirty="0" smtClean="0"/>
              <a:t>it is not resource effective to harmonize reporting templates</a:t>
            </a:r>
          </a:p>
          <a:p>
            <a:pPr marL="1031875" lvl="2" indent="-231775">
              <a:defRPr/>
            </a:pPr>
            <a:r>
              <a:rPr lang="en-US" sz="1600" dirty="0" smtClean="0"/>
              <a:t>For those countries with FCPF and UN-REDD program reporting requirements, the FMT and UN-REDD </a:t>
            </a:r>
            <a:r>
              <a:rPr lang="en-US" sz="1600" dirty="0" err="1" smtClean="0"/>
              <a:t>Programme</a:t>
            </a:r>
            <a:r>
              <a:rPr lang="en-US" sz="1600" dirty="0" smtClean="0"/>
              <a:t> Secretariat will work together with those countries to come up with a </a:t>
            </a:r>
            <a:r>
              <a:rPr lang="en-US" sz="1600" b="1" u="sng" dirty="0" smtClean="0"/>
              <a:t>reporting approach that minimizes effort at the country level</a:t>
            </a:r>
            <a:r>
              <a:rPr lang="en-US" sz="1600" dirty="0" smtClean="0"/>
              <a:t>. For example, on a case by case basis, introducing flexibility to cross-reference and/or adapt the reporting template to meet a country’s circumstances.</a:t>
            </a:r>
            <a:endParaRPr lang="en-US" sz="1200" dirty="0" smtClean="0">
              <a:solidFill>
                <a:srgbClr val="663300"/>
              </a:solidFill>
            </a:endParaRPr>
          </a:p>
          <a:p>
            <a:endParaRPr lang="fr-CH" dirty="0"/>
          </a:p>
        </p:txBody>
      </p:sp>
      <p:sp>
        <p:nvSpPr>
          <p:cNvPr id="4" name="Slide Number Placeholder 3"/>
          <p:cNvSpPr>
            <a:spLocks noGrp="1"/>
          </p:cNvSpPr>
          <p:nvPr>
            <p:ph type="sldNum" sz="quarter" idx="10"/>
          </p:nvPr>
        </p:nvSpPr>
        <p:spPr/>
        <p:txBody>
          <a:bodyPr/>
          <a:lstStyle/>
          <a:p>
            <a:fld id="{80DCB3BC-6851-4FD1-AFA7-8B3151A09367}" type="slidenum">
              <a:rPr lang="fr-CH" smtClean="0"/>
              <a:pPr/>
              <a:t>15</a:t>
            </a:fld>
            <a:endParaRPr lang="fr-CH"/>
          </a:p>
        </p:txBody>
      </p:sp>
    </p:spTree>
    <p:extLst>
      <p:ext uri="{BB962C8B-B14F-4D97-AF65-F5344CB8AC3E}">
        <p14:creationId xmlns:p14="http://schemas.microsoft.com/office/powerpoint/2010/main" val="1996736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7/10/2014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7/10/2014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1525226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7/10/2014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7/10/2014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7/10/2014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sp>
        <p:nvSpPr>
          <p:cNvPr id="16" name="Rectangle 15"/>
          <p:cNvSpPr/>
          <p:nvPr userDrawn="1"/>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pic>
        <p:nvPicPr>
          <p:cNvPr id="11" name="Picture 10"/>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61803" y="396240"/>
            <a:ext cx="1336057" cy="1005840"/>
          </a:xfrm>
          <a:prstGeom prst="rect">
            <a:avLst/>
          </a:prstGeom>
        </p:spPr>
      </p:pic>
      <p:sp>
        <p:nvSpPr>
          <p:cNvPr id="12" name="Rectangle 11"/>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 id="2147483828" r:id="rId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1" name="Rectangle 10"/>
          <p:cNvSpPr/>
          <p:nvPr userDrawn="1"/>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61803" y="396240"/>
            <a:ext cx="1214597" cy="914400"/>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1" r:id="rId1"/>
    <p:sldLayoutId id="2147483823" r:id="rId2"/>
    <p:sldLayoutId id="2147483827"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mailto:Thais.Juvenal@un-redd.org" TargetMode="External"/><Relationship Id="rId2" Type="http://schemas.openxmlformats.org/officeDocument/2006/relationships/hyperlink" Target="mailto:Mario.Boccucci@un-redd.org" TargetMode="External"/><Relationship Id="rId1" Type="http://schemas.openxmlformats.org/officeDocument/2006/relationships/slideLayout" Target="../slideLayouts/slideLayout1.xml"/><Relationship Id="rId5" Type="http://schemas.openxmlformats.org/officeDocument/2006/relationships/hyperlink" Target="http://www.un-redd.org/" TargetMode="External"/><Relationship Id="rId4" Type="http://schemas.openxmlformats.org/officeDocument/2006/relationships/hyperlink" Target="mailto:Mirey.Atallah@un-redd.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447800"/>
            <a:ext cx="9144000" cy="3810000"/>
          </a:xfrm>
        </p:spPr>
        <p:txBody>
          <a:bodyPr>
            <a:normAutofit fontScale="92500" lnSpcReduction="20000"/>
          </a:bodyPr>
          <a:lstStyle/>
          <a:p>
            <a:endParaRPr lang="en-US" sz="3600" b="1" dirty="0" smtClean="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UN-REDD </a:t>
            </a:r>
            <a:r>
              <a:rPr lang="en-US" sz="3600" b="1" dirty="0" err="1" smtClean="0">
                <a:solidFill>
                  <a:schemeClr val="tx1">
                    <a:lumMod val="85000"/>
                    <a:lumOff val="15000"/>
                  </a:schemeClr>
                </a:solidFill>
                <a:latin typeface="Helvetica" pitchFamily="34" charset="0"/>
              </a:rPr>
              <a:t>Programme</a:t>
            </a:r>
            <a:endParaRPr lang="en-US" sz="3600" b="1" dirty="0" smtClean="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Overview of Progress</a:t>
            </a:r>
            <a:endParaRPr lang="en-US" sz="3600" b="1" dirty="0">
              <a:solidFill>
                <a:schemeClr val="tx1">
                  <a:lumMod val="85000"/>
                  <a:lumOff val="15000"/>
                </a:schemeClr>
              </a:solidFill>
              <a:latin typeface="Helvetica" pitchFamily="34" charset="0"/>
            </a:endParaRPr>
          </a:p>
          <a:p>
            <a:endParaRPr lang="en-US" sz="3600" b="1" dirty="0" smtClean="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Twelfth Policy Board meeting</a:t>
            </a:r>
          </a:p>
          <a:p>
            <a:r>
              <a:rPr lang="en-US" sz="3600" b="1" dirty="0" smtClean="0">
                <a:solidFill>
                  <a:schemeClr val="tx1">
                    <a:lumMod val="85000"/>
                    <a:lumOff val="15000"/>
                  </a:schemeClr>
                </a:solidFill>
                <a:latin typeface="Helvetica" pitchFamily="34" charset="0"/>
              </a:rPr>
              <a:t/>
            </a:r>
            <a:br>
              <a:rPr lang="en-US" sz="3600" b="1" dirty="0" smtClean="0">
                <a:solidFill>
                  <a:schemeClr val="tx1">
                    <a:lumMod val="85000"/>
                    <a:lumOff val="15000"/>
                  </a:schemeClr>
                </a:solidFill>
                <a:latin typeface="Helvetica" pitchFamily="34" charset="0"/>
              </a:rPr>
            </a:br>
            <a:r>
              <a:rPr lang="en-US" b="1" dirty="0" smtClean="0">
                <a:solidFill>
                  <a:schemeClr val="tx1">
                    <a:lumMod val="85000"/>
                    <a:lumOff val="15000"/>
                  </a:schemeClr>
                </a:solidFill>
                <a:latin typeface="Helvetica" pitchFamily="34" charset="0"/>
              </a:rPr>
              <a:t>Lima, Peru</a:t>
            </a:r>
            <a:endParaRPr lang="en-US" sz="2800" b="1" dirty="0" smtClean="0">
              <a:solidFill>
                <a:schemeClr val="tx1">
                  <a:lumMod val="85000"/>
                  <a:lumOff val="15000"/>
                </a:schemeClr>
              </a:solidFill>
              <a:latin typeface="Helvetica" pitchFamily="34" charset="0"/>
            </a:endParaRPr>
          </a:p>
          <a:p>
            <a:r>
              <a:rPr lang="en-US" sz="2800" dirty="0" smtClean="0">
                <a:solidFill>
                  <a:schemeClr val="tx1">
                    <a:lumMod val="85000"/>
                    <a:lumOff val="15000"/>
                  </a:schemeClr>
                </a:solidFill>
                <a:latin typeface="Helvetica" pitchFamily="34" charset="0"/>
              </a:rPr>
              <a:t>8-9 July 2014</a:t>
            </a:r>
          </a:p>
          <a:p>
            <a:endParaRPr lang="en-US" dirty="0"/>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6" name="Picture 5" descr="S:\GLOBAL PROGRAMME\GP Reporting\SNA-GP 2013 Annual Report\Photos for the Report\Aerial view of Bolivia forests towards Cobija.  Serena Fortu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2133600"/>
            <a:ext cx="9144000" cy="5257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33400" y="1364159"/>
            <a:ext cx="8382000" cy="769441"/>
          </a:xfrm>
          <a:prstGeom prst="rect">
            <a:avLst/>
          </a:prstGeom>
          <a:noFill/>
        </p:spPr>
        <p:txBody>
          <a:bodyPr wrap="square" rtlCol="0">
            <a:spAutoFit/>
          </a:bodyPr>
          <a:lstStyle/>
          <a:p>
            <a:pPr algn="ctr"/>
            <a:r>
              <a:rPr lang="fr-CH" sz="4400" b="1" dirty="0" smtClean="0"/>
              <a:t>Programme Progress </a:t>
            </a:r>
            <a:r>
              <a:rPr lang="fr-CH" sz="4400" b="1" dirty="0" err="1" smtClean="0"/>
              <a:t>since</a:t>
            </a:r>
            <a:r>
              <a:rPr lang="fr-CH" sz="4400" b="1" dirty="0" smtClean="0"/>
              <a:t> PB11</a:t>
            </a:r>
            <a:endParaRPr lang="fr-CH" sz="4400" b="1" dirty="0"/>
          </a:p>
        </p:txBody>
      </p:sp>
    </p:spTree>
    <p:extLst>
      <p:ext uri="{BB962C8B-B14F-4D97-AF65-F5344CB8AC3E}">
        <p14:creationId xmlns:p14="http://schemas.microsoft.com/office/powerpoint/2010/main" val="844045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457200"/>
            <a:ext cx="8229600" cy="96043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err="1"/>
              <a:t>Eleventh</a:t>
            </a:r>
            <a:r>
              <a:rPr lang="fr-CH" sz="3200" b="1" dirty="0"/>
              <a:t> Policy </a:t>
            </a:r>
            <a:r>
              <a:rPr lang="fr-CH" sz="3200" b="1" dirty="0" err="1"/>
              <a:t>Board</a:t>
            </a:r>
            <a:endParaRPr lang="fr-CH" sz="3200" b="1" dirty="0"/>
          </a:p>
          <a:p>
            <a:r>
              <a:rPr lang="fr-CH" sz="3200" b="1" dirty="0" smtClean="0"/>
              <a:t>Key </a:t>
            </a:r>
            <a:r>
              <a:rPr lang="fr-CH" sz="3200" b="1" dirty="0" err="1" smtClean="0"/>
              <a:t>Decisions</a:t>
            </a:r>
            <a:endParaRPr lang="fr-CH" sz="3200" b="1" dirty="0" smtClean="0"/>
          </a:p>
          <a:p>
            <a:r>
              <a:rPr lang="fr-CH" sz="3200" b="1" dirty="0" smtClean="0"/>
              <a:t> </a:t>
            </a:r>
            <a:endParaRPr lang="fr-CH" sz="3200" b="1" dirty="0"/>
          </a:p>
        </p:txBody>
      </p:sp>
      <p:grpSp>
        <p:nvGrpSpPr>
          <p:cNvPr id="12" name="Group 11"/>
          <p:cNvGrpSpPr/>
          <p:nvPr/>
        </p:nvGrpSpPr>
        <p:grpSpPr>
          <a:xfrm>
            <a:off x="7416444" y="334204"/>
            <a:ext cx="1575155" cy="961196"/>
            <a:chOff x="451227" y="751867"/>
            <a:chExt cx="2446733" cy="2745988"/>
          </a:xfrm>
        </p:grpSpPr>
        <p:sp>
          <p:nvSpPr>
            <p:cNvPr id="13" name="Rectangular Callout 12"/>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2" name="Rectangle 1"/>
          <p:cNvSpPr/>
          <p:nvPr/>
        </p:nvSpPr>
        <p:spPr>
          <a:xfrm>
            <a:off x="345249" y="1570892"/>
            <a:ext cx="8453501" cy="4739759"/>
          </a:xfrm>
          <a:prstGeom prst="rect">
            <a:avLst/>
          </a:prstGeom>
        </p:spPr>
        <p:txBody>
          <a:bodyPr wrap="square">
            <a:spAutoFit/>
          </a:bodyPr>
          <a:lstStyle/>
          <a:p>
            <a:pPr marL="342900" indent="-342900">
              <a:buFont typeface="Arial" panose="020B0604020202020204" pitchFamily="34" charset="0"/>
              <a:buChar char="•"/>
            </a:pPr>
            <a:r>
              <a:rPr lang="en-US" sz="2400" b="1" dirty="0" smtClean="0"/>
              <a:t>Bangladesh’s fund allocation </a:t>
            </a:r>
            <a:r>
              <a:rPr lang="en-US" sz="2400" b="1" dirty="0"/>
              <a:t>request </a:t>
            </a:r>
            <a:r>
              <a:rPr lang="en-US" sz="2400" dirty="0" smtClean="0"/>
              <a:t>of </a:t>
            </a:r>
            <a:r>
              <a:rPr lang="en-US" sz="2400" dirty="0"/>
              <a:t>US$ 2.3 million for its National </a:t>
            </a:r>
            <a:r>
              <a:rPr lang="en-US" sz="2400" dirty="0" smtClean="0"/>
              <a:t>Programme approved</a:t>
            </a:r>
            <a:endParaRPr lang="en-US" sz="2400" dirty="0"/>
          </a:p>
          <a:p>
            <a:pPr lvl="0"/>
            <a:endParaRPr lang="en-US" sz="1000" dirty="0" smtClean="0">
              <a:solidFill>
                <a:prstClr val="black"/>
              </a:solidFill>
            </a:endParaRPr>
          </a:p>
          <a:p>
            <a:pPr marL="342900" indent="-342900">
              <a:buFont typeface="Arial" panose="020B0604020202020204" pitchFamily="34" charset="0"/>
              <a:buChar char="•"/>
            </a:pPr>
            <a:r>
              <a:rPr lang="en-US" sz="2400" b="1" dirty="0">
                <a:solidFill>
                  <a:prstClr val="black"/>
                </a:solidFill>
              </a:rPr>
              <a:t>P</a:t>
            </a:r>
            <a:r>
              <a:rPr lang="en-US" sz="2400" b="1" dirty="0" smtClean="0">
                <a:solidFill>
                  <a:prstClr val="black"/>
                </a:solidFill>
              </a:rPr>
              <a:t>roposed </a:t>
            </a:r>
            <a:r>
              <a:rPr lang="en-US" sz="2400" b="1" dirty="0">
                <a:solidFill>
                  <a:prstClr val="black"/>
                </a:solidFill>
              </a:rPr>
              <a:t>changes to and no-cost extension of Panama’s National </a:t>
            </a:r>
            <a:r>
              <a:rPr lang="en-US" sz="2400" b="1" dirty="0" err="1">
                <a:solidFill>
                  <a:prstClr val="black"/>
                </a:solidFill>
              </a:rPr>
              <a:t>Programme</a:t>
            </a:r>
            <a:r>
              <a:rPr lang="en-US" sz="2400" dirty="0">
                <a:solidFill>
                  <a:prstClr val="black"/>
                </a:solidFill>
              </a:rPr>
              <a:t> </a:t>
            </a:r>
            <a:r>
              <a:rPr lang="en-US" sz="2400" dirty="0" smtClean="0">
                <a:solidFill>
                  <a:prstClr val="black"/>
                </a:solidFill>
              </a:rPr>
              <a:t>approved until </a:t>
            </a:r>
            <a:r>
              <a:rPr lang="en-US" sz="2400" dirty="0">
                <a:solidFill>
                  <a:prstClr val="black"/>
                </a:solidFill>
              </a:rPr>
              <a:t>June </a:t>
            </a:r>
            <a:r>
              <a:rPr lang="en-US" sz="2400" dirty="0" smtClean="0">
                <a:solidFill>
                  <a:prstClr val="black"/>
                </a:solidFill>
              </a:rPr>
              <a:t>2015, leading to reopening of Panama’s National Programme</a:t>
            </a:r>
            <a:endParaRPr lang="en-US" sz="2400" dirty="0">
              <a:solidFill>
                <a:prstClr val="black"/>
              </a:solidFill>
            </a:endParaRPr>
          </a:p>
          <a:p>
            <a:pPr lvl="0"/>
            <a:endParaRPr lang="en-US" sz="1000" dirty="0" smtClean="0"/>
          </a:p>
          <a:p>
            <a:pPr marL="342900" lvl="0" indent="-342900">
              <a:buFont typeface="Arial" panose="020B0604020202020204" pitchFamily="34" charset="0"/>
              <a:buChar char="•"/>
            </a:pPr>
            <a:r>
              <a:rPr lang="en-US" sz="2400" dirty="0" smtClean="0"/>
              <a:t>Decision on the Review of the </a:t>
            </a:r>
            <a:r>
              <a:rPr lang="en-US" sz="2400" b="1" dirty="0" smtClean="0"/>
              <a:t>Policy </a:t>
            </a:r>
            <a:r>
              <a:rPr lang="en-US" sz="2400" b="1" dirty="0"/>
              <a:t>Board </a:t>
            </a:r>
            <a:r>
              <a:rPr lang="en-US" sz="2400" b="1" dirty="0" smtClean="0"/>
              <a:t>Structure</a:t>
            </a:r>
            <a:r>
              <a:rPr lang="en-US" sz="2400" dirty="0" smtClean="0"/>
              <a:t>:</a:t>
            </a:r>
          </a:p>
          <a:p>
            <a:pPr marL="722313" indent="-342900">
              <a:buFont typeface="Courier New" panose="02070309020205020404" pitchFamily="49" charset="0"/>
              <a:buChar char="o"/>
            </a:pPr>
            <a:r>
              <a:rPr lang="en-US" sz="2000" dirty="0" smtClean="0"/>
              <a:t>Rotation of countries: 2 new members per region at PB12</a:t>
            </a:r>
          </a:p>
          <a:p>
            <a:pPr marL="722313" indent="-342900">
              <a:buFont typeface="Courier New" panose="02070309020205020404" pitchFamily="49" charset="0"/>
              <a:buChar char="o"/>
            </a:pPr>
            <a:r>
              <a:rPr lang="fr-CH" sz="2000" dirty="0" err="1" smtClean="0"/>
              <a:t>Sponsorship</a:t>
            </a:r>
            <a:r>
              <a:rPr lang="fr-CH" sz="2000" dirty="0" smtClean="0"/>
              <a:t> </a:t>
            </a:r>
            <a:r>
              <a:rPr lang="fr-CH" sz="2000" dirty="0"/>
              <a:t>of </a:t>
            </a:r>
            <a:r>
              <a:rPr lang="fr-CH" sz="2000" dirty="0" err="1"/>
              <a:t>observers</a:t>
            </a:r>
            <a:r>
              <a:rPr lang="fr-CH" sz="2000" dirty="0"/>
              <a:t> </a:t>
            </a:r>
            <a:r>
              <a:rPr lang="fr-CH" sz="2000" dirty="0" smtClean="0"/>
              <a:t>: 2 country </a:t>
            </a:r>
            <a:r>
              <a:rPr lang="fr-CH" sz="2000" dirty="0" err="1" smtClean="0"/>
              <a:t>observers</a:t>
            </a:r>
            <a:r>
              <a:rPr lang="fr-CH" sz="2000" dirty="0" smtClean="0"/>
              <a:t> per </a:t>
            </a:r>
            <a:r>
              <a:rPr lang="fr-CH" sz="2000" dirty="0" err="1" smtClean="0"/>
              <a:t>region</a:t>
            </a:r>
            <a:r>
              <a:rPr lang="fr-CH" sz="2000" dirty="0" smtClean="0"/>
              <a:t> </a:t>
            </a:r>
            <a:r>
              <a:rPr lang="fr-CH" sz="2000" dirty="0" err="1" smtClean="0"/>
              <a:t>at</a:t>
            </a:r>
            <a:r>
              <a:rPr lang="fr-CH" sz="2000" dirty="0" smtClean="0"/>
              <a:t> </a:t>
            </a:r>
            <a:r>
              <a:rPr lang="fr-CH" sz="2000" dirty="0" err="1" smtClean="0"/>
              <a:t>each</a:t>
            </a:r>
            <a:r>
              <a:rPr lang="fr-CH" sz="2000" dirty="0" smtClean="0"/>
              <a:t> PB</a:t>
            </a:r>
          </a:p>
          <a:p>
            <a:pPr marL="722313" indent="-342900">
              <a:buFont typeface="Courier New" panose="02070309020205020404" pitchFamily="49" charset="0"/>
              <a:buChar char="o"/>
            </a:pPr>
            <a:r>
              <a:rPr lang="fr-CH" sz="2000" dirty="0" smtClean="0"/>
              <a:t>Agreed process for development of SNA workplan and budget</a:t>
            </a:r>
          </a:p>
          <a:p>
            <a:pPr marL="722313" indent="-342900">
              <a:buFont typeface="Courier New" panose="02070309020205020404" pitchFamily="49" charset="0"/>
              <a:buChar char="o"/>
            </a:pPr>
            <a:r>
              <a:rPr lang="fr-CH" sz="2000" dirty="0" smtClean="0"/>
              <a:t>Agreed roadmap for dealing with ‘longer term’ issues in 2015</a:t>
            </a:r>
          </a:p>
          <a:p>
            <a:pPr lvl="0"/>
            <a:endParaRPr lang="en-US" sz="1000" dirty="0" smtClean="0"/>
          </a:p>
          <a:p>
            <a:pPr marL="342900" lvl="0" indent="-342900">
              <a:buFont typeface="Arial"/>
              <a:buChar char="•"/>
            </a:pPr>
            <a:r>
              <a:rPr lang="en-US" sz="2400" b="1" dirty="0" smtClean="0">
                <a:solidFill>
                  <a:prstClr val="black"/>
                </a:solidFill>
              </a:rPr>
              <a:t>2014 SNA </a:t>
            </a:r>
            <a:r>
              <a:rPr lang="en-US" sz="2400" b="1" dirty="0">
                <a:solidFill>
                  <a:prstClr val="black"/>
                </a:solidFill>
              </a:rPr>
              <a:t>W</a:t>
            </a:r>
            <a:r>
              <a:rPr lang="en-US" sz="2400" b="1" dirty="0" smtClean="0">
                <a:solidFill>
                  <a:prstClr val="black"/>
                </a:solidFill>
              </a:rPr>
              <a:t>ork Plan and Budget revision </a:t>
            </a:r>
            <a:r>
              <a:rPr lang="en-US" sz="2400" dirty="0" smtClean="0">
                <a:solidFill>
                  <a:prstClr val="black"/>
                </a:solidFill>
              </a:rPr>
              <a:t>of US$ 24.7 million approved</a:t>
            </a:r>
          </a:p>
        </p:txBody>
      </p:sp>
    </p:spTree>
    <p:extLst>
      <p:ext uri="{BB962C8B-B14F-4D97-AF65-F5344CB8AC3E}">
        <p14:creationId xmlns:p14="http://schemas.microsoft.com/office/powerpoint/2010/main" val="10008158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33400" y="609600"/>
            <a:ext cx="8229600" cy="96043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Inter-</a:t>
            </a:r>
            <a:r>
              <a:rPr lang="fr-CH" sz="3200" b="1" dirty="0" err="1" smtClean="0"/>
              <a:t>sessional</a:t>
            </a:r>
            <a:r>
              <a:rPr lang="fr-CH" sz="3200" b="1" dirty="0" smtClean="0"/>
              <a:t> </a:t>
            </a:r>
            <a:r>
              <a:rPr lang="fr-CH" sz="3200" b="1" dirty="0" err="1" smtClean="0"/>
              <a:t>decisions</a:t>
            </a:r>
            <a:endParaRPr lang="fr-CH" sz="3200" b="1" dirty="0"/>
          </a:p>
        </p:txBody>
      </p:sp>
      <p:grpSp>
        <p:nvGrpSpPr>
          <p:cNvPr id="13" name="Group 12"/>
          <p:cNvGrpSpPr/>
          <p:nvPr/>
        </p:nvGrpSpPr>
        <p:grpSpPr>
          <a:xfrm>
            <a:off x="7416444" y="334204"/>
            <a:ext cx="1575155" cy="961196"/>
            <a:chOff x="451227" y="751867"/>
            <a:chExt cx="2446733" cy="2745988"/>
          </a:xfrm>
        </p:grpSpPr>
        <p:sp>
          <p:nvSpPr>
            <p:cNvPr id="14" name="Rectangular Callout 13"/>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5"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2" name="TextBox 1"/>
          <p:cNvSpPr txBox="1"/>
          <p:nvPr/>
        </p:nvSpPr>
        <p:spPr>
          <a:xfrm>
            <a:off x="457200" y="2057400"/>
            <a:ext cx="8337483" cy="3046988"/>
          </a:xfrm>
          <a:prstGeom prst="rect">
            <a:avLst/>
          </a:prstGeom>
          <a:noFill/>
        </p:spPr>
        <p:txBody>
          <a:bodyPr wrap="square" rtlCol="0">
            <a:spAutoFit/>
          </a:bodyPr>
          <a:lstStyle/>
          <a:p>
            <a:r>
              <a:rPr lang="fr-CH" sz="2400" b="1" dirty="0" err="1" smtClean="0"/>
              <a:t>Decision</a:t>
            </a:r>
            <a:r>
              <a:rPr lang="fr-CH" sz="2400" b="1" dirty="0" smtClean="0"/>
              <a:t> 30 </a:t>
            </a:r>
            <a:r>
              <a:rPr lang="fr-CH" sz="2400" dirty="0" smtClean="0"/>
              <a:t>–  Malawi accepted as a partner</a:t>
            </a:r>
          </a:p>
          <a:p>
            <a:endParaRPr lang="fr-CH" sz="2400" dirty="0"/>
          </a:p>
          <a:p>
            <a:r>
              <a:rPr lang="fr-CH" sz="2400" b="1" dirty="0" smtClean="0"/>
              <a:t>Decision 31 </a:t>
            </a:r>
            <a:r>
              <a:rPr lang="fr-CH" sz="2400" dirty="0" smtClean="0"/>
              <a:t>–  Colombia no-cost </a:t>
            </a:r>
            <a:r>
              <a:rPr lang="en-US" sz="2400" dirty="0" smtClean="0"/>
              <a:t>extension</a:t>
            </a:r>
            <a:endParaRPr lang="fr-CH" sz="2400" dirty="0"/>
          </a:p>
          <a:p>
            <a:endParaRPr lang="fr-CH" sz="2400" dirty="0" smtClean="0"/>
          </a:p>
          <a:p>
            <a:r>
              <a:rPr lang="fr-CH" sz="2400" b="1" dirty="0" smtClean="0"/>
              <a:t>Decision 32 </a:t>
            </a:r>
            <a:r>
              <a:rPr lang="fr-CH" sz="2400" dirty="0" smtClean="0"/>
              <a:t>–  Guinea Bissau accepted as a partner</a:t>
            </a:r>
          </a:p>
          <a:p>
            <a:endParaRPr lang="fr-CH" sz="2400" dirty="0"/>
          </a:p>
          <a:p>
            <a:pPr marL="1800225" indent="-1800225"/>
            <a:r>
              <a:rPr lang="fr-CH" sz="2400" b="1" dirty="0" smtClean="0"/>
              <a:t>Decision 33 </a:t>
            </a:r>
            <a:r>
              <a:rPr lang="fr-CH" sz="2400" dirty="0"/>
              <a:t>-</a:t>
            </a:r>
            <a:r>
              <a:rPr lang="fr-CH" sz="2400" dirty="0" smtClean="0"/>
              <a:t>   </a:t>
            </a:r>
            <a:r>
              <a:rPr lang="en-GB" sz="2400" dirty="0" smtClean="0"/>
              <a:t>the Republic of Equatorial Guinea and the Republic of Chad accepted as partners </a:t>
            </a:r>
            <a:endParaRPr lang="fr-CH" sz="2400" dirty="0"/>
          </a:p>
        </p:txBody>
      </p:sp>
    </p:spTree>
    <p:extLst>
      <p:ext uri="{BB962C8B-B14F-4D97-AF65-F5344CB8AC3E}">
        <p14:creationId xmlns:p14="http://schemas.microsoft.com/office/powerpoint/2010/main" val="5168267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Highlights of </a:t>
            </a:r>
            <a:r>
              <a:rPr lang="fr-CH" sz="3200" b="1" dirty="0"/>
              <a:t>P</a:t>
            </a:r>
            <a:r>
              <a:rPr lang="fr-CH" sz="3200" b="1" dirty="0" smtClean="0"/>
              <a:t>rogress </a:t>
            </a:r>
            <a:endParaRPr lang="fr-CH" sz="3200" b="1" dirty="0"/>
          </a:p>
        </p:txBody>
      </p:sp>
      <p:grpSp>
        <p:nvGrpSpPr>
          <p:cNvPr id="13" name="Group 12"/>
          <p:cNvGrpSpPr/>
          <p:nvPr/>
        </p:nvGrpSpPr>
        <p:grpSpPr>
          <a:xfrm>
            <a:off x="7416444" y="334204"/>
            <a:ext cx="1575155" cy="961196"/>
            <a:chOff x="451227" y="751867"/>
            <a:chExt cx="2446733" cy="2745988"/>
          </a:xfrm>
        </p:grpSpPr>
        <p:sp>
          <p:nvSpPr>
            <p:cNvPr id="14" name="Rectangular Callout 13"/>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5"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8" name="TextBox 7"/>
          <p:cNvSpPr txBox="1"/>
          <p:nvPr/>
        </p:nvSpPr>
        <p:spPr>
          <a:xfrm>
            <a:off x="304800" y="1524000"/>
            <a:ext cx="8680842" cy="3785652"/>
          </a:xfrm>
          <a:prstGeom prst="rect">
            <a:avLst/>
          </a:prstGeom>
          <a:noFill/>
        </p:spPr>
        <p:txBody>
          <a:bodyPr wrap="square" rtlCol="0">
            <a:spAutoFit/>
          </a:bodyPr>
          <a:lstStyle/>
          <a:p>
            <a:pPr marL="342900" indent="-342900">
              <a:buFont typeface="Arial"/>
              <a:buChar char="•"/>
            </a:pPr>
            <a:endParaRPr lang="en-CA" sz="2400" dirty="0" smtClean="0"/>
          </a:p>
          <a:p>
            <a:pPr marL="342900" indent="-342900">
              <a:buFont typeface="Arial"/>
              <a:buChar char="•"/>
            </a:pPr>
            <a:r>
              <a:rPr lang="en-CA" sz="2400" dirty="0" smtClean="0"/>
              <a:t>Panama’s National Programme resumed implementation </a:t>
            </a:r>
          </a:p>
          <a:p>
            <a:pPr marL="342900" indent="-342900">
              <a:buFont typeface="Arial"/>
              <a:buChar char="•"/>
            </a:pPr>
            <a:endParaRPr lang="en-CA" sz="2400" dirty="0" smtClean="0"/>
          </a:p>
          <a:p>
            <a:pPr marL="342900" indent="-342900">
              <a:buFont typeface="Arial"/>
              <a:buChar char="•"/>
            </a:pPr>
            <a:endParaRPr lang="en-CA" sz="2400" dirty="0"/>
          </a:p>
          <a:p>
            <a:pPr marL="342900" indent="-342900">
              <a:buFont typeface="Arial"/>
              <a:buChar char="•"/>
            </a:pPr>
            <a:r>
              <a:rPr lang="en-CA" sz="2400" dirty="0" smtClean="0"/>
              <a:t>A 19 point agreement beyond the UN-REDD was signed between ANAM and the traditional indigenous authorities </a:t>
            </a:r>
          </a:p>
          <a:p>
            <a:pPr marL="342900" indent="-342900">
              <a:buFont typeface="Arial"/>
              <a:buChar char="•"/>
            </a:pPr>
            <a:endParaRPr lang="en-CA" sz="2400" dirty="0" smtClean="0"/>
          </a:p>
          <a:p>
            <a:pPr marL="342900" indent="-342900">
              <a:buFont typeface="Arial"/>
              <a:buChar char="•"/>
            </a:pPr>
            <a:endParaRPr lang="en-CA" sz="2400" dirty="0" smtClean="0"/>
          </a:p>
          <a:p>
            <a:pPr marL="342900" indent="-342900">
              <a:buFont typeface="Arial"/>
              <a:buChar char="•"/>
            </a:pPr>
            <a:r>
              <a:rPr lang="en-CA" sz="2400" dirty="0" smtClean="0"/>
              <a:t>COONAPIP was integrated into the national UN-REDD steering committee as a full member with full rights</a:t>
            </a:r>
          </a:p>
        </p:txBody>
      </p:sp>
    </p:spTree>
    <p:extLst>
      <p:ext uri="{BB962C8B-B14F-4D97-AF65-F5344CB8AC3E}">
        <p14:creationId xmlns:p14="http://schemas.microsoft.com/office/powerpoint/2010/main" val="16023344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Highlights of </a:t>
            </a:r>
            <a:r>
              <a:rPr lang="fr-CH" sz="3200" b="1" dirty="0"/>
              <a:t>P</a:t>
            </a:r>
            <a:r>
              <a:rPr lang="fr-CH" sz="3200" b="1" dirty="0" smtClean="0"/>
              <a:t>rogress </a:t>
            </a:r>
            <a:endParaRPr lang="fr-CH" sz="3200" b="1" dirty="0"/>
          </a:p>
        </p:txBody>
      </p:sp>
      <p:grpSp>
        <p:nvGrpSpPr>
          <p:cNvPr id="13" name="Group 12"/>
          <p:cNvGrpSpPr/>
          <p:nvPr/>
        </p:nvGrpSpPr>
        <p:grpSpPr>
          <a:xfrm>
            <a:off x="7416444" y="334204"/>
            <a:ext cx="1575155" cy="961196"/>
            <a:chOff x="451227" y="751867"/>
            <a:chExt cx="2446733" cy="2745988"/>
          </a:xfrm>
        </p:grpSpPr>
        <p:sp>
          <p:nvSpPr>
            <p:cNvPr id="14" name="Rectangular Callout 13"/>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5"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8" name="TextBox 7"/>
          <p:cNvSpPr txBox="1"/>
          <p:nvPr/>
        </p:nvSpPr>
        <p:spPr>
          <a:xfrm>
            <a:off x="304800" y="1581636"/>
            <a:ext cx="8680842" cy="3600986"/>
          </a:xfrm>
          <a:prstGeom prst="rect">
            <a:avLst/>
          </a:prstGeom>
          <a:noFill/>
        </p:spPr>
        <p:txBody>
          <a:bodyPr wrap="square" rtlCol="0">
            <a:spAutoFit/>
          </a:bodyPr>
          <a:lstStyle/>
          <a:p>
            <a:pPr marL="342900" indent="-342900">
              <a:buFont typeface="Arial"/>
              <a:buChar char="•"/>
            </a:pPr>
            <a:endParaRPr lang="en-CA" sz="2400" dirty="0" smtClean="0"/>
          </a:p>
          <a:p>
            <a:pPr marL="342900" indent="-342900">
              <a:buFont typeface="Arial"/>
              <a:buChar char="•"/>
            </a:pPr>
            <a:r>
              <a:rPr lang="en-CA" sz="2400" dirty="0" smtClean="0"/>
              <a:t>Regions </a:t>
            </a:r>
            <a:r>
              <a:rPr lang="en-CA" sz="2400" dirty="0"/>
              <a:t>completed rotation of </a:t>
            </a:r>
            <a:r>
              <a:rPr lang="en-CA" sz="2400" dirty="0" smtClean="0"/>
              <a:t>seats: </a:t>
            </a:r>
            <a:r>
              <a:rPr lang="en-CA" sz="2400" dirty="0"/>
              <a:t>6 new </a:t>
            </a:r>
            <a:r>
              <a:rPr lang="en-CA" sz="2400" dirty="0" smtClean="0"/>
              <a:t>country members</a:t>
            </a:r>
            <a:endParaRPr lang="en-CA" sz="2400" dirty="0"/>
          </a:p>
          <a:p>
            <a:pPr marL="342900" indent="-342900">
              <a:buFont typeface="Arial"/>
              <a:buChar char="•"/>
            </a:pPr>
            <a:endParaRPr lang="en-CA" sz="2400" dirty="0" smtClean="0"/>
          </a:p>
          <a:p>
            <a:pPr marL="342900" indent="-342900">
              <a:buFont typeface="Arial"/>
              <a:buChar char="•"/>
            </a:pPr>
            <a:r>
              <a:rPr lang="en-CA" sz="2400" dirty="0" smtClean="0"/>
              <a:t>Regional </a:t>
            </a:r>
            <a:r>
              <a:rPr lang="en-CA" sz="2400" dirty="0"/>
              <a:t>capacity building workshops (May 2014</a:t>
            </a:r>
            <a:r>
              <a:rPr lang="en-CA" sz="2400" dirty="0" smtClean="0"/>
              <a:t>)</a:t>
            </a:r>
          </a:p>
          <a:p>
            <a:pPr marL="342900" indent="-342900">
              <a:buFont typeface="Arial"/>
              <a:buChar char="•"/>
            </a:pPr>
            <a:endParaRPr lang="en-CA" sz="2400" dirty="0" smtClean="0"/>
          </a:p>
          <a:p>
            <a:pPr marL="342900" indent="-342900">
              <a:buFont typeface="Arial"/>
              <a:buChar char="•"/>
            </a:pPr>
            <a:r>
              <a:rPr lang="en-CA" sz="2400" dirty="0" smtClean="0"/>
              <a:t>Learning </a:t>
            </a:r>
            <a:r>
              <a:rPr lang="en-CA" sz="2400" dirty="0"/>
              <a:t>from delivery </a:t>
            </a:r>
            <a:endParaRPr lang="en-CA" sz="2400" dirty="0" smtClean="0"/>
          </a:p>
          <a:p>
            <a:pPr marL="800100" lvl="1" indent="-342900">
              <a:buFont typeface="Courier New"/>
              <a:buChar char="o"/>
            </a:pPr>
            <a:r>
              <a:rPr lang="en-CA" sz="2000" dirty="0" smtClean="0"/>
              <a:t>Completion of </a:t>
            </a:r>
            <a:r>
              <a:rPr lang="en-CA" sz="2000" b="1" dirty="0" smtClean="0"/>
              <a:t>Programme Evaluation </a:t>
            </a:r>
          </a:p>
          <a:p>
            <a:pPr marL="800100" lvl="1" indent="-342900">
              <a:buFont typeface="Courier New"/>
              <a:buChar char="o"/>
            </a:pPr>
            <a:r>
              <a:rPr lang="en-CA" sz="2000" dirty="0" smtClean="0"/>
              <a:t>Launch of 5 Year Report (2008-2013): </a:t>
            </a:r>
            <a:r>
              <a:rPr lang="en-CA" sz="2000" b="1" dirty="0" smtClean="0"/>
              <a:t>On the Road to REDD+</a:t>
            </a:r>
            <a:endParaRPr lang="en-CA" sz="1000" dirty="0" smtClean="0"/>
          </a:p>
          <a:p>
            <a:pPr marL="342900" indent="-342900">
              <a:buFont typeface="Arial"/>
              <a:buChar char="•"/>
            </a:pPr>
            <a:endParaRPr lang="en-CA" sz="2400" dirty="0" smtClean="0"/>
          </a:p>
          <a:p>
            <a:endParaRPr lang="en-CA" sz="1000" dirty="0" smtClean="0"/>
          </a:p>
          <a:p>
            <a:pPr marL="342900" indent="-342900">
              <a:buFont typeface="Arial"/>
              <a:buChar char="•"/>
            </a:pPr>
            <a:endParaRPr lang="en-CA" sz="1000" dirty="0"/>
          </a:p>
        </p:txBody>
      </p:sp>
    </p:spTree>
    <p:extLst>
      <p:ext uri="{BB962C8B-B14F-4D97-AF65-F5344CB8AC3E}">
        <p14:creationId xmlns:p14="http://schemas.microsoft.com/office/powerpoint/2010/main" val="34195838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7416444" y="334204"/>
            <a:ext cx="1575155" cy="961196"/>
            <a:chOff x="451227" y="751867"/>
            <a:chExt cx="2446733" cy="2745988"/>
          </a:xfrm>
        </p:grpSpPr>
        <p:sp>
          <p:nvSpPr>
            <p:cNvPr id="8" name="Rectangular Callout 7"/>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11" name="Rectangle 10"/>
          <p:cNvSpPr/>
          <p:nvPr/>
        </p:nvSpPr>
        <p:spPr>
          <a:xfrm>
            <a:off x="355019" y="1752600"/>
            <a:ext cx="8555682" cy="3724096"/>
          </a:xfrm>
          <a:prstGeom prst="rect">
            <a:avLst/>
          </a:prstGeom>
          <a:noFill/>
        </p:spPr>
        <p:txBody>
          <a:bodyPr wrap="square">
            <a:spAutoFit/>
          </a:bodyPr>
          <a:lstStyle/>
          <a:p>
            <a:pPr marL="342900" indent="-342900">
              <a:buFont typeface="Arial" panose="020B0604020202020204" pitchFamily="34" charset="0"/>
              <a:buChar char="•"/>
            </a:pPr>
            <a:r>
              <a:rPr lang="en-US" sz="2400" dirty="0" smtClean="0"/>
              <a:t>Announcement of </a:t>
            </a:r>
            <a:r>
              <a:rPr lang="en-US" sz="2400" b="1" dirty="0"/>
              <a:t>The East Africa Initiative on Illegal Timber Trade and REDD+ </a:t>
            </a:r>
            <a:r>
              <a:rPr lang="fr-CH" sz="2400" dirty="0" err="1"/>
              <a:t>that</a:t>
            </a:r>
            <a:r>
              <a:rPr lang="fr-CH" sz="2400" dirty="0"/>
              <a:t> </a:t>
            </a:r>
            <a:r>
              <a:rPr lang="fr-CH" sz="2400" dirty="0" err="1"/>
              <a:t>unites</a:t>
            </a:r>
            <a:r>
              <a:rPr lang="fr-CH" sz="2400" dirty="0"/>
              <a:t> </a:t>
            </a:r>
            <a:r>
              <a:rPr lang="en-US" sz="2400" dirty="0"/>
              <a:t>Kenya, Uganda and Tanzania </a:t>
            </a:r>
            <a:endParaRPr lang="en-CA" sz="2400" dirty="0"/>
          </a:p>
          <a:p>
            <a:endParaRPr lang="fr-CH" sz="2400" b="1" dirty="0"/>
          </a:p>
          <a:p>
            <a:pPr marL="342900" indent="-342900">
              <a:buFont typeface="Arial" panose="020B0604020202020204" pitchFamily="34" charset="0"/>
              <a:buChar char="•"/>
            </a:pPr>
            <a:r>
              <a:rPr lang="fr-CH" sz="2400" dirty="0" smtClean="0"/>
              <a:t>Support for the preparation of the Secretary General’s </a:t>
            </a:r>
            <a:r>
              <a:rPr lang="fr-CH" sz="2400" b="1" dirty="0" smtClean="0"/>
              <a:t>Climate Summit 2014 </a:t>
            </a:r>
            <a:r>
              <a:rPr lang="fr-CH" sz="2400" dirty="0"/>
              <a:t>and </a:t>
            </a:r>
            <a:r>
              <a:rPr lang="fr-CH" sz="2400" dirty="0" smtClean="0"/>
              <a:t>the preparatory </a:t>
            </a:r>
            <a:r>
              <a:rPr lang="fr-CH" sz="2400" b="1" dirty="0" smtClean="0"/>
              <a:t>Abu </a:t>
            </a:r>
            <a:r>
              <a:rPr lang="fr-CH" sz="2400" b="1" dirty="0"/>
              <a:t>Dhabi Ascent</a:t>
            </a:r>
          </a:p>
          <a:p>
            <a:pPr marL="342900" indent="-342900">
              <a:buFont typeface="Arial" panose="020B0604020202020204" pitchFamily="34" charset="0"/>
              <a:buChar char="•"/>
            </a:pPr>
            <a:endParaRPr lang="fr-CH" sz="2400" dirty="0" smtClean="0"/>
          </a:p>
          <a:p>
            <a:pPr marL="342900" indent="-342900">
              <a:buFont typeface="Arial" panose="020B0604020202020204" pitchFamily="34" charset="0"/>
              <a:buChar char="•"/>
            </a:pPr>
            <a:r>
              <a:rPr lang="fr-CH" sz="2400" dirty="0" err="1" smtClean="0"/>
              <a:t>Ongoing</a:t>
            </a:r>
            <a:r>
              <a:rPr lang="fr-CH" sz="2400" dirty="0" smtClean="0"/>
              <a:t> </a:t>
            </a:r>
            <a:r>
              <a:rPr lang="fr-CH" sz="2400" b="1" dirty="0" smtClean="0"/>
              <a:t>upgrade of information communications </a:t>
            </a:r>
            <a:r>
              <a:rPr lang="fr-CH" sz="2400" b="1" dirty="0" err="1" smtClean="0"/>
              <a:t>technology</a:t>
            </a:r>
            <a:r>
              <a:rPr lang="fr-CH" sz="2400" b="1" dirty="0" smtClean="0"/>
              <a:t> </a:t>
            </a:r>
            <a:r>
              <a:rPr lang="fr-CH" sz="2400" dirty="0" err="1" smtClean="0"/>
              <a:t>platforms</a:t>
            </a:r>
            <a:r>
              <a:rPr lang="fr-CH" sz="2400" dirty="0" smtClean="0"/>
              <a:t>, </a:t>
            </a:r>
            <a:r>
              <a:rPr lang="fr-CH" sz="2400" dirty="0" err="1" smtClean="0"/>
              <a:t>with</a:t>
            </a:r>
            <a:r>
              <a:rPr lang="fr-CH" sz="2400" dirty="0"/>
              <a:t> </a:t>
            </a:r>
            <a:r>
              <a:rPr lang="fr-CH" sz="2400" dirty="0" err="1" smtClean="0"/>
              <a:t>launch</a:t>
            </a:r>
            <a:r>
              <a:rPr lang="fr-CH" sz="2400" dirty="0" smtClean="0"/>
              <a:t> of new collaborative online </a:t>
            </a:r>
            <a:r>
              <a:rPr lang="fr-CH" sz="2400" dirty="0" err="1" smtClean="0"/>
              <a:t>platform</a:t>
            </a:r>
            <a:r>
              <a:rPr lang="fr-CH" sz="2400" dirty="0" smtClean="0"/>
              <a:t> for </a:t>
            </a:r>
            <a:r>
              <a:rPr lang="fr-CH" sz="2400" dirty="0" err="1" smtClean="0"/>
              <a:t>knowledge</a:t>
            </a:r>
            <a:r>
              <a:rPr lang="fr-CH" sz="2400" dirty="0" smtClean="0"/>
              <a:t> sharing (</a:t>
            </a:r>
            <a:r>
              <a:rPr lang="fr-CH" sz="2400" dirty="0" err="1" smtClean="0"/>
              <a:t>expected</a:t>
            </a:r>
            <a:r>
              <a:rPr lang="fr-CH" sz="2400" dirty="0" smtClean="0"/>
              <a:t> August 2014)</a:t>
            </a:r>
          </a:p>
          <a:p>
            <a:endParaRPr lang="fr-CH" sz="1000" dirty="0" smtClean="0"/>
          </a:p>
          <a:p>
            <a:endParaRPr lang="fr-CH" sz="1000" dirty="0" smtClean="0"/>
          </a:p>
        </p:txBody>
      </p:sp>
      <p:sp>
        <p:nvSpPr>
          <p:cNvPr id="10"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Highlights of </a:t>
            </a:r>
            <a:r>
              <a:rPr lang="fr-CH" sz="3200" b="1" dirty="0"/>
              <a:t>P</a:t>
            </a:r>
            <a:r>
              <a:rPr lang="fr-CH" sz="3200" b="1" dirty="0" smtClean="0"/>
              <a:t>rogress </a:t>
            </a:r>
            <a:endParaRPr lang="fr-CH" sz="3200" b="1" dirty="0"/>
          </a:p>
        </p:txBody>
      </p:sp>
    </p:spTree>
    <p:extLst>
      <p:ext uri="{BB962C8B-B14F-4D97-AF65-F5344CB8AC3E}">
        <p14:creationId xmlns:p14="http://schemas.microsoft.com/office/powerpoint/2010/main" val="2729973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Eriksson\AppData\Local\Microsoft\Windows\Temporary Internet Files\Content.Outlook\9QTNEPTH\All Partner Countries and TS Countries -without names(June201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769814"/>
            <a:ext cx="9144000" cy="5318371"/>
          </a:xfrm>
          <a:prstGeom prst="rect">
            <a:avLst/>
          </a:prstGeom>
          <a:noFill/>
          <a:extLst>
            <a:ext uri="{909E8E84-426E-40DD-AFC4-6F175D3DCCD1}">
              <a14:hiddenFill xmlns:a14="http://schemas.microsoft.com/office/drawing/2010/main">
                <a:solidFill>
                  <a:srgbClr val="FFFFFF"/>
                </a:solidFill>
              </a14:hiddenFill>
            </a:ext>
          </a:extLst>
        </p:spPr>
      </p:pic>
      <p:grpSp>
        <p:nvGrpSpPr>
          <p:cNvPr id="4" name="Group 3"/>
          <p:cNvGrpSpPr/>
          <p:nvPr/>
        </p:nvGrpSpPr>
        <p:grpSpPr>
          <a:xfrm>
            <a:off x="7416444" y="334204"/>
            <a:ext cx="1575155" cy="961196"/>
            <a:chOff x="451227" y="751867"/>
            <a:chExt cx="2446733" cy="2745988"/>
          </a:xfrm>
        </p:grpSpPr>
        <p:sp>
          <p:nvSpPr>
            <p:cNvPr id="6" name="Rectangular Callout 5"/>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Tree>
    <p:extLst>
      <p:ext uri="{BB962C8B-B14F-4D97-AF65-F5344CB8AC3E}">
        <p14:creationId xmlns:p14="http://schemas.microsoft.com/office/powerpoint/2010/main" val="6535949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5" name="Picture 4" descr="S:\GLOBAL PROGRAMME\GP Reporting\SNA-GP 2013 Annual Report\Photos for the Report\Aerial view of Bolivia forests towards Cobija.  Serena Fortu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2133600"/>
            <a:ext cx="9144000" cy="52578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33400" y="1364159"/>
            <a:ext cx="8382000" cy="769441"/>
          </a:xfrm>
          <a:prstGeom prst="rect">
            <a:avLst/>
          </a:prstGeom>
          <a:noFill/>
        </p:spPr>
        <p:txBody>
          <a:bodyPr wrap="square" rtlCol="0">
            <a:spAutoFit/>
          </a:bodyPr>
          <a:lstStyle/>
          <a:p>
            <a:pPr algn="ctr"/>
            <a:r>
              <a:rPr lang="fr-CH" sz="4400" b="1" dirty="0" smtClean="0"/>
              <a:t>SNA Progress Update</a:t>
            </a:r>
            <a:endParaRPr lang="fr-CH" sz="4400" b="1" dirty="0"/>
          </a:p>
        </p:txBody>
      </p:sp>
    </p:spTree>
    <p:extLst>
      <p:ext uri="{BB962C8B-B14F-4D97-AF65-F5344CB8AC3E}">
        <p14:creationId xmlns:p14="http://schemas.microsoft.com/office/powerpoint/2010/main" val="11772561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5099" y="1600200"/>
            <a:ext cx="8704334" cy="3970318"/>
          </a:xfrm>
          <a:prstGeom prst="rect">
            <a:avLst/>
          </a:prstGeom>
          <a:noFill/>
        </p:spPr>
        <p:txBody>
          <a:bodyPr wrap="square" rtlCol="0">
            <a:spAutoFit/>
          </a:bodyPr>
          <a:lstStyle/>
          <a:p>
            <a:pPr marL="269875" indent="-269875">
              <a:spcBef>
                <a:spcPts val="600"/>
              </a:spcBef>
              <a:spcAft>
                <a:spcPts val="1200"/>
              </a:spcAft>
              <a:buFont typeface="Wingdings" pitchFamily="2" charset="2"/>
              <a:buChar char="Ø"/>
            </a:pPr>
            <a:r>
              <a:rPr lang="fr-CH" sz="2400" dirty="0" err="1" smtClean="0"/>
              <a:t>Work</a:t>
            </a:r>
            <a:r>
              <a:rPr lang="fr-CH" sz="2400" dirty="0" smtClean="0"/>
              <a:t> plan and budget </a:t>
            </a:r>
            <a:r>
              <a:rPr lang="fr-CH" sz="2400" dirty="0" err="1" smtClean="0"/>
              <a:t>revision</a:t>
            </a:r>
            <a:r>
              <a:rPr lang="fr-CH" sz="2400" dirty="0" smtClean="0"/>
              <a:t> of 2014 </a:t>
            </a:r>
            <a:r>
              <a:rPr lang="fr-CH" sz="2400" dirty="0" err="1" smtClean="0"/>
              <a:t>approved</a:t>
            </a:r>
            <a:r>
              <a:rPr lang="fr-CH" sz="2400" dirty="0" smtClean="0"/>
              <a:t> at PB11 </a:t>
            </a:r>
            <a:r>
              <a:rPr lang="fr-CH" sz="2400" dirty="0" err="1" smtClean="0"/>
              <a:t>provided</a:t>
            </a:r>
            <a:r>
              <a:rPr lang="fr-CH" sz="2400" dirty="0" smtClean="0"/>
              <a:t> the </a:t>
            </a:r>
            <a:r>
              <a:rPr lang="fr-CH" sz="2400" dirty="0" err="1" smtClean="0"/>
              <a:t>following</a:t>
            </a:r>
            <a:r>
              <a:rPr lang="fr-CH" sz="2400" dirty="0" smtClean="0"/>
              <a:t> </a:t>
            </a:r>
            <a:r>
              <a:rPr lang="fr-CH" sz="2400" dirty="0" err="1" smtClean="0"/>
              <a:t>novelties</a:t>
            </a:r>
            <a:r>
              <a:rPr lang="fr-CH" sz="2400" dirty="0" smtClean="0"/>
              <a:t> to SNA:</a:t>
            </a:r>
          </a:p>
          <a:p>
            <a:pPr marL="800100" lvl="1" indent="-342900">
              <a:spcBef>
                <a:spcPts val="600"/>
              </a:spcBef>
              <a:spcAft>
                <a:spcPts val="1200"/>
              </a:spcAft>
              <a:buFont typeface="Wingdings" pitchFamily="2" charset="2"/>
              <a:buChar char="§"/>
            </a:pPr>
            <a:r>
              <a:rPr lang="fr-CH" sz="2400" dirty="0" err="1" smtClean="0"/>
              <a:t>Strengthened</a:t>
            </a:r>
            <a:r>
              <a:rPr lang="fr-CH" sz="2400" dirty="0" smtClean="0"/>
              <a:t> support to </a:t>
            </a:r>
            <a:r>
              <a:rPr lang="fr-CH" sz="2400" dirty="0" err="1" smtClean="0"/>
              <a:t>private</a:t>
            </a:r>
            <a:r>
              <a:rPr lang="fr-CH" sz="2400" dirty="0" smtClean="0"/>
              <a:t> </a:t>
            </a:r>
            <a:r>
              <a:rPr lang="fr-CH" sz="2400" dirty="0" err="1" smtClean="0"/>
              <a:t>sector</a:t>
            </a:r>
            <a:r>
              <a:rPr lang="fr-CH" sz="2400" dirty="0" smtClean="0"/>
              <a:t> engagement </a:t>
            </a:r>
            <a:r>
              <a:rPr lang="fr-CH" sz="2400" dirty="0" err="1" smtClean="0"/>
              <a:t>through</a:t>
            </a:r>
            <a:r>
              <a:rPr lang="fr-CH" sz="2400" dirty="0" smtClean="0"/>
              <a:t> </a:t>
            </a:r>
            <a:r>
              <a:rPr lang="fr-CH" sz="2400" dirty="0" err="1" smtClean="0"/>
              <a:t>partnership</a:t>
            </a:r>
            <a:r>
              <a:rPr lang="fr-CH" sz="2400" dirty="0"/>
              <a:t> </a:t>
            </a:r>
            <a:r>
              <a:rPr lang="fr-CH" sz="2400" dirty="0" err="1" smtClean="0"/>
              <a:t>with</a:t>
            </a:r>
            <a:r>
              <a:rPr lang="fr-CH" sz="2400" dirty="0" smtClean="0"/>
              <a:t> UNFI and the </a:t>
            </a:r>
            <a:r>
              <a:rPr lang="fr-CH" sz="2400" dirty="0" err="1" smtClean="0"/>
              <a:t>UNDP’s</a:t>
            </a:r>
            <a:r>
              <a:rPr lang="fr-CH" sz="2400" dirty="0" smtClean="0"/>
              <a:t> Green </a:t>
            </a:r>
            <a:r>
              <a:rPr lang="fr-CH" sz="2400" dirty="0" err="1" smtClean="0"/>
              <a:t>Commodity</a:t>
            </a:r>
            <a:r>
              <a:rPr lang="fr-CH" sz="2400" dirty="0" smtClean="0"/>
              <a:t> Facility </a:t>
            </a:r>
          </a:p>
          <a:p>
            <a:pPr marL="800100" lvl="1" indent="-342900">
              <a:spcBef>
                <a:spcPts val="600"/>
              </a:spcBef>
              <a:spcAft>
                <a:spcPts val="1200"/>
              </a:spcAft>
              <a:buFont typeface="Wingdings" pitchFamily="2" charset="2"/>
              <a:buChar char="§"/>
            </a:pPr>
            <a:r>
              <a:rPr lang="fr-CH" sz="2400" dirty="0" smtClean="0"/>
              <a:t>REDD+ </a:t>
            </a:r>
            <a:r>
              <a:rPr lang="fr-CH" sz="2400" dirty="0" err="1" smtClean="0"/>
              <a:t>Academy</a:t>
            </a:r>
            <a:endParaRPr lang="fr-CH" sz="2400" dirty="0" smtClean="0"/>
          </a:p>
          <a:p>
            <a:pPr marL="800100" lvl="1" indent="-342900">
              <a:spcBef>
                <a:spcPts val="600"/>
              </a:spcBef>
              <a:spcAft>
                <a:spcPts val="1200"/>
              </a:spcAft>
              <a:buFont typeface="Wingdings" pitchFamily="2" charset="2"/>
              <a:buChar char="§"/>
            </a:pPr>
            <a:r>
              <a:rPr lang="fr-CH" sz="2400" dirty="0" smtClean="0"/>
              <a:t>Country </a:t>
            </a:r>
            <a:r>
              <a:rPr lang="fr-CH" sz="2400" dirty="0" err="1" smtClean="0"/>
              <a:t>Needs</a:t>
            </a:r>
            <a:r>
              <a:rPr lang="fr-CH" sz="2400" dirty="0" smtClean="0"/>
              <a:t> </a:t>
            </a:r>
            <a:r>
              <a:rPr lang="fr-CH" sz="2400" dirty="0" err="1" smtClean="0"/>
              <a:t>Assessment</a:t>
            </a:r>
            <a:r>
              <a:rPr lang="fr-CH" sz="2400" dirty="0"/>
              <a:t> </a:t>
            </a:r>
          </a:p>
          <a:p>
            <a:pPr marL="800100" lvl="1" indent="-342900">
              <a:spcBef>
                <a:spcPts val="600"/>
              </a:spcBef>
              <a:spcAft>
                <a:spcPts val="1200"/>
              </a:spcAft>
              <a:buFont typeface="Wingdings" pitchFamily="2" charset="2"/>
              <a:buChar char="§"/>
            </a:pPr>
            <a:r>
              <a:rPr lang="fr-CH" sz="2400" dirty="0" err="1" smtClean="0"/>
              <a:t>Increased</a:t>
            </a:r>
            <a:r>
              <a:rPr lang="fr-CH" sz="2400" dirty="0" smtClean="0"/>
              <a:t> provision of support </a:t>
            </a:r>
            <a:r>
              <a:rPr lang="fr-CH" sz="2400" dirty="0" err="1" smtClean="0"/>
              <a:t>through</a:t>
            </a:r>
            <a:r>
              <a:rPr lang="fr-CH" sz="2400" dirty="0" smtClean="0"/>
              <a:t> </a:t>
            </a:r>
            <a:r>
              <a:rPr lang="fr-CH" sz="2400" dirty="0" err="1" smtClean="0"/>
              <a:t>Targeted</a:t>
            </a:r>
            <a:r>
              <a:rPr lang="fr-CH" sz="2400" dirty="0" smtClean="0"/>
              <a:t> Support</a:t>
            </a:r>
          </a:p>
        </p:txBody>
      </p:sp>
      <p:sp>
        <p:nvSpPr>
          <p:cNvPr id="9"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Key </a:t>
            </a:r>
            <a:r>
              <a:rPr lang="fr-CH" sz="3200" b="1" dirty="0" err="1" smtClean="0"/>
              <a:t>Decisions</a:t>
            </a:r>
            <a:r>
              <a:rPr lang="fr-CH" sz="3200" b="1" dirty="0" smtClean="0"/>
              <a:t> on SNA</a:t>
            </a:r>
            <a:endParaRPr lang="fr-CH" sz="3200" b="1" dirty="0"/>
          </a:p>
        </p:txBody>
      </p:sp>
      <p:grpSp>
        <p:nvGrpSpPr>
          <p:cNvPr id="11" name="Group 10"/>
          <p:cNvGrpSpPr/>
          <p:nvPr/>
        </p:nvGrpSpPr>
        <p:grpSpPr>
          <a:xfrm>
            <a:off x="7416444" y="334204"/>
            <a:ext cx="1575155" cy="961196"/>
            <a:chOff x="451227" y="751867"/>
            <a:chExt cx="2446733" cy="2745988"/>
          </a:xfrm>
        </p:grpSpPr>
        <p:sp>
          <p:nvSpPr>
            <p:cNvPr id="12" name="Rectangular Callout 11"/>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Tree>
    <p:extLst>
      <p:ext uri="{BB962C8B-B14F-4D97-AF65-F5344CB8AC3E}">
        <p14:creationId xmlns:p14="http://schemas.microsoft.com/office/powerpoint/2010/main" val="30326367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416444" y="334204"/>
            <a:ext cx="1575155" cy="961196"/>
            <a:chOff x="451227" y="751867"/>
            <a:chExt cx="2446733" cy="2745988"/>
          </a:xfrm>
        </p:grpSpPr>
        <p:sp>
          <p:nvSpPr>
            <p:cNvPr id="10" name="Rectangular Callout 9"/>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12"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SNA Progress Update</a:t>
            </a:r>
            <a:endParaRPr lang="fr-CH" sz="3200" b="1" dirty="0"/>
          </a:p>
        </p:txBody>
      </p:sp>
      <p:sp>
        <p:nvSpPr>
          <p:cNvPr id="7" name="Rectangle 6"/>
          <p:cNvSpPr/>
          <p:nvPr/>
        </p:nvSpPr>
        <p:spPr>
          <a:xfrm>
            <a:off x="315686" y="1538688"/>
            <a:ext cx="8839200" cy="5309145"/>
          </a:xfrm>
          <a:prstGeom prst="rect">
            <a:avLst/>
          </a:prstGeom>
        </p:spPr>
        <p:txBody>
          <a:bodyPr wrap="square">
            <a:spAutoFit/>
          </a:bodyPr>
          <a:lstStyle/>
          <a:p>
            <a:pPr marL="342900" indent="-342900">
              <a:spcBef>
                <a:spcPts val="600"/>
              </a:spcBef>
              <a:spcAft>
                <a:spcPts val="1200"/>
              </a:spcAft>
              <a:buFont typeface="Wingdings" pitchFamily="2" charset="2"/>
              <a:buChar char="Ø"/>
            </a:pPr>
            <a:r>
              <a:rPr lang="en-GB" sz="2400" dirty="0" smtClean="0"/>
              <a:t>CBR+: invitation to pilot countries and national workshops for setting up steering committees and strategy for delivery </a:t>
            </a:r>
            <a:r>
              <a:rPr lang="en-GB" sz="2400" i="1" dirty="0"/>
              <a:t> –</a:t>
            </a:r>
            <a:r>
              <a:rPr lang="en-GB" sz="2400" dirty="0" smtClean="0"/>
              <a:t>            </a:t>
            </a:r>
            <a:r>
              <a:rPr lang="en-CA" sz="2400" dirty="0" smtClean="0"/>
              <a:t>The </a:t>
            </a:r>
            <a:r>
              <a:rPr lang="en-CA" sz="2400" dirty="0"/>
              <a:t>CBR+ process was </a:t>
            </a:r>
            <a:r>
              <a:rPr lang="en-CA" sz="2400" dirty="0" smtClean="0"/>
              <a:t>initiated in Panama </a:t>
            </a:r>
          </a:p>
          <a:p>
            <a:pPr marL="342900" indent="-342900">
              <a:spcBef>
                <a:spcPts val="600"/>
              </a:spcBef>
              <a:spcAft>
                <a:spcPts val="1200"/>
              </a:spcAft>
              <a:buFont typeface="Wingdings" pitchFamily="2" charset="2"/>
              <a:buChar char="Ø"/>
            </a:pPr>
            <a:r>
              <a:rPr lang="en-GB" sz="2400" dirty="0" smtClean="0"/>
              <a:t>REDD+ Academy Design Workshops conducted</a:t>
            </a:r>
            <a:endParaRPr lang="en-GB" sz="1200" dirty="0" smtClean="0">
              <a:solidFill>
                <a:srgbClr val="FF0000"/>
              </a:solidFill>
            </a:endParaRPr>
          </a:p>
          <a:p>
            <a:pPr marL="342900" indent="-342900">
              <a:spcBef>
                <a:spcPts val="600"/>
              </a:spcBef>
              <a:spcAft>
                <a:spcPts val="1200"/>
              </a:spcAft>
              <a:buFont typeface="Wingdings" pitchFamily="2" charset="2"/>
              <a:buChar char="Ø"/>
            </a:pPr>
            <a:r>
              <a:rPr lang="en-GB" sz="2400" dirty="0" smtClean="0"/>
              <a:t>PGA Practical Guide updated and launched on 17 June, Oslo  </a:t>
            </a:r>
            <a:endParaRPr lang="en-GB" sz="1200" dirty="0" smtClean="0"/>
          </a:p>
          <a:p>
            <a:pPr marL="342900" indent="-342900">
              <a:spcBef>
                <a:spcPts val="600"/>
              </a:spcBef>
              <a:spcAft>
                <a:spcPts val="1200"/>
              </a:spcAft>
              <a:buFont typeface="Wingdings" pitchFamily="2" charset="2"/>
              <a:buChar char="Ø"/>
            </a:pPr>
            <a:r>
              <a:rPr lang="en-GB" sz="2400" dirty="0" smtClean="0"/>
              <a:t>8 </a:t>
            </a:r>
            <a:r>
              <a:rPr lang="en-GB" sz="2400" dirty="0"/>
              <a:t>countries (+ </a:t>
            </a:r>
            <a:r>
              <a:rPr lang="en-GB" sz="2400" dirty="0" smtClean="0"/>
              <a:t>Pacific </a:t>
            </a:r>
            <a:r>
              <a:rPr lang="en-GB" sz="2400" dirty="0"/>
              <a:t>Islands) </a:t>
            </a:r>
            <a:r>
              <a:rPr lang="en-GB" sz="2400" dirty="0" smtClean="0"/>
              <a:t>submitted targeted </a:t>
            </a:r>
            <a:r>
              <a:rPr lang="en-GB" sz="2400" dirty="0"/>
              <a:t>support requests </a:t>
            </a:r>
            <a:r>
              <a:rPr lang="en-GB" sz="2400" dirty="0" smtClean="0"/>
              <a:t>- approved </a:t>
            </a:r>
            <a:r>
              <a:rPr lang="en-GB" sz="2400" dirty="0"/>
              <a:t>for a total </a:t>
            </a:r>
            <a:r>
              <a:rPr lang="en-GB" sz="2400" dirty="0" smtClean="0"/>
              <a:t>amount of US$ 4.7 million</a:t>
            </a:r>
          </a:p>
          <a:p>
            <a:pPr marL="342900" lvl="0" indent="-342900">
              <a:spcAft>
                <a:spcPts val="1200"/>
              </a:spcAft>
              <a:buFont typeface="Wingdings" pitchFamily="2" charset="2"/>
              <a:buChar char="Ø"/>
            </a:pPr>
            <a:r>
              <a:rPr lang="en-GB" sz="2400" dirty="0"/>
              <a:t>UN-REDD Country Approach to Safeguards Tool</a:t>
            </a:r>
            <a:r>
              <a:rPr lang="en-GB" sz="2400" b="1" i="1" dirty="0"/>
              <a:t> – </a:t>
            </a:r>
            <a:r>
              <a:rPr lang="en-GB" sz="2400" b="1" dirty="0"/>
              <a:t>CAST  </a:t>
            </a:r>
            <a:endParaRPr lang="en-GB" sz="2400" dirty="0"/>
          </a:p>
          <a:p>
            <a:pPr marL="342900" indent="-342900">
              <a:spcAft>
                <a:spcPts val="1200"/>
              </a:spcAft>
              <a:buFont typeface="Wingdings" pitchFamily="2" charset="2"/>
              <a:buChar char="Ø"/>
            </a:pPr>
            <a:r>
              <a:rPr lang="en-US" sz="2400" dirty="0" smtClean="0"/>
              <a:t>Significant </a:t>
            </a:r>
            <a:r>
              <a:rPr lang="en-US" sz="2400" dirty="0"/>
              <a:t>safeguards </a:t>
            </a:r>
            <a:r>
              <a:rPr lang="en-US" sz="2400" dirty="0" smtClean="0"/>
              <a:t>advancement </a:t>
            </a:r>
            <a:r>
              <a:rPr lang="en-US" sz="2400" dirty="0"/>
              <a:t>in Costa Rica, Ecuador and </a:t>
            </a:r>
            <a:r>
              <a:rPr lang="en-GB" sz="2400" dirty="0"/>
              <a:t>Papua New Guinea</a:t>
            </a:r>
            <a:endParaRPr lang="en-GB" sz="2400" dirty="0" smtClean="0"/>
          </a:p>
          <a:p>
            <a:r>
              <a:rPr lang="en-GB" sz="2400" dirty="0"/>
              <a:t> </a:t>
            </a:r>
          </a:p>
        </p:txBody>
      </p:sp>
    </p:spTree>
    <p:extLst>
      <p:ext uri="{BB962C8B-B14F-4D97-AF65-F5344CB8AC3E}">
        <p14:creationId xmlns:p14="http://schemas.microsoft.com/office/powerpoint/2010/main" val="35222297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416444" y="334204"/>
            <a:ext cx="1575155" cy="961196"/>
            <a:chOff x="451227" y="751867"/>
            <a:chExt cx="2446733" cy="2745988"/>
          </a:xfrm>
        </p:grpSpPr>
        <p:sp>
          <p:nvSpPr>
            <p:cNvPr id="10" name="Rectangular Callout 9"/>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12"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SNA Progress Update</a:t>
            </a:r>
            <a:endParaRPr lang="fr-CH" sz="3200" b="1" dirty="0"/>
          </a:p>
        </p:txBody>
      </p:sp>
      <p:sp>
        <p:nvSpPr>
          <p:cNvPr id="7" name="Rectangle 6"/>
          <p:cNvSpPr/>
          <p:nvPr/>
        </p:nvSpPr>
        <p:spPr>
          <a:xfrm>
            <a:off x="315686" y="1524000"/>
            <a:ext cx="8523514" cy="4201150"/>
          </a:xfrm>
          <a:prstGeom prst="rect">
            <a:avLst/>
          </a:prstGeom>
        </p:spPr>
        <p:txBody>
          <a:bodyPr wrap="square">
            <a:spAutoFit/>
          </a:bodyPr>
          <a:lstStyle/>
          <a:p>
            <a:pPr marL="342900" lvl="0" indent="-342900">
              <a:spcAft>
                <a:spcPts val="1200"/>
              </a:spcAft>
              <a:buFont typeface="Wingdings" pitchFamily="2" charset="2"/>
              <a:buChar char="Ø"/>
            </a:pPr>
            <a:r>
              <a:rPr lang="en-GB" sz="2400" dirty="0"/>
              <a:t>Kenya published its legal framework for REDD+ and recommendations for legal </a:t>
            </a:r>
            <a:r>
              <a:rPr lang="en-GB" sz="2400" dirty="0" smtClean="0"/>
              <a:t>reforms</a:t>
            </a:r>
            <a:endParaRPr lang="en-GB" sz="2400" dirty="0"/>
          </a:p>
          <a:p>
            <a:pPr marL="342900" lvl="0" indent="-342900">
              <a:spcAft>
                <a:spcPts val="1200"/>
              </a:spcAft>
              <a:buFont typeface="Wingdings" pitchFamily="2" charset="2"/>
              <a:buChar char="Ø"/>
            </a:pPr>
            <a:r>
              <a:rPr lang="en-US" sz="2400" dirty="0" smtClean="0"/>
              <a:t>Panama analyzed policy </a:t>
            </a:r>
            <a:r>
              <a:rPr lang="en-US" sz="2400" dirty="0"/>
              <a:t>options for achieving zero net emissions from the forestry </a:t>
            </a:r>
            <a:r>
              <a:rPr lang="en-US" sz="2400" dirty="0" smtClean="0"/>
              <a:t>sector and carried out national forest ecosystem valuation study</a:t>
            </a:r>
            <a:endParaRPr lang="en-US" sz="2400" dirty="0"/>
          </a:p>
          <a:p>
            <a:pPr marL="342900" indent="-342900">
              <a:spcBef>
                <a:spcPts val="600"/>
              </a:spcBef>
              <a:spcAft>
                <a:spcPts val="1200"/>
              </a:spcAft>
              <a:buFont typeface="Wingdings" pitchFamily="2" charset="2"/>
              <a:buChar char="Ø"/>
            </a:pPr>
            <a:r>
              <a:rPr lang="en-GB" sz="2400" dirty="0" smtClean="0"/>
              <a:t>Enhanced UN-REDD Annual Report following results </a:t>
            </a:r>
            <a:r>
              <a:rPr lang="en-GB" sz="2400" dirty="0"/>
              <a:t>based </a:t>
            </a:r>
            <a:r>
              <a:rPr lang="en-GB" sz="2400" dirty="0" smtClean="0"/>
              <a:t>approach</a:t>
            </a:r>
            <a:r>
              <a:rPr lang="en-GB" sz="2400" dirty="0"/>
              <a:t> </a:t>
            </a:r>
            <a:r>
              <a:rPr lang="en-GB" sz="2400" dirty="0" smtClean="0"/>
              <a:t>and focusing on achievements, assessment of progress and lessons learned</a:t>
            </a:r>
            <a:endParaRPr lang="en-GB" sz="2400" dirty="0"/>
          </a:p>
          <a:p>
            <a:endParaRPr lang="en-GB" sz="2000" b="1" dirty="0" smtClean="0"/>
          </a:p>
          <a:p>
            <a:pPr marL="342900" indent="-342900">
              <a:buFont typeface="Arial" panose="020B0604020202020204" pitchFamily="34" charset="0"/>
              <a:buChar char="•"/>
            </a:pPr>
            <a:endParaRPr lang="fr-CH" sz="2000" b="1" dirty="0"/>
          </a:p>
        </p:txBody>
      </p:sp>
    </p:spTree>
    <p:extLst>
      <p:ext uri="{BB962C8B-B14F-4D97-AF65-F5344CB8AC3E}">
        <p14:creationId xmlns:p14="http://schemas.microsoft.com/office/powerpoint/2010/main" val="23313097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6" name="TextBox 5"/>
          <p:cNvSpPr txBox="1"/>
          <p:nvPr/>
        </p:nvSpPr>
        <p:spPr>
          <a:xfrm>
            <a:off x="304800" y="687050"/>
            <a:ext cx="8534400" cy="1446550"/>
          </a:xfrm>
          <a:prstGeom prst="rect">
            <a:avLst/>
          </a:prstGeom>
          <a:noFill/>
        </p:spPr>
        <p:txBody>
          <a:bodyPr wrap="square" rtlCol="0">
            <a:spAutoFit/>
          </a:bodyPr>
          <a:lstStyle/>
          <a:p>
            <a:pPr algn="ctr"/>
            <a:r>
              <a:rPr lang="fr-CH" sz="4400" b="1" dirty="0" smtClean="0"/>
              <a:t>National Programme </a:t>
            </a:r>
          </a:p>
          <a:p>
            <a:pPr algn="ctr"/>
            <a:r>
              <a:rPr lang="fr-CH" sz="4400" b="1" dirty="0" smtClean="0"/>
              <a:t>Progress Update</a:t>
            </a:r>
            <a:endParaRPr lang="fr-CH" sz="4400" b="1" dirty="0"/>
          </a:p>
        </p:txBody>
      </p:sp>
      <p:pic>
        <p:nvPicPr>
          <p:cNvPr id="4" name="Picture 3" descr="S:\GLOBAL PROGRAMME\GP Reporting\SNA-GP 2013 Annual Report\Photos for the Report\Aerial view of Bolivia forests towards Cobija.  Serena Fortu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2133600"/>
            <a:ext cx="91440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3393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416444" y="334204"/>
            <a:ext cx="1575155" cy="961196"/>
            <a:chOff x="451227" y="751867"/>
            <a:chExt cx="2446733" cy="2745988"/>
          </a:xfrm>
        </p:grpSpPr>
        <p:sp>
          <p:nvSpPr>
            <p:cNvPr id="12" name="Rectangular Callout 11"/>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3"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14"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NATIONAL PROGRAMMES</a:t>
            </a:r>
          </a:p>
        </p:txBody>
      </p:sp>
      <p:graphicFrame>
        <p:nvGraphicFramePr>
          <p:cNvPr id="9" name="Chart 8"/>
          <p:cNvGraphicFramePr>
            <a:graphicFrameLocks/>
          </p:cNvGraphicFramePr>
          <p:nvPr>
            <p:extLst>
              <p:ext uri="{D42A27DB-BD31-4B8C-83A1-F6EECF244321}">
                <p14:modId xmlns:p14="http://schemas.microsoft.com/office/powerpoint/2010/main" val="1799038714"/>
              </p:ext>
            </p:extLst>
          </p:nvPr>
        </p:nvGraphicFramePr>
        <p:xfrm>
          <a:off x="370294" y="1600200"/>
          <a:ext cx="8453501" cy="4343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670423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1"/>
          <p:cNvSpPr>
            <a:spLocks noGrp="1"/>
          </p:cNvSpPr>
          <p:nvPr>
            <p:ph idx="1"/>
          </p:nvPr>
        </p:nvSpPr>
        <p:spPr>
          <a:xfrm>
            <a:off x="300101" y="1447800"/>
            <a:ext cx="8610600" cy="5257800"/>
          </a:xfrm>
        </p:spPr>
        <p:txBody>
          <a:bodyPr>
            <a:noAutofit/>
          </a:bodyPr>
          <a:lstStyle/>
          <a:p>
            <a:pPr marL="0" indent="0">
              <a:buNone/>
              <a:defRPr/>
            </a:pPr>
            <a:r>
              <a:rPr lang="en-US" sz="2400" dirty="0" smtClean="0"/>
              <a:t>Possibility of further </a:t>
            </a:r>
            <a:r>
              <a:rPr lang="en-US" sz="2400" b="1" dirty="0" smtClean="0"/>
              <a:t>harmonizing of UN-REDD and FCPF reporting</a:t>
            </a:r>
            <a:r>
              <a:rPr lang="en-US" sz="2400" dirty="0" smtClean="0"/>
              <a:t> towards streamlining at country level and synchronizing were explored where possible:</a:t>
            </a:r>
          </a:p>
          <a:p>
            <a:pPr>
              <a:buFont typeface="Wingdings" panose="05000000000000000000" pitchFamily="2" charset="2"/>
              <a:buChar char="Ø"/>
              <a:defRPr/>
            </a:pPr>
            <a:r>
              <a:rPr lang="en-US" sz="2000" dirty="0" smtClean="0"/>
              <a:t>Agreed </a:t>
            </a:r>
            <a:r>
              <a:rPr lang="en-US" sz="2000" dirty="0"/>
              <a:t>to synchronize timing: </a:t>
            </a:r>
            <a:r>
              <a:rPr lang="en-US" sz="2000" u="sng" dirty="0"/>
              <a:t>March 15 (annual report) and August 15 (semi annual update) </a:t>
            </a:r>
            <a:r>
              <a:rPr lang="en-US" sz="2000" dirty="0"/>
              <a:t>as common deadlines for country progress reports (beginning August 2014). </a:t>
            </a:r>
            <a:endParaRPr lang="en-US" sz="1000" dirty="0" smtClean="0"/>
          </a:p>
          <a:p>
            <a:pPr marL="0" lvl="2" indent="0">
              <a:buNone/>
              <a:defRPr/>
            </a:pPr>
            <a:r>
              <a:rPr lang="en-US" dirty="0" smtClean="0"/>
              <a:t>Content </a:t>
            </a:r>
            <a:r>
              <a:rPr lang="en-US" dirty="0"/>
              <a:t>of </a:t>
            </a:r>
            <a:r>
              <a:rPr lang="en-US" b="1" dirty="0"/>
              <a:t>FCPF and UN-REDD reporting </a:t>
            </a:r>
            <a:r>
              <a:rPr lang="en-US" b="1" dirty="0" smtClean="0"/>
              <a:t>templates </a:t>
            </a:r>
            <a:r>
              <a:rPr lang="en-US" dirty="0" smtClean="0"/>
              <a:t>harmonized:</a:t>
            </a:r>
            <a:endParaRPr lang="en-US" dirty="0"/>
          </a:p>
          <a:p>
            <a:pPr marL="355600" lvl="2" indent="-342900">
              <a:buFont typeface="Wingdings" panose="05000000000000000000" pitchFamily="2" charset="2"/>
              <a:buChar char="Ø"/>
              <a:defRPr/>
            </a:pPr>
            <a:r>
              <a:rPr lang="en-US" sz="2000" dirty="0" smtClean="0"/>
              <a:t>Concluded that </a:t>
            </a:r>
            <a:r>
              <a:rPr lang="en-US" sz="2000" i="1" u="sng" dirty="0"/>
              <a:t>it is not resource effective to harmonize reporting </a:t>
            </a:r>
            <a:r>
              <a:rPr lang="en-US" sz="2000" i="1" u="sng" dirty="0" smtClean="0"/>
              <a:t>templates</a:t>
            </a:r>
          </a:p>
          <a:p>
            <a:pPr marL="12700" lvl="2" indent="0">
              <a:buNone/>
              <a:defRPr/>
            </a:pPr>
            <a:endParaRPr lang="en-US" sz="1000" dirty="0" smtClean="0"/>
          </a:p>
          <a:p>
            <a:pPr marL="0" lvl="2" indent="0">
              <a:buNone/>
              <a:defRPr/>
            </a:pPr>
            <a:r>
              <a:rPr lang="en-US" b="1" dirty="0" smtClean="0"/>
              <a:t>FCPF </a:t>
            </a:r>
            <a:r>
              <a:rPr lang="en-US" b="1" dirty="0"/>
              <a:t>and UN-REDD country </a:t>
            </a:r>
            <a:r>
              <a:rPr lang="en-US" b="1" dirty="0" smtClean="0"/>
              <a:t>programs reports </a:t>
            </a:r>
            <a:r>
              <a:rPr lang="en-US" dirty="0" smtClean="0"/>
              <a:t>cross-checked for overlaps: </a:t>
            </a:r>
            <a:endParaRPr lang="en-US" dirty="0"/>
          </a:p>
          <a:p>
            <a:pPr marL="355600" lvl="2" indent="-342900">
              <a:buFont typeface="Wingdings" panose="05000000000000000000" pitchFamily="2" charset="2"/>
              <a:buChar char="Ø"/>
              <a:defRPr/>
            </a:pPr>
            <a:r>
              <a:rPr lang="en-US" sz="2000" dirty="0" smtClean="0"/>
              <a:t>FCPF FMT </a:t>
            </a:r>
            <a:r>
              <a:rPr lang="en-US" sz="2000" dirty="0"/>
              <a:t>and UN-REDD Programme Secretariat will work together with </a:t>
            </a:r>
            <a:r>
              <a:rPr lang="en-US" sz="2000" dirty="0" smtClean="0"/>
              <a:t>countries </a:t>
            </a:r>
            <a:r>
              <a:rPr lang="en-US" sz="2000" dirty="0"/>
              <a:t>to come up with a </a:t>
            </a:r>
            <a:r>
              <a:rPr lang="en-US" sz="2000" i="1" u="sng" dirty="0"/>
              <a:t>reporting approach that minimizes effort at the country leve</a:t>
            </a:r>
            <a:r>
              <a:rPr lang="en-US" sz="2000" b="1" u="sng" dirty="0"/>
              <a:t>l</a:t>
            </a:r>
            <a:r>
              <a:rPr lang="en-US" sz="2000" dirty="0"/>
              <a:t>. </a:t>
            </a:r>
            <a:endParaRPr lang="en-US" sz="2000" dirty="0" smtClean="0">
              <a:solidFill>
                <a:srgbClr val="663300"/>
              </a:solidFill>
            </a:endParaRPr>
          </a:p>
        </p:txBody>
      </p:sp>
      <p:grpSp>
        <p:nvGrpSpPr>
          <p:cNvPr id="9" name="Group 8"/>
          <p:cNvGrpSpPr/>
          <p:nvPr/>
        </p:nvGrpSpPr>
        <p:grpSpPr>
          <a:xfrm>
            <a:off x="7416444" y="334204"/>
            <a:ext cx="1575155" cy="961196"/>
            <a:chOff x="451227" y="751867"/>
            <a:chExt cx="2446733" cy="2745988"/>
          </a:xfrm>
        </p:grpSpPr>
        <p:sp>
          <p:nvSpPr>
            <p:cNvPr id="10" name="Rectangular Callout 9"/>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1"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sp>
        <p:nvSpPr>
          <p:cNvPr id="12"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NATIONAL PROGRAMMES</a:t>
            </a:r>
          </a:p>
        </p:txBody>
      </p:sp>
    </p:spTree>
    <p:extLst>
      <p:ext uri="{BB962C8B-B14F-4D97-AF65-F5344CB8AC3E}">
        <p14:creationId xmlns:p14="http://schemas.microsoft.com/office/powerpoint/2010/main" val="9878647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777645" y="533400"/>
            <a:ext cx="5638800" cy="762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CH" sz="3200" b="1" dirty="0" smtClean="0"/>
              <a:t>NATIONAL PROGRAMME</a:t>
            </a:r>
          </a:p>
        </p:txBody>
      </p:sp>
      <p:sp>
        <p:nvSpPr>
          <p:cNvPr id="10" name="TextBox 9"/>
          <p:cNvSpPr txBox="1"/>
          <p:nvPr/>
        </p:nvSpPr>
        <p:spPr>
          <a:xfrm>
            <a:off x="5410200" y="1477675"/>
            <a:ext cx="3331297" cy="1938992"/>
          </a:xfrm>
          <a:prstGeom prst="rect">
            <a:avLst/>
          </a:prstGeom>
          <a:noFill/>
        </p:spPr>
        <p:txBody>
          <a:bodyPr wrap="none" rtlCol="0">
            <a:spAutoFit/>
          </a:bodyPr>
          <a:lstStyle/>
          <a:p>
            <a:r>
              <a:rPr lang="fr-CH" sz="2400" b="1" dirty="0" smtClean="0"/>
              <a:t>Dashboard</a:t>
            </a:r>
          </a:p>
          <a:p>
            <a:endParaRPr lang="fr-CH" sz="2400" dirty="0"/>
          </a:p>
          <a:p>
            <a:pPr marL="285750" indent="-285750">
              <a:buFont typeface="Arial" panose="020B0604020202020204" pitchFamily="34" charset="0"/>
              <a:buChar char="•"/>
            </a:pPr>
            <a:r>
              <a:rPr lang="fr-CH" sz="2400" dirty="0" err="1" smtClean="0"/>
              <a:t>Overview</a:t>
            </a:r>
            <a:endParaRPr lang="fr-CH" sz="2400" dirty="0" smtClean="0"/>
          </a:p>
          <a:p>
            <a:pPr marL="285750" indent="-285750">
              <a:buFont typeface="Arial" panose="020B0604020202020204" pitchFamily="34" charset="0"/>
              <a:buChar char="•"/>
            </a:pPr>
            <a:r>
              <a:rPr lang="fr-CH" sz="2400" dirty="0" err="1" smtClean="0"/>
              <a:t>Timeline</a:t>
            </a:r>
            <a:endParaRPr lang="fr-CH" sz="2400" dirty="0" smtClean="0"/>
          </a:p>
          <a:p>
            <a:pPr marL="285750" indent="-285750">
              <a:buFont typeface="Arial" panose="020B0604020202020204" pitchFamily="34" charset="0"/>
              <a:buChar char="•"/>
            </a:pPr>
            <a:r>
              <a:rPr lang="fr-CH" sz="2400" dirty="0" smtClean="0"/>
              <a:t>Financial performance </a:t>
            </a:r>
            <a:endParaRPr lang="en-US" sz="2400" dirty="0"/>
          </a:p>
        </p:txBody>
      </p:sp>
      <p:pic>
        <p:nvPicPr>
          <p:cNvPr id="11" name="Picture 10" descr="Microsoft Excel - DRC dashboard  [Read-Only]"/>
          <p:cNvPicPr>
            <a:picLocks noChangeAspect="1"/>
          </p:cNvPicPr>
          <p:nvPr/>
        </p:nvPicPr>
        <p:blipFill rotWithShape="1">
          <a:blip r:embed="rId2" cstate="print">
            <a:extLst>
              <a:ext uri="{28A0092B-C50C-407E-A947-70E740481C1C}">
                <a14:useLocalDpi xmlns:a14="http://schemas.microsoft.com/office/drawing/2010/main" val="0"/>
              </a:ext>
            </a:extLst>
          </a:blip>
          <a:srcRect l="1826" t="21546" r="56694" b="16190"/>
          <a:stretch/>
        </p:blipFill>
        <p:spPr>
          <a:xfrm>
            <a:off x="377285" y="1455904"/>
            <a:ext cx="4989285" cy="5334000"/>
          </a:xfrm>
          <a:prstGeom prst="rect">
            <a:avLst/>
          </a:prstGeom>
        </p:spPr>
      </p:pic>
      <p:grpSp>
        <p:nvGrpSpPr>
          <p:cNvPr id="12" name="Group 11"/>
          <p:cNvGrpSpPr/>
          <p:nvPr/>
        </p:nvGrpSpPr>
        <p:grpSpPr>
          <a:xfrm>
            <a:off x="7416444" y="334204"/>
            <a:ext cx="1575155" cy="961196"/>
            <a:chOff x="451227" y="751867"/>
            <a:chExt cx="2446733" cy="2745988"/>
          </a:xfrm>
        </p:grpSpPr>
        <p:sp>
          <p:nvSpPr>
            <p:cNvPr id="13" name="Rectangular Callout 12"/>
            <p:cNvSpPr/>
            <p:nvPr/>
          </p:nvSpPr>
          <p:spPr>
            <a:xfrm>
              <a:off x="451229" y="751867"/>
              <a:ext cx="2321070" cy="2745988"/>
            </a:xfrm>
            <a:prstGeom prst="wedgeRectCallout">
              <a:avLst>
                <a:gd name="adj1" fmla="val 62500"/>
                <a:gd name="adj2" fmla="val 20830"/>
              </a:avLst>
            </a:prstGeom>
            <a:solidFill>
              <a:schemeClr val="bg2">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Rectangular Callout 4"/>
            <p:cNvSpPr/>
            <p:nvPr/>
          </p:nvSpPr>
          <p:spPr>
            <a:xfrm>
              <a:off x="451227" y="751867"/>
              <a:ext cx="2446733" cy="2745988"/>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2550" tIns="82550" rIns="82550" bIns="82550" numCol="1" spcCol="1270" anchor="t" anchorCtr="0">
              <a:noAutofit/>
            </a:bodyPr>
            <a:lstStyle/>
            <a:p>
              <a:pPr lvl="0" defTabSz="1155700">
                <a:lnSpc>
                  <a:spcPct val="90000"/>
                </a:lnSpc>
                <a:spcBef>
                  <a:spcPct val="0"/>
                </a:spcBef>
                <a:spcAft>
                  <a:spcPct val="35000"/>
                </a:spcAft>
              </a:pPr>
              <a:r>
                <a:rPr lang="fr-CH" sz="2400" b="1" dirty="0" err="1" smtClean="0">
                  <a:solidFill>
                    <a:schemeClr val="tx1"/>
                  </a:solidFill>
                </a:rPr>
                <a:t>Overview</a:t>
              </a:r>
              <a:r>
                <a:rPr lang="fr-CH" sz="2400" b="1" dirty="0" smtClean="0">
                  <a:solidFill>
                    <a:schemeClr val="tx1"/>
                  </a:solidFill>
                </a:rPr>
                <a:t> </a:t>
              </a:r>
            </a:p>
            <a:p>
              <a:pPr lvl="0" defTabSz="1155700">
                <a:lnSpc>
                  <a:spcPct val="90000"/>
                </a:lnSpc>
                <a:spcBef>
                  <a:spcPct val="0"/>
                </a:spcBef>
                <a:spcAft>
                  <a:spcPct val="35000"/>
                </a:spcAft>
              </a:pPr>
              <a:r>
                <a:rPr lang="fr-CH" sz="2400" b="1" dirty="0" err="1">
                  <a:solidFill>
                    <a:schemeClr val="tx1"/>
                  </a:solidFill>
                </a:rPr>
                <a:t>s</a:t>
              </a:r>
              <a:r>
                <a:rPr lang="fr-CH" sz="2400" b="1" dirty="0" err="1" smtClean="0">
                  <a:solidFill>
                    <a:schemeClr val="tx1"/>
                  </a:solidFill>
                </a:rPr>
                <a:t>ince</a:t>
              </a:r>
              <a:r>
                <a:rPr lang="fr-CH" sz="2400" b="1" dirty="0" smtClean="0">
                  <a:solidFill>
                    <a:schemeClr val="tx1"/>
                  </a:solidFill>
                </a:rPr>
                <a:t> </a:t>
              </a:r>
              <a:r>
                <a:rPr lang="fr-CH" sz="2400" b="1" kern="1200" dirty="0" smtClean="0">
                  <a:solidFill>
                    <a:schemeClr val="tx1"/>
                  </a:solidFill>
                </a:rPr>
                <a:t>PB11</a:t>
              </a:r>
              <a:endParaRPr lang="fr-CH" sz="2400" b="1" kern="1200" dirty="0">
                <a:solidFill>
                  <a:schemeClr val="tx1"/>
                </a:solidFill>
              </a:endParaRPr>
            </a:p>
          </p:txBody>
        </p:sp>
      </p:grpSp>
      <p:graphicFrame>
        <p:nvGraphicFramePr>
          <p:cNvPr id="8" name="Content Placeholder 5"/>
          <p:cNvGraphicFramePr>
            <a:graphicFrameLocks noGrp="1"/>
          </p:cNvGraphicFramePr>
          <p:nvPr>
            <p:ph idx="1"/>
            <p:extLst>
              <p:ext uri="{D42A27DB-BD31-4B8C-83A1-F6EECF244321}">
                <p14:modId xmlns:p14="http://schemas.microsoft.com/office/powerpoint/2010/main" val="4083839005"/>
              </p:ext>
            </p:extLst>
          </p:nvPr>
        </p:nvGraphicFramePr>
        <p:xfrm>
          <a:off x="565971" y="1760704"/>
          <a:ext cx="8229600" cy="452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1182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0" y="1371600"/>
            <a:ext cx="9144000" cy="3581400"/>
          </a:xfrm>
        </p:spPr>
        <p:txBody>
          <a:bodyPr>
            <a:normAutofit fontScale="77500" lnSpcReduction="20000"/>
          </a:bodyPr>
          <a:lstStyle/>
          <a:p>
            <a:r>
              <a:rPr lang="en-US" sz="2300" dirty="0" smtClean="0">
                <a:solidFill>
                  <a:schemeClr val="tx1"/>
                </a:solidFill>
                <a:latin typeface="Helvetica"/>
                <a:cs typeface="Helvetica"/>
              </a:rPr>
              <a:t>Mario </a:t>
            </a:r>
            <a:r>
              <a:rPr lang="en-US" sz="2300" dirty="0">
                <a:solidFill>
                  <a:schemeClr val="tx1"/>
                </a:solidFill>
                <a:latin typeface="Helvetica"/>
                <a:cs typeface="Helvetica"/>
              </a:rPr>
              <a:t>Boccucci </a:t>
            </a:r>
          </a:p>
          <a:p>
            <a:r>
              <a:rPr lang="en-US" sz="2300" dirty="0">
                <a:solidFill>
                  <a:schemeClr val="tx1"/>
                </a:solidFill>
                <a:latin typeface="Helvetica"/>
                <a:cs typeface="Helvetica"/>
                <a:hlinkClick r:id="rId2"/>
              </a:rPr>
              <a:t>Mario.Boccucci@un-</a:t>
            </a:r>
            <a:r>
              <a:rPr lang="en-US" sz="2300" dirty="0" smtClean="0">
                <a:solidFill>
                  <a:schemeClr val="tx1"/>
                </a:solidFill>
                <a:latin typeface="Helvetica"/>
                <a:cs typeface="Helvetica"/>
                <a:hlinkClick r:id="rId2"/>
              </a:rPr>
              <a:t>redd.org</a:t>
            </a:r>
            <a:endParaRPr lang="en-US" sz="2300" dirty="0" smtClean="0">
              <a:solidFill>
                <a:schemeClr val="tx1"/>
              </a:solidFill>
              <a:latin typeface="Helvetica"/>
              <a:cs typeface="Helvetica"/>
            </a:endParaRPr>
          </a:p>
          <a:p>
            <a:r>
              <a:rPr lang="en-US" sz="2300" dirty="0" smtClean="0">
                <a:solidFill>
                  <a:schemeClr val="tx1"/>
                </a:solidFill>
                <a:latin typeface="Helvetica"/>
                <a:cs typeface="Helvetica"/>
              </a:rPr>
              <a:t> </a:t>
            </a:r>
            <a:endParaRPr lang="en-US" sz="2300" dirty="0">
              <a:solidFill>
                <a:schemeClr val="tx1"/>
              </a:solidFill>
              <a:latin typeface="Helvetica"/>
              <a:cs typeface="Helvetica"/>
            </a:endParaRPr>
          </a:p>
          <a:p>
            <a:r>
              <a:rPr lang="en-US" sz="2300" dirty="0">
                <a:solidFill>
                  <a:schemeClr val="tx1"/>
                </a:solidFill>
                <a:latin typeface="Helvetica"/>
                <a:cs typeface="Helvetica"/>
              </a:rPr>
              <a:t>Thais Linhares-Juvenal </a:t>
            </a:r>
          </a:p>
          <a:p>
            <a:r>
              <a:rPr lang="en-US" sz="2300" dirty="0">
                <a:solidFill>
                  <a:schemeClr val="tx1"/>
                </a:solidFill>
                <a:latin typeface="Helvetica"/>
                <a:cs typeface="Helvetica"/>
                <a:hlinkClick r:id="rId3"/>
              </a:rPr>
              <a:t>Thais.Juvenal@un-</a:t>
            </a:r>
            <a:r>
              <a:rPr lang="en-US" sz="2300" dirty="0" smtClean="0">
                <a:solidFill>
                  <a:schemeClr val="tx1"/>
                </a:solidFill>
                <a:latin typeface="Helvetica"/>
                <a:cs typeface="Helvetica"/>
                <a:hlinkClick r:id="rId3"/>
              </a:rPr>
              <a:t>redd.org</a:t>
            </a:r>
            <a:endParaRPr lang="en-US" sz="2300" dirty="0" smtClean="0">
              <a:solidFill>
                <a:schemeClr val="tx1"/>
              </a:solidFill>
              <a:latin typeface="Helvetica"/>
              <a:cs typeface="Helvetica"/>
            </a:endParaRPr>
          </a:p>
          <a:p>
            <a:r>
              <a:rPr lang="en-US" sz="2300" dirty="0" smtClean="0">
                <a:solidFill>
                  <a:schemeClr val="tx1"/>
                </a:solidFill>
                <a:latin typeface="Helvetica"/>
                <a:cs typeface="Helvetica"/>
              </a:rPr>
              <a:t> </a:t>
            </a:r>
            <a:endParaRPr lang="en-US" sz="2300" dirty="0">
              <a:solidFill>
                <a:schemeClr val="tx1"/>
              </a:solidFill>
              <a:latin typeface="Helvetica"/>
              <a:cs typeface="Helvetica"/>
            </a:endParaRPr>
          </a:p>
          <a:p>
            <a:r>
              <a:rPr lang="en-US" sz="2300" dirty="0" err="1">
                <a:solidFill>
                  <a:schemeClr val="tx1"/>
                </a:solidFill>
                <a:latin typeface="Helvetica"/>
                <a:cs typeface="Helvetica"/>
              </a:rPr>
              <a:t>Mirey</a:t>
            </a:r>
            <a:r>
              <a:rPr lang="en-US" sz="2300" dirty="0">
                <a:solidFill>
                  <a:schemeClr val="tx1"/>
                </a:solidFill>
                <a:latin typeface="Helvetica"/>
                <a:cs typeface="Helvetica"/>
              </a:rPr>
              <a:t> </a:t>
            </a:r>
            <a:r>
              <a:rPr lang="en-US" sz="2300" dirty="0" err="1">
                <a:solidFill>
                  <a:schemeClr val="tx1"/>
                </a:solidFill>
                <a:latin typeface="Helvetica"/>
                <a:cs typeface="Helvetica"/>
              </a:rPr>
              <a:t>Atallah</a:t>
            </a:r>
            <a:r>
              <a:rPr lang="en-US" sz="2300" dirty="0">
                <a:solidFill>
                  <a:schemeClr val="tx1"/>
                </a:solidFill>
                <a:latin typeface="Helvetica"/>
                <a:cs typeface="Helvetica"/>
              </a:rPr>
              <a:t> </a:t>
            </a:r>
          </a:p>
          <a:p>
            <a:r>
              <a:rPr lang="en-US" sz="2300" dirty="0">
                <a:solidFill>
                  <a:schemeClr val="tx1"/>
                </a:solidFill>
                <a:latin typeface="Helvetica"/>
                <a:cs typeface="Helvetica"/>
                <a:hlinkClick r:id="rId4"/>
              </a:rPr>
              <a:t>Mirey.Atallah@un-</a:t>
            </a:r>
            <a:r>
              <a:rPr lang="en-US" sz="2300" dirty="0" smtClean="0">
                <a:solidFill>
                  <a:schemeClr val="tx1"/>
                </a:solidFill>
                <a:latin typeface="Helvetica"/>
                <a:cs typeface="Helvetica"/>
                <a:hlinkClick r:id="rId4"/>
              </a:rPr>
              <a:t>redd.org</a:t>
            </a:r>
            <a:endParaRPr lang="en-US" sz="2300" dirty="0" smtClean="0">
              <a:solidFill>
                <a:schemeClr val="tx1"/>
              </a:solidFill>
              <a:latin typeface="Helvetica"/>
              <a:cs typeface="Helvetica"/>
            </a:endParaRPr>
          </a:p>
          <a:p>
            <a:r>
              <a:rPr lang="en-US" sz="2300" dirty="0" smtClean="0">
                <a:solidFill>
                  <a:schemeClr val="tx1"/>
                </a:solidFill>
                <a:latin typeface="Helvetica"/>
                <a:cs typeface="Helvetica"/>
              </a:rPr>
              <a:t> </a:t>
            </a:r>
            <a:endParaRPr lang="en-US" sz="1800" b="1" dirty="0" smtClean="0">
              <a:solidFill>
                <a:schemeClr val="tx1"/>
              </a:solidFill>
              <a:latin typeface="Helvetica" pitchFamily="34" charset="0"/>
            </a:endParaRPr>
          </a:p>
          <a:p>
            <a:r>
              <a:rPr lang="en-US" b="1" dirty="0" smtClean="0">
                <a:solidFill>
                  <a:schemeClr val="tx1"/>
                </a:solidFill>
                <a:latin typeface="Helvetica" pitchFamily="34" charset="0"/>
              </a:rPr>
              <a:t>Thank You, </a:t>
            </a:r>
            <a:r>
              <a:rPr lang="en-US" b="1" dirty="0" smtClean="0">
                <a:solidFill>
                  <a:schemeClr val="tx1"/>
                </a:solidFill>
                <a:latin typeface="Helvetica"/>
                <a:cs typeface="Helvetica"/>
              </a:rPr>
              <a:t>Merci</a:t>
            </a:r>
            <a:r>
              <a:rPr lang="en-US" b="1" dirty="0">
                <a:solidFill>
                  <a:schemeClr val="tx1"/>
                </a:solidFill>
                <a:latin typeface="Helvetica"/>
                <a:cs typeface="Helvetica"/>
              </a:rPr>
              <a:t>, Gracias! </a:t>
            </a:r>
            <a:endParaRPr lang="en-US" b="1" dirty="0" smtClean="0">
              <a:solidFill>
                <a:schemeClr val="tx1"/>
              </a:solidFill>
              <a:latin typeface="Helvetica" pitchFamily="34" charset="0"/>
            </a:endParaRPr>
          </a:p>
          <a:p>
            <a:r>
              <a:rPr lang="en-US" sz="1600" dirty="0" smtClean="0">
                <a:latin typeface="Helvetica" pitchFamily="34" charset="0"/>
                <a:hlinkClick r:id="rId5"/>
              </a:rPr>
              <a:t/>
            </a:r>
            <a:br>
              <a:rPr lang="en-US" sz="1600" dirty="0" smtClean="0">
                <a:latin typeface="Helvetica" pitchFamily="34" charset="0"/>
                <a:hlinkClick r:id="rId5"/>
              </a:rPr>
            </a:br>
            <a:r>
              <a:rPr lang="en-US" sz="1900" dirty="0" smtClean="0">
                <a:solidFill>
                  <a:schemeClr val="tx1"/>
                </a:solidFill>
                <a:latin typeface="Helvetica" pitchFamily="34" charset="0"/>
              </a:rPr>
              <a:t>Website: </a:t>
            </a:r>
            <a:r>
              <a:rPr lang="en-US" sz="1900" dirty="0" smtClean="0">
                <a:latin typeface="Helvetica" pitchFamily="34" charset="0"/>
                <a:hlinkClick r:id="rId5"/>
              </a:rPr>
              <a:t>http://www.un-redd.org</a:t>
            </a:r>
            <a:endParaRPr lang="en-US" sz="1900" dirty="0">
              <a:solidFill>
                <a:schemeClr val="tx1"/>
              </a:solidFill>
              <a:latin typeface="Helvetica" pitchFamily="34" charset="0"/>
            </a:endParaRPr>
          </a:p>
        </p:txBody>
      </p:sp>
    </p:spTree>
    <p:extLst>
      <p:ext uri="{BB962C8B-B14F-4D97-AF65-F5344CB8AC3E}">
        <p14:creationId xmlns:p14="http://schemas.microsoft.com/office/powerpoint/2010/main" val="38202725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35322</TotalTime>
  <Words>1178</Words>
  <Application>Microsoft Office PowerPoint</Application>
  <PresentationFormat>On-screen Show (4:3)</PresentationFormat>
  <Paragraphs>182</Paragraphs>
  <Slides>17</Slides>
  <Notes>9</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Office Theme</vt:lpstr>
      <vt:lpstr>10_Custom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Helena ERIKSSON</cp:lastModifiedBy>
  <cp:revision>184</cp:revision>
  <cp:lastPrinted>2014-06-30T07:37:04Z</cp:lastPrinted>
  <dcterms:created xsi:type="dcterms:W3CDTF">2012-09-11T07:20:24Z</dcterms:created>
  <dcterms:modified xsi:type="dcterms:W3CDTF">2014-07-10T12:29:38Z</dcterms:modified>
</cp:coreProperties>
</file>