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64" r:id="rId4"/>
    <p:sldId id="259" r:id="rId5"/>
    <p:sldId id="267" r:id="rId6"/>
    <p:sldId id="263" r:id="rId7"/>
    <p:sldId id="261" r:id="rId8"/>
    <p:sldId id="266" r:id="rId9"/>
    <p:sldId id="262" r:id="rId10"/>
  </p:sldIdLst>
  <p:sldSz cx="9144000" cy="6858000" type="screen4x3"/>
  <p:notesSz cx="6858000" cy="9144000"/>
  <p:defaultTextStyle>
    <a:defPPr>
      <a:defRPr lang="es-ES_tradnl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846E8"/>
    <a:srgbClr val="5D8D04"/>
    <a:srgbClr val="0368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83" d="100"/>
          <a:sy n="83" d="100"/>
        </p:scale>
        <p:origin x="-109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_tradnl" smtClean="0"/>
              <a:t>Click to edit Master title style</a:t>
            </a:r>
            <a:endParaRPr lang="es-ES_tradnl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 smtClean="0"/>
              <a:t>Click to edit Master subtitle style</a:t>
            </a:r>
            <a:endParaRPr lang="es-ES_tradn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C75DC-8F7D-4348-8E90-2E910B1CFF57}" type="datetimeFigureOut">
              <a:rPr lang="es-ES_tradnl" smtClean="0"/>
              <a:pPr/>
              <a:t>08/07/2014</a:t>
            </a:fld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DD965-F05D-A845-BF73-D85E970FB60C}" type="slidenum">
              <a:rPr lang="es-ES_tradnl" smtClean="0"/>
              <a:pPr/>
              <a:t>‹#›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Click to edit Master title style</a:t>
            </a:r>
            <a:endParaRPr lang="es-ES_tradn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s-ES_tradn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C75DC-8F7D-4348-8E90-2E910B1CFF57}" type="datetimeFigureOut">
              <a:rPr lang="es-ES_tradnl" smtClean="0"/>
              <a:pPr/>
              <a:t>08/07/2014</a:t>
            </a:fld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DD965-F05D-A845-BF73-D85E970FB60C}" type="slidenum">
              <a:rPr lang="es-ES_tradnl" smtClean="0"/>
              <a:pPr/>
              <a:t>‹#›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_tradnl" smtClean="0"/>
              <a:t>Click to edit Master title style</a:t>
            </a:r>
            <a:endParaRPr lang="es-ES_tradn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C75DC-8F7D-4348-8E90-2E910B1CFF57}" type="datetimeFigureOut">
              <a:rPr lang="es-ES_tradnl" smtClean="0"/>
              <a:pPr/>
              <a:t>08/07/2014</a:t>
            </a:fld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DD965-F05D-A845-BF73-D85E970FB60C}" type="slidenum">
              <a:rPr lang="es-ES_tradnl" smtClean="0"/>
              <a:pPr/>
              <a:t>‹#›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Click to edit Master title style</a:t>
            </a:r>
            <a:endParaRPr lang="es-ES_tradnl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s-ES_tradnl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s-ES_tradnl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C75DC-8F7D-4348-8E90-2E910B1CFF57}" type="datetimeFigureOut">
              <a:rPr lang="es-ES_tradnl" smtClean="0"/>
              <a:pPr/>
              <a:t>08/07/2014</a:t>
            </a:fld>
            <a:endParaRPr lang="es-ES_trad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DD965-F05D-A845-BF73-D85E970FB60C}" type="slidenum">
              <a:rPr lang="es-ES_tradnl" smtClean="0"/>
              <a:pPr/>
              <a:t>‹#›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 smtClean="0"/>
              <a:t>Click to edit Master title style</a:t>
            </a:r>
            <a:endParaRPr lang="es-ES_tradn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s-ES_tradnl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s-ES_tradnl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C75DC-8F7D-4348-8E90-2E910B1CFF57}" type="datetimeFigureOut">
              <a:rPr lang="es-ES_tradnl" smtClean="0"/>
              <a:pPr/>
              <a:t>08/07/2014</a:t>
            </a:fld>
            <a:endParaRPr lang="es-ES_tradn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DD965-F05D-A845-BF73-D85E970FB60C}" type="slidenum">
              <a:rPr lang="es-ES_tradnl" smtClean="0"/>
              <a:pPr/>
              <a:t>‹#›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Click to edit Master title style</a:t>
            </a:r>
            <a:endParaRPr lang="es-ES_tradnl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C75DC-8F7D-4348-8E90-2E910B1CFF57}" type="datetimeFigureOut">
              <a:rPr lang="es-ES_tradnl" smtClean="0"/>
              <a:pPr/>
              <a:t>08/07/2014</a:t>
            </a:fld>
            <a:endParaRPr lang="es-ES_trad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DD965-F05D-A845-BF73-D85E970FB60C}" type="slidenum">
              <a:rPr lang="es-ES_tradnl" smtClean="0"/>
              <a:pPr/>
              <a:t>‹#›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C75DC-8F7D-4348-8E90-2E910B1CFF57}" type="datetimeFigureOut">
              <a:rPr lang="es-ES_tradnl" smtClean="0"/>
              <a:pPr/>
              <a:t>08/07/2014</a:t>
            </a:fld>
            <a:endParaRPr lang="es-ES_tradn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DD965-F05D-A845-BF73-D85E970FB60C}" type="slidenum">
              <a:rPr lang="es-ES_tradnl" smtClean="0"/>
              <a:pPr/>
              <a:t>‹#›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 smtClean="0"/>
              <a:t>Click to edit Master title style</a:t>
            </a:r>
            <a:endParaRPr lang="es-ES_tradn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s-ES_tradn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C75DC-8F7D-4348-8E90-2E910B1CFF57}" type="datetimeFigureOut">
              <a:rPr lang="es-ES_tradnl" smtClean="0"/>
              <a:pPr/>
              <a:t>08/07/2014</a:t>
            </a:fld>
            <a:endParaRPr lang="es-ES_trad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DD965-F05D-A845-BF73-D85E970FB60C}" type="slidenum">
              <a:rPr lang="es-ES_tradnl" smtClean="0"/>
              <a:pPr/>
              <a:t>‹#›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 smtClean="0"/>
              <a:t>Click to edit Master title style</a:t>
            </a:r>
            <a:endParaRPr lang="es-ES_tradn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C75DC-8F7D-4348-8E90-2E910B1CFF57}" type="datetimeFigureOut">
              <a:rPr lang="es-ES_tradnl" smtClean="0"/>
              <a:pPr/>
              <a:t>08/07/2014</a:t>
            </a:fld>
            <a:endParaRPr lang="es-ES_trad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DD965-F05D-A845-BF73-D85E970FB60C}" type="slidenum">
              <a:rPr lang="es-ES_tradnl" smtClean="0"/>
              <a:pPr/>
              <a:t>‹#›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Click to edit Master title style</a:t>
            </a:r>
            <a:endParaRPr lang="es-ES_tradn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s-ES_tradn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C75DC-8F7D-4348-8E90-2E910B1CFF57}" type="datetimeFigureOut">
              <a:rPr lang="es-ES_tradnl" smtClean="0"/>
              <a:pPr/>
              <a:t>08/07/2014</a:t>
            </a:fld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DD965-F05D-A845-BF73-D85E970FB60C}" type="slidenum">
              <a:rPr lang="es-ES_tradnl" smtClean="0"/>
              <a:pPr/>
              <a:t>‹#›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_tradnl" smtClean="0"/>
              <a:t>Click to edit Master title style</a:t>
            </a:r>
            <a:endParaRPr lang="es-ES_tradn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s-ES_tradn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C75DC-8F7D-4348-8E90-2E910B1CFF57}" type="datetimeFigureOut">
              <a:rPr lang="es-ES_tradnl" smtClean="0"/>
              <a:pPr/>
              <a:t>08/07/2014</a:t>
            </a:fld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DD965-F05D-A845-BF73-D85E970FB60C}" type="slidenum">
              <a:rPr lang="es-ES_tradnl" smtClean="0"/>
              <a:pPr/>
              <a:t>‹#›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_tradnl" smtClean="0"/>
              <a:t>Click to edit Master title style</a:t>
            </a:r>
            <a:endParaRPr lang="es-ES_tradn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s-ES_tradn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6C75DC-8F7D-4348-8E90-2E910B1CFF57}" type="datetimeFigureOut">
              <a:rPr lang="es-ES_tradnl" smtClean="0"/>
              <a:pPr/>
              <a:t>08/07/2014</a:t>
            </a:fld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4DD965-F05D-A845-BF73-D85E970FB60C}" type="slidenum">
              <a:rPr lang="es-ES_tradnl" smtClean="0"/>
              <a:pPr/>
              <a:t>‹#›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3000">
              <a:schemeClr val="bg1"/>
            </a:gs>
            <a:gs pos="100000">
              <a:schemeClr val="accent3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UN-REDD_full_logo_EN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07811" y="423363"/>
            <a:ext cx="1709090" cy="1286732"/>
          </a:xfrm>
          <a:prstGeom prst="rect">
            <a:avLst/>
          </a:prstGeom>
        </p:spPr>
      </p:pic>
      <p:pic>
        <p:nvPicPr>
          <p:cNvPr id="14" name="Picture 13" descr="bosques.jpg"/>
          <p:cNvPicPr>
            <a:picLocks noChangeAspect="1"/>
          </p:cNvPicPr>
          <p:nvPr/>
        </p:nvPicPr>
        <p:blipFill>
          <a:blip r:embed="rId3" cstate="print"/>
          <a:srcRect t="7874" b="9234"/>
          <a:stretch>
            <a:fillRect/>
          </a:stretch>
        </p:blipFill>
        <p:spPr>
          <a:xfrm>
            <a:off x="0" y="2136057"/>
            <a:ext cx="9144000" cy="250169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0" y="4857200"/>
            <a:ext cx="9144000" cy="1800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700" b="1" dirty="0">
                <a:solidFill>
                  <a:schemeClr val="accent3">
                    <a:lumMod val="50000"/>
                  </a:schemeClr>
                </a:solidFill>
                <a:latin typeface="Myriad Pro"/>
                <a:cs typeface="Myriad Pro"/>
              </a:rPr>
              <a:t>Strengthening inclusive governance of the REDD+ mechanism: </a:t>
            </a:r>
            <a:endParaRPr lang="en-US" sz="3700" b="1" dirty="0" smtClean="0">
              <a:solidFill>
                <a:schemeClr val="accent3">
                  <a:lumMod val="50000"/>
                </a:schemeClr>
              </a:solidFill>
              <a:latin typeface="Myriad Pro"/>
              <a:cs typeface="Myriad Pro"/>
            </a:endParaRPr>
          </a:p>
          <a:p>
            <a:pPr algn="ctr"/>
            <a:r>
              <a:rPr lang="en-US" sz="3700" i="1" dirty="0" smtClean="0">
                <a:solidFill>
                  <a:schemeClr val="accent3">
                    <a:lumMod val="50000"/>
                  </a:schemeClr>
                </a:solidFill>
                <a:latin typeface="Myriad Pro"/>
                <a:cs typeface="Myriad Pro"/>
              </a:rPr>
              <a:t>Experiences </a:t>
            </a:r>
            <a:r>
              <a:rPr lang="en-US" sz="3700" i="1" dirty="0">
                <a:solidFill>
                  <a:schemeClr val="accent3">
                    <a:lumMod val="50000"/>
                  </a:schemeClr>
                </a:solidFill>
                <a:latin typeface="Myriad Pro"/>
                <a:cs typeface="Myriad Pro"/>
              </a:rPr>
              <a:t>from Peru</a:t>
            </a:r>
            <a:endParaRPr lang="es-ES_tradnl" sz="3700" i="1" dirty="0">
              <a:solidFill>
                <a:schemeClr val="accent3">
                  <a:lumMod val="50000"/>
                </a:schemeClr>
              </a:solidFill>
              <a:latin typeface="Myriad Pro"/>
              <a:cs typeface="Myriad Pro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UN-REDD_full_logo_EN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808" y="307899"/>
            <a:ext cx="1250626" cy="94156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85559" y="508968"/>
            <a:ext cx="7277681" cy="178934"/>
          </a:xfrm>
          <a:prstGeom prst="rect">
            <a:avLst/>
          </a:prstGeom>
          <a:solidFill>
            <a:srgbClr val="C0504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>
              <a:solidFill>
                <a:schemeClr val="accent2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724340" y="779901"/>
            <a:ext cx="6438900" cy="7733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636436" y="1781334"/>
            <a:ext cx="5507564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500" b="1" dirty="0" err="1" smtClean="0">
                <a:solidFill>
                  <a:schemeClr val="accent1">
                    <a:lumMod val="75000"/>
                  </a:schemeClr>
                </a:solidFill>
                <a:latin typeface="Myriad Pro"/>
                <a:cs typeface="Myriad Pro"/>
              </a:rPr>
              <a:t>Main</a:t>
            </a:r>
            <a:r>
              <a:rPr lang="es-ES_tradnl" sz="3500" b="1" dirty="0" smtClean="0">
                <a:solidFill>
                  <a:schemeClr val="accent1">
                    <a:lumMod val="75000"/>
                  </a:schemeClr>
                </a:solidFill>
                <a:latin typeface="Myriad Pro"/>
                <a:cs typeface="Myriad Pro"/>
              </a:rPr>
              <a:t> </a:t>
            </a:r>
            <a:r>
              <a:rPr lang="es-ES_tradnl" sz="3500" b="1" dirty="0" err="1" smtClean="0">
                <a:solidFill>
                  <a:schemeClr val="accent1">
                    <a:lumMod val="75000"/>
                  </a:schemeClr>
                </a:solidFill>
                <a:latin typeface="Myriad Pro"/>
                <a:cs typeface="Myriad Pro"/>
              </a:rPr>
              <a:t>Objective</a:t>
            </a:r>
            <a:endParaRPr lang="es-ES_tradnl" sz="3500" b="1" dirty="0">
              <a:solidFill>
                <a:schemeClr val="accent1">
                  <a:lumMod val="75000"/>
                </a:schemeClr>
              </a:solidFill>
              <a:latin typeface="Myriad Pro"/>
              <a:cs typeface="Myriad Pro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267752" y="2508663"/>
            <a:ext cx="4294217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 smtClean="0">
                <a:latin typeface="Myriad Pro" pitchFamily="34" charset="0"/>
              </a:rPr>
              <a:t>Strengthen the informed participation of Indigenous Peoples and other groups and institutions from civil society in the preparation phase of REDD+ </a:t>
            </a:r>
          </a:p>
          <a:p>
            <a:pPr algn="just"/>
            <a:endParaRPr lang="en-US" dirty="0" smtClean="0">
              <a:latin typeface="Myriad Pro" pitchFamily="34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n-US" dirty="0" smtClean="0">
                <a:latin typeface="Myriad Pro" pitchFamily="34" charset="0"/>
              </a:rPr>
              <a:t>by supporting the participatory design and initial application of the mechanisms and instruments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n-US" dirty="0" smtClean="0">
                <a:latin typeface="Myriad Pro" pitchFamily="34" charset="0"/>
              </a:rPr>
              <a:t>to ensure the equitable engagement of stakeholders during the implementation of REDD+ in the country</a:t>
            </a:r>
            <a:endParaRPr lang="es-ES_tradnl" dirty="0"/>
          </a:p>
        </p:txBody>
      </p:sp>
      <p:pic>
        <p:nvPicPr>
          <p:cNvPr id="15" name="Picture 14" descr="Peru-0461.jpg"/>
          <p:cNvPicPr>
            <a:picLocks noChangeAspect="1"/>
          </p:cNvPicPr>
          <p:nvPr/>
        </p:nvPicPr>
        <p:blipFill>
          <a:blip r:embed="rId3"/>
          <a:srcRect l="39175" r="15072"/>
          <a:stretch>
            <a:fillRect/>
          </a:stretch>
        </p:blipFill>
        <p:spPr>
          <a:xfrm>
            <a:off x="654175" y="1841919"/>
            <a:ext cx="2886061" cy="401547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UN-REDD_full_logo_EN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808" y="307899"/>
            <a:ext cx="1250626" cy="94156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85559" y="508968"/>
            <a:ext cx="7277681" cy="178934"/>
          </a:xfrm>
          <a:prstGeom prst="rect">
            <a:avLst/>
          </a:prstGeom>
          <a:solidFill>
            <a:srgbClr val="C0504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>
              <a:solidFill>
                <a:schemeClr val="accent2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724340" y="779901"/>
            <a:ext cx="6438900" cy="7733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9240" y="1153245"/>
            <a:ext cx="914400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500" b="1" dirty="0" smtClean="0">
                <a:solidFill>
                  <a:schemeClr val="accent1">
                    <a:lumMod val="75000"/>
                  </a:schemeClr>
                </a:solidFill>
                <a:latin typeface="Myriad Pro"/>
                <a:cs typeface="Myriad Pro"/>
              </a:rPr>
              <a:t>Background</a:t>
            </a:r>
          </a:p>
        </p:txBody>
      </p:sp>
      <p:sp>
        <p:nvSpPr>
          <p:cNvPr id="8" name="Rectangle 7"/>
          <p:cNvSpPr/>
          <p:nvPr/>
        </p:nvSpPr>
        <p:spPr>
          <a:xfrm>
            <a:off x="654555" y="2097707"/>
            <a:ext cx="794628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PE" sz="1600" dirty="0" err="1" smtClean="0">
                <a:latin typeface="Myriad Pro" pitchFamily="34" charset="0"/>
              </a:rPr>
              <a:t>Following</a:t>
            </a:r>
            <a:r>
              <a:rPr lang="es-PE" sz="1600" dirty="0" smtClean="0">
                <a:latin typeface="Myriad Pro" pitchFamily="34" charset="0"/>
              </a:rPr>
              <a:t> </a:t>
            </a:r>
            <a:r>
              <a:rPr lang="es-PE" sz="1600" dirty="0" err="1" smtClean="0">
                <a:latin typeface="Myriad Pro" pitchFamily="34" charset="0"/>
              </a:rPr>
              <a:t>the</a:t>
            </a:r>
            <a:r>
              <a:rPr lang="es-PE" sz="1600" dirty="0" smtClean="0">
                <a:latin typeface="Myriad Pro" pitchFamily="34" charset="0"/>
              </a:rPr>
              <a:t> </a:t>
            </a:r>
            <a:r>
              <a:rPr lang="es-PE" sz="1600" dirty="0" err="1" smtClean="0">
                <a:latin typeface="Myriad Pro" pitchFamily="34" charset="0"/>
              </a:rPr>
              <a:t>violent</a:t>
            </a:r>
            <a:r>
              <a:rPr lang="es-PE" sz="1600" dirty="0" smtClean="0">
                <a:latin typeface="Myriad Pro" pitchFamily="34" charset="0"/>
              </a:rPr>
              <a:t> </a:t>
            </a:r>
            <a:r>
              <a:rPr lang="es-PE" sz="1600" dirty="0" err="1" smtClean="0">
                <a:latin typeface="Myriad Pro" pitchFamily="34" charset="0"/>
              </a:rPr>
              <a:t>conflict</a:t>
            </a:r>
            <a:r>
              <a:rPr lang="es-PE" sz="1600" dirty="0" smtClean="0">
                <a:latin typeface="Myriad Pro" pitchFamily="34" charset="0"/>
              </a:rPr>
              <a:t> </a:t>
            </a:r>
            <a:r>
              <a:rPr lang="es-PE" sz="1600" dirty="0" err="1" smtClean="0">
                <a:latin typeface="Myriad Pro" pitchFamily="34" charset="0"/>
              </a:rPr>
              <a:t>that</a:t>
            </a:r>
            <a:r>
              <a:rPr lang="es-PE" sz="1600" dirty="0" smtClean="0">
                <a:latin typeface="Myriad Pro" pitchFamily="34" charset="0"/>
              </a:rPr>
              <a:t> </a:t>
            </a:r>
            <a:r>
              <a:rPr lang="es-PE" sz="1600" dirty="0" err="1" smtClean="0">
                <a:latin typeface="Myriad Pro" pitchFamily="34" charset="0"/>
              </a:rPr>
              <a:t>occurred</a:t>
            </a:r>
            <a:r>
              <a:rPr lang="es-PE" sz="1600" dirty="0" smtClean="0">
                <a:latin typeface="Myriad Pro" pitchFamily="34" charset="0"/>
              </a:rPr>
              <a:t> in Bagua (5 June 2009), the UNDP conducted a series of meetings to build a climate of trust and dialogue with </a:t>
            </a:r>
            <a:r>
              <a:rPr lang="es-PE" sz="1600" dirty="0" err="1" smtClean="0">
                <a:latin typeface="Myriad Pro" pitchFamily="34" charset="0"/>
              </a:rPr>
              <a:t>the</a:t>
            </a:r>
            <a:r>
              <a:rPr lang="es-PE" sz="1600" dirty="0" smtClean="0">
                <a:latin typeface="Myriad Pro" pitchFamily="34" charset="0"/>
              </a:rPr>
              <a:t> </a:t>
            </a:r>
            <a:r>
              <a:rPr lang="es-PE" sz="1600" dirty="0" err="1" smtClean="0">
                <a:latin typeface="Myriad Pro" pitchFamily="34" charset="0"/>
              </a:rPr>
              <a:t>Peruvian</a:t>
            </a:r>
            <a:r>
              <a:rPr lang="es-PE" sz="1600" dirty="0" smtClean="0">
                <a:latin typeface="Myriad Pro" pitchFamily="34" charset="0"/>
              </a:rPr>
              <a:t> government and the representatives of the two organizations of </a:t>
            </a:r>
            <a:r>
              <a:rPr lang="es-PE" sz="1600" dirty="0" err="1" smtClean="0">
                <a:latin typeface="Myriad Pro" pitchFamily="34" charset="0"/>
              </a:rPr>
              <a:t>Indigenous</a:t>
            </a:r>
            <a:r>
              <a:rPr lang="es-PE" sz="1600" dirty="0" smtClean="0">
                <a:latin typeface="Myriad Pro" pitchFamily="34" charset="0"/>
              </a:rPr>
              <a:t> </a:t>
            </a:r>
            <a:r>
              <a:rPr lang="es-PE" sz="1600" dirty="0" err="1" smtClean="0">
                <a:latin typeface="Myriad Pro" pitchFamily="34" charset="0"/>
              </a:rPr>
              <a:t>Peoples</a:t>
            </a:r>
            <a:r>
              <a:rPr lang="es-PE" sz="1600" dirty="0" smtClean="0">
                <a:latin typeface="Myriad Pro" pitchFamily="34" charset="0"/>
              </a:rPr>
              <a:t> in the country, AIDESEP and CONAP</a:t>
            </a:r>
            <a:endParaRPr lang="es-ES_tradnl" sz="1600" dirty="0"/>
          </a:p>
        </p:txBody>
      </p:sp>
      <p:sp>
        <p:nvSpPr>
          <p:cNvPr id="12" name="Rectangle 11"/>
          <p:cNvSpPr/>
          <p:nvPr/>
        </p:nvSpPr>
        <p:spPr>
          <a:xfrm>
            <a:off x="2956692" y="3522748"/>
            <a:ext cx="332124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PE" sz="1600" dirty="0" smtClean="0">
                <a:latin typeface="Myriad Pro" pitchFamily="34" charset="0"/>
              </a:rPr>
              <a:t>These coordinations led </a:t>
            </a:r>
            <a:r>
              <a:rPr lang="es-PE" sz="1600" dirty="0" err="1" smtClean="0">
                <a:latin typeface="Myriad Pro" pitchFamily="34" charset="0"/>
              </a:rPr>
              <a:t>the</a:t>
            </a:r>
            <a:r>
              <a:rPr lang="es-PE" sz="1600" dirty="0" smtClean="0">
                <a:latin typeface="Myriad Pro" pitchFamily="34" charset="0"/>
              </a:rPr>
              <a:t> </a:t>
            </a:r>
            <a:r>
              <a:rPr lang="es-PE" sz="1600" dirty="0" err="1" smtClean="0">
                <a:latin typeface="Myriad Pro" pitchFamily="34" charset="0"/>
              </a:rPr>
              <a:t>Indigenous</a:t>
            </a:r>
            <a:r>
              <a:rPr lang="es-PE" sz="1600" dirty="0" smtClean="0">
                <a:latin typeface="Myriad Pro" pitchFamily="34" charset="0"/>
              </a:rPr>
              <a:t> </a:t>
            </a:r>
            <a:r>
              <a:rPr lang="es-PE" sz="1600" dirty="0" err="1" smtClean="0">
                <a:latin typeface="Myriad Pro" pitchFamily="34" charset="0"/>
              </a:rPr>
              <a:t>Peoples</a:t>
            </a:r>
            <a:r>
              <a:rPr lang="es-PE" sz="1600" dirty="0" smtClean="0">
                <a:latin typeface="Myriad Pro" pitchFamily="34" charset="0"/>
              </a:rPr>
              <a:t> to </a:t>
            </a:r>
            <a:r>
              <a:rPr lang="es-PE" sz="1600" dirty="0" err="1" smtClean="0">
                <a:latin typeface="Myriad Pro" pitchFamily="34" charset="0"/>
              </a:rPr>
              <a:t>request</a:t>
            </a:r>
            <a:r>
              <a:rPr lang="es-PE" sz="1600" dirty="0" smtClean="0">
                <a:latin typeface="Myriad Pro" pitchFamily="34" charset="0"/>
              </a:rPr>
              <a:t> </a:t>
            </a:r>
            <a:r>
              <a:rPr lang="es-PE" sz="1600" dirty="0" err="1" smtClean="0">
                <a:latin typeface="Myriad Pro" pitchFamily="34" charset="0"/>
              </a:rPr>
              <a:t>UNDP’s</a:t>
            </a:r>
            <a:r>
              <a:rPr lang="es-PE" sz="1600" dirty="0" smtClean="0">
                <a:latin typeface="Myriad Pro" pitchFamily="34" charset="0"/>
              </a:rPr>
              <a:t> </a:t>
            </a:r>
            <a:r>
              <a:rPr lang="es-PE" sz="1600" dirty="0" err="1" smtClean="0">
                <a:latin typeface="Myriad Pro" pitchFamily="34" charset="0"/>
              </a:rPr>
              <a:t>support</a:t>
            </a:r>
            <a:endParaRPr lang="es-ES_tradnl" sz="1600" dirty="0"/>
          </a:p>
        </p:txBody>
      </p:sp>
      <p:cxnSp>
        <p:nvCxnSpPr>
          <p:cNvPr id="16" name="Straight Connector 15"/>
          <p:cNvCxnSpPr/>
          <p:nvPr/>
        </p:nvCxnSpPr>
        <p:spPr>
          <a:xfrm rot="5400000">
            <a:off x="4433725" y="4506745"/>
            <a:ext cx="365594" cy="1588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rot="10800000">
            <a:off x="3268902" y="4693104"/>
            <a:ext cx="2622311" cy="10275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rot="5400000">
            <a:off x="3149137" y="4823935"/>
            <a:ext cx="242702" cy="1588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rot="5400000">
            <a:off x="5770656" y="4810893"/>
            <a:ext cx="242702" cy="1588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8" name="Rectangle 37"/>
          <p:cNvSpPr/>
          <p:nvPr/>
        </p:nvSpPr>
        <p:spPr>
          <a:xfrm>
            <a:off x="1197998" y="5134774"/>
            <a:ext cx="3255884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chemeClr val="accent2">
                  <a:lumMod val="75000"/>
                </a:schemeClr>
              </a:buClr>
            </a:pPr>
            <a:r>
              <a:rPr lang="es-PE" sz="20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Myriad Pro" pitchFamily="34" charset="0"/>
              </a:rPr>
              <a:t>Technical support</a:t>
            </a:r>
          </a:p>
          <a:p>
            <a:pPr algn="ctr">
              <a:buClr>
                <a:schemeClr val="accent2">
                  <a:lumMod val="75000"/>
                </a:schemeClr>
              </a:buClr>
            </a:pPr>
            <a:r>
              <a:rPr lang="es-PE" sz="1400" dirty="0" smtClean="0">
                <a:latin typeface="Myriad Pro" pitchFamily="34" charset="0"/>
              </a:rPr>
              <a:t> in the sustainable human development of the indigenous communities </a:t>
            </a:r>
            <a:endParaRPr lang="es-ES_tradnl" sz="1400" dirty="0"/>
          </a:p>
        </p:txBody>
      </p:sp>
      <p:sp>
        <p:nvSpPr>
          <p:cNvPr id="39" name="Rectangle 38"/>
          <p:cNvSpPr/>
          <p:nvPr/>
        </p:nvSpPr>
        <p:spPr>
          <a:xfrm>
            <a:off x="5011581" y="5160174"/>
            <a:ext cx="3116419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chemeClr val="accent2">
                  <a:lumMod val="75000"/>
                </a:schemeClr>
              </a:buClr>
            </a:pPr>
            <a:r>
              <a:rPr lang="es-PE" sz="2000" b="1" dirty="0" smtClean="0">
                <a:solidFill>
                  <a:srgbClr val="95B3D7"/>
                </a:solidFill>
                <a:latin typeface="Myriad Pro" pitchFamily="34" charset="0"/>
              </a:rPr>
              <a:t>Institutional strengthening </a:t>
            </a:r>
          </a:p>
          <a:p>
            <a:pPr algn="ctr">
              <a:buClr>
                <a:schemeClr val="accent2">
                  <a:lumMod val="75000"/>
                </a:schemeClr>
              </a:buClr>
            </a:pPr>
            <a:r>
              <a:rPr lang="es-PE" sz="1600" dirty="0" smtClean="0">
                <a:latin typeface="Myriad Pro" pitchFamily="34" charset="0"/>
              </a:rPr>
              <a:t>of their organizations</a:t>
            </a:r>
            <a:endParaRPr lang="es-ES_tradnl" sz="1600" dirty="0"/>
          </a:p>
        </p:txBody>
      </p:sp>
      <p:cxnSp>
        <p:nvCxnSpPr>
          <p:cNvPr id="40" name="Straight Connector 39"/>
          <p:cNvCxnSpPr/>
          <p:nvPr/>
        </p:nvCxnSpPr>
        <p:spPr>
          <a:xfrm rot="5400000">
            <a:off x="4433725" y="3360056"/>
            <a:ext cx="365594" cy="1588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04485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UN-REDD_full_logo_EN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808" y="307899"/>
            <a:ext cx="1250626" cy="94156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85559" y="508968"/>
            <a:ext cx="7277681" cy="178934"/>
          </a:xfrm>
          <a:prstGeom prst="rect">
            <a:avLst/>
          </a:prstGeom>
          <a:solidFill>
            <a:srgbClr val="C0504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>
              <a:solidFill>
                <a:schemeClr val="accent2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724340" y="779901"/>
            <a:ext cx="6438900" cy="7733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9240" y="1153245"/>
            <a:ext cx="914400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500" b="1" dirty="0" smtClean="0">
                <a:solidFill>
                  <a:schemeClr val="accent1">
                    <a:lumMod val="75000"/>
                  </a:schemeClr>
                </a:solidFill>
                <a:latin typeface="Myriad Pro"/>
                <a:cs typeface="Myriad Pro"/>
              </a:rPr>
              <a:t>Background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84808" y="2596009"/>
            <a:ext cx="3255884" cy="5386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chemeClr val="accent2">
                  <a:lumMod val="75000"/>
                </a:schemeClr>
              </a:buClr>
            </a:pPr>
            <a:r>
              <a:rPr lang="es-PE" sz="29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Myriad Pro" pitchFamily="34" charset="0"/>
              </a:rPr>
              <a:t>Emphasis</a:t>
            </a:r>
          </a:p>
        </p:txBody>
      </p:sp>
      <p:sp>
        <p:nvSpPr>
          <p:cNvPr id="17" name="Rectangle 16"/>
          <p:cNvSpPr/>
          <p:nvPr/>
        </p:nvSpPr>
        <p:spPr>
          <a:xfrm>
            <a:off x="3238500" y="2367409"/>
            <a:ext cx="5422900" cy="990600"/>
          </a:xfrm>
          <a:prstGeom prst="rect">
            <a:avLst/>
          </a:prstGeom>
          <a:noFill/>
          <a:ln w="19050" cap="flat" cmpd="sng" algn="ctr">
            <a:solidFill>
              <a:srgbClr val="95B3D7"/>
            </a:solidFill>
            <a:prstDash val="dot"/>
            <a:round/>
            <a:headEnd type="none" w="med" len="med"/>
            <a:tailEnd type="none" w="med" len="me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9" name="Rectangle 18"/>
          <p:cNvSpPr/>
          <p:nvPr/>
        </p:nvSpPr>
        <p:spPr>
          <a:xfrm>
            <a:off x="3425591" y="2552545"/>
            <a:ext cx="519369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PE" dirty="0">
                <a:latin typeface="Myriad Pro" pitchFamily="34" charset="0"/>
              </a:rPr>
              <a:t>T</a:t>
            </a:r>
            <a:r>
              <a:rPr lang="es-PE" dirty="0" smtClean="0">
                <a:latin typeface="Myriad Pro" pitchFamily="34" charset="0"/>
              </a:rPr>
              <a:t>he need for understanding  and preparation to participate in the construction of REDD+ in Peru. </a:t>
            </a:r>
            <a:endParaRPr lang="es-ES_tradnl" dirty="0"/>
          </a:p>
        </p:txBody>
      </p:sp>
      <p:sp>
        <p:nvSpPr>
          <p:cNvPr id="20" name="Rectangle 19"/>
          <p:cNvSpPr/>
          <p:nvPr/>
        </p:nvSpPr>
        <p:spPr>
          <a:xfrm>
            <a:off x="1358900" y="4135329"/>
            <a:ext cx="64008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PE" dirty="0" smtClean="0">
                <a:latin typeface="Myriad Pro" pitchFamily="34" charset="0"/>
              </a:rPr>
              <a:t>In parallel, the Ministry of Environment (MINAM) </a:t>
            </a:r>
            <a:r>
              <a:rPr lang="es-PE" dirty="0" err="1" smtClean="0">
                <a:latin typeface="Myriad Pro" pitchFamily="34" charset="0"/>
              </a:rPr>
              <a:t>expressed</a:t>
            </a:r>
            <a:r>
              <a:rPr lang="es-PE" dirty="0" smtClean="0">
                <a:latin typeface="Myriad Pro" pitchFamily="34" charset="0"/>
              </a:rPr>
              <a:t> its interest in having the support of </a:t>
            </a:r>
            <a:r>
              <a:rPr lang="es-PE" dirty="0" err="1" smtClean="0">
                <a:latin typeface="Myriad Pro" pitchFamily="34" charset="0"/>
              </a:rPr>
              <a:t>the</a:t>
            </a:r>
            <a:r>
              <a:rPr lang="es-PE" dirty="0" smtClean="0">
                <a:latin typeface="Myriad Pro" pitchFamily="34" charset="0"/>
              </a:rPr>
              <a:t> UN-REDD Programme to </a:t>
            </a:r>
            <a:r>
              <a:rPr lang="es-PE" dirty="0" err="1" smtClean="0">
                <a:latin typeface="Myriad Pro" pitchFamily="34" charset="0"/>
              </a:rPr>
              <a:t>develop</a:t>
            </a:r>
            <a:r>
              <a:rPr lang="es-PE" dirty="0" smtClean="0">
                <a:latin typeface="Myriad Pro" pitchFamily="34" charset="0"/>
              </a:rPr>
              <a:t> </a:t>
            </a:r>
            <a:r>
              <a:rPr lang="es-PE" dirty="0" err="1" smtClean="0">
                <a:latin typeface="Myriad Pro" pitchFamily="34" charset="0"/>
              </a:rPr>
              <a:t>mechanisms</a:t>
            </a:r>
            <a:r>
              <a:rPr lang="es-PE" dirty="0" smtClean="0">
                <a:latin typeface="Myriad Pro" pitchFamily="34" charset="0"/>
              </a:rPr>
              <a:t> </a:t>
            </a:r>
            <a:r>
              <a:rPr lang="es-PE" dirty="0" err="1" smtClean="0">
                <a:latin typeface="Myriad Pro" pitchFamily="34" charset="0"/>
              </a:rPr>
              <a:t>for</a:t>
            </a:r>
            <a:r>
              <a:rPr lang="es-PE" dirty="0" smtClean="0">
                <a:latin typeface="Myriad Pro" pitchFamily="34" charset="0"/>
              </a:rPr>
              <a:t> </a:t>
            </a:r>
            <a:r>
              <a:rPr lang="es-PE" dirty="0" err="1" smtClean="0">
                <a:latin typeface="Myriad Pro" pitchFamily="34" charset="0"/>
              </a:rPr>
              <a:t>Indigenous</a:t>
            </a:r>
            <a:r>
              <a:rPr lang="es-PE" dirty="0" smtClean="0">
                <a:latin typeface="Myriad Pro" pitchFamily="34" charset="0"/>
              </a:rPr>
              <a:t> </a:t>
            </a:r>
            <a:r>
              <a:rPr lang="es-PE" dirty="0" err="1" smtClean="0">
                <a:latin typeface="Myriad Pro" pitchFamily="34" charset="0"/>
              </a:rPr>
              <a:t>Peoples</a:t>
            </a:r>
            <a:r>
              <a:rPr lang="es-PE" dirty="0" smtClean="0">
                <a:latin typeface="Myriad Pro" pitchFamily="34" charset="0"/>
              </a:rPr>
              <a:t>’ participation and governance related to the implementation of a REDD+ national strategy.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UN-REDD_full_logo_EN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808" y="307899"/>
            <a:ext cx="1250626" cy="94156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85559" y="508968"/>
            <a:ext cx="7277681" cy="178934"/>
          </a:xfrm>
          <a:prstGeom prst="rect">
            <a:avLst/>
          </a:prstGeom>
          <a:solidFill>
            <a:srgbClr val="C0504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>
              <a:solidFill>
                <a:schemeClr val="accent2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724340" y="779901"/>
            <a:ext cx="6438900" cy="7733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9240" y="1468200"/>
            <a:ext cx="914400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500" b="1" dirty="0" smtClean="0">
                <a:solidFill>
                  <a:schemeClr val="accent1">
                    <a:lumMod val="75000"/>
                  </a:schemeClr>
                </a:solidFill>
                <a:latin typeface="Myriad Pro"/>
                <a:cs typeface="Myriad Pro"/>
              </a:rPr>
              <a:t>Project </a:t>
            </a:r>
            <a:r>
              <a:rPr lang="es-ES_tradnl" sz="3500" b="1" dirty="0" err="1" smtClean="0">
                <a:solidFill>
                  <a:schemeClr val="accent1">
                    <a:lumMod val="75000"/>
                  </a:schemeClr>
                </a:solidFill>
                <a:latin typeface="Myriad Pro"/>
                <a:cs typeface="Myriad Pro"/>
              </a:rPr>
              <a:t>implementation</a:t>
            </a:r>
            <a:r>
              <a:rPr lang="es-ES_tradnl" sz="3500" b="1" dirty="0" smtClean="0">
                <a:solidFill>
                  <a:schemeClr val="accent1">
                    <a:lumMod val="75000"/>
                  </a:schemeClr>
                </a:solidFill>
                <a:latin typeface="Myriad Pro"/>
                <a:cs typeface="Myriad Pro"/>
              </a:rPr>
              <a:t> </a:t>
            </a:r>
            <a:r>
              <a:rPr lang="es-ES_tradnl" sz="3500" b="1" dirty="0" err="1" smtClean="0">
                <a:solidFill>
                  <a:schemeClr val="accent1">
                    <a:lumMod val="75000"/>
                  </a:schemeClr>
                </a:solidFill>
                <a:latin typeface="Myriad Pro"/>
                <a:cs typeface="Myriad Pro"/>
              </a:rPr>
              <a:t>arrangements</a:t>
            </a:r>
            <a:endParaRPr lang="es-ES_tradnl" sz="2800" b="1" dirty="0" smtClean="0">
              <a:solidFill>
                <a:srgbClr val="95B3D7"/>
              </a:solidFill>
              <a:latin typeface="Myriad Pro"/>
              <a:cs typeface="Myriad Pro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400359" y="2531723"/>
            <a:ext cx="325588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chemeClr val="accent2">
                  <a:lumMod val="75000"/>
                </a:schemeClr>
              </a:buClr>
            </a:pPr>
            <a:r>
              <a:rPr lang="es-PE" sz="3200" b="1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Myriad Pro" pitchFamily="34" charset="0"/>
              </a:rPr>
              <a:t>National</a:t>
            </a:r>
            <a:r>
              <a:rPr lang="es-PE" sz="32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Myriad Pro" pitchFamily="34" charset="0"/>
              </a:rPr>
              <a:t> </a:t>
            </a:r>
            <a:r>
              <a:rPr lang="es-PE" sz="3200" b="1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Myriad Pro" pitchFamily="34" charset="0"/>
              </a:rPr>
              <a:t>counterpart</a:t>
            </a:r>
            <a:endParaRPr lang="es-PE" sz="3200" b="1" dirty="0" smtClean="0">
              <a:solidFill>
                <a:schemeClr val="accent1">
                  <a:lumMod val="60000"/>
                  <a:lumOff val="40000"/>
                </a:schemeClr>
              </a:solidFill>
              <a:latin typeface="Myriad Pro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287275" y="2574399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PE" dirty="0" err="1" smtClean="0">
                <a:latin typeface="Myriad Pro" pitchFamily="34" charset="0"/>
              </a:rPr>
              <a:t>Ministry</a:t>
            </a:r>
            <a:r>
              <a:rPr lang="es-PE" dirty="0" smtClean="0">
                <a:latin typeface="Myriad Pro" pitchFamily="34" charset="0"/>
              </a:rPr>
              <a:t> of </a:t>
            </a:r>
            <a:r>
              <a:rPr lang="es-PE" dirty="0" err="1" smtClean="0">
                <a:latin typeface="Myriad Pro" pitchFamily="34" charset="0"/>
              </a:rPr>
              <a:t>Environment</a:t>
            </a:r>
            <a:r>
              <a:rPr lang="es-PE" dirty="0" smtClean="0">
                <a:latin typeface="Myriad Pro" pitchFamily="34" charset="0"/>
              </a:rPr>
              <a:t> as </a:t>
            </a:r>
            <a:r>
              <a:rPr lang="es-PE" dirty="0" err="1" smtClean="0">
                <a:latin typeface="Myriad Pro" pitchFamily="34" charset="0"/>
              </a:rPr>
              <a:t>Implementing</a:t>
            </a:r>
            <a:r>
              <a:rPr lang="es-PE" dirty="0" smtClean="0">
                <a:latin typeface="Myriad Pro" pitchFamily="34" charset="0"/>
              </a:rPr>
              <a:t> </a:t>
            </a:r>
            <a:r>
              <a:rPr lang="es-PE" dirty="0" err="1" smtClean="0">
                <a:latin typeface="Myriad Pro" pitchFamily="34" charset="0"/>
              </a:rPr>
              <a:t>Partner</a:t>
            </a:r>
            <a:endParaRPr lang="es-ES_tradnl" dirty="0"/>
          </a:p>
        </p:txBody>
      </p:sp>
      <p:cxnSp>
        <p:nvCxnSpPr>
          <p:cNvPr id="14" name="17 Conector recto"/>
          <p:cNvCxnSpPr/>
          <p:nvPr/>
        </p:nvCxnSpPr>
        <p:spPr>
          <a:xfrm rot="10800000">
            <a:off x="673415" y="3743622"/>
            <a:ext cx="8174211" cy="1589"/>
          </a:xfrm>
          <a:prstGeom prst="line">
            <a:avLst/>
          </a:prstGeom>
          <a:ln w="9525" cap="flat" cmpd="sng" algn="ctr">
            <a:solidFill>
              <a:schemeClr val="accent1">
                <a:shade val="95000"/>
                <a:satMod val="105000"/>
              </a:schemeClr>
            </a:solidFill>
            <a:prstDash val="dot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/>
          <p:cNvSpPr/>
          <p:nvPr/>
        </p:nvSpPr>
        <p:spPr>
          <a:xfrm>
            <a:off x="359412" y="4068536"/>
            <a:ext cx="334201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chemeClr val="accent2">
                  <a:lumMod val="75000"/>
                </a:schemeClr>
              </a:buClr>
            </a:pPr>
            <a:r>
              <a:rPr lang="en-US" sz="32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Myriad Pro" pitchFamily="34" charset="0"/>
              </a:rPr>
              <a:t>Technical Committee</a:t>
            </a:r>
            <a:endParaRPr lang="es-PE" sz="3200" b="1" dirty="0" smtClean="0">
              <a:solidFill>
                <a:schemeClr val="accent1">
                  <a:lumMod val="60000"/>
                  <a:lumOff val="40000"/>
                </a:schemeClr>
              </a:solidFill>
              <a:latin typeface="Myriad Pro" pitchFamily="34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287275" y="4128629"/>
            <a:ext cx="469295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PE" dirty="0" err="1" smtClean="0">
                <a:latin typeface="Myriad Pro" pitchFamily="34" charset="0"/>
              </a:rPr>
              <a:t>Ministry</a:t>
            </a:r>
            <a:r>
              <a:rPr lang="es-PE" dirty="0" smtClean="0">
                <a:latin typeface="Myriad Pro" pitchFamily="34" charset="0"/>
              </a:rPr>
              <a:t> of </a:t>
            </a:r>
            <a:r>
              <a:rPr lang="es-PE" dirty="0" err="1" smtClean="0">
                <a:latin typeface="Myriad Pro" pitchFamily="34" charset="0"/>
              </a:rPr>
              <a:t>Environment</a:t>
            </a:r>
            <a:r>
              <a:rPr lang="es-PE" dirty="0" smtClean="0">
                <a:latin typeface="Myriad Pro" pitchFamily="34" charset="0"/>
              </a:rPr>
              <a:t>, UNDP, AIDESEP, CONAP, </a:t>
            </a:r>
            <a:r>
              <a:rPr lang="en-US" dirty="0">
                <a:latin typeface="Myriad Pro" pitchFamily="34" charset="0"/>
              </a:rPr>
              <a:t>Vice Ministry of </a:t>
            </a:r>
            <a:r>
              <a:rPr lang="en-US" dirty="0" err="1">
                <a:latin typeface="Myriad Pro" pitchFamily="34" charset="0"/>
              </a:rPr>
              <a:t>Interculturality</a:t>
            </a:r>
            <a:r>
              <a:rPr lang="en-US" dirty="0">
                <a:latin typeface="Myriad Pro" pitchFamily="34" charset="0"/>
              </a:rPr>
              <a:t> </a:t>
            </a:r>
            <a:br>
              <a:rPr lang="en-US" dirty="0">
                <a:latin typeface="Myriad Pro" pitchFamily="34" charset="0"/>
              </a:rPr>
            </a:br>
            <a:r>
              <a:rPr lang="en-US" dirty="0">
                <a:latin typeface="Myriad Pro" pitchFamily="34" charset="0"/>
              </a:rPr>
              <a:t> Public Ombudsman’s </a:t>
            </a:r>
            <a:r>
              <a:rPr lang="en-US" dirty="0" smtClean="0">
                <a:latin typeface="Myriad Pro" pitchFamily="34" charset="0"/>
              </a:rPr>
              <a:t>Office</a:t>
            </a:r>
            <a:endParaRPr lang="en-US" dirty="0">
              <a:latin typeface="Myriad Pro" pitchFamily="34" charset="0"/>
            </a:endParaRPr>
          </a:p>
        </p:txBody>
      </p:sp>
      <p:cxnSp>
        <p:nvCxnSpPr>
          <p:cNvPr id="20" name="17 Conector recto"/>
          <p:cNvCxnSpPr/>
          <p:nvPr/>
        </p:nvCxnSpPr>
        <p:spPr>
          <a:xfrm rot="10800000">
            <a:off x="673415" y="5213258"/>
            <a:ext cx="8174211" cy="1589"/>
          </a:xfrm>
          <a:prstGeom prst="line">
            <a:avLst/>
          </a:prstGeom>
          <a:ln w="9525" cap="flat" cmpd="sng" algn="ctr">
            <a:solidFill>
              <a:schemeClr val="accent1">
                <a:shade val="95000"/>
                <a:satMod val="105000"/>
              </a:schemeClr>
            </a:solidFill>
            <a:prstDash val="dot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 20"/>
          <p:cNvSpPr/>
          <p:nvPr/>
        </p:nvSpPr>
        <p:spPr>
          <a:xfrm>
            <a:off x="386722" y="5742890"/>
            <a:ext cx="32558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chemeClr val="accent2">
                  <a:lumMod val="75000"/>
                </a:schemeClr>
              </a:buClr>
            </a:pPr>
            <a:r>
              <a:rPr lang="es-PE" sz="3200" b="1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Myriad Pro" pitchFamily="34" charset="0"/>
              </a:rPr>
              <a:t>Technical</a:t>
            </a:r>
            <a:r>
              <a:rPr lang="es-PE" sz="32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Myriad Pro" pitchFamily="34" charset="0"/>
              </a:rPr>
              <a:t> </a:t>
            </a:r>
            <a:r>
              <a:rPr lang="es-PE" sz="3200" b="1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Myriad Pro" pitchFamily="34" charset="0"/>
              </a:rPr>
              <a:t>team</a:t>
            </a:r>
            <a:r>
              <a:rPr lang="es-PE" sz="32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Myriad Pro" pitchFamily="34" charset="0"/>
              </a:rPr>
              <a:t> </a:t>
            </a:r>
          </a:p>
        </p:txBody>
      </p:sp>
      <p:sp>
        <p:nvSpPr>
          <p:cNvPr id="22" name="Rectangle 21"/>
          <p:cNvSpPr/>
          <p:nvPr/>
        </p:nvSpPr>
        <p:spPr>
          <a:xfrm>
            <a:off x="4287275" y="5366254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PE" dirty="0" err="1" smtClean="0">
                <a:latin typeface="Myriad Pro" pitchFamily="34" charset="0"/>
              </a:rPr>
              <a:t>Ministry</a:t>
            </a:r>
            <a:r>
              <a:rPr lang="es-PE" dirty="0" smtClean="0">
                <a:latin typeface="Myriad Pro" pitchFamily="34" charset="0"/>
              </a:rPr>
              <a:t> of </a:t>
            </a:r>
            <a:r>
              <a:rPr lang="es-PE" dirty="0" err="1" smtClean="0">
                <a:latin typeface="Myriad Pro" pitchFamily="34" charset="0"/>
              </a:rPr>
              <a:t>Environment</a:t>
            </a:r>
            <a:r>
              <a:rPr lang="es-PE" dirty="0" smtClean="0">
                <a:latin typeface="Myriad Pro" pitchFamily="34" charset="0"/>
              </a:rPr>
              <a:t>: </a:t>
            </a:r>
            <a:r>
              <a:rPr lang="es-PE" dirty="0" err="1" smtClean="0">
                <a:latin typeface="Myriad Pro" pitchFamily="34" charset="0"/>
              </a:rPr>
              <a:t>technical</a:t>
            </a:r>
            <a:r>
              <a:rPr lang="es-PE" dirty="0" smtClean="0">
                <a:latin typeface="Myriad Pro" pitchFamily="34" charset="0"/>
              </a:rPr>
              <a:t> focal </a:t>
            </a:r>
            <a:r>
              <a:rPr lang="es-PE" dirty="0" err="1" smtClean="0">
                <a:latin typeface="Myriad Pro" pitchFamily="34" charset="0"/>
              </a:rPr>
              <a:t>points</a:t>
            </a:r>
            <a:r>
              <a:rPr lang="es-PE" dirty="0" smtClean="0">
                <a:latin typeface="Myriad Pro" pitchFamily="34" charset="0"/>
              </a:rPr>
              <a:t>; </a:t>
            </a:r>
            <a:r>
              <a:rPr lang="es-PE" dirty="0" err="1" smtClean="0">
                <a:latin typeface="Myriad Pro" pitchFamily="34" charset="0"/>
              </a:rPr>
              <a:t>logistics</a:t>
            </a:r>
            <a:r>
              <a:rPr lang="es-PE" dirty="0" smtClean="0">
                <a:latin typeface="Myriad Pro" pitchFamily="34" charset="0"/>
              </a:rPr>
              <a:t> </a:t>
            </a:r>
            <a:r>
              <a:rPr lang="es-PE" dirty="0" err="1" smtClean="0">
                <a:latin typeface="Myriad Pro" pitchFamily="34" charset="0"/>
              </a:rPr>
              <a:t>support</a:t>
            </a:r>
            <a:r>
              <a:rPr lang="es-PE" dirty="0" smtClean="0">
                <a:latin typeface="Myriad Pro" pitchFamily="34" charset="0"/>
              </a:rPr>
              <a:t> </a:t>
            </a:r>
          </a:p>
          <a:p>
            <a:r>
              <a:rPr lang="es-PE" dirty="0" smtClean="0">
                <a:latin typeface="Myriad Pro" pitchFamily="34" charset="0"/>
              </a:rPr>
              <a:t>UNDP: Project </a:t>
            </a:r>
            <a:r>
              <a:rPr lang="es-PE" dirty="0" err="1" smtClean="0">
                <a:latin typeface="Myriad Pro" pitchFamily="34" charset="0"/>
              </a:rPr>
              <a:t>Coordination</a:t>
            </a:r>
            <a:endParaRPr lang="es-PE" dirty="0" smtClean="0">
              <a:latin typeface="Myriad Pro" pitchFamily="34" charset="0"/>
            </a:endParaRPr>
          </a:p>
          <a:p>
            <a:r>
              <a:rPr lang="es-PE" dirty="0" smtClean="0">
                <a:latin typeface="Myriad Pro" pitchFamily="34" charset="0"/>
              </a:rPr>
              <a:t>AIDESEP: </a:t>
            </a:r>
            <a:r>
              <a:rPr lang="es-PE" dirty="0" err="1" smtClean="0">
                <a:latin typeface="Myriad Pro" pitchFamily="34" charset="0"/>
              </a:rPr>
              <a:t>Technical</a:t>
            </a:r>
            <a:r>
              <a:rPr lang="es-PE" dirty="0" smtClean="0">
                <a:latin typeface="Myriad Pro" pitchFamily="34" charset="0"/>
              </a:rPr>
              <a:t> focal </a:t>
            </a:r>
            <a:r>
              <a:rPr lang="es-PE" dirty="0" err="1" smtClean="0">
                <a:latin typeface="Myriad Pro" pitchFamily="34" charset="0"/>
              </a:rPr>
              <a:t>point</a:t>
            </a:r>
            <a:endParaRPr lang="es-PE" dirty="0" smtClean="0">
              <a:latin typeface="Myriad Pro" pitchFamily="34" charset="0"/>
            </a:endParaRPr>
          </a:p>
          <a:p>
            <a:r>
              <a:rPr lang="es-PE" dirty="0" smtClean="0">
                <a:latin typeface="Myriad Pro" pitchFamily="34" charset="0"/>
              </a:rPr>
              <a:t>CONAP: </a:t>
            </a:r>
            <a:r>
              <a:rPr lang="es-PE" dirty="0" err="1">
                <a:latin typeface="Myriad Pro" pitchFamily="34" charset="0"/>
              </a:rPr>
              <a:t>Technical</a:t>
            </a:r>
            <a:r>
              <a:rPr lang="es-PE" dirty="0">
                <a:latin typeface="Myriad Pro" pitchFamily="34" charset="0"/>
              </a:rPr>
              <a:t> focal </a:t>
            </a:r>
            <a:r>
              <a:rPr lang="es-PE" dirty="0" err="1">
                <a:latin typeface="Myriad Pro" pitchFamily="34" charset="0"/>
              </a:rPr>
              <a:t>point</a:t>
            </a: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1238103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UN-REDD_full_logo_EN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808" y="307899"/>
            <a:ext cx="1250626" cy="94156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85559" y="508968"/>
            <a:ext cx="7277681" cy="178934"/>
          </a:xfrm>
          <a:prstGeom prst="rect">
            <a:avLst/>
          </a:prstGeom>
          <a:solidFill>
            <a:srgbClr val="C0504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>
              <a:solidFill>
                <a:schemeClr val="accent2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724340" y="779901"/>
            <a:ext cx="6438900" cy="7733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9240" y="1525932"/>
            <a:ext cx="914400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500" b="1" dirty="0" smtClean="0">
                <a:solidFill>
                  <a:schemeClr val="accent1">
                    <a:lumMod val="75000"/>
                  </a:schemeClr>
                </a:solidFill>
                <a:latin typeface="Myriad Pro"/>
                <a:cs typeface="Myriad Pro"/>
              </a:rPr>
              <a:t>Budget</a:t>
            </a:r>
            <a:endParaRPr lang="es-ES_tradnl" sz="2800" b="1" dirty="0" smtClean="0">
              <a:solidFill>
                <a:srgbClr val="95B3D7"/>
              </a:solidFill>
              <a:latin typeface="Myriad Pro"/>
              <a:cs typeface="Myriad Pro"/>
            </a:endParaRPr>
          </a:p>
        </p:txBody>
      </p:sp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7100500"/>
              </p:ext>
            </p:extLst>
          </p:nvPr>
        </p:nvGraphicFramePr>
        <p:xfrm>
          <a:off x="1637920" y="2963542"/>
          <a:ext cx="6019800" cy="21917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58225"/>
                <a:gridCol w="2061575"/>
              </a:tblGrid>
              <a:tr h="540328">
                <a:tc>
                  <a:txBody>
                    <a:bodyPr/>
                    <a:lstStyle/>
                    <a:p>
                      <a:r>
                        <a:rPr lang="es-PE" sz="2000" dirty="0" smtClean="0">
                          <a:latin typeface="Myriad Pro" pitchFamily="34" charset="0"/>
                        </a:rPr>
                        <a:t>Total Budget</a:t>
                      </a:r>
                      <a:endParaRPr lang="en-US" sz="2000" dirty="0">
                        <a:latin typeface="Myriad Pro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PE" sz="2000" dirty="0" smtClean="0">
                          <a:latin typeface="Myriad Pro" pitchFamily="34" charset="0"/>
                        </a:rPr>
                        <a:t>US$</a:t>
                      </a:r>
                      <a:r>
                        <a:rPr lang="es-PE" sz="2000" baseline="0" dirty="0" smtClean="0">
                          <a:latin typeface="Myriad Pro" pitchFamily="34" charset="0"/>
                        </a:rPr>
                        <a:t> 295,150</a:t>
                      </a:r>
                      <a:endParaRPr lang="en-US" sz="2000" dirty="0">
                        <a:latin typeface="Myriad Pro" pitchFamily="34" charset="0"/>
                      </a:endParaRPr>
                    </a:p>
                  </a:txBody>
                  <a:tcPr/>
                </a:tc>
              </a:tr>
              <a:tr h="505690">
                <a:tc>
                  <a:txBody>
                    <a:bodyPr/>
                    <a:lstStyle/>
                    <a:p>
                      <a:r>
                        <a:rPr lang="es-PE" dirty="0" smtClean="0">
                          <a:latin typeface="Myriad Pro" pitchFamily="34" charset="0"/>
                        </a:rPr>
                        <a:t>UN-REDD (</a:t>
                      </a:r>
                      <a:r>
                        <a:rPr lang="es-PE" dirty="0" err="1" smtClean="0">
                          <a:latin typeface="Myriad Pro" pitchFamily="34" charset="0"/>
                        </a:rPr>
                        <a:t>Targeted</a:t>
                      </a:r>
                      <a:r>
                        <a:rPr lang="es-PE" baseline="0" dirty="0" smtClean="0">
                          <a:latin typeface="Myriad Pro" pitchFamily="34" charset="0"/>
                        </a:rPr>
                        <a:t> </a:t>
                      </a:r>
                      <a:r>
                        <a:rPr lang="es-PE" baseline="0" dirty="0" err="1" smtClean="0">
                          <a:latin typeface="Myriad Pro" pitchFamily="34" charset="0"/>
                        </a:rPr>
                        <a:t>support</a:t>
                      </a:r>
                      <a:r>
                        <a:rPr lang="es-PE" baseline="0" dirty="0" smtClean="0">
                          <a:latin typeface="Myriad Pro" pitchFamily="34" charset="0"/>
                        </a:rPr>
                        <a:t>) </a:t>
                      </a:r>
                      <a:endParaRPr lang="en-US" dirty="0">
                        <a:latin typeface="Myriad Pro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PE" dirty="0" smtClean="0">
                          <a:latin typeface="Myriad Pro" pitchFamily="34" charset="0"/>
                        </a:rPr>
                        <a:t>US$ 155,150</a:t>
                      </a:r>
                      <a:endParaRPr lang="en-US" dirty="0" smtClean="0">
                        <a:latin typeface="Myriad Pro" pitchFamily="34" charset="0"/>
                      </a:endParaRPr>
                    </a:p>
                    <a:p>
                      <a:pPr algn="l"/>
                      <a:endParaRPr lang="en-US" dirty="0">
                        <a:latin typeface="Myriad Pro" pitchFamily="34" charset="0"/>
                      </a:endParaRPr>
                    </a:p>
                  </a:txBody>
                  <a:tcPr/>
                </a:tc>
              </a:tr>
              <a:tr h="505690">
                <a:tc>
                  <a:txBody>
                    <a:bodyPr/>
                    <a:lstStyle/>
                    <a:p>
                      <a:r>
                        <a:rPr lang="es-PE" baseline="0" dirty="0" smtClean="0">
                          <a:latin typeface="Myriad Pro" pitchFamily="34" charset="0"/>
                        </a:rPr>
                        <a:t>UNDP REDD Regional </a:t>
                      </a:r>
                      <a:r>
                        <a:rPr lang="es-PE" baseline="0" dirty="0" err="1" smtClean="0">
                          <a:latin typeface="Myriad Pro" pitchFamily="34" charset="0"/>
                        </a:rPr>
                        <a:t>Programme</a:t>
                      </a:r>
                      <a:endParaRPr lang="en-US" dirty="0">
                        <a:latin typeface="Myriad Pro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s-PE" dirty="0" smtClean="0">
                          <a:latin typeface="Myriad Pro" pitchFamily="34" charset="0"/>
                        </a:rPr>
                        <a:t>US$   30,000</a:t>
                      </a:r>
                      <a:endParaRPr lang="en-US" dirty="0">
                        <a:latin typeface="Myriad Pro" pitchFamily="34" charset="0"/>
                      </a:endParaRPr>
                    </a:p>
                  </a:txBody>
                  <a:tcPr/>
                </a:tc>
              </a:tr>
              <a:tr h="505690">
                <a:tc>
                  <a:txBody>
                    <a:bodyPr/>
                    <a:lstStyle/>
                    <a:p>
                      <a:r>
                        <a:rPr lang="es-PE" baseline="0" dirty="0" smtClean="0">
                          <a:latin typeface="Myriad Pro" pitchFamily="34" charset="0"/>
                        </a:rPr>
                        <a:t>UNDP Peru</a:t>
                      </a:r>
                      <a:endParaRPr lang="en-US" dirty="0">
                        <a:latin typeface="Myriad Pro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s-PE" dirty="0" smtClean="0">
                          <a:latin typeface="Myriad Pro" pitchFamily="34" charset="0"/>
                        </a:rPr>
                        <a:t>US$ 110,000 </a:t>
                      </a:r>
                      <a:endParaRPr lang="en-US" dirty="0">
                        <a:latin typeface="Myriad Pro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UN-REDD_full_logo_EN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808" y="307899"/>
            <a:ext cx="1250626" cy="94156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85559" y="508968"/>
            <a:ext cx="7277681" cy="178934"/>
          </a:xfrm>
          <a:prstGeom prst="rect">
            <a:avLst/>
          </a:prstGeom>
          <a:solidFill>
            <a:srgbClr val="C0504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>
              <a:solidFill>
                <a:schemeClr val="accent2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724340" y="779901"/>
            <a:ext cx="6438900" cy="7733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9240" y="1468200"/>
            <a:ext cx="914400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500" b="1" dirty="0" err="1" smtClean="0">
                <a:solidFill>
                  <a:schemeClr val="accent1">
                    <a:lumMod val="75000"/>
                  </a:schemeClr>
                </a:solidFill>
                <a:latin typeface="Myriad Pro"/>
                <a:cs typeface="Myriad Pro"/>
              </a:rPr>
              <a:t>Results</a:t>
            </a:r>
            <a:r>
              <a:rPr lang="es-ES_tradnl" sz="3500" b="1" dirty="0" smtClean="0">
                <a:solidFill>
                  <a:schemeClr val="accent1">
                    <a:lumMod val="75000"/>
                  </a:schemeClr>
                </a:solidFill>
                <a:latin typeface="Myriad Pro"/>
                <a:cs typeface="Myriad Pro"/>
              </a:rPr>
              <a:t> </a:t>
            </a:r>
            <a:r>
              <a:rPr lang="es-ES_tradnl" sz="3500" b="1" dirty="0" err="1" smtClean="0">
                <a:solidFill>
                  <a:schemeClr val="accent1">
                    <a:lumMod val="75000"/>
                  </a:schemeClr>
                </a:solidFill>
                <a:latin typeface="Myriad Pro"/>
                <a:cs typeface="Myriad Pro"/>
              </a:rPr>
              <a:t>of</a:t>
            </a:r>
            <a:r>
              <a:rPr lang="es-ES_tradnl" sz="3500" b="1" dirty="0" smtClean="0">
                <a:solidFill>
                  <a:schemeClr val="accent1">
                    <a:lumMod val="75000"/>
                  </a:schemeClr>
                </a:solidFill>
                <a:latin typeface="Myriad Pro"/>
                <a:cs typeface="Myriad Pro"/>
              </a:rPr>
              <a:t> </a:t>
            </a:r>
            <a:r>
              <a:rPr lang="es-ES_tradnl" sz="3500" b="1" dirty="0" err="1" smtClean="0">
                <a:solidFill>
                  <a:schemeClr val="accent1">
                    <a:lumMod val="75000"/>
                  </a:schemeClr>
                </a:solidFill>
                <a:latin typeface="Myriad Pro"/>
                <a:cs typeface="Myriad Pro"/>
              </a:rPr>
              <a:t>the</a:t>
            </a:r>
            <a:r>
              <a:rPr lang="es-ES_tradnl" sz="3500" b="1" dirty="0" smtClean="0">
                <a:solidFill>
                  <a:schemeClr val="accent1">
                    <a:lumMod val="75000"/>
                  </a:schemeClr>
                </a:solidFill>
                <a:latin typeface="Myriad Pro"/>
                <a:cs typeface="Myriad Pro"/>
              </a:rPr>
              <a:t> </a:t>
            </a:r>
            <a:r>
              <a:rPr lang="es-ES_tradnl" sz="3500" b="1" dirty="0" err="1" smtClean="0">
                <a:solidFill>
                  <a:schemeClr val="accent1">
                    <a:lumMod val="75000"/>
                  </a:schemeClr>
                </a:solidFill>
                <a:latin typeface="Myriad Pro"/>
                <a:cs typeface="Myriad Pro"/>
              </a:rPr>
              <a:t>project</a:t>
            </a:r>
            <a:endParaRPr lang="es-ES_tradnl" sz="2800" b="1" dirty="0" smtClean="0">
              <a:solidFill>
                <a:srgbClr val="95B3D7"/>
              </a:solidFill>
              <a:latin typeface="Myriad Pro"/>
              <a:cs typeface="Myriad Pro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2859804" y="2590801"/>
            <a:ext cx="32558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chemeClr val="accent2">
                  <a:lumMod val="75000"/>
                </a:schemeClr>
              </a:buClr>
            </a:pPr>
            <a:r>
              <a:rPr lang="es-PE" sz="3200" b="1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Myriad Pro" pitchFamily="34" charset="0"/>
              </a:rPr>
              <a:t>Strengthened</a:t>
            </a:r>
            <a:r>
              <a:rPr lang="es-PE" sz="32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Myriad Pro" pitchFamily="34" charset="0"/>
              </a:rPr>
              <a:t>…</a:t>
            </a:r>
          </a:p>
        </p:txBody>
      </p:sp>
      <p:pic>
        <p:nvPicPr>
          <p:cNvPr id="35" name="Picture 34" descr="ur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3312" y="3661306"/>
            <a:ext cx="1504244" cy="1232430"/>
          </a:xfrm>
          <a:prstGeom prst="rect">
            <a:avLst/>
          </a:prstGeom>
        </p:spPr>
      </p:pic>
      <p:sp>
        <p:nvSpPr>
          <p:cNvPr id="36" name="Rectangle 35"/>
          <p:cNvSpPr/>
          <p:nvPr/>
        </p:nvSpPr>
        <p:spPr>
          <a:xfrm>
            <a:off x="165592" y="5232405"/>
            <a:ext cx="27559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PE" sz="1600" dirty="0" err="1" smtClean="0">
                <a:latin typeface="Myriad Pro" pitchFamily="34" charset="0"/>
              </a:rPr>
              <a:t>Communication</a:t>
            </a:r>
            <a:r>
              <a:rPr lang="es-PE" sz="1600" dirty="0" smtClean="0">
                <a:latin typeface="Myriad Pro" pitchFamily="34" charset="0"/>
              </a:rPr>
              <a:t> between </a:t>
            </a:r>
            <a:r>
              <a:rPr lang="es-PE" sz="1600" dirty="0" err="1" smtClean="0">
                <a:latin typeface="Myriad Pro" pitchFamily="34" charset="0"/>
              </a:rPr>
              <a:t>the</a:t>
            </a:r>
            <a:r>
              <a:rPr lang="es-PE" sz="1600" dirty="0" smtClean="0">
                <a:latin typeface="Myriad Pro" pitchFamily="34" charset="0"/>
              </a:rPr>
              <a:t> </a:t>
            </a:r>
            <a:r>
              <a:rPr lang="es-PE" sz="1600" dirty="0" err="1" smtClean="0">
                <a:latin typeface="Myriad Pro" pitchFamily="34" charset="0"/>
              </a:rPr>
              <a:t>government</a:t>
            </a:r>
            <a:r>
              <a:rPr lang="es-PE" sz="1600" dirty="0" smtClean="0">
                <a:latin typeface="Myriad Pro" pitchFamily="34" charset="0"/>
              </a:rPr>
              <a:t> and the organizations of </a:t>
            </a:r>
            <a:r>
              <a:rPr lang="es-PE" sz="1600" dirty="0" err="1" smtClean="0">
                <a:latin typeface="Myriad Pro" pitchFamily="34" charset="0"/>
              </a:rPr>
              <a:t>Indigenous</a:t>
            </a:r>
            <a:r>
              <a:rPr lang="es-PE" sz="1600" dirty="0" smtClean="0">
                <a:latin typeface="Myriad Pro" pitchFamily="34" charset="0"/>
              </a:rPr>
              <a:t> </a:t>
            </a:r>
            <a:r>
              <a:rPr lang="es-PE" sz="1600" dirty="0" err="1" smtClean="0">
                <a:latin typeface="Myriad Pro" pitchFamily="34" charset="0"/>
              </a:rPr>
              <a:t>Peoples</a:t>
            </a:r>
            <a:endParaRPr lang="es-ES_tradnl" sz="1600" dirty="0"/>
          </a:p>
        </p:txBody>
      </p:sp>
      <p:sp>
        <p:nvSpPr>
          <p:cNvPr id="37" name="Rectangle 36"/>
          <p:cNvSpPr/>
          <p:nvPr/>
        </p:nvSpPr>
        <p:spPr>
          <a:xfrm>
            <a:off x="3352626" y="5364034"/>
            <a:ext cx="268951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PE" sz="1600" dirty="0" err="1">
                <a:latin typeface="Myriad Pro" pitchFamily="34" charset="0"/>
              </a:rPr>
              <a:t>K</a:t>
            </a:r>
            <a:r>
              <a:rPr lang="es-PE" sz="1600" dirty="0" err="1" smtClean="0">
                <a:latin typeface="Myriad Pro" pitchFamily="34" charset="0"/>
              </a:rPr>
              <a:t>nowledge</a:t>
            </a:r>
            <a:r>
              <a:rPr lang="es-PE" sz="1600" dirty="0" smtClean="0">
                <a:latin typeface="Myriad Pro" pitchFamily="34" charset="0"/>
              </a:rPr>
              <a:t> </a:t>
            </a:r>
            <a:r>
              <a:rPr lang="es-PE" sz="1600" dirty="0" err="1" smtClean="0">
                <a:latin typeface="Myriad Pro" pitchFamily="34" charset="0"/>
              </a:rPr>
              <a:t>among</a:t>
            </a:r>
            <a:r>
              <a:rPr lang="es-PE" sz="1600" dirty="0" smtClean="0">
                <a:latin typeface="Myriad Pro" pitchFamily="34" charset="0"/>
              </a:rPr>
              <a:t> </a:t>
            </a:r>
            <a:r>
              <a:rPr lang="es-PE" sz="1600" dirty="0">
                <a:latin typeface="Myriad Pro" pitchFamily="34" charset="0"/>
              </a:rPr>
              <a:t>the organizations of </a:t>
            </a:r>
            <a:r>
              <a:rPr lang="es-PE" sz="1600" dirty="0" err="1" smtClean="0">
                <a:latin typeface="Myriad Pro" pitchFamily="34" charset="0"/>
              </a:rPr>
              <a:t>Indigenous</a:t>
            </a:r>
            <a:r>
              <a:rPr lang="es-PE" sz="1600" dirty="0" smtClean="0">
                <a:latin typeface="Myriad Pro" pitchFamily="34" charset="0"/>
              </a:rPr>
              <a:t> </a:t>
            </a:r>
            <a:r>
              <a:rPr lang="es-PE" sz="1600" dirty="0" err="1" smtClean="0">
                <a:latin typeface="Myriad Pro" pitchFamily="34" charset="0"/>
              </a:rPr>
              <a:t>Peoples</a:t>
            </a:r>
            <a:r>
              <a:rPr lang="es-PE" sz="1600" dirty="0" smtClean="0">
                <a:latin typeface="Myriad Pro" pitchFamily="34" charset="0"/>
              </a:rPr>
              <a:t> </a:t>
            </a:r>
            <a:r>
              <a:rPr lang="es-PE" sz="1600" dirty="0">
                <a:latin typeface="Myriad Pro" pitchFamily="34" charset="0"/>
              </a:rPr>
              <a:t>and civil </a:t>
            </a:r>
            <a:r>
              <a:rPr lang="es-PE" sz="1600" dirty="0" err="1">
                <a:latin typeface="Myriad Pro" pitchFamily="34" charset="0"/>
              </a:rPr>
              <a:t>society</a:t>
            </a:r>
            <a:r>
              <a:rPr lang="es-PE" sz="1600" dirty="0">
                <a:latin typeface="Myriad Pro" pitchFamily="34" charset="0"/>
              </a:rPr>
              <a:t> </a:t>
            </a:r>
            <a:r>
              <a:rPr lang="es-PE" sz="1600" dirty="0" err="1" smtClean="0">
                <a:latin typeface="Myriad Pro" pitchFamily="34" charset="0"/>
              </a:rPr>
              <a:t>about</a:t>
            </a:r>
            <a:r>
              <a:rPr lang="es-PE" sz="1600" dirty="0" smtClean="0">
                <a:latin typeface="Myriad Pro" pitchFamily="34" charset="0"/>
              </a:rPr>
              <a:t> </a:t>
            </a:r>
            <a:r>
              <a:rPr lang="es-PE" sz="1600" dirty="0">
                <a:latin typeface="Myriad Pro" pitchFamily="34" charset="0"/>
              </a:rPr>
              <a:t>REDD</a:t>
            </a:r>
            <a:r>
              <a:rPr lang="es-PE" sz="1600" dirty="0" smtClean="0">
                <a:latin typeface="Myriad Pro" pitchFamily="34" charset="0"/>
              </a:rPr>
              <a:t>+ (</a:t>
            </a:r>
            <a:r>
              <a:rPr lang="es-PE" sz="1600" dirty="0" err="1" smtClean="0">
                <a:latin typeface="Myriad Pro" pitchFamily="34" charset="0"/>
              </a:rPr>
              <a:t>responsabilities</a:t>
            </a:r>
            <a:r>
              <a:rPr lang="es-PE" sz="1600" dirty="0" smtClean="0">
                <a:latin typeface="Myriad Pro" pitchFamily="34" charset="0"/>
              </a:rPr>
              <a:t>, </a:t>
            </a:r>
            <a:r>
              <a:rPr lang="es-PE" sz="1600" dirty="0" err="1" smtClean="0">
                <a:latin typeface="Myriad Pro" pitchFamily="34" charset="0"/>
              </a:rPr>
              <a:t>rights</a:t>
            </a:r>
            <a:r>
              <a:rPr lang="es-PE" sz="1600" dirty="0" smtClean="0">
                <a:latin typeface="Myriad Pro" pitchFamily="34" charset="0"/>
              </a:rPr>
              <a:t> and </a:t>
            </a:r>
            <a:r>
              <a:rPr lang="es-PE" sz="1600" dirty="0" err="1" smtClean="0">
                <a:latin typeface="Myriad Pro" pitchFamily="34" charset="0"/>
              </a:rPr>
              <a:t>risks</a:t>
            </a:r>
            <a:r>
              <a:rPr lang="es-PE" sz="1600" dirty="0" smtClean="0">
                <a:latin typeface="Myriad Pro" pitchFamily="34" charset="0"/>
              </a:rPr>
              <a:t>)</a:t>
            </a:r>
            <a:endParaRPr lang="es-ES_tradnl" sz="1600" dirty="0">
              <a:latin typeface="Myriad Pro" pitchFamily="34" charset="0"/>
            </a:endParaRPr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42235" y="3464242"/>
            <a:ext cx="1424502" cy="1768163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85665" y="3541218"/>
            <a:ext cx="1826005" cy="1657451"/>
          </a:xfrm>
          <a:prstGeom prst="rect">
            <a:avLst/>
          </a:prstGeom>
        </p:spPr>
      </p:pic>
      <p:sp>
        <p:nvSpPr>
          <p:cNvPr id="42" name="Rectangle 41"/>
          <p:cNvSpPr/>
          <p:nvPr/>
        </p:nvSpPr>
        <p:spPr>
          <a:xfrm>
            <a:off x="6319804" y="5364034"/>
            <a:ext cx="268951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PE" sz="1600" dirty="0" smtClean="0">
                <a:latin typeface="Myriad Pro" pitchFamily="34" charset="0"/>
              </a:rPr>
              <a:t>Access to information for the local </a:t>
            </a:r>
            <a:r>
              <a:rPr lang="es-PE" sz="1600" dirty="0" err="1" smtClean="0">
                <a:latin typeface="Myriad Pro" pitchFamily="34" charset="0"/>
              </a:rPr>
              <a:t>Indigenous</a:t>
            </a:r>
            <a:r>
              <a:rPr lang="es-PE" sz="1600" dirty="0" smtClean="0">
                <a:latin typeface="Myriad Pro" pitchFamily="34" charset="0"/>
              </a:rPr>
              <a:t> communities</a:t>
            </a:r>
          </a:p>
          <a:p>
            <a:pPr algn="ctr"/>
            <a:r>
              <a:rPr lang="es-PE" sz="1600" dirty="0" smtClean="0">
                <a:latin typeface="Myriad Pro" pitchFamily="34" charset="0"/>
              </a:rPr>
              <a:t> in the Amazon</a:t>
            </a:r>
            <a:endParaRPr lang="es-ES_tradnl" sz="1600" dirty="0">
              <a:latin typeface="Myriad Pro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UN-REDD_full_logo_EN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808" y="307899"/>
            <a:ext cx="1250626" cy="94156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85559" y="508968"/>
            <a:ext cx="7277681" cy="178934"/>
          </a:xfrm>
          <a:prstGeom prst="rect">
            <a:avLst/>
          </a:prstGeom>
          <a:solidFill>
            <a:srgbClr val="C0504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>
              <a:solidFill>
                <a:schemeClr val="accent2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724340" y="779901"/>
            <a:ext cx="6438900" cy="7733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9240" y="1468200"/>
            <a:ext cx="914400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500" b="1" dirty="0" err="1" smtClean="0">
                <a:solidFill>
                  <a:schemeClr val="accent1">
                    <a:lumMod val="75000"/>
                  </a:schemeClr>
                </a:solidFill>
                <a:latin typeface="Myriad Pro"/>
                <a:cs typeface="Myriad Pro"/>
              </a:rPr>
              <a:t>Results</a:t>
            </a:r>
            <a:r>
              <a:rPr lang="es-ES_tradnl" sz="3500" b="1" dirty="0" smtClean="0">
                <a:solidFill>
                  <a:schemeClr val="accent1">
                    <a:lumMod val="75000"/>
                  </a:schemeClr>
                </a:solidFill>
                <a:latin typeface="Myriad Pro"/>
                <a:cs typeface="Myriad Pro"/>
              </a:rPr>
              <a:t> </a:t>
            </a:r>
            <a:r>
              <a:rPr lang="es-ES_tradnl" sz="3500" b="1" dirty="0" err="1" smtClean="0">
                <a:solidFill>
                  <a:schemeClr val="accent1">
                    <a:lumMod val="75000"/>
                  </a:schemeClr>
                </a:solidFill>
                <a:latin typeface="Myriad Pro"/>
                <a:cs typeface="Myriad Pro"/>
              </a:rPr>
              <a:t>of</a:t>
            </a:r>
            <a:r>
              <a:rPr lang="es-ES_tradnl" sz="3500" b="1" dirty="0" smtClean="0">
                <a:solidFill>
                  <a:schemeClr val="accent1">
                    <a:lumMod val="75000"/>
                  </a:schemeClr>
                </a:solidFill>
                <a:latin typeface="Myriad Pro"/>
                <a:cs typeface="Myriad Pro"/>
              </a:rPr>
              <a:t> </a:t>
            </a:r>
            <a:r>
              <a:rPr lang="es-ES_tradnl" sz="3500" b="1" dirty="0" err="1" smtClean="0">
                <a:solidFill>
                  <a:schemeClr val="accent1">
                    <a:lumMod val="75000"/>
                  </a:schemeClr>
                </a:solidFill>
                <a:latin typeface="Myriad Pro"/>
                <a:cs typeface="Myriad Pro"/>
              </a:rPr>
              <a:t>the</a:t>
            </a:r>
            <a:r>
              <a:rPr lang="es-ES_tradnl" sz="3500" b="1" dirty="0" smtClean="0">
                <a:solidFill>
                  <a:schemeClr val="accent1">
                    <a:lumMod val="75000"/>
                  </a:schemeClr>
                </a:solidFill>
                <a:latin typeface="Myriad Pro"/>
                <a:cs typeface="Myriad Pro"/>
              </a:rPr>
              <a:t> </a:t>
            </a:r>
            <a:r>
              <a:rPr lang="es-ES_tradnl" sz="3500" b="1" dirty="0" err="1" smtClean="0">
                <a:solidFill>
                  <a:schemeClr val="accent1">
                    <a:lumMod val="75000"/>
                  </a:schemeClr>
                </a:solidFill>
                <a:latin typeface="Myriad Pro"/>
                <a:cs typeface="Myriad Pro"/>
              </a:rPr>
              <a:t>project</a:t>
            </a:r>
            <a:endParaRPr lang="es-ES_tradnl" sz="2800" b="1" dirty="0" smtClean="0">
              <a:solidFill>
                <a:srgbClr val="95B3D7"/>
              </a:solidFill>
              <a:latin typeface="Myriad Pro"/>
              <a:cs typeface="Myriad Pro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400359" y="2531723"/>
            <a:ext cx="32558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chemeClr val="accent2">
                  <a:lumMod val="75000"/>
                </a:schemeClr>
              </a:buClr>
            </a:pPr>
            <a:r>
              <a:rPr lang="es-PE" sz="32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Myriad Pro" pitchFamily="34" charset="0"/>
              </a:rPr>
              <a:t>Anti-</a:t>
            </a:r>
            <a:r>
              <a:rPr lang="es-PE" sz="3200" b="1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Myriad Pro" pitchFamily="34" charset="0"/>
              </a:rPr>
              <a:t>corruption</a:t>
            </a:r>
            <a:endParaRPr lang="es-PE" sz="3200" b="1" dirty="0" smtClean="0">
              <a:solidFill>
                <a:schemeClr val="accent1">
                  <a:lumMod val="60000"/>
                  <a:lumOff val="40000"/>
                </a:schemeClr>
              </a:solidFill>
              <a:latin typeface="Myriad Pro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287275" y="2574399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PE" dirty="0" err="1" smtClean="0">
                <a:latin typeface="Myriad Pro" pitchFamily="34" charset="0"/>
              </a:rPr>
              <a:t>Analysis</a:t>
            </a:r>
            <a:r>
              <a:rPr lang="es-PE" dirty="0" smtClean="0">
                <a:latin typeface="Myriad Pro" pitchFamily="34" charset="0"/>
              </a:rPr>
              <a:t> of </a:t>
            </a:r>
            <a:r>
              <a:rPr lang="es-PE" dirty="0" err="1" smtClean="0">
                <a:latin typeface="Myriad Pro" pitchFamily="34" charset="0"/>
              </a:rPr>
              <a:t>corruption</a:t>
            </a:r>
            <a:r>
              <a:rPr lang="es-PE" dirty="0" smtClean="0">
                <a:latin typeface="Myriad Pro" pitchFamily="34" charset="0"/>
              </a:rPr>
              <a:t> </a:t>
            </a:r>
            <a:r>
              <a:rPr lang="es-PE" dirty="0" err="1" smtClean="0">
                <a:latin typeface="Myriad Pro" pitchFamily="34" charset="0"/>
              </a:rPr>
              <a:t>risks</a:t>
            </a:r>
            <a:r>
              <a:rPr lang="es-PE" dirty="0" smtClean="0">
                <a:latin typeface="Myriad Pro" pitchFamily="34" charset="0"/>
              </a:rPr>
              <a:t> </a:t>
            </a:r>
            <a:r>
              <a:rPr lang="es-PE" dirty="0" err="1" smtClean="0">
                <a:latin typeface="Myriad Pro" pitchFamily="34" charset="0"/>
              </a:rPr>
              <a:t>related</a:t>
            </a:r>
            <a:r>
              <a:rPr lang="es-PE" dirty="0" smtClean="0">
                <a:latin typeface="Myriad Pro" pitchFamily="34" charset="0"/>
              </a:rPr>
              <a:t> to REDD+ and </a:t>
            </a:r>
            <a:r>
              <a:rPr lang="es-PE" dirty="0" err="1" smtClean="0">
                <a:latin typeface="Myriad Pro" pitchFamily="34" charset="0"/>
              </a:rPr>
              <a:t>mitigation</a:t>
            </a:r>
            <a:r>
              <a:rPr lang="es-PE" dirty="0" smtClean="0">
                <a:latin typeface="Myriad Pro" pitchFamily="34" charset="0"/>
              </a:rPr>
              <a:t> </a:t>
            </a:r>
            <a:r>
              <a:rPr lang="es-PE" dirty="0" err="1" smtClean="0">
                <a:latin typeface="Myriad Pro" pitchFamily="34" charset="0"/>
              </a:rPr>
              <a:t>strategies</a:t>
            </a:r>
            <a:endParaRPr lang="es-ES_tradnl" dirty="0"/>
          </a:p>
        </p:txBody>
      </p:sp>
      <p:cxnSp>
        <p:nvCxnSpPr>
          <p:cNvPr id="14" name="17 Conector recto"/>
          <p:cNvCxnSpPr/>
          <p:nvPr/>
        </p:nvCxnSpPr>
        <p:spPr>
          <a:xfrm rot="10800000">
            <a:off x="673415" y="3743622"/>
            <a:ext cx="8174211" cy="1589"/>
          </a:xfrm>
          <a:prstGeom prst="line">
            <a:avLst/>
          </a:prstGeom>
          <a:ln w="9525" cap="flat" cmpd="sng" algn="ctr">
            <a:solidFill>
              <a:schemeClr val="accent1">
                <a:shade val="95000"/>
                <a:satMod val="105000"/>
              </a:schemeClr>
            </a:solidFill>
            <a:prstDash val="dot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/>
          <p:cNvSpPr/>
          <p:nvPr/>
        </p:nvSpPr>
        <p:spPr>
          <a:xfrm>
            <a:off x="359412" y="4245960"/>
            <a:ext cx="334201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chemeClr val="accent2">
                  <a:lumMod val="75000"/>
                </a:schemeClr>
              </a:buClr>
            </a:pPr>
            <a:r>
              <a:rPr lang="es-PE" sz="3200" b="1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Myriad Pro" pitchFamily="34" charset="0"/>
              </a:rPr>
              <a:t>Safeguards</a:t>
            </a:r>
            <a:endParaRPr lang="es-PE" sz="3200" b="1" dirty="0" smtClean="0">
              <a:solidFill>
                <a:schemeClr val="accent1">
                  <a:lumMod val="60000"/>
                  <a:lumOff val="40000"/>
                </a:schemeClr>
              </a:solidFill>
              <a:latin typeface="Myriad Pro" pitchFamily="34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287275" y="4128629"/>
            <a:ext cx="469295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PE" dirty="0" err="1" smtClean="0">
                <a:latin typeface="Myriad Pro" pitchFamily="34" charset="0"/>
              </a:rPr>
              <a:t>Proposal</a:t>
            </a:r>
            <a:r>
              <a:rPr lang="es-PE" dirty="0" smtClean="0">
                <a:latin typeface="Myriad Pro" pitchFamily="34" charset="0"/>
              </a:rPr>
              <a:t> </a:t>
            </a:r>
            <a:r>
              <a:rPr lang="es-PE" dirty="0" err="1" smtClean="0">
                <a:latin typeface="Myriad Pro" pitchFamily="34" charset="0"/>
              </a:rPr>
              <a:t>for</a:t>
            </a:r>
            <a:r>
              <a:rPr lang="es-PE" dirty="0" smtClean="0">
                <a:latin typeface="Myriad Pro" pitchFamily="34" charset="0"/>
              </a:rPr>
              <a:t> a </a:t>
            </a:r>
            <a:r>
              <a:rPr lang="es-PE" dirty="0" err="1" smtClean="0">
                <a:latin typeface="Myriad Pro" pitchFamily="34" charset="0"/>
              </a:rPr>
              <a:t>participatory</a:t>
            </a:r>
            <a:r>
              <a:rPr lang="es-PE" dirty="0" smtClean="0">
                <a:latin typeface="Myriad Pro" pitchFamily="34" charset="0"/>
              </a:rPr>
              <a:t> </a:t>
            </a:r>
            <a:r>
              <a:rPr lang="es-PE" dirty="0" err="1" smtClean="0">
                <a:latin typeface="Myriad Pro" pitchFamily="34" charset="0"/>
              </a:rPr>
              <a:t>monitoring</a:t>
            </a:r>
            <a:r>
              <a:rPr lang="es-PE" dirty="0" smtClean="0">
                <a:latin typeface="Myriad Pro" pitchFamily="34" charset="0"/>
              </a:rPr>
              <a:t> </a:t>
            </a:r>
            <a:r>
              <a:rPr lang="es-PE" dirty="0" err="1" smtClean="0">
                <a:latin typeface="Myriad Pro" pitchFamily="34" charset="0"/>
              </a:rPr>
              <a:t>system</a:t>
            </a:r>
            <a:r>
              <a:rPr lang="es-PE" dirty="0" smtClean="0">
                <a:latin typeface="Myriad Pro" pitchFamily="34" charset="0"/>
              </a:rPr>
              <a:t> of REDD+ </a:t>
            </a:r>
            <a:r>
              <a:rPr lang="es-PE" dirty="0" err="1" smtClean="0">
                <a:latin typeface="Myriad Pro" pitchFamily="34" charset="0"/>
              </a:rPr>
              <a:t>activities</a:t>
            </a:r>
            <a:r>
              <a:rPr lang="es-PE" dirty="0" smtClean="0">
                <a:latin typeface="Myriad Pro" pitchFamily="34" charset="0"/>
              </a:rPr>
              <a:t> </a:t>
            </a:r>
            <a:r>
              <a:rPr lang="es-PE" dirty="0" err="1" smtClean="0">
                <a:latin typeface="Myriad Pro" pitchFamily="34" charset="0"/>
              </a:rPr>
              <a:t>by</a:t>
            </a:r>
            <a:r>
              <a:rPr lang="es-PE" dirty="0" smtClean="0">
                <a:latin typeface="Myriad Pro" pitchFamily="34" charset="0"/>
              </a:rPr>
              <a:t> </a:t>
            </a:r>
            <a:r>
              <a:rPr lang="es-PE" dirty="0" err="1" smtClean="0">
                <a:latin typeface="Myriad Pro" pitchFamily="34" charset="0"/>
              </a:rPr>
              <a:t>Indigenous</a:t>
            </a:r>
            <a:r>
              <a:rPr lang="es-PE" dirty="0" smtClean="0">
                <a:latin typeface="Myriad Pro" pitchFamily="34" charset="0"/>
              </a:rPr>
              <a:t> </a:t>
            </a:r>
            <a:r>
              <a:rPr lang="es-PE" dirty="0" err="1" smtClean="0">
                <a:latin typeface="Myriad Pro" pitchFamily="34" charset="0"/>
              </a:rPr>
              <a:t>Peoples</a:t>
            </a:r>
            <a:endParaRPr lang="es-ES_tradnl" dirty="0"/>
          </a:p>
        </p:txBody>
      </p:sp>
      <p:cxnSp>
        <p:nvCxnSpPr>
          <p:cNvPr id="20" name="17 Conector recto"/>
          <p:cNvCxnSpPr/>
          <p:nvPr/>
        </p:nvCxnSpPr>
        <p:spPr>
          <a:xfrm rot="10800000">
            <a:off x="673415" y="5213258"/>
            <a:ext cx="8174211" cy="1589"/>
          </a:xfrm>
          <a:prstGeom prst="line">
            <a:avLst/>
          </a:prstGeom>
          <a:ln w="9525" cap="flat" cmpd="sng" algn="ctr">
            <a:solidFill>
              <a:schemeClr val="accent1">
                <a:shade val="95000"/>
                <a:satMod val="105000"/>
              </a:schemeClr>
            </a:solidFill>
            <a:prstDash val="dot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 20"/>
          <p:cNvSpPr/>
          <p:nvPr/>
        </p:nvSpPr>
        <p:spPr>
          <a:xfrm>
            <a:off x="332130" y="5265217"/>
            <a:ext cx="325588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chemeClr val="accent2">
                  <a:lumMod val="75000"/>
                </a:schemeClr>
              </a:buClr>
            </a:pPr>
            <a:r>
              <a:rPr lang="es-PE" sz="3200" b="1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Myriad Pro" pitchFamily="34" charset="0"/>
              </a:rPr>
              <a:t>Benefits</a:t>
            </a:r>
            <a:r>
              <a:rPr lang="es-PE" sz="32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Myriad Pro" pitchFamily="34" charset="0"/>
              </a:rPr>
              <a:t> </a:t>
            </a:r>
            <a:r>
              <a:rPr lang="es-PE" sz="3200" b="1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Myriad Pro" pitchFamily="34" charset="0"/>
              </a:rPr>
              <a:t>distribution</a:t>
            </a:r>
            <a:endParaRPr lang="es-PE" sz="3200" b="1" dirty="0" smtClean="0">
              <a:solidFill>
                <a:schemeClr val="accent1">
                  <a:lumMod val="60000"/>
                  <a:lumOff val="40000"/>
                </a:schemeClr>
              </a:solidFill>
              <a:latin typeface="Myriad Pro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4287275" y="5366254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PE" dirty="0" err="1" smtClean="0">
                <a:latin typeface="Myriad Pro" pitchFamily="34" charset="0"/>
              </a:rPr>
              <a:t>Analysis</a:t>
            </a:r>
            <a:r>
              <a:rPr lang="es-PE" dirty="0" smtClean="0">
                <a:latin typeface="Myriad Pro" pitchFamily="34" charset="0"/>
              </a:rPr>
              <a:t> of </a:t>
            </a:r>
            <a:r>
              <a:rPr lang="es-PE" dirty="0" err="1" smtClean="0">
                <a:latin typeface="Myriad Pro" pitchFamily="34" charset="0"/>
              </a:rPr>
              <a:t>existing</a:t>
            </a:r>
            <a:r>
              <a:rPr lang="es-PE" dirty="0" smtClean="0">
                <a:latin typeface="Myriad Pro" pitchFamily="34" charset="0"/>
              </a:rPr>
              <a:t> legal </a:t>
            </a:r>
            <a:r>
              <a:rPr lang="es-PE" dirty="0" err="1" smtClean="0">
                <a:latin typeface="Myriad Pro" pitchFamily="34" charset="0"/>
              </a:rPr>
              <a:t>framework</a:t>
            </a:r>
            <a:r>
              <a:rPr lang="es-PE" dirty="0" smtClean="0">
                <a:latin typeface="Myriad Pro" pitchFamily="34" charset="0"/>
              </a:rPr>
              <a:t> and </a:t>
            </a:r>
            <a:r>
              <a:rPr lang="es-PE" dirty="0" err="1" smtClean="0">
                <a:latin typeface="Myriad Pro" pitchFamily="34" charset="0"/>
              </a:rPr>
              <a:t>proposal</a:t>
            </a:r>
            <a:r>
              <a:rPr lang="es-PE" dirty="0" smtClean="0">
                <a:latin typeface="Myriad Pro" pitchFamily="34" charset="0"/>
              </a:rPr>
              <a:t> </a:t>
            </a:r>
            <a:r>
              <a:rPr lang="es-PE" dirty="0" err="1" smtClean="0">
                <a:latin typeface="Myriad Pro" pitchFamily="34" charset="0"/>
              </a:rPr>
              <a:t>for</a:t>
            </a:r>
            <a:r>
              <a:rPr lang="es-PE" dirty="0" smtClean="0">
                <a:latin typeface="Myriad Pro" pitchFamily="34" charset="0"/>
              </a:rPr>
              <a:t> REDD+ BDS, </a:t>
            </a:r>
            <a:r>
              <a:rPr lang="es-PE" dirty="0" err="1" smtClean="0">
                <a:latin typeface="Myriad Pro" pitchFamily="34" charset="0"/>
              </a:rPr>
              <a:t>including</a:t>
            </a:r>
            <a:r>
              <a:rPr lang="es-PE" dirty="0" smtClean="0">
                <a:latin typeface="Myriad Pro" pitchFamily="34" charset="0"/>
              </a:rPr>
              <a:t> contractual </a:t>
            </a:r>
            <a:r>
              <a:rPr lang="es-PE" dirty="0" err="1" smtClean="0">
                <a:latin typeface="Myriad Pro" pitchFamily="34" charset="0"/>
              </a:rPr>
              <a:t>arrangements</a:t>
            </a: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1686937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UN-REDD_full_logo_EN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808" y="307899"/>
            <a:ext cx="1250626" cy="94156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85559" y="508968"/>
            <a:ext cx="7277681" cy="178934"/>
          </a:xfrm>
          <a:prstGeom prst="rect">
            <a:avLst/>
          </a:prstGeom>
          <a:solidFill>
            <a:srgbClr val="C0504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>
              <a:solidFill>
                <a:schemeClr val="accent2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724340" y="779901"/>
            <a:ext cx="6438900" cy="7733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9240" y="1468200"/>
            <a:ext cx="914400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500" b="1" dirty="0" err="1" smtClean="0">
                <a:solidFill>
                  <a:schemeClr val="accent1">
                    <a:lumMod val="75000"/>
                  </a:schemeClr>
                </a:solidFill>
                <a:latin typeface="Myriad Pro"/>
                <a:cs typeface="Myriad Pro"/>
              </a:rPr>
              <a:t>Results</a:t>
            </a:r>
            <a:r>
              <a:rPr lang="es-ES_tradnl" sz="3500" b="1" dirty="0" smtClean="0">
                <a:solidFill>
                  <a:schemeClr val="accent1">
                    <a:lumMod val="75000"/>
                  </a:schemeClr>
                </a:solidFill>
                <a:latin typeface="Myriad Pro"/>
                <a:cs typeface="Myriad Pro"/>
              </a:rPr>
              <a:t> </a:t>
            </a:r>
            <a:r>
              <a:rPr lang="es-ES_tradnl" sz="3500" b="1" dirty="0" err="1" smtClean="0">
                <a:solidFill>
                  <a:schemeClr val="accent1">
                    <a:lumMod val="75000"/>
                  </a:schemeClr>
                </a:solidFill>
                <a:latin typeface="Myriad Pro"/>
                <a:cs typeface="Myriad Pro"/>
              </a:rPr>
              <a:t>of</a:t>
            </a:r>
            <a:r>
              <a:rPr lang="es-ES_tradnl" sz="3500" b="1" dirty="0" smtClean="0">
                <a:solidFill>
                  <a:schemeClr val="accent1">
                    <a:lumMod val="75000"/>
                  </a:schemeClr>
                </a:solidFill>
                <a:latin typeface="Myriad Pro"/>
                <a:cs typeface="Myriad Pro"/>
              </a:rPr>
              <a:t> </a:t>
            </a:r>
            <a:r>
              <a:rPr lang="es-ES_tradnl" sz="3500" b="1" dirty="0" err="1" smtClean="0">
                <a:solidFill>
                  <a:schemeClr val="accent1">
                    <a:lumMod val="75000"/>
                  </a:schemeClr>
                </a:solidFill>
                <a:latin typeface="Myriad Pro"/>
                <a:cs typeface="Myriad Pro"/>
              </a:rPr>
              <a:t>the</a:t>
            </a:r>
            <a:r>
              <a:rPr lang="es-ES_tradnl" sz="3500" b="1" dirty="0" smtClean="0">
                <a:solidFill>
                  <a:schemeClr val="accent1">
                    <a:lumMod val="75000"/>
                  </a:schemeClr>
                </a:solidFill>
                <a:latin typeface="Myriad Pro"/>
                <a:cs typeface="Myriad Pro"/>
              </a:rPr>
              <a:t> </a:t>
            </a:r>
            <a:r>
              <a:rPr lang="es-ES_tradnl" sz="3500" b="1" dirty="0" err="1" smtClean="0">
                <a:solidFill>
                  <a:schemeClr val="accent1">
                    <a:lumMod val="75000"/>
                  </a:schemeClr>
                </a:solidFill>
                <a:latin typeface="Myriad Pro"/>
                <a:cs typeface="Myriad Pro"/>
              </a:rPr>
              <a:t>project</a:t>
            </a:r>
            <a:endParaRPr lang="es-ES_tradnl" sz="2800" b="1" dirty="0" smtClean="0">
              <a:solidFill>
                <a:srgbClr val="95B3D7"/>
              </a:solidFill>
              <a:latin typeface="Myriad Pro"/>
              <a:cs typeface="Myriad Pro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1096398" y="3063983"/>
            <a:ext cx="3255884" cy="5386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chemeClr val="accent2">
                  <a:lumMod val="75000"/>
                </a:schemeClr>
              </a:buClr>
            </a:pPr>
            <a:r>
              <a:rPr lang="es-PE" sz="29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Myriad Pro" pitchFamily="34" charset="0"/>
              </a:rPr>
              <a:t>Contribute</a:t>
            </a:r>
          </a:p>
        </p:txBody>
      </p:sp>
      <p:sp>
        <p:nvSpPr>
          <p:cNvPr id="13" name="Rectangle 12"/>
          <p:cNvSpPr/>
          <p:nvPr/>
        </p:nvSpPr>
        <p:spPr>
          <a:xfrm>
            <a:off x="3987019" y="3079372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PE" sz="1400" dirty="0" smtClean="0">
                <a:latin typeface="Myriad Pro" pitchFamily="34" charset="0"/>
              </a:rPr>
              <a:t>To capacitate and prepare the actor for other REDD+ processes</a:t>
            </a:r>
            <a:endParaRPr lang="es-ES_tradnl" sz="1400" dirty="0"/>
          </a:p>
        </p:txBody>
      </p:sp>
      <p:cxnSp>
        <p:nvCxnSpPr>
          <p:cNvPr id="14" name="17 Conector recto"/>
          <p:cNvCxnSpPr/>
          <p:nvPr/>
        </p:nvCxnSpPr>
        <p:spPr>
          <a:xfrm rot="10800000">
            <a:off x="673415" y="3934694"/>
            <a:ext cx="8174211" cy="1589"/>
          </a:xfrm>
          <a:prstGeom prst="line">
            <a:avLst/>
          </a:prstGeom>
          <a:ln w="9525" cap="flat" cmpd="sng" algn="ctr">
            <a:solidFill>
              <a:schemeClr val="accent1">
                <a:shade val="95000"/>
                <a:satMod val="105000"/>
              </a:schemeClr>
            </a:solidFill>
            <a:prstDash val="dot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/>
          <p:cNvSpPr/>
          <p:nvPr/>
        </p:nvSpPr>
        <p:spPr>
          <a:xfrm>
            <a:off x="1096398" y="4109480"/>
            <a:ext cx="3255884" cy="5386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chemeClr val="accent2">
                  <a:lumMod val="75000"/>
                </a:schemeClr>
              </a:buClr>
            </a:pPr>
            <a:r>
              <a:rPr lang="es-PE" sz="29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Myriad Pro" pitchFamily="34" charset="0"/>
              </a:rPr>
              <a:t>Open spaces</a:t>
            </a:r>
          </a:p>
        </p:txBody>
      </p:sp>
      <p:sp>
        <p:nvSpPr>
          <p:cNvPr id="18" name="Rectangle 17"/>
          <p:cNvSpPr/>
          <p:nvPr/>
        </p:nvSpPr>
        <p:spPr>
          <a:xfrm>
            <a:off x="3987019" y="4278757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PE" sz="1400" dirty="0" smtClean="0">
                <a:latin typeface="Myriad Pro" pitchFamily="34" charset="0"/>
              </a:rPr>
              <a:t>For dialogue and participation where none existed before</a:t>
            </a:r>
            <a:endParaRPr lang="es-ES_tradnl" sz="1400" dirty="0"/>
          </a:p>
        </p:txBody>
      </p:sp>
      <p:cxnSp>
        <p:nvCxnSpPr>
          <p:cNvPr id="20" name="17 Conector recto"/>
          <p:cNvCxnSpPr/>
          <p:nvPr/>
        </p:nvCxnSpPr>
        <p:spPr>
          <a:xfrm rot="10800000">
            <a:off x="673415" y="4899359"/>
            <a:ext cx="8174211" cy="1589"/>
          </a:xfrm>
          <a:prstGeom prst="line">
            <a:avLst/>
          </a:prstGeom>
          <a:ln w="9525" cap="flat" cmpd="sng" algn="ctr">
            <a:solidFill>
              <a:schemeClr val="accent1">
                <a:shade val="95000"/>
                <a:satMod val="105000"/>
              </a:schemeClr>
            </a:solidFill>
            <a:prstDash val="dot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 20"/>
          <p:cNvSpPr/>
          <p:nvPr/>
        </p:nvSpPr>
        <p:spPr>
          <a:xfrm>
            <a:off x="1096398" y="5074145"/>
            <a:ext cx="3255884" cy="5386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chemeClr val="accent2">
                  <a:lumMod val="75000"/>
                </a:schemeClr>
              </a:buClr>
            </a:pPr>
            <a:r>
              <a:rPr lang="es-PE" sz="29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Myriad Pro" pitchFamily="34" charset="0"/>
              </a:rPr>
              <a:t>Establish</a:t>
            </a:r>
          </a:p>
        </p:txBody>
      </p:sp>
      <p:sp>
        <p:nvSpPr>
          <p:cNvPr id="22" name="Rectangle 21"/>
          <p:cNvSpPr/>
          <p:nvPr/>
        </p:nvSpPr>
        <p:spPr>
          <a:xfrm>
            <a:off x="3987019" y="5243422"/>
            <a:ext cx="457200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PE" sz="1400" dirty="0" smtClean="0">
                <a:latin typeface="Myriad Pro" pitchFamily="34" charset="0"/>
              </a:rPr>
              <a:t>An important precedent for indigenous participation in processes related to REDD+ and forest conservation that can be replicated beyond REDD+</a:t>
            </a:r>
            <a:endParaRPr lang="es-ES_tradnl" sz="1400" dirty="0"/>
          </a:p>
        </p:txBody>
      </p:sp>
      <p:pic>
        <p:nvPicPr>
          <p:cNvPr id="15" name="Picture 2" descr="E:\Andrea\Viaje Evaluacion\Subir BREO\subir 2\IMG_022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465"/>
            <a:ext cx="9144000" cy="6858465"/>
          </a:xfrm>
          <a:prstGeom prst="rect">
            <a:avLst/>
          </a:prstGeom>
          <a:noFill/>
        </p:spPr>
      </p:pic>
      <p:sp>
        <p:nvSpPr>
          <p:cNvPr id="16" name="Content Placeholder 5"/>
          <p:cNvSpPr>
            <a:spLocks noGrp="1"/>
          </p:cNvSpPr>
          <p:nvPr>
            <p:ph idx="1"/>
          </p:nvPr>
        </p:nvSpPr>
        <p:spPr>
          <a:xfrm>
            <a:off x="533400" y="609600"/>
            <a:ext cx="8229600" cy="24685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s-PE" sz="4800" b="1" dirty="0" smtClean="0">
                <a:solidFill>
                  <a:schemeClr val="bg1"/>
                </a:solidFill>
                <a:latin typeface="Myriad Pro" pitchFamily="34" charset="0"/>
              </a:rPr>
              <a:t>THANK YOU!</a:t>
            </a:r>
            <a:endParaRPr lang="en-US" sz="4800" b="1" dirty="0">
              <a:solidFill>
                <a:schemeClr val="bg1"/>
              </a:solidFill>
              <a:latin typeface="Myriad Pro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</TotalTime>
  <Words>429</Words>
  <Application>Microsoft Office PowerPoint</Application>
  <PresentationFormat>On-screen Show (4:3)</PresentationFormat>
  <Paragraphs>58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Universidad de Lima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Alvaro Beltrán Urrutia</dc:creator>
  <cp:lastModifiedBy>Linda Mumoki</cp:lastModifiedBy>
  <cp:revision>10</cp:revision>
  <dcterms:created xsi:type="dcterms:W3CDTF">2014-07-07T17:15:22Z</dcterms:created>
  <dcterms:modified xsi:type="dcterms:W3CDTF">2014-07-08T10:10:16Z</dcterms:modified>
</cp:coreProperties>
</file>