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notesMasterIdLst>
    <p:notesMasterId r:id="rId28"/>
  </p:notesMasterIdLst>
  <p:handoutMasterIdLst>
    <p:handoutMasterId r:id="rId29"/>
  </p:handoutMasterIdLst>
  <p:sldIdLst>
    <p:sldId id="256" r:id="rId3"/>
    <p:sldId id="283" r:id="rId4"/>
    <p:sldId id="298" r:id="rId5"/>
    <p:sldId id="303" r:id="rId6"/>
    <p:sldId id="307" r:id="rId7"/>
    <p:sldId id="293" r:id="rId8"/>
    <p:sldId id="306" r:id="rId9"/>
    <p:sldId id="295" r:id="rId10"/>
    <p:sldId id="277" r:id="rId11"/>
    <p:sldId id="282" r:id="rId12"/>
    <p:sldId id="301" r:id="rId13"/>
    <p:sldId id="285" r:id="rId14"/>
    <p:sldId id="287" r:id="rId15"/>
    <p:sldId id="288" r:id="rId16"/>
    <p:sldId id="290" r:id="rId17"/>
    <p:sldId id="291" r:id="rId18"/>
    <p:sldId id="276" r:id="rId19"/>
    <p:sldId id="267" r:id="rId20"/>
    <p:sldId id="289" r:id="rId21"/>
    <p:sldId id="272" r:id="rId22"/>
    <p:sldId id="270" r:id="rId23"/>
    <p:sldId id="259" r:id="rId24"/>
    <p:sldId id="308" r:id="rId25"/>
    <p:sldId id="309" r:id="rId26"/>
    <p:sldId id="310" r:id="rId2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83"/>
            <p14:sldId id="298"/>
            <p14:sldId id="303"/>
            <p14:sldId id="307"/>
            <p14:sldId id="293"/>
            <p14:sldId id="306"/>
            <p14:sldId id="295"/>
            <p14:sldId id="277"/>
            <p14:sldId id="282"/>
            <p14:sldId id="301"/>
            <p14:sldId id="285"/>
            <p14:sldId id="287"/>
            <p14:sldId id="288"/>
            <p14:sldId id="290"/>
            <p14:sldId id="291"/>
            <p14:sldId id="276"/>
            <p14:sldId id="267"/>
            <p14:sldId id="289"/>
            <p14:sldId id="272"/>
            <p14:sldId id="270"/>
            <p14:sldId id="259"/>
            <p14:sldId id="308"/>
            <p14:sldId id="309"/>
            <p14:sldId id="310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olongo ZULBAATAR" initials="SZ" lastIdx="9" clrIdx="0"/>
  <p:cmAuthor id="1" name="Helena ERIKSSON" initials="HE" lastIdx="1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986F"/>
    <a:srgbClr val="F0EC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5462" autoAdjust="0"/>
  </p:normalViewPr>
  <p:slideViewPr>
    <p:cSldViewPr showGuides="1">
      <p:cViewPr>
        <p:scale>
          <a:sx n="74" d="100"/>
          <a:sy n="74" d="100"/>
        </p:scale>
        <p:origin x="-1368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468559544463722"/>
          <c:y val="6.9542173957002323E-2"/>
          <c:w val="0.86375016682236749"/>
          <c:h val="0.84683114244041668"/>
        </c:manualLayout>
      </c:layout>
      <c:pie3DChart>
        <c:varyColors val="1"/>
        <c:ser>
          <c:idx val="0"/>
          <c:order val="0"/>
          <c:explosion val="2"/>
          <c:dLbls>
            <c:dLbl>
              <c:idx val="0"/>
              <c:spPr/>
              <c:txPr>
                <a:bodyPr/>
                <a:lstStyle/>
                <a:p>
                  <a:pPr algn="ctr" rtl="0">
                    <a:defRPr lang="fr-CH" sz="16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/>
              <c:txPr>
                <a:bodyPr/>
                <a:lstStyle/>
                <a:p>
                  <a:pPr algn="ctr" rtl="0">
                    <a:defRPr lang="fr-CH" sz="1600" b="1" i="0" u="none" strike="noStrike" kern="1200" baseline="0">
                      <a:solidFill>
                        <a:sysClr val="window" lastClr="FFFF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9.9689413823272094E-2"/>
                  <c:y val="-0.29525771602856016"/>
                </c:manualLayout>
              </c:layout>
              <c:spPr/>
              <c:txPr>
                <a:bodyPr/>
                <a:lstStyle/>
                <a:p>
                  <a:pPr algn="ctr" rtl="0">
                    <a:defRPr lang="en-US" sz="1600" b="1" i="0" u="none" strike="noStrike" kern="1200" baseline="0">
                      <a:solidFill>
                        <a:sysClr val="window" lastClr="FFFF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20164842059216281"/>
                  <c:y val="-0.20309105080977613"/>
                </c:manualLayout>
              </c:layout>
              <c:spPr/>
              <c:txPr>
                <a:bodyPr/>
                <a:lstStyle/>
                <a:p>
                  <a:pPr algn="ctr" rtl="0">
                    <a:defRPr lang="fr-CH" sz="1600" b="1" i="0" u="none" strike="noStrike" kern="1200" baseline="0">
                      <a:solidFill>
                        <a:sysClr val="window" lastClr="FFFF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7.585571627335131E-3"/>
                  <c:y val="-1.703548842995121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12563039836352385"/>
                  <c:y val="0.13123218846973891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ysClr val="windowText" lastClr="000000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'% of budget per Outcome'!$B$5:$B$11</c:f>
              <c:strCache>
                <c:ptCount val="7"/>
                <c:pt idx="0">
                  <c:v>Outcome 1: MRV and monitoring  </c:v>
                </c:pt>
                <c:pt idx="1">
                  <c:v>Outcome 2: Governance</c:v>
                </c:pt>
                <c:pt idx="2">
                  <c:v>Outcome 4: Stakeholder engagement</c:v>
                </c:pt>
                <c:pt idx="3">
                  <c:v>Outcome 5: Safeguards and multiple benefits</c:v>
                </c:pt>
                <c:pt idx="4">
                  <c:v>Outcome 6: Green economy </c:v>
                </c:pt>
                <c:pt idx="5">
                  <c:v>Outcome 7: Knowledge management</c:v>
                </c:pt>
                <c:pt idx="6">
                  <c:v>Outcome 8: Secretariat</c:v>
                </c:pt>
              </c:strCache>
            </c:strRef>
          </c:cat>
          <c:val>
            <c:numRef>
              <c:f>'% of budget per Outcome'!$E$5:$E$11</c:f>
              <c:numCache>
                <c:formatCode>General</c:formatCode>
                <c:ptCount val="7"/>
                <c:pt idx="0">
                  <c:v>24</c:v>
                </c:pt>
                <c:pt idx="1">
                  <c:v>24</c:v>
                </c:pt>
                <c:pt idx="2">
                  <c:v>12</c:v>
                </c:pt>
                <c:pt idx="3">
                  <c:v>15</c:v>
                </c:pt>
                <c:pt idx="4">
                  <c:v>6</c:v>
                </c:pt>
                <c:pt idx="5">
                  <c:v>5</c:v>
                </c:pt>
                <c:pt idx="6">
                  <c:v>14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l">
              <a:defRPr/>
            </a:pPr>
            <a:r>
              <a:rPr lang="fr-CH"/>
              <a:t>%</a:t>
            </a:r>
            <a:r>
              <a:rPr lang="fr-CH" baseline="0"/>
              <a:t> of total budget - 2013</a:t>
            </a:r>
            <a:endParaRPr lang="fr-CH"/>
          </a:p>
        </c:rich>
      </c:tx>
      <c:layout>
        <c:manualLayout>
          <c:xMode val="edge"/>
          <c:yMode val="edge"/>
          <c:x val="0.1116969329882716"/>
          <c:y val="4.9504963359830415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2176191390710306E-2"/>
          <c:y val="0.13281977964964037"/>
          <c:w val="0.4368001762017511"/>
          <c:h val="0.56162718266863731"/>
        </c:manualLayout>
      </c:layout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'% of total budget'!$B$5:$B$11</c:f>
              <c:strCache>
                <c:ptCount val="7"/>
                <c:pt idx="0">
                  <c:v>Outcome 1: MRV and monitoring  </c:v>
                </c:pt>
                <c:pt idx="1">
                  <c:v>Outcome 2: Governance</c:v>
                </c:pt>
                <c:pt idx="2">
                  <c:v>Outcome 4: Stakeholder engagement</c:v>
                </c:pt>
                <c:pt idx="3">
                  <c:v>Outcome 5: Safeguards and multiple benefits</c:v>
                </c:pt>
                <c:pt idx="4">
                  <c:v>Outcome 6: Green economy </c:v>
                </c:pt>
                <c:pt idx="5">
                  <c:v>Outcome 7: Knowledge management</c:v>
                </c:pt>
                <c:pt idx="6">
                  <c:v>Outcome 8: Secretariat</c:v>
                </c:pt>
              </c:strCache>
            </c:strRef>
          </c:cat>
          <c:val>
            <c:numRef>
              <c:f>'% of total budget'!$C$5:$C$11</c:f>
              <c:numCache>
                <c:formatCode>General</c:formatCode>
                <c:ptCount val="7"/>
                <c:pt idx="0">
                  <c:v>23</c:v>
                </c:pt>
                <c:pt idx="1">
                  <c:v>26</c:v>
                </c:pt>
                <c:pt idx="2">
                  <c:v>7</c:v>
                </c:pt>
                <c:pt idx="3">
                  <c:v>17</c:v>
                </c:pt>
                <c:pt idx="4">
                  <c:v>11</c:v>
                </c:pt>
                <c:pt idx="5">
                  <c:v>5</c:v>
                </c:pt>
                <c:pt idx="6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8.6350479554541705E-3"/>
          <c:y val="0.70263276465441837"/>
          <c:w val="0.98581401623862452"/>
          <c:h val="0.28157261592300975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r-CH"/>
              <a:t>% of total budget - 2014</a:t>
            </a:r>
          </a:p>
        </c:rich>
      </c:tx>
      <c:layout>
        <c:manualLayout>
          <c:xMode val="edge"/>
          <c:yMode val="edge"/>
          <c:x val="0.50078370011440876"/>
          <c:y val="0.11340293846056734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9083094839133808"/>
          <c:y val="6.599373428478085E-2"/>
          <c:w val="0.6087182604999235"/>
          <c:h val="0.85816901433095494"/>
        </c:manualLayout>
      </c:layout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'% of total budget'!$B$5:$B$11</c:f>
              <c:strCache>
                <c:ptCount val="7"/>
                <c:pt idx="0">
                  <c:v>Outcome 1: MRV and monitoring  </c:v>
                </c:pt>
                <c:pt idx="1">
                  <c:v>Outcome 2: Governance</c:v>
                </c:pt>
                <c:pt idx="2">
                  <c:v>Outcome 4: Stakeholder engagement</c:v>
                </c:pt>
                <c:pt idx="3">
                  <c:v>Outcome 5: Safeguards and multiple benefits</c:v>
                </c:pt>
                <c:pt idx="4">
                  <c:v>Outcome 6: Green economy </c:v>
                </c:pt>
                <c:pt idx="5">
                  <c:v>Outcome 7: Knowledge management</c:v>
                </c:pt>
                <c:pt idx="6">
                  <c:v>Outcome 8: Secretariat</c:v>
                </c:pt>
              </c:strCache>
            </c:strRef>
          </c:cat>
          <c:val>
            <c:numRef>
              <c:f>'% of total budget'!$D$5:$D$11</c:f>
              <c:numCache>
                <c:formatCode>General</c:formatCode>
                <c:ptCount val="7"/>
                <c:pt idx="0">
                  <c:v>24</c:v>
                </c:pt>
                <c:pt idx="1">
                  <c:v>25</c:v>
                </c:pt>
                <c:pt idx="2">
                  <c:v>7</c:v>
                </c:pt>
                <c:pt idx="3">
                  <c:v>17</c:v>
                </c:pt>
                <c:pt idx="4">
                  <c:v>12</c:v>
                </c:pt>
                <c:pt idx="5">
                  <c:v>4</c:v>
                </c:pt>
                <c:pt idx="6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8DDD62-FE9A-4500-8931-FB3B366C15AD}" type="doc">
      <dgm:prSet loTypeId="urn:microsoft.com/office/officeart/2011/layout/InterconnectedBlock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68B4DDB5-625A-4B34-8B9A-D89F352F5375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pPr algn="ctr"/>
          <a:r>
            <a:rPr lang="fr-CH" sz="3600" b="1" dirty="0" smtClean="0">
              <a:solidFill>
                <a:schemeClr val="tx1"/>
              </a:solidFill>
            </a:rPr>
            <a:t>Part 1</a:t>
          </a:r>
        </a:p>
      </dgm:t>
    </dgm:pt>
    <dgm:pt modelId="{D4B3E976-C7AA-4FD6-8338-72728E9A0A70}" type="parTrans" cxnId="{625E25E7-0C46-4044-9FC8-22FEB64B869C}">
      <dgm:prSet/>
      <dgm:spPr/>
      <dgm:t>
        <a:bodyPr/>
        <a:lstStyle/>
        <a:p>
          <a:endParaRPr lang="fr-CH"/>
        </a:p>
      </dgm:t>
    </dgm:pt>
    <dgm:pt modelId="{3F25913E-2B90-4D42-8C50-FCCC82A27D1C}" type="sibTrans" cxnId="{625E25E7-0C46-4044-9FC8-22FEB64B869C}">
      <dgm:prSet/>
      <dgm:spPr/>
      <dgm:t>
        <a:bodyPr/>
        <a:lstStyle/>
        <a:p>
          <a:endParaRPr lang="fr-CH"/>
        </a:p>
      </dgm:t>
    </dgm:pt>
    <dgm:pt modelId="{E032B127-E2A2-4B9B-A1CA-5D59C18F3F10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fr-CH" sz="3600" b="1" dirty="0" smtClean="0">
              <a:solidFill>
                <a:schemeClr val="tx1"/>
              </a:solidFill>
            </a:rPr>
            <a:t>Part 2</a:t>
          </a:r>
        </a:p>
      </dgm:t>
    </dgm:pt>
    <dgm:pt modelId="{7EB11F1E-EB23-46CE-ADB7-7CF6E7269F28}" type="parTrans" cxnId="{08954384-C9E6-439E-9311-6602906E740A}">
      <dgm:prSet/>
      <dgm:spPr/>
      <dgm:t>
        <a:bodyPr/>
        <a:lstStyle/>
        <a:p>
          <a:endParaRPr lang="fr-CH"/>
        </a:p>
      </dgm:t>
    </dgm:pt>
    <dgm:pt modelId="{FF25A893-6452-46D9-A7D0-1B5BA5CEDB57}" type="sibTrans" cxnId="{08954384-C9E6-439E-9311-6602906E740A}">
      <dgm:prSet/>
      <dgm:spPr/>
      <dgm:t>
        <a:bodyPr/>
        <a:lstStyle/>
        <a:p>
          <a:endParaRPr lang="fr-CH"/>
        </a:p>
      </dgm:t>
    </dgm:pt>
    <dgm:pt modelId="{D1656545-568A-4958-AB8B-2E61D6D6134E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ctr"/>
          <a:r>
            <a:rPr lang="fr-CH" sz="3600" b="1" dirty="0" smtClean="0">
              <a:solidFill>
                <a:schemeClr val="bg1"/>
              </a:solidFill>
            </a:rPr>
            <a:t>Part 3</a:t>
          </a:r>
          <a:endParaRPr lang="fr-CH" sz="3600" b="1" dirty="0">
            <a:solidFill>
              <a:schemeClr val="bg1"/>
            </a:solidFill>
          </a:endParaRPr>
        </a:p>
      </dgm:t>
    </dgm:pt>
    <dgm:pt modelId="{DBDD4A94-892D-456A-8648-C8EB428186A7}" type="sibTrans" cxnId="{C3CD4431-F622-4590-9FC4-C487D5B819A8}">
      <dgm:prSet/>
      <dgm:spPr/>
      <dgm:t>
        <a:bodyPr/>
        <a:lstStyle/>
        <a:p>
          <a:endParaRPr lang="fr-CH"/>
        </a:p>
      </dgm:t>
    </dgm:pt>
    <dgm:pt modelId="{8D5EF996-FF46-42FF-BFDF-FD29653189C0}" type="parTrans" cxnId="{C3CD4431-F622-4590-9FC4-C487D5B819A8}">
      <dgm:prSet/>
      <dgm:spPr/>
      <dgm:t>
        <a:bodyPr/>
        <a:lstStyle/>
        <a:p>
          <a:endParaRPr lang="fr-CH"/>
        </a:p>
      </dgm:t>
    </dgm:pt>
    <dgm:pt modelId="{FE3BF3CF-BBC4-4E84-9289-61AF39ACB412}">
      <dgm:prSet custT="1"/>
      <dgm:spPr>
        <a:solidFill>
          <a:schemeClr val="bg1">
            <a:lumMod val="75000"/>
          </a:schemeClr>
        </a:solidFill>
      </dgm:spPr>
      <dgm:t>
        <a:bodyPr/>
        <a:lstStyle/>
        <a:p>
          <a:pPr marL="0" indent="0" algn="ctr"/>
          <a:endParaRPr lang="fr-CH" sz="2800" b="1" dirty="0" smtClean="0">
            <a:solidFill>
              <a:schemeClr val="tx1"/>
            </a:solidFill>
          </a:endParaRPr>
        </a:p>
        <a:p>
          <a:pPr marL="0" indent="0" algn="ctr"/>
          <a:r>
            <a:rPr lang="fr-CH" sz="2800" b="1" dirty="0" smtClean="0">
              <a:solidFill>
                <a:schemeClr val="tx1"/>
              </a:solidFill>
            </a:rPr>
            <a:t>BACKGROUND</a:t>
          </a:r>
        </a:p>
        <a:p>
          <a:pPr algn="ctr"/>
          <a:r>
            <a:rPr lang="fr-CH" sz="2800" b="1" dirty="0" smtClean="0">
              <a:solidFill>
                <a:schemeClr val="tx1"/>
              </a:solidFill>
            </a:rPr>
            <a:t>OBJECTIVES and </a:t>
          </a:r>
        </a:p>
        <a:p>
          <a:pPr algn="ctr"/>
          <a:r>
            <a:rPr lang="fr-CH" sz="2800" b="1" dirty="0" smtClean="0">
              <a:solidFill>
                <a:schemeClr val="tx1"/>
              </a:solidFill>
            </a:rPr>
            <a:t>PROCESS</a:t>
          </a:r>
          <a:endParaRPr lang="fr-CH" sz="2800" b="1" dirty="0">
            <a:solidFill>
              <a:schemeClr val="tx1"/>
            </a:solidFill>
          </a:endParaRPr>
        </a:p>
      </dgm:t>
    </dgm:pt>
    <dgm:pt modelId="{E65A14F2-80B8-4D75-9179-478A531D63BF}" type="parTrans" cxnId="{550B95BC-A25D-4C6B-B52B-A9B9836333E9}">
      <dgm:prSet/>
      <dgm:spPr/>
      <dgm:t>
        <a:bodyPr/>
        <a:lstStyle/>
        <a:p>
          <a:endParaRPr lang="fr-CH"/>
        </a:p>
      </dgm:t>
    </dgm:pt>
    <dgm:pt modelId="{98174525-0519-4B49-875D-E20337B85C0F}" type="sibTrans" cxnId="{550B95BC-A25D-4C6B-B52B-A9B9836333E9}">
      <dgm:prSet/>
      <dgm:spPr/>
      <dgm:t>
        <a:bodyPr/>
        <a:lstStyle/>
        <a:p>
          <a:endParaRPr lang="fr-CH"/>
        </a:p>
      </dgm:t>
    </dgm:pt>
    <dgm:pt modelId="{8843D96B-2852-45EA-833F-032DE964676A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endParaRPr lang="fr-CH" sz="2800" b="1" dirty="0" smtClean="0">
            <a:solidFill>
              <a:schemeClr val="accent4">
                <a:lumMod val="75000"/>
              </a:schemeClr>
            </a:solidFill>
          </a:endParaRPr>
        </a:p>
        <a:p>
          <a:pPr algn="ctr"/>
          <a:r>
            <a:rPr lang="fr-CH" sz="2800" b="1" dirty="0" smtClean="0">
              <a:solidFill>
                <a:schemeClr val="tx1"/>
              </a:solidFill>
            </a:rPr>
            <a:t>2015</a:t>
          </a:r>
        </a:p>
        <a:p>
          <a:pPr algn="ctr"/>
          <a:r>
            <a:rPr lang="fr-CH" sz="2800" b="1" dirty="0" smtClean="0">
              <a:solidFill>
                <a:schemeClr val="tx1"/>
              </a:solidFill>
            </a:rPr>
            <a:t>WORK</a:t>
          </a:r>
        </a:p>
        <a:p>
          <a:pPr algn="ctr"/>
          <a:r>
            <a:rPr lang="fr-CH" sz="2800" b="1" dirty="0" smtClean="0">
              <a:solidFill>
                <a:schemeClr val="tx1"/>
              </a:solidFill>
            </a:rPr>
            <a:t>PLAN</a:t>
          </a:r>
          <a:endParaRPr lang="fr-CH" sz="2800" b="1" dirty="0">
            <a:solidFill>
              <a:schemeClr val="tx1"/>
            </a:solidFill>
          </a:endParaRPr>
        </a:p>
      </dgm:t>
    </dgm:pt>
    <dgm:pt modelId="{9CE524BE-A50D-4313-AE39-31530CCC55EB}" type="parTrans" cxnId="{E910CC59-708A-4F09-B32A-9FD416D05407}">
      <dgm:prSet/>
      <dgm:spPr/>
      <dgm:t>
        <a:bodyPr/>
        <a:lstStyle/>
        <a:p>
          <a:endParaRPr lang="fr-CH"/>
        </a:p>
      </dgm:t>
    </dgm:pt>
    <dgm:pt modelId="{7D4F714D-E71F-4DD6-BE95-E8AB1C458649}" type="sibTrans" cxnId="{E910CC59-708A-4F09-B32A-9FD416D05407}">
      <dgm:prSet/>
      <dgm:spPr/>
      <dgm:t>
        <a:bodyPr/>
        <a:lstStyle/>
        <a:p>
          <a:endParaRPr lang="fr-CH"/>
        </a:p>
      </dgm:t>
    </dgm:pt>
    <dgm:pt modelId="{10DCDE2A-4CB5-4469-B0D9-3EC6A7065DDC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ctr"/>
          <a:endParaRPr lang="fr-CH" sz="2800" b="1" dirty="0" smtClean="0">
            <a:solidFill>
              <a:schemeClr val="bg1"/>
            </a:solidFill>
          </a:endParaRPr>
        </a:p>
        <a:p>
          <a:pPr algn="ctr"/>
          <a:r>
            <a:rPr lang="fr-CH" sz="2800" b="1" dirty="0" smtClean="0">
              <a:solidFill>
                <a:schemeClr val="bg1"/>
              </a:solidFill>
            </a:rPr>
            <a:t>2015</a:t>
          </a:r>
        </a:p>
        <a:p>
          <a:pPr algn="ctr"/>
          <a:r>
            <a:rPr lang="fr-CH" sz="2800" b="1" dirty="0" smtClean="0">
              <a:solidFill>
                <a:schemeClr val="bg1"/>
              </a:solidFill>
            </a:rPr>
            <a:t>BUDGET</a:t>
          </a:r>
        </a:p>
      </dgm:t>
    </dgm:pt>
    <dgm:pt modelId="{A3F55A7D-F0CA-4CE9-84A5-9D7B71E31DB4}" type="parTrans" cxnId="{7A9EC691-DF68-4F6F-B89A-85D001CECE39}">
      <dgm:prSet/>
      <dgm:spPr/>
      <dgm:t>
        <a:bodyPr/>
        <a:lstStyle/>
        <a:p>
          <a:endParaRPr lang="fr-CH"/>
        </a:p>
      </dgm:t>
    </dgm:pt>
    <dgm:pt modelId="{E2ACA991-7371-47CE-9704-E3C03C1DAB72}" type="sibTrans" cxnId="{7A9EC691-DF68-4F6F-B89A-85D001CECE39}">
      <dgm:prSet/>
      <dgm:spPr/>
      <dgm:t>
        <a:bodyPr/>
        <a:lstStyle/>
        <a:p>
          <a:endParaRPr lang="fr-CH"/>
        </a:p>
      </dgm:t>
    </dgm:pt>
    <dgm:pt modelId="{0011524A-7170-41EA-873E-357A7AB7EC75}" type="pres">
      <dgm:prSet presAssocID="{4C8DDD62-FE9A-4500-8931-FB3B366C15AD}" presName="Name0" presStyleCnt="0">
        <dgm:presLayoutVars>
          <dgm:chMax val="7"/>
          <dgm:chPref val="5"/>
          <dgm:dir/>
          <dgm:animOne val="branch"/>
          <dgm:animLvl val="lvl"/>
        </dgm:presLayoutVars>
      </dgm:prSet>
      <dgm:spPr/>
      <dgm:t>
        <a:bodyPr/>
        <a:lstStyle/>
        <a:p>
          <a:endParaRPr lang="fr-CH"/>
        </a:p>
      </dgm:t>
    </dgm:pt>
    <dgm:pt modelId="{A27FD5F5-C6C9-402C-B93D-6AF8765CFA45}" type="pres">
      <dgm:prSet presAssocID="{D1656545-568A-4958-AB8B-2E61D6D6134E}" presName="ChildAccent3" presStyleCnt="0"/>
      <dgm:spPr/>
    </dgm:pt>
    <dgm:pt modelId="{85742CD1-7315-417A-958C-6F9BCE19840D}" type="pres">
      <dgm:prSet presAssocID="{D1656545-568A-4958-AB8B-2E61D6D6134E}" presName="ChildAccent" presStyleLbl="alignImgPlace1" presStyleIdx="0" presStyleCnt="3" custScaleX="161017" custLinFactNeighborX="54799"/>
      <dgm:spPr/>
      <dgm:t>
        <a:bodyPr/>
        <a:lstStyle/>
        <a:p>
          <a:endParaRPr lang="fr-CH"/>
        </a:p>
      </dgm:t>
    </dgm:pt>
    <dgm:pt modelId="{64D4B20F-30BF-4FDE-B918-70615A1797B6}" type="pres">
      <dgm:prSet presAssocID="{D1656545-568A-4958-AB8B-2E61D6D6134E}" presName="Child3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F6DD8BC4-A5EC-472E-9048-9276733F889C}" type="pres">
      <dgm:prSet presAssocID="{D1656545-568A-4958-AB8B-2E61D6D6134E}" presName="Parent3" presStyleLbl="node1" presStyleIdx="0" presStyleCnt="3" custScaleX="161017" custLinFactNeighborX="54799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26220E70-62CD-4AC5-BD4A-C4A94A8733E9}" type="pres">
      <dgm:prSet presAssocID="{E032B127-E2A2-4B9B-A1CA-5D59C18F3F10}" presName="ChildAccent2" presStyleCnt="0"/>
      <dgm:spPr/>
    </dgm:pt>
    <dgm:pt modelId="{4F54BCBC-E283-4947-BC4B-005B199E0FEF}" type="pres">
      <dgm:prSet presAssocID="{E032B127-E2A2-4B9B-A1CA-5D59C18F3F10}" presName="ChildAccent" presStyleLbl="alignImgPlace1" presStyleIdx="1" presStyleCnt="3" custScaleX="161017" custLinFactNeighborX="-5099" custLinFactNeighborY="706"/>
      <dgm:spPr/>
      <dgm:t>
        <a:bodyPr/>
        <a:lstStyle/>
        <a:p>
          <a:endParaRPr lang="fr-CH"/>
        </a:p>
      </dgm:t>
    </dgm:pt>
    <dgm:pt modelId="{830863F2-2E73-49D0-8C03-98A11957DA7A}" type="pres">
      <dgm:prSet presAssocID="{E032B127-E2A2-4B9B-A1CA-5D59C18F3F10}" presName="Child2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4CCD427D-24A3-40D7-80EB-87FBDDFED92E}" type="pres">
      <dgm:prSet presAssocID="{E032B127-E2A2-4B9B-A1CA-5D59C18F3F10}" presName="Parent2" presStyleLbl="node1" presStyleIdx="1" presStyleCnt="3" custScaleX="161017" custLinFactNeighborX="-5099" custLinFactNeighborY="3667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113201CB-D656-4B0C-98A4-EFD6B6F89CAB}" type="pres">
      <dgm:prSet presAssocID="{68B4DDB5-625A-4B34-8B9A-D89F352F5375}" presName="ChildAccent1" presStyleCnt="0"/>
      <dgm:spPr/>
    </dgm:pt>
    <dgm:pt modelId="{EA4DE567-3CA3-4EF3-8198-B5F92FB2AF9F}" type="pres">
      <dgm:prSet presAssocID="{68B4DDB5-625A-4B34-8B9A-D89F352F5375}" presName="ChildAccent" presStyleLbl="alignImgPlace1" presStyleIdx="2" presStyleCnt="3" custScaleX="161017" custLinFactNeighborX="-59369" custLinFactNeighborY="-879"/>
      <dgm:spPr/>
      <dgm:t>
        <a:bodyPr/>
        <a:lstStyle/>
        <a:p>
          <a:endParaRPr lang="fr-CH"/>
        </a:p>
      </dgm:t>
    </dgm:pt>
    <dgm:pt modelId="{06422C9B-F002-4B1D-9893-4409FA67E7A4}" type="pres">
      <dgm:prSet presAssocID="{68B4DDB5-625A-4B34-8B9A-D89F352F5375}" presName="Child1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DDEB3E19-8E67-4874-B504-5C31A860695E}" type="pres">
      <dgm:prSet presAssocID="{68B4DDB5-625A-4B34-8B9A-D89F352F5375}" presName="Parent1" presStyleLbl="node1" presStyleIdx="2" presStyleCnt="3" custScaleX="161017" custLinFactNeighborX="-65186" custLinFactNeighborY="-4472">
        <dgm:presLayoutVars>
          <dgm:chMax val="2"/>
          <dgm:chPref val="1"/>
          <dgm:bulletEnabled val="1"/>
        </dgm:presLayoutVars>
      </dgm:prSet>
      <dgm:spPr/>
      <dgm:t>
        <a:bodyPr/>
        <a:lstStyle/>
        <a:p>
          <a:endParaRPr lang="fr-CH"/>
        </a:p>
      </dgm:t>
    </dgm:pt>
  </dgm:ptLst>
  <dgm:cxnLst>
    <dgm:cxn modelId="{653EB971-4E19-4DC4-B1E2-323BA655800F}" type="presOf" srcId="{D1656545-568A-4958-AB8B-2E61D6D6134E}" destId="{F6DD8BC4-A5EC-472E-9048-9276733F889C}" srcOrd="0" destOrd="0" presId="urn:microsoft.com/office/officeart/2011/layout/InterconnectedBlockProcess"/>
    <dgm:cxn modelId="{1F85C875-72D0-46EE-82D4-9F3E740B5083}" type="presOf" srcId="{FE3BF3CF-BBC4-4E84-9289-61AF39ACB412}" destId="{06422C9B-F002-4B1D-9893-4409FA67E7A4}" srcOrd="1" destOrd="0" presId="urn:microsoft.com/office/officeart/2011/layout/InterconnectedBlockProcess"/>
    <dgm:cxn modelId="{C768F729-E354-4623-AE4C-F548140058AE}" type="presOf" srcId="{8843D96B-2852-45EA-833F-032DE964676A}" destId="{4F54BCBC-E283-4947-BC4B-005B199E0FEF}" srcOrd="0" destOrd="0" presId="urn:microsoft.com/office/officeart/2011/layout/InterconnectedBlockProcess"/>
    <dgm:cxn modelId="{034516B9-CA34-4BFC-ACEC-968604EB0D71}" type="presOf" srcId="{10DCDE2A-4CB5-4469-B0D9-3EC6A7065DDC}" destId="{85742CD1-7315-417A-958C-6F9BCE19840D}" srcOrd="0" destOrd="0" presId="urn:microsoft.com/office/officeart/2011/layout/InterconnectedBlockProcess"/>
    <dgm:cxn modelId="{625E25E7-0C46-4044-9FC8-22FEB64B869C}" srcId="{4C8DDD62-FE9A-4500-8931-FB3B366C15AD}" destId="{68B4DDB5-625A-4B34-8B9A-D89F352F5375}" srcOrd="0" destOrd="0" parTransId="{D4B3E976-C7AA-4FD6-8338-72728E9A0A70}" sibTransId="{3F25913E-2B90-4D42-8C50-FCCC82A27D1C}"/>
    <dgm:cxn modelId="{7A9EC691-DF68-4F6F-B89A-85D001CECE39}" srcId="{D1656545-568A-4958-AB8B-2E61D6D6134E}" destId="{10DCDE2A-4CB5-4469-B0D9-3EC6A7065DDC}" srcOrd="0" destOrd="0" parTransId="{A3F55A7D-F0CA-4CE9-84A5-9D7B71E31DB4}" sibTransId="{E2ACA991-7371-47CE-9704-E3C03C1DAB72}"/>
    <dgm:cxn modelId="{08954384-C9E6-439E-9311-6602906E740A}" srcId="{4C8DDD62-FE9A-4500-8931-FB3B366C15AD}" destId="{E032B127-E2A2-4B9B-A1CA-5D59C18F3F10}" srcOrd="1" destOrd="0" parTransId="{7EB11F1E-EB23-46CE-ADB7-7CF6E7269F28}" sibTransId="{FF25A893-6452-46D9-A7D0-1B5BA5CEDB57}"/>
    <dgm:cxn modelId="{5FF200C2-DEB3-4F1D-B9CC-24DA6A025185}" type="presOf" srcId="{4C8DDD62-FE9A-4500-8931-FB3B366C15AD}" destId="{0011524A-7170-41EA-873E-357A7AB7EC75}" srcOrd="0" destOrd="0" presId="urn:microsoft.com/office/officeart/2011/layout/InterconnectedBlockProcess"/>
    <dgm:cxn modelId="{7F3C5E22-AF34-443D-A13B-72F0B2BB3E9E}" type="presOf" srcId="{10DCDE2A-4CB5-4469-B0D9-3EC6A7065DDC}" destId="{64D4B20F-30BF-4FDE-B918-70615A1797B6}" srcOrd="1" destOrd="0" presId="urn:microsoft.com/office/officeart/2011/layout/InterconnectedBlockProcess"/>
    <dgm:cxn modelId="{D6574C46-E07F-4DBB-96FE-98703E36CD0B}" type="presOf" srcId="{68B4DDB5-625A-4B34-8B9A-D89F352F5375}" destId="{DDEB3E19-8E67-4874-B504-5C31A860695E}" srcOrd="0" destOrd="0" presId="urn:microsoft.com/office/officeart/2011/layout/InterconnectedBlockProcess"/>
    <dgm:cxn modelId="{D46E2FCF-35BD-4795-8751-192A0AE7B5DC}" type="presOf" srcId="{8843D96B-2852-45EA-833F-032DE964676A}" destId="{830863F2-2E73-49D0-8C03-98A11957DA7A}" srcOrd="1" destOrd="0" presId="urn:microsoft.com/office/officeart/2011/layout/InterconnectedBlockProcess"/>
    <dgm:cxn modelId="{C90305F8-495B-4C40-B187-A57C2D8974ED}" type="presOf" srcId="{FE3BF3CF-BBC4-4E84-9289-61AF39ACB412}" destId="{EA4DE567-3CA3-4EF3-8198-B5F92FB2AF9F}" srcOrd="0" destOrd="0" presId="urn:microsoft.com/office/officeart/2011/layout/InterconnectedBlockProcess"/>
    <dgm:cxn modelId="{550B95BC-A25D-4C6B-B52B-A9B9836333E9}" srcId="{68B4DDB5-625A-4B34-8B9A-D89F352F5375}" destId="{FE3BF3CF-BBC4-4E84-9289-61AF39ACB412}" srcOrd="0" destOrd="0" parTransId="{E65A14F2-80B8-4D75-9179-478A531D63BF}" sibTransId="{98174525-0519-4B49-875D-E20337B85C0F}"/>
    <dgm:cxn modelId="{E910CC59-708A-4F09-B32A-9FD416D05407}" srcId="{E032B127-E2A2-4B9B-A1CA-5D59C18F3F10}" destId="{8843D96B-2852-45EA-833F-032DE964676A}" srcOrd="0" destOrd="0" parTransId="{9CE524BE-A50D-4313-AE39-31530CCC55EB}" sibTransId="{7D4F714D-E71F-4DD6-BE95-E8AB1C458649}"/>
    <dgm:cxn modelId="{C3CD4431-F622-4590-9FC4-C487D5B819A8}" srcId="{4C8DDD62-FE9A-4500-8931-FB3B366C15AD}" destId="{D1656545-568A-4958-AB8B-2E61D6D6134E}" srcOrd="2" destOrd="0" parTransId="{8D5EF996-FF46-42FF-BFDF-FD29653189C0}" sibTransId="{DBDD4A94-892D-456A-8648-C8EB428186A7}"/>
    <dgm:cxn modelId="{1D97FFB4-8859-4E7D-8660-365BE2BDB121}" type="presOf" srcId="{E032B127-E2A2-4B9B-A1CA-5D59C18F3F10}" destId="{4CCD427D-24A3-40D7-80EB-87FBDDFED92E}" srcOrd="0" destOrd="0" presId="urn:microsoft.com/office/officeart/2011/layout/InterconnectedBlockProcess"/>
    <dgm:cxn modelId="{702B850F-5C5F-4D85-AD5D-7C81648616A8}" type="presParOf" srcId="{0011524A-7170-41EA-873E-357A7AB7EC75}" destId="{A27FD5F5-C6C9-402C-B93D-6AF8765CFA45}" srcOrd="0" destOrd="0" presId="urn:microsoft.com/office/officeart/2011/layout/InterconnectedBlockProcess"/>
    <dgm:cxn modelId="{074BCB16-6852-4AEF-9EF7-26604928C852}" type="presParOf" srcId="{A27FD5F5-C6C9-402C-B93D-6AF8765CFA45}" destId="{85742CD1-7315-417A-958C-6F9BCE19840D}" srcOrd="0" destOrd="0" presId="urn:microsoft.com/office/officeart/2011/layout/InterconnectedBlockProcess"/>
    <dgm:cxn modelId="{6EF3F49C-1945-47C4-8763-67AF46DD26AF}" type="presParOf" srcId="{0011524A-7170-41EA-873E-357A7AB7EC75}" destId="{64D4B20F-30BF-4FDE-B918-70615A1797B6}" srcOrd="1" destOrd="0" presId="urn:microsoft.com/office/officeart/2011/layout/InterconnectedBlockProcess"/>
    <dgm:cxn modelId="{EFB3F240-1460-4DF0-971C-C678B766C0C9}" type="presParOf" srcId="{0011524A-7170-41EA-873E-357A7AB7EC75}" destId="{F6DD8BC4-A5EC-472E-9048-9276733F889C}" srcOrd="2" destOrd="0" presId="urn:microsoft.com/office/officeart/2011/layout/InterconnectedBlockProcess"/>
    <dgm:cxn modelId="{BA1651C4-DA87-403E-8050-75C2C1AA2F6A}" type="presParOf" srcId="{0011524A-7170-41EA-873E-357A7AB7EC75}" destId="{26220E70-62CD-4AC5-BD4A-C4A94A8733E9}" srcOrd="3" destOrd="0" presId="urn:microsoft.com/office/officeart/2011/layout/InterconnectedBlockProcess"/>
    <dgm:cxn modelId="{69744234-0757-4E6E-A358-61D4EDCCBD21}" type="presParOf" srcId="{26220E70-62CD-4AC5-BD4A-C4A94A8733E9}" destId="{4F54BCBC-E283-4947-BC4B-005B199E0FEF}" srcOrd="0" destOrd="0" presId="urn:microsoft.com/office/officeart/2011/layout/InterconnectedBlockProcess"/>
    <dgm:cxn modelId="{010A4ACF-9C5E-420B-9774-C28BCBFC7A1A}" type="presParOf" srcId="{0011524A-7170-41EA-873E-357A7AB7EC75}" destId="{830863F2-2E73-49D0-8C03-98A11957DA7A}" srcOrd="4" destOrd="0" presId="urn:microsoft.com/office/officeart/2011/layout/InterconnectedBlockProcess"/>
    <dgm:cxn modelId="{39CBC0B2-6DA4-4757-9D73-B2E6D04008CE}" type="presParOf" srcId="{0011524A-7170-41EA-873E-357A7AB7EC75}" destId="{4CCD427D-24A3-40D7-80EB-87FBDDFED92E}" srcOrd="5" destOrd="0" presId="urn:microsoft.com/office/officeart/2011/layout/InterconnectedBlockProcess"/>
    <dgm:cxn modelId="{474C7149-80AF-4636-BC3F-6884BDF32B76}" type="presParOf" srcId="{0011524A-7170-41EA-873E-357A7AB7EC75}" destId="{113201CB-D656-4B0C-98A4-EFD6B6F89CAB}" srcOrd="6" destOrd="0" presId="urn:microsoft.com/office/officeart/2011/layout/InterconnectedBlockProcess"/>
    <dgm:cxn modelId="{5FB6B566-0415-41ED-8091-20488AF45E0D}" type="presParOf" srcId="{113201CB-D656-4B0C-98A4-EFD6B6F89CAB}" destId="{EA4DE567-3CA3-4EF3-8198-B5F92FB2AF9F}" srcOrd="0" destOrd="0" presId="urn:microsoft.com/office/officeart/2011/layout/InterconnectedBlockProcess"/>
    <dgm:cxn modelId="{48271F41-18AB-4609-80C8-9D1BC89BE294}" type="presParOf" srcId="{0011524A-7170-41EA-873E-357A7AB7EC75}" destId="{06422C9B-F002-4B1D-9893-4409FA67E7A4}" srcOrd="7" destOrd="0" presId="urn:microsoft.com/office/officeart/2011/layout/InterconnectedBlockProcess"/>
    <dgm:cxn modelId="{39D4A6E9-67B9-4E96-B695-69424BE0B1E4}" type="presParOf" srcId="{0011524A-7170-41EA-873E-357A7AB7EC75}" destId="{DDEB3E19-8E67-4874-B504-5C31A860695E}" srcOrd="8" destOrd="0" presId="urn:microsoft.com/office/officeart/2011/layout/InterconnectedBlock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742CD1-7315-417A-958C-6F9BCE19840D}">
      <dsp:nvSpPr>
        <dsp:cNvPr id="0" name=""/>
        <dsp:cNvSpPr/>
      </dsp:nvSpPr>
      <dsp:spPr>
        <a:xfrm>
          <a:off x="5239637" y="789912"/>
          <a:ext cx="2685160" cy="3705887"/>
        </a:xfrm>
        <a:prstGeom prst="wedgeRectCallout">
          <a:avLst>
            <a:gd name="adj1" fmla="val 0"/>
            <a:gd name="adj2" fmla="val 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0" tIns="88900" rIns="88900" bIns="8890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2800" b="1" kern="1200" dirty="0" smtClean="0">
            <a:solidFill>
              <a:schemeClr val="bg1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2800" b="1" kern="1200" dirty="0" smtClean="0">
              <a:solidFill>
                <a:schemeClr val="bg1"/>
              </a:solidFill>
            </a:rPr>
            <a:t>2015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2800" b="1" kern="1200" dirty="0" smtClean="0">
              <a:solidFill>
                <a:schemeClr val="bg1"/>
              </a:solidFill>
            </a:rPr>
            <a:t>BUDGET</a:t>
          </a:r>
        </a:p>
      </dsp:txBody>
      <dsp:txXfrm>
        <a:off x="5580418" y="789912"/>
        <a:ext cx="2344379" cy="3705887"/>
      </dsp:txXfrm>
    </dsp:sp>
    <dsp:sp modelId="{F6DD8BC4-A5EC-472E-9048-9276733F889C}">
      <dsp:nvSpPr>
        <dsp:cNvPr id="0" name=""/>
        <dsp:cNvSpPr/>
      </dsp:nvSpPr>
      <dsp:spPr>
        <a:xfrm>
          <a:off x="5239637" y="0"/>
          <a:ext cx="2685160" cy="791260"/>
        </a:xfrm>
        <a:prstGeom prst="rect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3600" b="1" kern="1200" dirty="0" smtClean="0">
              <a:solidFill>
                <a:schemeClr val="bg1"/>
              </a:solidFill>
            </a:rPr>
            <a:t>Part 3</a:t>
          </a:r>
          <a:endParaRPr lang="fr-CH" sz="3600" b="1" kern="1200" dirty="0">
            <a:solidFill>
              <a:schemeClr val="bg1"/>
            </a:solidFill>
          </a:endParaRPr>
        </a:p>
      </dsp:txBody>
      <dsp:txXfrm>
        <a:off x="5239637" y="0"/>
        <a:ext cx="2685160" cy="791260"/>
      </dsp:txXfrm>
    </dsp:sp>
    <dsp:sp modelId="{4F54BCBC-E283-4947-BC4B-005B199E0FEF}">
      <dsp:nvSpPr>
        <dsp:cNvPr id="0" name=""/>
        <dsp:cNvSpPr/>
      </dsp:nvSpPr>
      <dsp:spPr>
        <a:xfrm>
          <a:off x="2572637" y="814209"/>
          <a:ext cx="2685160" cy="3441534"/>
        </a:xfrm>
        <a:prstGeom prst="wedgeRectCallout">
          <a:avLst>
            <a:gd name="adj1" fmla="val 62500"/>
            <a:gd name="adj2" fmla="val 2083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0" tIns="88900" rIns="88900" bIns="8890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2800" b="1" kern="1200" dirty="0" smtClean="0">
            <a:solidFill>
              <a:schemeClr val="accent4">
                <a:lumMod val="75000"/>
              </a:schemeClr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2800" b="1" kern="1200" dirty="0" smtClean="0">
              <a:solidFill>
                <a:schemeClr val="tx1"/>
              </a:solidFill>
            </a:rPr>
            <a:t>2015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2800" b="1" kern="1200" dirty="0" smtClean="0">
              <a:solidFill>
                <a:schemeClr val="tx1"/>
              </a:solidFill>
            </a:rPr>
            <a:t>WORK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2800" b="1" kern="1200" dirty="0" smtClean="0">
              <a:solidFill>
                <a:schemeClr val="tx1"/>
              </a:solidFill>
            </a:rPr>
            <a:t>PLAN</a:t>
          </a:r>
          <a:endParaRPr lang="fr-CH" sz="2800" b="1" kern="1200" dirty="0">
            <a:solidFill>
              <a:schemeClr val="tx1"/>
            </a:solidFill>
          </a:endParaRPr>
        </a:p>
      </dsp:txBody>
      <dsp:txXfrm>
        <a:off x="2913418" y="814209"/>
        <a:ext cx="2344379" cy="3441534"/>
      </dsp:txXfrm>
    </dsp:sp>
    <dsp:sp modelId="{4CCD427D-24A3-40D7-80EB-87FBDDFED92E}">
      <dsp:nvSpPr>
        <dsp:cNvPr id="0" name=""/>
        <dsp:cNvSpPr/>
      </dsp:nvSpPr>
      <dsp:spPr>
        <a:xfrm>
          <a:off x="2572637" y="152397"/>
          <a:ext cx="2685160" cy="661781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3600" b="1" kern="1200" dirty="0" smtClean="0">
              <a:solidFill>
                <a:schemeClr val="tx1"/>
              </a:solidFill>
            </a:rPr>
            <a:t>Part 2</a:t>
          </a:r>
        </a:p>
      </dsp:txBody>
      <dsp:txXfrm>
        <a:off x="2572637" y="152397"/>
        <a:ext cx="2685160" cy="661781"/>
      </dsp:txXfrm>
    </dsp:sp>
    <dsp:sp modelId="{EA4DE567-3CA3-4EF3-8198-B5F92FB2AF9F}">
      <dsp:nvSpPr>
        <dsp:cNvPr id="0" name=""/>
        <dsp:cNvSpPr/>
      </dsp:nvSpPr>
      <dsp:spPr>
        <a:xfrm>
          <a:off x="0" y="761988"/>
          <a:ext cx="2685160" cy="3176732"/>
        </a:xfrm>
        <a:prstGeom prst="wedgeRectCallout">
          <a:avLst>
            <a:gd name="adj1" fmla="val 62500"/>
            <a:gd name="adj2" fmla="val 20830"/>
          </a:avLst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0" tIns="88900" rIns="88900" bIns="8890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2800" b="1" kern="1200" dirty="0" smtClean="0">
            <a:solidFill>
              <a:schemeClr val="tx1"/>
            </a:solidFill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2800" b="1" kern="1200" dirty="0" smtClean="0">
              <a:solidFill>
                <a:schemeClr val="tx1"/>
              </a:solidFill>
            </a:rPr>
            <a:t>BACKGROUND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2800" b="1" kern="1200" dirty="0" smtClean="0">
              <a:solidFill>
                <a:schemeClr val="tx1"/>
              </a:solidFill>
            </a:rPr>
            <a:t>OBJECTIVES and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2800" b="1" kern="1200" dirty="0" smtClean="0">
              <a:solidFill>
                <a:schemeClr val="tx1"/>
              </a:solidFill>
            </a:rPr>
            <a:t>PROCESS</a:t>
          </a:r>
          <a:endParaRPr lang="fr-CH" sz="2800" b="1" kern="1200" dirty="0">
            <a:solidFill>
              <a:schemeClr val="tx1"/>
            </a:solidFill>
          </a:endParaRPr>
        </a:p>
      </dsp:txBody>
      <dsp:txXfrm>
        <a:off x="340780" y="761988"/>
        <a:ext cx="2344379" cy="3176732"/>
      </dsp:txXfrm>
    </dsp:sp>
    <dsp:sp modelId="{DDEB3E19-8E67-4874-B504-5C31A860695E}">
      <dsp:nvSpPr>
        <dsp:cNvPr id="0" name=""/>
        <dsp:cNvSpPr/>
      </dsp:nvSpPr>
      <dsp:spPr>
        <a:xfrm>
          <a:off x="0" y="236622"/>
          <a:ext cx="2685160" cy="529605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3600" b="1" kern="1200" dirty="0" smtClean="0">
              <a:solidFill>
                <a:schemeClr val="tx1"/>
              </a:solidFill>
            </a:rPr>
            <a:t>Part 1</a:t>
          </a:r>
        </a:p>
      </dsp:txBody>
      <dsp:txXfrm>
        <a:off x="0" y="236622"/>
        <a:ext cx="2685160" cy="5296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InterconnectedBlockProcess">
  <dgm:title val="Interconnected Block Process"/>
  <dgm:desc val="Use to show sequential steps in a process. Works best with small amounts of Level 1 text and medium amounts of Level 2 text."/>
  <dgm:catLst>
    <dgm:cat type="process" pri="5500"/>
    <dgm:cat type="officeonline" pri="3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2" destOrd="0"/>
        <dgm:cxn modelId="42" srcId="40" destId="41" srcOrd="0" destOrd="0"/>
      </dgm:cxnLst>
      <dgm:bg/>
      <dgm:whole/>
    </dgm:dataModel>
  </dgm:clrData>
  <dgm:layoutNode name="Name0">
    <dgm:varLst>
      <dgm:chMax val="7"/>
      <dgm:chPref val="5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4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Accent1" refType="w" fact="0"/>
              <dgm:constr type="t" for="ch" forName="ChildAccent1" refType="h" fact="0.1429"/>
              <dgm:constr type="w" for="ch" forName="ChildAccent1" refType="w"/>
              <dgm:constr type="h" for="ch" forName="ChildAccent1" refType="h" fact="0.8571"/>
              <dgm:constr type="l" for="ch" forName="Child1" refType="w" fact="0.127"/>
              <dgm:constr type="t" for="ch" forName="Child1" refType="h" fact="0.1429"/>
              <dgm:constr type="w" for="ch" forName="Child1" refType="w" fact="0.873"/>
              <dgm:constr type="h" for="ch" forName="Child1" refType="h" fact="0.8571"/>
              <dgm:constr type="l" for="ch" forName="Parent1" refType="w" fact="0"/>
              <dgm:constr type="t" for="ch" forName="Parent1" refType="h" fact="0"/>
              <dgm:constr type="w" for="ch" forName="Parent1" refType="w"/>
              <dgm:constr type="h" for="ch" forName="Parent1" refType="h" fact="0.1429"/>
            </dgm:constrLst>
          </dgm:if>
          <dgm:if name="Name5" axis="ch" ptType="node" func="cnt" op="equ" val="2">
            <dgm:alg type="composite">
              <dgm:param type="ar" val="0.8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ChildAccent1" refType="w" fact="0"/>
              <dgm:constr type="t" for="ch" forName="ChildAccent1" refType="h" fact="0.1613"/>
              <dgm:constr type="w" for="ch" forName="ChildAccent1" refType="w" fact="0.5"/>
              <dgm:constr type="h" for="ch" forName="ChildAccent1" refType="h" fact="0.7742"/>
              <dgm:constr type="l" for="ch" forName="Child1" refType="w" fact="0.0635"/>
              <dgm:constr type="t" for="ch" forName="Child1" refType="h" fact="0.1613"/>
              <dgm:constr type="w" for="ch" forName="Child1" refType="w" fact="0.4365"/>
              <dgm:constr type="h" for="ch" forName="Child1" refType="h" fact="0.7742"/>
              <dgm:constr type="l" for="ch" forName="Parent1" refType="w" fact="0"/>
              <dgm:constr type="t" for="ch" forName="Parent1" refType="h" fact="0.0323"/>
              <dgm:constr type="w" for="ch" forName="Parent1" refType="w" fact="0.5"/>
              <dgm:constr type="h" for="ch" forName="Parent1" refType="h" fact="0.129"/>
              <dgm:constr type="l" for="ch" forName="ChildAccent2" refType="w" fact="0.5"/>
              <dgm:constr type="t" for="ch" forName="ChildAccent2" refType="h" fact="0.1613"/>
              <dgm:constr type="w" for="ch" forName="ChildAccent2" refType="w" fact="0.5"/>
              <dgm:constr type="h" for="ch" forName="ChildAccent2" refType="h" fact="0.8387"/>
              <dgm:constr type="l" for="ch" forName="Child2" refType="w" fact="0.5635"/>
              <dgm:constr type="t" for="ch" forName="Child2" refType="h" fact="0.1613"/>
              <dgm:constr type="w" for="ch" forName="Child2" refType="w" fact="0.4365"/>
              <dgm:constr type="h" for="ch" forName="Child2" refType="h" fact="0.8387"/>
              <dgm:constr type="l" for="ch" forName="Parent2" refType="w" fact="0.5"/>
              <dgm:constr type="t" for="ch" forName="Parent2" refType="h" fact="0"/>
              <dgm:constr type="w" for="ch" forName="Parent2" refType="w" fact="0.5"/>
              <dgm:constr type="h" for="ch" forName="Parent2" refType="h" fact="0.1613"/>
            </dgm:constrLst>
          </dgm:if>
          <dgm:if name="Name6" axis="ch" ptType="node" func="cnt" op="equ" val="3">
            <dgm:alg type="composite">
              <dgm:param type="ar" val="1.1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ChildAccent1" refType="w" fact="0"/>
              <dgm:constr type="t" for="ch" forName="ChildAccent1" refType="h" fact="0.1757"/>
              <dgm:constr type="w" for="ch" forName="ChildAccent1" refType="w" fact="0.3333"/>
              <dgm:constr type="h" for="ch" forName="ChildAccent1" refType="h" fact="0.7066"/>
              <dgm:constr type="l" for="ch" forName="Child1" refType="w" fact="0.0423"/>
              <dgm:constr type="t" for="ch" forName="Child1" refType="h" fact="0.1757"/>
              <dgm:constr type="w" for="ch" forName="Child1" refType="w" fact="0.291"/>
              <dgm:constr type="h" for="ch" forName="Child1" refType="h" fact="0.7066"/>
              <dgm:constr type="l" for="ch" forName="Parent1" refType="w" fact="0"/>
              <dgm:constr type="t" for="ch" forName="Parent1" refType="h" fact="0.0579"/>
              <dgm:constr type="w" for="ch" forName="Parent1" refType="w" fact="0.3333"/>
              <dgm:constr type="h" for="ch" forName="Parent1" refType="h" fact="0.1178"/>
              <dgm:constr type="l" for="ch" forName="ChildAccent2" refType="w" fact="0.3333"/>
              <dgm:constr type="t" for="ch" forName="ChildAccent2" refType="h" fact="0.1757"/>
              <dgm:constr type="w" for="ch" forName="ChildAccent2" refType="w" fact="0.3333"/>
              <dgm:constr type="h" for="ch" forName="ChildAccent2" refType="h" fact="0.7655"/>
              <dgm:constr type="l" for="ch" forName="Child2" refType="w" fact="0.3756"/>
              <dgm:constr type="t" for="ch" forName="Child2" refType="h" fact="0.1757"/>
              <dgm:constr type="w" for="ch" forName="Child2" refType="w" fact="0.291"/>
              <dgm:constr type="h" for="ch" forName="Child2" refType="h" fact="0.7655"/>
              <dgm:constr type="l" for="ch" forName="Parent2" refType="w" fact="0.3333"/>
              <dgm:constr type="t" for="ch" forName="Parent2" refType="h" fact="0.0285"/>
              <dgm:constr type="w" for="ch" forName="Parent2" refType="w" fact="0.3333"/>
              <dgm:constr type="h" for="ch" forName="Parent2" refType="h" fact="0.1472"/>
              <dgm:constr type="l" for="ch" forName="ChildAccent3" refType="w" fact="0.6667"/>
              <dgm:constr type="t" for="ch" forName="ChildAccent3" refType="h" fact="0.1757"/>
              <dgm:constr type="w" for="ch" forName="ChildAccent3" refType="w" fact="0.3333"/>
              <dgm:constr type="h" for="ch" forName="ChildAccent3" refType="h" fact="0.8243"/>
              <dgm:constr type="l" for="ch" forName="Child3" refType="w" fact="0.709"/>
              <dgm:constr type="t" for="ch" forName="Child3" refType="h" fact="0.1757"/>
              <dgm:constr type="w" for="ch" forName="Child3" refType="w" fact="0.291"/>
              <dgm:constr type="h" for="ch" forName="Child3" refType="h" fact="0.8243"/>
              <dgm:constr type="l" for="ch" forName="Parent3" refType="w" fact="0.6667"/>
              <dgm:constr type="t" for="ch" forName="Parent3" refType="h" fact="0"/>
              <dgm:constr type="w" for="ch" forName="Parent3" refType="w" fact="0.3333"/>
              <dgm:constr type="h" for="ch" forName="Parent3" refType="h" fact="0.176"/>
            </dgm:constrLst>
          </dgm:if>
          <dgm:if name="Name7" axis="ch" ptType="node" func="cnt" op="equ" val="4">
            <dgm:alg type="composite">
              <dgm:param type="ar" val="1.362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ChildAccent1" refType="w" fact="0"/>
              <dgm:constr type="t" for="ch" forName="ChildAccent1" refType="h" fact="0.1892"/>
              <dgm:constr type="w" for="ch" forName="ChildAccent1" refType="w" fact="0.25"/>
              <dgm:constr type="h" for="ch" forName="ChildAccent1" refType="h" fact="0.6486"/>
              <dgm:constr type="l" for="ch" forName="Child1" refType="w" fact="0.0317"/>
              <dgm:constr type="t" for="ch" forName="Child1" refType="h" fact="0.1892"/>
              <dgm:constr type="w" for="ch" forName="Child1" refType="w" fact="0.2183"/>
              <dgm:constr type="h" for="ch" forName="Child1" refType="h" fact="0.6486"/>
              <dgm:constr type="l" for="ch" forName="Parent1" refType="w" fact="0"/>
              <dgm:constr type="t" for="ch" forName="Parent1" refType="h" fact="0.0811"/>
              <dgm:constr type="w" for="ch" forName="Parent1" refType="w" fact="0.25"/>
              <dgm:constr type="h" for="ch" forName="Parent1" refType="h" fact="0.1081"/>
              <dgm:constr type="l" for="ch" forName="ChildAccent2" refType="w" fact="0.25"/>
              <dgm:constr type="t" for="ch" forName="ChildAccent2" refType="h" fact="0.1892"/>
              <dgm:constr type="w" for="ch" forName="ChildAccent2" refType="w" fact="0.25"/>
              <dgm:constr type="h" for="ch" forName="ChildAccent2" refType="h" fact="0.7027"/>
              <dgm:constr type="l" for="ch" forName="Child2" refType="w" fact="0.2817"/>
              <dgm:constr type="t" for="ch" forName="Child2" refType="h" fact="0.1892"/>
              <dgm:constr type="w" for="ch" forName="Child2" refType="w" fact="0.2183"/>
              <dgm:constr type="h" for="ch" forName="Child2" refType="h" fact="0.7027"/>
              <dgm:constr type="l" for="ch" forName="Parent2" refType="w" fact="0.25"/>
              <dgm:constr type="t" for="ch" forName="Parent2" refType="h" fact="0.0541"/>
              <dgm:constr type="w" for="ch" forName="Parent2" refType="w" fact="0.25"/>
              <dgm:constr type="h" for="ch" forName="Parent2" refType="h" fact="0.1351"/>
              <dgm:constr type="l" for="ch" forName="ChildAccent3" refType="w" fact="0.5"/>
              <dgm:constr type="t" for="ch" forName="ChildAccent3" refType="h" fact="0.1892"/>
              <dgm:constr type="w" for="ch" forName="ChildAccent3" refType="w" fact="0.25"/>
              <dgm:constr type="h" for="ch" forName="ChildAccent3" refType="h" fact="0.7568"/>
              <dgm:constr type="l" for="ch" forName="Child3" refType="w" fact="0.5317"/>
              <dgm:constr type="t" for="ch" forName="Child3" refType="h" fact="0.1892"/>
              <dgm:constr type="w" for="ch" forName="Child3" refType="w" fact="0.2183"/>
              <dgm:constr type="h" for="ch" forName="Child3" refType="h" fact="0.7568"/>
              <dgm:constr type="l" for="ch" forName="Parent3" refType="w" fact="0.5"/>
              <dgm:constr type="t" for="ch" forName="Parent3" refType="h" fact="0.0275"/>
              <dgm:constr type="w" for="ch" forName="Parent3" refType="w" fact="0.25"/>
              <dgm:constr type="h" for="ch" forName="Parent3" refType="h" fact="0.1622"/>
              <dgm:constr type="l" for="ch" forName="ChildAccent4" refType="w" fact="0.75"/>
              <dgm:constr type="t" for="ch" forName="ChildAccent4" refType="h" fact="0.1892"/>
              <dgm:constr type="w" for="ch" forName="ChildAccent4" refType="w" fact="0.25"/>
              <dgm:constr type="h" for="ch" forName="ChildAccent4" refType="h" fact="0.8108"/>
              <dgm:constr type="l" for="ch" forName="Child4" refType="w" fact="0.7817"/>
              <dgm:constr type="t" for="ch" forName="Child4" refType="h" fact="0.1892"/>
              <dgm:constr type="w" for="ch" forName="Child4" refType="w" fact="0.2183"/>
              <dgm:constr type="h" for="ch" forName="Child4" refType="h" fact="0.8108"/>
              <dgm:constr type="l" for="ch" forName="Parent4" refType="w" fact="0.75"/>
              <dgm:constr type="t" for="ch" forName="Parent4" refType="h" fact="0"/>
              <dgm:constr type="w" for="ch" forName="Parent4" refType="w" fact="0.25"/>
              <dgm:constr type="h" for="ch" forName="Parent4" refType="h" fact="0.1892"/>
            </dgm:constrLst>
          </dgm:if>
          <dgm:if name="Name8" axis="ch" ptType="node" func="cnt" op="equ" val="5">
            <dgm:alg type="composite">
              <dgm:param type="ar" val="1.574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ChildAccent1" refType="w" fact="0"/>
              <dgm:constr type="t" for="ch" forName="ChildAccent1" refType="h" fact="0.2"/>
              <dgm:constr type="w" for="ch" forName="ChildAccent1" refType="w" fact="0.2001"/>
              <dgm:constr type="h" for="ch" forName="ChildAccent1" refType="h" fact="0.6"/>
              <dgm:constr type="l" for="ch" forName="Child1" refType="w" fact="0.0254"/>
              <dgm:constr type="t" for="ch" forName="Child1" refType="h" fact="0.2"/>
              <dgm:constr type="w" for="ch" forName="Child1" refType="w" fact="0.1747"/>
              <dgm:constr type="h" for="ch" forName="Child1" refType="h" fact="0.6"/>
              <dgm:constr type="l" for="ch" forName="Parent1" refType="w" fact="0"/>
              <dgm:constr type="t" for="ch" forName="Parent1" refType="h" fact="0.1"/>
              <dgm:constr type="w" for="ch" forName="Parent1" refType="w" fact="0.2001"/>
              <dgm:constr type="h" for="ch" forName="Parent1" refType="h" fact="0.1"/>
              <dgm:constr type="l" for="ch" forName="ChildAccent2" refType="w" fact="0.2001"/>
              <dgm:constr type="t" for="ch" forName="ChildAccent2" refType="h" fact="0.2"/>
              <dgm:constr type="w" for="ch" forName="ChildAccent2" refType="w" fact="0.2001"/>
              <dgm:constr type="h" for="ch" forName="ChildAccent2" refType="h" fact="0.65"/>
              <dgm:constr type="l" for="ch" forName="Child2" refType="w" fact="0.2255"/>
              <dgm:constr type="t" for="ch" forName="Child2" refType="h" fact="0.2"/>
              <dgm:constr type="w" for="ch" forName="Child2" refType="w" fact="0.1747"/>
              <dgm:constr type="h" for="ch" forName="Child2" refType="h" fact="0.65"/>
              <dgm:constr type="l" for="ch" forName="Parent2" refType="w" fact="0.2001"/>
              <dgm:constr type="t" for="ch" forName="Parent2" refType="h" fact="0.075"/>
              <dgm:constr type="w" for="ch" forName="Parent2" refType="w" fact="0.2001"/>
              <dgm:constr type="h" for="ch" forName="Parent2" refType="h" fact="0.125"/>
              <dgm:constr type="l" for="ch" forName="ChildAccent3" refType="w" fact="0.4002"/>
              <dgm:constr type="t" for="ch" forName="ChildAccent3" refType="h" fact="0.2"/>
              <dgm:constr type="w" for="ch" forName="ChildAccent3" refType="w" fact="0.2001"/>
              <dgm:constr type="h" for="ch" forName="ChildAccent3" refType="h" fact="0.7"/>
              <dgm:constr type="l" for="ch" forName="Child3" refType="w" fact="0.4256"/>
              <dgm:constr type="t" for="ch" forName="Child3" refType="h" fact="0.2"/>
              <dgm:constr type="w" for="ch" forName="Child3" refType="w" fact="0.1747"/>
              <dgm:constr type="h" for="ch" forName="Child3" refType="h" fact="0.7"/>
              <dgm:constr type="l" for="ch" forName="Parent3" refType="w" fact="0.4002"/>
              <dgm:constr type="t" for="ch" forName="Parent3" refType="h" fact="0.0508"/>
              <dgm:constr type="w" for="ch" forName="Parent3" refType="w" fact="0.2001"/>
              <dgm:constr type="h" for="ch" forName="Parent3" refType="h" fact="0.15"/>
              <dgm:constr type="l" for="ch" forName="ChildAccent4" refType="w" fact="0.6003"/>
              <dgm:constr type="t" for="ch" forName="ChildAccent4" refType="h" fact="0.2"/>
              <dgm:constr type="w" for="ch" forName="ChildAccent4" refType="w" fact="0.2001"/>
              <dgm:constr type="h" for="ch" forName="ChildAccent4" refType="h" fact="0.75"/>
              <dgm:constr type="l" for="ch" forName="Child4" refType="w" fact="0.6257"/>
              <dgm:constr type="t" for="ch" forName="Child4" refType="h" fact="0.2"/>
              <dgm:constr type="w" for="ch" forName="Child4" refType="w" fact="0.1747"/>
              <dgm:constr type="h" for="ch" forName="Child4" refType="h" fact="0.75"/>
              <dgm:constr type="l" for="ch" forName="Parent4" refType="w" fact="0.6003"/>
              <dgm:constr type="t" for="ch" forName="Parent4" refType="h" fact="0.025"/>
              <dgm:constr type="w" for="ch" forName="Parent4" refType="w" fact="0.2001"/>
              <dgm:constr type="h" for="ch" forName="Parent4" refType="h" fact="0.175"/>
              <dgm:constr type="l" for="ch" forName="ChildAccent5" refType="w" fact="0.7999"/>
              <dgm:constr type="t" for="ch" forName="ChildAccent5" refType="h" fact="0.2"/>
              <dgm:constr type="w" for="ch" forName="ChildAccent5" refType="w" fact="0.2001"/>
              <dgm:constr type="h" for="ch" forName="ChildAccent5" refType="h" fact="0.8"/>
              <dgm:constr type="l" for="ch" forName="Child5" refType="w" fact="0.8253"/>
              <dgm:constr type="t" for="ch" forName="Child5" refType="h" fact="0.2"/>
              <dgm:constr type="w" for="ch" forName="Child5" refType="w" fact="0.1747"/>
              <dgm:constr type="h" for="ch" forName="Child5" refType="h" fact="0.8"/>
              <dgm:constr type="l" for="ch" forName="Parent5" refType="w" fact="0.7999"/>
              <dgm:constr type="t" for="ch" forName="Parent5" refType="h" fact="0"/>
              <dgm:constr type="w" for="ch" forName="Parent5" refType="w" fact="0.2001"/>
              <dgm:constr type="h" for="ch" forName="Parent5" refType="h" fact="0.2"/>
            </dgm:constrLst>
          </dgm:if>
          <dgm:if name="Name9" axis="ch" ptType="node" func="cnt" op="equ" val="6">
            <dgm:alg type="composite">
              <dgm:param type="ar" val="1.756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ChildAccent1" refType="w" fact="0"/>
              <dgm:constr type="t" for="ch" forName="ChildAccent1" refType="h" fact="0.2087"/>
              <dgm:constr type="w" for="ch" forName="ChildAccent1" refType="w" fact="0.167"/>
              <dgm:constr type="h" for="ch" forName="ChildAccent1" refType="h" fact="0.5586"/>
              <dgm:constr type="l" for="ch" forName="Child1" refType="w" fact="0.0212"/>
              <dgm:constr type="t" for="ch" forName="Child1" refType="h" fact="0.2087"/>
              <dgm:constr type="w" for="ch" forName="Child1" refType="w" fact="0.1458"/>
              <dgm:constr type="h" for="ch" forName="Child1" refType="h" fact="0.5586"/>
              <dgm:constr type="l" for="ch" forName="Parent1" refType="w" fact="0"/>
              <dgm:constr type="t" for="ch" forName="Parent1" refType="h" fact="0.1156"/>
              <dgm:constr type="w" for="ch" forName="Parent1" refType="w" fact="0.167"/>
              <dgm:constr type="h" for="ch" forName="Parent1" refType="h" fact="0.0931"/>
              <dgm:constr type="l" for="ch" forName="ChildAccent2" refType="w" fact="0.167"/>
              <dgm:constr type="t" for="ch" forName="ChildAccent2" refType="h" fact="0.2087"/>
              <dgm:constr type="w" for="ch" forName="ChildAccent2" refType="w" fact="0.167"/>
              <dgm:constr type="h" for="ch" forName="ChildAccent2" refType="h" fact="0.6051"/>
              <dgm:constr type="l" for="ch" forName="Child2" refType="w" fact="0.1888"/>
              <dgm:constr type="t" for="ch" forName="Child2" refType="h" fact="0.2087"/>
              <dgm:constr type="w" for="ch" forName="Child2" refType="w" fact="0.1458"/>
              <dgm:constr type="h" for="ch" forName="Child2" refType="h" fact="0.6051"/>
              <dgm:constr type="l" for="ch" forName="Parent2" refType="w" fact="0.167"/>
              <dgm:constr type="t" for="ch" forName="Parent2" refType="h" fact="0.0923"/>
              <dgm:constr type="w" for="ch" forName="Parent2" refType="w" fact="0.167"/>
              <dgm:constr type="h" for="ch" forName="Parent2" refType="h" fact="0.1164"/>
              <dgm:constr type="l" for="ch" forName="ChildAccent3" refType="w" fact="0.3339"/>
              <dgm:constr type="t" for="ch" forName="ChildAccent3" refType="h" fact="0.2087"/>
              <dgm:constr type="w" for="ch" forName="ChildAccent3" refType="w" fact="0.167"/>
              <dgm:constr type="h" for="ch" forName="ChildAccent3" refType="h" fact="0.6517"/>
              <dgm:constr type="l" for="ch" forName="Child3" refType="w" fact="0.3551"/>
              <dgm:constr type="t" for="ch" forName="Child3" refType="h" fact="0.2087"/>
              <dgm:constr type="w" for="ch" forName="Child3" refType="w" fact="0.1458"/>
              <dgm:constr type="h" for="ch" forName="Child3" refType="h" fact="0.6517"/>
              <dgm:constr type="l" for="ch" forName="Parent3" refType="w" fact="0.3339"/>
              <dgm:constr type="t" for="ch" forName="Parent3" refType="h" fact="0.0698"/>
              <dgm:constr type="w" for="ch" forName="Parent3" refType="w" fact="0.167"/>
              <dgm:constr type="h" for="ch" forName="Parent3" refType="h" fact="0.1396"/>
              <dgm:constr type="l" for="ch" forName="ChildAccent4" refType="w" fact="0.5009"/>
              <dgm:constr type="t" for="ch" forName="ChildAccent4" refType="h" fact="0.2087"/>
              <dgm:constr type="w" for="ch" forName="ChildAccent4" refType="w" fact="0.167"/>
              <dgm:constr type="h" for="ch" forName="ChildAccent4" refType="h" fact="0.6982"/>
              <dgm:constr type="l" for="ch" forName="Child4" refType="w" fact="0.5221"/>
              <dgm:constr type="t" for="ch" forName="Child4" refType="h" fact="0.2087"/>
              <dgm:constr type="w" for="ch" forName="Child4" refType="w" fact="0.1458"/>
              <dgm:constr type="h" for="ch" forName="Child4" refType="h" fact="0.6982"/>
              <dgm:constr type="l" for="ch" forName="Parent4" refType="w" fact="0.501"/>
              <dgm:constr type="t" for="ch" forName="Parent4" refType="h" fact="0.0458"/>
              <dgm:constr type="w" for="ch" forName="Parent4" refType="w" fact="0.167"/>
              <dgm:constr type="h" for="ch" forName="Parent4" refType="h" fact="0.1629"/>
              <dgm:constr type="l" for="ch" forName="ChildAccent5" refType="w" fact="0.6674"/>
              <dgm:constr type="t" for="ch" forName="ChildAccent5" refType="h" fact="0.2087"/>
              <dgm:constr type="w" for="ch" forName="ChildAccent5" refType="w" fact="0.167"/>
              <dgm:constr type="h" for="ch" forName="ChildAccent5" refType="h" fact="0.7448"/>
              <dgm:constr type="l" for="ch" forName="Child5" refType="w" fact="0.6886"/>
              <dgm:constr type="t" for="ch" forName="Child5" refType="h" fact="0.2087"/>
              <dgm:constr type="w" for="ch" forName="Child5" refType="w" fact="0.1458"/>
              <dgm:constr type="h" for="ch" forName="Child5" refType="h" fact="0.7448"/>
              <dgm:constr type="l" for="ch" forName="Parent5" refType="w" fact="0.668"/>
              <dgm:constr type="t" for="ch" forName="Parent5" refType="h" fact="0.0225"/>
              <dgm:constr type="w" for="ch" forName="Parent5" refType="w" fact="0.167"/>
              <dgm:constr type="h" for="ch" forName="Parent5" refType="h" fact="0.1862"/>
              <dgm:constr type="l" for="ch" forName="ChildAccent6" refType="w" fact="0.833"/>
              <dgm:constr type="t" for="ch" forName="ChildAccent6" refType="h" fact="0.2087"/>
              <dgm:constr type="w" for="ch" forName="ChildAccent6" refType="w" fact="0.167"/>
              <dgm:constr type="h" for="ch" forName="ChildAccent6" refType="h" fact="0.7913"/>
              <dgm:constr type="l" for="ch" forName="Child6" refType="w" fact="0.8542"/>
              <dgm:constr type="t" for="ch" forName="Child6" refType="h" fact="0.2087"/>
              <dgm:constr type="w" for="ch" forName="Child6" refType="w" fact="0.1458"/>
              <dgm:constr type="h" for="ch" forName="Child6" refType="h" fact="0.7913"/>
              <dgm:constr type="l" for="ch" forName="Parent6" refType="w" fact="0.835"/>
              <dgm:constr type="t" for="ch" forName="Parent6" refType="h" fact="0"/>
              <dgm:constr type="w" for="ch" forName="Parent6" refType="w" fact="0.165"/>
              <dgm:constr type="h" for="ch" forName="Parent6" refType="h" fact="0.2095"/>
            </dgm:constrLst>
          </dgm:if>
          <dgm:else name="Name10">
            <dgm:alg type="composite">
              <dgm:param type="ar" val="1.91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ChildAccent1" refType="w" fact="0"/>
              <dgm:constr type="t" for="ch" forName="ChildAccent1" refType="h" fact="0.2168"/>
              <dgm:constr type="w" for="ch" forName="ChildAccent1" refType="w" fact="0.1432"/>
              <dgm:constr type="h" for="ch" forName="ChildAccent1" refType="h" fact="0.5221"/>
              <dgm:constr type="l" for="ch" forName="Child1" refType="w" fact="0.0182"/>
              <dgm:constr type="t" for="ch" forName="Child1" refType="h" fact="0.2168"/>
              <dgm:constr type="w" for="ch" forName="Child1" refType="w" fact="0.125"/>
              <dgm:constr type="h" for="ch" forName="Child1" refType="h" fact="0.5221"/>
              <dgm:constr type="l" for="ch" forName="Parent1" refType="w" fact="0"/>
              <dgm:constr type="t" for="ch" forName="Parent1" refType="h" fact="0.1298"/>
              <dgm:constr type="w" for="ch" forName="Parent1" refType="w" fact="0.1432"/>
              <dgm:constr type="h" for="ch" forName="Parent1" refType="h" fact="0.087"/>
              <dgm:constr type="l" for="ch" forName="ChildAccent2" refType="w" fact="0.1432"/>
              <dgm:constr type="t" for="ch" forName="ChildAccent2" refType="h" fact="0.2168"/>
              <dgm:constr type="w" for="ch" forName="ChildAccent2" refType="w" fact="0.1432"/>
              <dgm:constr type="h" for="ch" forName="ChildAccent2" refType="h" fact="0.5656"/>
              <dgm:constr type="l" for="ch" forName="Child2" refType="w" fact="0.1614"/>
              <dgm:constr type="t" for="ch" forName="Child2" refType="h" fact="0.2168"/>
              <dgm:constr type="w" for="ch" forName="Child2" refType="w" fact="0.125"/>
              <dgm:constr type="h" for="ch" forName="Child2" refType="h" fact="0.5656"/>
              <dgm:constr type="l" for="ch" forName="Parent2" refType="w" fact="0.1432"/>
              <dgm:constr type="t" for="ch" forName="Parent2" refType="h" fact="0.108"/>
              <dgm:constr type="w" for="ch" forName="Parent2" refType="w" fact="0.1432"/>
              <dgm:constr type="h" for="ch" forName="Parent2" refType="h" fact="0.1088"/>
              <dgm:constr type="l" for="ch" forName="ChildAccent3" refType="w" fact="0.2865"/>
              <dgm:constr type="t" for="ch" forName="ChildAccent3" refType="h" fact="0.2168"/>
              <dgm:constr type="w" for="ch" forName="ChildAccent3" refType="w" fact="0.1432"/>
              <dgm:constr type="h" for="ch" forName="ChildAccent3" refType="h" fact="0.6091"/>
              <dgm:constr type="l" for="ch" forName="Child3" refType="w" fact="0.3047"/>
              <dgm:constr type="t" for="ch" forName="Child3" refType="h" fact="0.2168"/>
              <dgm:constr type="w" for="ch" forName="Child3" refType="w" fact="0.125"/>
              <dgm:constr type="h" for="ch" forName="Child3" refType="h" fact="0.6091"/>
              <dgm:constr type="l" for="ch" forName="Parent3" refType="w" fact="0.2865"/>
              <dgm:constr type="t" for="ch" forName="Parent3" refType="h" fact="0.087"/>
              <dgm:constr type="w" for="ch" forName="Parent3" refType="w" fact="0.1432"/>
              <dgm:constr type="h" for="ch" forName="Parent3" refType="h" fact="0.1305"/>
              <dgm:constr type="l" for="ch" forName="ChildAccent4" refType="w" fact="0.4297"/>
              <dgm:constr type="t" for="ch" forName="ChildAccent4" refType="h" fact="0.2168"/>
              <dgm:constr type="w" for="ch" forName="ChildAccent4" refType="w" fact="0.1432"/>
              <dgm:constr type="h" for="ch" forName="ChildAccent4" refType="h" fact="0.6526"/>
              <dgm:constr type="l" for="ch" forName="Child4" refType="w" fact="0.4479"/>
              <dgm:constr type="t" for="ch" forName="Child4" refType="h" fact="0.2168"/>
              <dgm:constr type="w" for="ch" forName="Child4" refType="w" fact="0.125"/>
              <dgm:constr type="h" for="ch" forName="Child4" refType="h" fact="0.6526"/>
              <dgm:constr type="l" for="ch" forName="Parent4" refType="w" fact="0.4297"/>
              <dgm:constr type="t" for="ch" forName="Parent4" refType="h" fact="0.0645"/>
              <dgm:constr type="w" for="ch" forName="Parent4" refType="w" fact="0.1432"/>
              <dgm:constr type="h" for="ch" forName="Parent4" refType="h" fact="0.1523"/>
              <dgm:constr type="l" for="ch" forName="ChildAccent5" refType="w" fact="0.5726"/>
              <dgm:constr type="t" for="ch" forName="ChildAccent5" refType="h" fact="0.2168"/>
              <dgm:constr type="w" for="ch" forName="ChildAccent5" refType="w" fact="0.1432"/>
              <dgm:constr type="h" for="ch" forName="ChildAccent5" refType="h" fact="0.6962"/>
              <dgm:constr type="l" for="ch" forName="Child5" refType="w" fact="0.5908"/>
              <dgm:constr type="t" for="ch" forName="Child5" refType="h" fact="0.2168"/>
              <dgm:constr type="w" for="ch" forName="Child5" refType="w" fact="0.125"/>
              <dgm:constr type="h" for="ch" forName="Child5" refType="h" fact="0.6962"/>
              <dgm:constr type="l" for="ch" forName="Parent5" refType="w" fact="0.5726"/>
              <dgm:constr type="t" for="ch" forName="Parent5" refType="h" fact="0.0428"/>
              <dgm:constr type="w" for="ch" forName="Parent5" refType="w" fact="0.1432"/>
              <dgm:constr type="h" for="ch" forName="Parent5" refType="h" fact="0.174"/>
              <dgm:constr type="l" for="ch" forName="ChildAccent6" refType="w" fact="0.7147"/>
              <dgm:constr type="t" for="ch" forName="ChildAccent6" refType="h" fact="0.2168"/>
              <dgm:constr type="w" for="ch" forName="ChildAccent6" refType="w" fact="0.1432"/>
              <dgm:constr type="h" for="ch" forName="ChildAccent6" refType="h" fact="0.7397"/>
              <dgm:constr type="l" for="ch" forName="Child6" refType="w" fact="0.7329"/>
              <dgm:constr type="t" for="ch" forName="Child6" refType="h" fact="0.2168"/>
              <dgm:constr type="w" for="ch" forName="Child6" refType="w" fact="0.125"/>
              <dgm:constr type="h" for="ch" forName="Child6" refType="h" fact="0.7397"/>
              <dgm:constr type="l" for="ch" forName="Parent6" refType="w" fact="0.716"/>
              <dgm:constr type="t" for="ch" forName="Parent6" refType="h" fact="0.0217"/>
              <dgm:constr type="w" for="ch" forName="Parent6" refType="w" fact="0.1424"/>
              <dgm:constr type="h" for="ch" forName="Parent6" refType="h" fact="0.1958"/>
              <dgm:constr type="l" for="ch" forName="ChildAccent7" refType="w" fact="0.8568"/>
              <dgm:constr type="t" for="ch" forName="ChildAccent7" refType="h" fact="0.2168"/>
              <dgm:constr type="w" for="ch" forName="ChildAccent7" refType="w" fact="0.1432"/>
              <dgm:constr type="h" for="ch" forName="ChildAccent7" refType="h" fact="0.7832"/>
              <dgm:constr type="l" for="ch" forName="Child7" refType="w" fact="0.875"/>
              <dgm:constr type="t" for="ch" forName="Child7" refType="h" fact="0.2168"/>
              <dgm:constr type="w" for="ch" forName="Child7" refType="w" fact="0.125"/>
              <dgm:constr type="h" for="ch" forName="Child7" refType="h" fact="0.7832"/>
              <dgm:constr type="l" for="ch" forName="Parent7" refType="w" fact="0.8577"/>
              <dgm:constr type="t" for="ch" forName="Parent7" refType="h" fact="0"/>
              <dgm:constr type="w" for="ch" forName="Parent7" refType="w" fact="0.1423"/>
              <dgm:constr type="h" for="ch" forName="Parent7" refType="h" fact="0.2175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0.4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Accent1" refType="w" fact="0"/>
              <dgm:constr type="t" for="ch" forName="ChildAccent1" refType="h" fact="0.1429"/>
              <dgm:constr type="w" for="ch" forName="ChildAccent1" refType="w"/>
              <dgm:constr type="h" for="ch" forName="ChildAccent1" refType="h" fact="0.8571"/>
              <dgm:constr type="l" for="ch" forName="Child1" refType="w" fact="0"/>
              <dgm:constr type="t" for="ch" forName="Child1" refType="h" fact="0.1429"/>
              <dgm:constr type="w" for="ch" forName="Child1" refType="w" fact="0.873"/>
              <dgm:constr type="h" for="ch" forName="Child1" refType="h" fact="0.8571"/>
              <dgm:constr type="l" for="ch" forName="Parent1" refType="w" fact="0"/>
              <dgm:constr type="t" for="ch" forName="Parent1" refType="h" fact="0"/>
              <dgm:constr type="w" for="ch" forName="Parent1" refType="w"/>
              <dgm:constr type="h" for="ch" forName="Parent1" refType="h" fact="0.1429"/>
            </dgm:constrLst>
          </dgm:if>
          <dgm:if name="Name14" axis="ch" ptType="node" func="cnt" op="equ" val="2">
            <dgm:alg type="composite">
              <dgm:param type="ar" val="0.8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Child2" refType="w" fact="0"/>
              <dgm:constr type="t" for="ch" forName="Child2" refType="h" fact="0.1613"/>
              <dgm:constr type="w" for="ch" forName="Child2" refType="w" fact="0.4365"/>
              <dgm:constr type="h" for="ch" forName="Child2" refType="h" fact="0.8387"/>
              <dgm:constr type="l" for="ch" forName="Child1" refType="w" fact="0.5"/>
              <dgm:constr type="t" for="ch" forName="Child1" refType="h" fact="0.1613"/>
              <dgm:constr type="w" for="ch" forName="Child1" refType="w" fact="0.4365"/>
              <dgm:constr type="h" for="ch" forName="Child1" refType="h" fact="0.7742"/>
              <dgm:constr type="l" for="ch" forName="ChildAccent1" refType="w" fact="0.5"/>
              <dgm:constr type="t" for="ch" forName="ChildAccent1" refType="h" fact="0.1613"/>
              <dgm:constr type="w" for="ch" forName="ChildAccent1" refType="w" fact="0.5"/>
              <dgm:constr type="h" for="ch" forName="ChildAccent1" refType="h" fact="0.7742"/>
              <dgm:constr type="l" for="ch" forName="Parent1" refType="w" fact="0.5"/>
              <dgm:constr type="t" for="ch" forName="Parent1" refType="h" fact="0.0323"/>
              <dgm:constr type="w" for="ch" forName="Parent1" refType="w" fact="0.5"/>
              <dgm:constr type="h" for="ch" forName="Parent1" refType="h" fact="0.129"/>
              <dgm:constr type="l" for="ch" forName="ChildAccent2" refType="w" fact="0"/>
              <dgm:constr type="t" for="ch" forName="ChildAccent2" refType="h" fact="0.1613"/>
              <dgm:constr type="w" for="ch" forName="ChildAccent2" refType="w" fact="0.5"/>
              <dgm:constr type="h" for="ch" forName="ChildAccent2" refType="h" fact="0.8387"/>
              <dgm:constr type="l" for="ch" forName="Parent2" refType="w" fact="0"/>
              <dgm:constr type="t" for="ch" forName="Parent2" refType="h" fact="0"/>
              <dgm:constr type="w" for="ch" forName="Parent2" refType="w" fact="0.5"/>
              <dgm:constr type="h" for="ch" forName="Parent2" refType="h" fact="0.1613"/>
            </dgm:constrLst>
          </dgm:if>
          <dgm:if name="Name15" axis="ch" ptType="node" func="cnt" op="equ" val="3">
            <dgm:alg type="composite">
              <dgm:param type="ar" val="1.1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Child3" refType="w" fact="0"/>
              <dgm:constr type="t" for="ch" forName="Child3" refType="h" fact="0.1757"/>
              <dgm:constr type="w" for="ch" forName="Child3" refType="w" fact="0.291"/>
              <dgm:constr type="h" for="ch" forName="Child3" refType="h" fact="0.8243"/>
              <dgm:constr type="l" for="ch" forName="Child2" refType="w" fact="0.3333"/>
              <dgm:constr type="t" for="ch" forName="Child2" refType="h" fact="0.1757"/>
              <dgm:constr type="w" for="ch" forName="Child2" refType="w" fact="0.291"/>
              <dgm:constr type="h" for="ch" forName="Child2" refType="h" fact="0.7655"/>
              <dgm:constr type="l" for="ch" forName="Child1" refType="w" fact="0.6667"/>
              <dgm:constr type="t" for="ch" forName="Child1" refType="h" fact="0.1757"/>
              <dgm:constr type="w" for="ch" forName="Child1" refType="w" fact="0.291"/>
              <dgm:constr type="h" for="ch" forName="Child1" refType="h" fact="0.7066"/>
              <dgm:constr type="l" for="ch" forName="ChildAccent1" refType="w" fact="0.6667"/>
              <dgm:constr type="t" for="ch" forName="ChildAccent1" refType="h" fact="0.1757"/>
              <dgm:constr type="w" for="ch" forName="ChildAccent1" refType="w" fact="0.3333"/>
              <dgm:constr type="h" for="ch" forName="ChildAccent1" refType="h" fact="0.7066"/>
              <dgm:constr type="l" for="ch" forName="Parent1" refType="w" fact="0.6667"/>
              <dgm:constr type="t" for="ch" forName="Parent1" refType="h" fact="0.0579"/>
              <dgm:constr type="w" for="ch" forName="Parent1" refType="w" fact="0.3333"/>
              <dgm:constr type="h" for="ch" forName="Parent1" refType="h" fact="0.1178"/>
              <dgm:constr type="l" for="ch" forName="ChildAccent2" refType="w" fact="0.3333"/>
              <dgm:constr type="t" for="ch" forName="ChildAccent2" refType="h" fact="0.1757"/>
              <dgm:constr type="w" for="ch" forName="ChildAccent2" refType="w" fact="0.3333"/>
              <dgm:constr type="h" for="ch" forName="ChildAccent2" refType="h" fact="0.7655"/>
              <dgm:constr type="l" for="ch" forName="Parent2" refType="w" fact="0.3333"/>
              <dgm:constr type="t" for="ch" forName="Parent2" refType="h" fact="0.0285"/>
              <dgm:constr type="w" for="ch" forName="Parent2" refType="w" fact="0.3333"/>
              <dgm:constr type="h" for="ch" forName="Parent2" refType="h" fact="0.1472"/>
              <dgm:constr type="l" for="ch" forName="ChildAccent3" refType="w" fact="0"/>
              <dgm:constr type="t" for="ch" forName="ChildAccent3" refType="h" fact="0.1757"/>
              <dgm:constr type="w" for="ch" forName="ChildAccent3" refType="w" fact="0.3333"/>
              <dgm:constr type="h" for="ch" forName="ChildAccent3" refType="h" fact="0.8243"/>
              <dgm:constr type="l" for="ch" forName="Parent3" refType="w" fact="0"/>
              <dgm:constr type="t" for="ch" forName="Parent3" refType="h" fact="0"/>
              <dgm:constr type="w" for="ch" forName="Parent3" refType="w" fact="0.3333"/>
              <dgm:constr type="h" for="ch" forName="Parent3" refType="h" fact="0.176"/>
            </dgm:constrLst>
          </dgm:if>
          <dgm:if name="Name16" axis="ch" ptType="node" func="cnt" op="equ" val="4">
            <dgm:alg type="composite">
              <dgm:param type="ar" val="1.362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Child4" refType="w" fact="0"/>
              <dgm:constr type="t" for="ch" forName="Child4" refType="h" fact="0.1892"/>
              <dgm:constr type="w" for="ch" forName="Child4" refType="w" fact="0.2183"/>
              <dgm:constr type="h" for="ch" forName="Child4" refType="h" fact="0.8108"/>
              <dgm:constr type="l" for="ch" forName="Child3" refType="w" fact="0.25"/>
              <dgm:constr type="t" for="ch" forName="Child3" refType="h" fact="0.1892"/>
              <dgm:constr type="w" for="ch" forName="Child3" refType="w" fact="0.2183"/>
              <dgm:constr type="h" for="ch" forName="Child3" refType="h" fact="0.7568"/>
              <dgm:constr type="l" for="ch" forName="Child2" refType="w" fact="0.5"/>
              <dgm:constr type="t" for="ch" forName="Child2" refType="h" fact="0.1892"/>
              <dgm:constr type="w" for="ch" forName="Child2" refType="w" fact="0.2183"/>
              <dgm:constr type="h" for="ch" forName="Child2" refType="h" fact="0.7027"/>
              <dgm:constr type="l" for="ch" forName="Child1" refType="w" fact="0.75"/>
              <dgm:constr type="t" for="ch" forName="Child1" refType="h" fact="0.1892"/>
              <dgm:constr type="w" for="ch" forName="Child1" refType="w" fact="0.2183"/>
              <dgm:constr type="h" for="ch" forName="Child1" refType="h" fact="0.6486"/>
              <dgm:constr type="l" for="ch" forName="ChildAccent1" refType="w" fact="0.75"/>
              <dgm:constr type="t" for="ch" forName="ChildAccent1" refType="h" fact="0.1892"/>
              <dgm:constr type="w" for="ch" forName="ChildAccent1" refType="w" fact="0.25"/>
              <dgm:constr type="h" for="ch" forName="ChildAccent1" refType="h" fact="0.6486"/>
              <dgm:constr type="l" for="ch" forName="Parent1" refType="w" fact="0.75"/>
              <dgm:constr type="t" for="ch" forName="Parent1" refType="h" fact="0.0811"/>
              <dgm:constr type="w" for="ch" forName="Parent1" refType="w" fact="0.25"/>
              <dgm:constr type="h" for="ch" forName="Parent1" refType="h" fact="0.1081"/>
              <dgm:constr type="l" for="ch" forName="ChildAccent2" refType="w" fact="0.5"/>
              <dgm:constr type="t" for="ch" forName="ChildAccent2" refType="h" fact="0.1892"/>
              <dgm:constr type="w" for="ch" forName="ChildAccent2" refType="w" fact="0.25"/>
              <dgm:constr type="h" for="ch" forName="ChildAccent2" refType="h" fact="0.7027"/>
              <dgm:constr type="l" for="ch" forName="Parent2" refType="w" fact="0.5"/>
              <dgm:constr type="t" for="ch" forName="Parent2" refType="h" fact="0.0541"/>
              <dgm:constr type="w" for="ch" forName="Parent2" refType="w" fact="0.25"/>
              <dgm:constr type="h" for="ch" forName="Parent2" refType="h" fact="0.1351"/>
              <dgm:constr type="l" for="ch" forName="ChildAccent3" refType="w" fact="0.25"/>
              <dgm:constr type="t" for="ch" forName="ChildAccent3" refType="h" fact="0.1892"/>
              <dgm:constr type="w" for="ch" forName="ChildAccent3" refType="w" fact="0.25"/>
              <dgm:constr type="h" for="ch" forName="ChildAccent3" refType="h" fact="0.7568"/>
              <dgm:constr type="l" for="ch" forName="Parent3" refType="w" fact="0.25"/>
              <dgm:constr type="t" for="ch" forName="Parent3" refType="h" fact="0.0279"/>
              <dgm:constr type="w" for="ch" forName="Parent3" refType="w" fact="0.25"/>
              <dgm:constr type="h" for="ch" forName="Parent3" refType="h" fact="0.161"/>
              <dgm:constr type="l" for="ch" forName="ChildAccent4" refType="w" fact="0"/>
              <dgm:constr type="t" for="ch" forName="ChildAccent4" refType="h" fact="0.1892"/>
              <dgm:constr type="w" for="ch" forName="ChildAccent4" refType="w" fact="0.25"/>
              <dgm:constr type="h" for="ch" forName="ChildAccent4" refType="h" fact="0.8108"/>
              <dgm:constr type="l" for="ch" forName="Parent4" refType="w" fact="0"/>
              <dgm:constr type="t" for="ch" forName="Parent4" refType="h" fact="0"/>
              <dgm:constr type="w" for="ch" forName="Parent4" refType="w" fact="0.25"/>
              <dgm:constr type="h" for="ch" forName="Parent4" refType="h" fact="0.1892"/>
            </dgm:constrLst>
          </dgm:if>
          <dgm:if name="Name17" axis="ch" ptType="node" func="cnt" op="equ" val="5">
            <dgm:alg type="composite">
              <dgm:param type="ar" val="1.574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Child5" refType="w" fact="0"/>
              <dgm:constr type="t" for="ch" forName="Child5" refType="h" fact="0.2"/>
              <dgm:constr type="w" for="ch" forName="Child5" refType="w" fact="0.1747"/>
              <dgm:constr type="h" for="ch" forName="Child5" refType="h" fact="0.8"/>
              <dgm:constr type="l" for="ch" forName="Child4" refType="w" fact="0.2001"/>
              <dgm:constr type="t" for="ch" forName="Child4" refType="h" fact="0.2"/>
              <dgm:constr type="w" for="ch" forName="Child4" refType="w" fact="0.1747"/>
              <dgm:constr type="h" for="ch" forName="Child4" refType="h" fact="0.75"/>
              <dgm:constr type="l" for="ch" forName="Child3" refType="w" fact="0.4002"/>
              <dgm:constr type="t" for="ch" forName="Child3" refType="h" fact="0.2"/>
              <dgm:constr type="w" for="ch" forName="Child3" refType="w" fact="0.1747"/>
              <dgm:constr type="h" for="ch" forName="Child3" refType="h" fact="0.7"/>
              <dgm:constr type="l" for="ch" forName="Child2" refType="w" fact="0.6003"/>
              <dgm:constr type="t" for="ch" forName="Child2" refType="h" fact="0.2"/>
              <dgm:constr type="w" for="ch" forName="Child2" refType="w" fact="0.1747"/>
              <dgm:constr type="h" for="ch" forName="Child2" refType="h" fact="0.65"/>
              <dgm:constr type="l" for="ch" forName="Child1" refType="w" fact="0.7999"/>
              <dgm:constr type="t" for="ch" forName="Child1" refType="h" fact="0.2"/>
              <dgm:constr type="w" for="ch" forName="Child1" refType="w" fact="0.1747"/>
              <dgm:constr type="h" for="ch" forName="Child1" refType="h" fact="0.6"/>
              <dgm:constr type="l" for="ch" forName="ChildAccent1" refType="w" fact="0.7999"/>
              <dgm:constr type="t" for="ch" forName="ChildAccent1" refType="h" fact="0.2"/>
              <dgm:constr type="w" for="ch" forName="ChildAccent1" refType="w" fact="0.2001"/>
              <dgm:constr type="h" for="ch" forName="ChildAccent1" refType="h" fact="0.6"/>
              <dgm:constr type="l" for="ch" forName="Parent1" refType="w" fact="0.7999"/>
              <dgm:constr type="t" for="ch" forName="Parent1" refType="h" fact="0.1"/>
              <dgm:constr type="w" for="ch" forName="Parent1" refType="w" fact="0.2001"/>
              <dgm:constr type="h" for="ch" forName="Parent1" refType="h" fact="0.1"/>
              <dgm:constr type="l" for="ch" forName="ChildAccent2" refType="w" fact="0.6003"/>
              <dgm:constr type="t" for="ch" forName="ChildAccent2" refType="h" fact="0.2"/>
              <dgm:constr type="w" for="ch" forName="ChildAccent2" refType="w" fact="0.2001"/>
              <dgm:constr type="h" for="ch" forName="ChildAccent2" refType="h" fact="0.65"/>
              <dgm:constr type="l" for="ch" forName="Parent2" refType="w" fact="0.6003"/>
              <dgm:constr type="t" for="ch" forName="Parent2" refType="h" fact="0.075"/>
              <dgm:constr type="w" for="ch" forName="Parent2" refType="w" fact="0.2001"/>
              <dgm:constr type="h" for="ch" forName="Parent2" refType="h" fact="0.125"/>
              <dgm:constr type="l" for="ch" forName="ChildAccent3" refType="w" fact="0.4002"/>
              <dgm:constr type="t" for="ch" forName="ChildAccent3" refType="h" fact="0.2"/>
              <dgm:constr type="w" for="ch" forName="ChildAccent3" refType="w" fact="0.2001"/>
              <dgm:constr type="h" for="ch" forName="ChildAccent3" refType="h" fact="0.7"/>
              <dgm:constr type="l" for="ch" forName="Parent3" refType="w" fact="0.4002"/>
              <dgm:constr type="t" for="ch" forName="Parent3" refType="h" fact="0.0508"/>
              <dgm:constr type="w" for="ch" forName="Parent3" refType="w" fact="0.2001"/>
              <dgm:constr type="h" for="ch" forName="Parent3" refType="h" fact="0.15"/>
              <dgm:constr type="l" for="ch" forName="ChildAccent4" refType="w" fact="0.2001"/>
              <dgm:constr type="t" for="ch" forName="ChildAccent4" refType="h" fact="0.2"/>
              <dgm:constr type="w" for="ch" forName="ChildAccent4" refType="w" fact="0.2001"/>
              <dgm:constr type="h" for="ch" forName="ChildAccent4" refType="h" fact="0.75"/>
              <dgm:constr type="l" for="ch" forName="Parent4" refType="w" fact="0.2001"/>
              <dgm:constr type="t" for="ch" forName="Parent4" refType="h" fact="0.025"/>
              <dgm:constr type="w" for="ch" forName="Parent4" refType="w" fact="0.2001"/>
              <dgm:constr type="h" for="ch" forName="Parent4" refType="h" fact="0.175"/>
              <dgm:constr type="l" for="ch" forName="ChildAccent5" refType="w" fact="0"/>
              <dgm:constr type="t" for="ch" forName="ChildAccent5" refType="h" fact="0.2"/>
              <dgm:constr type="w" for="ch" forName="ChildAccent5" refType="w" fact="0.2001"/>
              <dgm:constr type="h" for="ch" forName="ChildAccent5" refType="h" fact="0.8"/>
              <dgm:constr type="l" for="ch" forName="Parent5" refType="w" fact="0"/>
              <dgm:constr type="t" for="ch" forName="Parent5" refType="h" fact="0"/>
              <dgm:constr type="w" for="ch" forName="Parent5" refType="w" fact="0.2001"/>
              <dgm:constr type="h" for="ch" forName="Parent5" refType="h" fact="0.2"/>
            </dgm:constrLst>
          </dgm:if>
          <dgm:if name="Name18" axis="ch" ptType="node" func="cnt" op="equ" val="6">
            <dgm:alg type="composite">
              <dgm:param type="ar" val="1.756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Child6" refType="w" fact="0"/>
              <dgm:constr type="t" for="ch" forName="Child6" refType="h" fact="0.2087"/>
              <dgm:constr type="w" for="ch" forName="Child6" refType="w" fact="0.1458"/>
              <dgm:constr type="h" for="ch" forName="Child6" refType="h" fact="0.7913"/>
              <dgm:constr type="l" for="ch" forName="Child5" refType="w" fact="0.167"/>
              <dgm:constr type="t" for="ch" forName="Child5" refType="h" fact="0.2087"/>
              <dgm:constr type="w" for="ch" forName="Child5" refType="w" fact="0.1458"/>
              <dgm:constr type="h" for="ch" forName="Child5" refType="h" fact="0.7448"/>
              <dgm:constr type="l" for="ch" forName="Child4" refType="w" fact="0.3339"/>
              <dgm:constr type="t" for="ch" forName="Child4" refType="h" fact="0.2087"/>
              <dgm:constr type="w" for="ch" forName="Child4" refType="w" fact="0.1458"/>
              <dgm:constr type="h" for="ch" forName="Child4" refType="h" fact="0.6982"/>
              <dgm:constr type="l" for="ch" forName="Child3" refType="w" fact="0.5009"/>
              <dgm:constr type="t" for="ch" forName="Child3" refType="h" fact="0.2087"/>
              <dgm:constr type="w" for="ch" forName="Child3" refType="w" fact="0.1458"/>
              <dgm:constr type="h" for="ch" forName="Child3" refType="h" fact="0.6517"/>
              <dgm:constr type="l" for="ch" forName="Child2" refType="w" fact="0.6674"/>
              <dgm:constr type="t" for="ch" forName="Child2" refType="h" fact="0.2087"/>
              <dgm:constr type="w" for="ch" forName="Child2" refType="w" fact="0.1458"/>
              <dgm:constr type="h" for="ch" forName="Child2" refType="h" fact="0.6051"/>
              <dgm:constr type="l" for="ch" forName="Child1" refType="w" fact="0.833"/>
              <dgm:constr type="t" for="ch" forName="Child1" refType="h" fact="0.2087"/>
              <dgm:constr type="w" for="ch" forName="Child1" refType="w" fact="0.1458"/>
              <dgm:constr type="h" for="ch" forName="Child1" refType="h" fact="0.5586"/>
              <dgm:constr type="l" for="ch" forName="ChildAccent1" refType="w" fact="0.833"/>
              <dgm:constr type="t" for="ch" forName="ChildAccent1" refType="h" fact="0.2087"/>
              <dgm:constr type="w" for="ch" forName="ChildAccent1" refType="w" fact="0.167"/>
              <dgm:constr type="h" for="ch" forName="ChildAccent1" refType="h" fact="0.5586"/>
              <dgm:constr type="l" for="ch" forName="Parent1" refType="w" fact="0.833"/>
              <dgm:constr type="t" for="ch" forName="Parent1" refType="h" fact="0.1156"/>
              <dgm:constr type="w" for="ch" forName="Parent1" refType="w" fact="0.167"/>
              <dgm:constr type="h" for="ch" forName="Parent1" refType="h" fact="0.0931"/>
              <dgm:constr type="l" for="ch" forName="ChildAccent2" refType="w" fact="0.6674"/>
              <dgm:constr type="t" for="ch" forName="ChildAccent2" refType="h" fact="0.2087"/>
              <dgm:constr type="w" for="ch" forName="ChildAccent2" refType="w" fact="0.167"/>
              <dgm:constr type="h" for="ch" forName="ChildAccent2" refType="h" fact="0.6051"/>
              <dgm:constr type="l" for="ch" forName="Parent2" refType="w" fact="0.6674"/>
              <dgm:constr type="t" for="ch" forName="Parent2" refType="h" fact="0.0923"/>
              <dgm:constr type="w" for="ch" forName="Parent2" refType="w" fact="0.165"/>
              <dgm:constr type="h" for="ch" forName="Parent2" refType="h" fact="0.1164"/>
              <dgm:constr type="l" for="ch" forName="ChildAccent3" refType="w" fact="0.5009"/>
              <dgm:constr type="t" for="ch" forName="ChildAccent3" refType="h" fact="0.2087"/>
              <dgm:constr type="w" for="ch" forName="ChildAccent3" refType="w" fact="0.167"/>
              <dgm:constr type="h" for="ch" forName="ChildAccent3" refType="h" fact="0.6517"/>
              <dgm:constr type="l" for="ch" forName="Parent3" refType="w" fact="0.5009"/>
              <dgm:constr type="t" for="ch" forName="Parent3" refType="h" fact="0.0698"/>
              <dgm:constr type="w" for="ch" forName="Parent3" refType="w" fact="0.166"/>
              <dgm:constr type="h" for="ch" forName="Parent3" refType="h" fact="0.1396"/>
              <dgm:constr type="l" for="ch" forName="ChildAccent4" refType="w" fact="0.3339"/>
              <dgm:constr type="t" for="ch" forName="ChildAccent4" refType="h" fact="0.2087"/>
              <dgm:constr type="w" for="ch" forName="ChildAccent4" refType="w" fact="0.167"/>
              <dgm:constr type="h" for="ch" forName="ChildAccent4" refType="h" fact="0.6982"/>
              <dgm:constr type="l" for="ch" forName="Parent4" refType="w" fact="0.3339"/>
              <dgm:constr type="t" for="ch" forName="Parent4" refType="h" fact="0.0458"/>
              <dgm:constr type="w" for="ch" forName="Parent4" refType="w" fact="0.167"/>
              <dgm:constr type="h" for="ch" forName="Parent4" refType="h" fact="0.1629"/>
              <dgm:constr type="l" for="ch" forName="ChildAccent5" refType="w" fact="0.167"/>
              <dgm:constr type="t" for="ch" forName="ChildAccent5" refType="h" fact="0.2087"/>
              <dgm:constr type="w" for="ch" forName="ChildAccent5" refType="w" fact="0.167"/>
              <dgm:constr type="h" for="ch" forName="ChildAccent5" refType="h" fact="0.7448"/>
              <dgm:constr type="l" for="ch" forName="Parent5" refType="w" fact="0.167"/>
              <dgm:constr type="t" for="ch" forName="Parent5" refType="h" fact="0.0225"/>
              <dgm:constr type="w" for="ch" forName="Parent5" refType="w" fact="0.167"/>
              <dgm:constr type="h" for="ch" forName="Parent5" refType="h" fact="0.1862"/>
              <dgm:constr type="l" for="ch" forName="ChildAccent6" refType="w" fact="0"/>
              <dgm:constr type="t" for="ch" forName="ChildAccent6" refType="h" fact="0.2087"/>
              <dgm:constr type="w" for="ch" forName="ChildAccent6" refType="w" fact="0.167"/>
              <dgm:constr type="h" for="ch" forName="ChildAccent6" refType="h" fact="0.7913"/>
              <dgm:constr type="l" for="ch" forName="Parent6" refType="w" fact="0"/>
              <dgm:constr type="t" for="ch" forName="Parent6" refType="h" fact="0"/>
              <dgm:constr type="w" for="ch" forName="Parent6" refType="w" fact="0.167"/>
              <dgm:constr type="h" for="ch" forName="Parent6" refType="h" fact="0.2095"/>
            </dgm:constrLst>
          </dgm:if>
          <dgm:else name="Name19">
            <dgm:alg type="composite">
              <dgm:param type="ar" val="1.91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Child7" refType="w" fact="0"/>
              <dgm:constr type="t" for="ch" forName="Child7" refType="h" fact="0.2168"/>
              <dgm:constr type="w" for="ch" forName="Child7" refType="w" fact="0.125"/>
              <dgm:constr type="h" for="ch" forName="Child7" refType="h" fact="0.7832"/>
              <dgm:constr type="l" for="ch" forName="Child6" refType="w" fact="0.1432"/>
              <dgm:constr type="t" for="ch" forName="Child6" refType="h" fact="0.2168"/>
              <dgm:constr type="w" for="ch" forName="Child6" refType="w" fact="0.125"/>
              <dgm:constr type="h" for="ch" forName="Child6" refType="h" fact="0.7397"/>
              <dgm:constr type="l" for="ch" forName="Child5" refType="w" fact="0.2865"/>
              <dgm:constr type="t" for="ch" forName="Child5" refType="h" fact="0.2168"/>
              <dgm:constr type="w" for="ch" forName="Child5" refType="w" fact="0.125"/>
              <dgm:constr type="h" for="ch" forName="Child5" refType="h" fact="0.6962"/>
              <dgm:constr type="l" for="ch" forName="Child4" refType="w" fact="0.4297"/>
              <dgm:constr type="t" for="ch" forName="Child4" refType="h" fact="0.2168"/>
              <dgm:constr type="w" for="ch" forName="Child4" refType="w" fact="0.125"/>
              <dgm:constr type="h" for="ch" forName="Child4" refType="h" fact="0.6526"/>
              <dgm:constr type="l" for="ch" forName="Child3" refType="w" fact="0.5726"/>
              <dgm:constr type="t" for="ch" forName="Child3" refType="h" fact="0.2168"/>
              <dgm:constr type="w" for="ch" forName="Child3" refType="w" fact="0.125"/>
              <dgm:constr type="h" for="ch" forName="Child3" refType="h" fact="0.6091"/>
              <dgm:constr type="l" for="ch" forName="Child2" refType="w" fact="0.7147"/>
              <dgm:constr type="t" for="ch" forName="Child2" refType="h" fact="0.2168"/>
              <dgm:constr type="w" for="ch" forName="Child2" refType="w" fact="0.125"/>
              <dgm:constr type="h" for="ch" forName="Child2" refType="h" fact="0.5656"/>
              <dgm:constr type="l" for="ch" forName="Child1" refType="w" fact="0.8568"/>
              <dgm:constr type="t" for="ch" forName="Child1" refType="h" fact="0.2168"/>
              <dgm:constr type="w" for="ch" forName="Child1" refType="w" fact="0.125"/>
              <dgm:constr type="h" for="ch" forName="Child1" refType="h" fact="0.5221"/>
              <dgm:constr type="l" for="ch" forName="ChildAccent1" refType="w" fact="0.8568"/>
              <dgm:constr type="t" for="ch" forName="ChildAccent1" refType="h" fact="0.2168"/>
              <dgm:constr type="w" for="ch" forName="ChildAccent1" refType="w" fact="0.1432"/>
              <dgm:constr type="h" for="ch" forName="ChildAccent1" refType="h" fact="0.5221"/>
              <dgm:constr type="l" for="ch" forName="Parent1" refType="w" fact="0.8568"/>
              <dgm:constr type="t" for="ch" forName="Parent1" refType="h" fact="0.1298"/>
              <dgm:constr type="w" for="ch" forName="Parent1" refType="w" fact="0.1432"/>
              <dgm:constr type="h" for="ch" forName="Parent1" refType="h" fact="0.087"/>
              <dgm:constr type="l" for="ch" forName="ChildAccent2" refType="w" fact="0.7147"/>
              <dgm:constr type="t" for="ch" forName="ChildAccent2" refType="h" fact="0.2168"/>
              <dgm:constr type="w" for="ch" forName="ChildAccent2" refType="w" fact="0.1432"/>
              <dgm:constr type="h" for="ch" forName="ChildAccent2" refType="h" fact="0.5656"/>
              <dgm:constr type="l" for="ch" forName="Parent2" refType="w" fact="0.7147"/>
              <dgm:constr type="t" for="ch" forName="Parent2" refType="h" fact="0.108"/>
              <dgm:constr type="w" for="ch" forName="Parent2" refType="w" fact="0.1425"/>
              <dgm:constr type="h" for="ch" forName="Parent2" refType="h" fact="0.1088"/>
              <dgm:constr type="l" for="ch" forName="ChildAccent3" refType="w" fact="0.5726"/>
              <dgm:constr type="t" for="ch" forName="ChildAccent3" refType="h" fact="0.2168"/>
              <dgm:constr type="w" for="ch" forName="ChildAccent3" refType="w" fact="0.1432"/>
              <dgm:constr type="h" for="ch" forName="ChildAccent3" refType="h" fact="0.6091"/>
              <dgm:constr type="l" for="ch" forName="Parent3" refType="w" fact="0.5726"/>
              <dgm:constr type="t" for="ch" forName="Parent3" refType="h" fact="0.087"/>
              <dgm:constr type="w" for="ch" forName="Parent3" refType="w" fact="0.142"/>
              <dgm:constr type="h" for="ch" forName="Parent3" refType="h" fact="0.1305"/>
              <dgm:constr type="l" for="ch" forName="ChildAccent4" refType="w" fact="0.4297"/>
              <dgm:constr type="t" for="ch" forName="ChildAccent4" refType="h" fact="0.2168"/>
              <dgm:constr type="w" for="ch" forName="ChildAccent4" refType="w" fact="0.1432"/>
              <dgm:constr type="h" for="ch" forName="ChildAccent4" refType="h" fact="0.6526"/>
              <dgm:constr type="l" for="ch" forName="Parent4" refType="w" fact="0.4297"/>
              <dgm:constr type="t" for="ch" forName="Parent4" refType="h" fact="0.0645"/>
              <dgm:constr type="w" for="ch" forName="Parent4" refType="w" fact="0.1432"/>
              <dgm:constr type="h" for="ch" forName="Parent4" refType="h" fact="0.1523"/>
              <dgm:constr type="l" for="ch" forName="ChildAccent5" refType="w" fact="0.2865"/>
              <dgm:constr type="t" for="ch" forName="ChildAccent5" refType="h" fact="0.2168"/>
              <dgm:constr type="w" for="ch" forName="ChildAccent5" refType="w" fact="0.1432"/>
              <dgm:constr type="h" for="ch" forName="ChildAccent5" refType="h" fact="0.6962"/>
              <dgm:constr type="l" for="ch" forName="Parent5" refType="w" fact="0.2865"/>
              <dgm:constr type="t" for="ch" forName="Parent5" refType="h" fact="0.0428"/>
              <dgm:constr type="w" for="ch" forName="Parent5" refType="w" fact="0.1432"/>
              <dgm:constr type="h" for="ch" forName="Parent5" refType="h" fact="0.174"/>
              <dgm:constr type="l" for="ch" forName="ChildAccent6" refType="w" fact="0.1432"/>
              <dgm:constr type="t" for="ch" forName="ChildAccent6" refType="h" fact="0.2168"/>
              <dgm:constr type="w" for="ch" forName="ChildAccent6" refType="w" fact="0.1432"/>
              <dgm:constr type="h" for="ch" forName="ChildAccent6" refType="h" fact="0.7397"/>
              <dgm:constr type="l" for="ch" forName="Parent6" refType="w" fact="0.1432"/>
              <dgm:constr type="t" for="ch" forName="Parent6" refType="h" fact="0.0217"/>
              <dgm:constr type="w" for="ch" forName="Parent6" refType="w" fact="0.1432"/>
              <dgm:constr type="h" for="ch" forName="Parent6" refType="h" fact="0.1958"/>
              <dgm:constr type="l" for="ch" forName="ChildAccent7" refType="w" fact="0"/>
              <dgm:constr type="t" for="ch" forName="ChildAccent7" refType="h" fact="0.2168"/>
              <dgm:constr type="w" for="ch" forName="ChildAccent7" refType="w" fact="0.1432"/>
              <dgm:constr type="h" for="ch" forName="ChildAccent7" refType="h" fact="0.7832"/>
              <dgm:constr type="l" for="ch" forName="Parent7" refType="w" fact="0"/>
              <dgm:constr type="t" for="ch" forName="Parent7" refType="h" fact="0"/>
              <dgm:constr type="w" for="ch" forName="Parent7" refType="w" fact="0.1432"/>
              <dgm:constr type="h" for="ch" forName="Parent7" refType="h" fact="0.2175"/>
            </dgm:constrLst>
          </dgm:else>
        </dgm:choose>
      </dgm:else>
    </dgm:choose>
    <dgm:forEach name="wrapper" axis="self" ptType="parTrans">
      <dgm:forEach name="accentRepeat" axis="self">
        <dgm:layoutNode name="ChildAccent" styleLbl="alignImgPlace1">
          <dgm:alg type="sp"/>
          <dgm:choose name="Name20">
            <dgm:if name="Name21" axis="followSib" ptType="node" func="cnt" op="equ" val="0">
              <dgm:shape xmlns:r="http://schemas.openxmlformats.org/officeDocument/2006/relationships" type="wedgeRectCallout" r:blip="">
                <dgm:adjLst>
                  <dgm:adj idx="1" val="0"/>
                  <dgm:adj idx="2" val="0"/>
                </dgm:adjLst>
              </dgm:shape>
            </dgm:if>
            <dgm:else name="Name22">
              <dgm:choose name="Name23">
                <dgm:if name="Name24" axis="precedSib" ptType="node" func="cnt" op="equ" val="6">
                  <dgm:shape xmlns:r="http://schemas.openxmlformats.org/officeDocument/2006/relationships" type="wedgeRectCallout" r:blip="">
                    <dgm:adjLst>
                      <dgm:adj idx="1" val="0"/>
                      <dgm:adj idx="2" val="0"/>
                    </dgm:adjLst>
                  </dgm:shape>
                </dgm:if>
                <dgm:else name="Name25">
                  <dgm:choose name="Name26">
                    <dgm:if name="Name27" func="var" arg="dir" op="equ" val="norm">
                      <dgm:shape xmlns:r="http://schemas.openxmlformats.org/officeDocument/2006/relationships" type="wedgeRectCallout" r:blip="">
                        <dgm:adjLst>
                          <dgm:adj idx="1" val="0.625"/>
                          <dgm:adj idx="2" val="0.2083"/>
                        </dgm:adjLst>
                      </dgm:shape>
                    </dgm:if>
                    <dgm:else name="Name28">
                      <dgm:shape xmlns:r="http://schemas.openxmlformats.org/officeDocument/2006/relationships" type="wedgeRectCallout" r:blip="">
                        <dgm:adjLst>
                          <dgm:adj idx="1" val="-0.625"/>
                          <dgm:adj idx="2" val="0.2083"/>
                        </dgm:adjLst>
                      </dgm:shape>
                    </dgm:else>
                  </dgm:choose>
                </dgm:else>
              </dgm:choose>
            </dgm:else>
          </dgm:choose>
          <dgm:presOf axis="des" ptType="node"/>
        </dgm:layoutNode>
      </dgm:forEach>
    </dgm:forEach>
    <dgm:forEach name="Name29" axis="ch" ptType="node" st="7" cnt="1">
      <dgm:layoutNode name="ChildAccent7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7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3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7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34" axis="ch" ptType="node" st="6" cnt="1">
      <dgm:layoutNode name="ChildAccent6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  <dgm:layoutNode name="Child6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3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6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39" axis="ch" ptType="node" st="5" cnt="1">
      <dgm:layoutNode name="Child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  <dgm:layoutNode name="Child5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4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5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44" axis="ch" ptType="node" st="4" cnt="1">
      <dgm:layoutNode name="ChildAccent4">
        <dgm:alg type="sp"/>
        <dgm:shape xmlns:r="http://schemas.openxmlformats.org/officeDocument/2006/relationships" r:blip="">
          <dgm:adjLst/>
        </dgm:shape>
        <dgm:presOf/>
        <dgm:constrLst/>
        <dgm:forEach name="Name45" ref="accent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4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4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49" axis="ch" ptType="node" st="3" cnt="1">
      <dgm:layoutNode name="ChildAccent3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Child3" styleLbl="revTx">
        <dgm:varLst>
          <dgm:chMax val="0"/>
          <dgm:chPref val="0"/>
          <dgm:bulletEnabled val="1"/>
        </dgm:varLst>
        <dgm:choose name="Name51">
          <dgm:if name="Name5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5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3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54" axis="ch" ptType="node" st="2" cnt="1">
      <dgm:layoutNode name="ChildAccent2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  <dgm:layoutNode name="Child2" styleLbl="revTx">
        <dgm:varLst>
          <dgm:chMax val="0"/>
          <dgm:chPref val="0"/>
          <dgm:bulletEnabled val="1"/>
        </dgm:varLst>
        <dgm:choose name="Name56">
          <dgm:if name="Name5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5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2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59" axis="ch" ptType="node" cnt="1">
      <dgm:layoutNode name="ChildAccent1">
        <dgm:alg type="sp"/>
        <dgm:shape xmlns:r="http://schemas.openxmlformats.org/officeDocument/2006/relationships" r:blip="">
          <dgm:adjLst/>
        </dgm:shape>
        <dgm:presOf/>
        <dgm:constrLst/>
        <dgm:forEach name="Name60" ref="accentRepeat"/>
      </dgm:layoutNode>
      <dgm:layoutNode name="Child1" styleLbl="revTx">
        <dgm:varLst>
          <dgm:chMax val="0"/>
          <dgm:chPref val="0"/>
          <dgm:bulletEnabled val="1"/>
        </dgm:varLst>
        <dgm:choose name="Name61">
          <dgm:if name="Name6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6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1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8" y="0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613C8-3238-4230-822F-A82B8BB1F3E7}" type="datetimeFigureOut">
              <a:rPr lang="fr-CH" smtClean="0"/>
              <a:pPr/>
              <a:t>08.07.2014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3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8" y="9119473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D2695-37AF-4FA6-8463-A2BFEC40EA16}" type="slidenum">
              <a:rPr lang="fr-CH" smtClean="0"/>
              <a:pPr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05185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8" y="0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95402-A5E7-4D56-A0AC-0BA1C5E8CB3B}" type="datetimeFigureOut">
              <a:rPr lang="fr-CH" smtClean="0"/>
              <a:pPr/>
              <a:t>08.07.2014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560570"/>
            <a:ext cx="5852160" cy="43205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3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8" y="9119473"/>
            <a:ext cx="3169920" cy="4800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A08209-7E25-40EA-BC5D-575954C72630}" type="slidenum">
              <a:rPr lang="fr-CH" smtClean="0"/>
              <a:pPr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39471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08209-7E25-40EA-BC5D-575954C72630}" type="slidenum">
              <a:rPr lang="fr-CH" smtClean="0"/>
              <a:pPr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08379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1200" dirty="0" smtClean="0"/>
              <a:t>Full text:</a:t>
            </a:r>
          </a:p>
          <a:p>
            <a:pPr>
              <a:buFont typeface="Wingdings" pitchFamily="2" charset="2"/>
              <a:buChar char="ü"/>
            </a:pPr>
            <a:endParaRPr lang="en-GB" sz="1200" dirty="0" smtClean="0"/>
          </a:p>
          <a:p>
            <a:pPr>
              <a:buFont typeface="Wingdings" pitchFamily="2" charset="2"/>
              <a:buChar char="ü"/>
            </a:pPr>
            <a:r>
              <a:rPr lang="en-GB" sz="1200" dirty="0" smtClean="0"/>
              <a:t>SNA has become a more flexible support modality complementing National Programmes (and Tier 2)</a:t>
            </a:r>
          </a:p>
          <a:p>
            <a:pPr>
              <a:buFont typeface="Wingdings" pitchFamily="2" charset="2"/>
              <a:buChar char="ü"/>
            </a:pPr>
            <a:r>
              <a:rPr lang="en-GB" sz="1200" dirty="0" smtClean="0"/>
              <a:t>Support across levels (national, regional and global) through its categories of support  - </a:t>
            </a:r>
            <a:r>
              <a:rPr lang="en-GB" sz="1200" i="1" dirty="0" smtClean="0"/>
              <a:t>International Support Functions</a:t>
            </a:r>
            <a:r>
              <a:rPr lang="en-GB" sz="1200" dirty="0" smtClean="0"/>
              <a:t>, </a:t>
            </a:r>
            <a:r>
              <a:rPr lang="en-GB" sz="1200" i="1" dirty="0" smtClean="0"/>
              <a:t>Country Specific  Support </a:t>
            </a:r>
            <a:r>
              <a:rPr lang="en-GB" sz="1200" dirty="0" smtClean="0"/>
              <a:t>and </a:t>
            </a:r>
            <a:r>
              <a:rPr lang="en-GB" sz="1200" i="1" dirty="0" smtClean="0"/>
              <a:t>Secretariat</a:t>
            </a:r>
            <a:r>
              <a:rPr lang="en-GB" sz="1200" dirty="0" smtClean="0"/>
              <a:t> </a:t>
            </a:r>
          </a:p>
          <a:p>
            <a:pPr marL="534988" indent="-260350"/>
            <a:r>
              <a:rPr lang="en-GB" sz="1200" dirty="0" smtClean="0"/>
              <a:t>Increased country specific support - through requests for targeted support  (31 requests approved) and backstopping to more than</a:t>
            </a:r>
            <a:r>
              <a:rPr lang="en-GB" sz="1200" dirty="0" smtClean="0">
                <a:solidFill>
                  <a:srgbClr val="FF0000"/>
                </a:solidFill>
              </a:rPr>
              <a:t> x </a:t>
            </a:r>
            <a:r>
              <a:rPr lang="en-GB" sz="1200" dirty="0" smtClean="0"/>
              <a:t>countries in total. </a:t>
            </a:r>
          </a:p>
          <a:p>
            <a:pPr marL="534988" indent="-260350"/>
            <a:r>
              <a:rPr lang="en-GB" sz="1200" dirty="0" smtClean="0"/>
              <a:t>Provision of funding for country or regional needs assessments for further tailoring of support</a:t>
            </a:r>
          </a:p>
          <a:p>
            <a:pPr marL="274638" indent="-274638">
              <a:buFont typeface="Wingdings" pitchFamily="2" charset="2"/>
              <a:buChar char="ü"/>
            </a:pPr>
            <a:r>
              <a:rPr lang="en-GB" sz="1200" dirty="0" smtClean="0"/>
              <a:t>Knowledge, learning and good practices synthesised and shared and south to south exchange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08209-7E25-40EA-BC5D-575954C72630}" type="slidenum">
              <a:rPr lang="fr-CH" smtClean="0"/>
              <a:pPr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9144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E" sz="2000" dirty="0" smtClean="0"/>
              <a:t>Roadmap for addressing longer term issues: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08209-7E25-40EA-BC5D-575954C72630}" type="slidenum">
              <a:rPr lang="fr-CH" smtClean="0"/>
              <a:pPr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58272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08209-7E25-40EA-BC5D-575954C72630}" type="slidenum">
              <a:rPr lang="fr-CH" smtClean="0"/>
              <a:pPr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67526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08209-7E25-40EA-BC5D-575954C72630}" type="slidenum">
              <a:rPr lang="fr-CH" smtClean="0"/>
              <a:pPr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06314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sz="1600" b="1" dirty="0" err="1" smtClean="0">
                <a:solidFill>
                  <a:srgbClr val="2C986F"/>
                </a:solidFill>
              </a:rPr>
              <a:t>Outcome</a:t>
            </a:r>
            <a:r>
              <a:rPr lang="fr-CH" sz="1600" b="1" dirty="0" smtClean="0">
                <a:solidFill>
                  <a:srgbClr val="2C986F"/>
                </a:solidFill>
              </a:rPr>
              <a:t> 3. </a:t>
            </a:r>
            <a:r>
              <a:rPr lang="en-US" sz="1200" b="1" dirty="0" smtClean="0"/>
              <a:t>National systems for transparent, equitable, credible and accountable management of REDD+ funding </a:t>
            </a:r>
          </a:p>
          <a:p>
            <a:endParaRPr lang="fr-CH" sz="12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1200" dirty="0" err="1" smtClean="0"/>
              <a:t>Some</a:t>
            </a:r>
            <a:r>
              <a:rPr lang="fr-CH" sz="1200" dirty="0" smtClean="0"/>
              <a:t> Outputs </a:t>
            </a:r>
            <a:r>
              <a:rPr lang="fr-CH" sz="1200" dirty="0" err="1" smtClean="0"/>
              <a:t>absorbed</a:t>
            </a:r>
            <a:r>
              <a:rPr lang="fr-CH" sz="1200" dirty="0" smtClean="0"/>
              <a:t> by </a:t>
            </a:r>
            <a:r>
              <a:rPr lang="fr-CH" sz="1200" dirty="0" err="1" smtClean="0"/>
              <a:t>Outcome</a:t>
            </a:r>
            <a:r>
              <a:rPr lang="fr-CH" sz="1200" dirty="0" smtClean="0"/>
              <a:t> 2 as per major </a:t>
            </a:r>
            <a:r>
              <a:rPr lang="fr-CH" sz="1200" dirty="0" err="1" smtClean="0"/>
              <a:t>review</a:t>
            </a:r>
            <a:r>
              <a:rPr lang="fr-CH" sz="1200" dirty="0" smtClean="0"/>
              <a:t>  </a:t>
            </a:r>
            <a:r>
              <a:rPr lang="fr-CH" sz="1200" dirty="0" err="1" smtClean="0"/>
              <a:t>approved</a:t>
            </a:r>
            <a:r>
              <a:rPr lang="fr-CH" sz="1200" dirty="0" smtClean="0"/>
              <a:t> at PB9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1200" dirty="0" err="1" smtClean="0"/>
              <a:t>Two</a:t>
            </a:r>
            <a:r>
              <a:rPr lang="fr-CH" sz="1200" dirty="0" smtClean="0"/>
              <a:t> Outputs </a:t>
            </a:r>
            <a:r>
              <a:rPr lang="fr-CH" sz="1200" dirty="0" err="1" smtClean="0"/>
              <a:t>deferred</a:t>
            </a:r>
            <a:endParaRPr lang="fr-CH" sz="1200" dirty="0" smtClean="0"/>
          </a:p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08209-7E25-40EA-BC5D-575954C72630}" type="slidenum">
              <a:rPr lang="fr-CH" smtClean="0"/>
              <a:pPr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52661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08209-7E25-40EA-BC5D-575954C72630}" type="slidenum">
              <a:rPr lang="fr-CH" smtClean="0"/>
              <a:pPr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07758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08/07/2014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08/07/2014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699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08/07/2014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08/07/2014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08/07/2014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08/07/2014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828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08/07/2014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-redd.org/" TargetMode="External"/><Relationship Id="rId2" Type="http://schemas.openxmlformats.org/officeDocument/2006/relationships/hyperlink" Target="mailto:Thais.Juvenal@un-redd.org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219200"/>
            <a:ext cx="8458200" cy="5486400"/>
          </a:xfrm>
        </p:spPr>
        <p:txBody>
          <a:bodyPr>
            <a:normAutofit fontScale="55000" lnSpcReduction="20000"/>
          </a:bodyPr>
          <a:lstStyle/>
          <a:p>
            <a:endParaRPr lang="en-US" sz="4000" b="1" dirty="0" smtClean="0">
              <a:solidFill>
                <a:schemeClr val="tx1"/>
              </a:solidFill>
            </a:endParaRPr>
          </a:p>
          <a:p>
            <a:r>
              <a:rPr lang="en-US" sz="5800" b="1" dirty="0" smtClean="0">
                <a:solidFill>
                  <a:schemeClr val="tx1"/>
                </a:solidFill>
              </a:rPr>
              <a:t>Support </a:t>
            </a:r>
            <a:r>
              <a:rPr lang="en-US" sz="5800" b="1" dirty="0">
                <a:solidFill>
                  <a:schemeClr val="tx1"/>
                </a:solidFill>
              </a:rPr>
              <a:t>to National REDD+ Action: </a:t>
            </a:r>
            <a:endParaRPr lang="en-US" sz="5800" b="1" dirty="0" smtClean="0">
              <a:solidFill>
                <a:schemeClr val="tx1"/>
              </a:solidFill>
            </a:endParaRPr>
          </a:p>
          <a:p>
            <a:r>
              <a:rPr lang="en-US" sz="5800" b="1" dirty="0" smtClean="0">
                <a:solidFill>
                  <a:schemeClr val="tx1"/>
                </a:solidFill>
              </a:rPr>
              <a:t>Global </a:t>
            </a:r>
            <a:r>
              <a:rPr lang="en-US" sz="5800" b="1" dirty="0" err="1">
                <a:solidFill>
                  <a:schemeClr val="tx1"/>
                </a:solidFill>
              </a:rPr>
              <a:t>Programme</a:t>
            </a:r>
            <a:r>
              <a:rPr lang="en-US" sz="5800" b="1" dirty="0">
                <a:solidFill>
                  <a:schemeClr val="tx1"/>
                </a:solidFill>
              </a:rPr>
              <a:t> Framework 2011-2015 (SNA) </a:t>
            </a:r>
          </a:p>
          <a:p>
            <a:endParaRPr lang="en-US" sz="5800" b="1" dirty="0" smtClean="0">
              <a:solidFill>
                <a:schemeClr val="tx1"/>
              </a:solidFill>
            </a:endParaRPr>
          </a:p>
          <a:p>
            <a:r>
              <a:rPr lang="en-US" sz="5800" b="1" dirty="0" smtClean="0">
                <a:solidFill>
                  <a:schemeClr val="tx1"/>
                </a:solidFill>
              </a:rPr>
              <a:t>Work </a:t>
            </a:r>
            <a:r>
              <a:rPr lang="en-US" sz="5800" b="1" dirty="0">
                <a:solidFill>
                  <a:schemeClr val="tx1"/>
                </a:solidFill>
              </a:rPr>
              <a:t>Plan and Budget </a:t>
            </a:r>
            <a:r>
              <a:rPr lang="en-US" sz="5800" b="1" dirty="0" smtClean="0">
                <a:solidFill>
                  <a:schemeClr val="tx1"/>
                </a:solidFill>
              </a:rPr>
              <a:t>2015</a:t>
            </a:r>
            <a:endParaRPr lang="en-US" sz="5800" b="1" dirty="0">
              <a:solidFill>
                <a:schemeClr val="tx1"/>
              </a:solidFill>
            </a:endParaRPr>
          </a:p>
          <a:p>
            <a:endParaRPr lang="en-US" sz="38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3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r>
              <a:rPr lang="en-US" sz="4000" b="1" dirty="0">
                <a:solidFill>
                  <a:schemeClr val="tx1"/>
                </a:solidFill>
                <a:latin typeface="Helvetica" pitchFamily="34" charset="0"/>
                <a:cs typeface="Helvetica" pitchFamily="34" charset="0"/>
              </a:rPr>
              <a:t>Information and Knowledge Sharing Sessions</a:t>
            </a:r>
            <a:endParaRPr lang="en-GB" sz="4000" b="1" dirty="0">
              <a:solidFill>
                <a:schemeClr val="tx1"/>
              </a:solidFill>
              <a:latin typeface="Helvetica" pitchFamily="34" charset="0"/>
              <a:cs typeface="Helvetica" pitchFamily="34" charset="0"/>
            </a:endParaRPr>
          </a:p>
          <a:p>
            <a:endParaRPr lang="en-US" sz="4000" b="1" dirty="0" smtClean="0">
              <a:solidFill>
                <a:schemeClr val="tx1"/>
              </a:solidFill>
              <a:latin typeface="Helvetica" pitchFamily="34" charset="0"/>
              <a:cs typeface="Helvetica" pitchFamily="34" charset="0"/>
            </a:endParaRPr>
          </a:p>
          <a:p>
            <a:r>
              <a:rPr lang="en-US" sz="4000" b="1" dirty="0" smtClean="0">
                <a:solidFill>
                  <a:schemeClr val="tx1"/>
                </a:solidFill>
                <a:latin typeface="Helvetica" pitchFamily="34" charset="0"/>
                <a:cs typeface="Helvetica" pitchFamily="34" charset="0"/>
              </a:rPr>
              <a:t>Twelfth </a:t>
            </a:r>
            <a:r>
              <a:rPr lang="en-US" sz="4000" b="1" dirty="0">
                <a:solidFill>
                  <a:schemeClr val="tx1"/>
                </a:solidFill>
                <a:latin typeface="Helvetica" pitchFamily="34" charset="0"/>
                <a:cs typeface="Helvetica" pitchFamily="34" charset="0"/>
              </a:rPr>
              <a:t>Policy Board meeting</a:t>
            </a: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500" dirty="0" smtClean="0">
              <a:solidFill>
                <a:schemeClr val="tx1"/>
              </a:solidFill>
            </a:endParaRPr>
          </a:p>
          <a:p>
            <a:endParaRPr lang="en-US" sz="700" dirty="0" smtClean="0">
              <a:solidFill>
                <a:schemeClr val="tx1"/>
              </a:solidFill>
            </a:endParaRPr>
          </a:p>
          <a:p>
            <a:r>
              <a:rPr lang="en-US" sz="4000" dirty="0" smtClean="0">
                <a:solidFill>
                  <a:schemeClr val="tx1"/>
                </a:solidFill>
              </a:rPr>
              <a:t>Lima</a:t>
            </a:r>
            <a:r>
              <a:rPr lang="en-US" sz="4000" dirty="0">
                <a:solidFill>
                  <a:schemeClr val="tx1"/>
                </a:solidFill>
              </a:rPr>
              <a:t>, Peru</a:t>
            </a:r>
          </a:p>
          <a:p>
            <a:r>
              <a:rPr lang="en-US" sz="4000" dirty="0">
                <a:solidFill>
                  <a:schemeClr val="tx1"/>
                </a:solidFill>
              </a:rPr>
              <a:t>7 July 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7620000" cy="838200"/>
          </a:xfr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>
            <a:noAutofit/>
          </a:bodyPr>
          <a:lstStyle/>
          <a:p>
            <a:r>
              <a:rPr lang="en-US" sz="3200" b="1" dirty="0"/>
              <a:t>SNA Work Plan and Budget </a:t>
            </a:r>
            <a:r>
              <a:rPr lang="en-US" sz="3200" b="1" dirty="0" smtClean="0"/>
              <a:t>2015</a:t>
            </a:r>
            <a:endParaRPr lang="fr-CH" sz="3200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14001570"/>
              </p:ext>
            </p:extLst>
          </p:nvPr>
        </p:nvGraphicFramePr>
        <p:xfrm>
          <a:off x="533400" y="2133600"/>
          <a:ext cx="8001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/>
          <p:nvPr/>
        </p:nvSpPr>
        <p:spPr>
          <a:xfrm>
            <a:off x="3352800" y="1371600"/>
            <a:ext cx="22509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/>
              <a:t>OUTLINE</a:t>
            </a:r>
            <a:endParaRPr lang="fr-CH" sz="4400" dirty="0"/>
          </a:p>
        </p:txBody>
      </p:sp>
    </p:spTree>
    <p:extLst>
      <p:ext uri="{BB962C8B-B14F-4D97-AF65-F5344CB8AC3E}">
        <p14:creationId xmlns:p14="http://schemas.microsoft.com/office/powerpoint/2010/main" val="156380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>
            <a:normAutofit/>
          </a:bodyPr>
          <a:lstStyle/>
          <a:p>
            <a:r>
              <a:rPr lang="fr-CH" sz="4000" b="1" dirty="0" smtClean="0"/>
              <a:t>BACKGROUND  </a:t>
            </a:r>
            <a:endParaRPr lang="fr-CH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458200" cy="46482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en-GB" sz="3200" b="1" dirty="0" smtClean="0">
                <a:solidFill>
                  <a:schemeClr val="accent1">
                    <a:lumMod val="75000"/>
                  </a:schemeClr>
                </a:solidFill>
              </a:rPr>
              <a:t>Aims at </a:t>
            </a:r>
            <a:r>
              <a:rPr lang="en-GB" sz="2400" dirty="0" smtClean="0"/>
              <a:t>providing the underlying structure for the UN-REDD Programme provision of support to countries</a:t>
            </a:r>
          </a:p>
          <a:p>
            <a:pPr marL="0" indent="0">
              <a:buNone/>
            </a:pPr>
            <a:endParaRPr lang="en-GB" sz="1100" dirty="0" smtClean="0"/>
          </a:p>
          <a:p>
            <a:pPr>
              <a:buFont typeface="Wingdings" pitchFamily="2" charset="2"/>
              <a:buChar char="ü"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</a:rPr>
              <a:t>Scoped to </a:t>
            </a:r>
            <a:r>
              <a:rPr lang="en-GB" sz="2400" dirty="0" smtClean="0"/>
              <a:t>advance understanding and implementation of REDD+ at all levels  </a:t>
            </a:r>
          </a:p>
          <a:p>
            <a:pPr>
              <a:buFont typeface="Wingdings" pitchFamily="2" charset="2"/>
              <a:buChar char="ü"/>
            </a:pPr>
            <a:endParaRPr lang="en-GB" sz="1100" dirty="0" smtClean="0"/>
          </a:p>
          <a:p>
            <a:pPr>
              <a:buFont typeface="Wingdings" pitchFamily="2" charset="2"/>
              <a:buChar char="ü"/>
            </a:pPr>
            <a:r>
              <a:rPr lang="en-GB" sz="2400" dirty="0" smtClean="0"/>
              <a:t>Includes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</a:rPr>
              <a:t>different categories of support </a:t>
            </a:r>
            <a:r>
              <a:rPr lang="en-GB" sz="2400" dirty="0" smtClean="0"/>
              <a:t>- </a:t>
            </a:r>
            <a:r>
              <a:rPr lang="en-GB" sz="2400" i="1" dirty="0" smtClean="0"/>
              <a:t>International </a:t>
            </a:r>
            <a:r>
              <a:rPr lang="en-GB" sz="2400" i="1" dirty="0"/>
              <a:t>Support Functions</a:t>
            </a:r>
            <a:r>
              <a:rPr lang="en-GB" sz="2400" dirty="0"/>
              <a:t>, </a:t>
            </a:r>
            <a:r>
              <a:rPr lang="en-GB" sz="2400" i="1" dirty="0"/>
              <a:t>Country Specific  Support </a:t>
            </a:r>
            <a:r>
              <a:rPr lang="en-GB" sz="2400" dirty="0"/>
              <a:t>and </a:t>
            </a:r>
            <a:r>
              <a:rPr lang="en-GB" sz="2400" i="1" dirty="0"/>
              <a:t>Secretariat</a:t>
            </a:r>
            <a:r>
              <a:rPr lang="en-GB" sz="2400" dirty="0"/>
              <a:t> </a:t>
            </a:r>
            <a:r>
              <a:rPr lang="en-GB" sz="2400" dirty="0" smtClean="0"/>
              <a:t>for ensuring delivery of technical support countries</a:t>
            </a:r>
          </a:p>
          <a:p>
            <a:pPr>
              <a:buFont typeface="Wingdings" pitchFamily="2" charset="2"/>
              <a:buChar char="ü"/>
            </a:pPr>
            <a:endParaRPr lang="en-GB" sz="1100" dirty="0"/>
          </a:p>
          <a:p>
            <a:pPr marL="274638" indent="-274638">
              <a:buFont typeface="Wingdings" pitchFamily="2" charset="2"/>
              <a:buChar char="ü"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</a:rPr>
              <a:t>Contributes to </a:t>
            </a:r>
            <a:r>
              <a:rPr lang="en-GB" sz="2400" dirty="0"/>
              <a:t>global knowledge on REDD</a:t>
            </a:r>
            <a:r>
              <a:rPr lang="en-GB" sz="2400" dirty="0" smtClean="0"/>
              <a:t>+.</a:t>
            </a:r>
          </a:p>
          <a:p>
            <a:pPr marL="274638" indent="-274638">
              <a:buFont typeface="Wingdings" pitchFamily="2" charset="2"/>
              <a:buChar char="ü"/>
            </a:pPr>
            <a:endParaRPr lang="en-GB" sz="1100" dirty="0"/>
          </a:p>
          <a:p>
            <a:pPr marL="274638" indent="-274638">
              <a:buFont typeface="Wingdings" pitchFamily="2" charset="2"/>
              <a:buChar char="ü"/>
            </a:pPr>
            <a:r>
              <a:rPr lang="en-GB" sz="2400" dirty="0" smtClean="0"/>
              <a:t>Provides more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</a:rPr>
              <a:t>flexible approaches </a:t>
            </a:r>
            <a:r>
              <a:rPr lang="en-GB" sz="2400" dirty="0"/>
              <a:t>of delivery </a:t>
            </a:r>
            <a:r>
              <a:rPr lang="en-GB" sz="2400" dirty="0" smtClean="0"/>
              <a:t>that complement National Programmes, and addresses evolving country specific needs. </a:t>
            </a:r>
          </a:p>
        </p:txBody>
      </p:sp>
    </p:spTree>
    <p:extLst>
      <p:ext uri="{BB962C8B-B14F-4D97-AF65-F5344CB8AC3E}">
        <p14:creationId xmlns:p14="http://schemas.microsoft.com/office/powerpoint/2010/main" val="418179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6394960" y="2553919"/>
            <a:ext cx="1174968" cy="70052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304857"/>
                </a:lnTo>
                <a:lnTo>
                  <a:pt x="970426" y="304857"/>
                </a:lnTo>
                <a:lnTo>
                  <a:pt x="970426" y="479212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reeform 5"/>
          <p:cNvSpPr/>
          <p:nvPr/>
        </p:nvSpPr>
        <p:spPr>
          <a:xfrm>
            <a:off x="2373086" y="2535587"/>
            <a:ext cx="1025786" cy="52289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965829" y="0"/>
                </a:moveTo>
                <a:lnTo>
                  <a:pt x="965829" y="304857"/>
                </a:lnTo>
                <a:lnTo>
                  <a:pt x="0" y="304857"/>
                </a:lnTo>
                <a:lnTo>
                  <a:pt x="0" y="479212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 6"/>
          <p:cNvSpPr/>
          <p:nvPr/>
        </p:nvSpPr>
        <p:spPr>
          <a:xfrm>
            <a:off x="3095398" y="1638420"/>
            <a:ext cx="3519569" cy="891794"/>
          </a:xfrm>
          <a:custGeom>
            <a:avLst/>
            <a:gdLst>
              <a:gd name="connsiteX0" fmla="*/ 0 w 2249436"/>
              <a:gd name="connsiteY0" fmla="*/ 0 h 723078"/>
              <a:gd name="connsiteX1" fmla="*/ 2249436 w 2249436"/>
              <a:gd name="connsiteY1" fmla="*/ 0 h 723078"/>
              <a:gd name="connsiteX2" fmla="*/ 2249436 w 2249436"/>
              <a:gd name="connsiteY2" fmla="*/ 723078 h 723078"/>
              <a:gd name="connsiteX3" fmla="*/ 0 w 2249436"/>
              <a:gd name="connsiteY3" fmla="*/ 723078 h 723078"/>
              <a:gd name="connsiteX4" fmla="*/ 0 w 2249436"/>
              <a:gd name="connsiteY4" fmla="*/ 0 h 723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9436" h="723078">
                <a:moveTo>
                  <a:pt x="0" y="0"/>
                </a:moveTo>
                <a:lnTo>
                  <a:pt x="2249436" y="0"/>
                </a:lnTo>
                <a:lnTo>
                  <a:pt x="2249436" y="723078"/>
                </a:lnTo>
                <a:lnTo>
                  <a:pt x="0" y="72307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05443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400" b="1" kern="1200" dirty="0" smtClean="0">
                <a:solidFill>
                  <a:schemeClr val="bg1">
                    <a:lumMod val="95000"/>
                  </a:schemeClr>
                </a:solidFill>
              </a:rPr>
              <a:t>SNA</a:t>
            </a:r>
          </a:p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400" b="1" dirty="0" err="1" smtClean="0">
                <a:solidFill>
                  <a:schemeClr val="bg1">
                    <a:lumMod val="95000"/>
                  </a:schemeClr>
                </a:solidFill>
              </a:rPr>
              <a:t>Categories</a:t>
            </a:r>
            <a:r>
              <a:rPr lang="fr-CH" sz="2400" b="1" dirty="0" smtClean="0">
                <a:solidFill>
                  <a:schemeClr val="bg1">
                    <a:lumMod val="95000"/>
                  </a:schemeClr>
                </a:solidFill>
              </a:rPr>
              <a:t> of support</a:t>
            </a:r>
            <a:endParaRPr lang="fr-CH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1213360" y="3058482"/>
            <a:ext cx="2487397" cy="1041715"/>
          </a:xfrm>
          <a:custGeom>
            <a:avLst/>
            <a:gdLst>
              <a:gd name="connsiteX0" fmla="*/ 0 w 1443223"/>
              <a:gd name="connsiteY0" fmla="*/ 0 h 747236"/>
              <a:gd name="connsiteX1" fmla="*/ 1443223 w 1443223"/>
              <a:gd name="connsiteY1" fmla="*/ 0 h 747236"/>
              <a:gd name="connsiteX2" fmla="*/ 1443223 w 1443223"/>
              <a:gd name="connsiteY2" fmla="*/ 747236 h 747236"/>
              <a:gd name="connsiteX3" fmla="*/ 0 w 1443223"/>
              <a:gd name="connsiteY3" fmla="*/ 747236 h 747236"/>
              <a:gd name="connsiteX4" fmla="*/ 0 w 1443223"/>
              <a:gd name="connsiteY4" fmla="*/ 0 h 747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3223" h="747236">
                <a:moveTo>
                  <a:pt x="0" y="0"/>
                </a:moveTo>
                <a:lnTo>
                  <a:pt x="1443223" y="0"/>
                </a:lnTo>
                <a:lnTo>
                  <a:pt x="1443223" y="747236"/>
                </a:lnTo>
                <a:lnTo>
                  <a:pt x="0" y="74723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350" tIns="6350" rIns="6350" bIns="105443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000" b="1" kern="1200" dirty="0" smtClean="0"/>
              <a:t>International support </a:t>
            </a:r>
            <a:r>
              <a:rPr lang="fr-CH" sz="2000" b="1" kern="1200" dirty="0" err="1" smtClean="0"/>
              <a:t>functions</a:t>
            </a:r>
            <a:endParaRPr lang="fr-CH" sz="2000" b="1" kern="1200" dirty="0"/>
          </a:p>
        </p:txBody>
      </p:sp>
      <p:sp>
        <p:nvSpPr>
          <p:cNvPr id="9" name="Freeform 8"/>
          <p:cNvSpPr/>
          <p:nvPr/>
        </p:nvSpPr>
        <p:spPr>
          <a:xfrm>
            <a:off x="3808447" y="3052639"/>
            <a:ext cx="2286000" cy="1041714"/>
          </a:xfrm>
          <a:custGeom>
            <a:avLst/>
            <a:gdLst>
              <a:gd name="connsiteX0" fmla="*/ 0 w 1443223"/>
              <a:gd name="connsiteY0" fmla="*/ 0 h 747236"/>
              <a:gd name="connsiteX1" fmla="*/ 1443223 w 1443223"/>
              <a:gd name="connsiteY1" fmla="*/ 0 h 747236"/>
              <a:gd name="connsiteX2" fmla="*/ 1443223 w 1443223"/>
              <a:gd name="connsiteY2" fmla="*/ 747236 h 747236"/>
              <a:gd name="connsiteX3" fmla="*/ 0 w 1443223"/>
              <a:gd name="connsiteY3" fmla="*/ 747236 h 747236"/>
              <a:gd name="connsiteX4" fmla="*/ 0 w 1443223"/>
              <a:gd name="connsiteY4" fmla="*/ 0 h 747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3223" h="747236">
                <a:moveTo>
                  <a:pt x="0" y="0"/>
                </a:moveTo>
                <a:lnTo>
                  <a:pt x="1443223" y="0"/>
                </a:lnTo>
                <a:lnTo>
                  <a:pt x="1443223" y="747236"/>
                </a:lnTo>
                <a:lnTo>
                  <a:pt x="0" y="74723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350" tIns="6350" rIns="6350" bIns="105443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000" b="1" kern="1200" dirty="0" smtClean="0"/>
              <a:t>Country </a:t>
            </a:r>
            <a:r>
              <a:rPr lang="fr-CH" sz="2000" b="1" kern="1200" dirty="0" err="1" smtClean="0"/>
              <a:t>specific</a:t>
            </a:r>
            <a:r>
              <a:rPr lang="fr-CH" sz="2000" b="1" kern="1200" dirty="0" smtClean="0"/>
              <a:t> support</a:t>
            </a:r>
          </a:p>
        </p:txBody>
      </p:sp>
      <p:sp>
        <p:nvSpPr>
          <p:cNvPr id="10" name="Freeform 9"/>
          <p:cNvSpPr/>
          <p:nvPr/>
        </p:nvSpPr>
        <p:spPr>
          <a:xfrm>
            <a:off x="6242561" y="3071740"/>
            <a:ext cx="2209799" cy="1022613"/>
          </a:xfrm>
          <a:custGeom>
            <a:avLst/>
            <a:gdLst>
              <a:gd name="connsiteX0" fmla="*/ 0 w 1354421"/>
              <a:gd name="connsiteY0" fmla="*/ 0 h 255054"/>
              <a:gd name="connsiteX1" fmla="*/ 1354421 w 1354421"/>
              <a:gd name="connsiteY1" fmla="*/ 0 h 255054"/>
              <a:gd name="connsiteX2" fmla="*/ 1354421 w 1354421"/>
              <a:gd name="connsiteY2" fmla="*/ 255054 h 255054"/>
              <a:gd name="connsiteX3" fmla="*/ 0 w 1354421"/>
              <a:gd name="connsiteY3" fmla="*/ 255054 h 255054"/>
              <a:gd name="connsiteX4" fmla="*/ 0 w 1354421"/>
              <a:gd name="connsiteY4" fmla="*/ 0 h 255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4421" h="255054">
                <a:moveTo>
                  <a:pt x="0" y="0"/>
                </a:moveTo>
                <a:lnTo>
                  <a:pt x="1354421" y="0"/>
                </a:lnTo>
                <a:lnTo>
                  <a:pt x="1354421" y="255054"/>
                </a:lnTo>
                <a:lnTo>
                  <a:pt x="0" y="255054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350" tIns="6350" rIns="6350" bIns="105443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000" b="1" dirty="0" err="1"/>
              <a:t>Secretariat</a:t>
            </a:r>
            <a:endParaRPr lang="fr-CH" sz="2000" b="1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4951426" y="2533890"/>
            <a:ext cx="0" cy="524592"/>
          </a:xfrm>
          <a:prstGeom prst="lin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880555" y="4122141"/>
            <a:ext cx="101402" cy="382444"/>
          </a:xfrm>
          <a:prstGeom prst="lin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001007" y="4110319"/>
            <a:ext cx="174753" cy="394266"/>
          </a:xfrm>
          <a:prstGeom prst="lin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cxnSp>
      <p:sp>
        <p:nvSpPr>
          <p:cNvPr id="15" name="Rounded Rectangle 14"/>
          <p:cNvSpPr/>
          <p:nvPr/>
        </p:nvSpPr>
        <p:spPr>
          <a:xfrm>
            <a:off x="5088383" y="4490525"/>
            <a:ext cx="1613960" cy="84347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dirty="0" err="1">
                <a:solidFill>
                  <a:schemeClr val="tx1"/>
                </a:solidFill>
              </a:rPr>
              <a:t>Backstopping</a:t>
            </a:r>
            <a:endParaRPr lang="fr-CH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320320" y="4518241"/>
            <a:ext cx="1680687" cy="815759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dirty="0" err="1" smtClean="0">
                <a:solidFill>
                  <a:schemeClr val="tx1"/>
                </a:solidFill>
              </a:rPr>
              <a:t>Targeted</a:t>
            </a:r>
            <a:r>
              <a:rPr lang="fr-CH" dirty="0" smtClean="0">
                <a:solidFill>
                  <a:schemeClr val="tx1"/>
                </a:solidFill>
              </a:rPr>
              <a:t> support</a:t>
            </a:r>
            <a:endParaRPr lang="fr-CH" dirty="0">
              <a:solidFill>
                <a:schemeClr val="tx1"/>
              </a:solidFill>
            </a:endParaRPr>
          </a:p>
        </p:txBody>
      </p:sp>
      <p:cxnSp>
        <p:nvCxnSpPr>
          <p:cNvPr id="17" name="Straight Connector 16"/>
          <p:cNvCxnSpPr>
            <a:endCxn id="18" idx="0"/>
          </p:cNvCxnSpPr>
          <p:nvPr/>
        </p:nvCxnSpPr>
        <p:spPr>
          <a:xfrm>
            <a:off x="2500503" y="4094353"/>
            <a:ext cx="1" cy="1392047"/>
          </a:xfrm>
          <a:prstGeom prst="lin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cxnSp>
      <p:sp>
        <p:nvSpPr>
          <p:cNvPr id="18" name="Rounded Rectangle 17"/>
          <p:cNvSpPr/>
          <p:nvPr/>
        </p:nvSpPr>
        <p:spPr>
          <a:xfrm>
            <a:off x="0" y="5486400"/>
            <a:ext cx="5001007" cy="1265251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b="1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6836" y="5486400"/>
            <a:ext cx="4824420" cy="12003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fr-CH" dirty="0" err="1"/>
              <a:t>Development</a:t>
            </a:r>
            <a:r>
              <a:rPr lang="fr-CH" dirty="0"/>
              <a:t> of </a:t>
            </a:r>
            <a:r>
              <a:rPr lang="fr-CH" dirty="0" err="1" smtClean="0"/>
              <a:t>approaches</a:t>
            </a:r>
            <a:r>
              <a:rPr lang="fr-CH" dirty="0" smtClean="0"/>
              <a:t>, guidelines, </a:t>
            </a:r>
            <a:r>
              <a:rPr lang="en-US" dirty="0" smtClean="0"/>
              <a:t>tools</a:t>
            </a:r>
            <a:r>
              <a:rPr lang="en-US" dirty="0"/>
              <a:t>, methodologies promoting increased expertise on REDD</a:t>
            </a:r>
            <a:r>
              <a:rPr lang="en-US" dirty="0" smtClean="0"/>
              <a:t>+; </a:t>
            </a:r>
            <a:r>
              <a:rPr lang="fr-CH" dirty="0" smtClean="0"/>
              <a:t>South-</a:t>
            </a:r>
            <a:r>
              <a:rPr lang="fr-CH" dirty="0" err="1" smtClean="0"/>
              <a:t>south</a:t>
            </a:r>
            <a:r>
              <a:rPr lang="fr-CH" dirty="0" smtClean="0"/>
              <a:t> </a:t>
            </a:r>
            <a:r>
              <a:rPr lang="fr-CH" dirty="0" err="1"/>
              <a:t>cooperation</a:t>
            </a:r>
            <a:r>
              <a:rPr lang="fr-CH" dirty="0"/>
              <a:t> </a:t>
            </a:r>
          </a:p>
          <a:p>
            <a:endParaRPr lang="fr-CH" dirty="0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618609" y="381000"/>
            <a:ext cx="7391400" cy="960438"/>
          </a:xfrm>
        </p:spPr>
        <p:txBody>
          <a:bodyPr>
            <a:normAutofit/>
          </a:bodyPr>
          <a:lstStyle/>
          <a:p>
            <a:r>
              <a:rPr lang="fr-CH" sz="4000" b="1" dirty="0" smtClean="0"/>
              <a:t>CATEGORIES OF SUPPORT  </a:t>
            </a:r>
            <a:endParaRPr lang="fr-CH" sz="4000" b="1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7396181" y="4094353"/>
            <a:ext cx="0" cy="1239647"/>
          </a:xfrm>
          <a:prstGeom prst="lin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cxnSp>
      <p:sp>
        <p:nvSpPr>
          <p:cNvPr id="25" name="Rounded Rectangle 24"/>
          <p:cNvSpPr/>
          <p:nvPr/>
        </p:nvSpPr>
        <p:spPr>
          <a:xfrm>
            <a:off x="5177739" y="5486400"/>
            <a:ext cx="3907079" cy="1362164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b="1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334000" y="5486400"/>
            <a:ext cx="3750817" cy="147732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fr-CH" dirty="0" smtClean="0"/>
              <a:t>Support to PB, </a:t>
            </a:r>
            <a:r>
              <a:rPr lang="en-GB" dirty="0" smtClean="0"/>
              <a:t>delivery </a:t>
            </a:r>
            <a:r>
              <a:rPr lang="en-GB" dirty="0"/>
              <a:t>of UN-REDD Programme services and </a:t>
            </a:r>
            <a:r>
              <a:rPr lang="en-GB" dirty="0" smtClean="0"/>
              <a:t>results (reports </a:t>
            </a:r>
            <a:r>
              <a:rPr lang="en-GB" dirty="0" err="1" smtClean="0"/>
              <a:t>etc</a:t>
            </a:r>
            <a:r>
              <a:rPr lang="en-GB" dirty="0" smtClean="0"/>
              <a:t>); </a:t>
            </a:r>
            <a:r>
              <a:rPr lang="fr-CH" dirty="0" err="1" smtClean="0"/>
              <a:t>Results-based</a:t>
            </a:r>
            <a:r>
              <a:rPr lang="fr-CH" dirty="0" smtClean="0"/>
              <a:t> management; KM &amp; Communications</a:t>
            </a:r>
            <a:endParaRPr lang="fr-CH" dirty="0"/>
          </a:p>
          <a:p>
            <a:endParaRPr lang="fr-CH" dirty="0" smtClean="0"/>
          </a:p>
        </p:txBody>
      </p:sp>
    </p:spTree>
    <p:extLst>
      <p:ext uri="{BB962C8B-B14F-4D97-AF65-F5344CB8AC3E}">
        <p14:creationId xmlns:p14="http://schemas.microsoft.com/office/powerpoint/2010/main" val="76995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47453" y="5563675"/>
            <a:ext cx="80772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Growing </a:t>
            </a:r>
            <a:r>
              <a:rPr lang="en-US" sz="2400" dirty="0"/>
              <a:t>demand for country-specific </a:t>
            </a:r>
            <a:r>
              <a:rPr lang="en-US" sz="2400" dirty="0" smtClean="0"/>
              <a:t>support: 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chemeClr val="tx2"/>
                </a:solidFill>
              </a:rPr>
              <a:t>29 countries </a:t>
            </a:r>
            <a:r>
              <a:rPr lang="en-GB" sz="2400" dirty="0"/>
              <a:t>receiving </a:t>
            </a:r>
            <a:r>
              <a:rPr lang="en-GB" sz="2400" b="1" dirty="0" smtClean="0">
                <a:solidFill>
                  <a:schemeClr val="tx2"/>
                </a:solidFill>
              </a:rPr>
              <a:t> </a:t>
            </a:r>
            <a:r>
              <a:rPr lang="en-GB" sz="2400" dirty="0" smtClean="0"/>
              <a:t>targeted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In 2013 </a:t>
            </a:r>
            <a:r>
              <a:rPr lang="en-GB" sz="2400" b="1" dirty="0" smtClean="0">
                <a:solidFill>
                  <a:schemeClr val="tx2"/>
                </a:solidFill>
              </a:rPr>
              <a:t>37 </a:t>
            </a:r>
            <a:r>
              <a:rPr lang="en-GB" sz="2400" b="1" dirty="0">
                <a:solidFill>
                  <a:schemeClr val="tx2"/>
                </a:solidFill>
              </a:rPr>
              <a:t>countries </a:t>
            </a:r>
            <a:r>
              <a:rPr lang="en-GB" sz="2400" dirty="0" smtClean="0"/>
              <a:t>received backstopping</a:t>
            </a:r>
            <a:endParaRPr lang="en-GB" sz="24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95300" y="334962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/>
              <a:t>BACKGROUND</a:t>
            </a:r>
          </a:p>
        </p:txBody>
      </p:sp>
      <p:pic>
        <p:nvPicPr>
          <p:cNvPr id="8" name="Picture 2" descr="C:\Users\Eriksson\AppData\Local\Microsoft\Windows\Temporary Internet Files\Content.Outlook\9QTNEPTH\targeted support Map(June 2014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143000"/>
            <a:ext cx="9144000" cy="4406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26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848600" cy="12192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sz="3600" b="1" dirty="0" smtClean="0">
                <a:latin typeface="+mj-lt"/>
              </a:rPr>
              <a:t>SNA Work Plan and Budget 2015</a:t>
            </a:r>
            <a:r>
              <a:rPr lang="en-IE" sz="3600" b="1" dirty="0" smtClean="0">
                <a:latin typeface="+mj-lt"/>
              </a:rPr>
              <a:t>:</a:t>
            </a:r>
            <a:br>
              <a:rPr lang="en-IE" sz="3600" b="1" dirty="0" smtClean="0">
                <a:latin typeface="+mj-lt"/>
              </a:rPr>
            </a:br>
            <a:r>
              <a:rPr lang="en-IE" sz="3600" b="1" dirty="0" smtClean="0">
                <a:latin typeface="+mj-lt"/>
              </a:rPr>
              <a:t>PROCESS</a:t>
            </a:r>
            <a:endParaRPr lang="fr-CH" sz="3600" b="1" dirty="0"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57200" y="1676400"/>
            <a:ext cx="8305801" cy="4876800"/>
            <a:chOff x="457200" y="1676400"/>
            <a:chExt cx="8305801" cy="4876800"/>
          </a:xfrm>
        </p:grpSpPr>
        <p:sp>
          <p:nvSpPr>
            <p:cNvPr id="13" name="Rectangle 12"/>
            <p:cNvSpPr/>
            <p:nvPr/>
          </p:nvSpPr>
          <p:spPr>
            <a:xfrm>
              <a:off x="457200" y="1676400"/>
              <a:ext cx="8305800" cy="4876800"/>
            </a:xfrm>
            <a:prstGeom prst="rect">
              <a:avLst/>
            </a:prstGeom>
            <a:noFill/>
          </p:spPr>
        </p:sp>
        <p:sp>
          <p:nvSpPr>
            <p:cNvPr id="14" name="Freeform 13"/>
            <p:cNvSpPr/>
            <p:nvPr/>
          </p:nvSpPr>
          <p:spPr>
            <a:xfrm>
              <a:off x="457200" y="5676432"/>
              <a:ext cx="8305800" cy="875109"/>
            </a:xfrm>
            <a:custGeom>
              <a:avLst/>
              <a:gdLst>
                <a:gd name="connsiteX0" fmla="*/ 0 w 8305800"/>
                <a:gd name="connsiteY0" fmla="*/ 0 h 875109"/>
                <a:gd name="connsiteX1" fmla="*/ 8305800 w 8305800"/>
                <a:gd name="connsiteY1" fmla="*/ 0 h 875109"/>
                <a:gd name="connsiteX2" fmla="*/ 8305800 w 8305800"/>
                <a:gd name="connsiteY2" fmla="*/ 875109 h 875109"/>
                <a:gd name="connsiteX3" fmla="*/ 0 w 8305800"/>
                <a:gd name="connsiteY3" fmla="*/ 875109 h 875109"/>
                <a:gd name="connsiteX4" fmla="*/ 0 w 8305800"/>
                <a:gd name="connsiteY4" fmla="*/ 0 h 875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05800" h="875109">
                  <a:moveTo>
                    <a:pt x="0" y="0"/>
                  </a:moveTo>
                  <a:lnTo>
                    <a:pt x="8305800" y="0"/>
                  </a:lnTo>
                  <a:lnTo>
                    <a:pt x="8305800" y="875109"/>
                  </a:lnTo>
                  <a:lnTo>
                    <a:pt x="0" y="875109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lumMod val="50000"/>
                  </a:schemeClr>
                </a:gs>
                <a:gs pos="80000">
                  <a:schemeClr val="lt1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lt1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4" tIns="156464" rIns="156464" bIns="156464" numCol="1" spcCol="1270" anchor="t" anchorCtr="0">
              <a:noAutofit/>
            </a:bodyPr>
            <a:lstStyle/>
            <a:p>
              <a:pPr marL="342900" marR="0" lvl="2" indent="-34290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lang="en-IE" sz="2200" kern="1200" dirty="0" smtClean="0">
                  <a:solidFill>
                    <a:schemeClr val="tx1"/>
                  </a:solidFill>
                </a:rPr>
                <a:t>The Secretariat organized an Information Session prior to the meeting for consideration of budget proposal by Policy Board. </a:t>
              </a:r>
            </a:p>
            <a:p>
              <a:pPr algn="l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fr-CH" sz="2200" kern="1200" dirty="0">
                <a:solidFill>
                  <a:schemeClr val="tx1"/>
                </a:solidFill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 rot="21600000">
              <a:off x="457200" y="4343640"/>
              <a:ext cx="8305801" cy="1345919"/>
            </a:xfrm>
            <a:custGeom>
              <a:avLst/>
              <a:gdLst>
                <a:gd name="connsiteX0" fmla="*/ 0 w 8305800"/>
                <a:gd name="connsiteY0" fmla="*/ 471381 h 1345918"/>
                <a:gd name="connsiteX1" fmla="*/ 3984660 w 8305800"/>
                <a:gd name="connsiteY1" fmla="*/ 471381 h 1345918"/>
                <a:gd name="connsiteX2" fmla="*/ 3984660 w 8305800"/>
                <a:gd name="connsiteY2" fmla="*/ 336480 h 1345918"/>
                <a:gd name="connsiteX3" fmla="*/ 3816421 w 8305800"/>
                <a:gd name="connsiteY3" fmla="*/ 336480 h 1345918"/>
                <a:gd name="connsiteX4" fmla="*/ 4152900 w 8305800"/>
                <a:gd name="connsiteY4" fmla="*/ 0 h 1345918"/>
                <a:gd name="connsiteX5" fmla="*/ 4489380 w 8305800"/>
                <a:gd name="connsiteY5" fmla="*/ 336480 h 1345918"/>
                <a:gd name="connsiteX6" fmla="*/ 4321140 w 8305800"/>
                <a:gd name="connsiteY6" fmla="*/ 336480 h 1345918"/>
                <a:gd name="connsiteX7" fmla="*/ 4321140 w 8305800"/>
                <a:gd name="connsiteY7" fmla="*/ 471381 h 1345918"/>
                <a:gd name="connsiteX8" fmla="*/ 8305800 w 8305800"/>
                <a:gd name="connsiteY8" fmla="*/ 471381 h 1345918"/>
                <a:gd name="connsiteX9" fmla="*/ 8305800 w 8305800"/>
                <a:gd name="connsiteY9" fmla="*/ 1345918 h 1345918"/>
                <a:gd name="connsiteX10" fmla="*/ 0 w 8305800"/>
                <a:gd name="connsiteY10" fmla="*/ 1345918 h 1345918"/>
                <a:gd name="connsiteX11" fmla="*/ 0 w 8305800"/>
                <a:gd name="connsiteY11" fmla="*/ 471381 h 1345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05800" h="1345918">
                  <a:moveTo>
                    <a:pt x="8305800" y="874537"/>
                  </a:moveTo>
                  <a:lnTo>
                    <a:pt x="4321140" y="874537"/>
                  </a:lnTo>
                  <a:lnTo>
                    <a:pt x="4321140" y="1009438"/>
                  </a:lnTo>
                  <a:lnTo>
                    <a:pt x="4489379" y="1009438"/>
                  </a:lnTo>
                  <a:lnTo>
                    <a:pt x="4152900" y="1345917"/>
                  </a:lnTo>
                  <a:lnTo>
                    <a:pt x="3816420" y="1009438"/>
                  </a:lnTo>
                  <a:lnTo>
                    <a:pt x="3984660" y="1009438"/>
                  </a:lnTo>
                  <a:lnTo>
                    <a:pt x="3984660" y="874537"/>
                  </a:lnTo>
                  <a:lnTo>
                    <a:pt x="0" y="874537"/>
                  </a:lnTo>
                  <a:lnTo>
                    <a:pt x="0" y="1"/>
                  </a:lnTo>
                  <a:lnTo>
                    <a:pt x="8305800" y="1"/>
                  </a:lnTo>
                  <a:lnTo>
                    <a:pt x="8305800" y="874537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lumMod val="50000"/>
                  </a:schemeClr>
                </a:gs>
                <a:gs pos="80000">
                  <a:schemeClr val="lt1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lt1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3" tIns="156465" rIns="156465" bIns="627845" numCol="1" spcCol="1270" anchor="t" anchorCtr="0">
              <a:noAutofit/>
            </a:bodyPr>
            <a:lstStyle/>
            <a:p>
              <a:pPr marL="342900" marR="0" lvl="2" indent="-34290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lang="en-IE" sz="2200" kern="1200" dirty="0" smtClean="0">
                  <a:solidFill>
                    <a:schemeClr val="tx1"/>
                  </a:solidFill>
                </a:rPr>
                <a:t>Draft SNA work plan and budget, with a response matrix circulated </a:t>
              </a:r>
              <a:r>
                <a:rPr lang="en-GB" sz="2200" kern="1200" dirty="0" smtClean="0">
                  <a:solidFill>
                    <a:schemeClr val="tx1"/>
                  </a:solidFill>
                </a:rPr>
                <a:t>to the Policy Board 35 working days before the meeting. </a:t>
              </a:r>
            </a:p>
          </p:txBody>
        </p:sp>
        <p:sp>
          <p:nvSpPr>
            <p:cNvPr id="16" name="Freeform 15"/>
            <p:cNvSpPr/>
            <p:nvPr/>
          </p:nvSpPr>
          <p:spPr>
            <a:xfrm rot="21600000">
              <a:off x="457200" y="3010848"/>
              <a:ext cx="8305800" cy="1345920"/>
            </a:xfrm>
            <a:custGeom>
              <a:avLst/>
              <a:gdLst>
                <a:gd name="connsiteX0" fmla="*/ 0 w 8305800"/>
                <a:gd name="connsiteY0" fmla="*/ 471381 h 1345918"/>
                <a:gd name="connsiteX1" fmla="*/ 3984660 w 8305800"/>
                <a:gd name="connsiteY1" fmla="*/ 471381 h 1345918"/>
                <a:gd name="connsiteX2" fmla="*/ 3984660 w 8305800"/>
                <a:gd name="connsiteY2" fmla="*/ 336480 h 1345918"/>
                <a:gd name="connsiteX3" fmla="*/ 3816421 w 8305800"/>
                <a:gd name="connsiteY3" fmla="*/ 336480 h 1345918"/>
                <a:gd name="connsiteX4" fmla="*/ 4152900 w 8305800"/>
                <a:gd name="connsiteY4" fmla="*/ 0 h 1345918"/>
                <a:gd name="connsiteX5" fmla="*/ 4489380 w 8305800"/>
                <a:gd name="connsiteY5" fmla="*/ 336480 h 1345918"/>
                <a:gd name="connsiteX6" fmla="*/ 4321140 w 8305800"/>
                <a:gd name="connsiteY6" fmla="*/ 336480 h 1345918"/>
                <a:gd name="connsiteX7" fmla="*/ 4321140 w 8305800"/>
                <a:gd name="connsiteY7" fmla="*/ 471381 h 1345918"/>
                <a:gd name="connsiteX8" fmla="*/ 8305800 w 8305800"/>
                <a:gd name="connsiteY8" fmla="*/ 471381 h 1345918"/>
                <a:gd name="connsiteX9" fmla="*/ 8305800 w 8305800"/>
                <a:gd name="connsiteY9" fmla="*/ 1345918 h 1345918"/>
                <a:gd name="connsiteX10" fmla="*/ 0 w 8305800"/>
                <a:gd name="connsiteY10" fmla="*/ 1345918 h 1345918"/>
                <a:gd name="connsiteX11" fmla="*/ 0 w 8305800"/>
                <a:gd name="connsiteY11" fmla="*/ 471381 h 1345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05800" h="1345918">
                  <a:moveTo>
                    <a:pt x="8305800" y="874537"/>
                  </a:moveTo>
                  <a:lnTo>
                    <a:pt x="4321140" y="874537"/>
                  </a:lnTo>
                  <a:lnTo>
                    <a:pt x="4321140" y="1009438"/>
                  </a:lnTo>
                  <a:lnTo>
                    <a:pt x="4489379" y="1009438"/>
                  </a:lnTo>
                  <a:lnTo>
                    <a:pt x="4152900" y="1345917"/>
                  </a:lnTo>
                  <a:lnTo>
                    <a:pt x="3816420" y="1009438"/>
                  </a:lnTo>
                  <a:lnTo>
                    <a:pt x="3984660" y="1009438"/>
                  </a:lnTo>
                  <a:lnTo>
                    <a:pt x="3984660" y="874537"/>
                  </a:lnTo>
                  <a:lnTo>
                    <a:pt x="0" y="874537"/>
                  </a:lnTo>
                  <a:lnTo>
                    <a:pt x="0" y="1"/>
                  </a:lnTo>
                  <a:lnTo>
                    <a:pt x="8305800" y="1"/>
                  </a:lnTo>
                  <a:lnTo>
                    <a:pt x="8305800" y="874537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lumMod val="50000"/>
                  </a:schemeClr>
                </a:gs>
                <a:gs pos="80000">
                  <a:schemeClr val="lt1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lt1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3" tIns="156465" rIns="156464" bIns="627846" numCol="1" spcCol="1270" anchor="ctr" anchorCtr="0">
              <a:noAutofit/>
            </a:bodyPr>
            <a:lstStyle/>
            <a:p>
              <a:pPr marL="342900" marR="0" lvl="2" indent="-34290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lang="en-GB" sz="2200" kern="1200" dirty="0" smtClean="0">
                  <a:solidFill>
                    <a:schemeClr val="tx1"/>
                  </a:solidFill>
                </a:rPr>
                <a:t>Guidance from the Board sent to the Secretariat 80 working days prior to the Policy Board meeting.</a:t>
              </a:r>
            </a:p>
          </p:txBody>
        </p:sp>
        <p:sp>
          <p:nvSpPr>
            <p:cNvPr id="17" name="Freeform 16"/>
            <p:cNvSpPr/>
            <p:nvPr/>
          </p:nvSpPr>
          <p:spPr>
            <a:xfrm rot="21600000">
              <a:off x="457200" y="1678056"/>
              <a:ext cx="8305800" cy="1345920"/>
            </a:xfrm>
            <a:custGeom>
              <a:avLst/>
              <a:gdLst>
                <a:gd name="connsiteX0" fmla="*/ 0 w 8305800"/>
                <a:gd name="connsiteY0" fmla="*/ 471381 h 1345918"/>
                <a:gd name="connsiteX1" fmla="*/ 3984660 w 8305800"/>
                <a:gd name="connsiteY1" fmla="*/ 471381 h 1345918"/>
                <a:gd name="connsiteX2" fmla="*/ 3984660 w 8305800"/>
                <a:gd name="connsiteY2" fmla="*/ 336480 h 1345918"/>
                <a:gd name="connsiteX3" fmla="*/ 3816421 w 8305800"/>
                <a:gd name="connsiteY3" fmla="*/ 336480 h 1345918"/>
                <a:gd name="connsiteX4" fmla="*/ 4152900 w 8305800"/>
                <a:gd name="connsiteY4" fmla="*/ 0 h 1345918"/>
                <a:gd name="connsiteX5" fmla="*/ 4489380 w 8305800"/>
                <a:gd name="connsiteY5" fmla="*/ 336480 h 1345918"/>
                <a:gd name="connsiteX6" fmla="*/ 4321140 w 8305800"/>
                <a:gd name="connsiteY6" fmla="*/ 336480 h 1345918"/>
                <a:gd name="connsiteX7" fmla="*/ 4321140 w 8305800"/>
                <a:gd name="connsiteY7" fmla="*/ 471381 h 1345918"/>
                <a:gd name="connsiteX8" fmla="*/ 8305800 w 8305800"/>
                <a:gd name="connsiteY8" fmla="*/ 471381 h 1345918"/>
                <a:gd name="connsiteX9" fmla="*/ 8305800 w 8305800"/>
                <a:gd name="connsiteY9" fmla="*/ 1345918 h 1345918"/>
                <a:gd name="connsiteX10" fmla="*/ 0 w 8305800"/>
                <a:gd name="connsiteY10" fmla="*/ 1345918 h 1345918"/>
                <a:gd name="connsiteX11" fmla="*/ 0 w 8305800"/>
                <a:gd name="connsiteY11" fmla="*/ 471381 h 1345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05800" h="1345918">
                  <a:moveTo>
                    <a:pt x="8305800" y="874537"/>
                  </a:moveTo>
                  <a:lnTo>
                    <a:pt x="4321140" y="874537"/>
                  </a:lnTo>
                  <a:lnTo>
                    <a:pt x="4321140" y="1009438"/>
                  </a:lnTo>
                  <a:lnTo>
                    <a:pt x="4489379" y="1009438"/>
                  </a:lnTo>
                  <a:lnTo>
                    <a:pt x="4152900" y="1345917"/>
                  </a:lnTo>
                  <a:lnTo>
                    <a:pt x="3816420" y="1009438"/>
                  </a:lnTo>
                  <a:lnTo>
                    <a:pt x="3984660" y="1009438"/>
                  </a:lnTo>
                  <a:lnTo>
                    <a:pt x="3984660" y="874537"/>
                  </a:lnTo>
                  <a:lnTo>
                    <a:pt x="0" y="874537"/>
                  </a:lnTo>
                  <a:lnTo>
                    <a:pt x="0" y="1"/>
                  </a:lnTo>
                  <a:lnTo>
                    <a:pt x="8305800" y="1"/>
                  </a:lnTo>
                  <a:lnTo>
                    <a:pt x="8305800" y="874537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lumMod val="50000"/>
                  </a:schemeClr>
                </a:gs>
                <a:gs pos="80000">
                  <a:schemeClr val="lt1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lt1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3" tIns="156464" rIns="156464" bIns="627846" numCol="1" spcCol="1270" anchor="t" anchorCtr="0">
              <a:noAutofit/>
            </a:bodyPr>
            <a:lstStyle/>
            <a:p>
              <a:pPr marL="342900" marR="0" lvl="2" indent="-34290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lang="en-IE" sz="2200" b="0" kern="1200" dirty="0" smtClean="0">
                  <a:solidFill>
                    <a:schemeClr val="tx1"/>
                  </a:solidFill>
                </a:rPr>
                <a:t>Policy Board invited to provide guidance on priorities to consider.</a:t>
              </a:r>
              <a:endParaRPr lang="en-GB" sz="2200" b="0" kern="1200" dirty="0" smtClean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833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66800" y="457200"/>
            <a:ext cx="7772400" cy="960438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/>
              <a:t> </a:t>
            </a:r>
            <a:r>
              <a:rPr lang="en-US" sz="4000" b="1" dirty="0"/>
              <a:t>SNA Work Plan and Budget </a:t>
            </a:r>
            <a:r>
              <a:rPr lang="en-US" sz="4000" b="1" dirty="0" smtClean="0"/>
              <a:t>2015: </a:t>
            </a:r>
            <a:br>
              <a:rPr lang="en-US" sz="4000" b="1" dirty="0" smtClean="0"/>
            </a:br>
            <a:r>
              <a:rPr lang="en-US" sz="4000" b="1" dirty="0" smtClean="0"/>
              <a:t>CONTEXT</a:t>
            </a:r>
          </a:p>
        </p:txBody>
      </p:sp>
      <p:sp>
        <p:nvSpPr>
          <p:cNvPr id="6" name="Rectangle 5"/>
          <p:cNvSpPr/>
          <p:nvPr/>
        </p:nvSpPr>
        <p:spPr>
          <a:xfrm>
            <a:off x="372290" y="1676400"/>
            <a:ext cx="8453845" cy="3877985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Countries are in </a:t>
            </a:r>
            <a:r>
              <a:rPr lang="en-GB" sz="2400" b="1" dirty="0" smtClean="0"/>
              <a:t>different phases of REDD+ readiness</a:t>
            </a:r>
          </a:p>
          <a:p>
            <a:endParaRPr lang="en-GB" sz="1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Multiple and growing number of actors </a:t>
            </a:r>
            <a:r>
              <a:rPr lang="en-GB" sz="2400" dirty="0"/>
              <a:t>technically and financially </a:t>
            </a:r>
            <a:r>
              <a:rPr lang="en-GB" sz="2400" dirty="0" smtClean="0"/>
              <a:t>involved and supporting REDD+ readiness</a:t>
            </a:r>
            <a:endParaRPr lang="en-GB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There is a </a:t>
            </a:r>
            <a:r>
              <a:rPr lang="en-GB" sz="2400" b="1" dirty="0" smtClean="0"/>
              <a:t>more clear guidance </a:t>
            </a:r>
            <a:r>
              <a:rPr lang="en-GB" sz="2400" dirty="0" smtClean="0"/>
              <a:t>from the UNFCCC on the implementation of REDD+</a:t>
            </a:r>
          </a:p>
          <a:p>
            <a:endParaRPr lang="en-GB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Some countries are </a:t>
            </a:r>
            <a:r>
              <a:rPr lang="en-GB" sz="2400" b="1" dirty="0" smtClean="0"/>
              <a:t>moving to demonstration </a:t>
            </a:r>
            <a:r>
              <a:rPr lang="en-GB" sz="2400" dirty="0" smtClean="0"/>
              <a:t>activities and performance based payment</a:t>
            </a:r>
          </a:p>
          <a:p>
            <a:endParaRPr lang="en-GB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sz="2400" dirty="0" err="1"/>
              <a:t>Stronger</a:t>
            </a:r>
            <a:r>
              <a:rPr lang="fr-CH" sz="2400" dirty="0"/>
              <a:t> </a:t>
            </a:r>
            <a:r>
              <a:rPr lang="fr-CH" sz="2400" b="1" dirty="0" err="1"/>
              <a:t>demand</a:t>
            </a:r>
            <a:r>
              <a:rPr lang="fr-CH" sz="2400" b="1" dirty="0"/>
              <a:t> for inclusion</a:t>
            </a:r>
            <a:r>
              <a:rPr lang="fr-CH" sz="2400" dirty="0"/>
              <a:t> </a:t>
            </a:r>
            <a:r>
              <a:rPr lang="fr-CH" sz="2400" dirty="0" err="1"/>
              <a:t>from</a:t>
            </a:r>
            <a:r>
              <a:rPr lang="fr-CH" sz="2400" dirty="0"/>
              <a:t> </a:t>
            </a:r>
            <a:r>
              <a:rPr lang="fr-CH" sz="2400" dirty="0" err="1"/>
              <a:t>i</a:t>
            </a:r>
            <a:r>
              <a:rPr lang="fr-CH" sz="2400" dirty="0" err="1" smtClean="0"/>
              <a:t>ndigenous</a:t>
            </a:r>
            <a:r>
              <a:rPr lang="fr-CH" sz="2400" dirty="0" smtClean="0"/>
              <a:t> </a:t>
            </a:r>
            <a:r>
              <a:rPr lang="fr-CH" sz="2400" dirty="0"/>
              <a:t>p</a:t>
            </a:r>
            <a:r>
              <a:rPr lang="fr-CH" sz="2400" dirty="0" smtClean="0"/>
              <a:t>eoples</a:t>
            </a:r>
            <a:r>
              <a:rPr lang="fr-CH" sz="2400" dirty="0"/>
              <a:t>, local </a:t>
            </a:r>
            <a:r>
              <a:rPr lang="fr-CH" sz="2400" dirty="0" err="1"/>
              <a:t>communities</a:t>
            </a:r>
            <a:r>
              <a:rPr lang="fr-CH" sz="2400" dirty="0"/>
              <a:t> and civil society at national </a:t>
            </a:r>
            <a:r>
              <a:rPr lang="fr-CH" sz="2400" dirty="0" err="1" smtClean="0"/>
              <a:t>level</a:t>
            </a:r>
            <a:endParaRPr lang="fr-CH" sz="2400" dirty="0"/>
          </a:p>
        </p:txBody>
      </p:sp>
    </p:spTree>
    <p:extLst>
      <p:ext uri="{BB962C8B-B14F-4D97-AF65-F5344CB8AC3E}">
        <p14:creationId xmlns:p14="http://schemas.microsoft.com/office/powerpoint/2010/main" val="158795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981200"/>
            <a:ext cx="8421188" cy="3785652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Consolidate the objectives </a:t>
            </a:r>
            <a:r>
              <a:rPr lang="en-GB" sz="2400" dirty="0"/>
              <a:t>of the UN-REDD 2011-2015 Strategy while bridging with a future post 2015 </a:t>
            </a:r>
            <a:r>
              <a:rPr lang="en-GB" sz="2400" dirty="0" smtClean="0"/>
              <a:t>strategy</a:t>
            </a:r>
            <a:endParaRPr lang="fr-CH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F</a:t>
            </a:r>
            <a:r>
              <a:rPr lang="en-GB" sz="2400" b="1" dirty="0" err="1" smtClean="0"/>
              <a:t>ocus</a:t>
            </a:r>
            <a:r>
              <a:rPr lang="en-GB" sz="2400" b="1" dirty="0" smtClean="0"/>
              <a:t> </a:t>
            </a:r>
            <a:r>
              <a:rPr lang="en-GB" sz="2400" b="1" dirty="0"/>
              <a:t>on </a:t>
            </a:r>
            <a:r>
              <a:rPr lang="en-GB" sz="2400" dirty="0"/>
              <a:t>supporting and </a:t>
            </a:r>
            <a:r>
              <a:rPr lang="en-GB" sz="2400" dirty="0" smtClean="0"/>
              <a:t>implementing </a:t>
            </a:r>
            <a:r>
              <a:rPr lang="en-GB" sz="2400" dirty="0"/>
              <a:t>core elements of REDD+ readiness in accordance with UNFCCC decisions and methodological guidance, especially the Cancun Agreements and the </a:t>
            </a:r>
            <a:r>
              <a:rPr lang="en-US" sz="2400" dirty="0"/>
              <a:t>Warsaw Framework for REDD</a:t>
            </a:r>
            <a:r>
              <a:rPr lang="en-US" sz="2400" dirty="0" smtClean="0"/>
              <a:t>+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Strengthen </a:t>
            </a:r>
            <a:r>
              <a:rPr lang="en-US" sz="2400" dirty="0"/>
              <a:t>the coordinated delivery </a:t>
            </a:r>
            <a:r>
              <a:rPr lang="en-US" sz="2400" dirty="0" smtClean="0"/>
              <a:t>of readiness support at country level</a:t>
            </a:r>
            <a:endParaRPr lang="en-US" sz="240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3000" y="457200"/>
            <a:ext cx="7696200" cy="960438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SNA Work Plan and Budget </a:t>
            </a:r>
            <a:r>
              <a:rPr lang="en-US" sz="4000" b="1" dirty="0" smtClean="0"/>
              <a:t>2015: </a:t>
            </a:r>
            <a:br>
              <a:rPr lang="en-US" sz="4000" b="1" dirty="0" smtClean="0"/>
            </a:br>
            <a:r>
              <a:rPr lang="en-US" sz="4000" b="1" dirty="0" smtClean="0"/>
              <a:t>KEY OBJECTIVES</a:t>
            </a:r>
          </a:p>
        </p:txBody>
      </p:sp>
    </p:spTree>
    <p:extLst>
      <p:ext uri="{BB962C8B-B14F-4D97-AF65-F5344CB8AC3E}">
        <p14:creationId xmlns:p14="http://schemas.microsoft.com/office/powerpoint/2010/main" val="368945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2290" y="1676400"/>
            <a:ext cx="8453845" cy="4416594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Maintain</a:t>
            </a:r>
            <a:r>
              <a:rPr lang="en-GB" sz="2400" dirty="0" smtClean="0"/>
              <a:t> the operational function of the SNA to deliver expected normative work in supporting countries</a:t>
            </a:r>
          </a:p>
          <a:p>
            <a:endParaRPr lang="en-GB" sz="1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Secure</a:t>
            </a:r>
            <a:r>
              <a:rPr lang="en-GB" sz="2400" dirty="0" smtClean="0"/>
              <a:t> the Programme's technical infrastructure and continuity of delivery </a:t>
            </a:r>
          </a:p>
          <a:p>
            <a:endParaRPr lang="en-GB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Provision of </a:t>
            </a:r>
            <a:r>
              <a:rPr lang="en-GB" sz="2400" dirty="0" smtClean="0"/>
              <a:t>country specific support: tailoring the support according to the specific needs and circumstances in countries</a:t>
            </a:r>
            <a:endParaRPr lang="en-US" sz="2400" dirty="0" smtClean="0"/>
          </a:p>
          <a:p>
            <a:endParaRPr lang="en-US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Sustain</a:t>
            </a:r>
            <a:r>
              <a:rPr lang="en-US" sz="2400" dirty="0" smtClean="0"/>
              <a:t> the </a:t>
            </a:r>
            <a:r>
              <a:rPr lang="en-US" sz="2400" dirty="0" err="1" smtClean="0"/>
              <a:t>Programme’s</a:t>
            </a:r>
            <a:r>
              <a:rPr lang="en-US" sz="2400" dirty="0" smtClean="0"/>
              <a:t> knowledge management platform building on lessons learned and South-South cooperation; </a:t>
            </a:r>
          </a:p>
          <a:p>
            <a:endParaRPr lang="en-US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/>
              <a:t>Maintain</a:t>
            </a:r>
            <a:r>
              <a:rPr lang="en-US" sz="2400" dirty="0" smtClean="0"/>
              <a:t> the provision of Secretariat services, including meeting Policy Board needs and requirements</a:t>
            </a:r>
            <a:endParaRPr lang="en-US" sz="24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7772400" cy="960438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/>
              <a:t> </a:t>
            </a:r>
            <a:r>
              <a:rPr lang="en-US" sz="4000" b="1" dirty="0"/>
              <a:t>SNA Work Plan and Budget </a:t>
            </a:r>
            <a:r>
              <a:rPr lang="en-US" sz="4000" b="1" dirty="0" smtClean="0"/>
              <a:t>2015: </a:t>
            </a:r>
            <a:br>
              <a:rPr lang="en-US" sz="4000" b="1" dirty="0" smtClean="0"/>
            </a:br>
            <a:r>
              <a:rPr lang="en-US" sz="4000" b="1" dirty="0" smtClean="0"/>
              <a:t>SPECIFIC OBJECTIVES</a:t>
            </a:r>
          </a:p>
        </p:txBody>
      </p:sp>
    </p:spTree>
    <p:extLst>
      <p:ext uri="{BB962C8B-B14F-4D97-AF65-F5344CB8AC3E}">
        <p14:creationId xmlns:p14="http://schemas.microsoft.com/office/powerpoint/2010/main" val="12453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1162"/>
            <a:ext cx="8229600" cy="960438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0" tIns="88900" rIns="88900" bIns="88900" numCol="1" spcCol="1270" anchor="t" anchorCtr="0">
            <a:noAutofit/>
          </a:bodyPr>
          <a:lstStyle/>
          <a:p>
            <a:pPr defTabSz="1244600">
              <a:lnSpc>
                <a:spcPct val="90000"/>
              </a:lnSpc>
              <a:spcAft>
                <a:spcPct val="35000"/>
              </a:spcAft>
            </a:pPr>
            <a:r>
              <a:rPr lang="fr-CH" sz="3600" b="1" dirty="0" smtClean="0">
                <a:solidFill>
                  <a:schemeClr val="tx1"/>
                </a:solidFill>
              </a:rPr>
              <a:t>SNA WORK PLAN 2015</a:t>
            </a:r>
            <a:endParaRPr lang="fr-CH" sz="3600" b="1" dirty="0">
              <a:solidFill>
                <a:schemeClr val="tx1"/>
              </a:solidFill>
            </a:endParaRPr>
          </a:p>
        </p:txBody>
      </p:sp>
      <p:sp>
        <p:nvSpPr>
          <p:cNvPr id="5" name="Text Placeholder 5"/>
          <p:cNvSpPr txBox="1">
            <a:spLocks/>
          </p:cNvSpPr>
          <p:nvPr/>
        </p:nvSpPr>
        <p:spPr>
          <a:xfrm>
            <a:off x="404121" y="1371600"/>
            <a:ext cx="8358879" cy="8905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sx="1000" sy="1000" algn="ctr" rotWithShape="0">
              <a:srgbClr val="000000">
                <a:alpha val="3000"/>
              </a:srgbClr>
            </a:outerShdw>
            <a:softEdge rad="12700"/>
          </a:effectLst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CH" sz="2400" b="1" dirty="0" smtClean="0"/>
              <a:t>SNA RESULTS FRAMEWORK</a:t>
            </a:r>
          </a:p>
          <a:p>
            <a:pPr marL="0" indent="0">
              <a:buNone/>
            </a:pPr>
            <a:r>
              <a:rPr lang="fr-CH" sz="2400" dirty="0" err="1" smtClean="0"/>
              <a:t>Outcomes</a:t>
            </a:r>
            <a:r>
              <a:rPr lang="fr-CH" sz="2400" dirty="0" smtClean="0"/>
              <a:t> and Outputs </a:t>
            </a:r>
            <a:r>
              <a:rPr lang="fr-CH" sz="2400" dirty="0" err="1" smtClean="0"/>
              <a:t>remain</a:t>
            </a:r>
            <a:r>
              <a:rPr lang="fr-CH" sz="2400" dirty="0" smtClean="0"/>
              <a:t> the </a:t>
            </a:r>
            <a:r>
              <a:rPr lang="fr-CH" sz="2400" dirty="0" err="1" smtClean="0"/>
              <a:t>same</a:t>
            </a:r>
            <a:r>
              <a:rPr lang="fr-CH" sz="2400" dirty="0" smtClean="0"/>
              <a:t>  +  2 </a:t>
            </a:r>
            <a:r>
              <a:rPr lang="fr-CH" sz="2400" dirty="0" err="1" smtClean="0"/>
              <a:t>additional</a:t>
            </a:r>
            <a:r>
              <a:rPr lang="fr-CH" sz="2400" dirty="0" smtClean="0"/>
              <a:t> outputs</a:t>
            </a:r>
            <a:endParaRPr lang="fr-CH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29225" y="2262110"/>
            <a:ext cx="5168012" cy="461665"/>
          </a:xfrm>
          <a:prstGeom prst="rect">
            <a:avLst/>
          </a:prstGeom>
          <a:noFill/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1. MRV and Monitoring (</a:t>
            </a:r>
            <a:r>
              <a:rPr lang="fr-CH" sz="2400" b="1" dirty="0" smtClean="0"/>
              <a:t>1 new output</a:t>
            </a:r>
            <a:r>
              <a:rPr lang="fr-CH" sz="2400" dirty="0" smtClean="0"/>
              <a:t>)</a:t>
            </a:r>
            <a:endParaRPr lang="fr-CH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19692" y="2819400"/>
            <a:ext cx="5168012" cy="461665"/>
          </a:xfrm>
          <a:prstGeom prst="rect">
            <a:avLst/>
          </a:prstGeom>
          <a:noFill/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2. </a:t>
            </a:r>
            <a:r>
              <a:rPr lang="fr-CH" sz="2400" dirty="0" err="1" smtClean="0"/>
              <a:t>Governance</a:t>
            </a:r>
            <a:r>
              <a:rPr lang="fr-CH" sz="2400" dirty="0"/>
              <a:t> (</a:t>
            </a:r>
            <a:r>
              <a:rPr lang="fr-CH" sz="2400" b="1" dirty="0"/>
              <a:t>1 new </a:t>
            </a:r>
            <a:r>
              <a:rPr lang="fr-CH" sz="2400" b="1" dirty="0" smtClean="0"/>
              <a:t>output</a:t>
            </a:r>
            <a:r>
              <a:rPr lang="fr-CH" sz="2400" dirty="0" smtClean="0"/>
              <a:t>)</a:t>
            </a:r>
            <a:endParaRPr lang="fr-CH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438131" y="3956532"/>
            <a:ext cx="5168012" cy="461665"/>
          </a:xfrm>
          <a:prstGeom prst="rect">
            <a:avLst/>
          </a:prstGeom>
          <a:noFill/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/>
              <a:t>4</a:t>
            </a:r>
            <a:r>
              <a:rPr lang="fr-CH" sz="2400" dirty="0" smtClean="0"/>
              <a:t>. </a:t>
            </a:r>
            <a:r>
              <a:rPr lang="fr-CH" sz="2400" dirty="0" err="1" smtClean="0"/>
              <a:t>Stakeholder</a:t>
            </a:r>
            <a:r>
              <a:rPr lang="fr-CH" sz="2400" dirty="0" smtClean="0"/>
              <a:t> engagement</a:t>
            </a:r>
            <a:endParaRPr lang="fr-CH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16723" y="4565483"/>
            <a:ext cx="5168012" cy="461665"/>
          </a:xfrm>
          <a:prstGeom prst="rect">
            <a:avLst/>
          </a:prstGeom>
          <a:noFill/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/>
              <a:t>5</a:t>
            </a:r>
            <a:r>
              <a:rPr lang="fr-CH" sz="2400" dirty="0" smtClean="0"/>
              <a:t>. </a:t>
            </a:r>
            <a:r>
              <a:rPr lang="fr-CH" sz="2400" dirty="0" err="1" smtClean="0"/>
              <a:t>Safeguards</a:t>
            </a:r>
            <a:r>
              <a:rPr lang="fr-CH" sz="2400" dirty="0" smtClean="0"/>
              <a:t> and multiple </a:t>
            </a:r>
            <a:r>
              <a:rPr lang="fr-CH" sz="2400" dirty="0" err="1" smtClean="0"/>
              <a:t>benefits</a:t>
            </a:r>
            <a:endParaRPr lang="fr-CH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29225" y="5163848"/>
            <a:ext cx="5168012" cy="461665"/>
          </a:xfrm>
          <a:prstGeom prst="rect">
            <a:avLst/>
          </a:prstGeom>
          <a:noFill/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6. Green </a:t>
            </a:r>
            <a:r>
              <a:rPr lang="fr-CH" sz="2400" dirty="0" err="1" smtClean="0"/>
              <a:t>economy</a:t>
            </a:r>
            <a:endParaRPr lang="fr-CH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394588" y="5744964"/>
            <a:ext cx="5168012" cy="461665"/>
          </a:xfrm>
          <a:prstGeom prst="rect">
            <a:avLst/>
          </a:prstGeom>
          <a:noFill/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7. </a:t>
            </a:r>
            <a:r>
              <a:rPr lang="fr-CH" sz="2400" dirty="0" err="1" smtClean="0"/>
              <a:t>Knowledge</a:t>
            </a:r>
            <a:r>
              <a:rPr lang="fr-CH" sz="2400" dirty="0" smtClean="0"/>
              <a:t> and </a:t>
            </a:r>
            <a:r>
              <a:rPr lang="fr-CH" sz="2400" dirty="0" err="1" smtClean="0"/>
              <a:t>capacity</a:t>
            </a:r>
            <a:endParaRPr lang="fr-CH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394588" y="6288953"/>
            <a:ext cx="5168012" cy="461665"/>
          </a:xfrm>
          <a:prstGeom prst="rect">
            <a:avLst/>
          </a:prstGeom>
          <a:noFill/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8. </a:t>
            </a:r>
            <a:r>
              <a:rPr lang="fr-CH" sz="2400" dirty="0" err="1" smtClean="0"/>
              <a:t>Secretariat</a:t>
            </a:r>
            <a:endParaRPr lang="fr-CH" sz="2400" dirty="0"/>
          </a:p>
        </p:txBody>
      </p:sp>
      <p:sp>
        <p:nvSpPr>
          <p:cNvPr id="16" name="Up-Down Arrow 15"/>
          <p:cNvSpPr/>
          <p:nvPr/>
        </p:nvSpPr>
        <p:spPr>
          <a:xfrm>
            <a:off x="5638800" y="2338310"/>
            <a:ext cx="2981333" cy="4181476"/>
          </a:xfrm>
          <a:prstGeom prst="upDownArrow">
            <a:avLst>
              <a:gd name="adj1" fmla="val 64021"/>
              <a:gd name="adj2" fmla="val 20000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b="1" dirty="0">
                <a:solidFill>
                  <a:schemeClr val="tx1"/>
                </a:solidFill>
              </a:rPr>
              <a:t>NATIONAL</a:t>
            </a:r>
          </a:p>
          <a:p>
            <a:pPr algn="ctr"/>
            <a:r>
              <a:rPr lang="fr-CH" b="1" dirty="0">
                <a:solidFill>
                  <a:schemeClr val="tx1"/>
                </a:solidFill>
              </a:rPr>
              <a:t>REGIONAL</a:t>
            </a:r>
          </a:p>
          <a:p>
            <a:pPr algn="ctr"/>
            <a:r>
              <a:rPr lang="fr-CH" b="1" dirty="0">
                <a:solidFill>
                  <a:schemeClr val="tx1"/>
                </a:solidFill>
              </a:rPr>
              <a:t>GLOBAL</a:t>
            </a:r>
          </a:p>
          <a:p>
            <a:pPr algn="ctr"/>
            <a:r>
              <a:rPr lang="fr-CH" b="1" dirty="0">
                <a:solidFill>
                  <a:schemeClr val="tx1"/>
                </a:solidFill>
              </a:rPr>
              <a:t>LEVELS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9225" y="3352800"/>
            <a:ext cx="5168012" cy="461665"/>
          </a:xfrm>
          <a:prstGeom prst="rect">
            <a:avLst/>
          </a:prstGeom>
          <a:noFill/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fr-CH" sz="2400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fr-CH" sz="2400" dirty="0" err="1" smtClean="0">
                <a:solidFill>
                  <a:schemeClr val="accent1">
                    <a:lumMod val="75000"/>
                  </a:schemeClr>
                </a:solidFill>
              </a:rPr>
              <a:t>Deferred</a:t>
            </a:r>
            <a:r>
              <a:rPr lang="fr-CH" sz="2400" dirty="0" smtClean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fr-CH" sz="2400" dirty="0" err="1" smtClean="0">
                <a:solidFill>
                  <a:schemeClr val="accent1">
                    <a:lumMod val="75000"/>
                  </a:schemeClr>
                </a:solidFill>
              </a:rPr>
              <a:t>integrated</a:t>
            </a:r>
            <a:r>
              <a:rPr lang="fr-CH" sz="2400" dirty="0" smtClean="0">
                <a:solidFill>
                  <a:schemeClr val="accent1">
                    <a:lumMod val="75000"/>
                  </a:schemeClr>
                </a:solidFill>
              </a:rPr>
              <a:t> to </a:t>
            </a:r>
            <a:r>
              <a:rPr lang="fr-CH" sz="2400" dirty="0" err="1" smtClean="0">
                <a:solidFill>
                  <a:schemeClr val="accent1">
                    <a:lumMod val="75000"/>
                  </a:schemeClr>
                </a:solidFill>
              </a:rPr>
              <a:t>others</a:t>
            </a:r>
            <a:endParaRPr lang="fr-CH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7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6389" y="2081748"/>
            <a:ext cx="5180011" cy="3785652"/>
          </a:xfrm>
          <a:prstGeom prst="rect">
            <a:avLst/>
          </a:prstGeom>
          <a:noFill/>
          <a:ln w="15875">
            <a:noFill/>
          </a:ln>
        </p:spPr>
        <p:txBody>
          <a:bodyPr wrap="square" rtlCol="0">
            <a:spAutoFit/>
          </a:bodyPr>
          <a:lstStyle/>
          <a:p>
            <a:r>
              <a:rPr lang="fr-CH" sz="2000" b="1" dirty="0" smtClean="0"/>
              <a:t>New </a:t>
            </a:r>
            <a:r>
              <a:rPr lang="en-US" sz="2000" b="1" dirty="0"/>
              <a:t>Output </a:t>
            </a:r>
            <a:r>
              <a:rPr lang="en-US" sz="2000" dirty="0" smtClean="0"/>
              <a:t>“National </a:t>
            </a:r>
            <a:r>
              <a:rPr lang="en-US" sz="2000" dirty="0"/>
              <a:t>preparation of Forest Reference Emission Levels and Forest Emission Levels (FREL/FRL</a:t>
            </a:r>
            <a:r>
              <a:rPr lang="en-US" sz="2000" dirty="0" smtClean="0"/>
              <a:t>)“</a:t>
            </a:r>
            <a:endParaRPr lang="fr-CH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2000" dirty="0" err="1" smtClean="0"/>
              <a:t>Revised</a:t>
            </a:r>
            <a:r>
              <a:rPr lang="fr-CH" sz="2000" dirty="0" smtClean="0"/>
              <a:t> scope and </a:t>
            </a:r>
            <a:r>
              <a:rPr lang="fr-CH" sz="2000" dirty="0" err="1" smtClean="0"/>
              <a:t>planned</a:t>
            </a:r>
            <a:r>
              <a:rPr lang="fr-CH" sz="2000" dirty="0" smtClean="0"/>
              <a:t> </a:t>
            </a:r>
            <a:r>
              <a:rPr lang="fr-CH" sz="2000" dirty="0" err="1" smtClean="0"/>
              <a:t>activities</a:t>
            </a:r>
            <a:r>
              <a:rPr lang="fr-CH" sz="2000" dirty="0" smtClean="0"/>
              <a:t> </a:t>
            </a:r>
            <a:r>
              <a:rPr lang="fr-CH" sz="2000" dirty="0" err="1" smtClean="0"/>
              <a:t>based</a:t>
            </a:r>
            <a:r>
              <a:rPr lang="fr-CH" sz="2000" dirty="0" smtClean="0"/>
              <a:t> on </a:t>
            </a:r>
            <a:r>
              <a:rPr lang="fr-CH" sz="2000" dirty="0" err="1" smtClean="0"/>
              <a:t>Warsaw</a:t>
            </a:r>
            <a:r>
              <a:rPr lang="fr-CH" sz="2000" dirty="0" smtClean="0"/>
              <a:t> </a:t>
            </a:r>
            <a:r>
              <a:rPr lang="fr-CH" sz="2000" dirty="0" err="1" smtClean="0"/>
              <a:t>decisions</a:t>
            </a:r>
            <a:r>
              <a:rPr lang="fr-CH" sz="2000" dirty="0" smtClean="0"/>
              <a:t> on </a:t>
            </a:r>
            <a:r>
              <a:rPr lang="fr-CH" sz="2000" dirty="0" err="1" smtClean="0"/>
              <a:t>RLs</a:t>
            </a:r>
            <a:r>
              <a:rPr lang="fr-CH" sz="2000" dirty="0" smtClean="0"/>
              <a:t>/</a:t>
            </a:r>
            <a:r>
              <a:rPr lang="fr-CH" sz="2000" dirty="0" err="1" smtClean="0"/>
              <a:t>RELs</a:t>
            </a:r>
            <a:r>
              <a:rPr lang="fr-CH" sz="2000" dirty="0" smtClean="0"/>
              <a:t>, NFMS and MRV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Support will </a:t>
            </a:r>
            <a:r>
              <a:rPr lang="en-US" sz="2000" dirty="0"/>
              <a:t>be driven by the UNFCCC context </a:t>
            </a:r>
            <a:endParaRPr lang="fr-CH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2000" dirty="0" err="1" smtClean="0"/>
              <a:t>Expect</a:t>
            </a:r>
            <a:r>
              <a:rPr lang="fr-CH" sz="2000" dirty="0" smtClean="0"/>
              <a:t> to </a:t>
            </a:r>
            <a:r>
              <a:rPr lang="en-US" sz="2000" dirty="0" smtClean="0"/>
              <a:t>allow countries to access financial support under the Green Climate Fund and other funding options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Strong emphasis </a:t>
            </a:r>
            <a:r>
              <a:rPr lang="en-US" sz="2000" dirty="0" smtClean="0"/>
              <a:t>on </a:t>
            </a:r>
            <a:r>
              <a:rPr lang="en-US" sz="2000" dirty="0"/>
              <a:t>south-south exchange </a:t>
            </a:r>
            <a:endParaRPr lang="fr-CH" sz="2400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95400" y="461236"/>
            <a:ext cx="7391400" cy="960438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0" tIns="88900" rIns="88900" bIns="88900" numCol="1" spcCol="1270" anchor="t" anchorCtr="0">
            <a:noAutofit/>
          </a:bodyPr>
          <a:lstStyle/>
          <a:p>
            <a:pPr defTabSz="1244600">
              <a:lnSpc>
                <a:spcPct val="90000"/>
              </a:lnSpc>
              <a:spcAft>
                <a:spcPct val="35000"/>
              </a:spcAft>
            </a:pP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SNA 2015 WORK PLAN</a:t>
            </a:r>
            <a:b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Per </a:t>
            </a:r>
            <a:r>
              <a:rPr lang="fr-CH" sz="36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Outcome</a:t>
            </a:r>
            <a:endParaRPr lang="fr-CH" sz="36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8057" y="1620083"/>
            <a:ext cx="44155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H" sz="2400" b="1" dirty="0" err="1">
                <a:solidFill>
                  <a:schemeClr val="accent1">
                    <a:lumMod val="75000"/>
                  </a:schemeClr>
                </a:solidFill>
              </a:rPr>
              <a:t>Outcome</a:t>
            </a:r>
            <a:r>
              <a:rPr lang="fr-CH" sz="2400" b="1" dirty="0">
                <a:solidFill>
                  <a:schemeClr val="accent1">
                    <a:lumMod val="75000"/>
                  </a:schemeClr>
                </a:solidFill>
              </a:rPr>
              <a:t> 1. MRV and Monitoring</a:t>
            </a:r>
          </a:p>
        </p:txBody>
      </p:sp>
      <p:pic>
        <p:nvPicPr>
          <p:cNvPr id="13" name="Picture 4" descr="S:\GLOBAL PROGRAMME\GP Reporting\SNA-GP 2013 Annual Report\Photos for the Report\Panama\IMG_80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209800"/>
            <a:ext cx="3505200" cy="3102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07378" y="5867400"/>
            <a:ext cx="86842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400" i="1" dirty="0"/>
              <a:t>Proposed budget for Outcome 1: US$ 5,740,245</a:t>
            </a:r>
            <a:endParaRPr lang="fr-CH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733800"/>
            <a:ext cx="7675151" cy="2590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33400" y="1371600"/>
            <a:ext cx="8343900" cy="5478423"/>
          </a:xfrm>
          <a:prstGeom prst="rect">
            <a:avLst/>
          </a:prstGeom>
          <a:noFill/>
          <a:ln w="15875">
            <a:noFill/>
          </a:ln>
        </p:spPr>
        <p:txBody>
          <a:bodyPr wrap="square" rtlCol="0">
            <a:spAutoFit/>
          </a:bodyPr>
          <a:lstStyle/>
          <a:p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Outcome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2. </a:t>
            </a:r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Governance</a:t>
            </a:r>
            <a:endParaRPr lang="fr-CH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1000" b="1" dirty="0" smtClean="0"/>
          </a:p>
          <a:p>
            <a:r>
              <a:rPr lang="en-US" sz="2000" b="1" dirty="0" smtClean="0"/>
              <a:t>New Output </a:t>
            </a:r>
            <a:r>
              <a:rPr lang="en-US" sz="2000" dirty="0" smtClean="0"/>
              <a:t>- </a:t>
            </a:r>
            <a:r>
              <a:rPr lang="en-US" sz="2000" dirty="0"/>
              <a:t>a</a:t>
            </a:r>
            <a:r>
              <a:rPr lang="en-US" sz="2000" dirty="0" smtClean="0"/>
              <a:t>nalysis of relevant REDD</a:t>
            </a:r>
            <a:r>
              <a:rPr lang="en-US" sz="2000" dirty="0"/>
              <a:t>+ </a:t>
            </a:r>
            <a:r>
              <a:rPr lang="en-US" sz="2000" dirty="0" smtClean="0"/>
              <a:t>activities and support to all elements of national REDD+ strategies.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2000" dirty="0" err="1" smtClean="0"/>
              <a:t>Increasing</a:t>
            </a:r>
            <a:r>
              <a:rPr lang="fr-CH" sz="2000" dirty="0" smtClean="0"/>
              <a:t> focus </a:t>
            </a:r>
            <a:r>
              <a:rPr lang="fr-CH" sz="2000" dirty="0"/>
              <a:t>on </a:t>
            </a:r>
            <a:r>
              <a:rPr lang="fr-CH" sz="2000" dirty="0" smtClean="0"/>
              <a:t>drivers </a:t>
            </a:r>
            <a:r>
              <a:rPr lang="fr-CH" sz="2000" dirty="0"/>
              <a:t>of </a:t>
            </a:r>
            <a:r>
              <a:rPr lang="fr-CH" sz="2000" dirty="0" err="1" smtClean="0"/>
              <a:t>deforestation</a:t>
            </a:r>
            <a:endParaRPr lang="fr-CH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2000" dirty="0" smtClean="0"/>
              <a:t>In addition to standard setting </a:t>
            </a:r>
            <a:r>
              <a:rPr lang="fr-CH" sz="2000" dirty="0" err="1" smtClean="0"/>
              <a:t>activities</a:t>
            </a:r>
            <a:r>
              <a:rPr lang="fr-CH" sz="2000" dirty="0" smtClean="0"/>
              <a:t>, </a:t>
            </a:r>
            <a:r>
              <a:rPr lang="fr-CH" sz="2000" dirty="0" err="1" smtClean="0"/>
              <a:t>growing</a:t>
            </a:r>
            <a:r>
              <a:rPr lang="fr-CH" sz="2000" dirty="0" smtClean="0"/>
              <a:t> </a:t>
            </a:r>
            <a:r>
              <a:rPr lang="fr-CH" sz="2000" dirty="0" err="1" smtClean="0"/>
              <a:t>demand</a:t>
            </a:r>
            <a:r>
              <a:rPr lang="fr-CH" sz="2000" dirty="0" smtClean="0"/>
              <a:t> to </a:t>
            </a:r>
            <a:r>
              <a:rPr lang="fr-CH" sz="2000" dirty="0" err="1" smtClean="0"/>
              <a:t>provide</a:t>
            </a:r>
            <a:r>
              <a:rPr lang="fr-CH" sz="2000" dirty="0" smtClean="0"/>
              <a:t> more support in line </a:t>
            </a:r>
            <a:r>
              <a:rPr lang="fr-CH" sz="2000" dirty="0" err="1" smtClean="0"/>
              <a:t>with</a:t>
            </a:r>
            <a:r>
              <a:rPr lang="fr-CH" sz="2000" dirty="0" smtClean="0"/>
              <a:t> country </a:t>
            </a:r>
            <a:r>
              <a:rPr lang="fr-CH" sz="2000" dirty="0" err="1" smtClean="0"/>
              <a:t>specific</a:t>
            </a:r>
            <a:r>
              <a:rPr lang="fr-CH" sz="2000" dirty="0" smtClean="0"/>
              <a:t> </a:t>
            </a:r>
            <a:r>
              <a:rPr lang="fr-CH" sz="2000" dirty="0" err="1" smtClean="0"/>
              <a:t>needs</a:t>
            </a:r>
            <a:r>
              <a:rPr lang="fr-CH" sz="2000" dirty="0" smtClean="0"/>
              <a:t> and </a:t>
            </a:r>
            <a:r>
              <a:rPr lang="fr-CH" sz="2000" dirty="0" err="1" smtClean="0"/>
              <a:t>priorities</a:t>
            </a:r>
            <a:endParaRPr lang="en-US" sz="2400" i="1" dirty="0" smtClean="0"/>
          </a:p>
          <a:p>
            <a:pPr algn="r"/>
            <a:endParaRPr lang="en-US" sz="2400" i="1" dirty="0" smtClean="0"/>
          </a:p>
          <a:p>
            <a:pPr algn="r"/>
            <a:endParaRPr lang="en-US" sz="2400" i="1" dirty="0"/>
          </a:p>
          <a:p>
            <a:pPr algn="r"/>
            <a:endParaRPr lang="en-US" sz="2400" i="1" dirty="0" smtClean="0"/>
          </a:p>
          <a:p>
            <a:pPr algn="r"/>
            <a:endParaRPr lang="en-US" sz="2400" i="1" dirty="0" smtClean="0"/>
          </a:p>
          <a:p>
            <a:pPr algn="r"/>
            <a:endParaRPr lang="en-US" sz="2400" i="1" dirty="0"/>
          </a:p>
          <a:p>
            <a:pPr algn="r"/>
            <a:endParaRPr lang="en-US" sz="2400" i="1" dirty="0" smtClean="0"/>
          </a:p>
          <a:p>
            <a:pPr algn="r"/>
            <a:endParaRPr lang="en-US" sz="2400" i="1" dirty="0" smtClean="0"/>
          </a:p>
          <a:p>
            <a:pPr algn="r"/>
            <a:endParaRPr lang="en-US" sz="2400" i="1" dirty="0" smtClean="0"/>
          </a:p>
          <a:p>
            <a:pPr algn="r"/>
            <a:r>
              <a:rPr lang="en-US" sz="2400" i="1" dirty="0" smtClean="0"/>
              <a:t>Proposed budget for Outcome 2: </a:t>
            </a:r>
            <a:r>
              <a:rPr lang="en-US" sz="2400" i="1" dirty="0"/>
              <a:t>US$ </a:t>
            </a:r>
            <a:r>
              <a:rPr lang="en-US" sz="2400" dirty="0"/>
              <a:t>5,848,859</a:t>
            </a:r>
            <a:endParaRPr lang="fr-CH" sz="2400" b="1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86870" y="304800"/>
            <a:ext cx="7391400" cy="960438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0" tIns="88900" rIns="88900" bIns="88900" numCol="1" spcCol="1270" anchor="t" anchorCtr="0">
            <a:noAutofit/>
          </a:bodyPr>
          <a:lstStyle/>
          <a:p>
            <a:pPr defTabSz="1244600">
              <a:lnSpc>
                <a:spcPct val="90000"/>
              </a:lnSpc>
              <a:spcAft>
                <a:spcPct val="35000"/>
              </a:spcAft>
            </a:pP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SNA 2015 WORK PLAN</a:t>
            </a:r>
            <a:b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Per </a:t>
            </a:r>
            <a:r>
              <a:rPr lang="fr-CH" sz="36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Outcome</a:t>
            </a:r>
            <a:endParaRPr lang="fr-CH" sz="36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37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4800" y="1831075"/>
            <a:ext cx="4038599" cy="3662541"/>
          </a:xfrm>
          <a:prstGeom prst="rect">
            <a:avLst/>
          </a:prstGeom>
          <a:noFill/>
          <a:ln w="15875">
            <a:noFill/>
          </a:ln>
        </p:spPr>
        <p:txBody>
          <a:bodyPr wrap="square" rtlCol="0">
            <a:spAutoFit/>
          </a:bodyPr>
          <a:lstStyle/>
          <a:p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Outcome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4.</a:t>
            </a:r>
          </a:p>
          <a:p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Stakeholder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engagement</a:t>
            </a:r>
          </a:p>
          <a:p>
            <a:endParaRPr lang="fr-CH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2000" dirty="0" err="1" smtClean="0"/>
              <a:t>Stregthened</a:t>
            </a:r>
            <a:r>
              <a:rPr lang="fr-CH" sz="2000" dirty="0" smtClean="0"/>
              <a:t> </a:t>
            </a:r>
            <a:r>
              <a:rPr lang="fr-CH" sz="2000" dirty="0" err="1" smtClean="0"/>
              <a:t>stakeholder</a:t>
            </a:r>
            <a:r>
              <a:rPr lang="fr-CH" sz="2000" dirty="0" smtClean="0"/>
              <a:t> engagement </a:t>
            </a:r>
            <a:r>
              <a:rPr lang="fr-CH" sz="2000" dirty="0" err="1" smtClean="0"/>
              <a:t>around</a:t>
            </a:r>
            <a:r>
              <a:rPr lang="fr-CH" sz="2000" dirty="0" smtClean="0"/>
              <a:t> REDD+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CH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2000" dirty="0" smtClean="0"/>
              <a:t>Focus on </a:t>
            </a:r>
            <a:r>
              <a:rPr lang="fr-CH" sz="2000" dirty="0" err="1" smtClean="0"/>
              <a:t>sustained</a:t>
            </a:r>
            <a:r>
              <a:rPr lang="fr-CH" sz="2000" dirty="0" smtClean="0"/>
              <a:t> support for </a:t>
            </a:r>
            <a:r>
              <a:rPr lang="fr-CH" sz="2000" dirty="0" err="1" smtClean="0"/>
              <a:t>ensuring</a:t>
            </a:r>
            <a:r>
              <a:rPr lang="fr-CH" sz="2000" dirty="0" smtClean="0"/>
              <a:t> </a:t>
            </a:r>
            <a:r>
              <a:rPr lang="fr-CH" sz="2000" dirty="0" err="1" smtClean="0"/>
              <a:t>sustainable</a:t>
            </a:r>
            <a:r>
              <a:rPr lang="fr-CH" sz="2000" dirty="0" smtClean="0"/>
              <a:t> impact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CH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H" sz="2000" dirty="0" err="1" smtClean="0"/>
              <a:t>Increased</a:t>
            </a:r>
            <a:r>
              <a:rPr lang="fr-CH" sz="2000" dirty="0" smtClean="0"/>
              <a:t> support to </a:t>
            </a:r>
            <a:r>
              <a:rPr lang="fr-CH" sz="2000" dirty="0" err="1" smtClean="0"/>
              <a:t>private</a:t>
            </a:r>
            <a:r>
              <a:rPr lang="fr-CH" sz="2000" dirty="0" smtClean="0"/>
              <a:t> </a:t>
            </a:r>
            <a:r>
              <a:rPr lang="fr-CH" sz="2000" dirty="0" err="1" smtClean="0"/>
              <a:t>sector</a:t>
            </a:r>
            <a:r>
              <a:rPr lang="fr-CH" sz="2000" dirty="0" smtClean="0"/>
              <a:t> engagement</a:t>
            </a:r>
            <a:endParaRPr lang="en-US" sz="2000" i="1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19200" y="381000"/>
            <a:ext cx="7391400" cy="960438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0" tIns="88900" rIns="88900" bIns="88900" numCol="1" spcCol="1270" anchor="t" anchorCtr="0">
            <a:noAutofit/>
          </a:bodyPr>
          <a:lstStyle/>
          <a:p>
            <a:pPr defTabSz="1244600">
              <a:lnSpc>
                <a:spcPct val="90000"/>
              </a:lnSpc>
              <a:spcAft>
                <a:spcPct val="35000"/>
              </a:spcAft>
            </a:pP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SNA 2015 WORKPLAN</a:t>
            </a:r>
            <a:b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Per </a:t>
            </a:r>
            <a:r>
              <a:rPr lang="fr-CH" sz="36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Outcome</a:t>
            </a:r>
            <a:endParaRPr lang="fr-CH" sz="36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84"/>
          <a:stretch/>
        </p:blipFill>
        <p:spPr bwMode="auto">
          <a:xfrm>
            <a:off x="4343399" y="1828800"/>
            <a:ext cx="4437797" cy="366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1000" y="56388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400" i="1" dirty="0"/>
              <a:t>Proposed budget for Outcome 4: US$ </a:t>
            </a:r>
            <a:r>
              <a:rPr lang="en-US" sz="2400" dirty="0"/>
              <a:t>3,039,211</a:t>
            </a:r>
            <a:endParaRPr lang="fr-CH" sz="2400" b="1" dirty="0"/>
          </a:p>
        </p:txBody>
      </p:sp>
    </p:spTree>
    <p:extLst>
      <p:ext uri="{BB962C8B-B14F-4D97-AF65-F5344CB8AC3E}">
        <p14:creationId xmlns:p14="http://schemas.microsoft.com/office/powerpoint/2010/main" val="43182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8882" y="1676400"/>
            <a:ext cx="5008658" cy="4370427"/>
          </a:xfrm>
          <a:prstGeom prst="rect">
            <a:avLst/>
          </a:prstGeom>
          <a:noFill/>
          <a:ln w="15875">
            <a:noFill/>
          </a:ln>
        </p:spPr>
        <p:txBody>
          <a:bodyPr wrap="square" rtlCol="0">
            <a:spAutoFit/>
          </a:bodyPr>
          <a:lstStyle/>
          <a:p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Outcome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5. </a:t>
            </a:r>
          </a:p>
          <a:p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Safeguards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and Multiple </a:t>
            </a:r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Benefits</a:t>
            </a:r>
            <a:endParaRPr lang="fr-CH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CH" sz="1000" dirty="0" smtClean="0">
              <a:solidFill>
                <a:srgbClr val="2C986F"/>
              </a:solidFill>
            </a:endParaRPr>
          </a:p>
          <a:p>
            <a:r>
              <a:rPr lang="fr-CH" sz="2000" dirty="0" smtClean="0"/>
              <a:t>Support </a:t>
            </a:r>
            <a:r>
              <a:rPr lang="fr-CH" sz="2000" dirty="0" err="1" smtClean="0"/>
              <a:t>progress</a:t>
            </a:r>
            <a:r>
              <a:rPr lang="fr-CH" sz="2000" dirty="0" smtClean="0"/>
              <a:t> </a:t>
            </a:r>
            <a:r>
              <a:rPr lang="fr-CH" sz="2000" dirty="0" err="1" smtClean="0"/>
              <a:t>towards</a:t>
            </a:r>
            <a:r>
              <a:rPr lang="fr-CH" sz="2000" dirty="0" smtClean="0"/>
              <a:t> </a:t>
            </a:r>
            <a:r>
              <a:rPr lang="fr-CH" sz="2000" dirty="0" err="1" smtClean="0"/>
              <a:t>results-based</a:t>
            </a:r>
            <a:r>
              <a:rPr lang="fr-CH" sz="2000" dirty="0" smtClean="0"/>
              <a:t> </a:t>
            </a:r>
            <a:r>
              <a:rPr lang="fr-CH" sz="2000" dirty="0" err="1" smtClean="0"/>
              <a:t>payments</a:t>
            </a:r>
            <a:r>
              <a:rPr lang="fr-CH" sz="2000" dirty="0"/>
              <a:t> </a:t>
            </a:r>
            <a:r>
              <a:rPr lang="fr-CH" sz="2000" dirty="0" err="1" smtClean="0"/>
              <a:t>with</a:t>
            </a:r>
            <a:r>
              <a:rPr lang="fr-CH" sz="2000" dirty="0" smtClean="0"/>
              <a:t> </a:t>
            </a:r>
            <a:r>
              <a:rPr lang="fr-CH" sz="2000" dirty="0" err="1" smtClean="0"/>
              <a:t>proper</a:t>
            </a:r>
            <a:r>
              <a:rPr lang="fr-CH" sz="2000" dirty="0" smtClean="0"/>
              <a:t> </a:t>
            </a:r>
            <a:r>
              <a:rPr lang="fr-CH" sz="2000" dirty="0" err="1" smtClean="0"/>
              <a:t>consideration</a:t>
            </a:r>
            <a:r>
              <a:rPr lang="fr-CH" sz="2000" dirty="0" smtClean="0"/>
              <a:t> and information of </a:t>
            </a:r>
            <a:r>
              <a:rPr lang="fr-CH" sz="2000" dirty="0" err="1" smtClean="0"/>
              <a:t>safeguards</a:t>
            </a:r>
            <a:r>
              <a:rPr lang="fr-CH" sz="2000" dirty="0" smtClean="0"/>
              <a:t> </a:t>
            </a:r>
            <a:r>
              <a:rPr lang="fr-CH" sz="2000" dirty="0" err="1" smtClean="0"/>
              <a:t>through</a:t>
            </a:r>
            <a:r>
              <a:rPr lang="fr-CH" sz="2000" dirty="0" smtClean="0"/>
              <a:t> </a:t>
            </a:r>
            <a:r>
              <a:rPr lang="fr-CH" sz="2000" dirty="0" err="1" smtClean="0"/>
              <a:t>activities</a:t>
            </a:r>
            <a:r>
              <a:rPr lang="fr-CH" sz="2000" dirty="0" smtClean="0"/>
              <a:t> </a:t>
            </a:r>
            <a:r>
              <a:rPr lang="fr-CH" sz="2000" dirty="0" err="1" smtClean="0"/>
              <a:t>focusing</a:t>
            </a:r>
            <a:r>
              <a:rPr lang="fr-CH" sz="2000" dirty="0" smtClean="0"/>
              <a:t> on:</a:t>
            </a:r>
          </a:p>
          <a:p>
            <a:endParaRPr lang="fr-CH" sz="2000" dirty="0" smtClean="0"/>
          </a:p>
          <a:p>
            <a:pPr marL="355600" indent="-355600">
              <a:buFont typeface="Arial" panose="020B0604020202020204" pitchFamily="34" charset="0"/>
              <a:buChar char="•"/>
            </a:pPr>
            <a:r>
              <a:rPr lang="fr-CH" sz="2000" dirty="0" err="1" smtClean="0"/>
              <a:t>Improving</a:t>
            </a:r>
            <a:r>
              <a:rPr lang="fr-CH" sz="2000" dirty="0" smtClean="0"/>
              <a:t> application of REDD+ </a:t>
            </a:r>
            <a:r>
              <a:rPr lang="fr-CH" sz="2000" dirty="0" err="1" smtClean="0"/>
              <a:t>safeguards</a:t>
            </a:r>
            <a:r>
              <a:rPr lang="fr-CH" sz="2000" dirty="0" smtClean="0"/>
              <a:t> and SIS at national </a:t>
            </a:r>
            <a:r>
              <a:rPr lang="fr-CH" sz="2000" dirty="0" err="1" smtClean="0"/>
              <a:t>level</a:t>
            </a:r>
            <a:endParaRPr lang="fr-CH" sz="2000" dirty="0"/>
          </a:p>
          <a:p>
            <a:pPr marL="355600" indent="-355600">
              <a:buFont typeface="Arial" panose="020B0604020202020204" pitchFamily="34" charset="0"/>
              <a:buChar char="•"/>
            </a:pPr>
            <a:r>
              <a:rPr lang="fr-CH" sz="2000" dirty="0" err="1" smtClean="0"/>
              <a:t>Linking</a:t>
            </a:r>
            <a:r>
              <a:rPr lang="fr-CH" sz="2000" dirty="0" smtClean="0"/>
              <a:t> </a:t>
            </a:r>
            <a:r>
              <a:rPr lang="fr-CH" sz="2000" dirty="0" err="1" smtClean="0"/>
              <a:t>safeguards</a:t>
            </a:r>
            <a:r>
              <a:rPr lang="fr-CH" sz="2000" dirty="0" smtClean="0"/>
              <a:t> and multiple </a:t>
            </a:r>
            <a:r>
              <a:rPr lang="fr-CH" sz="2000" dirty="0" err="1" smtClean="0"/>
              <a:t>benefits</a:t>
            </a:r>
            <a:r>
              <a:rPr lang="fr-CH" sz="2000" dirty="0" smtClean="0"/>
              <a:t> </a:t>
            </a:r>
            <a:r>
              <a:rPr lang="fr-CH" sz="2000" dirty="0" err="1" smtClean="0"/>
              <a:t>activities</a:t>
            </a:r>
            <a:r>
              <a:rPr lang="fr-CH" sz="2000" dirty="0" smtClean="0"/>
              <a:t> </a:t>
            </a:r>
            <a:r>
              <a:rPr lang="fr-CH" sz="2000" dirty="0" err="1" smtClean="0"/>
              <a:t>with</a:t>
            </a:r>
            <a:r>
              <a:rPr lang="fr-CH" sz="2000" dirty="0" smtClean="0"/>
              <a:t> drivers of </a:t>
            </a:r>
            <a:r>
              <a:rPr lang="fr-CH" sz="2000" dirty="0" err="1" smtClean="0"/>
              <a:t>deforestation</a:t>
            </a:r>
            <a:endParaRPr lang="fr-CH" sz="2000" dirty="0" smtClean="0"/>
          </a:p>
          <a:p>
            <a:pPr marL="355600" indent="-355600">
              <a:buFont typeface="Arial" panose="020B0604020202020204" pitchFamily="34" charset="0"/>
              <a:buChar char="•"/>
            </a:pPr>
            <a:r>
              <a:rPr lang="fr-CH" sz="2000" dirty="0" err="1" smtClean="0"/>
              <a:t>Supporting</a:t>
            </a:r>
            <a:r>
              <a:rPr lang="fr-CH" sz="2000" dirty="0" smtClean="0"/>
              <a:t> land-use planning and </a:t>
            </a:r>
            <a:r>
              <a:rPr lang="fr-CH" sz="2000" dirty="0" err="1" smtClean="0"/>
              <a:t>build</a:t>
            </a:r>
            <a:r>
              <a:rPr lang="fr-CH" sz="2000" dirty="0" smtClean="0"/>
              <a:t> </a:t>
            </a:r>
            <a:r>
              <a:rPr lang="fr-CH" sz="2000" dirty="0" err="1" smtClean="0"/>
              <a:t>capacity</a:t>
            </a:r>
            <a:r>
              <a:rPr lang="fr-CH" sz="2000" dirty="0" smtClean="0"/>
              <a:t> in spatial planning for REDD+.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95400" y="461236"/>
            <a:ext cx="7391400" cy="960438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0" tIns="88900" rIns="88900" bIns="88900" numCol="1" spcCol="1270" anchor="t" anchorCtr="0">
            <a:noAutofit/>
          </a:bodyPr>
          <a:lstStyle/>
          <a:p>
            <a:pPr defTabSz="1244600">
              <a:lnSpc>
                <a:spcPct val="90000"/>
              </a:lnSpc>
              <a:spcAft>
                <a:spcPct val="35000"/>
              </a:spcAft>
            </a:pP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SNA 2015 WORK PLAN</a:t>
            </a:r>
            <a:b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Per </a:t>
            </a:r>
            <a:r>
              <a:rPr lang="fr-CH" sz="36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Outcome</a:t>
            </a:r>
            <a:endParaRPr lang="fr-CH" sz="36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735" y="1798151"/>
            <a:ext cx="3395081" cy="4466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58180" y="6300013"/>
            <a:ext cx="70787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400" i="1" dirty="0"/>
              <a:t>Proposed budget for Outcome 5: US$ </a:t>
            </a:r>
            <a:r>
              <a:rPr lang="en-US" sz="2400" dirty="0"/>
              <a:t>3,763,830</a:t>
            </a:r>
            <a:endParaRPr lang="fr-CH" sz="2400" b="1" dirty="0"/>
          </a:p>
        </p:txBody>
      </p:sp>
    </p:spTree>
    <p:extLst>
      <p:ext uri="{BB962C8B-B14F-4D97-AF65-F5344CB8AC3E}">
        <p14:creationId xmlns:p14="http://schemas.microsoft.com/office/powerpoint/2010/main" val="396075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:\GLOBAL PROGRAMME\GP Reporting\SNA-GP 2013 Annual Report\Photos for the Report\Outcome 6.Jaime Sumugat Singlador. Intercropping in the Philippin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447799"/>
            <a:ext cx="5297384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4125" y="4495800"/>
            <a:ext cx="8239134" cy="2215991"/>
          </a:xfrm>
          <a:prstGeom prst="rect">
            <a:avLst/>
          </a:prstGeom>
          <a:noFill/>
          <a:ln w="15875">
            <a:noFill/>
          </a:ln>
        </p:spPr>
        <p:txBody>
          <a:bodyPr wrap="square" rtlCol="0">
            <a:spAutoFit/>
          </a:bodyPr>
          <a:lstStyle/>
          <a:p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Outcome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6. Green </a:t>
            </a:r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Economy</a:t>
            </a:r>
            <a:endParaRPr lang="en-US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Growing </a:t>
            </a:r>
            <a:r>
              <a:rPr lang="en-US" sz="2000" dirty="0"/>
              <a:t>interest in linking REDD+ with a wider transition to Green </a:t>
            </a:r>
            <a:r>
              <a:rPr lang="en-US" sz="2000" dirty="0" smtClean="0"/>
              <a:t>Economy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Support on various aspects of Green Economy to increasing number of countries that are entering the implementation and investment phase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000" dirty="0"/>
          </a:p>
          <a:p>
            <a:pPr algn="r"/>
            <a:r>
              <a:rPr lang="en-US" sz="2400" i="1" dirty="0" smtClean="0"/>
              <a:t>Proposed budget for Outcome 6: US$ </a:t>
            </a:r>
            <a:r>
              <a:rPr lang="en-US" sz="2400" dirty="0" smtClean="0"/>
              <a:t>1,376,235</a:t>
            </a:r>
            <a:r>
              <a:rPr lang="en-US" sz="2400" i="1" dirty="0" smtClean="0"/>
              <a:t> </a:t>
            </a:r>
            <a:endParaRPr lang="fr-CH" sz="2400" b="1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81859" y="381000"/>
            <a:ext cx="7391400" cy="960438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0" tIns="88900" rIns="88900" bIns="88900" numCol="1" spcCol="1270" anchor="t" anchorCtr="0">
            <a:noAutofit/>
          </a:bodyPr>
          <a:lstStyle/>
          <a:p>
            <a:pPr defTabSz="1244600">
              <a:lnSpc>
                <a:spcPct val="90000"/>
              </a:lnSpc>
              <a:spcAft>
                <a:spcPct val="35000"/>
              </a:spcAft>
            </a:pP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SNA 2015 WOR KPLAN</a:t>
            </a:r>
            <a:b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Per </a:t>
            </a:r>
            <a:r>
              <a:rPr lang="fr-CH" sz="36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Outcome</a:t>
            </a:r>
            <a:endParaRPr lang="fr-CH" sz="36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57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8880" y="1533014"/>
            <a:ext cx="8450319" cy="2523768"/>
          </a:xfrm>
          <a:prstGeom prst="rect">
            <a:avLst/>
          </a:prstGeom>
          <a:noFill/>
          <a:ln w="15875">
            <a:noFill/>
          </a:ln>
        </p:spPr>
        <p:txBody>
          <a:bodyPr wrap="square" rtlCol="0">
            <a:spAutoFit/>
          </a:bodyPr>
          <a:lstStyle/>
          <a:p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Outcome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7. </a:t>
            </a:r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Knowledge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Management</a:t>
            </a:r>
            <a:endParaRPr lang="fr-CH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Sustain activities </a:t>
            </a:r>
            <a:r>
              <a:rPr lang="en-US" sz="2000" dirty="0"/>
              <a:t>for robust knowledge management </a:t>
            </a:r>
            <a:r>
              <a:rPr lang="en-US" sz="2000" dirty="0" smtClean="0"/>
              <a:t>platform </a:t>
            </a:r>
            <a:r>
              <a:rPr lang="en-US" sz="2000" dirty="0"/>
              <a:t>building on lessons learned and South-South </a:t>
            </a:r>
            <a:r>
              <a:rPr lang="en-US" sz="2000" dirty="0" smtClean="0"/>
              <a:t>cooperation.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Build strategic </a:t>
            </a:r>
            <a:r>
              <a:rPr lang="en-US" sz="2000" dirty="0"/>
              <a:t>knowledge partnerships with other multilateral institutions and organizations working on REDD+ to leverage collective experience, generate a multiplier effect and to broker knowledge in support of </a:t>
            </a:r>
            <a:r>
              <a:rPr lang="en-US" sz="2000" dirty="0" smtClean="0"/>
              <a:t>countries</a:t>
            </a:r>
            <a:endParaRPr lang="en-US" sz="2000" dirty="0" smtClean="0">
              <a:solidFill>
                <a:srgbClr val="FF0000"/>
              </a:solidFill>
            </a:endParaRPr>
          </a:p>
          <a:p>
            <a:pPr algn="r"/>
            <a:endParaRPr lang="en-US" sz="1000" i="1" dirty="0" smtClean="0"/>
          </a:p>
          <a:p>
            <a:pPr algn="r"/>
            <a:r>
              <a:rPr lang="en-US" sz="2400" i="1" dirty="0" smtClean="0"/>
              <a:t>Proposed budget for Outcome 7: US$ </a:t>
            </a:r>
            <a:r>
              <a:rPr lang="en-US" sz="2400" dirty="0" smtClean="0"/>
              <a:t>1,140,685</a:t>
            </a:r>
            <a:r>
              <a:rPr lang="en-US" sz="2400" i="1" dirty="0" smtClean="0"/>
              <a:t> </a:t>
            </a:r>
            <a:endParaRPr lang="fr-CH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25496" y="4038600"/>
            <a:ext cx="8489903" cy="2677656"/>
          </a:xfrm>
          <a:prstGeom prst="rect">
            <a:avLst/>
          </a:prstGeom>
          <a:noFill/>
          <a:ln w="15875">
            <a:noFill/>
          </a:ln>
        </p:spPr>
        <p:txBody>
          <a:bodyPr wrap="square" rtlCol="0">
            <a:spAutoFit/>
          </a:bodyPr>
          <a:lstStyle/>
          <a:p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Outcome</a:t>
            </a:r>
            <a:r>
              <a:rPr lang="fr-CH" sz="2400" b="1" dirty="0" smtClean="0">
                <a:solidFill>
                  <a:schemeClr val="accent1">
                    <a:lumMod val="75000"/>
                  </a:schemeClr>
                </a:solidFill>
              </a:rPr>
              <a:t> 8. </a:t>
            </a:r>
            <a:r>
              <a:rPr lang="fr-CH" sz="2400" b="1" dirty="0" err="1" smtClean="0">
                <a:solidFill>
                  <a:schemeClr val="accent1">
                    <a:lumMod val="75000"/>
                  </a:schemeClr>
                </a:solidFill>
              </a:rPr>
              <a:t>Secretariat</a:t>
            </a:r>
            <a:endParaRPr lang="fr-CH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Maintain service to the </a:t>
            </a:r>
            <a:r>
              <a:rPr lang="en-US" sz="2000" dirty="0"/>
              <a:t>Policy Board and </a:t>
            </a:r>
            <a:r>
              <a:rPr lang="en-US" sz="2000" dirty="0" smtClean="0"/>
              <a:t>support to the Programme in accordance with the Secretariat’s Terms of Reference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Ensure availability of funds to respond to increasing number of partner countries and decisions of the Policy Board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Provide for continuous advancement on monitoring and reporting framework</a:t>
            </a:r>
            <a:endParaRPr lang="en-US" sz="2400" i="1" dirty="0" smtClean="0"/>
          </a:p>
          <a:p>
            <a:pPr algn="r"/>
            <a:r>
              <a:rPr lang="en-US" sz="2400" i="1" dirty="0" smtClean="0"/>
              <a:t>Proposed budget for Outcome </a:t>
            </a:r>
            <a:r>
              <a:rPr lang="en-US" sz="2400" i="1" dirty="0"/>
              <a:t>8</a:t>
            </a:r>
            <a:r>
              <a:rPr lang="en-US" sz="2400" i="1" dirty="0" smtClean="0"/>
              <a:t>: US$ </a:t>
            </a:r>
            <a:r>
              <a:rPr lang="en-US" sz="2400" dirty="0"/>
              <a:t>3,523,878</a:t>
            </a:r>
            <a:r>
              <a:rPr lang="en-US" sz="2400" i="1" dirty="0" smtClean="0"/>
              <a:t> </a:t>
            </a:r>
            <a:endParaRPr lang="fr-CH" sz="2400" b="1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36615" y="304800"/>
            <a:ext cx="7391400" cy="960438"/>
          </a:xfr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900" tIns="88900" rIns="88900" bIns="88900" numCol="1" spcCol="1270" anchor="t" anchorCtr="0">
            <a:noAutofit/>
          </a:bodyPr>
          <a:lstStyle/>
          <a:p>
            <a:pPr defTabSz="1244600">
              <a:lnSpc>
                <a:spcPct val="90000"/>
              </a:lnSpc>
              <a:spcAft>
                <a:spcPct val="35000"/>
              </a:spcAft>
            </a:pP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SNA 2015 WORK PLAN</a:t>
            </a:r>
            <a:b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CH" sz="36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Per </a:t>
            </a:r>
            <a:r>
              <a:rPr lang="fr-CH" sz="36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Outcome</a:t>
            </a:r>
            <a:endParaRPr lang="fr-CH" sz="36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132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81000"/>
            <a:ext cx="7239000" cy="960438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/>
              <a:t>SNA Budget 2015:</a:t>
            </a:r>
            <a:br>
              <a:rPr lang="en-US" sz="3200" b="1" dirty="0" smtClean="0"/>
            </a:br>
            <a:r>
              <a:rPr lang="en-US" sz="3200" b="1" dirty="0" smtClean="0"/>
              <a:t>PROPOSED ALLOCATION</a:t>
            </a:r>
            <a:endParaRPr lang="fr-CH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084880"/>
              </p:ext>
            </p:extLst>
          </p:nvPr>
        </p:nvGraphicFramePr>
        <p:xfrm>
          <a:off x="457200" y="1447800"/>
          <a:ext cx="8382000" cy="52001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40483"/>
                <a:gridCol w="1541517"/>
              </a:tblGrid>
              <a:tr h="6011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bg1"/>
                          </a:solidFill>
                          <a:effectLst/>
                        </a:rPr>
                        <a:t>Outcomes</a:t>
                      </a:r>
                      <a:endParaRPr lang="fr-CH" sz="2400" dirty="0">
                        <a:solidFill>
                          <a:schemeClr val="bg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Budget allocation </a:t>
                      </a:r>
                      <a:r>
                        <a:rPr lang="en-US" sz="1600" b="1" dirty="0" smtClean="0">
                          <a:solidFill>
                            <a:schemeClr val="bg1"/>
                          </a:solidFill>
                          <a:effectLst/>
                        </a:rPr>
                        <a:t>(US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</a:rPr>
                        <a:t>$)</a:t>
                      </a:r>
                      <a:endParaRPr lang="fr-CH" sz="1600" b="1" dirty="0">
                        <a:solidFill>
                          <a:schemeClr val="bg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72553">
                <a:tc>
                  <a:txBody>
                    <a:bodyPr/>
                    <a:lstStyle/>
                    <a:p>
                      <a:pPr marL="182563" indent="-182563"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</a:rPr>
                        <a:t>1.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REDD+ countries have systems and capacities to develop and implement MRV and monitoring</a:t>
                      </a:r>
                      <a:endParaRPr lang="fr-CH" sz="1600" b="0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5,740,245</a:t>
                      </a:r>
                      <a:endParaRPr lang="fr-CH" sz="1600" b="0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2553">
                <a:tc>
                  <a:txBody>
                    <a:bodyPr/>
                    <a:lstStyle/>
                    <a:p>
                      <a:pPr marL="182563" indent="-182563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Credible, inclusive national governance systems are developed for REDD+ implementation</a:t>
                      </a:r>
                      <a:endParaRPr lang="fr-CH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5,848,859</a:t>
                      </a:r>
                      <a:endParaRPr lang="fr-CH" sz="1600" b="0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58828">
                <a:tc>
                  <a:txBody>
                    <a:bodyPr/>
                    <a:lstStyle/>
                    <a:p>
                      <a:pPr marL="182563" indent="-182563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Indigenous peoples, local communities, civil society organizations and other stakeholders participate effectively in national and international REDD+ decision making, strategy development and implementation</a:t>
                      </a:r>
                      <a:endParaRPr lang="fr-CH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3,039,211</a:t>
                      </a:r>
                      <a:endParaRPr lang="fr-CH" sz="1600" b="0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2553">
                <a:tc>
                  <a:txBody>
                    <a:bodyPr/>
                    <a:lstStyle/>
                    <a:p>
                      <a:pPr marL="182563" indent="-182563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Safeguards are addressed and respected and multiple benefits of REDD+ are realized</a:t>
                      </a:r>
                      <a:endParaRPr lang="fr-CH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3,763,830</a:t>
                      </a:r>
                      <a:endParaRPr lang="fr-CH" sz="1600" b="0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2553">
                <a:tc>
                  <a:txBody>
                    <a:bodyPr/>
                    <a:lstStyle/>
                    <a:p>
                      <a:pPr marL="182563" indent="-182563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Green economy transformation and REDD+ strategies and investments are mutually reinforcing</a:t>
                      </a:r>
                      <a:endParaRPr lang="fr-CH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1,376,235</a:t>
                      </a:r>
                      <a:endParaRPr lang="fr-CH" sz="1600" b="0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2553">
                <a:tc>
                  <a:txBody>
                    <a:bodyPr/>
                    <a:lstStyle/>
                    <a:p>
                      <a:pPr marL="182563" indent="-182563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UN-REDD </a:t>
                      </a: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Programme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is developed, managed, analyzed and shared to support REDD+ efforts at all levels</a:t>
                      </a:r>
                      <a:endParaRPr lang="fr-CH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1,140,685</a:t>
                      </a:r>
                      <a:endParaRPr lang="fr-CH" sz="1600" b="0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2553">
                <a:tc>
                  <a:txBody>
                    <a:bodyPr/>
                    <a:lstStyle/>
                    <a:p>
                      <a:pPr marL="182563" indent="-182563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Timely and effective UN-REDD </a:t>
                      </a: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Programme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Secretariat services provided to the UN-REDD partner countries, Policy Board and the UN agencies</a:t>
                      </a:r>
                      <a:endParaRPr lang="fr-CH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3,523,878</a:t>
                      </a:r>
                      <a:endParaRPr lang="fr-CH" sz="1600" b="0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6276">
                <a:tc>
                  <a:txBody>
                    <a:bodyPr/>
                    <a:lstStyle/>
                    <a:p>
                      <a:pPr marL="182563" indent="0">
                        <a:spcAft>
                          <a:spcPts val="0"/>
                        </a:spcAft>
                      </a:pPr>
                      <a:r>
                        <a:rPr lang="fr-CH" sz="2000" b="1" dirty="0" smtClean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fr-CH" sz="2000" b="1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24,432,943</a:t>
                      </a:r>
                      <a:endParaRPr lang="fr-CH" sz="2000" b="1" dirty="0">
                        <a:solidFill>
                          <a:schemeClr val="tx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37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5696932"/>
              </p:ext>
            </p:extLst>
          </p:nvPr>
        </p:nvGraphicFramePr>
        <p:xfrm>
          <a:off x="0" y="1447801"/>
          <a:ext cx="8991600" cy="541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71600" y="381000"/>
            <a:ext cx="7239000" cy="960438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/>
              <a:t>SNA Budget 2015:</a:t>
            </a:r>
            <a:br>
              <a:rPr lang="en-US" sz="3200" b="1" dirty="0" smtClean="0"/>
            </a:br>
            <a:r>
              <a:rPr lang="en-US" sz="3200" b="1" dirty="0" smtClean="0"/>
              <a:t>PROPOSED ALLOCATION IN %</a:t>
            </a:r>
            <a:endParaRPr lang="fr-CH" sz="3200" dirty="0"/>
          </a:p>
        </p:txBody>
      </p:sp>
    </p:spTree>
    <p:extLst>
      <p:ext uri="{BB962C8B-B14F-4D97-AF65-F5344CB8AC3E}">
        <p14:creationId xmlns:p14="http://schemas.microsoft.com/office/powerpoint/2010/main" val="354999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 noGrp="1"/>
          </p:cNvSpPr>
          <p:nvPr>
            <p:ph type="title"/>
          </p:nvPr>
        </p:nvSpPr>
        <p:spPr>
          <a:xfrm>
            <a:off x="609600" y="685800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3200" b="1" dirty="0" smtClean="0"/>
              <a:t>ALLOCATION PER SNA OUTCOME</a:t>
            </a:r>
            <a:br>
              <a:rPr lang="fr-CH" sz="3200" b="1" dirty="0" smtClean="0"/>
            </a:br>
            <a:endParaRPr lang="fr-CH" sz="3200" b="1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2385802"/>
              </p:ext>
            </p:extLst>
          </p:nvPr>
        </p:nvGraphicFramePr>
        <p:xfrm>
          <a:off x="304800" y="1752600"/>
          <a:ext cx="8153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6211726"/>
              </p:ext>
            </p:extLst>
          </p:nvPr>
        </p:nvGraphicFramePr>
        <p:xfrm>
          <a:off x="2514600" y="1447800"/>
          <a:ext cx="5943600" cy="46101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9365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57201" y="1600200"/>
            <a:ext cx="8305800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b="1" dirty="0"/>
              <a:t>B</a:t>
            </a:r>
            <a:r>
              <a:rPr lang="en-GB" sz="2400" b="1" dirty="0" smtClean="0"/>
              <a:t>ased </a:t>
            </a:r>
            <a:r>
              <a:rPr lang="en-GB" sz="2400" b="1" dirty="0"/>
              <a:t>on </a:t>
            </a:r>
            <a:r>
              <a:rPr lang="en-GB" sz="2400" dirty="0"/>
              <a:t>lessons learned from the implementation </a:t>
            </a:r>
            <a:r>
              <a:rPr lang="en-GB" sz="2400" dirty="0" smtClean="0"/>
              <a:t>of the UN-REDD delivery modalities</a:t>
            </a:r>
            <a:endParaRPr lang="fr-CH" sz="2400" dirty="0"/>
          </a:p>
        </p:txBody>
      </p:sp>
      <p:sp>
        <p:nvSpPr>
          <p:cNvPr id="13" name="Rectangle 12"/>
          <p:cNvSpPr/>
          <p:nvPr/>
        </p:nvSpPr>
        <p:spPr>
          <a:xfrm>
            <a:off x="475710" y="2533541"/>
            <a:ext cx="8287949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b="1" dirty="0" smtClean="0"/>
              <a:t>Guided </a:t>
            </a:r>
            <a:r>
              <a:rPr lang="en-GB" sz="2400" b="1" dirty="0"/>
              <a:t>by </a:t>
            </a:r>
            <a:r>
              <a:rPr lang="en-GB" sz="2400" dirty="0"/>
              <a:t>the </a:t>
            </a:r>
            <a:r>
              <a:rPr lang="en-GB" sz="2400" dirty="0" smtClean="0"/>
              <a:t>UNFCCC decisions, especially the Cancun Agreements and Warsaw </a:t>
            </a:r>
            <a:r>
              <a:rPr lang="en-GB" sz="2400" dirty="0"/>
              <a:t>Framework for REDD+</a:t>
            </a:r>
            <a:endParaRPr lang="fr-CH" sz="2400" dirty="0"/>
          </a:p>
        </p:txBody>
      </p:sp>
      <p:sp>
        <p:nvSpPr>
          <p:cNvPr id="16" name="Rectangle 15"/>
          <p:cNvSpPr/>
          <p:nvPr/>
        </p:nvSpPr>
        <p:spPr>
          <a:xfrm>
            <a:off x="465575" y="3447941"/>
            <a:ext cx="8305801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b="1" dirty="0" smtClean="0"/>
              <a:t>Takes </a:t>
            </a:r>
            <a:r>
              <a:rPr lang="en-GB" sz="2400" b="1" dirty="0"/>
              <a:t>into account </a:t>
            </a:r>
            <a:r>
              <a:rPr lang="en-GB" sz="2400" dirty="0"/>
              <a:t>the evolving REDD+ landscape</a:t>
            </a:r>
            <a:endParaRPr lang="fr-CH" sz="240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389989" y="457200"/>
            <a:ext cx="7754011" cy="960438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/>
              <a:t>    SNA Work Plan and Budget 2015</a:t>
            </a:r>
            <a:br>
              <a:rPr lang="en-US" sz="4000" b="1" dirty="0" smtClean="0"/>
            </a:br>
            <a:r>
              <a:rPr lang="en-US" sz="4000" b="1" dirty="0" smtClean="0"/>
              <a:t>IN A NUTSHELL</a:t>
            </a:r>
            <a:endParaRPr lang="fr-CH" sz="4000" dirty="0"/>
          </a:p>
        </p:txBody>
      </p:sp>
      <p:sp>
        <p:nvSpPr>
          <p:cNvPr id="11" name="Rectangle 10"/>
          <p:cNvSpPr/>
          <p:nvPr/>
        </p:nvSpPr>
        <p:spPr>
          <a:xfrm>
            <a:off x="467336" y="4895741"/>
            <a:ext cx="8319764" cy="830997"/>
          </a:xfrm>
          <a:prstGeom prst="rect">
            <a:avLst/>
          </a:prstGeom>
          <a:solidFill>
            <a:schemeClr val="bg1">
              <a:lumMod val="75000"/>
              <a:alpha val="58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 smtClean="0"/>
              <a:t>Focused on </a:t>
            </a:r>
            <a:r>
              <a:rPr lang="en-GB" sz="2400" dirty="0" smtClean="0"/>
              <a:t>maintaining </a:t>
            </a:r>
            <a:r>
              <a:rPr lang="en-GB" sz="2400" dirty="0"/>
              <a:t>the operational function </a:t>
            </a:r>
            <a:r>
              <a:rPr lang="en-GB" sz="2400" dirty="0" smtClean="0"/>
              <a:t>and established capacity for technical support of </a:t>
            </a:r>
            <a:r>
              <a:rPr lang="en-GB" sz="2400" dirty="0"/>
              <a:t>the </a:t>
            </a:r>
            <a:r>
              <a:rPr lang="en-GB" sz="2400" dirty="0" smtClean="0"/>
              <a:t>UN-REDD Programme.</a:t>
            </a:r>
            <a:endParaRPr lang="fr-CH" sz="2400" dirty="0"/>
          </a:p>
        </p:txBody>
      </p:sp>
      <p:sp>
        <p:nvSpPr>
          <p:cNvPr id="14" name="Rectangle 13"/>
          <p:cNvSpPr/>
          <p:nvPr/>
        </p:nvSpPr>
        <p:spPr>
          <a:xfrm>
            <a:off x="457200" y="3981341"/>
            <a:ext cx="8329539" cy="830997"/>
          </a:xfrm>
          <a:prstGeom prst="rect">
            <a:avLst/>
          </a:prstGeom>
          <a:solidFill>
            <a:schemeClr val="bg1">
              <a:lumMod val="75000"/>
              <a:alpha val="58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Designed to </a:t>
            </a:r>
            <a:r>
              <a:rPr lang="en-US" sz="2400" dirty="0"/>
              <a:t>ensure the continued support </a:t>
            </a:r>
            <a:r>
              <a:rPr lang="en-GB" sz="2400" dirty="0" smtClean="0"/>
              <a:t>to Partner </a:t>
            </a:r>
            <a:r>
              <a:rPr lang="en-GB" sz="2400" dirty="0"/>
              <a:t>C</a:t>
            </a:r>
            <a:r>
              <a:rPr lang="en-GB" sz="2400" dirty="0" smtClean="0"/>
              <a:t>ountries </a:t>
            </a:r>
            <a:r>
              <a:rPr lang="en-GB" sz="2400" dirty="0"/>
              <a:t>in their progress towards REDD+ </a:t>
            </a:r>
            <a:r>
              <a:rPr lang="en-GB" sz="2400" dirty="0" smtClean="0"/>
              <a:t>readiness</a:t>
            </a:r>
            <a:endParaRPr lang="fr-CH" sz="2400" dirty="0"/>
          </a:p>
        </p:txBody>
      </p:sp>
      <p:sp>
        <p:nvSpPr>
          <p:cNvPr id="9" name="Rectangle 8"/>
          <p:cNvSpPr/>
          <p:nvPr/>
        </p:nvSpPr>
        <p:spPr>
          <a:xfrm>
            <a:off x="481397" y="5866263"/>
            <a:ext cx="8319764" cy="461665"/>
          </a:xfrm>
          <a:prstGeom prst="rect">
            <a:avLst/>
          </a:prstGeom>
          <a:solidFill>
            <a:schemeClr val="bg1">
              <a:lumMod val="75000"/>
              <a:alpha val="58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Proposed budget : </a:t>
            </a:r>
            <a:r>
              <a:rPr lang="en-US" sz="2400" b="1" dirty="0" smtClean="0"/>
              <a:t>US$ 24,432,943</a:t>
            </a:r>
            <a:endParaRPr lang="fr-CH" sz="2400" dirty="0"/>
          </a:p>
        </p:txBody>
      </p:sp>
    </p:spTree>
    <p:extLst>
      <p:ext uri="{BB962C8B-B14F-4D97-AF65-F5344CB8AC3E}">
        <p14:creationId xmlns:p14="http://schemas.microsoft.com/office/powerpoint/2010/main" val="358198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 animBg="1"/>
      <p:bldP spid="11" grpId="0" animBg="1"/>
      <p:bldP spid="14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411162"/>
            <a:ext cx="9144000" cy="884238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DECISION PROPOSED</a:t>
            </a:r>
            <a:endParaRPr lang="en-US" sz="3200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3535363"/>
          </a:xfrm>
        </p:spPr>
        <p:txBody>
          <a:bodyPr anchor="ctr"/>
          <a:lstStyle/>
          <a:p>
            <a:pPr marL="0" indent="0">
              <a:buNone/>
            </a:pPr>
            <a:r>
              <a:rPr lang="en-US" dirty="0"/>
              <a:t>The Policy Board </a:t>
            </a:r>
            <a:r>
              <a:rPr lang="en-US" dirty="0" smtClean="0"/>
              <a:t>approves </a:t>
            </a:r>
            <a:r>
              <a:rPr lang="en-US" dirty="0"/>
              <a:t>the revised work plan and budget for Year 4 (2015) of the ‘Support to National REDD+ Action: Global Programme Framework 2011-2015’ (SNA) and allocation of US$ </a:t>
            </a:r>
            <a:r>
              <a:rPr lang="en-GB" dirty="0" smtClean="0"/>
              <a:t>24,432,943</a:t>
            </a:r>
            <a:r>
              <a:rPr lang="en-US" dirty="0" smtClean="0"/>
              <a:t> </a:t>
            </a:r>
            <a:r>
              <a:rPr lang="en-US" dirty="0"/>
              <a:t>as per the </a:t>
            </a:r>
            <a:r>
              <a:rPr lang="en-US" dirty="0" smtClean="0"/>
              <a:t>submission form.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82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/>
          <a:lstStyle/>
          <a:p>
            <a:endParaRPr lang="en-US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Helvetica" pitchFamily="34" charset="0"/>
              </a:rPr>
              <a:t>Thais </a:t>
            </a:r>
            <a:r>
              <a:rPr lang="en-US" sz="2400" dirty="0" err="1" smtClean="0">
                <a:solidFill>
                  <a:schemeClr val="tx1"/>
                </a:solidFill>
                <a:latin typeface="Helvetica" pitchFamily="34" charset="0"/>
              </a:rPr>
              <a:t>Linhares-Juvenal</a:t>
            </a:r>
            <a:endParaRPr lang="en-US" sz="24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2400" dirty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  <a:hlinkClick r:id="rId2"/>
              </a:rPr>
              <a:t>Thais.Juvenal@un-redd.org</a:t>
            </a:r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 </a:t>
            </a:r>
          </a:p>
          <a:p>
            <a:endParaRPr lang="en-US" sz="18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b="1" dirty="0" smtClean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sz="1600" dirty="0" smtClean="0">
                <a:latin typeface="Helvetica" pitchFamily="34" charset="0"/>
                <a:hlinkClick r:id="rId3"/>
              </a:rPr>
              <a:t/>
            </a:r>
            <a:br>
              <a:rPr lang="en-US" sz="1600" dirty="0" smtClean="0">
                <a:latin typeface="Helvetica" pitchFamily="34" charset="0"/>
                <a:hlinkClick r:id="rId3"/>
              </a:rPr>
            </a:br>
            <a:r>
              <a:rPr lang="en-US" sz="16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600" dirty="0" smtClean="0">
                <a:latin typeface="Helvetica" pitchFamily="34" charset="0"/>
                <a:hlinkClick r:id="rId3"/>
              </a:rPr>
              <a:t>http://www.un-redd.org</a:t>
            </a:r>
            <a:endParaRPr lang="en-US" sz="16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19400"/>
            <a:ext cx="7772400" cy="1470025"/>
          </a:xfrm>
        </p:spPr>
        <p:txBody>
          <a:bodyPr/>
          <a:lstStyle/>
          <a:p>
            <a:r>
              <a:rPr lang="en-GB" dirty="0" smtClean="0"/>
              <a:t>EXTRA SLIDES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3485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590800"/>
            <a:ext cx="8333509" cy="4525963"/>
          </a:xfrm>
        </p:spPr>
        <p:txBody>
          <a:bodyPr>
            <a:normAutofit/>
          </a:bodyPr>
          <a:lstStyle/>
          <a:p>
            <a:r>
              <a:rPr lang="en-GB" sz="2400" dirty="0" smtClean="0"/>
              <a:t>Capacity building for </a:t>
            </a:r>
            <a:r>
              <a:rPr lang="en-GB" sz="2400" dirty="0"/>
              <a:t>MRV/NFMS in </a:t>
            </a:r>
            <a:r>
              <a:rPr lang="en-GB" sz="2400" dirty="0" smtClean="0"/>
              <a:t>countries, including indigenous </a:t>
            </a:r>
            <a:r>
              <a:rPr lang="en-GB" sz="2400" dirty="0"/>
              <a:t>p</a:t>
            </a:r>
            <a:r>
              <a:rPr lang="en-GB" sz="2400" dirty="0" smtClean="0"/>
              <a:t>eoples </a:t>
            </a:r>
            <a:r>
              <a:rPr lang="en-GB" sz="2400" dirty="0"/>
              <a:t>and l</a:t>
            </a:r>
            <a:r>
              <a:rPr lang="en-GB" sz="2400" dirty="0" smtClean="0"/>
              <a:t>ocal communities where appropriate</a:t>
            </a:r>
          </a:p>
          <a:p>
            <a:r>
              <a:rPr lang="en-GB" sz="2400" dirty="0" smtClean="0"/>
              <a:t>MRV </a:t>
            </a:r>
            <a:r>
              <a:rPr lang="en-GB" sz="2400" dirty="0"/>
              <a:t>&amp; M </a:t>
            </a:r>
            <a:r>
              <a:rPr lang="en-GB" sz="2400" dirty="0" smtClean="0"/>
              <a:t>support alignments with </a:t>
            </a:r>
            <a:r>
              <a:rPr lang="en-GB" sz="2400" dirty="0"/>
              <a:t>UNFCCC provisions and IPCC guidelines and </a:t>
            </a:r>
            <a:r>
              <a:rPr lang="en-GB" sz="2400" dirty="0" smtClean="0"/>
              <a:t>guidance </a:t>
            </a:r>
          </a:p>
          <a:p>
            <a:r>
              <a:rPr lang="en-GB" sz="2400" dirty="0" smtClean="0"/>
              <a:t>CSOs </a:t>
            </a:r>
            <a:r>
              <a:rPr lang="en-GB" sz="2400" dirty="0"/>
              <a:t>and indigenous peoples </a:t>
            </a:r>
            <a:r>
              <a:rPr lang="en-GB" sz="2400" dirty="0" smtClean="0"/>
              <a:t>engagement in National </a:t>
            </a:r>
            <a:r>
              <a:rPr lang="en-GB" sz="2400" dirty="0"/>
              <a:t>Programmes </a:t>
            </a:r>
            <a:r>
              <a:rPr lang="en-GB" sz="2400" dirty="0" smtClean="0"/>
              <a:t>evaluations</a:t>
            </a:r>
          </a:p>
          <a:p>
            <a:r>
              <a:rPr lang="en-GB" sz="2400" dirty="0"/>
              <a:t>L</a:t>
            </a:r>
            <a:r>
              <a:rPr lang="en-GB" sz="2400" dirty="0" smtClean="0"/>
              <a:t>inkage of REDD</a:t>
            </a:r>
            <a:r>
              <a:rPr lang="en-GB" sz="2400" dirty="0"/>
              <a:t>+ into transformational green </a:t>
            </a:r>
            <a:r>
              <a:rPr lang="en-GB" sz="2400" dirty="0" smtClean="0"/>
              <a:t>economy</a:t>
            </a:r>
          </a:p>
          <a:p>
            <a:r>
              <a:rPr lang="en-GB" sz="2400" dirty="0" smtClean="0"/>
              <a:t>REDD+ Academy (regional </a:t>
            </a:r>
            <a:r>
              <a:rPr lang="en-GB" sz="2400" dirty="0"/>
              <a:t>design </a:t>
            </a:r>
            <a:r>
              <a:rPr lang="en-GB" sz="2400" dirty="0" smtClean="0"/>
              <a:t>workshops </a:t>
            </a:r>
            <a:r>
              <a:rPr lang="en-GB" sz="2400" dirty="0"/>
              <a:t>-</a:t>
            </a:r>
            <a:r>
              <a:rPr lang="en-GB" sz="2400" dirty="0" smtClean="0"/>
              <a:t> </a:t>
            </a:r>
            <a:r>
              <a:rPr lang="en-GB" sz="2400" dirty="0"/>
              <a:t>‘bottom-up</a:t>
            </a:r>
            <a:r>
              <a:rPr lang="en-GB" sz="2400" dirty="0" smtClean="0"/>
              <a:t>’ approach).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18309" y="838200"/>
            <a:ext cx="7848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2" algn="ctr">
              <a:spcBef>
                <a:spcPct val="0"/>
              </a:spcBef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+mj-lt"/>
              </a:rPr>
              <a:t>SNA Work Plan and Budget 2015</a:t>
            </a:r>
            <a:r>
              <a:rPr lang="en-IE" sz="3600" b="1" kern="0" dirty="0" smtClean="0">
                <a:solidFill>
                  <a:sysClr val="windowText" lastClr="000000"/>
                </a:solidFill>
                <a:latin typeface="+mj-lt"/>
              </a:rPr>
              <a:t>:</a:t>
            </a:r>
            <a:br>
              <a:rPr lang="en-IE" sz="3600" b="1" kern="0" dirty="0" smtClean="0">
                <a:solidFill>
                  <a:sysClr val="windowText" lastClr="000000"/>
                </a:solidFill>
                <a:latin typeface="+mj-lt"/>
              </a:rPr>
            </a:br>
            <a:r>
              <a:rPr lang="en-IE" sz="3600" b="1" kern="0" dirty="0" smtClean="0">
                <a:solidFill>
                  <a:sysClr val="windowText" lastClr="000000"/>
                </a:solidFill>
                <a:latin typeface="+mj-lt"/>
              </a:rPr>
              <a:t>PROCESS </a:t>
            </a:r>
          </a:p>
          <a:p>
            <a:pPr marL="0" lvl="2" algn="ctr">
              <a:spcBef>
                <a:spcPct val="0"/>
              </a:spcBef>
            </a:pPr>
            <a:r>
              <a:rPr lang="en-US" sz="2400" b="1" dirty="0" smtClean="0"/>
              <a:t>Budget </a:t>
            </a:r>
            <a:r>
              <a:rPr lang="en-US" sz="2400" b="1" dirty="0"/>
              <a:t>priorities: Comments received </a:t>
            </a:r>
            <a:r>
              <a:rPr lang="en-US" sz="2400" b="1" dirty="0" smtClean="0"/>
              <a:t>(</a:t>
            </a:r>
            <a:r>
              <a:rPr lang="en-GB" sz="2400" b="1" dirty="0"/>
              <a:t>CSO Representative, PNG and </a:t>
            </a:r>
            <a:r>
              <a:rPr lang="en-GB" sz="2400" b="1" dirty="0" smtClean="0"/>
              <a:t>Norway) </a:t>
            </a:r>
            <a:r>
              <a:rPr lang="en-US" sz="2400" b="1" dirty="0" smtClean="0"/>
              <a:t>and </a:t>
            </a:r>
            <a:r>
              <a:rPr lang="en-US" sz="2400" b="1" dirty="0"/>
              <a:t>responses</a:t>
            </a:r>
            <a:endParaRPr lang="fr-CH" sz="2400" b="1" kern="0" dirty="0">
              <a:solidFill>
                <a:sysClr val="windowText" lastClr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7357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133600"/>
            <a:ext cx="8333509" cy="4525963"/>
          </a:xfrm>
        </p:spPr>
        <p:txBody>
          <a:bodyPr>
            <a:normAutofit/>
          </a:bodyPr>
          <a:lstStyle/>
          <a:p>
            <a:r>
              <a:rPr lang="en-GB" sz="2400" dirty="0" smtClean="0"/>
              <a:t>Programme commitment to limit the printing and minimize the environmental impact </a:t>
            </a:r>
          </a:p>
          <a:p>
            <a:r>
              <a:rPr lang="en-GB" sz="2400" dirty="0" smtClean="0"/>
              <a:t>Opportunity for country or regional needs assessments to better scope the provision of support to specific needs</a:t>
            </a:r>
          </a:p>
          <a:p>
            <a:r>
              <a:rPr lang="en-GB" sz="2400" dirty="0" smtClean="0"/>
              <a:t>Importance of Evaluation Report findings and recommendations (draft at the time, adjustments may be needed for a proposal to PB13)</a:t>
            </a:r>
          </a:p>
          <a:p>
            <a:r>
              <a:rPr lang="en-GB" sz="2400" dirty="0" smtClean="0"/>
              <a:t>Part in country specific support out of total budget</a:t>
            </a:r>
          </a:p>
          <a:p>
            <a:r>
              <a:rPr lang="en-GB" sz="2400" dirty="0" smtClean="0"/>
              <a:t>Process for Work Plan and Budget preparation as agreed at PB11.</a:t>
            </a:r>
            <a:endParaRPr lang="en-GB" sz="24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18309" y="609600"/>
            <a:ext cx="7848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2" algn="ctr">
              <a:spcBef>
                <a:spcPct val="0"/>
              </a:spcBef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+mj-lt"/>
              </a:rPr>
              <a:t>SNA Work Plan and Budget 2015</a:t>
            </a:r>
            <a:r>
              <a:rPr lang="en-IE" sz="3600" b="1" kern="0" dirty="0" smtClean="0">
                <a:solidFill>
                  <a:sysClr val="windowText" lastClr="000000"/>
                </a:solidFill>
                <a:latin typeface="+mj-lt"/>
              </a:rPr>
              <a:t>:</a:t>
            </a:r>
            <a:br>
              <a:rPr lang="en-IE" sz="3600" b="1" kern="0" dirty="0" smtClean="0">
                <a:solidFill>
                  <a:sysClr val="windowText" lastClr="000000"/>
                </a:solidFill>
                <a:latin typeface="+mj-lt"/>
              </a:rPr>
            </a:br>
            <a:r>
              <a:rPr lang="en-IE" sz="3600" b="1" kern="0" dirty="0" smtClean="0">
                <a:solidFill>
                  <a:sysClr val="windowText" lastClr="000000"/>
                </a:solidFill>
                <a:latin typeface="+mj-lt"/>
              </a:rPr>
              <a:t>PROCESS </a:t>
            </a:r>
          </a:p>
          <a:p>
            <a:pPr marL="0" lvl="2" algn="ctr">
              <a:spcBef>
                <a:spcPct val="0"/>
              </a:spcBef>
            </a:pPr>
            <a:r>
              <a:rPr lang="en-US" sz="2400" b="1" dirty="0" smtClean="0"/>
              <a:t>Budget </a:t>
            </a:r>
            <a:r>
              <a:rPr lang="en-US" sz="2400" b="1" dirty="0"/>
              <a:t>priorities: Comments received </a:t>
            </a:r>
            <a:r>
              <a:rPr lang="en-US" sz="2400" b="1" dirty="0" smtClean="0"/>
              <a:t>and responses, </a:t>
            </a:r>
            <a:r>
              <a:rPr lang="en-US" sz="2400" b="1" i="1" dirty="0" smtClean="0"/>
              <a:t>cont.</a:t>
            </a:r>
            <a:endParaRPr lang="fr-CH" sz="2400" b="1" i="1" kern="0" dirty="0">
              <a:solidFill>
                <a:sysClr val="windowText" lastClr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68492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35567</TotalTime>
  <Words>1614</Words>
  <Application>Microsoft Office PowerPoint</Application>
  <PresentationFormat>On-screen Show (4:3)</PresentationFormat>
  <Paragraphs>237</Paragraphs>
  <Slides>25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Office Theme</vt:lpstr>
      <vt:lpstr>10_Custom Design</vt:lpstr>
      <vt:lpstr>PowerPoint Presentation</vt:lpstr>
      <vt:lpstr>SNA Work Plan and Budget 2015</vt:lpstr>
      <vt:lpstr>BACKGROUND  </vt:lpstr>
      <vt:lpstr>CATEGORIES OF SUPPORT  </vt:lpstr>
      <vt:lpstr>PowerPoint Presentation</vt:lpstr>
      <vt:lpstr>SNA Work Plan and Budget 2015: PROCESS</vt:lpstr>
      <vt:lpstr> SNA Work Plan and Budget 2015:  CONTEXT</vt:lpstr>
      <vt:lpstr>SNA Work Plan and Budget 2015:  KEY OBJECTIVES</vt:lpstr>
      <vt:lpstr> SNA Work Plan and Budget 2015:  SPECIFIC OBJECTIVES</vt:lpstr>
      <vt:lpstr>SNA WORK PLAN 2015</vt:lpstr>
      <vt:lpstr>SNA 2015 WORK PLAN Focus Per Outcome</vt:lpstr>
      <vt:lpstr>SNA 2015 WORK PLAN Focus Per Outcome</vt:lpstr>
      <vt:lpstr>SNA 2015 WORKPLAN Focus Per Outcome</vt:lpstr>
      <vt:lpstr>SNA 2015 WORK PLAN Focus Per Outcome</vt:lpstr>
      <vt:lpstr>SNA 2015 WOR KPLAN Focus Per Outcome</vt:lpstr>
      <vt:lpstr>SNA 2015 WORK PLAN Focus Per Outcome</vt:lpstr>
      <vt:lpstr>SNA Budget 2015: PROPOSED ALLOCATION</vt:lpstr>
      <vt:lpstr>SNA Budget 2015: PROPOSED ALLOCATION IN %</vt:lpstr>
      <vt:lpstr>ALLOCATION PER SNA OUTCOME </vt:lpstr>
      <vt:lpstr>    SNA Work Plan and Budget 2015 IN A NUTSHELL</vt:lpstr>
      <vt:lpstr>DECISION PROPOSED</vt:lpstr>
      <vt:lpstr>PowerPoint Presentation</vt:lpstr>
      <vt:lpstr>EXTRA SLIDES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Linda Mumoki</cp:lastModifiedBy>
  <cp:revision>219</cp:revision>
  <cp:lastPrinted>2014-07-08T09:14:58Z</cp:lastPrinted>
  <dcterms:created xsi:type="dcterms:W3CDTF">2012-09-11T07:20:24Z</dcterms:created>
  <dcterms:modified xsi:type="dcterms:W3CDTF">2014-07-08T09:35:12Z</dcterms:modified>
</cp:coreProperties>
</file>