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9" r:id="rId3"/>
    <p:sldId id="290" r:id="rId4"/>
    <p:sldId id="296" r:id="rId5"/>
    <p:sldId id="309" r:id="rId6"/>
    <p:sldId id="307" r:id="rId7"/>
    <p:sldId id="294" r:id="rId8"/>
    <p:sldId id="308" r:id="rId9"/>
    <p:sldId id="304" r:id="rId10"/>
    <p:sldId id="302" r:id="rId11"/>
    <p:sldId id="303" r:id="rId12"/>
    <p:sldId id="269" r:id="rId13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F6600"/>
    <a:srgbClr val="FF9900"/>
    <a:srgbClr val="FF0000"/>
    <a:srgbClr val="0099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086" autoAdjust="0"/>
  </p:normalViewPr>
  <p:slideViewPr>
    <p:cSldViewPr snapToGrid="0"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3186" y="-102"/>
      </p:cViewPr>
      <p:guideLst>
        <p:guide orient="horz" pos="2928"/>
        <p:guide pos="2168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2AC56-A735-4E91-BE4C-64DD17C1279A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14AA7-5A6F-4147-A423-74C976875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>
              <a:defRPr/>
            </a:pPr>
            <a:fld id="{DD9D6ABC-E317-41FE-858A-26F8B83719D6}" type="datetimeFigureOut">
              <a:rPr lang="en-US"/>
              <a:pPr>
                <a:defRPr/>
              </a:pPr>
              <a:t>6/25/2013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lIns="92446" tIns="46223" rIns="92446" bIns="46223"/>
          <a:lstStyle/>
          <a:p>
            <a:pPr>
              <a:defRPr/>
            </a:pPr>
            <a:fld id="{D7081968-593D-4358-9932-BCCA747948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8182" y="4503713"/>
            <a:ext cx="5505450" cy="4183380"/>
          </a:xfrm>
        </p:spPr>
        <p:txBody>
          <a:bodyPr>
            <a:normAutofit/>
          </a:bodyPr>
          <a:lstStyle/>
          <a:p>
            <a:pPr defTabSz="924458"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558800" y="2767013"/>
            <a:ext cx="55673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595959"/>
                </a:solidFill>
                <a:latin typeface="Franklin Gothic Book" pitchFamily="34" charset="0"/>
              </a:rPr>
              <a:t>Thank you for listening!</a:t>
            </a:r>
            <a:endParaRPr lang="en-GB" sz="4000" b="1">
              <a:solidFill>
                <a:srgbClr val="595959"/>
              </a:solidFill>
              <a:latin typeface="Franklin Gothic Book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165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42875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79888" y="3871913"/>
            <a:ext cx="4014787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99CC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99CC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10"/>
          <p:cNvSpPr>
            <a:spLocks noChangeArrowheads="1"/>
          </p:cNvSpPr>
          <p:nvPr userDrawn="1"/>
        </p:nvSpPr>
        <p:spPr bwMode="auto">
          <a:xfrm>
            <a:off x="558800" y="2767013"/>
            <a:ext cx="55673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595959"/>
                </a:solidFill>
                <a:latin typeface="Franklin Gothic Book" pitchFamily="34" charset="0"/>
              </a:rPr>
              <a:t>For more information…</a:t>
            </a:r>
            <a:endParaRPr lang="en-GB" sz="4000" b="1">
              <a:solidFill>
                <a:srgbClr val="595959"/>
              </a:solidFill>
              <a:latin typeface="Franklin Gothic Book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68" r:id="rId2"/>
    <p:sldLayoutId id="2147484169" r:id="rId3"/>
    <p:sldLayoutId id="2147484170" r:id="rId4"/>
    <p:sldLayoutId id="2147484171" r:id="rId5"/>
    <p:sldLayoutId id="2147484172" r:id="rId6"/>
    <p:sldLayoutId id="2147484173" r:id="rId7"/>
    <p:sldLayoutId id="2147484174" r:id="rId8"/>
    <p:sldLayoutId id="2147484175" r:id="rId9"/>
    <p:sldLayoutId id="2147484176" r:id="rId10"/>
    <p:sldLayoutId id="21474841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climatechange/Downloads/EPAactivities/Complete-Template-Workbook.do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hyperlink" Target="https://sites.google.com/site/maptpartnerresearch/national-ghg-inventory-case-study-serie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22538" y="2060575"/>
            <a:ext cx="6389687" cy="1362075"/>
          </a:xfrm>
        </p:spPr>
        <p:txBody>
          <a:bodyPr/>
          <a:lstStyle/>
          <a:p>
            <a:r>
              <a:rPr lang="en-GB" dirty="0" smtClean="0"/>
              <a:t>Overview of National GHG Inventory Systems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3813" y="3786188"/>
            <a:ext cx="5772150" cy="2150588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/>
              <a:t>Latin American Workshop on National GHG Inventories Systems</a:t>
            </a:r>
            <a:endParaRPr lang="en-GB" sz="2400" dirty="0" smtClean="0"/>
          </a:p>
          <a:p>
            <a:pPr>
              <a:defRPr/>
            </a:pPr>
            <a:r>
              <a:rPr lang="en-GB" sz="2400" dirty="0" smtClean="0"/>
              <a:t>Santiago, Chile</a:t>
            </a:r>
          </a:p>
          <a:p>
            <a:pPr>
              <a:defRPr/>
            </a:pPr>
            <a:endParaRPr lang="en-GB" sz="1800" dirty="0" smtClean="0"/>
          </a:p>
          <a:p>
            <a:pPr>
              <a:defRPr/>
            </a:pPr>
            <a:r>
              <a:rPr lang="en-GB" sz="1800" dirty="0" smtClean="0"/>
              <a:t>Kimberly Todd</a:t>
            </a:r>
          </a:p>
          <a:p>
            <a:pPr>
              <a:defRPr/>
            </a:pPr>
            <a:r>
              <a:rPr lang="en-GB" sz="1800" dirty="0" smtClean="0"/>
              <a:t>UNDP/UN-REDD</a:t>
            </a:r>
          </a:p>
          <a:p>
            <a:pPr>
              <a:defRPr/>
            </a:pPr>
            <a:r>
              <a:rPr lang="en-GB" sz="1800" dirty="0" smtClean="0"/>
              <a:t>15 May 2013</a:t>
            </a:r>
          </a:p>
          <a:p>
            <a:pPr>
              <a:defRPr/>
            </a:pPr>
            <a:endParaRPr lang="en-GB" dirty="0"/>
          </a:p>
        </p:txBody>
      </p:sp>
      <p:pic>
        <p:nvPicPr>
          <p:cNvPr id="12292" name="Picture 4" descr="3 agencies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0663" y="5480050"/>
            <a:ext cx="2297112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556" y="388961"/>
            <a:ext cx="3299250" cy="839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National inventory systems are foundation for complete and rigorous inventories</a:t>
            </a:r>
          </a:p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Results can be achieved by different strategies</a:t>
            </a:r>
          </a:p>
          <a:p>
            <a:pPr marL="914400" lvl="1" indent="-514350">
              <a:lnSpc>
                <a:spcPct val="90000"/>
              </a:lnSpc>
              <a:buClr>
                <a:srgbClr val="70C139"/>
              </a:buClr>
              <a:buSzPct val="100000"/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National circumstances need to be taken into account</a:t>
            </a:r>
          </a:p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Documentation and archiving are critical success factors for the sustainability of the system</a:t>
            </a:r>
          </a:p>
          <a:p>
            <a:pPr marL="514350" lvl="1" indent="-514350">
              <a:lnSpc>
                <a:spcPct val="90000"/>
              </a:lnSpc>
              <a:buClr>
                <a:srgbClr val="70C139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Resources should be focused on key sources</a:t>
            </a:r>
          </a:p>
          <a:p>
            <a:pPr marL="514350" lvl="1" indent="-514350">
              <a:lnSpc>
                <a:spcPct val="90000"/>
              </a:lnSpc>
              <a:buClr>
                <a:srgbClr val="70C139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Important to appoint coordinators at IPCC </a:t>
            </a:r>
            <a:r>
              <a:rPr lang="en-US" sz="2400" dirty="0" err="1" smtClean="0">
                <a:solidFill>
                  <a:schemeClr val="tx1"/>
                </a:solidFill>
                <a:latin typeface="Calibri" pitchFamily="34" charset="0"/>
              </a:rPr>
              <a:t>sectoral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 level</a:t>
            </a:r>
          </a:p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Inventory process should be transparently documented – an expert should be able to reproduce</a:t>
            </a:r>
          </a:p>
          <a:p>
            <a:pPr marL="514350" lvl="1" indent="-514350">
              <a:lnSpc>
                <a:spcPct val="90000"/>
              </a:lnSpc>
              <a:buClr>
                <a:srgbClr val="70C139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Inventory development is iterative process – improving over time</a:t>
            </a:r>
          </a:p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buNone/>
              <a:defRPr/>
            </a:pPr>
            <a:endParaRPr lang="en-US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14350" indent="-514350">
              <a:lnSpc>
                <a:spcPct val="90000"/>
              </a:lnSpc>
              <a:buClr>
                <a:srgbClr val="70C139"/>
              </a:buClr>
              <a:buSzPct val="100000"/>
              <a:buNone/>
              <a:defRPr/>
            </a:pPr>
            <a:endParaRPr lang="en-US" sz="2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Conclusions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281642"/>
            <a:ext cx="2265528" cy="576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90000"/>
              </a:lnSpc>
              <a:buClrTx/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Handbook: Managing the National GHG Inventory Process (UNDP-GEF, 2005)</a:t>
            </a:r>
          </a:p>
          <a:p>
            <a:pPr marL="914400" lvl="1" indent="-457200">
              <a:lnSpc>
                <a:spcPct val="90000"/>
              </a:lnSpc>
              <a:buClrTx/>
              <a:defRPr/>
            </a:pPr>
            <a:r>
              <a:rPr lang="en-US" u="sng" dirty="0" smtClean="0">
                <a:solidFill>
                  <a:schemeClr val="tx1"/>
                </a:solidFill>
                <a:latin typeface="Calibri" pitchFamily="34" charset="0"/>
              </a:rPr>
              <a:t>http://ncsp.undp.org/document/managing-national-greenhouse-gas-inventory-process</a:t>
            </a:r>
          </a:p>
          <a:p>
            <a:pPr marL="914400" lvl="1" indent="-457200">
              <a:lnSpc>
                <a:spcPct val="90000"/>
              </a:lnSpc>
              <a:buClrTx/>
              <a:buNone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14350" indent="-514350">
              <a:lnSpc>
                <a:spcPct val="90000"/>
              </a:lnSpc>
              <a:buClrTx/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US EPA Template Workbook: Developing a National GHG Inventory System</a:t>
            </a:r>
          </a:p>
          <a:p>
            <a:pPr marL="971550" lvl="1" indent="-514350">
              <a:lnSpc>
                <a:spcPct val="90000"/>
              </a:lnSpc>
              <a:buClrTx/>
              <a:defRPr/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  <a:hlinkClick r:id="rId3"/>
              </a:rPr>
              <a:t>www.epa.gov/climatechange/Downloads/EPAactivities/Complete-Template-Workbook.doc</a:t>
            </a:r>
            <a:endParaRPr lang="en-US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971550" lvl="1" indent="-514350">
              <a:lnSpc>
                <a:spcPct val="90000"/>
              </a:lnSpc>
              <a:buClrTx/>
              <a:buNone/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>
              <a:buClrTx/>
              <a:buFont typeface="+mj-lt"/>
              <a:buAutoNum type="arabicPeriod"/>
            </a:pPr>
            <a:r>
              <a:rPr lang="en-US" sz="2000" dirty="0" smtClean="0"/>
              <a:t>WRI MAPT National GHG Inventory Case Study Series</a:t>
            </a:r>
          </a:p>
          <a:p>
            <a:pPr marL="857250" lvl="1" indent="-457200">
              <a:buClrTx/>
            </a:pPr>
            <a:r>
              <a:rPr lang="en-US" dirty="0" smtClean="0">
                <a:solidFill>
                  <a:schemeClr val="tx1"/>
                </a:solidFill>
                <a:hlinkClick r:id="rId4"/>
              </a:rPr>
              <a:t>https://sites.google.com/site/maptpartnerresearch/national-ghg-inventory-case-study-series</a:t>
            </a:r>
            <a:endParaRPr lang="en-US" dirty="0" smtClean="0">
              <a:solidFill>
                <a:schemeClr val="tx1"/>
              </a:solidFill>
            </a:endParaRPr>
          </a:p>
          <a:p>
            <a:pPr marL="571500" indent="-514350">
              <a:lnSpc>
                <a:spcPct val="90000"/>
              </a:lnSpc>
              <a:buClr>
                <a:srgbClr val="70C139"/>
              </a:buClr>
              <a:buFont typeface="+mj-lt"/>
              <a:buAutoNum type="arabicPeriod"/>
              <a:defRPr/>
            </a:pPr>
            <a:endParaRPr lang="en-US" sz="28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Useful Resources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23" y="5943600"/>
            <a:ext cx="2667000" cy="678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0863" y="1966913"/>
            <a:ext cx="6389687" cy="1362075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Thank you! Questions?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3867150" y="4362450"/>
            <a:ext cx="4706938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/>
            </a:r>
            <a:br>
              <a:rPr lang="en-GB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</a:br>
            <a:endParaRPr lang="en-GB" sz="4000" b="1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GB" sz="2400" b="1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Kimberly Todd</a:t>
            </a:r>
          </a:p>
          <a:p>
            <a:pPr eaLnBrk="0" hangingPunct="0">
              <a:defRPr/>
            </a:pPr>
            <a:r>
              <a:rPr lang="en-GB" sz="2400" b="1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kimberly.todd@undp.org</a:t>
            </a:r>
            <a:endParaRPr lang="en-GB" sz="2400" b="1" dirty="0"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GB" sz="2800" b="1" dirty="0"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GB" sz="2800" b="1" dirty="0">
              <a:latin typeface="Franklin Gothic Book" pitchFamily="34" charset="0"/>
              <a:ea typeface="+mj-ea"/>
              <a:cs typeface="+mj-cs"/>
            </a:endParaRPr>
          </a:p>
        </p:txBody>
      </p:sp>
      <p:pic>
        <p:nvPicPr>
          <p:cNvPr id="16388" name="Picture 3" descr="3 agencies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88075" y="5588000"/>
            <a:ext cx="26797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4" descr="UN-REDD_logo_color_hi-res_en[1]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8221" y="293276"/>
            <a:ext cx="2279178" cy="63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8" y="211540"/>
            <a:ext cx="2667000" cy="678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88358" y="1733107"/>
            <a:ext cx="6755642" cy="4701031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What is an National Inventory System? </a:t>
            </a:r>
          </a:p>
          <a:p>
            <a:pPr>
              <a:defRPr/>
            </a:pPr>
            <a:r>
              <a:rPr lang="en-GB" sz="2800" dirty="0" smtClean="0"/>
              <a:t>What is a </a:t>
            </a:r>
            <a:r>
              <a:rPr lang="en-GB" sz="2800" b="1" dirty="0" smtClean="0"/>
              <a:t>sustainable</a:t>
            </a:r>
            <a:r>
              <a:rPr lang="en-GB" sz="2800" dirty="0" smtClean="0"/>
              <a:t> National Inventory System?</a:t>
            </a:r>
          </a:p>
          <a:p>
            <a:pPr>
              <a:defRPr/>
            </a:pPr>
            <a:r>
              <a:rPr lang="en-GB" sz="2800" dirty="0" smtClean="0"/>
              <a:t>Streamlining the Inventory Process</a:t>
            </a:r>
          </a:p>
          <a:p>
            <a:pPr>
              <a:defRPr/>
            </a:pPr>
            <a:r>
              <a:rPr lang="en-GB" sz="2800" dirty="0" smtClean="0"/>
              <a:t>Institutional, procedural and legal arrangements</a:t>
            </a:r>
          </a:p>
          <a:p>
            <a:pPr>
              <a:defRPr/>
            </a:pPr>
            <a:r>
              <a:rPr lang="en-GB" sz="2800" dirty="0" smtClean="0"/>
              <a:t>Conclusions</a:t>
            </a:r>
          </a:p>
          <a:p>
            <a:pPr>
              <a:buNone/>
              <a:defRPr/>
            </a:pPr>
            <a:endParaRPr lang="en-GB" dirty="0" smtClean="0"/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2446338" y="163661"/>
            <a:ext cx="6543675" cy="1531937"/>
          </a:xfrm>
        </p:spPr>
        <p:txBody>
          <a:bodyPr/>
          <a:lstStyle/>
          <a:p>
            <a:pPr algn="l"/>
            <a:r>
              <a:rPr lang="en-GB" b="1" dirty="0" smtClean="0"/>
              <a:t>Presentation Outline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441" y="5979667"/>
            <a:ext cx="2667000" cy="678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800" dirty="0" smtClean="0"/>
              <a:t>A </a:t>
            </a:r>
            <a:r>
              <a:rPr lang="en-US" sz="2800" i="1" dirty="0" smtClean="0"/>
              <a:t>national inventory system</a:t>
            </a:r>
            <a:r>
              <a:rPr lang="en-US" sz="2800" dirty="0" smtClean="0"/>
              <a:t> incorporates all the elements necessary to:</a:t>
            </a:r>
          </a:p>
          <a:p>
            <a:pPr marL="598320" lvl="1" indent="-324000">
              <a:defRPr/>
            </a:pPr>
            <a:r>
              <a:rPr lang="en-US" sz="2400" dirty="0" smtClean="0"/>
              <a:t>Estimate, report and archive  GHG emissions and removals for energy, industrial processes, solvents, agriculture, LULUCF, waste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What is a National Inventory System (NIS)?</a:t>
            </a:r>
            <a:endParaRPr lang="en-US" b="1" dirty="0"/>
          </a:p>
        </p:txBody>
      </p:sp>
      <p:sp>
        <p:nvSpPr>
          <p:cNvPr id="4" name="Rechteck 6"/>
          <p:cNvSpPr/>
          <p:nvPr/>
        </p:nvSpPr>
        <p:spPr>
          <a:xfrm>
            <a:off x="340243" y="5463558"/>
            <a:ext cx="8599041" cy="13849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High quality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GHG inventory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that meets needs of policy-makers, researchers and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public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endParaRPr lang="en-US" sz="28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Abgerundetes Rechteck 3"/>
          <p:cNvSpPr/>
          <p:nvPr/>
        </p:nvSpPr>
        <p:spPr>
          <a:xfrm>
            <a:off x="3576665" y="4080046"/>
            <a:ext cx="2272188" cy="888466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Legal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arrangements</a:t>
            </a:r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Abgerundetes Rechteck 5"/>
          <p:cNvSpPr/>
          <p:nvPr/>
        </p:nvSpPr>
        <p:spPr>
          <a:xfrm>
            <a:off x="6399372" y="4039103"/>
            <a:ext cx="2232837" cy="992372"/>
          </a:xfrm>
          <a:prstGeom prst="roundRect">
            <a:avLst/>
          </a:prstGeom>
          <a:solidFill>
            <a:srgbClr val="0066CC"/>
          </a:solidFill>
          <a:ln>
            <a:solidFill>
              <a:srgbClr val="00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Procedural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arrangements</a:t>
            </a:r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501254" y="5022376"/>
            <a:ext cx="422604" cy="411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  <a:endCxn id="4" idx="0"/>
          </p:cNvCxnSpPr>
          <p:nvPr/>
        </p:nvCxnSpPr>
        <p:spPr>
          <a:xfrm flipH="1">
            <a:off x="4639764" y="4968512"/>
            <a:ext cx="72995" cy="495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988450" y="4995081"/>
            <a:ext cx="667944" cy="414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bgerundetes Rechteck 4"/>
          <p:cNvSpPr/>
          <p:nvPr/>
        </p:nvSpPr>
        <p:spPr>
          <a:xfrm>
            <a:off x="194718" y="4046717"/>
            <a:ext cx="2867459" cy="971107"/>
          </a:xfrm>
          <a:prstGeom prst="roundRect">
            <a:avLst/>
          </a:prstGeom>
          <a:solidFill>
            <a:srgbClr val="FF99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Institutional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arrangements</a:t>
            </a:r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434254"/>
          </a:xfrm>
        </p:spPr>
        <p:txBody>
          <a:bodyPr/>
          <a:lstStyle/>
          <a:p>
            <a:pPr eaLnBrk="1" hangingPunct="1">
              <a:buSzPct val="65000"/>
            </a:pPr>
            <a:r>
              <a:rPr lang="en-US" sz="2800" dirty="0" smtClean="0"/>
              <a:t>Ability to develop </a:t>
            </a:r>
            <a:r>
              <a:rPr lang="en-US" sz="2800" b="1" dirty="0" smtClean="0"/>
              <a:t>high quality inventory at regular intervals </a:t>
            </a:r>
            <a:r>
              <a:rPr lang="en-US" sz="2800" dirty="0" smtClean="0"/>
              <a:t>(e.g., annually, every 2-4 years, etc) </a:t>
            </a:r>
          </a:p>
          <a:p>
            <a:pPr lvl="1" eaLnBrk="1" hangingPunct="1">
              <a:buSzPct val="65000"/>
              <a:buFont typeface="Wingdings" pitchFamily="2" charset="2"/>
              <a:buChar char="§"/>
            </a:pPr>
            <a:r>
              <a:rPr lang="en-US" sz="2400" dirty="0" smtClean="0"/>
              <a:t>C</a:t>
            </a:r>
            <a:r>
              <a:rPr lang="en-US" sz="2400" u="sng" dirty="0" smtClean="0"/>
              <a:t>ontinually improve </a:t>
            </a:r>
            <a:r>
              <a:rPr lang="en-US" sz="2400" dirty="0" smtClean="0"/>
              <a:t>emissions and removals estimates</a:t>
            </a:r>
          </a:p>
          <a:p>
            <a:pPr lvl="1" eaLnBrk="1" hangingPunct="1">
              <a:buSzPct val="65000"/>
              <a:buFont typeface="Wingdings" pitchFamily="2" charset="2"/>
              <a:buChar char="§"/>
            </a:pPr>
            <a:r>
              <a:rPr lang="en-US" sz="2400" u="sng" dirty="0" smtClean="0"/>
              <a:t>Focus resources </a:t>
            </a:r>
            <a:r>
              <a:rPr lang="en-US" sz="2400" dirty="0" smtClean="0"/>
              <a:t>on most significant key sources </a:t>
            </a:r>
          </a:p>
          <a:p>
            <a:pPr lvl="1" eaLnBrk="1" hangingPunct="1">
              <a:buSzPct val="65000"/>
              <a:buFont typeface="Wingdings" pitchFamily="2" charset="2"/>
              <a:buChar char="§"/>
            </a:pPr>
            <a:r>
              <a:rPr lang="en-US" sz="2400" dirty="0" smtClean="0"/>
              <a:t>Sources of data: identify, appropriately archive and make regularly accessible</a:t>
            </a:r>
          </a:p>
          <a:p>
            <a:pPr lvl="1" eaLnBrk="1" hangingPunct="1">
              <a:buSzPct val="65000"/>
              <a:buFont typeface="Wingdings" pitchFamily="2" charset="2"/>
              <a:buChar char="§"/>
            </a:pPr>
            <a:r>
              <a:rPr lang="en-US" sz="2400" dirty="0" smtClean="0"/>
              <a:t>T</a:t>
            </a:r>
            <a:r>
              <a:rPr lang="en-US" sz="2400" u="sng" dirty="0" smtClean="0"/>
              <a:t>ransparently document </a:t>
            </a:r>
            <a:r>
              <a:rPr lang="en-US" sz="2400" dirty="0" smtClean="0"/>
              <a:t>inventory process</a:t>
            </a:r>
          </a:p>
          <a:p>
            <a:pPr lvl="3" eaLnBrk="1" hangingPunct="1">
              <a:buSzPct val="65000"/>
              <a:buFont typeface="Wingdings" pitchFamily="2" charset="2"/>
              <a:buChar char="§"/>
            </a:pPr>
            <a:r>
              <a:rPr lang="en-US" dirty="0" smtClean="0"/>
              <a:t>an expert should be able to reproduce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b="1" dirty="0" smtClean="0"/>
              <a:t>Sustainable </a:t>
            </a:r>
            <a:r>
              <a:rPr lang="en-US" dirty="0" smtClean="0"/>
              <a:t>NIS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4" name="Horizontaler Bildlauf 3"/>
          <p:cNvSpPr/>
          <p:nvPr/>
        </p:nvSpPr>
        <p:spPr>
          <a:xfrm>
            <a:off x="272954" y="5363570"/>
            <a:ext cx="8598091" cy="1494429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SzPct val="65000"/>
            </a:pPr>
            <a:r>
              <a:rPr lang="en-US" sz="24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 complete and accurate inventory is the foundation for analysis of a range of energy and environmental issues, as well as MRV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Inventory Production Cycle</a:t>
            </a:r>
            <a:endParaRPr lang="en-US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819" y="1733266"/>
            <a:ext cx="8875181" cy="4926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83188" y="6488668"/>
            <a:ext cx="2224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IPCC  2008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3"/>
          <p:cNvSpPr>
            <a:spLocks noGrp="1"/>
          </p:cNvSpPr>
          <p:nvPr>
            <p:ph type="title"/>
          </p:nvPr>
        </p:nvSpPr>
        <p:spPr>
          <a:xfrm>
            <a:off x="395536" y="198512"/>
            <a:ext cx="5852864" cy="792088"/>
          </a:xfrm>
        </p:spPr>
        <p:txBody>
          <a:bodyPr>
            <a:noAutofit/>
          </a:bodyPr>
          <a:lstStyle/>
          <a:p>
            <a:pPr algn="l"/>
            <a:r>
              <a:rPr lang="en-GB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An Effective NIS can streamline the three main phases of inventory process</a:t>
            </a:r>
            <a:endParaRPr lang="de-DE" sz="2800" b="1" dirty="0" smtClean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H="1">
            <a:off x="381000" y="1295400"/>
            <a:ext cx="8153400" cy="0"/>
          </a:xfrm>
          <a:prstGeom prst="line">
            <a:avLst/>
          </a:prstGeom>
          <a:noFill/>
          <a:ln w="254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ight Arrow Callout 2"/>
          <p:cNvSpPr/>
          <p:nvPr/>
        </p:nvSpPr>
        <p:spPr>
          <a:xfrm>
            <a:off x="228600" y="1524000"/>
            <a:ext cx="3124200" cy="1738183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1. Inventory planning</a:t>
            </a:r>
            <a:endParaRPr lang="en-US" sz="26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1447800"/>
            <a:ext cx="4746104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General rules of procedure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Source-specific rules of procedure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Workplan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budget, timeline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Guidance manual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Elaborating a QA/QC plan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Inventory improvement strategy</a:t>
            </a:r>
          </a:p>
        </p:txBody>
      </p:sp>
      <p:sp>
        <p:nvSpPr>
          <p:cNvPr id="19" name="Right Arrow Callout 18"/>
          <p:cNvSpPr/>
          <p:nvPr/>
        </p:nvSpPr>
        <p:spPr>
          <a:xfrm>
            <a:off x="228600" y="3505200"/>
            <a:ext cx="3124200" cy="1524000"/>
          </a:xfrm>
          <a:prstGeom prst="rightArrow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2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Inventory preparation</a:t>
            </a:r>
            <a:endParaRPr lang="en-US" sz="2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43951" y="3581401"/>
            <a:ext cx="4587922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National inventory report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Updated improvement strategy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QA/QC</a:t>
            </a:r>
          </a:p>
          <a:p>
            <a:pPr marL="342900" indent="-342900"/>
            <a:endParaRPr lang="en-US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ight Arrow Callout 20"/>
          <p:cNvSpPr/>
          <p:nvPr/>
        </p:nvSpPr>
        <p:spPr>
          <a:xfrm>
            <a:off x="228600" y="5334000"/>
            <a:ext cx="3124200" cy="1344511"/>
          </a:xfrm>
          <a:prstGeom prst="rightArrowCallout">
            <a:avLst/>
          </a:prstGeom>
          <a:solidFill>
            <a:srgbClr val="003399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3. Inventory management</a:t>
            </a:r>
            <a:endParaRPr lang="en-US" sz="26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28708" y="5240740"/>
            <a:ext cx="4573598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Documentation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Archiving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Reporting to UNFCCC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Awareness raising (national level)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16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Consist of a set of formal arrangements (e.g., regulations, </a:t>
            </a:r>
            <a:r>
              <a:rPr lang="en-US" sz="2800" dirty="0" err="1" smtClean="0"/>
              <a:t>MoUs</a:t>
            </a:r>
            <a:r>
              <a:rPr lang="en-US" sz="2800" dirty="0" smtClean="0"/>
              <a:t>, etc.) that rules the flow of resources, data, information, among elements of the NIS</a:t>
            </a:r>
          </a:p>
          <a:p>
            <a:endParaRPr lang="en-US" sz="2800" dirty="0" smtClean="0"/>
          </a:p>
          <a:p>
            <a:r>
              <a:rPr lang="en-US" sz="2800" dirty="0" smtClean="0"/>
              <a:t>Objectives: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To provide the  financial and human resources as well as legal authority to ensure that NIS functions will be entirely and efficiently performed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To set up the framework of provisions  which rule those functions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400" b="1" dirty="0" smtClean="0"/>
              <a:t>Institutional Arrangements </a:t>
            </a:r>
            <a:endParaRPr lang="en-US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5258"/>
            <a:ext cx="2565779" cy="6527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To ensure resources are budgeted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To define responsibilities (legal entity) and designate a single entity responsible for inventory management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To establish a system for collecting data and allow for timel</a:t>
            </a:r>
            <a:r>
              <a:rPr lang="en-US" sz="2800" dirty="0" smtClean="0">
                <a:latin typeface="Calibri" pitchFamily="34" charset="0"/>
              </a:rPr>
              <a:t>y acquisition of all necessary data </a:t>
            </a:r>
          </a:p>
          <a:p>
            <a:pPr marL="895350" lvl="3" indent="-438150">
              <a:lnSpc>
                <a:spcPct val="90000"/>
              </a:lnSpc>
              <a:buClr>
                <a:srgbClr val="70C139"/>
              </a:buClr>
              <a:buSzPct val="100000"/>
              <a:buFont typeface="Arial" pitchFamily="34" charset="0"/>
              <a:buChar char="•"/>
              <a:defRPr/>
            </a:pP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i="1" dirty="0" smtClean="0">
                <a:latin typeface="Calibri" pitchFamily="34" charset="0"/>
              </a:rPr>
              <a:t>esp. from national statistical agencies, private companies, other key sources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To ensure access to inventory data for inventory compilers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Why are legal arrangements </a:t>
            </a:r>
            <a:b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</a:b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(e.g., Act, decree) needed?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/>
            </a:r>
            <a:b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</a:b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22" y="6179508"/>
            <a:ext cx="2667000" cy="678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dirty="0" smtClean="0"/>
              <a:t>An Illustrative Example of Institutional and Procedural Arrangements</a:t>
            </a:r>
            <a:endParaRPr lang="en-US" sz="3600" b="1" dirty="0"/>
          </a:p>
        </p:txBody>
      </p:sp>
      <p:sp>
        <p:nvSpPr>
          <p:cNvPr id="4" name="Gleichschenkliges Dreieck 3"/>
          <p:cNvSpPr/>
          <p:nvPr/>
        </p:nvSpPr>
        <p:spPr>
          <a:xfrm>
            <a:off x="2716464" y="2307264"/>
            <a:ext cx="3280299" cy="929969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Team coordinator</a:t>
            </a:r>
            <a:endParaRPr lang="de-DE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5"/>
          <p:cNvSpPr txBox="1">
            <a:spLocks/>
          </p:cNvSpPr>
          <p:nvPr/>
        </p:nvSpPr>
        <p:spPr bwMode="auto">
          <a:xfrm>
            <a:off x="6415336" y="1825722"/>
            <a:ext cx="2728664" cy="1332148"/>
          </a:xfrm>
          <a:prstGeom prst="flowChartMultidocument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Cooperating institutions 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llipse 7"/>
          <p:cNvSpPr/>
          <p:nvPr/>
        </p:nvSpPr>
        <p:spPr>
          <a:xfrm>
            <a:off x="0" y="5603358"/>
            <a:ext cx="2232248" cy="12546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Strategy / </a:t>
            </a:r>
            <a:r>
              <a:rPr lang="en-US" sz="2400" b="1" dirty="0" err="1" smtClean="0">
                <a:latin typeface="Calibri" pitchFamily="34" charset="0"/>
                <a:cs typeface="Calibri" pitchFamily="34" charset="0"/>
              </a:rPr>
              <a:t>workplan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in place</a:t>
            </a:r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Ellipse 8"/>
          <p:cNvSpPr/>
          <p:nvPr/>
        </p:nvSpPr>
        <p:spPr>
          <a:xfrm>
            <a:off x="2034952" y="5635256"/>
            <a:ext cx="2232248" cy="12227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QA/QC plan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developed</a:t>
            </a:r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Ellipse 9"/>
          <p:cNvSpPr/>
          <p:nvPr/>
        </p:nvSpPr>
        <p:spPr>
          <a:xfrm>
            <a:off x="6839744" y="5649775"/>
            <a:ext cx="2304256" cy="120822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Reporting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system in place </a:t>
            </a:r>
            <a:endParaRPr lang="de-DE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Ellipse 15"/>
          <p:cNvSpPr/>
          <p:nvPr/>
        </p:nvSpPr>
        <p:spPr>
          <a:xfrm>
            <a:off x="4180676" y="5539562"/>
            <a:ext cx="2905924" cy="1318437"/>
          </a:xfrm>
          <a:prstGeom prst="ellips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latin typeface="Calibri" pitchFamily="34" charset="0"/>
                <a:cs typeface="Calibri" pitchFamily="34" charset="0"/>
              </a:rPr>
              <a:t>Documentation and Archiving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system in place </a:t>
            </a:r>
            <a:endParaRPr lang="de-DE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Ellipse 16"/>
          <p:cNvSpPr/>
          <p:nvPr/>
        </p:nvSpPr>
        <p:spPr>
          <a:xfrm>
            <a:off x="2013098" y="1850064"/>
            <a:ext cx="4591064" cy="3500515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hteck 17"/>
          <p:cNvSpPr/>
          <p:nvPr/>
        </p:nvSpPr>
        <p:spPr>
          <a:xfrm>
            <a:off x="3176352" y="1961707"/>
            <a:ext cx="244827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Lead institution  </a:t>
            </a:r>
            <a:endParaRPr lang="de-DE" sz="24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hteck 18"/>
          <p:cNvSpPr/>
          <p:nvPr/>
        </p:nvSpPr>
        <p:spPr>
          <a:xfrm>
            <a:off x="3810000" y="3276600"/>
            <a:ext cx="1218436" cy="10801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QA/QC manager</a:t>
            </a:r>
            <a:endParaRPr lang="de-DE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hteck 19"/>
          <p:cNvSpPr/>
          <p:nvPr/>
        </p:nvSpPr>
        <p:spPr>
          <a:xfrm>
            <a:off x="5148064" y="3276600"/>
            <a:ext cx="1176536" cy="10744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Database manager</a:t>
            </a:r>
            <a:endParaRPr lang="de-DE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113256" y="3189768"/>
            <a:ext cx="2030744" cy="1804124"/>
            <a:chOff x="7113256" y="2923954"/>
            <a:chExt cx="2030744" cy="1804124"/>
          </a:xfrm>
        </p:grpSpPr>
        <p:sp>
          <p:nvSpPr>
            <p:cNvPr id="15" name="Rechteck 20"/>
            <p:cNvSpPr/>
            <p:nvPr/>
          </p:nvSpPr>
          <p:spPr>
            <a:xfrm>
              <a:off x="7380312" y="3522787"/>
              <a:ext cx="1584176" cy="576064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  <a:cs typeface="Calibri" pitchFamily="34" charset="0"/>
                </a:rPr>
                <a:t>Consultants</a:t>
              </a:r>
              <a:endParaRPr lang="de-DE" sz="22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Rechteck 21"/>
            <p:cNvSpPr/>
            <p:nvPr/>
          </p:nvSpPr>
          <p:spPr>
            <a:xfrm>
              <a:off x="7559824" y="4152014"/>
              <a:ext cx="1584176" cy="576064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  <a:cs typeface="Calibri" pitchFamily="34" charset="0"/>
                </a:rPr>
                <a:t>Research institutions</a:t>
              </a:r>
              <a:endParaRPr lang="de-DE" sz="22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" name="Rechteck 22"/>
            <p:cNvSpPr/>
            <p:nvPr/>
          </p:nvSpPr>
          <p:spPr>
            <a:xfrm>
              <a:off x="7113256" y="2923954"/>
              <a:ext cx="1584176" cy="576064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  <a:cs typeface="Calibri" pitchFamily="34" charset="0"/>
                </a:rPr>
                <a:t>Universities</a:t>
              </a:r>
              <a:endParaRPr lang="de-DE" sz="2200" dirty="0"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0" y="2480700"/>
            <a:ext cx="1763688" cy="1791816"/>
            <a:chOff x="0" y="1332384"/>
            <a:chExt cx="2051720" cy="2135832"/>
          </a:xfrm>
        </p:grpSpPr>
        <p:sp>
          <p:nvSpPr>
            <p:cNvPr id="19" name="Flussdiagramm: Lochstreifen 14"/>
            <p:cNvSpPr/>
            <p:nvPr/>
          </p:nvSpPr>
          <p:spPr>
            <a:xfrm>
              <a:off x="0" y="1332384"/>
              <a:ext cx="1872208" cy="1944216"/>
            </a:xfrm>
            <a:prstGeom prst="flowChartPunchedTap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latin typeface="Calibri" pitchFamily="34" charset="0"/>
                <a:cs typeface="Calibri" pitchFamily="34" charset="0"/>
              </a:endParaRPr>
            </a:p>
            <a:p>
              <a:pPr algn="ctr"/>
              <a:r>
                <a:rPr lang="en-US" sz="3200" dirty="0" smtClean="0">
                  <a:latin typeface="Calibri" pitchFamily="34" charset="0"/>
                  <a:cs typeface="Calibri" pitchFamily="34" charset="0"/>
                </a:rPr>
                <a:t>Data  providers</a:t>
              </a:r>
              <a:endParaRPr lang="de-DE" sz="32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0" name="Flussdiagramm: Lochstreifen 23"/>
            <p:cNvSpPr/>
            <p:nvPr/>
          </p:nvSpPr>
          <p:spPr>
            <a:xfrm>
              <a:off x="179512" y="1524000"/>
              <a:ext cx="1872208" cy="1944216"/>
            </a:xfrm>
            <a:prstGeom prst="flowChartPunchedTap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Calibri" pitchFamily="34" charset="0"/>
                  <a:cs typeface="Calibri" pitchFamily="34" charset="0"/>
                </a:rPr>
                <a:t>Data  providers</a:t>
              </a:r>
              <a:endParaRPr lang="de-DE" sz="2800" dirty="0"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1" name="Flussdiagramm: Mehrere Dokumente 4"/>
          <p:cNvSpPr/>
          <p:nvPr/>
        </p:nvSpPr>
        <p:spPr>
          <a:xfrm>
            <a:off x="1981200" y="3276600"/>
            <a:ext cx="1728192" cy="1224136"/>
          </a:xfrm>
          <a:prstGeom prst="flowChartMulti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Sectoral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experts </a:t>
            </a:r>
          </a:p>
          <a:p>
            <a:pPr algn="ctr"/>
            <a:endParaRPr lang="de-DE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3266</TotalTime>
  <Words>561</Words>
  <Application>Microsoft Office PowerPoint</Application>
  <PresentationFormat>On-screen Show (4:3)</PresentationFormat>
  <Paragraphs>101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Overview of National GHG Inventory Systems</vt:lpstr>
      <vt:lpstr>Presentation Outline</vt:lpstr>
      <vt:lpstr>What is a National Inventory System (NIS)?</vt:lpstr>
      <vt:lpstr>What is a Sustainable NIS?</vt:lpstr>
      <vt:lpstr>Inventory Production Cycle</vt:lpstr>
      <vt:lpstr>An Effective NIS can streamline the three main phases of inventory process</vt:lpstr>
      <vt:lpstr>Institutional Arrangements </vt:lpstr>
      <vt:lpstr> Why are legal arrangements  (e.g., Act, decree) needed? </vt:lpstr>
      <vt:lpstr>An Illustrative Example of Institutional and Procedural Arrangements</vt:lpstr>
      <vt:lpstr>Conclusions</vt:lpstr>
      <vt:lpstr>Useful Resources</vt:lpstr>
      <vt:lpstr>        Thank you!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kimberly.todd</cp:lastModifiedBy>
  <cp:revision>224</cp:revision>
  <dcterms:created xsi:type="dcterms:W3CDTF">2009-05-15T09:37:26Z</dcterms:created>
  <dcterms:modified xsi:type="dcterms:W3CDTF">2013-06-25T18:31:25Z</dcterms:modified>
</cp:coreProperties>
</file>