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7" r:id="rId2"/>
    <p:sldId id="265" r:id="rId3"/>
    <p:sldId id="258" r:id="rId4"/>
    <p:sldId id="261" r:id="rId5"/>
    <p:sldId id="263" r:id="rId6"/>
    <p:sldId id="292" r:id="rId7"/>
    <p:sldId id="307" r:id="rId8"/>
    <p:sldId id="279" r:id="rId9"/>
    <p:sldId id="280" r:id="rId10"/>
    <p:sldId id="281" r:id="rId11"/>
    <p:sldId id="306" r:id="rId12"/>
    <p:sldId id="305" r:id="rId13"/>
    <p:sldId id="308" r:id="rId14"/>
    <p:sldId id="264" r:id="rId15"/>
    <p:sldId id="267" r:id="rId16"/>
    <p:sldId id="268" r:id="rId17"/>
    <p:sldId id="295" r:id="rId18"/>
    <p:sldId id="282" r:id="rId19"/>
    <p:sldId id="303" r:id="rId20"/>
    <p:sldId id="296" r:id="rId21"/>
    <p:sldId id="297" r:id="rId22"/>
    <p:sldId id="304" r:id="rId23"/>
    <p:sldId id="301" r:id="rId24"/>
    <p:sldId id="275" r:id="rId25"/>
    <p:sldId id="29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99"/>
    <a:srgbClr val="CC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4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DF763-D82B-4DA2-A0BE-6A186CF83DBB}" type="datetimeFigureOut">
              <a:rPr lang="en-US" smtClean="0"/>
              <a:pPr/>
              <a:t>3/22/2011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8F4A8-78CD-4201-9C44-52904AF0F97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DF763-D82B-4DA2-A0BE-6A186CF83DBB}" type="datetimeFigureOut">
              <a:rPr lang="en-US" smtClean="0"/>
              <a:pPr/>
              <a:t>3/22/2011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8F4A8-78CD-4201-9C44-52904AF0F97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DF763-D82B-4DA2-A0BE-6A186CF83DBB}" type="datetimeFigureOut">
              <a:rPr lang="en-US" smtClean="0"/>
              <a:pPr/>
              <a:t>3/22/2011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8F4A8-78CD-4201-9C44-52904AF0F97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DF763-D82B-4DA2-A0BE-6A186CF83DBB}" type="datetimeFigureOut">
              <a:rPr lang="en-US" smtClean="0"/>
              <a:pPr/>
              <a:t>3/22/2011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8F4A8-78CD-4201-9C44-52904AF0F97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DF763-D82B-4DA2-A0BE-6A186CF83DBB}" type="datetimeFigureOut">
              <a:rPr lang="en-US" smtClean="0"/>
              <a:pPr/>
              <a:t>3/22/2011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8F4A8-78CD-4201-9C44-52904AF0F97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DF763-D82B-4DA2-A0BE-6A186CF83DBB}" type="datetimeFigureOut">
              <a:rPr lang="en-US" smtClean="0"/>
              <a:pPr/>
              <a:t>3/22/2011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8F4A8-78CD-4201-9C44-52904AF0F97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DF763-D82B-4DA2-A0BE-6A186CF83DBB}" type="datetimeFigureOut">
              <a:rPr lang="en-US" smtClean="0"/>
              <a:pPr/>
              <a:t>3/22/2011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8F4A8-78CD-4201-9C44-52904AF0F97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DF763-D82B-4DA2-A0BE-6A186CF83DBB}" type="datetimeFigureOut">
              <a:rPr lang="en-US" smtClean="0"/>
              <a:pPr/>
              <a:t>3/22/2011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8F4A8-78CD-4201-9C44-52904AF0F97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DF763-D82B-4DA2-A0BE-6A186CF83DBB}" type="datetimeFigureOut">
              <a:rPr lang="en-US" smtClean="0"/>
              <a:pPr/>
              <a:t>3/22/2011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8F4A8-78CD-4201-9C44-52904AF0F97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DF763-D82B-4DA2-A0BE-6A186CF83DBB}" type="datetimeFigureOut">
              <a:rPr lang="en-US" smtClean="0"/>
              <a:pPr/>
              <a:t>3/22/2011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8F4A8-78CD-4201-9C44-52904AF0F97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DF763-D82B-4DA2-A0BE-6A186CF83DBB}" type="datetimeFigureOut">
              <a:rPr lang="en-US" smtClean="0"/>
              <a:pPr/>
              <a:t>3/22/2011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8F4A8-78CD-4201-9C44-52904AF0F97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DF763-D82B-4DA2-A0BE-6A186CF83DBB}" type="datetimeFigureOut">
              <a:rPr lang="en-US" smtClean="0"/>
              <a:pPr/>
              <a:t>3/22/2011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8F4A8-78CD-4201-9C44-52904AF0F97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714512"/>
          </a:xfrm>
        </p:spPr>
        <p:txBody>
          <a:bodyPr>
            <a:noAutofit/>
          </a:bodyPr>
          <a:lstStyle/>
          <a:p>
            <a:r>
              <a:rPr lang="en-GB" sz="4800" b="1" dirty="0" smtClean="0">
                <a:solidFill>
                  <a:srgbClr val="006600"/>
                </a:solidFill>
              </a:rPr>
              <a:t>Nigeria</a:t>
            </a:r>
            <a:br>
              <a:rPr lang="en-GB" sz="4800" b="1" dirty="0" smtClean="0">
                <a:solidFill>
                  <a:srgbClr val="006600"/>
                </a:solidFill>
              </a:rPr>
            </a:br>
            <a:r>
              <a:rPr lang="en-GB" sz="4800" b="1" dirty="0" smtClean="0">
                <a:solidFill>
                  <a:srgbClr val="006600"/>
                </a:solidFill>
              </a:rPr>
              <a:t>REDD+ Readiness Programme</a:t>
            </a:r>
            <a:endParaRPr lang="en-GB" sz="4800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80" y="2857472"/>
            <a:ext cx="8229600" cy="350048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None/>
            </a:pPr>
            <a:endParaRPr lang="en-GB" sz="2000" b="1" dirty="0" smtClean="0"/>
          </a:p>
          <a:p>
            <a:pPr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800" b="1" dirty="0" smtClean="0">
                <a:solidFill>
                  <a:srgbClr val="FF0000"/>
                </a:solidFill>
              </a:rPr>
              <a:t>UN-REDD Policy Board</a:t>
            </a:r>
          </a:p>
          <a:p>
            <a:pPr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400" b="1" dirty="0" err="1" smtClean="0"/>
              <a:t>Da</a:t>
            </a:r>
            <a:r>
              <a:rPr lang="en-GB" sz="2400" b="1" dirty="0" smtClean="0"/>
              <a:t> Lat, </a:t>
            </a:r>
            <a:r>
              <a:rPr lang="en-GB" sz="2400" b="1" dirty="0" err="1" smtClean="0"/>
              <a:t>VietNam</a:t>
            </a:r>
            <a:r>
              <a:rPr lang="en-GB" sz="2400" b="1" dirty="0" smtClean="0"/>
              <a:t>, 21-22 March 2011</a:t>
            </a:r>
          </a:p>
          <a:p>
            <a:pPr>
              <a:spcBef>
                <a:spcPts val="0"/>
              </a:spcBef>
              <a:spcAft>
                <a:spcPts val="1200"/>
              </a:spcAft>
              <a:buNone/>
            </a:pPr>
            <a:endParaRPr lang="en-GB" sz="2000" b="1" dirty="0" smtClean="0"/>
          </a:p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000" b="1" dirty="0" smtClean="0">
                <a:solidFill>
                  <a:srgbClr val="000099"/>
                </a:solidFill>
              </a:rPr>
              <a:t>Salisu Dahiru</a:t>
            </a:r>
            <a:r>
              <a:rPr lang="en-GB" sz="2000" dirty="0" smtClean="0">
                <a:solidFill>
                  <a:srgbClr val="000099"/>
                </a:solidFill>
              </a:rPr>
              <a:t>, National REDD+ Coordinator, Nigeria</a:t>
            </a:r>
          </a:p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000" b="1" dirty="0" smtClean="0">
                <a:solidFill>
                  <a:srgbClr val="000099"/>
                </a:solidFill>
              </a:rPr>
              <a:t>Odigha </a:t>
            </a:r>
            <a:r>
              <a:rPr lang="en-GB" sz="2000" b="1" dirty="0" err="1" smtClean="0">
                <a:solidFill>
                  <a:srgbClr val="000099"/>
                </a:solidFill>
              </a:rPr>
              <a:t>Odigha</a:t>
            </a:r>
            <a:r>
              <a:rPr lang="en-GB" sz="2000" dirty="0" smtClean="0">
                <a:solidFill>
                  <a:srgbClr val="000099"/>
                </a:solidFill>
              </a:rPr>
              <a:t>, Chairman, Forestry Commission, Cross River State, Nigeria</a:t>
            </a:r>
          </a:p>
          <a:p>
            <a:pPr>
              <a:spcBef>
                <a:spcPts val="0"/>
              </a:spcBef>
              <a:spcAft>
                <a:spcPts val="1200"/>
              </a:spcAft>
              <a:buNone/>
            </a:pPr>
            <a:endParaRPr lang="en-GB" sz="2000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00034" y="2857496"/>
            <a:ext cx="821537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1071546"/>
            <a:ext cx="8980487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857224" y="345024"/>
            <a:ext cx="7715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000099"/>
                </a:solidFill>
              </a:rPr>
              <a:t>Outcome 2. Framework for REDD+ expansion across Nigeria prepared</a:t>
            </a:r>
            <a:endParaRPr lang="en-GB" sz="20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82550" y="754063"/>
          <a:ext cx="8980488" cy="5349875"/>
        </p:xfrm>
        <a:graphic>
          <a:graphicData uri="http://schemas.openxmlformats.org/presentationml/2006/ole">
            <p:oleObj spid="_x0000_s2050" name="Document" r:id="rId3" imgW="8980534" imgH="5350264" progId="Word.Document.12">
              <p:embed/>
            </p:oleObj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214282" y="2000240"/>
            <a:ext cx="892971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14282" y="4429132"/>
            <a:ext cx="892971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14314" y="142852"/>
            <a:ext cx="8786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0099"/>
                </a:solidFill>
              </a:rPr>
              <a:t>Outcome 3. Institutional &amp; technical capacity for REDD+ in Cross River State strengthened</a:t>
            </a:r>
            <a:endParaRPr lang="en-GB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4" y="273586"/>
            <a:ext cx="8786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000099"/>
                </a:solidFill>
              </a:rPr>
              <a:t>Outcome 4. REDD+ readiness demonstrated in Cross River State</a:t>
            </a:r>
            <a:endParaRPr lang="en-GB" sz="2000" b="1" dirty="0">
              <a:solidFill>
                <a:srgbClr val="000099"/>
              </a:solidFill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107" y="869967"/>
            <a:ext cx="8980487" cy="498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00034" y="1293068"/>
          <a:ext cx="8319233" cy="1921618"/>
        </p:xfrm>
        <a:graphic>
          <a:graphicData uri="http://schemas.openxmlformats.org/drawingml/2006/table">
            <a:tbl>
              <a:tblPr/>
              <a:tblGrid>
                <a:gridCol w="1236976"/>
                <a:gridCol w="896744"/>
                <a:gridCol w="896112"/>
                <a:gridCol w="896744"/>
                <a:gridCol w="896112"/>
                <a:gridCol w="1093421"/>
                <a:gridCol w="1237609"/>
                <a:gridCol w="1165515"/>
              </a:tblGrid>
              <a:tr h="54361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latin typeface="Calibri"/>
                          <a:ea typeface="Times New Roman"/>
                          <a:cs typeface="Times New Roman"/>
                        </a:rPr>
                        <a:t>UN-REDD agency</a:t>
                      </a:r>
                      <a:endParaRPr lang="en-GB" sz="8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71461" marR="71461" marT="71461" marB="7146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latin typeface="Calibri"/>
                          <a:ea typeface="Times New Roman"/>
                          <a:cs typeface="Times New Roman"/>
                        </a:rPr>
                        <a:t>Outcome 1</a:t>
                      </a:r>
                      <a:endParaRPr lang="en-GB" sz="8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71461" marR="71461" marT="71461" marB="7146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latin typeface="Calibri"/>
                          <a:ea typeface="Times New Roman"/>
                          <a:cs typeface="Times New Roman"/>
                        </a:rPr>
                        <a:t>Outcome 2</a:t>
                      </a:r>
                      <a:endParaRPr lang="en-GB" sz="8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71461" marR="71461" marT="71461" marB="7146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latin typeface="Calibri"/>
                          <a:ea typeface="Times New Roman"/>
                          <a:cs typeface="Times New Roman"/>
                        </a:rPr>
                        <a:t>Outcome 3</a:t>
                      </a:r>
                      <a:endParaRPr lang="en-GB" sz="8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71461" marR="71461" marT="71461" marB="7146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latin typeface="Calibri"/>
                          <a:ea typeface="Times New Roman"/>
                          <a:cs typeface="Times New Roman"/>
                        </a:rPr>
                        <a:t>Outcome 4</a:t>
                      </a:r>
                      <a:endParaRPr lang="en-GB" sz="8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71461" marR="71461" marT="71461" marB="7146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latin typeface="Calibri"/>
                          <a:ea typeface="Times New Roman"/>
                          <a:cs typeface="Times New Roman"/>
                        </a:rPr>
                        <a:t>Programme</a:t>
                      </a:r>
                      <a:endParaRPr lang="en-GB" sz="800"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latin typeface="Calibri"/>
                          <a:ea typeface="Times New Roman"/>
                          <a:cs typeface="Times New Roman"/>
                        </a:rPr>
                        <a:t>cost</a:t>
                      </a:r>
                      <a:endParaRPr lang="en-GB" sz="8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71461" marR="71461" marT="71461" marB="7146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latin typeface="Calibri"/>
                          <a:ea typeface="Times New Roman"/>
                          <a:cs typeface="Times New Roman"/>
                        </a:rPr>
                        <a:t>Indirect support cost (7%)</a:t>
                      </a:r>
                      <a:endParaRPr lang="en-GB" sz="8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71461" marR="71461" marT="71461" marB="7146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en-GB" sz="8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71461" marR="71461" marT="71461" marB="7146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43267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latin typeface="Calibri"/>
                          <a:ea typeface="Times New Roman"/>
                          <a:cs typeface="Times New Roman"/>
                        </a:rPr>
                        <a:t>FAO</a:t>
                      </a:r>
                      <a:endParaRPr lang="en-GB" sz="8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71461" marR="71461" marT="71461" marB="714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en-GB" sz="8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71461" marR="71461" marT="71461" marB="714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latin typeface="Calibri"/>
                          <a:ea typeface="Times New Roman"/>
                          <a:cs typeface="Times New Roman"/>
                        </a:rPr>
                        <a:t>395,000</a:t>
                      </a:r>
                      <a:endParaRPr lang="en-GB" sz="8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71461" marR="71461" marT="71461" marB="714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latin typeface="Calibri"/>
                          <a:ea typeface="Times New Roman"/>
                          <a:cs typeface="Times New Roman"/>
                        </a:rPr>
                        <a:t>662,000</a:t>
                      </a:r>
                      <a:endParaRPr lang="en-GB" sz="8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71461" marR="71461" marT="71461" marB="714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en-GB" sz="8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71461" marR="71461" marT="71461" marB="714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latin typeface="Calibri"/>
                          <a:ea typeface="Times New Roman"/>
                          <a:cs typeface="Times New Roman"/>
                        </a:rPr>
                        <a:t>1,057,000</a:t>
                      </a:r>
                      <a:endParaRPr lang="en-GB" sz="8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71461" marR="71461" marT="71461" marB="714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latin typeface="Calibri"/>
                          <a:ea typeface="Times New Roman"/>
                          <a:cs typeface="Times New Roman"/>
                        </a:rPr>
                        <a:t>73,990</a:t>
                      </a:r>
                      <a:endParaRPr lang="en-GB" sz="8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71461" marR="71461" marT="71461" marB="714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latin typeface="Calibri"/>
                          <a:ea typeface="Times New Roman"/>
                          <a:cs typeface="Times New Roman"/>
                        </a:rPr>
                        <a:t>1,130,990</a:t>
                      </a:r>
                      <a:endParaRPr lang="en-GB" sz="8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71461" marR="71461" marT="71461" marB="714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267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latin typeface="Calibri"/>
                          <a:ea typeface="Times New Roman"/>
                          <a:cs typeface="Times New Roman"/>
                        </a:rPr>
                        <a:t>UNDP</a:t>
                      </a:r>
                      <a:endParaRPr lang="en-GB" sz="8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71461" marR="71461" marT="71461" marB="714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latin typeface="Calibri"/>
                          <a:ea typeface="Times New Roman"/>
                          <a:cs typeface="Times New Roman"/>
                        </a:rPr>
                        <a:t>645,000</a:t>
                      </a:r>
                      <a:endParaRPr lang="en-GB" sz="8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71461" marR="71461" marT="71461" marB="714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Calibri"/>
                          <a:ea typeface="Times New Roman"/>
                          <a:cs typeface="Times New Roman"/>
                        </a:rPr>
                        <a:t>90,000</a:t>
                      </a:r>
                      <a:endParaRPr lang="en-GB" sz="8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71461" marR="71461" marT="71461" marB="714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latin typeface="Calibri"/>
                          <a:ea typeface="Times New Roman"/>
                          <a:cs typeface="Times New Roman"/>
                        </a:rPr>
                        <a:t>953,318</a:t>
                      </a:r>
                      <a:endParaRPr lang="en-GB" sz="8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71461" marR="71461" marT="71461" marB="714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latin typeface="Calibri"/>
                          <a:ea typeface="Times New Roman"/>
                          <a:cs typeface="Times New Roman"/>
                        </a:rPr>
                        <a:t>555,000</a:t>
                      </a:r>
                      <a:endParaRPr lang="en-GB" sz="8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71461" marR="71461" marT="71461" marB="714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latin typeface="Calibri"/>
                          <a:ea typeface="Times New Roman"/>
                          <a:cs typeface="Times New Roman"/>
                        </a:rPr>
                        <a:t>2,243,318</a:t>
                      </a:r>
                      <a:endParaRPr lang="en-GB" sz="8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71461" marR="71461" marT="71461" marB="714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latin typeface="Calibri"/>
                          <a:ea typeface="Times New Roman"/>
                          <a:cs typeface="Times New Roman"/>
                        </a:rPr>
                        <a:t>157,032</a:t>
                      </a:r>
                      <a:endParaRPr lang="en-GB" sz="8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71461" marR="71461" marT="71461" marB="714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latin typeface="Calibri"/>
                          <a:ea typeface="Times New Roman"/>
                          <a:cs typeface="Times New Roman"/>
                        </a:rPr>
                        <a:t>2,400,350</a:t>
                      </a:r>
                      <a:endParaRPr lang="en-GB" sz="8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71461" marR="71461" marT="71461" marB="714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267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latin typeface="Calibri"/>
                          <a:ea typeface="Times New Roman"/>
                          <a:cs typeface="Times New Roman"/>
                        </a:rPr>
                        <a:t>UNEP</a:t>
                      </a:r>
                      <a:endParaRPr lang="en-GB" sz="8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71461" marR="71461" marT="71461" marB="714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latin typeface="Calibri"/>
                          <a:ea typeface="Times New Roman"/>
                          <a:cs typeface="Times New Roman"/>
                        </a:rPr>
                        <a:t>80,000</a:t>
                      </a:r>
                      <a:endParaRPr lang="en-GB" sz="8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71461" marR="71461" marT="71461" marB="714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en-GB" sz="8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71461" marR="71461" marT="71461" marB="714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en-GB" sz="8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71461" marR="71461" marT="71461" marB="714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latin typeface="Calibri"/>
                          <a:ea typeface="Times New Roman"/>
                          <a:cs typeface="Times New Roman"/>
                        </a:rPr>
                        <a:t>358,000</a:t>
                      </a:r>
                      <a:endParaRPr lang="en-GB" sz="8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71461" marR="71461" marT="71461" marB="714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latin typeface="Calibri"/>
                          <a:ea typeface="Times New Roman"/>
                          <a:cs typeface="Times New Roman"/>
                        </a:rPr>
                        <a:t>438,000</a:t>
                      </a:r>
                      <a:endParaRPr lang="en-GB" sz="8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71461" marR="71461" marT="71461" marB="714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latin typeface="Calibri"/>
                          <a:ea typeface="Times New Roman"/>
                          <a:cs typeface="Times New Roman"/>
                        </a:rPr>
                        <a:t>30,660</a:t>
                      </a:r>
                      <a:endParaRPr lang="en-GB" sz="8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71461" marR="71461" marT="71461" marB="714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latin typeface="Calibri"/>
                          <a:ea typeface="Times New Roman"/>
                          <a:cs typeface="Times New Roman"/>
                        </a:rPr>
                        <a:t>468,660</a:t>
                      </a:r>
                      <a:endParaRPr lang="en-GB" sz="8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71461" marR="71461" marT="71461" marB="714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267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latin typeface="Calibri"/>
                          <a:ea typeface="Times New Roman"/>
                          <a:cs typeface="Times New Roman"/>
                        </a:rPr>
                        <a:t>TOTALS</a:t>
                      </a:r>
                      <a:endParaRPr lang="en-GB" sz="8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71461" marR="71461" marT="71461" marB="714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latin typeface="Calibri"/>
                          <a:ea typeface="Times New Roman"/>
                          <a:cs typeface="Times New Roman"/>
                        </a:rPr>
                        <a:t>725,000</a:t>
                      </a:r>
                      <a:endParaRPr lang="en-GB" sz="8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71461" marR="71461" marT="71461" marB="714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latin typeface="Calibri"/>
                          <a:ea typeface="Times New Roman"/>
                          <a:cs typeface="Times New Roman"/>
                        </a:rPr>
                        <a:t>485,000</a:t>
                      </a:r>
                      <a:endParaRPr lang="en-GB" sz="8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71461" marR="71461" marT="71461" marB="714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latin typeface="Calibri"/>
                          <a:ea typeface="Times New Roman"/>
                          <a:cs typeface="Times New Roman"/>
                        </a:rPr>
                        <a:t>1,615,318</a:t>
                      </a:r>
                      <a:endParaRPr lang="en-GB" sz="8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71461" marR="71461" marT="71461" marB="714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latin typeface="Calibri"/>
                          <a:ea typeface="Times New Roman"/>
                          <a:cs typeface="Times New Roman"/>
                        </a:rPr>
                        <a:t>913,000</a:t>
                      </a:r>
                      <a:endParaRPr lang="en-GB" sz="8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71461" marR="71461" marT="71461" marB="714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latin typeface="Calibri"/>
                          <a:ea typeface="Times New Roman"/>
                          <a:cs typeface="Times New Roman"/>
                        </a:rPr>
                        <a:t>3,738,318</a:t>
                      </a:r>
                      <a:endParaRPr lang="en-GB" sz="8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71461" marR="71461" marT="71461" marB="714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latin typeface="Calibri"/>
                          <a:ea typeface="Times New Roman"/>
                          <a:cs typeface="Times New Roman"/>
                        </a:rPr>
                        <a:t>261,682</a:t>
                      </a:r>
                      <a:endParaRPr lang="en-GB" sz="8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71461" marR="71461" marT="71461" marB="714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Calibri"/>
                          <a:ea typeface="Times New Roman"/>
                          <a:cs typeface="Times New Roman"/>
                        </a:rPr>
                        <a:t>4,000,000</a:t>
                      </a:r>
                      <a:endParaRPr lang="en-GB" sz="8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71461" marR="71461" marT="71461" marB="714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4282" y="599998"/>
            <a:ext cx="8786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2000" b="1" dirty="0" smtClean="0">
                <a:solidFill>
                  <a:srgbClr val="000099"/>
                </a:solidFill>
              </a:rPr>
              <a:t>S</a:t>
            </a:r>
            <a:r>
              <a:rPr lang="en-GB" sz="2000" b="1" dirty="0" smtClean="0">
                <a:solidFill>
                  <a:srgbClr val="000099"/>
                </a:solidFill>
                <a:ea typeface="Times New Roman" pitchFamily="18" charset="0"/>
                <a:cs typeface="Times New Roman" pitchFamily="18" charset="0"/>
              </a:rPr>
              <a:t>ynthesis of budget allocations </a:t>
            </a:r>
            <a:r>
              <a:rPr lang="en-GB" sz="2000" b="1" i="1" dirty="0" smtClean="0">
                <a:solidFill>
                  <a:srgbClr val="000099"/>
                </a:solidFill>
                <a:ea typeface="Times New Roman" pitchFamily="18" charset="0"/>
                <a:cs typeface="Times New Roman" pitchFamily="18" charset="0"/>
              </a:rPr>
              <a:t>per</a:t>
            </a:r>
            <a:r>
              <a:rPr lang="en-GB" sz="2000" b="1" dirty="0" smtClean="0">
                <a:solidFill>
                  <a:srgbClr val="000099"/>
                </a:solidFill>
                <a:ea typeface="Times New Roman" pitchFamily="18" charset="0"/>
                <a:cs typeface="Times New Roman" pitchFamily="18" charset="0"/>
              </a:rPr>
              <a:t> outcome and </a:t>
            </a:r>
            <a:r>
              <a:rPr lang="en-GB" sz="2000" b="1" i="1" dirty="0" smtClean="0">
                <a:solidFill>
                  <a:srgbClr val="000099"/>
                </a:solidFill>
                <a:ea typeface="Times New Roman" pitchFamily="18" charset="0"/>
                <a:cs typeface="Times New Roman" pitchFamily="18" charset="0"/>
              </a:rPr>
              <a:t>per</a:t>
            </a:r>
            <a:r>
              <a:rPr lang="en-GB" sz="2000" b="1" dirty="0" smtClean="0">
                <a:solidFill>
                  <a:srgbClr val="000099"/>
                </a:solidFill>
                <a:ea typeface="Times New Roman" pitchFamily="18" charset="0"/>
                <a:cs typeface="Times New Roman" pitchFamily="18" charset="0"/>
              </a:rPr>
              <a:t> UN-REDD agency (US$)</a:t>
            </a:r>
            <a:endParaRPr lang="en-GB" sz="2000" b="1" dirty="0" smtClean="0">
              <a:solidFill>
                <a:srgbClr val="000099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762"/>
            <a:ext cx="8229600" cy="296842"/>
          </a:xfrm>
        </p:spPr>
        <p:txBody>
          <a:bodyPr>
            <a:noAutofit/>
          </a:bodyPr>
          <a:lstStyle/>
          <a:p>
            <a:r>
              <a:rPr lang="en-GB" sz="2400" b="1" dirty="0" smtClean="0">
                <a:solidFill>
                  <a:srgbClr val="006600"/>
                </a:solidFill>
              </a:rPr>
              <a:t>Conformity with international REDD+ readiness components</a:t>
            </a:r>
            <a:endParaRPr lang="en-GB" sz="2400" b="1" dirty="0">
              <a:solidFill>
                <a:srgbClr val="006600"/>
              </a:solidFill>
            </a:endParaRPr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8443" r="18844" b="1744"/>
          <a:stretch>
            <a:fillRect/>
          </a:stretch>
        </p:blipFill>
        <p:spPr bwMode="auto">
          <a:xfrm>
            <a:off x="581550" y="602248"/>
            <a:ext cx="7990978" cy="57557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cxnSp>
        <p:nvCxnSpPr>
          <p:cNvPr id="5" name="Straight Connector 4"/>
          <p:cNvCxnSpPr/>
          <p:nvPr/>
        </p:nvCxnSpPr>
        <p:spPr>
          <a:xfrm>
            <a:off x="571472" y="2641594"/>
            <a:ext cx="800105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 flipH="1" flipV="1">
            <a:off x="2321703" y="3535363"/>
            <a:ext cx="578647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71472" y="5072074"/>
            <a:ext cx="800105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152400"/>
            <a:ext cx="7391400" cy="533400"/>
          </a:xfrm>
        </p:spPr>
        <p:txBody>
          <a:bodyPr>
            <a:no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  <a:latin typeface="Calibri" pitchFamily="34" charset="0"/>
              </a:rPr>
              <a:t>Institutional arrangements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4294967295"/>
          </p:nvPr>
        </p:nvSpPr>
        <p:spPr>
          <a:xfrm>
            <a:off x="428596" y="785794"/>
            <a:ext cx="8458200" cy="5214974"/>
          </a:xfrm>
        </p:spPr>
        <p:txBody>
          <a:bodyPr>
            <a:normAutofit lnSpcReduction="10000"/>
          </a:bodyPr>
          <a:lstStyle/>
          <a:p>
            <a:pPr marL="719138" indent="-609600" eaLnBrk="1" hangingPunct="1"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GB" sz="2000" b="1" u="sng" dirty="0" smtClean="0">
                <a:latin typeface="Calibri" pitchFamily="34" charset="0"/>
              </a:rPr>
              <a:t>Federal</a:t>
            </a:r>
          </a:p>
          <a:p>
            <a:pPr marL="630238" indent="-268288" eaLnBrk="1" hangingPunct="1">
              <a:spcBef>
                <a:spcPct val="0"/>
              </a:spcBef>
              <a:spcAft>
                <a:spcPts val="400"/>
              </a:spcAft>
            </a:pPr>
            <a:r>
              <a:rPr lang="en-GB" sz="2000" dirty="0" smtClean="0">
                <a:latin typeface="Calibri" pitchFamily="34" charset="0"/>
              </a:rPr>
              <a:t>National Advisory Council on REDD+</a:t>
            </a:r>
          </a:p>
          <a:p>
            <a:pPr marL="630238" indent="-268288" eaLnBrk="1" hangingPunct="1">
              <a:spcBef>
                <a:spcPct val="0"/>
              </a:spcBef>
              <a:spcAft>
                <a:spcPts val="400"/>
              </a:spcAft>
            </a:pPr>
            <a:r>
              <a:rPr lang="en-GB" sz="2000" dirty="0" smtClean="0">
                <a:latin typeface="Calibri" pitchFamily="34" charset="0"/>
              </a:rPr>
              <a:t>National Technical Committee on REDD+</a:t>
            </a:r>
          </a:p>
          <a:p>
            <a:pPr marL="630238" indent="-268288" eaLnBrk="1" hangingPunct="1">
              <a:spcBef>
                <a:spcPct val="0"/>
              </a:spcBef>
              <a:spcAft>
                <a:spcPts val="400"/>
              </a:spcAft>
            </a:pPr>
            <a:r>
              <a:rPr lang="en-GB" sz="2000" dirty="0" smtClean="0">
                <a:latin typeface="Calibri" pitchFamily="34" charset="0"/>
              </a:rPr>
              <a:t>Federal Ministry for Environment</a:t>
            </a:r>
          </a:p>
          <a:p>
            <a:pPr marL="630238" indent="-268288" eaLnBrk="1" hangingPunct="1">
              <a:spcBef>
                <a:spcPct val="0"/>
              </a:spcBef>
              <a:spcAft>
                <a:spcPts val="400"/>
              </a:spcAft>
            </a:pPr>
            <a:r>
              <a:rPr lang="en-GB" sz="2000" dirty="0" smtClean="0">
                <a:latin typeface="Calibri" pitchFamily="34" charset="0"/>
              </a:rPr>
              <a:t>Special Climate Change Unit (SCCU)</a:t>
            </a:r>
          </a:p>
          <a:p>
            <a:pPr marL="630238" indent="-268288" eaLnBrk="1" hangingPunct="1">
              <a:spcBef>
                <a:spcPct val="0"/>
              </a:spcBef>
              <a:spcAft>
                <a:spcPts val="400"/>
              </a:spcAft>
            </a:pPr>
            <a:r>
              <a:rPr lang="en-GB" sz="2000" dirty="0" smtClean="0">
                <a:latin typeface="Calibri" pitchFamily="34" charset="0"/>
              </a:rPr>
              <a:t>Federal Department of Forestry</a:t>
            </a:r>
          </a:p>
          <a:p>
            <a:pPr marL="630238" indent="-268288" eaLnBrk="1" hangingPunct="1">
              <a:spcBef>
                <a:spcPct val="0"/>
              </a:spcBef>
              <a:spcAft>
                <a:spcPts val="400"/>
              </a:spcAft>
            </a:pPr>
            <a:r>
              <a:rPr lang="en-GB" sz="2000" dirty="0" smtClean="0">
                <a:latin typeface="Calibri" pitchFamily="34" charset="0"/>
              </a:rPr>
              <a:t>REDD+ Secretariat</a:t>
            </a:r>
          </a:p>
          <a:p>
            <a:pPr marL="630238" indent="-268288" eaLnBrk="1" hangingPunct="1">
              <a:spcBef>
                <a:spcPct val="0"/>
              </a:spcBef>
              <a:spcAft>
                <a:spcPts val="400"/>
              </a:spcAft>
            </a:pPr>
            <a:r>
              <a:rPr lang="en-GB" sz="2000" dirty="0" smtClean="0">
                <a:latin typeface="Calibri" pitchFamily="34" charset="0"/>
              </a:rPr>
              <a:t>Federal stakeholders REDD+ platform (under creation, February 2011)</a:t>
            </a:r>
          </a:p>
          <a:p>
            <a:pPr marL="719138" indent="-609600" eaLnBrk="1" hangingPunct="1">
              <a:spcBef>
                <a:spcPct val="0"/>
              </a:spcBef>
              <a:spcAft>
                <a:spcPts val="400"/>
              </a:spcAft>
            </a:pPr>
            <a:endParaRPr lang="en-GB" sz="2000" dirty="0" smtClean="0">
              <a:solidFill>
                <a:srgbClr val="00B050"/>
              </a:solidFill>
              <a:latin typeface="Calibri" pitchFamily="34" charset="0"/>
            </a:endParaRPr>
          </a:p>
          <a:p>
            <a:pPr marL="719138" indent="-609600" eaLnBrk="1" hangingPunct="1"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GB" sz="2000" b="1" u="sng" dirty="0" smtClean="0">
                <a:latin typeface="Calibri" pitchFamily="34" charset="0"/>
              </a:rPr>
              <a:t>Cross River State (CRS)</a:t>
            </a:r>
          </a:p>
          <a:p>
            <a:pPr marL="630238" indent="-268288" eaLnBrk="1" hangingPunct="1">
              <a:spcBef>
                <a:spcPct val="0"/>
              </a:spcBef>
              <a:spcAft>
                <a:spcPts val="400"/>
              </a:spcAft>
            </a:pPr>
            <a:r>
              <a:rPr lang="en-GB" sz="2000" dirty="0" smtClean="0">
                <a:latin typeface="Calibri" pitchFamily="34" charset="0"/>
              </a:rPr>
              <a:t>CRS Climate Change Council (chaired by Governor)</a:t>
            </a:r>
          </a:p>
          <a:p>
            <a:pPr marL="630238" indent="-268288" eaLnBrk="1" hangingPunct="1">
              <a:spcBef>
                <a:spcPct val="0"/>
              </a:spcBef>
              <a:spcAft>
                <a:spcPts val="400"/>
              </a:spcAft>
            </a:pPr>
            <a:r>
              <a:rPr lang="en-GB" sz="2000" dirty="0" smtClean="0">
                <a:latin typeface="Calibri" pitchFamily="34" charset="0"/>
              </a:rPr>
              <a:t>CRS Forestry Commission</a:t>
            </a:r>
          </a:p>
          <a:p>
            <a:pPr marL="630238" indent="-268288" eaLnBrk="1" hangingPunct="1">
              <a:spcBef>
                <a:spcPct val="0"/>
              </a:spcBef>
              <a:spcAft>
                <a:spcPts val="400"/>
              </a:spcAft>
            </a:pPr>
            <a:r>
              <a:rPr lang="en-GB" sz="2000" dirty="0" smtClean="0">
                <a:latin typeface="Calibri" pitchFamily="34" charset="0"/>
              </a:rPr>
              <a:t>CRS REDD+ Unit</a:t>
            </a:r>
          </a:p>
          <a:p>
            <a:pPr marL="630238" indent="-268288" eaLnBrk="1" hangingPunct="1">
              <a:spcBef>
                <a:spcPct val="0"/>
              </a:spcBef>
              <a:spcAft>
                <a:spcPts val="400"/>
              </a:spcAft>
            </a:pPr>
            <a:r>
              <a:rPr lang="en-GB" sz="2000" dirty="0" smtClean="0">
                <a:latin typeface="Calibri" pitchFamily="34" charset="0"/>
              </a:rPr>
              <a:t>CRS REDD+ Technical Committee</a:t>
            </a:r>
          </a:p>
          <a:p>
            <a:pPr marL="630238" indent="-268288" eaLnBrk="1" hangingPunct="1">
              <a:spcBef>
                <a:spcPct val="0"/>
              </a:spcBef>
              <a:spcAft>
                <a:spcPts val="400"/>
              </a:spcAft>
            </a:pPr>
            <a:r>
              <a:rPr lang="en-GB" sz="2000" dirty="0" smtClean="0">
                <a:latin typeface="Calibri" pitchFamily="34" charset="0"/>
              </a:rPr>
              <a:t>CRS Stakeholders Forum on REDD+</a:t>
            </a:r>
            <a:endParaRPr lang="en-US" sz="2000" dirty="0" smtClean="0">
              <a:latin typeface="Calibri" pitchFamily="34" charset="0"/>
            </a:endParaRPr>
          </a:p>
          <a:p>
            <a:pPr marL="719138" indent="-609600">
              <a:spcBef>
                <a:spcPct val="0"/>
              </a:spcBef>
              <a:spcAft>
                <a:spcPts val="400"/>
              </a:spcAft>
              <a:buFontTx/>
              <a:buNone/>
            </a:pPr>
            <a:endParaRPr lang="en-US" sz="2000" dirty="0" smtClean="0">
              <a:solidFill>
                <a:srgbClr val="FF3300"/>
              </a:solidFill>
              <a:latin typeface="Calibri" pitchFamily="34" charset="0"/>
            </a:endParaRPr>
          </a:p>
          <a:p>
            <a:pPr marL="719138" indent="-609600">
              <a:spcBef>
                <a:spcPct val="0"/>
              </a:spcBef>
              <a:spcAft>
                <a:spcPts val="400"/>
              </a:spcAft>
            </a:pPr>
            <a:endParaRPr lang="en-US" sz="2000" dirty="0" smtClean="0">
              <a:solidFill>
                <a:srgbClr val="FF33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76" y="59272"/>
            <a:ext cx="9072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 smtClean="0">
                <a:solidFill>
                  <a:srgbClr val="000099"/>
                </a:solidFill>
              </a:rPr>
              <a:t>INSTITUTIONAL AND IMPLEMENTATION ARRANGEMENTS</a:t>
            </a:r>
            <a:endParaRPr lang="en-GB" sz="2000" b="1" u="sng" dirty="0">
              <a:solidFill>
                <a:srgbClr val="000099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500042"/>
            <a:ext cx="8921763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Stakeholder engagement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&gt; 20 years of community forest management in CRS.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Community interest and expectations on REDD+ (</a:t>
            </a:r>
            <a:r>
              <a:rPr lang="en-US" i="1" dirty="0" smtClean="0"/>
              <a:t>e.g.</a:t>
            </a:r>
            <a:r>
              <a:rPr lang="en-US" dirty="0" smtClean="0"/>
              <a:t> community carbon assessments).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Community participation in REDD+ readiness planning.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High stakeholder turn out at REDD+ events.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3 outputs entirely devoted to community &amp; stakeholder engagements (outputs 1.2, 3.2 and 4.1).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Stakeholder platforms for REDD+ created at all levels.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Private sector interest in REDD+ expressed.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Regional stakeholder engagements anticipated (ECOWAS).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Technical Dimensions</a:t>
            </a: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1142984"/>
            <a:ext cx="8001056" cy="485778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600" dirty="0" smtClean="0"/>
              <a:t>Drivers of deforestation (outputs 2.1 and 3.3)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600" dirty="0" smtClean="0"/>
              <a:t>National MRV framework (output 2.2)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600" dirty="0" smtClean="0"/>
              <a:t>Forest monitoring in Cross River State (output 3.4)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600" dirty="0" smtClean="0"/>
              <a:t>Legal and institutional assessment and reforms (outputs 1.3 and 3.3)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600" dirty="0" smtClean="0"/>
              <a:t>Preliminary National strategy for REDD+ (output 2.3)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600" dirty="0" smtClean="0"/>
              <a:t>CRS REDD+ strategy (output 3.3)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600" dirty="0" smtClean="0"/>
              <a:t>Coordination of experimental initiatives (output 4.1)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95"/>
          <p:cNvSpPr/>
          <p:nvPr/>
        </p:nvSpPr>
        <p:spPr>
          <a:xfrm>
            <a:off x="107950" y="44450"/>
            <a:ext cx="8856663" cy="7921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smtClean="0">
                <a:solidFill>
                  <a:prstClr val="black"/>
                </a:solidFill>
              </a:rPr>
              <a:t>Proposed monitoring system for forest cover and forest cover changes</a:t>
            </a:r>
            <a:endParaRPr lang="en-US" sz="2000" b="1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Aiming at a REDD+ results-based mechanism (phase 2)</a:t>
            </a:r>
            <a:endParaRPr lang="en-US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179388" y="981075"/>
            <a:ext cx="8929687" cy="5876925"/>
            <a:chOff x="20638" y="400050"/>
            <a:chExt cx="9375775" cy="6457950"/>
          </a:xfrm>
        </p:grpSpPr>
        <p:sp>
          <p:nvSpPr>
            <p:cNvPr id="78" name="Rectangle 77"/>
            <p:cNvSpPr/>
            <p:nvPr/>
          </p:nvSpPr>
          <p:spPr>
            <a:xfrm>
              <a:off x="812370" y="4056415"/>
              <a:ext cx="3526958" cy="1247282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/>
            </a:p>
          </p:txBody>
        </p:sp>
        <p:pic>
          <p:nvPicPr>
            <p:cNvPr id="19468" name="Picture 4" descr="terraAmazon1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82650" y="2365375"/>
              <a:ext cx="1874838" cy="1557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4" name="Rectangle 83"/>
            <p:cNvSpPr/>
            <p:nvPr/>
          </p:nvSpPr>
          <p:spPr>
            <a:xfrm>
              <a:off x="882375" y="4216904"/>
              <a:ext cx="1986831" cy="95246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1709110" y="3206869"/>
              <a:ext cx="663388" cy="31923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/>
            </a:p>
          </p:txBody>
        </p:sp>
        <p:cxnSp>
          <p:nvCxnSpPr>
            <p:cNvPr id="86" name="Straight Connector 85"/>
            <p:cNvCxnSpPr>
              <a:stCxn id="85" idx="1"/>
            </p:cNvCxnSpPr>
            <p:nvPr/>
          </p:nvCxnSpPr>
          <p:spPr>
            <a:xfrm rot="10800000" flipV="1">
              <a:off x="882375" y="3365613"/>
              <a:ext cx="826735" cy="901881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85" idx="3"/>
            </p:cNvCxnSpPr>
            <p:nvPr/>
          </p:nvCxnSpPr>
          <p:spPr>
            <a:xfrm>
              <a:off x="2372499" y="3365613"/>
              <a:ext cx="496708" cy="901881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pic>
          <p:nvPicPr>
            <p:cNvPr id="19473" name="Picture 10" descr="50px-Crystal_Clear_app_kuser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36913" y="2411413"/>
              <a:ext cx="623887" cy="598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74" name="TextBox 11"/>
            <p:cNvSpPr txBox="1">
              <a:spLocks noChangeArrowheads="1"/>
            </p:cNvSpPr>
            <p:nvPr/>
          </p:nvSpPr>
          <p:spPr bwMode="auto">
            <a:xfrm>
              <a:off x="2841625" y="1439863"/>
              <a:ext cx="1460500" cy="585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latin typeface="Calibri" pitchFamily="34" charset="0"/>
                </a:rPr>
                <a:t>Development  of the system </a:t>
              </a:r>
            </a:p>
          </p:txBody>
        </p:sp>
        <p:sp>
          <p:nvSpPr>
            <p:cNvPr id="19475" name="TextBox 14"/>
            <p:cNvSpPr txBox="1">
              <a:spLocks noChangeArrowheads="1"/>
            </p:cNvSpPr>
            <p:nvPr/>
          </p:nvSpPr>
          <p:spPr bwMode="auto">
            <a:xfrm>
              <a:off x="2813050" y="4702175"/>
              <a:ext cx="154305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latin typeface="Calibri" pitchFamily="34" charset="0"/>
                </a:rPr>
                <a:t>Interpretation</a:t>
              </a:r>
            </a:p>
          </p:txBody>
        </p:sp>
        <p:pic>
          <p:nvPicPr>
            <p:cNvPr id="19476" name="Picture 15" descr="browse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65763" y="1773238"/>
              <a:ext cx="1266825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8" name="Rectangle 97"/>
            <p:cNvSpPr/>
            <p:nvPr/>
          </p:nvSpPr>
          <p:spPr>
            <a:xfrm>
              <a:off x="820704" y="2200321"/>
              <a:ext cx="3518624" cy="1802016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/>
            </a:p>
          </p:txBody>
        </p:sp>
        <p:sp>
          <p:nvSpPr>
            <p:cNvPr id="19478" name="TextBox 96"/>
            <p:cNvSpPr txBox="1">
              <a:spLocks noChangeArrowheads="1"/>
            </p:cNvSpPr>
            <p:nvPr/>
          </p:nvSpPr>
          <p:spPr bwMode="auto">
            <a:xfrm>
              <a:off x="5724525" y="2698750"/>
              <a:ext cx="367188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Independent review</a:t>
              </a:r>
            </a:p>
          </p:txBody>
        </p:sp>
        <p:pic>
          <p:nvPicPr>
            <p:cNvPr id="19479" name="Picture 97" descr="50px-Crystal_Clear_app_kuser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451725" y="2071688"/>
              <a:ext cx="622300" cy="598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99"/>
            <p:cNvGrpSpPr>
              <a:grpSpLocks/>
            </p:cNvGrpSpPr>
            <p:nvPr/>
          </p:nvGrpSpPr>
          <p:grpSpPr bwMode="auto">
            <a:xfrm>
              <a:off x="3009898" y="4300538"/>
              <a:ext cx="1127124" cy="312737"/>
              <a:chOff x="3898726" y="5229225"/>
              <a:chExt cx="1471612" cy="425450"/>
            </a:xfrm>
          </p:grpSpPr>
          <p:pic>
            <p:nvPicPr>
              <p:cNvPr id="19508" name="Picture 29" descr="UserIcon.gif"/>
              <p:cNvPicPr>
                <a:picLocks noChangeAspect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944888" y="5229225"/>
                <a:ext cx="425450" cy="425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509" name="Picture 30" descr="UserIcon.gif"/>
              <p:cNvPicPr>
                <a:picLocks noChangeAspect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440063" y="5229225"/>
                <a:ext cx="425450" cy="425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510" name="Picture 31" descr="UserIcon.gif"/>
              <p:cNvPicPr>
                <a:picLocks noChangeAspect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898726" y="5229225"/>
                <a:ext cx="425450" cy="425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9481" name="TextBox 11"/>
            <p:cNvSpPr txBox="1">
              <a:spLocks noChangeArrowheads="1"/>
            </p:cNvSpPr>
            <p:nvPr/>
          </p:nvSpPr>
          <p:spPr bwMode="auto">
            <a:xfrm>
              <a:off x="2706688" y="3152775"/>
              <a:ext cx="1492250" cy="585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latin typeface="Calibri" pitchFamily="34" charset="0"/>
                </a:rPr>
                <a:t>Management of the data</a:t>
              </a: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820704" y="476806"/>
              <a:ext cx="3518624" cy="1671182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/>
            </a:p>
          </p:txBody>
        </p:sp>
        <p:sp>
          <p:nvSpPr>
            <p:cNvPr id="107" name="Rounded Rectangle 106"/>
            <p:cNvSpPr/>
            <p:nvPr/>
          </p:nvSpPr>
          <p:spPr>
            <a:xfrm>
              <a:off x="143982" y="2229977"/>
              <a:ext cx="4283688" cy="4498933"/>
            </a:xfrm>
            <a:prstGeom prst="roundRect">
              <a:avLst>
                <a:gd name="adj" fmla="val 8474"/>
              </a:avLst>
            </a:prstGeom>
            <a:noFill/>
            <a:ln w="38100">
              <a:prstDash val="dash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/>
            </a:p>
          </p:txBody>
        </p:sp>
        <p:sp>
          <p:nvSpPr>
            <p:cNvPr id="108" name="Rounded Rectangle 107"/>
            <p:cNvSpPr/>
            <p:nvPr/>
          </p:nvSpPr>
          <p:spPr>
            <a:xfrm>
              <a:off x="20638" y="400050"/>
              <a:ext cx="4552043" cy="6457950"/>
            </a:xfrm>
            <a:prstGeom prst="roundRect">
              <a:avLst>
                <a:gd name="adj" fmla="val 8474"/>
              </a:avLst>
            </a:prstGeom>
            <a:noFill/>
            <a:ln w="38100">
              <a:solidFill>
                <a:schemeClr val="accent6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/>
            </a:p>
          </p:txBody>
        </p:sp>
        <p:sp>
          <p:nvSpPr>
            <p:cNvPr id="19485" name="TextBox 97"/>
            <p:cNvSpPr txBox="1">
              <a:spLocks noChangeArrowheads="1"/>
            </p:cNvSpPr>
            <p:nvPr/>
          </p:nvSpPr>
          <p:spPr bwMode="auto">
            <a:xfrm rot="16200000">
              <a:off x="-290512" y="1125605"/>
              <a:ext cx="1536700" cy="3554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</a:rPr>
                <a:t>Federal Level</a:t>
              </a:r>
            </a:p>
          </p:txBody>
        </p:sp>
        <p:sp>
          <p:nvSpPr>
            <p:cNvPr id="19486" name="TextBox 98"/>
            <p:cNvSpPr txBox="1">
              <a:spLocks noChangeArrowheads="1"/>
            </p:cNvSpPr>
            <p:nvPr/>
          </p:nvSpPr>
          <p:spPr bwMode="auto">
            <a:xfrm rot="16200000">
              <a:off x="-290512" y="3722755"/>
              <a:ext cx="1536700" cy="3554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</a:rPr>
                <a:t>State level</a:t>
              </a:r>
            </a:p>
          </p:txBody>
        </p:sp>
        <p:pic>
          <p:nvPicPr>
            <p:cNvPr id="19487" name="Picture 104" descr="Nigeria_map_of_states.jp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38213" y="530225"/>
              <a:ext cx="1765300" cy="1493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88" name="Picture 109" descr="toolbox3.jp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033713" y="476250"/>
              <a:ext cx="1047750" cy="1003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3" name="Rectangle 112"/>
            <p:cNvSpPr/>
            <p:nvPr/>
          </p:nvSpPr>
          <p:spPr>
            <a:xfrm>
              <a:off x="1709110" y="1603720"/>
              <a:ext cx="330027" cy="41169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/>
            </a:p>
          </p:txBody>
        </p:sp>
        <p:cxnSp>
          <p:nvCxnSpPr>
            <p:cNvPr id="114" name="Straight Connector 113"/>
            <p:cNvCxnSpPr/>
            <p:nvPr/>
          </p:nvCxnSpPr>
          <p:spPr>
            <a:xfrm rot="10800000" flipV="1">
              <a:off x="882375" y="1617675"/>
              <a:ext cx="826735" cy="767558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rot="16200000" flipH="1">
              <a:off x="1980909" y="1661948"/>
              <a:ext cx="781513" cy="665056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16" name="Rounded Rectangle 115"/>
            <p:cNvSpPr/>
            <p:nvPr/>
          </p:nvSpPr>
          <p:spPr>
            <a:xfrm>
              <a:off x="250657" y="5382196"/>
              <a:ext cx="4033667" cy="1215881"/>
            </a:xfrm>
            <a:prstGeom prst="roundRect">
              <a:avLst>
                <a:gd name="adj" fmla="val 8474"/>
              </a:avLst>
            </a:prstGeom>
            <a:noFill/>
            <a:ln w="38100">
              <a:solidFill>
                <a:srgbClr val="FFC000"/>
              </a:solidFill>
              <a:prstDash val="dash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810703" y="5431041"/>
              <a:ext cx="3525291" cy="1247282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/>
            </a:p>
          </p:txBody>
        </p:sp>
        <p:sp>
          <p:nvSpPr>
            <p:cNvPr id="19494" name="TextBox 98"/>
            <p:cNvSpPr txBox="1">
              <a:spLocks noChangeArrowheads="1"/>
            </p:cNvSpPr>
            <p:nvPr/>
          </p:nvSpPr>
          <p:spPr bwMode="auto">
            <a:xfrm rot="16200000">
              <a:off x="-224631" y="5762019"/>
              <a:ext cx="1536700" cy="613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</a:rPr>
                <a:t>Community level</a:t>
              </a:r>
            </a:p>
          </p:txBody>
        </p:sp>
        <p:pic>
          <p:nvPicPr>
            <p:cNvPr id="19495" name="Picture 35" descr="1195445301811339265dagobert83_female_user_icon.svg.med.pn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768600" y="5586413"/>
              <a:ext cx="311150" cy="439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96" name="Picture 38" descr="user.pn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851275" y="5516563"/>
              <a:ext cx="382588" cy="539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97" name="Picture 40" descr="stock_people.png"/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484563" y="5543550"/>
              <a:ext cx="350837" cy="496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98" name="Picture 36" descr="120px-User_icon_2.svg.png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100388" y="5561013"/>
              <a:ext cx="371475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" name="Rectangle 122"/>
            <p:cNvSpPr/>
            <p:nvPr/>
          </p:nvSpPr>
          <p:spPr>
            <a:xfrm>
              <a:off x="1475758" y="4724539"/>
              <a:ext cx="143345" cy="14478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/>
            </a:p>
          </p:txBody>
        </p:sp>
        <p:cxnSp>
          <p:nvCxnSpPr>
            <p:cNvPr id="124" name="Straight Connector 123"/>
            <p:cNvCxnSpPr/>
            <p:nvPr/>
          </p:nvCxnSpPr>
          <p:spPr>
            <a:xfrm rot="5400000">
              <a:off x="884856" y="4860761"/>
              <a:ext cx="600090" cy="56838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1619103" y="4844906"/>
              <a:ext cx="720060" cy="671613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pic>
          <p:nvPicPr>
            <p:cNvPr id="19502" name="Picture 93" descr="slash-burn.jpg"/>
            <p:cNvPicPr>
              <a:picLocks noChangeAspect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887413" y="5516563"/>
              <a:ext cx="1524000" cy="973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503" name="TextBox 14"/>
            <p:cNvSpPr txBox="1">
              <a:spLocks noChangeArrowheads="1"/>
            </p:cNvSpPr>
            <p:nvPr/>
          </p:nvSpPr>
          <p:spPr bwMode="auto">
            <a:xfrm>
              <a:off x="2840038" y="6165850"/>
              <a:ext cx="154305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latin typeface="Calibri" pitchFamily="34" charset="0"/>
                </a:rPr>
                <a:t>Verification</a:t>
              </a:r>
            </a:p>
          </p:txBody>
        </p:sp>
        <p:cxnSp>
          <p:nvCxnSpPr>
            <p:cNvPr id="128" name="Shape 127"/>
            <p:cNvCxnSpPr>
              <a:endCxn id="116" idx="3"/>
            </p:cNvCxnSpPr>
            <p:nvPr/>
          </p:nvCxnSpPr>
          <p:spPr>
            <a:xfrm rot="5400000">
              <a:off x="3693417" y="3583208"/>
              <a:ext cx="2996963" cy="1815150"/>
            </a:xfrm>
            <a:prstGeom prst="bentConnector2">
              <a:avLst/>
            </a:prstGeom>
            <a:ln>
              <a:prstDash val="dash"/>
              <a:headEnd type="triangle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Elbow Connector 128"/>
            <p:cNvCxnSpPr>
              <a:stCxn id="106" idx="3"/>
            </p:cNvCxnSpPr>
            <p:nvPr/>
          </p:nvCxnSpPr>
          <p:spPr>
            <a:xfrm>
              <a:off x="4339328" y="1312397"/>
              <a:ext cx="1126760" cy="1071092"/>
            </a:xfrm>
            <a:prstGeom prst="bentConnector3">
              <a:avLst>
                <a:gd name="adj1" fmla="val 68732"/>
              </a:avLst>
            </a:prstGeom>
            <a:ln>
              <a:prstDash val="dash"/>
              <a:headEnd type="triangle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Elbow Connector 129"/>
            <p:cNvCxnSpPr>
              <a:stCxn id="98" idx="3"/>
            </p:cNvCxnSpPr>
            <p:nvPr/>
          </p:nvCxnSpPr>
          <p:spPr>
            <a:xfrm flipV="1">
              <a:off x="4339328" y="2383489"/>
              <a:ext cx="1126760" cy="718713"/>
            </a:xfrm>
            <a:prstGeom prst="bentConnector3">
              <a:avLst>
                <a:gd name="adj1" fmla="val 68732"/>
              </a:avLst>
            </a:prstGeom>
            <a:ln>
              <a:prstDash val="dash"/>
              <a:headEnd type="triangle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Arrow Connector 130"/>
            <p:cNvCxnSpPr/>
            <p:nvPr/>
          </p:nvCxnSpPr>
          <p:spPr>
            <a:xfrm flipV="1">
              <a:off x="6732859" y="2369533"/>
              <a:ext cx="718393" cy="13956"/>
            </a:xfrm>
            <a:prstGeom prst="straightConnector1">
              <a:avLst/>
            </a:prstGeom>
            <a:ln>
              <a:prstDash val="dash"/>
              <a:headEnd type="triangle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5" name="Rounded Rectangle 134"/>
          <p:cNvSpPr/>
          <p:nvPr/>
        </p:nvSpPr>
        <p:spPr>
          <a:xfrm>
            <a:off x="6516688" y="4292600"/>
            <a:ext cx="2376487" cy="1701800"/>
          </a:xfrm>
          <a:prstGeom prst="roundRect">
            <a:avLst>
              <a:gd name="adj" fmla="val 8295"/>
            </a:avLst>
          </a:prstGeom>
          <a:solidFill>
            <a:srgbClr val="D7F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" name="Group 74"/>
          <p:cNvGrpSpPr>
            <a:grpSpLocks/>
          </p:cNvGrpSpPr>
          <p:nvPr/>
        </p:nvGrpSpPr>
        <p:grpSpPr bwMode="auto">
          <a:xfrm>
            <a:off x="6529388" y="4322763"/>
            <a:ext cx="2290762" cy="1501775"/>
            <a:chOff x="116632" y="2051720"/>
            <a:chExt cx="2246313" cy="1282700"/>
          </a:xfrm>
        </p:grpSpPr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130920" y="2110457"/>
              <a:ext cx="2232025" cy="1223963"/>
              <a:chOff x="467544" y="1916832"/>
              <a:chExt cx="5754687" cy="2806700"/>
            </a:xfrm>
          </p:grpSpPr>
          <p:pic>
            <p:nvPicPr>
              <p:cNvPr id="19465" name="Picture 5" descr="̏Ĩ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67544" y="1916832"/>
                <a:ext cx="5754687" cy="2806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0" name="Right Arrow 139"/>
              <p:cNvSpPr/>
              <p:nvPr/>
            </p:nvSpPr>
            <p:spPr>
              <a:xfrm>
                <a:off x="3059568" y="2777114"/>
                <a:ext cx="654207" cy="1054050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19464" name="TextBox 16"/>
            <p:cNvSpPr txBox="1">
              <a:spLocks noChangeArrowheads="1"/>
            </p:cNvSpPr>
            <p:nvPr/>
          </p:nvSpPr>
          <p:spPr bwMode="auto">
            <a:xfrm>
              <a:off x="116632" y="2051720"/>
              <a:ext cx="865188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  <a:latin typeface="Calibri" pitchFamily="34" charset="0"/>
                </a:rPr>
                <a:t>2005</a:t>
              </a:r>
            </a:p>
          </p:txBody>
        </p:sp>
      </p:grpSp>
      <p:sp>
        <p:nvSpPr>
          <p:cNvPr id="141" name="Rectangle 140"/>
          <p:cNvSpPr/>
          <p:nvPr/>
        </p:nvSpPr>
        <p:spPr>
          <a:xfrm>
            <a:off x="6559550" y="6021388"/>
            <a:ext cx="2333625" cy="749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DETECTION OF  CHANGES in FOREST COVER AND USES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71414"/>
            <a:ext cx="8229600" cy="642942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006600"/>
                </a:solidFill>
              </a:rPr>
              <a:t>Chronology and context</a:t>
            </a:r>
            <a:endParaRPr lang="en-GB" sz="3600" b="1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57214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200" dirty="0" smtClean="0"/>
              <a:t>2009: Nigeria engages in REDD+ and joins the UN-REDD Programme.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200" dirty="0" smtClean="0"/>
              <a:t>2010: Nigeria lays the foundations for REDD+, including:</a:t>
            </a:r>
          </a:p>
          <a:p>
            <a:pPr marL="803275" lvl="2" indent="-266700" defTabSz="803275">
              <a:spcBef>
                <a:spcPts val="0"/>
              </a:spcBef>
              <a:buFont typeface="Wingdings" pitchFamily="2" charset="2"/>
              <a:buChar char="Ø"/>
            </a:pPr>
            <a:r>
              <a:rPr lang="en-GB" sz="2000" i="1" dirty="0" smtClean="0"/>
              <a:t>Preliminary Assessment of the Context for REDD in Nigeria;</a:t>
            </a:r>
            <a:r>
              <a:rPr lang="en-GB" sz="2000" dirty="0" smtClean="0"/>
              <a:t> plus others.</a:t>
            </a:r>
          </a:p>
          <a:p>
            <a:pPr marL="803275" lvl="2" indent="-266700" defTabSz="803275">
              <a:spcBef>
                <a:spcPts val="0"/>
              </a:spcBef>
              <a:buFont typeface="Wingdings" pitchFamily="2" charset="2"/>
              <a:buChar char="Ø"/>
            </a:pPr>
            <a:r>
              <a:rPr lang="en-GB" sz="2000" dirty="0" smtClean="0"/>
              <a:t>Political commitment built.</a:t>
            </a:r>
          </a:p>
          <a:p>
            <a:pPr marL="803275" lvl="2" indent="-266700" defTabSz="803275">
              <a:spcBef>
                <a:spcPts val="0"/>
              </a:spcBef>
              <a:buFont typeface="Wingdings" pitchFamily="2" charset="2"/>
              <a:buChar char="Ø"/>
            </a:pPr>
            <a:r>
              <a:rPr lang="en-GB" sz="2000" dirty="0" smtClean="0"/>
              <a:t>Stakeholder engagements and dialogue, and community training.</a:t>
            </a:r>
          </a:p>
          <a:p>
            <a:pPr marL="803275" lvl="2" indent="-266700" defTabSz="803275">
              <a:spcBef>
                <a:spcPts val="0"/>
              </a:spcBef>
              <a:buFont typeface="Wingdings" pitchFamily="2" charset="2"/>
              <a:buChar char="Ø"/>
            </a:pPr>
            <a:r>
              <a:rPr lang="en-GB" sz="2000" dirty="0" smtClean="0"/>
              <a:t>REDD+ coordinating structures created (Federal &amp; Cross River State) </a:t>
            </a:r>
          </a:p>
          <a:p>
            <a:pPr marL="803275" lvl="2" indent="-266700" defTabSz="803275">
              <a:spcBef>
                <a:spcPts val="0"/>
              </a:spcBef>
              <a:buFont typeface="Wingdings" pitchFamily="2" charset="2"/>
              <a:buChar char="Ø"/>
            </a:pPr>
            <a:r>
              <a:rPr lang="en-GB" sz="2000" dirty="0" smtClean="0"/>
              <a:t>UN-REDD scoping mission (October 2010)</a:t>
            </a:r>
          </a:p>
          <a:p>
            <a:pPr marL="803275" lvl="2" indent="-266700" defTabSz="803275">
              <a:spcBef>
                <a:spcPts val="0"/>
              </a:spcBef>
              <a:buFont typeface="Wingdings" pitchFamily="2" charset="2"/>
              <a:buChar char="Ø"/>
            </a:pPr>
            <a:r>
              <a:rPr lang="en-GB" sz="2000" dirty="0" smtClean="0"/>
              <a:t>Nigeria’s REDD approach presented at Cancun climate summit.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2200" dirty="0" smtClean="0"/>
              <a:t>In November 2010, the 5</a:t>
            </a:r>
            <a:r>
              <a:rPr lang="en-GB" sz="2200" baseline="30000" dirty="0" smtClean="0"/>
              <a:t>th</a:t>
            </a:r>
            <a:r>
              <a:rPr lang="en-GB" sz="2200" dirty="0" smtClean="0"/>
              <a:t> UN-REDD Policy Board “invited Nigeria to submit a full National Programme for consideration by the Policy Board at its sixth meeting in March 2011”(</a:t>
            </a:r>
            <a:r>
              <a:rPr lang="en-GB" sz="2200" i="1" dirty="0" smtClean="0"/>
              <a:t>UN-REDD PB-5 report,</a:t>
            </a:r>
            <a:r>
              <a:rPr lang="en-GB" sz="2200" dirty="0" smtClean="0"/>
              <a:t> #14).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2200" dirty="0" smtClean="0"/>
              <a:t>Since PB-5, Nigerian stakeholders, with UN-REDD support, have worked intensively to </a:t>
            </a:r>
            <a:r>
              <a:rPr lang="en-GB" sz="2200" b="1" dirty="0" smtClean="0"/>
              <a:t>prepare</a:t>
            </a:r>
            <a:r>
              <a:rPr lang="en-GB" sz="2200" dirty="0" smtClean="0"/>
              <a:t>, </a:t>
            </a:r>
            <a:r>
              <a:rPr lang="en-GB" sz="2200" b="1" dirty="0" smtClean="0"/>
              <a:t>consult</a:t>
            </a:r>
            <a:r>
              <a:rPr lang="en-GB" sz="2200" dirty="0" smtClean="0"/>
              <a:t> &amp; </a:t>
            </a:r>
            <a:r>
              <a:rPr lang="en-GB" sz="2200" b="1" dirty="0" smtClean="0"/>
              <a:t>validate</a:t>
            </a:r>
            <a:r>
              <a:rPr lang="en-GB" sz="2200" dirty="0" smtClean="0"/>
              <a:t> a national REDD+ readiness programme.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</a:rPr>
              <a:t>Social &amp; Environmental dimensions</a:t>
            </a:r>
            <a:endParaRPr lang="en-US" sz="3600" b="1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smtClean="0"/>
              <a:t>Social &amp; environmental safeguards (outputs 3.3 and 4.3)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smtClean="0"/>
              <a:t>Carbon Rights and Land Tenure (outputs 1.3 and 3.3)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smtClean="0"/>
              <a:t>Multiple ecosystem benefits (output 4.3)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smtClean="0"/>
              <a:t>FPIC and Recourse Mechanisms (output 3.3)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smtClean="0"/>
              <a:t>Participatory Governance Assessments (output 3.3)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smtClean="0"/>
              <a:t>Community initiatives for REDD+: </a:t>
            </a:r>
            <a:r>
              <a:rPr lang="en-US" sz="2400" i="1" dirty="0" smtClean="0"/>
              <a:t>Technical advice, coordination and creation of a fund </a:t>
            </a:r>
            <a:r>
              <a:rPr lang="en-US" sz="2400" dirty="0" smtClean="0"/>
              <a:t>(output 4.1)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smtClean="0"/>
              <a:t>Knowledge management &amp; dissemination of best practices: CRS as a centre of excellence on REDD+ (outputs 2.3 and 4.3)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Management of REDD+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071546"/>
            <a:ext cx="8358246" cy="457203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</a:pPr>
            <a:r>
              <a:rPr lang="en-GB" dirty="0" smtClean="0"/>
              <a:t>Joint Federal &amp; State management of the REDD+ programme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</a:pPr>
            <a:r>
              <a:rPr lang="en-GB" dirty="0" smtClean="0"/>
              <a:t>Intense coordination, capacity-building and public awareness, at all levels (outputs 1.1, 1.2, 3.1, 3.2 and 4.3).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</a:pPr>
            <a:r>
              <a:rPr lang="en-GB" dirty="0" smtClean="0"/>
              <a:t>Strategy for expanding REDD+ in all the states (output 2.3).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</a:pPr>
            <a:r>
              <a:rPr lang="en-GB" dirty="0" smtClean="0"/>
              <a:t>Transition to a low-carbon development path (outputs 2.3 and 4.2).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</a:pPr>
            <a:r>
              <a:rPr lang="en-GB" dirty="0" smtClean="0"/>
              <a:t>Triggering Phase 2 and REDD+ investments (output 4.2).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</a:pPr>
            <a:r>
              <a:rPr lang="en-GB" dirty="0" smtClean="0"/>
              <a:t>Additional resource mobilisation (outputs 2.3 and 4.2).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142852"/>
            <a:ext cx="8843906" cy="500066"/>
          </a:xfrm>
        </p:spPr>
        <p:txBody>
          <a:bodyPr>
            <a:noAutofit/>
          </a:bodyPr>
          <a:lstStyle/>
          <a:p>
            <a:r>
              <a:rPr lang="en-GB" sz="2600" b="1" dirty="0" smtClean="0">
                <a:solidFill>
                  <a:srgbClr val="000099"/>
                </a:solidFill>
              </a:rPr>
              <a:t>Drafting process for the Nigeria REDD+ Readiness Programme</a:t>
            </a:r>
            <a:endParaRPr lang="en-GB" sz="2600" b="1" dirty="0">
              <a:solidFill>
                <a:srgbClr val="000099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785794"/>
            <a:ext cx="8358246" cy="5143536"/>
          </a:xfrm>
        </p:spPr>
        <p:txBody>
          <a:bodyPr>
            <a:noAutofit/>
          </a:bodyPr>
          <a:lstStyle/>
          <a:p>
            <a:pPr marL="441325" indent="-441325" algn="l">
              <a:spcBef>
                <a:spcPts val="0"/>
              </a:spcBef>
              <a:spcAft>
                <a:spcPts val="900"/>
              </a:spcAft>
              <a:buFont typeface="Wingdings" pitchFamily="2" charset="2"/>
              <a:buChar char="Ø"/>
            </a:pPr>
            <a:r>
              <a:rPr lang="en-GB" sz="2300" dirty="0" smtClean="0">
                <a:solidFill>
                  <a:schemeClr val="tx1"/>
                </a:solidFill>
              </a:rPr>
              <a:t>Preliminary Assessment on REDD+ (2010) plus other studies provided the basic information and assessments.</a:t>
            </a:r>
          </a:p>
          <a:p>
            <a:pPr marL="441325" indent="-441325" algn="l">
              <a:spcBef>
                <a:spcPts val="0"/>
              </a:spcBef>
              <a:spcAft>
                <a:spcPts val="900"/>
              </a:spcAft>
              <a:buFont typeface="Wingdings" pitchFamily="2" charset="2"/>
              <a:buChar char="Ø"/>
            </a:pPr>
            <a:r>
              <a:rPr lang="en-GB" sz="2300" dirty="0" smtClean="0">
                <a:solidFill>
                  <a:schemeClr val="tx1"/>
                </a:solidFill>
              </a:rPr>
              <a:t>UN-REDD Scoping Mission in October 2010.</a:t>
            </a:r>
          </a:p>
          <a:p>
            <a:pPr marL="441325" indent="-441325" algn="l">
              <a:spcBef>
                <a:spcPts val="0"/>
              </a:spcBef>
              <a:spcAft>
                <a:spcPts val="900"/>
              </a:spcAft>
              <a:buFont typeface="Wingdings" pitchFamily="2" charset="2"/>
              <a:buChar char="Ø"/>
            </a:pPr>
            <a:r>
              <a:rPr lang="en-GB" sz="2300" dirty="0" smtClean="0">
                <a:solidFill>
                  <a:schemeClr val="tx1"/>
                </a:solidFill>
              </a:rPr>
              <a:t>Stakeholder consultations, trainings, international events.</a:t>
            </a:r>
          </a:p>
          <a:p>
            <a:pPr marL="441325" indent="-441325" algn="l">
              <a:spcBef>
                <a:spcPts val="0"/>
              </a:spcBef>
              <a:spcAft>
                <a:spcPts val="900"/>
              </a:spcAft>
              <a:buFont typeface="Wingdings" pitchFamily="2" charset="2"/>
              <a:buChar char="Ø"/>
            </a:pPr>
            <a:r>
              <a:rPr lang="en-GB" sz="2300" dirty="0" smtClean="0">
                <a:solidFill>
                  <a:schemeClr val="tx1"/>
                </a:solidFill>
              </a:rPr>
              <a:t>Joint Federal-CRS drafting committee created.</a:t>
            </a:r>
          </a:p>
          <a:p>
            <a:pPr marL="441325" indent="-441325" algn="l">
              <a:spcBef>
                <a:spcPts val="0"/>
              </a:spcBef>
              <a:spcAft>
                <a:spcPts val="900"/>
              </a:spcAft>
              <a:buFont typeface="Wingdings" pitchFamily="2" charset="2"/>
              <a:buChar char="Ø"/>
            </a:pPr>
            <a:r>
              <a:rPr lang="en-GB" sz="2300" dirty="0" smtClean="0">
                <a:solidFill>
                  <a:schemeClr val="tx1"/>
                </a:solidFill>
              </a:rPr>
              <a:t>UN-REDD Appraisal Mission in February 2011.</a:t>
            </a:r>
          </a:p>
          <a:p>
            <a:pPr marL="441325" indent="-441325" algn="l">
              <a:spcBef>
                <a:spcPts val="0"/>
              </a:spcBef>
              <a:spcAft>
                <a:spcPts val="900"/>
              </a:spcAft>
              <a:buFont typeface="Wingdings" pitchFamily="2" charset="2"/>
              <a:buChar char="Ø"/>
            </a:pPr>
            <a:r>
              <a:rPr lang="en-GB" sz="2300" dirty="0" smtClean="0">
                <a:solidFill>
                  <a:schemeClr val="tx1"/>
                </a:solidFill>
              </a:rPr>
              <a:t>Stakeholder appraisal &amp; validation events, both in Cross River State and at Federal level </a:t>
            </a:r>
            <a:r>
              <a:rPr lang="en-GB" sz="2300" i="1" dirty="0" smtClean="0">
                <a:solidFill>
                  <a:schemeClr val="tx1"/>
                </a:solidFill>
              </a:rPr>
              <a:t>(official stakeholder statements on pp. 7-9 of the document).</a:t>
            </a:r>
          </a:p>
          <a:p>
            <a:pPr marL="441325" indent="-441325" algn="l">
              <a:spcBef>
                <a:spcPts val="0"/>
              </a:spcBef>
              <a:spcAft>
                <a:spcPts val="900"/>
              </a:spcAft>
              <a:buFont typeface="Wingdings" pitchFamily="2" charset="2"/>
              <a:buChar char="Ø"/>
            </a:pPr>
            <a:r>
              <a:rPr lang="en-GB" sz="2300" b="1" dirty="0" smtClean="0">
                <a:solidFill>
                  <a:schemeClr val="tx1"/>
                </a:solidFill>
              </a:rPr>
              <a:t>The proposal has been officially submitted by the UN Resident Coordinator, in draft form, together with minutes of the validation events.</a:t>
            </a:r>
            <a:endParaRPr lang="en-GB" sz="2300" b="1" i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4" y="135436"/>
            <a:ext cx="4143372" cy="593677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pic>
        <p:nvPicPr>
          <p:cNvPr id="1026" name="Picture 2" descr="C:\Users\Salisu\Pictures\Adobe\Digital Camera Photos\2011-02-24-1307-47\DSC003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8660" y="2890721"/>
            <a:ext cx="4411058" cy="3110047"/>
          </a:xfrm>
          <a:prstGeom prst="rect">
            <a:avLst/>
          </a:prstGeom>
          <a:noFill/>
        </p:spPr>
      </p:pic>
      <p:pic>
        <p:nvPicPr>
          <p:cNvPr id="2" name="Picture 2" descr="C:\Users\Salisu\Pictures\Adobe\Digital Camera Photos\2011-02-24-1307-47\DSC002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142852"/>
            <a:ext cx="4429156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796908"/>
          </a:xfrm>
        </p:spPr>
        <p:txBody>
          <a:bodyPr>
            <a:normAutofit/>
          </a:bodyPr>
          <a:lstStyle/>
          <a:p>
            <a:r>
              <a:rPr lang="en-GB" sz="3200" b="1" u="sng" dirty="0" smtClean="0">
                <a:solidFill>
                  <a:srgbClr val="002060"/>
                </a:solidFill>
              </a:rPr>
              <a:t>NEXT STEPS</a:t>
            </a:r>
            <a:r>
              <a:rPr lang="en-GB" sz="3200" dirty="0" smtClean="0">
                <a:solidFill>
                  <a:srgbClr val="002060"/>
                </a:solidFill>
              </a:rPr>
              <a:t> (March-April 2011)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346" y="928670"/>
            <a:ext cx="8715372" cy="4000528"/>
          </a:xfrm>
        </p:spPr>
        <p:txBody>
          <a:bodyPr>
            <a:normAutofit/>
          </a:bodyPr>
          <a:lstStyle/>
          <a:p>
            <a:pPr marL="441325" indent="-441325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GB" sz="2600" dirty="0" smtClean="0"/>
              <a:t>A </a:t>
            </a:r>
            <a:r>
              <a:rPr lang="en-GB" sz="2600" b="1" dirty="0" smtClean="0"/>
              <a:t>final round of comments for improvement</a:t>
            </a:r>
            <a:r>
              <a:rPr lang="en-GB" sz="2600" dirty="0" smtClean="0"/>
              <a:t> on the draft is available:</a:t>
            </a:r>
          </a:p>
          <a:p>
            <a:pPr marL="898525" lvl="2" indent="-268288">
              <a:spcBef>
                <a:spcPts val="0"/>
              </a:spcBef>
            </a:pPr>
            <a:r>
              <a:rPr lang="en-GB" sz="2500" dirty="0" smtClean="0"/>
              <a:t>UN-REDD Policy Board discussions (21-22 March)</a:t>
            </a:r>
          </a:p>
          <a:p>
            <a:pPr marL="898525" lvl="2" indent="-268288">
              <a:spcBef>
                <a:spcPts val="0"/>
              </a:spcBef>
            </a:pPr>
            <a:r>
              <a:rPr lang="en-GB" sz="2500" dirty="0" smtClean="0"/>
              <a:t>UN-REDD Independent Technical Review (16-23 March)</a:t>
            </a:r>
          </a:p>
          <a:p>
            <a:pPr marL="898525" lvl="2" indent="-268288">
              <a:spcBef>
                <a:spcPts val="0"/>
              </a:spcBef>
            </a:pPr>
            <a:r>
              <a:rPr lang="en-GB" sz="2500" dirty="0" smtClean="0"/>
              <a:t>Additional in-country consultations (throughout March)</a:t>
            </a:r>
          </a:p>
          <a:p>
            <a:pPr marL="898525" lvl="2" indent="-268288">
              <a:spcBef>
                <a:spcPts val="0"/>
              </a:spcBef>
            </a:pPr>
            <a:r>
              <a:rPr lang="en-GB" sz="2500" smtClean="0"/>
              <a:t>International stakeholders’ </a:t>
            </a:r>
            <a:r>
              <a:rPr lang="en-GB" sz="2500" dirty="0" smtClean="0"/>
              <a:t>comments (by 15</a:t>
            </a:r>
            <a:r>
              <a:rPr lang="en-GB" sz="2500" baseline="30000" dirty="0" smtClean="0"/>
              <a:t>th</a:t>
            </a:r>
            <a:r>
              <a:rPr lang="en-GB" sz="2500" dirty="0" smtClean="0"/>
              <a:t> April)</a:t>
            </a:r>
          </a:p>
          <a:p>
            <a:pPr marL="441325" indent="-441325">
              <a:spcBef>
                <a:spcPts val="24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GB" sz="2600" dirty="0" smtClean="0"/>
              <a:t>The joint Nigeria &amp; UN-REDD Team will </a:t>
            </a:r>
            <a:r>
              <a:rPr lang="en-GB" sz="2600" b="1" dirty="0" smtClean="0"/>
              <a:t>integrate comments received</a:t>
            </a:r>
            <a:r>
              <a:rPr lang="en-GB" sz="2600" dirty="0" smtClean="0"/>
              <a:t> and produce the </a:t>
            </a:r>
            <a:r>
              <a:rPr lang="en-GB" sz="2600" b="1" dirty="0" smtClean="0">
                <a:solidFill>
                  <a:srgbClr val="FF0000"/>
                </a:solidFill>
              </a:rPr>
              <a:t>final version</a:t>
            </a:r>
            <a:r>
              <a:rPr lang="en-GB" sz="2600" dirty="0" smtClean="0"/>
              <a:t> (25</a:t>
            </a:r>
            <a:r>
              <a:rPr lang="en-GB" sz="2600" baseline="30000" dirty="0" smtClean="0"/>
              <a:t>th</a:t>
            </a:r>
            <a:r>
              <a:rPr lang="en-GB" sz="2600" dirty="0" smtClean="0"/>
              <a:t> April 2011).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71414"/>
            <a:ext cx="8229600" cy="725470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000099"/>
                </a:solidFill>
              </a:rPr>
              <a:t>Concluding remarks</a:t>
            </a:r>
            <a:endParaRPr lang="en-GB" sz="3600" b="1" dirty="0">
              <a:solidFill>
                <a:srgbClr val="00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857232"/>
            <a:ext cx="8643998" cy="5429288"/>
          </a:xfrm>
        </p:spPr>
        <p:txBody>
          <a:bodyPr>
            <a:noAutofit/>
          </a:bodyPr>
          <a:lstStyle/>
          <a:p>
            <a:pPr marL="441325" indent="-441325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GB" sz="2500" dirty="0" smtClean="0"/>
              <a:t>Nigeria will appreciate the Policy Board to </a:t>
            </a:r>
            <a:r>
              <a:rPr lang="en-GB" sz="2500" b="1" dirty="0" smtClean="0"/>
              <a:t>provide comments </a:t>
            </a:r>
            <a:r>
              <a:rPr lang="en-GB" sz="2500" dirty="0" smtClean="0"/>
              <a:t>on progress made to date and on the proposed programme.</a:t>
            </a:r>
          </a:p>
          <a:p>
            <a:pPr marL="441325" indent="-441325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GB" sz="2500" dirty="0" smtClean="0"/>
              <a:t>Nigeria is </a:t>
            </a:r>
            <a:r>
              <a:rPr lang="en-GB" sz="2500" b="1" dirty="0" smtClean="0"/>
              <a:t>ready to start implementing</a:t>
            </a:r>
            <a:r>
              <a:rPr lang="en-GB" sz="2500" dirty="0" smtClean="0"/>
              <a:t> its REDD+ Readiness Programme in order to have an active REDD+ process at the time of COP-17 in South Africa.</a:t>
            </a:r>
          </a:p>
          <a:p>
            <a:pPr marL="441325" indent="-441325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GB" sz="2500" dirty="0" smtClean="0"/>
              <a:t>The </a:t>
            </a:r>
            <a:r>
              <a:rPr lang="en-GB" sz="2500" b="1" dirty="0" smtClean="0"/>
              <a:t>UN-REDD Programme </a:t>
            </a:r>
            <a:r>
              <a:rPr lang="en-GB" sz="2500" dirty="0" smtClean="0"/>
              <a:t>is the only international platform for REDD+ support in Nigeria.</a:t>
            </a:r>
          </a:p>
          <a:p>
            <a:pPr marL="441325" indent="-441325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GB" sz="2500" b="1" dirty="0" smtClean="0"/>
              <a:t>Therefore Nigeria requests the UN-REDD Policy Board to consider its REDD+ readiness programme.</a:t>
            </a:r>
          </a:p>
          <a:p>
            <a:pPr marL="441325" indent="-441325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endParaRPr lang="en-GB" sz="2500" b="1" dirty="0" smtClean="0"/>
          </a:p>
          <a:p>
            <a:pPr marL="441325" indent="1797050">
              <a:spcBef>
                <a:spcPts val="1800"/>
              </a:spcBef>
              <a:buNone/>
            </a:pPr>
            <a:r>
              <a:rPr lang="en-GB" sz="2400" b="1" dirty="0" smtClean="0">
                <a:solidFill>
                  <a:srgbClr val="006600"/>
                </a:solidFill>
                <a:latin typeface="Arial Rounded MT Bold" pitchFamily="34" charset="0"/>
                <a:ea typeface="Batang" pitchFamily="18" charset="-127"/>
              </a:rPr>
              <a:t>THANK YOU</a:t>
            </a:r>
            <a:endParaRPr lang="en-GB" sz="2400" b="1" dirty="0">
              <a:solidFill>
                <a:srgbClr val="006600"/>
              </a:solidFill>
              <a:latin typeface="Arial Rounded MT Bold" pitchFamily="34" charset="0"/>
              <a:ea typeface="Batang" pitchFamily="18" charset="-127"/>
            </a:endParaRPr>
          </a:p>
        </p:txBody>
      </p:sp>
      <p:pic>
        <p:nvPicPr>
          <p:cNvPr id="8" name="Picture 3" descr="C:\Users\Salisu\Pictures\Scoping Mission\SAM_04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1266" y="5214950"/>
            <a:ext cx="2012766" cy="1643074"/>
          </a:xfrm>
          <a:prstGeom prst="rect">
            <a:avLst/>
          </a:prstGeom>
          <a:noFill/>
        </p:spPr>
      </p:pic>
      <p:pic>
        <p:nvPicPr>
          <p:cNvPr id="5" name="Picture 7" descr="AGB Ekuri 0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729753" y="5214950"/>
            <a:ext cx="2190543" cy="1643050"/>
          </a:xfrm>
          <a:prstGeom prst="rect">
            <a:avLst/>
          </a:prstGeom>
        </p:spPr>
      </p:pic>
      <p:pic>
        <p:nvPicPr>
          <p:cNvPr id="6" name="Picture 7" descr="AGB Ekuri 0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0" y="5196921"/>
            <a:ext cx="2214578" cy="16610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8" y="142852"/>
            <a:ext cx="5572132" cy="868346"/>
          </a:xfrm>
        </p:spPr>
        <p:txBody>
          <a:bodyPr>
            <a:noAutofit/>
          </a:bodyPr>
          <a:lstStyle/>
          <a:p>
            <a:r>
              <a:rPr lang="en-GB" sz="3000" b="1" dirty="0" smtClean="0">
                <a:solidFill>
                  <a:srgbClr val="006600"/>
                </a:solidFill>
              </a:rPr>
              <a:t>Nigeria’s forest &amp; climate change policy context</a:t>
            </a:r>
            <a:endParaRPr lang="en-GB" sz="3000" b="1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357322"/>
            <a:ext cx="5643602" cy="5286388"/>
          </a:xfrm>
        </p:spPr>
        <p:txBody>
          <a:bodyPr>
            <a:noAutofit/>
          </a:bodyPr>
          <a:lstStyle/>
          <a:p>
            <a:r>
              <a:rPr lang="en-GB" sz="2200" dirty="0" smtClean="0"/>
              <a:t>Deforestation rate at 3.7% , one of the highest in the world.</a:t>
            </a:r>
          </a:p>
          <a:p>
            <a:r>
              <a:rPr lang="en-GB" sz="2200" dirty="0" smtClean="0"/>
              <a:t>Cross River State (CRS) hosts over 50% of remaining tropical high forests in Nigeria.</a:t>
            </a:r>
          </a:p>
          <a:p>
            <a:r>
              <a:rPr lang="en-GB" sz="2200" dirty="0" smtClean="0"/>
              <a:t>Initial, bold actions taken:</a:t>
            </a:r>
          </a:p>
          <a:p>
            <a:pPr lvl="1">
              <a:buFont typeface="Wingdings" pitchFamily="2" charset="2"/>
              <a:buChar char="Ø"/>
            </a:pPr>
            <a:r>
              <a:rPr lang="en-GB" sz="2000" dirty="0" smtClean="0"/>
              <a:t>Ambitious nationwide reforestation programme with indigenous trees</a:t>
            </a:r>
          </a:p>
          <a:p>
            <a:pPr lvl="1">
              <a:buFont typeface="Wingdings" pitchFamily="2" charset="2"/>
              <a:buChar char="Ø"/>
            </a:pPr>
            <a:r>
              <a:rPr lang="en-GB" sz="2000" dirty="0" smtClean="0"/>
              <a:t>Moratorium on timber extraction in Cross River State</a:t>
            </a:r>
          </a:p>
          <a:p>
            <a:pPr lvl="1">
              <a:buFont typeface="Wingdings" pitchFamily="2" charset="2"/>
              <a:buChar char="Ø"/>
            </a:pPr>
            <a:r>
              <a:rPr lang="en-GB" sz="2000" dirty="0" smtClean="0"/>
              <a:t>Engagement in REDD+ since 2009</a:t>
            </a:r>
          </a:p>
          <a:p>
            <a:r>
              <a:rPr lang="en-GB" sz="2200" dirty="0" smtClean="0"/>
              <a:t>Political awareness that curbing deforestation depends on community engagement and enhancing local livelihoods.</a:t>
            </a:r>
            <a:endParaRPr lang="en-GB" sz="2200" dirty="0"/>
          </a:p>
        </p:txBody>
      </p:sp>
      <p:pic>
        <p:nvPicPr>
          <p:cNvPr id="1026" name="Picture 2" descr="C:\Users\Salisu\Pictures\2010-10-18 First Scoping Mission Calabar\First Scoping Mission Calabar 0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78" y="-24"/>
            <a:ext cx="3357554" cy="6858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Nigeria CRS red colour 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428736"/>
            <a:ext cx="4329369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28596" y="208642"/>
            <a:ext cx="85011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b="1" dirty="0" smtClean="0"/>
          </a:p>
          <a:p>
            <a:pPr algn="ctr"/>
            <a:r>
              <a:rPr lang="en-GB" sz="2800" b="1" dirty="0" smtClean="0">
                <a:solidFill>
                  <a:srgbClr val="006600"/>
                </a:solidFill>
              </a:rPr>
              <a:t>NIGERIA: a two-track approach to REDD+ readiness</a:t>
            </a:r>
          </a:p>
          <a:p>
            <a:pPr algn="ctr"/>
            <a:endParaRPr lang="en-GB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42844" y="2037228"/>
            <a:ext cx="45720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buFont typeface="Arial" pitchFamily="34" charset="0"/>
              <a:buChar char="•"/>
            </a:pP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CC9900"/>
                </a:solidFill>
              </a:rPr>
              <a:t>Federal </a:t>
            </a:r>
            <a:r>
              <a:rPr lang="en-US" sz="2400" dirty="0" smtClean="0"/>
              <a:t>Level: Capacity-building &amp; strategic framework for REDD+ [national level]</a:t>
            </a:r>
          </a:p>
          <a:p>
            <a:pPr marL="173038" indent="-173038">
              <a:buFont typeface="Arial" pitchFamily="34" charset="0"/>
              <a:buChar char="•"/>
            </a:pPr>
            <a:endParaRPr lang="en-US" sz="2400" dirty="0" smtClean="0"/>
          </a:p>
          <a:p>
            <a:pPr marL="173038" indent="-173038">
              <a:buFont typeface="Arial" pitchFamily="34" charset="0"/>
              <a:buChar char="•"/>
            </a:pPr>
            <a:endParaRPr lang="en-US" sz="2400" dirty="0" smtClean="0"/>
          </a:p>
          <a:p>
            <a:pPr marL="173038" indent="-173038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Cross River State</a:t>
            </a:r>
            <a:r>
              <a:rPr lang="en-US" sz="2400" dirty="0" smtClean="0"/>
              <a:t>: Intense REDD+ readiness &amp; demonstration model for the country</a:t>
            </a:r>
          </a:p>
          <a:p>
            <a:pPr marL="630238" lvl="1" indent="-457200"/>
            <a:r>
              <a:rPr lang="en-US" sz="2400" dirty="0" smtClean="0"/>
              <a:t>[sub-national level]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0099"/>
                </a:solidFill>
              </a:rPr>
              <a:t>Programme architecture</a:t>
            </a:r>
            <a:endParaRPr lang="en-GB" b="1" dirty="0">
              <a:solidFill>
                <a:srgbClr val="00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242" y="1071546"/>
            <a:ext cx="8229600" cy="5286412"/>
          </a:xfrm>
        </p:spPr>
        <p:txBody>
          <a:bodyPr>
            <a:normAutofit/>
          </a:bodyPr>
          <a:lstStyle/>
          <a:p>
            <a:pPr marL="898525" indent="-898525">
              <a:buNone/>
            </a:pPr>
            <a:r>
              <a:rPr lang="en-GB" sz="2200" u="sng" dirty="0" smtClean="0"/>
              <a:t>GOAL</a:t>
            </a:r>
            <a:r>
              <a:rPr lang="en-GB" sz="2200" dirty="0" smtClean="0"/>
              <a:t>:   T</a:t>
            </a:r>
            <a:r>
              <a:rPr lang="en-GB" sz="2200" dirty="0" smtClean="0">
                <a:ea typeface="Times New Roman"/>
              </a:rPr>
              <a:t>o enable Nigeria to contribute to climate change mitigation through improved forest conservation and enhancing sustainable community livelihoods.</a:t>
            </a:r>
            <a:endParaRPr lang="en-GB" sz="2200" dirty="0" smtClean="0"/>
          </a:p>
          <a:p>
            <a:pPr>
              <a:buNone/>
            </a:pPr>
            <a:endParaRPr lang="en-GB" sz="2200" dirty="0" smtClean="0"/>
          </a:p>
          <a:p>
            <a:pPr marL="1528763" indent="-1528763">
              <a:buNone/>
            </a:pPr>
            <a:r>
              <a:rPr lang="en-GB" sz="2200" u="sng" dirty="0" smtClean="0"/>
              <a:t>OBJECTIVE</a:t>
            </a:r>
            <a:r>
              <a:rPr lang="en-GB" sz="2200" dirty="0" smtClean="0"/>
              <a:t>:   To build the REDD+ mechanism in Nigeria, using Cross River State as a demonstration model.</a:t>
            </a:r>
          </a:p>
          <a:p>
            <a:pPr>
              <a:buNone/>
            </a:pPr>
            <a:endParaRPr lang="en-GB" sz="2200" dirty="0" smtClean="0"/>
          </a:p>
          <a:p>
            <a:pPr>
              <a:buNone/>
            </a:pPr>
            <a:r>
              <a:rPr lang="en-GB" sz="2200" u="sng" dirty="0" smtClean="0"/>
              <a:t>OUTCOMES</a:t>
            </a:r>
            <a:r>
              <a:rPr lang="en-GB" sz="2200" dirty="0" smtClean="0"/>
              <a:t>:</a:t>
            </a:r>
          </a:p>
          <a:p>
            <a:pPr marL="725488" indent="-363538">
              <a:buFont typeface="+mj-lt"/>
              <a:buAutoNum type="arabicPeriod"/>
            </a:pPr>
            <a:r>
              <a:rPr lang="en-GB" sz="2200" dirty="0" smtClean="0"/>
              <a:t>Improved institutional &amp; technical capacity at the national level</a:t>
            </a:r>
          </a:p>
          <a:p>
            <a:pPr marL="725488" indent="-363538">
              <a:buFont typeface="+mj-lt"/>
              <a:buAutoNum type="arabicPeriod"/>
            </a:pPr>
            <a:r>
              <a:rPr lang="en-GB" sz="2200" dirty="0" smtClean="0"/>
              <a:t>Framework for REDD+ expansion across Nigeria prepared</a:t>
            </a:r>
          </a:p>
          <a:p>
            <a:pPr marL="725488" indent="-363538">
              <a:buFont typeface="+mj-lt"/>
              <a:buAutoNum type="arabicPeriod"/>
            </a:pPr>
            <a:r>
              <a:rPr lang="en-GB" sz="2200" dirty="0" smtClean="0"/>
              <a:t>Institutional and technical capacity for REDD+ in Cross River State strengthened</a:t>
            </a:r>
          </a:p>
          <a:p>
            <a:pPr marL="725488" indent="-363538">
              <a:buFont typeface="+mj-lt"/>
              <a:buAutoNum type="arabicPeriod"/>
            </a:pPr>
            <a:r>
              <a:rPr lang="en-GB" sz="2200" dirty="0" smtClean="0"/>
              <a:t>REDD+ readiness demonstrated in Cross River State</a:t>
            </a:r>
          </a:p>
          <a:p>
            <a:pPr>
              <a:buNone/>
            </a:pPr>
            <a:endParaRPr lang="en-GB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0099"/>
                </a:solidFill>
              </a:rPr>
              <a:t>Programme description</a:t>
            </a:r>
            <a:endParaRPr lang="en-GB" b="1" dirty="0">
              <a:solidFill>
                <a:srgbClr val="00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4929222"/>
          </a:xfrm>
        </p:spPr>
        <p:txBody>
          <a:bodyPr>
            <a:normAutofit fontScale="92500"/>
          </a:bodyPr>
          <a:lstStyle/>
          <a:p>
            <a:r>
              <a:rPr lang="en-GB" sz="2400" dirty="0" smtClean="0"/>
              <a:t>4 </a:t>
            </a:r>
            <a:r>
              <a:rPr lang="en-GB" sz="2400" b="1" dirty="0" smtClean="0"/>
              <a:t>outcomes</a:t>
            </a:r>
            <a:r>
              <a:rPr lang="en-GB" sz="2400" dirty="0" smtClean="0"/>
              <a:t>, 14 </a:t>
            </a:r>
            <a:r>
              <a:rPr lang="en-GB" sz="2400" b="1" dirty="0" smtClean="0"/>
              <a:t>outputs</a:t>
            </a:r>
            <a:r>
              <a:rPr lang="en-GB" sz="2400" dirty="0" smtClean="0"/>
              <a:t> and 80 core/indicative </a:t>
            </a:r>
            <a:r>
              <a:rPr lang="en-GB" sz="2400" b="1" dirty="0" smtClean="0"/>
              <a:t>activities</a:t>
            </a:r>
          </a:p>
          <a:p>
            <a:r>
              <a:rPr lang="en-GB" sz="2400" dirty="0" smtClean="0"/>
              <a:t>Key </a:t>
            </a:r>
            <a:r>
              <a:rPr lang="en-GB" sz="2400" b="1" dirty="0" smtClean="0"/>
              <a:t>readiness components</a:t>
            </a:r>
            <a:r>
              <a:rPr lang="en-GB" sz="2400" dirty="0" smtClean="0"/>
              <a:t> addressed both at Federal level and in Cross River State.</a:t>
            </a:r>
          </a:p>
          <a:p>
            <a:r>
              <a:rPr lang="en-GB" sz="2400" b="1" dirty="0" smtClean="0"/>
              <a:t>Federal</a:t>
            </a:r>
            <a:r>
              <a:rPr lang="en-GB" sz="2400" dirty="0" smtClean="0"/>
              <a:t> level: focus on key structures and a strategy for engaging new states.</a:t>
            </a:r>
          </a:p>
          <a:p>
            <a:r>
              <a:rPr lang="en-GB" sz="2400" b="1" dirty="0" smtClean="0"/>
              <a:t>Cross River State</a:t>
            </a:r>
            <a:r>
              <a:rPr lang="en-GB" sz="2400" dirty="0" smtClean="0"/>
              <a:t>: intense REDD+ readiness, with grassroots engagement, to provide models and best practices for the rest of Nigeria.</a:t>
            </a:r>
          </a:p>
          <a:p>
            <a:r>
              <a:rPr lang="en-GB" sz="2400" dirty="0" smtClean="0"/>
              <a:t>A harmonised federal-state structuring for REDD+.</a:t>
            </a:r>
          </a:p>
          <a:p>
            <a:r>
              <a:rPr lang="en-GB" sz="2400" dirty="0" smtClean="0"/>
              <a:t>Budget: </a:t>
            </a:r>
            <a:r>
              <a:rPr lang="en-GB" sz="2400" b="1" dirty="0" smtClean="0"/>
              <a:t>US$ 4 million</a:t>
            </a:r>
          </a:p>
          <a:p>
            <a:r>
              <a:rPr lang="en-GB" sz="2400" dirty="0" smtClean="0"/>
              <a:t>Timeline: </a:t>
            </a:r>
            <a:r>
              <a:rPr lang="en-GB" sz="2400" b="1" dirty="0" smtClean="0"/>
              <a:t>2011-2013 (2 ½ years)</a:t>
            </a:r>
          </a:p>
          <a:p>
            <a:r>
              <a:rPr lang="en-GB" sz="2400" dirty="0" smtClean="0"/>
              <a:t>The Programme is comprehensive, covering all REDD+ readiness components (co-financing to be mobilised as required).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/>
          <a:srcRect t="3354" r="1057" b="559"/>
          <a:stretch>
            <a:fillRect/>
          </a:stretch>
        </p:blipFill>
        <p:spPr bwMode="auto">
          <a:xfrm>
            <a:off x="118108" y="714356"/>
            <a:ext cx="8859712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Straight Connector 12"/>
          <p:cNvCxnSpPr/>
          <p:nvPr/>
        </p:nvCxnSpPr>
        <p:spPr>
          <a:xfrm>
            <a:off x="285720" y="3357562"/>
            <a:ext cx="857256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85720" y="2214554"/>
            <a:ext cx="857256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57158" y="4214818"/>
            <a:ext cx="857256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28662" y="242808"/>
            <a:ext cx="6786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6600"/>
                </a:solidFill>
              </a:rPr>
              <a:t>Synopsis of </a:t>
            </a:r>
            <a:r>
              <a:rPr lang="en-GB" sz="2400" b="1" i="1" dirty="0" smtClean="0">
                <a:solidFill>
                  <a:srgbClr val="006600"/>
                </a:solidFill>
              </a:rPr>
              <a:t>Nigeria REDD+ Readiness Programme</a:t>
            </a:r>
            <a:endParaRPr lang="en-GB" sz="2400" b="1" i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914785"/>
            <a:ext cx="7863770" cy="5657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14480" y="214290"/>
            <a:ext cx="5643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6600"/>
                </a:solidFill>
              </a:rPr>
              <a:t>Overview of REDD+ readiness in Nigeria</a:t>
            </a:r>
            <a:endParaRPr lang="en-GB" sz="24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98438" y="571480"/>
          <a:ext cx="8945562" cy="5056188"/>
        </p:xfrm>
        <a:graphic>
          <a:graphicData uri="http://schemas.openxmlformats.org/presentationml/2006/ole">
            <p:oleObj spid="_x0000_s1027" name="Document" r:id="rId3" imgW="8944981" imgH="5056526" progId="Word.Document.12">
              <p:embed/>
            </p:oleObj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285720" y="4643446"/>
            <a:ext cx="871543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14282" y="5499114"/>
            <a:ext cx="871543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85720" y="2285992"/>
            <a:ext cx="871543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5035553" y="3107529"/>
            <a:ext cx="464347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28596" y="59272"/>
            <a:ext cx="8143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0099"/>
                </a:solidFill>
              </a:rPr>
              <a:t>Outcome 1. Improved institutional &amp; technical capacity at the national level</a:t>
            </a:r>
            <a:endParaRPr lang="en-GB" sz="20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1334</Words>
  <Application>Microsoft Office PowerPoint</Application>
  <PresentationFormat>On-screen Show (4:3)</PresentationFormat>
  <Paragraphs>184</Paragraphs>
  <Slides>25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Document</vt:lpstr>
      <vt:lpstr>Nigeria REDD+ Readiness Programme</vt:lpstr>
      <vt:lpstr>Chronology and context</vt:lpstr>
      <vt:lpstr>Nigeria’s forest &amp; climate change policy context</vt:lpstr>
      <vt:lpstr>Slide 4</vt:lpstr>
      <vt:lpstr>Programme architecture</vt:lpstr>
      <vt:lpstr>Programme description</vt:lpstr>
      <vt:lpstr>Slide 7</vt:lpstr>
      <vt:lpstr>Slide 8</vt:lpstr>
      <vt:lpstr>Slide 9</vt:lpstr>
      <vt:lpstr>Slide 10</vt:lpstr>
      <vt:lpstr>Slide 11</vt:lpstr>
      <vt:lpstr>Slide 12</vt:lpstr>
      <vt:lpstr>Slide 13</vt:lpstr>
      <vt:lpstr>Conformity with international REDD+ readiness components</vt:lpstr>
      <vt:lpstr>Institutional arrangements</vt:lpstr>
      <vt:lpstr>Slide 16</vt:lpstr>
      <vt:lpstr>Stakeholder engagement</vt:lpstr>
      <vt:lpstr>Technical Dimensions</vt:lpstr>
      <vt:lpstr>Slide 19</vt:lpstr>
      <vt:lpstr>Social &amp; Environmental dimensions</vt:lpstr>
      <vt:lpstr>Management of REDD+</vt:lpstr>
      <vt:lpstr>Drafting process for the Nigeria REDD+ Readiness Programme</vt:lpstr>
      <vt:lpstr>Slide 23</vt:lpstr>
      <vt:lpstr>NEXT STEPS (March-April 2011)</vt:lpstr>
      <vt:lpstr>Concluding remarks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NEXT STEPS</dc:title>
  <dc:creator>Josep A. Gari</dc:creator>
  <cp:lastModifiedBy>Ismail</cp:lastModifiedBy>
  <cp:revision>82</cp:revision>
  <dcterms:created xsi:type="dcterms:W3CDTF">2011-03-19T13:37:55Z</dcterms:created>
  <dcterms:modified xsi:type="dcterms:W3CDTF">2011-03-22T02:05:19Z</dcterms:modified>
</cp:coreProperties>
</file>