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99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FFFFCC"/>
    <a:srgbClr val="FBFD95"/>
    <a:srgbClr val="025C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7257" autoAdjust="0"/>
    <p:restoredTop sz="89698" autoAdjust="0"/>
  </p:normalViewPr>
  <p:slideViewPr>
    <p:cSldViewPr snapToObjects="1">
      <p:cViewPr>
        <p:scale>
          <a:sx n="80" d="100"/>
          <a:sy n="80" d="100"/>
        </p:scale>
        <p:origin x="-158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58B7C3D-DBC2-40CB-8504-3A80CE0FCD5A}" type="datetimeFigureOut">
              <a:rPr lang="es-EC"/>
              <a:pPr>
                <a:defRPr/>
              </a:pPr>
              <a:t>22/02/2014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C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C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9D9049-5777-4BDD-BC4D-DC593D418543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19B979-A1B3-4B29-9C64-B982017BBBBE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6390-0CA8-49A5-B90C-FDD25F85FA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D958CE-6AB8-4C13-A051-7C9CDB120253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C9A986-2AB1-4933-9890-1D9929967D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F644A0-E57C-4B99-B97E-624EC0795CB7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90300A-A717-41AF-BE2D-80E8615494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0E5CCA-A5FC-40BC-A314-05D94CD9F259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989948-D416-47E3-A40F-CF7C37FF2B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354D67-4F29-4362-A427-8914437CAB35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F1C6D-5E2A-47AC-8F7D-FE3379561D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237B90-6D59-4C52-AB14-AFAB27620053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2A6D9C-0E98-4E9B-B753-206971D3F8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CCAD4B-49D5-4D04-937A-6B0BC47B54F9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9C08A-7E13-4EDE-8B06-99A575B6F9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2B5F8D-141F-43D4-949A-A5096CDC6D82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B561B-76BC-4DF6-B54E-BEA0784FB8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062781-4825-44A1-8F5B-303E6CB6F930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C0FF38-97D3-438A-B255-FD659F0CB4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66F5CA-7DC0-4536-ABAC-494C0FCA0748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BBAC1-8286-4BD9-889A-1C132EDB2A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5E31E9-ED4B-475C-8956-C3BA453CE492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3C8DCD-7248-41AB-9EE0-622E6F3FB6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715712D-EC26-4D44-8805-0326D622BE80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A65525-7B05-4C38-99F5-53D91EB2DF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-12700" y="6350"/>
            <a:ext cx="9144000" cy="398463"/>
          </a:xfrm>
          <a:prstGeom prst="rect">
            <a:avLst/>
          </a:prstGeom>
          <a:noFill/>
          <a:ln w="12700"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l">
              <a:defRPr/>
            </a:pPr>
            <a:r>
              <a:rPr lang="en-GB" sz="2800" b="1" u="sng" dirty="0" smtClean="0"/>
              <a:t>PGA MILESTONES 2014</a:t>
            </a:r>
            <a:endParaRPr lang="en-GB" sz="2800" b="1" u="sng" dirty="0"/>
          </a:p>
        </p:txBody>
      </p:sp>
      <p:sp>
        <p:nvSpPr>
          <p:cNvPr id="6" name="Striped Right Arrow 5"/>
          <p:cNvSpPr/>
          <p:nvPr/>
        </p:nvSpPr>
        <p:spPr>
          <a:xfrm rot="5400000">
            <a:off x="1331911" y="1679576"/>
            <a:ext cx="6480175" cy="3886200"/>
          </a:xfrm>
          <a:prstGeom prst="stripedRightArrow">
            <a:avLst>
              <a:gd name="adj1" fmla="val 50000"/>
              <a:gd name="adj2" fmla="val 15909"/>
            </a:avLst>
          </a:prstGeom>
          <a:gradFill flip="none" rotWithShape="1">
            <a:gsLst>
              <a:gs pos="40000">
                <a:schemeClr val="accent3">
                  <a:lumMod val="20000"/>
                  <a:lumOff val="80000"/>
                </a:schemeClr>
              </a:gs>
              <a:gs pos="87000">
                <a:srgbClr val="9CB86E"/>
              </a:gs>
              <a:gs pos="100000">
                <a:srgbClr val="156B13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b="1"/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0" y="285728"/>
            <a:ext cx="41433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/>
              <a:t>1. </a:t>
            </a:r>
            <a:r>
              <a:rPr lang="es-ES" b="1" dirty="0" err="1" smtClean="0"/>
              <a:t>Activate</a:t>
            </a:r>
            <a:r>
              <a:rPr lang="es-ES" b="1" dirty="0" smtClean="0"/>
              <a:t> PGA </a:t>
            </a:r>
            <a:r>
              <a:rPr lang="es-ES" b="1" dirty="0" err="1" smtClean="0"/>
              <a:t>Committee</a:t>
            </a:r>
            <a:r>
              <a:rPr lang="es-ES" b="1" dirty="0" smtClean="0"/>
              <a:t>, </a:t>
            </a:r>
            <a:r>
              <a:rPr lang="es-ES" b="1" dirty="0" err="1" smtClean="0"/>
              <a:t>review</a:t>
            </a:r>
            <a:r>
              <a:rPr lang="es-ES" b="1" dirty="0" smtClean="0"/>
              <a:t> </a:t>
            </a:r>
            <a:r>
              <a:rPr lang="es-ES" b="1" dirty="0" err="1" smtClean="0"/>
              <a:t>previous</a:t>
            </a:r>
            <a:r>
              <a:rPr lang="es-ES" b="1" dirty="0" smtClean="0"/>
              <a:t> </a:t>
            </a:r>
            <a:r>
              <a:rPr lang="es-ES" b="1" dirty="0" err="1" smtClean="0"/>
              <a:t>agreements</a:t>
            </a:r>
            <a:r>
              <a:rPr lang="es-ES" b="1" dirty="0" smtClean="0"/>
              <a:t>, </a:t>
            </a:r>
            <a:r>
              <a:rPr lang="es-ES" b="1" dirty="0" err="1" smtClean="0"/>
              <a:t>strategic</a:t>
            </a:r>
            <a:r>
              <a:rPr lang="es-ES" b="1" dirty="0" smtClean="0"/>
              <a:t> </a:t>
            </a:r>
            <a:r>
              <a:rPr lang="es-ES" b="1" dirty="0" err="1" smtClean="0"/>
              <a:t>planning</a:t>
            </a:r>
            <a:r>
              <a:rPr lang="es-ES" b="1" dirty="0" smtClean="0"/>
              <a:t> of PGA </a:t>
            </a:r>
            <a:r>
              <a:rPr lang="es-ES" b="1" dirty="0" err="1" smtClean="0"/>
              <a:t>process</a:t>
            </a:r>
            <a:endParaRPr lang="en-GB" b="1" dirty="0"/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-31" y="1142984"/>
            <a:ext cx="414340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/>
              <a:t>2. </a:t>
            </a:r>
            <a:r>
              <a:rPr lang="es-ES" b="1" dirty="0" smtClean="0"/>
              <a:t>Refine </a:t>
            </a:r>
            <a:r>
              <a:rPr lang="es-ES" b="1" dirty="0" err="1" smtClean="0"/>
              <a:t>indicator</a:t>
            </a:r>
            <a:r>
              <a:rPr lang="es-ES" b="1" dirty="0" smtClean="0"/>
              <a:t> set and </a:t>
            </a:r>
            <a:r>
              <a:rPr lang="es-ES" b="1" dirty="0" err="1" smtClean="0"/>
              <a:t>select</a:t>
            </a:r>
            <a:r>
              <a:rPr lang="es-ES" b="1" dirty="0" smtClean="0"/>
              <a:t> data </a:t>
            </a:r>
            <a:r>
              <a:rPr lang="es-ES" b="1" dirty="0" err="1" smtClean="0"/>
              <a:t>collection</a:t>
            </a:r>
            <a:r>
              <a:rPr lang="es-ES" b="1" dirty="0" smtClean="0"/>
              <a:t> </a:t>
            </a:r>
            <a:r>
              <a:rPr lang="es-ES" b="1" dirty="0" err="1" smtClean="0"/>
              <a:t>methods</a:t>
            </a:r>
            <a:endParaRPr lang="en-GB" b="1" dirty="0"/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-32" y="1857364"/>
            <a:ext cx="42671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/>
              <a:t>3. </a:t>
            </a:r>
            <a:r>
              <a:rPr lang="es-ES" b="1" dirty="0" err="1" smtClean="0"/>
              <a:t>Finalize</a:t>
            </a:r>
            <a:r>
              <a:rPr lang="es-ES" b="1" dirty="0" smtClean="0"/>
              <a:t> and </a:t>
            </a:r>
            <a:r>
              <a:rPr lang="es-ES" b="1" dirty="0" err="1" smtClean="0"/>
              <a:t>validate</a:t>
            </a:r>
            <a:r>
              <a:rPr lang="es-ES" b="1" dirty="0" smtClean="0"/>
              <a:t> </a:t>
            </a:r>
            <a:r>
              <a:rPr lang="es-ES" b="1" dirty="0" err="1" smtClean="0"/>
              <a:t>indicator</a:t>
            </a:r>
            <a:r>
              <a:rPr lang="es-ES" b="1" dirty="0" smtClean="0"/>
              <a:t> set and data </a:t>
            </a:r>
            <a:r>
              <a:rPr lang="es-ES" b="1" dirty="0" err="1" smtClean="0"/>
              <a:t>collection</a:t>
            </a:r>
            <a:r>
              <a:rPr lang="es-ES" b="1" dirty="0" smtClean="0"/>
              <a:t> </a:t>
            </a:r>
            <a:r>
              <a:rPr lang="es-ES" b="1" dirty="0" err="1" smtClean="0"/>
              <a:t>methods</a:t>
            </a:r>
            <a:endParaRPr lang="en-GB" b="1" dirty="0"/>
          </a:p>
        </p:txBody>
      </p:sp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0" y="2500306"/>
            <a:ext cx="41433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/>
              <a:t>4. </a:t>
            </a:r>
            <a:r>
              <a:rPr lang="es-ES" b="1" dirty="0" smtClean="0"/>
              <a:t>Prepare and </a:t>
            </a:r>
            <a:r>
              <a:rPr lang="es-ES" b="1" dirty="0" err="1" smtClean="0"/>
              <a:t>train</a:t>
            </a:r>
            <a:r>
              <a:rPr lang="es-ES" b="1" dirty="0" smtClean="0"/>
              <a:t> </a:t>
            </a:r>
            <a:r>
              <a:rPr lang="es-ES" b="1" dirty="0" err="1" smtClean="0"/>
              <a:t>for</a:t>
            </a:r>
            <a:r>
              <a:rPr lang="es-ES" b="1" dirty="0" smtClean="0"/>
              <a:t> data </a:t>
            </a:r>
            <a:r>
              <a:rPr lang="es-ES" b="1" dirty="0" err="1" smtClean="0"/>
              <a:t>collection</a:t>
            </a:r>
            <a:r>
              <a:rPr lang="es-ES" b="1" dirty="0" smtClean="0"/>
              <a:t> </a:t>
            </a:r>
            <a:endParaRPr lang="en-GB" b="1" dirty="0"/>
          </a:p>
        </p:txBody>
      </p:sp>
      <p:sp>
        <p:nvSpPr>
          <p:cNvPr id="5128" name="Rectangle 10"/>
          <p:cNvSpPr>
            <a:spLocks noChangeArrowheads="1"/>
          </p:cNvSpPr>
          <p:nvPr/>
        </p:nvSpPr>
        <p:spPr bwMode="auto">
          <a:xfrm>
            <a:off x="-12699" y="3214686"/>
            <a:ext cx="39417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/>
              <a:t>5. </a:t>
            </a:r>
            <a:r>
              <a:rPr lang="es-ES" b="1" dirty="0" err="1" smtClean="0"/>
              <a:t>Collect</a:t>
            </a:r>
            <a:r>
              <a:rPr lang="es-ES" b="1" dirty="0" smtClean="0"/>
              <a:t> and </a:t>
            </a:r>
            <a:r>
              <a:rPr lang="es-ES" b="1" dirty="0" err="1" smtClean="0"/>
              <a:t>analyze</a:t>
            </a:r>
            <a:r>
              <a:rPr lang="es-ES" b="1" dirty="0" smtClean="0"/>
              <a:t> </a:t>
            </a:r>
            <a:r>
              <a:rPr lang="es-ES" b="1" dirty="0" err="1" smtClean="0"/>
              <a:t>governance</a:t>
            </a:r>
            <a:r>
              <a:rPr lang="es-ES" b="1" dirty="0" smtClean="0"/>
              <a:t> data</a:t>
            </a:r>
            <a:endParaRPr lang="en-GB" b="1" dirty="0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-32" y="3848875"/>
            <a:ext cx="42671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/>
              <a:t>6. </a:t>
            </a:r>
            <a:r>
              <a:rPr lang="es-ES" b="1" dirty="0" err="1" smtClean="0"/>
              <a:t>Validate</a:t>
            </a:r>
            <a:r>
              <a:rPr lang="es-ES" b="1" dirty="0" smtClean="0"/>
              <a:t> </a:t>
            </a:r>
            <a:r>
              <a:rPr lang="es-ES" b="1" dirty="0" err="1" smtClean="0"/>
              <a:t>findings</a:t>
            </a:r>
            <a:endParaRPr lang="en-GB" b="1" dirty="0"/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-12700" y="4286256"/>
            <a:ext cx="42798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/>
              <a:t>7. </a:t>
            </a:r>
            <a:r>
              <a:rPr lang="es-ES" b="1" dirty="0" err="1" smtClean="0"/>
              <a:t>Draft</a:t>
            </a:r>
            <a:r>
              <a:rPr lang="es-ES" b="1" dirty="0" smtClean="0"/>
              <a:t>, </a:t>
            </a:r>
            <a:r>
              <a:rPr lang="es-ES" b="1" dirty="0" err="1" smtClean="0"/>
              <a:t>validate</a:t>
            </a:r>
            <a:r>
              <a:rPr lang="es-ES" b="1" dirty="0" smtClean="0"/>
              <a:t> and </a:t>
            </a:r>
            <a:r>
              <a:rPr lang="es-ES" b="1" dirty="0" err="1" smtClean="0"/>
              <a:t>publish</a:t>
            </a:r>
            <a:r>
              <a:rPr lang="es-ES" b="1" dirty="0" smtClean="0"/>
              <a:t> PGA </a:t>
            </a:r>
            <a:r>
              <a:rPr lang="es-ES" b="1" dirty="0" err="1" smtClean="0"/>
              <a:t>report</a:t>
            </a:r>
            <a:endParaRPr lang="en-GB" b="1" dirty="0"/>
          </a:p>
        </p:txBody>
      </p:sp>
      <p:sp>
        <p:nvSpPr>
          <p:cNvPr id="5133" name="Rectangle 15"/>
          <p:cNvSpPr>
            <a:spLocks noChangeArrowheads="1"/>
          </p:cNvSpPr>
          <p:nvPr/>
        </p:nvSpPr>
        <p:spPr bwMode="auto">
          <a:xfrm>
            <a:off x="-32" y="5009389"/>
            <a:ext cx="41545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/>
              <a:t>8. </a:t>
            </a:r>
            <a:r>
              <a:rPr lang="es-ES" b="1" dirty="0" err="1" smtClean="0"/>
              <a:t>Communicate</a:t>
            </a:r>
            <a:r>
              <a:rPr lang="es-ES" b="1" dirty="0" smtClean="0"/>
              <a:t> and </a:t>
            </a:r>
            <a:r>
              <a:rPr lang="es-ES" b="1" dirty="0" err="1" smtClean="0"/>
              <a:t>promote</a:t>
            </a:r>
            <a:r>
              <a:rPr lang="es-ES" b="1" dirty="0" smtClean="0"/>
              <a:t> </a:t>
            </a:r>
            <a:r>
              <a:rPr lang="es-ES" b="1" dirty="0" err="1" smtClean="0"/>
              <a:t>the</a:t>
            </a:r>
            <a:r>
              <a:rPr lang="es-ES" b="1" dirty="0" smtClean="0"/>
              <a:t> use of PGA </a:t>
            </a:r>
            <a:r>
              <a:rPr lang="es-ES" b="1" dirty="0" err="1" smtClean="0"/>
              <a:t>information</a:t>
            </a:r>
            <a:r>
              <a:rPr lang="es-ES" b="1" dirty="0" smtClean="0"/>
              <a:t> and </a:t>
            </a:r>
            <a:r>
              <a:rPr lang="es-ES" b="1" dirty="0" err="1" smtClean="0"/>
              <a:t>recommendations</a:t>
            </a:r>
            <a:endParaRPr lang="en-GB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918483" y="44450"/>
            <a:ext cx="13684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1" u="sng" dirty="0" smtClean="0"/>
              <a:t>WHEN</a:t>
            </a:r>
            <a:endParaRPr lang="en-GB" b="1" u="sng" dirty="0"/>
          </a:p>
        </p:txBody>
      </p:sp>
      <p:sp>
        <p:nvSpPr>
          <p:cNvPr id="18" name="TextBox 17"/>
          <p:cNvSpPr txBox="1"/>
          <p:nvPr/>
        </p:nvSpPr>
        <p:spPr>
          <a:xfrm>
            <a:off x="4154506" y="44450"/>
            <a:ext cx="3132138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1" u="sng" dirty="0" smtClean="0"/>
              <a:t>HOW AND WITH WHOM</a:t>
            </a:r>
            <a:endParaRPr lang="en-GB" b="1" u="sng" dirty="0"/>
          </a:p>
        </p:txBody>
      </p:sp>
      <p:sp>
        <p:nvSpPr>
          <p:cNvPr id="5136" name="Rectangle 18"/>
          <p:cNvSpPr>
            <a:spLocks noChangeArrowheads="1"/>
          </p:cNvSpPr>
          <p:nvPr/>
        </p:nvSpPr>
        <p:spPr bwMode="auto">
          <a:xfrm>
            <a:off x="-31" y="5929330"/>
            <a:ext cx="471490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 smtClean="0"/>
              <a:t>9. </a:t>
            </a:r>
            <a:r>
              <a:rPr lang="es-ES" b="1" dirty="0" err="1" smtClean="0"/>
              <a:t>Institutionalize</a:t>
            </a:r>
            <a:r>
              <a:rPr lang="es-ES" b="1" dirty="0" smtClean="0"/>
              <a:t> </a:t>
            </a:r>
            <a:r>
              <a:rPr lang="es-ES" b="1" dirty="0" err="1" smtClean="0"/>
              <a:t>the</a:t>
            </a:r>
            <a:r>
              <a:rPr lang="es-ES" b="1" dirty="0" smtClean="0"/>
              <a:t> PGA </a:t>
            </a:r>
            <a:r>
              <a:rPr lang="es-ES" b="1" dirty="0" err="1" smtClean="0"/>
              <a:t>process</a:t>
            </a:r>
            <a:r>
              <a:rPr lang="es-ES" b="1" dirty="0" smtClean="0"/>
              <a:t> </a:t>
            </a:r>
            <a:r>
              <a:rPr lang="es-ES" b="1" dirty="0" err="1" smtClean="0"/>
              <a:t>to</a:t>
            </a:r>
            <a:r>
              <a:rPr lang="es-ES" b="1" dirty="0" smtClean="0"/>
              <a:t> </a:t>
            </a:r>
            <a:r>
              <a:rPr lang="es-ES" b="1" dirty="0" err="1" smtClean="0"/>
              <a:t>ensure</a:t>
            </a:r>
            <a:r>
              <a:rPr lang="es-ES" b="1" dirty="0" smtClean="0"/>
              <a:t> </a:t>
            </a:r>
            <a:r>
              <a:rPr lang="es-ES" b="1" dirty="0" err="1" smtClean="0"/>
              <a:t>its</a:t>
            </a:r>
            <a:r>
              <a:rPr lang="es-ES" b="1" dirty="0" smtClean="0"/>
              <a:t> </a:t>
            </a:r>
            <a:r>
              <a:rPr lang="es-ES" b="1" dirty="0" err="1" smtClean="0"/>
              <a:t>continuation</a:t>
            </a:r>
            <a:r>
              <a:rPr lang="es-ES" b="1" dirty="0" smtClean="0"/>
              <a:t> and </a:t>
            </a:r>
            <a:r>
              <a:rPr lang="es-ES" b="1" dirty="0" err="1" smtClean="0"/>
              <a:t>cylcic</a:t>
            </a:r>
            <a:r>
              <a:rPr lang="es-ES" b="1" dirty="0" smtClean="0"/>
              <a:t> </a:t>
            </a:r>
            <a:r>
              <a:rPr lang="es-ES" b="1" dirty="0" err="1" smtClean="0"/>
              <a:t>repetition</a:t>
            </a:r>
            <a:r>
              <a:rPr lang="es-ES" b="1" dirty="0" smtClean="0"/>
              <a:t> </a:t>
            </a:r>
            <a:r>
              <a:rPr lang="es-ES" b="1" dirty="0" err="1" smtClean="0"/>
              <a:t>over</a:t>
            </a:r>
            <a:r>
              <a:rPr lang="es-ES" b="1" dirty="0" smtClean="0"/>
              <a:t> time</a:t>
            </a:r>
            <a:endParaRPr lang="en-GB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8275673" y="536476"/>
            <a:ext cx="5826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Feb</a:t>
            </a:r>
            <a:endParaRPr lang="en-GB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86776" y="1000108"/>
            <a:ext cx="7556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Mar</a:t>
            </a:r>
            <a:endParaRPr lang="en-GB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TextBox 23"/>
          <p:cNvSpPr txBox="1"/>
          <p:nvPr/>
        </p:nvSpPr>
        <p:spPr>
          <a:xfrm>
            <a:off x="8286776" y="1335075"/>
            <a:ext cx="936625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Apr</a:t>
            </a:r>
            <a:endParaRPr lang="en-GB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3" name="TextBox 23"/>
          <p:cNvSpPr txBox="1"/>
          <p:nvPr/>
        </p:nvSpPr>
        <p:spPr>
          <a:xfrm>
            <a:off x="8286776" y="2549719"/>
            <a:ext cx="8572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Jun</a:t>
            </a:r>
            <a:endParaRPr lang="en-GB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4" name="TextBox 23"/>
          <p:cNvSpPr txBox="1"/>
          <p:nvPr/>
        </p:nvSpPr>
        <p:spPr>
          <a:xfrm>
            <a:off x="8194709" y="3263901"/>
            <a:ext cx="877885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Jul-Aug</a:t>
            </a:r>
            <a:endParaRPr lang="en-GB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5" name="TextBox 23"/>
          <p:cNvSpPr txBox="1"/>
          <p:nvPr/>
        </p:nvSpPr>
        <p:spPr>
          <a:xfrm>
            <a:off x="8313771" y="4357694"/>
            <a:ext cx="11160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Oct</a:t>
            </a:r>
            <a:endParaRPr lang="en-GB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7" name="TextBox 23"/>
          <p:cNvSpPr txBox="1"/>
          <p:nvPr/>
        </p:nvSpPr>
        <p:spPr>
          <a:xfrm>
            <a:off x="4357686" y="405450"/>
            <a:ext cx="35607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PGA Committee meeting in </a:t>
            </a:r>
            <a:r>
              <a:rPr lang="en-GB" sz="1400" b="1" dirty="0" err="1" smtClean="0"/>
              <a:t>Calabar</a:t>
            </a:r>
            <a:endParaRPr lang="en-GB" sz="1400" b="1" dirty="0"/>
          </a:p>
        </p:txBody>
      </p:sp>
      <p:sp>
        <p:nvSpPr>
          <p:cNvPr id="38" name="TextBox 23"/>
          <p:cNvSpPr txBox="1"/>
          <p:nvPr/>
        </p:nvSpPr>
        <p:spPr>
          <a:xfrm>
            <a:off x="4386289" y="1357298"/>
            <a:ext cx="340042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Local workshops in 3 pilot sites</a:t>
            </a:r>
            <a:endParaRPr lang="en-GB" sz="1400" b="1" dirty="0"/>
          </a:p>
        </p:txBody>
      </p:sp>
      <p:sp>
        <p:nvSpPr>
          <p:cNvPr id="39" name="TextBox 23"/>
          <p:cNvSpPr txBox="1"/>
          <p:nvPr/>
        </p:nvSpPr>
        <p:spPr>
          <a:xfrm>
            <a:off x="4357685" y="1928802"/>
            <a:ext cx="35719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Broad participatory </a:t>
            </a:r>
            <a:r>
              <a:rPr lang="en-GB" sz="1400" b="1" dirty="0" smtClean="0"/>
              <a:t>validation meeting </a:t>
            </a:r>
            <a:r>
              <a:rPr lang="en-GB" sz="1400" b="1" dirty="0" smtClean="0"/>
              <a:t>in </a:t>
            </a:r>
            <a:r>
              <a:rPr lang="en-GB" sz="1400" b="1" dirty="0" err="1" smtClean="0"/>
              <a:t>Calabar</a:t>
            </a:r>
            <a:endParaRPr lang="en-GB" sz="1400" b="1" dirty="0"/>
          </a:p>
        </p:txBody>
      </p:sp>
      <p:sp>
        <p:nvSpPr>
          <p:cNvPr id="40" name="TextBox 23"/>
          <p:cNvSpPr txBox="1"/>
          <p:nvPr/>
        </p:nvSpPr>
        <p:spPr>
          <a:xfrm>
            <a:off x="4357686" y="2548590"/>
            <a:ext cx="29289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Data collection training – State and local level</a:t>
            </a:r>
            <a:endParaRPr lang="en-GB" sz="1400" b="1" dirty="0"/>
          </a:p>
        </p:txBody>
      </p:sp>
      <p:sp>
        <p:nvSpPr>
          <p:cNvPr id="41" name="TextBox 23"/>
          <p:cNvSpPr txBox="1"/>
          <p:nvPr/>
        </p:nvSpPr>
        <p:spPr>
          <a:xfrm>
            <a:off x="4357686" y="3714752"/>
            <a:ext cx="32940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Local validation workshops in 3 pilot sites</a:t>
            </a:r>
            <a:endParaRPr lang="en-GB" sz="1400" b="1" dirty="0"/>
          </a:p>
        </p:txBody>
      </p:sp>
      <p:sp>
        <p:nvSpPr>
          <p:cNvPr id="43" name="TextBox 23"/>
          <p:cNvSpPr txBox="1"/>
          <p:nvPr/>
        </p:nvSpPr>
        <p:spPr>
          <a:xfrm>
            <a:off x="4392625" y="4406909"/>
            <a:ext cx="1965325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endParaRPr lang="en-GB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4" name="TextBox 23"/>
          <p:cNvSpPr txBox="1"/>
          <p:nvPr/>
        </p:nvSpPr>
        <p:spPr>
          <a:xfrm>
            <a:off x="4357686" y="5047790"/>
            <a:ext cx="335758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Official public PGA report launch at international, national, State and local levels</a:t>
            </a:r>
          </a:p>
        </p:txBody>
      </p:sp>
      <p:sp>
        <p:nvSpPr>
          <p:cNvPr id="45" name="TextBox 23"/>
          <p:cNvSpPr txBox="1"/>
          <p:nvPr/>
        </p:nvSpPr>
        <p:spPr>
          <a:xfrm>
            <a:off x="8286776" y="5049851"/>
            <a:ext cx="704883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>
                <a:solidFill>
                  <a:schemeClr val="accent6">
                    <a:lumMod val="50000"/>
                  </a:schemeClr>
                </a:solidFill>
              </a:rPr>
              <a:t>Nov</a:t>
            </a:r>
            <a:endParaRPr lang="en-GB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7" name="TextBox 23"/>
          <p:cNvSpPr txBox="1"/>
          <p:nvPr/>
        </p:nvSpPr>
        <p:spPr>
          <a:xfrm>
            <a:off x="8286776" y="3835405"/>
            <a:ext cx="642942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Sep</a:t>
            </a:r>
            <a:endParaRPr lang="en-GB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" name="TextBox 23"/>
          <p:cNvSpPr txBox="1"/>
          <p:nvPr/>
        </p:nvSpPr>
        <p:spPr>
          <a:xfrm>
            <a:off x="4357686" y="1049521"/>
            <a:ext cx="336548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Training on indicators in </a:t>
            </a:r>
            <a:r>
              <a:rPr lang="en-GB" sz="1400" b="1" dirty="0" err="1" smtClean="0"/>
              <a:t>Calabar</a:t>
            </a:r>
            <a:endParaRPr lang="en-GB" sz="1400" b="1" dirty="0"/>
          </a:p>
        </p:txBody>
      </p:sp>
      <p:sp>
        <p:nvSpPr>
          <p:cNvPr id="49" name="TextBox 23"/>
          <p:cNvSpPr txBox="1"/>
          <p:nvPr/>
        </p:nvSpPr>
        <p:spPr>
          <a:xfrm>
            <a:off x="8286776" y="1906579"/>
            <a:ext cx="936625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May</a:t>
            </a:r>
            <a:endParaRPr lang="en-GB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0" name="TextBox 23"/>
          <p:cNvSpPr txBox="1"/>
          <p:nvPr/>
        </p:nvSpPr>
        <p:spPr>
          <a:xfrm>
            <a:off x="4357686" y="3286124"/>
            <a:ext cx="32940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Data collection in the 3 pilot sites</a:t>
            </a:r>
            <a:endParaRPr lang="en-GB" sz="1400" b="1" dirty="0"/>
          </a:p>
        </p:txBody>
      </p:sp>
      <p:sp>
        <p:nvSpPr>
          <p:cNvPr id="51" name="TextBox 23"/>
          <p:cNvSpPr txBox="1"/>
          <p:nvPr/>
        </p:nvSpPr>
        <p:spPr>
          <a:xfrm>
            <a:off x="4349790" y="4286256"/>
            <a:ext cx="32940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State-level validation workshop with broad participation in </a:t>
            </a:r>
            <a:r>
              <a:rPr lang="en-GB" sz="1400" b="1" dirty="0" err="1" smtClean="0"/>
              <a:t>Calabar</a:t>
            </a:r>
            <a:endParaRPr lang="en-GB" sz="1400" b="1" dirty="0"/>
          </a:p>
        </p:txBody>
      </p:sp>
      <p:sp>
        <p:nvSpPr>
          <p:cNvPr id="36" name="TextBox 23"/>
          <p:cNvSpPr txBox="1"/>
          <p:nvPr/>
        </p:nvSpPr>
        <p:spPr>
          <a:xfrm>
            <a:off x="4357686" y="5938854"/>
            <a:ext cx="335758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/>
              <a:t>Ongoing coordination with safeguards work / collaboration </a:t>
            </a:r>
            <a:r>
              <a:rPr lang="en-GB" sz="1400" b="1" dirty="0" smtClean="0"/>
              <a:t>with Statistical Institute / </a:t>
            </a:r>
            <a:r>
              <a:rPr lang="en-GB" sz="1400" b="1" dirty="0" smtClean="0"/>
              <a:t>other...</a:t>
            </a:r>
            <a:endParaRPr lang="en-GB" sz="1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8623</TotalTime>
  <Words>187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TITULARES</dc:title>
  <dc:creator>Eureka 1</dc:creator>
  <cp:lastModifiedBy>Danae Issa</cp:lastModifiedBy>
  <cp:revision>181</cp:revision>
  <dcterms:created xsi:type="dcterms:W3CDTF">2013-02-13T02:13:49Z</dcterms:created>
  <dcterms:modified xsi:type="dcterms:W3CDTF">2014-02-22T20:24:01Z</dcterms:modified>
</cp:coreProperties>
</file>