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68" r:id="rId2"/>
    <p:sldId id="369" r:id="rId3"/>
    <p:sldId id="370" r:id="rId4"/>
    <p:sldId id="423" r:id="rId5"/>
    <p:sldId id="396" r:id="rId6"/>
    <p:sldId id="398" r:id="rId7"/>
    <p:sldId id="399" r:id="rId8"/>
    <p:sldId id="426" r:id="rId9"/>
    <p:sldId id="441" r:id="rId10"/>
    <p:sldId id="439" r:id="rId11"/>
    <p:sldId id="442" r:id="rId12"/>
    <p:sldId id="447" r:id="rId13"/>
    <p:sldId id="448" r:id="rId14"/>
    <p:sldId id="449" r:id="rId15"/>
    <p:sldId id="450" r:id="rId16"/>
    <p:sldId id="427" r:id="rId17"/>
    <p:sldId id="443" r:id="rId18"/>
    <p:sldId id="452" r:id="rId19"/>
    <p:sldId id="444" r:id="rId20"/>
    <p:sldId id="446" r:id="rId21"/>
    <p:sldId id="438" r:id="rId22"/>
    <p:sldId id="451" r:id="rId23"/>
    <p:sldId id="435" r:id="rId24"/>
    <p:sldId id="381" r:id="rId25"/>
  </p:sldIdLst>
  <p:sldSz cx="9144000" cy="6858000" type="screen4x3"/>
  <p:notesSz cx="7010400" cy="92964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D642D"/>
    <a:srgbClr val="996633"/>
    <a:srgbClr val="167380"/>
    <a:srgbClr val="7E7A42"/>
    <a:srgbClr val="77933C"/>
    <a:srgbClr val="79853B"/>
    <a:srgbClr val="DD5D4F"/>
    <a:srgbClr val="CCFFCC"/>
    <a:srgbClr val="6E97F2"/>
    <a:srgbClr val="08BFC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7583" autoAdjust="0"/>
  </p:normalViewPr>
  <p:slideViewPr>
    <p:cSldViewPr>
      <p:cViewPr varScale="1">
        <p:scale>
          <a:sx n="71" d="100"/>
          <a:sy n="71" d="100"/>
        </p:scale>
        <p:origin x="-1356" y="-102"/>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notesViewPr>
    <p:cSldViewPr>
      <p:cViewPr varScale="1">
        <p:scale>
          <a:sx n="55" d="100"/>
          <a:sy n="55" d="100"/>
        </p:scale>
        <p:origin x="-2538"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58A278-6774-4D5A-A8C7-ECD2520BFE56}">
      <dsp:nvSpPr>
        <dsp:cNvPr id="0" name=""/>
        <dsp:cNvSpPr/>
      </dsp:nvSpPr>
      <dsp:spPr>
        <a:xfrm>
          <a:off x="0" y="-143255"/>
          <a:ext cx="8601332" cy="4607164"/>
        </a:xfrm>
        <a:prstGeom prst="swooshArrow">
          <a:avLst>
            <a:gd name="adj1" fmla="val 25000"/>
            <a:gd name="adj2" fmla="val 25000"/>
          </a:avLst>
        </a:prstGeom>
        <a:solidFill>
          <a:srgbClr val="92D050"/>
        </a:solidFill>
        <a:ln>
          <a:noFill/>
        </a:ln>
        <a:effectLst/>
      </dsp:spPr>
      <dsp:style>
        <a:lnRef idx="0">
          <a:scrgbClr r="0" g="0" b="0"/>
        </a:lnRef>
        <a:fillRef idx="1">
          <a:scrgbClr r="0" g="0" b="0"/>
        </a:fillRef>
        <a:effectRef idx="0">
          <a:scrgbClr r="0" g="0" b="0"/>
        </a:effectRef>
        <a:fontRef idx="minor"/>
      </dsp:style>
    </dsp:sp>
    <dsp:sp modelId="{6970FD81-2259-44FE-908C-C3E1EF76B5DE}">
      <dsp:nvSpPr>
        <dsp:cNvPr id="0" name=""/>
        <dsp:cNvSpPr/>
      </dsp:nvSpPr>
      <dsp:spPr>
        <a:xfrm>
          <a:off x="914400" y="3200400"/>
          <a:ext cx="212384" cy="212384"/>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CF2F93-221B-405A-8365-7A182B29A2C2}">
      <dsp:nvSpPr>
        <dsp:cNvPr id="0" name=""/>
        <dsp:cNvSpPr/>
      </dsp:nvSpPr>
      <dsp:spPr>
        <a:xfrm>
          <a:off x="2743192" y="2133604"/>
          <a:ext cx="1962428" cy="254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538" tIns="0" rIns="0" bIns="0" numCol="1" spcCol="1270" anchor="t" anchorCtr="0">
          <a:noAutofit/>
        </a:bodyPr>
        <a:lstStyle/>
        <a:p>
          <a:pPr lvl="0" algn="l" defTabSz="1022350">
            <a:lnSpc>
              <a:spcPct val="90000"/>
            </a:lnSpc>
            <a:spcBef>
              <a:spcPct val="0"/>
            </a:spcBef>
            <a:spcAft>
              <a:spcPct val="35000"/>
            </a:spcAft>
          </a:pPr>
          <a:r>
            <a:rPr lang="en-US" sz="2300" b="1" kern="1200" baseline="0" dirty="0" smtClean="0">
              <a:solidFill>
                <a:srgbClr val="004C22"/>
              </a:solidFill>
            </a:rPr>
            <a:t>14/01/2008</a:t>
          </a:r>
        </a:p>
        <a:p>
          <a:pPr lvl="0" algn="l" defTabSz="1022350">
            <a:lnSpc>
              <a:spcPct val="90000"/>
            </a:lnSpc>
            <a:spcBef>
              <a:spcPct val="0"/>
            </a:spcBef>
            <a:spcAft>
              <a:spcPct val="35000"/>
            </a:spcAft>
          </a:pPr>
          <a:r>
            <a:rPr lang="en-US" sz="2300" b="0" kern="1200" baseline="0" dirty="0" smtClean="0">
              <a:solidFill>
                <a:srgbClr val="004C22"/>
              </a:solidFill>
            </a:rPr>
            <a:t>Degree 05 on the Forest Protection and Development Fund</a:t>
          </a:r>
          <a:endParaRPr lang="en-US" sz="2300" b="0" kern="1200" baseline="0" dirty="0">
            <a:solidFill>
              <a:srgbClr val="004C22"/>
            </a:solidFill>
          </a:endParaRPr>
        </a:p>
      </dsp:txBody>
      <dsp:txXfrm>
        <a:off x="2743192" y="2133604"/>
        <a:ext cx="1962428" cy="2546718"/>
      </dsp:txXfrm>
    </dsp:sp>
    <dsp:sp modelId="{643B63E9-9AA5-4366-8D8F-25B753004543}">
      <dsp:nvSpPr>
        <dsp:cNvPr id="0" name=""/>
        <dsp:cNvSpPr/>
      </dsp:nvSpPr>
      <dsp:spPr>
        <a:xfrm>
          <a:off x="4495799" y="1357434"/>
          <a:ext cx="383926" cy="383926"/>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99C245-93EF-4019-A671-2E16B44AE10E}">
      <dsp:nvSpPr>
        <dsp:cNvPr id="0" name=""/>
        <dsp:cNvSpPr/>
      </dsp:nvSpPr>
      <dsp:spPr>
        <a:xfrm>
          <a:off x="4648696" y="1662232"/>
          <a:ext cx="1980705" cy="2929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434" tIns="0" rIns="0" bIns="0" numCol="1" spcCol="1270" anchor="t" anchorCtr="0">
          <a:noAutofit/>
        </a:bodyPr>
        <a:lstStyle/>
        <a:p>
          <a:pPr lvl="0" algn="l" defTabSz="1022350">
            <a:lnSpc>
              <a:spcPct val="90000"/>
            </a:lnSpc>
            <a:spcBef>
              <a:spcPct val="0"/>
            </a:spcBef>
            <a:spcAft>
              <a:spcPct val="35000"/>
            </a:spcAft>
          </a:pPr>
          <a:r>
            <a:rPr lang="en-US" sz="2300" b="1" kern="1200" baseline="0" dirty="0" smtClean="0">
              <a:solidFill>
                <a:srgbClr val="004C22"/>
              </a:solidFill>
            </a:rPr>
            <a:t>10/04/2008 </a:t>
          </a:r>
          <a:r>
            <a:rPr lang="en-US" sz="2300" b="0" kern="1200" baseline="0" dirty="0" smtClean="0">
              <a:solidFill>
                <a:srgbClr val="004C22"/>
              </a:solidFill>
            </a:rPr>
            <a:t>Decision 380 on the Pilot policy on forest environment service charge payment  (Lam Dong &amp; Son La)</a:t>
          </a:r>
          <a:endParaRPr lang="en-US" sz="2300" b="0" kern="1200" baseline="0" dirty="0">
            <a:solidFill>
              <a:srgbClr val="004C22"/>
            </a:solidFill>
          </a:endParaRPr>
        </a:p>
      </dsp:txBody>
      <dsp:txXfrm>
        <a:off x="4648696" y="1662232"/>
        <a:ext cx="1980705" cy="2929757"/>
      </dsp:txXfrm>
    </dsp:sp>
    <dsp:sp modelId="{CA480036-B0C8-4CE0-9FEF-A6AF90A88527}">
      <dsp:nvSpPr>
        <dsp:cNvPr id="0" name=""/>
        <dsp:cNvSpPr/>
      </dsp:nvSpPr>
      <dsp:spPr>
        <a:xfrm>
          <a:off x="6324600" y="900232"/>
          <a:ext cx="530961" cy="530961"/>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732492-7D0E-4DE0-94B3-C08499EB91C4}">
      <dsp:nvSpPr>
        <dsp:cNvPr id="0" name=""/>
        <dsp:cNvSpPr/>
      </dsp:nvSpPr>
      <dsp:spPr>
        <a:xfrm>
          <a:off x="6473330" y="1281227"/>
          <a:ext cx="2137269" cy="35482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346" tIns="0" rIns="0" bIns="0" numCol="1" spcCol="1270" anchor="t" anchorCtr="0">
          <a:noAutofit/>
        </a:bodyPr>
        <a:lstStyle/>
        <a:p>
          <a:pPr lvl="0" algn="l" defTabSz="1066800">
            <a:lnSpc>
              <a:spcPct val="90000"/>
            </a:lnSpc>
            <a:spcBef>
              <a:spcPct val="0"/>
            </a:spcBef>
            <a:spcAft>
              <a:spcPct val="35000"/>
            </a:spcAft>
          </a:pPr>
          <a:r>
            <a:rPr lang="en-US" sz="2400" b="1" kern="1200" baseline="0" dirty="0" smtClean="0">
              <a:solidFill>
                <a:srgbClr val="004C22"/>
              </a:solidFill>
            </a:rPr>
            <a:t>24/09/2010 </a:t>
          </a:r>
          <a:r>
            <a:rPr lang="en-US" sz="2400" b="0" kern="1200" baseline="0" dirty="0" smtClean="0">
              <a:solidFill>
                <a:srgbClr val="004C22"/>
              </a:solidFill>
            </a:rPr>
            <a:t>Degree 99 on the policy on payment for forest environmental services implementing nationwide</a:t>
          </a:r>
          <a:endParaRPr lang="en-US" sz="2400" b="0" kern="1200" baseline="0" dirty="0">
            <a:solidFill>
              <a:srgbClr val="004C22"/>
            </a:solidFill>
          </a:endParaRPr>
        </a:p>
      </dsp:txBody>
      <dsp:txXfrm>
        <a:off x="6473330" y="1281227"/>
        <a:ext cx="2137269" cy="3548253"/>
      </dsp:txXfrm>
    </dsp:sp>
  </dsp:spTree>
</dsp:drawing>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mn-cs"/>
              </a:defRPr>
            </a:lvl1pPr>
          </a:lstStyle>
          <a:p>
            <a:pPr>
              <a:defRPr/>
            </a:pPr>
            <a:fld id="{FE8D46B6-8C85-43D3-B574-AF37E91CD203}" type="datetimeFigureOut">
              <a:rPr lang="en-US"/>
              <a:pPr>
                <a:defRPr/>
              </a:pPr>
              <a:t>7/5/2014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mn-cs"/>
              </a:defRPr>
            </a:lvl1pPr>
          </a:lstStyle>
          <a:p>
            <a:pPr>
              <a:defRPr/>
            </a:pPr>
            <a:fld id="{9EC57DAF-5D49-4BD1-BBD3-1E8F84A35356}" type="slidenum">
              <a:rPr lang="en-US"/>
              <a:pPr>
                <a:defRPr/>
              </a:pPr>
              <a:t>‹#›</a:t>
            </a:fld>
            <a:endParaRPr lang="en-US"/>
          </a:p>
        </p:txBody>
      </p:sp>
    </p:spTree>
    <p:extLst>
      <p:ext uri="{BB962C8B-B14F-4D97-AF65-F5344CB8AC3E}">
        <p14:creationId xmlns:p14="http://schemas.microsoft.com/office/powerpoint/2010/main" xmlns="" val="1319142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8CB2F5C1-E50D-474B-9E0D-658D3167EC01}" type="datetimeFigureOut">
              <a:rPr lang="de-DE"/>
              <a:pPr>
                <a:defRPr/>
              </a:pPr>
              <a:t>05.07.2014</a:t>
            </a:fld>
            <a:endParaRPr lang="de-DE"/>
          </a:p>
        </p:txBody>
      </p:sp>
      <p:sp>
        <p:nvSpPr>
          <p:cNvPr id="4" name="Folienbildplatzhalt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de-DE" noProof="0"/>
          </a:p>
        </p:txBody>
      </p:sp>
      <p:sp>
        <p:nvSpPr>
          <p:cNvPr id="5" name="Notizenplatzhalt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4B048D5B-CD5A-44F8-930A-D3D83255F530}" type="slidenum">
              <a:rPr lang="de-DE"/>
              <a:pPr>
                <a:defRPr/>
              </a:pPr>
              <a:t>‹#›</a:t>
            </a:fld>
            <a:endParaRPr lang="de-DE"/>
          </a:p>
        </p:txBody>
      </p:sp>
    </p:spTree>
    <p:extLst>
      <p:ext uri="{BB962C8B-B14F-4D97-AF65-F5344CB8AC3E}">
        <p14:creationId xmlns:p14="http://schemas.microsoft.com/office/powerpoint/2010/main" xmlns="" val="4893462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171C20-6F26-4F55-8B75-5281D65D19F2}" type="slidenum">
              <a:rPr lang="de-DE" smtClean="0"/>
              <a:pPr fontAlgn="base">
                <a:spcBef>
                  <a:spcPct val="0"/>
                </a:spcBef>
                <a:spcAft>
                  <a:spcPct val="0"/>
                </a:spcAft>
                <a:defRPr/>
              </a:pPr>
              <a:t>1</a:t>
            </a:fld>
            <a:endParaRPr lang="de-DE" smtClean="0"/>
          </a:p>
        </p:txBody>
      </p:sp>
    </p:spTree>
    <p:extLst>
      <p:ext uri="{BB962C8B-B14F-4D97-AF65-F5344CB8AC3E}">
        <p14:creationId xmlns:p14="http://schemas.microsoft.com/office/powerpoint/2010/main" xmlns="" val="3600096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12</a:t>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13</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14</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15</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16</a:t>
            </a:fld>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17</a:t>
            </a:fld>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18</a:t>
            </a:fld>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19</a:t>
            </a:fld>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20</a:t>
            </a:fld>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21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171C20-6F26-4F55-8B75-5281D65D19F2}" type="slidenum">
              <a:rPr lang="de-DE" smtClean="0"/>
              <a:pPr fontAlgn="base">
                <a:spcBef>
                  <a:spcPct val="0"/>
                </a:spcBef>
                <a:spcAft>
                  <a:spcPct val="0"/>
                </a:spcAft>
                <a:defRPr/>
              </a:pPr>
              <a:t>2</a:t>
            </a:fld>
            <a:endParaRPr lang="de-DE" smtClean="0"/>
          </a:p>
        </p:txBody>
      </p:sp>
    </p:spTree>
    <p:extLst>
      <p:ext uri="{BB962C8B-B14F-4D97-AF65-F5344CB8AC3E}">
        <p14:creationId xmlns:p14="http://schemas.microsoft.com/office/powerpoint/2010/main" xmlns="" val="36000966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22</a:t>
            </a:fld>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23</a:t>
            </a:fld>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7424EE-E817-44A4-928D-C4EF247D2254}" type="slidenum">
              <a:rPr lang="de-DE" smtClean="0"/>
              <a:pPr fontAlgn="base">
                <a:spcBef>
                  <a:spcPct val="0"/>
                </a:spcBef>
                <a:spcAft>
                  <a:spcPct val="0"/>
                </a:spcAft>
                <a:defRPr/>
              </a:pPr>
              <a:t>24</a:t>
            </a:fld>
            <a:endParaRPr lang="de-DE" smtClean="0"/>
          </a:p>
        </p:txBody>
      </p:sp>
    </p:spTree>
    <p:extLst>
      <p:ext uri="{BB962C8B-B14F-4D97-AF65-F5344CB8AC3E}">
        <p14:creationId xmlns:p14="http://schemas.microsoft.com/office/powerpoint/2010/main" xmlns="" val="2130735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171C20-6F26-4F55-8B75-5281D65D19F2}" type="slidenum">
              <a:rPr lang="de-DE" smtClean="0"/>
              <a:pPr fontAlgn="base">
                <a:spcBef>
                  <a:spcPct val="0"/>
                </a:spcBef>
                <a:spcAft>
                  <a:spcPct val="0"/>
                </a:spcAft>
                <a:defRPr/>
              </a:pPr>
              <a:t>3</a:t>
            </a:fld>
            <a:endParaRPr lang="de-DE" smtClean="0"/>
          </a:p>
        </p:txBody>
      </p:sp>
    </p:spTree>
    <p:extLst>
      <p:ext uri="{BB962C8B-B14F-4D97-AF65-F5344CB8AC3E}">
        <p14:creationId xmlns:p14="http://schemas.microsoft.com/office/powerpoint/2010/main" xmlns="" val="3600096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5</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6</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8</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9</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10</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B048D5B-CD5A-44F8-930A-D3D83255F530}" type="slidenum">
              <a:rPr lang="de-DE" smtClean="0"/>
              <a:pPr>
                <a:defRPr/>
              </a:pPr>
              <a:t>11</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68287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BFF5D0-DDD8-4575-A1BC-5E7CE4167049}" type="datetimeFigureOut">
              <a:rPr lang="de-DE"/>
              <a:pPr>
                <a:defRPr/>
              </a:pPr>
              <a:t>05.07.2014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A2EFED7-3CD7-4A54-9C3F-88F5EE7E43D8}" type="slidenum">
              <a:rPr lang="de-DE"/>
              <a:pPr>
                <a:defRPr/>
              </a:pPr>
              <a:t>‹#›</a:t>
            </a:fld>
            <a:endParaRPr lang="de-DE"/>
          </a:p>
        </p:txBody>
      </p:sp>
    </p:spTree>
    <p:extLst>
      <p:ext uri="{BB962C8B-B14F-4D97-AF65-F5344CB8AC3E}">
        <p14:creationId xmlns:p14="http://schemas.microsoft.com/office/powerpoint/2010/main" xmlns="" val="3047006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8BAEEF0-01B5-42E9-87B1-4BFC1B419203}" type="datetimeFigureOut">
              <a:rPr lang="de-DE"/>
              <a:pPr>
                <a:defRPr/>
              </a:pPr>
              <a:t>05.07.2014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848C899-5817-44D4-8D1E-45F623FFFE80}" type="slidenum">
              <a:rPr lang="de-DE"/>
              <a:pPr>
                <a:defRPr/>
              </a:pPr>
              <a:t>‹#›</a:t>
            </a:fld>
            <a:endParaRPr lang="de-DE"/>
          </a:p>
        </p:txBody>
      </p:sp>
    </p:spTree>
    <p:extLst>
      <p:ext uri="{BB962C8B-B14F-4D97-AF65-F5344CB8AC3E}">
        <p14:creationId xmlns:p14="http://schemas.microsoft.com/office/powerpoint/2010/main" xmlns="" val="1978345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39959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3304DF0-40A5-4DDB-9094-F2E050B12D99}" type="datetimeFigureOut">
              <a:rPr lang="de-DE"/>
              <a:pPr>
                <a:defRPr/>
              </a:pPr>
              <a:t>05.07.2014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06C34D1-663E-43F0-AA66-9DE403D4FC89}" type="slidenum">
              <a:rPr lang="de-DE"/>
              <a:pPr>
                <a:defRPr/>
              </a:pPr>
              <a:t>‹#›</a:t>
            </a:fld>
            <a:endParaRPr lang="de-DE"/>
          </a:p>
        </p:txBody>
      </p:sp>
    </p:spTree>
    <p:extLst>
      <p:ext uri="{BB962C8B-B14F-4D97-AF65-F5344CB8AC3E}">
        <p14:creationId xmlns:p14="http://schemas.microsoft.com/office/powerpoint/2010/main" xmlns="" val="123669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78822CA-EB90-4466-9C48-4EE828FEB2E0}" type="datetimeFigureOut">
              <a:rPr lang="de-DE"/>
              <a:pPr>
                <a:defRPr/>
              </a:pPr>
              <a:t>05.07.2014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D2D6B1B-21E7-4DF4-AD09-58577EE81D23}" type="slidenum">
              <a:rPr lang="de-DE"/>
              <a:pPr>
                <a:defRPr/>
              </a:pPr>
              <a:t>‹#›</a:t>
            </a:fld>
            <a:endParaRPr lang="de-DE"/>
          </a:p>
        </p:txBody>
      </p:sp>
    </p:spTree>
    <p:extLst>
      <p:ext uri="{BB962C8B-B14F-4D97-AF65-F5344CB8AC3E}">
        <p14:creationId xmlns:p14="http://schemas.microsoft.com/office/powerpoint/2010/main" xmlns="" val="1866631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07C184-01AD-4B47-996E-1EDD6689EE89}" type="datetimeFigureOut">
              <a:rPr lang="de-DE"/>
              <a:pPr>
                <a:defRPr/>
              </a:pPr>
              <a:t>05.07.2014</a:t>
            </a:fld>
            <a:endParaRPr lang="de-DE"/>
          </a:p>
        </p:txBody>
      </p:sp>
      <p:sp>
        <p:nvSpPr>
          <p:cNvPr id="8" name="Fußzeilenplatzhalt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9" name="Foliennummernplatzhalt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927C3D3-15C8-41E6-AC48-5FD822CAF2AB}" type="slidenum">
              <a:rPr lang="de-DE"/>
              <a:pPr>
                <a:defRPr/>
              </a:pPr>
              <a:t>‹#›</a:t>
            </a:fld>
            <a:endParaRPr lang="de-DE"/>
          </a:p>
        </p:txBody>
      </p:sp>
    </p:spTree>
    <p:extLst>
      <p:ext uri="{BB962C8B-B14F-4D97-AF65-F5344CB8AC3E}">
        <p14:creationId xmlns:p14="http://schemas.microsoft.com/office/powerpoint/2010/main" xmlns="" val="3141362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13B1BF6-1398-41DF-9F34-B2209F13ECF9}" type="datetimeFigureOut">
              <a:rPr lang="de-DE"/>
              <a:pPr>
                <a:defRPr/>
              </a:pPr>
              <a:t>05.07.2014</a:t>
            </a:fld>
            <a:endParaRPr lang="de-DE"/>
          </a:p>
        </p:txBody>
      </p:sp>
      <p:sp>
        <p:nvSpPr>
          <p:cNvPr id="4" name="Fußzeilenplatzhalt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5" name="Foliennummernplatzhalt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70AD7D5-77A4-4CC3-A9A9-2DBB689FA382}" type="slidenum">
              <a:rPr lang="de-DE"/>
              <a:pPr>
                <a:defRPr/>
              </a:pPr>
              <a:t>‹#›</a:t>
            </a:fld>
            <a:endParaRPr lang="de-DE"/>
          </a:p>
        </p:txBody>
      </p:sp>
    </p:spTree>
    <p:extLst>
      <p:ext uri="{BB962C8B-B14F-4D97-AF65-F5344CB8AC3E}">
        <p14:creationId xmlns:p14="http://schemas.microsoft.com/office/powerpoint/2010/main" xmlns="" val="1362229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80AA24B-B5FD-4A74-85FE-34D595C4FDE4}" type="datetimeFigureOut">
              <a:rPr lang="de-DE"/>
              <a:pPr>
                <a:defRPr/>
              </a:pPr>
              <a:t>05.07.2014</a:t>
            </a:fld>
            <a:endParaRPr lang="de-DE"/>
          </a:p>
        </p:txBody>
      </p:sp>
      <p:sp>
        <p:nvSpPr>
          <p:cNvPr id="3" name="Fußzeilenplatzhalt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4" name="Foliennummernplatzhalt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E0B1345-9F1F-4801-8DCE-CE867BAA8BD4}" type="slidenum">
              <a:rPr lang="de-DE"/>
              <a:pPr>
                <a:defRPr/>
              </a:pPr>
              <a:t>‹#›</a:t>
            </a:fld>
            <a:endParaRPr lang="de-DE"/>
          </a:p>
        </p:txBody>
      </p:sp>
    </p:spTree>
    <p:extLst>
      <p:ext uri="{BB962C8B-B14F-4D97-AF65-F5344CB8AC3E}">
        <p14:creationId xmlns:p14="http://schemas.microsoft.com/office/powerpoint/2010/main" xmlns="" val="264111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F1F6554-BE3B-4801-A7E9-7E89338D2E25}" type="datetimeFigureOut">
              <a:rPr lang="de-DE"/>
              <a:pPr>
                <a:defRPr/>
              </a:pPr>
              <a:t>05.07.2014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B3DE9-19B4-4F04-AEE8-5410F5B79D0F}" type="slidenum">
              <a:rPr lang="de-DE"/>
              <a:pPr>
                <a:defRPr/>
              </a:pPr>
              <a:t>‹#›</a:t>
            </a:fld>
            <a:endParaRPr lang="de-DE"/>
          </a:p>
        </p:txBody>
      </p:sp>
    </p:spTree>
    <p:extLst>
      <p:ext uri="{BB962C8B-B14F-4D97-AF65-F5344CB8AC3E}">
        <p14:creationId xmlns:p14="http://schemas.microsoft.com/office/powerpoint/2010/main" xmlns="" val="694143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17D062E-A1E3-494F-B7AC-4266355AAEA9}" type="datetimeFigureOut">
              <a:rPr lang="de-DE"/>
              <a:pPr>
                <a:defRPr/>
              </a:pPr>
              <a:t>05.07.2014</a:t>
            </a:fld>
            <a:endParaRPr lang="de-DE"/>
          </a:p>
        </p:txBody>
      </p:sp>
      <p:sp>
        <p:nvSpPr>
          <p:cNvPr id="6" name="Fußzeilenplatzhalt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CE4E9FC-9B9B-474F-A123-7F6E26278D8D}" type="slidenum">
              <a:rPr lang="de-DE"/>
              <a:pPr>
                <a:defRPr/>
              </a:pPr>
              <a:t>‹#›</a:t>
            </a:fld>
            <a:endParaRPr lang="de-DE"/>
          </a:p>
        </p:txBody>
      </p:sp>
    </p:spTree>
    <p:extLst>
      <p:ext uri="{BB962C8B-B14F-4D97-AF65-F5344CB8AC3E}">
        <p14:creationId xmlns:p14="http://schemas.microsoft.com/office/powerpoint/2010/main" xmlns="" val="1971924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8" name="Picture 36" descr="Logo Aufforstung Glas"/>
          <p:cNvPicPr>
            <a:picLocks noChangeAspect="1" noChangeArrowheads="1"/>
          </p:cNvPicPr>
          <p:nvPr/>
        </p:nvPicPr>
        <p:blipFill>
          <a:blip r:embed="rId13">
            <a:extLst>
              <a:ext uri="{28A0092B-C50C-407E-A947-70E740481C1C}">
                <a14:useLocalDpi xmlns:a14="http://schemas.microsoft.com/office/drawing/2010/main" xmlns="" val="0"/>
              </a:ext>
            </a:extLst>
          </a:blip>
          <a:srcRect/>
          <a:stretch>
            <a:fillRect/>
          </a:stretch>
        </p:blipFill>
        <p:spPr bwMode="auto">
          <a:xfrm>
            <a:off x="152400" y="152400"/>
            <a:ext cx="838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9" name="Rechteck 16"/>
          <p:cNvSpPr>
            <a:spLocks noChangeArrowheads="1"/>
          </p:cNvSpPr>
          <p:nvPr/>
        </p:nvSpPr>
        <p:spPr bwMode="auto">
          <a:xfrm>
            <a:off x="571500" y="6376988"/>
            <a:ext cx="6000750" cy="354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700" dirty="0">
                <a:solidFill>
                  <a:schemeClr val="bg1"/>
                </a:solidFill>
                <a:latin typeface="Calibri" pitchFamily="34" charset="0"/>
              </a:rPr>
              <a:t> </a:t>
            </a:r>
          </a:p>
        </p:txBody>
      </p:sp>
      <p:pic>
        <p:nvPicPr>
          <p:cNvPr id="12" name="Picture 11" descr="Logo rieng 2.jpg"/>
          <p:cNvPicPr/>
          <p:nvPr userDrawn="1"/>
        </p:nvPicPr>
        <p:blipFill rotWithShape="1">
          <a:blip r:embed="rId14" cstate="print">
            <a:extLst>
              <a:ext uri="{28A0092B-C50C-407E-A947-70E740481C1C}">
                <a14:useLocalDpi xmlns:a14="http://schemas.microsoft.com/office/drawing/2010/main" xmlns=""/>
              </a:ext>
            </a:extLst>
          </a:blip>
          <a:srcRect/>
          <a:stretch/>
        </p:blipFill>
        <p:spPr bwMode="auto">
          <a:xfrm>
            <a:off x="8077200" y="228600"/>
            <a:ext cx="931912" cy="762000"/>
          </a:xfrm>
          <a:prstGeom prst="rect">
            <a:avLst/>
          </a:prstGeom>
          <a:noFill/>
          <a:ln>
            <a:noFill/>
          </a:ln>
          <a:extLst>
            <a:ext uri="{53640926-AAD7-44D8-BBD7-CCE9431645EC}">
              <a14:shadowObscured xmlns:a14="http://schemas.microsoft.com/office/drawing/2010/main" xmlns=""/>
            </a:ext>
          </a:extLst>
        </p:spPr>
      </p:pic>
      <p:pic>
        <p:nvPicPr>
          <p:cNvPr id="2" name="Picture 2" descr="D:\TFF_TrungPO\16. Pictures\Picture1.gif"/>
          <p:cNvPicPr>
            <a:picLocks noChangeAspect="1" noChangeArrowheads="1"/>
          </p:cNvPicPr>
          <p:nvPr userDrawn="1"/>
        </p:nvPicPr>
        <p:blipFill>
          <a:blip r:embed="rId15"/>
          <a:srcRect/>
          <a:stretch>
            <a:fillRect/>
          </a:stretch>
        </p:blipFill>
        <p:spPr bwMode="auto">
          <a:xfrm>
            <a:off x="0" y="5943600"/>
            <a:ext cx="9144000" cy="914400"/>
          </a:xfrm>
          <a:prstGeom prst="rect">
            <a:avLst/>
          </a:prstGeom>
          <a:noFill/>
        </p:spPr>
      </p:pic>
      <p:sp>
        <p:nvSpPr>
          <p:cNvPr id="14" name="TextBox 13"/>
          <p:cNvSpPr txBox="1"/>
          <p:nvPr userDrawn="1"/>
        </p:nvSpPr>
        <p:spPr>
          <a:xfrm>
            <a:off x="152400" y="6629400"/>
            <a:ext cx="8991600" cy="276999"/>
          </a:xfrm>
          <a:prstGeom prst="rect">
            <a:avLst/>
          </a:prstGeom>
          <a:noFill/>
        </p:spPr>
        <p:txBody>
          <a:bodyPr wrap="square" rtlCol="0">
            <a:spAutoFit/>
          </a:bodyPr>
          <a:lstStyle/>
          <a:p>
            <a:pPr algn="ctr"/>
            <a:r>
              <a:rPr lang="en-US" sz="1200" b="1" i="1" dirty="0" smtClean="0">
                <a:solidFill>
                  <a:schemeClr val="bg1"/>
                </a:solidFill>
              </a:rPr>
              <a:t>Viet</a:t>
            </a:r>
            <a:r>
              <a:rPr lang="en-US" sz="1200" b="1" i="1" baseline="0" dirty="0" smtClean="0">
                <a:solidFill>
                  <a:schemeClr val="bg1"/>
                </a:solidFill>
              </a:rPr>
              <a:t> Nam Forest protection &amp; Development Fund – Ministry of Agriculture &amp; Rural Development  </a:t>
            </a:r>
          </a:p>
        </p:txBody>
      </p:sp>
    </p:spTree>
  </p:cSld>
  <p:clrMap bg1="lt1" tx1="dk1" bg2="lt2" tx2="dk2" accent1="accent1" accent2="accent2" accent3="accent3" accent4="accent4" accent5="accent5" accent6="accent6" hlink="hlink" folHlink="folHlink"/>
  <p:sldLayoutIdLst>
    <p:sldLayoutId id="2147484194" r:id="rId1"/>
    <p:sldLayoutId id="2147484195" r:id="rId2"/>
    <p:sldLayoutId id="2147484196" r:id="rId3"/>
    <p:sldLayoutId id="2147484197" r:id="rId4"/>
    <p:sldLayoutId id="2147484198" r:id="rId5"/>
    <p:sldLayoutId id="2147484199" r:id="rId6"/>
    <p:sldLayoutId id="2147484200" r:id="rId7"/>
    <p:sldLayoutId id="2147484201" r:id="rId8"/>
    <p:sldLayoutId id="2147484202" r:id="rId9"/>
    <p:sldLayoutId id="2147484203" r:id="rId10"/>
    <p:sldLayoutId id="2147484204"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914400" y="1143001"/>
            <a:ext cx="7162800" cy="2895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smtClean="0">
                <a:solidFill>
                  <a:srgbClr val="004C22"/>
                </a:solidFill>
                <a:cs typeface="Arial" pitchFamily="34" charset="0"/>
              </a:rPr>
              <a:t>VIETNAM FOREST PROTECTION &amp; DEVELOPMENT FUND – KEY CHARACTERISTCS OF THE NATIONAL REDD+ FUND</a:t>
            </a:r>
          </a:p>
        </p:txBody>
      </p:sp>
      <p:sp>
        <p:nvSpPr>
          <p:cNvPr id="3" name="Rectangle 2"/>
          <p:cNvSpPr/>
          <p:nvPr/>
        </p:nvSpPr>
        <p:spPr>
          <a:xfrm>
            <a:off x="457200" y="4114800"/>
            <a:ext cx="8229600" cy="2092881"/>
          </a:xfrm>
          <a:prstGeom prst="rect">
            <a:avLst/>
          </a:prstGeom>
        </p:spPr>
        <p:txBody>
          <a:bodyPr wrap="square">
            <a:spAutoFit/>
          </a:bodyPr>
          <a:lstStyle/>
          <a:p>
            <a:pPr algn="ctr"/>
            <a:endParaRPr lang="en-US" b="1" i="1" dirty="0" smtClean="0">
              <a:solidFill>
                <a:srgbClr val="004C22"/>
              </a:solidFill>
            </a:endParaRPr>
          </a:p>
          <a:p>
            <a:pPr algn="ctr"/>
            <a:r>
              <a:rPr lang="en-US" sz="1600" b="1" i="1" dirty="0" smtClean="0">
                <a:solidFill>
                  <a:srgbClr val="004C22"/>
                </a:solidFill>
                <a:latin typeface="+mn-lt"/>
              </a:rPr>
              <a:t>Pham Van Trung</a:t>
            </a:r>
          </a:p>
          <a:p>
            <a:pPr algn="ctr"/>
            <a:r>
              <a:rPr lang="en-US" sz="1600" b="1" i="1" dirty="0" smtClean="0">
                <a:solidFill>
                  <a:srgbClr val="004C22"/>
                </a:solidFill>
                <a:latin typeface="+mn-lt"/>
              </a:rPr>
              <a:t>Trung.fssp@hn.vnn.vn</a:t>
            </a:r>
          </a:p>
          <a:p>
            <a:pPr algn="ctr"/>
            <a:r>
              <a:rPr lang="en-US" sz="1600" b="1" i="1" dirty="0" smtClean="0">
                <a:solidFill>
                  <a:srgbClr val="004C22"/>
                </a:solidFill>
                <a:latin typeface="+mn-lt"/>
              </a:rPr>
              <a:t>Vietnam Forest Protection &amp; Development Fund (VNFF)</a:t>
            </a:r>
          </a:p>
          <a:p>
            <a:pPr algn="ctr"/>
            <a:r>
              <a:rPr lang="en-US" sz="1600" b="1" i="1" dirty="0" smtClean="0">
                <a:solidFill>
                  <a:srgbClr val="004C22"/>
                </a:solidFill>
                <a:latin typeface="+mn-lt"/>
              </a:rPr>
              <a:t>Ministry of Agriculture &amp; Rural Development (MARD)</a:t>
            </a:r>
          </a:p>
          <a:p>
            <a:pPr algn="ctr"/>
            <a:endParaRPr lang="en-US" sz="1600" b="1" i="1" dirty="0" smtClean="0">
              <a:solidFill>
                <a:srgbClr val="004C22"/>
              </a:solidFill>
              <a:latin typeface="+mn-lt"/>
            </a:endParaRPr>
          </a:p>
          <a:p>
            <a:pPr algn="ctr"/>
            <a:r>
              <a:rPr lang="en-US" sz="1600" b="1" i="1" dirty="0" smtClean="0">
                <a:solidFill>
                  <a:srgbClr val="004C22"/>
                </a:solidFill>
                <a:latin typeface="+mn-lt"/>
              </a:rPr>
              <a:t>South-South Knowledge Exchange on National REDD+ Funds Management </a:t>
            </a:r>
          </a:p>
          <a:p>
            <a:pPr algn="ctr"/>
            <a:r>
              <a:rPr lang="en-US" sz="1600" b="1" i="1" dirty="0" smtClean="0">
                <a:solidFill>
                  <a:srgbClr val="004C22"/>
                </a:solidFill>
                <a:latin typeface="+mn-lt"/>
              </a:rPr>
              <a:t>Lima, Peru,  Saturday, July 5</a:t>
            </a:r>
            <a:r>
              <a:rPr lang="en-US" sz="1600" b="1" i="1" baseline="30000" dirty="0" smtClean="0">
                <a:solidFill>
                  <a:srgbClr val="004C22"/>
                </a:solidFill>
                <a:latin typeface="+mn-lt"/>
              </a:rPr>
              <a:t>th</a:t>
            </a:r>
            <a:r>
              <a:rPr lang="en-US" sz="1600" b="1" i="1" dirty="0" smtClean="0">
                <a:solidFill>
                  <a:srgbClr val="004C22"/>
                </a:solidFill>
                <a:latin typeface="+mn-lt"/>
              </a:rPr>
              <a:t> 2014 </a:t>
            </a:r>
            <a:endParaRPr lang="en-US" sz="1600" i="1"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Funds establishment  </a:t>
            </a:r>
            <a:endParaRPr lang="en-US" sz="2800" b="1" dirty="0"/>
          </a:p>
        </p:txBody>
      </p:sp>
      <p:sp>
        <p:nvSpPr>
          <p:cNvPr id="10" name="TextBox 9"/>
          <p:cNvSpPr txBox="1"/>
          <p:nvPr/>
        </p:nvSpPr>
        <p:spPr>
          <a:xfrm>
            <a:off x="685800" y="1143000"/>
            <a:ext cx="7772400" cy="6150402"/>
          </a:xfrm>
          <a:prstGeom prst="rect">
            <a:avLst/>
          </a:prstGeom>
          <a:noFill/>
        </p:spPr>
        <p:txBody>
          <a:bodyPr wrap="square" rtlCol="0">
            <a:spAutoFit/>
          </a:bodyPr>
          <a:lstStyle/>
          <a:p>
            <a:pPr marL="514350" indent="-514350"/>
            <a:r>
              <a:rPr lang="en-US" b="1" u="sng" dirty="0" smtClean="0">
                <a:solidFill>
                  <a:srgbClr val="996633"/>
                </a:solidFill>
                <a:latin typeface="+mn-lt"/>
              </a:rPr>
              <a:t>Option 2: National &amp; Provincial funds</a:t>
            </a:r>
          </a:p>
          <a:p>
            <a:pPr marL="514350" indent="-514350">
              <a:buAutoNum type="romanLcParenBoth"/>
            </a:pPr>
            <a:r>
              <a:rPr lang="en-GB" dirty="0" smtClean="0">
                <a:solidFill>
                  <a:srgbClr val="996633"/>
                </a:solidFill>
                <a:latin typeface="+mn-lt"/>
              </a:rPr>
              <a:t>National REDD+ Fund belongs to VNFF but has separate Board of Directors &amp; Fund Management Unit; </a:t>
            </a:r>
            <a:endParaRPr lang="en-US" dirty="0" smtClean="0">
              <a:solidFill>
                <a:srgbClr val="996633"/>
              </a:solidFill>
              <a:latin typeface="+mn-lt"/>
            </a:endParaRPr>
          </a:p>
          <a:p>
            <a:pPr marL="514350" indent="-514350">
              <a:buAutoNum type="romanLcParenBoth"/>
            </a:pPr>
            <a:r>
              <a:rPr lang="en-US" dirty="0" smtClean="0">
                <a:solidFill>
                  <a:srgbClr val="996633"/>
                </a:solidFill>
                <a:latin typeface="+mn-lt"/>
              </a:rPr>
              <a:t>Provincial REDD+ Fund belongs to Provincial VNFF, with an organizational structure decided by the Chairman of PPC. </a:t>
            </a:r>
          </a:p>
          <a:p>
            <a:pPr marL="514350" indent="-514350"/>
            <a:r>
              <a:rPr lang="en-US" b="1" u="sng" dirty="0" smtClean="0">
                <a:solidFill>
                  <a:srgbClr val="996633"/>
                </a:solidFill>
                <a:latin typeface="+mn-lt"/>
              </a:rPr>
              <a:t>Advantages:</a:t>
            </a:r>
          </a:p>
          <a:p>
            <a:pPr marL="514350" indent="-514350">
              <a:buFont typeface="Arial" pitchFamily="34" charset="0"/>
              <a:buChar char="•"/>
            </a:pPr>
            <a:r>
              <a:rPr lang="en-US" dirty="0" smtClean="0">
                <a:solidFill>
                  <a:srgbClr val="996633"/>
                </a:solidFill>
                <a:latin typeface="+mn-lt"/>
              </a:rPr>
              <a:t> </a:t>
            </a:r>
            <a:r>
              <a:rPr lang="en-GB" dirty="0" smtClean="0">
                <a:solidFill>
                  <a:srgbClr val="996633"/>
                </a:solidFill>
                <a:latin typeface="+mn-lt"/>
              </a:rPr>
              <a:t>Advantages of the receipt, management &amp; use of REDD+ revenues from national &amp; provincial levels;</a:t>
            </a:r>
          </a:p>
          <a:p>
            <a:pPr marL="514350" indent="-514350">
              <a:buFont typeface="Arial" pitchFamily="34" charset="0"/>
              <a:buChar char="•"/>
            </a:pPr>
            <a:r>
              <a:rPr lang="en-GB" dirty="0" smtClean="0">
                <a:solidFill>
                  <a:srgbClr val="996633"/>
                </a:solidFill>
                <a:latin typeface="+mn-lt"/>
              </a:rPr>
              <a:t>Appropriate with Decision No. 799 dated on 27/06/2012 of PM;</a:t>
            </a:r>
          </a:p>
          <a:p>
            <a:pPr marL="514350" indent="-514350">
              <a:buFont typeface="Arial" pitchFamily="34" charset="0"/>
              <a:buChar char="•"/>
            </a:pPr>
            <a:r>
              <a:rPr lang="en-GB" dirty="0" smtClean="0">
                <a:solidFill>
                  <a:srgbClr val="996633"/>
                </a:solidFill>
                <a:latin typeface="+mn-lt"/>
              </a:rPr>
              <a:t>Provincial funds may be better placed to deal with small or local-level funding recipients.</a:t>
            </a:r>
            <a:endParaRPr lang="en-US" dirty="0" smtClean="0">
              <a:solidFill>
                <a:srgbClr val="996633"/>
              </a:solidFill>
              <a:latin typeface="+mn-lt"/>
            </a:endParaRPr>
          </a:p>
          <a:p>
            <a:pPr marL="514350" indent="-514350"/>
            <a:r>
              <a:rPr lang="en-US" b="1" u="sng" dirty="0" smtClean="0">
                <a:solidFill>
                  <a:srgbClr val="996633"/>
                </a:solidFill>
                <a:latin typeface="+mn-lt"/>
              </a:rPr>
              <a:t>Disadvantages:</a:t>
            </a:r>
          </a:p>
          <a:p>
            <a:pPr marL="514350" indent="-514350">
              <a:buFont typeface="Arial" pitchFamily="34" charset="0"/>
              <a:buChar char="•"/>
            </a:pPr>
            <a:r>
              <a:rPr lang="en-GB" dirty="0" smtClean="0">
                <a:solidFill>
                  <a:srgbClr val="996633"/>
                </a:solidFill>
                <a:latin typeface="+mn-lt"/>
              </a:rPr>
              <a:t>Provincial funds are not guaranteed the financial sources to ensure long-term operations;</a:t>
            </a:r>
          </a:p>
          <a:p>
            <a:pPr marL="514350" indent="-514350">
              <a:buFont typeface="Arial" pitchFamily="34" charset="0"/>
              <a:buChar char="•"/>
            </a:pPr>
            <a:r>
              <a:rPr lang="en-GB" dirty="0" smtClean="0">
                <a:solidFill>
                  <a:srgbClr val="996633"/>
                </a:solidFill>
                <a:latin typeface="+mn-lt"/>
              </a:rPr>
              <a:t>The large structure can be inflexible &amp; difficult to adapt to changing donors’ requests;</a:t>
            </a:r>
          </a:p>
          <a:p>
            <a:pPr marL="514350" indent="-514350">
              <a:buFont typeface="Arial" pitchFamily="34" charset="0"/>
              <a:buChar char="•"/>
            </a:pPr>
            <a:r>
              <a:rPr lang="en-GB" dirty="0" smtClean="0">
                <a:solidFill>
                  <a:srgbClr val="996633"/>
                </a:solidFill>
                <a:latin typeface="+mn-lt"/>
              </a:rPr>
              <a:t>It may be more difficult to ensure transparency when funding is managed by a large number of entities.</a:t>
            </a:r>
          </a:p>
          <a:p>
            <a:pPr marL="514350" indent="-514350">
              <a:buFont typeface="Arial" pitchFamily="34" charset="0"/>
              <a:buChar char="•"/>
            </a:pPr>
            <a:endParaRPr lang="en-GB" sz="2400" dirty="0" smtClean="0"/>
          </a:p>
          <a:p>
            <a:pPr marL="514350" indent="-514350">
              <a:buFont typeface="Arial" pitchFamily="34" charset="0"/>
              <a:buChar char="•"/>
            </a:pPr>
            <a:endParaRPr lang="en-US" sz="2400" dirty="0" smtClean="0">
              <a:solidFill>
                <a:srgbClr val="2D642D"/>
              </a:solidFill>
              <a:latin typeface="+mn-lt"/>
            </a:endParaRPr>
          </a:p>
          <a:p>
            <a:pPr marL="342900" indent="-342900">
              <a:lnSpc>
                <a:spcPts val="2600"/>
              </a:lnSpc>
              <a:buFont typeface="Wingdings" panose="05000000000000000000" pitchFamily="2" charset="2"/>
              <a:buChar char="v"/>
            </a:pPr>
            <a:endParaRPr lang="en-US" sz="2400" b="1" dirty="0">
              <a:solidFill>
                <a:srgbClr val="C00000"/>
              </a:solidFill>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Objectives  </a:t>
            </a:r>
            <a:endParaRPr lang="en-US" sz="2800" b="1" dirty="0"/>
          </a:p>
        </p:txBody>
      </p:sp>
      <p:sp>
        <p:nvSpPr>
          <p:cNvPr id="10" name="TextBox 9"/>
          <p:cNvSpPr txBox="1"/>
          <p:nvPr/>
        </p:nvSpPr>
        <p:spPr>
          <a:xfrm>
            <a:off x="609600" y="1219200"/>
            <a:ext cx="7772400" cy="5873403"/>
          </a:xfrm>
          <a:prstGeom prst="rect">
            <a:avLst/>
          </a:prstGeom>
          <a:noFill/>
        </p:spPr>
        <p:txBody>
          <a:bodyPr wrap="square" rtlCol="0">
            <a:spAutoFit/>
          </a:bodyPr>
          <a:lstStyle/>
          <a:p>
            <a:pPr marL="514350" indent="-514350">
              <a:buFont typeface="+mj-lt"/>
              <a:buAutoNum type="arabicPeriod"/>
            </a:pPr>
            <a:r>
              <a:rPr lang="en-US" b="1" dirty="0" smtClean="0">
                <a:solidFill>
                  <a:srgbClr val="2D642D"/>
                </a:solidFill>
                <a:latin typeface="+mn-lt"/>
              </a:rPr>
              <a:t>The main objective: </a:t>
            </a:r>
          </a:p>
          <a:p>
            <a:pPr marL="514350" indent="-514350">
              <a:buFont typeface="+mj-lt"/>
              <a:buAutoNum type="alphaLcParenR"/>
            </a:pPr>
            <a:r>
              <a:rPr lang="en-US" dirty="0" smtClean="0">
                <a:solidFill>
                  <a:srgbClr val="2D642D"/>
                </a:solidFill>
                <a:latin typeface="+mn-lt"/>
              </a:rPr>
              <a:t>Implementation of REDD+ activities in compliance with the specific guidance on result based action &amp; result based finance from UNFCCC;</a:t>
            </a:r>
          </a:p>
          <a:p>
            <a:pPr marL="514350" indent="-514350">
              <a:buFont typeface="+mj-lt"/>
              <a:buAutoNum type="alphaLcParenR"/>
            </a:pPr>
            <a:r>
              <a:rPr lang="en-US" dirty="0" smtClean="0">
                <a:solidFill>
                  <a:srgbClr val="2D642D"/>
                </a:solidFill>
                <a:latin typeface="+mn-lt"/>
              </a:rPr>
              <a:t>Implementation of the NRAP &amp; the PRAP; </a:t>
            </a:r>
          </a:p>
          <a:p>
            <a:pPr marL="514350" indent="-514350">
              <a:buFont typeface="+mj-lt"/>
              <a:buAutoNum type="alphaLcParenR"/>
            </a:pPr>
            <a:r>
              <a:rPr lang="en-US" dirty="0" smtClean="0">
                <a:solidFill>
                  <a:srgbClr val="2D642D"/>
                </a:solidFill>
                <a:latin typeface="+mn-lt"/>
              </a:rPr>
              <a:t>Contribute to the achievement of the MARD GHG emission reduction target by 20% by 2020 &amp; to implementation of the National Forest Protection &amp; Development Plan in line with the  National Forest Development Strategy &amp; of the National Climate Change Strategy &amp; National Green Growth Strategy.</a:t>
            </a:r>
          </a:p>
          <a:p>
            <a:pPr marL="514350" indent="-514350">
              <a:buFont typeface="+mj-lt"/>
              <a:buAutoNum type="alphaLcParenR"/>
            </a:pPr>
            <a:endParaRPr lang="en-US" b="1" dirty="0" smtClean="0">
              <a:solidFill>
                <a:srgbClr val="2D642D"/>
              </a:solidFill>
              <a:latin typeface="+mn-lt"/>
            </a:endParaRPr>
          </a:p>
          <a:p>
            <a:pPr marL="514350" indent="-514350"/>
            <a:r>
              <a:rPr lang="en-US" b="1" dirty="0" smtClean="0">
                <a:solidFill>
                  <a:srgbClr val="2D642D"/>
                </a:solidFill>
                <a:latin typeface="+mn-lt"/>
              </a:rPr>
              <a:t>2. The specific objectives:</a:t>
            </a:r>
          </a:p>
          <a:p>
            <a:pPr marL="514350" indent="-514350">
              <a:buAutoNum type="alphaLcParenR"/>
            </a:pPr>
            <a:r>
              <a:rPr lang="en-US" dirty="0" smtClean="0">
                <a:solidFill>
                  <a:srgbClr val="2D642D"/>
                </a:solidFill>
                <a:latin typeface="+mn-lt"/>
              </a:rPr>
              <a:t>Mobilize &amp; receive contributions &amp; grants provided by foreign countries, organizations or individuals for REDD+;</a:t>
            </a:r>
          </a:p>
          <a:p>
            <a:pPr marL="514350" indent="-514350">
              <a:buAutoNum type="alphaLcParenR"/>
            </a:pPr>
            <a:r>
              <a:rPr lang="en-US" dirty="0" smtClean="0">
                <a:solidFill>
                  <a:srgbClr val="2D642D"/>
                </a:solidFill>
                <a:latin typeface="+mn-lt"/>
              </a:rPr>
              <a:t>Manage &amp; disburse REDD+ payments for: (</a:t>
            </a:r>
            <a:r>
              <a:rPr lang="en-US" dirty="0" err="1" smtClean="0">
                <a:solidFill>
                  <a:srgbClr val="2D642D"/>
                </a:solidFill>
                <a:latin typeface="+mn-lt"/>
              </a:rPr>
              <a:t>i</a:t>
            </a:r>
            <a:r>
              <a:rPr lang="en-US" dirty="0" smtClean="0">
                <a:solidFill>
                  <a:srgbClr val="2D642D"/>
                </a:solidFill>
                <a:latin typeface="+mn-lt"/>
              </a:rPr>
              <a:t>) Operation of REDD+ (NFMS, SIS…); (ii) national policies &amp; measure in line with the NRA; (iii) development of new PRAPs; (iv) Implementation of existing PRAPs; &amp; (iv) others (ER program, support government research, operation cost of the NRF)</a:t>
            </a:r>
          </a:p>
          <a:p>
            <a:pPr marL="514350" indent="-514350"/>
            <a:endParaRPr lang="en-US" sz="2400" dirty="0" smtClean="0">
              <a:solidFill>
                <a:srgbClr val="2D642D"/>
              </a:solidFill>
              <a:latin typeface="+mn-lt"/>
            </a:endParaRPr>
          </a:p>
          <a:p>
            <a:pPr marL="514350" indent="-514350">
              <a:buFont typeface="+mj-lt"/>
              <a:buAutoNum type="arabicPeriod"/>
            </a:pPr>
            <a:endParaRPr lang="en-US" sz="2400" dirty="0" smtClean="0">
              <a:solidFill>
                <a:srgbClr val="2D642D"/>
              </a:solidFill>
              <a:latin typeface="+mn-lt"/>
            </a:endParaRPr>
          </a:p>
          <a:p>
            <a:pPr marL="342900" indent="-342900">
              <a:lnSpc>
                <a:spcPts val="2600"/>
              </a:lnSpc>
              <a:buFont typeface="Wingdings" panose="05000000000000000000" pitchFamily="2" charset="2"/>
              <a:buChar char="v"/>
            </a:pPr>
            <a:endParaRPr lang="en-US" sz="2400" b="1" dirty="0">
              <a:solidFill>
                <a:srgbClr val="C00000"/>
              </a:solidFill>
              <a:latin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en-US" sz="2800" b="1" dirty="0" smtClean="0">
                <a:solidFill>
                  <a:srgbClr val="004C22"/>
                </a:solidFill>
              </a:rPr>
              <a:t>Interim structure</a:t>
            </a:r>
            <a:r>
              <a:rPr lang="de-DE" sz="2800" b="1" dirty="0" smtClean="0">
                <a:solidFill>
                  <a:srgbClr val="2D642D"/>
                </a:solidFill>
              </a:rPr>
              <a:t>  </a:t>
            </a:r>
            <a:endParaRPr lang="en-US" sz="2800" b="1" dirty="0"/>
          </a:p>
        </p:txBody>
      </p:sp>
      <p:sp>
        <p:nvSpPr>
          <p:cNvPr id="10" name="TextBox 9"/>
          <p:cNvSpPr txBox="1"/>
          <p:nvPr/>
        </p:nvSpPr>
        <p:spPr>
          <a:xfrm>
            <a:off x="304800" y="1143000"/>
            <a:ext cx="8458200" cy="707886"/>
          </a:xfrm>
          <a:prstGeom prst="rect">
            <a:avLst/>
          </a:prstGeom>
          <a:noFill/>
        </p:spPr>
        <p:txBody>
          <a:bodyPr wrap="square" rtlCol="0">
            <a:spAutoFit/>
          </a:bodyPr>
          <a:lstStyle/>
          <a:p>
            <a:pPr marL="514350" indent="-514350"/>
            <a:r>
              <a:rPr lang="en-US" sz="2000" dirty="0" smtClean="0">
                <a:solidFill>
                  <a:srgbClr val="2D642D"/>
                </a:solidFill>
                <a:latin typeface="+mn-lt"/>
              </a:rPr>
              <a:t>	Interim arrangements &amp; capacity building for transition with participation of donors &amp; multilateral organizations</a:t>
            </a:r>
            <a:endParaRPr lang="en-US" sz="2400" b="1" dirty="0">
              <a:solidFill>
                <a:srgbClr val="C00000"/>
              </a:solidFill>
              <a:latin typeface="+mn-lt"/>
            </a:endParaRPr>
          </a:p>
        </p:txBody>
      </p:sp>
      <p:sp>
        <p:nvSpPr>
          <p:cNvPr id="6" name="TextBox 5"/>
          <p:cNvSpPr txBox="1"/>
          <p:nvPr/>
        </p:nvSpPr>
        <p:spPr>
          <a:xfrm>
            <a:off x="762000" y="1905000"/>
            <a:ext cx="7924800" cy="1815882"/>
          </a:xfrm>
          <a:prstGeom prst="rect">
            <a:avLst/>
          </a:prstGeom>
          <a:noFill/>
        </p:spPr>
        <p:txBody>
          <a:bodyPr wrap="square" rtlCol="0">
            <a:spAutoFit/>
          </a:bodyPr>
          <a:lstStyle/>
          <a:p>
            <a:pPr marL="342900" lvl="0" indent="-342900">
              <a:buFont typeface="+mj-lt"/>
              <a:buAutoNum type="alphaLcParenR"/>
            </a:pPr>
            <a:r>
              <a:rPr lang="en-US" sz="1600" dirty="0" smtClean="0">
                <a:solidFill>
                  <a:srgbClr val="2D642D"/>
                </a:solidFill>
                <a:latin typeface="+mn-lt"/>
              </a:rPr>
              <a:t>Board of Directors: donors (Co-chair), UN &amp; World Bank; </a:t>
            </a:r>
          </a:p>
          <a:p>
            <a:pPr marL="342900" lvl="0" indent="-342900">
              <a:buFont typeface="+mj-lt"/>
              <a:buAutoNum type="alphaLcParenR"/>
            </a:pPr>
            <a:r>
              <a:rPr lang="en-US" sz="1600" dirty="0" smtClean="0">
                <a:solidFill>
                  <a:srgbClr val="2D642D"/>
                </a:solidFill>
                <a:latin typeface="+mn-lt"/>
              </a:rPr>
              <a:t>Management Unit – international expert(s) with knowledge of REDD+ to work with &amp; build capacity of national staff in investment planning, program management, M&amp;E, safeguards, results-based payments for REDD+ etc.</a:t>
            </a:r>
          </a:p>
          <a:p>
            <a:pPr marL="342900" lvl="0" indent="-342900">
              <a:buFont typeface="+mj-lt"/>
              <a:buAutoNum type="alphaLcParenR"/>
            </a:pPr>
            <a:r>
              <a:rPr lang="en-US" sz="1600" dirty="0" smtClean="0">
                <a:solidFill>
                  <a:srgbClr val="2D642D"/>
                </a:solidFill>
                <a:latin typeface="+mn-lt"/>
              </a:rPr>
              <a:t>Technical Advisory Panel – international consultants &amp; quality assurance by UN-REDD, FCPF etc.</a:t>
            </a:r>
          </a:p>
          <a:p>
            <a:pPr marL="342900" lvl="0" indent="-342900">
              <a:buFont typeface="+mj-lt"/>
              <a:buAutoNum type="alphaLcParenR"/>
            </a:pPr>
            <a:r>
              <a:rPr lang="en-US" sz="1600" dirty="0" smtClean="0">
                <a:solidFill>
                  <a:srgbClr val="2D642D"/>
                </a:solidFill>
                <a:latin typeface="+mn-lt"/>
              </a:rPr>
              <a:t>Trustee – interim trustee arrangements until national trustee is identified	.</a:t>
            </a:r>
            <a:endParaRPr lang="en-US" sz="1600" dirty="0">
              <a:solidFill>
                <a:srgbClr val="2D642D"/>
              </a:solidFill>
              <a:latin typeface="+mn-lt"/>
            </a:endParaRPr>
          </a:p>
        </p:txBody>
      </p:sp>
      <p:sp>
        <p:nvSpPr>
          <p:cNvPr id="7" name="TextBox 6"/>
          <p:cNvSpPr txBox="1"/>
          <p:nvPr/>
        </p:nvSpPr>
        <p:spPr>
          <a:xfrm>
            <a:off x="1066800" y="4114800"/>
            <a:ext cx="4343400" cy="1815882"/>
          </a:xfrm>
          <a:prstGeom prst="rect">
            <a:avLst/>
          </a:prstGeom>
          <a:noFill/>
        </p:spPr>
        <p:txBody>
          <a:bodyPr wrap="square" rtlCol="0">
            <a:spAutoFit/>
          </a:bodyPr>
          <a:lstStyle/>
          <a:p>
            <a:r>
              <a:rPr lang="en-US" sz="1600" dirty="0" smtClean="0">
                <a:solidFill>
                  <a:srgbClr val="2D642D"/>
                </a:solidFill>
                <a:latin typeface="+mn-lt"/>
              </a:rPr>
              <a:t>When interim arrangements are decided, a capacity development &amp; transition plan will be prepared including the following information: Objectives (outputs &amp; outcomes); Activities; Timing; Milestones &amp; indicators; Costs; Input; Implementation; responsibility; Risks &amp; risk management actions.</a:t>
            </a:r>
            <a:endParaRPr lang="en-US" sz="1600" dirty="0">
              <a:latin typeface="+mn-lt"/>
            </a:endParaRPr>
          </a:p>
        </p:txBody>
      </p:sp>
      <p:sp>
        <p:nvSpPr>
          <p:cNvPr id="8" name="Rounded Rectangle 7"/>
          <p:cNvSpPr/>
          <p:nvPr/>
        </p:nvSpPr>
        <p:spPr>
          <a:xfrm>
            <a:off x="6096000" y="4114800"/>
            <a:ext cx="2286000" cy="2035864"/>
          </a:xfrm>
          <a:prstGeom prst="roundRect">
            <a:avLst/>
          </a:prstGeom>
          <a:blipFill dpi="0" rotWithShape="1">
            <a:blip r:embed="rId3" cstate="print">
              <a:extLst>
                <a:ext uri="{28A0092B-C50C-407E-A947-70E740481C1C}">
                  <a14:useLocalDpi xmlns:a14="http://schemas.microsoft.com/office/drawing/2010/main" xmlns="" val="0"/>
                </a:ext>
              </a:extLst>
            </a:blip>
            <a:srcRect/>
            <a:stretch>
              <a:fillRect/>
            </a:stretch>
          </a:blipFill>
          <a:ln>
            <a:solidFill>
              <a:srgbClr val="2D64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utoShape 4"/>
          <p:cNvSpPr>
            <a:spLocks noChangeArrowheads="1"/>
          </p:cNvSpPr>
          <p:nvPr/>
        </p:nvSpPr>
        <p:spPr bwMode="auto">
          <a:xfrm>
            <a:off x="990600" y="4114800"/>
            <a:ext cx="4343400" cy="1981200"/>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en-US" sz="2800" b="1" dirty="0" smtClean="0">
                <a:solidFill>
                  <a:srgbClr val="004C22"/>
                </a:solidFill>
              </a:rPr>
              <a:t>Board of Directors</a:t>
            </a:r>
            <a:r>
              <a:rPr lang="de-DE" sz="2800" b="1" dirty="0" smtClean="0">
                <a:solidFill>
                  <a:srgbClr val="2D642D"/>
                </a:solidFill>
              </a:rPr>
              <a:t>  </a:t>
            </a:r>
            <a:endParaRPr lang="en-US" sz="2800" b="1" dirty="0"/>
          </a:p>
        </p:txBody>
      </p:sp>
      <p:sp>
        <p:nvSpPr>
          <p:cNvPr id="10" name="TextBox 9"/>
          <p:cNvSpPr txBox="1"/>
          <p:nvPr/>
        </p:nvSpPr>
        <p:spPr>
          <a:xfrm>
            <a:off x="228600" y="1295400"/>
            <a:ext cx="8229600" cy="707886"/>
          </a:xfrm>
          <a:prstGeom prst="rect">
            <a:avLst/>
          </a:prstGeom>
          <a:noFill/>
        </p:spPr>
        <p:txBody>
          <a:bodyPr wrap="square" rtlCol="0">
            <a:spAutoFit/>
          </a:bodyPr>
          <a:lstStyle/>
          <a:p>
            <a:pPr marL="514350" indent="-514350"/>
            <a:r>
              <a:rPr lang="en-US" sz="2000" dirty="0" smtClean="0">
                <a:solidFill>
                  <a:srgbClr val="2D642D"/>
                </a:solidFill>
              </a:rPr>
              <a:t>	</a:t>
            </a:r>
            <a:r>
              <a:rPr lang="en-US" sz="2000" dirty="0" smtClean="0">
                <a:solidFill>
                  <a:srgbClr val="2D642D"/>
                </a:solidFill>
                <a:latin typeface="+mn-lt"/>
              </a:rPr>
              <a:t>Multi-stakeholder Board of Directors including a representative of international donors as a co-chair, &amp; civil society representative.</a:t>
            </a:r>
          </a:p>
        </p:txBody>
      </p:sp>
      <p:sp>
        <p:nvSpPr>
          <p:cNvPr id="5" name="TextBox 4"/>
          <p:cNvSpPr txBox="1"/>
          <p:nvPr/>
        </p:nvSpPr>
        <p:spPr>
          <a:xfrm>
            <a:off x="685800" y="2133600"/>
            <a:ext cx="7696200" cy="4016484"/>
          </a:xfrm>
          <a:prstGeom prst="rect">
            <a:avLst/>
          </a:prstGeom>
          <a:noFill/>
        </p:spPr>
        <p:txBody>
          <a:bodyPr wrap="square" rtlCol="0">
            <a:spAutoFit/>
          </a:bodyPr>
          <a:lstStyle/>
          <a:p>
            <a:pPr marL="342900" lvl="0" indent="-342900">
              <a:buAutoNum type="arabicPeriod"/>
            </a:pPr>
            <a:r>
              <a:rPr lang="en-US" sz="1700" dirty="0" smtClean="0">
                <a:solidFill>
                  <a:srgbClr val="2D642D"/>
                </a:solidFill>
                <a:latin typeface="+mn-lt"/>
              </a:rPr>
              <a:t>Vice Minister of Agriculture &amp; Rural Development (MARD) in charge of Forestry – (as chair);</a:t>
            </a:r>
          </a:p>
          <a:p>
            <a:pPr marL="342900" lvl="0" indent="-342900">
              <a:buAutoNum type="arabicPeriod"/>
            </a:pPr>
            <a:r>
              <a:rPr lang="en-US" sz="1700" dirty="0" smtClean="0">
                <a:solidFill>
                  <a:srgbClr val="2D642D"/>
                </a:solidFill>
                <a:latin typeface="+mn-lt"/>
              </a:rPr>
              <a:t>A representative of international donors as a Co-chair (when the fund has  more than one international donors, the  donor constituency format will be used)</a:t>
            </a:r>
          </a:p>
          <a:p>
            <a:pPr marL="342900" lvl="0" indent="-342900">
              <a:buAutoNum type="arabicPeriod"/>
            </a:pPr>
            <a:r>
              <a:rPr lang="en-US" sz="1700" dirty="0" smtClean="0">
                <a:solidFill>
                  <a:srgbClr val="2D642D"/>
                </a:solidFill>
                <a:latin typeface="+mn-lt"/>
              </a:rPr>
              <a:t>A Deputy Director General of the Viet Nam Administration of Forestry VNFOREST; </a:t>
            </a:r>
          </a:p>
          <a:p>
            <a:pPr marL="342900" lvl="0" indent="-342900">
              <a:buAutoNum type="arabicPeriod"/>
            </a:pPr>
            <a:r>
              <a:rPr lang="en-US" sz="1700" dirty="0" smtClean="0">
                <a:solidFill>
                  <a:srgbClr val="2D642D"/>
                </a:solidFill>
                <a:latin typeface="+mn-lt"/>
              </a:rPr>
              <a:t>A DG of MARD Finance Department;</a:t>
            </a:r>
          </a:p>
          <a:p>
            <a:pPr marL="342900" lvl="0" indent="-342900">
              <a:buAutoNum type="arabicPeriod"/>
            </a:pPr>
            <a:r>
              <a:rPr lang="en-US" sz="1700" dirty="0" smtClean="0">
                <a:solidFill>
                  <a:srgbClr val="2D642D"/>
                </a:solidFill>
                <a:latin typeface="+mn-lt"/>
              </a:rPr>
              <a:t>A DG of MARD’s International Cooperation Department;</a:t>
            </a:r>
          </a:p>
          <a:p>
            <a:pPr marL="342900" lvl="0" indent="-342900">
              <a:buAutoNum type="arabicPeriod"/>
            </a:pPr>
            <a:r>
              <a:rPr lang="en-US" sz="1700" dirty="0" smtClean="0">
                <a:solidFill>
                  <a:srgbClr val="2D642D"/>
                </a:solidFill>
                <a:latin typeface="+mn-lt"/>
              </a:rPr>
              <a:t>A DG or d/DG from the Ministry of Natural Resources &amp; the Environment;</a:t>
            </a:r>
          </a:p>
          <a:p>
            <a:pPr marL="342900" lvl="0" indent="-342900">
              <a:buAutoNum type="arabicPeriod"/>
            </a:pPr>
            <a:r>
              <a:rPr lang="en-US" sz="1700" dirty="0" smtClean="0">
                <a:solidFill>
                  <a:srgbClr val="2D642D"/>
                </a:solidFill>
                <a:latin typeface="+mn-lt"/>
              </a:rPr>
              <a:t>A DG or d/DG from the Ministry of Finance;</a:t>
            </a:r>
          </a:p>
          <a:p>
            <a:pPr marL="342900" lvl="0" indent="-342900">
              <a:buAutoNum type="arabicPeriod"/>
            </a:pPr>
            <a:r>
              <a:rPr lang="en-US" sz="1700" dirty="0" smtClean="0">
                <a:solidFill>
                  <a:srgbClr val="2D642D"/>
                </a:solidFill>
                <a:latin typeface="+mn-lt"/>
              </a:rPr>
              <a:t>A DG or d/DG from the Ministry of Planning &amp; Investment;</a:t>
            </a:r>
          </a:p>
          <a:p>
            <a:pPr marL="342900" lvl="0" indent="-342900">
              <a:buAutoNum type="arabicPeriod"/>
            </a:pPr>
            <a:r>
              <a:rPr lang="en-US" sz="1700" dirty="0" smtClean="0">
                <a:solidFill>
                  <a:srgbClr val="2D642D"/>
                </a:solidFill>
                <a:latin typeface="+mn-lt"/>
              </a:rPr>
              <a:t>A DG or d/DG from the Ministry of Industry &amp; Trade;</a:t>
            </a:r>
          </a:p>
          <a:p>
            <a:pPr marL="342900" lvl="0" indent="-342900">
              <a:buAutoNum type="arabicPeriod"/>
            </a:pPr>
            <a:r>
              <a:rPr lang="en-US" sz="1700" dirty="0" smtClean="0">
                <a:solidFill>
                  <a:srgbClr val="2D642D"/>
                </a:solidFill>
                <a:latin typeface="+mn-lt"/>
              </a:rPr>
              <a:t>A representative from CSO – self nomination;</a:t>
            </a:r>
          </a:p>
          <a:p>
            <a:pPr marL="342900" lvl="0" indent="-342900">
              <a:buAutoNum type="arabicPeriod"/>
            </a:pPr>
            <a:r>
              <a:rPr lang="en-US" sz="1700" dirty="0" smtClean="0">
                <a:solidFill>
                  <a:srgbClr val="2D642D"/>
                </a:solidFill>
                <a:latin typeface="+mn-lt"/>
              </a:rPr>
              <a:t>UN RC;</a:t>
            </a:r>
          </a:p>
          <a:p>
            <a:pPr marL="342900" lvl="0" indent="-342900">
              <a:buAutoNum type="arabicPeriod"/>
            </a:pPr>
            <a:r>
              <a:rPr lang="en-US" sz="1700" dirty="0" smtClean="0">
                <a:solidFill>
                  <a:srgbClr val="2D642D"/>
                </a:solidFill>
                <a:latin typeface="+mn-lt"/>
              </a:rPr>
              <a:t>World Bank/FCPF representative ;</a:t>
            </a:r>
          </a:p>
          <a:p>
            <a:pPr marL="342900" lvl="0" indent="-342900">
              <a:buAutoNum type="arabicPeriod"/>
            </a:pPr>
            <a:r>
              <a:rPr lang="en-US" sz="1700" dirty="0" smtClean="0">
                <a:solidFill>
                  <a:srgbClr val="2D642D"/>
                </a:solidFill>
                <a:latin typeface="+mn-lt"/>
              </a:rPr>
              <a:t>A representative from private sector.</a:t>
            </a:r>
            <a:endParaRPr lang="en-US" dirty="0">
              <a:latin typeface="+mn-lt"/>
            </a:endParaRPr>
          </a:p>
        </p:txBody>
      </p:sp>
      <p:sp>
        <p:nvSpPr>
          <p:cNvPr id="6" name="Hexagon 5"/>
          <p:cNvSpPr/>
          <p:nvPr/>
        </p:nvSpPr>
        <p:spPr>
          <a:xfrm>
            <a:off x="6858000" y="4495800"/>
            <a:ext cx="1828800" cy="1524000"/>
          </a:xfrm>
          <a:prstGeom prst="hexagon">
            <a:avLst>
              <a:gd name="adj" fmla="val 25000"/>
              <a:gd name="vf" fmla="val 115470"/>
            </a:avLst>
          </a:prstGeom>
          <a:blipFill dpi="0" rotWithShape="1">
            <a:blip r:embed="rId3" cstate="print">
              <a:extLst>
                <a:ext uri="{28A0092B-C50C-407E-A947-70E740481C1C}">
                  <a14:useLocalDpi xmlns="" xmlns:a14="http://schemas.microsoft.com/office/drawing/2010/main" val="0"/>
                </a:ext>
              </a:extLst>
            </a:blip>
            <a:srcRect/>
            <a:stretch>
              <a:fillRect/>
            </a:stretch>
          </a:blipFill>
          <a:ln>
            <a:solidFill>
              <a:srgbClr val="2D642D"/>
            </a:solidFill>
          </a:ln>
        </p:spPr>
        <p:style>
          <a:lnRef idx="2">
            <a:schemeClr val="accent3">
              <a:shade val="5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latin typeface="+mn-lt"/>
              </a:rPr>
              <a:t>II. </a:t>
            </a:r>
            <a:r>
              <a:rPr lang="en-US" sz="2800" b="1" dirty="0" smtClean="0">
                <a:solidFill>
                  <a:srgbClr val="004C22"/>
                </a:solidFill>
                <a:latin typeface="+mn-lt"/>
              </a:rPr>
              <a:t>NRF – </a:t>
            </a:r>
            <a:r>
              <a:rPr lang="en-US" sz="2400" b="1" dirty="0" smtClean="0">
                <a:solidFill>
                  <a:srgbClr val="004C22"/>
                </a:solidFill>
                <a:latin typeface="+mn-lt"/>
              </a:rPr>
              <a:t>Relationships between key stakeholders</a:t>
            </a:r>
            <a:r>
              <a:rPr lang="de-DE" sz="2400" b="1" dirty="0" smtClean="0">
                <a:solidFill>
                  <a:srgbClr val="2D642D"/>
                </a:solidFill>
                <a:latin typeface="+mn-lt"/>
              </a:rPr>
              <a:t>  </a:t>
            </a:r>
            <a:endParaRPr lang="en-US" sz="2400" b="1" dirty="0">
              <a:latin typeface="+mn-lt"/>
            </a:endParaRPr>
          </a:p>
        </p:txBody>
      </p:sp>
      <p:sp>
        <p:nvSpPr>
          <p:cNvPr id="6" name="AutoShape 4"/>
          <p:cNvSpPr>
            <a:spLocks noChangeArrowheads="1"/>
          </p:cNvSpPr>
          <p:nvPr/>
        </p:nvSpPr>
        <p:spPr bwMode="auto">
          <a:xfrm>
            <a:off x="4953000" y="3352800"/>
            <a:ext cx="1371600" cy="533399"/>
          </a:xfrm>
          <a:prstGeom prst="roundRect">
            <a:avLst>
              <a:gd name="adj" fmla="val 16667"/>
            </a:avLst>
          </a:prstGeom>
          <a:solidFill>
            <a:srgbClr val="2D642D"/>
          </a:solidFill>
          <a:ln w="38100">
            <a:solidFill>
              <a:srgbClr val="FFC000"/>
            </a:solidFill>
            <a:round/>
            <a:headEnd/>
            <a:tailEnd/>
          </a:ln>
        </p:spPr>
        <p:txBody>
          <a:bodyPr wrap="none"/>
          <a:lstStyle/>
          <a:p>
            <a:pPr algn="ctr"/>
            <a:r>
              <a:rPr lang="en-US" sz="1600" b="1" dirty="0" smtClean="0">
                <a:solidFill>
                  <a:schemeClr val="bg1"/>
                </a:solidFill>
                <a:cs typeface="Arial" charset="0"/>
              </a:rPr>
              <a:t>NRF</a:t>
            </a:r>
            <a:endParaRPr lang="en-US" sz="1600" b="1" dirty="0">
              <a:solidFill>
                <a:schemeClr val="bg1"/>
              </a:solidFill>
              <a:cs typeface="Arial" charset="0"/>
            </a:endParaRPr>
          </a:p>
        </p:txBody>
      </p:sp>
      <p:sp>
        <p:nvSpPr>
          <p:cNvPr id="29" name="AutoShape 4"/>
          <p:cNvSpPr>
            <a:spLocks noChangeArrowheads="1"/>
          </p:cNvSpPr>
          <p:nvPr/>
        </p:nvSpPr>
        <p:spPr bwMode="auto">
          <a:xfrm>
            <a:off x="3048000" y="3124200"/>
            <a:ext cx="3429000" cy="1447800"/>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sp>
        <p:nvSpPr>
          <p:cNvPr id="31" name="AutoShape 4"/>
          <p:cNvSpPr>
            <a:spLocks noChangeArrowheads="1"/>
          </p:cNvSpPr>
          <p:nvPr/>
        </p:nvSpPr>
        <p:spPr bwMode="auto">
          <a:xfrm>
            <a:off x="533400" y="1295400"/>
            <a:ext cx="1066801" cy="480052"/>
          </a:xfrm>
          <a:prstGeom prst="roundRect">
            <a:avLst>
              <a:gd name="adj" fmla="val 16667"/>
            </a:avLst>
          </a:prstGeom>
          <a:solidFill>
            <a:srgbClr val="78910A"/>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b="1" dirty="0" smtClean="0">
                <a:solidFill>
                  <a:schemeClr val="bg1"/>
                </a:solidFill>
                <a:latin typeface="+mj-lt"/>
              </a:rPr>
              <a:t>UNFCCC</a:t>
            </a:r>
          </a:p>
        </p:txBody>
      </p:sp>
      <p:sp>
        <p:nvSpPr>
          <p:cNvPr id="40" name="AutoShape 4"/>
          <p:cNvSpPr>
            <a:spLocks noChangeArrowheads="1"/>
          </p:cNvSpPr>
          <p:nvPr/>
        </p:nvSpPr>
        <p:spPr bwMode="auto">
          <a:xfrm>
            <a:off x="6629400" y="4191000"/>
            <a:ext cx="2041794" cy="6858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Entities with access</a:t>
            </a:r>
          </a:p>
        </p:txBody>
      </p:sp>
      <p:sp>
        <p:nvSpPr>
          <p:cNvPr id="84" name="AutoShape 4"/>
          <p:cNvSpPr>
            <a:spLocks noChangeArrowheads="1"/>
          </p:cNvSpPr>
          <p:nvPr/>
        </p:nvSpPr>
        <p:spPr bwMode="auto">
          <a:xfrm>
            <a:off x="457200" y="3048000"/>
            <a:ext cx="1219200" cy="609600"/>
          </a:xfrm>
          <a:prstGeom prst="roundRect">
            <a:avLst>
              <a:gd name="adj" fmla="val 16667"/>
            </a:avLst>
          </a:prstGeom>
          <a:solidFill>
            <a:srgbClr val="79853B"/>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MARD</a:t>
            </a:r>
          </a:p>
          <a:p>
            <a:pPr algn="ctr">
              <a:defRPr/>
            </a:pPr>
            <a:r>
              <a:rPr lang="en-US" sz="1200" dirty="0" smtClean="0">
                <a:solidFill>
                  <a:schemeClr val="bg1"/>
                </a:solidFill>
                <a:latin typeface="+mj-lt"/>
              </a:rPr>
              <a:t>(VRO/NRSC)</a:t>
            </a:r>
          </a:p>
        </p:txBody>
      </p:sp>
      <p:sp>
        <p:nvSpPr>
          <p:cNvPr id="85" name="AutoShape 4"/>
          <p:cNvSpPr>
            <a:spLocks noChangeArrowheads="1"/>
          </p:cNvSpPr>
          <p:nvPr/>
        </p:nvSpPr>
        <p:spPr bwMode="auto">
          <a:xfrm>
            <a:off x="1600200" y="1905000"/>
            <a:ext cx="2743200" cy="6858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b="1" dirty="0" smtClean="0">
                <a:solidFill>
                  <a:schemeClr val="bg1"/>
                </a:solidFill>
                <a:latin typeface="+mj-lt"/>
              </a:rPr>
              <a:t>Donor communities</a:t>
            </a:r>
          </a:p>
          <a:p>
            <a:pPr algn="ctr">
              <a:defRPr/>
            </a:pPr>
            <a:r>
              <a:rPr lang="en-US" sz="1400" dirty="0" smtClean="0">
                <a:solidFill>
                  <a:schemeClr val="bg1"/>
                </a:solidFill>
                <a:latin typeface="+mj-lt"/>
              </a:rPr>
              <a:t>(bilateral &amp; multilateral agreement)</a:t>
            </a:r>
          </a:p>
          <a:p>
            <a:pPr algn="ctr">
              <a:defRPr/>
            </a:pPr>
            <a:r>
              <a:rPr lang="en-US" sz="1400" dirty="0" smtClean="0">
                <a:solidFill>
                  <a:schemeClr val="bg1"/>
                </a:solidFill>
                <a:latin typeface="+mj-lt"/>
              </a:rPr>
              <a:t>(GCF, FCPF etc.)</a:t>
            </a:r>
          </a:p>
        </p:txBody>
      </p:sp>
      <p:sp>
        <p:nvSpPr>
          <p:cNvPr id="86" name="AutoShape 4"/>
          <p:cNvSpPr>
            <a:spLocks noChangeArrowheads="1"/>
          </p:cNvSpPr>
          <p:nvPr/>
        </p:nvSpPr>
        <p:spPr bwMode="auto">
          <a:xfrm>
            <a:off x="2209800" y="3352800"/>
            <a:ext cx="1295400" cy="6858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MARD/MPI</a:t>
            </a:r>
          </a:p>
        </p:txBody>
      </p:sp>
      <p:sp>
        <p:nvSpPr>
          <p:cNvPr id="87" name="AutoShape 4"/>
          <p:cNvSpPr>
            <a:spLocks noChangeArrowheads="1"/>
          </p:cNvSpPr>
          <p:nvPr/>
        </p:nvSpPr>
        <p:spPr bwMode="auto">
          <a:xfrm>
            <a:off x="6477000" y="1828800"/>
            <a:ext cx="2133600" cy="6858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Bank</a:t>
            </a:r>
          </a:p>
          <a:p>
            <a:pPr algn="ctr">
              <a:defRPr/>
            </a:pPr>
            <a:r>
              <a:rPr lang="en-US" sz="1400" dirty="0" smtClean="0">
                <a:solidFill>
                  <a:schemeClr val="bg1"/>
                </a:solidFill>
                <a:latin typeface="+mj-lt"/>
              </a:rPr>
              <a:t>(financial management)</a:t>
            </a:r>
          </a:p>
        </p:txBody>
      </p:sp>
      <p:sp>
        <p:nvSpPr>
          <p:cNvPr id="88" name="AutoShape 4"/>
          <p:cNvSpPr>
            <a:spLocks noChangeArrowheads="1"/>
          </p:cNvSpPr>
          <p:nvPr/>
        </p:nvSpPr>
        <p:spPr bwMode="auto">
          <a:xfrm>
            <a:off x="6629400" y="5486400"/>
            <a:ext cx="2041794" cy="6858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Beneficiaries</a:t>
            </a:r>
          </a:p>
        </p:txBody>
      </p:sp>
      <p:sp>
        <p:nvSpPr>
          <p:cNvPr id="89" name="TextBox 88"/>
          <p:cNvSpPr txBox="1"/>
          <p:nvPr/>
        </p:nvSpPr>
        <p:spPr>
          <a:xfrm>
            <a:off x="3581400" y="4191000"/>
            <a:ext cx="990600" cy="400110"/>
          </a:xfrm>
          <a:prstGeom prst="rect">
            <a:avLst/>
          </a:prstGeom>
          <a:noFill/>
        </p:spPr>
        <p:txBody>
          <a:bodyPr wrap="square" rtlCol="0">
            <a:spAutoFit/>
          </a:bodyPr>
          <a:lstStyle/>
          <a:p>
            <a:r>
              <a:rPr lang="en-US" sz="2000" b="1" dirty="0" smtClean="0">
                <a:solidFill>
                  <a:srgbClr val="2D642D"/>
                </a:solidFill>
              </a:rPr>
              <a:t>VNFF</a:t>
            </a:r>
            <a:endParaRPr lang="en-US" sz="2000" b="1" dirty="0">
              <a:solidFill>
                <a:srgbClr val="2D642D"/>
              </a:solidFill>
            </a:endParaRPr>
          </a:p>
        </p:txBody>
      </p:sp>
      <p:sp>
        <p:nvSpPr>
          <p:cNvPr id="90" name="TextBox 89"/>
          <p:cNvSpPr txBox="1"/>
          <p:nvPr/>
        </p:nvSpPr>
        <p:spPr>
          <a:xfrm>
            <a:off x="1524000" y="5181600"/>
            <a:ext cx="3657600" cy="1354217"/>
          </a:xfrm>
          <a:prstGeom prst="rect">
            <a:avLst/>
          </a:prstGeom>
          <a:noFill/>
        </p:spPr>
        <p:txBody>
          <a:bodyPr wrap="square" rtlCol="0">
            <a:spAutoFit/>
          </a:bodyPr>
          <a:lstStyle/>
          <a:p>
            <a:r>
              <a:rPr lang="en-US" sz="1400" dirty="0" smtClean="0">
                <a:solidFill>
                  <a:srgbClr val="2D642D"/>
                </a:solidFill>
                <a:latin typeface="+mn-lt"/>
              </a:rPr>
              <a:t> </a:t>
            </a:r>
            <a:r>
              <a:rPr lang="en-US" sz="1600" dirty="0" smtClean="0">
                <a:solidFill>
                  <a:srgbClr val="2D642D"/>
                </a:solidFill>
                <a:latin typeface="+mn-lt"/>
              </a:rPr>
              <a:t>Agreement</a:t>
            </a:r>
          </a:p>
          <a:p>
            <a:r>
              <a:rPr lang="en-US" sz="1600" dirty="0" smtClean="0">
                <a:solidFill>
                  <a:srgbClr val="2D642D"/>
                </a:solidFill>
                <a:latin typeface="+mn-lt"/>
              </a:rPr>
              <a:t> Fund transfer</a:t>
            </a:r>
          </a:p>
          <a:p>
            <a:r>
              <a:rPr lang="en-US" sz="1600" dirty="0" smtClean="0">
                <a:solidFill>
                  <a:srgbClr val="2D642D"/>
                </a:solidFill>
                <a:latin typeface="+mn-lt"/>
              </a:rPr>
              <a:t> Reporting/ data</a:t>
            </a:r>
          </a:p>
          <a:p>
            <a:r>
              <a:rPr lang="en-US" sz="1600" dirty="0" smtClean="0">
                <a:solidFill>
                  <a:srgbClr val="2D642D"/>
                </a:solidFill>
                <a:latin typeface="+mn-lt"/>
              </a:rPr>
              <a:t> Financial &amp; non-financial incentives</a:t>
            </a:r>
          </a:p>
          <a:p>
            <a:endParaRPr lang="en-US" dirty="0"/>
          </a:p>
        </p:txBody>
      </p:sp>
      <p:cxnSp>
        <p:nvCxnSpPr>
          <p:cNvPr id="95" name="Straight Arrow Connector 94"/>
          <p:cNvCxnSpPr/>
          <p:nvPr/>
        </p:nvCxnSpPr>
        <p:spPr>
          <a:xfrm rot="5400000">
            <a:off x="2553494" y="2932906"/>
            <a:ext cx="685006" cy="79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3505200" y="3505200"/>
            <a:ext cx="137160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a:off x="5715000" y="2286000"/>
            <a:ext cx="7620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a:off x="5715000" y="4724400"/>
            <a:ext cx="83820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5400000">
            <a:off x="5182394" y="2818606"/>
            <a:ext cx="10668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5296694" y="4304506"/>
            <a:ext cx="8382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4419600" y="2133600"/>
            <a:ext cx="19812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rot="5400000">
            <a:off x="6820694" y="3313906"/>
            <a:ext cx="16002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a:stCxn id="84" idx="0"/>
            <a:endCxn id="31" idx="2"/>
          </p:cNvCxnSpPr>
          <p:nvPr/>
        </p:nvCxnSpPr>
        <p:spPr>
          <a:xfrm rot="5400000" flipH="1" flipV="1">
            <a:off x="430526" y="2411726"/>
            <a:ext cx="1272548" cy="1"/>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rot="5400000">
            <a:off x="5296694" y="4076700"/>
            <a:ext cx="380206" cy="794"/>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10800000">
            <a:off x="1066800" y="4267200"/>
            <a:ext cx="4419600" cy="158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rot="5400000" flipH="1" flipV="1">
            <a:off x="762000" y="3962400"/>
            <a:ext cx="6096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a:endCxn id="86" idx="3"/>
          </p:cNvCxnSpPr>
          <p:nvPr/>
        </p:nvCxnSpPr>
        <p:spPr>
          <a:xfrm rot="10800000">
            <a:off x="3505200" y="3695701"/>
            <a:ext cx="1409700" cy="15249"/>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p:nvPr/>
        </p:nvCxnSpPr>
        <p:spPr>
          <a:xfrm rot="5400000" flipH="1" flipV="1">
            <a:off x="2324103" y="3009901"/>
            <a:ext cx="685799" cy="1"/>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a:endCxn id="31" idx="3"/>
          </p:cNvCxnSpPr>
          <p:nvPr/>
        </p:nvCxnSpPr>
        <p:spPr>
          <a:xfrm rot="10800000" flipV="1">
            <a:off x="1600202" y="1525588"/>
            <a:ext cx="1371599" cy="983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a:endCxn id="85" idx="0"/>
          </p:cNvCxnSpPr>
          <p:nvPr/>
        </p:nvCxnSpPr>
        <p:spPr>
          <a:xfrm rot="5400000">
            <a:off x="2781300" y="1714500"/>
            <a:ext cx="381000" cy="1588"/>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rot="5400000">
            <a:off x="6897688" y="3086894"/>
            <a:ext cx="988218" cy="794"/>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a:off x="7163991" y="3961209"/>
            <a:ext cx="454818" cy="158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a:endCxn id="6" idx="3"/>
          </p:cNvCxnSpPr>
          <p:nvPr/>
        </p:nvCxnSpPr>
        <p:spPr>
          <a:xfrm rot="10800000" flipV="1">
            <a:off x="6324600" y="3596650"/>
            <a:ext cx="1104900" cy="22850"/>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rot="10800000" flipV="1">
            <a:off x="6324600" y="3733800"/>
            <a:ext cx="1104900" cy="22850"/>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65" name="Right Arrow 164"/>
          <p:cNvSpPr/>
          <p:nvPr/>
        </p:nvSpPr>
        <p:spPr>
          <a:xfrm rot="5400000">
            <a:off x="7370068" y="5050532"/>
            <a:ext cx="576064" cy="228600"/>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7" name="Right Arrow 166"/>
          <p:cNvSpPr/>
          <p:nvPr/>
        </p:nvSpPr>
        <p:spPr>
          <a:xfrm flipV="1">
            <a:off x="914400" y="6096000"/>
            <a:ext cx="457200" cy="152400"/>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68" name="Straight Arrow Connector 167"/>
          <p:cNvCxnSpPr/>
          <p:nvPr/>
        </p:nvCxnSpPr>
        <p:spPr>
          <a:xfrm flipV="1">
            <a:off x="914400" y="5867400"/>
            <a:ext cx="533400" cy="1"/>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p:nvPr/>
        </p:nvCxnSpPr>
        <p:spPr>
          <a:xfrm>
            <a:off x="914400" y="5638800"/>
            <a:ext cx="5334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76" name="Straight Arrow Connector 175"/>
          <p:cNvCxnSpPr/>
          <p:nvPr/>
        </p:nvCxnSpPr>
        <p:spPr>
          <a:xfrm>
            <a:off x="914400" y="5410200"/>
            <a:ext cx="5334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78" name="TextBox 177"/>
          <p:cNvSpPr txBox="1"/>
          <p:nvPr/>
        </p:nvSpPr>
        <p:spPr>
          <a:xfrm>
            <a:off x="4724400" y="1828800"/>
            <a:ext cx="1295400" cy="276999"/>
          </a:xfrm>
          <a:prstGeom prst="rect">
            <a:avLst/>
          </a:prstGeom>
          <a:noFill/>
        </p:spPr>
        <p:txBody>
          <a:bodyPr wrap="square" rtlCol="0">
            <a:spAutoFit/>
          </a:bodyPr>
          <a:lstStyle/>
          <a:p>
            <a:r>
              <a:rPr lang="en-US" sz="1200" b="1" dirty="0" smtClean="0">
                <a:solidFill>
                  <a:srgbClr val="2D642D"/>
                </a:solidFill>
                <a:latin typeface="+mn-lt"/>
              </a:rPr>
              <a:t>Payment</a:t>
            </a:r>
            <a:endParaRPr lang="en-US" sz="1200" b="1" dirty="0">
              <a:solidFill>
                <a:srgbClr val="2D642D"/>
              </a:solidFill>
              <a:latin typeface="+mn-lt"/>
            </a:endParaRPr>
          </a:p>
        </p:txBody>
      </p:sp>
      <p:sp>
        <p:nvSpPr>
          <p:cNvPr id="180" name="TextBox 179"/>
          <p:cNvSpPr txBox="1"/>
          <p:nvPr/>
        </p:nvSpPr>
        <p:spPr>
          <a:xfrm>
            <a:off x="7696200" y="2667000"/>
            <a:ext cx="369332" cy="1371600"/>
          </a:xfrm>
          <a:prstGeom prst="rect">
            <a:avLst/>
          </a:prstGeom>
          <a:noFill/>
        </p:spPr>
        <p:txBody>
          <a:bodyPr vert="vert270" wrap="square" rtlCol="0">
            <a:spAutoFit/>
          </a:bodyPr>
          <a:lstStyle/>
          <a:p>
            <a:r>
              <a:rPr lang="en-US" sz="1200" b="1" dirty="0" smtClean="0">
                <a:solidFill>
                  <a:srgbClr val="2D642D"/>
                </a:solidFill>
                <a:latin typeface="+mn-lt"/>
              </a:rPr>
              <a:t>Makes payments</a:t>
            </a:r>
            <a:endParaRPr lang="en-US" sz="1200" b="1" dirty="0">
              <a:solidFill>
                <a:srgbClr val="2D642D"/>
              </a:solidFill>
              <a:latin typeface="+mn-lt"/>
            </a:endParaRPr>
          </a:p>
        </p:txBody>
      </p:sp>
      <p:sp>
        <p:nvSpPr>
          <p:cNvPr id="181" name="TextBox 180"/>
          <p:cNvSpPr txBox="1"/>
          <p:nvPr/>
        </p:nvSpPr>
        <p:spPr>
          <a:xfrm>
            <a:off x="6553200" y="3276600"/>
            <a:ext cx="838200" cy="276999"/>
          </a:xfrm>
          <a:prstGeom prst="rect">
            <a:avLst/>
          </a:prstGeom>
          <a:noFill/>
        </p:spPr>
        <p:txBody>
          <a:bodyPr wrap="square" rtlCol="0">
            <a:spAutoFit/>
          </a:bodyPr>
          <a:lstStyle/>
          <a:p>
            <a:r>
              <a:rPr lang="en-US" sz="1200" b="1" dirty="0" smtClean="0">
                <a:solidFill>
                  <a:srgbClr val="2D642D"/>
                </a:solidFill>
                <a:latin typeface="+mn-lt"/>
              </a:rPr>
              <a:t>Reports</a:t>
            </a:r>
            <a:endParaRPr lang="en-US" sz="1200" b="1" dirty="0">
              <a:solidFill>
                <a:srgbClr val="2D642D"/>
              </a:solidFill>
              <a:latin typeface="+mn-lt"/>
            </a:endParaRPr>
          </a:p>
        </p:txBody>
      </p:sp>
      <p:sp>
        <p:nvSpPr>
          <p:cNvPr id="183" name="TextBox 182"/>
          <p:cNvSpPr txBox="1"/>
          <p:nvPr/>
        </p:nvSpPr>
        <p:spPr>
          <a:xfrm>
            <a:off x="6629400" y="3810000"/>
            <a:ext cx="838200" cy="276999"/>
          </a:xfrm>
          <a:prstGeom prst="rect">
            <a:avLst/>
          </a:prstGeom>
          <a:noFill/>
        </p:spPr>
        <p:txBody>
          <a:bodyPr wrap="square" rtlCol="0">
            <a:spAutoFit/>
          </a:bodyPr>
          <a:lstStyle/>
          <a:p>
            <a:r>
              <a:rPr lang="en-US" sz="1200" b="1" dirty="0" smtClean="0">
                <a:solidFill>
                  <a:srgbClr val="2D642D"/>
                </a:solidFill>
                <a:latin typeface="+mn-lt"/>
              </a:rPr>
              <a:t>Reports</a:t>
            </a:r>
            <a:endParaRPr lang="en-US" sz="1200" b="1" dirty="0">
              <a:solidFill>
                <a:srgbClr val="2D642D"/>
              </a:solidFill>
              <a:latin typeface="+mn-lt"/>
            </a:endParaRPr>
          </a:p>
        </p:txBody>
      </p:sp>
      <p:sp>
        <p:nvSpPr>
          <p:cNvPr id="184" name="TextBox 183"/>
          <p:cNvSpPr txBox="1"/>
          <p:nvPr/>
        </p:nvSpPr>
        <p:spPr>
          <a:xfrm>
            <a:off x="4191000" y="3733800"/>
            <a:ext cx="838200" cy="276999"/>
          </a:xfrm>
          <a:prstGeom prst="rect">
            <a:avLst/>
          </a:prstGeom>
          <a:noFill/>
        </p:spPr>
        <p:txBody>
          <a:bodyPr wrap="square" rtlCol="0">
            <a:spAutoFit/>
          </a:bodyPr>
          <a:lstStyle/>
          <a:p>
            <a:r>
              <a:rPr lang="en-US" sz="1200" b="1" dirty="0" smtClean="0">
                <a:solidFill>
                  <a:srgbClr val="2D642D"/>
                </a:solidFill>
                <a:latin typeface="+mn-lt"/>
              </a:rPr>
              <a:t>Reports</a:t>
            </a:r>
            <a:endParaRPr lang="en-US" sz="1200" b="1" dirty="0">
              <a:solidFill>
                <a:srgbClr val="2D642D"/>
              </a:solidFill>
              <a:latin typeface="+mn-lt"/>
            </a:endParaRPr>
          </a:p>
        </p:txBody>
      </p:sp>
      <p:sp>
        <p:nvSpPr>
          <p:cNvPr id="185" name="TextBox 184"/>
          <p:cNvSpPr txBox="1"/>
          <p:nvPr/>
        </p:nvSpPr>
        <p:spPr>
          <a:xfrm>
            <a:off x="1676400" y="1524000"/>
            <a:ext cx="838200" cy="276999"/>
          </a:xfrm>
          <a:prstGeom prst="rect">
            <a:avLst/>
          </a:prstGeom>
          <a:noFill/>
        </p:spPr>
        <p:txBody>
          <a:bodyPr wrap="square" rtlCol="0">
            <a:spAutoFit/>
          </a:bodyPr>
          <a:lstStyle/>
          <a:p>
            <a:r>
              <a:rPr lang="en-US" sz="1200" b="1" dirty="0" smtClean="0">
                <a:solidFill>
                  <a:srgbClr val="2D642D"/>
                </a:solidFill>
                <a:latin typeface="+mn-lt"/>
              </a:rPr>
              <a:t>Data</a:t>
            </a:r>
            <a:endParaRPr lang="en-US" sz="1200" b="1" dirty="0">
              <a:solidFill>
                <a:srgbClr val="2D642D"/>
              </a:solidFill>
              <a:latin typeface="+mn-lt"/>
            </a:endParaRPr>
          </a:p>
        </p:txBody>
      </p:sp>
      <p:sp>
        <p:nvSpPr>
          <p:cNvPr id="186" name="TextBox 185"/>
          <p:cNvSpPr txBox="1"/>
          <p:nvPr/>
        </p:nvSpPr>
        <p:spPr>
          <a:xfrm>
            <a:off x="381000" y="2286000"/>
            <a:ext cx="685800" cy="646331"/>
          </a:xfrm>
          <a:prstGeom prst="rect">
            <a:avLst/>
          </a:prstGeom>
          <a:noFill/>
        </p:spPr>
        <p:txBody>
          <a:bodyPr wrap="square" rtlCol="0">
            <a:spAutoFit/>
          </a:bodyPr>
          <a:lstStyle/>
          <a:p>
            <a:r>
              <a:rPr lang="en-US" sz="1200" b="1" dirty="0" smtClean="0">
                <a:solidFill>
                  <a:srgbClr val="2D642D"/>
                </a:solidFill>
                <a:latin typeface="+mn-lt"/>
              </a:rPr>
              <a:t>Reports via MONRE</a:t>
            </a:r>
            <a:endParaRPr lang="en-US" sz="1200" b="1" dirty="0">
              <a:solidFill>
                <a:srgbClr val="2D642D"/>
              </a:solidFill>
              <a:latin typeface="+mn-lt"/>
            </a:endParaRPr>
          </a:p>
        </p:txBody>
      </p:sp>
      <p:sp>
        <p:nvSpPr>
          <p:cNvPr id="187" name="TextBox 186"/>
          <p:cNvSpPr txBox="1"/>
          <p:nvPr/>
        </p:nvSpPr>
        <p:spPr>
          <a:xfrm>
            <a:off x="1905000" y="2895600"/>
            <a:ext cx="685800" cy="276999"/>
          </a:xfrm>
          <a:prstGeom prst="rect">
            <a:avLst/>
          </a:prstGeom>
          <a:noFill/>
        </p:spPr>
        <p:txBody>
          <a:bodyPr wrap="square" rtlCol="0">
            <a:spAutoFit/>
          </a:bodyPr>
          <a:lstStyle/>
          <a:p>
            <a:r>
              <a:rPr lang="en-US" sz="1200" b="1" dirty="0" smtClean="0">
                <a:solidFill>
                  <a:srgbClr val="2D642D"/>
                </a:solidFill>
                <a:latin typeface="+mn-lt"/>
              </a:rPr>
              <a:t>Reports</a:t>
            </a:r>
            <a:endParaRPr lang="en-US" sz="1200" b="1" dirty="0">
              <a:solidFill>
                <a:srgbClr val="2D642D"/>
              </a:solidFill>
              <a:latin typeface="+mn-lt"/>
            </a:endParaRPr>
          </a:p>
        </p:txBody>
      </p:sp>
      <p:sp>
        <p:nvSpPr>
          <p:cNvPr id="188" name="TextBox 187"/>
          <p:cNvSpPr txBox="1"/>
          <p:nvPr/>
        </p:nvSpPr>
        <p:spPr>
          <a:xfrm>
            <a:off x="1752600" y="4343400"/>
            <a:ext cx="838200" cy="276999"/>
          </a:xfrm>
          <a:prstGeom prst="rect">
            <a:avLst/>
          </a:prstGeom>
          <a:noFill/>
        </p:spPr>
        <p:txBody>
          <a:bodyPr wrap="square" rtlCol="0">
            <a:spAutoFit/>
          </a:bodyPr>
          <a:lstStyle/>
          <a:p>
            <a:r>
              <a:rPr lang="en-US" sz="1200" b="1" dirty="0" smtClean="0">
                <a:solidFill>
                  <a:srgbClr val="2D642D"/>
                </a:solidFill>
                <a:latin typeface="+mn-lt"/>
              </a:rPr>
              <a:t>Data</a:t>
            </a:r>
            <a:endParaRPr lang="en-US" sz="1200" b="1" dirty="0">
              <a:solidFill>
                <a:srgbClr val="2D642D"/>
              </a:solidFill>
              <a:latin typeface="+mn-lt"/>
            </a:endParaRPr>
          </a:p>
        </p:txBody>
      </p:sp>
      <p:sp>
        <p:nvSpPr>
          <p:cNvPr id="189" name="TextBox 188"/>
          <p:cNvSpPr txBox="1"/>
          <p:nvPr/>
        </p:nvSpPr>
        <p:spPr>
          <a:xfrm>
            <a:off x="2895600" y="2667000"/>
            <a:ext cx="2438400" cy="276999"/>
          </a:xfrm>
          <a:prstGeom prst="rect">
            <a:avLst/>
          </a:prstGeom>
          <a:noFill/>
        </p:spPr>
        <p:txBody>
          <a:bodyPr wrap="square" rtlCol="0">
            <a:spAutoFit/>
          </a:bodyPr>
          <a:lstStyle/>
          <a:p>
            <a:r>
              <a:rPr lang="en-US" sz="1200" b="1" dirty="0" smtClean="0">
                <a:solidFill>
                  <a:srgbClr val="2D642D"/>
                </a:solidFill>
                <a:latin typeface="+mn-lt"/>
              </a:rPr>
              <a:t>Signs agreement</a:t>
            </a:r>
            <a:endParaRPr lang="en-US" sz="1200" b="1" dirty="0">
              <a:solidFill>
                <a:srgbClr val="2D642D"/>
              </a:solidFill>
              <a:latin typeface="+mn-lt"/>
            </a:endParaRPr>
          </a:p>
        </p:txBody>
      </p:sp>
      <p:sp>
        <p:nvSpPr>
          <p:cNvPr id="190" name="TextBox 189"/>
          <p:cNvSpPr txBox="1"/>
          <p:nvPr/>
        </p:nvSpPr>
        <p:spPr>
          <a:xfrm>
            <a:off x="5181600" y="4800600"/>
            <a:ext cx="1600200" cy="276999"/>
          </a:xfrm>
          <a:prstGeom prst="rect">
            <a:avLst/>
          </a:prstGeom>
          <a:noFill/>
        </p:spPr>
        <p:txBody>
          <a:bodyPr wrap="square" rtlCol="0">
            <a:spAutoFit/>
          </a:bodyPr>
          <a:lstStyle/>
          <a:p>
            <a:r>
              <a:rPr lang="en-US" sz="1200" b="1" dirty="0" smtClean="0">
                <a:solidFill>
                  <a:srgbClr val="2D642D"/>
                </a:solidFill>
                <a:latin typeface="+mn-lt"/>
              </a:rPr>
              <a:t>Signs grant agreement</a:t>
            </a:r>
            <a:endParaRPr lang="en-US" sz="1200" b="1" dirty="0">
              <a:solidFill>
                <a:srgbClr val="2D642D"/>
              </a:solidFill>
              <a:latin typeface="+mn-lt"/>
            </a:endParaRPr>
          </a:p>
        </p:txBody>
      </p:sp>
      <p:sp>
        <p:nvSpPr>
          <p:cNvPr id="192" name="TextBox 191"/>
          <p:cNvSpPr txBox="1"/>
          <p:nvPr/>
        </p:nvSpPr>
        <p:spPr>
          <a:xfrm>
            <a:off x="3429000" y="3200400"/>
            <a:ext cx="1600200" cy="276999"/>
          </a:xfrm>
          <a:prstGeom prst="rect">
            <a:avLst/>
          </a:prstGeom>
          <a:noFill/>
        </p:spPr>
        <p:txBody>
          <a:bodyPr wrap="square" rtlCol="0">
            <a:spAutoFit/>
          </a:bodyPr>
          <a:lstStyle/>
          <a:p>
            <a:r>
              <a:rPr lang="en-US" sz="1200" b="1" dirty="0" smtClean="0">
                <a:solidFill>
                  <a:srgbClr val="2D642D"/>
                </a:solidFill>
                <a:latin typeface="+mn-lt"/>
              </a:rPr>
              <a:t>Fund establishment</a:t>
            </a:r>
            <a:endParaRPr lang="en-US" sz="1200" b="1" dirty="0">
              <a:solidFill>
                <a:srgbClr val="2D642D"/>
              </a:solidFill>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Governance arrangements  </a:t>
            </a:r>
            <a:endParaRPr lang="en-US" sz="2800" b="1" dirty="0"/>
          </a:p>
        </p:txBody>
      </p:sp>
      <p:sp>
        <p:nvSpPr>
          <p:cNvPr id="40" name="AutoShape 4"/>
          <p:cNvSpPr>
            <a:spLocks noChangeArrowheads="1"/>
          </p:cNvSpPr>
          <p:nvPr/>
        </p:nvSpPr>
        <p:spPr bwMode="auto">
          <a:xfrm>
            <a:off x="6096000" y="4038600"/>
            <a:ext cx="2041794" cy="533400"/>
          </a:xfrm>
          <a:prstGeom prst="roundRect">
            <a:avLst>
              <a:gd name="adj" fmla="val 16667"/>
            </a:avLst>
          </a:prstGeom>
          <a:solidFill>
            <a:srgbClr val="79853B"/>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Entities with access</a:t>
            </a:r>
          </a:p>
        </p:txBody>
      </p:sp>
      <p:sp>
        <p:nvSpPr>
          <p:cNvPr id="84" name="AutoShape 4"/>
          <p:cNvSpPr>
            <a:spLocks noChangeArrowheads="1"/>
          </p:cNvSpPr>
          <p:nvPr/>
        </p:nvSpPr>
        <p:spPr bwMode="auto">
          <a:xfrm>
            <a:off x="914400" y="4038600"/>
            <a:ext cx="2133600" cy="5334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Management Unit</a:t>
            </a:r>
          </a:p>
        </p:txBody>
      </p:sp>
      <p:sp>
        <p:nvSpPr>
          <p:cNvPr id="85" name="AutoShape 4"/>
          <p:cNvSpPr>
            <a:spLocks noChangeArrowheads="1"/>
          </p:cNvSpPr>
          <p:nvPr/>
        </p:nvSpPr>
        <p:spPr bwMode="auto">
          <a:xfrm>
            <a:off x="838200" y="1752600"/>
            <a:ext cx="2362200" cy="6096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b="1" dirty="0" smtClean="0">
              <a:solidFill>
                <a:schemeClr val="bg1"/>
              </a:solidFill>
              <a:latin typeface="+mj-lt"/>
            </a:endParaRPr>
          </a:p>
          <a:p>
            <a:pPr algn="ctr">
              <a:defRPr/>
            </a:pPr>
            <a:r>
              <a:rPr lang="en-US" b="1" dirty="0" smtClean="0">
                <a:solidFill>
                  <a:schemeClr val="bg1"/>
                </a:solidFill>
                <a:latin typeface="+mj-lt"/>
              </a:rPr>
              <a:t>Board of Director</a:t>
            </a:r>
          </a:p>
          <a:p>
            <a:pPr algn="ctr">
              <a:defRPr/>
            </a:pPr>
            <a:endParaRPr lang="en-US" sz="1400" dirty="0" smtClean="0">
              <a:solidFill>
                <a:schemeClr val="bg1"/>
              </a:solidFill>
              <a:latin typeface="+mj-lt"/>
            </a:endParaRPr>
          </a:p>
        </p:txBody>
      </p:sp>
      <p:sp>
        <p:nvSpPr>
          <p:cNvPr id="86" name="AutoShape 4"/>
          <p:cNvSpPr>
            <a:spLocks noChangeArrowheads="1"/>
          </p:cNvSpPr>
          <p:nvPr/>
        </p:nvSpPr>
        <p:spPr bwMode="auto">
          <a:xfrm>
            <a:off x="3581400" y="5257800"/>
            <a:ext cx="2362200" cy="6096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Technical Advisor Panel</a:t>
            </a:r>
          </a:p>
        </p:txBody>
      </p:sp>
      <p:sp>
        <p:nvSpPr>
          <p:cNvPr id="87" name="AutoShape 4"/>
          <p:cNvSpPr>
            <a:spLocks noChangeArrowheads="1"/>
          </p:cNvSpPr>
          <p:nvPr/>
        </p:nvSpPr>
        <p:spPr bwMode="auto">
          <a:xfrm>
            <a:off x="5943600" y="1752600"/>
            <a:ext cx="2133600" cy="609600"/>
          </a:xfrm>
          <a:prstGeom prst="roundRect">
            <a:avLst>
              <a:gd name="adj" fmla="val 16667"/>
            </a:avLst>
          </a:prstGeom>
          <a:solidFill>
            <a:srgbClr val="DD5D4F"/>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Trustee</a:t>
            </a:r>
          </a:p>
        </p:txBody>
      </p:sp>
      <p:sp>
        <p:nvSpPr>
          <p:cNvPr id="178" name="TextBox 177"/>
          <p:cNvSpPr txBox="1"/>
          <p:nvPr/>
        </p:nvSpPr>
        <p:spPr>
          <a:xfrm>
            <a:off x="3886200" y="1752600"/>
            <a:ext cx="1295400" cy="307777"/>
          </a:xfrm>
          <a:prstGeom prst="rect">
            <a:avLst/>
          </a:prstGeom>
          <a:noFill/>
        </p:spPr>
        <p:txBody>
          <a:bodyPr wrap="square" rtlCol="0">
            <a:spAutoFit/>
          </a:bodyPr>
          <a:lstStyle/>
          <a:p>
            <a:r>
              <a:rPr lang="en-US" sz="1400" b="1" dirty="0" smtClean="0">
                <a:solidFill>
                  <a:srgbClr val="2D642D"/>
                </a:solidFill>
                <a:latin typeface="+mn-lt"/>
              </a:rPr>
              <a:t>Instructs</a:t>
            </a:r>
            <a:endParaRPr lang="en-US" sz="1400" b="1" dirty="0">
              <a:solidFill>
                <a:srgbClr val="2D642D"/>
              </a:solidFill>
              <a:latin typeface="+mn-lt"/>
            </a:endParaRPr>
          </a:p>
        </p:txBody>
      </p:sp>
      <p:sp>
        <p:nvSpPr>
          <p:cNvPr id="180" name="TextBox 179"/>
          <p:cNvSpPr txBox="1"/>
          <p:nvPr/>
        </p:nvSpPr>
        <p:spPr>
          <a:xfrm>
            <a:off x="7086600" y="2514600"/>
            <a:ext cx="400110" cy="1371600"/>
          </a:xfrm>
          <a:prstGeom prst="rect">
            <a:avLst/>
          </a:prstGeom>
          <a:noFill/>
        </p:spPr>
        <p:txBody>
          <a:bodyPr vert="vert270" wrap="square" rtlCol="0">
            <a:spAutoFit/>
          </a:bodyPr>
          <a:lstStyle/>
          <a:p>
            <a:r>
              <a:rPr lang="en-US" sz="1400" b="1" dirty="0" smtClean="0">
                <a:solidFill>
                  <a:srgbClr val="2D642D"/>
                </a:solidFill>
                <a:latin typeface="+mn-lt"/>
              </a:rPr>
              <a:t>Make payments</a:t>
            </a:r>
            <a:endParaRPr lang="en-US" sz="1400" b="1" dirty="0">
              <a:solidFill>
                <a:srgbClr val="2D642D"/>
              </a:solidFill>
              <a:latin typeface="+mn-lt"/>
            </a:endParaRPr>
          </a:p>
        </p:txBody>
      </p:sp>
      <p:sp>
        <p:nvSpPr>
          <p:cNvPr id="186" name="TextBox 185"/>
          <p:cNvSpPr txBox="1"/>
          <p:nvPr/>
        </p:nvSpPr>
        <p:spPr>
          <a:xfrm flipH="1">
            <a:off x="1447799" y="2667000"/>
            <a:ext cx="400110" cy="914400"/>
          </a:xfrm>
          <a:prstGeom prst="rect">
            <a:avLst/>
          </a:prstGeom>
          <a:noFill/>
        </p:spPr>
        <p:txBody>
          <a:bodyPr vert="vert270" wrap="square" rtlCol="0">
            <a:spAutoFit/>
          </a:bodyPr>
          <a:lstStyle/>
          <a:p>
            <a:r>
              <a:rPr lang="en-US" sz="1400" b="1" dirty="0" smtClean="0">
                <a:solidFill>
                  <a:srgbClr val="2D642D"/>
                </a:solidFill>
                <a:latin typeface="+mn-lt"/>
              </a:rPr>
              <a:t>Approves</a:t>
            </a:r>
            <a:endParaRPr lang="en-US" sz="1400" b="1" dirty="0">
              <a:solidFill>
                <a:srgbClr val="2D642D"/>
              </a:solidFill>
              <a:latin typeface="+mn-lt"/>
            </a:endParaRPr>
          </a:p>
        </p:txBody>
      </p:sp>
      <p:sp>
        <p:nvSpPr>
          <p:cNvPr id="187" name="TextBox 186"/>
          <p:cNvSpPr txBox="1"/>
          <p:nvPr/>
        </p:nvSpPr>
        <p:spPr>
          <a:xfrm>
            <a:off x="2209800" y="2362200"/>
            <a:ext cx="384721" cy="1676400"/>
          </a:xfrm>
          <a:prstGeom prst="rect">
            <a:avLst/>
          </a:prstGeom>
          <a:noFill/>
        </p:spPr>
        <p:txBody>
          <a:bodyPr vert="vert270" wrap="square" rtlCol="0">
            <a:spAutoFit/>
          </a:bodyPr>
          <a:lstStyle/>
          <a:p>
            <a:r>
              <a:rPr lang="en-US" sz="1300" b="1" dirty="0" smtClean="0">
                <a:solidFill>
                  <a:srgbClr val="2D642D"/>
                </a:solidFill>
                <a:latin typeface="+mn-lt"/>
              </a:rPr>
              <a:t>Recommends, Submits</a:t>
            </a:r>
            <a:endParaRPr lang="en-US" sz="1300" b="1" dirty="0">
              <a:solidFill>
                <a:srgbClr val="2D642D"/>
              </a:solidFill>
              <a:latin typeface="+mn-lt"/>
            </a:endParaRPr>
          </a:p>
        </p:txBody>
      </p:sp>
      <p:cxnSp>
        <p:nvCxnSpPr>
          <p:cNvPr id="55" name="Straight Arrow Connector 54"/>
          <p:cNvCxnSpPr>
            <a:stCxn id="87" idx="2"/>
          </p:cNvCxnSpPr>
          <p:nvPr/>
        </p:nvCxnSpPr>
        <p:spPr>
          <a:xfrm rot="5400000">
            <a:off x="6134100" y="3238500"/>
            <a:ext cx="17526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87" idx="1"/>
          </p:cNvCxnSpPr>
          <p:nvPr/>
        </p:nvCxnSpPr>
        <p:spPr>
          <a:xfrm>
            <a:off x="3201988" y="2057400"/>
            <a:ext cx="2741612"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10800000">
            <a:off x="3048000" y="4191000"/>
            <a:ext cx="2973388"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86" idx="1"/>
          </p:cNvCxnSpPr>
          <p:nvPr/>
        </p:nvCxnSpPr>
        <p:spPr>
          <a:xfrm rot="10800000">
            <a:off x="1981200" y="5562600"/>
            <a:ext cx="1600200" cy="1588"/>
          </a:xfrm>
          <a:prstGeom prst="line">
            <a:avLst/>
          </a:prstGeom>
          <a:ln w="38100">
            <a:solidFill>
              <a:srgbClr val="2D642D"/>
            </a:solidFill>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endCxn id="84" idx="2"/>
          </p:cNvCxnSpPr>
          <p:nvPr/>
        </p:nvCxnSpPr>
        <p:spPr>
          <a:xfrm rot="16200000" flipV="1">
            <a:off x="1486694" y="5066506"/>
            <a:ext cx="9906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16200000" flipV="1">
            <a:off x="1296194" y="3199606"/>
            <a:ext cx="16764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991394" y="3199606"/>
            <a:ext cx="16764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3886200" y="3886200"/>
            <a:ext cx="1828800" cy="307777"/>
          </a:xfrm>
          <a:prstGeom prst="rect">
            <a:avLst/>
          </a:prstGeom>
          <a:noFill/>
        </p:spPr>
        <p:txBody>
          <a:bodyPr wrap="square" rtlCol="0">
            <a:spAutoFit/>
          </a:bodyPr>
          <a:lstStyle/>
          <a:p>
            <a:r>
              <a:rPr lang="en-US" sz="1400" b="1" dirty="0" smtClean="0">
                <a:solidFill>
                  <a:srgbClr val="2D642D"/>
                </a:solidFill>
                <a:latin typeface="+mn-lt"/>
              </a:rPr>
              <a:t>Submit proposals</a:t>
            </a:r>
            <a:endParaRPr lang="en-US" sz="1400" b="1" dirty="0">
              <a:solidFill>
                <a:srgbClr val="2D642D"/>
              </a:solidFill>
              <a:latin typeface="+mn-lt"/>
            </a:endParaRPr>
          </a:p>
        </p:txBody>
      </p:sp>
      <p:sp>
        <p:nvSpPr>
          <p:cNvPr id="69" name="TextBox 68"/>
          <p:cNvSpPr txBox="1"/>
          <p:nvPr/>
        </p:nvSpPr>
        <p:spPr>
          <a:xfrm>
            <a:off x="2209800" y="5638800"/>
            <a:ext cx="1295400" cy="307777"/>
          </a:xfrm>
          <a:prstGeom prst="rect">
            <a:avLst/>
          </a:prstGeom>
          <a:noFill/>
        </p:spPr>
        <p:txBody>
          <a:bodyPr wrap="square" rtlCol="0">
            <a:spAutoFit/>
          </a:bodyPr>
          <a:lstStyle/>
          <a:p>
            <a:r>
              <a:rPr lang="en-US" sz="1400" b="1" dirty="0" smtClean="0">
                <a:solidFill>
                  <a:srgbClr val="2D642D"/>
                </a:solidFill>
                <a:latin typeface="+mn-lt"/>
              </a:rPr>
              <a:t>Recommends</a:t>
            </a:r>
            <a:endParaRPr lang="en-US" sz="1400" b="1" dirty="0">
              <a:solidFill>
                <a:srgbClr val="2D642D"/>
              </a:solidFill>
              <a:latin typeface="+mn-lt"/>
            </a:endParaRPr>
          </a:p>
        </p:txBody>
      </p:sp>
      <p:cxnSp>
        <p:nvCxnSpPr>
          <p:cNvPr id="22" name="Straight Arrow Connector 21"/>
          <p:cNvCxnSpPr/>
          <p:nvPr/>
        </p:nvCxnSpPr>
        <p:spPr>
          <a:xfrm>
            <a:off x="3048000" y="4419600"/>
            <a:ext cx="2971800" cy="1588"/>
          </a:xfrm>
          <a:prstGeom prst="straightConnector1">
            <a:avLst/>
          </a:prstGeom>
          <a:ln w="38100">
            <a:solidFill>
              <a:srgbClr val="FFC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40" idx="2"/>
          </p:cNvCxnSpPr>
          <p:nvPr/>
        </p:nvCxnSpPr>
        <p:spPr>
          <a:xfrm rot="16200000" flipV="1">
            <a:off x="6682649" y="5006248"/>
            <a:ext cx="914400" cy="45903"/>
          </a:xfrm>
          <a:prstGeom prst="straightConnector1">
            <a:avLst/>
          </a:prstGeom>
          <a:ln w="38100">
            <a:solidFill>
              <a:srgbClr val="FFC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86" idx="3"/>
          </p:cNvCxnSpPr>
          <p:nvPr/>
        </p:nvCxnSpPr>
        <p:spPr>
          <a:xfrm>
            <a:off x="5943600" y="5562600"/>
            <a:ext cx="1219200" cy="1588"/>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en-US" sz="2800" b="1" dirty="0" smtClean="0">
                <a:solidFill>
                  <a:srgbClr val="004C22"/>
                </a:solidFill>
              </a:rPr>
              <a:t>Sources of funding</a:t>
            </a:r>
            <a:r>
              <a:rPr lang="de-DE" sz="2800" b="1" dirty="0" smtClean="0">
                <a:solidFill>
                  <a:srgbClr val="2D642D"/>
                </a:solidFill>
              </a:rPr>
              <a:t>  </a:t>
            </a:r>
            <a:endParaRPr lang="en-US" sz="2800" b="1" dirty="0"/>
          </a:p>
        </p:txBody>
      </p:sp>
      <p:sp>
        <p:nvSpPr>
          <p:cNvPr id="10" name="TextBox 9"/>
          <p:cNvSpPr txBox="1"/>
          <p:nvPr/>
        </p:nvSpPr>
        <p:spPr>
          <a:xfrm>
            <a:off x="609600" y="1524000"/>
            <a:ext cx="8229600" cy="1938992"/>
          </a:xfrm>
          <a:prstGeom prst="rect">
            <a:avLst/>
          </a:prstGeom>
          <a:noFill/>
        </p:spPr>
        <p:txBody>
          <a:bodyPr wrap="square" rtlCol="0">
            <a:spAutoFit/>
          </a:bodyPr>
          <a:lstStyle/>
          <a:p>
            <a:pPr marL="514350" indent="-514350"/>
            <a:r>
              <a:rPr lang="en-US" sz="2000" dirty="0" smtClean="0">
                <a:solidFill>
                  <a:srgbClr val="2D642D"/>
                </a:solidFill>
              </a:rPr>
              <a:t>	</a:t>
            </a:r>
            <a:r>
              <a:rPr lang="en-US" sz="2000" b="1" dirty="0" smtClean="0">
                <a:solidFill>
                  <a:srgbClr val="2D642D"/>
                </a:solidFill>
              </a:rPr>
              <a:t>VRF may mobilize a variety of resources including:</a:t>
            </a:r>
          </a:p>
          <a:p>
            <a:pPr marL="514350" indent="-514350">
              <a:buAutoNum type="romanLcParenBoth"/>
            </a:pPr>
            <a:r>
              <a:rPr lang="en-US" sz="2000" dirty="0" smtClean="0">
                <a:solidFill>
                  <a:srgbClr val="2D642D"/>
                </a:solidFill>
                <a:latin typeface="+mn-lt"/>
              </a:rPr>
              <a:t>International contributions that do not follow Vietnam’s ODA management regulations such as REDD+ payments for emission reduction titles transferred;</a:t>
            </a:r>
          </a:p>
          <a:p>
            <a:pPr marL="514350" indent="-514350">
              <a:buAutoNum type="romanLcParenBoth"/>
            </a:pPr>
            <a:r>
              <a:rPr lang="en-US" sz="2000" dirty="0" smtClean="0">
                <a:solidFill>
                  <a:srgbClr val="2D642D"/>
                </a:solidFill>
                <a:latin typeface="+mn-lt"/>
              </a:rPr>
              <a:t>International grants that follow Vietnam’s ODA management regulations;</a:t>
            </a:r>
          </a:p>
          <a:p>
            <a:pPr marL="514350" indent="-514350">
              <a:buAutoNum type="romanLcParenBoth"/>
            </a:pPr>
            <a:r>
              <a:rPr lang="en-US" sz="2000" dirty="0" smtClean="0">
                <a:solidFill>
                  <a:srgbClr val="2D642D"/>
                </a:solidFill>
                <a:latin typeface="+mn-lt"/>
              </a:rPr>
              <a:t>Voluntary grants from domestics entities.	</a:t>
            </a:r>
            <a:endParaRPr lang="en-US" sz="2000" b="1" dirty="0">
              <a:solidFill>
                <a:srgbClr val="C00000"/>
              </a:solidFill>
              <a:latin typeface="+mn-lt"/>
            </a:endParaRPr>
          </a:p>
        </p:txBody>
      </p:sp>
      <p:sp>
        <p:nvSpPr>
          <p:cNvPr id="5" name="TextBox 4"/>
          <p:cNvSpPr txBox="1"/>
          <p:nvPr/>
        </p:nvSpPr>
        <p:spPr>
          <a:xfrm>
            <a:off x="838200" y="3962400"/>
            <a:ext cx="4419600" cy="1631216"/>
          </a:xfrm>
          <a:prstGeom prst="rect">
            <a:avLst/>
          </a:prstGeom>
          <a:noFill/>
        </p:spPr>
        <p:txBody>
          <a:bodyPr wrap="square" rtlCol="0">
            <a:spAutoFit/>
          </a:bodyPr>
          <a:lstStyle/>
          <a:p>
            <a:r>
              <a:rPr lang="en-US" sz="2000" dirty="0" smtClean="0">
                <a:solidFill>
                  <a:srgbClr val="2D642D"/>
                </a:solidFill>
                <a:latin typeface="+mn-lt"/>
              </a:rPr>
              <a:t>By targeting diverse funding sources the objective is to access Carbon Fund, Green Climate Fund &amp; become designated entity under UNFCCC to receive results-based payments</a:t>
            </a:r>
            <a:endParaRPr lang="en-US" sz="2000" dirty="0">
              <a:latin typeface="+mn-lt"/>
            </a:endParaRPr>
          </a:p>
        </p:txBody>
      </p:sp>
      <p:pic>
        <p:nvPicPr>
          <p:cNvPr id="6" name="Picture 2" descr="C:\Users\I\Ivos Ordner\Ivos Bilder\Cat Ba_October 2010\Best of\P1060209.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638800" y="3733800"/>
            <a:ext cx="2971800" cy="2201333"/>
          </a:xfrm>
          <a:prstGeom prst="roundRect">
            <a:avLst>
              <a:gd name="adj" fmla="val 8594"/>
            </a:avLst>
          </a:prstGeom>
          <a:solidFill>
            <a:srgbClr val="FFFFFF">
              <a:shade val="85000"/>
            </a:srgbClr>
          </a:solidFill>
          <a:ln>
            <a:solidFill>
              <a:srgbClr val="2D642D"/>
            </a:solidFill>
          </a:ln>
          <a:effectLst>
            <a:reflection blurRad="12700" stA="38000" endPos="28000" dist="5000" dir="5400000" sy="-100000" algn="bl" rotWithShape="0"/>
          </a:effectLst>
        </p:spPr>
      </p:pic>
      <p:sp>
        <p:nvSpPr>
          <p:cNvPr id="7" name="AutoShape 4"/>
          <p:cNvSpPr>
            <a:spLocks noChangeArrowheads="1"/>
          </p:cNvSpPr>
          <p:nvPr/>
        </p:nvSpPr>
        <p:spPr bwMode="auto">
          <a:xfrm>
            <a:off x="762000" y="3733800"/>
            <a:ext cx="4343400" cy="2209800"/>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492443"/>
          </a:xfrm>
          <a:prstGeom prst="rect">
            <a:avLst/>
          </a:prstGeom>
        </p:spPr>
        <p:txBody>
          <a:bodyPr wrap="square">
            <a:spAutoFit/>
          </a:bodyPr>
          <a:lstStyle/>
          <a:p>
            <a:pPr algn="ctr"/>
            <a:r>
              <a:rPr lang="de-DE" sz="2600" b="1" dirty="0" smtClean="0">
                <a:solidFill>
                  <a:srgbClr val="2D642D"/>
                </a:solidFill>
                <a:latin typeface="+mn-lt"/>
              </a:rPr>
              <a:t>II. NRF – </a:t>
            </a:r>
            <a:r>
              <a:rPr lang="en-US" sz="2600" b="1" dirty="0" smtClean="0">
                <a:solidFill>
                  <a:srgbClr val="004C22"/>
                </a:solidFill>
                <a:latin typeface="+mn-lt"/>
              </a:rPr>
              <a:t>Channeling funds to sub-national level</a:t>
            </a:r>
            <a:r>
              <a:rPr lang="de-DE" sz="2600" b="1" dirty="0" smtClean="0">
                <a:solidFill>
                  <a:srgbClr val="2D642D"/>
                </a:solidFill>
                <a:latin typeface="+mn-lt"/>
              </a:rPr>
              <a:t>  </a:t>
            </a:r>
            <a:endParaRPr lang="en-US" sz="2600" b="1" dirty="0">
              <a:latin typeface="+mn-lt"/>
            </a:endParaRPr>
          </a:p>
        </p:txBody>
      </p:sp>
      <p:sp>
        <p:nvSpPr>
          <p:cNvPr id="5" name="TextBox 4"/>
          <p:cNvSpPr txBox="1"/>
          <p:nvPr/>
        </p:nvSpPr>
        <p:spPr>
          <a:xfrm>
            <a:off x="838200" y="1219200"/>
            <a:ext cx="7924800" cy="3693319"/>
          </a:xfrm>
          <a:prstGeom prst="rect">
            <a:avLst/>
          </a:prstGeom>
          <a:noFill/>
        </p:spPr>
        <p:txBody>
          <a:bodyPr wrap="square" rtlCol="0">
            <a:spAutoFit/>
          </a:bodyPr>
          <a:lstStyle/>
          <a:p>
            <a:pPr marL="342900" indent="-342900">
              <a:buFont typeface="Arial" pitchFamily="34" charset="0"/>
              <a:buChar char="•"/>
            </a:pPr>
            <a:r>
              <a:rPr lang="en-US" dirty="0" smtClean="0">
                <a:solidFill>
                  <a:srgbClr val="2D642D"/>
                </a:solidFill>
                <a:latin typeface="+mn-lt"/>
              </a:rPr>
              <a:t>The NRF will channel funding directly to the entities with access to the NRF are those that sign agreements with the NRF &amp; consequently have financial &amp; programmatic responsibilities for the implementation of the funds received;</a:t>
            </a:r>
          </a:p>
          <a:p>
            <a:pPr marL="342900" indent="-342900">
              <a:buFont typeface="Arial" pitchFamily="34" charset="0"/>
              <a:buChar char="•"/>
            </a:pPr>
            <a:endParaRPr lang="en-US" dirty="0" smtClean="0">
              <a:solidFill>
                <a:srgbClr val="2D642D"/>
              </a:solidFill>
              <a:latin typeface="+mn-lt"/>
            </a:endParaRPr>
          </a:p>
          <a:p>
            <a:pPr marL="342900" indent="-342900">
              <a:buFont typeface="Arial" pitchFamily="34" charset="0"/>
              <a:buChar char="•"/>
            </a:pPr>
            <a:r>
              <a:rPr lang="en-US" dirty="0" smtClean="0">
                <a:solidFill>
                  <a:srgbClr val="2D642D"/>
                </a:solidFill>
                <a:latin typeface="+mn-lt"/>
              </a:rPr>
              <a:t>Provincial agencies will not have fund allocation role at the provincial level but will receive funding to directly implement specific activities identified in the PRAPs. This funding will not commingled with regular budgetary resources;</a:t>
            </a:r>
          </a:p>
          <a:p>
            <a:pPr marL="342900" indent="-342900">
              <a:buFont typeface="Arial" pitchFamily="34" charset="0"/>
              <a:buChar char="•"/>
            </a:pPr>
            <a:endParaRPr lang="en-US" dirty="0" smtClean="0">
              <a:solidFill>
                <a:srgbClr val="2D642D"/>
              </a:solidFill>
              <a:latin typeface="+mn-lt"/>
            </a:endParaRPr>
          </a:p>
          <a:p>
            <a:pPr marL="342900" indent="-342900">
              <a:buFont typeface="Arial" pitchFamily="34" charset="0"/>
              <a:buChar char="•"/>
            </a:pPr>
            <a:r>
              <a:rPr lang="en-US" dirty="0" smtClean="0">
                <a:solidFill>
                  <a:srgbClr val="2D642D"/>
                </a:solidFill>
                <a:latin typeface="+mn-lt"/>
              </a:rPr>
              <a:t>The mandate of the provincial VNFF will be expanded to receive funding for PRAP implementation in accordance with NRF regulations;</a:t>
            </a:r>
          </a:p>
          <a:p>
            <a:pPr marL="342900" indent="-342900">
              <a:buFont typeface="Arial" pitchFamily="34" charset="0"/>
              <a:buChar char="•"/>
            </a:pPr>
            <a:endParaRPr lang="en-US" dirty="0" smtClean="0">
              <a:solidFill>
                <a:srgbClr val="2D642D"/>
              </a:solidFill>
              <a:latin typeface="+mn-lt"/>
            </a:endParaRPr>
          </a:p>
          <a:p>
            <a:pPr marL="342900" indent="-342900">
              <a:buFont typeface="Arial" pitchFamily="34" charset="0"/>
              <a:buChar char="•"/>
            </a:pPr>
            <a:r>
              <a:rPr lang="en-US" dirty="0" smtClean="0">
                <a:solidFill>
                  <a:srgbClr val="2D642D"/>
                </a:solidFill>
                <a:latin typeface="+mn-lt"/>
              </a:rPr>
              <a:t>Contributions to specific provinces can be accommodated by the </a:t>
            </a:r>
            <a:r>
              <a:rPr lang="en-US" dirty="0" err="1" smtClean="0">
                <a:solidFill>
                  <a:srgbClr val="2D642D"/>
                </a:solidFill>
                <a:latin typeface="+mn-lt"/>
              </a:rPr>
              <a:t>earmaking</a:t>
            </a:r>
            <a:r>
              <a:rPr lang="en-US" dirty="0" smtClean="0">
                <a:solidFill>
                  <a:srgbClr val="2D642D"/>
                </a:solidFill>
                <a:latin typeface="+mn-lt"/>
              </a:rPr>
              <a:t> in the subaccounts of NRF.</a:t>
            </a:r>
          </a:p>
        </p:txBody>
      </p:sp>
      <p:sp>
        <p:nvSpPr>
          <p:cNvPr id="6" name="TextBox 5"/>
          <p:cNvSpPr txBox="1"/>
          <p:nvPr/>
        </p:nvSpPr>
        <p:spPr>
          <a:xfrm>
            <a:off x="1219200" y="5029200"/>
            <a:ext cx="7010399" cy="1354217"/>
          </a:xfrm>
          <a:prstGeom prst="rect">
            <a:avLst/>
          </a:prstGeom>
          <a:noFill/>
        </p:spPr>
        <p:txBody>
          <a:bodyPr wrap="square" rtlCol="0">
            <a:spAutoFit/>
          </a:bodyPr>
          <a:lstStyle/>
          <a:p>
            <a:pPr lvl="0"/>
            <a:r>
              <a:rPr lang="en-US" sz="1600" i="1" dirty="0" smtClean="0">
                <a:solidFill>
                  <a:srgbClr val="2D642D"/>
                </a:solidFill>
                <a:latin typeface="+mn-lt"/>
              </a:rPr>
              <a:t>Sub-accounts: Separate subaccounts can be created for (</a:t>
            </a:r>
            <a:r>
              <a:rPr lang="en-US" sz="1600" i="1" dirty="0" err="1" smtClean="0">
                <a:solidFill>
                  <a:srgbClr val="2D642D"/>
                </a:solidFill>
                <a:latin typeface="+mn-lt"/>
              </a:rPr>
              <a:t>i</a:t>
            </a:r>
            <a:r>
              <a:rPr lang="en-US" sz="1600" i="1" dirty="0" smtClean="0">
                <a:solidFill>
                  <a:srgbClr val="2D642D"/>
                </a:solidFill>
                <a:latin typeface="+mn-lt"/>
              </a:rPr>
              <a:t>) The different sources of funding (international contributions, grants, voluntary grants from domestic resources &amp; domestic carbon market) (ii) Contributions earmarked for specific provinces (or  programs / projects / activities)</a:t>
            </a:r>
            <a:endParaRPr lang="en-US" sz="1600" dirty="0" smtClean="0">
              <a:solidFill>
                <a:srgbClr val="2D642D"/>
              </a:solidFill>
              <a:latin typeface="+mn-lt"/>
            </a:endParaRP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en-US" sz="2800" b="1" dirty="0" smtClean="0">
                <a:solidFill>
                  <a:srgbClr val="004C22"/>
                </a:solidFill>
              </a:rPr>
              <a:t>Payments &amp; Disbursements</a:t>
            </a:r>
            <a:r>
              <a:rPr lang="de-DE" sz="2800" b="1" dirty="0" smtClean="0">
                <a:solidFill>
                  <a:srgbClr val="2D642D"/>
                </a:solidFill>
              </a:rPr>
              <a:t>  </a:t>
            </a:r>
            <a:endParaRPr lang="en-US" sz="2800" b="1" dirty="0"/>
          </a:p>
        </p:txBody>
      </p:sp>
      <p:sp>
        <p:nvSpPr>
          <p:cNvPr id="10" name="TextBox 9"/>
          <p:cNvSpPr txBox="1"/>
          <p:nvPr/>
        </p:nvSpPr>
        <p:spPr>
          <a:xfrm>
            <a:off x="838200" y="1905000"/>
            <a:ext cx="7467600" cy="4873129"/>
          </a:xfrm>
          <a:prstGeom prst="rect">
            <a:avLst/>
          </a:prstGeom>
          <a:noFill/>
        </p:spPr>
        <p:txBody>
          <a:bodyPr wrap="square" rtlCol="0">
            <a:spAutoFit/>
          </a:bodyPr>
          <a:lstStyle/>
          <a:p>
            <a:pPr marL="514350" indent="-514350">
              <a:buFont typeface="Arial" charset="0"/>
              <a:buChar char="•"/>
            </a:pPr>
            <a:r>
              <a:rPr lang="en-US" sz="1700" b="1" dirty="0" smtClean="0">
                <a:solidFill>
                  <a:srgbClr val="2D642D"/>
                </a:solidFill>
                <a:latin typeface="+mn-lt"/>
              </a:rPr>
              <a:t>In accordance with UNFCCC decision 9/CP.19, the NRF will mobilize results based finance for the full implementation of REDD+ activities. Results will be measured against the national forest reference emission levels and/ or forest reference levels &amp; be expressed in tones of carbon dioxide equivalent per year;</a:t>
            </a:r>
          </a:p>
          <a:p>
            <a:pPr marL="514350" indent="-514350">
              <a:buFont typeface="Arial" charset="0"/>
              <a:buChar char="•"/>
            </a:pPr>
            <a:endParaRPr lang="en-US" sz="1700" dirty="0" smtClean="0">
              <a:solidFill>
                <a:srgbClr val="2D642D"/>
              </a:solidFill>
              <a:latin typeface="+mn-lt"/>
            </a:endParaRPr>
          </a:p>
          <a:p>
            <a:pPr marL="514350" indent="-514350">
              <a:buFont typeface="Arial" charset="0"/>
              <a:buChar char="•"/>
            </a:pPr>
            <a:r>
              <a:rPr lang="en-US" sz="1700" dirty="0" smtClean="0">
                <a:solidFill>
                  <a:srgbClr val="2D642D"/>
                </a:solidFill>
                <a:latin typeface="+mn-lt"/>
              </a:rPr>
              <a:t>In addition, the NRF may also mobilize financial resources to alternative policy approaches not measured in ton CO2 equivalent;</a:t>
            </a:r>
          </a:p>
          <a:p>
            <a:pPr marL="514350" indent="-514350">
              <a:buFont typeface="Arial" charset="0"/>
              <a:buChar char="•"/>
            </a:pPr>
            <a:endParaRPr lang="en-US" sz="1700" dirty="0" smtClean="0">
              <a:solidFill>
                <a:srgbClr val="2D642D"/>
              </a:solidFill>
              <a:latin typeface="+mn-lt"/>
            </a:endParaRPr>
          </a:p>
          <a:p>
            <a:pPr marL="514350" indent="-514350">
              <a:buFont typeface="Arial" charset="0"/>
              <a:buChar char="•"/>
            </a:pPr>
            <a:r>
              <a:rPr lang="en-US" sz="1700" dirty="0" smtClean="0">
                <a:solidFill>
                  <a:srgbClr val="2D642D"/>
                </a:solidFill>
                <a:latin typeface="+mn-lt"/>
              </a:rPr>
              <a:t>The disbursement of payments at the national level will be based on: (</a:t>
            </a:r>
            <a:r>
              <a:rPr lang="en-US" sz="1700" dirty="0" err="1" smtClean="0">
                <a:solidFill>
                  <a:srgbClr val="2D642D"/>
                </a:solidFill>
                <a:latin typeface="+mn-lt"/>
              </a:rPr>
              <a:t>i</a:t>
            </a:r>
            <a:r>
              <a:rPr lang="en-US" sz="1700" dirty="0" smtClean="0">
                <a:solidFill>
                  <a:srgbClr val="2D642D"/>
                </a:solidFill>
                <a:latin typeface="+mn-lt"/>
              </a:rPr>
              <a:t>) results as per UNFCCC terminology; (ii) other outcomes &amp; outputs leading directly or indirectly to emission reductions &amp; removals (proxies) &amp; defined by the M&amp;E framework; &amp; (iii) other non-carbon results defined by the M&amp;E framework;</a:t>
            </a:r>
          </a:p>
          <a:p>
            <a:pPr marL="514350" indent="-514350">
              <a:buFont typeface="Arial" charset="0"/>
              <a:buChar char="•"/>
            </a:pPr>
            <a:endParaRPr lang="en-US" sz="1700" dirty="0" smtClean="0">
              <a:solidFill>
                <a:srgbClr val="2D642D"/>
              </a:solidFill>
              <a:latin typeface="+mn-lt"/>
            </a:endParaRPr>
          </a:p>
          <a:p>
            <a:pPr marL="514350" indent="-514350">
              <a:buFont typeface="Arial" charset="0"/>
              <a:buChar char="•"/>
            </a:pPr>
            <a:r>
              <a:rPr lang="en-US" sz="1700" dirty="0" smtClean="0">
                <a:solidFill>
                  <a:srgbClr val="2D642D"/>
                </a:solidFill>
                <a:latin typeface="+mn-lt"/>
              </a:rPr>
              <a:t>Payments at the national level may be made ex ante &amp; ex post based on the approved budget &amp; financial plans of the proposals.</a:t>
            </a:r>
          </a:p>
          <a:p>
            <a:pPr marL="342900" indent="-342900">
              <a:lnSpc>
                <a:spcPts val="2600"/>
              </a:lnSpc>
              <a:buFont typeface="Wingdings" panose="05000000000000000000" pitchFamily="2" charset="2"/>
              <a:buChar char="v"/>
            </a:pPr>
            <a:endParaRPr lang="en-US" sz="2000" b="1" dirty="0">
              <a:solidFill>
                <a:srgbClr val="C00000"/>
              </a:solidFill>
              <a:latin typeface="+mn-lt"/>
            </a:endParaRPr>
          </a:p>
        </p:txBody>
      </p:sp>
      <p:sp>
        <p:nvSpPr>
          <p:cNvPr id="5" name="TextBox 4"/>
          <p:cNvSpPr txBox="1"/>
          <p:nvPr/>
        </p:nvSpPr>
        <p:spPr>
          <a:xfrm>
            <a:off x="838200" y="1066800"/>
            <a:ext cx="7924800" cy="646331"/>
          </a:xfrm>
          <a:prstGeom prst="rect">
            <a:avLst/>
          </a:prstGeom>
          <a:noFill/>
        </p:spPr>
        <p:txBody>
          <a:bodyPr wrap="square" rtlCol="0">
            <a:spAutoFit/>
          </a:bodyPr>
          <a:lstStyle/>
          <a:p>
            <a:r>
              <a:rPr lang="en-US" dirty="0" smtClean="0">
                <a:solidFill>
                  <a:srgbClr val="2D642D"/>
                </a:solidFill>
                <a:latin typeface="+mn-lt"/>
              </a:rPr>
              <a:t>Mainly disburses results-based payments for verified GHG  emission reductions to entities with access with some advance payments:</a:t>
            </a:r>
            <a:endParaRPr lang="en-US" dirty="0">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en-US" sz="2400" b="1" dirty="0" smtClean="0">
                <a:solidFill>
                  <a:srgbClr val="004C22"/>
                </a:solidFill>
              </a:rPr>
              <a:t>Payments &amp; Disbursements</a:t>
            </a:r>
            <a:r>
              <a:rPr lang="de-DE" sz="2400" b="1" dirty="0" smtClean="0">
                <a:solidFill>
                  <a:srgbClr val="2D642D"/>
                </a:solidFill>
              </a:rPr>
              <a:t> </a:t>
            </a:r>
            <a:endParaRPr lang="en-US" sz="2400" b="1" dirty="0"/>
          </a:p>
        </p:txBody>
      </p:sp>
      <p:sp>
        <p:nvSpPr>
          <p:cNvPr id="26" name="TextBox 25"/>
          <p:cNvSpPr txBox="1"/>
          <p:nvPr/>
        </p:nvSpPr>
        <p:spPr>
          <a:xfrm>
            <a:off x="1143000" y="1752600"/>
            <a:ext cx="6781800" cy="369332"/>
          </a:xfrm>
          <a:prstGeom prst="rect">
            <a:avLst/>
          </a:prstGeom>
          <a:noFill/>
        </p:spPr>
        <p:txBody>
          <a:bodyPr wrap="square" rtlCol="0">
            <a:spAutoFit/>
          </a:bodyPr>
          <a:lstStyle/>
          <a:p>
            <a:endParaRPr lang="en-US" dirty="0"/>
          </a:p>
        </p:txBody>
      </p:sp>
      <p:graphicFrame>
        <p:nvGraphicFramePr>
          <p:cNvPr id="27" name="Table 26"/>
          <p:cNvGraphicFramePr>
            <a:graphicFrameLocks noGrp="1"/>
          </p:cNvGraphicFramePr>
          <p:nvPr/>
        </p:nvGraphicFramePr>
        <p:xfrm>
          <a:off x="685800" y="1828800"/>
          <a:ext cx="8001001" cy="4389446"/>
        </p:xfrm>
        <a:graphic>
          <a:graphicData uri="http://schemas.openxmlformats.org/drawingml/2006/table">
            <a:tbl>
              <a:tblPr/>
              <a:tblGrid>
                <a:gridCol w="1981200"/>
                <a:gridCol w="1447800"/>
                <a:gridCol w="1371600"/>
                <a:gridCol w="1219200"/>
                <a:gridCol w="1981201"/>
              </a:tblGrid>
              <a:tr h="1066800">
                <a:tc>
                  <a:txBody>
                    <a:bodyPr/>
                    <a:lstStyle/>
                    <a:p>
                      <a:pPr marL="0" marR="0" algn="r">
                        <a:lnSpc>
                          <a:spcPct val="115000"/>
                        </a:lnSpc>
                        <a:spcBef>
                          <a:spcPts val="0"/>
                        </a:spcBef>
                        <a:spcAft>
                          <a:spcPts val="0"/>
                        </a:spcAft>
                      </a:pPr>
                      <a:r>
                        <a:rPr lang="en-US" sz="1400" b="1" dirty="0" smtClean="0">
                          <a:solidFill>
                            <a:srgbClr val="006600"/>
                          </a:solidFill>
                          <a:latin typeface="Calibri"/>
                          <a:ea typeface="Times New Roman"/>
                          <a:cs typeface="Calibri"/>
                        </a:rPr>
                        <a:t>Disbursement </a:t>
                      </a:r>
                    </a:p>
                    <a:p>
                      <a:pPr marL="0" marR="0" algn="r">
                        <a:lnSpc>
                          <a:spcPct val="115000"/>
                        </a:lnSpc>
                        <a:spcBef>
                          <a:spcPts val="0"/>
                        </a:spcBef>
                        <a:spcAft>
                          <a:spcPts val="0"/>
                        </a:spcAft>
                      </a:pPr>
                      <a:r>
                        <a:rPr lang="en-US" sz="1400" b="1" dirty="0" smtClean="0">
                          <a:solidFill>
                            <a:srgbClr val="006600"/>
                          </a:solidFill>
                          <a:latin typeface="Calibri"/>
                          <a:ea typeface="Times New Roman"/>
                          <a:cs typeface="Calibri"/>
                        </a:rPr>
                        <a:t>windows</a:t>
                      </a:r>
                      <a:r>
                        <a:rPr lang="en-US" sz="1400" b="1" baseline="0" dirty="0" smtClean="0">
                          <a:solidFill>
                            <a:srgbClr val="006600"/>
                          </a:solidFill>
                          <a:latin typeface="Calibri"/>
                          <a:ea typeface="Times New Roman"/>
                          <a:cs typeface="Calibri"/>
                        </a:rPr>
                        <a:t> &amp;</a:t>
                      </a:r>
                      <a:r>
                        <a:rPr lang="en-US" sz="1400" b="1" dirty="0" smtClean="0">
                          <a:solidFill>
                            <a:srgbClr val="006600"/>
                          </a:solidFill>
                          <a:latin typeface="Calibri"/>
                          <a:ea typeface="Times New Roman"/>
                          <a:cs typeface="Calibri"/>
                        </a:rPr>
                        <a:t> </a:t>
                      </a:r>
                      <a:r>
                        <a:rPr lang="en-US" sz="1400" b="1" dirty="0">
                          <a:solidFill>
                            <a:srgbClr val="006600"/>
                          </a:solidFill>
                          <a:latin typeface="Calibri"/>
                          <a:ea typeface="Times New Roman"/>
                          <a:cs typeface="Calibri"/>
                        </a:rPr>
                        <a:t/>
                      </a:r>
                      <a:br>
                        <a:rPr lang="en-US" sz="1400" b="1" dirty="0">
                          <a:solidFill>
                            <a:srgbClr val="006600"/>
                          </a:solidFill>
                          <a:latin typeface="Calibri"/>
                          <a:ea typeface="Times New Roman"/>
                          <a:cs typeface="Calibri"/>
                        </a:rPr>
                      </a:br>
                      <a:r>
                        <a:rPr lang="en-US" sz="1400" b="1" dirty="0">
                          <a:solidFill>
                            <a:srgbClr val="006600"/>
                          </a:solidFill>
                          <a:latin typeface="Calibri"/>
                          <a:ea typeface="Times New Roman"/>
                          <a:cs typeface="Calibri"/>
                        </a:rPr>
                        <a:t>modalities</a:t>
                      </a:r>
                      <a:endParaRPr lang="en-US" sz="1400" dirty="0">
                        <a:latin typeface="Calibri"/>
                        <a:ea typeface="Times New Roman"/>
                        <a:cs typeface="Times New Roman"/>
                      </a:endParaRPr>
                    </a:p>
                    <a:p>
                      <a:pPr marL="0" marR="0">
                        <a:lnSpc>
                          <a:spcPct val="115000"/>
                        </a:lnSpc>
                        <a:spcBef>
                          <a:spcPts val="0"/>
                        </a:spcBef>
                        <a:spcAft>
                          <a:spcPts val="0"/>
                        </a:spcAft>
                      </a:pPr>
                      <a:r>
                        <a:rPr lang="en-US" sz="1400" b="1" dirty="0">
                          <a:solidFill>
                            <a:srgbClr val="006600"/>
                          </a:solidFill>
                          <a:latin typeface="Calibri"/>
                          <a:ea typeface="Times New Roman"/>
                          <a:cs typeface="Calibri"/>
                        </a:rPr>
                        <a:t>Types of </a:t>
                      </a:r>
                      <a:br>
                        <a:rPr lang="en-US" sz="1400" b="1" dirty="0">
                          <a:solidFill>
                            <a:srgbClr val="006600"/>
                          </a:solidFill>
                          <a:latin typeface="Calibri"/>
                          <a:ea typeface="Times New Roman"/>
                          <a:cs typeface="Calibri"/>
                        </a:rPr>
                      </a:br>
                      <a:r>
                        <a:rPr lang="en-US" sz="1400" b="1" dirty="0">
                          <a:solidFill>
                            <a:srgbClr val="006600"/>
                          </a:solidFill>
                          <a:latin typeface="Calibri"/>
                          <a:ea typeface="Times New Roman"/>
                          <a:cs typeface="Calibri"/>
                        </a:rPr>
                        <a:t>activities</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lnTlToBr w="28575" cap="flat" cmpd="sng" algn="ctr">
                      <a:solidFill>
                        <a:srgbClr val="7030A0"/>
                      </a:solidFill>
                      <a:prstDash val="solid"/>
                      <a:round/>
                      <a:headEnd type="none" w="med" len="med"/>
                      <a:tailEnd type="none" w="med" len="med"/>
                    </a:lnTlToBr>
                  </a:tcPr>
                </a:tc>
                <a:tc>
                  <a:txBody>
                    <a:bodyPr/>
                    <a:lstStyle/>
                    <a:p>
                      <a:pPr marL="0" marR="0">
                        <a:lnSpc>
                          <a:spcPct val="115000"/>
                        </a:lnSpc>
                        <a:spcBef>
                          <a:spcPts val="0"/>
                        </a:spcBef>
                        <a:spcAft>
                          <a:spcPts val="0"/>
                        </a:spcAft>
                      </a:pPr>
                      <a:r>
                        <a:rPr lang="en-US" sz="1400" b="1" dirty="0" smtClean="0">
                          <a:solidFill>
                            <a:srgbClr val="2D642D"/>
                          </a:solidFill>
                          <a:latin typeface="Calibri"/>
                          <a:ea typeface="Times New Roman"/>
                          <a:cs typeface="Times New Roman"/>
                        </a:rPr>
                        <a:t>Window</a:t>
                      </a:r>
                      <a:r>
                        <a:rPr lang="en-US" sz="1400" b="1" baseline="0" dirty="0" smtClean="0">
                          <a:solidFill>
                            <a:srgbClr val="2D642D"/>
                          </a:solidFill>
                          <a:latin typeface="Calibri"/>
                          <a:ea typeface="Times New Roman"/>
                          <a:cs typeface="Times New Roman"/>
                        </a:rPr>
                        <a:t> 1:</a:t>
                      </a:r>
                    </a:p>
                    <a:p>
                      <a:pPr marL="0" marR="0">
                        <a:lnSpc>
                          <a:spcPct val="115000"/>
                        </a:lnSpc>
                        <a:spcBef>
                          <a:spcPts val="0"/>
                        </a:spcBef>
                        <a:spcAft>
                          <a:spcPts val="0"/>
                        </a:spcAft>
                      </a:pPr>
                      <a:r>
                        <a:rPr lang="en-US" sz="1400" b="1" baseline="0" dirty="0" smtClean="0">
                          <a:solidFill>
                            <a:srgbClr val="2D642D"/>
                          </a:solidFill>
                          <a:latin typeface="Calibri"/>
                          <a:ea typeface="Times New Roman"/>
                          <a:cs typeface="Times New Roman"/>
                        </a:rPr>
                        <a:t>Strategic government mandate</a:t>
                      </a:r>
                      <a:endParaRPr lang="en-US" sz="1400" b="1" dirty="0">
                        <a:solidFill>
                          <a:srgbClr val="2D642D"/>
                        </a:solidFill>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smtClean="0">
                          <a:solidFill>
                            <a:srgbClr val="006600"/>
                          </a:solidFill>
                          <a:latin typeface="Calibri"/>
                          <a:ea typeface="Times New Roman"/>
                          <a:cs typeface="Calibri"/>
                        </a:rPr>
                        <a:t>Window 2:</a:t>
                      </a:r>
                    </a:p>
                    <a:p>
                      <a:pPr marL="0" marR="0">
                        <a:lnSpc>
                          <a:spcPct val="115000"/>
                        </a:lnSpc>
                        <a:spcBef>
                          <a:spcPts val="0"/>
                        </a:spcBef>
                        <a:spcAft>
                          <a:spcPts val="0"/>
                        </a:spcAft>
                      </a:pPr>
                      <a:r>
                        <a:rPr lang="en-US" sz="1400" b="1" dirty="0" smtClean="0">
                          <a:solidFill>
                            <a:srgbClr val="006600"/>
                          </a:solidFill>
                          <a:latin typeface="Calibri"/>
                          <a:ea typeface="Times New Roman"/>
                          <a:cs typeface="Calibri"/>
                        </a:rPr>
                        <a:t>Competitive results based window</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smtClean="0">
                          <a:solidFill>
                            <a:srgbClr val="006600"/>
                          </a:solidFill>
                          <a:latin typeface="Calibri"/>
                          <a:ea typeface="Times New Roman"/>
                          <a:cs typeface="Calibri"/>
                        </a:rPr>
                        <a:t>Window</a:t>
                      </a:r>
                      <a:r>
                        <a:rPr lang="en-US" sz="1400" b="1" baseline="0" dirty="0" smtClean="0">
                          <a:solidFill>
                            <a:srgbClr val="006600"/>
                          </a:solidFill>
                          <a:latin typeface="Calibri"/>
                          <a:ea typeface="Times New Roman"/>
                          <a:cs typeface="Calibri"/>
                        </a:rPr>
                        <a:t> 3: </a:t>
                      </a:r>
                      <a:r>
                        <a:rPr lang="en-US" sz="1400" b="1" dirty="0" smtClean="0">
                          <a:solidFill>
                            <a:srgbClr val="006600"/>
                          </a:solidFill>
                          <a:latin typeface="Calibri"/>
                          <a:ea typeface="Times New Roman"/>
                          <a:cs typeface="Calibri"/>
                        </a:rPr>
                        <a:t>Small grants</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Others (</a:t>
                      </a:r>
                      <a:r>
                        <a:rPr lang="en-US" sz="1400" b="1" dirty="0" smtClean="0">
                          <a:solidFill>
                            <a:srgbClr val="006600"/>
                          </a:solidFill>
                          <a:latin typeface="Calibri"/>
                          <a:ea typeface="Times New Roman"/>
                          <a:cs typeface="Calibri"/>
                        </a:rPr>
                        <a:t>small </a:t>
                      </a:r>
                      <a:r>
                        <a:rPr lang="en-US" sz="1400" b="1" dirty="0">
                          <a:solidFill>
                            <a:srgbClr val="006600"/>
                          </a:solidFill>
                          <a:latin typeface="Calibri"/>
                          <a:ea typeface="Times New Roman"/>
                          <a:cs typeface="Calibri"/>
                        </a:rPr>
                        <a:t>government </a:t>
                      </a:r>
                      <a:r>
                        <a:rPr lang="en-US" sz="1400" b="1" baseline="0" dirty="0" smtClean="0">
                          <a:solidFill>
                            <a:srgbClr val="006600"/>
                          </a:solidFill>
                          <a:latin typeface="Calibri"/>
                          <a:ea typeface="Times New Roman"/>
                          <a:cs typeface="Calibri"/>
                        </a:rPr>
                        <a:t> research</a:t>
                      </a:r>
                      <a:r>
                        <a:rPr lang="en-US" sz="1400" b="1" dirty="0" smtClean="0">
                          <a:solidFill>
                            <a:srgbClr val="006600"/>
                          </a:solidFill>
                          <a:latin typeface="Calibri"/>
                          <a:ea typeface="Times New Roman"/>
                          <a:cs typeface="Calibri"/>
                        </a:rPr>
                        <a:t>, CF benefit </a:t>
                      </a:r>
                      <a:r>
                        <a:rPr lang="en-US" sz="1400" b="1" dirty="0">
                          <a:solidFill>
                            <a:srgbClr val="006600"/>
                          </a:solidFill>
                          <a:latin typeface="Calibri"/>
                          <a:ea typeface="Times New Roman"/>
                          <a:cs typeface="Calibri"/>
                        </a:rPr>
                        <a:t>sharing </a:t>
                      </a:r>
                      <a:r>
                        <a:rPr lang="en-US" sz="1400" b="1" dirty="0" smtClean="0">
                          <a:solidFill>
                            <a:srgbClr val="006600"/>
                          </a:solidFill>
                          <a:latin typeface="Calibri"/>
                          <a:ea typeface="Times New Roman"/>
                          <a:cs typeface="Calibri"/>
                        </a:rPr>
                        <a:t>plan</a:t>
                      </a:r>
                      <a:r>
                        <a:rPr lang="en-US" sz="1400" b="1" baseline="0" dirty="0" smtClean="0">
                          <a:solidFill>
                            <a:srgbClr val="006600"/>
                          </a:solidFill>
                          <a:latin typeface="Calibri"/>
                          <a:ea typeface="Times New Roman"/>
                          <a:cs typeface="Calibri"/>
                        </a:rPr>
                        <a:t> </a:t>
                      </a:r>
                      <a:r>
                        <a:rPr lang="en-US" sz="1400" b="1" dirty="0" smtClean="0">
                          <a:solidFill>
                            <a:srgbClr val="006600"/>
                          </a:solidFill>
                          <a:latin typeface="Calibri"/>
                          <a:ea typeface="Times New Roman"/>
                          <a:cs typeface="Calibri"/>
                        </a:rPr>
                        <a:t>&amp; </a:t>
                      </a:r>
                      <a:r>
                        <a:rPr lang="en-US" sz="1400" b="1" dirty="0">
                          <a:solidFill>
                            <a:srgbClr val="006600"/>
                          </a:solidFill>
                          <a:latin typeface="Calibri"/>
                          <a:ea typeface="Times New Roman"/>
                          <a:cs typeface="Calibri"/>
                        </a:rPr>
                        <a:t>operation costs)</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r>
              <a:tr h="954351">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Operation &amp; management of the </a:t>
                      </a:r>
                      <a:r>
                        <a:rPr lang="en-US" sz="1400" b="1" dirty="0" smtClean="0">
                          <a:solidFill>
                            <a:srgbClr val="006600"/>
                          </a:solidFill>
                          <a:latin typeface="Calibri"/>
                          <a:ea typeface="Times New Roman"/>
                          <a:cs typeface="Calibri"/>
                        </a:rPr>
                        <a:t>National</a:t>
                      </a:r>
                      <a:r>
                        <a:rPr lang="en-US" sz="1400" b="1" baseline="0" dirty="0" smtClean="0">
                          <a:solidFill>
                            <a:srgbClr val="006600"/>
                          </a:solidFill>
                          <a:latin typeface="Calibri"/>
                          <a:ea typeface="Times New Roman"/>
                          <a:cs typeface="Calibri"/>
                        </a:rPr>
                        <a:t> REDD+ program </a:t>
                      </a:r>
                      <a:r>
                        <a:rPr lang="en-US" sz="1400" b="1" dirty="0" smtClean="0">
                          <a:solidFill>
                            <a:srgbClr val="006600"/>
                          </a:solidFill>
                          <a:latin typeface="Calibri"/>
                          <a:ea typeface="Times New Roman"/>
                          <a:cs typeface="Calibri"/>
                        </a:rPr>
                        <a:t>(MRV</a:t>
                      </a:r>
                      <a:r>
                        <a:rPr lang="en-US" sz="1400" b="1" dirty="0">
                          <a:solidFill>
                            <a:srgbClr val="006600"/>
                          </a:solidFill>
                          <a:latin typeface="Calibri"/>
                          <a:ea typeface="Times New Roman"/>
                          <a:cs typeface="Calibri"/>
                        </a:rPr>
                        <a:t>, NFMS, SIS)</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700" dirty="0" smtClean="0">
                        <a:solidFill>
                          <a:srgbClr val="006600"/>
                        </a:solidFill>
                        <a:latin typeface="Calibri"/>
                        <a:ea typeface="Times New Roman"/>
                        <a:cs typeface="Calibri"/>
                      </a:endParaRPr>
                    </a:p>
                    <a:p>
                      <a:pPr marL="0" marR="0" algn="ctr">
                        <a:lnSpc>
                          <a:spcPct val="115000"/>
                        </a:lnSpc>
                        <a:spcBef>
                          <a:spcPts val="0"/>
                        </a:spcBef>
                        <a:spcAft>
                          <a:spcPts val="0"/>
                        </a:spcAft>
                      </a:pPr>
                      <a:r>
                        <a:rPr lang="en-US" sz="1700" dirty="0" smtClean="0">
                          <a:solidFill>
                            <a:srgbClr val="006600"/>
                          </a:solidFill>
                          <a:latin typeface="Calibri"/>
                          <a:ea typeface="Times New Roman"/>
                          <a:cs typeface="Calibri"/>
                        </a:rPr>
                        <a:t>X</a:t>
                      </a: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r>
              <a:tr h="477175">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Support to policy changes, solutions</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700">
                          <a:solidFill>
                            <a:srgbClr val="006600"/>
                          </a:solidFill>
                          <a:latin typeface="Calibri"/>
                          <a:ea typeface="Times New Roman"/>
                          <a:cs typeface="Calibri"/>
                        </a:rPr>
                        <a:t>X</a:t>
                      </a: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r>
                        <a:rPr lang="en-US" sz="1700" dirty="0">
                          <a:solidFill>
                            <a:srgbClr val="006600"/>
                          </a:solidFill>
                          <a:latin typeface="Calibri"/>
                          <a:ea typeface="Times New Roman"/>
                          <a:cs typeface="Calibri"/>
                        </a:rPr>
                        <a:t>X</a:t>
                      </a: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r>
              <a:tr h="477175">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Development of PRAP</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700">
                          <a:solidFill>
                            <a:srgbClr val="006600"/>
                          </a:solidFill>
                          <a:latin typeface="Calibri"/>
                          <a:ea typeface="Times New Roman"/>
                          <a:cs typeface="Calibri"/>
                        </a:rPr>
                        <a:t>X</a:t>
                      </a: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r>
              <a:tr h="477175">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Implementation of PRAF</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700">
                          <a:solidFill>
                            <a:srgbClr val="006600"/>
                          </a:solidFill>
                          <a:latin typeface="Calibri"/>
                          <a:ea typeface="Times New Roman"/>
                          <a:cs typeface="Calibri"/>
                        </a:rPr>
                        <a:t>X</a:t>
                      </a: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r>
                        <a:rPr lang="en-US" sz="1700">
                          <a:solidFill>
                            <a:srgbClr val="006600"/>
                          </a:solidFill>
                          <a:latin typeface="Calibri"/>
                          <a:ea typeface="Times New Roman"/>
                          <a:cs typeface="Calibri"/>
                        </a:rPr>
                        <a:t>X</a:t>
                      </a: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r>
                        <a:rPr lang="en-US" sz="1700">
                          <a:solidFill>
                            <a:srgbClr val="006600"/>
                          </a:solidFill>
                          <a:latin typeface="Calibri"/>
                          <a:ea typeface="Times New Roman"/>
                          <a:cs typeface="Calibri"/>
                        </a:rPr>
                        <a:t>X</a:t>
                      </a: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r>
                        <a:rPr lang="en-US" sz="1700" dirty="0">
                          <a:solidFill>
                            <a:srgbClr val="006600"/>
                          </a:solidFill>
                          <a:latin typeface="Calibri"/>
                          <a:ea typeface="Times New Roman"/>
                          <a:cs typeface="Calibri"/>
                        </a:rPr>
                        <a:t>X</a:t>
                      </a: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r>
              <a:tr h="715764">
                <a:tc>
                  <a:txBody>
                    <a:bodyPr/>
                    <a:lstStyle/>
                    <a:p>
                      <a:pPr marL="0" marR="0">
                        <a:lnSpc>
                          <a:spcPct val="115000"/>
                        </a:lnSpc>
                        <a:spcBef>
                          <a:spcPts val="0"/>
                        </a:spcBef>
                        <a:spcAft>
                          <a:spcPts val="0"/>
                        </a:spcAft>
                      </a:pPr>
                      <a:r>
                        <a:rPr lang="en-US" sz="1400" b="1" dirty="0">
                          <a:solidFill>
                            <a:srgbClr val="006600"/>
                          </a:solidFill>
                          <a:latin typeface="Calibri"/>
                          <a:ea typeface="Times New Roman"/>
                          <a:cs typeface="Calibri"/>
                        </a:rPr>
                        <a:t>Implementation of ER program benefit sharing plan</a:t>
                      </a:r>
                      <a:endParaRPr lang="en-US" sz="14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00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c>
                  <a:txBody>
                    <a:bodyPr/>
                    <a:lstStyle/>
                    <a:p>
                      <a:pPr marL="0" marR="0" algn="ctr">
                        <a:lnSpc>
                          <a:spcPct val="115000"/>
                        </a:lnSpc>
                        <a:spcBef>
                          <a:spcPts val="0"/>
                        </a:spcBef>
                        <a:spcAft>
                          <a:spcPts val="0"/>
                        </a:spcAft>
                      </a:pPr>
                      <a:endParaRPr lang="en-US" sz="1700" dirty="0" smtClean="0">
                        <a:solidFill>
                          <a:srgbClr val="006600"/>
                        </a:solidFill>
                        <a:latin typeface="Calibri"/>
                        <a:ea typeface="Times New Roman"/>
                        <a:cs typeface="Calibri"/>
                      </a:endParaRPr>
                    </a:p>
                    <a:p>
                      <a:pPr marL="0" marR="0" algn="ctr">
                        <a:lnSpc>
                          <a:spcPct val="115000"/>
                        </a:lnSpc>
                        <a:spcBef>
                          <a:spcPts val="0"/>
                        </a:spcBef>
                        <a:spcAft>
                          <a:spcPts val="0"/>
                        </a:spcAft>
                      </a:pPr>
                      <a:r>
                        <a:rPr lang="en-US" sz="1700" dirty="0" smtClean="0">
                          <a:solidFill>
                            <a:srgbClr val="006600"/>
                          </a:solidFill>
                          <a:latin typeface="Calibri"/>
                          <a:ea typeface="Times New Roman"/>
                          <a:cs typeface="Calibri"/>
                        </a:rPr>
                        <a:t>X</a:t>
                      </a:r>
                      <a:endParaRPr lang="en-US" sz="1000" dirty="0">
                        <a:latin typeface="Calibri"/>
                        <a:ea typeface="Times New Roman"/>
                        <a:cs typeface="Times New Roman"/>
                      </a:endParaRPr>
                    </a:p>
                  </a:txBody>
                  <a:tcPr marL="64056" marR="64056" marT="0" marB="0">
                    <a:lnL w="19050" cap="flat" cmpd="sng" algn="ctr">
                      <a:solidFill>
                        <a:srgbClr val="7030A0"/>
                      </a:solidFill>
                      <a:prstDash val="solid"/>
                      <a:round/>
                      <a:headEnd type="none" w="med" len="med"/>
                      <a:tailEnd type="none" w="med" len="med"/>
                    </a:lnL>
                    <a:lnR w="19050" cap="flat" cmpd="sng" algn="ctr">
                      <a:solidFill>
                        <a:srgbClr val="7030A0"/>
                      </a:solidFill>
                      <a:prstDash val="solid"/>
                      <a:round/>
                      <a:headEnd type="none" w="med" len="med"/>
                      <a:tailEnd type="none" w="med" len="med"/>
                    </a:lnR>
                    <a:lnT w="19050" cap="flat" cmpd="sng" algn="ctr">
                      <a:solidFill>
                        <a:srgbClr val="7030A0"/>
                      </a:solidFill>
                      <a:prstDash val="solid"/>
                      <a:round/>
                      <a:headEnd type="none" w="med" len="med"/>
                      <a:tailEnd type="none" w="med" len="med"/>
                    </a:lnT>
                    <a:lnB w="19050" cap="flat" cmpd="sng" algn="ctr">
                      <a:solidFill>
                        <a:srgbClr val="7030A0"/>
                      </a:solidFill>
                      <a:prstDash val="solid"/>
                      <a:round/>
                      <a:headEnd type="none" w="med" len="med"/>
                      <a:tailEnd type="none" w="med" len="med"/>
                    </a:lnB>
                    <a:pattFill prst="pct5">
                      <a:fgClr>
                        <a:srgbClr val="FFFFFF"/>
                      </a:fgClr>
                      <a:bgClr>
                        <a:srgbClr val="F2F2F2"/>
                      </a:bgClr>
                    </a:pattFill>
                  </a:tcPr>
                </a:tc>
              </a:tr>
            </a:tbl>
          </a:graphicData>
        </a:graphic>
      </p:graphicFrame>
      <p:sp>
        <p:nvSpPr>
          <p:cNvPr id="6" name="TextBox 5"/>
          <p:cNvSpPr txBox="1"/>
          <p:nvPr/>
        </p:nvSpPr>
        <p:spPr>
          <a:xfrm>
            <a:off x="1600200" y="990600"/>
            <a:ext cx="6324600" cy="707886"/>
          </a:xfrm>
          <a:prstGeom prst="rect">
            <a:avLst/>
          </a:prstGeom>
          <a:noFill/>
        </p:spPr>
        <p:txBody>
          <a:bodyPr wrap="square" rtlCol="0">
            <a:spAutoFit/>
          </a:bodyPr>
          <a:lstStyle/>
          <a:p>
            <a:r>
              <a:rPr lang="en-US" sz="2000" b="1" dirty="0" smtClean="0">
                <a:solidFill>
                  <a:srgbClr val="2D642D"/>
                </a:solidFill>
                <a:latin typeface="+mn-lt"/>
              </a:rPr>
              <a:t>The NRF has 3 disbursement windows &amp; corresponding appraisal, monitoring &amp; evaluation cycles:</a:t>
            </a:r>
            <a:endParaRPr lang="en-US" sz="2000" b="1" dirty="0">
              <a:solidFill>
                <a:srgbClr val="2D642D"/>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09600" y="1066800"/>
            <a:ext cx="5486400" cy="533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eaLnBrk="1" hangingPunct="1"/>
            <a:r>
              <a:rPr lang="en-US" sz="1700" b="1" dirty="0" smtClean="0">
                <a:solidFill>
                  <a:srgbClr val="004C22"/>
                </a:solidFill>
              </a:rPr>
              <a:t>I. Viet Nam Forest Protection &amp; Development Fund (VNFF)</a:t>
            </a:r>
          </a:p>
          <a:p>
            <a:pPr marL="514350" indent="-514350" eaLnBrk="1" hangingPunct="1">
              <a:buFont typeface="Wingdings" pitchFamily="2" charset="2"/>
              <a:buChar char="Ø"/>
            </a:pPr>
            <a:r>
              <a:rPr lang="en-US" sz="1700" dirty="0" smtClean="0">
                <a:solidFill>
                  <a:srgbClr val="004C22"/>
                </a:solidFill>
              </a:rPr>
              <a:t>Background;</a:t>
            </a:r>
          </a:p>
          <a:p>
            <a:pPr marL="514350" indent="-514350">
              <a:buFont typeface="Wingdings" pitchFamily="2" charset="2"/>
              <a:buChar char="Ø"/>
            </a:pPr>
            <a:r>
              <a:rPr lang="de-DE" sz="1700" dirty="0" smtClean="0">
                <a:solidFill>
                  <a:srgbClr val="2D642D"/>
                </a:solidFill>
              </a:rPr>
              <a:t>Mobilization of the PFES payments;</a:t>
            </a:r>
          </a:p>
          <a:p>
            <a:pPr marL="514350" indent="-514350">
              <a:buFont typeface="Wingdings" pitchFamily="2" charset="2"/>
              <a:buChar char="Ø"/>
            </a:pPr>
            <a:r>
              <a:rPr lang="de-DE" sz="1700" dirty="0" smtClean="0">
                <a:solidFill>
                  <a:srgbClr val="2D642D"/>
                </a:solidFill>
              </a:rPr>
              <a:t>Utilization of the Fund</a:t>
            </a:r>
            <a:r>
              <a:rPr lang="en-US" sz="1700" dirty="0" smtClean="0">
                <a:solidFill>
                  <a:srgbClr val="004C22"/>
                </a:solidFill>
              </a:rPr>
              <a:t>;</a:t>
            </a:r>
          </a:p>
          <a:p>
            <a:pPr marL="514350" indent="-514350"/>
            <a:endParaRPr lang="en-US" sz="1700" dirty="0" smtClean="0">
              <a:solidFill>
                <a:srgbClr val="004C22"/>
              </a:solidFill>
            </a:endParaRPr>
          </a:p>
          <a:p>
            <a:pPr marL="514350" indent="-514350"/>
            <a:r>
              <a:rPr lang="en-US" sz="1700" b="1" dirty="0" smtClean="0">
                <a:solidFill>
                  <a:srgbClr val="004C22"/>
                </a:solidFill>
              </a:rPr>
              <a:t>II. Key characteristics of the National REDD+ Fund (NRF)</a:t>
            </a:r>
          </a:p>
          <a:p>
            <a:pPr marL="514350" indent="-514350" eaLnBrk="1" hangingPunct="1">
              <a:buFont typeface="Wingdings" pitchFamily="2" charset="2"/>
              <a:buChar char="Ø"/>
            </a:pPr>
            <a:r>
              <a:rPr lang="en-US" sz="1700" dirty="0" smtClean="0">
                <a:solidFill>
                  <a:srgbClr val="004C22"/>
                </a:solidFill>
              </a:rPr>
              <a:t>Legal basic;</a:t>
            </a:r>
          </a:p>
          <a:p>
            <a:pPr marL="514350" indent="-514350" eaLnBrk="1" hangingPunct="1">
              <a:buFont typeface="Wingdings" pitchFamily="2" charset="2"/>
              <a:buChar char="Ø"/>
            </a:pPr>
            <a:r>
              <a:rPr lang="en-US" sz="1700" dirty="0" smtClean="0">
                <a:solidFill>
                  <a:srgbClr val="004C22"/>
                </a:solidFill>
              </a:rPr>
              <a:t>Funds establishment;</a:t>
            </a:r>
          </a:p>
          <a:p>
            <a:pPr marL="514350" indent="-514350" eaLnBrk="1" hangingPunct="1">
              <a:buFont typeface="Wingdings" pitchFamily="2" charset="2"/>
              <a:buChar char="Ø"/>
            </a:pPr>
            <a:r>
              <a:rPr lang="en-US" sz="1700" dirty="0" smtClean="0">
                <a:solidFill>
                  <a:srgbClr val="004C22"/>
                </a:solidFill>
              </a:rPr>
              <a:t>Objective of the NRF;</a:t>
            </a:r>
          </a:p>
          <a:p>
            <a:pPr marL="514350" indent="-514350" eaLnBrk="1" hangingPunct="1">
              <a:buFont typeface="Wingdings" pitchFamily="2" charset="2"/>
              <a:buChar char="Ø"/>
            </a:pPr>
            <a:r>
              <a:rPr lang="en-US" sz="1700" dirty="0" smtClean="0">
                <a:solidFill>
                  <a:srgbClr val="004C22"/>
                </a:solidFill>
              </a:rPr>
              <a:t>Interim structure;</a:t>
            </a:r>
          </a:p>
          <a:p>
            <a:pPr marL="514350" indent="-514350" eaLnBrk="1" hangingPunct="1">
              <a:buFont typeface="Wingdings" pitchFamily="2" charset="2"/>
              <a:buChar char="Ø"/>
            </a:pPr>
            <a:r>
              <a:rPr lang="en-US" sz="1700" dirty="0" smtClean="0">
                <a:solidFill>
                  <a:srgbClr val="004C22"/>
                </a:solidFill>
              </a:rPr>
              <a:t>Board of directors;</a:t>
            </a:r>
          </a:p>
          <a:p>
            <a:pPr marL="514350" indent="-514350" eaLnBrk="1" hangingPunct="1">
              <a:buFont typeface="Wingdings" pitchFamily="2" charset="2"/>
              <a:buChar char="Ø"/>
            </a:pPr>
            <a:r>
              <a:rPr lang="en-US" sz="1700" dirty="0" smtClean="0">
                <a:solidFill>
                  <a:srgbClr val="004C22"/>
                </a:solidFill>
              </a:rPr>
              <a:t>Relationship between key stakeholders;</a:t>
            </a:r>
          </a:p>
          <a:p>
            <a:pPr marL="514350" indent="-514350" eaLnBrk="1" hangingPunct="1">
              <a:buFont typeface="Wingdings" pitchFamily="2" charset="2"/>
              <a:buChar char="Ø"/>
            </a:pPr>
            <a:r>
              <a:rPr lang="en-US" sz="1700" dirty="0" smtClean="0">
                <a:solidFill>
                  <a:srgbClr val="004C22"/>
                </a:solidFill>
              </a:rPr>
              <a:t>Governance arrangement;</a:t>
            </a:r>
          </a:p>
          <a:p>
            <a:pPr marL="514350" indent="-514350" eaLnBrk="1" hangingPunct="1">
              <a:buFont typeface="Wingdings" pitchFamily="2" charset="2"/>
              <a:buChar char="Ø"/>
            </a:pPr>
            <a:r>
              <a:rPr lang="en-US" sz="1700" dirty="0" smtClean="0">
                <a:solidFill>
                  <a:srgbClr val="004C22"/>
                </a:solidFill>
              </a:rPr>
              <a:t>Sources of funding;</a:t>
            </a:r>
          </a:p>
          <a:p>
            <a:pPr marL="514350" indent="-514350" eaLnBrk="1" hangingPunct="1">
              <a:buFont typeface="Wingdings" pitchFamily="2" charset="2"/>
              <a:buChar char="Ø"/>
            </a:pPr>
            <a:r>
              <a:rPr lang="en-US" sz="1700" dirty="0" smtClean="0">
                <a:solidFill>
                  <a:srgbClr val="004C22"/>
                </a:solidFill>
              </a:rPr>
              <a:t>Channeling funds to sub-national level;</a:t>
            </a:r>
          </a:p>
          <a:p>
            <a:pPr marL="514350" indent="-514350">
              <a:buFont typeface="Wingdings" pitchFamily="2" charset="2"/>
              <a:buChar char="Ø"/>
            </a:pPr>
            <a:r>
              <a:rPr lang="en-US" sz="1700" dirty="0" smtClean="0">
                <a:solidFill>
                  <a:srgbClr val="004C22"/>
                </a:solidFill>
              </a:rPr>
              <a:t>Payments &amp; disbursements;</a:t>
            </a:r>
          </a:p>
          <a:p>
            <a:pPr marL="514350" indent="-514350">
              <a:buFont typeface="Wingdings" pitchFamily="2" charset="2"/>
              <a:buChar char="Ø"/>
            </a:pPr>
            <a:r>
              <a:rPr lang="en-US" sz="1700" dirty="0" smtClean="0">
                <a:solidFill>
                  <a:srgbClr val="004C22"/>
                </a:solidFill>
              </a:rPr>
              <a:t>M&amp;E;</a:t>
            </a:r>
          </a:p>
          <a:p>
            <a:pPr marL="514350" indent="-514350">
              <a:buFont typeface="Wingdings" pitchFamily="2" charset="2"/>
              <a:buChar char="Ø"/>
            </a:pPr>
            <a:r>
              <a:rPr lang="en-US" sz="1700" dirty="0" smtClean="0">
                <a:solidFill>
                  <a:srgbClr val="004C22"/>
                </a:solidFill>
              </a:rPr>
              <a:t>Program &amp; project cycles;</a:t>
            </a:r>
          </a:p>
          <a:p>
            <a:pPr marL="514350" indent="-514350">
              <a:buFont typeface="Wingdings" pitchFamily="2" charset="2"/>
              <a:buChar char="Ø"/>
            </a:pPr>
            <a:r>
              <a:rPr lang="en-US" sz="1700" dirty="0" smtClean="0">
                <a:solidFill>
                  <a:srgbClr val="004C22"/>
                </a:solidFill>
              </a:rPr>
              <a:t>Key messages.</a:t>
            </a:r>
          </a:p>
          <a:p>
            <a:pPr algn="ctr">
              <a:defRPr/>
            </a:pPr>
            <a:endParaRPr lang="en-US" dirty="0">
              <a:solidFill>
                <a:srgbClr val="2D642D"/>
              </a:solidFill>
              <a:cs typeface="Arial" pitchFamily="34" charset="0"/>
            </a:endParaRPr>
          </a:p>
        </p:txBody>
      </p:sp>
      <p:sp>
        <p:nvSpPr>
          <p:cNvPr id="4" name="Title 1"/>
          <p:cNvSpPr txBox="1">
            <a:spLocks/>
          </p:cNvSpPr>
          <p:nvPr/>
        </p:nvSpPr>
        <p:spPr>
          <a:xfrm>
            <a:off x="1219200" y="381000"/>
            <a:ext cx="6324600" cy="76835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b="1" dirty="0" smtClean="0">
                <a:solidFill>
                  <a:srgbClr val="004C22"/>
                </a:solidFill>
                <a:latin typeface="+mj-lt"/>
                <a:ea typeface="+mj-ea"/>
                <a:cs typeface="+mj-cs"/>
              </a:rPr>
              <a:t>CONTENT</a:t>
            </a:r>
            <a:endParaRPr kumimoji="0" lang="en-US" sz="3200" b="1" i="0" u="none" strike="noStrike" kern="1200" cap="none" spc="0" normalizeH="0" baseline="0" noProof="0" dirty="0" smtClean="0">
              <a:ln>
                <a:noFill/>
              </a:ln>
              <a:solidFill>
                <a:srgbClr val="004C22"/>
              </a:solidFill>
              <a:effectLst/>
              <a:uLnTx/>
              <a:uFillTx/>
              <a:latin typeface="+mj-lt"/>
              <a:ea typeface="+mj-ea"/>
              <a:cs typeface="+mj-cs"/>
            </a:endParaRPr>
          </a:p>
        </p:txBody>
      </p:sp>
      <p:pic>
        <p:nvPicPr>
          <p:cNvPr id="13" name="Picture 2"/>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6096000" y="1219200"/>
            <a:ext cx="2514600" cy="4419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Proposed M&amp;E  </a:t>
            </a:r>
            <a:endParaRPr lang="en-US" sz="2800" b="1" dirty="0"/>
          </a:p>
        </p:txBody>
      </p:sp>
      <p:sp>
        <p:nvSpPr>
          <p:cNvPr id="10" name="TextBox 9"/>
          <p:cNvSpPr txBox="1"/>
          <p:nvPr/>
        </p:nvSpPr>
        <p:spPr>
          <a:xfrm>
            <a:off x="762000" y="1066800"/>
            <a:ext cx="7467600" cy="677108"/>
          </a:xfrm>
          <a:prstGeom prst="rect">
            <a:avLst/>
          </a:prstGeom>
          <a:solidFill>
            <a:srgbClr val="79853B"/>
          </a:solidFill>
        </p:spPr>
        <p:txBody>
          <a:bodyPr wrap="square" rtlCol="0">
            <a:spAutoFit/>
          </a:bodyPr>
          <a:lstStyle/>
          <a:p>
            <a:pPr marL="514350" indent="-514350"/>
            <a:r>
              <a:rPr lang="en-US" sz="2000" dirty="0" smtClean="0">
                <a:solidFill>
                  <a:schemeClr val="bg1"/>
                </a:solidFill>
                <a:latin typeface="+mn-lt"/>
              </a:rPr>
              <a:t>	</a:t>
            </a:r>
            <a:r>
              <a:rPr lang="en-US" dirty="0" smtClean="0">
                <a:solidFill>
                  <a:schemeClr val="bg1"/>
                </a:solidFill>
                <a:latin typeface="+mn-lt"/>
              </a:rPr>
              <a:t>Because of results-based payments M&amp;E mainly based on the  National Forest Monitoring System &amp; the Safeguards Information System’s data</a:t>
            </a:r>
            <a:endParaRPr lang="en-US" b="1" dirty="0">
              <a:solidFill>
                <a:schemeClr val="bg1"/>
              </a:solidFill>
              <a:latin typeface="+mn-lt"/>
            </a:endParaRPr>
          </a:p>
        </p:txBody>
      </p:sp>
      <p:sp>
        <p:nvSpPr>
          <p:cNvPr id="6" name="AutoShape 4"/>
          <p:cNvSpPr>
            <a:spLocks noChangeArrowheads="1"/>
          </p:cNvSpPr>
          <p:nvPr/>
        </p:nvSpPr>
        <p:spPr bwMode="auto">
          <a:xfrm>
            <a:off x="5943600" y="3581400"/>
            <a:ext cx="1981200" cy="533400"/>
          </a:xfrm>
          <a:prstGeom prst="roundRect">
            <a:avLst>
              <a:gd name="adj" fmla="val 16667"/>
            </a:avLst>
          </a:prstGeom>
          <a:solidFill>
            <a:srgbClr val="DD5D4F"/>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Internal audits</a:t>
            </a:r>
          </a:p>
        </p:txBody>
      </p:sp>
      <p:sp>
        <p:nvSpPr>
          <p:cNvPr id="7" name="AutoShape 4"/>
          <p:cNvSpPr>
            <a:spLocks noChangeArrowheads="1"/>
          </p:cNvSpPr>
          <p:nvPr/>
        </p:nvSpPr>
        <p:spPr bwMode="auto">
          <a:xfrm>
            <a:off x="1752600" y="3581400"/>
            <a:ext cx="1828800" cy="533400"/>
          </a:xfrm>
          <a:prstGeom prst="roundRect">
            <a:avLst>
              <a:gd name="adj" fmla="val 16667"/>
            </a:avLst>
          </a:prstGeom>
          <a:solidFill>
            <a:srgbClr val="DD5D4F"/>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External audits</a:t>
            </a:r>
          </a:p>
        </p:txBody>
      </p:sp>
      <p:sp>
        <p:nvSpPr>
          <p:cNvPr id="8" name="AutoShape 4"/>
          <p:cNvSpPr>
            <a:spLocks noChangeArrowheads="1"/>
          </p:cNvSpPr>
          <p:nvPr/>
        </p:nvSpPr>
        <p:spPr bwMode="auto">
          <a:xfrm>
            <a:off x="1752600" y="2590800"/>
            <a:ext cx="1905000" cy="457200"/>
          </a:xfrm>
          <a:prstGeom prst="roundRect">
            <a:avLst>
              <a:gd name="adj" fmla="val 16667"/>
            </a:avLst>
          </a:prstGeom>
          <a:solidFill>
            <a:srgbClr val="DD5D4F"/>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400" b="1" dirty="0" smtClean="0">
                <a:solidFill>
                  <a:schemeClr val="bg1"/>
                </a:solidFill>
                <a:latin typeface="+mj-lt"/>
              </a:rPr>
              <a:t>External Evaluation</a:t>
            </a:r>
            <a:endParaRPr lang="en-US" sz="1400" dirty="0" smtClean="0">
              <a:solidFill>
                <a:schemeClr val="bg1"/>
              </a:solidFill>
              <a:latin typeface="+mj-lt"/>
            </a:endParaRPr>
          </a:p>
        </p:txBody>
      </p:sp>
      <p:sp>
        <p:nvSpPr>
          <p:cNvPr id="9" name="AutoShape 4"/>
          <p:cNvSpPr>
            <a:spLocks noChangeArrowheads="1"/>
          </p:cNvSpPr>
          <p:nvPr/>
        </p:nvSpPr>
        <p:spPr bwMode="auto">
          <a:xfrm>
            <a:off x="3962400" y="4724400"/>
            <a:ext cx="1295400" cy="1143000"/>
          </a:xfrm>
          <a:prstGeom prst="roundRect">
            <a:avLst>
              <a:gd name="adj" fmla="val 16667"/>
            </a:avLst>
          </a:prstGeom>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0"/>
          </a:gra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rgbClr val="2D642D"/>
                </a:solidFill>
                <a:latin typeface="+mj-lt"/>
              </a:rPr>
              <a:t>Grievance </a:t>
            </a:r>
          </a:p>
          <a:p>
            <a:pPr algn="ctr">
              <a:defRPr/>
            </a:pPr>
            <a:r>
              <a:rPr lang="en-US" dirty="0" smtClean="0">
                <a:solidFill>
                  <a:srgbClr val="2D642D"/>
                </a:solidFill>
                <a:latin typeface="+mj-lt"/>
              </a:rPr>
              <a:t>mechanism</a:t>
            </a:r>
          </a:p>
        </p:txBody>
      </p:sp>
      <p:sp>
        <p:nvSpPr>
          <p:cNvPr id="11" name="AutoShape 4"/>
          <p:cNvSpPr>
            <a:spLocks noChangeArrowheads="1"/>
          </p:cNvSpPr>
          <p:nvPr/>
        </p:nvSpPr>
        <p:spPr bwMode="auto">
          <a:xfrm>
            <a:off x="5486400" y="2590800"/>
            <a:ext cx="2514600" cy="533400"/>
          </a:xfrm>
          <a:prstGeom prst="roundRect">
            <a:avLst>
              <a:gd name="adj" fmla="val 16667"/>
            </a:avLst>
          </a:prstGeom>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0"/>
          </a:gra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b="1" dirty="0" smtClean="0">
                <a:solidFill>
                  <a:srgbClr val="2D642D"/>
                </a:solidFill>
                <a:latin typeface="+mj-lt"/>
              </a:rPr>
              <a:t>Consolidated annual report</a:t>
            </a:r>
          </a:p>
        </p:txBody>
      </p:sp>
      <p:sp>
        <p:nvSpPr>
          <p:cNvPr id="12" name="TextBox 11"/>
          <p:cNvSpPr txBox="1"/>
          <p:nvPr/>
        </p:nvSpPr>
        <p:spPr>
          <a:xfrm>
            <a:off x="1676400" y="1828800"/>
            <a:ext cx="1981200" cy="338554"/>
          </a:xfrm>
          <a:prstGeom prst="rect">
            <a:avLst/>
          </a:prstGeom>
          <a:noFill/>
        </p:spPr>
        <p:txBody>
          <a:bodyPr wrap="square" rtlCol="0">
            <a:spAutoFit/>
          </a:bodyPr>
          <a:lstStyle/>
          <a:p>
            <a:r>
              <a:rPr lang="en-US" sz="1600" b="1" dirty="0" smtClean="0">
                <a:solidFill>
                  <a:srgbClr val="2D642D"/>
                </a:solidFill>
                <a:latin typeface="+mn-lt"/>
              </a:rPr>
              <a:t>External mechanisms</a:t>
            </a:r>
            <a:endParaRPr lang="en-US" sz="1600" b="1" dirty="0">
              <a:solidFill>
                <a:srgbClr val="2D642D"/>
              </a:solidFill>
              <a:latin typeface="+mn-lt"/>
            </a:endParaRPr>
          </a:p>
        </p:txBody>
      </p:sp>
      <p:sp>
        <p:nvSpPr>
          <p:cNvPr id="13" name="TextBox 12"/>
          <p:cNvSpPr txBox="1"/>
          <p:nvPr/>
        </p:nvSpPr>
        <p:spPr>
          <a:xfrm>
            <a:off x="914400" y="2362200"/>
            <a:ext cx="430887" cy="1066800"/>
          </a:xfrm>
          <a:prstGeom prst="rect">
            <a:avLst/>
          </a:prstGeom>
          <a:noFill/>
        </p:spPr>
        <p:txBody>
          <a:bodyPr vert="vert270" wrap="square" rtlCol="0">
            <a:spAutoFit/>
          </a:bodyPr>
          <a:lstStyle/>
          <a:p>
            <a:r>
              <a:rPr lang="en-US" sz="1600" b="1" dirty="0" smtClean="0">
                <a:solidFill>
                  <a:srgbClr val="2D642D"/>
                </a:solidFill>
                <a:latin typeface="+mn-lt"/>
              </a:rPr>
              <a:t>Fund level</a:t>
            </a:r>
            <a:endParaRPr lang="en-US" sz="1600" b="1" dirty="0">
              <a:solidFill>
                <a:srgbClr val="2D642D"/>
              </a:solidFill>
              <a:latin typeface="+mn-lt"/>
            </a:endParaRPr>
          </a:p>
        </p:txBody>
      </p:sp>
      <p:sp>
        <p:nvSpPr>
          <p:cNvPr id="14" name="TextBox 13"/>
          <p:cNvSpPr txBox="1"/>
          <p:nvPr/>
        </p:nvSpPr>
        <p:spPr>
          <a:xfrm>
            <a:off x="2209800" y="5638800"/>
            <a:ext cx="1143000" cy="276999"/>
          </a:xfrm>
          <a:prstGeom prst="rect">
            <a:avLst/>
          </a:prstGeom>
          <a:noFill/>
        </p:spPr>
        <p:txBody>
          <a:bodyPr wrap="square" rtlCol="0">
            <a:spAutoFit/>
          </a:bodyPr>
          <a:lstStyle/>
          <a:p>
            <a:r>
              <a:rPr lang="en-US" sz="1200" b="1" dirty="0" smtClean="0">
                <a:solidFill>
                  <a:srgbClr val="2D642D"/>
                </a:solidFill>
                <a:latin typeface="+mn-lt"/>
              </a:rPr>
              <a:t>Financial M&amp;E</a:t>
            </a:r>
            <a:endParaRPr lang="en-US" sz="1200" b="1" dirty="0">
              <a:solidFill>
                <a:srgbClr val="2D642D"/>
              </a:solidFill>
              <a:latin typeface="+mn-lt"/>
            </a:endParaRPr>
          </a:p>
        </p:txBody>
      </p:sp>
      <p:sp>
        <p:nvSpPr>
          <p:cNvPr id="15" name="AutoShape 4"/>
          <p:cNvSpPr>
            <a:spLocks noChangeArrowheads="1"/>
          </p:cNvSpPr>
          <p:nvPr/>
        </p:nvSpPr>
        <p:spPr bwMode="auto">
          <a:xfrm>
            <a:off x="3886200" y="3581400"/>
            <a:ext cx="1524000" cy="533400"/>
          </a:xfrm>
          <a:prstGeom prst="roundRect">
            <a:avLst>
              <a:gd name="adj" fmla="val 16667"/>
            </a:avLst>
          </a:prstGeom>
          <a:solidFill>
            <a:srgbClr val="6E97F2"/>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NRIS</a:t>
            </a:r>
          </a:p>
          <a:p>
            <a:pPr algn="ctr">
              <a:defRPr/>
            </a:pPr>
            <a:r>
              <a:rPr lang="en-US" sz="800" dirty="0" smtClean="0">
                <a:solidFill>
                  <a:schemeClr val="bg1"/>
                </a:solidFill>
                <a:latin typeface="+mj-lt"/>
              </a:rPr>
              <a:t>(National </a:t>
            </a:r>
            <a:r>
              <a:rPr lang="en-US" sz="800" dirty="0" err="1" smtClean="0">
                <a:solidFill>
                  <a:schemeClr val="bg1"/>
                </a:solidFill>
                <a:latin typeface="+mj-lt"/>
              </a:rPr>
              <a:t>Redd</a:t>
            </a:r>
            <a:r>
              <a:rPr lang="en-US" sz="800" dirty="0" smtClean="0">
                <a:solidFill>
                  <a:schemeClr val="bg1"/>
                </a:solidFill>
                <a:latin typeface="+mj-lt"/>
              </a:rPr>
              <a:t>+</a:t>
            </a:r>
          </a:p>
          <a:p>
            <a:pPr algn="ctr">
              <a:defRPr/>
            </a:pPr>
            <a:r>
              <a:rPr lang="en-US" sz="800" dirty="0" err="1" smtClean="0">
                <a:solidFill>
                  <a:schemeClr val="bg1"/>
                </a:solidFill>
                <a:latin typeface="+mj-lt"/>
              </a:rPr>
              <a:t>Infomration</a:t>
            </a:r>
            <a:r>
              <a:rPr lang="en-US" sz="800" dirty="0" smtClean="0">
                <a:solidFill>
                  <a:schemeClr val="bg1"/>
                </a:solidFill>
                <a:latin typeface="+mj-lt"/>
              </a:rPr>
              <a:t> System)</a:t>
            </a:r>
          </a:p>
        </p:txBody>
      </p:sp>
      <p:sp>
        <p:nvSpPr>
          <p:cNvPr id="16" name="AutoShape 4"/>
          <p:cNvSpPr>
            <a:spLocks noChangeArrowheads="1"/>
          </p:cNvSpPr>
          <p:nvPr/>
        </p:nvSpPr>
        <p:spPr bwMode="auto">
          <a:xfrm>
            <a:off x="5943600" y="5181600"/>
            <a:ext cx="2057400" cy="533400"/>
          </a:xfrm>
          <a:prstGeom prst="roundRect">
            <a:avLst>
              <a:gd name="adj" fmla="val 16667"/>
            </a:avLst>
          </a:prstGeom>
          <a:solidFill>
            <a:srgbClr val="6E97F2"/>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Narrative reports</a:t>
            </a:r>
          </a:p>
        </p:txBody>
      </p:sp>
      <p:sp>
        <p:nvSpPr>
          <p:cNvPr id="17" name="AutoShape 4"/>
          <p:cNvSpPr>
            <a:spLocks noChangeArrowheads="1"/>
          </p:cNvSpPr>
          <p:nvPr/>
        </p:nvSpPr>
        <p:spPr bwMode="auto">
          <a:xfrm>
            <a:off x="5943600" y="4343400"/>
            <a:ext cx="2057400" cy="533400"/>
          </a:xfrm>
          <a:prstGeom prst="roundRect">
            <a:avLst>
              <a:gd name="adj" fmla="val 16667"/>
            </a:avLst>
          </a:prstGeom>
          <a:solidFill>
            <a:srgbClr val="DD5D4F"/>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Financial reports</a:t>
            </a:r>
          </a:p>
        </p:txBody>
      </p:sp>
      <p:cxnSp>
        <p:nvCxnSpPr>
          <p:cNvPr id="18" name="Straight Connector 17"/>
          <p:cNvCxnSpPr/>
          <p:nvPr/>
        </p:nvCxnSpPr>
        <p:spPr>
          <a:xfrm rot="5400000">
            <a:off x="2400300" y="21717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762000" y="2286000"/>
            <a:ext cx="7467600" cy="76200"/>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771900" y="2705100"/>
            <a:ext cx="16002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306094" y="4380706"/>
            <a:ext cx="5334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38200" y="3886200"/>
            <a:ext cx="8382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5" idx="3"/>
            <a:endCxn id="6" idx="1"/>
          </p:cNvCxnSpPr>
          <p:nvPr/>
        </p:nvCxnSpPr>
        <p:spPr>
          <a:xfrm>
            <a:off x="5410200" y="3848100"/>
            <a:ext cx="5334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924800" y="3810000"/>
            <a:ext cx="4572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7" idx="3"/>
            <a:endCxn id="15" idx="1"/>
          </p:cNvCxnSpPr>
          <p:nvPr/>
        </p:nvCxnSpPr>
        <p:spPr>
          <a:xfrm>
            <a:off x="3581400" y="3848100"/>
            <a:ext cx="304800" cy="1588"/>
          </a:xfrm>
          <a:prstGeom prst="line">
            <a:avLst/>
          </a:prstGeom>
          <a:ln w="38100">
            <a:solidFill>
              <a:srgbClr val="FFC000"/>
            </a:solidFill>
            <a:prstDash val="sysDash"/>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838200" y="4114800"/>
            <a:ext cx="430887" cy="1447800"/>
          </a:xfrm>
          <a:prstGeom prst="rect">
            <a:avLst/>
          </a:prstGeom>
          <a:noFill/>
        </p:spPr>
        <p:txBody>
          <a:bodyPr vert="vert270" wrap="square" rtlCol="0">
            <a:spAutoFit/>
          </a:bodyPr>
          <a:lstStyle/>
          <a:p>
            <a:r>
              <a:rPr lang="en-US" sz="1600" b="1" dirty="0" smtClean="0">
                <a:solidFill>
                  <a:srgbClr val="2D642D"/>
                </a:solidFill>
                <a:latin typeface="+mn-lt"/>
              </a:rPr>
              <a:t>Program level</a:t>
            </a:r>
            <a:endParaRPr lang="en-US" sz="1600" b="1" dirty="0">
              <a:solidFill>
                <a:srgbClr val="2D642D"/>
              </a:solidFill>
              <a:latin typeface="+mn-lt"/>
            </a:endParaRPr>
          </a:p>
        </p:txBody>
      </p:sp>
      <p:sp>
        <p:nvSpPr>
          <p:cNvPr id="27" name="TextBox 26"/>
          <p:cNvSpPr txBox="1"/>
          <p:nvPr/>
        </p:nvSpPr>
        <p:spPr>
          <a:xfrm>
            <a:off x="5638800" y="1828800"/>
            <a:ext cx="1981200" cy="338554"/>
          </a:xfrm>
          <a:prstGeom prst="rect">
            <a:avLst/>
          </a:prstGeom>
          <a:noFill/>
        </p:spPr>
        <p:txBody>
          <a:bodyPr wrap="square" rtlCol="0">
            <a:spAutoFit/>
          </a:bodyPr>
          <a:lstStyle/>
          <a:p>
            <a:r>
              <a:rPr lang="en-US" sz="1600" b="1" dirty="0" smtClean="0">
                <a:solidFill>
                  <a:srgbClr val="2D642D"/>
                </a:solidFill>
                <a:latin typeface="+mn-lt"/>
              </a:rPr>
              <a:t>Internal mechanisms</a:t>
            </a:r>
            <a:endParaRPr lang="en-US" sz="1600" b="1" dirty="0">
              <a:solidFill>
                <a:srgbClr val="2D642D"/>
              </a:solidFill>
              <a:latin typeface="+mn-lt"/>
            </a:endParaRPr>
          </a:p>
        </p:txBody>
      </p:sp>
      <p:sp>
        <p:nvSpPr>
          <p:cNvPr id="28" name="AutoShape 4"/>
          <p:cNvSpPr>
            <a:spLocks noChangeArrowheads="1"/>
          </p:cNvSpPr>
          <p:nvPr/>
        </p:nvSpPr>
        <p:spPr bwMode="auto">
          <a:xfrm>
            <a:off x="1676400" y="5638800"/>
            <a:ext cx="457200" cy="152400"/>
          </a:xfrm>
          <a:prstGeom prst="roundRect">
            <a:avLst>
              <a:gd name="adj" fmla="val 16667"/>
            </a:avLst>
          </a:prstGeom>
          <a:solidFill>
            <a:srgbClr val="DD5D4F"/>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dirty="0" smtClean="0">
              <a:solidFill>
                <a:schemeClr val="bg1"/>
              </a:solidFill>
              <a:latin typeface="+mj-lt"/>
            </a:endParaRPr>
          </a:p>
        </p:txBody>
      </p:sp>
      <p:sp>
        <p:nvSpPr>
          <p:cNvPr id="29" name="AutoShape 4"/>
          <p:cNvSpPr>
            <a:spLocks noChangeArrowheads="1"/>
          </p:cNvSpPr>
          <p:nvPr/>
        </p:nvSpPr>
        <p:spPr bwMode="auto">
          <a:xfrm>
            <a:off x="1676400" y="5943600"/>
            <a:ext cx="457200" cy="152400"/>
          </a:xfrm>
          <a:prstGeom prst="roundRect">
            <a:avLst>
              <a:gd name="adj" fmla="val 16667"/>
            </a:avLst>
          </a:prstGeom>
          <a:solidFill>
            <a:srgbClr val="6E97F2"/>
          </a:solidFill>
          <a:ln w="3810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dirty="0" smtClean="0">
              <a:solidFill>
                <a:schemeClr val="bg1"/>
              </a:solidFill>
              <a:latin typeface="+mj-lt"/>
            </a:endParaRPr>
          </a:p>
        </p:txBody>
      </p:sp>
      <p:sp>
        <p:nvSpPr>
          <p:cNvPr id="30" name="TextBox 29"/>
          <p:cNvSpPr txBox="1"/>
          <p:nvPr/>
        </p:nvSpPr>
        <p:spPr>
          <a:xfrm>
            <a:off x="2209800" y="5867400"/>
            <a:ext cx="1600200" cy="276999"/>
          </a:xfrm>
          <a:prstGeom prst="rect">
            <a:avLst/>
          </a:prstGeom>
          <a:noFill/>
        </p:spPr>
        <p:txBody>
          <a:bodyPr wrap="square" rtlCol="0">
            <a:spAutoFit/>
          </a:bodyPr>
          <a:lstStyle/>
          <a:p>
            <a:r>
              <a:rPr lang="en-US" sz="1200" b="1" dirty="0" smtClean="0">
                <a:solidFill>
                  <a:srgbClr val="2D642D"/>
                </a:solidFill>
                <a:latin typeface="+mn-lt"/>
              </a:rPr>
              <a:t>Programmatic M&amp;E</a:t>
            </a:r>
            <a:endParaRPr lang="en-US" sz="1200" b="1" dirty="0">
              <a:solidFill>
                <a:srgbClr val="2D642D"/>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a:t>
            </a:r>
            <a:r>
              <a:rPr lang="de-DE" sz="2400" b="1" dirty="0" smtClean="0">
                <a:solidFill>
                  <a:srgbClr val="2D642D"/>
                </a:solidFill>
                <a:latin typeface="+mn-lt"/>
              </a:rPr>
              <a:t>Programe &amp; project cycles  </a:t>
            </a:r>
            <a:endParaRPr lang="en-US" sz="2400" b="1" dirty="0">
              <a:latin typeface="+mn-lt"/>
            </a:endParaRPr>
          </a:p>
        </p:txBody>
      </p:sp>
      <p:sp>
        <p:nvSpPr>
          <p:cNvPr id="40" name="AutoShape 4"/>
          <p:cNvSpPr>
            <a:spLocks noChangeArrowheads="1"/>
          </p:cNvSpPr>
          <p:nvPr/>
        </p:nvSpPr>
        <p:spPr bwMode="auto">
          <a:xfrm>
            <a:off x="7162800" y="3733800"/>
            <a:ext cx="1508394" cy="685800"/>
          </a:xfrm>
          <a:prstGeom prst="roundRect">
            <a:avLst>
              <a:gd name="adj" fmla="val 16667"/>
            </a:avLst>
          </a:prstGeom>
          <a:solidFill>
            <a:srgbClr val="16738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NRAP &amp; PRAPs</a:t>
            </a:r>
          </a:p>
        </p:txBody>
      </p:sp>
      <p:sp>
        <p:nvSpPr>
          <p:cNvPr id="84" name="AutoShape 4"/>
          <p:cNvSpPr>
            <a:spLocks noChangeArrowheads="1"/>
          </p:cNvSpPr>
          <p:nvPr/>
        </p:nvSpPr>
        <p:spPr bwMode="auto">
          <a:xfrm>
            <a:off x="1219200" y="3657600"/>
            <a:ext cx="2057400" cy="762000"/>
          </a:xfrm>
          <a:prstGeom prst="roundRect">
            <a:avLst>
              <a:gd name="adj" fmla="val 16667"/>
            </a:avLst>
          </a:prstGeom>
          <a:solidFill>
            <a:srgbClr val="996633"/>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dirty="0" smtClean="0">
                <a:solidFill>
                  <a:schemeClr val="bg1"/>
                </a:solidFill>
                <a:latin typeface="+mj-lt"/>
              </a:rPr>
              <a:t>MRV (NFMS &amp; SIS) &amp; </a:t>
            </a:r>
          </a:p>
          <a:p>
            <a:pPr algn="ctr">
              <a:defRPr/>
            </a:pPr>
            <a:r>
              <a:rPr lang="en-US" dirty="0" smtClean="0">
                <a:solidFill>
                  <a:schemeClr val="bg1"/>
                </a:solidFill>
                <a:latin typeface="+mj-lt"/>
              </a:rPr>
              <a:t>other sources </a:t>
            </a:r>
          </a:p>
        </p:txBody>
      </p:sp>
      <p:sp>
        <p:nvSpPr>
          <p:cNvPr id="85" name="AutoShape 4"/>
          <p:cNvSpPr>
            <a:spLocks noChangeArrowheads="1"/>
          </p:cNvSpPr>
          <p:nvPr/>
        </p:nvSpPr>
        <p:spPr bwMode="auto">
          <a:xfrm>
            <a:off x="1143000" y="1828800"/>
            <a:ext cx="1600200" cy="762000"/>
          </a:xfrm>
          <a:prstGeom prst="roundRect">
            <a:avLst>
              <a:gd name="adj" fmla="val 16667"/>
            </a:avLst>
          </a:prstGeom>
          <a:solidFill>
            <a:srgbClr val="77933C"/>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Entity with</a:t>
            </a:r>
          </a:p>
          <a:p>
            <a:pPr algn="ctr">
              <a:defRPr/>
            </a:pPr>
            <a:r>
              <a:rPr lang="en-US" b="1" dirty="0" smtClean="0">
                <a:solidFill>
                  <a:schemeClr val="bg1"/>
                </a:solidFill>
                <a:latin typeface="+mj-lt"/>
              </a:rPr>
              <a:t>access</a:t>
            </a:r>
          </a:p>
          <a:p>
            <a:pPr algn="ctr">
              <a:defRPr/>
            </a:pPr>
            <a:endParaRPr lang="en-US" sz="1400" dirty="0" smtClean="0">
              <a:solidFill>
                <a:schemeClr val="bg1"/>
              </a:solidFill>
              <a:latin typeface="+mj-lt"/>
            </a:endParaRPr>
          </a:p>
        </p:txBody>
      </p:sp>
      <p:sp>
        <p:nvSpPr>
          <p:cNvPr id="178" name="TextBox 177"/>
          <p:cNvSpPr txBox="1"/>
          <p:nvPr/>
        </p:nvSpPr>
        <p:spPr>
          <a:xfrm>
            <a:off x="3352800" y="1371600"/>
            <a:ext cx="1295400" cy="461665"/>
          </a:xfrm>
          <a:prstGeom prst="rect">
            <a:avLst/>
          </a:prstGeom>
          <a:noFill/>
        </p:spPr>
        <p:txBody>
          <a:bodyPr wrap="square" rtlCol="0">
            <a:spAutoFit/>
          </a:bodyPr>
          <a:lstStyle/>
          <a:p>
            <a:pPr algn="ctr"/>
            <a:r>
              <a:rPr lang="en-US" sz="1200" b="1" dirty="0" smtClean="0">
                <a:solidFill>
                  <a:srgbClr val="2D642D"/>
                </a:solidFill>
                <a:latin typeface="+mn-lt"/>
              </a:rPr>
              <a:t>Approval of proposal &amp; entity</a:t>
            </a:r>
            <a:endParaRPr lang="en-US" sz="1200" b="1" dirty="0">
              <a:solidFill>
                <a:srgbClr val="2D642D"/>
              </a:solidFill>
              <a:latin typeface="+mn-lt"/>
            </a:endParaRPr>
          </a:p>
        </p:txBody>
      </p:sp>
      <p:sp>
        <p:nvSpPr>
          <p:cNvPr id="180" name="TextBox 179"/>
          <p:cNvSpPr txBox="1"/>
          <p:nvPr/>
        </p:nvSpPr>
        <p:spPr>
          <a:xfrm flipH="1">
            <a:off x="6705600" y="2819400"/>
            <a:ext cx="1424464" cy="276999"/>
          </a:xfrm>
          <a:prstGeom prst="rect">
            <a:avLst/>
          </a:prstGeom>
          <a:noFill/>
        </p:spPr>
        <p:txBody>
          <a:bodyPr vert="horz" wrap="square" rtlCol="0">
            <a:spAutoFit/>
          </a:bodyPr>
          <a:lstStyle/>
          <a:p>
            <a:r>
              <a:rPr lang="en-US" sz="1200" b="1" dirty="0" smtClean="0">
                <a:solidFill>
                  <a:srgbClr val="2D642D"/>
                </a:solidFill>
                <a:latin typeface="+mn-lt"/>
              </a:rPr>
              <a:t>Inputs by entities</a:t>
            </a:r>
            <a:endParaRPr lang="en-US" sz="1200" b="1" dirty="0">
              <a:solidFill>
                <a:srgbClr val="2D642D"/>
              </a:solidFill>
              <a:latin typeface="+mn-lt"/>
            </a:endParaRPr>
          </a:p>
        </p:txBody>
      </p:sp>
      <p:sp>
        <p:nvSpPr>
          <p:cNvPr id="186" name="TextBox 185"/>
          <p:cNvSpPr txBox="1"/>
          <p:nvPr/>
        </p:nvSpPr>
        <p:spPr>
          <a:xfrm flipH="1">
            <a:off x="533400" y="1752600"/>
            <a:ext cx="430887" cy="762000"/>
          </a:xfrm>
          <a:prstGeom prst="rect">
            <a:avLst/>
          </a:prstGeom>
          <a:noFill/>
        </p:spPr>
        <p:txBody>
          <a:bodyPr vert="vert270" wrap="square" rtlCol="0">
            <a:spAutoFit/>
          </a:bodyPr>
          <a:lstStyle/>
          <a:p>
            <a:r>
              <a:rPr lang="en-US" sz="1600" b="1" dirty="0" smtClean="0">
                <a:solidFill>
                  <a:srgbClr val="2D642D"/>
                </a:solidFill>
                <a:latin typeface="+mn-lt"/>
              </a:rPr>
              <a:t>YEAR 1</a:t>
            </a:r>
            <a:endParaRPr lang="en-US" sz="1600" b="1" dirty="0">
              <a:solidFill>
                <a:srgbClr val="2D642D"/>
              </a:solidFill>
              <a:latin typeface="+mn-lt"/>
            </a:endParaRPr>
          </a:p>
        </p:txBody>
      </p:sp>
      <p:sp>
        <p:nvSpPr>
          <p:cNvPr id="187" name="TextBox 186"/>
          <p:cNvSpPr txBox="1"/>
          <p:nvPr/>
        </p:nvSpPr>
        <p:spPr>
          <a:xfrm>
            <a:off x="609600" y="4343400"/>
            <a:ext cx="430887" cy="1676400"/>
          </a:xfrm>
          <a:prstGeom prst="rect">
            <a:avLst/>
          </a:prstGeom>
          <a:noFill/>
        </p:spPr>
        <p:txBody>
          <a:bodyPr vert="vert270" wrap="square" rtlCol="0">
            <a:spAutoFit/>
          </a:bodyPr>
          <a:lstStyle/>
          <a:p>
            <a:r>
              <a:rPr lang="en-US" sz="1600" b="1" dirty="0" smtClean="0">
                <a:solidFill>
                  <a:srgbClr val="2D642D"/>
                </a:solidFill>
                <a:latin typeface="+mn-lt"/>
              </a:rPr>
              <a:t>YEAR 2 &amp; MORE</a:t>
            </a:r>
            <a:endParaRPr lang="en-US" sz="1600" b="1" dirty="0">
              <a:solidFill>
                <a:srgbClr val="2D642D"/>
              </a:solidFill>
              <a:latin typeface="+mn-lt"/>
            </a:endParaRPr>
          </a:p>
        </p:txBody>
      </p:sp>
      <p:cxnSp>
        <p:nvCxnSpPr>
          <p:cNvPr id="55" name="Straight Arrow Connector 54"/>
          <p:cNvCxnSpPr/>
          <p:nvPr/>
        </p:nvCxnSpPr>
        <p:spPr>
          <a:xfrm rot="5400000">
            <a:off x="2019300" y="4838700"/>
            <a:ext cx="6858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22" idx="1"/>
          </p:cNvCxnSpPr>
          <p:nvPr/>
        </p:nvCxnSpPr>
        <p:spPr>
          <a:xfrm>
            <a:off x="2743200" y="2209800"/>
            <a:ext cx="6858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40" idx="1"/>
            <a:endCxn id="84" idx="3"/>
          </p:cNvCxnSpPr>
          <p:nvPr/>
        </p:nvCxnSpPr>
        <p:spPr>
          <a:xfrm rot="10800000">
            <a:off x="3276600" y="4038600"/>
            <a:ext cx="3886200" cy="38100"/>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endCxn id="40" idx="2"/>
          </p:cNvCxnSpPr>
          <p:nvPr/>
        </p:nvCxnSpPr>
        <p:spPr>
          <a:xfrm rot="16200000" flipV="1">
            <a:off x="7620001" y="4716596"/>
            <a:ext cx="609600" cy="1560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7390606" y="3200400"/>
            <a:ext cx="1067594" cy="794"/>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2971800" y="5867400"/>
            <a:ext cx="1828800" cy="461665"/>
          </a:xfrm>
          <a:prstGeom prst="rect">
            <a:avLst/>
          </a:prstGeom>
          <a:noFill/>
        </p:spPr>
        <p:txBody>
          <a:bodyPr wrap="square" rtlCol="0">
            <a:spAutoFit/>
          </a:bodyPr>
          <a:lstStyle/>
          <a:p>
            <a:r>
              <a:rPr lang="en-US" sz="1200" b="1" dirty="0" smtClean="0">
                <a:solidFill>
                  <a:srgbClr val="2D642D"/>
                </a:solidFill>
                <a:latin typeface="+mn-lt"/>
              </a:rPr>
              <a:t>Instructs Trustee to make payments</a:t>
            </a:r>
            <a:endParaRPr lang="en-US" sz="1200" b="1" dirty="0">
              <a:solidFill>
                <a:srgbClr val="2D642D"/>
              </a:solidFill>
              <a:latin typeface="+mn-lt"/>
            </a:endParaRPr>
          </a:p>
        </p:txBody>
      </p:sp>
      <p:sp>
        <p:nvSpPr>
          <p:cNvPr id="69" name="TextBox 68"/>
          <p:cNvSpPr txBox="1"/>
          <p:nvPr/>
        </p:nvSpPr>
        <p:spPr>
          <a:xfrm>
            <a:off x="2438400" y="4648200"/>
            <a:ext cx="2895600" cy="276999"/>
          </a:xfrm>
          <a:prstGeom prst="rect">
            <a:avLst/>
          </a:prstGeom>
          <a:noFill/>
        </p:spPr>
        <p:txBody>
          <a:bodyPr wrap="square" rtlCol="0">
            <a:spAutoFit/>
          </a:bodyPr>
          <a:lstStyle/>
          <a:p>
            <a:r>
              <a:rPr lang="en-US" sz="1200" b="1" dirty="0" smtClean="0">
                <a:solidFill>
                  <a:srgbClr val="2D642D"/>
                </a:solidFill>
                <a:latin typeface="+mn-lt"/>
              </a:rPr>
              <a:t>Monitoring date on inputs &amp; results</a:t>
            </a:r>
            <a:endParaRPr lang="en-US" sz="1200" b="1" dirty="0">
              <a:solidFill>
                <a:srgbClr val="2D642D"/>
              </a:solidFill>
              <a:latin typeface="+mn-lt"/>
            </a:endParaRPr>
          </a:p>
        </p:txBody>
      </p:sp>
      <p:sp>
        <p:nvSpPr>
          <p:cNvPr id="22" name="AutoShape 4"/>
          <p:cNvSpPr>
            <a:spLocks noChangeArrowheads="1"/>
          </p:cNvSpPr>
          <p:nvPr/>
        </p:nvSpPr>
        <p:spPr bwMode="auto">
          <a:xfrm>
            <a:off x="3429000" y="1828800"/>
            <a:ext cx="1143000" cy="7620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NRF BOD</a:t>
            </a:r>
          </a:p>
          <a:p>
            <a:pPr algn="ctr">
              <a:defRPr/>
            </a:pPr>
            <a:endParaRPr lang="en-US" sz="1400" dirty="0" smtClean="0">
              <a:solidFill>
                <a:schemeClr val="bg1"/>
              </a:solidFill>
              <a:latin typeface="+mj-lt"/>
            </a:endParaRPr>
          </a:p>
        </p:txBody>
      </p:sp>
      <p:sp>
        <p:nvSpPr>
          <p:cNvPr id="23" name="AutoShape 4"/>
          <p:cNvSpPr>
            <a:spLocks noChangeArrowheads="1"/>
          </p:cNvSpPr>
          <p:nvPr/>
        </p:nvSpPr>
        <p:spPr bwMode="auto">
          <a:xfrm>
            <a:off x="5257800" y="1828800"/>
            <a:ext cx="1447800" cy="7620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Bank</a:t>
            </a:r>
          </a:p>
          <a:p>
            <a:pPr algn="ctr">
              <a:defRPr/>
            </a:pPr>
            <a:r>
              <a:rPr lang="en-US" b="1" dirty="0" smtClean="0">
                <a:solidFill>
                  <a:schemeClr val="bg1"/>
                </a:solidFill>
                <a:latin typeface="+mj-lt"/>
              </a:rPr>
              <a:t>(</a:t>
            </a:r>
            <a:r>
              <a:rPr lang="en-US" sz="1400" b="1" dirty="0" smtClean="0">
                <a:solidFill>
                  <a:schemeClr val="bg1"/>
                </a:solidFill>
                <a:latin typeface="+mj-lt"/>
              </a:rPr>
              <a:t>Fund management</a:t>
            </a:r>
            <a:r>
              <a:rPr lang="en-US" b="1" dirty="0" smtClean="0">
                <a:solidFill>
                  <a:schemeClr val="bg1"/>
                </a:solidFill>
                <a:latin typeface="+mj-lt"/>
              </a:rPr>
              <a:t>)</a:t>
            </a:r>
          </a:p>
          <a:p>
            <a:pPr algn="ctr">
              <a:defRPr/>
            </a:pPr>
            <a:endParaRPr lang="en-US" sz="1400" dirty="0" smtClean="0">
              <a:solidFill>
                <a:schemeClr val="bg1"/>
              </a:solidFill>
              <a:latin typeface="+mj-lt"/>
            </a:endParaRPr>
          </a:p>
        </p:txBody>
      </p:sp>
      <p:sp>
        <p:nvSpPr>
          <p:cNvPr id="26" name="AutoShape 4"/>
          <p:cNvSpPr>
            <a:spLocks noChangeArrowheads="1"/>
          </p:cNvSpPr>
          <p:nvPr/>
        </p:nvSpPr>
        <p:spPr bwMode="auto">
          <a:xfrm>
            <a:off x="7162800" y="1828800"/>
            <a:ext cx="1600200" cy="762000"/>
          </a:xfrm>
          <a:prstGeom prst="roundRect">
            <a:avLst>
              <a:gd name="adj" fmla="val 16667"/>
            </a:avLst>
          </a:prstGeom>
          <a:solidFill>
            <a:srgbClr val="77933C"/>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Entity with</a:t>
            </a:r>
          </a:p>
          <a:p>
            <a:pPr algn="ctr">
              <a:defRPr/>
            </a:pPr>
            <a:r>
              <a:rPr lang="en-US" b="1" dirty="0" smtClean="0">
                <a:solidFill>
                  <a:schemeClr val="bg1"/>
                </a:solidFill>
                <a:latin typeface="+mj-lt"/>
              </a:rPr>
              <a:t>access</a:t>
            </a:r>
          </a:p>
          <a:p>
            <a:pPr algn="ctr">
              <a:defRPr/>
            </a:pPr>
            <a:endParaRPr lang="en-US" sz="1400" dirty="0" smtClean="0">
              <a:solidFill>
                <a:schemeClr val="bg1"/>
              </a:solidFill>
              <a:latin typeface="+mj-lt"/>
            </a:endParaRPr>
          </a:p>
        </p:txBody>
      </p:sp>
      <p:sp>
        <p:nvSpPr>
          <p:cNvPr id="31" name="AutoShape 4"/>
          <p:cNvSpPr>
            <a:spLocks noChangeArrowheads="1"/>
          </p:cNvSpPr>
          <p:nvPr/>
        </p:nvSpPr>
        <p:spPr bwMode="auto">
          <a:xfrm>
            <a:off x="7086600" y="5029200"/>
            <a:ext cx="1600200" cy="762000"/>
          </a:xfrm>
          <a:prstGeom prst="roundRect">
            <a:avLst>
              <a:gd name="adj" fmla="val 16667"/>
            </a:avLst>
          </a:prstGeom>
          <a:solidFill>
            <a:srgbClr val="77933C"/>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Entity with</a:t>
            </a:r>
          </a:p>
          <a:p>
            <a:pPr algn="ctr">
              <a:defRPr/>
            </a:pPr>
            <a:r>
              <a:rPr lang="en-US" b="1" dirty="0" smtClean="0">
                <a:solidFill>
                  <a:schemeClr val="bg1"/>
                </a:solidFill>
                <a:latin typeface="+mj-lt"/>
              </a:rPr>
              <a:t>access</a:t>
            </a:r>
          </a:p>
          <a:p>
            <a:pPr algn="ctr">
              <a:defRPr/>
            </a:pPr>
            <a:endParaRPr lang="en-US" sz="1400" dirty="0" smtClean="0">
              <a:solidFill>
                <a:schemeClr val="bg1"/>
              </a:solidFill>
              <a:latin typeface="+mj-lt"/>
            </a:endParaRPr>
          </a:p>
        </p:txBody>
      </p:sp>
      <p:sp>
        <p:nvSpPr>
          <p:cNvPr id="32" name="AutoShape 4"/>
          <p:cNvSpPr>
            <a:spLocks noChangeArrowheads="1"/>
          </p:cNvSpPr>
          <p:nvPr/>
        </p:nvSpPr>
        <p:spPr bwMode="auto">
          <a:xfrm>
            <a:off x="1828800" y="5181600"/>
            <a:ext cx="1295400" cy="7620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NRF BOD</a:t>
            </a:r>
          </a:p>
          <a:p>
            <a:pPr algn="ctr">
              <a:defRPr/>
            </a:pPr>
            <a:endParaRPr lang="en-US" sz="1400" dirty="0" smtClean="0">
              <a:solidFill>
                <a:schemeClr val="bg1"/>
              </a:solidFill>
              <a:latin typeface="+mj-lt"/>
            </a:endParaRPr>
          </a:p>
        </p:txBody>
      </p:sp>
      <p:sp>
        <p:nvSpPr>
          <p:cNvPr id="33" name="AutoShape 4"/>
          <p:cNvSpPr>
            <a:spLocks noChangeArrowheads="1"/>
          </p:cNvSpPr>
          <p:nvPr/>
        </p:nvSpPr>
        <p:spPr bwMode="auto">
          <a:xfrm>
            <a:off x="4343400" y="5105400"/>
            <a:ext cx="1447800" cy="762000"/>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b="1" dirty="0" smtClean="0">
                <a:solidFill>
                  <a:schemeClr val="bg1"/>
                </a:solidFill>
                <a:latin typeface="+mj-lt"/>
              </a:rPr>
              <a:t>Bank</a:t>
            </a:r>
          </a:p>
          <a:p>
            <a:pPr algn="ctr">
              <a:defRPr/>
            </a:pPr>
            <a:r>
              <a:rPr lang="en-US" b="1" dirty="0" smtClean="0">
                <a:solidFill>
                  <a:schemeClr val="bg1"/>
                </a:solidFill>
                <a:latin typeface="+mj-lt"/>
              </a:rPr>
              <a:t>(</a:t>
            </a:r>
            <a:r>
              <a:rPr lang="en-US" sz="1400" b="1" dirty="0" smtClean="0">
                <a:solidFill>
                  <a:schemeClr val="bg1"/>
                </a:solidFill>
                <a:latin typeface="+mj-lt"/>
              </a:rPr>
              <a:t>Fund management</a:t>
            </a:r>
            <a:r>
              <a:rPr lang="en-US" b="1" dirty="0" smtClean="0">
                <a:solidFill>
                  <a:schemeClr val="bg1"/>
                </a:solidFill>
                <a:latin typeface="+mj-lt"/>
              </a:rPr>
              <a:t>)</a:t>
            </a:r>
          </a:p>
          <a:p>
            <a:pPr algn="ctr">
              <a:defRPr/>
            </a:pPr>
            <a:endParaRPr lang="en-US" sz="1400" dirty="0" smtClean="0">
              <a:solidFill>
                <a:schemeClr val="bg1"/>
              </a:solidFill>
              <a:latin typeface="+mj-lt"/>
            </a:endParaRPr>
          </a:p>
        </p:txBody>
      </p:sp>
      <p:cxnSp>
        <p:nvCxnSpPr>
          <p:cNvPr id="37" name="Straight Arrow Connector 36"/>
          <p:cNvCxnSpPr>
            <a:endCxn id="23" idx="1"/>
          </p:cNvCxnSpPr>
          <p:nvPr/>
        </p:nvCxnSpPr>
        <p:spPr>
          <a:xfrm>
            <a:off x="4572000" y="2209800"/>
            <a:ext cx="6858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3" idx="3"/>
          </p:cNvCxnSpPr>
          <p:nvPr/>
        </p:nvCxnSpPr>
        <p:spPr>
          <a:xfrm>
            <a:off x="6705600" y="2209800"/>
            <a:ext cx="4572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3124200" y="5562600"/>
            <a:ext cx="11430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5867400" y="5486400"/>
            <a:ext cx="1143000" cy="1588"/>
          </a:xfrm>
          <a:prstGeom prst="straightConnector1">
            <a:avLst/>
          </a:prstGeom>
          <a:ln w="38100">
            <a:solidFill>
              <a:srgbClr val="2D642D"/>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flipH="1">
            <a:off x="6629400" y="4648200"/>
            <a:ext cx="1424464" cy="276999"/>
          </a:xfrm>
          <a:prstGeom prst="rect">
            <a:avLst/>
          </a:prstGeom>
          <a:noFill/>
        </p:spPr>
        <p:txBody>
          <a:bodyPr vert="horz" wrap="square" rtlCol="0">
            <a:spAutoFit/>
          </a:bodyPr>
          <a:lstStyle/>
          <a:p>
            <a:r>
              <a:rPr lang="en-US" sz="1200" b="1" dirty="0" smtClean="0">
                <a:solidFill>
                  <a:srgbClr val="2D642D"/>
                </a:solidFill>
                <a:latin typeface="+mn-lt"/>
              </a:rPr>
              <a:t>Inputs by entities</a:t>
            </a:r>
            <a:endParaRPr lang="en-US" sz="1200" b="1" dirty="0">
              <a:solidFill>
                <a:srgbClr val="2D642D"/>
              </a:solidFill>
              <a:latin typeface="+mn-lt"/>
            </a:endParaRPr>
          </a:p>
        </p:txBody>
      </p:sp>
      <p:sp>
        <p:nvSpPr>
          <p:cNvPr id="67" name="TextBox 66"/>
          <p:cNvSpPr txBox="1"/>
          <p:nvPr/>
        </p:nvSpPr>
        <p:spPr>
          <a:xfrm flipH="1">
            <a:off x="4572000" y="3733800"/>
            <a:ext cx="762000" cy="276999"/>
          </a:xfrm>
          <a:prstGeom prst="rect">
            <a:avLst/>
          </a:prstGeom>
          <a:noFill/>
        </p:spPr>
        <p:txBody>
          <a:bodyPr vert="horz" wrap="square" rtlCol="0">
            <a:spAutoFit/>
          </a:bodyPr>
          <a:lstStyle/>
          <a:p>
            <a:r>
              <a:rPr lang="en-US" sz="1200" b="1" dirty="0" smtClean="0">
                <a:solidFill>
                  <a:srgbClr val="2D642D"/>
                </a:solidFill>
                <a:latin typeface="+mn-lt"/>
              </a:rPr>
              <a:t>Data</a:t>
            </a:r>
            <a:endParaRPr lang="en-US" sz="1200" b="1" dirty="0">
              <a:solidFill>
                <a:srgbClr val="2D642D"/>
              </a:solidFill>
              <a:latin typeface="+mn-lt"/>
            </a:endParaRPr>
          </a:p>
        </p:txBody>
      </p:sp>
      <p:sp>
        <p:nvSpPr>
          <p:cNvPr id="70" name="TextBox 69"/>
          <p:cNvSpPr txBox="1"/>
          <p:nvPr/>
        </p:nvSpPr>
        <p:spPr>
          <a:xfrm flipH="1">
            <a:off x="6248400" y="5486400"/>
            <a:ext cx="814864" cy="276999"/>
          </a:xfrm>
          <a:prstGeom prst="rect">
            <a:avLst/>
          </a:prstGeom>
          <a:noFill/>
        </p:spPr>
        <p:txBody>
          <a:bodyPr vert="horz" wrap="square" rtlCol="0">
            <a:spAutoFit/>
          </a:bodyPr>
          <a:lstStyle/>
          <a:p>
            <a:r>
              <a:rPr lang="en-US" sz="1200" b="1" dirty="0" smtClean="0">
                <a:solidFill>
                  <a:srgbClr val="2D642D"/>
                </a:solidFill>
                <a:latin typeface="+mn-lt"/>
              </a:rPr>
              <a:t>$</a:t>
            </a:r>
            <a:endParaRPr lang="en-US" sz="1200" b="1" dirty="0">
              <a:solidFill>
                <a:srgbClr val="2D642D"/>
              </a:solidFill>
              <a:latin typeface="+mn-lt"/>
            </a:endParaRPr>
          </a:p>
        </p:txBody>
      </p:sp>
      <p:sp>
        <p:nvSpPr>
          <p:cNvPr id="71" name="TextBox 70"/>
          <p:cNvSpPr txBox="1"/>
          <p:nvPr/>
        </p:nvSpPr>
        <p:spPr>
          <a:xfrm flipH="1">
            <a:off x="2667000" y="2286000"/>
            <a:ext cx="762000" cy="276999"/>
          </a:xfrm>
          <a:prstGeom prst="rect">
            <a:avLst/>
          </a:prstGeom>
          <a:noFill/>
        </p:spPr>
        <p:txBody>
          <a:bodyPr vert="horz" wrap="square" rtlCol="0">
            <a:spAutoFit/>
          </a:bodyPr>
          <a:lstStyle/>
          <a:p>
            <a:r>
              <a:rPr lang="en-US" sz="1200" b="1" dirty="0" smtClean="0">
                <a:solidFill>
                  <a:srgbClr val="2D642D"/>
                </a:solidFill>
                <a:latin typeface="+mn-lt"/>
              </a:rPr>
              <a:t>Proposal</a:t>
            </a:r>
            <a:endParaRPr lang="en-US" sz="1200" b="1" dirty="0">
              <a:solidFill>
                <a:srgbClr val="2D642D"/>
              </a:solidFill>
              <a:latin typeface="+mn-lt"/>
            </a:endParaRPr>
          </a:p>
        </p:txBody>
      </p:sp>
      <p:sp>
        <p:nvSpPr>
          <p:cNvPr id="73" name="TextBox 72"/>
          <p:cNvSpPr txBox="1"/>
          <p:nvPr/>
        </p:nvSpPr>
        <p:spPr>
          <a:xfrm flipH="1">
            <a:off x="4495800" y="2209800"/>
            <a:ext cx="990600" cy="461665"/>
          </a:xfrm>
          <a:prstGeom prst="rect">
            <a:avLst/>
          </a:prstGeom>
          <a:noFill/>
        </p:spPr>
        <p:txBody>
          <a:bodyPr vert="horz" wrap="square" rtlCol="0">
            <a:spAutoFit/>
          </a:bodyPr>
          <a:lstStyle/>
          <a:p>
            <a:r>
              <a:rPr lang="en-US" sz="1200" b="1" dirty="0" smtClean="0">
                <a:solidFill>
                  <a:srgbClr val="2D642D"/>
                </a:solidFill>
                <a:latin typeface="+mn-lt"/>
              </a:rPr>
              <a:t>Make</a:t>
            </a:r>
          </a:p>
          <a:p>
            <a:r>
              <a:rPr lang="en-US" sz="1200" b="1" dirty="0" smtClean="0">
                <a:solidFill>
                  <a:srgbClr val="2D642D"/>
                </a:solidFill>
                <a:latin typeface="+mn-lt"/>
              </a:rPr>
              <a:t>payments</a:t>
            </a:r>
            <a:endParaRPr lang="en-US" sz="1200" b="1" dirty="0">
              <a:solidFill>
                <a:srgbClr val="2D642D"/>
              </a:solidFill>
              <a:latin typeface="+mn-lt"/>
            </a:endParaRPr>
          </a:p>
        </p:txBody>
      </p:sp>
      <p:sp>
        <p:nvSpPr>
          <p:cNvPr id="75" name="TextBox 74"/>
          <p:cNvSpPr txBox="1"/>
          <p:nvPr/>
        </p:nvSpPr>
        <p:spPr>
          <a:xfrm flipH="1">
            <a:off x="4495800" y="1752600"/>
            <a:ext cx="990600" cy="461665"/>
          </a:xfrm>
          <a:prstGeom prst="rect">
            <a:avLst/>
          </a:prstGeom>
          <a:noFill/>
        </p:spPr>
        <p:txBody>
          <a:bodyPr vert="horz" wrap="square" rtlCol="0">
            <a:spAutoFit/>
          </a:bodyPr>
          <a:lstStyle/>
          <a:p>
            <a:r>
              <a:rPr lang="en-US" sz="1200" b="1" dirty="0" smtClean="0">
                <a:solidFill>
                  <a:srgbClr val="2D642D"/>
                </a:solidFill>
                <a:latin typeface="+mn-lt"/>
              </a:rPr>
              <a:t>Instructs Trustee to</a:t>
            </a:r>
          </a:p>
        </p:txBody>
      </p:sp>
      <p:sp>
        <p:nvSpPr>
          <p:cNvPr id="76" name="TextBox 75"/>
          <p:cNvSpPr txBox="1"/>
          <p:nvPr/>
        </p:nvSpPr>
        <p:spPr>
          <a:xfrm flipH="1">
            <a:off x="6781800" y="1828800"/>
            <a:ext cx="381000" cy="276999"/>
          </a:xfrm>
          <a:prstGeom prst="rect">
            <a:avLst/>
          </a:prstGeom>
          <a:noFill/>
        </p:spPr>
        <p:txBody>
          <a:bodyPr vert="horz" wrap="square" rtlCol="0">
            <a:spAutoFit/>
          </a:bodyPr>
          <a:lstStyle/>
          <a:p>
            <a:r>
              <a:rPr lang="en-US" sz="1200" b="1" dirty="0" smtClean="0">
                <a:solidFill>
                  <a:srgbClr val="2D642D"/>
                </a:solidFill>
                <a:latin typeface="+mn-lt"/>
              </a:rPr>
              <a:t>$</a:t>
            </a:r>
            <a:endParaRPr lang="en-US" sz="1200" b="1" dirty="0">
              <a:solidFill>
                <a:srgbClr val="2D642D"/>
              </a:solidFill>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Key messages  </a:t>
            </a:r>
            <a:endParaRPr lang="en-US" sz="2800" b="1" dirty="0"/>
          </a:p>
        </p:txBody>
      </p:sp>
      <p:sp>
        <p:nvSpPr>
          <p:cNvPr id="10" name="TextBox 9"/>
          <p:cNvSpPr txBox="1"/>
          <p:nvPr/>
        </p:nvSpPr>
        <p:spPr>
          <a:xfrm>
            <a:off x="685800" y="1295400"/>
            <a:ext cx="7696200" cy="5062924"/>
          </a:xfrm>
          <a:prstGeom prst="rect">
            <a:avLst/>
          </a:prstGeom>
          <a:noFill/>
        </p:spPr>
        <p:txBody>
          <a:bodyPr wrap="square" rtlCol="0">
            <a:spAutoFit/>
          </a:bodyPr>
          <a:lstStyle/>
          <a:p>
            <a:pPr marL="514350" indent="-514350">
              <a:buFont typeface="+mj-lt"/>
              <a:buAutoNum type="arabicPeriod"/>
            </a:pPr>
            <a:r>
              <a:rPr lang="en-US" sz="1900" dirty="0" smtClean="0">
                <a:solidFill>
                  <a:srgbClr val="2D642D"/>
                </a:solidFill>
                <a:latin typeface="+mn-lt"/>
              </a:rPr>
              <a:t>In Viet Nam Phase 1 of REDD+ has been completed &amp; Phase 2 is being implemented. After 2015, Viet Nam aims to be eligible to receive results based payments &amp; set up a lead organization to receive this funding;</a:t>
            </a:r>
          </a:p>
          <a:p>
            <a:pPr marL="514350" indent="-514350">
              <a:buFont typeface="+mj-lt"/>
              <a:buAutoNum type="arabicPeriod"/>
            </a:pPr>
            <a:endParaRPr lang="en-US" sz="1900" dirty="0" smtClean="0">
              <a:solidFill>
                <a:srgbClr val="2D642D"/>
              </a:solidFill>
              <a:latin typeface="+mn-lt"/>
            </a:endParaRPr>
          </a:p>
          <a:p>
            <a:pPr marL="514350" indent="-514350">
              <a:buFont typeface="+mj-lt"/>
              <a:buAutoNum type="arabicPeriod"/>
            </a:pPr>
            <a:r>
              <a:rPr lang="en-US" sz="1900" dirty="0" smtClean="0">
                <a:solidFill>
                  <a:srgbClr val="2D642D"/>
                </a:solidFill>
                <a:latin typeface="+mn-lt"/>
              </a:rPr>
              <a:t>The National REDD+ Fund is an important part of the NRAP. A REDD+ Fund will be established &amp; receive financial contributions &amp; grants from partners &amp; international donors for the emission reductions achieved in Viet Nam;</a:t>
            </a:r>
          </a:p>
          <a:p>
            <a:pPr marL="514350" indent="-514350">
              <a:buFont typeface="+mj-lt"/>
              <a:buAutoNum type="arabicPeriod"/>
            </a:pPr>
            <a:endParaRPr lang="en-US" sz="1900" dirty="0" smtClean="0">
              <a:solidFill>
                <a:srgbClr val="2D642D"/>
              </a:solidFill>
              <a:latin typeface="+mn-lt"/>
            </a:endParaRPr>
          </a:p>
          <a:p>
            <a:pPr marL="514350" indent="-514350">
              <a:buFont typeface="+mj-lt"/>
              <a:buAutoNum type="arabicPeriod"/>
            </a:pPr>
            <a:r>
              <a:rPr lang="en-US" sz="1900" dirty="0" smtClean="0">
                <a:solidFill>
                  <a:srgbClr val="2D642D"/>
                </a:solidFill>
                <a:latin typeface="+mn-lt"/>
              </a:rPr>
              <a:t>In recent years, Viet Nam has actively prepared for REDD+ readiness through the adoption of several high-level decisions;</a:t>
            </a:r>
          </a:p>
          <a:p>
            <a:pPr marL="514350" indent="-514350">
              <a:buFont typeface="+mj-lt"/>
              <a:buAutoNum type="arabicPeriod"/>
            </a:pPr>
            <a:endParaRPr lang="en-US" sz="1900" dirty="0" smtClean="0">
              <a:solidFill>
                <a:srgbClr val="2D642D"/>
              </a:solidFill>
              <a:latin typeface="+mn-lt"/>
            </a:endParaRPr>
          </a:p>
          <a:p>
            <a:pPr marL="514350" indent="-514350">
              <a:buFont typeface="+mj-lt"/>
              <a:buAutoNum type="arabicPeriod"/>
            </a:pPr>
            <a:r>
              <a:rPr lang="en-US" sz="1900" dirty="0" smtClean="0">
                <a:solidFill>
                  <a:srgbClr val="2D642D"/>
                </a:solidFill>
                <a:latin typeface="+mn-lt"/>
              </a:rPr>
              <a:t>Viet Nam has successfully implemented a pilot policy for payment for forest environmental services (PFES), &amp; currently the policy is implemented at the national scale. Some experiences from PFES can be applied to REDD+;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Key messages  </a:t>
            </a:r>
            <a:endParaRPr lang="en-US" sz="2800" b="1" dirty="0"/>
          </a:p>
        </p:txBody>
      </p:sp>
      <p:sp>
        <p:nvSpPr>
          <p:cNvPr id="10" name="TextBox 9"/>
          <p:cNvSpPr txBox="1"/>
          <p:nvPr/>
        </p:nvSpPr>
        <p:spPr>
          <a:xfrm>
            <a:off x="609600" y="1219200"/>
            <a:ext cx="7772400" cy="4478149"/>
          </a:xfrm>
          <a:prstGeom prst="rect">
            <a:avLst/>
          </a:prstGeom>
          <a:noFill/>
        </p:spPr>
        <p:txBody>
          <a:bodyPr wrap="square" rtlCol="0">
            <a:spAutoFit/>
          </a:bodyPr>
          <a:lstStyle/>
          <a:p>
            <a:pPr marL="514350" indent="-514350">
              <a:buAutoNum type="arabicPeriod" startAt="5"/>
            </a:pPr>
            <a:r>
              <a:rPr lang="en-US" sz="1900" dirty="0" smtClean="0">
                <a:solidFill>
                  <a:srgbClr val="2D642D"/>
                </a:solidFill>
                <a:latin typeface="+mn-lt"/>
              </a:rPr>
              <a:t>The Vietnam Trust Fund for Forests (TFF) has operated effectively for many years &amp; some experiences may be applied to the </a:t>
            </a:r>
            <a:r>
              <a:rPr lang="en-US" sz="1900" dirty="0" smtClean="0">
                <a:solidFill>
                  <a:srgbClr val="2D642D"/>
                </a:solidFill>
                <a:latin typeface="+mn-lt"/>
              </a:rPr>
              <a:t>NRF</a:t>
            </a:r>
            <a:r>
              <a:rPr lang="en-US" sz="1900" dirty="0" smtClean="0">
                <a:solidFill>
                  <a:srgbClr val="2D642D"/>
                </a:solidFill>
                <a:latin typeface="+mn-lt"/>
              </a:rPr>
              <a:t>;</a:t>
            </a:r>
          </a:p>
          <a:p>
            <a:pPr marL="514350" indent="-514350">
              <a:buAutoNum type="arabicPeriod" startAt="5"/>
            </a:pPr>
            <a:endParaRPr lang="en-US" sz="1900" dirty="0" smtClean="0">
              <a:solidFill>
                <a:srgbClr val="2D642D"/>
              </a:solidFill>
              <a:latin typeface="+mn-lt"/>
            </a:endParaRPr>
          </a:p>
          <a:p>
            <a:pPr marL="514350" indent="-514350">
              <a:buAutoNum type="arabicPeriod" startAt="6"/>
            </a:pPr>
            <a:r>
              <a:rPr lang="en-US" sz="1900" dirty="0" smtClean="0">
                <a:solidFill>
                  <a:srgbClr val="2D642D"/>
                </a:solidFill>
                <a:latin typeface="+mn-lt"/>
              </a:rPr>
              <a:t>Mainly disburses results-based payments for verified GHG emission reductions to entities with access with some ex ante payments;</a:t>
            </a:r>
          </a:p>
          <a:p>
            <a:pPr marL="514350" indent="-514350">
              <a:buAutoNum type="arabicPeriod" startAt="6"/>
            </a:pPr>
            <a:endParaRPr lang="en-US" sz="1900" dirty="0" smtClean="0">
              <a:solidFill>
                <a:srgbClr val="2D642D"/>
              </a:solidFill>
              <a:latin typeface="+mn-lt"/>
            </a:endParaRPr>
          </a:p>
          <a:p>
            <a:pPr marL="514350" indent="-514350">
              <a:buAutoNum type="arabicPeriod" startAt="7"/>
            </a:pPr>
            <a:r>
              <a:rPr lang="en-US" sz="1900" dirty="0" smtClean="0">
                <a:solidFill>
                  <a:srgbClr val="2D642D"/>
                </a:solidFill>
                <a:latin typeface="+mn-lt"/>
              </a:rPr>
              <a:t>Multi-stakeholder Board of Directors including civil society representative;</a:t>
            </a:r>
          </a:p>
          <a:p>
            <a:pPr marL="514350" indent="-514350">
              <a:buAutoNum type="arabicPeriod" startAt="7"/>
            </a:pPr>
            <a:endParaRPr lang="en-US" sz="1900" dirty="0" smtClean="0">
              <a:solidFill>
                <a:srgbClr val="2D642D"/>
              </a:solidFill>
              <a:latin typeface="+mn-lt"/>
            </a:endParaRPr>
          </a:p>
          <a:p>
            <a:pPr marL="514350" indent="-514350">
              <a:buAutoNum type="arabicPeriod" startAt="8"/>
            </a:pPr>
            <a:r>
              <a:rPr lang="en-US" sz="1900" dirty="0" smtClean="0">
                <a:solidFill>
                  <a:srgbClr val="2D642D"/>
                </a:solidFill>
                <a:latin typeface="+mn-lt"/>
              </a:rPr>
              <a:t>No provincial REDD+ branches but use provincial VNFF to avoid comingling with state budget for PRAP; no grant-making by provincial VNFF;</a:t>
            </a:r>
          </a:p>
          <a:p>
            <a:pPr marL="514350" indent="-514350">
              <a:buAutoNum type="arabicPeriod" startAt="8"/>
            </a:pPr>
            <a:endParaRPr lang="en-US" sz="1900" dirty="0" smtClean="0">
              <a:solidFill>
                <a:srgbClr val="2D642D"/>
              </a:solidFill>
              <a:latin typeface="+mn-lt"/>
            </a:endParaRPr>
          </a:p>
          <a:p>
            <a:pPr marL="514350" indent="-514350"/>
            <a:r>
              <a:rPr lang="en-US" sz="1900" dirty="0" smtClean="0">
                <a:solidFill>
                  <a:srgbClr val="2D642D"/>
                </a:solidFill>
                <a:latin typeface="+mn-lt"/>
              </a:rPr>
              <a:t>9.	Interim arrangements &amp; capacity building for transition with participation of donors &amp; multilateral organizations.</a:t>
            </a:r>
            <a:endParaRPr lang="en-US" sz="1900" b="1" dirty="0">
              <a:solidFill>
                <a:srgbClr val="2D642D"/>
              </a:solidFill>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feld 3"/>
          <p:cNvSpPr txBox="1">
            <a:spLocks noChangeArrowheads="1"/>
          </p:cNvSpPr>
          <p:nvPr/>
        </p:nvSpPr>
        <p:spPr bwMode="auto">
          <a:xfrm>
            <a:off x="1828800" y="1524000"/>
            <a:ext cx="5305425"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4800" b="1" dirty="0" smtClean="0">
              <a:solidFill>
                <a:srgbClr val="2D642D"/>
              </a:solidFill>
              <a:latin typeface="Calibri" pitchFamily="34" charset="0"/>
            </a:endParaRPr>
          </a:p>
          <a:p>
            <a:pPr algn="ctr" eaLnBrk="1" hangingPunct="1"/>
            <a:r>
              <a:rPr lang="en-US" sz="4800" b="1" dirty="0" smtClean="0">
                <a:solidFill>
                  <a:srgbClr val="2D642D"/>
                </a:solidFill>
                <a:latin typeface="Calibri" pitchFamily="34" charset="0"/>
              </a:rPr>
              <a:t>Many thanks! </a:t>
            </a:r>
            <a:endParaRPr lang="en-US" sz="4800" b="1" dirty="0">
              <a:solidFill>
                <a:srgbClr val="2D642D"/>
              </a:solidFill>
              <a:latin typeface="Calibri" pitchFamily="34" charset="0"/>
            </a:endParaRPr>
          </a:p>
          <a:p>
            <a:pPr algn="ctr" eaLnBrk="1" hangingPunct="1"/>
            <a:endParaRPr lang="en-US" sz="4800" b="1" dirty="0">
              <a:solidFill>
                <a:srgbClr val="2D642D"/>
              </a:solidFill>
              <a:latin typeface="Calibri" pitchFamily="34" charset="0"/>
            </a:endParaRPr>
          </a:p>
        </p:txBody>
      </p:sp>
      <p:grpSp>
        <p:nvGrpSpPr>
          <p:cNvPr id="2" name="Gruppieren 3"/>
          <p:cNvGrpSpPr/>
          <p:nvPr/>
        </p:nvGrpSpPr>
        <p:grpSpPr>
          <a:xfrm>
            <a:off x="1524000" y="0"/>
            <a:ext cx="6477000" cy="836712"/>
            <a:chOff x="683568" y="0"/>
            <a:chExt cx="8460432" cy="836712"/>
          </a:xfrm>
          <a:solidFill>
            <a:schemeClr val="bg1"/>
          </a:solidFill>
        </p:grpSpPr>
        <p:sp>
          <p:nvSpPr>
            <p:cNvPr id="5" name="Flussdiagramm: Manuelle Verarbeitung 4"/>
            <p:cNvSpPr/>
            <p:nvPr/>
          </p:nvSpPr>
          <p:spPr>
            <a:xfrm>
              <a:off x="683568" y="0"/>
              <a:ext cx="1656184" cy="836712"/>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Flussdiagramm: Manuelle Verarbeitung 5"/>
            <p:cNvSpPr/>
            <p:nvPr/>
          </p:nvSpPr>
          <p:spPr>
            <a:xfrm>
              <a:off x="7487816" y="0"/>
              <a:ext cx="1656184" cy="836712"/>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hteck 6"/>
            <p:cNvSpPr/>
            <p:nvPr/>
          </p:nvSpPr>
          <p:spPr>
            <a:xfrm>
              <a:off x="1835696" y="0"/>
              <a:ext cx="6048672" cy="8367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14" name="Rectangle 13"/>
          <p:cNvSpPr/>
          <p:nvPr/>
        </p:nvSpPr>
        <p:spPr>
          <a:xfrm>
            <a:off x="1752600" y="3886200"/>
            <a:ext cx="5791200" cy="1354217"/>
          </a:xfrm>
          <a:prstGeom prst="rect">
            <a:avLst/>
          </a:prstGeom>
        </p:spPr>
        <p:txBody>
          <a:bodyPr wrap="square">
            <a:spAutoFit/>
          </a:bodyPr>
          <a:lstStyle/>
          <a:p>
            <a:pPr algn="ctr"/>
            <a:endParaRPr lang="en-US" b="1" i="1" dirty="0" smtClean="0">
              <a:solidFill>
                <a:srgbClr val="004C22"/>
              </a:solidFill>
            </a:endParaRPr>
          </a:p>
          <a:p>
            <a:pPr algn="ctr"/>
            <a:r>
              <a:rPr lang="en-US" sz="1600" b="1" i="1" dirty="0" smtClean="0">
                <a:solidFill>
                  <a:srgbClr val="004C22"/>
                </a:solidFill>
                <a:latin typeface="+mn-lt"/>
              </a:rPr>
              <a:t>Pham Van Trung</a:t>
            </a:r>
          </a:p>
          <a:p>
            <a:pPr algn="ctr"/>
            <a:r>
              <a:rPr lang="en-US" sz="1600" b="1" i="1" dirty="0" smtClean="0">
                <a:solidFill>
                  <a:srgbClr val="004C22"/>
                </a:solidFill>
                <a:latin typeface="+mn-lt"/>
              </a:rPr>
              <a:t>Trung.fssp@hn.vnn.vn</a:t>
            </a:r>
          </a:p>
          <a:p>
            <a:pPr algn="ctr"/>
            <a:r>
              <a:rPr lang="en-US" sz="1600" b="1" i="1" dirty="0" smtClean="0">
                <a:solidFill>
                  <a:srgbClr val="004C22"/>
                </a:solidFill>
                <a:latin typeface="+mn-lt"/>
              </a:rPr>
              <a:t>Vietnam Forest Protection &amp; Development Fund (VNFF)</a:t>
            </a:r>
          </a:p>
          <a:p>
            <a:pPr algn="ctr"/>
            <a:r>
              <a:rPr lang="en-US" sz="1600" b="1" i="1" dirty="0" smtClean="0">
                <a:solidFill>
                  <a:srgbClr val="004C22"/>
                </a:solidFill>
                <a:latin typeface="+mn-lt"/>
              </a:rPr>
              <a:t>Ministry of Agriculture &amp; Rural Development (MARD)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28600"/>
            <a:ext cx="8229600" cy="92075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dirty="0" smtClean="0">
              <a:ln>
                <a:noFill/>
              </a:ln>
              <a:solidFill>
                <a:srgbClr val="004C22"/>
              </a:solidFill>
              <a:effectLst/>
              <a:uLnTx/>
              <a:uFillTx/>
              <a:latin typeface="+mj-lt"/>
              <a:ea typeface="+mj-ea"/>
              <a:cs typeface="+mj-cs"/>
            </a:endParaRPr>
          </a:p>
        </p:txBody>
      </p:sp>
      <p:sp>
        <p:nvSpPr>
          <p:cNvPr id="5" name="AutoShape 4"/>
          <p:cNvSpPr>
            <a:spLocks noChangeArrowheads="1"/>
          </p:cNvSpPr>
          <p:nvPr/>
        </p:nvSpPr>
        <p:spPr bwMode="auto">
          <a:xfrm>
            <a:off x="1752600" y="381000"/>
            <a:ext cx="5715000" cy="533400"/>
          </a:xfrm>
          <a:prstGeom prst="roundRect">
            <a:avLst>
              <a:gd name="adj" fmla="val 16667"/>
            </a:avLst>
          </a:prstGeom>
          <a:solidFill>
            <a:schemeClr val="bg1"/>
          </a:solidFill>
          <a:ln w="38100">
            <a:solidFill>
              <a:schemeClr val="bg1"/>
            </a:solidFill>
            <a:round/>
            <a:headEnd/>
            <a:tailEnd/>
          </a:ln>
          <a:effectLst/>
        </p:spPr>
        <p:txBody>
          <a:bodyPr wrap="none" anchor="ctr"/>
          <a:lstStyle/>
          <a:p>
            <a:pPr algn="ctr">
              <a:defRPr/>
            </a:pPr>
            <a:r>
              <a:rPr lang="en-US" sz="3200" b="1" dirty="0" smtClean="0">
                <a:solidFill>
                  <a:srgbClr val="2D642D"/>
                </a:solidFill>
                <a:latin typeface="+mj-lt"/>
              </a:rPr>
              <a:t>I. VNFF - </a:t>
            </a:r>
            <a:r>
              <a:rPr lang="en-US" sz="3200" b="1" dirty="0" smtClean="0">
                <a:solidFill>
                  <a:srgbClr val="004C22"/>
                </a:solidFill>
                <a:latin typeface="+mn-lt"/>
              </a:rPr>
              <a:t>Background</a:t>
            </a:r>
            <a:endParaRPr lang="en-US" sz="3200" b="1" dirty="0" smtClean="0">
              <a:solidFill>
                <a:srgbClr val="2D642D"/>
              </a:solidFill>
              <a:latin typeface="+mn-lt"/>
            </a:endParaRPr>
          </a:p>
        </p:txBody>
      </p:sp>
      <p:sp>
        <p:nvSpPr>
          <p:cNvPr id="9" name="TextBox 8"/>
          <p:cNvSpPr txBox="1"/>
          <p:nvPr/>
        </p:nvSpPr>
        <p:spPr>
          <a:xfrm>
            <a:off x="685800" y="1295400"/>
            <a:ext cx="7696200" cy="4832092"/>
          </a:xfrm>
          <a:prstGeom prst="rect">
            <a:avLst/>
          </a:prstGeom>
          <a:noFill/>
        </p:spPr>
        <p:txBody>
          <a:bodyPr wrap="square" rtlCol="0">
            <a:spAutoFit/>
          </a:bodyPr>
          <a:lstStyle/>
          <a:p>
            <a:pPr marL="342900" indent="-342900">
              <a:lnSpc>
                <a:spcPct val="150000"/>
              </a:lnSpc>
              <a:buFont typeface="+mj-lt"/>
              <a:buAutoNum type="arabicPeriod"/>
            </a:pPr>
            <a:r>
              <a:rPr lang="de-DE" sz="2400" dirty="0" smtClean="0">
                <a:solidFill>
                  <a:srgbClr val="2D642D"/>
                </a:solidFill>
                <a:latin typeface="+mn-lt"/>
              </a:rPr>
              <a:t>Vietnam Forest Development Strategy 2006 – 2020/ 05.02.2007;</a:t>
            </a:r>
          </a:p>
          <a:p>
            <a:pPr marL="342900" indent="-342900">
              <a:lnSpc>
                <a:spcPct val="150000"/>
              </a:lnSpc>
              <a:buFont typeface="+mj-lt"/>
              <a:buAutoNum type="arabicPeriod"/>
            </a:pPr>
            <a:r>
              <a:rPr lang="de-DE" sz="2400" dirty="0" smtClean="0">
                <a:solidFill>
                  <a:srgbClr val="2D642D"/>
                </a:solidFill>
                <a:latin typeface="+mn-lt"/>
              </a:rPr>
              <a:t>Forest Developments &amp; Protection Funds (FPDF), Decree 05/ 14.01.2008;</a:t>
            </a:r>
          </a:p>
          <a:p>
            <a:pPr marL="342900" indent="-342900">
              <a:lnSpc>
                <a:spcPct val="150000"/>
              </a:lnSpc>
              <a:buFont typeface="+mj-lt"/>
              <a:buAutoNum type="arabicPeriod"/>
            </a:pPr>
            <a:r>
              <a:rPr lang="en-US" sz="2400" dirty="0" smtClean="0">
                <a:solidFill>
                  <a:srgbClr val="004C22"/>
                </a:solidFill>
                <a:latin typeface="+mn-lt"/>
              </a:rPr>
              <a:t>Decision 380, on payments for forest environmental services, 10/04/2008</a:t>
            </a:r>
            <a:r>
              <a:rPr lang="en-US" sz="2400" b="1" dirty="0" smtClean="0">
                <a:solidFill>
                  <a:srgbClr val="004C22"/>
                </a:solidFill>
                <a:latin typeface="+mn-lt"/>
              </a:rPr>
              <a:t> </a:t>
            </a:r>
            <a:r>
              <a:rPr lang="en-US" sz="2400" dirty="0" smtClean="0">
                <a:solidFill>
                  <a:srgbClr val="004C22"/>
                </a:solidFill>
                <a:latin typeface="+mn-lt"/>
              </a:rPr>
              <a:t>(Piloted in Lam Dong &amp; Son La);</a:t>
            </a:r>
            <a:endParaRPr lang="en-US" sz="2400" dirty="0" smtClean="0">
              <a:latin typeface="+mn-lt"/>
            </a:endParaRPr>
          </a:p>
          <a:p>
            <a:pPr marL="342900" indent="-342900">
              <a:lnSpc>
                <a:spcPct val="150000"/>
              </a:lnSpc>
              <a:buFont typeface="+mj-lt"/>
              <a:buAutoNum type="arabicPeriod"/>
            </a:pPr>
            <a:r>
              <a:rPr lang="de-DE" sz="2400" dirty="0" smtClean="0">
                <a:solidFill>
                  <a:srgbClr val="2D642D"/>
                </a:solidFill>
                <a:latin typeface="+mn-lt"/>
              </a:rPr>
              <a:t>Payment on Forest Enviromental Services (PFES),  Decree 99/ 24.09.2010.</a:t>
            </a:r>
          </a:p>
          <a:p>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90800" y="1066800"/>
            <a:ext cx="2209799" cy="1776413"/>
            <a:chOff x="2548091" y="577477"/>
            <a:chExt cx="2430463" cy="1928813"/>
          </a:xfrm>
        </p:grpSpPr>
        <p:sp>
          <p:nvSpPr>
            <p:cNvPr id="3" name="AutoShape 4"/>
            <p:cNvSpPr>
              <a:spLocks noChangeArrowheads="1"/>
            </p:cNvSpPr>
            <p:nvPr/>
          </p:nvSpPr>
          <p:spPr bwMode="auto">
            <a:xfrm>
              <a:off x="2548091" y="577477"/>
              <a:ext cx="2430463" cy="1928813"/>
            </a:xfrm>
            <a:prstGeom prst="roundRect">
              <a:avLst>
                <a:gd name="adj" fmla="val 16667"/>
              </a:avLst>
            </a:prstGeom>
            <a:solidFill>
              <a:srgbClr val="2D642D"/>
            </a:solidFill>
            <a:ln w="38100">
              <a:solidFill>
                <a:srgbClr val="FFC000"/>
              </a:solidFill>
              <a:round/>
              <a:headEnd/>
              <a:tailEnd/>
            </a:ln>
          </p:spPr>
          <p:txBody>
            <a:bodyPr wrap="none"/>
            <a:lstStyle/>
            <a:p>
              <a:pPr algn="ctr"/>
              <a:r>
                <a:rPr lang="en-US" sz="1600" b="1" dirty="0">
                  <a:solidFill>
                    <a:schemeClr val="bg1"/>
                  </a:solidFill>
                  <a:cs typeface="Arial" charset="0"/>
                </a:rPr>
                <a:t>Board of Directors</a:t>
              </a:r>
            </a:p>
          </p:txBody>
        </p:sp>
        <p:grpSp>
          <p:nvGrpSpPr>
            <p:cNvPr id="4" name="Group 11"/>
            <p:cNvGrpSpPr>
              <a:grpSpLocks/>
            </p:cNvGrpSpPr>
            <p:nvPr/>
          </p:nvGrpSpPr>
          <p:grpSpPr bwMode="auto">
            <a:xfrm>
              <a:off x="3630930" y="1006108"/>
              <a:ext cx="248892" cy="484821"/>
              <a:chOff x="1292" y="482"/>
              <a:chExt cx="499" cy="862"/>
            </a:xfrm>
            <a:solidFill>
              <a:srgbClr val="94BAE3"/>
            </a:solidFill>
          </p:grpSpPr>
          <p:sp>
            <p:nvSpPr>
              <p:cNvPr id="25" name="AutoShape 12"/>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a:p>
            </p:txBody>
          </p:sp>
          <p:sp>
            <p:nvSpPr>
              <p:cNvPr id="26" name="Oval 13"/>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a:p>
            </p:txBody>
          </p:sp>
        </p:grpSp>
        <p:grpSp>
          <p:nvGrpSpPr>
            <p:cNvPr id="5" name="Group 22"/>
            <p:cNvGrpSpPr>
              <a:grpSpLocks/>
            </p:cNvGrpSpPr>
            <p:nvPr/>
          </p:nvGrpSpPr>
          <p:grpSpPr bwMode="auto">
            <a:xfrm>
              <a:off x="4110865" y="1225732"/>
              <a:ext cx="248892" cy="484821"/>
              <a:chOff x="1292" y="482"/>
              <a:chExt cx="499" cy="862"/>
            </a:xfrm>
            <a:solidFill>
              <a:srgbClr val="94BAE3"/>
            </a:solidFill>
          </p:grpSpPr>
          <p:sp>
            <p:nvSpPr>
              <p:cNvPr id="23" name="AutoShape 18"/>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24" name="Oval 23"/>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grpSp>
          <p:nvGrpSpPr>
            <p:cNvPr id="6" name="Group 26"/>
            <p:cNvGrpSpPr>
              <a:grpSpLocks/>
            </p:cNvGrpSpPr>
            <p:nvPr/>
          </p:nvGrpSpPr>
          <p:grpSpPr bwMode="auto">
            <a:xfrm>
              <a:off x="3153079" y="1212624"/>
              <a:ext cx="248892" cy="484821"/>
              <a:chOff x="1292" y="482"/>
              <a:chExt cx="499" cy="862"/>
            </a:xfrm>
            <a:solidFill>
              <a:srgbClr val="94BAE3"/>
            </a:solidFill>
          </p:grpSpPr>
          <p:sp>
            <p:nvSpPr>
              <p:cNvPr id="21" name="AutoShape 27"/>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22" name="Oval 28"/>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sp>
          <p:nvSpPr>
            <p:cNvPr id="7" name="Rectangle 39"/>
            <p:cNvSpPr>
              <a:spLocks noChangeArrowheads="1"/>
            </p:cNvSpPr>
            <p:nvPr/>
          </p:nvSpPr>
          <p:spPr bwMode="auto">
            <a:xfrm>
              <a:off x="3678391" y="1515690"/>
              <a:ext cx="184150" cy="307975"/>
            </a:xfrm>
            <a:prstGeom prst="rect">
              <a:avLst/>
            </a:prstGeom>
            <a:noFill/>
            <a:ln w="9525">
              <a:solidFill>
                <a:srgbClr val="2D642D"/>
              </a:solidFill>
              <a:miter lim="800000"/>
              <a:headEnd/>
              <a:tailEnd/>
            </a:ln>
            <a:effectLst/>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400" b="1" dirty="0">
                <a:solidFill>
                  <a:schemeClr val="bg1"/>
                </a:solidFill>
                <a:latin typeface="+mj-lt"/>
              </a:endParaRPr>
            </a:p>
          </p:txBody>
        </p:sp>
        <p:grpSp>
          <p:nvGrpSpPr>
            <p:cNvPr id="8" name="Group 66"/>
            <p:cNvGrpSpPr>
              <a:grpSpLocks/>
            </p:cNvGrpSpPr>
            <p:nvPr/>
          </p:nvGrpSpPr>
          <p:grpSpPr bwMode="auto">
            <a:xfrm>
              <a:off x="4283968" y="1573850"/>
              <a:ext cx="248892" cy="484821"/>
              <a:chOff x="1292" y="482"/>
              <a:chExt cx="499" cy="862"/>
            </a:xfrm>
            <a:solidFill>
              <a:srgbClr val="94BAE3"/>
            </a:solidFill>
          </p:grpSpPr>
          <p:sp>
            <p:nvSpPr>
              <p:cNvPr id="19" name="AutoShape 18"/>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20" name="Oval 19"/>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grpSp>
          <p:nvGrpSpPr>
            <p:cNvPr id="9" name="Group 69"/>
            <p:cNvGrpSpPr>
              <a:grpSpLocks/>
            </p:cNvGrpSpPr>
            <p:nvPr/>
          </p:nvGrpSpPr>
          <p:grpSpPr bwMode="auto">
            <a:xfrm>
              <a:off x="3026964" y="1599743"/>
              <a:ext cx="248892" cy="484821"/>
              <a:chOff x="1292" y="482"/>
              <a:chExt cx="499" cy="862"/>
            </a:xfrm>
            <a:solidFill>
              <a:srgbClr val="94BAE3"/>
            </a:solidFill>
          </p:grpSpPr>
          <p:sp>
            <p:nvSpPr>
              <p:cNvPr id="17" name="AutoShape 18"/>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18" name="Oval 17"/>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sp>
          <p:nvSpPr>
            <p:cNvPr id="10" name="AutoShape 32"/>
            <p:cNvSpPr>
              <a:spLocks noChangeArrowheads="1"/>
            </p:cNvSpPr>
            <p:nvPr/>
          </p:nvSpPr>
          <p:spPr bwMode="auto">
            <a:xfrm rot="10800000">
              <a:off x="3008466" y="1352177"/>
              <a:ext cx="1493838" cy="830263"/>
            </a:xfrm>
            <a:custGeom>
              <a:avLst/>
              <a:gdLst>
                <a:gd name="G0" fmla="+- 7041 0 0"/>
                <a:gd name="G1" fmla="+- 21600 0 7041"/>
                <a:gd name="G2" fmla="*/ 7041 1 2"/>
                <a:gd name="G3" fmla="+- 21600 0 G2"/>
                <a:gd name="G4" fmla="+/ 7041 21600 2"/>
                <a:gd name="G5" fmla="+/ G1 0 2"/>
                <a:gd name="G6" fmla="*/ 21600 21600 7041"/>
                <a:gd name="G7" fmla="*/ G6 1 2"/>
                <a:gd name="G8" fmla="+- 21600 0 G7"/>
                <a:gd name="G9" fmla="*/ 21600 1 2"/>
                <a:gd name="G10" fmla="+- 7041 0 G9"/>
                <a:gd name="G11" fmla="?: G10 G8 0"/>
                <a:gd name="G12" fmla="?: G10 G7 21600"/>
                <a:gd name="T0" fmla="*/ 18079 w 21600"/>
                <a:gd name="T1" fmla="*/ 10800 h 21600"/>
                <a:gd name="T2" fmla="*/ 10800 w 21600"/>
                <a:gd name="T3" fmla="*/ 21600 h 21600"/>
                <a:gd name="T4" fmla="*/ 3521 w 21600"/>
                <a:gd name="T5" fmla="*/ 10800 h 21600"/>
                <a:gd name="T6" fmla="*/ 10800 w 21600"/>
                <a:gd name="T7" fmla="*/ 0 h 21600"/>
                <a:gd name="T8" fmla="*/ 5321 w 21600"/>
                <a:gd name="T9" fmla="*/ 5321 h 21600"/>
                <a:gd name="T10" fmla="*/ 16279 w 21600"/>
                <a:gd name="T11" fmla="*/ 16279 h 21600"/>
              </a:gdLst>
              <a:ahLst/>
              <a:cxnLst>
                <a:cxn ang="0">
                  <a:pos x="T0" y="T1"/>
                </a:cxn>
                <a:cxn ang="0">
                  <a:pos x="T2" y="T3"/>
                </a:cxn>
                <a:cxn ang="0">
                  <a:pos x="T4" y="T5"/>
                </a:cxn>
                <a:cxn ang="0">
                  <a:pos x="T6" y="T7"/>
                </a:cxn>
              </a:cxnLst>
              <a:rect l="T8" t="T9" r="T10" b="T11"/>
              <a:pathLst>
                <a:path w="21600" h="21600">
                  <a:moveTo>
                    <a:pt x="0" y="0"/>
                  </a:moveTo>
                  <a:lnTo>
                    <a:pt x="7041" y="21600"/>
                  </a:lnTo>
                  <a:lnTo>
                    <a:pt x="14559" y="21600"/>
                  </a:lnTo>
                  <a:lnTo>
                    <a:pt x="21600" y="0"/>
                  </a:lnTo>
                  <a:close/>
                </a:path>
              </a:pathLst>
            </a:custGeom>
            <a:solidFill>
              <a:srgbClr val="2D642D"/>
            </a:solidFill>
            <a:ln w="19050">
              <a:solidFill>
                <a:srgbClr val="FFC000"/>
              </a:solidFill>
              <a:miter lim="800000"/>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nvGrpSpPr>
            <p:cNvPr id="11" name="Group 33"/>
            <p:cNvGrpSpPr>
              <a:grpSpLocks/>
            </p:cNvGrpSpPr>
            <p:nvPr/>
          </p:nvGrpSpPr>
          <p:grpSpPr bwMode="auto">
            <a:xfrm>
              <a:off x="3443747" y="1802434"/>
              <a:ext cx="248892" cy="484821"/>
              <a:chOff x="1292" y="482"/>
              <a:chExt cx="499" cy="862"/>
            </a:xfrm>
            <a:solidFill>
              <a:srgbClr val="94BAE3"/>
            </a:solidFill>
          </p:grpSpPr>
          <p:sp>
            <p:nvSpPr>
              <p:cNvPr id="15" name="AutoShape 34"/>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16" name="Oval 35"/>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grpSp>
          <p:nvGrpSpPr>
            <p:cNvPr id="12" name="Group 36"/>
            <p:cNvGrpSpPr>
              <a:grpSpLocks/>
            </p:cNvGrpSpPr>
            <p:nvPr/>
          </p:nvGrpSpPr>
          <p:grpSpPr bwMode="auto">
            <a:xfrm>
              <a:off x="3817427" y="1802434"/>
              <a:ext cx="248892" cy="484821"/>
              <a:chOff x="1292" y="482"/>
              <a:chExt cx="499" cy="862"/>
            </a:xfrm>
            <a:solidFill>
              <a:srgbClr val="94BAE3"/>
            </a:solidFill>
          </p:grpSpPr>
          <p:sp>
            <p:nvSpPr>
              <p:cNvPr id="13" name="AutoShape 37"/>
              <p:cNvSpPr>
                <a:spLocks noChangeArrowheads="1"/>
              </p:cNvSpPr>
              <p:nvPr/>
            </p:nvSpPr>
            <p:spPr bwMode="auto">
              <a:xfrm>
                <a:off x="1292" y="845"/>
                <a:ext cx="499" cy="499"/>
              </a:xfrm>
              <a:prstGeom prst="roundRect">
                <a:avLst>
                  <a:gd name="adj" fmla="val 16667"/>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sp>
            <p:nvSpPr>
              <p:cNvPr id="14" name="Oval 38"/>
              <p:cNvSpPr>
                <a:spLocks noChangeArrowheads="1"/>
              </p:cNvSpPr>
              <p:nvPr/>
            </p:nvSpPr>
            <p:spPr bwMode="auto">
              <a:xfrm>
                <a:off x="1382" y="482"/>
                <a:ext cx="318" cy="317"/>
              </a:xfrm>
              <a:prstGeom prst="ellipse">
                <a:avLst/>
              </a:prstGeom>
              <a:grpFill/>
              <a:ln w="19050">
                <a:solidFill>
                  <a:srgbClr val="2D642D"/>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de-DE" sz="1600">
                  <a:latin typeface="+mj-lt"/>
                </a:endParaRPr>
              </a:p>
            </p:txBody>
          </p:sp>
        </p:grpSp>
      </p:grpSp>
      <p:sp>
        <p:nvSpPr>
          <p:cNvPr id="27" name="AutoShape 4"/>
          <p:cNvSpPr>
            <a:spLocks noChangeArrowheads="1"/>
          </p:cNvSpPr>
          <p:nvPr/>
        </p:nvSpPr>
        <p:spPr bwMode="auto">
          <a:xfrm>
            <a:off x="1600200" y="3124200"/>
            <a:ext cx="6267132" cy="676154"/>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VNFF Management Unit (MU)</a:t>
            </a:r>
          </a:p>
          <a:p>
            <a:pPr algn="ctr">
              <a:defRPr/>
            </a:pPr>
            <a:r>
              <a:rPr lang="en-US" sz="1600" dirty="0" smtClean="0">
                <a:solidFill>
                  <a:schemeClr val="bg1"/>
                </a:solidFill>
                <a:latin typeface="+mj-lt"/>
              </a:rPr>
              <a:t>Central Level</a:t>
            </a:r>
          </a:p>
        </p:txBody>
      </p:sp>
      <p:sp>
        <p:nvSpPr>
          <p:cNvPr id="28" name="AutoShape 4"/>
          <p:cNvSpPr>
            <a:spLocks noChangeArrowheads="1"/>
          </p:cNvSpPr>
          <p:nvPr/>
        </p:nvSpPr>
        <p:spPr bwMode="auto">
          <a:xfrm>
            <a:off x="914401" y="914400"/>
            <a:ext cx="7772400" cy="5410200"/>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grpSp>
        <p:nvGrpSpPr>
          <p:cNvPr id="29" name="Group 28"/>
          <p:cNvGrpSpPr/>
          <p:nvPr/>
        </p:nvGrpSpPr>
        <p:grpSpPr>
          <a:xfrm>
            <a:off x="4800600" y="1219200"/>
            <a:ext cx="3276600" cy="1317189"/>
            <a:chOff x="4859279" y="753538"/>
            <a:chExt cx="3401904" cy="1393389"/>
          </a:xfrm>
        </p:grpSpPr>
        <p:sp>
          <p:nvSpPr>
            <p:cNvPr id="30" name="AutoShape 4"/>
            <p:cNvSpPr>
              <a:spLocks noChangeArrowheads="1"/>
            </p:cNvSpPr>
            <p:nvPr/>
          </p:nvSpPr>
          <p:spPr bwMode="auto">
            <a:xfrm>
              <a:off x="5796136" y="938358"/>
              <a:ext cx="2288073" cy="1000132"/>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VNFF  Control Unit (CU)</a:t>
              </a:r>
            </a:p>
          </p:txBody>
        </p:sp>
        <p:sp>
          <p:nvSpPr>
            <p:cNvPr id="31" name="AutoShape 4"/>
            <p:cNvSpPr>
              <a:spLocks noChangeArrowheads="1"/>
            </p:cNvSpPr>
            <p:nvPr/>
          </p:nvSpPr>
          <p:spPr bwMode="auto">
            <a:xfrm>
              <a:off x="5292080" y="753538"/>
              <a:ext cx="2969103" cy="1393389"/>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sp>
          <p:nvSpPr>
            <p:cNvPr id="32" name="Pfeil nach links und rechts 8"/>
            <p:cNvSpPr/>
            <p:nvPr/>
          </p:nvSpPr>
          <p:spPr>
            <a:xfrm>
              <a:off x="4859279" y="1237187"/>
              <a:ext cx="949369" cy="397780"/>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grpSp>
      <p:grpSp>
        <p:nvGrpSpPr>
          <p:cNvPr id="33" name="Group 32"/>
          <p:cNvGrpSpPr/>
          <p:nvPr/>
        </p:nvGrpSpPr>
        <p:grpSpPr>
          <a:xfrm>
            <a:off x="1295400" y="3810001"/>
            <a:ext cx="2270048" cy="2131063"/>
            <a:chOff x="1403648" y="3458178"/>
            <a:chExt cx="2117648" cy="2131063"/>
          </a:xfrm>
        </p:grpSpPr>
        <p:grpSp>
          <p:nvGrpSpPr>
            <p:cNvPr id="34" name="Group 40"/>
            <p:cNvGrpSpPr/>
            <p:nvPr/>
          </p:nvGrpSpPr>
          <p:grpSpPr>
            <a:xfrm>
              <a:off x="1528569" y="4262984"/>
              <a:ext cx="1891303" cy="1110233"/>
              <a:chOff x="6281097" y="4944591"/>
              <a:chExt cx="1891303" cy="1110233"/>
            </a:xfrm>
          </p:grpSpPr>
          <p:sp>
            <p:nvSpPr>
              <p:cNvPr id="37" name="AutoShape 4"/>
              <p:cNvSpPr>
                <a:spLocks noChangeArrowheads="1"/>
              </p:cNvSpPr>
              <p:nvPr/>
            </p:nvSpPr>
            <p:spPr bwMode="auto">
              <a:xfrm>
                <a:off x="6281097" y="4944591"/>
                <a:ext cx="1281703" cy="50063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Provincial </a:t>
                </a:r>
              </a:p>
              <a:p>
                <a:pPr algn="ctr">
                  <a:defRPr/>
                </a:pPr>
                <a:r>
                  <a:rPr lang="en-US" sz="1600" dirty="0" smtClean="0">
                    <a:solidFill>
                      <a:schemeClr val="bg1"/>
                    </a:solidFill>
                    <a:latin typeface="+mj-lt"/>
                  </a:rPr>
                  <a:t>FPDF’s</a:t>
                </a:r>
              </a:p>
            </p:txBody>
          </p:sp>
          <p:sp>
            <p:nvSpPr>
              <p:cNvPr id="38" name="AutoShape 4"/>
              <p:cNvSpPr>
                <a:spLocks noChangeArrowheads="1"/>
              </p:cNvSpPr>
              <p:nvPr/>
            </p:nvSpPr>
            <p:spPr bwMode="auto">
              <a:xfrm>
                <a:off x="6433497" y="5096991"/>
                <a:ext cx="1281703" cy="50063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Provincial </a:t>
                </a:r>
              </a:p>
              <a:p>
                <a:pPr algn="ctr">
                  <a:defRPr/>
                </a:pPr>
                <a:r>
                  <a:rPr lang="en-US" sz="1600" dirty="0" smtClean="0">
                    <a:solidFill>
                      <a:schemeClr val="bg1"/>
                    </a:solidFill>
                    <a:latin typeface="+mj-lt"/>
                  </a:rPr>
                  <a:t>FPDF’s</a:t>
                </a:r>
              </a:p>
            </p:txBody>
          </p:sp>
          <p:sp>
            <p:nvSpPr>
              <p:cNvPr id="39" name="AutoShape 4"/>
              <p:cNvSpPr>
                <a:spLocks noChangeArrowheads="1"/>
              </p:cNvSpPr>
              <p:nvPr/>
            </p:nvSpPr>
            <p:spPr bwMode="auto">
              <a:xfrm>
                <a:off x="6585897" y="5249391"/>
                <a:ext cx="1281703" cy="50063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Provincial </a:t>
                </a:r>
              </a:p>
              <a:p>
                <a:pPr algn="ctr">
                  <a:defRPr/>
                </a:pPr>
                <a:r>
                  <a:rPr lang="en-US" sz="1600" dirty="0" smtClean="0">
                    <a:solidFill>
                      <a:schemeClr val="bg1"/>
                    </a:solidFill>
                    <a:latin typeface="+mj-lt"/>
                  </a:rPr>
                  <a:t>FPDF’s</a:t>
                </a:r>
              </a:p>
            </p:txBody>
          </p:sp>
          <p:sp>
            <p:nvSpPr>
              <p:cNvPr id="40" name="AutoShape 4"/>
              <p:cNvSpPr>
                <a:spLocks noChangeArrowheads="1"/>
              </p:cNvSpPr>
              <p:nvPr/>
            </p:nvSpPr>
            <p:spPr bwMode="auto">
              <a:xfrm>
                <a:off x="6738297" y="5401791"/>
                <a:ext cx="1281703" cy="50063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Provincial </a:t>
                </a:r>
              </a:p>
              <a:p>
                <a:pPr algn="ctr">
                  <a:defRPr/>
                </a:pPr>
                <a:r>
                  <a:rPr lang="en-US" sz="1600" dirty="0" smtClean="0">
                    <a:solidFill>
                      <a:schemeClr val="bg1"/>
                    </a:solidFill>
                    <a:latin typeface="+mj-lt"/>
                  </a:rPr>
                  <a:t>FPDF’s</a:t>
                </a:r>
              </a:p>
            </p:txBody>
          </p:sp>
          <p:sp>
            <p:nvSpPr>
              <p:cNvPr id="41" name="AutoShape 4"/>
              <p:cNvSpPr>
                <a:spLocks noChangeArrowheads="1"/>
              </p:cNvSpPr>
              <p:nvPr/>
            </p:nvSpPr>
            <p:spPr bwMode="auto">
              <a:xfrm>
                <a:off x="6890697" y="5554191"/>
                <a:ext cx="1281703" cy="50063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Provincial </a:t>
                </a:r>
              </a:p>
              <a:p>
                <a:pPr algn="ctr">
                  <a:defRPr/>
                </a:pPr>
                <a:r>
                  <a:rPr lang="en-US" sz="1600" dirty="0" smtClean="0">
                    <a:solidFill>
                      <a:schemeClr val="bg1"/>
                    </a:solidFill>
                    <a:latin typeface="+mj-lt"/>
                  </a:rPr>
                  <a:t>FPDF’s</a:t>
                </a:r>
              </a:p>
            </p:txBody>
          </p:sp>
        </p:grpSp>
        <p:sp>
          <p:nvSpPr>
            <p:cNvPr id="35" name="Pfeil nach links und rechts 8"/>
            <p:cNvSpPr/>
            <p:nvPr/>
          </p:nvSpPr>
          <p:spPr>
            <a:xfrm rot="16200000">
              <a:off x="2241314" y="3544609"/>
              <a:ext cx="457197" cy="284335"/>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sp>
          <p:nvSpPr>
            <p:cNvPr id="36" name="AutoShape 4"/>
            <p:cNvSpPr>
              <a:spLocks noChangeArrowheads="1"/>
            </p:cNvSpPr>
            <p:nvPr/>
          </p:nvSpPr>
          <p:spPr bwMode="auto">
            <a:xfrm>
              <a:off x="1403648" y="3933057"/>
              <a:ext cx="2117648" cy="1656184"/>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grpSp>
      <p:grpSp>
        <p:nvGrpSpPr>
          <p:cNvPr id="42" name="Group 3"/>
          <p:cNvGrpSpPr/>
          <p:nvPr/>
        </p:nvGrpSpPr>
        <p:grpSpPr>
          <a:xfrm>
            <a:off x="3886200" y="3810000"/>
            <a:ext cx="4553279" cy="2362200"/>
            <a:chOff x="3707903" y="3513585"/>
            <a:chExt cx="4553279" cy="2435695"/>
          </a:xfrm>
        </p:grpSpPr>
        <p:sp>
          <p:nvSpPr>
            <p:cNvPr id="43" name="AutoShape 4"/>
            <p:cNvSpPr>
              <a:spLocks noChangeArrowheads="1"/>
            </p:cNvSpPr>
            <p:nvPr/>
          </p:nvSpPr>
          <p:spPr bwMode="auto">
            <a:xfrm>
              <a:off x="3835150" y="4066505"/>
              <a:ext cx="1251754" cy="360039"/>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TFF</a:t>
              </a:r>
            </a:p>
          </p:txBody>
        </p:sp>
        <p:sp>
          <p:nvSpPr>
            <p:cNvPr id="44" name="AutoShape 4"/>
            <p:cNvSpPr>
              <a:spLocks noChangeArrowheads="1"/>
            </p:cNvSpPr>
            <p:nvPr/>
          </p:nvSpPr>
          <p:spPr bwMode="auto">
            <a:xfrm>
              <a:off x="3860303" y="4581128"/>
              <a:ext cx="1154593" cy="653107"/>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TFF</a:t>
              </a:r>
            </a:p>
            <a:p>
              <a:pPr algn="ctr">
                <a:defRPr/>
              </a:pPr>
              <a:r>
                <a:rPr lang="en-US" sz="1600" dirty="0" smtClean="0">
                  <a:solidFill>
                    <a:schemeClr val="bg1"/>
                  </a:solidFill>
                  <a:latin typeface="+mj-lt"/>
                </a:rPr>
                <a:t>MU</a:t>
              </a:r>
            </a:p>
          </p:txBody>
        </p:sp>
        <p:sp>
          <p:nvSpPr>
            <p:cNvPr id="45" name="AutoShape 4"/>
            <p:cNvSpPr>
              <a:spLocks noChangeArrowheads="1"/>
            </p:cNvSpPr>
            <p:nvPr/>
          </p:nvSpPr>
          <p:spPr bwMode="auto">
            <a:xfrm>
              <a:off x="5336470" y="4077072"/>
              <a:ext cx="1251754" cy="360039"/>
            </a:xfrm>
            <a:prstGeom prst="roundRect">
              <a:avLst>
                <a:gd name="adj" fmla="val 16667"/>
              </a:avLst>
            </a:prstGeom>
            <a:solidFill>
              <a:srgbClr val="92D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rgbClr val="C00000"/>
                  </a:solidFill>
                  <a:latin typeface="+mj-lt"/>
                </a:rPr>
                <a:t>799 REDD+</a:t>
              </a:r>
            </a:p>
          </p:txBody>
        </p:sp>
        <p:sp>
          <p:nvSpPr>
            <p:cNvPr id="46" name="AutoShape 4"/>
            <p:cNvSpPr>
              <a:spLocks noChangeArrowheads="1"/>
            </p:cNvSpPr>
            <p:nvPr/>
          </p:nvSpPr>
          <p:spPr bwMode="auto">
            <a:xfrm>
              <a:off x="5443057" y="4581128"/>
              <a:ext cx="1073159" cy="653107"/>
            </a:xfrm>
            <a:prstGeom prst="roundRect">
              <a:avLst>
                <a:gd name="adj" fmla="val 16667"/>
              </a:avLst>
            </a:prstGeom>
            <a:solidFill>
              <a:srgbClr val="92D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rgbClr val="C00000"/>
                  </a:solidFill>
                  <a:latin typeface="+mj-lt"/>
                </a:rPr>
                <a:t>REDD+</a:t>
              </a:r>
            </a:p>
            <a:p>
              <a:pPr algn="ctr">
                <a:defRPr/>
              </a:pPr>
              <a:r>
                <a:rPr lang="en-US" sz="1600" dirty="0" smtClean="0">
                  <a:solidFill>
                    <a:srgbClr val="C00000"/>
                  </a:solidFill>
                  <a:latin typeface="+mj-lt"/>
                </a:rPr>
                <a:t>MU</a:t>
              </a:r>
            </a:p>
          </p:txBody>
        </p:sp>
        <p:sp>
          <p:nvSpPr>
            <p:cNvPr id="47" name="AutoShape 4"/>
            <p:cNvSpPr>
              <a:spLocks noChangeArrowheads="1"/>
            </p:cNvSpPr>
            <p:nvPr/>
          </p:nvSpPr>
          <p:spPr bwMode="auto">
            <a:xfrm>
              <a:off x="6848638" y="4077072"/>
              <a:ext cx="1251754" cy="360039"/>
            </a:xfrm>
            <a:prstGeom prst="roundRect">
              <a:avLst>
                <a:gd name="adj" fmla="val 16667"/>
              </a:avLst>
            </a:prstGeom>
            <a:solidFill>
              <a:srgbClr val="00B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latin typeface="+mj-lt"/>
                </a:rPr>
                <a:t>02/14 VCF</a:t>
              </a:r>
            </a:p>
          </p:txBody>
        </p:sp>
        <p:sp>
          <p:nvSpPr>
            <p:cNvPr id="48" name="AutoShape 4"/>
            <p:cNvSpPr>
              <a:spLocks noChangeArrowheads="1"/>
            </p:cNvSpPr>
            <p:nvPr/>
          </p:nvSpPr>
          <p:spPr bwMode="auto">
            <a:xfrm>
              <a:off x="6948264" y="4581128"/>
              <a:ext cx="1073159" cy="653107"/>
            </a:xfrm>
            <a:prstGeom prst="roundRect">
              <a:avLst>
                <a:gd name="adj" fmla="val 16667"/>
              </a:avLst>
            </a:prstGeom>
            <a:solidFill>
              <a:srgbClr val="00B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latin typeface="+mj-lt"/>
                </a:rPr>
                <a:t>VCF</a:t>
              </a:r>
            </a:p>
            <a:p>
              <a:pPr algn="ctr">
                <a:defRPr/>
              </a:pPr>
              <a:r>
                <a:rPr lang="en-US" sz="1600" dirty="0" smtClean="0">
                  <a:latin typeface="+mj-lt"/>
                </a:rPr>
                <a:t>MU</a:t>
              </a:r>
            </a:p>
          </p:txBody>
        </p:sp>
        <p:sp>
          <p:nvSpPr>
            <p:cNvPr id="49" name="AutoShape 4"/>
            <p:cNvSpPr>
              <a:spLocks noChangeArrowheads="1"/>
            </p:cNvSpPr>
            <p:nvPr/>
          </p:nvSpPr>
          <p:spPr bwMode="auto">
            <a:xfrm>
              <a:off x="3707903" y="3970785"/>
              <a:ext cx="4553279" cy="1978495"/>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sp>
          <p:nvSpPr>
            <p:cNvPr id="50" name="AutoShape 4"/>
            <p:cNvSpPr>
              <a:spLocks noChangeArrowheads="1"/>
            </p:cNvSpPr>
            <p:nvPr/>
          </p:nvSpPr>
          <p:spPr bwMode="auto">
            <a:xfrm>
              <a:off x="3923928" y="5478711"/>
              <a:ext cx="1073159" cy="326553"/>
            </a:xfrm>
            <a:prstGeom prst="roundRect">
              <a:avLst>
                <a:gd name="adj" fmla="val 16667"/>
              </a:avLst>
            </a:prstGeom>
            <a:solidFill>
              <a:srgbClr val="2D642D"/>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chemeClr val="bg1"/>
                  </a:solidFill>
                  <a:latin typeface="+mj-lt"/>
                </a:rPr>
                <a:t>Projects</a:t>
              </a:r>
            </a:p>
          </p:txBody>
        </p:sp>
        <p:sp>
          <p:nvSpPr>
            <p:cNvPr id="51" name="AutoShape 4"/>
            <p:cNvSpPr>
              <a:spLocks noChangeArrowheads="1"/>
            </p:cNvSpPr>
            <p:nvPr/>
          </p:nvSpPr>
          <p:spPr bwMode="auto">
            <a:xfrm>
              <a:off x="5436096" y="5498852"/>
              <a:ext cx="1073159" cy="306412"/>
            </a:xfrm>
            <a:prstGeom prst="roundRect">
              <a:avLst>
                <a:gd name="adj" fmla="val 16667"/>
              </a:avLst>
            </a:prstGeom>
            <a:solidFill>
              <a:srgbClr val="92D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solidFill>
                    <a:srgbClr val="C00000"/>
                  </a:solidFill>
                  <a:latin typeface="+mj-lt"/>
                </a:rPr>
                <a:t>Projects</a:t>
              </a:r>
            </a:p>
          </p:txBody>
        </p:sp>
        <p:sp>
          <p:nvSpPr>
            <p:cNvPr id="52" name="AutoShape 4"/>
            <p:cNvSpPr>
              <a:spLocks noChangeArrowheads="1"/>
            </p:cNvSpPr>
            <p:nvPr/>
          </p:nvSpPr>
          <p:spPr bwMode="auto">
            <a:xfrm>
              <a:off x="6955225" y="5478711"/>
              <a:ext cx="1073159" cy="326553"/>
            </a:xfrm>
            <a:prstGeom prst="roundRect">
              <a:avLst>
                <a:gd name="adj" fmla="val 16667"/>
              </a:avLst>
            </a:prstGeom>
            <a:solidFill>
              <a:srgbClr val="00B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1600" dirty="0" smtClean="0">
                  <a:latin typeface="+mj-lt"/>
                </a:rPr>
                <a:t>Projects</a:t>
              </a:r>
            </a:p>
          </p:txBody>
        </p:sp>
        <p:sp>
          <p:nvSpPr>
            <p:cNvPr id="53" name="Pfeil nach links und rechts 8"/>
            <p:cNvSpPr/>
            <p:nvPr/>
          </p:nvSpPr>
          <p:spPr>
            <a:xfrm rot="16200000">
              <a:off x="4600242" y="5130021"/>
              <a:ext cx="512440" cy="304110"/>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sp>
          <p:nvSpPr>
            <p:cNvPr id="54" name="Pfeil nach links und rechts 8"/>
            <p:cNvSpPr/>
            <p:nvPr/>
          </p:nvSpPr>
          <p:spPr>
            <a:xfrm rot="16200000">
              <a:off x="6179949" y="5180965"/>
              <a:ext cx="512440" cy="304110"/>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sp>
          <p:nvSpPr>
            <p:cNvPr id="55" name="Pfeil nach links und rechts 8"/>
            <p:cNvSpPr/>
            <p:nvPr/>
          </p:nvSpPr>
          <p:spPr>
            <a:xfrm rot="16200000">
              <a:off x="7620109" y="5189350"/>
              <a:ext cx="512440" cy="304110"/>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sp>
          <p:nvSpPr>
            <p:cNvPr id="56" name="Pfeil nach links und rechts 8"/>
            <p:cNvSpPr/>
            <p:nvPr/>
          </p:nvSpPr>
          <p:spPr>
            <a:xfrm rot="16200000">
              <a:off x="5909833" y="3597655"/>
              <a:ext cx="503732" cy="335592"/>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grpSp>
      <p:sp>
        <p:nvSpPr>
          <p:cNvPr id="57" name="AutoShape 4"/>
          <p:cNvSpPr>
            <a:spLocks noChangeArrowheads="1"/>
          </p:cNvSpPr>
          <p:nvPr/>
        </p:nvSpPr>
        <p:spPr bwMode="auto">
          <a:xfrm>
            <a:off x="304800" y="1600200"/>
            <a:ext cx="1219200" cy="561980"/>
          </a:xfrm>
          <a:prstGeom prst="roundRect">
            <a:avLst>
              <a:gd name="adj" fmla="val 16667"/>
            </a:avLst>
          </a:prstGeom>
          <a:solidFill>
            <a:srgbClr val="2D642D"/>
          </a:solidFill>
          <a:ln w="38100">
            <a:solidFill>
              <a:schemeClr val="bg1"/>
            </a:solidFill>
            <a:round/>
            <a:headEnd/>
            <a:tailEnd/>
          </a:ln>
          <a:effectLst/>
        </p:spPr>
        <p:txBody>
          <a:bodyPr wrap="none" anchor="ctr"/>
          <a:lstStyle/>
          <a:p>
            <a:pPr algn="ctr">
              <a:defRPr/>
            </a:pPr>
            <a:r>
              <a:rPr lang="en-US" sz="2400" b="1" dirty="0" smtClean="0">
                <a:solidFill>
                  <a:schemeClr val="bg1"/>
                </a:solidFill>
                <a:latin typeface="+mj-lt"/>
              </a:rPr>
              <a:t>MARD</a:t>
            </a:r>
            <a:endParaRPr lang="en-US" sz="2000" b="1" dirty="0" smtClean="0">
              <a:solidFill>
                <a:schemeClr val="bg1"/>
              </a:solidFill>
              <a:latin typeface="+mj-lt"/>
            </a:endParaRPr>
          </a:p>
        </p:txBody>
      </p:sp>
      <p:sp>
        <p:nvSpPr>
          <p:cNvPr id="58" name="AutoShape 4"/>
          <p:cNvSpPr>
            <a:spLocks noChangeArrowheads="1"/>
          </p:cNvSpPr>
          <p:nvPr/>
        </p:nvSpPr>
        <p:spPr bwMode="auto">
          <a:xfrm>
            <a:off x="228600" y="2590800"/>
            <a:ext cx="1219200" cy="499246"/>
          </a:xfrm>
          <a:prstGeom prst="roundRect">
            <a:avLst>
              <a:gd name="adj" fmla="val 16667"/>
            </a:avLst>
          </a:prstGeom>
          <a:solidFill>
            <a:srgbClr val="00B05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2000" dirty="0" smtClean="0">
                <a:solidFill>
                  <a:schemeClr val="bg1"/>
                </a:solidFill>
                <a:latin typeface="+mj-lt"/>
              </a:rPr>
              <a:t>VNFOREST</a:t>
            </a:r>
          </a:p>
        </p:txBody>
      </p:sp>
      <p:sp>
        <p:nvSpPr>
          <p:cNvPr id="60" name="Pfeil nach links und rechts 8"/>
          <p:cNvSpPr/>
          <p:nvPr/>
        </p:nvSpPr>
        <p:spPr>
          <a:xfrm rot="16200000">
            <a:off x="3530107" y="2870693"/>
            <a:ext cx="381000" cy="278413"/>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sp>
        <p:nvSpPr>
          <p:cNvPr id="62" name="AutoShape 4"/>
          <p:cNvSpPr>
            <a:spLocks noChangeArrowheads="1"/>
          </p:cNvSpPr>
          <p:nvPr/>
        </p:nvSpPr>
        <p:spPr bwMode="auto">
          <a:xfrm>
            <a:off x="228600" y="3505200"/>
            <a:ext cx="1219200" cy="533400"/>
          </a:xfrm>
          <a:prstGeom prst="roundRect">
            <a:avLst>
              <a:gd name="adj" fmla="val 16667"/>
            </a:avLst>
          </a:prstGeom>
          <a:solidFill>
            <a:srgbClr val="2D642D"/>
          </a:solidFill>
          <a:ln w="38100">
            <a:solidFill>
              <a:schemeClr val="bg1"/>
            </a:solidFill>
            <a:round/>
            <a:headEnd/>
            <a:tailEnd/>
          </a:ln>
          <a:effectLst/>
        </p:spPr>
        <p:txBody>
          <a:bodyPr wrap="none" anchor="ctr"/>
          <a:lstStyle/>
          <a:p>
            <a:pPr algn="ctr">
              <a:defRPr/>
            </a:pPr>
            <a:r>
              <a:rPr lang="en-US" sz="2400" b="1" dirty="0" smtClean="0">
                <a:solidFill>
                  <a:schemeClr val="bg1"/>
                </a:solidFill>
                <a:latin typeface="+mj-lt"/>
              </a:rPr>
              <a:t>VNFF</a:t>
            </a:r>
            <a:endParaRPr lang="en-US" sz="2000" b="1" dirty="0" smtClean="0">
              <a:solidFill>
                <a:schemeClr val="bg1"/>
              </a:solidFill>
              <a:latin typeface="+mj-lt"/>
            </a:endParaRPr>
          </a:p>
        </p:txBody>
      </p:sp>
      <p:sp>
        <p:nvSpPr>
          <p:cNvPr id="63" name="AutoShape 4"/>
          <p:cNvSpPr>
            <a:spLocks noChangeArrowheads="1"/>
          </p:cNvSpPr>
          <p:nvPr/>
        </p:nvSpPr>
        <p:spPr bwMode="auto">
          <a:xfrm>
            <a:off x="1676400" y="304800"/>
            <a:ext cx="5715000" cy="533400"/>
          </a:xfrm>
          <a:prstGeom prst="roundRect">
            <a:avLst>
              <a:gd name="adj" fmla="val 16667"/>
            </a:avLst>
          </a:prstGeom>
          <a:solidFill>
            <a:schemeClr val="bg1"/>
          </a:solidFill>
          <a:ln w="38100">
            <a:solidFill>
              <a:schemeClr val="bg1"/>
            </a:solidFill>
            <a:round/>
            <a:headEnd/>
            <a:tailEnd/>
          </a:ln>
          <a:effectLst/>
        </p:spPr>
        <p:txBody>
          <a:bodyPr wrap="none" anchor="ctr"/>
          <a:lstStyle/>
          <a:p>
            <a:pPr algn="ctr">
              <a:defRPr/>
            </a:pPr>
            <a:r>
              <a:rPr lang="en-US" sz="3200" b="1" dirty="0" smtClean="0">
                <a:solidFill>
                  <a:srgbClr val="2D642D"/>
                </a:solidFill>
                <a:latin typeface="+mj-lt"/>
              </a:rPr>
              <a:t>I. VNFF - </a:t>
            </a:r>
            <a:r>
              <a:rPr lang="en-US" sz="3200" b="1" dirty="0" smtClean="0">
                <a:solidFill>
                  <a:srgbClr val="004C22"/>
                </a:solidFill>
                <a:latin typeface="+mn-lt"/>
              </a:rPr>
              <a:t>Background </a:t>
            </a:r>
            <a:endParaRPr lang="en-US" sz="3200" b="1" dirty="0" smtClean="0">
              <a:solidFill>
                <a:srgbClr val="2D642D"/>
              </a:solidFill>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AutoShape 4"/>
          <p:cNvSpPr>
            <a:spLocks noChangeArrowheads="1"/>
          </p:cNvSpPr>
          <p:nvPr/>
        </p:nvSpPr>
        <p:spPr bwMode="auto">
          <a:xfrm>
            <a:off x="1066800" y="304800"/>
            <a:ext cx="6934200" cy="533400"/>
          </a:xfrm>
          <a:prstGeom prst="roundRect">
            <a:avLst>
              <a:gd name="adj" fmla="val 16667"/>
            </a:avLst>
          </a:prstGeom>
          <a:solidFill>
            <a:schemeClr val="bg1"/>
          </a:solidFill>
          <a:ln w="38100">
            <a:solidFill>
              <a:schemeClr val="bg1"/>
            </a:solidFill>
            <a:round/>
            <a:headEnd/>
            <a:tailEnd/>
          </a:ln>
          <a:effectLst/>
        </p:spPr>
        <p:txBody>
          <a:bodyPr wrap="none" anchor="ctr"/>
          <a:lstStyle/>
          <a:p>
            <a:pPr algn="ctr">
              <a:defRPr/>
            </a:pPr>
            <a:endParaRPr lang="de-DE" sz="2000" dirty="0" smtClean="0">
              <a:solidFill>
                <a:schemeClr val="bg1"/>
              </a:solidFill>
            </a:endParaRPr>
          </a:p>
          <a:p>
            <a:pPr algn="ctr">
              <a:defRPr/>
            </a:pPr>
            <a:r>
              <a:rPr lang="de-DE" sz="3200" b="1" dirty="0" smtClean="0">
                <a:solidFill>
                  <a:srgbClr val="2D642D"/>
                </a:solidFill>
                <a:latin typeface="+mn-lt"/>
              </a:rPr>
              <a:t>I. </a:t>
            </a:r>
            <a:r>
              <a:rPr lang="de-DE" sz="2800" b="1" dirty="0" smtClean="0">
                <a:solidFill>
                  <a:srgbClr val="2D642D"/>
                </a:solidFill>
                <a:latin typeface="+mn-lt"/>
              </a:rPr>
              <a:t>VNFF - Mobilization of the PFES payments </a:t>
            </a:r>
          </a:p>
          <a:p>
            <a:pPr algn="ctr">
              <a:defRPr/>
            </a:pPr>
            <a:endParaRPr lang="en-US" sz="2800" b="1" dirty="0" smtClean="0">
              <a:solidFill>
                <a:schemeClr val="bg1"/>
              </a:solidFill>
              <a:latin typeface="+mj-lt"/>
            </a:endParaRPr>
          </a:p>
        </p:txBody>
      </p:sp>
      <p:sp>
        <p:nvSpPr>
          <p:cNvPr id="55" name="AutoShape 4"/>
          <p:cNvSpPr>
            <a:spLocks noChangeArrowheads="1"/>
          </p:cNvSpPr>
          <p:nvPr/>
        </p:nvSpPr>
        <p:spPr bwMode="auto">
          <a:xfrm>
            <a:off x="761999" y="1295400"/>
            <a:ext cx="7543801" cy="5033153"/>
          </a:xfrm>
          <a:prstGeom prst="roundRect">
            <a:avLst>
              <a:gd name="adj" fmla="val 16667"/>
            </a:avLst>
          </a:prstGeom>
          <a:noFill/>
          <a:ln w="38100">
            <a:solidFill>
              <a:srgbClr val="006600"/>
            </a:solidFill>
            <a:prstDash val="sysDash"/>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endParaRPr lang="en-US" sz="1600" i="1" dirty="0" smtClean="0">
              <a:latin typeface="+mj-lt"/>
            </a:endParaRPr>
          </a:p>
        </p:txBody>
      </p:sp>
      <p:grpSp>
        <p:nvGrpSpPr>
          <p:cNvPr id="60" name="Group 59"/>
          <p:cNvGrpSpPr/>
          <p:nvPr/>
        </p:nvGrpSpPr>
        <p:grpSpPr>
          <a:xfrm>
            <a:off x="1981200" y="1752600"/>
            <a:ext cx="4038600" cy="4343400"/>
            <a:chOff x="1074901" y="1222506"/>
            <a:chExt cx="4827404" cy="4635939"/>
          </a:xfrm>
        </p:grpSpPr>
        <p:sp>
          <p:nvSpPr>
            <p:cNvPr id="64" name="AutoShape 4"/>
            <p:cNvSpPr>
              <a:spLocks noChangeArrowheads="1"/>
            </p:cNvSpPr>
            <p:nvPr/>
          </p:nvSpPr>
          <p:spPr bwMode="auto">
            <a:xfrm>
              <a:off x="1074901" y="5269256"/>
              <a:ext cx="4791907" cy="589189"/>
            </a:xfrm>
            <a:prstGeom prst="roundRect">
              <a:avLst>
                <a:gd name="adj" fmla="val 16667"/>
              </a:avLst>
            </a:prstGeom>
            <a:solidFill>
              <a:srgbClr val="77933C"/>
            </a:solidFill>
            <a:ln w="38100">
              <a:solidFill>
                <a:srgbClr val="FF0000"/>
              </a:solidFill>
              <a:round/>
              <a:headEnd/>
              <a:tailEnd/>
            </a:ln>
            <a:effectLst/>
          </p:spPr>
          <p:txBody>
            <a:bodyPr wrap="none" anchor="ctr">
              <a:noAutofit/>
            </a:bodyPr>
            <a:lstStyle/>
            <a:p>
              <a:pPr algn="ctr">
                <a:defRPr/>
              </a:pPr>
              <a:r>
                <a:rPr lang="de-DE" sz="2000" dirty="0" smtClean="0">
                  <a:solidFill>
                    <a:schemeClr val="bg1"/>
                  </a:solidFill>
                  <a:latin typeface="+mj-lt"/>
                </a:rPr>
                <a:t>Carbon sequestration, Aquaculture…</a:t>
              </a:r>
              <a:endParaRPr lang="de-DE" sz="2000" dirty="0">
                <a:solidFill>
                  <a:schemeClr val="bg1"/>
                </a:solidFill>
                <a:latin typeface="+mj-lt"/>
              </a:endParaRPr>
            </a:p>
          </p:txBody>
        </p:sp>
        <p:sp>
          <p:nvSpPr>
            <p:cNvPr id="66" name="AutoShape 4"/>
            <p:cNvSpPr>
              <a:spLocks noChangeArrowheads="1"/>
            </p:cNvSpPr>
            <p:nvPr/>
          </p:nvSpPr>
          <p:spPr bwMode="auto">
            <a:xfrm>
              <a:off x="1074902" y="1222506"/>
              <a:ext cx="4791907" cy="650658"/>
            </a:xfrm>
            <a:prstGeom prst="roundRect">
              <a:avLst>
                <a:gd name="adj" fmla="val 16667"/>
              </a:avLst>
            </a:prstGeom>
            <a:solidFill>
              <a:srgbClr val="2D642D"/>
            </a:solidFill>
            <a:ln w="38100">
              <a:solidFill>
                <a:schemeClr val="bg1"/>
              </a:solidFill>
              <a:round/>
              <a:headEnd/>
              <a:tailEnd/>
            </a:ln>
            <a:effectLst/>
          </p:spPr>
          <p:txBody>
            <a:bodyPr wrap="none" anchor="ctr">
              <a:noAutofit/>
            </a:bodyPr>
            <a:lstStyle/>
            <a:p>
              <a:pPr algn="ctr">
                <a:defRPr/>
              </a:pPr>
              <a:r>
                <a:rPr lang="de-DE" sz="2000" dirty="0" smtClean="0">
                  <a:solidFill>
                    <a:schemeClr val="bg1"/>
                  </a:solidFill>
                  <a:latin typeface="+mj-lt"/>
                </a:rPr>
                <a:t>Hydropower</a:t>
              </a:r>
              <a:endParaRPr lang="de-DE" sz="2000" dirty="0">
                <a:solidFill>
                  <a:schemeClr val="bg1"/>
                </a:solidFill>
                <a:latin typeface="+mj-lt"/>
              </a:endParaRPr>
            </a:p>
          </p:txBody>
        </p:sp>
        <p:sp>
          <p:nvSpPr>
            <p:cNvPr id="67" name="AutoShape 4"/>
            <p:cNvSpPr>
              <a:spLocks noChangeArrowheads="1"/>
            </p:cNvSpPr>
            <p:nvPr/>
          </p:nvSpPr>
          <p:spPr bwMode="auto">
            <a:xfrm>
              <a:off x="1110398" y="2279825"/>
              <a:ext cx="4777013" cy="639373"/>
            </a:xfrm>
            <a:prstGeom prst="roundRect">
              <a:avLst>
                <a:gd name="adj" fmla="val 16667"/>
              </a:avLst>
            </a:prstGeom>
            <a:solidFill>
              <a:srgbClr val="2D642D"/>
            </a:solidFill>
            <a:ln w="38100">
              <a:solidFill>
                <a:schemeClr val="bg1"/>
              </a:solidFill>
              <a:round/>
              <a:headEnd/>
              <a:tailEnd/>
            </a:ln>
            <a:effectLst/>
          </p:spPr>
          <p:txBody>
            <a:bodyPr wrap="none" anchor="ctr">
              <a:noAutofit/>
            </a:bodyPr>
            <a:lstStyle/>
            <a:p>
              <a:pPr algn="ctr">
                <a:defRPr/>
              </a:pPr>
              <a:r>
                <a:rPr lang="de-DE" sz="2000" dirty="0" smtClean="0">
                  <a:solidFill>
                    <a:schemeClr val="bg1"/>
                  </a:solidFill>
                </a:rPr>
                <a:t>Water supply</a:t>
              </a:r>
              <a:endParaRPr lang="de-DE" sz="2000" dirty="0">
                <a:solidFill>
                  <a:schemeClr val="bg1"/>
                </a:solidFill>
              </a:endParaRPr>
            </a:p>
          </p:txBody>
        </p:sp>
        <p:sp>
          <p:nvSpPr>
            <p:cNvPr id="68" name="AutoShape 4"/>
            <p:cNvSpPr>
              <a:spLocks noChangeArrowheads="1"/>
            </p:cNvSpPr>
            <p:nvPr/>
          </p:nvSpPr>
          <p:spPr bwMode="auto">
            <a:xfrm>
              <a:off x="1110398" y="4313131"/>
              <a:ext cx="4777013" cy="651554"/>
            </a:xfrm>
            <a:prstGeom prst="roundRect">
              <a:avLst>
                <a:gd name="adj" fmla="val 16667"/>
              </a:avLst>
            </a:prstGeom>
            <a:solidFill>
              <a:srgbClr val="2D642D"/>
            </a:solidFill>
            <a:ln w="38100">
              <a:solidFill>
                <a:schemeClr val="bg1"/>
              </a:solidFill>
              <a:round/>
              <a:headEnd/>
              <a:tailEnd/>
            </a:ln>
            <a:effectLst/>
          </p:spPr>
          <p:txBody>
            <a:bodyPr wrap="none" anchor="ctr">
              <a:noAutofit/>
            </a:bodyPr>
            <a:lstStyle/>
            <a:p>
              <a:pPr algn="ctr">
                <a:defRPr/>
              </a:pPr>
              <a:r>
                <a:rPr lang="de-DE" sz="2000" dirty="0">
                  <a:solidFill>
                    <a:schemeClr val="bg1"/>
                  </a:solidFill>
                </a:rPr>
                <a:t>T</a:t>
              </a:r>
              <a:r>
                <a:rPr lang="de-DE" sz="2000" dirty="0" smtClean="0">
                  <a:solidFill>
                    <a:schemeClr val="bg1"/>
                  </a:solidFill>
                </a:rPr>
                <a:t>ourism</a:t>
              </a:r>
              <a:endParaRPr lang="de-DE" sz="2000" dirty="0">
                <a:solidFill>
                  <a:schemeClr val="bg1"/>
                </a:solidFill>
              </a:endParaRPr>
            </a:p>
          </p:txBody>
        </p:sp>
        <p:sp>
          <p:nvSpPr>
            <p:cNvPr id="69" name="AutoShape 4"/>
            <p:cNvSpPr>
              <a:spLocks noChangeArrowheads="1"/>
            </p:cNvSpPr>
            <p:nvPr/>
          </p:nvSpPr>
          <p:spPr bwMode="auto">
            <a:xfrm>
              <a:off x="1110398" y="3337144"/>
              <a:ext cx="4791907" cy="579757"/>
            </a:xfrm>
            <a:prstGeom prst="roundRect">
              <a:avLst>
                <a:gd name="adj" fmla="val 16667"/>
              </a:avLst>
            </a:prstGeom>
            <a:solidFill>
              <a:srgbClr val="77933C"/>
            </a:solidFill>
            <a:ln w="38100">
              <a:solidFill>
                <a:srgbClr val="FF0000"/>
              </a:solidFill>
              <a:round/>
              <a:headEnd/>
              <a:tailEnd/>
            </a:ln>
            <a:effectLst/>
          </p:spPr>
          <p:txBody>
            <a:bodyPr wrap="none" anchor="ctr">
              <a:noAutofit/>
            </a:bodyPr>
            <a:lstStyle/>
            <a:p>
              <a:pPr algn="ctr">
                <a:defRPr/>
              </a:pPr>
              <a:r>
                <a:rPr lang="de-DE" sz="2000" dirty="0" smtClean="0">
                  <a:solidFill>
                    <a:schemeClr val="bg1"/>
                  </a:solidFill>
                  <a:latin typeface="+mj-lt"/>
                </a:rPr>
                <a:t>Industrial production</a:t>
              </a:r>
              <a:endParaRPr lang="de-DE" sz="2000" dirty="0">
                <a:solidFill>
                  <a:schemeClr val="bg1"/>
                </a:solidFill>
                <a:latin typeface="+mj-lt"/>
              </a:endParaRPr>
            </a:p>
          </p:txBody>
        </p:sp>
      </p:grpSp>
      <p:grpSp>
        <p:nvGrpSpPr>
          <p:cNvPr id="70" name="Group 69"/>
          <p:cNvGrpSpPr/>
          <p:nvPr/>
        </p:nvGrpSpPr>
        <p:grpSpPr>
          <a:xfrm>
            <a:off x="5867400" y="1676400"/>
            <a:ext cx="2438400" cy="4573045"/>
            <a:chOff x="5508104" y="1021102"/>
            <a:chExt cx="2952328" cy="5033270"/>
          </a:xfrm>
        </p:grpSpPr>
        <p:sp>
          <p:nvSpPr>
            <p:cNvPr id="71" name="TextBox 70"/>
            <p:cNvSpPr txBox="1"/>
            <p:nvPr/>
          </p:nvSpPr>
          <p:spPr>
            <a:xfrm>
              <a:off x="8275701" y="5509002"/>
              <a:ext cx="184731" cy="369332"/>
            </a:xfrm>
            <a:prstGeom prst="rect">
              <a:avLst/>
            </a:prstGeom>
            <a:noFill/>
          </p:spPr>
          <p:txBody>
            <a:bodyPr wrap="none" rtlCol="0">
              <a:spAutoFit/>
            </a:bodyPr>
            <a:lstStyle/>
            <a:p>
              <a:endParaRPr lang="de-DE" dirty="0"/>
            </a:p>
          </p:txBody>
        </p:sp>
        <p:sp>
          <p:nvSpPr>
            <p:cNvPr id="72" name="Oval 71"/>
            <p:cNvSpPr/>
            <p:nvPr/>
          </p:nvSpPr>
          <p:spPr>
            <a:xfrm>
              <a:off x="5994978" y="5200538"/>
              <a:ext cx="1162430" cy="515354"/>
            </a:xfrm>
            <a:prstGeom prst="ellipse">
              <a:avLst/>
            </a:prstGeom>
            <a:gradFill flip="none" rotWithShape="1">
              <a:gsLst>
                <a:gs pos="100000">
                  <a:schemeClr val="bg1">
                    <a:alpha val="0"/>
                  </a:schemeClr>
                </a:gs>
                <a:gs pos="0">
                  <a:schemeClr val="bg1">
                    <a:alpha val="63000"/>
                  </a:schemeClr>
                </a:gs>
                <a:gs pos="100000">
                  <a:schemeClr val="accent1">
                    <a:tint val="23500"/>
                    <a:satMod val="1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73" name="Group 8"/>
            <p:cNvGrpSpPr/>
            <p:nvPr/>
          </p:nvGrpSpPr>
          <p:grpSpPr>
            <a:xfrm>
              <a:off x="5580112" y="2101222"/>
              <a:ext cx="2534702" cy="991997"/>
              <a:chOff x="5580112" y="2101222"/>
              <a:chExt cx="2534702" cy="991997"/>
            </a:xfrm>
          </p:grpSpPr>
          <p:grpSp>
            <p:nvGrpSpPr>
              <p:cNvPr id="89" name="Group 29"/>
              <p:cNvGrpSpPr/>
              <p:nvPr/>
            </p:nvGrpSpPr>
            <p:grpSpPr>
              <a:xfrm>
                <a:off x="6386623" y="2101222"/>
                <a:ext cx="1728191" cy="991997"/>
                <a:chOff x="5148064" y="1419654"/>
                <a:chExt cx="1728191" cy="1579793"/>
              </a:xfrm>
            </p:grpSpPr>
            <p:sp>
              <p:nvSpPr>
                <p:cNvPr id="91" name="Oval 90"/>
                <p:cNvSpPr/>
                <p:nvPr/>
              </p:nvSpPr>
              <p:spPr>
                <a:xfrm>
                  <a:off x="5148064" y="1419654"/>
                  <a:ext cx="1728191" cy="1579793"/>
                </a:xfrm>
                <a:prstGeom prst="ellipse">
                  <a:avLst/>
                </a:prstGeom>
                <a:gradFill flip="none" rotWithShape="1">
                  <a:gsLst>
                    <a:gs pos="80000">
                      <a:srgbClr val="2D642D"/>
                    </a:gs>
                    <a:gs pos="0">
                      <a:srgbClr val="92D050"/>
                    </a:gs>
                    <a:gs pos="100000">
                      <a:schemeClr val="accent1">
                        <a:tint val="23500"/>
                        <a:satMod val="160000"/>
                      </a:schemeClr>
                    </a:gs>
                  </a:gsLst>
                  <a:path path="circle">
                    <a:fillToRect l="50000" t="50000" r="50000" b="50000"/>
                  </a:path>
                  <a:tileRect/>
                </a:gradFill>
                <a:ln>
                  <a:noFill/>
                </a:ln>
                <a:effectLst>
                  <a:outerShdw blurRad="520700" sx="90000" sy="-19000" rotWithShape="0">
                    <a:srgbClr val="2D642D">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40 VND/m3</a:t>
                  </a:r>
                  <a:endParaRPr lang="de-DE" dirty="0"/>
                </a:p>
              </p:txBody>
            </p:sp>
            <p:sp>
              <p:nvSpPr>
                <p:cNvPr id="92" name="Oval 91"/>
                <p:cNvSpPr/>
                <p:nvPr/>
              </p:nvSpPr>
              <p:spPr>
                <a:xfrm>
                  <a:off x="5423002" y="1455558"/>
                  <a:ext cx="1139035" cy="969418"/>
                </a:xfrm>
                <a:prstGeom prst="ellipse">
                  <a:avLst/>
                </a:prstGeom>
                <a:gradFill flip="none" rotWithShape="1">
                  <a:gsLst>
                    <a:gs pos="100000">
                      <a:schemeClr val="bg1">
                        <a:alpha val="0"/>
                      </a:schemeClr>
                    </a:gs>
                    <a:gs pos="0">
                      <a:schemeClr val="bg1">
                        <a:alpha val="63000"/>
                      </a:schemeClr>
                    </a:gs>
                    <a:gs pos="100000">
                      <a:schemeClr val="accent1">
                        <a:tint val="23500"/>
                        <a:satMod val="1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90" name="Pfeil nach links und rechts 91"/>
              <p:cNvSpPr/>
              <p:nvPr/>
            </p:nvSpPr>
            <p:spPr>
              <a:xfrm>
                <a:off x="5580112" y="2281046"/>
                <a:ext cx="1153457" cy="500066"/>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74" name="Group 9"/>
            <p:cNvGrpSpPr/>
            <p:nvPr/>
          </p:nvGrpSpPr>
          <p:grpSpPr>
            <a:xfrm>
              <a:off x="5508104" y="1021102"/>
              <a:ext cx="2606709" cy="991997"/>
              <a:chOff x="5508104" y="1021102"/>
              <a:chExt cx="2606709" cy="991997"/>
            </a:xfrm>
          </p:grpSpPr>
          <p:grpSp>
            <p:nvGrpSpPr>
              <p:cNvPr id="85" name="Group 84"/>
              <p:cNvGrpSpPr/>
              <p:nvPr/>
            </p:nvGrpSpPr>
            <p:grpSpPr>
              <a:xfrm>
                <a:off x="6386622" y="1021102"/>
                <a:ext cx="1728191" cy="991997"/>
                <a:chOff x="2915816" y="1412774"/>
                <a:chExt cx="3168352" cy="3168351"/>
              </a:xfrm>
            </p:grpSpPr>
            <p:sp>
              <p:nvSpPr>
                <p:cNvPr id="87" name="Oval 86"/>
                <p:cNvSpPr/>
                <p:nvPr/>
              </p:nvSpPr>
              <p:spPr>
                <a:xfrm>
                  <a:off x="2915816" y="1412774"/>
                  <a:ext cx="3168352" cy="3168351"/>
                </a:xfrm>
                <a:prstGeom prst="ellipse">
                  <a:avLst/>
                </a:prstGeom>
                <a:gradFill flip="none" rotWithShape="1">
                  <a:gsLst>
                    <a:gs pos="80000">
                      <a:srgbClr val="2D642D"/>
                    </a:gs>
                    <a:gs pos="0">
                      <a:srgbClr val="92D050"/>
                    </a:gs>
                    <a:gs pos="100000">
                      <a:schemeClr val="accent1">
                        <a:tint val="23500"/>
                        <a:satMod val="160000"/>
                      </a:schemeClr>
                    </a:gs>
                  </a:gsLst>
                  <a:path path="circle">
                    <a:fillToRect l="50000" t="50000" r="50000" b="50000"/>
                  </a:path>
                  <a:tileRect/>
                </a:gradFill>
                <a:ln>
                  <a:noFill/>
                </a:ln>
                <a:effectLst>
                  <a:outerShdw blurRad="520700" sx="90000" sy="-19000" rotWithShape="0">
                    <a:srgbClr val="2D642D">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20 VND/KwH</a:t>
                  </a:r>
                  <a:endParaRPr lang="de-DE" dirty="0"/>
                </a:p>
              </p:txBody>
            </p:sp>
            <p:sp>
              <p:nvSpPr>
                <p:cNvPr id="88" name="Oval 87"/>
                <p:cNvSpPr/>
                <p:nvPr/>
              </p:nvSpPr>
              <p:spPr>
                <a:xfrm>
                  <a:off x="3419872" y="1484784"/>
                  <a:ext cx="2088232" cy="1944216"/>
                </a:xfrm>
                <a:prstGeom prst="ellipse">
                  <a:avLst/>
                </a:prstGeom>
                <a:gradFill flip="none" rotWithShape="1">
                  <a:gsLst>
                    <a:gs pos="100000">
                      <a:schemeClr val="bg1">
                        <a:alpha val="0"/>
                      </a:schemeClr>
                    </a:gs>
                    <a:gs pos="0">
                      <a:schemeClr val="bg1">
                        <a:alpha val="63000"/>
                      </a:schemeClr>
                    </a:gs>
                    <a:gs pos="100000">
                      <a:schemeClr val="accent1">
                        <a:tint val="23500"/>
                        <a:satMod val="1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grpSp>
          <p:sp>
            <p:nvSpPr>
              <p:cNvPr id="86" name="Pfeil nach links und rechts 91"/>
              <p:cNvSpPr/>
              <p:nvPr/>
            </p:nvSpPr>
            <p:spPr>
              <a:xfrm>
                <a:off x="5508104" y="1267068"/>
                <a:ext cx="1153457" cy="500066"/>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75" name="Group 7"/>
            <p:cNvGrpSpPr/>
            <p:nvPr/>
          </p:nvGrpSpPr>
          <p:grpSpPr>
            <a:xfrm>
              <a:off x="5580112" y="4146710"/>
              <a:ext cx="2515061" cy="991997"/>
              <a:chOff x="5580112" y="4146710"/>
              <a:chExt cx="2515061" cy="991997"/>
            </a:xfrm>
          </p:grpSpPr>
          <p:grpSp>
            <p:nvGrpSpPr>
              <p:cNvPr id="81" name="Group 34"/>
              <p:cNvGrpSpPr/>
              <p:nvPr/>
            </p:nvGrpSpPr>
            <p:grpSpPr>
              <a:xfrm>
                <a:off x="6366982" y="4146710"/>
                <a:ext cx="1728191" cy="991997"/>
                <a:chOff x="5128423" y="3827386"/>
                <a:chExt cx="1728191" cy="1579793"/>
              </a:xfrm>
            </p:grpSpPr>
            <p:sp>
              <p:nvSpPr>
                <p:cNvPr id="83" name="Oval 82"/>
                <p:cNvSpPr/>
                <p:nvPr/>
              </p:nvSpPr>
              <p:spPr>
                <a:xfrm>
                  <a:off x="5128423" y="3827386"/>
                  <a:ext cx="1728191" cy="1579793"/>
                </a:xfrm>
                <a:prstGeom prst="ellipse">
                  <a:avLst/>
                </a:prstGeom>
                <a:gradFill flip="none" rotWithShape="1">
                  <a:gsLst>
                    <a:gs pos="80000">
                      <a:srgbClr val="2D642D"/>
                    </a:gs>
                    <a:gs pos="0">
                      <a:srgbClr val="92D050"/>
                    </a:gs>
                    <a:gs pos="100000">
                      <a:schemeClr val="accent1">
                        <a:tint val="23500"/>
                        <a:satMod val="160000"/>
                      </a:schemeClr>
                    </a:gs>
                  </a:gsLst>
                  <a:path path="circle">
                    <a:fillToRect l="50000" t="50000" r="50000" b="50000"/>
                  </a:path>
                  <a:tileRect/>
                </a:gradFill>
                <a:ln>
                  <a:noFill/>
                </a:ln>
                <a:effectLst>
                  <a:outerShdw blurRad="520700" sx="90000" sy="-19000" rotWithShape="0">
                    <a:srgbClr val="2D642D">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1% - 2%</a:t>
                  </a:r>
                </a:p>
                <a:p>
                  <a:pPr algn="ctr"/>
                  <a:r>
                    <a:rPr lang="de-DE" dirty="0" smtClean="0"/>
                    <a:t>Annual income</a:t>
                  </a:r>
                  <a:endParaRPr lang="de-DE" dirty="0"/>
                </a:p>
              </p:txBody>
            </p:sp>
            <p:sp>
              <p:nvSpPr>
                <p:cNvPr id="84" name="Oval 83"/>
                <p:cNvSpPr/>
                <p:nvPr/>
              </p:nvSpPr>
              <p:spPr>
                <a:xfrm>
                  <a:off x="5403362" y="3863291"/>
                  <a:ext cx="1139035" cy="969418"/>
                </a:xfrm>
                <a:prstGeom prst="ellipse">
                  <a:avLst/>
                </a:prstGeom>
                <a:gradFill flip="none" rotWithShape="1">
                  <a:gsLst>
                    <a:gs pos="100000">
                      <a:schemeClr val="bg1">
                        <a:alpha val="0"/>
                      </a:schemeClr>
                    </a:gs>
                    <a:gs pos="0">
                      <a:schemeClr val="bg1">
                        <a:alpha val="63000"/>
                      </a:schemeClr>
                    </a:gs>
                    <a:gs pos="100000">
                      <a:schemeClr val="accent1">
                        <a:tint val="23500"/>
                        <a:satMod val="1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grpSp>
          <p:sp>
            <p:nvSpPr>
              <p:cNvPr id="82" name="Pfeil nach links und rechts 91"/>
              <p:cNvSpPr/>
              <p:nvPr/>
            </p:nvSpPr>
            <p:spPr>
              <a:xfrm>
                <a:off x="5580112" y="4326534"/>
                <a:ext cx="1105749" cy="500066"/>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76" name="Group 10"/>
            <p:cNvGrpSpPr/>
            <p:nvPr/>
          </p:nvGrpSpPr>
          <p:grpSpPr>
            <a:xfrm>
              <a:off x="5592456" y="3117818"/>
              <a:ext cx="2037635" cy="2936554"/>
              <a:chOff x="5592456" y="3117818"/>
              <a:chExt cx="2037635" cy="2936554"/>
            </a:xfrm>
          </p:grpSpPr>
          <p:grpSp>
            <p:nvGrpSpPr>
              <p:cNvPr id="77" name="Group 59"/>
              <p:cNvGrpSpPr/>
              <p:nvPr/>
            </p:nvGrpSpPr>
            <p:grpSpPr>
              <a:xfrm>
                <a:off x="5676808" y="3117818"/>
                <a:ext cx="1953283" cy="839837"/>
                <a:chOff x="2640612" y="2073151"/>
                <a:chExt cx="1993720" cy="1728192"/>
              </a:xfrm>
            </p:grpSpPr>
            <p:sp>
              <p:nvSpPr>
                <p:cNvPr id="79" name="Oval 78"/>
                <p:cNvSpPr/>
                <p:nvPr/>
              </p:nvSpPr>
              <p:spPr>
                <a:xfrm>
                  <a:off x="2640612" y="2073151"/>
                  <a:ext cx="1993720" cy="1728192"/>
                </a:xfrm>
                <a:prstGeom prst="ellipse">
                  <a:avLst/>
                </a:prstGeom>
                <a:gradFill flip="none" rotWithShape="1">
                  <a:gsLst>
                    <a:gs pos="80000">
                      <a:srgbClr val="C00000"/>
                    </a:gs>
                    <a:gs pos="0">
                      <a:schemeClr val="accent2">
                        <a:lumMod val="20000"/>
                        <a:lumOff val="80000"/>
                      </a:schemeClr>
                    </a:gs>
                    <a:gs pos="100000">
                      <a:schemeClr val="accent1">
                        <a:tint val="23500"/>
                        <a:satMod val="160000"/>
                      </a:schemeClr>
                    </a:gs>
                  </a:gsLst>
                  <a:path path="circle">
                    <a:fillToRect l="50000" t="50000" r="50000" b="50000"/>
                  </a:path>
                  <a:tileRect/>
                </a:gradFill>
                <a:ln>
                  <a:noFill/>
                </a:ln>
                <a:effectLst>
                  <a:outerShdw blurRad="520700" sx="90000" sy="-19000" rotWithShape="0">
                    <a:srgbClr val="2D642D">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…ongoing</a:t>
                  </a:r>
                  <a:endParaRPr lang="de-DE" dirty="0"/>
                </a:p>
              </p:txBody>
            </p:sp>
            <p:sp>
              <p:nvSpPr>
                <p:cNvPr id="80" name="Oval 79"/>
                <p:cNvSpPr/>
                <p:nvPr/>
              </p:nvSpPr>
              <p:spPr>
                <a:xfrm>
                  <a:off x="2971017" y="2209985"/>
                  <a:ext cx="1186495" cy="1060480"/>
                </a:xfrm>
                <a:prstGeom prst="ellipse">
                  <a:avLst/>
                </a:prstGeom>
                <a:gradFill flip="none" rotWithShape="1">
                  <a:gsLst>
                    <a:gs pos="100000">
                      <a:schemeClr val="bg1">
                        <a:alpha val="0"/>
                      </a:schemeClr>
                    </a:gs>
                    <a:gs pos="0">
                      <a:schemeClr val="bg1">
                        <a:alpha val="63000"/>
                      </a:schemeClr>
                    </a:gs>
                    <a:gs pos="100000">
                      <a:schemeClr val="accent1">
                        <a:tint val="23500"/>
                        <a:satMod val="1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78" name="Oval 77"/>
              <p:cNvSpPr/>
              <p:nvPr/>
            </p:nvSpPr>
            <p:spPr>
              <a:xfrm>
                <a:off x="5592456" y="5214535"/>
                <a:ext cx="1945374" cy="839837"/>
              </a:xfrm>
              <a:prstGeom prst="ellipse">
                <a:avLst/>
              </a:prstGeom>
              <a:gradFill flip="none" rotWithShape="1">
                <a:gsLst>
                  <a:gs pos="80000">
                    <a:srgbClr val="C00000"/>
                  </a:gs>
                  <a:gs pos="0">
                    <a:schemeClr val="accent2">
                      <a:lumMod val="20000"/>
                      <a:lumOff val="80000"/>
                    </a:schemeClr>
                  </a:gs>
                  <a:gs pos="100000">
                    <a:schemeClr val="accent1">
                      <a:tint val="23500"/>
                      <a:satMod val="160000"/>
                    </a:schemeClr>
                  </a:gs>
                </a:gsLst>
                <a:path path="circle">
                  <a:fillToRect l="50000" t="50000" r="50000" b="50000"/>
                </a:path>
                <a:tileRect/>
              </a:gradFill>
              <a:ln>
                <a:noFill/>
              </a:ln>
              <a:effectLst>
                <a:outerShdw blurRad="520700" sx="90000" sy="-19000" rotWithShape="0">
                  <a:srgbClr val="2D642D">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…ongoing</a:t>
                </a:r>
                <a:endParaRPr lang="de-DE" dirty="0"/>
              </a:p>
            </p:txBody>
          </p:sp>
        </p:grpSp>
      </p:grpSp>
      <p:grpSp>
        <p:nvGrpSpPr>
          <p:cNvPr id="93" name="Group 92"/>
          <p:cNvGrpSpPr/>
          <p:nvPr/>
        </p:nvGrpSpPr>
        <p:grpSpPr>
          <a:xfrm>
            <a:off x="838200" y="1905000"/>
            <a:ext cx="1272424" cy="3489681"/>
            <a:chOff x="117435" y="1268760"/>
            <a:chExt cx="1521337" cy="3563624"/>
          </a:xfrm>
        </p:grpSpPr>
        <p:sp>
          <p:nvSpPr>
            <p:cNvPr id="94" name="Teardrop 93"/>
            <p:cNvSpPr/>
            <p:nvPr/>
          </p:nvSpPr>
          <p:spPr>
            <a:xfrm>
              <a:off x="208541" y="1268760"/>
              <a:ext cx="1368153" cy="606669"/>
            </a:xfrm>
            <a:prstGeom prst="teardrop">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98%</a:t>
              </a:r>
              <a:endParaRPr lang="de-DE" dirty="0"/>
            </a:p>
          </p:txBody>
        </p:sp>
        <p:sp>
          <p:nvSpPr>
            <p:cNvPr id="95" name="Teardrop 94"/>
            <p:cNvSpPr/>
            <p:nvPr/>
          </p:nvSpPr>
          <p:spPr>
            <a:xfrm>
              <a:off x="208541" y="2281046"/>
              <a:ext cx="1368153" cy="606669"/>
            </a:xfrm>
            <a:prstGeom prst="teardrop">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2 %</a:t>
              </a:r>
              <a:endParaRPr lang="de-DE" dirty="0"/>
            </a:p>
          </p:txBody>
        </p:sp>
        <p:sp>
          <p:nvSpPr>
            <p:cNvPr id="96" name="Teardrop 95"/>
            <p:cNvSpPr/>
            <p:nvPr/>
          </p:nvSpPr>
          <p:spPr>
            <a:xfrm>
              <a:off x="117435" y="4225715"/>
              <a:ext cx="1521337" cy="606669"/>
            </a:xfrm>
            <a:prstGeom prst="teardrop">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0.1 %</a:t>
              </a:r>
              <a:endParaRPr lang="de-DE" dirty="0"/>
            </a:p>
          </p:txBody>
        </p:sp>
      </p:grpSp>
      <p:sp>
        <p:nvSpPr>
          <p:cNvPr id="97" name="AutoShape 4"/>
          <p:cNvSpPr>
            <a:spLocks noChangeArrowheads="1"/>
          </p:cNvSpPr>
          <p:nvPr/>
        </p:nvSpPr>
        <p:spPr bwMode="auto">
          <a:xfrm>
            <a:off x="3124200" y="1066800"/>
            <a:ext cx="2689925" cy="474835"/>
          </a:xfrm>
          <a:prstGeom prst="roundRect">
            <a:avLst>
              <a:gd name="adj" fmla="val 16667"/>
            </a:avLst>
          </a:prstGeom>
          <a:solidFill>
            <a:srgbClr val="FFC000"/>
          </a:solidFill>
          <a:ln w="38100">
            <a:solidFill>
              <a:srgbClr val="FFC000"/>
            </a:solidFill>
            <a:round/>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US" sz="2000" b="1" dirty="0" smtClean="0">
                <a:solidFill>
                  <a:srgbClr val="7030A0"/>
                </a:solidFill>
                <a:latin typeface="+mj-lt"/>
              </a:rPr>
              <a:t>User of the Ecosystem</a:t>
            </a:r>
          </a:p>
        </p:txBody>
      </p:sp>
      <p:sp>
        <p:nvSpPr>
          <p:cNvPr id="98" name="Cloud 97"/>
          <p:cNvSpPr/>
          <p:nvPr/>
        </p:nvSpPr>
        <p:spPr>
          <a:xfrm>
            <a:off x="152400" y="1143000"/>
            <a:ext cx="1752600" cy="762000"/>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600" b="1" dirty="0" smtClean="0">
              <a:solidFill>
                <a:schemeClr val="bg1"/>
              </a:solidFill>
            </a:endParaRPr>
          </a:p>
          <a:p>
            <a:pPr algn="ctr">
              <a:defRPr/>
            </a:pPr>
            <a:endParaRPr lang="en-US" sz="1600" b="1" dirty="0" smtClean="0">
              <a:solidFill>
                <a:schemeClr val="bg1"/>
              </a:solidFill>
            </a:endParaRPr>
          </a:p>
          <a:p>
            <a:pPr algn="ctr">
              <a:defRPr/>
            </a:pPr>
            <a:r>
              <a:rPr lang="en-US" sz="1600" b="1" dirty="0" smtClean="0">
                <a:solidFill>
                  <a:schemeClr val="bg1"/>
                </a:solidFill>
              </a:rPr>
              <a:t>Payment</a:t>
            </a:r>
          </a:p>
          <a:p>
            <a:pPr algn="ctr">
              <a:defRPr/>
            </a:pPr>
            <a:r>
              <a:rPr lang="en-US" sz="1600" b="1" dirty="0" smtClean="0">
                <a:solidFill>
                  <a:schemeClr val="bg1"/>
                </a:solidFill>
              </a:rPr>
              <a:t>sources</a:t>
            </a:r>
          </a:p>
          <a:p>
            <a:pPr algn="ctr">
              <a:defRPr/>
            </a:pPr>
            <a:endParaRPr lang="en-US" sz="1600" b="1" dirty="0" smtClean="0">
              <a:solidFill>
                <a:schemeClr val="bg1"/>
              </a:solidFill>
            </a:endParaRPr>
          </a:p>
          <a:p>
            <a:pPr algn="ctr"/>
            <a:endParaRPr lang="de-DE"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892686979"/>
              </p:ext>
            </p:extLst>
          </p:nvPr>
        </p:nvGraphicFramePr>
        <p:xfrm>
          <a:off x="609600" y="2895600"/>
          <a:ext cx="7924799" cy="3109621"/>
        </p:xfrm>
        <a:graphic>
          <a:graphicData uri="http://schemas.openxmlformats.org/drawingml/2006/table">
            <a:tbl>
              <a:tblPr firstRow="1" firstCol="1" bandRow="1"/>
              <a:tblGrid>
                <a:gridCol w="1219200"/>
                <a:gridCol w="1633729"/>
                <a:gridCol w="1743456"/>
                <a:gridCol w="1584960"/>
                <a:gridCol w="1743454"/>
              </a:tblGrid>
              <a:tr h="297510">
                <a:tc>
                  <a:txBody>
                    <a:bodyPr/>
                    <a:lstStyle/>
                    <a:p>
                      <a:pPr algn="ctr" hangingPunct="0">
                        <a:spcAft>
                          <a:spcPts val="0"/>
                        </a:spcAft>
                      </a:pPr>
                      <a:r>
                        <a:rPr lang="en-GB" sz="2000" b="1" dirty="0">
                          <a:solidFill>
                            <a:schemeClr val="bg1"/>
                          </a:solidFill>
                          <a:effectLst/>
                          <a:latin typeface="+mn-lt"/>
                          <a:ea typeface="Times New Roman"/>
                          <a:cs typeface="Times New Roman"/>
                        </a:rPr>
                        <a:t>Year</a:t>
                      </a:r>
                      <a:endParaRPr lang="de-DE" sz="2000" b="1" dirty="0">
                        <a:solidFill>
                          <a:schemeClr val="bg1"/>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2D642D"/>
                    </a:solidFill>
                  </a:tcPr>
                </a:tc>
                <a:tc>
                  <a:txBody>
                    <a:bodyPr/>
                    <a:lstStyle/>
                    <a:p>
                      <a:pPr algn="ctr" hangingPunct="0">
                        <a:spcAft>
                          <a:spcPts val="0"/>
                        </a:spcAft>
                      </a:pPr>
                      <a:r>
                        <a:rPr lang="en-GB" sz="2000" b="1" dirty="0">
                          <a:solidFill>
                            <a:schemeClr val="bg1"/>
                          </a:solidFill>
                          <a:effectLst/>
                          <a:latin typeface="+mn-lt"/>
                          <a:ea typeface="Times New Roman"/>
                          <a:cs typeface="Times New Roman"/>
                        </a:rPr>
                        <a:t>Hydropower</a:t>
                      </a:r>
                      <a:endParaRPr lang="de-DE" sz="2000" b="1" dirty="0">
                        <a:solidFill>
                          <a:schemeClr val="bg1"/>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2D642D"/>
                    </a:solidFill>
                  </a:tcPr>
                </a:tc>
                <a:tc>
                  <a:txBody>
                    <a:bodyPr/>
                    <a:lstStyle/>
                    <a:p>
                      <a:pPr algn="ctr" hangingPunct="0">
                        <a:spcAft>
                          <a:spcPts val="0"/>
                        </a:spcAft>
                      </a:pPr>
                      <a:r>
                        <a:rPr lang="en-GB" sz="2000" b="1" dirty="0">
                          <a:solidFill>
                            <a:schemeClr val="bg1"/>
                          </a:solidFill>
                          <a:effectLst/>
                          <a:latin typeface="+mn-lt"/>
                          <a:ea typeface="Times New Roman"/>
                          <a:cs typeface="Times New Roman"/>
                        </a:rPr>
                        <a:t>Clean water</a:t>
                      </a:r>
                      <a:endParaRPr lang="de-DE" sz="2000" b="1" dirty="0">
                        <a:solidFill>
                          <a:schemeClr val="bg1"/>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2D642D"/>
                    </a:solidFill>
                  </a:tcPr>
                </a:tc>
                <a:tc>
                  <a:txBody>
                    <a:bodyPr/>
                    <a:lstStyle/>
                    <a:p>
                      <a:pPr algn="ctr" hangingPunct="0">
                        <a:spcAft>
                          <a:spcPts val="0"/>
                        </a:spcAft>
                      </a:pPr>
                      <a:r>
                        <a:rPr lang="en-GB" sz="2000" b="1" dirty="0">
                          <a:solidFill>
                            <a:srgbClr val="FFFFFF"/>
                          </a:solidFill>
                          <a:effectLst/>
                          <a:latin typeface="+mn-lt"/>
                          <a:ea typeface="Times New Roman"/>
                          <a:cs typeface="Times New Roman"/>
                        </a:rPr>
                        <a:t>Tourism</a:t>
                      </a:r>
                      <a:endParaRPr lang="de-DE" sz="2000" b="1" dirty="0">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2D642D"/>
                    </a:solidFill>
                  </a:tcPr>
                </a:tc>
                <a:tc>
                  <a:txBody>
                    <a:bodyPr/>
                    <a:lstStyle/>
                    <a:p>
                      <a:pPr algn="ctr" hangingPunct="0">
                        <a:spcAft>
                          <a:spcPts val="0"/>
                        </a:spcAft>
                      </a:pPr>
                      <a:r>
                        <a:rPr lang="en-GB" sz="2000" b="1" dirty="0">
                          <a:solidFill>
                            <a:srgbClr val="FFFFFF"/>
                          </a:solidFill>
                          <a:effectLst/>
                          <a:latin typeface="+mn-lt"/>
                          <a:ea typeface="Times New Roman"/>
                          <a:cs typeface="Times New Roman"/>
                        </a:rPr>
                        <a:t>Total (USD)</a:t>
                      </a:r>
                      <a:endParaRPr lang="de-DE" sz="2000" b="1" dirty="0">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2D642D"/>
                    </a:solidFill>
                  </a:tcPr>
                </a:tc>
              </a:tr>
              <a:tr h="443466">
                <a:tc>
                  <a:txBody>
                    <a:bodyPr/>
                    <a:lstStyle/>
                    <a:p>
                      <a:pPr algn="ctr" hangingPunct="0">
                        <a:spcAft>
                          <a:spcPts val="0"/>
                        </a:spcAft>
                      </a:pPr>
                      <a:r>
                        <a:rPr lang="en-GB" sz="2000" b="0" dirty="0">
                          <a:solidFill>
                            <a:srgbClr val="77933C"/>
                          </a:solidFill>
                          <a:effectLst/>
                          <a:latin typeface="+mn-lt"/>
                          <a:ea typeface="Times New Roman"/>
                          <a:cs typeface="Times New Roman"/>
                        </a:rPr>
                        <a:t>2009</a:t>
                      </a:r>
                      <a:endParaRPr lang="de-DE" sz="2000" b="0"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5,950,302</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327,655</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de-DE" sz="2000" b="0" dirty="0" smtClean="0">
                          <a:solidFill>
                            <a:srgbClr val="77933C"/>
                          </a:solidFill>
                          <a:effectLst/>
                          <a:latin typeface="+mn-lt"/>
                          <a:ea typeface="Times New Roman"/>
                          <a:cs typeface="Times New Roman"/>
                        </a:rPr>
                        <a:t>14,535</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de-DE" sz="2000" b="1" dirty="0" smtClean="0">
                          <a:solidFill>
                            <a:srgbClr val="2D642D"/>
                          </a:solidFill>
                          <a:effectLst/>
                          <a:latin typeface="+mn-lt"/>
                          <a:ea typeface="Times New Roman"/>
                          <a:cs typeface="Times New Roman"/>
                        </a:rPr>
                        <a:t>6,292,492</a:t>
                      </a:r>
                      <a:endParaRPr lang="de-DE" sz="2000" b="1" dirty="0">
                        <a:solidFill>
                          <a:srgbClr val="2D642D"/>
                        </a:solidFill>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r>
              <a:tr h="443466">
                <a:tc>
                  <a:txBody>
                    <a:bodyPr/>
                    <a:lstStyle/>
                    <a:p>
                      <a:pPr algn="ctr" hangingPunct="0">
                        <a:spcAft>
                          <a:spcPts val="0"/>
                        </a:spcAft>
                      </a:pPr>
                      <a:r>
                        <a:rPr lang="en-GB" sz="2000" b="0" dirty="0">
                          <a:solidFill>
                            <a:srgbClr val="77933C"/>
                          </a:solidFill>
                          <a:effectLst/>
                          <a:latin typeface="+mn-lt"/>
                          <a:ea typeface="Times New Roman"/>
                          <a:cs typeface="Times New Roman"/>
                        </a:rPr>
                        <a:t>2010</a:t>
                      </a:r>
                      <a:endParaRPr lang="de-DE" sz="2000" b="0"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de-DE" sz="2000" b="0" dirty="0" smtClean="0">
                          <a:solidFill>
                            <a:srgbClr val="77933C"/>
                          </a:solidFill>
                          <a:effectLst/>
                          <a:latin typeface="+mn-lt"/>
                          <a:ea typeface="Times New Roman"/>
                          <a:cs typeface="Times New Roman"/>
                        </a:rPr>
                        <a:t>3,323,580</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de-DE" sz="2000" b="0" dirty="0" smtClean="0">
                          <a:solidFill>
                            <a:srgbClr val="77933C"/>
                          </a:solidFill>
                          <a:effectLst/>
                          <a:latin typeface="+mn-lt"/>
                          <a:ea typeface="Times New Roman"/>
                          <a:cs typeface="Times New Roman"/>
                        </a:rPr>
                        <a:t>530,120</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de-DE" sz="2000" b="0" dirty="0" smtClean="0">
                          <a:solidFill>
                            <a:srgbClr val="77933C"/>
                          </a:solidFill>
                          <a:effectLst/>
                          <a:latin typeface="+mn-lt"/>
                          <a:ea typeface="Times New Roman"/>
                          <a:cs typeface="Times New Roman"/>
                        </a:rPr>
                        <a:t>17,242</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de-DE" sz="2000" b="1" dirty="0" smtClean="0">
                          <a:solidFill>
                            <a:srgbClr val="2D642D"/>
                          </a:solidFill>
                          <a:effectLst/>
                          <a:latin typeface="+mn-lt"/>
                          <a:ea typeface="Times New Roman"/>
                          <a:cs typeface="Times New Roman"/>
                        </a:rPr>
                        <a:t>3,870,942</a:t>
                      </a:r>
                      <a:endParaRPr lang="de-DE" sz="2000" b="1" dirty="0">
                        <a:solidFill>
                          <a:srgbClr val="2D642D"/>
                        </a:solidFill>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443466">
                <a:tc>
                  <a:txBody>
                    <a:bodyPr/>
                    <a:lstStyle/>
                    <a:p>
                      <a:pPr algn="ctr" hangingPunct="0">
                        <a:spcAft>
                          <a:spcPts val="0"/>
                        </a:spcAft>
                      </a:pPr>
                      <a:r>
                        <a:rPr lang="en-GB" sz="2000" b="0" dirty="0">
                          <a:solidFill>
                            <a:srgbClr val="77933C"/>
                          </a:solidFill>
                          <a:effectLst/>
                          <a:latin typeface="+mn-lt"/>
                          <a:ea typeface="Times New Roman"/>
                          <a:cs typeface="Times New Roman"/>
                        </a:rPr>
                        <a:t>2011</a:t>
                      </a:r>
                      <a:endParaRPr lang="de-DE" sz="2000" b="0"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12,728,523</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689,514</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31,708</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algn="r" hangingPunct="0">
                        <a:spcAft>
                          <a:spcPts val="0"/>
                        </a:spcAft>
                      </a:pPr>
                      <a:r>
                        <a:rPr lang="en-GB" sz="2000" b="1" dirty="0" smtClean="0">
                          <a:solidFill>
                            <a:srgbClr val="2D642D"/>
                          </a:solidFill>
                          <a:effectLst/>
                          <a:latin typeface="+mn-lt"/>
                          <a:ea typeface="Times New Roman"/>
                          <a:cs typeface="Times New Roman"/>
                        </a:rPr>
                        <a:t>13,449,745</a:t>
                      </a:r>
                      <a:endParaRPr lang="de-DE" sz="2000" dirty="0">
                        <a:solidFill>
                          <a:srgbClr val="2D642D"/>
                        </a:solidFill>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r>
              <a:tr h="443466">
                <a:tc>
                  <a:txBody>
                    <a:bodyPr/>
                    <a:lstStyle/>
                    <a:p>
                      <a:pPr algn="ctr" hangingPunct="0">
                        <a:spcAft>
                          <a:spcPts val="0"/>
                        </a:spcAft>
                      </a:pPr>
                      <a:r>
                        <a:rPr lang="en-GB" sz="2000" b="0" dirty="0">
                          <a:solidFill>
                            <a:srgbClr val="77933C"/>
                          </a:solidFill>
                          <a:effectLst/>
                          <a:latin typeface="+mn-lt"/>
                          <a:ea typeface="Times New Roman"/>
                          <a:cs typeface="Times New Roman"/>
                        </a:rPr>
                        <a:t>2012</a:t>
                      </a:r>
                      <a:endParaRPr lang="de-DE" sz="2000" b="0"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54,889,864</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803,547</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en-GB" sz="2000" b="0" dirty="0" smtClean="0">
                          <a:solidFill>
                            <a:srgbClr val="77933C"/>
                          </a:solidFill>
                          <a:effectLst/>
                          <a:latin typeface="+mn-lt"/>
                          <a:ea typeface="Times New Roman"/>
                          <a:cs typeface="Times New Roman"/>
                        </a:rPr>
                        <a:t>41,431</a:t>
                      </a: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en-GB" sz="2000" b="1" dirty="0" smtClean="0">
                          <a:solidFill>
                            <a:srgbClr val="2D642D"/>
                          </a:solidFill>
                          <a:effectLst/>
                          <a:latin typeface="+mn-lt"/>
                          <a:ea typeface="Times New Roman"/>
                          <a:cs typeface="Times New Roman"/>
                        </a:rPr>
                        <a:t>55,734,842</a:t>
                      </a:r>
                      <a:endParaRPr lang="de-DE" sz="2000" dirty="0">
                        <a:solidFill>
                          <a:srgbClr val="2D642D"/>
                        </a:solidFill>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435937">
                <a:tc>
                  <a:txBody>
                    <a:bodyPr/>
                    <a:lstStyle/>
                    <a:p>
                      <a:pPr algn="ctr" hangingPunct="0">
                        <a:spcAft>
                          <a:spcPts val="0"/>
                        </a:spcAft>
                      </a:pPr>
                      <a:r>
                        <a:rPr lang="de-DE" sz="2000" b="0" dirty="0" smtClean="0">
                          <a:solidFill>
                            <a:srgbClr val="77933C"/>
                          </a:solidFill>
                          <a:effectLst/>
                          <a:latin typeface="+mn-lt"/>
                          <a:ea typeface="Times New Roman"/>
                          <a:cs typeface="Times New Roman"/>
                        </a:rPr>
                        <a:t>2013</a:t>
                      </a:r>
                      <a:endParaRPr lang="de-DE" sz="2000" b="0"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fontAlgn="b"/>
                      <a:r>
                        <a:rPr lang="en-US" sz="2000" b="0" i="0" u="none" strike="noStrike" dirty="0" smtClean="0">
                          <a:solidFill>
                            <a:srgbClr val="77933C"/>
                          </a:solidFill>
                          <a:latin typeface="+mn-lt"/>
                        </a:rPr>
                        <a:t> 49,574,948</a:t>
                      </a:r>
                      <a:endParaRPr lang="en-US" sz="2000" b="0" i="0" u="none" strike="noStrike" dirty="0">
                        <a:solidFill>
                          <a:srgbClr val="77933C"/>
                        </a:solidFill>
                        <a:latin typeface="+mn-lt"/>
                      </a:endParaRPr>
                    </a:p>
                  </a:txBody>
                  <a:tcPr marL="7620" marR="7620" marT="7620" marB="0" anchor="b">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fontAlgn="b"/>
                      <a:r>
                        <a:rPr lang="en-US" sz="2000" b="0" i="0" u="none" strike="noStrike" dirty="0" smtClean="0">
                          <a:solidFill>
                            <a:srgbClr val="77933C"/>
                          </a:solidFill>
                          <a:latin typeface="+mn-lt"/>
                        </a:rPr>
                        <a:t>   1,136,482 </a:t>
                      </a:r>
                      <a:endParaRPr lang="en-US" sz="2000" b="0" i="0" u="none" strike="noStrike" dirty="0">
                        <a:solidFill>
                          <a:srgbClr val="77933C"/>
                        </a:solidFill>
                        <a:latin typeface="+mn-lt"/>
                      </a:endParaRPr>
                    </a:p>
                  </a:txBody>
                  <a:tcPr marL="7620" marR="7620" marT="7620" marB="0" anchor="b">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fontAlgn="b"/>
                      <a:r>
                        <a:rPr lang="en-US" sz="2000" b="0" i="0" u="none" strike="noStrike" dirty="0">
                          <a:solidFill>
                            <a:srgbClr val="77933C"/>
                          </a:solidFill>
                          <a:latin typeface="+mn-lt"/>
                        </a:rPr>
                        <a:t>      </a:t>
                      </a:r>
                      <a:r>
                        <a:rPr lang="en-US" sz="2000" b="0" i="0" u="none" strike="noStrike" dirty="0" smtClean="0">
                          <a:solidFill>
                            <a:srgbClr val="77933C"/>
                          </a:solidFill>
                          <a:latin typeface="+mn-lt"/>
                        </a:rPr>
                        <a:t>52,234 </a:t>
                      </a:r>
                      <a:endParaRPr lang="en-US" sz="2000" b="0" i="0" u="none" strike="noStrike" dirty="0">
                        <a:solidFill>
                          <a:srgbClr val="77933C"/>
                        </a:solidFill>
                        <a:latin typeface="+mn-lt"/>
                      </a:endParaRPr>
                    </a:p>
                  </a:txBody>
                  <a:tcPr marL="7620" marR="7620" marT="7620" marB="0" anchor="b">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fontAlgn="b"/>
                      <a:r>
                        <a:rPr lang="en-US" sz="2000" b="1" i="0" u="none" strike="noStrike" dirty="0" smtClean="0">
                          <a:solidFill>
                            <a:srgbClr val="2D642D"/>
                          </a:solidFill>
                          <a:latin typeface="+mn-lt"/>
                        </a:rPr>
                        <a:t>       50,763,664 </a:t>
                      </a:r>
                      <a:endParaRPr lang="en-US" sz="2000" b="1" i="0" u="none" strike="noStrike" dirty="0">
                        <a:solidFill>
                          <a:srgbClr val="2D642D"/>
                        </a:solidFill>
                        <a:latin typeface="+mn-lt"/>
                      </a:endParaRPr>
                    </a:p>
                  </a:txBody>
                  <a:tcPr marL="7620" marR="7620" marT="7620" marB="0" anchor="b">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595020">
                <a:tc>
                  <a:txBody>
                    <a:bodyPr/>
                    <a:lstStyle/>
                    <a:p>
                      <a:pPr algn="ctr" hangingPunct="0">
                        <a:spcAft>
                          <a:spcPts val="0"/>
                        </a:spcAft>
                      </a:pPr>
                      <a:r>
                        <a:rPr lang="de-DE" sz="2000" b="0" i="1" dirty="0" smtClean="0">
                          <a:solidFill>
                            <a:srgbClr val="77933C"/>
                          </a:solidFill>
                          <a:effectLst/>
                          <a:latin typeface="+mn-lt"/>
                          <a:ea typeface="Times New Roman"/>
                          <a:cs typeface="Times New Roman"/>
                        </a:rPr>
                        <a:t>2014 (QI)</a:t>
                      </a:r>
                      <a:endParaRPr lang="de-DE" sz="2000" b="0" i="1" dirty="0">
                        <a:solidFill>
                          <a:srgbClr val="77933C"/>
                        </a:solidFill>
                        <a:effectLst/>
                        <a:latin typeface="+mn-lt"/>
                        <a:ea typeface="Times New Roman"/>
                        <a:cs typeface="Times New Roman"/>
                      </a:endParaRPr>
                    </a:p>
                  </a:txBody>
                  <a:tcPr marL="68580" marR="68580" marT="0" marB="0" anchor="ctr">
                    <a:lnL w="12700" cap="flat" cmpd="sng" algn="ctr">
                      <a:solidFill>
                        <a:srgbClr val="B3CC82"/>
                      </a:solidFill>
                      <a:prstDash val="solid"/>
                      <a:round/>
                      <a:headEnd type="none" w="med" len="med"/>
                      <a:tailEnd type="none" w="med" len="med"/>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endParaRPr lang="de-DE" sz="2000" b="0" i="1"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endParaRPr lang="de-DE" sz="2000" b="0" dirty="0">
                        <a:solidFill>
                          <a:srgbClr val="77933C"/>
                        </a:solidFill>
                        <a:effectLst/>
                        <a:latin typeface="+mn-lt"/>
                        <a:ea typeface="Times New Roman"/>
                        <a:cs typeface="Times New Roman"/>
                      </a:endParaRPr>
                    </a:p>
                  </a:txBody>
                  <a:tcPr marL="68580" marR="68580" marT="0" marB="0" anchor="ctr">
                    <a:lnL>
                      <a:noFill/>
                    </a:lnL>
                    <a:lnR>
                      <a:noFill/>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algn="r" hangingPunct="0">
                        <a:spcAft>
                          <a:spcPts val="0"/>
                        </a:spcAft>
                      </a:pPr>
                      <a:r>
                        <a:rPr lang="de-DE" sz="2000" b="1" i="1" dirty="0" smtClean="0">
                          <a:solidFill>
                            <a:srgbClr val="2D642D"/>
                          </a:solidFill>
                          <a:effectLst/>
                          <a:latin typeface="+mn-lt"/>
                          <a:ea typeface="Times New Roman"/>
                          <a:cs typeface="Times New Roman"/>
                        </a:rPr>
                        <a:t>17,323,580</a:t>
                      </a:r>
                      <a:endParaRPr lang="de-DE" sz="2000" b="1" i="1" dirty="0">
                        <a:solidFill>
                          <a:srgbClr val="2D642D"/>
                        </a:solidFill>
                        <a:effectLst/>
                        <a:latin typeface="+mn-lt"/>
                        <a:ea typeface="Times New Roman"/>
                        <a:cs typeface="Times New Roman"/>
                      </a:endParaRPr>
                    </a:p>
                  </a:txBody>
                  <a:tcPr marL="68580" marR="68580" marT="0" marB="0" anchor="ctr">
                    <a:lnL>
                      <a:noFill/>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bl>
          </a:graphicData>
        </a:graphic>
      </p:graphicFrame>
      <p:sp>
        <p:nvSpPr>
          <p:cNvPr id="3" name="Cloud 2"/>
          <p:cNvSpPr/>
          <p:nvPr/>
        </p:nvSpPr>
        <p:spPr>
          <a:xfrm>
            <a:off x="3581400" y="1295400"/>
            <a:ext cx="1981200" cy="762000"/>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600" b="1" dirty="0" smtClean="0">
              <a:solidFill>
                <a:schemeClr val="bg1"/>
              </a:solidFill>
            </a:endParaRPr>
          </a:p>
          <a:p>
            <a:pPr algn="ctr">
              <a:defRPr/>
            </a:pPr>
            <a:r>
              <a:rPr lang="en-US" sz="1600" b="1" dirty="0" smtClean="0">
                <a:solidFill>
                  <a:schemeClr val="bg1"/>
                </a:solidFill>
              </a:rPr>
              <a:t>PFES Revenue</a:t>
            </a:r>
          </a:p>
          <a:p>
            <a:pPr algn="ctr"/>
            <a:endParaRPr lang="de-DE" sz="1600" b="1" dirty="0"/>
          </a:p>
        </p:txBody>
      </p:sp>
      <p:sp>
        <p:nvSpPr>
          <p:cNvPr id="4" name="AutoShape 4"/>
          <p:cNvSpPr>
            <a:spLocks noChangeArrowheads="1"/>
          </p:cNvSpPr>
          <p:nvPr/>
        </p:nvSpPr>
        <p:spPr bwMode="auto">
          <a:xfrm>
            <a:off x="1371600" y="304800"/>
            <a:ext cx="6400800" cy="533400"/>
          </a:xfrm>
          <a:prstGeom prst="roundRect">
            <a:avLst>
              <a:gd name="adj" fmla="val 16667"/>
            </a:avLst>
          </a:prstGeom>
          <a:solidFill>
            <a:schemeClr val="bg1"/>
          </a:solidFill>
          <a:ln w="38100">
            <a:solidFill>
              <a:schemeClr val="bg1"/>
            </a:solidFill>
            <a:round/>
            <a:headEnd/>
            <a:tailEnd/>
          </a:ln>
          <a:effectLst/>
        </p:spPr>
        <p:txBody>
          <a:bodyPr wrap="none" anchor="ctr"/>
          <a:lstStyle/>
          <a:p>
            <a:pPr algn="ctr">
              <a:defRPr/>
            </a:pPr>
            <a:endParaRPr lang="de-DE" sz="2800" dirty="0" smtClean="0">
              <a:solidFill>
                <a:schemeClr val="bg1"/>
              </a:solidFill>
              <a:latin typeface="+mn-lt"/>
            </a:endParaRPr>
          </a:p>
          <a:p>
            <a:pPr algn="ctr">
              <a:defRPr/>
            </a:pPr>
            <a:r>
              <a:rPr lang="de-DE" sz="2800" b="1" dirty="0" smtClean="0">
                <a:solidFill>
                  <a:srgbClr val="2D642D"/>
                </a:solidFill>
                <a:latin typeface="+mn-lt"/>
              </a:rPr>
              <a:t>I. VNFF - Mobilization of the </a:t>
            </a:r>
            <a:r>
              <a:rPr lang="de-DE" sz="3000" b="1" dirty="0" smtClean="0">
                <a:solidFill>
                  <a:srgbClr val="2D642D"/>
                </a:solidFill>
                <a:latin typeface="+mn-lt"/>
              </a:rPr>
              <a:t>PFES</a:t>
            </a:r>
            <a:r>
              <a:rPr lang="de-DE" sz="2800" b="1" dirty="0" smtClean="0">
                <a:solidFill>
                  <a:srgbClr val="2D642D"/>
                </a:solidFill>
                <a:latin typeface="+mn-lt"/>
              </a:rPr>
              <a:t> payments  </a:t>
            </a:r>
          </a:p>
          <a:p>
            <a:pPr algn="ctr">
              <a:defRPr/>
            </a:pPr>
            <a:endParaRPr lang="en-US" sz="2800" b="1" dirty="0" smtClean="0">
              <a:solidFill>
                <a:schemeClr val="bg1"/>
              </a:solidFill>
              <a:latin typeface="+mn-lt"/>
            </a:endParaRPr>
          </a:p>
        </p:txBody>
      </p:sp>
      <p:pic>
        <p:nvPicPr>
          <p:cNvPr id="9" name="Picture 2" descr="D:\TFF related\16. FOREST Asia Summit 2014 in Jarkata\reference\Sapa1.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914400" y="990600"/>
            <a:ext cx="2362200" cy="1702980"/>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9" descr="C:\Users\admin\Desktop\Ảnh tuna và NTTS\NTTS\thu hoach tom o DBSCL(c).JPG"/>
          <p:cNvPicPr/>
          <p:nvPr/>
        </p:nvPicPr>
        <p:blipFill>
          <a:blip r:embed="rId4" cstate="print"/>
          <a:srcRect/>
          <a:stretch>
            <a:fillRect/>
          </a:stretch>
        </p:blipFill>
        <p:spPr bwMode="auto">
          <a:xfrm>
            <a:off x="5943600" y="1066800"/>
            <a:ext cx="2362199" cy="16763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auto">
          <a:xfrm>
            <a:off x="1219200" y="381000"/>
            <a:ext cx="6705600" cy="533400"/>
          </a:xfrm>
          <a:prstGeom prst="roundRect">
            <a:avLst>
              <a:gd name="adj" fmla="val 16667"/>
            </a:avLst>
          </a:prstGeom>
          <a:solidFill>
            <a:schemeClr val="bg1"/>
          </a:solidFill>
          <a:ln w="38100">
            <a:solidFill>
              <a:schemeClr val="bg1"/>
            </a:solidFill>
            <a:round/>
            <a:headEnd/>
            <a:tailEnd/>
          </a:ln>
          <a:effectLst/>
        </p:spPr>
        <p:txBody>
          <a:bodyPr wrap="none" anchor="ctr"/>
          <a:lstStyle/>
          <a:p>
            <a:pPr algn="ctr">
              <a:defRPr/>
            </a:pPr>
            <a:endParaRPr lang="de-DE" sz="2000" dirty="0" smtClean="0">
              <a:solidFill>
                <a:schemeClr val="bg1"/>
              </a:solidFill>
            </a:endParaRPr>
          </a:p>
          <a:p>
            <a:pPr algn="ctr">
              <a:defRPr/>
            </a:pPr>
            <a:r>
              <a:rPr lang="de-DE" sz="3200" b="1" dirty="0" smtClean="0">
                <a:solidFill>
                  <a:srgbClr val="2D642D"/>
                </a:solidFill>
                <a:latin typeface="+mn-lt"/>
              </a:rPr>
              <a:t>VNFF - Utilization of the Fund</a:t>
            </a:r>
          </a:p>
          <a:p>
            <a:pPr algn="ctr">
              <a:defRPr/>
            </a:pPr>
            <a:endParaRPr lang="en-US" sz="2800" b="1" dirty="0" smtClean="0">
              <a:solidFill>
                <a:schemeClr val="bg1"/>
              </a:solidFill>
              <a:latin typeface="+mj-lt"/>
            </a:endParaRPr>
          </a:p>
        </p:txBody>
      </p:sp>
      <p:grpSp>
        <p:nvGrpSpPr>
          <p:cNvPr id="4" name="Group 3"/>
          <p:cNvGrpSpPr/>
          <p:nvPr/>
        </p:nvGrpSpPr>
        <p:grpSpPr>
          <a:xfrm>
            <a:off x="1371600" y="3733800"/>
            <a:ext cx="4128022" cy="2590800"/>
            <a:chOff x="899296" y="1662162"/>
            <a:chExt cx="4406900" cy="4734668"/>
          </a:xfrm>
        </p:grpSpPr>
        <p:grpSp>
          <p:nvGrpSpPr>
            <p:cNvPr id="5" name="Group 5"/>
            <p:cNvGrpSpPr/>
            <p:nvPr/>
          </p:nvGrpSpPr>
          <p:grpSpPr>
            <a:xfrm>
              <a:off x="899296" y="1662162"/>
              <a:ext cx="4392785" cy="4734668"/>
              <a:chOff x="899296" y="1662162"/>
              <a:chExt cx="4392785" cy="4734668"/>
            </a:xfrm>
          </p:grpSpPr>
          <p:sp>
            <p:nvSpPr>
              <p:cNvPr id="9" name="Oval 8"/>
              <p:cNvSpPr/>
              <p:nvPr/>
            </p:nvSpPr>
            <p:spPr>
              <a:xfrm>
                <a:off x="899296" y="1662162"/>
                <a:ext cx="2928522" cy="1671059"/>
              </a:xfrm>
              <a:prstGeom prst="ellipse">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t>PFES SUPPLIERS (</a:t>
                </a:r>
                <a:r>
                  <a:rPr lang="en-US" b="1" dirty="0" smtClean="0"/>
                  <a:t>FOREST </a:t>
                </a:r>
                <a:r>
                  <a:rPr lang="en-US" sz="2000" b="1" dirty="0" smtClean="0"/>
                  <a:t>OWNERS</a:t>
                </a:r>
                <a:r>
                  <a:rPr lang="en-US" sz="2000" b="1" dirty="0"/>
                  <a:t>)</a:t>
                </a:r>
              </a:p>
            </p:txBody>
          </p:sp>
          <p:sp>
            <p:nvSpPr>
              <p:cNvPr id="10" name="Rectangle 9"/>
              <p:cNvSpPr/>
              <p:nvPr/>
            </p:nvSpPr>
            <p:spPr>
              <a:xfrm>
                <a:off x="1907705" y="5456262"/>
                <a:ext cx="3384376" cy="940568"/>
              </a:xfrm>
              <a:prstGeom prst="rect">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t>HOUSEHOLDS, INDIVIDUALS (can use </a:t>
                </a:r>
                <a:r>
                  <a:rPr lang="en-US" sz="1600" b="1" dirty="0">
                    <a:solidFill>
                      <a:srgbClr val="FFC000"/>
                    </a:solidFill>
                  </a:rPr>
                  <a:t>100%</a:t>
                </a:r>
                <a:r>
                  <a:rPr lang="en-US" sz="1600" b="1" dirty="0"/>
                  <a:t> </a:t>
                </a:r>
                <a:r>
                  <a:rPr lang="en-US" sz="1600" b="1" dirty="0" smtClean="0"/>
                  <a:t>of </a:t>
                </a:r>
                <a:r>
                  <a:rPr lang="en-US" sz="1600" b="1" dirty="0"/>
                  <a:t>received amount)</a:t>
                </a:r>
              </a:p>
            </p:txBody>
          </p:sp>
          <p:sp>
            <p:nvSpPr>
              <p:cNvPr id="11" name="Pfeil nach links und rechts 8"/>
              <p:cNvSpPr/>
              <p:nvPr/>
            </p:nvSpPr>
            <p:spPr>
              <a:xfrm rot="16200000">
                <a:off x="1122555" y="4262389"/>
                <a:ext cx="2088822" cy="230488"/>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grpSp>
        <p:grpSp>
          <p:nvGrpSpPr>
            <p:cNvPr id="6" name="Group 7"/>
            <p:cNvGrpSpPr/>
            <p:nvPr/>
          </p:nvGrpSpPr>
          <p:grpSpPr>
            <a:xfrm>
              <a:off x="2688948" y="2965726"/>
              <a:ext cx="2617248" cy="2151087"/>
              <a:chOff x="2688948" y="2965726"/>
              <a:chExt cx="2617248" cy="2151087"/>
            </a:xfrm>
          </p:grpSpPr>
          <p:sp>
            <p:nvSpPr>
              <p:cNvPr id="7" name="Rectangle 6"/>
              <p:cNvSpPr/>
              <p:nvPr/>
            </p:nvSpPr>
            <p:spPr>
              <a:xfrm>
                <a:off x="2688948" y="3700716"/>
                <a:ext cx="2617248" cy="1416097"/>
              </a:xfrm>
              <a:prstGeom prst="rect">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t>ORGANIZATIONS</a:t>
                </a:r>
              </a:p>
              <a:p>
                <a:pPr algn="ctr">
                  <a:defRPr/>
                </a:pPr>
                <a:r>
                  <a:rPr lang="en-US" sz="1600" b="1" dirty="0"/>
                  <a:t>(deduct </a:t>
                </a:r>
                <a:r>
                  <a:rPr lang="en-US" sz="1600" b="1" dirty="0">
                    <a:solidFill>
                      <a:srgbClr val="FFC000"/>
                    </a:solidFill>
                  </a:rPr>
                  <a:t>10%</a:t>
                </a:r>
                <a:r>
                  <a:rPr lang="en-US" sz="1600" b="1" dirty="0"/>
                  <a:t> </a:t>
                </a:r>
                <a:r>
                  <a:rPr lang="en-US" sz="1600" b="1" dirty="0" smtClean="0"/>
                  <a:t>for </a:t>
                </a:r>
                <a:r>
                  <a:rPr lang="en-US" sz="1600" b="1" dirty="0"/>
                  <a:t>administration </a:t>
                </a:r>
                <a:r>
                  <a:rPr lang="en-US" sz="1600" b="1" dirty="0" smtClean="0"/>
                  <a:t>costs)</a:t>
                </a:r>
                <a:endParaRPr lang="en-US" sz="1600" b="1" dirty="0"/>
              </a:p>
            </p:txBody>
          </p:sp>
          <p:sp>
            <p:nvSpPr>
              <p:cNvPr id="8" name="Pfeil nach links und rechts 8"/>
              <p:cNvSpPr/>
              <p:nvPr/>
            </p:nvSpPr>
            <p:spPr>
              <a:xfrm rot="16200000">
                <a:off x="3112143" y="3226281"/>
                <a:ext cx="734990" cy="213880"/>
              </a:xfrm>
              <a:prstGeom prst="leftRightArrow">
                <a:avLst/>
              </a:prstGeom>
              <a:solidFill>
                <a:srgbClr val="2D642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de-DE"/>
              </a:p>
            </p:txBody>
          </p:sp>
        </p:grpSp>
      </p:grpSp>
      <p:grpSp>
        <p:nvGrpSpPr>
          <p:cNvPr id="12" name="Group 11"/>
          <p:cNvGrpSpPr/>
          <p:nvPr/>
        </p:nvGrpSpPr>
        <p:grpSpPr>
          <a:xfrm>
            <a:off x="2362200" y="1295400"/>
            <a:ext cx="3581400" cy="635557"/>
            <a:chOff x="2224405" y="332657"/>
            <a:chExt cx="3791761" cy="1008064"/>
          </a:xfrm>
        </p:grpSpPr>
        <p:sp>
          <p:nvSpPr>
            <p:cNvPr id="13" name="Rounded Rectangle 12"/>
            <p:cNvSpPr/>
            <p:nvPr/>
          </p:nvSpPr>
          <p:spPr>
            <a:xfrm>
              <a:off x="2224405" y="332657"/>
              <a:ext cx="2335857" cy="1008064"/>
            </a:xfrm>
            <a:prstGeom prst="roundRect">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t>PFES </a:t>
              </a:r>
              <a:r>
                <a:rPr lang="en-US" sz="2400" b="1" dirty="0" smtClean="0"/>
                <a:t>Users</a:t>
              </a:r>
              <a:endParaRPr lang="en-US" sz="2400" b="1" dirty="0"/>
            </a:p>
          </p:txBody>
        </p:sp>
        <p:sp>
          <p:nvSpPr>
            <p:cNvPr id="14" name="Oval 13"/>
            <p:cNvSpPr/>
            <p:nvPr/>
          </p:nvSpPr>
          <p:spPr>
            <a:xfrm>
              <a:off x="5076056" y="545654"/>
              <a:ext cx="940110" cy="753896"/>
            </a:xfrm>
            <a:prstGeom prst="ellipse">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t>100%</a:t>
              </a:r>
            </a:p>
          </p:txBody>
        </p:sp>
        <p:sp>
          <p:nvSpPr>
            <p:cNvPr id="15" name="Right Arrow 14"/>
            <p:cNvSpPr/>
            <p:nvPr/>
          </p:nvSpPr>
          <p:spPr>
            <a:xfrm>
              <a:off x="4564002" y="695242"/>
              <a:ext cx="619747" cy="391027"/>
            </a:xfrm>
            <a:prstGeom prst="rightArrow">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6" name="Group 3"/>
          <p:cNvGrpSpPr/>
          <p:nvPr/>
        </p:nvGrpSpPr>
        <p:grpSpPr>
          <a:xfrm>
            <a:off x="5943600" y="1295400"/>
            <a:ext cx="2286000" cy="1515811"/>
            <a:chOff x="5639399" y="846211"/>
            <a:chExt cx="2420273" cy="2404243"/>
          </a:xfrm>
        </p:grpSpPr>
        <p:sp>
          <p:nvSpPr>
            <p:cNvPr id="17" name="Flowchart: Alternate Process 16"/>
            <p:cNvSpPr/>
            <p:nvPr/>
          </p:nvSpPr>
          <p:spPr>
            <a:xfrm>
              <a:off x="5639399" y="846211"/>
              <a:ext cx="2420273" cy="1208616"/>
            </a:xfrm>
            <a:prstGeom prst="flowChartAlternateProcess">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t>VNFF</a:t>
              </a:r>
            </a:p>
            <a:p>
              <a:pPr algn="ctr">
                <a:defRPr/>
              </a:pPr>
              <a:r>
                <a:rPr lang="en-US" sz="1600" b="1" dirty="0"/>
                <a:t>(Keep 0.5</a:t>
              </a:r>
              <a:r>
                <a:rPr lang="en-US" sz="1600" b="1" dirty="0" smtClean="0"/>
                <a:t>%</a:t>
              </a:r>
            </a:p>
            <a:p>
              <a:pPr algn="ctr">
                <a:defRPr/>
              </a:pPr>
              <a:r>
                <a:rPr lang="en-US" sz="1600" b="1" dirty="0" smtClean="0"/>
                <a:t> </a:t>
              </a:r>
              <a:r>
                <a:rPr lang="en-US" sz="1600" b="1" dirty="0"/>
                <a:t>administration </a:t>
              </a:r>
              <a:r>
                <a:rPr lang="en-US" sz="1600" b="1" dirty="0" smtClean="0"/>
                <a:t>costs)</a:t>
              </a:r>
              <a:endParaRPr lang="en-US" sz="1600" b="1" dirty="0"/>
            </a:p>
          </p:txBody>
        </p:sp>
        <p:sp>
          <p:nvSpPr>
            <p:cNvPr id="18" name="Oval 17"/>
            <p:cNvSpPr/>
            <p:nvPr/>
          </p:nvSpPr>
          <p:spPr>
            <a:xfrm>
              <a:off x="6365481" y="2659135"/>
              <a:ext cx="1008062" cy="591319"/>
            </a:xfrm>
            <a:prstGeom prst="ellipse">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t>99.5%</a:t>
              </a:r>
            </a:p>
          </p:txBody>
        </p:sp>
        <p:sp>
          <p:nvSpPr>
            <p:cNvPr id="19" name="Right Arrow 18"/>
            <p:cNvSpPr/>
            <p:nvPr/>
          </p:nvSpPr>
          <p:spPr>
            <a:xfrm rot="5400000">
              <a:off x="6493148" y="2169187"/>
              <a:ext cx="619747" cy="391028"/>
            </a:xfrm>
            <a:prstGeom prst="rightArrow">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0" name="Group 4"/>
          <p:cNvGrpSpPr/>
          <p:nvPr/>
        </p:nvGrpSpPr>
        <p:grpSpPr>
          <a:xfrm>
            <a:off x="3962400" y="2819400"/>
            <a:ext cx="4495800" cy="974093"/>
            <a:chOff x="3709564" y="1550536"/>
            <a:chExt cx="4759870" cy="1545018"/>
          </a:xfrm>
        </p:grpSpPr>
        <p:sp>
          <p:nvSpPr>
            <p:cNvPr id="21" name="Flowchart: Alternate Process 20"/>
            <p:cNvSpPr/>
            <p:nvPr/>
          </p:nvSpPr>
          <p:spPr>
            <a:xfrm>
              <a:off x="5724128" y="1550536"/>
              <a:ext cx="2745306" cy="1542387"/>
            </a:xfrm>
            <a:prstGeom prst="flowChartAlternateProcess">
              <a:avLst/>
            </a:prstGeom>
            <a:solidFill>
              <a:srgbClr val="2D642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t>Provincial </a:t>
              </a:r>
              <a:r>
                <a:rPr lang="en-US" sz="1600" b="1" dirty="0" smtClean="0"/>
                <a:t>FPDFs</a:t>
              </a:r>
              <a:endParaRPr lang="en-US" sz="1600" b="1" dirty="0"/>
            </a:p>
            <a:p>
              <a:pPr algn="ctr">
                <a:defRPr/>
              </a:pPr>
              <a:r>
                <a:rPr lang="en-US" sz="1600" b="1" dirty="0"/>
                <a:t>(Keep maximum </a:t>
              </a:r>
              <a:r>
                <a:rPr lang="en-US" sz="1600" b="1" dirty="0">
                  <a:solidFill>
                    <a:srgbClr val="FFC000"/>
                  </a:solidFill>
                </a:rPr>
                <a:t>10%</a:t>
              </a:r>
              <a:r>
                <a:rPr lang="en-US" sz="1600" b="1" dirty="0"/>
                <a:t> administration </a:t>
              </a:r>
              <a:r>
                <a:rPr lang="en-US" sz="1600" b="1" dirty="0" smtClean="0"/>
                <a:t>costs + </a:t>
              </a:r>
              <a:r>
                <a:rPr lang="en-US" sz="1600" b="1" dirty="0">
                  <a:solidFill>
                    <a:srgbClr val="FFC000"/>
                  </a:solidFill>
                </a:rPr>
                <a:t>5% </a:t>
              </a:r>
              <a:r>
                <a:rPr lang="en-US" sz="1600" b="1" dirty="0"/>
                <a:t>contingency)</a:t>
              </a:r>
            </a:p>
          </p:txBody>
        </p:sp>
        <p:sp>
          <p:nvSpPr>
            <p:cNvPr id="22" name="Right Arrow 21"/>
            <p:cNvSpPr/>
            <p:nvPr/>
          </p:nvSpPr>
          <p:spPr>
            <a:xfrm rot="9358007">
              <a:off x="3709564" y="2664470"/>
              <a:ext cx="2127983" cy="431084"/>
            </a:xfrm>
            <a:prstGeom prst="rightArrow">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Oval 22"/>
            <p:cNvSpPr/>
            <p:nvPr/>
          </p:nvSpPr>
          <p:spPr>
            <a:xfrm>
              <a:off x="4344451" y="2517428"/>
              <a:ext cx="1008063" cy="575494"/>
            </a:xfrm>
            <a:prstGeom prst="ellipse">
              <a:avLst/>
            </a:prstGeom>
            <a:solidFill>
              <a:srgbClr val="2D642D"/>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t>85%</a:t>
              </a:r>
            </a:p>
          </p:txBody>
        </p:sp>
      </p:grpSp>
      <p:sp>
        <p:nvSpPr>
          <p:cNvPr id="24" name="Cloud 23"/>
          <p:cNvSpPr/>
          <p:nvPr/>
        </p:nvSpPr>
        <p:spPr>
          <a:xfrm>
            <a:off x="495300" y="2572634"/>
            <a:ext cx="1752600" cy="762000"/>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1600" b="1" dirty="0" smtClean="0">
              <a:solidFill>
                <a:schemeClr val="bg1"/>
              </a:solidFill>
            </a:endParaRPr>
          </a:p>
          <a:p>
            <a:pPr algn="ctr">
              <a:defRPr/>
            </a:pPr>
            <a:r>
              <a:rPr lang="en-US" sz="1600" b="1" dirty="0" smtClean="0">
                <a:solidFill>
                  <a:schemeClr val="bg1"/>
                </a:solidFill>
              </a:rPr>
              <a:t>Utilization procedure</a:t>
            </a:r>
          </a:p>
          <a:p>
            <a:pPr algn="ctr"/>
            <a:endParaRPr lang="de-DE" sz="1600" b="1" dirty="0"/>
          </a:p>
        </p:txBody>
      </p:sp>
      <p:sp>
        <p:nvSpPr>
          <p:cNvPr id="27" name="Right Arrow 26"/>
          <p:cNvSpPr/>
          <p:nvPr/>
        </p:nvSpPr>
        <p:spPr>
          <a:xfrm rot="1228024">
            <a:off x="3386706" y="2336623"/>
            <a:ext cx="2292006" cy="185503"/>
          </a:xfrm>
          <a:prstGeom prst="rightArrow">
            <a:avLst/>
          </a:prstGeom>
          <a:solidFill>
            <a:srgbClr val="CCFFCC"/>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Oval 27"/>
          <p:cNvSpPr/>
          <p:nvPr/>
        </p:nvSpPr>
        <p:spPr>
          <a:xfrm>
            <a:off x="4038600" y="2209800"/>
            <a:ext cx="952137" cy="362834"/>
          </a:xfrm>
          <a:prstGeom prst="ellipse">
            <a:avLst/>
          </a:prstGeom>
          <a:solidFill>
            <a:srgbClr val="77933C"/>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smtClean="0"/>
              <a:t>100%</a:t>
            </a:r>
            <a:endParaRPr lang="en-US" sz="1600" b="1" dirty="0"/>
          </a:p>
        </p:txBody>
      </p:sp>
      <p:sp>
        <p:nvSpPr>
          <p:cNvPr id="29" name="Hexagon 28"/>
          <p:cNvSpPr/>
          <p:nvPr/>
        </p:nvSpPr>
        <p:spPr>
          <a:xfrm>
            <a:off x="6248400" y="4267200"/>
            <a:ext cx="2209800" cy="1905000"/>
          </a:xfrm>
          <a:prstGeom prst="hexagon">
            <a:avLst>
              <a:gd name="adj" fmla="val 25000"/>
              <a:gd name="vf" fmla="val 115470"/>
            </a:avLst>
          </a:prstGeom>
          <a:blipFill dpi="0" rotWithShape="1">
            <a:blip r:embed="rId2" cstate="print">
              <a:extLst>
                <a:ext uri="{28A0092B-C50C-407E-A947-70E740481C1C}">
                  <a14:useLocalDpi xmlns:a14="http://schemas.microsoft.com/office/drawing/2010/main" xmlns="" val="0"/>
                </a:ext>
              </a:extLst>
            </a:blip>
            <a:srcRect/>
            <a:stretch>
              <a:fillRect/>
            </a:stretch>
          </a:blipFill>
          <a:ln>
            <a:solidFill>
              <a:schemeClr val="bg1"/>
            </a:solidFill>
          </a:ln>
        </p:spPr>
        <p:style>
          <a:lnRef idx="2">
            <a:schemeClr val="accent3">
              <a:shade val="50000"/>
              <a:hueOff val="178370"/>
              <a:satOff val="-2846"/>
              <a:lumOff val="2740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Legal basic  </a:t>
            </a:r>
            <a:endParaRPr lang="en-US" sz="2800" b="1" dirty="0"/>
          </a:p>
        </p:txBody>
      </p:sp>
      <p:sp>
        <p:nvSpPr>
          <p:cNvPr id="10" name="TextBox 9"/>
          <p:cNvSpPr txBox="1"/>
          <p:nvPr/>
        </p:nvSpPr>
        <p:spPr>
          <a:xfrm>
            <a:off x="609600" y="1524000"/>
            <a:ext cx="7772400" cy="795089"/>
          </a:xfrm>
          <a:prstGeom prst="rect">
            <a:avLst/>
          </a:prstGeom>
          <a:noFill/>
        </p:spPr>
        <p:txBody>
          <a:bodyPr wrap="square" rtlCol="0">
            <a:spAutoFit/>
          </a:bodyPr>
          <a:lstStyle/>
          <a:p>
            <a:pPr marL="514350" indent="-514350">
              <a:buFont typeface="+mj-lt"/>
              <a:buAutoNum type="arabicPeriod"/>
            </a:pPr>
            <a:endParaRPr lang="en-US" sz="2400" dirty="0" smtClean="0">
              <a:solidFill>
                <a:srgbClr val="2D642D"/>
              </a:solidFill>
              <a:latin typeface="+mn-lt"/>
            </a:endParaRPr>
          </a:p>
          <a:p>
            <a:pPr marL="342900" indent="-342900">
              <a:lnSpc>
                <a:spcPts val="2600"/>
              </a:lnSpc>
              <a:buFont typeface="Wingdings" panose="05000000000000000000" pitchFamily="2" charset="2"/>
              <a:buChar char="v"/>
            </a:pPr>
            <a:endParaRPr lang="en-US" sz="2400" b="1" dirty="0">
              <a:solidFill>
                <a:srgbClr val="C00000"/>
              </a:solidFill>
              <a:latin typeface="+mn-lt"/>
            </a:endParaRPr>
          </a:p>
        </p:txBody>
      </p:sp>
      <p:sp>
        <p:nvSpPr>
          <p:cNvPr id="5" name="TextBox 4"/>
          <p:cNvSpPr txBox="1"/>
          <p:nvPr/>
        </p:nvSpPr>
        <p:spPr>
          <a:xfrm>
            <a:off x="685800" y="1143000"/>
            <a:ext cx="8001000" cy="5062924"/>
          </a:xfrm>
          <a:prstGeom prst="rect">
            <a:avLst/>
          </a:prstGeom>
          <a:noFill/>
        </p:spPr>
        <p:txBody>
          <a:bodyPr wrap="square" rtlCol="0">
            <a:spAutoFit/>
          </a:bodyPr>
          <a:lstStyle/>
          <a:p>
            <a:pPr marL="342900" indent="-342900">
              <a:buAutoNum type="arabicPeriod"/>
            </a:pPr>
            <a:r>
              <a:rPr lang="en-US" sz="1900" dirty="0" smtClean="0">
                <a:solidFill>
                  <a:srgbClr val="2D642D"/>
                </a:solidFill>
                <a:latin typeface="+mn-lt"/>
              </a:rPr>
              <a:t>Decision 18, 05/02/2007 on the Viet Nam Forestry Development Strategy 2006-2020;</a:t>
            </a:r>
          </a:p>
          <a:p>
            <a:pPr marL="342900" indent="-342900">
              <a:buAutoNum type="arabicPeriod"/>
            </a:pPr>
            <a:endParaRPr lang="en-US" sz="1900" dirty="0" smtClean="0">
              <a:solidFill>
                <a:srgbClr val="2D642D"/>
              </a:solidFill>
              <a:latin typeface="+mn-lt"/>
            </a:endParaRPr>
          </a:p>
          <a:p>
            <a:pPr marL="342900" indent="-342900">
              <a:buAutoNum type="arabicPeriod"/>
            </a:pPr>
            <a:r>
              <a:rPr lang="en-US" sz="1900" dirty="0" smtClean="0">
                <a:solidFill>
                  <a:srgbClr val="2D642D"/>
                </a:solidFill>
                <a:latin typeface="+mn-lt"/>
              </a:rPr>
              <a:t>Decree 05, 14/01/2008 on the Forest Protection &amp; Development Fund;</a:t>
            </a:r>
          </a:p>
          <a:p>
            <a:pPr marL="342900" indent="-342900">
              <a:buAutoNum type="arabicPeriod"/>
            </a:pPr>
            <a:endParaRPr lang="en-US" sz="1900" dirty="0" smtClean="0">
              <a:solidFill>
                <a:srgbClr val="2D642D"/>
              </a:solidFill>
              <a:latin typeface="+mn-lt"/>
            </a:endParaRPr>
          </a:p>
          <a:p>
            <a:pPr marL="342900" indent="-342900">
              <a:buAutoNum type="arabicPeriod"/>
            </a:pPr>
            <a:r>
              <a:rPr lang="en-US" sz="1900" dirty="0" smtClean="0">
                <a:solidFill>
                  <a:srgbClr val="2D642D"/>
                </a:solidFill>
                <a:latin typeface="+mn-lt"/>
              </a:rPr>
              <a:t>Decree 99, 24/09/2010 on the Payments for Forest Environmental Services;</a:t>
            </a:r>
          </a:p>
          <a:p>
            <a:pPr marL="342900" indent="-342900">
              <a:buAutoNum type="arabicPeriod"/>
            </a:pPr>
            <a:endParaRPr lang="en-US" sz="1900" dirty="0" smtClean="0">
              <a:solidFill>
                <a:srgbClr val="2D642D"/>
              </a:solidFill>
              <a:latin typeface="+mn-lt"/>
            </a:endParaRPr>
          </a:p>
          <a:p>
            <a:pPr marL="342900" indent="-342900">
              <a:buAutoNum type="arabicPeriod"/>
            </a:pPr>
            <a:r>
              <a:rPr lang="en-US" sz="1900" dirty="0" smtClean="0">
                <a:solidFill>
                  <a:srgbClr val="2D642D"/>
                </a:solidFill>
                <a:latin typeface="+mn-lt"/>
              </a:rPr>
              <a:t>Decision 2139, 05/12/2011 on the National Action Program on Climate Change; Decision 1775, 21/12/2012 approved a proposal for GHG emissions management;</a:t>
            </a:r>
          </a:p>
          <a:p>
            <a:pPr marL="342900" indent="-342900">
              <a:buAutoNum type="arabicPeriod"/>
            </a:pPr>
            <a:endParaRPr lang="en-US" sz="1900" dirty="0" smtClean="0">
              <a:solidFill>
                <a:srgbClr val="2D642D"/>
              </a:solidFill>
              <a:latin typeface="+mn-lt"/>
            </a:endParaRPr>
          </a:p>
          <a:p>
            <a:pPr marL="342900" indent="-342900">
              <a:buAutoNum type="arabicPeriod"/>
            </a:pPr>
            <a:r>
              <a:rPr lang="en-US" sz="1900" dirty="0" smtClean="0">
                <a:solidFill>
                  <a:srgbClr val="2D642D"/>
                </a:solidFill>
                <a:latin typeface="+mn-lt"/>
              </a:rPr>
              <a:t>Decision 799, 27/06/2012 on the National REDD+ Action Program (NRAP) for 2011-2020, &amp; specifics the establishment of the NRF as a trust fund under the VNFF at the central &amp; provincial level;</a:t>
            </a:r>
          </a:p>
          <a:p>
            <a:pPr marL="342900" indent="-342900">
              <a:buAutoNum type="arabicPeriod"/>
            </a:pPr>
            <a:endParaRPr lang="en-US" sz="1900" dirty="0" smtClean="0">
              <a:solidFill>
                <a:srgbClr val="2D642D"/>
              </a:solidFill>
              <a:latin typeface="+mn-lt"/>
            </a:endParaRPr>
          </a:p>
          <a:p>
            <a:pPr marL="342900" indent="-342900">
              <a:buAutoNum type="arabicPeriod"/>
            </a:pPr>
            <a:r>
              <a:rPr lang="en-US" sz="1900" dirty="0" smtClean="0">
                <a:solidFill>
                  <a:srgbClr val="2D642D"/>
                </a:solidFill>
                <a:latin typeface="+mn-lt"/>
              </a:rPr>
              <a:t>Notification 1682 of MARD informing the conclusion of the task of establishing a VRF by the Minister. </a:t>
            </a:r>
            <a:endParaRPr lang="en-US" sz="19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1" y="304800"/>
            <a:ext cx="6934200" cy="523220"/>
          </a:xfrm>
          <a:prstGeom prst="rect">
            <a:avLst/>
          </a:prstGeom>
        </p:spPr>
        <p:txBody>
          <a:bodyPr wrap="square">
            <a:spAutoFit/>
          </a:bodyPr>
          <a:lstStyle/>
          <a:p>
            <a:pPr algn="ctr"/>
            <a:r>
              <a:rPr lang="de-DE" sz="2800" b="1" dirty="0" smtClean="0">
                <a:solidFill>
                  <a:srgbClr val="2D642D"/>
                </a:solidFill>
              </a:rPr>
              <a:t>II. NRF – Funds establishment  </a:t>
            </a:r>
            <a:endParaRPr lang="en-US" sz="2800" b="1" dirty="0"/>
          </a:p>
        </p:txBody>
      </p:sp>
      <p:sp>
        <p:nvSpPr>
          <p:cNvPr id="10" name="TextBox 9"/>
          <p:cNvSpPr txBox="1"/>
          <p:nvPr/>
        </p:nvSpPr>
        <p:spPr>
          <a:xfrm>
            <a:off x="609600" y="1524000"/>
            <a:ext cx="7772400" cy="795089"/>
          </a:xfrm>
          <a:prstGeom prst="rect">
            <a:avLst/>
          </a:prstGeom>
          <a:noFill/>
        </p:spPr>
        <p:txBody>
          <a:bodyPr wrap="square" rtlCol="0">
            <a:spAutoFit/>
          </a:bodyPr>
          <a:lstStyle/>
          <a:p>
            <a:pPr marL="514350" indent="-514350">
              <a:buFont typeface="+mj-lt"/>
              <a:buAutoNum type="arabicPeriod"/>
            </a:pPr>
            <a:endParaRPr lang="en-US" sz="2400" dirty="0" smtClean="0">
              <a:solidFill>
                <a:srgbClr val="2D642D"/>
              </a:solidFill>
              <a:latin typeface="+mn-lt"/>
            </a:endParaRPr>
          </a:p>
          <a:p>
            <a:pPr marL="342900" indent="-342900">
              <a:lnSpc>
                <a:spcPts val="2600"/>
              </a:lnSpc>
              <a:buFont typeface="Wingdings" panose="05000000000000000000" pitchFamily="2" charset="2"/>
              <a:buChar char="v"/>
            </a:pPr>
            <a:endParaRPr lang="en-US" sz="2400" b="1" dirty="0">
              <a:solidFill>
                <a:srgbClr val="C00000"/>
              </a:solidFill>
              <a:latin typeface="+mn-lt"/>
            </a:endParaRPr>
          </a:p>
        </p:txBody>
      </p:sp>
      <p:sp>
        <p:nvSpPr>
          <p:cNvPr id="5" name="TextBox 4"/>
          <p:cNvSpPr txBox="1"/>
          <p:nvPr/>
        </p:nvSpPr>
        <p:spPr>
          <a:xfrm>
            <a:off x="762000" y="1371600"/>
            <a:ext cx="7696200" cy="4708981"/>
          </a:xfrm>
          <a:prstGeom prst="rect">
            <a:avLst/>
          </a:prstGeom>
          <a:noFill/>
        </p:spPr>
        <p:txBody>
          <a:bodyPr wrap="square" rtlCol="0">
            <a:spAutoFit/>
          </a:bodyPr>
          <a:lstStyle/>
          <a:p>
            <a:r>
              <a:rPr lang="en-GB" sz="2000" b="1" u="sng" dirty="0" smtClean="0">
                <a:solidFill>
                  <a:srgbClr val="2D642D"/>
                </a:solidFill>
                <a:latin typeface="+mn-lt"/>
              </a:rPr>
              <a:t>Option1: National fund only</a:t>
            </a:r>
            <a:endParaRPr lang="en-US" sz="2000" b="1" u="sng" dirty="0" smtClean="0">
              <a:solidFill>
                <a:srgbClr val="2D642D"/>
              </a:solidFill>
              <a:latin typeface="+mn-lt"/>
            </a:endParaRPr>
          </a:p>
          <a:p>
            <a:r>
              <a:rPr lang="en-GB" sz="2000" dirty="0" smtClean="0">
                <a:solidFill>
                  <a:srgbClr val="2D642D"/>
                </a:solidFill>
                <a:latin typeface="+mn-lt"/>
              </a:rPr>
              <a:t>National REDD+ Fund belongs to VNFF but has separate Board of Directors &amp; Fund Management Unit.</a:t>
            </a:r>
          </a:p>
          <a:p>
            <a:endParaRPr lang="en-GB" sz="2000" b="1" u="sng" dirty="0" smtClean="0">
              <a:solidFill>
                <a:srgbClr val="2D642D"/>
              </a:solidFill>
              <a:latin typeface="+mn-lt"/>
            </a:endParaRPr>
          </a:p>
          <a:p>
            <a:r>
              <a:rPr lang="en-GB" sz="2000" b="1" u="sng" dirty="0" smtClean="0">
                <a:solidFill>
                  <a:srgbClr val="2D642D"/>
                </a:solidFill>
                <a:latin typeface="+mn-lt"/>
              </a:rPr>
              <a:t>Advantages:</a:t>
            </a:r>
          </a:p>
          <a:p>
            <a:pPr lvl="1">
              <a:buFont typeface="Arial" pitchFamily="34" charset="0"/>
              <a:buChar char="•"/>
            </a:pPr>
            <a:r>
              <a:rPr lang="en-GB" sz="2000" dirty="0" smtClean="0">
                <a:solidFill>
                  <a:srgbClr val="2D642D"/>
                </a:solidFill>
                <a:latin typeface="+mn-lt"/>
              </a:rPr>
              <a:t> Response quickly to the donor requests;</a:t>
            </a:r>
          </a:p>
          <a:p>
            <a:pPr lvl="1">
              <a:buFont typeface="Arial" pitchFamily="34" charset="0"/>
              <a:buChar char="•"/>
            </a:pPr>
            <a:r>
              <a:rPr lang="en-GB" sz="2000" dirty="0" smtClean="0">
                <a:solidFill>
                  <a:srgbClr val="2D642D"/>
                </a:solidFill>
                <a:latin typeface="+mn-lt"/>
              </a:rPr>
              <a:t> Low transaction costs because of fewer intermediaries;</a:t>
            </a:r>
          </a:p>
          <a:p>
            <a:pPr lvl="1">
              <a:buFont typeface="Arial" pitchFamily="34" charset="0"/>
              <a:buChar char="•"/>
            </a:pPr>
            <a:r>
              <a:rPr lang="en-GB" sz="2000" dirty="0" smtClean="0">
                <a:solidFill>
                  <a:srgbClr val="2D642D"/>
                </a:solidFill>
                <a:latin typeface="+mn-lt"/>
              </a:rPr>
              <a:t> Ability to focus REDD+ financing without distractions &amp; create    favourable conditions for program management.</a:t>
            </a:r>
          </a:p>
          <a:p>
            <a:r>
              <a:rPr lang="en-GB" sz="2000" b="1" u="sng" dirty="0" smtClean="0">
                <a:solidFill>
                  <a:srgbClr val="2D642D"/>
                </a:solidFill>
                <a:latin typeface="+mn-lt"/>
              </a:rPr>
              <a:t>Disadvantages:</a:t>
            </a:r>
          </a:p>
          <a:p>
            <a:pPr lvl="1">
              <a:buFont typeface="Arial" pitchFamily="34" charset="0"/>
              <a:buChar char="•"/>
            </a:pPr>
            <a:r>
              <a:rPr lang="en-GB" sz="2000" dirty="0" smtClean="0">
                <a:solidFill>
                  <a:srgbClr val="2D642D"/>
                </a:solidFill>
                <a:latin typeface="+mn-lt"/>
              </a:rPr>
              <a:t> Can lose direct support of international partners at the local level;</a:t>
            </a:r>
          </a:p>
          <a:p>
            <a:pPr lvl="1">
              <a:buFont typeface="Arial" pitchFamily="34" charset="0"/>
              <a:buChar char="•"/>
            </a:pPr>
            <a:r>
              <a:rPr lang="en-GB" sz="2000" dirty="0" smtClean="0">
                <a:solidFill>
                  <a:srgbClr val="2D642D"/>
                </a:solidFill>
                <a:latin typeface="+mn-lt"/>
              </a:rPr>
              <a:t> Can be difficult for national level fund to distribute directly to local communities or organizations;</a:t>
            </a:r>
          </a:p>
          <a:p>
            <a:pPr lvl="1">
              <a:buFont typeface="Arial" pitchFamily="34" charset="0"/>
              <a:buChar char="•"/>
            </a:pPr>
            <a:r>
              <a:rPr lang="en-GB" sz="2000" dirty="0" smtClean="0">
                <a:solidFill>
                  <a:srgbClr val="2D642D"/>
                </a:solidFill>
                <a:latin typeface="+mn-lt"/>
              </a:rPr>
              <a:t> Does not fully meet Decision No. 799/QD-</a:t>
            </a:r>
            <a:r>
              <a:rPr lang="en-GB" sz="2000" dirty="0" err="1" smtClean="0">
                <a:solidFill>
                  <a:srgbClr val="2D642D"/>
                </a:solidFill>
                <a:latin typeface="+mn-lt"/>
              </a:rPr>
              <a:t>TTg</a:t>
            </a:r>
            <a:r>
              <a:rPr lang="en-GB" sz="2000" dirty="0" smtClean="0">
                <a:solidFill>
                  <a:srgbClr val="2D642D"/>
                </a:solidFill>
                <a:latin typeface="+mn-lt"/>
              </a:rPr>
              <a:t> dated on 27/06/2012 of PM.</a:t>
            </a:r>
            <a:endParaRPr lang="en-US" sz="2000" dirty="0">
              <a:solidFill>
                <a:srgbClr val="2D642D"/>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5316</TotalTime>
  <Words>2230</Words>
  <Application>Microsoft Office PowerPoint</Application>
  <PresentationFormat>On-screen Show (4:3)</PresentationFormat>
  <Paragraphs>398</Paragraphs>
  <Slides>24</Slides>
  <Notes>22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Larissa-Design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Ivo Litzenberg</dc:creator>
  <cp:lastModifiedBy>trung</cp:lastModifiedBy>
  <cp:revision>1639</cp:revision>
  <cp:lastPrinted>2013-05-15T02:14:10Z</cp:lastPrinted>
  <dcterms:created xsi:type="dcterms:W3CDTF">2009-10-28T07:35:51Z</dcterms:created>
  <dcterms:modified xsi:type="dcterms:W3CDTF">2014-07-05T02:50:24Z</dcterms:modified>
</cp:coreProperties>
</file>