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diagrams/layout1.xml" ContentType="application/vnd.openxmlformats-officedocument.drawingml.diagramLayout+xml"/>
  <Override PartName="/ppt/slideMasters/slideMaster4.xml" ContentType="application/vnd.openxmlformats-officedocument.presentationml.slideMaster+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1.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71" r:id="rId2"/>
    <p:sldMasterId id="2147483795" r:id="rId3"/>
    <p:sldMasterId id="2147483783" r:id="rId4"/>
    <p:sldMasterId id="2147483819" r:id="rId5"/>
    <p:sldMasterId id="2147483831" r:id="rId6"/>
    <p:sldMasterId id="2147483807" r:id="rId7"/>
    <p:sldMasterId id="2147483735" r:id="rId8"/>
    <p:sldMasterId id="2147483698" r:id="rId9"/>
    <p:sldMasterId id="2147483660" r:id="rId10"/>
  </p:sldMasterIdLst>
  <p:notesMasterIdLst>
    <p:notesMasterId r:id="rId19"/>
  </p:notesMasterIdLst>
  <p:sldIdLst>
    <p:sldId id="256" r:id="rId11"/>
    <p:sldId id="270" r:id="rId12"/>
    <p:sldId id="298" r:id="rId13"/>
    <p:sldId id="303" r:id="rId14"/>
    <p:sldId id="305" r:id="rId15"/>
    <p:sldId id="304" r:id="rId16"/>
    <p:sldId id="309" r:id="rId17"/>
    <p:sldId id="30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31B01C2D-F2FB-467E-B3A4-D32C2786F360}">
          <p14:sldIdLst>
            <p14:sldId id="256"/>
            <p14:sldId id="271"/>
            <p14:sldId id="265"/>
            <p14:sldId id="268"/>
            <p14:sldId id="267"/>
            <p14:sldId id="269"/>
            <p14:sldId id="270"/>
            <p14:sldId id="259"/>
            <p14:sldId id="272"/>
            <p14:sldId id="273"/>
            <p14:sldId id="279"/>
            <p14:sldId id="275"/>
            <p14:sldId id="280"/>
            <p14:sldId id="276"/>
            <p14:sldId id="277"/>
            <p14:sldId id="278"/>
            <p14:sldId id="281"/>
            <p14:sldId id="28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3683" autoAdjust="0"/>
  </p:normalViewPr>
  <p:slideViewPr>
    <p:cSldViewPr showGuides="1">
      <p:cViewPr varScale="1">
        <p:scale>
          <a:sx n="80" d="100"/>
          <a:sy n="80" d="100"/>
        </p:scale>
        <p:origin x="-47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48F647-6DBD-423C-A22B-071AB96F3117}" type="doc">
      <dgm:prSet loTypeId="urn:microsoft.com/office/officeart/2005/8/layout/hChevron3" loCatId="process" qsTypeId="urn:microsoft.com/office/officeart/2005/8/quickstyle/simple1" qsCatId="simple" csTypeId="urn:microsoft.com/office/officeart/2005/8/colors/accent1_2" csCatId="accent1" phldr="1"/>
      <dgm:spPr/>
    </dgm:pt>
    <dgm:pt modelId="{0D1A6BED-D3DA-465B-9729-C5C3A28F8C2F}">
      <dgm:prSet phldrT="[Text]"/>
      <dgm:spPr/>
      <dgm:t>
        <a:bodyPr/>
        <a:lstStyle/>
        <a:p>
          <a:r>
            <a:rPr lang="en-US" dirty="0" smtClean="0"/>
            <a:t>Establish organizational structure</a:t>
          </a:r>
          <a:endParaRPr lang="en-US" dirty="0"/>
        </a:p>
      </dgm:t>
    </dgm:pt>
    <dgm:pt modelId="{23A38D7C-2CC9-43B0-BECC-6DD8EFABAE27}" type="parTrans" cxnId="{C21F1AAB-D252-4047-BED1-0C4F708FC374}">
      <dgm:prSet/>
      <dgm:spPr/>
      <dgm:t>
        <a:bodyPr/>
        <a:lstStyle/>
        <a:p>
          <a:endParaRPr lang="en-US"/>
        </a:p>
      </dgm:t>
    </dgm:pt>
    <dgm:pt modelId="{EA136716-4082-44B2-8BCF-96B840498759}" type="sibTrans" cxnId="{C21F1AAB-D252-4047-BED1-0C4F708FC374}">
      <dgm:prSet/>
      <dgm:spPr/>
      <dgm:t>
        <a:bodyPr/>
        <a:lstStyle/>
        <a:p>
          <a:endParaRPr lang="en-US"/>
        </a:p>
      </dgm:t>
    </dgm:pt>
    <dgm:pt modelId="{01178231-2EE6-4D29-85BA-BAA067AB13A0}">
      <dgm:prSet/>
      <dgm:spPr/>
      <dgm:t>
        <a:bodyPr/>
        <a:lstStyle/>
        <a:p>
          <a:r>
            <a:rPr lang="en-US" dirty="0" smtClean="0"/>
            <a:t>Identify governance issues</a:t>
          </a:r>
          <a:endParaRPr lang="en-US" dirty="0"/>
        </a:p>
      </dgm:t>
    </dgm:pt>
    <dgm:pt modelId="{9F8DD866-4300-4C3D-8742-8A482F2A67E7}" type="parTrans" cxnId="{398CFB32-91A4-4E5A-B06C-ACC9FEB8C984}">
      <dgm:prSet/>
      <dgm:spPr/>
      <dgm:t>
        <a:bodyPr/>
        <a:lstStyle/>
        <a:p>
          <a:endParaRPr lang="en-US"/>
        </a:p>
      </dgm:t>
    </dgm:pt>
    <dgm:pt modelId="{D9F4D685-D0DE-4FF1-9A04-0A9BE07DFAD5}" type="sibTrans" cxnId="{398CFB32-91A4-4E5A-B06C-ACC9FEB8C984}">
      <dgm:prSet/>
      <dgm:spPr/>
      <dgm:t>
        <a:bodyPr/>
        <a:lstStyle/>
        <a:p>
          <a:endParaRPr lang="en-US"/>
        </a:p>
      </dgm:t>
    </dgm:pt>
    <dgm:pt modelId="{A4E92C8C-AA80-4739-BD53-4DAF34A215C2}">
      <dgm:prSet/>
      <dgm:spPr/>
      <dgm:t>
        <a:bodyPr/>
        <a:lstStyle/>
        <a:p>
          <a:r>
            <a:rPr lang="en-US" dirty="0" smtClean="0"/>
            <a:t>Analyze and disseminate results</a:t>
          </a:r>
          <a:endParaRPr lang="en-US" dirty="0"/>
        </a:p>
      </dgm:t>
    </dgm:pt>
    <dgm:pt modelId="{7308AB2F-435B-407A-8BEF-37F70C6A5C97}" type="parTrans" cxnId="{E3E06D97-ABE9-4FF4-8D43-5073AB0C9452}">
      <dgm:prSet/>
      <dgm:spPr/>
      <dgm:t>
        <a:bodyPr/>
        <a:lstStyle/>
        <a:p>
          <a:endParaRPr lang="en-US"/>
        </a:p>
      </dgm:t>
    </dgm:pt>
    <dgm:pt modelId="{65479C22-F852-431F-A479-E908DE738450}" type="sibTrans" cxnId="{E3E06D97-ABE9-4FF4-8D43-5073AB0C9452}">
      <dgm:prSet/>
      <dgm:spPr/>
      <dgm:t>
        <a:bodyPr/>
        <a:lstStyle/>
        <a:p>
          <a:endParaRPr lang="en-US"/>
        </a:p>
      </dgm:t>
    </dgm:pt>
    <dgm:pt modelId="{87933704-65C1-4A6F-9DB1-6B38F4736428}">
      <dgm:prSet/>
      <dgm:spPr/>
      <dgm:t>
        <a:bodyPr/>
        <a:lstStyle/>
        <a:p>
          <a:r>
            <a:rPr lang="en-US" dirty="0" smtClean="0"/>
            <a:t>Collect data</a:t>
          </a:r>
          <a:endParaRPr lang="en-US" dirty="0"/>
        </a:p>
      </dgm:t>
    </dgm:pt>
    <dgm:pt modelId="{8CEACBD1-84FA-445A-BD34-AD660D0DE1F9}" type="parTrans" cxnId="{F503E8C7-79A2-4B9D-8017-1B801B9FA6AC}">
      <dgm:prSet/>
      <dgm:spPr/>
      <dgm:t>
        <a:bodyPr/>
        <a:lstStyle/>
        <a:p>
          <a:endParaRPr lang="en-US"/>
        </a:p>
      </dgm:t>
    </dgm:pt>
    <dgm:pt modelId="{CF16584F-AE2C-42C4-8ABF-62413886B88A}" type="sibTrans" cxnId="{F503E8C7-79A2-4B9D-8017-1B801B9FA6AC}">
      <dgm:prSet/>
      <dgm:spPr/>
      <dgm:t>
        <a:bodyPr/>
        <a:lstStyle/>
        <a:p>
          <a:endParaRPr lang="en-US"/>
        </a:p>
      </dgm:t>
    </dgm:pt>
    <dgm:pt modelId="{4BD2CDBF-4972-4B64-A7E4-D66495B3DAAC}">
      <dgm:prSet/>
      <dgm:spPr/>
      <dgm:t>
        <a:bodyPr/>
        <a:lstStyle/>
        <a:p>
          <a:r>
            <a:rPr lang="en-US" dirty="0" smtClean="0"/>
            <a:t>Develop indicators framework</a:t>
          </a:r>
          <a:endParaRPr lang="en-US" dirty="0"/>
        </a:p>
      </dgm:t>
    </dgm:pt>
    <dgm:pt modelId="{6FADA6A3-E70C-4377-B21B-AAAC12374668}" type="parTrans" cxnId="{C461AB51-DDD9-4452-B6BF-457C4DD20AA3}">
      <dgm:prSet/>
      <dgm:spPr/>
      <dgm:t>
        <a:bodyPr/>
        <a:lstStyle/>
        <a:p>
          <a:endParaRPr lang="en-US"/>
        </a:p>
      </dgm:t>
    </dgm:pt>
    <dgm:pt modelId="{46A4EE8F-BC7A-471D-9DBF-463EF4025922}" type="sibTrans" cxnId="{C461AB51-DDD9-4452-B6BF-457C4DD20AA3}">
      <dgm:prSet/>
      <dgm:spPr/>
      <dgm:t>
        <a:bodyPr/>
        <a:lstStyle/>
        <a:p>
          <a:endParaRPr lang="en-US"/>
        </a:p>
      </dgm:t>
    </dgm:pt>
    <dgm:pt modelId="{6D117FE8-27D5-4A23-BC5F-E43E6E4EDE9F}" type="pres">
      <dgm:prSet presAssocID="{A848F647-6DBD-423C-A22B-071AB96F3117}" presName="Name0" presStyleCnt="0">
        <dgm:presLayoutVars>
          <dgm:dir/>
          <dgm:resizeHandles val="exact"/>
        </dgm:presLayoutVars>
      </dgm:prSet>
      <dgm:spPr/>
    </dgm:pt>
    <dgm:pt modelId="{4C35811F-C938-4BB5-A55C-17E78831D993}" type="pres">
      <dgm:prSet presAssocID="{0D1A6BED-D3DA-465B-9729-C5C3A28F8C2F}" presName="parTxOnly" presStyleLbl="node1" presStyleIdx="0" presStyleCnt="5" custLinFactNeighborX="-38341" custLinFactNeighborY="2530">
        <dgm:presLayoutVars>
          <dgm:bulletEnabled val="1"/>
        </dgm:presLayoutVars>
      </dgm:prSet>
      <dgm:spPr/>
      <dgm:t>
        <a:bodyPr/>
        <a:lstStyle/>
        <a:p>
          <a:endParaRPr lang="en-US"/>
        </a:p>
      </dgm:t>
    </dgm:pt>
    <dgm:pt modelId="{D03E23B5-DD2B-41E0-AC62-74EE8956F4C7}" type="pres">
      <dgm:prSet presAssocID="{EA136716-4082-44B2-8BCF-96B840498759}" presName="parSpace" presStyleCnt="0"/>
      <dgm:spPr/>
    </dgm:pt>
    <dgm:pt modelId="{CE0D7D23-ADAB-4446-B682-8581FB11AA6A}" type="pres">
      <dgm:prSet presAssocID="{01178231-2EE6-4D29-85BA-BAA067AB13A0}" presName="parTxOnly" presStyleLbl="node1" presStyleIdx="1" presStyleCnt="5" custLinFactNeighborX="-9008" custLinFactNeighborY="2530">
        <dgm:presLayoutVars>
          <dgm:bulletEnabled val="1"/>
        </dgm:presLayoutVars>
      </dgm:prSet>
      <dgm:spPr/>
      <dgm:t>
        <a:bodyPr/>
        <a:lstStyle/>
        <a:p>
          <a:endParaRPr lang="en-US"/>
        </a:p>
      </dgm:t>
    </dgm:pt>
    <dgm:pt modelId="{116C0446-1854-44C8-BF69-D9B413B44007}" type="pres">
      <dgm:prSet presAssocID="{D9F4D685-D0DE-4FF1-9A04-0A9BE07DFAD5}" presName="parSpace" presStyleCnt="0"/>
      <dgm:spPr/>
    </dgm:pt>
    <dgm:pt modelId="{A8CD392F-95BF-4CC8-B380-4AED19F92D7B}" type="pres">
      <dgm:prSet presAssocID="{4BD2CDBF-4972-4B64-A7E4-D66495B3DAAC}" presName="parTxOnly" presStyleLbl="node1" presStyleIdx="2" presStyleCnt="5" custLinFactNeighborX="-21660" custLinFactNeighborY="2530">
        <dgm:presLayoutVars>
          <dgm:bulletEnabled val="1"/>
        </dgm:presLayoutVars>
      </dgm:prSet>
      <dgm:spPr/>
      <dgm:t>
        <a:bodyPr/>
        <a:lstStyle/>
        <a:p>
          <a:endParaRPr lang="en-US"/>
        </a:p>
      </dgm:t>
    </dgm:pt>
    <dgm:pt modelId="{51832008-8201-4678-AC6A-35D4BA1024B7}" type="pres">
      <dgm:prSet presAssocID="{46A4EE8F-BC7A-471D-9DBF-463EF4025922}" presName="parSpace" presStyleCnt="0"/>
      <dgm:spPr/>
    </dgm:pt>
    <dgm:pt modelId="{4FEE766C-66FA-4F8F-9B8C-6C7290E07DAF}" type="pres">
      <dgm:prSet presAssocID="{87933704-65C1-4A6F-9DB1-6B38F4736428}" presName="parTxOnly" presStyleLbl="node1" presStyleIdx="3" presStyleCnt="5" custLinFactNeighborX="-34312" custLinFactNeighborY="2530">
        <dgm:presLayoutVars>
          <dgm:bulletEnabled val="1"/>
        </dgm:presLayoutVars>
      </dgm:prSet>
      <dgm:spPr/>
      <dgm:t>
        <a:bodyPr/>
        <a:lstStyle/>
        <a:p>
          <a:endParaRPr lang="en-US"/>
        </a:p>
      </dgm:t>
    </dgm:pt>
    <dgm:pt modelId="{58BFA62D-5731-4C72-B127-B6E0E043B000}" type="pres">
      <dgm:prSet presAssocID="{CF16584F-AE2C-42C4-8ABF-62413886B88A}" presName="parSpace" presStyleCnt="0"/>
      <dgm:spPr/>
    </dgm:pt>
    <dgm:pt modelId="{BE11A4FB-B8DF-40FC-BB80-0D0679F1981B}" type="pres">
      <dgm:prSet presAssocID="{A4E92C8C-AA80-4739-BD53-4DAF34A215C2}" presName="parTxOnly" presStyleLbl="node1" presStyleIdx="4" presStyleCnt="5" custLinFactNeighborX="-46964" custLinFactNeighborY="2530">
        <dgm:presLayoutVars>
          <dgm:bulletEnabled val="1"/>
        </dgm:presLayoutVars>
      </dgm:prSet>
      <dgm:spPr/>
      <dgm:t>
        <a:bodyPr/>
        <a:lstStyle/>
        <a:p>
          <a:endParaRPr lang="en-US"/>
        </a:p>
      </dgm:t>
    </dgm:pt>
  </dgm:ptLst>
  <dgm:cxnLst>
    <dgm:cxn modelId="{746532CC-8E8A-47D2-B840-1D48AF788B4B}" type="presOf" srcId="{4BD2CDBF-4972-4B64-A7E4-D66495B3DAAC}" destId="{A8CD392F-95BF-4CC8-B380-4AED19F92D7B}" srcOrd="0" destOrd="0" presId="urn:microsoft.com/office/officeart/2005/8/layout/hChevron3"/>
    <dgm:cxn modelId="{2DD90D42-8A82-4D8C-8BBD-2FE00FC10E2D}" type="presOf" srcId="{87933704-65C1-4A6F-9DB1-6B38F4736428}" destId="{4FEE766C-66FA-4F8F-9B8C-6C7290E07DAF}" srcOrd="0" destOrd="0" presId="urn:microsoft.com/office/officeart/2005/8/layout/hChevron3"/>
    <dgm:cxn modelId="{EF4CD298-C09B-465C-9613-5921136B558A}" type="presOf" srcId="{01178231-2EE6-4D29-85BA-BAA067AB13A0}" destId="{CE0D7D23-ADAB-4446-B682-8581FB11AA6A}" srcOrd="0" destOrd="0" presId="urn:microsoft.com/office/officeart/2005/8/layout/hChevron3"/>
    <dgm:cxn modelId="{D7CA41DD-6F3E-4036-A9AD-39F67E2C2C6A}" type="presOf" srcId="{0D1A6BED-D3DA-465B-9729-C5C3A28F8C2F}" destId="{4C35811F-C938-4BB5-A55C-17E78831D993}" srcOrd="0" destOrd="0" presId="urn:microsoft.com/office/officeart/2005/8/layout/hChevron3"/>
    <dgm:cxn modelId="{398CFB32-91A4-4E5A-B06C-ACC9FEB8C984}" srcId="{A848F647-6DBD-423C-A22B-071AB96F3117}" destId="{01178231-2EE6-4D29-85BA-BAA067AB13A0}" srcOrd="1" destOrd="0" parTransId="{9F8DD866-4300-4C3D-8742-8A482F2A67E7}" sibTransId="{D9F4D685-D0DE-4FF1-9A04-0A9BE07DFAD5}"/>
    <dgm:cxn modelId="{F503E8C7-79A2-4B9D-8017-1B801B9FA6AC}" srcId="{A848F647-6DBD-423C-A22B-071AB96F3117}" destId="{87933704-65C1-4A6F-9DB1-6B38F4736428}" srcOrd="3" destOrd="0" parTransId="{8CEACBD1-84FA-445A-BD34-AD660D0DE1F9}" sibTransId="{CF16584F-AE2C-42C4-8ABF-62413886B88A}"/>
    <dgm:cxn modelId="{61D77663-0581-4BE3-811B-74AFDC89783D}" type="presOf" srcId="{A848F647-6DBD-423C-A22B-071AB96F3117}" destId="{6D117FE8-27D5-4A23-BC5F-E43E6E4EDE9F}" srcOrd="0" destOrd="0" presId="urn:microsoft.com/office/officeart/2005/8/layout/hChevron3"/>
    <dgm:cxn modelId="{C21F1AAB-D252-4047-BED1-0C4F708FC374}" srcId="{A848F647-6DBD-423C-A22B-071AB96F3117}" destId="{0D1A6BED-D3DA-465B-9729-C5C3A28F8C2F}" srcOrd="0" destOrd="0" parTransId="{23A38D7C-2CC9-43B0-BECC-6DD8EFABAE27}" sibTransId="{EA136716-4082-44B2-8BCF-96B840498759}"/>
    <dgm:cxn modelId="{C461AB51-DDD9-4452-B6BF-457C4DD20AA3}" srcId="{A848F647-6DBD-423C-A22B-071AB96F3117}" destId="{4BD2CDBF-4972-4B64-A7E4-D66495B3DAAC}" srcOrd="2" destOrd="0" parTransId="{6FADA6A3-E70C-4377-B21B-AAAC12374668}" sibTransId="{46A4EE8F-BC7A-471D-9DBF-463EF4025922}"/>
    <dgm:cxn modelId="{66528721-32C6-4D7F-929E-7464CB5E6C8C}" type="presOf" srcId="{A4E92C8C-AA80-4739-BD53-4DAF34A215C2}" destId="{BE11A4FB-B8DF-40FC-BB80-0D0679F1981B}" srcOrd="0" destOrd="0" presId="urn:microsoft.com/office/officeart/2005/8/layout/hChevron3"/>
    <dgm:cxn modelId="{E3E06D97-ABE9-4FF4-8D43-5073AB0C9452}" srcId="{A848F647-6DBD-423C-A22B-071AB96F3117}" destId="{A4E92C8C-AA80-4739-BD53-4DAF34A215C2}" srcOrd="4" destOrd="0" parTransId="{7308AB2F-435B-407A-8BEF-37F70C6A5C97}" sibTransId="{65479C22-F852-431F-A479-E908DE738450}"/>
    <dgm:cxn modelId="{7D2F42FF-96E6-422F-BAA3-105E9A0EC9E0}" type="presParOf" srcId="{6D117FE8-27D5-4A23-BC5F-E43E6E4EDE9F}" destId="{4C35811F-C938-4BB5-A55C-17E78831D993}" srcOrd="0" destOrd="0" presId="urn:microsoft.com/office/officeart/2005/8/layout/hChevron3"/>
    <dgm:cxn modelId="{FA213E51-E42D-40FB-BD76-D8D3CD7C5533}" type="presParOf" srcId="{6D117FE8-27D5-4A23-BC5F-E43E6E4EDE9F}" destId="{D03E23B5-DD2B-41E0-AC62-74EE8956F4C7}" srcOrd="1" destOrd="0" presId="urn:microsoft.com/office/officeart/2005/8/layout/hChevron3"/>
    <dgm:cxn modelId="{069887E0-AA7A-442D-BA3B-5BF9D92B2732}" type="presParOf" srcId="{6D117FE8-27D5-4A23-BC5F-E43E6E4EDE9F}" destId="{CE0D7D23-ADAB-4446-B682-8581FB11AA6A}" srcOrd="2" destOrd="0" presId="urn:microsoft.com/office/officeart/2005/8/layout/hChevron3"/>
    <dgm:cxn modelId="{0463C1CA-3C34-4C0F-AF8D-27FCF6C089BF}" type="presParOf" srcId="{6D117FE8-27D5-4A23-BC5F-E43E6E4EDE9F}" destId="{116C0446-1854-44C8-BF69-D9B413B44007}" srcOrd="3" destOrd="0" presId="urn:microsoft.com/office/officeart/2005/8/layout/hChevron3"/>
    <dgm:cxn modelId="{6E94E2DC-1963-42B2-8A0F-B8F33CABB084}" type="presParOf" srcId="{6D117FE8-27D5-4A23-BC5F-E43E6E4EDE9F}" destId="{A8CD392F-95BF-4CC8-B380-4AED19F92D7B}" srcOrd="4" destOrd="0" presId="urn:microsoft.com/office/officeart/2005/8/layout/hChevron3"/>
    <dgm:cxn modelId="{1442C451-59B7-45BA-AA4D-0647EBA293F1}" type="presParOf" srcId="{6D117FE8-27D5-4A23-BC5F-E43E6E4EDE9F}" destId="{51832008-8201-4678-AC6A-35D4BA1024B7}" srcOrd="5" destOrd="0" presId="urn:microsoft.com/office/officeart/2005/8/layout/hChevron3"/>
    <dgm:cxn modelId="{02712D08-A382-4239-A4C0-CC82E46E5008}" type="presParOf" srcId="{6D117FE8-27D5-4A23-BC5F-E43E6E4EDE9F}" destId="{4FEE766C-66FA-4F8F-9B8C-6C7290E07DAF}" srcOrd="6" destOrd="0" presId="urn:microsoft.com/office/officeart/2005/8/layout/hChevron3"/>
    <dgm:cxn modelId="{4DA2953A-594E-4341-9E70-1C3FD2CAE21B}" type="presParOf" srcId="{6D117FE8-27D5-4A23-BC5F-E43E6E4EDE9F}" destId="{58BFA62D-5731-4C72-B127-B6E0E043B000}" srcOrd="7" destOrd="0" presId="urn:microsoft.com/office/officeart/2005/8/layout/hChevron3"/>
    <dgm:cxn modelId="{2C048453-9AFD-486C-9B40-B055813FCEE3}" type="presParOf" srcId="{6D117FE8-27D5-4A23-BC5F-E43E6E4EDE9F}" destId="{BE11A4FB-B8DF-40FC-BB80-0D0679F1981B}" srcOrd="8" destOrd="0" presId="urn:microsoft.com/office/officeart/2005/8/layout/hChevron3"/>
  </dgm:cxnLst>
  <dgm:bg/>
  <dgm:whole/>
</dgm:dataModel>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A6870-67D2-4DE0-95DD-9E0AC8A0C94A}" type="datetimeFigureOut">
              <a:rPr lang="en-GB" smtClean="0"/>
              <a:pPr/>
              <a:t>11/04/2014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F0C317-C108-42BE-9AAA-95729CF00297}" type="slidenum">
              <a:rPr lang="en-GB" smtClean="0"/>
              <a:pPr/>
              <a:t>‹#›</a:t>
            </a:fld>
            <a:endParaRPr lang="en-GB"/>
          </a:p>
        </p:txBody>
      </p:sp>
    </p:spTree>
    <p:extLst>
      <p:ext uri="{BB962C8B-B14F-4D97-AF65-F5344CB8AC3E}">
        <p14:creationId xmlns="" xmlns:p14="http://schemas.microsoft.com/office/powerpoint/2010/main" val="185590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F0C317-C108-42BE-9AAA-95729CF00297}"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0472442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282433745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77666350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96184394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0900959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1020032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274B3BA1-FF78-46FC-A915-646825990621}"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4182401508"/>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4B3BA1-FF78-46FC-A915-646825990621}"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07178140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B3BA1-FF78-46FC-A915-646825990621}"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279027556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28788326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27437243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3456388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03633866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531342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086012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58566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540638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256699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48296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193730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1971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24004564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78719969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7052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6922797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5039344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37857708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9510987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9043393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233110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790930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5834266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17039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8BB7F6A-2867-439C-9A4D-2FD0E495E445}" type="datetimeFigureOut">
              <a:rPr lang="en-US" smtClean="0"/>
              <a:pPr/>
              <a:t>4/11/2014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dirty="0"/>
          </a:p>
        </p:txBody>
      </p:sp>
    </p:spTree>
    <p:extLst>
      <p:ext uri="{BB962C8B-B14F-4D97-AF65-F5344CB8AC3E}">
        <p14:creationId xmlns="" xmlns:p14="http://schemas.microsoft.com/office/powerpoint/2010/main" val="129003076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8852465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8785999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256223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17804901"/>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89236382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4772007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1103936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1702466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109639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73206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0541402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47875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663972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274784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223689552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20150359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67369704"/>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4057372"/>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92156279"/>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825056733"/>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12918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BB7F6A-2867-439C-9A4D-2FD0E495E445}"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6213341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982830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31464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6149441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671959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05323362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8450638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643721026"/>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53118439"/>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1891725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66160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BB7F6A-2867-439C-9A4D-2FD0E495E445}"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296840071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8613850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712758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9943409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0160579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7197838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34180547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9559863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71548353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335402484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76610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B7F6A-2867-439C-9A4D-2FD0E495E445}"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62546069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0101317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408348279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1095946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55063838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69810097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0000526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295720301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 xmlns:p14="http://schemas.microsoft.com/office/powerpoint/2010/main" val="157285786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78004660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516326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362262542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76824465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43188698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A92533-F3EB-4779-8E9C-0548A39DD9A7}"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4732447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A92533-F3EB-4779-8E9C-0548A39DD9A7}"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99584128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92533-F3EB-4779-8E9C-0548A39DD9A7}"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7013366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373166403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77959069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21814939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254879646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872819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 xmlns:p14="http://schemas.microsoft.com/office/powerpoint/2010/main" val="19040827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25136075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21787943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7433790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B36D5-437A-4D6D-BBCA-089DE220AC13}" type="datetimeFigureOut">
              <a:rPr lang="en-US" smtClean="0"/>
              <a:pPr/>
              <a:t>4/11/2014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3358748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B36D5-437A-4D6D-BBCA-089DE220AC13}" type="datetimeFigureOut">
              <a:rPr lang="en-US" smtClean="0"/>
              <a:pPr/>
              <a:t>4/11/2014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15062957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B36D5-437A-4D6D-BBCA-089DE220AC13}" type="datetimeFigureOut">
              <a:rPr lang="en-US" smtClean="0"/>
              <a:pPr/>
              <a:t>4/11/2014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16070048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64177981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391672552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234338527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801826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2.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6.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4.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image" Target="../media/image3.png"/><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4.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6" Type="http://schemas.openxmlformats.org/officeDocument/2006/relationships/image" Target="../media/image2.png"/><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image" Target="../media/image6.png"/><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7.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286000"/>
            <a:ext cx="8229600" cy="3840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B7F6A-2867-439C-9A4D-2FD0E495E445}"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37113-2F3E-4400-9792-506CD95B94E0}" type="slidenum">
              <a:rPr lang="en-US" smtClean="0"/>
              <a:pPr/>
              <a:t>‹#›</a:t>
            </a:fld>
            <a:endParaRPr lang="en-US"/>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7200" y="508636"/>
            <a:ext cx="1864785" cy="548640"/>
          </a:xfrm>
          <a:prstGeom prst="rect">
            <a:avLst/>
          </a:prstGeom>
        </p:spPr>
      </p:pic>
      <p:sp>
        <p:nvSpPr>
          <p:cNvPr id="16" name="Rectangle 15"/>
          <p:cNvSpPr/>
          <p:nvPr userDrawn="1"/>
        </p:nvSpPr>
        <p:spPr>
          <a:xfrm flipV="1">
            <a:off x="-10885" y="2"/>
            <a:ext cx="9154886"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457200" y="1286256"/>
            <a:ext cx="8229600" cy="914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24" name="Picture 23"/>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1608393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B3BA1-FF78-46FC-A915-646825990621}"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6AD7F-EA93-49C0-9AC0-85E4A969C23B}" type="slidenum">
              <a:rPr lang="en-US" smtClean="0"/>
              <a:pPr/>
              <a:t>‹#›</a:t>
            </a:fld>
            <a:endParaRPr lang="en-US"/>
          </a:p>
        </p:txBody>
      </p:sp>
    </p:spTree>
    <p:extLst>
      <p:ext uri="{BB962C8B-B14F-4D97-AF65-F5344CB8AC3E}">
        <p14:creationId xmlns="" xmlns:p14="http://schemas.microsoft.com/office/powerpoint/2010/main" val="192372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0" y="295656"/>
            <a:ext cx="693724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sp>
        <p:nvSpPr>
          <p:cNvPr id="12" name="Rectangle 11"/>
          <p:cNvSpPr/>
          <p:nvPr userDrawn="1"/>
        </p:nvSpPr>
        <p:spPr>
          <a:xfrm flipV="1">
            <a:off x="0" y="2"/>
            <a:ext cx="69342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pic>
        <p:nvPicPr>
          <p:cNvPr id="16" name="Picture 15"/>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624722303"/>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457200" y="304800"/>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1" name="Picture 10"/>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307887177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 xmlns:a14="http://schemas.microsoft.com/office/drawing/2010/main" val="0"/>
              </a:ext>
            </a:extLst>
          </a:blip>
          <a:srcRect l="24052" r="1"/>
          <a:stretch/>
        </p:blipFill>
        <p:spPr>
          <a:xfrm>
            <a:off x="2130714" y="5357885"/>
            <a:ext cx="7013285" cy="2414515"/>
          </a:xfrm>
          <a:prstGeom prst="rect">
            <a:avLst/>
          </a:prstGeom>
        </p:spPr>
      </p:pic>
      <p:pic>
        <p:nvPicPr>
          <p:cNvPr id="9" name="Picture 8"/>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2130714" y="457200"/>
            <a:ext cx="84078" cy="5669280"/>
          </a:xfrm>
          <a:prstGeom prst="rect">
            <a:avLst/>
          </a:prstGeom>
        </p:spPr>
      </p:pic>
      <p:sp>
        <p:nvSpPr>
          <p:cNvPr id="11" name="Rectangle 10"/>
          <p:cNvSpPr/>
          <p:nvPr userDrawn="1"/>
        </p:nvSpPr>
        <p:spPr>
          <a:xfrm flipV="1">
            <a:off x="0" y="2"/>
            <a:ext cx="699516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5"/>
            <a:ext cx="699516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p:cNvPicPr>
            <a:picLocks noChangeAspect="1"/>
          </p:cNvPicPr>
          <p:nvPr userDrawn="1"/>
        </p:nvPicPr>
        <p:blipFill>
          <a:blip r:embed="rId16"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1243029044"/>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6106" y="457200"/>
            <a:ext cx="1645920" cy="484247"/>
          </a:xfrm>
          <a:prstGeom prst="rect">
            <a:avLst/>
          </a:prstGeom>
        </p:spPr>
      </p:pic>
      <p:sp>
        <p:nvSpPr>
          <p:cNvPr id="11" name="Rectangle 10"/>
          <p:cNvSpPr/>
          <p:nvPr userDrawn="1"/>
        </p:nvSpPr>
        <p:spPr>
          <a:xfrm flipV="1">
            <a:off x="0" y="2"/>
            <a:ext cx="91440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4"/>
            <a:ext cx="914399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180986051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56106" y="457200"/>
            <a:ext cx="1645920" cy="484247"/>
          </a:xfrm>
          <a:prstGeom prst="rect">
            <a:avLst/>
          </a:prstGeom>
        </p:spPr>
      </p:pic>
      <p:sp>
        <p:nvSpPr>
          <p:cNvPr id="13" name="Rectangle 12"/>
          <p:cNvSpPr/>
          <p:nvPr userDrawn="1"/>
        </p:nvSpPr>
        <p:spPr>
          <a:xfrm>
            <a:off x="456106" y="259079"/>
            <a:ext cx="8230694"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1" y="5005328"/>
            <a:ext cx="9144001" cy="3148072"/>
          </a:xfrm>
          <a:prstGeom prst="rect">
            <a:avLst/>
          </a:prstGeom>
        </p:spPr>
      </p:pic>
    </p:spTree>
    <p:extLst>
      <p:ext uri="{BB962C8B-B14F-4D97-AF65-F5344CB8AC3E}">
        <p14:creationId xmlns="" xmlns:p14="http://schemas.microsoft.com/office/powerpoint/2010/main" val="2011729472"/>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10" name="Rectangle 9"/>
          <p:cNvSpPr/>
          <p:nvPr userDrawn="1"/>
        </p:nvSpPr>
        <p:spPr>
          <a:xfrm>
            <a:off x="457200" y="295656"/>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 xmlns:a14="http://schemas.microsoft.com/office/drawing/2010/main" val="0"/>
              </a:ext>
            </a:extLst>
          </a:blip>
          <a:srcRect l="23630"/>
          <a:stretch/>
        </p:blipFill>
        <p:spPr>
          <a:xfrm>
            <a:off x="2214792" y="5562600"/>
            <a:ext cx="7157808" cy="2468880"/>
          </a:xfrm>
          <a:prstGeom prst="rect">
            <a:avLst/>
          </a:prstGeom>
        </p:spPr>
      </p:pic>
      <p:pic>
        <p:nvPicPr>
          <p:cNvPr id="9" name="Picture 8"/>
          <p:cNvPicPr>
            <a:picLocks noChangeAspect="1"/>
          </p:cNvPicPr>
          <p:nvPr userDrawn="1"/>
        </p:nvPicPr>
        <p:blipFill>
          <a:blip r:embed="rId15" cstate="print">
            <a:extLst>
              <a:ext uri="{28A0092B-C50C-407E-A947-70E740481C1C}">
                <a14:useLocalDpi xmlns="" xmlns:a14="http://schemas.microsoft.com/office/drawing/2010/main" val="0"/>
              </a:ext>
            </a:extLst>
          </a:blip>
          <a:stretch>
            <a:fillRect/>
          </a:stretch>
        </p:blipFill>
        <p:spPr>
          <a:xfrm>
            <a:off x="2130714" y="457200"/>
            <a:ext cx="84078" cy="5669280"/>
          </a:xfrm>
          <a:prstGeom prst="rect">
            <a:avLst/>
          </a:prstGeom>
        </p:spPr>
      </p:pic>
      <p:pic>
        <p:nvPicPr>
          <p:cNvPr id="13" name="Picture 12"/>
          <p:cNvPicPr>
            <a:picLocks noChangeAspect="1"/>
          </p:cNvPicPr>
          <p:nvPr userDrawn="1"/>
        </p:nvPicPr>
        <p:blipFill>
          <a:blip r:embed="rId16" cstate="print">
            <a:extLst>
              <a:ext uri="{28A0092B-C50C-407E-A947-70E740481C1C}">
                <a14:useLocalDpi xmlns="" xmlns:a14="http://schemas.microsoft.com/office/drawing/2010/main" val="0"/>
              </a:ext>
            </a:extLst>
          </a:blip>
          <a:stretch>
            <a:fillRect/>
          </a:stretch>
        </p:blipFill>
        <p:spPr>
          <a:xfrm>
            <a:off x="7239000" y="655117"/>
            <a:ext cx="1371600" cy="716483"/>
          </a:xfrm>
          <a:prstGeom prst="rect">
            <a:avLst/>
          </a:prstGeom>
        </p:spPr>
      </p:pic>
    </p:spTree>
    <p:extLst>
      <p:ext uri="{BB962C8B-B14F-4D97-AF65-F5344CB8AC3E}">
        <p14:creationId xmlns="" xmlns:p14="http://schemas.microsoft.com/office/powerpoint/2010/main" val="1163869809"/>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92533-F3EB-4779-8E9C-0548A39DD9A7}"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66375-FC46-4BB0-88E2-5579CDB06D5C}" type="slidenum">
              <a:rPr lang="en-US" smtClean="0"/>
              <a:pPr/>
              <a:t>‹#›</a:t>
            </a:fld>
            <a:endParaRPr lang="en-US"/>
          </a:p>
        </p:txBody>
      </p:sp>
    </p:spTree>
    <p:extLst>
      <p:ext uri="{BB962C8B-B14F-4D97-AF65-F5344CB8AC3E}">
        <p14:creationId xmlns="" xmlns:p14="http://schemas.microsoft.com/office/powerpoint/2010/main" val="1686420034"/>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36D5-437A-4D6D-BBCA-089DE220AC13}" type="datetimeFigureOut">
              <a:rPr lang="en-US" smtClean="0"/>
              <a:pPr/>
              <a:t>4/11/2014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28A34-41F8-483E-9317-9DEB68ADFFDC}" type="slidenum">
              <a:rPr lang="en-US" smtClean="0"/>
              <a:pPr/>
              <a:t>‹#›</a:t>
            </a:fld>
            <a:endParaRPr lang="en-US"/>
          </a:p>
        </p:txBody>
      </p:sp>
    </p:spTree>
    <p:extLst>
      <p:ext uri="{BB962C8B-B14F-4D97-AF65-F5344CB8AC3E}">
        <p14:creationId xmlns="" xmlns:p14="http://schemas.microsoft.com/office/powerpoint/2010/main" val="134594880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0" y="1447800"/>
            <a:ext cx="9144000" cy="5105400"/>
          </a:xfrm>
        </p:spPr>
        <p:txBody>
          <a:bodyPr>
            <a:normAutofit/>
          </a:bodyPr>
          <a:lstStyle/>
          <a:p>
            <a:pPr algn="l"/>
            <a:r>
              <a:rPr lang="en-GB" sz="4000" b="1" u="sng" dirty="0" smtClean="0"/>
              <a:t>Participatory Governance Assessment </a:t>
            </a:r>
          </a:p>
          <a:p>
            <a:pPr algn="l"/>
            <a:r>
              <a:rPr lang="en-GB" sz="4000" b="1" u="sng" dirty="0" smtClean="0"/>
              <a:t>for REDD+ (PGA) in Nigeria:</a:t>
            </a:r>
            <a:r>
              <a:rPr lang="en-GB" sz="4000" b="1" dirty="0" smtClean="0"/>
              <a:t> </a:t>
            </a:r>
          </a:p>
          <a:p>
            <a:pPr algn="l">
              <a:buFontTx/>
              <a:buChar char="-"/>
            </a:pPr>
            <a:r>
              <a:rPr lang="en-GB" sz="4000" b="1" dirty="0" smtClean="0"/>
              <a:t>Approach and status</a:t>
            </a:r>
          </a:p>
          <a:p>
            <a:pPr algn="l">
              <a:buFontTx/>
              <a:buChar char="-"/>
            </a:pPr>
            <a:r>
              <a:rPr lang="en-GB" sz="4000" b="1" dirty="0" smtClean="0"/>
              <a:t>Objectives of </a:t>
            </a:r>
            <a:r>
              <a:rPr lang="en-GB" sz="4000" b="1" dirty="0" smtClean="0"/>
              <a:t>training on governance </a:t>
            </a:r>
            <a:r>
              <a:rPr lang="en-GB" sz="4000" b="1" dirty="0" smtClean="0"/>
              <a:t>indicators and data </a:t>
            </a:r>
            <a:r>
              <a:rPr lang="en-GB" sz="4000" b="1" dirty="0" smtClean="0"/>
              <a:t>collection</a:t>
            </a:r>
            <a:endParaRPr lang="en-GB" sz="2000" b="1" dirty="0" smtClean="0"/>
          </a:p>
          <a:p>
            <a:pPr algn="r"/>
            <a:endParaRPr lang="en-GB" sz="2000" b="1" dirty="0" smtClean="0"/>
          </a:p>
          <a:p>
            <a:pPr algn="r"/>
            <a:endParaRPr lang="en-GB" sz="2000" b="1" dirty="0" smtClean="0"/>
          </a:p>
          <a:p>
            <a:pPr algn="r"/>
            <a:r>
              <a:rPr lang="en-GB" sz="2000" b="1" dirty="0" err="1" smtClean="0"/>
              <a:t>Boje</a:t>
            </a:r>
            <a:r>
              <a:rPr lang="en-GB" sz="2000" b="1" dirty="0" smtClean="0"/>
              <a:t>, </a:t>
            </a:r>
            <a:r>
              <a:rPr lang="en-GB" sz="2000" b="1" dirty="0" smtClean="0"/>
              <a:t>25 </a:t>
            </a:r>
            <a:r>
              <a:rPr lang="en-GB" sz="2000" b="1" dirty="0" smtClean="0"/>
              <a:t>March 2014</a:t>
            </a:r>
            <a:endParaRPr lang="en-GB" sz="2000" b="1" dirty="0" smtClean="0">
              <a:solidFill>
                <a:schemeClr val="tx1"/>
              </a:solidFill>
            </a:endParaRPr>
          </a:p>
        </p:txBody>
      </p:sp>
    </p:spTree>
    <p:extLst>
      <p:ext uri="{BB962C8B-B14F-4D97-AF65-F5344CB8AC3E}">
        <p14:creationId xmlns="" xmlns:p14="http://schemas.microsoft.com/office/powerpoint/2010/main" val="3940316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Grp="1" noChangeArrowheads="1"/>
          </p:cNvSpPr>
          <p:nvPr>
            <p:ph type="title"/>
          </p:nvPr>
        </p:nvSpPr>
        <p:spPr>
          <a:xfrm>
            <a:off x="0" y="304800"/>
            <a:ext cx="9144000" cy="1600200"/>
          </a:xfrm>
        </p:spPr>
        <p:txBody>
          <a:bodyPr>
            <a:normAutofit/>
          </a:bodyPr>
          <a:lstStyle/>
          <a:p>
            <a:pPr>
              <a:defRPr/>
            </a:pPr>
            <a:r>
              <a:rPr lang="es-ES" sz="3200" b="1" dirty="0" smtClean="0">
                <a:latin typeface="+mn-lt"/>
                <a:ea typeface="+mn-ea"/>
                <a:cs typeface="+mn-cs"/>
              </a:rPr>
              <a:t/>
            </a:r>
            <a:br>
              <a:rPr lang="es-ES" sz="3200" b="1" dirty="0" smtClean="0">
                <a:latin typeface="+mn-lt"/>
                <a:ea typeface="+mn-ea"/>
                <a:cs typeface="+mn-cs"/>
              </a:rPr>
            </a:br>
            <a:r>
              <a:rPr lang="es-ES" sz="3200" b="1" dirty="0" err="1" smtClean="0">
                <a:latin typeface="+mn-lt"/>
                <a:ea typeface="+mn-ea"/>
                <a:cs typeface="+mn-cs"/>
              </a:rPr>
              <a:t>The</a:t>
            </a:r>
            <a:r>
              <a:rPr lang="es-ES" sz="3200" b="1" dirty="0" smtClean="0">
                <a:latin typeface="+mn-lt"/>
                <a:ea typeface="+mn-ea"/>
                <a:cs typeface="+mn-cs"/>
              </a:rPr>
              <a:t> </a:t>
            </a:r>
            <a:r>
              <a:rPr lang="es-ES" sz="3200" b="1" dirty="0" err="1" smtClean="0">
                <a:latin typeface="+mn-lt"/>
                <a:ea typeface="+mn-ea"/>
                <a:cs typeface="+mn-cs"/>
              </a:rPr>
              <a:t>double</a:t>
            </a:r>
            <a:r>
              <a:rPr lang="es-ES" sz="3200" b="1" dirty="0" smtClean="0">
                <a:latin typeface="+mn-lt"/>
                <a:ea typeface="+mn-ea"/>
                <a:cs typeface="+mn-cs"/>
              </a:rPr>
              <a:t> </a:t>
            </a:r>
            <a:r>
              <a:rPr lang="es-ES" sz="3200" b="1" dirty="0" err="1" smtClean="0">
                <a:latin typeface="+mn-lt"/>
                <a:ea typeface="+mn-ea"/>
                <a:cs typeface="+mn-cs"/>
              </a:rPr>
              <a:t>purpose</a:t>
            </a:r>
            <a:r>
              <a:rPr lang="es-ES" sz="3200" b="1" dirty="0" smtClean="0">
                <a:latin typeface="+mn-lt"/>
                <a:ea typeface="+mn-ea"/>
                <a:cs typeface="+mn-cs"/>
              </a:rPr>
              <a:t> of </a:t>
            </a:r>
            <a:r>
              <a:rPr lang="es-ES" sz="3200" b="1" dirty="0" err="1" smtClean="0">
                <a:latin typeface="+mn-lt"/>
                <a:ea typeface="+mn-ea"/>
                <a:cs typeface="+mn-cs"/>
              </a:rPr>
              <a:t>participatory</a:t>
            </a:r>
            <a:r>
              <a:rPr lang="es-ES" sz="3200" b="1" dirty="0" smtClean="0">
                <a:latin typeface="+mn-lt"/>
                <a:ea typeface="+mn-ea"/>
                <a:cs typeface="+mn-cs"/>
              </a:rPr>
              <a:t> </a:t>
            </a:r>
            <a:r>
              <a:rPr lang="es-ES" sz="3200" b="1" dirty="0" err="1" smtClean="0">
                <a:latin typeface="+mn-lt"/>
                <a:ea typeface="+mn-ea"/>
                <a:cs typeface="+mn-cs"/>
              </a:rPr>
              <a:t>governance</a:t>
            </a:r>
            <a:r>
              <a:rPr lang="es-ES" sz="3200" b="1" dirty="0" smtClean="0">
                <a:latin typeface="+mn-lt"/>
                <a:ea typeface="+mn-ea"/>
                <a:cs typeface="+mn-cs"/>
              </a:rPr>
              <a:t> </a:t>
            </a:r>
            <a:r>
              <a:rPr lang="es-ES" sz="3200" b="1" dirty="0" err="1" smtClean="0">
                <a:latin typeface="+mn-lt"/>
                <a:ea typeface="+mn-ea"/>
                <a:cs typeface="+mn-cs"/>
              </a:rPr>
              <a:t>assessments</a:t>
            </a:r>
            <a:r>
              <a:rPr lang="es-ES" sz="3200" b="1" dirty="0" smtClean="0">
                <a:latin typeface="+mn-lt"/>
                <a:ea typeface="+mn-ea"/>
                <a:cs typeface="+mn-cs"/>
              </a:rPr>
              <a:t>:</a:t>
            </a:r>
            <a:endParaRPr lang="en-GB" sz="3200" b="1" dirty="0">
              <a:latin typeface="Myriad Pro" pitchFamily="34" charset="0"/>
            </a:endParaRPr>
          </a:p>
        </p:txBody>
      </p:sp>
      <p:sp>
        <p:nvSpPr>
          <p:cNvPr id="8" name="Rectangle 3"/>
          <p:cNvSpPr>
            <a:spLocks noGrp="1" noChangeArrowheads="1"/>
          </p:cNvSpPr>
          <p:nvPr>
            <p:ph idx="1"/>
          </p:nvPr>
        </p:nvSpPr>
        <p:spPr>
          <a:xfrm>
            <a:off x="1477963" y="4038600"/>
            <a:ext cx="6375400" cy="688975"/>
          </a:xfrm>
          <a:ln w="19050">
            <a:solidFill>
              <a:srgbClr val="0099CC"/>
            </a:solidFill>
          </a:ln>
        </p:spPr>
        <p:txBody>
          <a:bodyPr anchor="ctr">
            <a:normAutofit fontScale="77500" lnSpcReduction="20000"/>
          </a:bodyPr>
          <a:lstStyle/>
          <a:p>
            <a:pPr algn="ctr">
              <a:buFont typeface="Arial" charset="0"/>
              <a:buNone/>
              <a:defRPr/>
            </a:pPr>
            <a:r>
              <a:rPr lang="en-US" b="1" dirty="0" smtClean="0"/>
              <a:t>PARTICIPATORY GOVERNANCE ASSESSMENT</a:t>
            </a:r>
            <a:endParaRPr lang="en-GB" b="1" dirty="0" smtClean="0">
              <a:latin typeface="Myriad Pro" pitchFamily="34" charset="0"/>
            </a:endParaRPr>
          </a:p>
        </p:txBody>
      </p:sp>
      <p:grpSp>
        <p:nvGrpSpPr>
          <p:cNvPr id="9" name="Group 4"/>
          <p:cNvGrpSpPr>
            <a:grpSpLocks/>
          </p:cNvGrpSpPr>
          <p:nvPr/>
        </p:nvGrpSpPr>
        <p:grpSpPr bwMode="auto">
          <a:xfrm>
            <a:off x="1701800" y="5334000"/>
            <a:ext cx="5337175" cy="1392237"/>
            <a:chOff x="3497385" y="1935458"/>
            <a:chExt cx="2006354" cy="2006354"/>
          </a:xfrm>
        </p:grpSpPr>
        <p:sp>
          <p:nvSpPr>
            <p:cNvPr id="10" name="Oval 9"/>
            <p:cNvSpPr/>
            <p:nvPr/>
          </p:nvSpPr>
          <p:spPr>
            <a:xfrm>
              <a:off x="3497385" y="1935458"/>
              <a:ext cx="2006354" cy="2006354"/>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Oval 4"/>
            <p:cNvSpPr/>
            <p:nvPr/>
          </p:nvSpPr>
          <p:spPr>
            <a:xfrm>
              <a:off x="3790998" y="2665249"/>
              <a:ext cx="1419128" cy="1098119"/>
            </a:xfrm>
            <a:prstGeom prst="rect">
              <a:avLst/>
            </a:prstGeom>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800100">
                <a:lnSpc>
                  <a:spcPct val="90000"/>
                </a:lnSpc>
                <a:spcAft>
                  <a:spcPct val="35000"/>
                </a:spcAft>
                <a:defRPr/>
              </a:pPr>
              <a:r>
                <a:rPr lang="es-ES" sz="2400" b="1" dirty="0" err="1" smtClean="0"/>
                <a:t>Strengthen</a:t>
              </a:r>
              <a:r>
                <a:rPr lang="es-ES" sz="2400" b="1" dirty="0" smtClean="0"/>
                <a:t> </a:t>
              </a:r>
              <a:r>
                <a:rPr lang="es-ES" sz="2400" b="1" dirty="0" err="1" smtClean="0"/>
                <a:t>the</a:t>
              </a:r>
              <a:r>
                <a:rPr lang="es-ES" sz="2400" b="1" dirty="0" smtClean="0"/>
                <a:t> </a:t>
              </a:r>
              <a:r>
                <a:rPr lang="es-ES" sz="2400" b="1" dirty="0" err="1" smtClean="0"/>
                <a:t>demand</a:t>
              </a:r>
              <a:r>
                <a:rPr lang="es-ES" sz="2400" b="1" dirty="0" smtClean="0"/>
                <a:t> </a:t>
              </a:r>
              <a:r>
                <a:rPr lang="es-ES" sz="2400" b="1" dirty="0" err="1" smtClean="0"/>
                <a:t>for</a:t>
              </a:r>
              <a:r>
                <a:rPr lang="es-ES" sz="2400" b="1" dirty="0" smtClean="0"/>
                <a:t> </a:t>
              </a:r>
              <a:r>
                <a:rPr lang="es-ES" sz="2400" b="1" dirty="0" err="1" smtClean="0"/>
                <a:t>governance</a:t>
              </a:r>
              <a:r>
                <a:rPr lang="es-ES" sz="2400" b="1" dirty="0" smtClean="0"/>
                <a:t> (</a:t>
              </a:r>
              <a:r>
                <a:rPr lang="es-ES" sz="2400" b="1" dirty="0" err="1" smtClean="0"/>
                <a:t>accountability</a:t>
              </a:r>
              <a:r>
                <a:rPr lang="es-ES" sz="2400" b="1" dirty="0" smtClean="0"/>
                <a:t> </a:t>
              </a:r>
              <a:r>
                <a:rPr lang="es-ES" sz="2400" b="1" dirty="0" err="1" smtClean="0"/>
                <a:t>mechanism</a:t>
              </a:r>
              <a:r>
                <a:rPr lang="es-ES" sz="2400" b="1" dirty="0" smtClean="0"/>
                <a:t>)</a:t>
              </a:r>
              <a:endParaRPr lang="es-ES" sz="2400" b="1" dirty="0"/>
            </a:p>
            <a:p>
              <a:pPr algn="ctr" defTabSz="800100">
                <a:lnSpc>
                  <a:spcPct val="90000"/>
                </a:lnSpc>
                <a:spcAft>
                  <a:spcPct val="35000"/>
                </a:spcAft>
                <a:defRPr/>
              </a:pPr>
              <a:endParaRPr lang="en-US" sz="2400" b="1" dirty="0"/>
            </a:p>
          </p:txBody>
        </p:sp>
      </p:grpSp>
      <p:grpSp>
        <p:nvGrpSpPr>
          <p:cNvPr id="12" name="Group 7"/>
          <p:cNvGrpSpPr>
            <a:grpSpLocks/>
          </p:cNvGrpSpPr>
          <p:nvPr/>
        </p:nvGrpSpPr>
        <p:grpSpPr bwMode="auto">
          <a:xfrm>
            <a:off x="1754188" y="1808162"/>
            <a:ext cx="5337175" cy="1544638"/>
            <a:chOff x="3497385" y="1611720"/>
            <a:chExt cx="2006354" cy="2006353"/>
          </a:xfrm>
        </p:grpSpPr>
        <p:sp>
          <p:nvSpPr>
            <p:cNvPr id="13" name="Oval 12"/>
            <p:cNvSpPr/>
            <p:nvPr/>
          </p:nvSpPr>
          <p:spPr>
            <a:xfrm>
              <a:off x="3497385" y="1611720"/>
              <a:ext cx="2006354" cy="2006353"/>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Oval 4"/>
            <p:cNvSpPr/>
            <p:nvPr/>
          </p:nvSpPr>
          <p:spPr>
            <a:xfrm>
              <a:off x="3790998" y="2420978"/>
              <a:ext cx="1419128" cy="1098118"/>
            </a:xfrm>
            <a:prstGeom prst="rect">
              <a:avLst/>
            </a:prstGeom>
          </p:spPr>
          <p:style>
            <a:lnRef idx="0">
              <a:scrgbClr r="0" g="0" b="0"/>
            </a:lnRef>
            <a:fillRef idx="0">
              <a:scrgbClr r="0" g="0" b="0"/>
            </a:fillRef>
            <a:effectRef idx="0">
              <a:scrgbClr r="0" g="0" b="0"/>
            </a:effectRef>
            <a:fontRef idx="minor">
              <a:schemeClr val="lt1"/>
            </a:fontRef>
          </p:style>
          <p:txBody>
            <a:bodyPr lIns="22860" tIns="22860" rIns="22860" bIns="22860" spcCol="1270" anchor="ctr"/>
            <a:lstStyle/>
            <a:p>
              <a:pPr algn="ctr" defTabSz="800100">
                <a:lnSpc>
                  <a:spcPct val="90000"/>
                </a:lnSpc>
                <a:spcAft>
                  <a:spcPct val="35000"/>
                </a:spcAft>
                <a:defRPr/>
              </a:pPr>
              <a:r>
                <a:rPr lang="es-ES" sz="2400" b="1" dirty="0" err="1" smtClean="0"/>
                <a:t>Strengthen</a:t>
              </a:r>
              <a:r>
                <a:rPr lang="es-ES" sz="2400" b="1" dirty="0" smtClean="0"/>
                <a:t> </a:t>
              </a:r>
              <a:r>
                <a:rPr lang="es-ES" sz="2400" b="1" dirty="0" err="1" smtClean="0"/>
                <a:t>the</a:t>
              </a:r>
              <a:r>
                <a:rPr lang="es-ES" sz="2400" b="1" dirty="0" smtClean="0"/>
                <a:t> </a:t>
              </a:r>
              <a:r>
                <a:rPr lang="es-ES" sz="2400" b="1" u="sng" dirty="0" err="1" smtClean="0"/>
                <a:t>supply</a:t>
              </a:r>
              <a:r>
                <a:rPr lang="es-ES" sz="2400" b="1" dirty="0" smtClean="0"/>
                <a:t> of </a:t>
              </a:r>
              <a:r>
                <a:rPr lang="es-ES" sz="2400" b="1" dirty="0" err="1" smtClean="0"/>
                <a:t>governance</a:t>
              </a:r>
              <a:r>
                <a:rPr lang="es-ES" sz="2400" b="1" dirty="0" smtClean="0"/>
                <a:t> (</a:t>
              </a:r>
              <a:r>
                <a:rPr lang="es-ES" sz="2400" b="1" dirty="0" err="1" smtClean="0"/>
                <a:t>evidence-based</a:t>
              </a:r>
              <a:r>
                <a:rPr lang="es-ES" sz="2400" b="1" dirty="0" smtClean="0"/>
                <a:t> </a:t>
              </a:r>
              <a:r>
                <a:rPr lang="es-ES" sz="2400" b="1" dirty="0" err="1" smtClean="0"/>
                <a:t>policy-making</a:t>
              </a:r>
              <a:r>
                <a:rPr lang="es-ES" sz="2400" b="1" dirty="0" smtClean="0"/>
                <a:t>)</a:t>
              </a:r>
              <a:endParaRPr lang="en-US" sz="2400" b="1" dirty="0"/>
            </a:p>
            <a:p>
              <a:pPr algn="ctr" defTabSz="800100">
                <a:lnSpc>
                  <a:spcPct val="90000"/>
                </a:lnSpc>
                <a:spcAft>
                  <a:spcPct val="35000"/>
                </a:spcAft>
                <a:defRPr/>
              </a:pPr>
              <a:endParaRPr lang="en-US" sz="2400" b="1" dirty="0"/>
            </a:p>
          </p:txBody>
        </p:sp>
      </p:grpSp>
      <p:sp>
        <p:nvSpPr>
          <p:cNvPr id="15" name="Up-Down Arrow 14"/>
          <p:cNvSpPr/>
          <p:nvPr/>
        </p:nvSpPr>
        <p:spPr>
          <a:xfrm>
            <a:off x="4170363" y="3376613"/>
            <a:ext cx="388937" cy="66198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6" name="Up-Down Arrow 15"/>
          <p:cNvSpPr/>
          <p:nvPr/>
        </p:nvSpPr>
        <p:spPr>
          <a:xfrm>
            <a:off x="4176713" y="4724400"/>
            <a:ext cx="388937" cy="66198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extLst>
      <p:ext uri="{BB962C8B-B14F-4D97-AF65-F5344CB8AC3E}">
        <p14:creationId xmlns="" xmlns:p14="http://schemas.microsoft.com/office/powerpoint/2010/main" val="4171820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838200"/>
          </a:xfrm>
        </p:spPr>
        <p:txBody>
          <a:bodyPr>
            <a:normAutofit/>
          </a:bodyPr>
          <a:lstStyle/>
          <a:p>
            <a:pPr marL="0" indent="0" algn="ctr">
              <a:buNone/>
              <a:defRPr/>
            </a:pPr>
            <a:r>
              <a:rPr lang="en-GB" sz="4000" b="1" dirty="0" smtClean="0">
                <a:solidFill>
                  <a:schemeClr val="accent3">
                    <a:lumMod val="50000"/>
                  </a:schemeClr>
                </a:solidFill>
              </a:rPr>
              <a:t>in Nigeria...</a:t>
            </a:r>
          </a:p>
          <a:p>
            <a:pPr marL="0" indent="0" algn="ctr">
              <a:buNone/>
              <a:defRPr/>
            </a:pPr>
            <a:endParaRPr lang="en-GB" sz="4000" b="1" dirty="0" smtClean="0">
              <a:solidFill>
                <a:schemeClr val="accent3">
                  <a:lumMod val="50000"/>
                </a:schemeClr>
              </a:solidFill>
            </a:endParaRPr>
          </a:p>
        </p:txBody>
      </p:sp>
      <p:graphicFrame>
        <p:nvGraphicFramePr>
          <p:cNvPr id="4" name="Content Placeholder 3"/>
          <p:cNvGraphicFramePr>
            <a:graphicFrameLocks/>
          </p:cNvGraphicFramePr>
          <p:nvPr/>
        </p:nvGraphicFramePr>
        <p:xfrm>
          <a:off x="162838" y="5305816"/>
          <a:ext cx="8981162" cy="1399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own Arrow 4"/>
          <p:cNvSpPr/>
          <p:nvPr/>
        </p:nvSpPr>
        <p:spPr>
          <a:xfrm>
            <a:off x="4495800" y="5090784"/>
            <a:ext cx="457200" cy="5334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038600" y="4709784"/>
            <a:ext cx="1600200" cy="369332"/>
          </a:xfrm>
          <a:prstGeom prst="rect">
            <a:avLst/>
          </a:prstGeom>
          <a:noFill/>
        </p:spPr>
        <p:txBody>
          <a:bodyPr wrap="square" rtlCol="0">
            <a:spAutoFit/>
          </a:bodyPr>
          <a:lstStyle/>
          <a:p>
            <a:r>
              <a:rPr lang="en-US" b="1" dirty="0" smtClean="0">
                <a:solidFill>
                  <a:srgbClr val="C00000"/>
                </a:solidFill>
              </a:rPr>
              <a:t>Current status</a:t>
            </a:r>
            <a:endParaRPr lang="en-US" b="1" dirty="0">
              <a:solidFill>
                <a:srgbClr val="C00000"/>
              </a:solidFill>
            </a:endParaRPr>
          </a:p>
        </p:txBody>
      </p:sp>
      <p:sp>
        <p:nvSpPr>
          <p:cNvPr id="8" name="TextBox 7"/>
          <p:cNvSpPr txBox="1"/>
          <p:nvPr/>
        </p:nvSpPr>
        <p:spPr>
          <a:xfrm>
            <a:off x="609600" y="3018472"/>
            <a:ext cx="6934200" cy="1477328"/>
          </a:xfrm>
          <a:prstGeom prst="rect">
            <a:avLst/>
          </a:prstGeom>
          <a:noFill/>
          <a:ln>
            <a:noFill/>
          </a:ln>
        </p:spPr>
        <p:txBody>
          <a:bodyPr wrap="square" rtlCol="0">
            <a:spAutoFit/>
          </a:bodyPr>
          <a:lstStyle/>
          <a:p>
            <a:r>
              <a:rPr lang="en-US" b="1" dirty="0" smtClean="0">
                <a:solidFill>
                  <a:schemeClr val="accent1"/>
                </a:solidFill>
              </a:rPr>
              <a:t>1. Broad and informed participation of REDD+ stakeholders</a:t>
            </a:r>
          </a:p>
          <a:p>
            <a:r>
              <a:rPr lang="en-US" b="1" dirty="0" smtClean="0">
                <a:solidFill>
                  <a:schemeClr val="accent1"/>
                </a:solidFill>
              </a:rPr>
              <a:t>2. Harmonization of policy and legal framework for REDD+</a:t>
            </a:r>
          </a:p>
          <a:p>
            <a:r>
              <a:rPr lang="en-US" b="1" dirty="0" smtClean="0">
                <a:solidFill>
                  <a:schemeClr val="accent1"/>
                </a:solidFill>
              </a:rPr>
              <a:t>3. Transparency and accountability of the REDD+ process and finance</a:t>
            </a:r>
          </a:p>
          <a:p>
            <a:r>
              <a:rPr lang="en-US" b="1" dirty="0" smtClean="0">
                <a:solidFill>
                  <a:schemeClr val="accent1"/>
                </a:solidFill>
              </a:rPr>
              <a:t>4. Inter-governmental relations and coordination</a:t>
            </a:r>
          </a:p>
          <a:p>
            <a:endParaRPr lang="en-US" dirty="0">
              <a:solidFill>
                <a:schemeClr val="accent1"/>
              </a:solidFill>
            </a:endParaRPr>
          </a:p>
        </p:txBody>
      </p:sp>
      <p:sp>
        <p:nvSpPr>
          <p:cNvPr id="9" name="Down Arrow 8"/>
          <p:cNvSpPr/>
          <p:nvPr/>
        </p:nvSpPr>
        <p:spPr>
          <a:xfrm>
            <a:off x="3307081" y="4038600"/>
            <a:ext cx="45719" cy="1447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85800" y="4328784"/>
            <a:ext cx="1371600" cy="646331"/>
          </a:xfrm>
          <a:prstGeom prst="rect">
            <a:avLst/>
          </a:prstGeom>
          <a:noFill/>
        </p:spPr>
        <p:txBody>
          <a:bodyPr wrap="square" rtlCol="0">
            <a:spAutoFit/>
          </a:bodyPr>
          <a:lstStyle/>
          <a:p>
            <a:r>
              <a:rPr lang="en-US" b="1" dirty="0" smtClean="0">
                <a:solidFill>
                  <a:schemeClr val="accent1"/>
                </a:solidFill>
              </a:rPr>
              <a:t>PGA/REDD+ Committee</a:t>
            </a:r>
            <a:endParaRPr lang="en-US" b="1" dirty="0">
              <a:solidFill>
                <a:schemeClr val="accent1"/>
              </a:solidFill>
            </a:endParaRPr>
          </a:p>
        </p:txBody>
      </p:sp>
      <p:sp>
        <p:nvSpPr>
          <p:cNvPr id="11" name="Down Arrow 10"/>
          <p:cNvSpPr/>
          <p:nvPr/>
        </p:nvSpPr>
        <p:spPr>
          <a:xfrm>
            <a:off x="1706881" y="4876800"/>
            <a:ext cx="45719"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505200" y="4023984"/>
            <a:ext cx="1524000" cy="923330"/>
          </a:xfrm>
          <a:prstGeom prst="rect">
            <a:avLst/>
          </a:prstGeom>
          <a:noFill/>
        </p:spPr>
        <p:txBody>
          <a:bodyPr wrap="square" rtlCol="0">
            <a:spAutoFit/>
          </a:bodyPr>
          <a:lstStyle/>
          <a:p>
            <a:r>
              <a:rPr lang="en-US" b="1" dirty="0" smtClean="0">
                <a:solidFill>
                  <a:schemeClr val="accent1"/>
                </a:solidFill>
              </a:rPr>
              <a:t>Draft indicator set available</a:t>
            </a:r>
            <a:endParaRPr lang="en-US" b="1" dirty="0">
              <a:solidFill>
                <a:schemeClr val="accent1"/>
              </a:solidFill>
            </a:endParaRPr>
          </a:p>
        </p:txBody>
      </p:sp>
      <p:sp>
        <p:nvSpPr>
          <p:cNvPr id="13" name="Down Arrow 12"/>
          <p:cNvSpPr/>
          <p:nvPr/>
        </p:nvSpPr>
        <p:spPr>
          <a:xfrm>
            <a:off x="3992881" y="4876800"/>
            <a:ext cx="45719"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76200" y="1264384"/>
            <a:ext cx="8991600" cy="1938992"/>
          </a:xfrm>
          <a:prstGeom prst="rect">
            <a:avLst/>
          </a:prstGeom>
          <a:noFill/>
          <a:ln>
            <a:noFill/>
          </a:ln>
        </p:spPr>
        <p:txBody>
          <a:bodyPr wrap="square" rtlCol="0">
            <a:spAutoFit/>
          </a:bodyPr>
          <a:lstStyle/>
          <a:p>
            <a:r>
              <a:rPr lang="en-US" sz="2000" b="1" dirty="0" smtClean="0"/>
              <a:t>So far: </a:t>
            </a:r>
          </a:p>
          <a:p>
            <a:pPr>
              <a:buFont typeface="Wingdings" pitchFamily="2" charset="2"/>
              <a:buChar char="ü"/>
            </a:pPr>
            <a:r>
              <a:rPr lang="en-US" sz="2000" b="1" dirty="0" smtClean="0"/>
              <a:t> PGA Committee created</a:t>
            </a:r>
          </a:p>
          <a:p>
            <a:pPr>
              <a:buFont typeface="Wingdings" pitchFamily="2" charset="2"/>
              <a:buChar char="ü"/>
            </a:pPr>
            <a:r>
              <a:rPr lang="en-US" sz="2000" b="1" dirty="0" smtClean="0"/>
              <a:t> Priority governance issues identified</a:t>
            </a:r>
          </a:p>
          <a:p>
            <a:pPr>
              <a:buFont typeface="Wingdings" pitchFamily="2" charset="2"/>
              <a:buChar char="ü"/>
            </a:pPr>
            <a:r>
              <a:rPr lang="en-US" sz="2000" b="1" dirty="0" smtClean="0"/>
              <a:t> Draft indicator set elaborated</a:t>
            </a:r>
          </a:p>
          <a:p>
            <a:pPr>
              <a:buFont typeface="Wingdings" pitchFamily="2" charset="2"/>
              <a:buChar char="ü"/>
            </a:pPr>
            <a:r>
              <a:rPr lang="en-US" sz="2000" b="1" dirty="0" smtClean="0"/>
              <a:t> PGA planning meeting Feb2014</a:t>
            </a:r>
          </a:p>
          <a:p>
            <a:pPr algn="r">
              <a:buFont typeface="Calibri" pitchFamily="34" charset="0"/>
              <a:buChar char="→"/>
            </a:pPr>
            <a:r>
              <a:rPr lang="en-US" sz="2000" b="1" dirty="0" smtClean="0"/>
              <a:t> First PGA cycle to be completed this year</a:t>
            </a:r>
            <a:endParaRPr 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0-#ppt_h/2"/>
                                          </p:val>
                                        </p:tav>
                                        <p:tav tm="100000">
                                          <p:val>
                                            <p:strVal val="#ppt_y"/>
                                          </p:val>
                                        </p:tav>
                                      </p:tavLst>
                                    </p:anim>
                                  </p:childTnLst>
                                </p:cTn>
                              </p:par>
                              <p:par>
                                <p:cTn id="39" presetID="2" presetClass="entr" presetSubtype="1"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ppt_x"/>
                                          </p:val>
                                        </p:tav>
                                        <p:tav tm="100000">
                                          <p:val>
                                            <p:strVal val="#ppt_x"/>
                                          </p:val>
                                        </p:tav>
                                      </p:tavLst>
                                    </p:anim>
                                    <p:anim calcmode="lin" valueType="num">
                                      <p:cBhvr additive="base">
                                        <p:cTn id="42" dur="500" fill="hold"/>
                                        <p:tgtEl>
                                          <p:spTgt spid="13"/>
                                        </p:tgtEl>
                                        <p:attrNameLst>
                                          <p:attrName>ppt_y</p:attrName>
                                        </p:attrNameLst>
                                      </p:cBhvr>
                                      <p:tavLst>
                                        <p:tav tm="0">
                                          <p:val>
                                            <p:strVal val="0-#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8" grpId="0"/>
      <p:bldP spid="9" grpId="0" animBg="1"/>
      <p:bldP spid="10" grpId="0"/>
      <p:bldP spid="11" grpId="0" animBg="1"/>
      <p:bldP spid="12" grpId="0"/>
      <p:bldP spid="13" grpId="0" animBg="1"/>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1828800" y="72321"/>
            <a:ext cx="2824162" cy="70788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National REDD+ Coordinator/ Secretariat</a:t>
            </a:r>
          </a:p>
        </p:txBody>
      </p:sp>
      <p:sp>
        <p:nvSpPr>
          <p:cNvPr id="1027" name="Text Box 3"/>
          <p:cNvSpPr txBox="1">
            <a:spLocks noChangeArrowheads="1"/>
          </p:cNvSpPr>
          <p:nvPr/>
        </p:nvSpPr>
        <p:spPr bwMode="auto">
          <a:xfrm>
            <a:off x="6019800" y="2057400"/>
            <a:ext cx="1676399" cy="707886"/>
          </a:xfrm>
          <a:prstGeom prst="rect">
            <a:avLst/>
          </a:prstGeom>
          <a:solidFill>
            <a:srgbClr val="FFFFFF"/>
          </a:solidFill>
          <a:ln w="25400">
            <a:solidFill>
              <a:schemeClr val="accent3">
                <a:lumMod val="50000"/>
              </a:schemeClr>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accent3">
                    <a:lumMod val="50000"/>
                  </a:schemeClr>
                </a:solidFill>
                <a:effectLst/>
                <a:latin typeface="Calibri" pitchFamily="34" charset="0"/>
                <a:cs typeface="Arial" pitchFamily="34" charset="0"/>
              </a:rPr>
              <a:t>PGA Committee</a:t>
            </a:r>
            <a:endParaRPr kumimoji="0" lang="en-US" sz="1800" b="1" i="0" u="none" strike="noStrike" cap="none" normalizeH="0" baseline="0" dirty="0" smtClean="0">
              <a:ln>
                <a:noFill/>
              </a:ln>
              <a:solidFill>
                <a:schemeClr val="accent3">
                  <a:lumMod val="50000"/>
                </a:schemeClr>
              </a:solidFill>
              <a:effectLst/>
              <a:latin typeface="Arial" pitchFamily="34" charset="0"/>
              <a:cs typeface="Arial" pitchFamily="34" charset="0"/>
            </a:endParaRPr>
          </a:p>
        </p:txBody>
      </p:sp>
      <p:sp>
        <p:nvSpPr>
          <p:cNvPr id="1028" name="Text Box 4"/>
          <p:cNvSpPr txBox="1">
            <a:spLocks noChangeArrowheads="1"/>
          </p:cNvSpPr>
          <p:nvPr/>
        </p:nvSpPr>
        <p:spPr bwMode="auto">
          <a:xfrm>
            <a:off x="5562600" y="76200"/>
            <a:ext cx="2819400" cy="70788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Cross River State Forestry Commission</a:t>
            </a:r>
          </a:p>
        </p:txBody>
      </p:sp>
      <p:sp>
        <p:nvSpPr>
          <p:cNvPr id="1029" name="Text Box 5"/>
          <p:cNvSpPr txBox="1">
            <a:spLocks noChangeArrowheads="1"/>
          </p:cNvSpPr>
          <p:nvPr/>
        </p:nvSpPr>
        <p:spPr bwMode="auto">
          <a:xfrm>
            <a:off x="3048000" y="5257800"/>
            <a:ext cx="5867400" cy="103105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2000" b="1" i="0" u="none" strike="noStrike" cap="none" normalizeH="0" baseline="0" dirty="0" smtClean="0">
                <a:ln>
                  <a:noFill/>
                </a:ln>
                <a:solidFill>
                  <a:schemeClr val="tx2"/>
                </a:solidFill>
                <a:effectLst/>
                <a:latin typeface="Calibri" pitchFamily="34" charset="0"/>
                <a:cs typeface="Arial" pitchFamily="34" charset="0"/>
              </a:rPr>
              <a:t>REDD+ Consultative Network:</a:t>
            </a:r>
          </a:p>
          <a:p>
            <a:pPr marL="0" marR="0" lvl="0" indent="0" algn="ctr" defTabSz="914400" rtl="0" eaLnBrk="1" fontAlgn="base" latinLnBrk="0" hangingPunct="1">
              <a:lnSpc>
                <a:spcPct val="100000"/>
              </a:lnSpc>
              <a:spcBef>
                <a:spcPct val="0"/>
              </a:spcBef>
              <a:buClrTx/>
              <a:buSzTx/>
              <a:buFontTx/>
              <a:buNone/>
              <a:tabLst/>
            </a:pPr>
            <a:r>
              <a:rPr lang="en-US" dirty="0" smtClean="0">
                <a:solidFill>
                  <a:schemeClr val="accent1"/>
                </a:solidFill>
                <a:latin typeface="Calibri" pitchFamily="34" charset="0"/>
                <a:cs typeface="Arial" pitchFamily="34" charset="0"/>
              </a:rPr>
              <a:t>extended group of all relevant stakeholders, from local communities, CRS and other States, etc…</a:t>
            </a:r>
          </a:p>
        </p:txBody>
      </p:sp>
      <p:sp>
        <p:nvSpPr>
          <p:cNvPr id="1030" name="Oval 6"/>
          <p:cNvSpPr>
            <a:spLocks noChangeArrowheads="1"/>
          </p:cNvSpPr>
          <p:nvPr/>
        </p:nvSpPr>
        <p:spPr bwMode="auto">
          <a:xfrm>
            <a:off x="0" y="3581400"/>
            <a:ext cx="1371600" cy="1143000"/>
          </a:xfrm>
          <a:prstGeom prst="ellipse">
            <a:avLst/>
          </a:prstGeom>
          <a:solidFill>
            <a:srgbClr val="FFFFFF"/>
          </a:solidFill>
          <a:ln w="9525">
            <a:solidFill>
              <a:schemeClr val="accent1">
                <a:shade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TextBox 10"/>
          <p:cNvSpPr txBox="1"/>
          <p:nvPr/>
        </p:nvSpPr>
        <p:spPr>
          <a:xfrm>
            <a:off x="3524250" y="2373868"/>
            <a:ext cx="1885950" cy="369332"/>
          </a:xfrm>
          <a:prstGeom prst="rect">
            <a:avLst/>
          </a:prstGeom>
          <a:noFill/>
          <a:ln w="25400">
            <a:solidFill>
              <a:schemeClr val="accent3">
                <a:lumMod val="50000"/>
              </a:schemeClr>
            </a:solidFill>
          </a:ln>
        </p:spPr>
        <p:txBody>
          <a:bodyPr wrap="square" rtlCol="0">
            <a:spAutoFit/>
          </a:bodyPr>
          <a:lstStyle/>
          <a:p>
            <a:r>
              <a:rPr lang="en-US" b="1" dirty="0" smtClean="0">
                <a:solidFill>
                  <a:schemeClr val="accent3">
                    <a:lumMod val="50000"/>
                  </a:schemeClr>
                </a:solidFill>
              </a:rPr>
              <a:t>PGA Coordinator</a:t>
            </a:r>
            <a:endParaRPr lang="en-US" b="1" dirty="0">
              <a:solidFill>
                <a:schemeClr val="accent3">
                  <a:lumMod val="50000"/>
                </a:schemeClr>
              </a:solidFill>
            </a:endParaRPr>
          </a:p>
        </p:txBody>
      </p:sp>
      <p:sp>
        <p:nvSpPr>
          <p:cNvPr id="12" name="TextBox 11"/>
          <p:cNvSpPr txBox="1"/>
          <p:nvPr/>
        </p:nvSpPr>
        <p:spPr>
          <a:xfrm>
            <a:off x="5105400" y="3810000"/>
            <a:ext cx="2057400" cy="369332"/>
          </a:xfrm>
          <a:prstGeom prst="rect">
            <a:avLst/>
          </a:prstGeom>
          <a:noFill/>
          <a:ln w="25400">
            <a:solidFill>
              <a:schemeClr val="accent3">
                <a:lumMod val="50000"/>
              </a:schemeClr>
            </a:solidFill>
          </a:ln>
        </p:spPr>
        <p:txBody>
          <a:bodyPr wrap="square" rtlCol="0">
            <a:spAutoFit/>
          </a:bodyPr>
          <a:lstStyle/>
          <a:p>
            <a:r>
              <a:rPr lang="en-US" b="1" dirty="0" smtClean="0">
                <a:solidFill>
                  <a:schemeClr val="accent3">
                    <a:lumMod val="50000"/>
                  </a:schemeClr>
                </a:solidFill>
              </a:rPr>
              <a:t>PGA Research Team</a:t>
            </a:r>
            <a:endParaRPr lang="en-US" b="1" dirty="0">
              <a:solidFill>
                <a:schemeClr val="accent3">
                  <a:lumMod val="50000"/>
                </a:schemeClr>
              </a:solidFill>
            </a:endParaRPr>
          </a:p>
        </p:txBody>
      </p:sp>
      <p:sp>
        <p:nvSpPr>
          <p:cNvPr id="13" name="TextBox 12"/>
          <p:cNvSpPr txBox="1"/>
          <p:nvPr/>
        </p:nvSpPr>
        <p:spPr>
          <a:xfrm>
            <a:off x="152400" y="3849469"/>
            <a:ext cx="1600200" cy="646331"/>
          </a:xfrm>
          <a:prstGeom prst="rect">
            <a:avLst/>
          </a:prstGeom>
          <a:noFill/>
          <a:ln>
            <a:noFill/>
          </a:ln>
        </p:spPr>
        <p:txBody>
          <a:bodyPr wrap="square" rtlCol="0">
            <a:spAutoFit/>
          </a:bodyPr>
          <a:lstStyle/>
          <a:p>
            <a:r>
              <a:rPr lang="en-US" b="1" dirty="0" smtClean="0">
                <a:solidFill>
                  <a:schemeClr val="accent1"/>
                </a:solidFill>
              </a:rPr>
              <a:t>UN-REDD agencies</a:t>
            </a:r>
            <a:endParaRPr lang="en-US" b="1" dirty="0">
              <a:solidFill>
                <a:schemeClr val="accent1"/>
              </a:solidFill>
            </a:endParaRPr>
          </a:p>
        </p:txBody>
      </p:sp>
      <p:cxnSp>
        <p:nvCxnSpPr>
          <p:cNvPr id="25" name="Straight Arrow Connector 24"/>
          <p:cNvCxnSpPr>
            <a:stCxn id="11" idx="3"/>
          </p:cNvCxnSpPr>
          <p:nvPr/>
        </p:nvCxnSpPr>
        <p:spPr>
          <a:xfrm flipV="1">
            <a:off x="5410200" y="2514600"/>
            <a:ext cx="609600" cy="43934"/>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6200000" flipH="1">
            <a:off x="4914900" y="2933700"/>
            <a:ext cx="914400" cy="838200"/>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6200000" flipH="1">
            <a:off x="3886200" y="4038600"/>
            <a:ext cx="1828800" cy="152400"/>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2133600" y="2895599"/>
            <a:ext cx="1524000" cy="838199"/>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3810000" y="2667000"/>
            <a:ext cx="1447800" cy="584775"/>
          </a:xfrm>
          <a:prstGeom prst="rect">
            <a:avLst/>
          </a:prstGeom>
          <a:noFill/>
        </p:spPr>
        <p:txBody>
          <a:bodyPr wrap="square" rtlCol="0">
            <a:spAutoFit/>
          </a:bodyPr>
          <a:lstStyle/>
          <a:p>
            <a:r>
              <a:rPr lang="en-US" sz="1600" dirty="0" smtClean="0">
                <a:solidFill>
                  <a:schemeClr val="accent3">
                    <a:lumMod val="75000"/>
                  </a:schemeClr>
                </a:solidFill>
              </a:rPr>
              <a:t>Coordinates and facilitates</a:t>
            </a:r>
            <a:endParaRPr lang="en-US" sz="1600" dirty="0">
              <a:solidFill>
                <a:schemeClr val="accent3">
                  <a:lumMod val="75000"/>
                </a:schemeClr>
              </a:solidFill>
            </a:endParaRPr>
          </a:p>
        </p:txBody>
      </p:sp>
      <p:sp>
        <p:nvSpPr>
          <p:cNvPr id="47" name="Up Arrow 46"/>
          <p:cNvSpPr/>
          <p:nvPr/>
        </p:nvSpPr>
        <p:spPr>
          <a:xfrm>
            <a:off x="6781800" y="2971800"/>
            <a:ext cx="76201" cy="838200"/>
          </a:xfrm>
          <a:prstGeom prst="upArrow">
            <a:avLst/>
          </a:prstGeom>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rot="16200000">
            <a:off x="6379577" y="3145423"/>
            <a:ext cx="1143000" cy="338554"/>
          </a:xfrm>
          <a:prstGeom prst="rect">
            <a:avLst/>
          </a:prstGeom>
          <a:noFill/>
        </p:spPr>
        <p:txBody>
          <a:bodyPr wrap="square" rtlCol="0">
            <a:spAutoFit/>
          </a:bodyPr>
          <a:lstStyle/>
          <a:p>
            <a:r>
              <a:rPr lang="en-US" sz="1600" dirty="0" smtClean="0">
                <a:solidFill>
                  <a:schemeClr val="accent3">
                    <a:lumMod val="75000"/>
                  </a:schemeClr>
                </a:solidFill>
              </a:rPr>
              <a:t>Reports to</a:t>
            </a:r>
            <a:endParaRPr lang="en-US" sz="1600" dirty="0">
              <a:solidFill>
                <a:schemeClr val="accent3">
                  <a:lumMod val="75000"/>
                </a:schemeClr>
              </a:solidFill>
            </a:endParaRPr>
          </a:p>
        </p:txBody>
      </p:sp>
      <p:sp>
        <p:nvSpPr>
          <p:cNvPr id="56" name="Right Arrow 55"/>
          <p:cNvSpPr/>
          <p:nvPr/>
        </p:nvSpPr>
        <p:spPr>
          <a:xfrm rot="20110665">
            <a:off x="1028784" y="3409627"/>
            <a:ext cx="838200" cy="2694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ight Arrow 56"/>
          <p:cNvSpPr/>
          <p:nvPr/>
        </p:nvSpPr>
        <p:spPr>
          <a:xfrm rot="9300329">
            <a:off x="1156593" y="3746793"/>
            <a:ext cx="838200" cy="2496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Arc 57"/>
          <p:cNvSpPr/>
          <p:nvPr/>
        </p:nvSpPr>
        <p:spPr>
          <a:xfrm rot="10467143">
            <a:off x="1780281" y="-1383280"/>
            <a:ext cx="1722834" cy="8008834"/>
          </a:xfrm>
          <a:prstGeom prst="arc">
            <a:avLst>
              <a:gd name="adj1" fmla="val 16314838"/>
              <a:gd name="adj2" fmla="val 455539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TextBox 58"/>
          <p:cNvSpPr txBox="1"/>
          <p:nvPr/>
        </p:nvSpPr>
        <p:spPr>
          <a:xfrm rot="20227451">
            <a:off x="1286531" y="3697092"/>
            <a:ext cx="1447800" cy="338554"/>
          </a:xfrm>
          <a:prstGeom prst="rect">
            <a:avLst/>
          </a:prstGeom>
          <a:noFill/>
        </p:spPr>
        <p:txBody>
          <a:bodyPr wrap="square" rtlCol="0">
            <a:spAutoFit/>
          </a:bodyPr>
          <a:lstStyle/>
          <a:p>
            <a:r>
              <a:rPr lang="en-US" sz="1600" dirty="0" smtClean="0">
                <a:solidFill>
                  <a:schemeClr val="accent1"/>
                </a:solidFill>
              </a:rPr>
              <a:t>learn</a:t>
            </a:r>
            <a:endParaRPr lang="en-US" sz="1600" dirty="0">
              <a:solidFill>
                <a:schemeClr val="accent1"/>
              </a:solidFill>
            </a:endParaRPr>
          </a:p>
        </p:txBody>
      </p:sp>
      <p:sp>
        <p:nvSpPr>
          <p:cNvPr id="60" name="TextBox 59"/>
          <p:cNvSpPr txBox="1"/>
          <p:nvPr/>
        </p:nvSpPr>
        <p:spPr>
          <a:xfrm rot="20116049">
            <a:off x="842620" y="3106740"/>
            <a:ext cx="1447800" cy="338554"/>
          </a:xfrm>
          <a:prstGeom prst="rect">
            <a:avLst/>
          </a:prstGeom>
          <a:noFill/>
        </p:spPr>
        <p:txBody>
          <a:bodyPr wrap="square" rtlCol="0">
            <a:spAutoFit/>
          </a:bodyPr>
          <a:lstStyle/>
          <a:p>
            <a:r>
              <a:rPr lang="en-US" sz="1600" dirty="0" smtClean="0">
                <a:solidFill>
                  <a:schemeClr val="accent1"/>
                </a:solidFill>
              </a:rPr>
              <a:t>support</a:t>
            </a:r>
            <a:endParaRPr lang="en-US" sz="1600" dirty="0">
              <a:solidFill>
                <a:schemeClr val="accent1"/>
              </a:solidFill>
            </a:endParaRPr>
          </a:p>
        </p:txBody>
      </p:sp>
      <p:cxnSp>
        <p:nvCxnSpPr>
          <p:cNvPr id="66" name="Straight Arrow Connector 65"/>
          <p:cNvCxnSpPr>
            <a:stCxn id="78" idx="2"/>
          </p:cNvCxnSpPr>
          <p:nvPr/>
        </p:nvCxnSpPr>
        <p:spPr>
          <a:xfrm rot="16200000" flipH="1">
            <a:off x="5865227" y="4722227"/>
            <a:ext cx="575848" cy="38102"/>
          </a:xfrm>
          <a:prstGeom prst="straightConnector1">
            <a:avLst/>
          </a:prstGeom>
          <a:ln>
            <a:solidFill>
              <a:schemeClr val="accent3">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6" name="Oval 75"/>
          <p:cNvSpPr/>
          <p:nvPr/>
        </p:nvSpPr>
        <p:spPr>
          <a:xfrm>
            <a:off x="1828800" y="685800"/>
            <a:ext cx="2743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133600" y="786825"/>
            <a:ext cx="2286000" cy="584775"/>
          </a:xfrm>
          <a:prstGeom prst="rect">
            <a:avLst/>
          </a:prstGeom>
        </p:spPr>
        <p:txBody>
          <a:bodyPr wrap="square">
            <a:spAutoFit/>
          </a:bodyPr>
          <a:lstStyle/>
          <a:p>
            <a:pPr lvl="0" fontAlgn="base">
              <a:spcBef>
                <a:spcPct val="0"/>
              </a:spcBef>
              <a:spcAft>
                <a:spcPts val="1000"/>
              </a:spcAft>
            </a:pPr>
            <a:r>
              <a:rPr lang="en-US" sz="1600" dirty="0">
                <a:solidFill>
                  <a:schemeClr val="tx2"/>
                </a:solidFill>
                <a:latin typeface="Calibri" pitchFamily="34" charset="0"/>
                <a:cs typeface="Arial" pitchFamily="34" charset="0"/>
              </a:rPr>
              <a:t>Federal level Governance Working/outreach Group</a:t>
            </a:r>
            <a:endParaRPr lang="en-US" sz="1600" dirty="0">
              <a:solidFill>
                <a:schemeClr val="tx2"/>
              </a:solidFill>
              <a:latin typeface="Arial" pitchFamily="34" charset="0"/>
              <a:cs typeface="Arial" pitchFamily="34" charset="0"/>
            </a:endParaRPr>
          </a:p>
        </p:txBody>
      </p:sp>
      <p:sp>
        <p:nvSpPr>
          <p:cNvPr id="85" name="Oval 84"/>
          <p:cNvSpPr/>
          <p:nvPr/>
        </p:nvSpPr>
        <p:spPr>
          <a:xfrm>
            <a:off x="5562600" y="685800"/>
            <a:ext cx="2743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5867400" y="786825"/>
            <a:ext cx="2286000" cy="584775"/>
          </a:xfrm>
          <a:prstGeom prst="rect">
            <a:avLst/>
          </a:prstGeom>
        </p:spPr>
        <p:txBody>
          <a:bodyPr wrap="square">
            <a:spAutoFit/>
          </a:bodyPr>
          <a:lstStyle/>
          <a:p>
            <a:pPr lvl="0" fontAlgn="base">
              <a:spcBef>
                <a:spcPct val="0"/>
              </a:spcBef>
              <a:spcAft>
                <a:spcPts val="1000"/>
              </a:spcAft>
            </a:pPr>
            <a:r>
              <a:rPr lang="en-US" sz="1600" dirty="0" smtClean="0">
                <a:solidFill>
                  <a:schemeClr val="tx2"/>
                </a:solidFill>
                <a:latin typeface="Calibri" pitchFamily="34" charset="0"/>
                <a:cs typeface="Arial" pitchFamily="34" charset="0"/>
              </a:rPr>
              <a:t>State </a:t>
            </a:r>
            <a:r>
              <a:rPr lang="en-US" sz="1600" dirty="0">
                <a:solidFill>
                  <a:schemeClr val="tx2"/>
                </a:solidFill>
                <a:latin typeface="Calibri" pitchFamily="34" charset="0"/>
                <a:cs typeface="Arial" pitchFamily="34" charset="0"/>
              </a:rPr>
              <a:t>level Governance Working/outreach Group</a:t>
            </a:r>
            <a:endParaRPr lang="en-US" sz="1600" dirty="0">
              <a:solidFill>
                <a:schemeClr val="tx2"/>
              </a:solidFill>
              <a:latin typeface="Arial" pitchFamily="34" charset="0"/>
              <a:cs typeface="Arial" pitchFamily="34" charset="0"/>
            </a:endParaRPr>
          </a:p>
        </p:txBody>
      </p:sp>
      <p:sp>
        <p:nvSpPr>
          <p:cNvPr id="91" name="Oval 90"/>
          <p:cNvSpPr/>
          <p:nvPr/>
        </p:nvSpPr>
        <p:spPr>
          <a:xfrm>
            <a:off x="3200400" y="5029200"/>
            <a:ext cx="5562600" cy="1600200"/>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p:cNvSpPr txBox="1"/>
          <p:nvPr/>
        </p:nvSpPr>
        <p:spPr>
          <a:xfrm>
            <a:off x="6096000" y="2709446"/>
            <a:ext cx="1752600" cy="338554"/>
          </a:xfrm>
          <a:prstGeom prst="rect">
            <a:avLst/>
          </a:prstGeom>
          <a:noFill/>
        </p:spPr>
        <p:txBody>
          <a:bodyPr wrap="square" rtlCol="0">
            <a:spAutoFit/>
          </a:bodyPr>
          <a:lstStyle/>
          <a:p>
            <a:r>
              <a:rPr lang="en-US" sz="1600" dirty="0" smtClean="0">
                <a:solidFill>
                  <a:schemeClr val="accent3">
                    <a:lumMod val="75000"/>
                  </a:schemeClr>
                </a:solidFill>
              </a:rPr>
              <a:t>Leads the process</a:t>
            </a:r>
            <a:endParaRPr lang="en-US" sz="1600" dirty="0">
              <a:solidFill>
                <a:schemeClr val="accent3">
                  <a:lumMod val="75000"/>
                </a:schemeClr>
              </a:solidFill>
            </a:endParaRPr>
          </a:p>
        </p:txBody>
      </p:sp>
      <p:sp>
        <p:nvSpPr>
          <p:cNvPr id="45" name="TextBox 44"/>
          <p:cNvSpPr txBox="1"/>
          <p:nvPr/>
        </p:nvSpPr>
        <p:spPr>
          <a:xfrm>
            <a:off x="3048000" y="3682425"/>
            <a:ext cx="1447800" cy="369332"/>
          </a:xfrm>
          <a:prstGeom prst="rect">
            <a:avLst/>
          </a:prstGeom>
          <a:noFill/>
          <a:ln>
            <a:solidFill>
              <a:schemeClr val="accent3">
                <a:lumMod val="50000"/>
              </a:schemeClr>
            </a:solidFill>
          </a:ln>
        </p:spPr>
        <p:txBody>
          <a:bodyPr wrap="square" rtlCol="0">
            <a:spAutoFit/>
          </a:bodyPr>
          <a:lstStyle/>
          <a:p>
            <a:r>
              <a:rPr lang="en-US" b="1" dirty="0" smtClean="0">
                <a:solidFill>
                  <a:schemeClr val="accent3">
                    <a:lumMod val="50000"/>
                  </a:schemeClr>
                </a:solidFill>
              </a:rPr>
              <a:t>SE Specialist</a:t>
            </a:r>
          </a:p>
        </p:txBody>
      </p:sp>
      <p:sp>
        <p:nvSpPr>
          <p:cNvPr id="51" name="Up Arrow 50"/>
          <p:cNvSpPr/>
          <p:nvPr/>
        </p:nvSpPr>
        <p:spPr>
          <a:xfrm>
            <a:off x="5105400" y="381000"/>
            <a:ext cx="76201" cy="1981200"/>
          </a:xfrm>
          <a:prstGeom prst="upArrow">
            <a:avLst/>
          </a:prstGeom>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rot="16200000">
            <a:off x="4669423" y="1392823"/>
            <a:ext cx="1143000" cy="338554"/>
          </a:xfrm>
          <a:prstGeom prst="rect">
            <a:avLst/>
          </a:prstGeom>
          <a:noFill/>
        </p:spPr>
        <p:txBody>
          <a:bodyPr wrap="square" rtlCol="0">
            <a:spAutoFit/>
          </a:bodyPr>
          <a:lstStyle/>
          <a:p>
            <a:r>
              <a:rPr lang="en-US" sz="1600" dirty="0" smtClean="0">
                <a:solidFill>
                  <a:schemeClr val="accent3">
                    <a:lumMod val="75000"/>
                  </a:schemeClr>
                </a:solidFill>
              </a:rPr>
              <a:t>Reports to</a:t>
            </a:r>
            <a:endParaRPr lang="en-US" sz="1600" dirty="0">
              <a:solidFill>
                <a:schemeClr val="accent3">
                  <a:lumMod val="75000"/>
                </a:schemeClr>
              </a:solidFill>
            </a:endParaRPr>
          </a:p>
        </p:txBody>
      </p:sp>
      <p:cxnSp>
        <p:nvCxnSpPr>
          <p:cNvPr id="53" name="Straight Arrow Connector 52"/>
          <p:cNvCxnSpPr/>
          <p:nvPr/>
        </p:nvCxnSpPr>
        <p:spPr>
          <a:xfrm rot="5400000">
            <a:off x="3352800" y="3124200"/>
            <a:ext cx="685800" cy="381000"/>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rot="16200000" flipH="1">
            <a:off x="3295651" y="4819651"/>
            <a:ext cx="685798" cy="190499"/>
          </a:xfrm>
          <a:prstGeom prst="straightConnector1">
            <a:avLst/>
          </a:prstGeom>
          <a:ln>
            <a:solidFill>
              <a:schemeClr val="tx2">
                <a:lumMod val="60000"/>
                <a:lumOff val="4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3048000" y="3987225"/>
            <a:ext cx="1752600" cy="584775"/>
          </a:xfrm>
          <a:prstGeom prst="rect">
            <a:avLst/>
          </a:prstGeom>
          <a:noFill/>
        </p:spPr>
        <p:txBody>
          <a:bodyPr wrap="square" rtlCol="0">
            <a:spAutoFit/>
          </a:bodyPr>
          <a:lstStyle/>
          <a:p>
            <a:r>
              <a:rPr lang="en-US" sz="1600" dirty="0" smtClean="0">
                <a:solidFill>
                  <a:schemeClr val="accent1"/>
                </a:solidFill>
              </a:rPr>
              <a:t>Communication and SE strategy</a:t>
            </a:r>
          </a:p>
        </p:txBody>
      </p:sp>
      <p:sp>
        <p:nvSpPr>
          <p:cNvPr id="69" name="Left-Right Arrow 68"/>
          <p:cNvSpPr/>
          <p:nvPr/>
        </p:nvSpPr>
        <p:spPr>
          <a:xfrm flipV="1">
            <a:off x="4648200" y="304801"/>
            <a:ext cx="914400" cy="76200"/>
          </a:xfrm>
          <a:prstGeom prst="leftRightArrow">
            <a:avLst/>
          </a:prstGeom>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p:cNvCxnSpPr/>
          <p:nvPr/>
        </p:nvCxnSpPr>
        <p:spPr>
          <a:xfrm rot="16200000" flipV="1">
            <a:off x="3086100" y="1790700"/>
            <a:ext cx="762000" cy="381000"/>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10800000" flipV="1">
            <a:off x="5334000" y="1600200"/>
            <a:ext cx="1143000" cy="761998"/>
          </a:xfrm>
          <a:prstGeom prst="straightConnector1">
            <a:avLst/>
          </a:prstGeom>
          <a:ln>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5029200" y="4114800"/>
            <a:ext cx="2209800" cy="338554"/>
          </a:xfrm>
          <a:prstGeom prst="rect">
            <a:avLst/>
          </a:prstGeom>
          <a:noFill/>
        </p:spPr>
        <p:txBody>
          <a:bodyPr wrap="square" rtlCol="0">
            <a:spAutoFit/>
          </a:bodyPr>
          <a:lstStyle/>
          <a:p>
            <a:r>
              <a:rPr lang="en-US" sz="1600" dirty="0" smtClean="0">
                <a:solidFill>
                  <a:schemeClr val="accent3">
                    <a:lumMod val="75000"/>
                  </a:schemeClr>
                </a:solidFill>
              </a:rPr>
              <a:t>Conducts technical work</a:t>
            </a:r>
          </a:p>
        </p:txBody>
      </p:sp>
      <p:sp>
        <p:nvSpPr>
          <p:cNvPr id="94" name="TextBox 93"/>
          <p:cNvSpPr txBox="1"/>
          <p:nvPr/>
        </p:nvSpPr>
        <p:spPr>
          <a:xfrm>
            <a:off x="2133600" y="1337846"/>
            <a:ext cx="2286000" cy="338554"/>
          </a:xfrm>
          <a:prstGeom prst="rect">
            <a:avLst/>
          </a:prstGeom>
          <a:noFill/>
        </p:spPr>
        <p:txBody>
          <a:bodyPr wrap="square" rtlCol="0">
            <a:spAutoFit/>
          </a:bodyPr>
          <a:lstStyle/>
          <a:p>
            <a:r>
              <a:rPr lang="en-US" sz="1600" dirty="0" smtClean="0">
                <a:solidFill>
                  <a:schemeClr val="accent1"/>
                </a:solidFill>
              </a:rPr>
              <a:t>Oversees and promotes</a:t>
            </a:r>
          </a:p>
        </p:txBody>
      </p:sp>
      <p:sp>
        <p:nvSpPr>
          <p:cNvPr id="96" name="TextBox 95"/>
          <p:cNvSpPr txBox="1"/>
          <p:nvPr/>
        </p:nvSpPr>
        <p:spPr>
          <a:xfrm>
            <a:off x="6019800" y="1337846"/>
            <a:ext cx="2286000" cy="338554"/>
          </a:xfrm>
          <a:prstGeom prst="rect">
            <a:avLst/>
          </a:prstGeom>
          <a:noFill/>
        </p:spPr>
        <p:txBody>
          <a:bodyPr wrap="square" rtlCol="0">
            <a:spAutoFit/>
          </a:bodyPr>
          <a:lstStyle/>
          <a:p>
            <a:r>
              <a:rPr lang="en-US" sz="1600" dirty="0" smtClean="0">
                <a:solidFill>
                  <a:schemeClr val="accent1"/>
                </a:solidFill>
              </a:rPr>
              <a:t>Oversees and promotes</a:t>
            </a:r>
          </a:p>
        </p:txBody>
      </p:sp>
      <p:sp>
        <p:nvSpPr>
          <p:cNvPr id="99" name="TextBox 98"/>
          <p:cNvSpPr txBox="1"/>
          <p:nvPr/>
        </p:nvSpPr>
        <p:spPr>
          <a:xfrm>
            <a:off x="0" y="0"/>
            <a:ext cx="1371600" cy="1077218"/>
          </a:xfrm>
          <a:prstGeom prst="rect">
            <a:avLst/>
          </a:prstGeom>
          <a:noFill/>
        </p:spPr>
        <p:txBody>
          <a:bodyPr wrap="square" rtlCol="0">
            <a:spAutoFit/>
          </a:bodyPr>
          <a:lstStyle/>
          <a:p>
            <a:r>
              <a:rPr lang="en-US" sz="1600" b="1" i="1" u="sng" dirty="0" smtClean="0"/>
              <a:t>NIGERIA PGA STRUCTURE AS AGREED ON 20FEB14</a:t>
            </a:r>
            <a:endParaRPr lang="en-US" sz="1600" b="1" i="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u="sng" dirty="0" smtClean="0"/>
              <a:t>PGA Committee members – </a:t>
            </a:r>
            <a:r>
              <a:rPr lang="en-US" sz="3100" i="1" u="sng" dirty="0" smtClean="0"/>
              <a:t>as jointly decided on 17 January 2013</a:t>
            </a:r>
            <a:endParaRPr lang="en-US" sz="3100" i="1" u="sng" dirty="0"/>
          </a:p>
        </p:txBody>
      </p:sp>
      <p:sp>
        <p:nvSpPr>
          <p:cNvPr id="3" name="Content Placeholder 2"/>
          <p:cNvSpPr>
            <a:spLocks noGrp="1"/>
          </p:cNvSpPr>
          <p:nvPr>
            <p:ph idx="1"/>
          </p:nvPr>
        </p:nvSpPr>
        <p:spPr>
          <a:xfrm>
            <a:off x="457200" y="1722437"/>
            <a:ext cx="8229600" cy="4525963"/>
          </a:xfrm>
        </p:spPr>
        <p:txBody>
          <a:bodyPr>
            <a:normAutofit fontScale="85000" lnSpcReduction="10000"/>
          </a:bodyPr>
          <a:lstStyle/>
          <a:p>
            <a:pPr>
              <a:buNone/>
            </a:pPr>
            <a:r>
              <a:rPr lang="en-US" dirty="0" smtClean="0"/>
              <a:t>- Salisu Dahiru, Department of Forestry, Ministry of Environment </a:t>
            </a:r>
          </a:p>
          <a:p>
            <a:pPr>
              <a:buNone/>
            </a:pPr>
            <a:r>
              <a:rPr lang="en-US" dirty="0" smtClean="0"/>
              <a:t>- Odigha </a:t>
            </a:r>
            <a:r>
              <a:rPr lang="en-US" dirty="0" err="1" smtClean="0"/>
              <a:t>Odigha</a:t>
            </a:r>
            <a:r>
              <a:rPr lang="en-US" dirty="0" smtClean="0"/>
              <a:t>, Cross River State Forestry Commission</a:t>
            </a:r>
          </a:p>
          <a:p>
            <a:pPr>
              <a:buNone/>
            </a:pPr>
            <a:r>
              <a:rPr lang="en-US" dirty="0" smtClean="0"/>
              <a:t>- Edwin </a:t>
            </a:r>
            <a:r>
              <a:rPr lang="en-US" dirty="0" err="1" smtClean="0"/>
              <a:t>Usang</a:t>
            </a:r>
            <a:r>
              <a:rPr lang="en-US" dirty="0" smtClean="0"/>
              <a:t>, NGOCE (CSO)</a:t>
            </a:r>
          </a:p>
          <a:p>
            <a:pPr>
              <a:buNone/>
            </a:pPr>
            <a:r>
              <a:rPr lang="en-US" dirty="0" smtClean="0"/>
              <a:t>- Francis </a:t>
            </a:r>
            <a:r>
              <a:rPr lang="en-US" dirty="0" err="1" smtClean="0"/>
              <a:t>Bisong</a:t>
            </a:r>
            <a:r>
              <a:rPr lang="en-US" dirty="0" smtClean="0"/>
              <a:t>, University of </a:t>
            </a:r>
            <a:r>
              <a:rPr lang="en-US" dirty="0" err="1" smtClean="0"/>
              <a:t>Calabar</a:t>
            </a:r>
            <a:endParaRPr lang="en-US" dirty="0" smtClean="0"/>
          </a:p>
          <a:p>
            <a:pPr>
              <a:buNone/>
            </a:pPr>
            <a:r>
              <a:rPr lang="en-US" dirty="0" smtClean="0"/>
              <a:t>- Elizabeth Andrew </a:t>
            </a:r>
            <a:r>
              <a:rPr lang="en-US" dirty="0" err="1" smtClean="0"/>
              <a:t>Essien</a:t>
            </a:r>
            <a:r>
              <a:rPr lang="en-US" dirty="0" smtClean="0"/>
              <a:t>, University of </a:t>
            </a:r>
            <a:r>
              <a:rPr lang="en-US" dirty="0" err="1" smtClean="0"/>
              <a:t>Calabar</a:t>
            </a:r>
            <a:endParaRPr lang="en-US" dirty="0" smtClean="0"/>
          </a:p>
          <a:p>
            <a:pPr>
              <a:buNone/>
            </a:pPr>
            <a:r>
              <a:rPr lang="en-US" dirty="0" smtClean="0"/>
              <a:t>- Andre Dunn, WCS</a:t>
            </a:r>
          </a:p>
          <a:p>
            <a:pPr>
              <a:buNone/>
            </a:pPr>
            <a:r>
              <a:rPr lang="en-US" dirty="0" smtClean="0"/>
              <a:t>- Amos </a:t>
            </a:r>
            <a:r>
              <a:rPr lang="en-US" dirty="0" err="1" smtClean="0"/>
              <a:t>Kajang</a:t>
            </a:r>
            <a:r>
              <a:rPr lang="en-US" dirty="0" smtClean="0"/>
              <a:t>, Representative of the </a:t>
            </a:r>
            <a:r>
              <a:rPr lang="en-US" dirty="0" err="1" smtClean="0"/>
              <a:t>Mbe</a:t>
            </a:r>
            <a:r>
              <a:rPr lang="en-US" dirty="0" smtClean="0"/>
              <a:t> Mountain</a:t>
            </a:r>
          </a:p>
          <a:p>
            <a:pPr>
              <a:buNone/>
            </a:pPr>
            <a:r>
              <a:rPr lang="en-US" dirty="0" smtClean="0"/>
              <a:t>- Priscilla </a:t>
            </a:r>
            <a:r>
              <a:rPr lang="en-US" dirty="0" err="1" smtClean="0"/>
              <a:t>Achakpa</a:t>
            </a:r>
            <a:r>
              <a:rPr lang="en-US" dirty="0" smtClean="0"/>
              <a:t>, Women Environmental </a:t>
            </a:r>
            <a:r>
              <a:rPr lang="en-US" dirty="0" err="1" smtClean="0"/>
              <a:t>Programme</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3009" name="Text Box 1"/>
          <p:cNvSpPr txBox="1">
            <a:spLocks noChangeArrowheads="1"/>
          </p:cNvSpPr>
          <p:nvPr/>
        </p:nvSpPr>
        <p:spPr bwMode="auto">
          <a:xfrm>
            <a:off x="5791200" y="457200"/>
            <a:ext cx="914400" cy="266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ＭＳ Ｐゴシック" pitchFamily="34" charset="-128"/>
                <a:cs typeface="Times New Roman" pitchFamily="18" charset="0"/>
              </a:rPr>
              <a:t>i</a:t>
            </a:r>
            <a:endParaRPr kumimoji="0" lang="en-US" sz="1800" b="0" i="0" u="none" strike="noStrike" cap="none" normalizeH="0" baseline="0" smtClean="0">
              <a:ln>
                <a:noFill/>
              </a:ln>
              <a:solidFill>
                <a:schemeClr val="tx1"/>
              </a:solidFill>
              <a:effectLst/>
              <a:latin typeface="Arial" pitchFamily="34" charset="0"/>
              <a:ea typeface="ＭＳ Ｐゴシック" pitchFamily="34" charset="-128"/>
            </a:endParaRPr>
          </a:p>
        </p:txBody>
      </p:sp>
      <p:sp>
        <p:nvSpPr>
          <p:cNvPr id="43011" name="Rectangle 3"/>
          <p:cNvSpPr>
            <a:spLocks noChangeArrowheads="1"/>
          </p:cNvSpPr>
          <p:nvPr/>
        </p:nvSpPr>
        <p:spPr bwMode="auto">
          <a:xfrm>
            <a:off x="1"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b="1" i="0" u="sng"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PGA RESEARCH TEAM – </a:t>
            </a:r>
            <a:r>
              <a:rPr kumimoji="0" lang="en-US" b="1" i="1" u="sng"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rPr>
              <a:t>as revised</a:t>
            </a:r>
            <a:r>
              <a:rPr kumimoji="0" lang="en-US" b="1" i="1" u="sng" strike="noStrike" cap="none" normalizeH="0" dirty="0" smtClean="0">
                <a:ln>
                  <a:noFill/>
                </a:ln>
                <a:solidFill>
                  <a:schemeClr val="tx1"/>
                </a:solidFill>
                <a:effectLst/>
                <a:latin typeface="Times New Roman" pitchFamily="18" charset="0"/>
                <a:ea typeface="ＭＳ Ｐゴシック" pitchFamily="34" charset="-128"/>
                <a:cs typeface="Times New Roman" pitchFamily="18" charset="0"/>
              </a:rPr>
              <a:t> on 20Feb2014 </a:t>
            </a: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kumimoji="0" lang="en-US" b="1" i="0" u="none" strike="noStrike" cap="none" normalizeH="0" baseline="0" dirty="0" smtClean="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Prof.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FrancisBisong</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(Team Leader)	Chairman-Climate Change Working Group (CCWG), 							Dean of Graduate</a:t>
            </a:r>
            <a:r>
              <a:rPr kumimoji="0" lang="en-US" sz="1600" b="1" i="0" u="none" strike="noStrike" cap="none" normalizeH="0" dirty="0" smtClean="0">
                <a:ln>
                  <a:noFill/>
                </a:ln>
                <a:solidFill>
                  <a:schemeClr val="tx1"/>
                </a:solidFill>
                <a:effectLst/>
                <a:latin typeface="Times New Roman" pitchFamily="18" charset="0"/>
                <a:cs typeface="Times New Roman" pitchFamily="18" charset="0"/>
              </a:rPr>
              <a:t> School, </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University of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Calabar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Mr.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Sylvanus</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Abua</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Partnership Opportunities for Women Empowerment</a:t>
            </a:r>
            <a:r>
              <a:rPr kumimoji="0" lang="en-US" sz="1600" b="1" i="0" u="none" strike="noStrike" cap="none" normalizeH="0" dirty="0" smtClean="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Realization 					(POWER) - Cross River State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Dr. Elizabeth Andrew-</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Essien</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Member-CCWG, University of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Calabar</a:t>
            </a: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Dr. Joy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Atu</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Member-CCWG, University of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Calabar</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Mr.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Omini</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Oden</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Media Consultant, Cross River State, Nigeria.</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Mr. Tony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Atah</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UN-REDD</a:t>
            </a:r>
            <a:r>
              <a:rPr kumimoji="0" lang="en-US" sz="1600" b="1" i="0" u="none" strike="noStrike" cap="none" normalizeH="0" dirty="0" smtClean="0">
                <a:ln>
                  <a:noFill/>
                </a:ln>
                <a:solidFill>
                  <a:schemeClr val="tx1"/>
                </a:solidFill>
                <a:effectLst/>
                <a:latin typeface="Times New Roman" pitchFamily="18" charset="0"/>
                <a:cs typeface="Times New Roman" pitchFamily="18" charset="0"/>
              </a:rPr>
              <a:t> team</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eaLnBrk="0" hangingPunct="0">
              <a:tabLst>
                <a:tab pos="1371600" algn="l"/>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Mr.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AsuquoOkon</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Ecodev</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Konsult</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for Mangrove</a:t>
            </a:r>
            <a:r>
              <a:rPr kumimoji="0" lang="en-US" sz="1600" b="1" i="0" u="none" strike="noStrike" cap="none" normalizeH="0" dirty="0" smtClean="0">
                <a:ln>
                  <a:noFill/>
                </a:ln>
                <a:solidFill>
                  <a:schemeClr val="tx1"/>
                </a:solidFill>
                <a:effectLst/>
                <a:latin typeface="Times New Roman" pitchFamily="18" charset="0"/>
                <a:cs typeface="Times New Roman" pitchFamily="18" charset="0"/>
              </a:rPr>
              <a:t> site; </a:t>
            </a:r>
            <a:r>
              <a:rPr lang="en-US" sz="1600" b="1" dirty="0" smtClean="0">
                <a:solidFill>
                  <a:srgbClr val="FF0000"/>
                </a:solidFill>
                <a:latin typeface="Times New Roman" pitchFamily="18" charset="0"/>
                <a:cs typeface="Times New Roman" pitchFamily="18" charset="0"/>
              </a:rPr>
              <a:t>Martins </a:t>
            </a:r>
            <a:r>
              <a:rPr lang="en-US" sz="1600" b="1" dirty="0" err="1" smtClean="0">
                <a:solidFill>
                  <a:srgbClr val="FF0000"/>
                </a:solidFill>
                <a:latin typeface="Times New Roman" pitchFamily="18" charset="0"/>
                <a:cs typeface="Times New Roman" pitchFamily="18" charset="0"/>
              </a:rPr>
              <a:t>Egot</a:t>
            </a:r>
            <a:r>
              <a:rPr lang="en-US" sz="1600" b="1" dirty="0" smtClean="0">
                <a:solidFill>
                  <a:srgbClr val="FF0000"/>
                </a:solidFill>
                <a:latin typeface="Times New Roman" pitchFamily="18" charset="0"/>
                <a:cs typeface="Times New Roman" pitchFamily="18" charset="0"/>
              </a:rPr>
              <a:t>, </a:t>
            </a:r>
            <a:r>
              <a:rPr lang="en-US" sz="1600" b="1" dirty="0" err="1" smtClean="0">
                <a:solidFill>
                  <a:srgbClr val="FF0000"/>
                </a:solidFill>
                <a:latin typeface="Times New Roman" pitchFamily="18" charset="0"/>
                <a:cs typeface="Times New Roman" pitchFamily="18" charset="0"/>
              </a:rPr>
              <a:t>Ekuri</a:t>
            </a:r>
            <a:r>
              <a:rPr lang="en-US" sz="1600" b="1" dirty="0" smtClean="0">
                <a:solidFill>
                  <a:srgbClr val="FF0000"/>
                </a:solidFill>
                <a:latin typeface="Times New Roman" pitchFamily="18" charset="0"/>
                <a:cs typeface="Times New Roman" pitchFamily="18" charset="0"/>
              </a:rPr>
              <a:t>-initiative for the </a:t>
            </a:r>
            <a:r>
              <a:rPr lang="en-US" sz="1600" b="1" dirty="0" err="1" smtClean="0">
                <a:solidFill>
                  <a:srgbClr val="FF0000"/>
                </a:solidFill>
                <a:latin typeface="Times New Roman" pitchFamily="18" charset="0"/>
                <a:cs typeface="Times New Roman" pitchFamily="18" charset="0"/>
              </a:rPr>
              <a:t>Ekuri</a:t>
            </a:r>
            <a:r>
              <a:rPr lang="en-US" sz="1600" b="1" dirty="0" smtClean="0">
                <a:solidFill>
                  <a:srgbClr val="FF0000"/>
                </a:solidFill>
                <a:latin typeface="Times New Roman" pitchFamily="18" charset="0"/>
                <a:cs typeface="Times New Roman" pitchFamily="18" charset="0"/>
              </a:rPr>
              <a:t> Site ; Amos </a:t>
            </a:r>
            <a:r>
              <a:rPr lang="en-US" sz="1600" b="1" dirty="0" err="1" smtClean="0">
                <a:solidFill>
                  <a:srgbClr val="FF0000"/>
                </a:solidFill>
                <a:latin typeface="Times New Roman" pitchFamily="18" charset="0"/>
                <a:cs typeface="Times New Roman" pitchFamily="18" charset="0"/>
              </a:rPr>
              <a:t>Kajang</a:t>
            </a:r>
            <a:r>
              <a:rPr lang="en-US" sz="1600" b="1" dirty="0" smtClean="0">
                <a:solidFill>
                  <a:srgbClr val="FF0000"/>
                </a:solidFill>
                <a:latin typeface="Times New Roman" pitchFamily="18" charset="0"/>
                <a:cs typeface="Times New Roman" pitchFamily="18" charset="0"/>
              </a:rPr>
              <a:t> / Stephen </a:t>
            </a:r>
            <a:r>
              <a:rPr lang="en-US" sz="1600" b="1" dirty="0" err="1" smtClean="0">
                <a:solidFill>
                  <a:srgbClr val="FF0000"/>
                </a:solidFill>
                <a:latin typeface="Times New Roman" pitchFamily="18" charset="0"/>
                <a:cs typeface="Times New Roman" pitchFamily="18" charset="0"/>
              </a:rPr>
              <a:t>Kembre</a:t>
            </a:r>
            <a:r>
              <a:rPr lang="en-US" sz="1600" b="1" dirty="0" smtClean="0">
                <a:latin typeface="Times New Roman" pitchFamily="18" charset="0"/>
                <a:cs typeface="Times New Roman" pitchFamily="18" charset="0"/>
              </a:rPr>
              <a:t> , </a:t>
            </a:r>
            <a:r>
              <a:rPr lang="en-US" sz="1600" b="1" dirty="0" smtClean="0">
                <a:solidFill>
                  <a:srgbClr val="FF0000"/>
                </a:solidFill>
                <a:latin typeface="Times New Roman" pitchFamily="18" charset="0"/>
                <a:cs typeface="Times New Roman" pitchFamily="18" charset="0"/>
              </a:rPr>
              <a:t>CAMM-Conservation Association of </a:t>
            </a:r>
            <a:r>
              <a:rPr lang="en-US" sz="1600" b="1" dirty="0" err="1" smtClean="0">
                <a:solidFill>
                  <a:srgbClr val="FF0000"/>
                </a:solidFill>
                <a:latin typeface="Times New Roman" pitchFamily="18" charset="0"/>
                <a:cs typeface="Times New Roman" pitchFamily="18" charset="0"/>
              </a:rPr>
              <a:t>Mbe</a:t>
            </a:r>
            <a:r>
              <a:rPr lang="en-US" sz="1600" b="1" dirty="0" smtClean="0">
                <a:solidFill>
                  <a:srgbClr val="FF0000"/>
                </a:solidFill>
                <a:latin typeface="Times New Roman" pitchFamily="18" charset="0"/>
                <a:cs typeface="Times New Roman" pitchFamily="18" charset="0"/>
              </a:rPr>
              <a:t> </a:t>
            </a:r>
            <a:r>
              <a:rPr lang="en-US" sz="1600" b="1" dirty="0" err="1" smtClean="0">
                <a:solidFill>
                  <a:srgbClr val="FF0000"/>
                </a:solidFill>
                <a:latin typeface="Times New Roman" pitchFamily="18" charset="0"/>
                <a:cs typeface="Times New Roman" pitchFamily="18" charset="0"/>
              </a:rPr>
              <a:t>Moutain</a:t>
            </a:r>
            <a:r>
              <a:rPr lang="en-US" sz="1600" b="1" dirty="0" smtClean="0">
                <a:solidFill>
                  <a:srgbClr val="FF0000"/>
                </a:solidFill>
                <a:latin typeface="Times New Roman" pitchFamily="18" charset="0"/>
                <a:cs typeface="Times New Roman" pitchFamily="18" charset="0"/>
              </a:rPr>
              <a:t> site - to rotate according to specific site</a:t>
            </a:r>
          </a:p>
          <a:p>
            <a:pPr eaLnBrk="0" hangingPunct="0">
              <a:tabLst>
                <a:tab pos="1371600" algn="l"/>
              </a:tabLst>
            </a:pPr>
            <a:endParaRPr lang="en-US" sz="1600" b="1" dirty="0" smtClean="0">
              <a:solidFill>
                <a:srgbClr val="FF0000"/>
              </a:solidFill>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kumimoji="0" lang="en-US" sz="1600" b="1" i="0" u="none" strike="noStrike" cap="none" normalizeH="0" baseline="0" dirty="0" err="1" smtClean="0">
                <a:ln>
                  <a:noFill/>
                </a:ln>
                <a:solidFill>
                  <a:srgbClr val="FF0000"/>
                </a:solidFill>
                <a:effectLst/>
                <a:latin typeface="Times New Roman" pitchFamily="18" charset="0"/>
                <a:cs typeface="Times New Roman" pitchFamily="18" charset="0"/>
              </a:rPr>
              <a:t>Inaoyom</a:t>
            </a: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rgbClr val="FF0000"/>
                </a:solidFill>
                <a:effectLst/>
                <a:latin typeface="Times New Roman" pitchFamily="18" charset="0"/>
                <a:cs typeface="Times New Roman" pitchFamily="18" charset="0"/>
              </a:rPr>
              <a:t>Imong</a:t>
            </a: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				WCS representative</a:t>
            </a: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endParaRPr lang="en-US" sz="1600" b="1" dirty="0" smtClean="0">
              <a:solidFill>
                <a:srgbClr val="FF0000"/>
              </a:solidFill>
              <a:latin typeface="Times New Roman" pitchFamily="18" charset="0"/>
              <a:cs typeface="Times New Roman"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tab pos="1371600" algn="l"/>
              </a:tabLst>
            </a:pPr>
            <a:r>
              <a:rPr lang="en-US" sz="1600" b="1" dirty="0" err="1" smtClean="0">
                <a:solidFill>
                  <a:srgbClr val="FF0000"/>
                </a:solidFill>
                <a:latin typeface="Times New Roman" pitchFamily="18" charset="0"/>
                <a:cs typeface="Times New Roman" pitchFamily="18" charset="0"/>
              </a:rPr>
              <a:t>Donatus</a:t>
            </a:r>
            <a:r>
              <a:rPr lang="en-US" sz="1600" b="1" dirty="0" smtClean="0">
                <a:solidFill>
                  <a:srgbClr val="FF0000"/>
                </a:solidFill>
                <a:latin typeface="Times New Roman" pitchFamily="18" charset="0"/>
                <a:cs typeface="Times New Roman" pitchFamily="18" charset="0"/>
              </a:rPr>
              <a:t> Adie					CRS Forestry Commission</a:t>
            </a:r>
          </a:p>
          <a:p>
            <a:pPr eaLnBrk="0" hangingPunct="0">
              <a:tabLst>
                <a:tab pos="1371600" algn="l"/>
              </a:tabLst>
            </a:pPr>
            <a:endParaRPr lang="en-US" sz="1600" b="1" dirty="0" smtClean="0">
              <a:solidFill>
                <a:srgbClr val="FF0000"/>
              </a:solidFill>
              <a:latin typeface="Times New Roman" pitchFamily="18" charset="0"/>
              <a:cs typeface="Times New Roman" pitchFamily="18" charset="0"/>
            </a:endParaRPr>
          </a:p>
          <a:p>
            <a:pPr eaLnBrk="0" hangingPunct="0">
              <a:tabLst>
                <a:tab pos="1371600" algn="l"/>
              </a:tabLst>
            </a:pPr>
            <a:r>
              <a:rPr lang="en-US" sz="1600" b="1" i="1" dirty="0" smtClean="0">
                <a:solidFill>
                  <a:srgbClr val="FF0000"/>
                </a:solidFill>
                <a:latin typeface="Times New Roman" pitchFamily="18" charset="0"/>
                <a:cs typeface="Times New Roman" pitchFamily="18" charset="0"/>
              </a:rPr>
              <a:t>+Need to add: </a:t>
            </a:r>
          </a:p>
          <a:p>
            <a:pPr eaLnBrk="0" hangingPunct="0">
              <a:tabLst>
                <a:tab pos="1371600" algn="l"/>
              </a:tabLst>
            </a:pPr>
            <a:r>
              <a:rPr lang="en-US" sz="1600" b="1" dirty="0" smtClean="0">
                <a:solidFill>
                  <a:srgbClr val="FF0000"/>
                </a:solidFill>
                <a:latin typeface="Times New Roman" pitchFamily="18" charset="0"/>
                <a:cs typeface="Times New Roman" pitchFamily="18" charset="0"/>
              </a:rPr>
              <a:t>- legal expert / environmental lawyer to be identified (possibly Dean of Faculty of Law/Victor </a:t>
            </a:r>
            <a:r>
              <a:rPr lang="en-US" sz="1600" b="1" dirty="0" err="1" smtClean="0">
                <a:solidFill>
                  <a:srgbClr val="FF0000"/>
                </a:solidFill>
                <a:latin typeface="Times New Roman" pitchFamily="18" charset="0"/>
                <a:cs typeface="Times New Roman" pitchFamily="18" charset="0"/>
              </a:rPr>
              <a:t>Offiong</a:t>
            </a:r>
            <a:r>
              <a:rPr lang="en-US" sz="1600" b="1" dirty="0" smtClean="0">
                <a:solidFill>
                  <a:srgbClr val="FF0000"/>
                </a:solidFill>
                <a:latin typeface="Times New Roman" pitchFamily="18" charset="0"/>
                <a:cs typeface="Times New Roman" pitchFamily="18" charset="0"/>
              </a:rPr>
              <a:t>)</a:t>
            </a:r>
          </a:p>
          <a:p>
            <a:pPr marL="0" marR="0" lvl="0" indent="0" algn="l" defTabSz="457200" rtl="0" eaLnBrk="0" fontAlgn="base" latinLnBrk="0" hangingPunct="0">
              <a:lnSpc>
                <a:spcPct val="100000"/>
              </a:lnSpc>
              <a:spcBef>
                <a:spcPct val="0"/>
              </a:spcBef>
              <a:spcAft>
                <a:spcPct val="0"/>
              </a:spcAft>
              <a:buClrTx/>
              <a:buSzTx/>
              <a:buFontTx/>
              <a:buChar char="-"/>
              <a:tabLst>
                <a:tab pos="1371600" algn="l"/>
              </a:tabLst>
            </a:pPr>
            <a:r>
              <a:rPr lang="en-US" sz="1600" b="1" dirty="0" smtClean="0">
                <a:solidFill>
                  <a:srgbClr val="FF0000"/>
                </a:solidFill>
                <a:latin typeface="Times New Roman" pitchFamily="18" charset="0"/>
                <a:cs typeface="Times New Roman" pitchFamily="18" charset="0"/>
              </a:rPr>
              <a:t> Representative from the Forestry Research Institute of Nigeria (FRIN)</a:t>
            </a:r>
          </a:p>
          <a:p>
            <a:pPr marL="0" marR="0" lvl="0" indent="0" algn="l" defTabSz="457200" rtl="0" eaLnBrk="0" fontAlgn="base" latinLnBrk="0" hangingPunct="0">
              <a:lnSpc>
                <a:spcPct val="100000"/>
              </a:lnSpc>
              <a:spcBef>
                <a:spcPct val="0"/>
              </a:spcBef>
              <a:spcAft>
                <a:spcPct val="0"/>
              </a:spcAft>
              <a:buClrTx/>
              <a:buSzTx/>
              <a:tabLst>
                <a:tab pos="1371600" algn="l"/>
              </a:tabLst>
            </a:pPr>
            <a:r>
              <a:rPr lang="en-US" sz="1600" b="1" dirty="0" smtClean="0">
                <a:solidFill>
                  <a:srgbClr val="FF0000"/>
                </a:solidFill>
                <a:latin typeface="Times New Roman" pitchFamily="18" charset="0"/>
                <a:cs typeface="Times New Roman" pitchFamily="18" charset="0"/>
              </a:rPr>
              <a:t>- Representative from Statistical Institute such as NISER</a:t>
            </a: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p:cNvSpPr txBox="1">
            <a:spLocks/>
          </p:cNvSpPr>
          <p:nvPr/>
        </p:nvSpPr>
        <p:spPr bwMode="auto">
          <a:xfrm>
            <a:off x="-12700" y="6350"/>
            <a:ext cx="9144000" cy="398463"/>
          </a:xfrm>
          <a:prstGeom prst="rect">
            <a:avLst/>
          </a:prstGeom>
          <a:noFill/>
          <a:ln w="12700">
            <a:solidFill>
              <a:schemeClr val="accent3">
                <a:lumMod val="50000"/>
              </a:schemeClr>
            </a:solidFill>
          </a:ln>
          <a:extLst>
            <a:ext uri="{909E8E84-426E-40DD-AFC4-6F175D3DCCD1}">
              <a14:hiddenFill xmlns:a14="http://schemas.microsoft.com/office/drawing/2010/main" xmlns="">
                <a:solidFill>
                  <a:srgbClr val="FFFFFF"/>
                </a:solidFill>
              </a14:hiddenFill>
            </a:ext>
          </a:extLst>
        </p:spPr>
        <p:txBody>
          <a:bodyPr anchor="ctr"/>
          <a:lst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pPr algn="l">
              <a:defRPr/>
            </a:pPr>
            <a:r>
              <a:rPr lang="en-GB" sz="2800" b="1" u="sng" dirty="0" smtClean="0"/>
              <a:t>PGA MILESTONES 2014</a:t>
            </a:r>
            <a:endParaRPr lang="en-GB" sz="2800" b="1" u="sng" dirty="0"/>
          </a:p>
        </p:txBody>
      </p:sp>
      <p:sp>
        <p:nvSpPr>
          <p:cNvPr id="6" name="Striped Right Arrow 5"/>
          <p:cNvSpPr/>
          <p:nvPr/>
        </p:nvSpPr>
        <p:spPr>
          <a:xfrm rot="5400000">
            <a:off x="1331911" y="1679576"/>
            <a:ext cx="6480175" cy="3886200"/>
          </a:xfrm>
          <a:prstGeom prst="stripedRightArrow">
            <a:avLst>
              <a:gd name="adj1" fmla="val 50000"/>
              <a:gd name="adj2" fmla="val 15909"/>
            </a:avLst>
          </a:prstGeom>
          <a:gradFill flip="none" rotWithShape="1">
            <a:gsLst>
              <a:gs pos="40000">
                <a:schemeClr val="accent3">
                  <a:lumMod val="20000"/>
                  <a:lumOff val="80000"/>
                </a:schemeClr>
              </a:gs>
              <a:gs pos="87000">
                <a:srgbClr val="9CB86E"/>
              </a:gs>
              <a:gs pos="100000">
                <a:srgbClr val="156B13"/>
              </a:gs>
            </a:gsLst>
            <a:lin ang="0" scaled="1"/>
            <a:tileRect/>
          </a:gra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b="1"/>
          </a:p>
        </p:txBody>
      </p:sp>
      <p:sp>
        <p:nvSpPr>
          <p:cNvPr id="5124" name="Rectangle 6"/>
          <p:cNvSpPr>
            <a:spLocks noChangeArrowheads="1"/>
          </p:cNvSpPr>
          <p:nvPr/>
        </p:nvSpPr>
        <p:spPr bwMode="auto">
          <a:xfrm>
            <a:off x="0" y="285728"/>
            <a:ext cx="4143372" cy="923330"/>
          </a:xfrm>
          <a:prstGeom prst="rect">
            <a:avLst/>
          </a:prstGeom>
          <a:noFill/>
          <a:ln w="9525">
            <a:noFill/>
            <a:miter lim="800000"/>
            <a:headEnd/>
            <a:tailEnd/>
          </a:ln>
        </p:spPr>
        <p:txBody>
          <a:bodyPr wrap="square">
            <a:spAutoFit/>
          </a:bodyPr>
          <a:lstStyle/>
          <a:p>
            <a:r>
              <a:rPr lang="es-ES" b="1" dirty="0"/>
              <a:t>1. </a:t>
            </a:r>
            <a:r>
              <a:rPr lang="es-ES" b="1" dirty="0" err="1" smtClean="0"/>
              <a:t>Activate</a:t>
            </a:r>
            <a:r>
              <a:rPr lang="es-ES" b="1" dirty="0" smtClean="0"/>
              <a:t> PGA </a:t>
            </a:r>
            <a:r>
              <a:rPr lang="es-ES" b="1" dirty="0" err="1" smtClean="0"/>
              <a:t>Committee</a:t>
            </a:r>
            <a:r>
              <a:rPr lang="es-ES" b="1" dirty="0" smtClean="0"/>
              <a:t>, </a:t>
            </a:r>
            <a:r>
              <a:rPr lang="es-ES" b="1" dirty="0" err="1" smtClean="0"/>
              <a:t>review</a:t>
            </a:r>
            <a:r>
              <a:rPr lang="es-ES" b="1" dirty="0" smtClean="0"/>
              <a:t> </a:t>
            </a:r>
            <a:r>
              <a:rPr lang="es-ES" b="1" dirty="0" err="1" smtClean="0"/>
              <a:t>previous</a:t>
            </a:r>
            <a:r>
              <a:rPr lang="es-ES" b="1" dirty="0" smtClean="0"/>
              <a:t> </a:t>
            </a:r>
            <a:r>
              <a:rPr lang="es-ES" b="1" dirty="0" err="1" smtClean="0"/>
              <a:t>agreements</a:t>
            </a:r>
            <a:r>
              <a:rPr lang="es-ES" b="1" dirty="0" smtClean="0"/>
              <a:t>, </a:t>
            </a:r>
            <a:r>
              <a:rPr lang="es-ES" b="1" dirty="0" err="1" smtClean="0"/>
              <a:t>strategic</a:t>
            </a:r>
            <a:r>
              <a:rPr lang="es-ES" b="1" dirty="0" smtClean="0"/>
              <a:t> </a:t>
            </a:r>
            <a:r>
              <a:rPr lang="es-ES" b="1" dirty="0" err="1" smtClean="0"/>
              <a:t>planning</a:t>
            </a:r>
            <a:r>
              <a:rPr lang="es-ES" b="1" dirty="0" smtClean="0"/>
              <a:t> of PGA </a:t>
            </a:r>
            <a:r>
              <a:rPr lang="es-ES" b="1" dirty="0" err="1" smtClean="0"/>
              <a:t>process</a:t>
            </a:r>
            <a:endParaRPr lang="en-GB" b="1" dirty="0"/>
          </a:p>
        </p:txBody>
      </p:sp>
      <p:sp>
        <p:nvSpPr>
          <p:cNvPr id="5125" name="Rectangle 7"/>
          <p:cNvSpPr>
            <a:spLocks noChangeArrowheads="1"/>
          </p:cNvSpPr>
          <p:nvPr/>
        </p:nvSpPr>
        <p:spPr bwMode="auto">
          <a:xfrm>
            <a:off x="-31" y="1142984"/>
            <a:ext cx="4143403" cy="646331"/>
          </a:xfrm>
          <a:prstGeom prst="rect">
            <a:avLst/>
          </a:prstGeom>
          <a:noFill/>
          <a:ln w="9525">
            <a:noFill/>
            <a:miter lim="800000"/>
            <a:headEnd/>
            <a:tailEnd/>
          </a:ln>
        </p:spPr>
        <p:txBody>
          <a:bodyPr wrap="square">
            <a:spAutoFit/>
          </a:bodyPr>
          <a:lstStyle/>
          <a:p>
            <a:r>
              <a:rPr lang="es-ES" b="1" dirty="0"/>
              <a:t>2. </a:t>
            </a:r>
            <a:r>
              <a:rPr lang="es-ES" b="1" dirty="0" smtClean="0"/>
              <a:t>Refine </a:t>
            </a:r>
            <a:r>
              <a:rPr lang="es-ES" b="1" dirty="0" err="1" smtClean="0"/>
              <a:t>indicator</a:t>
            </a:r>
            <a:r>
              <a:rPr lang="es-ES" b="1" dirty="0" smtClean="0"/>
              <a:t> set and </a:t>
            </a:r>
            <a:r>
              <a:rPr lang="es-ES" b="1" dirty="0" err="1" smtClean="0"/>
              <a:t>select</a:t>
            </a:r>
            <a:r>
              <a:rPr lang="es-ES" b="1" dirty="0" smtClean="0"/>
              <a:t> data </a:t>
            </a:r>
            <a:r>
              <a:rPr lang="es-ES" b="1" dirty="0" err="1" smtClean="0"/>
              <a:t>collection</a:t>
            </a:r>
            <a:r>
              <a:rPr lang="es-ES" b="1" dirty="0" smtClean="0"/>
              <a:t> </a:t>
            </a:r>
            <a:r>
              <a:rPr lang="es-ES" b="1" dirty="0" err="1" smtClean="0"/>
              <a:t>methods</a:t>
            </a:r>
            <a:endParaRPr lang="en-GB" b="1" dirty="0"/>
          </a:p>
        </p:txBody>
      </p:sp>
      <p:sp>
        <p:nvSpPr>
          <p:cNvPr id="5126" name="Rectangle 8"/>
          <p:cNvSpPr>
            <a:spLocks noChangeArrowheads="1"/>
          </p:cNvSpPr>
          <p:nvPr/>
        </p:nvSpPr>
        <p:spPr bwMode="auto">
          <a:xfrm>
            <a:off x="-32" y="1857364"/>
            <a:ext cx="4267191" cy="646331"/>
          </a:xfrm>
          <a:prstGeom prst="rect">
            <a:avLst/>
          </a:prstGeom>
          <a:noFill/>
          <a:ln w="9525">
            <a:noFill/>
            <a:miter lim="800000"/>
            <a:headEnd/>
            <a:tailEnd/>
          </a:ln>
        </p:spPr>
        <p:txBody>
          <a:bodyPr wrap="square">
            <a:spAutoFit/>
          </a:bodyPr>
          <a:lstStyle/>
          <a:p>
            <a:r>
              <a:rPr lang="es-ES" b="1" dirty="0"/>
              <a:t>3. </a:t>
            </a:r>
            <a:r>
              <a:rPr lang="es-ES" b="1" dirty="0" err="1" smtClean="0"/>
              <a:t>Finalize</a:t>
            </a:r>
            <a:r>
              <a:rPr lang="es-ES" b="1" dirty="0" smtClean="0"/>
              <a:t> and </a:t>
            </a:r>
            <a:r>
              <a:rPr lang="es-ES" b="1" dirty="0" err="1" smtClean="0"/>
              <a:t>validate</a:t>
            </a:r>
            <a:r>
              <a:rPr lang="es-ES" b="1" dirty="0" smtClean="0"/>
              <a:t> </a:t>
            </a:r>
            <a:r>
              <a:rPr lang="es-ES" b="1" dirty="0" err="1" smtClean="0"/>
              <a:t>indicator</a:t>
            </a:r>
            <a:r>
              <a:rPr lang="es-ES" b="1" dirty="0" smtClean="0"/>
              <a:t> set and data </a:t>
            </a:r>
            <a:r>
              <a:rPr lang="es-ES" b="1" dirty="0" err="1" smtClean="0"/>
              <a:t>collection</a:t>
            </a:r>
            <a:r>
              <a:rPr lang="es-ES" b="1" dirty="0" smtClean="0"/>
              <a:t> </a:t>
            </a:r>
            <a:r>
              <a:rPr lang="es-ES" b="1" dirty="0" err="1" smtClean="0"/>
              <a:t>methods</a:t>
            </a:r>
            <a:endParaRPr lang="en-GB" b="1" dirty="0"/>
          </a:p>
        </p:txBody>
      </p:sp>
      <p:sp>
        <p:nvSpPr>
          <p:cNvPr id="5127" name="Rectangle 9"/>
          <p:cNvSpPr>
            <a:spLocks noChangeArrowheads="1"/>
          </p:cNvSpPr>
          <p:nvPr/>
        </p:nvSpPr>
        <p:spPr bwMode="auto">
          <a:xfrm>
            <a:off x="0" y="2500306"/>
            <a:ext cx="4143372" cy="646331"/>
          </a:xfrm>
          <a:prstGeom prst="rect">
            <a:avLst/>
          </a:prstGeom>
          <a:noFill/>
          <a:ln w="9525">
            <a:noFill/>
            <a:miter lim="800000"/>
            <a:headEnd/>
            <a:tailEnd/>
          </a:ln>
        </p:spPr>
        <p:txBody>
          <a:bodyPr wrap="square">
            <a:spAutoFit/>
          </a:bodyPr>
          <a:lstStyle/>
          <a:p>
            <a:r>
              <a:rPr lang="es-ES" b="1" dirty="0"/>
              <a:t>4. </a:t>
            </a:r>
            <a:r>
              <a:rPr lang="es-ES" b="1" dirty="0" smtClean="0"/>
              <a:t>Prepare and </a:t>
            </a:r>
            <a:r>
              <a:rPr lang="es-ES" b="1" dirty="0" err="1" smtClean="0"/>
              <a:t>train</a:t>
            </a:r>
            <a:r>
              <a:rPr lang="es-ES" b="1" dirty="0" smtClean="0"/>
              <a:t> </a:t>
            </a:r>
            <a:r>
              <a:rPr lang="es-ES" b="1" dirty="0" err="1" smtClean="0"/>
              <a:t>for</a:t>
            </a:r>
            <a:r>
              <a:rPr lang="es-ES" b="1" dirty="0" smtClean="0"/>
              <a:t> data </a:t>
            </a:r>
            <a:r>
              <a:rPr lang="es-ES" b="1" dirty="0" err="1" smtClean="0"/>
              <a:t>collection</a:t>
            </a:r>
            <a:r>
              <a:rPr lang="es-ES" b="1" dirty="0" smtClean="0"/>
              <a:t> </a:t>
            </a:r>
            <a:endParaRPr lang="en-GB" b="1" dirty="0"/>
          </a:p>
        </p:txBody>
      </p:sp>
      <p:sp>
        <p:nvSpPr>
          <p:cNvPr id="5128" name="Rectangle 10"/>
          <p:cNvSpPr>
            <a:spLocks noChangeArrowheads="1"/>
          </p:cNvSpPr>
          <p:nvPr/>
        </p:nvSpPr>
        <p:spPr bwMode="auto">
          <a:xfrm>
            <a:off x="-12699" y="3214686"/>
            <a:ext cx="3941758" cy="646331"/>
          </a:xfrm>
          <a:prstGeom prst="rect">
            <a:avLst/>
          </a:prstGeom>
          <a:noFill/>
          <a:ln w="9525">
            <a:noFill/>
            <a:miter lim="800000"/>
            <a:headEnd/>
            <a:tailEnd/>
          </a:ln>
        </p:spPr>
        <p:txBody>
          <a:bodyPr wrap="square">
            <a:spAutoFit/>
          </a:bodyPr>
          <a:lstStyle/>
          <a:p>
            <a:r>
              <a:rPr lang="es-ES" b="1" dirty="0"/>
              <a:t>5. </a:t>
            </a:r>
            <a:r>
              <a:rPr lang="es-ES" b="1" dirty="0" err="1" smtClean="0"/>
              <a:t>Collect</a:t>
            </a:r>
            <a:r>
              <a:rPr lang="es-ES" b="1" dirty="0" smtClean="0"/>
              <a:t> and </a:t>
            </a:r>
            <a:r>
              <a:rPr lang="es-ES" b="1" dirty="0" err="1" smtClean="0"/>
              <a:t>analyze</a:t>
            </a:r>
            <a:r>
              <a:rPr lang="es-ES" b="1" dirty="0" smtClean="0"/>
              <a:t> </a:t>
            </a:r>
            <a:r>
              <a:rPr lang="es-ES" b="1" dirty="0" err="1" smtClean="0"/>
              <a:t>governance</a:t>
            </a:r>
            <a:r>
              <a:rPr lang="es-ES" b="1" dirty="0" smtClean="0"/>
              <a:t> data</a:t>
            </a:r>
            <a:endParaRPr lang="en-GB" b="1" dirty="0"/>
          </a:p>
        </p:txBody>
      </p:sp>
      <p:sp>
        <p:nvSpPr>
          <p:cNvPr id="5129" name="Rectangle 11"/>
          <p:cNvSpPr>
            <a:spLocks noChangeArrowheads="1"/>
          </p:cNvSpPr>
          <p:nvPr/>
        </p:nvSpPr>
        <p:spPr bwMode="auto">
          <a:xfrm>
            <a:off x="-32" y="3848875"/>
            <a:ext cx="4267191" cy="369332"/>
          </a:xfrm>
          <a:prstGeom prst="rect">
            <a:avLst/>
          </a:prstGeom>
          <a:noFill/>
          <a:ln w="9525">
            <a:noFill/>
            <a:miter lim="800000"/>
            <a:headEnd/>
            <a:tailEnd/>
          </a:ln>
        </p:spPr>
        <p:txBody>
          <a:bodyPr wrap="square">
            <a:spAutoFit/>
          </a:bodyPr>
          <a:lstStyle/>
          <a:p>
            <a:r>
              <a:rPr lang="es-ES" b="1" dirty="0"/>
              <a:t>6. </a:t>
            </a:r>
            <a:r>
              <a:rPr lang="es-ES" b="1" dirty="0" err="1" smtClean="0"/>
              <a:t>Validate</a:t>
            </a:r>
            <a:r>
              <a:rPr lang="es-ES" b="1" dirty="0" smtClean="0"/>
              <a:t> </a:t>
            </a:r>
            <a:r>
              <a:rPr lang="es-ES" b="1" dirty="0" err="1" smtClean="0"/>
              <a:t>findings</a:t>
            </a:r>
            <a:endParaRPr lang="en-GB" b="1" dirty="0"/>
          </a:p>
        </p:txBody>
      </p:sp>
      <p:sp>
        <p:nvSpPr>
          <p:cNvPr id="5130" name="Rectangle 12"/>
          <p:cNvSpPr>
            <a:spLocks noChangeArrowheads="1"/>
          </p:cNvSpPr>
          <p:nvPr/>
        </p:nvSpPr>
        <p:spPr bwMode="auto">
          <a:xfrm>
            <a:off x="-12700" y="4286256"/>
            <a:ext cx="4279859" cy="646331"/>
          </a:xfrm>
          <a:prstGeom prst="rect">
            <a:avLst/>
          </a:prstGeom>
          <a:noFill/>
          <a:ln w="9525">
            <a:noFill/>
            <a:miter lim="800000"/>
            <a:headEnd/>
            <a:tailEnd/>
          </a:ln>
        </p:spPr>
        <p:txBody>
          <a:bodyPr wrap="square">
            <a:spAutoFit/>
          </a:bodyPr>
          <a:lstStyle/>
          <a:p>
            <a:r>
              <a:rPr lang="es-ES" b="1" dirty="0"/>
              <a:t>7. </a:t>
            </a:r>
            <a:r>
              <a:rPr lang="es-ES" b="1" dirty="0" err="1" smtClean="0"/>
              <a:t>Draft</a:t>
            </a:r>
            <a:r>
              <a:rPr lang="es-ES" b="1" dirty="0" smtClean="0"/>
              <a:t>, </a:t>
            </a:r>
            <a:r>
              <a:rPr lang="es-ES" b="1" dirty="0" err="1" smtClean="0"/>
              <a:t>validate</a:t>
            </a:r>
            <a:r>
              <a:rPr lang="es-ES" b="1" dirty="0" smtClean="0"/>
              <a:t> and </a:t>
            </a:r>
            <a:r>
              <a:rPr lang="es-ES" b="1" dirty="0" err="1" smtClean="0"/>
              <a:t>publish</a:t>
            </a:r>
            <a:r>
              <a:rPr lang="es-ES" b="1" dirty="0" smtClean="0"/>
              <a:t> PGA </a:t>
            </a:r>
            <a:r>
              <a:rPr lang="es-ES" b="1" dirty="0" err="1" smtClean="0"/>
              <a:t>report</a:t>
            </a:r>
            <a:endParaRPr lang="en-GB" b="1" dirty="0"/>
          </a:p>
        </p:txBody>
      </p:sp>
      <p:sp>
        <p:nvSpPr>
          <p:cNvPr id="5133" name="Rectangle 15"/>
          <p:cNvSpPr>
            <a:spLocks noChangeArrowheads="1"/>
          </p:cNvSpPr>
          <p:nvPr/>
        </p:nvSpPr>
        <p:spPr bwMode="auto">
          <a:xfrm>
            <a:off x="-32" y="5009389"/>
            <a:ext cx="4154538" cy="923330"/>
          </a:xfrm>
          <a:prstGeom prst="rect">
            <a:avLst/>
          </a:prstGeom>
          <a:noFill/>
          <a:ln w="9525">
            <a:noFill/>
            <a:miter lim="800000"/>
            <a:headEnd/>
            <a:tailEnd/>
          </a:ln>
        </p:spPr>
        <p:txBody>
          <a:bodyPr wrap="square">
            <a:spAutoFit/>
          </a:bodyPr>
          <a:lstStyle/>
          <a:p>
            <a:r>
              <a:rPr lang="es-ES" b="1" dirty="0"/>
              <a:t>8. </a:t>
            </a:r>
            <a:r>
              <a:rPr lang="es-ES" b="1" dirty="0" err="1" smtClean="0"/>
              <a:t>Communicate</a:t>
            </a:r>
            <a:r>
              <a:rPr lang="es-ES" b="1" dirty="0" smtClean="0"/>
              <a:t> and </a:t>
            </a:r>
            <a:r>
              <a:rPr lang="es-ES" b="1" dirty="0" err="1" smtClean="0"/>
              <a:t>promote</a:t>
            </a:r>
            <a:r>
              <a:rPr lang="es-ES" b="1" dirty="0" smtClean="0"/>
              <a:t> </a:t>
            </a:r>
            <a:r>
              <a:rPr lang="es-ES" b="1" dirty="0" err="1" smtClean="0"/>
              <a:t>the</a:t>
            </a:r>
            <a:r>
              <a:rPr lang="es-ES" b="1" dirty="0" smtClean="0"/>
              <a:t> use of PGA </a:t>
            </a:r>
            <a:r>
              <a:rPr lang="es-ES" b="1" dirty="0" err="1" smtClean="0"/>
              <a:t>information</a:t>
            </a:r>
            <a:r>
              <a:rPr lang="es-ES" b="1" dirty="0" smtClean="0"/>
              <a:t> and </a:t>
            </a:r>
            <a:r>
              <a:rPr lang="es-ES" b="1" dirty="0" err="1" smtClean="0"/>
              <a:t>recommendations</a:t>
            </a:r>
            <a:endParaRPr lang="en-GB" b="1" dirty="0"/>
          </a:p>
        </p:txBody>
      </p:sp>
      <p:sp>
        <p:nvSpPr>
          <p:cNvPr id="17" name="TextBox 16"/>
          <p:cNvSpPr txBox="1"/>
          <p:nvPr/>
        </p:nvSpPr>
        <p:spPr>
          <a:xfrm>
            <a:off x="7918483" y="44450"/>
            <a:ext cx="1368425" cy="369888"/>
          </a:xfrm>
          <a:prstGeom prst="rect">
            <a:avLst/>
          </a:prstGeom>
          <a:noFill/>
        </p:spPr>
        <p:txBody>
          <a:bodyPr>
            <a:spAutoFit/>
          </a:bodyPr>
          <a:lstStyle/>
          <a:p>
            <a:pPr>
              <a:defRPr/>
            </a:pPr>
            <a:r>
              <a:rPr lang="en-GB" b="1" u="sng" dirty="0" smtClean="0"/>
              <a:t>WHEN</a:t>
            </a:r>
            <a:endParaRPr lang="en-GB" b="1" u="sng" dirty="0"/>
          </a:p>
        </p:txBody>
      </p:sp>
      <p:sp>
        <p:nvSpPr>
          <p:cNvPr id="18" name="TextBox 17"/>
          <p:cNvSpPr txBox="1"/>
          <p:nvPr/>
        </p:nvSpPr>
        <p:spPr>
          <a:xfrm>
            <a:off x="4154506" y="44450"/>
            <a:ext cx="3132138" cy="369332"/>
          </a:xfrm>
          <a:prstGeom prst="rect">
            <a:avLst/>
          </a:prstGeom>
          <a:noFill/>
        </p:spPr>
        <p:txBody>
          <a:bodyPr>
            <a:spAutoFit/>
          </a:bodyPr>
          <a:lstStyle/>
          <a:p>
            <a:pPr>
              <a:defRPr/>
            </a:pPr>
            <a:r>
              <a:rPr lang="en-GB" b="1" u="sng" dirty="0" smtClean="0"/>
              <a:t>HOW AND WITH WHOM</a:t>
            </a:r>
            <a:endParaRPr lang="en-GB" b="1" u="sng" dirty="0"/>
          </a:p>
        </p:txBody>
      </p:sp>
      <p:sp>
        <p:nvSpPr>
          <p:cNvPr id="5136" name="Rectangle 18"/>
          <p:cNvSpPr>
            <a:spLocks noChangeArrowheads="1"/>
          </p:cNvSpPr>
          <p:nvPr/>
        </p:nvSpPr>
        <p:spPr bwMode="auto">
          <a:xfrm>
            <a:off x="-31" y="5929330"/>
            <a:ext cx="4714908" cy="923330"/>
          </a:xfrm>
          <a:prstGeom prst="rect">
            <a:avLst/>
          </a:prstGeom>
          <a:noFill/>
          <a:ln w="9525">
            <a:noFill/>
            <a:miter lim="800000"/>
            <a:headEnd/>
            <a:tailEnd/>
          </a:ln>
        </p:spPr>
        <p:txBody>
          <a:bodyPr wrap="square">
            <a:spAutoFit/>
          </a:bodyPr>
          <a:lstStyle/>
          <a:p>
            <a:r>
              <a:rPr lang="es-ES" b="1" dirty="0" smtClean="0"/>
              <a:t>9. </a:t>
            </a:r>
            <a:r>
              <a:rPr lang="es-ES" b="1" dirty="0" err="1" smtClean="0"/>
              <a:t>Institutionalize</a:t>
            </a:r>
            <a:r>
              <a:rPr lang="es-ES" b="1" dirty="0" smtClean="0"/>
              <a:t> </a:t>
            </a:r>
            <a:r>
              <a:rPr lang="es-ES" b="1" dirty="0" err="1" smtClean="0"/>
              <a:t>the</a:t>
            </a:r>
            <a:r>
              <a:rPr lang="es-ES" b="1" dirty="0" smtClean="0"/>
              <a:t> PGA </a:t>
            </a:r>
            <a:r>
              <a:rPr lang="es-ES" b="1" dirty="0" err="1" smtClean="0"/>
              <a:t>process</a:t>
            </a:r>
            <a:r>
              <a:rPr lang="es-ES" b="1" dirty="0" smtClean="0"/>
              <a:t> </a:t>
            </a:r>
            <a:r>
              <a:rPr lang="es-ES" b="1" dirty="0" err="1" smtClean="0"/>
              <a:t>to</a:t>
            </a:r>
            <a:r>
              <a:rPr lang="es-ES" b="1" dirty="0" smtClean="0"/>
              <a:t> </a:t>
            </a:r>
            <a:r>
              <a:rPr lang="es-ES" b="1" dirty="0" err="1" smtClean="0"/>
              <a:t>ensure</a:t>
            </a:r>
            <a:r>
              <a:rPr lang="es-ES" b="1" dirty="0" smtClean="0"/>
              <a:t> </a:t>
            </a:r>
            <a:r>
              <a:rPr lang="es-ES" b="1" dirty="0" err="1" smtClean="0"/>
              <a:t>its</a:t>
            </a:r>
            <a:r>
              <a:rPr lang="es-ES" b="1" dirty="0" smtClean="0"/>
              <a:t> </a:t>
            </a:r>
            <a:r>
              <a:rPr lang="es-ES" b="1" dirty="0" err="1" smtClean="0"/>
              <a:t>continuation</a:t>
            </a:r>
            <a:r>
              <a:rPr lang="es-ES" b="1" dirty="0" smtClean="0"/>
              <a:t> and </a:t>
            </a:r>
            <a:r>
              <a:rPr lang="es-ES" b="1" dirty="0" err="1" smtClean="0"/>
              <a:t>cylcic</a:t>
            </a:r>
            <a:r>
              <a:rPr lang="es-ES" b="1" dirty="0" smtClean="0"/>
              <a:t> </a:t>
            </a:r>
            <a:r>
              <a:rPr lang="es-ES" b="1" dirty="0" err="1" smtClean="0"/>
              <a:t>repetition</a:t>
            </a:r>
            <a:r>
              <a:rPr lang="es-ES" b="1" dirty="0" smtClean="0"/>
              <a:t> </a:t>
            </a:r>
            <a:r>
              <a:rPr lang="es-ES" b="1" dirty="0" err="1" smtClean="0"/>
              <a:t>over</a:t>
            </a:r>
            <a:r>
              <a:rPr lang="es-ES" b="1" dirty="0" smtClean="0"/>
              <a:t> time</a:t>
            </a:r>
            <a:endParaRPr lang="en-GB" b="1" dirty="0"/>
          </a:p>
        </p:txBody>
      </p:sp>
      <p:sp>
        <p:nvSpPr>
          <p:cNvPr id="24" name="TextBox 23"/>
          <p:cNvSpPr txBox="1"/>
          <p:nvPr/>
        </p:nvSpPr>
        <p:spPr>
          <a:xfrm>
            <a:off x="8275673" y="536476"/>
            <a:ext cx="582607" cy="307777"/>
          </a:xfrm>
          <a:prstGeom prst="rect">
            <a:avLst/>
          </a:prstGeom>
          <a:noFill/>
        </p:spPr>
        <p:txBody>
          <a:bodyPr wrap="square">
            <a:spAutoFit/>
          </a:bodyPr>
          <a:lstStyle/>
          <a:p>
            <a:pPr>
              <a:defRPr/>
            </a:pPr>
            <a:r>
              <a:rPr lang="en-GB" sz="1400" b="1" dirty="0" smtClean="0">
                <a:solidFill>
                  <a:schemeClr val="accent2">
                    <a:lumMod val="75000"/>
                  </a:schemeClr>
                </a:solidFill>
              </a:rPr>
              <a:t>Feb</a:t>
            </a:r>
            <a:endParaRPr lang="en-GB" sz="1400" b="1" dirty="0">
              <a:solidFill>
                <a:schemeClr val="accent2">
                  <a:lumMod val="75000"/>
                </a:schemeClr>
              </a:solidFill>
            </a:endParaRPr>
          </a:p>
        </p:txBody>
      </p:sp>
      <p:sp>
        <p:nvSpPr>
          <p:cNvPr id="25" name="TextBox 24"/>
          <p:cNvSpPr txBox="1"/>
          <p:nvPr/>
        </p:nvSpPr>
        <p:spPr>
          <a:xfrm>
            <a:off x="8286776" y="1000108"/>
            <a:ext cx="755650" cy="307975"/>
          </a:xfrm>
          <a:prstGeom prst="rect">
            <a:avLst/>
          </a:prstGeom>
          <a:noFill/>
        </p:spPr>
        <p:txBody>
          <a:bodyPr>
            <a:spAutoFit/>
          </a:bodyPr>
          <a:lstStyle/>
          <a:p>
            <a:pPr>
              <a:defRPr/>
            </a:pPr>
            <a:r>
              <a:rPr lang="en-GB" sz="1400" b="1" dirty="0" smtClean="0">
                <a:solidFill>
                  <a:schemeClr val="accent2">
                    <a:lumMod val="75000"/>
                  </a:schemeClr>
                </a:solidFill>
              </a:rPr>
              <a:t>Mar</a:t>
            </a:r>
            <a:endParaRPr lang="en-GB" sz="1400" b="1" dirty="0">
              <a:solidFill>
                <a:schemeClr val="accent2">
                  <a:lumMod val="75000"/>
                </a:schemeClr>
              </a:solidFill>
            </a:endParaRPr>
          </a:p>
        </p:txBody>
      </p:sp>
      <p:sp>
        <p:nvSpPr>
          <p:cNvPr id="32" name="TextBox 23"/>
          <p:cNvSpPr txBox="1"/>
          <p:nvPr/>
        </p:nvSpPr>
        <p:spPr>
          <a:xfrm>
            <a:off x="8286776" y="1335075"/>
            <a:ext cx="936625" cy="307975"/>
          </a:xfrm>
          <a:prstGeom prst="rect">
            <a:avLst/>
          </a:prstGeom>
          <a:noFill/>
        </p:spPr>
        <p:txBody>
          <a:bodyPr>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Apr</a:t>
            </a:r>
            <a:endParaRPr lang="en-GB" sz="1400" b="1" dirty="0">
              <a:solidFill>
                <a:schemeClr val="accent2">
                  <a:lumMod val="75000"/>
                </a:schemeClr>
              </a:solidFill>
            </a:endParaRPr>
          </a:p>
        </p:txBody>
      </p:sp>
      <p:sp>
        <p:nvSpPr>
          <p:cNvPr id="33" name="TextBox 23"/>
          <p:cNvSpPr txBox="1"/>
          <p:nvPr/>
        </p:nvSpPr>
        <p:spPr>
          <a:xfrm>
            <a:off x="8286776" y="2549719"/>
            <a:ext cx="857256"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Jun</a:t>
            </a:r>
            <a:endParaRPr lang="en-GB" sz="1400" b="1" dirty="0">
              <a:solidFill>
                <a:schemeClr val="accent2">
                  <a:lumMod val="75000"/>
                </a:schemeClr>
              </a:solidFill>
            </a:endParaRPr>
          </a:p>
        </p:txBody>
      </p:sp>
      <p:sp>
        <p:nvSpPr>
          <p:cNvPr id="34" name="TextBox 23"/>
          <p:cNvSpPr txBox="1"/>
          <p:nvPr/>
        </p:nvSpPr>
        <p:spPr>
          <a:xfrm>
            <a:off x="8194709" y="3263901"/>
            <a:ext cx="877885" cy="307975"/>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Jul-Aug</a:t>
            </a:r>
            <a:endParaRPr lang="en-GB" sz="1400" b="1" dirty="0">
              <a:solidFill>
                <a:schemeClr val="accent2">
                  <a:lumMod val="75000"/>
                </a:schemeClr>
              </a:solidFill>
            </a:endParaRPr>
          </a:p>
        </p:txBody>
      </p:sp>
      <p:sp>
        <p:nvSpPr>
          <p:cNvPr id="35" name="TextBox 23"/>
          <p:cNvSpPr txBox="1"/>
          <p:nvPr/>
        </p:nvSpPr>
        <p:spPr>
          <a:xfrm>
            <a:off x="8313771" y="4357694"/>
            <a:ext cx="1116013"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Oct</a:t>
            </a:r>
            <a:endParaRPr lang="en-GB" sz="1400" b="1" dirty="0">
              <a:solidFill>
                <a:schemeClr val="accent2">
                  <a:lumMod val="75000"/>
                </a:schemeClr>
              </a:solidFill>
            </a:endParaRPr>
          </a:p>
        </p:txBody>
      </p:sp>
      <p:sp>
        <p:nvSpPr>
          <p:cNvPr id="37" name="TextBox 23"/>
          <p:cNvSpPr txBox="1"/>
          <p:nvPr/>
        </p:nvSpPr>
        <p:spPr>
          <a:xfrm>
            <a:off x="4357686" y="405450"/>
            <a:ext cx="3560797"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PGA Committee meeting in </a:t>
            </a:r>
            <a:r>
              <a:rPr lang="en-GB" sz="1400" b="1" dirty="0" err="1" smtClean="0"/>
              <a:t>Calabar</a:t>
            </a:r>
            <a:endParaRPr lang="en-GB" sz="1400" b="1" dirty="0"/>
          </a:p>
        </p:txBody>
      </p:sp>
      <p:sp>
        <p:nvSpPr>
          <p:cNvPr id="38" name="TextBox 23"/>
          <p:cNvSpPr txBox="1"/>
          <p:nvPr/>
        </p:nvSpPr>
        <p:spPr>
          <a:xfrm>
            <a:off x="4386289" y="1357298"/>
            <a:ext cx="3400421"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Local workshops in 3 pilot sites</a:t>
            </a:r>
            <a:endParaRPr lang="en-GB" sz="1400" b="1" dirty="0"/>
          </a:p>
        </p:txBody>
      </p:sp>
      <p:sp>
        <p:nvSpPr>
          <p:cNvPr id="39" name="TextBox 23"/>
          <p:cNvSpPr txBox="1"/>
          <p:nvPr/>
        </p:nvSpPr>
        <p:spPr>
          <a:xfrm>
            <a:off x="4357685" y="1928802"/>
            <a:ext cx="3571901" cy="523220"/>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Broad participatory validation meeting in </a:t>
            </a:r>
            <a:r>
              <a:rPr lang="en-GB" sz="1400" b="1" dirty="0" err="1" smtClean="0"/>
              <a:t>Calabar</a:t>
            </a:r>
            <a:endParaRPr lang="en-GB" sz="1400" b="1" dirty="0"/>
          </a:p>
        </p:txBody>
      </p:sp>
      <p:sp>
        <p:nvSpPr>
          <p:cNvPr id="40" name="TextBox 23"/>
          <p:cNvSpPr txBox="1"/>
          <p:nvPr/>
        </p:nvSpPr>
        <p:spPr>
          <a:xfrm>
            <a:off x="4357686" y="2548590"/>
            <a:ext cx="2928958" cy="523220"/>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Data collection training – State and local level</a:t>
            </a:r>
            <a:endParaRPr lang="en-GB" sz="1400" b="1" dirty="0"/>
          </a:p>
        </p:txBody>
      </p:sp>
      <p:sp>
        <p:nvSpPr>
          <p:cNvPr id="41" name="TextBox 23"/>
          <p:cNvSpPr txBox="1"/>
          <p:nvPr/>
        </p:nvSpPr>
        <p:spPr>
          <a:xfrm>
            <a:off x="4357686" y="3714752"/>
            <a:ext cx="3294044" cy="523220"/>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Local validation workshops in 3 pilot sites</a:t>
            </a:r>
            <a:endParaRPr lang="en-GB" sz="1400" b="1" dirty="0"/>
          </a:p>
        </p:txBody>
      </p:sp>
      <p:sp>
        <p:nvSpPr>
          <p:cNvPr id="43" name="TextBox 23"/>
          <p:cNvSpPr txBox="1"/>
          <p:nvPr/>
        </p:nvSpPr>
        <p:spPr>
          <a:xfrm>
            <a:off x="4392625" y="4406909"/>
            <a:ext cx="1965325" cy="307975"/>
          </a:xfrm>
          <a:prstGeom prst="rect">
            <a:avLst/>
          </a:prstGeom>
          <a:noFill/>
        </p:spPr>
        <p:txBody>
          <a:bodyPr>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endParaRPr lang="en-GB" sz="1400" b="1" dirty="0">
              <a:solidFill>
                <a:schemeClr val="accent6">
                  <a:lumMod val="50000"/>
                </a:schemeClr>
              </a:solidFill>
            </a:endParaRPr>
          </a:p>
        </p:txBody>
      </p:sp>
      <p:sp>
        <p:nvSpPr>
          <p:cNvPr id="44" name="TextBox 23"/>
          <p:cNvSpPr txBox="1"/>
          <p:nvPr/>
        </p:nvSpPr>
        <p:spPr>
          <a:xfrm>
            <a:off x="4357686" y="5047790"/>
            <a:ext cx="3357586" cy="738664"/>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Official public PGA report launch at international, national, State and local levels</a:t>
            </a:r>
          </a:p>
        </p:txBody>
      </p:sp>
      <p:sp>
        <p:nvSpPr>
          <p:cNvPr id="45" name="TextBox 23"/>
          <p:cNvSpPr txBox="1"/>
          <p:nvPr/>
        </p:nvSpPr>
        <p:spPr>
          <a:xfrm>
            <a:off x="8286776" y="5049851"/>
            <a:ext cx="704883" cy="307975"/>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6">
                    <a:lumMod val="50000"/>
                  </a:schemeClr>
                </a:solidFill>
              </a:rPr>
              <a:t>Nov</a:t>
            </a:r>
            <a:endParaRPr lang="en-GB" sz="1400" b="1" dirty="0">
              <a:solidFill>
                <a:schemeClr val="accent6">
                  <a:lumMod val="50000"/>
                </a:schemeClr>
              </a:solidFill>
            </a:endParaRPr>
          </a:p>
        </p:txBody>
      </p:sp>
      <p:sp>
        <p:nvSpPr>
          <p:cNvPr id="47" name="TextBox 23"/>
          <p:cNvSpPr txBox="1"/>
          <p:nvPr/>
        </p:nvSpPr>
        <p:spPr>
          <a:xfrm>
            <a:off x="8286776" y="3835405"/>
            <a:ext cx="642942" cy="307975"/>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Sep</a:t>
            </a:r>
            <a:endParaRPr lang="en-GB" sz="1400" b="1" dirty="0">
              <a:solidFill>
                <a:schemeClr val="accent2">
                  <a:lumMod val="75000"/>
                </a:schemeClr>
              </a:solidFill>
            </a:endParaRPr>
          </a:p>
        </p:txBody>
      </p:sp>
      <p:sp>
        <p:nvSpPr>
          <p:cNvPr id="42" name="TextBox 23"/>
          <p:cNvSpPr txBox="1"/>
          <p:nvPr/>
        </p:nvSpPr>
        <p:spPr>
          <a:xfrm>
            <a:off x="4357686" y="1049521"/>
            <a:ext cx="3365482"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Training on indicators in </a:t>
            </a:r>
            <a:r>
              <a:rPr lang="en-GB" sz="1400" b="1" dirty="0" err="1" smtClean="0"/>
              <a:t>Calabar</a:t>
            </a:r>
            <a:endParaRPr lang="en-GB" sz="1400" b="1" dirty="0"/>
          </a:p>
        </p:txBody>
      </p:sp>
      <p:sp>
        <p:nvSpPr>
          <p:cNvPr id="49" name="TextBox 23"/>
          <p:cNvSpPr txBox="1"/>
          <p:nvPr/>
        </p:nvSpPr>
        <p:spPr>
          <a:xfrm>
            <a:off x="8286776" y="1906579"/>
            <a:ext cx="936625" cy="307975"/>
          </a:xfrm>
          <a:prstGeom prst="rect">
            <a:avLst/>
          </a:prstGeom>
          <a:noFill/>
        </p:spPr>
        <p:txBody>
          <a:bodyPr>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solidFill>
                  <a:schemeClr val="accent2">
                    <a:lumMod val="75000"/>
                  </a:schemeClr>
                </a:solidFill>
              </a:rPr>
              <a:t>May</a:t>
            </a:r>
            <a:endParaRPr lang="en-GB" sz="1400" b="1" dirty="0">
              <a:solidFill>
                <a:schemeClr val="accent2">
                  <a:lumMod val="75000"/>
                </a:schemeClr>
              </a:solidFill>
            </a:endParaRPr>
          </a:p>
        </p:txBody>
      </p:sp>
      <p:sp>
        <p:nvSpPr>
          <p:cNvPr id="50" name="TextBox 23"/>
          <p:cNvSpPr txBox="1"/>
          <p:nvPr/>
        </p:nvSpPr>
        <p:spPr>
          <a:xfrm>
            <a:off x="4357686" y="3286124"/>
            <a:ext cx="3294044" cy="307777"/>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Data collection in the 3 pilot sites</a:t>
            </a:r>
            <a:endParaRPr lang="en-GB" sz="1400" b="1" dirty="0"/>
          </a:p>
        </p:txBody>
      </p:sp>
      <p:sp>
        <p:nvSpPr>
          <p:cNvPr id="51" name="TextBox 23"/>
          <p:cNvSpPr txBox="1"/>
          <p:nvPr/>
        </p:nvSpPr>
        <p:spPr>
          <a:xfrm>
            <a:off x="4349790" y="4286256"/>
            <a:ext cx="3294044" cy="523220"/>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State-level validation workshop with broad participation in </a:t>
            </a:r>
            <a:r>
              <a:rPr lang="en-GB" sz="1400" b="1" dirty="0" err="1" smtClean="0"/>
              <a:t>Calabar</a:t>
            </a:r>
            <a:endParaRPr lang="en-GB" sz="1400" b="1" dirty="0"/>
          </a:p>
        </p:txBody>
      </p:sp>
      <p:sp>
        <p:nvSpPr>
          <p:cNvPr id="36" name="TextBox 23"/>
          <p:cNvSpPr txBox="1"/>
          <p:nvPr/>
        </p:nvSpPr>
        <p:spPr>
          <a:xfrm>
            <a:off x="4357686" y="5938854"/>
            <a:ext cx="3357586" cy="738664"/>
          </a:xfrm>
          <a:prstGeom prst="rect">
            <a:avLst/>
          </a:prstGeom>
          <a:noFill/>
        </p:spPr>
        <p:txBody>
          <a:bodyPr wrap="square">
            <a:spAutoFit/>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GB" sz="1400" b="1" dirty="0" smtClean="0"/>
              <a:t>Ongoing coordination with safeguards work / collaboration with Statistical Institute / other...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OBJECTIVES</a:t>
            </a:r>
            <a:endParaRPr lang="en-US" dirty="0"/>
          </a:p>
        </p:txBody>
      </p:sp>
      <p:sp>
        <p:nvSpPr>
          <p:cNvPr id="158721" name="Rectangle 1"/>
          <p:cNvSpPr>
            <a:spLocks noChangeArrowheads="1"/>
          </p:cNvSpPr>
          <p:nvPr/>
        </p:nvSpPr>
        <p:spPr bwMode="auto">
          <a:xfrm>
            <a:off x="228600" y="1447800"/>
            <a:ext cx="85344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to further develop the specific knowledge and capacity of the PGA Committee members and the PGA research team on governance indicators and their sources of information (or data collection methods), so as to enable them to work on the PGA indicators and conduct the PGA process with adequate technical knowledge;</a:t>
            </a:r>
          </a:p>
          <a:p>
            <a:pPr marL="0" marR="0" lvl="0" indent="0" algn="just" defTabSz="914400" rtl="0" eaLnBrk="0" fontAlgn="base" latinLnBrk="0" hangingPunct="0">
              <a:lnSpc>
                <a:spcPct val="100000"/>
              </a:lnSpc>
              <a:spcBef>
                <a:spcPct val="0"/>
              </a:spcBef>
              <a:spcAft>
                <a:spcPct val="0"/>
              </a:spcAft>
              <a:buClrTx/>
              <a:buSzTx/>
              <a:tabLst/>
            </a:pP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to practically help the PGA Committee members and PGA research team revise and improve the draft indicator set currently available for the 4 priority governance domains identified, and start to identify data collection methods;</a:t>
            </a:r>
          </a:p>
          <a:p>
            <a:pPr marL="0" marR="0" lvl="0" indent="0" algn="just" defTabSz="914400" rtl="0" eaLnBrk="0" fontAlgn="base" latinLnBrk="0" hangingPunct="0">
              <a:lnSpc>
                <a:spcPct val="100000"/>
              </a:lnSpc>
              <a:spcBef>
                <a:spcPct val="0"/>
              </a:spcBef>
              <a:spcAft>
                <a:spcPct val="0"/>
              </a:spcAft>
              <a:buClrTx/>
              <a:buSzTx/>
              <a:tabLst/>
            </a:pP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to prepare the research team and other relevant PGA team members for the conduction of the local participatory workshops planned for April 2014 in the 3 pilot sites where local communities' inputs  on the indicators and data collection methods will be sought.</a:t>
            </a:r>
            <a:endParaRPr kumimoji="0" lang="en-GB"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19351</TotalTime>
  <Words>652</Words>
  <Application>Microsoft Office PowerPoint</Application>
  <PresentationFormat>On-screen Show (4:3)</PresentationFormat>
  <Paragraphs>122</Paragraphs>
  <Slides>8</Slides>
  <Notes>1</Notes>
  <HiddenSlides>0</HiddenSlides>
  <MMClips>0</MMClips>
  <ScaleCrop>false</ScaleCrop>
  <HeadingPairs>
    <vt:vector size="4" baseType="variant">
      <vt:variant>
        <vt:lpstr>Theme</vt:lpstr>
      </vt:variant>
      <vt:variant>
        <vt:i4>10</vt:i4>
      </vt:variant>
      <vt:variant>
        <vt:lpstr>Slide Titles</vt:lpstr>
      </vt:variant>
      <vt:variant>
        <vt:i4>8</vt:i4>
      </vt:variant>
    </vt:vector>
  </HeadingPairs>
  <TitlesOfParts>
    <vt:vector size="18" baseType="lpstr">
      <vt:lpstr>Office Theme</vt:lpstr>
      <vt:lpstr>2_Custom Design</vt:lpstr>
      <vt:lpstr>8_Custom Design</vt:lpstr>
      <vt:lpstr>7_Custom Design</vt:lpstr>
      <vt:lpstr>10_Custom Design</vt:lpstr>
      <vt:lpstr>11_Custom Design</vt:lpstr>
      <vt:lpstr>9_Custom Design</vt:lpstr>
      <vt:lpstr>6_Custom Design</vt:lpstr>
      <vt:lpstr>3_Custom Design</vt:lpstr>
      <vt:lpstr>Custom Design</vt:lpstr>
      <vt:lpstr>Slide 1</vt:lpstr>
      <vt:lpstr> The double purpose of participatory governance assessments:</vt:lpstr>
      <vt:lpstr>Slide 3</vt:lpstr>
      <vt:lpstr>Slide 4</vt:lpstr>
      <vt:lpstr>PGA Committee members – as jointly decided on 17 January 2013</vt:lpstr>
      <vt:lpstr>Slide 6</vt:lpstr>
      <vt:lpstr>Slide 7</vt:lpstr>
      <vt:lpstr>TRAINING OBJECTIVES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Mumoki</dc:creator>
  <cp:lastModifiedBy>Danae Issa</cp:lastModifiedBy>
  <cp:revision>243</cp:revision>
  <dcterms:created xsi:type="dcterms:W3CDTF">2012-09-11T07:20:24Z</dcterms:created>
  <dcterms:modified xsi:type="dcterms:W3CDTF">2014-04-11T09:47:50Z</dcterms:modified>
</cp:coreProperties>
</file>