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handoutMasterIdLst>
    <p:handoutMasterId r:id="rId25"/>
  </p:handoutMasterIdLst>
  <p:sldIdLst>
    <p:sldId id="256" r:id="rId2"/>
    <p:sldId id="466" r:id="rId3"/>
    <p:sldId id="467" r:id="rId4"/>
    <p:sldId id="480" r:id="rId5"/>
    <p:sldId id="476" r:id="rId6"/>
    <p:sldId id="468" r:id="rId7"/>
    <p:sldId id="477" r:id="rId8"/>
    <p:sldId id="478" r:id="rId9"/>
    <p:sldId id="479" r:id="rId10"/>
    <p:sldId id="485" r:id="rId11"/>
    <p:sldId id="484" r:id="rId12"/>
    <p:sldId id="487" r:id="rId13"/>
    <p:sldId id="469" r:id="rId14"/>
    <p:sldId id="470" r:id="rId15"/>
    <p:sldId id="488" r:id="rId16"/>
    <p:sldId id="472" r:id="rId17"/>
    <p:sldId id="474" r:id="rId18"/>
    <p:sldId id="461" r:id="rId19"/>
    <p:sldId id="486" r:id="rId20"/>
    <p:sldId id="481" r:id="rId21"/>
    <p:sldId id="483" r:id="rId22"/>
    <p:sldId id="269"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A408"/>
    <a:srgbClr val="6BA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044" y="-138"/>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04" cy="465266"/>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sz="quarter" idx="1"/>
          </p:nvPr>
        </p:nvSpPr>
        <p:spPr>
          <a:xfrm>
            <a:off x="3970160" y="1"/>
            <a:ext cx="3038604" cy="465266"/>
          </a:xfrm>
          <a:prstGeom prst="rect">
            <a:avLst/>
          </a:prstGeom>
        </p:spPr>
        <p:txBody>
          <a:bodyPr vert="horz" lIns="88139" tIns="44070" rIns="88139" bIns="44070" rtlCol="0"/>
          <a:lstStyle>
            <a:lvl1pPr algn="r">
              <a:defRPr sz="1200"/>
            </a:lvl1pPr>
          </a:lstStyle>
          <a:p>
            <a:fld id="{AC8EF1FD-2F19-4735-87A8-7905A28BDB63}" type="datetimeFigureOut">
              <a:rPr lang="en-US" smtClean="0"/>
              <a:pPr/>
              <a:t>05/11/2012</a:t>
            </a:fld>
            <a:endParaRPr lang="en-US"/>
          </a:p>
        </p:txBody>
      </p:sp>
      <p:sp>
        <p:nvSpPr>
          <p:cNvPr id="4" name="Footer Placeholder 3"/>
          <p:cNvSpPr>
            <a:spLocks noGrp="1"/>
          </p:cNvSpPr>
          <p:nvPr>
            <p:ph type="ftr" sz="quarter" idx="2"/>
          </p:nvPr>
        </p:nvSpPr>
        <p:spPr>
          <a:xfrm>
            <a:off x="0" y="8829648"/>
            <a:ext cx="3038604" cy="465266"/>
          </a:xfrm>
          <a:prstGeom prst="rect">
            <a:avLst/>
          </a:prstGeom>
        </p:spPr>
        <p:txBody>
          <a:bodyPr vert="horz" lIns="88139" tIns="44070" rIns="88139" bIns="44070" rtlCol="0" anchor="b"/>
          <a:lstStyle>
            <a:lvl1pPr algn="l">
              <a:defRPr sz="1200"/>
            </a:lvl1pPr>
          </a:lstStyle>
          <a:p>
            <a:endParaRPr lang="en-US"/>
          </a:p>
        </p:txBody>
      </p:sp>
      <p:sp>
        <p:nvSpPr>
          <p:cNvPr id="5" name="Slide Number Placeholder 4"/>
          <p:cNvSpPr>
            <a:spLocks noGrp="1"/>
          </p:cNvSpPr>
          <p:nvPr>
            <p:ph type="sldNum" sz="quarter" idx="3"/>
          </p:nvPr>
        </p:nvSpPr>
        <p:spPr>
          <a:xfrm>
            <a:off x="3970160" y="8829648"/>
            <a:ext cx="3038604" cy="465266"/>
          </a:xfrm>
          <a:prstGeom prst="rect">
            <a:avLst/>
          </a:prstGeom>
        </p:spPr>
        <p:txBody>
          <a:bodyPr vert="horz" lIns="88139" tIns="44070" rIns="88139" bIns="44070" rtlCol="0" anchor="b"/>
          <a:lstStyle>
            <a:lvl1pPr algn="r">
              <a:defRPr sz="1200"/>
            </a:lvl1pPr>
          </a:lstStyle>
          <a:p>
            <a:fld id="{05C8236A-C6AA-4790-806A-5B54B2938D19}" type="slidenum">
              <a:rPr lang="en-US" smtClean="0"/>
              <a:pPr/>
              <a:t>‹#›</a:t>
            </a:fld>
            <a:endParaRPr lang="en-US"/>
          </a:p>
        </p:txBody>
      </p:sp>
    </p:spTree>
    <p:extLst>
      <p:ext uri="{BB962C8B-B14F-4D97-AF65-F5344CB8AC3E}">
        <p14:creationId xmlns:p14="http://schemas.microsoft.com/office/powerpoint/2010/main" val="3164032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88139" tIns="44070" rIns="88139" bIns="44070" rtlCol="0"/>
          <a:lstStyle>
            <a:lvl1pPr algn="l">
              <a:defRPr sz="1200"/>
            </a:lvl1pPr>
          </a:lstStyle>
          <a:p>
            <a:endParaRPr lang="en-GB"/>
          </a:p>
        </p:txBody>
      </p:sp>
      <p:sp>
        <p:nvSpPr>
          <p:cNvPr id="3" name="Date Placeholder 2"/>
          <p:cNvSpPr>
            <a:spLocks noGrp="1"/>
          </p:cNvSpPr>
          <p:nvPr>
            <p:ph type="dt" idx="1"/>
          </p:nvPr>
        </p:nvSpPr>
        <p:spPr>
          <a:xfrm>
            <a:off x="3970939" y="0"/>
            <a:ext cx="3037840" cy="464820"/>
          </a:xfrm>
          <a:prstGeom prst="rect">
            <a:avLst/>
          </a:prstGeom>
        </p:spPr>
        <p:txBody>
          <a:bodyPr vert="horz" lIns="88139" tIns="44070" rIns="88139" bIns="44070" rtlCol="0"/>
          <a:lstStyle>
            <a:lvl1pPr algn="r">
              <a:defRPr sz="1200"/>
            </a:lvl1pPr>
          </a:lstStyle>
          <a:p>
            <a:fld id="{A2E8F22B-7D83-4BC3-9A4E-5245A8C43067}" type="datetimeFigureOut">
              <a:rPr lang="en-US" smtClean="0"/>
              <a:pPr/>
              <a:t>05/11/2012</a:t>
            </a:fld>
            <a:endParaRPr lang="en-GB"/>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88139" tIns="44070" rIns="88139" bIns="44070" rtlCol="0" anchor="ctr"/>
          <a:lstStyle/>
          <a:p>
            <a:endParaRPr lang="en-GB"/>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88139" tIns="44070" rIns="88139" bIns="4407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88139" tIns="44070" rIns="88139" bIns="44070" rtlCol="0" anchor="b"/>
          <a:lstStyle>
            <a:lvl1pPr algn="l">
              <a:defRPr sz="1200"/>
            </a:lvl1pPr>
          </a:lstStyle>
          <a:p>
            <a:endParaRPr lang="en-GB"/>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88139" tIns="44070" rIns="88139" bIns="44070" rtlCol="0" anchor="b"/>
          <a:lstStyle>
            <a:lvl1pPr algn="r">
              <a:defRPr sz="1200"/>
            </a:lvl1pPr>
          </a:lstStyle>
          <a:p>
            <a:fld id="{CD93D02F-B285-46BE-8912-E9AB1C8DC2E8}" type="slidenum">
              <a:rPr lang="en-GB" smtClean="0"/>
              <a:pPr/>
              <a:t>‹#›</a:t>
            </a:fld>
            <a:endParaRPr lang="en-GB"/>
          </a:p>
        </p:txBody>
      </p:sp>
    </p:spTree>
    <p:extLst>
      <p:ext uri="{BB962C8B-B14F-4D97-AF65-F5344CB8AC3E}">
        <p14:creationId xmlns:p14="http://schemas.microsoft.com/office/powerpoint/2010/main" val="360171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4D262D8-1C7F-4D9D-B46C-A476744BA390}" type="slidenum">
              <a:rPr lang="fr-CH"/>
              <a:pPr/>
              <a:t>21</a:t>
            </a:fld>
            <a:endParaRPr lang="fr-CH"/>
          </a:p>
        </p:txBody>
      </p:sp>
      <p:sp>
        <p:nvSpPr>
          <p:cNvPr id="34819" name="슬라이드 이미지 개체 틀 1"/>
          <p:cNvSpPr>
            <a:spLocks noGrp="1" noRot="1" noChangeAspect="1" noTextEdit="1"/>
          </p:cNvSpPr>
          <p:nvPr>
            <p:ph type="sldImg"/>
          </p:nvPr>
        </p:nvSpPr>
        <p:spPr>
          <a:xfrm>
            <a:off x="1182688" y="696913"/>
            <a:ext cx="4648200" cy="3486150"/>
          </a:xfrm>
          <a:ln/>
        </p:spPr>
      </p:sp>
      <p:sp>
        <p:nvSpPr>
          <p:cNvPr id="34820" name="슬라이드 노트 개체 틀 2"/>
          <p:cNvSpPr>
            <a:spLocks noGrp="1"/>
          </p:cNvSpPr>
          <p:nvPr>
            <p:ph type="body" idx="1"/>
          </p:nvPr>
        </p:nvSpPr>
        <p:spPr>
          <a:noFill/>
          <a:ln/>
        </p:spPr>
        <p:txBody>
          <a:bodyPr lIns="98488" tIns="49245" rIns="98488" bIns="49245"/>
          <a:lstStyle/>
          <a:p>
            <a:pPr eaLnBrk="1" hangingPunct="1">
              <a:buFontTx/>
              <a:buChar char="•"/>
            </a:pPr>
            <a:r>
              <a:rPr lang="en-US" b="1" dirty="0" smtClean="0"/>
              <a:t>Innovative and imaginative public policies</a:t>
            </a:r>
            <a:r>
              <a:rPr lang="en-US" dirty="0" smtClean="0"/>
              <a:t> will be vital to generate enabling conditions that, in turn, can unleash markets and direct private sector investments into a Green Economic transition. These include:</a:t>
            </a:r>
          </a:p>
          <a:p>
            <a:pPr eaLnBrk="1" hangingPunct="1">
              <a:buFontTx/>
              <a:buChar char="•"/>
            </a:pPr>
            <a:r>
              <a:rPr lang="en-US" b="1" dirty="0" smtClean="0"/>
              <a:t>Sound regulatory frameworks</a:t>
            </a:r>
            <a:r>
              <a:rPr lang="en-US" dirty="0" smtClean="0"/>
              <a:t>, a prioritizing of government spending and procurement in areas that stimulate green economic sectors and limits on spending that deplete natural capital.</a:t>
            </a:r>
          </a:p>
          <a:p>
            <a:pPr eaLnBrk="1" hangingPunct="1">
              <a:buFontTx/>
              <a:buChar char="•"/>
            </a:pPr>
            <a:r>
              <a:rPr lang="en-US" dirty="0" smtClean="0"/>
              <a:t>Removing </a:t>
            </a:r>
            <a:r>
              <a:rPr lang="en-US" dirty="0" err="1" smtClean="0"/>
              <a:t>subidies</a:t>
            </a:r>
            <a:r>
              <a:rPr lang="en-US" dirty="0" smtClean="0"/>
              <a:t> </a:t>
            </a:r>
            <a:r>
              <a:rPr lang="en-US" dirty="0" smtClean="0">
                <a:latin typeface="Garamond" pitchFamily="18" charset="0"/>
              </a:rPr>
              <a:t>could save 1-2% of global GDP a year, open fiscal space and makes room for public and private investment for a green economy transition</a:t>
            </a:r>
            <a:endParaRPr lang="en-US" dirty="0" smtClean="0"/>
          </a:p>
          <a:p>
            <a:pPr eaLnBrk="1" hangingPunct="1">
              <a:buFontTx/>
              <a:buChar char="•"/>
            </a:pPr>
            <a:r>
              <a:rPr lang="en-US" b="1" dirty="0" smtClean="0"/>
              <a:t>Taxation and smart market mechanisms</a:t>
            </a:r>
            <a:r>
              <a:rPr lang="en-US" dirty="0" smtClean="0"/>
              <a:t> that shift consumer spending and promote green innovation.</a:t>
            </a:r>
          </a:p>
          <a:p>
            <a:pPr eaLnBrk="1" hangingPunct="1">
              <a:buFontTx/>
              <a:buChar char="•"/>
            </a:pPr>
            <a:r>
              <a:rPr lang="en-US" dirty="0" smtClean="0"/>
              <a:t>Public investments in </a:t>
            </a:r>
            <a:r>
              <a:rPr lang="en-US" b="1" dirty="0" smtClean="0"/>
              <a:t>capacity building and training</a:t>
            </a:r>
            <a:r>
              <a:rPr lang="en-US" dirty="0" smtClean="0"/>
              <a:t>, alongside a strengthening of international governance.</a:t>
            </a:r>
          </a:p>
          <a:p>
            <a:pPr eaLnBrk="1" hangingPunct="1"/>
            <a:endParaRPr lang="en-US" dirty="0" smtClean="0"/>
          </a:p>
          <a:p>
            <a:pPr eaLnBrk="1" hangingPunct="1"/>
            <a:r>
              <a:rPr lang="en-US" altLang="zh-CN" dirty="0" smtClean="0"/>
              <a:t>For example, in 2005 the government of Ghana used the findings of a Poverty and Social Impact Analysis which demonstrated that petroleum subsidies go predominantly to higher income groups to initiate a public and parliamentary debate on reforming such subsidies. In parallel to reducing petroleum subsidies, Ghana eliminated fees for attending primary and junior-secondary school, and made available extra funds for primary health care and rural electrification programs (IMF 2008).</a:t>
            </a:r>
            <a:endParaRPr lang="ko-KR" altLang="en-US" dirty="0" smtClean="0">
              <a:ea typeface="Gulim" pitchFamily="34" charset="-127"/>
            </a:endParaRPr>
          </a:p>
        </p:txBody>
      </p:sp>
      <p:sp>
        <p:nvSpPr>
          <p:cNvPr id="34821" name="슬라이드 번호 개체 틀 3"/>
          <p:cNvSpPr txBox="1">
            <a:spLocks noGrp="1"/>
          </p:cNvSpPr>
          <p:nvPr/>
        </p:nvSpPr>
        <p:spPr bwMode="auto">
          <a:xfrm>
            <a:off x="3970938" y="8831580"/>
            <a:ext cx="3037840" cy="463207"/>
          </a:xfrm>
          <a:prstGeom prst="rect">
            <a:avLst/>
          </a:prstGeom>
          <a:noFill/>
          <a:ln w="9525">
            <a:noFill/>
            <a:miter lim="800000"/>
            <a:headEnd/>
            <a:tailEnd/>
          </a:ln>
        </p:spPr>
        <p:txBody>
          <a:bodyPr lIns="98488" tIns="49245" rIns="98488" bIns="49245" anchor="b"/>
          <a:lstStyle/>
          <a:p>
            <a:pPr algn="r" defTabSz="985157" latinLnBrk="1"/>
            <a:fld id="{DFC2FCF5-9FD3-47C0-BCCC-DF1003883683}" type="slidenum">
              <a:rPr lang="ko-KR" altLang="en-US" sz="1300">
                <a:latin typeface="Malgun Gothic" pitchFamily="34" charset="-127"/>
              </a:rPr>
              <a:pPr algn="r" defTabSz="985157" latinLnBrk="1"/>
              <a:t>21</a:t>
            </a:fld>
            <a:endParaRPr lang="en-US" altLang="ko-KR" sz="1300" dirty="0">
              <a:latin typeface="Malgun Gothic" pitchFamily="34" charset="-127"/>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4648200"/>
            <a:ext cx="6400800" cy="1143000"/>
          </a:xfrm>
          <a:ln>
            <a:solidFill>
              <a:srgbClr val="6BA42C"/>
            </a:solidFill>
          </a:ln>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28" name="Date Placeholder 27"/>
          <p:cNvSpPr>
            <a:spLocks noGrp="1"/>
          </p:cNvSpPr>
          <p:nvPr>
            <p:ph type="dt" sz="half" idx="10"/>
          </p:nvPr>
        </p:nvSpPr>
        <p:spPr/>
        <p:txBody>
          <a:bodyPr/>
          <a:lstStyle/>
          <a:p>
            <a:fld id="{A246A523-4DC2-4DA3-BA77-538A34A1ACBA}" type="datetime1">
              <a:rPr lang="en-US" smtClean="0"/>
              <a:pPr/>
              <a:t>05/11/2012</a:t>
            </a:fld>
            <a:endParaRPr lang="en-GB"/>
          </a:p>
        </p:txBody>
      </p:sp>
      <p:sp>
        <p:nvSpPr>
          <p:cNvPr id="17" name="Footer Placeholder 16"/>
          <p:cNvSpPr>
            <a:spLocks noGrp="1"/>
          </p:cNvSpPr>
          <p:nvPr>
            <p:ph type="ftr" sz="quarter" idx="11"/>
          </p:nvPr>
        </p:nvSpPr>
        <p:spPr/>
        <p:txBody>
          <a:bodyPr/>
          <a:lstStyle/>
          <a:p>
            <a:r>
              <a:rPr lang="en-GB" smtClean="0"/>
              <a:t>MEMR  ©  2012</a:t>
            </a:r>
            <a:endParaRPr lang="en-GB"/>
          </a:p>
        </p:txBody>
      </p:sp>
      <p:sp>
        <p:nvSpPr>
          <p:cNvPr id="29" name="Slide Number Placeholder 28"/>
          <p:cNvSpPr>
            <a:spLocks noGrp="1"/>
          </p:cNvSpPr>
          <p:nvPr>
            <p:ph type="sldNum" sz="quarter" idx="12"/>
          </p:nvPr>
        </p:nvSpPr>
        <p:spPr>
          <a:solidFill>
            <a:srgbClr val="6BA42C"/>
          </a:solidFill>
        </p:spPr>
        <p:txBody>
          <a:bodyPr lIns="0" tIns="0" rIns="0" bIns="0">
            <a:noAutofit/>
          </a:bodyPr>
          <a:lstStyle>
            <a:lvl1pPr>
              <a:defRPr sz="1400">
                <a:solidFill>
                  <a:srgbClr val="FFFFFF"/>
                </a:solidFill>
              </a:defRPr>
            </a:lvl1pPr>
          </a:lstStyle>
          <a:p>
            <a:fld id="{EE00A2DC-3C27-4542-BA4D-2BD941634946}" type="slidenum">
              <a:rPr lang="en-GB" smtClean="0"/>
              <a:pPr/>
              <a:t>‹#›</a:t>
            </a:fld>
            <a:endParaRPr lang="en-GB" dirty="0"/>
          </a:p>
        </p:txBody>
      </p:sp>
      <p:sp>
        <p:nvSpPr>
          <p:cNvPr id="7" name="Rectangle 6"/>
          <p:cNvSpPr/>
          <p:nvPr/>
        </p:nvSpPr>
        <p:spPr>
          <a:xfrm>
            <a:off x="62931" y="1524000"/>
            <a:ext cx="9021537" cy="2971800"/>
          </a:xfrm>
          <a:prstGeom prst="rect">
            <a:avLst/>
          </a:prstGeom>
          <a:solidFill>
            <a:srgbClr val="04A408"/>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403420"/>
            <a:ext cx="9021537" cy="120580"/>
          </a:xfrm>
          <a:prstGeom prst="rect">
            <a:avLst/>
          </a:prstGeom>
          <a:solidFill>
            <a:srgbClr val="6BA42C"/>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46263" y="4537668"/>
            <a:ext cx="9021537" cy="110532"/>
          </a:xfrm>
          <a:prstGeom prst="rect">
            <a:avLst/>
          </a:prstGeom>
          <a:solidFill>
            <a:srgbClr val="6BA42C"/>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24000"/>
            <a:ext cx="8229600" cy="2075470"/>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pic>
        <p:nvPicPr>
          <p:cNvPr id="14" name="Picture 2" descr="logo-GK"/>
          <p:cNvPicPr>
            <a:picLocks noChangeAspect="1" noChangeArrowheads="1"/>
          </p:cNvPicPr>
          <p:nvPr userDrawn="1"/>
        </p:nvPicPr>
        <p:blipFill>
          <a:blip r:embed="rId3" cstate="print"/>
          <a:srcRect/>
          <a:stretch>
            <a:fillRect/>
          </a:stretch>
        </p:blipFill>
        <p:spPr bwMode="auto">
          <a:xfrm>
            <a:off x="4038600" y="76200"/>
            <a:ext cx="666665" cy="615453"/>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ransition>
    <p:zoom dir="in"/>
    <p:sndAc>
      <p:stSnd>
        <p:snd r:embed="rId1" name="arrow.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BA3DCA5-4C47-4F84-9289-0A47880EBBFC}" type="datetime1">
              <a:rPr lang="en-US" smtClean="0"/>
              <a:pPr/>
              <a:t>05/11/2012</a:t>
            </a:fld>
            <a:endParaRPr lang="en-GB"/>
          </a:p>
        </p:txBody>
      </p:sp>
      <p:sp>
        <p:nvSpPr>
          <p:cNvPr id="6" name="Footer Placeholder 5"/>
          <p:cNvSpPr>
            <a:spLocks noGrp="1"/>
          </p:cNvSpPr>
          <p:nvPr>
            <p:ph type="ftr" sz="quarter" idx="11"/>
          </p:nvPr>
        </p:nvSpPr>
        <p:spPr>
          <a:xfrm>
            <a:off x="914400" y="6172200"/>
            <a:ext cx="3886200" cy="457200"/>
          </a:xfrm>
        </p:spPr>
        <p:txBody>
          <a:bodyPr/>
          <a:lstStyle/>
          <a:p>
            <a:r>
              <a:rPr lang="en-GB" smtClean="0"/>
              <a:t>MEMR  ©  2012</a:t>
            </a:r>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EE00A2DC-3C27-4542-BA4D-2BD941634946}"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ransition>
    <p:zoom dir="in"/>
    <p:sndAc>
      <p:stSnd>
        <p:snd r:embed="rId1" name="arrow.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32568F-C28A-4B35-883B-6DCD73E3D283}" type="datetime1">
              <a:rPr lang="en-US" smtClean="0"/>
              <a:pPr/>
              <a:t>05/11/2012</a:t>
            </a:fld>
            <a:endParaRPr lang="en-GB"/>
          </a:p>
        </p:txBody>
      </p:sp>
      <p:sp>
        <p:nvSpPr>
          <p:cNvPr id="5" name="Footer Placeholder 4"/>
          <p:cNvSpPr>
            <a:spLocks noGrp="1"/>
          </p:cNvSpPr>
          <p:nvPr>
            <p:ph type="ftr" sz="quarter" idx="11"/>
          </p:nvPr>
        </p:nvSpPr>
        <p:spPr/>
        <p:txBody>
          <a:bodyPr/>
          <a:lstStyle/>
          <a:p>
            <a:r>
              <a:rPr lang="en-GB" smtClean="0"/>
              <a:t>MEMR  ©  2012</a:t>
            </a:r>
            <a:endParaRPr lang="en-GB"/>
          </a:p>
        </p:txBody>
      </p:sp>
      <p:sp>
        <p:nvSpPr>
          <p:cNvPr id="6" name="Slide Number Placeholder 5"/>
          <p:cNvSpPr>
            <a:spLocks noGrp="1"/>
          </p:cNvSpPr>
          <p:nvPr>
            <p:ph type="sldNum" sz="quarter" idx="12"/>
          </p:nvPr>
        </p:nvSpPr>
        <p:spPr/>
        <p:txBody>
          <a:bodyPr/>
          <a:lstStyle/>
          <a:p>
            <a:fld id="{EE00A2DC-3C27-4542-BA4D-2BD941634946}" type="slidenum">
              <a:rPr lang="en-GB" smtClean="0"/>
              <a:pPr/>
              <a:t>‹#›</a:t>
            </a:fld>
            <a:endParaRPr lang="en-GB"/>
          </a:p>
        </p:txBody>
      </p:sp>
    </p:spTree>
  </p:cSld>
  <p:clrMapOvr>
    <a:masterClrMapping/>
  </p:clrMapOvr>
  <p:transition>
    <p:zoom dir="in"/>
    <p:sndAc>
      <p:stSnd>
        <p:snd r:embed="rId1" name="arrow.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136F63-CA7C-483F-BF36-3AB0C0D28DFA}" type="datetime1">
              <a:rPr lang="en-US" smtClean="0"/>
              <a:pPr/>
              <a:t>05/11/2012</a:t>
            </a:fld>
            <a:endParaRPr lang="en-GB"/>
          </a:p>
        </p:txBody>
      </p:sp>
      <p:sp>
        <p:nvSpPr>
          <p:cNvPr id="5" name="Footer Placeholder 4"/>
          <p:cNvSpPr>
            <a:spLocks noGrp="1"/>
          </p:cNvSpPr>
          <p:nvPr>
            <p:ph type="ftr" sz="quarter" idx="11"/>
          </p:nvPr>
        </p:nvSpPr>
        <p:spPr/>
        <p:txBody>
          <a:bodyPr/>
          <a:lstStyle/>
          <a:p>
            <a:r>
              <a:rPr lang="en-GB" smtClean="0"/>
              <a:t>MEMR  ©  2012</a:t>
            </a:r>
            <a:endParaRPr lang="en-GB"/>
          </a:p>
        </p:txBody>
      </p:sp>
      <p:sp>
        <p:nvSpPr>
          <p:cNvPr id="6" name="Slide Number Placeholder 5"/>
          <p:cNvSpPr>
            <a:spLocks noGrp="1"/>
          </p:cNvSpPr>
          <p:nvPr>
            <p:ph type="sldNum" sz="quarter" idx="12"/>
          </p:nvPr>
        </p:nvSpPr>
        <p:spPr/>
        <p:txBody>
          <a:bodyPr/>
          <a:lstStyle/>
          <a:p>
            <a:fld id="{EE00A2DC-3C27-4542-BA4D-2BD941634946}" type="slidenum">
              <a:rPr lang="en-GB" smtClean="0"/>
              <a:pPr/>
              <a:t>‹#›</a:t>
            </a:fld>
            <a:endParaRPr lang="en-GB"/>
          </a:p>
        </p:txBody>
      </p:sp>
    </p:spTree>
  </p:cSld>
  <p:clrMapOvr>
    <a:masterClrMapping/>
  </p:clrMapOvr>
  <p:transition>
    <p:zoom dir="in"/>
    <p:sndAc>
      <p:stSnd>
        <p:snd r:embed="rId1" name="arrow.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8" name="Date Placeholder 27"/>
          <p:cNvSpPr>
            <a:spLocks noGrp="1"/>
          </p:cNvSpPr>
          <p:nvPr>
            <p:ph type="dt" sz="half" idx="10"/>
          </p:nvPr>
        </p:nvSpPr>
        <p:spPr/>
        <p:txBody>
          <a:bodyPr/>
          <a:lstStyle/>
          <a:p>
            <a:fld id="{7E2BE017-62B1-4CB3-AC5B-E2EFBFEC3494}" type="datetime1">
              <a:rPr lang="en-US" smtClean="0"/>
              <a:pPr/>
              <a:t>05/11/2012</a:t>
            </a:fld>
            <a:endParaRPr lang="en-GB"/>
          </a:p>
        </p:txBody>
      </p:sp>
      <p:sp>
        <p:nvSpPr>
          <p:cNvPr id="17" name="Footer Placeholder 16"/>
          <p:cNvSpPr>
            <a:spLocks noGrp="1"/>
          </p:cNvSpPr>
          <p:nvPr>
            <p:ph type="ftr" sz="quarter" idx="11"/>
          </p:nvPr>
        </p:nvSpPr>
        <p:spPr/>
        <p:txBody>
          <a:bodyPr/>
          <a:lstStyle/>
          <a:p>
            <a:r>
              <a:rPr lang="en-GB" smtClean="0"/>
              <a:t>MEMR  ©  2012</a:t>
            </a:r>
            <a:endParaRPr lang="en-GB"/>
          </a:p>
        </p:txBody>
      </p:sp>
      <p:sp>
        <p:nvSpPr>
          <p:cNvPr id="29" name="Slide Number Placeholder 28"/>
          <p:cNvSpPr>
            <a:spLocks noGrp="1"/>
          </p:cNvSpPr>
          <p:nvPr>
            <p:ph type="sldNum" sz="quarter" idx="12"/>
          </p:nvPr>
        </p:nvSpPr>
        <p:spPr>
          <a:solidFill>
            <a:srgbClr val="6BA42C"/>
          </a:solidFill>
        </p:spPr>
        <p:txBody>
          <a:bodyPr lIns="0" tIns="0" rIns="0" bIns="0">
            <a:noAutofit/>
          </a:bodyPr>
          <a:lstStyle>
            <a:lvl1pPr>
              <a:defRPr sz="1400">
                <a:solidFill>
                  <a:srgbClr val="FFFFFF"/>
                </a:solidFill>
              </a:defRPr>
            </a:lvl1pPr>
          </a:lstStyle>
          <a:p>
            <a:fld id="{EE00A2DC-3C27-4542-BA4D-2BD941634946}" type="slidenum">
              <a:rPr lang="en-GB" smtClean="0"/>
              <a:pPr/>
              <a:t>‹#›</a:t>
            </a:fld>
            <a:endParaRPr lang="en-GB" dirty="0"/>
          </a:p>
        </p:txBody>
      </p:sp>
      <p:sp>
        <p:nvSpPr>
          <p:cNvPr id="7" name="Rectangle 6"/>
          <p:cNvSpPr/>
          <p:nvPr/>
        </p:nvSpPr>
        <p:spPr>
          <a:xfrm>
            <a:off x="62931" y="2329371"/>
            <a:ext cx="9021537" cy="2132097"/>
          </a:xfrm>
          <a:prstGeom prst="rect">
            <a:avLst/>
          </a:prstGeom>
          <a:solidFill>
            <a:srgbClr val="04A408"/>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2276788"/>
            <a:ext cx="9021537" cy="120580"/>
          </a:xfrm>
          <a:prstGeom prst="rect">
            <a:avLst/>
          </a:prstGeom>
          <a:solidFill>
            <a:srgbClr val="6BA42C"/>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46263" y="4461468"/>
            <a:ext cx="9021537" cy="110532"/>
          </a:xfrm>
          <a:prstGeom prst="rect">
            <a:avLst/>
          </a:prstGeom>
          <a:solidFill>
            <a:srgbClr val="6BA42C"/>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362200"/>
            <a:ext cx="8229600" cy="2075470"/>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zoom dir="in"/>
    <p:sndAc>
      <p:stSnd>
        <p:snd r:embed="rId1" name="arrow.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solidFill>
            <a:srgbClr val="04A408"/>
          </a:solidFill>
        </p:spPr>
        <p:txBody>
          <a:bodyPr/>
          <a:lstStyle>
            <a:lvl1pPr>
              <a:defRPr>
                <a:solidFill>
                  <a:schemeClr val="bg1"/>
                </a:solidFill>
              </a:defRPr>
            </a:lvl1pPr>
          </a:lstStyle>
          <a:p>
            <a:r>
              <a:rPr kumimoji="0" lang="en-US" dirty="0" smtClean="0"/>
              <a:t>Click to edit Master title style</a:t>
            </a:r>
            <a:endParaRPr kumimoji="0" lang="en-US" dirty="0"/>
          </a:p>
        </p:txBody>
      </p:sp>
      <p:sp>
        <p:nvSpPr>
          <p:cNvPr id="4" name="Date Placeholder 3"/>
          <p:cNvSpPr>
            <a:spLocks noGrp="1"/>
          </p:cNvSpPr>
          <p:nvPr>
            <p:ph type="dt" sz="half" idx="10"/>
          </p:nvPr>
        </p:nvSpPr>
        <p:spPr/>
        <p:txBody>
          <a:bodyPr/>
          <a:lstStyle/>
          <a:p>
            <a:fld id="{154E0B85-1B13-4113-9F9B-C4173E4E4869}" type="datetime1">
              <a:rPr lang="en-US" smtClean="0"/>
              <a:pPr/>
              <a:t>05/11/2012</a:t>
            </a:fld>
            <a:endParaRPr lang="en-GB"/>
          </a:p>
        </p:txBody>
      </p:sp>
      <p:sp>
        <p:nvSpPr>
          <p:cNvPr id="5" name="Footer Placeholder 4"/>
          <p:cNvSpPr>
            <a:spLocks noGrp="1"/>
          </p:cNvSpPr>
          <p:nvPr>
            <p:ph type="ftr" sz="quarter" idx="11"/>
          </p:nvPr>
        </p:nvSpPr>
        <p:spPr/>
        <p:txBody>
          <a:bodyPr/>
          <a:lstStyle/>
          <a:p>
            <a:r>
              <a:rPr lang="en-GB" smtClean="0"/>
              <a:t>MEMR  ©  2012</a:t>
            </a:r>
            <a:endParaRPr lang="en-GB"/>
          </a:p>
        </p:txBody>
      </p:sp>
      <p:sp>
        <p:nvSpPr>
          <p:cNvPr id="6" name="Slide Number Placeholder 5"/>
          <p:cNvSpPr>
            <a:spLocks noGrp="1"/>
          </p:cNvSpPr>
          <p:nvPr>
            <p:ph type="sldNum" sz="quarter" idx="12"/>
          </p:nvPr>
        </p:nvSpPr>
        <p:spPr>
          <a:solidFill>
            <a:srgbClr val="6BA42C"/>
          </a:solidFill>
        </p:spPr>
        <p:txBody>
          <a:bodyPr/>
          <a:lstStyle/>
          <a:p>
            <a:fld id="{EE00A2DC-3C27-4542-BA4D-2BD941634946}" type="slidenum">
              <a:rPr lang="en-GB" smtClean="0"/>
              <a:pPr/>
              <a:t>‹#›</a:t>
            </a:fld>
            <a:endParaRPr lang="en-GB"/>
          </a:p>
        </p:txBody>
      </p:sp>
      <p:sp>
        <p:nvSpPr>
          <p:cNvPr id="8" name="Content Placeholder 7"/>
          <p:cNvSpPr>
            <a:spLocks noGrp="1"/>
          </p:cNvSpPr>
          <p:nvPr>
            <p:ph sz="quarter" idx="1"/>
          </p:nvPr>
        </p:nvSpPr>
        <p:spPr>
          <a:xfrm>
            <a:off x="457200" y="1295400"/>
            <a:ext cx="8229600" cy="4724400"/>
          </a:xfrm>
        </p:spPr>
        <p:txBody>
          <a:bodyPr vert="horz"/>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7" name="Rectangle 6"/>
          <p:cNvSpPr/>
          <p:nvPr userDrawn="1"/>
        </p:nvSpPr>
        <p:spPr>
          <a:xfrm flipV="1">
            <a:off x="69412" y="1143000"/>
            <a:ext cx="9013515" cy="45719"/>
          </a:xfrm>
          <a:prstGeom prst="rect">
            <a:avLst/>
          </a:prstGeom>
          <a:solidFill>
            <a:srgbClr val="6BA42C"/>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r>
              <a:rPr kumimoji="0" lang="en-US" dirty="0" smtClean="0"/>
              <a:t>v</a:t>
            </a:r>
            <a:endParaRPr kumimoji="0" lang="en-US" dirty="0"/>
          </a:p>
        </p:txBody>
      </p:sp>
      <p:sp>
        <p:nvSpPr>
          <p:cNvPr id="10" name="Rectangle 9"/>
          <p:cNvSpPr/>
          <p:nvPr userDrawn="1"/>
        </p:nvSpPr>
        <p:spPr>
          <a:xfrm flipV="1">
            <a:off x="76200" y="274320"/>
            <a:ext cx="9013515" cy="45719"/>
          </a:xfrm>
          <a:prstGeom prst="rect">
            <a:avLst/>
          </a:prstGeom>
          <a:solidFill>
            <a:srgbClr val="6BA42C"/>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userDrawn="1"/>
        </p:nvSpPr>
        <p:spPr>
          <a:xfrm flipV="1">
            <a:off x="76200" y="6096000"/>
            <a:ext cx="9013515" cy="76200"/>
          </a:xfrm>
          <a:prstGeom prst="rect">
            <a:avLst/>
          </a:prstGeom>
          <a:solidFill>
            <a:srgbClr val="6BA42C"/>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r>
              <a:rPr kumimoji="0" lang="en-US" dirty="0" smtClean="0"/>
              <a:t>v</a:t>
            </a:r>
            <a:endParaRPr kumimoji="0" lang="en-US" dirty="0"/>
          </a:p>
        </p:txBody>
      </p:sp>
      <p:pic>
        <p:nvPicPr>
          <p:cNvPr id="12" name="Picture 2" descr="logo-GK"/>
          <p:cNvPicPr>
            <a:picLocks noChangeAspect="1" noChangeArrowheads="1"/>
          </p:cNvPicPr>
          <p:nvPr userDrawn="1"/>
        </p:nvPicPr>
        <p:blipFill>
          <a:blip r:embed="rId3" cstate="print"/>
          <a:srcRect/>
          <a:stretch>
            <a:fillRect/>
          </a:stretch>
        </p:blipFill>
        <p:spPr bwMode="auto">
          <a:xfrm>
            <a:off x="4381557" y="6242547"/>
            <a:ext cx="419043" cy="386853"/>
          </a:xfrm>
          <a:prstGeom prst="rect">
            <a:avLst/>
          </a:prstGeom>
          <a:noFill/>
          <a:ln w="9525">
            <a:noFill/>
            <a:miter lim="800000"/>
            <a:headEnd/>
            <a:tailEnd/>
          </a:ln>
        </p:spPr>
      </p:pic>
    </p:spTree>
  </p:cSld>
  <p:clrMapOvr>
    <a:masterClrMapping/>
  </p:clrMapOvr>
  <p:transition>
    <p:zoom dir="in"/>
    <p:sndAc>
      <p:stSnd>
        <p:snd r:embed="rId1" name="arrow.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130628" y="0"/>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9F1D4D-0295-4A8D-9ECE-B83A80C1D9B0}" type="datetime1">
              <a:rPr lang="en-US" smtClean="0"/>
              <a:pPr/>
              <a:t>05/11/2012</a:t>
            </a:fld>
            <a:endParaRPr lang="en-GB"/>
          </a:p>
        </p:txBody>
      </p:sp>
      <p:sp>
        <p:nvSpPr>
          <p:cNvPr id="5" name="Footer Placeholder 4"/>
          <p:cNvSpPr>
            <a:spLocks noGrp="1"/>
          </p:cNvSpPr>
          <p:nvPr>
            <p:ph type="ftr" sz="quarter" idx="11"/>
          </p:nvPr>
        </p:nvSpPr>
        <p:spPr>
          <a:xfrm>
            <a:off x="800100" y="6172200"/>
            <a:ext cx="4000500" cy="457200"/>
          </a:xfrm>
        </p:spPr>
        <p:txBody>
          <a:bodyPr/>
          <a:lstStyle/>
          <a:p>
            <a:r>
              <a:rPr lang="en-GB" smtClean="0"/>
              <a:t>MEMR  ©  2012</a:t>
            </a:r>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E00A2DC-3C27-4542-BA4D-2BD941634946}" type="slidenum">
              <a:rPr lang="en-GB" smtClean="0"/>
              <a:pPr/>
              <a:t>‹#›</a:t>
            </a:fld>
            <a:endParaRPr lang="en-GB"/>
          </a:p>
        </p:txBody>
      </p:sp>
      <p:pic>
        <p:nvPicPr>
          <p:cNvPr id="12" name="Picture 2" descr="logo-GK"/>
          <p:cNvPicPr>
            <a:picLocks noChangeAspect="1" noChangeArrowheads="1"/>
          </p:cNvPicPr>
          <p:nvPr userDrawn="1"/>
        </p:nvPicPr>
        <p:blipFill>
          <a:blip r:embed="rId3" cstate="print"/>
          <a:srcRect/>
          <a:stretch>
            <a:fillRect/>
          </a:stretch>
        </p:blipFill>
        <p:spPr bwMode="auto">
          <a:xfrm>
            <a:off x="4381557" y="6318747"/>
            <a:ext cx="419043" cy="386853"/>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ransition>
    <p:zoom dir="in"/>
    <p:sndAc>
      <p:stSnd>
        <p:snd r:embed="rId1" name="arrow.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B13EBED-9855-43DA-9F2D-3E32DACD5ED5}" type="datetime1">
              <a:rPr lang="en-US" smtClean="0"/>
              <a:pPr/>
              <a:t>05/11/2012</a:t>
            </a:fld>
            <a:endParaRPr lang="en-GB"/>
          </a:p>
        </p:txBody>
      </p:sp>
      <p:sp>
        <p:nvSpPr>
          <p:cNvPr id="6" name="Footer Placeholder 5"/>
          <p:cNvSpPr>
            <a:spLocks noGrp="1"/>
          </p:cNvSpPr>
          <p:nvPr>
            <p:ph type="ftr" sz="quarter" idx="11"/>
          </p:nvPr>
        </p:nvSpPr>
        <p:spPr/>
        <p:txBody>
          <a:bodyPr/>
          <a:lstStyle/>
          <a:p>
            <a:r>
              <a:rPr lang="en-GB" smtClean="0"/>
              <a:t>MEMR  ©  2012</a:t>
            </a:r>
            <a:endParaRPr lang="en-GB"/>
          </a:p>
        </p:txBody>
      </p:sp>
      <p:sp>
        <p:nvSpPr>
          <p:cNvPr id="7" name="Slide Number Placeholder 6"/>
          <p:cNvSpPr>
            <a:spLocks noGrp="1"/>
          </p:cNvSpPr>
          <p:nvPr>
            <p:ph type="sldNum" sz="quarter" idx="12"/>
          </p:nvPr>
        </p:nvSpPr>
        <p:spPr/>
        <p:txBody>
          <a:bodyPr/>
          <a:lstStyle/>
          <a:p>
            <a:fld id="{EE00A2DC-3C27-4542-BA4D-2BD941634946}"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zoom dir="in"/>
    <p:sndAc>
      <p:stSnd>
        <p:snd r:embed="rId1" name="arrow.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AB369DF-6433-4A17-8D88-3014DC97752C}" type="datetime1">
              <a:rPr lang="en-US" smtClean="0"/>
              <a:pPr/>
              <a:t>05/11/2012</a:t>
            </a:fld>
            <a:endParaRPr lang="en-GB"/>
          </a:p>
        </p:txBody>
      </p:sp>
      <p:sp>
        <p:nvSpPr>
          <p:cNvPr id="8" name="Footer Placeholder 7"/>
          <p:cNvSpPr>
            <a:spLocks noGrp="1"/>
          </p:cNvSpPr>
          <p:nvPr>
            <p:ph type="ftr" sz="quarter" idx="11"/>
          </p:nvPr>
        </p:nvSpPr>
        <p:spPr/>
        <p:txBody>
          <a:bodyPr/>
          <a:lstStyle/>
          <a:p>
            <a:r>
              <a:rPr lang="en-GB" smtClean="0"/>
              <a:t>MEMR  ©  2012</a:t>
            </a:r>
            <a:endParaRPr lang="en-GB"/>
          </a:p>
        </p:txBody>
      </p:sp>
      <p:sp>
        <p:nvSpPr>
          <p:cNvPr id="9" name="Slide Number Placeholder 8"/>
          <p:cNvSpPr>
            <a:spLocks noGrp="1"/>
          </p:cNvSpPr>
          <p:nvPr>
            <p:ph type="sldNum" sz="quarter" idx="12"/>
          </p:nvPr>
        </p:nvSpPr>
        <p:spPr/>
        <p:txBody>
          <a:bodyPr/>
          <a:lstStyle/>
          <a:p>
            <a:fld id="{EE00A2DC-3C27-4542-BA4D-2BD941634946}"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zoom dir="in"/>
    <p:sndAc>
      <p:stSnd>
        <p:snd r:embed="rId1" name="arrow.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918E424-D6FD-485E-A6EA-65D816E75B03}" type="datetime1">
              <a:rPr lang="en-US" smtClean="0"/>
              <a:pPr/>
              <a:t>05/11/2012</a:t>
            </a:fld>
            <a:endParaRPr lang="en-GB"/>
          </a:p>
        </p:txBody>
      </p:sp>
      <p:sp>
        <p:nvSpPr>
          <p:cNvPr id="4" name="Footer Placeholder 3"/>
          <p:cNvSpPr>
            <a:spLocks noGrp="1"/>
          </p:cNvSpPr>
          <p:nvPr>
            <p:ph type="ftr" sz="quarter" idx="11"/>
          </p:nvPr>
        </p:nvSpPr>
        <p:spPr/>
        <p:txBody>
          <a:bodyPr/>
          <a:lstStyle/>
          <a:p>
            <a:r>
              <a:rPr lang="en-GB" smtClean="0"/>
              <a:t>MEMR  ©  2012</a:t>
            </a:r>
            <a:endParaRPr lang="en-GB"/>
          </a:p>
        </p:txBody>
      </p:sp>
      <p:sp>
        <p:nvSpPr>
          <p:cNvPr id="5" name="Slide Number Placeholder 4"/>
          <p:cNvSpPr>
            <a:spLocks noGrp="1"/>
          </p:cNvSpPr>
          <p:nvPr>
            <p:ph type="sldNum" sz="quarter" idx="12"/>
          </p:nvPr>
        </p:nvSpPr>
        <p:spPr/>
        <p:txBody>
          <a:bodyPr/>
          <a:lstStyle/>
          <a:p>
            <a:fld id="{EE00A2DC-3C27-4542-BA4D-2BD941634946}" type="slidenum">
              <a:rPr lang="en-GB" smtClean="0"/>
              <a:pPr/>
              <a:t>‹#›</a:t>
            </a:fld>
            <a:endParaRPr lang="en-GB"/>
          </a:p>
        </p:txBody>
      </p:sp>
      <p:pic>
        <p:nvPicPr>
          <p:cNvPr id="6" name="Picture 2" descr="logo-GK"/>
          <p:cNvPicPr>
            <a:picLocks noChangeAspect="1" noChangeArrowheads="1"/>
          </p:cNvPicPr>
          <p:nvPr userDrawn="1"/>
        </p:nvPicPr>
        <p:blipFill>
          <a:blip r:embed="rId3" cstate="print"/>
          <a:srcRect/>
          <a:stretch>
            <a:fillRect/>
          </a:stretch>
        </p:blipFill>
        <p:spPr bwMode="auto">
          <a:xfrm>
            <a:off x="4457757" y="6242547"/>
            <a:ext cx="419043" cy="386853"/>
          </a:xfrm>
          <a:prstGeom prst="rect">
            <a:avLst/>
          </a:prstGeom>
          <a:noFill/>
          <a:ln w="9525">
            <a:noFill/>
            <a:miter lim="800000"/>
            <a:headEnd/>
            <a:tailEnd/>
          </a:ln>
        </p:spPr>
      </p:pic>
    </p:spTree>
  </p:cSld>
  <p:clrMapOvr>
    <a:masterClrMapping/>
  </p:clrMapOvr>
  <p:transition>
    <p:zoom dir="in"/>
    <p:sndAc>
      <p:stSnd>
        <p:snd r:embed="rId1" name="arrow.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F552F-51CE-4203-AF24-65C8ECC30550}" type="datetime1">
              <a:rPr lang="en-US" smtClean="0"/>
              <a:pPr/>
              <a:t>05/11/2012</a:t>
            </a:fld>
            <a:endParaRPr lang="en-GB"/>
          </a:p>
        </p:txBody>
      </p:sp>
      <p:sp>
        <p:nvSpPr>
          <p:cNvPr id="3" name="Footer Placeholder 2"/>
          <p:cNvSpPr>
            <a:spLocks noGrp="1"/>
          </p:cNvSpPr>
          <p:nvPr>
            <p:ph type="ftr" sz="quarter" idx="11"/>
          </p:nvPr>
        </p:nvSpPr>
        <p:spPr/>
        <p:txBody>
          <a:bodyPr/>
          <a:lstStyle/>
          <a:p>
            <a:r>
              <a:rPr lang="en-GB" smtClean="0"/>
              <a:t>MEMR  ©  2012</a:t>
            </a:r>
            <a:endParaRPr lang="en-GB"/>
          </a:p>
        </p:txBody>
      </p:sp>
      <p:sp>
        <p:nvSpPr>
          <p:cNvPr id="4" name="Slide Number Placeholder 3"/>
          <p:cNvSpPr>
            <a:spLocks noGrp="1"/>
          </p:cNvSpPr>
          <p:nvPr>
            <p:ph type="sldNum" sz="quarter" idx="12"/>
          </p:nvPr>
        </p:nvSpPr>
        <p:spPr/>
        <p:txBody>
          <a:bodyPr/>
          <a:lstStyle/>
          <a:p>
            <a:fld id="{EE00A2DC-3C27-4542-BA4D-2BD941634946}" type="slidenum">
              <a:rPr lang="en-GB" smtClean="0"/>
              <a:pPr/>
              <a:t>‹#›</a:t>
            </a:fld>
            <a:endParaRPr lang="en-GB"/>
          </a:p>
        </p:txBody>
      </p:sp>
      <p:pic>
        <p:nvPicPr>
          <p:cNvPr id="5" name="Picture 2" descr="logo-GK"/>
          <p:cNvPicPr>
            <a:picLocks noChangeAspect="1" noChangeArrowheads="1"/>
          </p:cNvPicPr>
          <p:nvPr userDrawn="1"/>
        </p:nvPicPr>
        <p:blipFill>
          <a:blip r:embed="rId3" cstate="print"/>
          <a:srcRect/>
          <a:stretch>
            <a:fillRect/>
          </a:stretch>
        </p:blipFill>
        <p:spPr bwMode="auto">
          <a:xfrm>
            <a:off x="3886200" y="6172200"/>
            <a:ext cx="419043" cy="386853"/>
          </a:xfrm>
          <a:prstGeom prst="rect">
            <a:avLst/>
          </a:prstGeom>
          <a:noFill/>
          <a:ln w="9525">
            <a:noFill/>
            <a:miter lim="800000"/>
            <a:headEnd/>
            <a:tailEnd/>
          </a:ln>
        </p:spPr>
      </p:pic>
    </p:spTree>
  </p:cSld>
  <p:clrMapOvr>
    <a:masterClrMapping/>
  </p:clrMapOvr>
  <p:transition>
    <p:zoom dir="in"/>
    <p:sndAc>
      <p:stSnd>
        <p:snd r:embed="rId1" name="arrow.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24C70CB-6630-4093-8C83-D587E0D184DA}" type="datetime1">
              <a:rPr lang="en-US" smtClean="0"/>
              <a:pPr/>
              <a:t>05/11/2012</a:t>
            </a:fld>
            <a:endParaRPr lang="en-GB"/>
          </a:p>
        </p:txBody>
      </p:sp>
      <p:sp>
        <p:nvSpPr>
          <p:cNvPr id="6" name="Footer Placeholder 5"/>
          <p:cNvSpPr>
            <a:spLocks noGrp="1"/>
          </p:cNvSpPr>
          <p:nvPr>
            <p:ph type="ftr" sz="quarter" idx="11"/>
          </p:nvPr>
        </p:nvSpPr>
        <p:spPr/>
        <p:txBody>
          <a:bodyPr/>
          <a:lstStyle/>
          <a:p>
            <a:r>
              <a:rPr lang="en-GB" smtClean="0"/>
              <a:t>MEMR  ©  2012</a:t>
            </a:r>
            <a:endParaRPr lang="en-GB"/>
          </a:p>
        </p:txBody>
      </p:sp>
      <p:sp>
        <p:nvSpPr>
          <p:cNvPr id="7" name="Slide Number Placeholder 6"/>
          <p:cNvSpPr>
            <a:spLocks noGrp="1"/>
          </p:cNvSpPr>
          <p:nvPr>
            <p:ph type="sldNum" sz="quarter" idx="12"/>
          </p:nvPr>
        </p:nvSpPr>
        <p:spPr/>
        <p:txBody>
          <a:bodyPr/>
          <a:lstStyle/>
          <a:p>
            <a:fld id="{EE00A2DC-3C27-4542-BA4D-2BD941634946}"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zoom dir="in"/>
    <p:sndAc>
      <p:stSnd>
        <p:snd r:embed="rId1" name="arrow.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8001ABD-69FE-487C-941F-7C5C50D39467}" type="datetime1">
              <a:rPr lang="en-US" smtClean="0"/>
              <a:pPr/>
              <a:t>05/11/2012</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GB" smtClean="0"/>
              <a:t>MEMR  ©  2012</a:t>
            </a:r>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E00A2DC-3C27-4542-BA4D-2BD94163494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ransition>
    <p:zoom dir="in"/>
    <p:sndAc>
      <p:stSnd>
        <p:snd r:embed="rId14" name="arrow.wav"/>
      </p:stSnd>
    </p:sndAc>
  </p:transition>
  <p:hf hdr="0" ft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notesSlide" Target="../notesSlides/notesSlide1.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slideLayout" Target="../slideLayouts/slideLayout8.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audio" Target="../media/audio1.wav"/></Relationships>
</file>

<file path=ppt/slides/_rels/slide2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1"/>
            <a:ext cx="8610600" cy="2133599"/>
          </a:xfrm>
        </p:spPr>
        <p:txBody>
          <a:bodyPr>
            <a:normAutofit/>
          </a:bodyPr>
          <a:lstStyle/>
          <a:p>
            <a:pPr lvl="0"/>
            <a:r>
              <a:rPr lang="en-US" b="1" dirty="0" smtClean="0">
                <a:latin typeface="Georgia" pitchFamily="18" charset="0"/>
                <a:cs typeface="Arial" pitchFamily="34" charset="0"/>
              </a:rPr>
              <a:t>Transition to Green Economy</a:t>
            </a:r>
            <a:br>
              <a:rPr lang="en-US" b="1" dirty="0" smtClean="0">
                <a:latin typeface="Georgia" pitchFamily="18" charset="0"/>
                <a:cs typeface="Arial" pitchFamily="34" charset="0"/>
              </a:rPr>
            </a:br>
            <a:r>
              <a:rPr lang="en-US" b="1" dirty="0" smtClean="0">
                <a:latin typeface="Georgia" pitchFamily="18" charset="0"/>
                <a:cs typeface="Arial" pitchFamily="34" charset="0"/>
              </a:rPr>
              <a:t> in Kenya: Enabling Conditions</a:t>
            </a:r>
            <a:endParaRPr lang="en-US" dirty="0" smtClean="0">
              <a:latin typeface="Georgia" pitchFamily="18" charset="0"/>
              <a:cs typeface="Arial" pitchFamily="34" charset="0"/>
            </a:endParaRPr>
          </a:p>
        </p:txBody>
      </p:sp>
      <p:sp>
        <p:nvSpPr>
          <p:cNvPr id="5" name="Subtitle 4"/>
          <p:cNvSpPr>
            <a:spLocks noGrp="1"/>
          </p:cNvSpPr>
          <p:nvPr>
            <p:ph type="subTitle" idx="1"/>
          </p:nvPr>
        </p:nvSpPr>
        <p:spPr>
          <a:xfrm>
            <a:off x="1143000" y="4800600"/>
            <a:ext cx="6705600" cy="1600200"/>
          </a:xfrm>
        </p:spPr>
        <p:txBody>
          <a:bodyPr>
            <a:normAutofit lnSpcReduction="10000"/>
          </a:bodyPr>
          <a:lstStyle/>
          <a:p>
            <a:r>
              <a:rPr lang="en-US" sz="3200" b="1" dirty="0" smtClean="0">
                <a:cs typeface="Arial" pitchFamily="34" charset="0"/>
              </a:rPr>
              <a:t>Dr. Charles </a:t>
            </a:r>
            <a:r>
              <a:rPr lang="en-US" sz="3200" b="1" dirty="0" err="1" smtClean="0">
                <a:cs typeface="Arial" pitchFamily="34" charset="0"/>
              </a:rPr>
              <a:t>Mutai</a:t>
            </a:r>
            <a:endParaRPr lang="en-US" sz="3200" b="1" dirty="0" smtClean="0">
              <a:cs typeface="Arial" pitchFamily="34" charset="0"/>
            </a:endParaRPr>
          </a:p>
          <a:p>
            <a:r>
              <a:rPr lang="en-US" sz="3200" b="1" dirty="0" smtClean="0">
                <a:cs typeface="Arial" pitchFamily="34" charset="0"/>
              </a:rPr>
              <a:t>Ministry of Environment and </a:t>
            </a:r>
          </a:p>
          <a:p>
            <a:r>
              <a:rPr lang="en-US" sz="3200" b="1" dirty="0" smtClean="0">
                <a:cs typeface="Arial" pitchFamily="34" charset="0"/>
              </a:rPr>
              <a:t>Mineral Resources</a:t>
            </a:r>
          </a:p>
        </p:txBody>
      </p:sp>
    </p:spTree>
  </p:cSld>
  <p:clrMapOvr>
    <a:masterClrMapping/>
  </p:clrMapOvr>
  <p:transition>
    <p:zoom dir="in"/>
    <p:sndAc>
      <p:stSnd>
        <p:snd r:embed="rId2" name="click.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914400"/>
          </a:xfrm>
        </p:spPr>
        <p:txBody>
          <a:bodyPr>
            <a:noAutofit/>
          </a:bodyPr>
          <a:lstStyle/>
          <a:p>
            <a:r>
              <a:rPr lang="en-US" sz="2800" dirty="0" smtClean="0">
                <a:latin typeface="Arial" pitchFamily="34" charset="0"/>
                <a:cs typeface="Arial" pitchFamily="34" charset="0"/>
              </a:rPr>
              <a:t/>
            </a:r>
            <a:br>
              <a:rPr lang="en-US" sz="2800" dirty="0" smtClean="0">
                <a:latin typeface="Arial" pitchFamily="34" charset="0"/>
                <a:cs typeface="Arial" pitchFamily="34" charset="0"/>
              </a:rPr>
            </a:br>
            <a:r>
              <a:rPr lang="en-US" sz="2800" dirty="0" smtClean="0">
                <a:latin typeface="Arial" pitchFamily="34" charset="0"/>
                <a:cs typeface="Arial" pitchFamily="34" charset="0"/>
              </a:rPr>
              <a:t/>
            </a:r>
            <a:br>
              <a:rPr lang="en-US" sz="2800" dirty="0" smtClean="0">
                <a:latin typeface="Arial" pitchFamily="34" charset="0"/>
                <a:cs typeface="Arial" pitchFamily="34" charset="0"/>
              </a:rPr>
            </a:br>
            <a:r>
              <a:rPr lang="en-US" sz="2800" dirty="0" smtClean="0">
                <a:latin typeface="Arial" pitchFamily="34" charset="0"/>
                <a:cs typeface="Arial" pitchFamily="34" charset="0"/>
              </a:rPr>
              <a:t> </a:t>
            </a:r>
            <a:r>
              <a:rPr lang="en-US" sz="2800" b="1" dirty="0" smtClean="0">
                <a:latin typeface="Arial" pitchFamily="34" charset="0"/>
                <a:cs typeface="Arial" pitchFamily="34" charset="0"/>
              </a:rPr>
              <a:t>Overview  of </a:t>
            </a:r>
            <a:r>
              <a:rPr lang="en-US" sz="3200" b="1" dirty="0" smtClean="0">
                <a:cs typeface="Arial" pitchFamily="34" charset="0"/>
              </a:rPr>
              <a:t>GESS in Kenya</a:t>
            </a:r>
            <a:endParaRPr lang="en-US" sz="3200" b="1" dirty="0">
              <a:latin typeface="+mn-lt"/>
              <a:cs typeface="Arial" pitchFamily="34" charset="0"/>
            </a:endParaRPr>
          </a:p>
        </p:txBody>
      </p:sp>
      <p:sp>
        <p:nvSpPr>
          <p:cNvPr id="4" name="Date Placeholder 3"/>
          <p:cNvSpPr>
            <a:spLocks noGrp="1"/>
          </p:cNvSpPr>
          <p:nvPr>
            <p:ph type="dt" sz="half" idx="10"/>
          </p:nvPr>
        </p:nvSpPr>
        <p:spPr/>
        <p:txBody>
          <a:bodyPr/>
          <a:lstStyle/>
          <a:p>
            <a:fld id="{98264CE7-2D83-4221-90B2-A89AD00BCACA}" type="datetime1">
              <a:rPr lang="en-US" smtClean="0"/>
              <a:pPr/>
              <a:t>05/11/2012</a:t>
            </a:fld>
            <a:endParaRPr lang="en-US" dirty="0"/>
          </a:p>
        </p:txBody>
      </p:sp>
      <p:sp>
        <p:nvSpPr>
          <p:cNvPr id="5" name="Slide Number Placeholder 4"/>
          <p:cNvSpPr>
            <a:spLocks noGrp="1"/>
          </p:cNvSpPr>
          <p:nvPr>
            <p:ph type="sldNum" sz="quarter" idx="12"/>
          </p:nvPr>
        </p:nvSpPr>
        <p:spPr/>
        <p:txBody>
          <a:bodyPr/>
          <a:lstStyle/>
          <a:p>
            <a:fld id="{BC3DB71D-128E-4880-A17F-7D06D1B14D6C}" type="slidenum">
              <a:rPr lang="en-US" smtClean="0"/>
              <a:pPr/>
              <a:t>10</a:t>
            </a:fld>
            <a:endParaRPr lang="en-US" dirty="0"/>
          </a:p>
        </p:txBody>
      </p:sp>
      <p:sp>
        <p:nvSpPr>
          <p:cNvPr id="3" name="Content Placeholder 2"/>
          <p:cNvSpPr>
            <a:spLocks noGrp="1"/>
          </p:cNvSpPr>
          <p:nvPr>
            <p:ph sz="quarter" idx="1"/>
          </p:nvPr>
        </p:nvSpPr>
        <p:spPr>
          <a:xfrm>
            <a:off x="228600" y="1524000"/>
            <a:ext cx="8610600" cy="4343400"/>
          </a:xfrm>
        </p:spPr>
        <p:txBody>
          <a:bodyPr>
            <a:normAutofit lnSpcReduction="10000"/>
          </a:bodyPr>
          <a:lstStyle/>
          <a:p>
            <a:pPr algn="just"/>
            <a:r>
              <a:rPr lang="en-US" sz="2800" b="1" dirty="0" smtClean="0"/>
              <a:t>Main objective </a:t>
            </a:r>
            <a:r>
              <a:rPr lang="en-US" sz="2800" dirty="0" smtClean="0"/>
              <a:t>–</a:t>
            </a:r>
            <a:r>
              <a:rPr lang="en-US" sz="2800" dirty="0" smtClean="0">
                <a:cs typeface="Arial" pitchFamily="34" charset="0"/>
              </a:rPr>
              <a:t>Assessment of the opportunities and challenges related to transitioning to a green economy in Kenya;</a:t>
            </a:r>
          </a:p>
          <a:p>
            <a:pPr marL="690563" indent="-233363" algn="just">
              <a:buFont typeface="Wingdings" pitchFamily="2" charset="2"/>
              <a:buChar char="q"/>
            </a:pPr>
            <a:r>
              <a:rPr lang="en-US" sz="2800" dirty="0" smtClean="0">
                <a:cs typeface="Arial" pitchFamily="34" charset="0"/>
              </a:rPr>
              <a:t> Coordinated by MEMR in partnership with UNEP through </a:t>
            </a:r>
            <a:r>
              <a:rPr lang="en-GB" sz="2800" dirty="0" smtClean="0"/>
              <a:t>support from the European Union and Netherlands</a:t>
            </a:r>
            <a:r>
              <a:rPr lang="en-US" sz="2800" dirty="0" smtClean="0">
                <a:cs typeface="Arial" pitchFamily="34" charset="0"/>
              </a:rPr>
              <a:t>;</a:t>
            </a:r>
          </a:p>
          <a:p>
            <a:pPr marL="690563" indent="-233363" algn="just">
              <a:buFont typeface="Wingdings" pitchFamily="2" charset="2"/>
              <a:buChar char="q"/>
            </a:pPr>
            <a:r>
              <a:rPr lang="en-US" sz="2800" dirty="0" smtClean="0">
                <a:cs typeface="Arial" pitchFamily="34" charset="0"/>
              </a:rPr>
              <a:t> Multi-Stakeholder consultation and participation – Government Ministries/Agencies; Private Sector, Academia, and CSOs;</a:t>
            </a:r>
          </a:p>
          <a:p>
            <a:pPr marL="690563" indent="-233363" algn="just">
              <a:buFont typeface="Wingdings" pitchFamily="2" charset="2"/>
              <a:buChar char="q"/>
            </a:pPr>
            <a:r>
              <a:rPr lang="en-US" sz="2800" dirty="0" smtClean="0">
                <a:cs typeface="Arial" pitchFamily="34" charset="0"/>
              </a:rPr>
              <a:t> Inter-Ministerial Committee on Green Economy - p</a:t>
            </a:r>
            <a:r>
              <a:rPr lang="en-US" sz="2800" dirty="0" smtClean="0"/>
              <a:t>rovides technical support and policy interface.</a:t>
            </a:r>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200" b="1" dirty="0" smtClean="0"/>
              <a:t>Overview of GESS </a:t>
            </a:r>
            <a:endParaRPr lang="en-US" sz="3200" b="1" dirty="0">
              <a:cs typeface="Arial" pitchFamily="34" charset="0"/>
            </a:endParaRPr>
          </a:p>
        </p:txBody>
      </p:sp>
      <p:sp>
        <p:nvSpPr>
          <p:cNvPr id="8195" name="Content Placeholder 2"/>
          <p:cNvSpPr>
            <a:spLocks noGrp="1"/>
          </p:cNvSpPr>
          <p:nvPr>
            <p:ph idx="1"/>
          </p:nvPr>
        </p:nvSpPr>
        <p:spPr>
          <a:xfrm>
            <a:off x="228600" y="1295400"/>
            <a:ext cx="8686800" cy="4724400"/>
          </a:xfrm>
        </p:spPr>
        <p:txBody>
          <a:bodyPr>
            <a:noAutofit/>
          </a:bodyPr>
          <a:lstStyle/>
          <a:p>
            <a:pPr algn="just">
              <a:lnSpc>
                <a:spcPts val="3360"/>
              </a:lnSpc>
            </a:pPr>
            <a:r>
              <a:rPr lang="en-US" sz="2800" dirty="0" smtClean="0"/>
              <a:t> Macro- and socio-economic profile; </a:t>
            </a:r>
          </a:p>
          <a:p>
            <a:pPr algn="just">
              <a:lnSpc>
                <a:spcPts val="3360"/>
              </a:lnSpc>
              <a:buNone/>
            </a:pPr>
            <a:endParaRPr lang="en-US" sz="1400" dirty="0" smtClean="0"/>
          </a:p>
          <a:p>
            <a:pPr algn="just">
              <a:lnSpc>
                <a:spcPts val="3360"/>
              </a:lnSpc>
            </a:pPr>
            <a:r>
              <a:rPr lang="en-GB" sz="2800" dirty="0" smtClean="0"/>
              <a:t>Ecological footprint - About </a:t>
            </a:r>
            <a:r>
              <a:rPr lang="en-GB" sz="2800" b="1" dirty="0" smtClean="0"/>
              <a:t>42% of GDP </a:t>
            </a:r>
            <a:r>
              <a:rPr lang="en-GB" sz="2800" dirty="0" smtClean="0"/>
              <a:t>derived from natural capital based: </a:t>
            </a:r>
            <a:r>
              <a:rPr lang="en-GB" sz="2800" b="1" dirty="0" smtClean="0"/>
              <a:t>agriculture, forestry, wildlife tourism, mining, water and energy </a:t>
            </a:r>
          </a:p>
          <a:p>
            <a:pPr algn="just">
              <a:lnSpc>
                <a:spcPts val="3360"/>
              </a:lnSpc>
              <a:buNone/>
            </a:pPr>
            <a:endParaRPr lang="en-GB" sz="1400" dirty="0" smtClean="0"/>
          </a:p>
          <a:p>
            <a:pPr algn="just">
              <a:lnSpc>
                <a:spcPts val="3360"/>
              </a:lnSpc>
            </a:pPr>
            <a:r>
              <a:rPr lang="en-GB" sz="2800" dirty="0" smtClean="0"/>
              <a:t> Enabling policies;</a:t>
            </a:r>
          </a:p>
          <a:p>
            <a:pPr algn="just">
              <a:lnSpc>
                <a:spcPts val="3360"/>
              </a:lnSpc>
              <a:buNone/>
            </a:pPr>
            <a:endParaRPr lang="en-GB" sz="1400" dirty="0" smtClean="0"/>
          </a:p>
          <a:p>
            <a:pPr algn="just">
              <a:lnSpc>
                <a:spcPts val="3360"/>
              </a:lnSpc>
            </a:pPr>
            <a:r>
              <a:rPr lang="en-GB" sz="2800" dirty="0" smtClean="0"/>
              <a:t> Model (T21) Greening Scenarios </a:t>
            </a:r>
            <a:endParaRPr lang="en-US" sz="2800" dirty="0" smtClean="0"/>
          </a:p>
        </p:txBody>
      </p:sp>
      <p:sp>
        <p:nvSpPr>
          <p:cNvPr id="4" name="Date Placeholder 3"/>
          <p:cNvSpPr>
            <a:spLocks noGrp="1"/>
          </p:cNvSpPr>
          <p:nvPr>
            <p:ph type="dt" sz="half" idx="10"/>
          </p:nvPr>
        </p:nvSpPr>
        <p:spPr/>
        <p:txBody>
          <a:bodyPr/>
          <a:lstStyle/>
          <a:p>
            <a:fld id="{12DE10BB-0DE1-4CBC-9BF5-159E8A79C660}" type="datetime1">
              <a:rPr lang="en-US" smtClean="0"/>
              <a:pPr/>
              <a:t>05/11/2012</a:t>
            </a:fld>
            <a:endParaRPr lang="en-GB" dirty="0"/>
          </a:p>
        </p:txBody>
      </p:sp>
      <p:sp>
        <p:nvSpPr>
          <p:cNvPr id="5" name="Slide Number Placeholder 4"/>
          <p:cNvSpPr>
            <a:spLocks noGrp="1"/>
          </p:cNvSpPr>
          <p:nvPr>
            <p:ph type="sldNum" sz="quarter" idx="12"/>
          </p:nvPr>
        </p:nvSpPr>
        <p:spPr/>
        <p:txBody>
          <a:bodyPr/>
          <a:lstStyle/>
          <a:p>
            <a:fld id="{EE00A2DC-3C27-4542-BA4D-2BD941634946}" type="slidenum">
              <a:rPr lang="en-GB" smtClean="0"/>
              <a:pPr/>
              <a:t>11</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152400" y="1219200"/>
            <a:ext cx="8839200" cy="4800600"/>
          </a:xfrm>
        </p:spPr>
        <p:txBody>
          <a:bodyPr>
            <a:normAutofit/>
          </a:bodyPr>
          <a:lstStyle/>
          <a:p>
            <a:pPr marL="347472" indent="-347472" algn="ctr">
              <a:spcBef>
                <a:spcPts val="480"/>
              </a:spcBef>
              <a:buClrTx/>
              <a:buSzPts val="2000"/>
              <a:buNone/>
            </a:pPr>
            <a:r>
              <a:rPr lang="en-US" sz="3400" dirty="0" smtClean="0"/>
              <a:t> 	</a:t>
            </a:r>
          </a:p>
          <a:p>
            <a:pPr marL="347472" indent="-347472" algn="ctr">
              <a:spcBef>
                <a:spcPts val="480"/>
              </a:spcBef>
              <a:buClrTx/>
              <a:buSzPts val="2000"/>
              <a:buNone/>
            </a:pPr>
            <a:endParaRPr lang="en-US" sz="3400" dirty="0" smtClean="0"/>
          </a:p>
          <a:p>
            <a:pPr marL="347472" indent="-347472" algn="ctr">
              <a:spcBef>
                <a:spcPts val="480"/>
              </a:spcBef>
              <a:buClrTx/>
              <a:buSzPts val="2000"/>
              <a:buNone/>
            </a:pPr>
            <a:endParaRPr lang="en-US" sz="3400" dirty="0" smtClean="0"/>
          </a:p>
          <a:p>
            <a:pPr marL="347472" indent="-347472" algn="ctr">
              <a:spcBef>
                <a:spcPts val="480"/>
              </a:spcBef>
              <a:buClrTx/>
              <a:buSzPts val="2000"/>
              <a:buNone/>
            </a:pPr>
            <a:r>
              <a:rPr lang="en-US" sz="3600" b="1" dirty="0" smtClean="0">
                <a:ea typeface="+mj-ea"/>
                <a:cs typeface="+mj-cs"/>
              </a:rPr>
              <a:t>Enabling Conditions for Green Economy </a:t>
            </a:r>
          </a:p>
          <a:p>
            <a:pPr marL="347472" indent="-347472" algn="ctr">
              <a:spcBef>
                <a:spcPts val="480"/>
              </a:spcBef>
              <a:buClrTx/>
              <a:buSzPts val="2000"/>
              <a:buNone/>
            </a:pPr>
            <a:r>
              <a:rPr lang="en-US" sz="3600" b="1" dirty="0" smtClean="0">
                <a:ea typeface="+mj-ea"/>
                <a:cs typeface="+mj-cs"/>
              </a:rPr>
              <a:t>in Kenya</a:t>
            </a:r>
            <a:endParaRPr lang="en-US" sz="3600" b="1" dirty="0" smtClean="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12</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
        <p:nvSpPr>
          <p:cNvPr id="9" name="Title 8"/>
          <p:cNvSpPr>
            <a:spLocks noGrp="1"/>
          </p:cNvSpPr>
          <p:nvPr>
            <p:ph type="title"/>
          </p:nvPr>
        </p:nvSpPr>
        <p:spPr/>
        <p:txBody>
          <a:bodyPr/>
          <a:lstStyle/>
          <a:p>
            <a:endParaRPr lang="en-US" dirty="0"/>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a:defRPr/>
            </a:pPr>
            <a:r>
              <a:rPr lang="en-US" sz="3200" b="1" dirty="0" smtClean="0">
                <a:latin typeface="+mn-lt"/>
              </a:rPr>
              <a:t>Enabling Conditions for Green Economy </a:t>
            </a:r>
            <a:endParaRPr lang="en-US" sz="3200" b="1" dirty="0">
              <a:latin typeface="+mn-lt"/>
            </a:endParaRPr>
          </a:p>
        </p:txBody>
      </p:sp>
      <p:sp>
        <p:nvSpPr>
          <p:cNvPr id="7171" name="Content Placeholder 2"/>
          <p:cNvSpPr>
            <a:spLocks noGrp="1"/>
          </p:cNvSpPr>
          <p:nvPr>
            <p:ph idx="1"/>
          </p:nvPr>
        </p:nvSpPr>
        <p:spPr>
          <a:xfrm>
            <a:off x="228600" y="1219200"/>
            <a:ext cx="8686800" cy="4724400"/>
          </a:xfrm>
        </p:spPr>
        <p:txBody>
          <a:bodyPr>
            <a:normAutofit/>
          </a:bodyPr>
          <a:lstStyle/>
          <a:p>
            <a:pPr marL="117475" indent="-117475" algn="just"/>
            <a:r>
              <a:rPr lang="en-US" sz="3200" dirty="0" smtClean="0"/>
              <a:t> </a:t>
            </a:r>
            <a:r>
              <a:rPr lang="en-US" sz="2800" b="1" dirty="0" smtClean="0">
                <a:cs typeface="Arial" pitchFamily="34" charset="0"/>
              </a:rPr>
              <a:t>Constitution of Kenya (2010):</a:t>
            </a:r>
          </a:p>
          <a:p>
            <a:pPr marL="233363" lvl="2" indent="-115888" algn="just">
              <a:spcBef>
                <a:spcPts val="0"/>
              </a:spcBef>
              <a:buFont typeface="Wingdings" pitchFamily="2" charset="2"/>
              <a:buChar char="q"/>
            </a:pPr>
            <a:r>
              <a:rPr lang="en-US" sz="2800" dirty="0" smtClean="0">
                <a:cs typeface="Arial" pitchFamily="34" charset="0"/>
              </a:rPr>
              <a:t> </a:t>
            </a:r>
            <a:r>
              <a:rPr lang="en-GB" sz="2800" dirty="0" smtClean="0">
                <a:ea typeface="Times New Roman"/>
              </a:rPr>
              <a:t>Article 42 recognises a clean and healthy environment as a right;</a:t>
            </a:r>
          </a:p>
          <a:p>
            <a:pPr marL="233363" lvl="2" indent="-115888">
              <a:spcBef>
                <a:spcPts val="0"/>
              </a:spcBef>
              <a:buNone/>
            </a:pPr>
            <a:endParaRPr lang="en-US" sz="1300" dirty="0" smtClean="0">
              <a:ea typeface="Times New Roman"/>
            </a:endParaRPr>
          </a:p>
          <a:p>
            <a:pPr marL="233363" lvl="2" indent="-115888" algn="just">
              <a:spcBef>
                <a:spcPts val="0"/>
              </a:spcBef>
              <a:buFont typeface="Wingdings" pitchFamily="2" charset="2"/>
              <a:buChar char="q"/>
            </a:pPr>
            <a:r>
              <a:rPr lang="en-GB" sz="2800" dirty="0" smtClean="0">
                <a:ea typeface="Times New Roman"/>
              </a:rPr>
              <a:t> Article 60 (c) sustainable and productive management of land resources;</a:t>
            </a:r>
          </a:p>
          <a:p>
            <a:pPr marL="233363" lvl="2" indent="-115888">
              <a:spcBef>
                <a:spcPts val="0"/>
              </a:spcBef>
              <a:buNone/>
            </a:pPr>
            <a:endParaRPr lang="en-US" sz="1200" dirty="0" smtClean="0">
              <a:ea typeface="Times New Roman"/>
            </a:endParaRPr>
          </a:p>
          <a:p>
            <a:pPr marL="233363" lvl="2" indent="-115888" algn="just">
              <a:spcBef>
                <a:spcPts val="0"/>
              </a:spcBef>
              <a:buFont typeface="Wingdings" pitchFamily="2" charset="2"/>
              <a:buChar char="q"/>
            </a:pPr>
            <a:r>
              <a:rPr lang="en-GB" sz="2800" dirty="0" smtClean="0">
                <a:ea typeface="Times New Roman"/>
              </a:rPr>
              <a:t> Article 69 [(a)-(h)]:- sustainable, exploitation, utilisation, protection of genetic and biological diversity and establishes system for environmental impact assessment. Strives to achieve a tree cover of at least 10% of land area of Kenya.</a:t>
            </a:r>
            <a:endParaRPr lang="en-US" sz="2800" dirty="0" smtClean="0">
              <a:ea typeface="Times New Roman"/>
            </a:endParaRPr>
          </a:p>
          <a:p>
            <a:pPr marL="117475" lvl="1" indent="-117475" algn="just">
              <a:buFont typeface="Wingdings" pitchFamily="2" charset="2"/>
              <a:buChar char="q"/>
            </a:pPr>
            <a:endParaRPr lang="en-US" dirty="0" smtClean="0"/>
          </a:p>
          <a:p>
            <a:pPr marL="117475" lvl="1" indent="-117475" algn="just">
              <a:buNone/>
            </a:pPr>
            <a:endParaRPr lang="en-US" dirty="0" smtClean="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13</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eaLnBrk="1" fontAlgn="auto" hangingPunct="1">
              <a:spcAft>
                <a:spcPts val="0"/>
              </a:spcAft>
              <a:defRPr/>
            </a:pPr>
            <a:r>
              <a:rPr lang="en-US" sz="3200" b="1" dirty="0" smtClean="0">
                <a:latin typeface="+mn-lt"/>
              </a:rPr>
              <a:t>Enabling Conditions for Green Economy (2)</a:t>
            </a:r>
            <a:endParaRPr lang="en-US" sz="3200" b="1" dirty="0">
              <a:latin typeface="+mn-lt"/>
            </a:endParaRPr>
          </a:p>
        </p:txBody>
      </p:sp>
      <p:sp>
        <p:nvSpPr>
          <p:cNvPr id="7171" name="Content Placeholder 2"/>
          <p:cNvSpPr>
            <a:spLocks noGrp="1"/>
          </p:cNvSpPr>
          <p:nvPr>
            <p:ph idx="1"/>
          </p:nvPr>
        </p:nvSpPr>
        <p:spPr>
          <a:xfrm>
            <a:off x="228600" y="1219200"/>
            <a:ext cx="8686800" cy="4724400"/>
          </a:xfrm>
        </p:spPr>
        <p:txBody>
          <a:bodyPr>
            <a:normAutofit fontScale="92500" lnSpcReduction="20000"/>
          </a:bodyPr>
          <a:lstStyle/>
          <a:p>
            <a:pPr marL="117475" indent="-117475" algn="just"/>
            <a:r>
              <a:rPr lang="en-US" sz="3200" dirty="0" smtClean="0"/>
              <a:t> </a:t>
            </a:r>
            <a:r>
              <a:rPr lang="en-US" sz="2800" b="1" dirty="0" smtClean="0">
                <a:cs typeface="Arial" pitchFamily="34" charset="0"/>
              </a:rPr>
              <a:t>Kenya Vision 2030:</a:t>
            </a:r>
          </a:p>
          <a:p>
            <a:pPr marL="233363" lvl="2" indent="-115888" algn="just">
              <a:spcBef>
                <a:spcPts val="0"/>
              </a:spcBef>
              <a:buFont typeface="Wingdings" pitchFamily="2" charset="2"/>
              <a:buChar char="q"/>
            </a:pPr>
            <a:r>
              <a:rPr lang="en-US" sz="2800" dirty="0" smtClean="0">
                <a:cs typeface="Arial" pitchFamily="34" charset="0"/>
              </a:rPr>
              <a:t> </a:t>
            </a:r>
            <a:r>
              <a:rPr lang="en-US" sz="2800" dirty="0" smtClean="0">
                <a:ea typeface="Times New Roman"/>
              </a:rPr>
              <a:t>aims to achieve the status of a middle income industrializing    country by 2030 in a clean and secure environment</a:t>
            </a:r>
            <a:r>
              <a:rPr lang="en-GB" sz="2800" dirty="0" smtClean="0">
                <a:ea typeface="Times New Roman"/>
              </a:rPr>
              <a:t>;</a:t>
            </a:r>
          </a:p>
          <a:p>
            <a:pPr marL="233363" lvl="2" indent="-115888" algn="just">
              <a:spcBef>
                <a:spcPts val="0"/>
              </a:spcBef>
              <a:buNone/>
            </a:pPr>
            <a:endParaRPr lang="en-GB" sz="1500" dirty="0" smtClean="0">
              <a:ea typeface="Times New Roman"/>
            </a:endParaRPr>
          </a:p>
          <a:p>
            <a:pPr marL="233363" lvl="2" indent="-115888" algn="just">
              <a:spcBef>
                <a:spcPts val="0"/>
              </a:spcBef>
              <a:buFont typeface="Wingdings" pitchFamily="2" charset="2"/>
              <a:buChar char="q"/>
            </a:pPr>
            <a:r>
              <a:rPr lang="en-GB" sz="2800" dirty="0" smtClean="0">
                <a:ea typeface="Times New Roman"/>
              </a:rPr>
              <a:t> Overreaching vision and overall policy framework for sustainable development;</a:t>
            </a:r>
          </a:p>
          <a:p>
            <a:pPr marL="233363" lvl="2" indent="-115888" algn="just">
              <a:spcBef>
                <a:spcPts val="0"/>
              </a:spcBef>
              <a:buNone/>
            </a:pPr>
            <a:endParaRPr lang="en-GB" sz="1300" dirty="0" smtClean="0">
              <a:ea typeface="Times New Roman"/>
            </a:endParaRPr>
          </a:p>
          <a:p>
            <a:pPr marL="233363" lvl="2" indent="-115888" algn="just">
              <a:spcBef>
                <a:spcPts val="0"/>
              </a:spcBef>
              <a:buFont typeface="Wingdings" pitchFamily="2" charset="2"/>
              <a:buChar char="q"/>
            </a:pPr>
            <a:r>
              <a:rPr lang="en-US" sz="2800" dirty="0" smtClean="0"/>
              <a:t> Implementation of flagship projects through MTP</a:t>
            </a:r>
            <a:r>
              <a:rPr lang="en-GB" sz="2800" dirty="0" smtClean="0"/>
              <a:t>:</a:t>
            </a:r>
          </a:p>
          <a:p>
            <a:pPr marL="507683" lvl="3" indent="-115888" algn="just">
              <a:spcBef>
                <a:spcPts val="0"/>
              </a:spcBef>
              <a:buFont typeface="Wingdings" pitchFamily="2" charset="2"/>
              <a:buChar char="Ø"/>
            </a:pPr>
            <a:r>
              <a:rPr lang="en-GB" sz="2400" dirty="0" smtClean="0"/>
              <a:t> </a:t>
            </a:r>
            <a:r>
              <a:rPr lang="en-GB" sz="2400" dirty="0" smtClean="0">
                <a:ea typeface="Times New Roman"/>
              </a:rPr>
              <a:t>Restoration of ecosystems including rehabilitation and protection of water towers (Mau, </a:t>
            </a:r>
            <a:r>
              <a:rPr lang="en-GB" sz="2400" dirty="0" err="1" smtClean="0">
                <a:ea typeface="Times New Roman"/>
              </a:rPr>
              <a:t>Aberdares</a:t>
            </a:r>
            <a:r>
              <a:rPr lang="en-GB" sz="2400" dirty="0" smtClean="0">
                <a:ea typeface="Times New Roman"/>
              </a:rPr>
              <a:t>, Mt. Kenya, Mt. Elgon and </a:t>
            </a:r>
            <a:r>
              <a:rPr lang="en-GB" sz="2400" dirty="0" err="1" smtClean="0">
                <a:ea typeface="Times New Roman"/>
              </a:rPr>
              <a:t>Cheraganyi</a:t>
            </a:r>
            <a:r>
              <a:rPr lang="en-GB" sz="2400" dirty="0" smtClean="0">
                <a:ea typeface="Times New Roman"/>
              </a:rPr>
              <a:t>); </a:t>
            </a:r>
          </a:p>
          <a:p>
            <a:pPr marL="507683" lvl="3" indent="-115888" algn="just">
              <a:spcBef>
                <a:spcPts val="0"/>
              </a:spcBef>
              <a:buFont typeface="Wingdings" pitchFamily="2" charset="2"/>
              <a:buChar char="Ø"/>
            </a:pPr>
            <a:r>
              <a:rPr lang="en-GB" sz="2400" dirty="0" smtClean="0"/>
              <a:t> </a:t>
            </a:r>
            <a:r>
              <a:rPr lang="en-GB" sz="2400" dirty="0" smtClean="0">
                <a:ea typeface="Times New Roman"/>
              </a:rPr>
              <a:t>Renewable energy </a:t>
            </a:r>
            <a:r>
              <a:rPr lang="en-US" sz="2400" dirty="0" smtClean="0">
                <a:ea typeface="Times New Roman"/>
              </a:rPr>
              <a:t>Feed-in-Tariffs Policy (</a:t>
            </a:r>
            <a:r>
              <a:rPr lang="en-GB" sz="2400" dirty="0" smtClean="0">
                <a:ea typeface="Times New Roman"/>
              </a:rPr>
              <a:t>Geothermal, solar, </a:t>
            </a:r>
            <a:r>
              <a:rPr lang="en-US" sz="2400" dirty="0" smtClean="0">
                <a:ea typeface="Times New Roman"/>
              </a:rPr>
              <a:t>Wind, Biomass, and Small Hydro power) electricity generation;</a:t>
            </a:r>
          </a:p>
          <a:p>
            <a:pPr marL="507683" lvl="3" indent="-115888" algn="just">
              <a:spcBef>
                <a:spcPts val="0"/>
              </a:spcBef>
              <a:buFont typeface="Wingdings" pitchFamily="2" charset="2"/>
              <a:buChar char="Ø"/>
            </a:pPr>
            <a:r>
              <a:rPr lang="en-US" sz="2400" dirty="0" smtClean="0">
                <a:ea typeface="Times New Roman"/>
              </a:rPr>
              <a:t> </a:t>
            </a:r>
            <a:r>
              <a:rPr lang="en-GB" sz="2400" dirty="0" smtClean="0">
                <a:ea typeface="Times New Roman"/>
              </a:rPr>
              <a:t>Pollution control and waste management systems;</a:t>
            </a:r>
          </a:p>
          <a:p>
            <a:pPr marL="507683" lvl="3" indent="-115888" algn="just">
              <a:spcBef>
                <a:spcPts val="0"/>
              </a:spcBef>
              <a:buFont typeface="Wingdings" pitchFamily="2" charset="2"/>
              <a:buChar char="Ø"/>
            </a:pPr>
            <a:r>
              <a:rPr lang="en-GB" sz="2400" dirty="0" smtClean="0">
                <a:ea typeface="Times New Roman"/>
              </a:rPr>
              <a:t> </a:t>
            </a:r>
            <a:r>
              <a:rPr lang="en-US" sz="2400" dirty="0" smtClean="0">
                <a:ea typeface="Times New Roman"/>
              </a:rPr>
              <a:t>Promotion of sustainable production and consumption;</a:t>
            </a:r>
          </a:p>
          <a:p>
            <a:pPr marL="507683" lvl="3" indent="-115888" algn="just">
              <a:spcBef>
                <a:spcPts val="0"/>
              </a:spcBef>
              <a:buFont typeface="Wingdings" pitchFamily="2" charset="2"/>
              <a:buChar char="Ø"/>
            </a:pPr>
            <a:r>
              <a:rPr lang="en-US" sz="2400" dirty="0" smtClean="0">
                <a:ea typeface="Times New Roman"/>
              </a:rPr>
              <a:t> </a:t>
            </a:r>
            <a:r>
              <a:rPr lang="en-GB" sz="2400" dirty="0" smtClean="0">
                <a:ea typeface="Times New Roman"/>
              </a:rPr>
              <a:t>Clean technological production;</a:t>
            </a:r>
          </a:p>
          <a:p>
            <a:pPr marL="507683" lvl="3" indent="-115888" algn="just">
              <a:spcBef>
                <a:spcPts val="0"/>
              </a:spcBef>
              <a:buFont typeface="Wingdings" pitchFamily="2" charset="2"/>
              <a:buChar char="Ø"/>
            </a:pPr>
            <a:r>
              <a:rPr lang="en-GB" sz="2400" dirty="0" smtClean="0">
                <a:ea typeface="Times New Roman"/>
              </a:rPr>
              <a:t> Environmental planning and governance. </a:t>
            </a:r>
            <a:r>
              <a:rPr lang="en-GB" sz="2800" dirty="0" smtClean="0"/>
              <a:t>	</a:t>
            </a:r>
            <a:endParaRPr lang="en-US" dirty="0" smtClean="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14</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200" b="1" dirty="0" smtClean="0"/>
              <a:t>Enabling Conditions for Green Economy (3)</a:t>
            </a:r>
            <a:endParaRPr lang="en-US" sz="3200" b="1" dirty="0">
              <a:cs typeface="Arial" pitchFamily="34" charset="0"/>
            </a:endParaRPr>
          </a:p>
        </p:txBody>
      </p:sp>
      <p:sp>
        <p:nvSpPr>
          <p:cNvPr id="8195" name="Content Placeholder 2"/>
          <p:cNvSpPr>
            <a:spLocks noGrp="1"/>
          </p:cNvSpPr>
          <p:nvPr>
            <p:ph idx="1"/>
          </p:nvPr>
        </p:nvSpPr>
        <p:spPr>
          <a:xfrm>
            <a:off x="381000" y="1219200"/>
            <a:ext cx="8229600" cy="4800600"/>
          </a:xfrm>
        </p:spPr>
        <p:txBody>
          <a:bodyPr>
            <a:noAutofit/>
          </a:bodyPr>
          <a:lstStyle/>
          <a:p>
            <a:pPr marL="457200" lvl="1" indent="-285750" algn="just"/>
            <a:r>
              <a:rPr lang="en-US" sz="2800" dirty="0" smtClean="0">
                <a:cs typeface="Arial" pitchFamily="34" charset="0"/>
              </a:rPr>
              <a:t> National Climate Change Response Strategy  (2010)</a:t>
            </a:r>
          </a:p>
          <a:p>
            <a:pPr marL="457200" lvl="1" indent="-285750" algn="just">
              <a:buFont typeface="Wingdings" pitchFamily="2" charset="2"/>
              <a:buChar char="q"/>
            </a:pPr>
            <a:r>
              <a:rPr lang="en-US" sz="2800" dirty="0" smtClean="0">
                <a:cs typeface="Arial" pitchFamily="34" charset="0"/>
              </a:rPr>
              <a:t> Kenya Climate Change Action Plan </a:t>
            </a:r>
            <a:r>
              <a:rPr lang="en-US" sz="2800" dirty="0" smtClean="0">
                <a:solidFill>
                  <a:srgbClr val="0070C0"/>
                </a:solidFill>
                <a:cs typeface="Arial" pitchFamily="34" charset="0"/>
              </a:rPr>
              <a:t>(www.kccap.info)</a:t>
            </a:r>
          </a:p>
          <a:p>
            <a:pPr marL="914400" lvl="1" indent="-339725" algn="just">
              <a:buFont typeface="+mj-lt"/>
              <a:buAutoNum type="arabicPeriod"/>
            </a:pPr>
            <a:r>
              <a:rPr lang="en-GB" dirty="0" smtClean="0">
                <a:cs typeface="Arial" pitchFamily="34" charset="0"/>
              </a:rPr>
              <a:t>Low Carbon Climate Resilient Development Pathway;</a:t>
            </a:r>
          </a:p>
          <a:p>
            <a:pPr marL="914400" lvl="1" indent="-339725" algn="just">
              <a:buFont typeface="+mj-lt"/>
              <a:buAutoNum type="arabicPeriod"/>
            </a:pPr>
            <a:r>
              <a:rPr lang="en-GB" dirty="0" smtClean="0">
                <a:cs typeface="Arial" pitchFamily="34" charset="0"/>
              </a:rPr>
              <a:t>Enabling Policy and Regulatory Framework;</a:t>
            </a:r>
          </a:p>
          <a:p>
            <a:pPr marL="914400" lvl="1" indent="-339725" algn="just">
              <a:buFont typeface="+mj-lt"/>
              <a:buAutoNum type="arabicPeriod"/>
            </a:pPr>
            <a:r>
              <a:rPr lang="en-GB" dirty="0" smtClean="0">
                <a:cs typeface="Arial" pitchFamily="34" charset="0"/>
              </a:rPr>
              <a:t>National Adaptation Plan (NAP); </a:t>
            </a:r>
          </a:p>
          <a:p>
            <a:pPr marL="914400" lvl="1" indent="-339725" algn="just">
              <a:buFont typeface="+mj-lt"/>
              <a:buAutoNum type="arabicPeriod"/>
            </a:pPr>
            <a:r>
              <a:rPr lang="en-GB" dirty="0" smtClean="0">
                <a:cs typeface="Arial" pitchFamily="34" charset="0"/>
              </a:rPr>
              <a:t>Nationally Appropriate Mitigations Actions (NAMAs); </a:t>
            </a:r>
          </a:p>
          <a:p>
            <a:pPr marL="914400" lvl="1" indent="-339725" algn="just">
              <a:buFont typeface="+mj-lt"/>
              <a:buAutoNum type="arabicPeriod"/>
            </a:pPr>
            <a:r>
              <a:rPr lang="en-GB" dirty="0" smtClean="0">
                <a:cs typeface="Arial" pitchFamily="34" charset="0"/>
              </a:rPr>
              <a:t>National Technology Action Plan;</a:t>
            </a:r>
          </a:p>
          <a:p>
            <a:pPr marL="914400" lvl="1" indent="-339725" algn="just">
              <a:buFont typeface="+mj-lt"/>
              <a:buAutoNum type="arabicPeriod"/>
            </a:pPr>
            <a:r>
              <a:rPr lang="en-GB" dirty="0" smtClean="0">
                <a:cs typeface="Arial" pitchFamily="34" charset="0"/>
              </a:rPr>
              <a:t>National Performance and Benefit Measurement; </a:t>
            </a:r>
          </a:p>
          <a:p>
            <a:pPr marL="914400" lvl="1" indent="-339725" algn="just">
              <a:buFont typeface="+mj-lt"/>
              <a:buAutoNum type="arabicPeriod"/>
            </a:pPr>
            <a:r>
              <a:rPr lang="en-GB" dirty="0" smtClean="0">
                <a:cs typeface="Arial" pitchFamily="34" charset="0"/>
              </a:rPr>
              <a:t>Knowledge Management and Capacity Development; and</a:t>
            </a:r>
          </a:p>
          <a:p>
            <a:pPr marL="914400" lvl="1" indent="-339725" algn="just">
              <a:buFont typeface="+mj-lt"/>
              <a:buAutoNum type="arabicPeriod"/>
            </a:pPr>
            <a:r>
              <a:rPr lang="en-GB" dirty="0" smtClean="0">
                <a:cs typeface="Arial" pitchFamily="34" charset="0"/>
              </a:rPr>
              <a:t>Climate Finance.</a:t>
            </a:r>
          </a:p>
          <a:p>
            <a:pPr marL="1097280" lvl="6" indent="-274320" algn="just">
              <a:spcBef>
                <a:spcPts val="580"/>
              </a:spcBef>
              <a:buClr>
                <a:schemeClr val="accent1"/>
              </a:buClr>
              <a:buSzPct val="85000"/>
              <a:buFont typeface="Wingdings" pitchFamily="2" charset="2"/>
              <a:buChar char="Ø"/>
            </a:pPr>
            <a:r>
              <a:rPr lang="en-US" sz="2800" dirty="0" smtClean="0">
                <a:cs typeface="Arial" pitchFamily="34" charset="0"/>
              </a:rPr>
              <a:t> Contribute Green Economy</a:t>
            </a:r>
            <a:endParaRPr lang="en-GB" sz="2800" dirty="0" smtClean="0">
              <a:cs typeface="Arial" pitchFamily="34" charset="0"/>
            </a:endParaRPr>
          </a:p>
        </p:txBody>
      </p:sp>
      <p:sp>
        <p:nvSpPr>
          <p:cNvPr id="4" name="Date Placeholder 3"/>
          <p:cNvSpPr>
            <a:spLocks noGrp="1"/>
          </p:cNvSpPr>
          <p:nvPr>
            <p:ph type="dt" sz="half" idx="10"/>
          </p:nvPr>
        </p:nvSpPr>
        <p:spPr/>
        <p:txBody>
          <a:bodyPr/>
          <a:lstStyle/>
          <a:p>
            <a:fld id="{6CF445D6-2856-4552-A858-D70380E07706}" type="datetime1">
              <a:rPr lang="en-US" smtClean="0"/>
              <a:pPr/>
              <a:t>05/11/2012</a:t>
            </a:fld>
            <a:endParaRPr lang="en-GB" dirty="0"/>
          </a:p>
        </p:txBody>
      </p:sp>
      <p:sp>
        <p:nvSpPr>
          <p:cNvPr id="5" name="Slide Number Placeholder 4"/>
          <p:cNvSpPr>
            <a:spLocks noGrp="1"/>
          </p:cNvSpPr>
          <p:nvPr>
            <p:ph type="sldNum" sz="quarter" idx="12"/>
          </p:nvPr>
        </p:nvSpPr>
        <p:spPr/>
        <p:txBody>
          <a:bodyPr/>
          <a:lstStyle/>
          <a:p>
            <a:fld id="{EE00A2DC-3C27-4542-BA4D-2BD941634946}" type="slidenum">
              <a:rPr lang="en-GB" smtClean="0"/>
              <a:pPr/>
              <a:t>15</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763000" cy="762000"/>
          </a:xfrm>
        </p:spPr>
        <p:txBody>
          <a:bodyPr>
            <a:noAutofit/>
          </a:bodyPr>
          <a:lstStyle/>
          <a:p>
            <a:pPr>
              <a:defRPr/>
            </a:pPr>
            <a:r>
              <a:rPr lang="en-US" sz="3000" b="1" dirty="0" smtClean="0">
                <a:latin typeface="+mn-lt"/>
              </a:rPr>
              <a:t>Enabling Condition for Green Economy (4)</a:t>
            </a:r>
            <a:endParaRPr lang="en-US" sz="3000" b="1" dirty="0">
              <a:latin typeface="+mn-lt"/>
            </a:endParaRPr>
          </a:p>
        </p:txBody>
      </p:sp>
      <p:sp>
        <p:nvSpPr>
          <p:cNvPr id="7171" name="Content Placeholder 2"/>
          <p:cNvSpPr>
            <a:spLocks noGrp="1"/>
          </p:cNvSpPr>
          <p:nvPr>
            <p:ph idx="1"/>
          </p:nvPr>
        </p:nvSpPr>
        <p:spPr>
          <a:xfrm>
            <a:off x="228600" y="1219200"/>
            <a:ext cx="8686800" cy="4724400"/>
          </a:xfrm>
        </p:spPr>
        <p:txBody>
          <a:bodyPr>
            <a:noAutofit/>
          </a:bodyPr>
          <a:lstStyle/>
          <a:p>
            <a:pPr marL="117475" indent="-117475" algn="just"/>
            <a:r>
              <a:rPr lang="en-US" sz="2400" dirty="0" smtClean="0"/>
              <a:t> </a:t>
            </a:r>
            <a:r>
              <a:rPr lang="en-GB" sz="2400" dirty="0" smtClean="0">
                <a:ea typeface="Times New Roman"/>
              </a:rPr>
              <a:t>The Agriculture (Farm Forestry) Rules 2009 - promotion and maintenance of farm forest cover of at least 10 per cent of every agricultural land;</a:t>
            </a:r>
          </a:p>
          <a:p>
            <a:pPr marL="117475" indent="-117475" algn="just"/>
            <a:r>
              <a:rPr lang="en-GB" sz="2400" dirty="0" smtClean="0">
                <a:ea typeface="Times New Roman"/>
              </a:rPr>
              <a:t> Forestry Policy (2005) - reservation, protection and sustainable exploitation of forests;</a:t>
            </a:r>
          </a:p>
          <a:p>
            <a:pPr marL="117475" indent="-117475" algn="just"/>
            <a:r>
              <a:rPr lang="en-GB" sz="2400" dirty="0" smtClean="0">
                <a:ea typeface="Times New Roman"/>
              </a:rPr>
              <a:t>  National REDD+ Strategy</a:t>
            </a:r>
          </a:p>
          <a:p>
            <a:pPr marL="117475" indent="-117475" algn="just"/>
            <a:r>
              <a:rPr lang="en-GB" sz="2400" dirty="0" smtClean="0">
                <a:ea typeface="Times New Roman"/>
              </a:rPr>
              <a:t>  Water Act 2002 - Water resource management and prohibition of water pollution;</a:t>
            </a:r>
          </a:p>
          <a:p>
            <a:pPr marL="117475" indent="-117475" algn="just"/>
            <a:r>
              <a:rPr lang="en-GB" sz="2400" dirty="0" smtClean="0">
                <a:ea typeface="Times New Roman"/>
              </a:rPr>
              <a:t>  Environmental Management and Coordination Act (EMCA 1999);</a:t>
            </a:r>
          </a:p>
          <a:p>
            <a:pPr marL="117475" indent="-117475" algn="just"/>
            <a:r>
              <a:rPr lang="en-GB" sz="2400" dirty="0" smtClean="0">
                <a:ea typeface="Times New Roman"/>
              </a:rPr>
              <a:t>  Draft National Environment Policy;</a:t>
            </a:r>
          </a:p>
          <a:p>
            <a:pPr algn="just"/>
            <a:r>
              <a:rPr lang="en-US" sz="2400" dirty="0" smtClean="0"/>
              <a:t>Greening Kenya Initiative (GKI) </a:t>
            </a:r>
            <a:endParaRPr lang="en-US" sz="2400" dirty="0" smtClean="0">
              <a:ea typeface="Times New Roman"/>
            </a:endParaRPr>
          </a:p>
          <a:p>
            <a:pPr algn="just"/>
            <a:r>
              <a:rPr lang="en-US" sz="2400" dirty="0" smtClean="0">
                <a:ea typeface="Times New Roman"/>
              </a:rPr>
              <a:t>Climate Innovation Center – launched in 2012; </a:t>
            </a:r>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16</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200" b="1" dirty="0" smtClean="0">
                <a:latin typeface="+mn-lt"/>
              </a:rPr>
              <a:t>T21 Model Greening  Scenarios for Kenya </a:t>
            </a:r>
            <a:endParaRPr lang="en-US" sz="3200" b="1" dirty="0">
              <a:latin typeface="+mn-lt"/>
              <a:cs typeface="Arial" pitchFamily="34" charset="0"/>
            </a:endParaRPr>
          </a:p>
        </p:txBody>
      </p:sp>
      <p:sp>
        <p:nvSpPr>
          <p:cNvPr id="8195" name="Content Placeholder 2"/>
          <p:cNvSpPr>
            <a:spLocks noGrp="1"/>
          </p:cNvSpPr>
          <p:nvPr>
            <p:ph idx="1"/>
          </p:nvPr>
        </p:nvSpPr>
        <p:spPr>
          <a:xfrm>
            <a:off x="228600" y="1295400"/>
            <a:ext cx="8686800" cy="4724400"/>
          </a:xfrm>
        </p:spPr>
        <p:txBody>
          <a:bodyPr>
            <a:noAutofit/>
          </a:bodyPr>
          <a:lstStyle/>
          <a:p>
            <a:pPr algn="just">
              <a:lnSpc>
                <a:spcPts val="3360"/>
              </a:lnSpc>
            </a:pPr>
            <a:r>
              <a:rPr lang="en-US" sz="2800" dirty="0" smtClean="0"/>
              <a:t>Transition to Green Economy in Kenya shows a positive economic returns by 2030:</a:t>
            </a:r>
          </a:p>
          <a:p>
            <a:pPr lvl="1" algn="just">
              <a:lnSpc>
                <a:spcPts val="3360"/>
              </a:lnSpc>
              <a:buFont typeface="Wingdings" pitchFamily="2" charset="2"/>
              <a:buChar char="q"/>
            </a:pPr>
            <a:r>
              <a:rPr lang="en-US" sz="2800" dirty="0" smtClean="0"/>
              <a:t> Positive economic returns expected after approx 7-10 years; </a:t>
            </a:r>
          </a:p>
          <a:p>
            <a:pPr lvl="1" algn="just">
              <a:lnSpc>
                <a:spcPts val="3360"/>
              </a:lnSpc>
              <a:buFont typeface="Wingdings" pitchFamily="2" charset="2"/>
              <a:buChar char="q"/>
            </a:pPr>
            <a:r>
              <a:rPr lang="en-US" sz="2800" dirty="0" smtClean="0"/>
              <a:t> Average annual real GDP growth rate of 5% , as compared to 3.7% under BAU;</a:t>
            </a:r>
          </a:p>
          <a:p>
            <a:pPr lvl="1" algn="just">
              <a:lnSpc>
                <a:spcPts val="3360"/>
              </a:lnSpc>
              <a:buFont typeface="Wingdings" pitchFamily="2" charset="2"/>
              <a:buChar char="q"/>
            </a:pPr>
            <a:r>
              <a:rPr lang="en-US" sz="2800" dirty="0" smtClean="0"/>
              <a:t> Population below poverty line reduced by about 3%;</a:t>
            </a:r>
          </a:p>
          <a:p>
            <a:pPr lvl="1" algn="just">
              <a:lnSpc>
                <a:spcPts val="3360"/>
              </a:lnSpc>
              <a:buFont typeface="Wingdings" pitchFamily="2" charset="2"/>
              <a:buChar char="q"/>
            </a:pPr>
            <a:r>
              <a:rPr lang="en-US" sz="2800" dirty="0" smtClean="0"/>
              <a:t> Reduced CO</a:t>
            </a:r>
            <a:r>
              <a:rPr lang="en-US" sz="2800" baseline="-25000" dirty="0" smtClean="0"/>
              <a:t>2</a:t>
            </a:r>
            <a:r>
              <a:rPr lang="en-US" sz="2800" dirty="0" smtClean="0"/>
              <a:t> emissions by 15%lower than BAU;</a:t>
            </a:r>
          </a:p>
          <a:p>
            <a:pPr lvl="1" algn="just">
              <a:lnSpc>
                <a:spcPts val="3360"/>
              </a:lnSpc>
              <a:buFont typeface="Wingdings" pitchFamily="2" charset="2"/>
              <a:buChar char="q"/>
            </a:pPr>
            <a:r>
              <a:rPr lang="en-US" sz="2800" dirty="0" smtClean="0"/>
              <a:t> Increase agricultural production by at least 23% than BAU;</a:t>
            </a:r>
          </a:p>
          <a:p>
            <a:pPr lvl="1" algn="just">
              <a:lnSpc>
                <a:spcPts val="3360"/>
              </a:lnSpc>
              <a:buFont typeface="Wingdings" pitchFamily="2" charset="2"/>
              <a:buChar char="q"/>
            </a:pPr>
            <a:r>
              <a:rPr lang="en-US" sz="2800" dirty="0" smtClean="0"/>
              <a:t> Energy saving reach 1,800GWh in 2030, or 2%;</a:t>
            </a:r>
          </a:p>
          <a:p>
            <a:pPr lvl="1" algn="just">
              <a:lnSpc>
                <a:spcPts val="3360"/>
              </a:lnSpc>
              <a:buFont typeface="Wingdings" pitchFamily="2" charset="2"/>
              <a:buChar char="q"/>
            </a:pPr>
            <a:r>
              <a:rPr lang="en-US" sz="2800" dirty="0" smtClean="0"/>
              <a:t> </a:t>
            </a:r>
            <a:r>
              <a:rPr lang="en-GB" sz="2800" dirty="0" smtClean="0"/>
              <a:t>Labour productivity – increases due to higher GDP</a:t>
            </a:r>
          </a:p>
        </p:txBody>
      </p:sp>
      <p:sp>
        <p:nvSpPr>
          <p:cNvPr id="4" name="Date Placeholder 3"/>
          <p:cNvSpPr>
            <a:spLocks noGrp="1"/>
          </p:cNvSpPr>
          <p:nvPr>
            <p:ph type="dt" sz="half" idx="10"/>
          </p:nvPr>
        </p:nvSpPr>
        <p:spPr/>
        <p:txBody>
          <a:bodyPr/>
          <a:lstStyle/>
          <a:p>
            <a:fld id="{12DE10BB-0DE1-4CBC-9BF5-159E8A79C660}" type="datetime1">
              <a:rPr lang="en-US" smtClean="0"/>
              <a:pPr/>
              <a:t>05/11/2012</a:t>
            </a:fld>
            <a:endParaRPr lang="en-GB" dirty="0"/>
          </a:p>
        </p:txBody>
      </p:sp>
      <p:sp>
        <p:nvSpPr>
          <p:cNvPr id="5" name="Slide Number Placeholder 4"/>
          <p:cNvSpPr>
            <a:spLocks noGrp="1"/>
          </p:cNvSpPr>
          <p:nvPr>
            <p:ph type="sldNum" sz="quarter" idx="12"/>
          </p:nvPr>
        </p:nvSpPr>
        <p:spPr/>
        <p:txBody>
          <a:bodyPr/>
          <a:lstStyle/>
          <a:p>
            <a:fld id="{EE00A2DC-3C27-4542-BA4D-2BD941634946}" type="slidenum">
              <a:rPr lang="en-GB" smtClean="0"/>
              <a:pPr/>
              <a:t>17</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458200" cy="868362"/>
          </a:xfrm>
        </p:spPr>
        <p:txBody>
          <a:bodyPr>
            <a:normAutofit/>
          </a:bodyPr>
          <a:lstStyle/>
          <a:p>
            <a:pPr>
              <a:defRPr/>
            </a:pPr>
            <a:r>
              <a:rPr lang="en-GB" sz="3200" b="1" dirty="0" smtClean="0">
                <a:latin typeface="+mn-lt"/>
              </a:rPr>
              <a:t>GDP growth rate for Kenya under GE Scenarios</a:t>
            </a:r>
            <a:endParaRPr lang="en-US" sz="3200" b="1" dirty="0">
              <a:latin typeface="+mn-lt"/>
            </a:endParaRPr>
          </a:p>
        </p:txBody>
      </p:sp>
      <p:grpSp>
        <p:nvGrpSpPr>
          <p:cNvPr id="2" name="Group 8"/>
          <p:cNvGrpSpPr>
            <a:grpSpLocks noChangeAspect="1"/>
          </p:cNvGrpSpPr>
          <p:nvPr/>
        </p:nvGrpSpPr>
        <p:grpSpPr bwMode="auto">
          <a:xfrm>
            <a:off x="381001" y="1295400"/>
            <a:ext cx="8153400" cy="4373563"/>
            <a:chOff x="667" y="996"/>
            <a:chExt cx="4181" cy="2575"/>
          </a:xfrm>
        </p:grpSpPr>
        <p:sp>
          <p:nvSpPr>
            <p:cNvPr id="26629" name="AutoShape 7"/>
            <p:cNvSpPr>
              <a:spLocks noChangeAspect="1" noChangeArrowheads="1" noTextEdit="1"/>
            </p:cNvSpPr>
            <p:nvPr/>
          </p:nvSpPr>
          <p:spPr bwMode="auto">
            <a:xfrm>
              <a:off x="672" y="998"/>
              <a:ext cx="4176" cy="2573"/>
            </a:xfrm>
            <a:prstGeom prst="rect">
              <a:avLst/>
            </a:prstGeom>
            <a:noFill/>
            <a:ln w="9525">
              <a:noFill/>
              <a:miter lim="800000"/>
              <a:headEnd/>
              <a:tailEnd/>
            </a:ln>
          </p:spPr>
          <p:txBody>
            <a:bodyPr/>
            <a:lstStyle/>
            <a:p>
              <a:endParaRPr lang="en-US"/>
            </a:p>
          </p:txBody>
        </p:sp>
        <p:sp>
          <p:nvSpPr>
            <p:cNvPr id="26630" name="Rectangle 9"/>
            <p:cNvSpPr>
              <a:spLocks noChangeArrowheads="1"/>
            </p:cNvSpPr>
            <p:nvPr/>
          </p:nvSpPr>
          <p:spPr bwMode="auto">
            <a:xfrm>
              <a:off x="672" y="996"/>
              <a:ext cx="165" cy="335"/>
            </a:xfrm>
            <a:prstGeom prst="rect">
              <a:avLst/>
            </a:prstGeom>
            <a:noFill/>
            <a:ln w="9525">
              <a:noFill/>
              <a:miter lim="800000"/>
              <a:headEnd/>
              <a:tailEnd/>
            </a:ln>
          </p:spPr>
          <p:txBody>
            <a:bodyPr wrap="none" lIns="0" tIns="0" rIns="0" bIns="0">
              <a:spAutoFit/>
            </a:bodyPr>
            <a:lstStyle/>
            <a:p>
              <a:r>
                <a:rPr lang="en-US" sz="2700">
                  <a:solidFill>
                    <a:srgbClr val="000000"/>
                  </a:solidFill>
                  <a:latin typeface="Calibri" pitchFamily="34" charset="0"/>
                </a:rPr>
                <a:t> </a:t>
              </a:r>
              <a:endParaRPr lang="en-US"/>
            </a:p>
          </p:txBody>
        </p:sp>
        <p:grpSp>
          <p:nvGrpSpPr>
            <p:cNvPr id="5" name="Group 106"/>
            <p:cNvGrpSpPr>
              <a:grpSpLocks/>
            </p:cNvGrpSpPr>
            <p:nvPr/>
          </p:nvGrpSpPr>
          <p:grpSpPr bwMode="auto">
            <a:xfrm>
              <a:off x="667" y="1082"/>
              <a:ext cx="4020" cy="2457"/>
              <a:chOff x="667" y="1082"/>
              <a:chExt cx="4020" cy="2457"/>
            </a:xfrm>
          </p:grpSpPr>
          <p:sp>
            <p:nvSpPr>
              <p:cNvPr id="26632" name="Rectangle 10"/>
              <p:cNvSpPr>
                <a:spLocks noChangeArrowheads="1"/>
              </p:cNvSpPr>
              <p:nvPr/>
            </p:nvSpPr>
            <p:spPr bwMode="auto">
              <a:xfrm>
                <a:off x="2017" y="1082"/>
                <a:ext cx="181"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re</a:t>
                </a:r>
                <a:endParaRPr lang="en-US"/>
              </a:p>
            </p:txBody>
          </p:sp>
          <p:sp>
            <p:nvSpPr>
              <p:cNvPr id="26633" name="Rectangle 11"/>
              <p:cNvSpPr>
                <a:spLocks noChangeArrowheads="1"/>
              </p:cNvSpPr>
              <p:nvPr/>
            </p:nvSpPr>
            <p:spPr bwMode="auto">
              <a:xfrm>
                <a:off x="2137" y="1082"/>
                <a:ext cx="129"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a</a:t>
                </a:r>
                <a:endParaRPr lang="en-US"/>
              </a:p>
            </p:txBody>
          </p:sp>
          <p:sp>
            <p:nvSpPr>
              <p:cNvPr id="26634" name="Rectangle 12"/>
              <p:cNvSpPr>
                <a:spLocks noChangeArrowheads="1"/>
              </p:cNvSpPr>
              <p:nvPr/>
            </p:nvSpPr>
            <p:spPr bwMode="auto">
              <a:xfrm>
                <a:off x="2204" y="1082"/>
                <a:ext cx="105"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l</a:t>
                </a:r>
                <a:endParaRPr lang="en-US"/>
              </a:p>
            </p:txBody>
          </p:sp>
          <p:sp>
            <p:nvSpPr>
              <p:cNvPr id="26635" name="Rectangle 13"/>
              <p:cNvSpPr>
                <a:spLocks noChangeArrowheads="1"/>
              </p:cNvSpPr>
              <p:nvPr/>
            </p:nvSpPr>
            <p:spPr bwMode="auto">
              <a:xfrm>
                <a:off x="2247" y="1082"/>
                <a:ext cx="487"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 gdp m</a:t>
                </a:r>
                <a:endParaRPr lang="en-US"/>
              </a:p>
            </p:txBody>
          </p:sp>
          <p:sp>
            <p:nvSpPr>
              <p:cNvPr id="26636" name="Rectangle 14"/>
              <p:cNvSpPr>
                <a:spLocks noChangeArrowheads="1"/>
              </p:cNvSpPr>
              <p:nvPr/>
            </p:nvSpPr>
            <p:spPr bwMode="auto">
              <a:xfrm>
                <a:off x="2675" y="1082"/>
                <a:ext cx="493"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p grow</a:t>
                </a:r>
                <a:endParaRPr lang="en-US"/>
              </a:p>
            </p:txBody>
          </p:sp>
          <p:sp>
            <p:nvSpPr>
              <p:cNvPr id="26637" name="Rectangle 15"/>
              <p:cNvSpPr>
                <a:spLocks noChangeArrowheads="1"/>
              </p:cNvSpPr>
              <p:nvPr/>
            </p:nvSpPr>
            <p:spPr bwMode="auto">
              <a:xfrm>
                <a:off x="3106" y="1082"/>
                <a:ext cx="105"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t</a:t>
                </a:r>
                <a:endParaRPr lang="en-US"/>
              </a:p>
            </p:txBody>
          </p:sp>
          <p:sp>
            <p:nvSpPr>
              <p:cNvPr id="26638" name="Rectangle 16"/>
              <p:cNvSpPr>
                <a:spLocks noChangeArrowheads="1"/>
              </p:cNvSpPr>
              <p:nvPr/>
            </p:nvSpPr>
            <p:spPr bwMode="auto">
              <a:xfrm>
                <a:off x="3148" y="1082"/>
                <a:ext cx="295"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h ra</a:t>
                </a:r>
                <a:endParaRPr lang="en-US"/>
              </a:p>
            </p:txBody>
          </p:sp>
          <p:sp>
            <p:nvSpPr>
              <p:cNvPr id="26639" name="Rectangle 17"/>
              <p:cNvSpPr>
                <a:spLocks noChangeArrowheads="1"/>
              </p:cNvSpPr>
              <p:nvPr/>
            </p:nvSpPr>
            <p:spPr bwMode="auto">
              <a:xfrm>
                <a:off x="3383" y="1082"/>
                <a:ext cx="105"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t</a:t>
                </a:r>
                <a:endParaRPr lang="en-US"/>
              </a:p>
            </p:txBody>
          </p:sp>
          <p:sp>
            <p:nvSpPr>
              <p:cNvPr id="26640" name="Rectangle 18"/>
              <p:cNvSpPr>
                <a:spLocks noChangeArrowheads="1"/>
              </p:cNvSpPr>
              <p:nvPr/>
            </p:nvSpPr>
            <p:spPr bwMode="auto">
              <a:xfrm>
                <a:off x="3426" y="1082"/>
                <a:ext cx="129" cy="216"/>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e</a:t>
                </a:r>
                <a:endParaRPr lang="en-US"/>
              </a:p>
            </p:txBody>
          </p:sp>
          <p:sp>
            <p:nvSpPr>
              <p:cNvPr id="26641" name="Freeform 19"/>
              <p:cNvSpPr>
                <a:spLocks/>
              </p:cNvSpPr>
              <p:nvPr/>
            </p:nvSpPr>
            <p:spPr bwMode="auto">
              <a:xfrm>
                <a:off x="1282" y="1337"/>
                <a:ext cx="3237" cy="1414"/>
              </a:xfrm>
              <a:custGeom>
                <a:avLst/>
                <a:gdLst>
                  <a:gd name="T0" fmla="*/ 0 w 4483"/>
                  <a:gd name="T1" fmla="*/ 0 h 1946"/>
                  <a:gd name="T2" fmla="*/ 0 w 4483"/>
                  <a:gd name="T3" fmla="*/ 0 h 1946"/>
                  <a:gd name="T4" fmla="*/ 3237 w 4483"/>
                  <a:gd name="T5" fmla="*/ 0 h 1946"/>
                  <a:gd name="T6" fmla="*/ 3237 w 4483"/>
                  <a:gd name="T7" fmla="*/ 1414 h 1946"/>
                  <a:gd name="T8" fmla="*/ 0 w 4483"/>
                  <a:gd name="T9" fmla="*/ 1414 h 1946"/>
                  <a:gd name="T10" fmla="*/ 0 w 4483"/>
                  <a:gd name="T11" fmla="*/ 0 h 1946"/>
                  <a:gd name="T12" fmla="*/ 0 60000 65536"/>
                  <a:gd name="T13" fmla="*/ 0 60000 65536"/>
                  <a:gd name="T14" fmla="*/ 0 60000 65536"/>
                  <a:gd name="T15" fmla="*/ 0 60000 65536"/>
                  <a:gd name="T16" fmla="*/ 0 60000 65536"/>
                  <a:gd name="T17" fmla="*/ 0 60000 65536"/>
                  <a:gd name="T18" fmla="*/ 0 w 4483"/>
                  <a:gd name="T19" fmla="*/ 0 h 1946"/>
                  <a:gd name="T20" fmla="*/ 4483 w 4483"/>
                  <a:gd name="T21" fmla="*/ 1946 h 1946"/>
                </a:gdLst>
                <a:ahLst/>
                <a:cxnLst>
                  <a:cxn ang="T12">
                    <a:pos x="T0" y="T1"/>
                  </a:cxn>
                  <a:cxn ang="T13">
                    <a:pos x="T2" y="T3"/>
                  </a:cxn>
                  <a:cxn ang="T14">
                    <a:pos x="T4" y="T5"/>
                  </a:cxn>
                  <a:cxn ang="T15">
                    <a:pos x="T6" y="T7"/>
                  </a:cxn>
                  <a:cxn ang="T16">
                    <a:pos x="T8" y="T9"/>
                  </a:cxn>
                  <a:cxn ang="T17">
                    <a:pos x="T10" y="T11"/>
                  </a:cxn>
                </a:cxnLst>
                <a:rect l="T18" t="T19" r="T20" b="T21"/>
                <a:pathLst>
                  <a:path w="4483" h="1946">
                    <a:moveTo>
                      <a:pt x="0" y="0"/>
                    </a:moveTo>
                    <a:lnTo>
                      <a:pt x="0" y="0"/>
                    </a:lnTo>
                    <a:lnTo>
                      <a:pt x="4483" y="0"/>
                    </a:lnTo>
                    <a:lnTo>
                      <a:pt x="4483" y="1946"/>
                    </a:lnTo>
                    <a:lnTo>
                      <a:pt x="0" y="1946"/>
                    </a:lnTo>
                    <a:lnTo>
                      <a:pt x="0" y="0"/>
                    </a:lnTo>
                    <a:close/>
                  </a:path>
                </a:pathLst>
              </a:custGeom>
              <a:solidFill>
                <a:srgbClr val="FFFFFF"/>
              </a:solidFill>
              <a:ln w="0">
                <a:solidFill>
                  <a:srgbClr val="000000"/>
                </a:solidFill>
                <a:round/>
                <a:headEnd/>
                <a:tailEnd/>
              </a:ln>
            </p:spPr>
            <p:txBody>
              <a:bodyPr/>
              <a:lstStyle/>
              <a:p>
                <a:endParaRPr lang="en-US"/>
              </a:p>
            </p:txBody>
          </p:sp>
          <p:sp>
            <p:nvSpPr>
              <p:cNvPr id="26642" name="Freeform 20"/>
              <p:cNvSpPr>
                <a:spLocks/>
              </p:cNvSpPr>
              <p:nvPr/>
            </p:nvSpPr>
            <p:spPr bwMode="auto">
              <a:xfrm>
                <a:off x="1282" y="1337"/>
                <a:ext cx="3237" cy="1414"/>
              </a:xfrm>
              <a:custGeom>
                <a:avLst/>
                <a:gdLst>
                  <a:gd name="T0" fmla="*/ 0 w 4483"/>
                  <a:gd name="T1" fmla="*/ 0 h 1946"/>
                  <a:gd name="T2" fmla="*/ 0 w 4483"/>
                  <a:gd name="T3" fmla="*/ 0 h 1946"/>
                  <a:gd name="T4" fmla="*/ 3237 w 4483"/>
                  <a:gd name="T5" fmla="*/ 0 h 1946"/>
                  <a:gd name="T6" fmla="*/ 3237 w 4483"/>
                  <a:gd name="T7" fmla="*/ 1414 h 1946"/>
                  <a:gd name="T8" fmla="*/ 0 w 4483"/>
                  <a:gd name="T9" fmla="*/ 1414 h 1946"/>
                  <a:gd name="T10" fmla="*/ 0 w 4483"/>
                  <a:gd name="T11" fmla="*/ 0 h 1946"/>
                  <a:gd name="T12" fmla="*/ 0 60000 65536"/>
                  <a:gd name="T13" fmla="*/ 0 60000 65536"/>
                  <a:gd name="T14" fmla="*/ 0 60000 65536"/>
                  <a:gd name="T15" fmla="*/ 0 60000 65536"/>
                  <a:gd name="T16" fmla="*/ 0 60000 65536"/>
                  <a:gd name="T17" fmla="*/ 0 60000 65536"/>
                  <a:gd name="T18" fmla="*/ 0 w 4483"/>
                  <a:gd name="T19" fmla="*/ 0 h 1946"/>
                  <a:gd name="T20" fmla="*/ 4483 w 4483"/>
                  <a:gd name="T21" fmla="*/ 1946 h 1946"/>
                </a:gdLst>
                <a:ahLst/>
                <a:cxnLst>
                  <a:cxn ang="T12">
                    <a:pos x="T0" y="T1"/>
                  </a:cxn>
                  <a:cxn ang="T13">
                    <a:pos x="T2" y="T3"/>
                  </a:cxn>
                  <a:cxn ang="T14">
                    <a:pos x="T4" y="T5"/>
                  </a:cxn>
                  <a:cxn ang="T15">
                    <a:pos x="T6" y="T7"/>
                  </a:cxn>
                  <a:cxn ang="T16">
                    <a:pos x="T8" y="T9"/>
                  </a:cxn>
                  <a:cxn ang="T17">
                    <a:pos x="T10" y="T11"/>
                  </a:cxn>
                </a:cxnLst>
                <a:rect l="T18" t="T19" r="T20" b="T21"/>
                <a:pathLst>
                  <a:path w="4483" h="1946">
                    <a:moveTo>
                      <a:pt x="0" y="0"/>
                    </a:moveTo>
                    <a:lnTo>
                      <a:pt x="0" y="0"/>
                    </a:lnTo>
                    <a:lnTo>
                      <a:pt x="4483" y="0"/>
                    </a:lnTo>
                    <a:lnTo>
                      <a:pt x="4483" y="1946"/>
                    </a:lnTo>
                    <a:lnTo>
                      <a:pt x="0" y="1946"/>
                    </a:lnTo>
                    <a:lnTo>
                      <a:pt x="0" y="0"/>
                    </a:lnTo>
                    <a:close/>
                  </a:path>
                </a:pathLst>
              </a:custGeom>
              <a:noFill/>
              <a:ln w="9" cap="rnd">
                <a:solidFill>
                  <a:srgbClr val="FFFFFF"/>
                </a:solidFill>
                <a:round/>
                <a:headEnd/>
                <a:tailEnd/>
              </a:ln>
            </p:spPr>
            <p:txBody>
              <a:bodyPr/>
              <a:lstStyle/>
              <a:p>
                <a:endParaRPr lang="en-US"/>
              </a:p>
            </p:txBody>
          </p:sp>
          <p:sp>
            <p:nvSpPr>
              <p:cNvPr id="26643" name="Freeform 21"/>
              <p:cNvSpPr>
                <a:spLocks/>
              </p:cNvSpPr>
              <p:nvPr/>
            </p:nvSpPr>
            <p:spPr bwMode="auto">
              <a:xfrm>
                <a:off x="1277" y="1342"/>
                <a:ext cx="3257" cy="1433"/>
              </a:xfrm>
              <a:custGeom>
                <a:avLst/>
                <a:gdLst>
                  <a:gd name="T0" fmla="*/ 0 w 4509"/>
                  <a:gd name="T1" fmla="*/ 0 h 1972"/>
                  <a:gd name="T2" fmla="*/ 0 w 4509"/>
                  <a:gd name="T3" fmla="*/ 0 h 1972"/>
                  <a:gd name="T4" fmla="*/ 3257 w 4509"/>
                  <a:gd name="T5" fmla="*/ 0 h 1972"/>
                  <a:gd name="T6" fmla="*/ 3257 w 4509"/>
                  <a:gd name="T7" fmla="*/ 1433 h 1972"/>
                  <a:gd name="T8" fmla="*/ 0 w 4509"/>
                  <a:gd name="T9" fmla="*/ 1433 h 1972"/>
                  <a:gd name="T10" fmla="*/ 0 w 4509"/>
                  <a:gd name="T11" fmla="*/ 0 h 1972"/>
                  <a:gd name="T12" fmla="*/ 0 60000 65536"/>
                  <a:gd name="T13" fmla="*/ 0 60000 65536"/>
                  <a:gd name="T14" fmla="*/ 0 60000 65536"/>
                  <a:gd name="T15" fmla="*/ 0 60000 65536"/>
                  <a:gd name="T16" fmla="*/ 0 60000 65536"/>
                  <a:gd name="T17" fmla="*/ 0 60000 65536"/>
                  <a:gd name="T18" fmla="*/ 0 w 4509"/>
                  <a:gd name="T19" fmla="*/ 0 h 1972"/>
                  <a:gd name="T20" fmla="*/ 4509 w 4509"/>
                  <a:gd name="T21" fmla="*/ 1972 h 1972"/>
                </a:gdLst>
                <a:ahLst/>
                <a:cxnLst>
                  <a:cxn ang="T12">
                    <a:pos x="T0" y="T1"/>
                  </a:cxn>
                  <a:cxn ang="T13">
                    <a:pos x="T2" y="T3"/>
                  </a:cxn>
                  <a:cxn ang="T14">
                    <a:pos x="T4" y="T5"/>
                  </a:cxn>
                  <a:cxn ang="T15">
                    <a:pos x="T6" y="T7"/>
                  </a:cxn>
                  <a:cxn ang="T16">
                    <a:pos x="T8" y="T9"/>
                  </a:cxn>
                  <a:cxn ang="T17">
                    <a:pos x="T10" y="T11"/>
                  </a:cxn>
                </a:cxnLst>
                <a:rect l="T18" t="T19" r="T20" b="T21"/>
                <a:pathLst>
                  <a:path w="4509" h="1972">
                    <a:moveTo>
                      <a:pt x="0" y="0"/>
                    </a:moveTo>
                    <a:lnTo>
                      <a:pt x="0" y="0"/>
                    </a:lnTo>
                    <a:lnTo>
                      <a:pt x="4509" y="0"/>
                    </a:lnTo>
                    <a:lnTo>
                      <a:pt x="4509" y="1972"/>
                    </a:lnTo>
                    <a:lnTo>
                      <a:pt x="0" y="1972"/>
                    </a:lnTo>
                    <a:lnTo>
                      <a:pt x="0" y="0"/>
                    </a:lnTo>
                    <a:close/>
                  </a:path>
                </a:pathLst>
              </a:custGeom>
              <a:noFill/>
              <a:ln w="19" cap="rnd">
                <a:solidFill>
                  <a:srgbClr val="000000"/>
                </a:solidFill>
                <a:round/>
                <a:headEnd/>
                <a:tailEnd/>
              </a:ln>
            </p:spPr>
            <p:txBody>
              <a:bodyPr/>
              <a:lstStyle/>
              <a:p>
                <a:endParaRPr lang="en-US"/>
              </a:p>
            </p:txBody>
          </p:sp>
          <p:sp>
            <p:nvSpPr>
              <p:cNvPr id="26644" name="Freeform 22"/>
              <p:cNvSpPr>
                <a:spLocks/>
              </p:cNvSpPr>
              <p:nvPr/>
            </p:nvSpPr>
            <p:spPr bwMode="auto">
              <a:xfrm>
                <a:off x="1282" y="1693"/>
                <a:ext cx="3247" cy="1"/>
              </a:xfrm>
              <a:custGeom>
                <a:avLst/>
                <a:gdLst>
                  <a:gd name="T0" fmla="*/ 0 w 4497"/>
                  <a:gd name="T1" fmla="*/ 0 h 1"/>
                  <a:gd name="T2" fmla="*/ 0 w 4497"/>
                  <a:gd name="T3" fmla="*/ 0 h 1"/>
                  <a:gd name="T4" fmla="*/ 3247 w 4497"/>
                  <a:gd name="T5" fmla="*/ 0 h 1"/>
                  <a:gd name="T6" fmla="*/ 0 60000 65536"/>
                  <a:gd name="T7" fmla="*/ 0 60000 65536"/>
                  <a:gd name="T8" fmla="*/ 0 60000 65536"/>
                  <a:gd name="T9" fmla="*/ 0 w 4497"/>
                  <a:gd name="T10" fmla="*/ 0 h 1"/>
                  <a:gd name="T11" fmla="*/ 4497 w 4497"/>
                  <a:gd name="T12" fmla="*/ 1 h 1"/>
                </a:gdLst>
                <a:ahLst/>
                <a:cxnLst>
                  <a:cxn ang="T6">
                    <a:pos x="T0" y="T1"/>
                  </a:cxn>
                  <a:cxn ang="T7">
                    <a:pos x="T2" y="T3"/>
                  </a:cxn>
                  <a:cxn ang="T8">
                    <a:pos x="T4" y="T5"/>
                  </a:cxn>
                </a:cxnLst>
                <a:rect l="T9" t="T10" r="T11" b="T12"/>
                <a:pathLst>
                  <a:path w="4497" h="1">
                    <a:moveTo>
                      <a:pt x="0" y="0"/>
                    </a:moveTo>
                    <a:lnTo>
                      <a:pt x="0" y="0"/>
                    </a:lnTo>
                    <a:lnTo>
                      <a:pt x="4497" y="0"/>
                    </a:lnTo>
                  </a:path>
                </a:pathLst>
              </a:custGeom>
              <a:noFill/>
              <a:ln w="9" cap="rnd">
                <a:solidFill>
                  <a:srgbClr val="C0C0C0"/>
                </a:solidFill>
                <a:round/>
                <a:headEnd/>
                <a:tailEnd/>
              </a:ln>
            </p:spPr>
            <p:txBody>
              <a:bodyPr/>
              <a:lstStyle/>
              <a:p>
                <a:endParaRPr lang="en-US"/>
              </a:p>
            </p:txBody>
          </p:sp>
          <p:sp>
            <p:nvSpPr>
              <p:cNvPr id="26645" name="Freeform 23"/>
              <p:cNvSpPr>
                <a:spLocks/>
              </p:cNvSpPr>
              <p:nvPr/>
            </p:nvSpPr>
            <p:spPr bwMode="auto">
              <a:xfrm>
                <a:off x="1282" y="2049"/>
                <a:ext cx="3247" cy="1"/>
              </a:xfrm>
              <a:custGeom>
                <a:avLst/>
                <a:gdLst>
                  <a:gd name="T0" fmla="*/ 0 w 4497"/>
                  <a:gd name="T1" fmla="*/ 0 h 1"/>
                  <a:gd name="T2" fmla="*/ 0 w 4497"/>
                  <a:gd name="T3" fmla="*/ 0 h 1"/>
                  <a:gd name="T4" fmla="*/ 3247 w 4497"/>
                  <a:gd name="T5" fmla="*/ 0 h 1"/>
                  <a:gd name="T6" fmla="*/ 0 60000 65536"/>
                  <a:gd name="T7" fmla="*/ 0 60000 65536"/>
                  <a:gd name="T8" fmla="*/ 0 60000 65536"/>
                  <a:gd name="T9" fmla="*/ 0 w 4497"/>
                  <a:gd name="T10" fmla="*/ 0 h 1"/>
                  <a:gd name="T11" fmla="*/ 4497 w 4497"/>
                  <a:gd name="T12" fmla="*/ 1 h 1"/>
                </a:gdLst>
                <a:ahLst/>
                <a:cxnLst>
                  <a:cxn ang="T6">
                    <a:pos x="T0" y="T1"/>
                  </a:cxn>
                  <a:cxn ang="T7">
                    <a:pos x="T2" y="T3"/>
                  </a:cxn>
                  <a:cxn ang="T8">
                    <a:pos x="T4" y="T5"/>
                  </a:cxn>
                </a:cxnLst>
                <a:rect l="T9" t="T10" r="T11" b="T12"/>
                <a:pathLst>
                  <a:path w="4497" h="1">
                    <a:moveTo>
                      <a:pt x="0" y="0"/>
                    </a:moveTo>
                    <a:lnTo>
                      <a:pt x="0" y="0"/>
                    </a:lnTo>
                    <a:lnTo>
                      <a:pt x="4497" y="0"/>
                    </a:lnTo>
                  </a:path>
                </a:pathLst>
              </a:custGeom>
              <a:noFill/>
              <a:ln w="9" cap="rnd">
                <a:solidFill>
                  <a:srgbClr val="C0C0C0"/>
                </a:solidFill>
                <a:round/>
                <a:headEnd/>
                <a:tailEnd/>
              </a:ln>
            </p:spPr>
            <p:txBody>
              <a:bodyPr/>
              <a:lstStyle/>
              <a:p>
                <a:endParaRPr lang="en-US"/>
              </a:p>
            </p:txBody>
          </p:sp>
          <p:sp>
            <p:nvSpPr>
              <p:cNvPr id="26646" name="Freeform 24"/>
              <p:cNvSpPr>
                <a:spLocks/>
              </p:cNvSpPr>
              <p:nvPr/>
            </p:nvSpPr>
            <p:spPr bwMode="auto">
              <a:xfrm>
                <a:off x="1282" y="2404"/>
                <a:ext cx="3247" cy="1"/>
              </a:xfrm>
              <a:custGeom>
                <a:avLst/>
                <a:gdLst>
                  <a:gd name="T0" fmla="*/ 0 w 4497"/>
                  <a:gd name="T1" fmla="*/ 0 h 1"/>
                  <a:gd name="T2" fmla="*/ 0 w 4497"/>
                  <a:gd name="T3" fmla="*/ 0 h 1"/>
                  <a:gd name="T4" fmla="*/ 3247 w 4497"/>
                  <a:gd name="T5" fmla="*/ 0 h 1"/>
                  <a:gd name="T6" fmla="*/ 0 60000 65536"/>
                  <a:gd name="T7" fmla="*/ 0 60000 65536"/>
                  <a:gd name="T8" fmla="*/ 0 60000 65536"/>
                  <a:gd name="T9" fmla="*/ 0 w 4497"/>
                  <a:gd name="T10" fmla="*/ 0 h 1"/>
                  <a:gd name="T11" fmla="*/ 4497 w 4497"/>
                  <a:gd name="T12" fmla="*/ 1 h 1"/>
                </a:gdLst>
                <a:ahLst/>
                <a:cxnLst>
                  <a:cxn ang="T6">
                    <a:pos x="T0" y="T1"/>
                  </a:cxn>
                  <a:cxn ang="T7">
                    <a:pos x="T2" y="T3"/>
                  </a:cxn>
                  <a:cxn ang="T8">
                    <a:pos x="T4" y="T5"/>
                  </a:cxn>
                </a:cxnLst>
                <a:rect l="T9" t="T10" r="T11" b="T12"/>
                <a:pathLst>
                  <a:path w="4497" h="1">
                    <a:moveTo>
                      <a:pt x="0" y="0"/>
                    </a:moveTo>
                    <a:lnTo>
                      <a:pt x="0" y="0"/>
                    </a:lnTo>
                    <a:lnTo>
                      <a:pt x="4497" y="0"/>
                    </a:lnTo>
                  </a:path>
                </a:pathLst>
              </a:custGeom>
              <a:noFill/>
              <a:ln w="9" cap="rnd">
                <a:solidFill>
                  <a:srgbClr val="C0C0C0"/>
                </a:solidFill>
                <a:round/>
                <a:headEnd/>
                <a:tailEnd/>
              </a:ln>
            </p:spPr>
            <p:txBody>
              <a:bodyPr/>
              <a:lstStyle/>
              <a:p>
                <a:endParaRPr lang="en-US"/>
              </a:p>
            </p:txBody>
          </p:sp>
          <p:sp>
            <p:nvSpPr>
              <p:cNvPr id="26647" name="Rectangle 25"/>
              <p:cNvSpPr>
                <a:spLocks noChangeArrowheads="1"/>
              </p:cNvSpPr>
              <p:nvPr/>
            </p:nvSpPr>
            <p:spPr bwMode="auto">
              <a:xfrm>
                <a:off x="941" y="1345"/>
                <a:ext cx="57" cy="136"/>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8</a:t>
                </a:r>
                <a:endParaRPr lang="en-US"/>
              </a:p>
            </p:txBody>
          </p:sp>
          <p:sp>
            <p:nvSpPr>
              <p:cNvPr id="26648" name="Rectangle 26"/>
              <p:cNvSpPr>
                <a:spLocks noChangeArrowheads="1"/>
              </p:cNvSpPr>
              <p:nvPr/>
            </p:nvSpPr>
            <p:spPr bwMode="auto">
              <a:xfrm>
                <a:off x="941" y="1663"/>
                <a:ext cx="57" cy="136"/>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6</a:t>
                </a:r>
                <a:endParaRPr lang="en-US"/>
              </a:p>
            </p:txBody>
          </p:sp>
          <p:sp>
            <p:nvSpPr>
              <p:cNvPr id="26649" name="Rectangle 27"/>
              <p:cNvSpPr>
                <a:spLocks noChangeArrowheads="1"/>
              </p:cNvSpPr>
              <p:nvPr/>
            </p:nvSpPr>
            <p:spPr bwMode="auto">
              <a:xfrm>
                <a:off x="941" y="1990"/>
                <a:ext cx="57" cy="136"/>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4</a:t>
                </a:r>
                <a:endParaRPr lang="en-US"/>
              </a:p>
            </p:txBody>
          </p:sp>
          <p:sp>
            <p:nvSpPr>
              <p:cNvPr id="26650" name="Rectangle 28"/>
              <p:cNvSpPr>
                <a:spLocks noChangeArrowheads="1"/>
              </p:cNvSpPr>
              <p:nvPr/>
            </p:nvSpPr>
            <p:spPr bwMode="auto">
              <a:xfrm>
                <a:off x="941" y="2307"/>
                <a:ext cx="57" cy="136"/>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2</a:t>
                </a:r>
                <a:endParaRPr lang="en-US"/>
              </a:p>
            </p:txBody>
          </p:sp>
          <p:sp>
            <p:nvSpPr>
              <p:cNvPr id="26651" name="Rectangle 29"/>
              <p:cNvSpPr>
                <a:spLocks noChangeArrowheads="1"/>
              </p:cNvSpPr>
              <p:nvPr/>
            </p:nvSpPr>
            <p:spPr bwMode="auto">
              <a:xfrm>
                <a:off x="1085" y="2634"/>
                <a:ext cx="104"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0</a:t>
                </a:r>
                <a:endParaRPr lang="en-US"/>
              </a:p>
            </p:txBody>
          </p:sp>
          <p:sp>
            <p:nvSpPr>
              <p:cNvPr id="26652" name="Freeform 30"/>
              <p:cNvSpPr>
                <a:spLocks/>
              </p:cNvSpPr>
              <p:nvPr/>
            </p:nvSpPr>
            <p:spPr bwMode="auto">
              <a:xfrm>
                <a:off x="1599"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53" name="Freeform 31"/>
              <p:cNvSpPr>
                <a:spLocks/>
              </p:cNvSpPr>
              <p:nvPr/>
            </p:nvSpPr>
            <p:spPr bwMode="auto">
              <a:xfrm>
                <a:off x="1926"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54" name="Freeform 32"/>
              <p:cNvSpPr>
                <a:spLocks/>
              </p:cNvSpPr>
              <p:nvPr/>
            </p:nvSpPr>
            <p:spPr bwMode="auto">
              <a:xfrm>
                <a:off x="2252"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55" name="Freeform 33"/>
              <p:cNvSpPr>
                <a:spLocks/>
              </p:cNvSpPr>
              <p:nvPr/>
            </p:nvSpPr>
            <p:spPr bwMode="auto">
              <a:xfrm>
                <a:off x="2579"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56" name="Freeform 34"/>
              <p:cNvSpPr>
                <a:spLocks/>
              </p:cNvSpPr>
              <p:nvPr/>
            </p:nvSpPr>
            <p:spPr bwMode="auto">
              <a:xfrm>
                <a:off x="2905"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57" name="Freeform 35"/>
              <p:cNvSpPr>
                <a:spLocks/>
              </p:cNvSpPr>
              <p:nvPr/>
            </p:nvSpPr>
            <p:spPr bwMode="auto">
              <a:xfrm>
                <a:off x="3222"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58" name="Freeform 36"/>
              <p:cNvSpPr>
                <a:spLocks/>
              </p:cNvSpPr>
              <p:nvPr/>
            </p:nvSpPr>
            <p:spPr bwMode="auto">
              <a:xfrm>
                <a:off x="3549"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59" name="Freeform 37"/>
              <p:cNvSpPr>
                <a:spLocks/>
              </p:cNvSpPr>
              <p:nvPr/>
            </p:nvSpPr>
            <p:spPr bwMode="auto">
              <a:xfrm>
                <a:off x="3876"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60" name="Freeform 38"/>
              <p:cNvSpPr>
                <a:spLocks/>
              </p:cNvSpPr>
              <p:nvPr/>
            </p:nvSpPr>
            <p:spPr bwMode="auto">
              <a:xfrm>
                <a:off x="4202" y="1337"/>
                <a:ext cx="1" cy="1423"/>
              </a:xfrm>
              <a:custGeom>
                <a:avLst/>
                <a:gdLst>
                  <a:gd name="T0" fmla="*/ 0 w 1"/>
                  <a:gd name="T1" fmla="*/ 0 h 1959"/>
                  <a:gd name="T2" fmla="*/ 0 w 1"/>
                  <a:gd name="T3" fmla="*/ 0 h 1959"/>
                  <a:gd name="T4" fmla="*/ 0 w 1"/>
                  <a:gd name="T5" fmla="*/ 1423 h 1959"/>
                  <a:gd name="T6" fmla="*/ 0 60000 65536"/>
                  <a:gd name="T7" fmla="*/ 0 60000 65536"/>
                  <a:gd name="T8" fmla="*/ 0 60000 65536"/>
                  <a:gd name="T9" fmla="*/ 0 w 1"/>
                  <a:gd name="T10" fmla="*/ 0 h 1959"/>
                  <a:gd name="T11" fmla="*/ 1 w 1"/>
                  <a:gd name="T12" fmla="*/ 1959 h 1959"/>
                </a:gdLst>
                <a:ahLst/>
                <a:cxnLst>
                  <a:cxn ang="T6">
                    <a:pos x="T0" y="T1"/>
                  </a:cxn>
                  <a:cxn ang="T7">
                    <a:pos x="T2" y="T3"/>
                  </a:cxn>
                  <a:cxn ang="T8">
                    <a:pos x="T4" y="T5"/>
                  </a:cxn>
                </a:cxnLst>
                <a:rect l="T9" t="T10" r="T11" b="T12"/>
                <a:pathLst>
                  <a:path w="1" h="1959">
                    <a:moveTo>
                      <a:pt x="0" y="0"/>
                    </a:moveTo>
                    <a:lnTo>
                      <a:pt x="0" y="0"/>
                    </a:lnTo>
                    <a:lnTo>
                      <a:pt x="0" y="1959"/>
                    </a:lnTo>
                  </a:path>
                </a:pathLst>
              </a:custGeom>
              <a:noFill/>
              <a:ln w="9" cap="rnd">
                <a:solidFill>
                  <a:srgbClr val="C0C0C0"/>
                </a:solidFill>
                <a:round/>
                <a:headEnd/>
                <a:tailEnd/>
              </a:ln>
            </p:spPr>
            <p:txBody>
              <a:bodyPr/>
              <a:lstStyle/>
              <a:p>
                <a:endParaRPr lang="en-US"/>
              </a:p>
            </p:txBody>
          </p:sp>
          <p:sp>
            <p:nvSpPr>
              <p:cNvPr id="26661" name="Freeform 39"/>
              <p:cNvSpPr>
                <a:spLocks/>
              </p:cNvSpPr>
              <p:nvPr/>
            </p:nvSpPr>
            <p:spPr bwMode="auto">
              <a:xfrm>
                <a:off x="1282" y="1520"/>
                <a:ext cx="3247" cy="1231"/>
              </a:xfrm>
              <a:custGeom>
                <a:avLst/>
                <a:gdLst>
                  <a:gd name="T0" fmla="*/ 0 w 4497"/>
                  <a:gd name="T1" fmla="*/ 529 h 1694"/>
                  <a:gd name="T2" fmla="*/ 0 w 4497"/>
                  <a:gd name="T3" fmla="*/ 529 h 1694"/>
                  <a:gd name="T4" fmla="*/ 58 w 4497"/>
                  <a:gd name="T5" fmla="*/ 68 h 1694"/>
                  <a:gd name="T6" fmla="*/ 125 w 4497"/>
                  <a:gd name="T7" fmla="*/ 211 h 1694"/>
                  <a:gd name="T8" fmla="*/ 192 w 4497"/>
                  <a:gd name="T9" fmla="*/ 548 h 1694"/>
                  <a:gd name="T10" fmla="*/ 259 w 4497"/>
                  <a:gd name="T11" fmla="*/ 558 h 1694"/>
                  <a:gd name="T12" fmla="*/ 317 w 4497"/>
                  <a:gd name="T13" fmla="*/ 770 h 1694"/>
                  <a:gd name="T14" fmla="*/ 384 w 4497"/>
                  <a:gd name="T15" fmla="*/ 520 h 1694"/>
                  <a:gd name="T16" fmla="*/ 451 w 4497"/>
                  <a:gd name="T17" fmla="*/ 645 h 1694"/>
                  <a:gd name="T18" fmla="*/ 519 w 4497"/>
                  <a:gd name="T19" fmla="*/ 673 h 1694"/>
                  <a:gd name="T20" fmla="*/ 576 w 4497"/>
                  <a:gd name="T21" fmla="*/ 654 h 1694"/>
                  <a:gd name="T22" fmla="*/ 644 w 4497"/>
                  <a:gd name="T23" fmla="*/ 491 h 1694"/>
                  <a:gd name="T24" fmla="*/ 711 w 4497"/>
                  <a:gd name="T25" fmla="*/ 808 h 1694"/>
                  <a:gd name="T26" fmla="*/ 778 w 4497"/>
                  <a:gd name="T27" fmla="*/ 616 h 1694"/>
                  <a:gd name="T28" fmla="*/ 836 w 4497"/>
                  <a:gd name="T29" fmla="*/ 895 h 1694"/>
                  <a:gd name="T30" fmla="*/ 903 w 4497"/>
                  <a:gd name="T31" fmla="*/ 298 h 1694"/>
                  <a:gd name="T32" fmla="*/ 970 w 4497"/>
                  <a:gd name="T33" fmla="*/ 1211 h 1694"/>
                  <a:gd name="T34" fmla="*/ 1038 w 4497"/>
                  <a:gd name="T35" fmla="*/ 1038 h 1694"/>
                  <a:gd name="T36" fmla="*/ 1095 w 4497"/>
                  <a:gd name="T37" fmla="*/ 895 h 1694"/>
                  <a:gd name="T38" fmla="*/ 1162 w 4497"/>
                  <a:gd name="T39" fmla="*/ 943 h 1694"/>
                  <a:gd name="T40" fmla="*/ 1230 w 4497"/>
                  <a:gd name="T41" fmla="*/ 596 h 1694"/>
                  <a:gd name="T42" fmla="*/ 1297 w 4497"/>
                  <a:gd name="T43" fmla="*/ 452 h 1694"/>
                  <a:gd name="T44" fmla="*/ 1355 w 4497"/>
                  <a:gd name="T45" fmla="*/ 231 h 1694"/>
                  <a:gd name="T46" fmla="*/ 1422 w 4497"/>
                  <a:gd name="T47" fmla="*/ 1231 h 1694"/>
                  <a:gd name="T48" fmla="*/ 1489 w 4497"/>
                  <a:gd name="T49" fmla="*/ 904 h 1694"/>
                  <a:gd name="T50" fmla="*/ 1556 w 4497"/>
                  <a:gd name="T51" fmla="*/ 711 h 1694"/>
                  <a:gd name="T52" fmla="*/ 1623 w 4497"/>
                  <a:gd name="T53" fmla="*/ 750 h 1694"/>
                  <a:gd name="T54" fmla="*/ 1681 w 4497"/>
                  <a:gd name="T55" fmla="*/ 625 h 1694"/>
                  <a:gd name="T56" fmla="*/ 1748 w 4497"/>
                  <a:gd name="T57" fmla="*/ 568 h 1694"/>
                  <a:gd name="T58" fmla="*/ 1815 w 4497"/>
                  <a:gd name="T59" fmla="*/ 164 h 1694"/>
                  <a:gd name="T60" fmla="*/ 1883 w 4497"/>
                  <a:gd name="T61" fmla="*/ 0 h 1694"/>
                  <a:gd name="T62" fmla="*/ 1940 w 4497"/>
                  <a:gd name="T63" fmla="*/ 68 h 1694"/>
                  <a:gd name="T64" fmla="*/ 2007 w 4497"/>
                  <a:gd name="T65" fmla="*/ 231 h 1694"/>
                  <a:gd name="T66" fmla="*/ 2075 w 4497"/>
                  <a:gd name="T67" fmla="*/ 423 h 1694"/>
                  <a:gd name="T68" fmla="*/ 2142 w 4497"/>
                  <a:gd name="T69" fmla="*/ 529 h 1694"/>
                  <a:gd name="T70" fmla="*/ 2200 w 4497"/>
                  <a:gd name="T71" fmla="*/ 634 h 1694"/>
                  <a:gd name="T72" fmla="*/ 2267 w 4497"/>
                  <a:gd name="T73" fmla="*/ 558 h 1694"/>
                  <a:gd name="T74" fmla="*/ 2334 w 4497"/>
                  <a:gd name="T75" fmla="*/ 509 h 1694"/>
                  <a:gd name="T76" fmla="*/ 2401 w 4497"/>
                  <a:gd name="T77" fmla="*/ 596 h 1694"/>
                  <a:gd name="T78" fmla="*/ 2459 w 4497"/>
                  <a:gd name="T79" fmla="*/ 520 h 1694"/>
                  <a:gd name="T80" fmla="*/ 2526 w 4497"/>
                  <a:gd name="T81" fmla="*/ 586 h 1694"/>
                  <a:gd name="T82" fmla="*/ 2594 w 4497"/>
                  <a:gd name="T83" fmla="*/ 568 h 1694"/>
                  <a:gd name="T84" fmla="*/ 2661 w 4497"/>
                  <a:gd name="T85" fmla="*/ 548 h 1694"/>
                  <a:gd name="T86" fmla="*/ 2718 w 4497"/>
                  <a:gd name="T87" fmla="*/ 520 h 1694"/>
                  <a:gd name="T88" fmla="*/ 2786 w 4497"/>
                  <a:gd name="T89" fmla="*/ 634 h 1694"/>
                  <a:gd name="T90" fmla="*/ 2853 w 4497"/>
                  <a:gd name="T91" fmla="*/ 634 h 1694"/>
                  <a:gd name="T92" fmla="*/ 2920 w 4497"/>
                  <a:gd name="T93" fmla="*/ 596 h 1694"/>
                  <a:gd name="T94" fmla="*/ 2978 w 4497"/>
                  <a:gd name="T95" fmla="*/ 616 h 1694"/>
                  <a:gd name="T96" fmla="*/ 3045 w 4497"/>
                  <a:gd name="T97" fmla="*/ 596 h 1694"/>
                  <a:gd name="T98" fmla="*/ 3112 w 4497"/>
                  <a:gd name="T99" fmla="*/ 625 h 1694"/>
                  <a:gd name="T100" fmla="*/ 3179 w 4497"/>
                  <a:gd name="T101" fmla="*/ 606 h 1694"/>
                  <a:gd name="T102" fmla="*/ 3247 w 4497"/>
                  <a:gd name="T103" fmla="*/ 625 h 169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497"/>
                  <a:gd name="T157" fmla="*/ 0 h 1694"/>
                  <a:gd name="T158" fmla="*/ 4497 w 4497"/>
                  <a:gd name="T159" fmla="*/ 1694 h 169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497" h="1694">
                    <a:moveTo>
                      <a:pt x="0" y="728"/>
                    </a:moveTo>
                    <a:lnTo>
                      <a:pt x="0" y="728"/>
                    </a:lnTo>
                    <a:lnTo>
                      <a:pt x="80" y="93"/>
                    </a:lnTo>
                    <a:lnTo>
                      <a:pt x="173" y="291"/>
                    </a:lnTo>
                    <a:lnTo>
                      <a:pt x="266" y="754"/>
                    </a:lnTo>
                    <a:lnTo>
                      <a:pt x="359" y="768"/>
                    </a:lnTo>
                    <a:lnTo>
                      <a:pt x="439" y="1059"/>
                    </a:lnTo>
                    <a:lnTo>
                      <a:pt x="532" y="715"/>
                    </a:lnTo>
                    <a:lnTo>
                      <a:pt x="625" y="887"/>
                    </a:lnTo>
                    <a:lnTo>
                      <a:pt x="719" y="926"/>
                    </a:lnTo>
                    <a:lnTo>
                      <a:pt x="798" y="900"/>
                    </a:lnTo>
                    <a:lnTo>
                      <a:pt x="892" y="675"/>
                    </a:lnTo>
                    <a:lnTo>
                      <a:pt x="985" y="1112"/>
                    </a:lnTo>
                    <a:lnTo>
                      <a:pt x="1078" y="847"/>
                    </a:lnTo>
                    <a:lnTo>
                      <a:pt x="1158" y="1231"/>
                    </a:lnTo>
                    <a:lnTo>
                      <a:pt x="1251" y="410"/>
                    </a:lnTo>
                    <a:lnTo>
                      <a:pt x="1344" y="1667"/>
                    </a:lnTo>
                    <a:lnTo>
                      <a:pt x="1437" y="1429"/>
                    </a:lnTo>
                    <a:lnTo>
                      <a:pt x="1517" y="1231"/>
                    </a:lnTo>
                    <a:lnTo>
                      <a:pt x="1610" y="1297"/>
                    </a:lnTo>
                    <a:lnTo>
                      <a:pt x="1703" y="820"/>
                    </a:lnTo>
                    <a:lnTo>
                      <a:pt x="1796" y="622"/>
                    </a:lnTo>
                    <a:lnTo>
                      <a:pt x="1876" y="318"/>
                    </a:lnTo>
                    <a:lnTo>
                      <a:pt x="1969" y="1694"/>
                    </a:lnTo>
                    <a:lnTo>
                      <a:pt x="2062" y="1244"/>
                    </a:lnTo>
                    <a:lnTo>
                      <a:pt x="2155" y="979"/>
                    </a:lnTo>
                    <a:lnTo>
                      <a:pt x="2248" y="1032"/>
                    </a:lnTo>
                    <a:lnTo>
                      <a:pt x="2328" y="860"/>
                    </a:lnTo>
                    <a:lnTo>
                      <a:pt x="2421" y="781"/>
                    </a:lnTo>
                    <a:lnTo>
                      <a:pt x="2514" y="225"/>
                    </a:lnTo>
                    <a:lnTo>
                      <a:pt x="2608" y="0"/>
                    </a:lnTo>
                    <a:lnTo>
                      <a:pt x="2687" y="93"/>
                    </a:lnTo>
                    <a:lnTo>
                      <a:pt x="2780" y="318"/>
                    </a:lnTo>
                    <a:lnTo>
                      <a:pt x="2874" y="582"/>
                    </a:lnTo>
                    <a:lnTo>
                      <a:pt x="2967" y="728"/>
                    </a:lnTo>
                    <a:lnTo>
                      <a:pt x="3047" y="873"/>
                    </a:lnTo>
                    <a:lnTo>
                      <a:pt x="3140" y="768"/>
                    </a:lnTo>
                    <a:lnTo>
                      <a:pt x="3233" y="701"/>
                    </a:lnTo>
                    <a:lnTo>
                      <a:pt x="3326" y="820"/>
                    </a:lnTo>
                    <a:lnTo>
                      <a:pt x="3406" y="715"/>
                    </a:lnTo>
                    <a:lnTo>
                      <a:pt x="3499" y="807"/>
                    </a:lnTo>
                    <a:lnTo>
                      <a:pt x="3592" y="781"/>
                    </a:lnTo>
                    <a:lnTo>
                      <a:pt x="3685" y="754"/>
                    </a:lnTo>
                    <a:lnTo>
                      <a:pt x="3765" y="715"/>
                    </a:lnTo>
                    <a:lnTo>
                      <a:pt x="3858" y="873"/>
                    </a:lnTo>
                    <a:lnTo>
                      <a:pt x="3951" y="873"/>
                    </a:lnTo>
                    <a:lnTo>
                      <a:pt x="4044" y="820"/>
                    </a:lnTo>
                    <a:lnTo>
                      <a:pt x="4124" y="847"/>
                    </a:lnTo>
                    <a:lnTo>
                      <a:pt x="4217" y="820"/>
                    </a:lnTo>
                    <a:lnTo>
                      <a:pt x="4310" y="860"/>
                    </a:lnTo>
                    <a:lnTo>
                      <a:pt x="4403" y="834"/>
                    </a:lnTo>
                    <a:lnTo>
                      <a:pt x="4497" y="860"/>
                    </a:lnTo>
                  </a:path>
                </a:pathLst>
              </a:custGeom>
              <a:noFill/>
              <a:ln w="9" cap="rnd">
                <a:solidFill>
                  <a:srgbClr val="008000"/>
                </a:solidFill>
                <a:round/>
                <a:headEnd/>
                <a:tailEnd/>
              </a:ln>
            </p:spPr>
            <p:txBody>
              <a:bodyPr/>
              <a:lstStyle/>
              <a:p>
                <a:endParaRPr lang="en-US"/>
              </a:p>
            </p:txBody>
          </p:sp>
          <p:sp>
            <p:nvSpPr>
              <p:cNvPr id="26662" name="Freeform 40"/>
              <p:cNvSpPr>
                <a:spLocks/>
              </p:cNvSpPr>
              <p:nvPr/>
            </p:nvSpPr>
            <p:spPr bwMode="auto">
              <a:xfrm>
                <a:off x="1282" y="1530"/>
                <a:ext cx="3247" cy="1221"/>
              </a:xfrm>
              <a:custGeom>
                <a:avLst/>
                <a:gdLst>
                  <a:gd name="T0" fmla="*/ 0 w 4497"/>
                  <a:gd name="T1" fmla="*/ 519 h 1681"/>
                  <a:gd name="T2" fmla="*/ 0 w 4497"/>
                  <a:gd name="T3" fmla="*/ 519 h 1681"/>
                  <a:gd name="T4" fmla="*/ 58 w 4497"/>
                  <a:gd name="T5" fmla="*/ 48 h 1681"/>
                  <a:gd name="T6" fmla="*/ 125 w 4497"/>
                  <a:gd name="T7" fmla="*/ 202 h 1681"/>
                  <a:gd name="T8" fmla="*/ 192 w 4497"/>
                  <a:gd name="T9" fmla="*/ 538 h 1681"/>
                  <a:gd name="T10" fmla="*/ 259 w 4497"/>
                  <a:gd name="T11" fmla="*/ 558 h 1681"/>
                  <a:gd name="T12" fmla="*/ 317 w 4497"/>
                  <a:gd name="T13" fmla="*/ 760 h 1681"/>
                  <a:gd name="T14" fmla="*/ 384 w 4497"/>
                  <a:gd name="T15" fmla="*/ 510 h 1681"/>
                  <a:gd name="T16" fmla="*/ 451 w 4497"/>
                  <a:gd name="T17" fmla="*/ 635 h 1681"/>
                  <a:gd name="T18" fmla="*/ 519 w 4497"/>
                  <a:gd name="T19" fmla="*/ 663 h 1681"/>
                  <a:gd name="T20" fmla="*/ 576 w 4497"/>
                  <a:gd name="T21" fmla="*/ 644 h 1681"/>
                  <a:gd name="T22" fmla="*/ 644 w 4497"/>
                  <a:gd name="T23" fmla="*/ 481 h 1681"/>
                  <a:gd name="T24" fmla="*/ 711 w 4497"/>
                  <a:gd name="T25" fmla="*/ 798 h 1681"/>
                  <a:gd name="T26" fmla="*/ 778 w 4497"/>
                  <a:gd name="T27" fmla="*/ 606 h 1681"/>
                  <a:gd name="T28" fmla="*/ 836 w 4497"/>
                  <a:gd name="T29" fmla="*/ 894 h 1681"/>
                  <a:gd name="T30" fmla="*/ 903 w 4497"/>
                  <a:gd name="T31" fmla="*/ 288 h 1681"/>
                  <a:gd name="T32" fmla="*/ 970 w 4497"/>
                  <a:gd name="T33" fmla="*/ 1201 h 1681"/>
                  <a:gd name="T34" fmla="*/ 1038 w 4497"/>
                  <a:gd name="T35" fmla="*/ 1029 h 1681"/>
                  <a:gd name="T36" fmla="*/ 1095 w 4497"/>
                  <a:gd name="T37" fmla="*/ 885 h 1681"/>
                  <a:gd name="T38" fmla="*/ 1162 w 4497"/>
                  <a:gd name="T39" fmla="*/ 933 h 1681"/>
                  <a:gd name="T40" fmla="*/ 1230 w 4497"/>
                  <a:gd name="T41" fmla="*/ 596 h 1681"/>
                  <a:gd name="T42" fmla="*/ 1297 w 4497"/>
                  <a:gd name="T43" fmla="*/ 461 h 1681"/>
                  <a:gd name="T44" fmla="*/ 1355 w 4497"/>
                  <a:gd name="T45" fmla="*/ 211 h 1681"/>
                  <a:gd name="T46" fmla="*/ 1422 w 4497"/>
                  <a:gd name="T47" fmla="*/ 1221 h 1681"/>
                  <a:gd name="T48" fmla="*/ 1489 w 4497"/>
                  <a:gd name="T49" fmla="*/ 894 h 1681"/>
                  <a:gd name="T50" fmla="*/ 1556 w 4497"/>
                  <a:gd name="T51" fmla="*/ 702 h 1681"/>
                  <a:gd name="T52" fmla="*/ 1623 w 4497"/>
                  <a:gd name="T53" fmla="*/ 740 h 1681"/>
                  <a:gd name="T54" fmla="*/ 1681 w 4497"/>
                  <a:gd name="T55" fmla="*/ 606 h 1681"/>
                  <a:gd name="T56" fmla="*/ 1748 w 4497"/>
                  <a:gd name="T57" fmla="*/ 558 h 1681"/>
                  <a:gd name="T58" fmla="*/ 1815 w 4497"/>
                  <a:gd name="T59" fmla="*/ 154 h 1681"/>
                  <a:gd name="T60" fmla="*/ 1883 w 4497"/>
                  <a:gd name="T61" fmla="*/ 0 h 1681"/>
                  <a:gd name="T62" fmla="*/ 1940 w 4497"/>
                  <a:gd name="T63" fmla="*/ 58 h 1681"/>
                  <a:gd name="T64" fmla="*/ 2007 w 4497"/>
                  <a:gd name="T65" fmla="*/ 211 h 1681"/>
                  <a:gd name="T66" fmla="*/ 2075 w 4497"/>
                  <a:gd name="T67" fmla="*/ 336 h 1681"/>
                  <a:gd name="T68" fmla="*/ 2142 w 4497"/>
                  <a:gd name="T69" fmla="*/ 385 h 1681"/>
                  <a:gd name="T70" fmla="*/ 2200 w 4497"/>
                  <a:gd name="T71" fmla="*/ 461 h 1681"/>
                  <a:gd name="T72" fmla="*/ 2267 w 4497"/>
                  <a:gd name="T73" fmla="*/ 375 h 1681"/>
                  <a:gd name="T74" fmla="*/ 2334 w 4497"/>
                  <a:gd name="T75" fmla="*/ 336 h 1681"/>
                  <a:gd name="T76" fmla="*/ 2401 w 4497"/>
                  <a:gd name="T77" fmla="*/ 413 h 1681"/>
                  <a:gd name="T78" fmla="*/ 2459 w 4497"/>
                  <a:gd name="T79" fmla="*/ 346 h 1681"/>
                  <a:gd name="T80" fmla="*/ 2526 w 4497"/>
                  <a:gd name="T81" fmla="*/ 413 h 1681"/>
                  <a:gd name="T82" fmla="*/ 2594 w 4497"/>
                  <a:gd name="T83" fmla="*/ 394 h 1681"/>
                  <a:gd name="T84" fmla="*/ 2661 w 4497"/>
                  <a:gd name="T85" fmla="*/ 394 h 1681"/>
                  <a:gd name="T86" fmla="*/ 2718 w 4497"/>
                  <a:gd name="T87" fmla="*/ 375 h 1681"/>
                  <a:gd name="T88" fmla="*/ 2786 w 4497"/>
                  <a:gd name="T89" fmla="*/ 471 h 1681"/>
                  <a:gd name="T90" fmla="*/ 2853 w 4497"/>
                  <a:gd name="T91" fmla="*/ 461 h 1681"/>
                  <a:gd name="T92" fmla="*/ 2920 w 4497"/>
                  <a:gd name="T93" fmla="*/ 442 h 1681"/>
                  <a:gd name="T94" fmla="*/ 2978 w 4497"/>
                  <a:gd name="T95" fmla="*/ 471 h 1681"/>
                  <a:gd name="T96" fmla="*/ 3045 w 4497"/>
                  <a:gd name="T97" fmla="*/ 461 h 1681"/>
                  <a:gd name="T98" fmla="*/ 3112 w 4497"/>
                  <a:gd name="T99" fmla="*/ 500 h 1681"/>
                  <a:gd name="T100" fmla="*/ 3179 w 4497"/>
                  <a:gd name="T101" fmla="*/ 481 h 1681"/>
                  <a:gd name="T102" fmla="*/ 3247 w 4497"/>
                  <a:gd name="T103" fmla="*/ 510 h 168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497"/>
                  <a:gd name="T157" fmla="*/ 0 h 1681"/>
                  <a:gd name="T158" fmla="*/ 4497 w 4497"/>
                  <a:gd name="T159" fmla="*/ 1681 h 168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497" h="1681">
                    <a:moveTo>
                      <a:pt x="0" y="715"/>
                    </a:moveTo>
                    <a:lnTo>
                      <a:pt x="0" y="715"/>
                    </a:lnTo>
                    <a:lnTo>
                      <a:pt x="80" y="66"/>
                    </a:lnTo>
                    <a:lnTo>
                      <a:pt x="173" y="278"/>
                    </a:lnTo>
                    <a:lnTo>
                      <a:pt x="266" y="741"/>
                    </a:lnTo>
                    <a:lnTo>
                      <a:pt x="359" y="768"/>
                    </a:lnTo>
                    <a:lnTo>
                      <a:pt x="439" y="1046"/>
                    </a:lnTo>
                    <a:lnTo>
                      <a:pt x="532" y="702"/>
                    </a:lnTo>
                    <a:lnTo>
                      <a:pt x="625" y="874"/>
                    </a:lnTo>
                    <a:lnTo>
                      <a:pt x="719" y="913"/>
                    </a:lnTo>
                    <a:lnTo>
                      <a:pt x="798" y="887"/>
                    </a:lnTo>
                    <a:lnTo>
                      <a:pt x="892" y="662"/>
                    </a:lnTo>
                    <a:lnTo>
                      <a:pt x="985" y="1099"/>
                    </a:lnTo>
                    <a:lnTo>
                      <a:pt x="1078" y="834"/>
                    </a:lnTo>
                    <a:lnTo>
                      <a:pt x="1158" y="1231"/>
                    </a:lnTo>
                    <a:lnTo>
                      <a:pt x="1251" y="397"/>
                    </a:lnTo>
                    <a:lnTo>
                      <a:pt x="1344" y="1654"/>
                    </a:lnTo>
                    <a:lnTo>
                      <a:pt x="1437" y="1416"/>
                    </a:lnTo>
                    <a:lnTo>
                      <a:pt x="1517" y="1218"/>
                    </a:lnTo>
                    <a:lnTo>
                      <a:pt x="1610" y="1284"/>
                    </a:lnTo>
                    <a:lnTo>
                      <a:pt x="1703" y="821"/>
                    </a:lnTo>
                    <a:lnTo>
                      <a:pt x="1796" y="635"/>
                    </a:lnTo>
                    <a:lnTo>
                      <a:pt x="1876" y="291"/>
                    </a:lnTo>
                    <a:lnTo>
                      <a:pt x="1969" y="1681"/>
                    </a:lnTo>
                    <a:lnTo>
                      <a:pt x="2062" y="1231"/>
                    </a:lnTo>
                    <a:lnTo>
                      <a:pt x="2155" y="966"/>
                    </a:lnTo>
                    <a:lnTo>
                      <a:pt x="2248" y="1019"/>
                    </a:lnTo>
                    <a:lnTo>
                      <a:pt x="2328" y="834"/>
                    </a:lnTo>
                    <a:lnTo>
                      <a:pt x="2421" y="768"/>
                    </a:lnTo>
                    <a:lnTo>
                      <a:pt x="2514" y="212"/>
                    </a:lnTo>
                    <a:lnTo>
                      <a:pt x="2608" y="0"/>
                    </a:lnTo>
                    <a:lnTo>
                      <a:pt x="2687" y="80"/>
                    </a:lnTo>
                    <a:lnTo>
                      <a:pt x="2780" y="291"/>
                    </a:lnTo>
                    <a:lnTo>
                      <a:pt x="2874" y="463"/>
                    </a:lnTo>
                    <a:lnTo>
                      <a:pt x="2967" y="530"/>
                    </a:lnTo>
                    <a:lnTo>
                      <a:pt x="3047" y="635"/>
                    </a:lnTo>
                    <a:lnTo>
                      <a:pt x="3140" y="516"/>
                    </a:lnTo>
                    <a:lnTo>
                      <a:pt x="3233" y="463"/>
                    </a:lnTo>
                    <a:lnTo>
                      <a:pt x="3326" y="569"/>
                    </a:lnTo>
                    <a:lnTo>
                      <a:pt x="3406" y="477"/>
                    </a:lnTo>
                    <a:lnTo>
                      <a:pt x="3499" y="569"/>
                    </a:lnTo>
                    <a:lnTo>
                      <a:pt x="3592" y="543"/>
                    </a:lnTo>
                    <a:lnTo>
                      <a:pt x="3685" y="543"/>
                    </a:lnTo>
                    <a:lnTo>
                      <a:pt x="3765" y="516"/>
                    </a:lnTo>
                    <a:lnTo>
                      <a:pt x="3858" y="649"/>
                    </a:lnTo>
                    <a:lnTo>
                      <a:pt x="3951" y="635"/>
                    </a:lnTo>
                    <a:lnTo>
                      <a:pt x="4044" y="609"/>
                    </a:lnTo>
                    <a:lnTo>
                      <a:pt x="4124" y="649"/>
                    </a:lnTo>
                    <a:lnTo>
                      <a:pt x="4217" y="635"/>
                    </a:lnTo>
                    <a:lnTo>
                      <a:pt x="4310" y="688"/>
                    </a:lnTo>
                    <a:lnTo>
                      <a:pt x="4403" y="662"/>
                    </a:lnTo>
                    <a:lnTo>
                      <a:pt x="4497" y="702"/>
                    </a:lnTo>
                  </a:path>
                </a:pathLst>
              </a:custGeom>
              <a:noFill/>
              <a:ln w="9" cap="rnd">
                <a:solidFill>
                  <a:srgbClr val="FF0000"/>
                </a:solidFill>
                <a:round/>
                <a:headEnd/>
                <a:tailEnd/>
              </a:ln>
            </p:spPr>
            <p:txBody>
              <a:bodyPr/>
              <a:lstStyle/>
              <a:p>
                <a:endParaRPr lang="en-US"/>
              </a:p>
            </p:txBody>
          </p:sp>
          <p:sp>
            <p:nvSpPr>
              <p:cNvPr id="26663" name="Freeform 41"/>
              <p:cNvSpPr>
                <a:spLocks/>
              </p:cNvSpPr>
              <p:nvPr/>
            </p:nvSpPr>
            <p:spPr bwMode="auto">
              <a:xfrm>
                <a:off x="1282" y="1530"/>
                <a:ext cx="3247" cy="1221"/>
              </a:xfrm>
              <a:custGeom>
                <a:avLst/>
                <a:gdLst>
                  <a:gd name="T0" fmla="*/ 0 w 4497"/>
                  <a:gd name="T1" fmla="*/ 519 h 1681"/>
                  <a:gd name="T2" fmla="*/ 0 w 4497"/>
                  <a:gd name="T3" fmla="*/ 519 h 1681"/>
                  <a:gd name="T4" fmla="*/ 58 w 4497"/>
                  <a:gd name="T5" fmla="*/ 48 h 1681"/>
                  <a:gd name="T6" fmla="*/ 125 w 4497"/>
                  <a:gd name="T7" fmla="*/ 202 h 1681"/>
                  <a:gd name="T8" fmla="*/ 192 w 4497"/>
                  <a:gd name="T9" fmla="*/ 538 h 1681"/>
                  <a:gd name="T10" fmla="*/ 259 w 4497"/>
                  <a:gd name="T11" fmla="*/ 558 h 1681"/>
                  <a:gd name="T12" fmla="*/ 317 w 4497"/>
                  <a:gd name="T13" fmla="*/ 760 h 1681"/>
                  <a:gd name="T14" fmla="*/ 384 w 4497"/>
                  <a:gd name="T15" fmla="*/ 510 h 1681"/>
                  <a:gd name="T16" fmla="*/ 451 w 4497"/>
                  <a:gd name="T17" fmla="*/ 635 h 1681"/>
                  <a:gd name="T18" fmla="*/ 519 w 4497"/>
                  <a:gd name="T19" fmla="*/ 663 h 1681"/>
                  <a:gd name="T20" fmla="*/ 576 w 4497"/>
                  <a:gd name="T21" fmla="*/ 644 h 1681"/>
                  <a:gd name="T22" fmla="*/ 644 w 4497"/>
                  <a:gd name="T23" fmla="*/ 481 h 1681"/>
                  <a:gd name="T24" fmla="*/ 711 w 4497"/>
                  <a:gd name="T25" fmla="*/ 798 h 1681"/>
                  <a:gd name="T26" fmla="*/ 778 w 4497"/>
                  <a:gd name="T27" fmla="*/ 606 h 1681"/>
                  <a:gd name="T28" fmla="*/ 836 w 4497"/>
                  <a:gd name="T29" fmla="*/ 894 h 1681"/>
                  <a:gd name="T30" fmla="*/ 903 w 4497"/>
                  <a:gd name="T31" fmla="*/ 288 h 1681"/>
                  <a:gd name="T32" fmla="*/ 970 w 4497"/>
                  <a:gd name="T33" fmla="*/ 1201 h 1681"/>
                  <a:gd name="T34" fmla="*/ 1038 w 4497"/>
                  <a:gd name="T35" fmla="*/ 1029 h 1681"/>
                  <a:gd name="T36" fmla="*/ 1095 w 4497"/>
                  <a:gd name="T37" fmla="*/ 885 h 1681"/>
                  <a:gd name="T38" fmla="*/ 1162 w 4497"/>
                  <a:gd name="T39" fmla="*/ 933 h 1681"/>
                  <a:gd name="T40" fmla="*/ 1230 w 4497"/>
                  <a:gd name="T41" fmla="*/ 596 h 1681"/>
                  <a:gd name="T42" fmla="*/ 1297 w 4497"/>
                  <a:gd name="T43" fmla="*/ 461 h 1681"/>
                  <a:gd name="T44" fmla="*/ 1355 w 4497"/>
                  <a:gd name="T45" fmla="*/ 211 h 1681"/>
                  <a:gd name="T46" fmla="*/ 1422 w 4497"/>
                  <a:gd name="T47" fmla="*/ 1221 h 1681"/>
                  <a:gd name="T48" fmla="*/ 1489 w 4497"/>
                  <a:gd name="T49" fmla="*/ 894 h 1681"/>
                  <a:gd name="T50" fmla="*/ 1556 w 4497"/>
                  <a:gd name="T51" fmla="*/ 702 h 1681"/>
                  <a:gd name="T52" fmla="*/ 1623 w 4497"/>
                  <a:gd name="T53" fmla="*/ 740 h 1681"/>
                  <a:gd name="T54" fmla="*/ 1681 w 4497"/>
                  <a:gd name="T55" fmla="*/ 606 h 1681"/>
                  <a:gd name="T56" fmla="*/ 1748 w 4497"/>
                  <a:gd name="T57" fmla="*/ 558 h 1681"/>
                  <a:gd name="T58" fmla="*/ 1815 w 4497"/>
                  <a:gd name="T59" fmla="*/ 154 h 1681"/>
                  <a:gd name="T60" fmla="*/ 1883 w 4497"/>
                  <a:gd name="T61" fmla="*/ 0 h 1681"/>
                  <a:gd name="T62" fmla="*/ 1940 w 4497"/>
                  <a:gd name="T63" fmla="*/ 58 h 1681"/>
                  <a:gd name="T64" fmla="*/ 2007 w 4497"/>
                  <a:gd name="T65" fmla="*/ 211 h 1681"/>
                  <a:gd name="T66" fmla="*/ 2075 w 4497"/>
                  <a:gd name="T67" fmla="*/ 356 h 1681"/>
                  <a:gd name="T68" fmla="*/ 2142 w 4497"/>
                  <a:gd name="T69" fmla="*/ 413 h 1681"/>
                  <a:gd name="T70" fmla="*/ 2200 w 4497"/>
                  <a:gd name="T71" fmla="*/ 490 h 1681"/>
                  <a:gd name="T72" fmla="*/ 2267 w 4497"/>
                  <a:gd name="T73" fmla="*/ 385 h 1681"/>
                  <a:gd name="T74" fmla="*/ 2334 w 4497"/>
                  <a:gd name="T75" fmla="*/ 346 h 1681"/>
                  <a:gd name="T76" fmla="*/ 2401 w 4497"/>
                  <a:gd name="T77" fmla="*/ 433 h 1681"/>
                  <a:gd name="T78" fmla="*/ 2459 w 4497"/>
                  <a:gd name="T79" fmla="*/ 346 h 1681"/>
                  <a:gd name="T80" fmla="*/ 2526 w 4497"/>
                  <a:gd name="T81" fmla="*/ 288 h 1681"/>
                  <a:gd name="T82" fmla="*/ 2594 w 4497"/>
                  <a:gd name="T83" fmla="*/ 250 h 1681"/>
                  <a:gd name="T84" fmla="*/ 2661 w 4497"/>
                  <a:gd name="T85" fmla="*/ 250 h 1681"/>
                  <a:gd name="T86" fmla="*/ 2718 w 4497"/>
                  <a:gd name="T87" fmla="*/ 240 h 1681"/>
                  <a:gd name="T88" fmla="*/ 2786 w 4497"/>
                  <a:gd name="T89" fmla="*/ 317 h 1681"/>
                  <a:gd name="T90" fmla="*/ 2853 w 4497"/>
                  <a:gd name="T91" fmla="*/ 259 h 1681"/>
                  <a:gd name="T92" fmla="*/ 2920 w 4497"/>
                  <a:gd name="T93" fmla="*/ 259 h 1681"/>
                  <a:gd name="T94" fmla="*/ 2978 w 4497"/>
                  <a:gd name="T95" fmla="*/ 327 h 1681"/>
                  <a:gd name="T96" fmla="*/ 3045 w 4497"/>
                  <a:gd name="T97" fmla="*/ 327 h 1681"/>
                  <a:gd name="T98" fmla="*/ 3112 w 4497"/>
                  <a:gd name="T99" fmla="*/ 385 h 1681"/>
                  <a:gd name="T100" fmla="*/ 3179 w 4497"/>
                  <a:gd name="T101" fmla="*/ 356 h 1681"/>
                  <a:gd name="T102" fmla="*/ 3247 w 4497"/>
                  <a:gd name="T103" fmla="*/ 394 h 168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497"/>
                  <a:gd name="T157" fmla="*/ 0 h 1681"/>
                  <a:gd name="T158" fmla="*/ 4497 w 4497"/>
                  <a:gd name="T159" fmla="*/ 1681 h 168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497" h="1681">
                    <a:moveTo>
                      <a:pt x="0" y="715"/>
                    </a:moveTo>
                    <a:lnTo>
                      <a:pt x="0" y="715"/>
                    </a:lnTo>
                    <a:lnTo>
                      <a:pt x="80" y="66"/>
                    </a:lnTo>
                    <a:lnTo>
                      <a:pt x="173" y="278"/>
                    </a:lnTo>
                    <a:lnTo>
                      <a:pt x="266" y="741"/>
                    </a:lnTo>
                    <a:lnTo>
                      <a:pt x="359" y="768"/>
                    </a:lnTo>
                    <a:lnTo>
                      <a:pt x="439" y="1046"/>
                    </a:lnTo>
                    <a:lnTo>
                      <a:pt x="532" y="702"/>
                    </a:lnTo>
                    <a:lnTo>
                      <a:pt x="625" y="874"/>
                    </a:lnTo>
                    <a:lnTo>
                      <a:pt x="719" y="913"/>
                    </a:lnTo>
                    <a:lnTo>
                      <a:pt x="798" y="887"/>
                    </a:lnTo>
                    <a:lnTo>
                      <a:pt x="892" y="662"/>
                    </a:lnTo>
                    <a:lnTo>
                      <a:pt x="985" y="1099"/>
                    </a:lnTo>
                    <a:lnTo>
                      <a:pt x="1078" y="834"/>
                    </a:lnTo>
                    <a:lnTo>
                      <a:pt x="1158" y="1231"/>
                    </a:lnTo>
                    <a:lnTo>
                      <a:pt x="1251" y="397"/>
                    </a:lnTo>
                    <a:lnTo>
                      <a:pt x="1344" y="1654"/>
                    </a:lnTo>
                    <a:lnTo>
                      <a:pt x="1437" y="1416"/>
                    </a:lnTo>
                    <a:lnTo>
                      <a:pt x="1517" y="1218"/>
                    </a:lnTo>
                    <a:lnTo>
                      <a:pt x="1610" y="1284"/>
                    </a:lnTo>
                    <a:lnTo>
                      <a:pt x="1703" y="821"/>
                    </a:lnTo>
                    <a:lnTo>
                      <a:pt x="1796" y="635"/>
                    </a:lnTo>
                    <a:lnTo>
                      <a:pt x="1876" y="291"/>
                    </a:lnTo>
                    <a:lnTo>
                      <a:pt x="1969" y="1681"/>
                    </a:lnTo>
                    <a:lnTo>
                      <a:pt x="2062" y="1231"/>
                    </a:lnTo>
                    <a:lnTo>
                      <a:pt x="2155" y="966"/>
                    </a:lnTo>
                    <a:lnTo>
                      <a:pt x="2248" y="1019"/>
                    </a:lnTo>
                    <a:lnTo>
                      <a:pt x="2328" y="834"/>
                    </a:lnTo>
                    <a:lnTo>
                      <a:pt x="2421" y="768"/>
                    </a:lnTo>
                    <a:lnTo>
                      <a:pt x="2514" y="212"/>
                    </a:lnTo>
                    <a:lnTo>
                      <a:pt x="2608" y="0"/>
                    </a:lnTo>
                    <a:lnTo>
                      <a:pt x="2687" y="80"/>
                    </a:lnTo>
                    <a:lnTo>
                      <a:pt x="2780" y="291"/>
                    </a:lnTo>
                    <a:lnTo>
                      <a:pt x="2874" y="490"/>
                    </a:lnTo>
                    <a:lnTo>
                      <a:pt x="2967" y="569"/>
                    </a:lnTo>
                    <a:lnTo>
                      <a:pt x="3047" y="675"/>
                    </a:lnTo>
                    <a:lnTo>
                      <a:pt x="3140" y="530"/>
                    </a:lnTo>
                    <a:lnTo>
                      <a:pt x="3233" y="477"/>
                    </a:lnTo>
                    <a:lnTo>
                      <a:pt x="3326" y="596"/>
                    </a:lnTo>
                    <a:lnTo>
                      <a:pt x="3406" y="477"/>
                    </a:lnTo>
                    <a:lnTo>
                      <a:pt x="3499" y="397"/>
                    </a:lnTo>
                    <a:lnTo>
                      <a:pt x="3592" y="344"/>
                    </a:lnTo>
                    <a:lnTo>
                      <a:pt x="3685" y="344"/>
                    </a:lnTo>
                    <a:lnTo>
                      <a:pt x="3765" y="331"/>
                    </a:lnTo>
                    <a:lnTo>
                      <a:pt x="3858" y="437"/>
                    </a:lnTo>
                    <a:lnTo>
                      <a:pt x="3951" y="357"/>
                    </a:lnTo>
                    <a:lnTo>
                      <a:pt x="4044" y="357"/>
                    </a:lnTo>
                    <a:lnTo>
                      <a:pt x="4124" y="450"/>
                    </a:lnTo>
                    <a:lnTo>
                      <a:pt x="4217" y="450"/>
                    </a:lnTo>
                    <a:lnTo>
                      <a:pt x="4310" y="530"/>
                    </a:lnTo>
                    <a:lnTo>
                      <a:pt x="4403" y="490"/>
                    </a:lnTo>
                    <a:lnTo>
                      <a:pt x="4497" y="543"/>
                    </a:lnTo>
                  </a:path>
                </a:pathLst>
              </a:custGeom>
              <a:noFill/>
              <a:ln w="9" cap="rnd">
                <a:solidFill>
                  <a:srgbClr val="0000FF"/>
                </a:solidFill>
                <a:round/>
                <a:headEnd/>
                <a:tailEnd/>
              </a:ln>
            </p:spPr>
            <p:txBody>
              <a:bodyPr/>
              <a:lstStyle/>
              <a:p>
                <a:endParaRPr lang="en-US"/>
              </a:p>
            </p:txBody>
          </p:sp>
          <p:sp>
            <p:nvSpPr>
              <p:cNvPr id="26664" name="Rectangle 42"/>
              <p:cNvSpPr>
                <a:spLocks noChangeArrowheads="1"/>
              </p:cNvSpPr>
              <p:nvPr/>
            </p:nvSpPr>
            <p:spPr bwMode="auto">
              <a:xfrm>
                <a:off x="1162" y="2797"/>
                <a:ext cx="2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1980</a:t>
                </a:r>
                <a:endParaRPr lang="en-US"/>
              </a:p>
            </p:txBody>
          </p:sp>
          <p:sp>
            <p:nvSpPr>
              <p:cNvPr id="26665" name="Rectangle 43"/>
              <p:cNvSpPr>
                <a:spLocks noChangeArrowheads="1"/>
              </p:cNvSpPr>
              <p:nvPr/>
            </p:nvSpPr>
            <p:spPr bwMode="auto">
              <a:xfrm>
                <a:off x="1806" y="2797"/>
                <a:ext cx="2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1990</a:t>
                </a:r>
                <a:endParaRPr lang="en-US"/>
              </a:p>
            </p:txBody>
          </p:sp>
          <p:sp>
            <p:nvSpPr>
              <p:cNvPr id="26666" name="Rectangle 44"/>
              <p:cNvSpPr>
                <a:spLocks noChangeArrowheads="1"/>
              </p:cNvSpPr>
              <p:nvPr/>
            </p:nvSpPr>
            <p:spPr bwMode="auto">
              <a:xfrm>
                <a:off x="2459" y="2797"/>
                <a:ext cx="2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2000</a:t>
                </a:r>
                <a:endParaRPr lang="en-US"/>
              </a:p>
            </p:txBody>
          </p:sp>
          <p:sp>
            <p:nvSpPr>
              <p:cNvPr id="26667" name="Rectangle 45"/>
              <p:cNvSpPr>
                <a:spLocks noChangeArrowheads="1"/>
              </p:cNvSpPr>
              <p:nvPr/>
            </p:nvSpPr>
            <p:spPr bwMode="auto">
              <a:xfrm>
                <a:off x="3103" y="2797"/>
                <a:ext cx="2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2010</a:t>
                </a:r>
                <a:endParaRPr lang="en-US"/>
              </a:p>
            </p:txBody>
          </p:sp>
          <p:sp>
            <p:nvSpPr>
              <p:cNvPr id="26668" name="Rectangle 46"/>
              <p:cNvSpPr>
                <a:spLocks noChangeArrowheads="1"/>
              </p:cNvSpPr>
              <p:nvPr/>
            </p:nvSpPr>
            <p:spPr bwMode="auto">
              <a:xfrm>
                <a:off x="3756" y="2797"/>
                <a:ext cx="2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2020</a:t>
                </a:r>
                <a:endParaRPr lang="en-US"/>
              </a:p>
            </p:txBody>
          </p:sp>
          <p:sp>
            <p:nvSpPr>
              <p:cNvPr id="26669" name="Rectangle 47"/>
              <p:cNvSpPr>
                <a:spLocks noChangeArrowheads="1"/>
              </p:cNvSpPr>
              <p:nvPr/>
            </p:nvSpPr>
            <p:spPr bwMode="auto">
              <a:xfrm>
                <a:off x="4409" y="2797"/>
                <a:ext cx="2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2030</a:t>
                </a:r>
                <a:endParaRPr lang="en-US"/>
              </a:p>
            </p:txBody>
          </p:sp>
          <p:sp>
            <p:nvSpPr>
              <p:cNvPr id="26670" name="Rectangle 48"/>
              <p:cNvSpPr>
                <a:spLocks noChangeArrowheads="1"/>
              </p:cNvSpPr>
              <p:nvPr/>
            </p:nvSpPr>
            <p:spPr bwMode="auto">
              <a:xfrm>
                <a:off x="2622" y="2932"/>
                <a:ext cx="11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T</a:t>
                </a:r>
                <a:endParaRPr lang="en-US"/>
              </a:p>
            </p:txBody>
          </p:sp>
          <p:sp>
            <p:nvSpPr>
              <p:cNvPr id="26671" name="Rectangle 49"/>
              <p:cNvSpPr>
                <a:spLocks noChangeArrowheads="1"/>
              </p:cNvSpPr>
              <p:nvPr/>
            </p:nvSpPr>
            <p:spPr bwMode="auto">
              <a:xfrm>
                <a:off x="2688" y="2932"/>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i</a:t>
                </a:r>
                <a:endParaRPr lang="en-US"/>
              </a:p>
            </p:txBody>
          </p:sp>
          <p:sp>
            <p:nvSpPr>
              <p:cNvPr id="26672" name="Rectangle 50"/>
              <p:cNvSpPr>
                <a:spLocks noChangeArrowheads="1"/>
              </p:cNvSpPr>
              <p:nvPr/>
            </p:nvSpPr>
            <p:spPr bwMode="auto">
              <a:xfrm>
                <a:off x="2721" y="2932"/>
                <a:ext cx="136"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m</a:t>
                </a:r>
                <a:endParaRPr lang="en-US"/>
              </a:p>
            </p:txBody>
          </p:sp>
          <p:sp>
            <p:nvSpPr>
              <p:cNvPr id="26673" name="Rectangle 51"/>
              <p:cNvSpPr>
                <a:spLocks noChangeArrowheads="1"/>
              </p:cNvSpPr>
              <p:nvPr/>
            </p:nvSpPr>
            <p:spPr bwMode="auto">
              <a:xfrm>
                <a:off x="2810" y="2932"/>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e</a:t>
                </a:r>
                <a:endParaRPr lang="en-US"/>
              </a:p>
            </p:txBody>
          </p:sp>
          <p:sp>
            <p:nvSpPr>
              <p:cNvPr id="26674" name="Rectangle 52"/>
              <p:cNvSpPr>
                <a:spLocks noChangeArrowheads="1"/>
              </p:cNvSpPr>
              <p:nvPr/>
            </p:nvSpPr>
            <p:spPr bwMode="auto">
              <a:xfrm>
                <a:off x="2862" y="2932"/>
                <a:ext cx="196"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(Y</a:t>
                </a:r>
                <a:endParaRPr lang="en-US"/>
              </a:p>
            </p:txBody>
          </p:sp>
          <p:sp>
            <p:nvSpPr>
              <p:cNvPr id="26675" name="Rectangle 53"/>
              <p:cNvSpPr>
                <a:spLocks noChangeArrowheads="1"/>
              </p:cNvSpPr>
              <p:nvPr/>
            </p:nvSpPr>
            <p:spPr bwMode="auto">
              <a:xfrm>
                <a:off x="3000" y="2932"/>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e</a:t>
                </a:r>
                <a:endParaRPr lang="en-US"/>
              </a:p>
            </p:txBody>
          </p:sp>
          <p:sp>
            <p:nvSpPr>
              <p:cNvPr id="26676" name="Rectangle 54"/>
              <p:cNvSpPr>
                <a:spLocks noChangeArrowheads="1"/>
              </p:cNvSpPr>
              <p:nvPr/>
            </p:nvSpPr>
            <p:spPr bwMode="auto">
              <a:xfrm>
                <a:off x="3052" y="2932"/>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a</a:t>
                </a:r>
                <a:endParaRPr lang="en-US"/>
              </a:p>
            </p:txBody>
          </p:sp>
          <p:sp>
            <p:nvSpPr>
              <p:cNvPr id="26677" name="Rectangle 55"/>
              <p:cNvSpPr>
                <a:spLocks noChangeArrowheads="1"/>
              </p:cNvSpPr>
              <p:nvPr/>
            </p:nvSpPr>
            <p:spPr bwMode="auto">
              <a:xfrm>
                <a:off x="3103" y="2932"/>
                <a:ext cx="122"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r)</a:t>
                </a:r>
                <a:endParaRPr lang="en-US"/>
              </a:p>
            </p:txBody>
          </p:sp>
          <p:sp>
            <p:nvSpPr>
              <p:cNvPr id="26678" name="Rectangle 57"/>
              <p:cNvSpPr>
                <a:spLocks noChangeArrowheads="1"/>
              </p:cNvSpPr>
              <p:nvPr/>
            </p:nvSpPr>
            <p:spPr bwMode="auto">
              <a:xfrm rot="-5400000">
                <a:off x="774" y="2065"/>
                <a:ext cx="0" cy="174"/>
              </a:xfrm>
              <a:prstGeom prst="rect">
                <a:avLst/>
              </a:prstGeom>
              <a:noFill/>
              <a:ln w="9525">
                <a:noFill/>
                <a:miter lim="800000"/>
                <a:headEnd/>
                <a:tailEnd/>
              </a:ln>
            </p:spPr>
            <p:txBody>
              <a:bodyPr wrap="none" lIns="0" tIns="0" rIns="0" bIns="0">
                <a:spAutoFit/>
              </a:bodyPr>
              <a:lstStyle/>
              <a:p>
                <a:endParaRPr lang="en-US"/>
              </a:p>
            </p:txBody>
          </p:sp>
          <p:sp>
            <p:nvSpPr>
              <p:cNvPr id="26679" name="Rectangle 58"/>
              <p:cNvSpPr>
                <a:spLocks noChangeArrowheads="1"/>
              </p:cNvSpPr>
              <p:nvPr/>
            </p:nvSpPr>
            <p:spPr bwMode="auto">
              <a:xfrm rot="-5400000">
                <a:off x="773" y="1991"/>
                <a:ext cx="0" cy="174"/>
              </a:xfrm>
              <a:prstGeom prst="rect">
                <a:avLst/>
              </a:prstGeom>
              <a:noFill/>
              <a:ln w="9525">
                <a:noFill/>
                <a:miter lim="800000"/>
                <a:headEnd/>
                <a:tailEnd/>
              </a:ln>
            </p:spPr>
            <p:txBody>
              <a:bodyPr wrap="none" lIns="0" tIns="0" rIns="0" bIns="0">
                <a:spAutoFit/>
              </a:bodyPr>
              <a:lstStyle/>
              <a:p>
                <a:endParaRPr lang="en-US"/>
              </a:p>
            </p:txBody>
          </p:sp>
          <p:sp>
            <p:nvSpPr>
              <p:cNvPr id="26680" name="Rectangle 60"/>
              <p:cNvSpPr>
                <a:spLocks noChangeArrowheads="1"/>
              </p:cNvSpPr>
              <p:nvPr/>
            </p:nvSpPr>
            <p:spPr bwMode="auto">
              <a:xfrm rot="-5400000">
                <a:off x="524" y="1914"/>
                <a:ext cx="501" cy="174"/>
              </a:xfrm>
              <a:prstGeom prst="rect">
                <a:avLst/>
              </a:prstGeom>
              <a:noFill/>
              <a:ln w="9525">
                <a:noFill/>
                <a:miter lim="800000"/>
                <a:headEnd/>
                <a:tailEnd/>
              </a:ln>
            </p:spPr>
            <p:txBody>
              <a:bodyPr wrap="none" lIns="0" tIns="0" rIns="0" bIns="0">
                <a:spAutoFit/>
              </a:bodyPr>
              <a:lstStyle/>
              <a:p>
                <a:r>
                  <a:rPr lang="en-GB"/>
                  <a:t>Percent</a:t>
                </a:r>
                <a:endParaRPr lang="en-US"/>
              </a:p>
            </p:txBody>
          </p:sp>
          <p:sp>
            <p:nvSpPr>
              <p:cNvPr id="26681" name="Rectangle 61"/>
              <p:cNvSpPr>
                <a:spLocks noChangeArrowheads="1"/>
              </p:cNvSpPr>
              <p:nvPr/>
            </p:nvSpPr>
            <p:spPr bwMode="auto">
              <a:xfrm rot="-5400000">
                <a:off x="775" y="1857"/>
                <a:ext cx="0" cy="174"/>
              </a:xfrm>
              <a:prstGeom prst="rect">
                <a:avLst/>
              </a:prstGeom>
              <a:noFill/>
              <a:ln w="9525">
                <a:noFill/>
                <a:miter lim="800000"/>
                <a:headEnd/>
                <a:tailEnd/>
              </a:ln>
            </p:spPr>
            <p:txBody>
              <a:bodyPr wrap="none" lIns="0" tIns="0" rIns="0" bIns="0">
                <a:spAutoFit/>
              </a:bodyPr>
              <a:lstStyle/>
              <a:p>
                <a:endParaRPr lang="en-US"/>
              </a:p>
            </p:txBody>
          </p:sp>
          <p:sp>
            <p:nvSpPr>
              <p:cNvPr id="26682" name="Rectangle 62"/>
              <p:cNvSpPr>
                <a:spLocks noChangeArrowheads="1"/>
              </p:cNvSpPr>
              <p:nvPr/>
            </p:nvSpPr>
            <p:spPr bwMode="auto">
              <a:xfrm rot="-5400000">
                <a:off x="774" y="1801"/>
                <a:ext cx="0" cy="174"/>
              </a:xfrm>
              <a:prstGeom prst="rect">
                <a:avLst/>
              </a:prstGeom>
              <a:noFill/>
              <a:ln w="9525">
                <a:noFill/>
                <a:miter lim="800000"/>
                <a:headEnd/>
                <a:tailEnd/>
              </a:ln>
            </p:spPr>
            <p:txBody>
              <a:bodyPr wrap="none" lIns="0" tIns="0" rIns="0" bIns="0">
                <a:spAutoFit/>
              </a:bodyPr>
              <a:lstStyle/>
              <a:p>
                <a:endParaRPr lang="en-US"/>
              </a:p>
            </p:txBody>
          </p:sp>
          <p:sp>
            <p:nvSpPr>
              <p:cNvPr id="26683" name="Rectangle 63"/>
              <p:cNvSpPr>
                <a:spLocks noChangeArrowheads="1"/>
              </p:cNvSpPr>
              <p:nvPr/>
            </p:nvSpPr>
            <p:spPr bwMode="auto">
              <a:xfrm rot="-5400000">
                <a:off x="473" y="1984"/>
                <a:ext cx="562" cy="174"/>
              </a:xfrm>
              <a:prstGeom prst="rect">
                <a:avLst/>
              </a:prstGeom>
              <a:noFill/>
              <a:ln w="9525">
                <a:noFill/>
                <a:miter lim="800000"/>
                <a:headEnd/>
                <a:tailEnd/>
              </a:ln>
            </p:spPr>
            <p:txBody>
              <a:bodyPr lIns="0" tIns="0" rIns="0" bIns="0">
                <a:spAutoFit/>
              </a:bodyPr>
              <a:lstStyle/>
              <a:p>
                <a:endParaRPr lang="en-US"/>
              </a:p>
            </p:txBody>
          </p:sp>
          <p:sp>
            <p:nvSpPr>
              <p:cNvPr id="26684" name="Rectangle 64"/>
              <p:cNvSpPr>
                <a:spLocks noChangeArrowheads="1"/>
              </p:cNvSpPr>
              <p:nvPr/>
            </p:nvSpPr>
            <p:spPr bwMode="auto">
              <a:xfrm rot="-5400000">
                <a:off x="775" y="1705"/>
                <a:ext cx="0" cy="174"/>
              </a:xfrm>
              <a:prstGeom prst="rect">
                <a:avLst/>
              </a:prstGeom>
              <a:noFill/>
              <a:ln w="9525">
                <a:noFill/>
                <a:miter lim="800000"/>
                <a:headEnd/>
                <a:tailEnd/>
              </a:ln>
            </p:spPr>
            <p:txBody>
              <a:bodyPr wrap="none" lIns="0" tIns="0" rIns="0" bIns="0">
                <a:spAutoFit/>
              </a:bodyPr>
              <a:lstStyle/>
              <a:p>
                <a:endParaRPr lang="en-US"/>
              </a:p>
            </p:txBody>
          </p:sp>
          <p:sp>
            <p:nvSpPr>
              <p:cNvPr id="26685" name="Rectangle 65"/>
              <p:cNvSpPr>
                <a:spLocks noChangeArrowheads="1"/>
              </p:cNvSpPr>
              <p:nvPr/>
            </p:nvSpPr>
            <p:spPr bwMode="auto">
              <a:xfrm>
                <a:off x="941" y="3105"/>
                <a:ext cx="135"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re</a:t>
                </a:r>
                <a:endParaRPr lang="en-US"/>
              </a:p>
            </p:txBody>
          </p:sp>
          <p:sp>
            <p:nvSpPr>
              <p:cNvPr id="26686" name="Rectangle 66"/>
              <p:cNvSpPr>
                <a:spLocks noChangeArrowheads="1"/>
              </p:cNvSpPr>
              <p:nvPr/>
            </p:nvSpPr>
            <p:spPr bwMode="auto">
              <a:xfrm>
                <a:off x="1030" y="3105"/>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a</a:t>
                </a:r>
                <a:endParaRPr lang="en-US"/>
              </a:p>
            </p:txBody>
          </p:sp>
          <p:sp>
            <p:nvSpPr>
              <p:cNvPr id="26687" name="Rectangle 67"/>
              <p:cNvSpPr>
                <a:spLocks noChangeArrowheads="1"/>
              </p:cNvSpPr>
              <p:nvPr/>
            </p:nvSpPr>
            <p:spPr bwMode="auto">
              <a:xfrm>
                <a:off x="1081" y="3105"/>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l</a:t>
                </a:r>
                <a:endParaRPr lang="en-US"/>
              </a:p>
            </p:txBody>
          </p:sp>
          <p:sp>
            <p:nvSpPr>
              <p:cNvPr id="26688" name="Rectangle 68"/>
              <p:cNvSpPr>
                <a:spLocks noChangeArrowheads="1"/>
              </p:cNvSpPr>
              <p:nvPr/>
            </p:nvSpPr>
            <p:spPr bwMode="auto">
              <a:xfrm>
                <a:off x="1114" y="3105"/>
                <a:ext cx="36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gdp m</a:t>
                </a:r>
                <a:endParaRPr lang="en-US"/>
              </a:p>
            </p:txBody>
          </p:sp>
          <p:sp>
            <p:nvSpPr>
              <p:cNvPr id="26689" name="Rectangle 69"/>
              <p:cNvSpPr>
                <a:spLocks noChangeArrowheads="1"/>
              </p:cNvSpPr>
              <p:nvPr/>
            </p:nvSpPr>
            <p:spPr bwMode="auto">
              <a:xfrm>
                <a:off x="1434" y="3105"/>
                <a:ext cx="370"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p grow</a:t>
                </a:r>
                <a:endParaRPr lang="en-US"/>
              </a:p>
            </p:txBody>
          </p:sp>
          <p:sp>
            <p:nvSpPr>
              <p:cNvPr id="26690" name="Rectangle 70"/>
              <p:cNvSpPr>
                <a:spLocks noChangeArrowheads="1"/>
              </p:cNvSpPr>
              <p:nvPr/>
            </p:nvSpPr>
            <p:spPr bwMode="auto">
              <a:xfrm>
                <a:off x="1757" y="3105"/>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t</a:t>
                </a:r>
                <a:endParaRPr lang="en-US"/>
              </a:p>
            </p:txBody>
          </p:sp>
          <p:sp>
            <p:nvSpPr>
              <p:cNvPr id="26691" name="Rectangle 71"/>
              <p:cNvSpPr>
                <a:spLocks noChangeArrowheads="1"/>
              </p:cNvSpPr>
              <p:nvPr/>
            </p:nvSpPr>
            <p:spPr bwMode="auto">
              <a:xfrm>
                <a:off x="1789" y="3105"/>
                <a:ext cx="222"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h ra</a:t>
                </a:r>
                <a:endParaRPr lang="en-US"/>
              </a:p>
            </p:txBody>
          </p:sp>
          <p:sp>
            <p:nvSpPr>
              <p:cNvPr id="26692" name="Rectangle 72"/>
              <p:cNvSpPr>
                <a:spLocks noChangeArrowheads="1"/>
              </p:cNvSpPr>
              <p:nvPr/>
            </p:nvSpPr>
            <p:spPr bwMode="auto">
              <a:xfrm>
                <a:off x="1965" y="3105"/>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t</a:t>
                </a:r>
                <a:endParaRPr lang="en-US"/>
              </a:p>
            </p:txBody>
          </p:sp>
          <p:sp>
            <p:nvSpPr>
              <p:cNvPr id="26693" name="Rectangle 73"/>
              <p:cNvSpPr>
                <a:spLocks noChangeArrowheads="1"/>
              </p:cNvSpPr>
              <p:nvPr/>
            </p:nvSpPr>
            <p:spPr bwMode="auto">
              <a:xfrm>
                <a:off x="1997" y="3105"/>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e</a:t>
                </a:r>
                <a:endParaRPr lang="en-US"/>
              </a:p>
            </p:txBody>
          </p:sp>
          <p:sp>
            <p:nvSpPr>
              <p:cNvPr id="26694" name="Rectangle 74"/>
              <p:cNvSpPr>
                <a:spLocks noChangeArrowheads="1"/>
              </p:cNvSpPr>
              <p:nvPr/>
            </p:nvSpPr>
            <p:spPr bwMode="auto">
              <a:xfrm>
                <a:off x="2048" y="3105"/>
                <a:ext cx="10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a:t>
                </a:r>
                <a:endParaRPr lang="en-US"/>
              </a:p>
            </p:txBody>
          </p:sp>
          <p:sp>
            <p:nvSpPr>
              <p:cNvPr id="26695" name="Rectangle 75"/>
              <p:cNvSpPr>
                <a:spLocks noChangeArrowheads="1"/>
              </p:cNvSpPr>
              <p:nvPr/>
            </p:nvSpPr>
            <p:spPr bwMode="auto">
              <a:xfrm>
                <a:off x="2109" y="3105"/>
                <a:ext cx="15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G</a:t>
                </a:r>
                <a:endParaRPr lang="en-US"/>
              </a:p>
            </p:txBody>
          </p:sp>
          <p:sp>
            <p:nvSpPr>
              <p:cNvPr id="26696" name="Rectangle 76"/>
              <p:cNvSpPr>
                <a:spLocks noChangeArrowheads="1"/>
              </p:cNvSpPr>
              <p:nvPr/>
            </p:nvSpPr>
            <p:spPr bwMode="auto">
              <a:xfrm>
                <a:off x="2222" y="3105"/>
                <a:ext cx="11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E</a:t>
                </a:r>
                <a:endParaRPr lang="en-US"/>
              </a:p>
            </p:txBody>
          </p:sp>
          <p:sp>
            <p:nvSpPr>
              <p:cNvPr id="26697" name="Rectangle 77"/>
              <p:cNvSpPr>
                <a:spLocks noChangeArrowheads="1"/>
              </p:cNvSpPr>
              <p:nvPr/>
            </p:nvSpPr>
            <p:spPr bwMode="auto">
              <a:xfrm>
                <a:off x="2292" y="3105"/>
                <a:ext cx="259"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2%_</a:t>
                </a:r>
                <a:endParaRPr lang="en-US"/>
              </a:p>
            </p:txBody>
          </p:sp>
          <p:sp>
            <p:nvSpPr>
              <p:cNvPr id="26698" name="Freeform 78"/>
              <p:cNvSpPr>
                <a:spLocks/>
              </p:cNvSpPr>
              <p:nvPr/>
            </p:nvSpPr>
            <p:spPr bwMode="auto">
              <a:xfrm>
                <a:off x="2646" y="3164"/>
                <a:ext cx="1797" cy="1"/>
              </a:xfrm>
              <a:custGeom>
                <a:avLst/>
                <a:gdLst>
                  <a:gd name="T0" fmla="*/ 0 w 2488"/>
                  <a:gd name="T1" fmla="*/ 0 h 1"/>
                  <a:gd name="T2" fmla="*/ 0 w 2488"/>
                  <a:gd name="T3" fmla="*/ 0 h 1"/>
                  <a:gd name="T4" fmla="*/ 1797 w 2488"/>
                  <a:gd name="T5" fmla="*/ 0 h 1"/>
                  <a:gd name="T6" fmla="*/ 0 60000 65536"/>
                  <a:gd name="T7" fmla="*/ 0 60000 65536"/>
                  <a:gd name="T8" fmla="*/ 0 60000 65536"/>
                  <a:gd name="T9" fmla="*/ 0 w 2488"/>
                  <a:gd name="T10" fmla="*/ 0 h 1"/>
                  <a:gd name="T11" fmla="*/ 2488 w 2488"/>
                  <a:gd name="T12" fmla="*/ 1 h 1"/>
                </a:gdLst>
                <a:ahLst/>
                <a:cxnLst>
                  <a:cxn ang="T6">
                    <a:pos x="T0" y="T1"/>
                  </a:cxn>
                  <a:cxn ang="T7">
                    <a:pos x="T2" y="T3"/>
                  </a:cxn>
                  <a:cxn ang="T8">
                    <a:pos x="T4" y="T5"/>
                  </a:cxn>
                </a:cxnLst>
                <a:rect l="T9" t="T10" r="T11" b="T12"/>
                <a:pathLst>
                  <a:path w="2488" h="1">
                    <a:moveTo>
                      <a:pt x="0" y="0"/>
                    </a:moveTo>
                    <a:lnTo>
                      <a:pt x="0" y="0"/>
                    </a:lnTo>
                    <a:lnTo>
                      <a:pt x="2488" y="0"/>
                    </a:lnTo>
                  </a:path>
                </a:pathLst>
              </a:custGeom>
              <a:noFill/>
              <a:ln w="9" cap="rnd">
                <a:solidFill>
                  <a:srgbClr val="0000FF"/>
                </a:solidFill>
                <a:round/>
                <a:headEnd/>
                <a:tailEnd/>
              </a:ln>
            </p:spPr>
            <p:txBody>
              <a:bodyPr/>
              <a:lstStyle/>
              <a:p>
                <a:endParaRPr lang="en-US"/>
              </a:p>
            </p:txBody>
          </p:sp>
          <p:sp>
            <p:nvSpPr>
              <p:cNvPr id="26699" name="Rectangle 79"/>
              <p:cNvSpPr>
                <a:spLocks noChangeArrowheads="1"/>
              </p:cNvSpPr>
              <p:nvPr/>
            </p:nvSpPr>
            <p:spPr bwMode="auto">
              <a:xfrm>
                <a:off x="941" y="3239"/>
                <a:ext cx="135"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re</a:t>
                </a:r>
                <a:endParaRPr lang="en-US"/>
              </a:p>
            </p:txBody>
          </p:sp>
          <p:sp>
            <p:nvSpPr>
              <p:cNvPr id="26700" name="Rectangle 80"/>
              <p:cNvSpPr>
                <a:spLocks noChangeArrowheads="1"/>
              </p:cNvSpPr>
              <p:nvPr/>
            </p:nvSpPr>
            <p:spPr bwMode="auto">
              <a:xfrm>
                <a:off x="1030" y="3239"/>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a</a:t>
                </a:r>
                <a:endParaRPr lang="en-US"/>
              </a:p>
            </p:txBody>
          </p:sp>
          <p:sp>
            <p:nvSpPr>
              <p:cNvPr id="26701" name="Rectangle 81"/>
              <p:cNvSpPr>
                <a:spLocks noChangeArrowheads="1"/>
              </p:cNvSpPr>
              <p:nvPr/>
            </p:nvSpPr>
            <p:spPr bwMode="auto">
              <a:xfrm>
                <a:off x="1081" y="3239"/>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l</a:t>
                </a:r>
                <a:endParaRPr lang="en-US"/>
              </a:p>
            </p:txBody>
          </p:sp>
          <p:sp>
            <p:nvSpPr>
              <p:cNvPr id="26702" name="Rectangle 82"/>
              <p:cNvSpPr>
                <a:spLocks noChangeArrowheads="1"/>
              </p:cNvSpPr>
              <p:nvPr/>
            </p:nvSpPr>
            <p:spPr bwMode="auto">
              <a:xfrm>
                <a:off x="1114" y="3239"/>
                <a:ext cx="36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gdp m</a:t>
                </a:r>
                <a:endParaRPr lang="en-US"/>
              </a:p>
            </p:txBody>
          </p:sp>
          <p:sp>
            <p:nvSpPr>
              <p:cNvPr id="26703" name="Rectangle 83"/>
              <p:cNvSpPr>
                <a:spLocks noChangeArrowheads="1"/>
              </p:cNvSpPr>
              <p:nvPr/>
            </p:nvSpPr>
            <p:spPr bwMode="auto">
              <a:xfrm>
                <a:off x="1434" y="3239"/>
                <a:ext cx="370"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p grow</a:t>
                </a:r>
                <a:endParaRPr lang="en-US"/>
              </a:p>
            </p:txBody>
          </p:sp>
          <p:sp>
            <p:nvSpPr>
              <p:cNvPr id="26704" name="Rectangle 84"/>
              <p:cNvSpPr>
                <a:spLocks noChangeArrowheads="1"/>
              </p:cNvSpPr>
              <p:nvPr/>
            </p:nvSpPr>
            <p:spPr bwMode="auto">
              <a:xfrm>
                <a:off x="1757" y="3239"/>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t</a:t>
                </a:r>
                <a:endParaRPr lang="en-US"/>
              </a:p>
            </p:txBody>
          </p:sp>
          <p:sp>
            <p:nvSpPr>
              <p:cNvPr id="26705" name="Rectangle 85"/>
              <p:cNvSpPr>
                <a:spLocks noChangeArrowheads="1"/>
              </p:cNvSpPr>
              <p:nvPr/>
            </p:nvSpPr>
            <p:spPr bwMode="auto">
              <a:xfrm>
                <a:off x="1789" y="3239"/>
                <a:ext cx="222"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h ra</a:t>
                </a:r>
                <a:endParaRPr lang="en-US"/>
              </a:p>
            </p:txBody>
          </p:sp>
          <p:sp>
            <p:nvSpPr>
              <p:cNvPr id="26706" name="Rectangle 86"/>
              <p:cNvSpPr>
                <a:spLocks noChangeArrowheads="1"/>
              </p:cNvSpPr>
              <p:nvPr/>
            </p:nvSpPr>
            <p:spPr bwMode="auto">
              <a:xfrm>
                <a:off x="1965" y="3239"/>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t</a:t>
                </a:r>
                <a:endParaRPr lang="en-US"/>
              </a:p>
            </p:txBody>
          </p:sp>
          <p:sp>
            <p:nvSpPr>
              <p:cNvPr id="26707" name="Rectangle 87"/>
              <p:cNvSpPr>
                <a:spLocks noChangeArrowheads="1"/>
              </p:cNvSpPr>
              <p:nvPr/>
            </p:nvSpPr>
            <p:spPr bwMode="auto">
              <a:xfrm>
                <a:off x="1997" y="3239"/>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e</a:t>
                </a:r>
                <a:endParaRPr lang="en-US"/>
              </a:p>
            </p:txBody>
          </p:sp>
          <p:sp>
            <p:nvSpPr>
              <p:cNvPr id="26708" name="Rectangle 88"/>
              <p:cNvSpPr>
                <a:spLocks noChangeArrowheads="1"/>
              </p:cNvSpPr>
              <p:nvPr/>
            </p:nvSpPr>
            <p:spPr bwMode="auto">
              <a:xfrm>
                <a:off x="2048" y="3239"/>
                <a:ext cx="10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a:t>
                </a:r>
                <a:endParaRPr lang="en-US"/>
              </a:p>
            </p:txBody>
          </p:sp>
          <p:sp>
            <p:nvSpPr>
              <p:cNvPr id="26709" name="Rectangle 89"/>
              <p:cNvSpPr>
                <a:spLocks noChangeArrowheads="1"/>
              </p:cNvSpPr>
              <p:nvPr/>
            </p:nvSpPr>
            <p:spPr bwMode="auto">
              <a:xfrm>
                <a:off x="2109" y="3239"/>
                <a:ext cx="235"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BA</a:t>
                </a:r>
                <a:endParaRPr lang="en-US"/>
              </a:p>
            </p:txBody>
          </p:sp>
          <p:sp>
            <p:nvSpPr>
              <p:cNvPr id="26710" name="Rectangle 90"/>
              <p:cNvSpPr>
                <a:spLocks noChangeArrowheads="1"/>
              </p:cNvSpPr>
              <p:nvPr/>
            </p:nvSpPr>
            <p:spPr bwMode="auto">
              <a:xfrm>
                <a:off x="2298" y="3239"/>
                <a:ext cx="129"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U</a:t>
                </a:r>
                <a:endParaRPr lang="en-US"/>
              </a:p>
            </p:txBody>
          </p:sp>
          <p:sp>
            <p:nvSpPr>
              <p:cNvPr id="26711" name="Rectangle 91"/>
              <p:cNvSpPr>
                <a:spLocks noChangeArrowheads="1"/>
              </p:cNvSpPr>
              <p:nvPr/>
            </p:nvSpPr>
            <p:spPr bwMode="auto">
              <a:xfrm>
                <a:off x="2381" y="3239"/>
                <a:ext cx="200"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2%</a:t>
                </a:r>
                <a:endParaRPr lang="en-US"/>
              </a:p>
            </p:txBody>
          </p:sp>
          <p:sp>
            <p:nvSpPr>
              <p:cNvPr id="26712" name="Freeform 92"/>
              <p:cNvSpPr>
                <a:spLocks/>
              </p:cNvSpPr>
              <p:nvPr/>
            </p:nvSpPr>
            <p:spPr bwMode="auto">
              <a:xfrm>
                <a:off x="2675" y="3298"/>
                <a:ext cx="1768" cy="1"/>
              </a:xfrm>
              <a:custGeom>
                <a:avLst/>
                <a:gdLst>
                  <a:gd name="T0" fmla="*/ 0 w 2448"/>
                  <a:gd name="T1" fmla="*/ 0 h 1"/>
                  <a:gd name="T2" fmla="*/ 0 w 2448"/>
                  <a:gd name="T3" fmla="*/ 0 h 1"/>
                  <a:gd name="T4" fmla="*/ 1768 w 2448"/>
                  <a:gd name="T5" fmla="*/ 0 h 1"/>
                  <a:gd name="T6" fmla="*/ 0 60000 65536"/>
                  <a:gd name="T7" fmla="*/ 0 60000 65536"/>
                  <a:gd name="T8" fmla="*/ 0 60000 65536"/>
                  <a:gd name="T9" fmla="*/ 0 w 2448"/>
                  <a:gd name="T10" fmla="*/ 0 h 1"/>
                  <a:gd name="T11" fmla="*/ 2448 w 2448"/>
                  <a:gd name="T12" fmla="*/ 1 h 1"/>
                </a:gdLst>
                <a:ahLst/>
                <a:cxnLst>
                  <a:cxn ang="T6">
                    <a:pos x="T0" y="T1"/>
                  </a:cxn>
                  <a:cxn ang="T7">
                    <a:pos x="T2" y="T3"/>
                  </a:cxn>
                  <a:cxn ang="T8">
                    <a:pos x="T4" y="T5"/>
                  </a:cxn>
                </a:cxnLst>
                <a:rect l="T9" t="T10" r="T11" b="T12"/>
                <a:pathLst>
                  <a:path w="2448" h="1">
                    <a:moveTo>
                      <a:pt x="0" y="0"/>
                    </a:moveTo>
                    <a:lnTo>
                      <a:pt x="0" y="0"/>
                    </a:lnTo>
                    <a:lnTo>
                      <a:pt x="2448" y="0"/>
                    </a:lnTo>
                  </a:path>
                </a:pathLst>
              </a:custGeom>
              <a:noFill/>
              <a:ln w="9" cap="rnd">
                <a:solidFill>
                  <a:srgbClr val="FF0000"/>
                </a:solidFill>
                <a:round/>
                <a:headEnd/>
                <a:tailEnd/>
              </a:ln>
            </p:spPr>
            <p:txBody>
              <a:bodyPr/>
              <a:lstStyle/>
              <a:p>
                <a:endParaRPr lang="en-US"/>
              </a:p>
            </p:txBody>
          </p:sp>
          <p:sp>
            <p:nvSpPr>
              <p:cNvPr id="26713" name="Rectangle 93"/>
              <p:cNvSpPr>
                <a:spLocks noChangeArrowheads="1"/>
              </p:cNvSpPr>
              <p:nvPr/>
            </p:nvSpPr>
            <p:spPr bwMode="auto">
              <a:xfrm>
                <a:off x="941" y="3374"/>
                <a:ext cx="135"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re</a:t>
                </a:r>
                <a:endParaRPr lang="en-US"/>
              </a:p>
            </p:txBody>
          </p:sp>
          <p:sp>
            <p:nvSpPr>
              <p:cNvPr id="26714" name="Rectangle 94"/>
              <p:cNvSpPr>
                <a:spLocks noChangeArrowheads="1"/>
              </p:cNvSpPr>
              <p:nvPr/>
            </p:nvSpPr>
            <p:spPr bwMode="auto">
              <a:xfrm>
                <a:off x="1030" y="3374"/>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a</a:t>
                </a:r>
                <a:endParaRPr lang="en-US"/>
              </a:p>
            </p:txBody>
          </p:sp>
          <p:sp>
            <p:nvSpPr>
              <p:cNvPr id="26715" name="Rectangle 95"/>
              <p:cNvSpPr>
                <a:spLocks noChangeArrowheads="1"/>
              </p:cNvSpPr>
              <p:nvPr/>
            </p:nvSpPr>
            <p:spPr bwMode="auto">
              <a:xfrm>
                <a:off x="1081" y="3374"/>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l</a:t>
                </a:r>
                <a:endParaRPr lang="en-US"/>
              </a:p>
            </p:txBody>
          </p:sp>
          <p:sp>
            <p:nvSpPr>
              <p:cNvPr id="26716" name="Rectangle 96"/>
              <p:cNvSpPr>
                <a:spLocks noChangeArrowheads="1"/>
              </p:cNvSpPr>
              <p:nvPr/>
            </p:nvSpPr>
            <p:spPr bwMode="auto">
              <a:xfrm>
                <a:off x="1114" y="3374"/>
                <a:ext cx="36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gdp m</a:t>
                </a:r>
                <a:endParaRPr lang="en-US"/>
              </a:p>
            </p:txBody>
          </p:sp>
          <p:sp>
            <p:nvSpPr>
              <p:cNvPr id="26717" name="Rectangle 97"/>
              <p:cNvSpPr>
                <a:spLocks noChangeArrowheads="1"/>
              </p:cNvSpPr>
              <p:nvPr/>
            </p:nvSpPr>
            <p:spPr bwMode="auto">
              <a:xfrm>
                <a:off x="1434" y="3374"/>
                <a:ext cx="370"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p grow</a:t>
                </a:r>
                <a:endParaRPr lang="en-US"/>
              </a:p>
            </p:txBody>
          </p:sp>
          <p:sp>
            <p:nvSpPr>
              <p:cNvPr id="26718" name="Rectangle 98"/>
              <p:cNvSpPr>
                <a:spLocks noChangeArrowheads="1"/>
              </p:cNvSpPr>
              <p:nvPr/>
            </p:nvSpPr>
            <p:spPr bwMode="auto">
              <a:xfrm>
                <a:off x="1757" y="3374"/>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t</a:t>
                </a:r>
                <a:endParaRPr lang="en-US"/>
              </a:p>
            </p:txBody>
          </p:sp>
          <p:sp>
            <p:nvSpPr>
              <p:cNvPr id="26719" name="Rectangle 99"/>
              <p:cNvSpPr>
                <a:spLocks noChangeArrowheads="1"/>
              </p:cNvSpPr>
              <p:nvPr/>
            </p:nvSpPr>
            <p:spPr bwMode="auto">
              <a:xfrm>
                <a:off x="1789" y="3374"/>
                <a:ext cx="222"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h ra</a:t>
                </a:r>
                <a:endParaRPr lang="en-US"/>
              </a:p>
            </p:txBody>
          </p:sp>
          <p:sp>
            <p:nvSpPr>
              <p:cNvPr id="26720" name="Rectangle 100"/>
              <p:cNvSpPr>
                <a:spLocks noChangeArrowheads="1"/>
              </p:cNvSpPr>
              <p:nvPr/>
            </p:nvSpPr>
            <p:spPr bwMode="auto">
              <a:xfrm>
                <a:off x="1965" y="3374"/>
                <a:ext cx="78"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t</a:t>
                </a:r>
                <a:endParaRPr lang="en-US"/>
              </a:p>
            </p:txBody>
          </p:sp>
          <p:sp>
            <p:nvSpPr>
              <p:cNvPr id="26721" name="Rectangle 101"/>
              <p:cNvSpPr>
                <a:spLocks noChangeArrowheads="1"/>
              </p:cNvSpPr>
              <p:nvPr/>
            </p:nvSpPr>
            <p:spPr bwMode="auto">
              <a:xfrm>
                <a:off x="1997" y="3374"/>
                <a:ext cx="9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e</a:t>
                </a:r>
                <a:endParaRPr lang="en-US"/>
              </a:p>
            </p:txBody>
          </p:sp>
          <p:sp>
            <p:nvSpPr>
              <p:cNvPr id="26722" name="Rectangle 102"/>
              <p:cNvSpPr>
                <a:spLocks noChangeArrowheads="1"/>
              </p:cNvSpPr>
              <p:nvPr/>
            </p:nvSpPr>
            <p:spPr bwMode="auto">
              <a:xfrm>
                <a:off x="2048" y="3374"/>
                <a:ext cx="107"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a:t>
                </a:r>
                <a:endParaRPr lang="en-US"/>
              </a:p>
            </p:txBody>
          </p:sp>
          <p:sp>
            <p:nvSpPr>
              <p:cNvPr id="26723" name="Rectangle 103"/>
              <p:cNvSpPr>
                <a:spLocks noChangeArrowheads="1"/>
              </p:cNvSpPr>
              <p:nvPr/>
            </p:nvSpPr>
            <p:spPr bwMode="auto">
              <a:xfrm>
                <a:off x="2109" y="3374"/>
                <a:ext cx="235"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 BA</a:t>
                </a:r>
                <a:endParaRPr lang="en-US"/>
              </a:p>
            </p:txBody>
          </p:sp>
          <p:sp>
            <p:nvSpPr>
              <p:cNvPr id="26724" name="Rectangle 104"/>
              <p:cNvSpPr>
                <a:spLocks noChangeArrowheads="1"/>
              </p:cNvSpPr>
              <p:nvPr/>
            </p:nvSpPr>
            <p:spPr bwMode="auto">
              <a:xfrm>
                <a:off x="2298" y="3374"/>
                <a:ext cx="129" cy="165"/>
              </a:xfrm>
              <a:prstGeom prst="rect">
                <a:avLst/>
              </a:prstGeom>
              <a:noFill/>
              <a:ln w="9525">
                <a:noFill/>
                <a:miter lim="800000"/>
                <a:headEnd/>
                <a:tailEnd/>
              </a:ln>
            </p:spPr>
            <p:txBody>
              <a:bodyPr wrap="none" lIns="0" tIns="0" rIns="0" bIns="0">
                <a:spAutoFit/>
              </a:bodyPr>
              <a:lstStyle/>
              <a:p>
                <a:r>
                  <a:rPr lang="en-US" sz="1400">
                    <a:solidFill>
                      <a:srgbClr val="000000"/>
                    </a:solidFill>
                    <a:latin typeface="Times New Roman" pitchFamily="18" charset="0"/>
                  </a:rPr>
                  <a:t>U</a:t>
                </a:r>
                <a:endParaRPr lang="en-US"/>
              </a:p>
            </p:txBody>
          </p:sp>
          <p:sp>
            <p:nvSpPr>
              <p:cNvPr id="26725" name="Freeform 105"/>
              <p:cNvSpPr>
                <a:spLocks/>
              </p:cNvSpPr>
              <p:nvPr/>
            </p:nvSpPr>
            <p:spPr bwMode="auto">
              <a:xfrm>
                <a:off x="2521" y="3433"/>
                <a:ext cx="1922" cy="1"/>
              </a:xfrm>
              <a:custGeom>
                <a:avLst/>
                <a:gdLst>
                  <a:gd name="T0" fmla="*/ 0 w 2661"/>
                  <a:gd name="T1" fmla="*/ 0 h 1"/>
                  <a:gd name="T2" fmla="*/ 0 w 2661"/>
                  <a:gd name="T3" fmla="*/ 0 h 1"/>
                  <a:gd name="T4" fmla="*/ 1922 w 2661"/>
                  <a:gd name="T5" fmla="*/ 0 h 1"/>
                  <a:gd name="T6" fmla="*/ 0 60000 65536"/>
                  <a:gd name="T7" fmla="*/ 0 60000 65536"/>
                  <a:gd name="T8" fmla="*/ 0 60000 65536"/>
                  <a:gd name="T9" fmla="*/ 0 w 2661"/>
                  <a:gd name="T10" fmla="*/ 0 h 1"/>
                  <a:gd name="T11" fmla="*/ 2661 w 2661"/>
                  <a:gd name="T12" fmla="*/ 1 h 1"/>
                </a:gdLst>
                <a:ahLst/>
                <a:cxnLst>
                  <a:cxn ang="T6">
                    <a:pos x="T0" y="T1"/>
                  </a:cxn>
                  <a:cxn ang="T7">
                    <a:pos x="T2" y="T3"/>
                  </a:cxn>
                  <a:cxn ang="T8">
                    <a:pos x="T4" y="T5"/>
                  </a:cxn>
                </a:cxnLst>
                <a:rect l="T9" t="T10" r="T11" b="T12"/>
                <a:pathLst>
                  <a:path w="2661" h="1">
                    <a:moveTo>
                      <a:pt x="0" y="0"/>
                    </a:moveTo>
                    <a:lnTo>
                      <a:pt x="0" y="0"/>
                    </a:lnTo>
                    <a:lnTo>
                      <a:pt x="2661" y="0"/>
                    </a:lnTo>
                  </a:path>
                </a:pathLst>
              </a:custGeom>
              <a:noFill/>
              <a:ln w="9" cap="rnd">
                <a:solidFill>
                  <a:srgbClr val="008000"/>
                </a:solidFill>
                <a:round/>
                <a:headEnd/>
                <a:tailEnd/>
              </a:ln>
            </p:spPr>
            <p:txBody>
              <a:bodyPr/>
              <a:lstStyle/>
              <a:p>
                <a:endParaRPr lang="en-US"/>
              </a:p>
            </p:txBody>
          </p:sp>
        </p:grpSp>
      </p:grpSp>
      <p:sp>
        <p:nvSpPr>
          <p:cNvPr id="102" name="Date Placeholder 101"/>
          <p:cNvSpPr>
            <a:spLocks noGrp="1"/>
          </p:cNvSpPr>
          <p:nvPr>
            <p:ph type="dt" sz="half" idx="10"/>
          </p:nvPr>
        </p:nvSpPr>
        <p:spPr/>
        <p:txBody>
          <a:bodyPr/>
          <a:lstStyle/>
          <a:p>
            <a:fld id="{E7279DEC-EA41-4C58-863F-CCC4BE49561C}" type="datetime1">
              <a:rPr lang="en-US" smtClean="0"/>
              <a:pPr/>
              <a:t>05/11/2012</a:t>
            </a:fld>
            <a:endParaRPr lang="en-GB"/>
          </a:p>
        </p:txBody>
      </p:sp>
      <p:sp>
        <p:nvSpPr>
          <p:cNvPr id="103" name="Slide Number Placeholder 102"/>
          <p:cNvSpPr>
            <a:spLocks noGrp="1"/>
          </p:cNvSpPr>
          <p:nvPr>
            <p:ph type="sldNum" sz="quarter" idx="12"/>
          </p:nvPr>
        </p:nvSpPr>
        <p:spPr/>
        <p:txBody>
          <a:bodyPr/>
          <a:lstStyle/>
          <a:p>
            <a:fld id="{EE00A2DC-3C27-4542-BA4D-2BD941634946}" type="slidenum">
              <a:rPr lang="en-GB" smtClean="0"/>
              <a:pPr/>
              <a:t>18</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sz="3200" b="1" dirty="0" smtClean="0">
                <a:latin typeface="+mn-lt"/>
              </a:rPr>
              <a:t>Average Agricultural Yield under GE scenarios</a:t>
            </a:r>
            <a:endParaRPr lang="sv-SE" sz="3200" b="1" dirty="0">
              <a:latin typeface="+mn-lt"/>
            </a:endParaRPr>
          </a:p>
        </p:txBody>
      </p:sp>
      <p:sp>
        <p:nvSpPr>
          <p:cNvPr id="3" name="Date Placeholder 2"/>
          <p:cNvSpPr>
            <a:spLocks noGrp="1"/>
          </p:cNvSpPr>
          <p:nvPr>
            <p:ph type="dt" sz="half" idx="10"/>
          </p:nvPr>
        </p:nvSpPr>
        <p:spPr/>
        <p:txBody>
          <a:bodyPr/>
          <a:lstStyle/>
          <a:p>
            <a:fld id="{154E0B85-1B13-4113-9F9B-C4173E4E4869}" type="datetime1">
              <a:rPr lang="en-US" smtClean="0"/>
              <a:pPr/>
              <a:t>05/11/2012</a:t>
            </a:fld>
            <a:endParaRPr lang="en-GB"/>
          </a:p>
        </p:txBody>
      </p:sp>
      <p:sp>
        <p:nvSpPr>
          <p:cNvPr id="4" name="Slide Number Placeholder 3"/>
          <p:cNvSpPr>
            <a:spLocks noGrp="1"/>
          </p:cNvSpPr>
          <p:nvPr>
            <p:ph type="sldNum" sz="quarter" idx="12"/>
          </p:nvPr>
        </p:nvSpPr>
        <p:spPr/>
        <p:txBody>
          <a:bodyPr/>
          <a:lstStyle/>
          <a:p>
            <a:fld id="{EE00A2DC-3C27-4542-BA4D-2BD941634946}" type="slidenum">
              <a:rPr lang="en-GB" smtClean="0"/>
              <a:pPr/>
              <a:t>19</a:t>
            </a:fld>
            <a:endParaRPr lang="en-GB"/>
          </a:p>
        </p:txBody>
      </p:sp>
      <p:pic>
        <p:nvPicPr>
          <p:cNvPr id="6" name="Content Placeholder 5"/>
          <p:cNvPicPr>
            <a:picLocks noGrp="1"/>
          </p:cNvPicPr>
          <p:nvPr>
            <p:ph sz="quarter" idx="1"/>
          </p:nvPr>
        </p:nvPicPr>
        <p:blipFill>
          <a:blip r:embed="rId3" cstate="print"/>
          <a:srcRect/>
          <a:stretch>
            <a:fillRect/>
          </a:stretch>
        </p:blipFill>
        <p:spPr bwMode="auto">
          <a:xfrm>
            <a:off x="1352550" y="1400175"/>
            <a:ext cx="6438900" cy="4514850"/>
          </a:xfrm>
          <a:prstGeom prst="rect">
            <a:avLst/>
          </a:prstGeom>
          <a:noFill/>
          <a:ln w="9525">
            <a:solidFill>
              <a:schemeClr val="accent1"/>
            </a:solidFill>
            <a:miter lim="800000"/>
            <a:headEnd/>
            <a:tailEnd/>
          </a:ln>
        </p:spPr>
      </p:pic>
    </p:spTree>
  </p:cSld>
  <p:clrMapOvr>
    <a:masterClrMapping/>
  </p:clrMapOvr>
  <p:transition>
    <p:zoom dir="in"/>
    <p:sndAc>
      <p:stSnd>
        <p:snd r:embed="rId2" name="arrow.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eaLnBrk="1" fontAlgn="auto" hangingPunct="1">
              <a:spcAft>
                <a:spcPts val="0"/>
              </a:spcAft>
              <a:defRPr/>
            </a:pPr>
            <a:r>
              <a:rPr lang="en-US" sz="3200" b="1" dirty="0" smtClean="0">
                <a:latin typeface="+mn-lt"/>
              </a:rPr>
              <a:t>Presentation Outline</a:t>
            </a:r>
            <a:endParaRPr lang="en-US" sz="3200" b="1" dirty="0">
              <a:latin typeface="+mn-lt"/>
            </a:endParaRPr>
          </a:p>
        </p:txBody>
      </p:sp>
      <p:sp>
        <p:nvSpPr>
          <p:cNvPr id="7171" name="Content Placeholder 2"/>
          <p:cNvSpPr>
            <a:spLocks noGrp="1"/>
          </p:cNvSpPr>
          <p:nvPr>
            <p:ph idx="1"/>
          </p:nvPr>
        </p:nvSpPr>
        <p:spPr>
          <a:xfrm>
            <a:off x="228600" y="1219200"/>
            <a:ext cx="8686800" cy="4724400"/>
          </a:xfrm>
        </p:spPr>
        <p:txBody>
          <a:bodyPr>
            <a:normAutofit/>
          </a:bodyPr>
          <a:lstStyle/>
          <a:p>
            <a:pPr marL="339725" indent="-233363" algn="just"/>
            <a:r>
              <a:rPr lang="en-US" sz="3600" dirty="0" smtClean="0"/>
              <a:t> Introduction;</a:t>
            </a:r>
          </a:p>
          <a:p>
            <a:pPr marL="339725" indent="-233363" algn="just">
              <a:buNone/>
            </a:pPr>
            <a:endParaRPr lang="en-US" sz="2000" dirty="0" smtClean="0"/>
          </a:p>
          <a:p>
            <a:pPr marL="339725" indent="-233363" algn="just"/>
            <a:r>
              <a:rPr lang="en-US" sz="3600" dirty="0" smtClean="0"/>
              <a:t> Rationale for Green Economy;</a:t>
            </a:r>
          </a:p>
          <a:p>
            <a:pPr marL="339725" indent="-233363" algn="just">
              <a:buNone/>
            </a:pPr>
            <a:endParaRPr lang="en-US" sz="2000" dirty="0" smtClean="0"/>
          </a:p>
          <a:p>
            <a:pPr marL="339725" indent="-233363" algn="just"/>
            <a:r>
              <a:rPr lang="en-US" sz="3600" dirty="0" smtClean="0"/>
              <a:t> Green Economy Scoping Study in Kenya;</a:t>
            </a:r>
          </a:p>
          <a:p>
            <a:pPr marL="339725" indent="-233363" algn="just">
              <a:buNone/>
            </a:pPr>
            <a:endParaRPr lang="en-US" sz="2000" dirty="0" smtClean="0"/>
          </a:p>
          <a:p>
            <a:pPr marL="339725" indent="-233363" algn="just"/>
            <a:r>
              <a:rPr lang="en-US" sz="3600" dirty="0" smtClean="0"/>
              <a:t> Enabling Conditions for Green Economy.</a:t>
            </a:r>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2</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a:defRPr/>
            </a:pPr>
            <a:r>
              <a:rPr lang="en-US" sz="3200" b="1" dirty="0" smtClean="0">
                <a:latin typeface="+mn-lt"/>
              </a:rPr>
              <a:t>Conclusion</a:t>
            </a:r>
            <a:endParaRPr lang="en-US" sz="3200" b="1" dirty="0">
              <a:latin typeface="+mn-lt"/>
            </a:endParaRPr>
          </a:p>
        </p:txBody>
      </p:sp>
      <p:sp>
        <p:nvSpPr>
          <p:cNvPr id="7171" name="Content Placeholder 2"/>
          <p:cNvSpPr>
            <a:spLocks noGrp="1"/>
          </p:cNvSpPr>
          <p:nvPr>
            <p:ph idx="1"/>
          </p:nvPr>
        </p:nvSpPr>
        <p:spPr>
          <a:xfrm>
            <a:off x="152400" y="1219200"/>
            <a:ext cx="8839200" cy="4800600"/>
          </a:xfrm>
        </p:spPr>
        <p:txBody>
          <a:bodyPr>
            <a:normAutofit/>
          </a:bodyPr>
          <a:lstStyle/>
          <a:p>
            <a:pPr>
              <a:buNone/>
            </a:pPr>
            <a:r>
              <a:rPr lang="en-US" sz="3200" dirty="0" smtClean="0">
                <a:ea typeface="+mj-ea"/>
                <a:cs typeface="+mj-cs"/>
              </a:rPr>
              <a:t>Requirements for Green Economy:</a:t>
            </a:r>
            <a:r>
              <a:rPr lang="en-US" sz="3200" dirty="0" smtClean="0"/>
              <a:t> </a:t>
            </a:r>
          </a:p>
          <a:p>
            <a:pPr marL="574675" indent="-234950"/>
            <a:r>
              <a:rPr lang="en-US" sz="3400" dirty="0" smtClean="0"/>
              <a:t>Sustainable i</a:t>
            </a:r>
            <a:r>
              <a:rPr lang="en-US" sz="3200" dirty="0" smtClean="0"/>
              <a:t>nvestment in natural capital;</a:t>
            </a:r>
          </a:p>
          <a:p>
            <a:pPr marL="574675" indent="-234950">
              <a:buNone/>
            </a:pPr>
            <a:endParaRPr lang="en-US" sz="1200" dirty="0" smtClean="0"/>
          </a:p>
          <a:p>
            <a:pPr marL="574675" indent="-234950"/>
            <a:r>
              <a:rPr lang="en-US" sz="3200" dirty="0" smtClean="0"/>
              <a:t>Promotion of resource and energy efficiency;</a:t>
            </a:r>
          </a:p>
          <a:p>
            <a:pPr marL="574675" indent="-234950">
              <a:buNone/>
            </a:pPr>
            <a:endParaRPr lang="en-US" sz="1400" dirty="0" smtClean="0"/>
          </a:p>
          <a:p>
            <a:pPr marL="574675" indent="-234950"/>
            <a:r>
              <a:rPr lang="en-US" sz="3200" dirty="0" smtClean="0"/>
              <a:t>Creation of enabling conditions.</a:t>
            </a:r>
            <a:endParaRPr lang="en-US" sz="3200" dirty="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20</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Freeform 5"/>
          <p:cNvSpPr>
            <a:spLocks/>
          </p:cNvSpPr>
          <p:nvPr/>
        </p:nvSpPr>
        <p:spPr bwMode="auto">
          <a:xfrm>
            <a:off x="328613" y="1825625"/>
            <a:ext cx="8518525" cy="4079875"/>
          </a:xfrm>
          <a:custGeom>
            <a:avLst/>
            <a:gdLst>
              <a:gd name="T0" fmla="*/ 0 w 4461"/>
              <a:gd name="T1" fmla="*/ 0 h 2346"/>
              <a:gd name="T2" fmla="*/ 0 w 4461"/>
              <a:gd name="T3" fmla="*/ 2147483647 h 2346"/>
              <a:gd name="T4" fmla="*/ 2147483647 w 4461"/>
              <a:gd name="T5" fmla="*/ 2147483647 h 2346"/>
              <a:gd name="T6" fmla="*/ 0 60000 65536"/>
              <a:gd name="T7" fmla="*/ 0 60000 65536"/>
              <a:gd name="T8" fmla="*/ 0 60000 65536"/>
              <a:gd name="T9" fmla="*/ 0 w 4461"/>
              <a:gd name="T10" fmla="*/ 0 h 2346"/>
              <a:gd name="T11" fmla="*/ 4461 w 4461"/>
              <a:gd name="T12" fmla="*/ 2346 h 2346"/>
            </a:gdLst>
            <a:ahLst/>
            <a:cxnLst>
              <a:cxn ang="T6">
                <a:pos x="T0" y="T1"/>
              </a:cxn>
              <a:cxn ang="T7">
                <a:pos x="T2" y="T3"/>
              </a:cxn>
              <a:cxn ang="T8">
                <a:pos x="T4" y="T5"/>
              </a:cxn>
            </a:cxnLst>
            <a:rect l="T9" t="T10" r="T11" b="T12"/>
            <a:pathLst>
              <a:path w="4461" h="2346">
                <a:moveTo>
                  <a:pt x="0" y="0"/>
                </a:moveTo>
                <a:lnTo>
                  <a:pt x="0" y="2346"/>
                </a:lnTo>
                <a:lnTo>
                  <a:pt x="4461" y="2346"/>
                </a:lnTo>
              </a:path>
            </a:pathLst>
          </a:custGeom>
          <a:noFill/>
          <a:ln w="9525">
            <a:solidFill>
              <a:schemeClr val="tx1"/>
            </a:solidFill>
            <a:round/>
            <a:headEnd type="triangle" w="med" len="med"/>
            <a:tailEnd type="triangle" w="med" len="med"/>
          </a:ln>
        </p:spPr>
        <p:txBody>
          <a:bodyPr lIns="93296" tIns="46648" rIns="93296" bIns="46648"/>
          <a:lstStyle/>
          <a:p>
            <a:endParaRPr lang="en-US"/>
          </a:p>
        </p:txBody>
      </p:sp>
      <p:sp>
        <p:nvSpPr>
          <p:cNvPr id="16388" name="Rectangle 10"/>
          <p:cNvSpPr>
            <a:spLocks noChangeArrowheads="1"/>
          </p:cNvSpPr>
          <p:nvPr/>
        </p:nvSpPr>
        <p:spPr bwMode="auto">
          <a:xfrm>
            <a:off x="406400" y="4141788"/>
            <a:ext cx="1619250" cy="1711325"/>
          </a:xfrm>
          <a:prstGeom prst="rect">
            <a:avLst/>
          </a:prstGeom>
          <a:noFill/>
          <a:ln w="9525">
            <a:noFill/>
            <a:miter lim="800000"/>
            <a:headEnd/>
            <a:tailEnd/>
          </a:ln>
        </p:spPr>
        <p:txBody>
          <a:bodyPr lIns="3887" tIns="0" rIns="3887" bIns="0">
            <a:spAutoFit/>
          </a:bodyPr>
          <a:lstStyle/>
          <a:p>
            <a:pPr marL="146050" lvl="1" indent="-144463" defTabSz="912813" latinLnBrk="1">
              <a:buSzPct val="120000"/>
              <a:buFontTx/>
              <a:buChar char="•"/>
            </a:pPr>
            <a:r>
              <a:rPr kumimoji="1" lang="en-US" altLang="ko-KR" sz="1600">
                <a:latin typeface="Myriad Pro Semibold"/>
                <a:ea typeface="Gulim" pitchFamily="34" charset="-127"/>
              </a:rPr>
              <a:t>Development strategies</a:t>
            </a:r>
          </a:p>
          <a:p>
            <a:pPr marL="146050" lvl="1" indent="-144463" defTabSz="912813" latinLnBrk="1">
              <a:buSzPct val="120000"/>
              <a:buFontTx/>
              <a:buChar char="•"/>
            </a:pPr>
            <a:r>
              <a:rPr kumimoji="1" lang="en-US" altLang="ko-KR" sz="1600">
                <a:latin typeface="Myriad Pro Semibold"/>
                <a:ea typeface="Gulim" pitchFamily="34" charset="-127"/>
              </a:rPr>
              <a:t>Laws and standards</a:t>
            </a:r>
          </a:p>
          <a:p>
            <a:pPr marL="146050" lvl="1" indent="-144463" defTabSz="912813" latinLnBrk="1">
              <a:buSzPct val="120000"/>
              <a:buFontTx/>
              <a:buChar char="•"/>
            </a:pPr>
            <a:r>
              <a:rPr kumimoji="1" lang="en-US" altLang="ko-KR" sz="1600">
                <a:latin typeface="Myriad Pro Semibold"/>
                <a:ea typeface="Gulim" pitchFamily="34" charset="-127"/>
              </a:rPr>
              <a:t>International policy architecture</a:t>
            </a:r>
          </a:p>
        </p:txBody>
      </p:sp>
      <p:sp>
        <p:nvSpPr>
          <p:cNvPr id="16389" name="Rectangle 11"/>
          <p:cNvSpPr>
            <a:spLocks noChangeArrowheads="1"/>
          </p:cNvSpPr>
          <p:nvPr/>
        </p:nvSpPr>
        <p:spPr bwMode="auto">
          <a:xfrm>
            <a:off x="2098675" y="3841750"/>
            <a:ext cx="1622425" cy="182563"/>
          </a:xfrm>
          <a:prstGeom prst="rect">
            <a:avLst/>
          </a:prstGeom>
          <a:noFill/>
          <a:ln w="9525">
            <a:noFill/>
            <a:miter lim="800000"/>
            <a:headEnd/>
            <a:tailEnd/>
          </a:ln>
        </p:spPr>
        <p:txBody>
          <a:bodyPr lIns="3887" tIns="0" rIns="3887" bIns="0">
            <a:spAutoFit/>
          </a:bodyPr>
          <a:lstStyle/>
          <a:p>
            <a:pPr marL="146050" lvl="1" indent="-144463" defTabSz="912813" latinLnBrk="1">
              <a:buSzPct val="120000"/>
              <a:buFontTx/>
              <a:buChar char="•"/>
            </a:pPr>
            <a:endParaRPr kumimoji="1" lang="en-US" altLang="ko-KR" sz="1200">
              <a:latin typeface="Corbel" pitchFamily="34" charset="0"/>
              <a:ea typeface="Gulim" pitchFamily="34" charset="-127"/>
            </a:endParaRPr>
          </a:p>
        </p:txBody>
      </p:sp>
      <p:sp>
        <p:nvSpPr>
          <p:cNvPr id="16390" name="Rectangle 12"/>
          <p:cNvSpPr>
            <a:spLocks noChangeArrowheads="1"/>
          </p:cNvSpPr>
          <p:nvPr/>
        </p:nvSpPr>
        <p:spPr bwMode="auto">
          <a:xfrm>
            <a:off x="2195513" y="3644900"/>
            <a:ext cx="1619250" cy="2200275"/>
          </a:xfrm>
          <a:prstGeom prst="rect">
            <a:avLst/>
          </a:prstGeom>
          <a:noFill/>
          <a:ln w="9525" algn="ctr">
            <a:noFill/>
            <a:miter lim="800000"/>
            <a:headEnd/>
            <a:tailEnd/>
          </a:ln>
        </p:spPr>
        <p:txBody>
          <a:bodyPr lIns="3887" tIns="0" rIns="3887" bIns="0">
            <a:spAutoFit/>
          </a:bodyPr>
          <a:lstStyle/>
          <a:p>
            <a:pPr marL="146050" lvl="1" indent="-144463" defTabSz="912813" latinLnBrk="1">
              <a:buSzPct val="120000"/>
              <a:buFontTx/>
              <a:buChar char="•"/>
            </a:pPr>
            <a:r>
              <a:rPr kumimoji="1" lang="en-US" altLang="ko-KR" sz="1600" dirty="0">
                <a:latin typeface="Myriad Pro Semibold"/>
                <a:ea typeface="Gulim" pitchFamily="34" charset="-127"/>
              </a:rPr>
              <a:t>Government policies and infrastructure can encourage private sector to invest in environmentally sustainable ventures</a:t>
            </a:r>
          </a:p>
        </p:txBody>
      </p:sp>
      <p:sp>
        <p:nvSpPr>
          <p:cNvPr id="16391" name="Rectangle 13"/>
          <p:cNvSpPr>
            <a:spLocks noChangeArrowheads="1"/>
          </p:cNvSpPr>
          <p:nvPr/>
        </p:nvSpPr>
        <p:spPr bwMode="auto">
          <a:xfrm>
            <a:off x="3995738" y="3357563"/>
            <a:ext cx="1622425" cy="1222375"/>
          </a:xfrm>
          <a:prstGeom prst="rect">
            <a:avLst/>
          </a:prstGeom>
          <a:noFill/>
          <a:ln w="9525" algn="ctr">
            <a:noFill/>
            <a:miter lim="800000"/>
            <a:headEnd/>
            <a:tailEnd/>
          </a:ln>
        </p:spPr>
        <p:txBody>
          <a:bodyPr lIns="3887" tIns="0" rIns="3887" bIns="0">
            <a:spAutoFit/>
          </a:bodyPr>
          <a:lstStyle/>
          <a:p>
            <a:pPr marL="146050" lvl="1" indent="-144463" defTabSz="912813" latinLnBrk="1">
              <a:buSzPct val="120000"/>
              <a:buFontTx/>
              <a:buChar char="•"/>
            </a:pPr>
            <a:r>
              <a:rPr kumimoji="1" lang="en-US" altLang="ko-KR" sz="1600">
                <a:latin typeface="Myriad Pro Semibold"/>
                <a:ea typeface="Gulim" pitchFamily="34" charset="-127"/>
              </a:rPr>
              <a:t>Create and stimulate markets for green goods and services</a:t>
            </a:r>
          </a:p>
        </p:txBody>
      </p:sp>
      <p:grpSp>
        <p:nvGrpSpPr>
          <p:cNvPr id="2" name="Group 14"/>
          <p:cNvGrpSpPr>
            <a:grpSpLocks/>
          </p:cNvGrpSpPr>
          <p:nvPr/>
        </p:nvGrpSpPr>
        <p:grpSpPr bwMode="auto">
          <a:xfrm>
            <a:off x="344488" y="2413000"/>
            <a:ext cx="8393112" cy="1684338"/>
            <a:chOff x="213" y="1008"/>
            <a:chExt cx="5182" cy="1039"/>
          </a:xfrm>
        </p:grpSpPr>
        <p:sp>
          <p:nvSpPr>
            <p:cNvPr id="16407" name="Freeform 15"/>
            <p:cNvSpPr>
              <a:spLocks/>
            </p:cNvSpPr>
            <p:nvPr/>
          </p:nvSpPr>
          <p:spPr bwMode="auto">
            <a:xfrm>
              <a:off x="213" y="1793"/>
              <a:ext cx="1070" cy="254"/>
            </a:xfrm>
            <a:custGeom>
              <a:avLst/>
              <a:gdLst>
                <a:gd name="T0" fmla="*/ 0 w 1849"/>
                <a:gd name="T1" fmla="*/ 0 h 726"/>
                <a:gd name="T2" fmla="*/ 1 w 1849"/>
                <a:gd name="T3" fmla="*/ 0 h 726"/>
                <a:gd name="T4" fmla="*/ 1 w 1849"/>
                <a:gd name="T5" fmla="*/ 0 h 726"/>
                <a:gd name="T6" fmla="*/ 1 w 1849"/>
                <a:gd name="T7" fmla="*/ 0 h 726"/>
                <a:gd name="T8" fmla="*/ 0 60000 65536"/>
                <a:gd name="T9" fmla="*/ 0 60000 65536"/>
                <a:gd name="T10" fmla="*/ 0 60000 65536"/>
                <a:gd name="T11" fmla="*/ 0 60000 65536"/>
                <a:gd name="T12" fmla="*/ 0 w 1849"/>
                <a:gd name="T13" fmla="*/ 0 h 726"/>
                <a:gd name="T14" fmla="*/ 1849 w 1849"/>
                <a:gd name="T15" fmla="*/ 726 h 726"/>
              </a:gdLst>
              <a:ahLst/>
              <a:cxnLst>
                <a:cxn ang="T8">
                  <a:pos x="T0" y="T1"/>
                </a:cxn>
                <a:cxn ang="T9">
                  <a:pos x="T2" y="T3"/>
                </a:cxn>
                <a:cxn ang="T10">
                  <a:pos x="T4" y="T5"/>
                </a:cxn>
                <a:cxn ang="T11">
                  <a:pos x="T6" y="T7"/>
                </a:cxn>
              </a:cxnLst>
              <a:rect l="T12" t="T13" r="T14" b="T15"/>
              <a:pathLst>
                <a:path w="1849" h="726">
                  <a:moveTo>
                    <a:pt x="0" y="726"/>
                  </a:moveTo>
                  <a:cubicBezTo>
                    <a:pt x="167" y="557"/>
                    <a:pt x="334" y="388"/>
                    <a:pt x="537" y="272"/>
                  </a:cubicBezTo>
                  <a:cubicBezTo>
                    <a:pt x="740" y="156"/>
                    <a:pt x="1002" y="56"/>
                    <a:pt x="1221" y="28"/>
                  </a:cubicBezTo>
                  <a:cubicBezTo>
                    <a:pt x="1440" y="0"/>
                    <a:pt x="1695" y="56"/>
                    <a:pt x="1849" y="105"/>
                  </a:cubicBezTo>
                </a:path>
              </a:pathLst>
            </a:custGeom>
            <a:noFill/>
            <a:ln w="9525">
              <a:solidFill>
                <a:schemeClr val="hlink"/>
              </a:solidFill>
              <a:round/>
              <a:headEnd/>
              <a:tailEnd/>
            </a:ln>
            <a:scene3d>
              <a:camera prst="legacyObliqueTopRight"/>
              <a:lightRig rig="legacyFlat3" dir="b"/>
            </a:scene3d>
            <a:sp3d extrusionH="227000" prstMaterial="legacyMatte">
              <a:bevelT w="13500" h="13500" prst="angle"/>
              <a:bevelB w="13500" h="13500" prst="angle"/>
              <a:extrusionClr>
                <a:schemeClr val="hlink"/>
              </a:extrusionClr>
            </a:sp3d>
          </p:spPr>
          <p:txBody>
            <a:bodyPr wrap="none" anchor="ctr">
              <a:flatTx/>
            </a:bodyPr>
            <a:lstStyle/>
            <a:p>
              <a:endParaRPr lang="en-US"/>
            </a:p>
          </p:txBody>
        </p:sp>
        <p:sp>
          <p:nvSpPr>
            <p:cNvPr id="16408" name="Freeform 16"/>
            <p:cNvSpPr>
              <a:spLocks/>
            </p:cNvSpPr>
            <p:nvPr/>
          </p:nvSpPr>
          <p:spPr bwMode="auto">
            <a:xfrm>
              <a:off x="1238" y="1598"/>
              <a:ext cx="1070" cy="252"/>
            </a:xfrm>
            <a:custGeom>
              <a:avLst/>
              <a:gdLst>
                <a:gd name="T0" fmla="*/ 0 w 1849"/>
                <a:gd name="T1" fmla="*/ 0 h 726"/>
                <a:gd name="T2" fmla="*/ 1 w 1849"/>
                <a:gd name="T3" fmla="*/ 0 h 726"/>
                <a:gd name="T4" fmla="*/ 1 w 1849"/>
                <a:gd name="T5" fmla="*/ 0 h 726"/>
                <a:gd name="T6" fmla="*/ 1 w 1849"/>
                <a:gd name="T7" fmla="*/ 0 h 726"/>
                <a:gd name="T8" fmla="*/ 0 60000 65536"/>
                <a:gd name="T9" fmla="*/ 0 60000 65536"/>
                <a:gd name="T10" fmla="*/ 0 60000 65536"/>
                <a:gd name="T11" fmla="*/ 0 60000 65536"/>
                <a:gd name="T12" fmla="*/ 0 w 1849"/>
                <a:gd name="T13" fmla="*/ 0 h 726"/>
                <a:gd name="T14" fmla="*/ 1849 w 1849"/>
                <a:gd name="T15" fmla="*/ 726 h 726"/>
              </a:gdLst>
              <a:ahLst/>
              <a:cxnLst>
                <a:cxn ang="T8">
                  <a:pos x="T0" y="T1"/>
                </a:cxn>
                <a:cxn ang="T9">
                  <a:pos x="T2" y="T3"/>
                </a:cxn>
                <a:cxn ang="T10">
                  <a:pos x="T4" y="T5"/>
                </a:cxn>
                <a:cxn ang="T11">
                  <a:pos x="T6" y="T7"/>
                </a:cxn>
              </a:cxnLst>
              <a:rect l="T12" t="T13" r="T14" b="T15"/>
              <a:pathLst>
                <a:path w="1849" h="726">
                  <a:moveTo>
                    <a:pt x="0" y="726"/>
                  </a:moveTo>
                  <a:cubicBezTo>
                    <a:pt x="167" y="557"/>
                    <a:pt x="334" y="388"/>
                    <a:pt x="537" y="272"/>
                  </a:cubicBezTo>
                  <a:cubicBezTo>
                    <a:pt x="740" y="156"/>
                    <a:pt x="1002" y="56"/>
                    <a:pt x="1221" y="28"/>
                  </a:cubicBezTo>
                  <a:cubicBezTo>
                    <a:pt x="1440" y="0"/>
                    <a:pt x="1695" y="56"/>
                    <a:pt x="1849" y="105"/>
                  </a:cubicBezTo>
                </a:path>
              </a:pathLst>
            </a:custGeom>
            <a:noFill/>
            <a:ln w="9525">
              <a:solidFill>
                <a:schemeClr val="hlink"/>
              </a:solidFill>
              <a:round/>
              <a:headEnd/>
              <a:tailEnd/>
            </a:ln>
            <a:scene3d>
              <a:camera prst="legacyObliqueTopRight"/>
              <a:lightRig rig="legacyFlat3" dir="b"/>
            </a:scene3d>
            <a:sp3d extrusionH="227000" prstMaterial="legacyMatte">
              <a:bevelT w="13500" h="13500" prst="angle"/>
              <a:bevelB w="13500" h="13500" prst="angle"/>
              <a:extrusionClr>
                <a:schemeClr val="hlink"/>
              </a:extrusionClr>
            </a:sp3d>
          </p:spPr>
          <p:txBody>
            <a:bodyPr wrap="none" anchor="ctr">
              <a:flatTx/>
            </a:bodyPr>
            <a:lstStyle/>
            <a:p>
              <a:endParaRPr lang="en-US"/>
            </a:p>
          </p:txBody>
        </p:sp>
        <p:sp>
          <p:nvSpPr>
            <p:cNvPr id="16409" name="Freeform 17"/>
            <p:cNvSpPr>
              <a:spLocks/>
            </p:cNvSpPr>
            <p:nvPr/>
          </p:nvSpPr>
          <p:spPr bwMode="auto">
            <a:xfrm>
              <a:off x="2263" y="1401"/>
              <a:ext cx="1070" cy="253"/>
            </a:xfrm>
            <a:custGeom>
              <a:avLst/>
              <a:gdLst>
                <a:gd name="T0" fmla="*/ 0 w 1849"/>
                <a:gd name="T1" fmla="*/ 0 h 726"/>
                <a:gd name="T2" fmla="*/ 1 w 1849"/>
                <a:gd name="T3" fmla="*/ 0 h 726"/>
                <a:gd name="T4" fmla="*/ 1 w 1849"/>
                <a:gd name="T5" fmla="*/ 0 h 726"/>
                <a:gd name="T6" fmla="*/ 1 w 1849"/>
                <a:gd name="T7" fmla="*/ 0 h 726"/>
                <a:gd name="T8" fmla="*/ 0 60000 65536"/>
                <a:gd name="T9" fmla="*/ 0 60000 65536"/>
                <a:gd name="T10" fmla="*/ 0 60000 65536"/>
                <a:gd name="T11" fmla="*/ 0 60000 65536"/>
                <a:gd name="T12" fmla="*/ 0 w 1849"/>
                <a:gd name="T13" fmla="*/ 0 h 726"/>
                <a:gd name="T14" fmla="*/ 1849 w 1849"/>
                <a:gd name="T15" fmla="*/ 726 h 726"/>
              </a:gdLst>
              <a:ahLst/>
              <a:cxnLst>
                <a:cxn ang="T8">
                  <a:pos x="T0" y="T1"/>
                </a:cxn>
                <a:cxn ang="T9">
                  <a:pos x="T2" y="T3"/>
                </a:cxn>
                <a:cxn ang="T10">
                  <a:pos x="T4" y="T5"/>
                </a:cxn>
                <a:cxn ang="T11">
                  <a:pos x="T6" y="T7"/>
                </a:cxn>
              </a:cxnLst>
              <a:rect l="T12" t="T13" r="T14" b="T15"/>
              <a:pathLst>
                <a:path w="1849" h="726">
                  <a:moveTo>
                    <a:pt x="0" y="726"/>
                  </a:moveTo>
                  <a:cubicBezTo>
                    <a:pt x="167" y="557"/>
                    <a:pt x="334" y="388"/>
                    <a:pt x="537" y="272"/>
                  </a:cubicBezTo>
                  <a:cubicBezTo>
                    <a:pt x="740" y="156"/>
                    <a:pt x="1002" y="56"/>
                    <a:pt x="1221" y="28"/>
                  </a:cubicBezTo>
                  <a:cubicBezTo>
                    <a:pt x="1440" y="0"/>
                    <a:pt x="1695" y="56"/>
                    <a:pt x="1849" y="105"/>
                  </a:cubicBezTo>
                </a:path>
              </a:pathLst>
            </a:custGeom>
            <a:noFill/>
            <a:ln w="9525">
              <a:solidFill>
                <a:schemeClr val="hlink"/>
              </a:solidFill>
              <a:round/>
              <a:headEnd/>
              <a:tailEnd/>
            </a:ln>
            <a:scene3d>
              <a:camera prst="legacyObliqueTopRight"/>
              <a:lightRig rig="legacyFlat3" dir="b"/>
            </a:scene3d>
            <a:sp3d extrusionH="227000" prstMaterial="legacyMatte">
              <a:bevelT w="13500" h="13500" prst="angle"/>
              <a:bevelB w="13500" h="13500" prst="angle"/>
              <a:extrusionClr>
                <a:schemeClr val="hlink"/>
              </a:extrusionClr>
            </a:sp3d>
          </p:spPr>
          <p:txBody>
            <a:bodyPr wrap="none" anchor="ctr">
              <a:flatTx/>
            </a:bodyPr>
            <a:lstStyle/>
            <a:p>
              <a:endParaRPr lang="en-US"/>
            </a:p>
          </p:txBody>
        </p:sp>
        <p:sp>
          <p:nvSpPr>
            <p:cNvPr id="16410" name="Freeform 18"/>
            <p:cNvSpPr>
              <a:spLocks/>
            </p:cNvSpPr>
            <p:nvPr/>
          </p:nvSpPr>
          <p:spPr bwMode="auto">
            <a:xfrm>
              <a:off x="3294" y="1203"/>
              <a:ext cx="1070" cy="254"/>
            </a:xfrm>
            <a:custGeom>
              <a:avLst/>
              <a:gdLst>
                <a:gd name="T0" fmla="*/ 0 w 1849"/>
                <a:gd name="T1" fmla="*/ 0 h 726"/>
                <a:gd name="T2" fmla="*/ 1 w 1849"/>
                <a:gd name="T3" fmla="*/ 0 h 726"/>
                <a:gd name="T4" fmla="*/ 1 w 1849"/>
                <a:gd name="T5" fmla="*/ 0 h 726"/>
                <a:gd name="T6" fmla="*/ 1 w 1849"/>
                <a:gd name="T7" fmla="*/ 0 h 726"/>
                <a:gd name="T8" fmla="*/ 0 60000 65536"/>
                <a:gd name="T9" fmla="*/ 0 60000 65536"/>
                <a:gd name="T10" fmla="*/ 0 60000 65536"/>
                <a:gd name="T11" fmla="*/ 0 60000 65536"/>
                <a:gd name="T12" fmla="*/ 0 w 1849"/>
                <a:gd name="T13" fmla="*/ 0 h 726"/>
                <a:gd name="T14" fmla="*/ 1849 w 1849"/>
                <a:gd name="T15" fmla="*/ 726 h 726"/>
              </a:gdLst>
              <a:ahLst/>
              <a:cxnLst>
                <a:cxn ang="T8">
                  <a:pos x="T0" y="T1"/>
                </a:cxn>
                <a:cxn ang="T9">
                  <a:pos x="T2" y="T3"/>
                </a:cxn>
                <a:cxn ang="T10">
                  <a:pos x="T4" y="T5"/>
                </a:cxn>
                <a:cxn ang="T11">
                  <a:pos x="T6" y="T7"/>
                </a:cxn>
              </a:cxnLst>
              <a:rect l="T12" t="T13" r="T14" b="T15"/>
              <a:pathLst>
                <a:path w="1849" h="726">
                  <a:moveTo>
                    <a:pt x="0" y="726"/>
                  </a:moveTo>
                  <a:cubicBezTo>
                    <a:pt x="167" y="557"/>
                    <a:pt x="334" y="388"/>
                    <a:pt x="537" y="272"/>
                  </a:cubicBezTo>
                  <a:cubicBezTo>
                    <a:pt x="740" y="156"/>
                    <a:pt x="1002" y="56"/>
                    <a:pt x="1221" y="28"/>
                  </a:cubicBezTo>
                  <a:cubicBezTo>
                    <a:pt x="1440" y="0"/>
                    <a:pt x="1695" y="56"/>
                    <a:pt x="1849" y="105"/>
                  </a:cubicBezTo>
                </a:path>
              </a:pathLst>
            </a:custGeom>
            <a:noFill/>
            <a:ln w="9525">
              <a:solidFill>
                <a:schemeClr val="hlink"/>
              </a:solidFill>
              <a:round/>
              <a:headEnd/>
              <a:tailEnd/>
            </a:ln>
            <a:scene3d>
              <a:camera prst="legacyObliqueTopRight"/>
              <a:lightRig rig="legacyFlat3" dir="b"/>
            </a:scene3d>
            <a:sp3d extrusionH="227000" prstMaterial="legacyMatte">
              <a:bevelT w="13500" h="13500" prst="angle"/>
              <a:bevelB w="13500" h="13500" prst="angle"/>
              <a:extrusionClr>
                <a:schemeClr val="hlink"/>
              </a:extrusionClr>
            </a:sp3d>
          </p:spPr>
          <p:txBody>
            <a:bodyPr wrap="none" anchor="ctr">
              <a:flatTx/>
            </a:bodyPr>
            <a:lstStyle/>
            <a:p>
              <a:endParaRPr lang="en-US"/>
            </a:p>
          </p:txBody>
        </p:sp>
        <p:sp>
          <p:nvSpPr>
            <p:cNvPr id="16411" name="Freeform 19"/>
            <p:cNvSpPr>
              <a:spLocks/>
            </p:cNvSpPr>
            <p:nvPr/>
          </p:nvSpPr>
          <p:spPr bwMode="auto">
            <a:xfrm>
              <a:off x="4325" y="1008"/>
              <a:ext cx="1070" cy="254"/>
            </a:xfrm>
            <a:custGeom>
              <a:avLst/>
              <a:gdLst>
                <a:gd name="T0" fmla="*/ 0 w 1849"/>
                <a:gd name="T1" fmla="*/ 0 h 726"/>
                <a:gd name="T2" fmla="*/ 1 w 1849"/>
                <a:gd name="T3" fmla="*/ 0 h 726"/>
                <a:gd name="T4" fmla="*/ 1 w 1849"/>
                <a:gd name="T5" fmla="*/ 0 h 726"/>
                <a:gd name="T6" fmla="*/ 1 w 1849"/>
                <a:gd name="T7" fmla="*/ 0 h 726"/>
                <a:gd name="T8" fmla="*/ 0 60000 65536"/>
                <a:gd name="T9" fmla="*/ 0 60000 65536"/>
                <a:gd name="T10" fmla="*/ 0 60000 65536"/>
                <a:gd name="T11" fmla="*/ 0 60000 65536"/>
                <a:gd name="T12" fmla="*/ 0 w 1849"/>
                <a:gd name="T13" fmla="*/ 0 h 726"/>
                <a:gd name="T14" fmla="*/ 1849 w 1849"/>
                <a:gd name="T15" fmla="*/ 726 h 726"/>
              </a:gdLst>
              <a:ahLst/>
              <a:cxnLst>
                <a:cxn ang="T8">
                  <a:pos x="T0" y="T1"/>
                </a:cxn>
                <a:cxn ang="T9">
                  <a:pos x="T2" y="T3"/>
                </a:cxn>
                <a:cxn ang="T10">
                  <a:pos x="T4" y="T5"/>
                </a:cxn>
                <a:cxn ang="T11">
                  <a:pos x="T6" y="T7"/>
                </a:cxn>
              </a:cxnLst>
              <a:rect l="T12" t="T13" r="T14" b="T15"/>
              <a:pathLst>
                <a:path w="1849" h="726">
                  <a:moveTo>
                    <a:pt x="0" y="726"/>
                  </a:moveTo>
                  <a:cubicBezTo>
                    <a:pt x="167" y="557"/>
                    <a:pt x="334" y="388"/>
                    <a:pt x="537" y="272"/>
                  </a:cubicBezTo>
                  <a:cubicBezTo>
                    <a:pt x="740" y="156"/>
                    <a:pt x="1002" y="56"/>
                    <a:pt x="1221" y="28"/>
                  </a:cubicBezTo>
                  <a:cubicBezTo>
                    <a:pt x="1440" y="0"/>
                    <a:pt x="1695" y="56"/>
                    <a:pt x="1849" y="105"/>
                  </a:cubicBezTo>
                </a:path>
              </a:pathLst>
            </a:custGeom>
            <a:noFill/>
            <a:ln w="9525">
              <a:solidFill>
                <a:schemeClr val="hlink"/>
              </a:solidFill>
              <a:round/>
              <a:headEnd/>
              <a:tailEnd/>
            </a:ln>
            <a:scene3d>
              <a:camera prst="legacyObliqueTopRight"/>
              <a:lightRig rig="legacyFlat3" dir="b"/>
            </a:scene3d>
            <a:sp3d extrusionH="227000" prstMaterial="legacyMatte">
              <a:bevelT w="13500" h="13500" prst="angle"/>
              <a:bevelB w="13500" h="13500" prst="angle"/>
              <a:extrusionClr>
                <a:schemeClr val="hlink"/>
              </a:extrusionClr>
            </a:sp3d>
          </p:spPr>
          <p:txBody>
            <a:bodyPr wrap="none" anchor="ctr">
              <a:flatTx/>
            </a:bodyPr>
            <a:lstStyle/>
            <a:p>
              <a:endParaRPr lang="en-US"/>
            </a:p>
          </p:txBody>
        </p:sp>
      </p:grpSp>
      <p:sp>
        <p:nvSpPr>
          <p:cNvPr id="16393" name="Rectangle 20"/>
          <p:cNvSpPr>
            <a:spLocks noChangeArrowheads="1"/>
          </p:cNvSpPr>
          <p:nvPr/>
        </p:nvSpPr>
        <p:spPr bwMode="auto">
          <a:xfrm>
            <a:off x="5435600" y="3141663"/>
            <a:ext cx="1776413" cy="977900"/>
          </a:xfrm>
          <a:prstGeom prst="rect">
            <a:avLst/>
          </a:prstGeom>
          <a:noFill/>
          <a:ln w="9525" algn="ctr">
            <a:noFill/>
            <a:miter lim="800000"/>
            <a:headEnd/>
            <a:tailEnd/>
          </a:ln>
        </p:spPr>
        <p:txBody>
          <a:bodyPr lIns="3887" tIns="0" rIns="3887" bIns="0">
            <a:spAutoFit/>
          </a:bodyPr>
          <a:lstStyle/>
          <a:p>
            <a:pPr marL="146050" lvl="1" indent="-144463" defTabSz="912813" latinLnBrk="1">
              <a:buSzPct val="120000"/>
              <a:buFontTx/>
              <a:buChar char="•"/>
            </a:pPr>
            <a:r>
              <a:rPr kumimoji="1" lang="en-US" altLang="ko-KR" sz="1600">
                <a:latin typeface="Myriad Pro Semibold"/>
                <a:ea typeface="Gulim" pitchFamily="34" charset="-127"/>
              </a:rPr>
              <a:t>Incentivize green investments and correct negative externalities</a:t>
            </a:r>
          </a:p>
        </p:txBody>
      </p:sp>
      <p:sp>
        <p:nvSpPr>
          <p:cNvPr id="39" name="Oval 23"/>
          <p:cNvSpPr>
            <a:spLocks noChangeArrowheads="1"/>
          </p:cNvSpPr>
          <p:nvPr>
            <p:custDataLst>
              <p:tags r:id="rId1"/>
            </p:custDataLst>
          </p:nvPr>
        </p:nvSpPr>
        <p:spPr bwMode="blackWhite">
          <a:xfrm>
            <a:off x="503238" y="2708275"/>
            <a:ext cx="1530350" cy="814388"/>
          </a:xfrm>
          <a:prstGeom prst="ellipse">
            <a:avLst/>
          </a:prstGeom>
          <a:solidFill>
            <a:srgbClr val="05099D"/>
          </a:solidFill>
          <a:ln w="9525" algn="ctr">
            <a:solidFill>
              <a:srgbClr val="81B38E"/>
            </a:solidFill>
            <a:round/>
            <a:headEnd/>
            <a:tailEnd/>
          </a:ln>
          <a:effectLst>
            <a:outerShdw dist="23000" dir="5400000" rotWithShape="0">
              <a:srgbClr val="000000">
                <a:alpha val="34999"/>
              </a:srgbClr>
            </a:outerShdw>
          </a:effectLst>
        </p:spPr>
        <p:txBody>
          <a:bodyPr wrap="none" anchor="ctr"/>
          <a:lstStyle/>
          <a:p>
            <a:pPr latinLnBrk="1">
              <a:defRPr/>
            </a:pPr>
            <a:endParaRPr kumimoji="1" lang="ko-KR" altLang="en-US" sz="1200">
              <a:solidFill>
                <a:schemeClr val="bg1"/>
              </a:solidFill>
              <a:latin typeface="Corbel" pitchFamily="34" charset="0"/>
              <a:ea typeface="맑은 고딕" pitchFamily="50" charset="-127"/>
              <a:cs typeface="Arial" charset="0"/>
            </a:endParaRPr>
          </a:p>
        </p:txBody>
      </p:sp>
      <p:sp>
        <p:nvSpPr>
          <p:cNvPr id="16395" name="Rectangle 24"/>
          <p:cNvSpPr>
            <a:spLocks noChangeArrowheads="1"/>
          </p:cNvSpPr>
          <p:nvPr>
            <p:custDataLst>
              <p:tags r:id="rId2"/>
            </p:custDataLst>
          </p:nvPr>
        </p:nvSpPr>
        <p:spPr bwMode="blackWhite">
          <a:xfrm>
            <a:off x="566738" y="2870200"/>
            <a:ext cx="1403350" cy="623888"/>
          </a:xfrm>
          <a:prstGeom prst="rect">
            <a:avLst/>
          </a:prstGeom>
          <a:noFill/>
          <a:ln w="9525">
            <a:noFill/>
            <a:miter lim="800000"/>
            <a:headEnd/>
            <a:tailEnd/>
          </a:ln>
        </p:spPr>
        <p:txBody>
          <a:bodyPr lIns="3810" tIns="0" rIns="3810" bIns="0" anchor="ctr"/>
          <a:lstStyle/>
          <a:p>
            <a:pPr algn="ctr" defTabSz="912813" latinLnBrk="1">
              <a:buSzPct val="120000"/>
            </a:pPr>
            <a:r>
              <a:rPr kumimoji="1" lang="en-US" altLang="ko-KR" sz="1200" b="1">
                <a:solidFill>
                  <a:schemeClr val="bg1"/>
                </a:solidFill>
                <a:latin typeface="Corbel" pitchFamily="34" charset="0"/>
                <a:ea typeface="Gulim" pitchFamily="34" charset="-127"/>
              </a:rPr>
              <a:t>Policy and regulatory</a:t>
            </a:r>
          </a:p>
          <a:p>
            <a:pPr algn="ctr" defTabSz="912813" latinLnBrk="1">
              <a:buSzPct val="120000"/>
            </a:pPr>
            <a:r>
              <a:rPr kumimoji="1" lang="en-US" altLang="ko-KR" sz="1200" b="1">
                <a:solidFill>
                  <a:schemeClr val="bg1"/>
                </a:solidFill>
                <a:latin typeface="Corbel" pitchFamily="34" charset="0"/>
                <a:ea typeface="Gulim" pitchFamily="34" charset="-127"/>
              </a:rPr>
              <a:t>frameworks</a:t>
            </a:r>
          </a:p>
        </p:txBody>
      </p:sp>
      <p:sp>
        <p:nvSpPr>
          <p:cNvPr id="42" name="Oval 26"/>
          <p:cNvSpPr>
            <a:spLocks noChangeArrowheads="1"/>
          </p:cNvSpPr>
          <p:nvPr>
            <p:custDataLst>
              <p:tags r:id="rId3"/>
            </p:custDataLst>
          </p:nvPr>
        </p:nvSpPr>
        <p:spPr bwMode="blackWhite">
          <a:xfrm>
            <a:off x="2181225" y="2527300"/>
            <a:ext cx="1530350" cy="681038"/>
          </a:xfrm>
          <a:prstGeom prst="ellipse">
            <a:avLst/>
          </a:prstGeom>
          <a:solidFill>
            <a:srgbClr val="05099D"/>
          </a:solidFill>
          <a:ln w="9525" algn="ctr">
            <a:solidFill>
              <a:srgbClr val="81B38E"/>
            </a:solidFill>
            <a:round/>
            <a:headEnd/>
            <a:tailEnd/>
          </a:ln>
          <a:effectLst>
            <a:outerShdw dist="23000" dir="5400000" rotWithShape="0">
              <a:srgbClr val="000000">
                <a:alpha val="34999"/>
              </a:srgbClr>
            </a:outerShdw>
          </a:effectLst>
        </p:spPr>
        <p:txBody>
          <a:bodyPr wrap="none" anchor="ctr"/>
          <a:lstStyle/>
          <a:p>
            <a:pPr latinLnBrk="1">
              <a:defRPr/>
            </a:pPr>
            <a:endParaRPr kumimoji="1" lang="ko-KR" altLang="en-US" sz="1200">
              <a:solidFill>
                <a:schemeClr val="bg1"/>
              </a:solidFill>
              <a:latin typeface="Corbel" pitchFamily="34" charset="0"/>
              <a:ea typeface="맑은 고딕" pitchFamily="50" charset="-127"/>
              <a:cs typeface="Arial" charset="0"/>
            </a:endParaRPr>
          </a:p>
        </p:txBody>
      </p:sp>
      <p:sp>
        <p:nvSpPr>
          <p:cNvPr id="16397" name="Rectangle 27"/>
          <p:cNvSpPr>
            <a:spLocks noChangeArrowheads="1"/>
          </p:cNvSpPr>
          <p:nvPr>
            <p:custDataLst>
              <p:tags r:id="rId4"/>
            </p:custDataLst>
          </p:nvPr>
        </p:nvSpPr>
        <p:spPr bwMode="blackWhite">
          <a:xfrm>
            <a:off x="2244725" y="2492375"/>
            <a:ext cx="1403350" cy="687388"/>
          </a:xfrm>
          <a:prstGeom prst="rect">
            <a:avLst/>
          </a:prstGeom>
          <a:noFill/>
          <a:ln w="9525">
            <a:noFill/>
            <a:miter lim="800000"/>
            <a:headEnd/>
            <a:tailEnd/>
          </a:ln>
        </p:spPr>
        <p:txBody>
          <a:bodyPr lIns="3810" tIns="0" rIns="3810" bIns="0" anchor="ctr"/>
          <a:lstStyle/>
          <a:p>
            <a:pPr algn="ctr" defTabSz="912813" latinLnBrk="1">
              <a:buSzPct val="120000"/>
            </a:pPr>
            <a:r>
              <a:rPr kumimoji="1" lang="en-US" altLang="ko-KR" sz="1200" b="1">
                <a:solidFill>
                  <a:schemeClr val="bg1"/>
                </a:solidFill>
                <a:latin typeface="Corbel" pitchFamily="34" charset="0"/>
                <a:ea typeface="Gulim" pitchFamily="34" charset="-127"/>
              </a:rPr>
              <a:t>Prioritize green investments</a:t>
            </a:r>
          </a:p>
        </p:txBody>
      </p:sp>
      <p:sp>
        <p:nvSpPr>
          <p:cNvPr id="16398" name="Rectangle 30"/>
          <p:cNvSpPr>
            <a:spLocks noChangeArrowheads="1"/>
          </p:cNvSpPr>
          <p:nvPr>
            <p:custDataLst>
              <p:tags r:id="rId5"/>
            </p:custDataLst>
          </p:nvPr>
        </p:nvSpPr>
        <p:spPr bwMode="blackWhite">
          <a:xfrm>
            <a:off x="3921125" y="2241550"/>
            <a:ext cx="1401763" cy="623888"/>
          </a:xfrm>
          <a:prstGeom prst="rect">
            <a:avLst/>
          </a:prstGeom>
          <a:noFill/>
          <a:ln w="9525">
            <a:noFill/>
            <a:miter lim="800000"/>
            <a:headEnd/>
            <a:tailEnd/>
          </a:ln>
        </p:spPr>
        <p:txBody>
          <a:bodyPr lIns="3810" tIns="0" rIns="3810" bIns="0" anchor="ctr"/>
          <a:lstStyle/>
          <a:p>
            <a:pPr algn="ctr" defTabSz="912813" latinLnBrk="1">
              <a:buSzPct val="120000"/>
            </a:pPr>
            <a:r>
              <a:rPr kumimoji="1" lang="en-US" altLang="ko-KR" sz="1200" b="1">
                <a:solidFill>
                  <a:schemeClr val="bg1"/>
                </a:solidFill>
                <a:latin typeface="Corbel" pitchFamily="34" charset="0"/>
                <a:ea typeface="Gulim" pitchFamily="34" charset="-127"/>
              </a:rPr>
              <a:t>Favoring </a:t>
            </a:r>
          </a:p>
          <a:p>
            <a:pPr algn="ctr" defTabSz="912813" latinLnBrk="1">
              <a:buSzPct val="120000"/>
            </a:pPr>
            <a:r>
              <a:rPr kumimoji="1" lang="en-US" altLang="ko-KR" sz="1200" b="1">
                <a:solidFill>
                  <a:schemeClr val="bg1"/>
                </a:solidFill>
                <a:latin typeface="Corbel" pitchFamily="34" charset="0"/>
                <a:ea typeface="Gulim" pitchFamily="34" charset="-127"/>
              </a:rPr>
              <a:t>Green over Brown</a:t>
            </a:r>
          </a:p>
        </p:txBody>
      </p:sp>
      <p:sp>
        <p:nvSpPr>
          <p:cNvPr id="48" name="Oval 32"/>
          <p:cNvSpPr>
            <a:spLocks noChangeArrowheads="1"/>
          </p:cNvSpPr>
          <p:nvPr>
            <p:custDataLst>
              <p:tags r:id="rId6"/>
            </p:custDataLst>
          </p:nvPr>
        </p:nvSpPr>
        <p:spPr bwMode="blackWhite">
          <a:xfrm>
            <a:off x="3886200" y="2209800"/>
            <a:ext cx="1528763" cy="682625"/>
          </a:xfrm>
          <a:prstGeom prst="ellipse">
            <a:avLst/>
          </a:prstGeom>
          <a:solidFill>
            <a:srgbClr val="05099D"/>
          </a:solidFill>
          <a:ln w="9525" algn="ctr">
            <a:solidFill>
              <a:srgbClr val="81B38E"/>
            </a:solidFill>
            <a:round/>
            <a:headEnd/>
            <a:tailEnd/>
          </a:ln>
          <a:effectLst>
            <a:outerShdw dist="23000" dir="5400000" rotWithShape="0">
              <a:srgbClr val="000000">
                <a:alpha val="34999"/>
              </a:srgbClr>
            </a:outerShdw>
          </a:effectLst>
        </p:spPr>
        <p:txBody>
          <a:bodyPr wrap="none" anchor="ctr"/>
          <a:lstStyle/>
          <a:p>
            <a:pPr latinLnBrk="1">
              <a:defRPr/>
            </a:pPr>
            <a:endParaRPr kumimoji="1" lang="ko-KR" altLang="en-US" sz="1200">
              <a:solidFill>
                <a:schemeClr val="bg1"/>
              </a:solidFill>
              <a:latin typeface="Corbel" pitchFamily="34" charset="0"/>
              <a:ea typeface="맑은 고딕" pitchFamily="50" charset="-127"/>
              <a:cs typeface="Arial" charset="0"/>
            </a:endParaRPr>
          </a:p>
        </p:txBody>
      </p:sp>
      <p:sp>
        <p:nvSpPr>
          <p:cNvPr id="16400" name="Rectangle 33"/>
          <p:cNvSpPr>
            <a:spLocks noChangeArrowheads="1"/>
          </p:cNvSpPr>
          <p:nvPr>
            <p:custDataLst>
              <p:tags r:id="rId7"/>
            </p:custDataLst>
          </p:nvPr>
        </p:nvSpPr>
        <p:spPr bwMode="blackWhite">
          <a:xfrm>
            <a:off x="3995738" y="2205038"/>
            <a:ext cx="1401762" cy="625475"/>
          </a:xfrm>
          <a:prstGeom prst="rect">
            <a:avLst/>
          </a:prstGeom>
          <a:noFill/>
          <a:ln w="9525">
            <a:noFill/>
            <a:miter lim="800000"/>
            <a:headEnd/>
            <a:tailEnd/>
          </a:ln>
        </p:spPr>
        <p:txBody>
          <a:bodyPr lIns="3810" tIns="0" rIns="3810" bIns="0" anchor="ctr"/>
          <a:lstStyle/>
          <a:p>
            <a:pPr algn="ctr" defTabSz="912813" latinLnBrk="1">
              <a:buSzPct val="120000"/>
            </a:pPr>
            <a:r>
              <a:rPr kumimoji="1" lang="en-US" altLang="ko-KR" sz="1200" b="1">
                <a:solidFill>
                  <a:schemeClr val="bg1"/>
                </a:solidFill>
                <a:latin typeface="Corbel" pitchFamily="34" charset="0"/>
                <a:ea typeface="Gulim" pitchFamily="34" charset="-127"/>
              </a:rPr>
              <a:t>Sustainable Public Procurement</a:t>
            </a:r>
          </a:p>
        </p:txBody>
      </p:sp>
      <p:sp>
        <p:nvSpPr>
          <p:cNvPr id="51" name="Oval 35"/>
          <p:cNvSpPr>
            <a:spLocks noChangeArrowheads="1"/>
          </p:cNvSpPr>
          <p:nvPr>
            <p:custDataLst>
              <p:tags r:id="rId8"/>
            </p:custDataLst>
          </p:nvPr>
        </p:nvSpPr>
        <p:spPr bwMode="blackWhite">
          <a:xfrm>
            <a:off x="5508625" y="1844675"/>
            <a:ext cx="1528763" cy="682625"/>
          </a:xfrm>
          <a:prstGeom prst="ellipse">
            <a:avLst/>
          </a:prstGeom>
          <a:solidFill>
            <a:srgbClr val="05099D"/>
          </a:solidFill>
          <a:ln w="9525" algn="ctr">
            <a:solidFill>
              <a:srgbClr val="81B38E"/>
            </a:solidFill>
            <a:round/>
            <a:headEnd/>
            <a:tailEnd/>
          </a:ln>
          <a:effectLst>
            <a:outerShdw dist="23000" dir="5400000" rotWithShape="0">
              <a:srgbClr val="000000">
                <a:alpha val="34999"/>
              </a:srgbClr>
            </a:outerShdw>
          </a:effectLst>
        </p:spPr>
        <p:txBody>
          <a:bodyPr wrap="none" anchor="ctr"/>
          <a:lstStyle/>
          <a:p>
            <a:pPr latinLnBrk="1">
              <a:defRPr/>
            </a:pPr>
            <a:endParaRPr kumimoji="1" lang="ko-KR" altLang="en-US" sz="1200">
              <a:solidFill>
                <a:srgbClr val="FFFFFF"/>
              </a:solidFill>
              <a:latin typeface="Corbel" pitchFamily="34" charset="0"/>
              <a:ea typeface="맑은 고딕" pitchFamily="50" charset="-127"/>
              <a:cs typeface="Arial" charset="0"/>
            </a:endParaRPr>
          </a:p>
        </p:txBody>
      </p:sp>
      <p:sp>
        <p:nvSpPr>
          <p:cNvPr id="16402" name="Rectangle 36"/>
          <p:cNvSpPr>
            <a:spLocks noChangeArrowheads="1"/>
          </p:cNvSpPr>
          <p:nvPr>
            <p:custDataLst>
              <p:tags r:id="rId9"/>
            </p:custDataLst>
          </p:nvPr>
        </p:nvSpPr>
        <p:spPr bwMode="blackWhite">
          <a:xfrm>
            <a:off x="5580063" y="1916113"/>
            <a:ext cx="1401762" cy="625475"/>
          </a:xfrm>
          <a:prstGeom prst="rect">
            <a:avLst/>
          </a:prstGeom>
          <a:noFill/>
          <a:ln w="9525">
            <a:noFill/>
            <a:miter lim="800000"/>
            <a:headEnd/>
            <a:tailEnd/>
          </a:ln>
        </p:spPr>
        <p:txBody>
          <a:bodyPr lIns="3810" tIns="0" rIns="3810" bIns="0" anchor="ctr"/>
          <a:lstStyle/>
          <a:p>
            <a:pPr algn="ctr" defTabSz="912813" latinLnBrk="1">
              <a:buSzPct val="120000"/>
            </a:pPr>
            <a:r>
              <a:rPr kumimoji="1" lang="en-US" altLang="ko-KR" sz="1200" b="1">
                <a:solidFill>
                  <a:schemeClr val="bg1"/>
                </a:solidFill>
                <a:latin typeface="Corbel" pitchFamily="34" charset="0"/>
                <a:ea typeface="Gulim" pitchFamily="34" charset="-127"/>
              </a:rPr>
              <a:t>Pricing Instruments</a:t>
            </a:r>
          </a:p>
        </p:txBody>
      </p:sp>
      <p:sp>
        <p:nvSpPr>
          <p:cNvPr id="58" name="Oval 35"/>
          <p:cNvSpPr>
            <a:spLocks noChangeArrowheads="1"/>
          </p:cNvSpPr>
          <p:nvPr>
            <p:custDataLst>
              <p:tags r:id="rId10"/>
            </p:custDataLst>
          </p:nvPr>
        </p:nvSpPr>
        <p:spPr bwMode="blackWhite">
          <a:xfrm>
            <a:off x="7092950" y="1341438"/>
            <a:ext cx="1655763" cy="898525"/>
          </a:xfrm>
          <a:prstGeom prst="ellipse">
            <a:avLst/>
          </a:prstGeom>
          <a:solidFill>
            <a:srgbClr val="05099D"/>
          </a:solidFill>
          <a:ln w="9525" algn="ctr">
            <a:solidFill>
              <a:srgbClr val="81B38E"/>
            </a:solidFill>
            <a:round/>
            <a:headEnd/>
            <a:tailEnd/>
          </a:ln>
          <a:effectLst>
            <a:outerShdw dist="23000" dir="5400000" rotWithShape="0">
              <a:srgbClr val="000000">
                <a:alpha val="34999"/>
              </a:srgbClr>
            </a:outerShdw>
          </a:effectLst>
        </p:spPr>
        <p:txBody>
          <a:bodyPr wrap="none" anchor="ctr"/>
          <a:lstStyle/>
          <a:p>
            <a:pPr latinLnBrk="1">
              <a:defRPr/>
            </a:pPr>
            <a:endParaRPr kumimoji="1" lang="ko-KR" altLang="en-US" sz="1200">
              <a:solidFill>
                <a:srgbClr val="FFFFFF"/>
              </a:solidFill>
              <a:latin typeface="Corbel" pitchFamily="34" charset="0"/>
              <a:ea typeface="맑은 고딕" pitchFamily="50" charset="-127"/>
              <a:cs typeface="Arial" charset="0"/>
            </a:endParaRPr>
          </a:p>
        </p:txBody>
      </p:sp>
      <p:sp>
        <p:nvSpPr>
          <p:cNvPr id="16404" name="Rectangle 36"/>
          <p:cNvSpPr>
            <a:spLocks noChangeArrowheads="1"/>
          </p:cNvSpPr>
          <p:nvPr>
            <p:custDataLst>
              <p:tags r:id="rId11"/>
            </p:custDataLst>
          </p:nvPr>
        </p:nvSpPr>
        <p:spPr bwMode="blackWhite">
          <a:xfrm>
            <a:off x="7235825" y="1412875"/>
            <a:ext cx="1401763" cy="769938"/>
          </a:xfrm>
          <a:prstGeom prst="rect">
            <a:avLst/>
          </a:prstGeom>
          <a:noFill/>
          <a:ln w="9525">
            <a:noFill/>
            <a:miter lim="800000"/>
            <a:headEnd/>
            <a:tailEnd/>
          </a:ln>
        </p:spPr>
        <p:txBody>
          <a:bodyPr lIns="3810" tIns="0" rIns="3810" bIns="0" anchor="ctr"/>
          <a:lstStyle/>
          <a:p>
            <a:pPr algn="ctr" defTabSz="912813" latinLnBrk="1">
              <a:buSzPct val="120000"/>
            </a:pPr>
            <a:r>
              <a:rPr kumimoji="1" lang="en-US" altLang="ko-KR" sz="1200" b="1">
                <a:solidFill>
                  <a:schemeClr val="bg1"/>
                </a:solidFill>
                <a:latin typeface="Corbel" pitchFamily="34" charset="0"/>
                <a:ea typeface="Gulim" pitchFamily="34" charset="-127"/>
              </a:rPr>
              <a:t>Capacity Building &amp; international cooperation</a:t>
            </a:r>
          </a:p>
        </p:txBody>
      </p:sp>
      <p:sp>
        <p:nvSpPr>
          <p:cNvPr id="16405" name="Rectangle 12"/>
          <p:cNvSpPr>
            <a:spLocks noChangeArrowheads="1"/>
          </p:cNvSpPr>
          <p:nvPr/>
        </p:nvSpPr>
        <p:spPr bwMode="auto">
          <a:xfrm>
            <a:off x="7308850" y="2852738"/>
            <a:ext cx="1835150" cy="1955800"/>
          </a:xfrm>
          <a:prstGeom prst="rect">
            <a:avLst/>
          </a:prstGeom>
          <a:noFill/>
          <a:ln w="9525" algn="ctr">
            <a:noFill/>
            <a:miter lim="800000"/>
            <a:headEnd/>
            <a:tailEnd/>
          </a:ln>
        </p:spPr>
        <p:txBody>
          <a:bodyPr lIns="3887" tIns="0" rIns="3887" bIns="0">
            <a:spAutoFit/>
          </a:bodyPr>
          <a:lstStyle/>
          <a:p>
            <a:pPr marL="146050" lvl="1" indent="-144463" defTabSz="912813" latinLnBrk="1">
              <a:buSzPct val="120000"/>
              <a:buFontTx/>
              <a:buChar char="•"/>
            </a:pPr>
            <a:r>
              <a:rPr kumimoji="1" lang="en-US" altLang="ko-KR" sz="1600">
                <a:latin typeface="Myriad Pro Semibold"/>
                <a:ea typeface="Gulim" pitchFamily="34" charset="-127"/>
              </a:rPr>
              <a:t>Skills for green jobs</a:t>
            </a:r>
          </a:p>
          <a:p>
            <a:pPr marL="146050" lvl="1" indent="-144463" defTabSz="912813" latinLnBrk="1">
              <a:buSzPct val="120000"/>
              <a:buFontTx/>
              <a:buChar char="•"/>
            </a:pPr>
            <a:r>
              <a:rPr kumimoji="1" lang="en-US" altLang="ko-KR" sz="1600">
                <a:latin typeface="Myriad Pro Semibold"/>
                <a:ea typeface="Gulim" pitchFamily="34" charset="-127"/>
              </a:rPr>
              <a:t>Capacity for policy reforms</a:t>
            </a:r>
          </a:p>
          <a:p>
            <a:pPr marL="146050" lvl="1" indent="-144463" defTabSz="912813" latinLnBrk="1">
              <a:buSzPct val="120000"/>
              <a:buFontTx/>
              <a:buChar char="•"/>
            </a:pPr>
            <a:r>
              <a:rPr kumimoji="1" lang="en-US" altLang="ko-KR" sz="1600">
                <a:latin typeface="Myriad Pro Semibold"/>
                <a:ea typeface="Gulim" pitchFamily="34" charset="-127"/>
              </a:rPr>
              <a:t>Entrepreneurship and business development</a:t>
            </a:r>
          </a:p>
          <a:p>
            <a:pPr marL="146050" lvl="1" indent="-144463" defTabSz="912813" latinLnBrk="1">
              <a:buSzPct val="120000"/>
              <a:buFontTx/>
              <a:buChar char="•"/>
            </a:pPr>
            <a:endParaRPr kumimoji="1" lang="en-US" altLang="ko-KR" sz="1600">
              <a:latin typeface="Myriad Pro Semibold"/>
              <a:ea typeface="Gulim" pitchFamily="34" charset="-127"/>
            </a:endParaRPr>
          </a:p>
        </p:txBody>
      </p:sp>
      <p:cxnSp>
        <p:nvCxnSpPr>
          <p:cNvPr id="8" name="직선 연결선 7"/>
          <p:cNvCxnSpPr/>
          <p:nvPr/>
        </p:nvCxnSpPr>
        <p:spPr>
          <a:xfrm>
            <a:off x="0" y="939800"/>
            <a:ext cx="9144000" cy="0"/>
          </a:xfrm>
          <a:prstGeom prst="line">
            <a:avLst/>
          </a:prstGeom>
          <a:ln w="31750">
            <a:solidFill>
              <a:srgbClr val="0070C0"/>
            </a:solidFill>
          </a:ln>
        </p:spPr>
        <p:style>
          <a:lnRef idx="1">
            <a:schemeClr val="accent1"/>
          </a:lnRef>
          <a:fillRef idx="0">
            <a:schemeClr val="accent1"/>
          </a:fillRef>
          <a:effectRef idx="0">
            <a:schemeClr val="accent1"/>
          </a:effectRef>
          <a:fontRef idx="minor">
            <a:schemeClr val="tx1"/>
          </a:fontRef>
        </p:style>
      </p:cxnSp>
      <p:sp>
        <p:nvSpPr>
          <p:cNvPr id="29" name="Title 1"/>
          <p:cNvSpPr txBox="1">
            <a:spLocks/>
          </p:cNvSpPr>
          <p:nvPr/>
        </p:nvSpPr>
        <p:spPr>
          <a:xfrm>
            <a:off x="457200" y="152400"/>
            <a:ext cx="8229600" cy="762000"/>
          </a:xfrm>
          <a:prstGeom prst="rect">
            <a:avLst/>
          </a:prstGeom>
          <a:solidFill>
            <a:srgbClr val="00B050"/>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bg1"/>
                </a:solidFill>
                <a:effectLst/>
                <a:uLnTx/>
                <a:uFillTx/>
                <a:latin typeface="+mn-lt"/>
                <a:ea typeface="+mj-ea"/>
                <a:cs typeface="+mj-cs"/>
              </a:rPr>
              <a:t>Enabling Conditions for Green Economy</a:t>
            </a:r>
            <a:endParaRPr kumimoji="0" lang="en-US" sz="3200" b="1" i="0" u="none" strike="noStrike" kern="1200" cap="none" spc="0" normalizeH="0" baseline="0" noProof="0" dirty="0">
              <a:ln>
                <a:noFill/>
              </a:ln>
              <a:solidFill>
                <a:schemeClr val="bg1"/>
              </a:solidFill>
              <a:effectLst/>
              <a:uLnTx/>
              <a:uFillTx/>
              <a:latin typeface="+mn-lt"/>
              <a:ea typeface="+mj-ea"/>
              <a:cs typeface="+mj-cs"/>
            </a:endParaRPr>
          </a:p>
        </p:txBody>
      </p:sp>
    </p:spTree>
  </p:cSld>
  <p:clrMapOvr>
    <a:masterClrMapping/>
  </p:clrMapOvr>
  <p:transition>
    <p:zoom dir="in"/>
    <p:sndAc>
      <p:stSnd>
        <p:snd r:embed="rId14" name="arrow.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5789BE-AF65-4958-8B56-D0AB7CE42B39}" type="datetime1">
              <a:rPr lang="en-US" smtClean="0"/>
              <a:pPr/>
              <a:t>05/11/2012</a:t>
            </a:fld>
            <a:endParaRPr lang="en-GB"/>
          </a:p>
        </p:txBody>
      </p:sp>
      <p:sp>
        <p:nvSpPr>
          <p:cNvPr id="4" name="Slide Number Placeholder 3"/>
          <p:cNvSpPr>
            <a:spLocks noGrp="1"/>
          </p:cNvSpPr>
          <p:nvPr>
            <p:ph type="sldNum" sz="quarter" idx="12"/>
          </p:nvPr>
        </p:nvSpPr>
        <p:spPr/>
        <p:txBody>
          <a:bodyPr/>
          <a:lstStyle/>
          <a:p>
            <a:fld id="{EE00A2DC-3C27-4542-BA4D-2BD941634946}" type="slidenum">
              <a:rPr lang="en-GB" smtClean="0"/>
              <a:pPr/>
              <a:t>22</a:t>
            </a:fld>
            <a:endParaRPr lang="en-GB" dirty="0"/>
          </a:p>
        </p:txBody>
      </p:sp>
      <p:sp>
        <p:nvSpPr>
          <p:cNvPr id="5" name="Title 4"/>
          <p:cNvSpPr>
            <a:spLocks noGrp="1"/>
          </p:cNvSpPr>
          <p:nvPr>
            <p:ph type="ctrTitle"/>
          </p:nvPr>
        </p:nvSpPr>
        <p:spPr/>
        <p:txBody>
          <a:bodyPr>
            <a:noAutofit/>
          </a:bodyPr>
          <a:lstStyle/>
          <a:p>
            <a:r>
              <a:rPr lang="en-GB" sz="13800" dirty="0" smtClean="0">
                <a:latin typeface="Edwardian Script ITC" pitchFamily="66" charset="0"/>
              </a:rPr>
              <a:t>Thank You!</a:t>
            </a:r>
            <a:endParaRPr lang="en-GB" sz="13800" dirty="0">
              <a:latin typeface="Edwardian Script ITC" pitchFamily="66" charset="0"/>
            </a:endParaRPr>
          </a:p>
        </p:txBody>
      </p:sp>
    </p:spTree>
  </p:cSld>
  <p:clrMapOvr>
    <a:masterClrMapping/>
  </p:clrMapOvr>
  <p:transition>
    <p:zoom dir="i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5"/>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eaLnBrk="1" fontAlgn="auto" hangingPunct="1">
              <a:spcAft>
                <a:spcPts val="0"/>
              </a:spcAft>
              <a:defRPr/>
            </a:pPr>
            <a:r>
              <a:rPr lang="en-US" sz="3200" b="1" dirty="0" smtClean="0">
                <a:latin typeface="+mn-lt"/>
              </a:rPr>
              <a:t> Introduction</a:t>
            </a:r>
            <a:endParaRPr lang="en-US" sz="3200" b="1" dirty="0">
              <a:latin typeface="+mn-lt"/>
            </a:endParaRPr>
          </a:p>
        </p:txBody>
      </p:sp>
      <p:sp>
        <p:nvSpPr>
          <p:cNvPr id="7171" name="Content Placeholder 2"/>
          <p:cNvSpPr>
            <a:spLocks noGrp="1"/>
          </p:cNvSpPr>
          <p:nvPr>
            <p:ph idx="1"/>
          </p:nvPr>
        </p:nvSpPr>
        <p:spPr>
          <a:xfrm>
            <a:off x="304800" y="1219200"/>
            <a:ext cx="8610600" cy="4800600"/>
          </a:xfrm>
        </p:spPr>
        <p:txBody>
          <a:bodyPr>
            <a:normAutofit fontScale="70000" lnSpcReduction="20000"/>
          </a:bodyPr>
          <a:lstStyle/>
          <a:p>
            <a:pPr marL="339725" indent="-233363" algn="just"/>
            <a:r>
              <a:rPr lang="en-US" sz="4500" dirty="0" smtClean="0"/>
              <a:t>What is Green Economy / Growth?</a:t>
            </a:r>
          </a:p>
          <a:p>
            <a:pPr marL="339725" indent="-233363" algn="just">
              <a:buNone/>
            </a:pPr>
            <a:endParaRPr lang="en-US" sz="2200" dirty="0" smtClean="0"/>
          </a:p>
          <a:p>
            <a:pPr marL="457200" indent="-223838" algn="just" fontAlgn="base">
              <a:spcBef>
                <a:spcPts val="0"/>
              </a:spcBef>
              <a:buFont typeface="Wingdings" pitchFamily="2" charset="2"/>
              <a:buChar char="q"/>
            </a:pPr>
            <a:r>
              <a:rPr lang="en-US" sz="3800" b="1" dirty="0" smtClean="0">
                <a:cs typeface="Arial"/>
              </a:rPr>
              <a:t> Green economy </a:t>
            </a:r>
            <a:r>
              <a:rPr lang="en-US" sz="3800" dirty="0" smtClean="0">
                <a:cs typeface="Arial"/>
              </a:rPr>
              <a:t>- Improved human well-being and social equity, while significantly reducing environmental risks and ecological scarcities </a:t>
            </a:r>
            <a:r>
              <a:rPr lang="en-US" sz="3800" b="1" dirty="0" smtClean="0">
                <a:cs typeface="Arial"/>
              </a:rPr>
              <a:t>(UNEP 2010). It is a low carbon, resource efficient, and socially inclusive.</a:t>
            </a:r>
          </a:p>
          <a:p>
            <a:pPr marL="457200" indent="-223838" algn="just" fontAlgn="base">
              <a:spcBef>
                <a:spcPts val="0"/>
              </a:spcBef>
              <a:buNone/>
            </a:pPr>
            <a:endParaRPr lang="en-US" sz="2200" dirty="0" smtClean="0">
              <a:cs typeface="Arial"/>
            </a:endParaRPr>
          </a:p>
          <a:p>
            <a:pPr marL="457200" indent="-223838" algn="just" fontAlgn="base">
              <a:spcBef>
                <a:spcPts val="0"/>
              </a:spcBef>
              <a:buFont typeface="Wingdings" pitchFamily="2" charset="2"/>
              <a:buChar char="q"/>
            </a:pPr>
            <a:r>
              <a:rPr lang="en-US" sz="3800" b="1" dirty="0" smtClean="0">
                <a:cs typeface="Arial"/>
              </a:rPr>
              <a:t> Green growth </a:t>
            </a:r>
            <a:r>
              <a:rPr lang="en-US" sz="3800" dirty="0" smtClean="0">
                <a:cs typeface="Arial"/>
              </a:rPr>
              <a:t>- Maximizing economic growth and development while avoiding unsustainable pressure on the quality and quantity of natural assets (OECD 2011);</a:t>
            </a:r>
            <a:endParaRPr lang="en-US" sz="3800" dirty="0" smtClean="0"/>
          </a:p>
          <a:p>
            <a:pPr marL="457200" indent="-223838" algn="just" fontAlgn="base">
              <a:spcBef>
                <a:spcPts val="0"/>
              </a:spcBef>
              <a:buNone/>
            </a:pPr>
            <a:endParaRPr lang="en-US" sz="2200" dirty="0" smtClean="0">
              <a:cs typeface="Arial"/>
            </a:endParaRPr>
          </a:p>
          <a:p>
            <a:pPr marL="457200" indent="-223838" algn="just" fontAlgn="base">
              <a:spcBef>
                <a:spcPts val="0"/>
              </a:spcBef>
              <a:buFont typeface="Wingdings" pitchFamily="2" charset="2"/>
              <a:buChar char="q"/>
            </a:pPr>
            <a:r>
              <a:rPr lang="en-US" sz="3800" dirty="0" smtClean="0">
                <a:cs typeface="Arial"/>
              </a:rPr>
              <a:t> A Green Economy can be thought of as an alternative vision for growth and development, one that can generate growth and improvements in people’s lives in ways consistent with sustainable development (WRI 2010).</a:t>
            </a:r>
            <a:endParaRPr lang="en-US" sz="3800" dirty="0" smtClean="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3</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eaLnBrk="1" fontAlgn="auto" hangingPunct="1">
              <a:spcAft>
                <a:spcPts val="0"/>
              </a:spcAft>
              <a:defRPr/>
            </a:pPr>
            <a:r>
              <a:rPr lang="en-US" sz="3200" b="1" dirty="0" smtClean="0">
                <a:latin typeface="+mn-lt"/>
              </a:rPr>
              <a:t> Introduction (2)</a:t>
            </a:r>
            <a:endParaRPr lang="en-US" sz="3200" b="1" dirty="0">
              <a:latin typeface="+mn-lt"/>
            </a:endParaRPr>
          </a:p>
        </p:txBody>
      </p:sp>
      <p:sp>
        <p:nvSpPr>
          <p:cNvPr id="7171" name="Content Placeholder 2"/>
          <p:cNvSpPr>
            <a:spLocks noGrp="1"/>
          </p:cNvSpPr>
          <p:nvPr>
            <p:ph idx="1"/>
          </p:nvPr>
        </p:nvSpPr>
        <p:spPr>
          <a:xfrm>
            <a:off x="152400" y="1219200"/>
            <a:ext cx="8839200" cy="4800600"/>
          </a:xfrm>
        </p:spPr>
        <p:txBody>
          <a:bodyPr>
            <a:normAutofit/>
          </a:bodyPr>
          <a:lstStyle/>
          <a:p>
            <a:pPr algn="just"/>
            <a:r>
              <a:rPr lang="en-US" sz="2800" dirty="0" smtClean="0"/>
              <a:t>Why transition to Green Economy?</a:t>
            </a:r>
          </a:p>
          <a:p>
            <a:pPr marL="690563" indent="-233363" algn="just">
              <a:spcBef>
                <a:spcPct val="35000"/>
              </a:spcBef>
              <a:spcAft>
                <a:spcPct val="5000"/>
              </a:spcAft>
              <a:buFont typeface="Wingdings" pitchFamily="2" charset="2"/>
              <a:buChar char="q"/>
            </a:pPr>
            <a:r>
              <a:rPr lang="en-US" sz="2800" dirty="0" smtClean="0"/>
              <a:t> Economic vehicle for sustainable development;</a:t>
            </a:r>
          </a:p>
          <a:p>
            <a:pPr marL="690563" indent="-233363" algn="just">
              <a:spcBef>
                <a:spcPct val="35000"/>
              </a:spcBef>
              <a:spcAft>
                <a:spcPct val="5000"/>
              </a:spcAft>
              <a:buFont typeface="Wingdings" pitchFamily="2" charset="2"/>
              <a:buChar char="q"/>
            </a:pPr>
            <a:r>
              <a:rPr lang="en-US" sz="2800" dirty="0" smtClean="0"/>
              <a:t> Strategies to end the persistence of poverty;</a:t>
            </a:r>
          </a:p>
          <a:p>
            <a:pPr marL="690563" indent="-233363" algn="just">
              <a:spcBef>
                <a:spcPct val="35000"/>
              </a:spcBef>
              <a:spcAft>
                <a:spcPct val="5000"/>
              </a:spcAft>
              <a:buFont typeface="Wingdings" pitchFamily="2" charset="2"/>
              <a:buChar char="q"/>
            </a:pPr>
            <a:r>
              <a:rPr lang="en-US" sz="2800" dirty="0" smtClean="0"/>
              <a:t> New economic paradigm - can drive growth of income and jobs, while reducing environmental risk and scarcity;</a:t>
            </a:r>
          </a:p>
          <a:p>
            <a:pPr marL="690563" indent="-233363" algn="just">
              <a:spcBef>
                <a:spcPct val="35000"/>
              </a:spcBef>
              <a:spcAft>
                <a:spcPct val="5000"/>
              </a:spcAft>
              <a:buFont typeface="Wingdings" pitchFamily="2" charset="2"/>
              <a:buChar char="q"/>
            </a:pPr>
            <a:r>
              <a:rPr lang="en-US" sz="2800" dirty="0" smtClean="0"/>
              <a:t> Driven by public and private investments;</a:t>
            </a:r>
          </a:p>
          <a:p>
            <a:pPr marL="690563" indent="-233363" algn="just">
              <a:spcBef>
                <a:spcPct val="35000"/>
              </a:spcBef>
              <a:spcAft>
                <a:spcPct val="5000"/>
              </a:spcAft>
              <a:buFont typeface="Wingdings" pitchFamily="2" charset="2"/>
              <a:buChar char="q"/>
            </a:pPr>
            <a:r>
              <a:rPr lang="en-US" sz="2800" dirty="0" smtClean="0"/>
              <a:t> Sector findings and opportunities in UNEP (2011) Report “Towards a Green Economy</a:t>
            </a:r>
            <a:r>
              <a:rPr kumimoji="1" lang="en-US" sz="2800" dirty="0" smtClean="0">
                <a:ea typeface="Gulim"/>
              </a:rPr>
              <a:t>: Pathways to sustainable development and poverty eradication”.</a:t>
            </a:r>
            <a:r>
              <a:rPr lang="en-US" sz="2800" dirty="0" smtClean="0"/>
              <a:t> </a:t>
            </a:r>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4</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458200" cy="762000"/>
          </a:xfrm>
        </p:spPr>
        <p:txBody>
          <a:bodyPr>
            <a:normAutofit/>
          </a:bodyPr>
          <a:lstStyle/>
          <a:p>
            <a:pPr>
              <a:defRPr/>
            </a:pPr>
            <a:r>
              <a:rPr lang="en-US" sz="2800" b="1" dirty="0" smtClean="0">
                <a:latin typeface="+mn-lt"/>
              </a:rPr>
              <a:t>Global Crises: Su</a:t>
            </a:r>
            <a:r>
              <a:rPr lang="en-US" sz="3200" b="1" dirty="0" smtClean="0">
                <a:latin typeface="+mn-lt"/>
              </a:rPr>
              <a:t>staining life-support Systems</a:t>
            </a:r>
            <a:endParaRPr lang="en-US" sz="3200" b="1" dirty="0">
              <a:latin typeface="+mn-lt"/>
            </a:endParaRPr>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5</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pic>
        <p:nvPicPr>
          <p:cNvPr id="7" name="Content Placeholder 3"/>
          <p:cNvPicPr>
            <a:picLocks noGrp="1" noChangeAspect="1" noChangeArrowheads="1"/>
          </p:cNvPicPr>
          <p:nvPr>
            <p:ph idx="1"/>
          </p:nvPr>
        </p:nvPicPr>
        <p:blipFill>
          <a:blip r:embed="rId3" cstate="print"/>
          <a:srcRect/>
          <a:stretch>
            <a:fillRect/>
          </a:stretch>
        </p:blipFill>
        <p:spPr>
          <a:xfrm>
            <a:off x="381000" y="1447800"/>
            <a:ext cx="8229600" cy="4572000"/>
          </a:xfrm>
        </p:spPr>
      </p:pic>
    </p:spTree>
  </p:cSld>
  <p:clrMapOvr>
    <a:masterClrMapping/>
  </p:clrMapOvr>
  <p:transition>
    <p:zoom dir="in"/>
    <p:sndAc>
      <p:stSnd>
        <p:snd r:embed="rId2" name="arrow.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a:defRPr/>
            </a:pPr>
            <a:r>
              <a:rPr lang="en-US" sz="3200" b="1" dirty="0" smtClean="0"/>
              <a:t>Rio+20 Outcome on Green Economy</a:t>
            </a:r>
            <a:endParaRPr lang="en-US" sz="3200" b="1" dirty="0">
              <a:latin typeface="+mn-lt"/>
            </a:endParaRPr>
          </a:p>
        </p:txBody>
      </p:sp>
      <p:sp>
        <p:nvSpPr>
          <p:cNvPr id="7171" name="Content Placeholder 2"/>
          <p:cNvSpPr>
            <a:spLocks noGrp="1"/>
          </p:cNvSpPr>
          <p:nvPr>
            <p:ph idx="1"/>
          </p:nvPr>
        </p:nvSpPr>
        <p:spPr>
          <a:xfrm>
            <a:off x="152400" y="1219200"/>
            <a:ext cx="8839200" cy="4800600"/>
          </a:xfrm>
        </p:spPr>
        <p:txBody>
          <a:bodyPr>
            <a:normAutofit fontScale="92500" lnSpcReduction="10000"/>
          </a:bodyPr>
          <a:lstStyle/>
          <a:p>
            <a:pPr marL="117475" indent="-117475" algn="just"/>
            <a:r>
              <a:rPr lang="en-US" sz="3400" dirty="0" smtClean="0"/>
              <a:t> </a:t>
            </a:r>
            <a:r>
              <a:rPr lang="en-US" sz="3000" dirty="0" smtClean="0"/>
              <a:t>Rio+20 places “Green Economy as an important tool for achieving sustainable development and poverty eradication” on global development agenda:</a:t>
            </a:r>
          </a:p>
          <a:p>
            <a:pPr lvl="1" algn="just">
              <a:buFont typeface="Wingdings" pitchFamily="2" charset="2"/>
              <a:buChar char="q"/>
            </a:pPr>
            <a:r>
              <a:rPr lang="en-US" sz="3200" dirty="0" smtClean="0"/>
              <a:t> Transition to Green Economy is a common undertaking for all countries;</a:t>
            </a:r>
          </a:p>
          <a:p>
            <a:pPr lvl="1" algn="just">
              <a:buFont typeface="Wingdings" pitchFamily="2" charset="2"/>
              <a:buChar char="q"/>
            </a:pPr>
            <a:r>
              <a:rPr lang="en-US" sz="3200" dirty="0" smtClean="0"/>
              <a:t> </a:t>
            </a:r>
            <a:r>
              <a:rPr lang="en-US" sz="3400" dirty="0" smtClean="0"/>
              <a:t>P</a:t>
            </a:r>
            <a:r>
              <a:rPr lang="en-GB" sz="3400" dirty="0" err="1" smtClean="0"/>
              <a:t>olicies</a:t>
            </a:r>
            <a:r>
              <a:rPr lang="en-GB" sz="3400" dirty="0" smtClean="0"/>
              <a:t> for achieving national and international development goals:</a:t>
            </a:r>
          </a:p>
          <a:p>
            <a:pPr lvl="2" algn="just">
              <a:buFont typeface="Wingdings" pitchFamily="2" charset="2"/>
              <a:buChar char="Ø"/>
            </a:pPr>
            <a:r>
              <a:rPr lang="en-GB" sz="3000" dirty="0" smtClean="0"/>
              <a:t> National - poverty eradication, inclusive growth, involvement of marginalized groups, sovereignty, sustainable consumption and production, etc</a:t>
            </a:r>
          </a:p>
          <a:p>
            <a:pPr lvl="2" algn="just">
              <a:buFont typeface="Wingdings" pitchFamily="2" charset="2"/>
              <a:buChar char="Ø"/>
            </a:pPr>
            <a:r>
              <a:rPr lang="en-GB" sz="3000" dirty="0" smtClean="0"/>
              <a:t> </a:t>
            </a:r>
            <a:r>
              <a:rPr lang="en-GB" sz="3400" dirty="0" smtClean="0"/>
              <a:t>International - MDGs</a:t>
            </a:r>
            <a:endParaRPr lang="en-US" sz="3400" dirty="0" smtClean="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6</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pPr>
              <a:defRPr/>
            </a:pPr>
            <a:r>
              <a:rPr lang="en-US" sz="3200" b="1" dirty="0" smtClean="0"/>
              <a:t>Green Economy / Growth in Africa</a:t>
            </a:r>
            <a:endParaRPr lang="en-US" sz="3200" b="1" dirty="0">
              <a:latin typeface="+mn-lt"/>
            </a:endParaRPr>
          </a:p>
        </p:txBody>
      </p:sp>
      <p:sp>
        <p:nvSpPr>
          <p:cNvPr id="7171" name="Content Placeholder 2"/>
          <p:cNvSpPr>
            <a:spLocks noGrp="1"/>
          </p:cNvSpPr>
          <p:nvPr>
            <p:ph idx="1"/>
          </p:nvPr>
        </p:nvSpPr>
        <p:spPr>
          <a:xfrm>
            <a:off x="152400" y="1219200"/>
            <a:ext cx="8839200" cy="4800600"/>
          </a:xfrm>
        </p:spPr>
        <p:txBody>
          <a:bodyPr>
            <a:normAutofit/>
          </a:bodyPr>
          <a:lstStyle/>
          <a:p>
            <a:pPr marL="347472" indent="-347472" algn="just">
              <a:spcBef>
                <a:spcPts val="480"/>
              </a:spcBef>
              <a:buClrTx/>
              <a:buSzPts val="2000"/>
              <a:buNone/>
            </a:pPr>
            <a:r>
              <a:rPr lang="en-US" sz="3400" dirty="0" smtClean="0"/>
              <a:t> 	</a:t>
            </a:r>
            <a:r>
              <a:rPr lang="en-US" sz="2800" dirty="0" smtClean="0"/>
              <a:t>Transition to Green Economy / Growth is taking shape:</a:t>
            </a:r>
          </a:p>
          <a:p>
            <a:pPr marL="740664" indent="-283464">
              <a:spcBef>
                <a:spcPts val="480"/>
              </a:spcBef>
            </a:pPr>
            <a:r>
              <a:rPr lang="en-US" sz="2800" dirty="0" smtClean="0"/>
              <a:t>Development of National Green Economy Strategies</a:t>
            </a:r>
          </a:p>
          <a:p>
            <a:pPr marL="740664" indent="-283464">
              <a:spcBef>
                <a:spcPts val="480"/>
              </a:spcBef>
            </a:pPr>
            <a:r>
              <a:rPr lang="en-US" sz="2800" dirty="0" smtClean="0"/>
              <a:t>Green Economy Advisory Services: UNEP, UNDP, UN DESA</a:t>
            </a:r>
          </a:p>
          <a:p>
            <a:pPr marL="740664" indent="-283464">
              <a:spcBef>
                <a:spcPts val="480"/>
              </a:spcBef>
            </a:pPr>
            <a:r>
              <a:rPr lang="en-US" sz="2800" dirty="0" smtClean="0"/>
              <a:t>Green jobs evaluation: ILO</a:t>
            </a:r>
          </a:p>
          <a:p>
            <a:pPr marL="740664" indent="-283464">
              <a:spcBef>
                <a:spcPts val="480"/>
              </a:spcBef>
            </a:pPr>
            <a:r>
              <a:rPr lang="en-US" sz="2800" dirty="0" smtClean="0"/>
              <a:t>Green Growth Strategy: </a:t>
            </a:r>
            <a:r>
              <a:rPr lang="en-US" sz="2800" dirty="0" err="1" smtClean="0"/>
              <a:t>AfDB</a:t>
            </a:r>
            <a:endParaRPr lang="en-US" sz="2800" dirty="0" smtClean="0"/>
          </a:p>
          <a:p>
            <a:pPr marL="740664" indent="-283464">
              <a:spcBef>
                <a:spcPts val="480"/>
              </a:spcBef>
            </a:pPr>
            <a:r>
              <a:rPr lang="en-US" sz="2800" dirty="0" smtClean="0"/>
              <a:t> Africa Green Economy Partnership (AGEP): AMCEN Flagship Project</a:t>
            </a:r>
          </a:p>
          <a:p>
            <a:pPr marL="740664" indent="-283464">
              <a:spcBef>
                <a:spcPts val="480"/>
              </a:spcBef>
            </a:pPr>
            <a:r>
              <a:rPr lang="en-US" sz="2800" dirty="0" smtClean="0"/>
              <a:t> Partnership for Action on Green Economy (PAGE): UNEP  </a:t>
            </a:r>
            <a:endParaRPr lang="en-US" sz="2800" dirty="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7</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fontScale="90000"/>
          </a:bodyPr>
          <a:lstStyle/>
          <a:p>
            <a:pPr>
              <a:defRPr/>
            </a:pPr>
            <a:r>
              <a:rPr lang="en-US" sz="3200" b="1" dirty="0" smtClean="0"/>
              <a:t>UNEP Green Economy Advisory Services in Africa</a:t>
            </a:r>
            <a:endParaRPr lang="en-US" sz="3200" b="1" dirty="0">
              <a:latin typeface="+mn-lt"/>
            </a:endParaRPr>
          </a:p>
        </p:txBody>
      </p:sp>
      <p:sp>
        <p:nvSpPr>
          <p:cNvPr id="7171" name="Content Placeholder 2"/>
          <p:cNvSpPr>
            <a:spLocks noGrp="1"/>
          </p:cNvSpPr>
          <p:nvPr>
            <p:ph idx="1"/>
          </p:nvPr>
        </p:nvSpPr>
        <p:spPr>
          <a:xfrm>
            <a:off x="152400" y="1219200"/>
            <a:ext cx="8839200" cy="4800600"/>
          </a:xfrm>
        </p:spPr>
        <p:txBody>
          <a:bodyPr>
            <a:normAutofit/>
          </a:bodyPr>
          <a:lstStyle/>
          <a:p>
            <a:pPr marL="347472" indent="-347472" algn="just">
              <a:spcBef>
                <a:spcPts val="480"/>
              </a:spcBef>
              <a:buClrTx/>
              <a:buSzPts val="2000"/>
              <a:buNone/>
            </a:pPr>
            <a:r>
              <a:rPr lang="en-US" sz="3400" dirty="0" smtClean="0"/>
              <a:t> 	</a:t>
            </a:r>
            <a:endParaRPr lang="en-US" sz="2800" dirty="0"/>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8</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pic>
        <p:nvPicPr>
          <p:cNvPr id="7" name="Picture 6"/>
          <p:cNvPicPr>
            <a:picLocks noChangeAspect="1" noChangeArrowheads="1"/>
          </p:cNvPicPr>
          <p:nvPr/>
        </p:nvPicPr>
        <p:blipFill>
          <a:blip r:embed="rId3" cstate="print"/>
          <a:srcRect/>
          <a:stretch>
            <a:fillRect/>
          </a:stretch>
        </p:blipFill>
        <p:spPr bwMode="auto">
          <a:xfrm>
            <a:off x="4419600" y="1220448"/>
            <a:ext cx="4191000" cy="4113552"/>
          </a:xfrm>
          <a:prstGeom prst="rect">
            <a:avLst/>
          </a:prstGeom>
          <a:noFill/>
          <a:ln w="9525">
            <a:noFill/>
            <a:miter lim="800000"/>
            <a:headEnd/>
            <a:tailEnd/>
          </a:ln>
        </p:spPr>
      </p:pic>
      <p:sp>
        <p:nvSpPr>
          <p:cNvPr id="8" name="TextBox 7"/>
          <p:cNvSpPr txBox="1"/>
          <p:nvPr/>
        </p:nvSpPr>
        <p:spPr>
          <a:xfrm>
            <a:off x="53164" y="1905000"/>
            <a:ext cx="4595035" cy="3231654"/>
          </a:xfrm>
          <a:prstGeom prst="rect">
            <a:avLst/>
          </a:prstGeom>
          <a:noFill/>
        </p:spPr>
        <p:txBody>
          <a:bodyPr wrap="square" rtlCol="0">
            <a:spAutoFit/>
          </a:bodyPr>
          <a:lstStyle/>
          <a:p>
            <a:endParaRPr lang="en-GB" dirty="0" smtClean="0">
              <a:latin typeface="Franklin Gothic Book" pitchFamily="34" charset="0"/>
            </a:endParaRPr>
          </a:p>
          <a:p>
            <a:pPr>
              <a:buFont typeface="Wingdings" pitchFamily="2" charset="2"/>
              <a:buChar char="§"/>
            </a:pPr>
            <a:r>
              <a:rPr lang="en-GB" sz="2400" dirty="0" smtClean="0">
                <a:latin typeface="Franklin Gothic Book" pitchFamily="34" charset="0"/>
              </a:rPr>
              <a:t> Currently supporting 7 countries</a:t>
            </a:r>
          </a:p>
          <a:p>
            <a:pPr lvl="1" indent="-287338">
              <a:buFont typeface="Wingdings" pitchFamily="2" charset="2"/>
              <a:buChar char="Ø"/>
            </a:pPr>
            <a:r>
              <a:rPr lang="en-GB" sz="2400" dirty="0" smtClean="0">
                <a:latin typeface="Franklin Gothic Book" pitchFamily="34" charset="0"/>
              </a:rPr>
              <a:t> Providing green economy assessments and policy support</a:t>
            </a:r>
          </a:p>
          <a:p>
            <a:endParaRPr lang="en-GB" sz="2400" dirty="0" smtClean="0">
              <a:latin typeface="Franklin Gothic Book" pitchFamily="34" charset="0"/>
            </a:endParaRPr>
          </a:p>
          <a:p>
            <a:pPr>
              <a:buFont typeface="Wingdings" pitchFamily="2" charset="2"/>
              <a:buChar char="§"/>
            </a:pPr>
            <a:r>
              <a:rPr lang="en-GB" sz="2400" dirty="0" smtClean="0">
                <a:latin typeface="Franklin Gothic Book" pitchFamily="34" charset="0"/>
              </a:rPr>
              <a:t> Project being extended to other countries</a:t>
            </a:r>
          </a:p>
          <a:p>
            <a:endParaRPr lang="en-US" dirty="0"/>
          </a:p>
        </p:txBody>
      </p:sp>
    </p:spTree>
  </p:cSld>
  <p:clrMapOvr>
    <a:masterClrMapping/>
  </p:clrMapOvr>
  <p:transition>
    <p:zoom dir="in"/>
    <p:sndAc>
      <p:stSnd>
        <p:snd r:embed="rId2" name="arrow.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152400" y="1219200"/>
            <a:ext cx="8839200" cy="4800600"/>
          </a:xfrm>
        </p:spPr>
        <p:txBody>
          <a:bodyPr>
            <a:normAutofit/>
          </a:bodyPr>
          <a:lstStyle/>
          <a:p>
            <a:pPr marL="347472" indent="-347472" algn="ctr">
              <a:spcBef>
                <a:spcPts val="480"/>
              </a:spcBef>
              <a:buClrTx/>
              <a:buSzPts val="2000"/>
              <a:buNone/>
            </a:pPr>
            <a:r>
              <a:rPr lang="en-US" sz="3400" dirty="0" smtClean="0"/>
              <a:t> 	</a:t>
            </a:r>
          </a:p>
          <a:p>
            <a:pPr marL="347472" indent="-347472" algn="ctr">
              <a:spcBef>
                <a:spcPts val="480"/>
              </a:spcBef>
              <a:buClrTx/>
              <a:buSzPts val="2000"/>
              <a:buNone/>
            </a:pPr>
            <a:endParaRPr lang="en-US" sz="3400" dirty="0" smtClean="0"/>
          </a:p>
          <a:p>
            <a:pPr marL="347472" indent="-347472" algn="ctr">
              <a:spcBef>
                <a:spcPts val="480"/>
              </a:spcBef>
              <a:buClrTx/>
              <a:buSzPts val="2000"/>
              <a:buNone/>
            </a:pPr>
            <a:endParaRPr lang="en-US" sz="3400" dirty="0" smtClean="0"/>
          </a:p>
          <a:p>
            <a:pPr marL="347472" indent="-347472" algn="ctr">
              <a:spcBef>
                <a:spcPts val="480"/>
              </a:spcBef>
              <a:buClrTx/>
              <a:buSzPts val="2000"/>
              <a:buNone/>
            </a:pPr>
            <a:r>
              <a:rPr lang="en-US" sz="3600" b="1" dirty="0" smtClean="0"/>
              <a:t>Green Economy Scoping Study (GESS)</a:t>
            </a:r>
          </a:p>
          <a:p>
            <a:pPr marL="347472" indent="-347472" algn="ctr">
              <a:spcBef>
                <a:spcPts val="480"/>
              </a:spcBef>
              <a:buClrTx/>
              <a:buSzPts val="2000"/>
              <a:buNone/>
            </a:pPr>
            <a:r>
              <a:rPr lang="en-US" sz="3600" b="1" dirty="0" smtClean="0"/>
              <a:t>in Kenya</a:t>
            </a:r>
          </a:p>
        </p:txBody>
      </p:sp>
      <p:sp>
        <p:nvSpPr>
          <p:cNvPr id="5" name="Slide Number Placeholder 4"/>
          <p:cNvSpPr>
            <a:spLocks noGrp="1"/>
          </p:cNvSpPr>
          <p:nvPr>
            <p:ph type="sldNum" sz="quarter" idx="12"/>
          </p:nvPr>
        </p:nvSpPr>
        <p:spPr/>
        <p:txBody>
          <a:bodyPr/>
          <a:lstStyle/>
          <a:p>
            <a:pPr>
              <a:defRPr/>
            </a:pPr>
            <a:fld id="{75CDE10B-EF7D-4E9E-ABF3-518817BAA92E}" type="slidenum">
              <a:rPr lang="en-US" smtClean="0"/>
              <a:pPr>
                <a:defRPr/>
              </a:pPr>
              <a:t>9</a:t>
            </a:fld>
            <a:endParaRPr lang="en-US"/>
          </a:p>
        </p:txBody>
      </p:sp>
      <p:sp>
        <p:nvSpPr>
          <p:cNvPr id="6" name="Date Placeholder 5"/>
          <p:cNvSpPr>
            <a:spLocks noGrp="1"/>
          </p:cNvSpPr>
          <p:nvPr>
            <p:ph type="dt" sz="half" idx="10"/>
          </p:nvPr>
        </p:nvSpPr>
        <p:spPr/>
        <p:txBody>
          <a:bodyPr/>
          <a:lstStyle/>
          <a:p>
            <a:fld id="{99B7C4AD-9F71-494B-ABC5-37F4BC1CB5EF}" type="datetime1">
              <a:rPr lang="en-US" smtClean="0"/>
              <a:pPr/>
              <a:t>05/11/2012</a:t>
            </a:fld>
            <a:endParaRPr lang="en-GB"/>
          </a:p>
        </p:txBody>
      </p:sp>
      <p:sp>
        <p:nvSpPr>
          <p:cNvPr id="9" name="Title 8"/>
          <p:cNvSpPr>
            <a:spLocks noGrp="1"/>
          </p:cNvSpPr>
          <p:nvPr>
            <p:ph type="title"/>
          </p:nvPr>
        </p:nvSpPr>
        <p:spPr/>
        <p:txBody>
          <a:bodyPr/>
          <a:lstStyle/>
          <a:p>
            <a:endParaRPr lang="en-US" dirty="0"/>
          </a:p>
        </p:txBody>
      </p:sp>
    </p:spTree>
  </p:cSld>
  <p:clrMapOvr>
    <a:masterClrMapping/>
  </p:clrMapOvr>
  <p:transition>
    <p:zoom dir="in"/>
    <p:sndAc>
      <p:stSnd>
        <p:snd r:embed="rId2" name="arrow.wav"/>
      </p:stSnd>
    </p:sndAc>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AME" val="OvalShape"/>
</p:tagLst>
</file>

<file path=ppt/tags/tag10.xml><?xml version="1.0" encoding="utf-8"?>
<p:tagLst xmlns:a="http://schemas.openxmlformats.org/drawingml/2006/main" xmlns:r="http://schemas.openxmlformats.org/officeDocument/2006/relationships" xmlns:p="http://schemas.openxmlformats.org/presentationml/2006/main">
  <p:tag name="NAME" val="OvalShape"/>
</p:tagLst>
</file>

<file path=ppt/tags/tag11.xml><?xml version="1.0" encoding="utf-8"?>
<p:tagLst xmlns:a="http://schemas.openxmlformats.org/drawingml/2006/main" xmlns:r="http://schemas.openxmlformats.org/officeDocument/2006/relationships" xmlns:p="http://schemas.openxmlformats.org/presentationml/2006/main">
  <p:tag name="NAME" val="OvalText"/>
</p:tagLst>
</file>

<file path=ppt/tags/tag2.xml><?xml version="1.0" encoding="utf-8"?>
<p:tagLst xmlns:a="http://schemas.openxmlformats.org/drawingml/2006/main" xmlns:r="http://schemas.openxmlformats.org/officeDocument/2006/relationships" xmlns:p="http://schemas.openxmlformats.org/presentationml/2006/main">
  <p:tag name="NAME" val="OvalText"/>
</p:tagLst>
</file>

<file path=ppt/tags/tag3.xml><?xml version="1.0" encoding="utf-8"?>
<p:tagLst xmlns:a="http://schemas.openxmlformats.org/drawingml/2006/main" xmlns:r="http://schemas.openxmlformats.org/officeDocument/2006/relationships" xmlns:p="http://schemas.openxmlformats.org/presentationml/2006/main">
  <p:tag name="NAME" val="OvalShape"/>
</p:tagLst>
</file>

<file path=ppt/tags/tag4.xml><?xml version="1.0" encoding="utf-8"?>
<p:tagLst xmlns:a="http://schemas.openxmlformats.org/drawingml/2006/main" xmlns:r="http://schemas.openxmlformats.org/officeDocument/2006/relationships" xmlns:p="http://schemas.openxmlformats.org/presentationml/2006/main">
  <p:tag name="NAME" val="OvalText"/>
</p:tagLst>
</file>

<file path=ppt/tags/tag5.xml><?xml version="1.0" encoding="utf-8"?>
<p:tagLst xmlns:a="http://schemas.openxmlformats.org/drawingml/2006/main" xmlns:r="http://schemas.openxmlformats.org/officeDocument/2006/relationships" xmlns:p="http://schemas.openxmlformats.org/presentationml/2006/main">
  <p:tag name="NAME" val="OvalText"/>
</p:tagLst>
</file>

<file path=ppt/tags/tag6.xml><?xml version="1.0" encoding="utf-8"?>
<p:tagLst xmlns:a="http://schemas.openxmlformats.org/drawingml/2006/main" xmlns:r="http://schemas.openxmlformats.org/officeDocument/2006/relationships" xmlns:p="http://schemas.openxmlformats.org/presentationml/2006/main">
  <p:tag name="NAME" val="OvalShape"/>
</p:tagLst>
</file>

<file path=ppt/tags/tag7.xml><?xml version="1.0" encoding="utf-8"?>
<p:tagLst xmlns:a="http://schemas.openxmlformats.org/drawingml/2006/main" xmlns:r="http://schemas.openxmlformats.org/officeDocument/2006/relationships" xmlns:p="http://schemas.openxmlformats.org/presentationml/2006/main">
  <p:tag name="NAME" val="OvalText"/>
</p:tagLst>
</file>

<file path=ppt/tags/tag8.xml><?xml version="1.0" encoding="utf-8"?>
<p:tagLst xmlns:a="http://schemas.openxmlformats.org/drawingml/2006/main" xmlns:r="http://schemas.openxmlformats.org/officeDocument/2006/relationships" xmlns:p="http://schemas.openxmlformats.org/presentationml/2006/main">
  <p:tag name="NAME" val="OvalShape"/>
</p:tagLst>
</file>

<file path=ppt/tags/tag9.xml><?xml version="1.0" encoding="utf-8"?>
<p:tagLst xmlns:a="http://schemas.openxmlformats.org/drawingml/2006/main" xmlns:r="http://schemas.openxmlformats.org/officeDocument/2006/relationships" xmlns:p="http://schemas.openxmlformats.org/presentationml/2006/main">
  <p:tag name="NAME" val="OvalTex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6871</TotalTime>
  <Words>1399</Words>
  <Application>Microsoft Office PowerPoint</Application>
  <PresentationFormat>On-screen Show (4:3)</PresentationFormat>
  <Paragraphs>267</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Equity</vt:lpstr>
      <vt:lpstr>Transition to Green Economy  in Kenya: Enabling Conditions</vt:lpstr>
      <vt:lpstr>Presentation Outline</vt:lpstr>
      <vt:lpstr> Introduction</vt:lpstr>
      <vt:lpstr> Introduction (2)</vt:lpstr>
      <vt:lpstr>Global Crises: Sustaining life-support Systems</vt:lpstr>
      <vt:lpstr>Rio+20 Outcome on Green Economy</vt:lpstr>
      <vt:lpstr>Green Economy / Growth in Africa</vt:lpstr>
      <vt:lpstr>UNEP Green Economy Advisory Services in Africa</vt:lpstr>
      <vt:lpstr>PowerPoint Presentation</vt:lpstr>
      <vt:lpstr>   Overview  of GESS in Kenya</vt:lpstr>
      <vt:lpstr>Overview of GESS </vt:lpstr>
      <vt:lpstr>PowerPoint Presentation</vt:lpstr>
      <vt:lpstr>Enabling Conditions for Green Economy </vt:lpstr>
      <vt:lpstr>Enabling Conditions for Green Economy (2)</vt:lpstr>
      <vt:lpstr>Enabling Conditions for Green Economy (3)</vt:lpstr>
      <vt:lpstr>Enabling Condition for Green Economy (4)</vt:lpstr>
      <vt:lpstr>T21 Model Greening  Scenarios for Kenya </vt:lpstr>
      <vt:lpstr>GDP growth rate for Kenya under GE Scenarios</vt:lpstr>
      <vt:lpstr>Average Agricultural Yield under GE scenarios</vt:lpstr>
      <vt:lpstr>Conclusion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 Technology Transfer &amp; Capacity Building</dc:title>
  <dc:creator>Stephen</dc:creator>
  <cp:lastModifiedBy>admin</cp:lastModifiedBy>
  <cp:revision>991</cp:revision>
  <dcterms:created xsi:type="dcterms:W3CDTF">2011-03-15T08:21:42Z</dcterms:created>
  <dcterms:modified xsi:type="dcterms:W3CDTF">2012-11-05T08:29:30Z</dcterms:modified>
</cp:coreProperties>
</file>