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notesMasterIdLst>
    <p:notesMasterId r:id="rId30"/>
  </p:notesMasterIdLst>
  <p:handoutMasterIdLst>
    <p:handoutMasterId r:id="rId31"/>
  </p:handoutMasterIdLst>
  <p:sldIdLst>
    <p:sldId id="256" r:id="rId11"/>
    <p:sldId id="284" r:id="rId12"/>
    <p:sldId id="285" r:id="rId13"/>
    <p:sldId id="286" r:id="rId14"/>
    <p:sldId id="287" r:id="rId15"/>
    <p:sldId id="300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59" r:id="rId27"/>
    <p:sldId id="301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284"/>
            <p14:sldId id="285"/>
            <p14:sldId id="286"/>
            <p14:sldId id="287"/>
            <p14:sldId id="300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59"/>
            <p14:sldId id="301"/>
            <p14:sldId id="30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yE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94" autoAdjust="0"/>
    <p:restoredTop sz="94676" autoAdjust="0"/>
  </p:normalViewPr>
  <p:slideViewPr>
    <p:cSldViewPr snapToGrid="0" showGuides="1">
      <p:cViewPr varScale="1">
        <p:scale>
          <a:sx n="65" d="100"/>
          <a:sy n="65" d="100"/>
        </p:scale>
        <p:origin x="-10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428"/>
    </p:cViewPr>
  </p:sorterViewPr>
  <p:notesViewPr>
    <p:cSldViewPr snapToGrid="0" showGuides="1">
      <p:cViewPr varScale="1">
        <p:scale>
          <a:sx n="60" d="100"/>
          <a:sy n="60" d="100"/>
        </p:scale>
        <p:origin x="-273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3828B-673E-42B3-B6DE-4CE31DBFEDDD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4689D-6210-4DBC-9812-475A076D1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8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0B05-A9A2-4A74-8181-2A18067E5844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045BF-8BF6-40B6-915B-2BB92E3A0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2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25" y="4712693"/>
            <a:ext cx="9162125" cy="3154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n-redd.org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766" y="1749970"/>
            <a:ext cx="9144000" cy="368650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Institutional and Context Analysis (ICA)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entry points and strategic options 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for mainstreaming sustainable forest 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management into sectoral budgets</a:t>
            </a:r>
          </a:p>
          <a:p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Ulaanbaatar</a:t>
            </a:r>
          </a:p>
          <a:p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25 October 2013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LucyE\Desktop\1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4952"/>
            <a:ext cx="4548769" cy="66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608" y="1709828"/>
            <a:ext cx="3133652" cy="1782236"/>
          </a:xfrm>
          <a:prstGeom prst="downArrowCallout">
            <a:avLst/>
          </a:prstGeom>
          <a:solidFill>
            <a:schemeClr val="tx2">
              <a:lumMod val="75000"/>
            </a:schemeClr>
          </a:solidFill>
          <a:effectLst>
            <a:outerShdw blurRad="76200" dist="38100" dir="2700000" sx="101000" sy="101000" algn="tl" rotWithShape="0">
              <a:prstClr val="black">
                <a:alpha val="5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400" b="0" dirty="0" smtClean="0">
                <a:solidFill>
                  <a:schemeClr val="bg1"/>
                </a:solidFill>
                <a:latin typeface="Calibri" pitchFamily="34" charset="0"/>
              </a:rPr>
              <a:t>integrate forest values </a:t>
            </a:r>
            <a:br>
              <a:rPr lang="en-GB" sz="24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400" b="0" dirty="0" smtClean="0">
                <a:solidFill>
                  <a:schemeClr val="bg1"/>
                </a:solidFill>
                <a:latin typeface="Calibri" pitchFamily="34" charset="0"/>
              </a:rPr>
              <a:t>into the </a:t>
            </a:r>
            <a:r>
              <a:rPr lang="en-GB" sz="2400" b="1" dirty="0" smtClean="0">
                <a:solidFill>
                  <a:schemeClr val="bg1"/>
                </a:solidFill>
                <a:latin typeface="Calibri" pitchFamily="34" charset="0"/>
              </a:rPr>
              <a:t>spending of other sectors</a:t>
            </a:r>
            <a:endParaRPr lang="en-GB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0701" y="1709828"/>
            <a:ext cx="3133652" cy="1782236"/>
          </a:xfrm>
          <a:prstGeom prst="downArrowCallout">
            <a:avLst/>
          </a:prstGeom>
          <a:solidFill>
            <a:schemeClr val="tx2">
              <a:lumMod val="75000"/>
            </a:schemeClr>
          </a:solidFill>
          <a:effectLst>
            <a:outerShdw blurRad="76200" dist="38100" dir="2700000" sx="101000" sy="101000" algn="tl" rotWithShape="0">
              <a:prstClr val="black">
                <a:alpha val="5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400" b="0" dirty="0" smtClean="0">
                <a:solidFill>
                  <a:schemeClr val="bg1"/>
                </a:solidFill>
                <a:latin typeface="Calibri" pitchFamily="34" charset="0"/>
              </a:rPr>
              <a:t>integrate sectoral values into </a:t>
            </a:r>
            <a:r>
              <a:rPr lang="en-GB" sz="2400" b="1" dirty="0" smtClean="0">
                <a:solidFill>
                  <a:schemeClr val="bg1"/>
                </a:solidFill>
                <a:latin typeface="Calibri" pitchFamily="34" charset="0"/>
              </a:rPr>
              <a:t>forest management budgets</a:t>
            </a:r>
            <a:endParaRPr lang="en-GB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5940" y="3532228"/>
            <a:ext cx="8564081" cy="1708160"/>
            <a:chOff x="255940" y="3532228"/>
            <a:chExt cx="8564081" cy="1708160"/>
          </a:xfrm>
        </p:grpSpPr>
        <p:sp>
          <p:nvSpPr>
            <p:cNvPr id="5" name="TextBox 4"/>
            <p:cNvSpPr txBox="1"/>
            <p:nvPr/>
          </p:nvSpPr>
          <p:spPr>
            <a:xfrm>
              <a:off x="255940" y="3532228"/>
              <a:ext cx="3984988" cy="17081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100" dirty="0">
                  <a:latin typeface="Calibri" pitchFamily="34" charset="0"/>
                </a:rPr>
                <a:t>stimulate spending on SFM as part of the budgets of the sectors that depend on forest ecosystem services, in support of these </a:t>
              </a:r>
              <a:r>
                <a:rPr lang="en-US" sz="2100" dirty="0" smtClean="0">
                  <a:latin typeface="Calibri" pitchFamily="34" charset="0"/>
                </a:rPr>
                <a:t>their development </a:t>
              </a:r>
              <a:r>
                <a:rPr lang="en-US" sz="2100" dirty="0">
                  <a:latin typeface="Calibri" pitchFamily="34" charset="0"/>
                </a:rPr>
                <a:t>goals and targets</a:t>
              </a:r>
              <a:endParaRPr lang="en-GB" sz="2100" b="0" dirty="0"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35033" y="3532228"/>
              <a:ext cx="3984988" cy="17081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2100" b="0" dirty="0" smtClean="0">
                  <a:latin typeface="Calibri" pitchFamily="34" charset="0"/>
                </a:rPr>
                <a:t>stimulate allocation of MEGD budgets to SFM activities which support and integrate broader development goals and policy objectives of other sectors</a:t>
              </a:r>
              <a:endParaRPr lang="en-GB" sz="2100" b="0" dirty="0"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04952" y="379546"/>
            <a:ext cx="6763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budgetary mainstreaming</a:t>
            </a:r>
            <a:endParaRPr lang="en-US" sz="3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cyE\Desktop\3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358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3074276" y="993216"/>
            <a:ext cx="5801710" cy="448003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1500"/>
              </a:spcAft>
              <a:buFont typeface="Arial" pitchFamily="34" charset="0"/>
              <a:buNone/>
            </a:pP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how can we better mainstream </a:t>
            </a:r>
            <a:b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financing in support of sustainable forest management into sectoral budgets? </a:t>
            </a:r>
          </a:p>
          <a:p>
            <a:pPr>
              <a:spcBef>
                <a:spcPts val="400"/>
              </a:spcBef>
              <a:spcAft>
                <a:spcPts val="15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understand rules, policies, institutions 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and stakeholders</a:t>
            </a:r>
          </a:p>
          <a:p>
            <a:pPr>
              <a:spcBef>
                <a:spcPts val="400"/>
              </a:spcBef>
              <a:spcAft>
                <a:spcPts val="1500"/>
              </a:spcAft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analyse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stakeholders</a:t>
            </a:r>
          </a:p>
          <a:p>
            <a:pPr>
              <a:spcBef>
                <a:spcPts val="400"/>
              </a:spcBef>
              <a:spcAft>
                <a:spcPts val="15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identify entry points and engagement strategies</a:t>
            </a:r>
          </a:p>
          <a:p>
            <a:pPr>
              <a:spcBef>
                <a:spcPts val="400"/>
              </a:spcBef>
              <a:spcAft>
                <a:spcPts val="15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suggest actions to achieve change and address risks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952" y="379546"/>
            <a:ext cx="6763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steps in the ICA</a:t>
            </a:r>
            <a:endParaRPr lang="en-US" sz="3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LucyE\Desktop\3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358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908847" y="4788428"/>
            <a:ext cx="7320775" cy="1000708"/>
            <a:chOff x="167846" y="4788428"/>
            <a:chExt cx="8640000" cy="1000708"/>
          </a:xfrm>
        </p:grpSpPr>
        <p:sp>
          <p:nvSpPr>
            <p:cNvPr id="3" name="TextBox 2"/>
            <p:cNvSpPr txBox="1"/>
            <p:nvPr/>
          </p:nvSpPr>
          <p:spPr>
            <a:xfrm>
              <a:off x="167846" y="5142982"/>
              <a:ext cx="8640000" cy="29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Professional Forestry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</a:rPr>
                <a:t>Organisations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7846" y="4788428"/>
              <a:ext cx="8640000" cy="29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Forest User Groups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846" y="5497536"/>
              <a:ext cx="8640000" cy="29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Extractive industries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8847" y="3724766"/>
            <a:ext cx="7320775" cy="1000708"/>
            <a:chOff x="167846" y="3724766"/>
            <a:chExt cx="8640000" cy="1000708"/>
          </a:xfrm>
        </p:grpSpPr>
        <p:sp>
          <p:nvSpPr>
            <p:cNvPr id="10" name="TextBox 9"/>
            <p:cNvSpPr txBox="1"/>
            <p:nvPr/>
          </p:nvSpPr>
          <p:spPr>
            <a:xfrm>
              <a:off x="167846" y="3724766"/>
              <a:ext cx="8640000" cy="291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GB" dirty="0">
                  <a:solidFill>
                    <a:schemeClr val="bg1"/>
                  </a:solidFill>
                </a:rPr>
                <a:t>Soum &amp; Inter-Soum Forest </a:t>
              </a:r>
              <a:r>
                <a:rPr lang="en-GB" dirty="0" smtClean="0">
                  <a:solidFill>
                    <a:schemeClr val="bg1"/>
                  </a:solidFill>
                </a:rPr>
                <a:t>Units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846" y="4433874"/>
              <a:ext cx="8640000" cy="291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GB" dirty="0">
                  <a:solidFill>
                    <a:schemeClr val="bg1"/>
                  </a:solidFill>
                </a:rPr>
                <a:t>River Basin</a:t>
              </a:r>
              <a:r>
                <a:rPr lang="en-GB" dirty="0" smtClean="0">
                  <a:solidFill>
                    <a:schemeClr val="bg1"/>
                  </a:solidFill>
                </a:rPr>
                <a:t> </a:t>
              </a:r>
              <a:r>
                <a:rPr lang="en-GB" dirty="0">
                  <a:solidFill>
                    <a:schemeClr val="bg1"/>
                  </a:solidFill>
                </a:rPr>
                <a:t>Administrations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846" y="4079320"/>
              <a:ext cx="8640000" cy="291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GB" dirty="0" smtClean="0">
                  <a:solidFill>
                    <a:schemeClr val="bg1"/>
                  </a:solidFill>
                </a:rPr>
                <a:t>Protected Area Administrations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8847" y="1597442"/>
            <a:ext cx="7320775" cy="2064370"/>
            <a:chOff x="167846" y="1597442"/>
            <a:chExt cx="8640000" cy="2064370"/>
          </a:xfrm>
        </p:grpSpPr>
        <p:sp>
          <p:nvSpPr>
            <p:cNvPr id="4" name="TextBox 3"/>
            <p:cNvSpPr txBox="1"/>
            <p:nvPr/>
          </p:nvSpPr>
          <p:spPr>
            <a:xfrm>
              <a:off x="167846" y="1597442"/>
              <a:ext cx="8640000" cy="291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MEGD Division of Coordination of Forest Conservation &amp; </a:t>
              </a:r>
              <a:r>
                <a:rPr lang="en-US" dirty="0" smtClean="0">
                  <a:solidFill>
                    <a:schemeClr val="bg1"/>
                  </a:solidFill>
                </a:rPr>
                <a:t>Reforestation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846" y="1951996"/>
              <a:ext cx="8640000" cy="291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MEGD Forest Research &amp; Development </a:t>
              </a:r>
              <a:r>
                <a:rPr lang="en-US" dirty="0" smtClean="0">
                  <a:solidFill>
                    <a:schemeClr val="bg1"/>
                  </a:solidFill>
                </a:rPr>
                <a:t>Centre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846" y="2661104"/>
              <a:ext cx="8640000" cy="291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MEGD </a:t>
              </a:r>
              <a:r>
                <a:rPr lang="en-GB" dirty="0">
                  <a:solidFill>
                    <a:schemeClr val="bg1"/>
                  </a:solidFill>
                </a:rPr>
                <a:t>Division of River Basin Administration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846" y="2306550"/>
              <a:ext cx="8640000" cy="291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MEGD Department of Protected Area Administration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846" y="3015658"/>
              <a:ext cx="8640000" cy="291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GB" sz="1800" dirty="0">
                  <a:solidFill>
                    <a:schemeClr val="bg1"/>
                  </a:solidFill>
                </a:rPr>
                <a:t>MIA Department of Coordination of Light Industrial Policy </a:t>
              </a:r>
              <a:r>
                <a:rPr lang="en-GB" sz="1800" dirty="0" smtClean="0">
                  <a:solidFill>
                    <a:schemeClr val="bg1"/>
                  </a:solidFill>
                </a:rPr>
                <a:t>Implementation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846" y="3370212"/>
              <a:ext cx="8640000" cy="291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GB" sz="1800" dirty="0">
                  <a:solidFill>
                    <a:schemeClr val="bg1"/>
                  </a:solidFill>
                </a:rPr>
                <a:t>MIA </a:t>
              </a:r>
              <a:r>
                <a:rPr lang="en-US" sz="1800" dirty="0" smtClean="0">
                  <a:solidFill>
                    <a:schemeClr val="bg1"/>
                  </a:solidFill>
                </a:rPr>
                <a:t>Department </a:t>
              </a:r>
              <a:r>
                <a:rPr lang="en-US" sz="1800" dirty="0">
                  <a:solidFill>
                    <a:schemeClr val="bg1"/>
                  </a:solidFill>
                </a:rPr>
                <a:t>of Livestock Policy Coordination 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04952" y="379546"/>
            <a:ext cx="6763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agencies </a:t>
            </a:r>
            <a:r>
              <a:rPr lang="en-US" sz="3000" b="1" dirty="0" smtClean="0"/>
              <a:t>which have mandates that </a:t>
            </a:r>
            <a:r>
              <a:rPr lang="en-US" sz="3000" b="1" dirty="0"/>
              <a:t>support forest management and use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LucyE\Desktop\3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358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99234" y="1816496"/>
            <a:ext cx="4068000" cy="3683062"/>
            <a:chOff x="299234" y="1816496"/>
            <a:chExt cx="4068000" cy="3683062"/>
          </a:xfrm>
        </p:grpSpPr>
        <p:sp>
          <p:nvSpPr>
            <p:cNvPr id="2" name="TextBox 1"/>
            <p:cNvSpPr txBox="1"/>
            <p:nvPr/>
          </p:nvSpPr>
          <p:spPr>
            <a:xfrm>
              <a:off x="299234" y="1816496"/>
              <a:ext cx="4068000" cy="29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pasture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9234" y="2193325"/>
              <a:ext cx="4068000" cy="29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agriculture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34" y="2946983"/>
              <a:ext cx="4068000" cy="29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energy</a:t>
              </a:r>
              <a:endParaRPr lang="en-GB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9234" y="2570154"/>
              <a:ext cx="4068000" cy="29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w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ater supply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9234" y="3323812"/>
              <a:ext cx="4068000" cy="29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GB" sz="1800" dirty="0" smtClean="0">
                  <a:solidFill>
                    <a:schemeClr val="accent5">
                      <a:lumMod val="50000"/>
                    </a:schemeClr>
                  </a:solidFill>
                </a:rPr>
                <a:t>tourism</a:t>
              </a:r>
              <a:endParaRPr lang="en-GB" sz="1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9234" y="3700641"/>
              <a:ext cx="4068000" cy="29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construction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9234" y="4077470"/>
              <a:ext cx="4068000" cy="29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human settlement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9234" y="4831128"/>
              <a:ext cx="4068000" cy="29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mining</a:t>
              </a:r>
              <a:endParaRPr lang="en-GB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234" y="4454299"/>
              <a:ext cx="4068000" cy="29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Infrastructure development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9234" y="5207958"/>
              <a:ext cx="4068000" cy="291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GB" sz="1800" dirty="0" smtClean="0">
                  <a:solidFill>
                    <a:schemeClr val="accent5">
                      <a:lumMod val="50000"/>
                    </a:schemeClr>
                  </a:solidFill>
                </a:rPr>
                <a:t>manufacturing industry</a:t>
              </a:r>
              <a:endParaRPr lang="en-GB" sz="1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4106" y="1816496"/>
            <a:ext cx="4068000" cy="3683062"/>
            <a:chOff x="4724106" y="1816496"/>
            <a:chExt cx="4068000" cy="36830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4724106" y="4454299"/>
              <a:ext cx="4068000" cy="291600"/>
            </a:xfrm>
            <a:prstGeom prst="rect">
              <a:avLst/>
            </a:prstGeom>
            <a:grpFill/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investment and trade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4106" y="4831128"/>
              <a:ext cx="4068000" cy="291600"/>
            </a:xfrm>
            <a:prstGeom prst="rect">
              <a:avLst/>
            </a:prstGeom>
            <a:grpFill/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GB" dirty="0">
                  <a:solidFill>
                    <a:schemeClr val="accent5">
                      <a:lumMod val="50000"/>
                    </a:schemeClr>
                  </a:solidFill>
                </a:rPr>
                <a:t>f</a:t>
              </a:r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oreign exchange</a:t>
              </a:r>
              <a:endParaRPr lang="en-GB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106" y="4077470"/>
              <a:ext cx="4068000" cy="291600"/>
            </a:xfrm>
            <a:prstGeom prst="rect">
              <a:avLst/>
            </a:prstGeom>
            <a:grpFill/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e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nterprise and business development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4106" y="2570154"/>
              <a:ext cx="4068000" cy="291600"/>
            </a:xfrm>
            <a:prstGeom prst="rect">
              <a:avLst/>
            </a:prstGeom>
            <a:grpFill/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climate mitigation and adaptation</a:t>
              </a:r>
              <a:endParaRPr lang="en-GB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4106" y="1816496"/>
              <a:ext cx="4068000" cy="291600"/>
            </a:xfrm>
            <a:prstGeom prst="rect">
              <a:avLst/>
            </a:prstGeom>
            <a:grpFill/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disaster risk reduction</a:t>
              </a:r>
              <a:endParaRPr lang="en-GB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4106" y="2193325"/>
              <a:ext cx="4068000" cy="291600"/>
            </a:xfrm>
            <a:prstGeom prst="rect">
              <a:avLst/>
            </a:prstGeom>
            <a:grpFill/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desertification control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4106" y="2946983"/>
              <a:ext cx="4068000" cy="291600"/>
            </a:xfrm>
            <a:prstGeom prst="rect">
              <a:avLst/>
            </a:prstGeom>
            <a:grpFill/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rural livelihood diversification</a:t>
              </a:r>
              <a:endParaRPr lang="en-GB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4106" y="3700641"/>
              <a:ext cx="4068000" cy="291600"/>
            </a:xfrm>
            <a:prstGeom prst="rect">
              <a:avLst/>
            </a:prstGeom>
            <a:grpFill/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f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ood security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24106" y="5207958"/>
              <a:ext cx="4068000" cy="291600"/>
            </a:xfrm>
            <a:prstGeom prst="rect">
              <a:avLst/>
            </a:prstGeom>
            <a:grpFill/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government revenues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24106" y="3323812"/>
              <a:ext cx="4068000" cy="291600"/>
            </a:xfrm>
            <a:prstGeom prst="rect">
              <a:avLst/>
            </a:prstGeom>
            <a:grpFill/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poverty reduction</a:t>
              </a:r>
              <a:endParaRPr lang="en-GB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04952" y="379546"/>
            <a:ext cx="6763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other sectors </a:t>
            </a:r>
            <a:r>
              <a:rPr lang="en-US" sz="3000" b="1" dirty="0"/>
              <a:t>and </a:t>
            </a:r>
            <a:r>
              <a:rPr lang="en-US" sz="3000" b="1" dirty="0" smtClean="0"/>
              <a:t>development goals </a:t>
            </a:r>
            <a:r>
              <a:rPr lang="en-US" sz="3000" b="1" dirty="0"/>
              <a:t>that depend and impact on forests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ucyE\Desktop\3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358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8571" y="1809281"/>
            <a:ext cx="8356034" cy="3492305"/>
            <a:chOff x="388571" y="1809281"/>
            <a:chExt cx="8356034" cy="3492305"/>
          </a:xfrm>
        </p:grpSpPr>
        <p:sp>
          <p:nvSpPr>
            <p:cNvPr id="24" name="TextBox 23"/>
            <p:cNvSpPr txBox="1"/>
            <p:nvPr/>
          </p:nvSpPr>
          <p:spPr>
            <a:xfrm>
              <a:off x="388571" y="1809281"/>
              <a:ext cx="3946954" cy="62670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</a:rPr>
                <a:t>expanded role and responsibilities of MEGD as a general-orientation ministry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571" y="3996682"/>
              <a:ext cx="3946954" cy="349702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updated forest policy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8571" y="4674885"/>
              <a:ext cx="3946954" cy="62670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draft Green Development  concept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and mid-term </a:t>
              </a:r>
              <a:r>
                <a:rPr lang="en-US" dirty="0" err="1" smtClean="0">
                  <a:solidFill>
                    <a:schemeClr val="tx1"/>
                  </a:solidFill>
                </a:rPr>
                <a:t>programme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97651" y="3519082"/>
              <a:ext cx="3946954" cy="62670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err="1" smtClean="0">
                  <a:solidFill>
                    <a:schemeClr val="tx1"/>
                  </a:solidFill>
                </a:rPr>
                <a:t>decentralisation</a:t>
              </a:r>
              <a:r>
                <a:rPr lang="en-US" dirty="0" smtClean="0">
                  <a:solidFill>
                    <a:schemeClr val="tx1"/>
                  </a:solidFill>
                </a:rPr>
                <a:t> of forest management and financing functions to Aimag level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97651" y="4397886"/>
              <a:ext cx="3946954" cy="903700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growing participation of private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sector and community groups in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forest use and management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8571" y="2764482"/>
              <a:ext cx="3946954" cy="903700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past and current collaboration between MEGD and other sectors/agencies on forest management and use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97651" y="1809281"/>
              <a:ext cx="3946954" cy="1457698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mandate to foster integration and coordination for Departments of State Administration &amp; Management, Green Development Policy &amp; Planning, Coordination of Policy Implementation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4952" y="379546"/>
            <a:ext cx="6763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opportunities and incentives </a:t>
            </a:r>
            <a:br>
              <a:rPr lang="en-US" sz="3000" b="1" dirty="0" smtClean="0"/>
            </a:br>
            <a:r>
              <a:rPr lang="en-US" sz="3000" b="1" dirty="0" smtClean="0"/>
              <a:t>for budgetary mainstreaming</a:t>
            </a:r>
            <a:endParaRPr lang="en-US" sz="3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ucyE\Desktop\3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358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4952" y="379546"/>
            <a:ext cx="6763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constraints and disincentives </a:t>
            </a:r>
            <a:br>
              <a:rPr lang="en-US" sz="3000" b="1" dirty="0" smtClean="0"/>
            </a:br>
            <a:r>
              <a:rPr lang="en-US" sz="3000" b="1" dirty="0" smtClean="0"/>
              <a:t>to budgetary </a:t>
            </a:r>
            <a:r>
              <a:rPr lang="en-US" sz="3000" b="1" dirty="0"/>
              <a:t>mainstreaming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8571" y="1825047"/>
            <a:ext cx="8356034" cy="3545187"/>
            <a:chOff x="388571" y="1825047"/>
            <a:chExt cx="8356034" cy="3545187"/>
          </a:xfrm>
        </p:grpSpPr>
        <p:sp>
          <p:nvSpPr>
            <p:cNvPr id="3" name="TextBox 2"/>
            <p:cNvSpPr txBox="1"/>
            <p:nvPr/>
          </p:nvSpPr>
          <p:spPr>
            <a:xfrm>
              <a:off x="388571" y="1825047"/>
              <a:ext cx="3946954" cy="62670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tradition of working in separate “boxes” according to own strict mandates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8571" y="3586039"/>
              <a:ext cx="3946954" cy="62670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different and sometimes competing development goals and responsibilities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571" y="4466534"/>
              <a:ext cx="3946954" cy="903700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lack of formal structures for joint programming and horizontal collaboration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97651" y="2705543"/>
              <a:ext cx="3946954" cy="62670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need to avoid budgetary duplication between agencies and sectors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97651" y="3586039"/>
              <a:ext cx="3946954" cy="62670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limited budget availability and lack of flexibility to incorporate new activities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571" y="2705543"/>
              <a:ext cx="3946954" cy="62670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absence of mention of SFM in policies, strategies and plans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7651" y="1825047"/>
              <a:ext cx="3946954" cy="62670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lack of mechanisms  for cross-sectoral funding and </a:t>
              </a:r>
              <a:r>
                <a:rPr lang="en-US" dirty="0" err="1" smtClean="0">
                  <a:solidFill>
                    <a:schemeClr val="tx1"/>
                  </a:solidFill>
                </a:rPr>
                <a:t>programmes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7651" y="4466534"/>
              <a:ext cx="3946954" cy="903700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weak awareness, capacity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and information on SFM and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forest ecosystem values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ucyE\Desktop\3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358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2603936" y="1582458"/>
            <a:ext cx="6477000" cy="409575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what is the potential to mainstream financing for SFM into MEGD budgets?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what is the potential to mainstream financing for SFM into other sectoral budgets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what actions are required to do this?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who are the key players in this, and what is their power and influence?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how can we engage these stakeholders in SFM?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952" y="379546"/>
            <a:ext cx="6763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entry points and strategies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for </a:t>
            </a:r>
            <a:r>
              <a:rPr lang="en-US" sz="3000" b="1" dirty="0"/>
              <a:t>engagement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4500" b="1" dirty="0" smtClean="0">
                <a:solidFill>
                  <a:schemeClr val="tx1"/>
                </a:solidFill>
                <a:latin typeface="Helvetica" pitchFamily="34" charset="0"/>
              </a:rPr>
              <a:t>Thank You</a:t>
            </a:r>
          </a:p>
          <a:p>
            <a:r>
              <a:rPr lang="en-US" sz="1600" dirty="0" smtClean="0">
                <a:latin typeface="Helvetica" pitchFamily="34" charset="0"/>
                <a:hlinkClick r:id="rId2"/>
              </a:rPr>
              <a:t/>
            </a:r>
            <a:br>
              <a:rPr lang="en-US" sz="1600" dirty="0" smtClean="0">
                <a:latin typeface="Helvetica" pitchFamily="34" charset="0"/>
                <a:hlinkClick r:id="rId2"/>
              </a:rPr>
            </a:b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Website: </a:t>
            </a:r>
            <a:r>
              <a:rPr lang="en-US" sz="2400" dirty="0" smtClean="0">
                <a:latin typeface="Helvetica" pitchFamily="34" charset="0"/>
                <a:hlinkClick r:id="rId2"/>
              </a:rPr>
              <a:t>http://www.un-redd.org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LucyE\Desktop\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/>
          <a:stretch/>
        </p:blipFill>
        <p:spPr bwMode="auto">
          <a:xfrm>
            <a:off x="0" y="204952"/>
            <a:ext cx="4548769" cy="66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667000" y="2096814"/>
            <a:ext cx="6208986" cy="384941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Which stakeholders depend/impact on SFM?</a:t>
            </a:r>
          </a:p>
          <a:p>
            <a:pPr marL="457200" indent="-4572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What is their interest or incentive to mainstream SFM into budgets?</a:t>
            </a:r>
          </a:p>
          <a:p>
            <a:pPr marL="457200" indent="-4572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What is their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opposition or disincentive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to mainstream SFM into budgets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?</a:t>
            </a:r>
          </a:p>
          <a:p>
            <a:pPr marL="457200" indent="-4572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What power do they have to influence budgets to SFM?</a:t>
            </a:r>
          </a:p>
          <a:p>
            <a:pPr marL="457200" indent="-4572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Score 0-3 for SFM financing interest and power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1905"/>
            <a:ext cx="9144001" cy="314807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2248" y="980841"/>
            <a:ext cx="8828692" cy="88286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2100"/>
              </a:spcAft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identifies key stakeholders that have the power and </a:t>
            </a:r>
            <a:b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interest to influence SFM financing, and describes their incentives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248" y="379546"/>
            <a:ext cx="69368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smtClean="0"/>
              <a:t>Working Group: </a:t>
            </a:r>
            <a:r>
              <a:rPr lang="en-US" sz="2700" b="1" i="1" dirty="0" smtClean="0"/>
              <a:t>stakeholders &amp; incentives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0747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LucyE\Desktop\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/>
          <a:stretch/>
        </p:blipFill>
        <p:spPr bwMode="auto">
          <a:xfrm>
            <a:off x="0" y="204952"/>
            <a:ext cx="4548769" cy="66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248" y="379546"/>
            <a:ext cx="69368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smtClean="0"/>
              <a:t>Working Group: </a:t>
            </a:r>
            <a:r>
              <a:rPr lang="en-US" sz="2700" b="1" i="1" dirty="0" smtClean="0"/>
              <a:t>entry points &amp; engagement</a:t>
            </a:r>
            <a:endParaRPr lang="en-US" sz="27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2248" y="980841"/>
            <a:ext cx="8828692" cy="88286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2100"/>
              </a:spcAft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identifies possible actions that can be undertaken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to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enhance SFM financing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1905"/>
            <a:ext cx="9144001" cy="314807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667000" y="2096814"/>
            <a:ext cx="6208986" cy="384941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What opportunities or actions can enhance the mainstreaming of SFM into budgets?</a:t>
            </a:r>
          </a:p>
          <a:p>
            <a:pPr marL="457200" indent="-4572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For each action, which stakeholders need to be targeted and involved?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LucyE\Desktop\1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4952"/>
            <a:ext cx="4123087" cy="66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2427890" y="1560787"/>
            <a:ext cx="6716110" cy="44800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The forest valuation and financing study</a:t>
            </a:r>
          </a:p>
          <a:p>
            <a:pPr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Relevance to REDD+ of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mainstreaming SFM</a:t>
            </a:r>
          </a:p>
          <a:p>
            <a:pPr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Steps in the ICA</a:t>
            </a:r>
          </a:p>
          <a:p>
            <a:pPr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Target sectors for SFM mainstreaming</a:t>
            </a:r>
          </a:p>
          <a:p>
            <a:pPr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Opportunities and constraints for mainstreaming SFM into sectoral budgets</a:t>
            </a:r>
          </a:p>
          <a:p>
            <a:pPr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Entry points and strategies for engagement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954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/>
              <a:t>content</a:t>
            </a:r>
            <a:endParaRPr lang="en-US" sz="3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5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667000" y="1771650"/>
            <a:ext cx="6019800" cy="409575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21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carried out between January-April 2013</a:t>
            </a:r>
          </a:p>
          <a:p>
            <a:pPr>
              <a:spcBef>
                <a:spcPts val="400"/>
              </a:spcBef>
              <a:spcAft>
                <a:spcPts val="21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part of support to REDD+ readiness</a:t>
            </a:r>
          </a:p>
          <a:p>
            <a:pPr>
              <a:spcBef>
                <a:spcPts val="400"/>
              </a:spcBef>
              <a:spcAft>
                <a:spcPts val="21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calculated the value of forest ecosystem services to the economy and green growth</a:t>
            </a:r>
          </a:p>
          <a:p>
            <a:pPr>
              <a:spcBef>
                <a:spcPts val="400"/>
              </a:spcBef>
              <a:spcAft>
                <a:spcPts val="21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identified policies and instruments which could be used to increase forest funding effectiveness and impacts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952" y="379546"/>
            <a:ext cx="6763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the forest </a:t>
            </a:r>
            <a:r>
              <a:rPr lang="en-US" sz="3000" b="1" dirty="0"/>
              <a:t>valuation and financing study</a:t>
            </a:r>
          </a:p>
        </p:txBody>
      </p:sp>
      <p:pic>
        <p:nvPicPr>
          <p:cNvPr id="1031" name="Picture 7" descr="C:\Users\LucyE\Desktop\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9772"/>
            <a:ext cx="3586655" cy="700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2687" y="1850289"/>
            <a:ext cx="3315976" cy="3211039"/>
            <a:chOff x="5013812" y="655638"/>
            <a:chExt cx="3495345" cy="3975430"/>
          </a:xfrm>
        </p:grpSpPr>
        <p:grpSp>
          <p:nvGrpSpPr>
            <p:cNvPr id="4" name="Group 3"/>
            <p:cNvGrpSpPr/>
            <p:nvPr/>
          </p:nvGrpSpPr>
          <p:grpSpPr>
            <a:xfrm>
              <a:off x="5013812" y="655638"/>
              <a:ext cx="3495345" cy="285782"/>
              <a:chOff x="5013812" y="655638"/>
              <a:chExt cx="3495345" cy="285782"/>
            </a:xfrm>
          </p:grpSpPr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5013812" y="688748"/>
                <a:ext cx="151789" cy="180000"/>
              </a:xfrm>
              <a:prstGeom prst="rect">
                <a:avLst/>
              </a:prstGeom>
              <a:solidFill>
                <a:srgbClr val="0C61AF"/>
              </a:soli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5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/>
              </a:p>
            </p:txBody>
          </p:sp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5287964" y="655638"/>
                <a:ext cx="1596576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Timber &amp; fuelwood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45"/>
              <p:cNvSpPr>
                <a:spLocks noChangeArrowheads="1"/>
              </p:cNvSpPr>
              <p:nvPr/>
            </p:nvSpPr>
            <p:spPr bwMode="auto">
              <a:xfrm>
                <a:off x="7155696" y="655638"/>
                <a:ext cx="1353461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MNT 197.10 bill 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013812" y="1184736"/>
              <a:ext cx="3346651" cy="285782"/>
              <a:chOff x="5013812" y="1342459"/>
              <a:chExt cx="3346651" cy="285782"/>
            </a:xfrm>
          </p:grpSpPr>
          <p:sp>
            <p:nvSpPr>
              <p:cNvPr id="27" name="Rectangle 33"/>
              <p:cNvSpPr>
                <a:spLocks noChangeArrowheads="1"/>
              </p:cNvSpPr>
              <p:nvPr/>
            </p:nvSpPr>
            <p:spPr bwMode="auto">
              <a:xfrm>
                <a:off x="5013812" y="1375569"/>
                <a:ext cx="151789" cy="180000"/>
              </a:xfrm>
              <a:prstGeom prst="rect">
                <a:avLst/>
              </a:prstGeom>
              <a:solidFill>
                <a:srgbClr val="008BC0"/>
              </a:soli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5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/>
              </a:p>
            </p:txBody>
          </p:sp>
          <p:sp>
            <p:nvSpPr>
              <p:cNvPr id="28" name="Rectangle 34"/>
              <p:cNvSpPr>
                <a:spLocks noChangeArrowheads="1"/>
              </p:cNvSpPr>
              <p:nvPr/>
            </p:nvSpPr>
            <p:spPr bwMode="auto">
              <a:xfrm>
                <a:off x="5287962" y="1342459"/>
                <a:ext cx="1289049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NTFP &amp; hunting</a:t>
                </a:r>
                <a:endPara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48"/>
              <p:cNvSpPr>
                <a:spLocks noChangeArrowheads="1"/>
              </p:cNvSpPr>
              <p:nvPr/>
            </p:nvSpPr>
            <p:spPr bwMode="auto">
              <a:xfrm>
                <a:off x="7155696" y="1342459"/>
                <a:ext cx="1204767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MNT 17.92 bill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013812" y="1713834"/>
              <a:ext cx="3346651" cy="285782"/>
              <a:chOff x="5013812" y="2018733"/>
              <a:chExt cx="3346651" cy="285782"/>
            </a:xfrm>
          </p:grpSpPr>
          <p:sp>
            <p:nvSpPr>
              <p:cNvPr id="24" name="Rectangle 35"/>
              <p:cNvSpPr>
                <a:spLocks noChangeArrowheads="1"/>
              </p:cNvSpPr>
              <p:nvPr/>
            </p:nvSpPr>
            <p:spPr bwMode="auto">
              <a:xfrm>
                <a:off x="5013812" y="2051843"/>
                <a:ext cx="151789" cy="180000"/>
              </a:xfrm>
              <a:prstGeom prst="rect">
                <a:avLst/>
              </a:prstGeom>
              <a:solidFill>
                <a:srgbClr val="08B8C0"/>
              </a:soli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5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auto">
              <a:xfrm>
                <a:off x="5287962" y="2018733"/>
                <a:ext cx="617557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Pasture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49"/>
              <p:cNvSpPr>
                <a:spLocks noChangeArrowheads="1"/>
              </p:cNvSpPr>
              <p:nvPr/>
            </p:nvSpPr>
            <p:spPr bwMode="auto">
              <a:xfrm>
                <a:off x="7155696" y="2018733"/>
                <a:ext cx="1204767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MNT 34.36 bill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13812" y="2242932"/>
              <a:ext cx="3346651" cy="285782"/>
              <a:chOff x="5013812" y="2695009"/>
              <a:chExt cx="3346651" cy="285782"/>
            </a:xfrm>
          </p:grpSpPr>
          <p:sp>
            <p:nvSpPr>
              <p:cNvPr id="21" name="Rectangle 37"/>
              <p:cNvSpPr>
                <a:spLocks noChangeArrowheads="1"/>
              </p:cNvSpPr>
              <p:nvPr/>
            </p:nvSpPr>
            <p:spPr bwMode="auto">
              <a:xfrm>
                <a:off x="5013812" y="2728119"/>
                <a:ext cx="151789" cy="180000"/>
              </a:xfrm>
              <a:prstGeom prst="rect">
                <a:avLst/>
              </a:prstGeom>
              <a:solidFill>
                <a:srgbClr val="0DB789"/>
              </a:soli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5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/>
              </a:p>
            </p:txBody>
          </p:sp>
          <p:sp>
            <p:nvSpPr>
              <p:cNvPr id="22" name="Rectangle 38"/>
              <p:cNvSpPr>
                <a:spLocks noChangeArrowheads="1"/>
              </p:cNvSpPr>
              <p:nvPr/>
            </p:nvSpPr>
            <p:spPr bwMode="auto">
              <a:xfrm>
                <a:off x="5287962" y="2695009"/>
                <a:ext cx="652770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Tourism</a:t>
                </a:r>
                <a:endPara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50"/>
              <p:cNvSpPr>
                <a:spLocks noChangeArrowheads="1"/>
              </p:cNvSpPr>
              <p:nvPr/>
            </p:nvSpPr>
            <p:spPr bwMode="auto">
              <a:xfrm>
                <a:off x="7155696" y="2695009"/>
                <a:ext cx="1204767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MNT 41.04 bill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013812" y="2772030"/>
              <a:ext cx="3346651" cy="285782"/>
              <a:chOff x="5013812" y="3370490"/>
              <a:chExt cx="3346651" cy="285782"/>
            </a:xfrm>
          </p:grpSpPr>
          <p:sp>
            <p:nvSpPr>
              <p:cNvPr id="18" name="Rectangle 39"/>
              <p:cNvSpPr>
                <a:spLocks noChangeArrowheads="1"/>
              </p:cNvSpPr>
              <p:nvPr/>
            </p:nvSpPr>
            <p:spPr bwMode="auto">
              <a:xfrm>
                <a:off x="5013812" y="3403600"/>
                <a:ext cx="151789" cy="180000"/>
              </a:xfrm>
              <a:prstGeom prst="rect">
                <a:avLst/>
              </a:prstGeom>
              <a:solidFill>
                <a:srgbClr val="6DB356"/>
              </a:soli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5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/>
              </a:p>
            </p:txBody>
          </p:sp>
          <p:sp>
            <p:nvSpPr>
              <p:cNvPr id="19" name="Rectangle 40"/>
              <p:cNvSpPr>
                <a:spLocks noChangeArrowheads="1"/>
              </p:cNvSpPr>
              <p:nvPr/>
            </p:nvSpPr>
            <p:spPr bwMode="auto">
              <a:xfrm>
                <a:off x="5287962" y="3370490"/>
                <a:ext cx="594779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Carbon</a:t>
                </a:r>
                <a:endPara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52"/>
              <p:cNvSpPr>
                <a:spLocks noChangeArrowheads="1"/>
              </p:cNvSpPr>
              <p:nvPr/>
            </p:nvSpPr>
            <p:spPr bwMode="auto">
              <a:xfrm>
                <a:off x="7155696" y="3370490"/>
                <a:ext cx="1204767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MNT 77.29 bill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013812" y="3301128"/>
              <a:ext cx="3346651" cy="285782"/>
              <a:chOff x="5013812" y="4047558"/>
              <a:chExt cx="3346651" cy="285782"/>
            </a:xfrm>
          </p:grpSpPr>
          <p:sp>
            <p:nvSpPr>
              <p:cNvPr id="15" name="Rectangle 41"/>
              <p:cNvSpPr>
                <a:spLocks noChangeArrowheads="1"/>
              </p:cNvSpPr>
              <p:nvPr/>
            </p:nvSpPr>
            <p:spPr bwMode="auto">
              <a:xfrm>
                <a:off x="5013812" y="4080668"/>
                <a:ext cx="151789" cy="180000"/>
              </a:xfrm>
              <a:prstGeom prst="rect">
                <a:avLst/>
              </a:prstGeom>
              <a:solidFill>
                <a:srgbClr val="92AC40"/>
              </a:soli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5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/>
              </a:p>
            </p:txBody>
          </p:sp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5287962" y="4047558"/>
                <a:ext cx="896224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Watershed</a:t>
                </a:r>
                <a:endPara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53"/>
              <p:cNvSpPr>
                <a:spLocks noChangeArrowheads="1"/>
              </p:cNvSpPr>
              <p:nvPr/>
            </p:nvSpPr>
            <p:spPr bwMode="auto">
              <a:xfrm>
                <a:off x="7155696" y="4047558"/>
                <a:ext cx="1204767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MNT 27.23 bill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013812" y="3830228"/>
              <a:ext cx="3346651" cy="285782"/>
              <a:chOff x="5013812" y="4721452"/>
              <a:chExt cx="3346651" cy="285782"/>
            </a:xfrm>
          </p:grpSpPr>
          <p:sp>
            <p:nvSpPr>
              <p:cNvPr id="12" name="Rectangle 43"/>
              <p:cNvSpPr>
                <a:spLocks noChangeArrowheads="1"/>
              </p:cNvSpPr>
              <p:nvPr/>
            </p:nvSpPr>
            <p:spPr bwMode="auto">
              <a:xfrm>
                <a:off x="5013812" y="4754562"/>
                <a:ext cx="151789" cy="180000"/>
              </a:xfrm>
              <a:prstGeom prst="rect">
                <a:avLst/>
              </a:prstGeom>
              <a:solidFill>
                <a:srgbClr val="85A0D5"/>
              </a:soli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5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00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5287962" y="4721452"/>
                <a:ext cx="1297092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Public revenues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54"/>
              <p:cNvSpPr>
                <a:spLocks noChangeArrowheads="1"/>
              </p:cNvSpPr>
              <p:nvPr/>
            </p:nvSpPr>
            <p:spPr bwMode="auto">
              <a:xfrm>
                <a:off x="7155696" y="4721452"/>
                <a:ext cx="1204767" cy="28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MNT 36.60 bill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Rectangle 55"/>
            <p:cNvSpPr>
              <a:spLocks noChangeArrowheads="1"/>
            </p:cNvSpPr>
            <p:nvPr/>
          </p:nvSpPr>
          <p:spPr bwMode="auto">
            <a:xfrm>
              <a:off x="7155696" y="4345286"/>
              <a:ext cx="1326426" cy="28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MNT 431.53 bill</a:t>
              </a:r>
              <a:endPara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9" name="Picture 7" descr="C:\Users\LucyE\Desktop\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9772"/>
            <a:ext cx="3586655" cy="700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07677" y="404628"/>
            <a:ext cx="5095805" cy="5153397"/>
            <a:chOff x="165100" y="1261432"/>
            <a:chExt cx="4650006" cy="4801180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00050" y="2012950"/>
              <a:ext cx="1685925" cy="3119437"/>
            </a:xfrm>
            <a:custGeom>
              <a:avLst/>
              <a:gdLst>
                <a:gd name="T0" fmla="*/ 8854 w 8854"/>
                <a:gd name="T1" fmla="*/ 8173 h 16377"/>
                <a:gd name="T2" fmla="*/ 7622 w 8854"/>
                <a:gd name="T3" fmla="*/ 0 h 16377"/>
                <a:gd name="T4" fmla="*/ 681 w 8854"/>
                <a:gd name="T5" fmla="*/ 9405 h 16377"/>
                <a:gd name="T6" fmla="*/ 7847 w 8854"/>
                <a:gd name="T7" fmla="*/ 16377 h 16377"/>
                <a:gd name="T8" fmla="*/ 8854 w 8854"/>
                <a:gd name="T9" fmla="*/ 8173 h 16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4" h="16377">
                  <a:moveTo>
                    <a:pt x="8854" y="8173"/>
                  </a:moveTo>
                  <a:lnTo>
                    <a:pt x="7622" y="0"/>
                  </a:lnTo>
                  <a:cubicBezTo>
                    <a:pt x="3108" y="680"/>
                    <a:pt x="0" y="4891"/>
                    <a:pt x="681" y="9405"/>
                  </a:cubicBezTo>
                  <a:cubicBezTo>
                    <a:pt x="1234" y="13074"/>
                    <a:pt x="4164" y="15925"/>
                    <a:pt x="7847" y="16377"/>
                  </a:cubicBezTo>
                  <a:lnTo>
                    <a:pt x="8854" y="8173"/>
                  </a:lnTo>
                  <a:close/>
                </a:path>
              </a:pathLst>
            </a:custGeom>
            <a:solidFill>
              <a:srgbClr val="0C61A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8813" y="1909763"/>
              <a:ext cx="409575" cy="1579562"/>
            </a:xfrm>
            <a:custGeom>
              <a:avLst/>
              <a:gdLst>
                <a:gd name="T0" fmla="*/ 2464 w 4300"/>
                <a:gd name="T1" fmla="*/ 16589 h 16589"/>
                <a:gd name="T2" fmla="*/ 4300 w 4300"/>
                <a:gd name="T3" fmla="*/ 160 h 16589"/>
                <a:gd name="T4" fmla="*/ 0 w 4300"/>
                <a:gd name="T5" fmla="*/ 242 h 16589"/>
                <a:gd name="T6" fmla="*/ 2464 w 4300"/>
                <a:gd name="T7" fmla="*/ 16589 h 16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0" h="16589">
                  <a:moveTo>
                    <a:pt x="2464" y="16589"/>
                  </a:moveTo>
                  <a:lnTo>
                    <a:pt x="4300" y="160"/>
                  </a:lnTo>
                  <a:cubicBezTo>
                    <a:pt x="2869" y="0"/>
                    <a:pt x="1424" y="28"/>
                    <a:pt x="0" y="242"/>
                  </a:cubicBezTo>
                  <a:lnTo>
                    <a:pt x="2464" y="16589"/>
                  </a:lnTo>
                  <a:close/>
                </a:path>
              </a:pathLst>
            </a:custGeom>
            <a:solidFill>
              <a:srgbClr val="008BC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193925" y="1928813"/>
              <a:ext cx="903288" cy="1565275"/>
            </a:xfrm>
            <a:custGeom>
              <a:avLst/>
              <a:gdLst>
                <a:gd name="T0" fmla="*/ 0 w 9491"/>
                <a:gd name="T1" fmla="*/ 16429 h 16429"/>
                <a:gd name="T2" fmla="*/ 9491 w 9491"/>
                <a:gd name="T3" fmla="*/ 2894 h 16429"/>
                <a:gd name="T4" fmla="*/ 1836 w 9491"/>
                <a:gd name="T5" fmla="*/ 0 h 16429"/>
                <a:gd name="T6" fmla="*/ 0 w 9491"/>
                <a:gd name="T7" fmla="*/ 16429 h 16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1" h="16429">
                  <a:moveTo>
                    <a:pt x="0" y="16429"/>
                  </a:moveTo>
                  <a:lnTo>
                    <a:pt x="9491" y="2894"/>
                  </a:lnTo>
                  <a:cubicBezTo>
                    <a:pt x="7222" y="1303"/>
                    <a:pt x="4590" y="308"/>
                    <a:pt x="1836" y="0"/>
                  </a:cubicBezTo>
                  <a:lnTo>
                    <a:pt x="0" y="16429"/>
                  </a:lnTo>
                  <a:close/>
                </a:path>
              </a:pathLst>
            </a:custGeom>
            <a:solidFill>
              <a:srgbClr val="08B8C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227263" y="2230438"/>
              <a:ext cx="1473200" cy="1289050"/>
            </a:xfrm>
            <a:custGeom>
              <a:avLst/>
              <a:gdLst>
                <a:gd name="T0" fmla="*/ 0 w 7731"/>
                <a:gd name="T1" fmla="*/ 6768 h 6768"/>
                <a:gd name="T2" fmla="*/ 7731 w 7731"/>
                <a:gd name="T3" fmla="*/ 3843 h 6768"/>
                <a:gd name="T4" fmla="*/ 4745 w 7731"/>
                <a:gd name="T5" fmla="*/ 0 h 6768"/>
                <a:gd name="T6" fmla="*/ 0 w 7731"/>
                <a:gd name="T7" fmla="*/ 6768 h 6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1" h="6768">
                  <a:moveTo>
                    <a:pt x="0" y="6768"/>
                  </a:moveTo>
                  <a:lnTo>
                    <a:pt x="7731" y="3843"/>
                  </a:lnTo>
                  <a:cubicBezTo>
                    <a:pt x="7144" y="2291"/>
                    <a:pt x="6103" y="953"/>
                    <a:pt x="4745" y="0"/>
                  </a:cubicBezTo>
                  <a:lnTo>
                    <a:pt x="0" y="6768"/>
                  </a:lnTo>
                  <a:close/>
                </a:path>
              </a:pathLst>
            </a:custGeom>
            <a:solidFill>
              <a:srgbClr val="0DB789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43138" y="3027363"/>
              <a:ext cx="1687513" cy="1646237"/>
            </a:xfrm>
            <a:custGeom>
              <a:avLst/>
              <a:gdLst>
                <a:gd name="T0" fmla="*/ 0 w 8858"/>
                <a:gd name="T1" fmla="*/ 2925 h 8641"/>
                <a:gd name="T2" fmla="*/ 5971 w 8858"/>
                <a:gd name="T3" fmla="*/ 8641 h 8641"/>
                <a:gd name="T4" fmla="*/ 7731 w 8858"/>
                <a:gd name="T5" fmla="*/ 0 h 8641"/>
                <a:gd name="T6" fmla="*/ 0 w 8858"/>
                <a:gd name="T7" fmla="*/ 2925 h 8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58" h="8641">
                  <a:moveTo>
                    <a:pt x="0" y="2925"/>
                  </a:moveTo>
                  <a:lnTo>
                    <a:pt x="5971" y="8641"/>
                  </a:lnTo>
                  <a:cubicBezTo>
                    <a:pt x="8173" y="6340"/>
                    <a:pt x="8858" y="2979"/>
                    <a:pt x="7731" y="0"/>
                  </a:cubicBezTo>
                  <a:lnTo>
                    <a:pt x="0" y="2925"/>
                  </a:lnTo>
                  <a:close/>
                </a:path>
              </a:pathLst>
            </a:custGeom>
            <a:solidFill>
              <a:srgbClr val="6DB356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09800" y="3632200"/>
              <a:ext cx="1138238" cy="1444625"/>
            </a:xfrm>
            <a:custGeom>
              <a:avLst/>
              <a:gdLst>
                <a:gd name="T0" fmla="*/ 0 w 5970"/>
                <a:gd name="T1" fmla="*/ 0 h 7579"/>
                <a:gd name="T2" fmla="*/ 3300 w 5970"/>
                <a:gd name="T3" fmla="*/ 7579 h 7579"/>
                <a:gd name="T4" fmla="*/ 5970 w 5970"/>
                <a:gd name="T5" fmla="*/ 5716 h 7579"/>
                <a:gd name="T6" fmla="*/ 0 w 5970"/>
                <a:gd name="T7" fmla="*/ 0 h 7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70" h="7579">
                  <a:moveTo>
                    <a:pt x="0" y="0"/>
                  </a:moveTo>
                  <a:lnTo>
                    <a:pt x="3300" y="7579"/>
                  </a:lnTo>
                  <a:cubicBezTo>
                    <a:pt x="4305" y="7141"/>
                    <a:pt x="5212" y="6508"/>
                    <a:pt x="5970" y="57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C4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984375" y="3646488"/>
              <a:ext cx="820738" cy="1597025"/>
            </a:xfrm>
            <a:custGeom>
              <a:avLst/>
              <a:gdLst>
                <a:gd name="T0" fmla="*/ 1008 w 4308"/>
                <a:gd name="T1" fmla="*/ 0 h 8384"/>
                <a:gd name="T2" fmla="*/ 0 w 4308"/>
                <a:gd name="T3" fmla="*/ 8204 h 8384"/>
                <a:gd name="T4" fmla="*/ 4308 w 4308"/>
                <a:gd name="T5" fmla="*/ 7579 h 8384"/>
                <a:gd name="T6" fmla="*/ 1008 w 4308"/>
                <a:gd name="T7" fmla="*/ 0 h 8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8" h="8384">
                  <a:moveTo>
                    <a:pt x="1008" y="0"/>
                  </a:moveTo>
                  <a:lnTo>
                    <a:pt x="0" y="8204"/>
                  </a:lnTo>
                  <a:cubicBezTo>
                    <a:pt x="1466" y="8384"/>
                    <a:pt x="2954" y="8168"/>
                    <a:pt x="4308" y="7579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85A0D5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762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65100" y="1515575"/>
              <a:ext cx="945676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Timber &amp; fuelwood 46%</a:t>
              </a:r>
              <a:endPara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647882" y="1261432"/>
              <a:ext cx="971435" cy="43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NTFP &amp; hunting</a:t>
              </a:r>
              <a:r>
                <a:rPr kumimoji="0" lang="en-US" sz="15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4%</a:t>
              </a:r>
              <a:endPara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688112" y="1605575"/>
              <a:ext cx="94567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Pasture 8%</a:t>
              </a:r>
              <a:endPara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459687" y="2299065"/>
              <a:ext cx="9456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Tourism 10%</a:t>
              </a:r>
              <a:endPara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869430" y="3936981"/>
              <a:ext cx="94567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Carbon 18%</a:t>
              </a:r>
              <a:endPara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259816" y="4991931"/>
              <a:ext cx="9456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Watershed 6%</a:t>
              </a:r>
              <a:endPara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984375" y="5370115"/>
              <a:ext cx="945676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Public revenues 8%</a:t>
              </a:r>
              <a:endPara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14297" y="1765740"/>
            <a:ext cx="6224753" cy="397553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21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sustainable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forest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management generates high development and economic returns</a:t>
            </a:r>
          </a:p>
          <a:p>
            <a:pPr>
              <a:spcBef>
                <a:spcPts val="400"/>
              </a:spcBef>
              <a:spcAft>
                <a:spcPts val="21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every MNT 1 invested in forests helps to generate MNT 30 for the broader economy</a:t>
            </a:r>
          </a:p>
          <a:p>
            <a:pPr>
              <a:spcBef>
                <a:spcPts val="400"/>
              </a:spcBef>
              <a:spcAft>
                <a:spcPts val="21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many sectors benefit from forest goods and services: agriculture, industry, manufacturing, tourism, energy, water, climate, disaster risk reduction, etc.</a:t>
            </a:r>
          </a:p>
        </p:txBody>
      </p:sp>
      <p:pic>
        <p:nvPicPr>
          <p:cNvPr id="7" name="Picture 7" descr="C:\Users\LucyE\Desktop\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9772"/>
            <a:ext cx="3586655" cy="700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952" y="379546"/>
            <a:ext cx="6763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the economic value of forest </a:t>
            </a:r>
            <a:br>
              <a:rPr lang="en-US" sz="3000" b="1" dirty="0" smtClean="0"/>
            </a:br>
            <a:r>
              <a:rPr lang="en-US" sz="3000" b="1" dirty="0" smtClean="0"/>
              <a:t>ecosystem services to other sectors</a:t>
            </a:r>
            <a:endParaRPr 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14297" y="1781506"/>
            <a:ext cx="6224753" cy="397553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21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MEGD faces a critical shortage of funding 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for SFM activities</a:t>
            </a:r>
          </a:p>
          <a:p>
            <a:pPr>
              <a:spcBef>
                <a:spcPts val="400"/>
              </a:spcBef>
              <a:spcAft>
                <a:spcPts val="21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other sectors make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little or no contribution towards the costs of managing, conserving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developing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forests – despite high values</a:t>
            </a:r>
          </a:p>
          <a:p>
            <a:pPr>
              <a:spcBef>
                <a:spcPts val="400"/>
              </a:spcBef>
              <a:spcAft>
                <a:spcPts val="21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current forest management and funding 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focus may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not be capturing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full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economic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financial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potential of SFM</a:t>
            </a:r>
          </a:p>
        </p:txBody>
      </p:sp>
      <p:pic>
        <p:nvPicPr>
          <p:cNvPr id="7" name="Picture 7" descr="C:\Users\LucyE\Desktop\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9772"/>
            <a:ext cx="3586655" cy="700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952" y="379546"/>
            <a:ext cx="6763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sustainable forest management </a:t>
            </a:r>
            <a:br>
              <a:rPr lang="en-US" sz="3000" b="1" dirty="0" smtClean="0"/>
            </a:br>
            <a:r>
              <a:rPr lang="en-US" sz="3000" b="1" dirty="0" smtClean="0"/>
              <a:t>(SFM) funding gaps</a:t>
            </a:r>
            <a:endParaRPr 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cyE\Desktop\2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93678"/>
            <a:ext cx="3707556" cy="60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3707556" y="1876096"/>
            <a:ext cx="5089634" cy="399130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“aims to maintain the economic, social and environmental value of all types of forests, for the benefit of present and future generations”</a:t>
            </a:r>
          </a:p>
          <a:p>
            <a:pPr marL="0" indent="0">
              <a:spcBef>
                <a:spcPts val="400"/>
              </a:spcBef>
              <a:spcAft>
                <a:spcPts val="2100"/>
              </a:spcAft>
              <a:buFont typeface="Arial" pitchFamily="34" charset="0"/>
              <a:buNone/>
            </a:pPr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(ECOSOC General Assembly Resolution 62/98, 2008).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952" y="379546"/>
            <a:ext cx="6763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sustainable </a:t>
            </a:r>
            <a:r>
              <a:rPr lang="en-US" sz="3000" b="1" dirty="0"/>
              <a:t>forest </a:t>
            </a:r>
            <a:r>
              <a:rPr lang="en-US" sz="3000" b="1" dirty="0" smtClean="0"/>
              <a:t>management (SFM)</a:t>
            </a:r>
            <a:endParaRPr 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667000" y="1734208"/>
            <a:ext cx="6477000" cy="418049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27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is a way of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mobilising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co-finance for REDD+ actions</a:t>
            </a:r>
          </a:p>
          <a:p>
            <a:pPr>
              <a:spcBef>
                <a:spcPts val="400"/>
              </a:spcBef>
              <a:spcAft>
                <a:spcPts val="27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can provide additional rewards and incentives to supplement REDD+ payments</a:t>
            </a:r>
          </a:p>
          <a:p>
            <a:pPr>
              <a:spcBef>
                <a:spcPts val="400"/>
              </a:spcBef>
              <a:spcAft>
                <a:spcPts val="27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helps to leverage investments which demonstrate public and private commitment to reducing deforestation and forest degradation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952" y="379546"/>
            <a:ext cx="6763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financing SFM in support of REDD+</a:t>
            </a:r>
          </a:p>
        </p:txBody>
      </p:sp>
      <p:pic>
        <p:nvPicPr>
          <p:cNvPr id="4104" name="Picture 8" descr="C:\Users\LucyE\Desktop\1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4952"/>
            <a:ext cx="4548769" cy="66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C:\Users\LucyE\Desktop\1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4952"/>
            <a:ext cx="4548769" cy="66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LucyE\Desktop\Mongolia Tugrig 3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044368" y="2344569"/>
            <a:ext cx="5055332" cy="3039933"/>
          </a:xfrm>
          <a:prstGeom prst="rect">
            <a:avLst/>
          </a:prstGeom>
          <a:ln>
            <a:noFill/>
          </a:ln>
          <a:effectLst>
            <a:outerShdw blurRad="292100" dist="38100" dir="2700000" algn="r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804122" y="3355624"/>
            <a:ext cx="4640998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5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enhanced financing for SFM</a:t>
            </a: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0798" y="1723157"/>
            <a:ext cx="3762082" cy="836564"/>
            <a:chOff x="870798" y="1682298"/>
            <a:chExt cx="3762082" cy="836564"/>
          </a:xfrm>
        </p:grpSpPr>
        <p:sp>
          <p:nvSpPr>
            <p:cNvPr id="5" name="TextBox 4"/>
            <p:cNvSpPr txBox="1"/>
            <p:nvPr/>
          </p:nvSpPr>
          <p:spPr>
            <a:xfrm>
              <a:off x="870798" y="1682298"/>
              <a:ext cx="1690109" cy="830997"/>
            </a:xfrm>
            <a:prstGeom prst="rect">
              <a:avLst/>
            </a:prstGeom>
            <a:solidFill>
              <a:srgbClr val="C5D5E9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600" b="0" dirty="0" smtClean="0">
                  <a:latin typeface="Calibri" pitchFamily="34" charset="0"/>
                </a:rPr>
                <a:t>Integrate forests into the spending of other sectors</a:t>
              </a:r>
              <a:endParaRPr lang="en-GB" sz="1600" b="0" dirty="0"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43646" y="1687865"/>
              <a:ext cx="1989234" cy="830997"/>
            </a:xfrm>
            <a:prstGeom prst="rect">
              <a:avLst/>
            </a:prstGeom>
            <a:solidFill>
              <a:srgbClr val="C5D5E9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600" b="0" dirty="0" smtClean="0">
                  <a:latin typeface="Calibri" pitchFamily="34" charset="0"/>
                </a:rPr>
                <a:t>Incorporate sectoral values into forest management budgets</a:t>
              </a:r>
              <a:endParaRPr lang="en-GB" sz="1600" b="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0798" y="3170957"/>
            <a:ext cx="7828039" cy="830997"/>
            <a:chOff x="870798" y="3454041"/>
            <a:chExt cx="7828039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870798" y="3454041"/>
              <a:ext cx="1772848" cy="830997"/>
            </a:xfrm>
            <a:prstGeom prst="rect">
              <a:avLst/>
            </a:prstGeom>
            <a:solidFill>
              <a:srgbClr val="C5D5E9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600" b="0" dirty="0" smtClean="0">
                  <a:latin typeface="Calibri" pitchFamily="34" charset="0"/>
                </a:rPr>
                <a:t>establish payments for forest ecosystem services</a:t>
              </a:r>
              <a:endParaRPr lang="en-GB" sz="1600" b="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0699" y="3454041"/>
              <a:ext cx="1631361" cy="830997"/>
            </a:xfrm>
            <a:prstGeom prst="rect">
              <a:avLst/>
            </a:prstGeom>
            <a:solidFill>
              <a:srgbClr val="C5D5E9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600" b="0" dirty="0" smtClean="0">
                  <a:latin typeface="Calibri" pitchFamily="34" charset="0"/>
                </a:rPr>
                <a:t>introduce forest biodiversity offsets</a:t>
              </a:r>
              <a:endParaRPr lang="en-GB" sz="1600" b="0" dirty="0"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69113" y="3454041"/>
              <a:ext cx="1485900" cy="830997"/>
            </a:xfrm>
            <a:prstGeom prst="rect">
              <a:avLst/>
            </a:prstGeom>
            <a:solidFill>
              <a:srgbClr val="C5D5E9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600" b="0" dirty="0" smtClean="0">
                  <a:latin typeface="Calibri" pitchFamily="34" charset="0"/>
                </a:rPr>
                <a:t>enhance value-added products &amp; processing</a:t>
              </a:r>
              <a:endParaRPr lang="en-GB" sz="1600" b="0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52066" y="3454041"/>
              <a:ext cx="1480759" cy="830997"/>
            </a:xfrm>
            <a:prstGeom prst="rect">
              <a:avLst/>
            </a:prstGeom>
            <a:solidFill>
              <a:srgbClr val="C5D5E9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600" b="0" dirty="0" smtClean="0">
                  <a:latin typeface="Calibri" pitchFamily="34" charset="0"/>
                </a:rPr>
                <a:t>mobilise credit &amp; investment capital</a:t>
              </a:r>
              <a:endParaRPr lang="en-GB" sz="1600" b="0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9878" y="3454041"/>
              <a:ext cx="1068959" cy="830997"/>
            </a:xfrm>
            <a:prstGeom prst="rect">
              <a:avLst/>
            </a:prstGeom>
            <a:solidFill>
              <a:srgbClr val="C5D5E9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600" b="0" dirty="0" smtClean="0">
                  <a:latin typeface="Calibri" pitchFamily="34" charset="0"/>
                </a:rPr>
                <a:t>create enabling incentives</a:t>
              </a:r>
              <a:endParaRPr lang="en-GB" sz="1600" b="0" dirty="0">
                <a:latin typeface="Calibr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0797" y="1265958"/>
            <a:ext cx="7828039" cy="3752909"/>
            <a:chOff x="870797" y="1173477"/>
            <a:chExt cx="7828039" cy="3752909"/>
          </a:xfrm>
        </p:grpSpPr>
        <p:sp>
          <p:nvSpPr>
            <p:cNvPr id="14" name="TextBox 13"/>
            <p:cNvSpPr txBox="1"/>
            <p:nvPr/>
          </p:nvSpPr>
          <p:spPr>
            <a:xfrm>
              <a:off x="870798" y="1173477"/>
              <a:ext cx="3762082" cy="400110"/>
            </a:xfrm>
            <a:prstGeom prst="rect">
              <a:avLst/>
            </a:prstGeom>
            <a:solidFill>
              <a:srgbClr val="2D6BB5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2000" b="0" dirty="0" smtClean="0">
                  <a:solidFill>
                    <a:schemeClr val="bg1"/>
                  </a:solidFill>
                  <a:latin typeface="Calibri" pitchFamily="34" charset="0"/>
                </a:rPr>
                <a:t>sectoral mainstreaming</a:t>
              </a:r>
              <a:endParaRPr lang="en-GB" sz="2000" b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0797" y="2621276"/>
              <a:ext cx="5084215" cy="400110"/>
            </a:xfrm>
            <a:prstGeom prst="rect">
              <a:avLst/>
            </a:prstGeom>
            <a:solidFill>
              <a:srgbClr val="2D6BB5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2000" b="0" dirty="0" smtClean="0">
                  <a:solidFill>
                    <a:schemeClr val="bg1"/>
                  </a:solidFill>
                  <a:latin typeface="Calibri" pitchFamily="34" charset="0"/>
                </a:rPr>
                <a:t>developing and improving SFM markets</a:t>
              </a:r>
              <a:endParaRPr lang="en-GB" sz="2000" b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0797" y="3980648"/>
              <a:ext cx="7828039" cy="400110"/>
            </a:xfrm>
            <a:prstGeom prst="rect">
              <a:avLst/>
            </a:prstGeom>
            <a:solidFill>
              <a:srgbClr val="2D6BB5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2000" b="0" dirty="0" smtClean="0">
                  <a:solidFill>
                    <a:schemeClr val="bg1"/>
                  </a:solidFill>
                  <a:latin typeface="Calibri" pitchFamily="34" charset="0"/>
                </a:rPr>
                <a:t>stimulating private investment</a:t>
              </a:r>
              <a:endParaRPr lang="en-GB" sz="2000" b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0799" y="4526276"/>
              <a:ext cx="4534586" cy="400110"/>
            </a:xfrm>
            <a:prstGeom prst="rect">
              <a:avLst/>
            </a:prstGeom>
            <a:solidFill>
              <a:srgbClr val="2D6BB5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2000" b="0" dirty="0" smtClean="0">
                  <a:solidFill>
                    <a:schemeClr val="bg1"/>
                  </a:solidFill>
                  <a:latin typeface="Calibri" pitchFamily="34" charset="0"/>
                </a:rPr>
                <a:t>strengthening financial administration</a:t>
              </a:r>
              <a:endParaRPr lang="en-GB" sz="2000" b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0798" y="5075957"/>
            <a:ext cx="4534586" cy="830997"/>
            <a:chOff x="870798" y="5643868"/>
            <a:chExt cx="453458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870798" y="5643868"/>
              <a:ext cx="1144652" cy="830997"/>
            </a:xfrm>
            <a:prstGeom prst="rect">
              <a:avLst/>
            </a:prstGeom>
            <a:solidFill>
              <a:srgbClr val="C5D5E9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600" b="0" dirty="0" smtClean="0">
                  <a:latin typeface="Calibri" pitchFamily="34" charset="0"/>
                </a:rPr>
                <a:t>rationalise fees &amp; cost norms</a:t>
              </a:r>
              <a:endParaRPr lang="en-GB" sz="1600" b="0" dirty="0"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07946" y="5643868"/>
              <a:ext cx="1355937" cy="830997"/>
            </a:xfrm>
            <a:prstGeom prst="rect">
              <a:avLst/>
            </a:prstGeom>
            <a:solidFill>
              <a:srgbClr val="C5D5E9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600" b="0" dirty="0" smtClean="0">
                  <a:latin typeface="Calibri" pitchFamily="34" charset="0"/>
                </a:rPr>
                <a:t>improve earmarking &amp; </a:t>
              </a:r>
              <a:br>
                <a:rPr lang="en-GB" sz="1600" b="0" dirty="0" smtClean="0">
                  <a:latin typeface="Calibri" pitchFamily="34" charset="0"/>
                </a:rPr>
              </a:br>
              <a:r>
                <a:rPr lang="en-GB" sz="1600" b="0" dirty="0" smtClean="0">
                  <a:latin typeface="Calibri" pitchFamily="34" charset="0"/>
                </a:rPr>
                <a:t>retention</a:t>
              </a:r>
              <a:endParaRPr lang="en-GB" sz="1600" b="0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56379" y="5643868"/>
              <a:ext cx="1849005" cy="830997"/>
            </a:xfrm>
            <a:prstGeom prst="rect">
              <a:avLst/>
            </a:prstGeom>
            <a:solidFill>
              <a:srgbClr val="C5D5E9"/>
            </a:solidFill>
            <a:effectLst>
              <a:outerShdw blurRad="76200" dist="38100" dir="2700000" sx="101000" sy="101000" algn="tl" rotWithShape="0">
                <a:prstClr val="black">
                  <a:alpha val="5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600" b="0" dirty="0" smtClean="0">
                  <a:latin typeface="Calibri" pitchFamily="34" charset="0"/>
                </a:rPr>
                <a:t>harmonise financial &amp; management planning</a:t>
              </a:r>
              <a:endParaRPr lang="en-GB" sz="1600" b="0" dirty="0">
                <a:latin typeface="Calibri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794508" y="1182556"/>
            <a:ext cx="3924000" cy="14478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04952" y="379546"/>
            <a:ext cx="6763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options to </a:t>
            </a:r>
            <a:r>
              <a:rPr lang="en-US" sz="3000" b="1" dirty="0" err="1" smtClean="0"/>
              <a:t>mobilise</a:t>
            </a:r>
            <a:r>
              <a:rPr lang="en-US" sz="3000" b="1" dirty="0" smtClean="0"/>
              <a:t> new forest financing</a:t>
            </a:r>
            <a:endParaRPr lang="en-US" sz="30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9853"/>
            <a:ext cx="9144001" cy="20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16189</TotalTime>
  <Words>895</Words>
  <Application>Microsoft Office PowerPoint</Application>
  <PresentationFormat>On-screen Show (4:3)</PresentationFormat>
  <Paragraphs>153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LucyE</cp:lastModifiedBy>
  <cp:revision>293</cp:revision>
  <dcterms:created xsi:type="dcterms:W3CDTF">2012-09-11T07:20:24Z</dcterms:created>
  <dcterms:modified xsi:type="dcterms:W3CDTF">2013-11-14T16:36:15Z</dcterms:modified>
</cp:coreProperties>
</file>