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sldIdLst>
    <p:sldId id="256" r:id="rId2"/>
    <p:sldId id="257" r:id="rId3"/>
    <p:sldId id="271" r:id="rId4"/>
    <p:sldId id="259" r:id="rId5"/>
    <p:sldId id="260" r:id="rId6"/>
    <p:sldId id="263" r:id="rId7"/>
    <p:sldId id="269" r:id="rId8"/>
    <p:sldId id="268" r:id="rId9"/>
    <p:sldId id="270" r:id="rId10"/>
    <p:sldId id="272"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47" autoAdjust="0"/>
  </p:normalViewPr>
  <p:slideViewPr>
    <p:cSldViewPr>
      <p:cViewPr varScale="1">
        <p:scale>
          <a:sx n="62" d="100"/>
          <a:sy n="62" d="100"/>
        </p:scale>
        <p:origin x="-72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98DEDB-2E04-410C-9DC2-C175B44FA053}" type="datetimeFigureOut">
              <a:rPr lang="en-US" smtClean="0"/>
              <a:t>4/25/2012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836926-DB72-4144-A41B-E086E6D40F04}" type="slidenum">
              <a:rPr lang="en-US" smtClean="0"/>
              <a:t>‹#›</a:t>
            </a:fld>
            <a:endParaRPr lang="en-US"/>
          </a:p>
        </p:txBody>
      </p:sp>
    </p:spTree>
    <p:extLst>
      <p:ext uri="{BB962C8B-B14F-4D97-AF65-F5344CB8AC3E}">
        <p14:creationId xmlns:p14="http://schemas.microsoft.com/office/powerpoint/2010/main" val="186403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836926-DB72-4144-A41B-E086E6D40F04}" type="slidenum">
              <a:rPr lang="en-US" smtClean="0"/>
              <a:t>1</a:t>
            </a:fld>
            <a:endParaRPr lang="en-US"/>
          </a:p>
        </p:txBody>
      </p:sp>
    </p:spTree>
    <p:extLst>
      <p:ext uri="{BB962C8B-B14F-4D97-AF65-F5344CB8AC3E}">
        <p14:creationId xmlns:p14="http://schemas.microsoft.com/office/powerpoint/2010/main" val="1826586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836926-DB72-4144-A41B-E086E6D40F04}" type="slidenum">
              <a:rPr lang="en-US" smtClean="0"/>
              <a:t>10</a:t>
            </a:fld>
            <a:endParaRPr lang="en-US"/>
          </a:p>
        </p:txBody>
      </p:sp>
    </p:spTree>
    <p:extLst>
      <p:ext uri="{BB962C8B-B14F-4D97-AF65-F5344CB8AC3E}">
        <p14:creationId xmlns:p14="http://schemas.microsoft.com/office/powerpoint/2010/main" val="3025197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836926-DB72-4144-A41B-E086E6D40F04}" type="slidenum">
              <a:rPr lang="en-US" smtClean="0"/>
              <a:t>11</a:t>
            </a:fld>
            <a:endParaRPr lang="en-US"/>
          </a:p>
        </p:txBody>
      </p:sp>
    </p:spTree>
    <p:extLst>
      <p:ext uri="{BB962C8B-B14F-4D97-AF65-F5344CB8AC3E}">
        <p14:creationId xmlns:p14="http://schemas.microsoft.com/office/powerpoint/2010/main" val="1189595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Citizens of developing countries are demanding better performance from governments, and they are increasingly aware of the costs of poor management and corruption. Corruption has been one of the main topic for government electoral campaigns (politicians increasingly use curbing corruption as a campaign promise), citizens’ movements (Arab spring – governance deficit and its manifestation through corruption, inefficiencies, etc., the wall street movement in the US against unfair practices in the financial sector, Lock pal bill in India, the list is long) </a:t>
            </a:r>
            <a:endParaRPr lang="en-US" dirty="0"/>
          </a:p>
        </p:txBody>
      </p:sp>
      <p:sp>
        <p:nvSpPr>
          <p:cNvPr id="4" name="Slide Number Placeholder 3"/>
          <p:cNvSpPr>
            <a:spLocks noGrp="1"/>
          </p:cNvSpPr>
          <p:nvPr>
            <p:ph type="sldNum" sz="quarter" idx="10"/>
          </p:nvPr>
        </p:nvSpPr>
        <p:spPr/>
        <p:txBody>
          <a:bodyPr/>
          <a:lstStyle/>
          <a:p>
            <a:fld id="{1F836926-DB72-4144-A41B-E086E6D40F04}" type="slidenum">
              <a:rPr lang="en-US" smtClean="0"/>
              <a:t>2</a:t>
            </a:fld>
            <a:endParaRPr lang="en-US"/>
          </a:p>
        </p:txBody>
      </p:sp>
    </p:spTree>
    <p:extLst>
      <p:ext uri="{BB962C8B-B14F-4D97-AF65-F5344CB8AC3E}">
        <p14:creationId xmlns:p14="http://schemas.microsoft.com/office/powerpoint/2010/main" val="2929738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836926-DB72-4144-A41B-E086E6D40F04}" type="slidenum">
              <a:rPr lang="en-US" smtClean="0"/>
              <a:t>3</a:t>
            </a:fld>
            <a:endParaRPr lang="en-US"/>
          </a:p>
        </p:txBody>
      </p:sp>
    </p:spTree>
    <p:extLst>
      <p:ext uri="{BB962C8B-B14F-4D97-AF65-F5344CB8AC3E}">
        <p14:creationId xmlns:p14="http://schemas.microsoft.com/office/powerpoint/2010/main" val="2259051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r>
              <a:rPr lang="en-GB" sz="1200" smtClean="0">
                <a:latin typeface="Times New Roman" pitchFamily="18" charset="0"/>
              </a:rPr>
              <a:t>Module 1 - Introduction to the Programme</a:t>
            </a:r>
          </a:p>
        </p:txBody>
      </p:sp>
      <p:sp>
        <p:nvSpPr>
          <p:cNvPr id="286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fld id="{7FD46D94-9A9A-47C0-BEAF-496CBB829FB2}" type="slidenum">
              <a:rPr lang="en-US" sz="1200" smtClean="0">
                <a:latin typeface="Times New Roman" pitchFamily="18" charset="0"/>
              </a:rPr>
              <a:pPr eaLnBrk="1" hangingPunct="1"/>
              <a:t>4</a:t>
            </a:fld>
            <a:endParaRPr lang="en-US" sz="120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Header Placeholder 1"/>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r>
              <a:rPr lang="en-GB" sz="1200" smtClean="0">
                <a:latin typeface="Times New Roman" pitchFamily="18" charset="0"/>
              </a:rPr>
              <a:t>Module 1 - Introduction to the Programme</a:t>
            </a:r>
          </a:p>
        </p:txBody>
      </p:sp>
      <p:sp>
        <p:nvSpPr>
          <p:cNvPr id="3072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fld id="{CD87E1EB-199E-4F40-8855-1F4A13FB8D8E}" type="slidenum">
              <a:rPr lang="en-US" sz="1200" smtClean="0">
                <a:latin typeface="Times New Roman" pitchFamily="18" charset="0"/>
              </a:rPr>
              <a:pPr eaLnBrk="1" hangingPunct="1"/>
              <a:t>5</a:t>
            </a:fld>
            <a:endParaRPr lang="en-US" sz="1200" smtClean="0">
              <a:latin typeface="Times New Roman" pitchFamily="18" charset="0"/>
            </a:endParaRPr>
          </a:p>
        </p:txBody>
      </p:sp>
      <p:sp>
        <p:nvSpPr>
          <p:cNvPr id="3072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eaLnBrk="1" hangingPunct="1">
              <a:lnSpc>
                <a:spcPct val="90000"/>
              </a:lnSpc>
              <a:buFontTx/>
              <a:buAutoNum type="arabicPeriod"/>
            </a:pPr>
            <a:r>
              <a:rPr lang="en-GB" sz="1000" dirty="0" smtClean="0"/>
              <a:t>That provide insights into where reforms should be made. Well-known int’l perception datasets prove too vague to be helpful. </a:t>
            </a:r>
          </a:p>
          <a:p>
            <a:pPr marL="230188" indent="-230188" eaLnBrk="1" hangingPunct="1">
              <a:lnSpc>
                <a:spcPct val="90000"/>
              </a:lnSpc>
            </a:pPr>
            <a:r>
              <a:rPr lang="en-GB" sz="1000" dirty="0" smtClean="0"/>
              <a:t>To put it plainly, there is little value in an anti-corruption measurement if it does not tell us what needs to be fixed. </a:t>
            </a:r>
          </a:p>
          <a:p>
            <a:pPr marL="230188" indent="-230188" eaLnBrk="1" hangingPunct="1">
              <a:lnSpc>
                <a:spcPct val="90000"/>
              </a:lnSpc>
            </a:pPr>
            <a:r>
              <a:rPr lang="en-GB" sz="1000" dirty="0" smtClean="0"/>
              <a:t>Ex: WB – V &amp; A indicator - broad conceptual construct like “accountability” .</a:t>
            </a:r>
          </a:p>
          <a:p>
            <a:pPr marL="230188" indent="-230188" eaLnBrk="1" hangingPunct="1">
              <a:lnSpc>
                <a:spcPct val="90000"/>
              </a:lnSpc>
            </a:pPr>
            <a:r>
              <a:rPr lang="en-GB" sz="1000" dirty="0" smtClean="0"/>
              <a:t>Rather, Are law enforcement officials paid appropriately? Are civil servants hired based on their qualifications and merits? Answers to these questions lead naturally to a discussion of possible points of intervention.</a:t>
            </a:r>
          </a:p>
          <a:p>
            <a:pPr marL="230188" indent="-230188" eaLnBrk="1" hangingPunct="1">
              <a:lnSpc>
                <a:spcPct val="90000"/>
              </a:lnSpc>
            </a:pPr>
            <a:endParaRPr lang="en-GB" sz="1000" dirty="0" smtClean="0"/>
          </a:p>
          <a:p>
            <a:pPr marL="230188" indent="-230188" eaLnBrk="1" hangingPunct="1">
              <a:lnSpc>
                <a:spcPct val="90000"/>
              </a:lnSpc>
            </a:pPr>
            <a:r>
              <a:rPr lang="en-GB" sz="1000" dirty="0" smtClean="0"/>
              <a:t>2. perception: frustrating disconnect btw important steps toward fighting corruption, and popular opinion. “perceptions change slowly, so huge gap btw our actions and int’l evaluations” (frustrating when aid tied to such indicators)</a:t>
            </a:r>
          </a:p>
          <a:p>
            <a:pPr marL="230188" indent="-230188" eaLnBrk="1" hangingPunct="1">
              <a:lnSpc>
                <a:spcPct val="90000"/>
              </a:lnSpc>
            </a:pPr>
            <a:endParaRPr lang="en-GB" sz="1000" dirty="0" smtClean="0"/>
          </a:p>
          <a:p>
            <a:pPr marL="230188" indent="-230188" eaLnBrk="1" hangingPunct="1">
              <a:lnSpc>
                <a:spcPct val="90000"/>
              </a:lnSpc>
            </a:pPr>
            <a:r>
              <a:rPr lang="en-GB" sz="1000" dirty="0" smtClean="0"/>
              <a:t>3. Indicators customized to national / sub-national needs have advantage of being designed from the beginning to yield actionable data.</a:t>
            </a:r>
          </a:p>
          <a:p>
            <a:pPr marL="230188" indent="-230188" eaLnBrk="1" hangingPunct="1">
              <a:lnSpc>
                <a:spcPct val="90000"/>
              </a:lnSpc>
            </a:pPr>
            <a:r>
              <a:rPr lang="en-GB" sz="1000" dirty="0" smtClean="0"/>
              <a:t>Typically enjoy better credibility with sceptical </a:t>
            </a:r>
            <a:r>
              <a:rPr lang="en-GB" sz="1000" dirty="0" err="1" smtClean="0"/>
              <a:t>govt</a:t>
            </a:r>
            <a:r>
              <a:rPr lang="en-GB" sz="1000" dirty="0" smtClean="0"/>
              <a:t> policymakers.</a:t>
            </a:r>
          </a:p>
          <a:p>
            <a:pPr marL="230188" indent="-230188" eaLnBrk="1" hangingPunct="1">
              <a:lnSpc>
                <a:spcPct val="90000"/>
              </a:lnSpc>
            </a:pPr>
            <a:r>
              <a:rPr lang="en-GB" sz="1000" dirty="0" smtClean="0"/>
              <a:t>Also difficult for NGOs that are actively collaborating with </a:t>
            </a:r>
            <a:r>
              <a:rPr lang="en-GB" sz="1000" dirty="0" err="1" smtClean="0"/>
              <a:t>govts</a:t>
            </a:r>
            <a:r>
              <a:rPr lang="en-GB" sz="1000" dirty="0" smtClean="0"/>
              <a:t> to use such findings – better to focus on the concerns expressed from within countries – from national </a:t>
            </a:r>
            <a:r>
              <a:rPr lang="en-GB" sz="1000" dirty="0" err="1" smtClean="0"/>
              <a:t>govt’s</a:t>
            </a:r>
            <a:r>
              <a:rPr lang="en-GB" sz="1000" dirty="0" smtClean="0"/>
              <a:t> &amp; citizens. </a:t>
            </a:r>
          </a:p>
          <a:p>
            <a:pPr marL="230188" indent="-230188" eaLnBrk="1" hangingPunct="1">
              <a:lnSpc>
                <a:spcPct val="90000"/>
              </a:lnSpc>
            </a:pPr>
            <a:endParaRPr lang="en-GB" sz="1000" dirty="0" smtClean="0"/>
          </a:p>
          <a:p>
            <a:pPr marL="230188" indent="-230188" eaLnBrk="1" hangingPunct="1">
              <a:lnSpc>
                <a:spcPct val="90000"/>
              </a:lnSpc>
            </a:pPr>
            <a:r>
              <a:rPr lang="en-GB" sz="1000" dirty="0" smtClean="0"/>
              <a:t>4. Corruption is such a complex phenomenon, a single number will not be able to uniquely measure corruption. </a:t>
            </a:r>
          </a:p>
          <a:p>
            <a:pPr marL="230188" indent="-230188" eaLnBrk="1" hangingPunct="1">
              <a:lnSpc>
                <a:spcPct val="90000"/>
              </a:lnSpc>
            </a:pPr>
            <a:r>
              <a:rPr lang="en-GB" sz="1000" dirty="0" smtClean="0"/>
              <a:t>Drawback of qualitative assessment such as NIS country studies: bulky, hard to summarize, difficult to compare across countries. Still, mix is ideal.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Header Placeholder 1"/>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r>
              <a:rPr lang="en-GB" sz="1200" smtClean="0">
                <a:latin typeface="Times New Roman" pitchFamily="18" charset="0"/>
              </a:rPr>
              <a:t>Module 1 - Introduction to the Programme</a:t>
            </a:r>
          </a:p>
        </p:txBody>
      </p:sp>
      <p:sp>
        <p:nvSpPr>
          <p:cNvPr id="3277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fld id="{E3889060-498C-4571-B811-2DA60E7FE9F5}" type="slidenum">
              <a:rPr lang="en-US" sz="1200" smtClean="0">
                <a:latin typeface="Times New Roman" pitchFamily="18" charset="0"/>
              </a:rPr>
              <a:pPr eaLnBrk="1" hangingPunct="1"/>
              <a:t>6</a:t>
            </a:fld>
            <a:endParaRPr lang="en-US" sz="1200" smtClean="0">
              <a:latin typeface="Times New Roman" pitchFamily="18" charset="0"/>
            </a:endParaRPr>
          </a:p>
        </p:txBody>
      </p:sp>
      <p:sp>
        <p:nvSpPr>
          <p:cNvPr id="3277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Measurement tools with similar ‘labels’ may in fact be assessing very different concepts. It is therefore important to “dig underneath” by asking: What are the underlying questions or component indicators that have gone into generating the index score? </a:t>
            </a:r>
          </a:p>
        </p:txBody>
      </p:sp>
      <p:sp>
        <p:nvSpPr>
          <p:cNvPr id="32774" name="Slide Number Placeholder 3"/>
          <p:cNvSpPr txBox="1">
            <a:spLocks noGrp="1"/>
          </p:cNvSpPr>
          <p:nvPr/>
        </p:nvSpPr>
        <p:spPr bwMode="auto">
          <a:xfrm>
            <a:off x="3885294" y="8685559"/>
            <a:ext cx="2971107" cy="45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86" tIns="46292" rIns="92586" bIns="46292" anchor="b"/>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algn="r" eaLnBrk="1" hangingPunct="1"/>
            <a:fld id="{8A431EB0-0A1F-417C-ABF2-940AF2735B5A}" type="slidenum">
              <a:rPr lang="en-US" sz="1200">
                <a:latin typeface="Times New Roman" pitchFamily="18" charset="0"/>
              </a:rPr>
              <a:pPr algn="r" eaLnBrk="1" hangingPunct="1"/>
              <a:t>6</a:t>
            </a:fld>
            <a:endParaRPr lang="en-US" sz="120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836926-DB72-4144-A41B-E086E6D40F04}" type="slidenum">
              <a:rPr lang="en-US" smtClean="0"/>
              <a:t>7</a:t>
            </a:fld>
            <a:endParaRPr lang="en-US"/>
          </a:p>
        </p:txBody>
      </p:sp>
    </p:spTree>
    <p:extLst>
      <p:ext uri="{BB962C8B-B14F-4D97-AF65-F5344CB8AC3E}">
        <p14:creationId xmlns:p14="http://schemas.microsoft.com/office/powerpoint/2010/main" val="2367182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Header Placeholder 1"/>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r>
              <a:rPr lang="en-GB" sz="1200" smtClean="0">
                <a:latin typeface="Times New Roman" pitchFamily="18" charset="0"/>
              </a:rPr>
              <a:t>Module 1 - Introduction to the Programme</a:t>
            </a:r>
          </a:p>
        </p:txBody>
      </p:sp>
      <p:sp>
        <p:nvSpPr>
          <p:cNvPr id="409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eaLnBrk="1" hangingPunct="1"/>
            <a:fld id="{7166890C-EA4E-4828-B229-36A1742BC1D0}" type="slidenum">
              <a:rPr lang="en-US" sz="1200" smtClean="0">
                <a:latin typeface="Times New Roman" pitchFamily="18" charset="0"/>
              </a:rPr>
              <a:pPr eaLnBrk="1" hangingPunct="1"/>
              <a:t>8</a:t>
            </a:fld>
            <a:endParaRPr lang="en-US" sz="1200" smtClean="0">
              <a:latin typeface="Times New Roman" pitchFamily="18" charset="0"/>
            </a:endParaRPr>
          </a:p>
        </p:txBody>
      </p:sp>
      <p:sp>
        <p:nvSpPr>
          <p:cNvPr id="4096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749300" lvl="1" indent="-287338" eaLnBrk="1" hangingPunct="1">
              <a:spcBef>
                <a:spcPct val="50000"/>
              </a:spcBef>
            </a:pPr>
            <a:endParaRPr lang="en-GB" smtClean="0"/>
          </a:p>
        </p:txBody>
      </p:sp>
      <p:sp>
        <p:nvSpPr>
          <p:cNvPr id="40966" name="Slide Number Placeholder 3"/>
          <p:cNvSpPr txBox="1">
            <a:spLocks noGrp="1"/>
          </p:cNvSpPr>
          <p:nvPr/>
        </p:nvSpPr>
        <p:spPr bwMode="auto">
          <a:xfrm>
            <a:off x="3885294" y="8685559"/>
            <a:ext cx="2971107" cy="45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86" tIns="46292" rIns="92586" bIns="46292" anchor="b"/>
          <a:lstStyle>
            <a:lvl1pPr defTabSz="925513" eaLnBrk="0" hangingPunct="0">
              <a:defRPr sz="2400">
                <a:solidFill>
                  <a:schemeClr val="tx1"/>
                </a:solidFill>
                <a:latin typeface="Myriad Pro" pitchFamily="34" charset="0"/>
              </a:defRPr>
            </a:lvl1pPr>
            <a:lvl2pPr marL="742950" indent="-285750" defTabSz="925513" eaLnBrk="0" hangingPunct="0">
              <a:defRPr sz="2400">
                <a:solidFill>
                  <a:schemeClr val="tx1"/>
                </a:solidFill>
                <a:latin typeface="Myriad Pro" pitchFamily="34" charset="0"/>
              </a:defRPr>
            </a:lvl2pPr>
            <a:lvl3pPr marL="1143000" indent="-228600" defTabSz="925513" eaLnBrk="0" hangingPunct="0">
              <a:defRPr sz="2400">
                <a:solidFill>
                  <a:schemeClr val="tx1"/>
                </a:solidFill>
                <a:latin typeface="Myriad Pro" pitchFamily="34" charset="0"/>
              </a:defRPr>
            </a:lvl3pPr>
            <a:lvl4pPr marL="1600200" indent="-228600" defTabSz="925513" eaLnBrk="0" hangingPunct="0">
              <a:defRPr sz="2400">
                <a:solidFill>
                  <a:schemeClr val="tx1"/>
                </a:solidFill>
                <a:latin typeface="Myriad Pro" pitchFamily="34" charset="0"/>
              </a:defRPr>
            </a:lvl4pPr>
            <a:lvl5pPr marL="2057400" indent="-228600" defTabSz="925513" eaLnBrk="0" hangingPunct="0">
              <a:defRPr sz="2400">
                <a:solidFill>
                  <a:schemeClr val="tx1"/>
                </a:solidFill>
                <a:latin typeface="Myriad Pro" pitchFamily="34" charset="0"/>
              </a:defRPr>
            </a:lvl5pPr>
            <a:lvl6pPr marL="2514600" indent="-228600" defTabSz="925513" eaLnBrk="0" fontAlgn="base" hangingPunct="0">
              <a:spcBef>
                <a:spcPct val="0"/>
              </a:spcBef>
              <a:spcAft>
                <a:spcPct val="0"/>
              </a:spcAft>
              <a:defRPr sz="2400">
                <a:solidFill>
                  <a:schemeClr val="tx1"/>
                </a:solidFill>
                <a:latin typeface="Myriad Pro" pitchFamily="34" charset="0"/>
              </a:defRPr>
            </a:lvl6pPr>
            <a:lvl7pPr marL="2971800" indent="-228600" defTabSz="925513" eaLnBrk="0" fontAlgn="base" hangingPunct="0">
              <a:spcBef>
                <a:spcPct val="0"/>
              </a:spcBef>
              <a:spcAft>
                <a:spcPct val="0"/>
              </a:spcAft>
              <a:defRPr sz="2400">
                <a:solidFill>
                  <a:schemeClr val="tx1"/>
                </a:solidFill>
                <a:latin typeface="Myriad Pro" pitchFamily="34" charset="0"/>
              </a:defRPr>
            </a:lvl7pPr>
            <a:lvl8pPr marL="3429000" indent="-228600" defTabSz="925513" eaLnBrk="0" fontAlgn="base" hangingPunct="0">
              <a:spcBef>
                <a:spcPct val="0"/>
              </a:spcBef>
              <a:spcAft>
                <a:spcPct val="0"/>
              </a:spcAft>
              <a:defRPr sz="2400">
                <a:solidFill>
                  <a:schemeClr val="tx1"/>
                </a:solidFill>
                <a:latin typeface="Myriad Pro" pitchFamily="34" charset="0"/>
              </a:defRPr>
            </a:lvl8pPr>
            <a:lvl9pPr marL="3886200" indent="-228600" defTabSz="925513" eaLnBrk="0" fontAlgn="base" hangingPunct="0">
              <a:spcBef>
                <a:spcPct val="0"/>
              </a:spcBef>
              <a:spcAft>
                <a:spcPct val="0"/>
              </a:spcAft>
              <a:defRPr sz="2400">
                <a:solidFill>
                  <a:schemeClr val="tx1"/>
                </a:solidFill>
                <a:latin typeface="Myriad Pro" pitchFamily="34" charset="0"/>
              </a:defRPr>
            </a:lvl9pPr>
          </a:lstStyle>
          <a:p>
            <a:pPr algn="r" eaLnBrk="1" hangingPunct="1"/>
            <a:fld id="{ADFC3A18-E6D1-4E47-A50D-8596DC92C1BE}" type="slidenum">
              <a:rPr lang="en-US" sz="1200">
                <a:latin typeface="Times New Roman" pitchFamily="18" charset="0"/>
              </a:rPr>
              <a:pPr algn="r" eaLnBrk="1" hangingPunct="1"/>
              <a:t>8</a:t>
            </a:fld>
            <a:endParaRPr lang="en-US" sz="120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836926-DB72-4144-A41B-E086E6D40F04}" type="slidenum">
              <a:rPr lang="en-US" smtClean="0"/>
              <a:t>9</a:t>
            </a:fld>
            <a:endParaRPr lang="en-US"/>
          </a:p>
        </p:txBody>
      </p:sp>
    </p:spTree>
    <p:extLst>
      <p:ext uri="{BB962C8B-B14F-4D97-AF65-F5344CB8AC3E}">
        <p14:creationId xmlns:p14="http://schemas.microsoft.com/office/powerpoint/2010/main" val="2705387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3B480FE-C83D-4F94-AF40-8A7EFB8E8F03}" type="datetimeFigureOut">
              <a:rPr lang="en-US" smtClean="0"/>
              <a:t>4/25/2012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23AC809-93F1-4090-A888-D07A30AEAF4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B480FE-C83D-4F94-AF40-8A7EFB8E8F03}"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B480FE-C83D-4F94-AF40-8A7EFB8E8F03}"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B480FE-C83D-4F94-AF40-8A7EFB8E8F03}"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3B480FE-C83D-4F94-AF40-8A7EFB8E8F03}"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AC809-93F1-4090-A888-D07A30AEAF4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B480FE-C83D-4F94-AF40-8A7EFB8E8F03}"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3B480FE-C83D-4F94-AF40-8A7EFB8E8F03}" type="datetimeFigureOut">
              <a:rPr lang="en-US" smtClean="0"/>
              <a:t>4/25/2012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B480FE-C83D-4F94-AF40-8A7EFB8E8F03}" type="datetimeFigureOut">
              <a:rPr lang="en-US" smtClean="0"/>
              <a:t>4/25/2012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B480FE-C83D-4F94-AF40-8A7EFB8E8F03}" type="datetimeFigureOut">
              <a:rPr lang="en-US" smtClean="0"/>
              <a:t>4/25/2012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B480FE-C83D-4F94-AF40-8A7EFB8E8F03}"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AC809-93F1-4090-A888-D07A30AEAF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3B480FE-C83D-4F94-AF40-8A7EFB8E8F03}"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23AC809-93F1-4090-A888-D07A30AEAF4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B480FE-C83D-4F94-AF40-8A7EFB8E8F03}" type="datetimeFigureOut">
              <a:rPr lang="en-US" smtClean="0"/>
              <a:t>4/25/2012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23AC809-93F1-4090-A888-D07A30AEAF4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Measuring and </a:t>
            </a:r>
            <a:r>
              <a:rPr lang="en-US" dirty="0" smtClean="0"/>
              <a:t>Assessing Corruption</a:t>
            </a:r>
            <a:r>
              <a:rPr lang="en-US" dirty="0"/>
              <a:t>: </a:t>
            </a:r>
            <a:r>
              <a:rPr lang="en-US" dirty="0" smtClean="0"/>
              <a:t>UNDP’s </a:t>
            </a:r>
            <a:r>
              <a:rPr lang="en-US" dirty="0"/>
              <a:t>E</a:t>
            </a:r>
            <a:r>
              <a:rPr lang="en-US" dirty="0" smtClean="0"/>
              <a:t>xperience </a:t>
            </a:r>
            <a:r>
              <a:rPr lang="en-US" dirty="0"/>
              <a:t>	</a:t>
            </a:r>
          </a:p>
        </p:txBody>
      </p:sp>
      <p:sp>
        <p:nvSpPr>
          <p:cNvPr id="3" name="Subtitle 2"/>
          <p:cNvSpPr>
            <a:spLocks noGrp="1"/>
          </p:cNvSpPr>
          <p:nvPr>
            <p:ph type="subTitle" idx="1"/>
          </p:nvPr>
        </p:nvSpPr>
        <p:spPr/>
        <p:txBody>
          <a:bodyPr/>
          <a:lstStyle/>
          <a:p>
            <a:endParaRPr lang="en-US" dirty="0" smtClean="0"/>
          </a:p>
          <a:p>
            <a:r>
              <a:rPr lang="en-US" dirty="0" smtClean="0"/>
              <a:t>Lusaka, Zambia</a:t>
            </a:r>
          </a:p>
          <a:p>
            <a:r>
              <a:rPr lang="en-US" dirty="0" smtClean="0"/>
              <a:t>April 2012</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429000"/>
            <a:ext cx="2974975" cy="296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6114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Lessons:</a:t>
            </a:r>
            <a:endParaRPr lang="en-US" dirty="0"/>
          </a:p>
        </p:txBody>
      </p:sp>
      <p:sp>
        <p:nvSpPr>
          <p:cNvPr id="3" name="Content Placeholder 2"/>
          <p:cNvSpPr>
            <a:spLocks noGrp="1"/>
          </p:cNvSpPr>
          <p:nvPr>
            <p:ph idx="1"/>
          </p:nvPr>
        </p:nvSpPr>
        <p:spPr>
          <a:xfrm>
            <a:off x="457200" y="1676400"/>
            <a:ext cx="8229600" cy="4953000"/>
          </a:xfrm>
        </p:spPr>
        <p:txBody>
          <a:bodyPr>
            <a:normAutofit/>
          </a:bodyPr>
          <a:lstStyle/>
          <a:p>
            <a:r>
              <a:rPr lang="en-US" dirty="0"/>
              <a:t>Know what you want to measure or </a:t>
            </a:r>
            <a:r>
              <a:rPr lang="en-US" dirty="0" smtClean="0"/>
              <a:t>benchmark, and find </a:t>
            </a:r>
            <a:r>
              <a:rPr lang="en-US" dirty="0"/>
              <a:t>the appropriate </a:t>
            </a:r>
            <a:r>
              <a:rPr lang="en-US" dirty="0" smtClean="0"/>
              <a:t>measurement tool</a:t>
            </a:r>
          </a:p>
          <a:p>
            <a:r>
              <a:rPr lang="en-US" dirty="0"/>
              <a:t>Look for </a:t>
            </a:r>
            <a:r>
              <a:rPr lang="en-US" dirty="0" smtClean="0"/>
              <a:t>actionable data </a:t>
            </a:r>
          </a:p>
          <a:p>
            <a:pPr lvl="1"/>
            <a:r>
              <a:rPr lang="en-US" dirty="0" smtClean="0"/>
              <a:t>Disaggregated </a:t>
            </a:r>
            <a:r>
              <a:rPr lang="en-US" dirty="0"/>
              <a:t>indicators are one of the more effective </a:t>
            </a:r>
            <a:r>
              <a:rPr lang="en-US" dirty="0" smtClean="0"/>
              <a:t>methods to </a:t>
            </a:r>
            <a:r>
              <a:rPr lang="en-US" dirty="0"/>
              <a:t>operationalize corruption data</a:t>
            </a:r>
            <a:r>
              <a:rPr lang="en-US" dirty="0" smtClean="0"/>
              <a:t>.</a:t>
            </a:r>
          </a:p>
          <a:p>
            <a:r>
              <a:rPr lang="en-US" dirty="0"/>
              <a:t>Consider using existing data sources to construct Indicators</a:t>
            </a:r>
          </a:p>
          <a:p>
            <a:r>
              <a:rPr lang="en-US" dirty="0"/>
              <a:t>Whenever possible, combine quantitative data with qualitative assessments</a:t>
            </a:r>
          </a:p>
          <a:p>
            <a:r>
              <a:rPr lang="en-US" dirty="0"/>
              <a:t>Gravitate toward locally generated assessments</a:t>
            </a:r>
          </a:p>
          <a:p>
            <a:r>
              <a:rPr lang="en-US" dirty="0"/>
              <a:t>Transparency of methodology is crucial</a:t>
            </a:r>
          </a:p>
        </p:txBody>
      </p:sp>
    </p:spTree>
    <p:extLst>
      <p:ext uri="{BB962C8B-B14F-4D97-AF65-F5344CB8AC3E}">
        <p14:creationId xmlns:p14="http://schemas.microsoft.com/office/powerpoint/2010/main" val="3992024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Thank you!</a:t>
            </a:r>
            <a:endParaRPr lang="en-US" dirty="0"/>
          </a:p>
        </p:txBody>
      </p:sp>
    </p:spTree>
    <p:extLst>
      <p:ext uri="{BB962C8B-B14F-4D97-AF65-F5344CB8AC3E}">
        <p14:creationId xmlns:p14="http://schemas.microsoft.com/office/powerpoint/2010/main" val="1617685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Dilemma of Measuring Corruption</a:t>
            </a:r>
            <a:endParaRPr lang="en-US" dirty="0"/>
          </a:p>
        </p:txBody>
      </p:sp>
      <p:sp>
        <p:nvSpPr>
          <p:cNvPr id="3" name="Content Placeholder 2"/>
          <p:cNvSpPr>
            <a:spLocks noGrp="1"/>
          </p:cNvSpPr>
          <p:nvPr>
            <p:ph idx="1"/>
          </p:nvPr>
        </p:nvSpPr>
        <p:spPr/>
        <p:txBody>
          <a:bodyPr/>
          <a:lstStyle/>
          <a:p>
            <a:r>
              <a:rPr lang="en-US" dirty="0" smtClean="0"/>
              <a:t>How do you measure something which differ across societies in terms of  its definition, perception, scope, manifestations and impact; but needed to be measured for evidence-based policy making?</a:t>
            </a:r>
          </a:p>
          <a:p>
            <a:pPr lvl="1"/>
            <a:r>
              <a:rPr lang="en-GB" i="1" dirty="0" smtClean="0"/>
              <a:t>“Not everything that counts can be counted, and not everything that can be counted counts.”</a:t>
            </a:r>
          </a:p>
          <a:p>
            <a:pPr lvl="1"/>
            <a:r>
              <a:rPr lang="en-US" i="1" dirty="0" smtClean="0"/>
              <a:t>“What gets measured, get managed” </a:t>
            </a:r>
          </a:p>
        </p:txBody>
      </p:sp>
    </p:spTree>
    <p:extLst>
      <p:ext uri="{BB962C8B-B14F-4D97-AF65-F5344CB8AC3E}">
        <p14:creationId xmlns:p14="http://schemas.microsoft.com/office/powerpoint/2010/main" val="156344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What’s the value addition of measuring corruption?</a:t>
            </a:r>
            <a:endParaRPr lang="en-US" dirty="0"/>
          </a:p>
        </p:txBody>
      </p:sp>
      <p:sp>
        <p:nvSpPr>
          <p:cNvPr id="3" name="Content Placeholder 2"/>
          <p:cNvSpPr>
            <a:spLocks noGrp="1"/>
          </p:cNvSpPr>
          <p:nvPr>
            <p:ph idx="1"/>
          </p:nvPr>
        </p:nvSpPr>
        <p:spPr>
          <a:xfrm>
            <a:off x="457200" y="1828800"/>
            <a:ext cx="8229600" cy="4800600"/>
          </a:xfrm>
        </p:spPr>
        <p:txBody>
          <a:bodyPr>
            <a:normAutofit/>
          </a:bodyPr>
          <a:lstStyle/>
          <a:p>
            <a:pPr>
              <a:defRPr/>
            </a:pPr>
            <a:r>
              <a:rPr lang="en-US" sz="2800" dirty="0"/>
              <a:t>We need actionable data to guide decisions</a:t>
            </a:r>
          </a:p>
          <a:p>
            <a:pPr>
              <a:defRPr/>
            </a:pPr>
            <a:r>
              <a:rPr lang="en-US" sz="2800" dirty="0"/>
              <a:t>To give corruption a face</a:t>
            </a:r>
          </a:p>
          <a:p>
            <a:pPr>
              <a:defRPr/>
            </a:pPr>
            <a:r>
              <a:rPr lang="en-US" sz="2800" dirty="0"/>
              <a:t>To </a:t>
            </a:r>
            <a:r>
              <a:rPr lang="en-US" sz="2800" dirty="0" smtClean="0"/>
              <a:t>quantify </a:t>
            </a:r>
            <a:r>
              <a:rPr lang="en-US" sz="2800" dirty="0"/>
              <a:t>and </a:t>
            </a:r>
            <a:r>
              <a:rPr lang="en-US" sz="2800" dirty="0" smtClean="0"/>
              <a:t>qualify </a:t>
            </a:r>
            <a:r>
              <a:rPr lang="en-US" sz="2800" dirty="0"/>
              <a:t>c</a:t>
            </a:r>
            <a:r>
              <a:rPr lang="en-US" sz="2800" dirty="0" smtClean="0"/>
              <a:t>orruption</a:t>
            </a:r>
            <a:endParaRPr lang="en-US" sz="2800" dirty="0"/>
          </a:p>
          <a:p>
            <a:pPr>
              <a:defRPr/>
            </a:pPr>
            <a:r>
              <a:rPr lang="en-US" sz="2800" dirty="0"/>
              <a:t>To inform </a:t>
            </a:r>
            <a:r>
              <a:rPr lang="en-US" sz="2800" dirty="0" smtClean="0"/>
              <a:t>reforms</a:t>
            </a:r>
            <a:endParaRPr lang="en-US" sz="2800" dirty="0"/>
          </a:p>
          <a:p>
            <a:pPr>
              <a:defRPr/>
            </a:pPr>
            <a:r>
              <a:rPr lang="en-US" sz="2800" dirty="0"/>
              <a:t>To direct policy</a:t>
            </a:r>
          </a:p>
          <a:p>
            <a:pPr>
              <a:defRPr/>
            </a:pPr>
            <a:r>
              <a:rPr lang="en-US" sz="2800" dirty="0"/>
              <a:t>To monitor prevalence &amp; </a:t>
            </a:r>
            <a:r>
              <a:rPr lang="en-US" sz="2800" dirty="0" smtClean="0"/>
              <a:t>costs of corruption </a:t>
            </a:r>
            <a:endParaRPr lang="en-US" sz="2800" dirty="0"/>
          </a:p>
          <a:p>
            <a:pPr>
              <a:defRPr/>
            </a:pPr>
            <a:r>
              <a:rPr lang="en-US" sz="2800" dirty="0" smtClean="0"/>
              <a:t>To monitor and evaluate anti-corruption interventions</a:t>
            </a:r>
            <a:endParaRPr lang="en-US" sz="2800" dirty="0"/>
          </a:p>
        </p:txBody>
      </p:sp>
    </p:spTree>
    <p:extLst>
      <p:ext uri="{BB962C8B-B14F-4D97-AF65-F5344CB8AC3E}">
        <p14:creationId xmlns:p14="http://schemas.microsoft.com/office/powerpoint/2010/main" val="869812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23428" y="2574620"/>
            <a:ext cx="6096000" cy="1143000"/>
          </a:xfrm>
          <a:solidFill>
            <a:srgbClr val="B4B6FE"/>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000" b="1" dirty="0" smtClean="0">
                <a:solidFill>
                  <a:srgbClr val="003399"/>
                </a:solidFill>
                <a:latin typeface="Myriad Pro" pitchFamily="34" charset="0"/>
              </a:rPr>
              <a:t>The mushrooming industry of indicators: Trying to measure perception, impact, existing gaps, integrity, enabling environment, etc.</a:t>
            </a:r>
          </a:p>
        </p:txBody>
      </p:sp>
      <p:grpSp>
        <p:nvGrpSpPr>
          <p:cNvPr id="6147" name="Group 4"/>
          <p:cNvGrpSpPr>
            <a:grpSpLocks noChangeAspect="1"/>
          </p:cNvGrpSpPr>
          <p:nvPr/>
        </p:nvGrpSpPr>
        <p:grpSpPr bwMode="auto">
          <a:xfrm>
            <a:off x="76200" y="1371600"/>
            <a:ext cx="8915400" cy="5862638"/>
            <a:chOff x="9" y="400"/>
            <a:chExt cx="5907" cy="4252"/>
          </a:xfrm>
        </p:grpSpPr>
        <p:sp>
          <p:nvSpPr>
            <p:cNvPr id="6149" name="Line 6"/>
            <p:cNvSpPr>
              <a:spLocks noChangeShapeType="1"/>
            </p:cNvSpPr>
            <p:nvPr/>
          </p:nvSpPr>
          <p:spPr bwMode="auto">
            <a:xfrm>
              <a:off x="157" y="4001"/>
              <a:ext cx="5759" cy="0"/>
            </a:xfrm>
            <a:prstGeom prst="line">
              <a:avLst/>
            </a:prstGeom>
            <a:noFill/>
            <a:ln w="5715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0" name="Line 7"/>
            <p:cNvSpPr>
              <a:spLocks noChangeShapeType="1"/>
            </p:cNvSpPr>
            <p:nvPr/>
          </p:nvSpPr>
          <p:spPr bwMode="auto">
            <a:xfrm>
              <a:off x="1458" y="3977"/>
              <a:ext cx="0" cy="89"/>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1" name="Line 8"/>
            <p:cNvSpPr>
              <a:spLocks noChangeShapeType="1"/>
            </p:cNvSpPr>
            <p:nvPr/>
          </p:nvSpPr>
          <p:spPr bwMode="auto">
            <a:xfrm>
              <a:off x="2760"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2" name="Line 9"/>
            <p:cNvSpPr>
              <a:spLocks noChangeShapeType="1"/>
            </p:cNvSpPr>
            <p:nvPr/>
          </p:nvSpPr>
          <p:spPr bwMode="auto">
            <a:xfrm>
              <a:off x="2434"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3" name="Line 10"/>
            <p:cNvSpPr>
              <a:spLocks noChangeShapeType="1"/>
            </p:cNvSpPr>
            <p:nvPr/>
          </p:nvSpPr>
          <p:spPr bwMode="auto">
            <a:xfrm>
              <a:off x="2109"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4" name="Line 11"/>
            <p:cNvSpPr>
              <a:spLocks noChangeShapeType="1"/>
            </p:cNvSpPr>
            <p:nvPr/>
          </p:nvSpPr>
          <p:spPr bwMode="auto">
            <a:xfrm>
              <a:off x="1784"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5" name="Line 12"/>
            <p:cNvSpPr>
              <a:spLocks noChangeShapeType="1"/>
            </p:cNvSpPr>
            <p:nvPr/>
          </p:nvSpPr>
          <p:spPr bwMode="auto">
            <a:xfrm>
              <a:off x="3085"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6" name="Line 13"/>
            <p:cNvSpPr>
              <a:spLocks noChangeShapeType="1"/>
            </p:cNvSpPr>
            <p:nvPr/>
          </p:nvSpPr>
          <p:spPr bwMode="auto">
            <a:xfrm>
              <a:off x="3410"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7" name="Line 14"/>
            <p:cNvSpPr>
              <a:spLocks noChangeShapeType="1"/>
            </p:cNvSpPr>
            <p:nvPr/>
          </p:nvSpPr>
          <p:spPr bwMode="auto">
            <a:xfrm>
              <a:off x="3736"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8" name="Line 15"/>
            <p:cNvSpPr>
              <a:spLocks noChangeShapeType="1"/>
            </p:cNvSpPr>
            <p:nvPr/>
          </p:nvSpPr>
          <p:spPr bwMode="auto">
            <a:xfrm>
              <a:off x="4061"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9" name="Line 16"/>
            <p:cNvSpPr>
              <a:spLocks noChangeShapeType="1"/>
            </p:cNvSpPr>
            <p:nvPr/>
          </p:nvSpPr>
          <p:spPr bwMode="auto">
            <a:xfrm>
              <a:off x="4386"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0" name="Line 17"/>
            <p:cNvSpPr>
              <a:spLocks noChangeShapeType="1"/>
            </p:cNvSpPr>
            <p:nvPr/>
          </p:nvSpPr>
          <p:spPr bwMode="auto">
            <a:xfrm>
              <a:off x="4712"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1" name="Line 18"/>
            <p:cNvSpPr>
              <a:spLocks noChangeShapeType="1"/>
            </p:cNvSpPr>
            <p:nvPr/>
          </p:nvSpPr>
          <p:spPr bwMode="auto">
            <a:xfrm>
              <a:off x="5037"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2" name="Line 19"/>
            <p:cNvSpPr>
              <a:spLocks noChangeShapeType="1"/>
            </p:cNvSpPr>
            <p:nvPr/>
          </p:nvSpPr>
          <p:spPr bwMode="auto">
            <a:xfrm>
              <a:off x="5363"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3" name="Rectangle 20"/>
            <p:cNvSpPr>
              <a:spLocks noChangeArrowheads="1"/>
            </p:cNvSpPr>
            <p:nvPr/>
          </p:nvSpPr>
          <p:spPr bwMode="auto">
            <a:xfrm>
              <a:off x="1395"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80</a:t>
              </a:r>
              <a:endParaRPr lang="en-GB" sz="1800">
                <a:latin typeface="Arial" pitchFamily="34" charset="0"/>
              </a:endParaRPr>
            </a:p>
          </p:txBody>
        </p:sp>
        <p:sp>
          <p:nvSpPr>
            <p:cNvPr id="6164" name="Rectangle 21"/>
            <p:cNvSpPr>
              <a:spLocks noChangeArrowheads="1"/>
            </p:cNvSpPr>
            <p:nvPr/>
          </p:nvSpPr>
          <p:spPr bwMode="auto">
            <a:xfrm>
              <a:off x="3023"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90</a:t>
              </a:r>
              <a:endParaRPr lang="en-GB" sz="1800">
                <a:latin typeface="Arial" pitchFamily="34" charset="0"/>
              </a:endParaRPr>
            </a:p>
          </p:txBody>
        </p:sp>
        <p:sp>
          <p:nvSpPr>
            <p:cNvPr id="6165" name="Rectangle 22"/>
            <p:cNvSpPr>
              <a:spLocks noChangeArrowheads="1"/>
            </p:cNvSpPr>
            <p:nvPr/>
          </p:nvSpPr>
          <p:spPr bwMode="auto">
            <a:xfrm>
              <a:off x="2695"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88</a:t>
              </a:r>
              <a:endParaRPr lang="en-GB" sz="1800">
                <a:latin typeface="Arial" pitchFamily="34" charset="0"/>
              </a:endParaRPr>
            </a:p>
          </p:txBody>
        </p:sp>
        <p:sp>
          <p:nvSpPr>
            <p:cNvPr id="6166" name="Rectangle 23"/>
            <p:cNvSpPr>
              <a:spLocks noChangeArrowheads="1"/>
            </p:cNvSpPr>
            <p:nvPr/>
          </p:nvSpPr>
          <p:spPr bwMode="auto">
            <a:xfrm>
              <a:off x="2368"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86</a:t>
              </a:r>
              <a:endParaRPr lang="en-GB" sz="1800">
                <a:latin typeface="Arial" pitchFamily="34" charset="0"/>
              </a:endParaRPr>
            </a:p>
          </p:txBody>
        </p:sp>
        <p:sp>
          <p:nvSpPr>
            <p:cNvPr id="6167" name="Rectangle 24"/>
            <p:cNvSpPr>
              <a:spLocks noChangeArrowheads="1"/>
            </p:cNvSpPr>
            <p:nvPr/>
          </p:nvSpPr>
          <p:spPr bwMode="auto">
            <a:xfrm>
              <a:off x="1722"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82</a:t>
              </a:r>
              <a:endParaRPr lang="en-GB" sz="1800">
                <a:latin typeface="Arial" pitchFamily="34" charset="0"/>
              </a:endParaRPr>
            </a:p>
          </p:txBody>
        </p:sp>
        <p:sp>
          <p:nvSpPr>
            <p:cNvPr id="6168" name="Rectangle 25"/>
            <p:cNvSpPr>
              <a:spLocks noChangeArrowheads="1"/>
            </p:cNvSpPr>
            <p:nvPr/>
          </p:nvSpPr>
          <p:spPr bwMode="auto">
            <a:xfrm>
              <a:off x="2041"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84</a:t>
              </a:r>
              <a:endParaRPr lang="en-GB" sz="1800">
                <a:latin typeface="Arial" pitchFamily="34" charset="0"/>
              </a:endParaRPr>
            </a:p>
          </p:txBody>
        </p:sp>
        <p:sp>
          <p:nvSpPr>
            <p:cNvPr id="6169" name="Rectangle 26"/>
            <p:cNvSpPr>
              <a:spLocks noChangeArrowheads="1"/>
            </p:cNvSpPr>
            <p:nvPr/>
          </p:nvSpPr>
          <p:spPr bwMode="auto">
            <a:xfrm>
              <a:off x="3995"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96</a:t>
              </a:r>
              <a:endParaRPr lang="en-GB" sz="1800">
                <a:latin typeface="Arial" pitchFamily="34" charset="0"/>
              </a:endParaRPr>
            </a:p>
          </p:txBody>
        </p:sp>
        <p:sp>
          <p:nvSpPr>
            <p:cNvPr id="6170" name="Rectangle 27"/>
            <p:cNvSpPr>
              <a:spLocks noChangeArrowheads="1"/>
            </p:cNvSpPr>
            <p:nvPr/>
          </p:nvSpPr>
          <p:spPr bwMode="auto">
            <a:xfrm>
              <a:off x="4322" y="4128"/>
              <a:ext cx="1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98</a:t>
              </a:r>
              <a:endParaRPr lang="en-GB" sz="1800">
                <a:latin typeface="Arial" pitchFamily="34" charset="0"/>
              </a:endParaRPr>
            </a:p>
          </p:txBody>
        </p:sp>
        <p:sp>
          <p:nvSpPr>
            <p:cNvPr id="6171" name="Rectangle 28"/>
            <p:cNvSpPr>
              <a:spLocks noChangeArrowheads="1"/>
            </p:cNvSpPr>
            <p:nvPr/>
          </p:nvSpPr>
          <p:spPr bwMode="auto">
            <a:xfrm>
              <a:off x="4649"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00</a:t>
              </a:r>
              <a:endParaRPr lang="en-GB" sz="1800">
                <a:latin typeface="Arial" pitchFamily="34" charset="0"/>
              </a:endParaRPr>
            </a:p>
          </p:txBody>
        </p:sp>
        <p:sp>
          <p:nvSpPr>
            <p:cNvPr id="6172" name="Rectangle 29"/>
            <p:cNvSpPr>
              <a:spLocks noChangeArrowheads="1"/>
            </p:cNvSpPr>
            <p:nvPr/>
          </p:nvSpPr>
          <p:spPr bwMode="auto">
            <a:xfrm>
              <a:off x="4975"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02</a:t>
              </a:r>
              <a:endParaRPr lang="en-GB" sz="1800">
                <a:latin typeface="Arial" pitchFamily="34" charset="0"/>
              </a:endParaRPr>
            </a:p>
          </p:txBody>
        </p:sp>
        <p:sp>
          <p:nvSpPr>
            <p:cNvPr id="6173" name="Rectangle 30"/>
            <p:cNvSpPr>
              <a:spLocks noChangeArrowheads="1"/>
            </p:cNvSpPr>
            <p:nvPr/>
          </p:nvSpPr>
          <p:spPr bwMode="auto">
            <a:xfrm>
              <a:off x="5295"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04</a:t>
              </a:r>
              <a:endParaRPr lang="en-GB" sz="1800">
                <a:latin typeface="Arial" pitchFamily="34" charset="0"/>
              </a:endParaRPr>
            </a:p>
          </p:txBody>
        </p:sp>
        <p:sp>
          <p:nvSpPr>
            <p:cNvPr id="6174" name="Rectangle 31"/>
            <p:cNvSpPr>
              <a:spLocks noChangeArrowheads="1"/>
            </p:cNvSpPr>
            <p:nvPr/>
          </p:nvSpPr>
          <p:spPr bwMode="auto">
            <a:xfrm>
              <a:off x="3350" y="4128"/>
              <a:ext cx="1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92</a:t>
              </a:r>
              <a:endParaRPr lang="en-GB" sz="1800">
                <a:latin typeface="Arial" pitchFamily="34" charset="0"/>
              </a:endParaRPr>
            </a:p>
          </p:txBody>
        </p:sp>
        <p:sp>
          <p:nvSpPr>
            <p:cNvPr id="6175" name="Rectangle 32"/>
            <p:cNvSpPr>
              <a:spLocks noChangeArrowheads="1"/>
            </p:cNvSpPr>
            <p:nvPr/>
          </p:nvSpPr>
          <p:spPr bwMode="auto">
            <a:xfrm>
              <a:off x="3668"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94</a:t>
              </a:r>
              <a:endParaRPr lang="en-GB" sz="1800">
                <a:latin typeface="Arial" pitchFamily="34" charset="0"/>
              </a:endParaRPr>
            </a:p>
          </p:txBody>
        </p:sp>
        <p:sp>
          <p:nvSpPr>
            <p:cNvPr id="6176" name="Rectangle 33"/>
            <p:cNvSpPr>
              <a:spLocks noChangeArrowheads="1"/>
            </p:cNvSpPr>
            <p:nvPr/>
          </p:nvSpPr>
          <p:spPr bwMode="auto">
            <a:xfrm>
              <a:off x="5622" y="4128"/>
              <a:ext cx="1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06</a:t>
              </a:r>
              <a:endParaRPr lang="en-GB" sz="1800">
                <a:latin typeface="Arial" pitchFamily="34" charset="0"/>
              </a:endParaRPr>
            </a:p>
          </p:txBody>
        </p:sp>
        <p:sp>
          <p:nvSpPr>
            <p:cNvPr id="6177" name="Line 34"/>
            <p:cNvSpPr>
              <a:spLocks noChangeShapeType="1"/>
            </p:cNvSpPr>
            <p:nvPr/>
          </p:nvSpPr>
          <p:spPr bwMode="auto">
            <a:xfrm>
              <a:off x="5688"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8" name="Rectangle 35"/>
            <p:cNvSpPr>
              <a:spLocks noChangeArrowheads="1"/>
            </p:cNvSpPr>
            <p:nvPr/>
          </p:nvSpPr>
          <p:spPr bwMode="auto">
            <a:xfrm>
              <a:off x="1679" y="3396"/>
              <a:ext cx="1054"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International Country </a:t>
              </a:r>
              <a:endParaRPr lang="en-GB" sz="1800">
                <a:latin typeface="Arial" pitchFamily="34" charset="0"/>
              </a:endParaRPr>
            </a:p>
          </p:txBody>
        </p:sp>
        <p:sp>
          <p:nvSpPr>
            <p:cNvPr id="6179" name="Rectangle 36"/>
            <p:cNvSpPr>
              <a:spLocks noChangeArrowheads="1"/>
            </p:cNvSpPr>
            <p:nvPr/>
          </p:nvSpPr>
          <p:spPr bwMode="auto">
            <a:xfrm>
              <a:off x="1885" y="3507"/>
              <a:ext cx="53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Risk Guide</a:t>
              </a:r>
              <a:endParaRPr lang="en-GB" sz="1800">
                <a:latin typeface="Arial" pitchFamily="34" charset="0"/>
              </a:endParaRPr>
            </a:p>
          </p:txBody>
        </p:sp>
        <p:sp>
          <p:nvSpPr>
            <p:cNvPr id="6180" name="Line 37"/>
            <p:cNvSpPr>
              <a:spLocks noChangeShapeType="1"/>
            </p:cNvSpPr>
            <p:nvPr/>
          </p:nvSpPr>
          <p:spPr bwMode="auto">
            <a:xfrm>
              <a:off x="2109" y="3676"/>
              <a:ext cx="0" cy="30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1" name="Rectangle 38"/>
            <p:cNvSpPr>
              <a:spLocks noChangeArrowheads="1"/>
            </p:cNvSpPr>
            <p:nvPr/>
          </p:nvSpPr>
          <p:spPr bwMode="auto">
            <a:xfrm>
              <a:off x="3443" y="3404"/>
              <a:ext cx="1102"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Corruption Perception </a:t>
              </a:r>
              <a:endParaRPr lang="en-GB" sz="1800">
                <a:latin typeface="Arial" pitchFamily="34" charset="0"/>
              </a:endParaRPr>
            </a:p>
          </p:txBody>
        </p:sp>
        <p:sp>
          <p:nvSpPr>
            <p:cNvPr id="6182" name="Rectangle 39"/>
            <p:cNvSpPr>
              <a:spLocks noChangeArrowheads="1"/>
            </p:cNvSpPr>
            <p:nvPr/>
          </p:nvSpPr>
          <p:spPr bwMode="auto">
            <a:xfrm>
              <a:off x="3780" y="3516"/>
              <a:ext cx="26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183" name="Line 40"/>
            <p:cNvSpPr>
              <a:spLocks noChangeShapeType="1"/>
            </p:cNvSpPr>
            <p:nvPr/>
          </p:nvSpPr>
          <p:spPr bwMode="auto">
            <a:xfrm>
              <a:off x="3898" y="3687"/>
              <a:ext cx="0" cy="30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4" name="Rectangle 41"/>
            <p:cNvSpPr>
              <a:spLocks noChangeArrowheads="1"/>
            </p:cNvSpPr>
            <p:nvPr/>
          </p:nvSpPr>
          <p:spPr bwMode="auto">
            <a:xfrm>
              <a:off x="4296" y="2888"/>
              <a:ext cx="600"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Governance</a:t>
              </a:r>
              <a:endParaRPr lang="en-GB" sz="1800">
                <a:latin typeface="Arial" pitchFamily="34" charset="0"/>
              </a:endParaRPr>
            </a:p>
          </p:txBody>
        </p:sp>
        <p:sp>
          <p:nvSpPr>
            <p:cNvPr id="6185" name="Rectangle 42"/>
            <p:cNvSpPr>
              <a:spLocks noChangeArrowheads="1"/>
            </p:cNvSpPr>
            <p:nvPr/>
          </p:nvSpPr>
          <p:spPr bwMode="auto">
            <a:xfrm>
              <a:off x="4400" y="3000"/>
              <a:ext cx="367"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Matters</a:t>
              </a:r>
              <a:endParaRPr lang="en-GB" sz="1800">
                <a:latin typeface="Arial" pitchFamily="34" charset="0"/>
              </a:endParaRPr>
            </a:p>
          </p:txBody>
        </p:sp>
        <p:sp>
          <p:nvSpPr>
            <p:cNvPr id="6186" name="Line 43"/>
            <p:cNvSpPr>
              <a:spLocks noChangeShapeType="1"/>
            </p:cNvSpPr>
            <p:nvPr/>
          </p:nvSpPr>
          <p:spPr bwMode="auto">
            <a:xfrm>
              <a:off x="4549" y="3212"/>
              <a:ext cx="0" cy="789"/>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7" name="Line 44"/>
            <p:cNvSpPr>
              <a:spLocks noChangeShapeType="1"/>
            </p:cNvSpPr>
            <p:nvPr/>
          </p:nvSpPr>
          <p:spPr bwMode="auto">
            <a:xfrm>
              <a:off x="1133"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8" name="Line 45"/>
            <p:cNvSpPr>
              <a:spLocks noChangeShapeType="1"/>
            </p:cNvSpPr>
            <p:nvPr/>
          </p:nvSpPr>
          <p:spPr bwMode="auto">
            <a:xfrm>
              <a:off x="808" y="3977"/>
              <a:ext cx="0" cy="89"/>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9" name="Rectangle 46"/>
            <p:cNvSpPr>
              <a:spLocks noChangeArrowheads="1"/>
            </p:cNvSpPr>
            <p:nvPr/>
          </p:nvSpPr>
          <p:spPr bwMode="auto">
            <a:xfrm>
              <a:off x="1068" y="4128"/>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78</a:t>
              </a:r>
              <a:endParaRPr lang="en-GB" sz="1800">
                <a:latin typeface="Arial" pitchFamily="34" charset="0"/>
              </a:endParaRPr>
            </a:p>
          </p:txBody>
        </p:sp>
        <p:sp>
          <p:nvSpPr>
            <p:cNvPr id="6190" name="Rectangle 47"/>
            <p:cNvSpPr>
              <a:spLocks noChangeArrowheads="1"/>
            </p:cNvSpPr>
            <p:nvPr/>
          </p:nvSpPr>
          <p:spPr bwMode="auto">
            <a:xfrm>
              <a:off x="741" y="4128"/>
              <a:ext cx="1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76</a:t>
              </a:r>
              <a:endParaRPr lang="en-GB" sz="1800">
                <a:latin typeface="Arial" pitchFamily="34" charset="0"/>
              </a:endParaRPr>
            </a:p>
          </p:txBody>
        </p:sp>
        <p:sp>
          <p:nvSpPr>
            <p:cNvPr id="6191" name="Rectangle 48"/>
            <p:cNvSpPr>
              <a:spLocks noChangeArrowheads="1"/>
            </p:cNvSpPr>
            <p:nvPr/>
          </p:nvSpPr>
          <p:spPr bwMode="auto">
            <a:xfrm>
              <a:off x="1025" y="3396"/>
              <a:ext cx="289"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CPIA </a:t>
              </a:r>
              <a:endParaRPr lang="en-GB" sz="1800">
                <a:latin typeface="Arial" pitchFamily="34" charset="0"/>
              </a:endParaRPr>
            </a:p>
          </p:txBody>
        </p:sp>
        <p:sp>
          <p:nvSpPr>
            <p:cNvPr id="6192" name="Rectangle 49"/>
            <p:cNvSpPr>
              <a:spLocks noChangeArrowheads="1"/>
            </p:cNvSpPr>
            <p:nvPr/>
          </p:nvSpPr>
          <p:spPr bwMode="auto">
            <a:xfrm>
              <a:off x="1025" y="3507"/>
              <a:ext cx="3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a:t>
              </a:r>
              <a:endParaRPr lang="en-GB" sz="1800">
                <a:latin typeface="Arial" pitchFamily="34" charset="0"/>
              </a:endParaRPr>
            </a:p>
          </p:txBody>
        </p:sp>
        <p:sp>
          <p:nvSpPr>
            <p:cNvPr id="6193" name="Rectangle 50"/>
            <p:cNvSpPr>
              <a:spLocks noChangeArrowheads="1"/>
            </p:cNvSpPr>
            <p:nvPr/>
          </p:nvSpPr>
          <p:spPr bwMode="auto">
            <a:xfrm>
              <a:off x="1060" y="3507"/>
              <a:ext cx="17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WB</a:t>
              </a:r>
              <a:endParaRPr lang="en-GB" sz="1800">
                <a:latin typeface="Arial" pitchFamily="34" charset="0"/>
              </a:endParaRPr>
            </a:p>
          </p:txBody>
        </p:sp>
        <p:sp>
          <p:nvSpPr>
            <p:cNvPr id="6194" name="Rectangle 51"/>
            <p:cNvSpPr>
              <a:spLocks noChangeArrowheads="1"/>
            </p:cNvSpPr>
            <p:nvPr/>
          </p:nvSpPr>
          <p:spPr bwMode="auto">
            <a:xfrm>
              <a:off x="1206" y="3507"/>
              <a:ext cx="3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a:t>
              </a:r>
              <a:endParaRPr lang="en-GB" sz="1800">
                <a:latin typeface="Arial" pitchFamily="34" charset="0"/>
              </a:endParaRPr>
            </a:p>
          </p:txBody>
        </p:sp>
        <p:sp>
          <p:nvSpPr>
            <p:cNvPr id="6195" name="Line 52"/>
            <p:cNvSpPr>
              <a:spLocks noChangeShapeType="1"/>
            </p:cNvSpPr>
            <p:nvPr/>
          </p:nvSpPr>
          <p:spPr bwMode="auto">
            <a:xfrm>
              <a:off x="1133" y="3676"/>
              <a:ext cx="0" cy="284"/>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96" name="Line 53"/>
            <p:cNvSpPr>
              <a:spLocks noChangeShapeType="1"/>
            </p:cNvSpPr>
            <p:nvPr/>
          </p:nvSpPr>
          <p:spPr bwMode="auto">
            <a:xfrm flipH="1">
              <a:off x="1711" y="4652"/>
              <a:ext cx="7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97" name="Line 54"/>
            <p:cNvSpPr>
              <a:spLocks noChangeShapeType="1"/>
            </p:cNvSpPr>
            <p:nvPr/>
          </p:nvSpPr>
          <p:spPr bwMode="auto">
            <a:xfrm>
              <a:off x="482" y="3960"/>
              <a:ext cx="0" cy="90"/>
            </a:xfrm>
            <a:prstGeom prst="line">
              <a:avLst/>
            </a:prstGeom>
            <a:noFill/>
            <a:ln w="39688"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98" name="Rectangle 55"/>
            <p:cNvSpPr>
              <a:spLocks noChangeArrowheads="1"/>
            </p:cNvSpPr>
            <p:nvPr/>
          </p:nvSpPr>
          <p:spPr bwMode="auto">
            <a:xfrm>
              <a:off x="354" y="4128"/>
              <a:ext cx="28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400">
                  <a:solidFill>
                    <a:srgbClr val="000000"/>
                  </a:solidFill>
                  <a:latin typeface="Arial" pitchFamily="34" charset="0"/>
                </a:rPr>
                <a:t>1974</a:t>
              </a:r>
              <a:endParaRPr lang="en-GB" sz="1800">
                <a:latin typeface="Arial" pitchFamily="34" charset="0"/>
              </a:endParaRPr>
            </a:p>
          </p:txBody>
        </p:sp>
        <p:sp>
          <p:nvSpPr>
            <p:cNvPr id="6199" name="Rectangle 56"/>
            <p:cNvSpPr>
              <a:spLocks noChangeArrowheads="1"/>
            </p:cNvSpPr>
            <p:nvPr/>
          </p:nvSpPr>
          <p:spPr bwMode="auto">
            <a:xfrm>
              <a:off x="9" y="3473"/>
              <a:ext cx="772"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Freedom in the </a:t>
              </a:r>
              <a:endParaRPr lang="en-GB" sz="1800">
                <a:latin typeface="Arial" pitchFamily="34" charset="0"/>
              </a:endParaRPr>
            </a:p>
          </p:txBody>
        </p:sp>
        <p:sp>
          <p:nvSpPr>
            <p:cNvPr id="6200" name="Rectangle 57"/>
            <p:cNvSpPr>
              <a:spLocks noChangeArrowheads="1"/>
            </p:cNvSpPr>
            <p:nvPr/>
          </p:nvSpPr>
          <p:spPr bwMode="auto">
            <a:xfrm>
              <a:off x="199" y="3585"/>
              <a:ext cx="287"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World</a:t>
              </a:r>
              <a:endParaRPr lang="en-GB" sz="1800">
                <a:latin typeface="Arial" pitchFamily="34" charset="0"/>
              </a:endParaRPr>
            </a:p>
          </p:txBody>
        </p:sp>
        <p:sp>
          <p:nvSpPr>
            <p:cNvPr id="6201" name="Line 58"/>
            <p:cNvSpPr>
              <a:spLocks noChangeShapeType="1"/>
            </p:cNvSpPr>
            <p:nvPr/>
          </p:nvSpPr>
          <p:spPr bwMode="auto">
            <a:xfrm>
              <a:off x="319" y="3838"/>
              <a:ext cx="0" cy="163"/>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2" name="Rectangle 59"/>
            <p:cNvSpPr>
              <a:spLocks noChangeArrowheads="1"/>
            </p:cNvSpPr>
            <p:nvPr/>
          </p:nvSpPr>
          <p:spPr bwMode="auto">
            <a:xfrm>
              <a:off x="3109" y="3094"/>
              <a:ext cx="705"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Afrobarometer</a:t>
              </a:r>
              <a:endParaRPr lang="en-GB" sz="1800">
                <a:latin typeface="Arial" pitchFamily="34" charset="0"/>
              </a:endParaRPr>
            </a:p>
          </p:txBody>
        </p:sp>
        <p:sp>
          <p:nvSpPr>
            <p:cNvPr id="6203" name="Rectangle 60"/>
            <p:cNvSpPr>
              <a:spLocks noChangeArrowheads="1"/>
            </p:cNvSpPr>
            <p:nvPr/>
          </p:nvSpPr>
          <p:spPr bwMode="auto">
            <a:xfrm>
              <a:off x="4941" y="3318"/>
              <a:ext cx="64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Bertelsmann </a:t>
              </a:r>
              <a:endParaRPr lang="en-GB" sz="1800">
                <a:latin typeface="Arial" pitchFamily="34" charset="0"/>
              </a:endParaRPr>
            </a:p>
          </p:txBody>
        </p:sp>
        <p:sp>
          <p:nvSpPr>
            <p:cNvPr id="6204" name="Rectangle 61"/>
            <p:cNvSpPr>
              <a:spLocks noChangeArrowheads="1"/>
            </p:cNvSpPr>
            <p:nvPr/>
          </p:nvSpPr>
          <p:spPr bwMode="auto">
            <a:xfrm>
              <a:off x="4890" y="3430"/>
              <a:ext cx="772"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Transformation </a:t>
              </a:r>
              <a:endParaRPr lang="en-GB" sz="1800">
                <a:latin typeface="Arial" pitchFamily="34" charset="0"/>
              </a:endParaRPr>
            </a:p>
          </p:txBody>
        </p:sp>
        <p:sp>
          <p:nvSpPr>
            <p:cNvPr id="6205" name="Rectangle 62"/>
            <p:cNvSpPr>
              <a:spLocks noChangeArrowheads="1"/>
            </p:cNvSpPr>
            <p:nvPr/>
          </p:nvSpPr>
          <p:spPr bwMode="auto">
            <a:xfrm>
              <a:off x="5088" y="3533"/>
              <a:ext cx="26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206" name="Line 63"/>
            <p:cNvSpPr>
              <a:spLocks noChangeShapeType="1"/>
            </p:cNvSpPr>
            <p:nvPr/>
          </p:nvSpPr>
          <p:spPr bwMode="auto">
            <a:xfrm>
              <a:off x="5200" y="3687"/>
              <a:ext cx="0" cy="30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7" name="Rectangle 64"/>
            <p:cNvSpPr>
              <a:spLocks noChangeArrowheads="1"/>
            </p:cNvSpPr>
            <p:nvPr/>
          </p:nvSpPr>
          <p:spPr bwMode="auto">
            <a:xfrm>
              <a:off x="4159" y="2388"/>
              <a:ext cx="93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Bribe Payers Index</a:t>
              </a:r>
              <a:endParaRPr lang="en-GB" sz="1800">
                <a:latin typeface="Arial" pitchFamily="34" charset="0"/>
              </a:endParaRPr>
            </a:p>
          </p:txBody>
        </p:sp>
        <p:sp>
          <p:nvSpPr>
            <p:cNvPr id="6208" name="Line 65"/>
            <p:cNvSpPr>
              <a:spLocks noChangeShapeType="1"/>
            </p:cNvSpPr>
            <p:nvPr/>
          </p:nvSpPr>
          <p:spPr bwMode="auto">
            <a:xfrm>
              <a:off x="4549" y="2613"/>
              <a:ext cx="0" cy="184"/>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9" name="Rectangle 66"/>
            <p:cNvSpPr>
              <a:spLocks noChangeArrowheads="1"/>
            </p:cNvSpPr>
            <p:nvPr/>
          </p:nvSpPr>
          <p:spPr bwMode="auto">
            <a:xfrm>
              <a:off x="4555" y="2087"/>
              <a:ext cx="367"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BEEPS</a:t>
              </a:r>
              <a:endParaRPr lang="en-GB" sz="1800">
                <a:latin typeface="Arial" pitchFamily="34" charset="0"/>
              </a:endParaRPr>
            </a:p>
          </p:txBody>
        </p:sp>
        <p:sp>
          <p:nvSpPr>
            <p:cNvPr id="6210" name="Line 67"/>
            <p:cNvSpPr>
              <a:spLocks noChangeShapeType="1"/>
            </p:cNvSpPr>
            <p:nvPr/>
          </p:nvSpPr>
          <p:spPr bwMode="auto">
            <a:xfrm>
              <a:off x="4712" y="2212"/>
              <a:ext cx="0" cy="154"/>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1" name="Line 68"/>
            <p:cNvSpPr>
              <a:spLocks noChangeShapeType="1"/>
            </p:cNvSpPr>
            <p:nvPr/>
          </p:nvSpPr>
          <p:spPr bwMode="auto">
            <a:xfrm>
              <a:off x="4712" y="2613"/>
              <a:ext cx="0" cy="184"/>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2" name="Line 69"/>
            <p:cNvSpPr>
              <a:spLocks noChangeShapeType="1"/>
            </p:cNvSpPr>
            <p:nvPr/>
          </p:nvSpPr>
          <p:spPr bwMode="auto">
            <a:xfrm flipV="1">
              <a:off x="4712" y="3212"/>
              <a:ext cx="0" cy="30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3" name="Rectangle 70"/>
            <p:cNvSpPr>
              <a:spLocks noChangeArrowheads="1"/>
            </p:cNvSpPr>
            <p:nvPr/>
          </p:nvSpPr>
          <p:spPr bwMode="auto">
            <a:xfrm>
              <a:off x="5304" y="2827"/>
              <a:ext cx="220"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CIRI</a:t>
              </a:r>
              <a:endParaRPr lang="en-GB" sz="1800">
                <a:latin typeface="Arial" pitchFamily="34" charset="0"/>
              </a:endParaRPr>
            </a:p>
          </p:txBody>
        </p:sp>
        <p:sp>
          <p:nvSpPr>
            <p:cNvPr id="6214" name="Rectangle 71"/>
            <p:cNvSpPr>
              <a:spLocks noChangeArrowheads="1"/>
            </p:cNvSpPr>
            <p:nvPr/>
          </p:nvSpPr>
          <p:spPr bwMode="auto">
            <a:xfrm>
              <a:off x="5108" y="2940"/>
              <a:ext cx="728"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Human Rights </a:t>
              </a:r>
              <a:endParaRPr lang="en-GB" sz="1800">
                <a:latin typeface="Arial" pitchFamily="34" charset="0"/>
              </a:endParaRPr>
            </a:p>
          </p:txBody>
        </p:sp>
        <p:sp>
          <p:nvSpPr>
            <p:cNvPr id="6215" name="Rectangle 72"/>
            <p:cNvSpPr>
              <a:spLocks noChangeArrowheads="1"/>
            </p:cNvSpPr>
            <p:nvPr/>
          </p:nvSpPr>
          <p:spPr bwMode="auto">
            <a:xfrm>
              <a:off x="5201" y="3051"/>
              <a:ext cx="47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Database</a:t>
              </a:r>
              <a:endParaRPr lang="en-GB" sz="1800">
                <a:latin typeface="Arial" pitchFamily="34" charset="0"/>
              </a:endParaRPr>
            </a:p>
          </p:txBody>
        </p:sp>
        <p:sp>
          <p:nvSpPr>
            <p:cNvPr id="6216" name="Line 73"/>
            <p:cNvSpPr>
              <a:spLocks noChangeShapeType="1"/>
            </p:cNvSpPr>
            <p:nvPr/>
          </p:nvSpPr>
          <p:spPr bwMode="auto">
            <a:xfrm>
              <a:off x="5363" y="3199"/>
              <a:ext cx="0" cy="86"/>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7" name="Line 74"/>
            <p:cNvSpPr>
              <a:spLocks noChangeShapeType="1"/>
            </p:cNvSpPr>
            <p:nvPr/>
          </p:nvSpPr>
          <p:spPr bwMode="auto">
            <a:xfrm>
              <a:off x="5363" y="3687"/>
              <a:ext cx="0" cy="273"/>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8" name="Rectangle 75"/>
            <p:cNvSpPr>
              <a:spLocks noChangeArrowheads="1"/>
            </p:cNvSpPr>
            <p:nvPr/>
          </p:nvSpPr>
          <p:spPr bwMode="auto">
            <a:xfrm>
              <a:off x="3590" y="2766"/>
              <a:ext cx="780"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Commitment to </a:t>
              </a:r>
              <a:endParaRPr lang="en-GB" sz="1800">
                <a:latin typeface="Arial" pitchFamily="34" charset="0"/>
              </a:endParaRPr>
            </a:p>
          </p:txBody>
        </p:sp>
        <p:sp>
          <p:nvSpPr>
            <p:cNvPr id="6219" name="Rectangle 76"/>
            <p:cNvSpPr>
              <a:spLocks noChangeArrowheads="1"/>
            </p:cNvSpPr>
            <p:nvPr/>
          </p:nvSpPr>
          <p:spPr bwMode="auto">
            <a:xfrm>
              <a:off x="3626" y="2879"/>
              <a:ext cx="648"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Development</a:t>
              </a:r>
              <a:endParaRPr lang="en-GB" sz="1800">
                <a:latin typeface="Arial" pitchFamily="34" charset="0"/>
              </a:endParaRPr>
            </a:p>
          </p:txBody>
        </p:sp>
        <p:sp>
          <p:nvSpPr>
            <p:cNvPr id="6220" name="Rectangle 77"/>
            <p:cNvSpPr>
              <a:spLocks noChangeArrowheads="1"/>
            </p:cNvSpPr>
            <p:nvPr/>
          </p:nvSpPr>
          <p:spPr bwMode="auto">
            <a:xfrm>
              <a:off x="5002" y="2379"/>
              <a:ext cx="497"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East Asia </a:t>
              </a:r>
              <a:endParaRPr lang="en-GB" sz="1800">
                <a:latin typeface="Arial" pitchFamily="34" charset="0"/>
              </a:endParaRPr>
            </a:p>
          </p:txBody>
        </p:sp>
        <p:sp>
          <p:nvSpPr>
            <p:cNvPr id="6221" name="Rectangle 78"/>
            <p:cNvSpPr>
              <a:spLocks noChangeArrowheads="1"/>
            </p:cNvSpPr>
            <p:nvPr/>
          </p:nvSpPr>
          <p:spPr bwMode="auto">
            <a:xfrm>
              <a:off x="4986" y="2492"/>
              <a:ext cx="513"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Barometer</a:t>
              </a:r>
              <a:endParaRPr lang="en-GB" sz="1800">
                <a:latin typeface="Arial" pitchFamily="34" charset="0"/>
              </a:endParaRPr>
            </a:p>
          </p:txBody>
        </p:sp>
        <p:sp>
          <p:nvSpPr>
            <p:cNvPr id="6222" name="Line 79"/>
            <p:cNvSpPr>
              <a:spLocks noChangeShapeType="1"/>
            </p:cNvSpPr>
            <p:nvPr/>
          </p:nvSpPr>
          <p:spPr bwMode="auto">
            <a:xfrm>
              <a:off x="5200" y="2609"/>
              <a:ext cx="0" cy="286"/>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3" name="Line 80"/>
            <p:cNvSpPr>
              <a:spLocks noChangeShapeType="1"/>
            </p:cNvSpPr>
            <p:nvPr/>
          </p:nvSpPr>
          <p:spPr bwMode="auto">
            <a:xfrm>
              <a:off x="5200" y="3199"/>
              <a:ext cx="0" cy="86"/>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4" name="Rectangle 81"/>
            <p:cNvSpPr>
              <a:spLocks noChangeArrowheads="1"/>
            </p:cNvSpPr>
            <p:nvPr/>
          </p:nvSpPr>
          <p:spPr bwMode="auto">
            <a:xfrm>
              <a:off x="5055" y="1708"/>
              <a:ext cx="454"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GAPS in </a:t>
              </a:r>
              <a:endParaRPr lang="en-GB" sz="1800">
                <a:latin typeface="Arial" pitchFamily="34" charset="0"/>
              </a:endParaRPr>
            </a:p>
          </p:txBody>
        </p:sp>
        <p:sp>
          <p:nvSpPr>
            <p:cNvPr id="6225" name="Rectangle 82"/>
            <p:cNvSpPr>
              <a:spLocks noChangeArrowheads="1"/>
            </p:cNvSpPr>
            <p:nvPr/>
          </p:nvSpPr>
          <p:spPr bwMode="auto">
            <a:xfrm>
              <a:off x="4908" y="1819"/>
              <a:ext cx="77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Workers’ Rights</a:t>
              </a:r>
              <a:endParaRPr lang="en-GB" sz="1800">
                <a:latin typeface="Arial" pitchFamily="34" charset="0"/>
              </a:endParaRPr>
            </a:p>
          </p:txBody>
        </p:sp>
        <p:sp>
          <p:nvSpPr>
            <p:cNvPr id="6226" name="Line 83"/>
            <p:cNvSpPr>
              <a:spLocks noChangeShapeType="1"/>
            </p:cNvSpPr>
            <p:nvPr/>
          </p:nvSpPr>
          <p:spPr bwMode="auto">
            <a:xfrm>
              <a:off x="5200" y="1937"/>
              <a:ext cx="0" cy="95"/>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7" name="Line 84"/>
            <p:cNvSpPr>
              <a:spLocks noChangeShapeType="1"/>
            </p:cNvSpPr>
            <p:nvPr/>
          </p:nvSpPr>
          <p:spPr bwMode="auto">
            <a:xfrm>
              <a:off x="3898" y="2999"/>
              <a:ext cx="0" cy="35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8" name="Rectangle 85"/>
            <p:cNvSpPr>
              <a:spLocks noChangeArrowheads="1"/>
            </p:cNvSpPr>
            <p:nvPr/>
          </p:nvSpPr>
          <p:spPr bwMode="auto">
            <a:xfrm>
              <a:off x="5045" y="1080"/>
              <a:ext cx="39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Gender </a:t>
              </a:r>
              <a:endParaRPr lang="en-GB" sz="1800">
                <a:latin typeface="Arial" pitchFamily="34" charset="0"/>
              </a:endParaRPr>
            </a:p>
          </p:txBody>
        </p:sp>
        <p:sp>
          <p:nvSpPr>
            <p:cNvPr id="6229" name="Rectangle 86"/>
            <p:cNvSpPr>
              <a:spLocks noChangeArrowheads="1"/>
            </p:cNvSpPr>
            <p:nvPr/>
          </p:nvSpPr>
          <p:spPr bwMode="auto">
            <a:xfrm>
              <a:off x="4908" y="1192"/>
              <a:ext cx="742"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Empowerment </a:t>
              </a:r>
              <a:endParaRPr lang="en-GB" sz="1800">
                <a:latin typeface="Arial" pitchFamily="34" charset="0"/>
              </a:endParaRPr>
            </a:p>
          </p:txBody>
        </p:sp>
        <p:sp>
          <p:nvSpPr>
            <p:cNvPr id="6230" name="Rectangle 87"/>
            <p:cNvSpPr>
              <a:spLocks noChangeArrowheads="1"/>
            </p:cNvSpPr>
            <p:nvPr/>
          </p:nvSpPr>
          <p:spPr bwMode="auto">
            <a:xfrm>
              <a:off x="5019" y="1304"/>
              <a:ext cx="427"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Measure</a:t>
              </a:r>
              <a:endParaRPr lang="en-GB" sz="1800">
                <a:latin typeface="Arial" pitchFamily="34" charset="0"/>
              </a:endParaRPr>
            </a:p>
          </p:txBody>
        </p:sp>
        <p:sp>
          <p:nvSpPr>
            <p:cNvPr id="6231" name="Line 88"/>
            <p:cNvSpPr>
              <a:spLocks noChangeShapeType="1"/>
            </p:cNvSpPr>
            <p:nvPr/>
          </p:nvSpPr>
          <p:spPr bwMode="auto">
            <a:xfrm>
              <a:off x="5200" y="1431"/>
              <a:ext cx="0" cy="114"/>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2" name="Rectangle 89"/>
            <p:cNvSpPr>
              <a:spLocks noChangeArrowheads="1"/>
            </p:cNvSpPr>
            <p:nvPr/>
          </p:nvSpPr>
          <p:spPr bwMode="auto">
            <a:xfrm>
              <a:off x="9" y="3077"/>
              <a:ext cx="734"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Eurobarometer</a:t>
              </a:r>
              <a:endParaRPr lang="en-GB" sz="1800">
                <a:latin typeface="Arial" pitchFamily="34" charset="0"/>
              </a:endParaRPr>
            </a:p>
          </p:txBody>
        </p:sp>
        <p:sp>
          <p:nvSpPr>
            <p:cNvPr id="6233" name="Line 90"/>
            <p:cNvSpPr>
              <a:spLocks noChangeShapeType="1"/>
            </p:cNvSpPr>
            <p:nvPr/>
          </p:nvSpPr>
          <p:spPr bwMode="auto">
            <a:xfrm flipV="1">
              <a:off x="319" y="3254"/>
              <a:ext cx="0" cy="165"/>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4" name="Rectangle 91"/>
            <p:cNvSpPr>
              <a:spLocks noChangeArrowheads="1"/>
            </p:cNvSpPr>
            <p:nvPr/>
          </p:nvSpPr>
          <p:spPr bwMode="auto">
            <a:xfrm>
              <a:off x="5071" y="779"/>
              <a:ext cx="347"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Global </a:t>
              </a:r>
              <a:endParaRPr lang="en-GB" sz="1800">
                <a:latin typeface="Arial" pitchFamily="34" charset="0"/>
              </a:endParaRPr>
            </a:p>
          </p:txBody>
        </p:sp>
        <p:sp>
          <p:nvSpPr>
            <p:cNvPr id="6235" name="Rectangle 92"/>
            <p:cNvSpPr>
              <a:spLocks noChangeArrowheads="1"/>
            </p:cNvSpPr>
            <p:nvPr/>
          </p:nvSpPr>
          <p:spPr bwMode="auto">
            <a:xfrm>
              <a:off x="4770" y="890"/>
              <a:ext cx="104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Accountability Report</a:t>
              </a:r>
              <a:endParaRPr lang="en-GB" sz="1800">
                <a:latin typeface="Arial" pitchFamily="34" charset="0"/>
              </a:endParaRPr>
            </a:p>
          </p:txBody>
        </p:sp>
        <p:sp>
          <p:nvSpPr>
            <p:cNvPr id="6236" name="Line 93"/>
            <p:cNvSpPr>
              <a:spLocks noChangeShapeType="1"/>
            </p:cNvSpPr>
            <p:nvPr/>
          </p:nvSpPr>
          <p:spPr bwMode="auto">
            <a:xfrm>
              <a:off x="5200" y="976"/>
              <a:ext cx="0" cy="130"/>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7" name="Rectangle 94"/>
            <p:cNvSpPr>
              <a:spLocks noChangeArrowheads="1"/>
            </p:cNvSpPr>
            <p:nvPr/>
          </p:nvSpPr>
          <p:spPr bwMode="auto">
            <a:xfrm>
              <a:off x="1154" y="2991"/>
              <a:ext cx="34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Global </a:t>
              </a:r>
              <a:endParaRPr lang="en-GB" sz="1800">
                <a:latin typeface="Arial" pitchFamily="34" charset="0"/>
              </a:endParaRPr>
            </a:p>
          </p:txBody>
        </p:sp>
        <p:sp>
          <p:nvSpPr>
            <p:cNvPr id="6238" name="Rectangle 95"/>
            <p:cNvSpPr>
              <a:spLocks noChangeArrowheads="1"/>
            </p:cNvSpPr>
            <p:nvPr/>
          </p:nvSpPr>
          <p:spPr bwMode="auto">
            <a:xfrm>
              <a:off x="948" y="3104"/>
              <a:ext cx="845"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Competitiveness </a:t>
              </a:r>
              <a:endParaRPr lang="en-GB" sz="1800">
                <a:latin typeface="Arial" pitchFamily="34" charset="0"/>
              </a:endParaRPr>
            </a:p>
          </p:txBody>
        </p:sp>
        <p:sp>
          <p:nvSpPr>
            <p:cNvPr id="6239" name="Rectangle 96"/>
            <p:cNvSpPr>
              <a:spLocks noChangeArrowheads="1"/>
            </p:cNvSpPr>
            <p:nvPr/>
          </p:nvSpPr>
          <p:spPr bwMode="auto">
            <a:xfrm>
              <a:off x="1171" y="3215"/>
              <a:ext cx="26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240" name="Line 97"/>
            <p:cNvSpPr>
              <a:spLocks noChangeShapeType="1"/>
            </p:cNvSpPr>
            <p:nvPr/>
          </p:nvSpPr>
          <p:spPr bwMode="auto">
            <a:xfrm>
              <a:off x="1296" y="3374"/>
              <a:ext cx="0" cy="627"/>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1" name="Rectangle 98"/>
            <p:cNvSpPr>
              <a:spLocks noChangeArrowheads="1"/>
            </p:cNvSpPr>
            <p:nvPr/>
          </p:nvSpPr>
          <p:spPr bwMode="auto">
            <a:xfrm>
              <a:off x="5055" y="2035"/>
              <a:ext cx="772"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Global Integrity </a:t>
              </a:r>
              <a:endParaRPr lang="en-GB" sz="1800">
                <a:latin typeface="Arial" pitchFamily="34" charset="0"/>
              </a:endParaRPr>
            </a:p>
          </p:txBody>
        </p:sp>
        <p:sp>
          <p:nvSpPr>
            <p:cNvPr id="6242" name="Rectangle 99"/>
            <p:cNvSpPr>
              <a:spLocks noChangeArrowheads="1"/>
            </p:cNvSpPr>
            <p:nvPr/>
          </p:nvSpPr>
          <p:spPr bwMode="auto">
            <a:xfrm>
              <a:off x="5253" y="2147"/>
              <a:ext cx="26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243" name="Line 100"/>
            <p:cNvSpPr>
              <a:spLocks noChangeShapeType="1"/>
            </p:cNvSpPr>
            <p:nvPr/>
          </p:nvSpPr>
          <p:spPr bwMode="auto">
            <a:xfrm>
              <a:off x="5363" y="2309"/>
              <a:ext cx="0" cy="7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4" name="Line 101"/>
            <p:cNvSpPr>
              <a:spLocks noChangeShapeType="1"/>
            </p:cNvSpPr>
            <p:nvPr/>
          </p:nvSpPr>
          <p:spPr bwMode="auto">
            <a:xfrm>
              <a:off x="5363" y="2609"/>
              <a:ext cx="0" cy="188"/>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5" name="Rectangle 102"/>
            <p:cNvSpPr>
              <a:spLocks noChangeArrowheads="1"/>
            </p:cNvSpPr>
            <p:nvPr/>
          </p:nvSpPr>
          <p:spPr bwMode="auto">
            <a:xfrm>
              <a:off x="3573" y="2380"/>
              <a:ext cx="422"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 of </a:t>
              </a:r>
              <a:endParaRPr lang="en-GB" sz="1800">
                <a:latin typeface="Arial" pitchFamily="34" charset="0"/>
              </a:endParaRPr>
            </a:p>
          </p:txBody>
        </p:sp>
        <p:sp>
          <p:nvSpPr>
            <p:cNvPr id="6246" name="Rectangle 103"/>
            <p:cNvSpPr>
              <a:spLocks noChangeArrowheads="1"/>
            </p:cNvSpPr>
            <p:nvPr/>
          </p:nvSpPr>
          <p:spPr bwMode="auto">
            <a:xfrm>
              <a:off x="3530" y="2492"/>
              <a:ext cx="515"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Economic </a:t>
              </a:r>
              <a:endParaRPr lang="en-GB" sz="1800">
                <a:latin typeface="Arial" pitchFamily="34" charset="0"/>
              </a:endParaRPr>
            </a:p>
          </p:txBody>
        </p:sp>
        <p:sp>
          <p:nvSpPr>
            <p:cNvPr id="6247" name="Rectangle 104"/>
            <p:cNvSpPr>
              <a:spLocks noChangeArrowheads="1"/>
            </p:cNvSpPr>
            <p:nvPr/>
          </p:nvSpPr>
          <p:spPr bwMode="auto">
            <a:xfrm>
              <a:off x="3558" y="2604"/>
              <a:ext cx="44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Freedom</a:t>
              </a:r>
              <a:endParaRPr lang="en-GB" sz="1800">
                <a:latin typeface="Arial" pitchFamily="34" charset="0"/>
              </a:endParaRPr>
            </a:p>
          </p:txBody>
        </p:sp>
        <p:sp>
          <p:nvSpPr>
            <p:cNvPr id="6248" name="Line 105"/>
            <p:cNvSpPr>
              <a:spLocks noChangeShapeType="1"/>
            </p:cNvSpPr>
            <p:nvPr/>
          </p:nvSpPr>
          <p:spPr bwMode="auto">
            <a:xfrm flipV="1">
              <a:off x="3736" y="2700"/>
              <a:ext cx="0" cy="103"/>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9" name="Line 106"/>
            <p:cNvSpPr>
              <a:spLocks noChangeShapeType="1"/>
            </p:cNvSpPr>
            <p:nvPr/>
          </p:nvSpPr>
          <p:spPr bwMode="auto">
            <a:xfrm>
              <a:off x="3736" y="2999"/>
              <a:ext cx="0" cy="35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0" name="Line 107"/>
            <p:cNvSpPr>
              <a:spLocks noChangeShapeType="1"/>
            </p:cNvSpPr>
            <p:nvPr/>
          </p:nvSpPr>
          <p:spPr bwMode="auto">
            <a:xfrm>
              <a:off x="3736" y="3687"/>
              <a:ext cx="0" cy="273"/>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1" name="Line 108"/>
            <p:cNvSpPr>
              <a:spLocks noChangeShapeType="1"/>
            </p:cNvSpPr>
            <p:nvPr/>
          </p:nvSpPr>
          <p:spPr bwMode="auto">
            <a:xfrm>
              <a:off x="5200" y="2261"/>
              <a:ext cx="0" cy="119"/>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2" name="Line 109"/>
            <p:cNvSpPr>
              <a:spLocks noChangeShapeType="1"/>
            </p:cNvSpPr>
            <p:nvPr/>
          </p:nvSpPr>
          <p:spPr bwMode="auto">
            <a:xfrm>
              <a:off x="3248" y="3272"/>
              <a:ext cx="0" cy="306"/>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3" name="Rectangle 110"/>
            <p:cNvSpPr>
              <a:spLocks noChangeArrowheads="1"/>
            </p:cNvSpPr>
            <p:nvPr/>
          </p:nvSpPr>
          <p:spPr bwMode="auto">
            <a:xfrm>
              <a:off x="3212" y="3629"/>
              <a:ext cx="555"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Journalists </a:t>
              </a:r>
              <a:endParaRPr lang="en-GB" sz="1800">
                <a:latin typeface="Arial" pitchFamily="34" charset="0"/>
              </a:endParaRPr>
            </a:p>
          </p:txBody>
        </p:sp>
        <p:sp>
          <p:nvSpPr>
            <p:cNvPr id="6254" name="Rectangle 111"/>
            <p:cNvSpPr>
              <a:spLocks noChangeArrowheads="1"/>
            </p:cNvSpPr>
            <p:nvPr/>
          </p:nvSpPr>
          <p:spPr bwMode="auto">
            <a:xfrm>
              <a:off x="3331" y="3740"/>
              <a:ext cx="24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killed</a:t>
              </a:r>
              <a:endParaRPr lang="en-GB" sz="1800">
                <a:latin typeface="Arial" pitchFamily="34" charset="0"/>
              </a:endParaRPr>
            </a:p>
          </p:txBody>
        </p:sp>
        <p:sp>
          <p:nvSpPr>
            <p:cNvPr id="6255" name="Line 112"/>
            <p:cNvSpPr>
              <a:spLocks noChangeShapeType="1"/>
            </p:cNvSpPr>
            <p:nvPr/>
          </p:nvSpPr>
          <p:spPr bwMode="auto">
            <a:xfrm>
              <a:off x="3248" y="3855"/>
              <a:ext cx="0" cy="146"/>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6" name="Line 113"/>
            <p:cNvSpPr>
              <a:spLocks noChangeShapeType="1"/>
            </p:cNvSpPr>
            <p:nvPr/>
          </p:nvSpPr>
          <p:spPr bwMode="auto">
            <a:xfrm>
              <a:off x="3410" y="3855"/>
              <a:ext cx="0" cy="105"/>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7" name="Rectangle 114"/>
            <p:cNvSpPr>
              <a:spLocks noChangeArrowheads="1"/>
            </p:cNvSpPr>
            <p:nvPr/>
          </p:nvSpPr>
          <p:spPr bwMode="auto">
            <a:xfrm>
              <a:off x="4753" y="3559"/>
              <a:ext cx="329"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Media </a:t>
              </a:r>
              <a:endParaRPr lang="en-GB" sz="1800">
                <a:latin typeface="Arial" pitchFamily="34" charset="0"/>
              </a:endParaRPr>
            </a:p>
          </p:txBody>
        </p:sp>
        <p:sp>
          <p:nvSpPr>
            <p:cNvPr id="6258" name="Rectangle 115"/>
            <p:cNvSpPr>
              <a:spLocks noChangeArrowheads="1"/>
            </p:cNvSpPr>
            <p:nvPr/>
          </p:nvSpPr>
          <p:spPr bwMode="auto">
            <a:xfrm>
              <a:off x="4606" y="3662"/>
              <a:ext cx="67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Sustainability </a:t>
              </a:r>
              <a:endParaRPr lang="en-GB" sz="1800">
                <a:latin typeface="Arial" pitchFamily="34" charset="0"/>
              </a:endParaRPr>
            </a:p>
          </p:txBody>
        </p:sp>
        <p:sp>
          <p:nvSpPr>
            <p:cNvPr id="6259" name="Rectangle 116"/>
            <p:cNvSpPr>
              <a:spLocks noChangeArrowheads="1"/>
            </p:cNvSpPr>
            <p:nvPr/>
          </p:nvSpPr>
          <p:spPr bwMode="auto">
            <a:xfrm>
              <a:off x="4762" y="3774"/>
              <a:ext cx="26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260" name="Line 117"/>
            <p:cNvSpPr>
              <a:spLocks noChangeShapeType="1"/>
            </p:cNvSpPr>
            <p:nvPr/>
          </p:nvSpPr>
          <p:spPr bwMode="auto">
            <a:xfrm>
              <a:off x="4712" y="3838"/>
              <a:ext cx="0" cy="122"/>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61" name="Line 118"/>
            <p:cNvSpPr>
              <a:spLocks noChangeShapeType="1"/>
            </p:cNvSpPr>
            <p:nvPr/>
          </p:nvSpPr>
          <p:spPr bwMode="auto">
            <a:xfrm>
              <a:off x="4875" y="3903"/>
              <a:ext cx="0" cy="98"/>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62" name="Rectangle 119"/>
            <p:cNvSpPr>
              <a:spLocks noChangeArrowheads="1"/>
            </p:cNvSpPr>
            <p:nvPr/>
          </p:nvSpPr>
          <p:spPr bwMode="auto">
            <a:xfrm>
              <a:off x="4718" y="2666"/>
              <a:ext cx="406"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Opacity </a:t>
              </a:r>
              <a:endParaRPr lang="en-GB" sz="1800">
                <a:latin typeface="Arial" pitchFamily="34" charset="0"/>
              </a:endParaRPr>
            </a:p>
          </p:txBody>
        </p:sp>
        <p:sp>
          <p:nvSpPr>
            <p:cNvPr id="6263" name="Rectangle 120"/>
            <p:cNvSpPr>
              <a:spLocks noChangeArrowheads="1"/>
            </p:cNvSpPr>
            <p:nvPr/>
          </p:nvSpPr>
          <p:spPr bwMode="auto">
            <a:xfrm>
              <a:off x="4762" y="2776"/>
              <a:ext cx="268"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264" name="Line 121"/>
            <p:cNvSpPr>
              <a:spLocks noChangeShapeType="1"/>
            </p:cNvSpPr>
            <p:nvPr/>
          </p:nvSpPr>
          <p:spPr bwMode="auto">
            <a:xfrm>
              <a:off x="4875" y="2895"/>
              <a:ext cx="0" cy="618"/>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65" name="Rectangle 122"/>
            <p:cNvSpPr>
              <a:spLocks noChangeArrowheads="1"/>
            </p:cNvSpPr>
            <p:nvPr/>
          </p:nvSpPr>
          <p:spPr bwMode="auto">
            <a:xfrm>
              <a:off x="5415" y="3559"/>
              <a:ext cx="299"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Open </a:t>
              </a:r>
              <a:endParaRPr lang="en-GB" sz="1800">
                <a:latin typeface="Arial" pitchFamily="34" charset="0"/>
              </a:endParaRPr>
            </a:p>
          </p:txBody>
        </p:sp>
        <p:sp>
          <p:nvSpPr>
            <p:cNvPr id="6266" name="Rectangle 123"/>
            <p:cNvSpPr>
              <a:spLocks noChangeArrowheads="1"/>
            </p:cNvSpPr>
            <p:nvPr/>
          </p:nvSpPr>
          <p:spPr bwMode="auto">
            <a:xfrm>
              <a:off x="5381" y="3662"/>
              <a:ext cx="380"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Budget </a:t>
              </a:r>
              <a:endParaRPr lang="en-GB" sz="1800">
                <a:latin typeface="Arial" pitchFamily="34" charset="0"/>
              </a:endParaRPr>
            </a:p>
          </p:txBody>
        </p:sp>
        <p:sp>
          <p:nvSpPr>
            <p:cNvPr id="6267" name="Rectangle 124"/>
            <p:cNvSpPr>
              <a:spLocks noChangeArrowheads="1"/>
            </p:cNvSpPr>
            <p:nvPr/>
          </p:nvSpPr>
          <p:spPr bwMode="auto">
            <a:xfrm>
              <a:off x="5415" y="3774"/>
              <a:ext cx="26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Index</a:t>
              </a:r>
              <a:endParaRPr lang="en-GB" sz="1800">
                <a:latin typeface="Arial" pitchFamily="34" charset="0"/>
              </a:endParaRPr>
            </a:p>
          </p:txBody>
        </p:sp>
        <p:sp>
          <p:nvSpPr>
            <p:cNvPr id="6268" name="Line 125"/>
            <p:cNvSpPr>
              <a:spLocks noChangeShapeType="1"/>
            </p:cNvSpPr>
            <p:nvPr/>
          </p:nvSpPr>
          <p:spPr bwMode="auto">
            <a:xfrm>
              <a:off x="5525" y="3903"/>
              <a:ext cx="0" cy="98"/>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69" name="Rectangle 126"/>
            <p:cNvSpPr>
              <a:spLocks noChangeArrowheads="1"/>
            </p:cNvSpPr>
            <p:nvPr/>
          </p:nvSpPr>
          <p:spPr bwMode="auto">
            <a:xfrm>
              <a:off x="534" y="3240"/>
              <a:ext cx="26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Polity</a:t>
              </a:r>
              <a:endParaRPr lang="en-GB" sz="1800">
                <a:latin typeface="Arial" pitchFamily="34" charset="0"/>
              </a:endParaRPr>
            </a:p>
          </p:txBody>
        </p:sp>
        <p:sp>
          <p:nvSpPr>
            <p:cNvPr id="6270" name="Line 127"/>
            <p:cNvSpPr>
              <a:spLocks noChangeShapeType="1"/>
            </p:cNvSpPr>
            <p:nvPr/>
          </p:nvSpPr>
          <p:spPr bwMode="auto">
            <a:xfrm>
              <a:off x="645" y="3418"/>
              <a:ext cx="0" cy="583"/>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71" name="Rectangle 128"/>
            <p:cNvSpPr>
              <a:spLocks noChangeArrowheads="1"/>
            </p:cNvSpPr>
            <p:nvPr/>
          </p:nvSpPr>
          <p:spPr bwMode="auto">
            <a:xfrm>
              <a:off x="4916" y="1441"/>
              <a:ext cx="312"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Press </a:t>
              </a:r>
              <a:endParaRPr lang="en-GB" sz="1800">
                <a:latin typeface="Arial" pitchFamily="34" charset="0"/>
              </a:endParaRPr>
            </a:p>
          </p:txBody>
        </p:sp>
        <p:sp>
          <p:nvSpPr>
            <p:cNvPr id="6272" name="Rectangle 129"/>
            <p:cNvSpPr>
              <a:spLocks noChangeArrowheads="1"/>
            </p:cNvSpPr>
            <p:nvPr/>
          </p:nvSpPr>
          <p:spPr bwMode="auto">
            <a:xfrm>
              <a:off x="4857" y="1554"/>
              <a:ext cx="440"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Freedom</a:t>
              </a:r>
              <a:endParaRPr lang="en-GB" sz="1800">
                <a:latin typeface="Arial" pitchFamily="34" charset="0"/>
              </a:endParaRPr>
            </a:p>
          </p:txBody>
        </p:sp>
        <p:sp>
          <p:nvSpPr>
            <p:cNvPr id="6273" name="Line 130"/>
            <p:cNvSpPr>
              <a:spLocks noChangeShapeType="1"/>
            </p:cNvSpPr>
            <p:nvPr/>
          </p:nvSpPr>
          <p:spPr bwMode="auto">
            <a:xfrm>
              <a:off x="5037" y="1674"/>
              <a:ext cx="0" cy="139"/>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74" name="Line 131"/>
            <p:cNvSpPr>
              <a:spLocks noChangeShapeType="1"/>
            </p:cNvSpPr>
            <p:nvPr/>
          </p:nvSpPr>
          <p:spPr bwMode="auto">
            <a:xfrm>
              <a:off x="5037" y="2109"/>
              <a:ext cx="0" cy="233"/>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75" name="Line 132"/>
            <p:cNvSpPr>
              <a:spLocks noChangeShapeType="1"/>
            </p:cNvSpPr>
            <p:nvPr/>
          </p:nvSpPr>
          <p:spPr bwMode="auto">
            <a:xfrm flipV="1">
              <a:off x="5037" y="2830"/>
              <a:ext cx="0" cy="455"/>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76" name="Rectangle 133"/>
            <p:cNvSpPr>
              <a:spLocks noChangeArrowheads="1"/>
            </p:cNvSpPr>
            <p:nvPr/>
          </p:nvSpPr>
          <p:spPr bwMode="auto">
            <a:xfrm>
              <a:off x="5243" y="400"/>
              <a:ext cx="319"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World </a:t>
              </a:r>
              <a:endParaRPr lang="en-GB" sz="1800">
                <a:latin typeface="Arial" pitchFamily="34" charset="0"/>
              </a:endParaRPr>
            </a:p>
          </p:txBody>
        </p:sp>
        <p:sp>
          <p:nvSpPr>
            <p:cNvPr id="6277" name="Rectangle 134"/>
            <p:cNvSpPr>
              <a:spLocks noChangeArrowheads="1"/>
            </p:cNvSpPr>
            <p:nvPr/>
          </p:nvSpPr>
          <p:spPr bwMode="auto">
            <a:xfrm>
              <a:off x="5113" y="513"/>
              <a:ext cx="63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Governance </a:t>
              </a:r>
              <a:endParaRPr lang="en-GB" sz="1800">
                <a:latin typeface="Arial" pitchFamily="34" charset="0"/>
              </a:endParaRPr>
            </a:p>
          </p:txBody>
        </p:sp>
        <p:sp>
          <p:nvSpPr>
            <p:cNvPr id="6278" name="Rectangle 135"/>
            <p:cNvSpPr>
              <a:spLocks noChangeArrowheads="1"/>
            </p:cNvSpPr>
            <p:nvPr/>
          </p:nvSpPr>
          <p:spPr bwMode="auto">
            <a:xfrm>
              <a:off x="5113" y="624"/>
              <a:ext cx="60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Arial" pitchFamily="34" charset="0"/>
                </a:rPr>
                <a:t>Assessment</a:t>
              </a:r>
              <a:endParaRPr lang="en-GB" sz="1800">
                <a:latin typeface="Arial" pitchFamily="34" charset="0"/>
              </a:endParaRPr>
            </a:p>
          </p:txBody>
        </p:sp>
        <p:sp>
          <p:nvSpPr>
            <p:cNvPr id="6279" name="Line 136"/>
            <p:cNvSpPr>
              <a:spLocks noChangeShapeType="1"/>
            </p:cNvSpPr>
            <p:nvPr/>
          </p:nvSpPr>
          <p:spPr bwMode="auto">
            <a:xfrm>
              <a:off x="5363" y="778"/>
              <a:ext cx="0" cy="91"/>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80" name="Line 137"/>
            <p:cNvSpPr>
              <a:spLocks noChangeShapeType="1"/>
            </p:cNvSpPr>
            <p:nvPr/>
          </p:nvSpPr>
          <p:spPr bwMode="auto">
            <a:xfrm>
              <a:off x="5363" y="1008"/>
              <a:ext cx="0" cy="130"/>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81" name="Line 138"/>
            <p:cNvSpPr>
              <a:spLocks noChangeShapeType="1"/>
            </p:cNvSpPr>
            <p:nvPr/>
          </p:nvSpPr>
          <p:spPr bwMode="auto">
            <a:xfrm>
              <a:off x="5363" y="1444"/>
              <a:ext cx="0" cy="230"/>
            </a:xfrm>
            <a:prstGeom prst="line">
              <a:avLst/>
            </a:prstGeom>
            <a:noFill/>
            <a:ln w="12700" cap="rnd">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148" name="Rectangle 138"/>
          <p:cNvSpPr>
            <a:spLocks noChangeArrowheads="1"/>
          </p:cNvSpPr>
          <p:nvPr/>
        </p:nvSpPr>
        <p:spPr bwMode="auto">
          <a:xfrm>
            <a:off x="381000" y="381000"/>
            <a:ext cx="86106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sz="4400" dirty="0">
                <a:solidFill>
                  <a:srgbClr val="003399"/>
                </a:solidFill>
                <a:latin typeface="+mj-lt"/>
              </a:rPr>
              <a:t>Are there enough tools &amp;</a:t>
            </a:r>
            <a:r>
              <a:rPr lang="en-GB" sz="4400" dirty="0" smtClean="0">
                <a:solidFill>
                  <a:srgbClr val="003399"/>
                </a:solidFill>
                <a:latin typeface="+mj-lt"/>
              </a:rPr>
              <a:t> </a:t>
            </a:r>
            <a:r>
              <a:rPr lang="en-GB" sz="4400" dirty="0">
                <a:solidFill>
                  <a:srgbClr val="003399"/>
                </a:solidFill>
                <a:latin typeface="+mj-lt"/>
              </a:rPr>
              <a:t>methodologies? </a:t>
            </a:r>
            <a:endParaRPr lang="en-US" sz="4400" dirty="0">
              <a:latin typeface="+mj-lt"/>
            </a:endParaRPr>
          </a:p>
        </p:txBody>
      </p:sp>
    </p:spTree>
    <p:extLst>
      <p:ext uri="{BB962C8B-B14F-4D97-AF65-F5344CB8AC3E}">
        <p14:creationId xmlns:p14="http://schemas.microsoft.com/office/powerpoint/2010/main" val="2347481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04800" y="304800"/>
            <a:ext cx="8458200" cy="198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r>
              <a:rPr lang="en-US" sz="4400" dirty="0" smtClean="0">
                <a:solidFill>
                  <a:schemeClr val="accent2">
                    <a:lumMod val="75000"/>
                  </a:schemeClr>
                </a:solidFill>
                <a:ea typeface="+mn-ea"/>
                <a:cs typeface="+mn-cs"/>
              </a:rPr>
              <a:t>What’s the problem with the tools </a:t>
            </a:r>
            <a:r>
              <a:rPr lang="en-US" sz="4400" dirty="0">
                <a:solidFill>
                  <a:schemeClr val="accent2">
                    <a:lumMod val="75000"/>
                  </a:schemeClr>
                </a:solidFill>
                <a:ea typeface="+mn-ea"/>
                <a:cs typeface="+mn-cs"/>
              </a:rPr>
              <a:t>and methodologies, </a:t>
            </a:r>
            <a:r>
              <a:rPr lang="en-US" sz="4400" dirty="0" smtClean="0">
                <a:solidFill>
                  <a:schemeClr val="accent2">
                    <a:lumMod val="75000"/>
                  </a:schemeClr>
                </a:solidFill>
                <a:ea typeface="+mn-ea"/>
                <a:cs typeface="+mn-cs"/>
              </a:rPr>
              <a:t>then?</a:t>
            </a:r>
            <a:endParaRPr lang="en-US" sz="4400" dirty="0">
              <a:solidFill>
                <a:schemeClr val="accent2">
                  <a:lumMod val="75000"/>
                </a:schemeClr>
              </a:solidFill>
              <a:ea typeface="+mn-ea"/>
              <a:cs typeface="+mn-cs"/>
            </a:endParaRPr>
          </a:p>
        </p:txBody>
      </p:sp>
      <p:sp>
        <p:nvSpPr>
          <p:cNvPr id="10243" name="Rectangle 3"/>
          <p:cNvSpPr>
            <a:spLocks noGrp="1" noChangeArrowheads="1"/>
          </p:cNvSpPr>
          <p:nvPr>
            <p:ph idx="1"/>
          </p:nvPr>
        </p:nvSpPr>
        <p:spPr bwMode="auto">
          <a:xfrm>
            <a:off x="0" y="1828800"/>
            <a:ext cx="8839200" cy="4953000"/>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ts val="600"/>
              </a:spcBef>
              <a:spcAft>
                <a:spcPts val="600"/>
              </a:spcAft>
              <a:buFont typeface="+mj-lt"/>
              <a:buAutoNum type="arabicPeriod"/>
              <a:defRPr/>
            </a:pPr>
            <a:r>
              <a:rPr lang="en-US" sz="2400" dirty="0" smtClean="0">
                <a:solidFill>
                  <a:srgbClr val="FF0000"/>
                </a:solidFill>
              </a:rPr>
              <a:t>Comparison problem</a:t>
            </a:r>
            <a:r>
              <a:rPr lang="en-US" sz="2400" dirty="0" smtClean="0"/>
              <a:t>: Almost all tools/methodologies not suitable for cross-country comparison ( see next slide)</a:t>
            </a:r>
          </a:p>
          <a:p>
            <a:pPr marL="514350" indent="-514350">
              <a:spcBef>
                <a:spcPts val="600"/>
              </a:spcBef>
              <a:spcAft>
                <a:spcPts val="600"/>
              </a:spcAft>
              <a:buFont typeface="+mj-lt"/>
              <a:buAutoNum type="arabicPeriod"/>
              <a:defRPr/>
            </a:pPr>
            <a:r>
              <a:rPr lang="en-US" sz="2400" dirty="0" smtClean="0"/>
              <a:t>Practitioners want </a:t>
            </a:r>
            <a:r>
              <a:rPr lang="en-US" sz="2400" dirty="0" smtClean="0">
                <a:solidFill>
                  <a:srgbClr val="FF0000"/>
                </a:solidFill>
              </a:rPr>
              <a:t>actionable</a:t>
            </a:r>
            <a:r>
              <a:rPr lang="en-US" sz="2400" dirty="0" smtClean="0"/>
              <a:t> data, and existing global indicators are inadequate</a:t>
            </a:r>
          </a:p>
          <a:p>
            <a:pPr marL="514350" indent="-514350">
              <a:spcBef>
                <a:spcPts val="600"/>
              </a:spcBef>
              <a:spcAft>
                <a:spcPts val="600"/>
              </a:spcAft>
              <a:buFont typeface="+mj-lt"/>
              <a:buAutoNum type="arabicPeriod"/>
              <a:defRPr/>
            </a:pPr>
            <a:r>
              <a:rPr lang="en-US" sz="2400" dirty="0" smtClean="0">
                <a:solidFill>
                  <a:srgbClr val="FF0000"/>
                </a:solidFill>
              </a:rPr>
              <a:t>Perception-based data </a:t>
            </a:r>
            <a:r>
              <a:rPr lang="en-US" sz="2400" dirty="0" smtClean="0"/>
              <a:t>are too vague to be useful for policy reform (although frequently used as advocacy tools)</a:t>
            </a:r>
          </a:p>
          <a:p>
            <a:pPr marL="514350" indent="-514350">
              <a:spcBef>
                <a:spcPts val="600"/>
              </a:spcBef>
              <a:spcAft>
                <a:spcPts val="600"/>
              </a:spcAft>
              <a:buFont typeface="+mj-lt"/>
              <a:buAutoNum type="arabicPeriod"/>
              <a:defRPr/>
            </a:pPr>
            <a:r>
              <a:rPr lang="en-US" sz="2400" dirty="0" smtClean="0"/>
              <a:t>Different tools seems to be assessing the different concepts </a:t>
            </a:r>
          </a:p>
          <a:p>
            <a:pPr marL="514350" indent="-514350">
              <a:spcBef>
                <a:spcPts val="600"/>
              </a:spcBef>
              <a:spcAft>
                <a:spcPts val="600"/>
              </a:spcAft>
              <a:buFont typeface="+mj-lt"/>
              <a:buAutoNum type="arabicPeriod"/>
              <a:defRPr/>
            </a:pPr>
            <a:r>
              <a:rPr lang="en-US" sz="2400" dirty="0" smtClean="0"/>
              <a:t>Many tools are not </a:t>
            </a:r>
            <a:r>
              <a:rPr lang="en-US" sz="2400" dirty="0" smtClean="0">
                <a:solidFill>
                  <a:srgbClr val="FF0000"/>
                </a:solidFill>
              </a:rPr>
              <a:t>customized to country </a:t>
            </a:r>
            <a:r>
              <a:rPr lang="en-US" sz="2400" dirty="0" smtClean="0"/>
              <a:t>specificities and thus are not useful and not seen as more ‘credible’ by policymakers</a:t>
            </a:r>
          </a:p>
          <a:p>
            <a:pPr marL="514350" indent="-514350">
              <a:spcBef>
                <a:spcPts val="600"/>
              </a:spcBef>
              <a:spcAft>
                <a:spcPts val="600"/>
              </a:spcAft>
              <a:buFont typeface="+mj-lt"/>
              <a:buAutoNum type="arabicPeriod"/>
              <a:defRPr/>
            </a:pPr>
            <a:r>
              <a:rPr lang="en-US" sz="2400" dirty="0" smtClean="0">
                <a:solidFill>
                  <a:srgbClr val="FF0000"/>
                </a:solidFill>
              </a:rPr>
              <a:t>Lack of pro-poor, gender sensitive indicators</a:t>
            </a:r>
          </a:p>
          <a:p>
            <a:pPr marL="514350" indent="-514350">
              <a:buFont typeface="+mj-lt"/>
              <a:buAutoNum type="arabicPeriod"/>
              <a:defRPr/>
            </a:pPr>
            <a:endParaRPr lang="en-US" sz="2800" dirty="0" smtClean="0"/>
          </a:p>
          <a:p>
            <a:pPr>
              <a:defRPr/>
            </a:pPr>
            <a:endParaRPr lang="en-US" sz="2800" dirty="0" smtClean="0"/>
          </a:p>
          <a:p>
            <a:pPr>
              <a:defRPr/>
            </a:pPr>
            <a:endParaRPr lang="en-US" sz="2800" dirty="0" smtClean="0"/>
          </a:p>
          <a:p>
            <a:pPr>
              <a:defRPr/>
            </a:pPr>
            <a:endParaRPr lang="en-US" sz="2800" dirty="0" smtClean="0"/>
          </a:p>
        </p:txBody>
      </p:sp>
    </p:spTree>
    <p:extLst>
      <p:ext uri="{BB962C8B-B14F-4D97-AF65-F5344CB8AC3E}">
        <p14:creationId xmlns:p14="http://schemas.microsoft.com/office/powerpoint/2010/main" val="29666606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p:cNvSpPr>
            <a:spLocks noChangeShapeType="1"/>
          </p:cNvSpPr>
          <p:nvPr/>
        </p:nvSpPr>
        <p:spPr bwMode="auto">
          <a:xfrm>
            <a:off x="304800" y="1524000"/>
            <a:ext cx="7162800" cy="0"/>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3" name="Text Box 4"/>
          <p:cNvSpPr txBox="1">
            <a:spLocks noChangeArrowheads="1"/>
          </p:cNvSpPr>
          <p:nvPr/>
        </p:nvSpPr>
        <p:spPr bwMode="auto">
          <a:xfrm>
            <a:off x="577850" y="183515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Myriad Pro" pitchFamily="34" charset="0"/>
              </a:defRPr>
            </a:lvl1pPr>
            <a:lvl2pPr marL="742950" indent="-285750" eaLnBrk="0" hangingPunct="0">
              <a:defRPr sz="2400">
                <a:solidFill>
                  <a:schemeClr val="tx1"/>
                </a:solidFill>
                <a:latin typeface="Myriad Pro" pitchFamily="34" charset="0"/>
              </a:defRPr>
            </a:lvl2pPr>
            <a:lvl3pPr marL="1143000" indent="-228600" eaLnBrk="0" hangingPunct="0">
              <a:defRPr sz="2400">
                <a:solidFill>
                  <a:schemeClr val="tx1"/>
                </a:solidFill>
                <a:latin typeface="Myriad Pro" pitchFamily="34" charset="0"/>
              </a:defRPr>
            </a:lvl3pPr>
            <a:lvl4pPr marL="1600200" indent="-228600" eaLnBrk="0" hangingPunct="0">
              <a:defRPr sz="2400">
                <a:solidFill>
                  <a:schemeClr val="tx1"/>
                </a:solidFill>
                <a:latin typeface="Myriad Pro" pitchFamily="34" charset="0"/>
              </a:defRPr>
            </a:lvl4pPr>
            <a:lvl5pPr marL="2057400" indent="-228600" eaLnBrk="0" hangingPunct="0">
              <a:defRPr sz="2400">
                <a:solidFill>
                  <a:schemeClr val="tx1"/>
                </a:solidFill>
                <a:latin typeface="Myriad Pro" pitchFamily="34" charset="0"/>
              </a:defRPr>
            </a:lvl5pPr>
            <a:lvl6pPr marL="2514600" indent="-228600" eaLnBrk="0" fontAlgn="base" hangingPunct="0">
              <a:spcBef>
                <a:spcPct val="0"/>
              </a:spcBef>
              <a:spcAft>
                <a:spcPct val="0"/>
              </a:spcAft>
              <a:defRPr sz="2400">
                <a:solidFill>
                  <a:schemeClr val="tx1"/>
                </a:solidFill>
                <a:latin typeface="Myriad Pro" pitchFamily="34" charset="0"/>
              </a:defRPr>
            </a:lvl6pPr>
            <a:lvl7pPr marL="2971800" indent="-228600" eaLnBrk="0" fontAlgn="base" hangingPunct="0">
              <a:spcBef>
                <a:spcPct val="0"/>
              </a:spcBef>
              <a:spcAft>
                <a:spcPct val="0"/>
              </a:spcAft>
              <a:defRPr sz="2400">
                <a:solidFill>
                  <a:schemeClr val="tx1"/>
                </a:solidFill>
                <a:latin typeface="Myriad Pro" pitchFamily="34" charset="0"/>
              </a:defRPr>
            </a:lvl7pPr>
            <a:lvl8pPr marL="3429000" indent="-228600" eaLnBrk="0" fontAlgn="base" hangingPunct="0">
              <a:spcBef>
                <a:spcPct val="0"/>
              </a:spcBef>
              <a:spcAft>
                <a:spcPct val="0"/>
              </a:spcAft>
              <a:defRPr sz="2400">
                <a:solidFill>
                  <a:schemeClr val="tx1"/>
                </a:solidFill>
                <a:latin typeface="Myriad Pro" pitchFamily="34" charset="0"/>
              </a:defRPr>
            </a:lvl8pPr>
            <a:lvl9pPr marL="3886200" indent="-228600" eaLnBrk="0" fontAlgn="base" hangingPunct="0">
              <a:spcBef>
                <a:spcPct val="0"/>
              </a:spcBef>
              <a:spcAft>
                <a:spcPct val="0"/>
              </a:spcAft>
              <a:defRPr sz="2400">
                <a:solidFill>
                  <a:schemeClr val="tx1"/>
                </a:solidFill>
                <a:latin typeface="Myriad Pro" pitchFamily="34" charset="0"/>
              </a:defRPr>
            </a:lvl9pPr>
          </a:lstStyle>
          <a:p>
            <a:endParaRPr lang="en-US">
              <a:solidFill>
                <a:srgbClr val="003399"/>
              </a:solidFill>
            </a:endParaRPr>
          </a:p>
          <a:p>
            <a:endParaRPr lang="en-US">
              <a:solidFill>
                <a:srgbClr val="003399"/>
              </a:solidFill>
            </a:endParaRPr>
          </a:p>
        </p:txBody>
      </p:sp>
      <p:sp>
        <p:nvSpPr>
          <p:cNvPr id="10244" name="Text Box 4"/>
          <p:cNvSpPr txBox="1">
            <a:spLocks noChangeArrowheads="1"/>
          </p:cNvSpPr>
          <p:nvPr/>
        </p:nvSpPr>
        <p:spPr bwMode="auto">
          <a:xfrm>
            <a:off x="0" y="490022"/>
            <a:ext cx="9144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Myriad Pro" pitchFamily="34" charset="0"/>
              </a:defRPr>
            </a:lvl1pPr>
            <a:lvl2pPr marL="742950" indent="-285750" eaLnBrk="0" hangingPunct="0">
              <a:defRPr sz="2400">
                <a:solidFill>
                  <a:schemeClr val="tx1"/>
                </a:solidFill>
                <a:latin typeface="Myriad Pro" pitchFamily="34" charset="0"/>
              </a:defRPr>
            </a:lvl2pPr>
            <a:lvl3pPr marL="1143000" indent="-228600" eaLnBrk="0" hangingPunct="0">
              <a:defRPr sz="2400">
                <a:solidFill>
                  <a:schemeClr val="tx1"/>
                </a:solidFill>
                <a:latin typeface="Myriad Pro" pitchFamily="34" charset="0"/>
              </a:defRPr>
            </a:lvl3pPr>
            <a:lvl4pPr marL="1600200" indent="-228600" eaLnBrk="0" hangingPunct="0">
              <a:defRPr sz="2400">
                <a:solidFill>
                  <a:schemeClr val="tx1"/>
                </a:solidFill>
                <a:latin typeface="Myriad Pro" pitchFamily="34" charset="0"/>
              </a:defRPr>
            </a:lvl4pPr>
            <a:lvl5pPr marL="2057400" indent="-228600" eaLnBrk="0" hangingPunct="0">
              <a:defRPr sz="2400">
                <a:solidFill>
                  <a:schemeClr val="tx1"/>
                </a:solidFill>
                <a:latin typeface="Myriad Pro" pitchFamily="34" charset="0"/>
              </a:defRPr>
            </a:lvl5pPr>
            <a:lvl6pPr marL="2514600" indent="-228600" eaLnBrk="0" fontAlgn="base" hangingPunct="0">
              <a:spcBef>
                <a:spcPct val="0"/>
              </a:spcBef>
              <a:spcAft>
                <a:spcPct val="0"/>
              </a:spcAft>
              <a:defRPr sz="2400">
                <a:solidFill>
                  <a:schemeClr val="tx1"/>
                </a:solidFill>
                <a:latin typeface="Myriad Pro" pitchFamily="34" charset="0"/>
              </a:defRPr>
            </a:lvl6pPr>
            <a:lvl7pPr marL="2971800" indent="-228600" eaLnBrk="0" fontAlgn="base" hangingPunct="0">
              <a:spcBef>
                <a:spcPct val="0"/>
              </a:spcBef>
              <a:spcAft>
                <a:spcPct val="0"/>
              </a:spcAft>
              <a:defRPr sz="2400">
                <a:solidFill>
                  <a:schemeClr val="tx1"/>
                </a:solidFill>
                <a:latin typeface="Myriad Pro" pitchFamily="34" charset="0"/>
              </a:defRPr>
            </a:lvl7pPr>
            <a:lvl8pPr marL="3429000" indent="-228600" eaLnBrk="0" fontAlgn="base" hangingPunct="0">
              <a:spcBef>
                <a:spcPct val="0"/>
              </a:spcBef>
              <a:spcAft>
                <a:spcPct val="0"/>
              </a:spcAft>
              <a:defRPr sz="2400">
                <a:solidFill>
                  <a:schemeClr val="tx1"/>
                </a:solidFill>
                <a:latin typeface="Myriad Pro" pitchFamily="34" charset="0"/>
              </a:defRPr>
            </a:lvl8pPr>
            <a:lvl9pPr marL="3886200" indent="-228600" eaLnBrk="0" fontAlgn="base" hangingPunct="0">
              <a:spcBef>
                <a:spcPct val="0"/>
              </a:spcBef>
              <a:spcAft>
                <a:spcPct val="0"/>
              </a:spcAft>
              <a:defRPr sz="2400">
                <a:solidFill>
                  <a:schemeClr val="tx1"/>
                </a:solidFill>
                <a:latin typeface="Myriad Pro" pitchFamily="34" charset="0"/>
              </a:defRPr>
            </a:lvl9pPr>
          </a:lstStyle>
          <a:p>
            <a:pPr eaLnBrk="1" hangingPunct="1">
              <a:spcBef>
                <a:spcPct val="50000"/>
              </a:spcBef>
            </a:pPr>
            <a:r>
              <a:rPr lang="en-GB" sz="4000" dirty="0">
                <a:solidFill>
                  <a:schemeClr val="accent2">
                    <a:lumMod val="75000"/>
                  </a:schemeClr>
                </a:solidFill>
                <a:latin typeface="+mj-lt"/>
              </a:rPr>
              <a:t>What is each index measuring, and what  data sources are used?</a:t>
            </a:r>
          </a:p>
        </p:txBody>
      </p:sp>
      <p:graphicFrame>
        <p:nvGraphicFramePr>
          <p:cNvPr id="10245" name="Object 5"/>
          <p:cNvGraphicFramePr>
            <a:graphicFrameLocks noChangeAspect="1"/>
          </p:cNvGraphicFramePr>
          <p:nvPr>
            <p:extLst>
              <p:ext uri="{D42A27DB-BD31-4B8C-83A1-F6EECF244321}">
                <p14:modId xmlns:p14="http://schemas.microsoft.com/office/powerpoint/2010/main" val="1276165963"/>
              </p:ext>
            </p:extLst>
          </p:nvPr>
        </p:nvGraphicFramePr>
        <p:xfrm>
          <a:off x="160338" y="1835150"/>
          <a:ext cx="7993062" cy="4287838"/>
        </p:xfrm>
        <a:graphic>
          <a:graphicData uri="http://schemas.openxmlformats.org/presentationml/2006/ole">
            <mc:AlternateContent xmlns:mc="http://schemas.openxmlformats.org/markup-compatibility/2006">
              <mc:Choice xmlns:v="urn:schemas-microsoft-com:vml" Requires="v">
                <p:oleObj spid="_x0000_s3080" name="Chart" r:id="rId4" imgW="6219825" imgH="4467225" progId="Excel.Chart.8">
                  <p:embed/>
                </p:oleObj>
              </mc:Choice>
              <mc:Fallback>
                <p:oleObj name="Chart" r:id="rId4" imgW="6219825" imgH="4467225"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338" y="1835150"/>
                        <a:ext cx="7993062" cy="4287838"/>
                      </a:xfrm>
                      <a:prstGeom prst="rect">
                        <a:avLst/>
                      </a:prstGeom>
                      <a:noFill/>
                      <a:ln>
                        <a:noFill/>
                      </a:ln>
                      <a:effectLst/>
                    </p:spPr>
                  </p:pic>
                </p:oleObj>
              </mc:Fallback>
            </mc:AlternateContent>
          </a:graphicData>
        </a:graphic>
      </p:graphicFrame>
      <p:sp>
        <p:nvSpPr>
          <p:cNvPr id="460806" name="Text Box 6"/>
          <p:cNvSpPr txBox="1">
            <a:spLocks noChangeArrowheads="1"/>
          </p:cNvSpPr>
          <p:nvPr/>
        </p:nvSpPr>
        <p:spPr bwMode="auto">
          <a:xfrm>
            <a:off x="4284663" y="5853113"/>
            <a:ext cx="1511300" cy="10048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Myriad Pro" pitchFamily="34" charset="0"/>
              </a:defRPr>
            </a:lvl1pPr>
            <a:lvl2pPr marL="742950" indent="-285750" eaLnBrk="0" hangingPunct="0">
              <a:defRPr sz="2400">
                <a:solidFill>
                  <a:schemeClr val="tx1"/>
                </a:solidFill>
                <a:latin typeface="Myriad Pro" pitchFamily="34" charset="0"/>
              </a:defRPr>
            </a:lvl2pPr>
            <a:lvl3pPr marL="1143000" indent="-228600" eaLnBrk="0" hangingPunct="0">
              <a:defRPr sz="2400">
                <a:solidFill>
                  <a:schemeClr val="tx1"/>
                </a:solidFill>
                <a:latin typeface="Myriad Pro" pitchFamily="34" charset="0"/>
              </a:defRPr>
            </a:lvl3pPr>
            <a:lvl4pPr marL="1600200" indent="-228600" eaLnBrk="0" hangingPunct="0">
              <a:defRPr sz="2400">
                <a:solidFill>
                  <a:schemeClr val="tx1"/>
                </a:solidFill>
                <a:latin typeface="Myriad Pro" pitchFamily="34" charset="0"/>
              </a:defRPr>
            </a:lvl4pPr>
            <a:lvl5pPr marL="2057400" indent="-228600" eaLnBrk="0" hangingPunct="0">
              <a:defRPr sz="2400">
                <a:solidFill>
                  <a:schemeClr val="tx1"/>
                </a:solidFill>
                <a:latin typeface="Myriad Pro" pitchFamily="34" charset="0"/>
              </a:defRPr>
            </a:lvl5pPr>
            <a:lvl6pPr marL="2514600" indent="-228600" eaLnBrk="0" fontAlgn="base" hangingPunct="0">
              <a:spcBef>
                <a:spcPct val="0"/>
              </a:spcBef>
              <a:spcAft>
                <a:spcPct val="0"/>
              </a:spcAft>
              <a:defRPr sz="2400">
                <a:solidFill>
                  <a:schemeClr val="tx1"/>
                </a:solidFill>
                <a:latin typeface="Myriad Pro" pitchFamily="34" charset="0"/>
              </a:defRPr>
            </a:lvl6pPr>
            <a:lvl7pPr marL="2971800" indent="-228600" eaLnBrk="0" fontAlgn="base" hangingPunct="0">
              <a:spcBef>
                <a:spcPct val="0"/>
              </a:spcBef>
              <a:spcAft>
                <a:spcPct val="0"/>
              </a:spcAft>
              <a:defRPr sz="2400">
                <a:solidFill>
                  <a:schemeClr val="tx1"/>
                </a:solidFill>
                <a:latin typeface="Myriad Pro" pitchFamily="34" charset="0"/>
              </a:defRPr>
            </a:lvl7pPr>
            <a:lvl8pPr marL="3429000" indent="-228600" eaLnBrk="0" fontAlgn="base" hangingPunct="0">
              <a:spcBef>
                <a:spcPct val="0"/>
              </a:spcBef>
              <a:spcAft>
                <a:spcPct val="0"/>
              </a:spcAft>
              <a:defRPr sz="2400">
                <a:solidFill>
                  <a:schemeClr val="tx1"/>
                </a:solidFill>
                <a:latin typeface="Myriad Pro" pitchFamily="34" charset="0"/>
              </a:defRPr>
            </a:lvl8pPr>
            <a:lvl9pPr marL="3886200" indent="-228600" eaLnBrk="0" fontAlgn="base" hangingPunct="0">
              <a:spcBef>
                <a:spcPct val="0"/>
              </a:spcBef>
              <a:spcAft>
                <a:spcPct val="0"/>
              </a:spcAft>
              <a:defRPr sz="2400">
                <a:solidFill>
                  <a:schemeClr val="tx1"/>
                </a:solidFill>
                <a:latin typeface="Myriad Pro" pitchFamily="34" charset="0"/>
              </a:defRPr>
            </a:lvl9pPr>
          </a:lstStyle>
          <a:p>
            <a:pPr>
              <a:spcBef>
                <a:spcPct val="50000"/>
              </a:spcBef>
            </a:pPr>
            <a:r>
              <a:rPr lang="en-GB" sz="1400" i="1">
                <a:latin typeface="Arial" pitchFamily="34" charset="0"/>
              </a:rPr>
              <a:t>Corruption in </a:t>
            </a:r>
            <a:r>
              <a:rPr lang="en-GB" sz="1400" b="1" i="1">
                <a:latin typeface="Arial" pitchFamily="34" charset="0"/>
              </a:rPr>
              <a:t>public sector</a:t>
            </a:r>
            <a:r>
              <a:rPr lang="en-GB" sz="1400" i="1">
                <a:latin typeface="Arial" pitchFamily="34" charset="0"/>
              </a:rPr>
              <a:t> as perceived by “experts”</a:t>
            </a:r>
            <a:r>
              <a:rPr lang="en-GB" sz="1800">
                <a:latin typeface="Arial" pitchFamily="34" charset="0"/>
              </a:rPr>
              <a:t> </a:t>
            </a:r>
          </a:p>
        </p:txBody>
      </p:sp>
      <p:sp>
        <p:nvSpPr>
          <p:cNvPr id="460807" name="Text Box 7"/>
          <p:cNvSpPr txBox="1">
            <a:spLocks noChangeArrowheads="1"/>
          </p:cNvSpPr>
          <p:nvPr/>
        </p:nvSpPr>
        <p:spPr bwMode="auto">
          <a:xfrm>
            <a:off x="0" y="6065838"/>
            <a:ext cx="3959225" cy="7921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Myriad Pro" pitchFamily="34" charset="0"/>
              </a:defRPr>
            </a:lvl1pPr>
            <a:lvl2pPr marL="742950" indent="-285750" eaLnBrk="0" hangingPunct="0">
              <a:defRPr sz="2400">
                <a:solidFill>
                  <a:schemeClr val="tx1"/>
                </a:solidFill>
                <a:latin typeface="Myriad Pro" pitchFamily="34" charset="0"/>
              </a:defRPr>
            </a:lvl2pPr>
            <a:lvl3pPr marL="1143000" indent="-228600" eaLnBrk="0" hangingPunct="0">
              <a:defRPr sz="2400">
                <a:solidFill>
                  <a:schemeClr val="tx1"/>
                </a:solidFill>
                <a:latin typeface="Myriad Pro" pitchFamily="34" charset="0"/>
              </a:defRPr>
            </a:lvl3pPr>
            <a:lvl4pPr marL="1600200" indent="-228600" eaLnBrk="0" hangingPunct="0">
              <a:defRPr sz="2400">
                <a:solidFill>
                  <a:schemeClr val="tx1"/>
                </a:solidFill>
                <a:latin typeface="Myriad Pro" pitchFamily="34" charset="0"/>
              </a:defRPr>
            </a:lvl4pPr>
            <a:lvl5pPr marL="2057400" indent="-228600" eaLnBrk="0" hangingPunct="0">
              <a:defRPr sz="2400">
                <a:solidFill>
                  <a:schemeClr val="tx1"/>
                </a:solidFill>
                <a:latin typeface="Myriad Pro" pitchFamily="34" charset="0"/>
              </a:defRPr>
            </a:lvl5pPr>
            <a:lvl6pPr marL="2514600" indent="-228600" eaLnBrk="0" fontAlgn="base" hangingPunct="0">
              <a:spcBef>
                <a:spcPct val="0"/>
              </a:spcBef>
              <a:spcAft>
                <a:spcPct val="0"/>
              </a:spcAft>
              <a:defRPr sz="2400">
                <a:solidFill>
                  <a:schemeClr val="tx1"/>
                </a:solidFill>
                <a:latin typeface="Myriad Pro" pitchFamily="34" charset="0"/>
              </a:defRPr>
            </a:lvl6pPr>
            <a:lvl7pPr marL="2971800" indent="-228600" eaLnBrk="0" fontAlgn="base" hangingPunct="0">
              <a:spcBef>
                <a:spcPct val="0"/>
              </a:spcBef>
              <a:spcAft>
                <a:spcPct val="0"/>
              </a:spcAft>
              <a:defRPr sz="2400">
                <a:solidFill>
                  <a:schemeClr val="tx1"/>
                </a:solidFill>
                <a:latin typeface="Myriad Pro" pitchFamily="34" charset="0"/>
              </a:defRPr>
            </a:lvl7pPr>
            <a:lvl8pPr marL="3429000" indent="-228600" eaLnBrk="0" fontAlgn="base" hangingPunct="0">
              <a:spcBef>
                <a:spcPct val="0"/>
              </a:spcBef>
              <a:spcAft>
                <a:spcPct val="0"/>
              </a:spcAft>
              <a:defRPr sz="2400">
                <a:solidFill>
                  <a:schemeClr val="tx1"/>
                </a:solidFill>
                <a:latin typeface="Myriad Pro" pitchFamily="34" charset="0"/>
              </a:defRPr>
            </a:lvl8pPr>
            <a:lvl9pPr marL="3886200" indent="-228600" eaLnBrk="0" fontAlgn="base" hangingPunct="0">
              <a:spcBef>
                <a:spcPct val="0"/>
              </a:spcBef>
              <a:spcAft>
                <a:spcPct val="0"/>
              </a:spcAft>
              <a:defRPr sz="2400">
                <a:solidFill>
                  <a:schemeClr val="tx1"/>
                </a:solidFill>
                <a:latin typeface="Myriad Pro" pitchFamily="34" charset="0"/>
              </a:defRPr>
            </a:lvl9pPr>
          </a:lstStyle>
          <a:p>
            <a:pPr>
              <a:spcBef>
                <a:spcPct val="50000"/>
              </a:spcBef>
            </a:pPr>
            <a:r>
              <a:rPr lang="en-GB" sz="1400" i="1">
                <a:latin typeface="Arial" pitchFamily="34" charset="0"/>
              </a:rPr>
              <a:t>Corruption in </a:t>
            </a:r>
            <a:r>
              <a:rPr lang="en-GB" sz="1400" b="1" i="1">
                <a:latin typeface="Arial" pitchFamily="34" charset="0"/>
              </a:rPr>
              <a:t>public &amp; private sector (+ some indicators at household level)</a:t>
            </a:r>
            <a:r>
              <a:rPr lang="en-GB" sz="1400" i="1">
                <a:latin typeface="Arial" pitchFamily="34" charset="0"/>
              </a:rPr>
              <a:t> as perceived by “experts” + opinion polls (incl. NGO experts)</a:t>
            </a:r>
            <a:r>
              <a:rPr lang="en-GB" sz="1800">
                <a:latin typeface="Arial" pitchFamily="34" charset="0"/>
              </a:rPr>
              <a:t>  </a:t>
            </a:r>
          </a:p>
        </p:txBody>
      </p:sp>
      <p:sp>
        <p:nvSpPr>
          <p:cNvPr id="460808" name="Text Box 8"/>
          <p:cNvSpPr txBox="1">
            <a:spLocks noChangeArrowheads="1"/>
          </p:cNvSpPr>
          <p:nvPr/>
        </p:nvSpPr>
        <p:spPr bwMode="auto">
          <a:xfrm>
            <a:off x="6372225" y="5853113"/>
            <a:ext cx="2771775" cy="10048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Myriad Pro" pitchFamily="34" charset="0"/>
              </a:defRPr>
            </a:lvl1pPr>
            <a:lvl2pPr marL="742950" indent="-285750" eaLnBrk="0" hangingPunct="0">
              <a:defRPr sz="2400">
                <a:solidFill>
                  <a:schemeClr val="tx1"/>
                </a:solidFill>
                <a:latin typeface="Myriad Pro" pitchFamily="34" charset="0"/>
              </a:defRPr>
            </a:lvl2pPr>
            <a:lvl3pPr marL="1143000" indent="-228600" eaLnBrk="0" hangingPunct="0">
              <a:defRPr sz="2400">
                <a:solidFill>
                  <a:schemeClr val="tx1"/>
                </a:solidFill>
                <a:latin typeface="Myriad Pro" pitchFamily="34" charset="0"/>
              </a:defRPr>
            </a:lvl3pPr>
            <a:lvl4pPr marL="1600200" indent="-228600" eaLnBrk="0" hangingPunct="0">
              <a:defRPr sz="2400">
                <a:solidFill>
                  <a:schemeClr val="tx1"/>
                </a:solidFill>
                <a:latin typeface="Myriad Pro" pitchFamily="34" charset="0"/>
              </a:defRPr>
            </a:lvl4pPr>
            <a:lvl5pPr marL="2057400" indent="-228600" eaLnBrk="0" hangingPunct="0">
              <a:defRPr sz="2400">
                <a:solidFill>
                  <a:schemeClr val="tx1"/>
                </a:solidFill>
                <a:latin typeface="Myriad Pro" pitchFamily="34" charset="0"/>
              </a:defRPr>
            </a:lvl5pPr>
            <a:lvl6pPr marL="2514600" indent="-228600" eaLnBrk="0" fontAlgn="base" hangingPunct="0">
              <a:spcBef>
                <a:spcPct val="0"/>
              </a:spcBef>
              <a:spcAft>
                <a:spcPct val="0"/>
              </a:spcAft>
              <a:defRPr sz="2400">
                <a:solidFill>
                  <a:schemeClr val="tx1"/>
                </a:solidFill>
                <a:latin typeface="Myriad Pro" pitchFamily="34" charset="0"/>
              </a:defRPr>
            </a:lvl6pPr>
            <a:lvl7pPr marL="2971800" indent="-228600" eaLnBrk="0" fontAlgn="base" hangingPunct="0">
              <a:spcBef>
                <a:spcPct val="0"/>
              </a:spcBef>
              <a:spcAft>
                <a:spcPct val="0"/>
              </a:spcAft>
              <a:defRPr sz="2400">
                <a:solidFill>
                  <a:schemeClr val="tx1"/>
                </a:solidFill>
                <a:latin typeface="Myriad Pro" pitchFamily="34" charset="0"/>
              </a:defRPr>
            </a:lvl7pPr>
            <a:lvl8pPr marL="3429000" indent="-228600" eaLnBrk="0" fontAlgn="base" hangingPunct="0">
              <a:spcBef>
                <a:spcPct val="0"/>
              </a:spcBef>
              <a:spcAft>
                <a:spcPct val="0"/>
              </a:spcAft>
              <a:defRPr sz="2400">
                <a:solidFill>
                  <a:schemeClr val="tx1"/>
                </a:solidFill>
                <a:latin typeface="Myriad Pro" pitchFamily="34" charset="0"/>
              </a:defRPr>
            </a:lvl8pPr>
            <a:lvl9pPr marL="3886200" indent="-228600" eaLnBrk="0" fontAlgn="base" hangingPunct="0">
              <a:spcBef>
                <a:spcPct val="0"/>
              </a:spcBef>
              <a:spcAft>
                <a:spcPct val="0"/>
              </a:spcAft>
              <a:defRPr sz="2400">
                <a:solidFill>
                  <a:schemeClr val="tx1"/>
                </a:solidFill>
                <a:latin typeface="Myriad Pro" pitchFamily="34" charset="0"/>
              </a:defRPr>
            </a:lvl9pPr>
          </a:lstStyle>
          <a:p>
            <a:pPr>
              <a:spcBef>
                <a:spcPct val="50000"/>
              </a:spcBef>
            </a:pPr>
            <a:r>
              <a:rPr lang="en-GB" sz="1400" i="1">
                <a:latin typeface="Arial" pitchFamily="34" charset="0"/>
              </a:rPr>
              <a:t>Existence, effectiveness and citizen access to </a:t>
            </a:r>
            <a:r>
              <a:rPr lang="en-GB" sz="1400" b="1" i="1">
                <a:latin typeface="Arial" pitchFamily="34" charset="0"/>
              </a:rPr>
              <a:t>anti-corruption mechanisms</a:t>
            </a:r>
            <a:r>
              <a:rPr lang="en-GB" sz="1400" i="1">
                <a:latin typeface="Arial" pitchFamily="34" charset="0"/>
              </a:rPr>
              <a:t>, assessed by national experts</a:t>
            </a:r>
            <a:r>
              <a:rPr lang="en-GB" sz="1800">
                <a:latin typeface="Arial" pitchFamily="34" charset="0"/>
              </a:rPr>
              <a:t>   </a:t>
            </a:r>
          </a:p>
        </p:txBody>
      </p:sp>
      <p:sp>
        <p:nvSpPr>
          <p:cNvPr id="460809" name="Line 9"/>
          <p:cNvSpPr>
            <a:spLocks noChangeShapeType="1"/>
          </p:cNvSpPr>
          <p:nvPr/>
        </p:nvSpPr>
        <p:spPr bwMode="auto">
          <a:xfrm flipH="1" flipV="1">
            <a:off x="5795963" y="5734050"/>
            <a:ext cx="647700" cy="2873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0810" name="Line 10"/>
          <p:cNvSpPr>
            <a:spLocks noChangeShapeType="1"/>
          </p:cNvSpPr>
          <p:nvPr/>
        </p:nvSpPr>
        <p:spPr bwMode="auto">
          <a:xfrm flipH="1" flipV="1">
            <a:off x="2268538" y="5734050"/>
            <a:ext cx="792162"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0811" name="Line 11"/>
          <p:cNvSpPr>
            <a:spLocks noChangeShapeType="1"/>
          </p:cNvSpPr>
          <p:nvPr/>
        </p:nvSpPr>
        <p:spPr bwMode="auto">
          <a:xfrm flipH="1" flipV="1">
            <a:off x="4140200" y="5516563"/>
            <a:ext cx="792163"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3979986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0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0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080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08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06" grpId="0" animBg="1"/>
      <p:bldP spid="460807" grpId="0" animBg="1"/>
      <p:bldP spid="460808" grpId="0" animBg="1"/>
      <p:bldP spid="460809" grpId="0" animBg="1"/>
      <p:bldP spid="460810" grpId="0" animBg="1"/>
      <p:bldP spid="4608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What’s UNDP Position on measuring corruption then?</a:t>
            </a:r>
            <a:endParaRPr lang="en-US" dirty="0"/>
          </a:p>
        </p:txBody>
      </p:sp>
      <p:sp>
        <p:nvSpPr>
          <p:cNvPr id="3" name="Content Placeholder 2"/>
          <p:cNvSpPr>
            <a:spLocks noGrp="1"/>
          </p:cNvSpPr>
          <p:nvPr>
            <p:ph idx="1"/>
          </p:nvPr>
        </p:nvSpPr>
        <p:spPr>
          <a:xfrm>
            <a:off x="457200" y="1935480"/>
            <a:ext cx="8458200" cy="4693920"/>
          </a:xfrm>
        </p:spPr>
        <p:txBody>
          <a:bodyPr>
            <a:normAutofit fontScale="92500" lnSpcReduction="20000"/>
          </a:bodyPr>
          <a:lstStyle/>
          <a:p>
            <a:r>
              <a:rPr lang="en-US" dirty="0" smtClean="0"/>
              <a:t>UNDP </a:t>
            </a:r>
            <a:r>
              <a:rPr lang="en-GB" sz="2800" dirty="0" smtClean="0"/>
              <a:t>doesn’t prescribe </a:t>
            </a:r>
            <a:r>
              <a:rPr lang="en-GB" sz="2800" dirty="0"/>
              <a:t>any </a:t>
            </a:r>
            <a:r>
              <a:rPr lang="en-GB" sz="2800" dirty="0" smtClean="0"/>
              <a:t>one methodologies</a:t>
            </a:r>
            <a:r>
              <a:rPr lang="en-GB" sz="2800" dirty="0"/>
              <a:t>, but provides guidance on </a:t>
            </a:r>
            <a:r>
              <a:rPr lang="en-GB" sz="2800" dirty="0" smtClean="0"/>
              <a:t>their  use, because:</a:t>
            </a:r>
          </a:p>
          <a:p>
            <a:pPr lvl="1"/>
            <a:r>
              <a:rPr lang="en-GB" dirty="0" smtClean="0"/>
              <a:t>No </a:t>
            </a:r>
            <a:r>
              <a:rPr lang="en-GB" dirty="0"/>
              <a:t>methodology is perfect and thus </a:t>
            </a:r>
            <a:r>
              <a:rPr lang="en-GB" dirty="0" smtClean="0"/>
              <a:t>standard</a:t>
            </a:r>
          </a:p>
          <a:p>
            <a:pPr lvl="1"/>
            <a:r>
              <a:rPr lang="en-GB" dirty="0"/>
              <a:t>All have advantages and disadvantages</a:t>
            </a:r>
          </a:p>
          <a:p>
            <a:pPr lvl="1"/>
            <a:r>
              <a:rPr lang="en-GB" dirty="0"/>
              <a:t>Depends on the purpose of the </a:t>
            </a:r>
            <a:r>
              <a:rPr lang="en-GB" dirty="0" smtClean="0"/>
              <a:t>measurement</a:t>
            </a:r>
          </a:p>
          <a:p>
            <a:pPr>
              <a:spcBef>
                <a:spcPts val="600"/>
              </a:spcBef>
              <a:spcAft>
                <a:spcPts val="600"/>
              </a:spcAft>
              <a:defRPr/>
            </a:pPr>
            <a:r>
              <a:rPr lang="en-GB" dirty="0" smtClean="0"/>
              <a:t>UNDP’s </a:t>
            </a:r>
            <a:r>
              <a:rPr lang="en-GB" dirty="0"/>
              <a:t>focus is on country-based and nationally owned corruption measurement and assessment</a:t>
            </a:r>
            <a:r>
              <a:rPr lang="en-US" dirty="0"/>
              <a:t>: </a:t>
            </a:r>
            <a:endParaRPr lang="en-GB" dirty="0" smtClean="0"/>
          </a:p>
          <a:p>
            <a:pPr lvl="1">
              <a:spcBef>
                <a:spcPts val="600"/>
              </a:spcBef>
              <a:spcAft>
                <a:spcPts val="600"/>
              </a:spcAft>
              <a:defRPr/>
            </a:pPr>
            <a:r>
              <a:rPr lang="en-US" dirty="0" smtClean="0"/>
              <a:t>Results </a:t>
            </a:r>
            <a:r>
              <a:rPr lang="en-US" dirty="0"/>
              <a:t>from </a:t>
            </a:r>
            <a:r>
              <a:rPr lang="en-US" dirty="0" smtClean="0"/>
              <a:t>a country-led assessments could </a:t>
            </a:r>
            <a:r>
              <a:rPr lang="en-US" dirty="0"/>
              <a:t>feed into policy-making processes (e.g., </a:t>
            </a:r>
            <a:r>
              <a:rPr lang="en-US" dirty="0" smtClean="0"/>
              <a:t>reforms)</a:t>
            </a:r>
          </a:p>
          <a:p>
            <a:pPr lvl="1">
              <a:spcBef>
                <a:spcPts val="600"/>
              </a:spcBef>
              <a:spcAft>
                <a:spcPts val="600"/>
              </a:spcAft>
              <a:defRPr/>
            </a:pPr>
            <a:r>
              <a:rPr lang="en-US" dirty="0" smtClean="0"/>
              <a:t>Nationally-owned </a:t>
            </a:r>
            <a:r>
              <a:rPr lang="en-US" dirty="0"/>
              <a:t>process help develop national capacity on measurement and </a:t>
            </a:r>
            <a:r>
              <a:rPr lang="en-US" dirty="0" smtClean="0"/>
              <a:t>assessment</a:t>
            </a:r>
          </a:p>
          <a:p>
            <a:pPr>
              <a:spcBef>
                <a:spcPts val="600"/>
              </a:spcBef>
              <a:spcAft>
                <a:spcPts val="600"/>
              </a:spcAft>
              <a:defRPr/>
            </a:pPr>
            <a:r>
              <a:rPr lang="en-US" dirty="0"/>
              <a:t>The assessment/measurement should engage multi-stakeholders at the country level</a:t>
            </a:r>
          </a:p>
          <a:p>
            <a:pPr lvl="1"/>
            <a:endParaRPr lang="en-GB" dirty="0"/>
          </a:p>
          <a:p>
            <a:endParaRPr lang="en-US" dirty="0"/>
          </a:p>
        </p:txBody>
      </p:sp>
    </p:spTree>
    <p:extLst>
      <p:ext uri="{BB962C8B-B14F-4D97-AF65-F5344CB8AC3E}">
        <p14:creationId xmlns:p14="http://schemas.microsoft.com/office/powerpoint/2010/main" val="2534119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Line 2"/>
          <p:cNvSpPr>
            <a:spLocks noChangeShapeType="1"/>
          </p:cNvSpPr>
          <p:nvPr/>
        </p:nvSpPr>
        <p:spPr bwMode="auto">
          <a:xfrm>
            <a:off x="304800" y="1524000"/>
            <a:ext cx="7162800" cy="0"/>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2854" name="Rectangle 6"/>
          <p:cNvSpPr>
            <a:spLocks noChangeArrowheads="1"/>
          </p:cNvSpPr>
          <p:nvPr/>
        </p:nvSpPr>
        <p:spPr bwMode="auto">
          <a:xfrm>
            <a:off x="533400" y="2057400"/>
            <a:ext cx="7696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80000"/>
              </a:lnSpc>
              <a:spcBef>
                <a:spcPct val="20000"/>
              </a:spcBef>
            </a:pPr>
            <a:endParaRPr lang="en-GB" i="1"/>
          </a:p>
        </p:txBody>
      </p:sp>
      <p:sp>
        <p:nvSpPr>
          <p:cNvPr id="18437" name="Text Box 7"/>
          <p:cNvSpPr txBox="1">
            <a:spLocks noChangeArrowheads="1"/>
          </p:cNvSpPr>
          <p:nvPr/>
        </p:nvSpPr>
        <p:spPr bwMode="auto">
          <a:xfrm>
            <a:off x="304800" y="306050"/>
            <a:ext cx="74676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Myriad Pro" pitchFamily="34" charset="0"/>
              </a:defRPr>
            </a:lvl1pPr>
            <a:lvl2pPr marL="742950" indent="-285750" eaLnBrk="0" hangingPunct="0">
              <a:defRPr sz="2400">
                <a:solidFill>
                  <a:schemeClr val="tx1"/>
                </a:solidFill>
                <a:latin typeface="Myriad Pro" pitchFamily="34" charset="0"/>
              </a:defRPr>
            </a:lvl2pPr>
            <a:lvl3pPr marL="1143000" indent="-228600" eaLnBrk="0" hangingPunct="0">
              <a:defRPr sz="2400">
                <a:solidFill>
                  <a:schemeClr val="tx1"/>
                </a:solidFill>
                <a:latin typeface="Myriad Pro" pitchFamily="34" charset="0"/>
              </a:defRPr>
            </a:lvl3pPr>
            <a:lvl4pPr marL="1600200" indent="-228600" eaLnBrk="0" hangingPunct="0">
              <a:defRPr sz="2400">
                <a:solidFill>
                  <a:schemeClr val="tx1"/>
                </a:solidFill>
                <a:latin typeface="Myriad Pro" pitchFamily="34" charset="0"/>
              </a:defRPr>
            </a:lvl4pPr>
            <a:lvl5pPr marL="2057400" indent="-228600" eaLnBrk="0" hangingPunct="0">
              <a:defRPr sz="2400">
                <a:solidFill>
                  <a:schemeClr val="tx1"/>
                </a:solidFill>
                <a:latin typeface="Myriad Pro" pitchFamily="34" charset="0"/>
              </a:defRPr>
            </a:lvl5pPr>
            <a:lvl6pPr marL="2514600" indent="-228600" eaLnBrk="0" fontAlgn="base" hangingPunct="0">
              <a:spcBef>
                <a:spcPct val="0"/>
              </a:spcBef>
              <a:spcAft>
                <a:spcPct val="0"/>
              </a:spcAft>
              <a:defRPr sz="2400">
                <a:solidFill>
                  <a:schemeClr val="tx1"/>
                </a:solidFill>
                <a:latin typeface="Myriad Pro" pitchFamily="34" charset="0"/>
              </a:defRPr>
            </a:lvl6pPr>
            <a:lvl7pPr marL="2971800" indent="-228600" eaLnBrk="0" fontAlgn="base" hangingPunct="0">
              <a:spcBef>
                <a:spcPct val="0"/>
              </a:spcBef>
              <a:spcAft>
                <a:spcPct val="0"/>
              </a:spcAft>
              <a:defRPr sz="2400">
                <a:solidFill>
                  <a:schemeClr val="tx1"/>
                </a:solidFill>
                <a:latin typeface="Myriad Pro" pitchFamily="34" charset="0"/>
              </a:defRPr>
            </a:lvl7pPr>
            <a:lvl8pPr marL="3429000" indent="-228600" eaLnBrk="0" fontAlgn="base" hangingPunct="0">
              <a:spcBef>
                <a:spcPct val="0"/>
              </a:spcBef>
              <a:spcAft>
                <a:spcPct val="0"/>
              </a:spcAft>
              <a:defRPr sz="2400">
                <a:solidFill>
                  <a:schemeClr val="tx1"/>
                </a:solidFill>
                <a:latin typeface="Myriad Pro" pitchFamily="34" charset="0"/>
              </a:defRPr>
            </a:lvl8pPr>
            <a:lvl9pPr marL="3886200" indent="-228600" eaLnBrk="0" fontAlgn="base" hangingPunct="0">
              <a:spcBef>
                <a:spcPct val="0"/>
              </a:spcBef>
              <a:spcAft>
                <a:spcPct val="0"/>
              </a:spcAft>
              <a:defRPr sz="2400">
                <a:solidFill>
                  <a:schemeClr val="tx1"/>
                </a:solidFill>
                <a:latin typeface="Myriad Pro" pitchFamily="34" charset="0"/>
              </a:defRPr>
            </a:lvl9pPr>
          </a:lstStyle>
          <a:p>
            <a:pPr eaLnBrk="1" hangingPunct="1">
              <a:spcBef>
                <a:spcPct val="50000"/>
              </a:spcBef>
            </a:pPr>
            <a:r>
              <a:rPr lang="en-GB" sz="4400" dirty="0">
                <a:solidFill>
                  <a:schemeClr val="accent2">
                    <a:lumMod val="75000"/>
                  </a:schemeClr>
                </a:solidFill>
                <a:latin typeface="+mj-lt"/>
              </a:rPr>
              <a:t>What kind of support is available from UNDP?</a:t>
            </a:r>
          </a:p>
        </p:txBody>
      </p:sp>
      <p:sp>
        <p:nvSpPr>
          <p:cNvPr id="8" name="Rectangle 3"/>
          <p:cNvSpPr txBox="1">
            <a:spLocks noChangeArrowheads="1"/>
          </p:cNvSpPr>
          <p:nvPr/>
        </p:nvSpPr>
        <p:spPr bwMode="auto">
          <a:xfrm>
            <a:off x="304800" y="1752600"/>
            <a:ext cx="5867400" cy="4876800"/>
          </a:xfrm>
          <a:prstGeom prst="rect">
            <a:avLst/>
          </a:prstGeom>
          <a:noFill/>
          <a:ln>
            <a:miter lim="800000"/>
            <a:headEnd/>
            <a:tailEnd/>
          </a:ln>
        </p:spPr>
        <p:txBody>
          <a:bodyPr/>
          <a:lstStyle/>
          <a:p>
            <a:pPr marL="342900" indent="-342900" eaLnBrk="0" hangingPunct="0">
              <a:spcBef>
                <a:spcPct val="20000"/>
              </a:spcBef>
              <a:buFontTx/>
              <a:buChar char="•"/>
              <a:defRPr/>
            </a:pPr>
            <a:r>
              <a:rPr lang="en-GB" sz="2400" kern="0" dirty="0"/>
              <a:t>UNDP Oslo Governance Centre: Provides  support (both advisory and financial)  for nationally owned assessments</a:t>
            </a:r>
          </a:p>
          <a:p>
            <a:pPr marL="342900" indent="-342900" eaLnBrk="0" hangingPunct="0">
              <a:spcBef>
                <a:spcPct val="20000"/>
              </a:spcBef>
              <a:buFont typeface="Arial" pitchFamily="34" charset="0"/>
              <a:buChar char="•"/>
              <a:defRPr/>
            </a:pPr>
            <a:r>
              <a:rPr lang="en-GB" sz="2400" kern="0" dirty="0"/>
              <a:t>UNDP Global Programme on Anti-Corruption for Development Effectiveness: </a:t>
            </a:r>
          </a:p>
          <a:p>
            <a:pPr marL="800100" lvl="1" indent="-342900" eaLnBrk="0" hangingPunct="0">
              <a:spcBef>
                <a:spcPct val="20000"/>
              </a:spcBef>
              <a:buFont typeface="Arial" pitchFamily="34" charset="0"/>
              <a:buChar char="•"/>
              <a:defRPr/>
            </a:pPr>
            <a:r>
              <a:rPr lang="en-GB" sz="2400" kern="0" dirty="0"/>
              <a:t>Has reviewed the tools, methodologies and good practices on anti-corruption in sectors</a:t>
            </a:r>
          </a:p>
          <a:p>
            <a:pPr marL="800100" lvl="1" indent="-342900" eaLnBrk="0" hangingPunct="0">
              <a:spcBef>
                <a:spcPct val="20000"/>
              </a:spcBef>
              <a:buFont typeface="Arial" pitchFamily="34" charset="0"/>
              <a:buChar char="•"/>
              <a:defRPr/>
            </a:pPr>
            <a:r>
              <a:rPr lang="en-GB" sz="2400" kern="0" dirty="0"/>
              <a:t>Will provide support to AC agencies to conduct “Integrity assessment”.</a:t>
            </a: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4052" y="2438400"/>
            <a:ext cx="2275548" cy="305184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pic>
        <p:nvPicPr>
          <p:cNvPr id="184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4111" y="266700"/>
            <a:ext cx="1768929" cy="29718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91826" y="3961867"/>
            <a:ext cx="1991214" cy="2880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44924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46285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Participatory Governance Assessments for REDD+ (PGAs)</a:t>
            </a:r>
          </a:p>
        </p:txBody>
      </p:sp>
      <p:sp>
        <p:nvSpPr>
          <p:cNvPr id="3" name="Content Placeholder 2"/>
          <p:cNvSpPr>
            <a:spLocks noGrp="1"/>
          </p:cNvSpPr>
          <p:nvPr>
            <p:ph idx="1"/>
          </p:nvPr>
        </p:nvSpPr>
        <p:spPr>
          <a:xfrm>
            <a:off x="457200" y="1935480"/>
            <a:ext cx="8229600" cy="4693920"/>
          </a:xfrm>
        </p:spPr>
        <p:txBody>
          <a:bodyPr>
            <a:normAutofit/>
          </a:bodyPr>
          <a:lstStyle/>
          <a:p>
            <a:r>
              <a:rPr lang="en-US" dirty="0"/>
              <a:t>A PGA is a participatory approach to develop governance data </a:t>
            </a:r>
            <a:endParaRPr lang="en-US" dirty="0" smtClean="0"/>
          </a:p>
          <a:p>
            <a:r>
              <a:rPr lang="en-US" dirty="0"/>
              <a:t>The PGA for REDD+ </a:t>
            </a:r>
            <a:r>
              <a:rPr lang="en-US" dirty="0" smtClean="0"/>
              <a:t>will contribute </a:t>
            </a:r>
            <a:r>
              <a:rPr lang="en-US" dirty="0"/>
              <a:t>to </a:t>
            </a:r>
            <a:r>
              <a:rPr lang="en-US" i="1" dirty="0"/>
              <a:t>the development of national systems providing relevant information on how safeguards are promoted, addressed and respected</a:t>
            </a:r>
            <a:r>
              <a:rPr lang="en-US" dirty="0"/>
              <a:t> as recommended in the Cancun Agreement</a:t>
            </a:r>
          </a:p>
          <a:p>
            <a:r>
              <a:rPr lang="en-US" dirty="0" smtClean="0"/>
              <a:t>In 2011, four PGAs launched in Indonesia</a:t>
            </a:r>
            <a:r>
              <a:rPr lang="en-US" dirty="0"/>
              <a:t>, Vietnam, Ecuador and </a:t>
            </a:r>
            <a:r>
              <a:rPr lang="en-US" dirty="0" smtClean="0"/>
              <a:t>Nigeria</a:t>
            </a:r>
          </a:p>
          <a:p>
            <a:pPr lvl="1"/>
            <a:r>
              <a:rPr lang="en-US" dirty="0" smtClean="0"/>
              <a:t>Anti-corruption strategy for REDD+, one of the thematic focus areas </a:t>
            </a:r>
            <a:endParaRPr lang="en-US" dirty="0"/>
          </a:p>
        </p:txBody>
      </p:sp>
    </p:spTree>
    <p:extLst>
      <p:ext uri="{BB962C8B-B14F-4D97-AF65-F5344CB8AC3E}">
        <p14:creationId xmlns:p14="http://schemas.microsoft.com/office/powerpoint/2010/main" val="10100973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221</TotalTime>
  <Words>1121</Words>
  <Application>Microsoft Office PowerPoint</Application>
  <PresentationFormat>On-screen Show (4:3)</PresentationFormat>
  <Paragraphs>165</Paragraphs>
  <Slides>11</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Flow</vt:lpstr>
      <vt:lpstr>Chart</vt:lpstr>
      <vt:lpstr>Measuring and Assessing Corruption: UNDP’s Experience  </vt:lpstr>
      <vt:lpstr>The Dilemma of Measuring Corruption</vt:lpstr>
      <vt:lpstr>What’s the value addition of measuring corruption?</vt:lpstr>
      <vt:lpstr>The mushrooming industry of indicators: Trying to measure perception, impact, existing gaps, integrity, enabling environment, etc.</vt:lpstr>
      <vt:lpstr>What’s the problem with the tools and methodologies, then?</vt:lpstr>
      <vt:lpstr>PowerPoint Presentation</vt:lpstr>
      <vt:lpstr>What’s UNDP Position on measuring corruption then?</vt:lpstr>
      <vt:lpstr>PowerPoint Presentation</vt:lpstr>
      <vt:lpstr>Participatory Governance Assessments for REDD+ (PGAs)</vt:lpstr>
      <vt:lpstr>Lessons:</vt:lpstr>
      <vt:lpstr>Thank you!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and assessing corruption: UNDP’s experience</dc:title>
  <dc:creator>Tsegaye Lemma</dc:creator>
  <cp:lastModifiedBy>UNDP</cp:lastModifiedBy>
  <cp:revision>11</cp:revision>
  <dcterms:created xsi:type="dcterms:W3CDTF">2012-04-22T21:37:12Z</dcterms:created>
  <dcterms:modified xsi:type="dcterms:W3CDTF">2012-04-25T08:17:16Z</dcterms:modified>
</cp:coreProperties>
</file>