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 id="2147483795" r:id="rId2"/>
    <p:sldMasterId id="2147483783" r:id="rId3"/>
    <p:sldMasterId id="2147483819" r:id="rId4"/>
    <p:sldMasterId id="2147483831" r:id="rId5"/>
    <p:sldMasterId id="2147483807" r:id="rId6"/>
    <p:sldMasterId id="2147483735" r:id="rId7"/>
    <p:sldMasterId id="2147483698" r:id="rId8"/>
    <p:sldMasterId id="2147483660" r:id="rId9"/>
    <p:sldMasterId id="2147483860" r:id="rId10"/>
  </p:sldMasterIdLst>
  <p:notesMasterIdLst>
    <p:notesMasterId r:id="rId52"/>
  </p:notesMasterIdLst>
  <p:handoutMasterIdLst>
    <p:handoutMasterId r:id="rId53"/>
  </p:handoutMasterIdLst>
  <p:sldIdLst>
    <p:sldId id="256" r:id="rId11"/>
    <p:sldId id="301" r:id="rId12"/>
    <p:sldId id="302" r:id="rId13"/>
    <p:sldId id="303" r:id="rId14"/>
    <p:sldId id="304" r:id="rId15"/>
    <p:sldId id="305" r:id="rId16"/>
    <p:sldId id="306" r:id="rId17"/>
    <p:sldId id="331" r:id="rId18"/>
    <p:sldId id="307" r:id="rId19"/>
    <p:sldId id="308" r:id="rId20"/>
    <p:sldId id="309" r:id="rId21"/>
    <p:sldId id="332"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24" r:id="rId35"/>
    <p:sldId id="359" r:id="rId36"/>
    <p:sldId id="360" r:id="rId37"/>
    <p:sldId id="358" r:id="rId38"/>
    <p:sldId id="259" r:id="rId39"/>
    <p:sldId id="346" r:id="rId40"/>
    <p:sldId id="296" r:id="rId41"/>
    <p:sldId id="347" r:id="rId42"/>
    <p:sldId id="349" r:id="rId43"/>
    <p:sldId id="361" r:id="rId44"/>
    <p:sldId id="353" r:id="rId45"/>
    <p:sldId id="355" r:id="rId46"/>
    <p:sldId id="354" r:id="rId47"/>
    <p:sldId id="299" r:id="rId48"/>
    <p:sldId id="365" r:id="rId49"/>
    <p:sldId id="300" r:id="rId50"/>
    <p:sldId id="29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56"/>
            <p14:sldId id="301"/>
            <p14:sldId id="302"/>
            <p14:sldId id="303"/>
            <p14:sldId id="304"/>
            <p14:sldId id="305"/>
            <p14:sldId id="306"/>
            <p14:sldId id="331"/>
            <p14:sldId id="307"/>
            <p14:sldId id="308"/>
            <p14:sldId id="309"/>
            <p14:sldId id="332"/>
            <p14:sldId id="334"/>
            <p14:sldId id="335"/>
            <p14:sldId id="336"/>
            <p14:sldId id="337"/>
            <p14:sldId id="338"/>
            <p14:sldId id="339"/>
            <p14:sldId id="340"/>
            <p14:sldId id="341"/>
            <p14:sldId id="342"/>
            <p14:sldId id="343"/>
            <p14:sldId id="344"/>
            <p14:sldId id="345"/>
            <p14:sldId id="324"/>
            <p14:sldId id="359"/>
            <p14:sldId id="360"/>
            <p14:sldId id="358"/>
            <p14:sldId id="259"/>
            <p14:sldId id="346"/>
            <p14:sldId id="296"/>
            <p14:sldId id="347"/>
            <p14:sldId id="349"/>
            <p14:sldId id="361"/>
            <p14:sldId id="353"/>
            <p14:sldId id="355"/>
            <p14:sldId id="354"/>
            <p14:sldId id="299"/>
            <p14:sldId id="365"/>
            <p14:sldId id="300"/>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76" autoAdjust="0"/>
  </p:normalViewPr>
  <p:slideViewPr>
    <p:cSldViewPr showGuides="1">
      <p:cViewPr varScale="1">
        <p:scale>
          <a:sx n="110" d="100"/>
          <a:sy n="110" d="100"/>
        </p:scale>
        <p:origin x="16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AppData\Local\Microsoft\Windows\Temporary%20Internet%20Files\Content.Outlook\7WOFDPEO\CHARTS%20FOR%20PEB%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AppData\Local\Microsoft\Windows\Temporary%20Internet%20Files\Content.Outlook\7WOFDPEO\CHARTS%20FOR%20PEB%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Total expenditure as at 15 August</a:t>
            </a:r>
            <a:r>
              <a:rPr lang="en-US" baseline="0"/>
              <a:t> </a:t>
            </a:r>
            <a:r>
              <a:rPr lang="en-US"/>
              <a:t>2014 as per the total project budget </a:t>
            </a:r>
          </a:p>
        </c:rich>
      </c:tx>
      <c:layout>
        <c:manualLayout>
          <c:xMode val="edge"/>
          <c:yMode val="edge"/>
          <c:x val="0.11262788267971356"/>
          <c:y val="1.409070698458038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tx>
                <c:rich>
                  <a:bodyPr/>
                  <a:lstStyle/>
                  <a:p>
                    <a:r>
                      <a:rPr lang="en-US" baseline="0"/>
                      <a:t>USD</a:t>
                    </a:r>
                    <a:fld id="{8DD0BB45-F2A0-4E33-BF19-5956F8A5ACE9}" type="VALUE">
                      <a:rPr lang="en-US" baseline="0"/>
                      <a:pPr/>
                      <a:t>[VALUE]</a:t>
                    </a:fld>
                    <a:endParaRPr lang="en-US" baseline="0"/>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r>
                      <a:rPr lang="en-US"/>
                      <a:t>USD </a:t>
                    </a:r>
                    <a:fld id="{8CC7DBA3-7B91-400B-A2DF-B6D37F6078CC}" type="VALUE">
                      <a:rPr lang="en-US"/>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'Chart 1'!$C$3:$C$6</c:f>
              <c:numCache>
                <c:formatCode>General</c:formatCode>
                <c:ptCount val="4"/>
                <c:pt idx="0" formatCode="_(* #,##0.00_);_(* \(#,##0.00\);_(* &quot;-&quot;??_);_(@_)">
                  <c:v>4000000</c:v>
                </c:pt>
                <c:pt idx="2" formatCode="#,##0.00">
                  <c:v>597823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Total expenditure as at 15 August 2014                   as per approved </a:t>
            </a:r>
            <a:r>
              <a:rPr lang="en-US" dirty="0" smtClean="0"/>
              <a:t>AWP for 2014 </a:t>
            </a:r>
            <a:r>
              <a:rPr lang="en-US" dirty="0"/>
              <a:t>(USD 1,269,500)</a:t>
            </a:r>
          </a:p>
          <a:p>
            <a:pPr>
              <a:defRPr/>
            </a:pP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tint val="58000"/>
                </a:schemeClr>
              </a:solidFill>
              <a:ln>
                <a:noFill/>
              </a:ln>
              <a:effectLst>
                <a:outerShdw blurRad="254000" sx="102000" sy="102000" algn="ctr" rotWithShape="0">
                  <a:prstClr val="black">
                    <a:alpha val="20000"/>
                  </a:prstClr>
                </a:outerShdw>
              </a:effectLst>
              <a:sp3d/>
            </c:spPr>
          </c:dPt>
          <c:dPt>
            <c:idx val="1"/>
            <c:bubble3D val="0"/>
            <c:spPr>
              <a:solidFill>
                <a:schemeClr val="accent6">
                  <a:tint val="86000"/>
                </a:schemeClr>
              </a:solidFill>
              <a:ln>
                <a:noFill/>
              </a:ln>
              <a:effectLst>
                <a:outerShdw blurRad="254000" sx="102000" sy="102000" algn="ctr" rotWithShape="0">
                  <a:prstClr val="black">
                    <a:alpha val="20000"/>
                  </a:prstClr>
                </a:outerShdw>
              </a:effectLst>
              <a:sp3d/>
            </c:spPr>
          </c:dPt>
          <c:dPt>
            <c:idx val="2"/>
            <c:bubble3D val="0"/>
            <c:spPr>
              <a:solidFill>
                <a:schemeClr val="accent6">
                  <a:shade val="86000"/>
                </a:schemeClr>
              </a:solidFill>
              <a:ln>
                <a:noFill/>
              </a:ln>
              <a:effectLst>
                <a:outerShdw blurRad="254000" sx="102000" sy="102000" algn="ctr" rotWithShape="0">
                  <a:prstClr val="black">
                    <a:alpha val="20000"/>
                  </a:prstClr>
                </a:outerShdw>
              </a:effectLst>
              <a:sp3d/>
            </c:spPr>
          </c:dPt>
          <c:dPt>
            <c:idx val="3"/>
            <c:bubble3D val="0"/>
            <c:spPr>
              <a:solidFill>
                <a:schemeClr val="accent6">
                  <a:shade val="58000"/>
                </a:schemeClr>
              </a:solidFill>
              <a:ln>
                <a:noFill/>
              </a:ln>
              <a:effectLst>
                <a:outerShdw blurRad="254000" sx="102000" sy="102000" algn="ctr" rotWithShape="0">
                  <a:prstClr val="black">
                    <a:alpha val="20000"/>
                  </a:prstClr>
                </a:outerShdw>
              </a:effectLst>
              <a:sp3d/>
            </c:spPr>
          </c:dPt>
          <c:dLbls>
            <c:dLbl>
              <c:idx val="0"/>
              <c:layout>
                <c:manualLayout>
                  <c:x val="3.8455076156416121E-2"/>
                  <c:y val="-0.11133012332946081"/>
                </c:manualLayout>
              </c:layout>
              <c:tx>
                <c:rich>
                  <a:bodyPr/>
                  <a:lstStyle/>
                  <a:p>
                    <a:fld id="{942AB3A5-6145-4FCD-AD53-606EB42C6F93}" type="VALUE">
                      <a:rPr lang="en-US"/>
                      <a:pPr/>
                      <a:t>[VALUE]</a:t>
                    </a:fld>
                    <a:r>
                      <a:rPr lang="en-US"/>
                      <a:t>%</a:t>
                    </a: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CB03EAF4-8C4E-46F1-9F59-0DA1CC11832A}" type="VALUE">
                      <a:rPr lang="en-US"/>
                      <a:pPr/>
                      <a:t>[VALUE]</a:t>
                    </a:fld>
                    <a:r>
                      <a:rPr lang="en-US" baseline="0"/>
                      <a:t>%</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'Chart 2'!$D$3:$D$6</c:f>
              <c:numCache>
                <c:formatCode>General</c:formatCode>
                <c:ptCount val="4"/>
                <c:pt idx="0" formatCode="_(* #,##0_);_(* \(#,##0\);_(* &quot;-&quot;??_);_(@_)">
                  <c:v>100</c:v>
                </c:pt>
                <c:pt idx="2" formatCode="#,##0">
                  <c:v>33.303190232374952</c:v>
                </c:pt>
              </c:numCache>
            </c:numRef>
          </c:val>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'Chart 3 '!$A$4</c:f>
              <c:strCache>
                <c:ptCount val="1"/>
                <c:pt idx="0">
                  <c:v>Total programme budget </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3 '!$B$2:$D$2</c:f>
              <c:strCache>
                <c:ptCount val="3"/>
                <c:pt idx="0">
                  <c:v>FAO</c:v>
                </c:pt>
                <c:pt idx="1">
                  <c:v>UNDP</c:v>
                </c:pt>
                <c:pt idx="2">
                  <c:v>UNEP</c:v>
                </c:pt>
              </c:strCache>
            </c:strRef>
          </c:cat>
          <c:val>
            <c:numRef>
              <c:f>'Chart 3 '!$B$4:$D$4</c:f>
              <c:numCache>
                <c:formatCode>_(* #,##0_);_(* \(#,##0\);_(* "-"??_);_(@_)</c:formatCode>
                <c:ptCount val="3"/>
                <c:pt idx="0">
                  <c:v>2578700</c:v>
                </c:pt>
                <c:pt idx="1">
                  <c:v>979050</c:v>
                </c:pt>
                <c:pt idx="2">
                  <c:v>442250</c:v>
                </c:pt>
              </c:numCache>
            </c:numRef>
          </c:val>
        </c:ser>
        <c:ser>
          <c:idx val="3"/>
          <c:order val="3"/>
          <c:tx>
            <c:strRef>
              <c:f>'Chart 3 '!$A$6</c:f>
              <c:strCache>
                <c:ptCount val="1"/>
                <c:pt idx="0">
                  <c:v>Total expenditure as at 15 August 2014</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3 '!$B$2:$D$2</c:f>
              <c:strCache>
                <c:ptCount val="3"/>
                <c:pt idx="0">
                  <c:v>FAO</c:v>
                </c:pt>
                <c:pt idx="1">
                  <c:v>UNDP</c:v>
                </c:pt>
                <c:pt idx="2">
                  <c:v>UNEP</c:v>
                </c:pt>
              </c:strCache>
            </c:strRef>
          </c:cat>
          <c:val>
            <c:numRef>
              <c:f>'Chart 3 '!$B$6:$D$6</c:f>
              <c:numCache>
                <c:formatCode>_(* #,##0_);_(* \(#,##0\);_(* "-"??_);_(@_)</c:formatCode>
                <c:ptCount val="3"/>
                <c:pt idx="0">
                  <c:v>502917</c:v>
                </c:pt>
                <c:pt idx="1">
                  <c:v>77584</c:v>
                </c:pt>
                <c:pt idx="2">
                  <c:v>17322</c:v>
                </c:pt>
              </c:numCache>
            </c:numRef>
          </c:val>
        </c:ser>
        <c:ser>
          <c:idx val="5"/>
          <c:order val="5"/>
          <c:tx>
            <c:strRef>
              <c:f>'Chart 3 '!$A$8</c:f>
              <c:strCache>
                <c:ptCount val="1"/>
                <c:pt idx="0">
                  <c:v>Approved budget as per  AWP 2014</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3 '!$B$2:$D$2</c:f>
              <c:strCache>
                <c:ptCount val="3"/>
                <c:pt idx="0">
                  <c:v>FAO</c:v>
                </c:pt>
                <c:pt idx="1">
                  <c:v>UNDP</c:v>
                </c:pt>
                <c:pt idx="2">
                  <c:v>UNEP</c:v>
                </c:pt>
              </c:strCache>
            </c:strRef>
          </c:cat>
          <c:val>
            <c:numRef>
              <c:f>'Chart 3 '!$B$8:$D$8</c:f>
              <c:numCache>
                <c:formatCode>_(* #,##0_);_(* \(#,##0\);_(* "-"??_);_(@_)</c:formatCode>
                <c:ptCount val="3"/>
                <c:pt idx="0">
                  <c:v>817500</c:v>
                </c:pt>
                <c:pt idx="1">
                  <c:v>284000</c:v>
                </c:pt>
                <c:pt idx="2">
                  <c:v>168000</c:v>
                </c:pt>
              </c:numCache>
            </c:numRef>
          </c:val>
        </c:ser>
        <c:ser>
          <c:idx val="7"/>
          <c:order val="7"/>
          <c:tx>
            <c:strRef>
              <c:f>'Chart 3 '!$A$10</c:f>
              <c:strCache>
                <c:ptCount val="1"/>
                <c:pt idx="0">
                  <c:v>Expenditure as per approved AWP 2014</c:v>
                </c:pt>
              </c:strCache>
            </c:strRef>
          </c:tx>
          <c:spPr>
            <a:solidFill>
              <a:schemeClr val="accent4">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3 '!$B$2:$D$2</c:f>
              <c:strCache>
                <c:ptCount val="3"/>
                <c:pt idx="0">
                  <c:v>FAO</c:v>
                </c:pt>
                <c:pt idx="1">
                  <c:v>UNDP</c:v>
                </c:pt>
                <c:pt idx="2">
                  <c:v>UNEP</c:v>
                </c:pt>
              </c:strCache>
            </c:strRef>
          </c:cat>
          <c:val>
            <c:numRef>
              <c:f>'Chart 3 '!$B$10:$D$10</c:f>
              <c:numCache>
                <c:formatCode>_(* #,##0_);_(* \(#,##0\);_(* "-"??_);_(@_)</c:formatCode>
                <c:ptCount val="3"/>
                <c:pt idx="0">
                  <c:v>338120</c:v>
                </c:pt>
                <c:pt idx="1">
                  <c:v>67342</c:v>
                </c:pt>
                <c:pt idx="2">
                  <c:v>17322</c:v>
                </c:pt>
              </c:numCache>
            </c:numRef>
          </c:val>
        </c:ser>
        <c:dLbls>
          <c:dLblPos val="outEnd"/>
          <c:showLegendKey val="0"/>
          <c:showVal val="1"/>
          <c:showCatName val="0"/>
          <c:showSerName val="0"/>
          <c:showPercent val="0"/>
          <c:showBubbleSize val="0"/>
        </c:dLbls>
        <c:gapWidth val="444"/>
        <c:overlap val="-90"/>
        <c:axId val="129784144"/>
        <c:axId val="188441544"/>
        <c:extLst>
          <c:ext xmlns:c15="http://schemas.microsoft.com/office/drawing/2012/chart" uri="{02D57815-91ED-43cb-92C2-25804820EDAC}">
            <c15:filteredBarSeries>
              <c15:ser>
                <c:idx val="0"/>
                <c:order val="0"/>
                <c:tx>
                  <c:strRef>
                    <c:extLst>
                      <c:ext uri="{02D57815-91ED-43cb-92C2-25804820EDAC}">
                        <c15:formulaRef>
                          <c15:sqref>'Chart 3 '!$A$3</c15:sqref>
                        </c15:formulaRef>
                      </c:ext>
                    </c:extLst>
                    <c:strCache>
                      <c:ptCount val="1"/>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'Chart 3 '!$B$2:$D$2</c15:sqref>
                        </c15:formulaRef>
                      </c:ext>
                    </c:extLst>
                    <c:strCache>
                      <c:ptCount val="3"/>
                      <c:pt idx="0">
                        <c:v>FAO</c:v>
                      </c:pt>
                      <c:pt idx="1">
                        <c:v>UNDP</c:v>
                      </c:pt>
                      <c:pt idx="2">
                        <c:v>UNEP</c:v>
                      </c:pt>
                    </c:strCache>
                  </c:strRef>
                </c:cat>
                <c:val>
                  <c:numRef>
                    <c:extLst>
                      <c:ext uri="{02D57815-91ED-43cb-92C2-25804820EDAC}">
                        <c15:formulaRef>
                          <c15:sqref>'Chart 3 '!$B$3:$D$3</c15:sqref>
                        </c15:formulaRef>
                      </c:ext>
                    </c:extLst>
                    <c:numCache>
                      <c:formatCode>General</c:formatCode>
                      <c:ptCount val="3"/>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'Chart 3 '!$A$5</c15:sqref>
                        </c15:formulaRef>
                      </c:ext>
                    </c:extLst>
                    <c:strCache>
                      <c:ptCount val="1"/>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'Chart 3 '!$B$2:$D$2</c15:sqref>
                        </c15:formulaRef>
                      </c:ext>
                    </c:extLst>
                    <c:strCache>
                      <c:ptCount val="3"/>
                      <c:pt idx="0">
                        <c:v>FAO</c:v>
                      </c:pt>
                      <c:pt idx="1">
                        <c:v>UNDP</c:v>
                      </c:pt>
                      <c:pt idx="2">
                        <c:v>UNEP</c:v>
                      </c:pt>
                    </c:strCache>
                  </c:strRef>
                </c:cat>
                <c:val>
                  <c:numRef>
                    <c:extLst xmlns:c15="http://schemas.microsoft.com/office/drawing/2012/chart">
                      <c:ext xmlns:c15="http://schemas.microsoft.com/office/drawing/2012/chart" uri="{02D57815-91ED-43cb-92C2-25804820EDAC}">
                        <c15:formulaRef>
                          <c15:sqref>'Chart 3 '!$B$5:$D$5</c15:sqref>
                        </c15:formulaRef>
                      </c:ext>
                    </c:extLst>
                    <c:numCache>
                      <c:formatCode>General</c:formatCode>
                      <c:ptCount val="3"/>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'Chart 3 '!$A$7</c15:sqref>
                        </c15:formulaRef>
                      </c:ext>
                    </c:extLst>
                    <c:strCache>
                      <c:ptCount val="1"/>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'Chart 3 '!$B$2:$D$2</c15:sqref>
                        </c15:formulaRef>
                      </c:ext>
                    </c:extLst>
                    <c:strCache>
                      <c:ptCount val="3"/>
                      <c:pt idx="0">
                        <c:v>FAO</c:v>
                      </c:pt>
                      <c:pt idx="1">
                        <c:v>UNDP</c:v>
                      </c:pt>
                      <c:pt idx="2">
                        <c:v>UNEP</c:v>
                      </c:pt>
                    </c:strCache>
                  </c:strRef>
                </c:cat>
                <c:val>
                  <c:numRef>
                    <c:extLst xmlns:c15="http://schemas.microsoft.com/office/drawing/2012/chart">
                      <c:ext xmlns:c15="http://schemas.microsoft.com/office/drawing/2012/chart" uri="{02D57815-91ED-43cb-92C2-25804820EDAC}">
                        <c15:formulaRef>
                          <c15:sqref>'Chart 3 '!$B$7:$D$7</c15:sqref>
                        </c15:formulaRef>
                      </c:ext>
                    </c:extLst>
                    <c:numCache>
                      <c:formatCode>General</c:formatCode>
                      <c:ptCount val="3"/>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'Chart 3 '!$A$9</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'Chart 3 '!$B$2:$D$2</c15:sqref>
                        </c15:formulaRef>
                      </c:ext>
                    </c:extLst>
                    <c:strCache>
                      <c:ptCount val="3"/>
                      <c:pt idx="0">
                        <c:v>FAO</c:v>
                      </c:pt>
                      <c:pt idx="1">
                        <c:v>UNDP</c:v>
                      </c:pt>
                      <c:pt idx="2">
                        <c:v>UNEP</c:v>
                      </c:pt>
                    </c:strCache>
                  </c:strRef>
                </c:cat>
                <c:val>
                  <c:numRef>
                    <c:extLst xmlns:c15="http://schemas.microsoft.com/office/drawing/2012/chart">
                      <c:ext xmlns:c15="http://schemas.microsoft.com/office/drawing/2012/chart" uri="{02D57815-91ED-43cb-92C2-25804820EDAC}">
                        <c15:formulaRef>
                          <c15:sqref>'Chart 3 '!$B$9:$D$9</c15:sqref>
                        </c15:formulaRef>
                      </c:ext>
                    </c:extLst>
                    <c:numCache>
                      <c:formatCode>General</c:formatCode>
                      <c:ptCount val="3"/>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'Chart 3 '!$A$11</c15:sqref>
                        </c15:formulaRef>
                      </c:ext>
                    </c:extLst>
                    <c:strCache>
                      <c:ptCount val="1"/>
                    </c:strCache>
                  </c:strRef>
                </c:tx>
                <c:spPr>
                  <a:solidFill>
                    <a:schemeClr val="accent6">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'Chart 3 '!$B$2:$D$2</c15:sqref>
                        </c15:formulaRef>
                      </c:ext>
                    </c:extLst>
                    <c:strCache>
                      <c:ptCount val="3"/>
                      <c:pt idx="0">
                        <c:v>FAO</c:v>
                      </c:pt>
                      <c:pt idx="1">
                        <c:v>UNDP</c:v>
                      </c:pt>
                      <c:pt idx="2">
                        <c:v>UNEP</c:v>
                      </c:pt>
                    </c:strCache>
                  </c:strRef>
                </c:cat>
                <c:val>
                  <c:numRef>
                    <c:extLst xmlns:c15="http://schemas.microsoft.com/office/drawing/2012/chart">
                      <c:ext xmlns:c15="http://schemas.microsoft.com/office/drawing/2012/chart" uri="{02D57815-91ED-43cb-92C2-25804820EDAC}">
                        <c15:formulaRef>
                          <c15:sqref>'Chart 3 '!$B$11:$D$11</c15:sqref>
                        </c15:formulaRef>
                      </c:ext>
                    </c:extLst>
                    <c:numCache>
                      <c:formatCode>General</c:formatCode>
                      <c:ptCount val="3"/>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'Chart 3 '!$A$12</c15:sqref>
                        </c15:formulaRef>
                      </c:ext>
                    </c:extLst>
                    <c:strCache>
                      <c:ptCount val="1"/>
                    </c:strCache>
                  </c:strRef>
                </c:tx>
                <c:spPr>
                  <a:solidFill>
                    <a:schemeClr val="accent2">
                      <a:lumMod val="8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'Chart 3 '!$B$2:$D$2</c15:sqref>
                        </c15:formulaRef>
                      </c:ext>
                    </c:extLst>
                    <c:strCache>
                      <c:ptCount val="3"/>
                      <c:pt idx="0">
                        <c:v>FAO</c:v>
                      </c:pt>
                      <c:pt idx="1">
                        <c:v>UNDP</c:v>
                      </c:pt>
                      <c:pt idx="2">
                        <c:v>UNEP</c:v>
                      </c:pt>
                    </c:strCache>
                  </c:strRef>
                </c:cat>
                <c:val>
                  <c:numRef>
                    <c:extLst xmlns:c15="http://schemas.microsoft.com/office/drawing/2012/chart">
                      <c:ext xmlns:c15="http://schemas.microsoft.com/office/drawing/2012/chart" uri="{02D57815-91ED-43cb-92C2-25804820EDAC}">
                        <c15:formulaRef>
                          <c15:sqref>'Chart 3 '!$B$12:$D$12</c15:sqref>
                        </c15:formulaRef>
                      </c:ext>
                    </c:extLst>
                    <c:numCache>
                      <c:formatCode>General</c:formatCode>
                      <c:ptCount val="3"/>
                    </c:numCache>
                  </c:numRef>
                </c:val>
              </c15:ser>
            </c15:filteredBarSeries>
          </c:ext>
        </c:extLst>
      </c:barChart>
      <c:catAx>
        <c:axId val="129784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65000"/>
                    <a:lumOff val="35000"/>
                  </a:schemeClr>
                </a:solidFill>
                <a:latin typeface="+mn-lt"/>
                <a:ea typeface="+mn-ea"/>
                <a:cs typeface="+mn-cs"/>
              </a:defRPr>
            </a:pPr>
            <a:endParaRPr lang="en-US"/>
          </a:p>
        </c:txPr>
        <c:crossAx val="188441544"/>
        <c:crosses val="autoZero"/>
        <c:auto val="1"/>
        <c:lblAlgn val="ctr"/>
        <c:lblOffset val="100"/>
        <c:noMultiLvlLbl val="0"/>
      </c:catAx>
      <c:valAx>
        <c:axId val="188441544"/>
        <c:scaling>
          <c:orientation val="minMax"/>
        </c:scaling>
        <c:delete val="1"/>
        <c:axPos val="l"/>
        <c:numFmt formatCode="_(* #,##0_);_(* \(#,##0\);_(* &quot;-&quot;??_);_(@_)" sourceLinked="1"/>
        <c:majorTickMark val="none"/>
        <c:minorTickMark val="none"/>
        <c:tickLblPos val="nextTo"/>
        <c:crossAx val="129784144"/>
        <c:crosses val="autoZero"/>
        <c:crossBetween val="between"/>
      </c:valAx>
      <c:spPr>
        <a:solidFill>
          <a:schemeClr val="dk1"/>
        </a:solidFill>
        <a:ln w="19050" cap="flat" cmpd="sng" algn="ctr">
          <a:solidFill>
            <a:schemeClr val="lt1"/>
          </a:solidFill>
          <a:prstDash val="solid"/>
          <a:miter lim="800000"/>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Expenditure</a:t>
            </a:r>
            <a:r>
              <a:rPr lang="en-US" sz="2000" b="1" baseline="0" dirty="0"/>
              <a:t> by agencies in 2013 &amp; 2014</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'Chart 4'!$B$3:$B$4</c:f>
              <c:strCache>
                <c:ptCount val="2"/>
                <c:pt idx="0">
                  <c:v> FAO [2,578,700 USD]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4'!$A$5:$A$7</c:f>
              <c:strCache>
                <c:ptCount val="3"/>
                <c:pt idx="0">
                  <c:v>Expenditure - 2013</c:v>
                </c:pt>
                <c:pt idx="2">
                  <c:v>Expenditure - 2014</c:v>
                </c:pt>
              </c:strCache>
            </c:strRef>
          </c:cat>
          <c:val>
            <c:numRef>
              <c:f>'Chart 4'!$B$5:$B$7</c:f>
              <c:numCache>
                <c:formatCode>General</c:formatCode>
                <c:ptCount val="3"/>
                <c:pt idx="0" formatCode="_(* #,##0_);_(* \(#,##0\);_(* &quot;-&quot;??_);_(@_)">
                  <c:v>164797</c:v>
                </c:pt>
                <c:pt idx="2" formatCode="_(* #,##0_);_(* \(#,##0\);_(* &quot;-&quot;??_);_(@_)">
                  <c:v>338120</c:v>
                </c:pt>
              </c:numCache>
            </c:numRef>
          </c:val>
        </c:ser>
        <c:ser>
          <c:idx val="1"/>
          <c:order val="1"/>
          <c:tx>
            <c:strRef>
              <c:f>'Chart 4'!$C$3:$C$4</c:f>
              <c:strCache>
                <c:ptCount val="2"/>
                <c:pt idx="0">
                  <c:v>UNDP [979,050 USD]</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4'!$A$5:$A$7</c:f>
              <c:strCache>
                <c:ptCount val="3"/>
                <c:pt idx="0">
                  <c:v>Expenditure - 2013</c:v>
                </c:pt>
                <c:pt idx="2">
                  <c:v>Expenditure - 2014</c:v>
                </c:pt>
              </c:strCache>
            </c:strRef>
          </c:cat>
          <c:val>
            <c:numRef>
              <c:f>'Chart 4'!$C$5:$C$7</c:f>
              <c:numCache>
                <c:formatCode>General</c:formatCode>
                <c:ptCount val="3"/>
                <c:pt idx="0" formatCode="_(* #,##0_);_(* \(#,##0\);_(* &quot;-&quot;??_);_(@_)">
                  <c:v>10242</c:v>
                </c:pt>
                <c:pt idx="2" formatCode="_(* #,##0_);_(* \(#,##0\);_(* &quot;-&quot;??_);_(@_)">
                  <c:v>67342</c:v>
                </c:pt>
              </c:numCache>
            </c:numRef>
          </c:val>
        </c:ser>
        <c:ser>
          <c:idx val="2"/>
          <c:order val="2"/>
          <c:tx>
            <c:strRef>
              <c:f>'Chart 4'!$D$3:$D$4</c:f>
              <c:strCache>
                <c:ptCount val="2"/>
                <c:pt idx="0">
                  <c:v>UNEP [442,250 USD]</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4'!$A$5:$A$7</c:f>
              <c:strCache>
                <c:ptCount val="3"/>
                <c:pt idx="0">
                  <c:v>Expenditure - 2013</c:v>
                </c:pt>
                <c:pt idx="2">
                  <c:v>Expenditure - 2014</c:v>
                </c:pt>
              </c:strCache>
            </c:strRef>
          </c:cat>
          <c:val>
            <c:numRef>
              <c:f>'Chart 4'!$D$5:$D$7</c:f>
              <c:numCache>
                <c:formatCode>General</c:formatCode>
                <c:ptCount val="3"/>
                <c:pt idx="0">
                  <c:v>0</c:v>
                </c:pt>
                <c:pt idx="2" formatCode="_(* #,##0_);_(* \(#,##0\);_(* &quot;-&quot;??_);_(@_)">
                  <c:v>17322</c:v>
                </c:pt>
              </c:numCache>
            </c:numRef>
          </c:val>
        </c:ser>
        <c:dLbls>
          <c:showLegendKey val="0"/>
          <c:showVal val="0"/>
          <c:showCatName val="0"/>
          <c:showSerName val="0"/>
          <c:showPercent val="0"/>
          <c:showBubbleSize val="0"/>
        </c:dLbls>
        <c:gapWidth val="150"/>
        <c:shape val="box"/>
        <c:axId val="59600048"/>
        <c:axId val="188218688"/>
        <c:axId val="188428320"/>
      </c:bar3DChart>
      <c:catAx>
        <c:axId val="59600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218688"/>
        <c:crosses val="autoZero"/>
        <c:auto val="1"/>
        <c:lblAlgn val="ctr"/>
        <c:lblOffset val="100"/>
        <c:noMultiLvlLbl val="0"/>
      </c:catAx>
      <c:valAx>
        <c:axId val="1882186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00048"/>
        <c:crosses val="autoZero"/>
        <c:crossBetween val="between"/>
      </c:valAx>
      <c:serAx>
        <c:axId val="188428320"/>
        <c:scaling>
          <c:orientation val="minMax"/>
        </c:scaling>
        <c:delete val="1"/>
        <c:axPos val="b"/>
        <c:majorTickMark val="none"/>
        <c:minorTickMark val="none"/>
        <c:tickLblPos val="nextTo"/>
        <c:crossAx val="18821868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FC5A058-D4C7-48CB-AEF9-C9740E38AB58}" type="datetimeFigureOut">
              <a:rPr lang="en-US" smtClean="0"/>
              <a:t>9/18/2014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D3EDCA-11DD-448F-96BA-EED9DBD60A4E}" type="slidenum">
              <a:rPr lang="en-US" smtClean="0"/>
              <a:t>‹#›</a:t>
            </a:fld>
            <a:endParaRPr lang="en-US"/>
          </a:p>
        </p:txBody>
      </p:sp>
    </p:spTree>
    <p:extLst>
      <p:ext uri="{BB962C8B-B14F-4D97-AF65-F5344CB8AC3E}">
        <p14:creationId xmlns:p14="http://schemas.microsoft.com/office/powerpoint/2010/main" val="2174877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B7F520-64C4-4DFE-B4EF-5186ADE423B5}" type="datetimeFigureOut">
              <a:rPr lang="en-US" smtClean="0"/>
              <a:t>9/18/2014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AD23F3-BC3A-4105-A484-A1622B42E7D9}" type="slidenum">
              <a:rPr lang="en-US" smtClean="0"/>
              <a:t>‹#›</a:t>
            </a:fld>
            <a:endParaRPr lang="en-US"/>
          </a:p>
        </p:txBody>
      </p:sp>
    </p:spTree>
    <p:extLst>
      <p:ext uri="{BB962C8B-B14F-4D97-AF65-F5344CB8AC3E}">
        <p14:creationId xmlns:p14="http://schemas.microsoft.com/office/powerpoint/2010/main" val="193937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8601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6922797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668703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42629819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val="33280882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7666466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098067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5509334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9165643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5475572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6471008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402049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039344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30865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3785770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95109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904339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2331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7909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583426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17039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88524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585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878599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2562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178049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8923638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477200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10393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170246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1096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732068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478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540638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66397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27478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22368955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2015035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73697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921562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29180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828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256699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31464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7195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053233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45063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6437210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53118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89172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661607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8613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48296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71275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4340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6057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719783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341805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95598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15483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4024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766109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0101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937301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083482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0959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50638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98100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00052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5720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72857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17800466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516326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76824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97120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431886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473244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995841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1701336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731664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779590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218149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25487964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872819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25136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24004564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217879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743379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3358748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150629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160700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641779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39167255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3433852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801826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77666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705219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9618439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090095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102003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1824015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10717814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2790275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2878832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274372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456388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153134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8.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4.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jpe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4.jpeg"/><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sp>
        <p:nvSpPr>
          <p:cNvPr id="12" name="Rectangle 11"/>
          <p:cNvSpPr/>
          <p:nvPr userDrawn="1"/>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grpSp>
        <p:nvGrpSpPr>
          <p:cNvPr id="19" name="Group 18"/>
          <p:cNvGrpSpPr/>
          <p:nvPr userDrawn="1"/>
        </p:nvGrpSpPr>
        <p:grpSpPr>
          <a:xfrm>
            <a:off x="3352800" y="381000"/>
            <a:ext cx="2362200" cy="720182"/>
            <a:chOff x="3352800" y="381000"/>
            <a:chExt cx="2362200" cy="720182"/>
          </a:xfrm>
        </p:grpSpPr>
        <p:pic>
          <p:nvPicPr>
            <p:cNvPr id="20" name="Picture 2" descr="C:\Users\Puzzilli\Desktop\FD Logo.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21" name="TextBox 20"/>
            <p:cNvSpPr txBox="1"/>
            <p:nvPr userDrawn="1"/>
          </p:nvSpPr>
          <p:spPr>
            <a:xfrm>
              <a:off x="3352800" y="914400"/>
              <a:ext cx="2362200" cy="186782"/>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Forestry Department, Sri Lanka</a:t>
              </a:r>
              <a:endParaRPr lang="en-US" sz="800" dirty="0"/>
            </a:p>
          </p:txBody>
        </p:sp>
      </p:grpSp>
    </p:spTree>
    <p:extLst>
      <p:ext uri="{BB962C8B-B14F-4D97-AF65-F5344CB8AC3E}">
        <p14:creationId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508636"/>
            <a:ext cx="1864785" cy="548640"/>
          </a:xfrm>
          <a:prstGeom prst="rect">
            <a:avLst/>
          </a:prstGeom>
        </p:spPr>
      </p:pic>
      <p:sp>
        <p:nvSpPr>
          <p:cNvPr id="8" name="Rectangle 7"/>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grpSp>
        <p:nvGrpSpPr>
          <p:cNvPr id="12" name="Group 11"/>
          <p:cNvGrpSpPr/>
          <p:nvPr userDrawn="1"/>
        </p:nvGrpSpPr>
        <p:grpSpPr>
          <a:xfrm>
            <a:off x="3352800" y="381000"/>
            <a:ext cx="2362200" cy="805269"/>
            <a:chOff x="3352800" y="381000"/>
            <a:chExt cx="2362200" cy="805269"/>
          </a:xfrm>
        </p:grpSpPr>
        <p:pic>
          <p:nvPicPr>
            <p:cNvPr id="13" name="Picture 2" descr="C:\Users\Puzzilli\Desktop\FD Logo.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14" name="TextBox 13"/>
            <p:cNvSpPr txBox="1"/>
            <p:nvPr userDrawn="1"/>
          </p:nvSpPr>
          <p:spPr>
            <a:xfrm>
              <a:off x="3352800" y="914400"/>
              <a:ext cx="2362200" cy="271869"/>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 Department</a:t>
              </a:r>
            </a:p>
            <a:p>
              <a:pPr algn="ctr">
                <a:lnSpc>
                  <a:spcPts val="700"/>
                </a:lnSpc>
              </a:pPr>
              <a:r>
                <a:rPr lang="en-US" sz="800" kern="1200" dirty="0" smtClean="0">
                  <a:solidFill>
                    <a:schemeClr val="tx1"/>
                  </a:solidFill>
                  <a:latin typeface="+mn-lt"/>
                  <a:ea typeface="+mn-ea"/>
                  <a:cs typeface="+mn-cs"/>
                </a:rPr>
                <a:t>Sri Lanka</a:t>
              </a:r>
              <a:endParaRPr lang="en-US" sz="800" dirty="0"/>
            </a:p>
          </p:txBody>
        </p:sp>
      </p:grpSp>
    </p:spTree>
    <p:extLst>
      <p:ext uri="{BB962C8B-B14F-4D97-AF65-F5344CB8AC3E}">
        <p14:creationId xmlns:p14="http://schemas.microsoft.com/office/powerpoint/2010/main" val="422948121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grpSp>
        <p:nvGrpSpPr>
          <p:cNvPr id="17" name="Group 16"/>
          <p:cNvGrpSpPr/>
          <p:nvPr userDrawn="1"/>
        </p:nvGrpSpPr>
        <p:grpSpPr>
          <a:xfrm>
            <a:off x="3352800" y="381000"/>
            <a:ext cx="2362200" cy="720182"/>
            <a:chOff x="3352800" y="381000"/>
            <a:chExt cx="2362200" cy="720182"/>
          </a:xfrm>
        </p:grpSpPr>
        <p:pic>
          <p:nvPicPr>
            <p:cNvPr id="18" name="Picture 2" descr="C:\Users\Puzzilli\Desktop\FD Logo.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19" name="TextBox 18"/>
            <p:cNvSpPr txBox="1"/>
            <p:nvPr userDrawn="1"/>
          </p:nvSpPr>
          <p:spPr>
            <a:xfrm>
              <a:off x="3352800" y="914400"/>
              <a:ext cx="2362200" cy="186782"/>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Forestry Department, Sri Lanka</a:t>
              </a:r>
              <a:endParaRPr lang="en-US" sz="800" dirty="0"/>
            </a:p>
          </p:txBody>
        </p:sp>
      </p:grpSp>
    </p:spTree>
    <p:extLst>
      <p:ext uri="{BB962C8B-B14F-4D97-AF65-F5344CB8AC3E}">
        <p14:creationId xmlns:p14="http://schemas.microsoft.com/office/powerpoint/2010/main"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052" r="1"/>
          <a:stretch/>
        </p:blipFill>
        <p:spPr>
          <a:xfrm>
            <a:off x="2130714" y="5357885"/>
            <a:ext cx="7013285" cy="241451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0714" y="457200"/>
            <a:ext cx="84078" cy="5669280"/>
          </a:xfrm>
          <a:prstGeom prst="rect">
            <a:avLst/>
          </a:prstGeom>
        </p:spPr>
      </p:pic>
      <p:sp>
        <p:nvSpPr>
          <p:cNvPr id="11" name="Rectangle 10"/>
          <p:cNvSpPr/>
          <p:nvPr userDrawn="1"/>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grpSp>
        <p:nvGrpSpPr>
          <p:cNvPr id="19" name="Group 18"/>
          <p:cNvGrpSpPr/>
          <p:nvPr userDrawn="1"/>
        </p:nvGrpSpPr>
        <p:grpSpPr>
          <a:xfrm>
            <a:off x="3352800" y="381000"/>
            <a:ext cx="2362200" cy="720182"/>
            <a:chOff x="3352800" y="381000"/>
            <a:chExt cx="2362200" cy="720182"/>
          </a:xfrm>
        </p:grpSpPr>
        <p:pic>
          <p:nvPicPr>
            <p:cNvPr id="20" name="Picture 2" descr="C:\Users\Puzzilli\Desktop\FD Logo.jpg"/>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21" name="TextBox 20"/>
            <p:cNvSpPr txBox="1"/>
            <p:nvPr userDrawn="1"/>
          </p:nvSpPr>
          <p:spPr>
            <a:xfrm>
              <a:off x="3352800" y="914400"/>
              <a:ext cx="2362200" cy="186782"/>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Forestry Department, Sri Lanka</a:t>
              </a:r>
              <a:endParaRPr lang="en-US" sz="800" dirty="0"/>
            </a:p>
          </p:txBody>
        </p:sp>
      </p:grpSp>
    </p:spTree>
    <p:extLst>
      <p:ext uri="{BB962C8B-B14F-4D97-AF65-F5344CB8AC3E}">
        <p14:creationId xmlns:p14="http://schemas.microsoft.com/office/powerpoint/2010/main"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106" y="457200"/>
            <a:ext cx="1645920" cy="484247"/>
          </a:xfrm>
          <a:prstGeom prst="rect">
            <a:avLst/>
          </a:prstGeom>
        </p:spPr>
      </p:pic>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grpSp>
        <p:nvGrpSpPr>
          <p:cNvPr id="18" name="Group 17"/>
          <p:cNvGrpSpPr/>
          <p:nvPr userDrawn="1"/>
        </p:nvGrpSpPr>
        <p:grpSpPr>
          <a:xfrm>
            <a:off x="3352800" y="381000"/>
            <a:ext cx="2362200" cy="720182"/>
            <a:chOff x="3352800" y="381000"/>
            <a:chExt cx="2362200" cy="720182"/>
          </a:xfrm>
        </p:grpSpPr>
        <p:pic>
          <p:nvPicPr>
            <p:cNvPr id="19" name="Picture 2" descr="C:\Users\Puzzilli\Desktop\FD Logo.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20" name="TextBox 19"/>
            <p:cNvSpPr txBox="1"/>
            <p:nvPr userDrawn="1"/>
          </p:nvSpPr>
          <p:spPr>
            <a:xfrm>
              <a:off x="3352800" y="914400"/>
              <a:ext cx="2362200" cy="186782"/>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Forestry Department, Sri Lanka</a:t>
              </a:r>
              <a:endParaRPr lang="en-US" sz="800" dirty="0"/>
            </a:p>
          </p:txBody>
        </p:sp>
      </p:grpSp>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106" y="457200"/>
            <a:ext cx="1645920" cy="484247"/>
          </a:xfrm>
          <a:prstGeom prst="rect">
            <a:avLst/>
          </a:prstGeom>
        </p:spPr>
      </p:pic>
      <p:sp>
        <p:nvSpPr>
          <p:cNvPr id="13" name="Rectangle 12"/>
          <p:cNvSpPr/>
          <p:nvPr userDrawn="1"/>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grpSp>
        <p:nvGrpSpPr>
          <p:cNvPr id="17" name="Group 16"/>
          <p:cNvGrpSpPr/>
          <p:nvPr userDrawn="1"/>
        </p:nvGrpSpPr>
        <p:grpSpPr>
          <a:xfrm>
            <a:off x="3352800" y="381000"/>
            <a:ext cx="2362200" cy="720182"/>
            <a:chOff x="3352800" y="381000"/>
            <a:chExt cx="2362200" cy="720182"/>
          </a:xfrm>
        </p:grpSpPr>
        <p:pic>
          <p:nvPicPr>
            <p:cNvPr id="18" name="Picture 2" descr="C:\Users\Puzzilli\Desktop\FD Logo.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19" name="TextBox 18"/>
            <p:cNvSpPr txBox="1"/>
            <p:nvPr userDrawn="1"/>
          </p:nvSpPr>
          <p:spPr>
            <a:xfrm>
              <a:off x="3352800" y="914400"/>
              <a:ext cx="2362200" cy="186782"/>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Forestry Department, Sri Lanka</a:t>
              </a:r>
              <a:endParaRPr lang="en-US" sz="800" dirty="0"/>
            </a:p>
          </p:txBody>
        </p:sp>
      </p:grpSp>
    </p:spTree>
    <p:extLst>
      <p:ext uri="{BB962C8B-B14F-4D97-AF65-F5344CB8AC3E}">
        <p14:creationId xmlns:p14="http://schemas.microsoft.com/office/powerpoint/2010/main"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userDrawn="1"/>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630"/>
          <a:stretch/>
        </p:blipFill>
        <p:spPr>
          <a:xfrm>
            <a:off x="2214792" y="5562600"/>
            <a:ext cx="7157808" cy="246888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0714" y="457200"/>
            <a:ext cx="84078" cy="5669280"/>
          </a:xfrm>
          <a:prstGeom prst="rect">
            <a:avLst/>
          </a:prstGeom>
        </p:spPr>
      </p:pic>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grpSp>
        <p:nvGrpSpPr>
          <p:cNvPr id="15" name="Group 14"/>
          <p:cNvGrpSpPr/>
          <p:nvPr userDrawn="1"/>
        </p:nvGrpSpPr>
        <p:grpSpPr>
          <a:xfrm>
            <a:off x="3352800" y="381000"/>
            <a:ext cx="2362200" cy="720182"/>
            <a:chOff x="3352800" y="381000"/>
            <a:chExt cx="2362200" cy="720182"/>
          </a:xfrm>
        </p:grpSpPr>
        <p:pic>
          <p:nvPicPr>
            <p:cNvPr id="16" name="Picture 2" descr="C:\Users\Puzzilli\Desktop\FD Logo.jpg"/>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4212000" y="381000"/>
              <a:ext cx="592457" cy="609600"/>
            </a:xfrm>
            <a:prstGeom prst="rect">
              <a:avLst/>
            </a:prstGeom>
            <a:noFill/>
          </p:spPr>
        </p:pic>
        <p:sp>
          <p:nvSpPr>
            <p:cNvPr id="17" name="TextBox 16"/>
            <p:cNvSpPr txBox="1"/>
            <p:nvPr userDrawn="1"/>
          </p:nvSpPr>
          <p:spPr>
            <a:xfrm>
              <a:off x="3352800" y="914400"/>
              <a:ext cx="2362200" cy="186782"/>
            </a:xfrm>
            <a:prstGeom prst="rect">
              <a:avLst/>
            </a:prstGeom>
            <a:noFill/>
          </p:spPr>
          <p:txBody>
            <a:bodyPr wrap="square" rtlCol="0">
              <a:spAutoFit/>
            </a:bodyPr>
            <a:lstStyle/>
            <a:p>
              <a:pPr algn="ctr">
                <a:lnSpc>
                  <a:spcPts val="700"/>
                </a:lnSpc>
              </a:pPr>
              <a:r>
                <a:rPr lang="en-US" sz="800" kern="1200" dirty="0" smtClean="0">
                  <a:solidFill>
                    <a:schemeClr val="tx1"/>
                  </a:solidFill>
                  <a:latin typeface="+mn-lt"/>
                  <a:ea typeface="+mn-ea"/>
                  <a:cs typeface="+mn-cs"/>
                </a:rPr>
                <a:t>Forestry Department, Sri Lanka</a:t>
              </a:r>
              <a:endParaRPr lang="en-US" sz="800" dirty="0"/>
            </a:p>
          </p:txBody>
        </p:sp>
      </p:grpSp>
    </p:spTree>
    <p:extLst>
      <p:ext uri="{BB962C8B-B14F-4D97-AF65-F5344CB8AC3E}">
        <p14:creationId xmlns:p14="http://schemas.microsoft.com/office/powerpoint/2010/main"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p14="http://schemas.microsoft.com/office/powerpoint/2010/main"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p14="http://schemas.microsoft.com/office/powerpoint/2010/main"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p14="http://schemas.microsoft.com/office/powerpoint/2010/main"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hyperlink" Target="http://www.un-redd.org/" TargetMode="Externa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hyperlink" Target="Presentation%20%20%20-%20Institutional%20Review%20-%20PEB%204.pptx" TargetMode="Externa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0482"/>
            <a:ext cx="9144000" cy="5143500"/>
          </a:xfrm>
          <a:prstGeom prst="rect">
            <a:avLst/>
          </a:prstGeom>
        </p:spPr>
      </p:pic>
      <p:sp>
        <p:nvSpPr>
          <p:cNvPr id="3" name="Subtitle 2"/>
          <p:cNvSpPr>
            <a:spLocks noGrp="1"/>
          </p:cNvSpPr>
          <p:nvPr>
            <p:ph type="subTitle" idx="1"/>
          </p:nvPr>
        </p:nvSpPr>
        <p:spPr>
          <a:xfrm>
            <a:off x="0" y="1447800"/>
            <a:ext cx="9144000" cy="2133600"/>
          </a:xfrm>
        </p:spPr>
        <p:txBody>
          <a:bodyPr>
            <a:normAutofit fontScale="47500" lnSpcReduction="20000"/>
          </a:bodyPr>
          <a:lstStyle/>
          <a:p>
            <a:pPr algn="r"/>
            <a:r>
              <a:rPr lang="en-GB" sz="5100" b="1" dirty="0">
                <a:solidFill>
                  <a:schemeClr val="tx1"/>
                </a:solidFill>
              </a:rPr>
              <a:t>Sri Lanka UN-REDD Programme</a:t>
            </a:r>
          </a:p>
          <a:p>
            <a:pPr algn="r"/>
            <a:r>
              <a:rPr lang="en-GB" sz="5100" b="1" dirty="0" smtClean="0">
                <a:solidFill>
                  <a:schemeClr val="tx1"/>
                </a:solidFill>
              </a:rPr>
              <a:t>Fourth </a:t>
            </a:r>
            <a:r>
              <a:rPr lang="en-GB" sz="5100" b="1" dirty="0">
                <a:solidFill>
                  <a:schemeClr val="tx1"/>
                </a:solidFill>
              </a:rPr>
              <a:t>PEB </a:t>
            </a:r>
            <a:r>
              <a:rPr lang="en-GB" sz="5100" b="1" dirty="0" smtClean="0">
                <a:solidFill>
                  <a:schemeClr val="tx1"/>
                </a:solidFill>
              </a:rPr>
              <a:t>Meeting </a:t>
            </a:r>
            <a:endParaRPr lang="en-GB" sz="5100" b="1" dirty="0">
              <a:solidFill>
                <a:schemeClr val="tx1"/>
              </a:solidFill>
            </a:endParaRPr>
          </a:p>
          <a:p>
            <a:pPr algn="r"/>
            <a:endParaRPr lang="en-US" b="1" dirty="0" smtClean="0">
              <a:solidFill>
                <a:schemeClr val="accent3">
                  <a:lumMod val="50000"/>
                </a:schemeClr>
              </a:solidFill>
            </a:endParaRPr>
          </a:p>
          <a:p>
            <a:pPr algn="r"/>
            <a:r>
              <a:rPr lang="en-US" sz="2500" b="1" dirty="0" smtClean="0">
                <a:solidFill>
                  <a:schemeClr val="accent3">
                    <a:lumMod val="50000"/>
                  </a:schemeClr>
                </a:solidFill>
              </a:rPr>
              <a:t>Sri Lanka Foundation</a:t>
            </a:r>
          </a:p>
          <a:p>
            <a:pPr algn="r"/>
            <a:r>
              <a:rPr lang="en-US" sz="2500" b="1" dirty="0" smtClean="0">
                <a:solidFill>
                  <a:schemeClr val="accent3">
                    <a:lumMod val="50000"/>
                  </a:schemeClr>
                </a:solidFill>
              </a:rPr>
              <a:t>Independence Square</a:t>
            </a:r>
          </a:p>
          <a:p>
            <a:pPr algn="r"/>
            <a:r>
              <a:rPr lang="en-US" sz="2500" b="1" dirty="0" smtClean="0">
                <a:solidFill>
                  <a:schemeClr val="accent3">
                    <a:lumMod val="50000"/>
                  </a:schemeClr>
                </a:solidFill>
              </a:rPr>
              <a:t>Colombo 07.</a:t>
            </a:r>
            <a:endParaRPr lang="en-US" sz="2500" b="1" dirty="0">
              <a:solidFill>
                <a:schemeClr val="accent3">
                  <a:lumMod val="50000"/>
                </a:schemeClr>
              </a:solidFill>
            </a:endParaRPr>
          </a:p>
          <a:p>
            <a:pPr algn="r"/>
            <a:r>
              <a:rPr lang="en-US" sz="5900" b="1" dirty="0" smtClean="0">
                <a:solidFill>
                  <a:schemeClr val="accent3">
                    <a:lumMod val="50000"/>
                  </a:schemeClr>
                </a:solidFill>
                <a:latin typeface="Helvetica" pitchFamily="34" charset="0"/>
              </a:rPr>
              <a:t/>
            </a:r>
            <a:br>
              <a:rPr lang="en-US" sz="5900" b="1" dirty="0" smtClean="0">
                <a:solidFill>
                  <a:schemeClr val="accent3">
                    <a:lumMod val="50000"/>
                  </a:schemeClr>
                </a:solidFill>
                <a:latin typeface="Helvetica" pitchFamily="34" charset="0"/>
              </a:rPr>
            </a:br>
            <a:r>
              <a:rPr lang="en-US" sz="2500" b="1" dirty="0" smtClean="0">
                <a:solidFill>
                  <a:schemeClr val="accent3">
                    <a:lumMod val="50000"/>
                  </a:schemeClr>
                </a:solidFill>
              </a:rPr>
              <a:t>17</a:t>
            </a:r>
            <a:r>
              <a:rPr lang="en-US" sz="2500" b="1" baseline="30000" dirty="0" smtClean="0">
                <a:solidFill>
                  <a:schemeClr val="accent3">
                    <a:lumMod val="50000"/>
                  </a:schemeClr>
                </a:solidFill>
              </a:rPr>
              <a:t>th</a:t>
            </a:r>
            <a:r>
              <a:rPr lang="en-US" sz="2500" b="1" dirty="0" smtClean="0">
                <a:solidFill>
                  <a:schemeClr val="accent3">
                    <a:lumMod val="50000"/>
                  </a:schemeClr>
                </a:solidFill>
              </a:rPr>
              <a:t> September 2014 </a:t>
            </a:r>
            <a:endParaRPr lang="en-US" sz="2500" b="1" dirty="0">
              <a:solidFill>
                <a:schemeClr val="accent3">
                  <a:lumMod val="50000"/>
                </a:schemeClr>
              </a:solidFill>
            </a:endParaRPr>
          </a:p>
        </p:txBody>
      </p:sp>
    </p:spTree>
    <p:extLst>
      <p:ext uri="{BB962C8B-B14F-4D97-AF65-F5344CB8AC3E}">
        <p14:creationId xmlns:p14="http://schemas.microsoft.com/office/powerpoint/2010/main"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1600"/>
            <a:ext cx="8229600" cy="960438"/>
          </a:xfrm>
        </p:spPr>
        <p:txBody>
          <a:bodyPr>
            <a:normAutofit fontScale="90000"/>
          </a:bodyPr>
          <a:lstStyle/>
          <a:p>
            <a:r>
              <a:rPr lang="de-DE" sz="3700" b="1" dirty="0">
                <a:solidFill>
                  <a:schemeClr val="accent1"/>
                </a:solidFill>
              </a:rPr>
              <a:t>Journey </a:t>
            </a:r>
            <a:r>
              <a:rPr lang="de-DE" sz="3700" b="1" dirty="0" smtClean="0">
                <a:solidFill>
                  <a:schemeClr val="accent1"/>
                </a:solidFill>
              </a:rPr>
              <a:t>since 3rd PEB Meeting</a:t>
            </a:r>
            <a:r>
              <a:rPr lang="de-DE" sz="2800" b="1" dirty="0">
                <a:solidFill>
                  <a:srgbClr val="0070C0"/>
                </a:solidFill>
              </a:rPr>
              <a:t/>
            </a:r>
            <a:br>
              <a:rPr lang="de-DE" sz="2800" b="1" dirty="0">
                <a:solidFill>
                  <a:srgbClr val="0070C0"/>
                </a:solidFill>
              </a:rPr>
            </a:br>
            <a:endParaRPr lang="en-US" b="1" dirty="0"/>
          </a:p>
        </p:txBody>
      </p:sp>
      <p:sp>
        <p:nvSpPr>
          <p:cNvPr id="5" name="Content Placeholder 2"/>
          <p:cNvSpPr>
            <a:spLocks noGrp="1"/>
          </p:cNvSpPr>
          <p:nvPr>
            <p:ph idx="1"/>
          </p:nvPr>
        </p:nvSpPr>
        <p:spPr>
          <a:xfrm>
            <a:off x="457200" y="2133600"/>
            <a:ext cx="8229600" cy="4068763"/>
          </a:xfrm>
        </p:spPr>
        <p:txBody>
          <a:bodyPr>
            <a:normAutofit/>
          </a:bodyPr>
          <a:lstStyle/>
          <a:p>
            <a:r>
              <a:rPr lang="en-US" dirty="0" smtClean="0"/>
              <a:t>Communications Strategy finalized</a:t>
            </a:r>
          </a:p>
          <a:p>
            <a:r>
              <a:rPr lang="en-US" dirty="0" smtClean="0"/>
              <a:t>Institutional Review completed</a:t>
            </a:r>
          </a:p>
          <a:p>
            <a:r>
              <a:rPr lang="en-US" dirty="0" smtClean="0"/>
              <a:t>Data sharing agreement finalized</a:t>
            </a:r>
          </a:p>
          <a:p>
            <a:r>
              <a:rPr lang="en-US" dirty="0" smtClean="0"/>
              <a:t>CBR+ initiated</a:t>
            </a:r>
          </a:p>
          <a:p>
            <a:endParaRPr lang="en-US" dirty="0"/>
          </a:p>
        </p:txBody>
      </p:sp>
    </p:spTree>
    <p:extLst>
      <p:ext uri="{BB962C8B-B14F-4D97-AF65-F5344CB8AC3E}">
        <p14:creationId xmlns:p14="http://schemas.microsoft.com/office/powerpoint/2010/main" val="2042838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0"/>
            <a:ext cx="8229600" cy="1341438"/>
          </a:xfrm>
        </p:spPr>
        <p:txBody>
          <a:bodyPr>
            <a:normAutofit/>
          </a:bodyPr>
          <a:lstStyle/>
          <a:p>
            <a:pPr algn="ctr"/>
            <a:r>
              <a:rPr lang="de-DE" sz="3000" b="1" dirty="0" smtClean="0">
                <a:solidFill>
                  <a:schemeClr val="accent1"/>
                </a:solidFill>
                <a:latin typeface="Calibri "/>
              </a:rPr>
              <a:t>Progress Against</a:t>
            </a:r>
            <a:br>
              <a:rPr lang="de-DE" sz="3000" b="1" dirty="0" smtClean="0">
                <a:solidFill>
                  <a:schemeClr val="accent1"/>
                </a:solidFill>
                <a:latin typeface="Calibri "/>
              </a:rPr>
            </a:br>
            <a:r>
              <a:rPr lang="de-DE" sz="3000" b="1" dirty="0" smtClean="0">
                <a:solidFill>
                  <a:schemeClr val="accent1"/>
                </a:solidFill>
                <a:latin typeface="Calibri "/>
              </a:rPr>
              <a:t> Annual Targets/Indicators </a:t>
            </a:r>
            <a:br>
              <a:rPr lang="de-DE" sz="3000" b="1" dirty="0" smtClean="0">
                <a:solidFill>
                  <a:schemeClr val="accent1"/>
                </a:solidFill>
                <a:latin typeface="Calibri "/>
              </a:rPr>
            </a:br>
            <a:r>
              <a:rPr lang="de-DE" sz="3000" b="1" dirty="0" smtClean="0">
                <a:solidFill>
                  <a:schemeClr val="accent1"/>
                </a:solidFill>
                <a:latin typeface="Calibri "/>
              </a:rPr>
              <a:t>since 3rd PEB Meeting</a:t>
            </a:r>
            <a:endParaRPr lang="en-US" sz="3000" b="1" dirty="0">
              <a:latin typeface="Calibri "/>
            </a:endParaRPr>
          </a:p>
        </p:txBody>
      </p:sp>
    </p:spTree>
    <p:extLst>
      <p:ext uri="{BB962C8B-B14F-4D97-AF65-F5344CB8AC3E}">
        <p14:creationId xmlns:p14="http://schemas.microsoft.com/office/powerpoint/2010/main" val="104413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72"/>
            <a:ext cx="7886700" cy="1325563"/>
          </a:xfrm>
        </p:spPr>
        <p:txBody>
          <a:bodyPr>
            <a:normAutofit/>
          </a:bodyPr>
          <a:lstStyle/>
          <a:p>
            <a:r>
              <a:rPr lang="en-US" sz="3600" b="1" dirty="0" smtClean="0">
                <a:latin typeface="Trebuchet MS" panose="020B0603020202020204" pitchFamily="34" charset="0"/>
              </a:rPr>
              <a:t>Instructions</a:t>
            </a:r>
            <a:endParaRPr lang="en-US" sz="3600" b="1" dirty="0">
              <a:latin typeface="Trebuchet MS" panose="020B0603020202020204" pitchFamily="34" charset="0"/>
            </a:endParaRPr>
          </a:p>
        </p:txBody>
      </p:sp>
      <p:sp>
        <p:nvSpPr>
          <p:cNvPr id="3" name="Content Placeholder 2"/>
          <p:cNvSpPr>
            <a:spLocks noGrp="1"/>
          </p:cNvSpPr>
          <p:nvPr>
            <p:ph idx="1"/>
          </p:nvPr>
        </p:nvSpPr>
        <p:spPr>
          <a:xfrm>
            <a:off x="628650" y="1973262"/>
            <a:ext cx="7886700" cy="4122738"/>
          </a:xfrm>
        </p:spPr>
        <p:txBody>
          <a:bodyPr>
            <a:normAutofit lnSpcReduction="10000"/>
          </a:bodyPr>
          <a:lstStyle/>
          <a:p>
            <a:r>
              <a:rPr lang="en-US" dirty="0" smtClean="0"/>
              <a:t>Progress will be reported against the original annual target as per the Government approved National </a:t>
            </a:r>
            <a:r>
              <a:rPr lang="en-US" dirty="0" err="1" smtClean="0"/>
              <a:t>Programme</a:t>
            </a:r>
            <a:r>
              <a:rPr lang="en-US" dirty="0" smtClean="0"/>
              <a:t> Document. </a:t>
            </a:r>
          </a:p>
          <a:p>
            <a:r>
              <a:rPr lang="en-US" dirty="0" smtClean="0"/>
              <a:t>Further, the progress will be reported under the outputs covering the Q 3 of 2014  </a:t>
            </a:r>
          </a:p>
          <a:p>
            <a:r>
              <a:rPr lang="en-US" dirty="0" smtClean="0"/>
              <a:t>‘Traffic </a:t>
            </a:r>
            <a:r>
              <a:rPr lang="en-US" dirty="0"/>
              <a:t>light </a:t>
            </a:r>
            <a:r>
              <a:rPr lang="en-US" dirty="0" smtClean="0"/>
              <a:t>system’ is used here as an easy way of capturing the progress</a:t>
            </a:r>
          </a:p>
          <a:p>
            <a:pPr marL="0" indent="0">
              <a:buNone/>
            </a:pPr>
            <a:endParaRPr lang="en-US" dirty="0"/>
          </a:p>
          <a:p>
            <a:pPr marL="0" indent="0">
              <a:buNone/>
            </a:pPr>
            <a:endParaRPr lang="en-US" dirty="0" smtClean="0"/>
          </a:p>
          <a:p>
            <a:pPr marL="0" indent="0">
              <a:buNone/>
            </a:pPr>
            <a:endParaRPr lang="en-US" b="1" dirty="0" smtClean="0"/>
          </a:p>
          <a:p>
            <a:r>
              <a:rPr lang="en-US" b="1" dirty="0" smtClean="0">
                <a:solidFill>
                  <a:srgbClr val="FF0000"/>
                </a:solidFill>
              </a:rPr>
              <a:t>Red</a:t>
            </a:r>
            <a:r>
              <a:rPr lang="en-US" b="1" dirty="0" smtClean="0"/>
              <a:t> </a:t>
            </a:r>
            <a:r>
              <a:rPr lang="en-US" dirty="0"/>
              <a:t>means indicator not met and limited progress</a:t>
            </a:r>
          </a:p>
          <a:p>
            <a:r>
              <a:rPr lang="en-US" b="1" dirty="0">
                <a:solidFill>
                  <a:schemeClr val="accent4">
                    <a:lumMod val="60000"/>
                    <a:lumOff val="40000"/>
                  </a:schemeClr>
                </a:solidFill>
              </a:rPr>
              <a:t>Yellow</a:t>
            </a:r>
            <a:r>
              <a:rPr lang="en-US" b="1" dirty="0"/>
              <a:t> </a:t>
            </a:r>
            <a:r>
              <a:rPr lang="en-US" dirty="0"/>
              <a:t>means indicator partly met/in progress</a:t>
            </a:r>
          </a:p>
          <a:p>
            <a:r>
              <a:rPr lang="en-US" b="1" dirty="0" smtClean="0">
                <a:solidFill>
                  <a:srgbClr val="00B050"/>
                </a:solidFill>
              </a:rPr>
              <a:t>Green</a:t>
            </a:r>
            <a:r>
              <a:rPr lang="en-US" b="1" dirty="0" smtClean="0"/>
              <a:t> </a:t>
            </a:r>
            <a:r>
              <a:rPr lang="en-US" dirty="0"/>
              <a:t>means indicator met (by now)</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36299778"/>
              </p:ext>
            </p:extLst>
          </p:nvPr>
        </p:nvGraphicFramePr>
        <p:xfrm>
          <a:off x="914400" y="39624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rgbClr val="FF0000"/>
                    </a:solidFill>
                  </a:tcPr>
                </a:tc>
                <a:tc>
                  <a:txBody>
                    <a:bodyPr/>
                    <a:lstStyle/>
                    <a:p>
                      <a:endParaRPr lang="en-US" dirty="0"/>
                    </a:p>
                  </a:txBody>
                  <a:tcPr>
                    <a:solidFill>
                      <a:srgbClr val="FFFF00"/>
                    </a:solidFill>
                  </a:tcPr>
                </a:tc>
                <a:tc>
                  <a:txBody>
                    <a:bodyPr/>
                    <a:lstStyle/>
                    <a:p>
                      <a:endParaRPr lang="en-US" dirty="0"/>
                    </a:p>
                  </a:txBody>
                  <a:tcPr>
                    <a:solidFill>
                      <a:srgbClr val="00B050"/>
                    </a:solidFill>
                  </a:tcPr>
                </a:tc>
              </a:tr>
            </a:tbl>
          </a:graphicData>
        </a:graphic>
      </p:graphicFrame>
    </p:spTree>
    <p:extLst>
      <p:ext uri="{BB962C8B-B14F-4D97-AF65-F5344CB8AC3E}">
        <p14:creationId xmlns:p14="http://schemas.microsoft.com/office/powerpoint/2010/main" val="1092667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3738563"/>
          </a:xfrm>
        </p:spPr>
        <p:txBody>
          <a:bodyPr>
            <a:normAutofit fontScale="85000" lnSpcReduction="20000"/>
          </a:bodyPr>
          <a:lstStyle/>
          <a:p>
            <a:pPr marL="0" indent="0">
              <a:buNone/>
            </a:pPr>
            <a:r>
              <a:rPr lang="en-US" b="1" dirty="0" smtClean="0"/>
              <a:t>Output 1.1</a:t>
            </a:r>
            <a:r>
              <a:rPr lang="en-US" dirty="0" smtClean="0"/>
              <a:t>: </a:t>
            </a:r>
            <a:r>
              <a:rPr lang="en-US" dirty="0"/>
              <a:t>Broad-based, multi-stakeholder national REDD+ advisory group established</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err="1" smtClean="0"/>
              <a:t>Ou</a:t>
            </a:r>
            <a:endParaRPr lang="en-US" dirty="0" smtClean="0"/>
          </a:p>
          <a:p>
            <a:pPr marL="0" indent="0">
              <a:buNone/>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797882131"/>
              </p:ext>
            </p:extLst>
          </p:nvPr>
        </p:nvGraphicFramePr>
        <p:xfrm>
          <a:off x="593945" y="1905000"/>
          <a:ext cx="8016655" cy="4469286"/>
        </p:xfrm>
        <a:graphic>
          <a:graphicData uri="http://schemas.openxmlformats.org/drawingml/2006/table">
            <a:tbl>
              <a:tblPr firstRow="1" bandRow="1">
                <a:tableStyleId>{5C22544A-7EE6-4342-B048-85BDC9FD1C3A}</a:tableStyleId>
              </a:tblPr>
              <a:tblGrid>
                <a:gridCol w="2029102"/>
                <a:gridCol w="5987553"/>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275689">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Two workshops per year </a:t>
                      </a:r>
                    </a:p>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Four meetings (of RPMCC) per year </a:t>
                      </a:r>
                      <a:endParaRPr lang="en-US"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a:txBody>
                  <a:tcPr/>
                </a:tc>
                <a:tc>
                  <a:txBody>
                    <a:bodyPr/>
                    <a:lstStyle/>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PEB decision obtained to postpone the establishment of the RPMCC</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23-member PEB may be converted into RPMCC</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Hence no workshops and meetings of the RPMCC</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3 PEB meetings have been already conducted</a:t>
                      </a:r>
                    </a:p>
                    <a:p>
                      <a:endParaRPr lang="en-US" dirty="0"/>
                    </a:p>
                  </a:txBody>
                  <a:tcPr/>
                </a:tc>
              </a:tr>
              <a:tr h="2690677">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latin typeface="+mn-lt"/>
                          <a:ea typeface="Times New Roman" panose="02020603050405020304" pitchFamily="18" charset="0"/>
                          <a:cs typeface="Calibri" panose="020F0502020204030204" pitchFamily="34" charset="0"/>
                        </a:rPr>
                        <a:t>Terms of reference endorsed by the Ministry of Environment and members of the RPMCC appointed </a:t>
                      </a:r>
                    </a:p>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latin typeface="+mn-lt"/>
                          <a:ea typeface="Times New Roman" panose="02020603050405020304" pitchFamily="18" charset="0"/>
                          <a:cs typeface="Calibri" panose="020F0502020204030204" pitchFamily="34" charset="0"/>
                        </a:rPr>
                        <a:t>Number of coordination workshops and meetings conducted</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The </a:t>
                      </a:r>
                      <a:r>
                        <a:rPr lang="en-US" sz="1350" kern="1200" dirty="0" err="1" smtClean="0">
                          <a:solidFill>
                            <a:schemeClr val="dk1"/>
                          </a:solidFill>
                          <a:effectLst/>
                          <a:latin typeface="+mn-lt"/>
                          <a:ea typeface="+mn-ea"/>
                          <a:cs typeface="+mn-cs"/>
                        </a:rPr>
                        <a:t>ToR</a:t>
                      </a:r>
                      <a:r>
                        <a:rPr lang="en-US" sz="1350" kern="1200" dirty="0" smtClean="0">
                          <a:solidFill>
                            <a:schemeClr val="dk1"/>
                          </a:solidFill>
                          <a:effectLst/>
                          <a:latin typeface="+mn-lt"/>
                          <a:ea typeface="+mn-ea"/>
                          <a:cs typeface="+mn-cs"/>
                        </a:rPr>
                        <a:t> for the Task Force on Public Policies and Strategies finalized</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Letters with Secretary’s signature sent out to the proposed membership. </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There is a proposal that this body might also constitute a precursor to the RPMCC </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3825362"/>
              </p:ext>
            </p:extLst>
          </p:nvPr>
        </p:nvGraphicFramePr>
        <p:xfrm>
          <a:off x="2895600" y="38100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181014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7800"/>
            <a:ext cx="7886700" cy="4351338"/>
          </a:xfrm>
        </p:spPr>
        <p:txBody>
          <a:bodyPr/>
          <a:lstStyle/>
          <a:p>
            <a:pPr marL="0" indent="0">
              <a:buNone/>
            </a:pPr>
            <a:r>
              <a:rPr lang="en-US" b="1" dirty="0" smtClean="0"/>
              <a:t>Output 1.2</a:t>
            </a:r>
            <a:r>
              <a:rPr lang="en-US" dirty="0" smtClean="0"/>
              <a:t>: </a:t>
            </a:r>
            <a:r>
              <a:rPr lang="en-US" dirty="0"/>
              <a:t>National legal, procedural, institutional and capacity needs arrangements for sectors relevant for REDD+ reviewed (i.e. Agriculture, forestry and other land uses)</a:t>
            </a:r>
          </a:p>
        </p:txBody>
      </p:sp>
      <p:graphicFrame>
        <p:nvGraphicFramePr>
          <p:cNvPr id="5" name="Content Placeholder 3"/>
          <p:cNvGraphicFramePr>
            <a:graphicFrameLocks/>
          </p:cNvGraphicFramePr>
          <p:nvPr>
            <p:extLst>
              <p:ext uri="{D42A27DB-BD31-4B8C-83A1-F6EECF244321}">
                <p14:modId xmlns:p14="http://schemas.microsoft.com/office/powerpoint/2010/main" val="1094585462"/>
              </p:ext>
            </p:extLst>
          </p:nvPr>
        </p:nvGraphicFramePr>
        <p:xfrm>
          <a:off x="685800" y="2514600"/>
          <a:ext cx="7924800" cy="4060767"/>
        </p:xfrm>
        <a:graphic>
          <a:graphicData uri="http://schemas.openxmlformats.org/drawingml/2006/table">
            <a:tbl>
              <a:tblPr firstRow="1" bandRow="1">
                <a:tableStyleId>{5C22544A-7EE6-4342-B048-85BDC9FD1C3A}</a:tableStyleId>
              </a:tblPr>
              <a:tblGrid>
                <a:gridCol w="2658725"/>
                <a:gridCol w="5266075"/>
              </a:tblGrid>
              <a:tr h="5334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2000596">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Within 12 months, recommendations are prepared based on reviews and consultations. </a:t>
                      </a:r>
                      <a:endParaRPr lang="en-US" dirty="0" smtClean="0">
                        <a:effectLst/>
                      </a:endParaRPr>
                    </a:p>
                    <a:p>
                      <a:endParaRPr lang="en-US" dirty="0"/>
                    </a:p>
                  </a:txBody>
                  <a:tcPr/>
                </a:tc>
                <a:tc>
                  <a:txBody>
                    <a:bodyPr/>
                    <a:lstStyle/>
                    <a:p>
                      <a:pPr marL="285750" indent="-285750">
                        <a:buFont typeface="Arial" panose="020B0604020202020204" pitchFamily="34" charset="0"/>
                        <a:buChar char="•"/>
                      </a:pPr>
                      <a:r>
                        <a:rPr lang="en-US" sz="1350" kern="1200" dirty="0" smtClean="0">
                          <a:solidFill>
                            <a:schemeClr val="dk1"/>
                          </a:solidFill>
                          <a:effectLst/>
                          <a:latin typeface="+mn-lt"/>
                          <a:ea typeface="+mn-ea"/>
                          <a:cs typeface="+mn-cs"/>
                        </a:rPr>
                        <a:t>Review completed and key findings and recommendations are available </a:t>
                      </a:r>
                      <a:endParaRPr lang="en-US" sz="1350" kern="1200" dirty="0">
                        <a:solidFill>
                          <a:schemeClr val="dk1"/>
                        </a:solidFill>
                        <a:effectLst/>
                        <a:latin typeface="+mn-lt"/>
                        <a:ea typeface="+mn-ea"/>
                        <a:cs typeface="+mn-cs"/>
                      </a:endParaRPr>
                    </a:p>
                  </a:txBody>
                  <a:tcPr/>
                </a:tc>
              </a:tr>
              <a:tr h="1526771">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Strategic directions available for effective implementation of REDD+ Programme in Sri Lanka</a:t>
                      </a:r>
                      <a:endParaRPr lang="en-US" sz="2400" dirty="0" smtClean="0">
                        <a:effectLst/>
                        <a:latin typeface="Times New Roman" panose="02020603050405020304" pitchFamily="18" charset="0"/>
                        <a:ea typeface="Times New Roman" panose="02020603050405020304" pitchFamily="18" charset="0"/>
                      </a:endParaRPr>
                    </a:p>
                    <a:p>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39533281"/>
              </p:ext>
            </p:extLst>
          </p:nvPr>
        </p:nvGraphicFramePr>
        <p:xfrm>
          <a:off x="3733800" y="36576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rgbClr val="00B050"/>
                    </a:solidFill>
                  </a:tcPr>
                </a:tc>
              </a:tr>
            </a:tbl>
          </a:graphicData>
        </a:graphic>
      </p:graphicFrame>
    </p:spTree>
    <p:extLst>
      <p:ext uri="{BB962C8B-B14F-4D97-AF65-F5344CB8AC3E}">
        <p14:creationId xmlns:p14="http://schemas.microsoft.com/office/powerpoint/2010/main" val="52641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smtClean="0"/>
              <a:t>Output 1.3: </a:t>
            </a:r>
            <a:r>
              <a:rPr lang="en-US" dirty="0"/>
              <a:t>National REDD+ Roadmap </a:t>
            </a:r>
            <a:r>
              <a:rPr lang="en-US" dirty="0" smtClean="0"/>
              <a:t>prepared</a:t>
            </a:r>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822729002"/>
              </p:ext>
            </p:extLst>
          </p:nvPr>
        </p:nvGraphicFramePr>
        <p:xfrm>
          <a:off x="593945" y="2438401"/>
          <a:ext cx="8092855" cy="3962399"/>
        </p:xfrm>
        <a:graphic>
          <a:graphicData uri="http://schemas.openxmlformats.org/drawingml/2006/table">
            <a:tbl>
              <a:tblPr firstRow="1" bandRow="1">
                <a:tableStyleId>{5C22544A-7EE6-4342-B048-85BDC9FD1C3A}</a:tableStyleId>
              </a:tblPr>
              <a:tblGrid>
                <a:gridCol w="2715107"/>
                <a:gridCol w="5377748"/>
              </a:tblGrid>
              <a:tr h="56781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721769">
                <a:tc>
                  <a:txBody>
                    <a:bodyPr/>
                    <a:lstStyle/>
                    <a:p>
                      <a:pPr marL="171450" lvl="0" indent="-171450">
                        <a:buFont typeface="Arial" panose="020B0604020202020204" pitchFamily="34" charset="0"/>
                        <a:buChar char="•"/>
                      </a:pPr>
                      <a:r>
                        <a:rPr lang="en-US" sz="1350" kern="1200" dirty="0" smtClean="0">
                          <a:solidFill>
                            <a:schemeClr val="dk1"/>
                          </a:solidFill>
                          <a:effectLst/>
                          <a:latin typeface="+mn-lt"/>
                          <a:ea typeface="+mn-ea"/>
                          <a:cs typeface="+mn-cs"/>
                        </a:rPr>
                        <a:t>Within 9 months, a draft roadmap available for public review and comments.</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Within 12 months, the Roadmap officially adopted and guiding further REDD+ readiness process. </a:t>
                      </a:r>
                      <a:endParaRPr lang="en-US" dirty="0" smtClean="0">
                        <a:effectLst/>
                      </a:endParaRPr>
                    </a:p>
                    <a:p>
                      <a:endParaRPr lang="en-US" dirty="0"/>
                    </a:p>
                  </a:txBody>
                  <a:tcPr/>
                </a:tc>
                <a:tc>
                  <a:txBody>
                    <a:bodyPr/>
                    <a:lstStyle/>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A concept note for the Roadmap developed and approved</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The </a:t>
                      </a:r>
                      <a:r>
                        <a:rPr lang="en-US" sz="1350" kern="1200" dirty="0" err="1" smtClean="0">
                          <a:solidFill>
                            <a:schemeClr val="dk1"/>
                          </a:solidFill>
                          <a:effectLst/>
                          <a:latin typeface="+mn-lt"/>
                          <a:ea typeface="+mn-ea"/>
                          <a:cs typeface="+mn-cs"/>
                        </a:rPr>
                        <a:t>ToR</a:t>
                      </a:r>
                      <a:r>
                        <a:rPr lang="en-US" sz="1350" kern="1200" dirty="0" smtClean="0">
                          <a:solidFill>
                            <a:schemeClr val="dk1"/>
                          </a:solidFill>
                          <a:effectLst/>
                          <a:latin typeface="+mn-lt"/>
                          <a:ea typeface="+mn-ea"/>
                          <a:cs typeface="+mn-cs"/>
                        </a:rPr>
                        <a:t> for a national consultant prepared and approved. </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The consultant has been recruited</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Initiation of the roadmap development work got delayed</a:t>
                      </a:r>
                      <a:r>
                        <a:rPr lang="en-US" sz="1350" kern="1200" baseline="0" dirty="0" smtClean="0">
                          <a:solidFill>
                            <a:schemeClr val="dk1"/>
                          </a:solidFill>
                          <a:effectLst/>
                          <a:latin typeface="+mn-lt"/>
                          <a:ea typeface="+mn-ea"/>
                          <a:cs typeface="+mn-cs"/>
                        </a:rPr>
                        <a:t> as completion of the </a:t>
                      </a:r>
                      <a:r>
                        <a:rPr lang="en-US" sz="1350" kern="1200" dirty="0" smtClean="0">
                          <a:solidFill>
                            <a:schemeClr val="dk1"/>
                          </a:solidFill>
                          <a:effectLst/>
                          <a:latin typeface="+mn-lt"/>
                          <a:ea typeface="+mn-ea"/>
                          <a:cs typeface="+mn-cs"/>
                        </a:rPr>
                        <a:t>institutional/PLR review took place late</a:t>
                      </a:r>
                      <a:endParaRPr lang="en-US" dirty="0"/>
                    </a:p>
                  </a:txBody>
                  <a:tcPr/>
                </a:tc>
              </a:tr>
              <a:tr h="1672812">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A set of well-structured REDD+ Readiness strategies and activities for those strategies agreed by all relevant stakeholders</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1203475"/>
              </p:ext>
            </p:extLst>
          </p:nvPr>
        </p:nvGraphicFramePr>
        <p:xfrm>
          <a:off x="3581400" y="42672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1341806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2.1: </a:t>
            </a:r>
            <a:r>
              <a:rPr lang="en-US" dirty="0"/>
              <a:t>UN-REDD </a:t>
            </a:r>
            <a:r>
              <a:rPr lang="en-US" dirty="0" err="1"/>
              <a:t>Programme</a:t>
            </a:r>
            <a:r>
              <a:rPr lang="en-US" dirty="0"/>
              <a:t> implementation arrangements established</a:t>
            </a:r>
          </a:p>
        </p:txBody>
      </p:sp>
      <p:graphicFrame>
        <p:nvGraphicFramePr>
          <p:cNvPr id="5" name="Content Placeholder 3"/>
          <p:cNvGraphicFramePr>
            <a:graphicFrameLocks/>
          </p:cNvGraphicFramePr>
          <p:nvPr>
            <p:extLst>
              <p:ext uri="{D42A27DB-BD31-4B8C-83A1-F6EECF244321}">
                <p14:modId xmlns:p14="http://schemas.microsoft.com/office/powerpoint/2010/main" val="2996238312"/>
              </p:ext>
            </p:extLst>
          </p:nvPr>
        </p:nvGraphicFramePr>
        <p:xfrm>
          <a:off x="593945" y="2057400"/>
          <a:ext cx="8169055" cy="4157244"/>
        </p:xfrm>
        <a:graphic>
          <a:graphicData uri="http://schemas.openxmlformats.org/drawingml/2006/table">
            <a:tbl>
              <a:tblPr firstRow="1" bandRow="1">
                <a:tableStyleId>{5C22544A-7EE6-4342-B048-85BDC9FD1C3A}</a:tableStyleId>
              </a:tblPr>
              <a:tblGrid>
                <a:gridCol w="2740671"/>
                <a:gridCol w="5428384"/>
              </a:tblGrid>
              <a:tr h="54910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665036">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Two meetings/workshops (of Task Forces, Technical Working Groups, PMU staff and implementing partners) for coordination and capacity building are held monthly</a:t>
                      </a:r>
                      <a:endParaRPr lang="en-US" dirty="0"/>
                    </a:p>
                  </a:txBody>
                  <a:tcPr/>
                </a:tc>
                <a:tc>
                  <a:txBody>
                    <a:bodyPr/>
                    <a:lstStyle/>
                    <a:p>
                      <a:pPr marL="285750" indent="-285750">
                        <a:buFont typeface="Arial" panose="020B0604020202020204" pitchFamily="34" charset="0"/>
                        <a:buChar char="•"/>
                      </a:pPr>
                      <a:r>
                        <a:rPr lang="en-US" sz="1350" kern="1200" dirty="0" smtClean="0">
                          <a:solidFill>
                            <a:schemeClr val="dk1"/>
                          </a:solidFill>
                          <a:effectLst/>
                          <a:latin typeface="+mn-lt"/>
                          <a:ea typeface="+mn-ea"/>
                          <a:cs typeface="+mn-cs"/>
                        </a:rPr>
                        <a:t>One MRV TF meeting held</a:t>
                      </a:r>
                    </a:p>
                    <a:p>
                      <a:pPr marL="285750" indent="-285750">
                        <a:buFont typeface="Arial" panose="020B0604020202020204" pitchFamily="34" charset="0"/>
                        <a:buChar char="•"/>
                      </a:pPr>
                      <a:r>
                        <a:rPr lang="en-US" sz="1350" kern="1200" dirty="0" smtClean="0">
                          <a:solidFill>
                            <a:schemeClr val="dk1"/>
                          </a:solidFill>
                          <a:effectLst/>
                          <a:latin typeface="+mn-lt"/>
                          <a:ea typeface="+mn-ea"/>
                          <a:cs typeface="+mn-cs"/>
                        </a:rPr>
                        <a:t>Initial discussions were held for TF on national policies and strategies</a:t>
                      </a:r>
                    </a:p>
                    <a:p>
                      <a:pPr marL="285750" indent="-285750">
                        <a:buFont typeface="Arial" panose="020B0604020202020204" pitchFamily="34" charset="0"/>
                        <a:buChar char="•"/>
                      </a:pPr>
                      <a:r>
                        <a:rPr lang="en-US" sz="1350" kern="1200" dirty="0" smtClean="0">
                          <a:solidFill>
                            <a:schemeClr val="dk1"/>
                          </a:solidFill>
                          <a:effectLst/>
                          <a:latin typeface="+mn-lt"/>
                          <a:ea typeface="+mn-ea"/>
                          <a:cs typeface="+mn-cs"/>
                        </a:rPr>
                        <a:t>3 monthly progress review meetings</a:t>
                      </a:r>
                      <a:r>
                        <a:rPr lang="en-US" sz="1350" kern="1200" baseline="0" dirty="0" smtClean="0">
                          <a:solidFill>
                            <a:schemeClr val="dk1"/>
                          </a:solidFill>
                          <a:effectLst/>
                          <a:latin typeface="+mn-lt"/>
                          <a:ea typeface="+mn-ea"/>
                          <a:cs typeface="+mn-cs"/>
                        </a:rPr>
                        <a:t> held</a:t>
                      </a:r>
                    </a:p>
                    <a:p>
                      <a:pPr marL="285750" indent="-285750">
                        <a:buFont typeface="Arial" panose="020B0604020202020204" pitchFamily="34" charset="0"/>
                        <a:buChar char="•"/>
                      </a:pPr>
                      <a:r>
                        <a:rPr lang="en-US" sz="1350" kern="1200" baseline="0" dirty="0" smtClean="0">
                          <a:solidFill>
                            <a:schemeClr val="dk1"/>
                          </a:solidFill>
                          <a:effectLst/>
                          <a:latin typeface="+mn-lt"/>
                          <a:ea typeface="+mn-ea"/>
                          <a:cs typeface="+mn-cs"/>
                        </a:rPr>
                        <a:t>10 weekly meetings conducted</a:t>
                      </a:r>
                    </a:p>
                    <a:p>
                      <a:pPr marL="285750" indent="-285750">
                        <a:buFont typeface="Arial" panose="020B0604020202020204" pitchFamily="34" charset="0"/>
                        <a:buChar char="•"/>
                      </a:pPr>
                      <a:r>
                        <a:rPr lang="en-US" sz="1350" kern="1200" dirty="0" smtClean="0">
                          <a:solidFill>
                            <a:schemeClr val="dk1"/>
                          </a:solidFill>
                          <a:effectLst/>
                          <a:latin typeface="+mn-lt"/>
                          <a:ea typeface="+mn-ea"/>
                          <a:cs typeface="+mn-cs"/>
                        </a:rPr>
                        <a:t>One PEB meeting conducted </a:t>
                      </a:r>
                    </a:p>
                  </a:txBody>
                  <a:tcPr/>
                </a:tc>
              </a:tr>
              <a:tr h="1824455">
                <a:tc>
                  <a:txBody>
                    <a:bodyPr/>
                    <a:lstStyle/>
                    <a:p>
                      <a:pPr marL="117475" lvl="0" indent="-117475">
                        <a:buFont typeface="Arial" panose="020B0604020202020204" pitchFamily="34" charset="0"/>
                        <a:buChar char="•"/>
                      </a:pPr>
                      <a:r>
                        <a:rPr lang="en-GB" sz="1350" kern="1200" dirty="0" smtClean="0">
                          <a:solidFill>
                            <a:schemeClr val="dk1"/>
                          </a:solidFill>
                          <a:effectLst/>
                          <a:latin typeface="+mn-lt"/>
                          <a:ea typeface="+mn-ea"/>
                          <a:cs typeface="+mn-cs"/>
                        </a:rPr>
                        <a:t>Level of PMU staffing, and participation status of TFs and TWGs</a:t>
                      </a:r>
                    </a:p>
                    <a:p>
                      <a:pPr marL="117475" marR="0" lvl="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 of annual targets of the programme met</a:t>
                      </a:r>
                      <a:endParaRPr lang="en-US" sz="1350" kern="1200" dirty="0" smtClean="0">
                        <a:solidFill>
                          <a:schemeClr val="dk1"/>
                        </a:solidFill>
                        <a:effectLst/>
                        <a:latin typeface="+mn-lt"/>
                        <a:ea typeface="+mn-ea"/>
                        <a:cs typeface="+mn-cs"/>
                      </a:endParaRPr>
                    </a:p>
                    <a:p>
                      <a:pPr marL="117475" lvl="0" indent="-117475">
                        <a:buFont typeface="Arial" panose="020B0604020202020204" pitchFamily="34" charset="0"/>
                        <a:buChar char="•"/>
                      </a:pPr>
                      <a:r>
                        <a:rPr lang="en-GB" sz="1350" kern="1200" dirty="0" smtClean="0">
                          <a:solidFill>
                            <a:schemeClr val="dk1"/>
                          </a:solidFill>
                          <a:effectLst/>
                          <a:latin typeface="+mn-lt"/>
                          <a:ea typeface="+mn-ea"/>
                          <a:cs typeface="+mn-cs"/>
                        </a:rPr>
                        <a:t>Number of multi-stakeholder meetings/workshops held for  coordination and capacity building</a:t>
                      </a:r>
                      <a:endParaRPr lang="en-US" sz="1350" kern="1200" dirty="0" smtClean="0">
                        <a:solidFill>
                          <a:schemeClr val="dk1"/>
                        </a:solidFill>
                        <a:effectLst/>
                        <a:latin typeface="+mn-lt"/>
                        <a:ea typeface="+mn-ea"/>
                        <a:cs typeface="+mn-cs"/>
                      </a:endParaRPr>
                    </a:p>
                    <a:p>
                      <a:pPr lvl="0"/>
                      <a:endParaRPr lang="en-US" sz="1350" kern="1200" dirty="0">
                        <a:solidFill>
                          <a:schemeClr val="dk1"/>
                        </a:solidFill>
                        <a:effectLst/>
                        <a:latin typeface="+mn-lt"/>
                        <a:ea typeface="+mn-ea"/>
                        <a:cs typeface="+mn-cs"/>
                      </a:endParaRPr>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7283489"/>
              </p:ext>
            </p:extLst>
          </p:nvPr>
        </p:nvGraphicFramePr>
        <p:xfrm>
          <a:off x="3505200" y="38862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3845064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3662"/>
            <a:ext cx="7886700" cy="4351338"/>
          </a:xfrm>
        </p:spPr>
        <p:txBody>
          <a:bodyPr/>
          <a:lstStyle/>
          <a:p>
            <a:pPr marL="0" indent="0">
              <a:buNone/>
            </a:pPr>
            <a:r>
              <a:rPr lang="en-US" b="1" dirty="0"/>
              <a:t>Output </a:t>
            </a:r>
            <a:r>
              <a:rPr lang="en-US" b="1" dirty="0" smtClean="0"/>
              <a:t>2.2: </a:t>
            </a:r>
            <a:r>
              <a:rPr lang="en-US" dirty="0"/>
              <a:t>Capacity Building Action Plan developed for REDD+ (linked to Output 1.2)</a:t>
            </a:r>
          </a:p>
        </p:txBody>
      </p:sp>
      <p:graphicFrame>
        <p:nvGraphicFramePr>
          <p:cNvPr id="4" name="Content Placeholder 3"/>
          <p:cNvGraphicFramePr>
            <a:graphicFrameLocks/>
          </p:cNvGraphicFramePr>
          <p:nvPr>
            <p:extLst>
              <p:ext uri="{D42A27DB-BD31-4B8C-83A1-F6EECF244321}">
                <p14:modId xmlns:p14="http://schemas.microsoft.com/office/powerpoint/2010/main" val="3879199567"/>
              </p:ext>
            </p:extLst>
          </p:nvPr>
        </p:nvGraphicFramePr>
        <p:xfrm>
          <a:off x="593945" y="2026920"/>
          <a:ext cx="8092855" cy="4356100"/>
        </p:xfrm>
        <a:graphic>
          <a:graphicData uri="http://schemas.openxmlformats.org/drawingml/2006/table">
            <a:tbl>
              <a:tblPr firstRow="1" bandRow="1">
                <a:tableStyleId>{5C22544A-7EE6-4342-B048-85BDC9FD1C3A}</a:tableStyleId>
              </a:tblPr>
              <a:tblGrid>
                <a:gridCol w="2715107"/>
                <a:gridCol w="5377748"/>
              </a:tblGrid>
              <a:tr h="48768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910080">
                <a:tc>
                  <a:txBody>
                    <a:bodyPr/>
                    <a:lstStyle/>
                    <a:p>
                      <a:pPr marL="171450" indent="-171450">
                        <a:buFont typeface="Arial" panose="020B0604020202020204" pitchFamily="34" charset="0"/>
                        <a:buChar char="•"/>
                      </a:pPr>
                      <a:r>
                        <a:rPr lang="en-GB" sz="1350" kern="1200" dirty="0" smtClean="0">
                          <a:solidFill>
                            <a:schemeClr val="dk1"/>
                          </a:solidFill>
                          <a:effectLst/>
                          <a:latin typeface="+mn-lt"/>
                          <a:ea typeface="+mn-ea"/>
                          <a:cs typeface="+mn-cs"/>
                        </a:rPr>
                        <a:t>Within 10 months, a REDD+ management structure, institutional arrangements and required competencies  are identified and approved by RPMCC.</a:t>
                      </a:r>
                      <a:endParaRPr lang="en-US" sz="1350" kern="1200" dirty="0" smtClean="0">
                        <a:solidFill>
                          <a:schemeClr val="dk1"/>
                        </a:solidFill>
                        <a:effectLst/>
                        <a:latin typeface="+mn-lt"/>
                        <a:ea typeface="+mn-ea"/>
                        <a:cs typeface="+mn-cs"/>
                      </a:endParaRPr>
                    </a:p>
                    <a:p>
                      <a:pPr marL="0" indent="0">
                        <a:buFont typeface="Arial" panose="020B0604020202020204" pitchFamily="34" charset="0"/>
                        <a:buNone/>
                      </a:pPr>
                      <a:endParaRPr lang="en-US" sz="135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1350" kern="1200" dirty="0" smtClean="0">
                          <a:solidFill>
                            <a:schemeClr val="dk1"/>
                          </a:solidFill>
                          <a:effectLst/>
                          <a:latin typeface="+mn-lt"/>
                          <a:ea typeface="+mn-ea"/>
                          <a:cs typeface="+mn-cs"/>
                        </a:rPr>
                        <a:t>Within 12 months, a CBNA completed</a:t>
                      </a:r>
                      <a:endParaRPr lang="en-US" dirty="0"/>
                    </a:p>
                  </a:txBody>
                  <a:tcPr/>
                </a:tc>
                <a:tc>
                  <a:txBody>
                    <a:bodyPr/>
                    <a:lstStyle/>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Draft TOR for the CBNA exercise was developed</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Further work delayed until 2015 pending results of the institutional review work (Output 1.2)</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Expected results of the institutional review will set the foundation on which to develop a CBNA. </a:t>
                      </a:r>
                      <a:endParaRPr lang="en-US" dirty="0"/>
                    </a:p>
                  </a:txBody>
                  <a:tcPr/>
                </a:tc>
              </a:tr>
              <a:tr h="1910080">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A REDD+ management structure, institutional arrangements, and required competencies for institutions (Output 1.2) approved by RPMCC</a:t>
                      </a:r>
                    </a:p>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A stakeholder endorsed capacity building action plan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19007741"/>
              </p:ext>
            </p:extLst>
          </p:nvPr>
        </p:nvGraphicFramePr>
        <p:xfrm>
          <a:off x="3581400" y="37338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2560189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3.1: </a:t>
            </a:r>
            <a:r>
              <a:rPr lang="en-US" dirty="0"/>
              <a:t>Strategic communication and consultation plan prepared</a:t>
            </a:r>
          </a:p>
        </p:txBody>
      </p:sp>
      <p:graphicFrame>
        <p:nvGraphicFramePr>
          <p:cNvPr id="4" name="Content Placeholder 3"/>
          <p:cNvGraphicFramePr>
            <a:graphicFrameLocks/>
          </p:cNvGraphicFramePr>
          <p:nvPr>
            <p:extLst>
              <p:ext uri="{D42A27DB-BD31-4B8C-83A1-F6EECF244321}">
                <p14:modId xmlns:p14="http://schemas.microsoft.com/office/powerpoint/2010/main" val="1973876601"/>
              </p:ext>
            </p:extLst>
          </p:nvPr>
        </p:nvGraphicFramePr>
        <p:xfrm>
          <a:off x="593945" y="1828800"/>
          <a:ext cx="8092855" cy="4413785"/>
        </p:xfrm>
        <a:graphic>
          <a:graphicData uri="http://schemas.openxmlformats.org/drawingml/2006/table">
            <a:tbl>
              <a:tblPr firstRow="1" bandRow="1">
                <a:tableStyleId>{5C22544A-7EE6-4342-B048-85BDC9FD1C3A}</a:tableStyleId>
              </a:tblPr>
              <a:tblGrid>
                <a:gridCol w="2715107"/>
                <a:gridCol w="5377748"/>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866098">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6 months, communication strategies are designed and adopted</a:t>
                      </a:r>
                      <a:endParaRPr lang="en-US" sz="1350" kern="1200" dirty="0" smtClean="0">
                        <a:solidFill>
                          <a:schemeClr val="dk1"/>
                        </a:solidFill>
                        <a:effectLst/>
                        <a:latin typeface="+mn-lt"/>
                        <a:ea typeface="+mn-ea"/>
                        <a:cs typeface="+mn-cs"/>
                      </a:endParaRPr>
                    </a:p>
                    <a:p>
                      <a:pPr marL="0" indent="0">
                        <a:buFont typeface="Arial" panose="020B0604020202020204" pitchFamily="34" charset="0"/>
                        <a:buNone/>
                      </a:pPr>
                      <a:endParaRPr lang="en-US" sz="1350" kern="1200" dirty="0" smtClean="0">
                        <a:solidFill>
                          <a:schemeClr val="dk1"/>
                        </a:solidFill>
                        <a:effectLst/>
                        <a:latin typeface="+mn-lt"/>
                        <a:ea typeface="+mn-ea"/>
                        <a:cs typeface="+mn-cs"/>
                      </a:endParaRP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9 months, the website and media platform disseminating information, lessons and receiving feedback</a:t>
                      </a:r>
                      <a:endParaRPr lang="en-US" sz="1350" kern="1200" dirty="0">
                        <a:solidFill>
                          <a:schemeClr val="dk1"/>
                        </a:solidFill>
                        <a:effectLst/>
                        <a:latin typeface="+mn-lt"/>
                        <a:ea typeface="+mn-ea"/>
                        <a:cs typeface="+mn-cs"/>
                      </a:endParaRPr>
                    </a:p>
                  </a:txBody>
                  <a:tcPr/>
                </a:tc>
                <a:tc>
                  <a:txBody>
                    <a:bodyPr/>
                    <a:lstStyle/>
                    <a:p>
                      <a:pPr marL="171450" lvl="0" indent="-171450">
                        <a:buFont typeface="Arial" panose="020B0604020202020204" pitchFamily="34" charset="0"/>
                        <a:buChar char="•"/>
                      </a:pPr>
                      <a:r>
                        <a:rPr lang="en-US" sz="1350" kern="1200" dirty="0" smtClean="0">
                          <a:solidFill>
                            <a:schemeClr val="dk1"/>
                          </a:solidFill>
                          <a:effectLst/>
                          <a:latin typeface="+mn-lt"/>
                          <a:ea typeface="+mn-ea"/>
                          <a:cs typeface="+mn-cs"/>
                        </a:rPr>
                        <a:t>Communications strategy was finalized within 14 months</a:t>
                      </a:r>
                    </a:p>
                    <a:p>
                      <a:pPr marL="171450" lvl="0" indent="-171450">
                        <a:buFont typeface="Arial" panose="020B0604020202020204" pitchFamily="34" charset="0"/>
                        <a:buChar char="•"/>
                      </a:pPr>
                      <a:r>
                        <a:rPr lang="en-US" sz="1350" kern="1200" dirty="0" smtClean="0">
                          <a:solidFill>
                            <a:schemeClr val="dk1"/>
                          </a:solidFill>
                          <a:effectLst/>
                          <a:latin typeface="+mn-lt"/>
                          <a:ea typeface="+mn-ea"/>
                          <a:cs typeface="+mn-cs"/>
                        </a:rPr>
                        <a:t>Web developer has been selected and work initiated</a:t>
                      </a:r>
                    </a:p>
                    <a:p>
                      <a:pPr marL="171450" lvl="0" indent="-171450">
                        <a:buFont typeface="Arial" panose="020B0604020202020204" pitchFamily="34" charset="0"/>
                        <a:buChar char="•"/>
                      </a:pPr>
                      <a:r>
                        <a:rPr lang="en-US" sz="1350" kern="1200" dirty="0" smtClean="0">
                          <a:solidFill>
                            <a:schemeClr val="dk1"/>
                          </a:solidFill>
                          <a:effectLst/>
                          <a:latin typeface="+mn-lt"/>
                          <a:ea typeface="+mn-ea"/>
                          <a:cs typeface="+mn-cs"/>
                        </a:rPr>
                        <a:t>Team of journalists, to establish a media platform, already identified and establishment of a media platform and awareness raising sessions planned.</a:t>
                      </a:r>
                    </a:p>
                    <a:p>
                      <a:pPr marL="0" indent="0">
                        <a:buFont typeface="Arial" panose="020B0604020202020204" pitchFamily="34" charset="0"/>
                        <a:buNone/>
                      </a:pPr>
                      <a:endParaRPr lang="en-US" dirty="0"/>
                    </a:p>
                  </a:txBody>
                  <a:tcPr/>
                </a:tc>
              </a:tr>
              <a:tr h="2044767">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A set of well-structured communication strategies and activities for those strategies agreed and approved by the RPMCC</a:t>
                      </a:r>
                    </a:p>
                    <a:p>
                      <a:pPr marL="0" indent="0">
                        <a:buFont typeface="Arial" panose="020B0604020202020204" pitchFamily="34" charset="0"/>
                        <a:buNone/>
                      </a:pPr>
                      <a:endParaRPr lang="en-GB" sz="1350" kern="1200" dirty="0" smtClean="0">
                        <a:solidFill>
                          <a:schemeClr val="dk1"/>
                        </a:solidFill>
                        <a:effectLst/>
                        <a:latin typeface="+mn-lt"/>
                        <a:ea typeface="+mn-ea"/>
                        <a:cs typeface="+mn-cs"/>
                      </a:endParaRPr>
                    </a:p>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REDD+ web site developed</a:t>
                      </a:r>
                      <a:endParaRPr lang="en-US" sz="1350" kern="1200" dirty="0" smtClean="0">
                        <a:solidFill>
                          <a:schemeClr val="dk1"/>
                        </a:solidFill>
                        <a:effectLst/>
                        <a:latin typeface="+mn-lt"/>
                        <a:ea typeface="+mn-ea"/>
                        <a:cs typeface="+mn-cs"/>
                      </a:endParaRPr>
                    </a:p>
                    <a:p>
                      <a:endParaRPr lang="en-US" sz="1350" kern="1200" dirty="0">
                        <a:solidFill>
                          <a:schemeClr val="dk1"/>
                        </a:solidFill>
                        <a:effectLst/>
                        <a:latin typeface="+mn-lt"/>
                        <a:ea typeface="+mn-ea"/>
                        <a:cs typeface="+mn-cs"/>
                      </a:endParaRPr>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1658786"/>
              </p:ext>
            </p:extLst>
          </p:nvPr>
        </p:nvGraphicFramePr>
        <p:xfrm>
          <a:off x="3581400" y="35052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426199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3.2: </a:t>
            </a:r>
            <a:r>
              <a:rPr lang="en-US" dirty="0"/>
              <a:t>Stakeholder engagement in REDD+ readiness process enhanced (incl. FPIC, the private sector engagement)</a:t>
            </a:r>
          </a:p>
        </p:txBody>
      </p:sp>
      <p:graphicFrame>
        <p:nvGraphicFramePr>
          <p:cNvPr id="4" name="Content Placeholder 3"/>
          <p:cNvGraphicFramePr>
            <a:graphicFrameLocks/>
          </p:cNvGraphicFramePr>
          <p:nvPr>
            <p:extLst>
              <p:ext uri="{D42A27DB-BD31-4B8C-83A1-F6EECF244321}">
                <p14:modId xmlns:p14="http://schemas.microsoft.com/office/powerpoint/2010/main" val="4087946899"/>
              </p:ext>
            </p:extLst>
          </p:nvPr>
        </p:nvGraphicFramePr>
        <p:xfrm>
          <a:off x="593945" y="2057400"/>
          <a:ext cx="8016655" cy="4517858"/>
        </p:xfrm>
        <a:graphic>
          <a:graphicData uri="http://schemas.openxmlformats.org/drawingml/2006/table">
            <a:tbl>
              <a:tblPr firstRow="1" bandRow="1">
                <a:tableStyleId>{5C22544A-7EE6-4342-B048-85BDC9FD1C3A}</a:tableStyleId>
              </a:tblPr>
              <a:tblGrid>
                <a:gridCol w="2689542"/>
                <a:gridCol w="5327113"/>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866098">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8 months appropriate stakeholder forums, including indigenous peoples and women and other key stakeholders, identified and receive sufficient capacity building to contribute to REDD+ decision making</a:t>
                      </a:r>
                      <a:endParaRPr lang="en-US" sz="1350" kern="1200" dirty="0">
                        <a:solidFill>
                          <a:schemeClr val="dk1"/>
                        </a:solidFill>
                        <a:effectLst/>
                        <a:latin typeface="+mn-lt"/>
                        <a:ea typeface="+mn-ea"/>
                        <a:cs typeface="+mn-cs"/>
                      </a:endParaRPr>
                    </a:p>
                  </a:txBody>
                  <a:tcPr/>
                </a:tc>
                <a:tc>
                  <a:txBody>
                    <a:bodyPr/>
                    <a:lstStyle/>
                    <a:p>
                      <a:pPr marL="171450" lvl="0" indent="-171450">
                        <a:buFont typeface="Arial" panose="020B0604020202020204" pitchFamily="34" charset="0"/>
                        <a:buChar char="•"/>
                      </a:pPr>
                      <a:r>
                        <a:rPr lang="en-US" sz="1350" kern="1200" dirty="0" smtClean="0">
                          <a:solidFill>
                            <a:schemeClr val="dk1"/>
                          </a:solidFill>
                          <a:effectLst/>
                          <a:latin typeface="+mn-lt"/>
                          <a:ea typeface="+mn-ea"/>
                          <a:cs typeface="+mn-cs"/>
                        </a:rPr>
                        <a:t>2 awareness raising sessions organized for senior officials of the government departments and CSOs</a:t>
                      </a:r>
                    </a:p>
                    <a:p>
                      <a:pPr marL="171450" lvl="0" indent="-171450">
                        <a:buFont typeface="Arial" panose="020B0604020202020204" pitchFamily="34" charset="0"/>
                        <a:buChar char="•"/>
                      </a:pPr>
                      <a:r>
                        <a:rPr lang="en-US" sz="1350" kern="1200" dirty="0" smtClean="0">
                          <a:solidFill>
                            <a:schemeClr val="dk1"/>
                          </a:solidFill>
                          <a:effectLst/>
                          <a:latin typeface="+mn-lt"/>
                          <a:ea typeface="+mn-ea"/>
                          <a:cs typeface="+mn-cs"/>
                        </a:rPr>
                        <a:t>4 CSO Convening Committee meetings held</a:t>
                      </a:r>
                    </a:p>
                    <a:p>
                      <a:pPr marL="171450" lvl="0" indent="-171450">
                        <a:buFont typeface="Arial" panose="020B0604020202020204" pitchFamily="34" charset="0"/>
                        <a:buChar char="•"/>
                      </a:pPr>
                      <a:r>
                        <a:rPr lang="en-US" sz="1350" kern="1200" dirty="0" err="1" smtClean="0">
                          <a:solidFill>
                            <a:schemeClr val="dk1"/>
                          </a:solidFill>
                          <a:effectLst/>
                          <a:latin typeface="+mn-lt"/>
                          <a:ea typeface="+mn-ea"/>
                          <a:cs typeface="+mn-cs"/>
                        </a:rPr>
                        <a:t>ToR</a:t>
                      </a:r>
                      <a:r>
                        <a:rPr lang="en-US" sz="1350" kern="1200" dirty="0" smtClean="0">
                          <a:solidFill>
                            <a:schemeClr val="dk1"/>
                          </a:solidFill>
                          <a:effectLst/>
                          <a:latin typeface="+mn-lt"/>
                          <a:ea typeface="+mn-ea"/>
                          <a:cs typeface="+mn-cs"/>
                        </a:rPr>
                        <a:t> for a private sector engagement consultant was prepared and the consultant was recruited</a:t>
                      </a:r>
                    </a:p>
                    <a:p>
                      <a:pPr marL="171450" lvl="0" indent="-171450">
                        <a:buFont typeface="Arial" panose="020B0604020202020204" pitchFamily="34" charset="0"/>
                        <a:buChar char="•"/>
                      </a:pPr>
                      <a:r>
                        <a:rPr lang="en-US" sz="1350" kern="1200" dirty="0" err="1" smtClean="0">
                          <a:solidFill>
                            <a:schemeClr val="dk1"/>
                          </a:solidFill>
                          <a:effectLst/>
                          <a:latin typeface="+mn-lt"/>
                          <a:ea typeface="+mn-ea"/>
                          <a:cs typeface="+mn-cs"/>
                        </a:rPr>
                        <a:t>ToR</a:t>
                      </a:r>
                      <a:r>
                        <a:rPr lang="en-US" sz="1350" kern="1200" dirty="0" smtClean="0">
                          <a:solidFill>
                            <a:schemeClr val="dk1"/>
                          </a:solidFill>
                          <a:effectLst/>
                          <a:latin typeface="+mn-lt"/>
                          <a:ea typeface="+mn-ea"/>
                          <a:cs typeface="+mn-cs"/>
                        </a:rPr>
                        <a:t> for national stakeholder engagement officer was prepared and advertised. </a:t>
                      </a:r>
                      <a:endParaRPr lang="en-US" dirty="0"/>
                    </a:p>
                  </a:txBody>
                  <a:tcPr/>
                </a:tc>
              </a:tr>
              <a:tr h="2044767">
                <a:tc>
                  <a:txBody>
                    <a:bodyPr/>
                    <a:lstStyle/>
                    <a:p>
                      <a:pPr marL="117475" indent="-117475">
                        <a:buFont typeface="Arial" panose="020B0604020202020204" pitchFamily="34" charset="0"/>
                        <a:buChar char="•"/>
                      </a:pPr>
                      <a:r>
                        <a:rPr lang="en-US" sz="1350" kern="1200" dirty="0" smtClean="0">
                          <a:solidFill>
                            <a:schemeClr val="dk1"/>
                          </a:solidFill>
                          <a:effectLst/>
                          <a:latin typeface="+mn-lt"/>
                          <a:ea typeface="+mn-ea"/>
                          <a:cs typeface="+mn-cs"/>
                        </a:rPr>
                        <a:t>Representative</a:t>
                      </a:r>
                      <a:r>
                        <a:rPr lang="en-GB" sz="1350" kern="1200" dirty="0" smtClean="0">
                          <a:solidFill>
                            <a:schemeClr val="dk1"/>
                          </a:solidFill>
                          <a:effectLst/>
                          <a:latin typeface="+mn-lt"/>
                          <a:ea typeface="+mn-ea"/>
                          <a:cs typeface="+mn-cs"/>
                        </a:rPr>
                        <a:t> stakeholder forums identified/ developed, and contributions of the forums are considered by the PEB/RPMCC in its decision making. </a:t>
                      </a: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National  FPIC Guidelines developed and piloted</a:t>
                      </a:r>
                    </a:p>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Grievance handling mechanism operational</a:t>
                      </a:r>
                      <a:endParaRPr lang="en-US" sz="1350" kern="1200" dirty="0" smtClean="0">
                        <a:solidFill>
                          <a:schemeClr val="dk1"/>
                        </a:solidFill>
                        <a:effectLst/>
                        <a:latin typeface="+mn-lt"/>
                        <a:ea typeface="+mn-ea"/>
                        <a:cs typeface="+mn-cs"/>
                      </a:endParaRPr>
                    </a:p>
                    <a:p>
                      <a:pPr marL="117475" indent="-117475">
                        <a:buFont typeface="Arial" panose="020B0604020202020204" pitchFamily="34" charset="0"/>
                        <a:buChar char="•"/>
                      </a:pPr>
                      <a:endParaRPr lang="en-US" sz="1350" kern="1200" dirty="0">
                        <a:solidFill>
                          <a:schemeClr val="dk1"/>
                        </a:solidFill>
                        <a:effectLst/>
                        <a:latin typeface="+mn-lt"/>
                        <a:ea typeface="+mn-ea"/>
                        <a:cs typeface="+mn-cs"/>
                      </a:endParaRPr>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31809292"/>
              </p:ext>
            </p:extLst>
          </p:nvPr>
        </p:nvGraphicFramePr>
        <p:xfrm>
          <a:off x="3581400" y="41148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3929279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276872"/>
            <a:ext cx="8229600" cy="29047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300" b="1" dirty="0" smtClean="0"/>
              <a:t>Co-chairs Today</a:t>
            </a:r>
          </a:p>
          <a:p>
            <a:pPr marL="0" indent="0" algn="ctr">
              <a:buFont typeface="Arial" pitchFamily="34" charset="0"/>
              <a:buNone/>
            </a:pPr>
            <a:endParaRPr lang="en-US" sz="3600" b="1" dirty="0" smtClean="0"/>
          </a:p>
          <a:p>
            <a:pPr marL="0" indent="0" algn="ctr">
              <a:spcBef>
                <a:spcPts val="0"/>
              </a:spcBef>
              <a:buFont typeface="Arial" pitchFamily="34" charset="0"/>
              <a:buNone/>
            </a:pPr>
            <a:r>
              <a:rPr lang="en-US" sz="2400" b="1" dirty="0" smtClean="0"/>
              <a:t>Mr. B.M.U.D. </a:t>
            </a:r>
            <a:r>
              <a:rPr lang="en-US" sz="2400" b="1" dirty="0" err="1" smtClean="0"/>
              <a:t>Basnayake</a:t>
            </a:r>
            <a:endParaRPr lang="en-US" sz="2400" b="1" dirty="0" smtClean="0"/>
          </a:p>
          <a:p>
            <a:pPr marL="0" indent="0" algn="ctr">
              <a:spcBef>
                <a:spcPts val="0"/>
              </a:spcBef>
              <a:buFont typeface="Arial" pitchFamily="34" charset="0"/>
              <a:buNone/>
            </a:pPr>
            <a:r>
              <a:rPr lang="en-US" sz="2400" b="1" dirty="0" smtClean="0"/>
              <a:t>Secretary, Ministry of Environment &amp; Renewable Energy</a:t>
            </a:r>
          </a:p>
          <a:p>
            <a:pPr marL="0" indent="0" algn="ctr">
              <a:spcBef>
                <a:spcPts val="0"/>
              </a:spcBef>
              <a:buFont typeface="Arial" pitchFamily="34" charset="0"/>
              <a:buNone/>
            </a:pPr>
            <a:endParaRPr lang="en-US" sz="2400" b="1" dirty="0" smtClean="0"/>
          </a:p>
          <a:p>
            <a:pPr marL="0" indent="0" algn="ctr">
              <a:spcBef>
                <a:spcPts val="0"/>
              </a:spcBef>
              <a:buFont typeface="Arial" pitchFamily="34" charset="0"/>
              <a:buNone/>
            </a:pPr>
            <a:r>
              <a:rPr lang="en-US" sz="2400" b="1" dirty="0" smtClean="0"/>
              <a:t>And</a:t>
            </a:r>
          </a:p>
          <a:p>
            <a:pPr marL="0" indent="0" algn="ctr">
              <a:spcBef>
                <a:spcPts val="0"/>
              </a:spcBef>
              <a:buFont typeface="Arial" pitchFamily="34" charset="0"/>
              <a:buNone/>
            </a:pPr>
            <a:endParaRPr lang="en-US" sz="2400" b="1" dirty="0" smtClean="0"/>
          </a:p>
          <a:p>
            <a:pPr marL="0" indent="0" algn="ctr">
              <a:buFont typeface="Arial" pitchFamily="34" charset="0"/>
              <a:buNone/>
            </a:pPr>
            <a:r>
              <a:rPr lang="en-US" sz="2400" b="1" dirty="0" smtClean="0"/>
              <a:t>Ms. Beth S. Crawford</a:t>
            </a:r>
          </a:p>
          <a:p>
            <a:pPr marL="0" indent="0" algn="ctr">
              <a:buFont typeface="Arial" pitchFamily="34" charset="0"/>
              <a:buNone/>
            </a:pPr>
            <a:r>
              <a:rPr lang="en-US" sz="2400" b="1" dirty="0" smtClean="0"/>
              <a:t>FAO Representative in Sri Lanka and the Maldives</a:t>
            </a:r>
            <a:endParaRPr lang="en-US" sz="2400" b="1" dirty="0"/>
          </a:p>
        </p:txBody>
      </p:sp>
    </p:spTree>
    <p:extLst>
      <p:ext uri="{BB962C8B-B14F-4D97-AF65-F5344CB8AC3E}">
        <p14:creationId xmlns:p14="http://schemas.microsoft.com/office/powerpoint/2010/main" val="3580728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4.1: </a:t>
            </a:r>
            <a:r>
              <a:rPr lang="en-US" dirty="0"/>
              <a:t>Drivers of deforestation and forest degradation, and legal and policy alignment needs identified</a:t>
            </a:r>
          </a:p>
        </p:txBody>
      </p:sp>
      <p:graphicFrame>
        <p:nvGraphicFramePr>
          <p:cNvPr id="4" name="Content Placeholder 3"/>
          <p:cNvGraphicFramePr>
            <a:graphicFrameLocks/>
          </p:cNvGraphicFramePr>
          <p:nvPr>
            <p:extLst>
              <p:ext uri="{D42A27DB-BD31-4B8C-83A1-F6EECF244321}">
                <p14:modId xmlns:p14="http://schemas.microsoft.com/office/powerpoint/2010/main" val="1715296791"/>
              </p:ext>
            </p:extLst>
          </p:nvPr>
        </p:nvGraphicFramePr>
        <p:xfrm>
          <a:off x="593945" y="2057400"/>
          <a:ext cx="8016655" cy="4594860"/>
        </p:xfrm>
        <a:graphic>
          <a:graphicData uri="http://schemas.openxmlformats.org/drawingml/2006/table">
            <a:tbl>
              <a:tblPr firstRow="1" bandRow="1">
                <a:tableStyleId>{5C22544A-7EE6-4342-B048-85BDC9FD1C3A}</a:tableStyleId>
              </a:tblPr>
              <a:tblGrid>
                <a:gridCol w="2689542"/>
                <a:gridCol w="5327113"/>
              </a:tblGrid>
              <a:tr h="4572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866098">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8 months, an analysis of drivers of deforestation and forest degradation is completed</a:t>
                      </a:r>
                      <a:endParaRPr lang="en-US" sz="1350" kern="1200" dirty="0" smtClean="0">
                        <a:solidFill>
                          <a:schemeClr val="dk1"/>
                        </a:solidFill>
                        <a:effectLst/>
                        <a:latin typeface="+mn-lt"/>
                        <a:ea typeface="+mn-ea"/>
                        <a:cs typeface="+mn-cs"/>
                      </a:endParaRPr>
                    </a:p>
                    <a:p>
                      <a:pPr marL="117475" indent="-117475">
                        <a:buFont typeface="Arial" panose="020B0604020202020204" pitchFamily="34" charset="0"/>
                        <a:buChar char="•"/>
                      </a:pPr>
                      <a:endParaRPr lang="en-US" sz="1350" kern="1200" dirty="0" smtClean="0">
                        <a:solidFill>
                          <a:schemeClr val="dk1"/>
                        </a:solidFill>
                        <a:effectLst/>
                        <a:latin typeface="+mn-lt"/>
                        <a:ea typeface="+mn-ea"/>
                        <a:cs typeface="+mn-cs"/>
                      </a:endParaRP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10 months, an opportunity cost assessment for REDD+ and implementation framework for addressing drivers are completed</a:t>
                      </a:r>
                      <a:endParaRPr lang="en-US" sz="1350" kern="1200" dirty="0" smtClean="0">
                        <a:solidFill>
                          <a:schemeClr val="dk1"/>
                        </a:solidFill>
                        <a:effectLst/>
                        <a:latin typeface="+mn-lt"/>
                        <a:ea typeface="+mn-ea"/>
                        <a:cs typeface="+mn-cs"/>
                      </a:endParaRPr>
                    </a:p>
                    <a:p>
                      <a:endParaRPr lang="en-US" sz="1350" kern="1200" dirty="0">
                        <a:solidFill>
                          <a:schemeClr val="dk1"/>
                        </a:solidFill>
                        <a:effectLst/>
                        <a:latin typeface="+mn-lt"/>
                        <a:ea typeface="+mn-ea"/>
                        <a:cs typeface="+mn-cs"/>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The drivers of deforestation &amp; forest degradation study was awarded and in progress.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Work was delayed due to poor initial response to call for expressions of Interests (EOI) and consequent re-advertisement.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dk1"/>
                          </a:solidFill>
                          <a:effectLst/>
                          <a:latin typeface="+mn-lt"/>
                          <a:ea typeface="+mn-ea"/>
                          <a:cs typeface="+mn-cs"/>
                        </a:rPr>
                        <a:t>First draft to be out in mid September 2014</a:t>
                      </a:r>
                    </a:p>
                    <a:p>
                      <a:pPr marL="0" lvl="0" indent="0">
                        <a:buFont typeface="Arial" panose="020B0604020202020204" pitchFamily="34" charset="0"/>
                        <a:buNone/>
                      </a:pPr>
                      <a:endParaRPr lang="en-US" dirty="0"/>
                    </a:p>
                  </a:txBody>
                  <a:tcPr/>
                </a:tc>
              </a:tr>
              <a:tr h="2044767">
                <a:tc>
                  <a:txBody>
                    <a:bodyPr/>
                    <a:lstStyle/>
                    <a:p>
                      <a:pPr marL="117475" indent="-117475">
                        <a:buFont typeface="Arial" panose="020B0604020202020204" pitchFamily="34" charset="0"/>
                        <a:buChar char="•"/>
                      </a:pPr>
                      <a:r>
                        <a:rPr lang="en-US" sz="1350" kern="1200" dirty="0" smtClean="0">
                          <a:solidFill>
                            <a:schemeClr val="dk1"/>
                          </a:solidFill>
                          <a:effectLst/>
                          <a:latin typeface="+mn-lt"/>
                          <a:ea typeface="+mn-ea"/>
                          <a:cs typeface="+mn-cs"/>
                        </a:rPr>
                        <a:t>Drivers</a:t>
                      </a:r>
                      <a:r>
                        <a:rPr lang="en-GB" sz="1350" kern="1200" dirty="0" smtClean="0">
                          <a:solidFill>
                            <a:schemeClr val="dk1"/>
                          </a:solidFill>
                          <a:effectLst/>
                          <a:latin typeface="+mn-lt"/>
                          <a:ea typeface="+mn-ea"/>
                          <a:cs typeface="+mn-cs"/>
                        </a:rPr>
                        <a:t> and causes of deforestation and forest degradation fully identified</a:t>
                      </a: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Integrated spatial and economic analysis completed</a:t>
                      </a:r>
                    </a:p>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Legal and policy gaps identified to be aligned for REDD+</a:t>
                      </a:r>
                      <a:endParaRPr lang="en-US" sz="1350" kern="1200" dirty="0" smtClean="0">
                        <a:solidFill>
                          <a:schemeClr val="dk1"/>
                        </a:solidFill>
                        <a:effectLst/>
                        <a:latin typeface="+mn-lt"/>
                        <a:ea typeface="+mn-ea"/>
                        <a:cs typeface="+mn-cs"/>
                      </a:endParaRP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A set of policy recommendations   and action plans identified and supported by stakeholders</a:t>
                      </a:r>
                      <a:endParaRPr lang="en-US" sz="1350" kern="1200" dirty="0">
                        <a:solidFill>
                          <a:schemeClr val="dk1"/>
                        </a:solidFill>
                        <a:effectLst/>
                        <a:latin typeface="+mn-lt"/>
                        <a:ea typeface="+mn-ea"/>
                        <a:cs typeface="+mn-cs"/>
                      </a:endParaRPr>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69671935"/>
              </p:ext>
            </p:extLst>
          </p:nvPr>
        </p:nvGraphicFramePr>
        <p:xfrm>
          <a:off x="3581400" y="38100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206892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4.3: </a:t>
            </a:r>
            <a:r>
              <a:rPr lang="en-US" dirty="0"/>
              <a:t>Options for addressing deforestation and forest degradation at sub-national level identified</a:t>
            </a:r>
          </a:p>
        </p:txBody>
      </p:sp>
      <p:graphicFrame>
        <p:nvGraphicFramePr>
          <p:cNvPr id="4" name="Content Placeholder 3"/>
          <p:cNvGraphicFramePr>
            <a:graphicFrameLocks/>
          </p:cNvGraphicFramePr>
          <p:nvPr>
            <p:extLst>
              <p:ext uri="{D42A27DB-BD31-4B8C-83A1-F6EECF244321}">
                <p14:modId xmlns:p14="http://schemas.microsoft.com/office/powerpoint/2010/main" val="64766240"/>
              </p:ext>
            </p:extLst>
          </p:nvPr>
        </p:nvGraphicFramePr>
        <p:xfrm>
          <a:off x="593945" y="2057400"/>
          <a:ext cx="8092855" cy="4413785"/>
        </p:xfrm>
        <a:graphic>
          <a:graphicData uri="http://schemas.openxmlformats.org/drawingml/2006/table">
            <a:tbl>
              <a:tblPr firstRow="1" bandRow="1">
                <a:tableStyleId>{5C22544A-7EE6-4342-B048-85BDC9FD1C3A}</a:tableStyleId>
              </a:tblPr>
              <a:tblGrid>
                <a:gridCol w="2715107"/>
                <a:gridCol w="5377748"/>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866098">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28 months, at least 70% of identified options are considered in the preparation of the National REDD+ Strategy  (Output 4.5)</a:t>
                      </a:r>
                      <a:endParaRPr lang="en-US" sz="1350" kern="1200" dirty="0">
                        <a:solidFill>
                          <a:schemeClr val="dk1"/>
                        </a:solidFill>
                        <a:effectLst/>
                        <a:latin typeface="+mn-lt"/>
                        <a:ea typeface="+mn-ea"/>
                        <a:cs typeface="+mn-cs"/>
                      </a:endParaRPr>
                    </a:p>
                  </a:txBody>
                  <a:tcPr/>
                </a:tc>
                <a:tc>
                  <a:txBody>
                    <a:bodyPr/>
                    <a:lstStyle/>
                    <a:p>
                      <a:pPr marL="171450" lvl="0" indent="-171450">
                        <a:buFont typeface="Arial" panose="020B0604020202020204" pitchFamily="34" charset="0"/>
                        <a:buChar char="•"/>
                      </a:pPr>
                      <a:r>
                        <a:rPr lang="en-US" dirty="0" smtClean="0"/>
                        <a:t>CBR+ work initiated</a:t>
                      </a:r>
                    </a:p>
                    <a:p>
                      <a:pPr marL="171450" lvl="0" indent="-171450">
                        <a:buFont typeface="Arial" panose="020B0604020202020204" pitchFamily="34" charset="0"/>
                        <a:buChar char="•"/>
                      </a:pPr>
                      <a:r>
                        <a:rPr lang="en-US" dirty="0" smtClean="0"/>
                        <a:t>National Consultant to develop the country plan selected</a:t>
                      </a:r>
                    </a:p>
                    <a:p>
                      <a:pPr marL="171450" lvl="0" indent="-171450">
                        <a:buFont typeface="Arial" panose="020B0604020202020204" pitchFamily="34" charset="0"/>
                        <a:buChar char="•"/>
                      </a:pPr>
                      <a:r>
                        <a:rPr lang="en-US" dirty="0" smtClean="0"/>
                        <a:t>CBR+ NSC confirmed</a:t>
                      </a:r>
                    </a:p>
                    <a:p>
                      <a:pPr marL="171450" lvl="0" indent="-171450">
                        <a:buFont typeface="Arial" panose="020B0604020202020204" pitchFamily="34" charset="0"/>
                        <a:buChar char="•"/>
                      </a:pPr>
                      <a:r>
                        <a:rPr lang="en-US" dirty="0" smtClean="0"/>
                        <a:t>EOI for developing proposals for capacity building and monitoring called </a:t>
                      </a:r>
                      <a:endParaRPr lang="en-US" dirty="0"/>
                    </a:p>
                  </a:txBody>
                  <a:tcPr/>
                </a:tc>
              </a:tr>
              <a:tr h="2044767">
                <a:tc>
                  <a:txBody>
                    <a:bodyPr/>
                    <a:lstStyle/>
                    <a:p>
                      <a:pPr marL="117475" indent="-117475">
                        <a:buFont typeface="Arial" panose="020B0604020202020204" pitchFamily="34" charset="0"/>
                        <a:buChar char="•"/>
                      </a:pPr>
                      <a:r>
                        <a:rPr lang="en-US" sz="1350" kern="1200" dirty="0" smtClean="0">
                          <a:solidFill>
                            <a:schemeClr val="dk1"/>
                          </a:solidFill>
                          <a:effectLst/>
                          <a:latin typeface="+mn-lt"/>
                          <a:ea typeface="+mn-ea"/>
                          <a:cs typeface="+mn-cs"/>
                        </a:rPr>
                        <a:t>Number</a:t>
                      </a:r>
                      <a:r>
                        <a:rPr lang="en-GB" sz="1350" kern="1200" dirty="0" smtClean="0">
                          <a:solidFill>
                            <a:schemeClr val="dk1"/>
                          </a:solidFill>
                          <a:effectLst/>
                          <a:latin typeface="+mn-lt"/>
                          <a:ea typeface="+mn-ea"/>
                          <a:cs typeface="+mn-cs"/>
                        </a:rPr>
                        <a:t> of options for addressing drivers of deforestation and forest degradation, stakeholder engagement, technical approaches at sub-national level identified</a:t>
                      </a:r>
                      <a:endParaRPr lang="en-US" sz="1350" kern="1200" dirty="0">
                        <a:solidFill>
                          <a:schemeClr val="dk1"/>
                        </a:solidFill>
                        <a:effectLst/>
                        <a:latin typeface="+mn-lt"/>
                        <a:ea typeface="+mn-ea"/>
                        <a:cs typeface="+mn-cs"/>
                      </a:endParaRPr>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5319683"/>
              </p:ext>
            </p:extLst>
          </p:nvPr>
        </p:nvGraphicFramePr>
        <p:xfrm>
          <a:off x="3581400" y="35814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2186985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5.1: </a:t>
            </a:r>
            <a:r>
              <a:rPr lang="en-US" dirty="0"/>
              <a:t>MRV  process initiated</a:t>
            </a:r>
          </a:p>
        </p:txBody>
      </p:sp>
      <p:graphicFrame>
        <p:nvGraphicFramePr>
          <p:cNvPr id="4" name="Content Placeholder 3"/>
          <p:cNvGraphicFramePr>
            <a:graphicFrameLocks/>
          </p:cNvGraphicFramePr>
          <p:nvPr>
            <p:extLst>
              <p:ext uri="{D42A27DB-BD31-4B8C-83A1-F6EECF244321}">
                <p14:modId xmlns:p14="http://schemas.microsoft.com/office/powerpoint/2010/main" val="2556656591"/>
              </p:ext>
            </p:extLst>
          </p:nvPr>
        </p:nvGraphicFramePr>
        <p:xfrm>
          <a:off x="593945" y="1828800"/>
          <a:ext cx="8092855" cy="4421494"/>
        </p:xfrm>
        <a:graphic>
          <a:graphicData uri="http://schemas.openxmlformats.org/drawingml/2006/table">
            <a:tbl>
              <a:tblPr firstRow="1" bandRow="1">
                <a:tableStyleId>{5C22544A-7EE6-4342-B048-85BDC9FD1C3A}</a:tableStyleId>
              </a:tblPr>
              <a:tblGrid>
                <a:gridCol w="2715107"/>
                <a:gridCol w="5377748"/>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2253045">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Within 12 months, a national forest definition is adopted, training on GHG inventory for the forestry sector are provided and the national central database is developed.</a:t>
                      </a:r>
                      <a:endParaRPr lang="en-US" sz="1350" kern="1200" dirty="0" smtClean="0">
                        <a:solidFill>
                          <a:schemeClr val="dk1"/>
                        </a:solidFill>
                        <a:effectLst/>
                        <a:latin typeface="+mn-lt"/>
                        <a:ea typeface="+mn-ea"/>
                        <a:cs typeface="+mn-cs"/>
                      </a:endParaRPr>
                    </a:p>
                    <a:p>
                      <a:endParaRPr lang="en-US" sz="135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Work on adopting national forest definition will be done after the LCCS training planned in September 2014. </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Training in GHG inventory for the stakeholders conducted  </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The development of the National Central Database will take place only in the first half of the second year as the data required for the database are still being collected.</a:t>
                      </a:r>
                    </a:p>
                    <a:p>
                      <a:pPr marL="171450" lvl="0" indent="-171450">
                        <a:buFont typeface="Arial" panose="020B0604020202020204" pitchFamily="34" charset="0"/>
                        <a:buChar char="•"/>
                      </a:pPr>
                      <a:endParaRPr lang="en-US" dirty="0"/>
                    </a:p>
                  </a:txBody>
                  <a:tcPr/>
                </a:tc>
              </a:tr>
              <a:tr h="1665529">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A set of technical guidelines/instruction manuals available</a:t>
                      </a:r>
                      <a:endParaRPr lang="en-US" sz="1350" kern="1200" dirty="0">
                        <a:solidFill>
                          <a:schemeClr val="dk1"/>
                        </a:solidFill>
                        <a:effectLst/>
                        <a:latin typeface="+mn-lt"/>
                        <a:ea typeface="+mn-ea"/>
                        <a:cs typeface="+mn-cs"/>
                      </a:endParaRPr>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04983722"/>
              </p:ext>
            </p:extLst>
          </p:nvPr>
        </p:nvGraphicFramePr>
        <p:xfrm>
          <a:off x="3429000" y="38862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2709614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5.2: </a:t>
            </a:r>
            <a:r>
              <a:rPr lang="en-US" dirty="0"/>
              <a:t>National forest monitoring systems  established</a:t>
            </a:r>
          </a:p>
        </p:txBody>
      </p:sp>
      <p:graphicFrame>
        <p:nvGraphicFramePr>
          <p:cNvPr id="4" name="Content Placeholder 3"/>
          <p:cNvGraphicFramePr>
            <a:graphicFrameLocks/>
          </p:cNvGraphicFramePr>
          <p:nvPr>
            <p:extLst>
              <p:ext uri="{D42A27DB-BD31-4B8C-83A1-F6EECF244321}">
                <p14:modId xmlns:p14="http://schemas.microsoft.com/office/powerpoint/2010/main" val="168811434"/>
              </p:ext>
            </p:extLst>
          </p:nvPr>
        </p:nvGraphicFramePr>
        <p:xfrm>
          <a:off x="593945" y="1828800"/>
          <a:ext cx="8092855" cy="4517858"/>
        </p:xfrm>
        <a:graphic>
          <a:graphicData uri="http://schemas.openxmlformats.org/drawingml/2006/table">
            <a:tbl>
              <a:tblPr firstRow="1" bandRow="1">
                <a:tableStyleId>{5C22544A-7EE6-4342-B048-85BDC9FD1C3A}</a:tableStyleId>
              </a:tblPr>
              <a:tblGrid>
                <a:gridCol w="2715107"/>
                <a:gridCol w="5377748"/>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866098">
                <a:tc>
                  <a:txBody>
                    <a:bodyPr/>
                    <a:lstStyle/>
                    <a:p>
                      <a:pPr marL="117475" marR="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kern="1200" dirty="0" smtClean="0">
                          <a:solidFill>
                            <a:schemeClr val="dk1"/>
                          </a:solidFill>
                          <a:effectLst/>
                          <a:latin typeface="+mn-lt"/>
                          <a:ea typeface="+mn-ea"/>
                          <a:cs typeface="+mn-cs"/>
                        </a:rPr>
                        <a:t>Within 15 months, at least 5 trainings on Remote sensing and GIS are provided.</a:t>
                      </a:r>
                      <a:endParaRPr lang="en-US" dirty="0" smtClean="0">
                        <a:effectLst/>
                      </a:endParaRPr>
                    </a:p>
                    <a:p>
                      <a:endParaRPr lang="en-US" sz="135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A five day comprehensive training on Remote Sensing &amp; GIS was conducted to key MRV stakeholders</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Digitization of past land use map data is in progress (by the Survey Department)</a:t>
                      </a:r>
                      <a:endParaRPr lang="en-US" dirty="0"/>
                    </a:p>
                  </a:txBody>
                  <a:tcPr/>
                </a:tc>
              </a:tr>
              <a:tr h="2044767">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National forest monitoring system available</a:t>
                      </a: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A set of pre-tested  technical guidelines/instruction manuals available</a:t>
                      </a:r>
                    </a:p>
                    <a:p>
                      <a:pPr marL="117475" indent="-117475">
                        <a:buFont typeface="Arial" panose="020B0604020202020204" pitchFamily="34" charset="0"/>
                        <a:buChar char="•"/>
                      </a:pPr>
                      <a:r>
                        <a:rPr lang="en-US" sz="1350" kern="1200" dirty="0" smtClean="0">
                          <a:solidFill>
                            <a:schemeClr val="dk1"/>
                          </a:solidFill>
                          <a:effectLst/>
                          <a:latin typeface="+mn-lt"/>
                          <a:ea typeface="+mn-ea"/>
                          <a:cs typeface="+mn-cs"/>
                        </a:rPr>
                        <a:t>Technical</a:t>
                      </a:r>
                      <a:r>
                        <a:rPr lang="en-GB" sz="1350" kern="1200" dirty="0" smtClean="0">
                          <a:solidFill>
                            <a:schemeClr val="dk1"/>
                          </a:solidFill>
                          <a:effectLst/>
                          <a:latin typeface="+mn-lt"/>
                          <a:ea typeface="+mn-ea"/>
                          <a:cs typeface="+mn-cs"/>
                        </a:rPr>
                        <a:t> officers are capable of handing the equipment efficiently and effectively producing required info</a:t>
                      </a:r>
                    </a:p>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Reference forest map developed</a:t>
                      </a:r>
                      <a:endParaRPr lang="en-US" sz="1350" kern="1200" dirty="0">
                        <a:solidFill>
                          <a:schemeClr val="dk1"/>
                        </a:solidFill>
                        <a:effectLst/>
                        <a:latin typeface="+mn-lt"/>
                        <a:ea typeface="+mn-ea"/>
                        <a:cs typeface="+mn-cs"/>
                      </a:endParaRPr>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9257751"/>
              </p:ext>
            </p:extLst>
          </p:nvPr>
        </p:nvGraphicFramePr>
        <p:xfrm>
          <a:off x="3581400" y="33528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rgbClr val="FFFF00"/>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3452334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351338"/>
          </a:xfrm>
        </p:spPr>
        <p:txBody>
          <a:bodyPr/>
          <a:lstStyle/>
          <a:p>
            <a:pPr marL="0" indent="0">
              <a:buNone/>
            </a:pPr>
            <a:r>
              <a:rPr lang="en-US" b="1" dirty="0"/>
              <a:t>Output </a:t>
            </a:r>
            <a:r>
              <a:rPr lang="en-US" b="1" dirty="0" smtClean="0"/>
              <a:t>5.3: </a:t>
            </a:r>
            <a:r>
              <a:rPr lang="en-US" dirty="0"/>
              <a:t>National forest inventory  designed</a:t>
            </a:r>
          </a:p>
        </p:txBody>
      </p:sp>
      <p:graphicFrame>
        <p:nvGraphicFramePr>
          <p:cNvPr id="4" name="Content Placeholder 3"/>
          <p:cNvGraphicFramePr>
            <a:graphicFrameLocks/>
          </p:cNvGraphicFramePr>
          <p:nvPr>
            <p:extLst>
              <p:ext uri="{D42A27DB-BD31-4B8C-83A1-F6EECF244321}">
                <p14:modId xmlns:p14="http://schemas.microsoft.com/office/powerpoint/2010/main" val="501388014"/>
              </p:ext>
            </p:extLst>
          </p:nvPr>
        </p:nvGraphicFramePr>
        <p:xfrm>
          <a:off x="593945" y="1828800"/>
          <a:ext cx="8016655" cy="4413785"/>
        </p:xfrm>
        <a:graphic>
          <a:graphicData uri="http://schemas.openxmlformats.org/drawingml/2006/table">
            <a:tbl>
              <a:tblPr firstRow="1" bandRow="1">
                <a:tableStyleId>{5C22544A-7EE6-4342-B048-85BDC9FD1C3A}</a:tableStyleId>
              </a:tblPr>
              <a:tblGrid>
                <a:gridCol w="2689542"/>
                <a:gridCol w="5327113"/>
              </a:tblGrid>
              <a:tr h="3810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Annual Targets/Indicators</a:t>
                      </a:r>
                    </a:p>
                    <a:p>
                      <a:pPr algn="ct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smtClean="0"/>
                        <a:t>Progress</a:t>
                      </a:r>
                    </a:p>
                    <a:p>
                      <a:pPr algn="ctr"/>
                      <a:endParaRPr lang="en-US" dirty="0"/>
                    </a:p>
                  </a:txBody>
                  <a:tcPr/>
                </a:tc>
              </a:tr>
              <a:tr h="1866098">
                <a:tc>
                  <a:txBody>
                    <a:bodyPr/>
                    <a:lstStyle/>
                    <a:p>
                      <a:pPr marL="117475" indent="-117475">
                        <a:buFont typeface="Arial" panose="020B0604020202020204" pitchFamily="34" charset="0"/>
                        <a:buChar char="•"/>
                      </a:pPr>
                      <a:r>
                        <a:rPr lang="en-GB" sz="1350" kern="1200" dirty="0" smtClean="0">
                          <a:solidFill>
                            <a:schemeClr val="dk1"/>
                          </a:solidFill>
                          <a:effectLst/>
                          <a:latin typeface="+mn-lt"/>
                          <a:ea typeface="+mn-ea"/>
                          <a:cs typeface="+mn-cs"/>
                        </a:rPr>
                        <a:t>Within 12 months, one training on tree </a:t>
                      </a:r>
                      <a:r>
                        <a:rPr lang="en-GB" sz="1350" kern="1200" dirty="0" err="1" smtClean="0">
                          <a:solidFill>
                            <a:schemeClr val="dk1"/>
                          </a:solidFill>
                          <a:effectLst/>
                          <a:latin typeface="+mn-lt"/>
                          <a:ea typeface="+mn-ea"/>
                          <a:cs typeface="+mn-cs"/>
                        </a:rPr>
                        <a:t>allometric</a:t>
                      </a:r>
                      <a:r>
                        <a:rPr lang="en-GB" sz="1350" kern="1200" dirty="0" smtClean="0">
                          <a:solidFill>
                            <a:schemeClr val="dk1"/>
                          </a:solidFill>
                          <a:effectLst/>
                          <a:latin typeface="+mn-lt"/>
                          <a:ea typeface="+mn-ea"/>
                          <a:cs typeface="+mn-cs"/>
                        </a:rPr>
                        <a:t> equation is provided</a:t>
                      </a:r>
                      <a:endParaRPr lang="en-US" sz="135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One comprehensive 5 day training </a:t>
                      </a:r>
                      <a:r>
                        <a:rPr lang="en-US" sz="1350" kern="1200" dirty="0" err="1" smtClean="0">
                          <a:solidFill>
                            <a:schemeClr val="dk1"/>
                          </a:solidFill>
                          <a:effectLst/>
                          <a:latin typeface="+mn-lt"/>
                          <a:ea typeface="+mn-ea"/>
                          <a:cs typeface="+mn-cs"/>
                        </a:rPr>
                        <a:t>programme</a:t>
                      </a:r>
                      <a:r>
                        <a:rPr lang="en-US" sz="1350" kern="1200" dirty="0" smtClean="0">
                          <a:solidFill>
                            <a:schemeClr val="dk1"/>
                          </a:solidFill>
                          <a:effectLst/>
                          <a:latin typeface="+mn-lt"/>
                          <a:ea typeface="+mn-ea"/>
                          <a:cs typeface="+mn-cs"/>
                        </a:rPr>
                        <a:t> on tree </a:t>
                      </a:r>
                      <a:r>
                        <a:rPr lang="en-US" sz="1350" kern="1200" dirty="0" err="1" smtClean="0">
                          <a:solidFill>
                            <a:schemeClr val="dk1"/>
                          </a:solidFill>
                          <a:effectLst/>
                          <a:latin typeface="+mn-lt"/>
                          <a:ea typeface="+mn-ea"/>
                          <a:cs typeface="+mn-cs"/>
                        </a:rPr>
                        <a:t>allometric</a:t>
                      </a:r>
                      <a:r>
                        <a:rPr lang="en-US" sz="1350" kern="1200" dirty="0" smtClean="0">
                          <a:solidFill>
                            <a:schemeClr val="dk1"/>
                          </a:solidFill>
                          <a:effectLst/>
                          <a:latin typeface="+mn-lt"/>
                          <a:ea typeface="+mn-ea"/>
                          <a:cs typeface="+mn-cs"/>
                        </a:rPr>
                        <a:t> equations conducted for the key stakeholders </a:t>
                      </a:r>
                    </a:p>
                    <a:p>
                      <a:pPr marL="171450" indent="-171450">
                        <a:buFont typeface="Arial" panose="020B0604020202020204" pitchFamily="34" charset="0"/>
                        <a:buChar char="•"/>
                      </a:pPr>
                      <a:r>
                        <a:rPr lang="en-US" sz="1350" kern="1200" dirty="0" smtClean="0">
                          <a:solidFill>
                            <a:schemeClr val="dk1"/>
                          </a:solidFill>
                          <a:effectLst/>
                          <a:latin typeface="+mn-lt"/>
                          <a:ea typeface="+mn-ea"/>
                          <a:cs typeface="+mn-cs"/>
                        </a:rPr>
                        <a:t>Collection of data on tree species completed</a:t>
                      </a:r>
                    </a:p>
                    <a:p>
                      <a:pPr marL="171450" lvl="0" indent="-171450">
                        <a:buFont typeface="Arial" panose="020B0604020202020204" pitchFamily="34" charset="0"/>
                        <a:buChar char="•"/>
                      </a:pPr>
                      <a:endParaRPr lang="en-US" dirty="0"/>
                    </a:p>
                  </a:txBody>
                  <a:tcPr/>
                </a:tc>
              </a:tr>
              <a:tr h="2044767">
                <a:tc>
                  <a:txBody>
                    <a:bodyPr/>
                    <a:lstStyle/>
                    <a:p>
                      <a:pPr marL="117475" indent="-117475">
                        <a:buFont typeface="Arial" panose="020B0604020202020204" pitchFamily="34" charset="0"/>
                        <a:buChar char="•"/>
                      </a:pPr>
                      <a:r>
                        <a:rPr lang="en-US" sz="1350" kern="1200" dirty="0" smtClean="0">
                          <a:solidFill>
                            <a:schemeClr val="dk1"/>
                          </a:solidFill>
                          <a:effectLst/>
                          <a:latin typeface="+mn-lt"/>
                          <a:ea typeface="+mn-ea"/>
                          <a:cs typeface="+mn-cs"/>
                        </a:rPr>
                        <a:t>National</a:t>
                      </a:r>
                      <a:r>
                        <a:rPr lang="en-GB" sz="1350" kern="1200" dirty="0" smtClean="0">
                          <a:solidFill>
                            <a:schemeClr val="dk1"/>
                          </a:solidFill>
                          <a:effectLst/>
                          <a:latin typeface="+mn-lt"/>
                          <a:ea typeface="+mn-ea"/>
                          <a:cs typeface="+mn-cs"/>
                        </a:rPr>
                        <a:t> Forestry Inventory is designed, field inventory manuals are developed and adequate technical tools are developed to assess emission factors</a:t>
                      </a:r>
                      <a:endParaRPr lang="en-US" sz="1350" kern="1200" dirty="0">
                        <a:solidFill>
                          <a:schemeClr val="dk1"/>
                        </a:solidFill>
                        <a:effectLst/>
                        <a:latin typeface="+mn-lt"/>
                        <a:ea typeface="+mn-ea"/>
                        <a:cs typeface="+mn-cs"/>
                      </a:endParaRPr>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9604564"/>
              </p:ext>
            </p:extLst>
          </p:nvPr>
        </p:nvGraphicFramePr>
        <p:xfrm>
          <a:off x="3581400" y="3200400"/>
          <a:ext cx="1905000" cy="609600"/>
        </p:xfrm>
        <a:graphic>
          <a:graphicData uri="http://schemas.openxmlformats.org/drawingml/2006/table">
            <a:tbl>
              <a:tblPr firstRow="1" bandRow="1">
                <a:tableStyleId>{5C22544A-7EE6-4342-B048-85BDC9FD1C3A}</a:tableStyleId>
              </a:tblPr>
              <a:tblGrid>
                <a:gridCol w="635000"/>
                <a:gridCol w="635000"/>
                <a:gridCol w="635000"/>
              </a:tblGrid>
              <a:tr h="609600">
                <a:tc>
                  <a:txBody>
                    <a:bodyPr/>
                    <a:lstStyle/>
                    <a:p>
                      <a:endParaRPr lang="en-US" dirty="0">
                        <a:solidFill>
                          <a:schemeClr val="accent6">
                            <a:lumMod val="75000"/>
                          </a:schemeClr>
                        </a:solidFill>
                      </a:endParaRPr>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rgbClr val="00B050"/>
                    </a:solidFill>
                  </a:tcPr>
                </a:tc>
              </a:tr>
            </a:tbl>
          </a:graphicData>
        </a:graphic>
      </p:graphicFrame>
    </p:spTree>
    <p:extLst>
      <p:ext uri="{BB962C8B-B14F-4D97-AF65-F5344CB8AC3E}">
        <p14:creationId xmlns:p14="http://schemas.microsoft.com/office/powerpoint/2010/main" val="2031501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1500" y="1143000"/>
            <a:ext cx="7886700" cy="1325563"/>
          </a:xfrm>
        </p:spPr>
        <p:txBody>
          <a:bodyPr>
            <a:normAutofit/>
          </a:bodyPr>
          <a:lstStyle/>
          <a:p>
            <a:pPr algn="ctr"/>
            <a:r>
              <a:rPr lang="en-US" sz="3000" b="1" dirty="0" smtClean="0">
                <a:latin typeface="Calibri "/>
              </a:rPr>
              <a:t>Delivery</a:t>
            </a:r>
            <a:endParaRPr lang="en-US" sz="3000" b="1" dirty="0">
              <a:latin typeface="Calibri "/>
            </a:endParaRPr>
          </a:p>
        </p:txBody>
      </p:sp>
      <p:graphicFrame>
        <p:nvGraphicFramePr>
          <p:cNvPr id="3" name="Chart 2"/>
          <p:cNvGraphicFramePr>
            <a:graphicFrameLocks/>
          </p:cNvGraphicFramePr>
          <p:nvPr>
            <p:extLst>
              <p:ext uri="{D42A27DB-BD31-4B8C-83A1-F6EECF244321}">
                <p14:modId xmlns:p14="http://schemas.microsoft.com/office/powerpoint/2010/main" val="4198746218"/>
              </p:ext>
            </p:extLst>
          </p:nvPr>
        </p:nvGraphicFramePr>
        <p:xfrm>
          <a:off x="1981200" y="2209800"/>
          <a:ext cx="54864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008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65059550"/>
              </p:ext>
            </p:extLst>
          </p:nvPr>
        </p:nvGraphicFramePr>
        <p:xfrm>
          <a:off x="1600200" y="1447800"/>
          <a:ext cx="60960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8020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8120719"/>
              </p:ext>
            </p:extLst>
          </p:nvPr>
        </p:nvGraphicFramePr>
        <p:xfrm>
          <a:off x="685800" y="1559718"/>
          <a:ext cx="7772400" cy="4688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8357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77731407"/>
              </p:ext>
            </p:extLst>
          </p:nvPr>
        </p:nvGraphicFramePr>
        <p:xfrm>
          <a:off x="762000" y="1447800"/>
          <a:ext cx="75438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9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1676400"/>
            <a:ext cx="9144000" cy="3581400"/>
          </a:xfrm>
        </p:spPr>
        <p:txBody>
          <a:bodyPr/>
          <a:lstStyle/>
          <a:p>
            <a:endParaRPr lang="en-US" b="1" dirty="0" smtClean="0">
              <a:solidFill>
                <a:schemeClr val="tx1"/>
              </a:solidFill>
              <a:latin typeface="Frutiger Linotype" pitchFamily="34" charset="0"/>
            </a:endParaRPr>
          </a:p>
          <a:p>
            <a:r>
              <a:rPr lang="en-US" sz="2400" dirty="0" smtClean="0">
                <a:solidFill>
                  <a:schemeClr val="tx1"/>
                </a:solidFill>
                <a:latin typeface="Calibri" pitchFamily="34" charset="0"/>
              </a:rPr>
              <a:t>Anura Sathurusinghe</a:t>
            </a:r>
          </a:p>
          <a:p>
            <a:endParaRPr lang="en-US" sz="2400" dirty="0" smtClean="0">
              <a:solidFill>
                <a:schemeClr val="tx1"/>
              </a:solidFill>
              <a:latin typeface="Calibri" pitchFamily="34" charset="0"/>
            </a:endParaRPr>
          </a:p>
          <a:p>
            <a:r>
              <a:rPr lang="en-US" sz="2400" dirty="0" smtClean="0">
                <a:latin typeface="Calibri" pitchFamily="34" charset="0"/>
              </a:rPr>
              <a:t>npd.redd.sl@gmail.com</a:t>
            </a:r>
            <a:endParaRPr lang="en-US" sz="2400" dirty="0">
              <a:latin typeface="Calibri" pitchFamily="34" charset="0"/>
            </a:endParaRPr>
          </a:p>
          <a:p>
            <a:endParaRPr lang="en-US" sz="1800" b="1" dirty="0" smtClean="0">
              <a:solidFill>
                <a:schemeClr val="tx1"/>
              </a:solidFill>
              <a:latin typeface="Helvetica" pitchFamily="34" charset="0"/>
            </a:endParaRPr>
          </a:p>
          <a:p>
            <a:r>
              <a:rPr lang="en-US" b="1" dirty="0" smtClean="0">
                <a:solidFill>
                  <a:schemeClr val="tx1"/>
                </a:solidFill>
                <a:latin typeface="Helvetica" pitchFamily="34" charset="0"/>
              </a:rPr>
              <a:t>Thank You</a:t>
            </a:r>
          </a:p>
          <a:p>
            <a:r>
              <a:rPr lang="en-US" sz="1600" dirty="0" smtClean="0">
                <a:latin typeface="Helvetica" pitchFamily="34" charset="0"/>
                <a:hlinkClick r:id="rId2"/>
              </a:rPr>
              <a:t/>
            </a:r>
            <a:br>
              <a:rPr lang="en-US" sz="1600" dirty="0" smtClean="0">
                <a:latin typeface="Helvetica" pitchFamily="34" charset="0"/>
                <a:hlinkClick r:id="rId2"/>
              </a:rPr>
            </a:br>
            <a:r>
              <a:rPr lang="en-US" sz="1600" dirty="0" smtClean="0">
                <a:solidFill>
                  <a:schemeClr val="tx1"/>
                </a:solidFill>
                <a:latin typeface="Helvetica" pitchFamily="34" charset="0"/>
              </a:rPr>
              <a:t>Website: </a:t>
            </a:r>
            <a:r>
              <a:rPr lang="en-US" sz="1600" dirty="0" smtClean="0">
                <a:latin typeface="Helvetica" pitchFamily="34" charset="0"/>
                <a:hlinkClick r:id="rId2"/>
              </a:rPr>
              <a:t>http://www.un-redd.org</a:t>
            </a:r>
            <a:endParaRPr lang="en-US" sz="1600" dirty="0">
              <a:solidFill>
                <a:schemeClr val="tx1"/>
              </a:solidFill>
              <a:latin typeface="Helvetica" pitchFamily="34" charset="0"/>
            </a:endParaRPr>
          </a:p>
        </p:txBody>
      </p:sp>
    </p:spTree>
    <p:extLst>
      <p:ext uri="{BB962C8B-B14F-4D97-AF65-F5344CB8AC3E}">
        <p14:creationId xmlns:p14="http://schemas.microsoft.com/office/powerpoint/2010/main" val="3820272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574032"/>
            <a:ext cx="8229600" cy="2836168"/>
          </a:xfrm>
        </p:spPr>
        <p:txBody>
          <a:bodyPr/>
          <a:lstStyle/>
          <a:p>
            <a:pPr marL="0" indent="0" algn="ctr">
              <a:buNone/>
            </a:pPr>
            <a:r>
              <a:rPr lang="en-US" sz="3000" b="1" dirty="0"/>
              <a:t>Welcome </a:t>
            </a:r>
            <a:r>
              <a:rPr lang="en-US" sz="3000" b="1" dirty="0" smtClean="0"/>
              <a:t>Address</a:t>
            </a:r>
          </a:p>
          <a:p>
            <a:pPr marL="0" indent="0" algn="ctr">
              <a:buNone/>
            </a:pPr>
            <a:endParaRPr lang="en-US" b="1" dirty="0" smtClean="0"/>
          </a:p>
          <a:p>
            <a:pPr marL="0" indent="0" algn="ctr">
              <a:buNone/>
            </a:pPr>
            <a:r>
              <a:rPr lang="en-US" sz="2100" b="1" dirty="0" smtClean="0"/>
              <a:t>Ms</a:t>
            </a:r>
            <a:r>
              <a:rPr lang="en-US" sz="2100" b="1" dirty="0"/>
              <a:t>. Beth </a:t>
            </a:r>
            <a:r>
              <a:rPr lang="en-US" sz="2100" b="1" dirty="0" smtClean="0"/>
              <a:t>Crawford</a:t>
            </a:r>
          </a:p>
          <a:p>
            <a:pPr marL="0" indent="0" algn="ctr">
              <a:buNone/>
            </a:pPr>
            <a:r>
              <a:rPr lang="en-US" sz="2100" b="1" dirty="0" smtClean="0"/>
              <a:t>FAO </a:t>
            </a:r>
            <a:r>
              <a:rPr lang="en-US" sz="2100" b="1" dirty="0"/>
              <a:t>Representative </a:t>
            </a:r>
            <a:r>
              <a:rPr lang="en-US" sz="2100" b="1" dirty="0" smtClean="0"/>
              <a:t>in Sri </a:t>
            </a:r>
            <a:r>
              <a:rPr lang="en-US" sz="2100" b="1" dirty="0"/>
              <a:t>Lanka and the Maldives</a:t>
            </a:r>
          </a:p>
        </p:txBody>
      </p:sp>
    </p:spTree>
    <p:extLst>
      <p:ext uri="{BB962C8B-B14F-4D97-AF65-F5344CB8AC3E}">
        <p14:creationId xmlns:p14="http://schemas.microsoft.com/office/powerpoint/2010/main" val="2837256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lnSpc>
                <a:spcPct val="100000"/>
              </a:lnSpc>
              <a:spcBef>
                <a:spcPts val="0"/>
              </a:spcBef>
              <a:buNone/>
            </a:pPr>
            <a:r>
              <a:rPr lang="en-US" sz="3200" b="1" dirty="0"/>
              <a:t>Key findings and recommendations of the Institutional </a:t>
            </a:r>
            <a:r>
              <a:rPr lang="en-US" sz="3200" b="1" dirty="0" smtClean="0"/>
              <a:t>Review</a:t>
            </a:r>
          </a:p>
          <a:p>
            <a:pPr marL="0" indent="0" algn="ctr">
              <a:lnSpc>
                <a:spcPct val="100000"/>
              </a:lnSpc>
              <a:spcBef>
                <a:spcPts val="0"/>
              </a:spcBef>
              <a:buNone/>
            </a:pPr>
            <a:endParaRPr lang="en-US" sz="3200" b="1" dirty="0"/>
          </a:p>
          <a:p>
            <a:pPr marL="0" indent="0" algn="ctr">
              <a:lnSpc>
                <a:spcPct val="100000"/>
              </a:lnSpc>
              <a:spcBef>
                <a:spcPts val="0"/>
              </a:spcBef>
              <a:buNone/>
            </a:pPr>
            <a:r>
              <a:rPr lang="en-US" dirty="0"/>
              <a:t>Mr. R S </a:t>
            </a:r>
            <a:r>
              <a:rPr lang="en-US" dirty="0" smtClean="0"/>
              <a:t>Kulatunga</a:t>
            </a:r>
            <a:endParaRPr lang="en-US" dirty="0"/>
          </a:p>
          <a:p>
            <a:pPr marL="0" indent="0" algn="ctr">
              <a:lnSpc>
                <a:spcPct val="100000"/>
              </a:lnSpc>
              <a:spcBef>
                <a:spcPts val="0"/>
              </a:spcBef>
              <a:buNone/>
            </a:pPr>
            <a:r>
              <a:rPr lang="en-US" dirty="0"/>
              <a:t>Additional</a:t>
            </a:r>
            <a:r>
              <a:rPr lang="si-LK" dirty="0"/>
              <a:t> </a:t>
            </a:r>
            <a:r>
              <a:rPr lang="en-US" dirty="0"/>
              <a:t>Conservator General of</a:t>
            </a:r>
            <a:r>
              <a:rPr lang="si-LK" dirty="0"/>
              <a:t> </a:t>
            </a:r>
            <a:r>
              <a:rPr lang="en-US" dirty="0"/>
              <a:t>Forests</a:t>
            </a:r>
          </a:p>
          <a:p>
            <a:pPr marL="0" indent="0" algn="ctr">
              <a:lnSpc>
                <a:spcPct val="100000"/>
              </a:lnSpc>
              <a:spcBef>
                <a:spcPts val="0"/>
              </a:spcBef>
              <a:buNone/>
            </a:pPr>
            <a:r>
              <a:rPr lang="en-US" dirty="0"/>
              <a:t>(Protection, Operation &amp; Management)</a:t>
            </a:r>
          </a:p>
          <a:p>
            <a:pPr marL="0" indent="0">
              <a:buNone/>
            </a:pPr>
            <a:endParaRPr lang="en-US" dirty="0" smtClean="0"/>
          </a:p>
          <a:p>
            <a:pPr marL="0" indent="0" algn="ctr">
              <a:buNone/>
            </a:pPr>
            <a:r>
              <a:rPr lang="en-US" dirty="0" smtClean="0">
                <a:hlinkClick r:id="rId2" action="ppaction://hlinkpres?slideindex=1&amp;slidetitle="/>
              </a:rPr>
              <a:t>Presentation</a:t>
            </a:r>
            <a:endParaRPr lang="en-US" dirty="0"/>
          </a:p>
        </p:txBody>
      </p:sp>
    </p:spTree>
    <p:extLst>
      <p:ext uri="{BB962C8B-B14F-4D97-AF65-F5344CB8AC3E}">
        <p14:creationId xmlns:p14="http://schemas.microsoft.com/office/powerpoint/2010/main" val="3319831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4384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t>Open </a:t>
            </a:r>
            <a:r>
              <a:rPr lang="en-US" b="1" dirty="0"/>
              <a:t>discussion </a:t>
            </a:r>
            <a:endParaRPr lang="en-US" b="1" dirty="0" smtClean="0"/>
          </a:p>
          <a:p>
            <a:pPr marL="0" indent="0" algn="ctr">
              <a:buNone/>
            </a:pPr>
            <a:endParaRPr lang="en-US" sz="800" b="1" dirty="0" smtClean="0"/>
          </a:p>
          <a:p>
            <a:pPr marL="0" indent="0" algn="ctr">
              <a:buNone/>
            </a:pPr>
            <a:endParaRPr lang="en-US" sz="800" b="1" dirty="0" smtClean="0"/>
          </a:p>
          <a:p>
            <a:pPr marL="0" indent="0" algn="ctr">
              <a:buFont typeface="Arial" pitchFamily="34" charset="0"/>
              <a:buNone/>
            </a:pPr>
            <a:r>
              <a:rPr lang="en-US" sz="2200" b="1" dirty="0" smtClean="0"/>
              <a:t>Chair – Ms. Beth S. Crawford</a:t>
            </a:r>
          </a:p>
          <a:p>
            <a:pPr marL="0" indent="0" algn="ctr">
              <a:buFont typeface="Arial" pitchFamily="34" charset="0"/>
              <a:buNone/>
            </a:pPr>
            <a:r>
              <a:rPr lang="en-US" sz="2200" b="1" dirty="0" smtClean="0"/>
              <a:t>FAO Representative in Sri Lanka and the Maldives</a:t>
            </a:r>
            <a:endParaRPr lang="en-US" sz="2200" b="1" dirty="0"/>
          </a:p>
        </p:txBody>
      </p:sp>
    </p:spTree>
    <p:extLst>
      <p:ext uri="{BB962C8B-B14F-4D97-AF65-F5344CB8AC3E}">
        <p14:creationId xmlns:p14="http://schemas.microsoft.com/office/powerpoint/2010/main" val="3491715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886700" cy="1325563"/>
          </a:xfrm>
        </p:spPr>
        <p:txBody>
          <a:bodyPr/>
          <a:lstStyle/>
          <a:p>
            <a:pPr algn="ctr"/>
            <a:r>
              <a:rPr lang="en-US" b="1" dirty="0" smtClean="0"/>
              <a:t>Issues for PEB </a:t>
            </a:r>
            <a:r>
              <a:rPr lang="en-US" b="1" dirty="0"/>
              <a:t>Decisions</a:t>
            </a:r>
            <a:br>
              <a:rPr lang="en-US" b="1" dirty="0"/>
            </a:br>
            <a:endParaRPr lang="en-US" b="1" dirty="0"/>
          </a:p>
        </p:txBody>
      </p:sp>
      <p:sp>
        <p:nvSpPr>
          <p:cNvPr id="4" name="Content Placeholder 2"/>
          <p:cNvSpPr>
            <a:spLocks noGrp="1"/>
          </p:cNvSpPr>
          <p:nvPr>
            <p:ph idx="1"/>
          </p:nvPr>
        </p:nvSpPr>
        <p:spPr>
          <a:xfrm>
            <a:off x="685800" y="2286000"/>
            <a:ext cx="8153400" cy="4267200"/>
          </a:xfrm>
        </p:spPr>
        <p:txBody>
          <a:bodyPr>
            <a:noAutofit/>
          </a:bodyPr>
          <a:lstStyle/>
          <a:p>
            <a:pPr marL="0" indent="0" algn="ctr">
              <a:buNone/>
            </a:pPr>
            <a:r>
              <a:rPr lang="en-US" sz="1600" dirty="0"/>
              <a:t>Chair – Mr. B.M.U.D. </a:t>
            </a:r>
            <a:r>
              <a:rPr lang="en-US" sz="1600" dirty="0" err="1" smtClean="0"/>
              <a:t>Basnayake</a:t>
            </a:r>
            <a:endParaRPr lang="en-US" sz="1600" dirty="0" smtClean="0"/>
          </a:p>
          <a:p>
            <a:pPr marL="0" indent="0" algn="ctr">
              <a:buNone/>
            </a:pPr>
            <a:r>
              <a:rPr lang="en-US" sz="1600" dirty="0" smtClean="0"/>
              <a:t>Secretary</a:t>
            </a:r>
            <a:r>
              <a:rPr lang="en-US" sz="1600" dirty="0"/>
              <a:t>, Ministry of Environment &amp; Renewable </a:t>
            </a:r>
            <a:r>
              <a:rPr lang="en-US" sz="1600" dirty="0" smtClean="0"/>
              <a:t>Energy</a:t>
            </a:r>
          </a:p>
          <a:p>
            <a:pPr marL="0" indent="0" algn="ctr">
              <a:buNone/>
            </a:pPr>
            <a:endParaRPr lang="en-US" sz="1600" dirty="0" smtClean="0"/>
          </a:p>
          <a:p>
            <a:pPr marL="0" indent="0" algn="ctr">
              <a:lnSpc>
                <a:spcPct val="100000"/>
              </a:lnSpc>
              <a:spcBef>
                <a:spcPts val="0"/>
              </a:spcBef>
              <a:buNone/>
            </a:pPr>
            <a:r>
              <a:rPr lang="en-US" sz="1600" dirty="0" smtClean="0"/>
              <a:t>Presenter </a:t>
            </a:r>
            <a:r>
              <a:rPr lang="en-US" sz="1600" dirty="0"/>
              <a:t>– Mr. Nalin Munasinghe</a:t>
            </a:r>
          </a:p>
          <a:p>
            <a:pPr marL="0" indent="0" algn="ctr">
              <a:lnSpc>
                <a:spcPct val="100000"/>
              </a:lnSpc>
              <a:spcBef>
                <a:spcPts val="0"/>
              </a:spcBef>
              <a:buNone/>
            </a:pPr>
            <a:r>
              <a:rPr lang="en-US" sz="1600" dirty="0" smtClean="0"/>
              <a:t>National </a:t>
            </a:r>
            <a:r>
              <a:rPr lang="en-US" sz="1600" dirty="0" err="1" smtClean="0"/>
              <a:t>Programme</a:t>
            </a:r>
            <a:r>
              <a:rPr lang="en-US" sz="1600" dirty="0" smtClean="0"/>
              <a:t> </a:t>
            </a:r>
            <a:r>
              <a:rPr lang="en-US" sz="1600" dirty="0"/>
              <a:t>Manager </a:t>
            </a:r>
          </a:p>
          <a:p>
            <a:pPr marL="0" indent="0" algn="ctr">
              <a:lnSpc>
                <a:spcPct val="100000"/>
              </a:lnSpc>
              <a:spcBef>
                <a:spcPts val="0"/>
              </a:spcBef>
              <a:buNone/>
            </a:pPr>
            <a:r>
              <a:rPr lang="en-US" sz="1600" dirty="0"/>
              <a:t>Sri Lanka UN-REDD </a:t>
            </a:r>
            <a:r>
              <a:rPr lang="en-US" sz="1600" dirty="0" err="1"/>
              <a:t>Programme</a:t>
            </a:r>
            <a:endParaRPr lang="en-US" sz="1600" dirty="0"/>
          </a:p>
          <a:p>
            <a:pPr marL="0" indent="0" algn="ctr">
              <a:buNone/>
            </a:pPr>
            <a:endParaRPr lang="en-US" sz="2400" dirty="0" smtClean="0"/>
          </a:p>
          <a:p>
            <a:r>
              <a:rPr lang="en-US" sz="2400" dirty="0" smtClean="0"/>
              <a:t> Internal </a:t>
            </a:r>
            <a:r>
              <a:rPr lang="en-US" sz="2400" dirty="0"/>
              <a:t>Review</a:t>
            </a:r>
          </a:p>
          <a:p>
            <a:pPr marL="227013" indent="-227013"/>
            <a:r>
              <a:rPr lang="en-US" sz="2400" dirty="0" smtClean="0"/>
              <a:t>Revision </a:t>
            </a:r>
            <a:r>
              <a:rPr lang="en-US" sz="2400" dirty="0"/>
              <a:t>of </a:t>
            </a:r>
            <a:r>
              <a:rPr lang="en-US" sz="2400" dirty="0" smtClean="0"/>
              <a:t>activities </a:t>
            </a:r>
            <a:r>
              <a:rPr lang="en-US" sz="2400" dirty="0"/>
              <a:t>under output 4.3 and reallocation of </a:t>
            </a:r>
            <a:r>
              <a:rPr lang="en-US" sz="2400" dirty="0" smtClean="0"/>
              <a:t>  funds </a:t>
            </a:r>
            <a:endParaRPr lang="en-US" sz="2400" dirty="0"/>
          </a:p>
          <a:p>
            <a:r>
              <a:rPr lang="en-US" sz="2400" dirty="0" smtClean="0"/>
              <a:t>Appointing </a:t>
            </a:r>
            <a:r>
              <a:rPr lang="en-US" sz="2400" dirty="0"/>
              <a:t>a </a:t>
            </a:r>
            <a:r>
              <a:rPr lang="en-US" sz="2400" dirty="0" smtClean="0"/>
              <a:t>full-time Chief Technical Advisor (CTA)</a:t>
            </a:r>
          </a:p>
        </p:txBody>
      </p:sp>
    </p:spTree>
    <p:extLst>
      <p:ext uri="{BB962C8B-B14F-4D97-AF65-F5344CB8AC3E}">
        <p14:creationId xmlns:p14="http://schemas.microsoft.com/office/powerpoint/2010/main" val="310718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09800"/>
            <a:ext cx="8305800" cy="4247317"/>
          </a:xfrm>
          <a:prstGeom prst="rect">
            <a:avLst/>
          </a:prstGeom>
          <a:noFill/>
        </p:spPr>
        <p:txBody>
          <a:bodyPr wrap="square" rtlCol="0">
            <a:spAutoFit/>
          </a:bodyPr>
          <a:lstStyle/>
          <a:p>
            <a:pPr marL="571500" indent="-571500">
              <a:buFont typeface="Arial" panose="020B0604020202020204" pitchFamily="34" charset="0"/>
              <a:buChar char="•"/>
            </a:pPr>
            <a:r>
              <a:rPr lang="en-US" sz="3000" dirty="0" smtClean="0"/>
              <a:t>Further discussion required on role of consultant</a:t>
            </a:r>
          </a:p>
          <a:p>
            <a:pPr marL="571500" indent="-571500">
              <a:buFont typeface="Arial" panose="020B0604020202020204" pitchFamily="34" charset="0"/>
              <a:buChar char="•"/>
            </a:pPr>
            <a:r>
              <a:rPr lang="en-US" sz="3000" dirty="0" smtClean="0"/>
              <a:t>Insufficient time to prepare and conclude activities before PEB meeting</a:t>
            </a:r>
          </a:p>
          <a:p>
            <a:pPr marL="571500" indent="-571500">
              <a:buFont typeface="Arial" panose="020B0604020202020204" pitchFamily="34" charset="0"/>
              <a:buChar char="•"/>
            </a:pPr>
            <a:r>
              <a:rPr lang="en-US" sz="3000" dirty="0" smtClean="0"/>
              <a:t>Further discussion required on the need for independent review, or whether the task can be done internally</a:t>
            </a:r>
          </a:p>
          <a:p>
            <a:pPr marL="571500" indent="-571500">
              <a:buFont typeface="Arial" panose="020B0604020202020204" pitchFamily="34" charset="0"/>
              <a:buChar char="•"/>
            </a:pPr>
            <a:r>
              <a:rPr lang="en-US" sz="3000" dirty="0" smtClean="0"/>
              <a:t>Scope of the review: to include management issues only, or include assessment of performance and delivery</a:t>
            </a:r>
          </a:p>
        </p:txBody>
      </p:sp>
      <p:sp>
        <p:nvSpPr>
          <p:cNvPr id="4" name="Title 1"/>
          <p:cNvSpPr txBox="1">
            <a:spLocks/>
          </p:cNvSpPr>
          <p:nvPr/>
        </p:nvSpPr>
        <p:spPr>
          <a:xfrm>
            <a:off x="457200" y="1417637"/>
            <a:ext cx="83058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Calibri "/>
              </a:rPr>
              <a:t>Internal Review - Reasons for postponement</a:t>
            </a:r>
            <a:endParaRPr lang="en-US" sz="3000" b="1" dirty="0">
              <a:latin typeface="Calibri "/>
            </a:endParaRPr>
          </a:p>
        </p:txBody>
      </p:sp>
    </p:spTree>
    <p:extLst>
      <p:ext uri="{BB962C8B-B14F-4D97-AF65-F5344CB8AC3E}">
        <p14:creationId xmlns:p14="http://schemas.microsoft.com/office/powerpoint/2010/main" val="453479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9037"/>
            <a:ext cx="7886700" cy="1325563"/>
          </a:xfrm>
        </p:spPr>
        <p:txBody>
          <a:bodyPr>
            <a:normAutofit/>
          </a:bodyPr>
          <a:lstStyle/>
          <a:p>
            <a:r>
              <a:rPr lang="en-US" sz="3200" b="1" dirty="0">
                <a:latin typeface="+mn-lt"/>
              </a:rPr>
              <a:t>Revision of activities under output 4.3 and reallocation of funds</a:t>
            </a:r>
          </a:p>
        </p:txBody>
      </p:sp>
      <p:sp>
        <p:nvSpPr>
          <p:cNvPr id="3" name="TextBox 2"/>
          <p:cNvSpPr txBox="1"/>
          <p:nvPr/>
        </p:nvSpPr>
        <p:spPr>
          <a:xfrm>
            <a:off x="457200" y="2514600"/>
            <a:ext cx="8305800" cy="3477875"/>
          </a:xfrm>
          <a:prstGeom prst="rect">
            <a:avLst/>
          </a:prstGeom>
          <a:noFill/>
        </p:spPr>
        <p:txBody>
          <a:bodyPr wrap="square" rtlCol="0">
            <a:spAutoFit/>
          </a:bodyPr>
          <a:lstStyle/>
          <a:p>
            <a:pPr marL="571500" indent="-571500">
              <a:buFont typeface="Arial" panose="020B0604020202020204" pitchFamily="34" charset="0"/>
              <a:buChar char="•"/>
            </a:pPr>
            <a:r>
              <a:rPr lang="en-US" sz="2200" dirty="0" smtClean="0"/>
              <a:t>The </a:t>
            </a:r>
            <a:r>
              <a:rPr lang="en-US" sz="2200" dirty="0"/>
              <a:t>scope of CBR+ overlaps </a:t>
            </a:r>
            <a:r>
              <a:rPr lang="en-US" sz="2200" dirty="0" smtClean="0"/>
              <a:t>with </a:t>
            </a:r>
            <a:r>
              <a:rPr lang="en-US" sz="2200" dirty="0"/>
              <a:t>Output 4.3</a:t>
            </a:r>
            <a:endParaRPr lang="en-US" sz="2200" dirty="0" smtClean="0"/>
          </a:p>
          <a:p>
            <a:pPr marL="571500" indent="-571500">
              <a:buFont typeface="Arial" panose="020B0604020202020204" pitchFamily="34" charset="0"/>
              <a:buChar char="•"/>
            </a:pPr>
            <a:r>
              <a:rPr lang="en-US" sz="2200" dirty="0" smtClean="0"/>
              <a:t>Received an additional USD 400,000</a:t>
            </a:r>
          </a:p>
          <a:p>
            <a:pPr marL="571500" indent="-571500">
              <a:buFont typeface="Arial" panose="020B0604020202020204" pitchFamily="34" charset="0"/>
              <a:buChar char="•"/>
            </a:pPr>
            <a:r>
              <a:rPr lang="en-US" sz="2200" dirty="0" smtClean="0"/>
              <a:t>The proposed revision is to best </a:t>
            </a:r>
            <a:r>
              <a:rPr lang="en-US" sz="2200" dirty="0"/>
              <a:t>utilize </a:t>
            </a:r>
            <a:r>
              <a:rPr lang="en-US" sz="2200" dirty="0" smtClean="0"/>
              <a:t>this additional investment and to take </a:t>
            </a:r>
            <a:r>
              <a:rPr lang="en-US" sz="2200" dirty="0"/>
              <a:t>strong ownership </a:t>
            </a:r>
            <a:r>
              <a:rPr lang="en-US" sz="2200" dirty="0" smtClean="0"/>
              <a:t>at </a:t>
            </a:r>
            <a:r>
              <a:rPr lang="en-US" sz="2200" dirty="0"/>
              <a:t>the grassroots level by the </a:t>
            </a:r>
            <a:r>
              <a:rPr lang="en-US" sz="2200" dirty="0" smtClean="0"/>
              <a:t>NP</a:t>
            </a:r>
          </a:p>
          <a:p>
            <a:pPr marL="571500" indent="-571500">
              <a:buFont typeface="Arial" panose="020B0604020202020204" pitchFamily="34" charset="0"/>
              <a:buChar char="•"/>
            </a:pPr>
            <a:r>
              <a:rPr lang="en-US" sz="2200" dirty="0"/>
              <a:t>freed-up amount of US$ 95,000 </a:t>
            </a:r>
            <a:r>
              <a:rPr lang="en-US" sz="2200" dirty="0" smtClean="0"/>
              <a:t>will be used to </a:t>
            </a:r>
            <a:r>
              <a:rPr lang="en-US" sz="2200" dirty="0"/>
              <a:t>ensure strategic coordination and alignment between CBR+ and NP (through Output 4.3</a:t>
            </a:r>
            <a:r>
              <a:rPr lang="en-US" sz="2200" dirty="0" smtClean="0"/>
              <a:t>)</a:t>
            </a:r>
          </a:p>
          <a:p>
            <a:pPr marL="571500" indent="-571500">
              <a:buFont typeface="Arial" panose="020B0604020202020204" pitchFamily="34" charset="0"/>
              <a:buChar char="•"/>
            </a:pPr>
            <a:r>
              <a:rPr lang="en-US" sz="2200" dirty="0"/>
              <a:t>These activities will ensure full integration of CBR+ investments into the national REDD+ readiness </a:t>
            </a:r>
            <a:r>
              <a:rPr lang="en-US" sz="2200" dirty="0" smtClean="0"/>
              <a:t>process</a:t>
            </a:r>
          </a:p>
          <a:p>
            <a:pPr marL="571500" indent="-571500">
              <a:buFont typeface="Arial" panose="020B0604020202020204" pitchFamily="34" charset="0"/>
              <a:buChar char="•"/>
            </a:pPr>
            <a:r>
              <a:rPr lang="en-US" sz="2200" dirty="0" smtClean="0"/>
              <a:t>Hence, the </a:t>
            </a:r>
            <a:r>
              <a:rPr lang="en-US" sz="2200" dirty="0"/>
              <a:t>following adjustments and restructuring are </a:t>
            </a:r>
            <a:r>
              <a:rPr lang="en-US" sz="2200" dirty="0" smtClean="0"/>
              <a:t>proposed</a:t>
            </a:r>
          </a:p>
        </p:txBody>
      </p:sp>
    </p:spTree>
    <p:extLst>
      <p:ext uri="{BB962C8B-B14F-4D97-AF65-F5344CB8AC3E}">
        <p14:creationId xmlns:p14="http://schemas.microsoft.com/office/powerpoint/2010/main" val="789947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1325563"/>
          </a:xfrm>
        </p:spPr>
        <p:txBody>
          <a:bodyPr>
            <a:normAutofit/>
          </a:bodyPr>
          <a:lstStyle/>
          <a:p>
            <a:r>
              <a:rPr lang="en-US" sz="2000" b="1" dirty="0">
                <a:latin typeface="+mn-lt"/>
              </a:rPr>
              <a:t>Revision of activities under output 4.3 and reallocation </a:t>
            </a:r>
            <a:r>
              <a:rPr lang="en-US" sz="2000" b="1" dirty="0" smtClean="0">
                <a:latin typeface="+mn-lt"/>
              </a:rPr>
              <a:t>of funds </a:t>
            </a:r>
            <a:r>
              <a:rPr lang="en-US" sz="2800" b="1" dirty="0"/>
              <a:t/>
            </a:r>
            <a:br>
              <a:rPr lang="en-US" sz="2800" b="1" dirty="0"/>
            </a:br>
            <a:endParaRPr lang="en-US" sz="2800" b="1" dirty="0"/>
          </a:p>
        </p:txBody>
      </p:sp>
      <p:sp>
        <p:nvSpPr>
          <p:cNvPr id="3" name="Content Placeholder 2"/>
          <p:cNvSpPr>
            <a:spLocks noGrp="1"/>
          </p:cNvSpPr>
          <p:nvPr>
            <p:ph idx="1"/>
          </p:nvPr>
        </p:nvSpPr>
        <p:spPr>
          <a:xfrm>
            <a:off x="628650" y="2590799"/>
            <a:ext cx="7886700" cy="3586163"/>
          </a:xfrm>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482749616"/>
              </p:ext>
            </p:extLst>
          </p:nvPr>
        </p:nvGraphicFramePr>
        <p:xfrm>
          <a:off x="0" y="1752600"/>
          <a:ext cx="9144000" cy="5105400"/>
        </p:xfrm>
        <a:graphic>
          <a:graphicData uri="http://schemas.openxmlformats.org/drawingml/2006/table">
            <a:tbl>
              <a:tblPr firstRow="1" firstCol="1" bandRow="1">
                <a:tableStyleId>{5C22544A-7EE6-4342-B048-85BDC9FD1C3A}</a:tableStyleId>
              </a:tblPr>
              <a:tblGrid>
                <a:gridCol w="3931066"/>
                <a:gridCol w="839715"/>
                <a:gridCol w="954159"/>
                <a:gridCol w="3419060"/>
              </a:tblGrid>
              <a:tr h="699667">
                <a:tc>
                  <a:txBody>
                    <a:bodyPr/>
                    <a:lstStyle/>
                    <a:p>
                      <a:pPr marL="0" marR="0" algn="ctr">
                        <a:lnSpc>
                          <a:spcPct val="107000"/>
                        </a:lnSpc>
                        <a:spcBef>
                          <a:spcPts val="0"/>
                        </a:spcBef>
                        <a:spcAft>
                          <a:spcPts val="0"/>
                        </a:spcAft>
                      </a:pPr>
                      <a:r>
                        <a:rPr lang="en-US" sz="1100" dirty="0">
                          <a:effectLst/>
                        </a:rPr>
                        <a:t>Activity led by UNDP</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100" dirty="0">
                          <a:effectLst/>
                        </a:rPr>
                        <a:t>Current Budget (US$)</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100">
                          <a:effectLst/>
                        </a:rPr>
                        <a:t>Proposed Revision  (US$)</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100">
                          <a:effectLst/>
                        </a:rPr>
                        <a:t>Justification</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1480369">
                <a:tc>
                  <a:txBody>
                    <a:bodyPr/>
                    <a:lstStyle/>
                    <a:p>
                      <a:pPr marL="0" marR="0">
                        <a:lnSpc>
                          <a:spcPct val="107000"/>
                        </a:lnSpc>
                        <a:spcBef>
                          <a:spcPts val="0"/>
                        </a:spcBef>
                        <a:spcAft>
                          <a:spcPts val="0"/>
                        </a:spcAft>
                      </a:pPr>
                      <a:r>
                        <a:rPr lang="en-US" sz="1050" dirty="0">
                          <a:effectLst/>
                        </a:rPr>
                        <a:t>Activity 4.3.1. </a:t>
                      </a:r>
                      <a:endParaRPr lang="en-US" sz="1100" dirty="0">
                        <a:effectLst/>
                      </a:endParaRPr>
                    </a:p>
                    <a:p>
                      <a:pPr marL="0" marR="0">
                        <a:lnSpc>
                          <a:spcPct val="107000"/>
                        </a:lnSpc>
                        <a:spcBef>
                          <a:spcPts val="0"/>
                        </a:spcBef>
                        <a:spcAft>
                          <a:spcPts val="0"/>
                        </a:spcAft>
                      </a:pPr>
                      <a:r>
                        <a:rPr lang="en-US" sz="1050" dirty="0">
                          <a:effectLst/>
                        </a:rPr>
                        <a:t>Resolve conflicts with local people related to available guidelines/ legal boundaries with the locals to clarify forest boundary disputes where necessary.</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dirty="0">
                          <a:effectLst/>
                        </a:rPr>
                        <a:t>130,000</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dirty="0">
                          <a:effectLst/>
                        </a:rPr>
                        <a:t>15,000</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Not cost-effective or strategic for the NP as CBR+ is available.  Best to be explored and more practical to address this through CBR+. Resources should be allocated to support the collation of existing knowledge on the subject areas by FD and DWC if deemed necessary to supplement grassroots efforts.</a:t>
                      </a:r>
                      <a:endParaRPr lang="en-US" sz="1100" dirty="0">
                        <a:effectLst/>
                      </a:endParaRPr>
                    </a:p>
                    <a:p>
                      <a:pPr marL="0" marR="0">
                        <a:lnSpc>
                          <a:spcPct val="107000"/>
                        </a:lnSpc>
                        <a:spcBef>
                          <a:spcPts val="0"/>
                        </a:spcBef>
                        <a:spcAft>
                          <a:spcPts val="0"/>
                        </a:spcAft>
                      </a:pPr>
                      <a:r>
                        <a:rPr lang="en-US" sz="1050" dirty="0">
                          <a:effectLst/>
                        </a:rPr>
                        <a:t>In addition the FD has got another source of funding for boundary demarcation and resolving boundary disputes.</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618065">
                <a:tc>
                  <a:txBody>
                    <a:bodyPr/>
                    <a:lstStyle/>
                    <a:p>
                      <a:pPr marL="0" marR="0">
                        <a:lnSpc>
                          <a:spcPct val="107000"/>
                        </a:lnSpc>
                        <a:spcBef>
                          <a:spcPts val="0"/>
                        </a:spcBef>
                        <a:spcAft>
                          <a:spcPts val="0"/>
                        </a:spcAft>
                      </a:pPr>
                      <a:r>
                        <a:rPr lang="en-US" sz="1050" dirty="0">
                          <a:effectLst/>
                        </a:rPr>
                        <a:t>Activity 4.3.2.  </a:t>
                      </a:r>
                      <a:endParaRPr lang="en-US" sz="1100" dirty="0">
                        <a:effectLst/>
                      </a:endParaRPr>
                    </a:p>
                    <a:p>
                      <a:pPr marL="0" marR="0">
                        <a:lnSpc>
                          <a:spcPct val="107000"/>
                        </a:lnSpc>
                        <a:spcBef>
                          <a:spcPts val="0"/>
                        </a:spcBef>
                        <a:spcAft>
                          <a:spcPts val="0"/>
                        </a:spcAft>
                      </a:pPr>
                      <a:r>
                        <a:rPr lang="en-US" sz="1050" dirty="0">
                          <a:effectLst/>
                        </a:rPr>
                        <a:t>Review and readdress potential impacts in human/wildlife conflicts through REDD+/SFM activities</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15,000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15,000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No revision is proposed</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481360">
                <a:tc>
                  <a:txBody>
                    <a:bodyPr/>
                    <a:lstStyle/>
                    <a:p>
                      <a:pPr marL="0" marR="0">
                        <a:lnSpc>
                          <a:spcPct val="107000"/>
                        </a:lnSpc>
                        <a:spcBef>
                          <a:spcPts val="0"/>
                        </a:spcBef>
                        <a:spcAft>
                          <a:spcPts val="0"/>
                        </a:spcAft>
                      </a:pPr>
                      <a:r>
                        <a:rPr lang="en-US" sz="1050">
                          <a:effectLst/>
                        </a:rPr>
                        <a:t>Activity 4.3.4.</a:t>
                      </a:r>
                      <a:endParaRPr lang="en-US" sz="1100">
                        <a:effectLst/>
                      </a:endParaRPr>
                    </a:p>
                    <a:p>
                      <a:pPr marL="0" marR="0">
                        <a:lnSpc>
                          <a:spcPct val="107000"/>
                        </a:lnSpc>
                        <a:spcBef>
                          <a:spcPts val="0"/>
                        </a:spcBef>
                        <a:spcAft>
                          <a:spcPts val="0"/>
                        </a:spcAft>
                      </a:pPr>
                      <a:r>
                        <a:rPr lang="en-US" sz="1050">
                          <a:effectLst/>
                        </a:rPr>
                        <a:t>Assess opportunity cost of alternate livelihoods/land uses       </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23,000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This is no longer relevant to REDD+ in Sri Lanka.  </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618065">
                <a:tc>
                  <a:txBody>
                    <a:bodyPr/>
                    <a:lstStyle/>
                    <a:p>
                      <a:pPr marL="0" marR="0">
                        <a:lnSpc>
                          <a:spcPct val="107000"/>
                        </a:lnSpc>
                        <a:spcBef>
                          <a:spcPts val="0"/>
                        </a:spcBef>
                        <a:spcAft>
                          <a:spcPts val="0"/>
                        </a:spcAft>
                      </a:pPr>
                      <a:r>
                        <a:rPr lang="en-US" sz="1050" dirty="0">
                          <a:effectLst/>
                        </a:rPr>
                        <a:t>Activity 4.3.8. </a:t>
                      </a:r>
                      <a:endParaRPr lang="en-US" sz="1100" dirty="0">
                        <a:effectLst/>
                      </a:endParaRPr>
                    </a:p>
                    <a:p>
                      <a:pPr marL="0" marR="0">
                        <a:lnSpc>
                          <a:spcPct val="107000"/>
                        </a:lnSpc>
                        <a:spcBef>
                          <a:spcPts val="0"/>
                        </a:spcBef>
                        <a:spcAft>
                          <a:spcPts val="0"/>
                        </a:spcAft>
                      </a:pPr>
                      <a:r>
                        <a:rPr lang="en-US" sz="1050" dirty="0">
                          <a:effectLst/>
                        </a:rPr>
                        <a:t>Assess potential for private sector engagement in REDD+, including tea and other plantation industries</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10,000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50,000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The original budget was too small for the planned work on private sector engagement.  This is very relevant to NP. </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463549">
                <a:tc>
                  <a:txBody>
                    <a:bodyPr/>
                    <a:lstStyle/>
                    <a:p>
                      <a:pPr marL="0" marR="0">
                        <a:lnSpc>
                          <a:spcPct val="107000"/>
                        </a:lnSpc>
                        <a:spcBef>
                          <a:spcPts val="0"/>
                        </a:spcBef>
                        <a:spcAft>
                          <a:spcPts val="0"/>
                        </a:spcAft>
                      </a:pPr>
                      <a:r>
                        <a:rPr lang="en-US" sz="1050" dirty="0">
                          <a:effectLst/>
                        </a:rPr>
                        <a:t>Activity 4.3.9. Develop an approach for mainstreaming REDD+ into Provincial/District level planning processes              </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15,000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25,000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This will be an important task for NP to upscale the implementation of the national REDD+ strategy later on.</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372163">
                <a:tc>
                  <a:txBody>
                    <a:bodyPr/>
                    <a:lstStyle/>
                    <a:p>
                      <a:pPr marL="0" marR="0">
                        <a:lnSpc>
                          <a:spcPct val="107000"/>
                        </a:lnSpc>
                        <a:spcBef>
                          <a:spcPts val="0"/>
                        </a:spcBef>
                        <a:spcAft>
                          <a:spcPts val="0"/>
                        </a:spcAft>
                      </a:pPr>
                      <a:r>
                        <a:rPr lang="en-US" sz="1050">
                          <a:effectLst/>
                        </a:rPr>
                        <a:t>Activity 4.3.10. Analyze lessons from participatory models in the forest sector</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7,000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Low priority for the NP</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186081">
                <a:tc>
                  <a:txBody>
                    <a:bodyPr/>
                    <a:lstStyle/>
                    <a:p>
                      <a:pPr marL="0" marR="0">
                        <a:lnSpc>
                          <a:spcPct val="107000"/>
                        </a:lnSpc>
                        <a:spcBef>
                          <a:spcPts val="0"/>
                        </a:spcBef>
                        <a:spcAft>
                          <a:spcPts val="0"/>
                        </a:spcAft>
                      </a:pPr>
                      <a:r>
                        <a:rPr lang="en-US" sz="1050">
                          <a:effectLst/>
                        </a:rPr>
                        <a:t>Total </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200,000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105,000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 </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r h="186081">
                <a:tc>
                  <a:txBody>
                    <a:bodyPr/>
                    <a:lstStyle/>
                    <a:p>
                      <a:pPr marL="0" marR="0">
                        <a:lnSpc>
                          <a:spcPct val="107000"/>
                        </a:lnSpc>
                        <a:spcBef>
                          <a:spcPts val="0"/>
                        </a:spcBef>
                        <a:spcAft>
                          <a:spcPts val="0"/>
                        </a:spcAft>
                      </a:pPr>
                      <a:r>
                        <a:rPr lang="en-US" sz="1050" dirty="0">
                          <a:effectLst/>
                        </a:rPr>
                        <a:t>Freed up amount </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gn="ctr">
                        <a:lnSpc>
                          <a:spcPct val="107000"/>
                        </a:lnSpc>
                        <a:spcBef>
                          <a:spcPts val="0"/>
                        </a:spcBef>
                        <a:spcAft>
                          <a:spcPts val="0"/>
                        </a:spcAft>
                      </a:pPr>
                      <a:r>
                        <a:rPr lang="en-US" sz="1050">
                          <a:effectLst/>
                        </a:rPr>
                        <a:t>95,000</a:t>
                      </a:r>
                      <a:endParaRPr lang="en-US" sz="110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c>
                  <a:txBody>
                    <a:bodyPr/>
                    <a:lstStyle/>
                    <a:p>
                      <a:pPr marL="0" marR="0">
                        <a:lnSpc>
                          <a:spcPct val="107000"/>
                        </a:lnSpc>
                        <a:spcBef>
                          <a:spcPts val="0"/>
                        </a:spcBef>
                        <a:spcAft>
                          <a:spcPts val="0"/>
                        </a:spcAft>
                      </a:pPr>
                      <a:r>
                        <a:rPr lang="en-US" sz="1050" dirty="0">
                          <a:effectLst/>
                        </a:rPr>
                        <a:t> </a:t>
                      </a:r>
                      <a:endParaRPr lang="en-US" sz="1100" dirty="0">
                        <a:effectLst/>
                        <a:latin typeface="Calibri" panose="020F0502020204030204" pitchFamily="34" charset="0"/>
                        <a:ea typeface="MS Mincho" panose="02020609040205080304" pitchFamily="49" charset="-128"/>
                        <a:cs typeface="Iskoola Pota" panose="020B0502040204020203" pitchFamily="34" charset="0"/>
                      </a:endParaRPr>
                    </a:p>
                  </a:txBody>
                  <a:tcPr marL="47925" marR="47925" marT="0" marB="0"/>
                </a:tc>
              </a:tr>
            </a:tbl>
          </a:graphicData>
        </a:graphic>
      </p:graphicFrame>
    </p:spTree>
    <p:extLst>
      <p:ext uri="{BB962C8B-B14F-4D97-AF65-F5344CB8AC3E}">
        <p14:creationId xmlns:p14="http://schemas.microsoft.com/office/powerpoint/2010/main" val="3844249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5237"/>
            <a:ext cx="7886700" cy="1249363"/>
          </a:xfrm>
        </p:spPr>
        <p:txBody>
          <a:bodyPr>
            <a:normAutofit fontScale="90000"/>
          </a:bodyPr>
          <a:lstStyle/>
          <a:p>
            <a:r>
              <a:rPr lang="en-US" b="1" dirty="0">
                <a:latin typeface="+mn-lt"/>
              </a:rPr>
              <a:t>Proposed reallocation of the freed up amount</a:t>
            </a:r>
            <a:r>
              <a:rPr lang="en-US" dirty="0">
                <a:latin typeface="+mn-lt"/>
              </a:rPr>
              <a:t/>
            </a:r>
            <a:br>
              <a:rPr lang="en-US" dirty="0">
                <a:latin typeface="+mn-lt"/>
              </a:rPr>
            </a:b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411858"/>
              </p:ext>
            </p:extLst>
          </p:nvPr>
        </p:nvGraphicFramePr>
        <p:xfrm>
          <a:off x="0" y="2133600"/>
          <a:ext cx="9144000" cy="3779418"/>
        </p:xfrm>
        <a:graphic>
          <a:graphicData uri="http://schemas.openxmlformats.org/drawingml/2006/table">
            <a:tbl>
              <a:tblPr firstRow="1" firstCol="1" bandRow="1">
                <a:tableStyleId>{5C22544A-7EE6-4342-B048-85BDC9FD1C3A}</a:tableStyleId>
              </a:tblPr>
              <a:tblGrid>
                <a:gridCol w="3359868"/>
                <a:gridCol w="3955332"/>
                <a:gridCol w="1828800"/>
              </a:tblGrid>
              <a:tr h="323542">
                <a:tc>
                  <a:txBody>
                    <a:bodyPr/>
                    <a:lstStyle/>
                    <a:p>
                      <a:pPr marL="0" marR="0" algn="ctr">
                        <a:lnSpc>
                          <a:spcPct val="107000"/>
                        </a:lnSpc>
                        <a:spcBef>
                          <a:spcPts val="0"/>
                        </a:spcBef>
                        <a:spcAft>
                          <a:spcPts val="0"/>
                        </a:spcAft>
                      </a:pPr>
                      <a:r>
                        <a:rPr lang="en-US" sz="2400" dirty="0">
                          <a:effectLst/>
                        </a:rPr>
                        <a:t>Activity </a:t>
                      </a:r>
                      <a:endParaRPr lang="en-US" sz="24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Service </a:t>
                      </a:r>
                      <a:endParaRPr lang="en-US" sz="24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Amount (US$)</a:t>
                      </a:r>
                      <a:endParaRPr lang="en-US" sz="24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r>
              <a:tr h="1000586">
                <a:tc>
                  <a:txBody>
                    <a:bodyPr/>
                    <a:lstStyle/>
                    <a:p>
                      <a:pPr marL="0" marR="0">
                        <a:lnSpc>
                          <a:spcPct val="107000"/>
                        </a:lnSpc>
                        <a:spcBef>
                          <a:spcPts val="0"/>
                        </a:spcBef>
                        <a:spcAft>
                          <a:spcPts val="0"/>
                        </a:spcAft>
                      </a:pPr>
                      <a:r>
                        <a:rPr lang="en-US" sz="1800">
                          <a:effectLst/>
                        </a:rPr>
                        <a:t>CBR+ Country Plan preparation </a:t>
                      </a:r>
                      <a:endParaRPr lang="en-US" sz="180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Chief Technical Advisor (CTA) of PMU and one national consultant plus costs of consultation including basic awareness to CSO community</a:t>
                      </a:r>
                      <a:endParaRPr lang="en-US" sz="18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a:effectLst/>
                        </a:rPr>
                        <a:t>20,000</a:t>
                      </a:r>
                      <a:endParaRPr lang="en-US" sz="180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r>
              <a:tr h="662065">
                <a:tc>
                  <a:txBody>
                    <a:bodyPr/>
                    <a:lstStyle/>
                    <a:p>
                      <a:pPr marL="0" marR="0">
                        <a:lnSpc>
                          <a:spcPct val="107000"/>
                        </a:lnSpc>
                        <a:spcBef>
                          <a:spcPts val="0"/>
                        </a:spcBef>
                        <a:spcAft>
                          <a:spcPts val="0"/>
                        </a:spcAft>
                      </a:pPr>
                      <a:r>
                        <a:rPr lang="en-US" sz="1800">
                          <a:effectLst/>
                        </a:rPr>
                        <a:t>Stakeholder engagement and coordination with CBR+</a:t>
                      </a:r>
                      <a:endParaRPr lang="en-US" sz="180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1 </a:t>
                      </a:r>
                      <a:r>
                        <a:rPr lang="en-US" sz="1800" dirty="0" err="1">
                          <a:effectLst/>
                        </a:rPr>
                        <a:t>programme</a:t>
                      </a:r>
                      <a:r>
                        <a:rPr lang="en-US" sz="1800" dirty="0">
                          <a:effectLst/>
                        </a:rPr>
                        <a:t> staff (multi-year) </a:t>
                      </a:r>
                      <a:endParaRPr lang="en-US" sz="18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a:effectLst/>
                        </a:rPr>
                        <a:t>55,000</a:t>
                      </a:r>
                      <a:endParaRPr lang="en-US" sz="180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r>
              <a:tr h="662065">
                <a:tc>
                  <a:txBody>
                    <a:bodyPr/>
                    <a:lstStyle/>
                    <a:p>
                      <a:pPr marL="0" marR="0">
                        <a:lnSpc>
                          <a:spcPct val="107000"/>
                        </a:lnSpc>
                        <a:spcBef>
                          <a:spcPts val="0"/>
                        </a:spcBef>
                        <a:spcAft>
                          <a:spcPts val="0"/>
                        </a:spcAft>
                      </a:pPr>
                      <a:r>
                        <a:rPr lang="en-US" sz="1800">
                          <a:effectLst/>
                        </a:rPr>
                        <a:t>Knowledge uptake and  integration into policy processes</a:t>
                      </a:r>
                      <a:endParaRPr lang="en-US" sz="180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1 national consultant (part-time on an as needed basis) plus travel and other related costs.</a:t>
                      </a:r>
                      <a:endParaRPr lang="en-US" sz="18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20,000</a:t>
                      </a:r>
                      <a:endParaRPr lang="en-US" sz="18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r>
              <a:tr h="323542">
                <a:tc gridSpan="2">
                  <a:txBody>
                    <a:bodyPr/>
                    <a:lstStyle/>
                    <a:p>
                      <a:pPr marL="0" marR="0">
                        <a:lnSpc>
                          <a:spcPct val="107000"/>
                        </a:lnSpc>
                        <a:spcBef>
                          <a:spcPts val="0"/>
                        </a:spcBef>
                        <a:spcAft>
                          <a:spcPts val="0"/>
                        </a:spcAft>
                      </a:pPr>
                      <a:r>
                        <a:rPr lang="en-US" sz="1800">
                          <a:effectLst/>
                        </a:rPr>
                        <a:t>Total </a:t>
                      </a:r>
                      <a:endParaRPr lang="en-US" sz="180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800" dirty="0">
                          <a:effectLst/>
                        </a:rPr>
                        <a:t>95,000</a:t>
                      </a:r>
                      <a:endParaRPr lang="en-US" sz="1800" dirty="0">
                        <a:effectLst/>
                        <a:latin typeface="Calibri" panose="020F0502020204030204" pitchFamily="34" charset="0"/>
                        <a:ea typeface="MS Mincho" panose="02020609040205080304" pitchFamily="49" charset="-128"/>
                        <a:cs typeface="Iskoola Pota" panose="020B0502040204020203" pitchFamily="34" charset="0"/>
                      </a:endParaRPr>
                    </a:p>
                  </a:txBody>
                  <a:tcPr marL="68580" marR="68580" marT="0" marB="0"/>
                </a:tc>
              </a:tr>
            </a:tbl>
          </a:graphicData>
        </a:graphic>
      </p:graphicFrame>
    </p:spTree>
    <p:extLst>
      <p:ext uri="{BB962C8B-B14F-4D97-AF65-F5344CB8AC3E}">
        <p14:creationId xmlns:p14="http://schemas.microsoft.com/office/powerpoint/2010/main" val="3428670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17637"/>
            <a:ext cx="8305800" cy="1325563"/>
          </a:xfrm>
        </p:spPr>
        <p:txBody>
          <a:bodyPr>
            <a:normAutofit fontScale="90000"/>
          </a:bodyPr>
          <a:lstStyle/>
          <a:p>
            <a:r>
              <a:rPr lang="en-US" b="1" dirty="0">
                <a:latin typeface="+mn-lt"/>
              </a:rPr>
              <a:t>Appointing a full-time Chief Technical Advisor (CTA)</a:t>
            </a:r>
            <a:br>
              <a:rPr lang="en-US" b="1" dirty="0">
                <a:latin typeface="+mn-lt"/>
              </a:rPr>
            </a:br>
            <a:r>
              <a:rPr lang="en-US" sz="2800" b="1" dirty="0"/>
              <a:t/>
            </a:r>
            <a:br>
              <a:rPr lang="en-US" sz="2800" b="1" dirty="0"/>
            </a:br>
            <a:endParaRPr lang="en-US" sz="2800" b="1" dirty="0"/>
          </a:p>
        </p:txBody>
      </p:sp>
      <p:sp>
        <p:nvSpPr>
          <p:cNvPr id="5" name="Content Placeholder 4"/>
          <p:cNvSpPr>
            <a:spLocks noGrp="1"/>
          </p:cNvSpPr>
          <p:nvPr>
            <p:ph idx="1"/>
          </p:nvPr>
        </p:nvSpPr>
        <p:spPr>
          <a:xfrm>
            <a:off x="628650" y="2285999"/>
            <a:ext cx="7886700" cy="3890963"/>
          </a:xfrm>
        </p:spPr>
        <p:txBody>
          <a:bodyPr/>
          <a:lstStyle/>
          <a:p>
            <a:r>
              <a:rPr lang="en-US" dirty="0" smtClean="0"/>
              <a:t>To facilitate greater integration between different outcomes and outputs</a:t>
            </a:r>
          </a:p>
          <a:p>
            <a:r>
              <a:rPr lang="en-US" dirty="0" smtClean="0"/>
              <a:t>To provide more consistent and timely support to PMU and implementing partners in-country</a:t>
            </a:r>
          </a:p>
          <a:p>
            <a:r>
              <a:rPr lang="en-US" dirty="0" smtClean="0"/>
              <a:t>To ensure effective role as focal point for all technical backstopping by UN agencies</a:t>
            </a:r>
            <a:endParaRPr lang="en-US" dirty="0"/>
          </a:p>
        </p:txBody>
      </p:sp>
    </p:spTree>
    <p:extLst>
      <p:ext uri="{BB962C8B-B14F-4D97-AF65-F5344CB8AC3E}">
        <p14:creationId xmlns:p14="http://schemas.microsoft.com/office/powerpoint/2010/main" val="3105551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1524000"/>
          </a:xfrm>
        </p:spPr>
        <p:txBody>
          <a:bodyPr>
            <a:normAutofit/>
          </a:bodyPr>
          <a:lstStyle/>
          <a:p>
            <a:pPr marL="0" lvl="0" indent="0" algn="ctr">
              <a:buNone/>
            </a:pPr>
            <a:r>
              <a:rPr lang="en-US" sz="2400" b="1" dirty="0"/>
              <a:t>Date and venue of the next PEB meeting </a:t>
            </a:r>
            <a:endParaRPr lang="en-US" sz="2400" b="1" dirty="0" smtClean="0"/>
          </a:p>
          <a:p>
            <a:pPr marL="0" lvl="0" indent="0" algn="ctr">
              <a:buNone/>
            </a:pPr>
            <a:r>
              <a:rPr lang="en-US" sz="2400" b="1" dirty="0" smtClean="0"/>
              <a:t>&amp;</a:t>
            </a:r>
          </a:p>
          <a:p>
            <a:pPr marL="0" lvl="0" indent="0" algn="ctr">
              <a:buNone/>
            </a:pPr>
            <a:r>
              <a:rPr lang="en-US" sz="2400" b="1" dirty="0" smtClean="0"/>
              <a:t>Any Other Business </a:t>
            </a:r>
            <a:endParaRPr lang="en-US" sz="2400" b="1" dirty="0"/>
          </a:p>
        </p:txBody>
      </p:sp>
      <p:sp>
        <p:nvSpPr>
          <p:cNvPr id="4" name="Content Placeholder 2"/>
          <p:cNvSpPr txBox="1">
            <a:spLocks/>
          </p:cNvSpPr>
          <p:nvPr/>
        </p:nvSpPr>
        <p:spPr>
          <a:xfrm>
            <a:off x="685800" y="38100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800" b="1" dirty="0" smtClean="0"/>
          </a:p>
          <a:p>
            <a:pPr marL="0" indent="0" algn="ctr">
              <a:buNone/>
            </a:pPr>
            <a:r>
              <a:rPr lang="en-US" sz="2200" dirty="0"/>
              <a:t>Chair - Mr. B.M.U.D. </a:t>
            </a:r>
            <a:r>
              <a:rPr lang="en-US" sz="2200" dirty="0" err="1"/>
              <a:t>Basnayake</a:t>
            </a:r>
            <a:endParaRPr lang="en-US" sz="2200" dirty="0"/>
          </a:p>
          <a:p>
            <a:pPr marL="0" indent="0" algn="ctr">
              <a:buNone/>
            </a:pPr>
            <a:r>
              <a:rPr lang="en-US" sz="2200" dirty="0"/>
              <a:t>Secretary, Ministry of Environment &amp; Renewable Energy</a:t>
            </a:r>
          </a:p>
        </p:txBody>
      </p:sp>
    </p:spTree>
    <p:extLst>
      <p:ext uri="{BB962C8B-B14F-4D97-AF65-F5344CB8AC3E}">
        <p14:creationId xmlns:p14="http://schemas.microsoft.com/office/powerpoint/2010/main" val="651613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78" t="25016" r="20595" b="21439"/>
          <a:stretch/>
        </p:blipFill>
        <p:spPr bwMode="auto">
          <a:xfrm>
            <a:off x="108673" y="1600200"/>
            <a:ext cx="888977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14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574032"/>
            <a:ext cx="8229600" cy="2367136"/>
          </a:xfrm>
        </p:spPr>
        <p:txBody>
          <a:bodyPr>
            <a:normAutofit/>
          </a:bodyPr>
          <a:lstStyle/>
          <a:p>
            <a:pPr marL="0" indent="0" algn="ctr">
              <a:buNone/>
            </a:pPr>
            <a:r>
              <a:rPr lang="en-US" sz="3000" b="1" dirty="0" smtClean="0"/>
              <a:t>Opening Remarks</a:t>
            </a:r>
          </a:p>
          <a:p>
            <a:pPr marL="0" indent="0" algn="ctr">
              <a:buNone/>
            </a:pPr>
            <a:endParaRPr lang="en-US" b="1" dirty="0" smtClean="0"/>
          </a:p>
          <a:p>
            <a:pPr marL="0" indent="0" algn="ctr">
              <a:buNone/>
            </a:pPr>
            <a:r>
              <a:rPr lang="en-US" sz="2300" b="1" dirty="0"/>
              <a:t>Mr. B.M.U.D. </a:t>
            </a:r>
            <a:r>
              <a:rPr lang="en-US" sz="2300" b="1" dirty="0" err="1" smtClean="0"/>
              <a:t>Basnayake</a:t>
            </a:r>
            <a:endParaRPr lang="en-US" sz="2300" b="1" dirty="0" smtClean="0"/>
          </a:p>
          <a:p>
            <a:pPr marL="0" indent="0" algn="ctr">
              <a:buNone/>
            </a:pPr>
            <a:r>
              <a:rPr lang="en-US" sz="2300" b="1" dirty="0" smtClean="0"/>
              <a:t>Secretary</a:t>
            </a:r>
            <a:r>
              <a:rPr lang="en-US" sz="2300" b="1" dirty="0"/>
              <a:t>, Ministry of Environment &amp; Renewable Energy</a:t>
            </a:r>
          </a:p>
        </p:txBody>
      </p:sp>
    </p:spTree>
    <p:extLst>
      <p:ext uri="{BB962C8B-B14F-4D97-AF65-F5344CB8AC3E}">
        <p14:creationId xmlns:p14="http://schemas.microsoft.com/office/powerpoint/2010/main" val="2659190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229600" cy="1524000"/>
          </a:xfrm>
        </p:spPr>
        <p:txBody>
          <a:bodyPr>
            <a:normAutofit/>
          </a:bodyPr>
          <a:lstStyle/>
          <a:p>
            <a:pPr marL="0" lvl="0" indent="0" algn="ctr">
              <a:buNone/>
            </a:pPr>
            <a:r>
              <a:rPr lang="en-US" sz="2400" b="1" dirty="0"/>
              <a:t>Wrap Up and Closing Remarks</a:t>
            </a:r>
          </a:p>
        </p:txBody>
      </p:sp>
      <p:sp>
        <p:nvSpPr>
          <p:cNvPr id="4" name="Content Placeholder 2"/>
          <p:cNvSpPr txBox="1">
            <a:spLocks/>
          </p:cNvSpPr>
          <p:nvPr/>
        </p:nvSpPr>
        <p:spPr>
          <a:xfrm>
            <a:off x="762000" y="35814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800" b="1" dirty="0" smtClean="0"/>
          </a:p>
          <a:p>
            <a:pPr marL="0" indent="0" algn="ctr">
              <a:buNone/>
            </a:pPr>
            <a:r>
              <a:rPr lang="en-US" sz="2200" dirty="0"/>
              <a:t>Chair – Ms. Beth S. Crawford</a:t>
            </a:r>
          </a:p>
          <a:p>
            <a:pPr marL="0" indent="0" algn="ctr">
              <a:buNone/>
            </a:pPr>
            <a:r>
              <a:rPr lang="en-US" sz="2200" dirty="0"/>
              <a:t>FAO Representative in Sri Lanka and the Maldives</a:t>
            </a:r>
          </a:p>
        </p:txBody>
      </p:sp>
    </p:spTree>
    <p:extLst>
      <p:ext uri="{BB962C8B-B14F-4D97-AF65-F5344CB8AC3E}">
        <p14:creationId xmlns:p14="http://schemas.microsoft.com/office/powerpoint/2010/main" val="2945768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1066800"/>
          </a:xfrm>
        </p:spPr>
        <p:txBody>
          <a:bodyPr>
            <a:normAutofit/>
          </a:bodyPr>
          <a:lstStyle/>
          <a:p>
            <a:pPr marL="0" indent="0" algn="ctr">
              <a:buNone/>
            </a:pPr>
            <a:r>
              <a:rPr lang="en-US" sz="3200" b="1" dirty="0" smtClean="0"/>
              <a:t>End of the Meeting </a:t>
            </a:r>
            <a:endParaRPr lang="en-US" sz="3200" b="1" dirty="0"/>
          </a:p>
        </p:txBody>
      </p:sp>
    </p:spTree>
    <p:extLst>
      <p:ext uri="{BB962C8B-B14F-4D97-AF65-F5344CB8AC3E}">
        <p14:creationId xmlns:p14="http://schemas.microsoft.com/office/powerpoint/2010/main" val="421265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524000"/>
            <a:ext cx="7010399" cy="3763328"/>
            <a:chOff x="906262" y="1143000"/>
            <a:chExt cx="7906072" cy="4024670"/>
          </a:xfrm>
        </p:grpSpPr>
        <p:sp>
          <p:nvSpPr>
            <p:cNvPr id="5" name="Subtitle 3"/>
            <p:cNvSpPr txBox="1">
              <a:spLocks/>
            </p:cNvSpPr>
            <p:nvPr/>
          </p:nvSpPr>
          <p:spPr>
            <a:xfrm>
              <a:off x="906262" y="1143000"/>
              <a:ext cx="7906072"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0070C0"/>
                </a:solidFill>
              </a:endParaRPr>
            </a:p>
            <a:p>
              <a:pPr marL="0" indent="0">
                <a:buNone/>
              </a:pPr>
              <a:r>
                <a:rPr lang="en-GB" sz="3600" b="1" dirty="0" smtClean="0">
                  <a:solidFill>
                    <a:schemeClr val="accent1"/>
                  </a:solidFill>
                </a:rPr>
                <a:t>Progress Against Last PEB Decisions/Actions</a:t>
              </a:r>
            </a:p>
            <a:p>
              <a:endParaRPr lang="en-GB" sz="3600" b="1" dirty="0" smtClean="0">
                <a:solidFill>
                  <a:schemeClr val="accent1"/>
                </a:solidFill>
              </a:endParaRPr>
            </a:p>
          </p:txBody>
        </p:sp>
        <p:sp>
          <p:nvSpPr>
            <p:cNvPr id="6" name="TextBox 4"/>
            <p:cNvSpPr txBox="1">
              <a:spLocks noChangeArrowheads="1"/>
            </p:cNvSpPr>
            <p:nvPr/>
          </p:nvSpPr>
          <p:spPr bwMode="auto">
            <a:xfrm>
              <a:off x="1164069" y="3587750"/>
              <a:ext cx="4296779" cy="1579920"/>
            </a:xfrm>
            <a:prstGeom prst="rect">
              <a:avLst/>
            </a:prstGeom>
            <a:noFill/>
            <a:ln w="9525">
              <a:noFill/>
              <a:miter lim="800000"/>
              <a:headEnd/>
              <a:tailEnd/>
            </a:ln>
          </p:spPr>
          <p:txBody>
            <a:bodyPr wrap="square">
              <a:spAutoFit/>
            </a:bodyPr>
            <a:lstStyle/>
            <a:p>
              <a:endParaRPr lang="en-US" sz="1600" dirty="0">
                <a:latin typeface="Calibri" pitchFamily="34" charset="0"/>
              </a:endParaRPr>
            </a:p>
            <a:p>
              <a:pPr algn="ctr"/>
              <a:endParaRPr lang="en-GB" sz="2000" dirty="0">
                <a:latin typeface="Calibri" pitchFamily="34" charset="0"/>
              </a:endParaRPr>
            </a:p>
            <a:p>
              <a:pPr algn="ctr"/>
              <a:r>
                <a:rPr lang="en-GB" sz="1800" b="1" dirty="0" smtClean="0">
                  <a:latin typeface="Calibri" pitchFamily="34" charset="0"/>
                </a:rPr>
                <a:t>Nalin Munasinghe</a:t>
              </a:r>
              <a:endParaRPr lang="en-GB" sz="1800" dirty="0">
                <a:latin typeface="Calibri" pitchFamily="34" charset="0"/>
              </a:endParaRPr>
            </a:p>
            <a:p>
              <a:pPr algn="ctr"/>
              <a:r>
                <a:rPr lang="en-GB" sz="1800" dirty="0" smtClean="0">
                  <a:latin typeface="Calibri" pitchFamily="34" charset="0"/>
                </a:rPr>
                <a:t>National </a:t>
              </a:r>
              <a:r>
                <a:rPr lang="en-GB" sz="1800" dirty="0">
                  <a:latin typeface="Calibri" pitchFamily="34" charset="0"/>
                </a:rPr>
                <a:t>Programme </a:t>
              </a:r>
              <a:r>
                <a:rPr lang="en-GB" sz="1800" dirty="0" smtClean="0">
                  <a:latin typeface="Calibri" pitchFamily="34" charset="0"/>
                </a:rPr>
                <a:t>Manager</a:t>
              </a:r>
              <a:endParaRPr lang="en-GB" sz="1800" dirty="0">
                <a:latin typeface="Calibri" pitchFamily="34" charset="0"/>
              </a:endParaRPr>
            </a:p>
            <a:p>
              <a:pPr algn="ctr"/>
              <a:r>
                <a:rPr lang="en-GB" sz="1800" dirty="0">
                  <a:latin typeface="Calibri" pitchFamily="34" charset="0"/>
                </a:rPr>
                <a:t>Sri Lanka UN-REDD Programme</a:t>
              </a:r>
              <a:endParaRPr lang="en-US" sz="1800" dirty="0">
                <a:latin typeface="Calibri" pitchFamily="34" charset="0"/>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6158" y="1600200"/>
            <a:ext cx="3534262" cy="234990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038600"/>
            <a:ext cx="4495800" cy="2989229"/>
          </a:xfrm>
          <a:prstGeom prst="rect">
            <a:avLst/>
          </a:prstGeom>
        </p:spPr>
      </p:pic>
    </p:spTree>
    <p:extLst>
      <p:ext uri="{BB962C8B-B14F-4D97-AF65-F5344CB8AC3E}">
        <p14:creationId xmlns:p14="http://schemas.microsoft.com/office/powerpoint/2010/main" val="2145028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3178218"/>
              </p:ext>
            </p:extLst>
          </p:nvPr>
        </p:nvGraphicFramePr>
        <p:xfrm>
          <a:off x="0" y="1447801"/>
          <a:ext cx="9144000" cy="5410199"/>
        </p:xfrm>
        <a:graphic>
          <a:graphicData uri="http://schemas.openxmlformats.org/drawingml/2006/table">
            <a:tbl>
              <a:tblPr firstRow="1" firstCol="1" bandRow="1">
                <a:tableStyleId>{5C22544A-7EE6-4342-B048-85BDC9FD1C3A}</a:tableStyleId>
              </a:tblPr>
              <a:tblGrid>
                <a:gridCol w="452040"/>
                <a:gridCol w="3376547"/>
                <a:gridCol w="5315413"/>
              </a:tblGrid>
              <a:tr h="517019">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tc>
                <a:tc>
                  <a:txBody>
                    <a:bodyPr/>
                    <a:lstStyle/>
                    <a:p>
                      <a:pPr marL="0" marR="0" algn="ctr">
                        <a:lnSpc>
                          <a:spcPct val="107000"/>
                        </a:lnSpc>
                        <a:spcBef>
                          <a:spcPts val="0"/>
                        </a:spcBef>
                        <a:spcAft>
                          <a:spcPts val="0"/>
                        </a:spcAft>
                      </a:pPr>
                      <a:r>
                        <a:rPr lang="en-US" sz="2000" dirty="0">
                          <a:effectLst/>
                        </a:rPr>
                        <a:t>Decision/Action</a:t>
                      </a:r>
                      <a:endParaRPr lang="en-US" sz="1600" dirty="0">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tc>
                <a:tc>
                  <a:txBody>
                    <a:bodyPr/>
                    <a:lstStyle/>
                    <a:p>
                      <a:pPr marL="0" marR="0" algn="ctr">
                        <a:lnSpc>
                          <a:spcPct val="107000"/>
                        </a:lnSpc>
                        <a:spcBef>
                          <a:spcPts val="0"/>
                        </a:spcBef>
                        <a:spcAft>
                          <a:spcPts val="0"/>
                        </a:spcAft>
                      </a:pPr>
                      <a:r>
                        <a:rPr lang="en-US" sz="2000" dirty="0">
                          <a:effectLst/>
                        </a:rPr>
                        <a:t>Status</a:t>
                      </a:r>
                      <a:endParaRPr lang="en-US" sz="1600" dirty="0">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tc>
              </a:tr>
              <a:tr h="1902540">
                <a:tc>
                  <a:txBody>
                    <a:bodyPr/>
                    <a:lstStyle/>
                    <a:p>
                      <a:pPr marL="0" marR="0" algn="ctr">
                        <a:lnSpc>
                          <a:spcPct val="107000"/>
                        </a:lnSpc>
                        <a:spcBef>
                          <a:spcPts val="0"/>
                        </a:spcBef>
                        <a:spcAft>
                          <a:spcPts val="0"/>
                        </a:spcAft>
                      </a:pPr>
                      <a:r>
                        <a:rPr lang="en-US" sz="2000" dirty="0">
                          <a:effectLst/>
                        </a:rPr>
                        <a:t>1</a:t>
                      </a:r>
                      <a:endParaRPr lang="en-US" sz="1600" dirty="0">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tc>
                <a:tc>
                  <a:txBody>
                    <a:bodyPr/>
                    <a:lstStyle/>
                    <a:p>
                      <a:pPr marL="0" marR="0">
                        <a:spcBef>
                          <a:spcPts val="0"/>
                        </a:spcBef>
                        <a:spcAft>
                          <a:spcPts val="0"/>
                        </a:spcAft>
                      </a:pPr>
                      <a:r>
                        <a:rPr lang="en-US" sz="1800" dirty="0">
                          <a:effectLst/>
                          <a:latin typeface="Trebuchet MS" panose="020B0603020202020204" pitchFamily="34" charset="0"/>
                          <a:ea typeface="MS Mincho" panose="02020609040205080304" pitchFamily="49" charset="-128"/>
                          <a:cs typeface="Times New Roman" panose="02020603050405020304" pitchFamily="18" charset="0"/>
                        </a:rPr>
                        <a:t>Progress to be reported against targets and indicators  </a:t>
                      </a:r>
                    </a:p>
                    <a:p>
                      <a:pPr marL="0" marR="0">
                        <a:spcBef>
                          <a:spcPts val="0"/>
                        </a:spcBef>
                        <a:spcAft>
                          <a:spcPts val="0"/>
                        </a:spcAft>
                      </a:pPr>
                      <a:r>
                        <a:rPr lang="en-US" sz="1800" dirty="0">
                          <a:effectLst/>
                          <a:latin typeface="Trebuchet MS" panose="020B0603020202020204" pitchFamily="34" charset="0"/>
                          <a:ea typeface="MS Mincho" panose="02020609040205080304" pitchFamily="49" charset="-128"/>
                          <a:cs typeface="Times New Roman" panose="02020603050405020304" pitchFamily="18" charset="0"/>
                        </a:rPr>
                        <a:t> </a:t>
                      </a:r>
                    </a:p>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A sample format on this to be shared with PMU</a:t>
                      </a:r>
                    </a:p>
                  </a:txBody>
                  <a:tcPr marL="68580" marR="68580" marT="0" marB="0"/>
                </a:tc>
                <a:tc>
                  <a:txBody>
                    <a:bodyPr/>
                    <a:lstStyle/>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Sample format was received and hereafter, the progress will be reported against targets and indicators</a:t>
                      </a:r>
                    </a:p>
                  </a:txBody>
                  <a:tcPr marL="68580" marR="68580" marT="0" marB="0"/>
                </a:tc>
              </a:tr>
              <a:tr h="2990640">
                <a:tc>
                  <a:txBody>
                    <a:bodyPr/>
                    <a:lstStyle/>
                    <a:p>
                      <a:pPr marL="0" marR="0" algn="ctr">
                        <a:lnSpc>
                          <a:spcPct val="107000"/>
                        </a:lnSpc>
                        <a:spcBef>
                          <a:spcPts val="0"/>
                        </a:spcBef>
                        <a:spcAft>
                          <a:spcPts val="0"/>
                        </a:spcAft>
                      </a:pPr>
                      <a:r>
                        <a:rPr lang="en-US" sz="2000" dirty="0">
                          <a:effectLst/>
                        </a:rPr>
                        <a:t>2</a:t>
                      </a:r>
                      <a:endParaRPr lang="en-US" sz="1600" dirty="0">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tc>
                <a:tc>
                  <a:txBody>
                    <a:bodyPr/>
                    <a:lstStyle/>
                    <a:p>
                      <a:pPr marL="0" marR="0">
                        <a:spcBef>
                          <a:spcPts val="0"/>
                        </a:spcBef>
                        <a:spcAft>
                          <a:spcPts val="0"/>
                        </a:spcAft>
                      </a:pPr>
                      <a:r>
                        <a:rPr lang="en-US" sz="1800">
                          <a:effectLst/>
                          <a:latin typeface="Trebuchet MS" panose="020B0603020202020204" pitchFamily="34" charset="0"/>
                          <a:ea typeface="MS Mincho" panose="02020609040205080304" pitchFamily="49" charset="-128"/>
                          <a:cs typeface="Times New Roman" panose="02020603050405020304" pitchFamily="18" charset="0"/>
                        </a:rPr>
                        <a:t>The PEB consent for 8 Points raised by the IP representative received. </a:t>
                      </a:r>
                    </a:p>
                    <a:p>
                      <a:pPr marL="0" marR="0">
                        <a:spcBef>
                          <a:spcPts val="0"/>
                        </a:spcBef>
                        <a:spcAft>
                          <a:spcPts val="0"/>
                        </a:spcAft>
                      </a:pPr>
                      <a:r>
                        <a:rPr lang="en-US" sz="1800">
                          <a:effectLst/>
                          <a:latin typeface="Trebuchet MS" panose="020B0603020202020204" pitchFamily="34" charset="0"/>
                          <a:ea typeface="MS Mincho" panose="02020609040205080304" pitchFamily="49" charset="-128"/>
                          <a:cs typeface="Times New Roman" panose="02020603050405020304" pitchFamily="18" charset="0"/>
                        </a:rPr>
                        <a:t> </a:t>
                      </a:r>
                    </a:p>
                    <a:p>
                      <a:pPr marL="0" marR="0">
                        <a:lnSpc>
                          <a:spcPct val="107000"/>
                        </a:lnSpc>
                        <a:spcBef>
                          <a:spcPts val="0"/>
                        </a:spcBef>
                        <a:spcAft>
                          <a:spcPts val="0"/>
                        </a:spcAft>
                      </a:pPr>
                      <a:r>
                        <a:rPr lang="en-US" sz="1800">
                          <a:effectLst/>
                          <a:latin typeface="Trebuchet MS" panose="020B0603020202020204" pitchFamily="34" charset="0"/>
                          <a:ea typeface="Calibri" panose="020F0502020204030204" pitchFamily="34" charset="0"/>
                          <a:cs typeface="Times New Roman" panose="02020603050405020304" pitchFamily="18" charset="0"/>
                        </a:rPr>
                        <a:t>Responses to be followed and the progress to be reported.  </a:t>
                      </a:r>
                    </a:p>
                  </a:txBody>
                  <a:tcPr marL="68580" marR="68580" marT="0" marB="0"/>
                </a:tc>
                <a:tc>
                  <a:txBody>
                    <a:bodyPr/>
                    <a:lstStyle/>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Responses for 8 points were further followed up. PMU met the respective government counterparts and arranged several steps to help IP community with their land and water issues. PMU to further facilitate the process. </a:t>
                      </a:r>
                    </a:p>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CBR+ </a:t>
                      </a:r>
                      <a:r>
                        <a:rPr lang="en-US" sz="1800" dirty="0" err="1">
                          <a:effectLst/>
                          <a:latin typeface="Trebuchet MS" panose="020B0603020202020204" pitchFamily="34" charset="0"/>
                          <a:ea typeface="Calibri" panose="020F0502020204030204" pitchFamily="34" charset="0"/>
                          <a:cs typeface="Times New Roman" panose="02020603050405020304" pitchFamily="18" charset="0"/>
                        </a:rPr>
                        <a:t>programme</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 will be able to handle 4 other points and the discussions are underway. PMU is also handling the last 2 points related to capacity building and knowledge sharing through its communications component.   </a:t>
                      </a:r>
                    </a:p>
                  </a:txBody>
                  <a:tcPr marL="68580" marR="68580" marT="0" marB="0"/>
                </a:tc>
              </a:tr>
            </a:tbl>
          </a:graphicData>
        </a:graphic>
      </p:graphicFrame>
    </p:spTree>
    <p:extLst>
      <p:ext uri="{BB962C8B-B14F-4D97-AF65-F5344CB8AC3E}">
        <p14:creationId xmlns:p14="http://schemas.microsoft.com/office/powerpoint/2010/main" val="338957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1354595"/>
              </p:ext>
            </p:extLst>
          </p:nvPr>
        </p:nvGraphicFramePr>
        <p:xfrm>
          <a:off x="1" y="1524000"/>
          <a:ext cx="9143999" cy="5281415"/>
        </p:xfrm>
        <a:graphic>
          <a:graphicData uri="http://schemas.openxmlformats.org/drawingml/2006/table">
            <a:tbl>
              <a:tblPr firstRow="1" firstCol="1" bandRow="1">
                <a:tableStyleId>{5C22544A-7EE6-4342-B048-85BDC9FD1C3A}</a:tableStyleId>
              </a:tblPr>
              <a:tblGrid>
                <a:gridCol w="452040"/>
                <a:gridCol w="3376548"/>
                <a:gridCol w="5315411"/>
              </a:tblGrid>
              <a:tr h="1312000">
                <a:tc>
                  <a:txBody>
                    <a:bodyPr/>
                    <a:lstStyle/>
                    <a:p>
                      <a:pPr marL="0" marR="0" algn="ctr">
                        <a:lnSpc>
                          <a:spcPct val="107000"/>
                        </a:lnSpc>
                        <a:spcBef>
                          <a:spcPts val="0"/>
                        </a:spcBef>
                        <a:spcAft>
                          <a:spcPts val="0"/>
                        </a:spcAft>
                      </a:pPr>
                      <a:r>
                        <a:rPr lang="en-US" sz="2000" dirty="0">
                          <a:solidFill>
                            <a:schemeClr val="tx1"/>
                          </a:solidFill>
                          <a:effectLst/>
                        </a:rPr>
                        <a:t>3</a:t>
                      </a:r>
                      <a:endParaRPr lang="en-US" sz="1600" dirty="0">
                        <a:solidFill>
                          <a:schemeClr val="tx1"/>
                        </a:solidFill>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solidFill>
                      <a:schemeClr val="accent1">
                        <a:lumMod val="60000"/>
                        <a:lumOff val="40000"/>
                      </a:schemeClr>
                    </a:solidFill>
                  </a:tcPr>
                </a:tc>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Correct procedure of getting visa for UN passport holders (especially international staff of the UN-REDD </a:t>
                      </a:r>
                      <a:r>
                        <a:rPr lang="en-US" sz="1800" dirty="0" err="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Programme</a:t>
                      </a:r>
                      <a:r>
                        <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to be informed</a:t>
                      </a:r>
                    </a:p>
                    <a:p>
                      <a:pPr marL="0" marR="0">
                        <a:lnSpc>
                          <a:spcPct val="107000"/>
                        </a:lnSpc>
                        <a:spcBef>
                          <a:spcPts val="0"/>
                        </a:spcBef>
                        <a:spcAft>
                          <a:spcPts val="0"/>
                        </a:spcAft>
                      </a:pPr>
                      <a:r>
                        <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The relevant government circular on this is available. It says that diplomatic/official visas are issued on gratis basis, after obtaining prior approval from Ministry of External Affairs in Colombo and in consultation with the Department of Immigration and Emigration in Colombo. </a:t>
                      </a:r>
                    </a:p>
                  </a:txBody>
                  <a:tcPr marL="68580" marR="68580" marT="0" marB="0">
                    <a:solidFill>
                      <a:schemeClr val="bg1">
                        <a:lumMod val="95000"/>
                      </a:schemeClr>
                    </a:solidFill>
                  </a:tcPr>
                </a:tc>
              </a:tr>
              <a:tr h="1497743">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DaunPenh" panose="01010101010101010101" pitchFamily="2" charset="0"/>
                        </a:rPr>
                        <a:t>4</a:t>
                      </a:r>
                      <a:endParaRPr lang="en-US" sz="18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Concept note on developing climate change adaptation action plan to be shared among the membership</a:t>
                      </a:r>
                    </a:p>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As UNDP Country Office (from their other budgetary sources) took over to sponsor the development of climate change adaptation action plan, PMU didn’t further follow up.</a:t>
                      </a:r>
                    </a:p>
                  </a:txBody>
                  <a:tcPr marL="68580" marR="68580" marT="0" marB="0"/>
                </a:tc>
              </a:tr>
              <a:tr h="1750021">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DaunPenh" panose="01010101010101010101" pitchFamily="2" charset="0"/>
                        </a:rPr>
                        <a:t>5</a:t>
                      </a:r>
                      <a:endParaRPr lang="en-US" sz="18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Initial discussions with the Private Sector plantation companies to be initiated and reported.  </a:t>
                      </a:r>
                    </a:p>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A private sector engagement specialist was recruited and the consultant has already had several meetings with relevant private sector partners including plantation companies. Progress will be reported.</a:t>
                      </a:r>
                    </a:p>
                  </a:txBody>
                  <a:tcPr marL="68580" marR="68580" marT="0" marB="0"/>
                </a:tc>
              </a:tr>
            </a:tbl>
          </a:graphicData>
        </a:graphic>
      </p:graphicFrame>
    </p:spTree>
    <p:extLst>
      <p:ext uri="{BB962C8B-B14F-4D97-AF65-F5344CB8AC3E}">
        <p14:creationId xmlns:p14="http://schemas.microsoft.com/office/powerpoint/2010/main" val="544734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1158596661"/>
              </p:ext>
            </p:extLst>
          </p:nvPr>
        </p:nvGraphicFramePr>
        <p:xfrm>
          <a:off x="1" y="1524000"/>
          <a:ext cx="9143999" cy="5410200"/>
        </p:xfrm>
        <a:graphic>
          <a:graphicData uri="http://schemas.openxmlformats.org/drawingml/2006/table">
            <a:tbl>
              <a:tblPr firstRow="1" firstCol="1" bandRow="1">
                <a:tableStyleId>{5C22544A-7EE6-4342-B048-85BDC9FD1C3A}</a:tableStyleId>
              </a:tblPr>
              <a:tblGrid>
                <a:gridCol w="452040"/>
                <a:gridCol w="3376548"/>
                <a:gridCol w="5315411"/>
              </a:tblGrid>
              <a:tr h="1478118">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DaunPenh" panose="01010101010101010101" pitchFamily="2" charset="0"/>
                        </a:rPr>
                        <a:t>6</a:t>
                      </a:r>
                      <a:endParaRPr lang="en-US" sz="1600" dirty="0">
                        <a:effectLst/>
                        <a:latin typeface="Calibri" panose="020F0502020204030204" pitchFamily="34" charset="0"/>
                        <a:ea typeface="Calibri" panose="020F0502020204030204" pitchFamily="34" charset="0"/>
                        <a:cs typeface="DaunPenh" panose="01010101010101010101" pitchFamily="2" charset="0"/>
                      </a:endParaRPr>
                    </a:p>
                  </a:txBody>
                  <a:tcPr marL="53831" marR="53831" marT="0" marB="0"/>
                </a:tc>
                <a:tc>
                  <a:txBody>
                    <a:bodyPr/>
                    <a:lstStyle/>
                    <a:p>
                      <a:pPr marL="0" marR="0">
                        <a:lnSpc>
                          <a:spcPct val="107000"/>
                        </a:lnSpc>
                        <a:spcBef>
                          <a:spcPts val="0"/>
                        </a:spcBef>
                        <a:spcAft>
                          <a:spcPts val="0"/>
                        </a:spcAft>
                      </a:pPr>
                      <a:r>
                        <a:rPr lang="en-US" sz="18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2 FD officials to be nominated for training on REDD+ negotiations</a:t>
                      </a:r>
                    </a:p>
                    <a:p>
                      <a:pPr marL="0" marR="0">
                        <a:lnSpc>
                          <a:spcPct val="107000"/>
                        </a:lnSpc>
                        <a:spcBef>
                          <a:spcPts val="0"/>
                        </a:spcBef>
                        <a:spcAft>
                          <a:spcPts val="0"/>
                        </a:spcAft>
                      </a:pPr>
                      <a:r>
                        <a:rPr lang="en-US" sz="18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8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2 officials each from FD and CCS have been nominated for training on REDD+ negotiations. They are to be considered for next UNFCCC negotiations as per the budget availability. </a:t>
                      </a:r>
                    </a:p>
                  </a:txBody>
                  <a:tcPr marL="68580" marR="68580" marT="0" marB="0">
                    <a:solidFill>
                      <a:schemeClr val="bg1">
                        <a:lumMod val="95000"/>
                      </a:schemeClr>
                    </a:solidFill>
                  </a:tcPr>
                </a:tc>
              </a:tr>
              <a:tr h="1960483">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DaunPenh" panose="01010101010101010101" pitchFamily="2" charset="0"/>
                        </a:rPr>
                        <a:t>7</a:t>
                      </a:r>
                      <a:endParaRPr lang="en-US" sz="18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marL="0" marR="0">
                        <a:lnSpc>
                          <a:spcPct val="107000"/>
                        </a:lnSpc>
                        <a:spcBef>
                          <a:spcPts val="0"/>
                        </a:spcBef>
                        <a:spcAft>
                          <a:spcPts val="0"/>
                        </a:spcAft>
                      </a:pPr>
                      <a:r>
                        <a:rPr lang="en-US" sz="1800" b="0">
                          <a:effectLst/>
                          <a:latin typeface="Trebuchet MS" panose="020B0603020202020204" pitchFamily="34" charset="0"/>
                          <a:ea typeface="Calibri" panose="020F0502020204030204" pitchFamily="34" charset="0"/>
                          <a:cs typeface="Times New Roman" panose="02020603050405020304" pitchFamily="18" charset="0"/>
                        </a:rPr>
                        <a:t>All PEB documents to be translated into Sinhala and also to Tamil when sharing with other stakeholders.</a:t>
                      </a:r>
                    </a:p>
                    <a:p>
                      <a:pPr marL="0" marR="0">
                        <a:lnSpc>
                          <a:spcPct val="107000"/>
                        </a:lnSpc>
                        <a:spcBef>
                          <a:spcPts val="0"/>
                        </a:spcBef>
                        <a:spcAft>
                          <a:spcPts val="0"/>
                        </a:spcAft>
                      </a:pPr>
                      <a:r>
                        <a:rPr lang="en-US" sz="1800" b="0">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800" b="0" dirty="0">
                          <a:effectLst/>
                          <a:latin typeface="Trebuchet MS" panose="020B0603020202020204" pitchFamily="34" charset="0"/>
                          <a:ea typeface="Calibri" panose="020F0502020204030204" pitchFamily="34" charset="0"/>
                          <a:cs typeface="Times New Roman" panose="02020603050405020304" pitchFamily="18" charset="0"/>
                        </a:rPr>
                        <a:t>Through an open and a transparent procedure a pool of translators for all 3 languages was selected. They are now been used for required translations activities of the PMU. Major documents of the PEB meeting have been translated into Sinhala.</a:t>
                      </a:r>
                    </a:p>
                  </a:txBody>
                  <a:tcPr marL="68580" marR="68580" marT="0" marB="0"/>
                </a:tc>
              </a:tr>
              <a:tr h="1971599">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DaunPenh" panose="01010101010101010101" pitchFamily="2" charset="0"/>
                        </a:rPr>
                        <a:t>8</a:t>
                      </a:r>
                      <a:endParaRPr lang="en-US" sz="18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marL="0" marR="0">
                        <a:lnSpc>
                          <a:spcPct val="107000"/>
                        </a:lnSpc>
                        <a:spcBef>
                          <a:spcPts val="0"/>
                        </a:spcBef>
                        <a:spcAft>
                          <a:spcPts val="0"/>
                        </a:spcAft>
                      </a:pPr>
                      <a:r>
                        <a:rPr lang="en-US" sz="1800" b="0">
                          <a:effectLst/>
                          <a:latin typeface="Trebuchet MS" panose="020B0603020202020204" pitchFamily="34" charset="0"/>
                          <a:ea typeface="Calibri" panose="020F0502020204030204" pitchFamily="34" charset="0"/>
                          <a:cs typeface="Times New Roman" panose="02020603050405020304" pitchFamily="18" charset="0"/>
                        </a:rPr>
                        <a:t>Improve translation facilities for the IP Representative and those who required during the PEB Meeting</a:t>
                      </a:r>
                    </a:p>
                    <a:p>
                      <a:pPr marL="0" marR="0">
                        <a:lnSpc>
                          <a:spcPct val="107000"/>
                        </a:lnSpc>
                        <a:spcBef>
                          <a:spcPts val="0"/>
                        </a:spcBef>
                        <a:spcAft>
                          <a:spcPts val="0"/>
                        </a:spcAft>
                      </a:pPr>
                      <a:r>
                        <a:rPr lang="en-US" sz="1800" b="0">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800" b="0" dirty="0">
                          <a:effectLst/>
                          <a:latin typeface="Trebuchet MS" panose="020B0603020202020204" pitchFamily="34" charset="0"/>
                          <a:ea typeface="Calibri" panose="020F0502020204030204" pitchFamily="34" charset="0"/>
                          <a:cs typeface="Times New Roman" panose="02020603050405020304" pitchFamily="18" charset="0"/>
                        </a:rPr>
                        <a:t>Simultaneous translation facility has been introduced from this PEB meeting onwards.</a:t>
                      </a:r>
                    </a:p>
                  </a:txBody>
                  <a:tcPr marL="68580" marR="68580" marT="0" marB="0"/>
                </a:tc>
              </a:tr>
            </a:tbl>
          </a:graphicData>
        </a:graphic>
      </p:graphicFrame>
    </p:spTree>
    <p:extLst>
      <p:ext uri="{BB962C8B-B14F-4D97-AF65-F5344CB8AC3E}">
        <p14:creationId xmlns:p14="http://schemas.microsoft.com/office/powerpoint/2010/main" val="348414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1524000"/>
            <a:ext cx="8439472" cy="4257617"/>
            <a:chOff x="381000" y="1447800"/>
            <a:chExt cx="8439472" cy="4257617"/>
          </a:xfrm>
        </p:grpSpPr>
        <p:sp>
          <p:nvSpPr>
            <p:cNvPr id="5" name="Subtitle 3"/>
            <p:cNvSpPr txBox="1">
              <a:spLocks/>
            </p:cNvSpPr>
            <p:nvPr/>
          </p:nvSpPr>
          <p:spPr>
            <a:xfrm>
              <a:off x="381000" y="1447800"/>
              <a:ext cx="8439472"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0070C0"/>
                </a:solidFill>
              </a:endParaRPr>
            </a:p>
            <a:p>
              <a:pPr marL="0" indent="0" algn="ctr">
                <a:buNone/>
              </a:pPr>
              <a:r>
                <a:rPr lang="en-GB" sz="3300" b="1" dirty="0" smtClean="0">
                  <a:solidFill>
                    <a:schemeClr val="accent1"/>
                  </a:solidFill>
                </a:rPr>
                <a:t>Progress Since Last PEB Meeting of </a:t>
              </a:r>
            </a:p>
            <a:p>
              <a:pPr marL="0" indent="0" algn="ctr">
                <a:buNone/>
              </a:pPr>
              <a:r>
                <a:rPr lang="en-GB" sz="3300" b="1" dirty="0" smtClean="0">
                  <a:solidFill>
                    <a:schemeClr val="accent1"/>
                  </a:solidFill>
                </a:rPr>
                <a:t>22 May 2014 </a:t>
              </a:r>
            </a:p>
            <a:p>
              <a:endParaRPr lang="en-GB" sz="3600" b="1" dirty="0" smtClean="0">
                <a:solidFill>
                  <a:schemeClr val="accent1"/>
                </a:solidFill>
              </a:endParaRPr>
            </a:p>
          </p:txBody>
        </p:sp>
        <p:sp>
          <p:nvSpPr>
            <p:cNvPr id="6" name="TextBox 5"/>
            <p:cNvSpPr txBox="1">
              <a:spLocks noChangeArrowheads="1"/>
            </p:cNvSpPr>
            <p:nvPr/>
          </p:nvSpPr>
          <p:spPr bwMode="auto">
            <a:xfrm>
              <a:off x="1028056" y="3643314"/>
              <a:ext cx="7201544" cy="2062103"/>
            </a:xfrm>
            <a:prstGeom prst="rect">
              <a:avLst/>
            </a:prstGeom>
            <a:noFill/>
            <a:ln w="9525">
              <a:noFill/>
              <a:miter lim="800000"/>
              <a:headEnd/>
              <a:tailEnd/>
            </a:ln>
          </p:spPr>
          <p:txBody>
            <a:bodyPr wrap="square">
              <a:spAutoFit/>
            </a:bodyPr>
            <a:lstStyle/>
            <a:p>
              <a:endParaRPr lang="en-US" sz="1600" dirty="0">
                <a:latin typeface="Calibri" pitchFamily="34" charset="0"/>
              </a:endParaRPr>
            </a:p>
            <a:p>
              <a:pPr algn="ctr"/>
              <a:r>
                <a:rPr lang="en-US" sz="2000" b="1" dirty="0" smtClean="0">
                  <a:latin typeface="Calibri" pitchFamily="34" charset="0"/>
                </a:rPr>
                <a:t>17 September 2014, </a:t>
              </a:r>
              <a:r>
                <a:rPr lang="en-US" sz="2000" b="1" dirty="0">
                  <a:latin typeface="Calibri" pitchFamily="34" charset="0"/>
                </a:rPr>
                <a:t>Colombo</a:t>
              </a:r>
              <a:endParaRPr lang="en-GB" sz="2000" dirty="0">
                <a:latin typeface="Calibri" pitchFamily="34" charset="0"/>
              </a:endParaRPr>
            </a:p>
            <a:p>
              <a:pPr algn="ctr"/>
              <a:endParaRPr lang="en-GB" sz="2000" dirty="0" smtClean="0">
                <a:latin typeface="Calibri" pitchFamily="34" charset="0"/>
              </a:endParaRPr>
            </a:p>
            <a:p>
              <a:pPr algn="ctr"/>
              <a:endParaRPr lang="en-GB" sz="2000" dirty="0">
                <a:latin typeface="Calibri" pitchFamily="34" charset="0"/>
              </a:endParaRPr>
            </a:p>
            <a:p>
              <a:pPr algn="ctr"/>
              <a:r>
                <a:rPr lang="en-GB" sz="2000" b="1" dirty="0" smtClean="0">
                  <a:latin typeface="Calibri" pitchFamily="34" charset="0"/>
                </a:rPr>
                <a:t>Anura Sathurusinghe</a:t>
              </a:r>
              <a:endParaRPr lang="en-GB" sz="2000" dirty="0">
                <a:latin typeface="Calibri" pitchFamily="34" charset="0"/>
              </a:endParaRPr>
            </a:p>
            <a:p>
              <a:pPr algn="ctr"/>
              <a:r>
                <a:rPr lang="en-US" sz="1600" dirty="0" smtClean="0"/>
                <a:t>Conservator </a:t>
              </a:r>
              <a:r>
                <a:rPr lang="en-US" sz="1600" dirty="0"/>
                <a:t>General of Forests </a:t>
              </a:r>
              <a:endParaRPr lang="en-US" sz="1600" dirty="0" smtClean="0"/>
            </a:p>
            <a:p>
              <a:pPr algn="ctr"/>
              <a:r>
                <a:rPr lang="en-US" sz="1600" dirty="0" smtClean="0"/>
                <a:t>National </a:t>
              </a:r>
              <a:r>
                <a:rPr lang="en-US" sz="1600" dirty="0" err="1"/>
                <a:t>Programme</a:t>
              </a:r>
              <a:r>
                <a:rPr lang="en-US" sz="1600" dirty="0"/>
                <a:t> Director – Sri Lanka UN-REDD </a:t>
              </a:r>
              <a:r>
                <a:rPr lang="en-US" sz="1600" dirty="0" err="1" smtClean="0"/>
                <a:t>Programme</a:t>
              </a:r>
              <a:endParaRPr lang="en-US" sz="1600" dirty="0">
                <a:latin typeface="Calibri" pitchFamily="34" charset="0"/>
              </a:endParaRPr>
            </a:p>
          </p:txBody>
        </p:sp>
      </p:grpSp>
    </p:spTree>
    <p:extLst>
      <p:ext uri="{BB962C8B-B14F-4D97-AF65-F5344CB8AC3E}">
        <p14:creationId xmlns:p14="http://schemas.microsoft.com/office/powerpoint/2010/main" val="4260960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15858</TotalTime>
  <Words>2595</Words>
  <Application>Microsoft Office PowerPoint</Application>
  <PresentationFormat>On-screen Show (4:3)</PresentationFormat>
  <Paragraphs>371</Paragraphs>
  <Slides>41</Slides>
  <Notes>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41</vt:i4>
      </vt:variant>
    </vt:vector>
  </HeadingPairs>
  <TitlesOfParts>
    <vt:vector size="62" baseType="lpstr">
      <vt:lpstr>MS Mincho</vt:lpstr>
      <vt:lpstr>Arial</vt:lpstr>
      <vt:lpstr>Calibri</vt:lpstr>
      <vt:lpstr>Calibri </vt:lpstr>
      <vt:lpstr>Calibri Light</vt:lpstr>
      <vt:lpstr>DaunPenh</vt:lpstr>
      <vt:lpstr>Frutiger Linotype</vt:lpstr>
      <vt:lpstr>Helvetica</vt:lpstr>
      <vt:lpstr>Iskoola Pota</vt:lpstr>
      <vt:lpstr>Times New Roman</vt:lpstr>
      <vt:lpstr>Trebuchet MS</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Journey since 3rd PEB Meeting </vt:lpstr>
      <vt:lpstr>Progress Against  Annual Targets/Indicators  since 3rd PEB Meeting</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Delivery</vt:lpstr>
      <vt:lpstr>PowerPoint Presentation</vt:lpstr>
      <vt:lpstr>PowerPoint Presentation</vt:lpstr>
      <vt:lpstr>PowerPoint Presentation</vt:lpstr>
      <vt:lpstr>PowerPoint Presentation</vt:lpstr>
      <vt:lpstr>PowerPoint Presentation</vt:lpstr>
      <vt:lpstr>PowerPoint Presentation</vt:lpstr>
      <vt:lpstr>Issues for PEB Decisions </vt:lpstr>
      <vt:lpstr>PowerPoint Presentation</vt:lpstr>
      <vt:lpstr>Revision of activities under output 4.3 and reallocation of funds</vt:lpstr>
      <vt:lpstr>Revision of activities under output 4.3 and reallocation of funds  </vt:lpstr>
      <vt:lpstr>Proposed reallocation of the freed up amount </vt:lpstr>
      <vt:lpstr>Appointing a full-time Chief Technical Advisor (CTA)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Nishantha</cp:lastModifiedBy>
  <cp:revision>187</cp:revision>
  <cp:lastPrinted>2014-09-17T05:02:39Z</cp:lastPrinted>
  <dcterms:created xsi:type="dcterms:W3CDTF">2012-09-11T07:20:24Z</dcterms:created>
  <dcterms:modified xsi:type="dcterms:W3CDTF">2014-09-18T11:12:27Z</dcterms:modified>
</cp:coreProperties>
</file>