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19" r:id="rId2"/>
  </p:sldMasterIdLst>
  <p:notesMasterIdLst>
    <p:notesMasterId r:id="rId9"/>
  </p:notesMasterIdLst>
  <p:sldIdLst>
    <p:sldId id="256" r:id="rId3"/>
    <p:sldId id="272" r:id="rId4"/>
    <p:sldId id="273" r:id="rId5"/>
    <p:sldId id="274" r:id="rId6"/>
    <p:sldId id="275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31B01C2D-F2FB-467E-B3A4-D32C2786F360}">
          <p14:sldIdLst>
            <p14:sldId id="256"/>
            <p14:sldId id="272"/>
            <p14:sldId id="273"/>
            <p14:sldId id="274"/>
            <p14:sldId id="275"/>
            <p14:sldId id="25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75714" autoAdjust="0"/>
  </p:normalViewPr>
  <p:slideViewPr>
    <p:cSldViewPr showGuides="1">
      <p:cViewPr>
        <p:scale>
          <a:sx n="72" d="100"/>
          <a:sy n="72" d="100"/>
        </p:scale>
        <p:origin x="-692" y="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48B4C8-DBF2-441D-BE58-3C3B93DE89D9}" type="datetimeFigureOut">
              <a:rPr lang="fr-CH" smtClean="0"/>
              <a:pPr/>
              <a:t>04.12.2013</a:t>
            </a:fld>
            <a:endParaRPr lang="fr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F5D87-1228-4837-B25D-8D2D502547D0}" type="slidenum">
              <a:rPr lang="fr-CH" smtClean="0"/>
              <a:pPr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310737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limite</a:t>
            </a:r>
            <a:r>
              <a:rPr lang="en-US" baseline="0" dirty="0" smtClean="0"/>
              <a:t> de temps je ne </a:t>
            </a:r>
            <a:r>
              <a:rPr lang="en-US" baseline="0" dirty="0" err="1" smtClean="0"/>
              <a:t>m’attarderai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deux</a:t>
            </a:r>
            <a:r>
              <a:rPr lang="en-US" baseline="0" dirty="0" smtClean="0"/>
              <a:t> points: la </a:t>
            </a:r>
            <a:r>
              <a:rPr lang="en-US" baseline="0" dirty="0" err="1" smtClean="0"/>
              <a:t>cartographie</a:t>
            </a:r>
            <a:r>
              <a:rPr lang="en-US" baseline="0" dirty="0" smtClean="0"/>
              <a:t>, et le </a:t>
            </a:r>
            <a:r>
              <a:rPr lang="en-US" baseline="0" dirty="0" err="1" smtClean="0"/>
              <a:t>Fonds</a:t>
            </a:r>
            <a:r>
              <a:rPr lang="en-US" baseline="0" dirty="0" smtClean="0"/>
              <a:t> National REDD+</a:t>
            </a:r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5D87-1228-4837-B25D-8D2D502547D0}" type="slidenum">
              <a:rPr lang="fr-CH" smtClean="0"/>
              <a:pPr/>
              <a:t>2</a:t>
            </a:fld>
            <a:endParaRPr lang="fr-C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Les </a:t>
            </a:r>
            <a:r>
              <a:rPr lang="en-US" dirty="0" err="1" smtClean="0"/>
              <a:t>risques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reconnus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comme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prioritaires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sont</a:t>
            </a:r>
            <a:r>
              <a:rPr lang="en-US" baseline="0" dirty="0" smtClean="0"/>
              <a:t> : </a:t>
            </a:r>
          </a:p>
          <a:p>
            <a:pPr marL="228600" indent="-228600">
              <a:buNone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 Pot de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lors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l’attribution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des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droits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fonciers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y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compris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au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travers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l’acceptation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faux documents </a:t>
            </a:r>
          </a:p>
          <a:p>
            <a:pPr marL="228600" indent="-228600">
              <a:buNone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 traffic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d’influence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pour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laisser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faire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l’abattage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illegal </a:t>
            </a:r>
          </a:p>
          <a:p>
            <a:pPr marL="228600" indent="-228600">
              <a:buNone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opacite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mecanisme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du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partage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des benefices </a:t>
            </a:r>
          </a:p>
          <a:p>
            <a:pPr marL="228600" indent="-228600">
              <a:buNone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4)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fraude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la MRV et </a:t>
            </a:r>
          </a:p>
          <a:p>
            <a:pPr marL="228600" indent="-228600">
              <a:buNone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5)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pressions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exercees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systeme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judiciaire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au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travers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qui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nuisent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son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integrite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5D87-1228-4837-B25D-8D2D502547D0}" type="slidenum">
              <a:rPr lang="fr-CH" smtClean="0"/>
              <a:pPr/>
              <a:t>3</a:t>
            </a:fld>
            <a:endParaRPr lang="fr-CH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1200" dirty="0" err="1" smtClean="0"/>
              <a:t>Spécifier</a:t>
            </a:r>
            <a:r>
              <a:rPr lang="en-US" sz="1200" dirty="0" smtClean="0"/>
              <a:t> </a:t>
            </a:r>
            <a:r>
              <a:rPr lang="en-US" sz="1200" dirty="0" err="1" smtClean="0"/>
              <a:t>certaines</a:t>
            </a:r>
            <a:r>
              <a:rPr lang="en-US" sz="1200" dirty="0" smtClean="0"/>
              <a:t> </a:t>
            </a:r>
            <a:r>
              <a:rPr lang="en-US" sz="1200" dirty="0" err="1" smtClean="0"/>
              <a:t>mesures</a:t>
            </a:r>
            <a:r>
              <a:rPr lang="en-US" sz="1200" dirty="0" smtClean="0"/>
              <a:t> au </a:t>
            </a:r>
            <a:r>
              <a:rPr lang="en-US" sz="1200" dirty="0" err="1" smtClean="0"/>
              <a:t>travers</a:t>
            </a:r>
            <a:r>
              <a:rPr lang="en-US" sz="1200" dirty="0" smtClean="0"/>
              <a:t> du </a:t>
            </a:r>
            <a:r>
              <a:rPr lang="en-US" sz="1200" dirty="0" err="1" smtClean="0"/>
              <a:t>réglement</a:t>
            </a:r>
            <a:r>
              <a:rPr lang="en-US" sz="1200" dirty="0" smtClean="0"/>
              <a:t> </a:t>
            </a:r>
            <a:r>
              <a:rPr lang="en-US" sz="1200" dirty="0" err="1" smtClean="0"/>
              <a:t>d’ordre</a:t>
            </a:r>
            <a:r>
              <a:rPr lang="en-US" sz="1200" dirty="0" smtClean="0"/>
              <a:t> du </a:t>
            </a:r>
            <a:r>
              <a:rPr lang="en-US" sz="1200" dirty="0" err="1" smtClean="0"/>
              <a:t>Fonds</a:t>
            </a:r>
            <a:r>
              <a:rPr lang="en-US" sz="1200" dirty="0" smtClean="0"/>
              <a:t> (</a:t>
            </a:r>
            <a:r>
              <a:rPr lang="en-US" sz="1200" dirty="0" err="1" smtClean="0"/>
              <a:t>comme</a:t>
            </a:r>
            <a:r>
              <a:rPr lang="en-US" sz="1200" dirty="0" smtClean="0"/>
              <a:t> </a:t>
            </a:r>
            <a:r>
              <a:rPr lang="en-US" sz="1200" dirty="0" err="1" smtClean="0"/>
              <a:t>decrites</a:t>
            </a:r>
            <a:r>
              <a:rPr lang="en-US" sz="1200" dirty="0" smtClean="0"/>
              <a:t> </a:t>
            </a:r>
            <a:r>
              <a:rPr lang="en-US" sz="1200" dirty="0" err="1" smtClean="0"/>
              <a:t>dans</a:t>
            </a:r>
            <a:r>
              <a:rPr lang="en-US" sz="1200" dirty="0" smtClean="0"/>
              <a:t> la publication)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1200" dirty="0" err="1" smtClean="0"/>
              <a:t>Mettre</a:t>
            </a:r>
            <a:r>
              <a:rPr lang="en-US" sz="1200" dirty="0" smtClean="0"/>
              <a:t> en place les </a:t>
            </a:r>
            <a:r>
              <a:rPr lang="en-US" sz="1200" dirty="0" err="1" smtClean="0"/>
              <a:t>réformes</a:t>
            </a:r>
            <a:r>
              <a:rPr lang="en-US" sz="1200" dirty="0" smtClean="0"/>
              <a:t> de </a:t>
            </a:r>
            <a:r>
              <a:rPr lang="en-US" sz="1200" dirty="0" err="1" smtClean="0"/>
              <a:t>gouvernance</a:t>
            </a:r>
            <a:r>
              <a:rPr lang="en-US" sz="1200" dirty="0" smtClean="0"/>
              <a:t> et </a:t>
            </a:r>
            <a:r>
              <a:rPr lang="en-US" sz="1200" dirty="0" err="1" smtClean="0"/>
              <a:t>foncières</a:t>
            </a:r>
            <a:r>
              <a:rPr lang="en-US" sz="1200" dirty="0" smtClean="0"/>
              <a:t> </a:t>
            </a:r>
            <a:r>
              <a:rPr lang="en-US" sz="1200" dirty="0" err="1" smtClean="0"/>
              <a:t>prévues</a:t>
            </a:r>
            <a:r>
              <a:rPr lang="en-US" sz="1200" dirty="0" smtClean="0"/>
              <a:t> </a:t>
            </a:r>
            <a:r>
              <a:rPr lang="en-US" sz="1200" dirty="0" err="1" smtClean="0"/>
              <a:t>dans</a:t>
            </a:r>
            <a:r>
              <a:rPr lang="en-US" sz="1200" dirty="0" smtClean="0"/>
              <a:t> la </a:t>
            </a:r>
            <a:r>
              <a:rPr lang="en-US" sz="1200" dirty="0" err="1" smtClean="0"/>
              <a:t>stratégie</a:t>
            </a:r>
            <a:r>
              <a:rPr lang="en-US" sz="1200" dirty="0" smtClean="0"/>
              <a:t> cadre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1200" dirty="0" err="1" smtClean="0"/>
              <a:t>Renforcer</a:t>
            </a:r>
            <a:r>
              <a:rPr lang="en-US" sz="1200" dirty="0" smtClean="0"/>
              <a:t> </a:t>
            </a:r>
            <a:r>
              <a:rPr lang="en-US" sz="1200" dirty="0" err="1" smtClean="0"/>
              <a:t>l’implication</a:t>
            </a:r>
            <a:r>
              <a:rPr lang="en-US" sz="1200" dirty="0" smtClean="0"/>
              <a:t> et la collaboration avec les </a:t>
            </a:r>
            <a:r>
              <a:rPr lang="en-US" sz="1200" dirty="0" err="1" smtClean="0"/>
              <a:t>parlementaires</a:t>
            </a:r>
            <a:r>
              <a:rPr lang="en-US" sz="1200" dirty="0" smtClean="0"/>
              <a:t> et les </a:t>
            </a:r>
            <a:r>
              <a:rPr lang="en-US" sz="1200" dirty="0" err="1" smtClean="0"/>
              <a:t>acteurs</a:t>
            </a:r>
            <a:r>
              <a:rPr lang="en-US" sz="1200" dirty="0" smtClean="0"/>
              <a:t> en charge de </a:t>
            </a:r>
            <a:r>
              <a:rPr lang="en-US" sz="1200" dirty="0" err="1" smtClean="0"/>
              <a:t>l’application</a:t>
            </a:r>
            <a:r>
              <a:rPr lang="en-US" sz="1200" dirty="0" smtClean="0"/>
              <a:t> des </a:t>
            </a:r>
            <a:r>
              <a:rPr lang="en-US" sz="1200" dirty="0" err="1" smtClean="0"/>
              <a:t>lois</a:t>
            </a:r>
            <a:r>
              <a:rPr lang="en-US" sz="1200" dirty="0" smtClean="0"/>
              <a:t> (</a:t>
            </a:r>
            <a:r>
              <a:rPr lang="en-US" sz="1200" dirty="0" err="1" smtClean="0"/>
              <a:t>magistrats</a:t>
            </a:r>
            <a:r>
              <a:rPr lang="en-US" sz="1200" dirty="0" smtClean="0"/>
              <a:t>, </a:t>
            </a:r>
            <a:r>
              <a:rPr lang="en-US" sz="1200" dirty="0" err="1" smtClean="0"/>
              <a:t>Cour</a:t>
            </a:r>
            <a:r>
              <a:rPr lang="en-US" sz="1200" dirty="0" smtClean="0"/>
              <a:t> des </a:t>
            </a:r>
            <a:r>
              <a:rPr lang="en-US" sz="1200" dirty="0" err="1" smtClean="0"/>
              <a:t>Comptes</a:t>
            </a:r>
            <a:r>
              <a:rPr lang="en-US" sz="1200" dirty="0" smtClean="0"/>
              <a:t>, ..) car les </a:t>
            </a:r>
            <a:r>
              <a:rPr lang="en-US" sz="1200" dirty="0" err="1" smtClean="0"/>
              <a:t>lois</a:t>
            </a:r>
            <a:r>
              <a:rPr lang="en-US" sz="1200" baseline="0" dirty="0" smtClean="0"/>
              <a:t> anti corruption existent </a:t>
            </a:r>
            <a:r>
              <a:rPr lang="en-US" sz="1200" baseline="0" dirty="0" err="1" smtClean="0"/>
              <a:t>mais</a:t>
            </a:r>
            <a:r>
              <a:rPr lang="en-US" sz="1200" baseline="0" dirty="0" smtClean="0"/>
              <a:t> </a:t>
            </a:r>
            <a:r>
              <a:rPr lang="en-US" sz="1200" baseline="0" dirty="0" err="1" smtClean="0"/>
              <a:t>leur</a:t>
            </a:r>
            <a:r>
              <a:rPr lang="en-US" sz="1200" baseline="0" dirty="0" smtClean="0"/>
              <a:t> application </a:t>
            </a:r>
            <a:r>
              <a:rPr lang="en-US" sz="1200" baseline="0" dirty="0" err="1" smtClean="0"/>
              <a:t>doit</a:t>
            </a:r>
            <a:r>
              <a:rPr lang="en-US" sz="1200" baseline="0" dirty="0" smtClean="0"/>
              <a:t> </a:t>
            </a:r>
            <a:r>
              <a:rPr lang="en-US" sz="1200" baseline="0" dirty="0" err="1" smtClean="0"/>
              <a:t>etre</a:t>
            </a:r>
            <a:r>
              <a:rPr lang="en-US" sz="1200" baseline="0" dirty="0" smtClean="0"/>
              <a:t> </a:t>
            </a:r>
            <a:r>
              <a:rPr lang="en-US" sz="1200" baseline="0" dirty="0" err="1" smtClean="0"/>
              <a:t>renforcee</a:t>
            </a:r>
            <a:r>
              <a:rPr lang="en-US" sz="1200" baseline="0" dirty="0" smtClean="0"/>
              <a:t> </a:t>
            </a:r>
            <a:endParaRPr lang="en-US" sz="1200" dirty="0" smtClean="0"/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1200" dirty="0" smtClean="0"/>
              <a:t>30% des </a:t>
            </a:r>
            <a:r>
              <a:rPr lang="en-US" sz="1200" dirty="0" err="1" smtClean="0"/>
              <a:t>fonds</a:t>
            </a:r>
            <a:r>
              <a:rPr lang="en-US" sz="1200" dirty="0" smtClean="0"/>
              <a:t> </a:t>
            </a:r>
            <a:r>
              <a:rPr lang="en-US" sz="1200" dirty="0" err="1" smtClean="0"/>
              <a:t>dans</a:t>
            </a:r>
            <a:r>
              <a:rPr lang="en-US" sz="1200" dirty="0" smtClean="0"/>
              <a:t> le Fond National REDD+ </a:t>
            </a:r>
            <a:r>
              <a:rPr lang="en-US" sz="1200" dirty="0" err="1" smtClean="0"/>
              <a:t>sont</a:t>
            </a:r>
            <a:r>
              <a:rPr lang="en-US" sz="1200" dirty="0" smtClean="0"/>
              <a:t> </a:t>
            </a:r>
            <a:r>
              <a:rPr lang="en-US" sz="1200" dirty="0" err="1" smtClean="0"/>
              <a:t>alloués</a:t>
            </a:r>
            <a:r>
              <a:rPr lang="en-US" sz="1200" dirty="0" smtClean="0"/>
              <a:t> à </a:t>
            </a:r>
            <a:r>
              <a:rPr lang="en-US" sz="1200" dirty="0" err="1" smtClean="0"/>
              <a:t>soutenir</a:t>
            </a:r>
            <a:r>
              <a:rPr lang="en-US" sz="1200" dirty="0" smtClean="0"/>
              <a:t> </a:t>
            </a:r>
            <a:r>
              <a:rPr lang="en-US" sz="1200" dirty="0" err="1" smtClean="0"/>
              <a:t>ces</a:t>
            </a:r>
            <a:r>
              <a:rPr lang="en-US" sz="1200" dirty="0" smtClean="0"/>
              <a:t> </a:t>
            </a:r>
            <a:r>
              <a:rPr lang="en-US" sz="1200" dirty="0" err="1" smtClean="0"/>
              <a:t>réformes</a:t>
            </a:r>
            <a:r>
              <a:rPr lang="en-US" sz="1200" dirty="0" smtClean="0"/>
              <a:t> – &gt; le </a:t>
            </a:r>
            <a:r>
              <a:rPr lang="en-US" sz="1200" dirty="0" err="1" smtClean="0"/>
              <a:t>Fonds</a:t>
            </a:r>
            <a:r>
              <a:rPr lang="en-US" sz="1200" dirty="0" smtClean="0"/>
              <a:t> </a:t>
            </a:r>
            <a:r>
              <a:rPr lang="en-US" sz="1200" dirty="0" err="1" smtClean="0"/>
              <a:t>doit</a:t>
            </a:r>
            <a:r>
              <a:rPr lang="en-US" sz="1200" dirty="0" smtClean="0"/>
              <a:t> </a:t>
            </a:r>
            <a:r>
              <a:rPr lang="en-US" sz="1200" dirty="0" err="1" smtClean="0"/>
              <a:t>donc</a:t>
            </a:r>
            <a:r>
              <a:rPr lang="en-US" sz="1200" dirty="0" smtClean="0"/>
              <a:t> </a:t>
            </a:r>
            <a:r>
              <a:rPr lang="en-US" sz="1200" dirty="0" err="1" smtClean="0"/>
              <a:t>être</a:t>
            </a:r>
            <a:r>
              <a:rPr lang="en-US" sz="1200" dirty="0" smtClean="0"/>
              <a:t> </a:t>
            </a:r>
            <a:r>
              <a:rPr lang="en-US" sz="1200" dirty="0" err="1" smtClean="0"/>
              <a:t>capitalisé</a:t>
            </a:r>
            <a:endParaRPr lang="en-US" sz="1200" dirty="0" smtClean="0"/>
          </a:p>
          <a:p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5D87-1228-4837-B25D-8D2D502547D0}" type="slidenum">
              <a:rPr lang="fr-CH" smtClean="0"/>
              <a:pPr/>
              <a:t>5</a:t>
            </a:fld>
            <a:endParaRPr lang="fr-C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7244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4057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5056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944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00"/>
            <a:ext cx="82296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B7F6A-2867-439C-9A4D-2FD0E495E445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37113-2F3E-4400-9792-506CD95B94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 flipV="1">
            <a:off x="-10885" y="2"/>
            <a:ext cx="9154886" cy="2285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5005328"/>
            <a:ext cx="9144001" cy="31480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1803" y="396240"/>
            <a:ext cx="1214597" cy="914400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0" y="295654"/>
            <a:ext cx="9143998" cy="9144"/>
          </a:xfrm>
          <a:prstGeom prst="rect">
            <a:avLst/>
          </a:prstGeom>
          <a:solidFill>
            <a:srgbClr val="FF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08393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73EF2-3846-4EE4-8945-D4DD53CBC62D}" type="datetimeFigureOut">
              <a:rPr lang="en-US" smtClean="0"/>
              <a:pPr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470E9-CD58-4B1E-AD27-812AEDC7EC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 flipV="1">
            <a:off x="0" y="2"/>
            <a:ext cx="9144000" cy="2285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0" y="295654"/>
            <a:ext cx="9143998" cy="9144"/>
          </a:xfrm>
          <a:prstGeom prst="rect">
            <a:avLst/>
          </a:prstGeom>
          <a:solidFill>
            <a:srgbClr val="FF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1803" y="396240"/>
            <a:ext cx="1214597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09860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3" r:id="rId2"/>
    <p:sldLayoutId id="2147483827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057400"/>
            <a:ext cx="9144000" cy="3200400"/>
          </a:xfrm>
        </p:spPr>
        <p:txBody>
          <a:bodyPr>
            <a:normAutofit fontScale="77500" lnSpcReduction="20000"/>
          </a:bodyPr>
          <a:lstStyle/>
          <a:p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  <a:t>Lutte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  <a:t>contre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  <a:t> la corruption pour la REDD+ en RDC</a:t>
            </a:r>
          </a:p>
          <a:p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  <a:t/>
            </a:r>
            <a:b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</a:br>
            <a:r>
              <a:rPr lang="en-US" sz="3600" b="1" dirty="0" smtClean="0">
                <a:solidFill>
                  <a:schemeClr val="tx1"/>
                </a:solidFill>
                <a:latin typeface="Helvetica" pitchFamily="34" charset="0"/>
              </a:rPr>
              <a:t>Victor Kabengele Wa Kadilu</a:t>
            </a:r>
          </a:p>
          <a:p>
            <a:r>
              <a:rPr lang="en-US" sz="2800" b="1" dirty="0" err="1" smtClean="0">
                <a:solidFill>
                  <a:schemeClr val="tx1"/>
                </a:solidFill>
                <a:latin typeface="Helvetica" pitchFamily="34" charset="0"/>
              </a:rPr>
              <a:t>Coordinateur</a:t>
            </a:r>
            <a:r>
              <a:rPr lang="en-US" sz="2800" b="1" dirty="0" smtClean="0">
                <a:solidFill>
                  <a:schemeClr val="tx1"/>
                </a:solidFill>
                <a:latin typeface="Helvetica" pitchFamily="34" charset="0"/>
              </a:rPr>
              <a:t> National REDD+</a:t>
            </a:r>
          </a:p>
          <a:p>
            <a:endParaRPr lang="en-US" sz="3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Helvetica" pitchFamily="34" charset="0"/>
            </a:endParaRPr>
          </a:p>
          <a:p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  <a:t>Geneva, Switzerland</a:t>
            </a:r>
            <a:endParaRPr lang="en-US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Helvetica" pitchFamily="34" charset="0"/>
            </a:endParaRPr>
          </a:p>
          <a:p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  <a:t>8 December 2013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4031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/>
              <a:t>Etat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d’avancement</a:t>
            </a:r>
            <a:r>
              <a:rPr lang="en-US" sz="2800" b="1" dirty="0" smtClean="0"/>
              <a:t> du </a:t>
            </a:r>
            <a:r>
              <a:rPr lang="en-US" sz="2800" b="1" dirty="0" err="1" smtClean="0"/>
              <a:t>processus</a:t>
            </a:r>
            <a:r>
              <a:rPr lang="en-US" sz="2800" b="1" dirty="0" smtClean="0"/>
              <a:t> Anti-corruption pour la REDD+ en RDC</a:t>
            </a:r>
            <a:endParaRPr lang="fr-CH" sz="2800" b="1" dirty="0"/>
          </a:p>
        </p:txBody>
      </p:sp>
      <p:sp>
        <p:nvSpPr>
          <p:cNvPr id="5" name="Right Arrow 4"/>
          <p:cNvSpPr/>
          <p:nvPr/>
        </p:nvSpPr>
        <p:spPr>
          <a:xfrm>
            <a:off x="1689832" y="1166018"/>
            <a:ext cx="6995160" cy="4525963"/>
          </a:xfrm>
          <a:prstGeom prst="rightArrow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6" name="Group 5"/>
          <p:cNvGrpSpPr/>
          <p:nvPr/>
        </p:nvGrpSpPr>
        <p:grpSpPr>
          <a:xfrm>
            <a:off x="459008" y="2523806"/>
            <a:ext cx="1581224" cy="1810385"/>
            <a:chOff x="3616" y="1357788"/>
            <a:chExt cx="1581224" cy="1810385"/>
          </a:xfrm>
        </p:grpSpPr>
        <p:sp>
          <p:nvSpPr>
            <p:cNvPr id="19" name="Rounded Rectangle 18"/>
            <p:cNvSpPr/>
            <p:nvPr/>
          </p:nvSpPr>
          <p:spPr>
            <a:xfrm>
              <a:off x="3616" y="1357788"/>
              <a:ext cx="1581224" cy="181038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ounded Rectangle 5"/>
            <p:cNvSpPr/>
            <p:nvPr/>
          </p:nvSpPr>
          <p:spPr>
            <a:xfrm>
              <a:off x="80805" y="1434977"/>
              <a:ext cx="1426846" cy="16560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 smtClean="0"/>
                <a:t>Premiere étude anti corruption (</a:t>
              </a:r>
              <a:r>
                <a:rPr lang="en-US" sz="1500" kern="1200" dirty="0" err="1" smtClean="0"/>
                <a:t>Norad</a:t>
              </a:r>
              <a:r>
                <a:rPr lang="en-US" sz="1500" kern="1200" dirty="0" smtClean="0"/>
                <a:t>/UNDP)</a:t>
              </a:r>
              <a:endParaRPr lang="fr-CH" sz="1500" kern="12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119294" y="2523806"/>
            <a:ext cx="1581224" cy="1810385"/>
            <a:chOff x="1663902" y="1357788"/>
            <a:chExt cx="1581224" cy="1810385"/>
          </a:xfrm>
        </p:grpSpPr>
        <p:sp>
          <p:nvSpPr>
            <p:cNvPr id="17" name="Rounded Rectangle 16"/>
            <p:cNvSpPr/>
            <p:nvPr/>
          </p:nvSpPr>
          <p:spPr>
            <a:xfrm>
              <a:off x="1663902" y="1357788"/>
              <a:ext cx="1581224" cy="181038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7"/>
            <p:cNvSpPr/>
            <p:nvPr/>
          </p:nvSpPr>
          <p:spPr>
            <a:xfrm>
              <a:off x="1741091" y="1434977"/>
              <a:ext cx="1426846" cy="16560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 smtClean="0"/>
                <a:t>Consultations </a:t>
              </a:r>
              <a:r>
                <a:rPr lang="en-US" sz="1500" kern="1200" dirty="0" err="1" smtClean="0"/>
                <a:t>sur</a:t>
              </a:r>
              <a:r>
                <a:rPr lang="en-US" sz="1500" kern="1200" dirty="0" smtClean="0"/>
                <a:t> </a:t>
              </a:r>
              <a:r>
                <a:rPr lang="en-US" sz="1500" kern="1200" dirty="0" err="1" smtClean="0"/>
                <a:t>une</a:t>
              </a:r>
              <a:r>
                <a:rPr lang="en-US" sz="1500" kern="1200" dirty="0" smtClean="0"/>
                <a:t> </a:t>
              </a:r>
              <a:r>
                <a:rPr lang="en-US" sz="1500" kern="1200" dirty="0" err="1" smtClean="0"/>
                <a:t>cartographie</a:t>
              </a:r>
              <a:r>
                <a:rPr lang="en-US" sz="1500" kern="1200" dirty="0" smtClean="0"/>
                <a:t> des </a:t>
              </a:r>
              <a:r>
                <a:rPr lang="en-US" sz="1500" kern="1200" dirty="0" err="1" smtClean="0"/>
                <a:t>risques</a:t>
              </a:r>
              <a:r>
                <a:rPr lang="en-US" sz="1500" kern="1200" dirty="0" smtClean="0"/>
                <a:t> de corruption </a:t>
              </a:r>
              <a:r>
                <a:rPr lang="en-US" sz="1500" kern="1200" dirty="0" err="1" smtClean="0"/>
                <a:t>dans</a:t>
              </a:r>
              <a:r>
                <a:rPr lang="en-US" sz="1500" kern="1200" dirty="0" smtClean="0"/>
                <a:t> la REDD+ et un </a:t>
              </a:r>
              <a:r>
                <a:rPr lang="en-US" sz="1500" kern="1200" dirty="0" err="1" smtClean="0"/>
                <a:t>mecanisme</a:t>
              </a:r>
              <a:r>
                <a:rPr lang="en-US" sz="1500" kern="1200" dirty="0" smtClean="0"/>
                <a:t> de </a:t>
              </a:r>
              <a:r>
                <a:rPr lang="en-US" sz="1500" kern="1200" dirty="0" err="1" smtClean="0"/>
                <a:t>plaintes</a:t>
              </a:r>
              <a:endParaRPr lang="en-US" sz="1500" kern="1200" dirty="0" smtClean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779579" y="2523806"/>
            <a:ext cx="1630621" cy="1810385"/>
            <a:chOff x="3324187" y="1357788"/>
            <a:chExt cx="1630621" cy="1810385"/>
          </a:xfrm>
        </p:grpSpPr>
        <p:sp>
          <p:nvSpPr>
            <p:cNvPr id="15" name="Rounded Rectangle 14"/>
            <p:cNvSpPr/>
            <p:nvPr/>
          </p:nvSpPr>
          <p:spPr>
            <a:xfrm>
              <a:off x="3324187" y="1357788"/>
              <a:ext cx="1581224" cy="181038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ounded Rectangle 9"/>
            <p:cNvSpPr/>
            <p:nvPr/>
          </p:nvSpPr>
          <p:spPr>
            <a:xfrm>
              <a:off x="3354608" y="1729582"/>
              <a:ext cx="1600200" cy="13614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Anti corruption </a:t>
              </a:r>
              <a:r>
                <a:rPr lang="en-US" sz="1400" kern="1200" dirty="0" err="1" smtClean="0"/>
                <a:t>dans</a:t>
              </a:r>
              <a:r>
                <a:rPr lang="en-US" sz="1400" kern="1200" dirty="0" smtClean="0"/>
                <a:t> la </a:t>
              </a:r>
              <a:r>
                <a:rPr lang="en-US" sz="1400" kern="1200" dirty="0" err="1" smtClean="0"/>
                <a:t>Stratégie</a:t>
              </a:r>
              <a:r>
                <a:rPr lang="en-US" sz="1400" kern="1200" dirty="0" smtClean="0"/>
                <a:t> cadre</a:t>
              </a:r>
            </a:p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 err="1" smtClean="0"/>
                <a:t>Registre</a:t>
              </a:r>
              <a:r>
                <a:rPr lang="en-US" sz="1400" dirty="0" smtClean="0"/>
                <a:t> REDD+</a:t>
              </a:r>
            </a:p>
            <a:p>
              <a:pPr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CH" sz="1400" dirty="0" smtClean="0"/>
                <a:t>Système National de Surveillance des Forêts</a:t>
              </a:r>
            </a:p>
            <a:p>
              <a:pPr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 smtClean="0"/>
                <a:t>Standards </a:t>
              </a:r>
              <a:r>
                <a:rPr lang="en-US" sz="1400" dirty="0" err="1" smtClean="0"/>
                <a:t>nationaux</a:t>
              </a:r>
              <a:r>
                <a:rPr lang="en-US" sz="1400" dirty="0" smtClean="0"/>
                <a:t> </a:t>
              </a:r>
              <a:endParaRPr lang="en-US" sz="1500" dirty="0" smtClean="0"/>
            </a:p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CH" sz="1500" kern="12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439865" y="2523806"/>
            <a:ext cx="1581224" cy="1810385"/>
            <a:chOff x="4984473" y="1357788"/>
            <a:chExt cx="1581224" cy="1810385"/>
          </a:xfrm>
        </p:grpSpPr>
        <p:sp>
          <p:nvSpPr>
            <p:cNvPr id="13" name="Rounded Rectangle 12"/>
            <p:cNvSpPr/>
            <p:nvPr/>
          </p:nvSpPr>
          <p:spPr>
            <a:xfrm>
              <a:off x="4984473" y="1357788"/>
              <a:ext cx="1581224" cy="181038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ounded Rectangle 11"/>
            <p:cNvSpPr/>
            <p:nvPr/>
          </p:nvSpPr>
          <p:spPr>
            <a:xfrm>
              <a:off x="5061662" y="1434977"/>
              <a:ext cx="1426846" cy="16560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 err="1" smtClean="0"/>
                <a:t>Mesures</a:t>
              </a:r>
              <a:r>
                <a:rPr lang="en-US" sz="1500" kern="1200" dirty="0" smtClean="0"/>
                <a:t> anti corruption </a:t>
              </a:r>
              <a:r>
                <a:rPr lang="en-US" sz="1500" kern="1200" dirty="0" err="1" smtClean="0"/>
                <a:t>dans</a:t>
              </a:r>
              <a:r>
                <a:rPr lang="en-US" sz="1500" kern="1200" dirty="0" smtClean="0"/>
                <a:t> le  Manuel </a:t>
              </a:r>
              <a:r>
                <a:rPr lang="en-US" sz="1500" kern="1200" dirty="0" err="1" smtClean="0"/>
                <a:t>Opérationel</a:t>
              </a:r>
              <a:r>
                <a:rPr lang="en-US" sz="1500" kern="1200" dirty="0" smtClean="0"/>
                <a:t> du </a:t>
              </a:r>
              <a:r>
                <a:rPr lang="en-US" sz="1500" kern="1200" dirty="0" err="1" smtClean="0"/>
                <a:t>Fonds</a:t>
              </a:r>
              <a:r>
                <a:rPr lang="en-US" sz="1500" kern="1200" dirty="0" smtClean="0"/>
                <a:t> National REDD+ </a:t>
              </a:r>
              <a:endParaRPr lang="fr-CH" sz="1500" kern="12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100151" y="2523806"/>
            <a:ext cx="1581224" cy="1810385"/>
            <a:chOff x="6644759" y="1357788"/>
            <a:chExt cx="1581224" cy="1810385"/>
          </a:xfrm>
        </p:grpSpPr>
        <p:sp>
          <p:nvSpPr>
            <p:cNvPr id="11" name="Rounded Rectangle 10"/>
            <p:cNvSpPr/>
            <p:nvPr/>
          </p:nvSpPr>
          <p:spPr>
            <a:xfrm>
              <a:off x="6644759" y="1357788"/>
              <a:ext cx="1581224" cy="181038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ounded Rectangle 13"/>
            <p:cNvSpPr/>
            <p:nvPr/>
          </p:nvSpPr>
          <p:spPr>
            <a:xfrm>
              <a:off x="6721948" y="1434977"/>
              <a:ext cx="1426846" cy="16560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kern="1200" dirty="0" err="1" smtClean="0"/>
                <a:t>Mesures</a:t>
              </a:r>
              <a:r>
                <a:rPr lang="en-US" sz="1500" kern="1200" dirty="0" smtClean="0"/>
                <a:t> anti corruption </a:t>
              </a:r>
              <a:r>
                <a:rPr lang="en-US" sz="1500" kern="1200" dirty="0" err="1" smtClean="0"/>
                <a:t>dans</a:t>
              </a:r>
              <a:r>
                <a:rPr lang="en-US" sz="1500" kern="1200" dirty="0" smtClean="0"/>
                <a:t> le  Plan </a:t>
              </a:r>
              <a:r>
                <a:rPr lang="en-US" sz="1500" kern="1200" dirty="0" err="1" smtClean="0"/>
                <a:t>d’Investissement</a:t>
              </a:r>
              <a:endParaRPr lang="fr-CH" sz="1500" kern="1200" dirty="0"/>
            </a:p>
          </p:txBody>
        </p:sp>
      </p:grpSp>
      <p:sp>
        <p:nvSpPr>
          <p:cNvPr id="21" name="Down Arrow 20"/>
          <p:cNvSpPr/>
          <p:nvPr/>
        </p:nvSpPr>
        <p:spPr>
          <a:xfrm rot="10800000">
            <a:off x="2743200" y="4724400"/>
            <a:ext cx="228600" cy="1371600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3" name="Down Arrow 22"/>
          <p:cNvSpPr/>
          <p:nvPr/>
        </p:nvSpPr>
        <p:spPr>
          <a:xfrm rot="10800000">
            <a:off x="6096000" y="4648200"/>
            <a:ext cx="228600" cy="1371600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81000"/>
            <a:ext cx="7239000" cy="960438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Une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cartographie</a:t>
            </a:r>
            <a:r>
              <a:rPr lang="en-US" sz="2800" b="1" dirty="0" smtClean="0"/>
              <a:t> participative des </a:t>
            </a:r>
            <a:r>
              <a:rPr lang="en-US" sz="2800" b="1" dirty="0" err="1" smtClean="0"/>
              <a:t>risques</a:t>
            </a:r>
            <a:r>
              <a:rPr lang="en-US" sz="2800" b="1" dirty="0" smtClean="0"/>
              <a:t> et </a:t>
            </a:r>
            <a:r>
              <a:rPr lang="en-US" sz="2800" b="1" dirty="0" err="1" smtClean="0"/>
              <a:t>mesures</a:t>
            </a:r>
            <a:r>
              <a:rPr lang="en-US" sz="2800" b="1" dirty="0" smtClean="0"/>
              <a:t> pour les </a:t>
            </a:r>
            <a:r>
              <a:rPr lang="en-US" sz="2800" b="1" dirty="0" err="1" smtClean="0"/>
              <a:t>attenuer</a:t>
            </a:r>
            <a:r>
              <a:rPr lang="en-US" sz="2800" b="1" dirty="0" smtClean="0"/>
              <a:t> </a:t>
            </a:r>
            <a:endParaRPr lang="fr-CH" sz="2800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2229433" y="1295400"/>
            <a:ext cx="2289688" cy="2289687"/>
            <a:chOff x="1810332" y="255070"/>
            <a:chExt cx="2289688" cy="2289687"/>
          </a:xfrm>
        </p:grpSpPr>
        <p:sp>
          <p:nvSpPr>
            <p:cNvPr id="17" name="Pie 16"/>
            <p:cNvSpPr/>
            <p:nvPr/>
          </p:nvSpPr>
          <p:spPr>
            <a:xfrm>
              <a:off x="1810332" y="255070"/>
              <a:ext cx="2289687" cy="2289687"/>
            </a:xfrm>
            <a:prstGeom prst="pieWedg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Pie 4"/>
            <p:cNvSpPr/>
            <p:nvPr/>
          </p:nvSpPr>
          <p:spPr>
            <a:xfrm>
              <a:off x="2324100" y="925702"/>
              <a:ext cx="1775920" cy="161905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8016" tIns="128016" rIns="128016" bIns="128016" numCol="1" spcCol="1270" anchor="ctr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err="1" smtClean="0"/>
                <a:t>Analyse</a:t>
              </a:r>
              <a:r>
                <a:rPr lang="en-US" sz="1800" kern="1200" dirty="0" smtClean="0"/>
                <a:t> du </a:t>
              </a:r>
              <a:r>
                <a:rPr lang="en-US" sz="1800" kern="1200" dirty="0" err="1" smtClean="0"/>
                <a:t>contexte</a:t>
              </a:r>
              <a:endParaRPr lang="fr-CH" sz="1800" kern="12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624880" y="1341743"/>
            <a:ext cx="2289687" cy="2289687"/>
            <a:chOff x="4205779" y="301413"/>
            <a:chExt cx="2289687" cy="2289687"/>
          </a:xfrm>
        </p:grpSpPr>
        <p:sp>
          <p:nvSpPr>
            <p:cNvPr id="15" name="Pie 14"/>
            <p:cNvSpPr/>
            <p:nvPr/>
          </p:nvSpPr>
          <p:spPr>
            <a:xfrm rot="5400000">
              <a:off x="4205779" y="301413"/>
              <a:ext cx="2289687" cy="2289687"/>
            </a:xfrm>
            <a:prstGeom prst="pieWedg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Pie 6"/>
            <p:cNvSpPr/>
            <p:nvPr/>
          </p:nvSpPr>
          <p:spPr>
            <a:xfrm>
              <a:off x="4205779" y="972049"/>
              <a:ext cx="1928320" cy="16190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2240" tIns="142240" rIns="142240" bIns="142240" numCol="1" spcCol="127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000" kern="1200" dirty="0" err="1" smtClean="0"/>
                <a:t>Prioritisation</a:t>
              </a:r>
              <a:r>
                <a:rPr lang="en-US" sz="2000" kern="1200" dirty="0" smtClean="0"/>
                <a:t> des </a:t>
              </a:r>
              <a:r>
                <a:rPr lang="en-US" sz="2000" kern="1200" dirty="0" err="1" smtClean="0"/>
                <a:t>risques</a:t>
              </a:r>
              <a:r>
                <a:rPr lang="en-US" sz="2000" kern="1200" dirty="0" smtClean="0"/>
                <a:t> </a:t>
              </a:r>
              <a:endParaRPr lang="fr-CH" sz="2000" kern="1200" dirty="0" smtClean="0"/>
            </a:p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CH" sz="2000" kern="12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624880" y="3737923"/>
            <a:ext cx="2289687" cy="2289687"/>
            <a:chOff x="4205779" y="2697593"/>
            <a:chExt cx="2289687" cy="2289687"/>
          </a:xfrm>
        </p:grpSpPr>
        <p:sp>
          <p:nvSpPr>
            <p:cNvPr id="13" name="Pie 12"/>
            <p:cNvSpPr/>
            <p:nvPr/>
          </p:nvSpPr>
          <p:spPr>
            <a:xfrm rot="10800000">
              <a:off x="4205779" y="2697593"/>
              <a:ext cx="2289687" cy="2289687"/>
            </a:xfrm>
            <a:prstGeom prst="pieWedg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Pie 8"/>
            <p:cNvSpPr/>
            <p:nvPr/>
          </p:nvSpPr>
          <p:spPr>
            <a:xfrm rot="21600000">
              <a:off x="4205779" y="2697593"/>
              <a:ext cx="1619051" cy="161905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568" tIns="99568" rIns="99568" bIns="99568" numCol="1" spcCol="127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fr-FR" sz="1400" kern="1200" dirty="0" smtClean="0"/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fr-FR" sz="1400" kern="1200" dirty="0" smtClean="0"/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600" kern="1200" dirty="0" smtClean="0"/>
                <a:t>Manifestation des risques et de leurs conséquences des risques sur l’efficacité du processus</a:t>
              </a:r>
              <a:endParaRPr lang="fr-CH" sz="1600" kern="1200" dirty="0" smtClean="0"/>
            </a:p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CH" kern="12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229433" y="3737191"/>
            <a:ext cx="2289687" cy="2289687"/>
            <a:chOff x="1810332" y="2696861"/>
            <a:chExt cx="2289687" cy="2289687"/>
          </a:xfrm>
        </p:grpSpPr>
        <p:sp>
          <p:nvSpPr>
            <p:cNvPr id="11" name="Pie 10"/>
            <p:cNvSpPr/>
            <p:nvPr/>
          </p:nvSpPr>
          <p:spPr>
            <a:xfrm rot="16200000">
              <a:off x="1810332" y="2696861"/>
              <a:ext cx="2289687" cy="2289687"/>
            </a:xfrm>
            <a:prstGeom prst="pieWedg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Pie 10"/>
            <p:cNvSpPr/>
            <p:nvPr/>
          </p:nvSpPr>
          <p:spPr>
            <a:xfrm rot="21600000">
              <a:off x="2480964" y="2696861"/>
              <a:ext cx="1619055" cy="16190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8016" tIns="128016" rIns="128016" bIns="128016" numCol="1" spcCol="127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fr-FR" sz="1800" kern="1200" dirty="0" smtClean="0"/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fr-FR" sz="1800" kern="1200" dirty="0" smtClean="0"/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800" kern="1200" dirty="0" smtClean="0"/>
                <a:t>Identification des acteurs et mesures de réduction des risques</a:t>
              </a:r>
              <a:endParaRPr lang="fr-CH" sz="1800" kern="1200" dirty="0" smtClean="0"/>
            </a:p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CH" kern="1200" dirty="0"/>
            </a:p>
          </p:txBody>
        </p:sp>
      </p:grpSp>
      <p:sp>
        <p:nvSpPr>
          <p:cNvPr id="9" name="Circular Arrow 8"/>
          <p:cNvSpPr/>
          <p:nvPr/>
        </p:nvSpPr>
        <p:spPr>
          <a:xfrm>
            <a:off x="4176725" y="2975889"/>
            <a:ext cx="790550" cy="687435"/>
          </a:xfrm>
          <a:prstGeom prst="circularArrow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Circular Arrow 9"/>
          <p:cNvSpPr/>
          <p:nvPr/>
        </p:nvSpPr>
        <p:spPr>
          <a:xfrm rot="10800000">
            <a:off x="4176725" y="3240287"/>
            <a:ext cx="790550" cy="687435"/>
          </a:xfrm>
          <a:prstGeom prst="circularArrow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TextBox 18"/>
          <p:cNvSpPr txBox="1"/>
          <p:nvPr/>
        </p:nvSpPr>
        <p:spPr>
          <a:xfrm>
            <a:off x="228600" y="5983069"/>
            <a:ext cx="891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Wingdings"/>
              </a:rPr>
              <a:t></a:t>
            </a:r>
            <a:r>
              <a:rPr lang="fr-FR" dirty="0" smtClean="0"/>
              <a:t>Méthodologie basée sur une consultation des publications, les entretiens, ateliers et enquête anonyme en ligne, d’</a:t>
            </a:r>
            <a:r>
              <a:rPr lang="fr-FR" dirty="0" err="1" smtClean="0"/>
              <a:t>apres</a:t>
            </a:r>
            <a:r>
              <a:rPr lang="fr-FR" dirty="0" smtClean="0"/>
              <a:t> le Guide ONU-REDD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57200"/>
            <a:ext cx="7086600" cy="960438"/>
          </a:xfrm>
        </p:spPr>
        <p:txBody>
          <a:bodyPr>
            <a:noAutofit/>
          </a:bodyPr>
          <a:lstStyle/>
          <a:p>
            <a:r>
              <a:rPr lang="en-US" sz="2800" b="1" dirty="0" err="1" smtClean="0"/>
              <a:t>Mesures</a:t>
            </a:r>
            <a:r>
              <a:rPr lang="en-US" sz="2800" b="1" dirty="0" smtClean="0"/>
              <a:t> de transparence et </a:t>
            </a:r>
            <a:r>
              <a:rPr lang="en-US" sz="2800" b="1" dirty="0" err="1" smtClean="0"/>
              <a:t>reddition</a:t>
            </a:r>
            <a:r>
              <a:rPr lang="en-US" sz="2800" b="1" dirty="0" smtClean="0"/>
              <a:t> de </a:t>
            </a:r>
            <a:r>
              <a:rPr lang="en-US" sz="2800" b="1" dirty="0" err="1" smtClean="0"/>
              <a:t>comptes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dans</a:t>
            </a:r>
            <a:r>
              <a:rPr lang="en-US" sz="2800" b="1" dirty="0" smtClean="0"/>
              <a:t> le </a:t>
            </a:r>
            <a:r>
              <a:rPr lang="en-US" sz="2800" b="1" dirty="0" err="1" smtClean="0"/>
              <a:t>Fonds</a:t>
            </a:r>
            <a:r>
              <a:rPr lang="en-US" sz="2800" b="1" dirty="0" smtClean="0"/>
              <a:t> national REDD+</a:t>
            </a:r>
            <a:endParaRPr lang="fr-CH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Mesures préventives</a:t>
            </a:r>
          </a:p>
          <a:p>
            <a:pPr lvl="1"/>
            <a:r>
              <a:rPr lang="fr-FR" sz="2000" dirty="0" smtClean="0"/>
              <a:t>Processus en “double aveugle” pour la sélection des évaluateurs</a:t>
            </a:r>
          </a:p>
          <a:p>
            <a:pPr lvl="1"/>
            <a:r>
              <a:rPr lang="fr-FR" sz="2000" dirty="0" smtClean="0"/>
              <a:t>Vaste représentativité au sein du Comité technique</a:t>
            </a:r>
          </a:p>
          <a:p>
            <a:pPr lvl="1"/>
            <a:r>
              <a:rPr lang="fr-FR" sz="2000" dirty="0" smtClean="0"/>
              <a:t>Déclaration de conflits d’intérêts</a:t>
            </a:r>
          </a:p>
          <a:p>
            <a:pPr lvl="1"/>
            <a:r>
              <a:rPr lang="fr-FR" sz="2000" dirty="0" smtClean="0"/>
              <a:t>Micro évaluation financière des entités de mise en œuvre par un organe indépendant</a:t>
            </a:r>
            <a:endParaRPr lang="fr-FR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Mesures  de détection et correctives</a:t>
            </a:r>
          </a:p>
          <a:p>
            <a:pPr lvl="1"/>
            <a:r>
              <a:rPr lang="fr-FR" sz="2000" dirty="0" smtClean="0"/>
              <a:t>Obligation d’information lorsque il y a soupçon d’abus</a:t>
            </a:r>
          </a:p>
          <a:p>
            <a:pPr lvl="1"/>
            <a:r>
              <a:rPr lang="fr-FR" sz="2000" dirty="0" smtClean="0"/>
              <a:t>Mécanisme de plaintes</a:t>
            </a:r>
          </a:p>
          <a:p>
            <a:pPr lvl="1"/>
            <a:r>
              <a:rPr lang="fr-FR" sz="2000" dirty="0" smtClean="0"/>
              <a:t>Obligation d’enquête lorsqu’un abus est détecté</a:t>
            </a:r>
          </a:p>
          <a:p>
            <a:pPr lvl="1"/>
            <a:r>
              <a:rPr lang="fr-FR" sz="2000" dirty="0" smtClean="0"/>
              <a:t>Recours direct par le bailleur en cas d’abus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 l="33704" t="20204" r="33704" b="2350"/>
          <a:stretch>
            <a:fillRect/>
          </a:stretch>
        </p:blipFill>
        <p:spPr bwMode="auto">
          <a:xfrm>
            <a:off x="7361584" y="1066800"/>
            <a:ext cx="159026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Les </a:t>
            </a:r>
            <a:r>
              <a:rPr lang="en-US" sz="2800" b="1" dirty="0" err="1" smtClean="0"/>
              <a:t>prochaines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étapes</a:t>
            </a:r>
            <a:endParaRPr lang="fr-CH" sz="28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010400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 err="1" smtClean="0"/>
              <a:t>Spécifier</a:t>
            </a:r>
            <a:r>
              <a:rPr lang="en-US" sz="2400" dirty="0" smtClean="0"/>
              <a:t> </a:t>
            </a:r>
            <a:r>
              <a:rPr lang="en-US" sz="2400" dirty="0" err="1" smtClean="0"/>
              <a:t>certaines</a:t>
            </a:r>
            <a:r>
              <a:rPr lang="en-US" sz="2400" dirty="0" smtClean="0"/>
              <a:t> </a:t>
            </a:r>
            <a:r>
              <a:rPr lang="en-US" sz="2400" dirty="0" err="1" smtClean="0"/>
              <a:t>mesures</a:t>
            </a:r>
            <a:r>
              <a:rPr lang="en-US" sz="2400" dirty="0" smtClean="0"/>
              <a:t> au travers du </a:t>
            </a:r>
            <a:r>
              <a:rPr lang="en-US" sz="2400" dirty="0" err="1" smtClean="0"/>
              <a:t>réglement</a:t>
            </a:r>
            <a:r>
              <a:rPr lang="en-US" sz="2400" dirty="0" smtClean="0"/>
              <a:t> </a:t>
            </a:r>
            <a:r>
              <a:rPr lang="en-US" sz="2400" dirty="0" err="1" smtClean="0"/>
              <a:t>d’ordre</a:t>
            </a:r>
            <a:r>
              <a:rPr lang="en-US" sz="2400" dirty="0" smtClean="0"/>
              <a:t> </a:t>
            </a:r>
            <a:r>
              <a:rPr lang="en-US" sz="2400" dirty="0" err="1" smtClean="0"/>
              <a:t>intérieur</a:t>
            </a:r>
            <a:r>
              <a:rPr lang="en-US" sz="2400" dirty="0" smtClean="0"/>
              <a:t> du </a:t>
            </a:r>
            <a:r>
              <a:rPr lang="en-US" sz="2400" dirty="0" err="1" smtClean="0"/>
              <a:t>Fonds</a:t>
            </a:r>
            <a:r>
              <a:rPr lang="en-US" sz="2400" smtClean="0"/>
              <a:t> National </a:t>
            </a:r>
            <a:r>
              <a:rPr lang="en-US" sz="2400" dirty="0" smtClean="0"/>
              <a:t>REDD+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 err="1" smtClean="0"/>
              <a:t>Mettre</a:t>
            </a:r>
            <a:r>
              <a:rPr lang="en-US" sz="2400" dirty="0" smtClean="0"/>
              <a:t> en place les </a:t>
            </a:r>
            <a:r>
              <a:rPr lang="en-US" sz="2400" dirty="0" err="1" smtClean="0"/>
              <a:t>réformes</a:t>
            </a:r>
            <a:r>
              <a:rPr lang="en-US" sz="2400" dirty="0" smtClean="0"/>
              <a:t> </a:t>
            </a:r>
            <a:r>
              <a:rPr lang="en-US" sz="2400" dirty="0" err="1" smtClean="0"/>
              <a:t>dans</a:t>
            </a:r>
            <a:r>
              <a:rPr lang="en-US" sz="2400" dirty="0" smtClean="0"/>
              <a:t> les </a:t>
            </a:r>
            <a:r>
              <a:rPr lang="en-US" sz="2400" dirty="0" err="1" smtClean="0"/>
              <a:t>secteurs</a:t>
            </a:r>
            <a:r>
              <a:rPr lang="en-US" sz="2400" dirty="0" smtClean="0"/>
              <a:t> de la </a:t>
            </a:r>
            <a:r>
              <a:rPr lang="en-US" sz="2400" dirty="0" err="1" smtClean="0"/>
              <a:t>gouvernance</a:t>
            </a:r>
            <a:r>
              <a:rPr lang="en-US" sz="2400" dirty="0" smtClean="0"/>
              <a:t> et du </a:t>
            </a:r>
            <a:r>
              <a:rPr lang="en-US" sz="2400" dirty="0" err="1" smtClean="0"/>
              <a:t>foncier</a:t>
            </a:r>
            <a:r>
              <a:rPr lang="en-US" sz="2400" dirty="0" smtClean="0"/>
              <a:t> </a:t>
            </a:r>
            <a:r>
              <a:rPr lang="en-US" sz="2400" dirty="0" err="1" smtClean="0"/>
              <a:t>prévues</a:t>
            </a:r>
            <a:r>
              <a:rPr lang="en-US" sz="2400" dirty="0" smtClean="0"/>
              <a:t> </a:t>
            </a:r>
            <a:r>
              <a:rPr lang="en-US" sz="2400" dirty="0" err="1" smtClean="0"/>
              <a:t>dans</a:t>
            </a:r>
            <a:r>
              <a:rPr lang="en-US" sz="2400" dirty="0" smtClean="0"/>
              <a:t> la </a:t>
            </a:r>
            <a:r>
              <a:rPr lang="en-US" sz="2400" dirty="0" err="1" smtClean="0"/>
              <a:t>stratégie</a:t>
            </a:r>
            <a:r>
              <a:rPr lang="en-US" sz="2400" dirty="0" smtClean="0"/>
              <a:t> </a:t>
            </a:r>
            <a:r>
              <a:rPr lang="en-US" sz="2400" dirty="0" err="1" smtClean="0"/>
              <a:t>nationale</a:t>
            </a:r>
            <a:r>
              <a:rPr lang="en-US" sz="2400" dirty="0" smtClean="0"/>
              <a:t>-cadre REDD+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 err="1" smtClean="0"/>
              <a:t>Renforcer</a:t>
            </a:r>
            <a:r>
              <a:rPr lang="en-US" sz="2400" dirty="0" smtClean="0"/>
              <a:t> </a:t>
            </a:r>
            <a:r>
              <a:rPr lang="en-US" sz="2400" dirty="0" err="1" smtClean="0"/>
              <a:t>l’implication</a:t>
            </a:r>
            <a:r>
              <a:rPr lang="en-US" sz="2400" dirty="0" smtClean="0"/>
              <a:t> et la collaboration avec les </a:t>
            </a:r>
            <a:r>
              <a:rPr lang="en-US" sz="2400" dirty="0" err="1" smtClean="0"/>
              <a:t>parlementaires</a:t>
            </a:r>
            <a:r>
              <a:rPr lang="en-US" sz="2400" dirty="0" smtClean="0"/>
              <a:t> (initiative Globe) et les </a:t>
            </a:r>
            <a:r>
              <a:rPr lang="en-US" sz="2400" dirty="0" err="1" smtClean="0"/>
              <a:t>acteurs</a:t>
            </a:r>
            <a:r>
              <a:rPr lang="en-US" sz="2400" dirty="0" smtClean="0"/>
              <a:t> en charge de </a:t>
            </a:r>
            <a:r>
              <a:rPr lang="en-US" sz="2400" dirty="0" err="1" smtClean="0"/>
              <a:t>l’application</a:t>
            </a:r>
            <a:r>
              <a:rPr lang="en-US" sz="2400" dirty="0" smtClean="0"/>
              <a:t> des </a:t>
            </a:r>
            <a:r>
              <a:rPr lang="en-US" sz="2400" dirty="0" err="1" smtClean="0"/>
              <a:t>lois</a:t>
            </a:r>
            <a:r>
              <a:rPr lang="en-US" sz="2400" dirty="0" smtClean="0"/>
              <a:t> (</a:t>
            </a:r>
            <a:r>
              <a:rPr lang="en-US" sz="2400" dirty="0" err="1" smtClean="0"/>
              <a:t>magistrats</a:t>
            </a:r>
            <a:r>
              <a:rPr lang="en-US" sz="2400" dirty="0" smtClean="0"/>
              <a:t>, </a:t>
            </a:r>
            <a:r>
              <a:rPr lang="en-US" sz="2400" dirty="0" err="1" smtClean="0"/>
              <a:t>Cour</a:t>
            </a:r>
            <a:r>
              <a:rPr lang="en-US" sz="2400" dirty="0" smtClean="0"/>
              <a:t> des </a:t>
            </a:r>
            <a:r>
              <a:rPr lang="en-US" sz="2400" dirty="0" err="1" smtClean="0"/>
              <a:t>Comptes</a:t>
            </a:r>
            <a:r>
              <a:rPr lang="en-US" sz="2400" dirty="0" smtClean="0"/>
              <a:t>, ..)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/>
              <a:t>30% des </a:t>
            </a:r>
            <a:r>
              <a:rPr lang="en-US" sz="2400" dirty="0" err="1" smtClean="0"/>
              <a:t>fonds</a:t>
            </a:r>
            <a:r>
              <a:rPr lang="en-US" sz="2400" dirty="0" smtClean="0"/>
              <a:t> </a:t>
            </a:r>
            <a:r>
              <a:rPr lang="en-US" sz="2400" dirty="0" err="1" smtClean="0"/>
              <a:t>dans</a:t>
            </a:r>
            <a:r>
              <a:rPr lang="en-US" sz="2400" dirty="0" smtClean="0"/>
              <a:t> le Fond National REDD+ </a:t>
            </a:r>
            <a:r>
              <a:rPr lang="en-US" sz="2400" dirty="0" err="1" smtClean="0"/>
              <a:t>sont</a:t>
            </a:r>
            <a:r>
              <a:rPr lang="en-US" sz="2400" dirty="0" smtClean="0"/>
              <a:t> </a:t>
            </a:r>
            <a:r>
              <a:rPr lang="en-US" sz="2400" dirty="0" err="1" smtClean="0"/>
              <a:t>alloués</a:t>
            </a:r>
            <a:r>
              <a:rPr lang="en-US" sz="2400" dirty="0" smtClean="0"/>
              <a:t> à </a:t>
            </a:r>
            <a:r>
              <a:rPr lang="en-US" sz="2400" dirty="0" err="1" smtClean="0"/>
              <a:t>soutenir</a:t>
            </a:r>
            <a:r>
              <a:rPr lang="en-US" sz="2400" dirty="0" smtClean="0"/>
              <a:t> </a:t>
            </a:r>
            <a:r>
              <a:rPr lang="en-US" sz="2400" dirty="0" err="1" smtClean="0"/>
              <a:t>ces</a:t>
            </a:r>
            <a:r>
              <a:rPr lang="en-US" sz="2400" dirty="0" smtClean="0"/>
              <a:t> </a:t>
            </a:r>
            <a:r>
              <a:rPr lang="en-US" sz="2400" dirty="0" err="1" smtClean="0"/>
              <a:t>réformes</a:t>
            </a:r>
            <a:r>
              <a:rPr lang="en-US" sz="2400" dirty="0" smtClean="0"/>
              <a:t> – &gt; le </a:t>
            </a:r>
            <a:r>
              <a:rPr lang="en-US" sz="2400" dirty="0" err="1" smtClean="0"/>
              <a:t>Fonds</a:t>
            </a:r>
            <a:r>
              <a:rPr lang="en-US" sz="2400" dirty="0" smtClean="0"/>
              <a:t> </a:t>
            </a:r>
            <a:r>
              <a:rPr lang="en-US" sz="2400" dirty="0" err="1" smtClean="0"/>
              <a:t>doit</a:t>
            </a:r>
            <a:r>
              <a:rPr lang="en-US" sz="2400" dirty="0" smtClean="0"/>
              <a:t> </a:t>
            </a:r>
            <a:r>
              <a:rPr lang="en-US" sz="2400" dirty="0" err="1" smtClean="0"/>
              <a:t>donc</a:t>
            </a:r>
            <a:r>
              <a:rPr lang="en-US" sz="2400" dirty="0" smtClean="0"/>
              <a:t> </a:t>
            </a:r>
            <a:r>
              <a:rPr lang="en-US" sz="2400" dirty="0" err="1" smtClean="0"/>
              <a:t>être</a:t>
            </a:r>
            <a:r>
              <a:rPr lang="en-US" sz="2400" dirty="0" smtClean="0"/>
              <a:t> </a:t>
            </a:r>
            <a:r>
              <a:rPr lang="en-US" sz="2400" dirty="0" err="1" smtClean="0"/>
              <a:t>capitalisé</a:t>
            </a:r>
            <a:endParaRPr lang="en-US" sz="2400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fr-CH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0" y="1371600"/>
            <a:ext cx="9144000" cy="3581400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chemeClr val="tx1"/>
              </a:solidFill>
              <a:latin typeface="Frutiger Linotype" pitchFamily="34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Helvetica" pitchFamily="34" charset="0"/>
              </a:rPr>
              <a:t>Victor Kabengele Wa Kadilu</a:t>
            </a:r>
          </a:p>
          <a:p>
            <a:endParaRPr lang="en-US" sz="1600" dirty="0" smtClean="0">
              <a:solidFill>
                <a:schemeClr val="tx1"/>
              </a:solidFill>
              <a:latin typeface="Helvetica" pitchFamily="34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Helvetica" pitchFamily="34" charset="0"/>
              </a:rPr>
              <a:t>abckab@gmail.com</a:t>
            </a:r>
            <a:endParaRPr lang="en-US" sz="1800" b="1" dirty="0" smtClean="0">
              <a:solidFill>
                <a:schemeClr val="tx1"/>
              </a:solidFill>
              <a:latin typeface="Helvetica" pitchFamily="34" charset="0"/>
            </a:endParaRPr>
          </a:p>
          <a:p>
            <a:endParaRPr lang="en-US" b="1" dirty="0" smtClean="0">
              <a:solidFill>
                <a:schemeClr val="tx1"/>
              </a:solidFill>
              <a:latin typeface="Helvetica" pitchFamily="34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Helvetica" pitchFamily="34" charset="0"/>
              </a:rPr>
              <a:t>Merci !</a:t>
            </a:r>
          </a:p>
          <a:p>
            <a:endParaRPr lang="en-US" b="1" dirty="0" smtClean="0">
              <a:solidFill>
                <a:schemeClr val="tx1"/>
              </a:solidFill>
              <a:latin typeface="Helvetica" pitchFamily="34" charset="0"/>
            </a:endParaRPr>
          </a:p>
          <a:p>
            <a:endParaRPr lang="en-US" sz="1600" dirty="0">
              <a:solidFill>
                <a:schemeClr val="tx1"/>
              </a:solidFill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027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0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33784</TotalTime>
  <Words>506</Words>
  <Application>Microsoft Office PowerPoint</Application>
  <PresentationFormat>On-screen Show (4:3)</PresentationFormat>
  <Paragraphs>61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10_Custom Design</vt:lpstr>
      <vt:lpstr>Slide 1</vt:lpstr>
      <vt:lpstr>Etat d’avancement du processus Anti-corruption pour la REDD+ en RDC</vt:lpstr>
      <vt:lpstr>Une cartographie participative des risques et mesures pour les attenuer </vt:lpstr>
      <vt:lpstr>Mesures de transparence et reddition de comptes dans le Fonds national REDD+</vt:lpstr>
      <vt:lpstr>Les prochaines étapes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Mumoki</dc:creator>
  <cp:lastModifiedBy>Estelle Fach</cp:lastModifiedBy>
  <cp:revision>119</cp:revision>
  <dcterms:created xsi:type="dcterms:W3CDTF">2012-09-11T07:20:24Z</dcterms:created>
  <dcterms:modified xsi:type="dcterms:W3CDTF">2013-12-04T15:21:35Z</dcterms:modified>
</cp:coreProperties>
</file>