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11"/>
  </p:notesMasterIdLst>
  <p:sldIdLst>
    <p:sldId id="344" r:id="rId2"/>
    <p:sldId id="339" r:id="rId3"/>
    <p:sldId id="346" r:id="rId4"/>
    <p:sldId id="340" r:id="rId5"/>
    <p:sldId id="341" r:id="rId6"/>
    <p:sldId id="342" r:id="rId7"/>
    <p:sldId id="343" r:id="rId8"/>
    <p:sldId id="345" r:id="rId9"/>
    <p:sldId id="347" r:id="rId10"/>
  </p:sldIdLst>
  <p:sldSz cx="9144000" cy="6858000" type="screen4x3"/>
  <p:notesSz cx="6858000" cy="9144000"/>
  <p:defaultTextStyle>
    <a:defPPr>
      <a:defRPr lang="en-GB"/>
    </a:defPPr>
    <a:lvl1pPr algn="ctr" rtl="0" fontAlgn="base">
      <a:spcBef>
        <a:spcPct val="0"/>
      </a:spcBef>
      <a:spcAft>
        <a:spcPct val="0"/>
      </a:spcAft>
      <a:defRPr kern="1200">
        <a:solidFill>
          <a:schemeClr val="tx1"/>
        </a:solidFill>
        <a:latin typeface="Arial" pitchFamily="34" charset="0"/>
        <a:ea typeface="+mn-ea"/>
        <a:cs typeface="+mn-cs"/>
      </a:defRPr>
    </a:lvl1pPr>
    <a:lvl2pPr marL="457200" algn="ctr" rtl="0" fontAlgn="base">
      <a:spcBef>
        <a:spcPct val="0"/>
      </a:spcBef>
      <a:spcAft>
        <a:spcPct val="0"/>
      </a:spcAft>
      <a:defRPr kern="1200">
        <a:solidFill>
          <a:schemeClr val="tx1"/>
        </a:solidFill>
        <a:latin typeface="Arial" pitchFamily="34" charset="0"/>
        <a:ea typeface="+mn-ea"/>
        <a:cs typeface="+mn-cs"/>
      </a:defRPr>
    </a:lvl2pPr>
    <a:lvl3pPr marL="914400" algn="ctr" rtl="0" fontAlgn="base">
      <a:spcBef>
        <a:spcPct val="0"/>
      </a:spcBef>
      <a:spcAft>
        <a:spcPct val="0"/>
      </a:spcAft>
      <a:defRPr kern="1200">
        <a:solidFill>
          <a:schemeClr val="tx1"/>
        </a:solidFill>
        <a:latin typeface="Arial" pitchFamily="34" charset="0"/>
        <a:ea typeface="+mn-ea"/>
        <a:cs typeface="+mn-cs"/>
      </a:defRPr>
    </a:lvl3pPr>
    <a:lvl4pPr marL="1371600" algn="ctr" rtl="0" fontAlgn="base">
      <a:spcBef>
        <a:spcPct val="0"/>
      </a:spcBef>
      <a:spcAft>
        <a:spcPct val="0"/>
      </a:spcAft>
      <a:defRPr kern="1200">
        <a:solidFill>
          <a:schemeClr val="tx1"/>
        </a:solidFill>
        <a:latin typeface="Arial" pitchFamily="34" charset="0"/>
        <a:ea typeface="+mn-ea"/>
        <a:cs typeface="+mn-cs"/>
      </a:defRPr>
    </a:lvl4pPr>
    <a:lvl5pPr marL="1828800" algn="ctr"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a:srgbClr val="CCECFF"/>
    <a:srgbClr val="96969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7" autoAdjust="0"/>
    <p:restoredTop sz="70252" autoAdjust="0"/>
  </p:normalViewPr>
  <p:slideViewPr>
    <p:cSldViewPr>
      <p:cViewPr varScale="1">
        <p:scale>
          <a:sx n="50" d="100"/>
          <a:sy n="50" d="100"/>
        </p:scale>
        <p:origin x="-1626" y="-90"/>
      </p:cViewPr>
      <p:guideLst>
        <p:guide orient="horz" pos="2160"/>
        <p:guide pos="2880"/>
      </p:guideLst>
    </p:cSldViewPr>
  </p:slideViewPr>
  <p:outlineViewPr>
    <p:cViewPr>
      <p:scale>
        <a:sx n="33" d="100"/>
        <a:sy n="33" d="100"/>
      </p:scale>
      <p:origin x="0" y="10128"/>
    </p:cViewPr>
  </p:outlineViewPr>
  <p:notesTextViewPr>
    <p:cViewPr>
      <p:scale>
        <a:sx n="100" d="100"/>
        <a:sy n="100" d="100"/>
      </p:scale>
      <p:origin x="0" y="0"/>
    </p:cViewPr>
  </p:notesTextViewPr>
  <p:notesViewPr>
    <p:cSldViewPr>
      <p:cViewPr varScale="1">
        <p:scale>
          <a:sx n="80" d="100"/>
          <a:sy n="80" d="100"/>
        </p:scale>
        <p:origin x="-1974"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atin typeface="Arial" charset="0"/>
              </a:defRPr>
            </a:lvl1pPr>
          </a:lstStyle>
          <a:p>
            <a:pPr>
              <a:defRPr/>
            </a:pPr>
            <a:endParaRPr lang="en-GB"/>
          </a:p>
        </p:txBody>
      </p:sp>
      <p:sp>
        <p:nvSpPr>
          <p:cNvPr id="409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GB"/>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atin typeface="Arial" charset="0"/>
              </a:defRPr>
            </a:lvl1pPr>
          </a:lstStyle>
          <a:p>
            <a:pPr>
              <a:defRPr/>
            </a:pPr>
            <a:endParaRPr lang="en-GB"/>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5BD9466E-1F13-4CFE-A751-F6A1AD2A6147}"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p:spPr>
      </p:sp>
      <p:sp>
        <p:nvSpPr>
          <p:cNvPr id="71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71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E5007E0-3121-4CA9-97DD-E193DBA00952}" type="slidenum">
              <a:rPr lang="en-US"/>
              <a:pPr fontAlgn="base">
                <a:spcBef>
                  <a:spcPct val="0"/>
                </a:spcBef>
                <a:spcAft>
                  <a:spcPct val="0"/>
                </a:spcAft>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p:spPr>
      </p:sp>
      <p:sp>
        <p:nvSpPr>
          <p:cNvPr id="81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81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1D93B61-FED4-4165-983D-97C2AC56E779}" type="slidenum">
              <a:rPr lang="en-US"/>
              <a:pPr fontAlgn="base">
                <a:spcBef>
                  <a:spcPct val="0"/>
                </a:spcBef>
                <a:spcAft>
                  <a:spcPct val="0"/>
                </a:spcAft>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dirty="0" smtClean="0"/>
              <a:t>Key points:</a:t>
            </a:r>
          </a:p>
          <a:p>
            <a:pPr>
              <a:buFont typeface="Arial" pitchFamily="34" charset="0"/>
              <a:buChar char="•"/>
            </a:pPr>
            <a:r>
              <a:rPr lang="en-GB" dirty="0" smtClean="0"/>
              <a:t>Diagram</a:t>
            </a:r>
            <a:r>
              <a:rPr lang="en-GB" baseline="0" dirty="0" smtClean="0"/>
              <a:t> is adaptation of a framework for understanding the contribution of sectors to poverty reduction</a:t>
            </a:r>
          </a:p>
          <a:p>
            <a:pPr>
              <a:buFont typeface="Arial" pitchFamily="34" charset="0"/>
              <a:buChar char="•"/>
            </a:pPr>
            <a:r>
              <a:rPr lang="en-GB" baseline="0" dirty="0" smtClean="0"/>
              <a:t>Only theoretical but helps to highlight some of the main pathways through which benefits from REDD+ may or may not be transmitted</a:t>
            </a:r>
          </a:p>
          <a:p>
            <a:pPr>
              <a:buFont typeface="Arial" pitchFamily="34" charset="0"/>
              <a:buChar char="•"/>
            </a:pPr>
            <a:r>
              <a:rPr lang="en-GB" baseline="0" dirty="0" smtClean="0"/>
              <a:t>Three main pathways:</a:t>
            </a:r>
          </a:p>
          <a:p>
            <a:pPr lvl="1">
              <a:buFont typeface="Arial" pitchFamily="34" charset="0"/>
              <a:buChar char="•"/>
            </a:pPr>
            <a:r>
              <a:rPr lang="en-GB" baseline="0" dirty="0" smtClean="0"/>
              <a:t>Direct benefits: payments for carbon; employment</a:t>
            </a:r>
          </a:p>
          <a:p>
            <a:pPr lvl="1">
              <a:buFont typeface="Arial" pitchFamily="34" charset="0"/>
              <a:buChar char="•"/>
            </a:pPr>
            <a:r>
              <a:rPr lang="en-GB" baseline="0" dirty="0" smtClean="0"/>
              <a:t>Indirect benefits: impacts of REDD+ sector on other parts of the rural sector</a:t>
            </a:r>
          </a:p>
          <a:p>
            <a:pPr lvl="1">
              <a:buFont typeface="Arial" pitchFamily="34" charset="0"/>
              <a:buChar char="•"/>
            </a:pPr>
            <a:r>
              <a:rPr lang="en-GB" baseline="0" dirty="0" smtClean="0"/>
              <a:t>Induced effects: connected much more to broader issues in sustainable development – e.g. value added of REDD+ in terms of human resources development etc.</a:t>
            </a:r>
          </a:p>
          <a:p>
            <a:pPr lvl="0">
              <a:buFont typeface="Arial" pitchFamily="34" charset="0"/>
              <a:buChar char="•"/>
            </a:pPr>
            <a:r>
              <a:rPr lang="en-GB" baseline="0" dirty="0" smtClean="0"/>
              <a:t>Would argue that REDD+ needs to be considered from this breadth of focus if it really is to link into the broader sustainable development agenda</a:t>
            </a:r>
          </a:p>
          <a:p>
            <a:pPr lvl="0">
              <a:buFont typeface="Arial" pitchFamily="34" charset="0"/>
              <a:buChar char="•"/>
            </a:pPr>
            <a:r>
              <a:rPr lang="en-GB" baseline="0" dirty="0" smtClean="0"/>
              <a:t>What issues does this raise?</a:t>
            </a:r>
          </a:p>
          <a:p>
            <a:pPr lvl="1">
              <a:buFont typeface="Arial" pitchFamily="34" charset="0"/>
              <a:buChar char="•"/>
            </a:pPr>
            <a:r>
              <a:rPr lang="en-GB" baseline="0" dirty="0" smtClean="0"/>
              <a:t>Institutional arrangements that would see this happen: harmonisation</a:t>
            </a:r>
          </a:p>
          <a:p>
            <a:pPr lvl="1">
              <a:buFont typeface="Arial" pitchFamily="34" charset="0"/>
              <a:buChar char="•"/>
            </a:pPr>
            <a:r>
              <a:rPr lang="en-GB" baseline="0" dirty="0" smtClean="0"/>
              <a:t>Crucial issues surrounding coordination</a:t>
            </a:r>
          </a:p>
          <a:p>
            <a:pPr lvl="1">
              <a:buFont typeface="Arial" pitchFamily="34" charset="0"/>
              <a:buChar char="•"/>
            </a:pPr>
            <a:r>
              <a:rPr lang="en-GB" baseline="0" dirty="0" smtClean="0"/>
              <a:t>What benefit sharing means in this context?</a:t>
            </a:r>
          </a:p>
          <a:p>
            <a:pPr lvl="0">
              <a:buFont typeface="Arial" pitchFamily="34" charset="0"/>
              <a:buChar char="•"/>
            </a:pPr>
            <a:r>
              <a:rPr lang="en-GB" baseline="0" dirty="0" smtClean="0"/>
              <a:t>But also requires us to ask some questions about what REDD+ and livelihood benefits really are</a:t>
            </a:r>
          </a:p>
          <a:p>
            <a:pPr lvl="1">
              <a:buFont typeface="Arial" pitchFamily="34" charset="0"/>
              <a:buChar char="•"/>
            </a:pPr>
            <a:r>
              <a:rPr lang="en-GB" baseline="0" dirty="0" smtClean="0"/>
              <a:t>Should it be seen as an additional tool in the forestry sector, e.g. for advancing specific forestry policies, or something broader? I.e. breadth of focus</a:t>
            </a:r>
          </a:p>
          <a:p>
            <a:pPr lvl="1">
              <a:buFont typeface="Arial" pitchFamily="34" charset="0"/>
              <a:buChar char="•"/>
            </a:pPr>
            <a:r>
              <a:rPr lang="en-GB" baseline="0" dirty="0" smtClean="0"/>
              <a:t>How do we use lessons learnt from projects to inform national programme development?</a:t>
            </a: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5BD9466E-1F13-4CFE-A751-F6A1AD2A6147}" type="slidenum">
              <a:rPr lang="en-GB" smtClean="0"/>
              <a:pPr>
                <a:defRPr/>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p:spPr>
      </p:sp>
      <p:sp>
        <p:nvSpPr>
          <p:cNvPr id="9219" name="Notes Placeholder 2"/>
          <p:cNvSpPr>
            <a:spLocks noGrp="1"/>
          </p:cNvSpPr>
          <p:nvPr>
            <p:ph type="body" idx="1"/>
          </p:nvPr>
        </p:nvSpPr>
        <p:spPr bwMode="auto">
          <a:noFill/>
        </p:spPr>
        <p:txBody>
          <a:bodyPr wrap="square" numCol="1" anchor="t" anchorCtr="0" compatLnSpc="1">
            <a:prstTxWarp prst="textNoShape">
              <a:avLst/>
            </a:prstTxWarp>
          </a:bodyPr>
          <a:lstStyle/>
          <a:p>
            <a:pPr>
              <a:buNone/>
            </a:pPr>
            <a:r>
              <a:rPr lang="en-GB" dirty="0" smtClean="0"/>
              <a:t>Realities from eight countries</a:t>
            </a:r>
          </a:p>
          <a:p>
            <a:r>
              <a:rPr lang="en-GB" dirty="0" smtClean="0"/>
              <a:t>Institutions and links to ongoing processes</a:t>
            </a:r>
          </a:p>
          <a:p>
            <a:pPr lvl="1"/>
            <a:r>
              <a:rPr lang="en-GB" dirty="0" smtClean="0"/>
              <a:t>New institutions (</a:t>
            </a:r>
            <a:r>
              <a:rPr lang="en-US" dirty="0" smtClean="0"/>
              <a:t>steering committees, national working groups and councils for climate change)</a:t>
            </a:r>
          </a:p>
          <a:p>
            <a:pPr lvl="1"/>
            <a:r>
              <a:rPr lang="en-GB" dirty="0" smtClean="0"/>
              <a:t>Standardised planning processes</a:t>
            </a:r>
          </a:p>
          <a:p>
            <a:pPr lvl="1"/>
            <a:r>
              <a:rPr lang="en-GB" dirty="0" smtClean="0"/>
              <a:t>Lack of ‘</a:t>
            </a:r>
            <a:r>
              <a:rPr lang="en-GB" dirty="0" err="1" smtClean="0"/>
              <a:t>harmonsation</a:t>
            </a:r>
            <a:r>
              <a:rPr lang="en-GB" dirty="0" smtClean="0"/>
              <a:t>’ with national development strategies (e.g., Indonesia vs. Bolivia)</a:t>
            </a:r>
          </a:p>
          <a:p>
            <a:pPr lvl="1"/>
            <a:r>
              <a:rPr lang="en-GB" dirty="0" smtClean="0"/>
              <a:t>Parallel project and national approaches</a:t>
            </a:r>
          </a:p>
          <a:p>
            <a:r>
              <a:rPr lang="en-GB" dirty="0" smtClean="0"/>
              <a:t>Coordination and commitment</a:t>
            </a:r>
          </a:p>
          <a:p>
            <a:pPr lvl="1"/>
            <a:r>
              <a:rPr lang="en-GB" dirty="0" smtClean="0"/>
              <a:t>Lack of high level commitment?</a:t>
            </a:r>
          </a:p>
          <a:p>
            <a:pPr lvl="1"/>
            <a:r>
              <a:rPr lang="en-GB" dirty="0" smtClean="0"/>
              <a:t>Differences across government (and levels of government)</a:t>
            </a:r>
          </a:p>
          <a:p>
            <a:pPr lvl="1"/>
            <a:r>
              <a:rPr lang="en-GB" dirty="0" smtClean="0"/>
              <a:t>State vs. non-state actors (NGOs; donors; private sector)</a:t>
            </a:r>
          </a:p>
          <a:p>
            <a:pPr lvl="1"/>
            <a:r>
              <a:rPr lang="en-GB" dirty="0" smtClean="0"/>
              <a:t>‘Ownership’ of REDD+ processes?</a:t>
            </a:r>
          </a:p>
          <a:p>
            <a:pPr lvl="1"/>
            <a:r>
              <a:rPr lang="en-GB" dirty="0" smtClean="0"/>
              <a:t>Long term vision</a:t>
            </a:r>
          </a:p>
          <a:p>
            <a:r>
              <a:rPr lang="en-GB" dirty="0" smtClean="0"/>
              <a:t>Benefit sharing and participation</a:t>
            </a:r>
          </a:p>
          <a:p>
            <a:pPr lvl="1"/>
            <a:r>
              <a:rPr lang="en-GB" dirty="0" smtClean="0"/>
              <a:t>Government vs. non-government structures</a:t>
            </a:r>
          </a:p>
          <a:p>
            <a:pPr lvl="1"/>
            <a:r>
              <a:rPr lang="en-GB" dirty="0" smtClean="0"/>
              <a:t>Lack of understanding of benefits (and costs) and sharing</a:t>
            </a:r>
          </a:p>
          <a:p>
            <a:pPr lvl="1"/>
            <a:r>
              <a:rPr lang="en-GB" dirty="0" smtClean="0"/>
              <a:t>Emphasis on forests and PES</a:t>
            </a:r>
          </a:p>
          <a:p>
            <a:pPr lvl="1"/>
            <a:r>
              <a:rPr lang="en-GB" dirty="0" smtClean="0"/>
              <a:t>Representativeness of participatory processes</a:t>
            </a:r>
          </a:p>
          <a:p>
            <a:pPr lvl="1"/>
            <a:r>
              <a:rPr lang="en-GB" dirty="0" smtClean="0"/>
              <a:t>Implementation barriers: politics of land; workable criteria; regulations being followed; investment risks</a:t>
            </a:r>
          </a:p>
          <a:p>
            <a:pPr>
              <a:spcBef>
                <a:spcPct val="0"/>
              </a:spcBef>
            </a:pPr>
            <a:endParaRPr lang="en-US" dirty="0" smtClean="0"/>
          </a:p>
        </p:txBody>
      </p:sp>
      <p:sp>
        <p:nvSpPr>
          <p:cNvPr id="92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64D6765-B924-444B-AEDA-3159FA802853}"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conditional land rights have been used as a payment to landholders instead of cash in</a:t>
            </a:r>
          </a:p>
          <a:p>
            <a:pPr>
              <a:spcBef>
                <a:spcPct val="0"/>
              </a:spcBef>
            </a:pPr>
            <a:r>
              <a:rPr lang="en-US" dirty="0" smtClean="0"/>
              <a:t>the </a:t>
            </a:r>
            <a:r>
              <a:rPr lang="en-US" dirty="0" err="1" smtClean="0"/>
              <a:t>Sumberjaya</a:t>
            </a:r>
            <a:r>
              <a:rPr lang="en-US" dirty="0" smtClean="0"/>
              <a:t> PES project in Indonesia</a:t>
            </a:r>
          </a:p>
          <a:p>
            <a:pPr>
              <a:spcBef>
                <a:spcPct val="0"/>
              </a:spcBef>
            </a:pPr>
            <a:endParaRPr lang="en-GB" dirty="0" smtClean="0"/>
          </a:p>
          <a:p>
            <a:r>
              <a:rPr lang="en-US" sz="1200" kern="1200" baseline="0" dirty="0" smtClean="0">
                <a:solidFill>
                  <a:schemeClr val="tx1"/>
                </a:solidFill>
                <a:latin typeface="+mn-lt"/>
                <a:ea typeface="+mn-ea"/>
                <a:cs typeface="+mn-cs"/>
              </a:rPr>
              <a:t>Only a few of the approaches listed</a:t>
            </a:r>
          </a:p>
          <a:p>
            <a:r>
              <a:rPr lang="en-US" sz="1200" kern="1200" baseline="0" dirty="0" smtClean="0">
                <a:solidFill>
                  <a:schemeClr val="tx1"/>
                </a:solidFill>
                <a:latin typeface="+mn-lt"/>
                <a:ea typeface="+mn-ea"/>
                <a:cs typeface="+mn-cs"/>
              </a:rPr>
              <a:t>might be appropriate in all circumstances given their cost, skill and technological</a:t>
            </a:r>
          </a:p>
          <a:p>
            <a:r>
              <a:rPr lang="en-US" sz="1200" kern="1200" baseline="0" dirty="0" smtClean="0">
                <a:solidFill>
                  <a:schemeClr val="tx1"/>
                </a:solidFill>
                <a:latin typeface="+mn-lt"/>
                <a:ea typeface="+mn-ea"/>
                <a:cs typeface="+mn-cs"/>
              </a:rPr>
              <a:t>requirements.</a:t>
            </a:r>
            <a:endParaRPr lang="en-US" dirty="0" smtClean="0"/>
          </a:p>
          <a:p>
            <a:pPr>
              <a:spcBef>
                <a:spcPct val="0"/>
              </a:spcBef>
            </a:pPr>
            <a:endParaRPr lang="en-GB" dirty="0" smtClean="0"/>
          </a:p>
          <a:p>
            <a:pPr>
              <a:spcBef>
                <a:spcPct val="0"/>
              </a:spcBef>
            </a:pPr>
            <a:r>
              <a:rPr lang="en-US" dirty="0" smtClean="0"/>
              <a:t>The World Bank Group, for example, has the externally-housed Inspection Panel and Compliance Advisor Ombudsman (CAO) accountability mechanisms. Lessons from these mechanisms could inform the design of similar mechanisms for international forest carbon programs. For example, the CAO keeps procedures for filing complaints very simple to make the mechanism accessible to the target population. It also allows complaints to be filed before harm actually occurs so that interventions can be made pro-actively, while 14 </a:t>
            </a:r>
          </a:p>
          <a:p>
            <a:pPr>
              <a:spcBef>
                <a:spcPct val="0"/>
              </a:spcBef>
            </a:pPr>
            <a:r>
              <a:rPr lang="en-US" dirty="0" smtClean="0"/>
              <a:t>projects are still being designed.45 However, concerted effort to make project-affected people aware of their right to seek recourse with accountability mechanisms is still important. Deadlines for processing complaints may be needed to make sure complaints are handled efficiently</a:t>
            </a:r>
            <a:r>
              <a:rPr lang="en-US" dirty="0" smtClean="0"/>
              <a:t>.</a:t>
            </a:r>
          </a:p>
          <a:p>
            <a:pPr>
              <a:spcBef>
                <a:spcPct val="0"/>
              </a:spcBef>
            </a:pPr>
            <a:endParaRPr lang="en-GB" dirty="0" smtClean="0"/>
          </a:p>
          <a:p>
            <a:pPr>
              <a:spcBef>
                <a:spcPct val="0"/>
              </a:spcBef>
            </a:pPr>
            <a:endParaRPr lang="en-GB" dirty="0" smtClean="0"/>
          </a:p>
          <a:p>
            <a:r>
              <a:rPr lang="en-US" sz="1200" kern="1200" baseline="0" dirty="0" smtClean="0">
                <a:solidFill>
                  <a:schemeClr val="tx1"/>
                </a:solidFill>
                <a:latin typeface="Arial" charset="0"/>
                <a:ea typeface="+mn-ea"/>
                <a:cs typeface="+mn-cs"/>
              </a:rPr>
              <a:t>The impact of such guidelines in other international</a:t>
            </a:r>
          </a:p>
          <a:p>
            <a:r>
              <a:rPr lang="en-US" sz="1200" kern="1200" baseline="0" dirty="0" smtClean="0">
                <a:solidFill>
                  <a:schemeClr val="tx1"/>
                </a:solidFill>
                <a:latin typeface="Arial" charset="0"/>
                <a:ea typeface="+mn-ea"/>
                <a:cs typeface="+mn-cs"/>
              </a:rPr>
              <a:t>processes has been mixed.55 Nonetheless, guidelines for</a:t>
            </a:r>
          </a:p>
          <a:p>
            <a:r>
              <a:rPr lang="en-US" sz="1200" kern="1200" baseline="0" dirty="0" smtClean="0">
                <a:solidFill>
                  <a:schemeClr val="tx1"/>
                </a:solidFill>
                <a:latin typeface="Arial" charset="0"/>
                <a:ea typeface="+mn-ea"/>
                <a:cs typeface="+mn-cs"/>
              </a:rPr>
              <a:t>IP and LC participation in REDD should be developed</a:t>
            </a:r>
          </a:p>
          <a:p>
            <a:r>
              <a:rPr lang="en-US" sz="1200" kern="1200" baseline="0" dirty="0" smtClean="0">
                <a:solidFill>
                  <a:schemeClr val="tx1"/>
                </a:solidFill>
                <a:latin typeface="Arial" charset="0"/>
                <a:ea typeface="+mn-ea"/>
                <a:cs typeface="+mn-cs"/>
              </a:rPr>
              <a:t>as soon as possible to help ensure participation from an</a:t>
            </a:r>
          </a:p>
          <a:p>
            <a:r>
              <a:rPr lang="en-US" sz="1200" kern="1200" baseline="0" dirty="0" smtClean="0">
                <a:solidFill>
                  <a:schemeClr val="tx1"/>
                </a:solidFill>
                <a:latin typeface="Arial" charset="0"/>
                <a:ea typeface="+mn-ea"/>
                <a:cs typeface="+mn-cs"/>
              </a:rPr>
              <a:t>early stage. Guidelines could be strengthened through</a:t>
            </a:r>
          </a:p>
          <a:p>
            <a:r>
              <a:rPr lang="en-US" sz="1200" kern="1200" baseline="0" dirty="0" smtClean="0">
                <a:solidFill>
                  <a:schemeClr val="tx1"/>
                </a:solidFill>
                <a:latin typeface="Arial" charset="0"/>
                <a:ea typeface="+mn-ea"/>
                <a:cs typeface="+mn-cs"/>
              </a:rPr>
              <a:t>provision of financial support for participation at the</a:t>
            </a:r>
          </a:p>
          <a:p>
            <a:r>
              <a:rPr lang="en-US" sz="1200" kern="1200" baseline="0" dirty="0" smtClean="0">
                <a:solidFill>
                  <a:schemeClr val="tx1"/>
                </a:solidFill>
                <a:latin typeface="Arial" charset="0"/>
                <a:ea typeface="+mn-ea"/>
                <a:cs typeface="+mn-cs"/>
              </a:rPr>
              <a:t>international level and/or by making delivery of REDD</a:t>
            </a:r>
          </a:p>
          <a:p>
            <a:r>
              <a:rPr lang="en-US" sz="1200" kern="1200" baseline="0" dirty="0" smtClean="0">
                <a:solidFill>
                  <a:schemeClr val="tx1"/>
                </a:solidFill>
                <a:latin typeface="Arial" charset="0"/>
                <a:ea typeface="+mn-ea"/>
                <a:cs typeface="+mn-cs"/>
              </a:rPr>
              <a:t>finance contingent on them being met.</a:t>
            </a:r>
            <a:endParaRPr lang="en-US" dirty="0" smtClean="0"/>
          </a:p>
        </p:txBody>
      </p:sp>
      <p:sp>
        <p:nvSpPr>
          <p:cNvPr id="102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78C837C-1176-4631-A654-1238E5AC7752}" type="slidenum">
              <a:rPr lang="en-US"/>
              <a:pPr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fontAlgn="auto">
              <a:spcAft>
                <a:spcPts val="0"/>
              </a:spcAft>
              <a:buFont typeface="Arial" pitchFamily="34" charset="0"/>
              <a:buChar char="•"/>
              <a:defRPr/>
            </a:pPr>
            <a:r>
              <a:rPr lang="en-GB" dirty="0" smtClean="0"/>
              <a:t>Design of benefit sharing systems:</a:t>
            </a:r>
          </a:p>
          <a:p>
            <a:pPr lvl="1" fontAlgn="auto">
              <a:spcAft>
                <a:spcPts val="0"/>
              </a:spcAft>
              <a:buFont typeface="Arial" pitchFamily="34" charset="0"/>
              <a:buChar char="–"/>
              <a:defRPr/>
            </a:pPr>
            <a:r>
              <a:rPr lang="en-GB" sz="2900" dirty="0" smtClean="0"/>
              <a:t>Revenue sharing agreements specified in national laws (e.g., as in Indonesian regulations)</a:t>
            </a:r>
          </a:p>
          <a:p>
            <a:pPr lvl="1" fontAlgn="auto">
              <a:spcAft>
                <a:spcPts val="0"/>
              </a:spcAft>
              <a:buFont typeface="Arial" pitchFamily="34" charset="0"/>
              <a:buChar char="–"/>
              <a:defRPr/>
            </a:pPr>
            <a:r>
              <a:rPr lang="en-GB" sz="2900" dirty="0" smtClean="0"/>
              <a:t>Recognition of ecosystem service rights in national legislation. (e.g., Costa Rica recognises GHG mitigation)</a:t>
            </a:r>
          </a:p>
          <a:p>
            <a:pPr lvl="1" fontAlgn="auto">
              <a:spcAft>
                <a:spcPts val="0"/>
              </a:spcAft>
              <a:buFont typeface="Arial" pitchFamily="34" charset="0"/>
              <a:buChar char="–"/>
              <a:defRPr/>
            </a:pPr>
            <a:r>
              <a:rPr lang="en-GB" sz="2900" dirty="0" smtClean="0"/>
              <a:t>Specifying benefit types in national legislation, e.g., </a:t>
            </a:r>
            <a:r>
              <a:rPr lang="en-US" sz="2900" dirty="0" smtClean="0"/>
              <a:t>fixed terms or royalties linked to market prices, subsidies or tax credits, education and capacity building, local development projects, loans, debt swaps and employment opportunities</a:t>
            </a:r>
            <a:endParaRPr lang="en-GB" sz="2900" dirty="0" smtClean="0"/>
          </a:p>
          <a:p>
            <a:pPr lvl="1" fontAlgn="auto">
              <a:spcAft>
                <a:spcPts val="0"/>
              </a:spcAft>
              <a:buFont typeface="Arial" pitchFamily="34" charset="0"/>
              <a:buChar char="–"/>
              <a:defRPr/>
            </a:pPr>
            <a:r>
              <a:rPr lang="en-GB" sz="2900" dirty="0" smtClean="0"/>
              <a:t>Criteria for prioritising smaller landowners (e.g., CR below 300Ha but above 2Ha) and exemption of indigenous territories from complying with land ownership regulations (e.g. CR); contracts with specific household members (e.g., women household heads as in some existing C projects and </a:t>
            </a:r>
            <a:r>
              <a:rPr lang="en-GB" sz="2900" dirty="0" err="1" smtClean="0"/>
              <a:t>Bolsa</a:t>
            </a:r>
            <a:r>
              <a:rPr lang="en-GB" sz="2900" dirty="0" smtClean="0"/>
              <a:t> </a:t>
            </a:r>
            <a:r>
              <a:rPr lang="en-GB" sz="2900" dirty="0" err="1" smtClean="0"/>
              <a:t>Floresta</a:t>
            </a:r>
            <a:r>
              <a:rPr lang="en-GB" sz="2900" dirty="0" smtClean="0"/>
              <a:t>, Brazil)</a:t>
            </a:r>
          </a:p>
          <a:p>
            <a:pPr lvl="1" fontAlgn="auto">
              <a:spcAft>
                <a:spcPts val="0"/>
              </a:spcAft>
              <a:buFont typeface="Arial" pitchFamily="34" charset="0"/>
              <a:buChar char="–"/>
              <a:defRPr/>
            </a:pPr>
            <a:r>
              <a:rPr lang="en-GB" sz="2900" dirty="0" smtClean="0"/>
              <a:t>Strengthening existing approaches, where these are used for REDD+ (e.g., community based forest management in Tanzania)</a:t>
            </a:r>
          </a:p>
          <a:p>
            <a:pPr lvl="1" fontAlgn="auto">
              <a:spcAft>
                <a:spcPts val="0"/>
              </a:spcAft>
              <a:buFont typeface="Arial" pitchFamily="34" charset="0"/>
              <a:buChar char="–"/>
              <a:defRPr/>
            </a:pPr>
            <a:r>
              <a:rPr lang="en-GB" sz="2900" dirty="0" smtClean="0"/>
              <a:t>Strengthening regulatory structures (e.g., </a:t>
            </a:r>
            <a:r>
              <a:rPr lang="en-GB" sz="2900" dirty="0" err="1" smtClean="0"/>
              <a:t>env</a:t>
            </a:r>
            <a:r>
              <a:rPr lang="en-GB" sz="2900" dirty="0" smtClean="0"/>
              <a:t> and social impact assessment)</a:t>
            </a:r>
          </a:p>
          <a:p>
            <a:pPr lvl="1" fontAlgn="auto">
              <a:spcAft>
                <a:spcPts val="0"/>
              </a:spcAft>
              <a:buFont typeface="Arial" pitchFamily="34" charset="0"/>
              <a:buChar char="–"/>
              <a:defRPr/>
            </a:pPr>
            <a:r>
              <a:rPr lang="en-GB" sz="2900" dirty="0" smtClean="0"/>
              <a:t>Support for intermediaries/collective action (e.g., bundling)</a:t>
            </a:r>
          </a:p>
          <a:p>
            <a:pPr lvl="1" fontAlgn="auto">
              <a:spcAft>
                <a:spcPts val="0"/>
              </a:spcAft>
              <a:buFont typeface="Arial" pitchFamily="34" charset="0"/>
              <a:buChar char="–"/>
              <a:defRPr/>
            </a:pPr>
            <a:r>
              <a:rPr lang="en-GB" sz="2900" dirty="0" smtClean="0"/>
              <a:t>Revenue transparency mechanisms , e.g., through </a:t>
            </a:r>
            <a:r>
              <a:rPr lang="en-US" sz="2900" dirty="0" smtClean="0"/>
              <a:t>(1) citizen and parliamentary oversight, (2) clear guidelines on expenditure, and (3) public disclosure of external audits</a:t>
            </a:r>
          </a:p>
          <a:p>
            <a:pPr lvl="1" fontAlgn="auto">
              <a:spcAft>
                <a:spcPts val="0"/>
              </a:spcAft>
              <a:buFont typeface="Arial" pitchFamily="34" charset="0"/>
              <a:buChar char="–"/>
              <a:defRPr/>
            </a:pPr>
            <a:r>
              <a:rPr lang="en-GB" sz="2900" dirty="0" smtClean="0"/>
              <a:t>Dispute resolution (e.g., World Bank Safeguards)</a:t>
            </a:r>
          </a:p>
          <a:p>
            <a:pPr fontAlgn="auto">
              <a:spcAft>
                <a:spcPts val="0"/>
              </a:spcAft>
              <a:buNone/>
              <a:defRPr/>
            </a:pPr>
            <a:endParaRPr lang="en-GB" dirty="0" smtClean="0"/>
          </a:p>
          <a:p>
            <a:pPr fontAlgn="auto">
              <a:spcAft>
                <a:spcPts val="0"/>
              </a:spcAft>
              <a:buFont typeface="Arial" pitchFamily="34" charset="0"/>
              <a:buChar char="•"/>
              <a:defRPr/>
            </a:pPr>
            <a:r>
              <a:rPr lang="en-GB" dirty="0" smtClean="0"/>
              <a:t>Challenges:</a:t>
            </a:r>
          </a:p>
          <a:p>
            <a:pPr lvl="1" fontAlgn="auto">
              <a:spcAft>
                <a:spcPts val="0"/>
              </a:spcAft>
              <a:buFont typeface="Arial" pitchFamily="34" charset="0"/>
              <a:buChar char="–"/>
              <a:defRPr/>
            </a:pPr>
            <a:r>
              <a:rPr lang="en-GB" sz="2900" dirty="0" smtClean="0"/>
              <a:t>Perverse effects of participatory approaches (e.g., strengthened enforcement)</a:t>
            </a:r>
          </a:p>
          <a:p>
            <a:pPr lvl="1" fontAlgn="auto">
              <a:spcAft>
                <a:spcPts val="0"/>
              </a:spcAft>
              <a:buFont typeface="Arial" pitchFamily="34" charset="0"/>
              <a:buChar char="–"/>
              <a:defRPr/>
            </a:pPr>
            <a:r>
              <a:rPr lang="en-GB" sz="2900" dirty="0" err="1" smtClean="0"/>
              <a:t>Targetting</a:t>
            </a:r>
            <a:r>
              <a:rPr lang="en-GB" sz="2900" dirty="0" smtClean="0"/>
              <a:t> the poorer community members</a:t>
            </a:r>
          </a:p>
          <a:p>
            <a:pPr lvl="1" fontAlgn="auto">
              <a:spcAft>
                <a:spcPts val="0"/>
              </a:spcAft>
              <a:buFont typeface="Arial" pitchFamily="34" charset="0"/>
              <a:buChar char="–"/>
              <a:defRPr/>
            </a:pPr>
            <a:r>
              <a:rPr lang="en-GB" sz="2900" dirty="0" smtClean="0"/>
              <a:t>Viability of alternative livelihood strategies</a:t>
            </a:r>
          </a:p>
          <a:p>
            <a:endParaRPr lang="en-US" dirty="0"/>
          </a:p>
        </p:txBody>
      </p:sp>
      <p:sp>
        <p:nvSpPr>
          <p:cNvPr id="4" name="Slide Number Placeholder 3"/>
          <p:cNvSpPr>
            <a:spLocks noGrp="1"/>
          </p:cNvSpPr>
          <p:nvPr>
            <p:ph type="sldNum" sz="quarter" idx="10"/>
          </p:nvPr>
        </p:nvSpPr>
        <p:spPr/>
        <p:txBody>
          <a:bodyPr/>
          <a:lstStyle/>
          <a:p>
            <a:pPr>
              <a:defRPr/>
            </a:pPr>
            <a:fld id="{D22C8039-BB31-4FE0-80C0-0B5AA3496F69}"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 Providing information</a:t>
            </a:r>
          </a:p>
          <a:p>
            <a:r>
              <a:rPr lang="en-US" dirty="0" smtClean="0"/>
              <a:t>2. Planning and </a:t>
            </a:r>
            <a:r>
              <a:rPr lang="en-US" dirty="0" err="1" smtClean="0"/>
              <a:t>organisation</a:t>
            </a:r>
            <a:endParaRPr lang="en-US" dirty="0" smtClean="0"/>
          </a:p>
          <a:p>
            <a:r>
              <a:rPr lang="en-US" dirty="0" smtClean="0"/>
              <a:t>3. Deliberation and engagement</a:t>
            </a:r>
          </a:p>
          <a:p>
            <a:r>
              <a:rPr lang="en-US" dirty="0" smtClean="0"/>
              <a:t>4. Management</a:t>
            </a:r>
          </a:p>
          <a:p>
            <a:r>
              <a:rPr lang="en-US" dirty="0" smtClean="0"/>
              <a:t>5. Voluntary and indigenous approaches</a:t>
            </a:r>
          </a:p>
          <a:p>
            <a:r>
              <a:rPr lang="en-US" dirty="0" smtClean="0"/>
              <a:t>6. Other approaches</a:t>
            </a:r>
          </a:p>
          <a:p>
            <a:endParaRPr lang="en-US" dirty="0"/>
          </a:p>
        </p:txBody>
      </p:sp>
      <p:sp>
        <p:nvSpPr>
          <p:cNvPr id="4" name="Slide Number Placeholder 3"/>
          <p:cNvSpPr>
            <a:spLocks noGrp="1"/>
          </p:cNvSpPr>
          <p:nvPr>
            <p:ph type="sldNum" sz="quarter" idx="10"/>
          </p:nvPr>
        </p:nvSpPr>
        <p:spPr/>
        <p:txBody>
          <a:bodyPr/>
          <a:lstStyle/>
          <a:p>
            <a:pPr>
              <a:defRPr/>
            </a:pPr>
            <a:fld id="{D22C8039-BB31-4FE0-80C0-0B5AA3496F69}"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BD9466E-1F13-4CFE-A751-F6A1AD2A6147}" type="slidenum">
              <a:rPr lang="en-GB" smtClean="0"/>
              <a:pPr>
                <a:defRPr/>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BD9466E-1F13-4CFE-A751-F6A1AD2A6147}" type="slidenum">
              <a:rPr lang="en-GB" smtClean="0"/>
              <a:pPr>
                <a:defRPr/>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5" descr="logo1a"/>
          <p:cNvPicPr>
            <a:picLocks noChangeAspect="1" noChangeArrowheads="1"/>
          </p:cNvPicPr>
          <p:nvPr/>
        </p:nvPicPr>
        <p:blipFill>
          <a:blip r:embed="rId2" cstate="print"/>
          <a:srcRect/>
          <a:stretch>
            <a:fillRect/>
          </a:stretch>
        </p:blipFill>
        <p:spPr bwMode="auto">
          <a:xfrm>
            <a:off x="0" y="0"/>
            <a:ext cx="4724400" cy="4592638"/>
          </a:xfrm>
          <a:prstGeom prst="rect">
            <a:avLst/>
          </a:prstGeom>
          <a:noFill/>
          <a:ln w="9525">
            <a:noFill/>
            <a:miter lim="800000"/>
            <a:headEnd/>
            <a:tailEnd/>
          </a:ln>
        </p:spPr>
      </p:pic>
      <p:sp>
        <p:nvSpPr>
          <p:cNvPr id="5" name="Rectangle 18"/>
          <p:cNvSpPr>
            <a:spLocks noChangeArrowheads="1"/>
          </p:cNvSpPr>
          <p:nvPr/>
        </p:nvSpPr>
        <p:spPr bwMode="auto">
          <a:xfrm>
            <a:off x="0" y="0"/>
            <a:ext cx="9144000" cy="6858000"/>
          </a:xfrm>
          <a:prstGeom prst="rect">
            <a:avLst/>
          </a:prstGeom>
          <a:noFill/>
          <a:ln w="12700">
            <a:solidFill>
              <a:schemeClr val="tx1"/>
            </a:solidFill>
            <a:miter lim="800000"/>
            <a:headEnd/>
            <a:tailEnd/>
          </a:ln>
          <a:effectLst/>
        </p:spPr>
        <p:txBody>
          <a:bodyPr wrap="none" anchor="ctr"/>
          <a:lstStyle/>
          <a:p>
            <a:pPr>
              <a:defRPr/>
            </a:pPr>
            <a:endParaRPr lang="en-GB">
              <a:latin typeface="Arial" charset="0"/>
            </a:endParaRPr>
          </a:p>
        </p:txBody>
      </p:sp>
      <p:sp>
        <p:nvSpPr>
          <p:cNvPr id="12290" name="Rectangle 2"/>
          <p:cNvSpPr>
            <a:spLocks noGrp="1" noChangeArrowheads="1"/>
          </p:cNvSpPr>
          <p:nvPr>
            <p:ph type="ctrTitle"/>
          </p:nvPr>
        </p:nvSpPr>
        <p:spPr>
          <a:xfrm>
            <a:off x="1116013" y="4365625"/>
            <a:ext cx="7127875" cy="1582738"/>
          </a:xfrm>
        </p:spPr>
        <p:txBody>
          <a:bodyPr/>
          <a:lstStyle>
            <a:lvl1pPr>
              <a:defRPr sz="4000"/>
            </a:lvl1pPr>
          </a:lstStyle>
          <a:p>
            <a:r>
              <a:rPr lang="en-GB"/>
              <a:t>Click to edit master title style</a:t>
            </a:r>
          </a:p>
        </p:txBody>
      </p:sp>
      <p:sp>
        <p:nvSpPr>
          <p:cNvPr id="12291" name="Rectangle 3"/>
          <p:cNvSpPr>
            <a:spLocks noGrp="1" noChangeArrowheads="1"/>
          </p:cNvSpPr>
          <p:nvPr>
            <p:ph type="subTitle" idx="1"/>
          </p:nvPr>
        </p:nvSpPr>
        <p:spPr>
          <a:xfrm>
            <a:off x="1116013" y="6094413"/>
            <a:ext cx="7127875" cy="574675"/>
          </a:xfrm>
        </p:spPr>
        <p:txBody>
          <a:bodyPr/>
          <a:lstStyle>
            <a:lvl1pPr marL="0" indent="0" algn="ctr">
              <a:buFontTx/>
              <a:buNone/>
              <a:defRPr sz="1800">
                <a:latin typeface="MetaMedium-Roman" pitchFamily="2" charset="0"/>
              </a:defRPr>
            </a:lvl1pPr>
          </a:lstStyle>
          <a:p>
            <a:r>
              <a:rPr lang="en-GB"/>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15DB338-F352-4ACA-8136-2DC89DD1D223}"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85A0987-F934-416D-B804-0C188ADF62CF}"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268538" y="274638"/>
            <a:ext cx="6418262"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2060575"/>
            <a:ext cx="8229600" cy="4065588"/>
          </a:xfrm>
        </p:spPr>
        <p:txBody>
          <a:bodyPr/>
          <a:lstStyle/>
          <a:p>
            <a:endParaRPr lang="en-US"/>
          </a:p>
        </p:txBody>
      </p:sp>
      <p:sp>
        <p:nvSpPr>
          <p:cNvPr id="4" name="Date Placeholder 3"/>
          <p:cNvSpPr>
            <a:spLocks noGrp="1"/>
          </p:cNvSpPr>
          <p:nvPr>
            <p:ph type="dt" sz="half" idx="10"/>
          </p:nvPr>
        </p:nvSpPr>
        <p:spPr>
          <a:xfrm>
            <a:off x="457200" y="6192838"/>
            <a:ext cx="2133600" cy="476250"/>
          </a:xfrm>
        </p:spPr>
        <p:txBody>
          <a:bodyPr/>
          <a:lstStyle>
            <a:lvl1pPr>
              <a:defRPr/>
            </a:lvl1pPr>
          </a:lstStyle>
          <a:p>
            <a:pPr>
              <a:defRPr/>
            </a:pPr>
            <a:endParaRPr lang="en-GB"/>
          </a:p>
        </p:txBody>
      </p:sp>
      <p:sp>
        <p:nvSpPr>
          <p:cNvPr id="5" name="Footer Placeholder 4"/>
          <p:cNvSpPr>
            <a:spLocks noGrp="1"/>
          </p:cNvSpPr>
          <p:nvPr>
            <p:ph type="ftr" sz="quarter" idx="11"/>
          </p:nvPr>
        </p:nvSpPr>
        <p:spPr>
          <a:xfrm>
            <a:off x="3124200" y="6192838"/>
            <a:ext cx="2895600" cy="476250"/>
          </a:xfrm>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6553200" y="6192838"/>
            <a:ext cx="2133600" cy="476250"/>
          </a:xfrm>
        </p:spPr>
        <p:txBody>
          <a:bodyPr/>
          <a:lstStyle>
            <a:lvl1pPr>
              <a:defRPr/>
            </a:lvl1pPr>
          </a:lstStyle>
          <a:p>
            <a:pPr>
              <a:defRPr/>
            </a:pPr>
            <a:fld id="{57047F35-DA9B-4B80-9492-FDCB100072F2}" type="slidenum">
              <a:rPr lang="en-GB"/>
              <a:pPr>
                <a:defRPr/>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68538" y="274638"/>
            <a:ext cx="641826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060575"/>
            <a:ext cx="4038600" cy="4065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60575"/>
            <a:ext cx="4038600" cy="4065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192838"/>
            <a:ext cx="2133600" cy="476250"/>
          </a:xfrm>
        </p:spPr>
        <p:txBody>
          <a:bodyPr/>
          <a:lstStyle>
            <a:lvl1pPr>
              <a:defRPr/>
            </a:lvl1pPr>
          </a:lstStyle>
          <a:p>
            <a:pPr>
              <a:defRPr/>
            </a:pPr>
            <a:endParaRPr lang="en-GB"/>
          </a:p>
        </p:txBody>
      </p:sp>
      <p:sp>
        <p:nvSpPr>
          <p:cNvPr id="6" name="Footer Placeholder 5"/>
          <p:cNvSpPr>
            <a:spLocks noGrp="1"/>
          </p:cNvSpPr>
          <p:nvPr>
            <p:ph type="ftr" sz="quarter" idx="11"/>
          </p:nvPr>
        </p:nvSpPr>
        <p:spPr>
          <a:xfrm>
            <a:off x="3124200" y="6192838"/>
            <a:ext cx="2895600" cy="476250"/>
          </a:xfrm>
        </p:spPr>
        <p:txBody>
          <a:bodyPr/>
          <a:lstStyle>
            <a:lvl1pPr>
              <a:defRPr/>
            </a:lvl1pPr>
          </a:lstStyle>
          <a:p>
            <a:pPr>
              <a:defRPr/>
            </a:pPr>
            <a:endParaRPr lang="en-GB"/>
          </a:p>
        </p:txBody>
      </p:sp>
      <p:sp>
        <p:nvSpPr>
          <p:cNvPr id="7" name="Slide Number Placeholder 6"/>
          <p:cNvSpPr>
            <a:spLocks noGrp="1"/>
          </p:cNvSpPr>
          <p:nvPr>
            <p:ph type="sldNum" sz="quarter" idx="12"/>
          </p:nvPr>
        </p:nvSpPr>
        <p:spPr>
          <a:xfrm>
            <a:off x="6553200" y="6192838"/>
            <a:ext cx="2133600" cy="476250"/>
          </a:xfrm>
        </p:spPr>
        <p:txBody>
          <a:bodyPr/>
          <a:lstStyle>
            <a:lvl1pPr>
              <a:defRPr/>
            </a:lvl1pPr>
          </a:lstStyle>
          <a:p>
            <a:pPr>
              <a:defRPr/>
            </a:pPr>
            <a:fld id="{EC25ACBA-F8F7-4B19-8245-926713A438C0}" type="slidenum">
              <a:rPr lang="en-GB"/>
              <a:pPr>
                <a:defRPr/>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2268538" y="274638"/>
            <a:ext cx="641826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060575"/>
            <a:ext cx="8229600" cy="195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4168775"/>
            <a:ext cx="8229600" cy="19573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192838"/>
            <a:ext cx="2133600" cy="476250"/>
          </a:xfrm>
        </p:spPr>
        <p:txBody>
          <a:bodyPr/>
          <a:lstStyle>
            <a:lvl1pPr>
              <a:defRPr/>
            </a:lvl1pPr>
          </a:lstStyle>
          <a:p>
            <a:pPr>
              <a:defRPr/>
            </a:pPr>
            <a:endParaRPr lang="en-GB"/>
          </a:p>
        </p:txBody>
      </p:sp>
      <p:sp>
        <p:nvSpPr>
          <p:cNvPr id="6" name="Footer Placeholder 5"/>
          <p:cNvSpPr>
            <a:spLocks noGrp="1"/>
          </p:cNvSpPr>
          <p:nvPr>
            <p:ph type="ftr" sz="quarter" idx="11"/>
          </p:nvPr>
        </p:nvSpPr>
        <p:spPr>
          <a:xfrm>
            <a:off x="3124200" y="6192838"/>
            <a:ext cx="2895600" cy="476250"/>
          </a:xfrm>
        </p:spPr>
        <p:txBody>
          <a:bodyPr/>
          <a:lstStyle>
            <a:lvl1pPr>
              <a:defRPr/>
            </a:lvl1pPr>
          </a:lstStyle>
          <a:p>
            <a:pPr>
              <a:defRPr/>
            </a:pPr>
            <a:endParaRPr lang="en-GB"/>
          </a:p>
        </p:txBody>
      </p:sp>
      <p:sp>
        <p:nvSpPr>
          <p:cNvPr id="7" name="Slide Number Placeholder 6"/>
          <p:cNvSpPr>
            <a:spLocks noGrp="1"/>
          </p:cNvSpPr>
          <p:nvPr>
            <p:ph type="sldNum" sz="quarter" idx="12"/>
          </p:nvPr>
        </p:nvSpPr>
        <p:spPr>
          <a:xfrm>
            <a:off x="6553200" y="6192838"/>
            <a:ext cx="2133600" cy="476250"/>
          </a:xfrm>
        </p:spPr>
        <p:txBody>
          <a:bodyPr/>
          <a:lstStyle>
            <a:lvl1pPr>
              <a:defRPr/>
            </a:lvl1pPr>
          </a:lstStyle>
          <a:p>
            <a:pPr>
              <a:defRPr/>
            </a:pPr>
            <a:fld id="{E460C14D-1C6E-4C0C-963E-49F567695383}"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56F803D-8812-4314-A842-D741A977A861}"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56BF157-E78D-43BE-8039-4A182954A0AA}"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060575"/>
            <a:ext cx="4038600" cy="4065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060575"/>
            <a:ext cx="4038600" cy="4065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96D9A2A-6516-41A0-89E5-EBC57131CFED}"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7C3B144B-EDD4-4AF0-BA8A-77D131206C57}"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A6016673-68FB-4DD4-B6B2-7AC8CE5E696F}"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A78AD175-D9CA-4693-9C07-F7AF1BA7971D}"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E100156-7109-44C5-94C9-9E076AE162F5}"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B4A4CCA-4B0D-4734-807D-5BD265D6ECE2}"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0" descr="logo1a"/>
          <p:cNvPicPr>
            <a:picLocks noChangeAspect="1" noChangeArrowheads="1"/>
          </p:cNvPicPr>
          <p:nvPr/>
        </p:nvPicPr>
        <p:blipFill>
          <a:blip r:embed="rId16" cstate="print"/>
          <a:srcRect/>
          <a:stretch>
            <a:fillRect/>
          </a:stretch>
        </p:blipFill>
        <p:spPr bwMode="auto">
          <a:xfrm>
            <a:off x="0" y="0"/>
            <a:ext cx="2057400" cy="1998663"/>
          </a:xfrm>
          <a:prstGeom prst="rect">
            <a:avLst/>
          </a:prstGeom>
          <a:noFill/>
          <a:ln w="9525">
            <a:noFill/>
            <a:miter lim="800000"/>
            <a:headEnd/>
            <a:tailEnd/>
          </a:ln>
        </p:spPr>
      </p:pic>
      <p:sp>
        <p:nvSpPr>
          <p:cNvPr id="1027" name="Rectangle 2"/>
          <p:cNvSpPr>
            <a:spLocks noGrp="1" noChangeArrowheads="1"/>
          </p:cNvSpPr>
          <p:nvPr>
            <p:ph type="title"/>
          </p:nvPr>
        </p:nvSpPr>
        <p:spPr bwMode="auto">
          <a:xfrm>
            <a:off x="2268538" y="274638"/>
            <a:ext cx="64182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8" name="Rectangle 3"/>
          <p:cNvSpPr>
            <a:spLocks noGrp="1" noChangeArrowheads="1"/>
          </p:cNvSpPr>
          <p:nvPr>
            <p:ph type="body" idx="1"/>
          </p:nvPr>
        </p:nvSpPr>
        <p:spPr bwMode="auto">
          <a:xfrm>
            <a:off x="457200" y="2060575"/>
            <a:ext cx="8229600" cy="40655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1268" name="Rectangle 4"/>
          <p:cNvSpPr>
            <a:spLocks noGrp="1" noChangeArrowheads="1"/>
          </p:cNvSpPr>
          <p:nvPr>
            <p:ph type="dt" sz="half" idx="2"/>
          </p:nvPr>
        </p:nvSpPr>
        <p:spPr bwMode="auto">
          <a:xfrm>
            <a:off x="457200" y="619283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smtClean="0">
                <a:latin typeface="Arial" charset="0"/>
              </a:defRPr>
            </a:lvl1pPr>
          </a:lstStyle>
          <a:p>
            <a:pPr>
              <a:defRPr/>
            </a:pPr>
            <a:endParaRPr lang="en-GB"/>
          </a:p>
        </p:txBody>
      </p:sp>
      <p:sp>
        <p:nvSpPr>
          <p:cNvPr id="11269" name="Rectangle 5"/>
          <p:cNvSpPr>
            <a:spLocks noGrp="1" noChangeArrowheads="1"/>
          </p:cNvSpPr>
          <p:nvPr>
            <p:ph type="ftr" sz="quarter" idx="3"/>
          </p:nvPr>
        </p:nvSpPr>
        <p:spPr bwMode="auto">
          <a:xfrm>
            <a:off x="3124200" y="6192838"/>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n-GB"/>
          </a:p>
        </p:txBody>
      </p:sp>
      <p:sp>
        <p:nvSpPr>
          <p:cNvPr id="11270" name="Rectangle 6"/>
          <p:cNvSpPr>
            <a:spLocks noGrp="1" noChangeArrowheads="1"/>
          </p:cNvSpPr>
          <p:nvPr>
            <p:ph type="sldNum" sz="quarter" idx="4"/>
          </p:nvPr>
        </p:nvSpPr>
        <p:spPr bwMode="auto">
          <a:xfrm>
            <a:off x="6553200" y="619283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Arial" charset="0"/>
              </a:defRPr>
            </a:lvl1pPr>
          </a:lstStyle>
          <a:p>
            <a:pPr>
              <a:defRPr/>
            </a:pPr>
            <a:fld id="{AB73D3B6-8209-40DF-AC2E-1952D93E2337}"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78" r:id="rId1"/>
    <p:sldLayoutId id="2147483674" r:id="rId2"/>
    <p:sldLayoutId id="2147483673" r:id="rId3"/>
    <p:sldLayoutId id="2147483672" r:id="rId4"/>
    <p:sldLayoutId id="2147483671" r:id="rId5"/>
    <p:sldLayoutId id="2147483670" r:id="rId6"/>
    <p:sldLayoutId id="2147483669" r:id="rId7"/>
    <p:sldLayoutId id="2147483668" r:id="rId8"/>
    <p:sldLayoutId id="2147483667" r:id="rId9"/>
    <p:sldLayoutId id="2147483666" r:id="rId10"/>
    <p:sldLayoutId id="2147483665" r:id="rId11"/>
    <p:sldLayoutId id="2147483675" r:id="rId12"/>
    <p:sldLayoutId id="2147483676" r:id="rId13"/>
    <p:sldLayoutId id="2147483677" r:id="rId14"/>
  </p:sldLayoutIdLst>
  <p:txStyles>
    <p:title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pitchFamily="34" charset="0"/>
        </a:defRPr>
      </a:lvl2pPr>
      <a:lvl3pPr algn="ctr" rtl="0" eaLnBrk="0" fontAlgn="base" hangingPunct="0">
        <a:spcBef>
          <a:spcPct val="0"/>
        </a:spcBef>
        <a:spcAft>
          <a:spcPct val="0"/>
        </a:spcAft>
        <a:defRPr sz="3600">
          <a:solidFill>
            <a:schemeClr val="tx2"/>
          </a:solidFill>
          <a:latin typeface="Arial" pitchFamily="34" charset="0"/>
        </a:defRPr>
      </a:lvl3pPr>
      <a:lvl4pPr algn="ctr" rtl="0" eaLnBrk="0" fontAlgn="base" hangingPunct="0">
        <a:spcBef>
          <a:spcPct val="0"/>
        </a:spcBef>
        <a:spcAft>
          <a:spcPct val="0"/>
        </a:spcAft>
        <a:defRPr sz="3600">
          <a:solidFill>
            <a:schemeClr val="tx2"/>
          </a:solidFill>
          <a:latin typeface="Arial" pitchFamily="34" charset="0"/>
        </a:defRPr>
      </a:lvl4pPr>
      <a:lvl5pPr algn="ctr" rtl="0" eaLnBrk="0" fontAlgn="base" hangingPunct="0">
        <a:spcBef>
          <a:spcPct val="0"/>
        </a:spcBef>
        <a:spcAft>
          <a:spcPct val="0"/>
        </a:spcAft>
        <a:defRPr sz="3600">
          <a:solidFill>
            <a:schemeClr val="tx2"/>
          </a:solidFill>
          <a:latin typeface="Arial" pitchFamily="34" charset="0"/>
        </a:defRPr>
      </a:lvl5pPr>
      <a:lvl6pPr marL="457200" algn="ctr" rtl="0" fontAlgn="base">
        <a:spcBef>
          <a:spcPct val="0"/>
        </a:spcBef>
        <a:spcAft>
          <a:spcPct val="0"/>
        </a:spcAft>
        <a:defRPr sz="3600">
          <a:solidFill>
            <a:schemeClr val="tx2"/>
          </a:solidFill>
          <a:latin typeface="MetaMedium-Roman" pitchFamily="2" charset="0"/>
        </a:defRPr>
      </a:lvl6pPr>
      <a:lvl7pPr marL="914400" algn="ctr" rtl="0" fontAlgn="base">
        <a:spcBef>
          <a:spcPct val="0"/>
        </a:spcBef>
        <a:spcAft>
          <a:spcPct val="0"/>
        </a:spcAft>
        <a:defRPr sz="3600">
          <a:solidFill>
            <a:schemeClr val="tx2"/>
          </a:solidFill>
          <a:latin typeface="MetaMedium-Roman" pitchFamily="2" charset="0"/>
        </a:defRPr>
      </a:lvl7pPr>
      <a:lvl8pPr marL="1371600" algn="ctr" rtl="0" fontAlgn="base">
        <a:spcBef>
          <a:spcPct val="0"/>
        </a:spcBef>
        <a:spcAft>
          <a:spcPct val="0"/>
        </a:spcAft>
        <a:defRPr sz="3600">
          <a:solidFill>
            <a:schemeClr val="tx2"/>
          </a:solidFill>
          <a:latin typeface="MetaMedium-Roman" pitchFamily="2" charset="0"/>
        </a:defRPr>
      </a:lvl8pPr>
      <a:lvl9pPr marL="1828800" algn="ctr" rtl="0" fontAlgn="base">
        <a:spcBef>
          <a:spcPct val="0"/>
        </a:spcBef>
        <a:spcAft>
          <a:spcPct val="0"/>
        </a:spcAft>
        <a:defRPr sz="3600">
          <a:solidFill>
            <a:schemeClr val="tx2"/>
          </a:solidFill>
          <a:latin typeface="MetaMedium-Roman"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l.peskett@odi.org.uk"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www.redd-net.org/" TargetMode="External"/><Relationship Id="rId4" Type="http://schemas.openxmlformats.org/officeDocument/2006/relationships/hyperlink" Target="http://www.odi.org.uk/cce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6013" y="4365625"/>
            <a:ext cx="7742267" cy="1582738"/>
          </a:xfrm>
        </p:spPr>
        <p:txBody>
          <a:bodyPr rtlCol="0">
            <a:normAutofit fontScale="90000"/>
          </a:bodyPr>
          <a:lstStyle/>
          <a:p>
            <a:pPr fontAlgn="auto">
              <a:spcAft>
                <a:spcPts val="0"/>
              </a:spcAft>
              <a:defRPr/>
            </a:pPr>
            <a:r>
              <a:rPr lang="en-US" dirty="0" smtClean="0"/>
              <a:t>Linking REDD+, broader sustainable development and good governance </a:t>
            </a:r>
          </a:p>
        </p:txBody>
      </p:sp>
      <p:sp>
        <p:nvSpPr>
          <p:cNvPr id="3" name="Subtitle 2"/>
          <p:cNvSpPr>
            <a:spLocks noGrp="1"/>
          </p:cNvSpPr>
          <p:nvPr>
            <p:ph type="subTitle" idx="1"/>
          </p:nvPr>
        </p:nvSpPr>
        <p:spPr>
          <a:xfrm>
            <a:off x="1142976" y="5857892"/>
            <a:ext cx="7127875" cy="785818"/>
          </a:xfrm>
        </p:spPr>
        <p:txBody>
          <a:bodyPr rtlCol="0">
            <a:normAutofit fontScale="85000" lnSpcReduction="20000"/>
          </a:bodyPr>
          <a:lstStyle/>
          <a:p>
            <a:pPr fontAlgn="auto">
              <a:spcAft>
                <a:spcPts val="0"/>
              </a:spcAft>
              <a:buFont typeface="Arial" pitchFamily="34" charset="0"/>
              <a:buNone/>
              <a:defRPr/>
            </a:pPr>
            <a:r>
              <a:rPr lang="en-GB" dirty="0" smtClean="0"/>
              <a:t>Leo Peskett</a:t>
            </a:r>
          </a:p>
          <a:p>
            <a:pPr fontAlgn="auto">
              <a:spcAft>
                <a:spcPts val="0"/>
              </a:spcAft>
              <a:buFont typeface="Arial" pitchFamily="34" charset="0"/>
              <a:buNone/>
              <a:defRPr/>
            </a:pPr>
            <a:r>
              <a:rPr lang="en-GB" dirty="0" smtClean="0"/>
              <a:t>Overseas Development Institute</a:t>
            </a:r>
          </a:p>
          <a:p>
            <a:pPr fontAlgn="auto">
              <a:spcAft>
                <a:spcPts val="0"/>
              </a:spcAft>
              <a:buFont typeface="Arial" pitchFamily="34" charset="0"/>
              <a:buNone/>
              <a:defRPr/>
            </a:pPr>
            <a:r>
              <a:rPr lang="en-GB" dirty="0" smtClean="0"/>
              <a:t>Forest Day Learning Event 13 Dec 2009</a:t>
            </a:r>
            <a:endParaRPr lang="en-US" dirty="0" smtClean="0"/>
          </a:p>
        </p:txBody>
      </p:sp>
      <p:pic>
        <p:nvPicPr>
          <p:cNvPr id="4" name="Picture 6" descr="C:\Documents and Settings\lpeskett\My Documents\ODI backup\Projects\Ford Foundation\Uganda\Uganda photos\BCF and RECPA ODI Mar 09\IMG_3496.JPG"/>
          <p:cNvPicPr>
            <a:picLocks noChangeAspect="1" noChangeArrowheads="1"/>
          </p:cNvPicPr>
          <p:nvPr/>
        </p:nvPicPr>
        <p:blipFill>
          <a:blip r:embed="rId3" cstate="print"/>
          <a:srcRect/>
          <a:stretch>
            <a:fillRect/>
          </a:stretch>
        </p:blipFill>
        <p:spPr bwMode="auto">
          <a:xfrm>
            <a:off x="4643438" y="857232"/>
            <a:ext cx="4179358" cy="313477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GB" smtClean="0"/>
              <a:t>Overview</a:t>
            </a:r>
            <a:endParaRPr lang="en-US" smtClean="0"/>
          </a:p>
        </p:txBody>
      </p:sp>
      <p:sp>
        <p:nvSpPr>
          <p:cNvPr id="3075" name="Content Placeholder 2"/>
          <p:cNvSpPr>
            <a:spLocks noGrp="1"/>
          </p:cNvSpPr>
          <p:nvPr>
            <p:ph idx="1"/>
          </p:nvPr>
        </p:nvSpPr>
        <p:spPr/>
        <p:txBody>
          <a:bodyPr/>
          <a:lstStyle/>
          <a:p>
            <a:r>
              <a:rPr lang="en-GB" dirty="0" smtClean="0"/>
              <a:t>Focus on </a:t>
            </a:r>
            <a:r>
              <a:rPr lang="en-GB" dirty="0" smtClean="0"/>
              <a:t>national level</a:t>
            </a:r>
            <a:endParaRPr lang="en-GB" dirty="0" smtClean="0"/>
          </a:p>
          <a:p>
            <a:r>
              <a:rPr lang="en-GB" dirty="0" smtClean="0"/>
              <a:t>Brief insights on the reality of the challenges of linking REDD+ with broader sustainable development and governance</a:t>
            </a:r>
          </a:p>
          <a:p>
            <a:r>
              <a:rPr lang="en-GB" dirty="0" smtClean="0"/>
              <a:t>Policy approaches for enhancing linking and their challenges</a:t>
            </a: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6"/>
          <p:cNvGrpSpPr>
            <a:grpSpLocks/>
          </p:cNvGrpSpPr>
          <p:nvPr/>
        </p:nvGrpSpPr>
        <p:grpSpPr bwMode="auto">
          <a:xfrm>
            <a:off x="2001861" y="1142984"/>
            <a:ext cx="5927725" cy="5640388"/>
            <a:chOff x="746" y="648"/>
            <a:chExt cx="3734" cy="3553"/>
          </a:xfrm>
        </p:grpSpPr>
        <p:sp>
          <p:nvSpPr>
            <p:cNvPr id="5" name="Oval 12"/>
            <p:cNvSpPr>
              <a:spLocks noChangeAspect="1" noChangeArrowheads="1"/>
            </p:cNvSpPr>
            <p:nvPr/>
          </p:nvSpPr>
          <p:spPr bwMode="auto">
            <a:xfrm>
              <a:off x="746" y="1343"/>
              <a:ext cx="3631" cy="2858"/>
            </a:xfrm>
            <a:prstGeom prst="ellipse">
              <a:avLst/>
            </a:prstGeom>
            <a:solidFill>
              <a:srgbClr val="CCFFFF"/>
            </a:solidFill>
            <a:ln w="9525">
              <a:solidFill>
                <a:srgbClr val="000000"/>
              </a:solidFill>
              <a:round/>
              <a:headEnd/>
              <a:tailEnd/>
            </a:ln>
          </p:spPr>
          <p:txBody>
            <a:bodyPr anchor="ctr">
              <a:spAutoFit/>
            </a:bodyPr>
            <a:lstStyle/>
            <a:p>
              <a:endParaRPr lang="en-US"/>
            </a:p>
          </p:txBody>
        </p:sp>
        <p:sp>
          <p:nvSpPr>
            <p:cNvPr id="6" name="Oval 5"/>
            <p:cNvSpPr>
              <a:spLocks noChangeArrowheads="1"/>
            </p:cNvSpPr>
            <p:nvPr/>
          </p:nvSpPr>
          <p:spPr bwMode="auto">
            <a:xfrm>
              <a:off x="1723" y="648"/>
              <a:ext cx="1496" cy="318"/>
            </a:xfrm>
            <a:prstGeom prst="ellipse">
              <a:avLst/>
            </a:prstGeom>
            <a:noFill/>
            <a:ln w="9525">
              <a:solidFill>
                <a:srgbClr val="000000"/>
              </a:solidFill>
              <a:round/>
              <a:headEnd/>
              <a:tailEnd/>
            </a:ln>
          </p:spPr>
          <p:txBody>
            <a:bodyPr anchor="ctr">
              <a:spAutoFit/>
            </a:bodyPr>
            <a:lstStyle/>
            <a:p>
              <a:endParaRPr lang="en-US"/>
            </a:p>
          </p:txBody>
        </p:sp>
        <p:sp>
          <p:nvSpPr>
            <p:cNvPr id="7" name="Oval 9"/>
            <p:cNvSpPr>
              <a:spLocks noChangeArrowheads="1"/>
            </p:cNvSpPr>
            <p:nvPr/>
          </p:nvSpPr>
          <p:spPr bwMode="auto">
            <a:xfrm>
              <a:off x="1147" y="1724"/>
              <a:ext cx="2808" cy="2092"/>
            </a:xfrm>
            <a:prstGeom prst="ellipse">
              <a:avLst/>
            </a:prstGeom>
            <a:solidFill>
              <a:srgbClr val="FFFF99"/>
            </a:solidFill>
            <a:ln w="9525">
              <a:solidFill>
                <a:srgbClr val="000000"/>
              </a:solidFill>
              <a:round/>
              <a:headEnd/>
              <a:tailEnd/>
            </a:ln>
          </p:spPr>
          <p:txBody>
            <a:bodyPr anchor="ctr">
              <a:spAutoFit/>
            </a:bodyPr>
            <a:lstStyle/>
            <a:p>
              <a:endParaRPr lang="en-US"/>
            </a:p>
          </p:txBody>
        </p:sp>
        <p:cxnSp>
          <p:nvCxnSpPr>
            <p:cNvPr id="8" name="AutoShape 6"/>
            <p:cNvCxnSpPr>
              <a:cxnSpLocks noChangeShapeType="1"/>
            </p:cNvCxnSpPr>
            <p:nvPr/>
          </p:nvCxnSpPr>
          <p:spPr bwMode="auto">
            <a:xfrm rot="16200000" flipH="1">
              <a:off x="2343" y="1094"/>
              <a:ext cx="1050" cy="794"/>
            </a:xfrm>
            <a:prstGeom prst="bentConnector3">
              <a:avLst>
                <a:gd name="adj1" fmla="val 24190"/>
              </a:avLst>
            </a:prstGeom>
            <a:noFill/>
            <a:ln w="9525">
              <a:solidFill>
                <a:srgbClr val="000000"/>
              </a:solidFill>
              <a:miter lim="800000"/>
              <a:headEnd type="triangle" w="med" len="med"/>
              <a:tailEnd type="triangle" w="med" len="med"/>
            </a:ln>
          </p:spPr>
        </p:cxnSp>
        <p:sp>
          <p:nvSpPr>
            <p:cNvPr id="9" name="Text Box 7"/>
            <p:cNvSpPr txBox="1">
              <a:spLocks noChangeArrowheads="1"/>
            </p:cNvSpPr>
            <p:nvPr/>
          </p:nvSpPr>
          <p:spPr bwMode="auto">
            <a:xfrm>
              <a:off x="1867" y="720"/>
              <a:ext cx="1107" cy="290"/>
            </a:xfrm>
            <a:prstGeom prst="rect">
              <a:avLst/>
            </a:prstGeom>
            <a:noFill/>
            <a:ln w="9525">
              <a:noFill/>
              <a:miter lim="800000"/>
              <a:headEnd/>
              <a:tailEnd/>
            </a:ln>
          </p:spPr>
          <p:txBody>
            <a:bodyPr wrap="none">
              <a:spAutoFit/>
            </a:bodyPr>
            <a:lstStyle/>
            <a:p>
              <a:r>
                <a:rPr lang="en-GB" sz="1000">
                  <a:solidFill>
                    <a:srgbClr val="000000"/>
                  </a:solidFill>
                </a:rPr>
                <a:t>International buyers/funders</a:t>
              </a:r>
              <a:endParaRPr lang="en-GB"/>
            </a:p>
          </p:txBody>
        </p:sp>
        <p:sp>
          <p:nvSpPr>
            <p:cNvPr id="10" name="Text Box 8"/>
            <p:cNvSpPr txBox="1">
              <a:spLocks noChangeArrowheads="1"/>
            </p:cNvSpPr>
            <p:nvPr/>
          </p:nvSpPr>
          <p:spPr bwMode="auto">
            <a:xfrm>
              <a:off x="2443" y="1008"/>
              <a:ext cx="583" cy="290"/>
            </a:xfrm>
            <a:prstGeom prst="rect">
              <a:avLst/>
            </a:prstGeom>
            <a:noFill/>
            <a:ln w="9525">
              <a:noFill/>
              <a:miter lim="800000"/>
              <a:headEnd/>
              <a:tailEnd/>
            </a:ln>
          </p:spPr>
          <p:txBody>
            <a:bodyPr wrap="none">
              <a:spAutoFit/>
            </a:bodyPr>
            <a:lstStyle/>
            <a:p>
              <a:r>
                <a:rPr lang="en-GB" sz="1000">
                  <a:solidFill>
                    <a:srgbClr val="000000"/>
                  </a:solidFill>
                </a:rPr>
                <a:t>$ and carbon</a:t>
              </a:r>
              <a:endParaRPr lang="en-GB"/>
            </a:p>
          </p:txBody>
        </p:sp>
        <p:sp>
          <p:nvSpPr>
            <p:cNvPr id="11" name="Text Box 10"/>
            <p:cNvSpPr txBox="1">
              <a:spLocks noChangeArrowheads="1"/>
            </p:cNvSpPr>
            <p:nvPr/>
          </p:nvSpPr>
          <p:spPr bwMode="auto">
            <a:xfrm>
              <a:off x="2966" y="2085"/>
              <a:ext cx="485" cy="290"/>
            </a:xfrm>
            <a:prstGeom prst="rect">
              <a:avLst/>
            </a:prstGeom>
            <a:noFill/>
            <a:ln w="9525">
              <a:noFill/>
              <a:miter lim="800000"/>
              <a:headEnd/>
              <a:tailEnd/>
            </a:ln>
          </p:spPr>
          <p:txBody>
            <a:bodyPr>
              <a:spAutoFit/>
            </a:bodyPr>
            <a:lstStyle/>
            <a:p>
              <a:r>
                <a:rPr lang="en-GB" sz="1000">
                  <a:solidFill>
                    <a:srgbClr val="000000"/>
                  </a:solidFill>
                </a:rPr>
                <a:t>‘REDD sector’</a:t>
              </a:r>
              <a:endParaRPr lang="en-GB"/>
            </a:p>
          </p:txBody>
        </p:sp>
        <p:sp>
          <p:nvSpPr>
            <p:cNvPr id="12" name="Text Box 11"/>
            <p:cNvSpPr txBox="1">
              <a:spLocks noChangeArrowheads="1"/>
            </p:cNvSpPr>
            <p:nvPr/>
          </p:nvSpPr>
          <p:spPr bwMode="auto">
            <a:xfrm>
              <a:off x="3024" y="3119"/>
              <a:ext cx="427" cy="382"/>
            </a:xfrm>
            <a:prstGeom prst="rect">
              <a:avLst/>
            </a:prstGeom>
            <a:noFill/>
            <a:ln w="9525">
              <a:noFill/>
              <a:miter lim="800000"/>
              <a:headEnd/>
              <a:tailEnd/>
            </a:ln>
          </p:spPr>
          <p:txBody>
            <a:bodyPr>
              <a:spAutoFit/>
            </a:bodyPr>
            <a:lstStyle/>
            <a:p>
              <a:r>
                <a:rPr lang="en-GB" sz="1000">
                  <a:solidFill>
                    <a:srgbClr val="000000"/>
                  </a:solidFill>
                </a:rPr>
                <a:t>Non-REDD sector</a:t>
              </a:r>
              <a:endParaRPr lang="en-GB"/>
            </a:p>
          </p:txBody>
        </p:sp>
        <p:sp>
          <p:nvSpPr>
            <p:cNvPr id="13" name="Oval 13"/>
            <p:cNvSpPr>
              <a:spLocks noChangeArrowheads="1"/>
            </p:cNvSpPr>
            <p:nvPr/>
          </p:nvSpPr>
          <p:spPr bwMode="auto">
            <a:xfrm>
              <a:off x="1219" y="2309"/>
              <a:ext cx="936" cy="931"/>
            </a:xfrm>
            <a:prstGeom prst="ellipse">
              <a:avLst/>
            </a:prstGeom>
            <a:noFill/>
            <a:ln w="9525">
              <a:solidFill>
                <a:srgbClr val="000000"/>
              </a:solidFill>
              <a:round/>
              <a:headEnd/>
              <a:tailEnd/>
            </a:ln>
          </p:spPr>
          <p:txBody>
            <a:bodyPr wrap="none" anchor="ctr">
              <a:spAutoFit/>
            </a:bodyPr>
            <a:lstStyle/>
            <a:p>
              <a:endParaRPr lang="en-US"/>
            </a:p>
          </p:txBody>
        </p:sp>
        <p:sp>
          <p:nvSpPr>
            <p:cNvPr id="14" name="Text Box 14"/>
            <p:cNvSpPr txBox="1">
              <a:spLocks noChangeArrowheads="1"/>
            </p:cNvSpPr>
            <p:nvPr/>
          </p:nvSpPr>
          <p:spPr bwMode="auto">
            <a:xfrm>
              <a:off x="1310" y="2548"/>
              <a:ext cx="845" cy="290"/>
            </a:xfrm>
            <a:prstGeom prst="rect">
              <a:avLst/>
            </a:prstGeom>
            <a:noFill/>
            <a:ln w="9525">
              <a:noFill/>
              <a:miter lim="800000"/>
              <a:headEnd/>
              <a:tailEnd/>
            </a:ln>
          </p:spPr>
          <p:txBody>
            <a:bodyPr>
              <a:spAutoFit/>
            </a:bodyPr>
            <a:lstStyle/>
            <a:p>
              <a:r>
                <a:rPr lang="en-GB" sz="1000">
                  <a:solidFill>
                    <a:srgbClr val="000000"/>
                  </a:solidFill>
                </a:rPr>
                <a:t>Poor households in REDD ‘projects’</a:t>
              </a:r>
              <a:endParaRPr lang="en-GB"/>
            </a:p>
          </p:txBody>
        </p:sp>
        <p:sp>
          <p:nvSpPr>
            <p:cNvPr id="15" name="Oval 15"/>
            <p:cNvSpPr>
              <a:spLocks noChangeArrowheads="1"/>
            </p:cNvSpPr>
            <p:nvPr/>
          </p:nvSpPr>
          <p:spPr bwMode="auto">
            <a:xfrm>
              <a:off x="2947" y="2016"/>
              <a:ext cx="635" cy="498"/>
            </a:xfrm>
            <a:prstGeom prst="ellipse">
              <a:avLst/>
            </a:prstGeom>
            <a:noFill/>
            <a:ln w="9525">
              <a:solidFill>
                <a:srgbClr val="000000"/>
              </a:solidFill>
              <a:round/>
              <a:headEnd/>
              <a:tailEnd/>
            </a:ln>
          </p:spPr>
          <p:txBody>
            <a:bodyPr wrap="none" anchor="ctr">
              <a:spAutoFit/>
            </a:bodyPr>
            <a:lstStyle/>
            <a:p>
              <a:endParaRPr lang="en-US"/>
            </a:p>
          </p:txBody>
        </p:sp>
        <p:sp>
          <p:nvSpPr>
            <p:cNvPr id="16" name="Oval 16"/>
            <p:cNvSpPr>
              <a:spLocks noChangeArrowheads="1"/>
            </p:cNvSpPr>
            <p:nvPr/>
          </p:nvSpPr>
          <p:spPr bwMode="auto">
            <a:xfrm>
              <a:off x="2947" y="3024"/>
              <a:ext cx="635" cy="499"/>
            </a:xfrm>
            <a:prstGeom prst="ellipse">
              <a:avLst/>
            </a:prstGeom>
            <a:noFill/>
            <a:ln w="9525">
              <a:solidFill>
                <a:srgbClr val="000000"/>
              </a:solidFill>
              <a:round/>
              <a:headEnd/>
              <a:tailEnd/>
            </a:ln>
          </p:spPr>
          <p:txBody>
            <a:bodyPr wrap="none" anchor="ctr">
              <a:spAutoFit/>
            </a:bodyPr>
            <a:lstStyle/>
            <a:p>
              <a:endParaRPr lang="en-US"/>
            </a:p>
          </p:txBody>
        </p:sp>
        <p:sp>
          <p:nvSpPr>
            <p:cNvPr id="17" name="Text Box 17"/>
            <p:cNvSpPr txBox="1">
              <a:spLocks noChangeArrowheads="1"/>
            </p:cNvSpPr>
            <p:nvPr/>
          </p:nvSpPr>
          <p:spPr bwMode="auto">
            <a:xfrm>
              <a:off x="2653" y="2651"/>
              <a:ext cx="545" cy="256"/>
            </a:xfrm>
            <a:prstGeom prst="rect">
              <a:avLst/>
            </a:prstGeom>
            <a:noFill/>
            <a:ln w="9525">
              <a:solidFill>
                <a:srgbClr val="000000"/>
              </a:solidFill>
              <a:miter lim="800000"/>
              <a:headEnd/>
              <a:tailEnd/>
            </a:ln>
          </p:spPr>
          <p:txBody>
            <a:bodyPr>
              <a:spAutoFit/>
            </a:bodyPr>
            <a:lstStyle/>
            <a:p>
              <a:r>
                <a:rPr lang="en-GB" sz="1000">
                  <a:solidFill>
                    <a:srgbClr val="000000"/>
                  </a:solidFill>
                </a:rPr>
                <a:t>Non-poor households</a:t>
              </a:r>
              <a:endParaRPr lang="en-GB"/>
            </a:p>
          </p:txBody>
        </p:sp>
        <p:sp>
          <p:nvSpPr>
            <p:cNvPr id="18" name="Line 18"/>
            <p:cNvSpPr>
              <a:spLocks noChangeShapeType="1"/>
            </p:cNvSpPr>
            <p:nvPr/>
          </p:nvSpPr>
          <p:spPr bwMode="auto">
            <a:xfrm>
              <a:off x="1219" y="2808"/>
              <a:ext cx="936" cy="0"/>
            </a:xfrm>
            <a:prstGeom prst="line">
              <a:avLst/>
            </a:prstGeom>
            <a:noFill/>
            <a:ln w="9525">
              <a:solidFill>
                <a:srgbClr val="000000"/>
              </a:solidFill>
              <a:round/>
              <a:headEnd/>
              <a:tailEnd/>
            </a:ln>
          </p:spPr>
          <p:txBody>
            <a:bodyPr/>
            <a:lstStyle/>
            <a:p>
              <a:endParaRPr lang="en-US"/>
            </a:p>
          </p:txBody>
        </p:sp>
        <p:sp>
          <p:nvSpPr>
            <p:cNvPr id="19" name="Text Box 19"/>
            <p:cNvSpPr txBox="1">
              <a:spLocks noChangeArrowheads="1"/>
            </p:cNvSpPr>
            <p:nvPr/>
          </p:nvSpPr>
          <p:spPr bwMode="auto">
            <a:xfrm>
              <a:off x="1310" y="2808"/>
              <a:ext cx="845" cy="382"/>
            </a:xfrm>
            <a:prstGeom prst="rect">
              <a:avLst/>
            </a:prstGeom>
            <a:noFill/>
            <a:ln w="9525">
              <a:noFill/>
              <a:miter lim="800000"/>
              <a:headEnd/>
              <a:tailEnd/>
            </a:ln>
          </p:spPr>
          <p:txBody>
            <a:bodyPr>
              <a:spAutoFit/>
            </a:bodyPr>
            <a:lstStyle/>
            <a:p>
              <a:r>
                <a:rPr lang="en-GB" sz="1000">
                  <a:solidFill>
                    <a:srgbClr val="000000"/>
                  </a:solidFill>
                </a:rPr>
                <a:t>Poor households outside REDD ‘projects’</a:t>
              </a:r>
              <a:endParaRPr lang="en-GB"/>
            </a:p>
          </p:txBody>
        </p:sp>
        <p:sp>
          <p:nvSpPr>
            <p:cNvPr id="20" name="AutoShape 20"/>
            <p:cNvSpPr>
              <a:spLocks noChangeArrowheads="1"/>
            </p:cNvSpPr>
            <p:nvPr/>
          </p:nvSpPr>
          <p:spPr bwMode="auto">
            <a:xfrm>
              <a:off x="2371" y="1656"/>
              <a:ext cx="72" cy="144"/>
            </a:xfrm>
            <a:prstGeom prst="upDownArrow">
              <a:avLst>
                <a:gd name="adj1" fmla="val 50000"/>
                <a:gd name="adj2" fmla="val 40000"/>
              </a:avLst>
            </a:prstGeom>
            <a:solidFill>
              <a:srgbClr val="FF99CC"/>
            </a:solidFill>
            <a:ln w="9525">
              <a:solidFill>
                <a:srgbClr val="000000"/>
              </a:solidFill>
              <a:miter lim="800000"/>
              <a:headEnd/>
              <a:tailEnd/>
            </a:ln>
          </p:spPr>
          <p:txBody>
            <a:bodyPr/>
            <a:lstStyle/>
            <a:p>
              <a:endParaRPr lang="en-US"/>
            </a:p>
          </p:txBody>
        </p:sp>
        <p:sp>
          <p:nvSpPr>
            <p:cNvPr id="21" name="AutoShape 21"/>
            <p:cNvSpPr>
              <a:spLocks noChangeArrowheads="1"/>
            </p:cNvSpPr>
            <p:nvPr/>
          </p:nvSpPr>
          <p:spPr bwMode="auto">
            <a:xfrm>
              <a:off x="2587" y="1656"/>
              <a:ext cx="72" cy="144"/>
            </a:xfrm>
            <a:prstGeom prst="upDownArrow">
              <a:avLst>
                <a:gd name="adj1" fmla="val 50000"/>
                <a:gd name="adj2" fmla="val 40000"/>
              </a:avLst>
            </a:prstGeom>
            <a:solidFill>
              <a:srgbClr val="FF99CC"/>
            </a:solidFill>
            <a:ln w="9525">
              <a:solidFill>
                <a:srgbClr val="000000"/>
              </a:solidFill>
              <a:miter lim="800000"/>
              <a:headEnd/>
              <a:tailEnd/>
            </a:ln>
          </p:spPr>
          <p:txBody>
            <a:bodyPr/>
            <a:lstStyle/>
            <a:p>
              <a:endParaRPr lang="en-US"/>
            </a:p>
          </p:txBody>
        </p:sp>
        <p:sp>
          <p:nvSpPr>
            <p:cNvPr id="22" name="AutoShape 22"/>
            <p:cNvSpPr>
              <a:spLocks noChangeArrowheads="1"/>
            </p:cNvSpPr>
            <p:nvPr/>
          </p:nvSpPr>
          <p:spPr bwMode="auto">
            <a:xfrm>
              <a:off x="2371" y="3744"/>
              <a:ext cx="72" cy="144"/>
            </a:xfrm>
            <a:prstGeom prst="upDownArrow">
              <a:avLst>
                <a:gd name="adj1" fmla="val 50000"/>
                <a:gd name="adj2" fmla="val 40000"/>
              </a:avLst>
            </a:prstGeom>
            <a:solidFill>
              <a:srgbClr val="FF99CC"/>
            </a:solidFill>
            <a:ln w="9525">
              <a:solidFill>
                <a:srgbClr val="000000"/>
              </a:solidFill>
              <a:miter lim="800000"/>
              <a:headEnd/>
              <a:tailEnd/>
            </a:ln>
          </p:spPr>
          <p:txBody>
            <a:bodyPr/>
            <a:lstStyle/>
            <a:p>
              <a:endParaRPr lang="en-US"/>
            </a:p>
          </p:txBody>
        </p:sp>
        <p:sp>
          <p:nvSpPr>
            <p:cNvPr id="23" name="AutoShape 23"/>
            <p:cNvSpPr>
              <a:spLocks noChangeArrowheads="1"/>
            </p:cNvSpPr>
            <p:nvPr/>
          </p:nvSpPr>
          <p:spPr bwMode="auto">
            <a:xfrm>
              <a:off x="2587" y="3744"/>
              <a:ext cx="72" cy="144"/>
            </a:xfrm>
            <a:prstGeom prst="upDownArrow">
              <a:avLst>
                <a:gd name="adj1" fmla="val 50000"/>
                <a:gd name="adj2" fmla="val 40000"/>
              </a:avLst>
            </a:prstGeom>
            <a:solidFill>
              <a:srgbClr val="FF99CC"/>
            </a:solidFill>
            <a:ln w="9525">
              <a:solidFill>
                <a:srgbClr val="000000"/>
              </a:solidFill>
              <a:miter lim="800000"/>
              <a:headEnd/>
              <a:tailEnd/>
            </a:ln>
          </p:spPr>
          <p:txBody>
            <a:bodyPr/>
            <a:lstStyle/>
            <a:p>
              <a:endParaRPr lang="en-US"/>
            </a:p>
          </p:txBody>
        </p:sp>
        <p:sp>
          <p:nvSpPr>
            <p:cNvPr id="24" name="Line 24"/>
            <p:cNvSpPr>
              <a:spLocks noChangeShapeType="1"/>
            </p:cNvSpPr>
            <p:nvPr/>
          </p:nvSpPr>
          <p:spPr bwMode="auto">
            <a:xfrm>
              <a:off x="3016" y="1207"/>
              <a:ext cx="3" cy="881"/>
            </a:xfrm>
            <a:prstGeom prst="line">
              <a:avLst/>
            </a:prstGeom>
            <a:noFill/>
            <a:ln w="9525">
              <a:solidFill>
                <a:srgbClr val="000000"/>
              </a:solidFill>
              <a:round/>
              <a:headEnd/>
              <a:tailEnd type="triangle" w="med" len="med"/>
            </a:ln>
          </p:spPr>
          <p:txBody>
            <a:bodyPr/>
            <a:lstStyle/>
            <a:p>
              <a:endParaRPr lang="en-US"/>
            </a:p>
          </p:txBody>
        </p:sp>
        <p:sp>
          <p:nvSpPr>
            <p:cNvPr id="25" name="AutoShape 25"/>
            <p:cNvSpPr>
              <a:spLocks noChangeArrowheads="1"/>
            </p:cNvSpPr>
            <p:nvPr/>
          </p:nvSpPr>
          <p:spPr bwMode="auto">
            <a:xfrm>
              <a:off x="3235" y="2556"/>
              <a:ext cx="288" cy="432"/>
            </a:xfrm>
            <a:prstGeom prst="downArrow">
              <a:avLst>
                <a:gd name="adj1" fmla="val 50000"/>
                <a:gd name="adj2" fmla="val 37500"/>
              </a:avLst>
            </a:prstGeom>
            <a:solidFill>
              <a:srgbClr val="FFFFFF"/>
            </a:solidFill>
            <a:ln w="9525">
              <a:solidFill>
                <a:srgbClr val="000000"/>
              </a:solidFill>
              <a:miter lim="800000"/>
              <a:headEnd/>
              <a:tailEnd/>
            </a:ln>
          </p:spPr>
          <p:txBody>
            <a:bodyPr/>
            <a:lstStyle/>
            <a:p>
              <a:endParaRPr lang="en-US"/>
            </a:p>
          </p:txBody>
        </p:sp>
        <p:sp>
          <p:nvSpPr>
            <p:cNvPr id="26" name="AutoShape 26"/>
            <p:cNvSpPr>
              <a:spLocks noChangeArrowheads="1"/>
            </p:cNvSpPr>
            <p:nvPr/>
          </p:nvSpPr>
          <p:spPr bwMode="auto">
            <a:xfrm rot="947383">
              <a:off x="2153" y="3034"/>
              <a:ext cx="725" cy="360"/>
            </a:xfrm>
            <a:prstGeom prst="leftArrow">
              <a:avLst>
                <a:gd name="adj1" fmla="val 50000"/>
                <a:gd name="adj2" fmla="val 50347"/>
              </a:avLst>
            </a:prstGeom>
            <a:solidFill>
              <a:srgbClr val="99CCFF"/>
            </a:solidFill>
            <a:ln w="9525">
              <a:solidFill>
                <a:srgbClr val="000000"/>
              </a:solidFill>
              <a:miter lim="800000"/>
              <a:headEnd/>
              <a:tailEnd/>
            </a:ln>
          </p:spPr>
          <p:txBody>
            <a:bodyPr/>
            <a:lstStyle/>
            <a:p>
              <a:r>
                <a:rPr lang="en-GB" sz="900"/>
                <a:t>2. Indirect effects</a:t>
              </a:r>
            </a:p>
          </p:txBody>
        </p:sp>
        <p:sp>
          <p:nvSpPr>
            <p:cNvPr id="27" name="AutoShape 33"/>
            <p:cNvSpPr>
              <a:spLocks noChangeArrowheads="1"/>
            </p:cNvSpPr>
            <p:nvPr/>
          </p:nvSpPr>
          <p:spPr bwMode="auto">
            <a:xfrm rot="21045121">
              <a:off x="2155" y="2202"/>
              <a:ext cx="682" cy="387"/>
            </a:xfrm>
            <a:prstGeom prst="leftArrow">
              <a:avLst>
                <a:gd name="adj1" fmla="val 50000"/>
                <a:gd name="adj2" fmla="val 47361"/>
              </a:avLst>
            </a:prstGeom>
            <a:solidFill>
              <a:srgbClr val="CCFFCC"/>
            </a:solidFill>
            <a:ln w="9525">
              <a:solidFill>
                <a:schemeClr val="tx1"/>
              </a:solidFill>
              <a:miter lim="800000"/>
              <a:headEnd/>
              <a:tailEnd/>
            </a:ln>
          </p:spPr>
          <p:txBody>
            <a:bodyPr/>
            <a:lstStyle/>
            <a:p>
              <a:r>
                <a:rPr lang="en-GB" sz="900" dirty="0"/>
                <a:t>1. Direct effects</a:t>
              </a:r>
            </a:p>
          </p:txBody>
        </p:sp>
        <p:sp>
          <p:nvSpPr>
            <p:cNvPr id="28" name="Text Box 35"/>
            <p:cNvSpPr txBox="1">
              <a:spLocks noChangeArrowheads="1"/>
            </p:cNvSpPr>
            <p:nvPr/>
          </p:nvSpPr>
          <p:spPr bwMode="auto">
            <a:xfrm>
              <a:off x="3878" y="2387"/>
              <a:ext cx="602" cy="230"/>
            </a:xfrm>
            <a:prstGeom prst="rect">
              <a:avLst/>
            </a:prstGeom>
            <a:noFill/>
            <a:ln w="9525">
              <a:noFill/>
              <a:miter lim="800000"/>
              <a:headEnd/>
              <a:tailEnd/>
            </a:ln>
            <a:effectLst/>
          </p:spPr>
          <p:txBody>
            <a:bodyPr>
              <a:spAutoFit/>
            </a:bodyPr>
            <a:lstStyle/>
            <a:p>
              <a:r>
                <a:rPr lang="en-GB" sz="900"/>
                <a:t>Government spending</a:t>
              </a:r>
            </a:p>
          </p:txBody>
        </p:sp>
        <p:sp>
          <p:nvSpPr>
            <p:cNvPr id="29" name="AutoShape 34"/>
            <p:cNvSpPr>
              <a:spLocks noChangeArrowheads="1"/>
            </p:cNvSpPr>
            <p:nvPr/>
          </p:nvSpPr>
          <p:spPr bwMode="auto">
            <a:xfrm>
              <a:off x="2141" y="2568"/>
              <a:ext cx="488" cy="409"/>
            </a:xfrm>
            <a:prstGeom prst="leftArrow">
              <a:avLst>
                <a:gd name="adj1" fmla="val 50000"/>
                <a:gd name="adj2" fmla="val 25367"/>
              </a:avLst>
            </a:prstGeom>
            <a:solidFill>
              <a:srgbClr val="FF99CC"/>
            </a:solidFill>
            <a:ln w="9525">
              <a:solidFill>
                <a:srgbClr val="000000"/>
              </a:solidFill>
              <a:miter lim="800000"/>
              <a:headEnd/>
              <a:tailEnd/>
            </a:ln>
          </p:spPr>
          <p:txBody>
            <a:bodyPr/>
            <a:lstStyle/>
            <a:p>
              <a:r>
                <a:rPr lang="en-GB" sz="900" dirty="0"/>
                <a:t>Induced effects</a:t>
              </a:r>
            </a:p>
          </p:txBody>
        </p:sp>
        <p:sp>
          <p:nvSpPr>
            <p:cNvPr id="30" name="Text Box 36"/>
            <p:cNvSpPr txBox="1">
              <a:spLocks noChangeArrowheads="1"/>
            </p:cNvSpPr>
            <p:nvPr/>
          </p:nvSpPr>
          <p:spPr bwMode="auto">
            <a:xfrm>
              <a:off x="3820" y="3113"/>
              <a:ext cx="602" cy="316"/>
            </a:xfrm>
            <a:prstGeom prst="rect">
              <a:avLst/>
            </a:prstGeom>
            <a:noFill/>
            <a:ln w="9525">
              <a:noFill/>
              <a:miter lim="800000"/>
              <a:headEnd/>
              <a:tailEnd/>
            </a:ln>
            <a:effectLst/>
          </p:spPr>
          <p:txBody>
            <a:bodyPr>
              <a:spAutoFit/>
            </a:bodyPr>
            <a:lstStyle/>
            <a:p>
              <a:r>
                <a:rPr lang="en-GB" sz="900"/>
                <a:t>Changes in prices and wages</a:t>
              </a:r>
            </a:p>
          </p:txBody>
        </p:sp>
        <p:sp>
          <p:nvSpPr>
            <p:cNvPr id="31" name="Text Box 37"/>
            <p:cNvSpPr txBox="1">
              <a:spLocks noChangeArrowheads="1"/>
            </p:cNvSpPr>
            <p:nvPr/>
          </p:nvSpPr>
          <p:spPr bwMode="auto">
            <a:xfrm>
              <a:off x="1020" y="3430"/>
              <a:ext cx="602" cy="230"/>
            </a:xfrm>
            <a:prstGeom prst="rect">
              <a:avLst/>
            </a:prstGeom>
            <a:noFill/>
            <a:ln w="9525">
              <a:noFill/>
              <a:miter lim="800000"/>
              <a:headEnd/>
              <a:tailEnd/>
            </a:ln>
            <a:effectLst/>
          </p:spPr>
          <p:txBody>
            <a:bodyPr>
              <a:spAutoFit/>
            </a:bodyPr>
            <a:lstStyle/>
            <a:p>
              <a:r>
                <a:rPr lang="en-GB" sz="900"/>
                <a:t>Infrastructure and transport</a:t>
              </a:r>
            </a:p>
          </p:txBody>
        </p:sp>
        <p:sp>
          <p:nvSpPr>
            <p:cNvPr id="32" name="Text Box 38"/>
            <p:cNvSpPr txBox="1">
              <a:spLocks noChangeArrowheads="1"/>
            </p:cNvSpPr>
            <p:nvPr/>
          </p:nvSpPr>
          <p:spPr bwMode="auto">
            <a:xfrm>
              <a:off x="2789" y="3838"/>
              <a:ext cx="602" cy="230"/>
            </a:xfrm>
            <a:prstGeom prst="rect">
              <a:avLst/>
            </a:prstGeom>
            <a:noFill/>
            <a:ln w="9525">
              <a:noFill/>
              <a:miter lim="800000"/>
              <a:headEnd/>
              <a:tailEnd/>
            </a:ln>
            <a:effectLst/>
          </p:spPr>
          <p:txBody>
            <a:bodyPr>
              <a:spAutoFit/>
            </a:bodyPr>
            <a:lstStyle/>
            <a:p>
              <a:r>
                <a:rPr lang="en-GB" sz="900"/>
                <a:t>SME development</a:t>
              </a:r>
            </a:p>
          </p:txBody>
        </p:sp>
        <p:sp>
          <p:nvSpPr>
            <p:cNvPr id="33" name="Text Box 39"/>
            <p:cNvSpPr txBox="1">
              <a:spLocks noChangeArrowheads="1"/>
            </p:cNvSpPr>
            <p:nvPr/>
          </p:nvSpPr>
          <p:spPr bwMode="auto">
            <a:xfrm>
              <a:off x="3334" y="3612"/>
              <a:ext cx="602" cy="144"/>
            </a:xfrm>
            <a:prstGeom prst="rect">
              <a:avLst/>
            </a:prstGeom>
            <a:noFill/>
            <a:ln w="9525">
              <a:noFill/>
              <a:miter lim="800000"/>
              <a:headEnd/>
              <a:tailEnd/>
            </a:ln>
            <a:effectLst/>
          </p:spPr>
          <p:txBody>
            <a:bodyPr>
              <a:spAutoFit/>
            </a:bodyPr>
            <a:lstStyle/>
            <a:p>
              <a:r>
                <a:rPr lang="en-GB" sz="900"/>
                <a:t>Diversification</a:t>
              </a:r>
            </a:p>
          </p:txBody>
        </p:sp>
        <p:sp>
          <p:nvSpPr>
            <p:cNvPr id="34" name="Text Box 40"/>
            <p:cNvSpPr txBox="1">
              <a:spLocks noChangeArrowheads="1"/>
            </p:cNvSpPr>
            <p:nvPr/>
          </p:nvSpPr>
          <p:spPr bwMode="auto">
            <a:xfrm>
              <a:off x="1701" y="3884"/>
              <a:ext cx="602" cy="144"/>
            </a:xfrm>
            <a:prstGeom prst="rect">
              <a:avLst/>
            </a:prstGeom>
            <a:noFill/>
            <a:ln w="9525">
              <a:noFill/>
              <a:miter lim="800000"/>
              <a:headEnd/>
              <a:tailEnd/>
            </a:ln>
            <a:effectLst/>
          </p:spPr>
          <p:txBody>
            <a:bodyPr>
              <a:spAutoFit/>
            </a:bodyPr>
            <a:lstStyle/>
            <a:p>
              <a:r>
                <a:rPr lang="en-GB" sz="900"/>
                <a:t>Natural Assets</a:t>
              </a:r>
            </a:p>
          </p:txBody>
        </p:sp>
        <p:sp>
          <p:nvSpPr>
            <p:cNvPr id="35" name="Text Box 41"/>
            <p:cNvSpPr txBox="1">
              <a:spLocks noChangeArrowheads="1"/>
            </p:cNvSpPr>
            <p:nvPr/>
          </p:nvSpPr>
          <p:spPr bwMode="auto">
            <a:xfrm>
              <a:off x="793" y="2207"/>
              <a:ext cx="466" cy="402"/>
            </a:xfrm>
            <a:prstGeom prst="rect">
              <a:avLst/>
            </a:prstGeom>
            <a:noFill/>
            <a:ln w="9525">
              <a:noFill/>
              <a:miter lim="800000"/>
              <a:headEnd/>
              <a:tailEnd/>
            </a:ln>
            <a:effectLst/>
          </p:spPr>
          <p:txBody>
            <a:bodyPr>
              <a:spAutoFit/>
            </a:bodyPr>
            <a:lstStyle/>
            <a:p>
              <a:r>
                <a:rPr lang="en-GB" sz="900"/>
                <a:t>Human resources development</a:t>
              </a:r>
            </a:p>
          </p:txBody>
        </p:sp>
        <p:sp>
          <p:nvSpPr>
            <p:cNvPr id="36" name="Text Box 42"/>
            <p:cNvSpPr txBox="1">
              <a:spLocks noChangeArrowheads="1"/>
            </p:cNvSpPr>
            <p:nvPr/>
          </p:nvSpPr>
          <p:spPr bwMode="auto">
            <a:xfrm>
              <a:off x="1383" y="1616"/>
              <a:ext cx="816" cy="230"/>
            </a:xfrm>
            <a:prstGeom prst="rect">
              <a:avLst/>
            </a:prstGeom>
            <a:noFill/>
            <a:ln w="9525">
              <a:noFill/>
              <a:miter lim="800000"/>
              <a:headEnd/>
              <a:tailEnd/>
            </a:ln>
            <a:effectLst/>
          </p:spPr>
          <p:txBody>
            <a:bodyPr>
              <a:spAutoFit/>
            </a:bodyPr>
            <a:lstStyle/>
            <a:p>
              <a:r>
                <a:rPr lang="en-GB" sz="900" dirty="0"/>
                <a:t>Changes in exchange rates and exports</a:t>
              </a:r>
            </a:p>
          </p:txBody>
        </p:sp>
        <p:sp>
          <p:nvSpPr>
            <p:cNvPr id="37" name="Text Box 43"/>
            <p:cNvSpPr txBox="1">
              <a:spLocks noChangeArrowheads="1"/>
            </p:cNvSpPr>
            <p:nvPr/>
          </p:nvSpPr>
          <p:spPr bwMode="auto">
            <a:xfrm>
              <a:off x="2232" y="1471"/>
              <a:ext cx="690" cy="150"/>
            </a:xfrm>
            <a:prstGeom prst="rect">
              <a:avLst/>
            </a:prstGeom>
            <a:solidFill>
              <a:srgbClr val="FF99CC"/>
            </a:solidFill>
            <a:ln w="9525">
              <a:solidFill>
                <a:schemeClr val="tx1"/>
              </a:solidFill>
              <a:miter lim="800000"/>
              <a:headEnd/>
              <a:tailEnd/>
            </a:ln>
            <a:effectLst/>
          </p:spPr>
          <p:txBody>
            <a:bodyPr wrap="none">
              <a:spAutoFit/>
            </a:bodyPr>
            <a:lstStyle/>
            <a:p>
              <a:r>
                <a:rPr lang="en-GB" sz="900"/>
                <a:t>3. Induced effects</a:t>
              </a:r>
            </a:p>
          </p:txBody>
        </p:sp>
        <p:sp>
          <p:nvSpPr>
            <p:cNvPr id="38" name="AutoShape 44"/>
            <p:cNvSpPr>
              <a:spLocks noChangeArrowheads="1"/>
            </p:cNvSpPr>
            <p:nvPr/>
          </p:nvSpPr>
          <p:spPr bwMode="auto">
            <a:xfrm rot="2368503">
              <a:off x="2880" y="2886"/>
              <a:ext cx="181" cy="227"/>
            </a:xfrm>
            <a:prstGeom prst="leftArrow">
              <a:avLst>
                <a:gd name="adj1" fmla="val 49778"/>
                <a:gd name="adj2" fmla="val 53676"/>
              </a:avLst>
            </a:prstGeom>
            <a:solidFill>
              <a:srgbClr val="FFFFFF"/>
            </a:solidFill>
            <a:ln w="9525">
              <a:solidFill>
                <a:srgbClr val="000000"/>
              </a:solidFill>
              <a:miter lim="800000"/>
              <a:headEnd/>
              <a:tailEnd/>
            </a:ln>
          </p:spPr>
          <p:txBody>
            <a:bodyPr/>
            <a:lstStyle/>
            <a:p>
              <a:endParaRPr lang="en-US" sz="900"/>
            </a:p>
          </p:txBody>
        </p:sp>
        <p:sp>
          <p:nvSpPr>
            <p:cNvPr id="39" name="AutoShape 45"/>
            <p:cNvSpPr>
              <a:spLocks noChangeArrowheads="1"/>
            </p:cNvSpPr>
            <p:nvPr/>
          </p:nvSpPr>
          <p:spPr bwMode="auto">
            <a:xfrm rot="-2246364">
              <a:off x="2880" y="2432"/>
              <a:ext cx="181" cy="227"/>
            </a:xfrm>
            <a:prstGeom prst="leftArrow">
              <a:avLst>
                <a:gd name="adj1" fmla="val 49778"/>
                <a:gd name="adj2" fmla="val 53676"/>
              </a:avLst>
            </a:prstGeom>
            <a:solidFill>
              <a:srgbClr val="FFFFFF"/>
            </a:solidFill>
            <a:ln w="9525">
              <a:solidFill>
                <a:srgbClr val="000000"/>
              </a:solidFill>
              <a:miter lim="800000"/>
              <a:headEnd/>
              <a:tailEnd/>
            </a:ln>
          </p:spPr>
          <p:txBody>
            <a:bodyPr/>
            <a:lstStyle/>
            <a:p>
              <a:endParaRPr lang="en-US" sz="900"/>
            </a:p>
          </p:txBody>
        </p:sp>
        <p:sp>
          <p:nvSpPr>
            <p:cNvPr id="40" name="Text Box 4"/>
            <p:cNvSpPr txBox="1">
              <a:spLocks noChangeArrowheads="1"/>
            </p:cNvSpPr>
            <p:nvPr/>
          </p:nvSpPr>
          <p:spPr bwMode="auto">
            <a:xfrm>
              <a:off x="3163" y="1080"/>
              <a:ext cx="792" cy="1296"/>
            </a:xfrm>
            <a:prstGeom prst="rect">
              <a:avLst/>
            </a:prstGeom>
            <a:noFill/>
            <a:ln w="9525">
              <a:solidFill>
                <a:srgbClr val="000000"/>
              </a:solidFill>
              <a:prstDash val="dash"/>
              <a:miter lim="800000"/>
              <a:headEnd/>
              <a:tailEnd/>
            </a:ln>
          </p:spPr>
          <p:txBody>
            <a:bodyPr/>
            <a:lstStyle/>
            <a:p>
              <a:r>
                <a:rPr lang="en-GB" sz="1000"/>
                <a:t>National governments??</a:t>
              </a:r>
              <a:endParaRPr lang="en-GB"/>
            </a:p>
          </p:txBody>
        </p:sp>
      </p:grpSp>
      <p:sp>
        <p:nvSpPr>
          <p:cNvPr id="41" name="Title 1"/>
          <p:cNvSpPr>
            <a:spLocks noGrp="1"/>
          </p:cNvSpPr>
          <p:nvPr>
            <p:ph type="title"/>
          </p:nvPr>
        </p:nvSpPr>
        <p:spPr>
          <a:xfrm>
            <a:off x="1857388" y="-24"/>
            <a:ext cx="7358082" cy="1143000"/>
          </a:xfrm>
        </p:spPr>
        <p:txBody>
          <a:bodyPr/>
          <a:lstStyle/>
          <a:p>
            <a:r>
              <a:rPr lang="en-GB" sz="2800" dirty="0" smtClean="0"/>
              <a:t>How are ‘international’ and ‘national’ REDD+ linked to ‘local’ livelihoods?</a:t>
            </a:r>
            <a:endParaRPr lang="en-US" sz="2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dirty="0" smtClean="0"/>
              <a:t>REDD+ realities: the challenges</a:t>
            </a:r>
            <a:endParaRPr lang="en-US" dirty="0" smtClean="0"/>
          </a:p>
        </p:txBody>
      </p:sp>
      <p:sp>
        <p:nvSpPr>
          <p:cNvPr id="4099" name="Content Placeholder 2"/>
          <p:cNvSpPr>
            <a:spLocks noGrp="1"/>
          </p:cNvSpPr>
          <p:nvPr>
            <p:ph idx="1"/>
          </p:nvPr>
        </p:nvSpPr>
        <p:spPr>
          <a:xfrm>
            <a:off x="1142944" y="1643050"/>
            <a:ext cx="8001056" cy="5072098"/>
          </a:xfrm>
        </p:spPr>
        <p:txBody>
          <a:bodyPr>
            <a:normAutofit fontScale="55000" lnSpcReduction="20000"/>
          </a:bodyPr>
          <a:lstStyle/>
          <a:p>
            <a:pPr>
              <a:buNone/>
            </a:pPr>
            <a:r>
              <a:rPr lang="en-GB" dirty="0" smtClean="0"/>
              <a:t>Realities from eight countries</a:t>
            </a:r>
          </a:p>
          <a:p>
            <a:r>
              <a:rPr lang="en-GB" dirty="0" smtClean="0"/>
              <a:t>Institutions and links to ongoing processes</a:t>
            </a:r>
          </a:p>
          <a:p>
            <a:pPr lvl="1"/>
            <a:r>
              <a:rPr lang="en-GB" dirty="0" smtClean="0"/>
              <a:t>New institutions (</a:t>
            </a:r>
            <a:r>
              <a:rPr lang="en-US" dirty="0" smtClean="0"/>
              <a:t>steering committees, national working groups and councils for climate change</a:t>
            </a:r>
            <a:r>
              <a:rPr lang="en-US" dirty="0" smtClean="0"/>
              <a:t>) and fast pace of change</a:t>
            </a:r>
            <a:endParaRPr lang="en-US" dirty="0" smtClean="0"/>
          </a:p>
          <a:p>
            <a:pPr lvl="1"/>
            <a:r>
              <a:rPr lang="en-GB" dirty="0" smtClean="0"/>
              <a:t>Standardised planning processes</a:t>
            </a:r>
          </a:p>
          <a:p>
            <a:pPr lvl="1"/>
            <a:r>
              <a:rPr lang="en-GB" dirty="0" smtClean="0"/>
              <a:t>Levels </a:t>
            </a:r>
            <a:r>
              <a:rPr lang="en-GB" dirty="0" smtClean="0"/>
              <a:t>of </a:t>
            </a:r>
            <a:r>
              <a:rPr lang="en-GB" dirty="0" smtClean="0"/>
              <a:t>‘harmonisation’ </a:t>
            </a:r>
            <a:r>
              <a:rPr lang="en-GB" dirty="0" smtClean="0"/>
              <a:t>with national development </a:t>
            </a:r>
            <a:r>
              <a:rPr lang="en-GB" dirty="0" smtClean="0"/>
              <a:t>strategies</a:t>
            </a:r>
            <a:endParaRPr lang="en-GB" dirty="0" smtClean="0"/>
          </a:p>
          <a:p>
            <a:pPr lvl="1"/>
            <a:r>
              <a:rPr lang="en-GB" dirty="0" smtClean="0"/>
              <a:t>Parallel project and national approaches</a:t>
            </a:r>
          </a:p>
          <a:p>
            <a:r>
              <a:rPr lang="en-GB" dirty="0" smtClean="0"/>
              <a:t>Coordination and commitment</a:t>
            </a:r>
          </a:p>
          <a:p>
            <a:pPr lvl="1"/>
            <a:r>
              <a:rPr lang="en-GB" dirty="0" smtClean="0"/>
              <a:t>Degree of high </a:t>
            </a:r>
            <a:r>
              <a:rPr lang="en-GB" dirty="0" smtClean="0"/>
              <a:t>level </a:t>
            </a:r>
            <a:r>
              <a:rPr lang="en-GB" dirty="0" smtClean="0"/>
              <a:t>commitment</a:t>
            </a:r>
            <a:endParaRPr lang="en-GB" dirty="0" smtClean="0"/>
          </a:p>
          <a:p>
            <a:pPr lvl="1"/>
            <a:r>
              <a:rPr lang="en-GB" dirty="0" smtClean="0"/>
              <a:t>Differences across government (and levels of government)</a:t>
            </a:r>
          </a:p>
          <a:p>
            <a:pPr lvl="1"/>
            <a:r>
              <a:rPr lang="en-GB" dirty="0" smtClean="0"/>
              <a:t>State vs. non-state actors (NGOs; donors; private sector)</a:t>
            </a:r>
          </a:p>
          <a:p>
            <a:pPr lvl="1"/>
            <a:r>
              <a:rPr lang="en-GB" dirty="0" smtClean="0"/>
              <a:t>‘Ownership’ of REDD+ </a:t>
            </a:r>
            <a:r>
              <a:rPr lang="en-GB" dirty="0" smtClean="0"/>
              <a:t>processes</a:t>
            </a:r>
            <a:endParaRPr lang="en-GB" dirty="0" smtClean="0"/>
          </a:p>
          <a:p>
            <a:pPr lvl="1"/>
            <a:r>
              <a:rPr lang="en-GB" dirty="0" smtClean="0"/>
              <a:t>Long term vision</a:t>
            </a:r>
          </a:p>
          <a:p>
            <a:r>
              <a:rPr lang="en-GB" dirty="0" smtClean="0"/>
              <a:t>Benefit sharing and participation</a:t>
            </a:r>
          </a:p>
          <a:p>
            <a:pPr lvl="1"/>
            <a:r>
              <a:rPr lang="en-GB" dirty="0" smtClean="0"/>
              <a:t>Government vs. non-government structures</a:t>
            </a:r>
          </a:p>
          <a:p>
            <a:pPr lvl="1"/>
            <a:r>
              <a:rPr lang="en-GB" dirty="0" smtClean="0"/>
              <a:t>Level </a:t>
            </a:r>
            <a:r>
              <a:rPr lang="en-GB" dirty="0" smtClean="0"/>
              <a:t>of understanding of benefits (and costs) and sharing</a:t>
            </a:r>
          </a:p>
          <a:p>
            <a:pPr lvl="1"/>
            <a:r>
              <a:rPr lang="en-GB" dirty="0" smtClean="0"/>
              <a:t>Emphasis on forests and PES</a:t>
            </a:r>
          </a:p>
          <a:p>
            <a:pPr lvl="1"/>
            <a:r>
              <a:rPr lang="en-GB" dirty="0" smtClean="0"/>
              <a:t>Representativeness of participatory processes</a:t>
            </a:r>
          </a:p>
          <a:p>
            <a:pPr lvl="1"/>
            <a:r>
              <a:rPr lang="en-GB" dirty="0" smtClean="0"/>
              <a:t>Implementation barriers: politics of land; workable criteria; regulations being followed; investment risks</a:t>
            </a:r>
          </a:p>
          <a:p>
            <a:pPr lvl="1"/>
            <a:endParaRPr lang="en-US" dirty="0" smtClean="0"/>
          </a:p>
        </p:txBody>
      </p:sp>
      <p:sp>
        <p:nvSpPr>
          <p:cNvPr id="4" name="TextBox 3"/>
          <p:cNvSpPr txBox="1"/>
          <p:nvPr/>
        </p:nvSpPr>
        <p:spPr>
          <a:xfrm>
            <a:off x="4639273" y="6550247"/>
            <a:ext cx="4504759" cy="307777"/>
          </a:xfrm>
          <a:prstGeom prst="rect">
            <a:avLst/>
          </a:prstGeom>
          <a:noFill/>
        </p:spPr>
        <p:txBody>
          <a:bodyPr wrap="none" rtlCol="0">
            <a:spAutoFit/>
          </a:bodyPr>
          <a:lstStyle/>
          <a:p>
            <a:r>
              <a:rPr lang="en-GB" sz="1400" dirty="0" smtClean="0"/>
              <a:t>Source: Peskett and Brockhaus 2009; REDD-net 2009</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fontAlgn="auto">
              <a:spcAft>
                <a:spcPts val="0"/>
              </a:spcAft>
              <a:defRPr/>
            </a:pPr>
            <a:r>
              <a:rPr lang="en-GB" dirty="0" smtClean="0"/>
              <a:t>National </a:t>
            </a:r>
            <a:r>
              <a:rPr lang="en-GB" dirty="0" smtClean="0"/>
              <a:t>guidelines </a:t>
            </a:r>
            <a:r>
              <a:rPr lang="en-GB" dirty="0" smtClean="0"/>
              <a:t>and </a:t>
            </a:r>
            <a:r>
              <a:rPr lang="en-GB" dirty="0" smtClean="0"/>
              <a:t>standards</a:t>
            </a:r>
            <a:endParaRPr lang="en-US" dirty="0" smtClean="0"/>
          </a:p>
        </p:txBody>
      </p:sp>
      <p:sp>
        <p:nvSpPr>
          <p:cNvPr id="3" name="Content Placeholder 2"/>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en-GB" dirty="0" smtClean="0"/>
              <a:t>National (procedural) guidelines and standards:</a:t>
            </a:r>
            <a:endParaRPr lang="en-US" dirty="0" smtClean="0"/>
          </a:p>
          <a:p>
            <a:pPr lvl="1" fontAlgn="auto">
              <a:spcAft>
                <a:spcPts val="0"/>
              </a:spcAft>
              <a:buFont typeface="Arial" pitchFamily="34" charset="0"/>
              <a:buChar char="–"/>
              <a:defRPr/>
            </a:pPr>
            <a:r>
              <a:rPr lang="en-US" dirty="0" smtClean="0"/>
              <a:t>Establishing </a:t>
            </a:r>
            <a:r>
              <a:rPr lang="en-US" dirty="0" smtClean="0"/>
              <a:t>public consultation procedures at </a:t>
            </a:r>
            <a:r>
              <a:rPr lang="en-US" dirty="0" smtClean="0"/>
              <a:t>national level</a:t>
            </a:r>
            <a:r>
              <a:rPr lang="en-US" dirty="0" smtClean="0"/>
              <a:t>;</a:t>
            </a:r>
          </a:p>
          <a:p>
            <a:pPr lvl="1" fontAlgn="auto">
              <a:spcAft>
                <a:spcPts val="0"/>
              </a:spcAft>
              <a:buFont typeface="Arial" pitchFamily="34" charset="0"/>
              <a:buChar char="–"/>
              <a:defRPr/>
            </a:pPr>
            <a:r>
              <a:rPr lang="en-US" dirty="0" smtClean="0"/>
              <a:t>Strengthening local </a:t>
            </a:r>
            <a:r>
              <a:rPr lang="en-US" dirty="0" err="1" smtClean="0"/>
              <a:t>organisations</a:t>
            </a:r>
            <a:r>
              <a:rPr lang="en-US" dirty="0" smtClean="0"/>
              <a:t> and groups that represent the interests of IPs and LCs; </a:t>
            </a:r>
          </a:p>
          <a:p>
            <a:pPr lvl="1" fontAlgn="auto">
              <a:spcAft>
                <a:spcPts val="0"/>
              </a:spcAft>
              <a:buFont typeface="Arial" pitchFamily="34" charset="0"/>
              <a:buChar char="–"/>
              <a:defRPr/>
            </a:pPr>
            <a:r>
              <a:rPr lang="en-US" dirty="0" smtClean="0"/>
              <a:t>Training staff in local regulatory and funding agencies; </a:t>
            </a:r>
          </a:p>
          <a:p>
            <a:pPr lvl="1" fontAlgn="auto">
              <a:spcAft>
                <a:spcPts val="0"/>
              </a:spcAft>
              <a:buFont typeface="Arial" pitchFamily="34" charset="0"/>
              <a:buChar char="–"/>
              <a:defRPr/>
            </a:pPr>
            <a:r>
              <a:rPr lang="en-US" dirty="0" smtClean="0"/>
              <a:t>Developing social impact assessments and involving IPs and LCs in assessments. </a:t>
            </a:r>
          </a:p>
          <a:p>
            <a:pPr lvl="1" fontAlgn="auto">
              <a:spcAft>
                <a:spcPts val="0"/>
              </a:spcAft>
              <a:buFont typeface="Arial" pitchFamily="34" charset="0"/>
              <a:buChar char="–"/>
              <a:defRPr/>
            </a:pPr>
            <a:r>
              <a:rPr lang="en-GB" dirty="0" smtClean="0"/>
              <a:t>Civil society advisory </a:t>
            </a:r>
            <a:r>
              <a:rPr lang="en-GB" dirty="0" smtClean="0"/>
              <a:t>boards</a:t>
            </a:r>
            <a:endParaRPr lang="en-GB" dirty="0" smtClean="0"/>
          </a:p>
          <a:p>
            <a:pPr fontAlgn="auto">
              <a:spcAft>
                <a:spcPts val="0"/>
              </a:spcAft>
              <a:buFont typeface="Arial" pitchFamily="34" charset="0"/>
              <a:buChar char="•"/>
              <a:defRPr/>
            </a:pPr>
            <a:r>
              <a:rPr lang="en-GB" dirty="0" smtClean="0"/>
              <a:t>Challenges</a:t>
            </a:r>
            <a:r>
              <a:rPr lang="en-GB" dirty="0" smtClean="0"/>
              <a:t>:</a:t>
            </a:r>
            <a:endParaRPr lang="en-US" dirty="0" smtClean="0"/>
          </a:p>
          <a:p>
            <a:pPr lvl="1" fontAlgn="auto">
              <a:spcAft>
                <a:spcPts val="0"/>
              </a:spcAft>
              <a:buFont typeface="Arial" pitchFamily="34" charset="0"/>
              <a:buChar char="–"/>
              <a:defRPr/>
            </a:pPr>
            <a:r>
              <a:rPr lang="en-US" dirty="0" smtClean="0"/>
              <a:t>Primarily </a:t>
            </a:r>
            <a:r>
              <a:rPr lang="en-US" dirty="0" smtClean="0"/>
              <a:t>procedural</a:t>
            </a:r>
          </a:p>
          <a:p>
            <a:pPr lvl="1" fontAlgn="auto">
              <a:spcAft>
                <a:spcPts val="0"/>
              </a:spcAft>
              <a:buFont typeface="Arial" pitchFamily="34" charset="0"/>
              <a:buChar char="–"/>
              <a:defRPr/>
            </a:pPr>
            <a:r>
              <a:rPr lang="en-GB" dirty="0" smtClean="0"/>
              <a:t>May not be feasible at international level</a:t>
            </a:r>
            <a:endParaRPr lang="en-US" dirty="0" smtClean="0"/>
          </a:p>
          <a:p>
            <a:pPr lvl="1" fontAlgn="auto">
              <a:spcAft>
                <a:spcPts val="0"/>
              </a:spcAft>
              <a:buFont typeface="Arial" pitchFamily="34" charset="0"/>
              <a:buChar char="–"/>
              <a:defRPr/>
            </a:pPr>
            <a:r>
              <a:rPr lang="en-GB" dirty="0" smtClean="0"/>
              <a:t>Level of enforceability (mandatory or voluntary?)</a:t>
            </a:r>
            <a:endParaRPr lang="en-US" dirty="0" smtClean="0"/>
          </a:p>
          <a:p>
            <a:pPr fontAlgn="auto">
              <a:spcAft>
                <a:spcPts val="0"/>
              </a:spcAft>
              <a:buFont typeface="Arial" pitchFamily="34" charset="0"/>
              <a:buChar char="–"/>
              <a:defRPr/>
            </a:pPr>
            <a:endParaRPr lang="en-GB"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t>Design of benefit sharing </a:t>
            </a:r>
            <a:r>
              <a:rPr lang="en-GB" dirty="0" smtClean="0"/>
              <a:t>systems</a:t>
            </a:r>
            <a:endParaRPr lang="en-GB" dirty="0" smtClean="0"/>
          </a:p>
        </p:txBody>
      </p:sp>
      <p:sp>
        <p:nvSpPr>
          <p:cNvPr id="3" name="Content Placeholder 2"/>
          <p:cNvSpPr>
            <a:spLocks noGrp="1"/>
          </p:cNvSpPr>
          <p:nvPr>
            <p:ph idx="1"/>
          </p:nvPr>
        </p:nvSpPr>
        <p:spPr>
          <a:xfrm>
            <a:off x="428596" y="1500174"/>
            <a:ext cx="8715404" cy="5643602"/>
          </a:xfrm>
        </p:spPr>
        <p:txBody>
          <a:bodyPr>
            <a:normAutofit fontScale="55000" lnSpcReduction="20000"/>
          </a:bodyPr>
          <a:lstStyle/>
          <a:p>
            <a:pPr fontAlgn="auto">
              <a:spcAft>
                <a:spcPts val="0"/>
              </a:spcAft>
              <a:buFont typeface="Arial" pitchFamily="34" charset="0"/>
              <a:buChar char="•"/>
              <a:defRPr/>
            </a:pPr>
            <a:endParaRPr lang="en-GB" dirty="0" smtClean="0"/>
          </a:p>
          <a:p>
            <a:pPr fontAlgn="auto">
              <a:spcAft>
                <a:spcPts val="0"/>
              </a:spcAft>
              <a:buFont typeface="Arial" pitchFamily="34" charset="0"/>
              <a:buChar char="•"/>
              <a:defRPr/>
            </a:pPr>
            <a:r>
              <a:rPr lang="en-GB" dirty="0" smtClean="0"/>
              <a:t>Recognition of rights and benefits in national legislation:</a:t>
            </a:r>
          </a:p>
          <a:p>
            <a:pPr marL="742950" lvl="2" indent="-342900" fontAlgn="auto">
              <a:spcAft>
                <a:spcPts val="0"/>
              </a:spcAft>
              <a:buFont typeface="Arial" pitchFamily="34" charset="0"/>
              <a:buChar char="•"/>
              <a:defRPr/>
            </a:pPr>
            <a:r>
              <a:rPr lang="en-GB" sz="2900" dirty="0" smtClean="0"/>
              <a:t>Recognition of ecosystem service rights in national legislation. (e.g., Costa Rica)</a:t>
            </a:r>
          </a:p>
          <a:p>
            <a:pPr marL="742950" lvl="2" indent="-342900" fontAlgn="auto">
              <a:spcAft>
                <a:spcPts val="0"/>
              </a:spcAft>
              <a:buFont typeface="Arial" pitchFamily="34" charset="0"/>
              <a:buChar char="•"/>
              <a:defRPr/>
            </a:pPr>
            <a:r>
              <a:rPr lang="en-GB" sz="2900" dirty="0" smtClean="0"/>
              <a:t>Specifying benefit types in national legislation, e.g., revenue sharing rules (e.g., as in Indonesian regulations), </a:t>
            </a:r>
            <a:r>
              <a:rPr lang="en-US" sz="2900" dirty="0" smtClean="0"/>
              <a:t>subsidies or tax credits, local development projects, loans, </a:t>
            </a:r>
            <a:endParaRPr lang="en-GB" sz="2900" dirty="0" smtClean="0"/>
          </a:p>
          <a:p>
            <a:pPr marL="742950" lvl="2" indent="-342900" fontAlgn="auto">
              <a:spcAft>
                <a:spcPts val="0"/>
              </a:spcAft>
              <a:buFont typeface="Arial" pitchFamily="34" charset="0"/>
              <a:buChar char="•"/>
              <a:defRPr/>
            </a:pPr>
            <a:r>
              <a:rPr lang="en-GB" sz="2900" dirty="0" smtClean="0"/>
              <a:t>Criteria for prioritising smaller landowners (e.g., CR &lt;300Ha but &gt;2Ha); exemption of indigenous territories from complying with land ownership regulations (e.g. CR); </a:t>
            </a:r>
          </a:p>
          <a:p>
            <a:pPr marL="742950" lvl="2" indent="-342900" fontAlgn="auto">
              <a:spcAft>
                <a:spcPts val="0"/>
              </a:spcAft>
              <a:buFont typeface="Arial" pitchFamily="34" charset="0"/>
              <a:buChar char="•"/>
              <a:defRPr/>
            </a:pPr>
            <a:r>
              <a:rPr lang="en-GB" sz="2900" dirty="0" smtClean="0"/>
              <a:t>Participation in monitoring, reporting and verification systems</a:t>
            </a:r>
          </a:p>
          <a:p>
            <a:pPr fontAlgn="auto">
              <a:spcAft>
                <a:spcPts val="0"/>
              </a:spcAft>
              <a:buFont typeface="Arial" pitchFamily="34" charset="0"/>
              <a:buChar char="•"/>
              <a:defRPr/>
            </a:pPr>
            <a:r>
              <a:rPr lang="en-GB" dirty="0" smtClean="0"/>
              <a:t>Transparency</a:t>
            </a:r>
          </a:p>
          <a:p>
            <a:pPr marL="742950" lvl="2" indent="-342900" fontAlgn="auto">
              <a:spcAft>
                <a:spcPts val="0"/>
              </a:spcAft>
              <a:buFont typeface="Arial" pitchFamily="34" charset="0"/>
              <a:buChar char="•"/>
              <a:defRPr/>
            </a:pPr>
            <a:r>
              <a:rPr lang="en-GB" sz="2900" dirty="0" smtClean="0"/>
              <a:t>Revenue transparency mechanisms , e.g., through </a:t>
            </a:r>
            <a:r>
              <a:rPr lang="en-US" sz="2900" dirty="0" smtClean="0"/>
              <a:t>(1) citizen and parliamentary oversight, (2) clear guidelines on expenditure, and (3) public disclosure of external audits</a:t>
            </a:r>
            <a:endParaRPr lang="en-GB" sz="2900" dirty="0" smtClean="0"/>
          </a:p>
          <a:p>
            <a:pPr lvl="0" fontAlgn="auto">
              <a:spcAft>
                <a:spcPts val="0"/>
              </a:spcAft>
              <a:buFont typeface="Arial" pitchFamily="34" charset="0"/>
              <a:buChar char="•"/>
              <a:defRPr/>
            </a:pPr>
            <a:r>
              <a:rPr lang="en-GB" dirty="0" smtClean="0">
                <a:solidFill>
                  <a:srgbClr val="000000"/>
                </a:solidFill>
              </a:rPr>
              <a:t>Enforcement and </a:t>
            </a:r>
            <a:r>
              <a:rPr lang="en-GB" sz="3300" dirty="0" smtClean="0">
                <a:solidFill>
                  <a:srgbClr val="000000"/>
                </a:solidFill>
              </a:rPr>
              <a:t>dispute resolution</a:t>
            </a:r>
            <a:endParaRPr lang="en-GB" sz="3300" dirty="0" smtClean="0"/>
          </a:p>
          <a:p>
            <a:pPr lvl="1" fontAlgn="auto">
              <a:spcAft>
                <a:spcPts val="0"/>
              </a:spcAft>
              <a:buFont typeface="Arial" pitchFamily="34" charset="0"/>
              <a:buChar char="–"/>
              <a:defRPr/>
            </a:pPr>
            <a:r>
              <a:rPr lang="en-GB" sz="2900" dirty="0" smtClean="0"/>
              <a:t>Strengthening regulatory structures (e.g., </a:t>
            </a:r>
            <a:r>
              <a:rPr lang="en-GB" sz="2900" dirty="0" err="1" smtClean="0"/>
              <a:t>env</a:t>
            </a:r>
            <a:r>
              <a:rPr lang="en-GB" sz="2900" dirty="0" smtClean="0"/>
              <a:t> and social impact assessment)</a:t>
            </a:r>
          </a:p>
          <a:p>
            <a:pPr lvl="1" fontAlgn="auto">
              <a:spcAft>
                <a:spcPts val="0"/>
              </a:spcAft>
              <a:buFont typeface="Arial" pitchFamily="34" charset="0"/>
              <a:buChar char="–"/>
              <a:defRPr/>
            </a:pPr>
            <a:r>
              <a:rPr lang="en-GB" sz="2900" dirty="0" smtClean="0"/>
              <a:t>Support for intermediaries/collective action (e.g., bundling</a:t>
            </a:r>
            <a:r>
              <a:rPr lang="en-GB" sz="2900" dirty="0" smtClean="0"/>
              <a:t>)</a:t>
            </a:r>
          </a:p>
          <a:p>
            <a:pPr lvl="1" fontAlgn="auto">
              <a:spcAft>
                <a:spcPts val="0"/>
              </a:spcAft>
              <a:buFont typeface="Arial" pitchFamily="34" charset="0"/>
              <a:buChar char="•"/>
              <a:defRPr/>
            </a:pPr>
            <a:r>
              <a:rPr lang="en-GB" sz="3100" dirty="0" smtClean="0">
                <a:solidFill>
                  <a:srgbClr val="000000"/>
                </a:solidFill>
                <a:ea typeface="+mn-ea"/>
                <a:cs typeface="+mn-cs"/>
              </a:rPr>
              <a:t>(e.g., World Bank Safeguards</a:t>
            </a:r>
            <a:r>
              <a:rPr lang="en-GB" sz="3100" dirty="0" smtClean="0">
                <a:solidFill>
                  <a:srgbClr val="000000"/>
                </a:solidFill>
                <a:ea typeface="+mn-ea"/>
                <a:cs typeface="+mn-cs"/>
              </a:rPr>
              <a:t>)</a:t>
            </a:r>
            <a:endParaRPr lang="en-GB" sz="2900" dirty="0" smtClean="0"/>
          </a:p>
          <a:p>
            <a:pPr lvl="1" fontAlgn="auto">
              <a:spcAft>
                <a:spcPts val="0"/>
              </a:spcAft>
              <a:buNone/>
              <a:defRPr/>
            </a:pPr>
            <a:endParaRPr lang="en-GB" dirty="0" smtClean="0"/>
          </a:p>
          <a:p>
            <a:pPr fontAlgn="auto">
              <a:spcAft>
                <a:spcPts val="0"/>
              </a:spcAft>
              <a:buFont typeface="Arial" pitchFamily="34" charset="0"/>
              <a:buChar char="•"/>
              <a:defRPr/>
            </a:pPr>
            <a:r>
              <a:rPr lang="en-GB" dirty="0" smtClean="0"/>
              <a:t>Challenges:</a:t>
            </a:r>
          </a:p>
          <a:p>
            <a:pPr lvl="1" fontAlgn="auto">
              <a:spcAft>
                <a:spcPts val="0"/>
              </a:spcAft>
              <a:buFont typeface="Arial" pitchFamily="34" charset="0"/>
              <a:buChar char="–"/>
              <a:defRPr/>
            </a:pPr>
            <a:r>
              <a:rPr lang="en-GB" sz="2900" dirty="0" smtClean="0"/>
              <a:t>Perverse effects of participatory approaches (e.g., strengthened enforcement)</a:t>
            </a:r>
          </a:p>
          <a:p>
            <a:pPr lvl="1" fontAlgn="auto">
              <a:spcAft>
                <a:spcPts val="0"/>
              </a:spcAft>
              <a:buFont typeface="Arial" pitchFamily="34" charset="0"/>
              <a:buChar char="–"/>
              <a:defRPr/>
            </a:pPr>
            <a:r>
              <a:rPr lang="en-GB" sz="2900" dirty="0" smtClean="0"/>
              <a:t>Targeting </a:t>
            </a:r>
            <a:r>
              <a:rPr lang="en-GB" sz="2900" dirty="0" smtClean="0"/>
              <a:t>the poorer community members</a:t>
            </a:r>
          </a:p>
          <a:p>
            <a:pPr lvl="1" fontAlgn="auto">
              <a:spcAft>
                <a:spcPts val="0"/>
              </a:spcAft>
              <a:buFont typeface="Arial" pitchFamily="34" charset="0"/>
              <a:buChar char="–"/>
              <a:defRPr/>
            </a:pPr>
            <a:r>
              <a:rPr lang="en-GB" sz="2900" dirty="0" smtClean="0"/>
              <a:t>Viability of alternative livelihood </a:t>
            </a:r>
            <a:r>
              <a:rPr lang="en-GB" sz="2900" dirty="0" smtClean="0"/>
              <a:t>strategies</a:t>
            </a:r>
          </a:p>
          <a:p>
            <a:pPr lvl="1"/>
            <a:r>
              <a:rPr lang="en-GB" sz="3300" dirty="0" smtClean="0">
                <a:solidFill>
                  <a:srgbClr val="000000"/>
                </a:solidFill>
              </a:rPr>
              <a:t>Lack of data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‘Mainstreaming’ </a:t>
            </a:r>
            <a:r>
              <a:rPr lang="en-GB" dirty="0" smtClean="0"/>
              <a:t>REDD+</a:t>
            </a:r>
            <a:r>
              <a:rPr lang="en-GB" dirty="0" smtClean="0"/>
              <a:t> </a:t>
            </a:r>
            <a:endParaRPr lang="en-US" dirty="0"/>
          </a:p>
        </p:txBody>
      </p:sp>
      <p:sp>
        <p:nvSpPr>
          <p:cNvPr id="3" name="Content Placeholder 2"/>
          <p:cNvSpPr>
            <a:spLocks noGrp="1"/>
          </p:cNvSpPr>
          <p:nvPr>
            <p:ph idx="1"/>
          </p:nvPr>
        </p:nvSpPr>
        <p:spPr>
          <a:xfrm>
            <a:off x="457200" y="2060575"/>
            <a:ext cx="8686800" cy="4065588"/>
          </a:xfrm>
        </p:spPr>
        <p:txBody>
          <a:bodyPr>
            <a:normAutofit fontScale="62500" lnSpcReduction="20000"/>
          </a:bodyPr>
          <a:lstStyle/>
          <a:p>
            <a:pPr fontAlgn="auto">
              <a:spcAft>
                <a:spcPts val="0"/>
              </a:spcAft>
              <a:buFont typeface="Arial" pitchFamily="34" charset="0"/>
              <a:buChar char="•"/>
              <a:defRPr/>
            </a:pPr>
            <a:r>
              <a:rPr lang="en-GB" dirty="0" smtClean="0"/>
              <a:t>Aligning with other development strategies </a:t>
            </a:r>
            <a:r>
              <a:rPr lang="en-US" dirty="0" smtClean="0"/>
              <a:t>(Bass 2009)</a:t>
            </a:r>
            <a:r>
              <a:rPr lang="en-GB" dirty="0" smtClean="0"/>
              <a:t>:</a:t>
            </a:r>
          </a:p>
          <a:p>
            <a:pPr lvl="1"/>
            <a:r>
              <a:rPr lang="en-GB" dirty="0" smtClean="0"/>
              <a:t>Entry points in policy cycles (esp. concerning </a:t>
            </a:r>
            <a:r>
              <a:rPr lang="en-US" dirty="0" smtClean="0"/>
              <a:t>safeguards, prioritization and investment choices)</a:t>
            </a:r>
          </a:p>
          <a:p>
            <a:pPr lvl="1"/>
            <a:r>
              <a:rPr lang="en-US" dirty="0" smtClean="0"/>
              <a:t>Drivers with resources and vision to act (e.g., finance and planning ministries where these are concerned about critical </a:t>
            </a:r>
            <a:r>
              <a:rPr lang="en-US" dirty="0" err="1" smtClean="0"/>
              <a:t>prioritisation</a:t>
            </a:r>
            <a:r>
              <a:rPr lang="en-US" dirty="0" smtClean="0"/>
              <a:t> questions of budget and policy)</a:t>
            </a:r>
          </a:p>
          <a:p>
            <a:pPr lvl="1"/>
            <a:r>
              <a:rPr lang="en-US" dirty="0" smtClean="0"/>
              <a:t>Continuous </a:t>
            </a:r>
            <a:r>
              <a:rPr lang="en-US" dirty="0" smtClean="0"/>
              <a:t>improvement </a:t>
            </a:r>
            <a:r>
              <a:rPr lang="en-US" dirty="0" smtClean="0"/>
              <a:t>approach</a:t>
            </a:r>
            <a:endParaRPr lang="en-GB" dirty="0" smtClean="0"/>
          </a:p>
          <a:p>
            <a:pPr lvl="1"/>
            <a:r>
              <a:rPr lang="en-GB" dirty="0" smtClean="0"/>
              <a:t>Linking to other key sectors (e.g., agriculture and minerals</a:t>
            </a:r>
            <a:r>
              <a:rPr lang="en-GB" dirty="0" smtClean="0"/>
              <a:t>)</a:t>
            </a:r>
          </a:p>
          <a:p>
            <a:pPr lvl="1">
              <a:buNone/>
            </a:pPr>
            <a:endParaRPr lang="en-GB" dirty="0" smtClean="0"/>
          </a:p>
          <a:p>
            <a:r>
              <a:rPr lang="en-GB" dirty="0" smtClean="0"/>
              <a:t>Challenges:</a:t>
            </a:r>
          </a:p>
          <a:p>
            <a:pPr lvl="1"/>
            <a:r>
              <a:rPr lang="en-GB" dirty="0" smtClean="0"/>
              <a:t>Political commitment towards REDD+</a:t>
            </a:r>
          </a:p>
          <a:p>
            <a:pPr lvl="1"/>
            <a:r>
              <a:rPr lang="en-GB" dirty="0" smtClean="0"/>
              <a:t>Overcoming </a:t>
            </a:r>
            <a:r>
              <a:rPr lang="en-GB" dirty="0" smtClean="0"/>
              <a:t>potentially competing more </a:t>
            </a:r>
            <a:r>
              <a:rPr lang="en-GB" dirty="0" smtClean="0"/>
              <a:t>mainstream development strategies</a:t>
            </a:r>
          </a:p>
          <a:p>
            <a:pPr lvl="1"/>
            <a:r>
              <a:rPr lang="en-GB" dirty="0" smtClean="0"/>
              <a:t>Ensuring that development strategies are pro-poor</a:t>
            </a:r>
          </a:p>
          <a:p>
            <a:pPr lvl="1"/>
            <a:r>
              <a:rPr lang="en-GB" sz="2900" dirty="0" smtClean="0"/>
              <a:t>Breadth of vision</a:t>
            </a:r>
          </a:p>
          <a:p>
            <a:pPr lvl="1"/>
            <a:r>
              <a:rPr lang="en-GB" sz="2900" dirty="0" smtClean="0"/>
              <a:t>Time horizons</a:t>
            </a:r>
            <a:endParaRPr lang="en-GB" sz="2900"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Recommendations</a:t>
            </a:r>
            <a:endParaRPr lang="en-US" dirty="0"/>
          </a:p>
        </p:txBody>
      </p:sp>
      <p:sp>
        <p:nvSpPr>
          <p:cNvPr id="3" name="Content Placeholder 2"/>
          <p:cNvSpPr>
            <a:spLocks noGrp="1"/>
          </p:cNvSpPr>
          <p:nvPr>
            <p:ph idx="1"/>
          </p:nvPr>
        </p:nvSpPr>
        <p:spPr>
          <a:xfrm>
            <a:off x="428596" y="2500306"/>
            <a:ext cx="8229600" cy="4065588"/>
          </a:xfrm>
        </p:spPr>
        <p:txBody>
          <a:bodyPr/>
          <a:lstStyle/>
          <a:p>
            <a:r>
              <a:rPr lang="en-GB" dirty="0" smtClean="0"/>
              <a:t>Get the balance right: time horizons; breadth of REDD+; what is funded; links to performance</a:t>
            </a:r>
          </a:p>
          <a:p>
            <a:r>
              <a:rPr lang="en-GB" dirty="0" smtClean="0"/>
              <a:t>Make sure tools are used: Existing experience; </a:t>
            </a:r>
            <a:r>
              <a:rPr lang="en-GB" dirty="0" smtClean="0"/>
              <a:t>core principles</a:t>
            </a:r>
            <a:endParaRPr lang="en-GB" dirty="0" smtClean="0"/>
          </a:p>
          <a:p>
            <a:endParaRPr lang="en-GB"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715016"/>
            <a:ext cx="8229600" cy="1143009"/>
          </a:xfrm>
        </p:spPr>
        <p:txBody>
          <a:bodyPr>
            <a:normAutofit fontScale="55000" lnSpcReduction="20000"/>
          </a:bodyPr>
          <a:lstStyle/>
          <a:p>
            <a:pPr algn="ctr">
              <a:buNone/>
            </a:pPr>
            <a:r>
              <a:rPr lang="en-GB" dirty="0" smtClean="0"/>
              <a:t>Thank you</a:t>
            </a:r>
          </a:p>
          <a:p>
            <a:pPr algn="ctr">
              <a:buNone/>
            </a:pPr>
            <a:r>
              <a:rPr lang="en-GB" dirty="0" smtClean="0"/>
              <a:t>Leo </a:t>
            </a:r>
            <a:r>
              <a:rPr lang="en-GB" dirty="0" smtClean="0"/>
              <a:t>Peskett </a:t>
            </a:r>
            <a:r>
              <a:rPr lang="en-GB" dirty="0" smtClean="0">
                <a:hlinkClick r:id="rId3"/>
              </a:rPr>
              <a:t>l.peskett@odi.org.uk</a:t>
            </a:r>
            <a:r>
              <a:rPr lang="en-GB" dirty="0" smtClean="0"/>
              <a:t> </a:t>
            </a:r>
          </a:p>
          <a:p>
            <a:pPr algn="ctr">
              <a:buNone/>
            </a:pPr>
            <a:r>
              <a:rPr lang="en-GB" dirty="0" smtClean="0">
                <a:hlinkClick r:id="rId4"/>
              </a:rPr>
              <a:t>www.odi.org.uk/ccef</a:t>
            </a:r>
            <a:endParaRPr lang="en-GB" dirty="0" smtClean="0"/>
          </a:p>
          <a:p>
            <a:pPr algn="ctr">
              <a:buNone/>
            </a:pPr>
            <a:r>
              <a:rPr lang="en-GB" dirty="0" smtClean="0">
                <a:hlinkClick r:id="rId5"/>
              </a:rPr>
              <a:t>www.redd-net.org</a:t>
            </a:r>
            <a:r>
              <a:rPr lang="en-GB" dirty="0" smtClean="0"/>
              <a:t> </a:t>
            </a:r>
          </a:p>
          <a:p>
            <a:endParaRPr lang="en-US" dirty="0"/>
          </a:p>
        </p:txBody>
      </p:sp>
      <p:pic>
        <p:nvPicPr>
          <p:cNvPr id="1026" name="Picture 2"/>
          <p:cNvPicPr>
            <a:picLocks noChangeAspect="1" noChangeArrowheads="1"/>
          </p:cNvPicPr>
          <p:nvPr/>
        </p:nvPicPr>
        <p:blipFill>
          <a:blip r:embed="rId6" cstate="print"/>
          <a:srcRect/>
          <a:stretch>
            <a:fillRect/>
          </a:stretch>
        </p:blipFill>
        <p:spPr bwMode="auto">
          <a:xfrm>
            <a:off x="0" y="-24"/>
            <a:ext cx="9144000" cy="57150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13533</TotalTime>
  <Words>1543</Words>
  <Application>Microsoft Office PowerPoint</Application>
  <PresentationFormat>On-screen Show (4:3)</PresentationFormat>
  <Paragraphs>181</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Custom Design</vt:lpstr>
      <vt:lpstr>Linking REDD+, broader sustainable development and good governance </vt:lpstr>
      <vt:lpstr>Overview</vt:lpstr>
      <vt:lpstr>How are ‘international’ and ‘national’ REDD+ linked to ‘local’ livelihoods?</vt:lpstr>
      <vt:lpstr>REDD+ realities: the challenges</vt:lpstr>
      <vt:lpstr>National guidelines and standards</vt:lpstr>
      <vt:lpstr>Design of benefit sharing systems</vt:lpstr>
      <vt:lpstr>‘Mainstreaming’ REDD+ </vt:lpstr>
      <vt:lpstr>Recommendations</vt:lpstr>
      <vt:lpstr>Slide 9</vt:lpstr>
    </vt:vector>
  </TitlesOfParts>
  <Company>ODI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Overseas Development Institute</dc:title>
  <dc:creator>pleask</dc:creator>
  <cp:lastModifiedBy>Leo Peskett</cp:lastModifiedBy>
  <cp:revision>59</cp:revision>
  <cp:lastPrinted>2006-04-07T10:19:46Z</cp:lastPrinted>
  <dcterms:created xsi:type="dcterms:W3CDTF">2005-03-09T15:16:31Z</dcterms:created>
  <dcterms:modified xsi:type="dcterms:W3CDTF">2009-12-13T01:01:23Z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roved">
    <vt:lpwstr>0</vt:lpwstr>
  </property>
  <property fmtid="{D5CDD505-2E9C-101B-9397-08002B2CF9AE}" pid="3" name="Theme">
    <vt:lpwstr/>
  </property>
  <property fmtid="{D5CDD505-2E9C-101B-9397-08002B2CF9AE}" pid="4" name="Key">
    <vt:lpwstr>0</vt:lpwstr>
  </property>
  <property fmtid="{D5CDD505-2E9C-101B-9397-08002B2CF9AE}" pid="5" name="Category0">
    <vt:lpwstr>Outputs</vt:lpwstr>
  </property>
  <property fmtid="{D5CDD505-2E9C-101B-9397-08002B2CF9AE}" pid="6" name="Category 2">
    <vt:lpwstr>General</vt:lpwstr>
  </property>
  <property fmtid="{D5CDD505-2E9C-101B-9397-08002B2CF9AE}" pid="7" name="Audience">
    <vt:lpwstr>1</vt:lpwstr>
  </property>
  <property fmtid="{D5CDD505-2E9C-101B-9397-08002B2CF9AE}" pid="8" name="Description0">
    <vt:lpwstr>Powerpoint template for staff</vt:lpwstr>
  </property>
  <property fmtid="{D5CDD505-2E9C-101B-9397-08002B2CF9AE}" pid="9" name="Source">
    <vt:lpwstr>Staff</vt:lpwstr>
  </property>
  <property fmtid="{D5CDD505-2E9C-101B-9397-08002B2CF9AE}" pid="10" name="Status">
    <vt:lpwstr>Final</vt:lpwstr>
  </property>
  <property fmtid="{D5CDD505-2E9C-101B-9397-08002B2CF9AE}" pid="11" name="World Region">
    <vt:lpwstr>(none)</vt:lpwstr>
  </property>
  <property fmtid="{D5CDD505-2E9C-101B-9397-08002B2CF9AE}" pid="12" name="Country">
    <vt:lpwstr>(none)</vt:lpwstr>
  </property>
</Properties>
</file>