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  <p:sldMasterId id="2147483726" r:id="rId2"/>
    <p:sldMasterId id="2147483738" r:id="rId3"/>
    <p:sldMasterId id="2147483750" r:id="rId4"/>
  </p:sldMasterIdLst>
  <p:notesMasterIdLst>
    <p:notesMasterId r:id="rId17"/>
  </p:notesMasterIdLst>
  <p:handoutMasterIdLst>
    <p:handoutMasterId r:id="rId18"/>
  </p:handoutMasterIdLst>
  <p:sldIdLst>
    <p:sldId id="331" r:id="rId5"/>
    <p:sldId id="344" r:id="rId6"/>
    <p:sldId id="303" r:id="rId7"/>
    <p:sldId id="257" r:id="rId8"/>
    <p:sldId id="343" r:id="rId9"/>
    <p:sldId id="345" r:id="rId10"/>
    <p:sldId id="346" r:id="rId11"/>
    <p:sldId id="347" r:id="rId12"/>
    <p:sldId id="351" r:id="rId13"/>
    <p:sldId id="348" r:id="rId14"/>
    <p:sldId id="349" r:id="rId15"/>
    <p:sldId id="35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becca Carman" initials="R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E3E"/>
    <a:srgbClr val="3D75A7"/>
    <a:srgbClr val="70C139"/>
    <a:srgbClr val="FBAA19"/>
    <a:srgbClr val="003399"/>
    <a:srgbClr val="0C0F8E"/>
    <a:srgbClr val="CEED33"/>
    <a:srgbClr val="B4EF31"/>
    <a:srgbClr val="CCCC66"/>
    <a:srgbClr val="33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2" autoAdjust="0"/>
    <p:restoredTop sz="72833" autoAdjust="0"/>
  </p:normalViewPr>
  <p:slideViewPr>
    <p:cSldViewPr>
      <p:cViewPr varScale="1">
        <p:scale>
          <a:sx n="81" d="100"/>
          <a:sy n="81" d="100"/>
        </p:scale>
        <p:origin x="-186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118" y="27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llison.towle\AppData\Roaming\Microsoft\Excel\LECB%20Country%20Project%20Overview%20(15%20March%202013)%20(version%202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pieChart>
        <c:varyColors val="1"/>
        <c:ser>
          <c:idx val="0"/>
          <c:order val="0"/>
          <c:cat>
            <c:strRef>
              <c:f>Sheet1!$B$4:$B$6</c:f>
              <c:strCache>
                <c:ptCount val="3"/>
                <c:pt idx="0">
                  <c:v>Public</c:v>
                </c:pt>
                <c:pt idx="1">
                  <c:v>Both with Strong Emphasis on Industry</c:v>
                </c:pt>
                <c:pt idx="2">
                  <c:v>Both with Strong Emphasis on Public</c:v>
                </c:pt>
              </c:strCache>
            </c:strRef>
          </c:cat>
          <c:val>
            <c:numRef>
              <c:f>Sheet1!$C$4:$C$6</c:f>
              <c:numCache>
                <c:formatCode>General</c:formatCode>
                <c:ptCount val="3"/>
                <c:pt idx="0">
                  <c:v>13</c:v>
                </c:pt>
                <c:pt idx="1">
                  <c:v>5</c:v>
                </c:pt>
                <c:pt idx="2">
                  <c:v>8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0.66275098425196854"/>
          <c:y val="0.61139884300176761"/>
          <c:w val="0.32266568241469851"/>
          <c:h val="0.38860115699823239"/>
        </c:manualLayout>
      </c:layout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Sector Selection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NAMAs!$D$21:$D$28</c:f>
              <c:strCache>
                <c:ptCount val="8"/>
                <c:pt idx="0">
                  <c:v>Energy</c:v>
                </c:pt>
                <c:pt idx="1">
                  <c:v>Transport</c:v>
                </c:pt>
                <c:pt idx="2">
                  <c:v>Waste</c:v>
                </c:pt>
                <c:pt idx="3">
                  <c:v>Agriculture</c:v>
                </c:pt>
                <c:pt idx="4">
                  <c:v>LUCF</c:v>
                </c:pt>
                <c:pt idx="5">
                  <c:v>Industry</c:v>
                </c:pt>
                <c:pt idx="6">
                  <c:v>Mines</c:v>
                </c:pt>
                <c:pt idx="7">
                  <c:v>Housing/construction</c:v>
                </c:pt>
              </c:strCache>
            </c:strRef>
          </c:cat>
          <c:val>
            <c:numRef>
              <c:f>NAMAs!$E$21:$E$28</c:f>
              <c:numCache>
                <c:formatCode>General</c:formatCode>
                <c:ptCount val="8"/>
                <c:pt idx="0">
                  <c:v>13</c:v>
                </c:pt>
                <c:pt idx="1">
                  <c:v>12</c:v>
                </c:pt>
                <c:pt idx="2">
                  <c:v>7</c:v>
                </c:pt>
                <c:pt idx="3">
                  <c:v>9</c:v>
                </c:pt>
                <c:pt idx="4">
                  <c:v>3</c:v>
                </c:pt>
                <c:pt idx="5">
                  <c:v>12</c:v>
                </c:pt>
                <c:pt idx="6">
                  <c:v>4</c:v>
                </c:pt>
                <c:pt idx="7">
                  <c:v>5</c:v>
                </c:pt>
              </c:numCache>
            </c:numRef>
          </c:val>
        </c:ser>
        <c:axId val="105041920"/>
        <c:axId val="105043456"/>
      </c:barChart>
      <c:catAx>
        <c:axId val="105041920"/>
        <c:scaling>
          <c:orientation val="minMax"/>
        </c:scaling>
        <c:axPos val="b"/>
        <c:majorTickMark val="none"/>
        <c:tickLblPos val="nextTo"/>
        <c:crossAx val="105043456"/>
        <c:crosses val="autoZero"/>
        <c:auto val="1"/>
        <c:lblAlgn val="ctr"/>
        <c:lblOffset val="100"/>
      </c:catAx>
      <c:valAx>
        <c:axId val="105043456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one"/>
        <c:crossAx val="105041920"/>
        <c:crosses val="autoZero"/>
        <c:crossBetween val="between"/>
      </c:valAx>
    </c:plotArea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8" charset="0"/>
              </a:defRPr>
            </a:lvl1pPr>
          </a:lstStyle>
          <a:p>
            <a:pPr>
              <a:defRPr/>
            </a:pPr>
            <a:fld id="{D2B702DB-7445-48C4-A3AE-5A4854F13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02078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8" charset="0"/>
              </a:defRPr>
            </a:lvl1pPr>
          </a:lstStyle>
          <a:p>
            <a:pPr>
              <a:defRPr/>
            </a:pPr>
            <a:fld id="{5FD545FE-666D-4A55-BAA0-25FA862F5F58}" type="datetimeFigureOut">
              <a:rPr lang="en-US"/>
              <a:pPr>
                <a:defRPr/>
              </a:pPr>
              <a:t>6/25/2013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8" charset="0"/>
              </a:defRPr>
            </a:lvl1pPr>
          </a:lstStyle>
          <a:p>
            <a:pPr>
              <a:defRPr/>
            </a:pPr>
            <a:fld id="{EA3B4CFC-0F83-49DD-BE0B-9BE2A0644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2653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0FF9E-276C-4A01-9913-FD0B8DC967E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E0569-5279-4D40-A5DB-342023754314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E0569-5279-4D40-A5DB-342023754314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E0569-5279-4D40-A5DB-342023754314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E695296-7A7E-40BA-B9BA-EC026ED1B72B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01638" lvl="1" indent="-400050">
              <a:spcBef>
                <a:spcPts val="600"/>
              </a:spcBef>
              <a:defRPr/>
            </a:pPr>
            <a:endParaRPr lang="en-US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D9932A9-9CAB-433A-8020-CB29D0947FB5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1F8CDC5-6D53-49FB-BAF6-F5A60DAC3B30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1F8CDC5-6D53-49FB-BAF6-F5A60DAC3B30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68C0AFD-5EE4-40C0-B3FA-16A8F9ED8653}" type="slidenum">
              <a:rPr lang="en-US" smtClean="0">
                <a:latin typeface="Times New Roman" pitchFamily="18" charset="0"/>
              </a:rPr>
              <a:pPr/>
              <a:t>6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6292BC-39C4-4B07-AB6D-E00CAE2AB09C}" type="slidenum">
              <a:rPr lang="en-US" smtClean="0">
                <a:latin typeface="Times New Roman" pitchFamily="18" charset="0"/>
              </a:rPr>
              <a:pPr/>
              <a:t>7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501B5F-1BC2-435C-9AAB-8793991A8E67}" type="slidenum">
              <a:rPr lang="en-US" smtClean="0">
                <a:latin typeface="Times New Roman" pitchFamily="18" charset="0"/>
              </a:rPr>
              <a:pPr/>
              <a:t>8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501B5F-1BC2-435C-9AAB-8793991A8E67}" type="slidenum">
              <a:rPr lang="en-US" smtClean="0">
                <a:latin typeface="Times New Roman" pitchFamily="18" charset="0"/>
              </a:rPr>
              <a:pPr/>
              <a:t>9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"/>
            <a:ext cx="2362199" cy="6009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686154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724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7199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0030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4140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1334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84007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546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371600"/>
            <a:ext cx="8382000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2625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4082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43374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63386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369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057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2156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5056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91801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828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14644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49441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1959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32336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5063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7244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7199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0030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41402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133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84007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54606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26254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40827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12" y="392991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43374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6/25/2013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633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1371600"/>
            <a:ext cx="8382000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A9252-2B43-4465-B978-924E6978F29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C2CEB-E165-4855-8D1C-53137A8341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28600"/>
            <a:ext cx="2362199" cy="6009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6/25/2013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08636"/>
            <a:ext cx="1864785" cy="54864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 flipV="1">
            <a:off x="-10885" y="2"/>
            <a:ext cx="9154886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457200" y="1286256"/>
            <a:ext cx="8229600" cy="914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0839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1273EF2-3846-4EE4-8945-D4DD53CBC62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6/25/2013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45470E9-CD58-4B1E-AD27-812AEDC7ECF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06" y="457200"/>
            <a:ext cx="1645920" cy="4842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 flipV="1">
            <a:off x="0" y="2"/>
            <a:ext cx="9144000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295654"/>
            <a:ext cx="9143998" cy="9144"/>
          </a:xfrm>
          <a:prstGeom prst="rect">
            <a:avLst/>
          </a:prstGeom>
          <a:solidFill>
            <a:srgbClr val="FF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09860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8BB7F6A-2867-439C-9A4D-2FD0E495E445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6/25/2013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F837113-2F3E-4400-9792-506CD95B94E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08636"/>
            <a:ext cx="1864785" cy="548640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 flipV="1">
            <a:off x="-10885" y="2"/>
            <a:ext cx="9154886" cy="2285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457200" y="1286256"/>
            <a:ext cx="8229600" cy="914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457201"/>
            <a:ext cx="1371600" cy="71648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005328"/>
            <a:ext cx="9144001" cy="31480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0839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png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hyperlink" Target="http://www.eea.europa.eu/eu-flag.gif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imberly.todd@undp.org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Relationship Id="rId4" Type="http://schemas.openxmlformats.org/officeDocument/2006/relationships/hyperlink" Target="http://www.un-redd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1" y="228599"/>
            <a:ext cx="786058" cy="1611725"/>
          </a:xfrm>
          <a:prstGeom prst="rect">
            <a:avLst/>
          </a:prstGeom>
        </p:spPr>
      </p:pic>
      <p:pic>
        <p:nvPicPr>
          <p:cNvPr id="19" name="Picture 6" descr="Afficher l'image en taille réell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43400" y="5224068"/>
            <a:ext cx="10191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German BMU Logo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0" y="5181600"/>
            <a:ext cx="2057400" cy="88681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57200"/>
            <a:ext cx="2667000" cy="678492"/>
          </a:xfrm>
          <a:prstGeom prst="rect">
            <a:avLst/>
          </a:prstGeom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256212" y="6297759"/>
            <a:ext cx="38877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1600" b="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04800" y="1828800"/>
            <a:ext cx="8458200" cy="0"/>
          </a:xfrm>
          <a:prstGeom prst="line">
            <a:avLst/>
          </a:prstGeom>
          <a:ln>
            <a:solidFill>
              <a:srgbClr val="3D75A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04800" y="4876800"/>
            <a:ext cx="8458200" cy="0"/>
          </a:xfrm>
          <a:prstGeom prst="line">
            <a:avLst/>
          </a:prstGeom>
          <a:ln>
            <a:solidFill>
              <a:srgbClr val="3D75A7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457200" y="1752600"/>
            <a:ext cx="8458200" cy="6032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200" b="1" dirty="0">
                <a:solidFill>
                  <a:srgbClr val="3D75A7"/>
                </a:solidFill>
                <a:latin typeface="Calibri" pitchFamily="34" charset="0"/>
              </a:rPr>
              <a:t>LOW EMISSION CAPACITY BUILDING PROGRAMME: </a:t>
            </a:r>
            <a:br>
              <a:rPr lang="en-US" sz="3200" b="1" dirty="0">
                <a:solidFill>
                  <a:srgbClr val="3D75A7"/>
                </a:solidFill>
                <a:latin typeface="Calibri" pitchFamily="34" charset="0"/>
              </a:rPr>
            </a:br>
            <a:r>
              <a:rPr lang="en-US" b="1" dirty="0">
                <a:solidFill>
                  <a:srgbClr val="3D75A7"/>
                </a:solidFill>
                <a:latin typeface="Calibri" pitchFamily="34" charset="0"/>
              </a:rPr>
              <a:t>A global initiative to support mitigation </a:t>
            </a:r>
            <a:r>
              <a:rPr lang="en-US" b="1" dirty="0" smtClean="0">
                <a:solidFill>
                  <a:srgbClr val="3D75A7"/>
                </a:solidFill>
                <a:latin typeface="Calibri" pitchFamily="34" charset="0"/>
              </a:rPr>
              <a:t>actions</a:t>
            </a:r>
          </a:p>
          <a:p>
            <a:pPr algn="ctr" eaLnBrk="0" hangingPunct="0">
              <a:defRPr/>
            </a:pPr>
            <a:endParaRPr lang="en-US" sz="1800" b="1" dirty="0" smtClean="0">
              <a:solidFill>
                <a:srgbClr val="BCCE3E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800" b="1" dirty="0" smtClean="0">
                <a:solidFill>
                  <a:srgbClr val="BCCE3E"/>
                </a:solidFill>
                <a:latin typeface="Calibri" pitchFamily="34" charset="0"/>
              </a:rPr>
              <a:t>Kimberly Todd, UNDP/UN-REDD</a:t>
            </a:r>
          </a:p>
          <a:p>
            <a:pPr algn="ctr" eaLnBrk="0" hangingPunct="0">
              <a:defRPr/>
            </a:pPr>
            <a:r>
              <a:rPr lang="en-US" sz="1800" b="1" dirty="0" smtClean="0">
                <a:solidFill>
                  <a:srgbClr val="BCCE3E"/>
                </a:solidFill>
                <a:latin typeface="Calibri" pitchFamily="34" charset="0"/>
              </a:rPr>
              <a:t>(on behalf of UNDP-LECB Global Support Team)</a:t>
            </a:r>
          </a:p>
          <a:p>
            <a:pPr algn="ctr" eaLnBrk="0" hangingPunct="0">
              <a:defRPr/>
            </a:pPr>
            <a:endParaRPr lang="en-US" sz="2000" b="1" dirty="0" smtClean="0">
              <a:solidFill>
                <a:srgbClr val="BCCE3E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r>
              <a:rPr lang="en-US" sz="1800" b="1" dirty="0" smtClean="0">
                <a:solidFill>
                  <a:srgbClr val="BCCE3E"/>
                </a:solidFill>
                <a:latin typeface="Calibri" pitchFamily="34" charset="0"/>
              </a:rPr>
              <a:t>Latin American Workshop on National GHG Inventories Systems</a:t>
            </a:r>
          </a:p>
          <a:p>
            <a:pPr algn="ctr" eaLnBrk="0" hangingPunct="0">
              <a:defRPr/>
            </a:pPr>
            <a:r>
              <a:rPr lang="en-US" sz="1800" b="1" dirty="0" smtClean="0">
                <a:solidFill>
                  <a:srgbClr val="BCCE3E"/>
                </a:solidFill>
                <a:latin typeface="Calibri" pitchFamily="34" charset="0"/>
              </a:rPr>
              <a:t>15 – 17 May, Santiago, Chile</a:t>
            </a:r>
          </a:p>
          <a:p>
            <a:pPr algn="ctr" eaLnBrk="0" hangingPunct="0">
              <a:defRPr/>
            </a:pPr>
            <a:endParaRPr lang="en-US" sz="2000" b="1" dirty="0" smtClean="0">
              <a:solidFill>
                <a:srgbClr val="BCCE3E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2000" b="1" dirty="0" smtClean="0">
              <a:solidFill>
                <a:srgbClr val="BCCE3E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2000" b="1" dirty="0" smtClean="0">
              <a:solidFill>
                <a:srgbClr val="BCCE3E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2000" b="1" dirty="0" smtClean="0">
              <a:solidFill>
                <a:srgbClr val="BCCE3E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b="1" dirty="0" smtClean="0">
              <a:solidFill>
                <a:srgbClr val="BCCE3E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b="1" dirty="0" smtClean="0">
              <a:solidFill>
                <a:srgbClr val="BCCE3E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2800" b="1" dirty="0">
              <a:solidFill>
                <a:srgbClr val="BCCE3E"/>
              </a:solidFill>
              <a:latin typeface="Calibri" pitchFamily="34" charset="0"/>
            </a:endParaRPr>
          </a:p>
          <a:p>
            <a:pPr algn="ctr" eaLnBrk="0" hangingPunct="0">
              <a:defRPr/>
            </a:pPr>
            <a:endParaRPr lang="en-US" sz="2800" b="1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05600" y="5181600"/>
            <a:ext cx="14287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2286000" y="227483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 smtClean="0"/>
          </a:p>
          <a:p>
            <a:r>
              <a:rPr lang="en-US" b="1" dirty="0" smtClean="0"/>
              <a:t>	</a:t>
            </a:r>
          </a:p>
        </p:txBody>
      </p:sp>
    </p:spTree>
    <p:extLst>
      <p:ext uri="{BB962C8B-B14F-4D97-AF65-F5344CB8AC3E}">
        <p14:creationId xmlns="" xmlns:p14="http://schemas.microsoft.com/office/powerpoint/2010/main" val="35180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GHG Inventory Support</a:t>
            </a:r>
            <a:br>
              <a:rPr lang="en-US" sz="3600" b="1" dirty="0" smtClean="0">
                <a:solidFill>
                  <a:schemeClr val="tx2"/>
                </a:solidFill>
              </a:rPr>
            </a:br>
            <a:r>
              <a:rPr lang="en-US" sz="3600" b="1" dirty="0" smtClean="0">
                <a:solidFill>
                  <a:schemeClr val="tx2"/>
                </a:solidFill>
              </a:rPr>
              <a:t>under UN-REDD </a:t>
            </a:r>
            <a:br>
              <a:rPr lang="en-US" sz="3600" b="1" dirty="0" smtClean="0">
                <a:solidFill>
                  <a:schemeClr val="tx2"/>
                </a:solidFill>
              </a:rPr>
            </a:b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b="1" dirty="0" smtClean="0"/>
              <a:t>Outcome 1:  REDD+ countries have systems and capacities to develop and implement MRV and monitoring</a:t>
            </a: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Technical support to country-level implementation and capacity development</a:t>
            </a:r>
          </a:p>
          <a:p>
            <a:pPr lvl="1"/>
            <a:endParaRPr lang="en-US" sz="2000" i="1" dirty="0" smtClean="0"/>
          </a:p>
          <a:p>
            <a:pPr lvl="1"/>
            <a:r>
              <a:rPr lang="en-US" sz="2000" i="1" dirty="0" smtClean="0"/>
              <a:t>Provide training and tools to countries to improve capacity for operation of sustainable GHG inventory systems and preparation of comprehensive GHG inventories, in collaboration </a:t>
            </a:r>
            <a:r>
              <a:rPr lang="en-US" sz="2000" b="1" i="1" dirty="0" smtClean="0"/>
              <a:t>with related internal  </a:t>
            </a:r>
            <a:r>
              <a:rPr lang="en-US" sz="2000" b="1" i="1" dirty="0" err="1" smtClean="0"/>
              <a:t>programmes</a:t>
            </a:r>
            <a:r>
              <a:rPr lang="en-US" sz="2000" b="1" i="1" dirty="0" smtClean="0"/>
              <a:t> and external partners</a:t>
            </a:r>
            <a:r>
              <a:rPr lang="en-US" sz="2000" i="1" dirty="0" smtClean="0"/>
              <a:t>, where applicable</a:t>
            </a:r>
          </a:p>
          <a:p>
            <a:pPr lvl="1"/>
            <a:endParaRPr lang="en-US" sz="2000" i="1" dirty="0" smtClean="0"/>
          </a:p>
          <a:p>
            <a:pPr lvl="1"/>
            <a:r>
              <a:rPr lang="en-US" sz="2000" i="1" dirty="0" smtClean="0"/>
              <a:t>Provide technical backstopping for UN-REDD partner countries preparing National GHG inventories as part of National Communications</a:t>
            </a:r>
            <a:r>
              <a:rPr lang="en-US" sz="2000" b="1" i="1" dirty="0" smtClean="0"/>
              <a:t>, in collaboration with related internal </a:t>
            </a:r>
            <a:r>
              <a:rPr lang="en-US" sz="2000" b="1" i="1" dirty="0" err="1" smtClean="0"/>
              <a:t>programmes</a:t>
            </a:r>
            <a:endParaRPr lang="en-US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/>
            </a:r>
            <a:br>
              <a:rPr lang="en-US" sz="3600" b="1" dirty="0" smtClean="0">
                <a:solidFill>
                  <a:schemeClr val="tx2"/>
                </a:solidFill>
              </a:rPr>
            </a:br>
            <a:r>
              <a:rPr lang="en-US" sz="3600" b="1" dirty="0" smtClean="0">
                <a:solidFill>
                  <a:schemeClr val="tx2"/>
                </a:solidFill>
              </a:rPr>
              <a:t>Recent Examples </a:t>
            </a:r>
            <a:br>
              <a:rPr lang="en-US" sz="3600" b="1" dirty="0" smtClean="0">
                <a:solidFill>
                  <a:schemeClr val="tx2"/>
                </a:solidFill>
              </a:rPr>
            </a:br>
            <a:r>
              <a:rPr lang="en-US" sz="3600" b="1" dirty="0" smtClean="0">
                <a:solidFill>
                  <a:schemeClr val="tx2"/>
                </a:solidFill>
              </a:rPr>
              <a:t>of GHG Inventory Activities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75091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400"/>
              </a:spcBef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AFOLU GHG Inventory kick-off in Ecuador (18 – 21 March 2013)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Joint effort across agencies and initiatives: UN-REDD, FAO-MICCA, UNDP/LECB (FOCAM) CD-REDD to support capacity development on GHG inventory implementation with focus on AFOLU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Starting to facilitate the national GHG inventory system </a:t>
            </a:r>
          </a:p>
          <a:p>
            <a:pPr lvl="2">
              <a:spcBef>
                <a:spcPts val="400"/>
              </a:spcBef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Identify core AFOLU team across ministries, institutions </a:t>
            </a:r>
          </a:p>
          <a:p>
            <a:pPr lvl="2">
              <a:spcBef>
                <a:spcPts val="400"/>
              </a:spcBef>
            </a:pP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Consideration of available data and institutional/procedural arrangements needed to access and compile this for the GHG inventory</a:t>
            </a:r>
          </a:p>
          <a:p>
            <a:pPr lvl="1">
              <a:spcBef>
                <a:spcPts val="400"/>
              </a:spcBef>
            </a:pP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</a:endParaRPr>
          </a:p>
          <a:p>
            <a:pPr>
              <a:spcBef>
                <a:spcPts val="400"/>
              </a:spcBef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UNDP/US EPA Webinar (10 April 2013)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Audience: LECB/UN-REDD countries in Africa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Presented </a:t>
            </a:r>
            <a:r>
              <a:rPr lang="en-US" sz="2400" dirty="0" smtClean="0"/>
              <a:t>the US AID/US EPA’s 2011 Template Workbook: </a:t>
            </a:r>
            <a:r>
              <a:rPr lang="en-US" sz="2400" i="1" dirty="0" smtClean="0"/>
              <a:t>Developing a National Greenhouse Gas Inventory System </a:t>
            </a:r>
            <a:r>
              <a:rPr lang="en-US" sz="2400" dirty="0" smtClean="0"/>
              <a:t>and the Excel-based Key Category Analysis (KCA) tool</a:t>
            </a: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</a:endParaRPr>
          </a:p>
          <a:p>
            <a:pPr lvl="1">
              <a:spcBef>
                <a:spcPts val="400"/>
              </a:spcBef>
              <a:buNone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6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1371600"/>
            <a:ext cx="9144000" cy="3581400"/>
          </a:xfrm>
        </p:spPr>
        <p:txBody>
          <a:bodyPr>
            <a:normAutofit fontScale="85000" lnSpcReduction="20000"/>
          </a:bodyPr>
          <a:lstStyle/>
          <a:p>
            <a:endParaRPr lang="en-US" b="1" dirty="0" smtClean="0">
              <a:solidFill>
                <a:schemeClr val="tx1"/>
              </a:solidFill>
              <a:latin typeface="Frutiger Linotype" pitchFamily="34" charset="0"/>
            </a:endParaRPr>
          </a:p>
          <a:p>
            <a:endParaRPr lang="en-US" sz="2400" dirty="0" smtClean="0">
              <a:solidFill>
                <a:schemeClr val="tx1"/>
              </a:solidFill>
              <a:latin typeface="Helvetica" pitchFamily="34" charset="0"/>
            </a:endParaRPr>
          </a:p>
          <a:p>
            <a:r>
              <a:rPr lang="en-US" sz="5800" b="1" dirty="0">
                <a:solidFill>
                  <a:schemeClr val="tx1"/>
                </a:solidFill>
                <a:latin typeface="Helvetica" pitchFamily="34" charset="0"/>
              </a:rPr>
              <a:t>Thank You</a:t>
            </a:r>
          </a:p>
          <a:p>
            <a:endParaRPr lang="en-US" sz="2400" dirty="0">
              <a:solidFill>
                <a:schemeClr val="tx1"/>
              </a:solidFill>
              <a:latin typeface="Helvetica" pitchFamily="34" charset="0"/>
            </a:endParaRPr>
          </a:p>
          <a:p>
            <a:endParaRPr lang="en-US" sz="2400" dirty="0" smtClean="0">
              <a:solidFill>
                <a:schemeClr val="tx1"/>
              </a:solidFill>
              <a:latin typeface="Helvetica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Helvetica" pitchFamily="34" charset="0"/>
              </a:rPr>
              <a:t>Kimberly Todd</a:t>
            </a:r>
            <a:endParaRPr lang="en-US" sz="1600" dirty="0" smtClean="0">
              <a:solidFill>
                <a:schemeClr val="tx1"/>
              </a:solidFill>
              <a:latin typeface="Helvetica" pitchFamily="34" charset="0"/>
            </a:endParaRPr>
          </a:p>
          <a:p>
            <a:endParaRPr lang="en-US" sz="1600" dirty="0" smtClean="0">
              <a:solidFill>
                <a:schemeClr val="tx1"/>
              </a:solidFill>
              <a:latin typeface="Helvetica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Helvetica" pitchFamily="34" charset="0"/>
                <a:hlinkClick r:id="rId3"/>
              </a:rPr>
              <a:t>Kimberly.todd@undp.org</a:t>
            </a:r>
            <a:r>
              <a:rPr lang="en-US" sz="2400" dirty="0" smtClean="0">
                <a:solidFill>
                  <a:schemeClr val="tx1"/>
                </a:solidFill>
                <a:latin typeface="Helvetica" pitchFamily="34" charset="0"/>
              </a:rPr>
              <a:t> </a:t>
            </a:r>
            <a:endParaRPr lang="en-US" sz="1800" dirty="0" smtClean="0">
              <a:solidFill>
                <a:schemeClr val="tx1"/>
              </a:solidFill>
              <a:latin typeface="Helvetica" pitchFamily="34" charset="0"/>
            </a:endParaRPr>
          </a:p>
          <a:p>
            <a:r>
              <a:rPr lang="en-US" sz="1600" dirty="0" smtClean="0">
                <a:latin typeface="Helvetica" pitchFamily="34" charset="0"/>
                <a:hlinkClick r:id="rId4"/>
              </a:rPr>
              <a:t/>
            </a:r>
            <a:br>
              <a:rPr lang="en-US" sz="1600" dirty="0" smtClean="0">
                <a:latin typeface="Helvetica" pitchFamily="34" charset="0"/>
                <a:hlinkClick r:id="rId4"/>
              </a:rPr>
            </a:br>
            <a:r>
              <a:rPr lang="en-US" sz="1600" dirty="0" smtClean="0">
                <a:solidFill>
                  <a:schemeClr val="tx1"/>
                </a:solidFill>
                <a:latin typeface="Helvetica" pitchFamily="34" charset="0"/>
              </a:rPr>
              <a:t>Website: </a:t>
            </a:r>
            <a:r>
              <a:rPr lang="en-US" sz="1600" dirty="0" smtClean="0">
                <a:latin typeface="Helvetica" pitchFamily="34" charset="0"/>
                <a:hlinkClick r:id="rId4"/>
              </a:rPr>
              <a:t>http://www.un-redd.org</a:t>
            </a:r>
            <a:endParaRPr lang="en-US" sz="1600" dirty="0">
              <a:solidFill>
                <a:schemeClr val="tx1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2027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533400"/>
            <a:ext cx="641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dirty="0" smtClean="0">
                <a:solidFill>
                  <a:srgbClr val="BCCE3E"/>
                </a:solidFill>
                <a:latin typeface="Calibri" pitchFamily="34" charset="0"/>
              </a:rPr>
              <a:t>Programme Basics</a:t>
            </a:r>
            <a:endParaRPr lang="en-US" sz="3200" b="1" dirty="0">
              <a:solidFill>
                <a:srgbClr val="BCCE3E"/>
              </a:solidFill>
              <a:latin typeface="Calibri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04800" y="1295400"/>
            <a:ext cx="83820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91440" bIns="91440">
            <a:spAutoFit/>
          </a:bodyPr>
          <a:lstStyle/>
          <a:p>
            <a:pPr eaLnBrk="0" hangingPunct="0">
              <a:defRPr/>
            </a:pPr>
            <a:r>
              <a:rPr lang="en-GB" b="1" dirty="0">
                <a:solidFill>
                  <a:srgbClr val="3D75A7"/>
                </a:solidFill>
                <a:latin typeface="Calibri" pitchFamily="34" charset="0"/>
              </a:rPr>
              <a:t>Objective:</a:t>
            </a:r>
            <a:r>
              <a:rPr lang="en-GB" dirty="0">
                <a:solidFill>
                  <a:srgbClr val="3D75A7"/>
                </a:solidFill>
                <a:latin typeface="Calibri" pitchFamily="34" charset="0"/>
              </a:rPr>
              <a:t>  Build capacities to design and implement Low Emission Development Strategies and national mitigation actions in the public and/or </a:t>
            </a:r>
            <a:r>
              <a:rPr lang="en-GB" dirty="0" smtClean="0">
                <a:solidFill>
                  <a:srgbClr val="3D75A7"/>
                </a:solidFill>
                <a:latin typeface="Calibri" pitchFamily="34" charset="0"/>
              </a:rPr>
              <a:t>private-industrial sectors.</a:t>
            </a:r>
          </a:p>
          <a:p>
            <a:pPr eaLnBrk="0" hangingPunct="0">
              <a:defRPr/>
            </a:pPr>
            <a:endParaRPr lang="en-GB" sz="1000" dirty="0" smtClean="0">
              <a:solidFill>
                <a:srgbClr val="3D75A7"/>
              </a:solidFill>
              <a:latin typeface="Calibri" pitchFamily="34" charset="0"/>
            </a:endParaRPr>
          </a:p>
          <a:p>
            <a:pPr eaLnBrk="0" hangingPunct="0">
              <a:defRPr/>
            </a:pPr>
            <a:r>
              <a:rPr lang="en-GB" dirty="0" smtClean="0">
                <a:solidFill>
                  <a:srgbClr val="3D75A7"/>
                </a:solidFill>
                <a:latin typeface="Calibri" pitchFamily="34" charset="0"/>
              </a:rPr>
              <a:t>Embedded in UNDP Low Emission, Climate Resilient Development Strategies Team. </a:t>
            </a:r>
            <a:endParaRPr lang="en-GB" dirty="0">
              <a:solidFill>
                <a:srgbClr val="3D75A7"/>
              </a:solidFill>
              <a:latin typeface="Calibri" pitchFamily="34" charset="0"/>
            </a:endParaRPr>
          </a:p>
          <a:p>
            <a:pPr eaLnBrk="0" hangingPunct="0">
              <a:defRPr/>
            </a:pPr>
            <a:endParaRPr lang="en-GB" sz="1000" dirty="0">
              <a:solidFill>
                <a:srgbClr val="3D75A7"/>
              </a:solidFill>
              <a:latin typeface="Calibri" pitchFamily="34" charset="0"/>
            </a:endParaRPr>
          </a:p>
          <a:p>
            <a:pPr eaLnBrk="0" hangingPunct="0">
              <a:defRPr/>
            </a:pPr>
            <a:r>
              <a:rPr lang="en-GB" b="1" dirty="0">
                <a:solidFill>
                  <a:srgbClr val="3D75A7"/>
                </a:solidFill>
                <a:latin typeface="Calibri" pitchFamily="34" charset="0"/>
              </a:rPr>
              <a:t>Programme components:</a:t>
            </a:r>
          </a:p>
          <a:p>
            <a:pPr eaLnBrk="0" hangingPunct="0">
              <a:defRPr/>
            </a:pPr>
            <a:endParaRPr lang="en-GB" sz="1000" dirty="0">
              <a:solidFill>
                <a:srgbClr val="3D75A7"/>
              </a:solidFill>
              <a:latin typeface="Calibri" pitchFamily="34" charset="0"/>
            </a:endParaRPr>
          </a:p>
          <a:p>
            <a:pPr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dirty="0">
                <a:solidFill>
                  <a:srgbClr val="3D75A7"/>
                </a:solidFill>
                <a:latin typeface="Calibri" pitchFamily="34" charset="0"/>
              </a:rPr>
              <a:t>  GHG inventory management systems</a:t>
            </a:r>
          </a:p>
          <a:p>
            <a:pPr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dirty="0">
                <a:solidFill>
                  <a:srgbClr val="3D75A7"/>
                </a:solidFill>
                <a:latin typeface="Calibri" pitchFamily="34" charset="0"/>
              </a:rPr>
              <a:t>  Nationally Appropriate Mitigation Actions (NAMAs)</a:t>
            </a:r>
          </a:p>
          <a:p>
            <a:pPr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dirty="0">
                <a:solidFill>
                  <a:srgbClr val="3D75A7"/>
                </a:solidFill>
                <a:latin typeface="Calibri" pitchFamily="34" charset="0"/>
              </a:rPr>
              <a:t>  Low-Emission Development Strategies (LEDS)</a:t>
            </a:r>
          </a:p>
          <a:p>
            <a:pPr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dirty="0">
                <a:solidFill>
                  <a:srgbClr val="3D75A7"/>
                </a:solidFill>
                <a:latin typeface="Calibri" pitchFamily="34" charset="0"/>
              </a:rPr>
              <a:t>  Measurement, Reporting and Verification (MRV)</a:t>
            </a:r>
          </a:p>
          <a:p>
            <a:pPr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dirty="0">
                <a:solidFill>
                  <a:srgbClr val="3D75A7"/>
                </a:solidFill>
                <a:latin typeface="Calibri" pitchFamily="34" charset="0"/>
              </a:rPr>
              <a:t>  Mitigation actions in selected industries</a:t>
            </a: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 flipH="1">
            <a:off x="304800" y="1143000"/>
            <a:ext cx="8077200" cy="0"/>
          </a:xfrm>
          <a:prstGeom prst="line">
            <a:avLst/>
          </a:prstGeom>
          <a:noFill/>
          <a:ln w="25400">
            <a:solidFill>
              <a:srgbClr val="3D75A7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304800" y="15240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81000" y="394335"/>
            <a:ext cx="548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rgbClr val="BCCE3E"/>
                </a:solidFill>
                <a:latin typeface="Calibri" pitchFamily="34" charset="0"/>
              </a:rPr>
              <a:t>Programme Basics</a:t>
            </a:r>
            <a:endParaRPr lang="en-US" sz="3200" b="1" dirty="0">
              <a:solidFill>
                <a:srgbClr val="BCCE3E"/>
              </a:solidFill>
              <a:latin typeface="Calibri" pitchFamily="34" charset="0"/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381000" y="990600"/>
            <a:ext cx="8458200" cy="0"/>
          </a:xfrm>
          <a:prstGeom prst="line">
            <a:avLst/>
          </a:prstGeom>
          <a:noFill/>
          <a:ln w="25400">
            <a:solidFill>
              <a:srgbClr val="3D75A7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381000" y="1191075"/>
          <a:ext cx="8534400" cy="4643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990600"/>
                <a:gridCol w="914400"/>
                <a:gridCol w="914400"/>
                <a:gridCol w="1219200"/>
                <a:gridCol w="1295400"/>
              </a:tblGrid>
              <a:tr h="511717">
                <a:tc>
                  <a:txBody>
                    <a:bodyPr/>
                    <a:lstStyle/>
                    <a:p>
                      <a:r>
                        <a:rPr lang="en-US" sz="2200" b="1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Programme Duration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22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72 months </a:t>
                      </a:r>
                      <a:r>
                        <a:rPr lang="en-US" sz="18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(1 Jan 2011 – 31 Dec 2016) 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1717">
                <a:tc>
                  <a:txBody>
                    <a:bodyPr/>
                    <a:lstStyle/>
                    <a:p>
                      <a:r>
                        <a:rPr lang="en-US" sz="2200" b="1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Total number of countries 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22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25 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13780">
                <a:tc rowSpan="2">
                  <a:txBody>
                    <a:bodyPr/>
                    <a:lstStyle/>
                    <a:p>
                      <a:r>
                        <a:rPr lang="en-US" sz="2200" b="1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Geographic</a:t>
                      </a:r>
                      <a:r>
                        <a:rPr lang="en-US" sz="2200" b="1" kern="12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Scope/ C</a:t>
                      </a:r>
                      <a:r>
                        <a:rPr lang="en-US" sz="2200" b="1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ountry Distribution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Asia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Africa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LAC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Arab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States</a:t>
                      </a:r>
                      <a:endParaRPr lang="en-US" sz="22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Europe/</a:t>
                      </a:r>
                    </a:p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CIS</a:t>
                      </a:r>
                      <a:endParaRPr lang="en-US" sz="22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</a:tr>
              <a:tr h="5117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7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6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8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3</a:t>
                      </a:r>
                      <a:endParaRPr lang="en-US" sz="22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1</a:t>
                      </a:r>
                      <a:endParaRPr lang="en-US" sz="220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</a:tr>
              <a:tr h="511717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Phase</a:t>
                      </a:r>
                      <a:r>
                        <a:rPr lang="en-US" sz="2200" b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I Countries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2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Argentina, Chile, China, Colombia, DRC, Ecuador, Egypt, Kenya, Mexico, Morocco, Peru, Philippines, Uganda, and Zambia </a:t>
                      </a:r>
                    </a:p>
                  </a:txBody>
                  <a:tcPr>
                    <a:solidFill>
                      <a:srgbClr val="3D75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1717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Phase II Countries</a:t>
                      </a:r>
                      <a:r>
                        <a:rPr lang="en-US" sz="2200" b="1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 </a:t>
                      </a:r>
                      <a:endParaRPr lang="en-US" sz="2200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2200" b="0" kern="1200" dirty="0" smtClean="0">
                          <a:solidFill>
                            <a:schemeClr val="bg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Bhutan, Costa Rica, Ghana, Indonesia, Lebanon, Malaysia, Moldova, Tanzania, Thailand, Trinidad and Tobago, Vietnam </a:t>
                      </a:r>
                      <a:endParaRPr lang="en-US" sz="2200" b="0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3D75A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304800" y="15240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18159" y="551497"/>
            <a:ext cx="55816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rgbClr val="BCCE3E"/>
                </a:solidFill>
                <a:latin typeface="Calibri" pitchFamily="34" charset="0"/>
              </a:rPr>
              <a:t>Programme Basics</a:t>
            </a:r>
            <a:endParaRPr lang="en-US" sz="3200" b="1" dirty="0">
              <a:solidFill>
                <a:srgbClr val="BCCE3E"/>
              </a:solidFill>
              <a:latin typeface="Calibri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1000" y="1219200"/>
            <a:ext cx="8458200" cy="7227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tIns="91440" bIns="91440">
            <a:spAutoFit/>
          </a:bodyPr>
          <a:lstStyle/>
          <a:p>
            <a:pPr marL="350838" indent="-350838" eaLnBrk="0" hangingPunct="0">
              <a:lnSpc>
                <a:spcPct val="150000"/>
              </a:lnSpc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sz="2600" b="1" dirty="0" smtClean="0">
                <a:solidFill>
                  <a:srgbClr val="3D75A7"/>
                </a:solidFill>
                <a:latin typeface="Calibri" pitchFamily="34" charset="0"/>
              </a:rPr>
              <a:t>Geographic Scope</a:t>
            </a:r>
            <a:r>
              <a:rPr lang="en-US" sz="2600" dirty="0" smtClean="0">
                <a:solidFill>
                  <a:srgbClr val="3D75A7"/>
                </a:solidFill>
                <a:latin typeface="Calibri" pitchFamily="34" charset="0"/>
              </a:rPr>
              <a:t>: 25 countries in 5 regions</a:t>
            </a:r>
            <a:endParaRPr lang="en-US" sz="2600" dirty="0">
              <a:solidFill>
                <a:srgbClr val="3D75A7"/>
              </a:solidFill>
              <a:latin typeface="Calibri" pitchFamily="34" charset="0"/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533400" y="1143000"/>
            <a:ext cx="8077200" cy="0"/>
          </a:xfrm>
          <a:prstGeom prst="line">
            <a:avLst/>
          </a:prstGeom>
          <a:noFill/>
          <a:ln w="25400">
            <a:solidFill>
              <a:srgbClr val="3D75A7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2"/>
          <p:cNvSpPr>
            <a:spLocks noChangeShapeType="1"/>
          </p:cNvSpPr>
          <p:nvPr/>
        </p:nvSpPr>
        <p:spPr bwMode="auto">
          <a:xfrm>
            <a:off x="304800" y="13716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685800" y="5410200"/>
            <a:ext cx="2514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China</a:t>
            </a:r>
            <a:r>
              <a:rPr lang="en-US" sz="1600" dirty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en-US" sz="1600" dirty="0" smtClean="0">
                <a:solidFill>
                  <a:schemeClr val="accent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Indonesia, Mexico, Egypt, Argentina </a:t>
            </a:r>
            <a:endParaRPr lang="en-US" sz="1600" dirty="0">
              <a:solidFill>
                <a:schemeClr val="accent2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2" name="TextBox 9"/>
          <p:cNvSpPr txBox="1">
            <a:spLocks noChangeArrowheads="1"/>
          </p:cNvSpPr>
          <p:nvPr/>
        </p:nvSpPr>
        <p:spPr bwMode="auto">
          <a:xfrm>
            <a:off x="228600" y="2133600"/>
            <a:ext cx="2819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70C139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Malaysia, Thailand, Chile</a:t>
            </a:r>
            <a:r>
              <a:rPr lang="en-US" sz="1600" dirty="0">
                <a:solidFill>
                  <a:srgbClr val="70C139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Peru, </a:t>
            </a:r>
            <a:r>
              <a:rPr lang="en-US" sz="1600" dirty="0" smtClean="0">
                <a:solidFill>
                  <a:srgbClr val="70C139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Costa Rica, Vietnam, Morocco, Lebanon</a:t>
            </a:r>
            <a:endParaRPr lang="en-US" sz="1600" dirty="0">
              <a:solidFill>
                <a:srgbClr val="70C139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5943600" y="2286000"/>
            <a:ext cx="2514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3D75A7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DRC, Kenya, </a:t>
            </a:r>
            <a:r>
              <a:rPr lang="en-US" sz="1600" dirty="0" smtClean="0">
                <a:solidFill>
                  <a:srgbClr val="3D75A7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Tanzania, Uganda</a:t>
            </a:r>
            <a:r>
              <a:rPr lang="en-US" sz="1600" dirty="0">
                <a:solidFill>
                  <a:srgbClr val="3D75A7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Zambia, </a:t>
            </a:r>
            <a:r>
              <a:rPr lang="en-US" sz="1600" dirty="0" smtClean="0">
                <a:solidFill>
                  <a:srgbClr val="3D75A7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Bhutan, Philippines</a:t>
            </a:r>
            <a:r>
              <a:rPr lang="en-US" sz="1600" dirty="0">
                <a:solidFill>
                  <a:srgbClr val="3D75A7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Colombia</a:t>
            </a:r>
            <a:r>
              <a:rPr lang="en-US" sz="1600" dirty="0" smtClean="0">
                <a:solidFill>
                  <a:srgbClr val="3D75A7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, Ghana, Ecuador, Moldova, Trinidad and Tobago</a:t>
            </a:r>
            <a:endParaRPr lang="en-US" sz="1400" dirty="0">
              <a:solidFill>
                <a:srgbClr val="3D75A7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aphicFrame>
        <p:nvGraphicFramePr>
          <p:cNvPr id="17" name="Chart 16"/>
          <p:cNvGraphicFramePr/>
          <p:nvPr/>
        </p:nvGraphicFramePr>
        <p:xfrm>
          <a:off x="2133600" y="2209800"/>
          <a:ext cx="60960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304800" y="15240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18159" y="551497"/>
            <a:ext cx="55816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rgbClr val="BCCE3E"/>
                </a:solidFill>
                <a:latin typeface="Calibri" pitchFamily="34" charset="0"/>
              </a:rPr>
              <a:t>Programme Milestones</a:t>
            </a:r>
            <a:endParaRPr lang="en-US" sz="3200" b="1" dirty="0">
              <a:solidFill>
                <a:srgbClr val="BCCE3E"/>
              </a:solidFill>
              <a:latin typeface="Calibri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458200" cy="48013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tIns="91440" bIns="91440">
            <a:spAutoFit/>
          </a:bodyPr>
          <a:lstStyle/>
          <a:p>
            <a:pPr marL="350838" indent="-350838" eaLnBrk="0" hangingPunct="0">
              <a:lnSpc>
                <a:spcPct val="150000"/>
              </a:lnSpc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3D75A7"/>
                </a:solidFill>
                <a:latin typeface="Calibri" pitchFamily="34" charset="0"/>
              </a:rPr>
              <a:t>January 2011 officially </a:t>
            </a:r>
            <a:r>
              <a:rPr lang="en-US" b="1" dirty="0" smtClean="0">
                <a:solidFill>
                  <a:srgbClr val="3D75A7"/>
                </a:solidFill>
                <a:latin typeface="Calibri" pitchFamily="34" charset="0"/>
              </a:rPr>
              <a:t>launched</a:t>
            </a:r>
            <a:r>
              <a:rPr lang="en-US" dirty="0" smtClean="0">
                <a:solidFill>
                  <a:srgbClr val="3D75A7"/>
                </a:solidFill>
                <a:latin typeface="Calibri" pitchFamily="34" charset="0"/>
              </a:rPr>
              <a:t> (Phase I)</a:t>
            </a:r>
            <a:endParaRPr lang="en-US" dirty="0">
              <a:solidFill>
                <a:srgbClr val="3D75A7"/>
              </a:solidFill>
              <a:latin typeface="Calibri" pitchFamily="34" charset="0"/>
            </a:endParaRP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3D75A7"/>
                </a:solidFill>
                <a:latin typeface="Calibri" pitchFamily="34" charset="0"/>
              </a:rPr>
              <a:t>January 2012 </a:t>
            </a:r>
            <a:r>
              <a:rPr lang="en-US" b="1" dirty="0" smtClean="0">
                <a:solidFill>
                  <a:srgbClr val="3D75A7"/>
                </a:solidFill>
                <a:latin typeface="Calibri" pitchFamily="34" charset="0"/>
              </a:rPr>
              <a:t>expanded</a:t>
            </a:r>
            <a:r>
              <a:rPr lang="en-US" dirty="0" smtClean="0">
                <a:solidFill>
                  <a:srgbClr val="3D75A7"/>
                </a:solidFill>
                <a:latin typeface="Calibri" pitchFamily="34" charset="0"/>
              </a:rPr>
              <a:t> to include 10 additional countries thorough additional contributions</a:t>
            </a:r>
            <a:endParaRPr lang="en-US" dirty="0">
              <a:solidFill>
                <a:srgbClr val="3D75A7"/>
              </a:solidFill>
              <a:latin typeface="Calibri" pitchFamily="34" charset="0"/>
            </a:endParaRP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3D75A7"/>
                </a:solidFill>
                <a:latin typeface="Calibri" pitchFamily="34" charset="0"/>
              </a:rPr>
              <a:t>December 2012 additional contributions to provide </a:t>
            </a:r>
            <a:r>
              <a:rPr lang="en-US" b="1" dirty="0" smtClean="0">
                <a:solidFill>
                  <a:srgbClr val="3D75A7"/>
                </a:solidFill>
                <a:latin typeface="Calibri" pitchFamily="34" charset="0"/>
              </a:rPr>
              <a:t>enhanced</a:t>
            </a:r>
            <a:r>
              <a:rPr lang="en-US" dirty="0" smtClean="0">
                <a:solidFill>
                  <a:srgbClr val="3D75A7"/>
                </a:solidFill>
                <a:latin typeface="Calibri" pitchFamily="34" charset="0"/>
              </a:rPr>
              <a:t>  support through NAMA Net and additional funding to countries for new areas of work and more detailed assessment in given areas </a:t>
            </a: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3D75A7"/>
                </a:solidFill>
                <a:latin typeface="Calibri" pitchFamily="34" charset="0"/>
              </a:rPr>
              <a:t>Interim results/progress are expected to be provided on annual basis for lessons learned and identify preliminary findings</a:t>
            </a:r>
          </a:p>
          <a:p>
            <a:pPr marL="350838" indent="-350838" eaLnBrk="0" hangingPunct="0">
              <a:lnSpc>
                <a:spcPct val="150000"/>
              </a:lnSpc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3D75A7"/>
                </a:solidFill>
                <a:latin typeface="Calibri" pitchFamily="34" charset="0"/>
              </a:rPr>
              <a:t>Programme officially ends in 2016</a:t>
            </a:r>
          </a:p>
          <a:p>
            <a:pPr marL="350838" indent="-350838" eaLnBrk="0" hangingPunct="0">
              <a:lnSpc>
                <a:spcPct val="150000"/>
              </a:lnSpc>
              <a:buClr>
                <a:srgbClr val="70C139"/>
              </a:buCl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3D75A7"/>
              </a:solidFill>
              <a:latin typeface="Calibri" pitchFamily="34" charset="0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457200" y="1143000"/>
            <a:ext cx="8458200" cy="0"/>
          </a:xfrm>
          <a:prstGeom prst="line">
            <a:avLst/>
          </a:prstGeom>
          <a:noFill/>
          <a:ln w="25400">
            <a:solidFill>
              <a:srgbClr val="3D75A7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304800" y="15240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81000" y="381000"/>
            <a:ext cx="657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dirty="0">
                <a:solidFill>
                  <a:srgbClr val="92D050"/>
                </a:solidFill>
                <a:latin typeface="Calibri" pitchFamily="34" charset="0"/>
              </a:rPr>
              <a:t>Global Support Team offers support via:</a:t>
            </a:r>
          </a:p>
        </p:txBody>
      </p:sp>
      <p:sp>
        <p:nvSpPr>
          <p:cNvPr id="5125" name="Rectangle 8"/>
          <p:cNvSpPr>
            <a:spLocks noChangeArrowheads="1"/>
          </p:cNvSpPr>
          <p:nvPr/>
        </p:nvSpPr>
        <p:spPr bwMode="auto">
          <a:xfrm>
            <a:off x="457200" y="1143000"/>
            <a:ext cx="7924800" cy="5447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Clr>
                <a:srgbClr val="70C139"/>
              </a:buClr>
              <a:defRPr/>
            </a:pPr>
            <a:r>
              <a:rPr lang="en-US" dirty="0">
                <a:solidFill>
                  <a:srgbClr val="003399"/>
                </a:solidFill>
                <a:latin typeface="+mj-lt"/>
              </a:rPr>
              <a:t> </a:t>
            </a:r>
            <a:r>
              <a:rPr lang="en-GB" b="1" dirty="0" smtClean="0">
                <a:solidFill>
                  <a:srgbClr val="3D75A7"/>
                </a:solidFill>
                <a:latin typeface="+mj-lt"/>
              </a:rPr>
              <a:t>Support to countries and programme management</a:t>
            </a:r>
          </a:p>
          <a:p>
            <a:pPr marL="342900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200" dirty="0" smtClean="0">
                <a:solidFill>
                  <a:srgbClr val="3D75A7"/>
                </a:solidFill>
                <a:latin typeface="+mj-lt"/>
              </a:rPr>
              <a:t>Global support unit: Four staff (manager, two technical specialists and KM analyst), located at UNDP HQ in New York</a:t>
            </a:r>
          </a:p>
          <a:p>
            <a:pPr marL="342900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200" dirty="0" smtClean="0">
                <a:solidFill>
                  <a:srgbClr val="3D75A7"/>
                </a:solidFill>
                <a:latin typeface="+mj-lt"/>
              </a:rPr>
              <a:t>UNDP Regional Service Centres: LAC, Africa, Asia</a:t>
            </a:r>
          </a:p>
          <a:p>
            <a:pPr marL="342900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200" dirty="0" smtClean="0">
                <a:solidFill>
                  <a:srgbClr val="3D75A7"/>
                </a:solidFill>
                <a:latin typeface="+mj-lt"/>
              </a:rPr>
              <a:t>UNDP country offices</a:t>
            </a:r>
          </a:p>
          <a:p>
            <a:pPr marL="342900" indent="-342900" eaLnBrk="0" hangingPunct="0">
              <a:lnSpc>
                <a:spcPct val="150000"/>
              </a:lnSpc>
              <a:buClr>
                <a:srgbClr val="70C139"/>
              </a:buClr>
              <a:defRPr/>
            </a:pPr>
            <a:r>
              <a:rPr lang="en-US" b="1" dirty="0" smtClean="0">
                <a:solidFill>
                  <a:srgbClr val="3D75A7"/>
                </a:solidFill>
                <a:latin typeface="+mj-lt"/>
              </a:rPr>
              <a:t>Types of support </a:t>
            </a:r>
          </a:p>
          <a:p>
            <a:pPr marL="342900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sz="2200" dirty="0" smtClean="0">
                <a:solidFill>
                  <a:srgbClr val="3D75A7"/>
                </a:solidFill>
                <a:latin typeface="+mj-lt"/>
              </a:rPr>
              <a:t>Targeted </a:t>
            </a:r>
            <a:r>
              <a:rPr lang="en-US" sz="2200" dirty="0">
                <a:solidFill>
                  <a:srgbClr val="3D75A7"/>
                </a:solidFill>
                <a:latin typeface="+mj-lt"/>
              </a:rPr>
              <a:t>backstopping (in-country and on-line</a:t>
            </a:r>
            <a:r>
              <a:rPr lang="en-US" sz="2200" dirty="0" smtClean="0">
                <a:solidFill>
                  <a:srgbClr val="3D75A7"/>
                </a:solidFill>
                <a:latin typeface="+mj-lt"/>
              </a:rPr>
              <a:t>)</a:t>
            </a:r>
            <a:endParaRPr lang="en-US" sz="2200" dirty="0">
              <a:solidFill>
                <a:srgbClr val="3D75A7"/>
              </a:solidFill>
              <a:latin typeface="+mj-lt"/>
            </a:endParaRPr>
          </a:p>
          <a:p>
            <a:pPr marL="342900" lvl="1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sz="2200" dirty="0" smtClean="0">
                <a:solidFill>
                  <a:srgbClr val="3D75A7"/>
                </a:solidFill>
                <a:latin typeface="+mj-lt"/>
              </a:rPr>
              <a:t>Sharing </a:t>
            </a:r>
            <a:r>
              <a:rPr lang="en-US" sz="2200" dirty="0">
                <a:solidFill>
                  <a:srgbClr val="3D75A7"/>
                </a:solidFill>
                <a:latin typeface="+mj-lt"/>
              </a:rPr>
              <a:t>of best practices and lessons learned</a:t>
            </a:r>
          </a:p>
          <a:p>
            <a:pPr marL="342900" lvl="1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sz="2200" dirty="0" smtClean="0">
                <a:solidFill>
                  <a:srgbClr val="3D75A7"/>
                </a:solidFill>
                <a:latin typeface="+mj-lt"/>
              </a:rPr>
              <a:t>Roster </a:t>
            </a:r>
            <a:r>
              <a:rPr lang="en-US" sz="2200" dirty="0">
                <a:solidFill>
                  <a:srgbClr val="3D75A7"/>
                </a:solidFill>
                <a:latin typeface="+mj-lt"/>
              </a:rPr>
              <a:t>of experts</a:t>
            </a:r>
          </a:p>
          <a:p>
            <a:pPr marL="342900" lvl="1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sz="2200" dirty="0" smtClean="0">
                <a:solidFill>
                  <a:srgbClr val="3D75A7"/>
                </a:solidFill>
                <a:latin typeface="+mj-lt"/>
              </a:rPr>
              <a:t>Guidance </a:t>
            </a:r>
            <a:r>
              <a:rPr lang="en-US" sz="2200" dirty="0">
                <a:solidFill>
                  <a:srgbClr val="3D75A7"/>
                </a:solidFill>
                <a:latin typeface="+mj-lt"/>
              </a:rPr>
              <a:t>documents (templates and technical </a:t>
            </a:r>
            <a:r>
              <a:rPr lang="en-US" sz="2200" dirty="0" smtClean="0">
                <a:solidFill>
                  <a:srgbClr val="3D75A7"/>
                </a:solidFill>
                <a:latin typeface="+mj-lt"/>
              </a:rPr>
              <a:t>guidance on thematic areas)</a:t>
            </a:r>
            <a:endParaRPr lang="en-US" sz="2200" dirty="0">
              <a:solidFill>
                <a:srgbClr val="3D75A7"/>
              </a:solidFill>
              <a:latin typeface="+mj-lt"/>
            </a:endParaRPr>
          </a:p>
          <a:p>
            <a:pPr marL="342900" lvl="1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sz="2200" dirty="0" smtClean="0">
                <a:solidFill>
                  <a:srgbClr val="3D75A7"/>
                </a:solidFill>
                <a:latin typeface="+mj-lt"/>
              </a:rPr>
              <a:t>Partnerships </a:t>
            </a:r>
            <a:r>
              <a:rPr lang="en-US" sz="2200" dirty="0">
                <a:solidFill>
                  <a:srgbClr val="3D75A7"/>
                </a:solidFill>
                <a:latin typeface="+mj-lt"/>
              </a:rPr>
              <a:t>with Centers of Excellence/Regional Networks</a:t>
            </a:r>
          </a:p>
          <a:p>
            <a:pPr marL="342900" lvl="1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sz="2200" dirty="0" smtClean="0">
                <a:solidFill>
                  <a:srgbClr val="3D75A7"/>
                </a:solidFill>
                <a:latin typeface="+mj-lt"/>
              </a:rPr>
              <a:t>Exchange </a:t>
            </a:r>
            <a:r>
              <a:rPr lang="en-US" sz="2200" dirty="0">
                <a:solidFill>
                  <a:srgbClr val="3D75A7"/>
                </a:solidFill>
                <a:latin typeface="+mj-lt"/>
              </a:rPr>
              <a:t>workshops and thematic trainings</a:t>
            </a:r>
          </a:p>
          <a:p>
            <a:pPr marL="342900" lvl="1" indent="-342900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US" sz="2200" dirty="0" smtClean="0">
                <a:solidFill>
                  <a:srgbClr val="3D75A7"/>
                </a:solidFill>
                <a:latin typeface="+mj-lt"/>
              </a:rPr>
              <a:t>South-south/north-south </a:t>
            </a:r>
            <a:r>
              <a:rPr lang="en-US" sz="2200" dirty="0">
                <a:solidFill>
                  <a:srgbClr val="3D75A7"/>
                </a:solidFill>
                <a:latin typeface="+mj-lt"/>
              </a:rPr>
              <a:t>knowledge exchange</a:t>
            </a:r>
          </a:p>
          <a:p>
            <a:pPr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endParaRPr lang="en-GB" dirty="0">
              <a:solidFill>
                <a:srgbClr val="003399"/>
              </a:solidFill>
              <a:latin typeface="+mj-lt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H="1">
            <a:off x="457200" y="990600"/>
            <a:ext cx="8077200" cy="0"/>
          </a:xfrm>
          <a:prstGeom prst="line">
            <a:avLst/>
          </a:prstGeom>
          <a:noFill/>
          <a:ln w="25400">
            <a:solidFill>
              <a:srgbClr val="3D75A7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/>
          <p:cNvSpPr>
            <a:spLocks noChangeShapeType="1"/>
          </p:cNvSpPr>
          <p:nvPr/>
        </p:nvSpPr>
        <p:spPr bwMode="auto">
          <a:xfrm>
            <a:off x="304800" y="13716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81000" y="533400"/>
            <a:ext cx="662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70C139"/>
                </a:solidFill>
                <a:latin typeface="Calibri" pitchFamily="34" charset="0"/>
              </a:rPr>
              <a:t>Sectoral</a:t>
            </a:r>
            <a:r>
              <a:rPr lang="en-US" sz="2800" b="1" dirty="0" smtClean="0">
                <a:solidFill>
                  <a:srgbClr val="70C139"/>
                </a:solidFill>
                <a:latin typeface="Calibri" pitchFamily="34" charset="0"/>
              </a:rPr>
              <a:t> Country Mapping</a:t>
            </a:r>
            <a:endParaRPr lang="en-US" sz="2600" b="1" dirty="0">
              <a:solidFill>
                <a:srgbClr val="70C139"/>
              </a:solidFill>
              <a:latin typeface="Calibri" pitchFamily="34" charset="0"/>
            </a:endParaRPr>
          </a:p>
        </p:txBody>
      </p:sp>
      <p:sp>
        <p:nvSpPr>
          <p:cNvPr id="12296" name="TextBox 2"/>
          <p:cNvSpPr txBox="1">
            <a:spLocks noChangeArrowheads="1"/>
          </p:cNvSpPr>
          <p:nvPr/>
        </p:nvSpPr>
        <p:spPr bwMode="auto">
          <a:xfrm>
            <a:off x="7696200" y="2667000"/>
            <a:ext cx="1447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Industry:</a:t>
            </a:r>
          </a:p>
          <a:p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Cement</a:t>
            </a:r>
          </a:p>
          <a:p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Iron/steel</a:t>
            </a:r>
          </a:p>
          <a:p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Bricks</a:t>
            </a:r>
          </a:p>
          <a:p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Fertilizer</a:t>
            </a:r>
          </a:p>
          <a:p>
            <a:r>
              <a:rPr lang="en-US" sz="2000" dirty="0">
                <a:latin typeface="Calibri" pitchFamily="34" charset="0"/>
                <a:ea typeface="Calibri" pitchFamily="34" charset="0"/>
                <a:cs typeface="Calibri" pitchFamily="34" charset="0"/>
              </a:rPr>
              <a:t>Chemicals</a:t>
            </a:r>
          </a:p>
          <a:p>
            <a:r>
              <a:rPr lang="en-US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Aluminum, others</a:t>
            </a:r>
            <a:endParaRPr lang="en-US" sz="20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H="1">
            <a:off x="381000" y="1143000"/>
            <a:ext cx="8458200" cy="0"/>
          </a:xfrm>
          <a:prstGeom prst="line">
            <a:avLst/>
          </a:prstGeom>
          <a:noFill/>
          <a:ln w="25400">
            <a:solidFill>
              <a:srgbClr val="3D75A7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" name="Chart 8"/>
          <p:cNvGraphicFramePr/>
          <p:nvPr/>
        </p:nvGraphicFramePr>
        <p:xfrm>
          <a:off x="457200" y="1295400"/>
          <a:ext cx="6858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>
            <a:off x="304800" y="13716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64198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70C139"/>
                </a:solidFill>
                <a:latin typeface="Calibri" pitchFamily="34" charset="0"/>
              </a:rPr>
              <a:t>The LECB </a:t>
            </a:r>
            <a:r>
              <a:rPr lang="en-US" sz="2800" b="1" dirty="0" err="1" smtClean="0">
                <a:solidFill>
                  <a:srgbClr val="70C139"/>
                </a:solidFill>
                <a:latin typeface="Calibri" pitchFamily="34" charset="0"/>
              </a:rPr>
              <a:t>Programme</a:t>
            </a:r>
            <a:r>
              <a:rPr lang="en-US" sz="2800" b="1" dirty="0" smtClean="0">
                <a:solidFill>
                  <a:srgbClr val="70C139"/>
                </a:solidFill>
                <a:latin typeface="Calibri" pitchFamily="34" charset="0"/>
              </a:rPr>
              <a:t> supports innovation</a:t>
            </a:r>
            <a:endParaRPr lang="en-US" sz="2600" b="1" dirty="0">
              <a:solidFill>
                <a:srgbClr val="70C139"/>
              </a:solidFill>
              <a:latin typeface="Calibri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39615" y="1200373"/>
            <a:ext cx="7924800" cy="5886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91440" bIns="91440">
            <a:spAutoFit/>
          </a:bodyPr>
          <a:lstStyle/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3D75A7"/>
                </a:solidFill>
                <a:latin typeface="Calibri" pitchFamily="34" charset="0"/>
              </a:rPr>
              <a:t>Mexico:  </a:t>
            </a:r>
            <a:r>
              <a:rPr lang="en-GB" sz="2000" dirty="0" smtClean="0">
                <a:solidFill>
                  <a:srgbClr val="3D75A7"/>
                </a:solidFill>
                <a:latin typeface="Calibri" pitchFamily="34" charset="0"/>
              </a:rPr>
              <a:t>addressing industries (chemicals and mining) that are not typically involved in GHG emission reduction efforts </a:t>
            </a: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endParaRPr lang="en-GB" sz="2000" dirty="0" smtClean="0">
              <a:solidFill>
                <a:srgbClr val="3D75A7"/>
              </a:solidFill>
              <a:latin typeface="Calibri" pitchFamily="34" charset="0"/>
            </a:endParaRP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3D75A7"/>
                </a:solidFill>
                <a:latin typeface="Calibri" pitchFamily="34" charset="0"/>
              </a:rPr>
              <a:t>Chile</a:t>
            </a:r>
            <a:r>
              <a:rPr lang="en-GB" sz="2000" b="1" dirty="0">
                <a:solidFill>
                  <a:srgbClr val="3D75A7"/>
                </a:solidFill>
                <a:latin typeface="Calibri" pitchFamily="34" charset="0"/>
              </a:rPr>
              <a:t>: </a:t>
            </a:r>
            <a:r>
              <a:rPr lang="en-GB" sz="2000" dirty="0">
                <a:solidFill>
                  <a:srgbClr val="3D75A7"/>
                </a:solidFill>
                <a:latin typeface="Calibri" pitchFamily="34" charset="0"/>
              </a:rPr>
              <a:t>voluntary carbon management programme for </a:t>
            </a:r>
            <a:r>
              <a:rPr lang="en-GB" sz="2000" dirty="0" smtClean="0">
                <a:solidFill>
                  <a:srgbClr val="3D75A7"/>
                </a:solidFill>
                <a:latin typeface="Calibri" pitchFamily="34" charset="0"/>
              </a:rPr>
              <a:t>businesses (e.g. Carbon footprint standards)</a:t>
            </a: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endParaRPr lang="en-GB" sz="2000" dirty="0" smtClean="0">
              <a:solidFill>
                <a:srgbClr val="3D75A7"/>
              </a:solidFill>
              <a:latin typeface="Calibri" pitchFamily="34" charset="0"/>
            </a:endParaRP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3D75A7"/>
                </a:solidFill>
                <a:latin typeface="Calibri" pitchFamily="34" charset="0"/>
              </a:rPr>
              <a:t>Peru:  </a:t>
            </a:r>
            <a:r>
              <a:rPr lang="en-GB" sz="2000" dirty="0" smtClean="0">
                <a:solidFill>
                  <a:srgbClr val="3D75A7"/>
                </a:solidFill>
                <a:latin typeface="Calibri" pitchFamily="34" charset="0"/>
              </a:rPr>
              <a:t>addressing chain value of the construction industry</a:t>
            </a: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endParaRPr lang="en-GB" sz="2000" dirty="0" smtClean="0">
              <a:solidFill>
                <a:srgbClr val="3D75A7"/>
              </a:solidFill>
              <a:latin typeface="Calibri" pitchFamily="34" charset="0"/>
            </a:endParaRP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3D75A7"/>
                </a:solidFill>
                <a:latin typeface="Calibri" pitchFamily="34" charset="0"/>
              </a:rPr>
              <a:t>Colombia: </a:t>
            </a:r>
            <a:r>
              <a:rPr lang="en-GB" sz="2000" dirty="0" smtClean="0">
                <a:solidFill>
                  <a:srgbClr val="3D75A7"/>
                </a:solidFill>
                <a:latin typeface="Calibri" pitchFamily="34" charset="0"/>
              </a:rPr>
              <a:t>develops key components of the Colombian Low Carbon development Strategy-CLCDS in full integration with MAPS</a:t>
            </a: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endParaRPr lang="en-GB" sz="2000" dirty="0" smtClean="0">
              <a:solidFill>
                <a:srgbClr val="3D75A7"/>
              </a:solidFill>
              <a:latin typeface="Calibri" pitchFamily="34" charset="0"/>
            </a:endParaRP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3D75A7"/>
                </a:solidFill>
                <a:latin typeface="Calibri" pitchFamily="34" charset="0"/>
              </a:rPr>
              <a:t>Ecuador: </a:t>
            </a:r>
            <a:r>
              <a:rPr lang="en-GB" sz="2000" dirty="0" smtClean="0">
                <a:solidFill>
                  <a:srgbClr val="3D75A7"/>
                </a:solidFill>
                <a:latin typeface="Calibri" pitchFamily="34" charset="0"/>
              </a:rPr>
              <a:t>develops the national climate change mitigation plan</a:t>
            </a: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endParaRPr lang="en-GB" sz="2000" dirty="0" smtClean="0">
              <a:solidFill>
                <a:srgbClr val="3D75A7"/>
              </a:solidFill>
              <a:latin typeface="Calibri" pitchFamily="34" charset="0"/>
            </a:endParaRP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3D75A7"/>
                </a:solidFill>
                <a:latin typeface="Calibri" pitchFamily="34" charset="0"/>
              </a:rPr>
              <a:t>Argentina: </a:t>
            </a:r>
            <a:r>
              <a:rPr lang="en-GB" sz="2000" dirty="0" smtClean="0">
                <a:solidFill>
                  <a:srgbClr val="3D75A7"/>
                </a:solidFill>
                <a:latin typeface="Calibri" pitchFamily="34" charset="0"/>
              </a:rPr>
              <a:t>develops GHG inventories and NAMAs for the fertilizer value chain.</a:t>
            </a: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endParaRPr lang="en-GB" sz="2000" b="1" dirty="0" smtClean="0">
              <a:solidFill>
                <a:srgbClr val="3D75A7"/>
              </a:solidFill>
              <a:latin typeface="Calibri" pitchFamily="34" charset="0"/>
            </a:endParaRP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sz="2000" b="1" dirty="0" smtClean="0">
                <a:solidFill>
                  <a:srgbClr val="3D75A7"/>
                </a:solidFill>
                <a:latin typeface="Calibri" pitchFamily="34" charset="0"/>
              </a:rPr>
              <a:t>Costa Rica: </a:t>
            </a:r>
            <a:r>
              <a:rPr lang="en-GB" sz="2000" dirty="0" smtClean="0">
                <a:solidFill>
                  <a:srgbClr val="3D75A7"/>
                </a:solidFill>
                <a:latin typeface="Calibri" pitchFamily="34" charset="0"/>
              </a:rPr>
              <a:t>GHG inventory systems for the transport sector and dairy industry.</a:t>
            </a:r>
            <a:endParaRPr lang="en-GB" sz="1050" dirty="0">
              <a:solidFill>
                <a:srgbClr val="003399"/>
              </a:solidFill>
              <a:latin typeface="Calibri" pitchFamily="34" charset="0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457200" y="1143000"/>
            <a:ext cx="8077200" cy="0"/>
          </a:xfrm>
          <a:prstGeom prst="line">
            <a:avLst/>
          </a:prstGeom>
          <a:noFill/>
          <a:ln w="25400">
            <a:solidFill>
              <a:srgbClr val="3D75A7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>
            <a:off x="304800" y="1371600"/>
            <a:ext cx="71628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57200" y="533400"/>
            <a:ext cx="64198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70C139"/>
                </a:solidFill>
                <a:latin typeface="Calibri" pitchFamily="34" charset="0"/>
              </a:rPr>
              <a:t>GHG systems a key area of work in the LECB Programme</a:t>
            </a:r>
            <a:endParaRPr lang="en-US" sz="2600" b="1" dirty="0">
              <a:solidFill>
                <a:srgbClr val="70C139"/>
              </a:solidFill>
              <a:latin typeface="Calibri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3820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91440" bIns="91440">
            <a:spAutoFit/>
          </a:bodyPr>
          <a:lstStyle/>
          <a:p>
            <a:pPr marL="350838" indent="-350838" eaLnBrk="0" hangingPunct="0">
              <a:buClr>
                <a:srgbClr val="70C139"/>
              </a:buClr>
              <a:defRPr/>
            </a:pPr>
            <a:r>
              <a:rPr lang="en-GB" b="1" dirty="0" smtClean="0">
                <a:solidFill>
                  <a:srgbClr val="3D75A7"/>
                </a:solidFill>
                <a:latin typeface="Calibri" pitchFamily="34" charset="0"/>
              </a:rPr>
              <a:t>Key issues to consider:</a:t>
            </a:r>
          </a:p>
          <a:p>
            <a:pPr marL="350838" indent="-350838" eaLnBrk="0" hangingPunct="0">
              <a:buClr>
                <a:srgbClr val="70C139"/>
              </a:buClr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3D75A7"/>
                </a:solidFill>
                <a:latin typeface="Calibri" pitchFamily="34" charset="0"/>
              </a:rPr>
              <a:t>Focus in the LECB Programme is on the development of GHG inventory </a:t>
            </a:r>
            <a:r>
              <a:rPr lang="en-GB" b="1" dirty="0" smtClean="0">
                <a:solidFill>
                  <a:srgbClr val="3D75A7"/>
                </a:solidFill>
                <a:latin typeface="Calibri" pitchFamily="34" charset="0"/>
              </a:rPr>
              <a:t>systems</a:t>
            </a:r>
            <a:r>
              <a:rPr lang="en-GB" dirty="0" smtClean="0">
                <a:solidFill>
                  <a:srgbClr val="3D75A7"/>
                </a:solidFill>
                <a:latin typeface="Calibri" pitchFamily="34" charset="0"/>
              </a:rPr>
              <a:t> and </a:t>
            </a:r>
            <a:r>
              <a:rPr lang="en-GB" u="sng" dirty="0" smtClean="0">
                <a:solidFill>
                  <a:srgbClr val="3D75A7"/>
                </a:solidFill>
                <a:latin typeface="Calibri" pitchFamily="34" charset="0"/>
              </a:rPr>
              <a:t>not the preparation of the GHG inventories</a:t>
            </a:r>
            <a:r>
              <a:rPr lang="en-GB" dirty="0" smtClean="0">
                <a:solidFill>
                  <a:srgbClr val="3D75A7"/>
                </a:solidFill>
                <a:latin typeface="Calibri" pitchFamily="34" charset="0"/>
              </a:rPr>
              <a:t> </a:t>
            </a:r>
          </a:p>
          <a:p>
            <a:pPr marL="350838" indent="-350838" eaLnBrk="0" hangingPunct="0">
              <a:buClr>
                <a:srgbClr val="70C139"/>
              </a:buClr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3D75A7"/>
                </a:solidFill>
                <a:latin typeface="Calibri" pitchFamily="34" charset="0"/>
              </a:rPr>
              <a:t>Basis for all areas of work under the LECB: NAMA, LEDS, MRV, mitigation actions in industries</a:t>
            </a: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dirty="0" smtClean="0">
                <a:solidFill>
                  <a:srgbClr val="3D75A7"/>
                </a:solidFill>
                <a:latin typeface="Calibri" pitchFamily="34" charset="0"/>
              </a:rPr>
              <a:t>Solid inventory systems (national, </a:t>
            </a:r>
            <a:r>
              <a:rPr lang="en-GB" dirty="0" err="1" smtClean="0">
                <a:solidFill>
                  <a:srgbClr val="3D75A7"/>
                </a:solidFill>
                <a:latin typeface="Calibri" pitchFamily="34" charset="0"/>
              </a:rPr>
              <a:t>sectoral</a:t>
            </a:r>
            <a:r>
              <a:rPr lang="en-GB" dirty="0" smtClean="0">
                <a:solidFill>
                  <a:srgbClr val="3D75A7"/>
                </a:solidFill>
                <a:latin typeface="Calibri" pitchFamily="34" charset="0"/>
              </a:rPr>
              <a:t>, facilities) are needed for the design of MRV and monitoring of NAMA and LEDS. </a:t>
            </a:r>
          </a:p>
          <a:p>
            <a:pPr marL="350838" indent="-350838" eaLnBrk="0" hangingPunct="0">
              <a:buClr>
                <a:srgbClr val="70C139"/>
              </a:buClr>
              <a:buFont typeface="Wingdings" pitchFamily="2" charset="2"/>
              <a:buChar char="§"/>
              <a:defRPr/>
            </a:pPr>
            <a:r>
              <a:rPr lang="en-GB" dirty="0" smtClean="0">
                <a:solidFill>
                  <a:srgbClr val="3D75A7"/>
                </a:solidFill>
                <a:latin typeface="Calibri" pitchFamily="34" charset="0"/>
              </a:rPr>
              <a:t>Coordination with other related projects: National Communication Support Programme, UN-REDD, etc.</a:t>
            </a:r>
          </a:p>
          <a:p>
            <a:pPr marL="350838" indent="-350838" eaLnBrk="0" hangingPunct="0">
              <a:buClr>
                <a:srgbClr val="70C139"/>
              </a:buClr>
              <a:defRPr/>
            </a:pPr>
            <a:endParaRPr lang="en-GB" b="1" dirty="0" smtClean="0">
              <a:solidFill>
                <a:srgbClr val="3D75A7"/>
              </a:solidFill>
              <a:latin typeface="Calibri" pitchFamily="34" charset="0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 flipH="1">
            <a:off x="457200" y="1524000"/>
            <a:ext cx="8077200" cy="0"/>
          </a:xfrm>
          <a:prstGeom prst="line">
            <a:avLst/>
          </a:prstGeom>
          <a:noFill/>
          <a:ln w="25400">
            <a:solidFill>
              <a:srgbClr val="3D75A7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4155</TotalTime>
  <Words>802</Words>
  <Application>Microsoft Office PowerPoint</Application>
  <PresentationFormat>On-screen Show (4:3)</PresentationFormat>
  <Paragraphs>140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Office Theme</vt:lpstr>
      <vt:lpstr>1_Office Theme</vt:lpstr>
      <vt:lpstr>10_Custom Design</vt:lpstr>
      <vt:lpstr>2_Office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GHG Inventory Support under UN-REDD  </vt:lpstr>
      <vt:lpstr> Recent Examples  of GHG Inventory Activities</vt:lpstr>
      <vt:lpstr>Slide 12</vt:lpstr>
    </vt:vector>
  </TitlesOfParts>
  <Company>UNDP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DC191NP</dc:creator>
  <cp:lastModifiedBy>kimberly.todd</cp:lastModifiedBy>
  <cp:revision>307</cp:revision>
  <dcterms:created xsi:type="dcterms:W3CDTF">2002-10-08T15:38:35Z</dcterms:created>
  <dcterms:modified xsi:type="dcterms:W3CDTF">2013-06-25T18:31:45Z</dcterms:modified>
</cp:coreProperties>
</file>