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Default Extension="tiff" ContentType="image/tiff"/>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1" r:id="rId2"/>
    <p:sldMasterId id="2147483795" r:id="rId3"/>
    <p:sldMasterId id="2147483783" r:id="rId4"/>
    <p:sldMasterId id="2147483819" r:id="rId5"/>
    <p:sldMasterId id="2147483831" r:id="rId6"/>
    <p:sldMasterId id="2147483807" r:id="rId7"/>
    <p:sldMasterId id="2147483735" r:id="rId8"/>
    <p:sldMasterId id="2147483698" r:id="rId9"/>
    <p:sldMasterId id="2147483660" r:id="rId10"/>
  </p:sldMasterIdLst>
  <p:notesMasterIdLst>
    <p:notesMasterId r:id="rId53"/>
  </p:notesMasterIdLst>
  <p:sldIdLst>
    <p:sldId id="256" r:id="rId11"/>
    <p:sldId id="301" r:id="rId12"/>
    <p:sldId id="302" r:id="rId13"/>
    <p:sldId id="303" r:id="rId14"/>
    <p:sldId id="304" r:id="rId15"/>
    <p:sldId id="311" r:id="rId16"/>
    <p:sldId id="271" r:id="rId17"/>
    <p:sldId id="272" r:id="rId18"/>
    <p:sldId id="273" r:id="rId19"/>
    <p:sldId id="274" r:id="rId20"/>
    <p:sldId id="275" r:id="rId21"/>
    <p:sldId id="310" r:id="rId22"/>
    <p:sldId id="307" r:id="rId23"/>
    <p:sldId id="308" r:id="rId24"/>
    <p:sldId id="309" r:id="rId25"/>
    <p:sldId id="277" r:id="rId26"/>
    <p:sldId id="278" r:id="rId27"/>
    <p:sldId id="279" r:id="rId28"/>
    <p:sldId id="312" r:id="rId29"/>
    <p:sldId id="281" r:id="rId30"/>
    <p:sldId id="313" r:id="rId31"/>
    <p:sldId id="282" r:id="rId32"/>
    <p:sldId id="283" r:id="rId33"/>
    <p:sldId id="284" r:id="rId34"/>
    <p:sldId id="305" r:id="rId35"/>
    <p:sldId id="286" r:id="rId36"/>
    <p:sldId id="287" r:id="rId37"/>
    <p:sldId id="30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259"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31B01C2D-F2FB-467E-B3A4-D32C2786F360}">
          <p14:sldIdLst>
            <p14:sldId id="256"/>
            <p14:sldId id="265"/>
            <p14:sldId id="268"/>
            <p14:sldId id="267"/>
            <p14:sldId id="269"/>
            <p14:sldId id="270"/>
            <p14:sldId id="25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4" autoAdjust="0"/>
    <p:restoredTop sz="94086" autoAdjust="0"/>
  </p:normalViewPr>
  <p:slideViewPr>
    <p:cSldViewPr showGuides="1">
      <p:cViewPr varScale="1">
        <p:scale>
          <a:sx n="65" d="100"/>
          <a:sy n="65" d="100"/>
        </p:scale>
        <p:origin x="-75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321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F73287-D658-40F1-8B22-6B2925212D39}"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GB"/>
        </a:p>
      </dgm:t>
    </dgm:pt>
    <dgm:pt modelId="{3F9DE823-5B1A-4472-908E-87B69862CCF8}">
      <dgm:prSet phldrT="[Text]"/>
      <dgm:spPr/>
      <dgm:t>
        <a:bodyPr/>
        <a:lstStyle/>
        <a:p>
          <a:r>
            <a:rPr lang="en-GB" dirty="0" smtClean="0"/>
            <a:t>REDD+</a:t>
          </a:r>
          <a:endParaRPr lang="en-GB" dirty="0"/>
        </a:p>
      </dgm:t>
    </dgm:pt>
    <dgm:pt modelId="{77A3A6A2-9DDE-4C77-B02A-96534636601B}" type="parTrans" cxnId="{EBD44534-569A-4824-8DAB-5CD5204AD182}">
      <dgm:prSet/>
      <dgm:spPr/>
      <dgm:t>
        <a:bodyPr/>
        <a:lstStyle/>
        <a:p>
          <a:endParaRPr lang="en-GB"/>
        </a:p>
      </dgm:t>
    </dgm:pt>
    <dgm:pt modelId="{8E3DFD6C-01D2-4272-8815-DEFE613B128D}" type="sibTrans" cxnId="{EBD44534-569A-4824-8DAB-5CD5204AD182}">
      <dgm:prSet/>
      <dgm:spPr/>
      <dgm:t>
        <a:bodyPr/>
        <a:lstStyle/>
        <a:p>
          <a:endParaRPr lang="en-GB"/>
        </a:p>
      </dgm:t>
    </dgm:pt>
    <dgm:pt modelId="{82BD3014-7556-4065-801E-0CB3229135C5}">
      <dgm:prSet phldrT="[Text]"/>
      <dgm:spPr/>
      <dgm:t>
        <a:bodyPr/>
        <a:lstStyle/>
        <a:p>
          <a:r>
            <a:rPr lang="en-GB" dirty="0" smtClean="0"/>
            <a:t>Adaptation</a:t>
          </a:r>
          <a:endParaRPr lang="en-GB" dirty="0"/>
        </a:p>
      </dgm:t>
    </dgm:pt>
    <dgm:pt modelId="{19F8A60D-D9FA-48EB-83B6-A070F4D2558D}" type="parTrans" cxnId="{60C540B9-2BC8-4D9F-9E7C-0E7C4A12AC8A}">
      <dgm:prSet/>
      <dgm:spPr/>
      <dgm:t>
        <a:bodyPr/>
        <a:lstStyle/>
        <a:p>
          <a:endParaRPr lang="en-GB"/>
        </a:p>
      </dgm:t>
    </dgm:pt>
    <dgm:pt modelId="{73E9274A-D619-4BBF-AD46-E4F54A935FB3}" type="sibTrans" cxnId="{60C540B9-2BC8-4D9F-9E7C-0E7C4A12AC8A}">
      <dgm:prSet/>
      <dgm:spPr/>
      <dgm:t>
        <a:bodyPr/>
        <a:lstStyle/>
        <a:p>
          <a:endParaRPr lang="en-GB"/>
        </a:p>
      </dgm:t>
    </dgm:pt>
    <dgm:pt modelId="{2226C569-05A1-4D86-AD82-B6D4BC5F2B79}">
      <dgm:prSet phldrT="[Text]"/>
      <dgm:spPr/>
      <dgm:t>
        <a:bodyPr/>
        <a:lstStyle/>
        <a:p>
          <a:r>
            <a:rPr lang="en-GB" dirty="0" smtClean="0"/>
            <a:t>Other mitigation</a:t>
          </a:r>
          <a:endParaRPr lang="en-GB" dirty="0"/>
        </a:p>
      </dgm:t>
    </dgm:pt>
    <dgm:pt modelId="{910542A1-00A6-4C71-8363-B172E1F7CB18}" type="parTrans" cxnId="{55948DD1-C67C-4562-8901-03C36663358F}">
      <dgm:prSet/>
      <dgm:spPr/>
      <dgm:t>
        <a:bodyPr/>
        <a:lstStyle/>
        <a:p>
          <a:endParaRPr lang="en-GB"/>
        </a:p>
      </dgm:t>
    </dgm:pt>
    <dgm:pt modelId="{A56BEC36-C414-4380-9895-9BE9B98C6B6D}" type="sibTrans" cxnId="{55948DD1-C67C-4562-8901-03C36663358F}">
      <dgm:prSet/>
      <dgm:spPr/>
      <dgm:t>
        <a:bodyPr/>
        <a:lstStyle/>
        <a:p>
          <a:endParaRPr lang="en-GB"/>
        </a:p>
      </dgm:t>
    </dgm:pt>
    <dgm:pt modelId="{179F759E-093F-4BB3-82A2-CD1F45EEA899}">
      <dgm:prSet phldrT="[Text]"/>
      <dgm:spPr/>
      <dgm:t>
        <a:bodyPr/>
        <a:lstStyle/>
        <a:p>
          <a:r>
            <a:rPr lang="en-GB" dirty="0" smtClean="0"/>
            <a:t>National climate policy</a:t>
          </a:r>
          <a:endParaRPr lang="en-GB" dirty="0"/>
        </a:p>
      </dgm:t>
    </dgm:pt>
    <dgm:pt modelId="{943C3516-9A37-4EFF-B54D-237DB67629AE}" type="parTrans" cxnId="{8285B8A1-6A34-4BB8-84C9-409E00232EFC}">
      <dgm:prSet/>
      <dgm:spPr/>
      <dgm:t>
        <a:bodyPr/>
        <a:lstStyle/>
        <a:p>
          <a:endParaRPr lang="en-GB"/>
        </a:p>
      </dgm:t>
    </dgm:pt>
    <dgm:pt modelId="{BEC641BC-F1F6-47AD-90EE-2032DA2BC124}" type="sibTrans" cxnId="{8285B8A1-6A34-4BB8-84C9-409E00232EFC}">
      <dgm:prSet/>
      <dgm:spPr/>
      <dgm:t>
        <a:bodyPr/>
        <a:lstStyle/>
        <a:p>
          <a:endParaRPr lang="en-GB"/>
        </a:p>
      </dgm:t>
    </dgm:pt>
    <dgm:pt modelId="{40F5370A-FBBC-4F36-B9A7-0583D0E2BEC7}" type="pres">
      <dgm:prSet presAssocID="{37F73287-D658-40F1-8B22-6B2925212D39}" presName="Name0" presStyleCnt="0">
        <dgm:presLayoutVars>
          <dgm:chMax val="4"/>
          <dgm:resizeHandles val="exact"/>
        </dgm:presLayoutVars>
      </dgm:prSet>
      <dgm:spPr/>
      <dgm:t>
        <a:bodyPr/>
        <a:lstStyle/>
        <a:p>
          <a:endParaRPr lang="en-GB"/>
        </a:p>
      </dgm:t>
    </dgm:pt>
    <dgm:pt modelId="{A04A74C3-B59E-4618-9731-9C7F40AA802E}" type="pres">
      <dgm:prSet presAssocID="{37F73287-D658-40F1-8B22-6B2925212D39}" presName="ellipse" presStyleLbl="trBgShp" presStyleIdx="0" presStyleCnt="1"/>
      <dgm:spPr/>
    </dgm:pt>
    <dgm:pt modelId="{F61A8BF5-CCE2-4153-B375-C0E68D038BAA}" type="pres">
      <dgm:prSet presAssocID="{37F73287-D658-40F1-8B22-6B2925212D39}" presName="arrow1" presStyleLbl="fgShp" presStyleIdx="0" presStyleCnt="1"/>
      <dgm:spPr/>
    </dgm:pt>
    <dgm:pt modelId="{134A566F-2F69-4F1A-99C7-28A0DB5DCD81}" type="pres">
      <dgm:prSet presAssocID="{37F73287-D658-40F1-8B22-6B2925212D39}" presName="rectangle" presStyleLbl="revTx" presStyleIdx="0" presStyleCnt="1">
        <dgm:presLayoutVars>
          <dgm:bulletEnabled val="1"/>
        </dgm:presLayoutVars>
      </dgm:prSet>
      <dgm:spPr/>
      <dgm:t>
        <a:bodyPr/>
        <a:lstStyle/>
        <a:p>
          <a:endParaRPr lang="en-GB"/>
        </a:p>
      </dgm:t>
    </dgm:pt>
    <dgm:pt modelId="{E0FB5898-CAF8-4946-87D2-A36E60D2023F}" type="pres">
      <dgm:prSet presAssocID="{82BD3014-7556-4065-801E-0CB3229135C5}" presName="item1" presStyleLbl="node1" presStyleIdx="0" presStyleCnt="3">
        <dgm:presLayoutVars>
          <dgm:bulletEnabled val="1"/>
        </dgm:presLayoutVars>
      </dgm:prSet>
      <dgm:spPr/>
      <dgm:t>
        <a:bodyPr/>
        <a:lstStyle/>
        <a:p>
          <a:endParaRPr lang="en-GB"/>
        </a:p>
      </dgm:t>
    </dgm:pt>
    <dgm:pt modelId="{B02CC033-0F84-4550-A2A3-8EB881D78B55}" type="pres">
      <dgm:prSet presAssocID="{2226C569-05A1-4D86-AD82-B6D4BC5F2B79}" presName="item2" presStyleLbl="node1" presStyleIdx="1" presStyleCnt="3">
        <dgm:presLayoutVars>
          <dgm:bulletEnabled val="1"/>
        </dgm:presLayoutVars>
      </dgm:prSet>
      <dgm:spPr/>
      <dgm:t>
        <a:bodyPr/>
        <a:lstStyle/>
        <a:p>
          <a:endParaRPr lang="en-GB"/>
        </a:p>
      </dgm:t>
    </dgm:pt>
    <dgm:pt modelId="{115B4744-B4D3-4350-A523-8749A99C4E7D}" type="pres">
      <dgm:prSet presAssocID="{179F759E-093F-4BB3-82A2-CD1F45EEA899}" presName="item3" presStyleLbl="node1" presStyleIdx="2" presStyleCnt="3">
        <dgm:presLayoutVars>
          <dgm:bulletEnabled val="1"/>
        </dgm:presLayoutVars>
      </dgm:prSet>
      <dgm:spPr/>
      <dgm:t>
        <a:bodyPr/>
        <a:lstStyle/>
        <a:p>
          <a:endParaRPr lang="en-GB"/>
        </a:p>
      </dgm:t>
    </dgm:pt>
    <dgm:pt modelId="{8447CB7C-49B3-458B-AEC0-D94ACDA7B5AF}" type="pres">
      <dgm:prSet presAssocID="{37F73287-D658-40F1-8B22-6B2925212D39}" presName="funnel" presStyleLbl="trAlignAcc1" presStyleIdx="0" presStyleCnt="1"/>
      <dgm:spPr/>
    </dgm:pt>
  </dgm:ptLst>
  <dgm:cxnLst>
    <dgm:cxn modelId="{EBD44534-569A-4824-8DAB-5CD5204AD182}" srcId="{37F73287-D658-40F1-8B22-6B2925212D39}" destId="{3F9DE823-5B1A-4472-908E-87B69862CCF8}" srcOrd="0" destOrd="0" parTransId="{77A3A6A2-9DDE-4C77-B02A-96534636601B}" sibTransId="{8E3DFD6C-01D2-4272-8815-DEFE613B128D}"/>
    <dgm:cxn modelId="{60C540B9-2BC8-4D9F-9E7C-0E7C4A12AC8A}" srcId="{37F73287-D658-40F1-8B22-6B2925212D39}" destId="{82BD3014-7556-4065-801E-0CB3229135C5}" srcOrd="1" destOrd="0" parTransId="{19F8A60D-D9FA-48EB-83B6-A070F4D2558D}" sibTransId="{73E9274A-D619-4BBF-AD46-E4F54A935FB3}"/>
    <dgm:cxn modelId="{55948DD1-C67C-4562-8901-03C36663358F}" srcId="{37F73287-D658-40F1-8B22-6B2925212D39}" destId="{2226C569-05A1-4D86-AD82-B6D4BC5F2B79}" srcOrd="2" destOrd="0" parTransId="{910542A1-00A6-4C71-8363-B172E1F7CB18}" sibTransId="{A56BEC36-C414-4380-9895-9BE9B98C6B6D}"/>
    <dgm:cxn modelId="{C9FEAE8E-C27B-4F5F-9C53-28BCD31B183F}" type="presOf" srcId="{179F759E-093F-4BB3-82A2-CD1F45EEA899}" destId="{134A566F-2F69-4F1A-99C7-28A0DB5DCD81}" srcOrd="0" destOrd="0" presId="urn:microsoft.com/office/officeart/2005/8/layout/funnel1"/>
    <dgm:cxn modelId="{2B30E0CA-12B1-4352-A009-10DB8464A2CE}" type="presOf" srcId="{2226C569-05A1-4D86-AD82-B6D4BC5F2B79}" destId="{E0FB5898-CAF8-4946-87D2-A36E60D2023F}" srcOrd="0" destOrd="0" presId="urn:microsoft.com/office/officeart/2005/8/layout/funnel1"/>
    <dgm:cxn modelId="{387AB228-5329-43B8-BA51-019F24FDDA3B}" type="presOf" srcId="{82BD3014-7556-4065-801E-0CB3229135C5}" destId="{B02CC033-0F84-4550-A2A3-8EB881D78B55}" srcOrd="0" destOrd="0" presId="urn:microsoft.com/office/officeart/2005/8/layout/funnel1"/>
    <dgm:cxn modelId="{DF4F2360-4534-4805-9D1C-7EB2CBE991E6}" type="presOf" srcId="{37F73287-D658-40F1-8B22-6B2925212D39}" destId="{40F5370A-FBBC-4F36-B9A7-0583D0E2BEC7}" srcOrd="0" destOrd="0" presId="urn:microsoft.com/office/officeart/2005/8/layout/funnel1"/>
    <dgm:cxn modelId="{08C5E321-D1F4-417E-8660-1A91C6F38E16}" type="presOf" srcId="{3F9DE823-5B1A-4472-908E-87B69862CCF8}" destId="{115B4744-B4D3-4350-A523-8749A99C4E7D}" srcOrd="0" destOrd="0" presId="urn:microsoft.com/office/officeart/2005/8/layout/funnel1"/>
    <dgm:cxn modelId="{8285B8A1-6A34-4BB8-84C9-409E00232EFC}" srcId="{37F73287-D658-40F1-8B22-6B2925212D39}" destId="{179F759E-093F-4BB3-82A2-CD1F45EEA899}" srcOrd="3" destOrd="0" parTransId="{943C3516-9A37-4EFF-B54D-237DB67629AE}" sibTransId="{BEC641BC-F1F6-47AD-90EE-2032DA2BC124}"/>
    <dgm:cxn modelId="{330E4C1E-9299-4A7A-88A0-1DF6D9C0AAD1}" type="presParOf" srcId="{40F5370A-FBBC-4F36-B9A7-0583D0E2BEC7}" destId="{A04A74C3-B59E-4618-9731-9C7F40AA802E}" srcOrd="0" destOrd="0" presId="urn:microsoft.com/office/officeart/2005/8/layout/funnel1"/>
    <dgm:cxn modelId="{5812EF9D-E43D-4CB2-9867-C4E62C6232B3}" type="presParOf" srcId="{40F5370A-FBBC-4F36-B9A7-0583D0E2BEC7}" destId="{F61A8BF5-CCE2-4153-B375-C0E68D038BAA}" srcOrd="1" destOrd="0" presId="urn:microsoft.com/office/officeart/2005/8/layout/funnel1"/>
    <dgm:cxn modelId="{2BB9ECD1-5DC9-4D95-AC9C-F30F4F66C70E}" type="presParOf" srcId="{40F5370A-FBBC-4F36-B9A7-0583D0E2BEC7}" destId="{134A566F-2F69-4F1A-99C7-28A0DB5DCD81}" srcOrd="2" destOrd="0" presId="urn:microsoft.com/office/officeart/2005/8/layout/funnel1"/>
    <dgm:cxn modelId="{3EF59C70-D86C-4794-906A-4382C0B41B69}" type="presParOf" srcId="{40F5370A-FBBC-4F36-B9A7-0583D0E2BEC7}" destId="{E0FB5898-CAF8-4946-87D2-A36E60D2023F}" srcOrd="3" destOrd="0" presId="urn:microsoft.com/office/officeart/2005/8/layout/funnel1"/>
    <dgm:cxn modelId="{E8F838ED-0AA5-45B7-A0C0-AF7562700503}" type="presParOf" srcId="{40F5370A-FBBC-4F36-B9A7-0583D0E2BEC7}" destId="{B02CC033-0F84-4550-A2A3-8EB881D78B55}" srcOrd="4" destOrd="0" presId="urn:microsoft.com/office/officeart/2005/8/layout/funnel1"/>
    <dgm:cxn modelId="{B4F127E6-7172-4FD5-8399-7ECBBD77D71E}" type="presParOf" srcId="{40F5370A-FBBC-4F36-B9A7-0583D0E2BEC7}" destId="{115B4744-B4D3-4350-A523-8749A99C4E7D}" srcOrd="5" destOrd="0" presId="urn:microsoft.com/office/officeart/2005/8/layout/funnel1"/>
    <dgm:cxn modelId="{0737E5C0-4D83-4407-AA05-870577C12B35}" type="presParOf" srcId="{40F5370A-FBBC-4F36-B9A7-0583D0E2BEC7}" destId="{8447CB7C-49B3-458B-AEC0-D94ACDA7B5AF}" srcOrd="6" destOrd="0" presId="urn:microsoft.com/office/officeart/2005/8/layout/funne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4A74C3-B59E-4618-9731-9C7F40AA802E}">
      <dsp:nvSpPr>
        <dsp:cNvPr id="0" name=""/>
        <dsp:cNvSpPr/>
      </dsp:nvSpPr>
      <dsp:spPr>
        <a:xfrm>
          <a:off x="1650777" y="167163"/>
          <a:ext cx="3317557" cy="115214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1A8BF5-CCE2-4153-B375-C0E68D038BAA}">
      <dsp:nvSpPr>
        <dsp:cNvPr id="0" name=""/>
        <dsp:cNvSpPr/>
      </dsp:nvSpPr>
      <dsp:spPr>
        <a:xfrm>
          <a:off x="2993231" y="2988373"/>
          <a:ext cx="642937" cy="41148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4A566F-2F69-4F1A-99C7-28A0DB5DCD81}">
      <dsp:nvSpPr>
        <dsp:cNvPr id="0" name=""/>
        <dsp:cNvSpPr/>
      </dsp:nvSpPr>
      <dsp:spPr>
        <a:xfrm>
          <a:off x="1771650" y="3317557"/>
          <a:ext cx="3086100" cy="771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GB" sz="2300" kern="1200" dirty="0" smtClean="0"/>
            <a:t>National climate policy</a:t>
          </a:r>
          <a:endParaRPr lang="en-GB" sz="2300" kern="1200" dirty="0"/>
        </a:p>
      </dsp:txBody>
      <dsp:txXfrm>
        <a:off x="1771650" y="3317557"/>
        <a:ext cx="3086100" cy="771525"/>
      </dsp:txXfrm>
    </dsp:sp>
    <dsp:sp modelId="{E0FB5898-CAF8-4946-87D2-A36E60D2023F}">
      <dsp:nvSpPr>
        <dsp:cNvPr id="0" name=""/>
        <dsp:cNvSpPr/>
      </dsp:nvSpPr>
      <dsp:spPr>
        <a:xfrm>
          <a:off x="2856928" y="1408290"/>
          <a:ext cx="1157287" cy="11572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smtClean="0"/>
            <a:t>Other mitigation</a:t>
          </a:r>
          <a:endParaRPr lang="en-GB" sz="1300" kern="1200" dirty="0"/>
        </a:p>
      </dsp:txBody>
      <dsp:txXfrm>
        <a:off x="2856928" y="1408290"/>
        <a:ext cx="1157287" cy="1157287"/>
      </dsp:txXfrm>
    </dsp:sp>
    <dsp:sp modelId="{B02CC033-0F84-4550-A2A3-8EB881D78B55}">
      <dsp:nvSpPr>
        <dsp:cNvPr id="0" name=""/>
        <dsp:cNvSpPr/>
      </dsp:nvSpPr>
      <dsp:spPr>
        <a:xfrm>
          <a:off x="2028825" y="540067"/>
          <a:ext cx="1157287" cy="11572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smtClean="0"/>
            <a:t>Adaptation</a:t>
          </a:r>
          <a:endParaRPr lang="en-GB" sz="1300" kern="1200" dirty="0"/>
        </a:p>
      </dsp:txBody>
      <dsp:txXfrm>
        <a:off x="2028825" y="540067"/>
        <a:ext cx="1157287" cy="1157287"/>
      </dsp:txXfrm>
    </dsp:sp>
    <dsp:sp modelId="{115B4744-B4D3-4350-A523-8749A99C4E7D}">
      <dsp:nvSpPr>
        <dsp:cNvPr id="0" name=""/>
        <dsp:cNvSpPr/>
      </dsp:nvSpPr>
      <dsp:spPr>
        <a:xfrm>
          <a:off x="3211830" y="260261"/>
          <a:ext cx="1157287" cy="11572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smtClean="0"/>
            <a:t>REDD+</a:t>
          </a:r>
          <a:endParaRPr lang="en-GB" sz="1300" kern="1200" dirty="0"/>
        </a:p>
      </dsp:txBody>
      <dsp:txXfrm>
        <a:off x="3211830" y="260261"/>
        <a:ext cx="1157287" cy="1157287"/>
      </dsp:txXfrm>
    </dsp:sp>
    <dsp:sp modelId="{8447CB7C-49B3-458B-AEC0-D94ACDA7B5AF}">
      <dsp:nvSpPr>
        <dsp:cNvPr id="0" name=""/>
        <dsp:cNvSpPr/>
      </dsp:nvSpPr>
      <dsp:spPr>
        <a:xfrm>
          <a:off x="1514475" y="25717"/>
          <a:ext cx="3600450" cy="288036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D8000D-77A2-45ED-9774-4F40E2E783A8}" type="datetimeFigureOut">
              <a:rPr lang="en-GB" smtClean="0"/>
              <a:t>29/09/2013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BFE2C8-8E15-4CBB-944D-EB07A09F6A28}"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un-redd.org/Partner_Countries/tabid/102663/Default.aspx"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un-redd.org/Global_and_Regional_Support/tabid/104435/Default.asp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displacement</a:t>
            </a:r>
            <a:r>
              <a:rPr lang="en-GB" baseline="0" dirty="0" smtClean="0"/>
              <a:t> point is one of the main reasons for REDD+ being a national mechanism – a country could very effectively conserve a particular park or patch of forest, but lose everything else.  The question is one of net balance. Even so, there are worries about international leakage.  Leakage or ILUC presents serious challenges  for measurement</a:t>
            </a:r>
            <a:endParaRPr lang="en-GB" dirty="0"/>
          </a:p>
        </p:txBody>
      </p:sp>
      <p:sp>
        <p:nvSpPr>
          <p:cNvPr id="4" name="Slide Number Placeholder 3"/>
          <p:cNvSpPr>
            <a:spLocks noGrp="1"/>
          </p:cNvSpPr>
          <p:nvPr>
            <p:ph type="sldNum" sz="quarter" idx="10"/>
          </p:nvPr>
        </p:nvSpPr>
        <p:spPr/>
        <p:txBody>
          <a:bodyPr/>
          <a:lstStyle/>
          <a:p>
            <a:fld id="{389A1E48-C37E-4748-89A8-C1A7EBF948FF}" type="slidenum">
              <a:rPr lang="en-GB" smtClean="0"/>
              <a:pPr/>
              <a:t>3</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BF82C59-86DB-499C-BD5D-7E2695E66AB7}" type="slidenum">
              <a:rPr lang="en-US" smtClean="0"/>
              <a:pPr>
                <a:defRPr/>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BF82C59-86DB-499C-BD5D-7E2695E66AB7}" type="slidenum">
              <a:rPr lang="en-US" smtClean="0"/>
              <a:pPr>
                <a:defRPr/>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normAutofit fontScale="55000" lnSpcReduction="20000"/>
          </a:bodyPr>
          <a:lstStyle/>
          <a:p>
            <a:pPr eaLnBrk="1" hangingPunct="1">
              <a:spcBef>
                <a:spcPct val="0"/>
              </a:spcBef>
              <a:buFont typeface="Calibri" charset="0"/>
              <a:buNone/>
              <a:defRPr/>
            </a:pPr>
            <a:endParaRPr lang="en-US" dirty="0"/>
          </a:p>
        </p:txBody>
      </p:sp>
      <p:sp>
        <p:nvSpPr>
          <p:cNvPr id="48132" name="Slide Number Placeholder 3"/>
          <p:cNvSpPr>
            <a:spLocks noGrp="1"/>
          </p:cNvSpPr>
          <p:nvPr>
            <p:ph type="sldNum" sz="quarter" idx="5"/>
          </p:nvPr>
        </p:nvSpPr>
        <p:spPr bwMode="auto">
          <a:extLst>
            <a:ext uri="{909E8E84-426E-40dd-AFC4-6F175D3DCCD1}"/>
            <a:ext uri="{91240B29-F687-4f45-9708-019B960494DF}"/>
          </a:extLst>
        </p:spPr>
        <p:txBody>
          <a:bodyPr/>
          <a:lstStyle>
            <a:lvl1pPr eaLnBrk="0" hangingPunct="0">
              <a:defRPr>
                <a:solidFill>
                  <a:schemeClr val="tx1"/>
                </a:solidFill>
                <a:latin typeface="Arial" charset="0"/>
                <a:ea typeface="ＭＳ Ｐゴシック" charset="0"/>
              </a:defRPr>
            </a:lvl1pPr>
            <a:lvl2pPr marL="742935" indent="-285744" eaLnBrk="0" hangingPunct="0">
              <a:defRPr>
                <a:solidFill>
                  <a:schemeClr val="tx1"/>
                </a:solidFill>
                <a:latin typeface="Arial" charset="0"/>
                <a:ea typeface="ＭＳ Ｐゴシック" charset="0"/>
              </a:defRPr>
            </a:lvl2pPr>
            <a:lvl3pPr marL="1142977" indent="-228596" eaLnBrk="0" hangingPunct="0">
              <a:defRPr>
                <a:solidFill>
                  <a:schemeClr val="tx1"/>
                </a:solidFill>
                <a:latin typeface="Arial" charset="0"/>
                <a:ea typeface="ＭＳ Ｐゴシック" charset="0"/>
              </a:defRPr>
            </a:lvl3pPr>
            <a:lvl4pPr marL="1600168" indent="-228596" eaLnBrk="0" hangingPunct="0">
              <a:defRPr>
                <a:solidFill>
                  <a:schemeClr val="tx1"/>
                </a:solidFill>
                <a:latin typeface="Arial" charset="0"/>
                <a:ea typeface="ＭＳ Ｐゴシック" charset="0"/>
              </a:defRPr>
            </a:lvl4pPr>
            <a:lvl5pPr marL="2057359" indent="-228596" eaLnBrk="0" hangingPunct="0">
              <a:defRPr>
                <a:solidFill>
                  <a:schemeClr val="tx1"/>
                </a:solidFill>
                <a:latin typeface="Arial" charset="0"/>
                <a:ea typeface="ＭＳ Ｐゴシック" charset="0"/>
              </a:defRPr>
            </a:lvl5pPr>
            <a:lvl6pPr marL="2514550" indent="-228596" eaLnBrk="0" fontAlgn="base" hangingPunct="0">
              <a:spcBef>
                <a:spcPct val="0"/>
              </a:spcBef>
              <a:spcAft>
                <a:spcPct val="0"/>
              </a:spcAft>
              <a:defRPr>
                <a:solidFill>
                  <a:schemeClr val="tx1"/>
                </a:solidFill>
                <a:latin typeface="Arial" charset="0"/>
                <a:ea typeface="ＭＳ Ｐゴシック" charset="0"/>
              </a:defRPr>
            </a:lvl6pPr>
            <a:lvl7pPr marL="2971741" indent="-228596" eaLnBrk="0" fontAlgn="base" hangingPunct="0">
              <a:spcBef>
                <a:spcPct val="0"/>
              </a:spcBef>
              <a:spcAft>
                <a:spcPct val="0"/>
              </a:spcAft>
              <a:defRPr>
                <a:solidFill>
                  <a:schemeClr val="tx1"/>
                </a:solidFill>
                <a:latin typeface="Arial" charset="0"/>
                <a:ea typeface="ＭＳ Ｐゴシック" charset="0"/>
              </a:defRPr>
            </a:lvl7pPr>
            <a:lvl8pPr marL="3428932" indent="-228596" eaLnBrk="0" fontAlgn="base" hangingPunct="0">
              <a:spcBef>
                <a:spcPct val="0"/>
              </a:spcBef>
              <a:spcAft>
                <a:spcPct val="0"/>
              </a:spcAft>
              <a:defRPr>
                <a:solidFill>
                  <a:schemeClr val="tx1"/>
                </a:solidFill>
                <a:latin typeface="Arial" charset="0"/>
                <a:ea typeface="ＭＳ Ｐゴシック" charset="0"/>
              </a:defRPr>
            </a:lvl8pPr>
            <a:lvl9pPr marL="3886122" indent="-228596"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EFB3C176-BD9B-47FE-AF17-2385CF3F0DAF}" type="slidenum">
              <a:rPr lang="en-US">
                <a:solidFill>
                  <a:prstClr val="black"/>
                </a:solidFill>
                <a:latin typeface="Calibri" charset="0"/>
              </a:rPr>
              <a:pPr eaLnBrk="1" hangingPunct="1">
                <a:defRPr/>
              </a:pPr>
              <a:t>19</a:t>
            </a:fld>
            <a:endParaRPr lang="en-US">
              <a:solidFill>
                <a:prstClr val="black"/>
              </a:solidFill>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4" name="Slide Number Placeholder 3"/>
          <p:cNvSpPr>
            <a:spLocks noGrp="1"/>
          </p:cNvSpPr>
          <p:nvPr>
            <p:ph type="sldNum" sz="quarter" idx="5"/>
          </p:nvPr>
        </p:nvSpPr>
        <p:spPr/>
        <p:txBody>
          <a:bodyPr/>
          <a:lstStyle/>
          <a:p>
            <a:pPr>
              <a:defRPr/>
            </a:pPr>
            <a:fld id="{83DAF5AD-3BA8-4380-AEEC-EE11AC3B1328}" type="slidenum">
              <a:rPr lang="en-US" smtClean="0"/>
              <a:pPr>
                <a:defRPr/>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4" name="Slide Number Placeholder 3"/>
          <p:cNvSpPr>
            <a:spLocks noGrp="1"/>
          </p:cNvSpPr>
          <p:nvPr>
            <p:ph type="sldNum" sz="quarter" idx="5"/>
          </p:nvPr>
        </p:nvSpPr>
        <p:spPr/>
        <p:txBody>
          <a:bodyPr/>
          <a:lstStyle/>
          <a:p>
            <a:pPr>
              <a:defRPr/>
            </a:pPr>
            <a:fld id="{011A0532-8B39-4713-B966-55B1EB57BF3B}" type="slidenum">
              <a:rPr lang="en-US" smtClean="0"/>
              <a:pPr>
                <a:defRPr/>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2D5B60E0-48B2-4C36-B181-92A12632E3F8}" type="slidenum">
              <a:rPr lang="en-US" smtClean="0"/>
              <a:pPr>
                <a:defRPr/>
              </a:pPr>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155F1138-5DDC-4FE8-8B34-CBF8578566C1}" type="slidenum">
              <a:rPr lang="en-US" smtClean="0"/>
              <a:pPr>
                <a:defRPr/>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BF82C59-86DB-499C-BD5D-7E2695E66AB7}" type="slidenum">
              <a:rPr lang="en-US" smtClean="0"/>
              <a:pPr>
                <a:defRPr/>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84EC639D-98FC-4632-A9C1-3C671DF4CE79}" type="slidenum">
              <a:rPr lang="en-US" smtClean="0"/>
              <a:pPr>
                <a:defRPr/>
              </a:pPr>
              <a:t>28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170779E7-698B-4E03-9A70-FD4C45BC0977}" type="slidenum">
              <a:rPr lang="en-US" smtClean="0"/>
              <a:pPr>
                <a:defRPr/>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Recognising</a:t>
            </a:r>
            <a:r>
              <a:rPr lang="en-GB" baseline="0" dirty="0" smtClean="0"/>
              <a:t> that benefits and risks of REDD are potentially very important, the UNFCCC discussed them at length and in 2010 adopted a set of safeguards.  These are quite general and countries are variously asked to promote &amp; support them or ‘address and respect’ them – it is not yet clear how binding they are</a:t>
            </a:r>
            <a:endParaRPr lang="en-GB" dirty="0"/>
          </a:p>
        </p:txBody>
      </p:sp>
      <p:sp>
        <p:nvSpPr>
          <p:cNvPr id="4" name="Slide Number Placeholder 3"/>
          <p:cNvSpPr>
            <a:spLocks noGrp="1"/>
          </p:cNvSpPr>
          <p:nvPr>
            <p:ph type="sldNum" sz="quarter" idx="10"/>
          </p:nvPr>
        </p:nvSpPr>
        <p:spPr/>
        <p:txBody>
          <a:bodyPr/>
          <a:lstStyle/>
          <a:p>
            <a:fld id="{389A1E48-C37E-4748-89A8-C1A7EBF948FF}" type="slidenum">
              <a:rPr lang="en-GB" smtClean="0"/>
              <a:pPr/>
              <a:t>4</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normAutofit fontScale="55000" lnSpcReduction="20000"/>
          </a:bodyPr>
          <a:lstStyle/>
          <a:p>
            <a:pPr eaLnBrk="1" hangingPunct="1">
              <a:spcBef>
                <a:spcPct val="0"/>
              </a:spcBef>
              <a:buFont typeface="Calibri" charset="0"/>
              <a:buNone/>
              <a:defRPr/>
            </a:pPr>
            <a:endParaRPr lang="en-US" dirty="0"/>
          </a:p>
        </p:txBody>
      </p:sp>
      <p:sp>
        <p:nvSpPr>
          <p:cNvPr id="48132" name="Slide Number Placeholder 3"/>
          <p:cNvSpPr>
            <a:spLocks noGrp="1"/>
          </p:cNvSpPr>
          <p:nvPr>
            <p:ph type="sldNum" sz="quarter" idx="5"/>
          </p:nvPr>
        </p:nvSpPr>
        <p:spPr bwMode="auto">
          <a:extLst>
            <a:ext uri="{909E8E84-426E-40dd-AFC4-6F175D3DCCD1}"/>
            <a:ext uri="{91240B29-F687-4f45-9708-019B960494DF}"/>
          </a:extLst>
        </p:spPr>
        <p:txBody>
          <a:bodyPr/>
          <a:lstStyle>
            <a:lvl1pPr eaLnBrk="0" hangingPunct="0">
              <a:defRPr>
                <a:solidFill>
                  <a:schemeClr val="tx1"/>
                </a:solidFill>
                <a:latin typeface="Arial" charset="0"/>
                <a:ea typeface="ＭＳ Ｐゴシック" charset="0"/>
              </a:defRPr>
            </a:lvl1pPr>
            <a:lvl2pPr marL="742935" indent="-285744" eaLnBrk="0" hangingPunct="0">
              <a:defRPr>
                <a:solidFill>
                  <a:schemeClr val="tx1"/>
                </a:solidFill>
                <a:latin typeface="Arial" charset="0"/>
                <a:ea typeface="ＭＳ Ｐゴシック" charset="0"/>
              </a:defRPr>
            </a:lvl2pPr>
            <a:lvl3pPr marL="1142977" indent="-228596" eaLnBrk="0" hangingPunct="0">
              <a:defRPr>
                <a:solidFill>
                  <a:schemeClr val="tx1"/>
                </a:solidFill>
                <a:latin typeface="Arial" charset="0"/>
                <a:ea typeface="ＭＳ Ｐゴシック" charset="0"/>
              </a:defRPr>
            </a:lvl3pPr>
            <a:lvl4pPr marL="1600168" indent="-228596" eaLnBrk="0" hangingPunct="0">
              <a:defRPr>
                <a:solidFill>
                  <a:schemeClr val="tx1"/>
                </a:solidFill>
                <a:latin typeface="Arial" charset="0"/>
                <a:ea typeface="ＭＳ Ｐゴシック" charset="0"/>
              </a:defRPr>
            </a:lvl4pPr>
            <a:lvl5pPr marL="2057359" indent="-228596" eaLnBrk="0" hangingPunct="0">
              <a:defRPr>
                <a:solidFill>
                  <a:schemeClr val="tx1"/>
                </a:solidFill>
                <a:latin typeface="Arial" charset="0"/>
                <a:ea typeface="ＭＳ Ｐゴシック" charset="0"/>
              </a:defRPr>
            </a:lvl5pPr>
            <a:lvl6pPr marL="2514550" indent="-228596" eaLnBrk="0" fontAlgn="base" hangingPunct="0">
              <a:spcBef>
                <a:spcPct val="0"/>
              </a:spcBef>
              <a:spcAft>
                <a:spcPct val="0"/>
              </a:spcAft>
              <a:defRPr>
                <a:solidFill>
                  <a:schemeClr val="tx1"/>
                </a:solidFill>
                <a:latin typeface="Arial" charset="0"/>
                <a:ea typeface="ＭＳ Ｐゴシック" charset="0"/>
              </a:defRPr>
            </a:lvl6pPr>
            <a:lvl7pPr marL="2971741" indent="-228596" eaLnBrk="0" fontAlgn="base" hangingPunct="0">
              <a:spcBef>
                <a:spcPct val="0"/>
              </a:spcBef>
              <a:spcAft>
                <a:spcPct val="0"/>
              </a:spcAft>
              <a:defRPr>
                <a:solidFill>
                  <a:schemeClr val="tx1"/>
                </a:solidFill>
                <a:latin typeface="Arial" charset="0"/>
                <a:ea typeface="ＭＳ Ｐゴシック" charset="0"/>
              </a:defRPr>
            </a:lvl7pPr>
            <a:lvl8pPr marL="3428932" indent="-228596" eaLnBrk="0" fontAlgn="base" hangingPunct="0">
              <a:spcBef>
                <a:spcPct val="0"/>
              </a:spcBef>
              <a:spcAft>
                <a:spcPct val="0"/>
              </a:spcAft>
              <a:defRPr>
                <a:solidFill>
                  <a:schemeClr val="tx1"/>
                </a:solidFill>
                <a:latin typeface="Arial" charset="0"/>
                <a:ea typeface="ＭＳ Ｐゴシック" charset="0"/>
              </a:defRPr>
            </a:lvl8pPr>
            <a:lvl9pPr marL="3886122" indent="-228596"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EFB3C176-BD9B-47FE-AF17-2385CF3F0DAF}" type="slidenum">
              <a:rPr lang="en-US">
                <a:solidFill>
                  <a:prstClr val="black"/>
                </a:solidFill>
                <a:latin typeface="Calibri" charset="0"/>
              </a:rPr>
              <a:pPr eaLnBrk="1" hangingPunct="1">
                <a:defRPr/>
              </a:pPr>
              <a:t>30</a:t>
            </a:fld>
            <a:endParaRPr lang="en-US">
              <a:solidFill>
                <a:prstClr val="black"/>
              </a:solidFill>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42226E03-A5D2-434B-AEEA-D95BB513B074}" type="slidenum">
              <a:rPr lang="en-US" smtClean="0"/>
              <a:pPr>
                <a:defRPr/>
              </a:pPr>
              <a:t>31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4" name="Slide Number Placeholder 3"/>
          <p:cNvSpPr>
            <a:spLocks noGrp="1"/>
          </p:cNvSpPr>
          <p:nvPr>
            <p:ph type="sldNum" sz="quarter" idx="5"/>
          </p:nvPr>
        </p:nvSpPr>
        <p:spPr/>
        <p:txBody>
          <a:bodyPr/>
          <a:lstStyle/>
          <a:p>
            <a:pPr>
              <a:defRPr/>
            </a:pPr>
            <a:fld id="{B1DF4882-D350-4B50-9B41-7771BE4608B6}" type="slidenum">
              <a:rPr lang="en-US" smtClean="0"/>
              <a:pPr>
                <a:defRPr/>
              </a:pPr>
              <a:t>33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4" name="Slide Number Placeholder 3"/>
          <p:cNvSpPr>
            <a:spLocks noGrp="1"/>
          </p:cNvSpPr>
          <p:nvPr>
            <p:ph type="sldNum" sz="quarter" idx="5"/>
          </p:nvPr>
        </p:nvSpPr>
        <p:spPr/>
        <p:txBody>
          <a:bodyPr/>
          <a:lstStyle/>
          <a:p>
            <a:pPr>
              <a:defRPr/>
            </a:pPr>
            <a:fld id="{BC759935-5033-402C-840C-FBDFFF822829}" type="slidenum">
              <a:rPr lang="en-US" smtClean="0"/>
              <a:pPr>
                <a:defRPr/>
              </a:pPr>
              <a:t>34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0D3C2E7-770F-4B34-B018-1949DB59D786}" type="slidenum">
              <a:rPr lang="en-GB" smtClean="0"/>
              <a:pPr/>
              <a:t>36</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4" name="Slide Number Placeholder 3"/>
          <p:cNvSpPr>
            <a:spLocks noGrp="1"/>
          </p:cNvSpPr>
          <p:nvPr>
            <p:ph type="sldNum" sz="quarter" idx="5"/>
          </p:nvPr>
        </p:nvSpPr>
        <p:spPr/>
        <p:txBody>
          <a:bodyPr/>
          <a:lstStyle/>
          <a:p>
            <a:pPr>
              <a:defRPr/>
            </a:pPr>
            <a:fld id="{DA0BD4E9-F3F5-498B-BBDB-61B1135031DA}" type="slidenum">
              <a:rPr lang="en-GB" smtClean="0"/>
              <a:pPr>
                <a:defRPr/>
              </a:pPr>
              <a:t>40</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0D3C2E7-770F-4B34-B018-1949DB59D786}" type="slidenum">
              <a:rPr lang="en-GB" smtClean="0"/>
              <a:pPr/>
              <a:t>41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are vital</a:t>
            </a:r>
            <a:endParaRPr lang="en-GB" dirty="0"/>
          </a:p>
        </p:txBody>
      </p:sp>
      <p:sp>
        <p:nvSpPr>
          <p:cNvPr id="4" name="Slide Number Placeholder 3"/>
          <p:cNvSpPr>
            <a:spLocks noGrp="1"/>
          </p:cNvSpPr>
          <p:nvPr>
            <p:ph type="sldNum" sz="quarter" idx="10"/>
          </p:nvPr>
        </p:nvSpPr>
        <p:spPr/>
        <p:txBody>
          <a:bodyPr/>
          <a:lstStyle/>
          <a:p>
            <a:fld id="{389A1E48-C37E-4748-89A8-C1A7EBF948FF}"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fontAlgn="t"/>
            <a:r>
              <a:rPr lang="en-GB" sz="1200" b="0" i="0" kern="1200" dirty="0" smtClean="0">
                <a:solidFill>
                  <a:schemeClr val="tx1"/>
                </a:solidFill>
                <a:latin typeface="+mn-lt"/>
                <a:ea typeface="+mn-ea"/>
                <a:cs typeface="+mn-cs"/>
              </a:rPr>
              <a:t>The UN-REDD Programme is the United Nations collaborative initiative on Reducing Emissions from Deforestation and forest Degradation (REDD) in developing countries. The Programme was launched in 2008 and builds on the convening role and technical expertise of the Food and Agriculture Organization of the United Nations (FAO), the United Nations Development Programme (UNDP) and the United Nations Environment Programme (UNEP). The UN-REDD Programme supports nationally-led REDD+ processes and promotes informed and meaningful involvement of all stakeholders, including Indigenous Peoples and other forest-dependent communities, in national and international REDD+ implementation.</a:t>
            </a:r>
          </a:p>
          <a:p>
            <a:pPr fontAlgn="t"/>
            <a:endParaRPr lang="en-GB" sz="1200" b="0" i="0" kern="1200" dirty="0" smtClean="0">
              <a:solidFill>
                <a:schemeClr val="tx1"/>
              </a:solidFill>
              <a:latin typeface="+mn-lt"/>
              <a:ea typeface="+mn-ea"/>
              <a:cs typeface="+mn-cs"/>
            </a:endParaRPr>
          </a:p>
          <a:p>
            <a:pPr fontAlgn="t"/>
            <a:r>
              <a:rPr lang="en-GB" sz="1200" b="0" i="0" kern="1200" dirty="0" smtClean="0">
                <a:solidFill>
                  <a:schemeClr val="tx1"/>
                </a:solidFill>
                <a:latin typeface="+mn-lt"/>
                <a:ea typeface="+mn-ea"/>
                <a:cs typeface="+mn-cs"/>
              </a:rPr>
              <a:t>The Programme supports national REDD+ readiness efforts in </a:t>
            </a:r>
            <a:r>
              <a:rPr lang="en-GB" sz="1200" b="1" i="0" kern="1200" dirty="0" smtClean="0">
                <a:solidFill>
                  <a:schemeClr val="tx1"/>
                </a:solidFill>
                <a:latin typeface="+mn-lt"/>
                <a:ea typeface="+mn-ea"/>
                <a:cs typeface="+mn-cs"/>
                <a:hlinkClick r:id="rId3"/>
              </a:rPr>
              <a:t>46 partner countries</a:t>
            </a:r>
            <a:r>
              <a:rPr lang="en-GB" sz="1200" b="0" i="0" kern="1200" dirty="0" smtClean="0">
                <a:solidFill>
                  <a:schemeClr val="tx1"/>
                </a:solidFill>
                <a:latin typeface="+mn-lt"/>
                <a:ea typeface="+mn-ea"/>
                <a:cs typeface="+mn-cs"/>
              </a:rPr>
              <a:t>, spanning Africa, Asia-Pacific and Latin America, in two ways: (</a:t>
            </a:r>
            <a:r>
              <a:rPr lang="en-GB" sz="1200" b="0" i="0" kern="1200" dirty="0" err="1" smtClean="0">
                <a:solidFill>
                  <a:schemeClr val="tx1"/>
                </a:solidFill>
                <a:latin typeface="+mn-lt"/>
                <a:ea typeface="+mn-ea"/>
                <a:cs typeface="+mn-cs"/>
              </a:rPr>
              <a:t>i</a:t>
            </a:r>
            <a:r>
              <a:rPr lang="en-GB" sz="1200" b="0" i="0" kern="1200" dirty="0" smtClean="0">
                <a:solidFill>
                  <a:schemeClr val="tx1"/>
                </a:solidFill>
                <a:latin typeface="+mn-lt"/>
                <a:ea typeface="+mn-ea"/>
                <a:cs typeface="+mn-cs"/>
              </a:rPr>
              <a:t>) direct support to the design and implementation of UN-REDD National Programmes; and (ii) complementary support to national REDD+ action through common approaches, analyses, methodologies, tools, data and best practices developed through the </a:t>
            </a:r>
            <a:r>
              <a:rPr lang="en-GB" sz="1200" b="1" i="0" kern="1200" dirty="0" smtClean="0">
                <a:solidFill>
                  <a:schemeClr val="tx1"/>
                </a:solidFill>
                <a:latin typeface="+mn-lt"/>
                <a:ea typeface="+mn-ea"/>
                <a:cs typeface="+mn-cs"/>
                <a:hlinkClick r:id="rId4"/>
              </a:rPr>
              <a:t>UN-REDD Global Programme</a:t>
            </a:r>
            <a:r>
              <a:rPr lang="en-GB" sz="1200" b="0" i="0" kern="1200" dirty="0" smtClean="0">
                <a:solidFill>
                  <a:schemeClr val="tx1"/>
                </a:solidFill>
                <a:latin typeface="+mn-lt"/>
                <a:ea typeface="+mn-ea"/>
                <a:cs typeface="+mn-cs"/>
              </a:rPr>
              <a:t>. By July 2012, total funding for these two streams of support to countries </a:t>
            </a:r>
            <a:r>
              <a:rPr lang="en-GB" sz="1200" b="0" i="0" kern="1200" dirty="0" err="1" smtClean="0">
                <a:solidFill>
                  <a:schemeClr val="tx1"/>
                </a:solidFill>
                <a:latin typeface="+mn-lt"/>
                <a:ea typeface="+mn-ea"/>
                <a:cs typeface="+mn-cs"/>
              </a:rPr>
              <a:t>totaled</a:t>
            </a:r>
            <a:r>
              <a:rPr lang="en-GB" sz="1200" b="0" i="0" kern="1200" dirty="0" smtClean="0">
                <a:solidFill>
                  <a:schemeClr val="tx1"/>
                </a:solidFill>
                <a:latin typeface="+mn-lt"/>
                <a:ea typeface="+mn-ea"/>
                <a:cs typeface="+mn-cs"/>
              </a:rPr>
              <a:t> US$117.6 million.</a:t>
            </a:r>
          </a:p>
          <a:p>
            <a:pPr marL="0" marR="0" indent="0" algn="l" defTabSz="914400" rtl="0" eaLnBrk="1" fontAlgn="auto" latinLnBrk="0" hangingPunct="1">
              <a:lnSpc>
                <a:spcPct val="100000"/>
              </a:lnSpc>
              <a:spcBef>
                <a:spcPts val="325"/>
              </a:spcBef>
              <a:spcAft>
                <a:spcPts val="0"/>
              </a:spcAft>
              <a:buClrTx/>
              <a:buSzTx/>
              <a:buFontTx/>
              <a:buNone/>
              <a:tabLst/>
              <a:defRPr/>
            </a:pPr>
            <a:endParaRPr lang="en-GB" sz="1000" dirty="0" smtClean="0"/>
          </a:p>
        </p:txBody>
      </p:sp>
      <p:sp>
        <p:nvSpPr>
          <p:cNvPr id="15364" name="Slide Number Placeholder 3"/>
          <p:cNvSpPr>
            <a:spLocks noGrp="1"/>
          </p:cNvSpPr>
          <p:nvPr>
            <p:ph type="sldNum" sz="quarter" idx="5"/>
          </p:nvPr>
        </p:nvSpPr>
        <p:spPr>
          <a:noFill/>
        </p:spPr>
        <p:txBody>
          <a:bodyPr/>
          <a:lstStyle/>
          <a:p>
            <a:fld id="{E37E9FF7-94DB-484B-B0E0-EBD584398BB8}" type="slidenum">
              <a:rPr lang="en-GB" smtClean="0"/>
              <a:pPr/>
              <a:t>6</a:t>
            </a:fld>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0D3C2E7-770F-4B34-B018-1949DB59D786}" type="slidenum">
              <a:rPr lang="en-GB" smtClean="0"/>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0D3C2E7-770F-4B34-B018-1949DB59D786}" type="slidenum">
              <a:rPr lang="en-GB" smtClean="0"/>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0D3C2E7-770F-4B34-B018-1949DB59D786}" type="slidenum">
              <a:rPr lang="en-GB" smtClean="0"/>
              <a:pPr/>
              <a:t>10</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09EAE91-CE8F-4364-8A3C-A0733DF756CE}" type="slidenum">
              <a:rPr lang="en-GB" smtClean="0"/>
              <a:pPr/>
              <a:t>15</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32500" lnSpcReduction="20000"/>
          </a:bodyPr>
          <a:lstStyle/>
          <a:p>
            <a:pPr>
              <a:defRPr/>
            </a:pPr>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BB7F6A-2867-439C-9A4D-2FD0E495E445}"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 xmlns:p14="http://schemas.microsoft.com/office/powerpoint/2010/main" val="1047244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B7F6A-2867-439C-9A4D-2FD0E495E445}"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 xmlns:p14="http://schemas.microsoft.com/office/powerpoint/2010/main" val="28243374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4B3BA1-FF78-46FC-A915-646825990621}"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37766635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B3BA1-FF78-46FC-A915-646825990621}"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39618439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4B3BA1-FF78-46FC-A915-646825990621}"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40900959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4B3BA1-FF78-46FC-A915-646825990621}" type="datetimeFigureOut">
              <a:rPr lang="en-US" smtClean="0"/>
              <a:pPr/>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41020032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274B3BA1-FF78-46FC-A915-646825990621}" type="datetimeFigureOut">
              <a:rPr lang="en-US" smtClean="0"/>
              <a:pPr/>
              <a:t>9/29/2013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41824015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4B3BA1-FF78-46FC-A915-646825990621}" type="datetimeFigureOut">
              <a:rPr lang="en-US" smtClean="0"/>
              <a:pPr/>
              <a:t>9/29/2013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10717814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4B3BA1-FF78-46FC-A915-646825990621}" type="datetimeFigureOut">
              <a:rPr lang="en-US" smtClean="0"/>
              <a:pPr/>
              <a:t>9/29/2013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279027556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4B3BA1-FF78-46FC-A915-646825990621}" type="datetimeFigureOut">
              <a:rPr lang="en-US" smtClean="0"/>
              <a:pPr/>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28788326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4B3BA1-FF78-46FC-A915-646825990621}" type="datetimeFigureOut">
              <a:rPr lang="en-US" smtClean="0"/>
              <a:pPr/>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32743724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B3BA1-FF78-46FC-A915-646825990621}"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3456388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B7F6A-2867-439C-9A4D-2FD0E495E445}"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 xmlns:p14="http://schemas.microsoft.com/office/powerpoint/2010/main" val="30363386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B3BA1-FF78-46FC-A915-646825990621}"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1531342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086012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958566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540638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256699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9/29/2013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548296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9/29/2013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4193730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9/29/2013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019712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2400456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B7F6A-2867-439C-9A4D-2FD0E495E445}"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 xmlns:p14="http://schemas.microsoft.com/office/powerpoint/2010/main" val="7871996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070521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96922797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35039344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37857708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951098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904339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523311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9/29/2013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579093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9/29/2013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583426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9/29/2013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170391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8BB7F6A-2867-439C-9A4D-2FD0E495E445}" type="datetimeFigureOut">
              <a:rPr lang="en-US" smtClean="0"/>
              <a:pPr/>
              <a:t>9/29/2013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dirty="0"/>
          </a:p>
        </p:txBody>
      </p:sp>
    </p:spTree>
    <p:extLst>
      <p:ext uri="{BB962C8B-B14F-4D97-AF65-F5344CB8AC3E}">
        <p14:creationId xmlns="" xmlns:p14="http://schemas.microsoft.com/office/powerpoint/2010/main" val="129003076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885246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878599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525622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61780490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89236382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4772007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41103936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1702466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9/29/2013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9109639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9/29/2013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732068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BB7F6A-2867-439C-9A4D-2FD0E495E445}" type="datetimeFigureOut">
              <a:rPr lang="en-US" smtClean="0"/>
              <a:pPr/>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 xmlns:p14="http://schemas.microsoft.com/office/powerpoint/2010/main" val="10541402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9/29/2013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34787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4663972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7274784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239000" y="655117"/>
            <a:ext cx="1371600" cy="716483"/>
          </a:xfrm>
          <a:prstGeom prst="rect">
            <a:avLst/>
          </a:prstGeom>
        </p:spPr>
      </p:pic>
    </p:spTree>
    <p:extLst>
      <p:ext uri="{BB962C8B-B14F-4D97-AF65-F5344CB8AC3E}">
        <p14:creationId xmlns="" xmlns:p14="http://schemas.microsoft.com/office/powerpoint/2010/main" val="223689552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420150359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6736970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4405737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79215627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82505673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9/29/2013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129180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BB7F6A-2867-439C-9A4D-2FD0E495E445}" type="datetimeFigureOut">
              <a:rPr lang="en-US" smtClean="0"/>
              <a:pPr/>
              <a:t>9/29/2013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 xmlns:p14="http://schemas.microsoft.com/office/powerpoint/2010/main" val="6213341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9/29/2013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9982830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9/29/2013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6314644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6149441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671959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0532336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8450638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64372102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75311843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1891725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66160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BB7F6A-2867-439C-9A4D-2FD0E495E445}" type="datetimeFigureOut">
              <a:rPr lang="en-US" smtClean="0"/>
              <a:pPr/>
              <a:t>9/29/2013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 xmlns:p14="http://schemas.microsoft.com/office/powerpoint/2010/main" val="29684007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9/29/2013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4861385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9/29/2013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1712758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9/29/2013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9943409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0160579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7197838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3418054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955986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7154835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33540248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76610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B7F6A-2867-439C-9A4D-2FD0E495E445}" type="datetimeFigureOut">
              <a:rPr lang="en-US" smtClean="0"/>
              <a:pPr/>
              <a:t>9/29/2013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 xmlns:p14="http://schemas.microsoft.com/office/powerpoint/2010/main" val="36254606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1010131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9/29/2013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40834827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9/29/2013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109594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9/29/2013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5506383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6981009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0000526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29572030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 xmlns:p14="http://schemas.microsoft.com/office/powerpoint/2010/main" val="15728578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A92533-F3EB-4779-8E9C-0548A39DD9A7}"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17800466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A92533-F3EB-4779-8E9C-0548A39DD9A7}"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3516326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BB7F6A-2867-439C-9A4D-2FD0E495E445}" type="datetimeFigureOut">
              <a:rPr lang="en-US" smtClean="0"/>
              <a:pPr/>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 xmlns:p14="http://schemas.microsoft.com/office/powerpoint/2010/main" val="36226254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A92533-F3EB-4779-8E9C-0548A39DD9A7}"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37682446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A92533-F3EB-4779-8E9C-0548A39DD9A7}" type="datetimeFigureOut">
              <a:rPr lang="en-US" smtClean="0"/>
              <a:pPr/>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4318869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A92533-F3EB-4779-8E9C-0548A39DD9A7}" type="datetimeFigureOut">
              <a:rPr lang="en-US" smtClean="0"/>
              <a:pPr/>
              <a:t>9/29/2013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4732447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A92533-F3EB-4779-8E9C-0548A39DD9A7}" type="datetimeFigureOut">
              <a:rPr lang="en-US" smtClean="0"/>
              <a:pPr/>
              <a:t>9/29/2013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9958412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A92533-F3EB-4779-8E9C-0548A39DD9A7}" type="datetimeFigureOut">
              <a:rPr lang="en-US" smtClean="0"/>
              <a:pPr/>
              <a:t>9/29/2013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1701336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A92533-F3EB-4779-8E9C-0548A39DD9A7}" type="datetimeFigureOut">
              <a:rPr lang="en-US" smtClean="0"/>
              <a:pPr/>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37316640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A92533-F3EB-4779-8E9C-0548A39DD9A7}" type="datetimeFigureOut">
              <a:rPr lang="en-US" smtClean="0"/>
              <a:pPr/>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7795906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A92533-F3EB-4779-8E9C-0548A39DD9A7}"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2181493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A92533-F3EB-4779-8E9C-0548A39DD9A7}"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25487964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5B36D5-437A-4D6D-BBCA-089DE220AC13}"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872819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BB7F6A-2867-439C-9A4D-2FD0E495E445}" type="datetimeFigureOut">
              <a:rPr lang="en-US" smtClean="0"/>
              <a:pPr/>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 xmlns:p14="http://schemas.microsoft.com/office/powerpoint/2010/main" val="19040827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B36D5-437A-4D6D-BBCA-089DE220AC13}"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22513607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36D5-437A-4D6D-BBCA-089DE220AC13}"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22178794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5B36D5-437A-4D6D-BBCA-089DE220AC13}" type="datetimeFigureOut">
              <a:rPr lang="en-US" smtClean="0"/>
              <a:pPr/>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27433790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5B36D5-437A-4D6D-BBCA-089DE220AC13}" type="datetimeFigureOut">
              <a:rPr lang="en-US" smtClean="0"/>
              <a:pPr/>
              <a:t>9/29/2013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13358748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5B36D5-437A-4D6D-BBCA-089DE220AC13}" type="datetimeFigureOut">
              <a:rPr lang="en-US" smtClean="0"/>
              <a:pPr/>
              <a:t>9/29/2013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21506295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B36D5-437A-4D6D-BBCA-089DE220AC13}" type="datetimeFigureOut">
              <a:rPr lang="en-US" smtClean="0"/>
              <a:pPr/>
              <a:t>9/29/2013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11607004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36D5-437A-4D6D-BBCA-089DE220AC13}" type="datetimeFigureOut">
              <a:rPr lang="en-US" smtClean="0"/>
              <a:pPr/>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16417798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36D5-437A-4D6D-BBCA-089DE220AC13}" type="datetimeFigureOut">
              <a:rPr lang="en-US" smtClean="0"/>
              <a:pPr/>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39167255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B36D5-437A-4D6D-BBCA-089DE220AC13}"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23433852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B36D5-437A-4D6D-BBCA-089DE220AC13}" type="datetimeFigureOut">
              <a:rPr lang="en-US" smtClean="0"/>
              <a:pPr/>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1801826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2.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6.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4.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6" Type="http://schemas.openxmlformats.org/officeDocument/2006/relationships/image" Target="../media/image2.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6.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86000"/>
            <a:ext cx="8229600" cy="3840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B7F6A-2867-439C-9A4D-2FD0E495E445}" type="datetimeFigureOut">
              <a:rPr lang="en-US" smtClean="0"/>
              <a:pPr/>
              <a:t>9/29/2013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37113-2F3E-4400-9792-506CD95B94E0}" type="slidenum">
              <a:rPr lang="en-US" smtClean="0"/>
              <a:pPr/>
              <a:t>‹#›</a:t>
            </a:fld>
            <a:endParaRPr lang="en-US"/>
          </a:p>
        </p:txBody>
      </p:sp>
      <p:pic>
        <p:nvPicPr>
          <p:cNvPr id="14" name="Picture 13"/>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457200" y="508636"/>
            <a:ext cx="1864785" cy="548640"/>
          </a:xfrm>
          <a:prstGeom prst="rect">
            <a:avLst/>
          </a:prstGeom>
        </p:spPr>
      </p:pic>
      <p:sp>
        <p:nvSpPr>
          <p:cNvPr id="16" name="Rectangle 15"/>
          <p:cNvSpPr/>
          <p:nvPr userDrawn="1"/>
        </p:nvSpPr>
        <p:spPr>
          <a:xfrm flipV="1">
            <a:off x="-10885" y="2"/>
            <a:ext cx="9154886" cy="2285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57200" y="1286256"/>
            <a:ext cx="8229600" cy="914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7315200" y="457201"/>
            <a:ext cx="1371600" cy="716483"/>
          </a:xfrm>
          <a:prstGeom prst="rect">
            <a:avLst/>
          </a:prstGeom>
        </p:spPr>
      </p:pic>
      <p:pic>
        <p:nvPicPr>
          <p:cNvPr id="24" name="Picture 23"/>
          <p:cNvPicPr>
            <a:picLocks noChangeAspect="1"/>
          </p:cNvPicPr>
          <p:nvPr userDrawn="1"/>
        </p:nvPicPr>
        <p:blipFill>
          <a:blip r:embed="rId15" cstate="print">
            <a:extLst>
              <a:ext uri="{28A0092B-C50C-407E-A947-70E740481C1C}">
                <a14:useLocalDpi xmlns="" xmlns:a14="http://schemas.microsoft.com/office/drawing/2010/main" val="0"/>
              </a:ext>
            </a:extLst>
          </a:blip>
          <a:stretch>
            <a:fillRect/>
          </a:stretch>
        </p:blipFill>
        <p:spPr>
          <a:xfrm>
            <a:off x="-1" y="5005328"/>
            <a:ext cx="9144001" cy="3148072"/>
          </a:xfrm>
          <a:prstGeom prst="rect">
            <a:avLst/>
          </a:prstGeom>
        </p:spPr>
      </p:pic>
    </p:spTree>
    <p:extLst>
      <p:ext uri="{BB962C8B-B14F-4D97-AF65-F5344CB8AC3E}">
        <p14:creationId xmlns="" xmlns:p14="http://schemas.microsoft.com/office/powerpoint/2010/main" val="1608393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B3BA1-FF78-46FC-A915-646825990621}" type="datetimeFigureOut">
              <a:rPr lang="en-US" smtClean="0"/>
              <a:pPr/>
              <a:t>9/29/2013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C6AD7F-EA93-49C0-9AC0-85E4A969C23B}" type="slidenum">
              <a:rPr lang="en-US" smtClean="0"/>
              <a:pPr/>
              <a:t>‹#›</a:t>
            </a:fld>
            <a:endParaRPr lang="en-US"/>
          </a:p>
        </p:txBody>
      </p:sp>
    </p:spTree>
    <p:extLst>
      <p:ext uri="{BB962C8B-B14F-4D97-AF65-F5344CB8AC3E}">
        <p14:creationId xmlns="" xmlns:p14="http://schemas.microsoft.com/office/powerpoint/2010/main" val="192372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9/29/2013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sp>
        <p:nvSpPr>
          <p:cNvPr id="8" name="Rectangle 7"/>
          <p:cNvSpPr/>
          <p:nvPr userDrawn="1"/>
        </p:nvSpPr>
        <p:spPr>
          <a:xfrm>
            <a:off x="0" y="295656"/>
            <a:ext cx="6937248"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7162800" y="125353"/>
            <a:ext cx="1645920" cy="484247"/>
          </a:xfrm>
          <a:prstGeom prst="rect">
            <a:avLst/>
          </a:prstGeom>
        </p:spPr>
      </p:pic>
      <p:sp>
        <p:nvSpPr>
          <p:cNvPr id="12" name="Rectangle 11"/>
          <p:cNvSpPr/>
          <p:nvPr userDrawn="1"/>
        </p:nvSpPr>
        <p:spPr>
          <a:xfrm flipV="1">
            <a:off x="0" y="2"/>
            <a:ext cx="6934200" cy="2285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7239000" y="655117"/>
            <a:ext cx="1371600" cy="716483"/>
          </a:xfrm>
          <a:prstGeom prst="rect">
            <a:avLst/>
          </a:prstGeom>
        </p:spPr>
      </p:pic>
      <p:pic>
        <p:nvPicPr>
          <p:cNvPr id="16" name="Picture 15"/>
          <p:cNvPicPr>
            <a:picLocks noChangeAspect="1"/>
          </p:cNvPicPr>
          <p:nvPr userDrawn="1"/>
        </p:nvPicPr>
        <p:blipFill>
          <a:blip r:embed="rId15" cstate="print">
            <a:extLst>
              <a:ext uri="{28A0092B-C50C-407E-A947-70E740481C1C}">
                <a14:useLocalDpi xmlns="" xmlns:a14="http://schemas.microsoft.com/office/drawing/2010/main" val="0"/>
              </a:ext>
            </a:extLst>
          </a:blip>
          <a:stretch>
            <a:fillRect/>
          </a:stretch>
        </p:blipFill>
        <p:spPr>
          <a:xfrm>
            <a:off x="-1" y="5005328"/>
            <a:ext cx="9144001" cy="3148072"/>
          </a:xfrm>
          <a:prstGeom prst="rect">
            <a:avLst/>
          </a:prstGeom>
        </p:spPr>
      </p:pic>
    </p:spTree>
    <p:extLst>
      <p:ext uri="{BB962C8B-B14F-4D97-AF65-F5344CB8AC3E}">
        <p14:creationId xmlns="" xmlns:p14="http://schemas.microsoft.com/office/powerpoint/2010/main" val="62472230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9/29/2013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sp>
        <p:nvSpPr>
          <p:cNvPr id="8" name="Rectangle 7"/>
          <p:cNvSpPr/>
          <p:nvPr userDrawn="1"/>
        </p:nvSpPr>
        <p:spPr>
          <a:xfrm>
            <a:off x="457200" y="304800"/>
            <a:ext cx="6492240"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7162800" y="125353"/>
            <a:ext cx="1645920" cy="484247"/>
          </a:xfrm>
          <a:prstGeom prst="rect">
            <a:avLst/>
          </a:prstGeom>
        </p:spPr>
      </p:pic>
      <p:pic>
        <p:nvPicPr>
          <p:cNvPr id="11" name="Picture 10"/>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7239000" y="655117"/>
            <a:ext cx="1371600" cy="716483"/>
          </a:xfrm>
          <a:prstGeom prst="rect">
            <a:avLst/>
          </a:prstGeom>
        </p:spPr>
      </p:pic>
      <p:pic>
        <p:nvPicPr>
          <p:cNvPr id="15" name="Picture 14"/>
          <p:cNvPicPr>
            <a:picLocks noChangeAspect="1"/>
          </p:cNvPicPr>
          <p:nvPr userDrawn="1"/>
        </p:nvPicPr>
        <p:blipFill>
          <a:blip r:embed="rId15" cstate="print">
            <a:extLst>
              <a:ext uri="{28A0092B-C50C-407E-A947-70E740481C1C}">
                <a14:useLocalDpi xmlns="" xmlns:a14="http://schemas.microsoft.com/office/drawing/2010/main" val="0"/>
              </a:ext>
            </a:extLst>
          </a:blip>
          <a:stretch>
            <a:fillRect/>
          </a:stretch>
        </p:blipFill>
        <p:spPr>
          <a:xfrm>
            <a:off x="-1" y="5005328"/>
            <a:ext cx="9144001" cy="3148072"/>
          </a:xfrm>
          <a:prstGeom prst="rect">
            <a:avLst/>
          </a:prstGeom>
        </p:spPr>
      </p:pic>
    </p:spTree>
    <p:extLst>
      <p:ext uri="{BB962C8B-B14F-4D97-AF65-F5344CB8AC3E}">
        <p14:creationId xmlns="" xmlns:p14="http://schemas.microsoft.com/office/powerpoint/2010/main" val="307887177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9/29/2013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pic>
        <p:nvPicPr>
          <p:cNvPr id="12" name="Picture 11"/>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7162800" y="125353"/>
            <a:ext cx="1645920" cy="484247"/>
          </a:xfrm>
          <a:prstGeom prst="rect">
            <a:avLst/>
          </a:prstGeom>
        </p:spPr>
      </p:pic>
      <p:pic>
        <p:nvPicPr>
          <p:cNvPr id="14" name="Picture 13"/>
          <p:cNvPicPr>
            <a:picLocks noChangeAspect="1"/>
          </p:cNvPicPr>
          <p:nvPr userDrawn="1"/>
        </p:nvPicPr>
        <p:blipFill rotWithShape="1">
          <a:blip r:embed="rId14" cstate="print">
            <a:extLst>
              <a:ext uri="{28A0092B-C50C-407E-A947-70E740481C1C}">
                <a14:useLocalDpi xmlns="" xmlns:a14="http://schemas.microsoft.com/office/drawing/2010/main" val="0"/>
              </a:ext>
            </a:extLst>
          </a:blip>
          <a:srcRect l="24052" r="1"/>
          <a:stretch/>
        </p:blipFill>
        <p:spPr>
          <a:xfrm>
            <a:off x="2130714" y="5357885"/>
            <a:ext cx="7013285" cy="2414515"/>
          </a:xfrm>
          <a:prstGeom prst="rect">
            <a:avLst/>
          </a:prstGeom>
        </p:spPr>
      </p:pic>
      <p:pic>
        <p:nvPicPr>
          <p:cNvPr id="9" name="Picture 8"/>
          <p:cNvPicPr>
            <a:picLocks noChangeAspect="1"/>
          </p:cNvPicPr>
          <p:nvPr userDrawn="1"/>
        </p:nvPicPr>
        <p:blipFill>
          <a:blip r:embed="rId15" cstate="print">
            <a:extLst>
              <a:ext uri="{28A0092B-C50C-407E-A947-70E740481C1C}">
                <a14:useLocalDpi xmlns="" xmlns:a14="http://schemas.microsoft.com/office/drawing/2010/main" val="0"/>
              </a:ext>
            </a:extLst>
          </a:blip>
          <a:stretch>
            <a:fillRect/>
          </a:stretch>
        </p:blipFill>
        <p:spPr>
          <a:xfrm>
            <a:off x="2130714" y="457200"/>
            <a:ext cx="84078" cy="5669280"/>
          </a:xfrm>
          <a:prstGeom prst="rect">
            <a:avLst/>
          </a:prstGeom>
        </p:spPr>
      </p:pic>
      <p:sp>
        <p:nvSpPr>
          <p:cNvPr id="11" name="Rectangle 10"/>
          <p:cNvSpPr/>
          <p:nvPr userDrawn="1"/>
        </p:nvSpPr>
        <p:spPr>
          <a:xfrm flipV="1">
            <a:off x="0" y="2"/>
            <a:ext cx="6995160" cy="2285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295655"/>
            <a:ext cx="6995160"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16" cstate="print">
            <a:extLst>
              <a:ext uri="{28A0092B-C50C-407E-A947-70E740481C1C}">
                <a14:useLocalDpi xmlns="" xmlns:a14="http://schemas.microsoft.com/office/drawing/2010/main" val="0"/>
              </a:ext>
            </a:extLst>
          </a:blip>
          <a:stretch>
            <a:fillRect/>
          </a:stretch>
        </p:blipFill>
        <p:spPr>
          <a:xfrm>
            <a:off x="7239000" y="655117"/>
            <a:ext cx="1371600" cy="716483"/>
          </a:xfrm>
          <a:prstGeom prst="rect">
            <a:avLst/>
          </a:prstGeom>
        </p:spPr>
      </p:pic>
    </p:spTree>
    <p:extLst>
      <p:ext uri="{BB962C8B-B14F-4D97-AF65-F5344CB8AC3E}">
        <p14:creationId xmlns="" xmlns:p14="http://schemas.microsoft.com/office/powerpoint/2010/main" val="124302904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9/29/2013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pic>
        <p:nvPicPr>
          <p:cNvPr id="12" name="Picture 11"/>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456106" y="457200"/>
            <a:ext cx="1645920" cy="484247"/>
          </a:xfrm>
          <a:prstGeom prst="rect">
            <a:avLst/>
          </a:prstGeom>
        </p:spPr>
      </p:pic>
      <p:sp>
        <p:nvSpPr>
          <p:cNvPr id="11" name="Rectangle 10"/>
          <p:cNvSpPr/>
          <p:nvPr userDrawn="1"/>
        </p:nvSpPr>
        <p:spPr>
          <a:xfrm flipV="1">
            <a:off x="0" y="2"/>
            <a:ext cx="9144000" cy="2285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295654"/>
            <a:ext cx="9143998"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7315200" y="457201"/>
            <a:ext cx="1371600" cy="716483"/>
          </a:xfrm>
          <a:prstGeom prst="rect">
            <a:avLst/>
          </a:prstGeom>
        </p:spPr>
      </p:pic>
      <p:pic>
        <p:nvPicPr>
          <p:cNvPr id="15" name="Picture 14"/>
          <p:cNvPicPr>
            <a:picLocks noChangeAspect="1"/>
          </p:cNvPicPr>
          <p:nvPr userDrawn="1"/>
        </p:nvPicPr>
        <p:blipFill>
          <a:blip r:embed="rId15" cstate="print">
            <a:extLst>
              <a:ext uri="{28A0092B-C50C-407E-A947-70E740481C1C}">
                <a14:useLocalDpi xmlns="" xmlns:a14="http://schemas.microsoft.com/office/drawing/2010/main" val="0"/>
              </a:ext>
            </a:extLst>
          </a:blip>
          <a:stretch>
            <a:fillRect/>
          </a:stretch>
        </p:blipFill>
        <p:spPr>
          <a:xfrm>
            <a:off x="-1" y="5005328"/>
            <a:ext cx="9144001" cy="3148072"/>
          </a:xfrm>
          <a:prstGeom prst="rect">
            <a:avLst/>
          </a:prstGeom>
        </p:spPr>
      </p:pic>
    </p:spTree>
    <p:extLst>
      <p:ext uri="{BB962C8B-B14F-4D97-AF65-F5344CB8AC3E}">
        <p14:creationId xmlns="" xmlns:p14="http://schemas.microsoft.com/office/powerpoint/2010/main" val="1809860513"/>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9/29/2013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pic>
        <p:nvPicPr>
          <p:cNvPr id="12" name="Picture 11"/>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456106" y="457200"/>
            <a:ext cx="1645920" cy="484247"/>
          </a:xfrm>
          <a:prstGeom prst="rect">
            <a:avLst/>
          </a:prstGeom>
        </p:spPr>
      </p:pic>
      <p:sp>
        <p:nvSpPr>
          <p:cNvPr id="13" name="Rectangle 12"/>
          <p:cNvSpPr/>
          <p:nvPr userDrawn="1"/>
        </p:nvSpPr>
        <p:spPr>
          <a:xfrm>
            <a:off x="456106" y="259079"/>
            <a:ext cx="8230694"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7315200" y="457201"/>
            <a:ext cx="1371600" cy="716483"/>
          </a:xfrm>
          <a:prstGeom prst="rect">
            <a:avLst/>
          </a:prstGeom>
        </p:spPr>
      </p:pic>
      <p:pic>
        <p:nvPicPr>
          <p:cNvPr id="15" name="Picture 14"/>
          <p:cNvPicPr>
            <a:picLocks noChangeAspect="1"/>
          </p:cNvPicPr>
          <p:nvPr userDrawn="1"/>
        </p:nvPicPr>
        <p:blipFill>
          <a:blip r:embed="rId15" cstate="print">
            <a:extLst>
              <a:ext uri="{28A0092B-C50C-407E-A947-70E740481C1C}">
                <a14:useLocalDpi xmlns="" xmlns:a14="http://schemas.microsoft.com/office/drawing/2010/main" val="0"/>
              </a:ext>
            </a:extLst>
          </a:blip>
          <a:stretch>
            <a:fillRect/>
          </a:stretch>
        </p:blipFill>
        <p:spPr>
          <a:xfrm>
            <a:off x="-1" y="5005328"/>
            <a:ext cx="9144001" cy="3148072"/>
          </a:xfrm>
          <a:prstGeom prst="rect">
            <a:avLst/>
          </a:prstGeom>
        </p:spPr>
      </p:pic>
    </p:spTree>
    <p:extLst>
      <p:ext uri="{BB962C8B-B14F-4D97-AF65-F5344CB8AC3E}">
        <p14:creationId xmlns="" xmlns:p14="http://schemas.microsoft.com/office/powerpoint/2010/main" val="201172947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9/29/2013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sp>
        <p:nvSpPr>
          <p:cNvPr id="10" name="Rectangle 9"/>
          <p:cNvSpPr/>
          <p:nvPr userDrawn="1"/>
        </p:nvSpPr>
        <p:spPr>
          <a:xfrm>
            <a:off x="457200" y="295656"/>
            <a:ext cx="6492240"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7162800" y="125353"/>
            <a:ext cx="1645920" cy="484247"/>
          </a:xfrm>
          <a:prstGeom prst="rect">
            <a:avLst/>
          </a:prstGeom>
        </p:spPr>
      </p:pic>
      <p:pic>
        <p:nvPicPr>
          <p:cNvPr id="14" name="Picture 13"/>
          <p:cNvPicPr>
            <a:picLocks noChangeAspect="1"/>
          </p:cNvPicPr>
          <p:nvPr userDrawn="1"/>
        </p:nvPicPr>
        <p:blipFill rotWithShape="1">
          <a:blip r:embed="rId14" cstate="print">
            <a:extLst>
              <a:ext uri="{28A0092B-C50C-407E-A947-70E740481C1C}">
                <a14:useLocalDpi xmlns="" xmlns:a14="http://schemas.microsoft.com/office/drawing/2010/main" val="0"/>
              </a:ext>
            </a:extLst>
          </a:blip>
          <a:srcRect l="23630"/>
          <a:stretch/>
        </p:blipFill>
        <p:spPr>
          <a:xfrm>
            <a:off x="2214792" y="5562600"/>
            <a:ext cx="7157808" cy="2468880"/>
          </a:xfrm>
          <a:prstGeom prst="rect">
            <a:avLst/>
          </a:prstGeom>
        </p:spPr>
      </p:pic>
      <p:pic>
        <p:nvPicPr>
          <p:cNvPr id="9" name="Picture 8"/>
          <p:cNvPicPr>
            <a:picLocks noChangeAspect="1"/>
          </p:cNvPicPr>
          <p:nvPr userDrawn="1"/>
        </p:nvPicPr>
        <p:blipFill>
          <a:blip r:embed="rId15" cstate="print">
            <a:extLst>
              <a:ext uri="{28A0092B-C50C-407E-A947-70E740481C1C}">
                <a14:useLocalDpi xmlns="" xmlns:a14="http://schemas.microsoft.com/office/drawing/2010/main" val="0"/>
              </a:ext>
            </a:extLst>
          </a:blip>
          <a:stretch>
            <a:fillRect/>
          </a:stretch>
        </p:blipFill>
        <p:spPr>
          <a:xfrm>
            <a:off x="2130714" y="457200"/>
            <a:ext cx="84078" cy="5669280"/>
          </a:xfrm>
          <a:prstGeom prst="rect">
            <a:avLst/>
          </a:prstGeom>
        </p:spPr>
      </p:pic>
      <p:pic>
        <p:nvPicPr>
          <p:cNvPr id="13" name="Picture 12"/>
          <p:cNvPicPr>
            <a:picLocks noChangeAspect="1"/>
          </p:cNvPicPr>
          <p:nvPr userDrawn="1"/>
        </p:nvPicPr>
        <p:blipFill>
          <a:blip r:embed="rId16" cstate="print">
            <a:extLst>
              <a:ext uri="{28A0092B-C50C-407E-A947-70E740481C1C}">
                <a14:useLocalDpi xmlns="" xmlns:a14="http://schemas.microsoft.com/office/drawing/2010/main" val="0"/>
              </a:ext>
            </a:extLst>
          </a:blip>
          <a:stretch>
            <a:fillRect/>
          </a:stretch>
        </p:blipFill>
        <p:spPr>
          <a:xfrm>
            <a:off x="7239000" y="655117"/>
            <a:ext cx="1371600" cy="716483"/>
          </a:xfrm>
          <a:prstGeom prst="rect">
            <a:avLst/>
          </a:prstGeom>
        </p:spPr>
      </p:pic>
    </p:spTree>
    <p:extLst>
      <p:ext uri="{BB962C8B-B14F-4D97-AF65-F5344CB8AC3E}">
        <p14:creationId xmlns="" xmlns:p14="http://schemas.microsoft.com/office/powerpoint/2010/main" val="1163869809"/>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92533-F3EB-4779-8E9C-0548A39DD9A7}" type="datetimeFigureOut">
              <a:rPr lang="en-US" smtClean="0"/>
              <a:pPr/>
              <a:t>9/29/2013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66375-FC46-4BB0-88E2-5579CDB06D5C}" type="slidenum">
              <a:rPr lang="en-US" smtClean="0"/>
              <a:pPr/>
              <a:t>‹#›</a:t>
            </a:fld>
            <a:endParaRPr lang="en-US"/>
          </a:p>
        </p:txBody>
      </p:sp>
    </p:spTree>
    <p:extLst>
      <p:ext uri="{BB962C8B-B14F-4D97-AF65-F5344CB8AC3E}">
        <p14:creationId xmlns="" xmlns:p14="http://schemas.microsoft.com/office/powerpoint/2010/main" val="168642003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B36D5-437A-4D6D-BBCA-089DE220AC13}" type="datetimeFigureOut">
              <a:rPr lang="en-US" smtClean="0"/>
              <a:pPr/>
              <a:t>9/29/2013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28A34-41F8-483E-9317-9DEB68ADFFDC}" type="slidenum">
              <a:rPr lang="en-US" smtClean="0"/>
              <a:pPr/>
              <a:t>‹#›</a:t>
            </a:fld>
            <a:endParaRPr lang="en-US"/>
          </a:p>
        </p:txBody>
      </p:sp>
    </p:spTree>
    <p:extLst>
      <p:ext uri="{BB962C8B-B14F-4D97-AF65-F5344CB8AC3E}">
        <p14:creationId xmlns="" xmlns:p14="http://schemas.microsoft.com/office/powerpoint/2010/main" val="134594880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6.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8.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6.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4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48.xml"/><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3" Type="http://schemas.openxmlformats.org/officeDocument/2006/relationships/hyperlink" Target="http://www.un-redd.org/" TargetMode="External"/><Relationship Id="rId2" Type="http://schemas.openxmlformats.org/officeDocument/2006/relationships/hyperlink" Target="mailto:val.kapos@unep-wcmc.or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1988568"/>
            <a:ext cx="9144000" cy="320040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4300" b="1" i="0" u="none" strike="noStrike" kern="1200" cap="none" spc="0" normalizeH="0" baseline="0" noProof="0" dirty="0" smtClean="0">
                <a:ln>
                  <a:noFill/>
                </a:ln>
                <a:solidFill>
                  <a:schemeClr val="tx1">
                    <a:lumMod val="85000"/>
                    <a:lumOff val="15000"/>
                  </a:schemeClr>
                </a:solidFill>
                <a:effectLst/>
                <a:uLnTx/>
                <a:uFillTx/>
                <a:latin typeface="Helvetica" pitchFamily="34" charset="0"/>
                <a:ea typeface="+mn-ea"/>
                <a:cs typeface="+mn-cs"/>
              </a:rPr>
              <a:t>REDD+ Safeguards: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600" b="1" i="0" u="none" strike="noStrike" kern="1200" cap="none" spc="0" normalizeH="0" baseline="0" noProof="0" dirty="0" smtClean="0">
                <a:ln>
                  <a:noFill/>
                </a:ln>
                <a:solidFill>
                  <a:schemeClr val="tx1">
                    <a:lumMod val="85000"/>
                    <a:lumOff val="15000"/>
                  </a:schemeClr>
                </a:solidFill>
                <a:effectLst/>
                <a:uLnTx/>
                <a:uFillTx/>
                <a:latin typeface="Helvetica" pitchFamily="34" charset="0"/>
                <a:ea typeface="+mn-ea"/>
                <a:cs typeface="+mn-cs"/>
              </a:rPr>
              <a:t>How UN-REDD supports development of country approaches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noFill/>
                </a:ln>
                <a:solidFill>
                  <a:schemeClr val="tx1">
                    <a:lumMod val="85000"/>
                    <a:lumOff val="15000"/>
                  </a:schemeClr>
                </a:solidFill>
                <a:effectLst/>
                <a:uLnTx/>
                <a:uFillTx/>
                <a:latin typeface="Helvetica" pitchFamily="34" charset="0"/>
                <a:ea typeface="+mn-ea"/>
                <a:cs typeface="+mn-cs"/>
              </a:rPr>
              <a:t/>
            </a:r>
            <a:br>
              <a:rPr kumimoji="0" lang="en-US" sz="3600" b="1" i="0" u="none" strike="noStrike" kern="1200" cap="none" spc="0" normalizeH="0" baseline="0" noProof="0" dirty="0" smtClean="0">
                <a:ln>
                  <a:noFill/>
                </a:ln>
                <a:solidFill>
                  <a:schemeClr val="tx1">
                    <a:lumMod val="85000"/>
                    <a:lumOff val="15000"/>
                  </a:schemeClr>
                </a:solidFill>
                <a:effectLst/>
                <a:uLnTx/>
                <a:uFillTx/>
                <a:latin typeface="Helvetica" pitchFamily="34" charset="0"/>
                <a:ea typeface="+mn-ea"/>
                <a:cs typeface="+mn-cs"/>
              </a:rPr>
            </a:br>
            <a:r>
              <a:rPr kumimoji="0" lang="en-US" sz="2400" b="1" i="0" u="none" strike="noStrike" kern="1200" cap="none" spc="0" normalizeH="0" baseline="0" noProof="0" dirty="0" smtClean="0">
                <a:ln>
                  <a:noFill/>
                </a:ln>
                <a:solidFill>
                  <a:schemeClr val="tx1">
                    <a:lumMod val="85000"/>
                    <a:lumOff val="15000"/>
                  </a:schemeClr>
                </a:solidFill>
                <a:effectLst/>
                <a:uLnTx/>
                <a:uFillTx/>
                <a:latin typeface="Helvetica" pitchFamily="34" charset="0"/>
                <a:ea typeface="+mn-ea"/>
                <a:cs typeface="+mn-cs"/>
              </a:rPr>
              <a:t>Tokyo, 7 October 2013</a:t>
            </a:r>
            <a:endParaRPr kumimoji="0" lang="en-US" sz="2800" b="1" i="0" u="none" strike="noStrike" kern="1200" cap="none" spc="0" normalizeH="0" baseline="0" noProof="0" dirty="0" smtClean="0">
              <a:ln>
                <a:noFill/>
              </a:ln>
              <a:solidFill>
                <a:schemeClr val="tx1">
                  <a:lumMod val="85000"/>
                  <a:lumOff val="15000"/>
                </a:schemeClr>
              </a:solidFill>
              <a:effectLst/>
              <a:uLnTx/>
              <a:uFillTx/>
              <a:latin typeface="Helvetica"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1" i="0" u="none" strike="noStrike" kern="1200" cap="none" spc="0" normalizeH="0" baseline="0" noProof="0" dirty="0" smtClean="0">
              <a:ln>
                <a:noFill/>
              </a:ln>
              <a:solidFill>
                <a:schemeClr val="tx1">
                  <a:lumMod val="85000"/>
                  <a:lumOff val="15000"/>
                </a:schemeClr>
              </a:solidFill>
              <a:effectLst/>
              <a:uLnTx/>
              <a:uFillTx/>
              <a:latin typeface="Helvetica"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lumMod val="85000"/>
                    <a:lumOff val="15000"/>
                  </a:schemeClr>
                </a:solidFill>
                <a:effectLst/>
                <a:uLnTx/>
                <a:uFillTx/>
                <a:latin typeface="Helvetica" pitchFamily="34" charset="0"/>
                <a:ea typeface="+mn-ea"/>
                <a:cs typeface="+mn-cs"/>
              </a:rPr>
              <a:t>Valerie Kapos, UNEP-WCMC</a:t>
            </a:r>
            <a:endParaRPr kumimoji="0" lang="en-US" sz="2800" b="0" i="0" u="none" strike="noStrike" kern="1200" cap="none" spc="0" normalizeH="0" baseline="0" noProof="0" dirty="0">
              <a:ln>
                <a:noFill/>
              </a:ln>
              <a:solidFill>
                <a:schemeClr val="tx1">
                  <a:lumMod val="85000"/>
                  <a:lumOff val="15000"/>
                </a:schemeClr>
              </a:solidFill>
              <a:effectLst/>
              <a:uLnTx/>
              <a:uFillTx/>
              <a:latin typeface="Helvetica" pitchFamily="34" charset="0"/>
              <a:ea typeface="+mn-ea"/>
              <a:cs typeface="+mn-cs"/>
            </a:endParaRPr>
          </a:p>
        </p:txBody>
      </p:sp>
    </p:spTree>
    <p:extLst>
      <p:ext uri="{BB962C8B-B14F-4D97-AF65-F5344CB8AC3E}">
        <p14:creationId xmlns="" xmlns:p14="http://schemas.microsoft.com/office/powerpoint/2010/main" val="3940316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60438"/>
          </a:xfrm>
        </p:spPr>
        <p:txBody>
          <a:bodyPr>
            <a:normAutofit/>
          </a:bodyPr>
          <a:lstStyle/>
          <a:p>
            <a:r>
              <a:rPr lang="en-GB" sz="3200" b="1" dirty="0" smtClean="0"/>
              <a:t>Themes of UNFCCC ‘Cancun’ Safeguards</a:t>
            </a:r>
            <a:endParaRPr lang="en-GB" sz="3200" b="1" dirty="0"/>
          </a:p>
        </p:txBody>
      </p:sp>
      <p:sp>
        <p:nvSpPr>
          <p:cNvPr id="3" name="Content Placeholder 2"/>
          <p:cNvSpPr>
            <a:spLocks noGrp="1"/>
          </p:cNvSpPr>
          <p:nvPr>
            <p:ph idx="1"/>
          </p:nvPr>
        </p:nvSpPr>
        <p:spPr>
          <a:xfrm>
            <a:off x="457200" y="1570704"/>
            <a:ext cx="8229600" cy="4525963"/>
          </a:xfrm>
        </p:spPr>
        <p:txBody>
          <a:bodyPr>
            <a:normAutofit/>
          </a:bodyPr>
          <a:lstStyle/>
          <a:p>
            <a:pPr>
              <a:buNone/>
              <a:defRPr/>
            </a:pPr>
            <a:r>
              <a:rPr lang="en-GB" sz="2800" dirty="0" smtClean="0"/>
              <a:t>Broad statements </a:t>
            </a:r>
            <a:r>
              <a:rPr lang="en-GB" sz="2800" dirty="0" smtClean="0"/>
              <a:t>that cover</a:t>
            </a:r>
            <a:r>
              <a:rPr lang="en-GB" sz="2800" dirty="0" smtClean="0"/>
              <a:t>:</a:t>
            </a:r>
          </a:p>
          <a:p>
            <a:pPr lvl="1">
              <a:defRPr/>
            </a:pPr>
            <a:r>
              <a:rPr lang="en-US" sz="2400" dirty="0" smtClean="0"/>
              <a:t>Consistency with national objectives and international undertakings</a:t>
            </a:r>
          </a:p>
          <a:p>
            <a:pPr lvl="1">
              <a:defRPr/>
            </a:pPr>
            <a:r>
              <a:rPr lang="en-US" sz="2400" dirty="0" smtClean="0"/>
              <a:t>Transparent forest governance structures</a:t>
            </a:r>
          </a:p>
          <a:p>
            <a:pPr lvl="1">
              <a:defRPr/>
            </a:pPr>
            <a:r>
              <a:rPr lang="en-US" sz="2400" dirty="0" smtClean="0"/>
              <a:t>Respect for indigenous peoples and local communities</a:t>
            </a:r>
          </a:p>
          <a:p>
            <a:pPr lvl="1">
              <a:defRPr/>
            </a:pPr>
            <a:r>
              <a:rPr lang="en-US" sz="2400" dirty="0" smtClean="0"/>
              <a:t>Effective participation of relevant stakeholders</a:t>
            </a:r>
          </a:p>
          <a:p>
            <a:pPr lvl="1">
              <a:defRPr/>
            </a:pPr>
            <a:r>
              <a:rPr lang="en-US" sz="2400" dirty="0" smtClean="0"/>
              <a:t>Conservation of natural forests and biodiversity</a:t>
            </a:r>
          </a:p>
          <a:p>
            <a:pPr lvl="1">
              <a:defRPr/>
            </a:pPr>
            <a:r>
              <a:rPr lang="en-US" sz="2400" dirty="0" smtClean="0"/>
              <a:t>Enhancement of social and environmental benefits</a:t>
            </a:r>
          </a:p>
          <a:p>
            <a:pPr lvl="1">
              <a:defRPr/>
            </a:pPr>
            <a:r>
              <a:rPr lang="en-US" sz="2400" dirty="0" smtClean="0"/>
              <a:t>Permanence of REDD+ actions</a:t>
            </a:r>
          </a:p>
          <a:p>
            <a:pPr lvl="1">
              <a:defRPr/>
            </a:pPr>
            <a:r>
              <a:rPr lang="en-US" sz="2400" dirty="0" smtClean="0"/>
              <a:t>Displacement of emissions</a:t>
            </a:r>
          </a:p>
          <a:p>
            <a:pPr>
              <a:buNone/>
            </a:pPr>
            <a:endParaRPr lang="en-GB" sz="2400"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60438"/>
          </a:xfrm>
        </p:spPr>
        <p:txBody>
          <a:bodyPr>
            <a:normAutofit/>
          </a:bodyPr>
          <a:lstStyle/>
          <a:p>
            <a:r>
              <a:rPr lang="en-GB" sz="3200" b="1" dirty="0" smtClean="0"/>
              <a:t>Safeguards</a:t>
            </a:r>
            <a:endParaRPr lang="en-GB" sz="3200" dirty="0"/>
          </a:p>
        </p:txBody>
      </p:sp>
      <p:sp>
        <p:nvSpPr>
          <p:cNvPr id="3" name="Content Placeholder 2"/>
          <p:cNvSpPr>
            <a:spLocks noGrp="1"/>
          </p:cNvSpPr>
          <p:nvPr>
            <p:ph idx="1"/>
          </p:nvPr>
        </p:nvSpPr>
        <p:spPr>
          <a:xfrm>
            <a:off x="457200" y="1219200"/>
            <a:ext cx="8229600" cy="4906963"/>
          </a:xfrm>
        </p:spPr>
        <p:txBody>
          <a:bodyPr>
            <a:normAutofit/>
          </a:bodyPr>
          <a:lstStyle/>
          <a:p>
            <a:pPr>
              <a:buNone/>
              <a:defRPr/>
            </a:pPr>
            <a:r>
              <a:rPr lang="en-US" sz="2400" dirty="0" smtClean="0"/>
              <a:t>REDD+ safeguards are needed to reduce potential risks </a:t>
            </a:r>
          </a:p>
          <a:p>
            <a:pPr>
              <a:buNone/>
              <a:defRPr/>
            </a:pPr>
            <a:r>
              <a:rPr lang="en-US" sz="2400" dirty="0" smtClean="0"/>
              <a:t>from REDD+ and enhance potential benefits</a:t>
            </a:r>
          </a:p>
          <a:p>
            <a:pPr>
              <a:buNone/>
              <a:defRPr/>
            </a:pPr>
            <a:endParaRPr lang="en-US" sz="2400" dirty="0" smtClean="0"/>
          </a:p>
          <a:p>
            <a:pPr>
              <a:buNone/>
              <a:defRPr/>
            </a:pPr>
            <a:endParaRPr lang="en-GB" sz="2400" dirty="0" smtClean="0"/>
          </a:p>
          <a:p>
            <a:pPr>
              <a:buNone/>
              <a:defRPr/>
            </a:pPr>
            <a:endParaRPr lang="en-GB" sz="2400" dirty="0" smtClean="0"/>
          </a:p>
          <a:p>
            <a:pPr>
              <a:buNone/>
              <a:defRPr/>
            </a:pPr>
            <a:endParaRPr lang="en-GB" sz="2400" dirty="0" smtClean="0"/>
          </a:p>
          <a:p>
            <a:pPr>
              <a:buNone/>
              <a:defRPr/>
            </a:pPr>
            <a:endParaRPr lang="en-GB" sz="2400" dirty="0" smtClean="0"/>
          </a:p>
          <a:p>
            <a:pPr>
              <a:buNone/>
              <a:defRPr/>
            </a:pPr>
            <a:endParaRPr lang="en-GB" sz="2400" dirty="0" smtClean="0"/>
          </a:p>
          <a:p>
            <a:pPr>
              <a:buNone/>
              <a:defRPr/>
            </a:pPr>
            <a:r>
              <a:rPr lang="en-GB" sz="2400" dirty="0" smtClean="0"/>
              <a:t>Vary with REDD+ activity and spatially  </a:t>
            </a:r>
          </a:p>
          <a:p>
            <a:pPr>
              <a:buNone/>
              <a:defRPr/>
            </a:pPr>
            <a:r>
              <a:rPr lang="en-GB" sz="2400" dirty="0" smtClean="0"/>
              <a:t>		 multiple benefits work</a:t>
            </a:r>
          </a:p>
          <a:p>
            <a:pPr>
              <a:buNone/>
            </a:pPr>
            <a:endParaRPr lang="en-GB" sz="2400" dirty="0"/>
          </a:p>
        </p:txBody>
      </p:sp>
      <p:sp>
        <p:nvSpPr>
          <p:cNvPr id="4" name="Down Arrow 3"/>
          <p:cNvSpPr/>
          <p:nvPr/>
        </p:nvSpPr>
        <p:spPr>
          <a:xfrm>
            <a:off x="3886200" y="2971800"/>
            <a:ext cx="12954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5" descr="boy with drinking water_shawn.jpg"/>
          <p:cNvPicPr>
            <a:picLocks noChangeAspect="1"/>
          </p:cNvPicPr>
          <p:nvPr/>
        </p:nvPicPr>
        <p:blipFill>
          <a:blip r:embed="rId2" cstate="print"/>
          <a:srcRect/>
          <a:stretch>
            <a:fillRect/>
          </a:stretch>
        </p:blipFill>
        <p:spPr bwMode="auto">
          <a:xfrm>
            <a:off x="304801" y="2514600"/>
            <a:ext cx="3352800" cy="1914525"/>
          </a:xfrm>
          <a:prstGeom prst="rect">
            <a:avLst/>
          </a:prstGeom>
          <a:noFill/>
          <a:ln w="9525">
            <a:solidFill>
              <a:srgbClr val="0099CC"/>
            </a:solidFill>
            <a:miter lim="800000"/>
            <a:headEnd/>
            <a:tailEnd/>
          </a:ln>
        </p:spPr>
      </p:pic>
      <p:pic>
        <p:nvPicPr>
          <p:cNvPr id="6" name="Picture 8" descr="C:\Users\Alison\Downloads\Photo_3.jpg"/>
          <p:cNvPicPr>
            <a:picLocks noChangeAspect="1" noChangeArrowheads="1"/>
          </p:cNvPicPr>
          <p:nvPr/>
        </p:nvPicPr>
        <p:blipFill>
          <a:blip r:embed="rId3" cstate="print">
            <a:lum bright="4000" contrast="1000"/>
          </a:blip>
          <a:srcRect/>
          <a:stretch>
            <a:fillRect/>
          </a:stretch>
        </p:blipFill>
        <p:spPr bwMode="auto">
          <a:xfrm>
            <a:off x="7391400" y="4572000"/>
            <a:ext cx="1444762" cy="2006667"/>
          </a:xfrm>
          <a:prstGeom prst="rect">
            <a:avLst/>
          </a:prstGeom>
          <a:noFill/>
          <a:ln w="9525">
            <a:noFill/>
            <a:miter lim="800000"/>
            <a:headEnd/>
            <a:tailEnd/>
          </a:ln>
        </p:spPr>
      </p:pic>
      <p:pic>
        <p:nvPicPr>
          <p:cNvPr id="7" name="Picture 6" descr="flood chiriqui.JPG"/>
          <p:cNvPicPr>
            <a:picLocks noChangeAspect="1"/>
          </p:cNvPicPr>
          <p:nvPr/>
        </p:nvPicPr>
        <p:blipFill>
          <a:blip r:embed="rId4" cstate="print"/>
          <a:srcRect/>
          <a:stretch>
            <a:fillRect/>
          </a:stretch>
        </p:blipFill>
        <p:spPr bwMode="auto">
          <a:xfrm>
            <a:off x="6172200" y="1676400"/>
            <a:ext cx="1708150" cy="2684462"/>
          </a:xfrm>
          <a:prstGeom prst="rect">
            <a:avLst/>
          </a:prstGeom>
          <a:noFill/>
          <a:ln w="9525">
            <a:solidFill>
              <a:srgbClr val="0099CC"/>
            </a:solidFill>
            <a:miter lim="800000"/>
            <a:headEnd/>
            <a:tailEnd/>
          </a:ln>
        </p:spPr>
      </p:pic>
      <p:sp>
        <p:nvSpPr>
          <p:cNvPr id="8" name="Right Arrow 7"/>
          <p:cNvSpPr/>
          <p:nvPr/>
        </p:nvSpPr>
        <p:spPr>
          <a:xfrm>
            <a:off x="762000" y="52578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96000"/>
            <a:ext cx="9144000" cy="76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Content Placeholder 3" descr="panama_baccini_biomasscarbon_kba_iba_JT_130123.tif"/>
          <p:cNvPicPr>
            <a:picLocks noGrp="1" noChangeAspect="1"/>
          </p:cNvPicPr>
          <p:nvPr>
            <p:ph idx="1"/>
          </p:nvPr>
        </p:nvPicPr>
        <p:blipFill>
          <a:blip r:embed="rId2" cstate="print"/>
          <a:stretch>
            <a:fillRect/>
          </a:stretch>
        </p:blipFill>
        <p:spPr>
          <a:xfrm>
            <a:off x="-26456" y="485710"/>
            <a:ext cx="9170456" cy="617716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CCB_projects\p2650E_UNREDDPhase3\p6180_panama\Outputs\Outputsmarch2013\panama_soil_erosion_forest_CR2_JT_130328.tif"/>
          <p:cNvPicPr>
            <a:picLocks noChangeAspect="1" noChangeArrowheads="1"/>
          </p:cNvPicPr>
          <p:nvPr/>
        </p:nvPicPr>
        <p:blipFill>
          <a:blip r:embed="rId2" cstate="print"/>
          <a:srcRect/>
          <a:stretch>
            <a:fillRect/>
          </a:stretch>
        </p:blipFill>
        <p:spPr bwMode="auto">
          <a:xfrm>
            <a:off x="0" y="459638"/>
            <a:ext cx="9144000" cy="645734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nama_tour_JT_130918.tif"/>
          <p:cNvPicPr>
            <a:picLocks noChangeAspect="1"/>
          </p:cNvPicPr>
          <p:nvPr/>
        </p:nvPicPr>
        <p:blipFill>
          <a:blip r:embed="rId2" cstate="print"/>
          <a:stretch>
            <a:fillRect/>
          </a:stretch>
        </p:blipFill>
        <p:spPr>
          <a:xfrm>
            <a:off x="0" y="312620"/>
            <a:ext cx="9144000" cy="645734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panama_combined_new_v2.tif"/>
          <p:cNvPicPr>
            <a:picLocks noGrp="1" noChangeAspect="1"/>
          </p:cNvPicPr>
          <p:nvPr>
            <p:ph idx="1"/>
          </p:nvPr>
        </p:nvPicPr>
        <p:blipFill>
          <a:blip r:embed="rId3" cstate="print"/>
          <a:stretch>
            <a:fillRect/>
          </a:stretch>
        </p:blipFill>
        <p:spPr>
          <a:xfrm>
            <a:off x="-196516" y="112294"/>
            <a:ext cx="9521459" cy="672390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0" y="5867400"/>
            <a:ext cx="9144000" cy="99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86" name="Title 1"/>
          <p:cNvSpPr>
            <a:spLocks noGrp="1"/>
          </p:cNvSpPr>
          <p:nvPr>
            <p:ph type="title"/>
          </p:nvPr>
        </p:nvSpPr>
        <p:spPr bwMode="auto">
          <a:xfrm>
            <a:off x="0" y="838200"/>
            <a:ext cx="91440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3200" b="1" dirty="0" smtClean="0"/>
              <a:t>REDD+ activity benefits and risks</a:t>
            </a:r>
          </a:p>
        </p:txBody>
      </p:sp>
      <p:pic>
        <p:nvPicPr>
          <p:cNvPr id="16390" name="Picture 1"/>
          <p:cNvPicPr>
            <a:picLocks noChangeAspect="1" noChangeArrowheads="1"/>
          </p:cNvPicPr>
          <p:nvPr/>
        </p:nvPicPr>
        <p:blipFill>
          <a:blip r:embed="rId3" cstate="print"/>
          <a:srcRect l="1910" t="4080" r="45019" b="7685"/>
          <a:stretch>
            <a:fillRect/>
          </a:stretch>
        </p:blipFill>
        <p:spPr bwMode="auto">
          <a:xfrm>
            <a:off x="2807418" y="4343400"/>
            <a:ext cx="2602782" cy="2249129"/>
          </a:xfrm>
          <a:prstGeom prst="rect">
            <a:avLst/>
          </a:prstGeom>
          <a:noFill/>
          <a:ln w="9525">
            <a:solidFill>
              <a:schemeClr val="tx2">
                <a:lumMod val="40000"/>
                <a:lumOff val="60000"/>
              </a:schemeClr>
            </a:solidFill>
            <a:miter lim="800000"/>
            <a:headEnd/>
            <a:tailEnd/>
          </a:ln>
        </p:spPr>
      </p:pic>
      <p:grpSp>
        <p:nvGrpSpPr>
          <p:cNvPr id="7" name="Group 6"/>
          <p:cNvGrpSpPr/>
          <p:nvPr/>
        </p:nvGrpSpPr>
        <p:grpSpPr>
          <a:xfrm>
            <a:off x="73740" y="1504335"/>
            <a:ext cx="9070260" cy="2839065"/>
            <a:chOff x="228600" y="1504335"/>
            <a:chExt cx="8915400" cy="2381865"/>
          </a:xfrm>
        </p:grpSpPr>
        <p:pic>
          <p:nvPicPr>
            <p:cNvPr id="16389" name="Picture 3"/>
            <p:cNvPicPr>
              <a:picLocks noChangeAspect="1" noChangeArrowheads="1"/>
            </p:cNvPicPr>
            <p:nvPr/>
          </p:nvPicPr>
          <p:blipFill>
            <a:blip r:embed="rId4" cstate="print"/>
            <a:srcRect l="1922" t="8918" r="18251" b="41945"/>
            <a:stretch>
              <a:fillRect/>
            </a:stretch>
          </p:blipFill>
          <p:spPr bwMode="auto">
            <a:xfrm>
              <a:off x="228600" y="1504335"/>
              <a:ext cx="8915400" cy="1696065"/>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l="1922" t="77924" r="18251" b="2208"/>
            <a:stretch>
              <a:fillRect/>
            </a:stretch>
          </p:blipFill>
          <p:spPr bwMode="auto">
            <a:xfrm>
              <a:off x="228600" y="3200400"/>
              <a:ext cx="8915400" cy="68580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0" y="1066800"/>
            <a:ext cx="9144000" cy="1143000"/>
          </a:xfrm>
          <a:noFill/>
          <a:ln>
            <a:miter lim="800000"/>
            <a:headEnd/>
            <a:tailEnd/>
          </a:ln>
        </p:spPr>
        <p:txBody>
          <a:bodyPr vert="horz" wrap="square" lIns="91440" tIns="45720" rIns="91440" bIns="45720" numCol="1" anchor="t" anchorCtr="0" compatLnSpc="1">
            <a:prstTxWarp prst="textNoShape">
              <a:avLst/>
            </a:prstTxWarp>
          </a:bodyPr>
          <a:lstStyle/>
          <a:p>
            <a:r>
              <a:rPr lang="en-GB" sz="3200" b="1" dirty="0" smtClean="0"/>
              <a:t>Development of a Country Approach to Safeguards</a:t>
            </a:r>
          </a:p>
        </p:txBody>
      </p:sp>
      <p:sp>
        <p:nvSpPr>
          <p:cNvPr id="20483" name="Content Placeholder 2"/>
          <p:cNvSpPr>
            <a:spLocks noGrp="1"/>
          </p:cNvSpPr>
          <p:nvPr>
            <p:ph idx="1"/>
          </p:nvPr>
        </p:nvSpPr>
        <p:spPr>
          <a:xfrm>
            <a:off x="457200" y="1981200"/>
            <a:ext cx="5562600" cy="3611563"/>
          </a:xfrm>
        </p:spPr>
        <p:txBody>
          <a:bodyPr/>
          <a:lstStyle/>
          <a:p>
            <a:pPr eaLnBrk="1" hangingPunct="1"/>
            <a:r>
              <a:rPr lang="en-US" sz="2400" dirty="0" smtClean="0">
                <a:cs typeface="Calibri" pitchFamily="34" charset="0"/>
              </a:rPr>
              <a:t>No fixed, linear path</a:t>
            </a:r>
          </a:p>
          <a:p>
            <a:pPr eaLnBrk="1" hangingPunct="1"/>
            <a:r>
              <a:rPr lang="en-US" sz="2400" dirty="0" smtClean="0">
                <a:cs typeface="Calibri" pitchFamily="34" charset="0"/>
              </a:rPr>
              <a:t>Steps to take will depend on:</a:t>
            </a:r>
          </a:p>
          <a:p>
            <a:pPr lvl="1" eaLnBrk="1" hangingPunct="1"/>
            <a:r>
              <a:rPr lang="en-US" sz="2400" dirty="0" smtClean="0">
                <a:cs typeface="Calibri" pitchFamily="34" charset="0"/>
              </a:rPr>
              <a:t> what is in place </a:t>
            </a:r>
          </a:p>
          <a:p>
            <a:pPr lvl="1" eaLnBrk="1" hangingPunct="1"/>
            <a:r>
              <a:rPr lang="en-US" sz="2400" dirty="0" smtClean="0">
                <a:cs typeface="Calibri" pitchFamily="34" charset="0"/>
              </a:rPr>
              <a:t> objectives defined by the country</a:t>
            </a:r>
          </a:p>
          <a:p>
            <a:pPr eaLnBrk="1" hangingPunct="1"/>
            <a:r>
              <a:rPr lang="en-US" sz="2400" dirty="0" smtClean="0">
                <a:cs typeface="Calibri" pitchFamily="34" charset="0"/>
              </a:rPr>
              <a:t>Throughout </a:t>
            </a:r>
            <a:r>
              <a:rPr lang="en-US" sz="2400" dirty="0" smtClean="0">
                <a:cs typeface="Calibri" pitchFamily="34" charset="0"/>
              </a:rPr>
              <a:t>the process, effective </a:t>
            </a:r>
            <a:r>
              <a:rPr lang="en-US" sz="2400" dirty="0" smtClean="0">
                <a:cs typeface="Calibri" pitchFamily="34" charset="0"/>
              </a:rPr>
              <a:t>participation </a:t>
            </a:r>
            <a:r>
              <a:rPr lang="en-US" sz="2400" dirty="0" smtClean="0">
                <a:cs typeface="Calibri" pitchFamily="34" charset="0"/>
              </a:rPr>
              <a:t>will be essential</a:t>
            </a:r>
          </a:p>
          <a:p>
            <a:endParaRPr lang="en-GB" sz="2400" dirty="0" smtClean="0"/>
          </a:p>
        </p:txBody>
      </p:sp>
      <p:pic>
        <p:nvPicPr>
          <p:cNvPr id="4" name="Picture 2" descr="http://s1.hubimg.com/u/371248_f520.jpg"/>
          <p:cNvPicPr>
            <a:picLocks noChangeAspect="1" noChangeArrowheads="1"/>
          </p:cNvPicPr>
          <p:nvPr/>
        </p:nvPicPr>
        <p:blipFill>
          <a:blip r:embed="rId3" cstate="print"/>
          <a:srcRect l="6699" r="10682"/>
          <a:stretch>
            <a:fillRect/>
          </a:stretch>
        </p:blipFill>
        <p:spPr bwMode="auto">
          <a:xfrm>
            <a:off x="6096000" y="1905000"/>
            <a:ext cx="2667000" cy="428714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0" y="914400"/>
            <a:ext cx="9144000" cy="685800"/>
          </a:xfrm>
        </p:spPr>
        <p:txBody>
          <a:bodyPr/>
          <a:lstStyle/>
          <a:p>
            <a:pPr eaLnBrk="1" hangingPunct="1"/>
            <a:r>
              <a:rPr lang="en-US" sz="3200" b="1" dirty="0" smtClean="0"/>
              <a:t>Core Elements of a Country Approach to Safeguards</a:t>
            </a:r>
          </a:p>
        </p:txBody>
      </p:sp>
      <p:sp>
        <p:nvSpPr>
          <p:cNvPr id="5" name="Content Placeholder 1"/>
          <p:cNvSpPr>
            <a:spLocks noGrp="1"/>
          </p:cNvSpPr>
          <p:nvPr>
            <p:ph idx="1"/>
          </p:nvPr>
        </p:nvSpPr>
        <p:spPr>
          <a:xfrm>
            <a:off x="249238" y="1905000"/>
            <a:ext cx="8669337" cy="4038600"/>
          </a:xfrm>
        </p:spPr>
        <p:style>
          <a:lnRef idx="2">
            <a:schemeClr val="dk1"/>
          </a:lnRef>
          <a:fillRef idx="1">
            <a:schemeClr val="lt1"/>
          </a:fillRef>
          <a:effectRef idx="0">
            <a:schemeClr val="dk1"/>
          </a:effectRef>
          <a:fontRef idx="minor">
            <a:schemeClr val="dk1"/>
          </a:fontRef>
        </p:style>
        <p:txBody>
          <a:bodyPr>
            <a:normAutofit/>
          </a:bodyPr>
          <a:lstStyle/>
          <a:p>
            <a:pPr marL="0" algn="ctr" eaLnBrk="1" hangingPunct="1">
              <a:lnSpc>
                <a:spcPct val="115000"/>
              </a:lnSpc>
              <a:spcBef>
                <a:spcPts val="0"/>
              </a:spcBef>
              <a:spcAft>
                <a:spcPts val="1000"/>
              </a:spcAft>
              <a:buFont typeface="Arial" pitchFamily="34" charset="0"/>
              <a:buNone/>
              <a:defRPr/>
            </a:pPr>
            <a:r>
              <a:rPr lang="en-US" dirty="0" smtClean="0">
                <a:ea typeface="Calibri"/>
                <a:cs typeface="Times New Roman"/>
              </a:rPr>
              <a:t>Institutions</a:t>
            </a:r>
          </a:p>
          <a:p>
            <a:pPr marL="0" algn="ctr" eaLnBrk="1" hangingPunct="1">
              <a:lnSpc>
                <a:spcPct val="115000"/>
              </a:lnSpc>
              <a:spcBef>
                <a:spcPts val="0"/>
              </a:spcBef>
              <a:spcAft>
                <a:spcPts val="1000"/>
              </a:spcAft>
              <a:buFont typeface="Arial" pitchFamily="34" charset="0"/>
              <a:buNone/>
              <a:defRPr/>
            </a:pPr>
            <a:endParaRPr lang="en-US" dirty="0" smtClean="0">
              <a:ea typeface="Calibri"/>
              <a:cs typeface="Times New Roman"/>
            </a:endParaRPr>
          </a:p>
          <a:p>
            <a:pPr marL="0" algn="ctr" eaLnBrk="1" hangingPunct="1">
              <a:lnSpc>
                <a:spcPct val="115000"/>
              </a:lnSpc>
              <a:spcBef>
                <a:spcPts val="0"/>
              </a:spcBef>
              <a:spcAft>
                <a:spcPts val="1000"/>
              </a:spcAft>
              <a:buFont typeface="Arial" pitchFamily="34" charset="0"/>
              <a:buNone/>
              <a:defRPr/>
            </a:pPr>
            <a:endParaRPr lang="en-US" dirty="0" smtClean="0">
              <a:ea typeface="Calibri"/>
              <a:cs typeface="Times New Roman"/>
            </a:endParaRPr>
          </a:p>
          <a:p>
            <a:pPr marL="0" algn="ctr" eaLnBrk="1" hangingPunct="1">
              <a:lnSpc>
                <a:spcPct val="115000"/>
              </a:lnSpc>
              <a:spcBef>
                <a:spcPts val="0"/>
              </a:spcBef>
              <a:spcAft>
                <a:spcPts val="1000"/>
              </a:spcAft>
              <a:buFont typeface="Arial" pitchFamily="34" charset="0"/>
              <a:buNone/>
              <a:defRPr/>
            </a:pPr>
            <a:endParaRPr lang="en-US" sz="2800" dirty="0" smtClean="0">
              <a:ea typeface="Calibri"/>
              <a:cs typeface="Times New Roman"/>
            </a:endParaRPr>
          </a:p>
          <a:p>
            <a:pPr marL="0" algn="ctr" eaLnBrk="1" hangingPunct="1">
              <a:lnSpc>
                <a:spcPct val="115000"/>
              </a:lnSpc>
              <a:spcBef>
                <a:spcPts val="0"/>
              </a:spcBef>
              <a:spcAft>
                <a:spcPts val="1000"/>
              </a:spcAft>
              <a:buFont typeface="Arial" pitchFamily="34" charset="0"/>
              <a:buNone/>
              <a:defRPr/>
            </a:pPr>
            <a:endParaRPr lang="en-GB" sz="900" dirty="0" smtClean="0">
              <a:ea typeface="Calibri"/>
              <a:cs typeface="Times New Roman"/>
            </a:endParaRPr>
          </a:p>
          <a:p>
            <a:pPr marL="0" algn="ctr" eaLnBrk="1" hangingPunct="1">
              <a:lnSpc>
                <a:spcPct val="115000"/>
              </a:lnSpc>
              <a:spcBef>
                <a:spcPts val="0"/>
              </a:spcBef>
              <a:spcAft>
                <a:spcPts val="1000"/>
              </a:spcAft>
              <a:buFont typeface="Arial" pitchFamily="34" charset="0"/>
              <a:buNone/>
              <a:defRPr/>
            </a:pPr>
            <a:endParaRPr lang="en-US" sz="900" dirty="0" smtClean="0">
              <a:ea typeface="Calibri"/>
              <a:cs typeface="Times New Roman"/>
            </a:endParaRPr>
          </a:p>
          <a:p>
            <a:pPr marL="0" algn="ctr" eaLnBrk="1" hangingPunct="1">
              <a:lnSpc>
                <a:spcPct val="115000"/>
              </a:lnSpc>
              <a:spcBef>
                <a:spcPts val="0"/>
              </a:spcBef>
              <a:spcAft>
                <a:spcPts val="1000"/>
              </a:spcAft>
              <a:buFont typeface="Arial" pitchFamily="34" charset="0"/>
              <a:buNone/>
              <a:defRPr/>
            </a:pPr>
            <a:r>
              <a:rPr lang="en-US" dirty="0" smtClean="0">
                <a:ea typeface="Calibri"/>
                <a:cs typeface="Times New Roman"/>
              </a:rPr>
              <a:t>Processes and Procedures</a:t>
            </a:r>
          </a:p>
          <a:p>
            <a:pPr marL="0" algn="ctr" eaLnBrk="1" hangingPunct="1">
              <a:lnSpc>
                <a:spcPct val="115000"/>
              </a:lnSpc>
              <a:spcBef>
                <a:spcPts val="0"/>
              </a:spcBef>
              <a:spcAft>
                <a:spcPts val="1000"/>
              </a:spcAft>
              <a:buFont typeface="Arial" pitchFamily="34" charset="0"/>
              <a:buNone/>
              <a:defRPr/>
            </a:pPr>
            <a:endParaRPr lang="en-US" dirty="0" smtClean="0">
              <a:ea typeface="Calibri"/>
              <a:cs typeface="Times New Roman"/>
            </a:endParaRPr>
          </a:p>
        </p:txBody>
      </p:sp>
      <p:sp>
        <p:nvSpPr>
          <p:cNvPr id="6" name="Rectangle 5"/>
          <p:cNvSpPr/>
          <p:nvPr/>
        </p:nvSpPr>
        <p:spPr>
          <a:xfrm>
            <a:off x="5497513" y="3030538"/>
            <a:ext cx="2663825" cy="174942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2. </a:t>
            </a:r>
            <a:r>
              <a:rPr lang="en-US" sz="1600" b="1" dirty="0">
                <a:solidFill>
                  <a:schemeClr val="tx1"/>
                </a:solidFill>
                <a:cs typeface="Calibri" pitchFamily="34" charset="0"/>
              </a:rPr>
              <a:t>Safeguard Information System (SIS):</a:t>
            </a:r>
          </a:p>
          <a:p>
            <a:pPr algn="ctr">
              <a:defRPr/>
            </a:pPr>
            <a:r>
              <a:rPr lang="en-US" sz="1600" dirty="0">
                <a:solidFill>
                  <a:schemeClr val="tx1"/>
                </a:solidFill>
                <a:cs typeface="Calibri" pitchFamily="34" charset="0"/>
              </a:rPr>
              <a:t> Existing or new indicators, methodologies for collecting information, and framework for provision of information</a:t>
            </a:r>
          </a:p>
          <a:p>
            <a:pPr algn="ctr">
              <a:defRPr/>
            </a:pPr>
            <a:endParaRPr lang="en-US" sz="1600" dirty="0">
              <a:solidFill>
                <a:schemeClr val="tx1"/>
              </a:solidFill>
            </a:endParaRPr>
          </a:p>
        </p:txBody>
      </p:sp>
      <p:sp>
        <p:nvSpPr>
          <p:cNvPr id="7" name="Rectangle 6"/>
          <p:cNvSpPr/>
          <p:nvPr/>
        </p:nvSpPr>
        <p:spPr>
          <a:xfrm>
            <a:off x="804863" y="3014663"/>
            <a:ext cx="2663825" cy="209073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cs typeface="Calibri" pitchFamily="34" charset="0"/>
              </a:rPr>
              <a:t>1.Identification/ development of relevant safeguards to be addressed and respected</a:t>
            </a:r>
            <a:r>
              <a:rPr lang="en-US" sz="1600" dirty="0">
                <a:solidFill>
                  <a:schemeClr val="tx1"/>
                </a:solidFill>
                <a:cs typeface="Calibri" pitchFamily="34" charset="0"/>
              </a:rPr>
              <a:t>:</a:t>
            </a:r>
          </a:p>
          <a:p>
            <a:pPr algn="ctr">
              <a:defRPr/>
            </a:pPr>
            <a:r>
              <a:rPr lang="en-US" sz="1600" dirty="0">
                <a:solidFill>
                  <a:schemeClr val="tx1"/>
                </a:solidFill>
                <a:cs typeface="Calibri" pitchFamily="34" charset="0"/>
              </a:rPr>
              <a:t> Policies, laws and regulations (PLRs), either existing or those created for REDD+ </a:t>
            </a:r>
          </a:p>
          <a:p>
            <a:pPr algn="ctr">
              <a:defRPr/>
            </a:pPr>
            <a:endParaRPr lang="en-US" sz="1600" dirty="0">
              <a:solidFill>
                <a:schemeClr val="tx1"/>
              </a:solidFill>
            </a:endParaRPr>
          </a:p>
        </p:txBody>
      </p:sp>
      <p:sp>
        <p:nvSpPr>
          <p:cNvPr id="8" name="Right Arrow 7"/>
          <p:cNvSpPr/>
          <p:nvPr/>
        </p:nvSpPr>
        <p:spPr>
          <a:xfrm>
            <a:off x="4057650" y="3254375"/>
            <a:ext cx="979488" cy="404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Left Arrow 8"/>
          <p:cNvSpPr/>
          <p:nvPr/>
        </p:nvSpPr>
        <p:spPr>
          <a:xfrm>
            <a:off x="4030663" y="3979863"/>
            <a:ext cx="977900" cy="4048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5867400"/>
            <a:ext cx="9144000" cy="99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42" name="Title 1"/>
          <p:cNvSpPr>
            <a:spLocks noGrp="1"/>
          </p:cNvSpPr>
          <p:nvPr>
            <p:ph type="title"/>
          </p:nvPr>
        </p:nvSpPr>
        <p:spPr>
          <a:xfrm>
            <a:off x="0" y="914376"/>
            <a:ext cx="9144000" cy="1143000"/>
          </a:xfrm>
        </p:spPr>
        <p:txBody>
          <a:bodyPr>
            <a:normAutofit/>
          </a:bodyPr>
          <a:lstStyle/>
          <a:p>
            <a:pPr eaLnBrk="1" hangingPunct="1">
              <a:lnSpc>
                <a:spcPct val="90000"/>
              </a:lnSpc>
            </a:pPr>
            <a:r>
              <a:rPr lang="en-US" sz="2800" b="1" dirty="0" smtClean="0">
                <a:ea typeface="ＭＳ Ｐゴシック" pitchFamily="34" charset="-128"/>
              </a:rPr>
              <a:t>Generic steps for development of a country approach to safeguards</a:t>
            </a:r>
          </a:p>
        </p:txBody>
      </p:sp>
      <p:grpSp>
        <p:nvGrpSpPr>
          <p:cNvPr id="2" name="Group 31"/>
          <p:cNvGrpSpPr/>
          <p:nvPr/>
        </p:nvGrpSpPr>
        <p:grpSpPr>
          <a:xfrm>
            <a:off x="304800" y="2072136"/>
            <a:ext cx="8534400" cy="4412232"/>
            <a:chOff x="304800" y="1836168"/>
            <a:chExt cx="8534400" cy="4412232"/>
          </a:xfrm>
        </p:grpSpPr>
        <p:grpSp>
          <p:nvGrpSpPr>
            <p:cNvPr id="4" name="Group 27"/>
            <p:cNvGrpSpPr/>
            <p:nvPr/>
          </p:nvGrpSpPr>
          <p:grpSpPr>
            <a:xfrm>
              <a:off x="7380328" y="1927695"/>
              <a:ext cx="1458872" cy="4320705"/>
              <a:chOff x="7380328" y="1927695"/>
              <a:chExt cx="1458872" cy="4320705"/>
            </a:xfrm>
          </p:grpSpPr>
          <p:sp>
            <p:nvSpPr>
              <p:cNvPr id="41" name="Rectangle 40"/>
              <p:cNvSpPr>
                <a:spLocks noChangeArrowheads="1"/>
              </p:cNvSpPr>
              <p:nvPr/>
            </p:nvSpPr>
            <p:spPr bwMode="auto">
              <a:xfrm>
                <a:off x="7380328" y="1927695"/>
                <a:ext cx="1458872" cy="4320705"/>
              </a:xfrm>
              <a:prstGeom prst="rect">
                <a:avLst/>
              </a:prstGeom>
              <a:solidFill>
                <a:srgbClr val="C6D9F1"/>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base">
                  <a:spcBef>
                    <a:spcPct val="0"/>
                  </a:spcBef>
                  <a:spcAft>
                    <a:spcPct val="0"/>
                  </a:spcAft>
                  <a:defRPr/>
                </a:pPr>
                <a:endParaRPr lang="en-US" sz="1600">
                  <a:solidFill>
                    <a:srgbClr val="FFFFFF"/>
                  </a:solidFill>
                  <a:ea typeface="ＭＳ Ｐゴシック" charset="0"/>
                  <a:cs typeface="Arial" pitchFamily="34" charset="0"/>
                </a:endParaRPr>
              </a:p>
            </p:txBody>
          </p:sp>
          <p:sp>
            <p:nvSpPr>
              <p:cNvPr id="48" name="Rectangle 47"/>
              <p:cNvSpPr/>
              <p:nvPr/>
            </p:nvSpPr>
            <p:spPr bwMode="auto">
              <a:xfrm>
                <a:off x="7457831" y="5280360"/>
                <a:ext cx="1259796" cy="863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lstStyle/>
              <a:p>
                <a:pPr fontAlgn="base">
                  <a:spcBef>
                    <a:spcPct val="0"/>
                  </a:spcBef>
                  <a:spcAft>
                    <a:spcPct val="0"/>
                  </a:spcAft>
                  <a:defRPr/>
                </a:pPr>
                <a:endParaRPr lang="en-US" sz="1600">
                  <a:solidFill>
                    <a:prstClr val="black"/>
                  </a:solidFill>
                </a:endParaRPr>
              </a:p>
            </p:txBody>
          </p:sp>
          <p:sp>
            <p:nvSpPr>
              <p:cNvPr id="49" name="Rectangle 48"/>
              <p:cNvSpPr/>
              <p:nvPr/>
            </p:nvSpPr>
            <p:spPr bwMode="auto">
              <a:xfrm>
                <a:off x="7457831" y="3965897"/>
                <a:ext cx="1305386" cy="796687"/>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lstStyle/>
              <a:p>
                <a:pPr fontAlgn="base">
                  <a:spcBef>
                    <a:spcPct val="0"/>
                  </a:spcBef>
                  <a:spcAft>
                    <a:spcPct val="0"/>
                  </a:spcAft>
                  <a:defRPr/>
                </a:pPr>
                <a:r>
                  <a:rPr lang="en-US" sz="1700" b="1">
                    <a:solidFill>
                      <a:srgbClr val="FFFFFF"/>
                    </a:solidFill>
                  </a:rPr>
                  <a:t>Policies, Laws and Regulations </a:t>
                </a:r>
                <a:endParaRPr lang="en-US" sz="1700">
                  <a:solidFill>
                    <a:srgbClr val="FFFFFF"/>
                  </a:solidFill>
                </a:endParaRPr>
              </a:p>
            </p:txBody>
          </p:sp>
          <p:sp>
            <p:nvSpPr>
              <p:cNvPr id="50" name="Rectangle 49"/>
              <p:cNvSpPr/>
              <p:nvPr/>
            </p:nvSpPr>
            <p:spPr bwMode="auto">
              <a:xfrm>
                <a:off x="7457831" y="2980408"/>
                <a:ext cx="1303867" cy="762359"/>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lstStyle/>
              <a:p>
                <a:pPr fontAlgn="base">
                  <a:spcBef>
                    <a:spcPct val="0"/>
                  </a:spcBef>
                  <a:spcAft>
                    <a:spcPct val="0"/>
                  </a:spcAft>
                  <a:defRPr/>
                </a:pPr>
                <a:r>
                  <a:rPr lang="en-US" sz="1700" b="1" dirty="0">
                    <a:solidFill>
                      <a:srgbClr val="FFFFFF"/>
                    </a:solidFill>
                  </a:rPr>
                  <a:t>Safeguards Information System</a:t>
                </a:r>
                <a:endParaRPr lang="en-US" sz="1700" dirty="0">
                  <a:solidFill>
                    <a:srgbClr val="FFFFFF"/>
                  </a:solidFill>
                </a:endParaRPr>
              </a:p>
            </p:txBody>
          </p:sp>
          <p:sp>
            <p:nvSpPr>
              <p:cNvPr id="54" name="Rectangle 53"/>
              <p:cNvSpPr/>
              <p:nvPr/>
            </p:nvSpPr>
            <p:spPr bwMode="auto">
              <a:xfrm>
                <a:off x="7453272" y="2059284"/>
                <a:ext cx="1305387" cy="763790"/>
              </a:xfrm>
              <a:prstGeom prst="rect">
                <a:avLst/>
              </a:prstGeom>
              <a:solidFill>
                <a:schemeClr val="tx2">
                  <a:lumMod val="40000"/>
                  <a:lumOff val="60000"/>
                </a:schemeClr>
              </a:solidFill>
              <a:ln>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fontAlgn="base">
                  <a:spcBef>
                    <a:spcPct val="0"/>
                  </a:spcBef>
                  <a:spcAft>
                    <a:spcPct val="0"/>
                  </a:spcAft>
                  <a:defRPr/>
                </a:pPr>
                <a:r>
                  <a:rPr lang="en-US" sz="1700" b="1" dirty="0">
                    <a:solidFill>
                      <a:srgbClr val="FFFFFF"/>
                    </a:solidFill>
                  </a:rPr>
                  <a:t>Institutions</a:t>
                </a:r>
                <a:endParaRPr lang="en-US" sz="1700" dirty="0">
                  <a:solidFill>
                    <a:srgbClr val="FFFFFF"/>
                  </a:solidFill>
                </a:endParaRPr>
              </a:p>
            </p:txBody>
          </p:sp>
          <p:sp>
            <p:nvSpPr>
              <p:cNvPr id="56" name="Rectangle 55"/>
              <p:cNvSpPr/>
              <p:nvPr/>
            </p:nvSpPr>
            <p:spPr bwMode="auto">
              <a:xfrm>
                <a:off x="7453272" y="4908477"/>
                <a:ext cx="1305387" cy="762359"/>
              </a:xfrm>
              <a:prstGeom prst="rect">
                <a:avLst/>
              </a:prstGeom>
              <a:solidFill>
                <a:schemeClr val="tx2">
                  <a:lumMod val="40000"/>
                  <a:lumOff val="60000"/>
                </a:schemeClr>
              </a:solidFill>
              <a:ln>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fontAlgn="base">
                  <a:spcBef>
                    <a:spcPct val="0"/>
                  </a:spcBef>
                  <a:spcAft>
                    <a:spcPct val="0"/>
                  </a:spcAft>
                  <a:defRPr/>
                </a:pPr>
                <a:r>
                  <a:rPr lang="en-US" sz="1700" b="1">
                    <a:solidFill>
                      <a:srgbClr val="FFFFFF"/>
                    </a:solidFill>
                  </a:rPr>
                  <a:t>Processes and procedures</a:t>
                </a:r>
                <a:endParaRPr lang="en-US" sz="1700">
                  <a:solidFill>
                    <a:srgbClr val="FFFFFF"/>
                  </a:solidFill>
                </a:endParaRPr>
              </a:p>
            </p:txBody>
          </p:sp>
        </p:grpSp>
        <p:grpSp>
          <p:nvGrpSpPr>
            <p:cNvPr id="5" name="Group 29"/>
            <p:cNvGrpSpPr/>
            <p:nvPr/>
          </p:nvGrpSpPr>
          <p:grpSpPr>
            <a:xfrm>
              <a:off x="304800" y="1836168"/>
              <a:ext cx="7075528" cy="4239144"/>
              <a:chOff x="304800" y="1836168"/>
              <a:chExt cx="7075528" cy="4239144"/>
            </a:xfrm>
          </p:grpSpPr>
          <p:sp>
            <p:nvSpPr>
              <p:cNvPr id="13" name="Rectangle 12"/>
              <p:cNvSpPr/>
              <p:nvPr/>
            </p:nvSpPr>
            <p:spPr>
              <a:xfrm>
                <a:off x="2493108" y="1836168"/>
                <a:ext cx="1312985" cy="1849808"/>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base">
                  <a:spcBef>
                    <a:spcPct val="0"/>
                  </a:spcBef>
                  <a:spcAft>
                    <a:spcPct val="0"/>
                  </a:spcAft>
                  <a:defRPr/>
                </a:pPr>
                <a:r>
                  <a:rPr lang="en-US" dirty="0">
                    <a:solidFill>
                      <a:srgbClr val="FFFFFF"/>
                    </a:solidFill>
                  </a:rPr>
                  <a:t>1.Gap analysis of existing systems</a:t>
                </a:r>
              </a:p>
              <a:p>
                <a:pPr fontAlgn="base">
                  <a:spcBef>
                    <a:spcPct val="0"/>
                  </a:spcBef>
                  <a:spcAft>
                    <a:spcPct val="0"/>
                  </a:spcAft>
                  <a:defRPr/>
                </a:pPr>
                <a:endParaRPr lang="en-US" sz="1400" dirty="0">
                  <a:solidFill>
                    <a:srgbClr val="FFFFFF"/>
                  </a:solidFill>
                </a:endParaRPr>
              </a:p>
            </p:txBody>
          </p:sp>
          <p:sp>
            <p:nvSpPr>
              <p:cNvPr id="15" name="Rectangle 14"/>
              <p:cNvSpPr/>
              <p:nvPr/>
            </p:nvSpPr>
            <p:spPr>
              <a:xfrm>
                <a:off x="4024923" y="1836168"/>
                <a:ext cx="1604759" cy="1849808"/>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base">
                  <a:spcBef>
                    <a:spcPct val="0"/>
                  </a:spcBef>
                  <a:spcAft>
                    <a:spcPct val="0"/>
                  </a:spcAft>
                  <a:defRPr/>
                </a:pPr>
                <a:r>
                  <a:rPr lang="en-US" dirty="0">
                    <a:solidFill>
                      <a:srgbClr val="FFFFFF"/>
                    </a:solidFill>
                  </a:rPr>
                  <a:t>2.Development of indicators</a:t>
                </a:r>
              </a:p>
              <a:p>
                <a:pPr fontAlgn="base">
                  <a:spcBef>
                    <a:spcPct val="0"/>
                  </a:spcBef>
                  <a:spcAft>
                    <a:spcPct val="0"/>
                  </a:spcAft>
                  <a:defRPr/>
                </a:pPr>
                <a:endParaRPr lang="en-US" sz="1400" dirty="0">
                  <a:solidFill>
                    <a:srgbClr val="FFFFFF"/>
                  </a:solidFill>
                </a:endParaRPr>
              </a:p>
              <a:p>
                <a:pPr fontAlgn="base">
                  <a:spcBef>
                    <a:spcPct val="0"/>
                  </a:spcBef>
                  <a:spcAft>
                    <a:spcPct val="0"/>
                  </a:spcAft>
                  <a:defRPr/>
                </a:pPr>
                <a:endParaRPr lang="en-US" sz="1200" dirty="0">
                  <a:solidFill>
                    <a:srgbClr val="FFFFFF"/>
                  </a:solidFill>
                </a:endParaRPr>
              </a:p>
            </p:txBody>
          </p:sp>
          <p:sp>
            <p:nvSpPr>
              <p:cNvPr id="29" name="Rectangle 28"/>
              <p:cNvSpPr/>
              <p:nvPr/>
            </p:nvSpPr>
            <p:spPr>
              <a:xfrm>
                <a:off x="5848513" y="1836168"/>
                <a:ext cx="1312985" cy="1849808"/>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base">
                  <a:spcBef>
                    <a:spcPct val="0"/>
                  </a:spcBef>
                  <a:spcAft>
                    <a:spcPct val="0"/>
                  </a:spcAft>
                  <a:defRPr/>
                </a:pPr>
                <a:r>
                  <a:rPr lang="en-US" dirty="0">
                    <a:solidFill>
                      <a:srgbClr val="FFFFFF"/>
                    </a:solidFill>
                  </a:rPr>
                  <a:t>3.Data collection/ information provision approaches</a:t>
                </a:r>
              </a:p>
              <a:p>
                <a:pPr fontAlgn="base">
                  <a:spcBef>
                    <a:spcPct val="0"/>
                  </a:spcBef>
                  <a:spcAft>
                    <a:spcPct val="0"/>
                  </a:spcAft>
                  <a:defRPr/>
                </a:pPr>
                <a:endParaRPr lang="en-US" sz="1400" dirty="0">
                  <a:solidFill>
                    <a:srgbClr val="FFFFFF"/>
                  </a:solidFill>
                </a:endParaRPr>
              </a:p>
              <a:p>
                <a:pPr fontAlgn="base">
                  <a:spcBef>
                    <a:spcPct val="0"/>
                  </a:spcBef>
                  <a:spcAft>
                    <a:spcPct val="0"/>
                  </a:spcAft>
                  <a:defRPr/>
                </a:pPr>
                <a:endParaRPr lang="en-US" sz="1200" dirty="0">
                  <a:solidFill>
                    <a:srgbClr val="FFFFFF"/>
                  </a:solidFill>
                </a:endParaRPr>
              </a:p>
            </p:txBody>
          </p:sp>
          <p:sp>
            <p:nvSpPr>
              <p:cNvPr id="31" name="Rectangle 30"/>
              <p:cNvSpPr/>
              <p:nvPr/>
            </p:nvSpPr>
            <p:spPr>
              <a:xfrm>
                <a:off x="4608472" y="3994278"/>
                <a:ext cx="1385928" cy="2081034"/>
              </a:xfrm>
              <a:prstGeom prst="rect">
                <a:avLst/>
              </a:prstGeom>
              <a:solidFill>
                <a:schemeClr val="accent3">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dirty="0">
                    <a:solidFill>
                      <a:prstClr val="white"/>
                    </a:solidFill>
                  </a:rPr>
                  <a:t>3. Creation of new PLRs and procedures (if necessary)</a:t>
                </a:r>
              </a:p>
            </p:txBody>
          </p:sp>
          <p:sp>
            <p:nvSpPr>
              <p:cNvPr id="10" name="Rectangle 9"/>
              <p:cNvSpPr/>
              <p:nvPr/>
            </p:nvSpPr>
            <p:spPr>
              <a:xfrm>
                <a:off x="304800" y="3994278"/>
                <a:ext cx="1531815" cy="2081034"/>
              </a:xfrm>
              <a:prstGeom prst="rect">
                <a:avLst/>
              </a:prstGeom>
              <a:solidFill>
                <a:srgbClr val="C00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dirty="0">
                    <a:solidFill>
                      <a:prstClr val="white"/>
                    </a:solidFill>
                  </a:rPr>
                  <a:t>1. </a:t>
                </a:r>
                <a:r>
                  <a:rPr lang="en-GB" dirty="0">
                    <a:solidFill>
                      <a:prstClr val="white"/>
                    </a:solidFill>
                  </a:rPr>
                  <a:t>Defining the goals of the safeguards approach</a:t>
                </a:r>
              </a:p>
              <a:p>
                <a:pPr>
                  <a:defRPr/>
                </a:pPr>
                <a:endParaRPr lang="en-US" dirty="0">
                  <a:solidFill>
                    <a:prstClr val="white"/>
                  </a:solidFill>
                </a:endParaRPr>
              </a:p>
            </p:txBody>
          </p:sp>
          <p:sp>
            <p:nvSpPr>
              <p:cNvPr id="11" name="Rectangle 10"/>
              <p:cNvSpPr/>
              <p:nvPr/>
            </p:nvSpPr>
            <p:spPr>
              <a:xfrm>
                <a:off x="2566051" y="3994278"/>
                <a:ext cx="1604759" cy="2081034"/>
              </a:xfrm>
              <a:prstGeom prst="rect">
                <a:avLst/>
              </a:prstGeom>
              <a:solidFill>
                <a:schemeClr val="accent3">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base">
                  <a:spcBef>
                    <a:spcPct val="0"/>
                  </a:spcBef>
                  <a:spcAft>
                    <a:spcPct val="0"/>
                  </a:spcAft>
                  <a:defRPr/>
                </a:pPr>
                <a:r>
                  <a:rPr lang="en-US" dirty="0">
                    <a:solidFill>
                      <a:srgbClr val="FFFFFF"/>
                    </a:solidFill>
                  </a:rPr>
                  <a:t>2. Gap analysis of existing social/ environmental PLRs and procedures</a:t>
                </a:r>
              </a:p>
              <a:p>
                <a:pPr fontAlgn="base">
                  <a:spcBef>
                    <a:spcPct val="0"/>
                  </a:spcBef>
                  <a:spcAft>
                    <a:spcPct val="0"/>
                  </a:spcAft>
                  <a:defRPr/>
                </a:pPr>
                <a:endParaRPr lang="en-US" sz="1400" dirty="0">
                  <a:solidFill>
                    <a:srgbClr val="FFFFFF"/>
                  </a:solidFill>
                </a:endParaRPr>
              </a:p>
            </p:txBody>
          </p:sp>
          <p:sp>
            <p:nvSpPr>
              <p:cNvPr id="3" name="Bent-Up Arrow 2"/>
              <p:cNvSpPr>
                <a:spLocks/>
              </p:cNvSpPr>
              <p:nvPr/>
            </p:nvSpPr>
            <p:spPr bwMode="auto">
              <a:xfrm rot="16200000" flipV="1">
                <a:off x="701144" y="2048163"/>
                <a:ext cx="1541507" cy="2042421"/>
              </a:xfrm>
              <a:custGeom>
                <a:avLst/>
                <a:gdLst>
                  <a:gd name="T0" fmla="*/ 1143000 w 1524000"/>
                  <a:gd name="T1" fmla="*/ 0 h 2514600"/>
                  <a:gd name="T2" fmla="*/ 762000 w 1524000"/>
                  <a:gd name="T3" fmla="*/ 381000 h 2514600"/>
                  <a:gd name="T4" fmla="*/ 0 w 1524000"/>
                  <a:gd name="T5" fmla="*/ 2324099 h 2514600"/>
                  <a:gd name="T6" fmla="*/ 666750 w 1524000"/>
                  <a:gd name="T7" fmla="*/ 2514600 h 2514600"/>
                  <a:gd name="T8" fmla="*/ 1333500 w 1524000"/>
                  <a:gd name="T9" fmla="*/ 1447799 h 2514600"/>
                  <a:gd name="T10" fmla="*/ 1524000 w 1524000"/>
                  <a:gd name="T11" fmla="*/ 381000 h 2514600"/>
                  <a:gd name="T12" fmla="*/ 17694720 60000 65536"/>
                  <a:gd name="T13" fmla="*/ 11796480 60000 65536"/>
                  <a:gd name="T14" fmla="*/ 11796480 60000 65536"/>
                  <a:gd name="T15" fmla="*/ 5898240 60000 65536"/>
                  <a:gd name="T16" fmla="*/ 0 60000 65536"/>
                  <a:gd name="T17" fmla="*/ 0 60000 65536"/>
                  <a:gd name="T18" fmla="*/ 0 w 1524000"/>
                  <a:gd name="T19" fmla="*/ 2133600 h 2514600"/>
                  <a:gd name="T20" fmla="*/ 1333500 w 1524000"/>
                  <a:gd name="T21" fmla="*/ 2514600 h 2514600"/>
                </a:gdLst>
                <a:ahLst/>
                <a:cxnLst>
                  <a:cxn ang="T12">
                    <a:pos x="T0" y="T1"/>
                  </a:cxn>
                  <a:cxn ang="T13">
                    <a:pos x="T2" y="T3"/>
                  </a:cxn>
                  <a:cxn ang="T14">
                    <a:pos x="T4" y="T5"/>
                  </a:cxn>
                  <a:cxn ang="T15">
                    <a:pos x="T6" y="T7"/>
                  </a:cxn>
                  <a:cxn ang="T16">
                    <a:pos x="T8" y="T9"/>
                  </a:cxn>
                  <a:cxn ang="T17">
                    <a:pos x="T10" y="T11"/>
                  </a:cxn>
                </a:cxnLst>
                <a:rect l="T18" t="T19" r="T20" b="T21"/>
                <a:pathLst>
                  <a:path w="1524000" h="2514600">
                    <a:moveTo>
                      <a:pt x="0" y="2133600"/>
                    </a:moveTo>
                    <a:lnTo>
                      <a:pt x="952500" y="2133600"/>
                    </a:lnTo>
                    <a:lnTo>
                      <a:pt x="952500" y="381000"/>
                    </a:lnTo>
                    <a:lnTo>
                      <a:pt x="762000" y="381000"/>
                    </a:lnTo>
                    <a:lnTo>
                      <a:pt x="1143000" y="0"/>
                    </a:lnTo>
                    <a:lnTo>
                      <a:pt x="1524000" y="381000"/>
                    </a:lnTo>
                    <a:lnTo>
                      <a:pt x="1333500" y="381000"/>
                    </a:lnTo>
                    <a:lnTo>
                      <a:pt x="1333500" y="2514600"/>
                    </a:lnTo>
                    <a:lnTo>
                      <a:pt x="0" y="2514600"/>
                    </a:lnTo>
                    <a:close/>
                  </a:path>
                </a:pathLst>
              </a:custGeom>
              <a:solidFill>
                <a:srgbClr val="B3A2C7"/>
              </a:solidFill>
              <a:ln w="9525" cap="flat" cmpd="sng">
                <a:solidFill>
                  <a:srgbClr val="4A7EBB"/>
                </a:solidFill>
                <a:prstDash val="dash"/>
                <a:round/>
                <a:headEnd/>
                <a:tailEnd/>
              </a:ln>
              <a:effectLst>
                <a:outerShdw blurRad="63500" dist="23000" dir="5400000" rotWithShape="0">
                  <a:srgbClr val="000000">
                    <a:alpha val="34999"/>
                  </a:srgbClr>
                </a:outerShdw>
              </a:effectLst>
            </p:spPr>
            <p:txBody>
              <a:bodyPr anchor="ctr"/>
              <a:lstStyle/>
              <a:p>
                <a:pPr fontAlgn="base">
                  <a:spcBef>
                    <a:spcPct val="0"/>
                  </a:spcBef>
                  <a:spcAft>
                    <a:spcPct val="0"/>
                  </a:spcAft>
                  <a:defRPr/>
                </a:pPr>
                <a:endParaRPr lang="en-US">
                  <a:solidFill>
                    <a:prstClr val="black"/>
                  </a:solidFill>
                  <a:latin typeface="Arial" charset="0"/>
                  <a:ea typeface="ＭＳ Ｐゴシック" charset="0"/>
                  <a:cs typeface="Arial" pitchFamily="34" charset="0"/>
                </a:endParaRPr>
              </a:p>
            </p:txBody>
          </p:sp>
          <p:sp>
            <p:nvSpPr>
              <p:cNvPr id="34" name="Right Arrow 33"/>
              <p:cNvSpPr>
                <a:spLocks noChangeArrowheads="1"/>
              </p:cNvSpPr>
              <p:nvPr/>
            </p:nvSpPr>
            <p:spPr bwMode="auto">
              <a:xfrm>
                <a:off x="5629682" y="3300600"/>
                <a:ext cx="218831" cy="462452"/>
              </a:xfrm>
              <a:prstGeom prst="rightArrow">
                <a:avLst>
                  <a:gd name="adj1" fmla="val 50000"/>
                  <a:gd name="adj2" fmla="val 50000"/>
                </a:avLst>
              </a:prstGeom>
              <a:solidFill>
                <a:srgbClr val="B3A2C7"/>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base">
                  <a:spcBef>
                    <a:spcPct val="0"/>
                  </a:spcBef>
                  <a:spcAft>
                    <a:spcPct val="0"/>
                  </a:spcAft>
                  <a:defRPr/>
                </a:pPr>
                <a:endParaRPr lang="en-US">
                  <a:solidFill>
                    <a:srgbClr val="FFFFFF"/>
                  </a:solidFill>
                  <a:ea typeface="ＭＳ Ｐゴシック" charset="0"/>
                  <a:cs typeface="Arial" pitchFamily="34" charset="0"/>
                </a:endParaRPr>
              </a:p>
            </p:txBody>
          </p:sp>
          <p:sp>
            <p:nvSpPr>
              <p:cNvPr id="35" name="Right Arrow 34"/>
              <p:cNvSpPr>
                <a:spLocks noChangeArrowheads="1"/>
              </p:cNvSpPr>
              <p:nvPr/>
            </p:nvSpPr>
            <p:spPr bwMode="auto">
              <a:xfrm>
                <a:off x="5994400" y="4765031"/>
                <a:ext cx="1385928" cy="616603"/>
              </a:xfrm>
              <a:prstGeom prst="rightArrow">
                <a:avLst>
                  <a:gd name="adj1" fmla="val 50000"/>
                  <a:gd name="adj2" fmla="val 49996"/>
                </a:avLst>
              </a:prstGeom>
              <a:solidFill>
                <a:srgbClr val="77933C"/>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base">
                  <a:spcBef>
                    <a:spcPct val="0"/>
                  </a:spcBef>
                  <a:spcAft>
                    <a:spcPct val="0"/>
                  </a:spcAft>
                  <a:defRPr/>
                </a:pPr>
                <a:endParaRPr lang="en-US">
                  <a:solidFill>
                    <a:srgbClr val="FFFFFF"/>
                  </a:solidFill>
                  <a:ea typeface="ＭＳ Ｐゴシック" charset="0"/>
                  <a:cs typeface="Arial" pitchFamily="34" charset="0"/>
                </a:endParaRPr>
              </a:p>
            </p:txBody>
          </p:sp>
          <p:sp>
            <p:nvSpPr>
              <p:cNvPr id="37" name="Right Arrow 36"/>
              <p:cNvSpPr>
                <a:spLocks noChangeArrowheads="1"/>
              </p:cNvSpPr>
              <p:nvPr/>
            </p:nvSpPr>
            <p:spPr bwMode="auto">
              <a:xfrm rot="16200000" flipV="1">
                <a:off x="2995449" y="3621296"/>
                <a:ext cx="308301" cy="437662"/>
              </a:xfrm>
              <a:prstGeom prst="rightArrow">
                <a:avLst>
                  <a:gd name="adj1" fmla="val 50000"/>
                  <a:gd name="adj2" fmla="val 50000"/>
                </a:avLst>
              </a:prstGeom>
              <a:solidFill>
                <a:srgbClr val="77933C"/>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base">
                  <a:spcBef>
                    <a:spcPct val="0"/>
                  </a:spcBef>
                  <a:spcAft>
                    <a:spcPct val="0"/>
                  </a:spcAft>
                  <a:defRPr/>
                </a:pPr>
                <a:endParaRPr lang="en-US">
                  <a:solidFill>
                    <a:srgbClr val="FFFFFF"/>
                  </a:solidFill>
                  <a:ea typeface="ＭＳ Ｐゴシック" charset="0"/>
                  <a:cs typeface="Arial" pitchFamily="34" charset="0"/>
                </a:endParaRPr>
              </a:p>
            </p:txBody>
          </p:sp>
          <p:sp>
            <p:nvSpPr>
              <p:cNvPr id="46" name="Right Arrow 45"/>
              <p:cNvSpPr>
                <a:spLocks noChangeArrowheads="1"/>
              </p:cNvSpPr>
              <p:nvPr/>
            </p:nvSpPr>
            <p:spPr bwMode="auto">
              <a:xfrm>
                <a:off x="7161497" y="3300600"/>
                <a:ext cx="218831" cy="462452"/>
              </a:xfrm>
              <a:prstGeom prst="rightArrow">
                <a:avLst>
                  <a:gd name="adj1" fmla="val 50000"/>
                  <a:gd name="adj2" fmla="val 50000"/>
                </a:avLst>
              </a:prstGeom>
              <a:solidFill>
                <a:srgbClr val="B3A2C7"/>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base">
                  <a:spcBef>
                    <a:spcPct val="0"/>
                  </a:spcBef>
                  <a:spcAft>
                    <a:spcPct val="0"/>
                  </a:spcAft>
                  <a:defRPr/>
                </a:pPr>
                <a:endParaRPr lang="en-US">
                  <a:solidFill>
                    <a:srgbClr val="FFFFFF"/>
                  </a:solidFill>
                  <a:ea typeface="ＭＳ Ｐゴシック" charset="0"/>
                  <a:cs typeface="Arial" pitchFamily="34" charset="0"/>
                </a:endParaRPr>
              </a:p>
            </p:txBody>
          </p:sp>
          <p:sp>
            <p:nvSpPr>
              <p:cNvPr id="63" name="Right Arrow 62"/>
              <p:cNvSpPr>
                <a:spLocks noChangeArrowheads="1"/>
              </p:cNvSpPr>
              <p:nvPr/>
            </p:nvSpPr>
            <p:spPr bwMode="auto">
              <a:xfrm>
                <a:off x="4170810" y="4842106"/>
                <a:ext cx="437662" cy="462452"/>
              </a:xfrm>
              <a:prstGeom prst="rightArrow">
                <a:avLst>
                  <a:gd name="adj1" fmla="val 50000"/>
                  <a:gd name="adj2" fmla="val 50000"/>
                </a:avLst>
              </a:prstGeom>
              <a:solidFill>
                <a:srgbClr val="77933C"/>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base">
                  <a:spcBef>
                    <a:spcPct val="0"/>
                  </a:spcBef>
                  <a:spcAft>
                    <a:spcPct val="0"/>
                  </a:spcAft>
                  <a:defRPr/>
                </a:pPr>
                <a:endParaRPr lang="en-US">
                  <a:solidFill>
                    <a:srgbClr val="FFFFFF"/>
                  </a:solidFill>
                  <a:ea typeface="ＭＳ Ｐゴシック" charset="0"/>
                  <a:cs typeface="Arial" pitchFamily="34" charset="0"/>
                </a:endParaRPr>
              </a:p>
            </p:txBody>
          </p:sp>
          <p:sp>
            <p:nvSpPr>
              <p:cNvPr id="60" name="Right Arrow 59"/>
              <p:cNvSpPr>
                <a:spLocks noChangeArrowheads="1"/>
              </p:cNvSpPr>
              <p:nvPr/>
            </p:nvSpPr>
            <p:spPr bwMode="auto">
              <a:xfrm>
                <a:off x="1836615" y="4919182"/>
                <a:ext cx="729436" cy="462452"/>
              </a:xfrm>
              <a:prstGeom prst="rightArrow">
                <a:avLst>
                  <a:gd name="adj1" fmla="val 50000"/>
                  <a:gd name="adj2" fmla="val 50000"/>
                </a:avLst>
              </a:prstGeom>
              <a:solidFill>
                <a:srgbClr val="C00000"/>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base">
                  <a:spcBef>
                    <a:spcPct val="0"/>
                  </a:spcBef>
                  <a:spcAft>
                    <a:spcPct val="0"/>
                  </a:spcAft>
                  <a:defRPr/>
                </a:pPr>
                <a:endParaRPr lang="en-US">
                  <a:solidFill>
                    <a:srgbClr val="FFFFFF"/>
                  </a:solidFill>
                  <a:ea typeface="ＭＳ Ｐゴシック" charset="0"/>
                  <a:cs typeface="Arial" pitchFamily="34" charset="0"/>
                </a:endParaRPr>
              </a:p>
            </p:txBody>
          </p:sp>
          <p:sp>
            <p:nvSpPr>
              <p:cNvPr id="27" name="Right Arrow 26"/>
              <p:cNvSpPr>
                <a:spLocks noChangeArrowheads="1"/>
              </p:cNvSpPr>
              <p:nvPr/>
            </p:nvSpPr>
            <p:spPr bwMode="auto">
              <a:xfrm>
                <a:off x="3806092" y="3300600"/>
                <a:ext cx="218831" cy="462452"/>
              </a:xfrm>
              <a:prstGeom prst="rightArrow">
                <a:avLst>
                  <a:gd name="adj1" fmla="val 50000"/>
                  <a:gd name="adj2" fmla="val 50000"/>
                </a:avLst>
              </a:prstGeom>
              <a:solidFill>
                <a:srgbClr val="B3A2C7"/>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base">
                  <a:spcBef>
                    <a:spcPct val="0"/>
                  </a:spcBef>
                  <a:spcAft>
                    <a:spcPct val="0"/>
                  </a:spcAft>
                  <a:defRPr/>
                </a:pPr>
                <a:endParaRPr lang="en-US">
                  <a:solidFill>
                    <a:srgbClr val="FFFFFF"/>
                  </a:solidFill>
                  <a:ea typeface="ＭＳ Ｐゴシック" charset="0"/>
                  <a:cs typeface="Arial" pitchFamily="34" charset="0"/>
                </a:endParaRPr>
              </a:p>
            </p:txBody>
          </p:sp>
        </p:gr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066800"/>
            <a:ext cx="9144000" cy="99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p:cNvSpPr>
            <a:spLocks noGrp="1"/>
          </p:cNvSpPr>
          <p:nvPr>
            <p:ph type="title"/>
          </p:nvPr>
        </p:nvSpPr>
        <p:spPr>
          <a:xfrm>
            <a:off x="2024748" y="610272"/>
            <a:ext cx="5638800" cy="1143000"/>
          </a:xfrm>
        </p:spPr>
        <p:txBody>
          <a:bodyPr>
            <a:normAutofit fontScale="90000"/>
          </a:bodyPr>
          <a:lstStyle/>
          <a:p>
            <a:r>
              <a:rPr lang="en-GB" sz="3600" b="1" dirty="0" smtClean="0"/>
              <a:t>REDD+ May Deliver Multiple Benefits Beyond Carbon</a:t>
            </a:r>
            <a:endParaRPr lang="en-GB" sz="3600" b="1" dirty="0"/>
          </a:p>
        </p:txBody>
      </p:sp>
      <p:grpSp>
        <p:nvGrpSpPr>
          <p:cNvPr id="2" name="Group 10"/>
          <p:cNvGrpSpPr/>
          <p:nvPr/>
        </p:nvGrpSpPr>
        <p:grpSpPr>
          <a:xfrm>
            <a:off x="6966156" y="1696068"/>
            <a:ext cx="2133599" cy="5161932"/>
            <a:chOff x="6770915" y="1752600"/>
            <a:chExt cx="2030583" cy="5419793"/>
          </a:xfrm>
        </p:grpSpPr>
        <p:pic>
          <p:nvPicPr>
            <p:cNvPr id="6" name="Picture 2" descr="C:\Documents and Settings\monikab\Desktop\#private#\pics\carbon biodiv and es\IMG_1236.JPG"/>
            <p:cNvPicPr>
              <a:picLocks noChangeAspect="1" noChangeArrowheads="1"/>
            </p:cNvPicPr>
            <p:nvPr/>
          </p:nvPicPr>
          <p:blipFill>
            <a:blip r:embed="rId2" cstate="email"/>
            <a:srcRect/>
            <a:stretch>
              <a:fillRect/>
            </a:stretch>
          </p:blipFill>
          <p:spPr bwMode="auto">
            <a:xfrm>
              <a:off x="6770916" y="3512460"/>
              <a:ext cx="2030582" cy="1523108"/>
            </a:xfrm>
            <a:prstGeom prst="rect">
              <a:avLst/>
            </a:prstGeom>
            <a:noFill/>
            <a:ln>
              <a:solidFill>
                <a:schemeClr val="accent1">
                  <a:lumMod val="75000"/>
                </a:schemeClr>
              </a:solidFill>
            </a:ln>
          </p:spPr>
        </p:pic>
        <p:pic>
          <p:nvPicPr>
            <p:cNvPr id="8" name="Picture 2" descr="C:\Documents and Settings\monikab\Desktop\#private#\pics\carbon biodiv and es\IMG_1236.JPG"/>
            <p:cNvPicPr>
              <a:picLocks noChangeAspect="1" noChangeArrowheads="1"/>
            </p:cNvPicPr>
            <p:nvPr/>
          </p:nvPicPr>
          <p:blipFill>
            <a:blip r:embed="rId3" cstate="email"/>
            <a:srcRect t="14802" r="4606" b="9806"/>
            <a:stretch>
              <a:fillRect/>
            </a:stretch>
          </p:blipFill>
          <p:spPr bwMode="auto">
            <a:xfrm>
              <a:off x="6770915" y="5032830"/>
              <a:ext cx="2030400" cy="2139563"/>
            </a:xfrm>
            <a:prstGeom prst="rect">
              <a:avLst/>
            </a:prstGeom>
            <a:noFill/>
            <a:ln>
              <a:solidFill>
                <a:schemeClr val="accent1">
                  <a:lumMod val="75000"/>
                </a:schemeClr>
              </a:solidFill>
            </a:ln>
          </p:spPr>
        </p:pic>
        <p:pic>
          <p:nvPicPr>
            <p:cNvPr id="9" name="Picture 7" descr="C:\Users\Alison\Downloads\photo1.JPG"/>
            <p:cNvPicPr>
              <a:picLocks noChangeAspect="1" noChangeArrowheads="1"/>
            </p:cNvPicPr>
            <p:nvPr/>
          </p:nvPicPr>
          <p:blipFill>
            <a:blip r:embed="rId4" cstate="print"/>
            <a:srcRect t="7550" r="9929" b="5622"/>
            <a:stretch>
              <a:fillRect/>
            </a:stretch>
          </p:blipFill>
          <p:spPr bwMode="auto">
            <a:xfrm>
              <a:off x="6770916" y="1752600"/>
              <a:ext cx="2030400" cy="1752600"/>
            </a:xfrm>
            <a:prstGeom prst="rect">
              <a:avLst/>
            </a:prstGeom>
            <a:noFill/>
            <a:ln w="9525">
              <a:solidFill>
                <a:schemeClr val="accent1">
                  <a:lumMod val="75000"/>
                </a:schemeClr>
              </a:solidFill>
              <a:miter lim="800000"/>
              <a:headEnd/>
              <a:tailEnd/>
            </a:ln>
          </p:spPr>
        </p:pic>
      </p:grpSp>
      <p:sp>
        <p:nvSpPr>
          <p:cNvPr id="12" name="Content Placeholder 2"/>
          <p:cNvSpPr txBox="1">
            <a:spLocks/>
          </p:cNvSpPr>
          <p:nvPr/>
        </p:nvSpPr>
        <p:spPr>
          <a:xfrm>
            <a:off x="381000" y="1707396"/>
            <a:ext cx="6477000" cy="4752975"/>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ts val="3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Environmental</a:t>
            </a:r>
          </a:p>
          <a:p>
            <a:pPr marL="533400" marR="0" lvl="1" indent="-266700" algn="l" defTabSz="914400" rtl="0" eaLnBrk="1" fontAlgn="auto" latinLnBrk="0" hangingPunct="1">
              <a:lnSpc>
                <a:spcPct val="100000"/>
              </a:lnSpc>
              <a:spcBef>
                <a:spcPts val="6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Contributing to biodiversity conservation</a:t>
            </a:r>
          </a:p>
          <a:p>
            <a:pPr marL="533400" marR="0" lvl="1" indent="-266700" algn="l" defTabSz="914400" rtl="0" eaLnBrk="1" fontAlgn="auto" latinLnBrk="0" hangingPunct="1">
              <a:lnSpc>
                <a:spcPct val="100000"/>
              </a:lnSpc>
              <a:spcBef>
                <a:spcPts val="3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Securing ecosystem services</a:t>
            </a:r>
          </a:p>
          <a:p>
            <a:pPr marL="723900" marR="0" lvl="2" indent="-190500" algn="l" defTabSz="914400" rtl="0" eaLnBrk="1" fontAlgn="auto" latinLnBrk="0" hangingPunct="1">
              <a:lnSpc>
                <a:spcPct val="100000"/>
              </a:lnSpc>
              <a:spcBef>
                <a:spcPts val="3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Climate regulation through reduced  GHG emissions</a:t>
            </a:r>
          </a:p>
          <a:p>
            <a:pPr marL="723900" marR="0" lvl="2" indent="-190500" algn="l" defTabSz="914400" rtl="0" eaLnBrk="1" fontAlgn="auto" latinLnBrk="0" hangingPunct="1">
              <a:lnSpc>
                <a:spcPct val="100000"/>
              </a:lnSpc>
              <a:spcBef>
                <a:spcPts val="3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Regulating water quantity and quality</a:t>
            </a:r>
          </a:p>
          <a:p>
            <a:pPr marL="723900" marR="0" lvl="2" indent="-190500" algn="l" defTabSz="914400" rtl="0" eaLnBrk="1" fontAlgn="auto" latinLnBrk="0" hangingPunct="1">
              <a:lnSpc>
                <a:spcPct val="100000"/>
              </a:lnSpc>
              <a:spcBef>
                <a:spcPts val="3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Soil conservation &amp; sedimentation control </a:t>
            </a:r>
          </a:p>
          <a:p>
            <a:pPr marL="723900" marR="0" lvl="2" indent="-190500" algn="l" defTabSz="914400" rtl="0" eaLnBrk="1" fontAlgn="auto" latinLnBrk="0" hangingPunct="1">
              <a:lnSpc>
                <a:spcPct val="100000"/>
              </a:lnSpc>
              <a:spcBef>
                <a:spcPts val="3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Provision of timber and NTFPs</a:t>
            </a:r>
          </a:p>
          <a:p>
            <a:pPr marL="723900" marR="0" lvl="2" indent="-190500" algn="l" defTabSz="914400" rtl="0" eaLnBrk="1" fontAlgn="auto" latinLnBrk="0" hangingPunct="1">
              <a:lnSpc>
                <a:spcPct val="100000"/>
              </a:lnSpc>
              <a:spcBef>
                <a:spcPts val="3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Pollination</a:t>
            </a:r>
          </a:p>
          <a:p>
            <a:pPr marL="723900" marR="0" lvl="2" indent="-190500" algn="l" defTabSz="914400" rtl="0" eaLnBrk="1" fontAlgn="auto" latinLnBrk="0" hangingPunct="1">
              <a:lnSpc>
                <a:spcPct val="100000"/>
              </a:lnSpc>
              <a:spcBef>
                <a:spcPts val="300"/>
              </a:spcBef>
              <a:spcAft>
                <a:spcPts val="0"/>
              </a:spcAft>
              <a:buClrTx/>
              <a:buSzTx/>
              <a:buFont typeface="Arial" pitchFamily="34" charset="0"/>
              <a:buChar char="•"/>
              <a:tabLst/>
              <a:defRPr/>
            </a:pPr>
            <a:r>
              <a:rPr kumimoji="0" lang="en-GB" sz="2200" b="0" i="0" u="none" strike="noStrike" kern="1200" cap="none" spc="0" normalizeH="0" baseline="0" noProof="0" dirty="0" smtClean="0">
                <a:ln>
                  <a:noFill/>
                </a:ln>
                <a:solidFill>
                  <a:schemeClr val="tx1"/>
                </a:solidFill>
                <a:effectLst/>
                <a:uLnTx/>
                <a:uFillTx/>
                <a:latin typeface="+mn-lt"/>
                <a:ea typeface="+mn-ea"/>
                <a:cs typeface="+mn-cs"/>
              </a:rPr>
              <a:t> . . . </a:t>
            </a:r>
            <a:r>
              <a:rPr kumimoji="0" lang="en-GB" sz="2400" b="0" i="0" u="none" strike="noStrike" kern="1200" cap="none" spc="0" normalizeH="0" baseline="0" noProof="0" dirty="0" smtClean="0">
                <a:ln>
                  <a:noFill/>
                </a:ln>
                <a:solidFill>
                  <a:schemeClr val="tx1"/>
                </a:solidFill>
                <a:effectLst/>
                <a:uLnTx/>
                <a:uFillTx/>
                <a:latin typeface="+mn-lt"/>
                <a:ea typeface="+mn-ea"/>
                <a:cs typeface="+mn-cs"/>
              </a:rPr>
              <a:t/>
            </a:r>
            <a:br>
              <a:rPr kumimoji="0" lang="en-GB" sz="2400" b="0" i="0" u="none" strike="noStrike" kern="1200" cap="none" spc="0" normalizeH="0" baseline="0" noProof="0" dirty="0" smtClean="0">
                <a:ln>
                  <a:noFill/>
                </a:ln>
                <a:solidFill>
                  <a:schemeClr val="tx1"/>
                </a:solidFill>
                <a:effectLst/>
                <a:uLnTx/>
                <a:uFillTx/>
                <a:latin typeface="+mn-lt"/>
                <a:ea typeface="+mn-ea"/>
                <a:cs typeface="+mn-cs"/>
              </a:rPr>
            </a:br>
            <a:endParaRPr kumimoji="0" lang="en-GB" sz="1300" b="0" i="0" u="none" strike="noStrike" kern="1200" cap="none" spc="0" normalizeH="0" baseline="0" noProof="0" dirty="0" smtClean="0">
              <a:ln>
                <a:noFill/>
              </a:ln>
              <a:solidFill>
                <a:schemeClr val="tx1"/>
              </a:solidFill>
              <a:effectLst/>
              <a:uLnTx/>
              <a:uFillTx/>
              <a:latin typeface="+mn-lt"/>
              <a:ea typeface="+mn-ea"/>
              <a:cs typeface="+mn-cs"/>
            </a:endParaRPr>
          </a:p>
          <a:p>
            <a:pPr marL="133350" marR="0" lvl="0" indent="-2667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Social</a:t>
            </a:r>
          </a:p>
          <a:p>
            <a:pPr marL="723900" marR="0" lvl="2" indent="-190500" algn="l" defTabSz="914400" rtl="0" eaLnBrk="1" fontAlgn="auto" latinLnBrk="0" hangingPunct="1">
              <a:lnSpc>
                <a:spcPct val="100000"/>
              </a:lnSpc>
              <a:spcBef>
                <a:spcPts val="3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Improved livelihoods</a:t>
            </a:r>
          </a:p>
          <a:p>
            <a:pPr marL="723900" marR="0" lvl="2" indent="-190500" algn="l" defTabSz="914400" rtl="0" eaLnBrk="1" fontAlgn="auto" latinLnBrk="0" hangingPunct="1">
              <a:lnSpc>
                <a:spcPct val="100000"/>
              </a:lnSpc>
              <a:spcBef>
                <a:spcPts val="3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Clarified rights to resources</a:t>
            </a:r>
          </a:p>
          <a:p>
            <a:pPr marL="723900" marR="0" lvl="2" indent="-190500" algn="l" defTabSz="914400" rtl="0" eaLnBrk="1" fontAlgn="auto" latinLnBrk="0" hangingPunct="1">
              <a:lnSpc>
                <a:spcPct val="100000"/>
              </a:lnSpc>
              <a:spcBef>
                <a:spcPts val="3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 . .</a:t>
            </a:r>
          </a:p>
          <a:p>
            <a:pPr marL="723900" marR="0" lvl="2" indent="-190500" algn="l"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304800"/>
            <a:ext cx="9144000" cy="960438"/>
          </a:xfrm>
        </p:spPr>
        <p:txBody>
          <a:bodyPr>
            <a:normAutofit/>
          </a:bodyPr>
          <a:lstStyle/>
          <a:p>
            <a:r>
              <a:rPr lang="en-GB" sz="3200" b="1" dirty="0" smtClean="0"/>
              <a:t>Defining the goals</a:t>
            </a:r>
          </a:p>
        </p:txBody>
      </p:sp>
      <p:sp>
        <p:nvSpPr>
          <p:cNvPr id="3" name="Content Placeholder 2"/>
          <p:cNvSpPr>
            <a:spLocks noGrp="1"/>
          </p:cNvSpPr>
          <p:nvPr>
            <p:ph idx="1"/>
          </p:nvPr>
        </p:nvSpPr>
        <p:spPr>
          <a:xfrm>
            <a:off x="0" y="1600200"/>
            <a:ext cx="4495800" cy="3382963"/>
          </a:xfrm>
        </p:spPr>
        <p:txBody>
          <a:bodyPr>
            <a:normAutofit lnSpcReduction="10000"/>
          </a:bodyPr>
          <a:lstStyle/>
          <a:p>
            <a:pPr>
              <a:buFont typeface="Arial" pitchFamily="34" charset="0"/>
              <a:buNone/>
              <a:defRPr/>
            </a:pPr>
            <a:endParaRPr lang="en-GB" sz="2200" dirty="0" smtClean="0"/>
          </a:p>
          <a:p>
            <a:pPr marL="457200" indent="-457200">
              <a:buFont typeface="+mj-lt"/>
              <a:buAutoNum type="arabicPeriod"/>
              <a:defRPr/>
            </a:pPr>
            <a:r>
              <a:rPr lang="en-GB" sz="2200" dirty="0" smtClean="0"/>
              <a:t>Interpret UNFCCC decision from country perspective and links to other processes</a:t>
            </a:r>
          </a:p>
          <a:p>
            <a:pPr marL="457200" indent="-457200">
              <a:buFont typeface="+mj-lt"/>
              <a:buAutoNum type="arabicPeriod" startAt="2"/>
              <a:defRPr/>
            </a:pPr>
            <a:r>
              <a:rPr lang="en-GB" sz="2200" dirty="0" smtClean="0"/>
              <a:t>Consideration of social and environmental risks and benefits of activities from initial REDD+ strategy</a:t>
            </a:r>
          </a:p>
          <a:p>
            <a:pPr marL="457200" indent="-457200">
              <a:buFont typeface="+mj-lt"/>
              <a:buAutoNum type="arabicPeriod" startAt="2"/>
              <a:defRPr/>
            </a:pPr>
            <a:r>
              <a:rPr lang="en-GB" sz="2200" dirty="0" smtClean="0"/>
              <a:t>Responding to other objectives, e.g. donor or investor policies</a:t>
            </a:r>
          </a:p>
          <a:p>
            <a:pPr marL="457200" indent="-457200">
              <a:buFont typeface="Arial" pitchFamily="34" charset="0"/>
              <a:buNone/>
              <a:defRPr/>
            </a:pPr>
            <a:endParaRPr lang="en-GB" sz="2200" dirty="0" smtClean="0"/>
          </a:p>
          <a:p>
            <a:pPr marL="457200" indent="-457200">
              <a:buFont typeface="Arial" pitchFamily="34" charset="0"/>
              <a:buNone/>
              <a:defRPr/>
            </a:pPr>
            <a:endParaRPr lang="en-GB" sz="2200" dirty="0"/>
          </a:p>
        </p:txBody>
      </p:sp>
      <p:pic>
        <p:nvPicPr>
          <p:cNvPr id="5" name="Picture 2" descr="http://www.ecopolis.org/wp-content/uploads/2007/12/united-nation.jpg"/>
          <p:cNvPicPr>
            <a:picLocks noChangeAspect="1" noChangeArrowheads="1"/>
          </p:cNvPicPr>
          <p:nvPr/>
        </p:nvPicPr>
        <p:blipFill>
          <a:blip r:embed="rId2" cstate="print">
            <a:lum bright="10000" contrast="10000"/>
          </a:blip>
          <a:srcRect/>
          <a:stretch>
            <a:fillRect/>
          </a:stretch>
        </p:blipFill>
        <p:spPr bwMode="auto">
          <a:xfrm>
            <a:off x="4501565" y="2133600"/>
            <a:ext cx="4642435" cy="2209800"/>
          </a:xfrm>
          <a:prstGeom prst="rect">
            <a:avLst/>
          </a:prstGeom>
          <a:noFill/>
          <a:effectLst>
            <a:outerShdw blurRad="50800" dist="38100" dir="8100000" algn="tr" rotWithShape="0">
              <a:prstClr val="black">
                <a:alpha val="40000"/>
              </a:prstClr>
            </a:outerShdw>
          </a:effectLst>
        </p:spPr>
      </p:pic>
      <p:pic>
        <p:nvPicPr>
          <p:cNvPr id="6" name="Picture 4" descr="File:2011 logo.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943601" y="4343400"/>
            <a:ext cx="3200399" cy="941294"/>
          </a:xfrm>
          <a:prstGeom prst="rect">
            <a:avLst/>
          </a:prstGeom>
          <a:noFill/>
        </p:spPr>
      </p:pic>
      <p:sp>
        <p:nvSpPr>
          <p:cNvPr id="7" name="TextBox 6"/>
          <p:cNvSpPr txBox="1"/>
          <p:nvPr/>
        </p:nvSpPr>
        <p:spPr>
          <a:xfrm>
            <a:off x="0" y="1447800"/>
            <a:ext cx="9144000" cy="430887"/>
          </a:xfrm>
          <a:prstGeom prst="rect">
            <a:avLst/>
          </a:prstGeom>
          <a:noFill/>
        </p:spPr>
        <p:txBody>
          <a:bodyPr wrap="square" rtlCol="0">
            <a:spAutoFit/>
          </a:bodyPr>
          <a:lstStyle/>
          <a:p>
            <a:pPr>
              <a:buFont typeface="Arial" pitchFamily="34" charset="0"/>
              <a:buNone/>
              <a:defRPr/>
            </a:pPr>
            <a:r>
              <a:rPr lang="en-GB" sz="2200" dirty="0" smtClean="0"/>
              <a:t>Why is the REDD+ safeguards approach being established?</a:t>
            </a:r>
          </a:p>
        </p:txBody>
      </p:sp>
      <p:sp>
        <p:nvSpPr>
          <p:cNvPr id="8" name="TextBox 7"/>
          <p:cNvSpPr txBox="1"/>
          <p:nvPr/>
        </p:nvSpPr>
        <p:spPr>
          <a:xfrm>
            <a:off x="0" y="5029200"/>
            <a:ext cx="9144000" cy="1107996"/>
          </a:xfrm>
          <a:prstGeom prst="rect">
            <a:avLst/>
          </a:prstGeom>
          <a:noFill/>
        </p:spPr>
        <p:txBody>
          <a:bodyPr wrap="square" rtlCol="0">
            <a:spAutoFit/>
          </a:bodyPr>
          <a:lstStyle/>
          <a:p>
            <a:pPr marL="457200" indent="-457200">
              <a:buNone/>
              <a:defRPr/>
            </a:pPr>
            <a:r>
              <a:rPr lang="en-GB" sz="2200" dirty="0" smtClean="0"/>
              <a:t>UN-REDD Social and Environmental Principles and Criteria (SEPC) can help add </a:t>
            </a:r>
          </a:p>
          <a:p>
            <a:pPr marL="457200" indent="-457200">
              <a:buNone/>
              <a:defRPr/>
            </a:pPr>
            <a:r>
              <a:rPr lang="en-GB" sz="2200" dirty="0" smtClean="0"/>
              <a:t>detail to the broad principles of Cancun Safeguards</a:t>
            </a:r>
          </a:p>
          <a:p>
            <a:endParaRPr lang="en-GB" sz="2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921768"/>
            <a:ext cx="9144000" cy="960438"/>
          </a:xfrm>
        </p:spPr>
        <p:txBody>
          <a:bodyPr/>
          <a:lstStyle/>
          <a:p>
            <a:r>
              <a:rPr lang="en-GB" sz="3200" b="1" dirty="0" smtClean="0"/>
              <a:t>Social and Environmental Principles</a:t>
            </a:r>
          </a:p>
        </p:txBody>
      </p:sp>
      <p:sp>
        <p:nvSpPr>
          <p:cNvPr id="24579" name="Content Placeholder 2"/>
          <p:cNvSpPr>
            <a:spLocks noGrp="1"/>
          </p:cNvSpPr>
          <p:nvPr>
            <p:ph idx="1"/>
          </p:nvPr>
        </p:nvSpPr>
        <p:spPr>
          <a:xfrm>
            <a:off x="495300" y="1946772"/>
            <a:ext cx="8153400" cy="3886200"/>
          </a:xfrm>
        </p:spPr>
        <p:txBody>
          <a:bodyPr>
            <a:normAutofit lnSpcReduction="10000"/>
          </a:bodyPr>
          <a:lstStyle/>
          <a:p>
            <a:pPr marL="457200" indent="-457200">
              <a:spcAft>
                <a:spcPts val="1200"/>
              </a:spcAft>
              <a:buFont typeface="+mj-lt"/>
              <a:buAutoNum type="arabicPeriod"/>
            </a:pPr>
            <a:r>
              <a:rPr lang="en-GB" sz="2400" dirty="0" smtClean="0">
                <a:ea typeface="Times New Roman" pitchFamily="18" charset="0"/>
                <a:cs typeface="Calibri" pitchFamily="34" charset="0"/>
              </a:rPr>
              <a:t>Apply </a:t>
            </a:r>
            <a:r>
              <a:rPr lang="en-GB" sz="2400" dirty="0" smtClean="0">
                <a:ea typeface="Times New Roman" pitchFamily="18" charset="0"/>
                <a:cs typeface="Calibri" pitchFamily="34" charset="0"/>
              </a:rPr>
              <a:t>norms of </a:t>
            </a:r>
            <a:r>
              <a:rPr lang="en-GB" sz="2400" b="1" dirty="0" smtClean="0">
                <a:ea typeface="Times New Roman" pitchFamily="18" charset="0"/>
                <a:cs typeface="Calibri" pitchFamily="34" charset="0"/>
              </a:rPr>
              <a:t>democratic governance</a:t>
            </a:r>
            <a:r>
              <a:rPr lang="en-GB" sz="2400" dirty="0" smtClean="0">
                <a:ea typeface="Times New Roman" pitchFamily="18" charset="0"/>
                <a:cs typeface="Calibri" pitchFamily="34" charset="0"/>
              </a:rPr>
              <a:t>, as reflected in </a:t>
            </a:r>
            <a:r>
              <a:rPr lang="en-GB" sz="2400" dirty="0" smtClean="0">
                <a:ea typeface="Times New Roman" pitchFamily="18" charset="0"/>
                <a:cs typeface="Calibri" pitchFamily="34" charset="0"/>
              </a:rPr>
              <a:t>national commitments </a:t>
            </a:r>
            <a:r>
              <a:rPr lang="en-GB" sz="2400" dirty="0" smtClean="0">
                <a:ea typeface="Times New Roman" pitchFamily="18" charset="0"/>
                <a:cs typeface="Calibri" pitchFamily="34" charset="0"/>
              </a:rPr>
              <a:t>and Multilateral Agreements</a:t>
            </a:r>
          </a:p>
          <a:p>
            <a:pPr marL="457200" indent="-457200">
              <a:spcAft>
                <a:spcPts val="1200"/>
              </a:spcAft>
              <a:buFont typeface="+mj-lt"/>
              <a:buAutoNum type="arabicPeriod"/>
            </a:pPr>
            <a:r>
              <a:rPr lang="en-GB" sz="2400" dirty="0" smtClean="0">
                <a:ea typeface="Times New Roman" pitchFamily="18" charset="0"/>
                <a:cs typeface="Calibri" pitchFamily="34" charset="0"/>
              </a:rPr>
              <a:t>Respect </a:t>
            </a:r>
            <a:r>
              <a:rPr lang="en-GB" sz="2400" dirty="0" smtClean="0">
                <a:ea typeface="Times New Roman" pitchFamily="18" charset="0"/>
                <a:cs typeface="Calibri" pitchFamily="34" charset="0"/>
              </a:rPr>
              <a:t>and protect </a:t>
            </a:r>
            <a:r>
              <a:rPr lang="en-GB" sz="2400" b="1" dirty="0" smtClean="0">
                <a:ea typeface="Times New Roman" pitchFamily="18" charset="0"/>
                <a:cs typeface="Calibri" pitchFamily="34" charset="0"/>
              </a:rPr>
              <a:t>stakeholder rights </a:t>
            </a:r>
            <a:r>
              <a:rPr lang="en-GB" sz="2400" dirty="0" smtClean="0">
                <a:ea typeface="Times New Roman" pitchFamily="18" charset="0"/>
                <a:cs typeface="Calibri" pitchFamily="34" charset="0"/>
              </a:rPr>
              <a:t>in accordance with </a:t>
            </a:r>
            <a:r>
              <a:rPr lang="en-GB" sz="2400" dirty="0" smtClean="0">
                <a:ea typeface="Times New Roman" pitchFamily="18" charset="0"/>
                <a:cs typeface="Calibri" pitchFamily="34" charset="0"/>
              </a:rPr>
              <a:t>International </a:t>
            </a:r>
            <a:r>
              <a:rPr lang="en-GB" sz="2400" dirty="0" smtClean="0">
                <a:ea typeface="Times New Roman" pitchFamily="18" charset="0"/>
                <a:cs typeface="Calibri" pitchFamily="34" charset="0"/>
              </a:rPr>
              <a:t>obligations</a:t>
            </a:r>
          </a:p>
          <a:p>
            <a:pPr marL="457200" indent="-457200">
              <a:spcAft>
                <a:spcPts val="1200"/>
              </a:spcAft>
              <a:buFont typeface="+mj-lt"/>
              <a:buAutoNum type="arabicPeriod"/>
            </a:pPr>
            <a:r>
              <a:rPr lang="en-GB" sz="2400" dirty="0" smtClean="0">
                <a:ea typeface="Times New Roman" pitchFamily="18" charset="0"/>
                <a:cs typeface="Calibri" pitchFamily="34" charset="0"/>
              </a:rPr>
              <a:t>Promote </a:t>
            </a:r>
            <a:r>
              <a:rPr lang="en-GB" sz="2400" b="1" dirty="0" smtClean="0">
                <a:ea typeface="Times New Roman" pitchFamily="18" charset="0"/>
                <a:cs typeface="Calibri" pitchFamily="34" charset="0"/>
              </a:rPr>
              <a:t>sustainable livelihoods and poverty reduction</a:t>
            </a:r>
          </a:p>
          <a:p>
            <a:pPr marL="457200" indent="-457200">
              <a:spcAft>
                <a:spcPts val="1200"/>
              </a:spcAft>
              <a:buFont typeface="+mj-lt"/>
              <a:buAutoNum type="arabicPeriod"/>
            </a:pPr>
            <a:r>
              <a:rPr lang="en-CA" sz="2400" dirty="0" smtClean="0">
                <a:ea typeface="Times New Roman" pitchFamily="18" charset="0"/>
                <a:cs typeface="Calibri" pitchFamily="34" charset="0"/>
              </a:rPr>
              <a:t>Contribute </a:t>
            </a:r>
            <a:r>
              <a:rPr lang="en-CA" sz="2400" dirty="0" smtClean="0">
                <a:ea typeface="Times New Roman" pitchFamily="18" charset="0"/>
                <a:cs typeface="Calibri" pitchFamily="34" charset="0"/>
              </a:rPr>
              <a:t>to </a:t>
            </a:r>
            <a:r>
              <a:rPr lang="en-CA" sz="2400" b="1" dirty="0" smtClean="0">
                <a:ea typeface="Times New Roman" pitchFamily="18" charset="0"/>
                <a:cs typeface="Calibri" pitchFamily="34" charset="0"/>
              </a:rPr>
              <a:t>low-carbon, climate-resilient sustainable </a:t>
            </a:r>
            <a:r>
              <a:rPr lang="en-CA" sz="2400" b="1" dirty="0" smtClean="0">
                <a:ea typeface="Times New Roman" pitchFamily="18" charset="0"/>
                <a:cs typeface="Calibri" pitchFamily="34" charset="0"/>
              </a:rPr>
              <a:t>development </a:t>
            </a:r>
            <a:r>
              <a:rPr lang="en-CA" sz="2400" b="1" dirty="0" smtClean="0">
                <a:ea typeface="Times New Roman" pitchFamily="18" charset="0"/>
                <a:cs typeface="Calibri" pitchFamily="34" charset="0"/>
              </a:rPr>
              <a:t>policy, consistent with national development </a:t>
            </a:r>
            <a:r>
              <a:rPr lang="en-CA" sz="2400" b="1" dirty="0" smtClean="0">
                <a:ea typeface="Times New Roman" pitchFamily="18" charset="0"/>
                <a:cs typeface="Calibri" pitchFamily="34" charset="0"/>
              </a:rPr>
              <a:t>strategies</a:t>
            </a:r>
            <a:r>
              <a:rPr lang="en-CA" sz="2400" b="1" dirty="0" smtClean="0">
                <a:ea typeface="Times New Roman" pitchFamily="18" charset="0"/>
                <a:cs typeface="Calibri" pitchFamily="34" charset="0"/>
              </a:rPr>
              <a:t>, national forest programmes, </a:t>
            </a:r>
            <a:r>
              <a:rPr lang="en-CA" sz="2400" dirty="0" smtClean="0">
                <a:ea typeface="Times New Roman" pitchFamily="18" charset="0"/>
                <a:cs typeface="Calibri" pitchFamily="34" charset="0"/>
              </a:rPr>
              <a:t>and commitments under </a:t>
            </a:r>
            <a:r>
              <a:rPr lang="en-CA" sz="2400" b="1" dirty="0" smtClean="0">
                <a:ea typeface="Times New Roman" pitchFamily="18" charset="0"/>
                <a:cs typeface="Calibri" pitchFamily="34" charset="0"/>
              </a:rPr>
              <a:t>international </a:t>
            </a:r>
            <a:r>
              <a:rPr lang="en-CA" sz="2400" b="1" dirty="0" smtClean="0">
                <a:ea typeface="Times New Roman" pitchFamily="18" charset="0"/>
                <a:cs typeface="Calibri" pitchFamily="34" charset="0"/>
              </a:rPr>
              <a:t>conventions and agreements</a:t>
            </a:r>
          </a:p>
          <a:p>
            <a:pPr>
              <a:spcAft>
                <a:spcPts val="1200"/>
              </a:spcAft>
              <a:buFont typeface="Arial" pitchFamily="34" charset="0"/>
              <a:buNone/>
            </a:pPr>
            <a:endParaRPr lang="en-GB" sz="2200" dirty="0" smtClean="0">
              <a:ea typeface="Times New Roman" pitchFamily="18" charset="0"/>
              <a:cs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4056"/>
            <a:ext cx="9144000" cy="960438"/>
          </a:xfrm>
        </p:spPr>
        <p:txBody>
          <a:bodyPr>
            <a:normAutofit/>
          </a:bodyPr>
          <a:lstStyle/>
          <a:p>
            <a:r>
              <a:rPr lang="en-GB" sz="3200" b="1" dirty="0" smtClean="0"/>
              <a:t>Social and Environmental Principles</a:t>
            </a:r>
            <a:endParaRPr lang="en-GB" sz="3200" dirty="0"/>
          </a:p>
        </p:txBody>
      </p:sp>
      <p:sp>
        <p:nvSpPr>
          <p:cNvPr id="3" name="Content Placeholder 2"/>
          <p:cNvSpPr>
            <a:spLocks noGrp="1"/>
          </p:cNvSpPr>
          <p:nvPr>
            <p:ph idx="1"/>
          </p:nvPr>
        </p:nvSpPr>
        <p:spPr>
          <a:xfrm>
            <a:off x="457200" y="2057389"/>
            <a:ext cx="8229600" cy="3581400"/>
          </a:xfrm>
        </p:spPr>
        <p:txBody>
          <a:bodyPr>
            <a:normAutofit/>
          </a:bodyPr>
          <a:lstStyle/>
          <a:p>
            <a:pPr>
              <a:spcAft>
                <a:spcPts val="1200"/>
              </a:spcAft>
              <a:buNone/>
            </a:pPr>
            <a:r>
              <a:rPr lang="en-CA" sz="2400" b="1" dirty="0" smtClean="0">
                <a:ea typeface="Times New Roman" pitchFamily="18" charset="0"/>
                <a:cs typeface="Calibri" pitchFamily="34" charset="0"/>
              </a:rPr>
              <a:t>5.</a:t>
            </a:r>
            <a:r>
              <a:rPr lang="en-CA" sz="2400" dirty="0" smtClean="0">
                <a:ea typeface="Times New Roman" pitchFamily="18" charset="0"/>
                <a:cs typeface="Calibri" pitchFamily="34" charset="0"/>
              </a:rPr>
              <a:t> </a:t>
            </a:r>
            <a:r>
              <a:rPr lang="en-CA" sz="2400" b="1" dirty="0" smtClean="0">
                <a:ea typeface="Times New Roman" pitchFamily="18" charset="0"/>
                <a:cs typeface="Calibri" pitchFamily="34" charset="0"/>
              </a:rPr>
              <a:t>Protect natural forest </a:t>
            </a:r>
            <a:r>
              <a:rPr lang="en-CA" sz="2400" dirty="0" smtClean="0">
                <a:ea typeface="Times New Roman" pitchFamily="18" charset="0"/>
                <a:cs typeface="Calibri" pitchFamily="34" charset="0"/>
              </a:rPr>
              <a:t>from degradation and/or conversion</a:t>
            </a:r>
          </a:p>
          <a:p>
            <a:pPr>
              <a:spcAft>
                <a:spcPts val="1200"/>
              </a:spcAft>
              <a:buNone/>
            </a:pPr>
            <a:r>
              <a:rPr lang="en-CA" sz="2400" b="1" dirty="0" smtClean="0">
                <a:ea typeface="Times New Roman" pitchFamily="18" charset="0"/>
                <a:cs typeface="Calibri" pitchFamily="34" charset="0"/>
              </a:rPr>
              <a:t>6</a:t>
            </a:r>
            <a:r>
              <a:rPr lang="en-CA" sz="2400" b="1" dirty="0" smtClean="0">
                <a:ea typeface="Times New Roman" pitchFamily="18" charset="0"/>
                <a:cs typeface="Calibri" pitchFamily="34" charset="0"/>
              </a:rPr>
              <a:t>.</a:t>
            </a:r>
            <a:r>
              <a:rPr lang="en-CA" sz="2400" dirty="0" smtClean="0">
                <a:ea typeface="Times New Roman" pitchFamily="18" charset="0"/>
                <a:cs typeface="Calibri" pitchFamily="34" charset="0"/>
              </a:rPr>
              <a:t> Maintain and enhance </a:t>
            </a:r>
            <a:r>
              <a:rPr lang="en-CA" sz="2400" b="1" dirty="0" smtClean="0">
                <a:ea typeface="Times New Roman" pitchFamily="18" charset="0"/>
                <a:cs typeface="Calibri" pitchFamily="34" charset="0"/>
              </a:rPr>
              <a:t>multiple functions of forest </a:t>
            </a:r>
            <a:r>
              <a:rPr lang="en-CA" sz="2400" dirty="0" smtClean="0">
                <a:ea typeface="Times New Roman" pitchFamily="18" charset="0"/>
                <a:cs typeface="Calibri" pitchFamily="34" charset="0"/>
              </a:rPr>
              <a:t>including </a:t>
            </a:r>
            <a:r>
              <a:rPr lang="en-CA" sz="2400" dirty="0" smtClean="0">
                <a:ea typeface="Times New Roman" pitchFamily="18" charset="0"/>
                <a:cs typeface="Calibri" pitchFamily="34" charset="0"/>
              </a:rPr>
              <a:t>conservation </a:t>
            </a:r>
            <a:r>
              <a:rPr lang="en-CA" sz="2400" dirty="0" smtClean="0">
                <a:ea typeface="Times New Roman" pitchFamily="18" charset="0"/>
                <a:cs typeface="Calibri" pitchFamily="34" charset="0"/>
              </a:rPr>
              <a:t>of biodiversity and provision of ecosystem services</a:t>
            </a:r>
          </a:p>
          <a:p>
            <a:pPr>
              <a:spcAft>
                <a:spcPts val="1200"/>
              </a:spcAft>
              <a:buNone/>
            </a:pPr>
            <a:r>
              <a:rPr lang="en-CA" sz="2400" b="1" dirty="0" smtClean="0">
                <a:ea typeface="Times New Roman" pitchFamily="18" charset="0"/>
                <a:cs typeface="Calibri" pitchFamily="34" charset="0"/>
              </a:rPr>
              <a:t>7</a:t>
            </a:r>
            <a:r>
              <a:rPr lang="en-CA" sz="2400" b="1" dirty="0" smtClean="0">
                <a:ea typeface="Times New Roman" pitchFamily="18" charset="0"/>
                <a:cs typeface="Calibri" pitchFamily="34" charset="0"/>
              </a:rPr>
              <a:t>.</a:t>
            </a:r>
            <a:r>
              <a:rPr lang="en-CA" sz="2400" dirty="0" smtClean="0">
                <a:ea typeface="Times New Roman" pitchFamily="18" charset="0"/>
                <a:cs typeface="Calibri" pitchFamily="34" charset="0"/>
              </a:rPr>
              <a:t> Avoid or minimise adverse impacts on </a:t>
            </a:r>
            <a:r>
              <a:rPr lang="en-CA" sz="2400" b="1" dirty="0" smtClean="0">
                <a:ea typeface="Times New Roman" pitchFamily="18" charset="0"/>
                <a:cs typeface="Calibri" pitchFamily="34" charset="0"/>
              </a:rPr>
              <a:t>non-forest</a:t>
            </a:r>
            <a:r>
              <a:rPr lang="en-CA" sz="2400" dirty="0" smtClean="0">
                <a:ea typeface="Times New Roman" pitchFamily="18" charset="0"/>
                <a:cs typeface="Calibri" pitchFamily="34" charset="0"/>
              </a:rPr>
              <a:t> ecosystem </a:t>
            </a:r>
            <a:r>
              <a:rPr lang="en-CA" sz="2400" dirty="0" smtClean="0">
                <a:ea typeface="Times New Roman" pitchFamily="18" charset="0"/>
                <a:cs typeface="Calibri" pitchFamily="34" charset="0"/>
              </a:rPr>
              <a:t>services </a:t>
            </a:r>
            <a:r>
              <a:rPr lang="en-CA" sz="2400" dirty="0" smtClean="0">
                <a:ea typeface="Times New Roman" pitchFamily="18" charset="0"/>
                <a:cs typeface="Calibri" pitchFamily="34" charset="0"/>
              </a:rPr>
              <a:t>and biodiversity</a:t>
            </a:r>
          </a:p>
          <a:p>
            <a:pPr>
              <a:spcAft>
                <a:spcPts val="1200"/>
              </a:spcAft>
            </a:pPr>
            <a:endParaRPr lang="en-GB"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762000"/>
            <a:ext cx="9144000" cy="960438"/>
          </a:xfrm>
        </p:spPr>
        <p:txBody>
          <a:bodyPr/>
          <a:lstStyle/>
          <a:p>
            <a:r>
              <a:rPr lang="en-GB" sz="3200" b="1" dirty="0" smtClean="0"/>
              <a:t>SEPC Principle 4 – policy coherence</a:t>
            </a:r>
          </a:p>
        </p:txBody>
      </p:sp>
      <p:graphicFrame>
        <p:nvGraphicFramePr>
          <p:cNvPr id="10" name="Diagram 9"/>
          <p:cNvGraphicFramePr/>
          <p:nvPr/>
        </p:nvGraphicFramePr>
        <p:xfrm>
          <a:off x="3581400" y="1828800"/>
          <a:ext cx="6629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457200" y="2057400"/>
            <a:ext cx="4648200" cy="2462213"/>
          </a:xfrm>
          <a:prstGeom prst="rect">
            <a:avLst/>
          </a:prstGeom>
          <a:noFill/>
        </p:spPr>
        <p:txBody>
          <a:bodyPr wrap="square" rtlCol="0">
            <a:spAutoFit/>
          </a:bodyPr>
          <a:lstStyle/>
          <a:p>
            <a:pPr>
              <a:buNone/>
            </a:pPr>
            <a:r>
              <a:rPr lang="en-CA" sz="2200" dirty="0" smtClean="0"/>
              <a:t>Criterion 14 – Ensure </a:t>
            </a:r>
            <a:r>
              <a:rPr lang="en-CA" sz="2200" b="1" dirty="0" smtClean="0"/>
              <a:t>consistency</a:t>
            </a:r>
            <a:r>
              <a:rPr lang="en-CA" sz="2200" dirty="0" smtClean="0"/>
              <a:t> with and contribution to </a:t>
            </a:r>
            <a:r>
              <a:rPr lang="en-CA" sz="2200" b="1" dirty="0" smtClean="0"/>
              <a:t>national</a:t>
            </a:r>
            <a:r>
              <a:rPr lang="en-CA" sz="2200" dirty="0" smtClean="0"/>
              <a:t> </a:t>
            </a:r>
            <a:r>
              <a:rPr lang="en-CA" sz="2200" b="1" dirty="0" smtClean="0"/>
              <a:t>climate policy objectives</a:t>
            </a:r>
            <a:r>
              <a:rPr lang="en-CA" sz="2200" dirty="0" smtClean="0"/>
              <a:t>, including those of mitigation and adaptation strategies and </a:t>
            </a:r>
            <a:r>
              <a:rPr lang="en-CA" sz="2200" b="1" dirty="0" smtClean="0"/>
              <a:t>international</a:t>
            </a:r>
            <a:r>
              <a:rPr lang="en-CA" sz="2200" dirty="0" smtClean="0"/>
              <a:t> </a:t>
            </a:r>
            <a:r>
              <a:rPr lang="en-CA" sz="2200" b="1" dirty="0" smtClean="0"/>
              <a:t>commitments</a:t>
            </a:r>
            <a:r>
              <a:rPr lang="en-CA" sz="2200" dirty="0" smtClean="0"/>
              <a:t> on climate</a:t>
            </a:r>
          </a:p>
          <a:p>
            <a:endParaRPr lang="en-GB" sz="2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0" y="5867400"/>
            <a:ext cx="9144000" cy="99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26" name="Title 1"/>
          <p:cNvSpPr>
            <a:spLocks noGrp="1"/>
          </p:cNvSpPr>
          <p:nvPr>
            <p:ph type="title"/>
          </p:nvPr>
        </p:nvSpPr>
        <p:spPr>
          <a:xfrm>
            <a:off x="0" y="1143000"/>
            <a:ext cx="9144000" cy="960438"/>
          </a:xfrm>
        </p:spPr>
        <p:txBody>
          <a:bodyPr>
            <a:noAutofit/>
          </a:bodyPr>
          <a:lstStyle/>
          <a:p>
            <a:r>
              <a:rPr lang="en-GB" sz="3200" b="1" dirty="0" smtClean="0"/>
              <a:t>SEPC Principle 5 – natural forest degradation</a:t>
            </a:r>
            <a:br>
              <a:rPr lang="en-GB" sz="3200" b="1" dirty="0" smtClean="0"/>
            </a:br>
            <a:r>
              <a:rPr lang="en-GB" sz="3200" b="1" dirty="0" smtClean="0"/>
              <a:t>or conversion </a:t>
            </a:r>
          </a:p>
        </p:txBody>
      </p:sp>
      <p:sp>
        <p:nvSpPr>
          <p:cNvPr id="26627" name="Content Placeholder 2"/>
          <p:cNvSpPr>
            <a:spLocks noGrp="1"/>
          </p:cNvSpPr>
          <p:nvPr>
            <p:ph idx="1"/>
          </p:nvPr>
        </p:nvSpPr>
        <p:spPr>
          <a:xfrm>
            <a:off x="457200" y="2057400"/>
            <a:ext cx="8229600" cy="4068763"/>
          </a:xfrm>
        </p:spPr>
        <p:txBody>
          <a:bodyPr/>
          <a:lstStyle/>
          <a:p>
            <a:pPr marL="0" indent="0">
              <a:buNone/>
            </a:pPr>
            <a:r>
              <a:rPr lang="en-CA" sz="2200" dirty="0" smtClean="0"/>
              <a:t>Criterion 20  – </a:t>
            </a:r>
            <a:r>
              <a:rPr lang="en-GB" sz="2200" dirty="0" smtClean="0"/>
              <a:t>Avoid or minimise indirect land-use change impacts of REDD+ activities on forest carbon stocks, biodiversity and other ecosystem services</a:t>
            </a:r>
            <a:endParaRPr lang="en-CA" sz="2200" dirty="0" smtClean="0"/>
          </a:p>
          <a:p>
            <a:endParaRPr lang="en-GB" sz="2200" dirty="0" smtClean="0"/>
          </a:p>
        </p:txBody>
      </p:sp>
      <p:pic>
        <p:nvPicPr>
          <p:cNvPr id="26628" name="Picture 2"/>
          <p:cNvPicPr>
            <a:picLocks noChangeAspect="1" noChangeArrowheads="1"/>
          </p:cNvPicPr>
          <p:nvPr/>
        </p:nvPicPr>
        <p:blipFill>
          <a:blip r:embed="rId3" cstate="print"/>
          <a:srcRect l="31915" t="32681" r="29588" b="32969"/>
          <a:stretch>
            <a:fillRect/>
          </a:stretch>
        </p:blipFill>
        <p:spPr bwMode="auto">
          <a:xfrm>
            <a:off x="914400" y="3195038"/>
            <a:ext cx="7391400" cy="3544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867400"/>
            <a:ext cx="9144000" cy="99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1219200"/>
            <a:ext cx="9144000" cy="685800"/>
          </a:xfrm>
        </p:spPr>
        <p:txBody>
          <a:bodyPr rtlCol="0">
            <a:noAutofit/>
          </a:bodyPr>
          <a:lstStyle/>
          <a:p>
            <a:pPr eaLnBrk="1" fontAlgn="auto" hangingPunct="1">
              <a:spcAft>
                <a:spcPts val="0"/>
              </a:spcAft>
              <a:defRPr/>
            </a:pPr>
            <a:r>
              <a:rPr lang="en-US" sz="3200" b="1" dirty="0" smtClean="0"/>
              <a:t>UN-REDD Tools to Support Country Approaches to Safeguards</a:t>
            </a:r>
          </a:p>
        </p:txBody>
      </p:sp>
      <p:sp>
        <p:nvSpPr>
          <p:cNvPr id="29699" name="Content Placeholder 2"/>
          <p:cNvSpPr>
            <a:spLocks noGrp="1"/>
          </p:cNvSpPr>
          <p:nvPr>
            <p:ph idx="1"/>
          </p:nvPr>
        </p:nvSpPr>
        <p:spPr>
          <a:xfrm>
            <a:off x="0" y="2091816"/>
            <a:ext cx="9144000" cy="609600"/>
          </a:xfrm>
        </p:spPr>
        <p:txBody>
          <a:bodyPr/>
          <a:lstStyle/>
          <a:p>
            <a:pPr algn="ctr">
              <a:buFont typeface="Arial" pitchFamily="34" charset="0"/>
              <a:buNone/>
            </a:pPr>
            <a:r>
              <a:rPr lang="en-US" sz="2200" b="1" dirty="0" smtClean="0">
                <a:solidFill>
                  <a:srgbClr val="000000"/>
                </a:solidFill>
                <a:cs typeface="Times New Roman" pitchFamily="18" charset="0"/>
              </a:rPr>
              <a:t>Defining goals of the country safeguards approach</a:t>
            </a:r>
            <a:endParaRPr lang="en-US" sz="2200" b="1" dirty="0" smtClean="0">
              <a:solidFill>
                <a:srgbClr val="000000"/>
              </a:solidFill>
              <a:ea typeface="Calibri" pitchFamily="34" charset="0"/>
              <a:cs typeface="Times New Roman" pitchFamily="18" charset="0"/>
            </a:endParaRPr>
          </a:p>
          <a:p>
            <a:pPr algn="ctr" eaLnBrk="1" hangingPunct="1">
              <a:buFont typeface="Arial" pitchFamily="34" charset="0"/>
              <a:buNone/>
            </a:pPr>
            <a:endParaRPr lang="en-US" dirty="0" smtClean="0">
              <a:cs typeface="Calibri" pitchFamily="34" charset="0"/>
            </a:endParaRPr>
          </a:p>
          <a:p>
            <a:pPr lvl="1" algn="ctr" eaLnBrk="1" hangingPunct="1">
              <a:buFont typeface="Arial" pitchFamily="34" charset="0"/>
              <a:buNone/>
            </a:pPr>
            <a:endParaRPr lang="en-GB" sz="2400" dirty="0" smtClean="0">
              <a:cs typeface="Calibri" pitchFamily="34" charset="0"/>
            </a:endParaRPr>
          </a:p>
        </p:txBody>
      </p:sp>
      <p:graphicFrame>
        <p:nvGraphicFramePr>
          <p:cNvPr id="10" name="Table 9"/>
          <p:cNvGraphicFramePr>
            <a:graphicFrameLocks noGrp="1"/>
          </p:cNvGraphicFramePr>
          <p:nvPr/>
        </p:nvGraphicFramePr>
        <p:xfrm>
          <a:off x="206509" y="2656680"/>
          <a:ext cx="8730983" cy="4053840"/>
        </p:xfrm>
        <a:graphic>
          <a:graphicData uri="http://schemas.openxmlformats.org/drawingml/2006/table">
            <a:tbl>
              <a:tblPr firstRow="1" bandRow="1">
                <a:tableStyleId>{5C22544A-7EE6-4342-B048-85BDC9FD1C3A}</a:tableStyleId>
              </a:tblPr>
              <a:tblGrid>
                <a:gridCol w="3222983"/>
                <a:gridCol w="5508000"/>
              </a:tblGrid>
              <a:tr h="60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normalizeH="0" baseline="0" dirty="0" smtClean="0">
                          <a:ln>
                            <a:noFill/>
                          </a:ln>
                          <a:solidFill>
                            <a:srgbClr val="FFFFFF"/>
                          </a:solidFill>
                          <a:effectLst/>
                          <a:latin typeface="+mn-lt"/>
                          <a:ea typeface="+mn-ea"/>
                          <a:cs typeface="Times New Roman" pitchFamily="18" charset="0"/>
                        </a:rPr>
                        <a:t>UN-REDD tools</a:t>
                      </a:r>
                      <a:endParaRPr lang="en-US" sz="2400" dirty="0">
                        <a:latin typeface="+mn-lt"/>
                        <a:ea typeface="Calibri"/>
                        <a:cs typeface="Times New Roman"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cap="none" normalizeH="0" baseline="0" dirty="0" smtClean="0">
                          <a:ln>
                            <a:noFill/>
                          </a:ln>
                          <a:solidFill>
                            <a:srgbClr val="FFFFFF"/>
                          </a:solidFill>
                          <a:effectLst/>
                          <a:latin typeface="+mn-lt"/>
                          <a:cs typeface="Times New Roman" pitchFamily="18" charset="0"/>
                        </a:rPr>
                        <a:t>How tool can </a:t>
                      </a:r>
                      <a:r>
                        <a:rPr kumimoji="0" lang="en-US" sz="2400" b="1" i="0" u="none" strike="noStrike" cap="none" normalizeH="0" baseline="0" dirty="0" smtClean="0">
                          <a:ln>
                            <a:noFill/>
                          </a:ln>
                          <a:solidFill>
                            <a:srgbClr val="FFFFFF"/>
                          </a:solidFill>
                          <a:effectLst/>
                          <a:latin typeface="+mn-lt"/>
                          <a:cs typeface="Times New Roman" pitchFamily="18" charset="0"/>
                        </a:rPr>
                        <a:t>contribute</a:t>
                      </a:r>
                      <a:endParaRPr lang="en-GB" sz="2000" dirty="0">
                        <a:latin typeface="+mn-lt"/>
                      </a:endParaRPr>
                    </a:p>
                  </a:txBody>
                  <a:tcPr/>
                </a:tc>
              </a:tr>
              <a:tr h="1127760">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2000" b="0" i="0" u="none" strike="noStrike" cap="none" normalizeH="0" baseline="0" dirty="0" smtClean="0">
                          <a:ln>
                            <a:noFill/>
                          </a:ln>
                          <a:solidFill>
                            <a:srgbClr val="000000"/>
                          </a:solidFill>
                          <a:effectLst/>
                          <a:latin typeface="+mn-lt"/>
                          <a:cs typeface="Times New Roman" pitchFamily="18" charset="0"/>
                        </a:rPr>
                        <a:t>SEPC</a:t>
                      </a:r>
                      <a:endParaRPr kumimoji="0" lang="en-US" sz="2000" b="0" i="0" u="none" strike="noStrike" cap="none" normalizeH="0" baseline="0" dirty="0" smtClean="0">
                        <a:ln>
                          <a:noFill/>
                        </a:ln>
                        <a:solidFill>
                          <a:srgbClr val="000000"/>
                        </a:solidFill>
                        <a:effectLst/>
                        <a:latin typeface="+mn-lt"/>
                        <a:ea typeface="Calibri" pitchFamily="34" charset="0"/>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smtClean="0">
                          <a:ln>
                            <a:noFill/>
                          </a:ln>
                          <a:solidFill>
                            <a:srgbClr val="000000"/>
                          </a:solidFill>
                          <a:effectLst/>
                          <a:latin typeface="+mn-lt"/>
                          <a:ea typeface="+mn-ea"/>
                          <a:cs typeface="Times New Roman" pitchFamily="18" charset="0"/>
                        </a:rPr>
                        <a:t>Detailed criteria that can be used to ‘unpack’ the Cancun safeguards</a:t>
                      </a:r>
                      <a:endParaRPr kumimoji="0" lang="en-US" sz="2000" b="0" i="0" u="none" strike="noStrike" kern="1200" cap="none" normalizeH="0" baseline="0" dirty="0" smtClean="0">
                        <a:ln>
                          <a:noFill/>
                        </a:ln>
                        <a:solidFill>
                          <a:srgbClr val="000000"/>
                        </a:solidFill>
                        <a:effectLst/>
                        <a:latin typeface="+mn-lt"/>
                        <a:ea typeface="+mn-ea"/>
                        <a:cs typeface="Times New Roman" pitchFamily="18" charset="0"/>
                      </a:endParaRPr>
                    </a:p>
                  </a:txBody>
                  <a:tcPr/>
                </a:tc>
              </a:tr>
              <a:tr h="1066800">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2000" b="0" i="0" u="none" strike="noStrike" cap="none" normalizeH="0" baseline="0" dirty="0" smtClean="0">
                          <a:ln>
                            <a:noFill/>
                          </a:ln>
                          <a:solidFill>
                            <a:srgbClr val="000000"/>
                          </a:solidFill>
                          <a:effectLst/>
                          <a:latin typeface="+mn-lt"/>
                          <a:cs typeface="Times New Roman" pitchFamily="18" charset="0"/>
                        </a:rPr>
                        <a:t>UN-REDD/Forest Carbon Partnership Facility Stakeholder Engagement Guidelines </a:t>
                      </a:r>
                      <a:endParaRPr kumimoji="0" lang="en-US" sz="2000" b="0" i="0" u="none" strike="noStrike" cap="none" normalizeH="0" baseline="0" dirty="0" smtClean="0">
                        <a:ln>
                          <a:noFill/>
                        </a:ln>
                        <a:solidFill>
                          <a:srgbClr val="000000"/>
                        </a:solidFill>
                        <a:effectLst/>
                        <a:latin typeface="+mn-lt"/>
                        <a:ea typeface="Calibri" pitchFamily="34" charset="0"/>
                        <a:cs typeface="Times New Roman" pitchFamily="18" charset="0"/>
                      </a:endParaRPr>
                    </a:p>
                  </a:txBody>
                  <a:tcPr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chemeClr val="tx1"/>
                          </a:solidFill>
                          <a:latin typeface="+mn-lt"/>
                          <a:ea typeface="Calibri"/>
                          <a:cs typeface="Times New Roman" pitchFamily="18" charset="0"/>
                        </a:rPr>
                        <a:t>Guidance on how participation of  stakeholders can be ensured in  UN-REDD activities, including how to apply the principle of free, prior and informed consent (FPIC); could be used by countries in the development of REDD+ PLRs</a:t>
                      </a:r>
                      <a:endParaRPr lang="en-GB" sz="2000" dirty="0" smtClean="0">
                        <a:solidFill>
                          <a:schemeClr val="tx1"/>
                        </a:solidFill>
                        <a:latin typeface="+mn-lt"/>
                        <a:ea typeface="Calibri"/>
                        <a:cs typeface="Times New Roman" pitchFamily="18" charset="0"/>
                      </a:endParaRPr>
                    </a:p>
                  </a:txBody>
                  <a:tcPr/>
                </a:tc>
              </a:tr>
              <a:tr h="370840">
                <a:tc>
                  <a:txBody>
                    <a:bodyPr/>
                    <a:lstStyle/>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pPr>
                      <a:r>
                        <a:rPr kumimoji="0" lang="en-US" sz="2000" b="0" i="0" u="none" strike="noStrike" cap="none" normalizeH="0" baseline="0" dirty="0" smtClean="0">
                          <a:ln>
                            <a:noFill/>
                          </a:ln>
                          <a:solidFill>
                            <a:srgbClr val="000000"/>
                          </a:solidFill>
                          <a:effectLst/>
                          <a:latin typeface="+mn-lt"/>
                          <a:ea typeface="Calibri" pitchFamily="34" charset="0"/>
                          <a:cs typeface="Times New Roman" pitchFamily="18" charset="0"/>
                        </a:rPr>
                        <a:t>UN-REDD FPIC Guidelines</a:t>
                      </a:r>
                    </a:p>
                  </a:txBody>
                  <a:tcPr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chemeClr val="tx1"/>
                          </a:solidFill>
                          <a:latin typeface="+mn-lt"/>
                          <a:ea typeface="Calibri"/>
                          <a:cs typeface="Times New Roman" pitchFamily="18" charset="0"/>
                        </a:rPr>
                        <a:t>Framework for applying the principle of FPIC at community and national levels</a:t>
                      </a:r>
                      <a:endParaRPr lang="en-GB" sz="2000" dirty="0" smtClean="0">
                        <a:solidFill>
                          <a:schemeClr val="tx1"/>
                        </a:solidFill>
                        <a:latin typeface="+mn-lt"/>
                        <a:ea typeface="Calibri"/>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7688"/>
            <a:ext cx="9144000" cy="685800"/>
          </a:xfrm>
        </p:spPr>
        <p:txBody>
          <a:bodyPr rtlCol="0">
            <a:noAutofit/>
          </a:bodyPr>
          <a:lstStyle/>
          <a:p>
            <a:pPr eaLnBrk="1" fontAlgn="auto" hangingPunct="1">
              <a:spcAft>
                <a:spcPts val="0"/>
              </a:spcAft>
              <a:defRPr/>
            </a:pPr>
            <a:r>
              <a:rPr lang="en-US" sz="3200" b="1" dirty="0" smtClean="0"/>
              <a:t>Defining/developing policies, laws, and regulations (PLRs)</a:t>
            </a:r>
          </a:p>
        </p:txBody>
      </p:sp>
      <p:sp>
        <p:nvSpPr>
          <p:cNvPr id="3" name="Content Placeholder 2"/>
          <p:cNvSpPr>
            <a:spLocks noGrp="1"/>
          </p:cNvSpPr>
          <p:nvPr>
            <p:ph idx="1"/>
          </p:nvPr>
        </p:nvSpPr>
        <p:spPr>
          <a:xfrm>
            <a:off x="265464" y="2133600"/>
            <a:ext cx="6248400" cy="4724400"/>
          </a:xfrm>
        </p:spPr>
        <p:txBody>
          <a:bodyPr rtlCol="0">
            <a:noAutofit/>
          </a:bodyPr>
          <a:lstStyle/>
          <a:p>
            <a:pPr eaLnBrk="1" hangingPunct="1">
              <a:spcBef>
                <a:spcPts val="0"/>
              </a:spcBef>
              <a:buFont typeface="Arial" pitchFamily="34" charset="0"/>
              <a:buNone/>
              <a:defRPr/>
            </a:pPr>
            <a:r>
              <a:rPr lang="en-US" sz="2400" b="1" dirty="0" smtClean="0"/>
              <a:t>Gap analysis of existing PLRs</a:t>
            </a:r>
            <a:endParaRPr lang="en-US" sz="2400" dirty="0" smtClean="0">
              <a:cs typeface="Calibri" pitchFamily="34" charset="0"/>
            </a:endParaRPr>
          </a:p>
          <a:p>
            <a:pPr eaLnBrk="1" hangingPunct="1">
              <a:spcBef>
                <a:spcPts val="0"/>
              </a:spcBef>
              <a:defRPr/>
            </a:pPr>
            <a:r>
              <a:rPr lang="en-US" sz="2200" dirty="0" smtClean="0">
                <a:cs typeface="Calibri" pitchFamily="34" charset="0"/>
              </a:rPr>
              <a:t>What PLRs already address goals?</a:t>
            </a:r>
          </a:p>
          <a:p>
            <a:pPr eaLnBrk="1" hangingPunct="1">
              <a:spcBef>
                <a:spcPts val="0"/>
              </a:spcBef>
              <a:defRPr/>
            </a:pPr>
            <a:r>
              <a:rPr lang="en-US" sz="2200" dirty="0" smtClean="0">
                <a:cs typeface="Calibri" pitchFamily="34" charset="0"/>
              </a:rPr>
              <a:t>What is the effectiveness of the existing system – what processes/institutions are missing?</a:t>
            </a:r>
          </a:p>
          <a:p>
            <a:pPr eaLnBrk="1" hangingPunct="1">
              <a:spcBef>
                <a:spcPts val="0"/>
              </a:spcBef>
              <a:buNone/>
              <a:defRPr/>
            </a:pPr>
            <a:endParaRPr lang="en-US" sz="2200" dirty="0" smtClean="0">
              <a:cs typeface="Calibri" pitchFamily="34" charset="0"/>
            </a:endParaRPr>
          </a:p>
          <a:p>
            <a:pPr>
              <a:spcBef>
                <a:spcPts val="0"/>
              </a:spcBef>
              <a:buNone/>
              <a:defRPr/>
            </a:pPr>
            <a:r>
              <a:rPr lang="en-US" sz="2200" dirty="0" smtClean="0">
                <a:cs typeface="Calibri" pitchFamily="34" charset="0"/>
              </a:rPr>
              <a:t>SEPC Benefit and Risks Tool (</a:t>
            </a:r>
            <a:r>
              <a:rPr lang="en-US" sz="2200" dirty="0" err="1" smtClean="0">
                <a:cs typeface="Calibri" pitchFamily="34" charset="0"/>
              </a:rPr>
              <a:t>BeRT</a:t>
            </a:r>
            <a:r>
              <a:rPr lang="en-US" sz="2200" dirty="0" smtClean="0">
                <a:cs typeface="Calibri" pitchFamily="34" charset="0"/>
              </a:rPr>
              <a:t>) draft revision:</a:t>
            </a:r>
          </a:p>
          <a:p>
            <a:pPr>
              <a:spcBef>
                <a:spcPts val="0"/>
              </a:spcBef>
              <a:buNone/>
              <a:defRPr/>
            </a:pPr>
            <a:endParaRPr lang="en-US" sz="2000" dirty="0" smtClean="0"/>
          </a:p>
          <a:p>
            <a:pPr marL="265113" lvl="1" indent="0">
              <a:spcBef>
                <a:spcPts val="0"/>
              </a:spcBef>
              <a:buNone/>
              <a:defRPr/>
            </a:pPr>
            <a:r>
              <a:rPr lang="en-US" sz="2000" dirty="0" smtClean="0"/>
              <a:t>When considering how PLRs relate to reducing </a:t>
            </a:r>
            <a:r>
              <a:rPr lang="en-US" sz="2000" dirty="0" smtClean="0"/>
              <a:t>the displacement </a:t>
            </a:r>
            <a:r>
              <a:rPr lang="en-US" sz="2000" dirty="0" smtClean="0"/>
              <a:t>of emissions: </a:t>
            </a:r>
          </a:p>
          <a:p>
            <a:pPr marL="265113" lvl="1" indent="0">
              <a:spcBef>
                <a:spcPts val="0"/>
              </a:spcBef>
              <a:buNone/>
              <a:defRPr/>
            </a:pPr>
            <a:endParaRPr lang="en-US" sz="300" dirty="0" smtClean="0"/>
          </a:p>
          <a:p>
            <a:pPr marL="265113" lvl="1" indent="0">
              <a:spcBef>
                <a:spcPts val="0"/>
              </a:spcBef>
              <a:buNone/>
              <a:defRPr/>
            </a:pPr>
            <a:r>
              <a:rPr lang="en-US" sz="2000" i="1" dirty="0" smtClean="0"/>
              <a:t>Are there any agreements with neighboring countries on export of forest products?</a:t>
            </a:r>
          </a:p>
          <a:p>
            <a:pPr marL="0" indent="0" eaLnBrk="1" hangingPunct="1">
              <a:spcBef>
                <a:spcPts val="0"/>
              </a:spcBef>
              <a:buFont typeface="Arial" pitchFamily="34" charset="0"/>
              <a:buNone/>
              <a:defRPr/>
            </a:pPr>
            <a:endParaRPr lang="en-US" sz="2200" dirty="0" smtClean="0"/>
          </a:p>
          <a:p>
            <a:pPr eaLnBrk="1" hangingPunct="1">
              <a:spcBef>
                <a:spcPts val="0"/>
              </a:spcBef>
              <a:buFont typeface="Arial" pitchFamily="34" charset="0"/>
              <a:buNone/>
              <a:defRPr/>
            </a:pPr>
            <a:endParaRPr lang="en-US" sz="2200" dirty="0" smtClean="0">
              <a:cs typeface="Calibri" pitchFamily="34" charset="0"/>
            </a:endParaRPr>
          </a:p>
          <a:p>
            <a:pPr lvl="1" eaLnBrk="1" hangingPunct="1">
              <a:spcBef>
                <a:spcPts val="0"/>
              </a:spcBef>
              <a:buFont typeface="Arial" pitchFamily="34" charset="0"/>
              <a:buNone/>
              <a:defRPr/>
            </a:pPr>
            <a:endParaRPr lang="en-GB" sz="2200" dirty="0" smtClean="0">
              <a:cs typeface="Calibri" pitchFamily="34" charset="0"/>
            </a:endParaRPr>
          </a:p>
        </p:txBody>
      </p:sp>
      <p:pic>
        <p:nvPicPr>
          <p:cNvPr id="5" name="Picture 2" descr="http://www.mygreenlifestyle.fr/wp-content/uploads/2011/02/Deforestation-Greenpeace-Amazonie-2009-Reuters-Bruno-Domingos.jpg"/>
          <p:cNvPicPr>
            <a:picLocks noChangeAspect="1" noChangeArrowheads="1"/>
          </p:cNvPicPr>
          <p:nvPr/>
        </p:nvPicPr>
        <p:blipFill>
          <a:blip r:embed="rId3" cstate="print">
            <a:lum contrast="10000"/>
          </a:blip>
          <a:srcRect r="63073" b="543"/>
          <a:stretch>
            <a:fillRect/>
          </a:stretch>
        </p:blipFill>
        <p:spPr bwMode="auto">
          <a:xfrm>
            <a:off x="6629400" y="1838628"/>
            <a:ext cx="2312329" cy="4178714"/>
          </a:xfrm>
          <a:prstGeom prst="rect">
            <a:avLst/>
          </a:prstGeom>
          <a:noFill/>
          <a:ln>
            <a:solidFill>
              <a:schemeClr val="bg2">
                <a:lumMod val="75000"/>
              </a:schemeClr>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33600"/>
            <a:ext cx="6248400" cy="4373563"/>
          </a:xfrm>
        </p:spPr>
        <p:txBody>
          <a:bodyPr/>
          <a:lstStyle/>
          <a:p>
            <a:pPr eaLnBrk="1" hangingPunct="1">
              <a:spcBef>
                <a:spcPts val="0"/>
              </a:spcBef>
              <a:buNone/>
              <a:defRPr/>
            </a:pPr>
            <a:r>
              <a:rPr lang="en-US" sz="2800" b="1" dirty="0" smtClean="0"/>
              <a:t>Development of new PLRs</a:t>
            </a:r>
          </a:p>
          <a:p>
            <a:pPr eaLnBrk="1" hangingPunct="1">
              <a:spcBef>
                <a:spcPts val="0"/>
              </a:spcBef>
              <a:buNone/>
              <a:defRPr/>
            </a:pPr>
            <a:endParaRPr lang="en-US" sz="2200" b="1" dirty="0" smtClean="0"/>
          </a:p>
          <a:p>
            <a:pPr>
              <a:spcBef>
                <a:spcPts val="0"/>
              </a:spcBef>
              <a:defRPr/>
            </a:pPr>
            <a:r>
              <a:rPr lang="en-US" sz="2400" dirty="0" smtClean="0">
                <a:cs typeface="Calibri" pitchFamily="34" charset="0"/>
              </a:rPr>
              <a:t>What PLRs and associated processes and institutions need to be in place to achieve the goals?</a:t>
            </a:r>
          </a:p>
          <a:p>
            <a:pPr eaLnBrk="1" hangingPunct="1">
              <a:spcBef>
                <a:spcPts val="0"/>
              </a:spcBef>
              <a:buNone/>
              <a:defRPr/>
            </a:pPr>
            <a:endParaRPr lang="en-US" sz="2200" dirty="0" smtClean="0">
              <a:cs typeface="Calibri" pitchFamily="34" charset="0"/>
            </a:endParaRPr>
          </a:p>
          <a:p>
            <a:pPr lvl="1">
              <a:spcBef>
                <a:spcPts val="0"/>
              </a:spcBef>
              <a:buNone/>
              <a:defRPr/>
            </a:pPr>
            <a:r>
              <a:rPr lang="en-US" sz="2000" dirty="0" smtClean="0">
                <a:cs typeface="Calibri" pitchFamily="34" charset="0"/>
              </a:rPr>
              <a:t>e.g. few countries have clear policies on how carbon rights are defined and protected</a:t>
            </a:r>
          </a:p>
        </p:txBody>
      </p:sp>
      <p:sp>
        <p:nvSpPr>
          <p:cNvPr id="4" name="Title 1"/>
          <p:cNvSpPr>
            <a:spLocks noGrp="1"/>
          </p:cNvSpPr>
          <p:nvPr>
            <p:ph type="title"/>
          </p:nvPr>
        </p:nvSpPr>
        <p:spPr>
          <a:xfrm>
            <a:off x="0" y="969824"/>
            <a:ext cx="9144000" cy="935175"/>
          </a:xfrm>
        </p:spPr>
        <p:txBody>
          <a:bodyPr rtlCol="0">
            <a:noAutofit/>
          </a:bodyPr>
          <a:lstStyle/>
          <a:p>
            <a:pPr eaLnBrk="1" fontAlgn="auto" hangingPunct="1">
              <a:spcAft>
                <a:spcPts val="0"/>
              </a:spcAft>
              <a:defRPr/>
            </a:pPr>
            <a:r>
              <a:rPr lang="en-US" sz="3600" b="1" dirty="0" smtClean="0"/>
              <a:t>Defining/developing </a:t>
            </a:r>
            <a:br>
              <a:rPr lang="en-US" sz="3600" b="1" dirty="0" smtClean="0"/>
            </a:br>
            <a:r>
              <a:rPr lang="en-US" sz="3600" b="1" dirty="0" smtClean="0"/>
              <a:t>Policies, Laws, and Regulations (PLRs)</a:t>
            </a:r>
          </a:p>
        </p:txBody>
      </p:sp>
      <p:pic>
        <p:nvPicPr>
          <p:cNvPr id="5" name="Picture 2" descr="C:\Documents and Settings\monikab\Desktop\#private#\pics\carbon biodiv and es\IMG_1236.JPG"/>
          <p:cNvPicPr>
            <a:picLocks noChangeAspect="1" noChangeArrowheads="1"/>
          </p:cNvPicPr>
          <p:nvPr/>
        </p:nvPicPr>
        <p:blipFill>
          <a:blip r:embed="rId3" cstate="email"/>
          <a:stretch>
            <a:fillRect/>
          </a:stretch>
        </p:blipFill>
        <p:spPr bwMode="auto">
          <a:xfrm>
            <a:off x="6553200" y="2590800"/>
            <a:ext cx="2417505" cy="3223340"/>
          </a:xfrm>
          <a:prstGeom prst="rect">
            <a:avLst/>
          </a:prstGeom>
          <a:noFill/>
          <a:ln>
            <a:solidFill>
              <a:schemeClr val="bg2">
                <a:lumMod val="75000"/>
              </a:schemeClr>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5867400"/>
            <a:ext cx="9144000" cy="99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1169325"/>
            <a:ext cx="9144000" cy="685800"/>
          </a:xfrm>
        </p:spPr>
        <p:txBody>
          <a:bodyPr rtlCol="0">
            <a:noAutofit/>
          </a:bodyPr>
          <a:lstStyle/>
          <a:p>
            <a:pPr eaLnBrk="1" fontAlgn="auto" hangingPunct="1">
              <a:spcAft>
                <a:spcPts val="0"/>
              </a:spcAft>
              <a:defRPr/>
            </a:pPr>
            <a:r>
              <a:rPr lang="en-US" sz="3200" b="1" dirty="0" smtClean="0"/>
              <a:t>UN-REDD Tools to Support Country Approaches to Safeguards</a:t>
            </a:r>
          </a:p>
        </p:txBody>
      </p:sp>
      <p:sp>
        <p:nvSpPr>
          <p:cNvPr id="30723" name="Content Placeholder 2"/>
          <p:cNvSpPr>
            <a:spLocks noGrp="1"/>
          </p:cNvSpPr>
          <p:nvPr>
            <p:ph idx="1"/>
          </p:nvPr>
        </p:nvSpPr>
        <p:spPr>
          <a:xfrm>
            <a:off x="0" y="1941025"/>
            <a:ext cx="9144000" cy="762000"/>
          </a:xfrm>
        </p:spPr>
        <p:txBody>
          <a:bodyPr>
            <a:noAutofit/>
          </a:bodyPr>
          <a:lstStyle/>
          <a:p>
            <a:pPr algn="ctr">
              <a:lnSpc>
                <a:spcPct val="115000"/>
              </a:lnSpc>
              <a:spcBef>
                <a:spcPct val="0"/>
              </a:spcBef>
              <a:buFont typeface="Arial" pitchFamily="34" charset="0"/>
              <a:buNone/>
            </a:pPr>
            <a:r>
              <a:rPr lang="en-US" sz="2200" dirty="0" smtClean="0">
                <a:cs typeface="Calibri" pitchFamily="34" charset="0"/>
              </a:rPr>
              <a:t>Defining or developing safeguard policies, laws and regulations – </a:t>
            </a:r>
          </a:p>
          <a:p>
            <a:pPr algn="ctr">
              <a:lnSpc>
                <a:spcPct val="115000"/>
              </a:lnSpc>
              <a:spcBef>
                <a:spcPct val="0"/>
              </a:spcBef>
              <a:buFont typeface="Arial" pitchFamily="34" charset="0"/>
              <a:buNone/>
            </a:pPr>
            <a:r>
              <a:rPr lang="en-US" sz="2200" b="1" dirty="0" smtClean="0">
                <a:cs typeface="Calibri" pitchFamily="34" charset="0"/>
              </a:rPr>
              <a:t>Gap analysis of existing PLRs</a:t>
            </a:r>
          </a:p>
          <a:p>
            <a:pPr algn="ctr" eaLnBrk="1" hangingPunct="1">
              <a:buFont typeface="Arial" pitchFamily="34" charset="0"/>
              <a:buNone/>
            </a:pPr>
            <a:endParaRPr lang="en-US" sz="2200" dirty="0" smtClean="0">
              <a:cs typeface="Calibri" pitchFamily="34" charset="0"/>
            </a:endParaRPr>
          </a:p>
          <a:p>
            <a:pPr lvl="1" algn="ctr" eaLnBrk="1" hangingPunct="1">
              <a:buFont typeface="Arial" pitchFamily="34" charset="0"/>
              <a:buNone/>
            </a:pPr>
            <a:endParaRPr lang="en-GB" sz="2200" dirty="0" smtClean="0">
              <a:cs typeface="Calibri" pitchFamily="34" charset="0"/>
            </a:endParaRPr>
          </a:p>
        </p:txBody>
      </p:sp>
      <p:graphicFrame>
        <p:nvGraphicFramePr>
          <p:cNvPr id="9" name="Table 8"/>
          <p:cNvGraphicFramePr>
            <a:graphicFrameLocks noGrp="1"/>
          </p:cNvGraphicFramePr>
          <p:nvPr/>
        </p:nvGraphicFramePr>
        <p:xfrm>
          <a:off x="114300" y="2936585"/>
          <a:ext cx="8915400" cy="3824672"/>
        </p:xfrm>
        <a:graphic>
          <a:graphicData uri="http://schemas.openxmlformats.org/drawingml/2006/table">
            <a:tbl>
              <a:tblPr firstRow="1" bandRow="1">
                <a:tableStyleId>{5C22544A-7EE6-4342-B048-85BDC9FD1C3A}</a:tableStyleId>
              </a:tblPr>
              <a:tblGrid>
                <a:gridCol w="2806700"/>
                <a:gridCol w="6108700"/>
              </a:tblGrid>
              <a:tr h="728829">
                <a:tc>
                  <a:txBody>
                    <a:bodyPr/>
                    <a:lstStyle/>
                    <a:p>
                      <a:pPr>
                        <a:lnSpc>
                          <a:spcPct val="115000"/>
                        </a:lnSpc>
                        <a:spcAft>
                          <a:spcPts val="0"/>
                        </a:spcAft>
                      </a:pPr>
                      <a:r>
                        <a:rPr lang="en-US" sz="2400" b="1" dirty="0">
                          <a:latin typeface="Calibri"/>
                          <a:ea typeface="Calibri"/>
                          <a:cs typeface="Times New Roman"/>
                        </a:rPr>
                        <a:t>UN-REDD tools</a:t>
                      </a:r>
                      <a:r>
                        <a:rPr lang="en-US" sz="2400" dirty="0">
                          <a:latin typeface="Calibri"/>
                          <a:ea typeface="Calibri"/>
                          <a:cs typeface="Times New Roman"/>
                        </a:rPr>
                        <a:t> </a:t>
                      </a:r>
                      <a:endParaRPr lang="en-GB" sz="2400" dirty="0">
                        <a:latin typeface="Calibri"/>
                        <a:ea typeface="Calibri"/>
                        <a:cs typeface="Times New Roman"/>
                      </a:endParaRPr>
                    </a:p>
                  </a:txBody>
                  <a:tcPr marL="68580" marR="68580" marT="0" marB="0"/>
                </a:tc>
                <a:tc>
                  <a:txBody>
                    <a:bodyPr/>
                    <a:lstStyle/>
                    <a:p>
                      <a:pPr>
                        <a:lnSpc>
                          <a:spcPct val="115000"/>
                        </a:lnSpc>
                        <a:spcAft>
                          <a:spcPts val="0"/>
                        </a:spcAft>
                      </a:pPr>
                      <a:r>
                        <a:rPr lang="en-US" sz="2400" b="1" dirty="0">
                          <a:latin typeface="Calibri"/>
                          <a:ea typeface="Calibri"/>
                          <a:cs typeface="Times New Roman"/>
                        </a:rPr>
                        <a:t>How tool can contribute </a:t>
                      </a:r>
                      <a:endParaRPr lang="en-GB" sz="1600" dirty="0">
                        <a:latin typeface="Calibri"/>
                        <a:ea typeface="Calibri"/>
                        <a:cs typeface="Times New Roman"/>
                      </a:endParaRPr>
                    </a:p>
                  </a:txBody>
                  <a:tcPr marL="68580" marR="68580" marT="0" marB="0"/>
                </a:tc>
              </a:tr>
              <a:tr h="766474">
                <a:tc>
                  <a:txBody>
                    <a:bodyPr/>
                    <a:lstStyle/>
                    <a:p>
                      <a:pPr fontAlgn="base">
                        <a:lnSpc>
                          <a:spcPct val="115000"/>
                        </a:lnSpc>
                        <a:spcAft>
                          <a:spcPts val="0"/>
                        </a:spcAft>
                      </a:pPr>
                      <a:r>
                        <a:rPr lang="en-GB" sz="2000" dirty="0" smtClean="0">
                          <a:latin typeface="+mn-lt"/>
                          <a:ea typeface="Calibri"/>
                          <a:cs typeface="Times New Roman"/>
                        </a:rPr>
                        <a:t>Benefit and Risks Tool (</a:t>
                      </a:r>
                      <a:r>
                        <a:rPr lang="en-GB" sz="2000" dirty="0" err="1" smtClean="0">
                          <a:latin typeface="+mn-lt"/>
                          <a:ea typeface="Calibri"/>
                          <a:cs typeface="Times New Roman"/>
                        </a:rPr>
                        <a:t>BeRT</a:t>
                      </a:r>
                      <a:r>
                        <a:rPr lang="en-GB" sz="2000" dirty="0" smtClean="0">
                          <a:latin typeface="+mn-lt"/>
                          <a:ea typeface="Calibri"/>
                          <a:cs typeface="Times New Roman"/>
                        </a:rPr>
                        <a:t>)</a:t>
                      </a:r>
                      <a:endParaRPr lang="en-GB" sz="2000" dirty="0">
                        <a:latin typeface="+mn-lt"/>
                        <a:ea typeface="Calibri"/>
                        <a:cs typeface="Times New Roman"/>
                      </a:endParaRPr>
                    </a:p>
                  </a:txBody>
                  <a:tcPr marL="68580" marR="68580" marT="0" marB="0"/>
                </a:tc>
                <a:tc>
                  <a:txBody>
                    <a:bodyPr/>
                    <a:lstStyle/>
                    <a:p>
                      <a:pPr marL="0" marR="0" lvl="0" indent="0" algn="l" defTabSz="914400" rtl="0" eaLnBrk="1" fontAlgn="base" latinLnBrk="0" hangingPunct="1">
                        <a:lnSpc>
                          <a:spcPct val="115000"/>
                        </a:lnSpc>
                        <a:spcBef>
                          <a:spcPct val="0"/>
                        </a:spcBef>
                        <a:spcAft>
                          <a:spcPts val="0"/>
                        </a:spcAft>
                        <a:buClrTx/>
                        <a:buSzTx/>
                        <a:buFontTx/>
                        <a:buNone/>
                        <a:tabLst/>
                      </a:pPr>
                      <a:r>
                        <a:rPr lang="en-US" sz="2000" kern="1200" dirty="0" smtClean="0">
                          <a:solidFill>
                            <a:schemeClr val="dk1"/>
                          </a:solidFill>
                          <a:latin typeface="Calibri"/>
                          <a:ea typeface="Calibri"/>
                          <a:cs typeface="Times New Roman"/>
                        </a:rPr>
                        <a:t>List of questions drawn</a:t>
                      </a:r>
                      <a:r>
                        <a:rPr lang="en-US" sz="2000" kern="1200" baseline="0" dirty="0" smtClean="0">
                          <a:solidFill>
                            <a:schemeClr val="dk1"/>
                          </a:solidFill>
                          <a:latin typeface="Calibri"/>
                          <a:ea typeface="Calibri"/>
                          <a:cs typeface="Times New Roman"/>
                        </a:rPr>
                        <a:t> from the SEPC </a:t>
                      </a:r>
                      <a:r>
                        <a:rPr lang="en-US" sz="2000" kern="1200" dirty="0" smtClean="0">
                          <a:solidFill>
                            <a:schemeClr val="dk1"/>
                          </a:solidFill>
                          <a:latin typeface="Calibri"/>
                          <a:ea typeface="Calibri"/>
                          <a:cs typeface="Times New Roman"/>
                        </a:rPr>
                        <a:t>in order to assess existing PLRs</a:t>
                      </a:r>
                    </a:p>
                  </a:txBody>
                  <a:tcPr marL="68580" marR="68580" marT="0" marB="0"/>
                </a:tc>
              </a:tr>
              <a:tr h="838200">
                <a:tc>
                  <a:txBody>
                    <a:bodyPr/>
                    <a:lstStyle/>
                    <a:p>
                      <a:pPr fontAlgn="base">
                        <a:lnSpc>
                          <a:spcPct val="115000"/>
                        </a:lnSpc>
                        <a:spcAft>
                          <a:spcPts val="0"/>
                        </a:spcAft>
                      </a:pPr>
                      <a:r>
                        <a:rPr lang="en-US" sz="2000" dirty="0" smtClean="0">
                          <a:latin typeface="+mn-lt"/>
                          <a:ea typeface="Calibri"/>
                          <a:cs typeface="Times New Roman"/>
                        </a:rPr>
                        <a:t>Participatory Governance Assessment</a:t>
                      </a:r>
                      <a:endParaRPr lang="en-US" sz="2000" dirty="0">
                        <a:latin typeface="+mn-lt"/>
                        <a:ea typeface="Calibri"/>
                        <a:cs typeface="Times New Roman"/>
                      </a:endParaRPr>
                    </a:p>
                  </a:txBody>
                  <a:tcPr marL="68580" marR="68580" marT="0" marB="0"/>
                </a:tc>
                <a:tc>
                  <a:txBody>
                    <a:bodyPr/>
                    <a:lstStyle/>
                    <a:p>
                      <a:pPr marL="0" marR="0" lvl="0" indent="0" algn="l" defTabSz="914400" rtl="0" eaLnBrk="1" fontAlgn="base" latinLnBrk="0" hangingPunct="1">
                        <a:lnSpc>
                          <a:spcPct val="115000"/>
                        </a:lnSpc>
                        <a:spcBef>
                          <a:spcPct val="0"/>
                        </a:spcBef>
                        <a:spcAft>
                          <a:spcPts val="0"/>
                        </a:spcAft>
                        <a:buClrTx/>
                        <a:buSzTx/>
                        <a:buFontTx/>
                        <a:buNone/>
                        <a:tabLst/>
                      </a:pPr>
                      <a:r>
                        <a:rPr lang="en-US" sz="2000" kern="1200" dirty="0" smtClean="0">
                          <a:solidFill>
                            <a:schemeClr val="dk1"/>
                          </a:solidFill>
                          <a:latin typeface="Calibri"/>
                          <a:ea typeface="Calibri"/>
                          <a:cs typeface="Times New Roman"/>
                        </a:rPr>
                        <a:t>Process for participatory evaluation of governance systems relevant to REDD+</a:t>
                      </a:r>
                    </a:p>
                  </a:txBody>
                  <a:tcPr marL="68580" marR="68580" marT="0" marB="0"/>
                </a:tc>
              </a:tr>
              <a:tr h="1491169">
                <a:tc>
                  <a:txBody>
                    <a:bodyPr/>
                    <a:lstStyle/>
                    <a:p>
                      <a:pPr fontAlgn="base">
                        <a:lnSpc>
                          <a:spcPct val="115000"/>
                        </a:lnSpc>
                        <a:spcAft>
                          <a:spcPts val="0"/>
                        </a:spcAft>
                      </a:pPr>
                      <a:r>
                        <a:rPr lang="en-GB" sz="2000" dirty="0" smtClean="0">
                          <a:latin typeface="+mn-lt"/>
                          <a:ea typeface="Calibri"/>
                          <a:cs typeface="Times New Roman"/>
                        </a:rPr>
                        <a:t>Draft Guidance on Conducting REDD+ Corruption Risk Assessment </a:t>
                      </a:r>
                    </a:p>
                  </a:txBody>
                  <a:tcPr marL="68580" marR="68580" marT="0" marB="0"/>
                </a:tc>
                <a:tc>
                  <a:txBody>
                    <a:bodyPr/>
                    <a:lstStyle/>
                    <a:p>
                      <a:pPr marL="0" marR="0" lvl="0" indent="0" algn="l" defTabSz="914400" rtl="0" eaLnBrk="1" fontAlgn="base" latinLnBrk="0" hangingPunct="1">
                        <a:lnSpc>
                          <a:spcPct val="115000"/>
                        </a:lnSpc>
                        <a:spcBef>
                          <a:spcPct val="0"/>
                        </a:spcBef>
                        <a:spcAft>
                          <a:spcPts val="0"/>
                        </a:spcAft>
                        <a:buClrTx/>
                        <a:buSzTx/>
                        <a:buFontTx/>
                        <a:buNone/>
                        <a:tabLst/>
                      </a:pPr>
                      <a:r>
                        <a:rPr lang="en-US" sz="2000" kern="1200" dirty="0" smtClean="0">
                          <a:solidFill>
                            <a:schemeClr val="dk1"/>
                          </a:solidFill>
                          <a:latin typeface="Calibri"/>
                          <a:ea typeface="Calibri"/>
                          <a:cs typeface="Times New Roman"/>
                        </a:rPr>
                        <a:t>Detailed framework for assessing corruption risks in REDD+</a:t>
                      </a:r>
                      <a:endParaRPr lang="en-US" sz="2000" kern="1200" dirty="0" smtClean="0">
                        <a:solidFill>
                          <a:schemeClr val="dk1"/>
                        </a:solidFill>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867400"/>
            <a:ext cx="9144000" cy="99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1219200"/>
            <a:ext cx="9144000" cy="685800"/>
          </a:xfrm>
        </p:spPr>
        <p:txBody>
          <a:bodyPr rtlCol="0">
            <a:noAutofit/>
          </a:bodyPr>
          <a:lstStyle/>
          <a:p>
            <a:pPr eaLnBrk="1" fontAlgn="auto" hangingPunct="1">
              <a:spcAft>
                <a:spcPts val="0"/>
              </a:spcAft>
              <a:defRPr/>
            </a:pPr>
            <a:r>
              <a:rPr lang="en-US" sz="3200" b="1" dirty="0" smtClean="0"/>
              <a:t>UN-REDD Tools to Support Country Approaches to Safeguards</a:t>
            </a:r>
          </a:p>
        </p:txBody>
      </p:sp>
      <p:sp>
        <p:nvSpPr>
          <p:cNvPr id="31747" name="Content Placeholder 2"/>
          <p:cNvSpPr>
            <a:spLocks noGrp="1"/>
          </p:cNvSpPr>
          <p:nvPr>
            <p:ph idx="1"/>
          </p:nvPr>
        </p:nvSpPr>
        <p:spPr>
          <a:xfrm>
            <a:off x="0" y="1941025"/>
            <a:ext cx="9144000" cy="762000"/>
          </a:xfrm>
        </p:spPr>
        <p:txBody>
          <a:bodyPr>
            <a:noAutofit/>
          </a:bodyPr>
          <a:lstStyle/>
          <a:p>
            <a:pPr algn="ctr">
              <a:lnSpc>
                <a:spcPct val="115000"/>
              </a:lnSpc>
              <a:spcBef>
                <a:spcPct val="0"/>
              </a:spcBef>
              <a:buFont typeface="Arial" pitchFamily="34" charset="0"/>
              <a:buNone/>
            </a:pPr>
            <a:r>
              <a:rPr lang="en-US" sz="2200" dirty="0" smtClean="0">
                <a:cs typeface="Calibri" pitchFamily="34" charset="0"/>
              </a:rPr>
              <a:t>Defining or developing safeguard policies, laws and regulations –</a:t>
            </a:r>
          </a:p>
          <a:p>
            <a:pPr algn="ctr">
              <a:lnSpc>
                <a:spcPct val="115000"/>
              </a:lnSpc>
              <a:spcBef>
                <a:spcPct val="0"/>
              </a:spcBef>
              <a:buFont typeface="Arial" pitchFamily="34" charset="0"/>
              <a:buNone/>
            </a:pPr>
            <a:r>
              <a:rPr lang="en-US" sz="2200" b="1" dirty="0" smtClean="0">
                <a:cs typeface="Calibri" pitchFamily="34" charset="0"/>
              </a:rPr>
              <a:t> Development of new PLRs</a:t>
            </a:r>
          </a:p>
          <a:p>
            <a:pPr algn="ctr" eaLnBrk="1" hangingPunct="1">
              <a:buFont typeface="Arial" pitchFamily="34" charset="0"/>
              <a:buNone/>
            </a:pPr>
            <a:endParaRPr lang="en-US" sz="2200" dirty="0" smtClean="0">
              <a:cs typeface="Calibri" pitchFamily="34" charset="0"/>
            </a:endParaRPr>
          </a:p>
          <a:p>
            <a:pPr lvl="1" algn="ctr" eaLnBrk="1" hangingPunct="1">
              <a:buFont typeface="Arial" pitchFamily="34" charset="0"/>
              <a:buNone/>
            </a:pPr>
            <a:endParaRPr lang="en-GB" sz="2200" dirty="0" smtClean="0">
              <a:cs typeface="Calibri" pitchFamily="34" charset="0"/>
            </a:endParaRPr>
          </a:p>
        </p:txBody>
      </p:sp>
      <p:graphicFrame>
        <p:nvGraphicFramePr>
          <p:cNvPr id="11" name="Table 10"/>
          <p:cNvGraphicFramePr>
            <a:graphicFrameLocks noGrp="1"/>
          </p:cNvGraphicFramePr>
          <p:nvPr/>
        </p:nvGraphicFramePr>
        <p:xfrm>
          <a:off x="206509" y="2819400"/>
          <a:ext cx="8730983" cy="3810000"/>
        </p:xfrm>
        <a:graphic>
          <a:graphicData uri="http://schemas.openxmlformats.org/drawingml/2006/table">
            <a:tbl>
              <a:tblPr firstRow="1" bandRow="1">
                <a:tableStyleId>{5C22544A-7EE6-4342-B048-85BDC9FD1C3A}</a:tableStyleId>
              </a:tblPr>
              <a:tblGrid>
                <a:gridCol w="3222983"/>
                <a:gridCol w="5508000"/>
              </a:tblGrid>
              <a:tr h="60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normalizeH="0" baseline="0" dirty="0" smtClean="0">
                          <a:ln>
                            <a:noFill/>
                          </a:ln>
                          <a:solidFill>
                            <a:srgbClr val="FFFFFF"/>
                          </a:solidFill>
                          <a:effectLst/>
                          <a:latin typeface="+mn-lt"/>
                          <a:ea typeface="+mn-ea"/>
                          <a:cs typeface="Times New Roman" pitchFamily="18" charset="0"/>
                        </a:rPr>
                        <a:t>UN-REDD tools</a:t>
                      </a:r>
                      <a:endParaRPr lang="en-US" sz="2400" dirty="0">
                        <a:latin typeface="+mn-lt"/>
                        <a:ea typeface="Calibri"/>
                        <a:cs typeface="Times New Roman"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cap="none" normalizeH="0" baseline="0" dirty="0" smtClean="0">
                          <a:ln>
                            <a:noFill/>
                          </a:ln>
                          <a:solidFill>
                            <a:srgbClr val="FFFFFF"/>
                          </a:solidFill>
                          <a:effectLst/>
                          <a:latin typeface="+mn-lt"/>
                          <a:cs typeface="Times New Roman" pitchFamily="18" charset="0"/>
                        </a:rPr>
                        <a:t>How tool can </a:t>
                      </a:r>
                      <a:r>
                        <a:rPr kumimoji="0" lang="en-US" sz="2400" b="1" i="0" u="none" strike="noStrike" cap="none" normalizeH="0" baseline="0" dirty="0" smtClean="0">
                          <a:ln>
                            <a:noFill/>
                          </a:ln>
                          <a:solidFill>
                            <a:srgbClr val="FFFFFF"/>
                          </a:solidFill>
                          <a:effectLst/>
                          <a:latin typeface="+mn-lt"/>
                          <a:cs typeface="Times New Roman" pitchFamily="18" charset="0"/>
                        </a:rPr>
                        <a:t>contribute</a:t>
                      </a:r>
                      <a:endParaRPr lang="en-GB" sz="2000" dirty="0">
                        <a:latin typeface="+mn-lt"/>
                      </a:endParaRPr>
                    </a:p>
                  </a:txBody>
                  <a:tcPr/>
                </a:tc>
              </a:tr>
              <a:tr h="1127760">
                <a:tc>
                  <a:txBody>
                    <a:bodyPr/>
                    <a:lstStyle/>
                    <a:p>
                      <a:pPr marL="0" marR="0" lvl="0" indent="0">
                        <a:spcBef>
                          <a:spcPts val="0"/>
                        </a:spcBef>
                        <a:spcAft>
                          <a:spcPts val="0"/>
                        </a:spcAft>
                        <a:buFont typeface="Symbol"/>
                        <a:buNone/>
                      </a:pPr>
                      <a:r>
                        <a:rPr lang="en-US" sz="2000" dirty="0" smtClean="0">
                          <a:solidFill>
                            <a:schemeClr val="tx1"/>
                          </a:solidFill>
                          <a:latin typeface="+mn-lt"/>
                          <a:ea typeface="Calibri"/>
                          <a:cs typeface="Times New Roman" pitchFamily="18" charset="0"/>
                        </a:rPr>
                        <a:t>Free, Prior and Informed Consent</a:t>
                      </a:r>
                      <a:r>
                        <a:rPr lang="en-US" sz="2000" baseline="0" dirty="0" smtClean="0">
                          <a:solidFill>
                            <a:schemeClr val="tx1"/>
                          </a:solidFill>
                          <a:latin typeface="+mn-lt"/>
                          <a:ea typeface="Calibri"/>
                          <a:cs typeface="Times New Roman" pitchFamily="18" charset="0"/>
                        </a:rPr>
                        <a:t> (FPIC)</a:t>
                      </a:r>
                      <a:r>
                        <a:rPr lang="en-US" sz="2000" dirty="0" smtClean="0">
                          <a:solidFill>
                            <a:schemeClr val="tx1"/>
                          </a:solidFill>
                          <a:latin typeface="+mn-lt"/>
                          <a:ea typeface="Calibri"/>
                          <a:cs typeface="Times New Roman" pitchFamily="18" charset="0"/>
                        </a:rPr>
                        <a:t> </a:t>
                      </a:r>
                      <a:r>
                        <a:rPr lang="en-US" sz="2000" dirty="0">
                          <a:solidFill>
                            <a:schemeClr val="tx1"/>
                          </a:solidFill>
                          <a:latin typeface="+mn-lt"/>
                          <a:ea typeface="Calibri"/>
                          <a:cs typeface="Times New Roman" pitchFamily="18" charset="0"/>
                        </a:rPr>
                        <a:t>Guidelines</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dk1"/>
                          </a:solidFill>
                          <a:latin typeface="+mn-lt"/>
                          <a:ea typeface="+mn-ea"/>
                          <a:cs typeface="Times New Roman" pitchFamily="18" charset="0"/>
                        </a:rPr>
                        <a:t>Framework for applying FPIC at community and national levels; primarily designed for UN-REDD activities but could be adopted in REDD+ PLRs</a:t>
                      </a:r>
                      <a:endParaRPr lang="en-GB" sz="2000" dirty="0">
                        <a:latin typeface="+mn-lt"/>
                      </a:endParaRPr>
                    </a:p>
                  </a:txBody>
                  <a:tcPr/>
                </a:tc>
              </a:tr>
              <a:tr h="1066800">
                <a:tc>
                  <a:txBody>
                    <a:bodyPr/>
                    <a:lstStyle/>
                    <a:p>
                      <a:pPr marL="0" marR="0" lvl="0" indent="0">
                        <a:spcBef>
                          <a:spcPts val="0"/>
                        </a:spcBef>
                        <a:spcAft>
                          <a:spcPts val="0"/>
                        </a:spcAft>
                        <a:buFont typeface="Symbol"/>
                        <a:buNone/>
                      </a:pPr>
                      <a:r>
                        <a:rPr lang="en-US" sz="2000" dirty="0">
                          <a:solidFill>
                            <a:schemeClr val="tx1"/>
                          </a:solidFill>
                          <a:latin typeface="+mn-lt"/>
                          <a:ea typeface="Calibri"/>
                          <a:cs typeface="Times New Roman" pitchFamily="18" charset="0"/>
                        </a:rPr>
                        <a:t>Guidelines on </a:t>
                      </a:r>
                      <a:r>
                        <a:rPr lang="en-US" sz="2000" dirty="0" smtClean="0">
                          <a:solidFill>
                            <a:schemeClr val="tx1"/>
                          </a:solidFill>
                          <a:latin typeface="+mn-lt"/>
                          <a:ea typeface="Calibri"/>
                          <a:cs typeface="Times New Roman" pitchFamily="18" charset="0"/>
                        </a:rPr>
                        <a:t>Strengthening/ Establishing </a:t>
                      </a:r>
                      <a:r>
                        <a:rPr lang="en-US" sz="2000" dirty="0">
                          <a:solidFill>
                            <a:schemeClr val="tx1"/>
                          </a:solidFill>
                          <a:latin typeface="+mn-lt"/>
                          <a:ea typeface="Calibri"/>
                          <a:cs typeface="Times New Roman" pitchFamily="18" charset="0"/>
                        </a:rPr>
                        <a:t>National-Level Grievance Mechanisms</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mn-lt"/>
                          <a:ea typeface="Calibri"/>
                          <a:cs typeface="Times New Roman" pitchFamily="18" charset="0"/>
                        </a:rPr>
                        <a:t>Guidance on how to assess and strengthen existing PLRs and institutional capacity to address REDD+ related grievances</a:t>
                      </a:r>
                      <a:endParaRPr lang="en-GB" sz="2000" dirty="0">
                        <a:latin typeface="+mn-lt"/>
                      </a:endParaRPr>
                    </a:p>
                  </a:txBody>
                  <a:tcPr/>
                </a:tc>
              </a:tr>
              <a:tr h="370840">
                <a:tc>
                  <a:txBody>
                    <a:bodyPr/>
                    <a:lstStyle/>
                    <a:p>
                      <a:pPr marL="0" marR="0" lvl="0" indent="0">
                        <a:spcBef>
                          <a:spcPts val="0"/>
                        </a:spcBef>
                        <a:spcAft>
                          <a:spcPts val="0"/>
                        </a:spcAft>
                        <a:buFont typeface="Symbol"/>
                        <a:buNone/>
                      </a:pPr>
                      <a:r>
                        <a:rPr lang="en-US" sz="2000" dirty="0">
                          <a:solidFill>
                            <a:schemeClr val="tx1"/>
                          </a:solidFill>
                          <a:latin typeface="+mn-lt"/>
                          <a:ea typeface="Calibri"/>
                          <a:cs typeface="Times New Roman" pitchFamily="18" charset="0"/>
                        </a:rPr>
                        <a:t>Participatory Law Development (LEG-REDD+)</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mn-lt"/>
                          <a:ea typeface="Calibri"/>
                          <a:cs typeface="Times New Roman" pitchFamily="18" charset="0"/>
                        </a:rPr>
                        <a:t>Participatory approach for formulating legal and policy reforms and drafting new PLRs in response to REDD+</a:t>
                      </a:r>
                      <a:endParaRPr lang="en-GB" sz="2000" dirty="0">
                        <a:latin typeface="+mn-lt"/>
                      </a:endParaRPr>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66800"/>
            <a:ext cx="9144000" cy="99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752600" y="731004"/>
            <a:ext cx="5638800" cy="1143000"/>
          </a:xfrm>
        </p:spPr>
        <p:txBody>
          <a:bodyPr/>
          <a:lstStyle/>
          <a:p>
            <a:r>
              <a:rPr lang="en-GB" sz="4000" b="1" dirty="0" smtClean="0"/>
              <a:t>REDD+  also has risks </a:t>
            </a:r>
            <a:endParaRPr lang="en-GB" sz="4000" dirty="0"/>
          </a:p>
        </p:txBody>
      </p:sp>
      <p:sp>
        <p:nvSpPr>
          <p:cNvPr id="3" name="Content Placeholder 2"/>
          <p:cNvSpPr>
            <a:spLocks noGrp="1"/>
          </p:cNvSpPr>
          <p:nvPr>
            <p:ph idx="1"/>
          </p:nvPr>
        </p:nvSpPr>
        <p:spPr>
          <a:xfrm>
            <a:off x="220056" y="1752600"/>
            <a:ext cx="4648200" cy="4373563"/>
          </a:xfrm>
        </p:spPr>
        <p:txBody>
          <a:bodyPr>
            <a:normAutofit lnSpcReduction="10000"/>
          </a:bodyPr>
          <a:lstStyle/>
          <a:p>
            <a:pPr>
              <a:spcBef>
                <a:spcPts val="300"/>
              </a:spcBef>
            </a:pPr>
            <a:r>
              <a:rPr lang="en-GB" dirty="0" smtClean="0"/>
              <a:t>Environmental </a:t>
            </a:r>
          </a:p>
          <a:p>
            <a:pPr marL="533400" lvl="1" indent="-266700">
              <a:spcBef>
                <a:spcPts val="600"/>
              </a:spcBef>
            </a:pPr>
            <a:r>
              <a:rPr lang="en-GB" sz="2400" dirty="0" smtClean="0"/>
              <a:t>Replacement of natural forest with plantation</a:t>
            </a:r>
          </a:p>
          <a:p>
            <a:pPr marL="533400" lvl="1" indent="-266700">
              <a:spcBef>
                <a:spcPts val="600"/>
              </a:spcBef>
            </a:pPr>
            <a:r>
              <a:rPr lang="en-GB" sz="2400" dirty="0" smtClean="0"/>
              <a:t>Displacement of pressures to locations and systems of conservation importance</a:t>
            </a:r>
          </a:p>
          <a:p>
            <a:pPr marL="133350" indent="-266700">
              <a:spcBef>
                <a:spcPts val="600"/>
              </a:spcBef>
            </a:pPr>
            <a:r>
              <a:rPr lang="en-GB" dirty="0" smtClean="0"/>
              <a:t>Social</a:t>
            </a:r>
          </a:p>
          <a:p>
            <a:pPr marL="533400" lvl="1" indent="-266700">
              <a:spcBef>
                <a:spcPts val="600"/>
              </a:spcBef>
            </a:pPr>
            <a:r>
              <a:rPr lang="en-GB" sz="2400" dirty="0" smtClean="0"/>
              <a:t>Reduced access to resources</a:t>
            </a:r>
          </a:p>
          <a:p>
            <a:pPr marL="533400" lvl="1" indent="-266700">
              <a:spcBef>
                <a:spcPts val="600"/>
              </a:spcBef>
            </a:pPr>
            <a:r>
              <a:rPr lang="en-GB" sz="2400" dirty="0" smtClean="0"/>
              <a:t>Limited participation</a:t>
            </a:r>
          </a:p>
          <a:p>
            <a:pPr marL="533400" lvl="1" indent="-266700">
              <a:spcBef>
                <a:spcPts val="600"/>
              </a:spcBef>
            </a:pPr>
            <a:r>
              <a:rPr lang="en-GB" sz="2400" dirty="0" smtClean="0"/>
              <a:t>Poor governance</a:t>
            </a:r>
          </a:p>
        </p:txBody>
      </p:sp>
      <p:pic>
        <p:nvPicPr>
          <p:cNvPr id="4" name="Picture 4" descr="2008 11 29_0409"/>
          <p:cNvPicPr>
            <a:picLocks noChangeAspect="1" noChangeArrowheads="1"/>
          </p:cNvPicPr>
          <p:nvPr/>
        </p:nvPicPr>
        <p:blipFill>
          <a:blip r:embed="rId3" cstate="print">
            <a:lum bright="30000" contrast="30000"/>
          </a:blip>
          <a:srcRect l="19057" r="4598" b="10533"/>
          <a:stretch>
            <a:fillRect/>
          </a:stretch>
        </p:blipFill>
        <p:spPr bwMode="auto">
          <a:xfrm>
            <a:off x="4716736" y="2008181"/>
            <a:ext cx="4380770" cy="3605220"/>
          </a:xfrm>
          <a:prstGeom prst="rect">
            <a:avLst/>
          </a:prstGeom>
          <a:noFill/>
          <a:ln w="9525">
            <a:solidFill>
              <a:schemeClr val="tx1">
                <a:lumMod val="50000"/>
                <a:lumOff val="50000"/>
              </a:schemeClr>
            </a:solid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5867400"/>
            <a:ext cx="9144000" cy="99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42" name="Title 1"/>
          <p:cNvSpPr>
            <a:spLocks noGrp="1"/>
          </p:cNvSpPr>
          <p:nvPr>
            <p:ph type="title"/>
          </p:nvPr>
        </p:nvSpPr>
        <p:spPr>
          <a:xfrm>
            <a:off x="0" y="914376"/>
            <a:ext cx="9144000" cy="1143000"/>
          </a:xfrm>
        </p:spPr>
        <p:txBody>
          <a:bodyPr>
            <a:normAutofit/>
          </a:bodyPr>
          <a:lstStyle/>
          <a:p>
            <a:pPr eaLnBrk="1" hangingPunct="1">
              <a:lnSpc>
                <a:spcPct val="90000"/>
              </a:lnSpc>
            </a:pPr>
            <a:r>
              <a:rPr lang="en-US" sz="2800" b="1" dirty="0" smtClean="0">
                <a:ea typeface="ＭＳ Ｐゴシック" pitchFamily="34" charset="-128"/>
              </a:rPr>
              <a:t>Generic steps for development of a country approach to safeguards</a:t>
            </a:r>
          </a:p>
        </p:txBody>
      </p:sp>
      <p:grpSp>
        <p:nvGrpSpPr>
          <p:cNvPr id="32" name="Group 31"/>
          <p:cNvGrpSpPr/>
          <p:nvPr/>
        </p:nvGrpSpPr>
        <p:grpSpPr>
          <a:xfrm>
            <a:off x="304800" y="2072136"/>
            <a:ext cx="8534400" cy="4412232"/>
            <a:chOff x="304800" y="1836168"/>
            <a:chExt cx="8534400" cy="4412232"/>
          </a:xfrm>
        </p:grpSpPr>
        <p:grpSp>
          <p:nvGrpSpPr>
            <p:cNvPr id="28" name="Group 27"/>
            <p:cNvGrpSpPr/>
            <p:nvPr/>
          </p:nvGrpSpPr>
          <p:grpSpPr>
            <a:xfrm>
              <a:off x="7380328" y="1927695"/>
              <a:ext cx="1458872" cy="4320705"/>
              <a:chOff x="7380328" y="1927695"/>
              <a:chExt cx="1458872" cy="4320705"/>
            </a:xfrm>
          </p:grpSpPr>
          <p:sp>
            <p:nvSpPr>
              <p:cNvPr id="41" name="Rectangle 40"/>
              <p:cNvSpPr>
                <a:spLocks noChangeArrowheads="1"/>
              </p:cNvSpPr>
              <p:nvPr/>
            </p:nvSpPr>
            <p:spPr bwMode="auto">
              <a:xfrm>
                <a:off x="7380328" y="1927695"/>
                <a:ext cx="1458872" cy="4320705"/>
              </a:xfrm>
              <a:prstGeom prst="rect">
                <a:avLst/>
              </a:prstGeom>
              <a:solidFill>
                <a:srgbClr val="C6D9F1"/>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base">
                  <a:spcBef>
                    <a:spcPct val="0"/>
                  </a:spcBef>
                  <a:spcAft>
                    <a:spcPct val="0"/>
                  </a:spcAft>
                  <a:defRPr/>
                </a:pPr>
                <a:endParaRPr lang="en-US" sz="1600">
                  <a:solidFill>
                    <a:srgbClr val="FFFFFF"/>
                  </a:solidFill>
                  <a:ea typeface="ＭＳ Ｐゴシック" charset="0"/>
                  <a:cs typeface="Arial" pitchFamily="34" charset="0"/>
                </a:endParaRPr>
              </a:p>
            </p:txBody>
          </p:sp>
          <p:sp>
            <p:nvSpPr>
              <p:cNvPr id="48" name="Rectangle 47"/>
              <p:cNvSpPr/>
              <p:nvPr/>
            </p:nvSpPr>
            <p:spPr bwMode="auto">
              <a:xfrm>
                <a:off x="7457831" y="5280360"/>
                <a:ext cx="1259796" cy="863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lstStyle/>
              <a:p>
                <a:pPr fontAlgn="base">
                  <a:spcBef>
                    <a:spcPct val="0"/>
                  </a:spcBef>
                  <a:spcAft>
                    <a:spcPct val="0"/>
                  </a:spcAft>
                  <a:defRPr/>
                </a:pPr>
                <a:endParaRPr lang="en-US" sz="1600">
                  <a:solidFill>
                    <a:prstClr val="black"/>
                  </a:solidFill>
                </a:endParaRPr>
              </a:p>
            </p:txBody>
          </p:sp>
          <p:sp>
            <p:nvSpPr>
              <p:cNvPr id="49" name="Rectangle 48"/>
              <p:cNvSpPr/>
              <p:nvPr/>
            </p:nvSpPr>
            <p:spPr bwMode="auto">
              <a:xfrm>
                <a:off x="7457831" y="3965897"/>
                <a:ext cx="1305386" cy="796687"/>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lstStyle/>
              <a:p>
                <a:pPr fontAlgn="base">
                  <a:spcBef>
                    <a:spcPct val="0"/>
                  </a:spcBef>
                  <a:spcAft>
                    <a:spcPct val="0"/>
                  </a:spcAft>
                  <a:defRPr/>
                </a:pPr>
                <a:r>
                  <a:rPr lang="en-US" sz="1700" b="1">
                    <a:solidFill>
                      <a:srgbClr val="FFFFFF"/>
                    </a:solidFill>
                  </a:rPr>
                  <a:t>Policies, Laws and Regulations </a:t>
                </a:r>
                <a:endParaRPr lang="en-US" sz="1700">
                  <a:solidFill>
                    <a:srgbClr val="FFFFFF"/>
                  </a:solidFill>
                </a:endParaRPr>
              </a:p>
            </p:txBody>
          </p:sp>
          <p:sp>
            <p:nvSpPr>
              <p:cNvPr id="50" name="Rectangle 49"/>
              <p:cNvSpPr/>
              <p:nvPr/>
            </p:nvSpPr>
            <p:spPr bwMode="auto">
              <a:xfrm>
                <a:off x="7457831" y="2980408"/>
                <a:ext cx="1303867" cy="762359"/>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lstStyle/>
              <a:p>
                <a:pPr fontAlgn="base">
                  <a:spcBef>
                    <a:spcPct val="0"/>
                  </a:spcBef>
                  <a:spcAft>
                    <a:spcPct val="0"/>
                  </a:spcAft>
                  <a:defRPr/>
                </a:pPr>
                <a:r>
                  <a:rPr lang="en-US" sz="1700" b="1" dirty="0">
                    <a:solidFill>
                      <a:srgbClr val="FFFFFF"/>
                    </a:solidFill>
                  </a:rPr>
                  <a:t>Safeguards Information System</a:t>
                </a:r>
                <a:endParaRPr lang="en-US" sz="1700" dirty="0">
                  <a:solidFill>
                    <a:srgbClr val="FFFFFF"/>
                  </a:solidFill>
                </a:endParaRPr>
              </a:p>
            </p:txBody>
          </p:sp>
          <p:sp>
            <p:nvSpPr>
              <p:cNvPr id="54" name="Rectangle 53"/>
              <p:cNvSpPr/>
              <p:nvPr/>
            </p:nvSpPr>
            <p:spPr bwMode="auto">
              <a:xfrm>
                <a:off x="7453272" y="2059284"/>
                <a:ext cx="1305387" cy="763790"/>
              </a:xfrm>
              <a:prstGeom prst="rect">
                <a:avLst/>
              </a:prstGeom>
              <a:solidFill>
                <a:schemeClr val="tx2">
                  <a:lumMod val="40000"/>
                  <a:lumOff val="60000"/>
                </a:schemeClr>
              </a:solidFill>
              <a:ln>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fontAlgn="base">
                  <a:spcBef>
                    <a:spcPct val="0"/>
                  </a:spcBef>
                  <a:spcAft>
                    <a:spcPct val="0"/>
                  </a:spcAft>
                  <a:defRPr/>
                </a:pPr>
                <a:r>
                  <a:rPr lang="en-US" sz="1700" b="1" dirty="0">
                    <a:solidFill>
                      <a:srgbClr val="FFFFFF"/>
                    </a:solidFill>
                  </a:rPr>
                  <a:t>Institutions</a:t>
                </a:r>
                <a:endParaRPr lang="en-US" sz="1700" dirty="0">
                  <a:solidFill>
                    <a:srgbClr val="FFFFFF"/>
                  </a:solidFill>
                </a:endParaRPr>
              </a:p>
            </p:txBody>
          </p:sp>
          <p:sp>
            <p:nvSpPr>
              <p:cNvPr id="56" name="Rectangle 55"/>
              <p:cNvSpPr/>
              <p:nvPr/>
            </p:nvSpPr>
            <p:spPr bwMode="auto">
              <a:xfrm>
                <a:off x="7453272" y="4908477"/>
                <a:ext cx="1305387" cy="762359"/>
              </a:xfrm>
              <a:prstGeom prst="rect">
                <a:avLst/>
              </a:prstGeom>
              <a:solidFill>
                <a:schemeClr val="tx2">
                  <a:lumMod val="40000"/>
                  <a:lumOff val="60000"/>
                </a:schemeClr>
              </a:solidFill>
              <a:ln>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fontAlgn="base">
                  <a:spcBef>
                    <a:spcPct val="0"/>
                  </a:spcBef>
                  <a:spcAft>
                    <a:spcPct val="0"/>
                  </a:spcAft>
                  <a:defRPr/>
                </a:pPr>
                <a:r>
                  <a:rPr lang="en-US" sz="1700" b="1">
                    <a:solidFill>
                      <a:srgbClr val="FFFFFF"/>
                    </a:solidFill>
                  </a:rPr>
                  <a:t>Processes and procedures</a:t>
                </a:r>
                <a:endParaRPr lang="en-US" sz="1700">
                  <a:solidFill>
                    <a:srgbClr val="FFFFFF"/>
                  </a:solidFill>
                </a:endParaRPr>
              </a:p>
            </p:txBody>
          </p:sp>
        </p:grpSp>
        <p:grpSp>
          <p:nvGrpSpPr>
            <p:cNvPr id="30" name="Group 29"/>
            <p:cNvGrpSpPr/>
            <p:nvPr/>
          </p:nvGrpSpPr>
          <p:grpSpPr>
            <a:xfrm>
              <a:off x="304800" y="1836168"/>
              <a:ext cx="7075528" cy="4239144"/>
              <a:chOff x="304800" y="1836168"/>
              <a:chExt cx="7075528" cy="4239144"/>
            </a:xfrm>
          </p:grpSpPr>
          <p:sp>
            <p:nvSpPr>
              <p:cNvPr id="13" name="Rectangle 12"/>
              <p:cNvSpPr/>
              <p:nvPr/>
            </p:nvSpPr>
            <p:spPr>
              <a:xfrm>
                <a:off x="2493108" y="1836168"/>
                <a:ext cx="1312985" cy="1849808"/>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base">
                  <a:spcBef>
                    <a:spcPct val="0"/>
                  </a:spcBef>
                  <a:spcAft>
                    <a:spcPct val="0"/>
                  </a:spcAft>
                  <a:defRPr/>
                </a:pPr>
                <a:r>
                  <a:rPr lang="en-US" dirty="0">
                    <a:solidFill>
                      <a:srgbClr val="FFFFFF"/>
                    </a:solidFill>
                  </a:rPr>
                  <a:t>1.Gap analysis of existing systems</a:t>
                </a:r>
              </a:p>
              <a:p>
                <a:pPr fontAlgn="base">
                  <a:spcBef>
                    <a:spcPct val="0"/>
                  </a:spcBef>
                  <a:spcAft>
                    <a:spcPct val="0"/>
                  </a:spcAft>
                  <a:defRPr/>
                </a:pPr>
                <a:endParaRPr lang="en-US" sz="1400" dirty="0">
                  <a:solidFill>
                    <a:srgbClr val="FFFFFF"/>
                  </a:solidFill>
                </a:endParaRPr>
              </a:p>
            </p:txBody>
          </p:sp>
          <p:sp>
            <p:nvSpPr>
              <p:cNvPr id="15" name="Rectangle 14"/>
              <p:cNvSpPr/>
              <p:nvPr/>
            </p:nvSpPr>
            <p:spPr>
              <a:xfrm>
                <a:off x="4024923" y="1836168"/>
                <a:ext cx="1604759" cy="1849808"/>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base">
                  <a:spcBef>
                    <a:spcPct val="0"/>
                  </a:spcBef>
                  <a:spcAft>
                    <a:spcPct val="0"/>
                  </a:spcAft>
                  <a:defRPr/>
                </a:pPr>
                <a:r>
                  <a:rPr lang="en-US" dirty="0">
                    <a:solidFill>
                      <a:srgbClr val="FFFFFF"/>
                    </a:solidFill>
                  </a:rPr>
                  <a:t>2.Development of indicators</a:t>
                </a:r>
              </a:p>
              <a:p>
                <a:pPr fontAlgn="base">
                  <a:spcBef>
                    <a:spcPct val="0"/>
                  </a:spcBef>
                  <a:spcAft>
                    <a:spcPct val="0"/>
                  </a:spcAft>
                  <a:defRPr/>
                </a:pPr>
                <a:endParaRPr lang="en-US" sz="1400" dirty="0">
                  <a:solidFill>
                    <a:srgbClr val="FFFFFF"/>
                  </a:solidFill>
                </a:endParaRPr>
              </a:p>
              <a:p>
                <a:pPr fontAlgn="base">
                  <a:spcBef>
                    <a:spcPct val="0"/>
                  </a:spcBef>
                  <a:spcAft>
                    <a:spcPct val="0"/>
                  </a:spcAft>
                  <a:defRPr/>
                </a:pPr>
                <a:endParaRPr lang="en-US" sz="1200" dirty="0">
                  <a:solidFill>
                    <a:srgbClr val="FFFFFF"/>
                  </a:solidFill>
                </a:endParaRPr>
              </a:p>
            </p:txBody>
          </p:sp>
          <p:sp>
            <p:nvSpPr>
              <p:cNvPr id="29" name="Rectangle 28"/>
              <p:cNvSpPr/>
              <p:nvPr/>
            </p:nvSpPr>
            <p:spPr>
              <a:xfrm>
                <a:off x="5848513" y="1836168"/>
                <a:ext cx="1312985" cy="1849808"/>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base">
                  <a:spcBef>
                    <a:spcPct val="0"/>
                  </a:spcBef>
                  <a:spcAft>
                    <a:spcPct val="0"/>
                  </a:spcAft>
                  <a:defRPr/>
                </a:pPr>
                <a:r>
                  <a:rPr lang="en-US" dirty="0">
                    <a:solidFill>
                      <a:srgbClr val="FFFFFF"/>
                    </a:solidFill>
                  </a:rPr>
                  <a:t>3.Data collection/ information provision approaches</a:t>
                </a:r>
              </a:p>
              <a:p>
                <a:pPr fontAlgn="base">
                  <a:spcBef>
                    <a:spcPct val="0"/>
                  </a:spcBef>
                  <a:spcAft>
                    <a:spcPct val="0"/>
                  </a:spcAft>
                  <a:defRPr/>
                </a:pPr>
                <a:endParaRPr lang="en-US" sz="1400" dirty="0">
                  <a:solidFill>
                    <a:srgbClr val="FFFFFF"/>
                  </a:solidFill>
                </a:endParaRPr>
              </a:p>
              <a:p>
                <a:pPr fontAlgn="base">
                  <a:spcBef>
                    <a:spcPct val="0"/>
                  </a:spcBef>
                  <a:spcAft>
                    <a:spcPct val="0"/>
                  </a:spcAft>
                  <a:defRPr/>
                </a:pPr>
                <a:endParaRPr lang="en-US" sz="1200" dirty="0">
                  <a:solidFill>
                    <a:srgbClr val="FFFFFF"/>
                  </a:solidFill>
                </a:endParaRPr>
              </a:p>
            </p:txBody>
          </p:sp>
          <p:sp>
            <p:nvSpPr>
              <p:cNvPr id="31" name="Rectangle 30"/>
              <p:cNvSpPr/>
              <p:nvPr/>
            </p:nvSpPr>
            <p:spPr>
              <a:xfrm>
                <a:off x="4608472" y="3994278"/>
                <a:ext cx="1385928" cy="2081034"/>
              </a:xfrm>
              <a:prstGeom prst="rect">
                <a:avLst/>
              </a:prstGeom>
              <a:solidFill>
                <a:schemeClr val="accent3">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dirty="0">
                    <a:solidFill>
                      <a:prstClr val="white"/>
                    </a:solidFill>
                  </a:rPr>
                  <a:t>3. Creation of new PLRs and procedures (if necessary)</a:t>
                </a:r>
              </a:p>
            </p:txBody>
          </p:sp>
          <p:sp>
            <p:nvSpPr>
              <p:cNvPr id="10" name="Rectangle 9"/>
              <p:cNvSpPr/>
              <p:nvPr/>
            </p:nvSpPr>
            <p:spPr>
              <a:xfrm>
                <a:off x="304800" y="3994278"/>
                <a:ext cx="1531815" cy="2081034"/>
              </a:xfrm>
              <a:prstGeom prst="rect">
                <a:avLst/>
              </a:prstGeom>
              <a:solidFill>
                <a:srgbClr val="C00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dirty="0">
                    <a:solidFill>
                      <a:prstClr val="white"/>
                    </a:solidFill>
                  </a:rPr>
                  <a:t>1. </a:t>
                </a:r>
                <a:r>
                  <a:rPr lang="en-GB" dirty="0">
                    <a:solidFill>
                      <a:prstClr val="white"/>
                    </a:solidFill>
                  </a:rPr>
                  <a:t>Defining the goals of the safeguards approach</a:t>
                </a:r>
              </a:p>
              <a:p>
                <a:pPr>
                  <a:defRPr/>
                </a:pPr>
                <a:endParaRPr lang="en-US" dirty="0">
                  <a:solidFill>
                    <a:prstClr val="white"/>
                  </a:solidFill>
                </a:endParaRPr>
              </a:p>
            </p:txBody>
          </p:sp>
          <p:sp>
            <p:nvSpPr>
              <p:cNvPr id="11" name="Rectangle 10"/>
              <p:cNvSpPr/>
              <p:nvPr/>
            </p:nvSpPr>
            <p:spPr>
              <a:xfrm>
                <a:off x="2566051" y="3994278"/>
                <a:ext cx="1604759" cy="2081034"/>
              </a:xfrm>
              <a:prstGeom prst="rect">
                <a:avLst/>
              </a:prstGeom>
              <a:solidFill>
                <a:schemeClr val="accent3">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base">
                  <a:spcBef>
                    <a:spcPct val="0"/>
                  </a:spcBef>
                  <a:spcAft>
                    <a:spcPct val="0"/>
                  </a:spcAft>
                  <a:defRPr/>
                </a:pPr>
                <a:r>
                  <a:rPr lang="en-US" dirty="0">
                    <a:solidFill>
                      <a:srgbClr val="FFFFFF"/>
                    </a:solidFill>
                  </a:rPr>
                  <a:t>2. Gap analysis of existing social/ environmental PLRs and procedures</a:t>
                </a:r>
              </a:p>
              <a:p>
                <a:pPr fontAlgn="base">
                  <a:spcBef>
                    <a:spcPct val="0"/>
                  </a:spcBef>
                  <a:spcAft>
                    <a:spcPct val="0"/>
                  </a:spcAft>
                  <a:defRPr/>
                </a:pPr>
                <a:endParaRPr lang="en-US" sz="1400" dirty="0">
                  <a:solidFill>
                    <a:srgbClr val="FFFFFF"/>
                  </a:solidFill>
                </a:endParaRPr>
              </a:p>
            </p:txBody>
          </p:sp>
          <p:sp>
            <p:nvSpPr>
              <p:cNvPr id="3" name="Bent-Up Arrow 2"/>
              <p:cNvSpPr>
                <a:spLocks/>
              </p:cNvSpPr>
              <p:nvPr/>
            </p:nvSpPr>
            <p:spPr bwMode="auto">
              <a:xfrm rot="16200000" flipV="1">
                <a:off x="701144" y="2048163"/>
                <a:ext cx="1541507" cy="2042421"/>
              </a:xfrm>
              <a:custGeom>
                <a:avLst/>
                <a:gdLst>
                  <a:gd name="T0" fmla="*/ 1143000 w 1524000"/>
                  <a:gd name="T1" fmla="*/ 0 h 2514600"/>
                  <a:gd name="T2" fmla="*/ 762000 w 1524000"/>
                  <a:gd name="T3" fmla="*/ 381000 h 2514600"/>
                  <a:gd name="T4" fmla="*/ 0 w 1524000"/>
                  <a:gd name="T5" fmla="*/ 2324099 h 2514600"/>
                  <a:gd name="T6" fmla="*/ 666750 w 1524000"/>
                  <a:gd name="T7" fmla="*/ 2514600 h 2514600"/>
                  <a:gd name="T8" fmla="*/ 1333500 w 1524000"/>
                  <a:gd name="T9" fmla="*/ 1447799 h 2514600"/>
                  <a:gd name="T10" fmla="*/ 1524000 w 1524000"/>
                  <a:gd name="T11" fmla="*/ 381000 h 2514600"/>
                  <a:gd name="T12" fmla="*/ 17694720 60000 65536"/>
                  <a:gd name="T13" fmla="*/ 11796480 60000 65536"/>
                  <a:gd name="T14" fmla="*/ 11796480 60000 65536"/>
                  <a:gd name="T15" fmla="*/ 5898240 60000 65536"/>
                  <a:gd name="T16" fmla="*/ 0 60000 65536"/>
                  <a:gd name="T17" fmla="*/ 0 60000 65536"/>
                  <a:gd name="T18" fmla="*/ 0 w 1524000"/>
                  <a:gd name="T19" fmla="*/ 2133600 h 2514600"/>
                  <a:gd name="T20" fmla="*/ 1333500 w 1524000"/>
                  <a:gd name="T21" fmla="*/ 2514600 h 2514600"/>
                </a:gdLst>
                <a:ahLst/>
                <a:cxnLst>
                  <a:cxn ang="T12">
                    <a:pos x="T0" y="T1"/>
                  </a:cxn>
                  <a:cxn ang="T13">
                    <a:pos x="T2" y="T3"/>
                  </a:cxn>
                  <a:cxn ang="T14">
                    <a:pos x="T4" y="T5"/>
                  </a:cxn>
                  <a:cxn ang="T15">
                    <a:pos x="T6" y="T7"/>
                  </a:cxn>
                  <a:cxn ang="T16">
                    <a:pos x="T8" y="T9"/>
                  </a:cxn>
                  <a:cxn ang="T17">
                    <a:pos x="T10" y="T11"/>
                  </a:cxn>
                </a:cxnLst>
                <a:rect l="T18" t="T19" r="T20" b="T21"/>
                <a:pathLst>
                  <a:path w="1524000" h="2514600">
                    <a:moveTo>
                      <a:pt x="0" y="2133600"/>
                    </a:moveTo>
                    <a:lnTo>
                      <a:pt x="952500" y="2133600"/>
                    </a:lnTo>
                    <a:lnTo>
                      <a:pt x="952500" y="381000"/>
                    </a:lnTo>
                    <a:lnTo>
                      <a:pt x="762000" y="381000"/>
                    </a:lnTo>
                    <a:lnTo>
                      <a:pt x="1143000" y="0"/>
                    </a:lnTo>
                    <a:lnTo>
                      <a:pt x="1524000" y="381000"/>
                    </a:lnTo>
                    <a:lnTo>
                      <a:pt x="1333500" y="381000"/>
                    </a:lnTo>
                    <a:lnTo>
                      <a:pt x="1333500" y="2514600"/>
                    </a:lnTo>
                    <a:lnTo>
                      <a:pt x="0" y="2514600"/>
                    </a:lnTo>
                    <a:close/>
                  </a:path>
                </a:pathLst>
              </a:custGeom>
              <a:solidFill>
                <a:srgbClr val="B3A2C7"/>
              </a:solidFill>
              <a:ln w="9525" cap="flat" cmpd="sng">
                <a:solidFill>
                  <a:srgbClr val="4A7EBB"/>
                </a:solidFill>
                <a:prstDash val="dash"/>
                <a:round/>
                <a:headEnd/>
                <a:tailEnd/>
              </a:ln>
              <a:effectLst>
                <a:outerShdw blurRad="63500" dist="23000" dir="5400000" rotWithShape="0">
                  <a:srgbClr val="000000">
                    <a:alpha val="34999"/>
                  </a:srgbClr>
                </a:outerShdw>
              </a:effectLst>
            </p:spPr>
            <p:txBody>
              <a:bodyPr anchor="ctr"/>
              <a:lstStyle/>
              <a:p>
                <a:pPr fontAlgn="base">
                  <a:spcBef>
                    <a:spcPct val="0"/>
                  </a:spcBef>
                  <a:spcAft>
                    <a:spcPct val="0"/>
                  </a:spcAft>
                  <a:defRPr/>
                </a:pPr>
                <a:endParaRPr lang="en-US">
                  <a:solidFill>
                    <a:prstClr val="black"/>
                  </a:solidFill>
                  <a:latin typeface="Arial" charset="0"/>
                  <a:ea typeface="ＭＳ Ｐゴシック" charset="0"/>
                  <a:cs typeface="Arial" pitchFamily="34" charset="0"/>
                </a:endParaRPr>
              </a:p>
            </p:txBody>
          </p:sp>
          <p:sp>
            <p:nvSpPr>
              <p:cNvPr id="34" name="Right Arrow 33"/>
              <p:cNvSpPr>
                <a:spLocks noChangeArrowheads="1"/>
              </p:cNvSpPr>
              <p:nvPr/>
            </p:nvSpPr>
            <p:spPr bwMode="auto">
              <a:xfrm>
                <a:off x="5629682" y="3300600"/>
                <a:ext cx="218831" cy="462452"/>
              </a:xfrm>
              <a:prstGeom prst="rightArrow">
                <a:avLst>
                  <a:gd name="adj1" fmla="val 50000"/>
                  <a:gd name="adj2" fmla="val 50000"/>
                </a:avLst>
              </a:prstGeom>
              <a:solidFill>
                <a:srgbClr val="B3A2C7"/>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base">
                  <a:spcBef>
                    <a:spcPct val="0"/>
                  </a:spcBef>
                  <a:spcAft>
                    <a:spcPct val="0"/>
                  </a:spcAft>
                  <a:defRPr/>
                </a:pPr>
                <a:endParaRPr lang="en-US">
                  <a:solidFill>
                    <a:srgbClr val="FFFFFF"/>
                  </a:solidFill>
                  <a:ea typeface="ＭＳ Ｐゴシック" charset="0"/>
                  <a:cs typeface="Arial" pitchFamily="34" charset="0"/>
                </a:endParaRPr>
              </a:p>
            </p:txBody>
          </p:sp>
          <p:sp>
            <p:nvSpPr>
              <p:cNvPr id="35" name="Right Arrow 34"/>
              <p:cNvSpPr>
                <a:spLocks noChangeArrowheads="1"/>
              </p:cNvSpPr>
              <p:nvPr/>
            </p:nvSpPr>
            <p:spPr bwMode="auto">
              <a:xfrm>
                <a:off x="5994400" y="4765031"/>
                <a:ext cx="1385928" cy="616603"/>
              </a:xfrm>
              <a:prstGeom prst="rightArrow">
                <a:avLst>
                  <a:gd name="adj1" fmla="val 50000"/>
                  <a:gd name="adj2" fmla="val 49996"/>
                </a:avLst>
              </a:prstGeom>
              <a:solidFill>
                <a:srgbClr val="77933C"/>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base">
                  <a:spcBef>
                    <a:spcPct val="0"/>
                  </a:spcBef>
                  <a:spcAft>
                    <a:spcPct val="0"/>
                  </a:spcAft>
                  <a:defRPr/>
                </a:pPr>
                <a:endParaRPr lang="en-US">
                  <a:solidFill>
                    <a:srgbClr val="FFFFFF"/>
                  </a:solidFill>
                  <a:ea typeface="ＭＳ Ｐゴシック" charset="0"/>
                  <a:cs typeface="Arial" pitchFamily="34" charset="0"/>
                </a:endParaRPr>
              </a:p>
            </p:txBody>
          </p:sp>
          <p:sp>
            <p:nvSpPr>
              <p:cNvPr id="37" name="Right Arrow 36"/>
              <p:cNvSpPr>
                <a:spLocks noChangeArrowheads="1"/>
              </p:cNvSpPr>
              <p:nvPr/>
            </p:nvSpPr>
            <p:spPr bwMode="auto">
              <a:xfrm rot="16200000" flipV="1">
                <a:off x="2995449" y="3621296"/>
                <a:ext cx="308301" cy="437662"/>
              </a:xfrm>
              <a:prstGeom prst="rightArrow">
                <a:avLst>
                  <a:gd name="adj1" fmla="val 50000"/>
                  <a:gd name="adj2" fmla="val 50000"/>
                </a:avLst>
              </a:prstGeom>
              <a:solidFill>
                <a:srgbClr val="77933C"/>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base">
                  <a:spcBef>
                    <a:spcPct val="0"/>
                  </a:spcBef>
                  <a:spcAft>
                    <a:spcPct val="0"/>
                  </a:spcAft>
                  <a:defRPr/>
                </a:pPr>
                <a:endParaRPr lang="en-US">
                  <a:solidFill>
                    <a:srgbClr val="FFFFFF"/>
                  </a:solidFill>
                  <a:ea typeface="ＭＳ Ｐゴシック" charset="0"/>
                  <a:cs typeface="Arial" pitchFamily="34" charset="0"/>
                </a:endParaRPr>
              </a:p>
            </p:txBody>
          </p:sp>
          <p:sp>
            <p:nvSpPr>
              <p:cNvPr id="46" name="Right Arrow 45"/>
              <p:cNvSpPr>
                <a:spLocks noChangeArrowheads="1"/>
              </p:cNvSpPr>
              <p:nvPr/>
            </p:nvSpPr>
            <p:spPr bwMode="auto">
              <a:xfrm>
                <a:off x="7161497" y="3300600"/>
                <a:ext cx="218831" cy="462452"/>
              </a:xfrm>
              <a:prstGeom prst="rightArrow">
                <a:avLst>
                  <a:gd name="adj1" fmla="val 50000"/>
                  <a:gd name="adj2" fmla="val 50000"/>
                </a:avLst>
              </a:prstGeom>
              <a:solidFill>
                <a:srgbClr val="B3A2C7"/>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base">
                  <a:spcBef>
                    <a:spcPct val="0"/>
                  </a:spcBef>
                  <a:spcAft>
                    <a:spcPct val="0"/>
                  </a:spcAft>
                  <a:defRPr/>
                </a:pPr>
                <a:endParaRPr lang="en-US">
                  <a:solidFill>
                    <a:srgbClr val="FFFFFF"/>
                  </a:solidFill>
                  <a:ea typeface="ＭＳ Ｐゴシック" charset="0"/>
                  <a:cs typeface="Arial" pitchFamily="34" charset="0"/>
                </a:endParaRPr>
              </a:p>
            </p:txBody>
          </p:sp>
          <p:sp>
            <p:nvSpPr>
              <p:cNvPr id="63" name="Right Arrow 62"/>
              <p:cNvSpPr>
                <a:spLocks noChangeArrowheads="1"/>
              </p:cNvSpPr>
              <p:nvPr/>
            </p:nvSpPr>
            <p:spPr bwMode="auto">
              <a:xfrm>
                <a:off x="4170810" y="4842106"/>
                <a:ext cx="437662" cy="462452"/>
              </a:xfrm>
              <a:prstGeom prst="rightArrow">
                <a:avLst>
                  <a:gd name="adj1" fmla="val 50000"/>
                  <a:gd name="adj2" fmla="val 50000"/>
                </a:avLst>
              </a:prstGeom>
              <a:solidFill>
                <a:srgbClr val="77933C"/>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base">
                  <a:spcBef>
                    <a:spcPct val="0"/>
                  </a:spcBef>
                  <a:spcAft>
                    <a:spcPct val="0"/>
                  </a:spcAft>
                  <a:defRPr/>
                </a:pPr>
                <a:endParaRPr lang="en-US">
                  <a:solidFill>
                    <a:srgbClr val="FFFFFF"/>
                  </a:solidFill>
                  <a:ea typeface="ＭＳ Ｐゴシック" charset="0"/>
                  <a:cs typeface="Arial" pitchFamily="34" charset="0"/>
                </a:endParaRPr>
              </a:p>
            </p:txBody>
          </p:sp>
          <p:sp>
            <p:nvSpPr>
              <p:cNvPr id="60" name="Right Arrow 59"/>
              <p:cNvSpPr>
                <a:spLocks noChangeArrowheads="1"/>
              </p:cNvSpPr>
              <p:nvPr/>
            </p:nvSpPr>
            <p:spPr bwMode="auto">
              <a:xfrm>
                <a:off x="1836615" y="4919182"/>
                <a:ext cx="729436" cy="462452"/>
              </a:xfrm>
              <a:prstGeom prst="rightArrow">
                <a:avLst>
                  <a:gd name="adj1" fmla="val 50000"/>
                  <a:gd name="adj2" fmla="val 50000"/>
                </a:avLst>
              </a:prstGeom>
              <a:solidFill>
                <a:srgbClr val="C00000"/>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base">
                  <a:spcBef>
                    <a:spcPct val="0"/>
                  </a:spcBef>
                  <a:spcAft>
                    <a:spcPct val="0"/>
                  </a:spcAft>
                  <a:defRPr/>
                </a:pPr>
                <a:endParaRPr lang="en-US">
                  <a:solidFill>
                    <a:srgbClr val="FFFFFF"/>
                  </a:solidFill>
                  <a:ea typeface="ＭＳ Ｐゴシック" charset="0"/>
                  <a:cs typeface="Arial" pitchFamily="34" charset="0"/>
                </a:endParaRPr>
              </a:p>
            </p:txBody>
          </p:sp>
          <p:sp>
            <p:nvSpPr>
              <p:cNvPr id="27" name="Right Arrow 26"/>
              <p:cNvSpPr>
                <a:spLocks noChangeArrowheads="1"/>
              </p:cNvSpPr>
              <p:nvPr/>
            </p:nvSpPr>
            <p:spPr bwMode="auto">
              <a:xfrm>
                <a:off x="3806092" y="3300600"/>
                <a:ext cx="218831" cy="462452"/>
              </a:xfrm>
              <a:prstGeom prst="rightArrow">
                <a:avLst>
                  <a:gd name="adj1" fmla="val 50000"/>
                  <a:gd name="adj2" fmla="val 50000"/>
                </a:avLst>
              </a:prstGeom>
              <a:solidFill>
                <a:srgbClr val="B3A2C7"/>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base">
                  <a:spcBef>
                    <a:spcPct val="0"/>
                  </a:spcBef>
                  <a:spcAft>
                    <a:spcPct val="0"/>
                  </a:spcAft>
                  <a:defRPr/>
                </a:pPr>
                <a:endParaRPr lang="en-US">
                  <a:solidFill>
                    <a:srgbClr val="FFFFFF"/>
                  </a:solidFill>
                  <a:ea typeface="ＭＳ Ｐゴシック" charset="0"/>
                  <a:cs typeface="Arial" pitchFamily="34" charset="0"/>
                </a:endParaRPr>
              </a:p>
            </p:txBody>
          </p:sp>
        </p:grpSp>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1002888"/>
            <a:ext cx="9144000" cy="685800"/>
          </a:xfrm>
        </p:spPr>
        <p:txBody>
          <a:bodyPr>
            <a:normAutofit/>
          </a:bodyPr>
          <a:lstStyle/>
          <a:p>
            <a:pPr eaLnBrk="1" hangingPunct="1"/>
            <a:r>
              <a:rPr lang="en-US" sz="3200" b="1" dirty="0" smtClean="0"/>
              <a:t>Safeguard Information System (SIS)</a:t>
            </a:r>
          </a:p>
        </p:txBody>
      </p:sp>
      <p:sp>
        <p:nvSpPr>
          <p:cNvPr id="3" name="Content Placeholder 2"/>
          <p:cNvSpPr>
            <a:spLocks noGrp="1"/>
          </p:cNvSpPr>
          <p:nvPr>
            <p:ph idx="1"/>
          </p:nvPr>
        </p:nvSpPr>
        <p:spPr>
          <a:xfrm>
            <a:off x="287592" y="1991028"/>
            <a:ext cx="5427408" cy="3429000"/>
          </a:xfrm>
        </p:spPr>
        <p:txBody>
          <a:bodyPr rtlCol="0">
            <a:normAutofit/>
          </a:bodyPr>
          <a:lstStyle/>
          <a:p>
            <a:pPr eaLnBrk="1" hangingPunct="1">
              <a:spcAft>
                <a:spcPts val="1200"/>
              </a:spcAft>
              <a:defRPr/>
            </a:pPr>
            <a:r>
              <a:rPr lang="en-US" sz="2400" dirty="0" smtClean="0">
                <a:ea typeface="ＭＳ Ｐゴシック" charset="-128"/>
              </a:rPr>
              <a:t>Approach for collecting and providing information on how REDD+ safeguards are being addressed and respected throughout REDD+ implementation</a:t>
            </a:r>
          </a:p>
          <a:p>
            <a:pPr eaLnBrk="1" hangingPunct="1">
              <a:spcAft>
                <a:spcPts val="1200"/>
              </a:spcAft>
              <a:defRPr/>
            </a:pPr>
            <a:r>
              <a:rPr lang="en-US" sz="2400" dirty="0" smtClean="0">
                <a:ea typeface="ＭＳ Ｐゴシック" charset="-128"/>
              </a:rPr>
              <a:t>Build </a:t>
            </a:r>
            <a:r>
              <a:rPr lang="en-US" sz="2400" dirty="0" smtClean="0">
                <a:ea typeface="ＭＳ Ｐゴシック" charset="-128"/>
              </a:rPr>
              <a:t>on existing systems</a:t>
            </a:r>
          </a:p>
          <a:p>
            <a:pPr eaLnBrk="1" hangingPunct="1">
              <a:spcAft>
                <a:spcPts val="1200"/>
              </a:spcAft>
              <a:defRPr/>
            </a:pPr>
            <a:r>
              <a:rPr lang="en-US" sz="2400" dirty="0" smtClean="0">
                <a:ea typeface="Calibri" pitchFamily="34" charset="0"/>
                <a:cs typeface="Calibri" pitchFamily="34" charset="0"/>
              </a:rPr>
              <a:t>Development </a:t>
            </a:r>
            <a:r>
              <a:rPr lang="en-US" sz="2400" dirty="0" smtClean="0">
                <a:ea typeface="Calibri" pitchFamily="34" charset="0"/>
                <a:cs typeface="Calibri" pitchFamily="34" charset="0"/>
              </a:rPr>
              <a:t>ideally follows goal setting and gap analysis of PLRs</a:t>
            </a:r>
          </a:p>
          <a:p>
            <a:pPr eaLnBrk="1" hangingPunct="1">
              <a:spcAft>
                <a:spcPts val="1200"/>
              </a:spcAft>
              <a:defRPr/>
            </a:pPr>
            <a:endParaRPr lang="en-US" sz="2400" dirty="0" smtClean="0"/>
          </a:p>
        </p:txBody>
      </p:sp>
      <p:pic>
        <p:nvPicPr>
          <p:cNvPr id="5" name="Picture 2" descr="C:\Documents and Settings\monikab\Desktop\#private#\pics\carbon biodiv and es\IMG_1236.JPG"/>
          <p:cNvPicPr>
            <a:picLocks noChangeAspect="1" noChangeArrowheads="1"/>
          </p:cNvPicPr>
          <p:nvPr/>
        </p:nvPicPr>
        <p:blipFill>
          <a:blip r:embed="rId3" cstate="email"/>
          <a:stretch>
            <a:fillRect/>
          </a:stretch>
        </p:blipFill>
        <p:spPr bwMode="auto">
          <a:xfrm>
            <a:off x="6109113" y="2209800"/>
            <a:ext cx="2946399" cy="2209800"/>
          </a:xfrm>
          <a:prstGeom prst="rect">
            <a:avLst/>
          </a:prstGeom>
          <a:noFill/>
          <a:ln>
            <a:solidFill>
              <a:schemeClr val="bg1">
                <a:lumMod val="50000"/>
              </a:schemeClr>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867400"/>
            <a:ext cx="9144000" cy="99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94" name="Title 1"/>
          <p:cNvSpPr>
            <a:spLocks noGrp="1"/>
          </p:cNvSpPr>
          <p:nvPr>
            <p:ph type="title"/>
          </p:nvPr>
        </p:nvSpPr>
        <p:spPr>
          <a:xfrm>
            <a:off x="457200" y="685800"/>
            <a:ext cx="8229600" cy="960438"/>
          </a:xfrm>
        </p:spPr>
        <p:txBody>
          <a:bodyPr>
            <a:normAutofit/>
          </a:bodyPr>
          <a:lstStyle/>
          <a:p>
            <a:r>
              <a:rPr lang="en-GB" sz="3200" b="1" dirty="0" smtClean="0"/>
              <a:t>SIS – Gap analysis of existing systems</a:t>
            </a:r>
          </a:p>
        </p:txBody>
      </p:sp>
      <p:sp>
        <p:nvSpPr>
          <p:cNvPr id="33795" name="Content Placeholder 2"/>
          <p:cNvSpPr>
            <a:spLocks noGrp="1"/>
          </p:cNvSpPr>
          <p:nvPr>
            <p:ph idx="1"/>
          </p:nvPr>
        </p:nvSpPr>
        <p:spPr>
          <a:xfrm>
            <a:off x="191724" y="1700662"/>
            <a:ext cx="4648200" cy="4191000"/>
          </a:xfrm>
        </p:spPr>
        <p:txBody>
          <a:bodyPr>
            <a:noAutofit/>
          </a:bodyPr>
          <a:lstStyle/>
          <a:p>
            <a:pPr>
              <a:buFont typeface="Arial" pitchFamily="34" charset="0"/>
              <a:buNone/>
            </a:pPr>
            <a:r>
              <a:rPr lang="en-GB" sz="2200" dirty="0" smtClean="0"/>
              <a:t>Review :</a:t>
            </a:r>
          </a:p>
          <a:p>
            <a:r>
              <a:rPr lang="en-GB" sz="2200" dirty="0" smtClean="0"/>
              <a:t>Information sources &amp; systems related to each of the safeguards</a:t>
            </a:r>
          </a:p>
          <a:p>
            <a:pPr lvl="1"/>
            <a:r>
              <a:rPr lang="en-GB" sz="2000" dirty="0" smtClean="0"/>
              <a:t>Indicators</a:t>
            </a:r>
          </a:p>
          <a:p>
            <a:pPr lvl="1"/>
            <a:r>
              <a:rPr lang="en-GB" sz="2000" dirty="0" smtClean="0"/>
              <a:t>Data collection &amp; measurement approaches</a:t>
            </a:r>
          </a:p>
          <a:p>
            <a:r>
              <a:rPr lang="en-GB" sz="2200" dirty="0" smtClean="0"/>
              <a:t>Systems </a:t>
            </a:r>
            <a:r>
              <a:rPr lang="en-GB" sz="2200" dirty="0" smtClean="0"/>
              <a:t>supporting national implementation of other international conventions (CBD - NBSAPs)</a:t>
            </a:r>
          </a:p>
          <a:p>
            <a:pPr>
              <a:spcBef>
                <a:spcPts val="0"/>
              </a:spcBef>
            </a:pPr>
            <a:r>
              <a:rPr lang="en-GB" sz="2200" dirty="0" smtClean="0"/>
              <a:t>Quality of sources/systems</a:t>
            </a:r>
          </a:p>
          <a:p>
            <a:r>
              <a:rPr lang="en-GB" sz="2200" dirty="0" smtClean="0"/>
              <a:t>Gaps</a:t>
            </a:r>
          </a:p>
          <a:p>
            <a:pPr>
              <a:buFont typeface="Arial" pitchFamily="34" charset="0"/>
              <a:buNone/>
            </a:pPr>
            <a:endParaRPr lang="en-GB" sz="2200" dirty="0" smtClean="0"/>
          </a:p>
        </p:txBody>
      </p:sp>
      <p:pic>
        <p:nvPicPr>
          <p:cNvPr id="33796" name="Picture 4"/>
          <p:cNvPicPr>
            <a:picLocks noChangeAspect="1" noChangeArrowheads="1"/>
          </p:cNvPicPr>
          <p:nvPr/>
        </p:nvPicPr>
        <p:blipFill>
          <a:blip r:embed="rId2" cstate="print"/>
          <a:srcRect l="15000" t="15333" r="17500" b="8667"/>
          <a:stretch>
            <a:fillRect/>
          </a:stretch>
        </p:blipFill>
        <p:spPr bwMode="auto">
          <a:xfrm>
            <a:off x="5053193" y="2155728"/>
            <a:ext cx="3974432" cy="2796822"/>
          </a:xfrm>
          <a:prstGeom prst="rect">
            <a:avLst/>
          </a:prstGeom>
          <a:noFill/>
          <a:ln w="9525">
            <a:solidFill>
              <a:schemeClr val="accent5">
                <a:lumMod val="75000"/>
              </a:schemeClr>
            </a:solidFill>
            <a:miter lim="800000"/>
            <a:headEnd/>
            <a:tailEnd/>
          </a:ln>
        </p:spPr>
      </p:pic>
      <p:sp>
        <p:nvSpPr>
          <p:cNvPr id="5" name="TextBox 4"/>
          <p:cNvSpPr txBox="1"/>
          <p:nvPr/>
        </p:nvSpPr>
        <p:spPr>
          <a:xfrm>
            <a:off x="723900" y="6088559"/>
            <a:ext cx="7696200" cy="769441"/>
          </a:xfrm>
          <a:prstGeom prst="rect">
            <a:avLst/>
          </a:prstGeom>
          <a:noFill/>
        </p:spPr>
        <p:txBody>
          <a:bodyPr wrap="square" rtlCol="0">
            <a:spAutoFit/>
          </a:bodyPr>
          <a:lstStyle/>
          <a:p>
            <a:r>
              <a:rPr lang="en-GB" sz="2200" dirty="0" smtClean="0"/>
              <a:t>What kinds of new institutions/processes will be necessary?</a:t>
            </a:r>
          </a:p>
          <a:p>
            <a:endParaRPr lang="en-GB" sz="2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838200"/>
            <a:ext cx="8229600" cy="960438"/>
          </a:xfrm>
        </p:spPr>
        <p:txBody>
          <a:bodyPr>
            <a:normAutofit/>
          </a:bodyPr>
          <a:lstStyle/>
          <a:p>
            <a:r>
              <a:rPr lang="en-GB" sz="3200" b="1" dirty="0" smtClean="0"/>
              <a:t>SIS – Decisions to be taken on data collection</a:t>
            </a:r>
          </a:p>
        </p:txBody>
      </p:sp>
      <p:sp>
        <p:nvSpPr>
          <p:cNvPr id="34819" name="Content Placeholder 2"/>
          <p:cNvSpPr>
            <a:spLocks noGrp="1"/>
          </p:cNvSpPr>
          <p:nvPr>
            <p:ph idx="1"/>
          </p:nvPr>
        </p:nvSpPr>
        <p:spPr>
          <a:xfrm>
            <a:off x="457200" y="1828800"/>
            <a:ext cx="8229600" cy="4297363"/>
          </a:xfrm>
        </p:spPr>
        <p:txBody>
          <a:bodyPr/>
          <a:lstStyle/>
          <a:p>
            <a:r>
              <a:rPr lang="en-GB" sz="2400" dirty="0" smtClean="0"/>
              <a:t>What data to collect </a:t>
            </a:r>
            <a:r>
              <a:rPr lang="en-GB" sz="2200" dirty="0" smtClean="0"/>
              <a:t>(</a:t>
            </a:r>
            <a:r>
              <a:rPr lang="en-GB" sz="2000" dirty="0" smtClean="0"/>
              <a:t>including scale considerations</a:t>
            </a:r>
            <a:r>
              <a:rPr lang="en-GB" sz="2200" dirty="0" smtClean="0"/>
              <a:t>)</a:t>
            </a:r>
          </a:p>
          <a:p>
            <a:r>
              <a:rPr lang="en-GB" sz="2400" dirty="0" smtClean="0"/>
              <a:t>Methods to be used </a:t>
            </a:r>
            <a:r>
              <a:rPr lang="en-US" sz="2400" dirty="0" smtClean="0"/>
              <a:t>(</a:t>
            </a:r>
            <a:r>
              <a:rPr lang="en-US" sz="2000" dirty="0" smtClean="0"/>
              <a:t>e.g. household surveys; participatory approaches, such as participatory biodiversity monitoring</a:t>
            </a:r>
            <a:r>
              <a:rPr lang="en-US" sz="2400" dirty="0" smtClean="0"/>
              <a:t>)</a:t>
            </a:r>
            <a:endParaRPr lang="en-GB" sz="2200" dirty="0" smtClean="0"/>
          </a:p>
          <a:p>
            <a:r>
              <a:rPr lang="en-GB" sz="2400" dirty="0" smtClean="0"/>
              <a:t>Who will collect data / institutional roles</a:t>
            </a:r>
          </a:p>
          <a:p>
            <a:r>
              <a:rPr lang="en-GB" sz="2400" dirty="0" smtClean="0"/>
              <a:t>Frequency of data collection</a:t>
            </a:r>
          </a:p>
          <a:p>
            <a:r>
              <a:rPr lang="en-GB" sz="2400" dirty="0" smtClean="0"/>
              <a:t>How will information be stored</a:t>
            </a:r>
          </a:p>
          <a:p>
            <a:r>
              <a:rPr lang="en-GB" sz="2400" dirty="0" smtClean="0"/>
              <a:t>Provision of information framework (</a:t>
            </a:r>
            <a:r>
              <a:rPr lang="en-GB" sz="2000" dirty="0" smtClean="0"/>
              <a:t>UNFCCC, country level, key stakeholders</a:t>
            </a:r>
            <a:r>
              <a:rPr lang="en-GB" sz="2400" dirty="0" smtClean="0"/>
              <a:t>)</a:t>
            </a:r>
          </a:p>
          <a:p>
            <a:r>
              <a:rPr lang="en-GB" sz="2400" dirty="0" smtClean="0"/>
              <a:t>Quality assurance / internal evaluation process</a:t>
            </a:r>
          </a:p>
          <a:p>
            <a:endParaRPr lang="en-GB" sz="2200"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867400"/>
            <a:ext cx="9144000" cy="99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42" name="Title 1"/>
          <p:cNvSpPr>
            <a:spLocks noGrp="1"/>
          </p:cNvSpPr>
          <p:nvPr>
            <p:ph type="title"/>
          </p:nvPr>
        </p:nvSpPr>
        <p:spPr>
          <a:xfrm>
            <a:off x="0" y="1066800"/>
            <a:ext cx="9144000" cy="960438"/>
          </a:xfrm>
        </p:spPr>
        <p:txBody>
          <a:bodyPr>
            <a:noAutofit/>
          </a:bodyPr>
          <a:lstStyle/>
          <a:p>
            <a:r>
              <a:rPr lang="en-US" sz="3200" b="1" dirty="0" smtClean="0"/>
              <a:t>UN-REDD Tools to Support Country Approaches to Safeguards</a:t>
            </a:r>
            <a:endParaRPr lang="en-GB" sz="3200" dirty="0" smtClean="0"/>
          </a:p>
        </p:txBody>
      </p:sp>
      <p:sp>
        <p:nvSpPr>
          <p:cNvPr id="35843" name="Content Placeholder 2"/>
          <p:cNvSpPr>
            <a:spLocks noGrp="1"/>
          </p:cNvSpPr>
          <p:nvPr>
            <p:ph idx="1"/>
          </p:nvPr>
        </p:nvSpPr>
        <p:spPr>
          <a:xfrm>
            <a:off x="457200" y="2517049"/>
            <a:ext cx="8229600" cy="848027"/>
          </a:xfrm>
        </p:spPr>
        <p:txBody>
          <a:bodyPr>
            <a:normAutofit/>
          </a:bodyPr>
          <a:lstStyle/>
          <a:p>
            <a:pPr algn="ctr">
              <a:spcBef>
                <a:spcPts val="0"/>
              </a:spcBef>
              <a:buFont typeface="Arial" pitchFamily="34" charset="0"/>
              <a:buNone/>
            </a:pPr>
            <a:r>
              <a:rPr lang="en-GB" sz="2400" dirty="0" smtClean="0"/>
              <a:t>Safeguard Information Systems – </a:t>
            </a:r>
          </a:p>
          <a:p>
            <a:pPr algn="ctr">
              <a:spcBef>
                <a:spcPts val="0"/>
              </a:spcBef>
              <a:buFont typeface="Arial" pitchFamily="34" charset="0"/>
              <a:buNone/>
            </a:pPr>
            <a:r>
              <a:rPr lang="en-GB" sz="2400" b="1" dirty="0" smtClean="0"/>
              <a:t>Development </a:t>
            </a:r>
            <a:r>
              <a:rPr lang="en-GB" sz="2400" b="1" dirty="0" smtClean="0"/>
              <a:t>of indicators</a:t>
            </a:r>
          </a:p>
        </p:txBody>
      </p:sp>
      <p:graphicFrame>
        <p:nvGraphicFramePr>
          <p:cNvPr id="9" name="Table 8"/>
          <p:cNvGraphicFramePr>
            <a:graphicFrameLocks noGrp="1"/>
          </p:cNvGraphicFramePr>
          <p:nvPr/>
        </p:nvGraphicFramePr>
        <p:xfrm>
          <a:off x="114300" y="3706740"/>
          <a:ext cx="8915400" cy="2819401"/>
        </p:xfrm>
        <a:graphic>
          <a:graphicData uri="http://schemas.openxmlformats.org/drawingml/2006/table">
            <a:tbl>
              <a:tblPr firstRow="1" bandRow="1">
                <a:tableStyleId>{5C22544A-7EE6-4342-B048-85BDC9FD1C3A}</a:tableStyleId>
              </a:tblPr>
              <a:tblGrid>
                <a:gridCol w="2806700"/>
                <a:gridCol w="6108700"/>
              </a:tblGrid>
              <a:tr h="671919">
                <a:tc>
                  <a:txBody>
                    <a:bodyPr/>
                    <a:lstStyle/>
                    <a:p>
                      <a:pPr>
                        <a:lnSpc>
                          <a:spcPct val="115000"/>
                        </a:lnSpc>
                        <a:spcAft>
                          <a:spcPts val="0"/>
                        </a:spcAft>
                      </a:pPr>
                      <a:r>
                        <a:rPr lang="en-US" sz="2400" b="1" dirty="0">
                          <a:latin typeface="Calibri"/>
                          <a:ea typeface="Calibri"/>
                          <a:cs typeface="Times New Roman"/>
                        </a:rPr>
                        <a:t>UN-REDD tools</a:t>
                      </a:r>
                      <a:r>
                        <a:rPr lang="en-US" sz="2400" dirty="0">
                          <a:latin typeface="Calibri"/>
                          <a:ea typeface="Calibri"/>
                          <a:cs typeface="Times New Roman"/>
                        </a:rPr>
                        <a:t> </a:t>
                      </a:r>
                      <a:endParaRPr lang="en-GB" sz="2400" dirty="0">
                        <a:latin typeface="Calibri"/>
                        <a:ea typeface="Calibri"/>
                        <a:cs typeface="Times New Roman"/>
                      </a:endParaRPr>
                    </a:p>
                  </a:txBody>
                  <a:tcPr marL="68580" marR="68580" marT="0" marB="0"/>
                </a:tc>
                <a:tc>
                  <a:txBody>
                    <a:bodyPr/>
                    <a:lstStyle/>
                    <a:p>
                      <a:pPr>
                        <a:lnSpc>
                          <a:spcPct val="115000"/>
                        </a:lnSpc>
                        <a:spcAft>
                          <a:spcPts val="0"/>
                        </a:spcAft>
                      </a:pPr>
                      <a:r>
                        <a:rPr lang="en-US" sz="2400" b="1" dirty="0">
                          <a:latin typeface="Calibri"/>
                          <a:ea typeface="Calibri"/>
                          <a:cs typeface="Times New Roman"/>
                        </a:rPr>
                        <a:t>How tool can contribute </a:t>
                      </a:r>
                      <a:endParaRPr lang="en-GB" sz="1600" dirty="0">
                        <a:latin typeface="Calibri"/>
                        <a:ea typeface="Calibri"/>
                        <a:cs typeface="Times New Roman"/>
                      </a:endParaRPr>
                    </a:p>
                  </a:txBody>
                  <a:tcPr marL="68580" marR="68580" marT="0" marB="0"/>
                </a:tc>
              </a:tr>
              <a:tr h="772750">
                <a:tc>
                  <a:txBody>
                    <a:bodyPr/>
                    <a:lstStyle/>
                    <a:p>
                      <a:pPr marL="0" marR="0" lvl="0" indent="-342900" algn="l" defTabSz="914400" rtl="0" eaLnBrk="1" fontAlgn="base" latinLnBrk="0" hangingPunct="1">
                        <a:lnSpc>
                          <a:spcPct val="115000"/>
                        </a:lnSpc>
                        <a:spcBef>
                          <a:spcPts val="0"/>
                        </a:spcBef>
                        <a:spcAft>
                          <a:spcPts val="0"/>
                        </a:spcAft>
                        <a:buFont typeface="Symbol"/>
                        <a:buNone/>
                      </a:pPr>
                      <a:r>
                        <a:rPr lang="en-US" sz="2000" kern="1200" dirty="0" smtClean="0">
                          <a:solidFill>
                            <a:schemeClr val="dk1"/>
                          </a:solidFill>
                          <a:latin typeface="+mn-lt"/>
                          <a:ea typeface="Calibri"/>
                          <a:cs typeface="Times New Roman"/>
                        </a:rPr>
                        <a:t>Participatory Governance Assessment</a:t>
                      </a:r>
                      <a:endParaRPr lang="en-US" sz="2000" kern="1200" dirty="0">
                        <a:solidFill>
                          <a:schemeClr val="dk1"/>
                        </a:solidFill>
                        <a:latin typeface="+mn-lt"/>
                        <a:ea typeface="Calibri"/>
                        <a:cs typeface="Times New Roman"/>
                      </a:endParaRPr>
                    </a:p>
                  </a:txBody>
                  <a:tcPr marL="68580" marR="68580" marT="0" marB="0"/>
                </a:tc>
                <a:tc>
                  <a:txBody>
                    <a:bodyPr/>
                    <a:lstStyle/>
                    <a:p>
                      <a:pPr marL="0" marR="0" lvl="0" indent="-342900" algn="l" defTabSz="914400" rtl="0" eaLnBrk="1" fontAlgn="base" latinLnBrk="0" hangingPunct="1">
                        <a:lnSpc>
                          <a:spcPct val="115000"/>
                        </a:lnSpc>
                        <a:spcBef>
                          <a:spcPts val="0"/>
                        </a:spcBef>
                        <a:spcAft>
                          <a:spcPts val="0"/>
                        </a:spcAft>
                        <a:buFont typeface="Symbol"/>
                        <a:buNone/>
                      </a:pPr>
                      <a:r>
                        <a:rPr lang="en-US" sz="2000" kern="1200" dirty="0" smtClean="0">
                          <a:solidFill>
                            <a:schemeClr val="dk1"/>
                          </a:solidFill>
                          <a:latin typeface="+mn-lt"/>
                          <a:ea typeface="Calibri"/>
                          <a:cs typeface="Times New Roman"/>
                        </a:rPr>
                        <a:t>Participatory approach for developing governance indicators for REDD+ schemes</a:t>
                      </a:r>
                      <a:endParaRPr lang="en-US" sz="2000" kern="1200" dirty="0">
                        <a:solidFill>
                          <a:schemeClr val="dk1"/>
                        </a:solidFill>
                        <a:latin typeface="+mn-lt"/>
                        <a:ea typeface="Calibri"/>
                        <a:cs typeface="Times New Roman"/>
                      </a:endParaRPr>
                    </a:p>
                  </a:txBody>
                  <a:tcPr marL="68580" marR="68580" marT="0" marB="0"/>
                </a:tc>
              </a:tr>
              <a:tr h="1374732">
                <a:tc>
                  <a:txBody>
                    <a:bodyPr/>
                    <a:lstStyle/>
                    <a:p>
                      <a:pPr marL="0" marR="0" lvl="0" indent="-342900" algn="l" defTabSz="914400" rtl="0" eaLnBrk="1" fontAlgn="base" latinLnBrk="0" hangingPunct="1">
                        <a:lnSpc>
                          <a:spcPct val="115000"/>
                        </a:lnSpc>
                        <a:spcBef>
                          <a:spcPts val="0"/>
                        </a:spcBef>
                        <a:spcAft>
                          <a:spcPts val="0"/>
                        </a:spcAft>
                        <a:buFont typeface="Symbol"/>
                        <a:buNone/>
                      </a:pPr>
                      <a:r>
                        <a:rPr lang="en-US" sz="2000" kern="1200" dirty="0" smtClean="0">
                          <a:solidFill>
                            <a:schemeClr val="dk1"/>
                          </a:solidFill>
                          <a:latin typeface="+mn-lt"/>
                          <a:ea typeface="Calibri"/>
                          <a:cs typeface="Times New Roman"/>
                        </a:rPr>
                        <a:t>Framework for assessing and monitoring forest governance</a:t>
                      </a:r>
                      <a:endParaRPr lang="en-US" sz="2000" kern="1200" dirty="0">
                        <a:solidFill>
                          <a:schemeClr val="dk1"/>
                        </a:solidFill>
                        <a:latin typeface="+mn-lt"/>
                        <a:ea typeface="Calibri"/>
                        <a:cs typeface="Times New Roman"/>
                      </a:endParaRPr>
                    </a:p>
                  </a:txBody>
                  <a:tcPr marL="68580" marR="68580" marT="0" marB="0"/>
                </a:tc>
                <a:tc>
                  <a:txBody>
                    <a:bodyPr/>
                    <a:lstStyle/>
                    <a:p>
                      <a:pPr marL="0" marR="0" lvl="0" indent="0" algn="l" defTabSz="914400" rtl="0" eaLnBrk="1" fontAlgn="base" latinLnBrk="0" hangingPunct="1">
                        <a:lnSpc>
                          <a:spcPct val="115000"/>
                        </a:lnSpc>
                        <a:spcBef>
                          <a:spcPct val="0"/>
                        </a:spcBef>
                        <a:spcAft>
                          <a:spcPts val="0"/>
                        </a:spcAft>
                        <a:buClrTx/>
                        <a:buSzTx/>
                        <a:buFontTx/>
                        <a:buNone/>
                        <a:tabLst/>
                      </a:pPr>
                      <a:r>
                        <a:rPr lang="en-GB" sz="2000" kern="1200" dirty="0" smtClean="0">
                          <a:solidFill>
                            <a:schemeClr val="dk1"/>
                          </a:solidFill>
                          <a:latin typeface="+mn-lt"/>
                          <a:ea typeface="Calibri"/>
                          <a:cs typeface="Times New Roman"/>
                        </a:rPr>
                        <a:t>Tool for designing robust and comprehensive sets of governance indicators</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5867400"/>
            <a:ext cx="9144000" cy="99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66" name="Title 1"/>
          <p:cNvSpPr>
            <a:spLocks noGrp="1"/>
          </p:cNvSpPr>
          <p:nvPr>
            <p:ph type="title"/>
          </p:nvPr>
        </p:nvSpPr>
        <p:spPr>
          <a:xfrm>
            <a:off x="0" y="1143000"/>
            <a:ext cx="9144000" cy="960438"/>
          </a:xfrm>
        </p:spPr>
        <p:txBody>
          <a:bodyPr>
            <a:noAutofit/>
          </a:bodyPr>
          <a:lstStyle/>
          <a:p>
            <a:r>
              <a:rPr lang="en-US" sz="3200" b="1" dirty="0" smtClean="0"/>
              <a:t>UN-REDD Tools to Support Country Approaches to Safeguards</a:t>
            </a:r>
            <a:endParaRPr lang="en-GB" sz="3200" dirty="0" smtClean="0"/>
          </a:p>
        </p:txBody>
      </p:sp>
      <p:sp>
        <p:nvSpPr>
          <p:cNvPr id="36867" name="Content Placeholder 2"/>
          <p:cNvSpPr>
            <a:spLocks noGrp="1"/>
          </p:cNvSpPr>
          <p:nvPr>
            <p:ph idx="1"/>
          </p:nvPr>
        </p:nvSpPr>
        <p:spPr>
          <a:xfrm>
            <a:off x="457200" y="2249124"/>
            <a:ext cx="8229600" cy="914400"/>
          </a:xfrm>
        </p:spPr>
        <p:txBody>
          <a:bodyPr>
            <a:noAutofit/>
          </a:bodyPr>
          <a:lstStyle/>
          <a:p>
            <a:pPr algn="ctr">
              <a:buNone/>
            </a:pPr>
            <a:r>
              <a:rPr lang="en-GB" sz="2400" dirty="0" smtClean="0"/>
              <a:t>Safeguard </a:t>
            </a:r>
            <a:r>
              <a:rPr lang="en-GB" sz="2400" dirty="0" smtClean="0"/>
              <a:t>Information Systems – </a:t>
            </a:r>
          </a:p>
          <a:p>
            <a:pPr algn="ctr">
              <a:buFont typeface="Arial" pitchFamily="34" charset="0"/>
              <a:buNone/>
            </a:pPr>
            <a:r>
              <a:rPr lang="en-GB" sz="2400" b="1" dirty="0" smtClean="0"/>
              <a:t>Methodologies </a:t>
            </a:r>
            <a:r>
              <a:rPr lang="en-GB" sz="2400" b="1" dirty="0" smtClean="0"/>
              <a:t>for collecting information</a:t>
            </a:r>
          </a:p>
        </p:txBody>
      </p:sp>
      <p:graphicFrame>
        <p:nvGraphicFramePr>
          <p:cNvPr id="10" name="Table 9"/>
          <p:cNvGraphicFramePr>
            <a:graphicFrameLocks noGrp="1"/>
          </p:cNvGraphicFramePr>
          <p:nvPr/>
        </p:nvGraphicFramePr>
        <p:xfrm>
          <a:off x="114300" y="3335529"/>
          <a:ext cx="8915400" cy="3448731"/>
        </p:xfrm>
        <a:graphic>
          <a:graphicData uri="http://schemas.openxmlformats.org/drawingml/2006/table">
            <a:tbl>
              <a:tblPr firstRow="1" bandRow="1">
                <a:tableStyleId>{5C22544A-7EE6-4342-B048-85BDC9FD1C3A}</a:tableStyleId>
              </a:tblPr>
              <a:tblGrid>
                <a:gridCol w="3467100"/>
                <a:gridCol w="5448300"/>
              </a:tblGrid>
              <a:tr h="671919">
                <a:tc>
                  <a:txBody>
                    <a:bodyPr/>
                    <a:lstStyle/>
                    <a:p>
                      <a:pPr>
                        <a:lnSpc>
                          <a:spcPct val="115000"/>
                        </a:lnSpc>
                        <a:spcAft>
                          <a:spcPts val="0"/>
                        </a:spcAft>
                      </a:pPr>
                      <a:r>
                        <a:rPr lang="en-US" sz="2400" b="1" dirty="0">
                          <a:latin typeface="Calibri"/>
                          <a:ea typeface="Calibri"/>
                          <a:cs typeface="Times New Roman"/>
                        </a:rPr>
                        <a:t>UN-REDD tools</a:t>
                      </a:r>
                      <a:r>
                        <a:rPr lang="en-US" sz="2400" dirty="0">
                          <a:latin typeface="Calibri"/>
                          <a:ea typeface="Calibri"/>
                          <a:cs typeface="Times New Roman"/>
                        </a:rPr>
                        <a:t> </a:t>
                      </a:r>
                      <a:endParaRPr lang="en-GB" sz="2400" dirty="0">
                        <a:latin typeface="Calibri"/>
                        <a:ea typeface="Calibri"/>
                        <a:cs typeface="Times New Roman"/>
                      </a:endParaRPr>
                    </a:p>
                  </a:txBody>
                  <a:tcPr marL="68580" marR="68580" marT="0" marB="0"/>
                </a:tc>
                <a:tc>
                  <a:txBody>
                    <a:bodyPr/>
                    <a:lstStyle/>
                    <a:p>
                      <a:pPr>
                        <a:lnSpc>
                          <a:spcPct val="115000"/>
                        </a:lnSpc>
                        <a:spcAft>
                          <a:spcPts val="0"/>
                        </a:spcAft>
                      </a:pPr>
                      <a:r>
                        <a:rPr lang="en-US" sz="2400" b="1" dirty="0">
                          <a:latin typeface="Calibri"/>
                          <a:ea typeface="Calibri"/>
                          <a:cs typeface="Times New Roman"/>
                        </a:rPr>
                        <a:t>How tool can contribute </a:t>
                      </a:r>
                      <a:endParaRPr lang="en-GB" sz="1600" dirty="0">
                        <a:latin typeface="Calibri"/>
                        <a:ea typeface="Calibri"/>
                        <a:cs typeface="Times New Roman"/>
                      </a:endParaRPr>
                    </a:p>
                  </a:txBody>
                  <a:tcPr marL="68580" marR="68580" marT="0" marB="0"/>
                </a:tc>
              </a:tr>
              <a:tr h="772750">
                <a:tc>
                  <a:txBody>
                    <a:bodyPr/>
                    <a:lstStyle/>
                    <a:p>
                      <a:pPr marL="0" marR="0" lvl="0" indent="-342900" algn="l" defTabSz="914400" rtl="0" eaLnBrk="1" fontAlgn="base" latinLnBrk="0" hangingPunct="1">
                        <a:lnSpc>
                          <a:spcPct val="115000"/>
                        </a:lnSpc>
                        <a:spcBef>
                          <a:spcPts val="0"/>
                        </a:spcBef>
                        <a:spcAft>
                          <a:spcPts val="0"/>
                        </a:spcAft>
                        <a:buFont typeface="Symbol"/>
                        <a:buNone/>
                      </a:pPr>
                      <a:r>
                        <a:rPr lang="en-US" sz="2000" kern="1200" dirty="0" smtClean="0">
                          <a:solidFill>
                            <a:schemeClr val="dk1"/>
                          </a:solidFill>
                          <a:latin typeface="+mn-lt"/>
                          <a:ea typeface="Calibri"/>
                          <a:cs typeface="Times New Roman"/>
                        </a:rPr>
                        <a:t>Draft Guidelines for monitoring the impacts of REDD+ on biodiversity and ecosystem services</a:t>
                      </a:r>
                      <a:endParaRPr lang="en-US" sz="2000" kern="1200" dirty="0">
                        <a:solidFill>
                          <a:schemeClr val="dk1"/>
                        </a:solidFill>
                        <a:latin typeface="+mn-lt"/>
                        <a:ea typeface="Calibri"/>
                        <a:cs typeface="Times New Roman"/>
                      </a:endParaRPr>
                    </a:p>
                  </a:txBody>
                  <a:tcPr marL="68580" marR="68580" marT="0" marB="0"/>
                </a:tc>
                <a:tc>
                  <a:txBody>
                    <a:bodyPr/>
                    <a:lstStyle/>
                    <a:p>
                      <a:pPr marL="0" marR="0" lvl="0" indent="-342900" algn="l" defTabSz="914400" rtl="0" eaLnBrk="1" fontAlgn="base" latinLnBrk="0" hangingPunct="1">
                        <a:lnSpc>
                          <a:spcPct val="115000"/>
                        </a:lnSpc>
                        <a:spcBef>
                          <a:spcPts val="0"/>
                        </a:spcBef>
                        <a:spcAft>
                          <a:spcPts val="0"/>
                        </a:spcAft>
                        <a:buFont typeface="Symbol"/>
                        <a:buNone/>
                      </a:pPr>
                      <a:r>
                        <a:rPr lang="en-GB" sz="2000" kern="1200" dirty="0" smtClean="0">
                          <a:solidFill>
                            <a:schemeClr val="dk1"/>
                          </a:solidFill>
                          <a:latin typeface="+mn-lt"/>
                          <a:ea typeface="Calibri"/>
                          <a:cs typeface="Times New Roman"/>
                        </a:rPr>
                        <a:t>Draft guidelines useful for establishing aspects of SIS relevant to biodiversity and ecosystem services</a:t>
                      </a:r>
                    </a:p>
                  </a:txBody>
                  <a:tcPr marL="68580" marR="68580" marT="0" marB="0"/>
                </a:tc>
              </a:tr>
              <a:tr h="1374732">
                <a:tc>
                  <a:txBody>
                    <a:bodyPr/>
                    <a:lstStyle/>
                    <a:p>
                      <a:pPr marL="0" marR="0" lvl="0" indent="-342900" algn="l" defTabSz="914400" rtl="0" eaLnBrk="1" fontAlgn="base" latinLnBrk="0" hangingPunct="1">
                        <a:lnSpc>
                          <a:spcPct val="115000"/>
                        </a:lnSpc>
                        <a:spcBef>
                          <a:spcPts val="0"/>
                        </a:spcBef>
                        <a:spcAft>
                          <a:spcPts val="0"/>
                        </a:spcAft>
                        <a:buFont typeface="Symbol"/>
                        <a:buNone/>
                      </a:pPr>
                      <a:r>
                        <a:rPr lang="en-GB" sz="2000" kern="1200" dirty="0" smtClean="0">
                          <a:solidFill>
                            <a:schemeClr val="dk1"/>
                          </a:solidFill>
                          <a:latin typeface="+mn-lt"/>
                          <a:ea typeface="Calibri"/>
                          <a:cs typeface="Times New Roman"/>
                        </a:rPr>
                        <a:t>Draft manual on the collection of forest governance data</a:t>
                      </a:r>
                    </a:p>
                  </a:txBody>
                  <a:tcPr marL="68580" marR="68580" marT="0" marB="0"/>
                </a:tc>
                <a:tc>
                  <a:txBody>
                    <a:bodyPr/>
                    <a:lstStyle/>
                    <a:p>
                      <a:pPr marL="0" marR="0" lvl="0" indent="0" algn="l" defTabSz="914400" rtl="0" eaLnBrk="1" fontAlgn="base" latinLnBrk="0" hangingPunct="1">
                        <a:lnSpc>
                          <a:spcPct val="115000"/>
                        </a:lnSpc>
                        <a:spcBef>
                          <a:spcPct val="0"/>
                        </a:spcBef>
                        <a:spcAft>
                          <a:spcPts val="0"/>
                        </a:spcAft>
                        <a:buClrTx/>
                        <a:buSzTx/>
                        <a:buFontTx/>
                        <a:buNone/>
                        <a:tabLst/>
                      </a:pPr>
                      <a:r>
                        <a:rPr lang="en-GB" sz="2000" kern="1200" dirty="0" smtClean="0">
                          <a:solidFill>
                            <a:schemeClr val="dk1"/>
                          </a:solidFill>
                          <a:latin typeface="+mn-lt"/>
                          <a:ea typeface="Calibri"/>
                          <a:cs typeface="Times New Roman"/>
                        </a:rPr>
                        <a:t>Practical considerations, methods and available resources for collecting governance data</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685800"/>
          </a:xfrm>
        </p:spPr>
        <p:txBody>
          <a:bodyPr rtlCol="0">
            <a:noAutofit/>
          </a:bodyPr>
          <a:lstStyle/>
          <a:p>
            <a:pPr eaLnBrk="1" fontAlgn="auto" hangingPunct="1">
              <a:spcAft>
                <a:spcPts val="0"/>
              </a:spcAft>
              <a:defRPr/>
            </a:pPr>
            <a:r>
              <a:rPr lang="en-US" sz="3200" b="1" dirty="0" smtClean="0"/>
              <a:t>Examples of UN-REDD support to countries on safeguards</a:t>
            </a:r>
            <a:endParaRPr lang="en-US" sz="3200" b="1" dirty="0"/>
          </a:p>
        </p:txBody>
      </p:sp>
      <p:sp>
        <p:nvSpPr>
          <p:cNvPr id="37891" name="Content Placeholder 2"/>
          <p:cNvSpPr>
            <a:spLocks noGrp="1"/>
          </p:cNvSpPr>
          <p:nvPr>
            <p:ph idx="1"/>
          </p:nvPr>
        </p:nvSpPr>
        <p:spPr>
          <a:xfrm>
            <a:off x="457200" y="2133600"/>
            <a:ext cx="8229600" cy="3989388"/>
          </a:xfrm>
        </p:spPr>
        <p:txBody>
          <a:bodyPr>
            <a:normAutofit lnSpcReduction="10000"/>
          </a:bodyPr>
          <a:lstStyle/>
          <a:p>
            <a:pPr eaLnBrk="1" hangingPunct="1">
              <a:buFont typeface="Arial" pitchFamily="34" charset="0"/>
              <a:buNone/>
            </a:pPr>
            <a:r>
              <a:rPr lang="en-GB" sz="2400" dirty="0" smtClean="0"/>
              <a:t>‘Targeted support’ activities in 2013</a:t>
            </a:r>
          </a:p>
          <a:p>
            <a:pPr eaLnBrk="1" hangingPunct="1">
              <a:buFont typeface="Arial" pitchFamily="34" charset="0"/>
              <a:buNone/>
            </a:pPr>
            <a:r>
              <a:rPr lang="en-GB" sz="2400" b="1" dirty="0" smtClean="0"/>
              <a:t>Costa Rica</a:t>
            </a:r>
          </a:p>
          <a:p>
            <a:pPr eaLnBrk="1" hangingPunct="1"/>
            <a:r>
              <a:rPr lang="en-GB" sz="2400" dirty="0" smtClean="0"/>
              <a:t>Reconciling the needs of different safeguard approaches (e.g. UN-REDD, Forest Carbon Partnership Facility, REDD+ Social and Environmental Standards) within the design of a single safeguard information system</a:t>
            </a:r>
          </a:p>
          <a:p>
            <a:pPr eaLnBrk="1" hangingPunct="1"/>
            <a:r>
              <a:rPr lang="en-GB" sz="2400" dirty="0" smtClean="0"/>
              <a:t>Activities include:</a:t>
            </a:r>
          </a:p>
          <a:p>
            <a:pPr lvl="1" eaLnBrk="1" hangingPunct="1"/>
            <a:r>
              <a:rPr lang="en-GB" sz="2000" dirty="0" smtClean="0"/>
              <a:t>Analysis of different safeguard approaches</a:t>
            </a:r>
          </a:p>
          <a:p>
            <a:pPr lvl="1" eaLnBrk="1" hangingPunct="1"/>
            <a:r>
              <a:rPr lang="en-GB" sz="2000" dirty="0" smtClean="0"/>
              <a:t>Stakeholder analysis</a:t>
            </a:r>
          </a:p>
          <a:p>
            <a:pPr lvl="1" eaLnBrk="1" hangingPunct="1"/>
            <a:r>
              <a:rPr lang="en-GB" sz="2000" dirty="0" smtClean="0"/>
              <a:t>Review of PLRs</a:t>
            </a:r>
          </a:p>
          <a:p>
            <a:pPr lvl="1" eaLnBrk="1" hangingPunct="1"/>
            <a:r>
              <a:rPr lang="en-GB" sz="2000" dirty="0" smtClean="0"/>
              <a:t>Developing indicators and establishing information sources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685800"/>
          </a:xfrm>
        </p:spPr>
        <p:txBody>
          <a:bodyPr rtlCol="0">
            <a:noAutofit/>
          </a:bodyPr>
          <a:lstStyle/>
          <a:p>
            <a:pPr eaLnBrk="1" fontAlgn="auto" hangingPunct="1">
              <a:spcAft>
                <a:spcPts val="0"/>
              </a:spcAft>
              <a:defRPr/>
            </a:pPr>
            <a:r>
              <a:rPr lang="en-US" sz="3200" b="1" dirty="0" smtClean="0"/>
              <a:t>Examples of UN-REDD support to countries on safeguards</a:t>
            </a:r>
            <a:endParaRPr lang="en-US" sz="3200" b="1" dirty="0"/>
          </a:p>
        </p:txBody>
      </p:sp>
      <p:sp>
        <p:nvSpPr>
          <p:cNvPr id="38915" name="Content Placeholder 2"/>
          <p:cNvSpPr>
            <a:spLocks noGrp="1"/>
          </p:cNvSpPr>
          <p:nvPr>
            <p:ph idx="1"/>
          </p:nvPr>
        </p:nvSpPr>
        <p:spPr>
          <a:xfrm>
            <a:off x="457200" y="2133600"/>
            <a:ext cx="8229600" cy="3989388"/>
          </a:xfrm>
        </p:spPr>
        <p:txBody>
          <a:bodyPr/>
          <a:lstStyle/>
          <a:p>
            <a:pPr eaLnBrk="1" hangingPunct="1">
              <a:buFont typeface="Arial" pitchFamily="34" charset="0"/>
              <a:buNone/>
            </a:pPr>
            <a:r>
              <a:rPr lang="en-GB" sz="2200" b="1" dirty="0" smtClean="0"/>
              <a:t>Ecuador (National Programme)</a:t>
            </a:r>
          </a:p>
          <a:p>
            <a:pPr eaLnBrk="1" hangingPunct="1"/>
            <a:r>
              <a:rPr lang="en-GB" sz="2200" dirty="0" smtClean="0"/>
              <a:t>Proposal for a multiple benefits monitoring system as part of a national System of Information and Monitoring for Safeguards and Multiple Benefits</a:t>
            </a:r>
          </a:p>
          <a:p>
            <a:pPr eaLnBrk="1" hangingPunct="1"/>
            <a:r>
              <a:rPr lang="en-GB" sz="2200" dirty="0" smtClean="0"/>
              <a:t>Activities include:</a:t>
            </a:r>
          </a:p>
          <a:p>
            <a:pPr lvl="1" eaLnBrk="1" hangingPunct="1"/>
            <a:r>
              <a:rPr lang="en-GB" sz="2000" dirty="0" smtClean="0"/>
              <a:t>National and sub-national consultation workshops on identification and prioritization of multiple benefits and risks</a:t>
            </a:r>
          </a:p>
          <a:p>
            <a:pPr lvl="1" eaLnBrk="1" hangingPunct="1"/>
            <a:r>
              <a:rPr lang="en-GB" sz="2000" dirty="0" smtClean="0"/>
              <a:t>Identification of information requirements for different safeguards</a:t>
            </a:r>
          </a:p>
          <a:p>
            <a:pPr lvl="1" eaLnBrk="1" hangingPunct="1"/>
            <a:r>
              <a:rPr lang="en-GB" sz="2000" dirty="0" smtClean="0"/>
              <a:t>Identification of potential indicators for priority benefits and risks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685800"/>
          </a:xfrm>
        </p:spPr>
        <p:txBody>
          <a:bodyPr rtlCol="0">
            <a:noAutofit/>
          </a:bodyPr>
          <a:lstStyle/>
          <a:p>
            <a:pPr eaLnBrk="1" fontAlgn="auto" hangingPunct="1">
              <a:spcAft>
                <a:spcPts val="0"/>
              </a:spcAft>
              <a:defRPr/>
            </a:pPr>
            <a:r>
              <a:rPr lang="en-US" sz="3200" b="1" dirty="0" smtClean="0"/>
              <a:t>Examples of UN-REDD support to countries on safeguards</a:t>
            </a:r>
            <a:endParaRPr lang="en-US" sz="3200" b="1" dirty="0"/>
          </a:p>
        </p:txBody>
      </p:sp>
      <p:sp>
        <p:nvSpPr>
          <p:cNvPr id="28675" name="Content Placeholder 2"/>
          <p:cNvSpPr>
            <a:spLocks noGrp="1"/>
          </p:cNvSpPr>
          <p:nvPr>
            <p:ph idx="1"/>
          </p:nvPr>
        </p:nvSpPr>
        <p:spPr>
          <a:xfrm>
            <a:off x="457200" y="2133600"/>
            <a:ext cx="8229600" cy="3989388"/>
          </a:xfrm>
        </p:spPr>
        <p:txBody>
          <a:bodyPr/>
          <a:lstStyle/>
          <a:p>
            <a:pPr eaLnBrk="1" hangingPunct="1">
              <a:buFont typeface="Arial" pitchFamily="34" charset="0"/>
              <a:buNone/>
              <a:defRPr/>
            </a:pPr>
            <a:r>
              <a:rPr lang="en-GB" sz="2200" dirty="0" smtClean="0"/>
              <a:t>‘Targeted support’ activities 2013</a:t>
            </a:r>
          </a:p>
          <a:p>
            <a:pPr eaLnBrk="1" hangingPunct="1">
              <a:buFont typeface="Arial" pitchFamily="34" charset="0"/>
              <a:buNone/>
              <a:defRPr/>
            </a:pPr>
            <a:r>
              <a:rPr lang="en-GB" sz="2200" b="1" dirty="0" smtClean="0"/>
              <a:t>Peru</a:t>
            </a:r>
          </a:p>
          <a:p>
            <a:pPr eaLnBrk="1" hangingPunct="1">
              <a:spcBef>
                <a:spcPts val="0"/>
              </a:spcBef>
              <a:buFont typeface="Arial" pitchFamily="34" charset="0"/>
              <a:buNone/>
              <a:defRPr/>
            </a:pPr>
            <a:r>
              <a:rPr lang="en-GB" sz="2200" dirty="0" smtClean="0"/>
              <a:t>“Design and initial implementation of a participatory monitoring</a:t>
            </a:r>
          </a:p>
          <a:p>
            <a:pPr eaLnBrk="1" hangingPunct="1">
              <a:spcBef>
                <a:spcPts val="0"/>
              </a:spcBef>
              <a:buFont typeface="Arial" pitchFamily="34" charset="0"/>
              <a:buNone/>
              <a:defRPr/>
            </a:pPr>
            <a:r>
              <a:rPr lang="en-GB" sz="2200" dirty="0" smtClean="0"/>
              <a:t>system for social and environmental safeguards.” Capacity building for </a:t>
            </a:r>
          </a:p>
          <a:p>
            <a:pPr eaLnBrk="1" hangingPunct="1">
              <a:spcBef>
                <a:spcPts val="0"/>
              </a:spcBef>
              <a:buFont typeface="Arial" pitchFamily="34" charset="0"/>
              <a:buNone/>
              <a:defRPr/>
            </a:pPr>
            <a:r>
              <a:rPr lang="en-GB" sz="2200" dirty="0" smtClean="0"/>
              <a:t>indigenous peoples on monitoring</a:t>
            </a:r>
          </a:p>
          <a:p>
            <a:pPr eaLnBrk="1" hangingPunct="1">
              <a:spcBef>
                <a:spcPts val="0"/>
              </a:spcBef>
              <a:buFont typeface="Arial" pitchFamily="34" charset="0"/>
              <a:buNone/>
              <a:defRPr/>
            </a:pPr>
            <a:endParaRPr lang="en-GB" sz="2200" dirty="0" smtClean="0"/>
          </a:p>
          <a:p>
            <a:pPr eaLnBrk="1" hangingPunct="1">
              <a:buFont typeface="Arial" pitchFamily="34" charset="0"/>
              <a:buNone/>
              <a:defRPr/>
            </a:pPr>
            <a:r>
              <a:rPr lang="en-GB" sz="2200" b="1" dirty="0" smtClean="0"/>
              <a:t>Argentina</a:t>
            </a:r>
          </a:p>
          <a:p>
            <a:pPr eaLnBrk="1" hangingPunct="1">
              <a:spcBef>
                <a:spcPts val="0"/>
              </a:spcBef>
              <a:buFont typeface="Arial" pitchFamily="34" charset="0"/>
              <a:buNone/>
              <a:defRPr/>
            </a:pPr>
            <a:r>
              <a:rPr lang="en-GB" sz="2200" dirty="0" smtClean="0"/>
              <a:t>Reconciling the needs of different safeguard approaches (e.g. UN-</a:t>
            </a:r>
          </a:p>
          <a:p>
            <a:pPr eaLnBrk="1" hangingPunct="1">
              <a:spcBef>
                <a:spcPts val="0"/>
              </a:spcBef>
              <a:buFont typeface="Arial" pitchFamily="34" charset="0"/>
              <a:buNone/>
              <a:defRPr/>
            </a:pPr>
            <a:r>
              <a:rPr lang="en-GB" sz="2200" dirty="0" smtClean="0"/>
              <a:t>REDD, FCPF) within the design of a single safeguard information</a:t>
            </a:r>
          </a:p>
          <a:p>
            <a:pPr eaLnBrk="1" hangingPunct="1">
              <a:spcBef>
                <a:spcPts val="0"/>
              </a:spcBef>
              <a:buFont typeface="Arial" pitchFamily="34" charset="0"/>
              <a:buNone/>
              <a:defRPr/>
            </a:pPr>
            <a:r>
              <a:rPr lang="en-GB" sz="2200" dirty="0" smtClean="0"/>
              <a:t>system.  Consultations in four different regions will take place.</a:t>
            </a:r>
            <a:endParaRPr lang="en-US" sz="2200" dirty="0" smtClean="0">
              <a:solidFill>
                <a:schemeClr val="tx1">
                  <a:lumMod val="85000"/>
                  <a:lumOff val="15000"/>
                </a:schemeClr>
              </a:solidFill>
            </a:endParaRPr>
          </a:p>
          <a:p>
            <a:pPr eaLnBrk="1" hangingPunct="1">
              <a:spcBef>
                <a:spcPts val="0"/>
              </a:spcBef>
              <a:buFont typeface="Arial" pitchFamily="34" charset="0"/>
              <a:buNone/>
              <a:defRPr/>
            </a:pPr>
            <a:endParaRPr lang="en-GB" sz="2200" dirty="0" smtClean="0"/>
          </a:p>
          <a:p>
            <a:pPr eaLnBrk="1" hangingPunct="1">
              <a:buFont typeface="Arial" pitchFamily="34" charset="0"/>
              <a:buNone/>
              <a:defRPr/>
            </a:pPr>
            <a:endParaRPr lang="en-GB" sz="2200" b="1" dirty="0" smtClean="0"/>
          </a:p>
          <a:p>
            <a:pPr eaLnBrk="1" hangingPunct="1">
              <a:buFont typeface="Arial" pitchFamily="34" charset="0"/>
              <a:buNone/>
              <a:defRPr/>
            </a:pPr>
            <a:endParaRPr lang="en-GB" sz="2200" dirty="0" smtClean="0"/>
          </a:p>
          <a:p>
            <a:pPr eaLnBrk="1" hangingPunct="1">
              <a:buFont typeface="Arial" pitchFamily="34" charset="0"/>
              <a:buNone/>
              <a:defRPr/>
            </a:pPr>
            <a:endParaRPr lang="en-GB" sz="22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685800"/>
          </a:xfrm>
        </p:spPr>
        <p:txBody>
          <a:bodyPr rtlCol="0">
            <a:normAutofit fontScale="90000"/>
          </a:bodyPr>
          <a:lstStyle/>
          <a:p>
            <a:pPr eaLnBrk="1" fontAlgn="auto" hangingPunct="1">
              <a:spcAft>
                <a:spcPts val="0"/>
              </a:spcAft>
              <a:defRPr/>
            </a:pPr>
            <a:r>
              <a:rPr lang="en-US" sz="3200" b="1" dirty="0" smtClean="0"/>
              <a:t>Examples of </a:t>
            </a:r>
            <a:r>
              <a:rPr lang="en-US" sz="3600" b="1" dirty="0" smtClean="0"/>
              <a:t>UN-REDD</a:t>
            </a:r>
            <a:r>
              <a:rPr lang="en-US" sz="3200" b="1" dirty="0" smtClean="0"/>
              <a:t> support to countries on safeguards</a:t>
            </a:r>
            <a:endParaRPr lang="en-US" sz="3200" b="1" dirty="0"/>
          </a:p>
        </p:txBody>
      </p:sp>
      <p:sp>
        <p:nvSpPr>
          <p:cNvPr id="3" name="Content Placeholder 2"/>
          <p:cNvSpPr>
            <a:spLocks noGrp="1"/>
          </p:cNvSpPr>
          <p:nvPr>
            <p:ph idx="1"/>
          </p:nvPr>
        </p:nvSpPr>
        <p:spPr>
          <a:xfrm>
            <a:off x="457200" y="2133600"/>
            <a:ext cx="8229600" cy="3989388"/>
          </a:xfrm>
        </p:spPr>
        <p:txBody>
          <a:bodyPr rtlCol="0">
            <a:normAutofit/>
          </a:bodyPr>
          <a:lstStyle/>
          <a:p>
            <a:pPr eaLnBrk="1" hangingPunct="1">
              <a:buFont typeface="Arial" pitchFamily="34" charset="0"/>
              <a:buNone/>
              <a:defRPr/>
            </a:pPr>
            <a:r>
              <a:rPr lang="en-GB" sz="2400" b="1" dirty="0" smtClean="0"/>
              <a:t>Tanzania (National Programme)</a:t>
            </a:r>
          </a:p>
          <a:p>
            <a:pPr eaLnBrk="1" hangingPunct="1">
              <a:defRPr/>
            </a:pPr>
            <a:r>
              <a:rPr lang="en-US" sz="2200" dirty="0" smtClean="0"/>
              <a:t>Linkages between the national forest inventory and the development of spatial analyses to inform REDD+ environmental safeguards and development of an Safeguard Information System (SIS) </a:t>
            </a:r>
          </a:p>
          <a:p>
            <a:pPr eaLnBrk="1" hangingPunct="1">
              <a:defRPr/>
            </a:pPr>
            <a:r>
              <a:rPr lang="en-GB" sz="2200" dirty="0" smtClean="0"/>
              <a:t>Activities include: </a:t>
            </a:r>
          </a:p>
          <a:p>
            <a:pPr lvl="1" eaLnBrk="1" hangingPunct="1">
              <a:defRPr/>
            </a:pPr>
            <a:r>
              <a:rPr lang="en-GB" sz="2000" dirty="0" smtClean="0"/>
              <a:t>Analysis of current forest inventory methodology to identify how the information collected </a:t>
            </a:r>
            <a:r>
              <a:rPr lang="en-US" sz="2000" dirty="0" smtClean="0"/>
              <a:t>can feed into an SIS</a:t>
            </a:r>
            <a:endParaRPr lang="en-GB" sz="2000" dirty="0" smtClean="0"/>
          </a:p>
          <a:p>
            <a:pPr lvl="1" eaLnBrk="1" hangingPunct="1">
              <a:defRPr/>
            </a:pPr>
            <a:r>
              <a:rPr lang="en-GB" sz="2000" dirty="0" smtClean="0"/>
              <a:t>Analysis of existing forest inventory data to derive spatial information on the potential for environmental benefits from REDD+</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867400"/>
            <a:ext cx="9144000" cy="99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0" y="1066800"/>
            <a:ext cx="9144000" cy="99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333500" y="700008"/>
            <a:ext cx="6477000" cy="1143000"/>
          </a:xfrm>
        </p:spPr>
        <p:txBody>
          <a:bodyPr>
            <a:normAutofit fontScale="90000"/>
          </a:bodyPr>
          <a:lstStyle/>
          <a:p>
            <a:r>
              <a:rPr lang="en-GB" sz="3600" b="1" dirty="0" smtClean="0"/>
              <a:t>UNFCCC Safeguards </a:t>
            </a:r>
            <a:br>
              <a:rPr lang="en-GB" sz="3600" b="1" dirty="0" smtClean="0"/>
            </a:br>
            <a:r>
              <a:rPr lang="en-GB" sz="3600" b="1" dirty="0" smtClean="0"/>
              <a:t>Address Benefits </a:t>
            </a:r>
            <a:r>
              <a:rPr lang="en-GB" sz="3600" b="1" dirty="0" smtClean="0"/>
              <a:t>&amp; Risks  of REDD+</a:t>
            </a:r>
            <a:endParaRPr lang="en-GB" sz="3600" dirty="0"/>
          </a:p>
        </p:txBody>
      </p:sp>
      <p:sp>
        <p:nvSpPr>
          <p:cNvPr id="7" name="Content Placeholder 2"/>
          <p:cNvSpPr>
            <a:spLocks noGrp="1"/>
          </p:cNvSpPr>
          <p:nvPr>
            <p:ph idx="1"/>
          </p:nvPr>
        </p:nvSpPr>
        <p:spPr>
          <a:xfrm>
            <a:off x="158720" y="1989402"/>
            <a:ext cx="5480080" cy="4584002"/>
          </a:xfrm>
        </p:spPr>
        <p:txBody>
          <a:bodyPr>
            <a:normAutofit fontScale="92500" lnSpcReduction="10000"/>
          </a:bodyPr>
          <a:lstStyle/>
          <a:p>
            <a:pPr>
              <a:lnSpc>
                <a:spcPct val="110000"/>
              </a:lnSpc>
              <a:spcBef>
                <a:spcPts val="800"/>
              </a:spcBef>
            </a:pPr>
            <a:r>
              <a:rPr lang="en-GB" sz="2800" dirty="0" smtClean="0"/>
              <a:t>Countries have agreed to promote and support them</a:t>
            </a:r>
          </a:p>
          <a:p>
            <a:pPr>
              <a:lnSpc>
                <a:spcPct val="110000"/>
              </a:lnSpc>
              <a:spcBef>
                <a:spcPts val="800"/>
              </a:spcBef>
            </a:pPr>
            <a:r>
              <a:rPr lang="en-GB" sz="2800" dirty="0" smtClean="0"/>
              <a:t>Formulation is (necessarily) general </a:t>
            </a:r>
            <a:r>
              <a:rPr lang="en-GB" sz="2400" dirty="0" smtClean="0"/>
              <a:t>– countries need to decide how to apply them</a:t>
            </a:r>
          </a:p>
          <a:p>
            <a:pPr>
              <a:lnSpc>
                <a:spcPct val="110000"/>
              </a:lnSpc>
              <a:spcBef>
                <a:spcPts val="800"/>
              </a:spcBef>
            </a:pPr>
            <a:r>
              <a:rPr lang="en-GB" sz="2800" dirty="0" smtClean="0"/>
              <a:t>Some concerns that, especially through emphasis on benefits as well as risks, they:</a:t>
            </a:r>
          </a:p>
          <a:p>
            <a:pPr lvl="1">
              <a:lnSpc>
                <a:spcPct val="110000"/>
              </a:lnSpc>
              <a:spcBef>
                <a:spcPts val="800"/>
              </a:spcBef>
            </a:pPr>
            <a:r>
              <a:rPr lang="en-GB" sz="2400" dirty="0" smtClean="0"/>
              <a:t>Broaden the agenda</a:t>
            </a:r>
          </a:p>
          <a:p>
            <a:pPr lvl="1">
              <a:lnSpc>
                <a:spcPct val="110000"/>
              </a:lnSpc>
              <a:spcBef>
                <a:spcPts val="800"/>
              </a:spcBef>
            </a:pPr>
            <a:r>
              <a:rPr lang="en-GB" sz="2400" dirty="0" smtClean="0"/>
              <a:t>Place additional burdens on countries </a:t>
            </a:r>
          </a:p>
          <a:p>
            <a:pPr lvl="1">
              <a:lnSpc>
                <a:spcPct val="110000"/>
              </a:lnSpc>
              <a:spcBef>
                <a:spcPts val="800"/>
              </a:spcBef>
              <a:buNone/>
            </a:pPr>
            <a:endParaRPr lang="en-GB" sz="2400" dirty="0" smtClean="0"/>
          </a:p>
        </p:txBody>
      </p:sp>
      <p:pic>
        <p:nvPicPr>
          <p:cNvPr id="8" name="Picture 4" descr="FAO Masakazu Kashio FO-6793.jpg"/>
          <p:cNvPicPr>
            <a:picLocks noChangeAspect="1"/>
          </p:cNvPicPr>
          <p:nvPr/>
        </p:nvPicPr>
        <p:blipFill>
          <a:blip r:embed="rId3" cstate="print">
            <a:lum bright="26000" contrast="22000"/>
          </a:blip>
          <a:stretch>
            <a:fillRect/>
          </a:stretch>
        </p:blipFill>
        <p:spPr bwMode="auto">
          <a:xfrm>
            <a:off x="5728444" y="1941434"/>
            <a:ext cx="3275856" cy="4713366"/>
          </a:xfrm>
          <a:prstGeom prst="rect">
            <a:avLst/>
          </a:prstGeom>
          <a:noFill/>
          <a:ln w="12700">
            <a:solidFill>
              <a:schemeClr val="tx1">
                <a:lumMod val="50000"/>
                <a:lumOff val="50000"/>
              </a:schemeClr>
            </a:solid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3" name="Straight Connector 1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Title 1"/>
          <p:cNvSpPr>
            <a:spLocks noGrp="1"/>
          </p:cNvSpPr>
          <p:nvPr>
            <p:ph type="title"/>
          </p:nvPr>
        </p:nvSpPr>
        <p:spPr>
          <a:xfrm>
            <a:off x="457200" y="0"/>
            <a:ext cx="8229600" cy="2027238"/>
          </a:xfrm>
        </p:spPr>
        <p:txBody>
          <a:bodyPr>
            <a:noAutofit/>
          </a:bodyPr>
          <a:lstStyle/>
          <a:p>
            <a:pPr>
              <a:defRPr/>
            </a:pPr>
            <a:r>
              <a:rPr lang="en-GB" sz="3200" b="1" dirty="0" smtClean="0"/>
              <a:t>Tanzania</a:t>
            </a:r>
            <a:br>
              <a:rPr lang="en-GB" sz="3200" b="1" dirty="0" smtClean="0"/>
            </a:br>
            <a:r>
              <a:rPr lang="en-GB" sz="3200" b="1" dirty="0" smtClean="0"/>
              <a:t>Natural forest</a:t>
            </a:r>
            <a:br>
              <a:rPr lang="en-GB" sz="3200" b="1" dirty="0" smtClean="0"/>
            </a:br>
            <a:r>
              <a:rPr lang="en-GB" sz="3200" b="1" dirty="0" smtClean="0"/>
              <a:t>estimation</a:t>
            </a:r>
            <a:endParaRPr lang="en-GB" sz="3200" b="1" dirty="0"/>
          </a:p>
        </p:txBody>
      </p:sp>
      <p:sp>
        <p:nvSpPr>
          <p:cNvPr id="41989" name="TextBox 6"/>
          <p:cNvSpPr txBox="1">
            <a:spLocks noChangeArrowheads="1"/>
          </p:cNvSpPr>
          <p:nvPr/>
        </p:nvSpPr>
        <p:spPr bwMode="auto">
          <a:xfrm>
            <a:off x="533400" y="1828800"/>
            <a:ext cx="1828800" cy="369888"/>
          </a:xfrm>
          <a:prstGeom prst="rect">
            <a:avLst/>
          </a:prstGeom>
          <a:noFill/>
          <a:ln w="9525">
            <a:noFill/>
            <a:miter lim="800000"/>
            <a:headEnd/>
            <a:tailEnd/>
          </a:ln>
        </p:spPr>
        <p:txBody>
          <a:bodyPr>
            <a:spAutoFit/>
          </a:bodyPr>
          <a:lstStyle/>
          <a:p>
            <a:endParaRPr lang="en-GB"/>
          </a:p>
        </p:txBody>
      </p:sp>
      <p:sp>
        <p:nvSpPr>
          <p:cNvPr id="41990" name="TextBox 7"/>
          <p:cNvSpPr txBox="1">
            <a:spLocks noChangeArrowheads="1"/>
          </p:cNvSpPr>
          <p:nvPr/>
        </p:nvSpPr>
        <p:spPr bwMode="auto">
          <a:xfrm>
            <a:off x="3657600" y="1981200"/>
            <a:ext cx="1447800" cy="369888"/>
          </a:xfrm>
          <a:prstGeom prst="rect">
            <a:avLst/>
          </a:prstGeom>
          <a:noFill/>
          <a:ln w="9525">
            <a:noFill/>
            <a:miter lim="800000"/>
            <a:headEnd/>
            <a:tailEnd/>
          </a:ln>
        </p:spPr>
        <p:txBody>
          <a:bodyPr>
            <a:spAutoFit/>
          </a:bodyPr>
          <a:lstStyle/>
          <a:p>
            <a:endParaRPr lang="en-GB"/>
          </a:p>
        </p:txBody>
      </p:sp>
      <p:sp>
        <p:nvSpPr>
          <p:cNvPr id="41991" name="TextBox 9"/>
          <p:cNvSpPr txBox="1">
            <a:spLocks noChangeArrowheads="1"/>
          </p:cNvSpPr>
          <p:nvPr/>
        </p:nvSpPr>
        <p:spPr bwMode="auto">
          <a:xfrm>
            <a:off x="5943600" y="0"/>
            <a:ext cx="3200400" cy="2308324"/>
          </a:xfrm>
          <a:prstGeom prst="rect">
            <a:avLst/>
          </a:prstGeom>
          <a:noFill/>
          <a:ln w="9525">
            <a:noFill/>
            <a:miter lim="800000"/>
            <a:headEnd/>
            <a:tailEnd/>
          </a:ln>
        </p:spPr>
        <p:txBody>
          <a:bodyPr wrap="square">
            <a:spAutoFit/>
          </a:bodyPr>
          <a:lstStyle/>
          <a:p>
            <a:r>
              <a:rPr lang="en-US" b="1" dirty="0"/>
              <a:t>National </a:t>
            </a:r>
            <a:r>
              <a:rPr lang="en-US" b="1" dirty="0" smtClean="0"/>
              <a:t>definition </a:t>
            </a:r>
            <a:r>
              <a:rPr lang="en-US" b="1" dirty="0"/>
              <a:t>of </a:t>
            </a:r>
            <a:r>
              <a:rPr lang="en-US" b="1" dirty="0" smtClean="0"/>
              <a:t>forest</a:t>
            </a:r>
            <a:endParaRPr lang="en-US" b="1" dirty="0"/>
          </a:p>
          <a:p>
            <a:r>
              <a:rPr lang="en-US" b="1" dirty="0"/>
              <a:t>(10% canopy </a:t>
            </a:r>
            <a:r>
              <a:rPr lang="en-US" b="1" dirty="0" smtClean="0"/>
              <a:t>cover </a:t>
            </a:r>
            <a:r>
              <a:rPr lang="en-US" b="1" dirty="0"/>
              <a:t>+</a:t>
            </a:r>
            <a:r>
              <a:rPr lang="en-US" b="1" dirty="0">
                <a:solidFill>
                  <a:srgbClr val="FF0000"/>
                </a:solidFill>
              </a:rPr>
              <a:t> 2 </a:t>
            </a:r>
            <a:r>
              <a:rPr lang="en-US" b="1" dirty="0"/>
              <a:t>m height)</a:t>
            </a:r>
          </a:p>
          <a:p>
            <a:pPr>
              <a:buFont typeface="Arial" pitchFamily="34" charset="0"/>
              <a:buChar char="•"/>
            </a:pPr>
            <a:r>
              <a:rPr lang="en-US" dirty="0" err="1"/>
              <a:t>Montane</a:t>
            </a:r>
            <a:r>
              <a:rPr lang="en-US" dirty="0"/>
              <a:t> &amp; lowland forest</a:t>
            </a:r>
          </a:p>
          <a:p>
            <a:pPr>
              <a:buFont typeface="Arial" pitchFamily="34" charset="0"/>
              <a:buChar char="•"/>
            </a:pPr>
            <a:r>
              <a:rPr lang="en-US" dirty="0"/>
              <a:t>Woodland</a:t>
            </a:r>
          </a:p>
          <a:p>
            <a:pPr>
              <a:buFont typeface="Arial" pitchFamily="34" charset="0"/>
              <a:buChar char="•"/>
            </a:pPr>
            <a:r>
              <a:rPr lang="en-US" dirty="0"/>
              <a:t>Mangrove</a:t>
            </a:r>
          </a:p>
          <a:p>
            <a:pPr>
              <a:buFont typeface="Arial" pitchFamily="34" charset="0"/>
              <a:buChar char="•"/>
            </a:pPr>
            <a:r>
              <a:rPr lang="en-US" dirty="0" err="1"/>
              <a:t>Bushland</a:t>
            </a:r>
            <a:r>
              <a:rPr lang="en-US" dirty="0"/>
              <a:t>  (&gt;2m)</a:t>
            </a:r>
          </a:p>
          <a:p>
            <a:pPr>
              <a:buFont typeface="Arial" pitchFamily="34" charset="0"/>
              <a:buChar char="•"/>
            </a:pPr>
            <a:r>
              <a:rPr lang="en-US" dirty="0"/>
              <a:t>Thickets (&gt;2m)</a:t>
            </a:r>
            <a:endParaRPr lang="en-GB" dirty="0"/>
          </a:p>
        </p:txBody>
      </p:sp>
      <p:sp>
        <p:nvSpPr>
          <p:cNvPr id="41992" name="TextBox 10"/>
          <p:cNvSpPr txBox="1">
            <a:spLocks noChangeArrowheads="1"/>
          </p:cNvSpPr>
          <p:nvPr/>
        </p:nvSpPr>
        <p:spPr bwMode="auto">
          <a:xfrm>
            <a:off x="304800" y="274638"/>
            <a:ext cx="2895600" cy="1754326"/>
          </a:xfrm>
          <a:prstGeom prst="rect">
            <a:avLst/>
          </a:prstGeom>
          <a:noFill/>
          <a:ln w="9525">
            <a:noFill/>
            <a:miter lim="800000"/>
            <a:headEnd/>
            <a:tailEnd/>
          </a:ln>
        </p:spPr>
        <p:txBody>
          <a:bodyPr>
            <a:spAutoFit/>
          </a:bodyPr>
          <a:lstStyle/>
          <a:p>
            <a:r>
              <a:rPr lang="en-US" b="1" dirty="0"/>
              <a:t>FAO FRA</a:t>
            </a:r>
          </a:p>
          <a:p>
            <a:r>
              <a:rPr lang="en-US" b="1" dirty="0"/>
              <a:t>(10% canopy </a:t>
            </a:r>
            <a:r>
              <a:rPr lang="en-US" b="1" dirty="0" smtClean="0"/>
              <a:t>cover </a:t>
            </a:r>
            <a:r>
              <a:rPr lang="en-US" b="1" dirty="0"/>
              <a:t>+ </a:t>
            </a:r>
            <a:r>
              <a:rPr lang="en-US" b="1" dirty="0">
                <a:solidFill>
                  <a:srgbClr val="FF0000"/>
                </a:solidFill>
              </a:rPr>
              <a:t>5</a:t>
            </a:r>
            <a:r>
              <a:rPr lang="en-US" b="1" dirty="0"/>
              <a:t> m height)</a:t>
            </a:r>
          </a:p>
          <a:p>
            <a:pPr>
              <a:buFont typeface="Arial" pitchFamily="34" charset="0"/>
              <a:buChar char="•"/>
            </a:pPr>
            <a:r>
              <a:rPr lang="en-US" dirty="0" err="1"/>
              <a:t>Montane</a:t>
            </a:r>
            <a:r>
              <a:rPr lang="en-US" dirty="0"/>
              <a:t> &amp; lowland forest</a:t>
            </a:r>
          </a:p>
          <a:p>
            <a:pPr>
              <a:buFont typeface="Arial" pitchFamily="34" charset="0"/>
              <a:buChar char="•"/>
            </a:pPr>
            <a:r>
              <a:rPr lang="en-US" dirty="0"/>
              <a:t>Woodland</a:t>
            </a:r>
          </a:p>
          <a:p>
            <a:pPr>
              <a:buFont typeface="Arial" pitchFamily="34" charset="0"/>
              <a:buChar char="•"/>
            </a:pPr>
            <a:r>
              <a:rPr lang="en-US" dirty="0"/>
              <a:t>Mangrove</a:t>
            </a:r>
          </a:p>
        </p:txBody>
      </p:sp>
      <p:pic>
        <p:nvPicPr>
          <p:cNvPr id="41993" name="Picture 3" descr="D:\Natural forest2.jpeg"/>
          <p:cNvPicPr>
            <a:picLocks noChangeAspect="1" noChangeArrowheads="1"/>
          </p:cNvPicPr>
          <p:nvPr/>
        </p:nvPicPr>
        <p:blipFill>
          <a:blip r:embed="rId3" cstate="print"/>
          <a:srcRect/>
          <a:stretch>
            <a:fillRect/>
          </a:stretch>
        </p:blipFill>
        <p:spPr bwMode="auto">
          <a:xfrm>
            <a:off x="4572000" y="2225675"/>
            <a:ext cx="4462463" cy="4438650"/>
          </a:xfrm>
          <a:prstGeom prst="rect">
            <a:avLst/>
          </a:prstGeom>
          <a:noFill/>
          <a:ln w="9525">
            <a:noFill/>
            <a:miter lim="800000"/>
            <a:headEnd/>
            <a:tailEnd/>
          </a:ln>
        </p:spPr>
      </p:pic>
      <p:pic>
        <p:nvPicPr>
          <p:cNvPr id="41994" name="Picture 4" descr="D:\Natural forest3.jpeg"/>
          <p:cNvPicPr>
            <a:picLocks noChangeAspect="1" noChangeArrowheads="1"/>
          </p:cNvPicPr>
          <p:nvPr/>
        </p:nvPicPr>
        <p:blipFill>
          <a:blip r:embed="rId4" cstate="print"/>
          <a:srcRect/>
          <a:stretch>
            <a:fillRect/>
          </a:stretch>
        </p:blipFill>
        <p:spPr bwMode="auto">
          <a:xfrm>
            <a:off x="100013" y="2209800"/>
            <a:ext cx="4448175" cy="4454525"/>
          </a:xfrm>
          <a:prstGeom prst="rect">
            <a:avLst/>
          </a:prstGeom>
          <a:noFill/>
          <a:ln w="9525">
            <a:noFill/>
            <a:miter lim="800000"/>
            <a:headEnd/>
            <a:tailEnd/>
          </a:ln>
        </p:spPr>
      </p:pic>
      <p:sp>
        <p:nvSpPr>
          <p:cNvPr id="41995" name="TextShape 7"/>
          <p:cNvSpPr txBox="1">
            <a:spLocks noChangeArrowheads="1"/>
          </p:cNvSpPr>
          <p:nvPr/>
        </p:nvSpPr>
        <p:spPr bwMode="auto">
          <a:xfrm>
            <a:off x="152400" y="6629400"/>
            <a:ext cx="3581400" cy="457200"/>
          </a:xfrm>
          <a:prstGeom prst="rect">
            <a:avLst/>
          </a:prstGeom>
          <a:noFill/>
          <a:ln w="9525">
            <a:noFill/>
            <a:miter lim="800000"/>
            <a:headEnd/>
            <a:tailEnd/>
          </a:ln>
        </p:spPr>
        <p:txBody>
          <a:bodyPr wrap="none" lIns="90000" tIns="45000" rIns="90000" bIns="45000"/>
          <a:lstStyle/>
          <a:p>
            <a:r>
              <a:rPr lang="en-US" sz="1000" b="1"/>
              <a:t>Map source: Derived form landcover classes in </a:t>
            </a:r>
            <a:r>
              <a:rPr lang="en-US" sz="1000"/>
              <a:t>NAFORMA landuse landcover map 2010.</a:t>
            </a:r>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1066800"/>
            <a:ext cx="9144000" cy="685800"/>
          </a:xfrm>
        </p:spPr>
        <p:txBody>
          <a:bodyPr/>
          <a:lstStyle/>
          <a:p>
            <a:pPr eaLnBrk="1" hangingPunct="1"/>
            <a:r>
              <a:rPr lang="en-US" sz="3200" b="1" dirty="0" smtClean="0"/>
              <a:t>Summing up…</a:t>
            </a:r>
          </a:p>
        </p:txBody>
      </p:sp>
      <p:sp>
        <p:nvSpPr>
          <p:cNvPr id="3" name="Content Placeholder 2"/>
          <p:cNvSpPr>
            <a:spLocks noGrp="1"/>
          </p:cNvSpPr>
          <p:nvPr>
            <p:ph idx="1"/>
          </p:nvPr>
        </p:nvSpPr>
        <p:spPr>
          <a:xfrm>
            <a:off x="457200" y="1905000"/>
            <a:ext cx="8229600" cy="4277040"/>
          </a:xfrm>
        </p:spPr>
        <p:txBody>
          <a:bodyPr rtlCol="0">
            <a:noAutofit/>
          </a:bodyPr>
          <a:lstStyle/>
          <a:p>
            <a:pPr marL="176213" indent="-176213">
              <a:lnSpc>
                <a:spcPct val="90000"/>
              </a:lnSpc>
              <a:spcBef>
                <a:spcPts val="400"/>
              </a:spcBef>
              <a:spcAft>
                <a:spcPts val="1000"/>
              </a:spcAft>
              <a:defRPr/>
            </a:pPr>
            <a:r>
              <a:rPr lang="en-US" sz="2400" dirty="0" smtClean="0"/>
              <a:t>Countries carrying out REDD+ will need to develop a country approach to safeguards consistent with UNFCCC guidance and that satisfies all of the country’s priorities</a:t>
            </a:r>
          </a:p>
          <a:p>
            <a:pPr marL="176213" indent="-176213">
              <a:lnSpc>
                <a:spcPct val="90000"/>
              </a:lnSpc>
              <a:spcBef>
                <a:spcPts val="400"/>
              </a:spcBef>
              <a:spcAft>
                <a:spcPts val="1000"/>
              </a:spcAft>
              <a:defRPr/>
            </a:pPr>
            <a:r>
              <a:rPr lang="en-US" sz="2400" dirty="0" smtClean="0"/>
              <a:t>The </a:t>
            </a:r>
            <a:r>
              <a:rPr lang="en-US" sz="2400" dirty="0" smtClean="0"/>
              <a:t>UN-REDD </a:t>
            </a:r>
            <a:r>
              <a:rPr lang="en-US" sz="2400" dirty="0" err="1" smtClean="0"/>
              <a:t>Programme</a:t>
            </a:r>
            <a:r>
              <a:rPr lang="en-US" sz="2400" dirty="0" smtClean="0"/>
              <a:t> has developed general guidance for creating country approaches</a:t>
            </a:r>
          </a:p>
          <a:p>
            <a:pPr marL="176213" indent="-176213">
              <a:lnSpc>
                <a:spcPct val="90000"/>
              </a:lnSpc>
              <a:spcBef>
                <a:spcPts val="400"/>
              </a:spcBef>
              <a:spcAft>
                <a:spcPts val="1000"/>
              </a:spcAft>
              <a:defRPr/>
            </a:pPr>
            <a:r>
              <a:rPr lang="en-US" sz="2400" dirty="0" smtClean="0"/>
              <a:t>For </a:t>
            </a:r>
            <a:r>
              <a:rPr lang="en-US" sz="2400" dirty="0" smtClean="0"/>
              <a:t>each of these steps, tools and approaches have been developed, which are available to all countries online</a:t>
            </a:r>
          </a:p>
          <a:p>
            <a:pPr marL="176213" indent="-176213">
              <a:lnSpc>
                <a:spcPct val="90000"/>
              </a:lnSpc>
              <a:spcBef>
                <a:spcPts val="400"/>
              </a:spcBef>
              <a:spcAft>
                <a:spcPts val="1000"/>
              </a:spcAft>
              <a:defRPr/>
            </a:pPr>
            <a:r>
              <a:rPr lang="en-US" sz="2400" dirty="0" smtClean="0">
                <a:solidFill>
                  <a:schemeClr val="tx1">
                    <a:lumMod val="85000"/>
                    <a:lumOff val="15000"/>
                  </a:schemeClr>
                </a:solidFill>
              </a:rPr>
              <a:t>Partner </a:t>
            </a:r>
            <a:r>
              <a:rPr lang="en-US" sz="2400" dirty="0" smtClean="0">
                <a:solidFill>
                  <a:schemeClr val="tx1">
                    <a:lumMod val="85000"/>
                    <a:lumOff val="15000"/>
                  </a:schemeClr>
                </a:solidFill>
              </a:rPr>
              <a:t>countries to the UN-REDD </a:t>
            </a:r>
            <a:r>
              <a:rPr lang="en-US" sz="2400" dirty="0" err="1" smtClean="0">
                <a:solidFill>
                  <a:schemeClr val="tx1">
                    <a:lumMod val="85000"/>
                    <a:lumOff val="15000"/>
                  </a:schemeClr>
                </a:solidFill>
              </a:rPr>
              <a:t>Programme</a:t>
            </a:r>
            <a:r>
              <a:rPr lang="en-US" sz="2400" dirty="0" smtClean="0">
                <a:solidFill>
                  <a:schemeClr val="tx1">
                    <a:lumMod val="85000"/>
                    <a:lumOff val="15000"/>
                  </a:schemeClr>
                </a:solidFill>
              </a:rPr>
              <a:t> can also receive financial and technical support on REDD+ safeguards and multiple </a:t>
            </a:r>
            <a:r>
              <a:rPr lang="en-US" sz="2400" dirty="0" smtClean="0">
                <a:solidFill>
                  <a:schemeClr val="tx1">
                    <a:lumMod val="85000"/>
                    <a:lumOff val="15000"/>
                  </a:schemeClr>
                </a:solidFill>
              </a:rPr>
              <a:t>benefits</a:t>
            </a:r>
            <a:endParaRPr lang="en-US" sz="2400" dirty="0" smtClean="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0" y="1371600"/>
            <a:ext cx="9144000" cy="3581400"/>
          </a:xfrm>
        </p:spPr>
        <p:txBody>
          <a:bodyPr/>
          <a:lstStyle/>
          <a:p>
            <a:endParaRPr lang="en-US" b="1" dirty="0" smtClean="0">
              <a:solidFill>
                <a:schemeClr val="tx1"/>
              </a:solidFill>
              <a:latin typeface="Frutiger Linotype" pitchFamily="34" charset="0"/>
            </a:endParaRPr>
          </a:p>
          <a:p>
            <a:r>
              <a:rPr lang="en-US" sz="2400" dirty="0" smtClean="0">
                <a:solidFill>
                  <a:schemeClr val="tx1"/>
                </a:solidFill>
                <a:latin typeface="Helvetica" pitchFamily="34" charset="0"/>
              </a:rPr>
              <a:t>Valerie Kapos</a:t>
            </a:r>
            <a:endParaRPr lang="en-US" sz="1600" dirty="0" smtClean="0">
              <a:solidFill>
                <a:schemeClr val="tx1"/>
              </a:solidFill>
              <a:latin typeface="Helvetica" pitchFamily="34" charset="0"/>
            </a:endParaRPr>
          </a:p>
          <a:p>
            <a:endParaRPr lang="en-US" sz="1600" dirty="0" smtClean="0">
              <a:solidFill>
                <a:schemeClr val="tx1"/>
              </a:solidFill>
              <a:latin typeface="Helvetica" pitchFamily="34" charset="0"/>
            </a:endParaRPr>
          </a:p>
          <a:p>
            <a:r>
              <a:rPr lang="en-US" sz="2400" dirty="0" smtClean="0">
                <a:solidFill>
                  <a:schemeClr val="tx1"/>
                </a:solidFill>
                <a:latin typeface="Helvetica" pitchFamily="34" charset="0"/>
                <a:hlinkClick r:id="rId2"/>
              </a:rPr>
              <a:t>val.kapos@unep-wcmc.org</a:t>
            </a:r>
            <a:r>
              <a:rPr lang="en-US" sz="2400" dirty="0" smtClean="0">
                <a:solidFill>
                  <a:schemeClr val="tx1"/>
                </a:solidFill>
                <a:latin typeface="Helvetica" pitchFamily="34" charset="0"/>
              </a:rPr>
              <a:t> </a:t>
            </a:r>
            <a:endParaRPr lang="en-US" sz="1800" dirty="0" smtClean="0">
              <a:solidFill>
                <a:schemeClr val="tx1"/>
              </a:solidFill>
              <a:latin typeface="Helvetica" pitchFamily="34" charset="0"/>
            </a:endParaRPr>
          </a:p>
          <a:p>
            <a:endParaRPr lang="en-US" sz="1800" b="1" dirty="0" smtClean="0">
              <a:solidFill>
                <a:schemeClr val="tx1"/>
              </a:solidFill>
              <a:latin typeface="Helvetica" pitchFamily="34" charset="0"/>
            </a:endParaRPr>
          </a:p>
          <a:p>
            <a:r>
              <a:rPr lang="en-US" sz="3600" b="1" dirty="0" smtClean="0">
                <a:solidFill>
                  <a:schemeClr val="tx1"/>
                </a:solidFill>
                <a:latin typeface="Helvetica" pitchFamily="34" charset="0"/>
              </a:rPr>
              <a:t>Thank You</a:t>
            </a:r>
          </a:p>
          <a:p>
            <a:r>
              <a:rPr lang="en-US" sz="1600" dirty="0" smtClean="0">
                <a:latin typeface="Helvetica" pitchFamily="34" charset="0"/>
                <a:hlinkClick r:id="rId3"/>
              </a:rPr>
              <a:t/>
            </a:r>
            <a:br>
              <a:rPr lang="en-US" sz="1600" dirty="0" smtClean="0">
                <a:latin typeface="Helvetica" pitchFamily="34" charset="0"/>
                <a:hlinkClick r:id="rId3"/>
              </a:rPr>
            </a:br>
            <a:r>
              <a:rPr lang="en-US" sz="1600" dirty="0" smtClean="0">
                <a:solidFill>
                  <a:schemeClr val="tx1"/>
                </a:solidFill>
                <a:latin typeface="Helvetica" pitchFamily="34" charset="0"/>
              </a:rPr>
              <a:t>Website: </a:t>
            </a:r>
            <a:r>
              <a:rPr lang="en-US" sz="1600" dirty="0" smtClean="0">
                <a:latin typeface="Helvetica" pitchFamily="34" charset="0"/>
                <a:hlinkClick r:id="rId3"/>
              </a:rPr>
              <a:t>http://www.un-redd.org</a:t>
            </a:r>
            <a:endParaRPr lang="en-US" sz="1600" dirty="0">
              <a:solidFill>
                <a:schemeClr val="tx1"/>
              </a:solidFill>
              <a:latin typeface="Helvetica" pitchFamily="34" charset="0"/>
            </a:endParaRPr>
          </a:p>
        </p:txBody>
      </p:sp>
    </p:spTree>
    <p:extLst>
      <p:ext uri="{BB962C8B-B14F-4D97-AF65-F5344CB8AC3E}">
        <p14:creationId xmlns="" xmlns:p14="http://schemas.microsoft.com/office/powerpoint/2010/main" val="3820272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867400"/>
            <a:ext cx="9144000" cy="99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0" y="1066800"/>
            <a:ext cx="9144000" cy="99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752600" y="762000"/>
            <a:ext cx="5638800" cy="1143000"/>
          </a:xfrm>
        </p:spPr>
        <p:txBody>
          <a:bodyPr>
            <a:normAutofit fontScale="90000"/>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3600" b="1" dirty="0" smtClean="0"/>
              <a:t>Cancun safeguards </a:t>
            </a:r>
            <a:br>
              <a:rPr lang="en-US" sz="3600" b="1" dirty="0" smtClean="0"/>
            </a:br>
            <a:r>
              <a:rPr lang="en-US" sz="3600" b="1" dirty="0" smtClean="0"/>
              <a:t>(2010)</a:t>
            </a:r>
          </a:p>
        </p:txBody>
      </p:sp>
      <p:sp>
        <p:nvSpPr>
          <p:cNvPr id="11" name="Rectangle 2"/>
          <p:cNvSpPr>
            <a:spLocks noChangeArrowheads="1"/>
          </p:cNvSpPr>
          <p:nvPr/>
        </p:nvSpPr>
        <p:spPr bwMode="auto">
          <a:xfrm>
            <a:off x="352425" y="1800225"/>
            <a:ext cx="8439150" cy="4038600"/>
          </a:xfrm>
          <a:prstGeom prst="rect">
            <a:avLst/>
          </a:prstGeom>
          <a:noFill/>
          <a:ln w="9525">
            <a:noFill/>
            <a:round/>
            <a:headEnd/>
            <a:tailEnd/>
          </a:ln>
        </p:spPr>
        <p:txBody>
          <a:bodyPr lIns="90000" tIns="46800" rIns="90000" bIns="46800"/>
          <a:lstStyle/>
          <a:p>
            <a:pPr>
              <a:spcBef>
                <a:spcPts val="9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i="1" dirty="0">
                <a:solidFill>
                  <a:srgbClr val="000000"/>
                </a:solidFill>
                <a:latin typeface="Calibri" pitchFamily="34" charset="0"/>
                <a:cs typeface="Calibri" pitchFamily="34" charset="0"/>
              </a:rPr>
              <a:t>Including:</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rgbClr val="000000"/>
                </a:solidFill>
                <a:latin typeface="Calibri" pitchFamily="34" charset="0"/>
                <a:cs typeface="Calibri" pitchFamily="34" charset="0"/>
              </a:rPr>
              <a:t>	“[REDD+] Actions are consistent with the</a:t>
            </a:r>
            <a:r>
              <a:rPr lang="en-GB" sz="2800" dirty="0">
                <a:solidFill>
                  <a:schemeClr val="accent1">
                    <a:lumMod val="75000"/>
                  </a:schemeClr>
                </a:solidFill>
                <a:latin typeface="Calibri" pitchFamily="34" charset="0"/>
                <a:cs typeface="Calibri" pitchFamily="34" charset="0"/>
              </a:rPr>
              <a:t> conservation of natural forests and biological diversity</a:t>
            </a:r>
            <a:r>
              <a:rPr lang="en-GB" sz="2800" dirty="0">
                <a:solidFill>
                  <a:srgbClr val="000000"/>
                </a:solidFill>
                <a:latin typeface="Calibri" pitchFamily="34" charset="0"/>
                <a:cs typeface="Calibri" pitchFamily="34" charset="0"/>
              </a:rPr>
              <a:t>, ensuring that actions referred to in paragraph 70 of this decision are </a:t>
            </a:r>
            <a:r>
              <a:rPr lang="en-GB" sz="2800" dirty="0">
                <a:solidFill>
                  <a:schemeClr val="accent1">
                    <a:lumMod val="75000"/>
                  </a:schemeClr>
                </a:solidFill>
                <a:latin typeface="Calibri" pitchFamily="34" charset="0"/>
                <a:cs typeface="Calibri" pitchFamily="34" charset="0"/>
              </a:rPr>
              <a:t>not used for the conversion of natural forests</a:t>
            </a:r>
            <a:r>
              <a:rPr lang="en-GB" sz="2800" dirty="0">
                <a:solidFill>
                  <a:srgbClr val="000000"/>
                </a:solidFill>
                <a:latin typeface="Calibri" pitchFamily="34" charset="0"/>
                <a:cs typeface="Calibri" pitchFamily="34" charset="0"/>
              </a:rPr>
              <a:t>, but are instead used to </a:t>
            </a:r>
            <a:r>
              <a:rPr lang="en-GB" sz="2800" dirty="0">
                <a:solidFill>
                  <a:schemeClr val="accent1">
                    <a:lumMod val="75000"/>
                  </a:schemeClr>
                </a:solidFill>
                <a:latin typeface="Calibri" pitchFamily="34" charset="0"/>
                <a:cs typeface="Calibri" pitchFamily="34" charset="0"/>
              </a:rPr>
              <a:t>incentivize the protection and conservation of natural forests and their ecosystem services</a:t>
            </a:r>
            <a:r>
              <a:rPr lang="en-GB" sz="2800" dirty="0">
                <a:solidFill>
                  <a:srgbClr val="000000"/>
                </a:solidFill>
                <a:latin typeface="Calibri" pitchFamily="34" charset="0"/>
                <a:cs typeface="Calibri" pitchFamily="34" charset="0"/>
              </a:rPr>
              <a:t>, and to </a:t>
            </a:r>
            <a:r>
              <a:rPr lang="en-GB" sz="2800" dirty="0">
                <a:solidFill>
                  <a:schemeClr val="accent1">
                    <a:lumMod val="75000"/>
                  </a:schemeClr>
                </a:solidFill>
                <a:latin typeface="Calibri" pitchFamily="34" charset="0"/>
                <a:cs typeface="Calibri" pitchFamily="34" charset="0"/>
              </a:rPr>
              <a:t>enhance other social and environmental benefits</a:t>
            </a:r>
            <a:r>
              <a:rPr lang="en-GB" sz="2800" dirty="0">
                <a:latin typeface="Calibri" pitchFamily="34" charset="0"/>
                <a:cs typeface="Calibri" pitchFamily="34" charset="0"/>
              </a:rPr>
              <a: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800" dirty="0">
              <a:solidFill>
                <a:srgbClr val="00AE00"/>
              </a:solidFill>
              <a:latin typeface="Calibri" pitchFamily="34" charset="0"/>
              <a:cs typeface="Calibri" pitchFamily="34"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000000"/>
                </a:solidFill>
                <a:latin typeface="Calibri" pitchFamily="34" charset="0"/>
                <a:cs typeface="Calibri" pitchFamily="34" charset="0"/>
              </a:rPr>
              <a:t>Cancun Agreements:</a:t>
            </a:r>
            <a:br>
              <a:rPr lang="en-GB" sz="2000" dirty="0">
                <a:solidFill>
                  <a:srgbClr val="000000"/>
                </a:solidFill>
                <a:latin typeface="Calibri" pitchFamily="34" charset="0"/>
                <a:cs typeface="Calibri" pitchFamily="34" charset="0"/>
              </a:rPr>
            </a:br>
            <a:r>
              <a:rPr lang="en-GB" sz="2000" dirty="0">
                <a:solidFill>
                  <a:srgbClr val="000000"/>
                </a:solidFill>
                <a:latin typeface="Calibri" pitchFamily="34" charset="0"/>
                <a:cs typeface="Calibri" pitchFamily="34" charset="0"/>
              </a:rPr>
              <a:t>FCCC/CP/2010/7/Add.1 Appendix 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524000" y="533400"/>
            <a:ext cx="6096000" cy="1219200"/>
          </a:xfrm>
        </p:spPr>
        <p:txBody>
          <a:bodyPr>
            <a:normAutofit/>
          </a:bodyPr>
          <a:lstStyle/>
          <a:p>
            <a:pPr eaLnBrk="1" hangingPunct="1"/>
            <a:r>
              <a:rPr lang="en-GB" sz="3600" b="1" dirty="0" smtClean="0"/>
              <a:t>The UN-REDD Programme</a:t>
            </a:r>
          </a:p>
        </p:txBody>
      </p:sp>
      <p:sp>
        <p:nvSpPr>
          <p:cNvPr id="3076" name="Footer Placeholder 3"/>
          <p:cNvSpPr>
            <a:spLocks noGrp="1"/>
          </p:cNvSpPr>
          <p:nvPr>
            <p:ph type="ftr" sz="quarter" idx="10"/>
          </p:nvPr>
        </p:nvSpPr>
        <p:spPr>
          <a:noFill/>
        </p:spPr>
        <p:txBody>
          <a:bodyPr/>
          <a:lstStyle/>
          <a:p>
            <a:fld id="{3D7359D0-171D-4024-BD85-573CC93F7720}" type="slidenum">
              <a:rPr lang="en-US" smtClean="0"/>
              <a:pPr/>
              <a:t>6</a:t>
            </a:fld>
            <a:r>
              <a:rPr lang="en-US" dirty="0" smtClean="0"/>
              <a:t> </a:t>
            </a:r>
            <a:r>
              <a:rPr lang="en-GB" dirty="0" smtClean="0"/>
              <a:t> </a:t>
            </a:r>
          </a:p>
        </p:txBody>
      </p:sp>
      <p:sp>
        <p:nvSpPr>
          <p:cNvPr id="4" name="Content Placeholder 3"/>
          <p:cNvSpPr>
            <a:spLocks noGrp="1"/>
          </p:cNvSpPr>
          <p:nvPr>
            <p:ph sz="half" idx="4294967295"/>
          </p:nvPr>
        </p:nvSpPr>
        <p:spPr>
          <a:xfrm>
            <a:off x="800100" y="1595183"/>
            <a:ext cx="7543800" cy="4760913"/>
          </a:xfrm>
          <a:prstGeom prst="rect">
            <a:avLst/>
          </a:prstGeom>
        </p:spPr>
        <p:txBody>
          <a:bodyPr>
            <a:normAutofit/>
          </a:bodyPr>
          <a:lstStyle/>
          <a:p>
            <a:pPr>
              <a:spcBef>
                <a:spcPts val="300"/>
              </a:spcBef>
              <a:defRPr/>
            </a:pPr>
            <a:r>
              <a:rPr lang="en-GB" sz="2800" dirty="0" smtClean="0"/>
              <a:t>United Nations collaborative initiative on Reducing Emissions from Deforestation and forest Degradation in </a:t>
            </a:r>
            <a:r>
              <a:rPr lang="en-GB" sz="2800" u="sng" dirty="0" smtClean="0"/>
              <a:t>developing countries </a:t>
            </a:r>
          </a:p>
          <a:p>
            <a:pPr>
              <a:spcBef>
                <a:spcPts val="300"/>
              </a:spcBef>
              <a:defRPr/>
            </a:pPr>
            <a:r>
              <a:rPr lang="en-GB" sz="2800" dirty="0" smtClean="0"/>
              <a:t>UNDP, UNEP, FAO</a:t>
            </a:r>
          </a:p>
          <a:p>
            <a:pPr>
              <a:spcBef>
                <a:spcPts val="300"/>
              </a:spcBef>
              <a:defRPr/>
            </a:pPr>
            <a:r>
              <a:rPr lang="en-GB" sz="2800" dirty="0" smtClean="0"/>
              <a:t>Supports nationally-led REDD+ processes </a:t>
            </a:r>
          </a:p>
          <a:p>
            <a:pPr>
              <a:spcBef>
                <a:spcPts val="300"/>
              </a:spcBef>
              <a:defRPr/>
            </a:pPr>
            <a:r>
              <a:rPr lang="en-GB" sz="2800" dirty="0" smtClean="0"/>
              <a:t>46 Partner countries, supported through:</a:t>
            </a:r>
          </a:p>
          <a:p>
            <a:pPr lvl="1">
              <a:spcBef>
                <a:spcPts val="300"/>
              </a:spcBef>
              <a:defRPr/>
            </a:pPr>
            <a:r>
              <a:rPr lang="en-GB" sz="2400" dirty="0" smtClean="0"/>
              <a:t>Direct support to implementation of national programmes</a:t>
            </a:r>
          </a:p>
          <a:p>
            <a:pPr lvl="1">
              <a:spcBef>
                <a:spcPts val="300"/>
              </a:spcBef>
              <a:defRPr/>
            </a:pPr>
            <a:r>
              <a:rPr lang="en-GB" sz="2400" dirty="0" smtClean="0"/>
              <a:t> Developing common approaches, analyses, methodologies, tools, data and best practices </a:t>
            </a:r>
          </a:p>
          <a:p>
            <a:pPr>
              <a:spcBef>
                <a:spcPts val="300"/>
              </a:spcBef>
            </a:pPr>
            <a:endParaRPr lang="en-GB" sz="2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0" y="5867400"/>
            <a:ext cx="9144000" cy="99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616968"/>
            <a:ext cx="9144000" cy="685800"/>
          </a:xfrm>
        </p:spPr>
        <p:txBody>
          <a:bodyPr>
            <a:normAutofit/>
          </a:bodyPr>
          <a:lstStyle/>
          <a:p>
            <a:r>
              <a:rPr lang="en-GB" sz="3200" b="1" dirty="0" smtClean="0"/>
              <a:t>UN-REDD Programme</a:t>
            </a:r>
            <a:endParaRPr lang="en-US" sz="3200" b="1" dirty="0"/>
          </a:p>
        </p:txBody>
      </p:sp>
      <p:sp>
        <p:nvSpPr>
          <p:cNvPr id="3" name="Content Placeholder 2"/>
          <p:cNvSpPr>
            <a:spLocks noGrp="1"/>
          </p:cNvSpPr>
          <p:nvPr>
            <p:ph idx="1"/>
          </p:nvPr>
        </p:nvSpPr>
        <p:spPr>
          <a:xfrm>
            <a:off x="457200" y="1322436"/>
            <a:ext cx="8229600" cy="2209800"/>
          </a:xfrm>
        </p:spPr>
        <p:txBody>
          <a:bodyPr>
            <a:normAutofit/>
          </a:bodyPr>
          <a:lstStyle/>
          <a:p>
            <a:pPr>
              <a:spcBef>
                <a:spcPts val="0"/>
              </a:spcBef>
              <a:buNone/>
            </a:pPr>
            <a:r>
              <a:rPr lang="en-GB" sz="2200" dirty="0" smtClean="0"/>
              <a:t>UN collaborative initiative (FAO, UNDP, UNEP) supporting nationally-</a:t>
            </a:r>
          </a:p>
          <a:p>
            <a:pPr>
              <a:spcBef>
                <a:spcPts val="0"/>
              </a:spcBef>
              <a:buNone/>
            </a:pPr>
            <a:r>
              <a:rPr lang="en-GB" sz="2200" dirty="0" smtClean="0"/>
              <a:t>led REDD+ readiness processes in 47 countries:</a:t>
            </a:r>
          </a:p>
          <a:p>
            <a:pPr lvl="1">
              <a:spcBef>
                <a:spcPts val="0"/>
              </a:spcBef>
            </a:pPr>
            <a:r>
              <a:rPr lang="en-GB" sz="2000" dirty="0" smtClean="0"/>
              <a:t>Design and implementation of UN-REDD National Programmes (16 countries)</a:t>
            </a:r>
          </a:p>
          <a:p>
            <a:pPr lvl="1">
              <a:spcBef>
                <a:spcPts val="0"/>
              </a:spcBef>
            </a:pPr>
            <a:r>
              <a:rPr lang="en-GB" sz="2000" dirty="0" smtClean="0"/>
              <a:t>Targeted support for partner countries</a:t>
            </a:r>
          </a:p>
          <a:p>
            <a:pPr>
              <a:spcBef>
                <a:spcPts val="400"/>
              </a:spcBef>
              <a:buNone/>
            </a:pPr>
            <a:r>
              <a:rPr lang="en-US" sz="1800" dirty="0" smtClean="0">
                <a:solidFill>
                  <a:schemeClr val="tx1">
                    <a:lumMod val="85000"/>
                    <a:lumOff val="15000"/>
                  </a:schemeClr>
                </a:solidFill>
                <a:latin typeface="Calibri" pitchFamily="34" charset="0"/>
              </a:rPr>
              <a:t> </a:t>
            </a:r>
            <a:endParaRPr lang="en-US" sz="1800" dirty="0">
              <a:solidFill>
                <a:schemeClr val="tx1">
                  <a:lumMod val="85000"/>
                  <a:lumOff val="15000"/>
                </a:schemeClr>
              </a:solidFill>
              <a:latin typeface="Calibri" pitchFamily="34" charset="0"/>
            </a:endParaRPr>
          </a:p>
          <a:p>
            <a:pPr>
              <a:spcBef>
                <a:spcPts val="400"/>
              </a:spcBef>
            </a:pPr>
            <a:endParaRPr lang="en-US" sz="1800" dirty="0">
              <a:solidFill>
                <a:schemeClr val="tx1">
                  <a:lumMod val="85000"/>
                  <a:lumOff val="15000"/>
                </a:schemeClr>
              </a:solidFill>
              <a:latin typeface="Calibri" pitchFamily="34" charset="0"/>
            </a:endParaRPr>
          </a:p>
        </p:txBody>
      </p:sp>
      <p:pic>
        <p:nvPicPr>
          <p:cNvPr id="4" name="Picture 3" descr="website-map---updated-November-2012-3.jpg"/>
          <p:cNvPicPr>
            <a:picLocks noChangeAspect="1"/>
          </p:cNvPicPr>
          <p:nvPr/>
        </p:nvPicPr>
        <p:blipFill>
          <a:blip r:embed="rId3" cstate="print"/>
          <a:stretch>
            <a:fillRect/>
          </a:stretch>
        </p:blipFill>
        <p:spPr>
          <a:xfrm>
            <a:off x="1143000" y="3048000"/>
            <a:ext cx="6830678" cy="3810000"/>
          </a:xfrm>
          <a:prstGeom prst="rect">
            <a:avLst/>
          </a:prstGeom>
        </p:spPr>
      </p:pic>
    </p:spTree>
    <p:extLst>
      <p:ext uri="{BB962C8B-B14F-4D97-AF65-F5344CB8AC3E}">
        <p14:creationId xmlns:p14="http://schemas.microsoft.com/office/powerpoint/2010/main" xmlns="" val="3516023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622316"/>
            <a:ext cx="7391400" cy="4495800"/>
          </a:xfrm>
          <a:ln>
            <a:noFill/>
          </a:ln>
        </p:spPr>
        <p:txBody>
          <a:bodyPr>
            <a:noAutofit/>
          </a:bodyPr>
          <a:lstStyle/>
          <a:p>
            <a:pPr lvl="1" indent="-742950">
              <a:spcBef>
                <a:spcPts val="0"/>
              </a:spcBef>
              <a:buNone/>
            </a:pPr>
            <a:r>
              <a:rPr lang="en-GB" sz="2200" dirty="0" smtClean="0"/>
              <a:t>Global work on common approaches, analyses, methodologies,</a:t>
            </a:r>
          </a:p>
          <a:p>
            <a:pPr lvl="1" indent="-742950">
              <a:spcBef>
                <a:spcPts val="0"/>
              </a:spcBef>
              <a:buNone/>
            </a:pPr>
            <a:r>
              <a:rPr lang="en-GB" sz="2200" dirty="0" smtClean="0"/>
              <a:t>tools, data and best practices:</a:t>
            </a:r>
          </a:p>
          <a:p>
            <a:r>
              <a:rPr lang="en-GB" sz="2200" dirty="0" smtClean="0"/>
              <a:t>MRV and monitoring</a:t>
            </a:r>
          </a:p>
          <a:p>
            <a:r>
              <a:rPr lang="en-GB" sz="2200" dirty="0" smtClean="0"/>
              <a:t>National governance systems</a:t>
            </a:r>
          </a:p>
          <a:p>
            <a:r>
              <a:rPr lang="en-GB" sz="2200" dirty="0" smtClean="0"/>
              <a:t>Accountable management of REDD+ funding</a:t>
            </a:r>
          </a:p>
          <a:p>
            <a:r>
              <a:rPr lang="en-GB" sz="2200" dirty="0" smtClean="0"/>
              <a:t>Participatory decision making, strategy development and implementation</a:t>
            </a:r>
          </a:p>
          <a:p>
            <a:r>
              <a:rPr lang="en-GB" sz="2200" b="1" dirty="0" smtClean="0"/>
              <a:t>Safeguards</a:t>
            </a:r>
            <a:r>
              <a:rPr lang="en-GB" sz="2200" dirty="0" smtClean="0"/>
              <a:t> and multiple benefits</a:t>
            </a:r>
          </a:p>
          <a:p>
            <a:r>
              <a:rPr lang="en-GB" sz="2200" dirty="0" smtClean="0"/>
              <a:t>Green economy and REDD+</a:t>
            </a:r>
          </a:p>
          <a:p>
            <a:r>
              <a:rPr lang="en-GB" sz="2200" dirty="0" smtClean="0"/>
              <a:t>Knowledge management</a:t>
            </a:r>
          </a:p>
        </p:txBody>
      </p:sp>
      <p:sp>
        <p:nvSpPr>
          <p:cNvPr id="9" name="Rectangle 8"/>
          <p:cNvSpPr/>
          <p:nvPr/>
        </p:nvSpPr>
        <p:spPr>
          <a:xfrm>
            <a:off x="0" y="855396"/>
            <a:ext cx="9144000" cy="584775"/>
          </a:xfrm>
          <a:prstGeom prst="rect">
            <a:avLst/>
          </a:prstGeom>
        </p:spPr>
        <p:txBody>
          <a:bodyPr wrap="square">
            <a:spAutoFit/>
          </a:bodyPr>
          <a:lstStyle/>
          <a:p>
            <a:pPr algn="ctr"/>
            <a:r>
              <a:rPr lang="en-GB" sz="3200" b="1" dirty="0" smtClean="0"/>
              <a:t>UN-REDD Global Work Areas</a:t>
            </a:r>
            <a:endParaRPr lang="en-US" sz="3200" b="1" dirty="0"/>
          </a:p>
        </p:txBody>
      </p:sp>
    </p:spTree>
    <p:extLst>
      <p:ext uri="{BB962C8B-B14F-4D97-AF65-F5344CB8AC3E}">
        <p14:creationId xmlns:p14="http://schemas.microsoft.com/office/powerpoint/2010/main" xmlns="" val="343905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221648"/>
            <a:ext cx="8229600" cy="960438"/>
          </a:xfrm>
        </p:spPr>
        <p:txBody>
          <a:bodyPr>
            <a:normAutofit/>
          </a:bodyPr>
          <a:lstStyle/>
          <a:p>
            <a:r>
              <a:rPr lang="en-US" sz="3200" b="1" dirty="0" smtClean="0"/>
              <a:t>Objectives of UN-REDD Work on Safeguards</a:t>
            </a:r>
            <a:endParaRPr lang="en-GB" sz="3200" dirty="0"/>
          </a:p>
        </p:txBody>
      </p:sp>
      <p:sp>
        <p:nvSpPr>
          <p:cNvPr id="8" name="Content Placeholder 7"/>
          <p:cNvSpPr>
            <a:spLocks noGrp="1"/>
          </p:cNvSpPr>
          <p:nvPr>
            <p:ph idx="1"/>
          </p:nvPr>
        </p:nvSpPr>
        <p:spPr>
          <a:xfrm>
            <a:off x="457200" y="1752600"/>
            <a:ext cx="8229600" cy="4373563"/>
          </a:xfrm>
        </p:spPr>
        <p:txBody>
          <a:bodyPr>
            <a:normAutofit/>
          </a:bodyPr>
          <a:lstStyle/>
          <a:p>
            <a:pPr>
              <a:buNone/>
              <a:defRPr/>
            </a:pPr>
            <a:endParaRPr lang="en-US" sz="2800" dirty="0" smtClean="0">
              <a:ea typeface="ＭＳ Ｐゴシック" charset="-128"/>
            </a:endParaRPr>
          </a:p>
          <a:p>
            <a:pPr marL="457200" indent="-457200">
              <a:buFont typeface="+mj-lt"/>
              <a:buAutoNum type="arabicPeriod"/>
              <a:defRPr/>
            </a:pPr>
            <a:r>
              <a:rPr lang="en-GB" sz="2800" dirty="0" smtClean="0">
                <a:ea typeface="ＭＳ Ｐゴシック" charset="-128"/>
              </a:rPr>
              <a:t>To address social and environmental issues in UN-REDD National Programmes and other UN-REDD funded activities</a:t>
            </a:r>
          </a:p>
          <a:p>
            <a:pPr marL="457200" indent="-457200">
              <a:buFont typeface="+mj-lt"/>
              <a:buAutoNum type="arabicPeriod"/>
              <a:defRPr/>
            </a:pPr>
            <a:r>
              <a:rPr lang="en-GB" sz="2800" dirty="0" smtClean="0">
                <a:ea typeface="ＭＳ Ｐゴシック" charset="-128"/>
              </a:rPr>
              <a:t>To support countries in developing country approaches to safeguards in line with the </a:t>
            </a:r>
            <a:r>
              <a:rPr lang="en-GB" sz="2800" dirty="0" smtClean="0">
                <a:ea typeface="ＭＳ Ｐゴシック" charset="-128"/>
              </a:rPr>
              <a:t>UNFCCC</a:t>
            </a:r>
            <a:endParaRPr lang="en-GB" sz="2800" dirty="0" smtClean="0">
              <a:ea typeface="ＭＳ Ｐゴシック" charset="-128"/>
            </a:endParaRPr>
          </a:p>
        </p:txBody>
      </p:sp>
    </p:spTree>
    <p:extLst>
      <p:ext uri="{BB962C8B-B14F-4D97-AF65-F5344CB8AC3E}">
        <p14:creationId xmlns:p14="http://schemas.microsoft.com/office/powerpoint/2010/main" xmlns="" val="3549996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14622</TotalTime>
  <Words>2259</Words>
  <Application>Microsoft Office PowerPoint</Application>
  <PresentationFormat>On-screen Show (4:3)</PresentationFormat>
  <Paragraphs>333</Paragraphs>
  <Slides>42</Slides>
  <Notes>26</Notes>
  <HiddenSlides>8</HiddenSlides>
  <MMClips>0</MMClips>
  <ScaleCrop>false</ScaleCrop>
  <HeadingPairs>
    <vt:vector size="4" baseType="variant">
      <vt:variant>
        <vt:lpstr>Theme</vt:lpstr>
      </vt:variant>
      <vt:variant>
        <vt:i4>10</vt:i4>
      </vt:variant>
      <vt:variant>
        <vt:lpstr>Slide Titles</vt:lpstr>
      </vt:variant>
      <vt:variant>
        <vt:i4>42</vt:i4>
      </vt:variant>
    </vt:vector>
  </HeadingPairs>
  <TitlesOfParts>
    <vt:vector size="52" baseType="lpstr">
      <vt:lpstr>Office Theme</vt:lpstr>
      <vt:lpstr>2_Custom Design</vt:lpstr>
      <vt:lpstr>8_Custom Design</vt:lpstr>
      <vt:lpstr>7_Custom Design</vt:lpstr>
      <vt:lpstr>10_Custom Design</vt:lpstr>
      <vt:lpstr>11_Custom Design</vt:lpstr>
      <vt:lpstr>9_Custom Design</vt:lpstr>
      <vt:lpstr>6_Custom Design</vt:lpstr>
      <vt:lpstr>3_Custom Design</vt:lpstr>
      <vt:lpstr>Custom Design</vt:lpstr>
      <vt:lpstr>Slide 1</vt:lpstr>
      <vt:lpstr>REDD+ May Deliver Multiple Benefits Beyond Carbon</vt:lpstr>
      <vt:lpstr>REDD+  also has risks </vt:lpstr>
      <vt:lpstr>UNFCCC Safeguards  Address Benefits &amp; Risks  of REDD+</vt:lpstr>
      <vt:lpstr>Cancun safeguards  (2010)</vt:lpstr>
      <vt:lpstr>The UN-REDD Programme</vt:lpstr>
      <vt:lpstr>UN-REDD Programme</vt:lpstr>
      <vt:lpstr>Slide 8</vt:lpstr>
      <vt:lpstr>Objectives of UN-REDD Work on Safeguards</vt:lpstr>
      <vt:lpstr>Themes of UNFCCC ‘Cancun’ Safeguards</vt:lpstr>
      <vt:lpstr>Safeguards</vt:lpstr>
      <vt:lpstr>Slide 12</vt:lpstr>
      <vt:lpstr>Slide 13</vt:lpstr>
      <vt:lpstr>Slide 14</vt:lpstr>
      <vt:lpstr>Slide 15</vt:lpstr>
      <vt:lpstr>REDD+ activity benefits and risks</vt:lpstr>
      <vt:lpstr>Development of a Country Approach to Safeguards</vt:lpstr>
      <vt:lpstr>Core Elements of a Country Approach to Safeguards</vt:lpstr>
      <vt:lpstr>Generic steps for development of a country approach to safeguards</vt:lpstr>
      <vt:lpstr>Defining the goals</vt:lpstr>
      <vt:lpstr>Social and Environmental Principles</vt:lpstr>
      <vt:lpstr>Social and Environmental Principles</vt:lpstr>
      <vt:lpstr>SEPC Principle 4 – policy coherence</vt:lpstr>
      <vt:lpstr>SEPC Principle 5 – natural forest degradation or conversion </vt:lpstr>
      <vt:lpstr>UN-REDD Tools to Support Country Approaches to Safeguards</vt:lpstr>
      <vt:lpstr>Defining/developing policies, laws, and regulations (PLRs)</vt:lpstr>
      <vt:lpstr>Defining/developing  Policies, Laws, and Regulations (PLRs)</vt:lpstr>
      <vt:lpstr>UN-REDD Tools to Support Country Approaches to Safeguards</vt:lpstr>
      <vt:lpstr>UN-REDD Tools to Support Country Approaches to Safeguards</vt:lpstr>
      <vt:lpstr>Generic steps for development of a country approach to safeguards</vt:lpstr>
      <vt:lpstr>Safeguard Information System (SIS)</vt:lpstr>
      <vt:lpstr>SIS – Gap analysis of existing systems</vt:lpstr>
      <vt:lpstr>SIS – Decisions to be taken on data collection</vt:lpstr>
      <vt:lpstr>UN-REDD Tools to Support Country Approaches to Safeguards</vt:lpstr>
      <vt:lpstr>UN-REDD Tools to Support Country Approaches to Safeguards</vt:lpstr>
      <vt:lpstr>Examples of UN-REDD support to countries on safeguards</vt:lpstr>
      <vt:lpstr>Examples of UN-REDD support to countries on safeguards</vt:lpstr>
      <vt:lpstr>Examples of UN-REDD support to countries on safeguards</vt:lpstr>
      <vt:lpstr>Examples of UN-REDD support to countries on safeguards</vt:lpstr>
      <vt:lpstr>Tanzania Natural forest estimation</vt:lpstr>
      <vt:lpstr>Summing up…</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Mumoki</dc:creator>
  <cp:lastModifiedBy>Valerie Kapos</cp:lastModifiedBy>
  <cp:revision>100</cp:revision>
  <dcterms:created xsi:type="dcterms:W3CDTF">2012-09-11T07:20:24Z</dcterms:created>
  <dcterms:modified xsi:type="dcterms:W3CDTF">2013-09-29T17:20:08Z</dcterms:modified>
</cp:coreProperties>
</file>