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handoutMasterIdLst>
    <p:handoutMasterId r:id="rId16"/>
  </p:handoutMasterIdLst>
  <p:sldIdLst>
    <p:sldId id="288" r:id="rId2"/>
    <p:sldId id="257" r:id="rId3"/>
    <p:sldId id="281" r:id="rId4"/>
    <p:sldId id="282" r:id="rId5"/>
    <p:sldId id="274" r:id="rId6"/>
    <p:sldId id="275" r:id="rId7"/>
    <p:sldId id="276" r:id="rId8"/>
    <p:sldId id="277" r:id="rId9"/>
    <p:sldId id="283" r:id="rId10"/>
    <p:sldId id="284" r:id="rId11"/>
    <p:sldId id="285" r:id="rId12"/>
    <p:sldId id="286" r:id="rId13"/>
    <p:sldId id="287" r:id="rId14"/>
    <p:sldId id="272" r:id="rId15"/>
  </p:sldIdLst>
  <p:sldSz cx="9144000" cy="6858000" type="screen4x3"/>
  <p:notesSz cx="6858000" cy="9290050"/>
  <p:defaultTextStyle>
    <a:defPPr>
      <a:defRPr lang="sw-K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39" d="100"/>
          <a:sy n="39" d="100"/>
        </p:scale>
        <p:origin x="-2286" y="-7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50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50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C11D2E-0D26-4749-A8C7-15B7F07A8B58}" type="datetimeFigureOut">
              <a:rPr lang="en-US" smtClean="0"/>
              <a:t>11/5/2012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3935"/>
            <a:ext cx="2971800" cy="46450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3935"/>
            <a:ext cx="2971800" cy="46450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916D1B-853A-4CA4-ADC6-CCB7531464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3713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96364-428D-48DD-A711-AF5AAC148259}" type="datetimeFigureOut">
              <a:rPr lang="sw-KE" smtClean="0"/>
              <a:t>11/5/2012</a:t>
            </a:fld>
            <a:endParaRPr lang="sw-K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w-K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B4B26-B711-4710-AD1A-BCC48B404E47}" type="slidenum">
              <a:rPr lang="sw-KE" smtClean="0"/>
              <a:t>‹#›</a:t>
            </a:fld>
            <a:endParaRPr lang="sw-K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96364-428D-48DD-A711-AF5AAC148259}" type="datetimeFigureOut">
              <a:rPr lang="sw-KE" smtClean="0"/>
              <a:t>11/5/2012</a:t>
            </a:fld>
            <a:endParaRPr lang="sw-K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w-K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B4B26-B711-4710-AD1A-BCC48B404E47}" type="slidenum">
              <a:rPr lang="sw-KE" smtClean="0"/>
              <a:t>‹#›</a:t>
            </a:fld>
            <a:endParaRPr lang="sw-K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96364-428D-48DD-A711-AF5AAC148259}" type="datetimeFigureOut">
              <a:rPr lang="sw-KE" smtClean="0"/>
              <a:t>11/5/2012</a:t>
            </a:fld>
            <a:endParaRPr lang="sw-K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w-K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B4B26-B711-4710-AD1A-BCC48B404E47}" type="slidenum">
              <a:rPr lang="sw-KE" smtClean="0"/>
              <a:t>‹#›</a:t>
            </a:fld>
            <a:endParaRPr lang="sw-KE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96364-428D-48DD-A711-AF5AAC148259}" type="datetimeFigureOut">
              <a:rPr lang="sw-KE" smtClean="0"/>
              <a:t>11/5/2012</a:t>
            </a:fld>
            <a:endParaRPr lang="sw-K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w-K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B4B26-B711-4710-AD1A-BCC48B404E47}" type="slidenum">
              <a:rPr lang="sw-KE" smtClean="0"/>
              <a:t>‹#›</a:t>
            </a:fld>
            <a:endParaRPr lang="sw-KE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96364-428D-48DD-A711-AF5AAC148259}" type="datetimeFigureOut">
              <a:rPr lang="sw-KE" smtClean="0"/>
              <a:t>11/5/2012</a:t>
            </a:fld>
            <a:endParaRPr lang="sw-K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w-K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B4B26-B711-4710-AD1A-BCC48B404E47}" type="slidenum">
              <a:rPr lang="sw-KE" smtClean="0"/>
              <a:t>‹#›</a:t>
            </a:fld>
            <a:endParaRPr lang="sw-K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96364-428D-48DD-A711-AF5AAC148259}" type="datetimeFigureOut">
              <a:rPr lang="sw-KE" smtClean="0"/>
              <a:t>11/5/2012</a:t>
            </a:fld>
            <a:endParaRPr lang="sw-K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w-K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B4B26-B711-4710-AD1A-BCC48B404E47}" type="slidenum">
              <a:rPr lang="sw-KE" smtClean="0"/>
              <a:t>‹#›</a:t>
            </a:fld>
            <a:endParaRPr lang="sw-KE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96364-428D-48DD-A711-AF5AAC148259}" type="datetimeFigureOut">
              <a:rPr lang="sw-KE" smtClean="0"/>
              <a:t>11/5/2012</a:t>
            </a:fld>
            <a:endParaRPr lang="sw-K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w-K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B4B26-B711-4710-AD1A-BCC48B404E47}" type="slidenum">
              <a:rPr lang="sw-KE" smtClean="0"/>
              <a:t>‹#›</a:t>
            </a:fld>
            <a:endParaRPr lang="sw-K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96364-428D-48DD-A711-AF5AAC148259}" type="datetimeFigureOut">
              <a:rPr lang="sw-KE" smtClean="0"/>
              <a:t>11/5/2012</a:t>
            </a:fld>
            <a:endParaRPr lang="sw-K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w-K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B4B26-B711-4710-AD1A-BCC48B404E47}" type="slidenum">
              <a:rPr lang="sw-KE" smtClean="0"/>
              <a:t>‹#›</a:t>
            </a:fld>
            <a:endParaRPr lang="sw-K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96364-428D-48DD-A711-AF5AAC148259}" type="datetimeFigureOut">
              <a:rPr lang="sw-KE" smtClean="0"/>
              <a:t>11/5/2012</a:t>
            </a:fld>
            <a:endParaRPr lang="sw-K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w-K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B4B26-B711-4710-AD1A-BCC48B404E47}" type="slidenum">
              <a:rPr lang="sw-KE" smtClean="0"/>
              <a:t>‹#›</a:t>
            </a:fld>
            <a:endParaRPr lang="sw-K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96364-428D-48DD-A711-AF5AAC148259}" type="datetimeFigureOut">
              <a:rPr lang="sw-KE" smtClean="0"/>
              <a:t>11/5/2012</a:t>
            </a:fld>
            <a:endParaRPr lang="sw-K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w-K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B4B26-B711-4710-AD1A-BCC48B404E47}" type="slidenum">
              <a:rPr lang="sw-KE" smtClean="0"/>
              <a:t>‹#›</a:t>
            </a:fld>
            <a:endParaRPr lang="sw-K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96364-428D-48DD-A711-AF5AAC148259}" type="datetimeFigureOut">
              <a:rPr lang="sw-KE" smtClean="0"/>
              <a:t>11/5/2012</a:t>
            </a:fld>
            <a:endParaRPr lang="sw-K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w-K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B4B26-B711-4710-AD1A-BCC48B404E47}" type="slidenum">
              <a:rPr lang="sw-KE" smtClean="0"/>
              <a:t>‹#›</a:t>
            </a:fld>
            <a:endParaRPr lang="sw-K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06D96364-428D-48DD-A711-AF5AAC148259}" type="datetimeFigureOut">
              <a:rPr lang="sw-KE" smtClean="0"/>
              <a:t>11/5/2012</a:t>
            </a:fld>
            <a:endParaRPr lang="sw-K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sw-K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108B4B26-B711-4710-AD1A-BCC48B404E47}" type="slidenum">
              <a:rPr lang="sw-KE" smtClean="0"/>
              <a:t>‹#›</a:t>
            </a:fld>
            <a:endParaRPr lang="sw-K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5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5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5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sw-KE" dirty="0"/>
              <a:t>A Presentation  to the Kenya Water Towers, Forests and Green Economy National Dialogue;</a:t>
            </a:r>
          </a:p>
          <a:p>
            <a:pPr marL="0" indent="0" algn="ctr">
              <a:buNone/>
            </a:pPr>
            <a:endParaRPr lang="sw-KE" dirty="0" smtClean="0"/>
          </a:p>
          <a:p>
            <a:pPr marL="0" indent="0" algn="ctr">
              <a:buNone/>
            </a:pPr>
            <a:r>
              <a:rPr lang="sw-KE" dirty="0" smtClean="0"/>
              <a:t>By: Eng</a:t>
            </a:r>
            <a:r>
              <a:rPr lang="sw-KE" dirty="0"/>
              <a:t>. Philip J. Olum</a:t>
            </a:r>
          </a:p>
          <a:p>
            <a:pPr marL="0" indent="0" algn="ctr">
              <a:buNone/>
            </a:pPr>
            <a:r>
              <a:rPr lang="sw-KE" dirty="0" smtClean="0"/>
              <a:t>CEO- </a:t>
            </a:r>
            <a:r>
              <a:rPr lang="sw-KE" dirty="0"/>
              <a:t>Water Resources Management Authority</a:t>
            </a:r>
          </a:p>
          <a:p>
            <a:pPr marL="0" indent="0" algn="ctr">
              <a:buNone/>
            </a:pPr>
            <a:r>
              <a:rPr lang="en-US" dirty="0" smtClean="0"/>
              <a:t>6</a:t>
            </a:r>
            <a:r>
              <a:rPr lang="en-US" baseline="30000" dirty="0" smtClean="0"/>
              <a:t>th</a:t>
            </a:r>
            <a:r>
              <a:rPr lang="en-US" dirty="0" smtClean="0"/>
              <a:t> November, 2012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w-KE" dirty="0"/>
              <a:t>WATER MASTER PLAN 2030</a:t>
            </a:r>
            <a:br>
              <a:rPr lang="sw-KE" dirty="0"/>
            </a:br>
            <a:r>
              <a:rPr lang="sw-KE" dirty="0"/>
              <a:t>ENABLING ENVIRONMENT FOR ITS SUCCESSFUL IMPLEMENTATION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518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w-KE" sz="2600" b="1" dirty="0"/>
              <a:t>Institutional Strengthening</a:t>
            </a:r>
            <a:r>
              <a:rPr lang="sw-KE" dirty="0"/>
              <a:t/>
            </a:r>
            <a:br>
              <a:rPr lang="sw-KE" dirty="0"/>
            </a:br>
            <a:r>
              <a:rPr lang="sw-KE" dirty="0"/>
              <a:t>The </a:t>
            </a:r>
            <a:r>
              <a:rPr lang="sw-KE" dirty="0" smtClean="0"/>
              <a:t>Water Resorces Management function is considered critical for equitable allocation and regulation of water resources. </a:t>
            </a:r>
          </a:p>
          <a:p>
            <a:r>
              <a:rPr lang="sw-KE" dirty="0" smtClean="0"/>
              <a:t>Water resources will continue to be managed along river drainage basin approach.</a:t>
            </a:r>
          </a:p>
          <a:p>
            <a:r>
              <a:rPr lang="sw-KE" dirty="0" smtClean="0"/>
              <a:t>The WRMA will be providing Water Resources Infomation to County governments. </a:t>
            </a:r>
          </a:p>
          <a:p>
            <a:r>
              <a:rPr lang="sw-KE" dirty="0" smtClean="0"/>
              <a:t>The basis of sound WR investments since drainage basins encompass many county Goverments</a:t>
            </a:r>
            <a:endParaRPr lang="sw-KE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w-KE" dirty="0" smtClean="0"/>
              <a:t>Enabling environment</a:t>
            </a:r>
            <a:endParaRPr lang="sw-KE" dirty="0"/>
          </a:p>
        </p:txBody>
      </p:sp>
      <p:pic>
        <p:nvPicPr>
          <p:cNvPr id="4" name="Picture 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16922" y="-19259"/>
            <a:ext cx="1042988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45544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w-KE" b="1" dirty="0" smtClean="0"/>
              <a:t>Water Resources are not County Based</a:t>
            </a:r>
          </a:p>
          <a:p>
            <a:r>
              <a:rPr lang="sw-KE" dirty="0" smtClean="0"/>
              <a:t>WRMA will require support from the County Governments to think and respect the principle of managing water resources using river basin approach.</a:t>
            </a:r>
          </a:p>
          <a:p>
            <a:r>
              <a:rPr lang="sw-KE" dirty="0" smtClean="0"/>
              <a:t>This provides a platform for sustainable Socio-economic development within the basin, using water resources as a central enabler </a:t>
            </a:r>
          </a:p>
          <a:p>
            <a:pPr marL="0" indent="0">
              <a:buNone/>
            </a:pPr>
            <a:r>
              <a:rPr lang="sw-KE" dirty="0" smtClean="0"/>
              <a:t> </a:t>
            </a:r>
            <a:endParaRPr lang="sw-K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w-KE" dirty="0" smtClean="0"/>
              <a:t>Critical support for its implementation</a:t>
            </a:r>
            <a:endParaRPr lang="sw-KE" dirty="0"/>
          </a:p>
        </p:txBody>
      </p:sp>
      <p:pic>
        <p:nvPicPr>
          <p:cNvPr id="5" name="Picture 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16922" y="-19259"/>
            <a:ext cx="1042988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21662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w-KE" b="1" dirty="0" smtClean="0"/>
              <a:t>Implementation of the Plan:</a:t>
            </a:r>
          </a:p>
          <a:p>
            <a:r>
              <a:rPr lang="sw-KE" dirty="0" smtClean="0"/>
              <a:t>In the NWMP 1992, 28 dams were proposed in the water Resources Development. Of these only three have been constructed and one is under construction.</a:t>
            </a:r>
          </a:p>
          <a:p>
            <a:r>
              <a:rPr lang="sw-KE" dirty="0" smtClean="0"/>
              <a:t>In the current plan, serious committment to implement the proposals, from each sector is therefore considered critical.</a:t>
            </a:r>
          </a:p>
          <a:p>
            <a:r>
              <a:rPr lang="sw-KE" dirty="0" smtClean="0"/>
              <a:t>This is the only way the countrywill benefit from the National Water Master plan 2030</a:t>
            </a:r>
          </a:p>
          <a:p>
            <a:pPr marL="0" indent="0">
              <a:buNone/>
            </a:pPr>
            <a:r>
              <a:rPr lang="sw-KE" dirty="0" smtClean="0"/>
              <a:t> </a:t>
            </a:r>
            <a:endParaRPr lang="sw-K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w-KE" dirty="0" smtClean="0"/>
              <a:t>Critical support for its implementation cont’d</a:t>
            </a:r>
            <a:endParaRPr lang="sw-KE" dirty="0"/>
          </a:p>
        </p:txBody>
      </p:sp>
      <p:pic>
        <p:nvPicPr>
          <p:cNvPr id="5" name="Picture 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16922" y="-19259"/>
            <a:ext cx="1042988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706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w-KE" b="1" dirty="0" smtClean="0"/>
              <a:t>Water Resources Information:</a:t>
            </a:r>
          </a:p>
          <a:p>
            <a:r>
              <a:rPr lang="sw-KE" dirty="0" smtClean="0"/>
              <a:t>WRMA will need support to create awareness to County Governments on the Cross cutting nature of water resources as a shared resource.</a:t>
            </a:r>
          </a:p>
          <a:p>
            <a:r>
              <a:rPr lang="sw-KE" dirty="0" smtClean="0"/>
              <a:t>Currently WRMA is assembling WRM information to give advice to the planners for Isiolo County; on WRM investments and use.</a:t>
            </a:r>
          </a:p>
          <a:p>
            <a:r>
              <a:rPr lang="sw-KE" dirty="0" smtClean="0"/>
              <a:t>We see the actvity to be crucial and would need to be replicated across all Counties</a:t>
            </a:r>
          </a:p>
          <a:p>
            <a:pPr marL="0" indent="0">
              <a:buNone/>
            </a:pPr>
            <a:r>
              <a:rPr lang="sw-KE" dirty="0" smtClean="0"/>
              <a:t> </a:t>
            </a:r>
            <a:endParaRPr lang="sw-K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w-KE" dirty="0" smtClean="0"/>
              <a:t>Critical support for its implementation cont’d</a:t>
            </a:r>
            <a:endParaRPr lang="sw-KE" dirty="0"/>
          </a:p>
        </p:txBody>
      </p:sp>
      <p:pic>
        <p:nvPicPr>
          <p:cNvPr id="5" name="Picture 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16922" y="-19259"/>
            <a:ext cx="1042988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61739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2067" y="3200400"/>
            <a:ext cx="7408333" cy="345069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sw-KE" dirty="0" smtClean="0"/>
          </a:p>
          <a:p>
            <a:pPr marL="0" indent="0">
              <a:buNone/>
            </a:pPr>
            <a:endParaRPr lang="sw-KE" dirty="0"/>
          </a:p>
          <a:p>
            <a:pPr marL="0" indent="0">
              <a:buNone/>
            </a:pPr>
            <a:endParaRPr lang="sw-KE" dirty="0" smtClean="0"/>
          </a:p>
          <a:p>
            <a:pPr marL="0" indent="0">
              <a:buNone/>
            </a:pPr>
            <a:endParaRPr lang="sw-KE" dirty="0"/>
          </a:p>
          <a:p>
            <a:pPr marL="0" indent="0">
              <a:buNone/>
            </a:pPr>
            <a:endParaRPr lang="sw-KE" dirty="0" smtClean="0"/>
          </a:p>
          <a:p>
            <a:pPr marL="0" indent="0">
              <a:buNone/>
            </a:pPr>
            <a:endParaRPr lang="sw-KE" dirty="0"/>
          </a:p>
          <a:p>
            <a:pPr marL="0" indent="0">
              <a:buNone/>
            </a:pPr>
            <a:endParaRPr lang="sw-KE" dirty="0" smtClean="0"/>
          </a:p>
          <a:p>
            <a:pPr marL="0" indent="0">
              <a:buNone/>
            </a:pPr>
            <a:endParaRPr lang="sw-KE" dirty="0"/>
          </a:p>
          <a:p>
            <a:pPr marL="0" indent="0">
              <a:buNone/>
            </a:pPr>
            <a:r>
              <a:rPr lang="sw-KE" dirty="0" smtClean="0"/>
              <a:t>Best Practice: Common intake adopted for water use conflict resolution</a:t>
            </a:r>
            <a:endParaRPr lang="sw-K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w-KE" dirty="0" smtClean="0"/>
              <a:t>End presentation - Thanks</a:t>
            </a:r>
            <a:endParaRPr lang="sw-KE" dirty="0"/>
          </a:p>
        </p:txBody>
      </p:sp>
      <p:pic>
        <p:nvPicPr>
          <p:cNvPr id="5" name="Picture 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16922" y="-19259"/>
            <a:ext cx="1042988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Content Placeholder 12" descr="IMG_2928.jpg"/>
          <p:cNvPicPr>
            <a:picLocks noChangeAspect="1"/>
          </p:cNvPicPr>
          <p:nvPr/>
        </p:nvPicPr>
        <p:blipFill>
          <a:blip r:embed="rId3" cstate="print"/>
          <a:srcRect t="2075" b="5188"/>
          <a:stretch>
            <a:fillRect/>
          </a:stretch>
        </p:blipFill>
        <p:spPr>
          <a:xfrm>
            <a:off x="367203" y="1981200"/>
            <a:ext cx="6509295" cy="3604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003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w-KE" dirty="0" smtClean="0"/>
              <a:t>Objectives of </a:t>
            </a:r>
            <a:r>
              <a:rPr lang="sw-KE" dirty="0"/>
              <a:t>the </a:t>
            </a:r>
            <a:r>
              <a:rPr lang="sw-KE" dirty="0" smtClean="0"/>
              <a:t>NWMP</a:t>
            </a:r>
            <a:endParaRPr lang="sw-KE" dirty="0"/>
          </a:p>
          <a:p>
            <a:r>
              <a:rPr lang="sw-KE" dirty="0" smtClean="0"/>
              <a:t>Water Resources Availability</a:t>
            </a:r>
          </a:p>
          <a:p>
            <a:r>
              <a:rPr lang="sw-KE" dirty="0" smtClean="0"/>
              <a:t>Water issues and Challenges</a:t>
            </a:r>
          </a:p>
          <a:p>
            <a:r>
              <a:rPr lang="sw-KE" dirty="0" smtClean="0"/>
              <a:t>WRMA Strategies</a:t>
            </a:r>
          </a:p>
          <a:p>
            <a:r>
              <a:rPr lang="sw-KE" dirty="0" smtClean="0"/>
              <a:t>Development plans of the NWMP</a:t>
            </a:r>
          </a:p>
          <a:p>
            <a:r>
              <a:rPr lang="sw-KE" dirty="0" smtClean="0"/>
              <a:t>Enabling Environment</a:t>
            </a:r>
          </a:p>
          <a:p>
            <a:r>
              <a:rPr lang="sw-KE" dirty="0" smtClean="0"/>
              <a:t>Critical support for WRMA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/>
          <a:lstStyle/>
          <a:p>
            <a:r>
              <a:rPr lang="sw-KE" dirty="0" smtClean="0"/>
              <a:t>Presentation outline</a:t>
            </a:r>
            <a:endParaRPr lang="sw-KE" dirty="0"/>
          </a:p>
        </p:txBody>
      </p:sp>
      <p:pic>
        <p:nvPicPr>
          <p:cNvPr id="4" name="Picture 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4800" y="-3349"/>
            <a:ext cx="1042988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_P10203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6800" y="1219200"/>
            <a:ext cx="4087688" cy="1851036"/>
          </a:xfrm>
          <a:prstGeom prst="rect">
            <a:avLst/>
          </a:prstGeom>
        </p:spPr>
      </p:pic>
      <p:pic>
        <p:nvPicPr>
          <p:cNvPr id="6" name="Picture 5" descr="_DSC_173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7400" y="3200400"/>
            <a:ext cx="3097088" cy="3542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624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054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To </a:t>
            </a:r>
            <a:r>
              <a:rPr lang="en-US" dirty="0"/>
              <a:t>assess and evaluate availability, reliability, quality, and vulnerability of </a:t>
            </a:r>
            <a:r>
              <a:rPr lang="en-US" dirty="0" smtClean="0"/>
              <a:t>country’s water </a:t>
            </a:r>
            <a:r>
              <a:rPr lang="en-US" dirty="0"/>
              <a:t>resources up to around the year 2050 taking into consideration climate change,</a:t>
            </a:r>
          </a:p>
          <a:p>
            <a:r>
              <a:rPr lang="en-US" dirty="0" smtClean="0"/>
              <a:t> </a:t>
            </a:r>
            <a:r>
              <a:rPr lang="en-US" dirty="0"/>
              <a:t>To renew the National Water Master Plan towards the year 2030 (NWMP 2030) </a:t>
            </a:r>
            <a:r>
              <a:rPr lang="en-US" dirty="0" smtClean="0"/>
              <a:t>taking </a:t>
            </a:r>
            <a:r>
              <a:rPr lang="sw-KE" dirty="0" smtClean="0"/>
              <a:t>into </a:t>
            </a:r>
            <a:r>
              <a:rPr lang="sw-KE" dirty="0"/>
              <a:t>consideration climate change,</a:t>
            </a:r>
          </a:p>
          <a:p>
            <a:r>
              <a:rPr lang="en-US" dirty="0" smtClean="0"/>
              <a:t> </a:t>
            </a:r>
            <a:r>
              <a:rPr lang="en-US" dirty="0"/>
              <a:t>To formulate action plan for activities of WRMA up to the year 2022 to strengthen </a:t>
            </a:r>
            <a:r>
              <a:rPr lang="en-US" dirty="0" smtClean="0"/>
              <a:t>their </a:t>
            </a:r>
            <a:r>
              <a:rPr lang="sw-KE" dirty="0" smtClean="0"/>
              <a:t>capability</a:t>
            </a:r>
            <a:r>
              <a:rPr lang="sw-KE" dirty="0"/>
              <a:t>, and</a:t>
            </a:r>
          </a:p>
          <a:p>
            <a:r>
              <a:rPr lang="en-US" dirty="0" smtClean="0"/>
              <a:t>To </a:t>
            </a:r>
            <a:r>
              <a:rPr lang="en-US" dirty="0"/>
              <a:t>strengthen capacity of water resources management.</a:t>
            </a:r>
            <a:endParaRPr lang="sw-K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4662"/>
            <a:ext cx="8229600" cy="820738"/>
          </a:xfrm>
        </p:spPr>
        <p:txBody>
          <a:bodyPr>
            <a:normAutofit fontScale="90000"/>
          </a:bodyPr>
          <a:lstStyle/>
          <a:p>
            <a:r>
              <a:rPr lang="sw-KE" dirty="0" smtClean="0"/>
              <a:t>Kenya National Water Masterplan objectives</a:t>
            </a:r>
            <a:endParaRPr lang="sw-KE" dirty="0"/>
          </a:p>
        </p:txBody>
      </p:sp>
      <p:pic>
        <p:nvPicPr>
          <p:cNvPr id="4" name="Picture 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01012" y="0"/>
            <a:ext cx="1042988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76251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382" y="1371600"/>
            <a:ext cx="8229600" cy="48307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sw-KE" dirty="0" smtClean="0"/>
          </a:p>
          <a:p>
            <a:endParaRPr lang="sw-KE" dirty="0" smtClean="0"/>
          </a:p>
          <a:p>
            <a:r>
              <a:rPr lang="sw-KE" dirty="0" smtClean="0"/>
              <a:t>As per NWMP 1992, the estmated per capita renewable fresh water was 647 cu. Meters per capita.</a:t>
            </a:r>
          </a:p>
          <a:p>
            <a:r>
              <a:rPr lang="sw-KE" dirty="0" smtClean="0"/>
              <a:t>The NWMP 2030 has re- </a:t>
            </a:r>
            <a:r>
              <a:rPr lang="sw-KE" dirty="0"/>
              <a:t>evaluated (</a:t>
            </a:r>
            <a:r>
              <a:rPr lang="sw-KE" dirty="0" smtClean="0"/>
              <a:t>Objective 1 achieved) </a:t>
            </a:r>
            <a:r>
              <a:rPr lang="sw-KE" dirty="0"/>
              <a:t>S</a:t>
            </a:r>
            <a:r>
              <a:rPr lang="sw-KE" dirty="0" smtClean="0"/>
              <a:t>urface  </a:t>
            </a:r>
            <a:r>
              <a:rPr lang="sw-KE" dirty="0"/>
              <a:t>w</a:t>
            </a:r>
            <a:r>
              <a:rPr lang="sw-KE" dirty="0" smtClean="0"/>
              <a:t>ater </a:t>
            </a:r>
            <a:r>
              <a:rPr lang="sw-KE" dirty="0"/>
              <a:t>R</a:t>
            </a:r>
            <a:r>
              <a:rPr lang="sw-KE" dirty="0" smtClean="0"/>
              <a:t>esources using </a:t>
            </a:r>
            <a:r>
              <a:rPr lang="sw-KE" dirty="0"/>
              <a:t>new  </a:t>
            </a:r>
            <a:r>
              <a:rPr lang="sw-KE" dirty="0" smtClean="0"/>
              <a:t>assessment methods,  giving a </a:t>
            </a:r>
            <a:r>
              <a:rPr lang="sw-KE" dirty="0"/>
              <a:t>significant role </a:t>
            </a:r>
            <a:r>
              <a:rPr lang="sw-KE" dirty="0" smtClean="0"/>
              <a:t> to </a:t>
            </a:r>
            <a:r>
              <a:rPr lang="sw-KE" dirty="0"/>
              <a:t>Ground </a:t>
            </a:r>
            <a:r>
              <a:rPr lang="sw-KE" dirty="0" smtClean="0"/>
              <a:t>water Resources  than was done in 1992. </a:t>
            </a:r>
          </a:p>
          <a:p>
            <a:r>
              <a:rPr lang="sw-KE" dirty="0" smtClean="0"/>
              <a:t>Total renewable water resources is now   estimated at 1,170 cu. meters capta  (2010)</a:t>
            </a:r>
          </a:p>
          <a:p>
            <a:r>
              <a:rPr lang="sw-KE" dirty="0" smtClean="0"/>
              <a:t>Challenges in terms of varialiability both in space and time  still remain</a:t>
            </a:r>
            <a:endParaRPr lang="en-US" dirty="0"/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	</a:t>
            </a:r>
            <a:r>
              <a:rPr lang="en-US" sz="3200" b="1" dirty="0"/>
              <a:t>Water Resources Availability</a:t>
            </a:r>
            <a:r>
              <a:rPr lang="en-US" sz="3200" dirty="0"/>
              <a:t> </a:t>
            </a:r>
            <a:br>
              <a:rPr lang="en-US" sz="3200" dirty="0"/>
            </a:br>
            <a:endParaRPr lang="sw-KE" sz="3100" dirty="0"/>
          </a:p>
        </p:txBody>
      </p:sp>
      <p:pic>
        <p:nvPicPr>
          <p:cNvPr id="4" name="Picture 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01012" y="0"/>
            <a:ext cx="1042988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49243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7504" y="1340768"/>
            <a:ext cx="8928992" cy="5400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79513" y="1340769"/>
            <a:ext cx="5976664" cy="5256583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 rtlCol="0">
            <a:noAutofit/>
          </a:bodyPr>
          <a:lstStyle/>
          <a:p>
            <a:pPr marL="274320" indent="-274320">
              <a:spcBef>
                <a:spcPts val="0"/>
              </a:spcBef>
              <a:spcAft>
                <a:spcPts val="500"/>
              </a:spcAft>
              <a:buClr>
                <a:srgbClr val="268002"/>
              </a:buClr>
              <a:defRPr/>
            </a:pPr>
            <a:r>
              <a:rPr lang="en-CA" sz="2600" dirty="0"/>
              <a:t>Catchment degradation (e.g. </a:t>
            </a:r>
            <a:r>
              <a:rPr lang="en-CA" sz="2600" dirty="0" smtClean="0"/>
              <a:t>De-forestation</a:t>
            </a:r>
            <a:r>
              <a:rPr lang="en-CA" sz="2600" dirty="0"/>
              <a:t>) leading to erosion and high sediment loads in rivers</a:t>
            </a:r>
          </a:p>
          <a:p>
            <a:pPr marL="274320" indent="-274320">
              <a:spcBef>
                <a:spcPts val="0"/>
              </a:spcBef>
              <a:spcAft>
                <a:spcPts val="500"/>
              </a:spcAft>
              <a:buClr>
                <a:srgbClr val="268002"/>
              </a:buClr>
              <a:defRPr/>
            </a:pPr>
            <a:r>
              <a:rPr lang="en-CA" sz="2600" dirty="0"/>
              <a:t>Illegal abstraction / Non-compliance to permit conditions</a:t>
            </a:r>
          </a:p>
          <a:p>
            <a:pPr marL="274320" indent="-274320">
              <a:spcBef>
                <a:spcPts val="0"/>
              </a:spcBef>
              <a:spcAft>
                <a:spcPts val="500"/>
              </a:spcAft>
              <a:buClr>
                <a:srgbClr val="268002"/>
              </a:buClr>
              <a:defRPr/>
            </a:pPr>
            <a:r>
              <a:rPr lang="en-CA" sz="2600" dirty="0"/>
              <a:t>Encroachment of riparian land and wetlands</a:t>
            </a:r>
          </a:p>
          <a:p>
            <a:pPr marL="274320" indent="-274320">
              <a:spcBef>
                <a:spcPts val="0"/>
              </a:spcBef>
              <a:spcAft>
                <a:spcPts val="500"/>
              </a:spcAft>
              <a:buClr>
                <a:srgbClr val="268002"/>
              </a:buClr>
              <a:defRPr/>
            </a:pPr>
            <a:r>
              <a:rPr lang="en-CA" sz="2600" dirty="0"/>
              <a:t>Inappropriate agricultural practices</a:t>
            </a:r>
          </a:p>
          <a:p>
            <a:pPr marL="274320" indent="-274320">
              <a:spcBef>
                <a:spcPts val="0"/>
              </a:spcBef>
              <a:spcAft>
                <a:spcPts val="500"/>
              </a:spcAft>
              <a:buClr>
                <a:srgbClr val="268002"/>
              </a:buClr>
              <a:defRPr/>
            </a:pPr>
            <a:r>
              <a:rPr lang="en-CA" sz="2600" dirty="0"/>
              <a:t>Degradation of water resources</a:t>
            </a:r>
          </a:p>
          <a:p>
            <a:pPr marL="274320" indent="-274320">
              <a:spcBef>
                <a:spcPts val="0"/>
              </a:spcBef>
              <a:spcAft>
                <a:spcPts val="500"/>
              </a:spcAft>
              <a:buClr>
                <a:srgbClr val="268002"/>
              </a:buClr>
              <a:defRPr/>
            </a:pPr>
            <a:r>
              <a:rPr lang="en-CA" sz="2600" dirty="0"/>
              <a:t>Inefficient water </a:t>
            </a:r>
            <a:r>
              <a:rPr lang="en-CA" sz="2600" dirty="0" smtClean="0"/>
              <a:t>use</a:t>
            </a:r>
          </a:p>
          <a:p>
            <a:pPr marL="274320" indent="-274320">
              <a:spcBef>
                <a:spcPts val="0"/>
              </a:spcBef>
              <a:spcAft>
                <a:spcPts val="500"/>
              </a:spcAft>
              <a:buClr>
                <a:srgbClr val="268002"/>
              </a:buClr>
              <a:defRPr/>
            </a:pPr>
            <a:r>
              <a:rPr lang="en-CA" sz="2600" dirty="0"/>
              <a:t>Water scarcity in semiarid and arid areas</a:t>
            </a:r>
          </a:p>
          <a:p>
            <a:pPr marL="274320" indent="-274320">
              <a:spcBef>
                <a:spcPts val="0"/>
              </a:spcBef>
              <a:spcAft>
                <a:spcPts val="500"/>
              </a:spcAft>
              <a:buClr>
                <a:srgbClr val="268002"/>
              </a:buClr>
              <a:defRPr/>
            </a:pPr>
            <a:endParaRPr lang="en-CA" sz="2600" dirty="0"/>
          </a:p>
          <a:p>
            <a:pPr marL="274320" indent="-274320" eaLnBrk="1" fontAlgn="auto" hangingPunct="1">
              <a:spcBef>
                <a:spcPts val="0"/>
              </a:spcBef>
              <a:spcAft>
                <a:spcPts val="500"/>
              </a:spcAft>
              <a:buClr>
                <a:srgbClr val="268002"/>
              </a:buClr>
              <a:buFont typeface="Arial" pitchFamily="34" charset="0"/>
              <a:buChar char="•"/>
              <a:defRPr/>
            </a:pPr>
            <a:endParaRPr lang="en-GB" sz="26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676456" cy="1196752"/>
          </a:xfrm>
        </p:spPr>
        <p:txBody>
          <a:bodyPr>
            <a:normAutofit/>
          </a:bodyPr>
          <a:lstStyle/>
          <a:p>
            <a:pPr algn="l"/>
            <a:r>
              <a:rPr lang="en-CA" sz="3800" b="1" dirty="0" smtClean="0"/>
              <a:t>WRM issues and challenges</a:t>
            </a:r>
            <a:endParaRPr lang="en-CA" sz="3800" b="1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7892158" y="62954"/>
          <a:ext cx="1144868" cy="11448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" r:id="rId3" imgW="4276725" imgH="4276725" progId="">
                  <p:embed/>
                </p:oleObj>
              </mc:Choice>
              <mc:Fallback>
                <p:oleObj r:id="rId3" imgW="4276725" imgH="4276725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92158" y="62954"/>
                        <a:ext cx="1144868" cy="114486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Straight Connector 11"/>
          <p:cNvCxnSpPr/>
          <p:nvPr/>
        </p:nvCxnSpPr>
        <p:spPr>
          <a:xfrm>
            <a:off x="107504" y="75839"/>
            <a:ext cx="8352928" cy="0"/>
          </a:xfrm>
          <a:prstGeom prst="line">
            <a:avLst/>
          </a:prstGeom>
          <a:ln>
            <a:solidFill>
              <a:srgbClr val="2A65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5400000">
            <a:off x="-454096" y="636155"/>
            <a:ext cx="1123200" cy="0"/>
          </a:xfrm>
          <a:prstGeom prst="line">
            <a:avLst/>
          </a:prstGeom>
          <a:ln>
            <a:solidFill>
              <a:srgbClr val="2A65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107504" y="1196752"/>
            <a:ext cx="8352928" cy="0"/>
          </a:xfrm>
          <a:prstGeom prst="line">
            <a:avLst/>
          </a:prstGeom>
          <a:ln>
            <a:solidFill>
              <a:srgbClr val="2A65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_IMG_175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76585" y="4077072"/>
            <a:ext cx="2754582" cy="2653044"/>
          </a:xfrm>
          <a:prstGeom prst="rect">
            <a:avLst/>
          </a:prstGeom>
        </p:spPr>
      </p:pic>
      <p:pic>
        <p:nvPicPr>
          <p:cNvPr id="13" name="Picture 12" descr="_IMG_0521.jpg"/>
          <p:cNvPicPr>
            <a:picLocks noChangeAspect="1"/>
          </p:cNvPicPr>
          <p:nvPr/>
        </p:nvPicPr>
        <p:blipFill>
          <a:blip r:embed="rId6" cstate="print"/>
          <a:srcRect l="16609" r="6228"/>
          <a:stretch>
            <a:fillRect/>
          </a:stretch>
        </p:blipFill>
        <p:spPr>
          <a:xfrm>
            <a:off x="6245337" y="1340768"/>
            <a:ext cx="2762554" cy="2685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660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7504" y="1340768"/>
            <a:ext cx="8928992" cy="5400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79513" y="1340769"/>
            <a:ext cx="6264696" cy="5517232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 rtlCol="0">
            <a:noAutofit/>
          </a:bodyPr>
          <a:lstStyle/>
          <a:p>
            <a:pPr marL="274320" indent="-274320">
              <a:spcBef>
                <a:spcPts val="0"/>
              </a:spcBef>
              <a:buClr>
                <a:srgbClr val="268002"/>
              </a:buClr>
              <a:defRPr/>
            </a:pPr>
            <a:r>
              <a:rPr lang="en-CA" sz="2600" dirty="0"/>
              <a:t>Lack of awareness in the public, </a:t>
            </a:r>
            <a:r>
              <a:rPr lang="en-CA" sz="2600" dirty="0" smtClean="0"/>
              <a:t>regarding–</a:t>
            </a:r>
            <a:endParaRPr lang="en-CA" sz="2600" dirty="0"/>
          </a:p>
          <a:p>
            <a:pPr marL="534988" indent="-273050">
              <a:spcBef>
                <a:spcPts val="0"/>
              </a:spcBef>
              <a:buClr>
                <a:srgbClr val="268002"/>
              </a:buClr>
              <a:buFont typeface="Wingdings" pitchFamily="2" charset="2"/>
              <a:buChar char="Ø"/>
              <a:defRPr/>
            </a:pPr>
            <a:r>
              <a:rPr lang="en-CA" sz="2400" dirty="0"/>
              <a:t>sustainable use of water</a:t>
            </a:r>
          </a:p>
          <a:p>
            <a:pPr marL="534988" indent="-273050">
              <a:spcBef>
                <a:spcPts val="0"/>
              </a:spcBef>
              <a:buClr>
                <a:srgbClr val="268002"/>
              </a:buClr>
              <a:buFont typeface="Wingdings" pitchFamily="2" charset="2"/>
              <a:buChar char="Ø"/>
              <a:defRPr/>
            </a:pPr>
            <a:r>
              <a:rPr lang="en-CA" sz="2400" dirty="0"/>
              <a:t>roles of WRMA and WRUA</a:t>
            </a:r>
          </a:p>
          <a:p>
            <a:pPr marL="534988" indent="-273050">
              <a:spcBef>
                <a:spcPts val="0"/>
              </a:spcBef>
              <a:spcAft>
                <a:spcPts val="500"/>
              </a:spcAft>
              <a:buClr>
                <a:srgbClr val="268002"/>
              </a:buClr>
              <a:buFont typeface="Wingdings" pitchFamily="2" charset="2"/>
              <a:buChar char="Ø"/>
              <a:defRPr/>
            </a:pPr>
            <a:r>
              <a:rPr lang="en-CA" sz="2400" dirty="0"/>
              <a:t>legal requirements for water abstraction</a:t>
            </a:r>
          </a:p>
          <a:p>
            <a:pPr marL="274320" indent="-274320">
              <a:spcBef>
                <a:spcPts val="0"/>
              </a:spcBef>
              <a:spcAft>
                <a:spcPts val="500"/>
              </a:spcAft>
              <a:buClr>
                <a:srgbClr val="268002"/>
              </a:buClr>
              <a:defRPr/>
            </a:pPr>
            <a:r>
              <a:rPr lang="en-CA" sz="2600" dirty="0" smtClean="0"/>
              <a:t>Increased </a:t>
            </a:r>
            <a:r>
              <a:rPr lang="en-CA" sz="2600" dirty="0"/>
              <a:t>competing water demands</a:t>
            </a:r>
          </a:p>
          <a:p>
            <a:pPr marL="274320" indent="-274320">
              <a:spcBef>
                <a:spcPts val="0"/>
              </a:spcBef>
              <a:spcAft>
                <a:spcPts val="500"/>
              </a:spcAft>
              <a:buClr>
                <a:srgbClr val="268002"/>
              </a:buClr>
              <a:defRPr/>
            </a:pPr>
            <a:r>
              <a:rPr lang="en-CA" sz="2600" dirty="0"/>
              <a:t>Endangered ecosystems (e.g. </a:t>
            </a:r>
            <a:r>
              <a:rPr lang="en-CA" sz="2600" dirty="0" err="1"/>
              <a:t>Tana</a:t>
            </a:r>
            <a:r>
              <a:rPr lang="en-CA" sz="2600" dirty="0"/>
              <a:t> delta)</a:t>
            </a:r>
          </a:p>
          <a:p>
            <a:pPr marL="274320" indent="-274320">
              <a:spcBef>
                <a:spcPts val="0"/>
              </a:spcBef>
              <a:spcAft>
                <a:spcPts val="500"/>
              </a:spcAft>
              <a:buClr>
                <a:srgbClr val="268002"/>
              </a:buClr>
              <a:defRPr/>
            </a:pPr>
            <a:r>
              <a:rPr lang="en-CA" sz="2600" dirty="0"/>
              <a:t>Water resources assessment and monitoring</a:t>
            </a:r>
          </a:p>
          <a:p>
            <a:pPr marL="274320" indent="-274320">
              <a:spcBef>
                <a:spcPts val="0"/>
              </a:spcBef>
              <a:spcAft>
                <a:spcPts val="500"/>
              </a:spcAft>
              <a:buClr>
                <a:srgbClr val="268002"/>
              </a:buClr>
              <a:defRPr/>
            </a:pPr>
            <a:r>
              <a:rPr lang="en-CA" sz="2600" dirty="0"/>
              <a:t>Inter-basin water transfer</a:t>
            </a:r>
          </a:p>
          <a:p>
            <a:pPr marL="274320" indent="-274320">
              <a:spcBef>
                <a:spcPts val="0"/>
              </a:spcBef>
              <a:spcAft>
                <a:spcPts val="500"/>
              </a:spcAft>
              <a:buClr>
                <a:srgbClr val="268002"/>
              </a:buClr>
              <a:defRPr/>
            </a:pPr>
            <a:r>
              <a:rPr lang="en-CA" sz="2600" dirty="0"/>
              <a:t>HIV/AIDS and gender issues related to  water 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500"/>
              </a:spcAft>
              <a:buClr>
                <a:srgbClr val="268002"/>
              </a:buClr>
              <a:buFont typeface="Arial" pitchFamily="34" charset="0"/>
              <a:buChar char="•"/>
              <a:defRPr/>
            </a:pPr>
            <a:endParaRPr lang="en-GB" sz="26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676456" cy="1196752"/>
          </a:xfrm>
        </p:spPr>
        <p:txBody>
          <a:bodyPr>
            <a:normAutofit/>
          </a:bodyPr>
          <a:lstStyle/>
          <a:p>
            <a:pPr algn="l"/>
            <a:r>
              <a:rPr lang="en-CA" sz="3800" b="1" dirty="0" smtClean="0"/>
              <a:t>WRM issues and challenges</a:t>
            </a:r>
            <a:endParaRPr lang="en-CA" sz="3800" b="1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7892158" y="62954"/>
          <a:ext cx="1144868" cy="11448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3" r:id="rId3" imgW="4276725" imgH="4276725" progId="">
                  <p:embed/>
                </p:oleObj>
              </mc:Choice>
              <mc:Fallback>
                <p:oleObj r:id="rId3" imgW="4276725" imgH="4276725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92158" y="62954"/>
                        <a:ext cx="1144868" cy="114486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Straight Connector 11"/>
          <p:cNvCxnSpPr/>
          <p:nvPr/>
        </p:nvCxnSpPr>
        <p:spPr>
          <a:xfrm>
            <a:off x="107504" y="75839"/>
            <a:ext cx="8352928" cy="0"/>
          </a:xfrm>
          <a:prstGeom prst="line">
            <a:avLst/>
          </a:prstGeom>
          <a:ln>
            <a:solidFill>
              <a:srgbClr val="2A65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5400000">
            <a:off x="-454096" y="636155"/>
            <a:ext cx="1123200" cy="0"/>
          </a:xfrm>
          <a:prstGeom prst="line">
            <a:avLst/>
          </a:prstGeom>
          <a:ln>
            <a:solidFill>
              <a:srgbClr val="2A65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107504" y="1196752"/>
            <a:ext cx="8352928" cy="0"/>
          </a:xfrm>
          <a:prstGeom prst="line">
            <a:avLst/>
          </a:prstGeom>
          <a:ln>
            <a:solidFill>
              <a:srgbClr val="2A65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_IMG_027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72200" y="4005064"/>
            <a:ext cx="2644126" cy="2704848"/>
          </a:xfrm>
          <a:prstGeom prst="rect">
            <a:avLst/>
          </a:prstGeom>
        </p:spPr>
      </p:pic>
      <p:pic>
        <p:nvPicPr>
          <p:cNvPr id="10" name="Picture 9" descr="_Tana carries sediment into the Indian Ocean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71313" y="1340767"/>
            <a:ext cx="2640943" cy="2603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180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7504" y="1340768"/>
            <a:ext cx="8928992" cy="5400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7892158" y="62954"/>
          <a:ext cx="1144868" cy="11448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7" r:id="rId3" imgW="4276725" imgH="4276725" progId="">
                  <p:embed/>
                </p:oleObj>
              </mc:Choice>
              <mc:Fallback>
                <p:oleObj r:id="rId3" imgW="4276725" imgH="4276725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92158" y="62954"/>
                        <a:ext cx="1144868" cy="114486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79512" y="1340769"/>
            <a:ext cx="8784976" cy="5517232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 rtlCol="0">
            <a:noAutofit/>
          </a:bodyPr>
          <a:lstStyle/>
          <a:p>
            <a:pPr marL="274320" indent="-274320">
              <a:spcBef>
                <a:spcPts val="0"/>
              </a:spcBef>
              <a:spcAft>
                <a:spcPts val="500"/>
              </a:spcAft>
              <a:buClr>
                <a:srgbClr val="268002"/>
              </a:buClr>
              <a:defRPr/>
            </a:pPr>
            <a:r>
              <a:rPr lang="en-CA" sz="2600" b="1" dirty="0" smtClean="0"/>
              <a:t>Community / stakeholder participation through WRUAs and CAAC establishment,</a:t>
            </a:r>
            <a:endParaRPr lang="en-CA" sz="2600" dirty="0" smtClean="0"/>
          </a:p>
          <a:p>
            <a:pPr marL="274320" indent="-274320">
              <a:spcBef>
                <a:spcPts val="0"/>
              </a:spcBef>
              <a:spcAft>
                <a:spcPts val="500"/>
              </a:spcAft>
              <a:buClr>
                <a:srgbClr val="268002"/>
              </a:buClr>
              <a:defRPr/>
            </a:pPr>
            <a:r>
              <a:rPr lang="en-CA" sz="2600" b="1" dirty="0" smtClean="0"/>
              <a:t>Water as a human right</a:t>
            </a:r>
            <a:r>
              <a:rPr lang="en-CA" sz="2600" dirty="0" smtClean="0"/>
              <a:t>: ensuring access to water and equity in allocation, giving priority to basic human needs and environmental conservation (reserve)</a:t>
            </a:r>
          </a:p>
          <a:p>
            <a:pPr marL="274320" indent="-274320">
              <a:spcBef>
                <a:spcPts val="0"/>
              </a:spcBef>
              <a:spcAft>
                <a:spcPts val="500"/>
              </a:spcAft>
              <a:buClr>
                <a:srgbClr val="268002"/>
              </a:buClr>
              <a:defRPr/>
            </a:pPr>
            <a:r>
              <a:rPr lang="en-CA" sz="2600" b="1" dirty="0" smtClean="0"/>
              <a:t>Water pricing and water permitting </a:t>
            </a:r>
            <a:r>
              <a:rPr lang="en-CA" sz="2600" dirty="0" smtClean="0"/>
              <a:t>to regulate the use and to increase water use efficiency (water as an economic good)</a:t>
            </a:r>
          </a:p>
          <a:p>
            <a:pPr marL="274320" indent="-274320">
              <a:spcBef>
                <a:spcPts val="0"/>
              </a:spcBef>
              <a:spcAft>
                <a:spcPts val="500"/>
              </a:spcAft>
              <a:buClr>
                <a:srgbClr val="268002"/>
              </a:buClr>
              <a:defRPr/>
            </a:pPr>
            <a:r>
              <a:rPr lang="en-CA" sz="2600" b="1" dirty="0" smtClean="0"/>
              <a:t>Legislation and strategies</a:t>
            </a:r>
            <a:r>
              <a:rPr lang="en-CA" sz="2600" dirty="0" smtClean="0"/>
              <a:t>: providing an enabling environment and a basis for </a:t>
            </a:r>
            <a:r>
              <a:rPr lang="en-CA" sz="2600" dirty="0" smtClean="0"/>
              <a:t>regulation</a:t>
            </a:r>
            <a:endParaRPr lang="en-CA" sz="2600" dirty="0" smtClean="0"/>
          </a:p>
          <a:p>
            <a:pPr marL="274320" indent="-274320">
              <a:spcBef>
                <a:spcPts val="0"/>
              </a:spcBef>
              <a:spcAft>
                <a:spcPts val="500"/>
              </a:spcAft>
              <a:buClr>
                <a:srgbClr val="268002"/>
              </a:buClr>
              <a:defRPr/>
            </a:pPr>
            <a:r>
              <a:rPr lang="en-CA" sz="2600" b="1" dirty="0" smtClean="0"/>
              <a:t>Decentralized management </a:t>
            </a:r>
            <a:r>
              <a:rPr lang="en-CA" sz="2600" dirty="0" smtClean="0"/>
              <a:t>of water resources and service provision: 6 WRMA offices.</a:t>
            </a:r>
            <a:endParaRPr lang="en-GB" sz="2600" dirty="0" smtClean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23528" y="0"/>
            <a:ext cx="8604448" cy="1196752"/>
          </a:xfrm>
        </p:spPr>
        <p:txBody>
          <a:bodyPr>
            <a:normAutofit/>
          </a:bodyPr>
          <a:lstStyle/>
          <a:p>
            <a:pPr algn="l"/>
            <a:r>
              <a:rPr lang="en-CA" sz="3800" b="1" dirty="0" smtClean="0"/>
              <a:t>WRMA strategies and principles</a:t>
            </a:r>
            <a:endParaRPr lang="en-CA" sz="3800" b="1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107504" y="75839"/>
            <a:ext cx="8352928" cy="0"/>
          </a:xfrm>
          <a:prstGeom prst="line">
            <a:avLst/>
          </a:prstGeom>
          <a:ln>
            <a:solidFill>
              <a:srgbClr val="2A65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5400000">
            <a:off x="-454096" y="636155"/>
            <a:ext cx="1123200" cy="0"/>
          </a:xfrm>
          <a:prstGeom prst="line">
            <a:avLst/>
          </a:prstGeom>
          <a:ln>
            <a:solidFill>
              <a:srgbClr val="2A65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107504" y="1196752"/>
            <a:ext cx="8352928" cy="0"/>
          </a:xfrm>
          <a:prstGeom prst="line">
            <a:avLst/>
          </a:prstGeom>
          <a:ln>
            <a:solidFill>
              <a:srgbClr val="2A65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9469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7504" y="1340768"/>
            <a:ext cx="8928992" cy="5400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7892158" y="62954"/>
          <a:ext cx="1144868" cy="11448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2" r:id="rId3" imgW="4276725" imgH="4276725" progId="">
                  <p:embed/>
                </p:oleObj>
              </mc:Choice>
              <mc:Fallback>
                <p:oleObj r:id="rId3" imgW="4276725" imgH="4276725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92158" y="62954"/>
                        <a:ext cx="1144868" cy="114486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79512" y="1340769"/>
            <a:ext cx="8784976" cy="5517232"/>
          </a:xfrm>
          <a:solidFill>
            <a:schemeClr val="bg1"/>
          </a:solidFill>
        </p:spPr>
        <p:txBody>
          <a:bodyPr rtlCol="0">
            <a:noAutofit/>
          </a:bodyPr>
          <a:lstStyle/>
          <a:p>
            <a:pPr marL="274320" indent="-274320">
              <a:spcBef>
                <a:spcPts val="0"/>
              </a:spcBef>
              <a:spcAft>
                <a:spcPts val="400"/>
              </a:spcAft>
              <a:buClr>
                <a:srgbClr val="268002"/>
              </a:buClr>
              <a:defRPr/>
            </a:pPr>
            <a:r>
              <a:rPr lang="en-CA" sz="2600" b="1" dirty="0" smtClean="0"/>
              <a:t>Collaboration and partnership</a:t>
            </a:r>
            <a:r>
              <a:rPr lang="en-CA" sz="2600" dirty="0" smtClean="0"/>
              <a:t>: with donors, </a:t>
            </a:r>
            <a:r>
              <a:rPr lang="en-CA" sz="2600" dirty="0" err="1" smtClean="0"/>
              <a:t>GoK</a:t>
            </a:r>
            <a:r>
              <a:rPr lang="en-CA" sz="2600" dirty="0" smtClean="0"/>
              <a:t> institutions and other organisations for improved WRM</a:t>
            </a:r>
          </a:p>
          <a:p>
            <a:pPr marL="274320" indent="-274320">
              <a:spcBef>
                <a:spcPts val="0"/>
              </a:spcBef>
              <a:spcAft>
                <a:spcPts val="400"/>
              </a:spcAft>
              <a:buClr>
                <a:srgbClr val="268002"/>
              </a:buClr>
              <a:defRPr/>
            </a:pPr>
            <a:r>
              <a:rPr lang="en-CA" sz="2600" b="1" dirty="0" smtClean="0"/>
              <a:t>Awareness raising </a:t>
            </a:r>
            <a:r>
              <a:rPr lang="en-CA" sz="2600" dirty="0" smtClean="0"/>
              <a:t>, technical assistance and capacity building of water users</a:t>
            </a:r>
          </a:p>
          <a:p>
            <a:pPr marL="274320" indent="-274320">
              <a:spcBef>
                <a:spcPts val="0"/>
              </a:spcBef>
              <a:spcAft>
                <a:spcPts val="400"/>
              </a:spcAft>
              <a:buClr>
                <a:srgbClr val="268002"/>
              </a:buClr>
              <a:defRPr/>
            </a:pPr>
            <a:r>
              <a:rPr lang="en-CA" sz="2600" b="1" dirty="0" smtClean="0"/>
              <a:t>Enforcement</a:t>
            </a:r>
            <a:r>
              <a:rPr lang="en-CA" sz="2600" dirty="0" smtClean="0"/>
              <a:t> of permit conditions, </a:t>
            </a:r>
          </a:p>
          <a:p>
            <a:pPr marL="274320" indent="-274320">
              <a:spcBef>
                <a:spcPts val="0"/>
              </a:spcBef>
              <a:spcAft>
                <a:spcPts val="400"/>
              </a:spcAft>
              <a:buClr>
                <a:srgbClr val="268002"/>
              </a:buClr>
              <a:defRPr/>
            </a:pPr>
            <a:r>
              <a:rPr lang="en-CA" sz="2600" b="1" dirty="0" smtClean="0"/>
              <a:t>Promotion of dialogue</a:t>
            </a:r>
            <a:r>
              <a:rPr lang="en-CA" sz="2600" dirty="0" smtClean="0"/>
              <a:t>: Reduction of conflicts between competing water users through support to WRUAs</a:t>
            </a:r>
          </a:p>
          <a:p>
            <a:pPr marL="274320" indent="-274320">
              <a:spcBef>
                <a:spcPts val="0"/>
              </a:spcBef>
              <a:spcAft>
                <a:spcPts val="400"/>
              </a:spcAft>
              <a:buClr>
                <a:srgbClr val="268002"/>
              </a:buClr>
              <a:defRPr/>
            </a:pPr>
            <a:r>
              <a:rPr lang="en-CA" sz="2600" dirty="0" smtClean="0"/>
              <a:t>Managing an effective </a:t>
            </a:r>
            <a:r>
              <a:rPr lang="en-CA" sz="2600" b="1" dirty="0" smtClean="0"/>
              <a:t>water resources monitoring system </a:t>
            </a:r>
            <a:r>
              <a:rPr lang="en-CA" sz="2600" dirty="0" smtClean="0"/>
              <a:t>for informed decision making and planning, ensuring access to information at all levels</a:t>
            </a:r>
          </a:p>
          <a:p>
            <a:pPr marL="274320" indent="-274320">
              <a:spcBef>
                <a:spcPts val="0"/>
              </a:spcBef>
              <a:spcAft>
                <a:spcPts val="400"/>
              </a:spcAft>
              <a:buClr>
                <a:srgbClr val="268002"/>
              </a:buClr>
              <a:defRPr/>
            </a:pPr>
            <a:r>
              <a:rPr lang="en-CA" sz="2600" dirty="0" smtClean="0"/>
              <a:t>Linking water resources to a growing economy in </a:t>
            </a:r>
            <a:r>
              <a:rPr lang="en-CA" sz="2600" b="1" dirty="0" smtClean="0"/>
              <a:t>attaining vision 2030 through NWMP 2030</a:t>
            </a:r>
            <a:r>
              <a:rPr lang="en-CA" sz="2600" dirty="0" smtClean="0"/>
              <a:t> 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500"/>
              </a:spcAft>
              <a:buClr>
                <a:srgbClr val="268002"/>
              </a:buClr>
              <a:buFont typeface="Arial" pitchFamily="34" charset="0"/>
              <a:buChar char="•"/>
              <a:defRPr/>
            </a:pPr>
            <a:endParaRPr lang="en-GB" sz="2600" dirty="0" smtClean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23528" y="0"/>
            <a:ext cx="8604448" cy="1196752"/>
          </a:xfrm>
        </p:spPr>
        <p:txBody>
          <a:bodyPr>
            <a:normAutofit/>
          </a:bodyPr>
          <a:lstStyle/>
          <a:p>
            <a:pPr algn="l"/>
            <a:r>
              <a:rPr lang="en-CA" sz="3800" b="1" dirty="0" smtClean="0"/>
              <a:t>WRMA strategies and principles</a:t>
            </a:r>
            <a:endParaRPr lang="en-CA" sz="3800" b="1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107504" y="75839"/>
            <a:ext cx="8352928" cy="0"/>
          </a:xfrm>
          <a:prstGeom prst="line">
            <a:avLst/>
          </a:prstGeom>
          <a:ln>
            <a:solidFill>
              <a:srgbClr val="2A65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5400000">
            <a:off x="-454096" y="636155"/>
            <a:ext cx="1123200" cy="0"/>
          </a:xfrm>
          <a:prstGeom prst="line">
            <a:avLst/>
          </a:prstGeom>
          <a:ln>
            <a:solidFill>
              <a:srgbClr val="2A65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107504" y="1196752"/>
            <a:ext cx="8352928" cy="0"/>
          </a:xfrm>
          <a:prstGeom prst="line">
            <a:avLst/>
          </a:prstGeom>
          <a:ln>
            <a:solidFill>
              <a:srgbClr val="2A65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1721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w-KE" b="1" dirty="0"/>
              <a:t>Management </a:t>
            </a:r>
            <a:r>
              <a:rPr lang="sw-KE" b="1" dirty="0" smtClean="0"/>
              <a:t>Plans ( </a:t>
            </a:r>
            <a:r>
              <a:rPr lang="sw-KE" b="1" dirty="0" smtClean="0"/>
              <a:t>six plans per region)</a:t>
            </a:r>
            <a:endParaRPr lang="sw-KE" b="1" dirty="0"/>
          </a:p>
          <a:p>
            <a:r>
              <a:rPr lang="sw-KE" dirty="0" smtClean="0"/>
              <a:t>Water </a:t>
            </a:r>
            <a:r>
              <a:rPr lang="sw-KE" dirty="0"/>
              <a:t>Resources Management Plan</a:t>
            </a:r>
          </a:p>
          <a:p>
            <a:r>
              <a:rPr lang="en-US" dirty="0" smtClean="0"/>
              <a:t>Flood </a:t>
            </a:r>
            <a:r>
              <a:rPr lang="en-US" dirty="0"/>
              <a:t>and Drought Disaster Management Plan</a:t>
            </a:r>
          </a:p>
          <a:p>
            <a:r>
              <a:rPr lang="sw-KE" dirty="0" smtClean="0"/>
              <a:t>Environmental </a:t>
            </a:r>
            <a:r>
              <a:rPr lang="sw-KE" dirty="0"/>
              <a:t>Management </a:t>
            </a:r>
            <a:r>
              <a:rPr lang="sw-KE" dirty="0" smtClean="0"/>
              <a:t>Plan ( proposes critical forest establishement to attain 10% forest cover)</a:t>
            </a:r>
            <a:endParaRPr lang="sw-KE" dirty="0"/>
          </a:p>
          <a:p>
            <a:pPr marL="0" indent="0">
              <a:buNone/>
            </a:pPr>
            <a:r>
              <a:rPr lang="sw-KE" b="1" dirty="0"/>
              <a:t>Institutional Plan</a:t>
            </a:r>
          </a:p>
          <a:p>
            <a:r>
              <a:rPr lang="sw-KE" dirty="0" smtClean="0"/>
              <a:t>Institutional </a:t>
            </a:r>
            <a:r>
              <a:rPr lang="sw-KE" dirty="0"/>
              <a:t>Strengthening </a:t>
            </a:r>
            <a:r>
              <a:rPr lang="sw-KE" dirty="0" smtClean="0"/>
              <a:t>Plan for Water Resources Management</a:t>
            </a:r>
            <a:endParaRPr lang="sw-K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sw-KE" dirty="0" smtClean="0"/>
              <a:t>DEVELOPMENT PLANS</a:t>
            </a:r>
            <a:endParaRPr lang="sw-KE" dirty="0"/>
          </a:p>
        </p:txBody>
      </p:sp>
      <p:pic>
        <p:nvPicPr>
          <p:cNvPr id="4" name="Picture 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16922" y="-19259"/>
            <a:ext cx="1042988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26490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590</TotalTime>
  <Words>768</Words>
  <Application>Microsoft Office PowerPoint</Application>
  <PresentationFormat>On-screen Show (4:3)</PresentationFormat>
  <Paragraphs>98</Paragraphs>
  <Slides>14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Waveform</vt:lpstr>
      <vt:lpstr>WATER MASTER PLAN 2030 ENABLING ENVIRONMENT FOR ITS SUCCESSFUL IMPLEMENTATION</vt:lpstr>
      <vt:lpstr>Presentation outline</vt:lpstr>
      <vt:lpstr>Kenya National Water Masterplan objectives</vt:lpstr>
      <vt:lpstr> Water Resources Availability  </vt:lpstr>
      <vt:lpstr>WRM issues and challenges</vt:lpstr>
      <vt:lpstr>WRM issues and challenges</vt:lpstr>
      <vt:lpstr>WRMA strategies and principles</vt:lpstr>
      <vt:lpstr>WRMA strategies and principles</vt:lpstr>
      <vt:lpstr>DEVELOPMENT PLANS</vt:lpstr>
      <vt:lpstr>Enabling environment</vt:lpstr>
      <vt:lpstr>Critical support for its implementation</vt:lpstr>
      <vt:lpstr>Critical support for its implementation cont’d</vt:lpstr>
      <vt:lpstr>Critical support for its implementation cont’d</vt:lpstr>
      <vt:lpstr>End presentation - Thanks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WDC POLICY DIRECTION</dc:title>
  <dc:creator>My Laptop</dc:creator>
  <cp:lastModifiedBy>User</cp:lastModifiedBy>
  <cp:revision>57</cp:revision>
  <cp:lastPrinted>2012-11-02T12:01:17Z</cp:lastPrinted>
  <dcterms:created xsi:type="dcterms:W3CDTF">2012-10-12T05:29:11Z</dcterms:created>
  <dcterms:modified xsi:type="dcterms:W3CDTF">2012-11-05T13:28:50Z</dcterms:modified>
</cp:coreProperties>
</file>