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52" r:id="rId3"/>
    <p:sldId id="355" r:id="rId4"/>
    <p:sldId id="363" r:id="rId5"/>
    <p:sldId id="362" r:id="rId6"/>
    <p:sldId id="358" r:id="rId7"/>
    <p:sldId id="361" r:id="rId8"/>
    <p:sldId id="357" r:id="rId9"/>
    <p:sldId id="368" r:id="rId10"/>
    <p:sldId id="356" r:id="rId11"/>
    <p:sldId id="354" r:id="rId12"/>
    <p:sldId id="353" r:id="rId13"/>
    <p:sldId id="360" r:id="rId14"/>
    <p:sldId id="364" r:id="rId15"/>
    <p:sldId id="365" r:id="rId16"/>
    <p:sldId id="366" r:id="rId17"/>
    <p:sldId id="359" r:id="rId18"/>
    <p:sldId id="369" r:id="rId19"/>
    <p:sldId id="367"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a:srgbClr val="0066CC"/>
    <a:srgbClr val="00CC66"/>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31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00D6B-079D-4D40-A653-14A397777EB3}" type="datetimeFigureOut">
              <a:rPr lang="fr-FR" smtClean="0"/>
              <a:pPr/>
              <a:t>12/09/2011</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7448F1-6D60-4CE9-AA15-D6D7BC299E86}"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451BC1FB-E4CA-4AAB-BBB5-B01515ACAD68}" type="datetimeFigureOut">
              <a:rPr lang="fr-FR" smtClean="0"/>
              <a:pPr/>
              <a:t>12/09/2011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E53B81-1544-42E4-AEF4-D143A8CD2E61}"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51BC1FB-E4CA-4AAB-BBB5-B01515ACAD68}" type="datetimeFigureOut">
              <a:rPr lang="fr-FR" smtClean="0"/>
              <a:pPr/>
              <a:t>12/09/2011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E53B81-1544-42E4-AEF4-D143A8CD2E61}"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51BC1FB-E4CA-4AAB-BBB5-B01515ACAD68}" type="datetimeFigureOut">
              <a:rPr lang="fr-FR" smtClean="0"/>
              <a:pPr/>
              <a:t>12/09/2011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E53B81-1544-42E4-AEF4-D143A8CD2E61}"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800"/>
              </a:spcBef>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BCA7150-6FE0-45DC-91B3-3AA7DD16FD5F}" type="datetimeFigureOut">
              <a:rPr lang="en-US"/>
              <a:pPr>
                <a:defRPr/>
              </a:pPr>
              <a:t>12-Sep-11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AE587A-CACC-4F44-9A95-A328C995E06C}" type="slidenum">
              <a:rPr lang="en-US"/>
              <a:pPr>
                <a:defRPr/>
              </a:pPr>
              <a:t>‹#›</a:t>
            </a:fld>
            <a:endParaRPr lang="en-US"/>
          </a:p>
        </p:txBody>
      </p:sp>
      <p:pic>
        <p:nvPicPr>
          <p:cNvPr id="1026" name="Picture 2"/>
          <p:cNvPicPr>
            <a:picLocks noChangeAspect="1" noChangeArrowheads="1"/>
          </p:cNvPicPr>
          <p:nvPr userDrawn="1"/>
        </p:nvPicPr>
        <p:blipFill>
          <a:blip r:embed="rId2" cstate="print">
            <a:lum bright="70000" contrast="-85000"/>
          </a:blip>
          <a:srcRect/>
          <a:stretch>
            <a:fillRect/>
          </a:stretch>
        </p:blipFill>
        <p:spPr bwMode="auto">
          <a:xfrm>
            <a:off x="1790" y="0"/>
            <a:ext cx="9144000" cy="1080798"/>
          </a:xfrm>
          <a:prstGeom prst="rect">
            <a:avLst/>
          </a:prstGeom>
          <a:noFill/>
          <a:ln w="9525">
            <a:noFill/>
            <a:miter lim="800000"/>
            <a:headEnd/>
            <a:tailEnd/>
          </a:ln>
          <a:effectLst/>
        </p:spPr>
      </p:pic>
      <p:pic>
        <p:nvPicPr>
          <p:cNvPr id="8" name="Picture 7" descr="FCPF.jpg"/>
          <p:cNvPicPr>
            <a:picLocks noChangeAspect="1"/>
          </p:cNvPicPr>
          <p:nvPr userDrawn="1"/>
        </p:nvPicPr>
        <p:blipFill>
          <a:blip r:embed="rId3" cstate="print"/>
          <a:stretch>
            <a:fillRect/>
          </a:stretch>
        </p:blipFill>
        <p:spPr>
          <a:xfrm>
            <a:off x="0" y="6126480"/>
            <a:ext cx="1007657" cy="731520"/>
          </a:xfrm>
          <a:prstGeom prst="rect">
            <a:avLst/>
          </a:prstGeom>
        </p:spPr>
      </p:pic>
      <p:pic>
        <p:nvPicPr>
          <p:cNvPr id="9" name="Picture 4" descr="bio-ppt"/>
          <p:cNvPicPr>
            <a:picLocks noChangeAspect="1" noChangeArrowheads="1"/>
          </p:cNvPicPr>
          <p:nvPr userDrawn="1"/>
        </p:nvPicPr>
        <p:blipFill>
          <a:blip r:embed="rId4" cstate="print"/>
          <a:srcRect/>
          <a:stretch>
            <a:fillRect/>
          </a:stretch>
        </p:blipFill>
        <p:spPr bwMode="auto">
          <a:xfrm>
            <a:off x="7659038" y="6248400"/>
            <a:ext cx="1484961" cy="6096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800"/>
              </a:spcBef>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BCA7150-6FE0-45DC-91B3-3AA7DD16FD5F}" type="datetimeFigureOut">
              <a:rPr lang="en-US"/>
              <a:pPr>
                <a:defRPr/>
              </a:pPr>
              <a:t>12-Sep-11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AE587A-CACC-4F44-9A95-A328C995E06C}" type="slidenum">
              <a:rPr lang="en-US"/>
              <a:pPr>
                <a:defRPr/>
              </a:pPr>
              <a:t>‹#›</a:t>
            </a:fld>
            <a:endParaRPr lang="en-US"/>
          </a:p>
        </p:txBody>
      </p:sp>
      <p:pic>
        <p:nvPicPr>
          <p:cNvPr id="1026" name="Picture 2"/>
          <p:cNvPicPr>
            <a:picLocks noChangeAspect="1" noChangeArrowheads="1"/>
          </p:cNvPicPr>
          <p:nvPr userDrawn="1"/>
        </p:nvPicPr>
        <p:blipFill>
          <a:blip r:embed="rId2" cstate="print">
            <a:lum bright="70000" contrast="-85000"/>
          </a:blip>
          <a:srcRect/>
          <a:stretch>
            <a:fillRect/>
          </a:stretch>
        </p:blipFill>
        <p:spPr bwMode="auto">
          <a:xfrm>
            <a:off x="1790" y="0"/>
            <a:ext cx="9144000" cy="1080798"/>
          </a:xfrm>
          <a:prstGeom prst="rect">
            <a:avLst/>
          </a:prstGeom>
          <a:noFill/>
          <a:ln w="9525">
            <a:noFill/>
            <a:miter lim="800000"/>
            <a:headEnd/>
            <a:tailEnd/>
          </a:ln>
          <a:effectLst/>
        </p:spPr>
      </p:pic>
      <p:pic>
        <p:nvPicPr>
          <p:cNvPr id="8" name="Picture 7" descr="FCPF.jpg"/>
          <p:cNvPicPr>
            <a:picLocks noChangeAspect="1"/>
          </p:cNvPicPr>
          <p:nvPr userDrawn="1"/>
        </p:nvPicPr>
        <p:blipFill>
          <a:blip r:embed="rId3" cstate="print"/>
          <a:stretch>
            <a:fillRect/>
          </a:stretch>
        </p:blipFill>
        <p:spPr>
          <a:xfrm>
            <a:off x="0" y="6126480"/>
            <a:ext cx="1007657" cy="731520"/>
          </a:xfrm>
          <a:prstGeom prst="rect">
            <a:avLst/>
          </a:prstGeom>
        </p:spPr>
      </p:pic>
      <p:pic>
        <p:nvPicPr>
          <p:cNvPr id="9" name="Picture 4" descr="bio-ppt"/>
          <p:cNvPicPr>
            <a:picLocks noChangeAspect="1" noChangeArrowheads="1"/>
          </p:cNvPicPr>
          <p:nvPr userDrawn="1"/>
        </p:nvPicPr>
        <p:blipFill>
          <a:blip r:embed="rId4" cstate="print"/>
          <a:srcRect/>
          <a:stretch>
            <a:fillRect/>
          </a:stretch>
        </p:blipFill>
        <p:spPr bwMode="auto">
          <a:xfrm>
            <a:off x="7659038" y="6248400"/>
            <a:ext cx="1484961" cy="60960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800"/>
              </a:spcBef>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BCA7150-6FE0-45DC-91B3-3AA7DD16FD5F}" type="datetimeFigureOut">
              <a:rPr lang="en-US"/>
              <a:pPr>
                <a:defRPr/>
              </a:pPr>
              <a:t>12-Sep-11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AE587A-CACC-4F44-9A95-A328C995E06C}" type="slidenum">
              <a:rPr lang="en-US"/>
              <a:pPr>
                <a:defRPr/>
              </a:pPr>
              <a:t>‹#›</a:t>
            </a:fld>
            <a:endParaRPr lang="en-US"/>
          </a:p>
        </p:txBody>
      </p:sp>
      <p:pic>
        <p:nvPicPr>
          <p:cNvPr id="1026" name="Picture 2"/>
          <p:cNvPicPr>
            <a:picLocks noChangeAspect="1" noChangeArrowheads="1"/>
          </p:cNvPicPr>
          <p:nvPr userDrawn="1"/>
        </p:nvPicPr>
        <p:blipFill>
          <a:blip r:embed="rId2" cstate="print">
            <a:lum bright="70000" contrast="-85000"/>
          </a:blip>
          <a:srcRect/>
          <a:stretch>
            <a:fillRect/>
          </a:stretch>
        </p:blipFill>
        <p:spPr bwMode="auto">
          <a:xfrm>
            <a:off x="1790" y="0"/>
            <a:ext cx="9144000" cy="1080798"/>
          </a:xfrm>
          <a:prstGeom prst="rect">
            <a:avLst/>
          </a:prstGeom>
          <a:noFill/>
          <a:ln w="9525">
            <a:noFill/>
            <a:miter lim="800000"/>
            <a:headEnd/>
            <a:tailEnd/>
          </a:ln>
          <a:effectLst/>
        </p:spPr>
      </p:pic>
      <p:pic>
        <p:nvPicPr>
          <p:cNvPr id="8" name="Picture 7" descr="FCPF.jpg"/>
          <p:cNvPicPr>
            <a:picLocks noChangeAspect="1"/>
          </p:cNvPicPr>
          <p:nvPr userDrawn="1"/>
        </p:nvPicPr>
        <p:blipFill>
          <a:blip r:embed="rId3" cstate="print"/>
          <a:stretch>
            <a:fillRect/>
          </a:stretch>
        </p:blipFill>
        <p:spPr>
          <a:xfrm>
            <a:off x="0" y="6126480"/>
            <a:ext cx="1007657" cy="731520"/>
          </a:xfrm>
          <a:prstGeom prst="rect">
            <a:avLst/>
          </a:prstGeom>
        </p:spPr>
      </p:pic>
      <p:pic>
        <p:nvPicPr>
          <p:cNvPr id="9" name="Picture 4" descr="bio-ppt"/>
          <p:cNvPicPr>
            <a:picLocks noChangeAspect="1" noChangeArrowheads="1"/>
          </p:cNvPicPr>
          <p:nvPr userDrawn="1"/>
        </p:nvPicPr>
        <p:blipFill>
          <a:blip r:embed="rId4" cstate="print"/>
          <a:srcRect/>
          <a:stretch>
            <a:fillRect/>
          </a:stretch>
        </p:blipFill>
        <p:spPr bwMode="auto">
          <a:xfrm>
            <a:off x="7659038" y="6248400"/>
            <a:ext cx="1484961" cy="609600"/>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0" y="0"/>
            <a:ext cx="9144000" cy="914400"/>
          </a:xfrm>
          <a:prstGeom prst="rect">
            <a:avLst/>
          </a:prstGeom>
          <a:noFill/>
          <a:ln w="9525">
            <a:noFill/>
            <a:miter lim="800000"/>
            <a:headEnd/>
            <a:tailEnd/>
          </a:ln>
        </p:spPr>
      </p:pic>
      <p:sp>
        <p:nvSpPr>
          <p:cNvPr id="3" name="Content Placeholder 2"/>
          <p:cNvSpPr>
            <a:spLocks noGrp="1"/>
          </p:cNvSpPr>
          <p:nvPr>
            <p:ph idx="1"/>
          </p:nvPr>
        </p:nvSpPr>
        <p:spPr/>
        <p:txBody>
          <a:bodyPr/>
          <a:lstStyle>
            <a:lvl1pPr>
              <a:spcBef>
                <a:spcPts val="18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94788" y="72486"/>
            <a:ext cx="8915400" cy="762000"/>
          </a:xfrm>
        </p:spPr>
        <p:txBody>
          <a:bodyPr>
            <a:normAutofit/>
          </a:bodyPr>
          <a:lstStyle>
            <a:lvl1pPr>
              <a:defRPr sz="3000">
                <a:solidFill>
                  <a:schemeClr val="bg1"/>
                </a:solidFill>
                <a:latin typeface="Trebuchet MS" pitchFamily="34" charset="0"/>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smtClean="0"/>
            </a:lvl1pPr>
          </a:lstStyle>
          <a:p>
            <a:pPr>
              <a:defRPr/>
            </a:pPr>
            <a:fld id="{EA9D51D2-5617-40E8-B2B8-D22B57E35637}" type="datetime1">
              <a:rPr lang="en-US"/>
              <a:pPr>
                <a:defRPr/>
              </a:pPr>
              <a:t>12-Sep-11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3EF049-275F-489F-8384-46EAE6FD300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2"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fr-FR" sz="2400" b="0" dirty="0">
              <a:solidFill>
                <a:schemeClr val="tx1"/>
              </a:solidFill>
              <a:latin typeface="Times" pitchFamily="18" charset="0"/>
            </a:endParaRPr>
          </a:p>
        </p:txBody>
      </p:sp>
      <p:sp>
        <p:nvSpPr>
          <p:cNvPr id="3" name="Line 6"/>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fr-FR" dirty="0">
              <a:latin typeface="Arial" charset="0"/>
            </a:endParaRPr>
          </a:p>
        </p:txBody>
      </p:sp>
      <p:pic>
        <p:nvPicPr>
          <p:cNvPr id="4" name="Picture 7"/>
          <p:cNvPicPr>
            <a:picLocks noChangeAspect="1" noChangeArrowheads="1"/>
          </p:cNvPicPr>
          <p:nvPr/>
        </p:nvPicPr>
        <p:blipFill>
          <a:blip r:embed="rId2" cstate="print">
            <a:lum contrast="-20000"/>
          </a:blip>
          <a:srcRect/>
          <a:stretch>
            <a:fillRect/>
          </a:stretch>
        </p:blipFill>
        <p:spPr bwMode="auto">
          <a:xfrm>
            <a:off x="7964488" y="0"/>
            <a:ext cx="1144587" cy="762000"/>
          </a:xfrm>
          <a:prstGeom prst="rect">
            <a:avLst/>
          </a:prstGeom>
          <a:noFill/>
          <a:ln w="9525">
            <a:noFill/>
            <a:miter lim="800000"/>
            <a:headEnd/>
            <a:tailEnd/>
          </a:ln>
        </p:spPr>
      </p:pic>
      <p:sp>
        <p:nvSpPr>
          <p:cNvPr id="5" name="Rectangle 11"/>
          <p:cNvSpPr>
            <a:spLocks noChangeArrowheads="1"/>
          </p:cNvSpPr>
          <p:nvPr userDrawn="1"/>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fr-FR" sz="2400" b="0" dirty="0">
              <a:solidFill>
                <a:schemeClr val="tx1"/>
              </a:solidFill>
              <a:latin typeface="Times" pitchFamily="18" charset="0"/>
            </a:endParaRPr>
          </a:p>
        </p:txBody>
      </p:sp>
      <p:sp>
        <p:nvSpPr>
          <p:cNvPr id="6" name="Line 12"/>
          <p:cNvSpPr>
            <a:spLocks noChangeShapeType="1"/>
          </p:cNvSpPr>
          <p:nvPr userDrawn="1"/>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fr-FR" dirty="0">
              <a:latin typeface="Arial" charset="0"/>
            </a:endParaRPr>
          </a:p>
        </p:txBody>
      </p:sp>
      <p:sp>
        <p:nvSpPr>
          <p:cNvPr id="7" name="Line 18"/>
          <p:cNvSpPr>
            <a:spLocks noChangeShapeType="1"/>
          </p:cNvSpPr>
          <p:nvPr userDrawn="1"/>
        </p:nvSpPr>
        <p:spPr bwMode="auto">
          <a:xfrm flipH="1">
            <a:off x="0" y="762000"/>
            <a:ext cx="9144000" cy="0"/>
          </a:xfrm>
          <a:prstGeom prst="line">
            <a:avLst/>
          </a:prstGeom>
          <a:noFill/>
          <a:ln w="3175">
            <a:solidFill>
              <a:srgbClr val="D9D9D9"/>
            </a:solidFill>
            <a:round/>
            <a:headEnd/>
            <a:tailEnd/>
          </a:ln>
          <a:effectLst/>
        </p:spPr>
        <p:txBody>
          <a:bodyPr/>
          <a:lstStyle/>
          <a:p>
            <a:pPr eaLnBrk="0" hangingPunct="0">
              <a:defRPr/>
            </a:pPr>
            <a:endParaRPr lang="fr-FR" dirty="0">
              <a:latin typeface="Arial" charset="0"/>
            </a:endParaRPr>
          </a:p>
        </p:txBody>
      </p:sp>
      <p:pic>
        <p:nvPicPr>
          <p:cNvPr id="8" name="Picture 20"/>
          <p:cNvPicPr>
            <a:picLocks noChangeAspect="1" noChangeArrowheads="1"/>
          </p:cNvPicPr>
          <p:nvPr userDrawn="1"/>
        </p:nvPicPr>
        <p:blipFill>
          <a:blip r:embed="rId3" cstate="print"/>
          <a:srcRect/>
          <a:stretch>
            <a:fillRect/>
          </a:stretch>
        </p:blipFill>
        <p:spPr bwMode="auto">
          <a:xfrm>
            <a:off x="7961313" y="0"/>
            <a:ext cx="1147762" cy="762000"/>
          </a:xfrm>
          <a:prstGeom prst="rect">
            <a:avLst/>
          </a:prstGeom>
          <a:noFill/>
          <a:ln w="9525">
            <a:noFill/>
            <a:miter lim="800000"/>
            <a:headEnd/>
            <a:tailEnd/>
          </a:ln>
        </p:spPr>
      </p:pic>
      <p:sp>
        <p:nvSpPr>
          <p:cNvPr id="9" name="Text Box 26"/>
          <p:cNvSpPr txBox="1">
            <a:spLocks noChangeArrowheads="1"/>
          </p:cNvSpPr>
          <p:nvPr userDrawn="1"/>
        </p:nvSpPr>
        <p:spPr bwMode="auto">
          <a:xfrm>
            <a:off x="6934200" y="6019800"/>
            <a:ext cx="1447800" cy="427038"/>
          </a:xfrm>
          <a:prstGeom prst="rect">
            <a:avLst/>
          </a:prstGeom>
          <a:noFill/>
          <a:ln w="9525">
            <a:noFill/>
            <a:miter lim="800000"/>
            <a:headEnd/>
            <a:tailEnd/>
          </a:ln>
          <a:effectLst/>
        </p:spPr>
        <p:txBody>
          <a:bodyPr>
            <a:spAutoFit/>
          </a:bodyPr>
          <a:lstStyle/>
          <a:p>
            <a:pPr eaLnBrk="0" hangingPunct="0">
              <a:spcBef>
                <a:spcPct val="50000"/>
              </a:spcBef>
              <a:defRPr/>
            </a:pPr>
            <a:endParaRPr lang="fr-FR" dirty="0">
              <a:latin typeface="Arial" charset="0"/>
            </a:endParaRPr>
          </a:p>
        </p:txBody>
      </p:sp>
      <p:sp>
        <p:nvSpPr>
          <p:cNvPr id="10" name="Text Box 3"/>
          <p:cNvSpPr txBox="1">
            <a:spLocks noChangeArrowheads="1"/>
          </p:cNvSpPr>
          <p:nvPr userDrawn="1"/>
        </p:nvSpPr>
        <p:spPr bwMode="auto">
          <a:xfrm>
            <a:off x="8643938" y="428625"/>
            <a:ext cx="623887" cy="274638"/>
          </a:xfrm>
          <a:prstGeom prst="rect">
            <a:avLst/>
          </a:prstGeom>
          <a:noFill/>
          <a:ln w="9525">
            <a:noFill/>
            <a:miter lim="800000"/>
            <a:headEnd/>
            <a:tailEnd/>
          </a:ln>
          <a:effectLst/>
        </p:spPr>
        <p:txBody>
          <a:bodyPr>
            <a:spAutoFit/>
          </a:bodyPr>
          <a:lstStyle/>
          <a:p>
            <a:pPr eaLnBrk="0" hangingPunct="0">
              <a:defRPr/>
            </a:pPr>
            <a:fld id="{65B15FE1-B312-4836-9E1B-FAAD396E5B53}" type="slidenum">
              <a:rPr lang="de-DE" sz="1200">
                <a:solidFill>
                  <a:srgbClr val="000066"/>
                </a:solidFill>
                <a:latin typeface="Arial" charset="0"/>
              </a:rPr>
              <a:pPr eaLnBrk="0" hangingPunct="0">
                <a:defRPr/>
              </a:pPr>
              <a:t>‹#›</a:t>
            </a:fld>
            <a:endParaRPr lang="de-DE" sz="1200" dirty="0">
              <a:solidFill>
                <a:srgbClr val="000066"/>
              </a:solidFill>
              <a:latin typeface="Arial"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51BC1FB-E4CA-4AAB-BBB5-B01515ACAD68}" type="datetimeFigureOut">
              <a:rPr lang="fr-FR" smtClean="0"/>
              <a:pPr/>
              <a:t>12/09/2011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E53B81-1544-42E4-AEF4-D143A8CD2E61}"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1BC1FB-E4CA-4AAB-BBB5-B01515ACAD68}" type="datetimeFigureOut">
              <a:rPr lang="fr-FR" smtClean="0"/>
              <a:pPr/>
              <a:t>12/09/2011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E53B81-1544-42E4-AEF4-D143A8CD2E61}"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451BC1FB-E4CA-4AAB-BBB5-B01515ACAD68}" type="datetimeFigureOut">
              <a:rPr lang="fr-FR" smtClean="0"/>
              <a:pPr/>
              <a:t>12/09/2011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3E53B81-1544-42E4-AEF4-D143A8CD2E61}"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451BC1FB-E4CA-4AAB-BBB5-B01515ACAD68}" type="datetimeFigureOut">
              <a:rPr lang="fr-FR" smtClean="0"/>
              <a:pPr/>
              <a:t>12/09/2011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3E53B81-1544-42E4-AEF4-D143A8CD2E61}"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451BC1FB-E4CA-4AAB-BBB5-B01515ACAD68}" type="datetimeFigureOut">
              <a:rPr lang="fr-FR" smtClean="0"/>
              <a:pPr/>
              <a:t>12/09/2011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3E53B81-1544-42E4-AEF4-D143A8CD2E61}"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BC1FB-E4CA-4AAB-BBB5-B01515ACAD68}" type="datetimeFigureOut">
              <a:rPr lang="fr-FR" smtClean="0"/>
              <a:pPr/>
              <a:t>12/09/2011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3E53B81-1544-42E4-AEF4-D143A8CD2E61}"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BC1FB-E4CA-4AAB-BBB5-B01515ACAD68}" type="datetimeFigureOut">
              <a:rPr lang="fr-FR" smtClean="0"/>
              <a:pPr/>
              <a:t>12/09/2011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3E53B81-1544-42E4-AEF4-D143A8CD2E61}"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BC1FB-E4CA-4AAB-BBB5-B01515ACAD68}" type="datetimeFigureOut">
              <a:rPr lang="fr-FR" smtClean="0"/>
              <a:pPr/>
              <a:t>12/09/2011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3E53B81-1544-42E4-AEF4-D143A8CD2E61}"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BC1FB-E4CA-4AAB-BBB5-B01515ACAD68}" type="datetimeFigureOut">
              <a:rPr lang="fr-FR" smtClean="0"/>
              <a:pPr/>
              <a:t>12/09/2011</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53B81-1544-42E4-AEF4-D143A8CD2E61}"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 id="2147483669"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714348" y="4286256"/>
            <a:ext cx="2286016" cy="1571636"/>
          </a:xfrm>
          <a:prstGeom prst="rect">
            <a:avLst/>
          </a:prstGeom>
          <a:noFill/>
          <a:ln w="9525">
            <a:noFill/>
            <a:miter lim="800000"/>
            <a:headEnd/>
            <a:tailEnd/>
          </a:ln>
          <a:effectLst>
            <a:outerShdw blurRad="50800" dist="50800" dir="5400000" algn="ctr" rotWithShape="0">
              <a:schemeClr val="bg1"/>
            </a:outerShdw>
          </a:effectLst>
        </p:spPr>
      </p:pic>
      <p:sp>
        <p:nvSpPr>
          <p:cNvPr id="2" name="Title 1"/>
          <p:cNvSpPr>
            <a:spLocks noGrp="1"/>
          </p:cNvSpPr>
          <p:nvPr>
            <p:ph type="ctrTitle"/>
          </p:nvPr>
        </p:nvSpPr>
        <p:spPr>
          <a:xfrm>
            <a:off x="514376" y="357166"/>
            <a:ext cx="8129590" cy="2305396"/>
          </a:xfrm>
        </p:spPr>
        <p:txBody>
          <a:bodyPr>
            <a:normAutofit fontScale="90000"/>
          </a:bodyPr>
          <a:lstStyle/>
          <a:p>
            <a:pPr>
              <a:lnSpc>
                <a:spcPct val="150000"/>
              </a:lnSpc>
              <a:spcAft>
                <a:spcPts val="600"/>
              </a:spcAft>
            </a:pPr>
            <a:r>
              <a:rPr lang="en-GB" b="1" dirty="0" smtClean="0">
                <a:solidFill>
                  <a:srgbClr val="006600"/>
                </a:solidFill>
              </a:rPr>
              <a:t>Safeguards for the </a:t>
            </a:r>
            <a:r>
              <a:rPr lang="en-GB" b="1" dirty="0" err="1" smtClean="0">
                <a:solidFill>
                  <a:srgbClr val="006600"/>
                </a:solidFill>
              </a:rPr>
              <a:t>REDD</a:t>
            </a:r>
            <a:r>
              <a:rPr lang="en-GB" b="1" dirty="0" smtClean="0">
                <a:solidFill>
                  <a:srgbClr val="006600"/>
                </a:solidFill>
              </a:rPr>
              <a:t>+ mechanism</a:t>
            </a:r>
            <a:r>
              <a:rPr lang="en-GB" sz="6700" b="1" dirty="0" smtClean="0">
                <a:solidFill>
                  <a:srgbClr val="006600"/>
                </a:solidFill>
              </a:rPr>
              <a:t/>
            </a:r>
            <a:br>
              <a:rPr lang="en-GB" sz="6700" b="1" dirty="0" smtClean="0">
                <a:solidFill>
                  <a:srgbClr val="006600"/>
                </a:solidFill>
              </a:rPr>
            </a:br>
            <a:r>
              <a:rPr lang="en-GB" sz="4000" dirty="0" smtClean="0">
                <a:solidFill>
                  <a:srgbClr val="006600"/>
                </a:solidFill>
              </a:rPr>
              <a:t>--- </a:t>
            </a:r>
            <a:r>
              <a:rPr lang="en-GB" sz="4000" i="1" dirty="0" smtClean="0">
                <a:solidFill>
                  <a:srgbClr val="006600"/>
                </a:solidFill>
              </a:rPr>
              <a:t>a practical overview ---</a:t>
            </a:r>
            <a:endParaRPr lang="fr-FR" b="1" i="1" dirty="0"/>
          </a:p>
        </p:txBody>
      </p:sp>
      <p:sp>
        <p:nvSpPr>
          <p:cNvPr id="3" name="Subtitle 2"/>
          <p:cNvSpPr>
            <a:spLocks noGrp="1"/>
          </p:cNvSpPr>
          <p:nvPr>
            <p:ph type="subTitle" idx="1"/>
          </p:nvPr>
        </p:nvSpPr>
        <p:spPr>
          <a:xfrm>
            <a:off x="571472" y="2928934"/>
            <a:ext cx="8215370" cy="3357586"/>
          </a:xfrm>
        </p:spPr>
        <p:txBody>
          <a:bodyPr>
            <a:noAutofit/>
          </a:bodyPr>
          <a:lstStyle/>
          <a:p>
            <a:pPr marL="166688" algn="l"/>
            <a:r>
              <a:rPr lang="en-GB" sz="2000" b="1" dirty="0" err="1" smtClean="0">
                <a:solidFill>
                  <a:schemeClr val="tx1"/>
                </a:solidFill>
              </a:rPr>
              <a:t>Josep</a:t>
            </a:r>
            <a:r>
              <a:rPr lang="en-GB" sz="2000" b="1" dirty="0" smtClean="0">
                <a:solidFill>
                  <a:schemeClr val="tx1"/>
                </a:solidFill>
              </a:rPr>
              <a:t> A. </a:t>
            </a:r>
            <a:r>
              <a:rPr lang="en-GB" sz="2000" b="1" dirty="0" err="1" smtClean="0">
                <a:solidFill>
                  <a:schemeClr val="tx1"/>
                </a:solidFill>
              </a:rPr>
              <a:t>Garí</a:t>
            </a:r>
            <a:endParaRPr lang="en-GB" sz="2000" b="1" dirty="0" smtClean="0">
              <a:solidFill>
                <a:schemeClr val="tx1"/>
              </a:solidFill>
            </a:endParaRPr>
          </a:p>
          <a:p>
            <a:pPr marL="166688" algn="l"/>
            <a:r>
              <a:rPr lang="en-GB" sz="2000" dirty="0" smtClean="0">
                <a:solidFill>
                  <a:schemeClr val="tx1"/>
                </a:solidFill>
              </a:rPr>
              <a:t>Regional Advisor for Africa, UN-</a:t>
            </a:r>
            <a:r>
              <a:rPr lang="en-GB" sz="2000" dirty="0" err="1" smtClean="0">
                <a:solidFill>
                  <a:schemeClr val="tx1"/>
                </a:solidFill>
              </a:rPr>
              <a:t>REDD</a:t>
            </a:r>
            <a:r>
              <a:rPr lang="en-GB" sz="2000" dirty="0" smtClean="0">
                <a:solidFill>
                  <a:schemeClr val="tx1"/>
                </a:solidFill>
              </a:rPr>
              <a:t> Programme</a:t>
            </a:r>
          </a:p>
          <a:p>
            <a:pPr marL="166688" algn="l">
              <a:spcBef>
                <a:spcPts val="0"/>
              </a:spcBef>
            </a:pPr>
            <a:r>
              <a:rPr lang="en-GB" sz="2000" dirty="0" err="1" smtClean="0">
                <a:solidFill>
                  <a:schemeClr val="tx1"/>
                </a:solidFill>
              </a:rPr>
              <a:t>UNDP</a:t>
            </a:r>
            <a:r>
              <a:rPr lang="en-GB" sz="2000" dirty="0" smtClean="0">
                <a:solidFill>
                  <a:schemeClr val="tx1"/>
                </a:solidFill>
              </a:rPr>
              <a:t> - Environment &amp; Energy Group – Regional Centre of Dakar</a:t>
            </a:r>
          </a:p>
          <a:p>
            <a:pPr marL="166688" algn="l">
              <a:spcBef>
                <a:spcPts val="0"/>
              </a:spcBef>
            </a:pPr>
            <a:r>
              <a:rPr lang="en-GB" sz="2000" dirty="0" smtClean="0">
                <a:solidFill>
                  <a:schemeClr val="tx1"/>
                </a:solidFill>
              </a:rPr>
              <a:t>E-mail: josep.gari@undp.org </a:t>
            </a:r>
          </a:p>
          <a:p>
            <a:pPr algn="r">
              <a:spcBef>
                <a:spcPts val="0"/>
              </a:spcBef>
            </a:pPr>
            <a:endParaRPr lang="en-GB" sz="2400" b="1" dirty="0" smtClean="0">
              <a:solidFill>
                <a:srgbClr val="003399"/>
              </a:solidFill>
            </a:endParaRPr>
          </a:p>
          <a:p>
            <a:pPr algn="r">
              <a:spcBef>
                <a:spcPts val="0"/>
              </a:spcBef>
            </a:pPr>
            <a:endParaRPr lang="en-GB" sz="2400" b="1" dirty="0" smtClean="0">
              <a:solidFill>
                <a:srgbClr val="003399"/>
              </a:solidFill>
            </a:endParaRPr>
          </a:p>
          <a:p>
            <a:pPr algn="r">
              <a:spcBef>
                <a:spcPts val="0"/>
              </a:spcBef>
            </a:pPr>
            <a:r>
              <a:rPr lang="en-GB" sz="2400" b="1" dirty="0" smtClean="0">
                <a:solidFill>
                  <a:srgbClr val="003399"/>
                </a:solidFill>
              </a:rPr>
              <a:t>Training on </a:t>
            </a:r>
            <a:r>
              <a:rPr lang="en-GB" sz="2400" b="1" dirty="0" err="1" smtClean="0">
                <a:solidFill>
                  <a:srgbClr val="003399"/>
                </a:solidFill>
              </a:rPr>
              <a:t>REDD</a:t>
            </a:r>
            <a:r>
              <a:rPr lang="en-GB" sz="2400" b="1" dirty="0" smtClean="0">
                <a:solidFill>
                  <a:srgbClr val="003399"/>
                </a:solidFill>
              </a:rPr>
              <a:t>+ Safeguards</a:t>
            </a:r>
          </a:p>
          <a:p>
            <a:pPr algn="r">
              <a:spcBef>
                <a:spcPts val="0"/>
              </a:spcBef>
            </a:pPr>
            <a:r>
              <a:rPr lang="en-GB" sz="2400" dirty="0" smtClean="0">
                <a:solidFill>
                  <a:srgbClr val="003399"/>
                </a:solidFill>
              </a:rPr>
              <a:t>Dar </a:t>
            </a:r>
            <a:r>
              <a:rPr lang="en-GB" sz="2400" dirty="0" err="1" smtClean="0">
                <a:solidFill>
                  <a:srgbClr val="003399"/>
                </a:solidFill>
              </a:rPr>
              <a:t>es</a:t>
            </a:r>
            <a:r>
              <a:rPr lang="en-GB" sz="2400" dirty="0" smtClean="0">
                <a:solidFill>
                  <a:srgbClr val="003399"/>
                </a:solidFill>
              </a:rPr>
              <a:t> Salaam, Tanzania</a:t>
            </a:r>
          </a:p>
          <a:p>
            <a:pPr algn="r">
              <a:spcBef>
                <a:spcPts val="0"/>
              </a:spcBef>
            </a:pPr>
            <a:r>
              <a:rPr lang="en-GB" sz="2400" dirty="0" smtClean="0">
                <a:solidFill>
                  <a:srgbClr val="003399"/>
                </a:solidFill>
              </a:rPr>
              <a:t>12-14 September 2011</a:t>
            </a:r>
          </a:p>
          <a:p>
            <a:pPr>
              <a:lnSpc>
                <a:spcPct val="150000"/>
              </a:lnSpc>
            </a:pPr>
            <a:endParaRPr lang="fr-FR" sz="2800" dirty="0"/>
          </a:p>
        </p:txBody>
      </p:sp>
      <p:cxnSp>
        <p:nvCxnSpPr>
          <p:cNvPr id="6" name="Straight Connector 5"/>
          <p:cNvCxnSpPr/>
          <p:nvPr/>
        </p:nvCxnSpPr>
        <p:spPr>
          <a:xfrm>
            <a:off x="642910" y="2786058"/>
            <a:ext cx="7715304" cy="0"/>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99"/>
                </a:solidFill>
              </a:rPr>
              <a:t>two considerations</a:t>
            </a:r>
            <a:endParaRPr lang="en-GB" b="1" dirty="0">
              <a:solidFill>
                <a:srgbClr val="003399"/>
              </a:solidFill>
            </a:endParaRPr>
          </a:p>
        </p:txBody>
      </p:sp>
      <p:sp>
        <p:nvSpPr>
          <p:cNvPr id="3" name="Content Placeholder 2"/>
          <p:cNvSpPr>
            <a:spLocks noGrp="1"/>
          </p:cNvSpPr>
          <p:nvPr>
            <p:ph idx="1"/>
          </p:nvPr>
        </p:nvSpPr>
        <p:spPr>
          <a:xfrm>
            <a:off x="428596" y="1428736"/>
            <a:ext cx="8229600" cy="4525963"/>
          </a:xfrm>
        </p:spPr>
        <p:txBody>
          <a:bodyPr>
            <a:normAutofit fontScale="92500" lnSpcReduction="10000"/>
          </a:bodyPr>
          <a:lstStyle/>
          <a:p>
            <a:pPr>
              <a:lnSpc>
                <a:spcPct val="110000"/>
              </a:lnSpc>
            </a:pPr>
            <a:r>
              <a:rPr lang="en-GB" sz="2800" dirty="0" smtClean="0"/>
              <a:t>development practice, despite well-intentioned efforts, has sometimes negative and unintended effects                 ---&gt; </a:t>
            </a:r>
            <a:r>
              <a:rPr lang="en-GB" sz="2800" b="1" dirty="0" smtClean="0"/>
              <a:t>safeguards are critically needed</a:t>
            </a:r>
          </a:p>
          <a:p>
            <a:pPr algn="ctr">
              <a:lnSpc>
                <a:spcPct val="110000"/>
              </a:lnSpc>
              <a:buNone/>
            </a:pPr>
            <a:endParaRPr lang="en-GB" sz="2800" u="sng" dirty="0" smtClean="0"/>
          </a:p>
          <a:p>
            <a:pPr algn="ctr">
              <a:lnSpc>
                <a:spcPct val="110000"/>
              </a:lnSpc>
              <a:buNone/>
            </a:pPr>
            <a:r>
              <a:rPr lang="en-GB" sz="2800" u="sng" dirty="0" smtClean="0"/>
              <a:t>YET</a:t>
            </a:r>
          </a:p>
          <a:p>
            <a:pPr algn="ctr">
              <a:lnSpc>
                <a:spcPct val="110000"/>
              </a:lnSpc>
              <a:buNone/>
            </a:pPr>
            <a:endParaRPr lang="en-GB" sz="2800" u="sng" dirty="0" smtClean="0"/>
          </a:p>
          <a:p>
            <a:pPr>
              <a:lnSpc>
                <a:spcPct val="110000"/>
              </a:lnSpc>
            </a:pPr>
            <a:r>
              <a:rPr lang="en-GB" sz="2800" dirty="0" smtClean="0"/>
              <a:t>excessive zeal and control devices in development practice may halt or disrupt actions, innovations and transformations, thus perpetuating existing problems       ---&gt;  </a:t>
            </a:r>
            <a:r>
              <a:rPr lang="en-GB" sz="2800" b="1" dirty="0" smtClean="0"/>
              <a:t>safeguards need to be operational  and realist</a:t>
            </a:r>
            <a:endParaRPr lang="en-GB"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76"/>
            <a:ext cx="8229600" cy="857232"/>
          </a:xfrm>
        </p:spPr>
        <p:txBody>
          <a:bodyPr>
            <a:normAutofit/>
          </a:bodyPr>
          <a:lstStyle/>
          <a:p>
            <a:r>
              <a:rPr lang="en-GB" sz="3600" b="1" dirty="0" smtClean="0">
                <a:solidFill>
                  <a:srgbClr val="003399"/>
                </a:solidFill>
              </a:rPr>
              <a:t>Safeguards</a:t>
            </a:r>
            <a:r>
              <a:rPr lang="en-GB" sz="3600" dirty="0" smtClean="0">
                <a:solidFill>
                  <a:srgbClr val="003399"/>
                </a:solidFill>
              </a:rPr>
              <a:t>   </a:t>
            </a:r>
            <a:r>
              <a:rPr lang="en-GB" sz="3600" u="sng" dirty="0" smtClean="0">
                <a:solidFill>
                  <a:srgbClr val="003399"/>
                </a:solidFill>
              </a:rPr>
              <a:t>&amp;</a:t>
            </a:r>
            <a:r>
              <a:rPr lang="en-GB" sz="3600" dirty="0" smtClean="0">
                <a:solidFill>
                  <a:srgbClr val="003399"/>
                </a:solidFill>
              </a:rPr>
              <a:t> / </a:t>
            </a:r>
            <a:r>
              <a:rPr lang="en-GB" sz="3600" u="sng" dirty="0" smtClean="0">
                <a:solidFill>
                  <a:srgbClr val="003399"/>
                </a:solidFill>
              </a:rPr>
              <a:t>versus</a:t>
            </a:r>
            <a:r>
              <a:rPr lang="en-GB" sz="3600" dirty="0" smtClean="0">
                <a:solidFill>
                  <a:srgbClr val="003399"/>
                </a:solidFill>
              </a:rPr>
              <a:t>   </a:t>
            </a:r>
            <a:r>
              <a:rPr lang="en-GB" sz="3600" b="1" dirty="0" smtClean="0">
                <a:solidFill>
                  <a:srgbClr val="003399"/>
                </a:solidFill>
              </a:rPr>
              <a:t>multiple benefits</a:t>
            </a:r>
            <a:endParaRPr lang="en-GB" sz="3600" b="1" dirty="0">
              <a:solidFill>
                <a:srgbClr val="003399"/>
              </a:solidFill>
            </a:endParaRPr>
          </a:p>
        </p:txBody>
      </p:sp>
      <p:graphicFrame>
        <p:nvGraphicFramePr>
          <p:cNvPr id="173058" name="Object 2"/>
          <p:cNvGraphicFramePr>
            <a:graphicFrameLocks noChangeAspect="1"/>
          </p:cNvGraphicFramePr>
          <p:nvPr>
            <p:ph idx="1"/>
          </p:nvPr>
        </p:nvGraphicFramePr>
        <p:xfrm>
          <a:off x="1928794" y="1142984"/>
          <a:ext cx="5577475" cy="4237903"/>
        </p:xfrm>
        <a:graphic>
          <a:graphicData uri="http://schemas.openxmlformats.org/presentationml/2006/ole">
            <p:oleObj spid="_x0000_s173058" name="Slide" r:id="rId3" imgW="2356222" imgH="1766445" progId="PowerPoint.Slide.12">
              <p:embed/>
            </p:oleObj>
          </a:graphicData>
        </a:graphic>
      </p:graphicFrame>
      <p:sp>
        <p:nvSpPr>
          <p:cNvPr id="4" name="TextBox 3"/>
          <p:cNvSpPr txBox="1"/>
          <p:nvPr/>
        </p:nvSpPr>
        <p:spPr>
          <a:xfrm>
            <a:off x="714348" y="5715016"/>
            <a:ext cx="7858180" cy="830997"/>
          </a:xfrm>
          <a:prstGeom prst="rect">
            <a:avLst/>
          </a:prstGeom>
          <a:noFill/>
        </p:spPr>
        <p:txBody>
          <a:bodyPr wrap="square" rtlCol="0">
            <a:spAutoFit/>
          </a:bodyPr>
          <a:lstStyle/>
          <a:p>
            <a:r>
              <a:rPr lang="en-GB" sz="2400" b="1" dirty="0" smtClean="0"/>
              <a:t>Both can be integrated in the same system – the country to decide. The </a:t>
            </a:r>
            <a:r>
              <a:rPr lang="en-GB" sz="2400" b="1" i="1" dirty="0" smtClean="0"/>
              <a:t>Cancun Agreements</a:t>
            </a:r>
            <a:r>
              <a:rPr lang="en-GB" sz="2400" b="1" dirty="0" smtClean="0"/>
              <a:t> </a:t>
            </a:r>
            <a:r>
              <a:rPr lang="en-GB" sz="2400" b="1" dirty="0" smtClean="0"/>
              <a:t>mix </a:t>
            </a:r>
            <a:r>
              <a:rPr lang="en-GB" sz="2400" b="1" dirty="0" smtClean="0"/>
              <a:t>both (but unevenly).</a:t>
            </a:r>
            <a:endParaRPr lang="en-GB"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003399"/>
                </a:solidFill>
              </a:rPr>
              <a:t>Designing and implementing safeguards</a:t>
            </a:r>
            <a:endParaRPr lang="en-GB" sz="3600" b="1" dirty="0">
              <a:solidFill>
                <a:srgbClr val="003399"/>
              </a:solidFill>
            </a:endParaRPr>
          </a:p>
        </p:txBody>
      </p:sp>
      <p:sp>
        <p:nvSpPr>
          <p:cNvPr id="3" name="Content Placeholder 2"/>
          <p:cNvSpPr>
            <a:spLocks noGrp="1"/>
          </p:cNvSpPr>
          <p:nvPr>
            <p:ph idx="1"/>
          </p:nvPr>
        </p:nvSpPr>
        <p:spPr/>
        <p:txBody>
          <a:bodyPr>
            <a:noAutofit/>
          </a:bodyPr>
          <a:lstStyle/>
          <a:p>
            <a:r>
              <a:rPr lang="en-GB" sz="2600" u="sng" dirty="0" smtClean="0"/>
              <a:t>Phase 1</a:t>
            </a:r>
            <a:r>
              <a:rPr lang="en-GB" sz="2600" dirty="0" smtClean="0"/>
              <a:t> (</a:t>
            </a:r>
            <a:r>
              <a:rPr lang="en-GB" sz="2600" dirty="0" err="1" smtClean="0"/>
              <a:t>REDD</a:t>
            </a:r>
            <a:r>
              <a:rPr lang="en-GB" sz="2600" dirty="0" smtClean="0"/>
              <a:t>+ readiness): Safeguards are designed together with the overall design of the </a:t>
            </a:r>
            <a:r>
              <a:rPr lang="en-GB" sz="2600" dirty="0" err="1" smtClean="0"/>
              <a:t>REDD</a:t>
            </a:r>
            <a:r>
              <a:rPr lang="en-GB" sz="2600" dirty="0" smtClean="0"/>
              <a:t>+ mechanism (with the strategy, and as part of the </a:t>
            </a:r>
            <a:r>
              <a:rPr lang="en-GB" sz="2600" dirty="0" err="1" smtClean="0"/>
              <a:t>REDD</a:t>
            </a:r>
            <a:r>
              <a:rPr lang="en-GB" sz="2600" dirty="0" smtClean="0"/>
              <a:t>+ implementation mechanism). Some testing desirable (e.g. pilot projects)</a:t>
            </a:r>
          </a:p>
          <a:p>
            <a:r>
              <a:rPr lang="en-GB" sz="2600" u="sng" dirty="0" smtClean="0"/>
              <a:t>Phase 2</a:t>
            </a:r>
            <a:r>
              <a:rPr lang="en-GB" sz="2600" dirty="0" smtClean="0"/>
              <a:t> (</a:t>
            </a:r>
            <a:r>
              <a:rPr lang="en-GB" sz="2600" dirty="0" err="1" smtClean="0"/>
              <a:t>REDD</a:t>
            </a:r>
            <a:r>
              <a:rPr lang="en-GB" sz="2600" dirty="0" smtClean="0"/>
              <a:t>+ investments and reforms): Safeguards are implemented and fully tested (hence improved, if needed)</a:t>
            </a:r>
          </a:p>
          <a:p>
            <a:r>
              <a:rPr lang="en-GB" sz="2600" u="sng" dirty="0" smtClean="0"/>
              <a:t>Phase 3</a:t>
            </a:r>
            <a:r>
              <a:rPr lang="en-GB" sz="2600" dirty="0" smtClean="0"/>
              <a:t> (</a:t>
            </a:r>
            <a:r>
              <a:rPr lang="en-GB" sz="2600" dirty="0" err="1" smtClean="0"/>
              <a:t>REDD</a:t>
            </a:r>
            <a:r>
              <a:rPr lang="en-GB" sz="2600" dirty="0" smtClean="0"/>
              <a:t>+ system operational): Safeguards fully operational.</a:t>
            </a:r>
            <a:endParaRPr lang="en-GB"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8"/>
            <a:ext cx="8229600" cy="1143000"/>
          </a:xfrm>
        </p:spPr>
        <p:txBody>
          <a:bodyPr>
            <a:normAutofit fontScale="90000"/>
          </a:bodyPr>
          <a:lstStyle/>
          <a:p>
            <a:pPr>
              <a:lnSpc>
                <a:spcPct val="150000"/>
              </a:lnSpc>
            </a:pPr>
            <a:r>
              <a:rPr lang="en-GB" b="1" dirty="0" smtClean="0">
                <a:solidFill>
                  <a:srgbClr val="003399"/>
                </a:solidFill>
              </a:rPr>
              <a:t>Cancun Agreements (2010)</a:t>
            </a:r>
            <a:r>
              <a:rPr lang="en-GB" dirty="0" smtClean="0"/>
              <a:t/>
            </a:r>
            <a:br>
              <a:rPr lang="en-GB" dirty="0" smtClean="0"/>
            </a:br>
            <a:r>
              <a:rPr lang="en-GB" sz="3600" dirty="0" smtClean="0"/>
              <a:t>--- </a:t>
            </a:r>
            <a:r>
              <a:rPr lang="en-GB" sz="3600" dirty="0" smtClean="0"/>
              <a:t>Appendix </a:t>
            </a:r>
            <a:r>
              <a:rPr lang="en-GB" sz="3600" dirty="0" smtClean="0"/>
              <a:t>I ---</a:t>
            </a:r>
            <a:endParaRPr lang="en-GB" dirty="0"/>
          </a:p>
        </p:txBody>
      </p:sp>
      <p:sp>
        <p:nvSpPr>
          <p:cNvPr id="3" name="Content Placeholder 2"/>
          <p:cNvSpPr>
            <a:spLocks noGrp="1"/>
          </p:cNvSpPr>
          <p:nvPr>
            <p:ph idx="1"/>
          </p:nvPr>
        </p:nvSpPr>
        <p:spPr>
          <a:xfrm>
            <a:off x="500034" y="2786058"/>
            <a:ext cx="8229600" cy="2286016"/>
          </a:xfrm>
        </p:spPr>
        <p:txBody>
          <a:bodyPr/>
          <a:lstStyle/>
          <a:p>
            <a:pPr indent="6350">
              <a:buNone/>
            </a:pPr>
            <a:r>
              <a:rPr lang="en-US" dirty="0" smtClean="0"/>
              <a:t>When undertaking activities referred to in paragraph 70 of this decision, the following safeguards should be promoted and supported:</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3399"/>
                </a:solidFill>
              </a:rPr>
              <a:t>Cancun Agreements (</a:t>
            </a:r>
            <a:r>
              <a:rPr lang="en-GB" dirty="0" smtClean="0">
                <a:solidFill>
                  <a:srgbClr val="003399"/>
                </a:solidFill>
              </a:rPr>
              <a:t>Appendix </a:t>
            </a:r>
            <a:r>
              <a:rPr lang="en-GB" dirty="0" smtClean="0">
                <a:solidFill>
                  <a:srgbClr val="003399"/>
                </a:solidFill>
              </a:rPr>
              <a:t>I)</a:t>
            </a:r>
            <a:endParaRPr lang="en-GB" dirty="0">
              <a:solidFill>
                <a:srgbClr val="003399"/>
              </a:solidFill>
            </a:endParaRPr>
          </a:p>
        </p:txBody>
      </p:sp>
      <p:sp>
        <p:nvSpPr>
          <p:cNvPr id="3" name="Content Placeholder 2"/>
          <p:cNvSpPr>
            <a:spLocks noGrp="1"/>
          </p:cNvSpPr>
          <p:nvPr>
            <p:ph idx="1"/>
          </p:nvPr>
        </p:nvSpPr>
        <p:spPr>
          <a:xfrm>
            <a:off x="571472" y="2000241"/>
            <a:ext cx="8229600" cy="3857652"/>
          </a:xfrm>
        </p:spPr>
        <p:txBody>
          <a:bodyPr>
            <a:normAutofit fontScale="85000" lnSpcReduction="20000"/>
          </a:bodyPr>
          <a:lstStyle/>
          <a:p>
            <a:pPr marL="565150" indent="-565150">
              <a:buNone/>
            </a:pPr>
            <a:r>
              <a:rPr lang="en-US" sz="2800" dirty="0" smtClean="0"/>
              <a:t>(…/…)</a:t>
            </a:r>
          </a:p>
          <a:p>
            <a:pPr marL="565150" indent="-565150">
              <a:buNone/>
            </a:pPr>
            <a:endParaRPr lang="en-US" sz="2800" dirty="0" smtClean="0"/>
          </a:p>
          <a:p>
            <a:pPr marL="565150" indent="-565150">
              <a:buAutoNum type="alphaLcParenBoth"/>
            </a:pPr>
            <a:r>
              <a:rPr lang="en-US" sz="2800" dirty="0" smtClean="0"/>
              <a:t>Actions complement or are consistent with the objectives of national forest </a:t>
            </a:r>
            <a:r>
              <a:rPr lang="en-US" sz="2800" dirty="0" err="1" smtClean="0"/>
              <a:t>programmes</a:t>
            </a:r>
            <a:r>
              <a:rPr lang="en-US" sz="2800" dirty="0" smtClean="0"/>
              <a:t> and relevant international conventions and agreements;</a:t>
            </a:r>
          </a:p>
          <a:p>
            <a:pPr marL="565150" indent="-565150">
              <a:buNone/>
            </a:pPr>
            <a:r>
              <a:rPr lang="en-US" sz="2800" dirty="0" smtClean="0"/>
              <a:t> </a:t>
            </a:r>
          </a:p>
          <a:p>
            <a:pPr marL="631825" indent="-631825">
              <a:buNone/>
            </a:pPr>
            <a:r>
              <a:rPr lang="en-US" sz="2800" dirty="0" smtClean="0"/>
              <a:t>(b)	Transparent and effective national forest governance structures, taking into account national legislation and sovereignty; </a:t>
            </a:r>
          </a:p>
          <a:p>
            <a:endParaRPr lang="en-GB" sz="2800" dirty="0" smtClean="0"/>
          </a:p>
          <a:p>
            <a:pPr algn="r">
              <a:buNone/>
            </a:pPr>
            <a:r>
              <a:rPr lang="en-GB" sz="2800" dirty="0" smtClean="0"/>
              <a:t>(.../...)</a:t>
            </a:r>
            <a:endParaRPr lang="en-GB"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normAutofit/>
          </a:bodyPr>
          <a:lstStyle/>
          <a:p>
            <a:r>
              <a:rPr lang="en-GB" dirty="0" smtClean="0">
                <a:solidFill>
                  <a:srgbClr val="003399"/>
                </a:solidFill>
              </a:rPr>
              <a:t>Cancun Agreements (</a:t>
            </a:r>
            <a:r>
              <a:rPr lang="en-GB" dirty="0" smtClean="0">
                <a:solidFill>
                  <a:srgbClr val="003399"/>
                </a:solidFill>
              </a:rPr>
              <a:t>Appendix </a:t>
            </a:r>
            <a:r>
              <a:rPr lang="en-GB" dirty="0" smtClean="0">
                <a:solidFill>
                  <a:srgbClr val="003399"/>
                </a:solidFill>
              </a:rPr>
              <a:t>I)</a:t>
            </a:r>
            <a:endParaRPr lang="en-GB" dirty="0"/>
          </a:p>
        </p:txBody>
      </p:sp>
      <p:sp>
        <p:nvSpPr>
          <p:cNvPr id="3" name="Content Placeholder 2"/>
          <p:cNvSpPr>
            <a:spLocks noGrp="1"/>
          </p:cNvSpPr>
          <p:nvPr>
            <p:ph idx="1"/>
          </p:nvPr>
        </p:nvSpPr>
        <p:spPr>
          <a:xfrm>
            <a:off x="500034" y="1000108"/>
            <a:ext cx="8229600" cy="5857892"/>
          </a:xfrm>
        </p:spPr>
        <p:txBody>
          <a:bodyPr>
            <a:noAutofit/>
          </a:bodyPr>
          <a:lstStyle/>
          <a:p>
            <a:pPr marL="515938" indent="-515938">
              <a:spcBef>
                <a:spcPts val="0"/>
              </a:spcBef>
              <a:buNone/>
            </a:pPr>
            <a:r>
              <a:rPr lang="en-US" sz="2500" dirty="0" smtClean="0"/>
              <a:t>(…/…)</a:t>
            </a:r>
          </a:p>
          <a:p>
            <a:pPr marL="515938" indent="-515938">
              <a:spcBef>
                <a:spcPts val="0"/>
              </a:spcBef>
              <a:buNone/>
            </a:pPr>
            <a:endParaRPr lang="en-US" sz="2500" dirty="0" smtClean="0"/>
          </a:p>
          <a:p>
            <a:pPr marL="515938" indent="-515938">
              <a:spcBef>
                <a:spcPts val="0"/>
              </a:spcBef>
              <a:buAutoNum type="alphaLcParenBoth" startAt="3"/>
            </a:pPr>
            <a:r>
              <a:rPr lang="en-US" sz="2500" dirty="0" smtClean="0"/>
              <a:t>Respect for the knowledge and rights of indigenous peoples and members of local communities, by taking into account relevant international obligations, national circumstances and laws, and noting that the United Nations General Assembly has adopted the United Nations Declaration on the Rights of Indigenous Peoples; </a:t>
            </a:r>
          </a:p>
          <a:p>
            <a:pPr marL="515938" indent="-515938">
              <a:spcBef>
                <a:spcPts val="0"/>
              </a:spcBef>
              <a:buAutoNum type="alphaLcParenBoth" startAt="3"/>
            </a:pPr>
            <a:endParaRPr lang="en-US" sz="2500" dirty="0" smtClean="0"/>
          </a:p>
          <a:p>
            <a:pPr marL="565150" indent="-565150">
              <a:spcBef>
                <a:spcPts val="0"/>
              </a:spcBef>
              <a:buAutoNum type="alphaLcParenBoth" startAt="4"/>
            </a:pPr>
            <a:r>
              <a:rPr lang="en-US" sz="2500" dirty="0" smtClean="0"/>
              <a:t>The full and effective participation of relevant stakeholders, in particular, indigenous peoples and local communities, in actions referred to in paragraphs 70 and 72 of this decision;</a:t>
            </a:r>
          </a:p>
          <a:p>
            <a:pPr marL="565150" indent="-565150" algn="r">
              <a:spcBef>
                <a:spcPts val="0"/>
              </a:spcBef>
              <a:buNone/>
            </a:pPr>
            <a:r>
              <a:rPr lang="en-US" sz="2500" dirty="0" smtClean="0"/>
              <a:t>(…/…)</a:t>
            </a:r>
            <a:endParaRPr lang="en-GB" sz="25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r>
              <a:rPr lang="en-GB" dirty="0" smtClean="0">
                <a:solidFill>
                  <a:srgbClr val="003399"/>
                </a:solidFill>
              </a:rPr>
              <a:t>Cancun Agreements (</a:t>
            </a:r>
            <a:r>
              <a:rPr lang="en-GB" dirty="0" smtClean="0">
                <a:solidFill>
                  <a:srgbClr val="003399"/>
                </a:solidFill>
              </a:rPr>
              <a:t>Appendix </a:t>
            </a:r>
            <a:r>
              <a:rPr lang="en-GB" dirty="0" smtClean="0">
                <a:solidFill>
                  <a:srgbClr val="003399"/>
                </a:solidFill>
              </a:rPr>
              <a:t>I)</a:t>
            </a:r>
            <a:endParaRPr lang="en-GB" dirty="0"/>
          </a:p>
        </p:txBody>
      </p:sp>
      <p:sp>
        <p:nvSpPr>
          <p:cNvPr id="3" name="Content Placeholder 2"/>
          <p:cNvSpPr>
            <a:spLocks noGrp="1"/>
          </p:cNvSpPr>
          <p:nvPr>
            <p:ph idx="1"/>
          </p:nvPr>
        </p:nvSpPr>
        <p:spPr>
          <a:xfrm>
            <a:off x="457200" y="1285860"/>
            <a:ext cx="8229600" cy="4543444"/>
          </a:xfrm>
        </p:spPr>
        <p:txBody>
          <a:bodyPr>
            <a:noAutofit/>
          </a:bodyPr>
          <a:lstStyle/>
          <a:p>
            <a:pPr marL="465138" indent="-465138">
              <a:spcBef>
                <a:spcPts val="0"/>
              </a:spcBef>
              <a:buNone/>
            </a:pPr>
            <a:r>
              <a:rPr lang="en-US" sz="2500" dirty="0" smtClean="0"/>
              <a:t>(…/…)</a:t>
            </a:r>
          </a:p>
          <a:p>
            <a:pPr marL="465138" indent="-465138">
              <a:spcBef>
                <a:spcPts val="0"/>
              </a:spcBef>
              <a:buNone/>
            </a:pPr>
            <a:endParaRPr lang="en-US" sz="2500" dirty="0" smtClean="0"/>
          </a:p>
          <a:p>
            <a:pPr marL="465138" indent="-465138">
              <a:spcBef>
                <a:spcPts val="0"/>
              </a:spcBef>
              <a:buNone/>
            </a:pPr>
            <a:r>
              <a:rPr lang="en-US" sz="2500" dirty="0" smtClean="0"/>
              <a:t>(e)	Actions are consistent with the conservation of natural forests and biological diversity, ensuring that actions referred to in paragraph 70 of this decision are not used for the conversion of natural forests, but are instead used to incentivize the protection and conservation of natural forests and their ecosystem services, and to enhance other social and environmental benefits; </a:t>
            </a:r>
          </a:p>
          <a:p>
            <a:pPr marL="465138" indent="-465138">
              <a:spcBef>
                <a:spcPts val="0"/>
              </a:spcBef>
              <a:buNone/>
            </a:pPr>
            <a:endParaRPr lang="en-US" sz="2500" dirty="0" smtClean="0"/>
          </a:p>
          <a:p>
            <a:pPr marL="514350" indent="-514350">
              <a:spcBef>
                <a:spcPts val="0"/>
              </a:spcBef>
              <a:buAutoNum type="alphaLcParenBoth" startAt="6"/>
            </a:pPr>
            <a:r>
              <a:rPr lang="en-US" sz="2500" dirty="0" smtClean="0"/>
              <a:t>Actions to address the risks of reversals; </a:t>
            </a:r>
          </a:p>
          <a:p>
            <a:pPr marL="514350" indent="-514350">
              <a:spcBef>
                <a:spcPts val="0"/>
              </a:spcBef>
              <a:buAutoNum type="alphaLcParenBoth" startAt="6"/>
            </a:pPr>
            <a:endParaRPr lang="en-US" sz="2500" dirty="0" smtClean="0"/>
          </a:p>
          <a:p>
            <a:pPr marL="465138" indent="-465138">
              <a:spcBef>
                <a:spcPts val="0"/>
              </a:spcBef>
              <a:buNone/>
            </a:pPr>
            <a:r>
              <a:rPr lang="en-US" sz="2500" dirty="0" smtClean="0"/>
              <a:t>(g)	Actions to reduce displacement of emissions. </a:t>
            </a:r>
            <a:endParaRPr lang="en-GB" sz="2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8" y="285728"/>
            <a:ext cx="7715272" cy="714380"/>
          </a:xfrm>
        </p:spPr>
        <p:txBody>
          <a:bodyPr>
            <a:noAutofit/>
          </a:bodyPr>
          <a:lstStyle/>
          <a:p>
            <a:r>
              <a:rPr lang="en-GB" sz="2800" b="1" dirty="0" smtClean="0">
                <a:solidFill>
                  <a:srgbClr val="003399"/>
                </a:solidFill>
              </a:rPr>
              <a:t>some </a:t>
            </a:r>
            <a:r>
              <a:rPr lang="en-GB" sz="3200" b="1" dirty="0" smtClean="0">
                <a:solidFill>
                  <a:srgbClr val="003399"/>
                </a:solidFill>
              </a:rPr>
              <a:t>considerations</a:t>
            </a:r>
            <a:r>
              <a:rPr lang="en-GB" sz="2800" b="1" dirty="0" smtClean="0">
                <a:solidFill>
                  <a:srgbClr val="003399"/>
                </a:solidFill>
              </a:rPr>
              <a:t> for country-level efforts</a:t>
            </a:r>
            <a:br>
              <a:rPr lang="en-GB" sz="2800" b="1" dirty="0" smtClean="0">
                <a:solidFill>
                  <a:srgbClr val="003399"/>
                </a:solidFill>
              </a:rPr>
            </a:br>
            <a:r>
              <a:rPr lang="en-GB" sz="2800" b="1" dirty="0" smtClean="0">
                <a:solidFill>
                  <a:srgbClr val="003399"/>
                </a:solidFill>
              </a:rPr>
              <a:t>to building safeguards (i)</a:t>
            </a:r>
            <a:endParaRPr lang="en-GB" sz="2800" b="1" dirty="0">
              <a:solidFill>
                <a:srgbClr val="003399"/>
              </a:solidFill>
            </a:endParaRPr>
          </a:p>
        </p:txBody>
      </p:sp>
      <p:sp>
        <p:nvSpPr>
          <p:cNvPr id="3" name="Content Placeholder 2"/>
          <p:cNvSpPr>
            <a:spLocks noGrp="1"/>
          </p:cNvSpPr>
          <p:nvPr>
            <p:ph idx="1"/>
          </p:nvPr>
        </p:nvSpPr>
        <p:spPr>
          <a:xfrm>
            <a:off x="357158" y="1357298"/>
            <a:ext cx="8229600" cy="3571900"/>
          </a:xfrm>
        </p:spPr>
        <p:txBody>
          <a:bodyPr>
            <a:noAutofit/>
          </a:bodyPr>
          <a:lstStyle/>
          <a:p>
            <a:pPr>
              <a:spcBef>
                <a:spcPts val="0"/>
              </a:spcBef>
              <a:spcAft>
                <a:spcPts val="600"/>
              </a:spcAft>
            </a:pPr>
            <a:r>
              <a:rPr lang="en-GB" sz="2800" dirty="0" smtClean="0"/>
              <a:t>Every country has specific social &amp; environmental conditions, issues, dynamics and risks ---&gt; safeguards shall be country-specific and may differ among countries</a:t>
            </a:r>
          </a:p>
          <a:p>
            <a:pPr>
              <a:spcBef>
                <a:spcPts val="0"/>
              </a:spcBef>
              <a:spcAft>
                <a:spcPts val="600"/>
              </a:spcAft>
            </a:pPr>
            <a:r>
              <a:rPr lang="en-GB" sz="2800" dirty="0" smtClean="0"/>
              <a:t>Need to make emphasis in relevant and critical risks</a:t>
            </a:r>
          </a:p>
          <a:p>
            <a:pPr>
              <a:spcBef>
                <a:spcPts val="0"/>
              </a:spcBef>
              <a:spcAft>
                <a:spcPts val="600"/>
              </a:spcAft>
            </a:pPr>
            <a:r>
              <a:rPr lang="en-GB" sz="2800" dirty="0" smtClean="0"/>
              <a:t>Use existing tools and systems when building safeguards (e.g. social &amp; environmental impact assessments’ policies and devices, international standards and safeguards guidelines and toolkits)</a:t>
            </a:r>
          </a:p>
          <a:p>
            <a:pPr>
              <a:spcBef>
                <a:spcPts val="0"/>
              </a:spcBef>
              <a:spcAft>
                <a:spcPts val="600"/>
              </a:spcAft>
            </a:pPr>
            <a:r>
              <a:rPr lang="en-GB" sz="2800" dirty="0" smtClean="0"/>
              <a:t>Inputs and insights from the field are crucial (avoid a desk-based exercise only)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928694"/>
          </a:xfrm>
        </p:spPr>
        <p:txBody>
          <a:bodyPr>
            <a:noAutofit/>
          </a:bodyPr>
          <a:lstStyle/>
          <a:p>
            <a:r>
              <a:rPr lang="en-GB" sz="3200" b="1" dirty="0" smtClean="0">
                <a:solidFill>
                  <a:srgbClr val="003399"/>
                </a:solidFill>
              </a:rPr>
              <a:t>some considerations for country-level efforts</a:t>
            </a:r>
            <a:br>
              <a:rPr lang="en-GB" sz="3200" b="1" dirty="0" smtClean="0">
                <a:solidFill>
                  <a:srgbClr val="003399"/>
                </a:solidFill>
              </a:rPr>
            </a:br>
            <a:r>
              <a:rPr lang="en-GB" sz="3200" b="1" dirty="0" smtClean="0">
                <a:solidFill>
                  <a:srgbClr val="003399"/>
                </a:solidFill>
              </a:rPr>
              <a:t>to building safeguards (ii)</a:t>
            </a:r>
            <a:endParaRPr lang="en-GB" sz="3200" b="1" dirty="0">
              <a:solidFill>
                <a:srgbClr val="003399"/>
              </a:solidFill>
            </a:endParaRPr>
          </a:p>
        </p:txBody>
      </p:sp>
      <p:sp>
        <p:nvSpPr>
          <p:cNvPr id="3" name="Content Placeholder 2"/>
          <p:cNvSpPr>
            <a:spLocks noGrp="1"/>
          </p:cNvSpPr>
          <p:nvPr>
            <p:ph idx="1"/>
          </p:nvPr>
        </p:nvSpPr>
        <p:spPr>
          <a:xfrm>
            <a:off x="428596" y="1500174"/>
            <a:ext cx="8229600" cy="3286148"/>
          </a:xfrm>
        </p:spPr>
        <p:txBody>
          <a:bodyPr>
            <a:noAutofit/>
          </a:bodyPr>
          <a:lstStyle/>
          <a:p>
            <a:pPr>
              <a:spcBef>
                <a:spcPts val="0"/>
              </a:spcBef>
              <a:spcAft>
                <a:spcPts val="600"/>
              </a:spcAft>
            </a:pPr>
            <a:r>
              <a:rPr lang="en-GB" sz="2800" dirty="0" smtClean="0"/>
              <a:t>Need to be able to update safeguards mechanisms: </a:t>
            </a:r>
            <a:r>
              <a:rPr lang="en-GB" sz="2800" i="1" dirty="0" smtClean="0"/>
              <a:t>e.g.</a:t>
            </a:r>
            <a:r>
              <a:rPr lang="en-GB" sz="2800" dirty="0" smtClean="0"/>
              <a:t> if conditions change, if some issues become more problematic than anticipated, if some safeguards are impractical to monitor/enforce</a:t>
            </a:r>
          </a:p>
          <a:p>
            <a:pPr>
              <a:spcBef>
                <a:spcPts val="0"/>
              </a:spcBef>
              <a:spcAft>
                <a:spcPts val="600"/>
              </a:spcAft>
            </a:pPr>
            <a:r>
              <a:rPr lang="en-GB" sz="2800" dirty="0" smtClean="0"/>
              <a:t>Building safeguards is a policy and operational exercise, part of the development practice – i.e. not an academic endeavour.</a:t>
            </a:r>
          </a:p>
          <a:p>
            <a:pPr>
              <a:spcBef>
                <a:spcPts val="0"/>
              </a:spcBef>
              <a:spcAft>
                <a:spcPts val="600"/>
              </a:spcAft>
            </a:pPr>
            <a:r>
              <a:rPr lang="en-GB" sz="2800" dirty="0" smtClean="0"/>
              <a:t>There is risk of political capture or manipulation of safeguards work.</a:t>
            </a:r>
          </a:p>
          <a:p>
            <a:pPr>
              <a:spcBef>
                <a:spcPts val="0"/>
              </a:spcBef>
              <a:spcAft>
                <a:spcPts val="600"/>
              </a:spcAft>
            </a:pPr>
            <a:r>
              <a:rPr lang="en-GB" sz="2800" dirty="0" smtClean="0"/>
              <a:t>Safeguards, if well designed and implemented, enhance enormously the development practice.</a:t>
            </a:r>
            <a:endParaRPr lang="en-GB"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928662" y="1071546"/>
            <a:ext cx="7472386" cy="4525963"/>
          </a:xfrm>
        </p:spPr>
        <p:txBody>
          <a:bodyPr>
            <a:normAutofit/>
          </a:bodyPr>
          <a:lstStyle/>
          <a:p>
            <a:pPr>
              <a:buNone/>
            </a:pPr>
            <a:r>
              <a:rPr lang="en-GB" dirty="0" smtClean="0">
                <a:solidFill>
                  <a:srgbClr val="003399"/>
                </a:solidFill>
              </a:rPr>
              <a:t>thank you for the attention</a:t>
            </a:r>
          </a:p>
          <a:p>
            <a:pPr>
              <a:buNone/>
            </a:pPr>
            <a:endParaRPr lang="en-GB" dirty="0" smtClean="0"/>
          </a:p>
          <a:p>
            <a:pPr>
              <a:buNone/>
            </a:pPr>
            <a:endParaRPr lang="en-GB" dirty="0" smtClean="0"/>
          </a:p>
          <a:p>
            <a:pPr>
              <a:buNone/>
            </a:pPr>
            <a:r>
              <a:rPr lang="en-GB" dirty="0" smtClean="0">
                <a:solidFill>
                  <a:srgbClr val="FF0000"/>
                </a:solidFill>
              </a:rPr>
              <a:t>do not hesitate to ask</a:t>
            </a:r>
          </a:p>
          <a:p>
            <a:pPr>
              <a:buNone/>
            </a:pPr>
            <a:endParaRPr lang="en-GB" dirty="0" smtClean="0"/>
          </a:p>
          <a:p>
            <a:pPr marL="1147763" indent="0">
              <a:buNone/>
            </a:pPr>
            <a:r>
              <a:rPr lang="en-GB" i="1" dirty="0" smtClean="0">
                <a:solidFill>
                  <a:srgbClr val="006600"/>
                </a:solidFill>
              </a:rPr>
              <a:t>asking &amp; discussing is part of the methods for building safeguards</a:t>
            </a:r>
            <a:endParaRPr lang="en-GB" i="1" dirty="0">
              <a:solidFill>
                <a:srgbClr val="0066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99"/>
                </a:solidFill>
              </a:rPr>
              <a:t>The </a:t>
            </a:r>
            <a:r>
              <a:rPr lang="en-GB" b="1" dirty="0" err="1" smtClean="0">
                <a:solidFill>
                  <a:srgbClr val="003399"/>
                </a:solidFill>
              </a:rPr>
              <a:t>REDD</a:t>
            </a:r>
            <a:r>
              <a:rPr lang="en-GB" b="1" dirty="0" smtClean="0">
                <a:solidFill>
                  <a:srgbClr val="003399"/>
                </a:solidFill>
              </a:rPr>
              <a:t>+ mechanism</a:t>
            </a:r>
            <a:endParaRPr lang="en-GB" b="1" dirty="0">
              <a:solidFill>
                <a:srgbClr val="003399"/>
              </a:solidFill>
            </a:endParaRPr>
          </a:p>
        </p:txBody>
      </p:sp>
      <p:sp>
        <p:nvSpPr>
          <p:cNvPr id="3" name="Content Placeholder 2"/>
          <p:cNvSpPr>
            <a:spLocks noGrp="1"/>
          </p:cNvSpPr>
          <p:nvPr>
            <p:ph idx="1"/>
          </p:nvPr>
        </p:nvSpPr>
        <p:spPr>
          <a:xfrm>
            <a:off x="285720" y="1600200"/>
            <a:ext cx="8472518" cy="4829196"/>
          </a:xfrm>
        </p:spPr>
        <p:txBody>
          <a:bodyPr>
            <a:noAutofit/>
          </a:bodyPr>
          <a:lstStyle/>
          <a:p>
            <a:pPr>
              <a:spcBef>
                <a:spcPts val="0"/>
              </a:spcBef>
              <a:spcAft>
                <a:spcPts val="600"/>
              </a:spcAft>
            </a:pPr>
            <a:r>
              <a:rPr lang="en-GB" sz="2600" dirty="0" smtClean="0"/>
              <a:t>Intends to compensate demonstrable efforts to reduce </a:t>
            </a:r>
            <a:r>
              <a:rPr lang="en-GB" sz="2600" dirty="0" err="1" smtClean="0"/>
              <a:t>GHG</a:t>
            </a:r>
            <a:r>
              <a:rPr lang="en-GB" sz="2600" dirty="0" smtClean="0"/>
              <a:t> emissions from deforestation and forest degradation (to protect forests – to note the 5 core </a:t>
            </a:r>
            <a:r>
              <a:rPr lang="en-GB" sz="2600" dirty="0" err="1" smtClean="0"/>
              <a:t>REDD</a:t>
            </a:r>
            <a:r>
              <a:rPr lang="en-GB" sz="2600" dirty="0" smtClean="0"/>
              <a:t>+ activities)</a:t>
            </a:r>
          </a:p>
          <a:p>
            <a:pPr>
              <a:lnSpc>
                <a:spcPct val="110000"/>
              </a:lnSpc>
              <a:spcBef>
                <a:spcPts val="0"/>
              </a:spcBef>
              <a:spcAft>
                <a:spcPts val="1200"/>
              </a:spcAft>
            </a:pPr>
            <a:r>
              <a:rPr lang="en-GB" sz="2600" b="1" u="sng" dirty="0" smtClean="0">
                <a:solidFill>
                  <a:srgbClr val="FF0000"/>
                </a:solidFill>
              </a:rPr>
              <a:t>How</a:t>
            </a:r>
            <a:r>
              <a:rPr lang="en-GB" sz="2600" dirty="0" smtClean="0"/>
              <a:t> the </a:t>
            </a:r>
            <a:r>
              <a:rPr lang="en-GB" sz="2600" dirty="0" err="1" smtClean="0"/>
              <a:t>REDD</a:t>
            </a:r>
            <a:r>
              <a:rPr lang="en-GB" sz="2600" dirty="0" smtClean="0"/>
              <a:t>+ mechanism is designed and implemented is crucial (in terms of both the international policy and national process)</a:t>
            </a:r>
          </a:p>
          <a:p>
            <a:pPr>
              <a:lnSpc>
                <a:spcPct val="110000"/>
              </a:lnSpc>
              <a:spcBef>
                <a:spcPts val="0"/>
              </a:spcBef>
              <a:spcAft>
                <a:spcPts val="1200"/>
              </a:spcAft>
            </a:pPr>
            <a:r>
              <a:rPr lang="en-GB" sz="2600" dirty="0" err="1" smtClean="0"/>
              <a:t>REDD</a:t>
            </a:r>
            <a:r>
              <a:rPr lang="en-GB" sz="2600" dirty="0" smtClean="0"/>
              <a:t>+ provides a unique opportunity for forest conservation &amp; development finance, but entails </a:t>
            </a:r>
            <a:r>
              <a:rPr lang="en-GB" sz="2600" b="1" dirty="0" smtClean="0">
                <a:solidFill>
                  <a:srgbClr val="FF0000"/>
                </a:solidFill>
              </a:rPr>
              <a:t>risks</a:t>
            </a:r>
            <a:r>
              <a:rPr lang="en-GB" sz="2600" dirty="0" smtClean="0"/>
              <a:t>.</a:t>
            </a:r>
          </a:p>
          <a:p>
            <a:pPr lvl="6">
              <a:lnSpc>
                <a:spcPct val="110000"/>
              </a:lnSpc>
              <a:spcBef>
                <a:spcPts val="0"/>
              </a:spcBef>
              <a:spcAft>
                <a:spcPts val="1200"/>
              </a:spcAft>
              <a:buNone/>
            </a:pPr>
            <a:endParaRPr lang="en-GB" sz="2600" b="1" dirty="0" smtClean="0">
              <a:solidFill>
                <a:srgbClr val="003399"/>
              </a:solidFill>
            </a:endParaRPr>
          </a:p>
          <a:p>
            <a:pPr lvl="6">
              <a:lnSpc>
                <a:spcPct val="110000"/>
              </a:lnSpc>
              <a:spcBef>
                <a:spcPts val="0"/>
              </a:spcBef>
              <a:spcAft>
                <a:spcPts val="1200"/>
              </a:spcAft>
              <a:buNone/>
            </a:pPr>
            <a:r>
              <a:rPr lang="en-GB" sz="2800" b="1" dirty="0" smtClean="0">
                <a:solidFill>
                  <a:srgbClr val="003399"/>
                </a:solidFill>
              </a:rPr>
              <a:t>hence safeguards are required</a:t>
            </a:r>
            <a:endParaRPr lang="en-GB" sz="2800" b="1" dirty="0">
              <a:solidFill>
                <a:srgbClr val="003399"/>
              </a:solidFill>
            </a:endParaRPr>
          </a:p>
        </p:txBody>
      </p:sp>
      <p:sp>
        <p:nvSpPr>
          <p:cNvPr id="4" name="Right Arrow 3"/>
          <p:cNvSpPr/>
          <p:nvPr/>
        </p:nvSpPr>
        <p:spPr>
          <a:xfrm>
            <a:off x="1928794" y="59293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99"/>
                </a:solidFill>
              </a:rPr>
              <a:t>What safeguards are ...</a:t>
            </a:r>
            <a:endParaRPr lang="en-GB" b="1" dirty="0">
              <a:solidFill>
                <a:srgbClr val="003399"/>
              </a:solidFill>
            </a:endParaRPr>
          </a:p>
        </p:txBody>
      </p:sp>
      <p:sp>
        <p:nvSpPr>
          <p:cNvPr id="3" name="Content Placeholder 2"/>
          <p:cNvSpPr>
            <a:spLocks noGrp="1"/>
          </p:cNvSpPr>
          <p:nvPr>
            <p:ph idx="1"/>
          </p:nvPr>
        </p:nvSpPr>
        <p:spPr>
          <a:xfrm>
            <a:off x="457200" y="1689119"/>
            <a:ext cx="8229600" cy="4525963"/>
          </a:xfrm>
        </p:spPr>
        <p:txBody>
          <a:bodyPr/>
          <a:lstStyle/>
          <a:p>
            <a:r>
              <a:rPr lang="en-GB" dirty="0" smtClean="0"/>
              <a:t>A set of measures to prevent undesirable outcomes of policies and programmes.</a:t>
            </a:r>
          </a:p>
          <a:p>
            <a:endParaRPr lang="en-GB" dirty="0" smtClean="0"/>
          </a:p>
          <a:p>
            <a:r>
              <a:rPr lang="en-GB" dirty="0" smtClean="0"/>
              <a:t>Such measures can encompass policies, procedures, actions, risk management tools, monitoring schemes, etc. --- up to creativity</a:t>
            </a:r>
          </a:p>
          <a:p>
            <a:endParaRPr lang="en-GB" dirty="0" smtClean="0"/>
          </a:p>
          <a:p>
            <a:r>
              <a:rPr lang="en-GB" dirty="0" smtClean="0"/>
              <a:t>Prevent   +   monitoring   +   correct &amp; </a:t>
            </a:r>
            <a:r>
              <a:rPr lang="en-GB" dirty="0" smtClean="0"/>
              <a:t>redress</a:t>
            </a:r>
            <a:endParaRPr lang="en-GB" dirty="0" smtClean="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99"/>
                </a:solidFill>
              </a:rPr>
              <a:t>A diversity of language</a:t>
            </a:r>
            <a:endParaRPr lang="en-GB" b="1" dirty="0">
              <a:solidFill>
                <a:srgbClr val="003399"/>
              </a:solidFill>
            </a:endParaRPr>
          </a:p>
        </p:txBody>
      </p:sp>
      <p:sp>
        <p:nvSpPr>
          <p:cNvPr id="3" name="Content Placeholder 2"/>
          <p:cNvSpPr>
            <a:spLocks noGrp="1"/>
          </p:cNvSpPr>
          <p:nvPr>
            <p:ph idx="1"/>
          </p:nvPr>
        </p:nvSpPr>
        <p:spPr/>
        <p:txBody>
          <a:bodyPr>
            <a:normAutofit fontScale="92500" lnSpcReduction="10000"/>
          </a:bodyPr>
          <a:lstStyle/>
          <a:p>
            <a:pPr>
              <a:lnSpc>
                <a:spcPct val="150000"/>
              </a:lnSpc>
            </a:pPr>
            <a:r>
              <a:rPr lang="en-GB" sz="2800" dirty="0" smtClean="0"/>
              <a:t>Principles</a:t>
            </a:r>
          </a:p>
          <a:p>
            <a:pPr>
              <a:lnSpc>
                <a:spcPct val="150000"/>
              </a:lnSpc>
            </a:pPr>
            <a:r>
              <a:rPr lang="en-GB" sz="2800" dirty="0" smtClean="0"/>
              <a:t>Standards</a:t>
            </a:r>
          </a:p>
          <a:p>
            <a:pPr>
              <a:lnSpc>
                <a:spcPct val="150000"/>
              </a:lnSpc>
            </a:pPr>
            <a:r>
              <a:rPr lang="en-GB" sz="2800" dirty="0" smtClean="0"/>
              <a:t>Criteria</a:t>
            </a:r>
          </a:p>
          <a:p>
            <a:pPr>
              <a:lnSpc>
                <a:spcPct val="150000"/>
              </a:lnSpc>
            </a:pPr>
            <a:r>
              <a:rPr lang="en-GB" sz="2800" dirty="0" smtClean="0"/>
              <a:t>Safeguards [term retained in the </a:t>
            </a:r>
            <a:r>
              <a:rPr lang="en-GB" sz="2800" i="1" dirty="0" smtClean="0"/>
              <a:t>Cancun Agreements</a:t>
            </a:r>
            <a:r>
              <a:rPr lang="en-GB" sz="2800" dirty="0" smtClean="0"/>
              <a:t>]</a:t>
            </a:r>
          </a:p>
          <a:p>
            <a:pPr>
              <a:lnSpc>
                <a:spcPct val="150000"/>
              </a:lnSpc>
            </a:pPr>
            <a:r>
              <a:rPr lang="en-GB" sz="2800" dirty="0" smtClean="0"/>
              <a:t>Risk mitigation measures</a:t>
            </a:r>
          </a:p>
          <a:p>
            <a:pPr>
              <a:lnSpc>
                <a:spcPct val="150000"/>
              </a:lnSpc>
            </a:pPr>
            <a:r>
              <a:rPr lang="en-GB" sz="2800" dirty="0" smtClean="0"/>
              <a:t>Strategic social &amp; environmental assessments</a:t>
            </a:r>
          </a:p>
          <a:p>
            <a:pPr>
              <a:lnSpc>
                <a:spcPct val="150000"/>
              </a:lnSpc>
            </a:pPr>
            <a:r>
              <a:rPr lang="en-GB" sz="2800" dirty="0" smtClean="0"/>
              <a:t>Precautionary measures</a:t>
            </a:r>
            <a:endParaRPr lang="en-GB"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85794"/>
            <a:ext cx="8229600" cy="654032"/>
          </a:xfrm>
        </p:spPr>
        <p:txBody>
          <a:bodyPr>
            <a:noAutofit/>
          </a:bodyPr>
          <a:lstStyle/>
          <a:p>
            <a:r>
              <a:rPr lang="en-GB" sz="4000" b="1" dirty="0" smtClean="0">
                <a:solidFill>
                  <a:srgbClr val="003399"/>
                </a:solidFill>
              </a:rPr>
              <a:t>two major types of safeguards</a:t>
            </a:r>
            <a:endParaRPr lang="en-GB" sz="4000" b="1" dirty="0">
              <a:solidFill>
                <a:srgbClr val="003399"/>
              </a:solidFill>
            </a:endParaRPr>
          </a:p>
        </p:txBody>
      </p:sp>
      <p:sp>
        <p:nvSpPr>
          <p:cNvPr id="3" name="Content Placeholder 2"/>
          <p:cNvSpPr>
            <a:spLocks noGrp="1"/>
          </p:cNvSpPr>
          <p:nvPr>
            <p:ph idx="1"/>
          </p:nvPr>
        </p:nvSpPr>
        <p:spPr>
          <a:xfrm>
            <a:off x="1357290" y="2643182"/>
            <a:ext cx="6858048" cy="1571636"/>
          </a:xfrm>
        </p:spPr>
        <p:txBody>
          <a:bodyPr>
            <a:noAutofit/>
          </a:bodyPr>
          <a:lstStyle/>
          <a:p>
            <a:r>
              <a:rPr lang="en-GB" sz="3600" b="1" dirty="0" smtClean="0">
                <a:solidFill>
                  <a:srgbClr val="FF0000"/>
                </a:solidFill>
              </a:rPr>
              <a:t>Social safeguards</a:t>
            </a:r>
          </a:p>
          <a:p>
            <a:endParaRPr lang="en-GB" sz="3600" b="1" dirty="0" smtClean="0">
              <a:solidFill>
                <a:srgbClr val="FF0000"/>
              </a:solidFill>
            </a:endParaRPr>
          </a:p>
          <a:p>
            <a:pPr>
              <a:lnSpc>
                <a:spcPct val="150000"/>
              </a:lnSpc>
            </a:pPr>
            <a:r>
              <a:rPr lang="en-GB" sz="3600" b="1" dirty="0" smtClean="0">
                <a:solidFill>
                  <a:srgbClr val="006600"/>
                </a:solidFill>
              </a:rPr>
              <a:t>Environmental safeguards</a:t>
            </a:r>
          </a:p>
          <a:p>
            <a:pPr>
              <a:buNone/>
            </a:pPr>
            <a:endParaRPr lang="en-GB" b="1" dirty="0">
              <a:solidFill>
                <a:srgbClr val="0066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6"/>
            <a:ext cx="8229600" cy="868346"/>
          </a:xfrm>
        </p:spPr>
        <p:txBody>
          <a:bodyPr>
            <a:normAutofit fontScale="90000"/>
          </a:bodyPr>
          <a:lstStyle/>
          <a:p>
            <a:r>
              <a:rPr lang="en-GB" sz="4000" b="1" dirty="0" smtClean="0">
                <a:solidFill>
                  <a:srgbClr val="FF0000"/>
                </a:solidFill>
              </a:rPr>
              <a:t>Social safeguards</a:t>
            </a:r>
            <a:r>
              <a:rPr lang="en-GB" sz="3600" b="1" dirty="0" smtClean="0">
                <a:solidFill>
                  <a:srgbClr val="FF0000"/>
                </a:solidFill>
              </a:rPr>
              <a:t/>
            </a:r>
            <a:br>
              <a:rPr lang="en-GB" sz="3600" b="1" dirty="0" smtClean="0">
                <a:solidFill>
                  <a:srgbClr val="FF0000"/>
                </a:solidFill>
              </a:rPr>
            </a:br>
            <a:r>
              <a:rPr lang="en-GB" sz="3600" dirty="0" smtClean="0">
                <a:solidFill>
                  <a:srgbClr val="FF0000"/>
                </a:solidFill>
              </a:rPr>
              <a:t>(examples of issues to consider and address)</a:t>
            </a:r>
            <a:endParaRPr lang="en-GB" sz="3600" dirty="0">
              <a:solidFill>
                <a:srgbClr val="FF0000"/>
              </a:solidFill>
            </a:endParaRPr>
          </a:p>
        </p:txBody>
      </p:sp>
      <p:sp>
        <p:nvSpPr>
          <p:cNvPr id="3" name="Content Placeholder 2"/>
          <p:cNvSpPr>
            <a:spLocks noGrp="1"/>
          </p:cNvSpPr>
          <p:nvPr>
            <p:ph idx="1"/>
          </p:nvPr>
        </p:nvSpPr>
        <p:spPr>
          <a:xfrm>
            <a:off x="628680" y="1714488"/>
            <a:ext cx="8229600" cy="4857784"/>
          </a:xfrm>
        </p:spPr>
        <p:txBody>
          <a:bodyPr>
            <a:noAutofit/>
          </a:bodyPr>
          <a:lstStyle/>
          <a:p>
            <a:r>
              <a:rPr lang="en-GB" sz="2600" dirty="0" smtClean="0"/>
              <a:t>Protection and realisation of human and social rights</a:t>
            </a:r>
          </a:p>
          <a:p>
            <a:r>
              <a:rPr lang="en-GB" sz="2600" dirty="0" smtClean="0"/>
              <a:t>Stakeholder participation, including forest peoples, </a:t>
            </a:r>
            <a:r>
              <a:rPr lang="en-GB" sz="2600" dirty="0" err="1" smtClean="0"/>
              <a:t>FPIC</a:t>
            </a:r>
            <a:endParaRPr lang="en-GB" sz="2600" dirty="0" smtClean="0"/>
          </a:p>
          <a:p>
            <a:r>
              <a:rPr lang="en-GB" sz="2600" dirty="0" smtClean="0"/>
              <a:t>Equality (socio-economic, gender, cultural/identity)</a:t>
            </a:r>
          </a:p>
          <a:p>
            <a:r>
              <a:rPr lang="en-GB" sz="2600" dirty="0" smtClean="0"/>
              <a:t>Social inclusion</a:t>
            </a:r>
          </a:p>
          <a:p>
            <a:r>
              <a:rPr lang="en-GB" sz="2600" dirty="0" smtClean="0"/>
              <a:t>Fair </a:t>
            </a:r>
            <a:r>
              <a:rPr lang="en-GB" sz="2600" dirty="0" err="1" smtClean="0"/>
              <a:t>REDD</a:t>
            </a:r>
            <a:r>
              <a:rPr lang="en-GB" sz="2600" dirty="0" smtClean="0"/>
              <a:t>+ distribution mechanisms</a:t>
            </a:r>
          </a:p>
          <a:p>
            <a:r>
              <a:rPr lang="en-GB" sz="2600" dirty="0" smtClean="0"/>
              <a:t>Avoiding involuntary resettlement</a:t>
            </a:r>
          </a:p>
          <a:p>
            <a:r>
              <a:rPr lang="en-GB" sz="2600" dirty="0" smtClean="0"/>
              <a:t>Democratic governance</a:t>
            </a:r>
          </a:p>
          <a:p>
            <a:r>
              <a:rPr lang="en-GB" sz="2600" dirty="0" smtClean="0"/>
              <a:t>Transparency &amp; anti-corruption measures</a:t>
            </a:r>
          </a:p>
          <a:p>
            <a:r>
              <a:rPr lang="en-GB" sz="2600" dirty="0" smtClean="0"/>
              <a:t>Enhancement of rural livelihoods</a:t>
            </a:r>
          </a:p>
          <a:p>
            <a:r>
              <a:rPr lang="en-GB" sz="2600" i="1" dirty="0" smtClean="0"/>
              <a:t>Et cetera ...</a:t>
            </a:r>
          </a:p>
          <a:p>
            <a:pPr>
              <a:buNone/>
            </a:pPr>
            <a:endParaRPr lang="en-GB" sz="2600" b="1" dirty="0">
              <a:solidFill>
                <a:srgbClr val="0066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939784"/>
          </a:xfrm>
        </p:spPr>
        <p:txBody>
          <a:bodyPr>
            <a:normAutofit fontScale="90000"/>
          </a:bodyPr>
          <a:lstStyle/>
          <a:p>
            <a:r>
              <a:rPr lang="en-GB" sz="4000" b="1" dirty="0" smtClean="0">
                <a:solidFill>
                  <a:srgbClr val="006600"/>
                </a:solidFill>
              </a:rPr>
              <a:t>Environmental safeguards</a:t>
            </a:r>
            <a:r>
              <a:rPr lang="en-GB" sz="3600" b="1" dirty="0" smtClean="0">
                <a:solidFill>
                  <a:srgbClr val="006600"/>
                </a:solidFill>
              </a:rPr>
              <a:t/>
            </a:r>
            <a:br>
              <a:rPr lang="en-GB" sz="3600" b="1" dirty="0" smtClean="0">
                <a:solidFill>
                  <a:srgbClr val="006600"/>
                </a:solidFill>
              </a:rPr>
            </a:br>
            <a:r>
              <a:rPr lang="en-GB" sz="3600" dirty="0" smtClean="0">
                <a:solidFill>
                  <a:srgbClr val="006600"/>
                </a:solidFill>
              </a:rPr>
              <a:t>(examples of issues to consider and address)</a:t>
            </a:r>
            <a:endParaRPr lang="en-GB" sz="3600" dirty="0">
              <a:solidFill>
                <a:srgbClr val="006600"/>
              </a:solidFill>
            </a:endParaRPr>
          </a:p>
        </p:txBody>
      </p:sp>
      <p:sp>
        <p:nvSpPr>
          <p:cNvPr id="3" name="Content Placeholder 2"/>
          <p:cNvSpPr>
            <a:spLocks noGrp="1"/>
          </p:cNvSpPr>
          <p:nvPr>
            <p:ph idx="1"/>
          </p:nvPr>
        </p:nvSpPr>
        <p:spPr>
          <a:xfrm>
            <a:off x="414366" y="1428736"/>
            <a:ext cx="8229600" cy="4786346"/>
          </a:xfrm>
        </p:spPr>
        <p:txBody>
          <a:bodyPr>
            <a:noAutofit/>
          </a:bodyPr>
          <a:lstStyle/>
          <a:p>
            <a:pPr lvl="0"/>
            <a:r>
              <a:rPr lang="en-GB" sz="2600" dirty="0" smtClean="0">
                <a:solidFill>
                  <a:prstClr val="black"/>
                </a:solidFill>
              </a:rPr>
              <a:t>Protecting natural habitats</a:t>
            </a:r>
          </a:p>
          <a:p>
            <a:pPr lvl="0"/>
            <a:r>
              <a:rPr lang="en-GB" sz="2600" dirty="0" smtClean="0">
                <a:solidFill>
                  <a:prstClr val="black"/>
                </a:solidFill>
              </a:rPr>
              <a:t>Avoiding conversion of natural forests to other land uses</a:t>
            </a:r>
          </a:p>
          <a:p>
            <a:pPr lvl="0"/>
            <a:r>
              <a:rPr lang="en-GB" sz="2600" dirty="0" smtClean="0">
                <a:solidFill>
                  <a:prstClr val="black"/>
                </a:solidFill>
              </a:rPr>
              <a:t>Use of indigenous species in reforestation programmes</a:t>
            </a:r>
          </a:p>
          <a:p>
            <a:pPr lvl="0"/>
            <a:r>
              <a:rPr lang="en-GB" sz="2600" dirty="0" smtClean="0">
                <a:solidFill>
                  <a:prstClr val="black"/>
                </a:solidFill>
              </a:rPr>
              <a:t>Ensure and capture multiple benefits (beyond carbon),</a:t>
            </a:r>
          </a:p>
          <a:p>
            <a:pPr lvl="0"/>
            <a:r>
              <a:rPr lang="en-GB" sz="2600" dirty="0" smtClean="0">
                <a:solidFill>
                  <a:prstClr val="black"/>
                </a:solidFill>
              </a:rPr>
              <a:t>Avoid displacement</a:t>
            </a:r>
          </a:p>
          <a:p>
            <a:pPr lvl="0"/>
            <a:r>
              <a:rPr lang="en-GB" sz="2600" dirty="0" smtClean="0">
                <a:solidFill>
                  <a:prstClr val="black"/>
                </a:solidFill>
              </a:rPr>
              <a:t>Avoidance of reversals</a:t>
            </a:r>
          </a:p>
          <a:p>
            <a:pPr lvl="0"/>
            <a:r>
              <a:rPr lang="en-GB" sz="2600" dirty="0" smtClean="0">
                <a:solidFill>
                  <a:prstClr val="black"/>
                </a:solidFill>
              </a:rPr>
              <a:t>Fostering green development,</a:t>
            </a:r>
          </a:p>
          <a:p>
            <a:pPr lvl="0"/>
            <a:r>
              <a:rPr lang="en-GB" sz="2600" dirty="0" smtClean="0">
                <a:solidFill>
                  <a:prstClr val="black"/>
                </a:solidFill>
              </a:rPr>
              <a:t>Promote biodiversity conservation</a:t>
            </a:r>
          </a:p>
          <a:p>
            <a:pPr lvl="0"/>
            <a:r>
              <a:rPr lang="en-GB" sz="2600" dirty="0" smtClean="0">
                <a:solidFill>
                  <a:prstClr val="black"/>
                </a:solidFill>
              </a:rPr>
              <a:t>Implement international environmental agreements</a:t>
            </a:r>
          </a:p>
          <a:p>
            <a:pPr lvl="0"/>
            <a:r>
              <a:rPr lang="en-GB" sz="2600" i="1" dirty="0" smtClean="0">
                <a:solidFill>
                  <a:prstClr val="black"/>
                </a:solidFill>
              </a:rPr>
              <a:t>Et cetera ...</a:t>
            </a:r>
          </a:p>
          <a:p>
            <a:pPr>
              <a:buNone/>
            </a:pPr>
            <a:endParaRPr lang="en-GB" sz="2400" b="1" dirty="0">
              <a:solidFill>
                <a:srgbClr val="0066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r>
              <a:rPr lang="en-GB" sz="3600" b="1" dirty="0" smtClean="0">
                <a:solidFill>
                  <a:srgbClr val="003399"/>
                </a:solidFill>
              </a:rPr>
              <a:t>two levels for building </a:t>
            </a:r>
            <a:r>
              <a:rPr lang="en-GB" sz="3600" b="1" dirty="0" err="1" smtClean="0">
                <a:solidFill>
                  <a:srgbClr val="003399"/>
                </a:solidFill>
              </a:rPr>
              <a:t>REDD</a:t>
            </a:r>
            <a:r>
              <a:rPr lang="en-GB" sz="3600" b="1" dirty="0" smtClean="0">
                <a:solidFill>
                  <a:srgbClr val="003399"/>
                </a:solidFill>
              </a:rPr>
              <a:t>+ safeguards</a:t>
            </a:r>
            <a:endParaRPr lang="en-GB" sz="3600" b="1" dirty="0">
              <a:solidFill>
                <a:srgbClr val="003399"/>
              </a:solidFill>
            </a:endParaRPr>
          </a:p>
        </p:txBody>
      </p:sp>
      <p:sp>
        <p:nvSpPr>
          <p:cNvPr id="3" name="Content Placeholder 2"/>
          <p:cNvSpPr>
            <a:spLocks noGrp="1"/>
          </p:cNvSpPr>
          <p:nvPr>
            <p:ph idx="1"/>
          </p:nvPr>
        </p:nvSpPr>
        <p:spPr>
          <a:xfrm>
            <a:off x="428596" y="1428736"/>
            <a:ext cx="8501122" cy="4643470"/>
          </a:xfrm>
        </p:spPr>
        <p:txBody>
          <a:bodyPr>
            <a:noAutofit/>
          </a:bodyPr>
          <a:lstStyle/>
          <a:p>
            <a:pPr>
              <a:buNone/>
            </a:pPr>
            <a:r>
              <a:rPr lang="en-GB" sz="2800" b="1" dirty="0" smtClean="0">
                <a:solidFill>
                  <a:srgbClr val="006600"/>
                </a:solidFill>
              </a:rPr>
              <a:t>I. International policy </a:t>
            </a:r>
            <a:r>
              <a:rPr lang="en-GB" sz="2800" b="1" u="sng" dirty="0" smtClean="0">
                <a:solidFill>
                  <a:srgbClr val="006600"/>
                </a:solidFill>
              </a:rPr>
              <a:t>framework</a:t>
            </a:r>
          </a:p>
          <a:p>
            <a:pPr>
              <a:buNone/>
            </a:pPr>
            <a:endParaRPr lang="en-GB" sz="2800" b="1" u="sng" dirty="0" smtClean="0">
              <a:solidFill>
                <a:srgbClr val="006600"/>
              </a:solidFill>
            </a:endParaRPr>
          </a:p>
          <a:p>
            <a:pPr marL="565150" indent="-215900">
              <a:spcBef>
                <a:spcPts val="1200"/>
              </a:spcBef>
            </a:pPr>
            <a:r>
              <a:rPr lang="en-GB" sz="2800" i="1" dirty="0" smtClean="0"/>
              <a:t>Cancun Agreements </a:t>
            </a:r>
            <a:r>
              <a:rPr lang="en-GB" sz="2800" dirty="0" smtClean="0"/>
              <a:t>(2010) – in </a:t>
            </a:r>
            <a:r>
              <a:rPr lang="en-GB" sz="2800" dirty="0" smtClean="0"/>
              <a:t>Appendix </a:t>
            </a:r>
            <a:r>
              <a:rPr lang="en-GB" sz="2800" dirty="0" smtClean="0"/>
              <a:t>I</a:t>
            </a:r>
          </a:p>
          <a:p>
            <a:pPr marL="565150" indent="-215900">
              <a:spcBef>
                <a:spcPts val="1200"/>
              </a:spcBef>
            </a:pPr>
            <a:r>
              <a:rPr lang="en-GB" sz="2800" dirty="0" smtClean="0"/>
              <a:t>New protocol will define &amp; endorse </a:t>
            </a:r>
            <a:r>
              <a:rPr lang="en-GB" sz="2800" dirty="0" err="1" smtClean="0"/>
              <a:t>REDD</a:t>
            </a:r>
            <a:r>
              <a:rPr lang="en-GB" sz="2800" dirty="0" smtClean="0"/>
              <a:t>+ safeguards</a:t>
            </a:r>
          </a:p>
          <a:p>
            <a:pPr marL="565150" indent="-215900">
              <a:spcBef>
                <a:spcPts val="1200"/>
              </a:spcBef>
            </a:pPr>
            <a:r>
              <a:rPr lang="en-GB" sz="2800" i="1" dirty="0" smtClean="0"/>
              <a:t>note: </a:t>
            </a:r>
            <a:r>
              <a:rPr lang="en-GB" sz="2800" dirty="0" smtClean="0"/>
              <a:t>tension between need of safeguards and national sovereignty (text of </a:t>
            </a:r>
            <a:r>
              <a:rPr lang="en-GB" sz="2800" i="1" dirty="0" smtClean="0"/>
              <a:t>Cancun Agreements </a:t>
            </a:r>
            <a:r>
              <a:rPr lang="en-GB" sz="2800" dirty="0" smtClean="0"/>
              <a:t>reads: “safeguards should be promoted and supported”)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rmAutofit/>
          </a:bodyPr>
          <a:lstStyle/>
          <a:p>
            <a:r>
              <a:rPr lang="en-GB" sz="3600" b="1" dirty="0" smtClean="0">
                <a:solidFill>
                  <a:srgbClr val="003399"/>
                </a:solidFill>
              </a:rPr>
              <a:t>two levels for building </a:t>
            </a:r>
            <a:r>
              <a:rPr lang="en-GB" sz="3600" b="1" dirty="0" err="1" smtClean="0">
                <a:solidFill>
                  <a:srgbClr val="003399"/>
                </a:solidFill>
              </a:rPr>
              <a:t>REDD</a:t>
            </a:r>
            <a:r>
              <a:rPr lang="en-GB" sz="3600" b="1" dirty="0" smtClean="0">
                <a:solidFill>
                  <a:srgbClr val="003399"/>
                </a:solidFill>
              </a:rPr>
              <a:t>+ safeguards</a:t>
            </a:r>
            <a:endParaRPr lang="en-GB" sz="3600" b="1" dirty="0">
              <a:solidFill>
                <a:srgbClr val="003399"/>
              </a:solidFill>
            </a:endParaRPr>
          </a:p>
        </p:txBody>
      </p:sp>
      <p:sp>
        <p:nvSpPr>
          <p:cNvPr id="3" name="Content Placeholder 2"/>
          <p:cNvSpPr>
            <a:spLocks noGrp="1"/>
          </p:cNvSpPr>
          <p:nvPr>
            <p:ph idx="1"/>
          </p:nvPr>
        </p:nvSpPr>
        <p:spPr>
          <a:xfrm>
            <a:off x="357158" y="1500150"/>
            <a:ext cx="8229600" cy="4429180"/>
          </a:xfrm>
        </p:spPr>
        <p:txBody>
          <a:bodyPr>
            <a:noAutofit/>
          </a:bodyPr>
          <a:lstStyle/>
          <a:p>
            <a:pPr>
              <a:lnSpc>
                <a:spcPct val="200000"/>
              </a:lnSpc>
              <a:spcBef>
                <a:spcPts val="1200"/>
              </a:spcBef>
              <a:buNone/>
            </a:pPr>
            <a:r>
              <a:rPr lang="en-GB" sz="2800" b="1" dirty="0" smtClean="0">
                <a:solidFill>
                  <a:srgbClr val="006600"/>
                </a:solidFill>
              </a:rPr>
              <a:t>II. National safeguards </a:t>
            </a:r>
            <a:r>
              <a:rPr lang="en-GB" sz="2800" b="1" u="sng" dirty="0" smtClean="0">
                <a:solidFill>
                  <a:srgbClr val="006600"/>
                </a:solidFill>
              </a:rPr>
              <a:t>s</a:t>
            </a:r>
            <a:r>
              <a:rPr lang="en-GB" sz="2800" b="1" dirty="0" smtClean="0">
                <a:solidFill>
                  <a:srgbClr val="006600"/>
                </a:solidFill>
              </a:rPr>
              <a:t>y</a:t>
            </a:r>
            <a:r>
              <a:rPr lang="en-GB" sz="2800" b="1" u="sng" dirty="0" smtClean="0">
                <a:solidFill>
                  <a:srgbClr val="006600"/>
                </a:solidFill>
              </a:rPr>
              <a:t>stem</a:t>
            </a:r>
            <a:r>
              <a:rPr lang="en-GB" sz="2800" b="1" dirty="0" smtClean="0">
                <a:solidFill>
                  <a:srgbClr val="006600"/>
                </a:solidFill>
              </a:rPr>
              <a:t> for </a:t>
            </a:r>
            <a:r>
              <a:rPr lang="en-GB" sz="2800" b="1" dirty="0" err="1" smtClean="0">
                <a:solidFill>
                  <a:srgbClr val="006600"/>
                </a:solidFill>
              </a:rPr>
              <a:t>REDD</a:t>
            </a:r>
            <a:r>
              <a:rPr lang="en-GB" sz="2800" b="1" dirty="0" smtClean="0">
                <a:solidFill>
                  <a:srgbClr val="006600"/>
                </a:solidFill>
              </a:rPr>
              <a:t>+</a:t>
            </a:r>
          </a:p>
          <a:p>
            <a:pPr marL="565150" indent="-215900">
              <a:spcBef>
                <a:spcPts val="1200"/>
              </a:spcBef>
            </a:pPr>
            <a:r>
              <a:rPr lang="en-GB" sz="2800" dirty="0" smtClean="0"/>
              <a:t>Each country will craft their own safeguards, in conformity with the international policy framework</a:t>
            </a:r>
          </a:p>
          <a:p>
            <a:pPr marL="565150" indent="-215900">
              <a:spcBef>
                <a:spcPts val="1200"/>
              </a:spcBef>
            </a:pPr>
            <a:r>
              <a:rPr lang="en-GB" sz="2800" dirty="0" smtClean="0"/>
              <a:t>National safeguards system to be credible &amp; approved at international level (to be defined how)</a:t>
            </a:r>
          </a:p>
          <a:p>
            <a:pPr marL="565150" indent="-215900">
              <a:spcBef>
                <a:spcPts val="1200"/>
              </a:spcBef>
            </a:pPr>
            <a:r>
              <a:rPr lang="en-GB" sz="2800" dirty="0" smtClean="0"/>
              <a:t>Safeguards built under cross-stakeholder consensus and to be operative</a:t>
            </a:r>
            <a:endParaRPr lang="en-GB"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915</Words>
  <Application>Microsoft Office PowerPoint</Application>
  <PresentationFormat>On-screen Show (4:3)</PresentationFormat>
  <Paragraphs>121</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Slide</vt:lpstr>
      <vt:lpstr>Safeguards for the REDD+ mechanism --- a practical overview ---</vt:lpstr>
      <vt:lpstr>The REDD+ mechanism</vt:lpstr>
      <vt:lpstr>What safeguards are ...</vt:lpstr>
      <vt:lpstr>A diversity of language</vt:lpstr>
      <vt:lpstr>two major types of safeguards</vt:lpstr>
      <vt:lpstr>Social safeguards (examples of issues to consider and address)</vt:lpstr>
      <vt:lpstr>Environmental safeguards (examples of issues to consider and address)</vt:lpstr>
      <vt:lpstr>two levels for building REDD+ safeguards</vt:lpstr>
      <vt:lpstr>two levels for building REDD+ safeguards</vt:lpstr>
      <vt:lpstr>two considerations</vt:lpstr>
      <vt:lpstr>Safeguards   &amp; / versus   multiple benefits</vt:lpstr>
      <vt:lpstr>Designing and implementing safeguards</vt:lpstr>
      <vt:lpstr>Cancun Agreements (2010) --- Appendix I ---</vt:lpstr>
      <vt:lpstr>Cancun Agreements (Appendix I)</vt:lpstr>
      <vt:lpstr>Cancun Agreements (Appendix I)</vt:lpstr>
      <vt:lpstr>Cancun Agreements (Appendix I)</vt:lpstr>
      <vt:lpstr>some considerations for country-level efforts to building safeguards (i)</vt:lpstr>
      <vt:lpstr>some considerations for country-level efforts to building safeguards (ii)</vt:lpstr>
      <vt:lpstr> </vt:lpstr>
    </vt:vector>
  </TitlesOfParts>
  <Company>UNDP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REDD+ and REDD+ readiness in the global arena</dc:title>
  <dc:creator>Josep A. Gari</dc:creator>
  <cp:lastModifiedBy>Josep A. Gari</cp:lastModifiedBy>
  <cp:revision>70</cp:revision>
  <dcterms:created xsi:type="dcterms:W3CDTF">2010-10-17T22:19:52Z</dcterms:created>
  <dcterms:modified xsi:type="dcterms:W3CDTF">2011-09-12T12:18:54Z</dcterms:modified>
</cp:coreProperties>
</file>