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7"/>
  </p:notesMasterIdLst>
  <p:sldIdLst>
    <p:sldId id="270" r:id="rId2"/>
    <p:sldId id="258" r:id="rId3"/>
    <p:sldId id="257" r:id="rId4"/>
    <p:sldId id="261" r:id="rId5"/>
    <p:sldId id="284" r:id="rId6"/>
    <p:sldId id="273" r:id="rId7"/>
    <p:sldId id="274" r:id="rId8"/>
    <p:sldId id="263" r:id="rId9"/>
    <p:sldId id="277" r:id="rId10"/>
    <p:sldId id="264" r:id="rId11"/>
    <p:sldId id="262" r:id="rId12"/>
    <p:sldId id="265" r:id="rId13"/>
    <p:sldId id="272" r:id="rId14"/>
    <p:sldId id="259" r:id="rId15"/>
    <p:sldId id="260" r:id="rId16"/>
    <p:sldId id="267" r:id="rId17"/>
    <p:sldId id="268" r:id="rId18"/>
    <p:sldId id="269" r:id="rId19"/>
    <p:sldId id="275" r:id="rId20"/>
    <p:sldId id="276" r:id="rId21"/>
    <p:sldId id="279" r:id="rId22"/>
    <p:sldId id="280" r:id="rId23"/>
    <p:sldId id="281" r:id="rId24"/>
    <p:sldId id="282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CEC27-3516-4A8E-A816-6D6831F46DB5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1024-1C6F-4F5F-A0B6-BE080029E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22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Pncept</a:t>
            </a:r>
            <a:r>
              <a:rPr lang="en-US" dirty="0" smtClean="0"/>
              <a:t> and practice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1024-1C6F-4F5F-A0B6-BE080029E1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71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5B28FF6-DF9B-4F1D-AF1F-D2B1A93E13D3}" type="datetimeFigureOut">
              <a:rPr lang="en-US" smtClean="0"/>
              <a:t>8/7/2014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9B5A9F0-B40F-486D-BA79-140A654BD4E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3855"/>
            <a:ext cx="1143000" cy="969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34319"/>
            <a:ext cx="1078230" cy="948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85797"/>
            <a:ext cx="1250950" cy="845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91400" y="34319"/>
            <a:ext cx="1062355" cy="880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986155" y="931530"/>
            <a:ext cx="7467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chemeClr val="accent4"/>
                </a:solidFill>
              </a:rPr>
              <a:t>PGA WORKSHOP ON PARTICIPATORY DATA COLLECTION METHODS </a:t>
            </a:r>
          </a:p>
          <a:p>
            <a:pPr algn="ctr"/>
            <a:endParaRPr lang="en-US" sz="3200" b="1" dirty="0" smtClean="0">
              <a:solidFill>
                <a:schemeClr val="accent4"/>
              </a:solidFill>
            </a:endParaRP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A </a:t>
            </a:r>
            <a:r>
              <a:rPr lang="en-GB" b="1" dirty="0">
                <a:solidFill>
                  <a:srgbClr val="FF0000"/>
                </a:solidFill>
              </a:rPr>
              <a:t>PRESENTATION ON</a:t>
            </a:r>
          </a:p>
          <a:p>
            <a:pPr algn="ctr"/>
            <a:r>
              <a:rPr lang="en-GB" b="1" dirty="0"/>
              <a:t> </a:t>
            </a:r>
            <a:endParaRPr lang="en-US" dirty="0"/>
          </a:p>
          <a:p>
            <a:r>
              <a:rPr lang="en-GB" sz="2800" b="1" dirty="0" smtClean="0"/>
              <a:t>		INTERVIEWING SKILLS</a:t>
            </a:r>
            <a:r>
              <a:rPr lang="en-GB" sz="2800" b="1" dirty="0"/>
              <a:t>		</a:t>
            </a:r>
            <a:r>
              <a:rPr lang="en-GB" b="1" dirty="0"/>
              <a:t>	</a:t>
            </a:r>
          </a:p>
          <a:p>
            <a:r>
              <a:rPr lang="en-GB" b="1" dirty="0"/>
              <a:t>				BY</a:t>
            </a:r>
          </a:p>
          <a:p>
            <a:pPr algn="ctr"/>
            <a:r>
              <a:rPr lang="en-GB" sz="2800" b="1" dirty="0">
                <a:solidFill>
                  <a:srgbClr val="00B050"/>
                </a:solidFill>
              </a:rPr>
              <a:t> FRANCIS BISONG</a:t>
            </a:r>
          </a:p>
          <a:p>
            <a:pPr algn="ctr"/>
            <a:endParaRPr lang="en-GB" sz="2800" b="1" dirty="0">
              <a:solidFill>
                <a:srgbClr val="0070C0"/>
              </a:solidFill>
            </a:endParaRPr>
          </a:p>
          <a:p>
            <a:pPr algn="ctr"/>
            <a:endParaRPr lang="en-GB" b="1" dirty="0"/>
          </a:p>
          <a:p>
            <a:pPr algn="ctr"/>
            <a:r>
              <a:rPr lang="en-GB" b="1" dirty="0"/>
              <a:t>6TH-9TH AUGUST, 2014</a:t>
            </a:r>
            <a:endParaRPr lang="en-US" dirty="0"/>
          </a:p>
          <a:p>
            <a:pPr algn="ctr"/>
            <a:r>
              <a:rPr lang="en-GB" b="1" dirty="0"/>
              <a:t>MAYOR HOTEL, AKPABUYO, CALABAR, CROSS RIVER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92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749808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GETTING ON WITH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7638288" cy="59436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Ask </a:t>
            </a:r>
            <a:r>
              <a:rPr lang="en-US" dirty="0"/>
              <a:t>short, simple and easy </a:t>
            </a:r>
            <a:r>
              <a:rPr lang="en-US" dirty="0" smtClean="0"/>
              <a:t>questions</a:t>
            </a:r>
          </a:p>
          <a:p>
            <a:endParaRPr lang="en-US" dirty="0" smtClean="0"/>
          </a:p>
          <a:p>
            <a:r>
              <a:rPr lang="en-US" dirty="0" smtClean="0"/>
              <a:t>Listen attentively, remember the objective</a:t>
            </a:r>
          </a:p>
          <a:p>
            <a:endParaRPr lang="en-US" dirty="0" smtClean="0"/>
          </a:p>
          <a:p>
            <a:r>
              <a:rPr lang="en-US" dirty="0" smtClean="0"/>
              <a:t>Steer the interview in the direction of the objectives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Skip questions that are not relevant to the people and situation</a:t>
            </a:r>
          </a:p>
          <a:p>
            <a:endParaRPr lang="en-US" dirty="0" smtClean="0"/>
          </a:p>
          <a:p>
            <a:r>
              <a:rPr lang="en-US" dirty="0" smtClean="0"/>
              <a:t>One question may lead to responses for other questions be sensitive to this overlap and move on</a:t>
            </a:r>
          </a:p>
          <a:p>
            <a:endParaRPr lang="en-US" dirty="0" smtClean="0"/>
          </a:p>
          <a:p>
            <a:r>
              <a:rPr lang="en-US" dirty="0" smtClean="0"/>
              <a:t>Probe to see if there is any addition to answers earlier given</a:t>
            </a:r>
          </a:p>
          <a:p>
            <a:endParaRPr lang="en-US" dirty="0" smtClean="0"/>
          </a:p>
          <a:p>
            <a:r>
              <a:rPr lang="en-US" dirty="0" smtClean="0"/>
              <a:t>Don’t be judgmental if something sounds strange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0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52400"/>
            <a:ext cx="749808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THE “DON’Ts”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62000"/>
            <a:ext cx="7790688" cy="5791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Avoid leading questions –one that leads interviews to certain response</a:t>
            </a:r>
          </a:p>
          <a:p>
            <a:endParaRPr lang="en-US" dirty="0" smtClean="0"/>
          </a:p>
          <a:p>
            <a:r>
              <a:rPr lang="en-US" dirty="0" smtClean="0"/>
              <a:t>Avoid loaded and complex words which may lead to different response (jargon free).</a:t>
            </a:r>
          </a:p>
          <a:p>
            <a:endParaRPr lang="en-US" dirty="0" smtClean="0"/>
          </a:p>
          <a:p>
            <a:r>
              <a:rPr lang="en-US" dirty="0" smtClean="0"/>
              <a:t>Avoid closed questions</a:t>
            </a:r>
          </a:p>
          <a:p>
            <a:endParaRPr lang="en-US" dirty="0" smtClean="0"/>
          </a:p>
          <a:p>
            <a:r>
              <a:rPr lang="en-US" dirty="0" smtClean="0"/>
              <a:t>Avoid multiple elements in questions, questions should be specific at a time</a:t>
            </a:r>
          </a:p>
          <a:p>
            <a:endParaRPr lang="en-US" dirty="0" smtClean="0"/>
          </a:p>
          <a:p>
            <a:r>
              <a:rPr lang="en-US" dirty="0" smtClean="0"/>
              <a:t>Avoid explanations on expected answers and outcomes, it may lead to bias</a:t>
            </a:r>
          </a:p>
          <a:p>
            <a:endParaRPr lang="en-US" dirty="0" smtClean="0"/>
          </a:p>
          <a:p>
            <a:r>
              <a:rPr lang="en-US" dirty="0" smtClean="0"/>
              <a:t>Don’t ask questions already answered earlier</a:t>
            </a:r>
          </a:p>
          <a:p>
            <a:endParaRPr lang="en-US" dirty="0" smtClean="0"/>
          </a:p>
          <a:p>
            <a:r>
              <a:rPr lang="en-US" dirty="0" smtClean="0"/>
              <a:t>Do not state your opinion or argue on anything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51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49808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AFTER THE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62000"/>
            <a:ext cx="7790688" cy="5791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Ask the interviewee of any additional information </a:t>
            </a:r>
          </a:p>
          <a:p>
            <a:endParaRPr lang="en-US" dirty="0" smtClean="0"/>
          </a:p>
          <a:p>
            <a:r>
              <a:rPr lang="en-US" dirty="0" smtClean="0"/>
              <a:t>Give time for them to ask some questions</a:t>
            </a:r>
          </a:p>
          <a:p>
            <a:endParaRPr lang="en-US" dirty="0" smtClean="0"/>
          </a:p>
          <a:p>
            <a:r>
              <a:rPr lang="en-US" dirty="0" smtClean="0"/>
              <a:t>Thank them for their time</a:t>
            </a:r>
          </a:p>
          <a:p>
            <a:endParaRPr lang="en-US" dirty="0" smtClean="0"/>
          </a:p>
          <a:p>
            <a:r>
              <a:rPr lang="en-US" dirty="0" smtClean="0"/>
              <a:t>Record time the session ended</a:t>
            </a:r>
          </a:p>
          <a:p>
            <a:endParaRPr lang="en-US" dirty="0" smtClean="0"/>
          </a:p>
          <a:p>
            <a:r>
              <a:rPr lang="en-US" dirty="0" smtClean="0"/>
              <a:t>For tape recording, tape your voice “time ended”</a:t>
            </a:r>
          </a:p>
          <a:p>
            <a:endParaRPr lang="en-US" dirty="0" smtClean="0"/>
          </a:p>
          <a:p>
            <a:r>
              <a:rPr lang="en-US" dirty="0" smtClean="0"/>
              <a:t>Cross check notes for further clarification and if the objectives have been met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06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790688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ATTRIBUTES OF INTERVIEWERS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7638288" cy="5867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Sensitivity to various moods, meanings, nuances, expressions, responses etc.</a:t>
            </a:r>
          </a:p>
          <a:p>
            <a:r>
              <a:rPr lang="en-US" sz="3600" dirty="0" smtClean="0"/>
              <a:t>Good interpreters of moods and expressions</a:t>
            </a:r>
          </a:p>
          <a:p>
            <a:r>
              <a:rPr lang="en-US" sz="3600" dirty="0" smtClean="0"/>
              <a:t>Alert </a:t>
            </a:r>
          </a:p>
          <a:p>
            <a:r>
              <a:rPr lang="en-US" sz="3600" dirty="0" smtClean="0"/>
              <a:t>Willing learners</a:t>
            </a:r>
          </a:p>
          <a:p>
            <a:r>
              <a:rPr lang="en-US" sz="3600" dirty="0" smtClean="0"/>
              <a:t>Willingness to embrace error and mistakes</a:t>
            </a:r>
          </a:p>
          <a:p>
            <a:r>
              <a:rPr lang="en-US" sz="3600" dirty="0" smtClean="0"/>
              <a:t>Good facilitators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154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749808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	PRA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62000"/>
            <a:ext cx="749808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size of 2-5 people to combine disciplines and experience including: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Social scientist-sociologist, economist, anthropologist, community development expert, human geographer, 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Natural scientist-forester, agronomist, biologist, physical geographer, 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One insider familiar with the area, people, culture, one woman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2761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65048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	PRA TEAM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7638288" cy="579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Appoint a team leader</a:t>
            </a:r>
          </a:p>
          <a:p>
            <a:endParaRPr lang="en-US" dirty="0" smtClean="0"/>
          </a:p>
          <a:p>
            <a:r>
              <a:rPr lang="en-US" dirty="0" smtClean="0"/>
              <a:t>Sub-divide the team for particular tasks</a:t>
            </a:r>
          </a:p>
          <a:p>
            <a:endParaRPr lang="en-US" dirty="0" smtClean="0"/>
          </a:p>
          <a:p>
            <a:r>
              <a:rPr lang="en-US" dirty="0" smtClean="0"/>
              <a:t>The team should learn to work together with team action: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Forming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Storming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Norming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Performing (Pretty, 1998)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Discuss objectives at an early stage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Build mutual trust and understanding among members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49808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PRA </a:t>
            </a:r>
            <a:r>
              <a:rPr lang="en-US" dirty="0"/>
              <a:t>TEAM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90688" cy="5638800"/>
          </a:xfrm>
        </p:spPr>
        <p:txBody>
          <a:bodyPr>
            <a:normAutofit fontScale="92500"/>
          </a:bodyPr>
          <a:lstStyle/>
          <a:p>
            <a:r>
              <a:rPr lang="en-US" sz="3600" dirty="0" smtClean="0"/>
              <a:t>Team must have a </a:t>
            </a:r>
            <a:r>
              <a:rPr lang="en-US" sz="3600" dirty="0" smtClean="0">
                <a:solidFill>
                  <a:srgbClr val="FF0000"/>
                </a:solidFill>
              </a:rPr>
              <a:t>common enemy</a:t>
            </a:r>
            <a:r>
              <a:rPr lang="en-US" sz="3600" dirty="0" smtClean="0"/>
              <a:t>, that is an objective so common that it make sense to each individual to make trade offs</a:t>
            </a:r>
          </a:p>
          <a:p>
            <a:endParaRPr lang="en-US" sz="3600" dirty="0" smtClean="0"/>
          </a:p>
          <a:p>
            <a:r>
              <a:rPr lang="en-US" sz="3600" dirty="0" smtClean="0"/>
              <a:t>The team leader to build cohesiveness and ability to build consensus</a:t>
            </a:r>
          </a:p>
          <a:p>
            <a:endParaRPr lang="en-US" sz="3600" dirty="0" smtClean="0"/>
          </a:p>
          <a:p>
            <a:r>
              <a:rPr lang="en-US" sz="3600" dirty="0" smtClean="0"/>
              <a:t>Constant group discussion during breaks to stimulate more thinking, sharing and performance</a:t>
            </a:r>
          </a:p>
        </p:txBody>
      </p:sp>
    </p:spTree>
    <p:extLst>
      <p:ext uri="{BB962C8B-B14F-4D97-AF65-F5344CB8AC3E}">
        <p14:creationId xmlns:p14="http://schemas.microsoft.com/office/powerpoint/2010/main" val="73331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"/>
            <a:ext cx="7714488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ROLES FOR TEAM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62000"/>
            <a:ext cx="7790688" cy="54864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/>
              <a:t>Members must take up different </a:t>
            </a:r>
            <a:r>
              <a:rPr lang="en-US" sz="4000" dirty="0" smtClean="0"/>
              <a:t>roles:</a:t>
            </a:r>
          </a:p>
          <a:p>
            <a:pPr>
              <a:buFont typeface="Courier New" pitchFamily="49" charset="0"/>
              <a:buChar char="o"/>
            </a:pPr>
            <a:r>
              <a:rPr lang="en-US" sz="4000" dirty="0" smtClean="0"/>
              <a:t>Initiator </a:t>
            </a:r>
          </a:p>
          <a:p>
            <a:pPr>
              <a:buFont typeface="Courier New" pitchFamily="49" charset="0"/>
              <a:buChar char="o"/>
            </a:pPr>
            <a:r>
              <a:rPr lang="en-US" sz="4000" dirty="0" smtClean="0"/>
              <a:t>Information seeker</a:t>
            </a:r>
          </a:p>
          <a:p>
            <a:pPr>
              <a:buFont typeface="Courier New" pitchFamily="49" charset="0"/>
              <a:buChar char="o"/>
            </a:pPr>
            <a:r>
              <a:rPr lang="en-US" sz="4000" dirty="0" smtClean="0"/>
              <a:t>Listener</a:t>
            </a:r>
          </a:p>
          <a:p>
            <a:pPr>
              <a:buFont typeface="Courier New" pitchFamily="49" charset="0"/>
              <a:buChar char="o"/>
            </a:pPr>
            <a:r>
              <a:rPr lang="en-US" sz="4000" dirty="0" smtClean="0"/>
              <a:t>Creator</a:t>
            </a:r>
          </a:p>
          <a:p>
            <a:pPr>
              <a:buFont typeface="Courier New" pitchFamily="49" charset="0"/>
              <a:buChar char="o"/>
            </a:pPr>
            <a:r>
              <a:rPr lang="en-US" sz="4000" dirty="0" smtClean="0"/>
              <a:t>Classifier</a:t>
            </a:r>
          </a:p>
          <a:p>
            <a:pPr>
              <a:buFont typeface="Courier New" pitchFamily="49" charset="0"/>
              <a:buChar char="o"/>
            </a:pPr>
            <a:r>
              <a:rPr lang="en-US" sz="4000" dirty="0" smtClean="0"/>
              <a:t>Standard setter</a:t>
            </a:r>
          </a:p>
          <a:p>
            <a:pPr>
              <a:buFont typeface="Courier New" pitchFamily="49" charset="0"/>
              <a:buChar char="o"/>
            </a:pPr>
            <a:r>
              <a:rPr lang="en-US" sz="4000" dirty="0" err="1" smtClean="0"/>
              <a:t>Summeriser</a:t>
            </a:r>
            <a:endParaRPr lang="en-US" sz="4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55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27709"/>
            <a:ext cx="7714488" cy="609600"/>
          </a:xfrm>
        </p:spPr>
        <p:txBody>
          <a:bodyPr>
            <a:noAutofit/>
          </a:bodyPr>
          <a:lstStyle/>
          <a:p>
            <a:r>
              <a:rPr lang="en-US" sz="3600" dirty="0"/>
              <a:t>ROLES FOR TEAM </a:t>
            </a:r>
            <a:r>
              <a:rPr lang="en-US" sz="3600" dirty="0" smtClean="0"/>
              <a:t>MEMBERS CONT’D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714488" cy="5791200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sz="4400" dirty="0"/>
              <a:t>Generator of urgency</a:t>
            </a:r>
          </a:p>
          <a:p>
            <a:pPr>
              <a:buFont typeface="Courier New" pitchFamily="49" charset="0"/>
              <a:buChar char="o"/>
            </a:pPr>
            <a:r>
              <a:rPr lang="en-US" sz="4400" dirty="0"/>
              <a:t>Practical organizer</a:t>
            </a:r>
          </a:p>
          <a:p>
            <a:pPr>
              <a:buFont typeface="Courier New" pitchFamily="49" charset="0"/>
              <a:buChar char="o"/>
            </a:pPr>
            <a:r>
              <a:rPr lang="en-US" sz="4400" dirty="0"/>
              <a:t>Encourager</a:t>
            </a:r>
          </a:p>
          <a:p>
            <a:pPr>
              <a:buFont typeface="Courier New" pitchFamily="49" charset="0"/>
              <a:buChar char="o"/>
            </a:pPr>
            <a:r>
              <a:rPr lang="en-US" sz="4400" dirty="0"/>
              <a:t>Compromiser</a:t>
            </a:r>
          </a:p>
          <a:p>
            <a:pPr>
              <a:buFont typeface="Courier New" pitchFamily="49" charset="0"/>
              <a:buChar char="o"/>
            </a:pPr>
            <a:r>
              <a:rPr lang="en-US" sz="4400" dirty="0"/>
              <a:t>Tension reliever</a:t>
            </a:r>
          </a:p>
          <a:p>
            <a:pPr>
              <a:buFont typeface="Courier New" pitchFamily="49" charset="0"/>
              <a:buChar char="o"/>
            </a:pPr>
            <a:r>
              <a:rPr lang="en-US" sz="4400" dirty="0"/>
              <a:t>Stubborn one</a:t>
            </a:r>
          </a:p>
          <a:p>
            <a:pPr>
              <a:buFont typeface="Courier New" pitchFamily="49" charset="0"/>
              <a:buChar char="o"/>
            </a:pPr>
            <a:r>
              <a:rPr lang="en-US" sz="4400" dirty="0"/>
              <a:t>Discipline one 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41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76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COMMON ERRORS IN INTERVIEWING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685800"/>
            <a:ext cx="7562088" cy="5562600"/>
          </a:xfrm>
        </p:spPr>
        <p:txBody>
          <a:bodyPr>
            <a:normAutofit fontScale="70000" lnSpcReduction="20000"/>
          </a:bodyPr>
          <a:lstStyle/>
          <a:p>
            <a:r>
              <a:rPr lang="en-US" sz="4800" dirty="0" smtClean="0"/>
              <a:t>Failing to listen closely</a:t>
            </a:r>
          </a:p>
          <a:p>
            <a:endParaRPr lang="en-US" sz="4800" dirty="0" smtClean="0"/>
          </a:p>
          <a:p>
            <a:r>
              <a:rPr lang="en-US" sz="4800" dirty="0" smtClean="0"/>
              <a:t>Repeating questions</a:t>
            </a:r>
          </a:p>
          <a:p>
            <a:endParaRPr lang="en-US" sz="4800" dirty="0" smtClean="0"/>
          </a:p>
          <a:p>
            <a:r>
              <a:rPr lang="en-US" sz="4800" dirty="0" smtClean="0"/>
              <a:t>Helping out interview</a:t>
            </a:r>
          </a:p>
          <a:p>
            <a:endParaRPr lang="en-US" sz="4800" dirty="0" smtClean="0"/>
          </a:p>
          <a:p>
            <a:r>
              <a:rPr lang="en-US" sz="4800" dirty="0" smtClean="0"/>
              <a:t>Asking/argue/insensitive question</a:t>
            </a:r>
          </a:p>
          <a:p>
            <a:endParaRPr lang="en-US" sz="4800" dirty="0" smtClean="0"/>
          </a:p>
          <a:p>
            <a:r>
              <a:rPr lang="en-US" sz="4800" dirty="0" smtClean="0"/>
              <a:t>Failure to probe</a:t>
            </a:r>
          </a:p>
          <a:p>
            <a:endParaRPr lang="en-US" sz="4800" dirty="0" smtClean="0"/>
          </a:p>
          <a:p>
            <a:r>
              <a:rPr lang="en-US" sz="4800" dirty="0" smtClean="0"/>
              <a:t>Being unaware of elite bias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32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en-US" b="1" dirty="0" smtClean="0"/>
              <a:t>  		INTERVIEW SKILLS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62000"/>
            <a:ext cx="8229600" cy="5943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PR practitioners must develop the following skills: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Considerable </a:t>
            </a:r>
            <a:r>
              <a:rPr lang="en-US" dirty="0" smtClean="0"/>
              <a:t>communication skills with different types and categories of </a:t>
            </a:r>
            <a:r>
              <a:rPr lang="en-US" dirty="0" smtClean="0"/>
              <a:t>people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An intense curiosity-observation </a:t>
            </a:r>
            <a:r>
              <a:rPr lang="en-US" dirty="0" smtClean="0"/>
              <a:t>insight/mind/hearing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Exceptional sensitivity;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Situation awareness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Noticing fine changes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Events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Sounds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Diversities of people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Positions/status/cultural rulers etc.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4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498080" cy="639762"/>
          </a:xfrm>
        </p:spPr>
        <p:txBody>
          <a:bodyPr>
            <a:normAutofit/>
          </a:bodyPr>
          <a:lstStyle/>
          <a:p>
            <a:r>
              <a:rPr lang="en-US" sz="3200" dirty="0"/>
              <a:t>COMMON ERRORS IN INTERVIEWING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62000"/>
            <a:ext cx="749808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/>
              <a:t>Being unaware of concreteness </a:t>
            </a:r>
            <a:r>
              <a:rPr lang="en-US" sz="4000" dirty="0" smtClean="0"/>
              <a:t>bias</a:t>
            </a:r>
          </a:p>
          <a:p>
            <a:endParaRPr lang="en-US" sz="4000" dirty="0"/>
          </a:p>
          <a:p>
            <a:r>
              <a:rPr lang="en-US" sz="4000" dirty="0"/>
              <a:t>Being unaware of hypothesis confirmation </a:t>
            </a:r>
            <a:r>
              <a:rPr lang="en-US" sz="4000" dirty="0" smtClean="0"/>
              <a:t>bias</a:t>
            </a:r>
          </a:p>
          <a:p>
            <a:endParaRPr lang="en-US" sz="4000" dirty="0"/>
          </a:p>
          <a:p>
            <a:r>
              <a:rPr lang="en-US" sz="4000" dirty="0"/>
              <a:t>Being aware of consistency bias prematurely searching for </a:t>
            </a:r>
            <a:r>
              <a:rPr lang="en-US" sz="4000" dirty="0" smtClean="0"/>
              <a:t>coherence</a:t>
            </a:r>
          </a:p>
          <a:p>
            <a:endParaRPr lang="en-US" sz="4000" dirty="0"/>
          </a:p>
          <a:p>
            <a:r>
              <a:rPr lang="en-US" sz="4000" dirty="0"/>
              <a:t>Keeping interview for too long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42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52400"/>
            <a:ext cx="749808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TECHNIQUES TO FACILITATE INTERVIEW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399"/>
            <a:ext cx="7650480" cy="565265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Semi-Structured Interview (</a:t>
            </a:r>
            <a:r>
              <a:rPr lang="en-US" b="1" dirty="0" smtClean="0">
                <a:solidFill>
                  <a:srgbClr val="7030A0"/>
                </a:solidFill>
              </a:rPr>
              <a:t>SSI</a:t>
            </a:r>
            <a:r>
              <a:rPr lang="en-US" dirty="0" smtClean="0"/>
              <a:t>) is the heart of </a:t>
            </a:r>
            <a:r>
              <a:rPr lang="en-US" b="1" dirty="0" smtClean="0">
                <a:solidFill>
                  <a:srgbClr val="7030A0"/>
                </a:solidFill>
              </a:rPr>
              <a:t>PR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dirty="0" smtClean="0"/>
              <a:t>It is a skill to be developed through practice:</a:t>
            </a:r>
          </a:p>
          <a:p>
            <a:r>
              <a:rPr lang="en-US" dirty="0" smtClean="0"/>
              <a:t>Core activities of </a:t>
            </a:r>
            <a:r>
              <a:rPr lang="en-US" b="1" dirty="0" smtClean="0">
                <a:solidFill>
                  <a:srgbClr val="7030A0"/>
                </a:solidFill>
              </a:rPr>
              <a:t>SSI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are: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Observe: </a:t>
            </a:r>
            <a:r>
              <a:rPr lang="en-US" dirty="0" smtClean="0"/>
              <a:t>keep eye open and take all observable information </a:t>
            </a:r>
          </a:p>
          <a:p>
            <a:endParaRPr lang="en-US" dirty="0" smtClean="0"/>
          </a:p>
          <a:p>
            <a:r>
              <a:rPr lang="en-US" dirty="0" smtClean="0"/>
              <a:t>rely on carefully selected indicators, </a:t>
            </a:r>
          </a:p>
          <a:p>
            <a:r>
              <a:rPr lang="en-US" dirty="0" smtClean="0"/>
              <a:t>Team work is crucial</a:t>
            </a:r>
          </a:p>
          <a:p>
            <a:endParaRPr lang="en-US" dirty="0" smtClean="0"/>
          </a:p>
          <a:p>
            <a:r>
              <a:rPr lang="en-US" dirty="0" smtClean="0"/>
              <a:t>May be followed by direct measurement</a:t>
            </a:r>
          </a:p>
          <a:p>
            <a:endParaRPr lang="en-US" dirty="0" smtClean="0"/>
          </a:p>
          <a:p>
            <a:r>
              <a:rPr lang="en-US" dirty="0" smtClean="0"/>
              <a:t>allows better sensitivity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73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3855"/>
            <a:ext cx="7498080" cy="792162"/>
          </a:xfrm>
        </p:spPr>
        <p:txBody>
          <a:bodyPr>
            <a:noAutofit/>
          </a:bodyPr>
          <a:lstStyle/>
          <a:p>
            <a:r>
              <a:rPr lang="en-US" sz="2400" dirty="0"/>
              <a:t>TECHNIQUES TO FACILITATE </a:t>
            </a:r>
            <a:r>
              <a:rPr lang="en-US" sz="2400" dirty="0" smtClean="0"/>
              <a:t>INTERVIEW CONT’D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714488" cy="5791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Conserve: </a:t>
            </a:r>
            <a:r>
              <a:rPr lang="en-US" dirty="0"/>
              <a:t>dialogue, talk with people and listen to </a:t>
            </a:r>
            <a:r>
              <a:rPr lang="en-US" dirty="0" smtClean="0"/>
              <a:t>them</a:t>
            </a:r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Record: </a:t>
            </a:r>
            <a:r>
              <a:rPr lang="en-US" dirty="0"/>
              <a:t>Discreetly take notes to be developed </a:t>
            </a:r>
            <a:r>
              <a:rPr lang="en-US" dirty="0" smtClean="0"/>
              <a:t>later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Process: </a:t>
            </a:r>
            <a:r>
              <a:rPr lang="en-US" dirty="0"/>
              <a:t>T</a:t>
            </a:r>
            <a:r>
              <a:rPr lang="en-US" dirty="0" smtClean="0"/>
              <a:t>he team members should:</a:t>
            </a:r>
          </a:p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/>
              <a:t>Thoroughly discuss and agree on themes and objectives  </a:t>
            </a:r>
          </a:p>
          <a:p>
            <a:r>
              <a:rPr lang="en-US" dirty="0" smtClean="0"/>
              <a:t>                 </a:t>
            </a:r>
          </a:p>
          <a:p>
            <a:r>
              <a:rPr lang="en-US" dirty="0" smtClean="0"/>
              <a:t>Draw up a checklist (interview guide)</a:t>
            </a:r>
          </a:p>
          <a:p>
            <a:endParaRPr lang="en-US" dirty="0" smtClean="0"/>
          </a:p>
          <a:p>
            <a:r>
              <a:rPr lang="en-US" dirty="0" smtClean="0"/>
              <a:t>Draw up sample of respondents</a:t>
            </a:r>
          </a:p>
        </p:txBody>
      </p:sp>
    </p:spTree>
    <p:extLst>
      <p:ext uri="{BB962C8B-B14F-4D97-AF65-F5344CB8AC3E}">
        <p14:creationId xmlns:p14="http://schemas.microsoft.com/office/powerpoint/2010/main" val="373996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498080" cy="639762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TECHNIQUES TO FACILITATE </a:t>
            </a:r>
            <a:r>
              <a:rPr lang="en-US" sz="2800" dirty="0" smtClean="0"/>
              <a:t>INTERVIEW CONT’D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714488" cy="5486400"/>
          </a:xfrm>
        </p:spPr>
        <p:txBody>
          <a:bodyPr>
            <a:normAutofit/>
          </a:bodyPr>
          <a:lstStyle/>
          <a:p>
            <a:r>
              <a:rPr lang="en-US" dirty="0"/>
              <a:t>Draw up </a:t>
            </a:r>
            <a:r>
              <a:rPr lang="en-US" dirty="0" smtClean="0"/>
              <a:t>sites</a:t>
            </a:r>
          </a:p>
          <a:p>
            <a:endParaRPr lang="en-US" dirty="0"/>
          </a:p>
          <a:p>
            <a:r>
              <a:rPr lang="en-US" dirty="0"/>
              <a:t>Use triangulation to ensure validity and </a:t>
            </a:r>
            <a:r>
              <a:rPr lang="en-US" dirty="0" smtClean="0"/>
              <a:t>reliability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C00000"/>
                </a:solidFill>
              </a:rPr>
              <a:t>TYPES of SSI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Group Interviews:  </a:t>
            </a:r>
          </a:p>
          <a:p>
            <a:r>
              <a:rPr lang="en-US" dirty="0" smtClean="0"/>
              <a:t>To generate broad debate in order to arrive at consensus</a:t>
            </a:r>
          </a:p>
          <a:p>
            <a:pPr marL="82296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79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866888" cy="609600"/>
          </a:xfrm>
        </p:spPr>
        <p:txBody>
          <a:bodyPr>
            <a:normAutofit/>
          </a:bodyPr>
          <a:lstStyle/>
          <a:p>
            <a:r>
              <a:rPr lang="en-US" sz="2400" dirty="0"/>
              <a:t>TECHNIQUES TO FACILITATE </a:t>
            </a:r>
            <a:r>
              <a:rPr lang="en-US" sz="2400" dirty="0" smtClean="0"/>
              <a:t>INTERVIEW CONT’D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62000"/>
            <a:ext cx="8077200" cy="5791200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/>
              <a:t>To obtain knowledge of community relations</a:t>
            </a:r>
            <a:endParaRPr lang="en-US" sz="3600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Natural </a:t>
            </a:r>
            <a:r>
              <a:rPr lang="en-US" sz="3600" dirty="0"/>
              <a:t>resources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Local </a:t>
            </a:r>
            <a:r>
              <a:rPr lang="en-US" sz="3600" dirty="0" smtClean="0"/>
              <a:t>histories</a:t>
            </a:r>
          </a:p>
          <a:p>
            <a:pPr>
              <a:buFont typeface="Wingdings" pitchFamily="2" charset="2"/>
              <a:buChar char="Ø"/>
            </a:pPr>
            <a:endParaRPr lang="en-US" sz="3600" dirty="0" smtClean="0"/>
          </a:p>
          <a:p>
            <a:r>
              <a:rPr lang="en-US" sz="3600" dirty="0" smtClean="0"/>
              <a:t>Sensitive information where individuals may be reluctant or penalized if given</a:t>
            </a:r>
          </a:p>
          <a:p>
            <a:endParaRPr lang="en-US" sz="3600" dirty="0" smtClean="0"/>
          </a:p>
          <a:p>
            <a:r>
              <a:rPr lang="en-US" sz="3600" dirty="0" smtClean="0"/>
              <a:t>Capture variability within the community</a:t>
            </a:r>
          </a:p>
          <a:p>
            <a:endParaRPr lang="en-US" sz="3600" dirty="0" smtClean="0"/>
          </a:p>
          <a:p>
            <a:r>
              <a:rPr lang="en-US" sz="3600" dirty="0" smtClean="0"/>
              <a:t>Reveal what people believe are preferred patterns , goals and aspirations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1755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790688" cy="762000"/>
          </a:xfrm>
        </p:spPr>
        <p:txBody>
          <a:bodyPr>
            <a:normAutofit/>
          </a:bodyPr>
          <a:lstStyle/>
          <a:p>
            <a:r>
              <a:rPr lang="en-US" sz="2400" dirty="0"/>
              <a:t>TECHNIQUES TO FACILITATE INTERVIEW CONT’D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62000"/>
            <a:ext cx="7790688" cy="5867400"/>
          </a:xfrm>
        </p:spPr>
        <p:txBody>
          <a:bodyPr/>
          <a:lstStyle/>
          <a:p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sz="4000" b="1" dirty="0" smtClean="0">
                <a:solidFill>
                  <a:srgbClr val="C00000"/>
                </a:solidFill>
              </a:rPr>
              <a:t>Key </a:t>
            </a:r>
            <a:r>
              <a:rPr lang="en-US" sz="4000" b="1" dirty="0">
                <a:solidFill>
                  <a:srgbClr val="C00000"/>
                </a:solidFill>
              </a:rPr>
              <a:t>Informant: </a:t>
            </a:r>
            <a:r>
              <a:rPr lang="en-US" sz="4000" dirty="0"/>
              <a:t>interviews to obtain special perspective from specialists and people with special </a:t>
            </a:r>
            <a:r>
              <a:rPr lang="en-US" sz="4000" dirty="0" smtClean="0"/>
              <a:t>interest</a:t>
            </a:r>
          </a:p>
          <a:p>
            <a:endParaRPr lang="en-US" sz="4000" dirty="0"/>
          </a:p>
          <a:p>
            <a:r>
              <a:rPr lang="en-US" sz="4000" b="1" dirty="0">
                <a:solidFill>
                  <a:srgbClr val="C00000"/>
                </a:solidFill>
              </a:rPr>
              <a:t>Individual respondents: </a:t>
            </a:r>
            <a:r>
              <a:rPr lang="en-US" sz="4000" dirty="0"/>
              <a:t>interviews to obtain representative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79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	INTERVIEW SKILLS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7924800" cy="5562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A non-attachment to power or </a:t>
            </a:r>
            <a:r>
              <a:rPr lang="en-US" dirty="0" smtClean="0"/>
              <a:t>status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Developing </a:t>
            </a:r>
            <a:r>
              <a:rPr lang="en-US" dirty="0" smtClean="0"/>
              <a:t>capacity to continuously absorb, classify, </a:t>
            </a:r>
            <a:r>
              <a:rPr lang="en-US" dirty="0"/>
              <a:t>c</a:t>
            </a:r>
            <a:r>
              <a:rPr lang="en-US" dirty="0" smtClean="0"/>
              <a:t>ategorize </a:t>
            </a:r>
            <a:r>
              <a:rPr lang="en-US" dirty="0" smtClean="0"/>
              <a:t>and sift through the constant stream of </a:t>
            </a:r>
            <a:r>
              <a:rPr lang="en-US" dirty="0" smtClean="0"/>
              <a:t>information</a:t>
            </a:r>
            <a:r>
              <a:rPr lang="en-US" dirty="0" smtClean="0"/>
              <a:t> generated by the study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dirty="0" smtClean="0"/>
              <a:t>Deductive and inductive analysis of information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Cross-cultural awareness and cross-cultural communication skills (differences in language, sex, social category, attitude experience etc.)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3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52400"/>
            <a:ext cx="749808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INTERVIEWING SKILLS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790688" cy="5562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Foster </a:t>
            </a:r>
            <a:r>
              <a:rPr lang="en-US" dirty="0"/>
              <a:t>and practice of </a:t>
            </a:r>
            <a:r>
              <a:rPr lang="en-US" dirty="0" smtClean="0"/>
              <a:t>participation for all relevant segments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Teamwork skills to ensure team </a:t>
            </a:r>
            <a:r>
              <a:rPr lang="en-US" dirty="0" smtClean="0"/>
              <a:t>performance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Commitment </a:t>
            </a:r>
            <a:r>
              <a:rPr lang="en-US" dirty="0" smtClean="0"/>
              <a:t>,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r>
              <a:rPr lang="en-US" dirty="0" smtClean="0"/>
              <a:t>Use open ended questions</a:t>
            </a:r>
          </a:p>
          <a:p>
            <a:endParaRPr lang="en-US" dirty="0" smtClean="0"/>
          </a:p>
          <a:p>
            <a:r>
              <a:rPr lang="en-US" dirty="0" smtClean="0"/>
              <a:t>Put the interviewee at rest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98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INTERVIEWING </a:t>
            </a:r>
            <a:r>
              <a:rPr lang="en-US" dirty="0" smtClean="0"/>
              <a:t>SKILLS </a:t>
            </a:r>
            <a:r>
              <a:rPr lang="en-US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90600"/>
            <a:ext cx="749808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Formulate transition for smooth flow of </a:t>
            </a:r>
            <a:r>
              <a:rPr lang="en-US" dirty="0" smtClean="0"/>
              <a:t>interview</a:t>
            </a:r>
          </a:p>
          <a:p>
            <a:endParaRPr lang="en-US" dirty="0"/>
          </a:p>
          <a:p>
            <a:r>
              <a:rPr lang="en-US" dirty="0"/>
              <a:t>Interject “probes” by using prompts such as “why, what, where, when, who” for elaboration and to clear confusing </a:t>
            </a:r>
            <a:r>
              <a:rPr lang="en-US" dirty="0" smtClean="0"/>
              <a:t>issues</a:t>
            </a:r>
          </a:p>
          <a:p>
            <a:endParaRPr lang="en-US" dirty="0"/>
          </a:p>
          <a:p>
            <a:r>
              <a:rPr lang="en-US" dirty="0"/>
              <a:t>Group the questions and prioritize </a:t>
            </a:r>
            <a:r>
              <a:rPr lang="en-US" dirty="0" smtClean="0"/>
              <a:t>them</a:t>
            </a:r>
          </a:p>
          <a:p>
            <a:endParaRPr lang="en-US" dirty="0"/>
          </a:p>
          <a:p>
            <a:r>
              <a:rPr lang="en-US" dirty="0"/>
              <a:t>Keep it </a:t>
            </a:r>
            <a:r>
              <a:rPr lang="en-US" dirty="0" smtClean="0"/>
              <a:t>short</a:t>
            </a:r>
          </a:p>
          <a:p>
            <a:endParaRPr lang="en-US" dirty="0"/>
          </a:p>
          <a:p>
            <a:r>
              <a:rPr lang="en-US" dirty="0"/>
              <a:t>Pilot 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64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638288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INTERVIEWING SKILLS</a:t>
            </a:r>
            <a:r>
              <a:rPr lang="en-US" dirty="0"/>
              <a:t> CONT’D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714488" cy="58674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Be casual and informal</a:t>
            </a:r>
          </a:p>
          <a:p>
            <a:endParaRPr lang="en-US" sz="3600" dirty="0" smtClean="0"/>
          </a:p>
          <a:p>
            <a:r>
              <a:rPr lang="en-US" sz="3600" dirty="0" smtClean="0"/>
              <a:t>Interview should be flexible, yet controlled</a:t>
            </a:r>
          </a:p>
          <a:p>
            <a:endParaRPr lang="en-US" sz="3600" dirty="0" smtClean="0"/>
          </a:p>
          <a:p>
            <a:r>
              <a:rPr lang="en-US" sz="3600" dirty="0" smtClean="0"/>
              <a:t>Interview team should be 3-5 persons</a:t>
            </a:r>
          </a:p>
          <a:p>
            <a:endParaRPr lang="en-US" sz="3600" dirty="0" smtClean="0"/>
          </a:p>
          <a:p>
            <a:r>
              <a:rPr lang="en-US" sz="3600" dirty="0" smtClean="0"/>
              <a:t>Begin with greetings in local language, follow local protocols</a:t>
            </a:r>
          </a:p>
          <a:p>
            <a:endParaRPr lang="en-US" sz="3600" dirty="0" smtClean="0"/>
          </a:p>
          <a:p>
            <a:r>
              <a:rPr lang="en-US" sz="3600" dirty="0" smtClean="0"/>
              <a:t>Begin by referring to something</a:t>
            </a:r>
          </a:p>
          <a:p>
            <a:endParaRPr lang="en-US" sz="3600" dirty="0" smtClean="0"/>
          </a:p>
          <a:p>
            <a:r>
              <a:rPr lang="en-US" sz="3600" dirty="0"/>
              <a:t>Use checklist to raise </a:t>
            </a:r>
            <a:r>
              <a:rPr lang="en-US" sz="3600" dirty="0" smtClean="0"/>
              <a:t>issues</a:t>
            </a:r>
          </a:p>
          <a:p>
            <a:endParaRPr lang="en-US" sz="3600" dirty="0"/>
          </a:p>
          <a:p>
            <a:r>
              <a:rPr lang="en-US" sz="3600" dirty="0"/>
              <a:t>All team members to take note except, one interviewing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11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49808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INTERVIEWING SKILLS </a:t>
            </a:r>
            <a:r>
              <a:rPr lang="en-US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62000"/>
            <a:ext cx="749808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Team </a:t>
            </a:r>
            <a:r>
              <a:rPr lang="en-US" sz="3600" dirty="0"/>
              <a:t>members must not argue or contradict one </a:t>
            </a:r>
            <a:r>
              <a:rPr lang="en-US" sz="3600" dirty="0" smtClean="0"/>
              <a:t>another</a:t>
            </a:r>
          </a:p>
          <a:p>
            <a:endParaRPr lang="en-US" sz="3600" dirty="0"/>
          </a:p>
          <a:p>
            <a:r>
              <a:rPr lang="en-US" sz="3600" dirty="0"/>
              <a:t>Politely terminate unfruitful </a:t>
            </a:r>
            <a:r>
              <a:rPr lang="en-US" sz="3600" dirty="0" smtClean="0"/>
              <a:t>interviews</a:t>
            </a:r>
          </a:p>
          <a:p>
            <a:pPr marL="82296" indent="0">
              <a:buNone/>
            </a:pPr>
            <a:endParaRPr lang="en-US" sz="3600" dirty="0"/>
          </a:p>
          <a:p>
            <a:r>
              <a:rPr lang="en-US" sz="3600" dirty="0"/>
              <a:t>Ensure there is no monopoly of answers/direct questions to group yet to </a:t>
            </a:r>
            <a:r>
              <a:rPr lang="en-US" sz="3600" dirty="0" smtClean="0"/>
              <a:t>contribution</a:t>
            </a:r>
          </a:p>
          <a:p>
            <a:endParaRPr lang="en-US" sz="3600" dirty="0"/>
          </a:p>
          <a:p>
            <a:r>
              <a:rPr lang="en-US" sz="3600" dirty="0"/>
              <a:t>Don’t show </a:t>
            </a:r>
            <a:r>
              <a:rPr lang="en-US" sz="3600" dirty="0" smtClean="0"/>
              <a:t>approval/disapproval</a:t>
            </a:r>
          </a:p>
          <a:p>
            <a:endParaRPr lang="en-US" sz="3600" dirty="0"/>
          </a:p>
          <a:p>
            <a:r>
              <a:rPr lang="en-US" sz="3600" dirty="0"/>
              <a:t>Share gifts of food, drinks, kola etc.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3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49808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STARTING THE INTERVIEW CONT’D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85800"/>
            <a:ext cx="7790688" cy="5638800"/>
          </a:xfrm>
        </p:spPr>
        <p:txBody>
          <a:bodyPr>
            <a:noAutofit/>
          </a:bodyPr>
          <a:lstStyle/>
          <a:p>
            <a:r>
              <a:rPr lang="en-US" dirty="0" smtClean="0"/>
              <a:t>Introduce the team</a:t>
            </a:r>
          </a:p>
          <a:p>
            <a:endParaRPr lang="en-US" dirty="0" smtClean="0"/>
          </a:p>
          <a:p>
            <a:r>
              <a:rPr lang="en-US" dirty="0" smtClean="0"/>
              <a:t>Introduce objectives and the big picture for common understanding</a:t>
            </a:r>
          </a:p>
          <a:p>
            <a:endParaRPr lang="en-US" dirty="0" smtClean="0"/>
          </a:p>
          <a:p>
            <a:r>
              <a:rPr lang="en-US" dirty="0" smtClean="0"/>
              <a:t>Introduce why the community, the group or individual is chosen for the interview</a:t>
            </a:r>
          </a:p>
          <a:p>
            <a:endParaRPr lang="en-US" dirty="0" smtClean="0"/>
          </a:p>
          <a:p>
            <a:r>
              <a:rPr lang="en-US" dirty="0" smtClean="0"/>
              <a:t>Give expected  duration of the interview</a:t>
            </a:r>
          </a:p>
          <a:p>
            <a:r>
              <a:rPr lang="en-US" dirty="0" smtClean="0"/>
              <a:t>Ensure confidentiality and anonymity</a:t>
            </a:r>
          </a:p>
        </p:txBody>
      </p:sp>
    </p:spTree>
    <p:extLst>
      <p:ext uri="{BB962C8B-B14F-4D97-AF65-F5344CB8AC3E}">
        <p14:creationId xmlns:p14="http://schemas.microsoft.com/office/powerpoint/2010/main" val="271030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714488" cy="609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STARTING </a:t>
            </a:r>
            <a:r>
              <a:rPr lang="en-US" sz="3600" dirty="0"/>
              <a:t>THE </a:t>
            </a:r>
            <a:r>
              <a:rPr lang="en-US" sz="3600" dirty="0" smtClean="0"/>
              <a:t>INTERVIEW CONT’D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066800"/>
            <a:ext cx="7638288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Seek their consent especially for recording with tape 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Allow audience to ask </a:t>
            </a:r>
            <a:r>
              <a:rPr lang="en-US" dirty="0" smtClean="0"/>
              <a:t>questions</a:t>
            </a:r>
          </a:p>
          <a:p>
            <a:endParaRPr lang="en-US" dirty="0"/>
          </a:p>
          <a:p>
            <a:r>
              <a:rPr lang="en-US" dirty="0"/>
              <a:t>Avoid discussing expected </a:t>
            </a:r>
            <a:r>
              <a:rPr lang="en-US" dirty="0" smtClean="0"/>
              <a:t>outcomes</a:t>
            </a:r>
          </a:p>
          <a:p>
            <a:endParaRPr lang="en-US" dirty="0"/>
          </a:p>
          <a:p>
            <a:r>
              <a:rPr lang="en-US" dirty="0"/>
              <a:t>Record dates, time, place and audience for the </a:t>
            </a:r>
            <a:r>
              <a:rPr lang="en-US" dirty="0" smtClean="0"/>
              <a:t>interview</a:t>
            </a:r>
          </a:p>
          <a:p>
            <a:endParaRPr lang="en-US" dirty="0"/>
          </a:p>
          <a:p>
            <a:r>
              <a:rPr lang="en-US" dirty="0"/>
              <a:t>Begin with simple questions that are easier to answer before transiting to sensitive 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6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916</TotalTime>
  <Words>1031</Words>
  <Application>Microsoft Office PowerPoint</Application>
  <PresentationFormat>On-screen Show (4:3)</PresentationFormat>
  <Paragraphs>265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PowerPoint Presentation</vt:lpstr>
      <vt:lpstr>    INTERVIEW SKILLS</vt:lpstr>
      <vt:lpstr> INTERVIEW SKILLS CONT’D</vt:lpstr>
      <vt:lpstr>INTERVIEWING SKILLS CONT’D</vt:lpstr>
      <vt:lpstr>INTERVIEWING SKILLS CONT’D</vt:lpstr>
      <vt:lpstr>INTERVIEWING SKILLS CONT’D </vt:lpstr>
      <vt:lpstr>INTERVIEWING SKILLS CONT’D</vt:lpstr>
      <vt:lpstr>STARTING THE INTERVIEW CONT’D</vt:lpstr>
      <vt:lpstr>STARTING THE INTERVIEW CONT’D</vt:lpstr>
      <vt:lpstr>GETTING ON WITH INTERVIEWS</vt:lpstr>
      <vt:lpstr> THE “DON’Ts”</vt:lpstr>
      <vt:lpstr> AFTER THE INTERVIEW</vt:lpstr>
      <vt:lpstr>ATTRIBUTES OF INTERVIEWERS</vt:lpstr>
      <vt:lpstr>  PRA TEAM</vt:lpstr>
      <vt:lpstr> PRA TEAM CONT’D</vt:lpstr>
      <vt:lpstr> PRA TEAM CONT’D</vt:lpstr>
      <vt:lpstr>ROLES FOR TEAM MEMBERS</vt:lpstr>
      <vt:lpstr>ROLES FOR TEAM MEMBERS CONT’D</vt:lpstr>
      <vt:lpstr>COMMON ERRORS IN INTERVIEWING</vt:lpstr>
      <vt:lpstr>COMMON ERRORS IN INTERVIEWING</vt:lpstr>
      <vt:lpstr>TECHNIQUES TO FACILITATE INTERVIEW</vt:lpstr>
      <vt:lpstr>TECHNIQUES TO FACILITATE INTERVIEW CONT’D</vt:lpstr>
      <vt:lpstr>TECHNIQUES TO FACILITATE INTERVIEW CONT’D</vt:lpstr>
      <vt:lpstr>TECHNIQUES TO FACILITATE INTERVIEW CONT’D </vt:lpstr>
      <vt:lpstr>TECHNIQUES TO FACILITATE INTERVIEW CONT’D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 SKILLS</dc:title>
  <dc:creator>HP 620</dc:creator>
  <cp:lastModifiedBy>HP 620</cp:lastModifiedBy>
  <cp:revision>46</cp:revision>
  <dcterms:created xsi:type="dcterms:W3CDTF">2014-08-06T21:14:31Z</dcterms:created>
  <dcterms:modified xsi:type="dcterms:W3CDTF">2014-08-07T15:45:20Z</dcterms:modified>
</cp:coreProperties>
</file>