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73" r:id="rId3"/>
    <p:sldId id="279" r:id="rId4"/>
    <p:sldId id="283" r:id="rId5"/>
    <p:sldId id="266" r:id="rId6"/>
    <p:sldId id="268" r:id="rId7"/>
    <p:sldId id="270" r:id="rId8"/>
    <p:sldId id="272" r:id="rId9"/>
    <p:sldId id="282" r:id="rId10"/>
    <p:sldId id="284" r:id="rId11"/>
    <p:sldId id="261" r:id="rId12"/>
    <p:sldId id="263" r:id="rId13"/>
    <p:sldId id="264" r:id="rId14"/>
    <p:sldId id="265" r:id="rId15"/>
    <p:sldId id="285" r:id="rId16"/>
    <p:sldId id="286" r:id="rId17"/>
    <p:sldId id="280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1338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fld id="{B8753151-824A-4879-AE37-1CD62F49E1B4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fld id="{E8997FD7-C2CC-4BE8-B693-C4926724CBC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791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a-DK" altLang="en-US" smtClean="0">
              <a:ea typeface="ＭＳ Ｐゴシック" pitchFamily="34" charset="-128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355974FF-C91E-4DD2-875C-36D7FFA72E28}" type="slidenum">
              <a:rPr lang="da-DK" altLang="en-US" sz="1200"/>
              <a:pPr eaLnBrk="1" hangingPunct="1"/>
              <a:t>6</a:t>
            </a:fld>
            <a:endParaRPr lang="da-DK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a-DK" altLang="en-US" smtClean="0">
              <a:ea typeface="ＭＳ Ｐゴシック" pitchFamily="34" charset="-128"/>
            </a:endParaRP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6D39063C-8D93-48B5-BA4F-65BAB5E8CAEF}" type="slidenum">
              <a:rPr lang="da-DK" altLang="en-US" sz="1200"/>
              <a:pPr eaLnBrk="1" hangingPunct="1"/>
              <a:t>8</a:t>
            </a:fld>
            <a:endParaRPr lang="da-DK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D8332D-1997-4EA0-A68C-1C8C06BDAF42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BC15E-5587-4241-B162-ED97295EB3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2316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66B11D-B76B-4DD7-B000-C3211F2E70AD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B9370-27F2-41C0-812C-5DD39BA88E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0429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AC2C56-EE2C-442F-AD4E-B8CDE595BB4D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5F28C-3694-4200-9C16-E821A269D0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2265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9378FE-FDE1-48F9-830C-0FBA0F0C580B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95D0C-4C29-4D0D-A92E-6E5AD4D101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0504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A7CB5C-D784-40AD-9D85-2154A878A0F0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AAA702-6CF3-4A23-BFAD-497DF7B296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3233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52B32C-FE2B-44DA-9043-0DBA3BF3B9C0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08DD45-ED73-42C9-85CC-F9C0289993A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6980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2945A5-E02D-4ACB-B98C-4F7483C40931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8A408-C890-4821-ADF7-CC5C6A4942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7102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2B181E-15C4-49EE-B09E-209D1163B221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1E7CC-861E-43D6-A7B2-D72EA1C11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7557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DAC95DD-C1A6-40BF-8253-8C9941C4EEF5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1CECFA-7DF5-48F8-BF23-88E5C76124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7225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59564F-8F47-45F8-A282-3434A60E5A53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14AFB-E6D8-4B68-BD91-D33DFDC621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541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CB74A9-68E0-4966-8D14-FBA065D5552D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8F417-D084-49FE-9E4D-1841058108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8536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fld id="{FF26DF10-52F0-4FFA-BACF-55FC891CFA50}" type="datetimeFigureOut">
              <a:rPr lang="en-US" altLang="en-US"/>
              <a:pPr/>
              <a:t>05/11/2014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fld id="{77EB1683-10AD-4C4F-86DB-04E1CD85975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Evarist.nashanda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DEVELOPMENT OF MRV-SYSTEM &amp; REL/RL IN TANZANIA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solidFill>
                  <a:srgbClr val="0000FF"/>
                </a:solidFill>
                <a:ea typeface="ＭＳ Ｐゴシック" pitchFamily="34" charset="-128"/>
              </a:rPr>
              <a:t>Presented by 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</a:rPr>
              <a:t>Evarist Nashanda 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</a:rPr>
              <a:t>Principal Forest Officer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</a:rPr>
              <a:t>Tanzania Forest Services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</a:rPr>
              <a:t>Ministry of Natural Resources and Tourism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</a:rPr>
              <a:t>P . O. Box 40832 Dar-Es-Salaam, Tanzania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</a:rPr>
              <a:t>Mobile: +255 789 333 168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000" smtClean="0">
                <a:ea typeface="ＭＳ Ｐゴシック" pitchFamily="34" charset="-128"/>
                <a:hlinkClick r:id="rId2"/>
              </a:rPr>
              <a:t>Evarist.nashanda@gmail.com</a:t>
            </a:r>
            <a:endParaRPr lang="en-US" altLang="en-US" sz="2000" smtClean="0">
              <a:ea typeface="ＭＳ Ｐゴシック" pitchFamily="34" charset="-128"/>
            </a:endParaRPr>
          </a:p>
          <a:p>
            <a:pPr marL="0" indent="0">
              <a:buFont typeface="Arial" pitchFamily="34" charset="0"/>
              <a:buNone/>
            </a:pPr>
            <a:endParaRPr lang="en-US" altLang="en-US" sz="2000" smtClean="0">
              <a:ea typeface="ＭＳ Ｐゴシック" pitchFamily="34" charset="-128"/>
            </a:endParaRPr>
          </a:p>
          <a:p>
            <a:pPr marL="0" indent="0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UN-REDD 13 Policy Board 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Arusha Tanzania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5 November,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r>
              <a:rPr lang="en-US" altLang="en-US" smtClean="0">
                <a:solidFill>
                  <a:srgbClr val="FF6600"/>
                </a:solidFill>
                <a:ea typeface="ＭＳ Ｐゴシック" pitchFamily="34" charset="-128"/>
              </a:rPr>
              <a:t>REDD+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686800" cy="5715000"/>
          </a:xfrm>
        </p:spPr>
        <p:txBody>
          <a:bodyPr/>
          <a:lstStyle/>
          <a:p>
            <a:pPr marL="0" indent="0" algn="just">
              <a:buFont typeface="Arial" pitchFamily="34" charset="0"/>
              <a:buNone/>
            </a:pPr>
            <a:r>
              <a:rPr lang="en-US" altLang="en-US" sz="4400" smtClean="0">
                <a:solidFill>
                  <a:srgbClr val="0000FF"/>
                </a:solidFill>
                <a:ea typeface="ＭＳ Ｐゴシック" pitchFamily="34" charset="-128"/>
              </a:rPr>
              <a:t>Was agreed in Bali, Indonesia in 2007 (CoP 13) as simple and relative cheap  means of  mitigating  CC.</a:t>
            </a:r>
            <a:r>
              <a:rPr lang="en-US" altLang="en-US" sz="4400" smtClean="0">
                <a:ea typeface="ＭＳ Ｐゴシック" pitchFamily="34" charset="-128"/>
              </a:rPr>
              <a:t> </a:t>
            </a:r>
          </a:p>
          <a:p>
            <a:pPr marL="0" indent="0" algn="just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Monitoring systems that allow for credible measurement, reporting and verification of REDD+ activities are among the most critical elements for the successful implementation of any REDD+ mechanism</a:t>
            </a:r>
            <a:endParaRPr lang="en-US" altLang="en-US" smtClean="0">
              <a:solidFill>
                <a:srgbClr val="0000FF"/>
              </a:solidFill>
              <a:ea typeface="ＭＳ Ｐゴシック" pitchFamily="34" charset="-128"/>
            </a:endParaRPr>
          </a:p>
          <a:p>
            <a:pPr marL="0" indent="0" algn="just">
              <a:buFont typeface="Arial" pitchFamily="34" charset="0"/>
              <a:buNone/>
            </a:pPr>
            <a:endParaRPr lang="en-US" altLang="en-US" sz="4400" smtClean="0">
              <a:solidFill>
                <a:srgbClr val="0000FF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</p:spPr>
        <p:txBody>
          <a:bodyPr/>
          <a:lstStyle/>
          <a:p>
            <a:pPr marL="54864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a typeface="+mj-ea"/>
                <a:cs typeface="+mj-cs"/>
              </a:rPr>
              <a:t>Pillars for MRV System-GHG-</a:t>
            </a:r>
            <a:endParaRPr lang="en-US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200400" y="1905000"/>
            <a:ext cx="31940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i="1">
                <a:latin typeface="Rockwell" pitchFamily="18" charset="0"/>
              </a:rPr>
              <a:t>Emissions </a:t>
            </a:r>
            <a:r>
              <a:rPr lang="en-US" altLang="en-US">
                <a:latin typeface="Rockwell" pitchFamily="18" charset="0"/>
              </a:rPr>
              <a:t>= </a:t>
            </a:r>
            <a:r>
              <a:rPr lang="en-US" altLang="en-US" i="1">
                <a:latin typeface="Rockwell" pitchFamily="18" charset="0"/>
              </a:rPr>
              <a:t>AD x</a:t>
            </a:r>
            <a:r>
              <a:rPr lang="en-US" altLang="en-US">
                <a:latin typeface="Rockwell" pitchFamily="18" charset="0"/>
              </a:rPr>
              <a:t> </a:t>
            </a:r>
            <a:r>
              <a:rPr lang="en-US" altLang="en-US" i="1">
                <a:latin typeface="Rockwell" pitchFamily="18" charset="0"/>
              </a:rPr>
              <a:t>EF</a:t>
            </a:r>
            <a:endParaRPr lang="en-US" altLang="en-US">
              <a:latin typeface="Rockwell" pitchFamily="18" charset="0"/>
            </a:endParaRPr>
          </a:p>
          <a:p>
            <a:pPr eaLnBrk="1" hangingPunct="1"/>
            <a:endParaRPr lang="en-US" altLang="en-US" sz="1800">
              <a:latin typeface="Rockwell" pitchFamily="18" charset="0"/>
            </a:endParaRPr>
          </a:p>
          <a:p>
            <a:pPr eaLnBrk="1" hangingPunct="1"/>
            <a:endParaRPr lang="en-US" altLang="en-US" sz="1800">
              <a:latin typeface="Rockwell" pitchFamily="18" charset="0"/>
            </a:endParaRPr>
          </a:p>
          <a:p>
            <a:pPr eaLnBrk="1" hangingPunct="1"/>
            <a:endParaRPr lang="en-US" altLang="en-US" sz="1800">
              <a:latin typeface="Rockwell" pitchFamily="18" charset="0"/>
            </a:endParaRPr>
          </a:p>
          <a:p>
            <a:pPr eaLnBrk="1" hangingPunct="1"/>
            <a:r>
              <a:rPr lang="en-US" altLang="en-US" sz="1800">
                <a:latin typeface="Rockwell" pitchFamily="18" charset="0"/>
              </a:rPr>
              <a:t> AD = Activity Data</a:t>
            </a:r>
          </a:p>
          <a:p>
            <a:pPr eaLnBrk="1" hangingPunct="1"/>
            <a:endParaRPr lang="en-US" altLang="en-US" sz="1800">
              <a:latin typeface="Rockwell" pitchFamily="18" charset="0"/>
            </a:endParaRPr>
          </a:p>
          <a:p>
            <a:pPr eaLnBrk="1" hangingPunct="1"/>
            <a:endParaRPr lang="en-US" altLang="en-US" sz="1800">
              <a:latin typeface="Rockwell" pitchFamily="18" charset="0"/>
            </a:endParaRPr>
          </a:p>
          <a:p>
            <a:pPr eaLnBrk="1" hangingPunct="1"/>
            <a:endParaRPr lang="en-US" altLang="en-US" sz="1800">
              <a:latin typeface="Rockwell" pitchFamily="18" charset="0"/>
            </a:endParaRPr>
          </a:p>
          <a:p>
            <a:pPr eaLnBrk="1" hangingPunct="1"/>
            <a:r>
              <a:rPr lang="en-US" altLang="en-US" sz="1800">
                <a:latin typeface="Rockwell" pitchFamily="18" charset="0"/>
              </a:rPr>
              <a:t> EF = Emission Factors</a:t>
            </a:r>
          </a:p>
        </p:txBody>
      </p:sp>
      <p:grpSp>
        <p:nvGrpSpPr>
          <p:cNvPr id="16387" name="Group 11"/>
          <p:cNvGrpSpPr>
            <a:grpSpLocks/>
          </p:cNvGrpSpPr>
          <p:nvPr/>
        </p:nvGrpSpPr>
        <p:grpSpPr bwMode="auto">
          <a:xfrm>
            <a:off x="5638800" y="2286000"/>
            <a:ext cx="2844800" cy="2519363"/>
            <a:chOff x="3549" y="1797"/>
            <a:chExt cx="2025" cy="1587"/>
          </a:xfrm>
        </p:grpSpPr>
        <p:pic>
          <p:nvPicPr>
            <p:cNvPr id="16397" name="Picture 6" descr="tier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1" y="1797"/>
              <a:ext cx="1333" cy="1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8" name="AutoShape 8"/>
            <p:cNvSpPr>
              <a:spLocks noChangeArrowheads="1"/>
            </p:cNvSpPr>
            <p:nvPr/>
          </p:nvSpPr>
          <p:spPr bwMode="auto">
            <a:xfrm rot="10800000">
              <a:off x="3549" y="2991"/>
              <a:ext cx="544" cy="136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eaLnBrk="1" hangingPunct="1"/>
              <a:endParaRPr lang="en-US" altLang="en-US" sz="1800">
                <a:latin typeface="Rockwell" pitchFamily="18" charset="0"/>
              </a:endParaRPr>
            </a:p>
          </p:txBody>
        </p:sp>
      </p:grpSp>
      <p:grpSp>
        <p:nvGrpSpPr>
          <p:cNvPr id="16388" name="Group 10"/>
          <p:cNvGrpSpPr>
            <a:grpSpLocks/>
          </p:cNvGrpSpPr>
          <p:nvPr/>
        </p:nvGrpSpPr>
        <p:grpSpPr bwMode="auto">
          <a:xfrm>
            <a:off x="273050" y="3214688"/>
            <a:ext cx="2930525" cy="1692275"/>
            <a:chOff x="113" y="2182"/>
            <a:chExt cx="1939" cy="1137"/>
          </a:xfrm>
        </p:grpSpPr>
        <p:pic>
          <p:nvPicPr>
            <p:cNvPr id="16395" name="Picture 7" descr="j04229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2182"/>
              <a:ext cx="1497" cy="1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6" name="AutoShape 9"/>
            <p:cNvSpPr>
              <a:spLocks noChangeArrowheads="1"/>
            </p:cNvSpPr>
            <p:nvPr/>
          </p:nvSpPr>
          <p:spPr bwMode="auto">
            <a:xfrm rot="10800000">
              <a:off x="1644" y="2326"/>
              <a:ext cx="408" cy="136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eaLnBrk="1" hangingPunct="1"/>
              <a:endParaRPr lang="en-US" altLang="en-US" sz="1800">
                <a:latin typeface="Rockwell" pitchFamily="18" charset="0"/>
              </a:endParaRP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3200400" y="4953000"/>
            <a:ext cx="2520950" cy="105251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GHG Emissions/Removals  (GHG Inventory)</a:t>
            </a:r>
          </a:p>
        </p:txBody>
      </p:sp>
      <p:sp>
        <p:nvSpPr>
          <p:cNvPr id="16390" name="Rectangle 98"/>
          <p:cNvSpPr>
            <a:spLocks noChangeArrowheads="1"/>
          </p:cNvSpPr>
          <p:nvPr/>
        </p:nvSpPr>
        <p:spPr bwMode="auto">
          <a:xfrm>
            <a:off x="4267200" y="4572000"/>
            <a:ext cx="2047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FF0000"/>
                </a:solidFill>
                <a:latin typeface="Calibri" pitchFamily="34" charset="0"/>
              </a:rPr>
              <a:t>=</a:t>
            </a:r>
            <a:endParaRPr lang="en-US" altLang="en-US" sz="320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6391" name="Rectangle 98"/>
          <p:cNvSpPr>
            <a:spLocks noChangeArrowheads="1"/>
          </p:cNvSpPr>
          <p:nvPr/>
        </p:nvSpPr>
        <p:spPr bwMode="auto">
          <a:xfrm>
            <a:off x="4286250" y="3786188"/>
            <a:ext cx="1889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FF0000"/>
                </a:solidFill>
                <a:latin typeface="Calibri" pitchFamily="34" charset="0"/>
              </a:rPr>
              <a:t>x</a:t>
            </a:r>
            <a:endParaRPr lang="en-US" altLang="en-US" sz="100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04800" y="5105400"/>
            <a:ext cx="2230438" cy="90011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Satellite monitoring LCLC: Pillar 1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629400" y="5064125"/>
            <a:ext cx="1854200" cy="128587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National Forest Inventory: Pillar 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200400" y="6096000"/>
            <a:ext cx="2520950" cy="533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GHG: Pillar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MRV-System in TZ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Both remote sensing and ground based data were collected  to monitor forest carbon emissions. </a:t>
            </a:r>
          </a:p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Monitoring is essential in order to be compensated for the emissions reductions. </a:t>
            </a:r>
          </a:p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The focus of the work;  is GHG emissions monitoring, Reference Emissions Levels , forest inventories and remote sensing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solidFill>
                  <a:srgbClr val="FF0000"/>
                </a:solidFill>
                <a:ea typeface="ＭＳ Ｐゴシック" pitchFamily="34" charset="-128"/>
              </a:rPr>
              <a:t>Tanzania MRV Plan &amp; Progress in Construction of REL/RL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Tanzania has conducted a national wide forest inventory including trees outside forests (TOF)- This refers to NAFORMA- </a:t>
            </a: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National Forest Resources Monitoring and Assessment</a:t>
            </a:r>
            <a:r>
              <a:rPr lang="en-US" altLang="en-US" smtClean="0">
                <a:ea typeface="ＭＳ Ｐゴシック" pitchFamily="34" charset="-128"/>
              </a:rPr>
              <a:t>. </a:t>
            </a:r>
          </a:p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 NAFORMA is a methods for measuring biophysical and socio-economic data, a system for monitoring permanent sample plots </a:t>
            </a: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(PSP) </a:t>
            </a:r>
            <a:r>
              <a:rPr lang="en-US" altLang="en-US" smtClean="0">
                <a:ea typeface="ＭＳ Ｐゴシック" pitchFamily="34" charset="-128"/>
              </a:rPr>
              <a:t>linked to the Global Forest Resources Assessment (FRA) process </a:t>
            </a:r>
          </a:p>
          <a:p>
            <a:pPr algn="just">
              <a:buFont typeface="Wingdings" pitchFamily="2" charset="2"/>
              <a:buChar char="q"/>
            </a:pPr>
            <a:endParaRPr lang="en-US" altLang="en-US" smtClean="0">
              <a:ea typeface="ＭＳ Ｐゴシック" pitchFamily="34" charset="-128"/>
            </a:endParaRPr>
          </a:p>
          <a:p>
            <a:pPr algn="just">
              <a:buFont typeface="Wingdings" pitchFamily="2" charset="2"/>
              <a:buChar char="q"/>
            </a:pPr>
            <a:endParaRPr lang="en-US" altLang="en-US" smtClean="0">
              <a:ea typeface="ＭＳ Ｐゴシック" pitchFamily="34" charset="-128"/>
            </a:endParaRPr>
          </a:p>
          <a:p>
            <a:pPr algn="just">
              <a:buFont typeface="Wingdings" pitchFamily="2" charset="2"/>
              <a:buChar char="q"/>
            </a:pPr>
            <a:endParaRPr lang="en-US" alt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da-DK" altLang="en-US" smtClean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a-DK" altLang="en-US" smtClean="0"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19459" name="Picture 4" descr="Cruising in the rain with proper working ge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0" y="6400800"/>
            <a:ext cx="91440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en-US" altLang="en-US" b="1"/>
              <a:t>NAFORMA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</p:spPr>
        <p:txBody>
          <a:bodyPr/>
          <a:lstStyle/>
          <a:p>
            <a:pPr marL="54864" algn="l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a typeface="+mj-ea"/>
                <a:cs typeface="+mj-cs"/>
              </a:rPr>
              <a:t>NAFORMA PSP was used to produce a map of drivers of D&amp;D- Population and Rd network</a:t>
            </a:r>
            <a:endParaRPr lang="en-US" sz="2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21506" name="Picture 2" descr="D:\Rome\Activity_PopulationDensity\population_density_roads_final.t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34"/>
          <a:stretch>
            <a:fillRect/>
          </a:stretch>
        </p:blipFill>
        <p:spPr>
          <a:xfrm>
            <a:off x="4459288" y="1660525"/>
            <a:ext cx="4227512" cy="4994275"/>
          </a:xfrm>
        </p:spPr>
      </p:pic>
      <p:pic>
        <p:nvPicPr>
          <p:cNvPr id="21507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563" y="2025650"/>
            <a:ext cx="4276725" cy="4614863"/>
          </a:xfrm>
        </p:spPr>
      </p:pic>
      <p:sp>
        <p:nvSpPr>
          <p:cNvPr id="21508" name="TextBox 8"/>
          <p:cNvSpPr txBox="1">
            <a:spLocks noChangeArrowheads="1"/>
          </p:cNvSpPr>
          <p:nvPr/>
        </p:nvSpPr>
        <p:spPr bwMode="auto">
          <a:xfrm>
            <a:off x="457200" y="1646238"/>
            <a:ext cx="400208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1800">
                <a:latin typeface="Rockwell" pitchFamily="18" charset="0"/>
              </a:rPr>
              <a:t>NAFORMA Permanent clusters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NAFORMA - backbone of REDD+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810000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mtClean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Deforestation</a:t>
            </a:r>
          </a:p>
        </p:txBody>
      </p:sp>
      <p:sp>
        <p:nvSpPr>
          <p:cNvPr id="4" name="Curved Right Arrow 3"/>
          <p:cNvSpPr/>
          <p:nvPr/>
        </p:nvSpPr>
        <p:spPr>
          <a:xfrm>
            <a:off x="1447800" y="4857750"/>
            <a:ext cx="731838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Curved Right Arrow 4"/>
          <p:cNvSpPr/>
          <p:nvPr/>
        </p:nvSpPr>
        <p:spPr>
          <a:xfrm>
            <a:off x="868363" y="3714750"/>
            <a:ext cx="731837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 descr="199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419350"/>
            <a:ext cx="18288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20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3562350"/>
            <a:ext cx="183832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201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552950"/>
            <a:ext cx="18288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419600" y="1600200"/>
            <a:ext cx="4114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3200" kern="0" dirty="0">
                <a:latin typeface="+mn-lt"/>
                <a:ea typeface="+mn-ea"/>
              </a:rPr>
              <a:t>Forest Degradation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28600" y="5105400"/>
            <a:ext cx="33131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1800"/>
              <a:t>Land</a:t>
            </a:r>
          </a:p>
          <a:p>
            <a:pPr eaLnBrk="1" hangingPunct="1"/>
            <a:r>
              <a:rPr lang="en-US" altLang="en-US" sz="1800"/>
              <a:t>Cover</a:t>
            </a:r>
          </a:p>
          <a:p>
            <a:pPr eaLnBrk="1" hangingPunct="1"/>
            <a:r>
              <a:rPr lang="en-US" altLang="en-US" sz="1800"/>
              <a:t>Change</a:t>
            </a:r>
          </a:p>
          <a:p>
            <a:pPr eaLnBrk="1" hangingPunct="1"/>
            <a:r>
              <a:rPr lang="en-US" altLang="en-US" sz="1800"/>
              <a:t>Assessment</a:t>
            </a:r>
            <a:br>
              <a:rPr lang="en-US" altLang="en-US" sz="1800"/>
            </a:br>
            <a:r>
              <a:rPr lang="en-US" altLang="en-US" sz="1800"/>
              <a:t>(in cooperation with UNREDD)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654550" y="5105400"/>
            <a:ext cx="19669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en-US" sz="1800"/>
              <a:t>Re-measurement</a:t>
            </a:r>
          </a:p>
          <a:p>
            <a:pPr eaLnBrk="1" hangingPunct="1"/>
            <a:r>
              <a:rPr lang="en-US" altLang="en-US" sz="1800"/>
              <a:t>of permanent </a:t>
            </a:r>
            <a:br>
              <a:rPr lang="en-US" altLang="en-US" sz="1800"/>
            </a:br>
            <a:r>
              <a:rPr lang="en-US" altLang="en-US" sz="1800"/>
              <a:t>sample sites </a:t>
            </a:r>
            <a:br>
              <a:rPr lang="en-US" altLang="en-US" sz="1800"/>
            </a:br>
            <a:r>
              <a:rPr lang="en-US" altLang="en-US" sz="1800"/>
              <a:t>(5 year cycle)</a:t>
            </a:r>
            <a:br>
              <a:rPr lang="en-US" altLang="en-US" sz="1800"/>
            </a:br>
            <a:r>
              <a:rPr lang="en-US" altLang="en-US" sz="1800"/>
              <a:t>(NAFORMA II)</a:t>
            </a:r>
          </a:p>
        </p:txBody>
      </p:sp>
      <p:pic>
        <p:nvPicPr>
          <p:cNvPr id="15" name="Picture 4" descr="DSC0398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2163763"/>
            <a:ext cx="2193925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IMG_218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5" y="3459163"/>
            <a:ext cx="2193925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IMG_263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754563"/>
            <a:ext cx="2193925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15"/>
          <p:cNvSpPr/>
          <p:nvPr/>
        </p:nvSpPr>
        <p:spPr>
          <a:xfrm>
            <a:off x="7315200" y="457200"/>
            <a:ext cx="838200" cy="8382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57200" y="1676400"/>
            <a:ext cx="457200" cy="4572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5638800" y="1676400"/>
            <a:ext cx="457200" cy="4572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914400" y="990600"/>
            <a:ext cx="6400800" cy="838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019800" y="1219200"/>
            <a:ext cx="1447800" cy="533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/>
      <p:bldP spid="12" grpId="0"/>
      <p:bldP spid="16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CoP 16 decision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48768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Encourages developing countries to develop a</a:t>
            </a:r>
          </a:p>
          <a:p>
            <a:pPr>
              <a:buFont typeface="Arial" pitchFamily="34" charset="0"/>
              <a:buNone/>
            </a:pPr>
            <a:r>
              <a:rPr lang="en-US" altLang="en-US" smtClean="0">
                <a:solidFill>
                  <a:srgbClr val="FF0000"/>
                </a:solidFill>
                <a:ea typeface="ＭＳ Ｐゴシック" pitchFamily="34" charset="-128"/>
              </a:rPr>
              <a:t>“</a:t>
            </a:r>
            <a:r>
              <a:rPr lang="en-US" altLang="ja-JP" i="1" smtClean="0">
                <a:solidFill>
                  <a:srgbClr val="FF0000"/>
                </a:solidFill>
                <a:ea typeface="ＭＳ Ｐゴシック" pitchFamily="34" charset="-128"/>
              </a:rPr>
              <a:t>national forest reference emission level and/or forest reference level</a:t>
            </a:r>
            <a:r>
              <a:rPr lang="en-US" altLang="ja-JP" i="1" smtClean="0">
                <a:solidFill>
                  <a:srgbClr val="0000FF"/>
                </a:solidFill>
                <a:ea typeface="ＭＳ Ｐゴシック" pitchFamily="34" charset="-128"/>
              </a:rPr>
              <a:t>…….., in accordance with national circumstances.</a:t>
            </a: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”</a:t>
            </a:r>
            <a:endParaRPr lang="en-US" altLang="ja-JP" smtClean="0">
              <a:solidFill>
                <a:srgbClr val="0000FF"/>
              </a:solidFill>
              <a:ea typeface="ＭＳ Ｐゴシック" pitchFamily="34" charset="-128"/>
            </a:endParaRPr>
          </a:p>
          <a:p>
            <a:pPr>
              <a:buFont typeface="Wingdings" pitchFamily="2" charset="2"/>
              <a:buChar char="q"/>
            </a:pPr>
            <a:r>
              <a:rPr lang="en-US" altLang="en-US" smtClean="0">
                <a:ea typeface="ＭＳ Ｐゴシック" pitchFamily="34" charset="-128"/>
              </a:rPr>
              <a:t> REDD+ REL/RLs provide the benchmark against</a:t>
            </a:r>
          </a:p>
          <a:p>
            <a:pPr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which greenhouse gas (GHG) emission reductions and removals can be measured.</a:t>
            </a:r>
            <a:endParaRPr lang="en-US" altLang="ja-JP" smtClean="0">
              <a:solidFill>
                <a:srgbClr val="0000FF"/>
              </a:solidFill>
              <a:ea typeface="ＭＳ Ｐゴシック" pitchFamily="34" charset="-128"/>
            </a:endParaRPr>
          </a:p>
          <a:p>
            <a:endParaRPr lang="en-US" alt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>
                <a:ea typeface="ＭＳ Ｐゴシック" pitchFamily="34" charset="-128"/>
              </a:rPr>
              <a:t>Development of a Reference Emissions Level/Reference Level (REL/RL).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US" altLang="en-US" sz="2800" smtClean="0">
                <a:ea typeface="ＭＳ Ｐゴシック" pitchFamily="34" charset="-128"/>
              </a:rPr>
              <a:t>Before Tanzania embark in construction of  REL/RL, prepared two Docs;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800" smtClean="0">
                <a:ea typeface="ＭＳ Ｐゴシック" pitchFamily="34" charset="-128"/>
              </a:rPr>
              <a:t>	1. A roadmap to guide the development of a 		Reference Emissions Level/Reference 			Level (REL/RL), which synthesizes key 			issues, options and proposals to move 		forward;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z="2800" smtClean="0">
                <a:ea typeface="ＭＳ Ｐゴシック" pitchFamily="34" charset="-128"/>
              </a:rPr>
              <a:t>	2. A background document containing a detailed 		analysis of available data, relevant country 		experiences and expert opinions. This 		information guided the development of 		the roadmap.</a:t>
            </a:r>
          </a:p>
          <a:p>
            <a:pPr marL="0" indent="0"/>
            <a:r>
              <a:rPr lang="en-US" altLang="en-US" smtClean="0">
                <a:ea typeface="ＭＳ Ｐゴシック" pitchFamily="34" charset="-128"/>
              </a:rPr>
              <a:t> </a:t>
            </a:r>
          </a:p>
          <a:p>
            <a:pPr marL="0" indent="0"/>
            <a:endParaRPr lang="en-US" alt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en-US" altLang="en-US" sz="3200" smtClean="0">
                <a:ea typeface="ＭＳ Ｐゴシック" pitchFamily="34" charset="-128"/>
              </a:rPr>
              <a:t>Construction of REL/RL for TZ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8991600" cy="6019800"/>
          </a:xfrm>
        </p:spPr>
        <p:txBody>
          <a:bodyPr/>
          <a:lstStyle/>
          <a:p>
            <a:pPr algn="just">
              <a:buFont typeface="Wingdings" charset="2"/>
              <a:buChar char="q"/>
              <a:defRPr/>
            </a:pPr>
            <a:r>
              <a:rPr lang="en-US" dirty="0" smtClean="0"/>
              <a:t>REL/RL </a:t>
            </a:r>
            <a:r>
              <a:rPr lang="en-US" dirty="0"/>
              <a:t>should be established transparently taking into account historic data, and adjusted for </a:t>
            </a:r>
            <a:r>
              <a:rPr lang="en-US" dirty="0" smtClean="0">
                <a:solidFill>
                  <a:srgbClr val="0000FF"/>
                </a:solidFill>
              </a:rPr>
              <a:t>national circumstances</a:t>
            </a:r>
            <a:r>
              <a:rPr lang="en-US" dirty="0" smtClean="0"/>
              <a:t>.</a:t>
            </a:r>
          </a:p>
          <a:p>
            <a:pPr marL="0" indent="0" algn="just">
              <a:buFont typeface="Arial" charset="0"/>
              <a:buNone/>
              <a:defRPr/>
            </a:pPr>
            <a:endParaRPr lang="en-US" dirty="0" smtClean="0"/>
          </a:p>
          <a:p>
            <a:pPr algn="just">
              <a:buFont typeface="Wingdings" charset="0"/>
              <a:buChar char="q"/>
              <a:defRPr/>
            </a:pPr>
            <a:endParaRPr lang="en-US" dirty="0"/>
          </a:p>
          <a:p>
            <a:pPr>
              <a:buFont typeface="Arial" charset="0"/>
              <a:buChar char="•"/>
              <a:defRPr/>
            </a:pPr>
            <a:endParaRPr lang="en-US" dirty="0"/>
          </a:p>
          <a:p>
            <a:pPr algn="just">
              <a:buFont typeface="Wingdings" charset="0"/>
              <a:buChar char="q"/>
              <a:defRPr/>
            </a:pPr>
            <a:endParaRPr lang="en-US" dirty="0"/>
          </a:p>
          <a:p>
            <a:pPr>
              <a:buFont typeface="Arial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/>
          <a:lstStyle/>
          <a:p>
            <a:r>
              <a:rPr lang="en-US" altLang="en-US" sz="3200" smtClean="0">
                <a:ea typeface="ＭＳ Ｐゴシック" pitchFamily="34" charset="-128"/>
              </a:rPr>
              <a:t>National circumstances for TZ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8686800" cy="6172200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Key issues to be considered in construction of REL/RL in TZ;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1. </a:t>
            </a:r>
            <a:r>
              <a:rPr lang="en-US" altLang="en-US" smtClean="0">
                <a:ea typeface="ＭＳ Ｐゴシック" pitchFamily="34" charset="-128"/>
              </a:rPr>
              <a:t>Direct </a:t>
            </a: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Drivers</a:t>
            </a:r>
            <a:r>
              <a:rPr lang="en-US" altLang="en-US" smtClean="0">
                <a:ea typeface="ＭＳ Ｐゴシック" pitchFamily="34" charset="-128"/>
              </a:rPr>
              <a:t>-  (Population, biomass demand for energy) 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 2. -  indirect drivers- Any  Unclear </a:t>
            </a: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Land-tenure, </a:t>
            </a:r>
            <a:r>
              <a:rPr lang="en-US" altLang="en-US" smtClean="0">
                <a:ea typeface="ＭＳ Ｐゴシック" pitchFamily="34" charset="-128"/>
              </a:rPr>
              <a:t>legislation and policies </a:t>
            </a:r>
          </a:p>
          <a:p>
            <a:pPr marL="0" indent="0">
              <a:buFont typeface="Arial" pitchFamily="34" charset="0"/>
              <a:buNone/>
            </a:pPr>
            <a:r>
              <a:rPr lang="en-US" altLang="en-US" smtClean="0">
                <a:ea typeface="ＭＳ Ｐゴシック" pitchFamily="34" charset="-128"/>
              </a:rPr>
              <a:t> </a:t>
            </a:r>
            <a:r>
              <a:rPr lang="en-US" altLang="en-US" smtClean="0">
                <a:solidFill>
                  <a:srgbClr val="0000FF"/>
                </a:solidFill>
                <a:ea typeface="ＭＳ Ｐゴシック" pitchFamily="34" charset="-128"/>
              </a:rPr>
              <a:t>3. </a:t>
            </a:r>
            <a:r>
              <a:rPr lang="en-GB" altLang="en-US" sz="2800" b="1" smtClean="0">
                <a:solidFill>
                  <a:srgbClr val="0000FF"/>
                </a:solidFill>
                <a:ea typeface="ＭＳ Ｐゴシック" pitchFamily="34" charset="-128"/>
              </a:rPr>
              <a:t>Future economic development plans</a:t>
            </a:r>
            <a:r>
              <a:rPr lang="en-GB" altLang="en-US" sz="2800" b="1" smtClean="0">
                <a:ea typeface="ＭＳ Ｐゴシック" pitchFamily="34" charset="-128"/>
              </a:rPr>
              <a:t>, population growth, and other relevant public policies</a:t>
            </a:r>
            <a:endParaRPr lang="en-GB" altLang="en-US" sz="2800" smtClean="0">
              <a:solidFill>
                <a:srgbClr val="0000FF"/>
              </a:solidFill>
              <a:ea typeface="ＭＳ Ｐゴシック" pitchFamily="34" charset="-128"/>
            </a:endParaRPr>
          </a:p>
          <a:p>
            <a:pPr marL="0" lvl="2" indent="0">
              <a:buFont typeface="Arial" pitchFamily="34" charset="0"/>
              <a:buNone/>
            </a:pPr>
            <a:r>
              <a:rPr lang="en-GB" altLang="en-US" sz="3200" smtClean="0">
                <a:solidFill>
                  <a:srgbClr val="0000FF"/>
                </a:solidFill>
                <a:ea typeface="ＭＳ Ｐゴシック" pitchFamily="34" charset="-128"/>
              </a:rPr>
              <a:t>4. Potential national circumstances to be  considered for the construction of Tanzania’s REL/</a:t>
            </a:r>
            <a:r>
              <a:rPr lang="en-US" altLang="en-US" sz="3200" smtClean="0">
                <a:solidFill>
                  <a:srgbClr val="0000FF"/>
                </a:solidFill>
                <a:ea typeface="ＭＳ Ｐゴシック" pitchFamily="34" charset="-128"/>
              </a:rPr>
              <a:t> RL are ;  </a:t>
            </a:r>
            <a:r>
              <a:rPr lang="en-GB" altLang="en-US" sz="2800" b="1" smtClean="0">
                <a:ea typeface="ＭＳ Ｐゴシック" pitchFamily="34" charset="-128"/>
              </a:rPr>
              <a:t>Woody biomass demand (charcoal and timber), Conversion of forests to agricultural land and </a:t>
            </a:r>
            <a:r>
              <a:rPr lang="en-US" altLang="en-US" sz="2800" smtClean="0">
                <a:ea typeface="ＭＳ Ｐゴシック" pitchFamily="34" charset="-128"/>
              </a:rPr>
              <a:t> </a:t>
            </a:r>
            <a:r>
              <a:rPr lang="en-GB" altLang="en-US" sz="2800" b="1" smtClean="0">
                <a:ea typeface="ＭＳ Ｐゴシック" pitchFamily="34" charset="-128"/>
              </a:rPr>
              <a:t>Forest fires</a:t>
            </a:r>
            <a:r>
              <a:rPr lang="en-US" altLang="en-US" sz="2800" smtClean="0">
                <a:ea typeface="ＭＳ Ｐゴシック" pitchFamily="34" charset="-128"/>
              </a:rPr>
              <a:t> </a:t>
            </a:r>
            <a:endParaRPr lang="en-GB" altLang="en-US" sz="2800" b="1" smtClean="0">
              <a:ea typeface="ＭＳ Ｐゴシック" pitchFamily="34" charset="-128"/>
            </a:endParaRPr>
          </a:p>
          <a:p>
            <a:pPr marL="0" lvl="2" indent="0">
              <a:buFont typeface="Arial" pitchFamily="34" charset="0"/>
              <a:buNone/>
            </a:pPr>
            <a:endParaRPr lang="en-GB" altLang="en-US" sz="3200" b="1" smtClean="0">
              <a:ea typeface="ＭＳ Ｐゴシック" pitchFamily="34" charset="-128"/>
            </a:endParaRPr>
          </a:p>
          <a:p>
            <a:pPr marL="0" lvl="2" indent="0">
              <a:buFont typeface="Arial" pitchFamily="34" charset="0"/>
              <a:buNone/>
            </a:pPr>
            <a:r>
              <a:rPr lang="en-GB" altLang="en-US" b="1" smtClean="0">
                <a:ea typeface="ＭＳ Ｐゴシック" pitchFamily="34" charset="-128"/>
              </a:rPr>
              <a:t>	</a:t>
            </a:r>
            <a:endParaRPr lang="en-US" altLang="en-US" b="1" smtClean="0">
              <a:ea typeface="ＭＳ Ｐゴシック" pitchFamily="34" charset="-128"/>
            </a:endParaRPr>
          </a:p>
          <a:p>
            <a:pPr marL="0" indent="0">
              <a:buFont typeface="Arial" pitchFamily="34" charset="0"/>
              <a:buNone/>
            </a:pPr>
            <a:endParaRPr lang="en-US" alt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Availability of Data for REL/RL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  <a:defRPr/>
            </a:pPr>
            <a:r>
              <a:rPr lang="en-GB" b="1" dirty="0" smtClean="0"/>
              <a:t> TZ have Identified  Capacities </a:t>
            </a:r>
            <a:r>
              <a:rPr lang="en-GB" b="1" dirty="0"/>
              <a:t>and Capacity Gaps Related to Drivers of Deforestation and Forest </a:t>
            </a:r>
            <a:r>
              <a:rPr lang="en-GB" b="1" dirty="0" smtClean="0"/>
              <a:t>Degradation</a:t>
            </a:r>
          </a:p>
          <a:p>
            <a:pPr>
              <a:buFont typeface="Wingdings" charset="2"/>
              <a:buChar char="q"/>
              <a:defRPr/>
            </a:pPr>
            <a:r>
              <a:rPr lang="en-US" dirty="0" smtClean="0"/>
              <a:t> </a:t>
            </a:r>
            <a:r>
              <a:rPr lang="en-US" b="1" dirty="0" smtClean="0"/>
              <a:t>Identified</a:t>
            </a:r>
            <a:r>
              <a:rPr lang="en-US" dirty="0" smtClean="0"/>
              <a:t> </a:t>
            </a:r>
            <a:r>
              <a:rPr lang="en-GB" b="1" dirty="0" smtClean="0"/>
              <a:t>Data </a:t>
            </a:r>
            <a:r>
              <a:rPr lang="en-GB" b="1" dirty="0"/>
              <a:t>and Capacity Gaps in </a:t>
            </a:r>
            <a:r>
              <a:rPr lang="en-GB" b="1" dirty="0" smtClean="0"/>
              <a:t> relation  </a:t>
            </a:r>
            <a:r>
              <a:rPr lang="en-GB" b="1" dirty="0"/>
              <a:t>to IPCC </a:t>
            </a:r>
            <a:r>
              <a:rPr lang="en-GB" b="1" dirty="0" smtClean="0"/>
              <a:t>Good Practice Guidelines) </a:t>
            </a:r>
            <a:r>
              <a:rPr lang="en-GB" b="1" dirty="0"/>
              <a:t>for LULUCF</a:t>
            </a:r>
            <a:r>
              <a:rPr lang="en-US" dirty="0" smtClean="0"/>
              <a:t> </a:t>
            </a:r>
          </a:p>
          <a:p>
            <a:pPr>
              <a:buFont typeface="Wingdings" charset="2"/>
              <a:buChar char="q"/>
              <a:defRPr/>
            </a:pPr>
            <a:r>
              <a:rPr lang="en-US" b="1" dirty="0" smtClean="0"/>
              <a:t>Consideration of </a:t>
            </a:r>
            <a:r>
              <a:rPr lang="en-US" b="1" dirty="0" smtClean="0">
                <a:solidFill>
                  <a:srgbClr val="0000FF"/>
                </a:solidFill>
              </a:rPr>
              <a:t>REDD+ Forest definition</a:t>
            </a:r>
            <a:r>
              <a:rPr lang="en-US" b="1" dirty="0" smtClean="0"/>
              <a:t> to be used in REL/RL construction is underway</a:t>
            </a:r>
          </a:p>
          <a:p>
            <a:pPr>
              <a:buFont typeface="Wingdings" charset="2"/>
              <a:buChar char="q"/>
              <a:defRPr/>
            </a:pPr>
            <a:endParaRPr lang="en-US" dirty="0" smtClean="0"/>
          </a:p>
          <a:p>
            <a:pPr>
              <a:buFont typeface="Wingdings" charset="2"/>
              <a:buChar char="q"/>
              <a:defRPr/>
            </a:pPr>
            <a:endParaRPr lang="en-US" dirty="0" smtClean="0"/>
          </a:p>
          <a:p>
            <a:pPr marL="0" indent="0">
              <a:buFont typeface="Arial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smtClean="0">
                <a:ea typeface="ＭＳ Ｐゴシック" pitchFamily="34" charset="-128"/>
              </a:rPr>
              <a:t>Roadmap( Step-by-Step) for the Development  of REL/RL in TZ</a:t>
            </a:r>
            <a:endParaRPr lang="en-US" altLang="en-US" sz="3200" smtClean="0">
              <a:ea typeface="ＭＳ Ｐゴシック" pitchFamily="34" charset="-128"/>
            </a:endParaRP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257800"/>
          </a:xfrm>
        </p:spPr>
        <p:txBody>
          <a:bodyPr/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en-US" altLang="en-US" sz="2400" smtClean="0">
                <a:ea typeface="ＭＳ Ｐゴシック" pitchFamily="34" charset="-128"/>
              </a:rPr>
              <a:t>The country is working to </a:t>
            </a:r>
            <a:r>
              <a:rPr lang="en-US" altLang="en-US" sz="2400" i="1" smtClean="0">
                <a:solidFill>
                  <a:srgbClr val="0000FF"/>
                </a:solidFill>
                <a:ea typeface="ＭＳ Ｐゴシック" pitchFamily="34" charset="-128"/>
              </a:rPr>
              <a:t>define Forest </a:t>
            </a:r>
            <a:r>
              <a:rPr lang="en-US" altLang="en-US" sz="2400" smtClean="0">
                <a:ea typeface="ＭＳ Ｐゴシック" pitchFamily="34" charset="-128"/>
              </a:rPr>
              <a:t>under   REDD+ mechanism . Definition for CDM is available to UNFCCC- website. Deference in these  definitions will be explained at later stage.</a:t>
            </a:r>
          </a:p>
          <a:p>
            <a:pPr marL="514350" indent="-514350">
              <a:buFont typeface="Arial" pitchFamily="34" charset="0"/>
              <a:buNone/>
            </a:pPr>
            <a:r>
              <a:rPr lang="en-US" altLang="en-US" sz="2400" b="1" smtClean="0">
                <a:ea typeface="ＭＳ Ｐゴシック" pitchFamily="34" charset="-128"/>
              </a:rPr>
              <a:t>2. Assessment of historic land cover and change</a:t>
            </a:r>
            <a:endParaRPr lang="en-US" altLang="en-US" sz="2400" smtClean="0">
              <a:ea typeface="ＭＳ Ｐゴシック" pitchFamily="34" charset="-128"/>
            </a:endParaRPr>
          </a:p>
          <a:p>
            <a:pPr marL="514350" indent="-514350">
              <a:buFont typeface="Arial" pitchFamily="34" charset="0"/>
              <a:buNone/>
            </a:pPr>
            <a:r>
              <a:rPr lang="en-US" altLang="en-US" sz="2400" smtClean="0">
                <a:ea typeface="ＭＳ Ｐゴシック" pitchFamily="34" charset="-128"/>
              </a:rPr>
              <a:t>TZ has Completed the land cover change assessment from 1990-2000-2010 as well as the multi-source biomass map and the carbon map</a:t>
            </a:r>
          </a:p>
          <a:p>
            <a:pPr marL="514350" indent="-514350">
              <a:buFont typeface="Arial" pitchFamily="34" charset="0"/>
              <a:buNone/>
            </a:pPr>
            <a:r>
              <a:rPr lang="en-US" altLang="en-US" sz="2400" b="1" smtClean="0">
                <a:ea typeface="ＭＳ Ｐゴシック" pitchFamily="34" charset="-128"/>
              </a:rPr>
              <a:t>3. Capacity to assess current and future emissions must be built – TFS GIS/Mapping Unit</a:t>
            </a:r>
            <a:endParaRPr lang="en-US" altLang="en-US" sz="2400" smtClean="0">
              <a:ea typeface="ＭＳ Ｐゴシック" pitchFamily="34" charset="-128"/>
            </a:endParaRPr>
          </a:p>
          <a:p>
            <a:pPr marL="514350" indent="-514350">
              <a:buFont typeface="Arial" pitchFamily="34" charset="0"/>
              <a:buNone/>
            </a:pPr>
            <a:endParaRPr lang="en-US" altLang="en-US" smtClean="0">
              <a:ea typeface="ＭＳ Ｐゴシック" pitchFamily="34" charset="-128"/>
            </a:endParaRPr>
          </a:p>
          <a:p>
            <a:pPr marL="514350" indent="-514350">
              <a:buFont typeface="Arial" pitchFamily="34" charset="0"/>
              <a:buNone/>
            </a:pPr>
            <a:endParaRPr lang="en-US" alt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Steps continue---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601980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dirty="0" smtClean="0"/>
              <a:t>4. Decide how to ensure periodic re-measurements of land cover (i.e. activity data), including capacity building; </a:t>
            </a:r>
            <a:r>
              <a:rPr lang="en-US" dirty="0" smtClean="0">
                <a:solidFill>
                  <a:srgbClr val="FF0000"/>
                </a:solidFill>
              </a:rPr>
              <a:t>suggestion from stakeholders is 5 years cycle</a:t>
            </a:r>
            <a:r>
              <a:rPr lang="en-US" dirty="0" smtClean="0"/>
              <a:t>.</a:t>
            </a:r>
          </a:p>
          <a:p>
            <a:pPr marL="0" indent="0">
              <a:buFont typeface="Arial" charset="0"/>
              <a:buNone/>
              <a:defRPr/>
            </a:pPr>
            <a:r>
              <a:rPr lang="en-US" dirty="0" smtClean="0"/>
              <a:t>5. Further assessment of options and select cost-effective </a:t>
            </a:r>
            <a:r>
              <a:rPr lang="en-US" dirty="0" smtClean="0">
                <a:solidFill>
                  <a:srgbClr val="0000FF"/>
                </a:solidFill>
              </a:rPr>
              <a:t>methods to  monitor emissions arising from degradation</a:t>
            </a:r>
          </a:p>
          <a:p>
            <a:pPr marL="0" indent="0">
              <a:buFont typeface="Arial" charset="0"/>
              <a:buNone/>
              <a:defRPr/>
            </a:pPr>
            <a:r>
              <a:rPr lang="en-US" b="1" dirty="0" smtClean="0"/>
              <a:t>6. Decide on the Scope</a:t>
            </a:r>
            <a:r>
              <a:rPr lang="en-US" dirty="0" smtClean="0"/>
              <a:t>; Develop preliminary REL/RL(s) for deforestation and enhancement of carbon stocks (non-forest to forest-land);</a:t>
            </a:r>
            <a:r>
              <a:rPr lang="en-US" b="1" dirty="0" smtClean="0"/>
              <a:t> </a:t>
            </a:r>
          </a:p>
          <a:p>
            <a:pPr marL="0" indent="0">
              <a:buFont typeface="Arial" charset="0"/>
              <a:buNone/>
              <a:defRPr/>
            </a:pPr>
            <a:endParaRPr lang="en-US" dirty="0" smtClean="0"/>
          </a:p>
          <a:p>
            <a:pPr marL="0" indent="0">
              <a:buFont typeface="Arial" charset="0"/>
              <a:buNone/>
              <a:defRPr/>
            </a:pPr>
            <a:endParaRPr lang="en-US" dirty="0" smtClean="0"/>
          </a:p>
          <a:p>
            <a:pPr marL="0" indent="0">
              <a:buFont typeface="Arial" charset="0"/>
              <a:buNone/>
              <a:defRPr/>
            </a:pPr>
            <a:endParaRPr lang="en-US" dirty="0" smtClean="0"/>
          </a:p>
          <a:p>
            <a:pPr>
              <a:buFont typeface="Arial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mtClean="0">
                <a:ea typeface="ＭＳ Ｐゴシック" pitchFamily="34" charset="-128"/>
              </a:rPr>
              <a:t>Steps cont……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en-US" b="1" dirty="0" smtClean="0"/>
          </a:p>
          <a:p>
            <a:pPr marL="0" indent="0">
              <a:buFont typeface="Arial" charset="0"/>
              <a:buNone/>
              <a:defRPr/>
            </a:pPr>
            <a:r>
              <a:rPr lang="en-US" b="1" dirty="0" smtClean="0"/>
              <a:t>7. Decide on the Scale</a:t>
            </a:r>
            <a:r>
              <a:rPr lang="en-US" dirty="0" smtClean="0"/>
              <a:t>; Develop REL/RLs at various scales including national and subnational; </a:t>
            </a:r>
            <a:endParaRPr lang="en-US" b="1" dirty="0" smtClean="0"/>
          </a:p>
          <a:p>
            <a:pPr marL="0" indent="0">
              <a:buFont typeface="Arial" charset="0"/>
              <a:buNone/>
              <a:defRPr/>
            </a:pPr>
            <a:r>
              <a:rPr lang="en-US" b="1" dirty="0" smtClean="0"/>
              <a:t>8. REL/RL methodology</a:t>
            </a:r>
            <a:r>
              <a:rPr lang="en-US" dirty="0" smtClean="0"/>
              <a:t>; Develop interim REL/RL(s) based on a historical approach at national and subnational levels.  </a:t>
            </a:r>
          </a:p>
          <a:p>
            <a:pPr>
              <a:buFont typeface="Arial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Thank you for your attention</a:t>
            </a:r>
          </a:p>
        </p:txBody>
      </p:sp>
      <p:pic>
        <p:nvPicPr>
          <p:cNvPr id="32770" name="Picture 9" descr="Elephants Rukinga drought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5" b="12025"/>
          <a:stretch>
            <a:fillRect/>
          </a:stretch>
        </p:blipFill>
        <p:spPr>
          <a:ln w="2857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744</Words>
  <Application>Microsoft Office PowerPoint</Application>
  <PresentationFormat>On-screen Show (4:3)</PresentationFormat>
  <Paragraphs>98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ＭＳ Ｐゴシック</vt:lpstr>
      <vt:lpstr>Calibri</vt:lpstr>
      <vt:lpstr>Rockwell</vt:lpstr>
      <vt:lpstr>Wingdings</vt:lpstr>
      <vt:lpstr>Office Theme</vt:lpstr>
      <vt:lpstr>DEVELOPMENT OF MRV-SYSTEM &amp; REL/RL IN TANZANIA</vt:lpstr>
      <vt:lpstr>REDD+</vt:lpstr>
      <vt:lpstr>Pillars for MRV System-GHG-</vt:lpstr>
      <vt:lpstr>MRV-System in TZ</vt:lpstr>
      <vt:lpstr>Tanzania MRV Plan &amp; Progress in Construction of REL/RL</vt:lpstr>
      <vt:lpstr>PowerPoint Presentation</vt:lpstr>
      <vt:lpstr>NAFORMA PSP was used to produce a map of drivers of D&amp;D- Population and Rd network</vt:lpstr>
      <vt:lpstr>NAFORMA - backbone of REDD+</vt:lpstr>
      <vt:lpstr>CoP 16 decision</vt:lpstr>
      <vt:lpstr>Development of a Reference Emissions Level/Reference Level (REL/RL). </vt:lpstr>
      <vt:lpstr>Construction of REL/RL for TZ</vt:lpstr>
      <vt:lpstr>National circumstances for TZ</vt:lpstr>
      <vt:lpstr>Availability of Data for REL/RL</vt:lpstr>
      <vt:lpstr>Roadmap( Step-by-Step) for the Development  of REL/RL in TZ</vt:lpstr>
      <vt:lpstr>Steps continue---</vt:lpstr>
      <vt:lpstr>Steps cont……</vt:lpstr>
      <vt:lpstr>Thank you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REDD+ Readiness Status</dc:title>
  <dc:creator>Becca</dc:creator>
  <cp:lastModifiedBy>Linda Mumoki</cp:lastModifiedBy>
  <cp:revision>44</cp:revision>
  <dcterms:created xsi:type="dcterms:W3CDTF">2012-02-20T13:40:35Z</dcterms:created>
  <dcterms:modified xsi:type="dcterms:W3CDTF">2014-11-05T13:05:09Z</dcterms:modified>
</cp:coreProperties>
</file>