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omments/comment1.xml" ContentType="application/vnd.openxmlformats-officedocument.presentationml.comments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3.xml" ContentType="application/vnd.openxmlformats-officedocument.drawingml.chart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20"/>
  </p:notesMasterIdLst>
  <p:handoutMasterIdLst>
    <p:handoutMasterId r:id="rId21"/>
  </p:handoutMasterIdLst>
  <p:sldIdLst>
    <p:sldId id="256" r:id="rId2"/>
    <p:sldId id="286" r:id="rId3"/>
    <p:sldId id="290" r:id="rId4"/>
    <p:sldId id="287" r:id="rId5"/>
    <p:sldId id="284" r:id="rId6"/>
    <p:sldId id="289" r:id="rId7"/>
    <p:sldId id="294" r:id="rId8"/>
    <p:sldId id="276" r:id="rId9"/>
    <p:sldId id="288" r:id="rId10"/>
    <p:sldId id="272" r:id="rId11"/>
    <p:sldId id="273" r:id="rId12"/>
    <p:sldId id="268" r:id="rId13"/>
    <p:sldId id="267" r:id="rId14"/>
    <p:sldId id="270" r:id="rId15"/>
    <p:sldId id="277" r:id="rId16"/>
    <p:sldId id="291" r:id="rId17"/>
    <p:sldId id="279" r:id="rId18"/>
    <p:sldId id="292" r:id="rId19"/>
  </p:sldIdLst>
  <p:sldSz cx="9144000" cy="6858000" type="screen4x3"/>
  <p:notesSz cx="9928225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B01C2D-F2FB-467E-B3A4-D32C2786F360}">
          <p14:sldIdLst>
            <p14:sldId id="256"/>
            <p14:sldId id="286"/>
            <p14:sldId id="290"/>
            <p14:sldId id="287"/>
            <p14:sldId id="284"/>
            <p14:sldId id="289"/>
            <p14:sldId id="294"/>
            <p14:sldId id="276"/>
            <p14:sldId id="288"/>
            <p14:sldId id="272"/>
            <p14:sldId id="273"/>
            <p14:sldId id="268"/>
            <p14:sldId id="267"/>
            <p14:sldId id="270"/>
            <p14:sldId id="277"/>
            <p14:sldId id="291"/>
            <p14:sldId id="279"/>
            <p14:sldId id="29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olongo ZULBAATAR" initials="SZ" lastIdx="4" clrIdx="0"/>
  <p:cmAuthor id="1" name="Helena ERIKSSON" initials="HE" lastIdx="1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6A7C"/>
    <a:srgbClr val="C9563F"/>
    <a:srgbClr val="386B6C"/>
    <a:srgbClr val="D43F34"/>
    <a:srgbClr val="ED391B"/>
    <a:srgbClr val="1D4575"/>
    <a:srgbClr val="7D7447"/>
    <a:srgbClr val="0060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4" autoAdjust="0"/>
    <p:restoredTop sz="94434" autoAdjust="0"/>
  </p:normalViewPr>
  <p:slideViewPr>
    <p:cSldViewPr showGuides="1">
      <p:cViewPr varScale="1">
        <p:scale>
          <a:sx n="83" d="100"/>
          <a:sy n="83" d="100"/>
        </p:scale>
        <p:origin x="-109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7758748906386713"/>
          <c:y val="2.5161643139852159E-3"/>
          <c:w val="0.53957136392433702"/>
          <c:h val="0.83581814259518949"/>
        </c:manualLayout>
      </c:layout>
      <c:barChart>
        <c:barDir val="bar"/>
        <c:grouping val="clustered"/>
        <c:varyColors val="0"/>
        <c:ser>
          <c:idx val="0"/>
          <c:order val="0"/>
          <c:tx>
            <c:v>Approved budget, 1 Nov 2011 - 31 Dec 2014"</c:v>
          </c:tx>
          <c:spPr>
            <a:solidFill>
              <a:srgbClr val="286A7C"/>
            </a:solidFill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Lbls>
            <c:delete val="1"/>
          </c:dLbls>
          <c:cat>
            <c:strRef>
              <c:f>'C:\Users\Zulbaatar\AppData\Local\Microsoft\Windows\Temporary Internet Files\Content.Outlook\7B7Y3VFQ\[SNA Outcome expenditures and delivery (2).xlsx]Exp per outcome'!$A$3:$A$10</c:f>
              <c:strCache>
                <c:ptCount val="8"/>
                <c:pt idx="0">
                  <c:v>Secretariat</c:v>
                </c:pt>
                <c:pt idx="1">
                  <c:v>KM and Communication</c:v>
                </c:pt>
                <c:pt idx="2">
                  <c:v>Green Economy</c:v>
                </c:pt>
                <c:pt idx="3">
                  <c:v>Safeguards and Multiple benefits</c:v>
                </c:pt>
                <c:pt idx="4">
                  <c:v>Stakeholder engagement</c:v>
                </c:pt>
                <c:pt idx="5">
                  <c:v>Outcome 3 (discontinued)</c:v>
                </c:pt>
                <c:pt idx="6">
                  <c:v>Governance</c:v>
                </c:pt>
                <c:pt idx="7">
                  <c:v>MRV and Monitoring</c:v>
                </c:pt>
              </c:strCache>
            </c:strRef>
          </c:cat>
          <c:val>
            <c:numRef>
              <c:f>'C:\Users\Zulbaatar\AppData\Local\Microsoft\Windows\Temporary Internet Files\Content.Outlook\7B7Y3VFQ\[SNA Outcome expenditures and delivery (2).xlsx]Exp per outcome'!$B$3:$B$10</c:f>
              <c:numCache>
                <c:formatCode>General</c:formatCode>
                <c:ptCount val="8"/>
                <c:pt idx="0">
                  <c:v>10248500</c:v>
                </c:pt>
                <c:pt idx="1">
                  <c:v>6036302</c:v>
                </c:pt>
                <c:pt idx="2">
                  <c:v>9662602</c:v>
                </c:pt>
                <c:pt idx="3">
                  <c:v>13765976</c:v>
                </c:pt>
                <c:pt idx="4">
                  <c:v>12206957</c:v>
                </c:pt>
                <c:pt idx="5">
                  <c:v>425401</c:v>
                </c:pt>
                <c:pt idx="6">
                  <c:v>18113419</c:v>
                </c:pt>
                <c:pt idx="7">
                  <c:v>21242983</c:v>
                </c:pt>
              </c:numCache>
            </c:numRef>
          </c:val>
        </c:ser>
        <c:ser>
          <c:idx val="1"/>
          <c:order val="1"/>
          <c:tx>
            <c:v>Total cumulative expenditure, until 30 June 2014</c:v>
          </c:tx>
          <c:spPr>
            <a:scene3d>
              <a:camera prst="orthographicFront"/>
              <a:lightRig rig="threePt" dir="t"/>
            </a:scene3d>
            <a:sp3d>
              <a:bevelT w="190500" h="38100"/>
            </a:sp3d>
          </c:spPr>
          <c:invertIfNegative val="0"/>
          <c:dLbls>
            <c:dLbl>
              <c:idx val="0"/>
              <c:layout>
                <c:manualLayout>
                  <c:x val="6.6626301022716924E-2"/>
                  <c:y val="1.2980221892274463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/>
                      <a:t>69%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7.2871463983668727E-2"/>
                  <c:y val="8.9180155320439571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/>
                      <a:t>48%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.10291776027996501"/>
                  <c:y val="3.2055275924590662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/>
                      <a:t>51%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7.8207932341790617E-2"/>
                  <c:y val="2.6684453419722216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/>
                      <a:t> 72%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597701149425279E-2"/>
                  <c:y val="1.5880780158115206E-3"/>
                </c:manualLayout>
              </c:layout>
              <c:tx>
                <c:rich>
                  <a:bodyPr/>
                  <a:lstStyle/>
                  <a:p>
                    <a:r>
                      <a:rPr lang="en-US" sz="1600" b="1"/>
                      <a:t> 81%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1453887229613545E-2"/>
                  <c:y val="1.2980221892274463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/>
                      <a:t> 19%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8.3673933119471203E-2"/>
                  <c:y val="1.0995104181808674E-2"/>
                </c:manualLayout>
              </c:layout>
              <c:tx>
                <c:rich>
                  <a:bodyPr/>
                  <a:lstStyle/>
                  <a:p>
                    <a:r>
                      <a:rPr lang="en-US" sz="1600" b="1"/>
                      <a:t> 80% 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3.4482758620689662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1600" b="1"/>
                      <a:t> 91% </a:t>
                    </a:r>
                    <a:endParaRPr lang="en-US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'C:\Users\Zulbaatar\AppData\Local\Microsoft\Windows\Temporary Internet Files\Content.Outlook\7B7Y3VFQ\[SNA Outcome expenditures and delivery (2).xlsx]Exp per outcome'!$A$3:$A$10</c:f>
              <c:strCache>
                <c:ptCount val="8"/>
                <c:pt idx="0">
                  <c:v>Secretariat</c:v>
                </c:pt>
                <c:pt idx="1">
                  <c:v>KM and Communication</c:v>
                </c:pt>
                <c:pt idx="2">
                  <c:v>Green Economy</c:v>
                </c:pt>
                <c:pt idx="3">
                  <c:v>Safeguards and Multiple benefits</c:v>
                </c:pt>
                <c:pt idx="4">
                  <c:v>Stakeholder engagement</c:v>
                </c:pt>
                <c:pt idx="5">
                  <c:v>Outcome 3 (discontinued)</c:v>
                </c:pt>
                <c:pt idx="6">
                  <c:v>Governance</c:v>
                </c:pt>
                <c:pt idx="7">
                  <c:v>MRV and Monitoring</c:v>
                </c:pt>
              </c:strCache>
            </c:strRef>
          </c:cat>
          <c:val>
            <c:numRef>
              <c:f>'C:\Users\Zulbaatar\AppData\Local\Microsoft\Windows\Temporary Internet Files\Content.Outlook\7B7Y3VFQ\[SNA Outcome expenditures and delivery (2).xlsx]Exp per outcome'!$C$3:$C$10</c:f>
              <c:numCache>
                <c:formatCode>General</c:formatCode>
                <c:ptCount val="8"/>
                <c:pt idx="0">
                  <c:v>7109133</c:v>
                </c:pt>
                <c:pt idx="1">
                  <c:v>2898702</c:v>
                </c:pt>
                <c:pt idx="2">
                  <c:v>4947401</c:v>
                </c:pt>
                <c:pt idx="3">
                  <c:v>9927265</c:v>
                </c:pt>
                <c:pt idx="4">
                  <c:v>9906142</c:v>
                </c:pt>
                <c:pt idx="5">
                  <c:v>80168</c:v>
                </c:pt>
                <c:pt idx="6">
                  <c:v>14427303</c:v>
                </c:pt>
                <c:pt idx="7">
                  <c:v>19411095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69927424"/>
        <c:axId val="170741760"/>
      </c:barChart>
      <c:catAx>
        <c:axId val="169927424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400"/>
                </a:pPr>
                <a:r>
                  <a:rPr lang="en-US" sz="1400"/>
                  <a:t>Work Area/ SNA Outcome</a:t>
                </a:r>
              </a:p>
            </c:rich>
          </c:tx>
          <c:layout>
            <c:manualLayout>
              <c:xMode val="edge"/>
              <c:yMode val="edge"/>
              <c:x val="2.5821096687238423E-3"/>
              <c:y val="0.29197034754173434"/>
            </c:manualLayout>
          </c:layout>
          <c:overlay val="0"/>
        </c:title>
        <c:numFmt formatCode="#,##0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70741760"/>
        <c:crosses val="autoZero"/>
        <c:auto val="1"/>
        <c:lblAlgn val="ctr"/>
        <c:lblOffset val="100"/>
        <c:noMultiLvlLbl val="0"/>
      </c:catAx>
      <c:valAx>
        <c:axId val="170741760"/>
        <c:scaling>
          <c:orientation val="minMax"/>
        </c:scaling>
        <c:delete val="0"/>
        <c:axPos val="b"/>
        <c:majorGridlines>
          <c:spPr>
            <a:ln>
              <a:noFill/>
            </a:ln>
          </c:spPr>
        </c:majorGridlines>
        <c:title>
          <c:tx>
            <c:rich>
              <a:bodyPr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600"/>
                  <a:t>Amount, million (US</a:t>
                </a:r>
                <a:r>
                  <a:rPr lang="fr-CH" sz="1600">
                    <a:effectLst/>
                  </a:rPr>
                  <a:t>$)</a:t>
                </a:r>
                <a:endParaRPr lang="en-GB" sz="1600">
                  <a:effectLst/>
                </a:endParaRPr>
              </a:p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GB" sz="1600"/>
              </a:p>
            </c:rich>
          </c:tx>
          <c:layout>
            <c:manualLayout>
              <c:xMode val="edge"/>
              <c:yMode val="edge"/>
              <c:x val="0.53889915202907346"/>
              <c:y val="0.89056258017225565"/>
            </c:manualLayout>
          </c:layout>
          <c:overlay val="0"/>
        </c:title>
        <c:numFmt formatCode="0" sourceLinked="0"/>
        <c:majorTickMark val="none"/>
        <c:minorTickMark val="none"/>
        <c:tickLblPos val="nextTo"/>
        <c:crossAx val="169927424"/>
        <c:crosses val="autoZero"/>
        <c:crossBetween val="between"/>
        <c:dispUnits>
          <c:builtInUnit val="millions"/>
        </c:dispUnits>
      </c:valAx>
    </c:plotArea>
    <c:legend>
      <c:legendPos val="r"/>
      <c:layout>
        <c:manualLayout>
          <c:xMode val="edge"/>
          <c:yMode val="edge"/>
          <c:x val="0.7429638693811923"/>
          <c:y val="0.42175729770931381"/>
          <c:w val="0.25571729209524485"/>
          <c:h val="0.38041071504312107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spPr>
    <a:ln>
      <a:solidFill>
        <a:schemeClr val="bg1">
          <a:lumMod val="75000"/>
        </a:schemeClr>
      </a:solidFill>
    </a:ln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6799462567179105"/>
          <c:w val="1"/>
          <c:h val="0.4559061367329083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'Per Outcome until August'!$C$3</c:f>
              <c:strCache>
                <c:ptCount val="1"/>
                <c:pt idx="0">
                  <c:v>Countries supported since 2012</c:v>
                </c:pt>
              </c:strCache>
            </c:strRef>
          </c:tx>
          <c:spPr>
            <a:solidFill>
              <a:srgbClr val="C9563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defRPr lang="en-US" sz="2400" b="0" i="0" u="none" strike="noStrike" kern="1200" baseline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'Per Outcome until August'!$B$4:$B$8</c:f>
              <c:strCache>
                <c:ptCount val="5"/>
                <c:pt idx="0">
                  <c:v>MRV &amp; Monitoring</c:v>
                </c:pt>
                <c:pt idx="1">
                  <c:v>National REDD+ Gover.</c:v>
                </c:pt>
                <c:pt idx="2">
                  <c:v>Safeguards &amp; Multiple Benefits</c:v>
                </c:pt>
                <c:pt idx="3">
                  <c:v>Stakeholder Engagement</c:v>
                </c:pt>
                <c:pt idx="4">
                  <c:v>REDD+ catalysation of green economy</c:v>
                </c:pt>
              </c:strCache>
            </c:strRef>
          </c:cat>
          <c:val>
            <c:numRef>
              <c:f>'Per Outcome until August'!$C$4:$C$8</c:f>
              <c:numCache>
                <c:formatCode>General</c:formatCode>
                <c:ptCount val="5"/>
                <c:pt idx="0">
                  <c:v>17</c:v>
                </c:pt>
                <c:pt idx="1">
                  <c:v>17</c:v>
                </c:pt>
                <c:pt idx="2">
                  <c:v>9</c:v>
                </c:pt>
                <c:pt idx="3">
                  <c:v>8</c:v>
                </c:pt>
                <c:pt idx="4">
                  <c:v>4</c:v>
                </c:pt>
              </c:numCache>
            </c:numRef>
          </c:val>
        </c:ser>
        <c:ser>
          <c:idx val="1"/>
          <c:order val="1"/>
          <c:tx>
            <c:strRef>
              <c:f>'Per Outcome until August'!$D$3</c:f>
              <c:strCache>
                <c:ptCount val="1"/>
                <c:pt idx="0">
                  <c:v>Countries supported within 6 months (Jan-Jun 2014)</c:v>
                </c:pt>
              </c:strCache>
            </c:strRef>
          </c:tx>
          <c:spPr>
            <a:solidFill>
              <a:srgbClr val="386B6C"/>
            </a:solidFill>
          </c:spPr>
          <c:invertIfNegative val="0"/>
          <c:dLbls>
            <c:dLbl>
              <c:idx val="0"/>
              <c:layout>
                <c:manualLayout>
                  <c:x val="1.3888888888888892E-2"/>
                  <c:y val="-3.87596899224806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38888888888888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8888888888888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38888888888888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3148148148148147E-2"/>
                  <c:y val="-1.9379844961240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defRPr lang="en-US" sz="2400" b="0" i="0" u="none" strike="noStrike" kern="1200" baseline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'Per Outcome until August'!$B$4:$B$8</c:f>
              <c:strCache>
                <c:ptCount val="5"/>
                <c:pt idx="0">
                  <c:v>MRV &amp; Monitoring</c:v>
                </c:pt>
                <c:pt idx="1">
                  <c:v>National REDD+ Gover.</c:v>
                </c:pt>
                <c:pt idx="2">
                  <c:v>Safeguards &amp; Multiple Benefits</c:v>
                </c:pt>
                <c:pt idx="3">
                  <c:v>Stakeholder Engagement</c:v>
                </c:pt>
                <c:pt idx="4">
                  <c:v>REDD+ catalysation of green economy</c:v>
                </c:pt>
              </c:strCache>
            </c:strRef>
          </c:cat>
          <c:val>
            <c:numRef>
              <c:f>'Per Outcome until August'!$D$4:$D$8</c:f>
              <c:numCache>
                <c:formatCode>General</c:formatCode>
                <c:ptCount val="5"/>
                <c:pt idx="0">
                  <c:v>7</c:v>
                </c:pt>
                <c:pt idx="1">
                  <c:v>6</c:v>
                </c:pt>
                <c:pt idx="2">
                  <c:v>3</c:v>
                </c:pt>
                <c:pt idx="3">
                  <c:v>1</c:v>
                </c:pt>
                <c:pt idx="4">
                  <c:v>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73257856"/>
        <c:axId val="173259392"/>
        <c:axId val="0"/>
      </c:bar3DChart>
      <c:catAx>
        <c:axId val="1732578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173259392"/>
        <c:crosses val="autoZero"/>
        <c:auto val="1"/>
        <c:lblAlgn val="ctr"/>
        <c:lblOffset val="100"/>
        <c:noMultiLvlLbl val="0"/>
      </c:catAx>
      <c:valAx>
        <c:axId val="17325939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73257856"/>
        <c:crosses val="autoZero"/>
        <c:crossBetween val="between"/>
      </c:valAx>
    </c:plotArea>
    <c:legend>
      <c:legendPos val="t"/>
      <c:legendEntry>
        <c:idx val="0"/>
        <c:txPr>
          <a:bodyPr/>
          <a:lstStyle/>
          <a:p>
            <a:pPr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pPr>
            <a:endParaRPr lang="en-US"/>
          </a:p>
        </c:txPr>
      </c:legendEntry>
      <c:layout>
        <c:manualLayout>
          <c:xMode val="edge"/>
          <c:yMode val="edge"/>
          <c:x val="0.40228492271799371"/>
          <c:y val="7.5491141732283482E-2"/>
          <c:w val="0.57891003207932368"/>
          <c:h val="0.16213489150960203"/>
        </c:manualLayout>
      </c:layout>
      <c:overlay val="0"/>
      <c:txPr>
        <a:bodyPr/>
        <a:lstStyle/>
        <a:p>
          <a:pPr>
            <a:defRPr sz="1600">
              <a:solidFill>
                <a:schemeClr val="tx1">
                  <a:lumMod val="85000"/>
                  <a:lumOff val="15000"/>
                </a:schemeClr>
              </a:solidFill>
            </a:defRPr>
          </a:pPr>
          <a:endParaRPr lang="en-US"/>
        </a:p>
      </c:txPr>
    </c:legend>
    <c:plotVisOnly val="1"/>
    <c:dispBlanksAs val="gap"/>
    <c:showDLblsOverMax val="0"/>
  </c:chart>
  <c:spPr>
    <a:ln>
      <a:solidFill>
        <a:schemeClr val="tx1">
          <a:lumMod val="75000"/>
          <a:lumOff val="25000"/>
        </a:schemeClr>
      </a:solidFill>
    </a:ln>
  </c:sp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043265644426026"/>
          <c:w val="0.58133325653279611"/>
          <c:h val="0.77696561679790033"/>
        </c:manualLayout>
      </c:layout>
      <c:pie3DChart>
        <c:varyColors val="1"/>
        <c:ser>
          <c:idx val="0"/>
          <c:order val="0"/>
          <c:explosion val="4"/>
          <c:dPt>
            <c:idx val="0"/>
            <c:bubble3D val="0"/>
            <c:spPr>
              <a:solidFill>
                <a:schemeClr val="accent5">
                  <a:lumMod val="75000"/>
                </a:schemeClr>
              </a:solidFill>
            </c:spPr>
          </c:dPt>
          <c:dPt>
            <c:idx val="1"/>
            <c:bubble3D val="0"/>
            <c:spPr>
              <a:solidFill>
                <a:srgbClr val="C9563F"/>
              </a:solidFill>
            </c:spPr>
          </c:dPt>
          <c:dPt>
            <c:idx val="2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2400">
                      <a:solidFill>
                        <a:schemeClr val="bg1"/>
                      </a:solidFill>
                    </a:defRPr>
                  </a:pPr>
                  <a:endParaRPr lang="en-US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Sheet1!$B$6:$B$8</c:f>
              <c:strCache>
                <c:ptCount val="3"/>
                <c:pt idx="0">
                  <c:v>Country Specific Support (backstopping and targeted support) </c:v>
                </c:pt>
                <c:pt idx="1">
                  <c:v>International Support Functions</c:v>
                </c:pt>
                <c:pt idx="2">
                  <c:v>Secretariat Services, including support to Knowledge Management and Communications</c:v>
                </c:pt>
              </c:strCache>
            </c:strRef>
          </c:cat>
          <c:val>
            <c:numRef>
              <c:f>Sheet1!$H$6:$H$8</c:f>
              <c:numCache>
                <c:formatCode>General</c:formatCode>
                <c:ptCount val="3"/>
                <c:pt idx="0">
                  <c:v>59.522258722083194</c:v>
                </c:pt>
                <c:pt idx="1">
                  <c:v>21.795706841955202</c:v>
                </c:pt>
                <c:pt idx="2">
                  <c:v>18.682034435961597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legend>
      <c:legendPos val="r"/>
      <c:legendEntry>
        <c:idx val="0"/>
        <c:txPr>
          <a:bodyPr/>
          <a:lstStyle/>
          <a:p>
            <a:pPr>
              <a:defRPr sz="1600" b="0"/>
            </a:pPr>
            <a:endParaRPr lang="en-US"/>
          </a:p>
        </c:txPr>
      </c:legendEntry>
      <c:layout>
        <c:manualLayout>
          <c:xMode val="edge"/>
          <c:yMode val="edge"/>
          <c:x val="0.60430944395839425"/>
          <c:y val="1.9663716709087321E-2"/>
          <c:w val="0.38643129678234678"/>
          <c:h val="0.94131820693465951"/>
        </c:manualLayout>
      </c:layout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zero"/>
    <c:showDLblsOverMax val="0"/>
  </c:chart>
  <c:externalData r:id="rId1">
    <c:autoUpdate val="0"/>
  </c:externalData>
</c:chartSpac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4-10-28T14:56:06.509" idx="2">
    <p:pos x="10" y="10"/>
    <p:text/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C72ADE-99B9-4C15-8685-F42CCBABA7AB}" type="doc">
      <dgm:prSet loTypeId="urn:microsoft.com/office/officeart/2011/layout/Circle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BF267A-0BE9-4222-87F7-391FD875DB8F}">
      <dgm:prSet custT="1"/>
      <dgm:spPr>
        <a:solidFill>
          <a:schemeClr val="accent5">
            <a:lumMod val="50000"/>
          </a:schemeClr>
        </a:solidFill>
        <a:ln>
          <a:solidFill>
            <a:schemeClr val="accent5">
              <a:lumMod val="50000"/>
            </a:schemeClr>
          </a:solidFill>
        </a:ln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solidFill>
              <a:schemeClr val="bg1"/>
            </a:solidFill>
          </a:endParaRPr>
        </a:p>
        <a:p>
          <a:r>
            <a:rPr lang="fr-CH" sz="2400" b="1" dirty="0" smtClean="0">
              <a:solidFill>
                <a:schemeClr val="bg1"/>
              </a:solidFill>
            </a:rPr>
            <a:t>US$ 9 m </a:t>
          </a:r>
        </a:p>
        <a:p>
          <a:r>
            <a:rPr lang="fr-CH" sz="2400" b="1" dirty="0" smtClean="0">
              <a:solidFill>
                <a:schemeClr val="bg1"/>
              </a:solidFill>
            </a:rPr>
            <a:t>20 </a:t>
          </a:r>
          <a:r>
            <a:rPr lang="fr-CH" sz="2400" b="0" dirty="0" smtClean="0">
              <a:solidFill>
                <a:schemeClr val="bg1"/>
              </a:solidFill>
            </a:rPr>
            <a:t>countries</a:t>
          </a:r>
        </a:p>
        <a:p>
          <a:r>
            <a:rPr lang="fr-CH" sz="2400" b="1" dirty="0" smtClean="0">
              <a:solidFill>
                <a:schemeClr val="bg1"/>
              </a:solidFill>
            </a:rPr>
            <a:t>1 </a:t>
          </a:r>
          <a:r>
            <a:rPr lang="fr-CH" sz="2400" b="0" dirty="0" err="1" smtClean="0">
              <a:solidFill>
                <a:schemeClr val="bg1"/>
              </a:solidFill>
            </a:rPr>
            <a:t>region</a:t>
          </a:r>
          <a:endParaRPr lang="fr-CH" sz="2400" b="0" dirty="0" smtClean="0">
            <a:solidFill>
              <a:schemeClr val="bg1"/>
            </a:solidFill>
          </a:endParaRPr>
        </a:p>
        <a:p>
          <a:pPr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dirty="0">
            <a:solidFill>
              <a:schemeClr val="bg1"/>
            </a:solidFill>
          </a:endParaRPr>
        </a:p>
      </dgm:t>
    </dgm:pt>
    <dgm:pt modelId="{575B8EEB-2D55-4B6E-A4E2-179FE183AD21}" type="parTrans" cxnId="{AAF77155-AC59-4037-8EF7-B462146229F8}">
      <dgm:prSet/>
      <dgm:spPr/>
      <dgm:t>
        <a:bodyPr/>
        <a:lstStyle/>
        <a:p>
          <a:endParaRPr lang="en-US"/>
        </a:p>
      </dgm:t>
    </dgm:pt>
    <dgm:pt modelId="{797033BE-2E49-4080-A73E-EDB45BEE0CFD}" type="sibTrans" cxnId="{AAF77155-AC59-4037-8EF7-B462146229F8}">
      <dgm:prSet/>
      <dgm:spPr/>
      <dgm:t>
        <a:bodyPr/>
        <a:lstStyle/>
        <a:p>
          <a:endParaRPr lang="en-US"/>
        </a:p>
      </dgm:t>
    </dgm:pt>
    <dgm:pt modelId="{842B1144-234B-41D2-9DED-A7163903C385}">
      <dgm:prSet custT="1"/>
      <dgm:spPr>
        <a:solidFill>
          <a:schemeClr val="accent5">
            <a:lumMod val="75000"/>
          </a:schemeClr>
        </a:solidFill>
        <a:ln>
          <a:solidFill>
            <a:schemeClr val="accent5">
              <a:lumMod val="75000"/>
            </a:schemeClr>
          </a:solidFill>
        </a:ln>
      </dgm:spPr>
      <dgm:t>
        <a:bodyPr/>
        <a:lstStyle/>
        <a:p>
          <a:endParaRPr lang="en-US" sz="1800" dirty="0" smtClean="0">
            <a:solidFill>
              <a:schemeClr val="accent2">
                <a:lumMod val="75000"/>
              </a:schemeClr>
            </a:solidFill>
          </a:endParaRPr>
        </a:p>
        <a:p>
          <a:r>
            <a:rPr lang="en-US" sz="2400" b="1" dirty="0" smtClean="0">
              <a:solidFill>
                <a:schemeClr val="bg1"/>
              </a:solidFill>
            </a:rPr>
            <a:t>US</a:t>
          </a:r>
          <a:r>
            <a:rPr lang="en-GB" sz="2400" b="1" dirty="0" smtClean="0">
              <a:solidFill>
                <a:schemeClr val="bg1"/>
              </a:solidFill>
            </a:rPr>
            <a:t>$</a:t>
          </a:r>
          <a:r>
            <a:rPr lang="en-US" sz="2400" b="1" dirty="0" smtClean="0">
              <a:solidFill>
                <a:schemeClr val="bg1"/>
              </a:solidFill>
            </a:rPr>
            <a:t> 1.1 m</a:t>
          </a:r>
        </a:p>
        <a:p>
          <a:r>
            <a:rPr lang="en-US" sz="2400" b="1" dirty="0" smtClean="0">
              <a:solidFill>
                <a:schemeClr val="bg1"/>
              </a:solidFill>
            </a:rPr>
            <a:t>13</a:t>
          </a:r>
          <a:r>
            <a:rPr lang="en-US" sz="2400" dirty="0" smtClean="0">
              <a:solidFill>
                <a:schemeClr val="bg1"/>
              </a:solidFill>
            </a:rPr>
            <a:t> countries</a:t>
          </a:r>
        </a:p>
        <a:p>
          <a:endParaRPr lang="en-US" sz="1800" dirty="0" smtClean="0">
            <a:solidFill>
              <a:schemeClr val="accent1">
                <a:lumMod val="50000"/>
              </a:schemeClr>
            </a:solidFill>
          </a:endParaRPr>
        </a:p>
      </dgm:t>
    </dgm:pt>
    <dgm:pt modelId="{2ED99748-281E-46E5-A3D7-39F445825CC6}" type="parTrans" cxnId="{87607F24-63D0-42B5-8AA4-DEF0544E2ADA}">
      <dgm:prSet/>
      <dgm:spPr/>
      <dgm:t>
        <a:bodyPr/>
        <a:lstStyle/>
        <a:p>
          <a:endParaRPr lang="en-US"/>
        </a:p>
      </dgm:t>
    </dgm:pt>
    <dgm:pt modelId="{FE7CB8B8-57C7-4C06-8176-FFB588D2B8E5}" type="sibTrans" cxnId="{87607F24-63D0-42B5-8AA4-DEF0544E2ADA}">
      <dgm:prSet/>
      <dgm:spPr/>
      <dgm:t>
        <a:bodyPr/>
        <a:lstStyle/>
        <a:p>
          <a:endParaRPr lang="en-US"/>
        </a:p>
      </dgm:t>
    </dgm:pt>
    <dgm:pt modelId="{F2A893B4-66C5-444D-A20D-31A7218C3DD7}">
      <dgm:prSet custT="1"/>
      <dgm:spPr>
        <a:solidFill>
          <a:schemeClr val="accent5">
            <a:lumMod val="40000"/>
            <a:lumOff val="60000"/>
          </a:schemeClr>
        </a:solidFill>
        <a:ln>
          <a:solidFill>
            <a:schemeClr val="accent5">
              <a:lumMod val="20000"/>
              <a:lumOff val="80000"/>
            </a:schemeClr>
          </a:solidFill>
        </a:ln>
      </dgm:spPr>
      <dgm:t>
        <a:bodyPr/>
        <a:lstStyle/>
        <a:p>
          <a:r>
            <a:rPr lang="en-US" sz="2000" b="1" dirty="0" smtClean="0">
              <a:solidFill>
                <a:schemeClr val="tx1"/>
              </a:solidFill>
            </a:rPr>
            <a:t>US</a:t>
          </a:r>
          <a:r>
            <a:rPr lang="en-GB" sz="2000" b="1" dirty="0" smtClean="0">
              <a:solidFill>
                <a:schemeClr val="tx1"/>
              </a:solidFill>
            </a:rPr>
            <a:t>$</a:t>
          </a:r>
          <a:r>
            <a:rPr lang="en-US" sz="2000" b="1" dirty="0" smtClean="0">
              <a:solidFill>
                <a:schemeClr val="tx1"/>
              </a:solidFill>
            </a:rPr>
            <a:t> 2.7 m</a:t>
          </a:r>
        </a:p>
        <a:p>
          <a:r>
            <a:rPr lang="en-US" sz="2000" b="1" dirty="0" smtClean="0">
              <a:solidFill>
                <a:schemeClr val="tx1"/>
              </a:solidFill>
            </a:rPr>
            <a:t>21 countries</a:t>
          </a:r>
        </a:p>
      </dgm:t>
    </dgm:pt>
    <dgm:pt modelId="{7730DFAE-D1B0-429B-A17E-1F7EE361A12B}" type="parTrans" cxnId="{2B277B8A-91AE-4BF4-9643-A032A0A60305}">
      <dgm:prSet/>
      <dgm:spPr/>
      <dgm:t>
        <a:bodyPr/>
        <a:lstStyle/>
        <a:p>
          <a:endParaRPr lang="en-US"/>
        </a:p>
      </dgm:t>
    </dgm:pt>
    <dgm:pt modelId="{5154D144-4C60-48F4-B68C-43ECB394217D}" type="sibTrans" cxnId="{2B277B8A-91AE-4BF4-9643-A032A0A60305}">
      <dgm:prSet/>
      <dgm:spPr/>
      <dgm:t>
        <a:bodyPr/>
        <a:lstStyle/>
        <a:p>
          <a:endParaRPr lang="en-US"/>
        </a:p>
      </dgm:t>
    </dgm:pt>
    <dgm:pt modelId="{54CAB939-041C-4659-9C5C-8B0330B58959}" type="pres">
      <dgm:prSet presAssocID="{BBC72ADE-99B9-4C15-8685-F42CCBABA7AB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4236D9E3-BDB3-44D6-96DD-16D884C3AE54}" type="pres">
      <dgm:prSet presAssocID="{F2A893B4-66C5-444D-A20D-31A7218C3DD7}" presName="Accent3" presStyleCnt="0"/>
      <dgm:spPr/>
    </dgm:pt>
    <dgm:pt modelId="{9D42BCAB-7B78-41C1-BC50-F972B7EEF78E}" type="pres">
      <dgm:prSet presAssocID="{F2A893B4-66C5-444D-A20D-31A7218C3DD7}" presName="Accent" presStyleLbl="node1" presStyleIdx="0" presStyleCnt="3" custScaleX="62220" custScaleY="59199" custLinFactNeighborX="8585" custLinFactNeighborY="13822"/>
      <dgm:spPr/>
    </dgm:pt>
    <dgm:pt modelId="{E64E2E29-4F90-447E-AD40-F6D014CD35BB}" type="pres">
      <dgm:prSet presAssocID="{F2A893B4-66C5-444D-A20D-31A7218C3DD7}" presName="ParentBackground3" presStyleCnt="0"/>
      <dgm:spPr/>
    </dgm:pt>
    <dgm:pt modelId="{386A633C-4626-416D-BE71-659BCF2E0B00}" type="pres">
      <dgm:prSet presAssocID="{F2A893B4-66C5-444D-A20D-31A7218C3DD7}" presName="ParentBackground" presStyleLbl="fgAcc1" presStyleIdx="0" presStyleCnt="3" custScaleX="112895" custScaleY="106885" custLinFactNeighborX="11185" custLinFactNeighborY="13640"/>
      <dgm:spPr/>
      <dgm:t>
        <a:bodyPr/>
        <a:lstStyle/>
        <a:p>
          <a:endParaRPr lang="en-US"/>
        </a:p>
      </dgm:t>
    </dgm:pt>
    <dgm:pt modelId="{3466FECD-2EC3-4120-869A-4D036399AB29}" type="pres">
      <dgm:prSet presAssocID="{F2A893B4-66C5-444D-A20D-31A7218C3DD7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3CFFD1-DB79-4EEA-9D96-02DEE31B18F1}" type="pres">
      <dgm:prSet presAssocID="{842B1144-234B-41D2-9DED-A7163903C385}" presName="Accent2" presStyleCnt="0"/>
      <dgm:spPr/>
    </dgm:pt>
    <dgm:pt modelId="{E062C07B-AF82-426C-8F5A-84FE62190E8C}" type="pres">
      <dgm:prSet presAssocID="{842B1144-234B-41D2-9DED-A7163903C385}" presName="Accent" presStyleLbl="node1" presStyleIdx="1" presStyleCnt="3" custScaleX="79654" custScaleY="77928" custLinFactNeighborX="-4317" custLinFactNeighborY="-1633"/>
      <dgm:spPr>
        <a:solidFill>
          <a:schemeClr val="accent5">
            <a:lumMod val="60000"/>
            <a:lumOff val="40000"/>
          </a:schemeClr>
        </a:solidFill>
        <a:ln>
          <a:solidFill>
            <a:schemeClr val="accent5">
              <a:lumMod val="60000"/>
              <a:lumOff val="40000"/>
            </a:schemeClr>
          </a:solidFill>
        </a:ln>
      </dgm:spPr>
    </dgm:pt>
    <dgm:pt modelId="{12A1282D-A08C-4E6A-AB96-1395669A176D}" type="pres">
      <dgm:prSet presAssocID="{842B1144-234B-41D2-9DED-A7163903C385}" presName="ParentBackground2" presStyleCnt="0"/>
      <dgm:spPr/>
    </dgm:pt>
    <dgm:pt modelId="{C6E6D836-A2F2-44BC-8C31-3546F2174211}" type="pres">
      <dgm:prSet presAssocID="{842B1144-234B-41D2-9DED-A7163903C385}" presName="ParentBackground" presStyleLbl="fgAcc1" presStyleIdx="1" presStyleCnt="3" custScaleX="133677" custScaleY="125817" custLinFactNeighborX="9742" custLinFactNeighborY="667"/>
      <dgm:spPr/>
      <dgm:t>
        <a:bodyPr/>
        <a:lstStyle/>
        <a:p>
          <a:endParaRPr lang="en-US"/>
        </a:p>
      </dgm:t>
    </dgm:pt>
    <dgm:pt modelId="{A0BBA5EB-8198-4F1A-8EB9-B5145A0CFD44}" type="pres">
      <dgm:prSet presAssocID="{842B1144-234B-41D2-9DED-A7163903C385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500F66-2D8D-4D14-B3AB-B7B39342E7AE}" type="pres">
      <dgm:prSet presAssocID="{F1BF267A-0BE9-4222-87F7-391FD875DB8F}" presName="Accent1" presStyleCnt="0"/>
      <dgm:spPr/>
    </dgm:pt>
    <dgm:pt modelId="{E09B48C2-3982-47DC-A899-12538F567575}" type="pres">
      <dgm:prSet presAssocID="{F1BF267A-0BE9-4222-87F7-391FD875DB8F}" presName="Accent" presStyleLbl="node1" presStyleIdx="2" presStyleCnt="3" custScaleX="87136" custScaleY="89797" custLinFactNeighborX="-11889" custLinFactNeighborY="-2084"/>
      <dgm:spPr>
        <a:solidFill>
          <a:schemeClr val="accent5">
            <a:lumMod val="60000"/>
            <a:lumOff val="40000"/>
          </a:schemeClr>
        </a:solidFill>
        <a:ln>
          <a:solidFill>
            <a:schemeClr val="accent5">
              <a:lumMod val="60000"/>
              <a:lumOff val="40000"/>
            </a:schemeClr>
          </a:solidFill>
        </a:ln>
      </dgm:spPr>
    </dgm:pt>
    <dgm:pt modelId="{ED841519-613B-4942-A02B-4AE258DD43AA}" type="pres">
      <dgm:prSet presAssocID="{F1BF267A-0BE9-4222-87F7-391FD875DB8F}" presName="ParentBackground1" presStyleCnt="0"/>
      <dgm:spPr/>
    </dgm:pt>
    <dgm:pt modelId="{30D06CFF-3376-45F9-A3C3-874B0A4EC4BB}" type="pres">
      <dgm:prSet presAssocID="{F1BF267A-0BE9-4222-87F7-391FD875DB8F}" presName="ParentBackground" presStyleLbl="fgAcc1" presStyleIdx="2" presStyleCnt="3" custScaleX="146012" custScaleY="142039" custLinFactNeighborX="-133" custLinFactNeighborY="-3071"/>
      <dgm:spPr/>
      <dgm:t>
        <a:bodyPr/>
        <a:lstStyle/>
        <a:p>
          <a:endParaRPr lang="en-US"/>
        </a:p>
      </dgm:t>
    </dgm:pt>
    <dgm:pt modelId="{BDAC4BAC-EC8F-40BD-B3EB-E6F86BCE4A84}" type="pres">
      <dgm:prSet presAssocID="{F1BF267A-0BE9-4222-87F7-391FD875DB8F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1859575-DCA7-402D-840F-3C8FC68ED7A7}" type="presOf" srcId="{BBC72ADE-99B9-4C15-8685-F42CCBABA7AB}" destId="{54CAB939-041C-4659-9C5C-8B0330B58959}" srcOrd="0" destOrd="0" presId="urn:microsoft.com/office/officeart/2011/layout/CircleProcess"/>
    <dgm:cxn modelId="{AAF77155-AC59-4037-8EF7-B462146229F8}" srcId="{BBC72ADE-99B9-4C15-8685-F42CCBABA7AB}" destId="{F1BF267A-0BE9-4222-87F7-391FD875DB8F}" srcOrd="0" destOrd="0" parTransId="{575B8EEB-2D55-4B6E-A4E2-179FE183AD21}" sibTransId="{797033BE-2E49-4080-A73E-EDB45BEE0CFD}"/>
    <dgm:cxn modelId="{2B277B8A-91AE-4BF4-9643-A032A0A60305}" srcId="{BBC72ADE-99B9-4C15-8685-F42CCBABA7AB}" destId="{F2A893B4-66C5-444D-A20D-31A7218C3DD7}" srcOrd="2" destOrd="0" parTransId="{7730DFAE-D1B0-429B-A17E-1F7EE361A12B}" sibTransId="{5154D144-4C60-48F4-B68C-43ECB394217D}"/>
    <dgm:cxn modelId="{A6DA9372-6CB0-4D1A-ADE5-5EDC5AE7C02C}" type="presOf" srcId="{F1BF267A-0BE9-4222-87F7-391FD875DB8F}" destId="{BDAC4BAC-EC8F-40BD-B3EB-E6F86BCE4A84}" srcOrd="1" destOrd="0" presId="urn:microsoft.com/office/officeart/2011/layout/CircleProcess"/>
    <dgm:cxn modelId="{F4DED8AC-F422-4711-A2ED-35E159845CA6}" type="presOf" srcId="{842B1144-234B-41D2-9DED-A7163903C385}" destId="{A0BBA5EB-8198-4F1A-8EB9-B5145A0CFD44}" srcOrd="1" destOrd="0" presId="urn:microsoft.com/office/officeart/2011/layout/CircleProcess"/>
    <dgm:cxn modelId="{707BBF6C-5120-4B7A-A4BA-0A115745AC54}" type="presOf" srcId="{F1BF267A-0BE9-4222-87F7-391FD875DB8F}" destId="{30D06CFF-3376-45F9-A3C3-874B0A4EC4BB}" srcOrd="0" destOrd="0" presId="urn:microsoft.com/office/officeart/2011/layout/CircleProcess"/>
    <dgm:cxn modelId="{DCE3FAFA-FCC7-4835-AD24-39053501B541}" type="presOf" srcId="{F2A893B4-66C5-444D-A20D-31A7218C3DD7}" destId="{3466FECD-2EC3-4120-869A-4D036399AB29}" srcOrd="1" destOrd="0" presId="urn:microsoft.com/office/officeart/2011/layout/CircleProcess"/>
    <dgm:cxn modelId="{87607F24-63D0-42B5-8AA4-DEF0544E2ADA}" srcId="{BBC72ADE-99B9-4C15-8685-F42CCBABA7AB}" destId="{842B1144-234B-41D2-9DED-A7163903C385}" srcOrd="1" destOrd="0" parTransId="{2ED99748-281E-46E5-A3D7-39F445825CC6}" sibTransId="{FE7CB8B8-57C7-4C06-8176-FFB588D2B8E5}"/>
    <dgm:cxn modelId="{CF4E7DD2-74AC-41F8-B394-ED8427104D80}" type="presOf" srcId="{F2A893B4-66C5-444D-A20D-31A7218C3DD7}" destId="{386A633C-4626-416D-BE71-659BCF2E0B00}" srcOrd="0" destOrd="0" presId="urn:microsoft.com/office/officeart/2011/layout/CircleProcess"/>
    <dgm:cxn modelId="{050D235D-DA7F-4493-81AA-58A4EBCCD1CD}" type="presOf" srcId="{842B1144-234B-41D2-9DED-A7163903C385}" destId="{C6E6D836-A2F2-44BC-8C31-3546F2174211}" srcOrd="0" destOrd="0" presId="urn:microsoft.com/office/officeart/2011/layout/CircleProcess"/>
    <dgm:cxn modelId="{DA4C7CCC-D6A5-4E5E-B15B-AA3EB50CCEBC}" type="presParOf" srcId="{54CAB939-041C-4659-9C5C-8B0330B58959}" destId="{4236D9E3-BDB3-44D6-96DD-16D884C3AE54}" srcOrd="0" destOrd="0" presId="urn:microsoft.com/office/officeart/2011/layout/CircleProcess"/>
    <dgm:cxn modelId="{52B6D696-57A6-4622-8E09-784635A0E2B9}" type="presParOf" srcId="{4236D9E3-BDB3-44D6-96DD-16D884C3AE54}" destId="{9D42BCAB-7B78-41C1-BC50-F972B7EEF78E}" srcOrd="0" destOrd="0" presId="urn:microsoft.com/office/officeart/2011/layout/CircleProcess"/>
    <dgm:cxn modelId="{B47FE6EA-6F8E-467F-8C4C-33C08FF45F64}" type="presParOf" srcId="{54CAB939-041C-4659-9C5C-8B0330B58959}" destId="{E64E2E29-4F90-447E-AD40-F6D014CD35BB}" srcOrd="1" destOrd="0" presId="urn:microsoft.com/office/officeart/2011/layout/CircleProcess"/>
    <dgm:cxn modelId="{3CB51ABF-78C3-4BFE-A79A-18F7557706A1}" type="presParOf" srcId="{E64E2E29-4F90-447E-AD40-F6D014CD35BB}" destId="{386A633C-4626-416D-BE71-659BCF2E0B00}" srcOrd="0" destOrd="0" presId="urn:microsoft.com/office/officeart/2011/layout/CircleProcess"/>
    <dgm:cxn modelId="{36C27A4E-D8FC-49CA-9AAD-D60F1BC87A12}" type="presParOf" srcId="{54CAB939-041C-4659-9C5C-8B0330B58959}" destId="{3466FECD-2EC3-4120-869A-4D036399AB29}" srcOrd="2" destOrd="0" presId="urn:microsoft.com/office/officeart/2011/layout/CircleProcess"/>
    <dgm:cxn modelId="{A699BBD0-0F09-4819-B10D-31B296FB92EB}" type="presParOf" srcId="{54CAB939-041C-4659-9C5C-8B0330B58959}" destId="{FE3CFFD1-DB79-4EEA-9D96-02DEE31B18F1}" srcOrd="3" destOrd="0" presId="urn:microsoft.com/office/officeart/2011/layout/CircleProcess"/>
    <dgm:cxn modelId="{5B9A4E2F-487C-4687-8600-D08C559499C8}" type="presParOf" srcId="{FE3CFFD1-DB79-4EEA-9D96-02DEE31B18F1}" destId="{E062C07B-AF82-426C-8F5A-84FE62190E8C}" srcOrd="0" destOrd="0" presId="urn:microsoft.com/office/officeart/2011/layout/CircleProcess"/>
    <dgm:cxn modelId="{A9670F2D-F7ED-4EF6-BAF8-14DAF3396102}" type="presParOf" srcId="{54CAB939-041C-4659-9C5C-8B0330B58959}" destId="{12A1282D-A08C-4E6A-AB96-1395669A176D}" srcOrd="4" destOrd="0" presId="urn:microsoft.com/office/officeart/2011/layout/CircleProcess"/>
    <dgm:cxn modelId="{A8CB327F-D626-4851-9152-60AC1964E4FF}" type="presParOf" srcId="{12A1282D-A08C-4E6A-AB96-1395669A176D}" destId="{C6E6D836-A2F2-44BC-8C31-3546F2174211}" srcOrd="0" destOrd="0" presId="urn:microsoft.com/office/officeart/2011/layout/CircleProcess"/>
    <dgm:cxn modelId="{6FB14BE5-5E15-4322-84EC-A39401EA93D5}" type="presParOf" srcId="{54CAB939-041C-4659-9C5C-8B0330B58959}" destId="{A0BBA5EB-8198-4F1A-8EB9-B5145A0CFD44}" srcOrd="5" destOrd="0" presId="urn:microsoft.com/office/officeart/2011/layout/CircleProcess"/>
    <dgm:cxn modelId="{DC008D09-3346-4CD4-A4F3-7E152547CD2D}" type="presParOf" srcId="{54CAB939-041C-4659-9C5C-8B0330B58959}" destId="{56500F66-2D8D-4D14-B3AB-B7B39342E7AE}" srcOrd="6" destOrd="0" presId="urn:microsoft.com/office/officeart/2011/layout/CircleProcess"/>
    <dgm:cxn modelId="{132C8F9D-FF7B-455F-A067-8A2D243AE2F0}" type="presParOf" srcId="{56500F66-2D8D-4D14-B3AB-B7B39342E7AE}" destId="{E09B48C2-3982-47DC-A899-12538F567575}" srcOrd="0" destOrd="0" presId="urn:microsoft.com/office/officeart/2011/layout/CircleProcess"/>
    <dgm:cxn modelId="{E55A4F9A-A9C2-49E5-9957-E43457759E18}" type="presParOf" srcId="{54CAB939-041C-4659-9C5C-8B0330B58959}" destId="{ED841519-613B-4942-A02B-4AE258DD43AA}" srcOrd="7" destOrd="0" presId="urn:microsoft.com/office/officeart/2011/layout/CircleProcess"/>
    <dgm:cxn modelId="{7FFAF4DF-2167-489A-9003-47FA8C342280}" type="presParOf" srcId="{ED841519-613B-4942-A02B-4AE258DD43AA}" destId="{30D06CFF-3376-45F9-A3C3-874B0A4EC4BB}" srcOrd="0" destOrd="0" presId="urn:microsoft.com/office/officeart/2011/layout/CircleProcess"/>
    <dgm:cxn modelId="{C666AD3C-6F65-4D75-8091-D0A21B7F229B}" type="presParOf" srcId="{54CAB939-041C-4659-9C5C-8B0330B58959}" destId="{BDAC4BAC-EC8F-40BD-B3EB-E6F86BCE4A84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06E5605-D245-47AE-9E59-7EFF511D92F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C50CF0AB-4F3E-4B4E-A082-DB0EDCD124D6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Start SNA: 	</a:t>
          </a:r>
          <a:r>
            <a:rPr lang="en-US" sz="1600" dirty="0" smtClean="0">
              <a:solidFill>
                <a:schemeClr val="tx1"/>
              </a:solidFill>
            </a:rPr>
            <a:t>US$ 19,995,981  			14 </a:t>
          </a:r>
          <a:r>
            <a:rPr lang="en-US" sz="1600" b="0" dirty="0" smtClean="0">
              <a:solidFill>
                <a:schemeClr val="tx1"/>
              </a:solidFill>
            </a:rPr>
            <a:t>October 2011 </a:t>
          </a:r>
          <a:endParaRPr lang="fr-CH" sz="1600" b="0" dirty="0">
            <a:solidFill>
              <a:schemeClr val="tx1"/>
            </a:solidFill>
          </a:endParaRPr>
        </a:p>
      </dgm:t>
    </dgm:pt>
    <dgm:pt modelId="{3CED810C-4DA8-4ABF-A309-2941ACCEB5B0}" type="parTrans" cxnId="{13EEA32D-22E3-423D-A560-347691D3931F}">
      <dgm:prSet/>
      <dgm:spPr/>
      <dgm:t>
        <a:bodyPr/>
        <a:lstStyle/>
        <a:p>
          <a:endParaRPr lang="fr-CH" sz="1600"/>
        </a:p>
      </dgm:t>
    </dgm:pt>
    <dgm:pt modelId="{3B57A18F-8E3E-4288-959A-D7CA8CB8DC64}" type="sibTrans" cxnId="{13EEA32D-22E3-423D-A560-347691D3931F}">
      <dgm:prSet/>
      <dgm:spPr/>
      <dgm:t>
        <a:bodyPr/>
        <a:lstStyle/>
        <a:p>
          <a:endParaRPr lang="fr-CH" sz="1600"/>
        </a:p>
      </dgm:t>
    </dgm:pt>
    <dgm:pt modelId="{5A89640C-4978-48E4-B352-B87ED1FBC1B2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Revision 1:      </a:t>
          </a:r>
          <a:r>
            <a:rPr lang="en-US" sz="1600" dirty="0" smtClean="0">
              <a:solidFill>
                <a:schemeClr val="tx1"/>
              </a:solidFill>
            </a:rPr>
            <a:t>	US$ 1,440,565 		Inter-sessional decision, 25 June 2012</a:t>
          </a:r>
          <a:endParaRPr lang="fr-CH" sz="1600" dirty="0">
            <a:solidFill>
              <a:schemeClr val="tx1"/>
            </a:solidFill>
          </a:endParaRPr>
        </a:p>
      </dgm:t>
    </dgm:pt>
    <dgm:pt modelId="{C70BF21F-C8E8-4637-9AA5-0A0A82A5448B}" type="parTrans" cxnId="{E6EEC391-6C0D-4D2D-A7F5-971D461BD1C9}">
      <dgm:prSet/>
      <dgm:spPr/>
      <dgm:t>
        <a:bodyPr/>
        <a:lstStyle/>
        <a:p>
          <a:endParaRPr lang="fr-CH" sz="1600"/>
        </a:p>
      </dgm:t>
    </dgm:pt>
    <dgm:pt modelId="{BF43ACB2-7AA8-46E9-B53D-9D50D3E09BE4}" type="sibTrans" cxnId="{E6EEC391-6C0D-4D2D-A7F5-971D461BD1C9}">
      <dgm:prSet/>
      <dgm:spPr/>
      <dgm:t>
        <a:bodyPr/>
        <a:lstStyle/>
        <a:p>
          <a:endParaRPr lang="fr-CH" sz="1600"/>
        </a:p>
      </dgm:t>
    </dgm:pt>
    <dgm:pt modelId="{4E626C1A-D470-45BC-9FE2-8DC7A6A7F864}">
      <dgm:prSet phldrT="[Text]"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Revision 2:   </a:t>
          </a:r>
          <a:r>
            <a:rPr lang="en-US" sz="1600" dirty="0" smtClean="0">
              <a:solidFill>
                <a:schemeClr val="tx1"/>
              </a:solidFill>
            </a:rPr>
            <a:t>	 US$ 47,578,767 			PB9, 26-27 October 2012</a:t>
          </a:r>
          <a:endParaRPr lang="fr-CH" sz="1600" dirty="0">
            <a:solidFill>
              <a:schemeClr val="tx1"/>
            </a:solidFill>
          </a:endParaRPr>
        </a:p>
      </dgm:t>
    </dgm:pt>
    <dgm:pt modelId="{D3D9EAA6-DD60-4273-9C0D-E14EB165040F}" type="parTrans" cxnId="{77770FD8-2FDE-40F4-9539-4003AD9BDD92}">
      <dgm:prSet/>
      <dgm:spPr/>
      <dgm:t>
        <a:bodyPr/>
        <a:lstStyle/>
        <a:p>
          <a:endParaRPr lang="fr-CH" sz="1600"/>
        </a:p>
      </dgm:t>
    </dgm:pt>
    <dgm:pt modelId="{F80C3307-EDED-4983-BAC1-94244DD34568}" type="sibTrans" cxnId="{77770FD8-2FDE-40F4-9539-4003AD9BDD92}">
      <dgm:prSet/>
      <dgm:spPr/>
      <dgm:t>
        <a:bodyPr/>
        <a:lstStyle/>
        <a:p>
          <a:endParaRPr lang="fr-CH" sz="1600"/>
        </a:p>
      </dgm:t>
    </dgm:pt>
    <dgm:pt modelId="{C88D6F6A-CECF-48E2-938A-2AF4B9A7CE6A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Revision 3: </a:t>
          </a:r>
          <a:r>
            <a:rPr lang="en-US" sz="1600" dirty="0" smtClean="0">
              <a:solidFill>
                <a:schemeClr val="tx1"/>
              </a:solidFill>
            </a:rPr>
            <a:t>	US$ 4,380,000			PB10, 26-27 June 2013   </a:t>
          </a:r>
          <a:endParaRPr lang="fr-CH" sz="1600" dirty="0">
            <a:solidFill>
              <a:schemeClr val="tx1"/>
            </a:solidFill>
          </a:endParaRPr>
        </a:p>
      </dgm:t>
    </dgm:pt>
    <dgm:pt modelId="{51985595-27CC-4359-A0BC-8BEEEE2BD693}" type="parTrans" cxnId="{A25653BB-FA75-4AB4-9DD4-3E087B95BA70}">
      <dgm:prSet/>
      <dgm:spPr/>
      <dgm:t>
        <a:bodyPr/>
        <a:lstStyle/>
        <a:p>
          <a:endParaRPr lang="fr-CH" sz="1600"/>
        </a:p>
      </dgm:t>
    </dgm:pt>
    <dgm:pt modelId="{C1D18AF7-68ED-486C-99EE-B10366DAA1E1}" type="sibTrans" cxnId="{A25653BB-FA75-4AB4-9DD4-3E087B95BA70}">
      <dgm:prSet/>
      <dgm:spPr/>
      <dgm:t>
        <a:bodyPr/>
        <a:lstStyle/>
        <a:p>
          <a:endParaRPr lang="fr-CH" sz="1600"/>
        </a:p>
      </dgm:t>
    </dgm:pt>
    <dgm:pt modelId="{F96E5A97-957C-4961-990C-132268ABA027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Revision 4: </a:t>
          </a:r>
          <a:r>
            <a:rPr lang="en-US" sz="1600" dirty="0" smtClean="0">
              <a:solidFill>
                <a:schemeClr val="tx1"/>
              </a:solidFill>
            </a:rPr>
            <a:t>	US$ 24,725,978			PB11, 9-10 December 2013</a:t>
          </a:r>
          <a:endParaRPr lang="fr-CH" sz="1600" dirty="0">
            <a:solidFill>
              <a:schemeClr val="tx1"/>
            </a:solidFill>
          </a:endParaRPr>
        </a:p>
      </dgm:t>
    </dgm:pt>
    <dgm:pt modelId="{F402C662-8481-4CD9-84DF-7BE0D255C848}" type="parTrans" cxnId="{7C476C42-2EBB-49A3-85C3-46089E4421AA}">
      <dgm:prSet/>
      <dgm:spPr/>
      <dgm:t>
        <a:bodyPr/>
        <a:lstStyle/>
        <a:p>
          <a:endParaRPr lang="fr-CH" sz="1600"/>
        </a:p>
      </dgm:t>
    </dgm:pt>
    <dgm:pt modelId="{7D53993A-D6D4-4E55-B563-0F3F578E20EF}" type="sibTrans" cxnId="{7C476C42-2EBB-49A3-85C3-46089E4421AA}">
      <dgm:prSet/>
      <dgm:spPr/>
      <dgm:t>
        <a:bodyPr/>
        <a:lstStyle/>
        <a:p>
          <a:endParaRPr lang="fr-CH" sz="1600"/>
        </a:p>
      </dgm:t>
    </dgm:pt>
    <dgm:pt modelId="{4760D6FB-1268-4867-BD37-5B3897DEDA4E}" type="pres">
      <dgm:prSet presAssocID="{106E5605-D245-47AE-9E59-7EFF511D92F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CH"/>
        </a:p>
      </dgm:t>
    </dgm:pt>
    <dgm:pt modelId="{C644F356-3D57-46ED-B487-0F9DAB3B97D1}" type="pres">
      <dgm:prSet presAssocID="{C50CF0AB-4F3E-4B4E-A082-DB0EDCD124D6}" presName="parentLin" presStyleCnt="0"/>
      <dgm:spPr/>
    </dgm:pt>
    <dgm:pt modelId="{4B334F89-6306-448E-9BAA-6619B2934551}" type="pres">
      <dgm:prSet presAssocID="{C50CF0AB-4F3E-4B4E-A082-DB0EDCD124D6}" presName="parentLeftMargin" presStyleLbl="node1" presStyleIdx="0" presStyleCnt="5"/>
      <dgm:spPr/>
      <dgm:t>
        <a:bodyPr/>
        <a:lstStyle/>
        <a:p>
          <a:endParaRPr lang="fr-CH"/>
        </a:p>
      </dgm:t>
    </dgm:pt>
    <dgm:pt modelId="{5B30730B-70E4-4B3C-AFA2-602544A3309F}" type="pres">
      <dgm:prSet presAssocID="{C50CF0AB-4F3E-4B4E-A082-DB0EDCD124D6}" presName="parentText" presStyleLbl="node1" presStyleIdx="0" presStyleCnt="5" custScaleX="131264" custScaleY="58170" custLinFactNeighborX="-10515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D7B5576A-6658-4DE0-811E-37981010AD63}" type="pres">
      <dgm:prSet presAssocID="{C50CF0AB-4F3E-4B4E-A082-DB0EDCD124D6}" presName="negativeSpace" presStyleCnt="0"/>
      <dgm:spPr/>
    </dgm:pt>
    <dgm:pt modelId="{3913F64D-AC5B-4128-A1E6-5B093D1F51CE}" type="pres">
      <dgm:prSet presAssocID="{C50CF0AB-4F3E-4B4E-A082-DB0EDCD124D6}" presName="childText" presStyleLbl="conFgAcc1" presStyleIdx="0" presStyleCnt="5" custScaleX="94495" custScaleY="77186" custLinFactNeighborX="3670" custLinFactNeighborY="-20230">
        <dgm:presLayoutVars>
          <dgm:bulletEnabled val="1"/>
        </dgm:presLayoutVars>
      </dgm:prSet>
      <dgm:spPr/>
    </dgm:pt>
    <dgm:pt modelId="{342F30D2-D6FD-4B10-AAA2-DDFA6A28D733}" type="pres">
      <dgm:prSet presAssocID="{3B57A18F-8E3E-4288-959A-D7CA8CB8DC64}" presName="spaceBetweenRectangles" presStyleCnt="0"/>
      <dgm:spPr/>
    </dgm:pt>
    <dgm:pt modelId="{DECAE1EA-16F8-453C-9020-98B488850574}" type="pres">
      <dgm:prSet presAssocID="{5A89640C-4978-48E4-B352-B87ED1FBC1B2}" presName="parentLin" presStyleCnt="0"/>
      <dgm:spPr/>
    </dgm:pt>
    <dgm:pt modelId="{F8C63330-7377-4C97-A24D-7535A210EC10}" type="pres">
      <dgm:prSet presAssocID="{5A89640C-4978-48E4-B352-B87ED1FBC1B2}" presName="parentLeftMargin" presStyleLbl="node1" presStyleIdx="0" presStyleCnt="5"/>
      <dgm:spPr/>
      <dgm:t>
        <a:bodyPr/>
        <a:lstStyle/>
        <a:p>
          <a:endParaRPr lang="fr-CH"/>
        </a:p>
      </dgm:t>
    </dgm:pt>
    <dgm:pt modelId="{30C87CCF-EE68-4E21-9AE8-10286CD8DEFB}" type="pres">
      <dgm:prSet presAssocID="{5A89640C-4978-48E4-B352-B87ED1FBC1B2}" presName="parentText" presStyleLbl="node1" presStyleIdx="1" presStyleCnt="5" custScaleX="130187" custScaleY="61482" custLinFactNeighborX="-8755" custLinFactNeighborY="-13547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92A23852-FF8B-49ED-B6BD-F4F33E2540CA}" type="pres">
      <dgm:prSet presAssocID="{5A89640C-4978-48E4-B352-B87ED1FBC1B2}" presName="negativeSpace" presStyleCnt="0"/>
      <dgm:spPr/>
    </dgm:pt>
    <dgm:pt modelId="{1CAFA886-C5A4-44D2-AD15-8949F264722A}" type="pres">
      <dgm:prSet presAssocID="{5A89640C-4978-48E4-B352-B87ED1FBC1B2}" presName="childText" presStyleLbl="conFgAcc1" presStyleIdx="1" presStyleCnt="5" custScaleX="94495" custScaleY="75225" custLinFactNeighborX="3646" custLinFactNeighborY="-95534">
        <dgm:presLayoutVars>
          <dgm:bulletEnabled val="1"/>
        </dgm:presLayoutVars>
      </dgm:prSet>
      <dgm:spPr/>
    </dgm:pt>
    <dgm:pt modelId="{860D1E78-EF92-4522-AD6D-6A291E5E3AEC}" type="pres">
      <dgm:prSet presAssocID="{BF43ACB2-7AA8-46E9-B53D-9D50D3E09BE4}" presName="spaceBetweenRectangles" presStyleCnt="0"/>
      <dgm:spPr/>
    </dgm:pt>
    <dgm:pt modelId="{37F54E5E-392A-448F-B6F3-65092C82A413}" type="pres">
      <dgm:prSet presAssocID="{4E626C1A-D470-45BC-9FE2-8DC7A6A7F864}" presName="parentLin" presStyleCnt="0"/>
      <dgm:spPr/>
    </dgm:pt>
    <dgm:pt modelId="{7AC0A961-DC7D-48C8-910C-6CF906144DA1}" type="pres">
      <dgm:prSet presAssocID="{4E626C1A-D470-45BC-9FE2-8DC7A6A7F864}" presName="parentLeftMargin" presStyleLbl="node1" presStyleIdx="1" presStyleCnt="5"/>
      <dgm:spPr/>
      <dgm:t>
        <a:bodyPr/>
        <a:lstStyle/>
        <a:p>
          <a:endParaRPr lang="fr-CH"/>
        </a:p>
      </dgm:t>
    </dgm:pt>
    <dgm:pt modelId="{C87503BC-C4AA-4461-9818-CFA922A254AA}" type="pres">
      <dgm:prSet presAssocID="{4E626C1A-D470-45BC-9FE2-8DC7A6A7F864}" presName="parentText" presStyleLbl="node1" presStyleIdx="2" presStyleCnt="5" custScaleX="131264" custScaleY="66103" custLinFactNeighborX="-11019" custLinFactNeighborY="-18161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69D82552-39E5-4B7B-8A1F-8BAB2BF7A5AF}" type="pres">
      <dgm:prSet presAssocID="{4E626C1A-D470-45BC-9FE2-8DC7A6A7F864}" presName="negativeSpace" presStyleCnt="0"/>
      <dgm:spPr/>
    </dgm:pt>
    <dgm:pt modelId="{C2D9B4F0-B674-4264-B065-9EFF0566537D}" type="pres">
      <dgm:prSet presAssocID="{4E626C1A-D470-45BC-9FE2-8DC7A6A7F864}" presName="childText" presStyleLbl="conFgAcc1" presStyleIdx="2" presStyleCnt="5" custScaleX="94495" custScaleY="80900" custLinFactY="-4181" custLinFactNeighborX="3644" custLinFactNeighborY="-100000">
        <dgm:presLayoutVars>
          <dgm:bulletEnabled val="1"/>
        </dgm:presLayoutVars>
      </dgm:prSet>
      <dgm:spPr/>
    </dgm:pt>
    <dgm:pt modelId="{AA69CEB8-A97B-49F3-AC46-318DA54B852E}" type="pres">
      <dgm:prSet presAssocID="{F80C3307-EDED-4983-BAC1-94244DD34568}" presName="spaceBetweenRectangles" presStyleCnt="0"/>
      <dgm:spPr/>
    </dgm:pt>
    <dgm:pt modelId="{06ADBC94-F5B2-4626-A54D-55C7B9DA245E}" type="pres">
      <dgm:prSet presAssocID="{C88D6F6A-CECF-48E2-938A-2AF4B9A7CE6A}" presName="parentLin" presStyleCnt="0"/>
      <dgm:spPr/>
    </dgm:pt>
    <dgm:pt modelId="{1C0C7700-419A-4463-9F86-8E384B2C2AB7}" type="pres">
      <dgm:prSet presAssocID="{C88D6F6A-CECF-48E2-938A-2AF4B9A7CE6A}" presName="parentLeftMargin" presStyleLbl="node1" presStyleIdx="2" presStyleCnt="5"/>
      <dgm:spPr/>
      <dgm:t>
        <a:bodyPr/>
        <a:lstStyle/>
        <a:p>
          <a:endParaRPr lang="fr-CH"/>
        </a:p>
      </dgm:t>
    </dgm:pt>
    <dgm:pt modelId="{E6085455-82A9-4270-A6B8-6F85A37FE492}" type="pres">
      <dgm:prSet presAssocID="{C88D6F6A-CECF-48E2-938A-2AF4B9A7CE6A}" presName="parentText" presStyleLbl="node1" presStyleIdx="3" presStyleCnt="5" custScaleX="131264" custScaleY="57857" custLinFactNeighborX="-12673" custLinFactNeighborY="-24819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74FDAAC8-B112-47BD-9693-DA99D81ED329}" type="pres">
      <dgm:prSet presAssocID="{C88D6F6A-CECF-48E2-938A-2AF4B9A7CE6A}" presName="negativeSpace" presStyleCnt="0"/>
      <dgm:spPr/>
    </dgm:pt>
    <dgm:pt modelId="{B279E168-2514-4918-9453-AA523E95D758}" type="pres">
      <dgm:prSet presAssocID="{C88D6F6A-CECF-48E2-938A-2AF4B9A7CE6A}" presName="childText" presStyleLbl="conFgAcc1" presStyleIdx="3" presStyleCnt="5" custScaleX="94495" custScaleY="71517" custLinFactY="-11980" custLinFactNeighborX="3562" custLinFactNeighborY="-100000">
        <dgm:presLayoutVars>
          <dgm:bulletEnabled val="1"/>
        </dgm:presLayoutVars>
      </dgm:prSet>
      <dgm:spPr/>
    </dgm:pt>
    <dgm:pt modelId="{DAF298F8-833A-479E-BBEE-01CED3B1F607}" type="pres">
      <dgm:prSet presAssocID="{C1D18AF7-68ED-486C-99EE-B10366DAA1E1}" presName="spaceBetweenRectangles" presStyleCnt="0"/>
      <dgm:spPr/>
    </dgm:pt>
    <dgm:pt modelId="{2F720AEB-5847-4596-B90B-C9993CC296FC}" type="pres">
      <dgm:prSet presAssocID="{F96E5A97-957C-4961-990C-132268ABA027}" presName="parentLin" presStyleCnt="0"/>
      <dgm:spPr/>
    </dgm:pt>
    <dgm:pt modelId="{B1B3D970-17A5-4EF6-9BF0-7362E208FF68}" type="pres">
      <dgm:prSet presAssocID="{F96E5A97-957C-4961-990C-132268ABA027}" presName="parentLeftMargin" presStyleLbl="node1" presStyleIdx="3" presStyleCnt="5"/>
      <dgm:spPr/>
      <dgm:t>
        <a:bodyPr/>
        <a:lstStyle/>
        <a:p>
          <a:endParaRPr lang="fr-CH"/>
        </a:p>
      </dgm:t>
    </dgm:pt>
    <dgm:pt modelId="{96FCB1A2-95D5-4487-854B-A7494FC6B45D}" type="pres">
      <dgm:prSet presAssocID="{F96E5A97-957C-4961-990C-132268ABA027}" presName="parentText" presStyleLbl="node1" presStyleIdx="4" presStyleCnt="5" custScaleX="130428" custScaleY="57619" custLinFactNeighborX="-7907" custLinFactNeighborY="-29140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2C2C1ABB-BFF0-4760-99B6-9B4149D2F83B}" type="pres">
      <dgm:prSet presAssocID="{F96E5A97-957C-4961-990C-132268ABA027}" presName="negativeSpace" presStyleCnt="0"/>
      <dgm:spPr/>
    </dgm:pt>
    <dgm:pt modelId="{6F0242D3-1999-4D7A-AA5F-6D24BACE1E3E}" type="pres">
      <dgm:prSet presAssocID="{F96E5A97-957C-4961-990C-132268ABA027}" presName="childText" presStyleLbl="conFgAcc1" presStyleIdx="4" presStyleCnt="5" custScaleX="94495" custScaleY="62053" custLinFactNeighborX="3687" custLinFactNeighborY="-54113">
        <dgm:presLayoutVars>
          <dgm:bulletEnabled val="1"/>
        </dgm:presLayoutVars>
      </dgm:prSet>
      <dgm:spPr/>
    </dgm:pt>
  </dgm:ptLst>
  <dgm:cxnLst>
    <dgm:cxn modelId="{E6EEC391-6C0D-4D2D-A7F5-971D461BD1C9}" srcId="{106E5605-D245-47AE-9E59-7EFF511D92F0}" destId="{5A89640C-4978-48E4-B352-B87ED1FBC1B2}" srcOrd="1" destOrd="0" parTransId="{C70BF21F-C8E8-4637-9AA5-0A0A82A5448B}" sibTransId="{BF43ACB2-7AA8-46E9-B53D-9D50D3E09BE4}"/>
    <dgm:cxn modelId="{21B7A409-20AC-40D0-BA82-08ACC13C85E1}" type="presOf" srcId="{C50CF0AB-4F3E-4B4E-A082-DB0EDCD124D6}" destId="{5B30730B-70E4-4B3C-AFA2-602544A3309F}" srcOrd="1" destOrd="0" presId="urn:microsoft.com/office/officeart/2005/8/layout/list1"/>
    <dgm:cxn modelId="{B18ED8C4-E819-4C6F-B27D-5ED94197B529}" type="presOf" srcId="{4E626C1A-D470-45BC-9FE2-8DC7A6A7F864}" destId="{7AC0A961-DC7D-48C8-910C-6CF906144DA1}" srcOrd="0" destOrd="0" presId="urn:microsoft.com/office/officeart/2005/8/layout/list1"/>
    <dgm:cxn modelId="{68C3F269-2D80-47D3-AE18-3DB2AF2B25CB}" type="presOf" srcId="{C88D6F6A-CECF-48E2-938A-2AF4B9A7CE6A}" destId="{1C0C7700-419A-4463-9F86-8E384B2C2AB7}" srcOrd="0" destOrd="0" presId="urn:microsoft.com/office/officeart/2005/8/layout/list1"/>
    <dgm:cxn modelId="{BB48CD60-9719-4B45-84FC-08E6A4B17C53}" type="presOf" srcId="{5A89640C-4978-48E4-B352-B87ED1FBC1B2}" destId="{F8C63330-7377-4C97-A24D-7535A210EC10}" srcOrd="0" destOrd="0" presId="urn:microsoft.com/office/officeart/2005/8/layout/list1"/>
    <dgm:cxn modelId="{6A993B27-4D8C-41B6-ADDA-10D3E38133CB}" type="presOf" srcId="{5A89640C-4978-48E4-B352-B87ED1FBC1B2}" destId="{30C87CCF-EE68-4E21-9AE8-10286CD8DEFB}" srcOrd="1" destOrd="0" presId="urn:microsoft.com/office/officeart/2005/8/layout/list1"/>
    <dgm:cxn modelId="{77770FD8-2FDE-40F4-9539-4003AD9BDD92}" srcId="{106E5605-D245-47AE-9E59-7EFF511D92F0}" destId="{4E626C1A-D470-45BC-9FE2-8DC7A6A7F864}" srcOrd="2" destOrd="0" parTransId="{D3D9EAA6-DD60-4273-9C0D-E14EB165040F}" sibTransId="{F80C3307-EDED-4983-BAC1-94244DD34568}"/>
    <dgm:cxn modelId="{01B7ECCE-A472-4F32-88DD-3AA34DC82913}" type="presOf" srcId="{F96E5A97-957C-4961-990C-132268ABA027}" destId="{96FCB1A2-95D5-4487-854B-A7494FC6B45D}" srcOrd="1" destOrd="0" presId="urn:microsoft.com/office/officeart/2005/8/layout/list1"/>
    <dgm:cxn modelId="{1AA503AB-5DEC-4B3F-BF06-3106AF4A9215}" type="presOf" srcId="{C88D6F6A-CECF-48E2-938A-2AF4B9A7CE6A}" destId="{E6085455-82A9-4270-A6B8-6F85A37FE492}" srcOrd="1" destOrd="0" presId="urn:microsoft.com/office/officeart/2005/8/layout/list1"/>
    <dgm:cxn modelId="{7CE9916A-E5FF-479E-9165-08565B848954}" type="presOf" srcId="{C50CF0AB-4F3E-4B4E-A082-DB0EDCD124D6}" destId="{4B334F89-6306-448E-9BAA-6619B2934551}" srcOrd="0" destOrd="0" presId="urn:microsoft.com/office/officeart/2005/8/layout/list1"/>
    <dgm:cxn modelId="{2440F35C-7EED-47B8-BF8D-6FB14C2DD834}" type="presOf" srcId="{F96E5A97-957C-4961-990C-132268ABA027}" destId="{B1B3D970-17A5-4EF6-9BF0-7362E208FF68}" srcOrd="0" destOrd="0" presId="urn:microsoft.com/office/officeart/2005/8/layout/list1"/>
    <dgm:cxn modelId="{7C476C42-2EBB-49A3-85C3-46089E4421AA}" srcId="{106E5605-D245-47AE-9E59-7EFF511D92F0}" destId="{F96E5A97-957C-4961-990C-132268ABA027}" srcOrd="4" destOrd="0" parTransId="{F402C662-8481-4CD9-84DF-7BE0D255C848}" sibTransId="{7D53993A-D6D4-4E55-B563-0F3F578E20EF}"/>
    <dgm:cxn modelId="{D9659DD9-2783-4CC5-BDB0-6011E4723395}" type="presOf" srcId="{4E626C1A-D470-45BC-9FE2-8DC7A6A7F864}" destId="{C87503BC-C4AA-4461-9818-CFA922A254AA}" srcOrd="1" destOrd="0" presId="urn:microsoft.com/office/officeart/2005/8/layout/list1"/>
    <dgm:cxn modelId="{C43A14DC-4B47-4E47-A610-F83A3631F3BF}" type="presOf" srcId="{106E5605-D245-47AE-9E59-7EFF511D92F0}" destId="{4760D6FB-1268-4867-BD37-5B3897DEDA4E}" srcOrd="0" destOrd="0" presId="urn:microsoft.com/office/officeart/2005/8/layout/list1"/>
    <dgm:cxn modelId="{A25653BB-FA75-4AB4-9DD4-3E087B95BA70}" srcId="{106E5605-D245-47AE-9E59-7EFF511D92F0}" destId="{C88D6F6A-CECF-48E2-938A-2AF4B9A7CE6A}" srcOrd="3" destOrd="0" parTransId="{51985595-27CC-4359-A0BC-8BEEEE2BD693}" sibTransId="{C1D18AF7-68ED-486C-99EE-B10366DAA1E1}"/>
    <dgm:cxn modelId="{13EEA32D-22E3-423D-A560-347691D3931F}" srcId="{106E5605-D245-47AE-9E59-7EFF511D92F0}" destId="{C50CF0AB-4F3E-4B4E-A082-DB0EDCD124D6}" srcOrd="0" destOrd="0" parTransId="{3CED810C-4DA8-4ABF-A309-2941ACCEB5B0}" sibTransId="{3B57A18F-8E3E-4288-959A-D7CA8CB8DC64}"/>
    <dgm:cxn modelId="{61605DA9-841A-405B-8714-B1AEF0E2A4B6}" type="presParOf" srcId="{4760D6FB-1268-4867-BD37-5B3897DEDA4E}" destId="{C644F356-3D57-46ED-B487-0F9DAB3B97D1}" srcOrd="0" destOrd="0" presId="urn:microsoft.com/office/officeart/2005/8/layout/list1"/>
    <dgm:cxn modelId="{241E9DD2-746E-42E5-AC95-66D69466A983}" type="presParOf" srcId="{C644F356-3D57-46ED-B487-0F9DAB3B97D1}" destId="{4B334F89-6306-448E-9BAA-6619B2934551}" srcOrd="0" destOrd="0" presId="urn:microsoft.com/office/officeart/2005/8/layout/list1"/>
    <dgm:cxn modelId="{A39A3CA1-A48B-4D48-8912-2DEF4892142A}" type="presParOf" srcId="{C644F356-3D57-46ED-B487-0F9DAB3B97D1}" destId="{5B30730B-70E4-4B3C-AFA2-602544A3309F}" srcOrd="1" destOrd="0" presId="urn:microsoft.com/office/officeart/2005/8/layout/list1"/>
    <dgm:cxn modelId="{40BC8A83-3233-47B8-8C4D-C63B88F8E97C}" type="presParOf" srcId="{4760D6FB-1268-4867-BD37-5B3897DEDA4E}" destId="{D7B5576A-6658-4DE0-811E-37981010AD63}" srcOrd="1" destOrd="0" presId="urn:microsoft.com/office/officeart/2005/8/layout/list1"/>
    <dgm:cxn modelId="{271A6BF2-A138-4C96-8990-7EE346697DB8}" type="presParOf" srcId="{4760D6FB-1268-4867-BD37-5B3897DEDA4E}" destId="{3913F64D-AC5B-4128-A1E6-5B093D1F51CE}" srcOrd="2" destOrd="0" presId="urn:microsoft.com/office/officeart/2005/8/layout/list1"/>
    <dgm:cxn modelId="{9ED6FBED-17A4-4D45-B928-D15234DEAE53}" type="presParOf" srcId="{4760D6FB-1268-4867-BD37-5B3897DEDA4E}" destId="{342F30D2-D6FD-4B10-AAA2-DDFA6A28D733}" srcOrd="3" destOrd="0" presId="urn:microsoft.com/office/officeart/2005/8/layout/list1"/>
    <dgm:cxn modelId="{9043FB7A-D59F-4651-9BE2-7DC7D1E5E24B}" type="presParOf" srcId="{4760D6FB-1268-4867-BD37-5B3897DEDA4E}" destId="{DECAE1EA-16F8-453C-9020-98B488850574}" srcOrd="4" destOrd="0" presId="urn:microsoft.com/office/officeart/2005/8/layout/list1"/>
    <dgm:cxn modelId="{B07A44F3-1298-4E7F-9DC7-E88A95DB5D3A}" type="presParOf" srcId="{DECAE1EA-16F8-453C-9020-98B488850574}" destId="{F8C63330-7377-4C97-A24D-7535A210EC10}" srcOrd="0" destOrd="0" presId="urn:microsoft.com/office/officeart/2005/8/layout/list1"/>
    <dgm:cxn modelId="{56025738-04D9-4041-9AA8-BA030BEA8434}" type="presParOf" srcId="{DECAE1EA-16F8-453C-9020-98B488850574}" destId="{30C87CCF-EE68-4E21-9AE8-10286CD8DEFB}" srcOrd="1" destOrd="0" presId="urn:microsoft.com/office/officeart/2005/8/layout/list1"/>
    <dgm:cxn modelId="{B1B1E2B6-04F8-4793-BDB5-82540C481F12}" type="presParOf" srcId="{4760D6FB-1268-4867-BD37-5B3897DEDA4E}" destId="{92A23852-FF8B-49ED-B6BD-F4F33E2540CA}" srcOrd="5" destOrd="0" presId="urn:microsoft.com/office/officeart/2005/8/layout/list1"/>
    <dgm:cxn modelId="{F82A8E0D-5ACA-46C2-9480-955AF192FAD7}" type="presParOf" srcId="{4760D6FB-1268-4867-BD37-5B3897DEDA4E}" destId="{1CAFA886-C5A4-44D2-AD15-8949F264722A}" srcOrd="6" destOrd="0" presId="urn:microsoft.com/office/officeart/2005/8/layout/list1"/>
    <dgm:cxn modelId="{E7941F66-E907-432C-B34F-E72A26504939}" type="presParOf" srcId="{4760D6FB-1268-4867-BD37-5B3897DEDA4E}" destId="{860D1E78-EF92-4522-AD6D-6A291E5E3AEC}" srcOrd="7" destOrd="0" presId="urn:microsoft.com/office/officeart/2005/8/layout/list1"/>
    <dgm:cxn modelId="{B021298A-105B-487E-811F-E45BBA99CC07}" type="presParOf" srcId="{4760D6FB-1268-4867-BD37-5B3897DEDA4E}" destId="{37F54E5E-392A-448F-B6F3-65092C82A413}" srcOrd="8" destOrd="0" presId="urn:microsoft.com/office/officeart/2005/8/layout/list1"/>
    <dgm:cxn modelId="{BDECEA63-30D1-492F-8185-DCE388B3D295}" type="presParOf" srcId="{37F54E5E-392A-448F-B6F3-65092C82A413}" destId="{7AC0A961-DC7D-48C8-910C-6CF906144DA1}" srcOrd="0" destOrd="0" presId="urn:microsoft.com/office/officeart/2005/8/layout/list1"/>
    <dgm:cxn modelId="{A86391DD-7E75-484F-A19B-B4D29F664BEC}" type="presParOf" srcId="{37F54E5E-392A-448F-B6F3-65092C82A413}" destId="{C87503BC-C4AA-4461-9818-CFA922A254AA}" srcOrd="1" destOrd="0" presId="urn:microsoft.com/office/officeart/2005/8/layout/list1"/>
    <dgm:cxn modelId="{3AD6E2BD-D009-487E-BED2-515580A7CFF4}" type="presParOf" srcId="{4760D6FB-1268-4867-BD37-5B3897DEDA4E}" destId="{69D82552-39E5-4B7B-8A1F-8BAB2BF7A5AF}" srcOrd="9" destOrd="0" presId="urn:microsoft.com/office/officeart/2005/8/layout/list1"/>
    <dgm:cxn modelId="{2E843D1C-6E33-4F04-8BA1-BE29B1B1DF71}" type="presParOf" srcId="{4760D6FB-1268-4867-BD37-5B3897DEDA4E}" destId="{C2D9B4F0-B674-4264-B065-9EFF0566537D}" srcOrd="10" destOrd="0" presId="urn:microsoft.com/office/officeart/2005/8/layout/list1"/>
    <dgm:cxn modelId="{CBE772B4-C995-4453-B38F-26D28C6D543E}" type="presParOf" srcId="{4760D6FB-1268-4867-BD37-5B3897DEDA4E}" destId="{AA69CEB8-A97B-49F3-AC46-318DA54B852E}" srcOrd="11" destOrd="0" presId="urn:microsoft.com/office/officeart/2005/8/layout/list1"/>
    <dgm:cxn modelId="{D16C7605-470D-4F34-9F4D-F3D435F390C3}" type="presParOf" srcId="{4760D6FB-1268-4867-BD37-5B3897DEDA4E}" destId="{06ADBC94-F5B2-4626-A54D-55C7B9DA245E}" srcOrd="12" destOrd="0" presId="urn:microsoft.com/office/officeart/2005/8/layout/list1"/>
    <dgm:cxn modelId="{20C6E6A0-FC25-4CD0-987F-6048C6651A37}" type="presParOf" srcId="{06ADBC94-F5B2-4626-A54D-55C7B9DA245E}" destId="{1C0C7700-419A-4463-9F86-8E384B2C2AB7}" srcOrd="0" destOrd="0" presId="urn:microsoft.com/office/officeart/2005/8/layout/list1"/>
    <dgm:cxn modelId="{518077E6-5EE3-44DD-AE35-B21E247E449F}" type="presParOf" srcId="{06ADBC94-F5B2-4626-A54D-55C7B9DA245E}" destId="{E6085455-82A9-4270-A6B8-6F85A37FE492}" srcOrd="1" destOrd="0" presId="urn:microsoft.com/office/officeart/2005/8/layout/list1"/>
    <dgm:cxn modelId="{6FFED1AC-FF2D-4B78-84A1-9E85D70AE45A}" type="presParOf" srcId="{4760D6FB-1268-4867-BD37-5B3897DEDA4E}" destId="{74FDAAC8-B112-47BD-9693-DA99D81ED329}" srcOrd="13" destOrd="0" presId="urn:microsoft.com/office/officeart/2005/8/layout/list1"/>
    <dgm:cxn modelId="{ABDDB39E-8DBF-4793-B361-34CE24CEBC37}" type="presParOf" srcId="{4760D6FB-1268-4867-BD37-5B3897DEDA4E}" destId="{B279E168-2514-4918-9453-AA523E95D758}" srcOrd="14" destOrd="0" presId="urn:microsoft.com/office/officeart/2005/8/layout/list1"/>
    <dgm:cxn modelId="{4CD9956E-A518-4A4C-904C-7503F06CDE69}" type="presParOf" srcId="{4760D6FB-1268-4867-BD37-5B3897DEDA4E}" destId="{DAF298F8-833A-479E-BBEE-01CED3B1F607}" srcOrd="15" destOrd="0" presId="urn:microsoft.com/office/officeart/2005/8/layout/list1"/>
    <dgm:cxn modelId="{2F8405C5-FD20-4359-BBA7-F92D016B28CF}" type="presParOf" srcId="{4760D6FB-1268-4867-BD37-5B3897DEDA4E}" destId="{2F720AEB-5847-4596-B90B-C9993CC296FC}" srcOrd="16" destOrd="0" presId="urn:microsoft.com/office/officeart/2005/8/layout/list1"/>
    <dgm:cxn modelId="{54A6FC30-5B64-4480-8184-B9D4EAA83384}" type="presParOf" srcId="{2F720AEB-5847-4596-B90B-C9993CC296FC}" destId="{B1B3D970-17A5-4EF6-9BF0-7362E208FF68}" srcOrd="0" destOrd="0" presId="urn:microsoft.com/office/officeart/2005/8/layout/list1"/>
    <dgm:cxn modelId="{2E91E2B8-15B3-4C79-BE02-31F6EA90DDEA}" type="presParOf" srcId="{2F720AEB-5847-4596-B90B-C9993CC296FC}" destId="{96FCB1A2-95D5-4487-854B-A7494FC6B45D}" srcOrd="1" destOrd="0" presId="urn:microsoft.com/office/officeart/2005/8/layout/list1"/>
    <dgm:cxn modelId="{555B741D-86D9-4AA5-B8A0-FED9CB5EFACA}" type="presParOf" srcId="{4760D6FB-1268-4867-BD37-5B3897DEDA4E}" destId="{2C2C1ABB-BFF0-4760-99B6-9B4149D2F83B}" srcOrd="17" destOrd="0" presId="urn:microsoft.com/office/officeart/2005/8/layout/list1"/>
    <dgm:cxn modelId="{416FE75E-7DA0-4018-A351-F2FDF35C9B33}" type="presParOf" srcId="{4760D6FB-1268-4867-BD37-5B3897DEDA4E}" destId="{6F0242D3-1999-4D7A-AA5F-6D24BACE1E3E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06E5605-D245-47AE-9E59-7EFF511D92F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F96E5A97-957C-4961-990C-132268ABA027}">
      <dgm:prSet custT="1"/>
      <dgm:spPr>
        <a:solidFill>
          <a:schemeClr val="bg1">
            <a:lumMod val="85000"/>
          </a:schemeClr>
        </a:solidFill>
        <a:ln>
          <a:solidFill>
            <a:schemeClr val="bg1">
              <a:lumMod val="85000"/>
            </a:schemeClr>
          </a:solidFill>
        </a:ln>
      </dgm:spPr>
      <dgm:t>
        <a:bodyPr/>
        <a:lstStyle/>
        <a:p>
          <a:r>
            <a:rPr lang="en-US" sz="1600" b="1" dirty="0" smtClean="0">
              <a:solidFill>
                <a:schemeClr val="tx1"/>
              </a:solidFill>
            </a:rPr>
            <a:t>Total revised budget:	US$ 129,509,234</a:t>
          </a:r>
          <a:endParaRPr lang="fr-CH" sz="1600" b="1" dirty="0">
            <a:solidFill>
              <a:schemeClr val="tx1"/>
            </a:solidFill>
          </a:endParaRPr>
        </a:p>
      </dgm:t>
    </dgm:pt>
    <dgm:pt modelId="{F402C662-8481-4CD9-84DF-7BE0D255C848}" type="parTrans" cxnId="{7C476C42-2EBB-49A3-85C3-46089E4421AA}">
      <dgm:prSet/>
      <dgm:spPr/>
      <dgm:t>
        <a:bodyPr/>
        <a:lstStyle/>
        <a:p>
          <a:endParaRPr lang="fr-CH" sz="1400"/>
        </a:p>
      </dgm:t>
    </dgm:pt>
    <dgm:pt modelId="{7D53993A-D6D4-4E55-B563-0F3F578E20EF}" type="sibTrans" cxnId="{7C476C42-2EBB-49A3-85C3-46089E4421AA}">
      <dgm:prSet/>
      <dgm:spPr/>
      <dgm:t>
        <a:bodyPr/>
        <a:lstStyle/>
        <a:p>
          <a:endParaRPr lang="fr-CH" sz="1400"/>
        </a:p>
      </dgm:t>
    </dgm:pt>
    <dgm:pt modelId="{4760D6FB-1268-4867-BD37-5B3897DEDA4E}" type="pres">
      <dgm:prSet presAssocID="{106E5605-D245-47AE-9E59-7EFF511D92F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fr-CH"/>
        </a:p>
      </dgm:t>
    </dgm:pt>
    <dgm:pt modelId="{2F720AEB-5847-4596-B90B-C9993CC296FC}" type="pres">
      <dgm:prSet presAssocID="{F96E5A97-957C-4961-990C-132268ABA027}" presName="parentLin" presStyleCnt="0"/>
      <dgm:spPr/>
    </dgm:pt>
    <dgm:pt modelId="{B1B3D970-17A5-4EF6-9BF0-7362E208FF68}" type="pres">
      <dgm:prSet presAssocID="{F96E5A97-957C-4961-990C-132268ABA027}" presName="parentLeftMargin" presStyleLbl="node1" presStyleIdx="0" presStyleCnt="1"/>
      <dgm:spPr/>
      <dgm:t>
        <a:bodyPr/>
        <a:lstStyle/>
        <a:p>
          <a:endParaRPr lang="fr-CH"/>
        </a:p>
      </dgm:t>
    </dgm:pt>
    <dgm:pt modelId="{96FCB1A2-95D5-4487-854B-A7494FC6B45D}" type="pres">
      <dgm:prSet presAssocID="{F96E5A97-957C-4961-990C-132268ABA027}" presName="parentText" presStyleLbl="node1" presStyleIdx="0" presStyleCnt="1" custScaleX="131392" custScaleY="41655" custLinFactNeighborX="16475" custLinFactNeighborY="-6899">
        <dgm:presLayoutVars>
          <dgm:chMax val="0"/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2C2C1ABB-BFF0-4760-99B6-9B4149D2F83B}" type="pres">
      <dgm:prSet presAssocID="{F96E5A97-957C-4961-990C-132268ABA027}" presName="negativeSpace" presStyleCnt="0"/>
      <dgm:spPr/>
    </dgm:pt>
    <dgm:pt modelId="{6F0242D3-1999-4D7A-AA5F-6D24BACE1E3E}" type="pres">
      <dgm:prSet presAssocID="{F96E5A97-957C-4961-990C-132268ABA027}" presName="childText" presStyleLbl="conFgAcc1" presStyleIdx="0" presStyleCnt="1" custScaleX="94670" custScaleY="36335" custLinFactNeighborX="4504" custLinFactNeighborY="53399">
        <dgm:presLayoutVars>
          <dgm:bulletEnabled val="1"/>
        </dgm:presLayoutVars>
      </dgm:prSet>
      <dgm:spPr>
        <a:noFill/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endParaRPr lang="en-US"/>
        </a:p>
      </dgm:t>
    </dgm:pt>
  </dgm:ptLst>
  <dgm:cxnLst>
    <dgm:cxn modelId="{20503556-2B50-4AB1-8716-D6B7464B3A86}" type="presOf" srcId="{F96E5A97-957C-4961-990C-132268ABA027}" destId="{96FCB1A2-95D5-4487-854B-A7494FC6B45D}" srcOrd="1" destOrd="0" presId="urn:microsoft.com/office/officeart/2005/8/layout/list1"/>
    <dgm:cxn modelId="{7C476C42-2EBB-49A3-85C3-46089E4421AA}" srcId="{106E5605-D245-47AE-9E59-7EFF511D92F0}" destId="{F96E5A97-957C-4961-990C-132268ABA027}" srcOrd="0" destOrd="0" parTransId="{F402C662-8481-4CD9-84DF-7BE0D255C848}" sibTransId="{7D53993A-D6D4-4E55-B563-0F3F578E20EF}"/>
    <dgm:cxn modelId="{5E0AF0E5-05B2-400A-BD89-57FC68B29CF6}" type="presOf" srcId="{106E5605-D245-47AE-9E59-7EFF511D92F0}" destId="{4760D6FB-1268-4867-BD37-5B3897DEDA4E}" srcOrd="0" destOrd="0" presId="urn:microsoft.com/office/officeart/2005/8/layout/list1"/>
    <dgm:cxn modelId="{D25A9FEC-0BAD-4D36-A539-B7463FBE6D6A}" type="presOf" srcId="{F96E5A97-957C-4961-990C-132268ABA027}" destId="{B1B3D970-17A5-4EF6-9BF0-7362E208FF68}" srcOrd="0" destOrd="0" presId="urn:microsoft.com/office/officeart/2005/8/layout/list1"/>
    <dgm:cxn modelId="{93D9A2DB-E4EB-4611-BD19-A5F295876F4E}" type="presParOf" srcId="{4760D6FB-1268-4867-BD37-5B3897DEDA4E}" destId="{2F720AEB-5847-4596-B90B-C9993CC296FC}" srcOrd="0" destOrd="0" presId="urn:microsoft.com/office/officeart/2005/8/layout/list1"/>
    <dgm:cxn modelId="{CC25588D-D935-4D19-A910-EC8292681A8A}" type="presParOf" srcId="{2F720AEB-5847-4596-B90B-C9993CC296FC}" destId="{B1B3D970-17A5-4EF6-9BF0-7362E208FF68}" srcOrd="0" destOrd="0" presId="urn:microsoft.com/office/officeart/2005/8/layout/list1"/>
    <dgm:cxn modelId="{73587089-B168-4AD2-9EB0-3929EB3E100A}" type="presParOf" srcId="{2F720AEB-5847-4596-B90B-C9993CC296FC}" destId="{96FCB1A2-95D5-4487-854B-A7494FC6B45D}" srcOrd="1" destOrd="0" presId="urn:microsoft.com/office/officeart/2005/8/layout/list1"/>
    <dgm:cxn modelId="{9CB09FD1-976E-4579-9564-336D12F52566}" type="presParOf" srcId="{4760D6FB-1268-4867-BD37-5B3897DEDA4E}" destId="{2C2C1ABB-BFF0-4760-99B6-9B4149D2F83B}" srcOrd="1" destOrd="0" presId="urn:microsoft.com/office/officeart/2005/8/layout/list1"/>
    <dgm:cxn modelId="{F7EA38D4-BD6E-42B8-8669-191CB213DDF3}" type="presParOf" srcId="{4760D6FB-1268-4867-BD37-5B3897DEDA4E}" destId="{6F0242D3-1999-4D7A-AA5F-6D24BACE1E3E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42BCAB-7B78-41C1-BC50-F972B7EEF78E}">
      <dsp:nvSpPr>
        <dsp:cNvPr id="0" name=""/>
        <dsp:cNvSpPr/>
      </dsp:nvSpPr>
      <dsp:spPr>
        <a:xfrm>
          <a:off x="5045480" y="1282665"/>
          <a:ext cx="1101771" cy="104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A633C-4626-416D-BE71-659BCF2E0B00}">
      <dsp:nvSpPr>
        <dsp:cNvPr id="0" name=""/>
        <dsp:cNvSpPr/>
      </dsp:nvSpPr>
      <dsp:spPr>
        <a:xfrm>
          <a:off x="4696076" y="904164"/>
          <a:ext cx="1866354" cy="1766810"/>
        </a:xfrm>
        <a:prstGeom prst="ellipse">
          <a:avLst/>
        </a:prstGeom>
        <a:solidFill>
          <a:schemeClr val="accent5">
            <a:lumMod val="40000"/>
            <a:lumOff val="60000"/>
          </a:schemeClr>
        </a:solidFill>
        <a:ln w="25400" cap="flat" cmpd="sng" algn="ctr">
          <a:solidFill>
            <a:schemeClr val="accent5">
              <a:lumMod val="20000"/>
              <a:lumOff val="8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US</a:t>
          </a:r>
          <a:r>
            <a:rPr lang="en-GB" sz="2000" b="1" kern="1200" dirty="0" smtClean="0">
              <a:solidFill>
                <a:schemeClr val="tx1"/>
              </a:solidFill>
            </a:rPr>
            <a:t>$</a:t>
          </a:r>
          <a:r>
            <a:rPr lang="en-US" sz="2000" b="1" kern="1200" dirty="0" smtClean="0">
              <a:solidFill>
                <a:schemeClr val="tx1"/>
              </a:solidFill>
            </a:rPr>
            <a:t> 2.7 m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21 countries</a:t>
          </a:r>
        </a:p>
      </dsp:txBody>
      <dsp:txXfrm>
        <a:off x="4962884" y="1156613"/>
        <a:ext cx="1332738" cy="1261912"/>
      </dsp:txXfrm>
    </dsp:sp>
    <dsp:sp modelId="{E062C07B-AF82-426C-8F5A-84FE62190E8C}">
      <dsp:nvSpPr>
        <dsp:cNvPr id="0" name=""/>
        <dsp:cNvSpPr/>
      </dsp:nvSpPr>
      <dsp:spPr>
        <a:xfrm rot="2700000">
          <a:off x="2816236" y="830917"/>
          <a:ext cx="1380246" cy="1380246"/>
        </a:xfrm>
        <a:prstGeom prst="teardrop">
          <a:avLst>
            <a:gd name="adj" fmla="val 100000"/>
          </a:avLst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E6D836-A2F2-44BC-8C31-3546F2174211}">
      <dsp:nvSpPr>
        <dsp:cNvPr id="0" name=""/>
        <dsp:cNvSpPr/>
      </dsp:nvSpPr>
      <dsp:spPr>
        <a:xfrm>
          <a:off x="2670301" y="533247"/>
          <a:ext cx="2209917" cy="2079756"/>
        </a:xfrm>
        <a:prstGeom prst="ellipse">
          <a:avLst/>
        </a:prstGeom>
        <a:solidFill>
          <a:schemeClr val="accent5">
            <a:lumMod val="75000"/>
          </a:schemeClr>
        </a:solidFill>
        <a:ln w="254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 smtClean="0">
            <a:solidFill>
              <a:schemeClr val="accent2">
                <a:lumMod val="75000"/>
              </a:schemeClr>
            </a:solidFill>
          </a:endParaRP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US</a:t>
          </a:r>
          <a:r>
            <a:rPr lang="en-GB" sz="2400" b="1" kern="1200" dirty="0" smtClean="0">
              <a:solidFill>
                <a:schemeClr val="bg1"/>
              </a:solidFill>
            </a:rPr>
            <a:t>$</a:t>
          </a:r>
          <a:r>
            <a:rPr lang="en-US" sz="2400" b="1" kern="1200" dirty="0" smtClean="0">
              <a:solidFill>
                <a:schemeClr val="bg1"/>
              </a:solidFill>
            </a:rPr>
            <a:t> 1.1 m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bg1"/>
              </a:solidFill>
            </a:rPr>
            <a:t>13</a:t>
          </a:r>
          <a:r>
            <a:rPr lang="en-US" sz="2400" kern="1200" dirty="0" smtClean="0">
              <a:solidFill>
                <a:schemeClr val="bg1"/>
              </a:solidFill>
            </a:rPr>
            <a:t> countries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kern="1200" dirty="0" smtClean="0">
            <a:solidFill>
              <a:schemeClr val="accent1">
                <a:lumMod val="50000"/>
              </a:schemeClr>
            </a:solidFill>
          </a:endParaRPr>
        </a:p>
      </dsp:txBody>
      <dsp:txXfrm>
        <a:off x="2986224" y="830411"/>
        <a:ext cx="1578072" cy="1485428"/>
      </dsp:txXfrm>
    </dsp:sp>
    <dsp:sp modelId="{E09B48C2-3982-47DC-A899-12538F567575}">
      <dsp:nvSpPr>
        <dsp:cNvPr id="0" name=""/>
        <dsp:cNvSpPr/>
      </dsp:nvSpPr>
      <dsp:spPr>
        <a:xfrm rot="2700000">
          <a:off x="717427" y="740114"/>
          <a:ext cx="1539259" cy="1539259"/>
        </a:xfrm>
        <a:prstGeom prst="teardrop">
          <a:avLst>
            <a:gd name="adj" fmla="val 100000"/>
          </a:avLst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D06CFF-3376-45F9-A3C3-874B0A4EC4BB}">
      <dsp:nvSpPr>
        <dsp:cNvPr id="0" name=""/>
        <dsp:cNvSpPr/>
      </dsp:nvSpPr>
      <dsp:spPr>
        <a:xfrm>
          <a:off x="574951" y="337383"/>
          <a:ext cx="2413836" cy="2347906"/>
        </a:xfrm>
        <a:prstGeom prst="ellipse">
          <a:avLst/>
        </a:prstGeom>
        <a:solidFill>
          <a:schemeClr val="accent5">
            <a:lumMod val="50000"/>
          </a:schemeClr>
        </a:solidFill>
        <a:ln w="25400" cap="flat" cmpd="sng" algn="ctr">
          <a:solidFill>
            <a:schemeClr val="accent5">
              <a:lumMod val="5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solidFill>
              <a:schemeClr val="bg1"/>
            </a:solidFill>
          </a:endParaRPr>
        </a:p>
        <a:p>
          <a:pPr lvl="0" algn="ctr">
            <a:spcBef>
              <a:spcPct val="0"/>
            </a:spcBef>
          </a:pPr>
          <a:r>
            <a:rPr lang="fr-CH" sz="2400" b="1" kern="1200" dirty="0" smtClean="0">
              <a:solidFill>
                <a:schemeClr val="bg1"/>
              </a:solidFill>
            </a:rPr>
            <a:t>US$ 9 m </a:t>
          </a:r>
        </a:p>
        <a:p>
          <a:pPr lvl="0" algn="ctr">
            <a:spcBef>
              <a:spcPct val="0"/>
            </a:spcBef>
          </a:pPr>
          <a:r>
            <a:rPr lang="fr-CH" sz="2400" b="1" kern="1200" dirty="0" smtClean="0">
              <a:solidFill>
                <a:schemeClr val="bg1"/>
              </a:solidFill>
            </a:rPr>
            <a:t>20 </a:t>
          </a:r>
          <a:r>
            <a:rPr lang="fr-CH" sz="2400" b="0" kern="1200" dirty="0" smtClean="0">
              <a:solidFill>
                <a:schemeClr val="bg1"/>
              </a:solidFill>
            </a:rPr>
            <a:t>countries</a:t>
          </a:r>
        </a:p>
        <a:p>
          <a:pPr lvl="0" algn="ctr">
            <a:spcBef>
              <a:spcPct val="0"/>
            </a:spcBef>
          </a:pPr>
          <a:r>
            <a:rPr lang="fr-CH" sz="2400" b="1" kern="1200" dirty="0" smtClean="0">
              <a:solidFill>
                <a:schemeClr val="bg1"/>
              </a:solidFill>
            </a:rPr>
            <a:t>1 </a:t>
          </a:r>
          <a:r>
            <a:rPr lang="fr-CH" sz="2400" b="0" kern="1200" dirty="0" err="1" smtClean="0">
              <a:solidFill>
                <a:schemeClr val="bg1"/>
              </a:solidFill>
            </a:rPr>
            <a:t>region</a:t>
          </a:r>
          <a:endParaRPr lang="fr-CH" sz="2400" b="0" kern="1200" dirty="0" smtClean="0">
            <a:solidFill>
              <a:schemeClr val="bg1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 dirty="0">
            <a:solidFill>
              <a:schemeClr val="bg1"/>
            </a:solidFill>
          </a:endParaRPr>
        </a:p>
      </dsp:txBody>
      <dsp:txXfrm>
        <a:off x="920026" y="672861"/>
        <a:ext cx="1723688" cy="16769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2594" y="0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5A9CB9-D7FB-4A96-8007-8A6C807774F9}" type="datetimeFigureOut">
              <a:rPr lang="fr-CH" smtClean="0"/>
              <a:pPr/>
              <a:t>05.11.2014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6378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2594" y="6456378"/>
            <a:ext cx="4303313" cy="3402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93F55-FF38-4A3C-B022-A11F8234FB3C}" type="slidenum">
              <a:rPr lang="fr-CH" smtClean="0"/>
              <a:pPr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644321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3698" y="0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FA00B4-09B8-498D-876E-3186F100E035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4004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3698" y="6456612"/>
            <a:ext cx="4302231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492A90-F418-402B-9540-AC9C8A93CE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7195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This</a:t>
            </a:r>
            <a:r>
              <a:rPr lang="fr-CH" baseline="0" dirty="0" smtClean="0"/>
              <a:t> slide </a:t>
            </a:r>
            <a:r>
              <a:rPr lang="fr-CH" baseline="0" dirty="0" err="1" smtClean="0"/>
              <a:t>is</a:t>
            </a:r>
            <a:r>
              <a:rPr lang="fr-CH" baseline="0" dirty="0" smtClean="0"/>
              <a:t> a </a:t>
            </a:r>
            <a:r>
              <a:rPr lang="fr-CH" baseline="0" dirty="0" err="1" smtClean="0"/>
              <a:t>refresher</a:t>
            </a:r>
            <a:r>
              <a:rPr lang="fr-CH" baseline="0" dirty="0" smtClean="0"/>
              <a:t> </a:t>
            </a:r>
            <a:r>
              <a:rPr lang="fr-CH" baseline="0" dirty="0" err="1" smtClean="0"/>
              <a:t>aimed</a:t>
            </a:r>
            <a:r>
              <a:rPr lang="fr-CH" baseline="0" dirty="0" smtClean="0"/>
              <a:t> at </a:t>
            </a:r>
            <a:r>
              <a:rPr lang="fr-CH" baseline="0" dirty="0" err="1" smtClean="0"/>
              <a:t>giving</a:t>
            </a:r>
            <a:r>
              <a:rPr lang="fr-CH" baseline="0" dirty="0" smtClean="0"/>
              <a:t> an </a:t>
            </a:r>
            <a:r>
              <a:rPr lang="fr-CH" baseline="0" dirty="0" err="1" smtClean="0"/>
              <a:t>overview</a:t>
            </a:r>
            <a:r>
              <a:rPr lang="fr-CH" baseline="0" dirty="0" smtClean="0"/>
              <a:t> of the SNA </a:t>
            </a:r>
            <a:r>
              <a:rPr lang="fr-CH" baseline="0" dirty="0" err="1" smtClean="0"/>
              <a:t>Outcomes</a:t>
            </a:r>
            <a:r>
              <a:rPr lang="fr-CH" baseline="0" dirty="0" smtClean="0"/>
              <a:t> and </a:t>
            </a:r>
            <a:r>
              <a:rPr lang="fr-CH" baseline="0" dirty="0" err="1" smtClean="0"/>
              <a:t>highlight</a:t>
            </a:r>
            <a:r>
              <a:rPr lang="fr-CH" baseline="0" dirty="0" smtClean="0"/>
              <a:t> the five </a:t>
            </a:r>
            <a:r>
              <a:rPr lang="fr-CH" baseline="0" dirty="0" err="1" smtClean="0"/>
              <a:t>technical</a:t>
            </a:r>
            <a:r>
              <a:rPr lang="fr-CH" baseline="0" dirty="0" smtClean="0"/>
              <a:t> outputs.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7598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This slides </a:t>
            </a:r>
            <a:r>
              <a:rPr lang="fr-CH" dirty="0" err="1" smtClean="0"/>
              <a:t>explains</a:t>
            </a:r>
            <a:r>
              <a:rPr lang="fr-CH" dirty="0" smtClean="0"/>
              <a:t> </a:t>
            </a:r>
            <a:r>
              <a:rPr lang="fr-CH" dirty="0" err="1" smtClean="0"/>
              <a:t>that</a:t>
            </a:r>
            <a:r>
              <a:rPr lang="fr-CH" dirty="0" smtClean="0"/>
              <a:t> the 7 </a:t>
            </a:r>
            <a:r>
              <a:rPr lang="fr-CH" dirty="0" err="1" smtClean="0"/>
              <a:t>Outcomes</a:t>
            </a:r>
            <a:r>
              <a:rPr lang="fr-CH" dirty="0" smtClean="0"/>
              <a:t> are </a:t>
            </a:r>
            <a:r>
              <a:rPr lang="fr-CH" dirty="0" err="1" smtClean="0"/>
              <a:t>deliverd</a:t>
            </a:r>
            <a:r>
              <a:rPr lang="fr-CH" dirty="0" smtClean="0"/>
              <a:t> </a:t>
            </a:r>
            <a:r>
              <a:rPr lang="fr-CH" dirty="0" err="1" smtClean="0"/>
              <a:t>through</a:t>
            </a:r>
            <a:r>
              <a:rPr lang="fr-CH" dirty="0" smtClean="0"/>
              <a:t> </a:t>
            </a:r>
            <a:r>
              <a:rPr lang="fr-CH" dirty="0" err="1" smtClean="0"/>
              <a:t>these</a:t>
            </a:r>
            <a:r>
              <a:rPr lang="fr-CH" dirty="0" smtClean="0"/>
              <a:t> 3 </a:t>
            </a:r>
            <a:r>
              <a:rPr lang="fr-CH" dirty="0" err="1" smtClean="0"/>
              <a:t>mechanisms</a:t>
            </a:r>
            <a:r>
              <a:rPr lang="fr-CH" dirty="0" smtClean="0"/>
              <a:t>.</a:t>
            </a:r>
            <a:r>
              <a:rPr lang="fr-CH" baseline="0" dirty="0" smtClean="0"/>
              <a:t>  </a:t>
            </a:r>
            <a:r>
              <a:rPr lang="fr-CH" baseline="0" dirty="0" err="1" smtClean="0"/>
              <a:t>Each</a:t>
            </a:r>
            <a:r>
              <a:rPr lang="fr-CH" baseline="0" dirty="0" smtClean="0"/>
              <a:t> </a:t>
            </a:r>
            <a:r>
              <a:rPr lang="fr-CH" baseline="0" dirty="0" err="1" smtClean="0"/>
              <a:t>menchanism</a:t>
            </a:r>
            <a:r>
              <a:rPr lang="fr-CH" baseline="0" dirty="0" smtClean="0"/>
              <a:t> </a:t>
            </a:r>
            <a:r>
              <a:rPr lang="fr-CH" baseline="0" dirty="0" err="1" smtClean="0"/>
              <a:t>includes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regular</a:t>
            </a:r>
            <a:r>
              <a:rPr lang="fr-CH" baseline="0" dirty="0" smtClean="0"/>
              <a:t> </a:t>
            </a:r>
            <a:r>
              <a:rPr lang="fr-CH" baseline="0" dirty="0" err="1" smtClean="0"/>
              <a:t>tasks</a:t>
            </a:r>
            <a:r>
              <a:rPr lang="fr-CH" baseline="0" dirty="0" smtClean="0"/>
              <a:t> and </a:t>
            </a:r>
            <a:r>
              <a:rPr lang="fr-CH" baseline="0" dirty="0" err="1" smtClean="0"/>
              <a:t>some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highlights</a:t>
            </a:r>
            <a:r>
              <a:rPr lang="fr-CH" baseline="0" dirty="0" smtClean="0"/>
              <a:t> of 2014.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1306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This</a:t>
            </a:r>
            <a:r>
              <a:rPr lang="fr-CH" baseline="0" dirty="0" smtClean="0"/>
              <a:t> slide </a:t>
            </a:r>
            <a:r>
              <a:rPr lang="fr-CH" baseline="0" dirty="0" err="1" smtClean="0"/>
              <a:t>aims</a:t>
            </a:r>
            <a:r>
              <a:rPr lang="fr-CH" baseline="0" dirty="0" smtClean="0"/>
              <a:t> to:</a:t>
            </a:r>
          </a:p>
          <a:p>
            <a:pPr marL="171450" indent="-171450">
              <a:buFontTx/>
              <a:buChar char="-"/>
            </a:pPr>
            <a:r>
              <a:rPr lang="fr-CH" baseline="0" dirty="0" err="1" smtClean="0"/>
              <a:t>Explain</a:t>
            </a:r>
            <a:r>
              <a:rPr lang="fr-CH" baseline="0" dirty="0" smtClean="0"/>
              <a:t> </a:t>
            </a:r>
            <a:r>
              <a:rPr lang="fr-CH" baseline="0" dirty="0" err="1" smtClean="0"/>
              <a:t>that</a:t>
            </a:r>
            <a:r>
              <a:rPr lang="fr-CH" baseline="0" dirty="0" smtClean="0"/>
              <a:t> </a:t>
            </a:r>
            <a:r>
              <a:rPr lang="fr-CH" baseline="0" dirty="0" err="1" smtClean="0"/>
              <a:t>targeted</a:t>
            </a:r>
            <a:r>
              <a:rPr lang="fr-CH" baseline="0" dirty="0" smtClean="0"/>
              <a:t> support </a:t>
            </a:r>
            <a:r>
              <a:rPr lang="fr-CH" baseline="0" dirty="0" err="1" smtClean="0"/>
              <a:t>is</a:t>
            </a:r>
            <a:r>
              <a:rPr lang="fr-CH" baseline="0" dirty="0" smtClean="0"/>
              <a:t> not an </a:t>
            </a:r>
            <a:r>
              <a:rPr lang="fr-CH" baseline="0" dirty="0" err="1" smtClean="0"/>
              <a:t>isolated</a:t>
            </a:r>
            <a:r>
              <a:rPr lang="fr-CH" baseline="0" dirty="0" smtClean="0"/>
              <a:t> stand </a:t>
            </a:r>
            <a:r>
              <a:rPr lang="fr-CH" baseline="0" dirty="0" err="1" smtClean="0"/>
              <a:t>alone</a:t>
            </a:r>
            <a:r>
              <a:rPr lang="fr-CH" baseline="0" dirty="0" smtClean="0"/>
              <a:t> support.</a:t>
            </a:r>
          </a:p>
          <a:p>
            <a:pPr marL="171450" indent="-171450">
              <a:buFontTx/>
              <a:buChar char="-"/>
            </a:pPr>
            <a:r>
              <a:rPr lang="fr-CH" baseline="0" dirty="0" smtClean="0"/>
              <a:t>That </a:t>
            </a:r>
            <a:r>
              <a:rPr lang="fr-CH" baseline="0" dirty="0" err="1" smtClean="0"/>
              <a:t>it</a:t>
            </a:r>
            <a:r>
              <a:rPr lang="fr-CH" baseline="0" dirty="0" smtClean="0"/>
              <a:t> </a:t>
            </a:r>
            <a:r>
              <a:rPr lang="fr-CH" baseline="0" dirty="0" err="1" smtClean="0"/>
              <a:t>is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complementary</a:t>
            </a:r>
            <a:r>
              <a:rPr lang="fr-CH" baseline="0" dirty="0" smtClean="0"/>
              <a:t> to the </a:t>
            </a:r>
            <a:r>
              <a:rPr lang="fr-CH" baseline="0" dirty="0" err="1" smtClean="0"/>
              <a:t>other</a:t>
            </a:r>
            <a:r>
              <a:rPr lang="fr-CH" baseline="0" dirty="0" smtClean="0"/>
              <a:t> </a:t>
            </a:r>
            <a:r>
              <a:rPr lang="fr-CH" baseline="0" dirty="0" err="1" smtClean="0"/>
              <a:t>mechanisms</a:t>
            </a:r>
            <a:r>
              <a:rPr lang="fr-CH" baseline="0" dirty="0" smtClean="0"/>
              <a:t> of support of the UN-REDD Programme</a:t>
            </a:r>
          </a:p>
          <a:p>
            <a:pPr marL="171450" indent="-171450">
              <a:buFontTx/>
              <a:buChar char="-"/>
            </a:pPr>
            <a:r>
              <a:rPr lang="fr-CH" baseline="0" dirty="0" smtClean="0"/>
              <a:t>The </a:t>
            </a:r>
            <a:r>
              <a:rPr lang="fr-CH" baseline="0" dirty="0" err="1" smtClean="0"/>
              <a:t>additional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funding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will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complement</a:t>
            </a:r>
            <a:r>
              <a:rPr lang="fr-CH" baseline="0" dirty="0" smtClean="0"/>
              <a:t> and </a:t>
            </a:r>
            <a:r>
              <a:rPr lang="fr-CH" baseline="0" dirty="0" err="1" smtClean="0"/>
              <a:t>strengthen</a:t>
            </a:r>
            <a:r>
              <a:rPr lang="fr-CH" baseline="0" dirty="0" smtClean="0"/>
              <a:t> support </a:t>
            </a:r>
            <a:r>
              <a:rPr lang="fr-CH" baseline="0" dirty="0" err="1" smtClean="0"/>
              <a:t>provided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through</a:t>
            </a:r>
            <a:r>
              <a:rPr lang="fr-CH" baseline="0" dirty="0" smtClean="0"/>
              <a:t> </a:t>
            </a:r>
            <a:r>
              <a:rPr lang="fr-CH" baseline="0" dirty="0" err="1" smtClean="0"/>
              <a:t>other</a:t>
            </a:r>
            <a:r>
              <a:rPr lang="fr-CH" baseline="0" dirty="0" smtClean="0"/>
              <a:t> </a:t>
            </a:r>
            <a:r>
              <a:rPr lang="fr-CH" baseline="0" dirty="0" err="1" smtClean="0"/>
              <a:t>mechanisms</a:t>
            </a:r>
            <a:r>
              <a:rPr lang="fr-CH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889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err="1" smtClean="0"/>
              <a:t>From</a:t>
            </a:r>
            <a:r>
              <a:rPr lang="fr-CH" dirty="0" smtClean="0"/>
              <a:t> </a:t>
            </a:r>
            <a:r>
              <a:rPr lang="fr-CH" dirty="0" err="1" smtClean="0"/>
              <a:t>this</a:t>
            </a:r>
            <a:r>
              <a:rPr lang="fr-CH" baseline="0" dirty="0" smtClean="0"/>
              <a:t> slide </a:t>
            </a:r>
            <a:r>
              <a:rPr lang="fr-CH" baseline="0" dirty="0" err="1" smtClean="0"/>
              <a:t>we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start</a:t>
            </a:r>
            <a:r>
              <a:rPr lang="fr-CH" baseline="0" dirty="0" smtClean="0"/>
              <a:t> </a:t>
            </a:r>
            <a:r>
              <a:rPr lang="fr-CH" baseline="0" dirty="0" err="1" smtClean="0"/>
              <a:t>providing</a:t>
            </a:r>
            <a:r>
              <a:rPr lang="fr-CH" baseline="0" dirty="0" smtClean="0"/>
              <a:t> background to the </a:t>
            </a:r>
            <a:r>
              <a:rPr lang="fr-CH" baseline="0" dirty="0" err="1" smtClean="0"/>
              <a:t>proposed</a:t>
            </a:r>
            <a:r>
              <a:rPr lang="fr-CH" baseline="0" dirty="0" smtClean="0"/>
              <a:t> budget </a:t>
            </a:r>
            <a:r>
              <a:rPr lang="fr-CH" baseline="0" dirty="0" err="1" smtClean="0"/>
              <a:t>revision</a:t>
            </a:r>
            <a:r>
              <a:rPr lang="fr-CH" baseline="0" dirty="0" smtClean="0"/>
              <a:t> and </a:t>
            </a:r>
            <a:r>
              <a:rPr lang="fr-CH" baseline="0" dirty="0" err="1" smtClean="0"/>
              <a:t>explain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why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additional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funding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will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be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deployed</a:t>
            </a:r>
            <a:r>
              <a:rPr lang="fr-CH" baseline="0" dirty="0" smtClean="0"/>
              <a:t> as </a:t>
            </a:r>
            <a:r>
              <a:rPr lang="fr-CH" baseline="0" dirty="0" err="1" smtClean="0"/>
              <a:t>targeted</a:t>
            </a:r>
            <a:r>
              <a:rPr lang="fr-CH" baseline="0" dirty="0" smtClean="0"/>
              <a:t> support.</a:t>
            </a:r>
            <a:endParaRPr lang="fr-CH" dirty="0" smtClean="0"/>
          </a:p>
          <a:p>
            <a:r>
              <a:rPr lang="fr-CH" dirty="0" err="1" smtClean="0"/>
              <a:t>Demonstrates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that</a:t>
            </a:r>
            <a:r>
              <a:rPr lang="fr-CH" baseline="0" dirty="0" smtClean="0"/>
              <a:t> </a:t>
            </a:r>
            <a:r>
              <a:rPr lang="fr-CH" baseline="0" dirty="0" err="1" smtClean="0"/>
              <a:t>demand</a:t>
            </a:r>
            <a:r>
              <a:rPr lang="fr-CH" baseline="0" dirty="0" smtClean="0"/>
              <a:t> for </a:t>
            </a:r>
            <a:r>
              <a:rPr lang="fr-CH" baseline="0" dirty="0" err="1" smtClean="0"/>
              <a:t>targeted</a:t>
            </a:r>
            <a:r>
              <a:rPr lang="fr-CH" baseline="0" dirty="0" smtClean="0"/>
              <a:t> support </a:t>
            </a:r>
            <a:r>
              <a:rPr lang="fr-CH" baseline="0" dirty="0" err="1" smtClean="0"/>
              <a:t>is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increasing</a:t>
            </a:r>
            <a:r>
              <a:rPr lang="fr-CH" baseline="0" dirty="0" smtClean="0"/>
              <a:t> by </a:t>
            </a:r>
            <a:r>
              <a:rPr lang="fr-CH" baseline="0" dirty="0" err="1" smtClean="0"/>
              <a:t>presenting</a:t>
            </a:r>
            <a:r>
              <a:rPr lang="fr-CH" baseline="0" dirty="0" smtClean="0"/>
              <a:t> (i) </a:t>
            </a:r>
            <a:r>
              <a:rPr lang="fr-CH" baseline="0" dirty="0" err="1" smtClean="0"/>
              <a:t>number</a:t>
            </a:r>
            <a:r>
              <a:rPr lang="fr-CH" baseline="0" dirty="0" smtClean="0"/>
              <a:t> of countries </a:t>
            </a:r>
            <a:r>
              <a:rPr lang="fr-CH" baseline="0" dirty="0" err="1" smtClean="0"/>
              <a:t>supported</a:t>
            </a:r>
            <a:r>
              <a:rPr lang="fr-CH" baseline="0" dirty="0" smtClean="0"/>
              <a:t>, and (ii) </a:t>
            </a:r>
            <a:r>
              <a:rPr lang="fr-CH" baseline="0" dirty="0" err="1" smtClean="0"/>
              <a:t>amount</a:t>
            </a:r>
            <a:r>
              <a:rPr lang="fr-CH" baseline="0" dirty="0" smtClean="0"/>
              <a:t> </a:t>
            </a:r>
            <a:r>
              <a:rPr lang="fr-CH" baseline="0" dirty="0" err="1" smtClean="0"/>
              <a:t>approved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within</a:t>
            </a:r>
            <a:r>
              <a:rPr lang="fr-CH" baseline="0" dirty="0" smtClean="0"/>
              <a:t> the 1st </a:t>
            </a:r>
            <a:r>
              <a:rPr lang="fr-CH" baseline="0" dirty="0" err="1" smtClean="0"/>
              <a:t>half</a:t>
            </a:r>
            <a:r>
              <a:rPr lang="fr-CH" baseline="0" dirty="0" smtClean="0"/>
              <a:t> of 2014 vis-à-vis 2013 and </a:t>
            </a:r>
            <a:r>
              <a:rPr lang="fr-CH" baseline="0" dirty="0" err="1" smtClean="0"/>
              <a:t>since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targeted</a:t>
            </a:r>
            <a:r>
              <a:rPr lang="fr-CH" baseline="0" dirty="0" smtClean="0"/>
              <a:t> support </a:t>
            </a:r>
            <a:r>
              <a:rPr lang="fr-CH" baseline="0" dirty="0" err="1" smtClean="0"/>
              <a:t>mechanism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was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introduced</a:t>
            </a:r>
            <a:r>
              <a:rPr lang="fr-CH" baseline="0" dirty="0" smtClean="0"/>
              <a:t>.</a:t>
            </a:r>
          </a:p>
          <a:p>
            <a:endParaRPr lang="fr-CH" baseline="0" dirty="0" smtClean="0"/>
          </a:p>
          <a:p>
            <a:r>
              <a:rPr lang="fr-CH" baseline="0" dirty="0" smtClean="0"/>
              <a:t>This </a:t>
            </a:r>
            <a:r>
              <a:rPr lang="fr-CH" baseline="0" dirty="0" err="1" smtClean="0"/>
              <a:t>increase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is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attributed</a:t>
            </a:r>
            <a:r>
              <a:rPr lang="fr-CH" baseline="0" dirty="0" smtClean="0"/>
              <a:t> to </a:t>
            </a:r>
            <a:r>
              <a:rPr lang="fr-CH" baseline="0" dirty="0" err="1" smtClean="0"/>
              <a:t>many</a:t>
            </a:r>
            <a:r>
              <a:rPr lang="fr-CH" baseline="0" dirty="0" smtClean="0"/>
              <a:t> </a:t>
            </a:r>
            <a:r>
              <a:rPr lang="fr-CH" baseline="0" dirty="0" err="1" smtClean="0"/>
              <a:t>factors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among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which</a:t>
            </a:r>
            <a:r>
              <a:rPr lang="fr-CH" baseline="0" dirty="0" smtClean="0"/>
              <a:t>:</a:t>
            </a:r>
          </a:p>
          <a:p>
            <a:pPr marL="171450" indent="-171450">
              <a:buFontTx/>
              <a:buChar char="-"/>
            </a:pPr>
            <a:r>
              <a:rPr lang="fr-CH" baseline="0" dirty="0" err="1" smtClean="0"/>
              <a:t>Increasing</a:t>
            </a:r>
            <a:r>
              <a:rPr lang="fr-CH" baseline="0" dirty="0" smtClean="0"/>
              <a:t> </a:t>
            </a:r>
            <a:r>
              <a:rPr lang="fr-CH" baseline="0" dirty="0" err="1" smtClean="0"/>
              <a:t>number</a:t>
            </a:r>
            <a:r>
              <a:rPr lang="fr-CH" baseline="0" dirty="0" smtClean="0"/>
              <a:t> of Partner Countries</a:t>
            </a:r>
          </a:p>
          <a:p>
            <a:pPr marL="171450" indent="-171450">
              <a:buFontTx/>
              <a:buChar char="-"/>
            </a:pPr>
            <a:r>
              <a:rPr lang="fr-CH" baseline="0" dirty="0" err="1" smtClean="0"/>
              <a:t>Clear</a:t>
            </a:r>
            <a:r>
              <a:rPr lang="fr-CH" baseline="0" dirty="0" smtClean="0"/>
              <a:t> </a:t>
            </a:r>
            <a:r>
              <a:rPr lang="fr-CH" baseline="0" dirty="0" err="1" smtClean="0"/>
              <a:t>procedure</a:t>
            </a:r>
            <a:r>
              <a:rPr lang="fr-CH" baseline="0" dirty="0" smtClean="0"/>
              <a:t> and more information on TS</a:t>
            </a:r>
          </a:p>
          <a:p>
            <a:pPr marL="171450" indent="-171450">
              <a:buFontTx/>
              <a:buChar char="-"/>
            </a:pPr>
            <a:r>
              <a:rPr lang="fr-CH" baseline="0" dirty="0" err="1" smtClean="0"/>
              <a:t>Warsaw</a:t>
            </a:r>
            <a:r>
              <a:rPr lang="fr-CH" baseline="0" dirty="0" smtClean="0"/>
              <a:t> Framework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00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By </a:t>
            </a:r>
            <a:r>
              <a:rPr lang="fr-CH" dirty="0" err="1" smtClean="0"/>
              <a:t>highlighting</a:t>
            </a:r>
            <a:r>
              <a:rPr lang="fr-CH" dirty="0" smtClean="0"/>
              <a:t> the top 3 </a:t>
            </a:r>
            <a:r>
              <a:rPr lang="fr-CH" dirty="0" err="1" smtClean="0"/>
              <a:t>work</a:t>
            </a:r>
            <a:r>
              <a:rPr lang="fr-CH" dirty="0" smtClean="0"/>
              <a:t> areas on </a:t>
            </a:r>
            <a:r>
              <a:rPr lang="fr-CH" dirty="0" err="1" smtClean="0"/>
              <a:t>which</a:t>
            </a:r>
            <a:r>
              <a:rPr lang="fr-CH" dirty="0" smtClean="0"/>
              <a:t> </a:t>
            </a:r>
            <a:r>
              <a:rPr lang="fr-CH" dirty="0" err="1" smtClean="0"/>
              <a:t>targeted</a:t>
            </a:r>
            <a:r>
              <a:rPr lang="fr-CH" dirty="0" smtClean="0"/>
              <a:t> support are </a:t>
            </a:r>
            <a:r>
              <a:rPr lang="fr-CH" dirty="0" err="1" smtClean="0"/>
              <a:t>requested</a:t>
            </a:r>
            <a:r>
              <a:rPr lang="fr-CH" dirty="0" smtClean="0"/>
              <a:t>,</a:t>
            </a:r>
            <a:r>
              <a:rPr lang="fr-CH" baseline="0" dirty="0" smtClean="0"/>
              <a:t> </a:t>
            </a:r>
            <a:r>
              <a:rPr lang="fr-CH" baseline="0" dirty="0" err="1" smtClean="0"/>
              <a:t>it</a:t>
            </a:r>
            <a:r>
              <a:rPr lang="fr-CH" baseline="0" dirty="0" smtClean="0"/>
              <a:t>:</a:t>
            </a:r>
          </a:p>
          <a:p>
            <a:r>
              <a:rPr lang="fr-CH" baseline="0" dirty="0" smtClean="0"/>
              <a:t>- </a:t>
            </a:r>
            <a:r>
              <a:rPr lang="fr-CH" baseline="0" dirty="0" err="1" smtClean="0"/>
              <a:t>Provides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evidence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that</a:t>
            </a:r>
            <a:r>
              <a:rPr lang="fr-CH" baseline="0" dirty="0" smtClean="0"/>
              <a:t> </a:t>
            </a:r>
            <a:r>
              <a:rPr lang="fr-CH" baseline="0" dirty="0" err="1" smtClean="0"/>
              <a:t>demand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is</a:t>
            </a:r>
            <a:r>
              <a:rPr lang="fr-CH" baseline="0" dirty="0" smtClean="0"/>
              <a:t> in </a:t>
            </a:r>
            <a:r>
              <a:rPr lang="fr-CH" baseline="0" dirty="0" err="1" smtClean="0"/>
              <a:t>synk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with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Warsaw</a:t>
            </a:r>
            <a:r>
              <a:rPr lang="fr-CH" baseline="0" dirty="0" smtClean="0"/>
              <a:t> Framework and </a:t>
            </a:r>
            <a:r>
              <a:rPr lang="fr-CH" baseline="0" dirty="0" err="1" smtClean="0"/>
              <a:t>with</a:t>
            </a:r>
            <a:r>
              <a:rPr lang="fr-CH" baseline="0" dirty="0" smtClean="0"/>
              <a:t> the direction </a:t>
            </a:r>
            <a:r>
              <a:rPr lang="fr-CH" baseline="0" dirty="0" err="1" smtClean="0"/>
              <a:t>where</a:t>
            </a:r>
            <a:r>
              <a:rPr lang="fr-CH" baseline="0" dirty="0" smtClean="0"/>
              <a:t> the Programme </a:t>
            </a:r>
            <a:r>
              <a:rPr lang="fr-CH" baseline="0" dirty="0" err="1" smtClean="0"/>
              <a:t>is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going</a:t>
            </a:r>
            <a:r>
              <a:rPr lang="fr-CH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251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IE" sz="2000" dirty="0" smtClean="0"/>
              <a:t>Roadmap for addressing longer term issues: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08209-7E25-40EA-BC5D-575954C72630}" type="slidenum">
              <a:rPr lang="fr-CH" smtClean="0"/>
              <a:pPr/>
              <a:t>10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582726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This slide </a:t>
            </a:r>
            <a:r>
              <a:rPr lang="fr-CH" dirty="0" err="1" smtClean="0"/>
              <a:t>aims</a:t>
            </a:r>
            <a:r>
              <a:rPr lang="fr-CH" baseline="0" dirty="0" smtClean="0"/>
              <a:t> to: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baseline="0" dirty="0" err="1" smtClean="0"/>
              <a:t>give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overall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picture</a:t>
            </a:r>
            <a:r>
              <a:rPr lang="fr-CH" baseline="0" dirty="0" smtClean="0"/>
              <a:t> of SNA budget </a:t>
            </a:r>
            <a:r>
              <a:rPr lang="fr-CH" baseline="0" dirty="0" err="1" smtClean="0"/>
              <a:t>history</a:t>
            </a:r>
            <a:r>
              <a:rPr lang="fr-CH" baseline="0" dirty="0" smtClean="0"/>
              <a:t> by </a:t>
            </a:r>
            <a:r>
              <a:rPr lang="fr-CH" baseline="0" dirty="0" err="1" smtClean="0"/>
              <a:t>presenting</a:t>
            </a:r>
            <a:r>
              <a:rPr lang="fr-CH" baseline="0" dirty="0" smtClean="0"/>
              <a:t> all </a:t>
            </a:r>
            <a:r>
              <a:rPr lang="fr-CH" baseline="0" dirty="0" err="1" smtClean="0"/>
              <a:t>previously</a:t>
            </a:r>
            <a:r>
              <a:rPr lang="fr-CH" baseline="0" dirty="0" smtClean="0"/>
              <a:t> </a:t>
            </a:r>
            <a:r>
              <a:rPr lang="fr-CH" baseline="0" dirty="0" err="1" smtClean="0"/>
              <a:t>approved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revisions</a:t>
            </a:r>
            <a:r>
              <a:rPr lang="fr-CH" baseline="0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baseline="0" dirty="0" err="1" smtClean="0"/>
              <a:t>Introduce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proposed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revision</a:t>
            </a:r>
            <a:r>
              <a:rPr lang="fr-CH" baseline="0" dirty="0" smtClean="0"/>
              <a:t> for 2015 in the </a:t>
            </a:r>
            <a:r>
              <a:rPr lang="fr-CH" baseline="0" dirty="0" err="1" smtClean="0"/>
              <a:t>context</a:t>
            </a:r>
            <a:r>
              <a:rPr lang="fr-CH" baseline="0" dirty="0" smtClean="0"/>
              <a:t> of the </a:t>
            </a:r>
            <a:r>
              <a:rPr lang="fr-CH" baseline="0" dirty="0" err="1" smtClean="0"/>
              <a:t>historical</a:t>
            </a:r>
            <a:r>
              <a:rPr lang="fr-CH" baseline="0" dirty="0" smtClean="0"/>
              <a:t> record and the </a:t>
            </a:r>
            <a:r>
              <a:rPr lang="fr-CH" baseline="0" dirty="0" err="1" smtClean="0"/>
              <a:t>preivous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approved</a:t>
            </a:r>
            <a:r>
              <a:rPr lang="fr-CH" baseline="0" dirty="0" smtClean="0"/>
              <a:t> 2015 budget </a:t>
            </a:r>
            <a:r>
              <a:rPr lang="fr-CH" baseline="0" dirty="0" err="1" smtClean="0"/>
              <a:t>revision</a:t>
            </a:r>
            <a:r>
              <a:rPr lang="fr-CH" baseline="0" dirty="0" smtClean="0"/>
              <a:t>. 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CH" baseline="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fr-CH" baseline="0" dirty="0" smtClean="0"/>
              <a:t>This </a:t>
            </a:r>
            <a:r>
              <a:rPr lang="fr-CH" baseline="0" dirty="0" err="1" smtClean="0"/>
              <a:t>will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allow</a:t>
            </a:r>
            <a:r>
              <a:rPr lang="fr-CH" baseline="0" dirty="0" smtClean="0"/>
              <a:t> the audience to </a:t>
            </a:r>
            <a:r>
              <a:rPr lang="fr-CH" baseline="0" dirty="0" err="1" smtClean="0"/>
              <a:t>get</a:t>
            </a:r>
            <a:r>
              <a:rPr lang="fr-CH" baseline="0" dirty="0" smtClean="0"/>
              <a:t> a full </a:t>
            </a:r>
            <a:r>
              <a:rPr lang="fr-CH" baseline="0" dirty="0" err="1" smtClean="0"/>
              <a:t>picture</a:t>
            </a:r>
            <a:r>
              <a:rPr lang="fr-CH" baseline="0" dirty="0" smtClean="0"/>
              <a:t> of the SNA budget up to date.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4044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This slide </a:t>
            </a:r>
            <a:r>
              <a:rPr lang="fr-CH" dirty="0" err="1" smtClean="0"/>
              <a:t>presents</a:t>
            </a:r>
            <a:r>
              <a:rPr lang="fr-CH" dirty="0" smtClean="0"/>
              <a:t> the rational </a:t>
            </a:r>
            <a:r>
              <a:rPr lang="fr-CH" dirty="0" err="1" smtClean="0"/>
              <a:t>behind</a:t>
            </a:r>
            <a:r>
              <a:rPr lang="fr-CH" baseline="0" dirty="0" smtClean="0"/>
              <a:t> 2 rounds of budget </a:t>
            </a:r>
            <a:r>
              <a:rPr lang="fr-CH" baseline="0" dirty="0" err="1" smtClean="0"/>
              <a:t>revisions</a:t>
            </a:r>
            <a:r>
              <a:rPr lang="fr-CH" baseline="0" dirty="0" smtClean="0"/>
              <a:t> for 2015: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baseline="0" dirty="0" smtClean="0"/>
              <a:t>1st round </a:t>
            </a:r>
            <a:r>
              <a:rPr lang="fr-CH" baseline="0" dirty="0" err="1" smtClean="0"/>
              <a:t>was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planned</a:t>
            </a:r>
            <a:r>
              <a:rPr lang="fr-CH" baseline="0" dirty="0" smtClean="0"/>
              <a:t> conservative </a:t>
            </a:r>
            <a:r>
              <a:rPr lang="fr-CH" baseline="0" dirty="0" err="1" smtClean="0"/>
              <a:t>manner</a:t>
            </a:r>
            <a:r>
              <a:rPr lang="fr-CH" baseline="0" dirty="0" smtClean="0"/>
              <a:t> to </a:t>
            </a:r>
            <a:r>
              <a:rPr lang="fr-CH" baseline="0" dirty="0" err="1" smtClean="0"/>
              <a:t>maintain</a:t>
            </a:r>
            <a:r>
              <a:rPr lang="fr-CH" baseline="0" dirty="0" smtClean="0"/>
              <a:t> </a:t>
            </a:r>
            <a:r>
              <a:rPr lang="fr-CH" baseline="0" dirty="0" err="1" smtClean="0"/>
              <a:t>status</a:t>
            </a:r>
            <a:r>
              <a:rPr lang="fr-CH" baseline="0" dirty="0" smtClean="0"/>
              <a:t> quo and </a:t>
            </a:r>
            <a:r>
              <a:rPr lang="fr-CH" baseline="0" dirty="0" err="1" smtClean="0"/>
              <a:t>quality</a:t>
            </a:r>
            <a:r>
              <a:rPr lang="fr-CH" baseline="0" dirty="0" smtClean="0"/>
              <a:t> of support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baseline="0" dirty="0" smtClean="0"/>
              <a:t>2</a:t>
            </a:r>
            <a:r>
              <a:rPr lang="fr-CH" baseline="30000" dirty="0" smtClean="0"/>
              <a:t>nd</a:t>
            </a:r>
            <a:r>
              <a:rPr lang="fr-CH" baseline="0" dirty="0" smtClean="0"/>
              <a:t> round </a:t>
            </a:r>
            <a:r>
              <a:rPr lang="fr-CH" baseline="0" dirty="0" err="1" smtClean="0"/>
              <a:t>responds</a:t>
            </a:r>
            <a:r>
              <a:rPr lang="fr-CH" baseline="0" dirty="0" smtClean="0"/>
              <a:t> to the </a:t>
            </a:r>
            <a:r>
              <a:rPr lang="fr-CH" baseline="0" dirty="0" err="1" smtClean="0"/>
              <a:t>need</a:t>
            </a:r>
            <a:r>
              <a:rPr lang="fr-CH" baseline="0" dirty="0" smtClean="0"/>
              <a:t> and </a:t>
            </a:r>
            <a:r>
              <a:rPr lang="fr-CH" baseline="0" dirty="0" err="1" smtClean="0"/>
              <a:t>changing</a:t>
            </a:r>
            <a:r>
              <a:rPr lang="fr-CH" baseline="0" dirty="0" smtClean="0"/>
              <a:t> </a:t>
            </a:r>
            <a:r>
              <a:rPr lang="fr-CH" baseline="0" dirty="0" err="1" smtClean="0"/>
              <a:t>circumstance</a:t>
            </a:r>
            <a:r>
              <a:rPr lang="fr-CH" baseline="0" dirty="0" smtClean="0"/>
              <a:t> (</a:t>
            </a:r>
            <a:r>
              <a:rPr lang="fr-CH" baseline="0" dirty="0" err="1" smtClean="0"/>
              <a:t>Warsaw</a:t>
            </a:r>
            <a:r>
              <a:rPr lang="fr-CH" baseline="0" dirty="0" smtClean="0"/>
              <a:t> Framework and countries focus on </a:t>
            </a:r>
            <a:r>
              <a:rPr lang="fr-CH" baseline="0" dirty="0" err="1" smtClean="0"/>
              <a:t>Warsaw</a:t>
            </a:r>
            <a:r>
              <a:rPr lang="fr-CH" baseline="0" dirty="0" smtClean="0"/>
              <a:t> Framework)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CH" baseline="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fr-CH" baseline="0" dirty="0" smtClean="0"/>
              <a:t>The </a:t>
            </a:r>
            <a:r>
              <a:rPr lang="fr-CH" baseline="0" dirty="0" err="1" smtClean="0"/>
              <a:t>requested</a:t>
            </a:r>
            <a:r>
              <a:rPr lang="fr-CH" baseline="0" dirty="0" smtClean="0"/>
              <a:t> budget </a:t>
            </a:r>
            <a:r>
              <a:rPr lang="fr-CH" baseline="0" dirty="0" err="1" smtClean="0"/>
              <a:t>revision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will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be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deployed</a:t>
            </a:r>
            <a:r>
              <a:rPr lang="fr-CH" baseline="0" dirty="0" smtClean="0"/>
              <a:t> as </a:t>
            </a:r>
            <a:r>
              <a:rPr lang="fr-CH" baseline="0" dirty="0" err="1" smtClean="0"/>
              <a:t>targeted</a:t>
            </a:r>
            <a:r>
              <a:rPr lang="fr-CH" baseline="0" dirty="0" smtClean="0"/>
              <a:t> support to </a:t>
            </a:r>
            <a:r>
              <a:rPr lang="fr-CH" baseline="0" dirty="0" err="1" smtClean="0"/>
              <a:t>specific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work</a:t>
            </a:r>
            <a:r>
              <a:rPr lang="fr-CH" baseline="0" dirty="0" smtClean="0"/>
              <a:t> areas </a:t>
            </a:r>
            <a:r>
              <a:rPr lang="fr-CH" baseline="0" dirty="0" err="1" smtClean="0"/>
              <a:t>that</a:t>
            </a:r>
            <a:r>
              <a:rPr lang="fr-CH" baseline="0" dirty="0" smtClean="0"/>
              <a:t> </a:t>
            </a:r>
            <a:r>
              <a:rPr lang="fr-CH" baseline="0" dirty="0" err="1" smtClean="0"/>
              <a:t>is</a:t>
            </a:r>
            <a:r>
              <a:rPr lang="fr-CH" baseline="0" dirty="0" smtClean="0"/>
              <a:t> in </a:t>
            </a:r>
            <a:r>
              <a:rPr lang="fr-CH" baseline="0" dirty="0" err="1" smtClean="0"/>
              <a:t>sink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with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Warsaw</a:t>
            </a:r>
            <a:r>
              <a:rPr lang="fr-CH" baseline="0" dirty="0" smtClean="0"/>
              <a:t> Framework </a:t>
            </a:r>
            <a:r>
              <a:rPr lang="fr-CH" baseline="0" dirty="0" err="1" smtClean="0"/>
              <a:t>elements</a:t>
            </a:r>
            <a:r>
              <a:rPr lang="fr-CH" baseline="0" dirty="0" smtClean="0"/>
              <a:t>.</a:t>
            </a:r>
            <a:endParaRPr lang="fr-CH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3866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This slide </a:t>
            </a:r>
            <a:r>
              <a:rPr lang="fr-CH" dirty="0" err="1" smtClean="0"/>
              <a:t>explains</a:t>
            </a:r>
            <a:r>
              <a:rPr lang="fr-CH" dirty="0" smtClean="0"/>
              <a:t> </a:t>
            </a:r>
            <a:r>
              <a:rPr lang="fr-CH" dirty="0" err="1" smtClean="0"/>
              <a:t>further</a:t>
            </a:r>
            <a:r>
              <a:rPr lang="fr-CH" baseline="0" dirty="0" smtClean="0"/>
              <a:t> the main </a:t>
            </a:r>
            <a:r>
              <a:rPr lang="fr-CH" baseline="0" dirty="0" err="1" smtClean="0"/>
              <a:t>reasons</a:t>
            </a:r>
            <a:r>
              <a:rPr lang="fr-CH" baseline="0" dirty="0" smtClean="0"/>
              <a:t> for:</a:t>
            </a:r>
            <a:endParaRPr lang="fr-CH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baseline="0" dirty="0" err="1" smtClean="0"/>
              <a:t>Deploying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additional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fund</a:t>
            </a:r>
            <a:r>
              <a:rPr lang="fr-CH" baseline="0" dirty="0" smtClean="0"/>
              <a:t> as </a:t>
            </a:r>
            <a:r>
              <a:rPr lang="fr-CH" baseline="0" dirty="0" err="1" smtClean="0"/>
              <a:t>targeted</a:t>
            </a:r>
            <a:r>
              <a:rPr lang="fr-CH" baseline="0" dirty="0" smtClean="0"/>
              <a:t> support.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baseline="0" dirty="0" err="1" smtClean="0"/>
              <a:t>Proposing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particular</a:t>
            </a:r>
            <a:r>
              <a:rPr lang="fr-CH" baseline="0" dirty="0" smtClean="0"/>
              <a:t> set of </a:t>
            </a:r>
            <a:r>
              <a:rPr lang="fr-CH" baseline="0" dirty="0" err="1" smtClean="0"/>
              <a:t>work</a:t>
            </a:r>
            <a:r>
              <a:rPr lang="fr-CH" baseline="0" dirty="0" smtClean="0"/>
              <a:t> areas </a:t>
            </a:r>
            <a:r>
              <a:rPr lang="fr-CH" baseline="0" dirty="0" err="1" smtClean="0"/>
              <a:t>mentioned</a:t>
            </a:r>
            <a:r>
              <a:rPr lang="fr-CH" baseline="0" dirty="0" smtClean="0"/>
              <a:t> in the </a:t>
            </a:r>
            <a:r>
              <a:rPr lang="fr-CH" baseline="0" dirty="0" err="1" smtClean="0"/>
              <a:t>preivous</a:t>
            </a:r>
            <a:r>
              <a:rPr lang="fr-CH" baseline="0" dirty="0" smtClean="0"/>
              <a:t> slide (the </a:t>
            </a:r>
            <a:r>
              <a:rPr lang="fr-CH" baseline="0" dirty="0" err="1" smtClean="0"/>
              <a:t>next</a:t>
            </a:r>
            <a:r>
              <a:rPr lang="fr-CH" baseline="0" dirty="0" smtClean="0"/>
              <a:t> slide </a:t>
            </a:r>
            <a:r>
              <a:rPr lang="fr-CH" baseline="0" dirty="0" err="1" smtClean="0"/>
              <a:t>presents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work</a:t>
            </a:r>
            <a:r>
              <a:rPr lang="fr-CH" baseline="0" dirty="0" smtClean="0"/>
              <a:t> areas in </a:t>
            </a:r>
            <a:r>
              <a:rPr lang="fr-CH" baseline="0" dirty="0" err="1" smtClean="0"/>
              <a:t>detail</a:t>
            </a:r>
            <a:r>
              <a:rPr lang="fr-CH" baseline="0" dirty="0" smtClean="0"/>
              <a:t>)</a:t>
            </a: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949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dirty="0" err="1" smtClean="0"/>
              <a:t>Specific</a:t>
            </a:r>
            <a:r>
              <a:rPr lang="fr-CH" baseline="0" dirty="0" smtClean="0"/>
              <a:t> </a:t>
            </a:r>
            <a:r>
              <a:rPr lang="fr-CH" baseline="0" dirty="0" err="1" smtClean="0"/>
              <a:t>Outcomes</a:t>
            </a:r>
            <a:r>
              <a:rPr lang="fr-CH" baseline="0" dirty="0" smtClean="0"/>
              <a:t> and Outputs </a:t>
            </a:r>
            <a:r>
              <a:rPr lang="fr-CH" baseline="0" dirty="0" err="1" smtClean="0"/>
              <a:t>under</a:t>
            </a:r>
            <a:r>
              <a:rPr lang="fr-CH" baseline="0" dirty="0" smtClean="0"/>
              <a:t> the SNA Framework for </a:t>
            </a:r>
            <a:r>
              <a:rPr lang="fr-CH" baseline="0" dirty="0" err="1" smtClean="0"/>
              <a:t>which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additional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funding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will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be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deployed</a:t>
            </a:r>
            <a:r>
              <a:rPr lang="fr-CH" baseline="0" dirty="0" smtClean="0"/>
              <a:t> as </a:t>
            </a:r>
            <a:r>
              <a:rPr lang="fr-CH" baseline="0" dirty="0" err="1" smtClean="0"/>
              <a:t>targeted</a:t>
            </a:r>
            <a:r>
              <a:rPr lang="fr-CH" baseline="0" dirty="0" smtClean="0"/>
              <a:t> support.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baseline="0" dirty="0" smtClean="0"/>
              <a:t>This </a:t>
            </a:r>
            <a:r>
              <a:rPr lang="fr-CH" baseline="0" dirty="0" err="1" smtClean="0"/>
              <a:t>illustrates</a:t>
            </a:r>
            <a:r>
              <a:rPr lang="fr-CH" baseline="0" dirty="0" smtClean="0"/>
              <a:t> </a:t>
            </a:r>
            <a:r>
              <a:rPr lang="fr-CH" baseline="0" dirty="0" err="1" smtClean="0"/>
              <a:t>detailed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workplan</a:t>
            </a:r>
            <a:r>
              <a:rPr lang="fr-CH" baseline="0" dirty="0" smtClean="0"/>
              <a:t> for the </a:t>
            </a:r>
            <a:r>
              <a:rPr lang="fr-CH" baseline="0" dirty="0" err="1" smtClean="0"/>
              <a:t>additional</a:t>
            </a:r>
            <a:r>
              <a:rPr lang="fr-CH" baseline="0" dirty="0" smtClean="0"/>
              <a:t> </a:t>
            </a:r>
            <a:r>
              <a:rPr lang="fr-CH" baseline="0" dirty="0" err="1" smtClean="0"/>
              <a:t>funding</a:t>
            </a:r>
            <a:r>
              <a:rPr lang="fr-CH" baseline="0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fr-CH" baseline="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6881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Allocation for 2015 budget for the SNA: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dirty="0" err="1" smtClean="0"/>
              <a:t>Work</a:t>
            </a:r>
            <a:r>
              <a:rPr lang="fr-CH" baseline="0" dirty="0" smtClean="0"/>
              <a:t> areas </a:t>
            </a:r>
            <a:r>
              <a:rPr lang="fr-CH" baseline="0" dirty="0" err="1" smtClean="0"/>
              <a:t>covered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under</a:t>
            </a:r>
            <a:r>
              <a:rPr lang="fr-CH" baseline="0" dirty="0" smtClean="0"/>
              <a:t> the 1st  </a:t>
            </a:r>
            <a:r>
              <a:rPr lang="fr-CH" baseline="0" dirty="0" err="1" smtClean="0"/>
              <a:t>revision</a:t>
            </a:r>
            <a:r>
              <a:rPr lang="fr-CH" baseline="0" dirty="0" smtClean="0"/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CH" baseline="0" dirty="0" err="1" smtClean="0"/>
              <a:t>Work</a:t>
            </a:r>
            <a:r>
              <a:rPr lang="fr-CH" baseline="0" dirty="0" smtClean="0"/>
              <a:t> areas TO BE </a:t>
            </a:r>
            <a:r>
              <a:rPr lang="fr-CH" baseline="0" dirty="0" err="1" smtClean="0"/>
              <a:t>covered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under</a:t>
            </a:r>
            <a:r>
              <a:rPr lang="fr-CH" baseline="0" dirty="0" smtClean="0"/>
              <a:t> the </a:t>
            </a:r>
            <a:r>
              <a:rPr lang="fr-CH" baseline="0" dirty="0" err="1" smtClean="0"/>
              <a:t>proposed</a:t>
            </a:r>
            <a:r>
              <a:rPr lang="fr-CH" baseline="0" dirty="0" smtClean="0"/>
              <a:t> 2</a:t>
            </a:r>
            <a:r>
              <a:rPr lang="fr-CH" baseline="30000" dirty="0" smtClean="0"/>
              <a:t>nd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revision</a:t>
            </a:r>
            <a:r>
              <a:rPr lang="fr-CH" baseline="0" dirty="0" smtClean="0"/>
              <a:t>. 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CH" baseline="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fr-CH" baseline="0" dirty="0" smtClean="0"/>
              <a:t>This slide </a:t>
            </a:r>
            <a:r>
              <a:rPr lang="fr-CH" baseline="0" dirty="0" err="1" smtClean="0"/>
              <a:t>allows</a:t>
            </a:r>
            <a:r>
              <a:rPr lang="fr-CH" baseline="0" dirty="0" smtClean="0"/>
              <a:t> to </a:t>
            </a:r>
            <a:r>
              <a:rPr lang="fr-CH" baseline="0" dirty="0" err="1" smtClean="0"/>
              <a:t>see</a:t>
            </a:r>
            <a:r>
              <a:rPr lang="fr-CH" baseline="0" dirty="0" smtClean="0"/>
              <a:t> the 2015 SNA Budget in a </a:t>
            </a:r>
            <a:r>
              <a:rPr lang="fr-CH" baseline="0" dirty="0" err="1" smtClean="0"/>
              <a:t>consolidated</a:t>
            </a:r>
            <a:r>
              <a:rPr lang="fr-CH" baseline="0" dirty="0" smtClean="0"/>
              <a:t> </a:t>
            </a:r>
            <a:r>
              <a:rPr lang="fr-CH" baseline="0" dirty="0" err="1" smtClean="0"/>
              <a:t>manner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while</a:t>
            </a:r>
            <a:r>
              <a:rPr lang="fr-CH" baseline="0" dirty="0" smtClean="0"/>
              <a:t> </a:t>
            </a:r>
            <a:r>
              <a:rPr lang="fr-CH" baseline="0" dirty="0" err="1" smtClean="0"/>
              <a:t>comparing</a:t>
            </a:r>
            <a:r>
              <a:rPr lang="fr-CH" baseline="0" dirty="0" smtClean="0"/>
              <a:t> the 2 </a:t>
            </a:r>
            <a:r>
              <a:rPr lang="fr-CH" baseline="0" dirty="0" err="1" smtClean="0"/>
              <a:t>revisions</a:t>
            </a:r>
            <a:r>
              <a:rPr lang="fr-CH" baseline="0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652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CH" dirty="0" smtClean="0"/>
              <a:t>The </a:t>
            </a:r>
            <a:r>
              <a:rPr lang="fr-CH" dirty="0" err="1" smtClean="0"/>
              <a:t>proposed</a:t>
            </a:r>
            <a:r>
              <a:rPr lang="fr-CH" dirty="0" smtClean="0"/>
              <a:t> budget shift the allocation of budget</a:t>
            </a:r>
            <a:r>
              <a:rPr lang="fr-CH" baseline="0" dirty="0" smtClean="0"/>
              <a:t> </a:t>
            </a:r>
            <a:r>
              <a:rPr lang="fr-CH" baseline="0" dirty="0" err="1" smtClean="0"/>
              <a:t>with</a:t>
            </a:r>
            <a:r>
              <a:rPr lang="fr-CH" baseline="0" dirty="0" smtClean="0"/>
              <a:t> more allocation (in </a:t>
            </a:r>
            <a:r>
              <a:rPr lang="fr-CH" baseline="0" dirty="0" err="1" smtClean="0"/>
              <a:t>percentage</a:t>
            </a:r>
            <a:r>
              <a:rPr lang="fr-CH" baseline="0" dirty="0" smtClean="0"/>
              <a:t>) to </a:t>
            </a:r>
            <a:r>
              <a:rPr lang="fr-CH" baseline="0" dirty="0" err="1" smtClean="0"/>
              <a:t>coutnry</a:t>
            </a:r>
            <a:r>
              <a:rPr lang="fr-CH" baseline="0" dirty="0" smtClean="0"/>
              <a:t> </a:t>
            </a:r>
            <a:r>
              <a:rPr lang="fr-CH" baseline="0" dirty="0" err="1" smtClean="0"/>
              <a:t>specific</a:t>
            </a:r>
            <a:r>
              <a:rPr lang="fr-CH" baseline="0" dirty="0" smtClean="0"/>
              <a:t> support.  </a:t>
            </a:r>
            <a:r>
              <a:rPr lang="fr-CH" baseline="0" dirty="0" err="1" smtClean="0"/>
              <a:t>Previously</a:t>
            </a:r>
            <a:r>
              <a:rPr lang="fr-CH" baseline="0" dirty="0" smtClean="0"/>
              <a:t> the allocations </a:t>
            </a:r>
            <a:r>
              <a:rPr lang="fr-CH" baseline="0" dirty="0" err="1" smtClean="0"/>
              <a:t>were</a:t>
            </a:r>
            <a:r>
              <a:rPr lang="fr-CH" baseline="0" dirty="0" smtClean="0"/>
              <a:t>:</a:t>
            </a:r>
          </a:p>
          <a:p>
            <a:endParaRPr lang="fr-CH" baseline="0" dirty="0" smtClean="0"/>
          </a:p>
          <a:p>
            <a:r>
              <a:rPr lang="en-US" sz="1200" b="1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2015</a:t>
            </a:r>
            <a:r>
              <a:rPr lang="en-US" dirty="0" smtClean="0"/>
              <a:t> (with PB12 revision)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ISF 28%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Country specific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support </a:t>
            </a:r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48%</a:t>
            </a:r>
            <a:r>
              <a:rPr lang="en-US" dirty="0" smtClean="0"/>
              <a:t> </a:t>
            </a:r>
          </a:p>
          <a:p>
            <a:r>
              <a:rPr lang="en-US" sz="1200" b="0" i="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Secretariat 25%</a:t>
            </a:r>
            <a:r>
              <a:rPr lang="en-US" dirty="0" smtClean="0"/>
              <a:t> </a:t>
            </a:r>
          </a:p>
          <a:p>
            <a:endParaRPr lang="fr-CH" dirty="0" smtClean="0"/>
          </a:p>
          <a:p>
            <a:r>
              <a:rPr lang="fr-CH" b="1" dirty="0" smtClean="0"/>
              <a:t>2014</a:t>
            </a:r>
          </a:p>
          <a:p>
            <a:r>
              <a:rPr lang="fr-CH" dirty="0" smtClean="0"/>
              <a:t>ISF 22%</a:t>
            </a:r>
          </a:p>
          <a:p>
            <a:r>
              <a:rPr lang="fr-CH" dirty="0" smtClean="0"/>
              <a:t>CSS</a:t>
            </a:r>
            <a:r>
              <a:rPr lang="fr-CH" baseline="0" dirty="0" smtClean="0"/>
              <a:t> 64%</a:t>
            </a:r>
          </a:p>
          <a:p>
            <a:r>
              <a:rPr lang="fr-CH" baseline="0" dirty="0" err="1" smtClean="0"/>
              <a:t>Secretariat</a:t>
            </a:r>
            <a:r>
              <a:rPr lang="fr-CH" baseline="0" dirty="0" smtClean="0"/>
              <a:t> 14%</a:t>
            </a:r>
          </a:p>
          <a:p>
            <a:endParaRPr lang="fr-CH" dirty="0" smtClean="0"/>
          </a:p>
          <a:p>
            <a:r>
              <a:rPr lang="fr-CH" b="1" dirty="0" smtClean="0"/>
              <a:t>2013</a:t>
            </a:r>
          </a:p>
          <a:p>
            <a:r>
              <a:rPr lang="fr-CH" dirty="0" smtClean="0"/>
              <a:t>ISF 18%</a:t>
            </a:r>
          </a:p>
          <a:p>
            <a:r>
              <a:rPr lang="fr-CH" dirty="0" smtClean="0"/>
              <a:t>CSS 39%</a:t>
            </a:r>
          </a:p>
          <a:p>
            <a:r>
              <a:rPr lang="fr-CH" dirty="0" err="1" smtClean="0"/>
              <a:t>Secretariat</a:t>
            </a:r>
            <a:r>
              <a:rPr lang="fr-CH" dirty="0" smtClean="0"/>
              <a:t> 33%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27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492A90-F418-402B-9540-AC9C8A93CEA2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69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573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0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944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BB7F6A-2867-439C-9A4D-2FD0E495E445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837113-2F3E-4400-9792-506CD95B94E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2442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259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C52EA-7CF5-43B5-94EB-B1783D81A8D8}" type="datetimeFigureOut">
              <a:rPr lang="fr-CH" smtClean="0"/>
              <a:pPr/>
              <a:t>05.11.2014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D7920-B448-4953-9527-9585478A2E75}" type="slidenum">
              <a:rPr lang="fr-CH" smtClean="0"/>
              <a:pPr/>
              <a:t>‹#›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2662770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73EF2-3846-4EE4-8945-D4DD53CBC62D}" type="datetimeFigureOut">
              <a:rPr lang="en-US" smtClean="0"/>
              <a:pPr/>
              <a:t>05/11/2014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470E9-CD58-4B1E-AD27-812AEDC7EC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0" y="2"/>
            <a:ext cx="9144000" cy="228598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295654"/>
            <a:ext cx="9143998" cy="9144"/>
          </a:xfrm>
          <a:prstGeom prst="rect">
            <a:avLst/>
          </a:prstGeom>
          <a:solidFill>
            <a:srgbClr val="FF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803" y="396240"/>
            <a:ext cx="121459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860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3" r:id="rId2"/>
    <p:sldLayoutId id="2147483827" r:id="rId3"/>
    <p:sldLayoutId id="2147483831" r:id="rId4"/>
    <p:sldLayoutId id="2147483832" r:id="rId5"/>
    <p:sldLayoutId id="2147483833" r:id="rId6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Thais.Juvenal@un-redd.or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un-redd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1066800"/>
            <a:ext cx="7467600" cy="4495800"/>
          </a:xfrm>
        </p:spPr>
        <p:txBody>
          <a:bodyPr>
            <a:normAutofit fontScale="85000" lnSpcReduction="20000"/>
          </a:bodyPr>
          <a:lstStyle/>
          <a:p>
            <a:endParaRPr lang="en-US" sz="3600" b="1" u="sng" dirty="0" smtClean="0"/>
          </a:p>
          <a:p>
            <a:r>
              <a:rPr lang="en-US" sz="2800" b="1" dirty="0" smtClean="0">
                <a:solidFill>
                  <a:srgbClr val="7D7447"/>
                </a:solidFill>
              </a:rPr>
              <a:t>Information session</a:t>
            </a:r>
          </a:p>
          <a:p>
            <a:endParaRPr lang="en-US" sz="2800" b="1" dirty="0">
              <a:solidFill>
                <a:srgbClr val="7D7447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</a:rPr>
              <a:t>Support </a:t>
            </a:r>
            <a:r>
              <a:rPr lang="en-US" sz="2800" b="1" dirty="0">
                <a:solidFill>
                  <a:schemeClr val="tx1"/>
                </a:solidFill>
              </a:rPr>
              <a:t>to National REDD+ Action: </a:t>
            </a:r>
          </a:p>
          <a:p>
            <a:r>
              <a:rPr lang="en-US" sz="2800" b="1" dirty="0">
                <a:solidFill>
                  <a:schemeClr val="tx1"/>
                </a:solidFill>
              </a:rPr>
              <a:t>Global </a:t>
            </a:r>
            <a:r>
              <a:rPr lang="en-GB" sz="2800" b="1" dirty="0">
                <a:solidFill>
                  <a:schemeClr val="tx1"/>
                </a:solidFill>
              </a:rPr>
              <a:t>Programme</a:t>
            </a:r>
            <a:r>
              <a:rPr lang="en-US" sz="2800" b="1" dirty="0">
                <a:solidFill>
                  <a:schemeClr val="tx1"/>
                </a:solidFill>
              </a:rPr>
              <a:t> Framework 2011-2015 (SNA) </a:t>
            </a:r>
            <a:endParaRPr lang="en-US" sz="2800" b="1" dirty="0" smtClean="0">
              <a:solidFill>
                <a:schemeClr val="tx1"/>
              </a:solidFill>
            </a:endParaRPr>
          </a:p>
          <a:p>
            <a:endParaRPr lang="en-US" sz="3600" b="1" dirty="0" smtClean="0">
              <a:solidFill>
                <a:schemeClr val="tx1"/>
              </a:solidFill>
            </a:endParaRPr>
          </a:p>
          <a:p>
            <a:r>
              <a:rPr lang="en-US" sz="3600" b="1" dirty="0" smtClean="0">
                <a:solidFill>
                  <a:srgbClr val="7D7447"/>
                </a:solidFill>
              </a:rPr>
              <a:t>SNA Work </a:t>
            </a:r>
            <a:r>
              <a:rPr lang="en-US" sz="3600" b="1" dirty="0">
                <a:solidFill>
                  <a:srgbClr val="7D7447"/>
                </a:solidFill>
              </a:rPr>
              <a:t>Plan and Budget Revision 2015 (additional </a:t>
            </a:r>
            <a:r>
              <a:rPr lang="en-US" sz="3600" b="1" dirty="0" smtClean="0">
                <a:solidFill>
                  <a:srgbClr val="7D7447"/>
                </a:solidFill>
              </a:rPr>
              <a:t>activities</a:t>
            </a:r>
            <a:r>
              <a:rPr lang="en-US" sz="3600" b="1" dirty="0">
                <a:solidFill>
                  <a:srgbClr val="7D7447"/>
                </a:solidFill>
              </a:rPr>
              <a:t>)</a:t>
            </a:r>
          </a:p>
          <a:p>
            <a:endParaRPr lang="en-US" sz="1600" b="1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</a:rPr>
              <a:t>13</a:t>
            </a:r>
            <a:r>
              <a:rPr lang="en-US" sz="2400" b="1" baseline="30000" dirty="0" smtClean="0">
                <a:solidFill>
                  <a:schemeClr val="tx1"/>
                </a:solidFill>
              </a:rPr>
              <a:t>th</a:t>
            </a:r>
            <a:r>
              <a:rPr lang="en-US" sz="2400" b="1" dirty="0" smtClean="0">
                <a:solidFill>
                  <a:schemeClr val="tx1"/>
                </a:solidFill>
              </a:rPr>
              <a:t> Policy Board meeting</a:t>
            </a:r>
            <a:br>
              <a:rPr lang="en-US" sz="2400" b="1" dirty="0" smtClean="0">
                <a:solidFill>
                  <a:schemeClr val="tx1"/>
                </a:solidFill>
              </a:rPr>
            </a:br>
            <a:r>
              <a:rPr lang="en-US" sz="2400" b="1" dirty="0" smtClean="0">
                <a:solidFill>
                  <a:schemeClr val="tx1"/>
                </a:solidFill>
              </a:rPr>
              <a:t>Arusha, Tanzania</a:t>
            </a:r>
          </a:p>
          <a:p>
            <a:r>
              <a:rPr lang="en-US" sz="2400" b="1" dirty="0" smtClean="0">
                <a:solidFill>
                  <a:schemeClr val="tx1"/>
                </a:solidFill>
              </a:rPr>
              <a:t>6-7 November 2014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72000"/>
            <a:ext cx="9144001" cy="314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316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dirty="0" smtClean="0">
                <a:solidFill>
                  <a:schemeClr val="accent3">
                    <a:lumMod val="50000"/>
                  </a:schemeClr>
                </a:solidFill>
              </a:rPr>
              <a:t>SNA OVERVIEW</a:t>
            </a:r>
            <a:endParaRPr lang="en-US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026" name="Picture 2" descr="S:\COMMUNICATIONS\Photos\FAO Photo Contest\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36" y="1447800"/>
            <a:ext cx="7620000" cy="508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79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 txBox="1">
            <a:spLocks/>
          </p:cNvSpPr>
          <p:nvPr/>
        </p:nvSpPr>
        <p:spPr>
          <a:xfrm>
            <a:off x="404121" y="1371600"/>
            <a:ext cx="8358879" cy="457200"/>
          </a:xfrm>
          <a:prstGeom prst="rect">
            <a:avLst/>
          </a:prstGeom>
          <a:solidFill>
            <a:srgbClr val="286A7C"/>
          </a:solidFill>
          <a:ln>
            <a:solidFill>
              <a:srgbClr val="386B6C"/>
            </a:solidFill>
          </a:ln>
          <a:effectLst>
            <a:outerShdw sx="1000" sy="1000" algn="ctr" rotWithShape="0">
              <a:srgbClr val="000000">
                <a:alpha val="3000"/>
              </a:srgbClr>
            </a:outerShdw>
            <a:softEdge rad="12700"/>
          </a:effectLst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CH" sz="2400" b="1" dirty="0" smtClean="0">
                <a:solidFill>
                  <a:schemeClr val="bg1"/>
                </a:solidFill>
              </a:rPr>
              <a:t>SNA RESULTS FRAMEWORK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09801" y="1896907"/>
            <a:ext cx="5105400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1587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1. MRV and Monitoring</a:t>
            </a:r>
            <a:endParaRPr lang="fr-CH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2200267" y="2454197"/>
            <a:ext cx="5114933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1587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2. </a:t>
            </a:r>
            <a:r>
              <a:rPr lang="fr-CH" sz="2400" dirty="0" err="1" smtClean="0"/>
              <a:t>Governance</a:t>
            </a:r>
            <a:endParaRPr lang="fr-CH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2218706" y="3591329"/>
            <a:ext cx="5111967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1587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/>
              <a:t>4</a:t>
            </a:r>
            <a:r>
              <a:rPr lang="fr-CH" sz="2400" dirty="0" smtClean="0"/>
              <a:t>. </a:t>
            </a:r>
            <a:r>
              <a:rPr lang="fr-CH" sz="2400" dirty="0" err="1" smtClean="0"/>
              <a:t>Stakeholder</a:t>
            </a:r>
            <a:r>
              <a:rPr lang="fr-CH" sz="2400" dirty="0" smtClean="0"/>
              <a:t> engagement</a:t>
            </a:r>
            <a:endParaRPr lang="fr-CH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2197298" y="4200280"/>
            <a:ext cx="5133375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1587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/>
              <a:t>5</a:t>
            </a:r>
            <a:r>
              <a:rPr lang="fr-CH" sz="2400" dirty="0" smtClean="0"/>
              <a:t>. </a:t>
            </a:r>
            <a:r>
              <a:rPr lang="fr-CH" sz="2400" dirty="0" err="1" smtClean="0"/>
              <a:t>Safeguards</a:t>
            </a:r>
            <a:r>
              <a:rPr lang="fr-CH" sz="2400" dirty="0" smtClean="0"/>
              <a:t> and multiple </a:t>
            </a:r>
            <a:r>
              <a:rPr lang="fr-CH" sz="2400" dirty="0" err="1" smtClean="0"/>
              <a:t>benefits</a:t>
            </a:r>
            <a:endParaRPr lang="fr-CH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2209800" y="4798645"/>
            <a:ext cx="5133375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1587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6. Green </a:t>
            </a:r>
            <a:r>
              <a:rPr lang="fr-CH" sz="2400" dirty="0" err="1"/>
              <a:t>E</a:t>
            </a:r>
            <a:r>
              <a:rPr lang="fr-CH" sz="2400" dirty="0" err="1" smtClean="0"/>
              <a:t>conomy</a:t>
            </a:r>
            <a:endParaRPr lang="fr-CH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2175163" y="5379761"/>
            <a:ext cx="5168012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1587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7. </a:t>
            </a:r>
            <a:r>
              <a:rPr lang="fr-CH" sz="2400" dirty="0" err="1" smtClean="0"/>
              <a:t>Knowledge</a:t>
            </a:r>
            <a:r>
              <a:rPr lang="fr-CH" sz="2400" dirty="0" smtClean="0"/>
              <a:t> and </a:t>
            </a:r>
            <a:r>
              <a:rPr lang="fr-CH" sz="2400" dirty="0" err="1" smtClean="0"/>
              <a:t>capacity</a:t>
            </a:r>
            <a:endParaRPr lang="fr-CH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2175163" y="5923750"/>
            <a:ext cx="5168012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1587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dirty="0" smtClean="0"/>
              <a:t>8. </a:t>
            </a:r>
            <a:r>
              <a:rPr lang="fr-CH" sz="2400" dirty="0" err="1" smtClean="0"/>
              <a:t>Secretariat</a:t>
            </a:r>
            <a:endParaRPr lang="fr-CH" sz="2400" dirty="0"/>
          </a:p>
        </p:txBody>
      </p:sp>
      <p:sp>
        <p:nvSpPr>
          <p:cNvPr id="14" name="Up-Down Arrow 13"/>
          <p:cNvSpPr/>
          <p:nvPr/>
        </p:nvSpPr>
        <p:spPr>
          <a:xfrm>
            <a:off x="404122" y="1896907"/>
            <a:ext cx="1729478" cy="4488508"/>
          </a:xfrm>
          <a:prstGeom prst="upDownArrow">
            <a:avLst>
              <a:gd name="adj1" fmla="val 73396"/>
              <a:gd name="adj2" fmla="val 20000"/>
            </a:avLst>
          </a:prstGeom>
          <a:solidFill>
            <a:srgbClr val="286A7C"/>
          </a:solidFill>
          <a:ln>
            <a:solidFill>
              <a:srgbClr val="386B6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CH" b="1" dirty="0" smtClean="0">
                <a:solidFill>
                  <a:schemeClr val="bg1"/>
                </a:solidFill>
              </a:rPr>
              <a:t>NATIONAL</a:t>
            </a:r>
          </a:p>
          <a:p>
            <a:pPr algn="ctr"/>
            <a:endParaRPr lang="fr-CH" b="1" dirty="0">
              <a:solidFill>
                <a:schemeClr val="bg1"/>
              </a:solidFill>
            </a:endParaRPr>
          </a:p>
          <a:p>
            <a:pPr algn="ctr"/>
            <a:r>
              <a:rPr lang="fr-CH" b="1" dirty="0" smtClean="0">
                <a:solidFill>
                  <a:schemeClr val="bg1"/>
                </a:solidFill>
              </a:rPr>
              <a:t>REGIONAL</a:t>
            </a:r>
          </a:p>
          <a:p>
            <a:pPr algn="ctr"/>
            <a:endParaRPr lang="fr-CH" b="1" dirty="0">
              <a:solidFill>
                <a:schemeClr val="bg1"/>
              </a:solidFill>
            </a:endParaRPr>
          </a:p>
          <a:p>
            <a:pPr algn="ctr"/>
            <a:r>
              <a:rPr lang="fr-CH" b="1" dirty="0" smtClean="0">
                <a:solidFill>
                  <a:schemeClr val="bg1"/>
                </a:solidFill>
              </a:rPr>
              <a:t>GLOBAL</a:t>
            </a:r>
          </a:p>
          <a:p>
            <a:pPr algn="ctr"/>
            <a:endParaRPr lang="fr-CH" b="1" dirty="0">
              <a:solidFill>
                <a:schemeClr val="bg1"/>
              </a:solidFill>
            </a:endParaRPr>
          </a:p>
          <a:p>
            <a:pPr algn="ctr"/>
            <a:r>
              <a:rPr lang="fr-CH" b="1" dirty="0">
                <a:solidFill>
                  <a:schemeClr val="bg1"/>
                </a:solidFill>
              </a:rPr>
              <a:t>LEVELS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09800" y="2987597"/>
            <a:ext cx="5120873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 w="15875"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fr-CH" sz="2400" strike="sngStrike" dirty="0"/>
              <a:t>3</a:t>
            </a:r>
            <a:r>
              <a:rPr lang="fr-CH" sz="2400" strike="sngStrike" dirty="0" smtClean="0"/>
              <a:t>. </a:t>
            </a:r>
            <a:r>
              <a:rPr lang="fr-CH" sz="2400" strike="sngStrike" dirty="0" err="1" smtClean="0"/>
              <a:t>Deferred</a:t>
            </a:r>
            <a:r>
              <a:rPr lang="fr-CH" sz="2400" strike="sngStrike" dirty="0" smtClean="0"/>
              <a:t> and </a:t>
            </a:r>
            <a:r>
              <a:rPr lang="fr-CH" sz="2400" strike="sngStrike" dirty="0" err="1" smtClean="0"/>
              <a:t>integrated</a:t>
            </a:r>
            <a:r>
              <a:rPr lang="fr-CH" sz="2400" strike="sngStrike" dirty="0" smtClean="0"/>
              <a:t> to </a:t>
            </a:r>
            <a:r>
              <a:rPr lang="fr-CH" sz="2400" strike="sngStrike" dirty="0" err="1" smtClean="0"/>
              <a:t>others</a:t>
            </a:r>
            <a:endParaRPr lang="fr-CH" sz="2000" strike="sngStrike" dirty="0"/>
          </a:p>
        </p:txBody>
      </p:sp>
      <p:sp>
        <p:nvSpPr>
          <p:cNvPr id="17" name="Title 2"/>
          <p:cNvSpPr txBox="1">
            <a:spLocks/>
          </p:cNvSpPr>
          <p:nvPr/>
        </p:nvSpPr>
        <p:spPr>
          <a:xfrm>
            <a:off x="6046515" y="278795"/>
            <a:ext cx="2832950" cy="5793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- OVERVIEW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14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4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6047561" y="1404413"/>
            <a:ext cx="1785881" cy="130171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304857"/>
                </a:lnTo>
                <a:lnTo>
                  <a:pt x="970426" y="304857"/>
                </a:lnTo>
                <a:lnTo>
                  <a:pt x="970426" y="479212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reeform 5"/>
          <p:cNvSpPr/>
          <p:nvPr/>
        </p:nvSpPr>
        <p:spPr>
          <a:xfrm>
            <a:off x="2149974" y="1397849"/>
            <a:ext cx="1854281" cy="375716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965829" y="0"/>
                </a:moveTo>
                <a:lnTo>
                  <a:pt x="965829" y="304857"/>
                </a:lnTo>
                <a:lnTo>
                  <a:pt x="0" y="304857"/>
                </a:lnTo>
                <a:lnTo>
                  <a:pt x="0" y="479212"/>
                </a:lnTo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 6"/>
          <p:cNvSpPr/>
          <p:nvPr/>
        </p:nvSpPr>
        <p:spPr>
          <a:xfrm>
            <a:off x="2674829" y="808093"/>
            <a:ext cx="3519569" cy="777614"/>
          </a:xfrm>
          <a:custGeom>
            <a:avLst/>
            <a:gdLst>
              <a:gd name="connsiteX0" fmla="*/ 0 w 2249436"/>
              <a:gd name="connsiteY0" fmla="*/ 0 h 723078"/>
              <a:gd name="connsiteX1" fmla="*/ 2249436 w 2249436"/>
              <a:gd name="connsiteY1" fmla="*/ 0 h 723078"/>
              <a:gd name="connsiteX2" fmla="*/ 2249436 w 2249436"/>
              <a:gd name="connsiteY2" fmla="*/ 723078 h 723078"/>
              <a:gd name="connsiteX3" fmla="*/ 0 w 2249436"/>
              <a:gd name="connsiteY3" fmla="*/ 723078 h 723078"/>
              <a:gd name="connsiteX4" fmla="*/ 0 w 2249436"/>
              <a:gd name="connsiteY4" fmla="*/ 0 h 723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49436" h="723078">
                <a:moveTo>
                  <a:pt x="0" y="0"/>
                </a:moveTo>
                <a:lnTo>
                  <a:pt x="2249436" y="0"/>
                </a:lnTo>
                <a:lnTo>
                  <a:pt x="2249436" y="723078"/>
                </a:lnTo>
                <a:lnTo>
                  <a:pt x="0" y="723078"/>
                </a:lnTo>
                <a:lnTo>
                  <a:pt x="0" y="0"/>
                </a:lnTo>
                <a:close/>
              </a:path>
            </a:pathLst>
          </a:custGeom>
          <a:solidFill>
            <a:srgbClr val="286A7C"/>
          </a:solidFill>
          <a:ln>
            <a:solidFill>
              <a:srgbClr val="286A7C"/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5240" tIns="15240" rIns="15240" bIns="105443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200" b="1" kern="1200" dirty="0" smtClean="0">
                <a:solidFill>
                  <a:schemeClr val="bg1">
                    <a:lumMod val="95000"/>
                  </a:schemeClr>
                </a:solidFill>
              </a:rPr>
              <a:t>SNA</a:t>
            </a:r>
          </a:p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200" b="1" dirty="0" err="1" smtClean="0">
                <a:solidFill>
                  <a:schemeClr val="bg1">
                    <a:lumMod val="95000"/>
                  </a:schemeClr>
                </a:solidFill>
              </a:rPr>
              <a:t>Categories</a:t>
            </a:r>
            <a:r>
              <a:rPr lang="fr-CH" sz="2200" b="1" dirty="0" smtClean="0">
                <a:solidFill>
                  <a:schemeClr val="bg1">
                    <a:lumMod val="95000"/>
                  </a:schemeClr>
                </a:solidFill>
              </a:rPr>
              <a:t> of support</a:t>
            </a:r>
            <a:endParaRPr lang="fr-CH" sz="2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480952" y="1778334"/>
            <a:ext cx="2667000" cy="789666"/>
          </a:xfrm>
          <a:custGeom>
            <a:avLst/>
            <a:gdLst>
              <a:gd name="connsiteX0" fmla="*/ 0 w 1443223"/>
              <a:gd name="connsiteY0" fmla="*/ 0 h 747236"/>
              <a:gd name="connsiteX1" fmla="*/ 1443223 w 1443223"/>
              <a:gd name="connsiteY1" fmla="*/ 0 h 747236"/>
              <a:gd name="connsiteX2" fmla="*/ 1443223 w 1443223"/>
              <a:gd name="connsiteY2" fmla="*/ 747236 h 747236"/>
              <a:gd name="connsiteX3" fmla="*/ 0 w 1443223"/>
              <a:gd name="connsiteY3" fmla="*/ 747236 h 747236"/>
              <a:gd name="connsiteX4" fmla="*/ 0 w 1443223"/>
              <a:gd name="connsiteY4" fmla="*/ 0 h 747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3223" h="747236">
                <a:moveTo>
                  <a:pt x="0" y="0"/>
                </a:moveTo>
                <a:lnTo>
                  <a:pt x="1443223" y="0"/>
                </a:lnTo>
                <a:lnTo>
                  <a:pt x="1443223" y="747236"/>
                </a:lnTo>
                <a:lnTo>
                  <a:pt x="0" y="747236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350" tIns="6350" rIns="6350" bIns="105443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b="1" kern="1200" dirty="0" smtClean="0"/>
              <a:t>International support </a:t>
            </a:r>
            <a:r>
              <a:rPr lang="fr-CH" b="1" kern="1200" dirty="0" err="1" smtClean="0"/>
              <a:t>functions</a:t>
            </a:r>
            <a:endParaRPr lang="fr-CH" b="1" kern="1200" dirty="0"/>
          </a:p>
        </p:txBody>
      </p:sp>
      <p:sp>
        <p:nvSpPr>
          <p:cNvPr id="9" name="Freeform 8"/>
          <p:cNvSpPr/>
          <p:nvPr/>
        </p:nvSpPr>
        <p:spPr>
          <a:xfrm>
            <a:off x="3224151" y="1773565"/>
            <a:ext cx="2750239" cy="794435"/>
          </a:xfrm>
          <a:custGeom>
            <a:avLst/>
            <a:gdLst>
              <a:gd name="connsiteX0" fmla="*/ 0 w 1443223"/>
              <a:gd name="connsiteY0" fmla="*/ 0 h 747236"/>
              <a:gd name="connsiteX1" fmla="*/ 1443223 w 1443223"/>
              <a:gd name="connsiteY1" fmla="*/ 0 h 747236"/>
              <a:gd name="connsiteX2" fmla="*/ 1443223 w 1443223"/>
              <a:gd name="connsiteY2" fmla="*/ 747236 h 747236"/>
              <a:gd name="connsiteX3" fmla="*/ 0 w 1443223"/>
              <a:gd name="connsiteY3" fmla="*/ 747236 h 747236"/>
              <a:gd name="connsiteX4" fmla="*/ 0 w 1443223"/>
              <a:gd name="connsiteY4" fmla="*/ 0 h 747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43223" h="747236">
                <a:moveTo>
                  <a:pt x="0" y="0"/>
                </a:moveTo>
                <a:lnTo>
                  <a:pt x="1443223" y="0"/>
                </a:lnTo>
                <a:lnTo>
                  <a:pt x="1443223" y="747236"/>
                </a:lnTo>
                <a:lnTo>
                  <a:pt x="0" y="747236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350" tIns="6350" rIns="6350" bIns="105443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b="1" kern="1200" dirty="0" smtClean="0"/>
              <a:t>Country </a:t>
            </a:r>
            <a:r>
              <a:rPr lang="fr-CH" b="1" kern="1200" dirty="0" err="1" smtClean="0"/>
              <a:t>specific</a:t>
            </a:r>
            <a:r>
              <a:rPr lang="fr-CH" b="1" kern="1200" dirty="0" smtClean="0"/>
              <a:t> support</a:t>
            </a:r>
          </a:p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1600" b="1" dirty="0" err="1" smtClean="0">
                <a:solidFill>
                  <a:srgbClr val="386B6C"/>
                </a:solidFill>
              </a:rPr>
              <a:t>Targeted</a:t>
            </a:r>
            <a:r>
              <a:rPr lang="fr-CH" sz="1600" b="1" dirty="0" smtClean="0">
                <a:solidFill>
                  <a:srgbClr val="386B6C"/>
                </a:solidFill>
              </a:rPr>
              <a:t> support  &amp;</a:t>
            </a:r>
            <a:br>
              <a:rPr lang="fr-CH" sz="1600" b="1" dirty="0" smtClean="0">
                <a:solidFill>
                  <a:srgbClr val="386B6C"/>
                </a:solidFill>
              </a:rPr>
            </a:br>
            <a:r>
              <a:rPr lang="fr-CH" sz="1600" b="1" dirty="0" err="1" smtClean="0">
                <a:solidFill>
                  <a:srgbClr val="386B6C"/>
                </a:solidFill>
              </a:rPr>
              <a:t>Backstopping</a:t>
            </a:r>
            <a:endParaRPr lang="fr-CH" sz="1600" b="1" kern="1200" dirty="0" smtClean="0">
              <a:solidFill>
                <a:srgbClr val="386B6C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6119751" y="1773565"/>
            <a:ext cx="2745421" cy="808392"/>
          </a:xfrm>
          <a:custGeom>
            <a:avLst/>
            <a:gdLst>
              <a:gd name="connsiteX0" fmla="*/ 0 w 1354421"/>
              <a:gd name="connsiteY0" fmla="*/ 0 h 255054"/>
              <a:gd name="connsiteX1" fmla="*/ 1354421 w 1354421"/>
              <a:gd name="connsiteY1" fmla="*/ 0 h 255054"/>
              <a:gd name="connsiteX2" fmla="*/ 1354421 w 1354421"/>
              <a:gd name="connsiteY2" fmla="*/ 255054 h 255054"/>
              <a:gd name="connsiteX3" fmla="*/ 0 w 1354421"/>
              <a:gd name="connsiteY3" fmla="*/ 255054 h 255054"/>
              <a:gd name="connsiteX4" fmla="*/ 0 w 1354421"/>
              <a:gd name="connsiteY4" fmla="*/ 0 h 255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4421" h="255054">
                <a:moveTo>
                  <a:pt x="0" y="0"/>
                </a:moveTo>
                <a:lnTo>
                  <a:pt x="1354421" y="0"/>
                </a:lnTo>
                <a:lnTo>
                  <a:pt x="1354421" y="255054"/>
                </a:lnTo>
                <a:lnTo>
                  <a:pt x="0" y="25505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350" tIns="6350" rIns="6350" bIns="105443" numCol="1" spcCol="1270" anchor="ctr" anchorCtr="0">
            <a:noAutofit/>
          </a:bodyPr>
          <a:lstStyle/>
          <a:p>
            <a:pPr lvl="0" algn="ctr" defTabSz="4445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b="1" dirty="0" err="1"/>
              <a:t>Secretariat</a:t>
            </a:r>
            <a:endParaRPr lang="fr-CH" b="1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4530857" y="1585707"/>
            <a:ext cx="0" cy="187858"/>
          </a:xfrm>
          <a:prstGeom prst="lin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5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cxnSp>
      <p:sp>
        <p:nvSpPr>
          <p:cNvPr id="18" name="Rounded Rectangle 17"/>
          <p:cNvSpPr/>
          <p:nvPr/>
        </p:nvSpPr>
        <p:spPr>
          <a:xfrm>
            <a:off x="480952" y="2602223"/>
            <a:ext cx="2603918" cy="4103377"/>
          </a:xfrm>
          <a:prstGeom prst="round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sz="1600" b="1" dirty="0">
              <a:solidFill>
                <a:schemeClr val="tx1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119751" y="2614903"/>
            <a:ext cx="2745421" cy="4090697"/>
          </a:xfrm>
          <a:prstGeom prst="round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b="1" dirty="0">
              <a:solidFill>
                <a:schemeClr val="tx1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180481" y="2661726"/>
            <a:ext cx="2745421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sz="1600" dirty="0" smtClean="0"/>
              <a:t>Support to the Policy Board and Partner Countries.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endParaRPr lang="en-GB" sz="1600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sz="1600" dirty="0"/>
              <a:t>P</a:t>
            </a:r>
            <a:r>
              <a:rPr lang="en-GB" sz="1600" dirty="0" smtClean="0"/>
              <a:t>ost-2015 strategy was drafted and is being consulted with stakeholders.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endParaRPr lang="en-GB" sz="1600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GB" sz="1600" dirty="0" smtClean="0"/>
              <a:t>Workspace upgrade is nearing completion - developing </a:t>
            </a:r>
            <a:r>
              <a:rPr lang="en-GB" sz="1600" dirty="0"/>
              <a:t>online </a:t>
            </a:r>
            <a:r>
              <a:rPr lang="en-GB" sz="1600" dirty="0" smtClean="0"/>
              <a:t>tracking, monitoring and reporting tool.</a:t>
            </a:r>
          </a:p>
          <a:p>
            <a:pPr marL="176213" indent="-176213">
              <a:buFont typeface="Arial" panose="020B0604020202020204" pitchFamily="34" charset="0"/>
              <a:buChar char="•"/>
            </a:pPr>
            <a:endParaRPr lang="en-GB" sz="1600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fr-CH" sz="1600" dirty="0" smtClean="0"/>
              <a:t>SNA </a:t>
            </a:r>
            <a:r>
              <a:rPr lang="fr-CH" sz="1600" dirty="0"/>
              <a:t>Monitoring Framework </a:t>
            </a:r>
            <a:r>
              <a:rPr lang="fr-CH" sz="1600" dirty="0" err="1" smtClean="0"/>
              <a:t>revised</a:t>
            </a:r>
            <a:r>
              <a:rPr lang="fr-CH" sz="1600" dirty="0" smtClean="0"/>
              <a:t>, </a:t>
            </a:r>
            <a:r>
              <a:rPr lang="fr-CH" sz="1600" dirty="0" err="1" smtClean="0"/>
              <a:t>reflecting</a:t>
            </a:r>
            <a:r>
              <a:rPr lang="fr-CH" sz="1600" dirty="0" smtClean="0"/>
              <a:t> budget </a:t>
            </a:r>
            <a:r>
              <a:rPr lang="fr-CH" sz="1600" dirty="0"/>
              <a:t>and </a:t>
            </a:r>
            <a:r>
              <a:rPr lang="fr-CH" sz="1600" dirty="0" err="1" smtClean="0"/>
              <a:t>work</a:t>
            </a:r>
            <a:r>
              <a:rPr lang="fr-CH" sz="1600" dirty="0" smtClean="0"/>
              <a:t> plan </a:t>
            </a:r>
            <a:r>
              <a:rPr lang="fr-CH" sz="1600" dirty="0" err="1" smtClean="0"/>
              <a:t>until</a:t>
            </a:r>
            <a:r>
              <a:rPr lang="fr-CH" sz="1600" dirty="0" smtClean="0"/>
              <a:t> 2015.</a:t>
            </a:r>
          </a:p>
        </p:txBody>
      </p:sp>
      <p:sp>
        <p:nvSpPr>
          <p:cNvPr id="21" name="Title 2"/>
          <p:cNvSpPr txBox="1">
            <a:spLocks/>
          </p:cNvSpPr>
          <p:nvPr/>
        </p:nvSpPr>
        <p:spPr>
          <a:xfrm>
            <a:off x="6032222" y="228786"/>
            <a:ext cx="2832950" cy="5793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- OVERVIEW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3224151" y="2602222"/>
            <a:ext cx="2750239" cy="4103378"/>
          </a:xfrm>
          <a:prstGeom prst="roundRect">
            <a:avLst/>
          </a:prstGeom>
          <a:noFill/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H" b="1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192978" y="2804908"/>
            <a:ext cx="2745421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/>
          </a:p>
          <a:p>
            <a:endParaRPr lang="en-GB" sz="16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3192977" y="2681796"/>
            <a:ext cx="282192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fr-CH" sz="1600" dirty="0" err="1"/>
              <a:t>Complements</a:t>
            </a:r>
            <a:r>
              <a:rPr lang="fr-CH" sz="1600" dirty="0"/>
              <a:t> </a:t>
            </a:r>
            <a:r>
              <a:rPr lang="fr-CH" sz="1600" dirty="0" smtClean="0"/>
              <a:t>National Programmes</a:t>
            </a:r>
          </a:p>
          <a:p>
            <a:endParaRPr lang="fr-CH" sz="1200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fr-CH" sz="1600" dirty="0" err="1"/>
              <a:t>F</a:t>
            </a:r>
            <a:r>
              <a:rPr lang="fr-CH" sz="1600" dirty="0" err="1" smtClean="0"/>
              <a:t>ills</a:t>
            </a:r>
            <a:r>
              <a:rPr lang="fr-CH" sz="1600" dirty="0" smtClean="0"/>
              <a:t> gaps</a:t>
            </a:r>
          </a:p>
          <a:p>
            <a:endParaRPr lang="fr-CH" sz="1200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fr-CH" sz="1600" dirty="0" err="1"/>
              <a:t>P</a:t>
            </a:r>
            <a:r>
              <a:rPr lang="fr-CH" sz="1600" dirty="0" err="1" smtClean="0"/>
              <a:t>rovides</a:t>
            </a:r>
            <a:r>
              <a:rPr lang="fr-CH" sz="1600" dirty="0" smtClean="0"/>
              <a:t> more </a:t>
            </a:r>
            <a:r>
              <a:rPr lang="fr-CH" sz="1600" dirty="0" err="1" smtClean="0"/>
              <a:t>tailored</a:t>
            </a:r>
            <a:r>
              <a:rPr lang="fr-CH" sz="1600" dirty="0" smtClean="0"/>
              <a:t> and </a:t>
            </a:r>
            <a:r>
              <a:rPr lang="fr-CH" sz="1600" dirty="0" err="1" smtClean="0"/>
              <a:t>fast</a:t>
            </a:r>
            <a:r>
              <a:rPr lang="fr-CH" sz="1600" dirty="0" smtClean="0"/>
              <a:t> </a:t>
            </a:r>
            <a:r>
              <a:rPr lang="fr-CH" sz="1600" dirty="0" err="1" smtClean="0"/>
              <a:t>track</a:t>
            </a:r>
            <a:r>
              <a:rPr lang="fr-CH" sz="1600" dirty="0" smtClean="0"/>
              <a:t> support.</a:t>
            </a:r>
            <a:endParaRPr lang="fr-CH" sz="1600" dirty="0"/>
          </a:p>
          <a:p>
            <a:pPr marL="176213" indent="-176213">
              <a:buFont typeface="Arial" panose="020B0604020202020204" pitchFamily="34" charset="0"/>
              <a:buChar char="•"/>
            </a:pPr>
            <a:endParaRPr lang="fr-CH" sz="1200" dirty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sz="1600" dirty="0" smtClean="0"/>
              <a:t>Increased </a:t>
            </a:r>
            <a:r>
              <a:rPr lang="en-US" sz="1600" dirty="0"/>
              <a:t>demand </a:t>
            </a:r>
            <a:r>
              <a:rPr lang="en-US" sz="1600" dirty="0" smtClean="0"/>
              <a:t>for targeted support </a:t>
            </a:r>
          </a:p>
          <a:p>
            <a:pPr marL="176213"/>
            <a:r>
              <a:rPr lang="en-US" sz="1600" dirty="0" smtClean="0"/>
              <a:t>(38% </a:t>
            </a:r>
            <a:r>
              <a:rPr lang="en-US" sz="1600" dirty="0"/>
              <a:t>approved within 6 month </a:t>
            </a:r>
            <a:r>
              <a:rPr lang="en-US" sz="1600" dirty="0" smtClean="0"/>
              <a:t>period; </a:t>
            </a:r>
          </a:p>
          <a:p>
            <a:pPr marL="176213"/>
            <a:r>
              <a:rPr lang="en-US" sz="1600" dirty="0" smtClean="0"/>
              <a:t>in total, US</a:t>
            </a:r>
            <a:r>
              <a:rPr lang="en-US" sz="1600" dirty="0"/>
              <a:t>$ </a:t>
            </a:r>
            <a:r>
              <a:rPr lang="en-US" sz="1600" dirty="0" smtClean="0"/>
              <a:t>12.6 m to                      35 countries + 1 region)</a:t>
            </a:r>
            <a:endParaRPr lang="en-US" sz="1600" dirty="0"/>
          </a:p>
          <a:p>
            <a:endParaRPr lang="en-US" sz="1200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fr-CH" sz="1600" dirty="0" smtClean="0"/>
              <a:t>1</a:t>
            </a:r>
            <a:r>
              <a:rPr lang="fr-CH" sz="1600" baseline="30000" dirty="0" smtClean="0"/>
              <a:t>st</a:t>
            </a:r>
            <a:r>
              <a:rPr lang="fr-CH" sz="1600" dirty="0" smtClean="0"/>
              <a:t> </a:t>
            </a:r>
            <a:r>
              <a:rPr lang="fr-CH" sz="1600" dirty="0" err="1" smtClean="0"/>
              <a:t>regional</a:t>
            </a:r>
            <a:r>
              <a:rPr lang="fr-CH" sz="1600" dirty="0" smtClean="0"/>
              <a:t> </a:t>
            </a:r>
            <a:r>
              <a:rPr lang="fr-CH" sz="1600" dirty="0" err="1" smtClean="0"/>
              <a:t>targeted</a:t>
            </a:r>
            <a:r>
              <a:rPr lang="fr-CH" sz="1600" dirty="0" smtClean="0"/>
              <a:t> support </a:t>
            </a:r>
            <a:r>
              <a:rPr lang="fr-CH" sz="1600" dirty="0" err="1" smtClean="0"/>
              <a:t>approved</a:t>
            </a:r>
            <a:r>
              <a:rPr lang="fr-CH" sz="1600" dirty="0" smtClean="0"/>
              <a:t> to Pacific </a:t>
            </a:r>
            <a:r>
              <a:rPr lang="fr-CH" sz="1600" dirty="0" err="1" smtClean="0"/>
              <a:t>Islands</a:t>
            </a:r>
            <a:endParaRPr lang="fr-CH" sz="1600" dirty="0" smtClean="0"/>
          </a:p>
        </p:txBody>
      </p:sp>
      <p:sp>
        <p:nvSpPr>
          <p:cNvPr id="12" name="Rectangle 11"/>
          <p:cNvSpPr/>
          <p:nvPr/>
        </p:nvSpPr>
        <p:spPr>
          <a:xfrm>
            <a:off x="480952" y="2661726"/>
            <a:ext cx="260391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fr-CH" sz="1600" dirty="0" smtClean="0"/>
              <a:t>CNA (1st round) </a:t>
            </a:r>
            <a:r>
              <a:rPr lang="fr-CH" sz="1600" dirty="0" err="1" smtClean="0"/>
              <a:t>launched</a:t>
            </a:r>
            <a:endParaRPr lang="fr-CH" sz="1600" dirty="0" smtClean="0"/>
          </a:p>
          <a:p>
            <a:endParaRPr lang="fr-CH" sz="1600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fr-CH" sz="1600" dirty="0" err="1" smtClean="0"/>
              <a:t>Launched</a:t>
            </a:r>
            <a:r>
              <a:rPr lang="fr-CH" sz="1600" dirty="0" smtClean="0"/>
              <a:t> </a:t>
            </a:r>
            <a:r>
              <a:rPr lang="fr-CH" sz="1600" dirty="0"/>
              <a:t>REDD+ </a:t>
            </a:r>
            <a:r>
              <a:rPr lang="fr-CH" sz="1600" dirty="0" err="1" smtClean="0"/>
              <a:t>Academy</a:t>
            </a:r>
            <a:endParaRPr lang="fr-CH" sz="1600" dirty="0" smtClean="0"/>
          </a:p>
          <a:p>
            <a:endParaRPr lang="en-US" sz="1600" dirty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en-US" sz="1600" dirty="0" smtClean="0"/>
              <a:t>More focused </a:t>
            </a:r>
            <a:r>
              <a:rPr lang="en-US" sz="1600" dirty="0"/>
              <a:t>support </a:t>
            </a:r>
            <a:r>
              <a:rPr lang="en-US" sz="1600" dirty="0" smtClean="0"/>
              <a:t>towards the implementation </a:t>
            </a:r>
            <a:r>
              <a:rPr lang="en-US" sz="1600" dirty="0"/>
              <a:t>of the Warsaw Framework and other UNFCCC decisions</a:t>
            </a:r>
            <a:r>
              <a:rPr lang="en-US" sz="1600" dirty="0" smtClean="0"/>
              <a:t>.</a:t>
            </a:r>
          </a:p>
          <a:p>
            <a:endParaRPr lang="en-US" sz="1600" dirty="0" smtClean="0"/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fr-CH" sz="1600" dirty="0" err="1"/>
              <a:t>Knowledge</a:t>
            </a:r>
            <a:r>
              <a:rPr lang="fr-CH" sz="1600" dirty="0"/>
              <a:t> Management and Communications team </a:t>
            </a:r>
            <a:r>
              <a:rPr lang="fr-CH" sz="1600" dirty="0" err="1"/>
              <a:t>started</a:t>
            </a:r>
            <a:r>
              <a:rPr lang="fr-CH" sz="1600" dirty="0"/>
              <a:t> </a:t>
            </a:r>
            <a:r>
              <a:rPr lang="fr-CH" sz="1600" dirty="0" err="1"/>
              <a:t>working</a:t>
            </a:r>
            <a:r>
              <a:rPr lang="fr-CH" sz="1600" dirty="0"/>
              <a:t> </a:t>
            </a:r>
            <a:r>
              <a:rPr lang="fr-CH" sz="1600" dirty="0" smtClean="0"/>
              <a:t>at </a:t>
            </a:r>
            <a:r>
              <a:rPr lang="fr-CH" sz="1600" dirty="0"/>
              <a:t>full </a:t>
            </a:r>
            <a:r>
              <a:rPr lang="fr-CH" sz="1600" dirty="0" err="1"/>
              <a:t>capacity</a:t>
            </a:r>
            <a:r>
              <a:rPr lang="fr-CH" sz="1600" dirty="0"/>
              <a:t>.</a:t>
            </a:r>
            <a:r>
              <a:rPr lang="en-GB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4220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228600" y="1600200"/>
            <a:ext cx="4038600" cy="5181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r-CH" sz="1800" dirty="0" smtClean="0"/>
              <a:t>SNA and National Programme </a:t>
            </a:r>
            <a:r>
              <a:rPr lang="fr-CH" sz="1800" dirty="0" err="1" smtClean="0"/>
              <a:t>modalities</a:t>
            </a:r>
            <a:r>
              <a:rPr lang="fr-CH" sz="1800" dirty="0" smtClean="0"/>
              <a:t> are </a:t>
            </a:r>
            <a:r>
              <a:rPr lang="fr-CH" sz="1800" dirty="0" err="1" smtClean="0"/>
              <a:t>mutually</a:t>
            </a:r>
            <a:r>
              <a:rPr lang="fr-CH" sz="1800" dirty="0" smtClean="0"/>
              <a:t> </a:t>
            </a:r>
            <a:r>
              <a:rPr lang="fr-CH" sz="1800" dirty="0" err="1" smtClean="0"/>
              <a:t>complementary</a:t>
            </a:r>
            <a:r>
              <a:rPr lang="fr-CH" sz="1800" dirty="0" smtClean="0"/>
              <a:t>:</a:t>
            </a:r>
          </a:p>
          <a:p>
            <a:pPr marL="0" indent="0">
              <a:buNone/>
            </a:pPr>
            <a:endParaRPr lang="fr-CH" sz="1000" dirty="0" smtClean="0"/>
          </a:p>
          <a:p>
            <a:r>
              <a:rPr lang="fr-CH" sz="1800" dirty="0" err="1" smtClean="0"/>
              <a:t>Targeted</a:t>
            </a:r>
            <a:r>
              <a:rPr lang="fr-CH" sz="1800" dirty="0" smtClean="0"/>
              <a:t> Support and </a:t>
            </a:r>
            <a:r>
              <a:rPr lang="fr-CH" sz="1800" dirty="0" err="1" smtClean="0"/>
              <a:t>Backstopping</a:t>
            </a:r>
            <a:r>
              <a:rPr lang="fr-CH" sz="1800" dirty="0" smtClean="0"/>
              <a:t> help to </a:t>
            </a:r>
            <a:r>
              <a:rPr lang="fr-CH" sz="1800" dirty="0" err="1" smtClean="0"/>
              <a:t>fill</a:t>
            </a:r>
            <a:r>
              <a:rPr lang="fr-CH" sz="1800" dirty="0" smtClean="0"/>
              <a:t> the </a:t>
            </a:r>
            <a:r>
              <a:rPr lang="fr-CH" sz="1800" dirty="0" err="1" smtClean="0"/>
              <a:t>necessary</a:t>
            </a:r>
            <a:r>
              <a:rPr lang="fr-CH" sz="1800" dirty="0" smtClean="0"/>
              <a:t> gaps </a:t>
            </a:r>
            <a:r>
              <a:rPr lang="fr-CH" sz="1800" dirty="0" err="1" smtClean="0"/>
              <a:t>during</a:t>
            </a:r>
            <a:r>
              <a:rPr lang="fr-CH" sz="1800" dirty="0" smtClean="0"/>
              <a:t> </a:t>
            </a:r>
            <a:r>
              <a:rPr lang="fr-CH" sz="1800" dirty="0" err="1" smtClean="0"/>
              <a:t>development</a:t>
            </a:r>
            <a:r>
              <a:rPr lang="fr-CH" sz="1800" dirty="0" smtClean="0"/>
              <a:t>, </a:t>
            </a:r>
            <a:r>
              <a:rPr lang="fr-CH" sz="1800" dirty="0" err="1" smtClean="0"/>
              <a:t>inception</a:t>
            </a:r>
            <a:r>
              <a:rPr lang="fr-CH" sz="1800" dirty="0" smtClean="0"/>
              <a:t>, </a:t>
            </a:r>
            <a:r>
              <a:rPr lang="fr-CH" sz="1800" dirty="0" err="1" smtClean="0"/>
              <a:t>implementation</a:t>
            </a:r>
            <a:r>
              <a:rPr lang="fr-CH" sz="1800" dirty="0" smtClean="0"/>
              <a:t> and </a:t>
            </a:r>
            <a:r>
              <a:rPr lang="fr-CH" sz="1800" dirty="0" err="1" smtClean="0"/>
              <a:t>closing</a:t>
            </a:r>
            <a:r>
              <a:rPr lang="fr-CH" sz="1800" dirty="0" smtClean="0"/>
              <a:t> stages of National Programmes.</a:t>
            </a:r>
          </a:p>
          <a:p>
            <a:pPr marL="0" indent="0">
              <a:buNone/>
            </a:pPr>
            <a:endParaRPr lang="fr-CH" sz="1000" dirty="0"/>
          </a:p>
          <a:p>
            <a:pPr marL="717550">
              <a:buFont typeface="Wingdings" panose="05000000000000000000" pitchFamily="2" charset="2"/>
              <a:buChar char="Ø"/>
            </a:pPr>
            <a:r>
              <a:rPr lang="fr-CH" sz="1600" dirty="0" err="1"/>
              <a:t>B</a:t>
            </a:r>
            <a:r>
              <a:rPr lang="fr-CH" sz="1600" dirty="0" err="1" smtClean="0"/>
              <a:t>ackstopping</a:t>
            </a:r>
            <a:r>
              <a:rPr lang="fr-CH" sz="1600" dirty="0" smtClean="0"/>
              <a:t> </a:t>
            </a:r>
            <a:r>
              <a:rPr lang="fr-CH" sz="1600" dirty="0" err="1" smtClean="0"/>
              <a:t>is</a:t>
            </a:r>
            <a:r>
              <a:rPr lang="fr-CH" sz="1600" dirty="0" smtClean="0"/>
              <a:t> </a:t>
            </a:r>
            <a:r>
              <a:rPr lang="fr-CH" sz="1600" dirty="0" err="1" smtClean="0"/>
              <a:t>provided</a:t>
            </a:r>
            <a:r>
              <a:rPr lang="fr-CH" sz="1600" dirty="0" smtClean="0"/>
              <a:t> to all countries </a:t>
            </a:r>
            <a:r>
              <a:rPr lang="fr-CH" sz="1600" dirty="0" err="1" smtClean="0"/>
              <a:t>with</a:t>
            </a:r>
            <a:r>
              <a:rPr lang="fr-CH" sz="1600" dirty="0" smtClean="0"/>
              <a:t> National Programmes.</a:t>
            </a:r>
          </a:p>
          <a:p>
            <a:pPr marL="717550">
              <a:buFont typeface="Wingdings" panose="05000000000000000000" pitchFamily="2" charset="2"/>
              <a:buChar char="Ø"/>
            </a:pPr>
            <a:r>
              <a:rPr lang="fr-CH" sz="1600" dirty="0" err="1" smtClean="0"/>
              <a:t>Targeted</a:t>
            </a:r>
            <a:r>
              <a:rPr lang="fr-CH" sz="1600" dirty="0" smtClean="0"/>
              <a:t> Support to 66% of the National Programme countries.</a:t>
            </a:r>
            <a:endParaRPr lang="fr-CH" sz="1600" dirty="0"/>
          </a:p>
          <a:p>
            <a:pPr marL="374650" indent="0">
              <a:buNone/>
            </a:pPr>
            <a:endParaRPr lang="fr-CH" sz="1800" dirty="0" smtClean="0"/>
          </a:p>
          <a:p>
            <a:r>
              <a:rPr lang="fr-CH" sz="1800" dirty="0"/>
              <a:t>Countries </a:t>
            </a:r>
            <a:r>
              <a:rPr lang="fr-CH" sz="1800" dirty="0" err="1"/>
              <a:t>without</a:t>
            </a:r>
            <a:r>
              <a:rPr lang="fr-CH" sz="1800" dirty="0"/>
              <a:t> National Programmes </a:t>
            </a:r>
            <a:r>
              <a:rPr lang="fr-CH" sz="1800" dirty="0" err="1"/>
              <a:t>can</a:t>
            </a:r>
            <a:r>
              <a:rPr lang="fr-CH" sz="1800" dirty="0"/>
              <a:t> </a:t>
            </a:r>
            <a:r>
              <a:rPr lang="fr-CH" sz="1800" dirty="0" err="1"/>
              <a:t>access</a:t>
            </a:r>
            <a:r>
              <a:rPr lang="fr-CH" sz="1800" dirty="0"/>
              <a:t> </a:t>
            </a:r>
            <a:r>
              <a:rPr lang="fr-CH" sz="1800" dirty="0" err="1" smtClean="0"/>
              <a:t>Targeted</a:t>
            </a:r>
            <a:r>
              <a:rPr lang="fr-CH" sz="1800" dirty="0" smtClean="0"/>
              <a:t> </a:t>
            </a:r>
            <a:r>
              <a:rPr lang="fr-CH" sz="1800" dirty="0"/>
              <a:t>Support and </a:t>
            </a:r>
            <a:r>
              <a:rPr lang="fr-CH" sz="1800" dirty="0" err="1"/>
              <a:t>Backstopping</a:t>
            </a:r>
            <a:r>
              <a:rPr lang="fr-CH" sz="1800" dirty="0"/>
              <a:t> for </a:t>
            </a:r>
            <a:r>
              <a:rPr lang="fr-CH" sz="1800" dirty="0" err="1"/>
              <a:t>specific</a:t>
            </a:r>
            <a:r>
              <a:rPr lang="fr-CH" sz="1800" dirty="0"/>
              <a:t> </a:t>
            </a:r>
            <a:r>
              <a:rPr lang="fr-CH" sz="1800" dirty="0" err="1"/>
              <a:t>readiness</a:t>
            </a:r>
            <a:r>
              <a:rPr lang="fr-CH" sz="1800" dirty="0"/>
              <a:t> areas.</a:t>
            </a:r>
          </a:p>
          <a:p>
            <a:endParaRPr lang="fr-CH" sz="1800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447798" y="858102"/>
            <a:ext cx="7431665" cy="589698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/>
              <a:t>SNA</a:t>
            </a:r>
            <a:r>
              <a:rPr lang="en-US" dirty="0" smtClean="0"/>
              <a:t> and  </a:t>
            </a:r>
            <a:r>
              <a:rPr lang="en-US" b="1" dirty="0" smtClean="0"/>
              <a:t>NATIONAL PROGRAMMES</a:t>
            </a:r>
            <a:endParaRPr lang="en-US" b="1" dirty="0"/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046515" y="278795"/>
            <a:ext cx="2832950" cy="5793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- OVERVIEW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2089" y="1676400"/>
            <a:ext cx="4615603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368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08985730"/>
              </p:ext>
            </p:extLst>
          </p:nvPr>
        </p:nvGraphicFramePr>
        <p:xfrm>
          <a:off x="403264" y="1752600"/>
          <a:ext cx="8458200" cy="48567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752600" y="1143000"/>
            <a:ext cx="60842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000" b="1" dirty="0" smtClean="0">
                <a:solidFill>
                  <a:schemeClr val="accent5">
                    <a:lumMod val="50000"/>
                  </a:schemeClr>
                </a:solidFill>
              </a:rPr>
              <a:t>SNA Financial Delivery per </a:t>
            </a:r>
            <a:r>
              <a:rPr lang="fr-CH" sz="2000" b="1" dirty="0" err="1" smtClean="0">
                <a:solidFill>
                  <a:schemeClr val="accent5">
                    <a:lumMod val="50000"/>
                  </a:schemeClr>
                </a:solidFill>
              </a:rPr>
              <a:t>Outcome</a:t>
            </a:r>
            <a:r>
              <a:rPr lang="fr-CH" sz="2000" b="1" dirty="0" smtClean="0">
                <a:solidFill>
                  <a:schemeClr val="accent5">
                    <a:lumMod val="50000"/>
                  </a:schemeClr>
                </a:solidFill>
              </a:rPr>
              <a:t> as of 30 </a:t>
            </a:r>
            <a:r>
              <a:rPr lang="fr-CH" sz="2000" b="1" dirty="0" err="1" smtClean="0">
                <a:solidFill>
                  <a:schemeClr val="accent5">
                    <a:lumMod val="50000"/>
                  </a:schemeClr>
                </a:solidFill>
              </a:rPr>
              <a:t>June</a:t>
            </a:r>
            <a:r>
              <a:rPr lang="fr-CH" sz="2000" b="1" dirty="0" smtClean="0">
                <a:solidFill>
                  <a:schemeClr val="accent5">
                    <a:lumMod val="50000"/>
                  </a:schemeClr>
                </a:solidFill>
              </a:rPr>
              <a:t> 2014 </a:t>
            </a:r>
            <a:endParaRPr lang="en-US" sz="2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7" name="Title 2"/>
          <p:cNvSpPr txBox="1">
            <a:spLocks/>
          </p:cNvSpPr>
          <p:nvPr/>
        </p:nvSpPr>
        <p:spPr>
          <a:xfrm>
            <a:off x="6028514" y="278795"/>
            <a:ext cx="2832950" cy="5793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- OVERVIEW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61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 txBox="1">
            <a:spLocks/>
          </p:cNvSpPr>
          <p:nvPr/>
        </p:nvSpPr>
        <p:spPr>
          <a:xfrm>
            <a:off x="2514600" y="338556"/>
            <a:ext cx="4038600" cy="1033043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fr-CH" dirty="0" smtClean="0"/>
              <a:t>TARGETED SUPPORT TREND</a:t>
            </a:r>
            <a:endParaRPr lang="en-US" dirty="0"/>
          </a:p>
        </p:txBody>
      </p:sp>
      <p:graphicFrame>
        <p:nvGraphicFramePr>
          <p:cNvPr id="17" name="Diagram 16"/>
          <p:cNvGraphicFramePr/>
          <p:nvPr>
            <p:extLst>
              <p:ext uri="{D42A27DB-BD31-4B8C-83A1-F6EECF244321}">
                <p14:modId xmlns:p14="http://schemas.microsoft.com/office/powerpoint/2010/main" val="2669041598"/>
              </p:ext>
            </p:extLst>
          </p:nvPr>
        </p:nvGraphicFramePr>
        <p:xfrm>
          <a:off x="2189326" y="1872258"/>
          <a:ext cx="6954674" cy="3124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7467600" y="4543234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000" b="1" dirty="0" smtClean="0"/>
              <a:t>2012</a:t>
            </a:r>
            <a:endParaRPr lang="en-US" sz="2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5638800" y="4543234"/>
            <a:ext cx="70403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000" b="1" dirty="0" smtClean="0"/>
              <a:t>2013</a:t>
            </a:r>
            <a:endParaRPr lang="en-US" sz="20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312080" y="4592845"/>
            <a:ext cx="14230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CH" sz="2000" b="1" dirty="0" smtClean="0"/>
              <a:t>2014 </a:t>
            </a:r>
          </a:p>
          <a:p>
            <a:pPr algn="ctr"/>
            <a:r>
              <a:rPr lang="fr-CH" sz="2000" dirty="0" smtClean="0"/>
              <a:t>(Jan </a:t>
            </a:r>
            <a:r>
              <a:rPr lang="fr-CH" sz="2000" dirty="0"/>
              <a:t>– </a:t>
            </a:r>
            <a:r>
              <a:rPr lang="fr-CH" sz="2000" dirty="0" err="1" smtClean="0"/>
              <a:t>Nov</a:t>
            </a:r>
            <a:r>
              <a:rPr lang="fr-CH" sz="2000" dirty="0" smtClean="0"/>
              <a:t>) </a:t>
            </a:r>
            <a:endParaRPr lang="en-US" sz="2000" dirty="0"/>
          </a:p>
        </p:txBody>
      </p:sp>
      <p:sp>
        <p:nvSpPr>
          <p:cNvPr id="34" name="Rectangle 33"/>
          <p:cNvSpPr/>
          <p:nvPr/>
        </p:nvSpPr>
        <p:spPr>
          <a:xfrm>
            <a:off x="1044593" y="5410200"/>
            <a:ext cx="73948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Demand for targeted support is increasing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Requests are becoming more comprehensive and packaged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Moving towards increased South-South cooperation on readiness                                         (</a:t>
            </a:r>
            <a:r>
              <a:rPr lang="en-GB" dirty="0" err="1" smtClean="0"/>
              <a:t>e.g</a:t>
            </a:r>
            <a:r>
              <a:rPr lang="en-GB" dirty="0" smtClean="0"/>
              <a:t> 1</a:t>
            </a:r>
            <a:r>
              <a:rPr lang="en-GB" baseline="30000" dirty="0" smtClean="0"/>
              <a:t>st</a:t>
            </a:r>
            <a:r>
              <a:rPr lang="en-GB" dirty="0" smtClean="0"/>
              <a:t> regional targeted support of US$ 1.4 m to Pacific Islands)</a:t>
            </a:r>
          </a:p>
        </p:txBody>
      </p:sp>
      <p:sp>
        <p:nvSpPr>
          <p:cNvPr id="8" name="Rectangle 7"/>
          <p:cNvSpPr/>
          <p:nvPr/>
        </p:nvSpPr>
        <p:spPr>
          <a:xfrm>
            <a:off x="4419600" y="1371599"/>
            <a:ext cx="4267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Targeted support approved amount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Number of countries supported 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en-GB" dirty="0" smtClean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     (incl. countries with top up amounts)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304800" y="1858510"/>
            <a:ext cx="2895600" cy="2759581"/>
            <a:chOff x="132301" y="499133"/>
            <a:chExt cx="2655564" cy="2308217"/>
          </a:xfrm>
        </p:grpSpPr>
        <p:sp>
          <p:nvSpPr>
            <p:cNvPr id="14" name="Oval 13"/>
            <p:cNvSpPr/>
            <p:nvPr/>
          </p:nvSpPr>
          <p:spPr>
            <a:xfrm>
              <a:off x="132301" y="499133"/>
              <a:ext cx="2655564" cy="2308217"/>
            </a:xfrm>
            <a:prstGeom prst="ellipse">
              <a:avLst/>
            </a:prstGeom>
            <a:solidFill>
              <a:srgbClr val="153943"/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Oval 4"/>
            <p:cNvSpPr/>
            <p:nvPr/>
          </p:nvSpPr>
          <p:spPr>
            <a:xfrm>
              <a:off x="511932" y="729229"/>
              <a:ext cx="1896302" cy="164860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2860" tIns="22860" rIns="22860" bIns="22860" numCol="1" spcCol="1270" anchor="ctr" anchorCtr="0"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lang="en-US" sz="2800" kern="1200" dirty="0" smtClean="0">
                <a:solidFill>
                  <a:schemeClr val="bg1"/>
                </a:solidFill>
              </a:endParaRPr>
            </a:p>
            <a:p>
              <a:pPr lvl="0" algn="ctr">
                <a:spcBef>
                  <a:spcPct val="0"/>
                </a:spcBef>
              </a:pPr>
              <a:r>
                <a:rPr lang="fr-CH" sz="2800" b="1" kern="1200" dirty="0" smtClean="0">
                  <a:solidFill>
                    <a:schemeClr val="bg1"/>
                  </a:solidFill>
                </a:rPr>
                <a:t>US$ 12.6 m </a:t>
              </a:r>
            </a:p>
            <a:p>
              <a:pPr lvl="0" algn="ctr">
                <a:spcBef>
                  <a:spcPct val="0"/>
                </a:spcBef>
              </a:pPr>
              <a:r>
                <a:rPr lang="fr-CH" sz="2800" b="1" kern="1200" dirty="0" smtClean="0">
                  <a:solidFill>
                    <a:schemeClr val="bg1"/>
                  </a:solidFill>
                </a:rPr>
                <a:t> 35 </a:t>
              </a:r>
              <a:r>
                <a:rPr lang="fr-CH" sz="2800" b="0" kern="1200" dirty="0" smtClean="0">
                  <a:solidFill>
                    <a:schemeClr val="bg1"/>
                  </a:solidFill>
                </a:rPr>
                <a:t>countries</a:t>
              </a:r>
            </a:p>
            <a:p>
              <a:pPr lvl="0" algn="ctr">
                <a:spcBef>
                  <a:spcPct val="0"/>
                </a:spcBef>
              </a:pPr>
              <a:r>
                <a:rPr lang="fr-CH" sz="2800" b="1" kern="1200" dirty="0" smtClean="0">
                  <a:solidFill>
                    <a:schemeClr val="bg1"/>
                  </a:solidFill>
                </a:rPr>
                <a:t>1 </a:t>
              </a:r>
              <a:r>
                <a:rPr lang="fr-CH" sz="2800" b="0" kern="1200" dirty="0" err="1" smtClean="0">
                  <a:solidFill>
                    <a:schemeClr val="bg1"/>
                  </a:solidFill>
                </a:rPr>
                <a:t>region</a:t>
              </a:r>
              <a:endParaRPr lang="fr-CH" sz="2800" b="0" kern="1200" dirty="0" smtClean="0">
                <a:solidFill>
                  <a:schemeClr val="bg1"/>
                </a:solidFill>
              </a:endParaRPr>
            </a:p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800" b="1" kern="1200" dirty="0">
                <a:solidFill>
                  <a:schemeClr val="bg1"/>
                </a:solidFill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371600" y="4592845"/>
            <a:ext cx="9006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H" sz="2000" b="1" dirty="0" smtClean="0"/>
              <a:t>TOTAL </a:t>
            </a:r>
            <a:endParaRPr lang="en-US" sz="2000" b="1" dirty="0"/>
          </a:p>
        </p:txBody>
      </p:sp>
      <p:sp>
        <p:nvSpPr>
          <p:cNvPr id="18" name="Title 2"/>
          <p:cNvSpPr txBox="1">
            <a:spLocks/>
          </p:cNvSpPr>
          <p:nvPr/>
        </p:nvSpPr>
        <p:spPr>
          <a:xfrm>
            <a:off x="6248400" y="278795"/>
            <a:ext cx="2832950" cy="5793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- OVERVIEW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11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01230174"/>
              </p:ext>
            </p:extLst>
          </p:nvPr>
        </p:nvGraphicFramePr>
        <p:xfrm>
          <a:off x="413634" y="1447800"/>
          <a:ext cx="8425566" cy="3581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Rectangle 1"/>
          <p:cNvSpPr/>
          <p:nvPr/>
        </p:nvSpPr>
        <p:spPr>
          <a:xfrm>
            <a:off x="403243" y="5105400"/>
            <a:ext cx="8229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3538" indent="-363538">
              <a:buFont typeface="Arial" panose="020B0604020202020204" pitchFamily="34" charset="0"/>
              <a:buChar char="•"/>
            </a:pPr>
            <a:r>
              <a:rPr lang="fr-CH" dirty="0" smtClean="0"/>
              <a:t>Top </a:t>
            </a:r>
            <a:r>
              <a:rPr lang="fr-CH" dirty="0" err="1" smtClean="0"/>
              <a:t>three</a:t>
            </a:r>
            <a:r>
              <a:rPr lang="fr-CH" dirty="0" smtClean="0"/>
              <a:t> </a:t>
            </a:r>
            <a:r>
              <a:rPr lang="fr-CH" dirty="0" err="1" smtClean="0"/>
              <a:t>work</a:t>
            </a:r>
            <a:r>
              <a:rPr lang="fr-CH" dirty="0" smtClean="0"/>
              <a:t> areas  (</a:t>
            </a:r>
            <a:r>
              <a:rPr lang="fr-CH" dirty="0" err="1" smtClean="0"/>
              <a:t>targeted</a:t>
            </a:r>
            <a:r>
              <a:rPr lang="fr-CH" dirty="0" smtClean="0"/>
              <a:t> support </a:t>
            </a:r>
            <a:r>
              <a:rPr lang="fr-CH" dirty="0" err="1" smtClean="0"/>
              <a:t>requested</a:t>
            </a:r>
            <a:r>
              <a:rPr lang="fr-CH" dirty="0" smtClean="0"/>
              <a:t>):</a:t>
            </a:r>
            <a:endParaRPr lang="en-US" dirty="0" smtClean="0"/>
          </a:p>
          <a:p>
            <a:pPr marL="893763" indent="-354013">
              <a:buFont typeface="Wingdings" panose="05000000000000000000" pitchFamily="2" charset="2"/>
              <a:buChar char="Ø"/>
            </a:pPr>
            <a:r>
              <a:rPr lang="en-US" dirty="0" smtClean="0"/>
              <a:t>National </a:t>
            </a:r>
            <a:r>
              <a:rPr lang="en-US" dirty="0"/>
              <a:t>REDD+ </a:t>
            </a:r>
            <a:r>
              <a:rPr lang="en-US" dirty="0" smtClean="0"/>
              <a:t>Strategy/Governance</a:t>
            </a:r>
            <a:endParaRPr lang="en-US" dirty="0"/>
          </a:p>
          <a:p>
            <a:pPr marL="893763" indent="-354013">
              <a:buFont typeface="Wingdings" panose="05000000000000000000" pitchFamily="2" charset="2"/>
              <a:buChar char="Ø"/>
            </a:pPr>
            <a:r>
              <a:rPr lang="fr-CH" dirty="0"/>
              <a:t>MRV &amp; </a:t>
            </a:r>
            <a:r>
              <a:rPr lang="fr-CH" dirty="0" smtClean="0"/>
              <a:t>Monitoring</a:t>
            </a:r>
            <a:endParaRPr lang="fr-CH" dirty="0"/>
          </a:p>
          <a:p>
            <a:pPr marL="893763" indent="-354013">
              <a:buFont typeface="Wingdings" panose="05000000000000000000" pitchFamily="2" charset="2"/>
              <a:buChar char="Ø"/>
            </a:pPr>
            <a:r>
              <a:rPr lang="fr-CH" dirty="0" err="1"/>
              <a:t>Safeguards</a:t>
            </a:r>
            <a:r>
              <a:rPr lang="fr-CH" dirty="0"/>
              <a:t> &amp; multiple </a:t>
            </a:r>
            <a:r>
              <a:rPr lang="fr-CH" dirty="0" err="1" smtClean="0"/>
              <a:t>benefits</a:t>
            </a:r>
            <a:endParaRPr lang="fr-CH" dirty="0" smtClean="0"/>
          </a:p>
          <a:p>
            <a:pPr marL="363538" indent="-363538">
              <a:buFont typeface="Arial" panose="020B0604020202020204" pitchFamily="34" charset="0"/>
              <a:buChar char="•"/>
            </a:pPr>
            <a:r>
              <a:rPr lang="fr-CH" dirty="0" err="1" smtClean="0"/>
              <a:t>Demand</a:t>
            </a:r>
            <a:r>
              <a:rPr lang="fr-CH" dirty="0" smtClean="0"/>
              <a:t> </a:t>
            </a:r>
            <a:r>
              <a:rPr lang="fr-CH" dirty="0" err="1" smtClean="0"/>
              <a:t>reflects</a:t>
            </a:r>
            <a:r>
              <a:rPr lang="fr-CH" dirty="0" smtClean="0"/>
              <a:t> the four </a:t>
            </a:r>
            <a:r>
              <a:rPr lang="fr-CH" dirty="0" err="1" smtClean="0"/>
              <a:t>elements</a:t>
            </a:r>
            <a:r>
              <a:rPr lang="fr-CH" dirty="0" smtClean="0"/>
              <a:t> of the </a:t>
            </a:r>
            <a:r>
              <a:rPr lang="fr-CH" dirty="0" err="1" smtClean="0"/>
              <a:t>Warsaw</a:t>
            </a:r>
            <a:r>
              <a:rPr lang="fr-CH" dirty="0" smtClean="0"/>
              <a:t> Framework </a:t>
            </a:r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600200" y="338555"/>
            <a:ext cx="6858000" cy="1033043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fr-CH" dirty="0" smtClean="0"/>
              <a:t>TARGETED SUPPORT TREND – support by </a:t>
            </a:r>
            <a:r>
              <a:rPr lang="fr-CH" dirty="0" err="1" smtClean="0"/>
              <a:t>work</a:t>
            </a:r>
            <a:r>
              <a:rPr lang="fr-CH" dirty="0" smtClean="0"/>
              <a:t> area / SNA </a:t>
            </a:r>
            <a:r>
              <a:rPr lang="fr-CH" dirty="0" err="1" smtClean="0"/>
              <a:t>outcome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55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600200" y="487362"/>
            <a:ext cx="7543800" cy="960438"/>
          </a:xfrm>
        </p:spPr>
        <p:txBody>
          <a:bodyPr/>
          <a:lstStyle/>
          <a:p>
            <a:r>
              <a:rPr lang="fr-CH" b="1" dirty="0" smtClean="0">
                <a:solidFill>
                  <a:schemeClr val="accent3">
                    <a:lumMod val="50000"/>
                  </a:schemeClr>
                </a:solidFill>
              </a:rPr>
              <a:t>SNA 2015 Budget </a:t>
            </a:r>
            <a:r>
              <a:rPr lang="fr-CH" b="1" dirty="0" err="1" smtClean="0">
                <a:solidFill>
                  <a:schemeClr val="accent3">
                    <a:lumMod val="50000"/>
                  </a:schemeClr>
                </a:solidFill>
              </a:rPr>
              <a:t>Revision</a:t>
            </a:r>
            <a:endParaRPr lang="en-US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Picture 3" descr="S:\GLOBAL PROGRAMME\GP Reporting\SNA-GP 2013 Annual Report\Photos for the Report\Aerial view of Bolivia forests towards Cobija.  Serena Fortu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94" y="1371600"/>
            <a:ext cx="91440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9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idx="4294967295"/>
          </p:nvPr>
        </p:nvSpPr>
        <p:spPr>
          <a:xfrm>
            <a:off x="3048000" y="457200"/>
            <a:ext cx="2819400" cy="609600"/>
          </a:xfrm>
          <a:prstGeom prst="rect">
            <a:avLst/>
          </a:prstGeom>
        </p:spPr>
        <p:txBody>
          <a:bodyPr>
            <a:noAutofit/>
          </a:bodyPr>
          <a:lstStyle/>
          <a:p>
            <a:pPr lvl="2" algn="ctr" rtl="0">
              <a:spcBef>
                <a:spcPct val="0"/>
              </a:spcBef>
            </a:pPr>
            <a:r>
              <a:rPr lang="en-IE" sz="3000" dirty="0" smtClean="0">
                <a:latin typeface="+mj-lt"/>
              </a:rPr>
              <a:t>PROCESS</a:t>
            </a:r>
            <a:endParaRPr lang="fr-CH" sz="3000" dirty="0">
              <a:latin typeface="+mj-lt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457200" y="1676400"/>
            <a:ext cx="8305801" cy="4876800"/>
            <a:chOff x="457200" y="1676400"/>
            <a:chExt cx="8305801" cy="4876800"/>
          </a:xfrm>
        </p:grpSpPr>
        <p:sp>
          <p:nvSpPr>
            <p:cNvPr id="13" name="Rectangle 12"/>
            <p:cNvSpPr/>
            <p:nvPr/>
          </p:nvSpPr>
          <p:spPr>
            <a:xfrm>
              <a:off x="457200" y="1676400"/>
              <a:ext cx="8305800" cy="4876800"/>
            </a:xfrm>
            <a:prstGeom prst="rect">
              <a:avLst/>
            </a:prstGeom>
            <a:noFill/>
          </p:spPr>
        </p:sp>
        <p:sp>
          <p:nvSpPr>
            <p:cNvPr id="14" name="Freeform 13"/>
            <p:cNvSpPr/>
            <p:nvPr/>
          </p:nvSpPr>
          <p:spPr>
            <a:xfrm>
              <a:off x="457200" y="5676432"/>
              <a:ext cx="8305800" cy="875109"/>
            </a:xfrm>
            <a:custGeom>
              <a:avLst/>
              <a:gdLst>
                <a:gd name="connsiteX0" fmla="*/ 0 w 8305800"/>
                <a:gd name="connsiteY0" fmla="*/ 0 h 875109"/>
                <a:gd name="connsiteX1" fmla="*/ 8305800 w 8305800"/>
                <a:gd name="connsiteY1" fmla="*/ 0 h 875109"/>
                <a:gd name="connsiteX2" fmla="*/ 8305800 w 8305800"/>
                <a:gd name="connsiteY2" fmla="*/ 875109 h 875109"/>
                <a:gd name="connsiteX3" fmla="*/ 0 w 8305800"/>
                <a:gd name="connsiteY3" fmla="*/ 875109 h 875109"/>
                <a:gd name="connsiteX4" fmla="*/ 0 w 8305800"/>
                <a:gd name="connsiteY4" fmla="*/ 0 h 875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305800" h="875109">
                  <a:moveTo>
                    <a:pt x="0" y="0"/>
                  </a:moveTo>
                  <a:lnTo>
                    <a:pt x="8305800" y="0"/>
                  </a:lnTo>
                  <a:lnTo>
                    <a:pt x="8305800" y="875109"/>
                  </a:lnTo>
                  <a:lnTo>
                    <a:pt x="0" y="875109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lumMod val="50000"/>
                  </a:schemeClr>
                </a:gs>
                <a:gs pos="80000">
                  <a:schemeClr val="lt1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lt1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4" tIns="156464" rIns="156464" bIns="156464" numCol="1" spcCol="1270" anchor="t" anchorCtr="0">
              <a:noAutofit/>
            </a:bodyPr>
            <a:lstStyle/>
            <a:p>
              <a:pPr marL="342900" marR="0" lvl="2" indent="-34290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lang="en-IE" sz="2200" kern="1200" dirty="0" smtClean="0">
                  <a:solidFill>
                    <a:schemeClr val="tx1"/>
                  </a:solidFill>
                </a:rPr>
                <a:t>The Secretariat organized an Information Session prior to the meeting for consideration of budget proposal by the Policy Board. </a:t>
              </a:r>
            </a:p>
            <a:p>
              <a:pPr algn="l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fr-CH" sz="2200" kern="1200" dirty="0">
                <a:solidFill>
                  <a:schemeClr val="tx1"/>
                </a:solidFill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 rot="21600000">
              <a:off x="457200" y="4343640"/>
              <a:ext cx="8305801" cy="1345919"/>
            </a:xfrm>
            <a:custGeom>
              <a:avLst/>
              <a:gdLst>
                <a:gd name="connsiteX0" fmla="*/ 0 w 8305800"/>
                <a:gd name="connsiteY0" fmla="*/ 471381 h 1345918"/>
                <a:gd name="connsiteX1" fmla="*/ 3984660 w 8305800"/>
                <a:gd name="connsiteY1" fmla="*/ 471381 h 1345918"/>
                <a:gd name="connsiteX2" fmla="*/ 3984660 w 8305800"/>
                <a:gd name="connsiteY2" fmla="*/ 336480 h 1345918"/>
                <a:gd name="connsiteX3" fmla="*/ 3816421 w 8305800"/>
                <a:gd name="connsiteY3" fmla="*/ 336480 h 1345918"/>
                <a:gd name="connsiteX4" fmla="*/ 4152900 w 8305800"/>
                <a:gd name="connsiteY4" fmla="*/ 0 h 1345918"/>
                <a:gd name="connsiteX5" fmla="*/ 4489380 w 8305800"/>
                <a:gd name="connsiteY5" fmla="*/ 336480 h 1345918"/>
                <a:gd name="connsiteX6" fmla="*/ 4321140 w 8305800"/>
                <a:gd name="connsiteY6" fmla="*/ 336480 h 1345918"/>
                <a:gd name="connsiteX7" fmla="*/ 4321140 w 8305800"/>
                <a:gd name="connsiteY7" fmla="*/ 471381 h 1345918"/>
                <a:gd name="connsiteX8" fmla="*/ 8305800 w 8305800"/>
                <a:gd name="connsiteY8" fmla="*/ 471381 h 1345918"/>
                <a:gd name="connsiteX9" fmla="*/ 8305800 w 8305800"/>
                <a:gd name="connsiteY9" fmla="*/ 1345918 h 1345918"/>
                <a:gd name="connsiteX10" fmla="*/ 0 w 8305800"/>
                <a:gd name="connsiteY10" fmla="*/ 1345918 h 1345918"/>
                <a:gd name="connsiteX11" fmla="*/ 0 w 8305800"/>
                <a:gd name="connsiteY11" fmla="*/ 471381 h 1345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05800" h="1345918">
                  <a:moveTo>
                    <a:pt x="8305800" y="874537"/>
                  </a:moveTo>
                  <a:lnTo>
                    <a:pt x="4321140" y="874537"/>
                  </a:lnTo>
                  <a:lnTo>
                    <a:pt x="4321140" y="1009438"/>
                  </a:lnTo>
                  <a:lnTo>
                    <a:pt x="4489379" y="1009438"/>
                  </a:lnTo>
                  <a:lnTo>
                    <a:pt x="4152900" y="1345917"/>
                  </a:lnTo>
                  <a:lnTo>
                    <a:pt x="3816420" y="1009438"/>
                  </a:lnTo>
                  <a:lnTo>
                    <a:pt x="3984660" y="1009438"/>
                  </a:lnTo>
                  <a:lnTo>
                    <a:pt x="3984660" y="874537"/>
                  </a:lnTo>
                  <a:lnTo>
                    <a:pt x="0" y="874537"/>
                  </a:lnTo>
                  <a:lnTo>
                    <a:pt x="0" y="1"/>
                  </a:lnTo>
                  <a:lnTo>
                    <a:pt x="8305800" y="1"/>
                  </a:lnTo>
                  <a:lnTo>
                    <a:pt x="8305800" y="874537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lumMod val="50000"/>
                  </a:schemeClr>
                </a:gs>
                <a:gs pos="80000">
                  <a:schemeClr val="lt1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lt1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3" tIns="156465" rIns="156465" bIns="627845" numCol="1" spcCol="1270" anchor="t" anchorCtr="0">
              <a:noAutofit/>
            </a:bodyPr>
            <a:lstStyle/>
            <a:p>
              <a:pPr marL="342900" marR="0" lvl="2" indent="-34290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lang="en-IE" sz="2200" kern="1200" dirty="0" smtClean="0">
                  <a:solidFill>
                    <a:schemeClr val="tx1"/>
                  </a:solidFill>
                </a:rPr>
                <a:t>Draft SNA Work </a:t>
              </a:r>
              <a:r>
                <a:rPr lang="en-IE" sz="2200" dirty="0">
                  <a:solidFill>
                    <a:schemeClr val="tx1"/>
                  </a:solidFill>
                </a:rPr>
                <a:t>P</a:t>
              </a:r>
              <a:r>
                <a:rPr lang="en-IE" sz="2200" kern="1200" dirty="0" smtClean="0">
                  <a:solidFill>
                    <a:schemeClr val="tx1"/>
                  </a:solidFill>
                </a:rPr>
                <a:t>lan and Budget circulated </a:t>
              </a:r>
              <a:r>
                <a:rPr lang="en-GB" sz="2200" kern="1200" dirty="0" smtClean="0">
                  <a:solidFill>
                    <a:schemeClr val="tx1"/>
                  </a:solidFill>
                </a:rPr>
                <a:t>to the Policy Board 35 working days before the meeting. </a:t>
              </a:r>
              <a:r>
                <a:rPr lang="en-GB" sz="2200" kern="1200" dirty="0" smtClean="0">
                  <a:solidFill>
                    <a:schemeClr val="accent1"/>
                  </a:solidFill>
                </a:rPr>
                <a:t>(17 September)</a:t>
              </a:r>
            </a:p>
          </p:txBody>
        </p:sp>
        <p:sp>
          <p:nvSpPr>
            <p:cNvPr id="16" name="Freeform 15"/>
            <p:cNvSpPr/>
            <p:nvPr/>
          </p:nvSpPr>
          <p:spPr>
            <a:xfrm rot="21600000">
              <a:off x="457200" y="3010848"/>
              <a:ext cx="8305800" cy="1345920"/>
            </a:xfrm>
            <a:custGeom>
              <a:avLst/>
              <a:gdLst>
                <a:gd name="connsiteX0" fmla="*/ 0 w 8305800"/>
                <a:gd name="connsiteY0" fmla="*/ 471381 h 1345918"/>
                <a:gd name="connsiteX1" fmla="*/ 3984660 w 8305800"/>
                <a:gd name="connsiteY1" fmla="*/ 471381 h 1345918"/>
                <a:gd name="connsiteX2" fmla="*/ 3984660 w 8305800"/>
                <a:gd name="connsiteY2" fmla="*/ 336480 h 1345918"/>
                <a:gd name="connsiteX3" fmla="*/ 3816421 w 8305800"/>
                <a:gd name="connsiteY3" fmla="*/ 336480 h 1345918"/>
                <a:gd name="connsiteX4" fmla="*/ 4152900 w 8305800"/>
                <a:gd name="connsiteY4" fmla="*/ 0 h 1345918"/>
                <a:gd name="connsiteX5" fmla="*/ 4489380 w 8305800"/>
                <a:gd name="connsiteY5" fmla="*/ 336480 h 1345918"/>
                <a:gd name="connsiteX6" fmla="*/ 4321140 w 8305800"/>
                <a:gd name="connsiteY6" fmla="*/ 336480 h 1345918"/>
                <a:gd name="connsiteX7" fmla="*/ 4321140 w 8305800"/>
                <a:gd name="connsiteY7" fmla="*/ 471381 h 1345918"/>
                <a:gd name="connsiteX8" fmla="*/ 8305800 w 8305800"/>
                <a:gd name="connsiteY8" fmla="*/ 471381 h 1345918"/>
                <a:gd name="connsiteX9" fmla="*/ 8305800 w 8305800"/>
                <a:gd name="connsiteY9" fmla="*/ 1345918 h 1345918"/>
                <a:gd name="connsiteX10" fmla="*/ 0 w 8305800"/>
                <a:gd name="connsiteY10" fmla="*/ 1345918 h 1345918"/>
                <a:gd name="connsiteX11" fmla="*/ 0 w 8305800"/>
                <a:gd name="connsiteY11" fmla="*/ 471381 h 1345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05800" h="1345918">
                  <a:moveTo>
                    <a:pt x="8305800" y="874537"/>
                  </a:moveTo>
                  <a:lnTo>
                    <a:pt x="4321140" y="874537"/>
                  </a:lnTo>
                  <a:lnTo>
                    <a:pt x="4321140" y="1009438"/>
                  </a:lnTo>
                  <a:lnTo>
                    <a:pt x="4489379" y="1009438"/>
                  </a:lnTo>
                  <a:lnTo>
                    <a:pt x="4152900" y="1345917"/>
                  </a:lnTo>
                  <a:lnTo>
                    <a:pt x="3816420" y="1009438"/>
                  </a:lnTo>
                  <a:lnTo>
                    <a:pt x="3984660" y="1009438"/>
                  </a:lnTo>
                  <a:lnTo>
                    <a:pt x="3984660" y="874537"/>
                  </a:lnTo>
                  <a:lnTo>
                    <a:pt x="0" y="874537"/>
                  </a:lnTo>
                  <a:lnTo>
                    <a:pt x="0" y="1"/>
                  </a:lnTo>
                  <a:lnTo>
                    <a:pt x="8305800" y="1"/>
                  </a:lnTo>
                  <a:lnTo>
                    <a:pt x="8305800" y="874537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lumMod val="50000"/>
                  </a:schemeClr>
                </a:gs>
                <a:gs pos="80000">
                  <a:schemeClr val="lt1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lt1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3" tIns="156465" rIns="156464" bIns="627846" numCol="1" spcCol="1270" anchor="ctr" anchorCtr="0">
              <a:noAutofit/>
            </a:bodyPr>
            <a:lstStyle/>
            <a:p>
              <a:pPr marL="342900" marR="0" lvl="2" indent="-34290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lang="en-GB" sz="2200" kern="1200" dirty="0" smtClean="0">
                  <a:solidFill>
                    <a:schemeClr val="tx1"/>
                  </a:solidFill>
                </a:rPr>
                <a:t>Guidance from the Policy Board sent to the Secretariat 80  working days prior to the Policy Board meeting. </a:t>
              </a:r>
              <a:r>
                <a:rPr lang="en-GB" sz="2200" dirty="0">
                  <a:solidFill>
                    <a:schemeClr val="accent1">
                      <a:lumMod val="75000"/>
                    </a:schemeClr>
                  </a:solidFill>
                </a:rPr>
                <a:t>(no </a:t>
              </a:r>
              <a:r>
                <a:rPr lang="en-GB" sz="2200" dirty="0" smtClean="0">
                  <a:solidFill>
                    <a:schemeClr val="accent1">
                      <a:lumMod val="75000"/>
                    </a:schemeClr>
                  </a:solidFill>
                </a:rPr>
                <a:t>comments received)</a:t>
              </a:r>
              <a:endParaRPr lang="en-GB" sz="22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 rot="21600000">
              <a:off x="457200" y="1678056"/>
              <a:ext cx="8305800" cy="1345920"/>
            </a:xfrm>
            <a:custGeom>
              <a:avLst/>
              <a:gdLst>
                <a:gd name="connsiteX0" fmla="*/ 0 w 8305800"/>
                <a:gd name="connsiteY0" fmla="*/ 471381 h 1345918"/>
                <a:gd name="connsiteX1" fmla="*/ 3984660 w 8305800"/>
                <a:gd name="connsiteY1" fmla="*/ 471381 h 1345918"/>
                <a:gd name="connsiteX2" fmla="*/ 3984660 w 8305800"/>
                <a:gd name="connsiteY2" fmla="*/ 336480 h 1345918"/>
                <a:gd name="connsiteX3" fmla="*/ 3816421 w 8305800"/>
                <a:gd name="connsiteY3" fmla="*/ 336480 h 1345918"/>
                <a:gd name="connsiteX4" fmla="*/ 4152900 w 8305800"/>
                <a:gd name="connsiteY4" fmla="*/ 0 h 1345918"/>
                <a:gd name="connsiteX5" fmla="*/ 4489380 w 8305800"/>
                <a:gd name="connsiteY5" fmla="*/ 336480 h 1345918"/>
                <a:gd name="connsiteX6" fmla="*/ 4321140 w 8305800"/>
                <a:gd name="connsiteY6" fmla="*/ 336480 h 1345918"/>
                <a:gd name="connsiteX7" fmla="*/ 4321140 w 8305800"/>
                <a:gd name="connsiteY7" fmla="*/ 471381 h 1345918"/>
                <a:gd name="connsiteX8" fmla="*/ 8305800 w 8305800"/>
                <a:gd name="connsiteY8" fmla="*/ 471381 h 1345918"/>
                <a:gd name="connsiteX9" fmla="*/ 8305800 w 8305800"/>
                <a:gd name="connsiteY9" fmla="*/ 1345918 h 1345918"/>
                <a:gd name="connsiteX10" fmla="*/ 0 w 8305800"/>
                <a:gd name="connsiteY10" fmla="*/ 1345918 h 1345918"/>
                <a:gd name="connsiteX11" fmla="*/ 0 w 8305800"/>
                <a:gd name="connsiteY11" fmla="*/ 471381 h 1345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305800" h="1345918">
                  <a:moveTo>
                    <a:pt x="8305800" y="874537"/>
                  </a:moveTo>
                  <a:lnTo>
                    <a:pt x="4321140" y="874537"/>
                  </a:lnTo>
                  <a:lnTo>
                    <a:pt x="4321140" y="1009438"/>
                  </a:lnTo>
                  <a:lnTo>
                    <a:pt x="4489379" y="1009438"/>
                  </a:lnTo>
                  <a:lnTo>
                    <a:pt x="4152900" y="1345917"/>
                  </a:lnTo>
                  <a:lnTo>
                    <a:pt x="3816420" y="1009438"/>
                  </a:lnTo>
                  <a:lnTo>
                    <a:pt x="3984660" y="1009438"/>
                  </a:lnTo>
                  <a:lnTo>
                    <a:pt x="3984660" y="874537"/>
                  </a:lnTo>
                  <a:lnTo>
                    <a:pt x="0" y="874537"/>
                  </a:lnTo>
                  <a:lnTo>
                    <a:pt x="0" y="1"/>
                  </a:lnTo>
                  <a:lnTo>
                    <a:pt x="8305800" y="1"/>
                  </a:lnTo>
                  <a:lnTo>
                    <a:pt x="8305800" y="874537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lumMod val="50000"/>
                  </a:schemeClr>
                </a:gs>
                <a:gs pos="80000">
                  <a:schemeClr val="lt1">
                    <a:hueOff val="0"/>
                    <a:satOff val="0"/>
                    <a:lumOff val="0"/>
                    <a:alphaOff val="0"/>
                    <a:shade val="93000"/>
                    <a:satMod val="130000"/>
                  </a:schemeClr>
                </a:gs>
                <a:gs pos="100000">
                  <a:schemeClr val="lt1">
                    <a:hueOff val="0"/>
                    <a:satOff val="0"/>
                    <a:lumOff val="0"/>
                    <a:alphaOff val="0"/>
                    <a:shade val="94000"/>
                    <a:satMod val="135000"/>
                  </a:schemeClr>
                </a:gs>
              </a:gsLst>
            </a:gradFill>
          </p:spPr>
          <p:style>
            <a:lnRef idx="0">
              <a:schemeClr val="dk2">
                <a:shade val="80000"/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2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3" tIns="156464" rIns="156464" bIns="627846" numCol="1" spcCol="1270" anchor="t" anchorCtr="0">
              <a:noAutofit/>
            </a:bodyPr>
            <a:lstStyle/>
            <a:p>
              <a:pPr marL="342900" marR="0" lvl="2" indent="-342900" algn="l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Char char="ü"/>
                <a:tabLst/>
                <a:defRPr/>
              </a:pPr>
              <a:r>
                <a:rPr lang="en-IE" sz="2200" b="0" kern="1200" dirty="0" smtClean="0">
                  <a:solidFill>
                    <a:schemeClr val="tx1"/>
                  </a:solidFill>
                </a:rPr>
                <a:t>Policy Board invited to provide guidance on priorities to consider.</a:t>
              </a:r>
            </a:p>
            <a:p>
              <a:pPr marL="0" marR="0" lvl="2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IE" sz="2200" dirty="0" smtClean="0">
                  <a:solidFill>
                    <a:schemeClr val="accent1">
                      <a:lumMod val="75000"/>
                    </a:schemeClr>
                  </a:solidFill>
                </a:rPr>
                <a:t>(July 17 – 30 August)</a:t>
              </a:r>
              <a:endParaRPr lang="en-GB" sz="2200" b="0" kern="1200" dirty="0" smtClean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9" name="Title 2"/>
          <p:cNvSpPr txBox="1">
            <a:spLocks/>
          </p:cNvSpPr>
          <p:nvPr/>
        </p:nvSpPr>
        <p:spPr>
          <a:xfrm>
            <a:off x="6028514" y="278795"/>
            <a:ext cx="2832950" cy="7880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2015 </a:t>
            </a:r>
          </a:p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Budget </a:t>
            </a:r>
            <a:r>
              <a:rPr lang="fr-CH" sz="2400" dirty="0" err="1" smtClean="0">
                <a:solidFill>
                  <a:schemeClr val="bg2">
                    <a:lumMod val="25000"/>
                  </a:schemeClr>
                </a:solidFill>
              </a:rPr>
              <a:t>Revision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11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971800" y="377536"/>
            <a:ext cx="2895600" cy="917864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000" dirty="0">
                <a:latin typeface="+mj-lt"/>
                <a:ea typeface="+mj-ea"/>
                <a:cs typeface="+mj-cs"/>
              </a:rPr>
              <a:t>SEQUENCE </a:t>
            </a:r>
          </a:p>
          <a:p>
            <a:pPr algn="ctr">
              <a:spcBef>
                <a:spcPct val="0"/>
              </a:spcBef>
            </a:pPr>
            <a:r>
              <a:rPr lang="en-US" sz="3000" dirty="0">
                <a:latin typeface="+mj-lt"/>
                <a:ea typeface="+mj-ea"/>
                <a:cs typeface="+mj-cs"/>
              </a:rPr>
              <a:t>OF REVISIONS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490580263"/>
              </p:ext>
            </p:extLst>
          </p:nvPr>
        </p:nvGraphicFramePr>
        <p:xfrm>
          <a:off x="495246" y="1472008"/>
          <a:ext cx="8305800" cy="3048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1840958803"/>
              </p:ext>
            </p:extLst>
          </p:nvPr>
        </p:nvGraphicFramePr>
        <p:xfrm>
          <a:off x="344262" y="6247376"/>
          <a:ext cx="8305800" cy="45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6" name="Rectangle 5"/>
          <p:cNvSpPr/>
          <p:nvPr/>
        </p:nvSpPr>
        <p:spPr>
          <a:xfrm>
            <a:off x="791224" y="4628437"/>
            <a:ext cx="7846345" cy="418343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2">
            <a:scrgbClr r="0" g="0" b="0"/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7" name="Group 6"/>
          <p:cNvGrpSpPr/>
          <p:nvPr/>
        </p:nvGrpSpPr>
        <p:grpSpPr>
          <a:xfrm>
            <a:off x="842103" y="4469018"/>
            <a:ext cx="7621376" cy="457170"/>
            <a:chOff x="380999" y="3429000"/>
            <a:chExt cx="7589383" cy="562525"/>
          </a:xfrm>
          <a:solidFill>
            <a:schemeClr val="bg1">
              <a:lumMod val="65000"/>
            </a:schemeClr>
          </a:solidFill>
        </p:grpSpPr>
        <p:sp>
          <p:nvSpPr>
            <p:cNvPr id="8" name="Rounded Rectangle 7"/>
            <p:cNvSpPr/>
            <p:nvPr/>
          </p:nvSpPr>
          <p:spPr>
            <a:xfrm>
              <a:off x="380999" y="3429000"/>
              <a:ext cx="7589383" cy="562525"/>
            </a:xfrm>
            <a:prstGeom prst="round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ounded Rectangle 5"/>
            <p:cNvSpPr/>
            <p:nvPr/>
          </p:nvSpPr>
          <p:spPr>
            <a:xfrm>
              <a:off x="380999" y="3534355"/>
              <a:ext cx="7534463" cy="351813"/>
            </a:xfrm>
            <a:prstGeom prst="rect">
              <a:avLst/>
            </a:prstGeom>
            <a:grp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9758" tIns="0" rIns="219758" bIns="0" numCol="1" spcCol="1270" anchor="ctr" anchorCtr="0">
              <a:noAutofit/>
            </a:bodyPr>
            <a:lstStyle/>
            <a:p>
              <a:pPr lvl="0" algn="l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CH" sz="2000" b="1" kern="1200" dirty="0" err="1" smtClean="0">
                  <a:solidFill>
                    <a:schemeClr val="tx1"/>
                  </a:solidFill>
                </a:rPr>
                <a:t>Revision</a:t>
              </a:r>
              <a:r>
                <a:rPr lang="fr-CH" sz="2000" b="1" kern="1200" dirty="0" smtClean="0">
                  <a:solidFill>
                    <a:schemeClr val="tx1"/>
                  </a:solidFill>
                </a:rPr>
                <a:t> 5 for 2015: </a:t>
              </a:r>
              <a:r>
                <a:rPr lang="en-US" sz="2000" b="0" kern="1200" dirty="0" smtClean="0">
                  <a:solidFill>
                    <a:schemeClr val="tx1"/>
                  </a:solidFill>
                </a:rPr>
                <a:t>US$ 24,432,943         PB12, 8-9 July 2014</a:t>
              </a:r>
              <a:endParaRPr lang="en-US" sz="20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12" name="Rectangle 11"/>
          <p:cNvSpPr/>
          <p:nvPr/>
        </p:nvSpPr>
        <p:spPr>
          <a:xfrm>
            <a:off x="793948" y="5621442"/>
            <a:ext cx="7843621" cy="550758"/>
          </a:xfrm>
          <a:prstGeom prst="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3" name="Group 12"/>
          <p:cNvGrpSpPr/>
          <p:nvPr/>
        </p:nvGrpSpPr>
        <p:grpSpPr>
          <a:xfrm>
            <a:off x="791224" y="5067522"/>
            <a:ext cx="7631767" cy="838199"/>
            <a:chOff x="380999" y="243656"/>
            <a:chExt cx="7631767" cy="565738"/>
          </a:xfrm>
          <a:solidFill>
            <a:schemeClr val="accent5">
              <a:lumMod val="50000"/>
            </a:schemeClr>
          </a:solidFill>
        </p:grpSpPr>
        <p:sp>
          <p:nvSpPr>
            <p:cNvPr id="14" name="Rounded Rectangle 13"/>
            <p:cNvSpPr/>
            <p:nvPr/>
          </p:nvSpPr>
          <p:spPr>
            <a:xfrm>
              <a:off x="380999" y="243656"/>
              <a:ext cx="7631767" cy="565738"/>
            </a:xfrm>
            <a:prstGeom prst="round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Rounded Rectangle 5"/>
            <p:cNvSpPr/>
            <p:nvPr/>
          </p:nvSpPr>
          <p:spPr>
            <a:xfrm>
              <a:off x="401781" y="323660"/>
              <a:ext cx="7450457" cy="433729"/>
            </a:xfrm>
            <a:prstGeom prst="rect">
              <a:avLst/>
            </a:prstGeom>
            <a:grpFill/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19758" tIns="0" rIns="219758" bIns="0" numCol="1" spcCol="1270" anchor="ctr" anchorCtr="0">
              <a:noAutofit/>
            </a:bodyPr>
            <a:lstStyle/>
            <a:p>
              <a:pPr lvl="0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600" b="1" kern="1200" dirty="0" smtClean="0">
                  <a:solidFill>
                    <a:schemeClr val="bg1">
                      <a:lumMod val="95000"/>
                    </a:schemeClr>
                  </a:solidFill>
                </a:rPr>
                <a:t>Requested revision for additional activities for 2015:  US$ 6,955,000</a:t>
              </a:r>
              <a:endParaRPr lang="fr-CH" b="1" kern="1200" dirty="0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sp>
        <p:nvSpPr>
          <p:cNvPr id="2" name="Folded Corner 1"/>
          <p:cNvSpPr/>
          <p:nvPr/>
        </p:nvSpPr>
        <p:spPr>
          <a:xfrm>
            <a:off x="5379111" y="5507363"/>
            <a:ext cx="3151169" cy="1198237"/>
          </a:xfrm>
          <a:prstGeom prst="foldedCorne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dirty="0" smtClean="0">
                <a:solidFill>
                  <a:schemeClr val="bg1"/>
                </a:solidFill>
              </a:rPr>
              <a:t>2015 total budget: </a:t>
            </a:r>
          </a:p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dirty="0" smtClean="0">
                <a:solidFill>
                  <a:schemeClr val="bg1"/>
                </a:solidFill>
              </a:rPr>
              <a:t>US</a:t>
            </a:r>
            <a:r>
              <a:rPr lang="en-US" sz="2800" b="1" dirty="0">
                <a:solidFill>
                  <a:schemeClr val="bg1"/>
                </a:solidFill>
              </a:rPr>
              <a:t>$ 31.4 </a:t>
            </a:r>
            <a:r>
              <a:rPr lang="en-US" sz="2800" b="1" dirty="0" smtClean="0">
                <a:solidFill>
                  <a:schemeClr val="bg1"/>
                </a:solidFill>
              </a:rPr>
              <a:t>m</a:t>
            </a:r>
            <a:endParaRPr lang="fr-CH" sz="2800" b="1" dirty="0">
              <a:solidFill>
                <a:schemeClr val="bg1"/>
              </a:solidFill>
            </a:endParaRPr>
          </a:p>
        </p:txBody>
      </p:sp>
      <p:sp>
        <p:nvSpPr>
          <p:cNvPr id="16" name="Title 2"/>
          <p:cNvSpPr txBox="1">
            <a:spLocks/>
          </p:cNvSpPr>
          <p:nvPr/>
        </p:nvSpPr>
        <p:spPr>
          <a:xfrm>
            <a:off x="6028514" y="278795"/>
            <a:ext cx="2832950" cy="7880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2015 </a:t>
            </a:r>
          </a:p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Budget </a:t>
            </a:r>
            <a:r>
              <a:rPr lang="fr-CH" sz="2400" dirty="0" err="1" smtClean="0">
                <a:solidFill>
                  <a:schemeClr val="bg2">
                    <a:lumMod val="25000"/>
                  </a:schemeClr>
                </a:solidFill>
              </a:rPr>
              <a:t>Revision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854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3248891" y="457201"/>
            <a:ext cx="2819400" cy="533400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OBJECTIVE</a:t>
            </a:r>
          </a:p>
        </p:txBody>
      </p:sp>
      <p:sp>
        <p:nvSpPr>
          <p:cNvPr id="11" name="Title 2"/>
          <p:cNvSpPr txBox="1">
            <a:spLocks/>
          </p:cNvSpPr>
          <p:nvPr/>
        </p:nvSpPr>
        <p:spPr>
          <a:xfrm>
            <a:off x="6028514" y="278795"/>
            <a:ext cx="2832950" cy="7880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2015 </a:t>
            </a:r>
          </a:p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Budget </a:t>
            </a:r>
            <a:r>
              <a:rPr lang="fr-CH" sz="2400" dirty="0" err="1" smtClean="0">
                <a:solidFill>
                  <a:schemeClr val="bg2">
                    <a:lumMod val="25000"/>
                  </a:schemeClr>
                </a:solidFill>
              </a:rPr>
              <a:t>Revision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98320" y="3306391"/>
            <a:ext cx="8153400" cy="3031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respond to increasing demand for targeted support </a:t>
            </a:r>
            <a:r>
              <a:rPr lang="en-GB" dirty="0"/>
              <a:t>from </a:t>
            </a:r>
            <a:r>
              <a:rPr lang="en-GB" dirty="0" smtClean="0"/>
              <a:t>countries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to</a:t>
            </a:r>
            <a:r>
              <a:rPr lang="en-GB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meet</a:t>
            </a:r>
            <a:r>
              <a:rPr lang="en-GB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UNFCCC requirements</a:t>
            </a:r>
            <a:r>
              <a:rPr lang="en-GB" b="1" dirty="0">
                <a:solidFill>
                  <a:srgbClr val="1D4575"/>
                </a:solidFill>
              </a:rPr>
              <a:t> </a:t>
            </a:r>
            <a:r>
              <a:rPr lang="en-GB" dirty="0" smtClean="0"/>
              <a:t>towards the </a:t>
            </a:r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Warsaw Framework </a:t>
            </a:r>
            <a:r>
              <a:rPr lang="en-GB" dirty="0" smtClean="0"/>
              <a:t>and</a:t>
            </a:r>
            <a:r>
              <a:rPr lang="en-GB" dirty="0"/>
              <a:t> </a:t>
            </a:r>
            <a:r>
              <a:rPr lang="en-GB" dirty="0" smtClean="0"/>
              <a:t>results-based phase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is proposed</a:t>
            </a:r>
            <a:r>
              <a:rPr lang="en-GB" dirty="0"/>
              <a:t> to be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deployed as targeted support </a:t>
            </a:r>
            <a:r>
              <a:rPr lang="en-GB" dirty="0"/>
              <a:t>in the </a:t>
            </a:r>
            <a:r>
              <a:rPr lang="en-GB" b="1" dirty="0">
                <a:solidFill>
                  <a:schemeClr val="accent5">
                    <a:lumMod val="50000"/>
                  </a:schemeClr>
                </a:solidFill>
              </a:rPr>
              <a:t>following work </a:t>
            </a:r>
            <a:r>
              <a:rPr lang="en-GB" b="1" dirty="0" smtClean="0">
                <a:solidFill>
                  <a:schemeClr val="accent5">
                    <a:lumMod val="50000"/>
                  </a:schemeClr>
                </a:solidFill>
              </a:rPr>
              <a:t>areas </a:t>
            </a:r>
            <a:r>
              <a:rPr lang="en-GB" b="1" dirty="0" smtClean="0"/>
              <a:t>based on country requests</a:t>
            </a:r>
            <a:r>
              <a:rPr lang="en-US" dirty="0" smtClean="0"/>
              <a:t>: </a:t>
            </a:r>
          </a:p>
          <a:p>
            <a:endParaRPr lang="en-US" sz="500" dirty="0"/>
          </a:p>
          <a:p>
            <a:pPr marL="539750" indent="-269875">
              <a:buFont typeface="Wingdings" panose="05000000000000000000" pitchFamily="2" charset="2"/>
              <a:buChar char="Ø"/>
            </a:pPr>
            <a:r>
              <a:rPr lang="en-GB" sz="1600" dirty="0" smtClean="0"/>
              <a:t>National </a:t>
            </a:r>
            <a:r>
              <a:rPr lang="en-GB" sz="1600" dirty="0"/>
              <a:t>REDD+ Strategies</a:t>
            </a:r>
            <a:endParaRPr lang="en-US" sz="1600" dirty="0"/>
          </a:p>
          <a:p>
            <a:pPr marL="539750" lvl="0" indent="-269875">
              <a:buFont typeface="Wingdings" panose="05000000000000000000" pitchFamily="2" charset="2"/>
              <a:buChar char="Ø"/>
            </a:pPr>
            <a:r>
              <a:rPr lang="en-GB" sz="1600" dirty="0"/>
              <a:t>National Forest Monitoring Systems (NFMS)</a:t>
            </a:r>
            <a:endParaRPr lang="en-US" sz="1600" dirty="0"/>
          </a:p>
          <a:p>
            <a:pPr marL="539750" lvl="0" indent="-269875">
              <a:buFont typeface="Wingdings" panose="05000000000000000000" pitchFamily="2" charset="2"/>
              <a:buChar char="Ø"/>
            </a:pPr>
            <a:r>
              <a:rPr lang="en-GB" sz="1600" dirty="0"/>
              <a:t>Reference Levels (FREL/FRL)</a:t>
            </a:r>
            <a:endParaRPr lang="en-US" sz="1600" dirty="0"/>
          </a:p>
          <a:p>
            <a:pPr marL="539750" lvl="0" indent="-269875">
              <a:buFont typeface="Wingdings" panose="05000000000000000000" pitchFamily="2" charset="2"/>
              <a:buChar char="Ø"/>
            </a:pPr>
            <a:r>
              <a:rPr lang="en-GB" sz="1600" dirty="0"/>
              <a:t>Tenure </a:t>
            </a:r>
            <a:endParaRPr lang="en-US" sz="1600" dirty="0"/>
          </a:p>
          <a:p>
            <a:pPr marL="539750" lvl="0" indent="-269875">
              <a:buFont typeface="Wingdings" panose="05000000000000000000" pitchFamily="2" charset="2"/>
              <a:buChar char="Ø"/>
            </a:pPr>
            <a:r>
              <a:rPr lang="en-GB" sz="1600" dirty="0"/>
              <a:t>Safeguards and Safeguard Information </a:t>
            </a:r>
            <a:r>
              <a:rPr lang="en-GB" sz="1600" dirty="0" smtClean="0"/>
              <a:t>Systems (SIS)</a:t>
            </a:r>
            <a:endParaRPr lang="en-US" sz="1600" dirty="0"/>
          </a:p>
          <a:p>
            <a:pPr marL="539750" lvl="0" indent="-269875">
              <a:buFont typeface="Wingdings" panose="05000000000000000000" pitchFamily="2" charset="2"/>
              <a:buChar char="Ø"/>
            </a:pPr>
            <a:r>
              <a:rPr lang="en-GB" sz="1600" dirty="0"/>
              <a:t>Drivers of </a:t>
            </a:r>
            <a:r>
              <a:rPr lang="en-GB" sz="1600" dirty="0" smtClean="0"/>
              <a:t>deforestation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98320" y="1801188"/>
            <a:ext cx="8153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</a:t>
            </a:r>
            <a:r>
              <a:rPr lang="en-GB" dirty="0" smtClean="0"/>
              <a:t>lanned in a conservative manner to maintain the on-going delivery of the SNA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external UN-REDD Programme Evaluation was not completed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unclear how the Warsaw Framework would influence country demands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87266" y="1399267"/>
            <a:ext cx="81995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fr-CH" sz="2000" b="1" dirty="0" err="1" smtClean="0"/>
              <a:t>Approved</a:t>
            </a:r>
            <a:r>
              <a:rPr lang="fr-CH" sz="2000" b="1" dirty="0" smtClean="0"/>
              <a:t> budget </a:t>
            </a:r>
            <a:r>
              <a:rPr lang="fr-CH" sz="2000" b="1" dirty="0"/>
              <a:t>for </a:t>
            </a:r>
            <a:r>
              <a:rPr lang="fr-CH" sz="2000" b="1" dirty="0" smtClean="0"/>
              <a:t>2015: </a:t>
            </a:r>
            <a:r>
              <a:rPr lang="en-US" sz="2000" b="1" dirty="0" smtClean="0"/>
              <a:t>US</a:t>
            </a:r>
            <a:r>
              <a:rPr lang="en-US" sz="2000" b="1" dirty="0"/>
              <a:t>$ 24,432,943 </a:t>
            </a:r>
            <a:r>
              <a:rPr lang="en-US" sz="2000" dirty="0" smtClean="0"/>
              <a:t>		(PB12, July 2014)</a:t>
            </a:r>
            <a:endParaRPr lang="en-US" sz="2000" b="1" dirty="0"/>
          </a:p>
        </p:txBody>
      </p:sp>
      <p:sp>
        <p:nvSpPr>
          <p:cNvPr id="15" name="Rectangle 14"/>
          <p:cNvSpPr/>
          <p:nvPr/>
        </p:nvSpPr>
        <p:spPr>
          <a:xfrm>
            <a:off x="459557" y="2882104"/>
            <a:ext cx="81995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dirty="0"/>
              <a:t>Requested </a:t>
            </a:r>
            <a:r>
              <a:rPr lang="en-US" sz="2000" b="1" dirty="0" smtClean="0"/>
              <a:t>Revision for 2015:  </a:t>
            </a:r>
            <a:r>
              <a:rPr lang="en-US" sz="2000" b="1" dirty="0"/>
              <a:t>US$ </a:t>
            </a:r>
            <a:r>
              <a:rPr lang="en-US" sz="2000" b="1" dirty="0" smtClean="0"/>
              <a:t>6,955,000</a:t>
            </a:r>
            <a:endParaRPr lang="fr-CH" sz="2000" b="1" dirty="0"/>
          </a:p>
        </p:txBody>
      </p:sp>
      <p:sp>
        <p:nvSpPr>
          <p:cNvPr id="17" name="Right Brace 16"/>
          <p:cNvSpPr/>
          <p:nvPr/>
        </p:nvSpPr>
        <p:spPr>
          <a:xfrm>
            <a:off x="5402647" y="4664715"/>
            <a:ext cx="190500" cy="1600200"/>
          </a:xfrm>
          <a:prstGeom prst="rightBrace">
            <a:avLst/>
          </a:prstGeom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lowchart: Document 17"/>
          <p:cNvSpPr/>
          <p:nvPr/>
        </p:nvSpPr>
        <p:spPr>
          <a:xfrm>
            <a:off x="5594326" y="4779015"/>
            <a:ext cx="2956215" cy="1371600"/>
          </a:xfrm>
          <a:prstGeom prst="flowChartDocumen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b="1" dirty="0">
                <a:solidFill>
                  <a:schemeClr val="tx1"/>
                </a:solidFill>
              </a:rPr>
              <a:t>C</a:t>
            </a:r>
            <a:r>
              <a:rPr lang="en-US" b="1" dirty="0" smtClean="0">
                <a:solidFill>
                  <a:schemeClr val="tx1"/>
                </a:solidFill>
              </a:rPr>
              <a:t>ontingent upon </a:t>
            </a:r>
            <a:r>
              <a:rPr lang="en-US" dirty="0" smtClean="0">
                <a:solidFill>
                  <a:schemeClr val="tx1"/>
                </a:solidFill>
              </a:rPr>
              <a:t>new </a:t>
            </a:r>
            <a:r>
              <a:rPr lang="en-US" dirty="0">
                <a:solidFill>
                  <a:schemeClr val="tx1"/>
                </a:solidFill>
              </a:rPr>
              <a:t>funding commitments being made to the UN-REDD </a:t>
            </a:r>
            <a:r>
              <a:rPr lang="en-US" dirty="0" err="1">
                <a:solidFill>
                  <a:schemeClr val="tx1"/>
                </a:solidFill>
              </a:rPr>
              <a:t>Programme</a:t>
            </a:r>
            <a:r>
              <a:rPr lang="en-US" dirty="0">
                <a:solidFill>
                  <a:schemeClr val="tx1"/>
                </a:solidFill>
              </a:rPr>
              <a:t> Fund.</a:t>
            </a:r>
          </a:p>
          <a:p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487266" y="1768599"/>
            <a:ext cx="8171825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14975" y="3251436"/>
            <a:ext cx="8171825" cy="0"/>
          </a:xfrm>
          <a:prstGeom prst="line">
            <a:avLst/>
          </a:prstGeom>
          <a:ln w="1905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90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3248891" y="457201"/>
            <a:ext cx="2819400" cy="533400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en-US"/>
            </a:defPPr>
            <a:lvl1pPr algn="ctr">
              <a:spcBef>
                <a:spcPct val="0"/>
              </a:spcBef>
              <a:defRPr sz="3000">
                <a:latin typeface="+mj-lt"/>
                <a:ea typeface="+mj-ea"/>
                <a:cs typeface="+mj-cs"/>
              </a:defRPr>
            </a:lvl1pPr>
          </a:lstStyle>
          <a:p>
            <a:r>
              <a:rPr lang="fr-CH" dirty="0" smtClean="0"/>
              <a:t>CONTEXT</a:t>
            </a:r>
            <a:endParaRPr lang="en-US" dirty="0"/>
          </a:p>
        </p:txBody>
      </p:sp>
      <p:sp>
        <p:nvSpPr>
          <p:cNvPr id="6" name="Title 2"/>
          <p:cNvSpPr txBox="1">
            <a:spLocks/>
          </p:cNvSpPr>
          <p:nvPr/>
        </p:nvSpPr>
        <p:spPr>
          <a:xfrm>
            <a:off x="6028514" y="278795"/>
            <a:ext cx="2832950" cy="7880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2015 </a:t>
            </a:r>
          </a:p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Budget </a:t>
            </a:r>
            <a:r>
              <a:rPr lang="fr-CH" sz="2400" dirty="0" err="1" smtClean="0">
                <a:solidFill>
                  <a:schemeClr val="bg2">
                    <a:lumMod val="25000"/>
                  </a:schemeClr>
                </a:solidFill>
              </a:rPr>
              <a:t>Revision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1000" y="1752600"/>
            <a:ext cx="8490856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/>
              <a:t>The 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</a:rPr>
              <a:t>Warsaw Framework provides 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</a:rPr>
              <a:t>guidance </a:t>
            </a:r>
            <a:r>
              <a:rPr lang="en-US" sz="2000" dirty="0"/>
              <a:t>to </a:t>
            </a:r>
            <a:r>
              <a:rPr lang="en-US" sz="2000" dirty="0" smtClean="0"/>
              <a:t>REDD+ implementation and results</a:t>
            </a:r>
          </a:p>
          <a:p>
            <a:endParaRPr lang="en-US" dirty="0"/>
          </a:p>
          <a:p>
            <a:r>
              <a:rPr lang="fr-CH" sz="2000" dirty="0" err="1" smtClean="0"/>
              <a:t>Proposed</a:t>
            </a:r>
            <a:r>
              <a:rPr lang="fr-CH" sz="2000" dirty="0" smtClean="0"/>
              <a:t> </a:t>
            </a:r>
            <a:r>
              <a:rPr lang="fr-CH" sz="2000" b="1" dirty="0" err="1">
                <a:solidFill>
                  <a:schemeClr val="accent5">
                    <a:lumMod val="50000"/>
                  </a:schemeClr>
                </a:solidFill>
              </a:rPr>
              <a:t>Targeted</a:t>
            </a:r>
            <a:r>
              <a:rPr lang="fr-CH" sz="2000" b="1" dirty="0">
                <a:solidFill>
                  <a:schemeClr val="accent5">
                    <a:lumMod val="50000"/>
                  </a:schemeClr>
                </a:solidFill>
              </a:rPr>
              <a:t> Support </a:t>
            </a:r>
            <a:r>
              <a:rPr lang="fr-CH" sz="2000" b="1" dirty="0" err="1" smtClean="0">
                <a:solidFill>
                  <a:schemeClr val="accent5">
                    <a:lumMod val="50000"/>
                  </a:schemeClr>
                </a:solidFill>
              </a:rPr>
              <a:t>across</a:t>
            </a:r>
            <a:r>
              <a:rPr lang="fr-CH" sz="2000" b="1" dirty="0" smtClean="0">
                <a:solidFill>
                  <a:schemeClr val="accent5">
                    <a:lumMod val="50000"/>
                  </a:schemeClr>
                </a:solidFill>
              </a:rPr>
              <a:t> the SNA areas </a:t>
            </a:r>
            <a:r>
              <a:rPr lang="fr-CH" sz="2000" dirty="0"/>
              <a:t>are </a:t>
            </a:r>
            <a:r>
              <a:rPr lang="fr-CH" sz="2000" dirty="0" err="1" smtClean="0"/>
              <a:t>based</a:t>
            </a:r>
            <a:r>
              <a:rPr lang="fr-CH" sz="2000" dirty="0" smtClean="0"/>
              <a:t> on:</a:t>
            </a:r>
          </a:p>
          <a:p>
            <a:pPr marL="363538" indent="-342900">
              <a:buFont typeface="Arial" panose="020B0604020202020204" pitchFamily="34" charset="0"/>
              <a:buChar char="•"/>
            </a:pPr>
            <a:r>
              <a:rPr lang="fr-CH" dirty="0" err="1" smtClean="0"/>
              <a:t>Growing</a:t>
            </a:r>
            <a:r>
              <a:rPr lang="fr-CH" dirty="0" smtClean="0"/>
              <a:t> </a:t>
            </a:r>
            <a:r>
              <a:rPr lang="fr-CH" dirty="0" err="1" smtClean="0"/>
              <a:t>needs</a:t>
            </a:r>
            <a:r>
              <a:rPr lang="fr-CH" dirty="0" smtClean="0"/>
              <a:t> </a:t>
            </a:r>
            <a:r>
              <a:rPr lang="fr-CH" dirty="0"/>
              <a:t>and </a:t>
            </a:r>
            <a:r>
              <a:rPr lang="fr-CH" dirty="0" err="1"/>
              <a:t>demands</a:t>
            </a:r>
            <a:r>
              <a:rPr lang="fr-CH" dirty="0"/>
              <a:t> </a:t>
            </a:r>
            <a:r>
              <a:rPr lang="fr-CH" dirty="0" err="1"/>
              <a:t>from</a:t>
            </a:r>
            <a:r>
              <a:rPr lang="fr-CH" dirty="0"/>
              <a:t> countries </a:t>
            </a:r>
          </a:p>
          <a:p>
            <a:pPr marL="363538" indent="-342900">
              <a:buFont typeface="Arial" panose="020B0604020202020204" pitchFamily="34" charset="0"/>
              <a:buChar char="•"/>
            </a:pPr>
            <a:r>
              <a:rPr lang="fr-CH" dirty="0" err="1"/>
              <a:t>Increasing</a:t>
            </a:r>
            <a:r>
              <a:rPr lang="fr-CH" dirty="0"/>
              <a:t> </a:t>
            </a:r>
            <a:r>
              <a:rPr lang="fr-CH" dirty="0" err="1"/>
              <a:t>number</a:t>
            </a:r>
            <a:r>
              <a:rPr lang="fr-CH" dirty="0"/>
              <a:t> of countries </a:t>
            </a:r>
            <a:r>
              <a:rPr lang="fr-CH" dirty="0" err="1"/>
              <a:t>engaging</a:t>
            </a:r>
            <a:r>
              <a:rPr lang="fr-CH" dirty="0"/>
              <a:t> in REDD+ </a:t>
            </a:r>
          </a:p>
          <a:p>
            <a:pPr marL="363538" indent="-342900">
              <a:buFont typeface="Arial" panose="020B0604020202020204" pitchFamily="34" charset="0"/>
              <a:buChar char="•"/>
            </a:pPr>
            <a:r>
              <a:rPr lang="fr-CH" dirty="0" err="1" smtClean="0"/>
              <a:t>Based</a:t>
            </a:r>
            <a:r>
              <a:rPr lang="fr-CH" dirty="0" smtClean="0"/>
              <a:t> on </a:t>
            </a:r>
            <a:r>
              <a:rPr lang="fr-CH" dirty="0" err="1" smtClean="0"/>
              <a:t>lessons</a:t>
            </a:r>
            <a:r>
              <a:rPr lang="fr-CH" dirty="0" smtClean="0"/>
              <a:t> </a:t>
            </a:r>
            <a:r>
              <a:rPr lang="fr-CH" dirty="0" err="1" smtClean="0"/>
              <a:t>learned</a:t>
            </a:r>
            <a:r>
              <a:rPr lang="fr-CH" dirty="0" smtClean="0"/>
              <a:t>. </a:t>
            </a:r>
          </a:p>
          <a:p>
            <a:pPr marL="363538" indent="-342900">
              <a:buFont typeface="Arial" panose="020B0604020202020204" pitchFamily="34" charset="0"/>
              <a:buChar char="•"/>
            </a:pPr>
            <a:endParaRPr lang="fr-CH" sz="1600" dirty="0" smtClean="0"/>
          </a:p>
          <a:p>
            <a:pPr marL="1081088" indent="-342900">
              <a:buFont typeface="Wingdings" panose="05000000000000000000" pitchFamily="2" charset="2"/>
              <a:buChar char="Ø"/>
            </a:pPr>
            <a:r>
              <a:rPr lang="fr-CH" sz="1600" dirty="0" err="1" smtClean="0"/>
              <a:t>Targeted</a:t>
            </a:r>
            <a:r>
              <a:rPr lang="fr-CH" sz="1600" dirty="0" smtClean="0"/>
              <a:t> support </a:t>
            </a:r>
            <a:r>
              <a:rPr lang="fr-CH" sz="1600" dirty="0" err="1" smtClean="0"/>
              <a:t>requests</a:t>
            </a:r>
            <a:r>
              <a:rPr lang="fr-CH" sz="1600" dirty="0" smtClean="0"/>
              <a:t> are </a:t>
            </a:r>
            <a:r>
              <a:rPr lang="fr-CH" sz="1600" dirty="0" err="1" smtClean="0"/>
              <a:t>becoming</a:t>
            </a:r>
            <a:r>
              <a:rPr lang="fr-CH" sz="1600" dirty="0" smtClean="0"/>
              <a:t> more and more </a:t>
            </a:r>
            <a:r>
              <a:rPr lang="fr-CH" sz="1600" dirty="0" err="1" smtClean="0"/>
              <a:t>systematically</a:t>
            </a:r>
            <a:r>
              <a:rPr lang="fr-CH" sz="1600" dirty="0" smtClean="0"/>
              <a:t> </a:t>
            </a:r>
            <a:r>
              <a:rPr lang="fr-CH" sz="1600" dirty="0" err="1" smtClean="0"/>
              <a:t>linked</a:t>
            </a:r>
            <a:r>
              <a:rPr lang="fr-CH" sz="1600" dirty="0" smtClean="0"/>
              <a:t> to National Programmes or </a:t>
            </a:r>
            <a:r>
              <a:rPr lang="fr-CH" sz="1600" dirty="0" err="1" smtClean="0"/>
              <a:t>other</a:t>
            </a:r>
            <a:r>
              <a:rPr lang="fr-CH" sz="1600" dirty="0" smtClean="0"/>
              <a:t> national REDD+ efforts.</a:t>
            </a:r>
          </a:p>
          <a:p>
            <a:pPr marL="1081088" indent="-342900">
              <a:buFont typeface="Wingdings" panose="05000000000000000000" pitchFamily="2" charset="2"/>
              <a:buChar char="Ø"/>
            </a:pPr>
            <a:r>
              <a:rPr lang="fr-CH" sz="1600" dirty="0" smtClean="0"/>
              <a:t>Countries have a </a:t>
            </a:r>
            <a:r>
              <a:rPr lang="fr-CH" sz="1600" dirty="0" err="1" smtClean="0"/>
              <a:t>better</a:t>
            </a:r>
            <a:r>
              <a:rPr lang="fr-CH" sz="1600" dirty="0" smtClean="0"/>
              <a:t> </a:t>
            </a:r>
            <a:r>
              <a:rPr lang="fr-CH" sz="1600" dirty="0" err="1" smtClean="0"/>
              <a:t>understanding</a:t>
            </a:r>
            <a:r>
              <a:rPr lang="fr-CH" sz="1600" dirty="0" smtClean="0"/>
              <a:t> and use of the </a:t>
            </a:r>
            <a:r>
              <a:rPr lang="fr-CH" sz="1600" dirty="0" err="1" smtClean="0"/>
              <a:t>Targeted</a:t>
            </a:r>
            <a:r>
              <a:rPr lang="fr-CH" sz="1600" dirty="0" smtClean="0"/>
              <a:t> Support </a:t>
            </a:r>
            <a:r>
              <a:rPr lang="fr-CH" sz="1600" dirty="0" err="1" smtClean="0"/>
              <a:t>mechanism</a:t>
            </a:r>
            <a:endParaRPr lang="fr-CH" sz="1600" dirty="0" smtClean="0"/>
          </a:p>
          <a:p>
            <a:pPr marL="363538" indent="-342900"/>
            <a:endParaRPr lang="fr-CH" dirty="0"/>
          </a:p>
          <a:p>
            <a:pPr marL="363538" indent="-342900">
              <a:buFont typeface="Arial" panose="020B0604020202020204" pitchFamily="34" charset="0"/>
              <a:buChar char="•"/>
            </a:pPr>
            <a:r>
              <a:rPr lang="fr-CH" dirty="0" err="1"/>
              <a:t>Recommendations</a:t>
            </a:r>
            <a:r>
              <a:rPr lang="fr-CH" dirty="0"/>
              <a:t> of the </a:t>
            </a:r>
            <a:r>
              <a:rPr lang="fr-CH" dirty="0" err="1"/>
              <a:t>External</a:t>
            </a:r>
            <a:r>
              <a:rPr lang="fr-CH" dirty="0"/>
              <a:t> Evaluation of the Programme </a:t>
            </a:r>
          </a:p>
        </p:txBody>
      </p:sp>
    </p:spTree>
    <p:extLst>
      <p:ext uri="{BB962C8B-B14F-4D97-AF65-F5344CB8AC3E}">
        <p14:creationId xmlns:p14="http://schemas.microsoft.com/office/powerpoint/2010/main" val="354999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00200" y="308264"/>
            <a:ext cx="5181600" cy="1015663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en-GB" sz="3000" dirty="0" smtClean="0">
                <a:latin typeface="+mj-lt"/>
                <a:ea typeface="+mj-ea"/>
                <a:cs typeface="+mj-cs"/>
              </a:rPr>
              <a:t>Proposed budget increase per SNA Outcome and Output</a:t>
            </a:r>
            <a:endParaRPr lang="en-GB" sz="300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6649504"/>
              </p:ext>
            </p:extLst>
          </p:nvPr>
        </p:nvGraphicFramePr>
        <p:xfrm>
          <a:off x="381000" y="1447800"/>
          <a:ext cx="8517082" cy="5157423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7649601"/>
                <a:gridCol w="867481"/>
              </a:tblGrid>
              <a:tr h="238209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</a:rPr>
                        <a:t>Outcome 1: </a:t>
                      </a: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</a:rPr>
                        <a:t>MRV 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</a:rPr>
                        <a:t>and </a:t>
                      </a: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</a:rPr>
                        <a:t>monitoring					3,210,000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1.2: Technical support to country-level implementation and capacity development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1,070,000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1.3: Support to preparation of forest reference emission levels and forest reference levels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2,140,000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</a:rPr>
                        <a:t>Outcome 2: </a:t>
                      </a: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</a:rPr>
                        <a:t>Governance and National REDD+ Strategy				1,391,000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2.1: Nationally owned credible and inclusive systems of </a:t>
                      </a:r>
                      <a:r>
                        <a:rPr lang="en-GB" sz="1200" dirty="0" smtClean="0">
                          <a:effectLst/>
                        </a:rPr>
                        <a:t>analysing, </a:t>
                      </a:r>
                      <a:r>
                        <a:rPr lang="en-GB" sz="1200" dirty="0">
                          <a:effectLst/>
                        </a:rPr>
                        <a:t>assessing and addressing governance challenges and collecting and sharing governance data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2.2 </a:t>
                      </a:r>
                      <a:r>
                        <a:rPr lang="en-GB" sz="1200" dirty="0" err="1">
                          <a:effectLst/>
                        </a:rPr>
                        <a:t>bis</a:t>
                      </a:r>
                      <a:r>
                        <a:rPr lang="en-GB" sz="1200" dirty="0">
                          <a:effectLst/>
                        </a:rPr>
                        <a:t>: Strengthened country-specific national REDD+ strategies and action plans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535,000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2.4: National capacity for performance based payments and inclusive benefit distribution systems (BDS)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2.7: Provide technical support to strengthen institutional capacity for tenure(with a view to also address drivers of deforestation and forest degradation)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535,000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191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2.8: Women’s participation in national REDD+ systems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59080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</a:rPr>
                        <a:t>Outcome 4: </a:t>
                      </a: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</a:rPr>
                        <a:t>Stakeholder Engagement					428,000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4.3: Support for the implementation of effective stakeholder engagement practices and guidelines in REDD+ countries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321,000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4.4: Stakeholders are supported to engage in and influence national and international REDD+ processes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107,000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19104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</a:rPr>
                        <a:t>Outcome 5: Safeguards </a:t>
                      </a: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</a:rPr>
                        <a:t>and 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</a:rPr>
                        <a:t>multiple benefits of REDD</a:t>
                      </a: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</a:rPr>
                        <a:t>+			1,070,000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5.1: Tools, guidance and support to countries available to capture multiple benefits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267,500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191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5.2: Support to countries to address and respect safeguards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535,000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5.3: Support countries to provide information on how safeguards are addressed and respected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267,500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</a:rPr>
                        <a:t>Outcome 6: Green economy transformation and REDD+ strategies </a:t>
                      </a:r>
                      <a:endParaRPr lang="en-GB" sz="1600" b="1" dirty="0" smtClean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</a:rPr>
                        <a:t>and </a:t>
                      </a:r>
                      <a:r>
                        <a:rPr lang="en-GB" sz="1600" b="1" dirty="0">
                          <a:solidFill>
                            <a:schemeClr val="bg1"/>
                          </a:solidFill>
                          <a:effectLst/>
                        </a:rPr>
                        <a:t>investments are mutually </a:t>
                      </a:r>
                      <a:r>
                        <a:rPr lang="en-GB" sz="1600" b="1" dirty="0" smtClean="0">
                          <a:solidFill>
                            <a:schemeClr val="bg1"/>
                          </a:solidFill>
                          <a:effectLst/>
                        </a:rPr>
                        <a:t>reinforcing					856,000</a:t>
                      </a:r>
                      <a:endParaRPr lang="en-US" sz="1600" b="1" dirty="0">
                        <a:solidFill>
                          <a:schemeClr val="bg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191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6.2: Technical advice in support of investment options and strategies for REDD+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267,500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3820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</a:rPr>
                        <a:t>Output 6.3:  Technical advice and support for addressing drivers of deforestation and forest degradation in the context of a green economy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588,500</a:t>
                      </a:r>
                      <a:endParaRPr lang="en-US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8724" marR="48724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itle 2"/>
          <p:cNvSpPr txBox="1">
            <a:spLocks/>
          </p:cNvSpPr>
          <p:nvPr/>
        </p:nvSpPr>
        <p:spPr>
          <a:xfrm>
            <a:off x="6028514" y="278795"/>
            <a:ext cx="2832950" cy="7880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2015 </a:t>
            </a:r>
          </a:p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Budget </a:t>
            </a:r>
            <a:r>
              <a:rPr lang="fr-CH" sz="2400" dirty="0" err="1" smtClean="0">
                <a:solidFill>
                  <a:schemeClr val="bg2">
                    <a:lumMod val="25000"/>
                  </a:schemeClr>
                </a:solidFill>
              </a:rPr>
              <a:t>Revision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82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35746589"/>
              </p:ext>
            </p:extLst>
          </p:nvPr>
        </p:nvGraphicFramePr>
        <p:xfrm>
          <a:off x="457200" y="1447802"/>
          <a:ext cx="8305800" cy="5118294"/>
        </p:xfrm>
        <a:graphic>
          <a:graphicData uri="http://schemas.openxmlformats.org/drawingml/2006/table">
            <a:tbl>
              <a:tblPr firstRow="1" firstCol="1" bandRow="1">
                <a:tableStyleId>{D7AC3CCA-C797-4891-BE02-D94E43425B78}</a:tableStyleId>
              </a:tblPr>
              <a:tblGrid>
                <a:gridCol w="3810000"/>
                <a:gridCol w="1752600"/>
                <a:gridCol w="1143000"/>
                <a:gridCol w="1600200"/>
              </a:tblGrid>
              <a:tr h="990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</a:rPr>
                        <a:t>Outcome</a:t>
                      </a:r>
                      <a:endParaRPr lang="fr-CH" sz="1600" dirty="0">
                        <a:solidFill>
                          <a:schemeClr val="bg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>
                          <a:solidFill>
                            <a:schemeClr val="bg1"/>
                          </a:solidFill>
                          <a:effectLst/>
                        </a:rPr>
                        <a:t>Total budget allocation for 2015 (approved at PB12, July 2014) (US$)</a:t>
                      </a:r>
                      <a:endParaRPr lang="fr-CH" sz="1600">
                        <a:solidFill>
                          <a:schemeClr val="bg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ctr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</a:rPr>
                        <a:t>Proposed increase in budget (US$)</a:t>
                      </a:r>
                      <a:endParaRPr lang="fr-CH" sz="1600" dirty="0">
                        <a:solidFill>
                          <a:schemeClr val="bg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</a:rPr>
                        <a:t>Total budget 2015 </a:t>
                      </a:r>
                      <a:r>
                        <a:rPr lang="en-US" sz="1600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endParaRPr lang="fr-CH" sz="16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bg1"/>
                          </a:solidFill>
                          <a:effectLst/>
                        </a:rPr>
                        <a:t>(US$)</a:t>
                      </a:r>
                      <a:endParaRPr lang="fr-CH" sz="1600" dirty="0">
                        <a:solidFill>
                          <a:schemeClr val="bg1"/>
                        </a:solidFill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  <a:tr h="22859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Outcome 1: MRV and monitoring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5,740,245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3,210,000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         </a:t>
                      </a:r>
                      <a:r>
                        <a:rPr lang="en-US" sz="1600" dirty="0" smtClean="0">
                          <a:effectLst/>
                        </a:rPr>
                        <a:t>8,950,245 </a:t>
                      </a:r>
                      <a:endParaRPr lang="fr-CH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 anchor="b"/>
                </a:tc>
              </a:tr>
              <a:tr h="5014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Outcome 2: Governance and National REDD+ Strategy</a:t>
                      </a:r>
                    </a:p>
                  </a:txBody>
                  <a:tcPr marL="44809" marR="44809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5,848,859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1,391,000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             7,239,859 </a:t>
                      </a:r>
                      <a:endParaRPr lang="fr-CH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 anchor="b"/>
                </a:tc>
              </a:tr>
              <a:tr h="306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>
                          <a:effectLst/>
                        </a:rPr>
                        <a:t>Outcome 4: Stakeholder Engagement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600" b="1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3,039,211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428,000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effectLst/>
                        </a:rPr>
                        <a:t>         3,467,211 </a:t>
                      </a:r>
                      <a:endParaRPr lang="fr-CH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 anchor="b"/>
                </a:tc>
              </a:tr>
              <a:tr h="33432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GB" sz="1600" dirty="0" smtClean="0">
                          <a:effectLst/>
                        </a:rPr>
                        <a:t>Outcome 5: Safeguards and multiple benefits of REDD+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3,763,830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1,070,000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              4,833,830 </a:t>
                      </a:r>
                      <a:endParaRPr lang="fr-CH" sz="1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 anchor="b"/>
                </a:tc>
              </a:tr>
              <a:tr h="50148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GB" sz="1600" dirty="0" smtClean="0">
                          <a:effectLst/>
                        </a:rPr>
                        <a:t>Outcome 6: Green economy</a:t>
                      </a:r>
                      <a:endParaRPr lang="en-US" sz="1600" b="1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1,376,235</a:t>
                      </a:r>
                      <a:endParaRPr lang="fr-CH" sz="160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856,000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             2,232,235 </a:t>
                      </a:r>
                      <a:endParaRPr lang="fr-CH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 anchor="b"/>
                </a:tc>
              </a:tr>
              <a:tr h="5667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kern="1200" dirty="0" smtClean="0">
                          <a:effectLst/>
                        </a:rPr>
                        <a:t>Outcome 7: Knowledge Management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endParaRPr lang="fr-CH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809" marR="44809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1,140,685</a:t>
                      </a:r>
                      <a:endParaRPr lang="fr-CH" sz="160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         </a:t>
                      </a:r>
                      <a:r>
                        <a:rPr lang="en-US" sz="1600" dirty="0" smtClean="0">
                          <a:effectLst/>
                        </a:rPr>
                        <a:t>1,140,685 </a:t>
                      </a:r>
                      <a:endParaRPr lang="fr-CH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 anchor="b"/>
                </a:tc>
              </a:tr>
              <a:tr h="3048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H" sz="1600" kern="1200" dirty="0" err="1" smtClean="0">
                          <a:effectLst/>
                        </a:rPr>
                        <a:t>Outcome</a:t>
                      </a:r>
                      <a:r>
                        <a:rPr lang="fr-CH" sz="1600" kern="1200" dirty="0" smtClean="0">
                          <a:effectLst/>
                        </a:rPr>
                        <a:t> 8: </a:t>
                      </a:r>
                      <a:r>
                        <a:rPr lang="fr-CH" sz="1600" kern="1200" dirty="0" err="1" smtClean="0">
                          <a:effectLst/>
                        </a:rPr>
                        <a:t>Secretariat</a:t>
                      </a:r>
                      <a:endParaRPr lang="fr-CH" sz="1600" kern="1200" dirty="0" smtClean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fr-CH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809" marR="44809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3,523,878</a:t>
                      </a:r>
                      <a:endParaRPr lang="fr-CH" sz="160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-</a:t>
                      </a:r>
                      <a:endParaRPr lang="fr-CH" sz="1600" dirty="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          </a:t>
                      </a:r>
                      <a:r>
                        <a:rPr lang="en-US" sz="1600" dirty="0" smtClean="0">
                          <a:effectLst/>
                        </a:rPr>
                        <a:t>3,523,878 </a:t>
                      </a:r>
                      <a:endParaRPr lang="fr-CH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 anchor="b"/>
                </a:tc>
              </a:tr>
              <a:tr h="3634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fr-CH" sz="1600" kern="1200" dirty="0">
                          <a:effectLst/>
                        </a:rPr>
                        <a:t>Total </a:t>
                      </a:r>
                      <a:r>
                        <a:rPr lang="en-US" sz="1600" kern="1200" dirty="0">
                          <a:effectLst/>
                        </a:rPr>
                        <a:t>(US$)</a:t>
                      </a:r>
                      <a:endParaRPr lang="fr-CH" sz="16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4809" marR="44809" marT="0" marB="0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         24,432,943</a:t>
                      </a:r>
                      <a:endParaRPr lang="fr-CH" sz="160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  6,955,000</a:t>
                      </a:r>
                      <a:endParaRPr lang="fr-CH" sz="1600">
                        <a:effectLst/>
                        <a:latin typeface="Courier New"/>
                        <a:ea typeface="MS Mincho"/>
                      </a:endParaRPr>
                    </a:p>
                  </a:txBody>
                  <a:tcPr marL="44809" marR="44809" marT="0" marB="0" anchor="b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         31,387,943</a:t>
                      </a:r>
                      <a:endParaRPr lang="fr-CH" sz="1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809" marR="44809" marT="0" marB="0" anchor="b">
                    <a:solidFill>
                      <a:schemeClr val="accent5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60728" y="332205"/>
            <a:ext cx="4495800" cy="1015663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en-GB" sz="3000" dirty="0" smtClean="0">
                <a:latin typeface="+mj-lt"/>
                <a:ea typeface="+mj-ea"/>
                <a:cs typeface="+mj-cs"/>
              </a:rPr>
              <a:t>Proposed budget </a:t>
            </a:r>
          </a:p>
          <a:p>
            <a:pPr algn="ctr">
              <a:spcBef>
                <a:spcPct val="0"/>
              </a:spcBef>
            </a:pPr>
            <a:r>
              <a:rPr lang="en-GB" sz="3000" dirty="0" smtClean="0">
                <a:latin typeface="+mj-lt"/>
                <a:ea typeface="+mj-ea"/>
                <a:cs typeface="+mj-cs"/>
              </a:rPr>
              <a:t>per SNA Outcome</a:t>
            </a:r>
            <a:endParaRPr lang="en-GB" sz="3000" dirty="0">
              <a:latin typeface="+mj-lt"/>
              <a:ea typeface="+mj-ea"/>
              <a:cs typeface="+mj-cs"/>
            </a:endParaRPr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6629400" y="278795"/>
            <a:ext cx="2232064" cy="7880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2015 </a:t>
            </a:r>
          </a:p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Budget </a:t>
            </a:r>
            <a:r>
              <a:rPr lang="fr-CH" sz="2400" dirty="0" err="1" smtClean="0">
                <a:solidFill>
                  <a:schemeClr val="bg2">
                    <a:lumMod val="25000"/>
                  </a:schemeClr>
                </a:solidFill>
              </a:rPr>
              <a:t>Revision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924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9598182"/>
              </p:ext>
            </p:extLst>
          </p:nvPr>
        </p:nvGraphicFramePr>
        <p:xfrm>
          <a:off x="458744" y="2209800"/>
          <a:ext cx="8402719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itle 2"/>
          <p:cNvSpPr txBox="1">
            <a:spLocks/>
          </p:cNvSpPr>
          <p:nvPr/>
        </p:nvSpPr>
        <p:spPr>
          <a:xfrm>
            <a:off x="6629400" y="278795"/>
            <a:ext cx="2232064" cy="7880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2015 </a:t>
            </a:r>
          </a:p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Budget </a:t>
            </a:r>
            <a:r>
              <a:rPr lang="fr-CH" sz="2400" dirty="0" err="1" smtClean="0">
                <a:solidFill>
                  <a:schemeClr val="bg2">
                    <a:lumMod val="25000"/>
                  </a:schemeClr>
                </a:solidFill>
              </a:rPr>
              <a:t>Revision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905000" y="315192"/>
            <a:ext cx="4572000" cy="1015663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en-GB" sz="3000" dirty="0" smtClean="0">
                <a:latin typeface="+mj-lt"/>
                <a:ea typeface="+mj-ea"/>
                <a:cs typeface="+mj-cs"/>
              </a:rPr>
              <a:t>SNA CATEGORIES OF SUPPORT</a:t>
            </a:r>
          </a:p>
          <a:p>
            <a:pPr algn="ctr">
              <a:spcBef>
                <a:spcPct val="0"/>
              </a:spcBef>
            </a:pPr>
            <a:endParaRPr lang="en-GB" sz="1400" dirty="0" smtClean="0">
              <a:latin typeface="+mj-lt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en-GB" sz="2400" b="1" dirty="0" smtClean="0">
                <a:solidFill>
                  <a:schemeClr val="accent5">
                    <a:lumMod val="50000"/>
                  </a:schemeClr>
                </a:solidFill>
              </a:rPr>
              <a:t>Allocation </a:t>
            </a: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</a:rPr>
              <a:t>of total budget 2015 (US$ 31.4 million)</a:t>
            </a:r>
          </a:p>
          <a:p>
            <a:pPr algn="ctr">
              <a:spcBef>
                <a:spcPct val="0"/>
              </a:spcBef>
            </a:pPr>
            <a:endParaRPr lang="en-GB" sz="30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7698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438400" y="381000"/>
            <a:ext cx="3733800" cy="960438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GB" sz="3000" dirty="0"/>
              <a:t>SNA Monitoring Framework</a:t>
            </a:r>
            <a:endParaRPr lang="fr-CH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82000" cy="5029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 smtClean="0"/>
              <a:t>The </a:t>
            </a:r>
            <a:r>
              <a:rPr lang="en-GB" sz="2000" b="1" dirty="0">
                <a:solidFill>
                  <a:schemeClr val="accent5">
                    <a:lumMod val="50000"/>
                  </a:schemeClr>
                </a:solidFill>
              </a:rPr>
              <a:t>SNA Monitoring Framework updated </a:t>
            </a:r>
            <a:r>
              <a:rPr lang="en-GB" sz="1800" dirty="0" smtClean="0"/>
              <a:t>to reflect period until 31 December 2015 based on SNA Work Plan and Budget revisions by time (PB11, PB12, PB13):</a:t>
            </a:r>
          </a:p>
          <a:p>
            <a:pPr marL="717550">
              <a:buFont typeface="Wingdings" panose="05000000000000000000" pitchFamily="2" charset="2"/>
              <a:buChar char="Ø"/>
            </a:pPr>
            <a:r>
              <a:rPr lang="en-GB" sz="1800" dirty="0" smtClean="0"/>
              <a:t>more ambitious support and delivery</a:t>
            </a:r>
          </a:p>
          <a:p>
            <a:pPr marL="717550">
              <a:buFont typeface="Wingdings" panose="05000000000000000000" pitchFamily="2" charset="2"/>
              <a:buChar char="Ø"/>
            </a:pPr>
            <a:r>
              <a:rPr lang="en-GB" sz="1800" dirty="0" smtClean="0"/>
              <a:t>targets updated </a:t>
            </a:r>
          </a:p>
          <a:p>
            <a:pPr marL="717550">
              <a:buFont typeface="Wingdings" panose="05000000000000000000" pitchFamily="2" charset="2"/>
              <a:buChar char="Ø"/>
            </a:pPr>
            <a:r>
              <a:rPr lang="en-GB" sz="1800" dirty="0" smtClean="0"/>
              <a:t>new </a:t>
            </a:r>
            <a:r>
              <a:rPr lang="en-GB" sz="1800" dirty="0"/>
              <a:t>developments reflected</a:t>
            </a:r>
          </a:p>
          <a:p>
            <a:pPr marL="717550">
              <a:buFont typeface="Wingdings" panose="05000000000000000000" pitchFamily="2" charset="2"/>
              <a:buChar char="Ø"/>
            </a:pPr>
            <a:r>
              <a:rPr lang="en-GB" sz="1800" b="1" dirty="0" smtClean="0">
                <a:solidFill>
                  <a:srgbClr val="286A7C"/>
                </a:solidFill>
              </a:rPr>
              <a:t>new outputs </a:t>
            </a:r>
            <a:r>
              <a:rPr lang="en-GB" sz="1800" dirty="0" smtClean="0"/>
              <a:t>added:</a:t>
            </a:r>
          </a:p>
          <a:p>
            <a:pPr marL="374650" indent="0">
              <a:buNone/>
            </a:pPr>
            <a:endParaRPr lang="en-GB" sz="1800" dirty="0" smtClean="0"/>
          </a:p>
          <a:p>
            <a:pPr marL="374650" indent="0">
              <a:buNone/>
            </a:pPr>
            <a:endParaRPr lang="en-GB" sz="1800" dirty="0"/>
          </a:p>
          <a:p>
            <a:pPr marL="374650" indent="0">
              <a:buNone/>
            </a:pPr>
            <a:endParaRPr lang="en-GB" sz="1800" dirty="0" smtClean="0"/>
          </a:p>
        </p:txBody>
      </p:sp>
      <p:sp>
        <p:nvSpPr>
          <p:cNvPr id="4" name="Title 2"/>
          <p:cNvSpPr txBox="1">
            <a:spLocks/>
          </p:cNvSpPr>
          <p:nvPr/>
        </p:nvSpPr>
        <p:spPr>
          <a:xfrm>
            <a:off x="6028514" y="278795"/>
            <a:ext cx="2832950" cy="78800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SNA 2015 </a:t>
            </a:r>
          </a:p>
          <a:p>
            <a:pPr algn="r"/>
            <a:r>
              <a:rPr lang="fr-CH" sz="2400" dirty="0" smtClean="0">
                <a:solidFill>
                  <a:schemeClr val="bg2">
                    <a:lumMod val="25000"/>
                  </a:schemeClr>
                </a:solidFill>
              </a:rPr>
              <a:t>Budget </a:t>
            </a:r>
            <a:r>
              <a:rPr lang="fr-CH" sz="2400" dirty="0" err="1" smtClean="0">
                <a:solidFill>
                  <a:schemeClr val="bg2">
                    <a:lumMod val="25000"/>
                  </a:schemeClr>
                </a:solidFill>
              </a:rPr>
              <a:t>Revision</a:t>
            </a: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009618"/>
              </p:ext>
            </p:extLst>
          </p:nvPr>
        </p:nvGraphicFramePr>
        <p:xfrm>
          <a:off x="555664" y="3657600"/>
          <a:ext cx="8207336" cy="280416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8207336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dirty="0" smtClean="0"/>
                        <a:t>Output 1.3: </a:t>
                      </a:r>
                      <a:r>
                        <a:rPr lang="en-US" sz="1600" b="0" dirty="0" smtClean="0"/>
                        <a:t>National preparation of Forest Reference Emission Levels and Forest Emission Levels (FREL/FRL)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600" b="0" i="1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dirty="0" smtClean="0"/>
                        <a:t>Output 2.2:</a:t>
                      </a:r>
                      <a:r>
                        <a:rPr lang="en-US" sz="1600" b="1" baseline="0" dirty="0" smtClean="0"/>
                        <a:t> </a:t>
                      </a:r>
                      <a:r>
                        <a:rPr lang="en-US" sz="1600" b="0" dirty="0" smtClean="0"/>
                        <a:t>Strengthened country-specific national REDD+ strategies and action plans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600" b="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dirty="0" smtClean="0"/>
                        <a:t>Output 7.3: </a:t>
                      </a:r>
                      <a:r>
                        <a:rPr lang="en-US" sz="1600" b="0" dirty="0" smtClean="0"/>
                        <a:t>Design, develop and deliver a REDD+ Academy with associated resources and tools for REDD+ capacity development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sz="1600" b="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dirty="0" smtClean="0"/>
                        <a:t>Output 8.7: </a:t>
                      </a:r>
                      <a:r>
                        <a:rPr lang="en-US" sz="1600" b="0" dirty="0" smtClean="0"/>
                        <a:t>Country Needs Assessment - Secretariat effectively provides for country leadership towards more integrated and better coordinated </a:t>
                      </a:r>
                      <a:r>
                        <a:rPr lang="en-US" sz="1600" b="0" dirty="0" err="1" smtClean="0"/>
                        <a:t>programmes</a:t>
                      </a:r>
                      <a:r>
                        <a:rPr lang="en-US" sz="1600" b="0" dirty="0" smtClean="0"/>
                        <a:t> and readiness activities</a:t>
                      </a:r>
                      <a:endParaRPr lang="fr-CH" sz="1600" b="0" dirty="0" smtClean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937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4093"/>
            <a:ext cx="9144000" cy="5653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96000" y="304800"/>
            <a:ext cx="3048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dirty="0" smtClean="0">
                <a:latin typeface="Helvetica" pitchFamily="34" charset="0"/>
              </a:rPr>
              <a:t>Thais </a:t>
            </a:r>
            <a:r>
              <a:rPr lang="en-US" dirty="0" err="1">
                <a:latin typeface="Helvetica" pitchFamily="34" charset="0"/>
              </a:rPr>
              <a:t>Linhares-Juvenal</a:t>
            </a:r>
            <a:r>
              <a:rPr lang="en-US" dirty="0">
                <a:latin typeface="Helvetica" pitchFamily="34" charset="0"/>
              </a:rPr>
              <a:t> </a:t>
            </a:r>
            <a:endParaRPr lang="en-US" sz="1200" dirty="0">
              <a:latin typeface="Helvetica" pitchFamily="34" charset="0"/>
            </a:endParaRPr>
          </a:p>
          <a:p>
            <a:pPr algn="r"/>
            <a:r>
              <a:rPr lang="en-US" dirty="0">
                <a:latin typeface="Helvetica" pitchFamily="34" charset="0"/>
                <a:hlinkClick r:id="rId3"/>
              </a:rPr>
              <a:t>Thais.Juvenal@un-redd.org</a:t>
            </a:r>
            <a:endParaRPr lang="en-US" dirty="0">
              <a:latin typeface="Helvetica" pitchFamily="34" charset="0"/>
            </a:endParaRPr>
          </a:p>
          <a:p>
            <a:pPr algn="r"/>
            <a:r>
              <a:rPr lang="en-US" dirty="0" smtClean="0">
                <a:latin typeface="Helvetica" pitchFamily="34" charset="0"/>
                <a:hlinkClick r:id="rId4"/>
              </a:rPr>
              <a:t>http</a:t>
            </a:r>
            <a:r>
              <a:rPr lang="en-US" dirty="0">
                <a:latin typeface="Helvetica" pitchFamily="34" charset="0"/>
                <a:hlinkClick r:id="rId4"/>
              </a:rPr>
              <a:t>://www.un-redd.org</a:t>
            </a:r>
            <a:endParaRPr lang="en-US" b="1" dirty="0">
              <a:latin typeface="Helvetic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0" y="474077"/>
            <a:ext cx="28984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ASANTE SANA</a:t>
            </a:r>
          </a:p>
        </p:txBody>
      </p:sp>
    </p:spTree>
    <p:extLst>
      <p:ext uri="{BB962C8B-B14F-4D97-AF65-F5344CB8AC3E}">
        <p14:creationId xmlns:p14="http://schemas.microsoft.com/office/powerpoint/2010/main" val="145549736"/>
      </p:ext>
    </p:extLst>
  </p:cSld>
  <p:clrMapOvr>
    <a:masterClrMapping/>
  </p:clrMapOvr>
</p:sld>
</file>

<file path=ppt/theme/theme1.xml><?xml version="1.0" encoding="utf-8"?>
<a:theme xmlns:a="http://schemas.openxmlformats.org/drawingml/2006/main" name="10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35352</TotalTime>
  <Words>1973</Words>
  <Application>Microsoft Office PowerPoint</Application>
  <PresentationFormat>On-screen Show (4:3)</PresentationFormat>
  <Paragraphs>341</Paragraphs>
  <Slides>18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10_Custom Design</vt:lpstr>
      <vt:lpstr>PowerPoint Presentation</vt:lpstr>
      <vt:lpstr>SNA OVERVIEW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SNA 2015 Budget Revision</vt:lpstr>
      <vt:lpstr>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SNA Monitoring Framework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Linda Mumoki</dc:creator>
  <cp:lastModifiedBy>Linda Mumoki</cp:lastModifiedBy>
  <cp:revision>209</cp:revision>
  <cp:lastPrinted>2014-10-29T12:52:16Z</cp:lastPrinted>
  <dcterms:created xsi:type="dcterms:W3CDTF">2012-09-11T07:20:24Z</dcterms:created>
  <dcterms:modified xsi:type="dcterms:W3CDTF">2014-11-05T13:05:23Z</dcterms:modified>
</cp:coreProperties>
</file>