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19" r:id="rId2"/>
  </p:sldMasterIdLst>
  <p:notesMasterIdLst>
    <p:notesMasterId r:id="rId21"/>
  </p:notesMasterIdLst>
  <p:sldIdLst>
    <p:sldId id="256" r:id="rId3"/>
    <p:sldId id="271" r:id="rId4"/>
    <p:sldId id="276" r:id="rId5"/>
    <p:sldId id="274" r:id="rId6"/>
    <p:sldId id="278" r:id="rId7"/>
    <p:sldId id="288" r:id="rId8"/>
    <p:sldId id="286" r:id="rId9"/>
    <p:sldId id="273" r:id="rId10"/>
    <p:sldId id="267" r:id="rId11"/>
    <p:sldId id="275" r:id="rId12"/>
    <p:sldId id="268" r:id="rId13"/>
    <p:sldId id="259" r:id="rId14"/>
    <p:sldId id="281" r:id="rId15"/>
    <p:sldId id="280" r:id="rId16"/>
    <p:sldId id="283" r:id="rId17"/>
    <p:sldId id="285" r:id="rId18"/>
    <p:sldId id="284" r:id="rId19"/>
    <p:sldId id="28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B01C2D-F2FB-467E-B3A4-D32C2786F360}">
          <p14:sldIdLst>
            <p14:sldId id="256"/>
            <p14:sldId id="271"/>
            <p14:sldId id="276"/>
            <p14:sldId id="274"/>
            <p14:sldId id="278"/>
            <p14:sldId id="288"/>
            <p14:sldId id="286"/>
            <p14:sldId id="273"/>
            <p14:sldId id="267"/>
            <p14:sldId id="275"/>
            <p14:sldId id="268"/>
            <p14:sldId id="259"/>
            <p14:sldId id="281"/>
            <p14:sldId id="280"/>
            <p14:sldId id="283"/>
            <p14:sldId id="285"/>
            <p14:sldId id="284"/>
            <p14:sldId id="28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4" autoAdjust="0"/>
    <p:restoredTop sz="81769" autoAdjust="0"/>
  </p:normalViewPr>
  <p:slideViewPr>
    <p:cSldViewPr showGuides="1">
      <p:cViewPr>
        <p:scale>
          <a:sx n="73" d="100"/>
          <a:sy n="73" d="100"/>
        </p:scale>
        <p:origin x="-1398"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col"/>
        <c:grouping val="clustered"/>
        <c:varyColors val="0"/>
        <c:ser>
          <c:idx val="0"/>
          <c:order val="0"/>
          <c:tx>
            <c:strRef>
              <c:f>Sheet1!$B$1</c:f>
              <c:strCache>
                <c:ptCount val="1"/>
                <c:pt idx="0">
                  <c:v>Series 1</c:v>
                </c:pt>
              </c:strCache>
            </c:strRef>
          </c:tx>
          <c:invertIfNegative val="0"/>
          <c:dLbls>
            <c:showLegendKey val="0"/>
            <c:showVal val="1"/>
            <c:showCatName val="0"/>
            <c:showSerName val="0"/>
            <c:showPercent val="0"/>
            <c:showBubbleSize val="0"/>
            <c:showLeaderLines val="0"/>
          </c:dLbls>
          <c:cat>
            <c:strRef>
              <c:f>Sheet1!$A$2:$A$7</c:f>
              <c:strCache>
                <c:ptCount val="6"/>
                <c:pt idx="0">
                  <c:v>defining customary land tenure</c:v>
                </c:pt>
                <c:pt idx="1">
                  <c:v>clarification of carbon rights</c:v>
                </c:pt>
                <c:pt idx="2">
                  <c:v>involving multiple stakeholders in dialogue</c:v>
                </c:pt>
                <c:pt idx="3">
                  <c:v>revising laws and policies related to tenure</c:v>
                </c:pt>
                <c:pt idx="4">
                  <c:v>enforcing tenure on the ground</c:v>
                </c:pt>
                <c:pt idx="5">
                  <c:v>other</c:v>
                </c:pt>
              </c:strCache>
            </c:strRef>
          </c:cat>
          <c:val>
            <c:numRef>
              <c:f>Sheet1!$B$2:$B$7</c:f>
              <c:numCache>
                <c:formatCode>General</c:formatCode>
                <c:ptCount val="6"/>
                <c:pt idx="0">
                  <c:v>10</c:v>
                </c:pt>
                <c:pt idx="1">
                  <c:v>10</c:v>
                </c:pt>
                <c:pt idx="2">
                  <c:v>10</c:v>
                </c:pt>
                <c:pt idx="3">
                  <c:v>10</c:v>
                </c:pt>
                <c:pt idx="4">
                  <c:v>10</c:v>
                </c:pt>
                <c:pt idx="5">
                  <c:v>10</c:v>
                </c:pt>
              </c:numCache>
            </c:numRef>
          </c:val>
        </c:ser>
        <c:dLbls>
          <c:showLegendKey val="0"/>
          <c:showVal val="0"/>
          <c:showCatName val="0"/>
          <c:showSerName val="0"/>
          <c:showPercent val="0"/>
          <c:showBubbleSize val="0"/>
        </c:dLbls>
        <c:gapWidth val="150"/>
        <c:axId val="26313088"/>
        <c:axId val="26314624"/>
      </c:barChart>
      <c:catAx>
        <c:axId val="26313088"/>
        <c:scaling>
          <c:orientation val="minMax"/>
        </c:scaling>
        <c:delete val="0"/>
        <c:axPos val="b"/>
        <c:majorTickMark val="out"/>
        <c:minorTickMark val="none"/>
        <c:tickLblPos val="nextTo"/>
        <c:crossAx val="26314624"/>
        <c:crosses val="autoZero"/>
        <c:auto val="1"/>
        <c:lblAlgn val="ctr"/>
        <c:lblOffset val="100"/>
        <c:noMultiLvlLbl val="0"/>
      </c:catAx>
      <c:valAx>
        <c:axId val="26314624"/>
        <c:scaling>
          <c:orientation val="minMax"/>
        </c:scaling>
        <c:delete val="0"/>
        <c:axPos val="l"/>
        <c:majorGridlines/>
        <c:numFmt formatCode="General" sourceLinked="1"/>
        <c:majorTickMark val="out"/>
        <c:minorTickMark val="none"/>
        <c:tickLblPos val="nextTo"/>
        <c:crossAx val="26313088"/>
        <c:crosses val="autoZero"/>
        <c:crossBetween val="between"/>
      </c:valAx>
    </c:plotArea>
    <c:plotVisOnly val="1"/>
    <c:dispBlanksAs val="gap"/>
    <c:showDLblsOverMax val="0"/>
  </c:chart>
  <c:spPr>
    <a:solidFill>
      <a:schemeClr val="bg1"/>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col"/>
        <c:grouping val="clustered"/>
        <c:varyColors val="0"/>
        <c:ser>
          <c:idx val="0"/>
          <c:order val="0"/>
          <c:tx>
            <c:strRef>
              <c:f>Sheet1!$B$1</c:f>
              <c:strCache>
                <c:ptCount val="1"/>
                <c:pt idx="0">
                  <c:v>Series 1</c:v>
                </c:pt>
              </c:strCache>
            </c:strRef>
          </c:tx>
          <c:invertIfNegative val="0"/>
          <c:dLbls>
            <c:showLegendKey val="0"/>
            <c:showVal val="1"/>
            <c:showCatName val="0"/>
            <c:showSerName val="0"/>
            <c:showPercent val="0"/>
            <c:showBubbleSize val="0"/>
            <c:showLeaderLines val="0"/>
          </c:dLbls>
          <c:cat>
            <c:strRef>
              <c:f>Sheet1!$A$2:$A$7</c:f>
              <c:strCache>
                <c:ptCount val="6"/>
                <c:pt idx="0">
                  <c:v>avoid conflicts over REDD+ benefits</c:v>
                </c:pt>
                <c:pt idx="1">
                  <c:v>incentivize more SFM</c:v>
                </c:pt>
                <c:pt idx="2">
                  <c:v>enable control of drivers</c:v>
                </c:pt>
                <c:pt idx="3">
                  <c:v> facilitate  policy design and enforcement</c:v>
                </c:pt>
                <c:pt idx="4">
                  <c:v>respect human rights</c:v>
                </c:pt>
                <c:pt idx="5">
                  <c:v>other</c:v>
                </c:pt>
              </c:strCache>
            </c:strRef>
          </c:cat>
          <c:val>
            <c:numRef>
              <c:f>Sheet1!$B$2:$B$7</c:f>
              <c:numCache>
                <c:formatCode>General</c:formatCode>
                <c:ptCount val="6"/>
                <c:pt idx="0">
                  <c:v>10</c:v>
                </c:pt>
                <c:pt idx="1">
                  <c:v>10</c:v>
                </c:pt>
                <c:pt idx="2">
                  <c:v>10</c:v>
                </c:pt>
                <c:pt idx="3">
                  <c:v>10</c:v>
                </c:pt>
                <c:pt idx="4">
                  <c:v>10</c:v>
                </c:pt>
                <c:pt idx="5">
                  <c:v>10</c:v>
                </c:pt>
              </c:numCache>
            </c:numRef>
          </c:val>
        </c:ser>
        <c:dLbls>
          <c:showLegendKey val="0"/>
          <c:showVal val="0"/>
          <c:showCatName val="0"/>
          <c:showSerName val="0"/>
          <c:showPercent val="0"/>
          <c:showBubbleSize val="0"/>
        </c:dLbls>
        <c:gapWidth val="150"/>
        <c:axId val="26335872"/>
        <c:axId val="26481024"/>
      </c:barChart>
      <c:catAx>
        <c:axId val="26335872"/>
        <c:scaling>
          <c:orientation val="minMax"/>
        </c:scaling>
        <c:delete val="0"/>
        <c:axPos val="b"/>
        <c:majorTickMark val="out"/>
        <c:minorTickMark val="none"/>
        <c:tickLblPos val="nextTo"/>
        <c:txPr>
          <a:bodyPr rot="0" vert="horz"/>
          <a:lstStyle/>
          <a:p>
            <a:pPr>
              <a:defRPr/>
            </a:pPr>
            <a:endParaRPr lang="en-US"/>
          </a:p>
        </c:txPr>
        <c:crossAx val="26481024"/>
        <c:crosses val="autoZero"/>
        <c:auto val="1"/>
        <c:lblAlgn val="ctr"/>
        <c:lblOffset val="100"/>
        <c:noMultiLvlLbl val="0"/>
      </c:catAx>
      <c:valAx>
        <c:axId val="26481024"/>
        <c:scaling>
          <c:orientation val="minMax"/>
        </c:scaling>
        <c:delete val="0"/>
        <c:axPos val="l"/>
        <c:majorGridlines/>
        <c:numFmt formatCode="General" sourceLinked="1"/>
        <c:majorTickMark val="out"/>
        <c:minorTickMark val="none"/>
        <c:tickLblPos val="nextTo"/>
        <c:crossAx val="26335872"/>
        <c:crosses val="autoZero"/>
        <c:crossBetween val="between"/>
      </c:valAx>
    </c:plotArea>
    <c:plotVisOnly val="1"/>
    <c:dispBlanksAs val="gap"/>
    <c:showDLblsOverMax val="0"/>
  </c:chart>
  <c:spPr>
    <a:solidFill>
      <a:schemeClr val="bg1"/>
    </a:solidFill>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col"/>
        <c:grouping val="clustered"/>
        <c:varyColors val="0"/>
        <c:ser>
          <c:idx val="0"/>
          <c:order val="0"/>
          <c:tx>
            <c:strRef>
              <c:f>Sheet1!$B$1</c:f>
              <c:strCache>
                <c:ptCount val="1"/>
                <c:pt idx="0">
                  <c:v>Series 1</c:v>
                </c:pt>
              </c:strCache>
            </c:strRef>
          </c:tx>
          <c:invertIfNegative val="0"/>
          <c:dLbls>
            <c:showLegendKey val="0"/>
            <c:showVal val="1"/>
            <c:showCatName val="0"/>
            <c:showSerName val="0"/>
            <c:showPercent val="0"/>
            <c:showBubbleSize val="0"/>
            <c:showLeaderLines val="0"/>
          </c:dLbls>
          <c:cat>
            <c:strRef>
              <c:f>Sheet1!$A$2:$A$6</c:f>
              <c:strCache>
                <c:ptCount val="5"/>
                <c:pt idx="0">
                  <c:v>(1) _x000d_Not important</c:v>
                </c:pt>
                <c:pt idx="1">
                  <c:v>(2) _x000d_somewhat important </c:v>
                </c:pt>
                <c:pt idx="2">
                  <c:v>(3) _x000d_important </c:v>
                </c:pt>
                <c:pt idx="3">
                  <c:v>(4) _x000d_very important</c:v>
                </c:pt>
                <c:pt idx="4">
                  <c:v>(5) _x000d_extremely important</c:v>
                </c:pt>
              </c:strCache>
            </c:strRef>
          </c:cat>
          <c:val>
            <c:numRef>
              <c:f>Sheet1!$B$2:$B$6</c:f>
              <c:numCache>
                <c:formatCode>General</c:formatCode>
                <c:ptCount val="5"/>
                <c:pt idx="0">
                  <c:v>10</c:v>
                </c:pt>
                <c:pt idx="1">
                  <c:v>10</c:v>
                </c:pt>
                <c:pt idx="2">
                  <c:v>10</c:v>
                </c:pt>
                <c:pt idx="3">
                  <c:v>10</c:v>
                </c:pt>
                <c:pt idx="4">
                  <c:v>10</c:v>
                </c:pt>
              </c:numCache>
            </c:numRef>
          </c:val>
        </c:ser>
        <c:dLbls>
          <c:showLegendKey val="0"/>
          <c:showVal val="0"/>
          <c:showCatName val="0"/>
          <c:showSerName val="0"/>
          <c:showPercent val="0"/>
          <c:showBubbleSize val="0"/>
        </c:dLbls>
        <c:gapWidth val="150"/>
        <c:axId val="26989312"/>
        <c:axId val="26990848"/>
      </c:barChart>
      <c:catAx>
        <c:axId val="26989312"/>
        <c:scaling>
          <c:orientation val="minMax"/>
        </c:scaling>
        <c:delete val="0"/>
        <c:axPos val="b"/>
        <c:majorTickMark val="out"/>
        <c:minorTickMark val="none"/>
        <c:tickLblPos val="nextTo"/>
        <c:crossAx val="26990848"/>
        <c:crosses val="autoZero"/>
        <c:auto val="1"/>
        <c:lblAlgn val="ctr"/>
        <c:lblOffset val="100"/>
        <c:noMultiLvlLbl val="0"/>
      </c:catAx>
      <c:valAx>
        <c:axId val="26990848"/>
        <c:scaling>
          <c:orientation val="minMax"/>
        </c:scaling>
        <c:delete val="0"/>
        <c:axPos val="l"/>
        <c:majorGridlines/>
        <c:numFmt formatCode="General" sourceLinked="1"/>
        <c:majorTickMark val="out"/>
        <c:minorTickMark val="none"/>
        <c:tickLblPos val="nextTo"/>
        <c:crossAx val="26989312"/>
        <c:crosses val="autoZero"/>
        <c:crossBetween val="between"/>
      </c:valAx>
    </c:plotArea>
    <c:plotVisOnly val="1"/>
    <c:dispBlanksAs val="gap"/>
    <c:showDLblsOverMax val="0"/>
  </c:chart>
  <c:spPr>
    <a:solidFill>
      <a:schemeClr val="bg1"/>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col"/>
        <c:grouping val="clustered"/>
        <c:varyColors val="0"/>
        <c:ser>
          <c:idx val="0"/>
          <c:order val="0"/>
          <c:tx>
            <c:strRef>
              <c:f>Sheet1!$B$1</c:f>
              <c:strCache>
                <c:ptCount val="1"/>
                <c:pt idx="0">
                  <c:v>Column1</c:v>
                </c:pt>
              </c:strCache>
            </c:strRef>
          </c:tx>
          <c:invertIfNegative val="0"/>
          <c:dLbls>
            <c:showLegendKey val="0"/>
            <c:showVal val="1"/>
            <c:showCatName val="0"/>
            <c:showSerName val="0"/>
            <c:showPercent val="0"/>
            <c:showBubbleSize val="0"/>
            <c:showLeaderLines val="0"/>
          </c:dLbls>
          <c:cat>
            <c:strRef>
              <c:f>Sheet1!$A$2:$A$6</c:f>
              <c:strCache>
                <c:ptCount val="5"/>
                <c:pt idx="0">
                  <c:v>At the beginning</c:v>
                </c:pt>
                <c:pt idx="1">
                  <c:v>After the CNA </c:v>
                </c:pt>
                <c:pt idx="2">
                  <c:v>After the drivers study</c:v>
                </c:pt>
                <c:pt idx="3">
                  <c:v>Not necessary</c:v>
                </c:pt>
                <c:pt idx="4">
                  <c:v>Other</c:v>
                </c:pt>
              </c:strCache>
            </c:strRef>
          </c:cat>
          <c:val>
            <c:numRef>
              <c:f>Sheet1!$B$2:$B$6</c:f>
              <c:numCache>
                <c:formatCode>General</c:formatCode>
                <c:ptCount val="5"/>
                <c:pt idx="0">
                  <c:v>10</c:v>
                </c:pt>
                <c:pt idx="1">
                  <c:v>20</c:v>
                </c:pt>
                <c:pt idx="2">
                  <c:v>25</c:v>
                </c:pt>
                <c:pt idx="3">
                  <c:v>16</c:v>
                </c:pt>
                <c:pt idx="4">
                  <c:v>5</c:v>
                </c:pt>
              </c:numCache>
            </c:numRef>
          </c:val>
        </c:ser>
        <c:dLbls>
          <c:showLegendKey val="0"/>
          <c:showVal val="0"/>
          <c:showCatName val="0"/>
          <c:showSerName val="0"/>
          <c:showPercent val="0"/>
          <c:showBubbleSize val="0"/>
        </c:dLbls>
        <c:gapWidth val="150"/>
        <c:axId val="27613824"/>
        <c:axId val="27619712"/>
      </c:barChart>
      <c:catAx>
        <c:axId val="27613824"/>
        <c:scaling>
          <c:orientation val="minMax"/>
        </c:scaling>
        <c:delete val="0"/>
        <c:axPos val="b"/>
        <c:majorTickMark val="out"/>
        <c:minorTickMark val="none"/>
        <c:tickLblPos val="nextTo"/>
        <c:crossAx val="27619712"/>
        <c:crosses val="autoZero"/>
        <c:auto val="1"/>
        <c:lblAlgn val="ctr"/>
        <c:lblOffset val="100"/>
        <c:noMultiLvlLbl val="0"/>
      </c:catAx>
      <c:valAx>
        <c:axId val="27619712"/>
        <c:scaling>
          <c:orientation val="minMax"/>
        </c:scaling>
        <c:delete val="0"/>
        <c:axPos val="l"/>
        <c:majorGridlines/>
        <c:numFmt formatCode="General" sourceLinked="1"/>
        <c:majorTickMark val="out"/>
        <c:minorTickMark val="none"/>
        <c:tickLblPos val="nextTo"/>
        <c:crossAx val="27613824"/>
        <c:crosses val="autoZero"/>
        <c:crossBetween val="between"/>
      </c:valAx>
    </c:plotArea>
    <c:plotVisOnly val="1"/>
    <c:dispBlanksAs val="gap"/>
    <c:showDLblsOverMax val="0"/>
  </c:chart>
  <c:spPr>
    <a:solidFill>
      <a:schemeClr val="bg1"/>
    </a:solidFill>
  </c:spPr>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E59F62-A0B2-4646-AEFF-53F22A7EC333}" type="datetimeFigureOut">
              <a:rPr lang="en-US" smtClean="0"/>
              <a:t>05/11/2014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3F8B41-708B-1B48-A6A6-8E70369EED2F}" type="slidenum">
              <a:rPr lang="en-US" smtClean="0"/>
              <a:t>‹#›</a:t>
            </a:fld>
            <a:endParaRPr lang="en-US"/>
          </a:p>
        </p:txBody>
      </p:sp>
    </p:spTree>
    <p:extLst>
      <p:ext uri="{BB962C8B-B14F-4D97-AF65-F5344CB8AC3E}">
        <p14:creationId xmlns:p14="http://schemas.microsoft.com/office/powerpoint/2010/main" val="26079720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fao.org/nr/tenure/voluntary-guidelines/en/"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very much for the opportunity to speak to you today about the UN-REDD Programme activities on tenure and REDD+.  </a:t>
            </a:r>
          </a:p>
          <a:p>
            <a:endParaRPr lang="en-US" baseline="0" dirty="0" smtClean="0"/>
          </a:p>
          <a:p>
            <a:r>
              <a:rPr lang="en-US" baseline="0" dirty="0" smtClean="0"/>
              <a:t>It is a great honor for me.  </a:t>
            </a:r>
            <a:endParaRPr lang="en-US" dirty="0"/>
          </a:p>
        </p:txBody>
      </p:sp>
      <p:sp>
        <p:nvSpPr>
          <p:cNvPr id="4" name="Slide Number Placeholder 3"/>
          <p:cNvSpPr>
            <a:spLocks noGrp="1"/>
          </p:cNvSpPr>
          <p:nvPr>
            <p:ph type="sldNum" sz="quarter" idx="10"/>
          </p:nvPr>
        </p:nvSpPr>
        <p:spPr/>
        <p:txBody>
          <a:bodyPr/>
          <a:lstStyle/>
          <a:p>
            <a:fld id="{DC3F8B41-708B-1B48-A6A6-8E70369EED2F}" type="slidenum">
              <a:rPr lang="en-US" smtClean="0"/>
              <a:t>1</a:t>
            </a:fld>
            <a:endParaRPr lang="en-US"/>
          </a:p>
        </p:txBody>
      </p:sp>
    </p:spTree>
    <p:extLst>
      <p:ext uri="{BB962C8B-B14F-4D97-AF65-F5344CB8AC3E}">
        <p14:creationId xmlns:p14="http://schemas.microsoft.com/office/powerpoint/2010/main" val="3489705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First, as background,</a:t>
            </a:r>
            <a:r>
              <a:rPr lang="en-US" sz="1200" baseline="0" dirty="0" smtClean="0"/>
              <a:t> I would like to review some of the milestones over the past few years.  </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Probably the most significant is the decision at</a:t>
            </a:r>
            <a:r>
              <a:rPr lang="en-US" sz="1200" baseline="0" dirty="0" smtClean="0"/>
              <a:t> the COP in Cancun in 2010 requesting </a:t>
            </a:r>
            <a:r>
              <a:rPr lang="en-US" sz="1200" dirty="0" smtClean="0"/>
              <a:t>developing country Parties</a:t>
            </a:r>
            <a:r>
              <a:rPr lang="en-US" sz="1200" baseline="0" dirty="0" smtClean="0"/>
              <a:t>…to address </a:t>
            </a:r>
            <a:r>
              <a:rPr lang="en-US" sz="1200" b="1" baseline="0" dirty="0" smtClean="0"/>
              <a:t>land tenure issues while </a:t>
            </a:r>
            <a:r>
              <a:rPr lang="en-US" sz="1200" baseline="0" dirty="0" smtClean="0"/>
              <a:t>ensuring the full and effective participation of relevant stakeholders. </a:t>
            </a:r>
            <a:endParaRPr lang="en-US" sz="1200" dirty="0" smtClean="0"/>
          </a:p>
          <a:p>
            <a:endParaRPr lang="en-US" sz="1200" dirty="0" smtClean="0"/>
          </a:p>
          <a:p>
            <a:r>
              <a:rPr lang="en-US" sz="1200" dirty="0" smtClean="0"/>
              <a:t>UN-REDD has responded to this decision through</a:t>
            </a:r>
            <a:r>
              <a:rPr lang="en-US" sz="1200" baseline="0" dirty="0" smtClean="0"/>
              <a:t> a number of subsequent actions, including</a:t>
            </a:r>
            <a:r>
              <a:rPr lang="en-US" sz="1200" dirty="0" smtClean="0"/>
              <a:t>:</a:t>
            </a:r>
          </a:p>
          <a:p>
            <a:pPr lvl="1"/>
            <a:endParaRPr lang="en-US" sz="1200" dirty="0" smtClean="0"/>
          </a:p>
          <a:p>
            <a:pPr lvl="1"/>
            <a:r>
              <a:rPr lang="en-US" sz="1200" dirty="0" smtClean="0"/>
              <a:t>Including an output on tenure in</a:t>
            </a:r>
            <a:r>
              <a:rPr lang="en-US" sz="1200" baseline="0" dirty="0" smtClean="0"/>
              <a:t> the </a:t>
            </a:r>
            <a:r>
              <a:rPr lang="en-US" sz="1200" dirty="0" smtClean="0"/>
              <a:t>UN-REDD Programme Strategy 2011 – 2015</a:t>
            </a:r>
          </a:p>
          <a:p>
            <a:pPr lvl="1"/>
            <a:endParaRPr lang="en-US" sz="1200" dirty="0" smtClean="0"/>
          </a:p>
          <a:p>
            <a:pPr marL="457200" marR="0" lvl="1" indent="0" algn="l" defTabSz="457200" rtl="0" eaLnBrk="1" fontAlgn="auto" latinLnBrk="0" hangingPunct="1">
              <a:lnSpc>
                <a:spcPct val="100000"/>
              </a:lnSpc>
              <a:spcBef>
                <a:spcPts val="0"/>
              </a:spcBef>
              <a:spcAft>
                <a:spcPts val="0"/>
              </a:spcAft>
              <a:buClrTx/>
              <a:buSzTx/>
              <a:buFontTx/>
              <a:buNone/>
              <a:tabLst/>
              <a:defRPr/>
            </a:pPr>
            <a:r>
              <a:rPr lang="en-US" sz="1200" dirty="0" smtClean="0"/>
              <a:t>Assessing tenure needs of partner countries in its </a:t>
            </a:r>
            <a:r>
              <a:rPr lang="en-US" sz="1200" kern="1200" dirty="0" smtClean="0">
                <a:solidFill>
                  <a:schemeClr val="tx1"/>
                </a:solidFill>
                <a:effectLst/>
                <a:latin typeface="+mn-lt"/>
                <a:ea typeface="+mn-ea"/>
                <a:cs typeface="+mn-cs"/>
              </a:rPr>
              <a:t>Country Needs Assessment in</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October 2012</a:t>
            </a:r>
            <a:endParaRPr lang="en-US" sz="1200" dirty="0" smtClean="0"/>
          </a:p>
          <a:p>
            <a:pPr lvl="1"/>
            <a:endParaRPr lang="en-US" sz="1200" dirty="0" smtClean="0"/>
          </a:p>
          <a:p>
            <a:pPr lvl="1"/>
            <a:r>
              <a:rPr lang="en-US" sz="1200" dirty="0" smtClean="0"/>
              <a:t>Producing a Policy brief and an assessment on tenure issues</a:t>
            </a:r>
          </a:p>
          <a:p>
            <a:pPr lvl="1"/>
            <a:endParaRPr lang="en-US" sz="1200" dirty="0" smtClean="0"/>
          </a:p>
          <a:p>
            <a:pPr lvl="1"/>
            <a:r>
              <a:rPr lang="en-US" sz="1200" dirty="0" smtClean="0"/>
              <a:t>Organizing an Expert meeting in February 2013</a:t>
            </a:r>
          </a:p>
          <a:p>
            <a:pPr lvl="1"/>
            <a:endParaRPr lang="en-US" sz="1200" dirty="0" smtClean="0"/>
          </a:p>
          <a:p>
            <a:pPr lvl="1"/>
            <a:r>
              <a:rPr lang="en-US" sz="1200" dirty="0" smtClean="0"/>
              <a:t>Reviewing</a:t>
            </a:r>
            <a:r>
              <a:rPr lang="en-US" sz="1200" baseline="0" dirty="0" smtClean="0"/>
              <a:t> progress on tenure </a:t>
            </a:r>
            <a:r>
              <a:rPr lang="en-US" sz="1200" dirty="0" smtClean="0"/>
              <a:t>in the External Evaluation of the UN-REDD Programme (June 2014)</a:t>
            </a:r>
          </a:p>
          <a:p>
            <a:pPr lvl="1"/>
            <a:endParaRPr lang="en-US" sz="1200" dirty="0" smtClean="0"/>
          </a:p>
          <a:p>
            <a:pPr lvl="1"/>
            <a:r>
              <a:rPr lang="en-US" sz="1200" dirty="0" smtClean="0"/>
              <a:t>Allocating resources for</a:t>
            </a:r>
            <a:r>
              <a:rPr lang="en-US" sz="1200" baseline="0" dirty="0" smtClean="0"/>
              <a:t> </a:t>
            </a:r>
            <a:r>
              <a:rPr lang="en-US" sz="1200" dirty="0" smtClean="0"/>
              <a:t>targeted support and technical backstopping </a:t>
            </a:r>
          </a:p>
          <a:p>
            <a:pPr lvl="1"/>
            <a:endParaRPr lang="en-US" sz="1200" dirty="0" smtClean="0"/>
          </a:p>
          <a:p>
            <a:pPr lvl="1"/>
            <a:r>
              <a:rPr lang="en-US" sz="1200" dirty="0" smtClean="0"/>
              <a:t>Hiring new staff hired (myself) since June </a:t>
            </a:r>
          </a:p>
          <a:p>
            <a:endParaRPr lang="en-US" dirty="0"/>
          </a:p>
        </p:txBody>
      </p:sp>
      <p:sp>
        <p:nvSpPr>
          <p:cNvPr id="4" name="Slide Number Placeholder 3"/>
          <p:cNvSpPr>
            <a:spLocks noGrp="1"/>
          </p:cNvSpPr>
          <p:nvPr>
            <p:ph type="sldNum" sz="quarter" idx="10"/>
          </p:nvPr>
        </p:nvSpPr>
        <p:spPr/>
        <p:txBody>
          <a:bodyPr/>
          <a:lstStyle/>
          <a:p>
            <a:fld id="{DC3F8B41-708B-1B48-A6A6-8E70369EED2F}" type="slidenum">
              <a:rPr lang="en-US" smtClean="0"/>
              <a:t>2</a:t>
            </a:fld>
            <a:endParaRPr lang="en-US"/>
          </a:p>
        </p:txBody>
      </p:sp>
    </p:spTree>
    <p:extLst>
      <p:ext uri="{BB962C8B-B14F-4D97-AF65-F5344CB8AC3E}">
        <p14:creationId xmlns:p14="http://schemas.microsoft.com/office/powerpoint/2010/main" val="1614047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There</a:t>
            </a:r>
            <a:r>
              <a:rPr lang="en-GB" sz="1200" baseline="0" dirty="0" smtClean="0"/>
              <a:t> are a few </a:t>
            </a:r>
            <a:r>
              <a:rPr lang="en-GB" sz="1200" b="1" baseline="0" dirty="0" smtClean="0"/>
              <a:t>key reasons </a:t>
            </a:r>
            <a:r>
              <a:rPr lang="en-GB" sz="1200" baseline="0" dirty="0" smtClean="0"/>
              <a:t>why we believe tenure is so important to REDD+ </a:t>
            </a:r>
          </a:p>
          <a:p>
            <a:endParaRPr lang="en-GB" sz="1200" baseline="0" dirty="0" smtClean="0"/>
          </a:p>
          <a:p>
            <a:r>
              <a:rPr lang="en-GB" sz="1200" baseline="0" dirty="0" smtClean="0"/>
              <a:t>First, c</a:t>
            </a:r>
            <a:r>
              <a:rPr lang="en-GB" sz="1200" dirty="0" smtClean="0"/>
              <a:t>lear and secure tenure:  </a:t>
            </a:r>
          </a:p>
          <a:p>
            <a:pPr lvl="1"/>
            <a:endParaRPr lang="en-GB" sz="1200" dirty="0" smtClean="0"/>
          </a:p>
          <a:p>
            <a:pPr lvl="1"/>
            <a:r>
              <a:rPr lang="en-GB" sz="1200" dirty="0" smtClean="0"/>
              <a:t>-Is a key element for effective </a:t>
            </a:r>
            <a:r>
              <a:rPr lang="en-GB" sz="1200" b="1" dirty="0" smtClean="0"/>
              <a:t>sustainable management of forests </a:t>
            </a:r>
            <a:r>
              <a:rPr lang="en-GB" sz="1200" dirty="0" smtClean="0"/>
              <a:t>and for controlling </a:t>
            </a:r>
            <a:r>
              <a:rPr lang="en-GB" sz="1200" b="1" dirty="0" smtClean="0"/>
              <a:t>the drivers </a:t>
            </a:r>
            <a:r>
              <a:rPr lang="en-GB" sz="1200" dirty="0" smtClean="0"/>
              <a:t>of deforestation and degradation. </a:t>
            </a:r>
          </a:p>
          <a:p>
            <a:pPr lvl="1"/>
            <a:endParaRPr lang="en-GB" sz="1200" dirty="0" smtClean="0"/>
          </a:p>
          <a:p>
            <a:pPr lvl="1"/>
            <a:r>
              <a:rPr lang="en-GB" sz="1200" baseline="0" dirty="0" smtClean="0"/>
              <a:t>-It </a:t>
            </a:r>
            <a:r>
              <a:rPr lang="en-GB" sz="1200" dirty="0" smtClean="0"/>
              <a:t>provides a sense of </a:t>
            </a:r>
            <a:r>
              <a:rPr lang="en-GB" sz="1200" b="1" dirty="0" smtClean="0"/>
              <a:t>ownership and motivation </a:t>
            </a:r>
            <a:r>
              <a:rPr lang="en-GB" sz="1200" dirty="0" smtClean="0"/>
              <a:t>to invest in maintaining and/or enhancing forest resources.  </a:t>
            </a:r>
            <a:endParaRPr lang="en-US" sz="1200" dirty="0" smtClean="0"/>
          </a:p>
          <a:p>
            <a:endParaRPr lang="en-GB" sz="1200" dirty="0" smtClean="0"/>
          </a:p>
          <a:p>
            <a:r>
              <a:rPr lang="en-GB" sz="1200" dirty="0" smtClean="0"/>
              <a:t>Recognizing and protecting the customary tenure rights of local communities and indigenous peoples is important for the effective and </a:t>
            </a:r>
            <a:r>
              <a:rPr lang="en-GB" sz="1200" b="1" dirty="0" smtClean="0"/>
              <a:t>equitable</a:t>
            </a:r>
            <a:r>
              <a:rPr lang="en-GB" sz="1200" dirty="0" smtClean="0"/>
              <a:t> implementation of REDD+.</a:t>
            </a:r>
            <a:endParaRPr lang="en-US" sz="1200" dirty="0"/>
          </a:p>
        </p:txBody>
      </p:sp>
      <p:sp>
        <p:nvSpPr>
          <p:cNvPr id="4" name="Slide Number Placeholder 3"/>
          <p:cNvSpPr>
            <a:spLocks noGrp="1"/>
          </p:cNvSpPr>
          <p:nvPr>
            <p:ph type="sldNum" sz="quarter" idx="10"/>
          </p:nvPr>
        </p:nvSpPr>
        <p:spPr/>
        <p:txBody>
          <a:bodyPr/>
          <a:lstStyle/>
          <a:p>
            <a:fld id="{DC3F8B41-708B-1B48-A6A6-8E70369EED2F}" type="slidenum">
              <a:rPr lang="en-US" smtClean="0"/>
              <a:t>3</a:t>
            </a:fld>
            <a:endParaRPr lang="en-US"/>
          </a:p>
        </p:txBody>
      </p:sp>
    </p:spTree>
    <p:extLst>
      <p:ext uri="{BB962C8B-B14F-4D97-AF65-F5344CB8AC3E}">
        <p14:creationId xmlns:p14="http://schemas.microsoft.com/office/powerpoint/2010/main" val="1614047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In</a:t>
            </a:r>
            <a:r>
              <a:rPr lang="en-GB" sz="1200" baseline="0" dirty="0" smtClean="0"/>
              <a:t> addition, t</a:t>
            </a:r>
            <a:r>
              <a:rPr lang="en-GB" sz="1200" dirty="0" smtClean="0"/>
              <a:t>enure clarity increases </a:t>
            </a:r>
            <a:r>
              <a:rPr lang="en-GB" sz="1200" b="1" dirty="0" smtClean="0"/>
              <a:t>the legitimacy </a:t>
            </a:r>
            <a:r>
              <a:rPr lang="en-GB" sz="1200" dirty="0" smtClean="0"/>
              <a:t>of the role and responsibility of communities in sustainably</a:t>
            </a:r>
            <a:r>
              <a:rPr lang="en-GB" sz="1200" baseline="0" dirty="0" smtClean="0"/>
              <a:t> </a:t>
            </a:r>
            <a:r>
              <a:rPr lang="en-GB" sz="1200" baseline="0" smtClean="0"/>
              <a:t>managing forests</a:t>
            </a:r>
            <a:endParaRPr lang="en-GB" sz="1200" dirty="0" smtClean="0"/>
          </a:p>
          <a:p>
            <a:endParaRPr lang="en-GB" sz="1200" dirty="0" smtClean="0"/>
          </a:p>
          <a:p>
            <a:r>
              <a:rPr lang="en-GB" sz="1200" dirty="0" smtClean="0"/>
              <a:t>It also</a:t>
            </a:r>
            <a:r>
              <a:rPr lang="en-GB" sz="1200" baseline="0" dirty="0" smtClean="0"/>
              <a:t> makes it</a:t>
            </a:r>
            <a:r>
              <a:rPr lang="en-GB" sz="1200" dirty="0" smtClean="0"/>
              <a:t> </a:t>
            </a:r>
            <a:r>
              <a:rPr lang="en-GB" sz="1200" b="1" dirty="0" smtClean="0"/>
              <a:t>easier for governments to engage and reward </a:t>
            </a:r>
            <a:r>
              <a:rPr lang="en-GB" sz="1200" dirty="0" smtClean="0"/>
              <a:t>these communities for work on the ground.  </a:t>
            </a:r>
          </a:p>
          <a:p>
            <a:pPr lvl="0"/>
            <a:endParaRPr lang="en-GB" sz="1200" baseline="0" dirty="0" smtClean="0"/>
          </a:p>
          <a:p>
            <a:pPr lvl="0"/>
            <a:r>
              <a:rPr lang="en-GB" sz="1200" baseline="0" dirty="0" smtClean="0"/>
              <a:t>It’s also important to remember </a:t>
            </a:r>
            <a:r>
              <a:rPr lang="en-GB" sz="1200" b="1" baseline="0" dirty="0" smtClean="0"/>
              <a:t>that r</a:t>
            </a:r>
            <a:r>
              <a:rPr lang="en-GB" sz="1200" b="1" dirty="0" smtClean="0"/>
              <a:t>egardless of how REDD+ evolves</a:t>
            </a:r>
            <a:r>
              <a:rPr lang="en-GB" sz="1200" dirty="0" smtClean="0"/>
              <a:t>, investment in securing</a:t>
            </a:r>
            <a:r>
              <a:rPr lang="en-GB" sz="1200" baseline="0" dirty="0" smtClean="0"/>
              <a:t> </a:t>
            </a:r>
            <a:r>
              <a:rPr lang="en-GB" sz="1200" dirty="0" smtClean="0"/>
              <a:t>tenure is widely recognized to be </a:t>
            </a:r>
            <a:r>
              <a:rPr lang="en-GB" sz="1200" b="1" dirty="0" smtClean="0"/>
              <a:t>beneficial</a:t>
            </a:r>
            <a:r>
              <a:rPr lang="en-GB" sz="1200" dirty="0" smtClean="0"/>
              <a:t> to communities and forests.  Basically this is a win-win opportunity.  </a:t>
            </a:r>
            <a:endParaRPr lang="en-US" sz="1200" dirty="0" smtClean="0"/>
          </a:p>
          <a:p>
            <a:endParaRPr lang="en-US" sz="1200" dirty="0"/>
          </a:p>
        </p:txBody>
      </p:sp>
      <p:sp>
        <p:nvSpPr>
          <p:cNvPr id="4" name="Slide Number Placeholder 3"/>
          <p:cNvSpPr>
            <a:spLocks noGrp="1"/>
          </p:cNvSpPr>
          <p:nvPr>
            <p:ph type="sldNum" sz="quarter" idx="10"/>
          </p:nvPr>
        </p:nvSpPr>
        <p:spPr/>
        <p:txBody>
          <a:bodyPr/>
          <a:lstStyle/>
          <a:p>
            <a:fld id="{DC3F8B41-708B-1B48-A6A6-8E70369EED2F}" type="slidenum">
              <a:rPr lang="en-US" smtClean="0"/>
              <a:t>4</a:t>
            </a:fld>
            <a:endParaRPr lang="en-US"/>
          </a:p>
        </p:txBody>
      </p:sp>
    </p:spTree>
    <p:extLst>
      <p:ext uri="{BB962C8B-B14F-4D97-AF65-F5344CB8AC3E}">
        <p14:creationId xmlns:p14="http://schemas.microsoft.com/office/powerpoint/2010/main" val="1614047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GB" sz="1200" dirty="0" smtClean="0"/>
              <a:t>We also see that REDD+ provides </a:t>
            </a:r>
            <a:r>
              <a:rPr lang="en-GB" sz="1200" b="1" dirty="0" smtClean="0"/>
              <a:t>a</a:t>
            </a:r>
            <a:r>
              <a:rPr lang="en-GB" sz="1200" b="1" baseline="0" dirty="0" smtClean="0"/>
              <a:t> new opportunity </a:t>
            </a:r>
            <a:r>
              <a:rPr lang="en-GB" sz="1200" baseline="0" dirty="0" smtClean="0"/>
              <a:t>to address tenure</a:t>
            </a:r>
            <a:r>
              <a:rPr lang="en-GB" sz="1200" dirty="0" smtClean="0"/>
              <a:t>:</a:t>
            </a:r>
          </a:p>
          <a:p>
            <a:pPr marL="0" lvl="0" indent="0">
              <a:buNone/>
            </a:pPr>
            <a:r>
              <a:rPr lang="en-GB" sz="1200" dirty="0" smtClean="0"/>
              <a:t> </a:t>
            </a:r>
          </a:p>
          <a:p>
            <a:pPr lvl="0"/>
            <a:r>
              <a:rPr lang="en-GB" sz="1200" dirty="0" smtClean="0"/>
              <a:t>It </a:t>
            </a:r>
            <a:r>
              <a:rPr lang="en-GB" sz="1200" b="1" dirty="0" smtClean="0"/>
              <a:t>encourages dialogue </a:t>
            </a:r>
            <a:r>
              <a:rPr lang="en-GB" sz="1200" dirty="0" smtClean="0"/>
              <a:t>to develop and implement strategies related to tenure.</a:t>
            </a:r>
          </a:p>
          <a:p>
            <a:pPr lvl="0"/>
            <a:endParaRPr lang="en-GB" sz="1200" dirty="0" smtClean="0"/>
          </a:p>
          <a:p>
            <a:pPr lvl="0"/>
            <a:r>
              <a:rPr lang="en-GB" sz="1200" dirty="0" smtClean="0"/>
              <a:t>It brings </a:t>
            </a:r>
            <a:r>
              <a:rPr lang="en-GB" sz="1200" b="1" dirty="0" smtClean="0"/>
              <a:t>additional resources </a:t>
            </a:r>
            <a:r>
              <a:rPr lang="en-GB" sz="1200" dirty="0" smtClean="0"/>
              <a:t>and attention to tenure issues</a:t>
            </a:r>
          </a:p>
          <a:p>
            <a:pPr lvl="0"/>
            <a:endParaRPr lang="en-GB" sz="1200" dirty="0" smtClean="0"/>
          </a:p>
          <a:p>
            <a:pPr lvl="0"/>
            <a:r>
              <a:rPr lang="en-GB" sz="1200" dirty="0" smtClean="0"/>
              <a:t>It </a:t>
            </a:r>
            <a:r>
              <a:rPr lang="en-GB" sz="1200" b="1" dirty="0" smtClean="0"/>
              <a:t>stimulates and speeds up </a:t>
            </a:r>
            <a:r>
              <a:rPr lang="en-GB" sz="1200" dirty="0" smtClean="0"/>
              <a:t>the process of tenure recognition</a:t>
            </a:r>
            <a:r>
              <a:rPr lang="en-GB" sz="1200" baseline="0" dirty="0" smtClean="0"/>
              <a:t> - </a:t>
            </a:r>
            <a:r>
              <a:rPr lang="en-GB" sz="1200" dirty="0" smtClean="0"/>
              <a:t> and this effect itself may be seen as a benefit of REDD</a:t>
            </a:r>
          </a:p>
          <a:p>
            <a:pPr lvl="0"/>
            <a:endParaRPr lang="en-GB" sz="1200" dirty="0" smtClean="0"/>
          </a:p>
        </p:txBody>
      </p:sp>
      <p:sp>
        <p:nvSpPr>
          <p:cNvPr id="4" name="Slide Number Placeholder 3"/>
          <p:cNvSpPr>
            <a:spLocks noGrp="1"/>
          </p:cNvSpPr>
          <p:nvPr>
            <p:ph type="sldNum" sz="quarter" idx="10"/>
          </p:nvPr>
        </p:nvSpPr>
        <p:spPr/>
        <p:txBody>
          <a:bodyPr/>
          <a:lstStyle/>
          <a:p>
            <a:fld id="{DC3F8B41-708B-1B48-A6A6-8E70369EED2F}" type="slidenum">
              <a:rPr lang="en-US" smtClean="0"/>
              <a:t>5</a:t>
            </a:fld>
            <a:endParaRPr lang="en-US"/>
          </a:p>
        </p:txBody>
      </p:sp>
    </p:spTree>
    <p:extLst>
      <p:ext uri="{BB962C8B-B14F-4D97-AF65-F5344CB8AC3E}">
        <p14:creationId xmlns:p14="http://schemas.microsoft.com/office/powerpoint/2010/main" val="1614047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Many of your are probably already familiar with the VGGT. (show</a:t>
            </a:r>
            <a:r>
              <a:rPr lang="en-US" sz="1200" baseline="0" dirty="0" smtClean="0"/>
              <a:t> of hands?)</a:t>
            </a:r>
            <a:endParaRPr lang="en-GB" sz="1200" u="none" dirty="0" smtClean="0">
              <a:solidFill>
                <a:schemeClr val="tx1"/>
              </a:solidFill>
              <a:hlinkClick r:id="rId3"/>
            </a:endParaRPr>
          </a:p>
          <a:p>
            <a:pPr lvl="0"/>
            <a:endParaRPr lang="en-GB" sz="1200" u="none" dirty="0" smtClean="0">
              <a:hlinkClick r:id="rId3"/>
            </a:endParaRPr>
          </a:p>
          <a:p>
            <a:pPr lvl="0"/>
            <a:r>
              <a:rPr lang="en-GB" sz="1200" u="sng" dirty="0" smtClean="0">
                <a:hlinkClick r:id="rId3"/>
              </a:rPr>
              <a:t>The Voluntary Guidelines on the Responsible Governance of Tenure (VGGT)</a:t>
            </a:r>
            <a:r>
              <a:rPr lang="en-GB" sz="1200" dirty="0" smtClean="0"/>
              <a:t> provide useful principles to</a:t>
            </a:r>
            <a:r>
              <a:rPr lang="en-GB" sz="1200" baseline="0" dirty="0" smtClean="0"/>
              <a:t> guide</a:t>
            </a:r>
            <a:r>
              <a:rPr lang="en-GB" sz="1200" dirty="0" smtClean="0"/>
              <a:t> this process.  </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The Voluntary Guidelines on the Responsible Governance of Tenure of Land, Fisheries and Forests in the Context of National Food Security promote secure tenure rights and equitable access to land, fisheries and forests.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Officially endorsed by the Committee on World Food Security in </a:t>
            </a:r>
            <a:r>
              <a:rPr lang="en-US" sz="1200" b="1" dirty="0" smtClean="0"/>
              <a:t>May 2012 </a:t>
            </a:r>
            <a:r>
              <a:rPr lang="en-US" sz="1200" dirty="0" smtClean="0"/>
              <a:t>with more than </a:t>
            </a:r>
            <a:r>
              <a:rPr lang="en-US" sz="1200" b="1" dirty="0" smtClean="0"/>
              <a:t>130 countries </a:t>
            </a:r>
            <a:r>
              <a:rPr lang="en-US" sz="1200" dirty="0" smtClean="0"/>
              <a:t>participating.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Since then implementation has been encouraged by G20, Rio+ 20, United Nations General Assembly.</a:t>
            </a:r>
          </a:p>
          <a:p>
            <a:endParaRPr lang="en-US" sz="1200" b="1" dirty="0" smtClean="0"/>
          </a:p>
          <a:p>
            <a:r>
              <a:rPr lang="en-US" sz="1200" b="1" dirty="0" smtClean="0"/>
              <a:t>We have copies available!</a:t>
            </a:r>
            <a:endParaRPr lang="en-US" sz="1200" b="1" dirty="0"/>
          </a:p>
        </p:txBody>
      </p:sp>
      <p:sp>
        <p:nvSpPr>
          <p:cNvPr id="4" name="Slide Number Placeholder 3"/>
          <p:cNvSpPr>
            <a:spLocks noGrp="1"/>
          </p:cNvSpPr>
          <p:nvPr>
            <p:ph type="sldNum" sz="quarter" idx="10"/>
          </p:nvPr>
        </p:nvSpPr>
        <p:spPr/>
        <p:txBody>
          <a:bodyPr/>
          <a:lstStyle/>
          <a:p>
            <a:fld id="{DC3F8B41-708B-1B48-A6A6-8E70369EED2F}" type="slidenum">
              <a:rPr lang="en-US" smtClean="0"/>
              <a:t>6</a:t>
            </a:fld>
            <a:endParaRPr lang="en-US"/>
          </a:p>
        </p:txBody>
      </p:sp>
    </p:spTree>
    <p:extLst>
      <p:ext uri="{BB962C8B-B14F-4D97-AF65-F5344CB8AC3E}">
        <p14:creationId xmlns:p14="http://schemas.microsoft.com/office/powerpoint/2010/main" val="1614047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smtClean="0"/>
              <a:t>The VGGT promote a number of</a:t>
            </a:r>
            <a:r>
              <a:rPr lang="en-US" sz="1200" b="1" baseline="0" dirty="0" smtClean="0"/>
              <a:t> principles which countries voluntarily commit to follow.  These are quite general and include:</a:t>
            </a:r>
          </a:p>
          <a:p>
            <a:endParaRPr lang="en-US" sz="1200" b="1" dirty="0" smtClean="0"/>
          </a:p>
          <a:p>
            <a:r>
              <a:rPr lang="en-US" sz="1200" dirty="0" smtClean="0"/>
              <a:t>Human dignity	Non-discrimination</a:t>
            </a:r>
            <a:r>
              <a:rPr lang="en-US" sz="1200" baseline="0" dirty="0" smtClean="0"/>
              <a:t>  	</a:t>
            </a:r>
            <a:r>
              <a:rPr lang="en-US" sz="1200" dirty="0" smtClean="0"/>
              <a:t>Equity and Justice	Gender equality	Holistic and sustainable approach</a:t>
            </a:r>
          </a:p>
          <a:p>
            <a:r>
              <a:rPr lang="en-US" sz="1200" dirty="0" smtClean="0"/>
              <a:t>Consultation and participation	Rule of law	Transparency	Accountability	Continuous improvement</a:t>
            </a:r>
          </a:p>
          <a:p>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There are also some important general Principles </a:t>
            </a:r>
            <a:r>
              <a:rPr lang="en-GB" sz="1200" b="0" kern="1200" dirty="0" smtClean="0">
                <a:solidFill>
                  <a:schemeClr val="tx1"/>
                </a:solidFill>
                <a:effectLst/>
                <a:latin typeface="+mn-lt"/>
                <a:ea typeface="+mn-ea"/>
                <a:cs typeface="+mn-cs"/>
              </a:rPr>
              <a:t>which</a:t>
            </a:r>
            <a:r>
              <a:rPr lang="en-GB" sz="1200" b="0" kern="1200" baseline="0" dirty="0" smtClean="0">
                <a:solidFill>
                  <a:schemeClr val="tx1"/>
                </a:solidFill>
                <a:effectLst/>
                <a:latin typeface="+mn-lt"/>
                <a:ea typeface="+mn-ea"/>
                <a:cs typeface="+mn-cs"/>
              </a:rPr>
              <a:t> can provide a useful framework for assessing and measuring progress.  These include:  </a:t>
            </a:r>
          </a:p>
          <a:p>
            <a:endParaRPr lang="en-US" sz="1200" kern="1200" dirty="0" smtClean="0">
              <a:solidFill>
                <a:schemeClr val="tx1"/>
              </a:solidFill>
              <a:effectLst/>
              <a:latin typeface="+mn-lt"/>
              <a:ea typeface="+mn-ea"/>
              <a:cs typeface="+mn-cs"/>
            </a:endParaRPr>
          </a:p>
          <a:p>
            <a:pPr marL="228600" lvl="0" indent="-228600">
              <a:buAutoNum type="arabicPeriod"/>
            </a:pPr>
            <a:r>
              <a:rPr lang="en-US" sz="1200" b="1" i="1" kern="1200" dirty="0" smtClean="0">
                <a:solidFill>
                  <a:schemeClr val="tx1"/>
                </a:solidFill>
                <a:effectLst/>
                <a:latin typeface="+mn-lt"/>
                <a:ea typeface="+mn-ea"/>
                <a:cs typeface="+mn-cs"/>
              </a:rPr>
              <a:t>Recognizing and respecting all legitimate tenure right holders and their rights.</a:t>
            </a:r>
            <a:r>
              <a:rPr lang="en-US" sz="1200" b="1" kern="1200" dirty="0" smtClean="0">
                <a:solidFill>
                  <a:schemeClr val="tx1"/>
                </a:solidFill>
                <a:effectLst/>
                <a:latin typeface="+mn-lt"/>
                <a:ea typeface="+mn-ea"/>
                <a:cs typeface="+mn-cs"/>
              </a:rPr>
              <a:t> </a:t>
            </a:r>
          </a:p>
          <a:p>
            <a:pPr marL="228600" lvl="0" indent="-228600">
              <a:buAutoNum type="arabicPeriod"/>
            </a:pPr>
            <a:r>
              <a:rPr lang="en-US" sz="1200" b="1" i="1" kern="1200" dirty="0" smtClean="0">
                <a:solidFill>
                  <a:schemeClr val="tx1"/>
                </a:solidFill>
                <a:effectLst/>
                <a:latin typeface="+mn-lt"/>
                <a:ea typeface="+mn-ea"/>
                <a:cs typeface="+mn-cs"/>
              </a:rPr>
              <a:t>Safeguarding legitimate tenure rights against threats and infringements</a:t>
            </a:r>
            <a:r>
              <a:rPr lang="en-US" sz="1200" b="1" kern="1200" dirty="0" smtClean="0">
                <a:solidFill>
                  <a:schemeClr val="tx1"/>
                </a:solidFill>
                <a:effectLst/>
                <a:latin typeface="+mn-lt"/>
                <a:ea typeface="+mn-ea"/>
                <a:cs typeface="+mn-cs"/>
              </a:rPr>
              <a:t>.</a:t>
            </a:r>
          </a:p>
          <a:p>
            <a:pPr lvl="0"/>
            <a:r>
              <a:rPr lang="en-US" sz="1200" b="1" i="1" kern="1200" dirty="0" smtClean="0">
                <a:solidFill>
                  <a:schemeClr val="tx1"/>
                </a:solidFill>
                <a:effectLst/>
                <a:latin typeface="+mn-lt"/>
                <a:ea typeface="+mn-ea"/>
                <a:cs typeface="+mn-cs"/>
              </a:rPr>
              <a:t>3. Promoting and facilitating the enjoyment of legitimate tenure rights (protect from forced eviction, etc.)</a:t>
            </a:r>
            <a:r>
              <a:rPr lang="en-US" sz="1200" b="1"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4. Providing </a:t>
            </a:r>
            <a:r>
              <a:rPr lang="en-US" sz="1200" b="1" i="1" kern="1200" dirty="0" smtClean="0">
                <a:solidFill>
                  <a:schemeClr val="tx1"/>
                </a:solidFill>
                <a:effectLst/>
                <a:latin typeface="+mn-lt"/>
                <a:ea typeface="+mn-ea"/>
                <a:cs typeface="+mn-cs"/>
              </a:rPr>
              <a:t>access to justice </a:t>
            </a:r>
            <a:r>
              <a:rPr lang="en-US" sz="1200" i="1" kern="1200" dirty="0" smtClean="0">
                <a:solidFill>
                  <a:schemeClr val="tx1"/>
                </a:solidFill>
                <a:effectLst/>
                <a:latin typeface="+mn-lt"/>
                <a:ea typeface="+mn-ea"/>
                <a:cs typeface="+mn-cs"/>
              </a:rPr>
              <a:t>to deal with infringements of legitimate tenure rights</a:t>
            </a:r>
            <a:r>
              <a:rPr lang="en-US" sz="1200" kern="1200" dirty="0" smtClean="0">
                <a:solidFill>
                  <a:schemeClr val="tx1"/>
                </a:solidFill>
                <a:effectLst/>
                <a:latin typeface="+mn-lt"/>
                <a:ea typeface="+mn-ea"/>
                <a:cs typeface="+mn-cs"/>
              </a:rPr>
              <a:t>. </a:t>
            </a:r>
            <a:endParaRPr lang="en-US" sz="1200" i="1" kern="1200" dirty="0" smtClean="0">
              <a:solidFill>
                <a:schemeClr val="tx1"/>
              </a:solidFill>
              <a:effectLst/>
              <a:latin typeface="+mn-lt"/>
              <a:ea typeface="+mn-ea"/>
              <a:cs typeface="+mn-cs"/>
            </a:endParaRPr>
          </a:p>
          <a:p>
            <a:pPr lvl="0"/>
            <a:r>
              <a:rPr lang="en-US" sz="1200" i="1" kern="1200" dirty="0" smtClean="0">
                <a:solidFill>
                  <a:schemeClr val="tx1"/>
                </a:solidFill>
                <a:effectLst/>
                <a:latin typeface="+mn-lt"/>
                <a:ea typeface="+mn-ea"/>
                <a:cs typeface="+mn-cs"/>
              </a:rPr>
              <a:t>5. </a:t>
            </a:r>
            <a:r>
              <a:rPr lang="en-US" sz="1200" b="1" i="1" kern="1200" dirty="0" smtClean="0">
                <a:solidFill>
                  <a:schemeClr val="tx1"/>
                </a:solidFill>
                <a:effectLst/>
                <a:latin typeface="+mn-lt"/>
                <a:ea typeface="+mn-ea"/>
                <a:cs typeface="+mn-cs"/>
              </a:rPr>
              <a:t>Preventing tenure disputes, violent conflicts and corruption</a:t>
            </a:r>
            <a:r>
              <a:rPr lang="en-US" sz="1200" i="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a:t>
            </a:r>
            <a:endParaRPr lang="en-US" sz="1200" dirty="0"/>
          </a:p>
        </p:txBody>
      </p:sp>
      <p:sp>
        <p:nvSpPr>
          <p:cNvPr id="4" name="Slide Number Placeholder 3"/>
          <p:cNvSpPr>
            <a:spLocks noGrp="1"/>
          </p:cNvSpPr>
          <p:nvPr>
            <p:ph type="sldNum" sz="quarter" idx="10"/>
          </p:nvPr>
        </p:nvSpPr>
        <p:spPr/>
        <p:txBody>
          <a:bodyPr/>
          <a:lstStyle/>
          <a:p>
            <a:fld id="{DC3F8B41-708B-1B48-A6A6-8E70369EED2F}" type="slidenum">
              <a:rPr lang="en-US" smtClean="0"/>
              <a:t>7</a:t>
            </a:fld>
            <a:endParaRPr lang="en-US"/>
          </a:p>
        </p:txBody>
      </p:sp>
    </p:spTree>
    <p:extLst>
      <p:ext uri="{BB962C8B-B14F-4D97-AF65-F5344CB8AC3E}">
        <p14:creationId xmlns:p14="http://schemas.microsoft.com/office/powerpoint/2010/main" val="9333757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ln/>
        </p:spPr>
        <p:txBody>
          <a:bodyPr/>
          <a:lstStyle/>
          <a:p>
            <a:pPr marL="0" indent="0">
              <a:buFont typeface="Arial"/>
              <a:buNone/>
            </a:pPr>
            <a:r>
              <a:rPr lang="en-US" sz="1200" dirty="0" smtClean="0"/>
              <a:t>More UN-REDD partner</a:t>
            </a:r>
            <a:r>
              <a:rPr lang="en-US" sz="1200" baseline="0" dirty="0" smtClean="0"/>
              <a:t> countries are expressing interest in addressing tenure issues in the context of REDD.  These are highlighted with the REDD stars and include: </a:t>
            </a:r>
            <a:endParaRPr lang="en-US" sz="1200" dirty="0" smtClean="0"/>
          </a:p>
          <a:p>
            <a:pPr marL="0" indent="0">
              <a:buFont typeface="Arial"/>
              <a:buNone/>
            </a:pPr>
            <a:endParaRPr lang="en-US" sz="1200" dirty="0" smtClean="0"/>
          </a:p>
          <a:p>
            <a:pPr marL="0" indent="0">
              <a:buFont typeface="Arial"/>
              <a:buNone/>
            </a:pPr>
            <a:r>
              <a:rPr lang="en-US" sz="1200" dirty="0" smtClean="0"/>
              <a:t>In Latin America…</a:t>
            </a:r>
          </a:p>
          <a:p>
            <a:pPr marL="228600" indent="-228600">
              <a:buFont typeface="Arial"/>
              <a:buAutoNum type="arabicPeriod"/>
            </a:pPr>
            <a:r>
              <a:rPr lang="en-US" sz="1200" dirty="0" smtClean="0"/>
              <a:t>Honduras</a:t>
            </a:r>
          </a:p>
          <a:p>
            <a:pPr marL="228600" indent="-228600">
              <a:buFont typeface="Arial"/>
              <a:buAutoNum type="arabicPeriod"/>
            </a:pPr>
            <a:r>
              <a:rPr lang="en-US" sz="1200" dirty="0" smtClean="0"/>
              <a:t>Guatemala</a:t>
            </a:r>
          </a:p>
          <a:p>
            <a:pPr marL="0" indent="0">
              <a:buFont typeface="Arial"/>
              <a:buNone/>
            </a:pPr>
            <a:endParaRPr lang="en-US" sz="1200" dirty="0" smtClean="0"/>
          </a:p>
          <a:p>
            <a:pPr marL="0" indent="0">
              <a:buFont typeface="Arial"/>
              <a:buNone/>
            </a:pPr>
            <a:r>
              <a:rPr lang="en-US" sz="1200" dirty="0" smtClean="0"/>
              <a:t>In Africa…</a:t>
            </a:r>
          </a:p>
          <a:p>
            <a:pPr marL="0" indent="0">
              <a:buFont typeface="Arial"/>
              <a:buNone/>
            </a:pPr>
            <a:r>
              <a:rPr lang="en-US" sz="1200" dirty="0" smtClean="0"/>
              <a:t>3.</a:t>
            </a:r>
            <a:r>
              <a:rPr lang="en-US" sz="1200" baseline="0" dirty="0" smtClean="0"/>
              <a:t> </a:t>
            </a:r>
            <a:r>
              <a:rPr lang="en-US" sz="1200" dirty="0" smtClean="0"/>
              <a:t>Tunisia</a:t>
            </a:r>
          </a:p>
          <a:p>
            <a:pPr marL="0" indent="0">
              <a:buFont typeface="Arial"/>
              <a:buNone/>
            </a:pPr>
            <a:r>
              <a:rPr lang="en-US" sz="1200" dirty="0" smtClean="0"/>
              <a:t>4.</a:t>
            </a:r>
            <a:r>
              <a:rPr lang="en-US" sz="1200" baseline="0" dirty="0" smtClean="0"/>
              <a:t> </a:t>
            </a:r>
            <a:r>
              <a:rPr lang="en-US" sz="1200" dirty="0" smtClean="0"/>
              <a:t>Malawi</a:t>
            </a:r>
          </a:p>
          <a:p>
            <a:pPr marL="0" indent="0">
              <a:buFont typeface="Arial"/>
              <a:buNone/>
            </a:pPr>
            <a:r>
              <a:rPr lang="en-US" sz="1200" dirty="0" smtClean="0"/>
              <a:t>5.</a:t>
            </a:r>
            <a:r>
              <a:rPr lang="en-US" sz="1200" baseline="0" dirty="0" smtClean="0"/>
              <a:t> </a:t>
            </a:r>
            <a:r>
              <a:rPr lang="en-US" sz="1200" dirty="0" smtClean="0"/>
              <a:t>Madagascar</a:t>
            </a:r>
            <a:r>
              <a:rPr lang="en-US" sz="1200" baseline="0" dirty="0" smtClean="0"/>
              <a:t> </a:t>
            </a:r>
          </a:p>
          <a:p>
            <a:pPr marL="0" indent="0">
              <a:buFont typeface="Arial"/>
              <a:buNone/>
            </a:pPr>
            <a:r>
              <a:rPr lang="en-US" sz="1200" baseline="0" dirty="0" smtClean="0"/>
              <a:t>6. </a:t>
            </a:r>
            <a:r>
              <a:rPr lang="en-US" sz="1200" dirty="0" smtClean="0"/>
              <a:t>Uganda</a:t>
            </a:r>
          </a:p>
          <a:p>
            <a:pPr marL="0" indent="0">
              <a:buFont typeface="Arial"/>
              <a:buNone/>
            </a:pPr>
            <a:r>
              <a:rPr lang="en-US" sz="1200" dirty="0" smtClean="0"/>
              <a:t>7.</a:t>
            </a:r>
            <a:r>
              <a:rPr lang="en-US" sz="1200" baseline="0" dirty="0" smtClean="0"/>
              <a:t> </a:t>
            </a:r>
            <a:r>
              <a:rPr lang="en-US" sz="1200" dirty="0" smtClean="0"/>
              <a:t>Kenya</a:t>
            </a:r>
          </a:p>
          <a:p>
            <a:pPr marL="0" indent="0">
              <a:buFont typeface="Arial"/>
              <a:buNone/>
            </a:pPr>
            <a:r>
              <a:rPr lang="en-US" sz="1200" dirty="0" smtClean="0"/>
              <a:t>8.</a:t>
            </a:r>
            <a:r>
              <a:rPr lang="en-US" sz="1200" baseline="0" dirty="0" smtClean="0"/>
              <a:t> </a:t>
            </a:r>
            <a:r>
              <a:rPr lang="en-US" sz="1200" dirty="0" smtClean="0"/>
              <a:t>Benin</a:t>
            </a:r>
          </a:p>
          <a:p>
            <a:pPr marL="0" indent="0">
              <a:buFont typeface="Arial"/>
              <a:buNone/>
            </a:pPr>
            <a:endParaRPr lang="en-US" sz="1200" dirty="0" smtClean="0"/>
          </a:p>
          <a:p>
            <a:pPr marL="0" indent="0">
              <a:buFont typeface="Arial"/>
              <a:buNone/>
            </a:pPr>
            <a:r>
              <a:rPr lang="en-US" sz="1200" dirty="0" smtClean="0"/>
              <a:t>In Asia…</a:t>
            </a:r>
          </a:p>
          <a:p>
            <a:pPr marL="0" indent="0">
              <a:buFont typeface="Arial"/>
              <a:buNone/>
            </a:pPr>
            <a:r>
              <a:rPr lang="en-US" sz="1200" dirty="0" smtClean="0"/>
              <a:t>9. Sri Lanka</a:t>
            </a:r>
            <a:r>
              <a:rPr lang="en-US" sz="1200" baseline="0" dirty="0" smtClean="0"/>
              <a:t> </a:t>
            </a:r>
          </a:p>
          <a:p>
            <a:pPr marL="0" indent="0">
              <a:buFont typeface="Arial"/>
              <a:buNone/>
            </a:pPr>
            <a:r>
              <a:rPr lang="en-US" sz="1200" baseline="0" dirty="0" smtClean="0"/>
              <a:t>10. </a:t>
            </a:r>
            <a:r>
              <a:rPr lang="en-US" sz="1200" dirty="0" smtClean="0"/>
              <a:t>Indonesia</a:t>
            </a:r>
            <a:r>
              <a:rPr lang="en-US" sz="1200" baseline="0" dirty="0" smtClean="0"/>
              <a:t> </a:t>
            </a:r>
          </a:p>
          <a:p>
            <a:pPr marL="0" indent="0">
              <a:buFont typeface="Arial"/>
              <a:buNone/>
            </a:pPr>
            <a:r>
              <a:rPr lang="en-US" sz="1200" baseline="0" dirty="0" smtClean="0"/>
              <a:t>11. </a:t>
            </a:r>
            <a:r>
              <a:rPr lang="en-US" sz="1200" dirty="0" smtClean="0"/>
              <a:t>Cambodia</a:t>
            </a:r>
            <a:r>
              <a:rPr lang="en-US" sz="1200" baseline="0" dirty="0" smtClean="0"/>
              <a:t> </a:t>
            </a:r>
          </a:p>
          <a:p>
            <a:pPr marL="0" indent="0">
              <a:buFont typeface="Arial"/>
              <a:buNone/>
            </a:pPr>
            <a:r>
              <a:rPr lang="en-US" sz="1200" baseline="0" dirty="0" smtClean="0"/>
              <a:t>12. </a:t>
            </a:r>
            <a:r>
              <a:rPr lang="en-US" sz="1200" dirty="0" smtClean="0"/>
              <a:t>Philippines</a:t>
            </a:r>
            <a:r>
              <a:rPr lang="en-US" sz="1200" baseline="0" dirty="0" smtClean="0"/>
              <a:t> </a:t>
            </a:r>
          </a:p>
          <a:p>
            <a:pPr marL="0" indent="0">
              <a:buFont typeface="Arial"/>
              <a:buNone/>
            </a:pPr>
            <a:r>
              <a:rPr lang="en-US" sz="1200" baseline="0" dirty="0" smtClean="0"/>
              <a:t>13. </a:t>
            </a:r>
            <a:r>
              <a:rPr lang="en-US" sz="1200" dirty="0" smtClean="0"/>
              <a:t>Pakistan</a:t>
            </a:r>
          </a:p>
          <a:p>
            <a:pPr marL="0" marR="0" indent="0" algn="l" defTabSz="914400" rtl="0" eaLnBrk="1" fontAlgn="auto" latinLnBrk="0" hangingPunct="1">
              <a:lnSpc>
                <a:spcPct val="100000"/>
              </a:lnSpc>
              <a:spcBef>
                <a:spcPts val="325"/>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325"/>
              </a:spcBef>
              <a:spcAft>
                <a:spcPts val="0"/>
              </a:spcAft>
              <a:buClrTx/>
              <a:buSzTx/>
              <a:buFontTx/>
              <a:buNone/>
              <a:tabLst/>
              <a:defRPr/>
            </a:pPr>
            <a:r>
              <a:rPr lang="en-GB" sz="1200" dirty="0" smtClean="0"/>
              <a:t>We will hear more during the panel from</a:t>
            </a:r>
            <a:r>
              <a:rPr lang="en-GB" sz="1200" baseline="0" dirty="0" smtClean="0"/>
              <a:t> Malawi, Pakistan, and CS in Latin America!  </a:t>
            </a:r>
          </a:p>
          <a:p>
            <a:pPr marL="0" marR="0" indent="0" algn="l" defTabSz="914400" rtl="0" eaLnBrk="1" fontAlgn="auto" latinLnBrk="0" hangingPunct="1">
              <a:lnSpc>
                <a:spcPct val="100000"/>
              </a:lnSpc>
              <a:spcBef>
                <a:spcPts val="325"/>
              </a:spcBef>
              <a:spcAft>
                <a:spcPts val="0"/>
              </a:spcAft>
              <a:buClrTx/>
              <a:buSzTx/>
              <a:buFontTx/>
              <a:buNone/>
              <a:tabLst/>
              <a:defRPr/>
            </a:pPr>
            <a:endParaRPr lang="en-GB" sz="1200" dirty="0" smtClean="0"/>
          </a:p>
        </p:txBody>
      </p:sp>
      <p:sp>
        <p:nvSpPr>
          <p:cNvPr id="15364" name="Slide Number Placeholder 3"/>
          <p:cNvSpPr>
            <a:spLocks noGrp="1"/>
          </p:cNvSpPr>
          <p:nvPr>
            <p:ph type="sldNum" sz="quarter" idx="5"/>
          </p:nvPr>
        </p:nvSpPr>
        <p:spPr>
          <a:noFill/>
        </p:spPr>
        <p:txBody>
          <a:bodyPr/>
          <a:lstStyle/>
          <a:p>
            <a:fld id="{E37E9FF7-94DB-484B-B0E0-EBD584398BB8}" type="slidenum">
              <a:rPr lang="en-GB" smtClean="0"/>
              <a:pPr/>
              <a:t>8</a:t>
            </a:fld>
            <a:endParaRPr lang="en-GB"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There is </a:t>
            </a:r>
            <a:r>
              <a:rPr lang="en-US" sz="1200" b="1" dirty="0" smtClean="0"/>
              <a:t>no blueprint </a:t>
            </a:r>
            <a:r>
              <a:rPr lang="en-US" sz="1200" dirty="0" smtClean="0"/>
              <a:t>for countries to</a:t>
            </a:r>
            <a:r>
              <a:rPr lang="en-US" sz="1200" baseline="0" dirty="0" smtClean="0"/>
              <a:t> address tenure. However, most countries that have </a:t>
            </a:r>
            <a:r>
              <a:rPr lang="en-US" sz="1200" b="1" baseline="0" dirty="0" smtClean="0"/>
              <a:t>not already thought deeply </a:t>
            </a:r>
            <a:r>
              <a:rPr lang="en-US" sz="1200" baseline="0" dirty="0" smtClean="0"/>
              <a:t>about these issues are advised to start with an </a:t>
            </a:r>
            <a:r>
              <a:rPr lang="en-US" sz="1200" b="1" baseline="0" dirty="0" smtClean="0"/>
              <a:t>assessment</a:t>
            </a:r>
            <a:r>
              <a:rPr lang="en-US" sz="1200" baseline="0" dirty="0" smtClean="0"/>
              <a:t> of their tenure regime in the context of REDD+.  The VGGT provide a useful framework for this assessment.  </a:t>
            </a:r>
          </a:p>
          <a:p>
            <a:endParaRPr lang="en-US" sz="1200" baseline="0" dirty="0" smtClean="0"/>
          </a:p>
          <a:p>
            <a:r>
              <a:rPr lang="en-US" sz="1200" baseline="0" dirty="0" smtClean="0"/>
              <a:t>The assessment could include the following elements: </a:t>
            </a:r>
          </a:p>
          <a:p>
            <a:pPr>
              <a:spcBef>
                <a:spcPts val="400"/>
              </a:spcBef>
            </a:pPr>
            <a:r>
              <a:rPr lang="en-US" sz="1200" dirty="0" smtClean="0">
                <a:solidFill>
                  <a:schemeClr val="tx1">
                    <a:lumMod val="85000"/>
                    <a:lumOff val="15000"/>
                  </a:schemeClr>
                </a:solidFill>
                <a:latin typeface="Calibri" pitchFamily="34" charset="0"/>
              </a:rPr>
              <a:t>	A review of policies laws and regulations </a:t>
            </a:r>
            <a:r>
              <a:rPr lang="en-US" sz="1200" b="1" dirty="0" smtClean="0">
                <a:solidFill>
                  <a:schemeClr val="tx1">
                    <a:lumMod val="85000"/>
                    <a:lumOff val="15000"/>
                  </a:schemeClr>
                </a:solidFill>
                <a:latin typeface="Calibri" pitchFamily="34" charset="0"/>
              </a:rPr>
              <a:t>(PLRs) </a:t>
            </a:r>
            <a:r>
              <a:rPr lang="en-US" sz="1200" dirty="0" smtClean="0">
                <a:solidFill>
                  <a:schemeClr val="tx1">
                    <a:lumMod val="85000"/>
                    <a:lumOff val="15000"/>
                  </a:schemeClr>
                </a:solidFill>
                <a:latin typeface="Calibri" pitchFamily="34" charset="0"/>
              </a:rPr>
              <a:t>related to tenure (including not just forestry</a:t>
            </a:r>
            <a:r>
              <a:rPr lang="en-US" sz="1200" baseline="0" dirty="0" smtClean="0">
                <a:solidFill>
                  <a:schemeClr val="tx1">
                    <a:lumMod val="85000"/>
                    <a:lumOff val="15000"/>
                  </a:schemeClr>
                </a:solidFill>
                <a:latin typeface="Calibri" pitchFamily="34" charset="0"/>
              </a:rPr>
              <a:t> but</a:t>
            </a:r>
            <a:r>
              <a:rPr lang="en-US" sz="1200" dirty="0" smtClean="0">
                <a:solidFill>
                  <a:schemeClr val="tx1">
                    <a:lumMod val="85000"/>
                    <a:lumOff val="15000"/>
                  </a:schemeClr>
                </a:solidFill>
                <a:latin typeface="Calibri" pitchFamily="34" charset="0"/>
              </a:rPr>
              <a:t> land</a:t>
            </a:r>
            <a:r>
              <a:rPr lang="en-US" sz="1200" baseline="0" dirty="0" smtClean="0">
                <a:solidFill>
                  <a:schemeClr val="tx1">
                    <a:lumMod val="85000"/>
                    <a:lumOff val="15000"/>
                  </a:schemeClr>
                </a:solidFill>
                <a:latin typeface="Calibri" pitchFamily="34" charset="0"/>
              </a:rPr>
              <a:t> and other sectors</a:t>
            </a:r>
            <a:endParaRPr lang="en-US" sz="1200" dirty="0" smtClean="0">
              <a:solidFill>
                <a:schemeClr val="tx1">
                  <a:lumMod val="85000"/>
                  <a:lumOff val="15000"/>
                </a:schemeClr>
              </a:solidFill>
              <a:latin typeface="Calibri" pitchFamily="34" charset="0"/>
            </a:endParaRPr>
          </a:p>
          <a:p>
            <a:pPr>
              <a:spcBef>
                <a:spcPts val="400"/>
              </a:spcBef>
            </a:pPr>
            <a:r>
              <a:rPr lang="en-US" sz="1200" dirty="0" smtClean="0">
                <a:solidFill>
                  <a:schemeClr val="tx1">
                    <a:lumMod val="85000"/>
                    <a:lumOff val="15000"/>
                  </a:schemeClr>
                </a:solidFill>
                <a:latin typeface="Calibri" pitchFamily="34" charset="0"/>
              </a:rPr>
              <a:t>	</a:t>
            </a:r>
          </a:p>
          <a:p>
            <a:pPr>
              <a:spcBef>
                <a:spcPts val="400"/>
              </a:spcBef>
            </a:pPr>
            <a:r>
              <a:rPr lang="en-US" sz="1200" b="1" dirty="0" smtClean="0">
                <a:solidFill>
                  <a:schemeClr val="tx1">
                    <a:lumMod val="85000"/>
                    <a:lumOff val="15000"/>
                  </a:schemeClr>
                </a:solidFill>
                <a:latin typeface="Calibri" pitchFamily="34" charset="0"/>
              </a:rPr>
              <a:t>	A look at Implementation</a:t>
            </a:r>
            <a:r>
              <a:rPr lang="en-US" sz="1200" dirty="0" smtClean="0">
                <a:solidFill>
                  <a:schemeClr val="tx1">
                    <a:lumMod val="85000"/>
                    <a:lumOff val="15000"/>
                  </a:schemeClr>
                </a:solidFill>
                <a:latin typeface="Calibri" pitchFamily="34" charset="0"/>
              </a:rPr>
              <a:t> of these PLRs to see what is actually happening on the ground </a:t>
            </a:r>
          </a:p>
          <a:p>
            <a:pPr>
              <a:spcBef>
                <a:spcPts val="400"/>
              </a:spcBef>
            </a:pPr>
            <a:r>
              <a:rPr lang="en-US" sz="1200" dirty="0" smtClean="0">
                <a:solidFill>
                  <a:schemeClr val="tx1">
                    <a:lumMod val="85000"/>
                    <a:lumOff val="15000"/>
                  </a:schemeClr>
                </a:solidFill>
                <a:latin typeface="Calibri" pitchFamily="34" charset="0"/>
              </a:rPr>
              <a:t>	</a:t>
            </a:r>
          </a:p>
          <a:p>
            <a:pPr>
              <a:spcBef>
                <a:spcPts val="400"/>
              </a:spcBef>
            </a:pPr>
            <a:r>
              <a:rPr lang="en-US" sz="1200" dirty="0" smtClean="0">
                <a:solidFill>
                  <a:schemeClr val="tx1">
                    <a:lumMod val="85000"/>
                    <a:lumOff val="15000"/>
                  </a:schemeClr>
                </a:solidFill>
                <a:latin typeface="Calibri" pitchFamily="34" charset="0"/>
              </a:rPr>
              <a:t>	An analysis on the links between</a:t>
            </a:r>
            <a:r>
              <a:rPr lang="en-US" sz="1200" baseline="0" dirty="0" smtClean="0">
                <a:solidFill>
                  <a:schemeClr val="tx1">
                    <a:lumMod val="85000"/>
                    <a:lumOff val="15000"/>
                  </a:schemeClr>
                </a:solidFill>
                <a:latin typeface="Calibri" pitchFamily="34" charset="0"/>
              </a:rPr>
              <a:t> tenure and the</a:t>
            </a:r>
            <a:r>
              <a:rPr lang="en-US" sz="1200" dirty="0" smtClean="0">
                <a:solidFill>
                  <a:schemeClr val="tx1">
                    <a:lumMod val="85000"/>
                    <a:lumOff val="15000"/>
                  </a:schemeClr>
                </a:solidFill>
                <a:latin typeface="Calibri" pitchFamily="34" charset="0"/>
              </a:rPr>
              <a:t> </a:t>
            </a:r>
            <a:r>
              <a:rPr lang="en-US" sz="1200" b="1" dirty="0" smtClean="0">
                <a:solidFill>
                  <a:schemeClr val="tx1">
                    <a:lumMod val="85000"/>
                    <a:lumOff val="15000"/>
                  </a:schemeClr>
                </a:solidFill>
                <a:latin typeface="Calibri" pitchFamily="34" charset="0"/>
              </a:rPr>
              <a:t>drivers of deforestation </a:t>
            </a:r>
            <a:r>
              <a:rPr lang="en-US" sz="1200" dirty="0" smtClean="0">
                <a:solidFill>
                  <a:schemeClr val="tx1">
                    <a:lumMod val="85000"/>
                    <a:lumOff val="15000"/>
                  </a:schemeClr>
                </a:solidFill>
                <a:latin typeface="Calibri" pitchFamily="34" charset="0"/>
              </a:rPr>
              <a:t>and degradation</a:t>
            </a:r>
          </a:p>
          <a:p>
            <a:pPr>
              <a:spcBef>
                <a:spcPts val="400"/>
              </a:spcBef>
            </a:pPr>
            <a:r>
              <a:rPr lang="en-US" sz="1200" dirty="0" smtClean="0">
                <a:solidFill>
                  <a:schemeClr val="tx1">
                    <a:lumMod val="85000"/>
                    <a:lumOff val="15000"/>
                  </a:schemeClr>
                </a:solidFill>
                <a:latin typeface="Calibri" pitchFamily="34" charset="0"/>
              </a:rPr>
              <a:t>	</a:t>
            </a:r>
          </a:p>
          <a:p>
            <a:pPr>
              <a:spcBef>
                <a:spcPts val="400"/>
              </a:spcBef>
            </a:pPr>
            <a:r>
              <a:rPr lang="en-US" sz="1200" dirty="0" smtClean="0">
                <a:solidFill>
                  <a:schemeClr val="tx1">
                    <a:lumMod val="85000"/>
                    <a:lumOff val="15000"/>
                  </a:schemeClr>
                </a:solidFill>
                <a:latin typeface="Calibri" pitchFamily="34" charset="0"/>
              </a:rPr>
              <a:t>	An assessment of the </a:t>
            </a:r>
            <a:r>
              <a:rPr lang="en-US" sz="1200" b="1" dirty="0" smtClean="0">
                <a:solidFill>
                  <a:schemeClr val="tx1">
                    <a:lumMod val="85000"/>
                    <a:lumOff val="15000"/>
                  </a:schemeClr>
                </a:solidFill>
                <a:latin typeface="Calibri" pitchFamily="34" charset="0"/>
              </a:rPr>
              <a:t>Institutional capacities </a:t>
            </a:r>
            <a:r>
              <a:rPr lang="en-US" sz="1200" dirty="0" smtClean="0">
                <a:solidFill>
                  <a:schemeClr val="tx1">
                    <a:lumMod val="85000"/>
                    <a:lumOff val="15000"/>
                  </a:schemeClr>
                </a:solidFill>
                <a:latin typeface="Calibri" pitchFamily="34" charset="0"/>
              </a:rPr>
              <a:t>to address tenure issues</a:t>
            </a:r>
          </a:p>
          <a:p>
            <a:pPr>
              <a:spcBef>
                <a:spcPts val="400"/>
              </a:spcBef>
            </a:pPr>
            <a:r>
              <a:rPr lang="en-US" sz="1200" dirty="0" smtClean="0">
                <a:solidFill>
                  <a:schemeClr val="tx1">
                    <a:lumMod val="85000"/>
                    <a:lumOff val="15000"/>
                  </a:schemeClr>
                </a:solidFill>
                <a:latin typeface="Calibri" pitchFamily="34" charset="0"/>
              </a:rPr>
              <a:t>	</a:t>
            </a:r>
          </a:p>
          <a:p>
            <a:pPr>
              <a:spcBef>
                <a:spcPts val="400"/>
              </a:spcBef>
            </a:pPr>
            <a:r>
              <a:rPr lang="en-US" sz="1200" dirty="0" smtClean="0">
                <a:solidFill>
                  <a:schemeClr val="tx1">
                    <a:lumMod val="85000"/>
                    <a:lumOff val="15000"/>
                  </a:schemeClr>
                </a:solidFill>
                <a:latin typeface="Calibri" pitchFamily="34" charset="0"/>
              </a:rPr>
              <a:t>	Multi-stakeholder </a:t>
            </a:r>
            <a:r>
              <a:rPr lang="en-US" sz="1200" b="1" dirty="0" smtClean="0">
                <a:solidFill>
                  <a:schemeClr val="tx1">
                    <a:lumMod val="85000"/>
                    <a:lumOff val="15000"/>
                  </a:schemeClr>
                </a:solidFill>
                <a:latin typeface="Calibri" pitchFamily="34" charset="0"/>
              </a:rPr>
              <a:t>participation</a:t>
            </a:r>
            <a:r>
              <a:rPr lang="en-US" sz="1200" baseline="0" dirty="0" smtClean="0">
                <a:solidFill>
                  <a:schemeClr val="tx1">
                    <a:lumMod val="85000"/>
                    <a:lumOff val="15000"/>
                  </a:schemeClr>
                </a:solidFill>
                <a:latin typeface="Calibri" pitchFamily="34" charset="0"/>
              </a:rPr>
              <a:t> – an inclusive process involving </a:t>
            </a:r>
            <a:r>
              <a:rPr lang="en-US" sz="1200" b="1" baseline="0" dirty="0" smtClean="0">
                <a:solidFill>
                  <a:schemeClr val="tx1">
                    <a:lumMod val="85000"/>
                    <a:lumOff val="15000"/>
                  </a:schemeClr>
                </a:solidFill>
                <a:latin typeface="Calibri" pitchFamily="34" charset="0"/>
              </a:rPr>
              <a:t>communities and IPs</a:t>
            </a:r>
            <a:endParaRPr lang="en-US" sz="1200" b="1" dirty="0" smtClean="0">
              <a:solidFill>
                <a:schemeClr val="tx1">
                  <a:lumMod val="85000"/>
                  <a:lumOff val="15000"/>
                </a:schemeClr>
              </a:solidFill>
              <a:latin typeface="Calibri" pitchFamily="34" charset="0"/>
            </a:endParaRPr>
          </a:p>
          <a:p>
            <a:pPr>
              <a:spcBef>
                <a:spcPts val="400"/>
              </a:spcBef>
            </a:pPr>
            <a:r>
              <a:rPr lang="en-US" sz="1200" dirty="0" smtClean="0">
                <a:solidFill>
                  <a:schemeClr val="tx1">
                    <a:lumMod val="85000"/>
                    <a:lumOff val="15000"/>
                  </a:schemeClr>
                </a:solidFill>
                <a:latin typeface="Calibri" pitchFamily="34" charset="0"/>
              </a:rPr>
              <a:t>	</a:t>
            </a:r>
          </a:p>
          <a:p>
            <a:pPr>
              <a:spcBef>
                <a:spcPts val="400"/>
              </a:spcBef>
            </a:pPr>
            <a:r>
              <a:rPr lang="en-US" sz="1200" b="1" dirty="0" smtClean="0">
                <a:solidFill>
                  <a:schemeClr val="tx1">
                    <a:lumMod val="85000"/>
                    <a:lumOff val="15000"/>
                  </a:schemeClr>
                </a:solidFill>
                <a:latin typeface="Calibri" pitchFamily="34" charset="0"/>
              </a:rPr>
              <a:t>	Gender dimensions</a:t>
            </a:r>
          </a:p>
          <a:p>
            <a:pPr>
              <a:spcBef>
                <a:spcPts val="400"/>
              </a:spcBef>
            </a:pPr>
            <a:r>
              <a:rPr lang="en-US" sz="1200" dirty="0" smtClean="0">
                <a:solidFill>
                  <a:schemeClr val="tx1">
                    <a:lumMod val="85000"/>
                    <a:lumOff val="15000"/>
                  </a:schemeClr>
                </a:solidFill>
                <a:latin typeface="Calibri" pitchFamily="34" charset="0"/>
              </a:rPr>
              <a:t>	</a:t>
            </a:r>
          </a:p>
          <a:p>
            <a:pPr>
              <a:spcBef>
                <a:spcPts val="400"/>
              </a:spcBef>
            </a:pPr>
            <a:r>
              <a:rPr lang="en-US" sz="1200" b="1" dirty="0" smtClean="0">
                <a:solidFill>
                  <a:schemeClr val="tx1">
                    <a:lumMod val="85000"/>
                    <a:lumOff val="15000"/>
                  </a:schemeClr>
                </a:solidFill>
                <a:latin typeface="Calibri" pitchFamily="34" charset="0"/>
              </a:rPr>
              <a:t>	Recommendations</a:t>
            </a:r>
          </a:p>
          <a:p>
            <a:pPr>
              <a:spcBef>
                <a:spcPts val="400"/>
              </a:spcBef>
            </a:pPr>
            <a:endParaRPr lang="en-US" sz="1200" dirty="0" smtClean="0">
              <a:solidFill>
                <a:schemeClr val="tx1">
                  <a:lumMod val="85000"/>
                  <a:lumOff val="15000"/>
                </a:schemeClr>
              </a:solidFill>
              <a:latin typeface="Calibri" pitchFamily="34" charset="0"/>
            </a:endParaRPr>
          </a:p>
          <a:p>
            <a:endParaRPr lang="en-US" sz="1200" dirty="0"/>
          </a:p>
        </p:txBody>
      </p:sp>
      <p:sp>
        <p:nvSpPr>
          <p:cNvPr id="4" name="Slide Number Placeholder 3"/>
          <p:cNvSpPr>
            <a:spLocks noGrp="1"/>
          </p:cNvSpPr>
          <p:nvPr>
            <p:ph type="sldNum" sz="quarter" idx="10"/>
          </p:nvPr>
        </p:nvSpPr>
        <p:spPr/>
        <p:txBody>
          <a:bodyPr/>
          <a:lstStyle/>
          <a:p>
            <a:fld id="{DC3F8B41-708B-1B48-A6A6-8E70369EED2F}" type="slidenum">
              <a:rPr lang="en-US" smtClean="0"/>
              <a:t>9</a:t>
            </a:fld>
            <a:endParaRPr lang="en-US"/>
          </a:p>
        </p:txBody>
      </p:sp>
    </p:spTree>
    <p:extLst>
      <p:ext uri="{BB962C8B-B14F-4D97-AF65-F5344CB8AC3E}">
        <p14:creationId xmlns:p14="http://schemas.microsoft.com/office/powerpoint/2010/main" val="24533884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400"/>
              </a:spcBef>
            </a:pPr>
            <a:r>
              <a:rPr lang="en-US" sz="1200" dirty="0" smtClean="0">
                <a:solidFill>
                  <a:schemeClr val="tx1">
                    <a:lumMod val="85000"/>
                    <a:lumOff val="15000"/>
                  </a:schemeClr>
                </a:solidFill>
                <a:latin typeface="Calibri" pitchFamily="34" charset="0"/>
              </a:rPr>
              <a:t>Following</a:t>
            </a:r>
            <a:r>
              <a:rPr lang="en-US" sz="1200" baseline="0" dirty="0" smtClean="0">
                <a:solidFill>
                  <a:schemeClr val="tx1">
                    <a:lumMod val="85000"/>
                    <a:lumOff val="15000"/>
                  </a:schemeClr>
                </a:solidFill>
                <a:latin typeface="Calibri" pitchFamily="34" charset="0"/>
              </a:rPr>
              <a:t> an assessment, most countries would typically develop a </a:t>
            </a:r>
            <a:r>
              <a:rPr lang="en-US" sz="1200" b="1" baseline="0" dirty="0" smtClean="0">
                <a:solidFill>
                  <a:schemeClr val="tx1">
                    <a:lumMod val="85000"/>
                    <a:lumOff val="15000"/>
                  </a:schemeClr>
                </a:solidFill>
                <a:latin typeface="Calibri" pitchFamily="34" charset="0"/>
              </a:rPr>
              <a:t>workplan</a:t>
            </a:r>
            <a:r>
              <a:rPr lang="en-US" sz="1200" baseline="0" dirty="0" smtClean="0">
                <a:solidFill>
                  <a:schemeClr val="tx1">
                    <a:lumMod val="85000"/>
                    <a:lumOff val="15000"/>
                  </a:schemeClr>
                </a:solidFill>
                <a:latin typeface="Calibri" pitchFamily="34" charset="0"/>
              </a:rPr>
              <a:t>. </a:t>
            </a:r>
          </a:p>
          <a:p>
            <a:pPr>
              <a:spcBef>
                <a:spcPts val="400"/>
              </a:spcBef>
            </a:pPr>
            <a:endParaRPr lang="en-US" sz="1200" baseline="0" dirty="0" smtClean="0">
              <a:solidFill>
                <a:schemeClr val="tx1">
                  <a:lumMod val="85000"/>
                  <a:lumOff val="15000"/>
                </a:schemeClr>
              </a:solidFill>
              <a:latin typeface="Calibri" pitchFamily="34" charset="0"/>
            </a:endParaRPr>
          </a:p>
          <a:p>
            <a:pPr>
              <a:spcBef>
                <a:spcPts val="400"/>
              </a:spcBef>
            </a:pPr>
            <a:r>
              <a:rPr lang="en-US" sz="1200" baseline="0" dirty="0" smtClean="0">
                <a:solidFill>
                  <a:schemeClr val="tx1">
                    <a:lumMod val="85000"/>
                    <a:lumOff val="15000"/>
                  </a:schemeClr>
                </a:solidFill>
                <a:latin typeface="Calibri" pitchFamily="34" charset="0"/>
              </a:rPr>
              <a:t>This would consider both </a:t>
            </a:r>
            <a:r>
              <a:rPr lang="en-US" sz="1200" b="1" baseline="0" dirty="0" smtClean="0">
                <a:solidFill>
                  <a:schemeClr val="tx1">
                    <a:lumMod val="85000"/>
                    <a:lumOff val="15000"/>
                  </a:schemeClr>
                </a:solidFill>
                <a:latin typeface="Calibri" pitchFamily="34" charset="0"/>
              </a:rPr>
              <a:t>short and long term actions</a:t>
            </a:r>
            <a:endParaRPr lang="en-US" sz="1200" baseline="0" dirty="0" smtClean="0">
              <a:solidFill>
                <a:schemeClr val="tx1">
                  <a:lumMod val="85000"/>
                  <a:lumOff val="15000"/>
                </a:schemeClr>
              </a:solidFill>
              <a:latin typeface="Calibri" pitchFamily="34" charset="0"/>
            </a:endParaRPr>
          </a:p>
          <a:p>
            <a:pPr>
              <a:spcBef>
                <a:spcPts val="400"/>
              </a:spcBef>
            </a:pPr>
            <a:endParaRPr lang="en-US" sz="1200" baseline="0" dirty="0" smtClean="0">
              <a:solidFill>
                <a:schemeClr val="tx1">
                  <a:lumMod val="85000"/>
                  <a:lumOff val="15000"/>
                </a:schemeClr>
              </a:solidFill>
              <a:latin typeface="Calibri" pitchFamily="34" charset="0"/>
            </a:endParaRPr>
          </a:p>
          <a:p>
            <a:pPr>
              <a:spcBef>
                <a:spcPts val="400"/>
              </a:spcBef>
            </a:pPr>
            <a:r>
              <a:rPr lang="en-US" sz="1200" baseline="0" dirty="0" smtClean="0">
                <a:solidFill>
                  <a:schemeClr val="tx1">
                    <a:lumMod val="85000"/>
                    <a:lumOff val="15000"/>
                  </a:schemeClr>
                </a:solidFill>
                <a:latin typeface="Calibri" pitchFamily="34" charset="0"/>
              </a:rPr>
              <a:t>And it would consider integration with </a:t>
            </a:r>
            <a:r>
              <a:rPr lang="en-US" sz="1200" b="1" baseline="0" dirty="0" smtClean="0">
                <a:solidFill>
                  <a:schemeClr val="tx1">
                    <a:lumMod val="85000"/>
                    <a:lumOff val="15000"/>
                  </a:schemeClr>
                </a:solidFill>
                <a:latin typeface="Calibri" pitchFamily="34" charset="0"/>
              </a:rPr>
              <a:t>other land reform efforts.</a:t>
            </a:r>
            <a:endParaRPr lang="en-US" sz="1200" b="1" dirty="0" smtClean="0">
              <a:solidFill>
                <a:schemeClr val="tx1">
                  <a:lumMod val="85000"/>
                  <a:lumOff val="15000"/>
                </a:schemeClr>
              </a:solidFill>
              <a:latin typeface="Calibri" pitchFamily="34" charset="0"/>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After</a:t>
            </a:r>
            <a:r>
              <a:rPr lang="en-US" sz="1200" kern="1200" baseline="0" dirty="0" smtClean="0">
                <a:solidFill>
                  <a:schemeClr val="tx1"/>
                </a:solidFill>
                <a:effectLst/>
                <a:latin typeface="+mn-lt"/>
                <a:ea typeface="+mn-ea"/>
                <a:cs typeface="+mn-cs"/>
              </a:rPr>
              <a:t> that’s all that’s left is implementation. </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C3F8B41-708B-1B48-A6A6-8E70369EED2F}" type="slidenum">
              <a:rPr lang="en-US" smtClean="0"/>
              <a:t>10</a:t>
            </a:fld>
            <a:endParaRPr lang="en-US"/>
          </a:p>
        </p:txBody>
      </p:sp>
    </p:spTree>
    <p:extLst>
      <p:ext uri="{BB962C8B-B14F-4D97-AF65-F5344CB8AC3E}">
        <p14:creationId xmlns:p14="http://schemas.microsoft.com/office/powerpoint/2010/main" val="1614047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400"/>
              </a:spcBef>
            </a:pPr>
            <a:r>
              <a:rPr lang="en-US" sz="1200" dirty="0" smtClean="0">
                <a:solidFill>
                  <a:schemeClr val="tx1">
                    <a:lumMod val="85000"/>
                    <a:lumOff val="15000"/>
                  </a:schemeClr>
                </a:solidFill>
                <a:latin typeface="Calibri" pitchFamily="34" charset="0"/>
              </a:rPr>
              <a:t>The UN-REDD Programme is committed to assist its</a:t>
            </a:r>
            <a:r>
              <a:rPr lang="en-US" sz="1200" baseline="0" dirty="0" smtClean="0">
                <a:solidFill>
                  <a:schemeClr val="tx1">
                    <a:lumMod val="85000"/>
                    <a:lumOff val="15000"/>
                  </a:schemeClr>
                </a:solidFill>
                <a:latin typeface="Calibri" pitchFamily="34" charset="0"/>
              </a:rPr>
              <a:t> partner countries </a:t>
            </a:r>
            <a:r>
              <a:rPr lang="en-US" sz="1200" dirty="0" smtClean="0">
                <a:solidFill>
                  <a:schemeClr val="tx1">
                    <a:lumMod val="85000"/>
                    <a:lumOff val="15000"/>
                  </a:schemeClr>
                </a:solidFill>
                <a:latin typeface="Calibri" pitchFamily="34" charset="0"/>
              </a:rPr>
              <a:t>in their efforts to address tenure and REDD+</a:t>
            </a:r>
          </a:p>
          <a:p>
            <a:pPr>
              <a:spcBef>
                <a:spcPts val="400"/>
              </a:spcBef>
            </a:pPr>
            <a:endParaRPr lang="en-US" sz="1200" dirty="0" smtClean="0">
              <a:solidFill>
                <a:schemeClr val="tx1">
                  <a:lumMod val="85000"/>
                  <a:lumOff val="15000"/>
                </a:schemeClr>
              </a:solidFill>
              <a:latin typeface="Calibri" pitchFamily="34" charset="0"/>
            </a:endParaRPr>
          </a:p>
          <a:p>
            <a:pPr>
              <a:spcBef>
                <a:spcPts val="400"/>
              </a:spcBef>
            </a:pPr>
            <a:r>
              <a:rPr lang="en-US" sz="1200" dirty="0" smtClean="0">
                <a:solidFill>
                  <a:schemeClr val="tx1">
                    <a:lumMod val="85000"/>
                    <a:lumOff val="15000"/>
                  </a:schemeClr>
                </a:solidFill>
                <a:latin typeface="Calibri" pitchFamily="34" charset="0"/>
              </a:rPr>
              <a:t>We will provide a forum for exchange of information and lessons learned.</a:t>
            </a:r>
          </a:p>
          <a:p>
            <a:pPr>
              <a:spcBef>
                <a:spcPts val="400"/>
              </a:spcBef>
            </a:pPr>
            <a:endParaRPr lang="en-US" sz="1200" dirty="0" smtClean="0">
              <a:solidFill>
                <a:schemeClr val="tx1">
                  <a:lumMod val="85000"/>
                  <a:lumOff val="15000"/>
                </a:schemeClr>
              </a:solidFill>
              <a:latin typeface="Calibri" pitchFamily="34" charset="0"/>
            </a:endParaRPr>
          </a:p>
          <a:p>
            <a:pPr>
              <a:spcBef>
                <a:spcPts val="400"/>
              </a:spcBef>
            </a:pPr>
            <a:r>
              <a:rPr lang="en-US" sz="1200" dirty="0" smtClean="0">
                <a:solidFill>
                  <a:schemeClr val="tx1">
                    <a:lumMod val="85000"/>
                    <a:lumOff val="15000"/>
                  </a:schemeClr>
                </a:solidFill>
                <a:latin typeface="Calibri" pitchFamily="34" charset="0"/>
              </a:rPr>
              <a:t>And we will also document and share experience among countries that are</a:t>
            </a:r>
            <a:r>
              <a:rPr lang="en-US" sz="1200" baseline="0" dirty="0" smtClean="0">
                <a:solidFill>
                  <a:schemeClr val="tx1">
                    <a:lumMod val="85000"/>
                    <a:lumOff val="15000"/>
                  </a:schemeClr>
                </a:solidFill>
                <a:latin typeface="Calibri" pitchFamily="34" charset="0"/>
              </a:rPr>
              <a:t> active on these issues.  </a:t>
            </a:r>
            <a:endParaRPr lang="en-US" sz="1200" dirty="0" smtClean="0">
              <a:solidFill>
                <a:schemeClr val="tx1">
                  <a:lumMod val="85000"/>
                  <a:lumOff val="15000"/>
                </a:schemeClr>
              </a:solidFill>
              <a:latin typeface="Calibri" pitchFamily="34" charset="0"/>
            </a:endParaRPr>
          </a:p>
          <a:p>
            <a:endParaRPr lang="en-US" sz="1200" dirty="0"/>
          </a:p>
        </p:txBody>
      </p:sp>
      <p:sp>
        <p:nvSpPr>
          <p:cNvPr id="4" name="Slide Number Placeholder 3"/>
          <p:cNvSpPr>
            <a:spLocks noGrp="1"/>
          </p:cNvSpPr>
          <p:nvPr>
            <p:ph type="sldNum" sz="quarter" idx="10"/>
          </p:nvPr>
        </p:nvSpPr>
        <p:spPr/>
        <p:txBody>
          <a:bodyPr/>
          <a:lstStyle/>
          <a:p>
            <a:fld id="{DC3F8B41-708B-1B48-A6A6-8E70369EED2F}" type="slidenum">
              <a:rPr lang="en-US" smtClean="0"/>
              <a:t>11</a:t>
            </a:fld>
            <a:endParaRPr lang="en-US"/>
          </a:p>
        </p:txBody>
      </p:sp>
    </p:spTree>
    <p:extLst>
      <p:ext uri="{BB962C8B-B14F-4D97-AF65-F5344CB8AC3E}">
        <p14:creationId xmlns:p14="http://schemas.microsoft.com/office/powerpoint/2010/main" val="14026288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very much for your attention.  I’d be happy to answer any quick questions now or to speak to you after the session.  </a:t>
            </a:r>
            <a:endParaRPr lang="en-US" dirty="0"/>
          </a:p>
        </p:txBody>
      </p:sp>
      <p:sp>
        <p:nvSpPr>
          <p:cNvPr id="4" name="Slide Number Placeholder 3"/>
          <p:cNvSpPr>
            <a:spLocks noGrp="1"/>
          </p:cNvSpPr>
          <p:nvPr>
            <p:ph type="sldNum" sz="quarter" idx="10"/>
          </p:nvPr>
        </p:nvSpPr>
        <p:spPr/>
        <p:txBody>
          <a:bodyPr/>
          <a:lstStyle/>
          <a:p>
            <a:fld id="{DC3F8B41-708B-1B48-A6A6-8E70369EED2F}" type="slidenum">
              <a:rPr lang="en-US" smtClean="0"/>
              <a:t>12</a:t>
            </a:fld>
            <a:endParaRPr lang="en-US"/>
          </a:p>
        </p:txBody>
      </p:sp>
    </p:spTree>
    <p:extLst>
      <p:ext uri="{BB962C8B-B14F-4D97-AF65-F5344CB8AC3E}">
        <p14:creationId xmlns:p14="http://schemas.microsoft.com/office/powerpoint/2010/main" val="33093055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14350" indent="-514350" algn="l">
              <a:buAutoNum type="arabicParenR"/>
            </a:pPr>
            <a:r>
              <a:rPr lang="en-US" sz="1200" dirty="0" smtClean="0">
                <a:solidFill>
                  <a:schemeClr val="tx1"/>
                </a:solidFill>
              </a:rPr>
              <a:t>Why is your country’s REDD+ Programme interested to assess tenure issues in the context of REDD+?</a:t>
            </a:r>
          </a:p>
          <a:p>
            <a:pPr algn="l"/>
            <a:endParaRPr lang="en-US" sz="1200" dirty="0" smtClean="0">
              <a:solidFill>
                <a:schemeClr val="tx1"/>
              </a:solidFill>
            </a:endParaRPr>
          </a:p>
          <a:p>
            <a:pPr marL="514350" indent="-514350" algn="l">
              <a:buAutoNum type="arabicParenR"/>
            </a:pPr>
            <a:r>
              <a:rPr lang="en-US" sz="1200" dirty="0" smtClean="0">
                <a:solidFill>
                  <a:schemeClr val="tx1"/>
                </a:solidFill>
              </a:rPr>
              <a:t>What challenges or obstacles do you foresee in addressing tenure issues?  </a:t>
            </a:r>
          </a:p>
          <a:p>
            <a:endParaRPr lang="en-US" dirty="0"/>
          </a:p>
        </p:txBody>
      </p:sp>
      <p:sp>
        <p:nvSpPr>
          <p:cNvPr id="4" name="Slide Number Placeholder 3"/>
          <p:cNvSpPr>
            <a:spLocks noGrp="1"/>
          </p:cNvSpPr>
          <p:nvPr>
            <p:ph type="sldNum" sz="quarter" idx="10"/>
          </p:nvPr>
        </p:nvSpPr>
        <p:spPr/>
        <p:txBody>
          <a:bodyPr/>
          <a:lstStyle/>
          <a:p>
            <a:fld id="{DC3F8B41-708B-1B48-A6A6-8E70369EED2F}" type="slidenum">
              <a:rPr lang="en-US" smtClean="0"/>
              <a:t>13</a:t>
            </a:fld>
            <a:endParaRPr lang="en-US"/>
          </a:p>
        </p:txBody>
      </p:sp>
    </p:spTree>
    <p:extLst>
      <p:ext uri="{BB962C8B-B14F-4D97-AF65-F5344CB8AC3E}">
        <p14:creationId xmlns:p14="http://schemas.microsoft.com/office/powerpoint/2010/main" val="1308706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05/11/2014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472442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05/11/2014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40573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05/11/2014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250567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05/11/2014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6149441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0"/>
            <a:ext cx="8229600" cy="38401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BB7F6A-2867-439C-9A4D-2FD0E495E445}" type="datetimeFigureOut">
              <a:rPr lang="en-US" smtClean="0"/>
              <a:pPr/>
              <a:t>05/11/2014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37113-2F3E-4400-9792-506CD95B94E0}" type="slidenum">
              <a:rPr lang="en-US" smtClean="0"/>
              <a:pPr/>
              <a:t>‹#›</a:t>
            </a:fld>
            <a:endParaRPr lang="en-US"/>
          </a:p>
        </p:txBody>
      </p:sp>
      <p:sp>
        <p:nvSpPr>
          <p:cNvPr id="16" name="Rectangle 15"/>
          <p:cNvSpPr/>
          <p:nvPr userDrawn="1"/>
        </p:nvSpPr>
        <p:spPr>
          <a:xfrm flipV="1">
            <a:off x="-10885" y="2"/>
            <a:ext cx="9154886"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61803" y="396240"/>
            <a:ext cx="1336057" cy="1005840"/>
          </a:xfrm>
          <a:prstGeom prst="rect">
            <a:avLst/>
          </a:prstGeom>
        </p:spPr>
      </p:pic>
      <p:sp>
        <p:nvSpPr>
          <p:cNvPr id="12" name="Rectangle 11"/>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08393568"/>
      </p:ext>
    </p:extLst>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05/11/2014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11" name="Rectangle 10"/>
          <p:cNvSpPr/>
          <p:nvPr userDrawn="1"/>
        </p:nvSpPr>
        <p:spPr>
          <a:xfrm flipV="1">
            <a:off x="0" y="2"/>
            <a:ext cx="91440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61803" y="396240"/>
            <a:ext cx="1214597" cy="914400"/>
          </a:xfrm>
          <a:prstGeom prst="rect">
            <a:avLst/>
          </a:prstGeom>
        </p:spPr>
      </p:pic>
    </p:spTree>
    <p:extLst>
      <p:ext uri="{BB962C8B-B14F-4D97-AF65-F5344CB8AC3E}">
        <p14:creationId xmlns:p14="http://schemas.microsoft.com/office/powerpoint/2010/main" val="1809860513"/>
      </p:ext>
    </p:extLst>
  </p:cSld>
  <p:clrMap bg1="lt1" tx1="dk1" bg2="lt2" tx2="dk2" accent1="accent1" accent2="accent2" accent3="accent3" accent4="accent4" accent5="accent5" accent6="accent6" hlink="hlink" folHlink="folHlink"/>
  <p:sldLayoutIdLst>
    <p:sldLayoutId id="2147483821" r:id="rId1"/>
    <p:sldLayoutId id="2147483823" r:id="rId2"/>
    <p:sldLayoutId id="2147483827"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fao.org/nr/tenure/voluntary-guidelines/e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www.un-redd.org/"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371600"/>
            <a:ext cx="9144000" cy="4572000"/>
          </a:xfrm>
        </p:spPr>
        <p:txBody>
          <a:bodyPr>
            <a:normAutofit lnSpcReduction="10000"/>
          </a:bodyPr>
          <a:lstStyle/>
          <a:p>
            <a:endParaRPr lang="en-US" sz="3600" b="1" u="sng" dirty="0" smtClean="0"/>
          </a:p>
          <a:p>
            <a:r>
              <a:rPr lang="en-US" sz="4400" b="1" dirty="0" smtClean="0">
                <a:solidFill>
                  <a:schemeClr val="tx1"/>
                </a:solidFill>
              </a:rPr>
              <a:t>Tenure and REDD+: </a:t>
            </a:r>
          </a:p>
          <a:p>
            <a:r>
              <a:rPr lang="en-US" sz="4400" b="1" dirty="0" smtClean="0">
                <a:solidFill>
                  <a:schemeClr val="tx1"/>
                </a:solidFill>
              </a:rPr>
              <a:t>Update and Key Messages</a:t>
            </a:r>
            <a:r>
              <a:rPr lang="en-US" sz="4400" dirty="0" smtClean="0">
                <a:solidFill>
                  <a:schemeClr val="tx1"/>
                </a:solidFill>
              </a:rPr>
              <a:t> </a:t>
            </a:r>
            <a:endParaRPr lang="en-US" sz="4400" b="1" u="sng" dirty="0" smtClean="0">
              <a:solidFill>
                <a:schemeClr val="tx1"/>
              </a:solidFill>
            </a:endParaRPr>
          </a:p>
          <a:p>
            <a:endParaRPr lang="en-US" sz="3600" b="1" dirty="0" smtClean="0">
              <a:solidFill>
                <a:schemeClr val="tx1"/>
              </a:solidFill>
            </a:endParaRPr>
          </a:p>
          <a:p>
            <a:r>
              <a:rPr lang="en-US" sz="2400" dirty="0" smtClean="0">
                <a:solidFill>
                  <a:schemeClr val="tx1"/>
                </a:solidFill>
              </a:rPr>
              <a:t>Information </a:t>
            </a:r>
            <a:r>
              <a:rPr lang="en-US" sz="2400" dirty="0">
                <a:solidFill>
                  <a:schemeClr val="tx1"/>
                </a:solidFill>
              </a:rPr>
              <a:t>and Knowledge Sharing Sessions</a:t>
            </a:r>
            <a:endParaRPr lang="en-GB" sz="2400" dirty="0">
              <a:solidFill>
                <a:schemeClr val="tx1"/>
              </a:solidFill>
            </a:endParaRPr>
          </a:p>
          <a:p>
            <a:r>
              <a:rPr lang="en-US" sz="2400" dirty="0" smtClean="0">
                <a:solidFill>
                  <a:schemeClr val="tx1"/>
                </a:solidFill>
              </a:rPr>
              <a:t>13</a:t>
            </a:r>
            <a:r>
              <a:rPr lang="en-US" sz="2400" baseline="30000" dirty="0" smtClean="0">
                <a:solidFill>
                  <a:schemeClr val="tx1"/>
                </a:solidFill>
              </a:rPr>
              <a:t>th</a:t>
            </a:r>
            <a:r>
              <a:rPr lang="en-US" sz="2400" dirty="0" smtClean="0">
                <a:solidFill>
                  <a:schemeClr val="tx1"/>
                </a:solidFill>
              </a:rPr>
              <a:t> Policy Board meeting</a:t>
            </a:r>
            <a:br>
              <a:rPr lang="en-US" sz="2400" dirty="0" smtClean="0">
                <a:solidFill>
                  <a:schemeClr val="tx1"/>
                </a:solidFill>
              </a:rPr>
            </a:br>
            <a:r>
              <a:rPr lang="en-US" sz="2400" dirty="0" smtClean="0">
                <a:solidFill>
                  <a:schemeClr val="tx1"/>
                </a:solidFill>
              </a:rPr>
              <a:t>Arusha, Tanzania</a:t>
            </a:r>
          </a:p>
          <a:p>
            <a:r>
              <a:rPr lang="en-US" sz="2400" dirty="0" smtClean="0">
                <a:solidFill>
                  <a:schemeClr val="tx1"/>
                </a:solidFill>
              </a:rPr>
              <a:t>5 November 2014</a:t>
            </a:r>
          </a:p>
          <a:p>
            <a:endParaRPr lang="en-US" dirty="0"/>
          </a:p>
        </p:txBody>
      </p:sp>
    </p:spTree>
    <p:extLst>
      <p:ext uri="{BB962C8B-B14F-4D97-AF65-F5344CB8AC3E}">
        <p14:creationId xmlns:p14="http://schemas.microsoft.com/office/powerpoint/2010/main" val="39403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81000" y="1676400"/>
            <a:ext cx="6096000" cy="4800600"/>
          </a:xfrm>
          <a:solidFill>
            <a:schemeClr val="bg1"/>
          </a:solidFill>
        </p:spPr>
        <p:txBody>
          <a:bodyPr>
            <a:normAutofit/>
          </a:bodyPr>
          <a:lstStyle/>
          <a:p>
            <a:r>
              <a:rPr lang="en-US" sz="2800" dirty="0" smtClean="0"/>
              <a:t>Cancun Agreements </a:t>
            </a:r>
          </a:p>
          <a:p>
            <a:r>
              <a:rPr lang="en-US" sz="2800" dirty="0" smtClean="0"/>
              <a:t>UN-REDD actions:</a:t>
            </a:r>
          </a:p>
          <a:p>
            <a:pPr lvl="1"/>
            <a:r>
              <a:rPr lang="en-US" dirty="0" smtClean="0"/>
              <a:t>Programme Strategy (Output 2.7)</a:t>
            </a:r>
          </a:p>
          <a:p>
            <a:pPr lvl="1"/>
            <a:r>
              <a:rPr lang="en-US" dirty="0" smtClean="0"/>
              <a:t>CNA</a:t>
            </a:r>
          </a:p>
          <a:p>
            <a:pPr lvl="1"/>
            <a:r>
              <a:rPr lang="en-US" dirty="0"/>
              <a:t>Policy brief and assessment</a:t>
            </a:r>
          </a:p>
          <a:p>
            <a:pPr lvl="1"/>
            <a:r>
              <a:rPr lang="en-US" dirty="0"/>
              <a:t>Expert meeting</a:t>
            </a:r>
          </a:p>
          <a:p>
            <a:pPr lvl="1"/>
            <a:r>
              <a:rPr lang="en-US" dirty="0" smtClean="0"/>
              <a:t>External Evaluation</a:t>
            </a:r>
          </a:p>
          <a:p>
            <a:pPr lvl="1"/>
            <a:r>
              <a:rPr lang="en-US" dirty="0" smtClean="0"/>
              <a:t>Resources</a:t>
            </a:r>
          </a:p>
          <a:p>
            <a:pPr lvl="1"/>
            <a:r>
              <a:rPr lang="en-US" dirty="0" smtClean="0"/>
              <a:t>New staff</a:t>
            </a:r>
          </a:p>
          <a:p>
            <a:pPr marL="0" indent="0">
              <a:buNone/>
            </a:pPr>
            <a:endParaRPr lang="en-US" dirty="0" smtClean="0"/>
          </a:p>
          <a:p>
            <a:endParaRPr lang="en-US" dirty="0"/>
          </a:p>
        </p:txBody>
      </p:sp>
      <p:pic>
        <p:nvPicPr>
          <p:cNvPr id="2" name="Picture 1" descr="tenure photo.jpg"/>
          <p:cNvPicPr>
            <a:picLocks noChangeAspect="1"/>
          </p:cNvPicPr>
          <p:nvPr/>
        </p:nvPicPr>
        <p:blipFill rotWithShape="1">
          <a:blip r:embed="rId3">
            <a:extLst>
              <a:ext uri="{28A0092B-C50C-407E-A947-70E740481C1C}">
                <a14:useLocalDpi xmlns:a14="http://schemas.microsoft.com/office/drawing/2010/main" val="0"/>
              </a:ext>
            </a:extLst>
          </a:blip>
          <a:srcRect l="38127" r="27595"/>
          <a:stretch/>
        </p:blipFill>
        <p:spPr>
          <a:xfrm>
            <a:off x="6068998" y="1219200"/>
            <a:ext cx="2922602" cy="5257800"/>
          </a:xfrm>
          <a:prstGeom prst="rect">
            <a:avLst/>
          </a:prstGeom>
        </p:spPr>
      </p:pic>
      <p:sp>
        <p:nvSpPr>
          <p:cNvPr id="4" name="Title 3"/>
          <p:cNvSpPr>
            <a:spLocks noGrp="1"/>
          </p:cNvSpPr>
          <p:nvPr>
            <p:ph type="title"/>
          </p:nvPr>
        </p:nvSpPr>
        <p:spPr/>
        <p:txBody>
          <a:bodyPr/>
          <a:lstStyle/>
          <a:p>
            <a:r>
              <a:rPr lang="en-US" b="1" dirty="0" smtClean="0"/>
              <a:t>Review</a:t>
            </a:r>
            <a:endParaRPr lang="en-US" b="1" dirty="0"/>
          </a:p>
        </p:txBody>
      </p:sp>
    </p:spTree>
    <p:extLst>
      <p:ext uri="{BB962C8B-B14F-4D97-AF65-F5344CB8AC3E}">
        <p14:creationId xmlns:p14="http://schemas.microsoft.com/office/powerpoint/2010/main" val="9878647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457200"/>
            <a:ext cx="8305800" cy="960438"/>
          </a:xfrm>
        </p:spPr>
        <p:txBody>
          <a:bodyPr>
            <a:normAutofit/>
          </a:bodyPr>
          <a:lstStyle/>
          <a:p>
            <a:r>
              <a:rPr lang="en-US" b="1" dirty="0" smtClean="0"/>
              <a:t>Key Points</a:t>
            </a:r>
            <a:endParaRPr lang="en-US" b="1" dirty="0"/>
          </a:p>
        </p:txBody>
      </p:sp>
      <p:sp>
        <p:nvSpPr>
          <p:cNvPr id="6" name="Content Placeholder 2"/>
          <p:cNvSpPr>
            <a:spLocks noGrp="1"/>
          </p:cNvSpPr>
          <p:nvPr>
            <p:ph idx="1"/>
          </p:nvPr>
        </p:nvSpPr>
        <p:spPr/>
        <p:txBody>
          <a:bodyPr>
            <a:noAutofit/>
          </a:bodyPr>
          <a:lstStyle/>
          <a:p>
            <a:r>
              <a:rPr lang="en-GB" sz="2800" dirty="0" smtClean="0"/>
              <a:t>Clear and secure tenure:  </a:t>
            </a:r>
          </a:p>
          <a:p>
            <a:pPr lvl="1"/>
            <a:r>
              <a:rPr lang="en-GB" dirty="0" smtClean="0"/>
              <a:t>Is a </a:t>
            </a:r>
            <a:r>
              <a:rPr lang="en-GB" dirty="0"/>
              <a:t>key element for </a:t>
            </a:r>
            <a:r>
              <a:rPr lang="en-GB" b="1" dirty="0" smtClean="0"/>
              <a:t>SFM</a:t>
            </a:r>
            <a:r>
              <a:rPr lang="en-GB" dirty="0" smtClean="0"/>
              <a:t> </a:t>
            </a:r>
            <a:r>
              <a:rPr lang="en-GB" dirty="0"/>
              <a:t>and </a:t>
            </a:r>
            <a:r>
              <a:rPr lang="en-GB" dirty="0" smtClean="0"/>
              <a:t>control of drivers</a:t>
            </a:r>
            <a:endParaRPr lang="en-GB" dirty="0"/>
          </a:p>
          <a:p>
            <a:pPr lvl="1"/>
            <a:r>
              <a:rPr lang="en-GB" dirty="0" smtClean="0"/>
              <a:t>provides </a:t>
            </a:r>
            <a:r>
              <a:rPr lang="en-GB" dirty="0"/>
              <a:t>a sense of </a:t>
            </a:r>
            <a:r>
              <a:rPr lang="en-GB" b="1" dirty="0"/>
              <a:t>ownership and motivation </a:t>
            </a:r>
            <a:r>
              <a:rPr lang="en-GB" dirty="0"/>
              <a:t>to </a:t>
            </a:r>
            <a:r>
              <a:rPr lang="en-GB" dirty="0" smtClean="0"/>
              <a:t>manage forests sustainably</a:t>
            </a:r>
          </a:p>
          <a:p>
            <a:pPr marL="457200" lvl="1" indent="0">
              <a:buNone/>
            </a:pPr>
            <a:endParaRPr lang="en-US" dirty="0"/>
          </a:p>
          <a:p>
            <a:r>
              <a:rPr lang="en-GB" sz="2800" dirty="0" smtClean="0"/>
              <a:t>Recognizing </a:t>
            </a:r>
            <a:r>
              <a:rPr lang="en-GB" sz="2800" b="1" dirty="0"/>
              <a:t>customary tenure rights </a:t>
            </a:r>
            <a:r>
              <a:rPr lang="en-GB" sz="2800" dirty="0"/>
              <a:t>of </a:t>
            </a:r>
            <a:r>
              <a:rPr lang="en-GB" sz="2800" dirty="0" smtClean="0"/>
              <a:t>communities </a:t>
            </a:r>
            <a:r>
              <a:rPr lang="en-GB" sz="2800" dirty="0"/>
              <a:t>and </a:t>
            </a:r>
            <a:r>
              <a:rPr lang="en-GB" sz="2800" dirty="0" smtClean="0"/>
              <a:t>IPs is important for effective and </a:t>
            </a:r>
            <a:r>
              <a:rPr lang="en-GB" sz="2800" b="1" dirty="0"/>
              <a:t>equitable </a:t>
            </a:r>
            <a:r>
              <a:rPr lang="en-GB" sz="2800" dirty="0"/>
              <a:t>implementation of REDD+</a:t>
            </a:r>
            <a:r>
              <a:rPr lang="en-GB" sz="2800" dirty="0" smtClean="0"/>
              <a:t>.</a:t>
            </a:r>
            <a:endParaRPr lang="en-US" sz="2800" dirty="0"/>
          </a:p>
        </p:txBody>
      </p:sp>
    </p:spTree>
    <p:extLst>
      <p:ext uri="{BB962C8B-B14F-4D97-AF65-F5344CB8AC3E}">
        <p14:creationId xmlns:p14="http://schemas.microsoft.com/office/powerpoint/2010/main" val="29195236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457200"/>
            <a:ext cx="8153400" cy="960438"/>
          </a:xfrm>
        </p:spPr>
        <p:txBody>
          <a:bodyPr>
            <a:normAutofit/>
          </a:bodyPr>
          <a:lstStyle/>
          <a:p>
            <a:r>
              <a:rPr lang="en-US" b="1" dirty="0" smtClean="0"/>
              <a:t>Key Points</a:t>
            </a:r>
            <a:endParaRPr lang="en-US" b="1" dirty="0"/>
          </a:p>
        </p:txBody>
      </p:sp>
      <p:sp>
        <p:nvSpPr>
          <p:cNvPr id="6" name="Content Placeholder 2"/>
          <p:cNvSpPr>
            <a:spLocks noGrp="1"/>
          </p:cNvSpPr>
          <p:nvPr>
            <p:ph idx="1"/>
          </p:nvPr>
        </p:nvSpPr>
        <p:spPr>
          <a:xfrm>
            <a:off x="457200" y="1295400"/>
            <a:ext cx="8229600" cy="4144963"/>
          </a:xfrm>
        </p:spPr>
        <p:txBody>
          <a:bodyPr>
            <a:noAutofit/>
          </a:bodyPr>
          <a:lstStyle/>
          <a:p>
            <a:r>
              <a:rPr lang="en-GB" sz="2600" dirty="0"/>
              <a:t>T</a:t>
            </a:r>
            <a:r>
              <a:rPr lang="en-GB" sz="2600" dirty="0" smtClean="0"/>
              <a:t>enure </a:t>
            </a:r>
            <a:r>
              <a:rPr lang="en-GB" sz="2600" dirty="0"/>
              <a:t>clarity </a:t>
            </a:r>
            <a:r>
              <a:rPr lang="en-GB" sz="2600" dirty="0" smtClean="0"/>
              <a:t>increases the</a:t>
            </a:r>
            <a:r>
              <a:rPr lang="en-GB" sz="2600" b="1" dirty="0" smtClean="0"/>
              <a:t> legitimacy </a:t>
            </a:r>
            <a:r>
              <a:rPr lang="en-GB" sz="2600" dirty="0" smtClean="0"/>
              <a:t>of the role and responsibility of communities in sustainable management of forests. </a:t>
            </a:r>
          </a:p>
          <a:p>
            <a:r>
              <a:rPr lang="en-GB" sz="2600" dirty="0"/>
              <a:t>E</a:t>
            </a:r>
            <a:r>
              <a:rPr lang="en-GB" sz="2600" dirty="0" smtClean="0"/>
              <a:t>asier </a:t>
            </a:r>
            <a:r>
              <a:rPr lang="en-GB" sz="2600" dirty="0"/>
              <a:t>for governments </a:t>
            </a:r>
            <a:r>
              <a:rPr lang="en-GB" sz="2600" b="1" dirty="0"/>
              <a:t>to </a:t>
            </a:r>
            <a:r>
              <a:rPr lang="en-GB" sz="2600" b="1" dirty="0" smtClean="0"/>
              <a:t>engage and reward </a:t>
            </a:r>
            <a:r>
              <a:rPr lang="en-GB" sz="2600" dirty="0" smtClean="0"/>
              <a:t>communities for work on the ground.  </a:t>
            </a:r>
          </a:p>
          <a:p>
            <a:pPr lvl="0"/>
            <a:r>
              <a:rPr lang="en-GB" sz="2600" dirty="0" smtClean="0"/>
              <a:t>Regardless </a:t>
            </a:r>
            <a:r>
              <a:rPr lang="en-GB" sz="2600" dirty="0"/>
              <a:t>of how REDD+ evolves, </a:t>
            </a:r>
            <a:r>
              <a:rPr lang="en-GB" sz="2600" dirty="0" smtClean="0"/>
              <a:t>investment in </a:t>
            </a:r>
            <a:r>
              <a:rPr lang="en-GB" sz="2600" dirty="0"/>
              <a:t>tenure </a:t>
            </a:r>
            <a:r>
              <a:rPr lang="en-GB" sz="2600" dirty="0" smtClean="0"/>
              <a:t>is </a:t>
            </a:r>
            <a:r>
              <a:rPr lang="en-GB" sz="2600" b="1" dirty="0" smtClean="0"/>
              <a:t>beneficial</a:t>
            </a:r>
            <a:r>
              <a:rPr lang="en-GB" sz="2600" dirty="0" smtClean="0"/>
              <a:t>. </a:t>
            </a:r>
            <a:endParaRPr lang="en-US" sz="2600" dirty="0"/>
          </a:p>
        </p:txBody>
      </p:sp>
      <p:pic>
        <p:nvPicPr>
          <p:cNvPr id="2" name="Picture 1" descr="Bak Nim village 001 copy.jpg"/>
          <p:cNvPicPr>
            <a:picLocks noChangeAspect="1"/>
          </p:cNvPicPr>
          <p:nvPr/>
        </p:nvPicPr>
        <p:blipFill rotWithShape="1">
          <a:blip r:embed="rId3" cstate="print">
            <a:extLst>
              <a:ext uri="{28A0092B-C50C-407E-A947-70E740481C1C}">
                <a14:useLocalDpi xmlns:a14="http://schemas.microsoft.com/office/drawing/2010/main" val="0"/>
              </a:ext>
            </a:extLst>
          </a:blip>
          <a:srcRect t="42865" b="22385"/>
          <a:stretch/>
        </p:blipFill>
        <p:spPr>
          <a:xfrm>
            <a:off x="0" y="4474879"/>
            <a:ext cx="9144000" cy="2383121"/>
          </a:xfrm>
          <a:prstGeom prst="rect">
            <a:avLst/>
          </a:prstGeom>
        </p:spPr>
      </p:pic>
    </p:spTree>
    <p:extLst>
      <p:ext uri="{BB962C8B-B14F-4D97-AF65-F5344CB8AC3E}">
        <p14:creationId xmlns:p14="http://schemas.microsoft.com/office/powerpoint/2010/main" val="1586063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457200"/>
            <a:ext cx="8153400" cy="960438"/>
          </a:xfrm>
        </p:spPr>
        <p:txBody>
          <a:bodyPr>
            <a:normAutofit/>
          </a:bodyPr>
          <a:lstStyle/>
          <a:p>
            <a:r>
              <a:rPr lang="en-US" b="1" dirty="0" smtClean="0"/>
              <a:t>Opportunity of REDD+</a:t>
            </a:r>
            <a:endParaRPr lang="en-US" b="1" dirty="0"/>
          </a:p>
        </p:txBody>
      </p:sp>
      <p:sp>
        <p:nvSpPr>
          <p:cNvPr id="6" name="Content Placeholder 2"/>
          <p:cNvSpPr>
            <a:spLocks noGrp="1"/>
          </p:cNvSpPr>
          <p:nvPr>
            <p:ph idx="1"/>
          </p:nvPr>
        </p:nvSpPr>
        <p:spPr>
          <a:xfrm>
            <a:off x="304800" y="2133600"/>
            <a:ext cx="8839200" cy="3992563"/>
          </a:xfrm>
        </p:spPr>
        <p:txBody>
          <a:bodyPr>
            <a:noAutofit/>
          </a:bodyPr>
          <a:lstStyle/>
          <a:p>
            <a:pPr marL="0" lvl="0" indent="0">
              <a:buNone/>
            </a:pPr>
            <a:r>
              <a:rPr lang="en-GB" sz="2800" dirty="0" smtClean="0"/>
              <a:t>REDD+: </a:t>
            </a:r>
          </a:p>
          <a:p>
            <a:pPr lvl="0"/>
            <a:r>
              <a:rPr lang="en-GB" sz="2800" dirty="0" smtClean="0"/>
              <a:t>encourages </a:t>
            </a:r>
            <a:r>
              <a:rPr lang="en-GB" sz="2800" b="1" dirty="0"/>
              <a:t>dialogue</a:t>
            </a:r>
            <a:r>
              <a:rPr lang="en-GB" sz="2800" dirty="0"/>
              <a:t> to develop and implement </a:t>
            </a:r>
            <a:r>
              <a:rPr lang="en-GB" sz="2800" dirty="0" smtClean="0"/>
              <a:t>tenure strategies.</a:t>
            </a:r>
          </a:p>
          <a:p>
            <a:pPr lvl="0"/>
            <a:r>
              <a:rPr lang="en-GB" sz="2800" dirty="0"/>
              <a:t>b</a:t>
            </a:r>
            <a:r>
              <a:rPr lang="en-GB" sz="2800" dirty="0" smtClean="0"/>
              <a:t>rings </a:t>
            </a:r>
            <a:r>
              <a:rPr lang="en-GB" sz="2800" dirty="0"/>
              <a:t>additional </a:t>
            </a:r>
            <a:r>
              <a:rPr lang="en-GB" sz="2800" b="1" dirty="0"/>
              <a:t>resources</a:t>
            </a:r>
            <a:r>
              <a:rPr lang="en-GB" sz="2800" dirty="0"/>
              <a:t> and attention to tenure </a:t>
            </a:r>
            <a:r>
              <a:rPr lang="en-GB" sz="2800" dirty="0" smtClean="0"/>
              <a:t>issues</a:t>
            </a:r>
            <a:endParaRPr lang="en-GB" sz="2800" dirty="0"/>
          </a:p>
          <a:p>
            <a:pPr lvl="0"/>
            <a:r>
              <a:rPr lang="en-GB" sz="2800" b="1" dirty="0"/>
              <a:t>s</a:t>
            </a:r>
            <a:r>
              <a:rPr lang="en-GB" sz="2800" b="1" dirty="0" smtClean="0"/>
              <a:t>timulates</a:t>
            </a:r>
            <a:r>
              <a:rPr lang="en-GB" sz="2800" dirty="0" smtClean="0"/>
              <a:t> the </a:t>
            </a:r>
            <a:r>
              <a:rPr lang="en-GB" sz="2800" dirty="0"/>
              <a:t>process of tenure </a:t>
            </a:r>
            <a:r>
              <a:rPr lang="en-GB" sz="2800" dirty="0" smtClean="0"/>
              <a:t>recognition</a:t>
            </a:r>
          </a:p>
          <a:p>
            <a:pPr marL="0" lvl="0" indent="0">
              <a:buNone/>
            </a:pPr>
            <a:endParaRPr lang="en-GB" sz="2800" dirty="0" smtClean="0"/>
          </a:p>
        </p:txBody>
      </p:sp>
    </p:spTree>
    <p:extLst>
      <p:ext uri="{BB962C8B-B14F-4D97-AF65-F5344CB8AC3E}">
        <p14:creationId xmlns:p14="http://schemas.microsoft.com/office/powerpoint/2010/main" val="29630927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 y="457200"/>
            <a:ext cx="8153400" cy="960438"/>
          </a:xfrm>
        </p:spPr>
        <p:txBody>
          <a:bodyPr>
            <a:normAutofit/>
          </a:bodyPr>
          <a:lstStyle/>
          <a:p>
            <a:r>
              <a:rPr lang="en-US" b="1" dirty="0" smtClean="0"/>
              <a:t>VGGT</a:t>
            </a:r>
            <a:endParaRPr lang="en-US" b="1" dirty="0"/>
          </a:p>
        </p:txBody>
      </p:sp>
      <p:sp>
        <p:nvSpPr>
          <p:cNvPr id="6" name="Content Placeholder 2"/>
          <p:cNvSpPr>
            <a:spLocks noGrp="1"/>
          </p:cNvSpPr>
          <p:nvPr>
            <p:ph idx="1"/>
          </p:nvPr>
        </p:nvSpPr>
        <p:spPr>
          <a:xfrm>
            <a:off x="304800" y="1600200"/>
            <a:ext cx="5334000" cy="4525963"/>
          </a:xfrm>
        </p:spPr>
        <p:txBody>
          <a:bodyPr>
            <a:noAutofit/>
          </a:bodyPr>
          <a:lstStyle/>
          <a:p>
            <a:pPr marL="0" lvl="0" indent="0">
              <a:buNone/>
            </a:pPr>
            <a:endParaRPr lang="en-GB" sz="2800" dirty="0" smtClean="0"/>
          </a:p>
          <a:p>
            <a:pPr marL="0" lvl="0" indent="0">
              <a:buNone/>
            </a:pPr>
            <a:endParaRPr lang="en-GB" sz="2800" dirty="0" smtClean="0"/>
          </a:p>
          <a:p>
            <a:pPr lvl="0"/>
            <a:r>
              <a:rPr lang="en-GB" sz="2800" u="sng" dirty="0" smtClean="0">
                <a:solidFill>
                  <a:schemeClr val="accent3">
                    <a:lumMod val="60000"/>
                    <a:lumOff val="40000"/>
                  </a:schemeClr>
                </a:solidFill>
                <a:hlinkClick r:id="rId3"/>
              </a:rPr>
              <a:t>The </a:t>
            </a:r>
            <a:r>
              <a:rPr lang="en-GB" sz="2800" u="sng" dirty="0">
                <a:solidFill>
                  <a:schemeClr val="accent3">
                    <a:lumMod val="60000"/>
                    <a:lumOff val="40000"/>
                  </a:schemeClr>
                </a:solidFill>
                <a:hlinkClick r:id="rId3"/>
              </a:rPr>
              <a:t>Voluntary Guidelines on the Responsible Governance of Tenure (VGGT)</a:t>
            </a:r>
            <a:r>
              <a:rPr lang="en-GB" sz="2800" dirty="0">
                <a:solidFill>
                  <a:schemeClr val="accent3">
                    <a:lumMod val="60000"/>
                    <a:lumOff val="40000"/>
                  </a:schemeClr>
                </a:solidFill>
              </a:rPr>
              <a:t> </a:t>
            </a:r>
            <a:r>
              <a:rPr lang="en-GB" sz="2800" dirty="0"/>
              <a:t>provide useful principles </a:t>
            </a:r>
            <a:r>
              <a:rPr lang="en-GB" sz="2800" dirty="0" smtClean="0"/>
              <a:t>in </a:t>
            </a:r>
            <a:r>
              <a:rPr lang="en-GB" sz="2800" dirty="0"/>
              <a:t>process.  </a:t>
            </a:r>
            <a:endParaRPr lang="en-US" sz="2800" dirty="0"/>
          </a:p>
        </p:txBody>
      </p:sp>
      <p:pic>
        <p:nvPicPr>
          <p:cNvPr id="5" name="Picture 2" descr="C:\Users\feliziani\Desktop\David PPTs\VG-(Low)--3D-Right-(En)-Trasparent-Outline.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19" r="27855" b="9910"/>
          <a:stretch/>
        </p:blipFill>
        <p:spPr bwMode="auto">
          <a:xfrm>
            <a:off x="5562600" y="1219200"/>
            <a:ext cx="3352800" cy="5467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09152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990600" y="457200"/>
            <a:ext cx="8229600" cy="960438"/>
          </a:xfrm>
        </p:spPr>
        <p:txBody>
          <a:bodyPr/>
          <a:lstStyle/>
          <a:p>
            <a:r>
              <a:rPr lang="en-US" b="1" dirty="0" smtClean="0"/>
              <a:t>Principles of VGGT</a:t>
            </a:r>
            <a:endParaRPr lang="en-US" b="1" dirty="0"/>
          </a:p>
        </p:txBody>
      </p:sp>
      <p:sp>
        <p:nvSpPr>
          <p:cNvPr id="7" name="Content Placeholder 2"/>
          <p:cNvSpPr>
            <a:spLocks noGrp="1"/>
          </p:cNvSpPr>
          <p:nvPr>
            <p:ph idx="1"/>
          </p:nvPr>
        </p:nvSpPr>
        <p:spPr>
          <a:xfrm>
            <a:off x="228600" y="1371600"/>
            <a:ext cx="8763000" cy="5334000"/>
          </a:xfrm>
        </p:spPr>
        <p:txBody>
          <a:bodyPr>
            <a:normAutofit lnSpcReduction="10000"/>
          </a:bodyPr>
          <a:lstStyle/>
          <a:p>
            <a:pPr>
              <a:buNone/>
            </a:pPr>
            <a:r>
              <a:rPr lang="en-US" b="1" dirty="0" smtClean="0">
                <a:ln>
                  <a:solidFill>
                    <a:schemeClr val="tx1">
                      <a:alpha val="97000"/>
                    </a:schemeClr>
                  </a:solidFill>
                </a:ln>
                <a:solidFill>
                  <a:schemeClr val="accent4">
                    <a:lumMod val="75000"/>
                  </a:schemeClr>
                </a:solidFill>
              </a:rPr>
              <a:t>Human dignity</a:t>
            </a:r>
          </a:p>
          <a:p>
            <a:pPr algn="ctr">
              <a:buNone/>
            </a:pPr>
            <a:r>
              <a:rPr lang="en-US" b="1" dirty="0" smtClean="0">
                <a:ln>
                  <a:solidFill>
                    <a:schemeClr val="tx1">
                      <a:alpha val="97000"/>
                    </a:schemeClr>
                  </a:solidFill>
                </a:ln>
                <a:solidFill>
                  <a:schemeClr val="accent3">
                    <a:lumMod val="75000"/>
                  </a:schemeClr>
                </a:solidFill>
              </a:rPr>
              <a:t>Non-discrimination</a:t>
            </a:r>
          </a:p>
          <a:p>
            <a:pPr>
              <a:buNone/>
            </a:pPr>
            <a:r>
              <a:rPr lang="en-US" b="1" dirty="0" smtClean="0">
                <a:ln>
                  <a:solidFill>
                    <a:schemeClr val="tx1">
                      <a:alpha val="97000"/>
                    </a:schemeClr>
                  </a:solidFill>
                </a:ln>
                <a:solidFill>
                  <a:schemeClr val="accent6">
                    <a:lumMod val="75000"/>
                  </a:schemeClr>
                </a:solidFill>
              </a:rPr>
              <a:t> Equity and justice                                  </a:t>
            </a:r>
            <a:r>
              <a:rPr lang="en-US" b="1" dirty="0" smtClean="0">
                <a:ln>
                  <a:solidFill>
                    <a:schemeClr val="tx1">
                      <a:alpha val="97000"/>
                    </a:schemeClr>
                  </a:solidFill>
                </a:ln>
                <a:solidFill>
                  <a:srgbClr val="FF0000"/>
                </a:solidFill>
              </a:rPr>
              <a:t>Gender equality</a:t>
            </a:r>
          </a:p>
          <a:p>
            <a:pPr algn="ctr">
              <a:buNone/>
            </a:pPr>
            <a:r>
              <a:rPr lang="en-US" b="1" dirty="0" smtClean="0">
                <a:ln>
                  <a:solidFill>
                    <a:schemeClr val="tx1">
                      <a:alpha val="97000"/>
                    </a:schemeClr>
                  </a:solidFill>
                </a:ln>
                <a:solidFill>
                  <a:srgbClr val="FF0000"/>
                </a:solidFill>
              </a:rPr>
              <a:t>                                  </a:t>
            </a:r>
          </a:p>
          <a:p>
            <a:pPr>
              <a:buNone/>
            </a:pPr>
            <a:r>
              <a:rPr lang="en-US" b="1" dirty="0" smtClean="0">
                <a:ln>
                  <a:solidFill>
                    <a:schemeClr val="tx1">
                      <a:alpha val="97000"/>
                    </a:schemeClr>
                  </a:solidFill>
                </a:ln>
                <a:solidFill>
                  <a:schemeClr val="accent4">
                    <a:lumMod val="60000"/>
                    <a:lumOff val="40000"/>
                  </a:schemeClr>
                </a:solidFill>
              </a:rPr>
              <a:t>                             </a:t>
            </a:r>
            <a:r>
              <a:rPr lang="vi-VN" b="1" dirty="0" smtClean="0">
                <a:ln>
                  <a:solidFill>
                    <a:schemeClr val="tx1">
                      <a:alpha val="97000"/>
                    </a:schemeClr>
                  </a:solidFill>
                </a:ln>
                <a:solidFill>
                  <a:schemeClr val="accent4">
                    <a:lumMod val="60000"/>
                    <a:lumOff val="40000"/>
                  </a:schemeClr>
                </a:solidFill>
              </a:rPr>
              <a:t>Holistic &amp; sustainable approach</a:t>
            </a:r>
            <a:r>
              <a:rPr lang="vi-VN" b="1" dirty="0" smtClean="0">
                <a:ln>
                  <a:solidFill>
                    <a:schemeClr val="tx1">
                      <a:alpha val="97000"/>
                    </a:schemeClr>
                  </a:solidFill>
                </a:ln>
              </a:rPr>
              <a:t/>
            </a:r>
            <a:br>
              <a:rPr lang="vi-VN" b="1" dirty="0" smtClean="0">
                <a:ln>
                  <a:solidFill>
                    <a:schemeClr val="tx1">
                      <a:alpha val="97000"/>
                    </a:schemeClr>
                  </a:solidFill>
                </a:ln>
              </a:rPr>
            </a:br>
            <a:r>
              <a:rPr lang="en-US" b="1" dirty="0" smtClean="0">
                <a:ln>
                  <a:solidFill>
                    <a:schemeClr val="tx1">
                      <a:alpha val="97000"/>
                    </a:schemeClr>
                  </a:solidFill>
                </a:ln>
              </a:rPr>
              <a:t> Transparency</a:t>
            </a:r>
          </a:p>
          <a:p>
            <a:pPr>
              <a:buNone/>
            </a:pPr>
            <a:r>
              <a:rPr lang="en-US" b="1" dirty="0" smtClean="0">
                <a:ln>
                  <a:solidFill>
                    <a:schemeClr val="tx1">
                      <a:alpha val="97000"/>
                    </a:schemeClr>
                  </a:solidFill>
                </a:ln>
                <a:solidFill>
                  <a:schemeClr val="bg2">
                    <a:lumMod val="50000"/>
                  </a:schemeClr>
                </a:solidFill>
              </a:rPr>
              <a:t>				Consultation &amp; participation  </a:t>
            </a:r>
            <a:r>
              <a:rPr lang="en-US" b="1" dirty="0" smtClean="0">
                <a:ln>
                  <a:solidFill>
                    <a:schemeClr val="tx1">
                      <a:alpha val="97000"/>
                    </a:schemeClr>
                  </a:solidFill>
                </a:ln>
                <a:solidFill>
                  <a:srgbClr val="0000FF"/>
                </a:solidFill>
              </a:rPr>
              <a:t>Accountability   </a:t>
            </a:r>
            <a:r>
              <a:rPr lang="en-US" b="1" dirty="0" smtClean="0">
                <a:ln>
                  <a:solidFill>
                    <a:schemeClr val="tx1">
                      <a:alpha val="97000"/>
                    </a:schemeClr>
                  </a:solidFill>
                </a:ln>
                <a:solidFill>
                  <a:schemeClr val="tx2">
                    <a:lumMod val="60000"/>
                    <a:lumOff val="40000"/>
                  </a:schemeClr>
                </a:solidFill>
              </a:rPr>
              <a:t>                     </a:t>
            </a:r>
          </a:p>
          <a:p>
            <a:pPr algn="ctr">
              <a:buNone/>
            </a:pPr>
            <a:r>
              <a:rPr lang="en-US" b="1" dirty="0" smtClean="0">
                <a:ln>
                  <a:solidFill>
                    <a:schemeClr val="tx1">
                      <a:alpha val="97000"/>
                    </a:schemeClr>
                  </a:solidFill>
                </a:ln>
                <a:solidFill>
                  <a:schemeClr val="accent2">
                    <a:lumMod val="75000"/>
                  </a:schemeClr>
                </a:solidFill>
              </a:rPr>
              <a:t>Rule of law</a:t>
            </a:r>
          </a:p>
          <a:p>
            <a:pPr algn="ctr">
              <a:buNone/>
            </a:pPr>
            <a:endParaRPr lang="en-US" b="1" dirty="0" smtClean="0">
              <a:ln>
                <a:solidFill>
                  <a:schemeClr val="tx1">
                    <a:alpha val="97000"/>
                  </a:schemeClr>
                </a:solidFill>
              </a:ln>
              <a:solidFill>
                <a:schemeClr val="bg1">
                  <a:lumMod val="65000"/>
                </a:schemeClr>
              </a:solidFill>
            </a:endParaRPr>
          </a:p>
          <a:p>
            <a:pPr algn="ctr">
              <a:buNone/>
            </a:pPr>
            <a:r>
              <a:rPr lang="en-US" b="1" dirty="0" smtClean="0">
                <a:ln>
                  <a:solidFill>
                    <a:schemeClr val="tx1">
                      <a:alpha val="97000"/>
                    </a:schemeClr>
                  </a:solidFill>
                </a:ln>
                <a:solidFill>
                  <a:schemeClr val="bg1">
                    <a:lumMod val="65000"/>
                  </a:schemeClr>
                </a:solidFill>
              </a:rPr>
              <a:t>										Continuous improvement</a:t>
            </a:r>
            <a:endParaRPr lang="en-US" b="1" dirty="0">
              <a:ln>
                <a:solidFill>
                  <a:schemeClr val="tx1">
                    <a:alpha val="97000"/>
                  </a:schemeClr>
                </a:solidFill>
              </a:ln>
              <a:solidFill>
                <a:schemeClr val="bg1">
                  <a:lumMod val="65000"/>
                </a:schemeClr>
              </a:solidFill>
            </a:endParaRPr>
          </a:p>
        </p:txBody>
      </p:sp>
    </p:spTree>
    <p:extLst>
      <p:ext uri="{BB962C8B-B14F-4D97-AF65-F5344CB8AC3E}">
        <p14:creationId xmlns:p14="http://schemas.microsoft.com/office/powerpoint/2010/main" val="6508074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Footer Placeholder 3"/>
          <p:cNvSpPr>
            <a:spLocks noGrp="1"/>
          </p:cNvSpPr>
          <p:nvPr>
            <p:ph type="ftr" sz="quarter" idx="10"/>
          </p:nvPr>
        </p:nvSpPr>
        <p:spPr>
          <a:xfrm>
            <a:off x="457200" y="6051550"/>
            <a:ext cx="2133600" cy="365125"/>
          </a:xfrm>
          <a:noFill/>
          <a:effectLst/>
        </p:spPr>
        <p:txBody>
          <a:bodyPr/>
          <a:lstStyle/>
          <a:p>
            <a:fld id="{3D7359D0-171D-4024-BD85-573CC93F7720}" type="slidenum">
              <a:rPr lang="en-US" smtClean="0"/>
              <a:pPr/>
              <a:t>8</a:t>
            </a:fld>
            <a:r>
              <a:rPr lang="en-US" dirty="0" smtClean="0"/>
              <a:t> </a:t>
            </a:r>
            <a:r>
              <a:rPr lang="en-GB" dirty="0" smtClean="0"/>
              <a:t> </a:t>
            </a:r>
          </a:p>
        </p:txBody>
      </p:sp>
      <p:sp>
        <p:nvSpPr>
          <p:cNvPr id="7" name="Title 11"/>
          <p:cNvSpPr>
            <a:spLocks noGrp="1"/>
          </p:cNvSpPr>
          <p:nvPr>
            <p:ph type="title"/>
          </p:nvPr>
        </p:nvSpPr>
        <p:spPr>
          <a:xfrm>
            <a:off x="722313" y="4102100"/>
            <a:ext cx="7772400" cy="1362075"/>
          </a:xfrm>
          <a:effectLst/>
        </p:spPr>
        <p:txBody>
          <a:bodyPr/>
          <a:lstStyle/>
          <a:p>
            <a:r>
              <a:rPr lang="en-US" dirty="0" smtClean="0"/>
              <a:t> </a:t>
            </a:r>
            <a:endParaRPr lang="en-GB" dirty="0"/>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4121" t="11424" r="9559" b="7003"/>
          <a:stretch/>
        </p:blipFill>
        <p:spPr>
          <a:xfrm>
            <a:off x="0" y="1710449"/>
            <a:ext cx="9144000" cy="5147551"/>
          </a:xfrm>
          <a:prstGeom prst="rect">
            <a:avLst/>
          </a:prstGeom>
          <a:effectLst/>
        </p:spPr>
      </p:pic>
      <p:sp>
        <p:nvSpPr>
          <p:cNvPr id="9" name="5-Point Star 8"/>
          <p:cNvSpPr/>
          <p:nvPr/>
        </p:nvSpPr>
        <p:spPr>
          <a:xfrm>
            <a:off x="6444208" y="4374745"/>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5-Point Star 9"/>
          <p:cNvSpPr/>
          <p:nvPr/>
        </p:nvSpPr>
        <p:spPr>
          <a:xfrm>
            <a:off x="6032376" y="3429000"/>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5-Point Star 10"/>
          <p:cNvSpPr/>
          <p:nvPr/>
        </p:nvSpPr>
        <p:spPr>
          <a:xfrm>
            <a:off x="5076056" y="5094825"/>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5-Point Star 11"/>
          <p:cNvSpPr/>
          <p:nvPr/>
        </p:nvSpPr>
        <p:spPr>
          <a:xfrm>
            <a:off x="7092280" y="4158721"/>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5-Point Star 12"/>
          <p:cNvSpPr/>
          <p:nvPr/>
        </p:nvSpPr>
        <p:spPr>
          <a:xfrm>
            <a:off x="5004048" y="4518761"/>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5-Point Star 13"/>
          <p:cNvSpPr/>
          <p:nvPr/>
        </p:nvSpPr>
        <p:spPr>
          <a:xfrm>
            <a:off x="5220072" y="4590769"/>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5-Point Star 14"/>
          <p:cNvSpPr/>
          <p:nvPr/>
        </p:nvSpPr>
        <p:spPr>
          <a:xfrm>
            <a:off x="7236296" y="4878801"/>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5-Point Star 15"/>
          <p:cNvSpPr/>
          <p:nvPr/>
        </p:nvSpPr>
        <p:spPr>
          <a:xfrm>
            <a:off x="7596336" y="4086713"/>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5-Point Star 16"/>
          <p:cNvSpPr/>
          <p:nvPr/>
        </p:nvSpPr>
        <p:spPr>
          <a:xfrm>
            <a:off x="4355976" y="3294625"/>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5-Point Star 18"/>
          <p:cNvSpPr/>
          <p:nvPr/>
        </p:nvSpPr>
        <p:spPr>
          <a:xfrm>
            <a:off x="5436096" y="5310849"/>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0" name="5-Point Star 59"/>
          <p:cNvSpPr/>
          <p:nvPr/>
        </p:nvSpPr>
        <p:spPr>
          <a:xfrm>
            <a:off x="2819400" y="6248400"/>
            <a:ext cx="304800" cy="304800"/>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Rectangle 1"/>
          <p:cNvSpPr/>
          <p:nvPr/>
        </p:nvSpPr>
        <p:spPr>
          <a:xfrm>
            <a:off x="3124200" y="6183868"/>
            <a:ext cx="4588290" cy="369332"/>
          </a:xfrm>
          <a:prstGeom prst="rect">
            <a:avLst/>
          </a:prstGeom>
          <a:effectLst/>
        </p:spPr>
        <p:txBody>
          <a:bodyPr wrap="none">
            <a:spAutoFit/>
          </a:bodyPr>
          <a:lstStyle/>
          <a:p>
            <a:r>
              <a:rPr lang="en-US" b="1" dirty="0" smtClean="0"/>
              <a:t>Partner countries with expressed interest (13)</a:t>
            </a:r>
            <a:endParaRPr lang="en-US" b="1" dirty="0"/>
          </a:p>
        </p:txBody>
      </p:sp>
      <p:sp>
        <p:nvSpPr>
          <p:cNvPr id="63" name="5-Point Star 62"/>
          <p:cNvSpPr/>
          <p:nvPr/>
        </p:nvSpPr>
        <p:spPr>
          <a:xfrm>
            <a:off x="1600200" y="4038600"/>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5-Point Star 64"/>
          <p:cNvSpPr/>
          <p:nvPr/>
        </p:nvSpPr>
        <p:spPr>
          <a:xfrm>
            <a:off x="1676400" y="4114800"/>
            <a:ext cx="216024" cy="216024"/>
          </a:xfrm>
          <a:prstGeom prst="star5">
            <a:avLst/>
          </a:prstGeom>
          <a:solidFill>
            <a:srgbClr val="FF0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 name="Title 3"/>
          <p:cNvSpPr txBox="1">
            <a:spLocks/>
          </p:cNvSpPr>
          <p:nvPr/>
        </p:nvSpPr>
        <p:spPr>
          <a:xfrm>
            <a:off x="457200" y="457200"/>
            <a:ext cx="8229600" cy="96043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t>Growing Interest</a:t>
            </a:r>
            <a:endParaRPr lang="en-US" b="1" dirty="0"/>
          </a:p>
        </p:txBody>
      </p:sp>
    </p:spTree>
    <p:extLst>
      <p:ext uri="{BB962C8B-B14F-4D97-AF65-F5344CB8AC3E}">
        <p14:creationId xmlns:p14="http://schemas.microsoft.com/office/powerpoint/2010/main" val="7684966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93837"/>
            <a:ext cx="4343400" cy="4983163"/>
          </a:xfrm>
        </p:spPr>
        <p:txBody>
          <a:bodyPr>
            <a:normAutofit/>
          </a:bodyPr>
          <a:lstStyle/>
          <a:p>
            <a:pPr marL="0" indent="0">
              <a:buNone/>
            </a:pPr>
            <a:r>
              <a:rPr lang="en-US" b="1" dirty="0" smtClean="0"/>
              <a:t>Step 1: Assessment of tenure regime </a:t>
            </a:r>
          </a:p>
          <a:p>
            <a:pPr>
              <a:spcBef>
                <a:spcPts val="400"/>
              </a:spcBef>
            </a:pPr>
            <a:r>
              <a:rPr lang="en-US" dirty="0" smtClean="0">
                <a:solidFill>
                  <a:schemeClr val="tx1">
                    <a:lumMod val="85000"/>
                    <a:lumOff val="15000"/>
                  </a:schemeClr>
                </a:solidFill>
                <a:latin typeface="Calibri" pitchFamily="34" charset="0"/>
              </a:rPr>
              <a:t>Review of policies laws and regulations (</a:t>
            </a:r>
            <a:r>
              <a:rPr lang="en-US" b="1" dirty="0" smtClean="0">
                <a:solidFill>
                  <a:schemeClr val="tx1">
                    <a:lumMod val="85000"/>
                    <a:lumOff val="15000"/>
                  </a:schemeClr>
                </a:solidFill>
                <a:latin typeface="Calibri" pitchFamily="34" charset="0"/>
              </a:rPr>
              <a:t>PLRs</a:t>
            </a:r>
            <a:r>
              <a:rPr lang="en-US" dirty="0" smtClean="0">
                <a:solidFill>
                  <a:schemeClr val="tx1">
                    <a:lumMod val="85000"/>
                    <a:lumOff val="15000"/>
                  </a:schemeClr>
                </a:solidFill>
                <a:latin typeface="Calibri" pitchFamily="34" charset="0"/>
              </a:rPr>
              <a:t>)</a:t>
            </a:r>
          </a:p>
          <a:p>
            <a:pPr>
              <a:spcBef>
                <a:spcPts val="400"/>
              </a:spcBef>
            </a:pPr>
            <a:r>
              <a:rPr lang="en-US" dirty="0" smtClean="0">
                <a:solidFill>
                  <a:schemeClr val="tx1">
                    <a:lumMod val="85000"/>
                    <a:lumOff val="15000"/>
                  </a:schemeClr>
                </a:solidFill>
                <a:latin typeface="Calibri" pitchFamily="34" charset="0"/>
              </a:rPr>
              <a:t>Implementation PLRs</a:t>
            </a:r>
          </a:p>
          <a:p>
            <a:pPr>
              <a:spcBef>
                <a:spcPts val="400"/>
              </a:spcBef>
            </a:pPr>
            <a:r>
              <a:rPr lang="en-US" dirty="0">
                <a:solidFill>
                  <a:schemeClr val="tx1">
                    <a:lumMod val="85000"/>
                    <a:lumOff val="15000"/>
                  </a:schemeClr>
                </a:solidFill>
                <a:latin typeface="Calibri" pitchFamily="34" charset="0"/>
              </a:rPr>
              <a:t>Links to </a:t>
            </a:r>
            <a:r>
              <a:rPr lang="en-US" b="1" dirty="0">
                <a:solidFill>
                  <a:schemeClr val="tx1">
                    <a:lumMod val="85000"/>
                    <a:lumOff val="15000"/>
                  </a:schemeClr>
                </a:solidFill>
                <a:latin typeface="Calibri" pitchFamily="34" charset="0"/>
              </a:rPr>
              <a:t>drivers</a:t>
            </a:r>
            <a:r>
              <a:rPr lang="en-US" dirty="0">
                <a:solidFill>
                  <a:schemeClr val="tx1">
                    <a:lumMod val="85000"/>
                    <a:lumOff val="15000"/>
                  </a:schemeClr>
                </a:solidFill>
                <a:latin typeface="Calibri" pitchFamily="34" charset="0"/>
              </a:rPr>
              <a:t> </a:t>
            </a:r>
          </a:p>
          <a:p>
            <a:pPr>
              <a:spcBef>
                <a:spcPts val="400"/>
              </a:spcBef>
            </a:pPr>
            <a:r>
              <a:rPr lang="en-US" b="1" dirty="0" smtClean="0">
                <a:solidFill>
                  <a:schemeClr val="tx1">
                    <a:lumMod val="85000"/>
                    <a:lumOff val="15000"/>
                  </a:schemeClr>
                </a:solidFill>
                <a:latin typeface="Calibri" pitchFamily="34" charset="0"/>
              </a:rPr>
              <a:t>Institutional</a:t>
            </a:r>
            <a:r>
              <a:rPr lang="en-US" dirty="0" smtClean="0">
                <a:solidFill>
                  <a:schemeClr val="tx1">
                    <a:lumMod val="85000"/>
                    <a:lumOff val="15000"/>
                  </a:schemeClr>
                </a:solidFill>
                <a:latin typeface="Calibri" pitchFamily="34" charset="0"/>
              </a:rPr>
              <a:t> capacities</a:t>
            </a:r>
          </a:p>
          <a:p>
            <a:pPr>
              <a:spcBef>
                <a:spcPts val="400"/>
              </a:spcBef>
            </a:pPr>
            <a:r>
              <a:rPr lang="en-US" dirty="0">
                <a:solidFill>
                  <a:schemeClr val="tx1">
                    <a:lumMod val="85000"/>
                    <a:lumOff val="15000"/>
                  </a:schemeClr>
                </a:solidFill>
                <a:latin typeface="Calibri" pitchFamily="34" charset="0"/>
              </a:rPr>
              <a:t>S</a:t>
            </a:r>
            <a:r>
              <a:rPr lang="en-US" dirty="0" smtClean="0">
                <a:solidFill>
                  <a:schemeClr val="tx1">
                    <a:lumMod val="85000"/>
                    <a:lumOff val="15000"/>
                  </a:schemeClr>
                </a:solidFill>
                <a:latin typeface="Calibri" pitchFamily="34" charset="0"/>
              </a:rPr>
              <a:t>takeholder participation</a:t>
            </a:r>
          </a:p>
          <a:p>
            <a:pPr>
              <a:spcBef>
                <a:spcPts val="400"/>
              </a:spcBef>
            </a:pPr>
            <a:r>
              <a:rPr lang="en-US" dirty="0" smtClean="0">
                <a:solidFill>
                  <a:schemeClr val="tx1">
                    <a:lumMod val="85000"/>
                    <a:lumOff val="15000"/>
                  </a:schemeClr>
                </a:solidFill>
                <a:latin typeface="Calibri" pitchFamily="34" charset="0"/>
              </a:rPr>
              <a:t>Gender </a:t>
            </a:r>
          </a:p>
          <a:p>
            <a:pPr>
              <a:spcBef>
                <a:spcPts val="400"/>
              </a:spcBef>
            </a:pPr>
            <a:r>
              <a:rPr lang="en-US" dirty="0" smtClean="0">
                <a:solidFill>
                  <a:schemeClr val="tx1">
                    <a:lumMod val="85000"/>
                    <a:lumOff val="15000"/>
                  </a:schemeClr>
                </a:solidFill>
                <a:latin typeface="Calibri" pitchFamily="34" charset="0"/>
              </a:rPr>
              <a:t>Recommendations</a:t>
            </a:r>
          </a:p>
          <a:p>
            <a:pPr marL="0" indent="0">
              <a:spcBef>
                <a:spcPts val="400"/>
              </a:spcBef>
              <a:buNone/>
            </a:pPr>
            <a:endParaRPr lang="en-US" sz="1800" dirty="0">
              <a:solidFill>
                <a:schemeClr val="tx1">
                  <a:lumMod val="85000"/>
                  <a:lumOff val="15000"/>
                </a:schemeClr>
              </a:solidFill>
              <a:latin typeface="Calibri" pitchFamily="34" charset="0"/>
            </a:endParaRPr>
          </a:p>
          <a:p>
            <a:pPr marL="0" indent="0">
              <a:spcBef>
                <a:spcPts val="400"/>
              </a:spcBef>
              <a:buNone/>
            </a:pPr>
            <a:endParaRPr lang="en-US" sz="1800" dirty="0" smtClean="0">
              <a:solidFill>
                <a:schemeClr val="tx1">
                  <a:lumMod val="85000"/>
                  <a:lumOff val="15000"/>
                </a:schemeClr>
              </a:solidFill>
              <a:latin typeface="Calibri" pitchFamily="34" charset="0"/>
            </a:endParaRPr>
          </a:p>
          <a:p>
            <a:pPr>
              <a:spcBef>
                <a:spcPts val="400"/>
              </a:spcBef>
            </a:pPr>
            <a:endParaRPr lang="en-US" sz="1800" dirty="0" smtClean="0">
              <a:solidFill>
                <a:schemeClr val="tx1">
                  <a:lumMod val="85000"/>
                  <a:lumOff val="15000"/>
                </a:schemeClr>
              </a:solidFill>
              <a:latin typeface="Calibri" pitchFamily="34" charset="0"/>
            </a:endParaRPr>
          </a:p>
          <a:p>
            <a:pPr>
              <a:spcBef>
                <a:spcPts val="400"/>
              </a:spcBef>
            </a:pPr>
            <a:endParaRPr lang="en-US" sz="1800" dirty="0" smtClean="0">
              <a:solidFill>
                <a:schemeClr val="tx1">
                  <a:lumMod val="85000"/>
                  <a:lumOff val="15000"/>
                </a:schemeClr>
              </a:solidFill>
              <a:latin typeface="Calibri" pitchFamily="34" charset="0"/>
            </a:endParaRPr>
          </a:p>
        </p:txBody>
      </p:sp>
      <p:sp>
        <p:nvSpPr>
          <p:cNvPr id="4" name="Title 3"/>
          <p:cNvSpPr>
            <a:spLocks noGrp="1"/>
          </p:cNvSpPr>
          <p:nvPr>
            <p:ph type="title"/>
          </p:nvPr>
        </p:nvSpPr>
        <p:spPr>
          <a:xfrm>
            <a:off x="457200" y="457200"/>
            <a:ext cx="8229600" cy="960438"/>
          </a:xfrm>
        </p:spPr>
        <p:txBody>
          <a:bodyPr/>
          <a:lstStyle/>
          <a:p>
            <a:r>
              <a:rPr lang="en-US" b="1" dirty="0" smtClean="0"/>
              <a:t>Getting Started </a:t>
            </a:r>
            <a:endParaRPr lang="en-US" b="1" dirty="0"/>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86350" y="1447800"/>
            <a:ext cx="3924300" cy="523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9969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57200" y="1600200"/>
            <a:ext cx="4724400" cy="4525963"/>
          </a:xfrm>
        </p:spPr>
        <p:txBody>
          <a:bodyPr/>
          <a:lstStyle/>
          <a:p>
            <a:pPr marL="0" indent="0">
              <a:buNone/>
            </a:pPr>
            <a:r>
              <a:rPr lang="en-US" b="1" dirty="0" smtClean="0"/>
              <a:t>Step 2: Develop Workplan</a:t>
            </a:r>
          </a:p>
          <a:p>
            <a:r>
              <a:rPr lang="en-US" sz="2400" dirty="0" smtClean="0"/>
              <a:t>Consider short and long-term actions</a:t>
            </a:r>
          </a:p>
          <a:p>
            <a:r>
              <a:rPr lang="en-US" sz="2400" dirty="0" smtClean="0"/>
              <a:t>Consider integration with other land reform</a:t>
            </a:r>
          </a:p>
          <a:p>
            <a:endParaRPr lang="en-US" dirty="0"/>
          </a:p>
          <a:p>
            <a:pPr marL="0" indent="0">
              <a:buNone/>
            </a:pPr>
            <a:r>
              <a:rPr lang="en-US" b="1" dirty="0"/>
              <a:t>Step </a:t>
            </a:r>
            <a:r>
              <a:rPr lang="en-US" b="1" dirty="0" smtClean="0"/>
              <a:t>3: Start Implementing</a:t>
            </a:r>
            <a:endParaRPr lang="en-US" b="1" dirty="0"/>
          </a:p>
          <a:p>
            <a:endParaRPr lang="en-US" sz="2400" dirty="0"/>
          </a:p>
        </p:txBody>
      </p:sp>
      <p:pic>
        <p:nvPicPr>
          <p:cNvPr id="2" name="Picture 1" descr="kids in forest.jpg"/>
          <p:cNvPicPr>
            <a:picLocks noChangeAspect="1"/>
          </p:cNvPicPr>
          <p:nvPr/>
        </p:nvPicPr>
        <p:blipFill rotWithShape="1">
          <a:blip r:embed="rId3">
            <a:extLst>
              <a:ext uri="{28A0092B-C50C-407E-A947-70E740481C1C}">
                <a14:useLocalDpi xmlns:a14="http://schemas.microsoft.com/office/drawing/2010/main" val="0"/>
              </a:ext>
            </a:extLst>
          </a:blip>
          <a:srcRect l="16552" t="4312" r="43876" b="3868"/>
          <a:stretch/>
        </p:blipFill>
        <p:spPr>
          <a:xfrm>
            <a:off x="5410200" y="457200"/>
            <a:ext cx="3618458" cy="6297009"/>
          </a:xfrm>
          <a:prstGeom prst="rect">
            <a:avLst/>
          </a:prstGeom>
        </p:spPr>
      </p:pic>
    </p:spTree>
    <p:extLst>
      <p:ext uri="{BB962C8B-B14F-4D97-AF65-F5344CB8AC3E}">
        <p14:creationId xmlns:p14="http://schemas.microsoft.com/office/powerpoint/2010/main" val="29622925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5459" r="24148"/>
          <a:stretch/>
        </p:blipFill>
        <p:spPr>
          <a:xfrm>
            <a:off x="549528" y="1524000"/>
            <a:ext cx="2574672" cy="4876800"/>
          </a:xfrm>
          <a:prstGeom prst="rect">
            <a:avLst/>
          </a:prstGeom>
        </p:spPr>
      </p:pic>
      <p:sp>
        <p:nvSpPr>
          <p:cNvPr id="5" name="Title 3"/>
          <p:cNvSpPr>
            <a:spLocks noGrp="1"/>
          </p:cNvSpPr>
          <p:nvPr>
            <p:ph type="title"/>
          </p:nvPr>
        </p:nvSpPr>
        <p:spPr>
          <a:xfrm>
            <a:off x="457200" y="457200"/>
            <a:ext cx="8229600" cy="960438"/>
          </a:xfrm>
        </p:spPr>
        <p:txBody>
          <a:bodyPr>
            <a:normAutofit/>
          </a:bodyPr>
          <a:lstStyle/>
          <a:p>
            <a:pPr algn="ctr"/>
            <a:r>
              <a:rPr lang="en-US" sz="4400" dirty="0" smtClean="0"/>
              <a:t>UN-REDD Outlook</a:t>
            </a:r>
            <a:endParaRPr lang="en-US" sz="4400" dirty="0"/>
          </a:p>
        </p:txBody>
      </p:sp>
      <p:sp>
        <p:nvSpPr>
          <p:cNvPr id="6" name="Content Placeholder 2"/>
          <p:cNvSpPr txBox="1">
            <a:spLocks/>
          </p:cNvSpPr>
          <p:nvPr/>
        </p:nvSpPr>
        <p:spPr>
          <a:xfrm>
            <a:off x="3352800" y="2514600"/>
            <a:ext cx="5791200" cy="39925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400"/>
              </a:spcBef>
            </a:pPr>
            <a:r>
              <a:rPr lang="en-US" sz="2800" dirty="0" smtClean="0">
                <a:solidFill>
                  <a:schemeClr val="tx1">
                    <a:lumMod val="85000"/>
                    <a:lumOff val="15000"/>
                  </a:schemeClr>
                </a:solidFill>
                <a:latin typeface="Calibri" pitchFamily="34" charset="0"/>
              </a:rPr>
              <a:t>Support countries in their efforts to address tenure and REDD+</a:t>
            </a:r>
          </a:p>
          <a:p>
            <a:pPr>
              <a:spcBef>
                <a:spcPts val="400"/>
              </a:spcBef>
            </a:pPr>
            <a:r>
              <a:rPr lang="en-US" sz="2800" dirty="0" smtClean="0">
                <a:solidFill>
                  <a:schemeClr val="tx1">
                    <a:lumMod val="85000"/>
                    <a:lumOff val="15000"/>
                  </a:schemeClr>
                </a:solidFill>
                <a:latin typeface="Calibri" pitchFamily="34" charset="0"/>
              </a:rPr>
              <a:t>Provide a forum for exchange</a:t>
            </a:r>
          </a:p>
          <a:p>
            <a:pPr>
              <a:spcBef>
                <a:spcPts val="400"/>
              </a:spcBef>
            </a:pPr>
            <a:r>
              <a:rPr lang="en-US" sz="2800" dirty="0" smtClean="0">
                <a:solidFill>
                  <a:schemeClr val="tx1">
                    <a:lumMod val="85000"/>
                    <a:lumOff val="15000"/>
                  </a:schemeClr>
                </a:solidFill>
                <a:latin typeface="Calibri" pitchFamily="34" charset="0"/>
              </a:rPr>
              <a:t>Document and share experience </a:t>
            </a:r>
          </a:p>
          <a:p>
            <a:pPr>
              <a:spcBef>
                <a:spcPts val="400"/>
              </a:spcBef>
            </a:pPr>
            <a:endParaRPr lang="en-US" sz="1800" dirty="0" smtClean="0">
              <a:solidFill>
                <a:schemeClr val="tx1">
                  <a:lumMod val="85000"/>
                  <a:lumOff val="15000"/>
                </a:schemeClr>
              </a:solidFill>
              <a:latin typeface="Calibri" pitchFamily="34" charset="0"/>
            </a:endParaRPr>
          </a:p>
          <a:p>
            <a:pPr>
              <a:spcBef>
                <a:spcPts val="400"/>
              </a:spcBef>
            </a:pPr>
            <a:endParaRPr lang="en-US" sz="1800" dirty="0" smtClean="0">
              <a:solidFill>
                <a:schemeClr val="tx1">
                  <a:lumMod val="85000"/>
                  <a:lumOff val="15000"/>
                </a:schemeClr>
              </a:solidFill>
              <a:latin typeface="Calibri" pitchFamily="34" charset="0"/>
            </a:endParaRPr>
          </a:p>
          <a:p>
            <a:pPr>
              <a:spcBef>
                <a:spcPts val="400"/>
              </a:spcBef>
            </a:pPr>
            <a:endParaRPr lang="en-US" sz="1800" dirty="0" smtClean="0">
              <a:solidFill>
                <a:schemeClr val="tx1">
                  <a:lumMod val="85000"/>
                  <a:lumOff val="15000"/>
                </a:schemeClr>
              </a:solidFill>
              <a:latin typeface="Calibri" pitchFamily="34" charset="0"/>
            </a:endParaRPr>
          </a:p>
          <a:p>
            <a:pPr>
              <a:spcBef>
                <a:spcPts val="400"/>
              </a:spcBef>
            </a:pPr>
            <a:endParaRPr lang="en-US" sz="1800" dirty="0" smtClean="0">
              <a:solidFill>
                <a:schemeClr val="tx1">
                  <a:lumMod val="85000"/>
                  <a:lumOff val="15000"/>
                </a:schemeClr>
              </a:solidFill>
              <a:latin typeface="Calibri" pitchFamily="34" charset="0"/>
            </a:endParaRPr>
          </a:p>
        </p:txBody>
      </p:sp>
    </p:spTree>
    <p:extLst>
      <p:ext uri="{BB962C8B-B14F-4D97-AF65-F5344CB8AC3E}">
        <p14:creationId xmlns:p14="http://schemas.microsoft.com/office/powerpoint/2010/main" val="3439050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orest in KK.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 y="304800"/>
            <a:ext cx="9245599" cy="6934199"/>
          </a:xfrm>
          <a:prstGeom prst="rect">
            <a:avLst/>
          </a:prstGeom>
        </p:spPr>
      </p:pic>
      <p:sp>
        <p:nvSpPr>
          <p:cNvPr id="6" name="Subtitle 5"/>
          <p:cNvSpPr>
            <a:spLocks noGrp="1"/>
          </p:cNvSpPr>
          <p:nvPr>
            <p:ph type="subTitle" idx="1"/>
          </p:nvPr>
        </p:nvSpPr>
        <p:spPr>
          <a:xfrm>
            <a:off x="0" y="1371600"/>
            <a:ext cx="9144000" cy="4419600"/>
          </a:xfrm>
        </p:spPr>
        <p:txBody>
          <a:bodyPr>
            <a:normAutofit/>
          </a:bodyPr>
          <a:lstStyle/>
          <a:p>
            <a:endParaRPr lang="en-US" b="1" dirty="0" smtClean="0">
              <a:solidFill>
                <a:schemeClr val="tx1"/>
              </a:solidFill>
              <a:latin typeface="Frutiger Linotype" pitchFamily="34" charset="0"/>
            </a:endParaRPr>
          </a:p>
          <a:p>
            <a:r>
              <a:rPr lang="en-US" sz="2800" dirty="0" smtClean="0">
                <a:solidFill>
                  <a:schemeClr val="bg1"/>
                </a:solidFill>
                <a:latin typeface="Helvetica" pitchFamily="34" charset="0"/>
              </a:rPr>
              <a:t>Amanda Bradley</a:t>
            </a:r>
          </a:p>
          <a:p>
            <a:endParaRPr lang="en-US" sz="2800" dirty="0" smtClean="0">
              <a:solidFill>
                <a:schemeClr val="bg1"/>
              </a:solidFill>
              <a:latin typeface="Helvetica" pitchFamily="34" charset="0"/>
            </a:endParaRPr>
          </a:p>
          <a:p>
            <a:r>
              <a:rPr lang="en-US" sz="2800" dirty="0" err="1">
                <a:solidFill>
                  <a:schemeClr val="bg1"/>
                </a:solidFill>
                <a:latin typeface="Helvetica" pitchFamily="34" charset="0"/>
              </a:rPr>
              <a:t>a</a:t>
            </a:r>
            <a:r>
              <a:rPr lang="en-US" sz="2800" dirty="0" err="1" smtClean="0">
                <a:solidFill>
                  <a:schemeClr val="bg1"/>
                </a:solidFill>
                <a:latin typeface="Helvetica" pitchFamily="34" charset="0"/>
              </a:rPr>
              <a:t>manda.bradley@fao.org</a:t>
            </a:r>
            <a:endParaRPr lang="en-US" sz="2800" dirty="0" smtClean="0">
              <a:solidFill>
                <a:schemeClr val="bg1"/>
              </a:solidFill>
              <a:latin typeface="Helvetica" pitchFamily="34" charset="0"/>
            </a:endParaRPr>
          </a:p>
          <a:p>
            <a:endParaRPr lang="en-US" sz="1800" b="1" dirty="0" smtClean="0">
              <a:solidFill>
                <a:schemeClr val="bg1"/>
              </a:solidFill>
              <a:latin typeface="Helvetica" pitchFamily="34" charset="0"/>
            </a:endParaRPr>
          </a:p>
          <a:p>
            <a:r>
              <a:rPr lang="en-US" b="1" dirty="0" smtClean="0">
                <a:solidFill>
                  <a:schemeClr val="bg1"/>
                </a:solidFill>
                <a:latin typeface="Helvetica" pitchFamily="34" charset="0"/>
              </a:rPr>
              <a:t>Thank You</a:t>
            </a:r>
          </a:p>
          <a:p>
            <a:r>
              <a:rPr lang="en-US" sz="1600" dirty="0" smtClean="0">
                <a:solidFill>
                  <a:schemeClr val="bg1"/>
                </a:solidFill>
                <a:latin typeface="Helvetica" pitchFamily="34" charset="0"/>
                <a:hlinkClick r:id="rId4"/>
              </a:rPr>
              <a:t/>
            </a:r>
            <a:br>
              <a:rPr lang="en-US" sz="1600" dirty="0" smtClean="0">
                <a:solidFill>
                  <a:schemeClr val="bg1"/>
                </a:solidFill>
                <a:latin typeface="Helvetica" pitchFamily="34" charset="0"/>
                <a:hlinkClick r:id="rId4"/>
              </a:rPr>
            </a:br>
            <a:r>
              <a:rPr lang="en-US" sz="2800" dirty="0" smtClean="0">
                <a:solidFill>
                  <a:schemeClr val="bg1"/>
                </a:solidFill>
                <a:latin typeface="Helvetica" pitchFamily="34" charset="0"/>
              </a:rPr>
              <a:t>Website: </a:t>
            </a:r>
            <a:r>
              <a:rPr lang="en-US" sz="2800" dirty="0" err="1" smtClean="0">
                <a:solidFill>
                  <a:schemeClr val="bg1"/>
                </a:solidFill>
                <a:latin typeface="Helvetica" pitchFamily="34" charset="0"/>
              </a:rPr>
              <a:t>www.un-redd.org</a:t>
            </a:r>
            <a:endParaRPr lang="en-US" sz="2800" dirty="0" smtClean="0">
              <a:solidFill>
                <a:schemeClr val="bg1"/>
              </a:solidFill>
              <a:latin typeface="Helvetica" pitchFamily="34" charset="0"/>
            </a:endParaRPr>
          </a:p>
          <a:p>
            <a:endParaRPr lang="en-US" sz="1500" dirty="0" smtClean="0">
              <a:solidFill>
                <a:schemeClr val="bg1"/>
              </a:solidFill>
              <a:latin typeface="Helvetica" pitchFamily="34" charset="0"/>
            </a:endParaRPr>
          </a:p>
          <a:p>
            <a:r>
              <a:rPr lang="en-US" sz="1500" smtClean="0">
                <a:solidFill>
                  <a:schemeClr val="bg1"/>
                </a:solidFill>
                <a:latin typeface="Helvetica" pitchFamily="34" charset="0"/>
              </a:rPr>
              <a:t>Photo credits:  </a:t>
            </a:r>
            <a:r>
              <a:rPr lang="en-US" sz="1500" dirty="0" err="1" smtClean="0">
                <a:solidFill>
                  <a:schemeClr val="bg1"/>
                </a:solidFill>
                <a:latin typeface="Helvetica" pitchFamily="34" charset="0"/>
              </a:rPr>
              <a:t>A.Bradley</a:t>
            </a:r>
            <a:r>
              <a:rPr lang="en-US" sz="1500" dirty="0" smtClean="0">
                <a:solidFill>
                  <a:schemeClr val="bg1"/>
                </a:solidFill>
                <a:latin typeface="Helvetica" pitchFamily="34" charset="0"/>
              </a:rPr>
              <a:t> in Cambodia</a:t>
            </a:r>
          </a:p>
          <a:p>
            <a:endParaRPr lang="en-US" sz="2800" dirty="0">
              <a:solidFill>
                <a:srgbClr val="FFFFFF"/>
              </a:solidFill>
              <a:latin typeface="Helvetica" pitchFamily="34" charset="0"/>
            </a:endParaRPr>
          </a:p>
        </p:txBody>
      </p:sp>
    </p:spTree>
    <p:extLst>
      <p:ext uri="{BB962C8B-B14F-4D97-AF65-F5344CB8AC3E}">
        <p14:creationId xmlns:p14="http://schemas.microsoft.com/office/powerpoint/2010/main" val="38202725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95400"/>
            <a:ext cx="7772400" cy="1470025"/>
          </a:xfrm>
        </p:spPr>
        <p:txBody>
          <a:bodyPr/>
          <a:lstStyle/>
          <a:p>
            <a:r>
              <a:rPr lang="en-US" b="1" dirty="0" smtClean="0"/>
              <a:t>Panel Discussion</a:t>
            </a:r>
            <a:endParaRPr lang="en-US" b="1" dirty="0"/>
          </a:p>
        </p:txBody>
      </p:sp>
      <p:sp>
        <p:nvSpPr>
          <p:cNvPr id="3" name="Subtitle 2"/>
          <p:cNvSpPr>
            <a:spLocks noGrp="1"/>
          </p:cNvSpPr>
          <p:nvPr>
            <p:ph type="subTitle" idx="1"/>
          </p:nvPr>
        </p:nvSpPr>
        <p:spPr>
          <a:xfrm>
            <a:off x="533400" y="2514600"/>
            <a:ext cx="8153400" cy="3352800"/>
          </a:xfrm>
        </p:spPr>
        <p:txBody>
          <a:bodyPr>
            <a:normAutofit fontScale="92500" lnSpcReduction="20000"/>
          </a:bodyPr>
          <a:lstStyle/>
          <a:p>
            <a:pPr marL="514350" indent="-514350" algn="l">
              <a:buAutoNum type="arabicParenR"/>
            </a:pPr>
            <a:r>
              <a:rPr lang="en-US" sz="3600" dirty="0" smtClean="0">
                <a:solidFill>
                  <a:schemeClr val="tx1"/>
                </a:solidFill>
              </a:rPr>
              <a:t>Why </a:t>
            </a:r>
            <a:r>
              <a:rPr lang="en-US" sz="3600" dirty="0">
                <a:solidFill>
                  <a:schemeClr val="tx1"/>
                </a:solidFill>
              </a:rPr>
              <a:t>is your country’s REDD+ Programme interested to assess tenure issues in the context of REDD+</a:t>
            </a:r>
            <a:r>
              <a:rPr lang="en-US" sz="3600" dirty="0" smtClean="0">
                <a:solidFill>
                  <a:schemeClr val="tx1"/>
                </a:solidFill>
              </a:rPr>
              <a:t>?</a:t>
            </a:r>
          </a:p>
          <a:p>
            <a:pPr algn="l"/>
            <a:endParaRPr lang="en-US" sz="3600" dirty="0" smtClean="0">
              <a:solidFill>
                <a:schemeClr val="tx1"/>
              </a:solidFill>
            </a:endParaRPr>
          </a:p>
          <a:p>
            <a:pPr marL="514350" indent="-514350" algn="l">
              <a:buAutoNum type="arabicParenR"/>
            </a:pPr>
            <a:r>
              <a:rPr lang="en-US" sz="3600" dirty="0" smtClean="0">
                <a:solidFill>
                  <a:schemeClr val="tx1"/>
                </a:solidFill>
              </a:rPr>
              <a:t>What </a:t>
            </a:r>
            <a:r>
              <a:rPr lang="en-US" sz="3600" dirty="0">
                <a:solidFill>
                  <a:schemeClr val="tx1"/>
                </a:solidFill>
              </a:rPr>
              <a:t>challenges or obstacles do you foresee in addressing tenure issues?  </a:t>
            </a:r>
          </a:p>
          <a:p>
            <a:pPr algn="l"/>
            <a:r>
              <a:rPr lang="en-US" dirty="0" smtClean="0"/>
              <a:t> </a:t>
            </a:r>
          </a:p>
        </p:txBody>
      </p:sp>
    </p:spTree>
    <p:extLst>
      <p:ext uri="{BB962C8B-B14F-4D97-AF65-F5344CB8AC3E}">
        <p14:creationId xmlns:p14="http://schemas.microsoft.com/office/powerpoint/2010/main" val="34714032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67000"/>
            <a:ext cx="7772400" cy="1470025"/>
          </a:xfrm>
        </p:spPr>
        <p:txBody>
          <a:bodyPr/>
          <a:lstStyle/>
          <a:p>
            <a:r>
              <a:rPr lang="en-US" b="1" dirty="0" smtClean="0"/>
              <a:t>Audience Survey Results</a:t>
            </a:r>
            <a:endParaRPr lang="en-US" b="1" dirty="0"/>
          </a:p>
        </p:txBody>
      </p:sp>
    </p:spTree>
    <p:extLst>
      <p:ext uri="{BB962C8B-B14F-4D97-AF65-F5344CB8AC3E}">
        <p14:creationId xmlns:p14="http://schemas.microsoft.com/office/powerpoint/2010/main" val="14033974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lvl="0"/>
            <a:r>
              <a:rPr lang="en-US" sz="2200" dirty="0"/>
              <a:t/>
            </a:r>
            <a:br>
              <a:rPr lang="en-US" sz="2200" dirty="0"/>
            </a:br>
            <a:endParaRPr lang="en-US" sz="2200" dirty="0"/>
          </a:p>
        </p:txBody>
      </p:sp>
      <p:sp>
        <p:nvSpPr>
          <p:cNvPr id="4" name="Title 3"/>
          <p:cNvSpPr txBox="1">
            <a:spLocks/>
          </p:cNvSpPr>
          <p:nvPr/>
        </p:nvSpPr>
        <p:spPr>
          <a:xfrm>
            <a:off x="1905000" y="533400"/>
            <a:ext cx="7010400" cy="12954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t>Q1</a:t>
            </a:r>
            <a:r>
              <a:rPr lang="en-US" dirty="0" smtClean="0"/>
              <a:t>. </a:t>
            </a:r>
            <a:r>
              <a:rPr lang="en-US" b="1" dirty="0"/>
              <a:t>W</a:t>
            </a:r>
            <a:r>
              <a:rPr lang="en-US" b="1" dirty="0" smtClean="0"/>
              <a:t>hich </a:t>
            </a:r>
            <a:r>
              <a:rPr lang="en-US" b="1" dirty="0"/>
              <a:t>of the following is the biggest challenge related to tenure and REDD+?</a:t>
            </a:r>
            <a:r>
              <a:rPr lang="en-US" dirty="0"/>
              <a:t> </a:t>
            </a:r>
            <a:endParaRPr lang="en-US" b="1" dirty="0"/>
          </a:p>
        </p:txBody>
      </p:sp>
      <p:graphicFrame>
        <p:nvGraphicFramePr>
          <p:cNvPr id="3" name="Chart 2"/>
          <p:cNvGraphicFramePr/>
          <p:nvPr>
            <p:extLst>
              <p:ext uri="{D42A27DB-BD31-4B8C-83A1-F6EECF244321}">
                <p14:modId xmlns:p14="http://schemas.microsoft.com/office/powerpoint/2010/main" val="507565938"/>
              </p:ext>
            </p:extLst>
          </p:nvPr>
        </p:nvGraphicFramePr>
        <p:xfrm>
          <a:off x="0" y="1600200"/>
          <a:ext cx="9144000" cy="5257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832291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p:cNvSpPr>
          <p:nvPr/>
        </p:nvSpPr>
        <p:spPr>
          <a:xfrm>
            <a:off x="1752601" y="457200"/>
            <a:ext cx="7376630" cy="1371600"/>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t>Q2. What </a:t>
            </a:r>
            <a:r>
              <a:rPr lang="en-US" b="1" dirty="0"/>
              <a:t>is the main reason to address tenure in the context of REDD+? </a:t>
            </a:r>
            <a:r>
              <a:rPr lang="en-US" dirty="0" smtClean="0"/>
              <a:t> </a:t>
            </a:r>
            <a:endParaRPr lang="en-US" b="1" dirty="0"/>
          </a:p>
        </p:txBody>
      </p:sp>
      <p:graphicFrame>
        <p:nvGraphicFramePr>
          <p:cNvPr id="3" name="Chart 2"/>
          <p:cNvGraphicFramePr/>
          <p:nvPr>
            <p:extLst>
              <p:ext uri="{D42A27DB-BD31-4B8C-83A1-F6EECF244321}">
                <p14:modId xmlns:p14="http://schemas.microsoft.com/office/powerpoint/2010/main" val="1812669084"/>
              </p:ext>
            </p:extLst>
          </p:nvPr>
        </p:nvGraphicFramePr>
        <p:xfrm>
          <a:off x="2899" y="1673936"/>
          <a:ext cx="9144000" cy="514912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405220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txBox="1">
            <a:spLocks/>
          </p:cNvSpPr>
          <p:nvPr/>
        </p:nvSpPr>
        <p:spPr>
          <a:xfrm>
            <a:off x="1905000" y="533400"/>
            <a:ext cx="7010400" cy="960438"/>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t>Q3. How important do you think addressing tenure issues is on a scale of 1 to 5? </a:t>
            </a:r>
            <a:endParaRPr lang="en-US" b="1" dirty="0"/>
          </a:p>
        </p:txBody>
      </p:sp>
      <p:graphicFrame>
        <p:nvGraphicFramePr>
          <p:cNvPr id="3" name="Chart 2"/>
          <p:cNvGraphicFramePr/>
          <p:nvPr>
            <p:extLst>
              <p:ext uri="{D42A27DB-BD31-4B8C-83A1-F6EECF244321}">
                <p14:modId xmlns:p14="http://schemas.microsoft.com/office/powerpoint/2010/main" val="286877338"/>
              </p:ext>
            </p:extLst>
          </p:nvPr>
        </p:nvGraphicFramePr>
        <p:xfrm>
          <a:off x="0" y="1676400"/>
          <a:ext cx="9144000" cy="5181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601812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p:cNvSpPr>
          <p:nvPr/>
        </p:nvSpPr>
        <p:spPr>
          <a:xfrm>
            <a:off x="1981200" y="533400"/>
            <a:ext cx="6858000" cy="12954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t>Q4. When do you think it is appropriate to address tenure issues in a REDD+ process?  </a:t>
            </a:r>
            <a:endParaRPr lang="en-US" b="1" dirty="0"/>
          </a:p>
        </p:txBody>
      </p:sp>
      <p:graphicFrame>
        <p:nvGraphicFramePr>
          <p:cNvPr id="9" name="Chart 8"/>
          <p:cNvGraphicFramePr/>
          <p:nvPr>
            <p:extLst>
              <p:ext uri="{D42A27DB-BD31-4B8C-83A1-F6EECF244321}">
                <p14:modId xmlns:p14="http://schemas.microsoft.com/office/powerpoint/2010/main" val="997433525"/>
              </p:ext>
            </p:extLst>
          </p:nvPr>
        </p:nvGraphicFramePr>
        <p:xfrm>
          <a:off x="0" y="1743709"/>
          <a:ext cx="9144000" cy="5105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728935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40598</TotalTime>
  <Words>1189</Words>
  <Application>Microsoft Office PowerPoint</Application>
  <PresentationFormat>On-screen Show (4:3)</PresentationFormat>
  <Paragraphs>224</Paragraphs>
  <Slides>18</Slides>
  <Notes>13</Notes>
  <HiddenSlides>0</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Office Theme</vt:lpstr>
      <vt:lpstr>10_Custom Design</vt:lpstr>
      <vt:lpstr>PowerPoint Presentation</vt:lpstr>
      <vt:lpstr>Review</vt:lpstr>
      <vt:lpstr>Key Points</vt:lpstr>
      <vt:lpstr>Key Points</vt:lpstr>
      <vt:lpstr>Opportunity of REDD+</vt:lpstr>
      <vt:lpstr>VGGT</vt:lpstr>
      <vt:lpstr>Principles of VGGT</vt:lpstr>
      <vt:lpstr> </vt:lpstr>
      <vt:lpstr>Getting Started </vt:lpstr>
      <vt:lpstr>PowerPoint Presentation</vt:lpstr>
      <vt:lpstr>UN-REDD Outlook</vt:lpstr>
      <vt:lpstr>PowerPoint Presentation</vt:lpstr>
      <vt:lpstr>Panel Discussion</vt:lpstr>
      <vt:lpstr>Audience Survey Results</vt:lpstr>
      <vt:lpstr>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Mumoki</dc:creator>
  <cp:lastModifiedBy>Linda Mumoki</cp:lastModifiedBy>
  <cp:revision>151</cp:revision>
  <dcterms:created xsi:type="dcterms:W3CDTF">2012-09-11T07:20:24Z</dcterms:created>
  <dcterms:modified xsi:type="dcterms:W3CDTF">2014-11-05T13:25:32Z</dcterms:modified>
</cp:coreProperties>
</file>