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352" r:id="rId3"/>
    <p:sldId id="366" r:id="rId4"/>
    <p:sldId id="343" r:id="rId5"/>
    <p:sldId id="359" r:id="rId6"/>
    <p:sldId id="323" r:id="rId7"/>
    <p:sldId id="271" r:id="rId8"/>
    <p:sldId id="367" r:id="rId9"/>
    <p:sldId id="365" r:id="rId10"/>
    <p:sldId id="258" r:id="rId11"/>
    <p:sldId id="272" r:id="rId12"/>
  </p:sldIdLst>
  <p:sldSz cx="9144000" cy="6858000" type="screen4x3"/>
  <p:notesSz cx="6858000" cy="9144000"/>
  <p:defaultTextStyle>
    <a:defPPr>
      <a:defRPr lang="es-ES_tradn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993300"/>
    <a:srgbClr val="CCCC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87" autoAdjust="0"/>
    <p:restoredTop sz="83126" autoAdjust="0"/>
  </p:normalViewPr>
  <p:slideViewPr>
    <p:cSldViewPr snapToObjects="1">
      <p:cViewPr varScale="1">
        <p:scale>
          <a:sx n="72" d="100"/>
          <a:sy n="72" d="100"/>
        </p:scale>
        <p:origin x="-152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D36950-AE1E-46AF-BDD8-890E98A6597D}" type="doc">
      <dgm:prSet loTypeId="urn:microsoft.com/office/officeart/2005/8/layout/venn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8B1A7E29-DF09-4103-97BB-521AB2992DD7}">
      <dgm:prSet phldrT="[Texto]" custT="1"/>
      <dgm:spPr>
        <a:solidFill>
          <a:schemeClr val="accent3">
            <a:lumMod val="60000"/>
            <a:lumOff val="40000"/>
          </a:schemeClr>
        </a:solidFill>
      </dgm:spPr>
      <dgm:t>
        <a:bodyPr lIns="0" tIns="0" rIns="0" bIns="0"/>
        <a:lstStyle/>
        <a:p>
          <a:pPr algn="ctr"/>
          <a:endParaRPr lang="es-CO" sz="1000"/>
        </a:p>
        <a:p>
          <a:pPr algn="ctr"/>
          <a:endParaRPr lang="es-CO" sz="1000">
            <a:latin typeface="+mj-lt"/>
          </a:endParaRPr>
        </a:p>
        <a:p>
          <a:pPr algn="ctr"/>
          <a:r>
            <a:rPr lang="es-CO" sz="1000" u="sng">
              <a:solidFill>
                <a:schemeClr val="accent3">
                  <a:lumMod val="50000"/>
                </a:schemeClr>
              </a:solidFill>
              <a:latin typeface="+mj-lt"/>
            </a:rPr>
            <a:t>*Tierras forestales </a:t>
          </a:r>
          <a:r>
            <a:rPr lang="es-CO" sz="1000">
              <a:solidFill>
                <a:schemeClr val="accent3">
                  <a:lumMod val="50000"/>
                </a:schemeClr>
              </a:solidFill>
              <a:latin typeface="+mj-lt"/>
            </a:rPr>
            <a:t>todas aquellas que están cubiertas por vegetación forestal. Y la </a:t>
          </a:r>
          <a:r>
            <a:rPr lang="es-CO" sz="1000" u="sng">
              <a:solidFill>
                <a:schemeClr val="accent3">
                  <a:lumMod val="50000"/>
                </a:schemeClr>
              </a:solidFill>
              <a:latin typeface="+mj-lt"/>
            </a:rPr>
            <a:t>Vegetación forestal </a:t>
          </a:r>
          <a:r>
            <a:rPr lang="es-CO" sz="1000">
              <a:solidFill>
                <a:schemeClr val="accent3">
                  <a:lumMod val="50000"/>
                </a:schemeClr>
              </a:solidFill>
              <a:latin typeface="+mj-lt"/>
            </a:rPr>
            <a:t>se define como “El conjunto de plantas y hongos que crecen y se desarrollan en forma natural, formando bosques, selvas, zonas áridas y semiáridas, y otros ecosistemas</a:t>
          </a:r>
          <a:endParaRPr lang="es-MX" sz="1000">
            <a:solidFill>
              <a:schemeClr val="accent3">
                <a:lumMod val="50000"/>
              </a:schemeClr>
            </a:solidFill>
            <a:latin typeface="+mj-lt"/>
          </a:endParaRPr>
        </a:p>
      </dgm:t>
    </dgm:pt>
    <dgm:pt modelId="{A2D85AA6-52BE-4399-AE5A-B837586FBA78}" type="parTrans" cxnId="{DFA9F5B3-8B14-4521-954F-DB5D59DD1308}">
      <dgm:prSet/>
      <dgm:spPr/>
      <dgm:t>
        <a:bodyPr/>
        <a:lstStyle/>
        <a:p>
          <a:pPr algn="ctr"/>
          <a:endParaRPr lang="es-MX"/>
        </a:p>
      </dgm:t>
    </dgm:pt>
    <dgm:pt modelId="{1BF10695-A675-46E0-A496-815834C5AF02}" type="sibTrans" cxnId="{DFA9F5B3-8B14-4521-954F-DB5D59DD1308}">
      <dgm:prSet/>
      <dgm:spPr/>
      <dgm:t>
        <a:bodyPr/>
        <a:lstStyle/>
        <a:p>
          <a:pPr algn="ctr"/>
          <a:endParaRPr lang="es-MX"/>
        </a:p>
      </dgm:t>
    </dgm:pt>
    <dgm:pt modelId="{E6E0A427-184D-4662-9F29-498FEA56473B}">
      <dgm:prSet phldrT="[Texto]" custT="1"/>
      <dgm:spPr>
        <a:solidFill>
          <a:schemeClr val="accent3">
            <a:lumMod val="75000"/>
          </a:schemeClr>
        </a:solidFill>
      </dgm:spPr>
      <dgm:t>
        <a:bodyPr lIns="0" tIns="0" rIns="0" bIns="0"/>
        <a:lstStyle/>
        <a:p>
          <a:pPr algn="ctr"/>
          <a:endParaRPr lang="es-MX" sz="1000" dirty="0"/>
        </a:p>
        <a:p>
          <a:pPr algn="ctr"/>
          <a:endParaRPr lang="es-MX" sz="1000" dirty="0"/>
        </a:p>
        <a:p>
          <a:pPr algn="ctr"/>
          <a:endParaRPr lang="es-MX" sz="1000" dirty="0">
            <a:latin typeface="+mj-lt"/>
          </a:endParaRPr>
        </a:p>
        <a:p>
          <a:pPr algn="ctr"/>
          <a:endParaRPr lang="es-MX" sz="1000" dirty="0">
            <a:latin typeface="+mj-lt"/>
          </a:endParaRPr>
        </a:p>
        <a:p>
          <a:pPr algn="ctr"/>
          <a:r>
            <a:rPr lang="es-MX" sz="1000" dirty="0">
              <a:latin typeface="+mj-lt"/>
            </a:rPr>
            <a:t>**Tierras que se extienden por más de 0,5 hectáreas dotadas de árboles de una altura superior a 5 m y una cubierta de dosel superior al 10 por ciento, o de árboles capaces de alcanzar esta altura in situ. No incluye la tierra sometida a un uso predominantemente agrícola o urbano</a:t>
          </a:r>
          <a:r>
            <a:rPr lang="es-MX" sz="600" dirty="0">
              <a:latin typeface="+mj-lt"/>
            </a:rPr>
            <a:t>.</a:t>
          </a:r>
        </a:p>
      </dgm:t>
    </dgm:pt>
    <dgm:pt modelId="{3BE0F571-152D-475F-8F72-EA64FB743829}" type="parTrans" cxnId="{5BE4B742-1AAD-44C0-8A74-8FD30D82190A}">
      <dgm:prSet/>
      <dgm:spPr/>
      <dgm:t>
        <a:bodyPr/>
        <a:lstStyle/>
        <a:p>
          <a:pPr algn="ctr"/>
          <a:endParaRPr lang="es-MX"/>
        </a:p>
      </dgm:t>
    </dgm:pt>
    <dgm:pt modelId="{F9DAD389-BA97-4C33-96B2-759F1E2FD1F8}" type="sibTrans" cxnId="{5BE4B742-1AAD-44C0-8A74-8FD30D82190A}">
      <dgm:prSet/>
      <dgm:spPr/>
      <dgm:t>
        <a:bodyPr/>
        <a:lstStyle/>
        <a:p>
          <a:pPr algn="ctr"/>
          <a:endParaRPr lang="es-MX"/>
        </a:p>
      </dgm:t>
    </dgm:pt>
    <dgm:pt modelId="{99E9E95F-2616-4235-A178-B9E70CFC3A3D}">
      <dgm:prSet phldrT="[Texto]" custT="1"/>
      <dgm:spPr>
        <a:solidFill>
          <a:schemeClr val="accent3">
            <a:lumMod val="50000"/>
          </a:schemeClr>
        </a:solidFill>
      </dgm:spPr>
      <dgm:t>
        <a:bodyPr lIns="0" tIns="0" rIns="0" bIns="0"/>
        <a:lstStyle/>
        <a:p>
          <a:pPr algn="ctr"/>
          <a:endParaRPr lang="es-MX" sz="1000" dirty="0">
            <a:latin typeface="+mj-lt"/>
          </a:endParaRPr>
        </a:p>
        <a:p>
          <a:pPr algn="ctr"/>
          <a:r>
            <a:rPr lang="es-MX" sz="1000" dirty="0">
              <a:latin typeface="+mj-lt"/>
            </a:rPr>
            <a:t>***bosque a la comunidad dominada por árboles o plantas leñosas con un tronco bien definido, con alturas mínimas de 4 m, con una superficie mínima de 1ha y con una cobertura arbórea del 30%</a:t>
          </a:r>
        </a:p>
      </dgm:t>
    </dgm:pt>
    <dgm:pt modelId="{53FCF959-38D1-4D23-AEA9-F541F079B40F}" type="parTrans" cxnId="{6F5D9A78-BD43-4000-A4A0-838A5358BC43}">
      <dgm:prSet/>
      <dgm:spPr/>
      <dgm:t>
        <a:bodyPr/>
        <a:lstStyle/>
        <a:p>
          <a:pPr algn="ctr"/>
          <a:endParaRPr lang="es-MX"/>
        </a:p>
      </dgm:t>
    </dgm:pt>
    <dgm:pt modelId="{6DDD0F00-60B4-42B5-BAAA-8424E8FC488C}" type="sibTrans" cxnId="{6F5D9A78-BD43-4000-A4A0-838A5358BC43}">
      <dgm:prSet/>
      <dgm:spPr/>
      <dgm:t>
        <a:bodyPr/>
        <a:lstStyle/>
        <a:p>
          <a:pPr algn="ctr"/>
          <a:endParaRPr lang="es-MX"/>
        </a:p>
      </dgm:t>
    </dgm:pt>
    <dgm:pt modelId="{6AD582AB-6722-4D49-9B6F-77DCF17D9445}" type="pres">
      <dgm:prSet presAssocID="{EED36950-AE1E-46AF-BDD8-890E98A6597D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ED54E706-2DC4-4B1F-8700-242EEA7FDB9B}" type="pres">
      <dgm:prSet presAssocID="{EED36950-AE1E-46AF-BDD8-890E98A6597D}" presName="comp1" presStyleCnt="0"/>
      <dgm:spPr/>
    </dgm:pt>
    <dgm:pt modelId="{A56E4CA9-8047-46DA-92B5-46A596DCD91C}" type="pres">
      <dgm:prSet presAssocID="{EED36950-AE1E-46AF-BDD8-890E98A6597D}" presName="circle1" presStyleLbl="node1" presStyleIdx="0" presStyleCnt="3" custScaleX="117039" custLinFactNeighborX="-821" custLinFactNeighborY="821"/>
      <dgm:spPr/>
      <dgm:t>
        <a:bodyPr/>
        <a:lstStyle/>
        <a:p>
          <a:endParaRPr lang="es-MX"/>
        </a:p>
      </dgm:t>
    </dgm:pt>
    <dgm:pt modelId="{C6ED942E-9133-41F8-BD2A-079F10E6B03B}" type="pres">
      <dgm:prSet presAssocID="{EED36950-AE1E-46AF-BDD8-890E98A6597D}" presName="c1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2FA7D9C5-B07F-4229-B161-A94CDFE9DB2B}" type="pres">
      <dgm:prSet presAssocID="{EED36950-AE1E-46AF-BDD8-890E98A6597D}" presName="comp2" presStyleCnt="0"/>
      <dgm:spPr/>
    </dgm:pt>
    <dgm:pt modelId="{80EB813F-0F2F-46B5-9967-038C6C839481}" type="pres">
      <dgm:prSet presAssocID="{EED36950-AE1E-46AF-BDD8-890E98A6597D}" presName="circle2" presStyleLbl="node1" presStyleIdx="1" presStyleCnt="3" custScaleX="102995" custScaleY="94521" custLinFactNeighborX="548" custLinFactNeighborY="3632"/>
      <dgm:spPr/>
      <dgm:t>
        <a:bodyPr/>
        <a:lstStyle/>
        <a:p>
          <a:endParaRPr lang="es-MX"/>
        </a:p>
      </dgm:t>
    </dgm:pt>
    <dgm:pt modelId="{B4FADE7E-445A-4706-A460-A67AB706AD10}" type="pres">
      <dgm:prSet presAssocID="{EED36950-AE1E-46AF-BDD8-890E98A6597D}" presName="c2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3569A1D7-5887-4765-BA36-E67D99F70688}" type="pres">
      <dgm:prSet presAssocID="{EED36950-AE1E-46AF-BDD8-890E98A6597D}" presName="comp3" presStyleCnt="0"/>
      <dgm:spPr/>
    </dgm:pt>
    <dgm:pt modelId="{1F96FFB4-C5C3-48E8-A07A-A62231BA9A2C}" type="pres">
      <dgm:prSet presAssocID="{EED36950-AE1E-46AF-BDD8-890E98A6597D}" presName="circle3" presStyleLbl="node1" presStyleIdx="2" presStyleCnt="3" custScaleX="79663" custScaleY="69882" custLinFactNeighborX="410" custLinFactNeighborY="15059"/>
      <dgm:spPr/>
      <dgm:t>
        <a:bodyPr/>
        <a:lstStyle/>
        <a:p>
          <a:endParaRPr lang="es-MX"/>
        </a:p>
      </dgm:t>
    </dgm:pt>
    <dgm:pt modelId="{B9652303-010C-4172-8E17-F388A53C6B55}" type="pres">
      <dgm:prSet presAssocID="{EED36950-AE1E-46AF-BDD8-890E98A6597D}" presName="c3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DFA9F5B3-8B14-4521-954F-DB5D59DD1308}" srcId="{EED36950-AE1E-46AF-BDD8-890E98A6597D}" destId="{8B1A7E29-DF09-4103-97BB-521AB2992DD7}" srcOrd="0" destOrd="0" parTransId="{A2D85AA6-52BE-4399-AE5A-B837586FBA78}" sibTransId="{1BF10695-A675-46E0-A496-815834C5AF02}"/>
    <dgm:cxn modelId="{5BE4B742-1AAD-44C0-8A74-8FD30D82190A}" srcId="{EED36950-AE1E-46AF-BDD8-890E98A6597D}" destId="{E6E0A427-184D-4662-9F29-498FEA56473B}" srcOrd="1" destOrd="0" parTransId="{3BE0F571-152D-475F-8F72-EA64FB743829}" sibTransId="{F9DAD389-BA97-4C33-96B2-759F1E2FD1F8}"/>
    <dgm:cxn modelId="{053A7292-C46D-48C0-8DA0-64957B9EF24E}" type="presOf" srcId="{8B1A7E29-DF09-4103-97BB-521AB2992DD7}" destId="{C6ED942E-9133-41F8-BD2A-079F10E6B03B}" srcOrd="1" destOrd="0" presId="urn:microsoft.com/office/officeart/2005/8/layout/venn2"/>
    <dgm:cxn modelId="{6F5D9A78-BD43-4000-A4A0-838A5358BC43}" srcId="{EED36950-AE1E-46AF-BDD8-890E98A6597D}" destId="{99E9E95F-2616-4235-A178-B9E70CFC3A3D}" srcOrd="2" destOrd="0" parTransId="{53FCF959-38D1-4D23-AEA9-F541F079B40F}" sibTransId="{6DDD0F00-60B4-42B5-BAAA-8424E8FC488C}"/>
    <dgm:cxn modelId="{BD2BAB77-F9F5-4E10-B2E8-BE250BA9EF58}" type="presOf" srcId="{99E9E95F-2616-4235-A178-B9E70CFC3A3D}" destId="{1F96FFB4-C5C3-48E8-A07A-A62231BA9A2C}" srcOrd="0" destOrd="0" presId="urn:microsoft.com/office/officeart/2005/8/layout/venn2"/>
    <dgm:cxn modelId="{58AB1330-F2F0-480B-A47E-B459AD55A7F0}" type="presOf" srcId="{EED36950-AE1E-46AF-BDD8-890E98A6597D}" destId="{6AD582AB-6722-4D49-9B6F-77DCF17D9445}" srcOrd="0" destOrd="0" presId="urn:microsoft.com/office/officeart/2005/8/layout/venn2"/>
    <dgm:cxn modelId="{1EF48B32-4C39-4723-8100-E91AE9B97092}" type="presOf" srcId="{8B1A7E29-DF09-4103-97BB-521AB2992DD7}" destId="{A56E4CA9-8047-46DA-92B5-46A596DCD91C}" srcOrd="0" destOrd="0" presId="urn:microsoft.com/office/officeart/2005/8/layout/venn2"/>
    <dgm:cxn modelId="{003F76EB-C436-4B13-A4BF-EE99FAA82950}" type="presOf" srcId="{E6E0A427-184D-4662-9F29-498FEA56473B}" destId="{80EB813F-0F2F-46B5-9967-038C6C839481}" srcOrd="0" destOrd="0" presId="urn:microsoft.com/office/officeart/2005/8/layout/venn2"/>
    <dgm:cxn modelId="{E86EB35B-36CF-4C66-91E6-A0C5773BBD0F}" type="presOf" srcId="{E6E0A427-184D-4662-9F29-498FEA56473B}" destId="{B4FADE7E-445A-4706-A460-A67AB706AD10}" srcOrd="1" destOrd="0" presId="urn:microsoft.com/office/officeart/2005/8/layout/venn2"/>
    <dgm:cxn modelId="{F5771BCC-3253-426D-856F-1560B6655063}" type="presOf" srcId="{99E9E95F-2616-4235-A178-B9E70CFC3A3D}" destId="{B9652303-010C-4172-8E17-F388A53C6B55}" srcOrd="1" destOrd="0" presId="urn:microsoft.com/office/officeart/2005/8/layout/venn2"/>
    <dgm:cxn modelId="{8F14F072-D82C-477D-9814-B73B394005EE}" type="presParOf" srcId="{6AD582AB-6722-4D49-9B6F-77DCF17D9445}" destId="{ED54E706-2DC4-4B1F-8700-242EEA7FDB9B}" srcOrd="0" destOrd="0" presId="urn:microsoft.com/office/officeart/2005/8/layout/venn2"/>
    <dgm:cxn modelId="{25AE6087-A6CC-412E-8B22-E79AF7BC236E}" type="presParOf" srcId="{ED54E706-2DC4-4B1F-8700-242EEA7FDB9B}" destId="{A56E4CA9-8047-46DA-92B5-46A596DCD91C}" srcOrd="0" destOrd="0" presId="urn:microsoft.com/office/officeart/2005/8/layout/venn2"/>
    <dgm:cxn modelId="{F4ABA025-1D30-48A1-AFFF-4970822A97E4}" type="presParOf" srcId="{ED54E706-2DC4-4B1F-8700-242EEA7FDB9B}" destId="{C6ED942E-9133-41F8-BD2A-079F10E6B03B}" srcOrd="1" destOrd="0" presId="urn:microsoft.com/office/officeart/2005/8/layout/venn2"/>
    <dgm:cxn modelId="{753829DB-215C-424C-ACC6-C53D369067E0}" type="presParOf" srcId="{6AD582AB-6722-4D49-9B6F-77DCF17D9445}" destId="{2FA7D9C5-B07F-4229-B161-A94CDFE9DB2B}" srcOrd="1" destOrd="0" presId="urn:microsoft.com/office/officeart/2005/8/layout/venn2"/>
    <dgm:cxn modelId="{603C3AB6-754E-4108-9658-270CFEC90C26}" type="presParOf" srcId="{2FA7D9C5-B07F-4229-B161-A94CDFE9DB2B}" destId="{80EB813F-0F2F-46B5-9967-038C6C839481}" srcOrd="0" destOrd="0" presId="urn:microsoft.com/office/officeart/2005/8/layout/venn2"/>
    <dgm:cxn modelId="{F54093CB-B589-4422-967B-5F8426E10D62}" type="presParOf" srcId="{2FA7D9C5-B07F-4229-B161-A94CDFE9DB2B}" destId="{B4FADE7E-445A-4706-A460-A67AB706AD10}" srcOrd="1" destOrd="0" presId="urn:microsoft.com/office/officeart/2005/8/layout/venn2"/>
    <dgm:cxn modelId="{8E5CF0D4-E679-4196-95F1-A7D703D3833A}" type="presParOf" srcId="{6AD582AB-6722-4D49-9B6F-77DCF17D9445}" destId="{3569A1D7-5887-4765-BA36-E67D99F70688}" srcOrd="2" destOrd="0" presId="urn:microsoft.com/office/officeart/2005/8/layout/venn2"/>
    <dgm:cxn modelId="{5807F7B6-F48E-4A8E-B291-19AA593A9A68}" type="presParOf" srcId="{3569A1D7-5887-4765-BA36-E67D99F70688}" destId="{1F96FFB4-C5C3-48E8-A07A-A62231BA9A2C}" srcOrd="0" destOrd="0" presId="urn:microsoft.com/office/officeart/2005/8/layout/venn2"/>
    <dgm:cxn modelId="{F273C5B3-70E8-4860-85A2-9983B9151CC6}" type="presParOf" srcId="{3569A1D7-5887-4765-BA36-E67D99F70688}" destId="{B9652303-010C-4172-8E17-F388A53C6B55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6E4CA9-8047-46DA-92B5-46A596DCD91C}">
      <dsp:nvSpPr>
        <dsp:cNvPr id="0" name=""/>
        <dsp:cNvSpPr/>
      </dsp:nvSpPr>
      <dsp:spPr>
        <a:xfrm>
          <a:off x="-65169" y="0"/>
          <a:ext cx="5540538" cy="4733925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1000" kern="1200"/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1000" kern="1200">
            <a:latin typeface="+mj-lt"/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000" u="sng" kern="1200">
              <a:solidFill>
                <a:schemeClr val="accent3">
                  <a:lumMod val="50000"/>
                </a:schemeClr>
              </a:solidFill>
              <a:latin typeface="+mj-lt"/>
            </a:rPr>
            <a:t>*Tierras forestales </a:t>
          </a:r>
          <a:r>
            <a:rPr lang="es-CO" sz="1000" kern="1200">
              <a:solidFill>
                <a:schemeClr val="accent3">
                  <a:lumMod val="50000"/>
                </a:schemeClr>
              </a:solidFill>
              <a:latin typeface="+mj-lt"/>
            </a:rPr>
            <a:t>todas aquellas que están cubiertas por vegetación forestal. Y la </a:t>
          </a:r>
          <a:r>
            <a:rPr lang="es-CO" sz="1000" u="sng" kern="1200">
              <a:solidFill>
                <a:schemeClr val="accent3">
                  <a:lumMod val="50000"/>
                </a:schemeClr>
              </a:solidFill>
              <a:latin typeface="+mj-lt"/>
            </a:rPr>
            <a:t>Vegetación forestal </a:t>
          </a:r>
          <a:r>
            <a:rPr lang="es-CO" sz="1000" kern="1200">
              <a:solidFill>
                <a:schemeClr val="accent3">
                  <a:lumMod val="50000"/>
                </a:schemeClr>
              </a:solidFill>
              <a:latin typeface="+mj-lt"/>
            </a:rPr>
            <a:t>se define como “El conjunto de plantas y hongos que crecen y se desarrollan en forma natural, formando bosques, selvas, zonas áridas y semiáridas, y otros ecosistemas</a:t>
          </a:r>
          <a:endParaRPr lang="es-MX" sz="1000" kern="1200">
            <a:solidFill>
              <a:schemeClr val="accent3">
                <a:lumMod val="50000"/>
              </a:schemeClr>
            </a:solidFill>
            <a:latin typeface="+mj-lt"/>
          </a:endParaRPr>
        </a:p>
      </dsp:txBody>
      <dsp:txXfrm>
        <a:off x="1736890" y="236696"/>
        <a:ext cx="1936418" cy="710088"/>
      </dsp:txXfrm>
    </dsp:sp>
    <dsp:sp modelId="{80EB813F-0F2F-46B5-9967-038C6C839481}">
      <dsp:nvSpPr>
        <dsp:cNvPr id="0" name=""/>
        <dsp:cNvSpPr/>
      </dsp:nvSpPr>
      <dsp:spPr>
        <a:xfrm>
          <a:off x="896166" y="1378010"/>
          <a:ext cx="3656779" cy="3355914"/>
        </a:xfrm>
        <a:prstGeom prst="ellipse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000" kern="1200" dirty="0"/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000" kern="1200" dirty="0"/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000" kern="1200" dirty="0">
            <a:latin typeface="+mj-lt"/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000" kern="1200" dirty="0">
            <a:latin typeface="+mj-lt"/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000" kern="1200" dirty="0">
              <a:latin typeface="+mj-lt"/>
            </a:rPr>
            <a:t>**Tierras que se extienden por más de 0,5 hectáreas dotadas de árboles de una altura superior a 5 m y una cubierta de dosel superior al 10 por ciento, o de árboles capaces de alcanzar esta altura in situ. No incluye la tierra sometida a un uso predominantemente agrícola o urbano</a:t>
          </a:r>
          <a:r>
            <a:rPr lang="es-MX" sz="600" kern="1200" dirty="0">
              <a:latin typeface="+mj-lt"/>
            </a:rPr>
            <a:t>.</a:t>
          </a:r>
        </a:p>
      </dsp:txBody>
      <dsp:txXfrm>
        <a:off x="1872526" y="1587754"/>
        <a:ext cx="1704059" cy="629234"/>
      </dsp:txXfrm>
    </dsp:sp>
    <dsp:sp modelId="{1F96FFB4-C5C3-48E8-A07A-A62231BA9A2C}">
      <dsp:nvSpPr>
        <dsp:cNvPr id="0" name=""/>
        <dsp:cNvSpPr/>
      </dsp:nvSpPr>
      <dsp:spPr>
        <a:xfrm>
          <a:off x="1772007" y="3079844"/>
          <a:ext cx="1885593" cy="1654080"/>
        </a:xfrm>
        <a:prstGeom prst="ellipse">
          <a:avLst/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000" kern="1200" dirty="0">
            <a:latin typeface="+mj-lt"/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000" kern="1200" dirty="0">
              <a:latin typeface="+mj-lt"/>
            </a:rPr>
            <a:t>***bosque a la comunidad dominada por árboles o plantas leñosas con un tronco bien definido, con alturas mínimas de 4 m, con una superficie mínima de 1ha y con una cobertura arbórea del 30%</a:t>
          </a:r>
        </a:p>
      </dsp:txBody>
      <dsp:txXfrm>
        <a:off x="2048146" y="3493364"/>
        <a:ext cx="1333315" cy="8270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BF5638-4FD7-4202-91A0-C2ABBC8D258D}" type="datetimeFigureOut">
              <a:rPr lang="es-MX" smtClean="0"/>
              <a:pPr/>
              <a:t>05/11/2014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4844D7-6B4C-4DCD-A7D3-07717045D2EE}" type="slidenum">
              <a:rPr lang="es-MX" smtClean="0"/>
              <a:pPr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04807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 utilizará la definición de terrenos forestales que se encuentra en la LGDFS, misma que concuerda con la del IPCC y fue usada en el INEGEI presentado en el BUR.</a:t>
            </a:r>
          </a:p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4844D7-6B4C-4DCD-A7D3-07717045D2EE}" type="slidenum">
              <a:rPr lang="es-MX" smtClean="0"/>
              <a:pPr/>
              <a:t>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997142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se dejará en un anexo el apartado de incremento en acervos de carbono en tierras forestales que permanecen, revegetación y recuperación de coberturas degradadas.</a:t>
            </a:r>
            <a:br>
              <a:rPr lang="es-MX" dirty="0" smtClean="0"/>
            </a:b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4844D7-6B4C-4DCD-A7D3-07717045D2EE}" type="slidenum">
              <a:rPr lang="es-MX" smtClean="0"/>
              <a:pPr/>
              <a:t>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44478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2A5-2BB5-0147-A736-0C7C8015CBB3}" type="datetimeFigureOut">
              <a:rPr lang="es-ES_tradnl" smtClean="0"/>
              <a:pPr/>
              <a:t>05/11/2014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F4FCD-7F73-C24E-A921-76D6F05C4324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2A5-2BB5-0147-A736-0C7C8015CBB3}" type="datetimeFigureOut">
              <a:rPr lang="es-ES_tradnl" smtClean="0"/>
              <a:pPr/>
              <a:t>05/11/2014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F4FCD-7F73-C24E-A921-76D6F05C4324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2A5-2BB5-0147-A736-0C7C8015CBB3}" type="datetimeFigureOut">
              <a:rPr lang="es-ES_tradnl" smtClean="0"/>
              <a:pPr/>
              <a:t>05/11/2014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F4FCD-7F73-C24E-A921-76D6F05C4324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2667000"/>
            <a:ext cx="4038600" cy="3459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2667000"/>
            <a:ext cx="4038600" cy="3459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2A5-2BB5-0147-A736-0C7C8015CBB3}" type="datetimeFigureOut">
              <a:rPr lang="es-ES_tradnl" smtClean="0"/>
              <a:pPr/>
              <a:t>05/11/2014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F4FCD-7F73-C24E-A921-76D6F05C4324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26670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3306762"/>
            <a:ext cx="4040188" cy="2819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26670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3306762"/>
            <a:ext cx="4041775" cy="2819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2A5-2BB5-0147-A736-0C7C8015CBB3}" type="datetimeFigureOut">
              <a:rPr lang="es-ES_tradnl" smtClean="0"/>
              <a:pPr/>
              <a:t>05/11/2014</a:t>
            </a:fld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F4FCD-7F73-C24E-A921-76D6F05C4324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2A5-2BB5-0147-A736-0C7C8015CBB3}" type="datetimeFigureOut">
              <a:rPr lang="es-ES_tradnl" smtClean="0"/>
              <a:pPr/>
              <a:t>05/11/2014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F4FCD-7F73-C24E-A921-76D6F05C4324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2A5-2BB5-0147-A736-0C7C8015CBB3}" type="datetimeFigureOut">
              <a:rPr lang="es-ES_tradnl" smtClean="0"/>
              <a:pPr/>
              <a:t>05/11/2014</a:t>
            </a:fld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F4FCD-7F73-C24E-A921-76D6F05C4324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600200"/>
            <a:ext cx="3008313" cy="7662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008313" cy="3611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2A5-2BB5-0147-A736-0C7C8015CBB3}" type="datetimeFigureOut">
              <a:rPr lang="es-ES_tradnl" smtClean="0"/>
              <a:pPr/>
              <a:t>05/11/2014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F4FCD-7F73-C24E-A921-76D6F05C4324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1524001"/>
            <a:ext cx="5486400" cy="320357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2A5-2BB5-0147-A736-0C7C8015CBB3}" type="datetimeFigureOut">
              <a:rPr lang="es-ES_tradnl" smtClean="0"/>
              <a:pPr/>
              <a:t>05/11/2014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F4FCD-7F73-C24E-A921-76D6F05C4324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2A5-2BB5-0147-A736-0C7C8015CBB3}" type="datetimeFigureOut">
              <a:rPr lang="es-ES_tradnl" smtClean="0"/>
              <a:pPr/>
              <a:t>05/11/2014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F4FCD-7F73-C24E-A921-76D6F05C4324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678363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678363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2A5-2BB5-0147-A736-0C7C8015CBB3}" type="datetimeFigureOut">
              <a:rPr lang="es-ES_tradnl" smtClean="0"/>
              <a:pPr/>
              <a:t>05/11/2014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F4FCD-7F73-C24E-A921-76D6F05C4324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1524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2743200"/>
            <a:ext cx="8229600" cy="3382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702A5-2BB5-0147-A736-0C7C8015CBB3}" type="datetimeFigureOut">
              <a:rPr lang="es-ES_tradnl" smtClean="0"/>
              <a:pPr/>
              <a:t>05/11/2014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F4FCD-7F73-C24E-A921-76D6F05C4324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393305"/>
            <a:ext cx="7772400" cy="1755775"/>
          </a:xfrm>
        </p:spPr>
        <p:txBody>
          <a:bodyPr>
            <a:normAutofit fontScale="90000"/>
          </a:bodyPr>
          <a:lstStyle/>
          <a:p>
            <a:r>
              <a:rPr lang="es-MX" i="1" dirty="0" smtClean="0"/>
              <a:t>Construcción de Niveles de Referencia de Emisiones para REDD+ en México</a:t>
            </a:r>
            <a:r>
              <a:rPr lang="es-MX" i="1" dirty="0"/>
              <a:t/>
            </a:r>
            <a:br>
              <a:rPr lang="es-MX" i="1" dirty="0"/>
            </a:br>
            <a:endParaRPr lang="es-ES_trad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Proceso de construcción de niveles de referencia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4104456"/>
          </a:xfrm>
        </p:spPr>
        <p:txBody>
          <a:bodyPr>
            <a:normAutofit/>
          </a:bodyPr>
          <a:lstStyle/>
          <a:p>
            <a:r>
              <a:rPr lang="es-MX" dirty="0"/>
              <a:t>Marco de referencia </a:t>
            </a:r>
            <a:r>
              <a:rPr lang="es-MX" dirty="0" smtClean="0"/>
              <a:t>para evaluar impacto </a:t>
            </a:r>
            <a:r>
              <a:rPr lang="es-MX" dirty="0"/>
              <a:t>de </a:t>
            </a:r>
            <a:r>
              <a:rPr lang="es-MX" dirty="0" smtClean="0"/>
              <a:t>REDD+</a:t>
            </a:r>
            <a:endParaRPr lang="es-MX" dirty="0"/>
          </a:p>
          <a:p>
            <a:r>
              <a:rPr lang="es-MX" dirty="0" smtClean="0"/>
              <a:t>Consistentes con el INEGEI</a:t>
            </a:r>
          </a:p>
          <a:p>
            <a:r>
              <a:rPr lang="es-MX" dirty="0" smtClean="0"/>
              <a:t>Transparencia</a:t>
            </a:r>
          </a:p>
          <a:p>
            <a:r>
              <a:rPr lang="es-MX" dirty="0" smtClean="0"/>
              <a:t>Mejor uso de información existente</a:t>
            </a:r>
          </a:p>
          <a:p>
            <a:endParaRPr lang="es-MX" dirty="0" smtClean="0"/>
          </a:p>
        </p:txBody>
      </p:sp>
    </p:spTree>
    <p:extLst>
      <p:ext uri="{BB962C8B-B14F-4D97-AF65-F5344CB8AC3E}">
        <p14:creationId xmlns:p14="http://schemas.microsoft.com/office/powerpoint/2010/main" val="267324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96752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Análisis de información para la construcción del nivel de referencia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MX" dirty="0"/>
              <a:t>A</a:t>
            </a:r>
            <a:r>
              <a:rPr lang="es-MX" dirty="0" smtClean="0"/>
              <a:t>spectos </a:t>
            </a:r>
            <a:r>
              <a:rPr lang="es-MX" dirty="0"/>
              <a:t>técnicos y metodológicos a ser considerados en la construcción del </a:t>
            </a:r>
            <a:r>
              <a:rPr lang="es-MX" dirty="0" smtClean="0"/>
              <a:t>NR/NRE:</a:t>
            </a:r>
          </a:p>
          <a:p>
            <a:r>
              <a:rPr lang="es-MX" dirty="0" smtClean="0"/>
              <a:t>Definiciones </a:t>
            </a:r>
            <a:r>
              <a:rPr lang="es-MX" dirty="0"/>
              <a:t>de bosque, deforestación y degradación, </a:t>
            </a:r>
            <a:endParaRPr lang="es-MX" dirty="0" smtClean="0"/>
          </a:p>
          <a:p>
            <a:r>
              <a:rPr lang="es-MX" dirty="0" smtClean="0"/>
              <a:t>Posibles escalas de trabajo</a:t>
            </a:r>
          </a:p>
          <a:p>
            <a:r>
              <a:rPr lang="es-MX" dirty="0" smtClean="0"/>
              <a:t>Insumos </a:t>
            </a:r>
            <a:r>
              <a:rPr lang="es-MX" dirty="0"/>
              <a:t>con los que se </a:t>
            </a:r>
            <a:r>
              <a:rPr lang="es-MX" dirty="0" smtClean="0"/>
              <a:t>cuenta</a:t>
            </a:r>
          </a:p>
          <a:p>
            <a:r>
              <a:rPr lang="es-MX" dirty="0" smtClean="0"/>
              <a:t>Actividades </a:t>
            </a:r>
            <a:r>
              <a:rPr lang="es-MX" dirty="0"/>
              <a:t>que se pueden tomar en cuenta como parte del NR/NRE.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5867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Información disponible para la construcción de niveles de referencia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382963"/>
          </a:xfrm>
        </p:spPr>
        <p:txBody>
          <a:bodyPr/>
          <a:lstStyle/>
          <a:p>
            <a:r>
              <a:rPr lang="es-MX" dirty="0" smtClean="0"/>
              <a:t>Cartografía nacional de los años 1993, 2003, 2007 y 2011 y matrices de dinámica</a:t>
            </a:r>
          </a:p>
          <a:p>
            <a:r>
              <a:rPr lang="es-MX" dirty="0" smtClean="0"/>
              <a:t>Factores de emisión y absorción para TF-OU, TF-TF, TF-</a:t>
            </a:r>
            <a:r>
              <a:rPr lang="es-MX" dirty="0" err="1" smtClean="0"/>
              <a:t>TFd</a:t>
            </a:r>
            <a:r>
              <a:rPr lang="es-MX" dirty="0" smtClean="0"/>
              <a:t>, TF-</a:t>
            </a:r>
            <a:r>
              <a:rPr lang="es-MX" dirty="0" err="1" smtClean="0"/>
              <a:t>TFr</a:t>
            </a:r>
            <a:r>
              <a:rPr lang="es-MX" dirty="0"/>
              <a:t> </a:t>
            </a:r>
            <a:r>
              <a:rPr lang="es-MX" dirty="0" smtClean="0"/>
              <a:t>y OU-TF</a:t>
            </a:r>
          </a:p>
          <a:p>
            <a:r>
              <a:rPr lang="es-MX" dirty="0" smtClean="0"/>
              <a:t>Datos de emisiones por Incendios forestales </a:t>
            </a:r>
            <a:r>
              <a:rPr lang="es-MX" dirty="0" err="1" smtClean="0"/>
              <a:t>tier</a:t>
            </a:r>
            <a:r>
              <a:rPr lang="es-MX" dirty="0" smtClean="0"/>
              <a:t> 1. </a:t>
            </a:r>
          </a:p>
        </p:txBody>
      </p:sp>
    </p:spTree>
    <p:extLst>
      <p:ext uri="{BB962C8B-B14F-4D97-AF65-F5344CB8AC3E}">
        <p14:creationId xmlns:p14="http://schemas.microsoft.com/office/powerpoint/2010/main" val="331725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3148248138"/>
              </p:ext>
            </p:extLst>
          </p:nvPr>
        </p:nvGraphicFramePr>
        <p:xfrm>
          <a:off x="1866900" y="1287363"/>
          <a:ext cx="5410200" cy="4733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7 Cuadro de texto"/>
          <p:cNvSpPr txBox="1"/>
          <p:nvPr/>
        </p:nvSpPr>
        <p:spPr>
          <a:xfrm>
            <a:off x="1878310" y="6212160"/>
            <a:ext cx="5410200" cy="457200"/>
          </a:xfrm>
          <a:prstGeom prst="rect">
            <a:avLst/>
          </a:prstGeom>
          <a:solidFill>
            <a:prstClr val="white"/>
          </a:solidFill>
          <a:ln>
            <a:noFill/>
          </a:ln>
          <a:effectLst/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spcAft>
                <a:spcPts val="0"/>
              </a:spcAft>
            </a:pPr>
            <a:r>
              <a:rPr lang="es-ES_tradnl" sz="900" b="1">
                <a:effectLst/>
                <a:latin typeface="Calibri"/>
                <a:ea typeface="MS Mincho"/>
                <a:cs typeface="Calibri"/>
              </a:rPr>
              <a:t> (*) Definición en el marco de la Ley General de Desarrollo Forestal Sustentable.  </a:t>
            </a:r>
            <a:endParaRPr lang="es-MX" sz="900" b="1">
              <a:effectLst/>
              <a:latin typeface="Cambria"/>
              <a:ea typeface="MS Mincho"/>
              <a:cs typeface="Times New Roman"/>
            </a:endParaRPr>
          </a:p>
          <a:p>
            <a:pPr>
              <a:spcAft>
                <a:spcPts val="1000"/>
              </a:spcAft>
            </a:pPr>
            <a:r>
              <a:rPr lang="es-ES_tradnl" sz="900" b="1">
                <a:effectLst/>
                <a:latin typeface="Calibri"/>
                <a:ea typeface="MS Mincho"/>
                <a:cs typeface="Calibri"/>
              </a:rPr>
              <a:t> (**)Definición usada para el reporte sobre Evaluación del estado de Recursos Forestales ante la FAO.  (***)Definición usada por México al Protocolo de Kioto</a:t>
            </a:r>
            <a:r>
              <a:rPr lang="es-ES_tradnl" sz="900" b="1">
                <a:effectLst/>
                <a:latin typeface="Cambria"/>
                <a:ea typeface="MS Mincho"/>
                <a:cs typeface="Times New Roman"/>
              </a:rPr>
              <a:t>.</a:t>
            </a:r>
            <a:endParaRPr lang="es-MX" sz="900" b="1">
              <a:effectLst/>
              <a:latin typeface="Cambria"/>
              <a:ea typeface="MS Mincho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102697"/>
            <a:ext cx="33992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/>
              <a:t>Definiciones de Bosque en México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55355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1143000"/>
          </a:xfrm>
        </p:spPr>
        <p:txBody>
          <a:bodyPr>
            <a:noAutofit/>
          </a:bodyPr>
          <a:lstStyle/>
          <a:p>
            <a:r>
              <a:rPr lang="es-MX" sz="3600" dirty="0" smtClean="0"/>
              <a:t>Inventario Nacional de Emisiones de gases de efecto invernadero sector USCUSS</a:t>
            </a:r>
            <a:endParaRPr lang="es-MX" sz="3600" dirty="0"/>
          </a:p>
        </p:txBody>
      </p:sp>
      <p:sp>
        <p:nvSpPr>
          <p:cNvPr id="6" name="5 Rectángulo redondeado"/>
          <p:cNvSpPr/>
          <p:nvPr/>
        </p:nvSpPr>
        <p:spPr>
          <a:xfrm>
            <a:off x="971601" y="5445224"/>
            <a:ext cx="7348978" cy="100811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6 Rectángulo redondeado"/>
          <p:cNvSpPr/>
          <p:nvPr/>
        </p:nvSpPr>
        <p:spPr>
          <a:xfrm>
            <a:off x="179512" y="2522611"/>
            <a:ext cx="8856984" cy="289523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pSp>
        <p:nvGrpSpPr>
          <p:cNvPr id="8" name="7 Grupo"/>
          <p:cNvGrpSpPr/>
          <p:nvPr/>
        </p:nvGrpSpPr>
        <p:grpSpPr>
          <a:xfrm>
            <a:off x="971600" y="2872005"/>
            <a:ext cx="7429551" cy="3130616"/>
            <a:chOff x="-2306234" y="-738925"/>
            <a:chExt cx="8932285" cy="5837248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76797" y="-738925"/>
              <a:ext cx="8502848" cy="4713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-1609858" y="-476116"/>
              <a:ext cx="1803635" cy="137729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14400">
                <a:spcBef>
                  <a:spcPct val="50000"/>
                </a:spcBef>
              </a:pPr>
              <a:r>
                <a:rPr lang="es-ES" sz="1400" b="1" dirty="0"/>
                <a:t>Estimaciones de emisiones y absorciones</a:t>
              </a:r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1536164" y="-318112"/>
              <a:ext cx="1587326" cy="77028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14400">
                <a:spcBef>
                  <a:spcPct val="50000"/>
                </a:spcBef>
              </a:pPr>
              <a:r>
                <a:rPr lang="es-ES" sz="1400" b="1" dirty="0"/>
                <a:t>Datos de actividad</a:t>
              </a:r>
            </a:p>
          </p:txBody>
        </p:sp>
        <p:sp>
          <p:nvSpPr>
            <p:cNvPr id="12" name="Text Box 6"/>
            <p:cNvSpPr txBox="1">
              <a:spLocks noChangeArrowheads="1"/>
            </p:cNvSpPr>
            <p:nvPr/>
          </p:nvSpPr>
          <p:spPr bwMode="auto">
            <a:xfrm>
              <a:off x="4566079" y="-318112"/>
              <a:ext cx="1587326" cy="77028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14400">
                <a:spcBef>
                  <a:spcPct val="50000"/>
                </a:spcBef>
              </a:pPr>
              <a:r>
                <a:rPr lang="es-ES" sz="1400" b="1" dirty="0"/>
                <a:t>Factores de emisión</a:t>
              </a:r>
            </a:p>
          </p:txBody>
        </p:sp>
        <p:sp>
          <p:nvSpPr>
            <p:cNvPr id="13" name="Text Box 7"/>
            <p:cNvSpPr txBox="1">
              <a:spLocks noChangeArrowheads="1"/>
            </p:cNvSpPr>
            <p:nvPr/>
          </p:nvSpPr>
          <p:spPr bwMode="auto">
            <a:xfrm>
              <a:off x="1188106" y="3998045"/>
              <a:ext cx="2279198" cy="10903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14400">
                <a:spcBef>
                  <a:spcPct val="50000"/>
                </a:spcBef>
              </a:pPr>
              <a:r>
                <a:rPr lang="es-ES" sz="1600" b="1" dirty="0"/>
                <a:t>Sistema Satelital de Monitoreo Forestal</a:t>
              </a:r>
            </a:p>
          </p:txBody>
        </p:sp>
        <p:sp>
          <p:nvSpPr>
            <p:cNvPr id="14" name="Text Box 8"/>
            <p:cNvSpPr txBox="1">
              <a:spLocks noChangeArrowheads="1"/>
            </p:cNvSpPr>
            <p:nvPr/>
          </p:nvSpPr>
          <p:spPr bwMode="auto">
            <a:xfrm>
              <a:off x="4381997" y="4007970"/>
              <a:ext cx="2147185" cy="10903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914400">
                <a:spcBef>
                  <a:spcPct val="50000"/>
                </a:spcBef>
              </a:pPr>
              <a:r>
                <a:rPr lang="es-ES" sz="1600" b="1" dirty="0"/>
                <a:t>Inventario Nacional Forestal</a:t>
              </a:r>
            </a:p>
          </p:txBody>
        </p:sp>
        <p:sp>
          <p:nvSpPr>
            <p:cNvPr id="15" name="Text Box 9"/>
            <p:cNvSpPr txBox="1">
              <a:spLocks noChangeArrowheads="1"/>
            </p:cNvSpPr>
            <p:nvPr/>
          </p:nvSpPr>
          <p:spPr bwMode="auto">
            <a:xfrm>
              <a:off x="-2306234" y="3998045"/>
              <a:ext cx="3048682" cy="10903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914400">
                <a:spcBef>
                  <a:spcPct val="50000"/>
                </a:spcBef>
              </a:pPr>
              <a:r>
                <a:rPr lang="es-ES" sz="1600" b="1" dirty="0"/>
                <a:t>Inventario de Gases Efecto Invernadero</a:t>
              </a:r>
            </a:p>
          </p:txBody>
        </p:sp>
      </p:grpSp>
      <p:sp>
        <p:nvSpPr>
          <p:cNvPr id="16" name="15 CuadroTexto"/>
          <p:cNvSpPr txBox="1"/>
          <p:nvPr/>
        </p:nvSpPr>
        <p:spPr>
          <a:xfrm>
            <a:off x="395536" y="2626557"/>
            <a:ext cx="933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solidFill>
                  <a:schemeClr val="tx2"/>
                </a:solidFill>
              </a:rPr>
              <a:t>IPCC</a:t>
            </a:r>
            <a:endParaRPr lang="es-MX" sz="2400" b="1" dirty="0">
              <a:solidFill>
                <a:schemeClr val="tx2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3930588" y="6052335"/>
            <a:ext cx="990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tx2"/>
                </a:solidFill>
              </a:rPr>
              <a:t>MRV</a:t>
            </a:r>
            <a:endParaRPr lang="es-MX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51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9635" y="1664878"/>
            <a:ext cx="4867355" cy="3202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181323" y="1123169"/>
            <a:ext cx="5650906" cy="400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MX" b="1" dirty="0" smtClean="0">
                <a:latin typeface="Candara" pitchFamily="34" charset="0"/>
              </a:rPr>
              <a:t>Inventario Nacional Forestal y de Suelos   ( </a:t>
            </a:r>
            <a:r>
              <a:rPr lang="es-MX" b="1" dirty="0" err="1" smtClean="0">
                <a:latin typeface="Candara" pitchFamily="34" charset="0"/>
              </a:rPr>
              <a:t>INFyS</a:t>
            </a:r>
            <a:r>
              <a:rPr lang="es-MX" b="1" dirty="0" smtClean="0">
                <a:latin typeface="Candara" pitchFamily="34" charset="0"/>
              </a:rPr>
              <a:t> )</a:t>
            </a:r>
            <a:endParaRPr lang="es-MX" b="1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411760" y="1988840"/>
            <a:ext cx="173265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es-MX" dirty="0" smtClean="0"/>
              <a:t>Espacial</a:t>
            </a:r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es-MX" dirty="0" smtClean="0"/>
              <a:t>Sistemático</a:t>
            </a:r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es-MX" dirty="0" smtClean="0"/>
              <a:t>Temporal</a:t>
            </a:r>
            <a:endParaRPr lang="es-MX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4022526"/>
            <a:ext cx="2837364" cy="27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7022" y="1664878"/>
            <a:ext cx="2425424" cy="2357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uadroTexto 3"/>
          <p:cNvSpPr txBox="1"/>
          <p:nvPr/>
        </p:nvSpPr>
        <p:spPr>
          <a:xfrm>
            <a:off x="3739011" y="707995"/>
            <a:ext cx="16321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i="1" dirty="0" smtClean="0">
                <a:latin typeface="Candara" pitchFamily="34" charset="0"/>
              </a:rPr>
              <a:t>Antecedentes</a:t>
            </a:r>
            <a:endParaRPr lang="es-ES_tradnl" b="1" i="1" dirty="0">
              <a:latin typeface="Candara" pitchFamily="34" charset="0"/>
              <a:cs typeface="Arial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500558" y="4870487"/>
            <a:ext cx="35359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600" dirty="0" smtClean="0">
                <a:latin typeface="Candara" pitchFamily="34" charset="0"/>
              </a:rPr>
              <a:t>Mallas de  </a:t>
            </a:r>
            <a:r>
              <a:rPr lang="es-MX" sz="1200" i="1" dirty="0" smtClean="0">
                <a:latin typeface="Candara" pitchFamily="34" charset="0"/>
              </a:rPr>
              <a:t>km</a:t>
            </a:r>
            <a:r>
              <a:rPr lang="es-MX" sz="1600" dirty="0" smtClean="0">
                <a:latin typeface="Candara" pitchFamily="34" charset="0"/>
              </a:rPr>
              <a:t>  |  5x5  |    10x10  |  20x20  |</a:t>
            </a:r>
            <a:endParaRPr lang="es-MX" sz="1600" dirty="0">
              <a:latin typeface="Candara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324779" y="5473388"/>
            <a:ext cx="21579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400" dirty="0" smtClean="0">
                <a:latin typeface="Candara" pitchFamily="34" charset="0"/>
              </a:rPr>
              <a:t>Muestreo:         2004-2007</a:t>
            </a:r>
          </a:p>
          <a:p>
            <a:r>
              <a:rPr lang="es-MX" sz="1400" dirty="0" smtClean="0">
                <a:latin typeface="Candara" pitchFamily="34" charset="0"/>
              </a:rPr>
              <a:t>Re muestreo:   2009 - 2012</a:t>
            </a:r>
            <a:endParaRPr lang="es-MX" sz="1400" dirty="0">
              <a:latin typeface="Candara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337601" y="4305290"/>
            <a:ext cx="19463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 smtClean="0">
                <a:latin typeface="Candara" pitchFamily="34" charset="0"/>
              </a:rPr>
              <a:t>UMP   =   26, 220</a:t>
            </a:r>
          </a:p>
          <a:p>
            <a:r>
              <a:rPr lang="es-MX" b="1" dirty="0" smtClean="0">
                <a:latin typeface="Candara" pitchFamily="34" charset="0"/>
              </a:rPr>
              <a:t>Sitos   =   81, 665</a:t>
            </a:r>
            <a:endParaRPr lang="es-MX" b="1" dirty="0">
              <a:latin typeface="Candara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447623" y="5013176"/>
            <a:ext cx="12410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200" i="1" dirty="0" err="1" smtClean="0">
                <a:latin typeface="Candara" pitchFamily="34" charset="0"/>
              </a:rPr>
              <a:t>INFyS</a:t>
            </a:r>
            <a:r>
              <a:rPr lang="es-MX" sz="1200" i="1" dirty="0" smtClean="0"/>
              <a:t> 2004-2007</a:t>
            </a:r>
            <a:endParaRPr lang="es-MX" sz="1200" i="1" dirty="0"/>
          </a:p>
        </p:txBody>
      </p:sp>
      <p:sp>
        <p:nvSpPr>
          <p:cNvPr id="14" name="13 CuadroTexto"/>
          <p:cNvSpPr txBox="1"/>
          <p:nvPr/>
        </p:nvSpPr>
        <p:spPr>
          <a:xfrm>
            <a:off x="2383990" y="5248989"/>
            <a:ext cx="3812262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MX" sz="2400" b="1" dirty="0" smtClean="0">
                <a:latin typeface="Candara" pitchFamily="34" charset="0"/>
              </a:rPr>
              <a:t>1’ 171, 506 árboles    </a:t>
            </a:r>
            <a:r>
              <a:rPr lang="es-MX" sz="1600" b="1" i="1" dirty="0" smtClean="0">
                <a:latin typeface="Candara" pitchFamily="34" charset="0"/>
              </a:rPr>
              <a:t>(2004-2007)</a:t>
            </a:r>
            <a:r>
              <a:rPr lang="es-MX" sz="2400" b="1" dirty="0" smtClean="0">
                <a:latin typeface="Candara" pitchFamily="34" charset="0"/>
              </a:rPr>
              <a:t> </a:t>
            </a:r>
            <a:endParaRPr lang="es-MX" sz="2400" b="1" dirty="0">
              <a:latin typeface="Candara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4710556" y="6093296"/>
            <a:ext cx="355898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MX" sz="2400" b="1" dirty="0" smtClean="0">
                <a:latin typeface="Candara" pitchFamily="34" charset="0"/>
              </a:rPr>
              <a:t>976,738 árboles    </a:t>
            </a:r>
            <a:r>
              <a:rPr lang="es-MX" sz="1600" b="1" i="1" dirty="0" smtClean="0">
                <a:latin typeface="Candara" pitchFamily="34" charset="0"/>
              </a:rPr>
              <a:t>(2009-2012)</a:t>
            </a:r>
            <a:r>
              <a:rPr lang="es-MX" sz="2400" b="1" dirty="0" smtClean="0">
                <a:latin typeface="Candara" pitchFamily="34" charset="0"/>
              </a:rPr>
              <a:t> </a:t>
            </a:r>
            <a:endParaRPr lang="es-MX" sz="2400" b="1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77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457200" y="77383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dirty="0" err="1" smtClean="0"/>
              <a:t>Subnacional</a:t>
            </a:r>
            <a:endParaRPr lang="es-MX" dirty="0"/>
          </a:p>
        </p:txBody>
      </p:sp>
      <p:sp>
        <p:nvSpPr>
          <p:cNvPr id="4" name="2 Marcador de contenido"/>
          <p:cNvSpPr txBox="1">
            <a:spLocks/>
          </p:cNvSpPr>
          <p:nvPr/>
        </p:nvSpPr>
        <p:spPr>
          <a:xfrm>
            <a:off x="461812" y="1844824"/>
            <a:ext cx="8229600" cy="489654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sz="2800" dirty="0"/>
              <a:t>Ya se tienen la información DA </a:t>
            </a:r>
            <a:r>
              <a:rPr lang="es-MX" sz="2800" dirty="0" smtClean="0"/>
              <a:t>(INEGI) se requiere de estimar FE (</a:t>
            </a:r>
            <a:r>
              <a:rPr lang="es-MX" sz="2800" dirty="0" err="1" smtClean="0"/>
              <a:t>INFyS</a:t>
            </a:r>
            <a:r>
              <a:rPr lang="es-MX" sz="2800" dirty="0" smtClean="0"/>
              <a:t>) </a:t>
            </a:r>
          </a:p>
          <a:p>
            <a:r>
              <a:rPr lang="es-MX" sz="2800" dirty="0" smtClean="0"/>
              <a:t>Es probable que los datos no sean suficientes para el análisis de cambio </a:t>
            </a:r>
          </a:p>
          <a:p>
            <a:r>
              <a:rPr lang="es-MX" sz="2800" dirty="0" smtClean="0"/>
              <a:t>Permitirá revisión por parte de expertos de la CMNUCC, y puede ser utilizado para FCPF-CF</a:t>
            </a:r>
          </a:p>
          <a:p>
            <a:r>
              <a:rPr lang="es-MX" sz="2800" dirty="0" smtClean="0"/>
              <a:t>Se podrá actualizar en el mediano plazo incluyendo otras áreas.</a:t>
            </a:r>
          </a:p>
          <a:p>
            <a:r>
              <a:rPr lang="es-MX" sz="2800" dirty="0" smtClean="0"/>
              <a:t>Requiere mas tiempo en el corto plazo</a:t>
            </a:r>
          </a:p>
          <a:p>
            <a:endParaRPr lang="es-MX" sz="2800" dirty="0" smtClean="0"/>
          </a:p>
        </p:txBody>
      </p:sp>
    </p:spTree>
    <p:extLst>
      <p:ext uri="{BB962C8B-B14F-4D97-AF65-F5344CB8AC3E}">
        <p14:creationId xmlns:p14="http://schemas.microsoft.com/office/powerpoint/2010/main" val="209542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 txBox="1">
            <a:spLocks/>
          </p:cNvSpPr>
          <p:nvPr/>
        </p:nvSpPr>
        <p:spPr>
          <a:xfrm>
            <a:off x="461812" y="1700808"/>
            <a:ext cx="8229600" cy="4824536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sz="2800" dirty="0"/>
              <a:t>Ya se </a:t>
            </a:r>
            <a:r>
              <a:rPr lang="es-MX" sz="2800" dirty="0" smtClean="0"/>
              <a:t>tiene </a:t>
            </a:r>
            <a:r>
              <a:rPr lang="es-MX" sz="2800" dirty="0"/>
              <a:t>la información DA </a:t>
            </a:r>
            <a:r>
              <a:rPr lang="es-MX" sz="2800" dirty="0" smtClean="0"/>
              <a:t>(INEGI) y FE (</a:t>
            </a:r>
            <a:r>
              <a:rPr lang="es-MX" sz="2800" dirty="0" err="1" smtClean="0"/>
              <a:t>INFyS</a:t>
            </a:r>
            <a:r>
              <a:rPr lang="es-MX" sz="2800" dirty="0" smtClean="0"/>
              <a:t>)</a:t>
            </a:r>
            <a:endParaRPr lang="es-MX" sz="2800" dirty="0"/>
          </a:p>
          <a:p>
            <a:r>
              <a:rPr lang="es-MX" sz="2800" dirty="0" smtClean="0"/>
              <a:t>Mismo </a:t>
            </a:r>
            <a:r>
              <a:rPr lang="es-MX" sz="2800" dirty="0"/>
              <a:t>enfoque que en el INEGEI-BUR, estimando emisiones por deforestación y degradación en biomasa por encima del suelo y </a:t>
            </a:r>
            <a:r>
              <a:rPr lang="es-MX" sz="2800" dirty="0" smtClean="0"/>
              <a:t>raíces, </a:t>
            </a:r>
            <a:r>
              <a:rPr lang="es-MX" sz="2800" dirty="0"/>
              <a:t>así como incendios en biomasa contenida en materia orgánica muerta, arbustos y </a:t>
            </a:r>
            <a:r>
              <a:rPr lang="es-MX" sz="2800" dirty="0" smtClean="0"/>
              <a:t>herbáceas.</a:t>
            </a:r>
          </a:p>
          <a:p>
            <a:r>
              <a:rPr lang="es-MX" sz="2800" dirty="0" smtClean="0"/>
              <a:t>Permitirá revisión por parte de expertos de la CMNUCC</a:t>
            </a:r>
          </a:p>
          <a:p>
            <a:r>
              <a:rPr lang="es-MX" sz="2800" dirty="0" smtClean="0"/>
              <a:t>Sujeto a mejoras con los resultados del </a:t>
            </a:r>
            <a:r>
              <a:rPr lang="es-MX" sz="2800" dirty="0" err="1" smtClean="0"/>
              <a:t>MadMex</a:t>
            </a:r>
            <a:r>
              <a:rPr lang="es-MX" sz="2800" dirty="0" smtClean="0"/>
              <a:t>*</a:t>
            </a:r>
          </a:p>
          <a:p>
            <a:pPr marL="0" indent="0">
              <a:buNone/>
            </a:pPr>
            <a:endParaRPr lang="es-MX" sz="2800" dirty="0"/>
          </a:p>
          <a:p>
            <a:pPr marL="0" indent="0">
              <a:buNone/>
            </a:pPr>
            <a:r>
              <a:rPr lang="es-MX" sz="2800" dirty="0" smtClean="0"/>
              <a:t>*</a:t>
            </a:r>
            <a:r>
              <a:rPr lang="en-US" sz="2800" dirty="0" smtClean="0">
                <a:latin typeface="Candara"/>
                <a:cs typeface="Candara"/>
              </a:rPr>
              <a:t>The </a:t>
            </a:r>
            <a:r>
              <a:rPr lang="en-US" sz="2800" dirty="0">
                <a:latin typeface="Candara"/>
                <a:cs typeface="Candara"/>
              </a:rPr>
              <a:t>Measuring, Reporting and Verification - Activity Data (</a:t>
            </a:r>
            <a:r>
              <a:rPr lang="en-US" sz="2800" b="1" u="sng" dirty="0">
                <a:latin typeface="Candara"/>
                <a:cs typeface="Candara"/>
              </a:rPr>
              <a:t>M</a:t>
            </a:r>
            <a:r>
              <a:rPr lang="en-US" sz="2800" dirty="0">
                <a:latin typeface="Candara"/>
                <a:cs typeface="Candara"/>
              </a:rPr>
              <a:t>RV-</a:t>
            </a:r>
            <a:r>
              <a:rPr lang="en-US" sz="2800" b="1" u="sng" dirty="0">
                <a:latin typeface="Candara"/>
                <a:cs typeface="Candara"/>
              </a:rPr>
              <a:t>AD</a:t>
            </a:r>
            <a:r>
              <a:rPr lang="en-US" sz="2800" dirty="0">
                <a:latin typeface="Candara"/>
                <a:cs typeface="Candara"/>
              </a:rPr>
              <a:t>) Monitoring </a:t>
            </a:r>
            <a:r>
              <a:rPr lang="en-US" sz="2800" dirty="0" smtClean="0">
                <a:latin typeface="Candara"/>
                <a:cs typeface="Candara"/>
              </a:rPr>
              <a:t>System.</a:t>
            </a:r>
            <a:endParaRPr lang="es-MX" sz="2800" dirty="0" smtClean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143000"/>
          </a:xfrm>
        </p:spPr>
        <p:txBody>
          <a:bodyPr/>
          <a:lstStyle/>
          <a:p>
            <a:r>
              <a:rPr lang="es-MX" dirty="0" smtClean="0"/>
              <a:t>Nacional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3887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63960"/>
            <a:ext cx="8229600" cy="968896"/>
          </a:xfrm>
        </p:spPr>
        <p:txBody>
          <a:bodyPr>
            <a:noAutofit/>
          </a:bodyPr>
          <a:lstStyle/>
          <a:p>
            <a:r>
              <a:rPr lang="es-MX" sz="3600" dirty="0" smtClean="0"/>
              <a:t>Fuentes de datos para Factores de emisión y absorción</a:t>
            </a:r>
            <a:endParaRPr lang="es-MX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3921837"/>
              </p:ext>
            </p:extLst>
          </p:nvPr>
        </p:nvGraphicFramePr>
        <p:xfrm>
          <a:off x="360856" y="2348880"/>
          <a:ext cx="8387608" cy="417646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62872"/>
                <a:gridCol w="2430932"/>
                <a:gridCol w="4193804"/>
              </a:tblGrid>
              <a:tr h="742493">
                <a:tc>
                  <a:txBody>
                    <a:bodyPr/>
                    <a:lstStyle/>
                    <a:p>
                      <a:r>
                        <a:rPr lang="es-MX" dirty="0" smtClean="0"/>
                        <a:t>Depósito (IPCC)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Compartimento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dirty="0" smtClean="0"/>
                        <a:t>Componentes</a:t>
                      </a:r>
                    </a:p>
                    <a:p>
                      <a:pPr algn="ctr"/>
                      <a:endParaRPr lang="es-MX" dirty="0" smtClean="0"/>
                    </a:p>
                  </a:txBody>
                  <a:tcPr/>
                </a:tc>
              </a:tr>
              <a:tr h="597586">
                <a:tc rowSpan="2">
                  <a:txBody>
                    <a:bodyPr/>
                    <a:lstStyle/>
                    <a:p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Biomasa viva</a:t>
                      </a:r>
                      <a:endParaRPr lang="es-MX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Biomasa sobre el suelo</a:t>
                      </a:r>
                      <a:endParaRPr lang="es-MX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Árboles vivos, arbustos,</a:t>
                      </a:r>
                      <a:r>
                        <a:rPr lang="es-MX" baseline="0" dirty="0" smtClean="0">
                          <a:solidFill>
                            <a:schemeClr val="tx1"/>
                          </a:solidFill>
                        </a:rPr>
                        <a:t> hierbas y pastos</a:t>
                      </a:r>
                      <a:endParaRPr lang="es-MX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97586">
                <a:tc vMerge="1"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Biomasa bajo el suelo</a:t>
                      </a:r>
                      <a:endParaRPr lang="es-MX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Raíces</a:t>
                      </a:r>
                      <a:r>
                        <a:rPr lang="es-MX" baseline="0" dirty="0" smtClean="0">
                          <a:solidFill>
                            <a:schemeClr val="tx1"/>
                          </a:solidFill>
                        </a:rPr>
                        <a:t> &gt;2 mm</a:t>
                      </a:r>
                      <a:endParaRPr lang="es-MX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42493">
                <a:tc rowSpan="2">
                  <a:txBody>
                    <a:bodyPr/>
                    <a:lstStyle/>
                    <a:p>
                      <a:r>
                        <a:rPr lang="es-MX" dirty="0" smtClean="0"/>
                        <a:t>Materia orgánica muerta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Madera muerta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Arboles muertos</a:t>
                      </a:r>
                      <a:r>
                        <a:rPr lang="es-MX" baseline="0" dirty="0" smtClean="0"/>
                        <a:t> en pie, tocones, material leñoso caído y raíces muertas</a:t>
                      </a:r>
                      <a:endParaRPr lang="es-MX" dirty="0"/>
                    </a:p>
                  </a:txBody>
                  <a:tcPr/>
                </a:tc>
              </a:tr>
              <a:tr h="742493">
                <a:tc vMerge="1"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Mantillo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Hojarasca</a:t>
                      </a:r>
                      <a:r>
                        <a:rPr lang="es-MX" baseline="0" dirty="0" smtClean="0"/>
                        <a:t> sobre el suelo, ramillas, frutos y capa de fermentación y humus</a:t>
                      </a:r>
                      <a:endParaRPr lang="es-MX" dirty="0"/>
                    </a:p>
                  </a:txBody>
                  <a:tcPr/>
                </a:tc>
              </a:tr>
              <a:tr h="753814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dirty="0" smtClean="0"/>
                        <a:t>Suelo</a:t>
                      </a:r>
                    </a:p>
                    <a:p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Materia orgánica del suelo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Carbono orgánico en suelos minerales y orgánicos (30 cm).</a:t>
                      </a:r>
                      <a:r>
                        <a:rPr lang="es-MX" baseline="0" dirty="0" smtClean="0"/>
                        <a:t> Raíces finas</a:t>
                      </a:r>
                      <a:endParaRPr lang="es-MX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120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8119</TotalTime>
  <Words>723</Words>
  <Application>Microsoft Office PowerPoint</Application>
  <PresentationFormat>On-screen Show (4:3)</PresentationFormat>
  <Paragraphs>85</Paragraphs>
  <Slides>11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Tema de Office</vt:lpstr>
      <vt:lpstr>Construcción de Niveles de Referencia de Emisiones para REDD+ en México </vt:lpstr>
      <vt:lpstr>Proceso de construcción de niveles de referencia</vt:lpstr>
      <vt:lpstr>Análisis de información para la construcción del nivel de referencia</vt:lpstr>
      <vt:lpstr>Información disponible para la construcción de niveles de referencia</vt:lpstr>
      <vt:lpstr>PowerPoint Presentation</vt:lpstr>
      <vt:lpstr>Inventario Nacional de Emisiones de gases de efecto invernadero sector USCUSS</vt:lpstr>
      <vt:lpstr>PowerPoint Presentation</vt:lpstr>
      <vt:lpstr>PowerPoint Presentation</vt:lpstr>
      <vt:lpstr>Nacional</vt:lpstr>
      <vt:lpstr>PowerPoint Presentation</vt:lpstr>
      <vt:lpstr>Fuentes de datos para Factores de emisión y absorción</vt:lpstr>
    </vt:vector>
  </TitlesOfParts>
  <Company>Hogar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Zyn Vazcor</dc:creator>
  <cp:lastModifiedBy>Linda Mumoki</cp:lastModifiedBy>
  <cp:revision>135</cp:revision>
  <dcterms:created xsi:type="dcterms:W3CDTF">2013-11-05T20:36:02Z</dcterms:created>
  <dcterms:modified xsi:type="dcterms:W3CDTF">2014-11-05T13:04:32Z</dcterms:modified>
</cp:coreProperties>
</file>