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handoutMasterIdLst>
    <p:handoutMasterId r:id="rId12"/>
  </p:handoutMasterIdLst>
  <p:sldIdLst>
    <p:sldId id="256" r:id="rId3"/>
    <p:sldId id="279" r:id="rId4"/>
    <p:sldId id="280" r:id="rId5"/>
    <p:sldId id="281" r:id="rId6"/>
    <p:sldId id="271" r:id="rId7"/>
    <p:sldId id="268" r:id="rId8"/>
    <p:sldId id="283" r:id="rId9"/>
    <p:sldId id="284" r:id="rId10"/>
    <p:sldId id="25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79"/>
            <p14:sldId id="280"/>
            <p14:sldId id="281"/>
            <p14:sldId id="271"/>
            <p14:sldId id="268"/>
            <p14:sldId id="283"/>
            <p14:sldId id="284"/>
            <p14:sldId id="25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676" autoAdjust="0"/>
  </p:normalViewPr>
  <p:slideViewPr>
    <p:cSldViewPr showGuides="1"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1CE040-5C4D-3B4C-98F5-B3F7C8FD538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FF5FF-3082-2443-9A95-354AC1440A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437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4572000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 smtClean="0">
                <a:solidFill>
                  <a:schemeClr val="tx1"/>
                </a:solidFill>
              </a:rPr>
              <a:t>Perspective of IPS/CSO on multi-stakeholder engagement in developing a REDD+ NS/AP  </a:t>
            </a:r>
            <a:endParaRPr lang="en-US" sz="3600" b="1" u="sng" dirty="0" smtClean="0">
              <a:solidFill>
                <a:schemeClr val="tx1"/>
              </a:solidFill>
            </a:endParaRPr>
          </a:p>
          <a:p>
            <a:endParaRPr lang="en-US" sz="2400" b="1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Grace Balawag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Tebtebba (Indigenous Peoples International Centre for 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Policy Research and Education</a:t>
            </a:r>
          </a:p>
          <a:p>
            <a:endParaRPr lang="en-US" sz="3600" b="1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Information </a:t>
            </a:r>
            <a:r>
              <a:rPr lang="en-US" sz="2400" b="1" dirty="0">
                <a:solidFill>
                  <a:schemeClr val="tx1"/>
                </a:solidFill>
              </a:rPr>
              <a:t>and Knowledge Sharing Sessions</a:t>
            </a:r>
            <a:endParaRPr lang="en-GB" sz="2400" b="1" dirty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13</a:t>
            </a:r>
            <a:r>
              <a:rPr lang="en-US" sz="2400" b="1" baseline="30000" dirty="0" smtClean="0">
                <a:solidFill>
                  <a:schemeClr val="tx1"/>
                </a:solidFill>
              </a:rPr>
              <a:t>th</a:t>
            </a:r>
            <a:r>
              <a:rPr lang="en-US" sz="2400" b="1" dirty="0" smtClean="0">
                <a:solidFill>
                  <a:schemeClr val="tx1"/>
                </a:solidFill>
              </a:rPr>
              <a:t> Policy Board meeting</a:t>
            </a:r>
            <a:br>
              <a:rPr lang="en-US" sz="2400" b="1" dirty="0" smtClean="0">
                <a:solidFill>
                  <a:schemeClr val="tx1"/>
                </a:solidFill>
              </a:rPr>
            </a:br>
            <a:r>
              <a:rPr lang="en-US" sz="2400" b="1" dirty="0" smtClean="0">
                <a:solidFill>
                  <a:schemeClr val="tx1"/>
                </a:solidFill>
              </a:rPr>
              <a:t>Arusha, Tanzania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5 November 2014</a:t>
            </a:r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sz="3111" dirty="0" smtClean="0"/>
              <a:t>                               Engagement of </a:t>
            </a:r>
            <a:r>
              <a:rPr lang="en-US" sz="3111" dirty="0" err="1" smtClean="0"/>
              <a:t>CSOs</a:t>
            </a:r>
            <a:r>
              <a:rPr lang="en-US" sz="3111" dirty="0" smtClean="0"/>
              <a:t>/IPOs in the</a:t>
            </a:r>
            <a:r>
              <a:rPr sz="3111" dirty="0" smtClean="0"/>
              <a:t> </a:t>
            </a:r>
            <a:r>
              <a:rPr lang="en-US" sz="3111" dirty="0" smtClean="0"/>
              <a:t>		</a:t>
            </a:r>
            <a:r>
              <a:rPr sz="3111" dirty="0" smtClean="0"/>
              <a:t>Philippine </a:t>
            </a:r>
            <a:r>
              <a:rPr lang="en-US" sz="3111" dirty="0" smtClean="0"/>
              <a:t>National </a:t>
            </a:r>
            <a:r>
              <a:rPr sz="3111" dirty="0" smtClean="0"/>
              <a:t>REDD</a:t>
            </a:r>
            <a:r>
              <a:rPr lang="en-US" sz="3111" dirty="0" smtClean="0"/>
              <a:t> Plus</a:t>
            </a:r>
            <a:r>
              <a:rPr sz="3111" dirty="0" smtClean="0"/>
              <a:t> Strategy</a:t>
            </a:r>
            <a:r>
              <a:rPr lang="en-US" sz="3111" dirty="0" smtClean="0"/>
              <a:t> (PNRPS)</a:t>
            </a:r>
            <a:r>
              <a:rPr sz="3111" dirty="0" smtClean="0"/>
              <a:t> </a:t>
            </a:r>
            <a:r>
              <a:rPr sz="2400" dirty="0" smtClean="0"/>
              <a:t/>
            </a:r>
            <a:br>
              <a:rPr sz="2400" dirty="0" smtClean="0"/>
            </a:br>
            <a:endParaRPr lang="en-US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CS</a:t>
            </a:r>
            <a:r>
              <a:rPr dirty="0" smtClean="0"/>
              <a:t>Os</a:t>
            </a:r>
            <a:r>
              <a:rPr lang="en-US" dirty="0" smtClean="0"/>
              <a:t>/IPOs</a:t>
            </a:r>
            <a:r>
              <a:rPr dirty="0" smtClean="0"/>
              <a:t> were at the forefront of the debates and discussions on REDD+ since Bali</a:t>
            </a:r>
          </a:p>
          <a:p>
            <a:r>
              <a:rPr dirty="0" smtClean="0"/>
              <a:t>C</a:t>
            </a:r>
            <a:r>
              <a:rPr lang="en-US" dirty="0" err="1" smtClean="0"/>
              <a:t>SOs</a:t>
            </a:r>
            <a:r>
              <a:rPr dirty="0" smtClean="0"/>
              <a:t> &amp; PHL gov’t got together and agreed </a:t>
            </a:r>
            <a:r>
              <a:rPr lang="en-US" dirty="0" smtClean="0"/>
              <a:t>on the</a:t>
            </a:r>
            <a:r>
              <a:rPr dirty="0" smtClean="0"/>
              <a:t> need </a:t>
            </a:r>
            <a:r>
              <a:rPr lang="en-US" dirty="0" smtClean="0"/>
              <a:t>to have </a:t>
            </a:r>
            <a:r>
              <a:rPr dirty="0" smtClean="0"/>
              <a:t>a fram</a:t>
            </a:r>
            <a:r>
              <a:rPr lang="en-US" dirty="0" err="1" smtClean="0"/>
              <a:t>ework</a:t>
            </a:r>
            <a:r>
              <a:rPr lang="en-US" dirty="0" smtClean="0"/>
              <a:t> to</a:t>
            </a:r>
            <a:r>
              <a:rPr dirty="0" smtClean="0"/>
              <a:t> develop REDD+ actions in the country. The framework was then to be embodied in a REDD+ strategy. </a:t>
            </a:r>
          </a:p>
          <a:p>
            <a:r>
              <a:rPr dirty="0" smtClean="0"/>
              <a:t>Committees (TWGs) were organized to work on the components of the PNRPS, which required action planning for readiness &amp; resource mobilization </a:t>
            </a:r>
          </a:p>
          <a:p>
            <a:r>
              <a:rPr dirty="0" smtClean="0"/>
              <a:t>C</a:t>
            </a:r>
            <a:r>
              <a:rPr lang="en-US" dirty="0" smtClean="0"/>
              <a:t>SOS</a:t>
            </a:r>
            <a:r>
              <a:rPr dirty="0" smtClean="0"/>
              <a:t> led by the NGO network CodeREDD and comprised also of POs</a:t>
            </a:r>
            <a:r>
              <a:rPr lang="en-US" dirty="0" smtClean="0"/>
              <a:t> /</a:t>
            </a:r>
            <a:r>
              <a:rPr lang="en-US" dirty="0" err="1" smtClean="0"/>
              <a:t>LCs</a:t>
            </a:r>
            <a:r>
              <a:rPr lang="en-US" dirty="0" smtClean="0"/>
              <a:t> </a:t>
            </a:r>
            <a:r>
              <a:rPr dirty="0" smtClean="0"/>
              <a:t>expressed to the PHL gov’t the urgency of developing guideposts to get the country engaged in REDD+ </a:t>
            </a:r>
          </a:p>
          <a:p>
            <a:r>
              <a:rPr dirty="0" smtClean="0"/>
              <a:t>The Philippine National REDD Plus Strategy (PNRPS) was completed and endorsed by the Dept. of Env. &amp; Nat. Res.</a:t>
            </a:r>
            <a:r>
              <a:rPr lang="en-US" dirty="0" smtClean="0"/>
              <a:t> (DENR)</a:t>
            </a:r>
            <a:r>
              <a:rPr dirty="0" smtClean="0"/>
              <a:t> to the Climate Change Commission</a:t>
            </a:r>
            <a:r>
              <a:rPr lang="en-US" dirty="0" smtClean="0"/>
              <a:t> (Phil. CCC) in 2011</a:t>
            </a:r>
            <a:r>
              <a:rPr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PH" sz="2800" b="1" dirty="0" smtClean="0"/>
              <a:t> REDD+ Implementation in the Philipines    </a:t>
            </a:r>
            <a:r>
              <a:rPr lang="en-PH" sz="3600" b="1" dirty="0" smtClean="0"/>
              <a:t/>
            </a:r>
            <a:br>
              <a:rPr lang="en-PH" sz="3600" b="1" dirty="0" smtClean="0"/>
            </a:br>
            <a:r>
              <a:rPr lang="en-PH" sz="2400" b="1" dirty="0" smtClean="0"/>
              <a:t>(REDD+ Unit: FMB-DENR))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>
              <a:buNone/>
            </a:pPr>
            <a:r>
              <a:rPr lang="en-PH" b="1" dirty="0" smtClean="0"/>
              <a:t>Opportunities/Strengths:</a:t>
            </a:r>
          </a:p>
          <a:p>
            <a:pPr lvl="0"/>
            <a:r>
              <a:rPr lang="en-PH" dirty="0" smtClean="0"/>
              <a:t>National REDD+ Strategy (Philippine National REDD Plus Strategy - PNRSP) approved in 2010</a:t>
            </a:r>
            <a:endParaRPr lang="en-US" dirty="0" smtClean="0"/>
          </a:p>
          <a:p>
            <a:pPr lvl="0"/>
            <a:r>
              <a:rPr lang="en-PH" dirty="0" smtClean="0"/>
              <a:t>Active participation/involvement of CSOs and  IPOs in the development of PNRPS and implementation of REDD+</a:t>
            </a:r>
            <a:endParaRPr lang="en-US" dirty="0" smtClean="0"/>
          </a:p>
          <a:p>
            <a:pPr lvl="0"/>
            <a:r>
              <a:rPr lang="en-PH" dirty="0" smtClean="0"/>
              <a:t>Presence of land tenure policy – (e.g. Indigenous People’s Rights Act, Policy on  Community Based Forest Management Agreement)</a:t>
            </a:r>
            <a:endParaRPr lang="en-US" dirty="0" smtClean="0"/>
          </a:p>
          <a:p>
            <a:pPr lvl="0"/>
            <a:r>
              <a:rPr lang="en-PH" dirty="0" smtClean="0"/>
              <a:t>Presence of governance/institutional structure such as the Philippine Climate Change Commission, Cabinet Cluster on Climate Change and the REDD+ Unit of the Forest Management </a:t>
            </a:r>
            <a:endParaRPr lang="en-US" dirty="0" smtClean="0"/>
          </a:p>
          <a:p>
            <a:pPr lvl="0"/>
            <a:r>
              <a:rPr lang="en-PH" dirty="0" smtClean="0"/>
              <a:t>Conducted a number of REDD+ readiness activities already like REDD+ orientation and IEC through REDD+ roadshow and REDD+ 101</a:t>
            </a:r>
            <a:endParaRPr lang="en-US" dirty="0" smtClean="0"/>
          </a:p>
          <a:p>
            <a:pPr lvl="0"/>
            <a:r>
              <a:rPr lang="en-PH" dirty="0" smtClean="0"/>
              <a:t>Has draft Safeguard Framework and Guidelines, submissions on NCB, and Safeguard Information Systems developed with CSOs/IPOs</a:t>
            </a:r>
            <a:endParaRPr lang="en-US" dirty="0" smtClean="0"/>
          </a:p>
          <a:p>
            <a:pPr lvl="0"/>
            <a:r>
              <a:rPr lang="en-PH" dirty="0" smtClean="0"/>
              <a:t>Has existing REDD+ demonstration sites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PH" sz="3200" b="1" dirty="0" smtClean="0"/>
              <a:t>Redd+ Implementation In The Philippines </a:t>
            </a:r>
            <a:br>
              <a:rPr lang="en-PH" sz="3200" b="1" dirty="0" smtClean="0"/>
            </a:br>
            <a:r>
              <a:rPr lang="en-PH" sz="2800" b="1" dirty="0" smtClean="0"/>
              <a:t>( with FMB-DENR)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PH" b="1" dirty="0" smtClean="0"/>
              <a:t>CHALLENGES</a:t>
            </a:r>
            <a:r>
              <a:rPr lang="en-US" b="1" dirty="0" smtClean="0"/>
              <a:t>:</a:t>
            </a:r>
            <a:r>
              <a:rPr lang="en-PH" b="1" dirty="0" smtClean="0"/>
              <a:t> </a:t>
            </a:r>
            <a:endParaRPr lang="en-US" dirty="0" smtClean="0"/>
          </a:p>
          <a:p>
            <a:pPr lvl="0"/>
            <a:r>
              <a:rPr lang="en-PH" dirty="0" smtClean="0"/>
              <a:t>Different priorities between and among sectors within departments</a:t>
            </a:r>
            <a:endParaRPr lang="en-US" dirty="0" smtClean="0"/>
          </a:p>
          <a:p>
            <a:pPr lvl="0"/>
            <a:r>
              <a:rPr lang="en-PH" dirty="0" smtClean="0"/>
              <a:t>Issues and conflict on tenure instruments: overlapping within areas </a:t>
            </a:r>
            <a:endParaRPr lang="en-US" dirty="0" smtClean="0"/>
          </a:p>
          <a:p>
            <a:pPr lvl="0"/>
            <a:r>
              <a:rPr lang="en-US" dirty="0" smtClean="0"/>
              <a:t>Proposed National </a:t>
            </a:r>
            <a:r>
              <a:rPr lang="en-US" dirty="0" err="1" smtClean="0"/>
              <a:t>Multistakeholder</a:t>
            </a:r>
            <a:r>
              <a:rPr lang="en-US" dirty="0" smtClean="0"/>
              <a:t> REDD+ Council which will be the policy-making body on REDD still being created</a:t>
            </a:r>
          </a:p>
          <a:p>
            <a:pPr lvl="0"/>
            <a:r>
              <a:rPr lang="en-US" dirty="0" smtClean="0"/>
              <a:t>Inadequate and in some cases, lack of policy  that are needed for REDD+ such as the policy on carbon rights, benefit sharing, among others</a:t>
            </a:r>
          </a:p>
          <a:p>
            <a:pPr lvl="0"/>
            <a:r>
              <a:rPr lang="en-PH" dirty="0" smtClean="0"/>
              <a:t>Data availability or limited data to be used in determining FREL/ RL</a:t>
            </a:r>
            <a:endParaRPr lang="en-US" dirty="0" smtClean="0"/>
          </a:p>
          <a:p>
            <a:pPr lvl="0"/>
            <a:r>
              <a:rPr lang="en-PH" dirty="0" smtClean="0"/>
              <a:t>No concrete MRV system yet</a:t>
            </a:r>
            <a:endParaRPr lang="en-US" dirty="0" smtClean="0"/>
          </a:p>
          <a:p>
            <a:pPr lvl="0"/>
            <a:r>
              <a:rPr lang="en-PH" dirty="0" smtClean="0"/>
              <a:t>Government sectors to be active in the REDD+ negotiation</a:t>
            </a:r>
            <a:endParaRPr lang="en-US" dirty="0" smtClean="0"/>
          </a:p>
          <a:p>
            <a:pPr lvl="0"/>
            <a:r>
              <a:rPr lang="en-PH" dirty="0" smtClean="0"/>
              <a:t>Need to develop country-specific implementation on  the different UNFCCC decisions on REDD+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             Experience on engagement and participation of stakeholders In REDD+ 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Even without REDD+ mechanisms’ support, </a:t>
            </a:r>
            <a:r>
              <a:rPr lang="en-US" dirty="0" err="1" smtClean="0"/>
              <a:t>CSOs</a:t>
            </a:r>
            <a:r>
              <a:rPr lang="en-US" dirty="0" smtClean="0"/>
              <a:t> and IPOs  actively engaged in developing national REDD+ strategies design, and development of guidelines for Social and Environmental Safeguards, Non Carbon Benefits, and Safeguards Information Systems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CSOs</a:t>
            </a:r>
            <a:r>
              <a:rPr lang="en-US" dirty="0" smtClean="0"/>
              <a:t> and IPOs initiated public awareness and orientation workshops on CC/REDD+ among various stakeholders at national and </a:t>
            </a:r>
            <a:r>
              <a:rPr lang="en-US" dirty="0" err="1" smtClean="0"/>
              <a:t>subnational</a:t>
            </a:r>
            <a:r>
              <a:rPr lang="en-US" dirty="0" smtClean="0"/>
              <a:t> levels </a:t>
            </a:r>
          </a:p>
          <a:p>
            <a:r>
              <a:rPr lang="en-US" dirty="0" smtClean="0"/>
              <a:t> On PNRSP to be transparent and participative, have engaged stakeholders including </a:t>
            </a:r>
            <a:r>
              <a:rPr lang="en-US" dirty="0" err="1" smtClean="0"/>
              <a:t>IPs</a:t>
            </a:r>
            <a:r>
              <a:rPr lang="en-US" dirty="0" smtClean="0"/>
              <a:t>/local communities, on the role of safeguards, FPIC or grievance mechanisms in implementation frameworks etc.</a:t>
            </a:r>
          </a:p>
          <a:p>
            <a:r>
              <a:rPr lang="en-US" dirty="0" smtClean="0"/>
              <a:t>IPOs actively mapping territories and resource Inventories,  with community-based monitoring and information systems, to be linked with national monitoring and information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86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771650"/>
            <a:ext cx="6019800" cy="4095750"/>
          </a:xfrm>
          <a:ln>
            <a:noFill/>
          </a:ln>
        </p:spPr>
        <p:txBody>
          <a:bodyPr>
            <a:noAutofit/>
          </a:bodyPr>
          <a:lstStyle/>
          <a:p>
            <a:pPr>
              <a:spcBef>
                <a:spcPts val="400"/>
              </a:spcBef>
            </a:pPr>
            <a:r>
              <a:rPr lang="en-US" sz="1800" dirty="0" smtClean="0"/>
              <a:t>Access to information and appropriate capacity building to ensure full and effective  participation of </a:t>
            </a:r>
            <a:r>
              <a:rPr lang="en-US" sz="1800" dirty="0" err="1" smtClean="0"/>
              <a:t>IPs/LCs</a:t>
            </a:r>
            <a:r>
              <a:rPr lang="en-US" sz="1800" dirty="0" smtClean="0"/>
              <a:t> and other stakeholders. </a:t>
            </a:r>
          </a:p>
          <a:p>
            <a:pPr>
              <a:spcBef>
                <a:spcPts val="400"/>
              </a:spcBef>
            </a:pPr>
            <a:r>
              <a:rPr lang="en-US" sz="1800" dirty="0" smtClean="0"/>
              <a:t>Translation and implementation of  Warsaw Framework  with agreed guidelines developed under various REDD+ mechanisms on the national level</a:t>
            </a:r>
          </a:p>
          <a:p>
            <a:pPr>
              <a:spcBef>
                <a:spcPts val="400"/>
              </a:spcBef>
            </a:pPr>
            <a:r>
              <a:rPr lang="en-US" sz="1800" dirty="0" smtClean="0"/>
              <a:t>How REDD+ </a:t>
            </a:r>
            <a:r>
              <a:rPr lang="en-US" sz="1800" dirty="0" err="1" smtClean="0"/>
              <a:t>programmes</a:t>
            </a:r>
            <a:r>
              <a:rPr lang="en-US" sz="1800" dirty="0" smtClean="0"/>
              <a:t> ensure that  internationally agreed decisions, guidelines, safeguards, among other concerns  will be implemented at national/</a:t>
            </a:r>
            <a:r>
              <a:rPr lang="en-US" sz="1800" dirty="0" err="1" smtClean="0"/>
              <a:t>subnational</a:t>
            </a:r>
            <a:r>
              <a:rPr lang="en-US" sz="1800" dirty="0" smtClean="0"/>
              <a:t> levels </a:t>
            </a:r>
          </a:p>
          <a:p>
            <a:pPr>
              <a:spcBef>
                <a:spcPts val="400"/>
              </a:spcBef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Allocation of capacity building funds and engagement of stakeholders  especially at </a:t>
            </a:r>
            <a:r>
              <a:rPr lang="en-US" sz="18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subnational</a:t>
            </a: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/community demo areas for REDD+</a:t>
            </a:r>
          </a:p>
          <a:p>
            <a:pPr>
              <a:spcBef>
                <a:spcPts val="400"/>
              </a:spcBef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libri" pitchFamily="34" charset="0"/>
              </a:rPr>
              <a:t>Recognition of customary land tenure rights  and  resolving  conflicts on  land tenure  </a:t>
            </a:r>
          </a:p>
        </p:txBody>
      </p:sp>
      <p:sp>
        <p:nvSpPr>
          <p:cNvPr id="9" name="Rectangle 8"/>
          <p:cNvSpPr/>
          <p:nvPr/>
        </p:nvSpPr>
        <p:spPr>
          <a:xfrm>
            <a:off x="2743200" y="685800"/>
            <a:ext cx="6019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Priorities and Concerns of IPOs/</a:t>
            </a:r>
            <a:r>
              <a:rPr lang="en-US" sz="2800" b="1" dirty="0" err="1" smtClean="0"/>
              <a:t>CSOs</a:t>
            </a:r>
            <a:r>
              <a:rPr lang="en-US" sz="2800" b="1" dirty="0" smtClean="0"/>
              <a:t> </a:t>
            </a:r>
            <a:endParaRPr lang="en-US" sz="28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5" t="19000" r="50449" b="16581"/>
          <a:stretch/>
        </p:blipFill>
        <p:spPr>
          <a:xfrm>
            <a:off x="468630" y="1678157"/>
            <a:ext cx="2004939" cy="441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771650"/>
            <a:ext cx="6019800" cy="4095750"/>
          </a:xfrm>
          <a:ln>
            <a:noFill/>
          </a:ln>
        </p:spPr>
        <p:txBody>
          <a:bodyPr>
            <a:noAutofit/>
          </a:bodyPr>
          <a:lstStyle/>
          <a:p>
            <a:pPr fontAlgn="base"/>
            <a:r>
              <a:rPr lang="en-US" sz="1800" i="1" dirty="0" smtClean="0"/>
              <a:t>Building partnerships among governments/</a:t>
            </a:r>
            <a:r>
              <a:rPr lang="en-US" sz="1800" i="1" dirty="0" err="1" smtClean="0"/>
              <a:t>INGOs</a:t>
            </a:r>
            <a:r>
              <a:rPr lang="en-US" sz="1800" i="1" dirty="0" smtClean="0"/>
              <a:t> with </a:t>
            </a:r>
            <a:r>
              <a:rPr lang="en-US" sz="1800" i="1" dirty="0" err="1" smtClean="0"/>
              <a:t>IPs/CSOs</a:t>
            </a:r>
            <a:r>
              <a:rPr lang="en-US" sz="1800" i="1" dirty="0" smtClean="0"/>
              <a:t> are crucial with transparent and inclusive multi-stakeholders and multi-level participatory processes</a:t>
            </a:r>
            <a:endParaRPr lang="en-US" sz="1800" dirty="0" smtClean="0"/>
          </a:p>
          <a:p>
            <a:pPr lvl="0" fontAlgn="base"/>
            <a:r>
              <a:rPr lang="en-US" sz="1800" i="1" dirty="0" smtClean="0"/>
              <a:t>Capacity building is necessary in REDD+ national strategy and will only be effective with clear access to information and  good governance measures, with the full and effective participation of indigenous peoples and forest-dependent communities</a:t>
            </a:r>
          </a:p>
          <a:p>
            <a:pPr lvl="0" fontAlgn="base"/>
            <a:r>
              <a:rPr lang="en-US" sz="1800" i="1" dirty="0" smtClean="0"/>
              <a:t>Early partnerships with government and NGOs  can address negative and discriminating policies and mechanisms relating to the effective participation in the management of forest areas </a:t>
            </a:r>
            <a:endParaRPr lang="en-US" sz="1800" dirty="0" smtClean="0"/>
          </a:p>
          <a:p>
            <a:pPr>
              <a:spcBef>
                <a:spcPts val="400"/>
              </a:spcBef>
            </a:pPr>
            <a:r>
              <a:rPr lang="en-US" sz="1800" i="1" dirty="0" smtClean="0"/>
              <a:t>REDD+ strategy and implementation should uphold the rights-based approach to development, including land tenure rights and forest management by </a:t>
            </a:r>
            <a:r>
              <a:rPr lang="en-US" sz="1800" i="1" dirty="0" err="1" smtClean="0"/>
              <a:t>IPs/LCs</a:t>
            </a:r>
            <a:endParaRPr lang="en-US" sz="1800" i="1" dirty="0" smtClean="0"/>
          </a:p>
        </p:txBody>
      </p:sp>
      <p:sp>
        <p:nvSpPr>
          <p:cNvPr id="9" name="Rectangle 8"/>
          <p:cNvSpPr/>
          <p:nvPr/>
        </p:nvSpPr>
        <p:spPr>
          <a:xfrm>
            <a:off x="2743200" y="685800"/>
            <a:ext cx="6019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Lessons Learned/Recommendations</a:t>
            </a:r>
            <a:endParaRPr lang="en-US" sz="28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5" t="19000" r="50449" b="16581"/>
          <a:stretch/>
        </p:blipFill>
        <p:spPr>
          <a:xfrm>
            <a:off x="468630" y="1678157"/>
            <a:ext cx="2004939" cy="441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0" y="1771650"/>
            <a:ext cx="6019800" cy="4095750"/>
          </a:xfrm>
          <a:ln>
            <a:noFill/>
          </a:ln>
        </p:spPr>
        <p:txBody>
          <a:bodyPr>
            <a:noAutofit/>
          </a:bodyPr>
          <a:lstStyle/>
          <a:p>
            <a:pPr lvl="0" fontAlgn="base"/>
            <a:r>
              <a:rPr lang="en-US" sz="1800" i="1" dirty="0" smtClean="0"/>
              <a:t>Governments must uphold the right to FPIC of </a:t>
            </a:r>
            <a:r>
              <a:rPr lang="en-US" sz="1800" i="1" dirty="0" err="1" smtClean="0"/>
              <a:t>IPs</a:t>
            </a:r>
            <a:r>
              <a:rPr lang="en-US" sz="1800" i="1" dirty="0" smtClean="0"/>
              <a:t> for any development or REDD+ related activities  in IP lands and territories including in benefit sharing schemes or arrangements.</a:t>
            </a:r>
          </a:p>
          <a:p>
            <a:pPr lvl="0" fontAlgn="base"/>
            <a:r>
              <a:rPr lang="en-US" sz="1800" i="1" dirty="0" smtClean="0"/>
              <a:t>Promote convergence and harmonization of relevant government agencies working on REDD+, climate change, and those that have jurisdiction over forests,  natural resources and indigenous peoples.</a:t>
            </a:r>
            <a:endParaRPr lang="en-US" sz="1800" dirty="0" smtClean="0"/>
          </a:p>
          <a:p>
            <a:pPr fontAlgn="base"/>
            <a:r>
              <a:rPr lang="en-US" sz="1800" i="1" dirty="0" smtClean="0"/>
              <a:t>National REDD+ </a:t>
            </a:r>
            <a:r>
              <a:rPr lang="en-US" sz="1800" i="1" dirty="0" err="1" smtClean="0"/>
              <a:t>programme</a:t>
            </a:r>
            <a:r>
              <a:rPr lang="en-US" sz="1800" i="1" dirty="0" smtClean="0"/>
              <a:t> should include allocation of funds to support community forestry management including participatory mapping and resource inventory, enhancement of  livelihoods, forest patrolling, monitoring activities and reforestation in degraded areas and others</a:t>
            </a:r>
          </a:p>
          <a:p>
            <a:pPr fontAlgn="base"/>
            <a:r>
              <a:rPr lang="en-US" sz="1800" i="1" dirty="0" smtClean="0"/>
              <a:t>REDD+ strategy and program should be integrated within national/</a:t>
            </a:r>
            <a:r>
              <a:rPr lang="en-US" sz="1800" i="1" dirty="0" err="1" smtClean="0"/>
              <a:t>subnational</a:t>
            </a:r>
            <a:r>
              <a:rPr lang="en-US" sz="1800" i="1" dirty="0" smtClean="0"/>
              <a:t> sustainable development plans and  poverty alleviation </a:t>
            </a:r>
            <a:endParaRPr lang="en-US" sz="1800" dirty="0" smtClean="0"/>
          </a:p>
        </p:txBody>
      </p:sp>
      <p:sp>
        <p:nvSpPr>
          <p:cNvPr id="9" name="Rectangle 8"/>
          <p:cNvSpPr/>
          <p:nvPr/>
        </p:nvSpPr>
        <p:spPr>
          <a:xfrm>
            <a:off x="2743200" y="685800"/>
            <a:ext cx="6019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Lessons Learned/Recommendations</a:t>
            </a:r>
            <a:endParaRPr lang="en-US" sz="28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25" t="19000" r="50449" b="16581"/>
          <a:stretch/>
        </p:blipFill>
        <p:spPr>
          <a:xfrm>
            <a:off x="468630" y="1678157"/>
            <a:ext cx="2004939" cy="441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/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endParaRPr lang="en-US" sz="1800" dirty="0" smtClean="0">
              <a:solidFill>
                <a:schemeClr val="tx1"/>
              </a:solidFill>
              <a:latin typeface="Helvetica" pitchFamily="34" charset="0"/>
            </a:endParaRPr>
          </a:p>
          <a:p>
            <a:endParaRPr lang="en-US" sz="1800" b="1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2"/>
              </a:rPr>
              <a:t/>
            </a:r>
            <a:br>
              <a:rPr lang="en-US" sz="1600" dirty="0" smtClean="0">
                <a:latin typeface="Helvetica" pitchFamily="34" charset="0"/>
                <a:hlinkClick r:id="rId2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2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34243</TotalTime>
  <Words>776</Words>
  <Application>Microsoft Office PowerPoint</Application>
  <PresentationFormat>On-screen Show (4:3)</PresentationFormat>
  <Paragraphs>60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Office Theme</vt:lpstr>
      <vt:lpstr>10_Custom Design</vt:lpstr>
      <vt:lpstr>PowerPoint Presentation</vt:lpstr>
      <vt:lpstr>                               Engagement of CSOs/IPOs in the   Philippine National REDD Plus Strategy (PNRPS)  </vt:lpstr>
      <vt:lpstr> REDD+ Implementation in the Philipines     (REDD+ Unit: FMB-DENR))</vt:lpstr>
      <vt:lpstr>Redd+ Implementation In The Philippines  ( with FMB-DENR)</vt:lpstr>
      <vt:lpstr>             Experience on engagement and participation of stakeholders In REDD+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Helena ERIKSSON</cp:lastModifiedBy>
  <cp:revision>142</cp:revision>
  <cp:lastPrinted>2014-10-28T03:30:59Z</cp:lastPrinted>
  <dcterms:created xsi:type="dcterms:W3CDTF">2014-11-05T01:41:42Z</dcterms:created>
  <dcterms:modified xsi:type="dcterms:W3CDTF">2014-11-05T10:11:03Z</dcterms:modified>
</cp:coreProperties>
</file>