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90" r:id="rId2"/>
    <p:sldMasterId id="2147483814" r:id="rId3"/>
    <p:sldMasterId id="2147483838" r:id="rId4"/>
    <p:sldMasterId id="2147483862" r:id="rId5"/>
    <p:sldMasterId id="2147484128" r:id="rId6"/>
    <p:sldMasterId id="2147484189" r:id="rId7"/>
  </p:sldMasterIdLst>
  <p:notesMasterIdLst>
    <p:notesMasterId r:id="rId19"/>
  </p:notesMasterIdLst>
  <p:sldIdLst>
    <p:sldId id="956" r:id="rId8"/>
    <p:sldId id="957" r:id="rId9"/>
    <p:sldId id="970" r:id="rId10"/>
    <p:sldId id="959" r:id="rId11"/>
    <p:sldId id="960" r:id="rId12"/>
    <p:sldId id="961" r:id="rId13"/>
    <p:sldId id="962" r:id="rId14"/>
    <p:sldId id="964" r:id="rId15"/>
    <p:sldId id="966" r:id="rId16"/>
    <p:sldId id="968" r:id="rId17"/>
    <p:sldId id="969" r:id="rId18"/>
  </p:sldIdLst>
  <p:sldSz cx="9144000" cy="6858000" type="screen4x3"/>
  <p:notesSz cx="6858000" cy="9144000"/>
  <p:defaultTextStyle>
    <a:defPPr>
      <a:defRPr lang="en-US"/>
    </a:defPPr>
    <a:lvl1pPr marL="0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827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651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479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303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131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0955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7782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4606" algn="l" defTabSz="91365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645" autoAdjust="0"/>
  </p:normalViewPr>
  <p:slideViewPr>
    <p:cSldViewPr>
      <p:cViewPr varScale="1">
        <p:scale>
          <a:sx n="58" d="100"/>
          <a:sy n="58" d="100"/>
        </p:scale>
        <p:origin x="-5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977147-BD43-4763-9CE2-7249CF2C7766}" type="datetimeFigureOut">
              <a:rPr lang="en-US" smtClean="0"/>
              <a:t>11/6/2014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CFA83-C229-4B82-9DAC-DB884F37EF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272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27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651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479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303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131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0955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7782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4606" algn="l" defTabSz="91365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smtClean="0"/>
              <a:t>Brazil is</a:t>
            </a:r>
            <a:r>
              <a:rPr lang="en-US" baseline="0" dirty="0" smtClean="0"/>
              <a:t> not a partner country of the UN-REDD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but participated as an special </a:t>
            </a:r>
            <a:r>
              <a:rPr lang="en-US" baseline="0" dirty="0" err="1" smtClean="0"/>
              <a:t>invittee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err="1" smtClean="0"/>
              <a:t>Sesión</a:t>
            </a:r>
            <a:r>
              <a:rPr lang="en-US" dirty="0" smtClean="0"/>
              <a:t> 2:</a:t>
            </a:r>
            <a:r>
              <a:rPr lang="en-US" baseline="0" dirty="0" smtClean="0"/>
              <a:t> </a:t>
            </a:r>
            <a:r>
              <a:rPr lang="en-US" dirty="0" smtClean="0"/>
              <a:t>Los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elementos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centrales</a:t>
            </a:r>
            <a:r>
              <a:rPr lang="en-US" baseline="0" dirty="0" smtClean="0"/>
              <a:t> de un PA o ENREDD</a:t>
            </a:r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3: </a:t>
            </a:r>
            <a:r>
              <a:rPr lang="en-US" baseline="0" dirty="0" err="1" smtClean="0"/>
              <a:t>Abriendo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paso</a:t>
            </a:r>
            <a:r>
              <a:rPr lang="en-US" baseline="0" dirty="0" smtClean="0"/>
              <a:t> para REDD+ en </a:t>
            </a:r>
            <a:r>
              <a:rPr lang="en-US" baseline="0" dirty="0" err="1" smtClean="0"/>
              <a:t>las</a:t>
            </a:r>
            <a:r>
              <a:rPr lang="en-US" baseline="0" dirty="0" smtClean="0"/>
              <a:t> agendas </a:t>
            </a:r>
            <a:r>
              <a:rPr lang="en-US" baseline="0" dirty="0" err="1" smtClean="0"/>
              <a:t>nacionales</a:t>
            </a:r>
            <a:endParaRPr lang="en-US" baseline="0" dirty="0" smtClean="0"/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4: </a:t>
            </a:r>
            <a:r>
              <a:rPr lang="en-US" baseline="0" dirty="0" err="1" smtClean="0"/>
              <a:t>Análisis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causas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deforestación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degradación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bosques</a:t>
            </a:r>
            <a:r>
              <a:rPr lang="en-US" baseline="0" dirty="0" smtClean="0"/>
              <a:t> e </a:t>
            </a:r>
            <a:r>
              <a:rPr lang="en-US" baseline="0" dirty="0" err="1" smtClean="0"/>
              <a:t>identificación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opciones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estratégicas</a:t>
            </a:r>
            <a:r>
              <a:rPr lang="en-US" baseline="0" dirty="0" smtClean="0"/>
              <a:t> para </a:t>
            </a:r>
            <a:r>
              <a:rPr lang="en-US" baseline="0" dirty="0" err="1" smtClean="0"/>
              <a:t>combatirlas</a:t>
            </a:r>
            <a:endParaRPr lang="en-US" baseline="0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err="1" smtClean="0"/>
              <a:t>Sesión</a:t>
            </a:r>
            <a:r>
              <a:rPr lang="en-US" dirty="0" smtClean="0"/>
              <a:t> 2:</a:t>
            </a:r>
            <a:r>
              <a:rPr lang="en-US" baseline="0" dirty="0" smtClean="0"/>
              <a:t> </a:t>
            </a:r>
            <a:r>
              <a:rPr lang="en-US" dirty="0" smtClean="0"/>
              <a:t>Los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elementos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centrales</a:t>
            </a:r>
            <a:r>
              <a:rPr lang="en-US" baseline="0" dirty="0" smtClean="0"/>
              <a:t> de un PA o ENREDD</a:t>
            </a:r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3: </a:t>
            </a:r>
            <a:r>
              <a:rPr lang="en-US" baseline="0" dirty="0" err="1" smtClean="0"/>
              <a:t>Abriendo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paso</a:t>
            </a:r>
            <a:r>
              <a:rPr lang="en-US" baseline="0" dirty="0" smtClean="0"/>
              <a:t> para REDD+ en </a:t>
            </a:r>
            <a:r>
              <a:rPr lang="en-US" baseline="0" dirty="0" err="1" smtClean="0"/>
              <a:t>las</a:t>
            </a:r>
            <a:r>
              <a:rPr lang="en-US" baseline="0" dirty="0" smtClean="0"/>
              <a:t> agendas </a:t>
            </a:r>
            <a:r>
              <a:rPr lang="en-US" baseline="0" dirty="0" err="1" smtClean="0"/>
              <a:t>nacionales</a:t>
            </a:r>
            <a:endParaRPr lang="en-US" baseline="0" dirty="0" smtClean="0"/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4: </a:t>
            </a:r>
            <a:r>
              <a:rPr lang="en-US" baseline="0" dirty="0" err="1" smtClean="0"/>
              <a:t>Análisis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causas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deforestación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degradación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bosques</a:t>
            </a:r>
            <a:r>
              <a:rPr lang="en-US" baseline="0" dirty="0" smtClean="0"/>
              <a:t> e </a:t>
            </a:r>
            <a:r>
              <a:rPr lang="en-US" baseline="0" dirty="0" err="1" smtClean="0"/>
              <a:t>identificación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opciones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estratégicas</a:t>
            </a:r>
            <a:r>
              <a:rPr lang="en-US" baseline="0" dirty="0" smtClean="0"/>
              <a:t> para </a:t>
            </a:r>
            <a:r>
              <a:rPr lang="en-US" baseline="0" dirty="0" err="1" smtClean="0"/>
              <a:t>combatirlas</a:t>
            </a:r>
            <a:endParaRPr lang="en-US" baseline="0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err="1" smtClean="0"/>
              <a:t>Sesión</a:t>
            </a:r>
            <a:r>
              <a:rPr lang="en-US" dirty="0" smtClean="0"/>
              <a:t> 2:</a:t>
            </a:r>
            <a:r>
              <a:rPr lang="en-US" baseline="0" dirty="0" smtClean="0"/>
              <a:t> </a:t>
            </a:r>
            <a:r>
              <a:rPr lang="en-US" dirty="0" smtClean="0"/>
              <a:t>Los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elementos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centrales</a:t>
            </a:r>
            <a:r>
              <a:rPr lang="en-US" baseline="0" dirty="0" smtClean="0"/>
              <a:t> de un PA o ENREDD</a:t>
            </a:r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3: </a:t>
            </a:r>
            <a:r>
              <a:rPr lang="en-US" baseline="0" dirty="0" err="1" smtClean="0"/>
              <a:t>Abriendo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paso</a:t>
            </a:r>
            <a:r>
              <a:rPr lang="en-US" baseline="0" dirty="0" smtClean="0"/>
              <a:t> para REDD+ en </a:t>
            </a:r>
            <a:r>
              <a:rPr lang="en-US" baseline="0" dirty="0" err="1" smtClean="0"/>
              <a:t>las</a:t>
            </a:r>
            <a:r>
              <a:rPr lang="en-US" baseline="0" dirty="0" smtClean="0"/>
              <a:t> agendas </a:t>
            </a:r>
            <a:r>
              <a:rPr lang="en-US" baseline="0" dirty="0" err="1" smtClean="0"/>
              <a:t>nacionales</a:t>
            </a:r>
            <a:endParaRPr lang="en-US" baseline="0" dirty="0" smtClean="0"/>
          </a:p>
          <a:p>
            <a:pPr lvl="1"/>
            <a:r>
              <a:rPr lang="en-US" baseline="0" dirty="0" err="1" smtClean="0"/>
              <a:t>Sesión</a:t>
            </a:r>
            <a:r>
              <a:rPr lang="en-US" baseline="0" dirty="0" smtClean="0"/>
              <a:t> 4: </a:t>
            </a:r>
            <a:r>
              <a:rPr lang="en-US" baseline="0" dirty="0" err="1" smtClean="0"/>
              <a:t>Análisis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causas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deforestación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degradación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bosques</a:t>
            </a:r>
            <a:r>
              <a:rPr lang="en-US" baseline="0" dirty="0" smtClean="0"/>
              <a:t> e </a:t>
            </a:r>
            <a:r>
              <a:rPr lang="en-US" baseline="0" dirty="0" err="1" smtClean="0"/>
              <a:t>identificación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opciones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estratégicas</a:t>
            </a:r>
            <a:r>
              <a:rPr lang="en-US" baseline="0" dirty="0" smtClean="0"/>
              <a:t> para </a:t>
            </a:r>
            <a:r>
              <a:rPr lang="en-US" baseline="0" dirty="0" err="1" smtClean="0"/>
              <a:t>combatirlas</a:t>
            </a:r>
            <a:endParaRPr lang="en-US" baseline="0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sz="2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88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BO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1008A-2D98-4085-824E-1B09B7223706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522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976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3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927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01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49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633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16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129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27" indent="0">
              <a:buNone/>
              <a:defRPr sz="2800"/>
            </a:lvl2pPr>
            <a:lvl3pPr marL="913651" indent="0">
              <a:buNone/>
              <a:defRPr sz="2400"/>
            </a:lvl3pPr>
            <a:lvl4pPr marL="1370479" indent="0">
              <a:buNone/>
              <a:defRPr sz="2000"/>
            </a:lvl4pPr>
            <a:lvl5pPr marL="1827303" indent="0">
              <a:buNone/>
              <a:defRPr sz="2000"/>
            </a:lvl5pPr>
            <a:lvl6pPr marL="2284131" indent="0">
              <a:buNone/>
              <a:defRPr sz="2000"/>
            </a:lvl6pPr>
            <a:lvl7pPr marL="2740955" indent="0">
              <a:buNone/>
              <a:defRPr sz="2000"/>
            </a:lvl7pPr>
            <a:lvl8pPr marL="3197782" indent="0">
              <a:buNone/>
              <a:defRPr sz="2000"/>
            </a:lvl8pPr>
            <a:lvl9pPr marL="365460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611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46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156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372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10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03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16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102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0150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434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3295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27" indent="0">
              <a:buNone/>
              <a:defRPr sz="2800"/>
            </a:lvl2pPr>
            <a:lvl3pPr marL="913651" indent="0">
              <a:buNone/>
              <a:defRPr sz="2400"/>
            </a:lvl3pPr>
            <a:lvl4pPr marL="1370479" indent="0">
              <a:buNone/>
              <a:defRPr sz="2000"/>
            </a:lvl4pPr>
            <a:lvl5pPr marL="1827303" indent="0">
              <a:buNone/>
              <a:defRPr sz="2000"/>
            </a:lvl5pPr>
            <a:lvl6pPr marL="2284131" indent="0">
              <a:buNone/>
              <a:defRPr sz="2000"/>
            </a:lvl6pPr>
            <a:lvl7pPr marL="2740955" indent="0">
              <a:buNone/>
              <a:defRPr sz="2000"/>
            </a:lvl7pPr>
            <a:lvl8pPr marL="3197782" indent="0">
              <a:buNone/>
              <a:defRPr sz="2000"/>
            </a:lvl8pPr>
            <a:lvl9pPr marL="365460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25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606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212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028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18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909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40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3268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3441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9744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394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27" indent="0">
              <a:buNone/>
              <a:defRPr sz="2800"/>
            </a:lvl2pPr>
            <a:lvl3pPr marL="913651" indent="0">
              <a:buNone/>
              <a:defRPr sz="2400"/>
            </a:lvl3pPr>
            <a:lvl4pPr marL="1370479" indent="0">
              <a:buNone/>
              <a:defRPr sz="2000"/>
            </a:lvl4pPr>
            <a:lvl5pPr marL="1827303" indent="0">
              <a:buNone/>
              <a:defRPr sz="2000"/>
            </a:lvl5pPr>
            <a:lvl6pPr marL="2284131" indent="0">
              <a:buNone/>
              <a:defRPr sz="2000"/>
            </a:lvl6pPr>
            <a:lvl7pPr marL="2740955" indent="0">
              <a:buNone/>
              <a:defRPr sz="2000"/>
            </a:lvl7pPr>
            <a:lvl8pPr marL="3197782" indent="0">
              <a:buNone/>
              <a:defRPr sz="2000"/>
            </a:lvl8pPr>
            <a:lvl9pPr marL="365460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571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7336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7141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371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951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036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584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4542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7043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5700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5498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27" indent="0">
              <a:buNone/>
              <a:defRPr sz="2800"/>
            </a:lvl2pPr>
            <a:lvl3pPr marL="913651" indent="0">
              <a:buNone/>
              <a:defRPr sz="2400"/>
            </a:lvl3pPr>
            <a:lvl4pPr marL="1370479" indent="0">
              <a:buNone/>
              <a:defRPr sz="2000"/>
            </a:lvl4pPr>
            <a:lvl5pPr marL="1827303" indent="0">
              <a:buNone/>
              <a:defRPr sz="2000"/>
            </a:lvl5pPr>
            <a:lvl6pPr marL="2284131" indent="0">
              <a:buNone/>
              <a:defRPr sz="2000"/>
            </a:lvl6pPr>
            <a:lvl7pPr marL="2740955" indent="0">
              <a:buNone/>
              <a:defRPr sz="2000"/>
            </a:lvl7pPr>
            <a:lvl8pPr marL="3197782" indent="0">
              <a:buNone/>
              <a:defRPr sz="2000"/>
            </a:lvl8pPr>
            <a:lvl9pPr marL="365460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84333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6587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5068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991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980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4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0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6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426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7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06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41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27" indent="0">
              <a:buNone/>
              <a:defRPr sz="2000" b="1"/>
            </a:lvl2pPr>
            <a:lvl3pPr marL="913651" indent="0">
              <a:buNone/>
              <a:defRPr sz="1800" b="1"/>
            </a:lvl3pPr>
            <a:lvl4pPr marL="1370479" indent="0">
              <a:buNone/>
              <a:defRPr sz="1600" b="1"/>
            </a:lvl4pPr>
            <a:lvl5pPr marL="1827303" indent="0">
              <a:buNone/>
              <a:defRPr sz="1600" b="1"/>
            </a:lvl5pPr>
            <a:lvl6pPr marL="2284131" indent="0">
              <a:buNone/>
              <a:defRPr sz="1600" b="1"/>
            </a:lvl6pPr>
            <a:lvl7pPr marL="2740955" indent="0">
              <a:buNone/>
              <a:defRPr sz="1600" b="1"/>
            </a:lvl7pPr>
            <a:lvl8pPr marL="3197782" indent="0">
              <a:buNone/>
              <a:defRPr sz="1600" b="1"/>
            </a:lvl8pPr>
            <a:lvl9pPr marL="3654606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84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9755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302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510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27" indent="0">
              <a:buNone/>
              <a:defRPr sz="2800"/>
            </a:lvl2pPr>
            <a:lvl3pPr marL="913651" indent="0">
              <a:buNone/>
              <a:defRPr sz="2400"/>
            </a:lvl3pPr>
            <a:lvl4pPr marL="1370479" indent="0">
              <a:buNone/>
              <a:defRPr sz="2000"/>
            </a:lvl4pPr>
            <a:lvl5pPr marL="1827303" indent="0">
              <a:buNone/>
              <a:defRPr sz="2000"/>
            </a:lvl5pPr>
            <a:lvl6pPr marL="2284131" indent="0">
              <a:buNone/>
              <a:defRPr sz="2000"/>
            </a:lvl6pPr>
            <a:lvl7pPr marL="2740955" indent="0">
              <a:buNone/>
              <a:defRPr sz="2000"/>
            </a:lvl7pPr>
            <a:lvl8pPr marL="3197782" indent="0">
              <a:buNone/>
              <a:defRPr sz="2000"/>
            </a:lvl8pPr>
            <a:lvl9pPr marL="3654606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27" indent="0">
              <a:buNone/>
              <a:defRPr sz="1200"/>
            </a:lvl2pPr>
            <a:lvl3pPr marL="913651" indent="0">
              <a:buNone/>
              <a:defRPr sz="1000"/>
            </a:lvl3pPr>
            <a:lvl4pPr marL="1370479" indent="0">
              <a:buNone/>
              <a:defRPr sz="900"/>
            </a:lvl4pPr>
            <a:lvl5pPr marL="1827303" indent="0">
              <a:buNone/>
              <a:defRPr sz="900"/>
            </a:lvl5pPr>
            <a:lvl6pPr marL="2284131" indent="0">
              <a:buNone/>
              <a:defRPr sz="900"/>
            </a:lvl6pPr>
            <a:lvl7pPr marL="2740955" indent="0">
              <a:buNone/>
              <a:defRPr sz="900"/>
            </a:lvl7pPr>
            <a:lvl8pPr marL="3197782" indent="0">
              <a:buNone/>
              <a:defRPr sz="900"/>
            </a:lvl8pPr>
            <a:lvl9pPr marL="3654606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6269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3723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6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6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73292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0662" y="1784375"/>
            <a:ext cx="8907463" cy="5002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  <a:ea typeface="ＭＳ Ｐゴシック" pitchFamily="-16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8891" y="71438"/>
            <a:ext cx="6583363" cy="1643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  <a:ea typeface="ＭＳ Ｐゴシック" pitchFamily="-16" charset="-128"/>
            </a:endParaRPr>
          </a:p>
        </p:txBody>
      </p:sp>
      <p:pic>
        <p:nvPicPr>
          <p:cNvPr id="6" name="Picture 12" descr="C:\Documents and Settings\Isabelle\Desktop\UNEP\UN-REDD Programme Communication Strategy\UNEP Pictures\High Resolution Images\Low Res iStock_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075" y="76211"/>
            <a:ext cx="22860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Documents and Settings\Isabelle\Desktop\UNEP\UN-REDD Programme Communication Strategy\Logos\Low Res Logos\UN-REDD log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5471" y="5864250"/>
            <a:ext cx="2039937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857366"/>
            <a:ext cx="8715436" cy="4643470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445761" y="132205"/>
            <a:ext cx="6544019" cy="1531345"/>
          </a:xfrm>
        </p:spPr>
        <p:txBody>
          <a:bodyPr/>
          <a:lstStyle>
            <a:lvl1pPr algn="ctr">
              <a:defRPr b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7427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044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906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38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698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1433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2568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73288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2481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205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5925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1393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574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2" y="392991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437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10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2" y="392991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7988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2" y="392991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902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2" y="392991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3138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88094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09839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50459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2" y="392991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5692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02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5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365" tIns="45683" rIns="91365" bIns="4568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 vert="horz" lIns="91365" tIns="45683" rIns="91365" bIns="456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06" y="470559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7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952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365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19" indent="-342619" algn="l" defTabSz="91365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41" indent="-285515" algn="l" defTabSz="91365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065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890" indent="-228413" algn="l" defTabSz="91365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16" indent="-228413" algn="l" defTabSz="91365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42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69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94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018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27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5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79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03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3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55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82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606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365" tIns="45683" rIns="91365" bIns="4568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 vert="horz" lIns="91365" tIns="45683" rIns="91365" bIns="456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06" y="470559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7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32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</p:sldLayoutIdLst>
  <p:timing>
    <p:tnLst>
      <p:par>
        <p:cTn id="1" dur="indefinite" restart="never" nodeType="tmRoot"/>
      </p:par>
    </p:tnLst>
  </p:timing>
  <p:txStyles>
    <p:titleStyle>
      <a:lvl1pPr algn="ctr" defTabSz="91365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19" indent="-342619" algn="l" defTabSz="91365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41" indent="-285515" algn="l" defTabSz="91365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065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890" indent="-228413" algn="l" defTabSz="91365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16" indent="-228413" algn="l" defTabSz="91365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42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69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94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018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27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5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79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03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3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55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82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606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365" tIns="45683" rIns="91365" bIns="4568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 vert="horz" lIns="91365" tIns="45683" rIns="91365" bIns="456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06" y="470559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7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915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iming>
    <p:tnLst>
      <p:par>
        <p:cTn id="1" dur="indefinite" restart="never" nodeType="tmRoot"/>
      </p:par>
    </p:tnLst>
  </p:timing>
  <p:txStyles>
    <p:titleStyle>
      <a:lvl1pPr algn="ctr" defTabSz="91365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19" indent="-342619" algn="l" defTabSz="91365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41" indent="-285515" algn="l" defTabSz="91365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065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890" indent="-228413" algn="l" defTabSz="91365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16" indent="-228413" algn="l" defTabSz="91365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42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69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94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018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27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5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79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03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3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55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82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606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365" tIns="45683" rIns="91365" bIns="4568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 vert="horz" lIns="91365" tIns="45683" rIns="91365" bIns="456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06" y="470559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7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0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iming>
    <p:tnLst>
      <p:par>
        <p:cTn id="1" dur="indefinite" restart="never" nodeType="tmRoot"/>
      </p:par>
    </p:tnLst>
  </p:timing>
  <p:txStyles>
    <p:titleStyle>
      <a:lvl1pPr algn="ctr" defTabSz="91365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19" indent="-342619" algn="l" defTabSz="91365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41" indent="-285515" algn="l" defTabSz="91365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065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890" indent="-228413" algn="l" defTabSz="91365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16" indent="-228413" algn="l" defTabSz="91365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42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69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94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018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27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5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79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03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3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55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82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606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365" tIns="45683" rIns="91365" bIns="45683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 vert="horz" lIns="91365" tIns="45683" rIns="91365" bIns="4568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8"/>
            <a:ext cx="2895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8"/>
            <a:ext cx="2133600" cy="365125"/>
          </a:xfrm>
          <a:prstGeom prst="rect">
            <a:avLst/>
          </a:prstGeom>
        </p:spPr>
        <p:txBody>
          <a:bodyPr vert="horz" lIns="91365" tIns="45683" rIns="91365" bIns="45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06" y="470559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7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5" tIns="45683" rIns="91365" bIns="45683"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30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</p:sldLayoutIdLst>
  <p:timing>
    <p:tnLst>
      <p:par>
        <p:cTn id="1" dur="indefinite" restart="never" nodeType="tmRoot"/>
      </p:par>
    </p:tnLst>
  </p:timing>
  <p:txStyles>
    <p:titleStyle>
      <a:lvl1pPr algn="ctr" defTabSz="91365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19" indent="-342619" algn="l" defTabSz="91365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41" indent="-285515" algn="l" defTabSz="91365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065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890" indent="-228413" algn="l" defTabSz="91365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16" indent="-228413" algn="l" defTabSz="91365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542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369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194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018" indent="-228413" algn="l" defTabSz="91365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27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5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479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03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131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955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782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606" algn="l" defTabSz="9136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1273EF2-3846-4EE4-8945-D4DD53CBC62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D45470E9-CD58-4B1E-AD27-812AEDC7ECF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106" y="470541"/>
            <a:ext cx="1645920" cy="457565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57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8BB7F6A-2867-439C-9A4D-2FD0E495E44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11/6/2014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F837113-2F3E-4400-9792-506CD95B94E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23751"/>
            <a:ext cx="1864785" cy="51841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457200" y="1286256"/>
            <a:ext cx="8229600" cy="914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66370"/>
            <a:ext cx="1371600" cy="6981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339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5562600"/>
            <a:ext cx="9144000" cy="1295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00"/>
            <a:ext cx="9144000" cy="5143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3581400"/>
            <a:ext cx="7239000" cy="12003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C" sz="2400" b="1" dirty="0">
                <a:solidFill>
                  <a:schemeClr val="bg1"/>
                </a:solidFill>
              </a:rPr>
              <a:t>REDD+ </a:t>
            </a:r>
            <a:r>
              <a:rPr lang="es-EC" sz="2400" b="1" dirty="0" err="1">
                <a:solidFill>
                  <a:schemeClr val="bg1"/>
                </a:solidFill>
              </a:rPr>
              <a:t>National</a:t>
            </a:r>
            <a:r>
              <a:rPr lang="es-EC" sz="2400" b="1" dirty="0">
                <a:solidFill>
                  <a:schemeClr val="bg1"/>
                </a:solidFill>
              </a:rPr>
              <a:t> </a:t>
            </a:r>
            <a:r>
              <a:rPr lang="es-EC" sz="2400" b="1" dirty="0" err="1" smtClean="0">
                <a:solidFill>
                  <a:schemeClr val="bg1"/>
                </a:solidFill>
              </a:rPr>
              <a:t>Strategies</a:t>
            </a:r>
            <a:r>
              <a:rPr lang="es-EC" sz="2400" b="1" dirty="0" smtClean="0">
                <a:solidFill>
                  <a:schemeClr val="bg1"/>
                </a:solidFill>
              </a:rPr>
              <a:t>  </a:t>
            </a:r>
            <a:r>
              <a:rPr lang="es-EC" sz="2400" b="1" dirty="0">
                <a:solidFill>
                  <a:schemeClr val="bg1"/>
                </a:solidFill>
              </a:rPr>
              <a:t>/ </a:t>
            </a:r>
            <a:r>
              <a:rPr lang="es-EC" sz="2400" b="1" dirty="0" err="1">
                <a:solidFill>
                  <a:schemeClr val="bg1"/>
                </a:solidFill>
              </a:rPr>
              <a:t>Action</a:t>
            </a:r>
            <a:r>
              <a:rPr lang="es-EC" sz="2400" b="1" dirty="0">
                <a:solidFill>
                  <a:schemeClr val="bg1"/>
                </a:solidFill>
              </a:rPr>
              <a:t> </a:t>
            </a:r>
            <a:r>
              <a:rPr lang="es-EC" sz="2400" b="1" dirty="0" err="1">
                <a:solidFill>
                  <a:schemeClr val="bg1"/>
                </a:solidFill>
              </a:rPr>
              <a:t>Plans</a:t>
            </a:r>
            <a:r>
              <a:rPr lang="es-EC" sz="2400" b="1" dirty="0">
                <a:solidFill>
                  <a:schemeClr val="bg1"/>
                </a:solidFill>
              </a:rPr>
              <a:t> </a:t>
            </a:r>
            <a:r>
              <a:rPr lang="es-EC" sz="2400" b="1" dirty="0" err="1">
                <a:solidFill>
                  <a:schemeClr val="bg1"/>
                </a:solidFill>
              </a:rPr>
              <a:t>Development</a:t>
            </a:r>
            <a:endParaRPr lang="es-EC" sz="2400" b="1" dirty="0">
              <a:solidFill>
                <a:schemeClr val="bg1"/>
              </a:solidFill>
            </a:endParaRPr>
          </a:p>
          <a:p>
            <a:r>
              <a:rPr lang="es-EC" sz="2400" b="1" dirty="0" smtClean="0">
                <a:solidFill>
                  <a:schemeClr val="bg1"/>
                </a:solidFill>
              </a:rPr>
              <a:t>General </a:t>
            </a:r>
            <a:r>
              <a:rPr lang="es-EC" sz="2400" b="1" dirty="0" err="1" smtClean="0">
                <a:solidFill>
                  <a:schemeClr val="bg1"/>
                </a:solidFill>
              </a:rPr>
              <a:t>Conclusions</a:t>
            </a:r>
            <a:endParaRPr lang="es-EC" sz="2400" b="1" dirty="0" smtClean="0">
              <a:solidFill>
                <a:schemeClr val="bg1"/>
              </a:solidFill>
            </a:endParaRPr>
          </a:p>
          <a:p>
            <a:r>
              <a:rPr lang="es-EC" sz="2400" b="1" dirty="0" smtClean="0">
                <a:solidFill>
                  <a:schemeClr val="bg1"/>
                </a:solidFill>
              </a:rPr>
              <a:t>Quito, </a:t>
            </a:r>
            <a:r>
              <a:rPr lang="es-EC" sz="2400" b="1" dirty="0" err="1" smtClean="0">
                <a:solidFill>
                  <a:schemeClr val="bg1"/>
                </a:solidFill>
              </a:rPr>
              <a:t>July</a:t>
            </a:r>
            <a:r>
              <a:rPr lang="es-EC" sz="2400" b="1" dirty="0" smtClean="0">
                <a:solidFill>
                  <a:schemeClr val="bg1"/>
                </a:solidFill>
              </a:rPr>
              <a:t> 29th. – </a:t>
            </a:r>
            <a:r>
              <a:rPr lang="es-EC" sz="2400" b="1" dirty="0" err="1" smtClean="0">
                <a:solidFill>
                  <a:schemeClr val="bg1"/>
                </a:solidFill>
              </a:rPr>
              <a:t>August</a:t>
            </a:r>
            <a:r>
              <a:rPr lang="es-EC" sz="2400" b="1" dirty="0" smtClean="0">
                <a:solidFill>
                  <a:schemeClr val="bg1"/>
                </a:solidFill>
              </a:rPr>
              <a:t> 1st., 2014</a:t>
            </a:r>
            <a:endParaRPr lang="es-EC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43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382000" cy="9906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z="3200" b="1" dirty="0" smtClean="0"/>
              <a:t>South-South knowledge exchange</a:t>
            </a:r>
            <a:br>
              <a:rPr lang="en-US" sz="3200" b="1" dirty="0" smtClean="0"/>
            </a:br>
            <a:r>
              <a:rPr lang="en-US" sz="3200" b="1" dirty="0" smtClean="0"/>
              <a:t>Developing National REDD+ Strategies</a:t>
            </a:r>
            <a:r>
              <a:rPr lang="es-BO" sz="3200" b="1" dirty="0" smtClean="0"/>
              <a:t/>
            </a:r>
            <a:br>
              <a:rPr lang="es-BO" sz="3200" b="1" dirty="0" smtClean="0"/>
            </a:br>
            <a:endParaRPr lang="es-BO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70037"/>
            <a:ext cx="7696200" cy="4221163"/>
          </a:xfrm>
        </p:spPr>
        <p:txBody>
          <a:bodyPr>
            <a:noAutofit/>
          </a:bodyPr>
          <a:lstStyle/>
          <a:p>
            <a:pPr lvl="0"/>
            <a:r>
              <a:rPr lang="en-US" sz="2400" dirty="0" smtClean="0"/>
              <a:t>Regional event in Quito, Ecuador July 29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to and August 1</a:t>
            </a:r>
            <a:r>
              <a:rPr lang="en-US" sz="2400" baseline="30000" dirty="0" smtClean="0"/>
              <a:t>st </a:t>
            </a:r>
          </a:p>
          <a:p>
            <a:pPr lvl="0"/>
            <a:r>
              <a:rPr lang="en-US" sz="2400" dirty="0" smtClean="0"/>
              <a:t>Hosted by the Minister of Environment of Ecuador</a:t>
            </a:r>
          </a:p>
          <a:p>
            <a:pPr lvl="0"/>
            <a:r>
              <a:rPr lang="en-US" sz="2400" dirty="0" smtClean="0"/>
              <a:t> Participation of 77 participants (34 women), from 12 of the 14 partner countries in the region + Brazil + technical experts + UN agencies</a:t>
            </a:r>
          </a:p>
          <a:p>
            <a:pPr lvl="0"/>
            <a:r>
              <a:rPr lang="en-US" sz="2400" dirty="0" smtClean="0"/>
              <a:t>Focused on exchanging lessons among country experiences on developing National REDD+ strategies and action plan, through presentation, discussion panels and working groups</a:t>
            </a:r>
          </a:p>
          <a:p>
            <a:pPr lvl="0"/>
            <a:endParaRPr lang="es-BO" sz="1200" dirty="0"/>
          </a:p>
        </p:txBody>
      </p:sp>
    </p:spTree>
    <p:extLst>
      <p:ext uri="{BB962C8B-B14F-4D97-AF65-F5344CB8AC3E}">
        <p14:creationId xmlns:p14="http://schemas.microsoft.com/office/powerpoint/2010/main" val="234270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382000" cy="9906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z="3200" b="1" dirty="0" smtClean="0"/>
              <a:t>National Strategies/Action plans and linkage with policies</a:t>
            </a:r>
            <a:br>
              <a:rPr lang="en-US" sz="3200" b="1" dirty="0" smtClean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4221163"/>
          </a:xfrm>
        </p:spPr>
        <p:txBody>
          <a:bodyPr>
            <a:noAutofit/>
          </a:bodyPr>
          <a:lstStyle/>
          <a:p>
            <a:pPr lvl="0"/>
            <a:r>
              <a:rPr lang="en-US" sz="2400" b="1" dirty="0" smtClean="0"/>
              <a:t>The benefits </a:t>
            </a:r>
            <a:r>
              <a:rPr lang="en-US" sz="2400" dirty="0" smtClean="0"/>
              <a:t>related to REDD+ </a:t>
            </a:r>
            <a:r>
              <a:rPr lang="en-US" sz="2400" b="1" dirty="0" smtClean="0"/>
              <a:t>go beyond “possible payments” </a:t>
            </a:r>
            <a:r>
              <a:rPr lang="en-US" sz="2400" dirty="0" smtClean="0"/>
              <a:t>and they begin to be acquired from the preparation phase</a:t>
            </a:r>
            <a:endParaRPr lang="en-US" sz="2000" dirty="0" smtClean="0"/>
          </a:p>
          <a:p>
            <a:pPr lvl="1"/>
            <a:r>
              <a:rPr lang="en-US" sz="2000" dirty="0" smtClean="0"/>
              <a:t>Mexico (Inter-sectorial coordination→ efficient public policies)</a:t>
            </a:r>
          </a:p>
          <a:p>
            <a:pPr lvl="1"/>
            <a:r>
              <a:rPr lang="en-US" sz="2000" dirty="0" smtClean="0"/>
              <a:t>Ecuador (realization of national policies)</a:t>
            </a:r>
          </a:p>
          <a:p>
            <a:r>
              <a:rPr lang="en-US" sz="2400" dirty="0" smtClean="0"/>
              <a:t>The REDD+ national strategies as a </a:t>
            </a:r>
            <a:r>
              <a:rPr lang="en-US" sz="2400" b="1" dirty="0" smtClean="0"/>
              <a:t>process/mean</a:t>
            </a:r>
            <a:r>
              <a:rPr lang="en-US" sz="2400" dirty="0" smtClean="0"/>
              <a:t> to reach national as well as international objectives</a:t>
            </a:r>
          </a:p>
          <a:p>
            <a:pPr lvl="1"/>
            <a:r>
              <a:rPr lang="en-US" sz="2000" dirty="0" smtClean="0"/>
              <a:t> Mexico (rural sustainable development), Brazil (Consolidate/improve deforestation policies), Costa Rica (carbon neutral)</a:t>
            </a:r>
          </a:p>
          <a:p>
            <a:r>
              <a:rPr lang="en-US" sz="2400" dirty="0" smtClean="0"/>
              <a:t>REDD+ as a </a:t>
            </a:r>
            <a:r>
              <a:rPr lang="en-US" sz="2400" b="1" dirty="0" smtClean="0"/>
              <a:t>platform for inter-sectorial coordination </a:t>
            </a:r>
            <a:r>
              <a:rPr lang="en-US" sz="2400" dirty="0" smtClean="0"/>
              <a:t>however not all  barriers can be overcome</a:t>
            </a:r>
            <a:endParaRPr lang="en-US" sz="2400" b="1" dirty="0" smtClean="0"/>
          </a:p>
          <a:p>
            <a:pPr lvl="1"/>
            <a:r>
              <a:rPr lang="en-US" sz="2000" dirty="0" smtClean="0"/>
              <a:t>Brazil y Mexico (through political support at the highest levels</a:t>
            </a:r>
            <a:r>
              <a:rPr lang="es-BO" sz="2000" dirty="0" smtClean="0"/>
              <a:t>)</a:t>
            </a:r>
            <a:endParaRPr lang="es-BO" sz="1200" dirty="0"/>
          </a:p>
        </p:txBody>
      </p:sp>
    </p:spTree>
    <p:extLst>
      <p:ext uri="{BB962C8B-B14F-4D97-AF65-F5344CB8AC3E}">
        <p14:creationId xmlns:p14="http://schemas.microsoft.com/office/powerpoint/2010/main" val="99149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5791200" cy="762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sz="3200" b="1" dirty="0" smtClean="0"/>
              <a:t>Legal and Institutional Frameworks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153400" cy="4221163"/>
          </a:xfrm>
        </p:spPr>
        <p:txBody>
          <a:bodyPr>
            <a:noAutofit/>
          </a:bodyPr>
          <a:lstStyle/>
          <a:p>
            <a:pPr lvl="0"/>
            <a:r>
              <a:rPr lang="en-US" sz="2400" dirty="0" smtClean="0"/>
              <a:t>There is a need of an </a:t>
            </a:r>
            <a:r>
              <a:rPr lang="en-US" sz="2400" b="1" dirty="0" smtClean="0"/>
              <a:t>institutional arrangement with a mandate and budget </a:t>
            </a:r>
            <a:r>
              <a:rPr lang="en-US" sz="2400" dirty="0" smtClean="0"/>
              <a:t>to go ahead with the REDD+ national agenda.</a:t>
            </a:r>
          </a:p>
          <a:p>
            <a:pPr lvl="1"/>
            <a:r>
              <a:rPr lang="en-US" sz="2000" dirty="0" smtClean="0"/>
              <a:t>México (several supporting committees for legal framework), Costa Rica (Climate Change Committee), Guatemala (a trio of current laws)</a:t>
            </a:r>
          </a:p>
          <a:p>
            <a:r>
              <a:rPr lang="en-US" sz="2400" dirty="0" smtClean="0"/>
              <a:t>According to the Convention the countries now have to </a:t>
            </a:r>
            <a:r>
              <a:rPr lang="en-US" sz="2400" b="1" dirty="0" smtClean="0"/>
              <a:t>identify the focal point/REDD+ national entity</a:t>
            </a:r>
          </a:p>
          <a:p>
            <a:pPr lvl="1"/>
            <a:r>
              <a:rPr lang="en-US" sz="2000" dirty="0" smtClean="0"/>
              <a:t>Once a national focal point is defined – by mandate-it should coordinate and receive information from the technical counterparts.</a:t>
            </a:r>
          </a:p>
          <a:p>
            <a:r>
              <a:rPr lang="en-US" sz="2400" dirty="0" smtClean="0">
                <a:sym typeface="Wingdings" panose="05000000000000000000" pitchFamily="2" charset="2"/>
              </a:rPr>
              <a:t>Several countries are preparing their financial structure to receive financing under the Convention as part of the implementation framework  acquire financing</a:t>
            </a:r>
            <a:endParaRPr lang="en-US" sz="2400" dirty="0" smtClean="0"/>
          </a:p>
          <a:p>
            <a:pPr lvl="1"/>
            <a:endParaRPr lang="es-ES" sz="2000" dirty="0" smtClean="0"/>
          </a:p>
          <a:p>
            <a:pPr lvl="1"/>
            <a:endParaRPr lang="es-ES" sz="2000" dirty="0" smtClean="0"/>
          </a:p>
          <a:p>
            <a:pPr marL="457200" lvl="1" indent="0">
              <a:buNone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8659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4221163"/>
          </a:xfrm>
        </p:spPr>
        <p:txBody>
          <a:bodyPr>
            <a:noAutofit/>
          </a:bodyPr>
          <a:lstStyle/>
          <a:p>
            <a:r>
              <a:rPr lang="en-US" sz="2400" dirty="0" smtClean="0"/>
              <a:t>Need for </a:t>
            </a:r>
            <a:r>
              <a:rPr lang="en-US" sz="2400" b="1" dirty="0" smtClean="0"/>
              <a:t>inter-operational</a:t>
            </a:r>
            <a:r>
              <a:rPr lang="en-US" sz="2400" dirty="0" smtClean="0"/>
              <a:t> mechanisms: Agreements between national and international framework → harmonization and adaptation of a judicial framework to receive future support from REDD+ through the UNFCCC</a:t>
            </a:r>
          </a:p>
          <a:p>
            <a:pPr lvl="0"/>
            <a:r>
              <a:rPr lang="en-US" sz="2400" dirty="0" smtClean="0"/>
              <a:t>In the LAC region there is already a structure of laws and several rules that REDD+ could be built on the legal base already available, adjusting it as necessary.</a:t>
            </a:r>
          </a:p>
          <a:p>
            <a:r>
              <a:rPr lang="en-US" sz="2400" dirty="0" smtClean="0"/>
              <a:t>Clarifying the linkage between carbon rights and land tenure has been identified as a need in some countries but in others it is somewhat doubtful because the results cannot be allocated to specific actors.</a:t>
            </a:r>
            <a:endParaRPr lang="en-US" sz="2000" dirty="0" smtClean="0"/>
          </a:p>
          <a:p>
            <a:pPr lvl="1"/>
            <a:endParaRPr lang="es-ES" sz="2000" dirty="0" smtClean="0"/>
          </a:p>
          <a:p>
            <a:pPr marL="457200" lvl="1" indent="0">
              <a:buNone/>
            </a:pPr>
            <a:endParaRPr lang="es-ES" sz="2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70166" y="304800"/>
            <a:ext cx="4953000" cy="76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/>
              <a:t>Legal and Institutional Frameworks</a:t>
            </a:r>
            <a:endParaRPr lang="en-US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83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Financing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4800" y="1219200"/>
            <a:ext cx="8458200" cy="4495800"/>
          </a:xfrm>
        </p:spPr>
        <p:txBody>
          <a:bodyPr>
            <a:noAutofit/>
          </a:bodyPr>
          <a:lstStyle/>
          <a:p>
            <a:r>
              <a:rPr lang="en-GB" sz="2200" dirty="0" smtClean="0"/>
              <a:t>Financing for REDD+  are payments for performance under the UNFCCC</a:t>
            </a:r>
          </a:p>
          <a:p>
            <a:r>
              <a:rPr lang="en-GB" sz="2200" dirty="0" smtClean="0"/>
              <a:t>Due to the uncertainty over financing options, some countries see as an  alternative complementary  domestic and international sources to reach REDD+ objectives.</a:t>
            </a:r>
          </a:p>
          <a:p>
            <a:r>
              <a:rPr lang="en-GB" sz="2200" dirty="0" smtClean="0"/>
              <a:t>However, referring to </a:t>
            </a:r>
            <a:r>
              <a:rPr lang="en-GB" sz="2200" i="1" dirty="0" smtClean="0"/>
              <a:t>domestic financing </a:t>
            </a:r>
            <a:r>
              <a:rPr lang="en-GB" sz="2200" dirty="0" smtClean="0"/>
              <a:t>in negotiations could have implications over the commitments/international agreements. </a:t>
            </a:r>
          </a:p>
          <a:p>
            <a:r>
              <a:rPr lang="en-GB" sz="2200" dirty="0" smtClean="0">
                <a:sym typeface="Wingdings" panose="05000000000000000000" pitchFamily="2" charset="2"/>
              </a:rPr>
              <a:t>Financing for REDD+ is different from the investment of countries to reach sustainability of the 4 pillars of REDD+</a:t>
            </a:r>
          </a:p>
          <a:p>
            <a:r>
              <a:rPr lang="en-GB" sz="2200" dirty="0" smtClean="0"/>
              <a:t>The importance of involving the private sector was acknowledged, taking into account that this sector includes investments in value chains and causes of deforestation to reduce emissions.</a:t>
            </a:r>
          </a:p>
          <a:p>
            <a:r>
              <a:rPr lang="en-GB" sz="2200" dirty="0" smtClean="0"/>
              <a:t>There are concerns related to setting an arbitrary price for emission reductions.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63658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457200"/>
            <a:ext cx="5410200" cy="1066800"/>
          </a:xfrm>
        </p:spPr>
        <p:txBody>
          <a:bodyPr/>
          <a:lstStyle/>
          <a:p>
            <a:r>
              <a:rPr lang="en-US" sz="3600" b="1" dirty="0" smtClean="0"/>
              <a:t>Implementation/Approach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4221163"/>
          </a:xfrm>
        </p:spPr>
        <p:txBody>
          <a:bodyPr>
            <a:noAutofit/>
          </a:bodyPr>
          <a:lstStyle/>
          <a:p>
            <a:pPr lvl="0">
              <a:lnSpc>
                <a:spcPct val="80000"/>
              </a:lnSpc>
            </a:pPr>
            <a:r>
              <a:rPr lang="en-US" sz="2400" dirty="0" smtClean="0"/>
              <a:t>Although some countries have made progress with early sub-national actions, it is essential the articulation with the national level</a:t>
            </a:r>
          </a:p>
          <a:p>
            <a:pPr lvl="0">
              <a:lnSpc>
                <a:spcPct val="80000"/>
              </a:lnSpc>
            </a:pPr>
            <a:r>
              <a:rPr lang="en-US" sz="2400" dirty="0" smtClean="0"/>
              <a:t>The REDD+ national strategy require a group of processes, technical and political inputs already available</a:t>
            </a:r>
          </a:p>
          <a:p>
            <a:pPr lvl="0"/>
            <a:r>
              <a:rPr lang="en-US" sz="2400" dirty="0" smtClean="0"/>
              <a:t>There is a need of an </a:t>
            </a:r>
            <a:r>
              <a:rPr lang="en-US" sz="2400" b="1" dirty="0" smtClean="0"/>
              <a:t>initial investment </a:t>
            </a:r>
            <a:r>
              <a:rPr lang="en-US" sz="2400" dirty="0" smtClean="0"/>
              <a:t>to implement the strategy → the monitoring and measurement will enable </a:t>
            </a:r>
            <a:r>
              <a:rPr lang="en-US" sz="2400" b="1" dirty="0" smtClean="0"/>
              <a:t>the performance analysis</a:t>
            </a:r>
            <a:r>
              <a:rPr lang="en-US" sz="2400" dirty="0" smtClean="0"/>
              <a:t> → the reporting to the UNFCCC in order to </a:t>
            </a:r>
            <a:r>
              <a:rPr lang="en-US" sz="2400" b="1" dirty="0" smtClean="0"/>
              <a:t>access benefits from results </a:t>
            </a:r>
            <a:r>
              <a:rPr lang="en-US" sz="2400" dirty="0" smtClean="0"/>
              <a:t>of REDD+ under the UNFCCC</a:t>
            </a:r>
          </a:p>
          <a:p>
            <a:pPr lvl="0"/>
            <a:r>
              <a:rPr lang="en-US" sz="2400" dirty="0" smtClean="0"/>
              <a:t>Considering the </a:t>
            </a:r>
            <a:r>
              <a:rPr lang="en-US" sz="2400" b="1" dirty="0" smtClean="0"/>
              <a:t>inter-sectorial approach </a:t>
            </a:r>
            <a:r>
              <a:rPr lang="en-US" sz="2400" dirty="0" smtClean="0"/>
              <a:t>of REDD+ → the anchoring of the strategy could not be with the Ministry of Environment/Forest</a:t>
            </a:r>
          </a:p>
          <a:p>
            <a:pPr lvl="0">
              <a:lnSpc>
                <a:spcPct val="80000"/>
              </a:lnSpc>
            </a:pPr>
            <a:endParaRPr lang="en-US" sz="2400" dirty="0"/>
          </a:p>
          <a:p>
            <a:pPr>
              <a:lnSpc>
                <a:spcPct val="80000"/>
              </a:lnSpc>
            </a:pPr>
            <a:endParaRPr lang="es-BO" sz="2200" dirty="0"/>
          </a:p>
        </p:txBody>
      </p:sp>
    </p:spTree>
    <p:extLst>
      <p:ext uri="{BB962C8B-B14F-4D97-AF65-F5344CB8AC3E}">
        <p14:creationId xmlns:p14="http://schemas.microsoft.com/office/powerpoint/2010/main" val="229737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5410200" cy="1066800"/>
          </a:xfrm>
        </p:spPr>
        <p:txBody>
          <a:bodyPr/>
          <a:lstStyle/>
          <a:p>
            <a:r>
              <a:rPr lang="es-BO" sz="3600" b="1" dirty="0"/>
              <a:t> </a:t>
            </a:r>
            <a:r>
              <a:rPr lang="en-US" sz="3600" b="1" dirty="0" smtClean="0"/>
              <a:t>Technical Inputs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0037"/>
            <a:ext cx="8153400" cy="4525963"/>
          </a:xfrm>
        </p:spPr>
        <p:txBody>
          <a:bodyPr>
            <a:noAutofit/>
          </a:bodyPr>
          <a:lstStyle/>
          <a:p>
            <a:pPr lvl="0"/>
            <a:r>
              <a:rPr lang="en-US" sz="2600" dirty="0" smtClean="0"/>
              <a:t>Technical inputs enable </a:t>
            </a:r>
            <a:r>
              <a:rPr lang="en-US" sz="2600" b="1" dirty="0" smtClean="0"/>
              <a:t>informed decision making </a:t>
            </a:r>
            <a:r>
              <a:rPr lang="en-US" sz="2600" dirty="0" smtClean="0"/>
              <a:t>and contribute to the validity of the national strategy or REDD+ action plan.</a:t>
            </a:r>
          </a:p>
          <a:p>
            <a:r>
              <a:rPr lang="en-US" sz="2600" b="1" dirty="0" smtClean="0"/>
              <a:t>Preparation of technical inputs by phases, </a:t>
            </a:r>
            <a:r>
              <a:rPr lang="en-US" sz="2600" dirty="0" smtClean="0"/>
              <a:t>of more simple structures towards more complete structures </a:t>
            </a:r>
            <a:r>
              <a:rPr lang="en-US" sz="2600" b="1" dirty="0" smtClean="0"/>
              <a:t>based on national capacities </a:t>
            </a:r>
            <a:r>
              <a:rPr lang="en-US" sz="2600" dirty="0" smtClean="0"/>
              <a:t>and its strengthening.</a:t>
            </a:r>
          </a:p>
          <a:p>
            <a:pPr lvl="0"/>
            <a:r>
              <a:rPr lang="en-US" sz="2600" dirty="0" smtClean="0"/>
              <a:t>Central role of the </a:t>
            </a:r>
            <a:r>
              <a:rPr lang="en-US" sz="2600" b="1" dirty="0" smtClean="0"/>
              <a:t>National Forest Monitoring System: </a:t>
            </a:r>
            <a:r>
              <a:rPr lang="en-US" sz="2600" dirty="0" smtClean="0"/>
              <a:t>to develop RELs, demonstrate the performance of the strategy, avoid inconsistencies with data reported to the UNFCCC and </a:t>
            </a:r>
            <a:r>
              <a:rPr lang="en-US" sz="2600" b="1" dirty="0" smtClean="0"/>
              <a:t>avoid double counting.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133118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5257800"/>
            <a:ext cx="9144000" cy="1600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5410200" cy="1066800"/>
          </a:xfrm>
        </p:spPr>
        <p:txBody>
          <a:bodyPr/>
          <a:lstStyle/>
          <a:p>
            <a:r>
              <a:rPr lang="es-BO" sz="3600" b="1" dirty="0"/>
              <a:t> </a:t>
            </a:r>
            <a:r>
              <a:rPr lang="es-BO" sz="3600" b="1" dirty="0" err="1" smtClean="0"/>
              <a:t>Technical</a:t>
            </a:r>
            <a:r>
              <a:rPr lang="es-BO" sz="3600" b="1" dirty="0" smtClean="0"/>
              <a:t> Inputs</a:t>
            </a:r>
            <a:endParaRPr lang="es-BO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153400" cy="5257800"/>
          </a:xfrm>
        </p:spPr>
        <p:txBody>
          <a:bodyPr>
            <a:noAutofit/>
          </a:bodyPr>
          <a:lstStyle/>
          <a:p>
            <a:r>
              <a:rPr lang="en-US" sz="2400" dirty="0" smtClean="0">
                <a:sym typeface="Wingdings" panose="05000000000000000000" pitchFamily="2" charset="2"/>
              </a:rPr>
              <a:t>The concept of </a:t>
            </a:r>
            <a:r>
              <a:rPr lang="en-US" sz="2400" b="1" dirty="0" smtClean="0">
                <a:sym typeface="Wingdings" panose="05000000000000000000" pitchFamily="2" charset="2"/>
              </a:rPr>
              <a:t>registry evolved </a:t>
            </a:r>
            <a:r>
              <a:rPr lang="en-US" sz="2400" dirty="0" smtClean="0">
                <a:sym typeface="Wingdings" panose="05000000000000000000" pitchFamily="2" charset="2"/>
              </a:rPr>
              <a:t>during the negotiations  </a:t>
            </a:r>
            <a:r>
              <a:rPr lang="en-US" sz="2400" b="1" dirty="0" smtClean="0">
                <a:sym typeface="Wingdings" panose="05000000000000000000" pitchFamily="2" charset="2"/>
              </a:rPr>
              <a:t>“information hub” </a:t>
            </a:r>
            <a:r>
              <a:rPr lang="en-US" sz="2400" dirty="0" smtClean="0">
                <a:sym typeface="Wingdings" panose="05000000000000000000" pitchFamily="2" charset="2"/>
              </a:rPr>
              <a:t>as international registry   registry of national level as a mirror + </a:t>
            </a:r>
            <a:r>
              <a:rPr lang="en-US" sz="2400" b="1" dirty="0" smtClean="0">
                <a:sym typeface="Wingdings" panose="05000000000000000000" pitchFamily="2" charset="2"/>
              </a:rPr>
              <a:t>instrument for  monitoring national actions</a:t>
            </a:r>
            <a:r>
              <a:rPr lang="en-US" sz="2400" dirty="0" smtClean="0">
                <a:sym typeface="Wingdings" panose="05000000000000000000" pitchFamily="2" charset="2"/>
              </a:rPr>
              <a:t> (accountability of C?)</a:t>
            </a:r>
            <a:endParaRPr lang="en-US" sz="2400" b="1" dirty="0" smtClean="0"/>
          </a:p>
          <a:p>
            <a:pPr lvl="0"/>
            <a:r>
              <a:rPr lang="en-US" sz="2400" dirty="0" smtClean="0"/>
              <a:t>Key to understand and analyze drivers of deforestation and degradation to design a strategy of adequate and viable intervention,  and prioritize intervention areas.</a:t>
            </a:r>
          </a:p>
          <a:p>
            <a:pPr lvl="0"/>
            <a:r>
              <a:rPr lang="en-US" sz="2400" dirty="0" smtClean="0"/>
              <a:t>Information systems: tools </a:t>
            </a:r>
            <a:r>
              <a:rPr lang="en-US" sz="2400" dirty="0"/>
              <a:t>for future analysis as base for negotiations/powerful instrument to support inter-sectorial dialogue and identification of key areas, REDD+ </a:t>
            </a:r>
            <a:r>
              <a:rPr lang="en-US" sz="2400" dirty="0" smtClean="0"/>
              <a:t>measures/ </a:t>
            </a:r>
            <a:r>
              <a:rPr lang="en-US" sz="2400" dirty="0"/>
              <a:t>NAMAs  </a:t>
            </a:r>
            <a:endParaRPr lang="en-US" sz="2400" dirty="0" smtClean="0"/>
          </a:p>
          <a:p>
            <a:pPr lvl="1"/>
            <a:r>
              <a:rPr lang="en-US" sz="2000" dirty="0"/>
              <a:t>Importance of having and using solid national data, relevant and consistent with a national monitoring system</a:t>
            </a:r>
          </a:p>
          <a:p>
            <a:pPr lvl="1"/>
            <a:r>
              <a:rPr lang="en-US" sz="2000" dirty="0"/>
              <a:t>Handle with care and communicate appropriately</a:t>
            </a:r>
          </a:p>
          <a:p>
            <a:pPr lvl="0"/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44141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5410200" cy="1066800"/>
          </a:xfrm>
        </p:spPr>
        <p:txBody>
          <a:bodyPr/>
          <a:lstStyle/>
          <a:p>
            <a:r>
              <a:rPr lang="es-BO" sz="3600" b="1" dirty="0"/>
              <a:t> </a:t>
            </a:r>
            <a:r>
              <a:rPr lang="en-US" sz="3600" b="1" dirty="0" smtClean="0"/>
              <a:t>Technical Inputs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49530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600" b="1" dirty="0" smtClean="0"/>
              <a:t>Reference Levels: </a:t>
            </a:r>
          </a:p>
          <a:p>
            <a:r>
              <a:rPr lang="en-US" sz="2600" dirty="0" smtClean="0"/>
              <a:t>Sub-national reference levels can be submitted </a:t>
            </a:r>
            <a:r>
              <a:rPr lang="en-US" sz="2600" b="1" dirty="0" smtClean="0"/>
              <a:t>even though they might not be perfect</a:t>
            </a:r>
            <a:r>
              <a:rPr lang="en-US" sz="2600" dirty="0" smtClean="0"/>
              <a:t> and ad-interim</a:t>
            </a:r>
          </a:p>
          <a:p>
            <a:r>
              <a:rPr lang="en-US" sz="2600" dirty="0" smtClean="0"/>
              <a:t>Importance of </a:t>
            </a:r>
            <a:r>
              <a:rPr lang="en-US" sz="2600" b="1" dirty="0" smtClean="0"/>
              <a:t>using historical data</a:t>
            </a:r>
          </a:p>
          <a:p>
            <a:r>
              <a:rPr lang="en-US" sz="2600" b="1" dirty="0" smtClean="0"/>
              <a:t>Feedback </a:t>
            </a:r>
            <a:r>
              <a:rPr lang="en-US" sz="2600" dirty="0" smtClean="0"/>
              <a:t>process</a:t>
            </a:r>
            <a:r>
              <a:rPr lang="en-US" sz="2600" b="1" dirty="0" smtClean="0"/>
              <a:t> with the UNFCCC</a:t>
            </a:r>
          </a:p>
          <a:p>
            <a:r>
              <a:rPr lang="en-US" sz="2600" dirty="0" smtClean="0"/>
              <a:t>It is fundamental that the </a:t>
            </a:r>
            <a:r>
              <a:rPr lang="en-US" sz="2600" b="1" dirty="0" smtClean="0"/>
              <a:t>technical capacities are established in the country</a:t>
            </a:r>
            <a:r>
              <a:rPr lang="en-US" sz="2600" dirty="0" smtClean="0"/>
              <a:t>, since there will be a process of revision and dialogue, very close interactions between the technical team and the UNFCCC</a:t>
            </a:r>
          </a:p>
          <a:p>
            <a:r>
              <a:rPr lang="en-US" sz="2600" dirty="0" smtClean="0"/>
              <a:t>Unique process by country</a:t>
            </a:r>
          </a:p>
        </p:txBody>
      </p:sp>
    </p:spTree>
    <p:extLst>
      <p:ext uri="{BB962C8B-B14F-4D97-AF65-F5344CB8AC3E}">
        <p14:creationId xmlns:p14="http://schemas.microsoft.com/office/powerpoint/2010/main" val="242726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5191125"/>
            <a:ext cx="7772400" cy="1362075"/>
          </a:xfrm>
        </p:spPr>
        <p:txBody>
          <a:bodyPr/>
          <a:lstStyle/>
          <a:p>
            <a:pPr marL="514350" indent="-514350" algn="ctr"/>
            <a:r>
              <a:rPr lang="es-ES" dirty="0" smtClean="0"/>
              <a:t> </a:t>
            </a:r>
            <a:r>
              <a:rPr lang="es-ES" sz="3200" dirty="0" err="1" smtClean="0"/>
              <a:t>Thanks</a:t>
            </a:r>
            <a:r>
              <a:rPr lang="es-ES" sz="3200" dirty="0" smtClean="0"/>
              <a:t> </a:t>
            </a:r>
            <a:r>
              <a:rPr lang="es-ES" sz="3200" dirty="0" err="1" smtClean="0"/>
              <a:t>for</a:t>
            </a:r>
            <a:r>
              <a:rPr lang="es-ES" sz="3200" dirty="0" smtClean="0"/>
              <a:t> YOUR ATTENTION</a:t>
            </a:r>
            <a:endParaRPr lang="es-E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46784"/>
            <a:ext cx="6781800" cy="348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4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7612</TotalTime>
  <Words>1048</Words>
  <Application>Microsoft Office PowerPoint</Application>
  <PresentationFormat>On-screen Show (4:3)</PresentationFormat>
  <Paragraphs>76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10_Custom Design</vt:lpstr>
      <vt:lpstr>11_Custom Design</vt:lpstr>
      <vt:lpstr>12_Custom Design</vt:lpstr>
      <vt:lpstr>13_Custom Design</vt:lpstr>
      <vt:lpstr>14_Custom Design</vt:lpstr>
      <vt:lpstr>15_Custom Design</vt:lpstr>
      <vt:lpstr>9_Office Theme</vt:lpstr>
      <vt:lpstr>PowerPoint Presentation</vt:lpstr>
      <vt:lpstr>South-South knowledge exchange Developing National REDD+ Strategies </vt:lpstr>
      <vt:lpstr>National Strategies/Action plans and linkage with policies </vt:lpstr>
      <vt:lpstr>Legal and Institutional Frameworks</vt:lpstr>
      <vt:lpstr>PowerPoint Presentation</vt:lpstr>
      <vt:lpstr>Financing</vt:lpstr>
      <vt:lpstr>Implementation/Approach</vt:lpstr>
      <vt:lpstr> Technical Inputs</vt:lpstr>
      <vt:lpstr> Technical Inputs</vt:lpstr>
      <vt:lpstr> Technical Inputs</vt:lpstr>
      <vt:lpstr> Thanks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Clea Paz</dc:creator>
  <cp:lastModifiedBy>Helena ERIKSSON</cp:lastModifiedBy>
  <cp:revision>245</cp:revision>
  <dcterms:created xsi:type="dcterms:W3CDTF">2014-06-10T16:22:19Z</dcterms:created>
  <dcterms:modified xsi:type="dcterms:W3CDTF">2014-11-06T11:22:14Z</dcterms:modified>
</cp:coreProperties>
</file>